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80" r:id="rId4"/>
    <p:sldId id="281" r:id="rId5"/>
    <p:sldId id="283" r:id="rId6"/>
    <p:sldId id="284" r:id="rId7"/>
    <p:sldId id="287" r:id="rId8"/>
    <p:sldId id="288" r:id="rId9"/>
    <p:sldId id="286" r:id="rId10"/>
    <p:sldId id="271" r:id="rId11"/>
    <p:sldId id="276" r:id="rId12"/>
    <p:sldId id="289" r:id="rId13"/>
    <p:sldId id="278" r:id="rId14"/>
  </p:sldIdLst>
  <p:sldSz cx="9144000" cy="6858000" type="screen4x3"/>
  <p:notesSz cx="6718300" cy="9867900"/>
  <p:embeddedFontLst>
    <p:embeddedFont>
      <p:font typeface="Rdg Vesta" pitchFamily="50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5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AB3"/>
    <a:srgbClr val="1273C4"/>
    <a:srgbClr val="D799A1"/>
    <a:srgbClr val="BF0071"/>
    <a:srgbClr val="7EAF35"/>
    <a:srgbClr val="F3F3F3"/>
    <a:srgbClr val="F0F0F0"/>
    <a:srgbClr val="F43E3A"/>
    <a:srgbClr val="FF2F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00" autoAdjust="0"/>
    <p:restoredTop sz="86371" autoAdjust="0"/>
  </p:normalViewPr>
  <p:slideViewPr>
    <p:cSldViewPr>
      <p:cViewPr varScale="1">
        <p:scale>
          <a:sx n="64" d="100"/>
          <a:sy n="64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26" y="-102"/>
      </p:cViewPr>
      <p:guideLst>
        <p:guide orient="horz" pos="3108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7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41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7" y="93741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120AE02-53AA-423A-BFC3-2CA5AFCA78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4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4" y="4687888"/>
            <a:ext cx="53752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2601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40" y="9372601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533F03-5F0C-432C-BC05-75576B0A71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5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50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50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50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5DEAF-C779-44F4-A053-75F10D347AD4}" type="slidenum">
              <a:rPr lang="en-US"/>
              <a:pPr/>
              <a:t>1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9A3E4-8E74-4D68-9C20-8153817632DC}" type="slidenum">
              <a:rPr lang="en-GB"/>
              <a:pPr/>
              <a:t>2</a:t>
            </a:fld>
            <a:endParaRPr lang="en-GB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33F03-5F0C-432C-BC05-75576B0A71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42860-342A-45A0-A344-D4C845FB85D2}" type="slidenum">
              <a:rPr lang="en-GB"/>
              <a:pPr/>
              <a:t>13</a:t>
            </a:fld>
            <a:endParaRPr lang="en-GB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 userDrawn="1"/>
        </p:nvSpPr>
        <p:spPr bwMode="auto">
          <a:xfrm>
            <a:off x="3563938" y="1700213"/>
            <a:ext cx="720725" cy="5762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13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3111" name="Picture 39" descr="Device-blac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© University of Reading 2007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Arial" pitchFamily="34" charset="0"/>
              </a:rPr>
              <a:t>www.reading.ac.uk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hidden">
          <a:xfrm>
            <a:off x="6588125" y="0"/>
            <a:ext cx="2555875" cy="11969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900113" y="333375"/>
            <a:ext cx="4464050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 dirty="0" err="1" smtClean="0"/>
              <a:t>RMetS</a:t>
            </a:r>
            <a:r>
              <a:rPr lang="en-US" sz="1300" b="1" dirty="0" smtClean="0"/>
              <a:t> Student Conference,</a:t>
            </a:r>
            <a:r>
              <a:rPr lang="en-US" sz="1300" b="1" baseline="0" dirty="0" smtClean="0"/>
              <a:t> </a:t>
            </a:r>
            <a:r>
              <a:rPr lang="en-US" sz="1300" b="1" dirty="0" smtClean="0"/>
              <a:t>Manchester September 2008</a:t>
            </a:r>
            <a:endParaRPr lang="en-US" sz="1300" b="1" dirty="0"/>
          </a:p>
        </p:txBody>
      </p:sp>
      <p:pic>
        <p:nvPicPr>
          <p:cNvPr id="3107" name="Picture 35" descr="Device-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17" name="Picture 45" descr="(COL)NE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981075"/>
            <a:ext cx="1370013" cy="469900"/>
          </a:xfrm>
          <a:prstGeom prst="rect">
            <a:avLst/>
          </a:prstGeom>
          <a:noFill/>
        </p:spPr>
      </p:pic>
      <p:pic>
        <p:nvPicPr>
          <p:cNvPr id="3125" name="Picture 53" descr="31_12_2006"/>
          <p:cNvPicPr>
            <a:picLocks noChangeAspect="1" noChangeArrowheads="1"/>
          </p:cNvPicPr>
          <p:nvPr userDrawn="1"/>
        </p:nvPicPr>
        <p:blipFill>
          <a:blip r:embed="rId5" cstate="print"/>
          <a:srcRect b="15182"/>
          <a:stretch>
            <a:fillRect/>
          </a:stretch>
        </p:blipFill>
        <p:spPr bwMode="auto">
          <a:xfrm>
            <a:off x="755650" y="1600200"/>
            <a:ext cx="1309688" cy="1800225"/>
          </a:xfrm>
          <a:prstGeom prst="rect">
            <a:avLst/>
          </a:prstGeom>
          <a:noFill/>
        </p:spPr>
      </p:pic>
      <p:pic>
        <p:nvPicPr>
          <p:cNvPr id="3130" name="Picture 58" descr="wind_tunnel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2449513"/>
            <a:ext cx="1284288" cy="963612"/>
          </a:xfrm>
          <a:prstGeom prst="rect">
            <a:avLst/>
          </a:prstGeom>
          <a:noFill/>
        </p:spPr>
      </p:pic>
      <p:pic>
        <p:nvPicPr>
          <p:cNvPr id="3135" name="Picture 63" descr="Santiago"/>
          <p:cNvPicPr>
            <a:picLocks noChangeAspect="1" noChangeArrowheads="1"/>
          </p:cNvPicPr>
          <p:nvPr userDrawn="1"/>
        </p:nvPicPr>
        <p:blipFill>
          <a:blip r:embed="rId7"/>
          <a:srcRect r="17470"/>
          <a:stretch>
            <a:fillRect/>
          </a:stretch>
        </p:blipFill>
        <p:spPr bwMode="auto">
          <a:xfrm>
            <a:off x="2268538" y="2133600"/>
            <a:ext cx="1439862" cy="1263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B03FC-3208-4DD5-974F-7A7B7086C91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35" descr="Device-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6D1C4-7FBD-4088-BB0F-C89F2591EB1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35" descr="Device-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>
            <a:lvl1pPr>
              <a:defRPr/>
            </a:lvl1pPr>
          </a:lstStyle>
          <a:p>
            <a:fld id="{5283C24A-3B38-4718-AF3C-0C8CEC0ADF2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35" descr="Device-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97425" y="1600200"/>
            <a:ext cx="3889375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97425" y="3848100"/>
            <a:ext cx="3889375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>
            <a:lvl1pPr>
              <a:defRPr/>
            </a:lvl1pPr>
          </a:lstStyle>
          <a:p>
            <a:fld id="{52C78611-0452-4A6F-81A9-80861678326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35" descr="Device-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650" y="1600200"/>
            <a:ext cx="3889375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97425" y="1600200"/>
            <a:ext cx="3889375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55650" y="3848100"/>
            <a:ext cx="3889375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3848100"/>
            <a:ext cx="3889375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72438" y="6519863"/>
            <a:ext cx="676275" cy="476250"/>
          </a:xfrm>
        </p:spPr>
        <p:txBody>
          <a:bodyPr/>
          <a:lstStyle>
            <a:lvl1pPr>
              <a:defRPr/>
            </a:lvl1pPr>
          </a:lstStyle>
          <a:p>
            <a:fld id="{45415132-F6A4-4662-B2F2-5818C187F1A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35" descr="Device-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030D55-1020-44EB-9075-0844703977C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35" descr="Device-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2CA9A4-5C89-49F3-8103-E1759B0CF97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35" descr="Device-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A98843-AD44-498D-A43C-84E472A4C82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35" descr="Device-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D85FC4-85B6-4CEC-892E-83CCDDBDC9A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35" descr="Device-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989C51-7E1A-4636-AEE9-5E6997F9B13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" name="Picture 35" descr="Device-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9F3135-2E3F-4D61-8482-C543A947A73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" name="Picture 35" descr="Device-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4048A9-5FC3-4E51-8BCA-4B29108A002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35" descr="Device-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6D0490-1246-49D4-ACDC-187A5025FD5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35" descr="Device-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fld id="{13B9B366-6246-4342-9611-75C4B8C05C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dirty="0" smtClean="0">
                <a:latin typeface="Arial" pitchFamily="34" charset="0"/>
              </a:rPr>
              <a:t>Victoria</a:t>
            </a:r>
            <a:r>
              <a:rPr lang="en-US" sz="1400" baseline="0" dirty="0" smtClean="0">
                <a:latin typeface="Arial" pitchFamily="34" charset="0"/>
              </a:rPr>
              <a:t> Sinclair, www.met.reading.ac.uk/~swr05vas</a:t>
            </a:r>
            <a:endParaRPr lang="en-US" sz="1400" dirty="0">
              <a:latin typeface="Arial" pitchFamily="34" charset="0"/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v.a.sinclair@reading.ac.uk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08275"/>
            <a:ext cx="7920038" cy="2387600"/>
          </a:xfrm>
        </p:spPr>
        <p:txBody>
          <a:bodyPr/>
          <a:lstStyle/>
          <a:p>
            <a:r>
              <a:rPr lang="en-US" sz="5400" dirty="0" smtClean="0"/>
              <a:t>Boundary layer ventilation by mid-latitude cyclones</a:t>
            </a:r>
            <a:endParaRPr lang="en-US" sz="54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u="sng"/>
              <a:t>Victoria Sinclair</a:t>
            </a:r>
            <a:r>
              <a:rPr lang="en-US" sz="2800"/>
              <a:t>, Stephen Belcher, Suzanne Gray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Quasi-</a:t>
            </a:r>
            <a:r>
              <a:rPr lang="en-GB" dirty="0" err="1" smtClean="0"/>
              <a:t>Geostrophic</a:t>
            </a:r>
            <a:r>
              <a:rPr lang="en-GB" dirty="0" smtClean="0"/>
              <a:t> theory does a good job at predicting the amount of boundary layer ventilation by cyclones</a:t>
            </a:r>
          </a:p>
          <a:p>
            <a:pPr lvl="1"/>
            <a:r>
              <a:rPr lang="en-GB" sz="1800" dirty="0" smtClean="0"/>
              <a:t>Useful for climatology studies as these variables are commonly stored in datasets e.g. ERA-40</a:t>
            </a:r>
          </a:p>
          <a:p>
            <a:r>
              <a:rPr lang="en-GB" sz="2200" dirty="0" smtClean="0"/>
              <a:t>The surface type (ocean or land)  has a much weaker effect on the amount of ventilation compared to variations in large-scale variables</a:t>
            </a:r>
          </a:p>
          <a:p>
            <a:r>
              <a:rPr lang="en-GB" dirty="0" smtClean="0"/>
              <a:t>However we can not neglect the boundary layer. When no surface drag was included results switched into a different mode of behaviour</a:t>
            </a:r>
          </a:p>
          <a:p>
            <a:pPr lvl="1"/>
            <a:r>
              <a:rPr lang="en-GB" dirty="0" smtClean="0"/>
              <a:t>Hypothesis that without drag, tracer does not converge into the source regions within the boundary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30D55-1020-44EB-9075-0844703977C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3933825"/>
            <a:ext cx="7920038" cy="2387600"/>
          </a:xfrm>
        </p:spPr>
        <p:txBody>
          <a:bodyPr/>
          <a:lstStyle/>
          <a:p>
            <a:r>
              <a:rPr lang="en-GB" sz="5600"/>
              <a:t/>
            </a:r>
            <a:br>
              <a:rPr lang="en-GB" sz="5600"/>
            </a:br>
            <a:r>
              <a:rPr lang="en-GB" sz="5600"/>
              <a:t>Questions?</a:t>
            </a:r>
            <a:br>
              <a:rPr lang="en-GB" sz="5600"/>
            </a:br>
            <a:r>
              <a:rPr lang="en-GB" sz="3200">
                <a:hlinkClick r:id="rId2"/>
              </a:rPr>
              <a:t>v.a.sinclair@reading.ac.uk</a:t>
            </a:r>
            <a:r>
              <a:rPr lang="en-GB" sz="3200"/>
              <a:t/>
            </a:r>
            <a:br>
              <a:rPr lang="en-GB" sz="3200"/>
            </a:br>
            <a:r>
              <a:rPr lang="en-GB" sz="3200"/>
              <a:t>www.met.reading.ac.uk/~swr05vas</a:t>
            </a:r>
            <a:br>
              <a:rPr lang="en-GB" sz="3200"/>
            </a:b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30D55-1020-44EB-9075-0844703977C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Pollution in the free troposphere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98900" cy="4525963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GB" sz="2500" dirty="0"/>
          </a:p>
          <a:p>
            <a:pPr>
              <a:lnSpc>
                <a:spcPct val="90000"/>
              </a:lnSpc>
            </a:pPr>
            <a:r>
              <a:rPr lang="en-GB" sz="2600" dirty="0"/>
              <a:t>At upper levels particles affect the radiation budget</a:t>
            </a:r>
          </a:p>
          <a:p>
            <a:pPr>
              <a:lnSpc>
                <a:spcPct val="90000"/>
              </a:lnSpc>
            </a:pPr>
            <a:endParaRPr lang="en-GB" sz="2600" dirty="0"/>
          </a:p>
          <a:p>
            <a:pPr>
              <a:lnSpc>
                <a:spcPct val="90000"/>
              </a:lnSpc>
            </a:pPr>
            <a:r>
              <a:rPr lang="en-GB" sz="2600" dirty="0"/>
              <a:t>Chemical reactions are often strongly linked to temperature</a:t>
            </a:r>
          </a:p>
          <a:p>
            <a:pPr>
              <a:lnSpc>
                <a:spcPct val="90000"/>
              </a:lnSpc>
            </a:pPr>
            <a:endParaRPr lang="en-GB" sz="2600" dirty="0"/>
          </a:p>
          <a:p>
            <a:pPr>
              <a:lnSpc>
                <a:spcPct val="90000"/>
              </a:lnSpc>
            </a:pPr>
            <a:r>
              <a:rPr lang="en-GB" sz="2600" dirty="0"/>
              <a:t>Can be transported large distances</a:t>
            </a:r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pic>
        <p:nvPicPr>
          <p:cNvPr id="197637" name="Picture 5" descr="S2001124_L1A_HNSG_l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564" y="2060575"/>
            <a:ext cx="3869935" cy="2743958"/>
          </a:xfrm>
          <a:prstGeom prst="rect">
            <a:avLst/>
          </a:prstGeom>
          <a:noFill/>
          <a:ln/>
          <a:effectLst/>
        </p:spPr>
      </p:pic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4572000" y="4969479"/>
            <a:ext cx="3933825" cy="9788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 dirty="0"/>
              <a:t>May 4</a:t>
            </a:r>
            <a:r>
              <a:rPr lang="en-GB" sz="2400" baseline="30000" dirty="0"/>
              <a:t>th</a:t>
            </a:r>
            <a:r>
              <a:rPr lang="en-GB" sz="2400" dirty="0"/>
              <a:t> 2001</a:t>
            </a:r>
          </a:p>
          <a:p>
            <a:pPr algn="ctr"/>
            <a:r>
              <a:rPr lang="en-GB" sz="2400" dirty="0" err="1"/>
              <a:t>SeaWiFS</a:t>
            </a:r>
            <a:r>
              <a:rPr lang="en-GB" sz="2400" dirty="0"/>
              <a:t>, NASA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3C24A-3B38-4718-AF3C-0C8CEC0ADF2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Pollution is mainly emitted near the surface and can be trapped by an inversion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Affects human health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Affects vegetation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Corrodes buildings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Dry </a:t>
            </a:r>
            <a:r>
              <a:rPr lang="en-GB" sz="2000" dirty="0"/>
              <a:t>deposition only occurs in the boundary </a:t>
            </a:r>
            <a:r>
              <a:rPr lang="en-GB" sz="2000" dirty="0" smtClean="0"/>
              <a:t>layer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At upper levels particles affect the radiation budget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Chemical reaction rates linked to temperature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In the free troposphere pollutants can be transported much further</a:t>
            </a:r>
            <a:endParaRPr lang="en-GB" sz="20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43438" y="1357298"/>
            <a:ext cx="3933825" cy="1944687"/>
            <a:chOff x="2171" y="2337"/>
            <a:chExt cx="3250" cy="1657"/>
          </a:xfrm>
        </p:grpSpPr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3"/>
            <a:srcRect l="4509" r="15932" b="48804"/>
            <a:stretch>
              <a:fillRect/>
            </a:stretch>
          </p:blipFill>
          <p:spPr bwMode="auto">
            <a:xfrm>
              <a:off x="2171" y="2337"/>
              <a:ext cx="1588" cy="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12" name="Picture 8"/>
            <p:cNvPicPr>
              <a:picLocks noChangeAspect="1" noChangeArrowheads="1"/>
            </p:cNvPicPr>
            <p:nvPr/>
          </p:nvPicPr>
          <p:blipFill>
            <a:blip r:embed="rId3"/>
            <a:srcRect l="4724" t="51248" r="14278"/>
            <a:stretch>
              <a:fillRect/>
            </a:stretch>
          </p:blipFill>
          <p:spPr bwMode="auto">
            <a:xfrm>
              <a:off x="3878" y="2432"/>
              <a:ext cx="1543" cy="1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000628" y="1071546"/>
            <a:ext cx="136842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/>
              <a:t>Aerosol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579420" y="1071546"/>
            <a:ext cx="574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cs typeface="Arial" pitchFamily="34" charset="0"/>
              </a:rPr>
              <a:t>θ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214942" y="3214686"/>
            <a:ext cx="3168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/>
              <a:t>Garrett</a:t>
            </a:r>
          </a:p>
        </p:txBody>
      </p:sp>
      <p:pic>
        <p:nvPicPr>
          <p:cNvPr id="13" name="Content Placeholder 12" descr="S2001124_L1A_HNSG_lrg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274902" y="3901656"/>
            <a:ext cx="2993733" cy="2095500"/>
          </a:xfr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990092" y="5947832"/>
            <a:ext cx="3571901" cy="7143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 dirty="0"/>
              <a:t>May 4</a:t>
            </a:r>
            <a:r>
              <a:rPr lang="en-GB" sz="2000" baseline="30000" dirty="0"/>
              <a:t>th</a:t>
            </a:r>
            <a:r>
              <a:rPr lang="en-GB" sz="2000" dirty="0"/>
              <a:t> </a:t>
            </a:r>
            <a:r>
              <a:rPr lang="en-GB" sz="2000" dirty="0" smtClean="0"/>
              <a:t>2001, </a:t>
            </a:r>
            <a:r>
              <a:rPr lang="en-GB" sz="2000" dirty="0" err="1" smtClean="0"/>
              <a:t>SeaWiFS</a:t>
            </a:r>
            <a:r>
              <a:rPr lang="en-GB" sz="2000" dirty="0" smtClean="0"/>
              <a:t>, NASA</a:t>
            </a:r>
            <a:endParaRPr lang="en-GB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8611-0452-4A6F-81A9-8086167832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pollution be ventilated?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1757362"/>
          </a:xfrm>
        </p:spPr>
        <p:txBody>
          <a:bodyPr/>
          <a:lstStyle/>
          <a:p>
            <a:r>
              <a:rPr lang="en-GB" sz="2000" dirty="0" err="1" smtClean="0"/>
              <a:t>Orography</a:t>
            </a:r>
            <a:endParaRPr lang="en-GB" sz="2000" dirty="0" smtClean="0"/>
          </a:p>
          <a:p>
            <a:r>
              <a:rPr lang="en-GB" sz="2000" dirty="0" smtClean="0"/>
              <a:t>Sea Breezes</a:t>
            </a:r>
          </a:p>
          <a:p>
            <a:r>
              <a:rPr lang="en-GB" sz="2000" dirty="0" smtClean="0"/>
              <a:t>Convection</a:t>
            </a:r>
          </a:p>
          <a:p>
            <a:r>
              <a:rPr lang="en-GB" sz="2000" b="1" u="sng" dirty="0" smtClean="0"/>
              <a:t>Synoptic  weather systems and their fronts</a:t>
            </a:r>
            <a:endParaRPr lang="en-GB" sz="2000" b="1" u="sng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 l="3662" r="5899"/>
          <a:stretch>
            <a:fillRect/>
          </a:stretch>
        </p:blipFill>
        <p:spPr bwMode="auto">
          <a:xfrm>
            <a:off x="1071538" y="3500438"/>
            <a:ext cx="3571900" cy="276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ch4_07012005"/>
          <p:cNvPicPr>
            <a:picLocks noChangeAspect="1" noChangeArrowheads="1"/>
          </p:cNvPicPr>
          <p:nvPr/>
        </p:nvPicPr>
        <p:blipFill>
          <a:blip r:embed="rId3"/>
          <a:srcRect t="27148" b="17608"/>
          <a:stretch>
            <a:fillRect/>
          </a:stretch>
        </p:blipFill>
        <p:spPr bwMode="auto">
          <a:xfrm>
            <a:off x="5072066" y="3571876"/>
            <a:ext cx="25749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30D55-1020-44EB-9075-0844703977C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Experiments</a:t>
            </a:r>
          </a:p>
        </p:txBody>
      </p:sp>
      <p:sp>
        <p:nvSpPr>
          <p:cNvPr id="629777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00200"/>
            <a:ext cx="3887788" cy="48291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Simulate idealised weather systems 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Use Met Office Unified Model in  idealised mode (channel configuration)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Include a constant source of a passive tracer near the surface to represent pollution. 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Can change the background state and hence the characteristics of the weather systems</a:t>
            </a:r>
          </a:p>
        </p:txBody>
      </p:sp>
      <p:sp>
        <p:nvSpPr>
          <p:cNvPr id="629781" name="Text Box 21"/>
          <p:cNvSpPr txBox="1">
            <a:spLocks noChangeArrowheads="1"/>
          </p:cNvSpPr>
          <p:nvPr/>
        </p:nvSpPr>
        <p:spPr bwMode="auto">
          <a:xfrm>
            <a:off x="5072066" y="4500570"/>
            <a:ext cx="367664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dirty="0" smtClean="0"/>
              <a:t>Surface pressure and potential temperature at 1km. Pressure </a:t>
            </a:r>
            <a:r>
              <a:rPr lang="en-GB" sz="1800" dirty="0"/>
              <a:t>contours greater than 1000mb are dashed. Each frame is 1 day apart </a:t>
            </a:r>
          </a:p>
        </p:txBody>
      </p:sp>
      <p:pic>
        <p:nvPicPr>
          <p:cNvPr id="9" name="Content Placeholder 8" descr="pressure_theta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2" y="1214422"/>
            <a:ext cx="4100541" cy="2928958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3C24A-3B38-4718-AF3C-0C8CEC0ADF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controls the amount of</a:t>
            </a:r>
            <a:br>
              <a:rPr lang="en-GB" dirty="0" smtClean="0"/>
            </a:br>
            <a:r>
              <a:rPr lang="en-GB" dirty="0" smtClean="0"/>
              <a:t> ventilation?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amount of turbulent mixing within the boundary layer?</a:t>
            </a:r>
          </a:p>
          <a:p>
            <a:pPr lvl="1"/>
            <a:r>
              <a:rPr lang="en-GB" dirty="0" smtClean="0"/>
              <a:t>Pollutants need to be mixed up to near the top of the boundary layer for ventilation to occur</a:t>
            </a:r>
          </a:p>
          <a:p>
            <a:r>
              <a:rPr lang="en-GB" dirty="0" smtClean="0"/>
              <a:t>Horizontal transport within the boundary layer? </a:t>
            </a:r>
          </a:p>
          <a:p>
            <a:pPr lvl="1"/>
            <a:r>
              <a:rPr lang="en-GB" dirty="0" smtClean="0"/>
              <a:t>Convergence and divergence</a:t>
            </a:r>
          </a:p>
          <a:p>
            <a:pPr lvl="1"/>
            <a:r>
              <a:rPr lang="en-GB" dirty="0" smtClean="0"/>
              <a:t>Only certain regions of the boundary layer can be ventilated</a:t>
            </a:r>
          </a:p>
          <a:p>
            <a:r>
              <a:rPr lang="en-GB" dirty="0" smtClean="0"/>
              <a:t>The  large scale vertical motion associated with the cyclone?</a:t>
            </a:r>
          </a:p>
          <a:p>
            <a:pPr lvl="1"/>
            <a:r>
              <a:rPr lang="en-GB" dirty="0" smtClean="0"/>
              <a:t>The final step in ventilation</a:t>
            </a:r>
          </a:p>
          <a:p>
            <a:pPr lvl="1"/>
            <a:r>
              <a:rPr lang="en-GB" dirty="0" smtClean="0"/>
              <a:t>The most important?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30D55-1020-44EB-9075-0844703977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Quasi-</a:t>
            </a:r>
            <a:r>
              <a:rPr lang="en-GB" dirty="0" err="1" smtClean="0"/>
              <a:t>Geostrophic</a:t>
            </a:r>
            <a:r>
              <a:rPr lang="en-GB" dirty="0" smtClean="0"/>
              <a:t> Omega equation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3286124"/>
            <a:ext cx="8043890" cy="3143272"/>
          </a:xfrm>
        </p:spPr>
        <p:txBody>
          <a:bodyPr/>
          <a:lstStyle/>
          <a:p>
            <a:r>
              <a:rPr lang="en-GB" dirty="0" smtClean="0"/>
              <a:t>Assume that at low levels thermal advection dominates</a:t>
            </a:r>
          </a:p>
          <a:p>
            <a:r>
              <a:rPr lang="en-GB" dirty="0" smtClean="0"/>
              <a:t>Scaling arguments, and the use of thermal wind balance, lead to: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implies that the amount of ventilation by a cyclone depends only on large scale variables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42976" y="1643050"/>
          <a:ext cx="7286676" cy="1006886"/>
        </p:xfrm>
        <a:graphic>
          <a:graphicData uri="http://schemas.openxmlformats.org/presentationml/2006/ole">
            <p:oleObj spid="_x0000_s1026" name="Equation" r:id="rId3" imgW="3492360" imgH="4824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6182" y="257174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Thermal advection forcing term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2500306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70C0"/>
                </a:solidFill>
              </a:rPr>
              <a:t>Differential </a:t>
            </a:r>
            <a:r>
              <a:rPr lang="en-GB" sz="1600" dirty="0" err="1" smtClean="0">
                <a:solidFill>
                  <a:srgbClr val="0070C0"/>
                </a:solidFill>
              </a:rPr>
              <a:t>vorticity</a:t>
            </a:r>
            <a:r>
              <a:rPr lang="en-GB" sz="1600" dirty="0" smtClean="0">
                <a:solidFill>
                  <a:srgbClr val="0070C0"/>
                </a:solidFill>
              </a:rPr>
              <a:t> advection forcing term</a:t>
            </a:r>
            <a:endParaRPr lang="en-GB" sz="1600" dirty="0">
              <a:solidFill>
                <a:srgbClr val="0070C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86116" y="4286256"/>
          <a:ext cx="2428892" cy="1214446"/>
        </p:xfrm>
        <a:graphic>
          <a:graphicData uri="http://schemas.openxmlformats.org/presentationml/2006/ole">
            <p:oleObj spid="_x0000_s1027" name="Equation" r:id="rId4" imgW="1066680" imgH="53316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30D55-1020-44EB-9075-0844703977C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 smtClean="0"/>
              <a:t>Mass fluxes</a:t>
            </a:r>
            <a:endParaRPr lang="en-GB" dirty="0"/>
          </a:p>
        </p:txBody>
      </p:sp>
      <p:pic>
        <p:nvPicPr>
          <p:cNvPr id="10" name="Content Placeholder 9" descr="Magic_plo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7860" y="2500306"/>
            <a:ext cx="3528000" cy="2520000"/>
          </a:xfrm>
        </p:spPr>
      </p:pic>
      <p:pic>
        <p:nvPicPr>
          <p:cNvPr id="12" name="Content Placeholder 11" descr="Magic_plot_total_MF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12516" y="2500306"/>
            <a:ext cx="3528000" cy="2520000"/>
          </a:xfrm>
        </p:spPr>
      </p:pic>
      <p:sp>
        <p:nvSpPr>
          <p:cNvPr id="6" name="Text Placeholder 5"/>
          <p:cNvSpPr>
            <a:spLocks noGrp="1"/>
          </p:cNvSpPr>
          <p:nvPr>
            <p:ph sz="quarter" idx="3"/>
          </p:nvPr>
        </p:nvSpPr>
        <p:spPr>
          <a:xfrm>
            <a:off x="755650" y="5206042"/>
            <a:ext cx="7459688" cy="1157278"/>
          </a:xfrm>
        </p:spPr>
        <p:txBody>
          <a:bodyPr/>
          <a:lstStyle/>
          <a:p>
            <a:r>
              <a:rPr lang="en-GB" sz="2000" dirty="0" smtClean="0"/>
              <a:t>The maximum rate of ventilation and the total amount of ventilation are strongly correlated to the ascent predicted by the Quasi-</a:t>
            </a:r>
            <a:r>
              <a:rPr lang="en-GB" sz="2000" dirty="0" err="1" smtClean="0"/>
              <a:t>Geostrophic</a:t>
            </a:r>
            <a:r>
              <a:rPr lang="en-GB" sz="2000" dirty="0" smtClean="0"/>
              <a:t> omega equation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14" y="178592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Maximum mass flux over the cyclones life cycle</a:t>
            </a:r>
            <a:endParaRPr lang="en-GB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43504" y="182738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Total mass fluxed out of the boundary layer</a:t>
            </a:r>
            <a:endParaRPr lang="en-GB" sz="1800" b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15132-F6A4-4662-B2F2-5818C187F1A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 smtClean="0"/>
              <a:t>Tracer fluxes</a:t>
            </a:r>
            <a:endParaRPr lang="en-GB" dirty="0"/>
          </a:p>
        </p:txBody>
      </p:sp>
      <p:pic>
        <p:nvPicPr>
          <p:cNvPr id="8" name="Content Placeholder 7" descr="Magic_plot_tracer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1352" y="2256012"/>
            <a:ext cx="3528000" cy="2520000"/>
          </a:xfrm>
        </p:spPr>
      </p:pic>
      <p:pic>
        <p:nvPicPr>
          <p:cNvPr id="9" name="Content Placeholder 8" descr="Magic_plot_total_TF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785372" y="2214554"/>
            <a:ext cx="3528000" cy="2520000"/>
          </a:xfrm>
        </p:spPr>
      </p:pic>
      <p:sp>
        <p:nvSpPr>
          <p:cNvPr id="3" name="Text Placeholder 2"/>
          <p:cNvSpPr>
            <a:spLocks noGrp="1"/>
          </p:cNvSpPr>
          <p:nvPr>
            <p:ph sz="quarter" idx="3"/>
          </p:nvPr>
        </p:nvSpPr>
        <p:spPr>
          <a:xfrm>
            <a:off x="714348" y="4929198"/>
            <a:ext cx="7745440" cy="1300154"/>
          </a:xfrm>
        </p:spPr>
        <p:txBody>
          <a:bodyPr/>
          <a:lstStyle/>
          <a:p>
            <a:r>
              <a:rPr lang="en-GB" sz="1800" dirty="0" smtClean="0"/>
              <a:t>Tracer may differ from mass as it is possible to run out of tracer, but not mass</a:t>
            </a:r>
          </a:p>
          <a:p>
            <a:r>
              <a:rPr lang="en-GB" sz="1800" dirty="0" smtClean="0"/>
              <a:t>Still see a strong linear relation</a:t>
            </a:r>
          </a:p>
          <a:p>
            <a:r>
              <a:rPr lang="en-GB" sz="1800" dirty="0" smtClean="0"/>
              <a:t>Mass can be used as a proxy for tracer</a:t>
            </a:r>
          </a:p>
          <a:p>
            <a:endParaRPr lang="en-GB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14414" y="157161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Maximum tracer flux over the cyclones life cycl</a:t>
            </a:r>
            <a:r>
              <a:rPr lang="en-GB" sz="1800" dirty="0" smtClean="0"/>
              <a:t>e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153366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Total tracer mass fluxed out of the boundary layer</a:t>
            </a:r>
            <a:endParaRPr lang="en-GB" sz="18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15132-F6A4-4662-B2F2-5818C187F1A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 smtClean="0"/>
              <a:t>Effect of surface drag on ventilation</a:t>
            </a:r>
            <a:endParaRPr lang="en-GB" dirty="0"/>
          </a:p>
        </p:txBody>
      </p:sp>
      <p:pic>
        <p:nvPicPr>
          <p:cNvPr id="12" name="Content Placeholder 11" descr="CD_total_MF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03707" y="1600200"/>
            <a:ext cx="3427200" cy="2448000"/>
          </a:xfrm>
        </p:spPr>
      </p:pic>
      <p:pic>
        <p:nvPicPr>
          <p:cNvPr id="13" name="Content Placeholder 12" descr="CD_total_TF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78730" y="1600200"/>
            <a:ext cx="3427200" cy="2448000"/>
          </a:xfrm>
        </p:spPr>
      </p:pic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714348" y="4286256"/>
            <a:ext cx="7972452" cy="2095500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sz="2000" dirty="0" smtClean="0"/>
              <a:t>Surface type has little affect of the amount of  mass ventilated out of   the boundary layer</a:t>
            </a:r>
          </a:p>
          <a:p>
            <a:r>
              <a:rPr lang="en-GB" sz="2000" dirty="0" smtClean="0"/>
              <a:t>When no boundary layer acts, the tracer flux differs significantly  to the mass flux.</a:t>
            </a:r>
          </a:p>
          <a:p>
            <a:r>
              <a:rPr lang="en-GB" sz="2000" dirty="0" smtClean="0"/>
              <a:t>Boundary layer transport processes are important</a:t>
            </a:r>
            <a:endParaRPr lang="en-GB" sz="20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15132-F6A4-4662-B2F2-5818C187F1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ght colours jl">
  <a:themeElements>
    <a:clrScheme name="Bright colours jl 3">
      <a:dk1>
        <a:srgbClr val="000000"/>
      </a:dk1>
      <a:lt1>
        <a:srgbClr val="F8F8F8"/>
      </a:lt1>
      <a:dk2>
        <a:srgbClr val="0F5C9D"/>
      </a:dk2>
      <a:lt2>
        <a:srgbClr val="1C1C1C"/>
      </a:lt2>
      <a:accent1>
        <a:srgbClr val="0F5C9D"/>
      </a:accent1>
      <a:accent2>
        <a:srgbClr val="808080"/>
      </a:accent2>
      <a:accent3>
        <a:srgbClr val="FBFBFB"/>
      </a:accent3>
      <a:accent4>
        <a:srgbClr val="000000"/>
      </a:accent4>
      <a:accent5>
        <a:srgbClr val="AAB5CC"/>
      </a:accent5>
      <a:accent6>
        <a:srgbClr val="737373"/>
      </a:accent6>
      <a:hlink>
        <a:srgbClr val="0F5C9D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2780</TotalTime>
  <Words>564</Words>
  <Application>Microsoft Office PowerPoint</Application>
  <PresentationFormat>On-screen Show (4:3)</PresentationFormat>
  <Paragraphs>89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Rdg Vesta</vt:lpstr>
      <vt:lpstr>Bright colours jl</vt:lpstr>
      <vt:lpstr>Equation</vt:lpstr>
      <vt:lpstr>Boundary layer ventilation by mid-latitude cyclones</vt:lpstr>
      <vt:lpstr>Motivation</vt:lpstr>
      <vt:lpstr>How can pollution be ventilated?</vt:lpstr>
      <vt:lpstr>Experiments</vt:lpstr>
      <vt:lpstr>What controls the amount of  ventilation?</vt:lpstr>
      <vt:lpstr>Quasi-Geostrophic Omega equation</vt:lpstr>
      <vt:lpstr>Mass fluxes</vt:lpstr>
      <vt:lpstr>Tracer fluxes</vt:lpstr>
      <vt:lpstr>Effect of surface drag on ventilation</vt:lpstr>
      <vt:lpstr>Conclusions</vt:lpstr>
      <vt:lpstr> Questions? v.a.sinclair@reading.ac.uk www.met.reading.ac.uk/~swr05vas </vt:lpstr>
      <vt:lpstr>Slide 12</vt:lpstr>
      <vt:lpstr>Pollution in the free troposphere</vt:lpstr>
    </vt:vector>
  </TitlesOfParts>
  <Company> RDG UNI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TYPO</dc:creator>
  <cp:lastModifiedBy>Met User</cp:lastModifiedBy>
  <cp:revision>137</cp:revision>
  <cp:lastPrinted>2006-09-19T14:59:33Z</cp:lastPrinted>
  <dcterms:created xsi:type="dcterms:W3CDTF">2007-02-28T14:07:05Z</dcterms:created>
  <dcterms:modified xsi:type="dcterms:W3CDTF">2008-09-02T08:53:51Z</dcterms:modified>
</cp:coreProperties>
</file>