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Override6.xml" ContentType="application/vnd.openxmlformats-officedocument.themeOverr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theme/themeOverride25.xml" ContentType="application/vnd.openxmlformats-officedocument.themeOverr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Override19.xml" ContentType="application/vnd.openxmlformats-officedocument.themeOverride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Override22.xml" ContentType="application/vnd.openxmlformats-officedocument.themeOverr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24.xml" ContentType="application/vnd.openxmlformats-officedocument.presentationml.slideLayout+xml"/>
  <Override PartName="/ppt/theme/themeOverride27.xml" ContentType="application/vnd.openxmlformats-officedocument.themeOverr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theme/themeOverride24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Override13.xml" ContentType="application/vnd.openxmlformats-officedocument.themeOverrid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Override10.xml" ContentType="application/vnd.openxmlformats-officedocument.themeOverr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Override4.xml" ContentType="application/vnd.openxmlformats-officedocument.themeOverr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Override9.xml" ContentType="application/vnd.openxmlformats-officedocument.themeOverride+xml"/>
  <Override PartName="/ppt/theme/themeOverride23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234" r:id="rId2"/>
    <p:sldMasterId id="2147484273" r:id="rId3"/>
    <p:sldMasterId id="2147484298" r:id="rId4"/>
    <p:sldMasterId id="2147484336" r:id="rId5"/>
    <p:sldMasterId id="2147484350" r:id="rId6"/>
    <p:sldMasterId id="2147484363" r:id="rId7"/>
    <p:sldMasterId id="2147484388" r:id="rId8"/>
    <p:sldMasterId id="2147484400" r:id="rId9"/>
    <p:sldMasterId id="2147484414" r:id="rId10"/>
    <p:sldMasterId id="2147484428" r:id="rId11"/>
    <p:sldMasterId id="2147484442" r:id="rId12"/>
    <p:sldMasterId id="2147484469" r:id="rId13"/>
    <p:sldMasterId id="2147484497" r:id="rId14"/>
    <p:sldMasterId id="2147485947" r:id="rId15"/>
    <p:sldMasterId id="2147486038" r:id="rId16"/>
    <p:sldMasterId id="2147500721" r:id="rId17"/>
    <p:sldMasterId id="2147501559" r:id="rId18"/>
  </p:sldMasterIdLst>
  <p:notesMasterIdLst>
    <p:notesMasterId r:id="rId69"/>
  </p:notesMasterIdLst>
  <p:sldIdLst>
    <p:sldId id="257" r:id="rId19"/>
    <p:sldId id="358" r:id="rId20"/>
    <p:sldId id="359" r:id="rId21"/>
    <p:sldId id="416" r:id="rId22"/>
    <p:sldId id="334" r:id="rId23"/>
    <p:sldId id="322" r:id="rId24"/>
    <p:sldId id="328" r:id="rId25"/>
    <p:sldId id="330" r:id="rId26"/>
    <p:sldId id="371" r:id="rId27"/>
    <p:sldId id="372" r:id="rId28"/>
    <p:sldId id="373" r:id="rId29"/>
    <p:sldId id="383" r:id="rId30"/>
    <p:sldId id="384" r:id="rId31"/>
    <p:sldId id="352" r:id="rId32"/>
    <p:sldId id="353" r:id="rId33"/>
    <p:sldId id="417" r:id="rId34"/>
    <p:sldId id="354" r:id="rId35"/>
    <p:sldId id="355" r:id="rId36"/>
    <p:sldId id="356" r:id="rId37"/>
    <p:sldId id="357" r:id="rId38"/>
    <p:sldId id="337" r:id="rId39"/>
    <p:sldId id="338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97" r:id="rId48"/>
    <p:sldId id="398" r:id="rId49"/>
    <p:sldId id="399" r:id="rId50"/>
    <p:sldId id="400" r:id="rId51"/>
    <p:sldId id="401" r:id="rId52"/>
    <p:sldId id="402" r:id="rId53"/>
    <p:sldId id="403" r:id="rId54"/>
    <p:sldId id="404" r:id="rId55"/>
    <p:sldId id="405" r:id="rId56"/>
    <p:sldId id="406" r:id="rId57"/>
    <p:sldId id="407" r:id="rId58"/>
    <p:sldId id="339" r:id="rId59"/>
    <p:sldId id="340" r:id="rId60"/>
    <p:sldId id="341" r:id="rId61"/>
    <p:sldId id="342" r:id="rId62"/>
    <p:sldId id="419" r:id="rId63"/>
    <p:sldId id="415" r:id="rId64"/>
    <p:sldId id="343" r:id="rId65"/>
    <p:sldId id="349" r:id="rId66"/>
    <p:sldId id="350" r:id="rId67"/>
    <p:sldId id="418" r:id="rId68"/>
  </p:sldIdLst>
  <p:sldSz cx="6858000" cy="9144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A47B9"/>
    <a:srgbClr val="7F8CBF"/>
    <a:srgbClr val="E5053A"/>
    <a:srgbClr val="D60AAA"/>
    <a:srgbClr val="9258C8"/>
    <a:srgbClr val="FFCC49"/>
    <a:srgbClr val="A3AF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8" autoAdjust="0"/>
    <p:restoredTop sz="85291" autoAdjust="0"/>
  </p:normalViewPr>
  <p:slideViewPr>
    <p:cSldViewPr>
      <p:cViewPr varScale="1">
        <p:scale>
          <a:sx n="75" d="100"/>
          <a:sy n="75" d="100"/>
        </p:scale>
        <p:origin x="-214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5.xml"/><Relationship Id="rId1" Type="http://schemas.openxmlformats.org/officeDocument/2006/relationships/slide" Target="slides/slide14.xml"/><Relationship Id="rId4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Muokkaa tekstin perustyylejä napsauttamalla</a:t>
            </a:r>
          </a:p>
          <a:p>
            <a:pPr lvl="1"/>
            <a:r>
              <a:rPr lang="en-US" noProof="0" smtClean="0"/>
              <a:t>toinen taso</a:t>
            </a:r>
          </a:p>
          <a:p>
            <a:pPr lvl="2"/>
            <a:r>
              <a:rPr lang="en-US" noProof="0" smtClean="0"/>
              <a:t>kolmas taso</a:t>
            </a:r>
          </a:p>
          <a:p>
            <a:pPr lvl="3"/>
            <a:r>
              <a:rPr lang="en-US" noProof="0" smtClean="0"/>
              <a:t>neljäs taso</a:t>
            </a:r>
          </a:p>
          <a:p>
            <a:pPr lvl="4"/>
            <a:r>
              <a:rPr lang="en-US" noProof="0" smtClean="0"/>
              <a:t>viides taso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C7B59F-BA6A-400A-B004-AF84F8865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14746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18FE0-85F6-4ED1-921E-BC9A820F582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Sokeriruo’on jalostusta on tarkasteltu laajasti </a:t>
            </a:r>
            <a:r>
              <a:rPr lang="en-US" u="sng" smtClean="0"/>
              <a:t>tiedekatsauksessa</a:t>
            </a:r>
            <a:r>
              <a:rPr lang="en-US" smtClean="0"/>
              <a:t>:</a:t>
            </a:r>
          </a:p>
          <a:p>
            <a:r>
              <a:rPr lang="en-US" smtClean="0"/>
              <a:t>Tammisola J (2010). </a:t>
            </a:r>
            <a:r>
              <a:rPr lang="en-US" b="1" smtClean="0"/>
              <a:t>Review: Towards much more efficient biofuel crops – can sugarcane pave the way? </a:t>
            </a:r>
            <a:r>
              <a:rPr lang="en-US" smtClean="0"/>
              <a:t>GM Crops 1(4): 181-198 http://www.landesbioscience.com/journals/gmcrops/article/02TammisolaGMC1-4.pdf</a:t>
            </a:r>
          </a:p>
          <a:p>
            <a:r>
              <a:rPr lang="en-US" smtClean="0"/>
              <a:t> </a:t>
            </a:r>
          </a:p>
          <a:p>
            <a:pPr>
              <a:buFontTx/>
              <a:buChar char="-"/>
            </a:pPr>
            <a:r>
              <a:rPr lang="en-US" smtClean="0"/>
              <a:t> Käyttäjäystävällinen, </a:t>
            </a:r>
            <a:r>
              <a:rPr lang="en-US" b="1" smtClean="0"/>
              <a:t>hyperlinkein varustettu versio</a:t>
            </a:r>
            <a:r>
              <a:rPr lang="en-US" smtClean="0"/>
              <a:t> sen käsikirjoituksesta:  </a:t>
            </a:r>
          </a:p>
          <a:p>
            <a:r>
              <a:rPr lang="en-US" smtClean="0"/>
              <a:t>http://www.geenit.fi/E/GmCrops10.pdf </a:t>
            </a:r>
            <a:endParaRPr lang="fi-FI" smtClean="0"/>
          </a:p>
        </p:txBody>
      </p:sp>
      <p:sp>
        <p:nvSpPr>
          <p:cNvPr id="156676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B3E7C-D661-476E-BC7A-9DF0B1C73FD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7263" y="796925"/>
            <a:ext cx="2405062" cy="3205163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  <a:ln/>
        </p:spPr>
        <p:txBody>
          <a:bodyPr/>
          <a:lstStyle/>
          <a:p>
            <a:r>
              <a:rPr lang="en-US" smtClean="0"/>
              <a:t>Sokeriruo’on jalostusta on tarkasteltu laajasti </a:t>
            </a:r>
            <a:r>
              <a:rPr lang="en-US" u="sng" smtClean="0"/>
              <a:t>tiedekatsauksessa</a:t>
            </a:r>
            <a:r>
              <a:rPr lang="en-US" smtClean="0"/>
              <a:t>:</a:t>
            </a:r>
          </a:p>
          <a:p>
            <a:r>
              <a:rPr lang="en-US" smtClean="0"/>
              <a:t>Tammisola J (2010). </a:t>
            </a:r>
            <a:r>
              <a:rPr lang="en-US" b="1" smtClean="0"/>
              <a:t>Review: Towards much more efficient biofuel crops – can sugarcane pave the way? </a:t>
            </a:r>
            <a:r>
              <a:rPr lang="en-US" smtClean="0"/>
              <a:t>GM Crops 1(4): 181-198 http://www.landesbioscience.com/journals/gmcrops/article/02TammisolaGMC1-4.pdf</a:t>
            </a:r>
          </a:p>
          <a:p>
            <a:endParaRPr lang="en-US" smtClean="0"/>
          </a:p>
          <a:p>
            <a:pPr>
              <a:buFontTx/>
              <a:buChar char="-"/>
            </a:pPr>
            <a:r>
              <a:rPr lang="en-US" smtClean="0"/>
              <a:t> Käyttäjäystävällinen, </a:t>
            </a:r>
            <a:r>
              <a:rPr lang="en-US" b="1" smtClean="0"/>
              <a:t>hyperlinkein varustettu versio</a:t>
            </a:r>
            <a:r>
              <a:rPr lang="en-US" smtClean="0"/>
              <a:t> sen käsikirjoituksesta:  </a:t>
            </a:r>
          </a:p>
          <a:p>
            <a:r>
              <a:rPr lang="en-US" smtClean="0"/>
              <a:t>http://www.geenit.fi/E/GmCrops10.pdf </a:t>
            </a:r>
            <a:endParaRPr lang="fi-F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7263" y="796925"/>
            <a:ext cx="2405062" cy="3205163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  <a:ln/>
        </p:spPr>
        <p:txBody>
          <a:bodyPr/>
          <a:lstStyle/>
          <a:p>
            <a:r>
              <a:rPr lang="en-US" smtClean="0"/>
              <a:t>Sokeriruo’on jalostusta on tarkasteltu laajasti </a:t>
            </a:r>
            <a:r>
              <a:rPr lang="en-US" u="sng" smtClean="0"/>
              <a:t>tiedekatsauksessa</a:t>
            </a:r>
            <a:r>
              <a:rPr lang="en-US" smtClean="0"/>
              <a:t>:</a:t>
            </a:r>
          </a:p>
          <a:p>
            <a:r>
              <a:rPr lang="en-US" smtClean="0"/>
              <a:t>Tammisola J (2010). </a:t>
            </a:r>
            <a:r>
              <a:rPr lang="en-US" b="1" smtClean="0"/>
              <a:t>Review: Towards much more efficient biofuel crops – can sugarcane pave the way? </a:t>
            </a:r>
            <a:r>
              <a:rPr lang="en-US" smtClean="0"/>
              <a:t>GM Crops 1(4): 181-198 http://www.landesbioscience.com/journals/gmcrops/article/02TammisolaGMC1-4.pdf</a:t>
            </a:r>
          </a:p>
          <a:p>
            <a:endParaRPr lang="en-US" smtClean="0"/>
          </a:p>
          <a:p>
            <a:pPr>
              <a:buFontTx/>
              <a:buChar char="-"/>
            </a:pPr>
            <a:r>
              <a:rPr lang="en-US" smtClean="0"/>
              <a:t> Käyttäjäystävällinen, </a:t>
            </a:r>
            <a:r>
              <a:rPr lang="en-US" b="1" smtClean="0"/>
              <a:t>hyperlinkein varustettu versio</a:t>
            </a:r>
            <a:r>
              <a:rPr lang="en-US" smtClean="0"/>
              <a:t> sen käsikirjoituksesta:  </a:t>
            </a:r>
          </a:p>
          <a:p>
            <a:r>
              <a:rPr lang="en-US" smtClean="0"/>
              <a:t>http://www.geenit.fi/E/GmCrops10.pdf </a:t>
            </a:r>
            <a:endParaRPr lang="fi-F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7263" y="796925"/>
            <a:ext cx="2405062" cy="3205163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  <a:ln/>
        </p:spPr>
        <p:txBody>
          <a:bodyPr/>
          <a:lstStyle/>
          <a:p>
            <a:r>
              <a:rPr lang="en-US" smtClean="0"/>
              <a:t>Sokeriruo’on jalostusta on tarkasteltu laajasti </a:t>
            </a:r>
            <a:r>
              <a:rPr lang="en-US" u="sng" smtClean="0"/>
              <a:t>tiedekatsauksessa</a:t>
            </a:r>
            <a:r>
              <a:rPr lang="en-US" smtClean="0"/>
              <a:t>:</a:t>
            </a:r>
          </a:p>
          <a:p>
            <a:r>
              <a:rPr lang="en-US" smtClean="0"/>
              <a:t>Tammisola J (2010). </a:t>
            </a:r>
            <a:r>
              <a:rPr lang="en-US" b="1" smtClean="0"/>
              <a:t>Review: Towards much more efficient biofuel crops – can sugarcane pave the way? </a:t>
            </a:r>
            <a:r>
              <a:rPr lang="en-US" smtClean="0"/>
              <a:t>GM Crops 1(4): 181-198 http://www.landesbioscience.com/journals/gmcrops/article/02TammisolaGMC1-4.pdf</a:t>
            </a:r>
          </a:p>
          <a:p>
            <a:endParaRPr lang="en-US" smtClean="0"/>
          </a:p>
          <a:p>
            <a:pPr>
              <a:buFontTx/>
              <a:buChar char="-"/>
            </a:pPr>
            <a:r>
              <a:rPr lang="en-US" smtClean="0"/>
              <a:t> Käyttäjäystävällinen, </a:t>
            </a:r>
            <a:r>
              <a:rPr lang="en-US" b="1" smtClean="0"/>
              <a:t>hyperlinkein varustettu versio</a:t>
            </a:r>
            <a:r>
              <a:rPr lang="en-US" smtClean="0"/>
              <a:t> sen käsikirjoituksesta:  </a:t>
            </a:r>
          </a:p>
          <a:p>
            <a:r>
              <a:rPr lang="en-US" smtClean="0"/>
              <a:t>http://www.geenit.fi/E/GmCrops10.pdf </a:t>
            </a:r>
            <a:endParaRPr lang="fi-FI" smtClean="0"/>
          </a:p>
          <a:p>
            <a:endParaRPr lang="fi-F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16077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2238B-8CD9-422B-972B-AB9D939736B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i-FI" smtClean="0"/>
              <a:t>Vamling K (2010). </a:t>
            </a:r>
            <a:r>
              <a:rPr lang="fi-FI" b="1" smtClean="0"/>
              <a:t>Amylopektiini-tärkkelysperunat.</a:t>
            </a:r>
            <a:r>
              <a:rPr lang="fi-FI" smtClean="0"/>
              <a:t> Biotekniikan neuvottelukunta 13.4.2010, 7 s. www.btnk.fi/seminaarit.html </a:t>
            </a:r>
          </a:p>
          <a:p>
            <a:r>
              <a:rPr lang="fi-FI" smtClean="0"/>
              <a:t>http://www.btnk.fi/files/seminaarit/esitelmat/100413_Seinajoki/BASF,%20Vamling.pdf</a:t>
            </a:r>
          </a:p>
          <a:p>
            <a:endParaRPr lang="fi-FI" smtClean="0"/>
          </a:p>
          <a:p>
            <a:r>
              <a:rPr lang="fi-FI" smtClean="0"/>
              <a:t>Leivonniemi H (2010). Geenimuuntelu: </a:t>
            </a:r>
            <a:r>
              <a:rPr lang="fi-FI" b="1" smtClean="0"/>
              <a:t>Ministeri Sirkka-Liisa Anttila kieltäisi gmo-viljelyn</a:t>
            </a:r>
            <a:r>
              <a:rPr lang="fi-FI" smtClean="0"/>
              <a:t>, mitä mieltä sinä olet? Suomen Kuvalehti 1.10.2010. http://suomenkuvalehti.fi/jutut/kotimaa/sirkka-liisa-anttila-ja-gmo </a:t>
            </a:r>
          </a:p>
          <a:p>
            <a:endParaRPr lang="fi-FI" smtClean="0"/>
          </a:p>
          <a:p>
            <a:r>
              <a:rPr lang="fi-FI" smtClean="0"/>
              <a:t>Tuomisto J (2010). </a:t>
            </a:r>
            <a:r>
              <a:rPr lang="fi-FI" b="1" smtClean="0"/>
              <a:t>Onko meillä varaa olla hyödyntämättä geenitekniikkaa? </a:t>
            </a:r>
            <a:r>
              <a:rPr lang="fi-FI" smtClean="0"/>
              <a:t>Biotekniikan neuvottelukunta 13.4.2010, 7 s. </a:t>
            </a:r>
          </a:p>
          <a:p>
            <a:r>
              <a:rPr lang="fi-FI" smtClean="0"/>
              <a:t>http://www.btnk.fi/files/seminaarit/esitelmat/100413_Seinajoki/GMO%20-%20hyodyt%20ja%20kustannukset,%20Tuomisto.pdf</a:t>
            </a:r>
          </a:p>
        </p:txBody>
      </p:sp>
      <p:sp>
        <p:nvSpPr>
          <p:cNvPr id="161796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B3C4A-B283-45F7-A7A6-7BF1DCEBA78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i-FI" smtClean="0"/>
              <a:t>Tuomisto J (2010). </a:t>
            </a:r>
            <a:r>
              <a:rPr lang="fi-FI" b="1" smtClean="0"/>
              <a:t>Onko meillä varaa olla hyödyntämättä geenitekniikkaa? </a:t>
            </a:r>
            <a:r>
              <a:rPr lang="fi-FI" smtClean="0"/>
              <a:t>Biotekniikan neuvottelukunta 13.4.2010, 7 s. </a:t>
            </a:r>
          </a:p>
          <a:p>
            <a:r>
              <a:rPr lang="fi-FI" smtClean="0"/>
              <a:t>http://www.btnk.fi/files/seminaarit/esitelmat/100413_Seinajoki/GMO%20-%20hyodyt%20ja%20kustannukset,%20Tuomisto.pdf</a:t>
            </a:r>
          </a:p>
          <a:p>
            <a:endParaRPr lang="fi-FI" smtClean="0"/>
          </a:p>
        </p:txBody>
      </p:sp>
      <p:sp>
        <p:nvSpPr>
          <p:cNvPr id="16282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EF835-038F-440F-91A5-FADBE84DCCA1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i-FI" smtClean="0"/>
              <a:t>Vrt. </a:t>
            </a:r>
            <a:r>
              <a:rPr lang="fi-FI" u="sng" smtClean="0"/>
              <a:t>tiedekat</a:t>
            </a:r>
            <a:r>
              <a:rPr lang="en-US" u="sng" smtClean="0"/>
              <a:t>saus</a:t>
            </a:r>
            <a:r>
              <a:rPr lang="en-US" smtClean="0"/>
              <a:t>:</a:t>
            </a:r>
          </a:p>
          <a:p>
            <a:r>
              <a:rPr lang="en-US" smtClean="0"/>
              <a:t>Tammisola J (2010). </a:t>
            </a:r>
            <a:r>
              <a:rPr lang="en-US" b="1" smtClean="0"/>
              <a:t>Review: Towards much more efficient biofuel crops – can sugarcane pave the way? </a:t>
            </a:r>
            <a:r>
              <a:rPr lang="en-US" smtClean="0"/>
              <a:t>GM Crops 1(4): 181-198 http://www.landesbioscience.com/journals/gmcrops/article/02TammisolaGMC1-4.pdf</a:t>
            </a:r>
          </a:p>
          <a:p>
            <a:endParaRPr lang="en-US" smtClean="0"/>
          </a:p>
          <a:p>
            <a:pPr>
              <a:buFontTx/>
              <a:buChar char="-"/>
            </a:pPr>
            <a:r>
              <a:rPr lang="en-US" smtClean="0"/>
              <a:t> Käyttäjäystävällinen, </a:t>
            </a:r>
            <a:r>
              <a:rPr lang="en-US" b="1" smtClean="0"/>
              <a:t>hyperlinkein varustettu versio</a:t>
            </a:r>
            <a:r>
              <a:rPr lang="en-US" smtClean="0"/>
              <a:t> sen käsikirjoituksesta:  </a:t>
            </a:r>
          </a:p>
          <a:p>
            <a:r>
              <a:rPr lang="en-US" smtClean="0"/>
              <a:t>http://www.geenit.fi/E/GmCrops10.pdf </a:t>
            </a:r>
            <a:endParaRPr lang="fi-FI" smtClean="0"/>
          </a:p>
          <a:p>
            <a:endParaRPr lang="fi-FI" smtClean="0"/>
          </a:p>
        </p:txBody>
      </p:sp>
      <p:sp>
        <p:nvSpPr>
          <p:cNvPr id="16384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034BC-F8BD-4F13-94FB-F322C9A2B2D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i-FI" dirty="0" smtClean="0"/>
              <a:t>Tuskan GA et al. (2006). </a:t>
            </a:r>
            <a:r>
              <a:rPr lang="en-US" b="1" dirty="0" smtClean="0"/>
              <a:t>The Genome of Black Cottonwood, </a:t>
            </a:r>
            <a:r>
              <a:rPr lang="en-US" b="1" dirty="0" err="1" smtClean="0"/>
              <a:t>Populus</a:t>
            </a:r>
            <a:r>
              <a:rPr lang="en-US" b="1" dirty="0" smtClean="0"/>
              <a:t> </a:t>
            </a:r>
            <a:r>
              <a:rPr lang="en-US" b="1" dirty="0" err="1" smtClean="0"/>
              <a:t>trichocarpa</a:t>
            </a:r>
            <a:r>
              <a:rPr lang="en-US" b="1" dirty="0" smtClean="0"/>
              <a:t> (</a:t>
            </a:r>
            <a:r>
              <a:rPr lang="en-US" b="1" dirty="0" err="1" smtClean="0"/>
              <a:t>Torr</a:t>
            </a:r>
            <a:r>
              <a:rPr lang="en-US" b="1" dirty="0" smtClean="0"/>
              <a:t>. &amp; Gray).</a:t>
            </a:r>
            <a:r>
              <a:rPr lang="en-US" dirty="0" smtClean="0"/>
              <a:t> Science 313: 1596-1604 </a:t>
            </a:r>
          </a:p>
          <a:p>
            <a:r>
              <a:rPr lang="en-US" dirty="0" smtClean="0"/>
              <a:t>http://dx.doi.org/10.1126/science.1128691 </a:t>
            </a:r>
          </a:p>
        </p:txBody>
      </p:sp>
      <p:sp>
        <p:nvSpPr>
          <p:cNvPr id="164868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330C-2C0E-49C8-9426-B8597EBC160E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i-FI" u="sng" smtClean="0"/>
              <a:t>Vrt. </a:t>
            </a:r>
          </a:p>
          <a:p>
            <a:endParaRPr lang="fi-FI" smtClean="0"/>
          </a:p>
          <a:p>
            <a:r>
              <a:rPr lang="fi-FI" smtClean="0"/>
              <a:t>”Valtaako tärkkelysperuna Pohjolan luonnon?”:</a:t>
            </a:r>
            <a:br>
              <a:rPr lang="fi-FI" smtClean="0"/>
            </a:br>
            <a:r>
              <a:rPr lang="fi-FI" smtClean="0"/>
              <a:t>Tammisola J (2010). </a:t>
            </a:r>
            <a:r>
              <a:rPr lang="fi-FI" b="1" smtClean="0"/>
              <a:t>Fossiilitaloudesta uusiutuviin raaka-aineisiin kasvibiologian eväillä</a:t>
            </a:r>
            <a:r>
              <a:rPr lang="fi-FI" smtClean="0"/>
              <a:t>. Natura 47 (3), 30–34.   </a:t>
            </a:r>
          </a:p>
          <a:p>
            <a:r>
              <a:rPr lang="fi-FI" smtClean="0"/>
              <a:t>http://www.geenit.fi/Natura3_2010.pdf </a:t>
            </a:r>
          </a:p>
          <a:p>
            <a:endParaRPr lang="fi-FI" smtClean="0"/>
          </a:p>
          <a:p>
            <a:r>
              <a:rPr lang="en-US" smtClean="0"/>
              <a:t>Tammisola J (2009). </a:t>
            </a:r>
            <a:r>
              <a:rPr lang="en-US" b="1" smtClean="0"/>
              <a:t>Bt Rice Is A Good Neighbor</a:t>
            </a:r>
            <a:r>
              <a:rPr lang="en-US" smtClean="0"/>
              <a:t>. AgBioView 6.1.2009, 3 p. http://www.geenit.fi/AgBioV060109.pdf </a:t>
            </a:r>
          </a:p>
          <a:p>
            <a:endParaRPr lang="en-US" smtClean="0"/>
          </a:p>
          <a:p>
            <a:endParaRPr lang="fi-FI" smtClean="0"/>
          </a:p>
        </p:txBody>
      </p:sp>
      <p:sp>
        <p:nvSpPr>
          <p:cNvPr id="16589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39349-C639-4B80-8476-B9373E3C3190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7263" y="796925"/>
            <a:ext cx="2405062" cy="3205163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166916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ADEF1-8453-4D38-A017-2642AFBEA636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i-FI" u="sng" dirty="0" smtClean="0"/>
              <a:t>Lisätietoa:</a:t>
            </a:r>
          </a:p>
          <a:p>
            <a:r>
              <a:rPr lang="fi-FI" smtClean="0"/>
              <a:t>http://geenit.fi</a:t>
            </a:r>
          </a:p>
        </p:txBody>
      </p:sp>
      <p:sp>
        <p:nvSpPr>
          <p:cNvPr id="16794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0529B-1288-4F19-AAA6-1AEE445E7C66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7263" y="796925"/>
            <a:ext cx="2405062" cy="3205163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51275"/>
          </a:xfrm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i-FI" u="sng" smtClean="0"/>
              <a:t>Uutta täsmämuuntelua</a:t>
            </a:r>
            <a:r>
              <a:rPr lang="fi-FI" smtClean="0"/>
              <a:t> kuvataan luennossa ”</a:t>
            </a:r>
            <a:r>
              <a:rPr lang="fi-FI" b="1" smtClean="0"/>
              <a:t>Kasvibiotekniikan menetelmiä</a:t>
            </a:r>
            <a:r>
              <a:rPr lang="fi-FI" smtClean="0"/>
              <a:t>”:</a:t>
            </a:r>
          </a:p>
          <a:p>
            <a:r>
              <a:rPr lang="fi-FI" smtClean="0"/>
              <a:t>http://www.geenit.fi/E/KasBiotMen.ppt</a:t>
            </a:r>
          </a:p>
          <a:p>
            <a:endParaRPr lang="fi-FI" smtClean="0"/>
          </a:p>
          <a:p>
            <a:r>
              <a:rPr lang="fi-FI" smtClean="0"/>
              <a:t> - sekä lyhyesti Futura-tiedelehden artikkelissa:</a:t>
            </a:r>
          </a:p>
          <a:p>
            <a:r>
              <a:rPr lang="fi-FI" smtClean="0"/>
              <a:t>Tammisola J (2009). </a:t>
            </a:r>
            <a:r>
              <a:rPr lang="fi-FI" b="1" smtClean="0"/>
              <a:t>Kasvigeenitekniikan Top Ten Futures</a:t>
            </a:r>
            <a:r>
              <a:rPr lang="fi-FI" smtClean="0"/>
              <a:t>. Futura 28(4), 28–44 http://www.geenit.fi/Futura2_09.pdf   (ks. s. 15) </a:t>
            </a:r>
          </a:p>
        </p:txBody>
      </p:sp>
      <p:sp>
        <p:nvSpPr>
          <p:cNvPr id="15053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4DDF2-DF50-4797-9150-AFB081E0AFD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7263" y="796925"/>
            <a:ext cx="2405062" cy="3205163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Ongelmaa tarkastellaan </a:t>
            </a:r>
            <a:r>
              <a:rPr lang="en-US" u="sng" smtClean="0"/>
              <a:t>tiedekatsauksessa</a:t>
            </a:r>
            <a:r>
              <a:rPr lang="en-US" smtClean="0"/>
              <a:t>:</a:t>
            </a:r>
          </a:p>
          <a:p>
            <a:r>
              <a:rPr lang="en-US" smtClean="0"/>
              <a:t>Tammisola J (2010). </a:t>
            </a:r>
            <a:r>
              <a:rPr lang="en-US" b="1" smtClean="0"/>
              <a:t>Review: Towards much more efficient biofuel crops – can sugarcane pave the way? </a:t>
            </a:r>
            <a:r>
              <a:rPr lang="en-US" smtClean="0"/>
              <a:t>GM Crops 1(4): 181-198 http://www.landesbioscience.com/journals/gmcrops/article/02TammisolaGMC1-4.pdf</a:t>
            </a:r>
          </a:p>
          <a:p>
            <a:pPr>
              <a:buFontTx/>
              <a:buChar char="-"/>
            </a:pPr>
            <a:r>
              <a:rPr lang="en-US" smtClean="0"/>
              <a:t> Käyttäjäystävällinen, </a:t>
            </a:r>
            <a:r>
              <a:rPr lang="en-US" b="1" smtClean="0"/>
              <a:t>hyperlinkein varustettu versio</a:t>
            </a:r>
            <a:r>
              <a:rPr lang="en-US" smtClean="0"/>
              <a:t> sen käsikirjoituksesta:  </a:t>
            </a:r>
          </a:p>
          <a:p>
            <a:r>
              <a:rPr lang="en-US" smtClean="0"/>
              <a:t>http://www.geenit.fi/E/GmCrops10.pdf </a:t>
            </a:r>
            <a:endParaRPr lang="fi-FI" smtClean="0"/>
          </a:p>
        </p:txBody>
      </p:sp>
      <p:sp>
        <p:nvSpPr>
          <p:cNvPr id="15258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6E8BF-F7DC-4C55-9A56-F4A416C0289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Ongelmaa on tarkasteltu </a:t>
            </a:r>
            <a:r>
              <a:rPr lang="en-US" u="sng" smtClean="0"/>
              <a:t>tiedekatsauksessa</a:t>
            </a:r>
            <a:r>
              <a:rPr lang="en-US" smtClean="0"/>
              <a:t>:</a:t>
            </a:r>
          </a:p>
          <a:p>
            <a:r>
              <a:rPr lang="en-US" smtClean="0"/>
              <a:t>Tammisola J (2010). </a:t>
            </a:r>
            <a:r>
              <a:rPr lang="en-US" b="1" smtClean="0"/>
              <a:t>Review: Towards much more efficient biofuel crops – can sugarcane pave the way? </a:t>
            </a:r>
            <a:r>
              <a:rPr lang="en-US" smtClean="0"/>
              <a:t>GM Crops 1(4): 181-198 http://www.landesbioscience.com/journals/gmcrops/article/02TammisolaGMC1-4.pdf</a:t>
            </a:r>
          </a:p>
          <a:p>
            <a:endParaRPr lang="en-US" smtClean="0"/>
          </a:p>
          <a:p>
            <a:pPr>
              <a:buFontTx/>
              <a:buChar char="-"/>
            </a:pPr>
            <a:r>
              <a:rPr lang="en-US" smtClean="0"/>
              <a:t> Käyttäjäystävällinen, </a:t>
            </a:r>
            <a:r>
              <a:rPr lang="en-US" b="1" smtClean="0"/>
              <a:t>hyperlinkein varustettu versio</a:t>
            </a:r>
            <a:r>
              <a:rPr lang="en-US" smtClean="0"/>
              <a:t> sen käsikirjoituksesta:  </a:t>
            </a:r>
          </a:p>
          <a:p>
            <a:r>
              <a:rPr lang="en-US" smtClean="0"/>
              <a:t>http://www.geenit.fi/E/GmCrops10.pdf </a:t>
            </a:r>
            <a:endParaRPr lang="fi-FI" smtClean="0"/>
          </a:p>
        </p:txBody>
      </p:sp>
      <p:sp>
        <p:nvSpPr>
          <p:cNvPr id="15360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946AE-46F5-40C7-B9BF-7E432C34686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Sokeriruokoa on tarkasteltu laajasti </a:t>
            </a:r>
            <a:r>
              <a:rPr lang="en-US" u="sng" smtClean="0"/>
              <a:t>tiedekatsauksessa</a:t>
            </a:r>
            <a:r>
              <a:rPr lang="en-US" smtClean="0"/>
              <a:t>:</a:t>
            </a:r>
          </a:p>
          <a:p>
            <a:r>
              <a:rPr lang="en-US" smtClean="0"/>
              <a:t>Tammisola J (2010). </a:t>
            </a:r>
            <a:r>
              <a:rPr lang="en-US" b="1" smtClean="0"/>
              <a:t>Review: Towards much more efficient biofuel crops – can sugarcane pave the way? </a:t>
            </a:r>
            <a:r>
              <a:rPr lang="en-US" smtClean="0"/>
              <a:t>GM Crops 1(4): 181-198 http://www.landesbioscience.com/journals/gmcrops/article/02TammisolaGMC1-4.pdf</a:t>
            </a:r>
          </a:p>
          <a:p>
            <a:r>
              <a:rPr lang="en-US" smtClean="0"/>
              <a:t> </a:t>
            </a:r>
          </a:p>
          <a:p>
            <a:pPr>
              <a:buFontTx/>
              <a:buChar char="-"/>
            </a:pPr>
            <a:r>
              <a:rPr lang="en-US" smtClean="0"/>
              <a:t> Käyttäjäystävällinen, </a:t>
            </a:r>
            <a:r>
              <a:rPr lang="en-US" b="1" smtClean="0"/>
              <a:t>hyperlinkein varustettu versio</a:t>
            </a:r>
            <a:r>
              <a:rPr lang="en-US" smtClean="0"/>
              <a:t> sen käsikirjoituksesta:  </a:t>
            </a:r>
          </a:p>
          <a:p>
            <a:r>
              <a:rPr lang="en-US" smtClean="0"/>
              <a:t>http://www.geenit.fi/E/GmCrops10.pdf </a:t>
            </a:r>
            <a:endParaRPr lang="fi-FI" smtClean="0"/>
          </a:p>
        </p:txBody>
      </p:sp>
      <p:sp>
        <p:nvSpPr>
          <p:cNvPr id="154628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2E07D-2054-4570-9F7D-C082C8E8DED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Sokeriruokoa on tarkasteltu laajasti </a:t>
            </a:r>
            <a:r>
              <a:rPr lang="en-US" u="sng" smtClean="0"/>
              <a:t>tiedekatsauksessa</a:t>
            </a:r>
            <a:r>
              <a:rPr lang="en-US" smtClean="0"/>
              <a:t>:</a:t>
            </a:r>
          </a:p>
          <a:p>
            <a:r>
              <a:rPr lang="en-US" smtClean="0"/>
              <a:t>Tammisola J (2010). </a:t>
            </a:r>
            <a:r>
              <a:rPr lang="en-US" b="1" smtClean="0"/>
              <a:t>Review: Towards much more efficient biofuel crops – can sugarcane pave the way? </a:t>
            </a:r>
            <a:r>
              <a:rPr lang="en-US" smtClean="0"/>
              <a:t>GM Crops 1(4): 181-198 http://www.landesbioscience.com/journals/gmcrops/article/02TammisolaGMC1-4.pdf</a:t>
            </a:r>
          </a:p>
          <a:p>
            <a:r>
              <a:rPr lang="en-US" smtClean="0"/>
              <a:t> </a:t>
            </a:r>
          </a:p>
          <a:p>
            <a:pPr>
              <a:buFontTx/>
              <a:buChar char="-"/>
            </a:pPr>
            <a:r>
              <a:rPr lang="en-US" smtClean="0"/>
              <a:t> Käyttäjäystävällinen, </a:t>
            </a:r>
            <a:r>
              <a:rPr lang="en-US" b="1" smtClean="0"/>
              <a:t>hyperlinkein varustettu versio</a:t>
            </a:r>
            <a:r>
              <a:rPr lang="en-US" smtClean="0"/>
              <a:t> sen käsikirjoituksesta:  </a:t>
            </a:r>
          </a:p>
          <a:p>
            <a:r>
              <a:rPr lang="en-US" smtClean="0"/>
              <a:t>http://www.geenit.fi/E/GmCrops10.pdf </a:t>
            </a:r>
            <a:endParaRPr lang="fi-FI" smtClean="0"/>
          </a:p>
        </p:txBody>
      </p:sp>
      <p:sp>
        <p:nvSpPr>
          <p:cNvPr id="155652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3F040-33E7-4B5F-A79F-D20FCBCEBAF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59" descr="kansi_tkunta-palme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914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2798233"/>
            <a:ext cx="4057650" cy="1524000"/>
          </a:xfrm>
        </p:spPr>
        <p:txBody>
          <a:bodyPr/>
          <a:lstStyle>
            <a:lvl1pPr>
              <a:defRPr>
                <a:solidFill>
                  <a:srgbClr val="1E1C77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otsikon</a:t>
            </a:r>
            <a:r>
              <a:rPr lang="en-US" dirty="0"/>
              <a:t> </a:t>
            </a:r>
            <a:r>
              <a:rPr lang="en-US" dirty="0" err="1"/>
              <a:t>perustyyliä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758268"/>
            <a:ext cx="4057650" cy="1845733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Muokkaa alaotsikon perustyyliä napsauttamalla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C08EB-FA63-4FE7-806A-9374E03B1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000625" y="355600"/>
            <a:ext cx="1571625" cy="7366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5750" y="355600"/>
            <a:ext cx="4562475" cy="7366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9081C62-5DC2-47FE-8C58-4CEEF01A5A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97E4CB3-35BC-4F10-917A-27C7731202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BD7DFD7-647A-4825-98FD-3D67699A03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944487B-0FD4-4552-8DD7-CE1CEEA900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C08B38-0845-4CB1-8ACF-DD0E7839A7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797BF35-D2E6-4258-8936-4C1491AAA93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371DFD-8E1D-49E7-9ED4-3AE3B6FC4C0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F336CF-1539-475A-A99F-63514FB106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314950" y="203200"/>
            <a:ext cx="1314450" cy="8534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371600" y="203200"/>
            <a:ext cx="3829050" cy="8534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EC3F-D44B-4EB2-A262-57AECEA00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956AF1-BDD1-4295-B344-3DEA2DC9D0B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7DBEDF-7F4B-4640-9A01-A7902AEB1C4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5BFB52-1805-453D-BC9C-D80EEDB4D03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107DCA-4E9F-4812-A53A-1CBF3811E6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9060640-85FD-4B3E-8318-E6D876D5B90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1D48C3-0633-4AF1-AA18-3C857A9D14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1FFA5CE-4694-4B9E-BD8F-73E158C4E8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E522F55-2ADD-40FF-9DF6-F0FF6FFB2E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659756-2E28-46DB-93FB-D4693A3D56F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6430E33-E9C8-4E02-A208-69E5A4D54E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357166" y="6858016"/>
            <a:ext cx="6286543" cy="1785949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Sisällön paikkamerkki 6"/>
          <p:cNvSpPr>
            <a:spLocks noGrp="1"/>
          </p:cNvSpPr>
          <p:nvPr>
            <p:ph sz="quarter" idx="14"/>
          </p:nvPr>
        </p:nvSpPr>
        <p:spPr>
          <a:xfrm>
            <a:off x="357166" y="1285853"/>
            <a:ext cx="6286543" cy="54292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CE2F-1ECC-4ABC-A9D4-2B7837F05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577EFE-DC52-4333-BAB8-C5337172B6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CDCD6ED-02A6-4E7B-8E74-44D05B88DC7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B1543E-DB0B-4945-819C-0F9AC060471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78E4F8-01CF-4BAF-83C4-D8680D57A41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8BBB62-F93E-4990-A053-CA0728FDA58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101782-43B9-4557-8D04-B60C961245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781A6A6-B16D-4918-A53A-9D1C9C26674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01FF363-04D1-44E7-866C-C1438A57E78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A9F92AA-DD85-4816-AF78-9D24110F0A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59740B9-EA4A-4413-B97B-D521A913A38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0" y="1428750"/>
            <a:ext cx="1714500" cy="3214688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1"/>
            <a:endParaRPr lang="fi-FI" dirty="0" smtClean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4"/>
          </p:nvPr>
        </p:nvSpPr>
        <p:spPr>
          <a:xfrm>
            <a:off x="2000250" y="1500188"/>
            <a:ext cx="4572022" cy="31432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5"/>
          </p:nvPr>
        </p:nvSpPr>
        <p:spPr>
          <a:xfrm>
            <a:off x="357166" y="4929188"/>
            <a:ext cx="6215105" cy="364334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10" name="Rectangle 1039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7552-8788-499D-8782-093A6C8D0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B7CBD7-1710-4EC7-8F9C-1A5DF9B58DC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3FC8A2D-5A67-4F5B-AF07-5FD2258A9E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61ACA9-B0C3-402D-892A-AF0E9137F0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6B23A3-EF31-45F8-9FA3-F1864BA3A74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9DBCDD7-2352-456E-98CE-B9B40628C6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B94E613-E3C2-4823-A82E-24D8F16DB3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ABE3624-0691-4C14-B600-FDEAC319E9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4349A7-A583-464A-869D-41B10E360F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64018D-AC52-42AB-8780-4EF9D4CB1D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0108FA-1EEF-41D7-8ECC-76169A01C4B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357188" y="1214414"/>
            <a:ext cx="6286522" cy="75009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fi-FI" dirty="0" smtClean="0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24337-C4B6-4B55-95EC-AC9D4B50C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D4112B-3C95-4F1F-9340-D44A7AAEDBA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285728" y="1228708"/>
            <a:ext cx="6357982" cy="441486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285750" y="5786438"/>
            <a:ext cx="6357938" cy="2857528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51819-15BF-4A08-9D23-E8549447F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000625" y="355600"/>
            <a:ext cx="1571625" cy="7366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5750" y="355600"/>
            <a:ext cx="4562475" cy="7366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0" y="355600"/>
            <a:ext cx="5829300" cy="1473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5BF70BF-E4CA-4600-9B4A-78132C2899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D5F46E-ACD0-4DA6-AF91-71032D5C9BB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6C220FB-D9E0-45C1-AE94-F52BF2A45B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5EF2E9-E7CB-4C22-8428-1C2009D4D69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765D3C-5F11-486A-B77C-29FAB6BBF2E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B65805E-3E9E-45F3-85F5-589CD3F7FA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E56F69-9629-4D53-900B-95491663089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285750" y="1285875"/>
            <a:ext cx="6357938" cy="385762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285750" y="5214964"/>
            <a:ext cx="6357938" cy="3143250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5"/>
          </p:nvPr>
        </p:nvSpPr>
        <p:spPr>
          <a:xfrm>
            <a:off x="285750" y="8358214"/>
            <a:ext cx="6357938" cy="28575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10" name="Rectangle 1039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E395-EA6A-4939-B66A-F2166571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EA1D813-FF90-44FE-947A-2D8AEE2B9C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6285078-9B47-47BD-90DD-991EA5524C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99D62CD-8653-4823-A807-7B2AF227C5D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97F6AF0-4915-4873-8159-59A08667B99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6E4B17-9032-4F3D-89DB-53CB290328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0BB8EE-75A1-4E85-ABC6-BEF49A24E82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357188" y="1428750"/>
            <a:ext cx="6286522" cy="4857762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357188" y="6500812"/>
            <a:ext cx="6286522" cy="221459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9B364-F8F3-4D70-B3E2-93BC6709C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000625" y="355600"/>
            <a:ext cx="1571625" cy="7366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5750" y="355600"/>
            <a:ext cx="4562475" cy="7366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000625" y="355600"/>
            <a:ext cx="1571625" cy="7366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5750" y="355600"/>
            <a:ext cx="4562475" cy="7366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0" y="355600"/>
            <a:ext cx="5829300" cy="1473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000625" y="355600"/>
            <a:ext cx="1571625" cy="7366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5750" y="355600"/>
            <a:ext cx="4562475" cy="7366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 Kasvinjalostuksen uusia sovelluksia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D1F22-5C2A-4FAB-9746-587C1A4D5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0" y="355600"/>
            <a:ext cx="5829300" cy="1473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000625" y="355600"/>
            <a:ext cx="1571625" cy="7366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5750" y="355600"/>
            <a:ext cx="4562475" cy="7366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0" y="355600"/>
            <a:ext cx="5829300" cy="1473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742950" y="2235200"/>
            <a:ext cx="5829300" cy="5486400"/>
          </a:xfrm>
        </p:spPr>
        <p:txBody>
          <a:bodyPr/>
          <a:lstStyle/>
          <a:p>
            <a:pPr lvl="0"/>
            <a:endParaRPr lang="fi-FI" noProof="0" smtClean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59" descr="kansi_tkunta-palme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9588" cy="914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2798233"/>
            <a:ext cx="4057650" cy="1524000"/>
          </a:xfrm>
        </p:spPr>
        <p:txBody>
          <a:bodyPr/>
          <a:lstStyle>
            <a:lvl1pPr>
              <a:defRPr>
                <a:solidFill>
                  <a:srgbClr val="1E1C77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otsikon</a:t>
            </a:r>
            <a:r>
              <a:rPr lang="en-US" dirty="0"/>
              <a:t> </a:t>
            </a:r>
            <a:r>
              <a:rPr lang="en-US" dirty="0" err="1"/>
              <a:t>perustyyliä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758268"/>
            <a:ext cx="4057650" cy="1845733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Muokkaa alaotsikon perustyyliä napsauttamalla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 Kasvinjalostuksen uusia sovelluksia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9470-E894-485E-94FC-12DCFCB1D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96CE-B692-4067-840B-CCB6D4786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371600" y="2133600"/>
            <a:ext cx="2571750" cy="660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57650" y="2133600"/>
            <a:ext cx="2571750" cy="660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213A-D27F-4007-888F-4927C7AB8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8C01-DD3C-4690-ACB0-2A824DE30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0D008-A033-4EA2-981D-81F0F489C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3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D571E-DB81-4F7C-B4D8-B478E7BE9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64DC5-2860-4220-8877-93F5ECCEC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8670" y="30135"/>
            <a:ext cx="5643602" cy="7556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928670" y="959909"/>
            <a:ext cx="5643602" cy="65410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0042" y="7572396"/>
            <a:ext cx="607223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87D2-94C0-4EFE-91BF-8635DB51E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454C-2239-4C32-9FDC-8D1048C5D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314950" y="203200"/>
            <a:ext cx="1314450" cy="8534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371600" y="203200"/>
            <a:ext cx="3829050" cy="8534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FA07-0128-40DA-B619-86BE8C426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357166" y="6858016"/>
            <a:ext cx="6286543" cy="1785949"/>
          </a:xfrm>
        </p:spPr>
        <p:txBody>
          <a:bodyPr/>
          <a:lstStyle>
            <a:lvl1pPr>
              <a:defRPr/>
            </a:lvl1pPr>
            <a:lvl5pPr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Sisällön paikkamerkki 6"/>
          <p:cNvSpPr>
            <a:spLocks noGrp="1"/>
          </p:cNvSpPr>
          <p:nvPr>
            <p:ph sz="quarter" idx="14"/>
          </p:nvPr>
        </p:nvSpPr>
        <p:spPr>
          <a:xfrm>
            <a:off x="357166" y="1285853"/>
            <a:ext cx="6286543" cy="54292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14F3-35A2-481B-8EC3-537CB89D7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0" y="1428750"/>
            <a:ext cx="1714500" cy="3214688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1"/>
            <a:endParaRPr lang="fi-FI" dirty="0" smtClean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4"/>
          </p:nvPr>
        </p:nvSpPr>
        <p:spPr>
          <a:xfrm>
            <a:off x="2000250" y="1500188"/>
            <a:ext cx="4572022" cy="31432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5"/>
          </p:nvPr>
        </p:nvSpPr>
        <p:spPr>
          <a:xfrm>
            <a:off x="357166" y="4929188"/>
            <a:ext cx="6215105" cy="364334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10" name="Rectangle 1039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8BB6D-5BA4-4314-AED9-0B0FAE85B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357188" y="1214414"/>
            <a:ext cx="6286522" cy="75009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fi-FI" dirty="0" smtClean="0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408FB-CAD1-4E93-BD8F-81BF81E8E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285728" y="1228708"/>
            <a:ext cx="6357982" cy="441486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285750" y="5786438"/>
            <a:ext cx="6357938" cy="2857528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BC3EA-1723-4FE1-B909-A147B32A5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285750" y="1285875"/>
            <a:ext cx="6357938" cy="385762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285750" y="5214964"/>
            <a:ext cx="6357938" cy="3143250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5"/>
          </p:nvPr>
        </p:nvSpPr>
        <p:spPr>
          <a:xfrm>
            <a:off x="285750" y="8358214"/>
            <a:ext cx="6357938" cy="28575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10" name="Rectangle 1039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5EB14-790D-452A-9E9A-D884CA0FE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357188" y="1428750"/>
            <a:ext cx="6286522" cy="4857762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357188" y="6500812"/>
            <a:ext cx="6286522" cy="221459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1DF43-E341-4601-9B3C-0AA206DA1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000625" y="355600"/>
            <a:ext cx="1571625" cy="7366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5750" y="355600"/>
            <a:ext cx="4562475" cy="7366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0" y="355600"/>
            <a:ext cx="5829300" cy="1473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09B8-0021-4235-BD4D-362369CB3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371600" y="2133600"/>
            <a:ext cx="2571750" cy="660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57650" y="2133600"/>
            <a:ext cx="2571750" cy="660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9D92-E862-4A69-B320-C5A0EC460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000625" y="355600"/>
            <a:ext cx="1571625" cy="7366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5750" y="355600"/>
            <a:ext cx="4562475" cy="7366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0" y="355600"/>
            <a:ext cx="5829300" cy="1473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C7EC-FBBC-4967-87BF-90503329A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000625" y="355600"/>
            <a:ext cx="1571625" cy="7366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5750" y="355600"/>
            <a:ext cx="4562475" cy="7366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0" y="355600"/>
            <a:ext cx="5829300" cy="1473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86CC-4EC0-4804-A139-E2603846A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000625" y="355600"/>
            <a:ext cx="1571625" cy="7366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5750" y="355600"/>
            <a:ext cx="4562475" cy="7366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0" y="355600"/>
            <a:ext cx="5829300" cy="1473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0" y="355600"/>
            <a:ext cx="5829300" cy="1473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3733800" y="2235200"/>
            <a:ext cx="2838450" cy="2667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3733800" y="5054600"/>
            <a:ext cx="2838450" cy="2667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3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43FB-7703-4C26-8F25-2646D591D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000625" y="355600"/>
            <a:ext cx="1571625" cy="7366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5750" y="355600"/>
            <a:ext cx="4562475" cy="7366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0" y="355600"/>
            <a:ext cx="5829300" cy="1473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FE14-97F8-4822-9573-C5A3FE162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000625" y="355600"/>
            <a:ext cx="1571625" cy="7366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5750" y="355600"/>
            <a:ext cx="4562475" cy="73660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8670" y="30135"/>
            <a:ext cx="5643602" cy="7556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928670" y="959909"/>
            <a:ext cx="5643602" cy="65410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0042" y="7572396"/>
            <a:ext cx="607223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01.01.2006</a:t>
            </a: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Osaston tai henkilön nimi, esityksen nimi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EF5F-2BBE-4770-9BC9-4503FBC0D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5750" y="355600"/>
            <a:ext cx="5829300" cy="1473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733800" y="22352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1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4.xml"/><Relationship Id="rId16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2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214313"/>
            <a:ext cx="56292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otsikon perustyyliä napsauttamalla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357313"/>
            <a:ext cx="6272212" cy="73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pic>
        <p:nvPicPr>
          <p:cNvPr id="4100" name="Picture 1036" descr="rgb-vaaka-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5113" y="428625"/>
            <a:ext cx="5429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40338" y="8796338"/>
            <a:ext cx="9969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4110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2763" y="8796338"/>
            <a:ext cx="46990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411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37288" y="8796338"/>
            <a:ext cx="377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87A825C0-7BBD-4D2F-9D77-1F2F1F18E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533" r:id="rId1"/>
    <p:sldLayoutId id="2147504534" r:id="rId2"/>
    <p:sldLayoutId id="2147504535" r:id="rId3"/>
    <p:sldLayoutId id="2147504536" r:id="rId4"/>
    <p:sldLayoutId id="2147504537" r:id="rId5"/>
    <p:sldLayoutId id="2147504538" r:id="rId6"/>
    <p:sldLayoutId id="2147504539" r:id="rId7"/>
    <p:sldLayoutId id="2147504540" r:id="rId8"/>
    <p:sldLayoutId id="2147504541" r:id="rId9"/>
    <p:sldLayoutId id="2147504542" r:id="rId10"/>
    <p:sldLayoutId id="2147504543" r:id="rId11"/>
    <p:sldLayoutId id="2147504378" r:id="rId12"/>
    <p:sldLayoutId id="2147504379" r:id="rId13"/>
    <p:sldLayoutId id="2147504380" r:id="rId14"/>
    <p:sldLayoutId id="2147504381" r:id="rId15"/>
    <p:sldLayoutId id="2147504382" r:id="rId16"/>
    <p:sldLayoutId id="2147504383" r:id="rId17"/>
  </p:sldLayoutIdLst>
  <p:hf hd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50925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3pPr>
      <a:lvl4pPr marL="1622425" indent="-152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4pPr>
      <a:lvl5pPr marL="20955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5pPr>
      <a:lvl6pPr marL="25527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6pPr>
      <a:lvl7pPr marL="30099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7pPr>
      <a:lvl8pPr marL="34671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8pPr>
      <a:lvl9pPr marL="39243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3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464C157-EAF5-42F4-9A26-5ACDB7B751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557" r:id="rId1"/>
    <p:sldLayoutId id="2147504558" r:id="rId2"/>
    <p:sldLayoutId id="2147504559" r:id="rId3"/>
    <p:sldLayoutId id="2147504560" r:id="rId4"/>
    <p:sldLayoutId id="2147504561" r:id="rId5"/>
    <p:sldLayoutId id="2147504562" r:id="rId6"/>
    <p:sldLayoutId id="2147504563" r:id="rId7"/>
    <p:sldLayoutId id="2147504564" r:id="rId8"/>
    <p:sldLayoutId id="2147504565" r:id="rId9"/>
    <p:sldLayoutId id="2147504566" r:id="rId10"/>
    <p:sldLayoutId id="2147504567" r:id="rId11"/>
    <p:sldLayoutId id="2147504568" r:id="rId12"/>
    <p:sldLayoutId id="21475045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3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9BF3966-B3D2-4EEA-B4A4-C253F8FD7C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570" r:id="rId1"/>
    <p:sldLayoutId id="2147504571" r:id="rId2"/>
    <p:sldLayoutId id="2147504572" r:id="rId3"/>
    <p:sldLayoutId id="2147504573" r:id="rId4"/>
    <p:sldLayoutId id="2147504574" r:id="rId5"/>
    <p:sldLayoutId id="2147504575" r:id="rId6"/>
    <p:sldLayoutId id="2147504576" r:id="rId7"/>
    <p:sldLayoutId id="2147504577" r:id="rId8"/>
    <p:sldLayoutId id="2147504578" r:id="rId9"/>
    <p:sldLayoutId id="2147504579" r:id="rId10"/>
    <p:sldLayoutId id="2147504580" r:id="rId11"/>
    <p:sldLayoutId id="2147504581" r:id="rId12"/>
    <p:sldLayoutId id="21475045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Line 2"/>
          <p:cNvSpPr>
            <a:spLocks noChangeShapeType="1"/>
          </p:cNvSpPr>
          <p:nvPr/>
        </p:nvSpPr>
        <p:spPr bwMode="auto">
          <a:xfrm>
            <a:off x="19050" y="1828800"/>
            <a:ext cx="5981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fi-FI" sz="3200">
              <a:solidFill>
                <a:srgbClr val="081D58"/>
              </a:solidFill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55600"/>
            <a:ext cx="58293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35200"/>
            <a:ext cx="58293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468" r:id="rId1"/>
    <p:sldLayoutId id="2147504469" r:id="rId2"/>
    <p:sldLayoutId id="2147504470" r:id="rId3"/>
    <p:sldLayoutId id="2147504471" r:id="rId4"/>
    <p:sldLayoutId id="2147504472" r:id="rId5"/>
    <p:sldLayoutId id="2147504473" r:id="rId6"/>
    <p:sldLayoutId id="2147504474" r:id="rId7"/>
    <p:sldLayoutId id="2147504475" r:id="rId8"/>
    <p:sldLayoutId id="2147504476" r:id="rId9"/>
    <p:sldLayoutId id="2147504477" r:id="rId10"/>
    <p:sldLayoutId id="2147504478" r:id="rId11"/>
    <p:sldLayoutId id="21475044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3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2C68B71-F78D-42E6-A528-AD43FF19766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583" r:id="rId1"/>
    <p:sldLayoutId id="2147504584" r:id="rId2"/>
    <p:sldLayoutId id="2147504585" r:id="rId3"/>
    <p:sldLayoutId id="2147504586" r:id="rId4"/>
    <p:sldLayoutId id="2147504587" r:id="rId5"/>
    <p:sldLayoutId id="2147504588" r:id="rId6"/>
    <p:sldLayoutId id="2147504589" r:id="rId7"/>
    <p:sldLayoutId id="2147504590" r:id="rId8"/>
    <p:sldLayoutId id="2147504591" r:id="rId9"/>
    <p:sldLayoutId id="2147504592" r:id="rId10"/>
    <p:sldLayoutId id="2147504593" r:id="rId11"/>
    <p:sldLayoutId id="2147504594" r:id="rId12"/>
    <p:sldLayoutId id="21475045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Line 2"/>
          <p:cNvSpPr>
            <a:spLocks noChangeShapeType="1"/>
          </p:cNvSpPr>
          <p:nvPr/>
        </p:nvSpPr>
        <p:spPr bwMode="auto">
          <a:xfrm>
            <a:off x="19050" y="1828800"/>
            <a:ext cx="5981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fi-FI" sz="3200">
              <a:solidFill>
                <a:srgbClr val="081D58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55600"/>
            <a:ext cx="58293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9" tIns="44446" rIns="90479" bIns="444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35200"/>
            <a:ext cx="58293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480" r:id="rId1"/>
    <p:sldLayoutId id="2147504481" r:id="rId2"/>
    <p:sldLayoutId id="2147504482" r:id="rId3"/>
    <p:sldLayoutId id="2147504483" r:id="rId4"/>
    <p:sldLayoutId id="2147504484" r:id="rId5"/>
    <p:sldLayoutId id="2147504485" r:id="rId6"/>
    <p:sldLayoutId id="2147504486" r:id="rId7"/>
    <p:sldLayoutId id="2147504487" r:id="rId8"/>
    <p:sldLayoutId id="2147504488" r:id="rId9"/>
    <p:sldLayoutId id="2147504489" r:id="rId10"/>
    <p:sldLayoutId id="21475044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Line 2"/>
          <p:cNvSpPr>
            <a:spLocks noChangeShapeType="1"/>
          </p:cNvSpPr>
          <p:nvPr/>
        </p:nvSpPr>
        <p:spPr bwMode="auto">
          <a:xfrm>
            <a:off x="19050" y="1828800"/>
            <a:ext cx="5981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55600"/>
            <a:ext cx="58293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35200"/>
            <a:ext cx="58293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491" r:id="rId1"/>
    <p:sldLayoutId id="2147504492" r:id="rId2"/>
    <p:sldLayoutId id="2147504493" r:id="rId3"/>
    <p:sldLayoutId id="2147504494" r:id="rId4"/>
    <p:sldLayoutId id="2147504495" r:id="rId5"/>
    <p:sldLayoutId id="2147504496" r:id="rId6"/>
    <p:sldLayoutId id="2147504497" r:id="rId7"/>
    <p:sldLayoutId id="2147504498" r:id="rId8"/>
    <p:sldLayoutId id="2147504499" r:id="rId9"/>
    <p:sldLayoutId id="2147504500" r:id="rId10"/>
    <p:sldLayoutId id="2147504501" r:id="rId11"/>
    <p:sldLayoutId id="21475045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Line 2"/>
          <p:cNvSpPr>
            <a:spLocks noChangeShapeType="1"/>
          </p:cNvSpPr>
          <p:nvPr/>
        </p:nvSpPr>
        <p:spPr bwMode="auto">
          <a:xfrm>
            <a:off x="19050" y="1828800"/>
            <a:ext cx="5981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55600"/>
            <a:ext cx="58293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35200"/>
            <a:ext cx="58293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503" r:id="rId1"/>
    <p:sldLayoutId id="2147504504" r:id="rId2"/>
    <p:sldLayoutId id="2147504505" r:id="rId3"/>
    <p:sldLayoutId id="2147504506" r:id="rId4"/>
    <p:sldLayoutId id="2147504507" r:id="rId5"/>
    <p:sldLayoutId id="2147504508" r:id="rId6"/>
    <p:sldLayoutId id="2147504509" r:id="rId7"/>
    <p:sldLayoutId id="2147504510" r:id="rId8"/>
    <p:sldLayoutId id="2147504511" r:id="rId9"/>
    <p:sldLayoutId id="2147504512" r:id="rId10"/>
    <p:sldLayoutId id="2147504513" r:id="rId11"/>
    <p:sldLayoutId id="21475045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Line 2"/>
          <p:cNvSpPr>
            <a:spLocks noChangeShapeType="1"/>
          </p:cNvSpPr>
          <p:nvPr/>
        </p:nvSpPr>
        <p:spPr bwMode="auto">
          <a:xfrm>
            <a:off x="19050" y="1828800"/>
            <a:ext cx="5981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endParaRPr lang="fi-FI">
              <a:solidFill>
                <a:srgbClr val="081D58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55600"/>
            <a:ext cx="58293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35200"/>
            <a:ext cx="58293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515" r:id="rId1"/>
    <p:sldLayoutId id="2147504516" r:id="rId2"/>
    <p:sldLayoutId id="2147504517" r:id="rId3"/>
    <p:sldLayoutId id="2147504518" r:id="rId4"/>
    <p:sldLayoutId id="2147504519" r:id="rId5"/>
    <p:sldLayoutId id="2147504520" r:id="rId6"/>
    <p:sldLayoutId id="2147504521" r:id="rId7"/>
    <p:sldLayoutId id="2147504522" r:id="rId8"/>
    <p:sldLayoutId id="2147504523" r:id="rId9"/>
    <p:sldLayoutId id="2147504524" r:id="rId10"/>
    <p:sldLayoutId id="2147504525" r:id="rId11"/>
    <p:sldLayoutId id="21475045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214313"/>
            <a:ext cx="56292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otsikon perustyyliä napsauttamalla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357313"/>
            <a:ext cx="6272212" cy="73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pic>
        <p:nvPicPr>
          <p:cNvPr id="21508" name="Picture 1036" descr="rgb-vaaka-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5113" y="428625"/>
            <a:ext cx="5429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40338" y="8796338"/>
            <a:ext cx="9969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27.11.2009</a:t>
            </a:r>
          </a:p>
        </p:txBody>
      </p:sp>
      <p:sp>
        <p:nvSpPr>
          <p:cNvPr id="4110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2763" y="8796338"/>
            <a:ext cx="46990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Jussi Tammisola, Perinteinen kasvinjalostus</a:t>
            </a:r>
          </a:p>
        </p:txBody>
      </p:sp>
      <p:sp>
        <p:nvSpPr>
          <p:cNvPr id="411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37288" y="8796338"/>
            <a:ext cx="377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72AEDEA-CF85-44E3-9C71-4E064B897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596" r:id="rId1"/>
    <p:sldLayoutId id="2147504597" r:id="rId2"/>
    <p:sldLayoutId id="2147504598" r:id="rId3"/>
    <p:sldLayoutId id="2147504599" r:id="rId4"/>
    <p:sldLayoutId id="2147504600" r:id="rId5"/>
    <p:sldLayoutId id="2147504601" r:id="rId6"/>
    <p:sldLayoutId id="2147504602" r:id="rId7"/>
    <p:sldLayoutId id="2147504603" r:id="rId8"/>
    <p:sldLayoutId id="2147504604" r:id="rId9"/>
    <p:sldLayoutId id="2147504605" r:id="rId10"/>
    <p:sldLayoutId id="2147504606" r:id="rId11"/>
    <p:sldLayoutId id="2147504527" r:id="rId12"/>
    <p:sldLayoutId id="2147504528" r:id="rId13"/>
    <p:sldLayoutId id="2147504529" r:id="rId14"/>
    <p:sldLayoutId id="2147504530" r:id="rId15"/>
    <p:sldLayoutId id="2147504531" r:id="rId16"/>
    <p:sldLayoutId id="2147504532" r:id="rId17"/>
  </p:sldLayoutIdLst>
  <p:hf hdr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SzPct val="11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50925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3pPr>
      <a:lvl4pPr marL="1622425" indent="-1524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4pPr>
      <a:lvl5pPr marL="20955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5pPr>
      <a:lvl6pPr marL="25527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6pPr>
      <a:lvl7pPr marL="30099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7pPr>
      <a:lvl8pPr marL="34671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8pPr>
      <a:lvl9pPr marL="3924300" indent="-1905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rgbClr val="FFCC49"/>
        </a:buClr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9050" y="1828800"/>
            <a:ext cx="5981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endParaRPr lang="fi-FI">
              <a:solidFill>
                <a:srgbClr val="081D5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55600"/>
            <a:ext cx="58293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35200"/>
            <a:ext cx="58293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384" r:id="rId1"/>
    <p:sldLayoutId id="2147504385" r:id="rId2"/>
    <p:sldLayoutId id="2147504386" r:id="rId3"/>
    <p:sldLayoutId id="2147504387" r:id="rId4"/>
    <p:sldLayoutId id="2147504388" r:id="rId5"/>
    <p:sldLayoutId id="2147504389" r:id="rId6"/>
    <p:sldLayoutId id="2147504390" r:id="rId7"/>
    <p:sldLayoutId id="2147504391" r:id="rId8"/>
    <p:sldLayoutId id="2147504392" r:id="rId9"/>
    <p:sldLayoutId id="2147504393" r:id="rId10"/>
    <p:sldLayoutId id="2147504394" r:id="rId11"/>
    <p:sldLayoutId id="21475043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9050" y="1828800"/>
            <a:ext cx="5981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endParaRPr lang="fi-FI">
              <a:solidFill>
                <a:srgbClr val="081D58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55600"/>
            <a:ext cx="58293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35200"/>
            <a:ext cx="58293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396" r:id="rId1"/>
    <p:sldLayoutId id="2147504397" r:id="rId2"/>
    <p:sldLayoutId id="2147504398" r:id="rId3"/>
    <p:sldLayoutId id="2147504399" r:id="rId4"/>
    <p:sldLayoutId id="2147504400" r:id="rId5"/>
    <p:sldLayoutId id="2147504401" r:id="rId6"/>
    <p:sldLayoutId id="2147504402" r:id="rId7"/>
    <p:sldLayoutId id="2147504403" r:id="rId8"/>
    <p:sldLayoutId id="2147504404" r:id="rId9"/>
    <p:sldLayoutId id="2147504405" r:id="rId10"/>
    <p:sldLayoutId id="2147504406" r:id="rId11"/>
    <p:sldLayoutId id="21475044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9050" y="1828800"/>
            <a:ext cx="5981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endParaRPr lang="fi-FI">
              <a:solidFill>
                <a:srgbClr val="081D58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55600"/>
            <a:ext cx="58293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35200"/>
            <a:ext cx="58293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408" r:id="rId1"/>
    <p:sldLayoutId id="2147504409" r:id="rId2"/>
    <p:sldLayoutId id="2147504410" r:id="rId3"/>
    <p:sldLayoutId id="2147504411" r:id="rId4"/>
    <p:sldLayoutId id="2147504412" r:id="rId5"/>
    <p:sldLayoutId id="2147504413" r:id="rId6"/>
    <p:sldLayoutId id="2147504414" r:id="rId7"/>
    <p:sldLayoutId id="2147504415" r:id="rId8"/>
    <p:sldLayoutId id="2147504416" r:id="rId9"/>
    <p:sldLayoutId id="2147504417" r:id="rId10"/>
    <p:sldLayoutId id="2147504418" r:id="rId11"/>
    <p:sldLayoutId id="21475044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Line 2"/>
          <p:cNvSpPr>
            <a:spLocks noChangeShapeType="1"/>
          </p:cNvSpPr>
          <p:nvPr/>
        </p:nvSpPr>
        <p:spPr bwMode="auto">
          <a:xfrm>
            <a:off x="19050" y="1828800"/>
            <a:ext cx="5981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endParaRPr lang="fi-FI">
              <a:solidFill>
                <a:srgbClr val="081D58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55600"/>
            <a:ext cx="58293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35200"/>
            <a:ext cx="58293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420" r:id="rId1"/>
    <p:sldLayoutId id="2147504421" r:id="rId2"/>
    <p:sldLayoutId id="2147504422" r:id="rId3"/>
    <p:sldLayoutId id="2147504423" r:id="rId4"/>
    <p:sldLayoutId id="2147504424" r:id="rId5"/>
    <p:sldLayoutId id="2147504425" r:id="rId6"/>
    <p:sldLayoutId id="2147504426" r:id="rId7"/>
    <p:sldLayoutId id="2147504427" r:id="rId8"/>
    <p:sldLayoutId id="2147504428" r:id="rId9"/>
    <p:sldLayoutId id="2147504429" r:id="rId10"/>
    <p:sldLayoutId id="2147504430" r:id="rId11"/>
    <p:sldLayoutId id="2147504431" r:id="rId12"/>
    <p:sldLayoutId id="21475044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9050" y="1828800"/>
            <a:ext cx="5981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endParaRPr lang="fi-FI">
              <a:solidFill>
                <a:srgbClr val="081D58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55600"/>
            <a:ext cx="58293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35200"/>
            <a:ext cx="58293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433" r:id="rId1"/>
    <p:sldLayoutId id="2147504434" r:id="rId2"/>
    <p:sldLayoutId id="2147504435" r:id="rId3"/>
    <p:sldLayoutId id="2147504436" r:id="rId4"/>
    <p:sldLayoutId id="2147504437" r:id="rId5"/>
    <p:sldLayoutId id="2147504438" r:id="rId6"/>
    <p:sldLayoutId id="2147504439" r:id="rId7"/>
    <p:sldLayoutId id="2147504440" r:id="rId8"/>
    <p:sldLayoutId id="2147504441" r:id="rId9"/>
    <p:sldLayoutId id="2147504442" r:id="rId10"/>
    <p:sldLayoutId id="2147504443" r:id="rId11"/>
    <p:sldLayoutId id="21475044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9050" y="1828800"/>
            <a:ext cx="5981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endParaRPr lang="fi-FI">
              <a:solidFill>
                <a:srgbClr val="081D58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55600"/>
            <a:ext cx="58293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35200"/>
            <a:ext cx="58293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445" r:id="rId1"/>
    <p:sldLayoutId id="2147504446" r:id="rId2"/>
    <p:sldLayoutId id="2147504447" r:id="rId3"/>
    <p:sldLayoutId id="2147504448" r:id="rId4"/>
    <p:sldLayoutId id="2147504449" r:id="rId5"/>
    <p:sldLayoutId id="2147504450" r:id="rId6"/>
    <p:sldLayoutId id="2147504451" r:id="rId7"/>
    <p:sldLayoutId id="2147504452" r:id="rId8"/>
    <p:sldLayoutId id="2147504453" r:id="rId9"/>
    <p:sldLayoutId id="2147504454" r:id="rId10"/>
    <p:sldLayoutId id="2147504455" r:id="rId11"/>
    <p:sldLayoutId id="21475044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Line 2"/>
          <p:cNvSpPr>
            <a:spLocks noChangeShapeType="1"/>
          </p:cNvSpPr>
          <p:nvPr/>
        </p:nvSpPr>
        <p:spPr bwMode="auto">
          <a:xfrm>
            <a:off x="19050" y="1828800"/>
            <a:ext cx="59817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fi-FI" sz="32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55600"/>
            <a:ext cx="58293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35200"/>
            <a:ext cx="58293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4457" r:id="rId1"/>
    <p:sldLayoutId id="2147504458" r:id="rId2"/>
    <p:sldLayoutId id="2147504459" r:id="rId3"/>
    <p:sldLayoutId id="2147504460" r:id="rId4"/>
    <p:sldLayoutId id="2147504461" r:id="rId5"/>
    <p:sldLayoutId id="2147504462" r:id="rId6"/>
    <p:sldLayoutId id="2147504463" r:id="rId7"/>
    <p:sldLayoutId id="2147504464" r:id="rId8"/>
    <p:sldLayoutId id="2147504465" r:id="rId9"/>
    <p:sldLayoutId id="2147504466" r:id="rId10"/>
    <p:sldLayoutId id="21475044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3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F9D58D6-A41D-4504-B11A-B4BF517F3A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544" r:id="rId1"/>
    <p:sldLayoutId id="2147504545" r:id="rId2"/>
    <p:sldLayoutId id="2147504546" r:id="rId3"/>
    <p:sldLayoutId id="2147504547" r:id="rId4"/>
    <p:sldLayoutId id="2147504548" r:id="rId5"/>
    <p:sldLayoutId id="2147504549" r:id="rId6"/>
    <p:sldLayoutId id="2147504550" r:id="rId7"/>
    <p:sldLayoutId id="2147504551" r:id="rId8"/>
    <p:sldLayoutId id="2147504552" r:id="rId9"/>
    <p:sldLayoutId id="2147504553" r:id="rId10"/>
    <p:sldLayoutId id="2147504554" r:id="rId11"/>
    <p:sldLayoutId id="2147504555" r:id="rId12"/>
    <p:sldLayoutId id="21475045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hyperlink" Target="http://www.wilsoncenter.org/topics/pubs/Thinking.Brazil.9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a.gov.ar/ies/docs/otrosdoc/Ten_Years_GM_Crops_Argentine_Agriculture.pdf" TargetMode="External"/><Relationship Id="rId2" Type="http://schemas.openxmlformats.org/officeDocument/2006/relationships/slideLayout" Target="../slideLayouts/slideLayout15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8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8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7.xml"/><Relationship Id="rId4" Type="http://schemas.openxmlformats.org/officeDocument/2006/relationships/hyperlink" Target="http://dx.doi.org/10.1016/j.fcr.2005.01.02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well-synergy.com/doi/pdf/10.1111/j.1467-7652.2006.00224.x?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macule.com/news/news10/AusbioBioethanol.pp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iro.au/news/NueBarley.html" TargetMode="External"/><Relationship Id="rId3" Type="http://schemas.openxmlformats.org/officeDocument/2006/relationships/hyperlink" Target="http://www.seedquest.com/News/releases/2008/april/22304.htm" TargetMode="External"/><Relationship Id="rId7" Type="http://schemas.openxmlformats.org/officeDocument/2006/relationships/hyperlink" Target="http://www.news-medical.net/news/20091120/Arcadia-Biosciences-and-Vilmorin-collaborate-to-develop-and-market-NUE-wheat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Relationship Id="rId6" Type="http://schemas.openxmlformats.org/officeDocument/2006/relationships/hyperlink" Target="http://beta.irri.org/news/index2.php?option=com_content&amp;do_pdf=1&amp;id=4306" TargetMode="External"/><Relationship Id="rId5" Type="http://schemas.openxmlformats.org/officeDocument/2006/relationships/hyperlink" Target="http://www.medicalnewstoday.com/articles/105254.php" TargetMode="External"/><Relationship Id="rId4" Type="http://schemas.openxmlformats.org/officeDocument/2006/relationships/hyperlink" Target="http://www.topcropmanager.com/content/view/1422/67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anolproducer.com/article.jsp?article_id=386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eenit.fi/PohSa130306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tt.fi/uutta/2006/20051229.jsp?lang=en" TargetMode="External"/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ekalert.org/pub_releases/2008-02/wuis-wuu022508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2.xml"/><Relationship Id="rId5" Type="http://schemas.openxmlformats.org/officeDocument/2006/relationships/image" Target="../media/image3.jpeg"/><Relationship Id="rId4" Type="http://schemas.openxmlformats.org/officeDocument/2006/relationships/hyperlink" Target="http://geenit.fi/HSTKas110804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90.xml"/><Relationship Id="rId1" Type="http://schemas.openxmlformats.org/officeDocument/2006/relationships/themeOverride" Target="../theme/themeOverr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0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0.x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0.xml"/><Relationship Id="rId1" Type="http://schemas.openxmlformats.org/officeDocument/2006/relationships/themeOverride" Target="../theme/themeOverrid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94.xml"/><Relationship Id="rId1" Type="http://schemas.openxmlformats.org/officeDocument/2006/relationships/themeOverride" Target="../theme/themeOverride12.xml"/><Relationship Id="rId4" Type="http://schemas.openxmlformats.org/officeDocument/2006/relationships/hyperlink" Target="http://dx.doi.org/10.1126/science.1128691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0.xml"/><Relationship Id="rId1" Type="http://schemas.openxmlformats.org/officeDocument/2006/relationships/themeOverride" Target="../theme/themeOverrid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90.xml"/><Relationship Id="rId1" Type="http://schemas.openxmlformats.org/officeDocument/2006/relationships/themeOverride" Target="../theme/themeOverrid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90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90.xml"/><Relationship Id="rId1" Type="http://schemas.openxmlformats.org/officeDocument/2006/relationships/themeOverride" Target="../theme/themeOverride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0.xml"/><Relationship Id="rId1" Type="http://schemas.openxmlformats.org/officeDocument/2006/relationships/themeOverride" Target="../theme/themeOverrid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90.xml"/><Relationship Id="rId1" Type="http://schemas.openxmlformats.org/officeDocument/2006/relationships/themeOverride" Target="../theme/themeOverr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12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90.xml"/><Relationship Id="rId1" Type="http://schemas.openxmlformats.org/officeDocument/2006/relationships/themeOverride" Target="../theme/themeOverride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2.xml"/><Relationship Id="rId1" Type="http://schemas.openxmlformats.org/officeDocument/2006/relationships/themeOverride" Target="../theme/themeOverride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geenit.fi/Ympsika.htm" TargetMode="External"/><Relationship Id="rId2" Type="http://schemas.openxmlformats.org/officeDocument/2006/relationships/slideLayout" Target="../slideLayouts/slideLayout84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geenit.fi/Natura4_2010.pdf" TargetMode="External"/><Relationship Id="rId3" Type="http://schemas.openxmlformats.org/officeDocument/2006/relationships/hyperlink" Target="http://geenit.fi/Nic08Laht.pdf" TargetMode="External"/><Relationship Id="rId7" Type="http://schemas.openxmlformats.org/officeDocument/2006/relationships/hyperlink" Target="http://geenit.fi/Typpi140610.mp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4.xml"/><Relationship Id="rId6" Type="http://schemas.openxmlformats.org/officeDocument/2006/relationships/hyperlink" Target="http://geenit.fi/E/GmCrops10.pdf" TargetMode="External"/><Relationship Id="rId5" Type="http://schemas.openxmlformats.org/officeDocument/2006/relationships/hyperlink" Target="http://www.landesbioscience.com/journals/gmcrops/article/02TammisolaGMC1-4.pdf" TargetMode="External"/><Relationship Id="rId10" Type="http://schemas.openxmlformats.org/officeDocument/2006/relationships/hyperlink" Target="http://areena.yle.fi/radio/1430067" TargetMode="External"/><Relationship Id="rId4" Type="http://schemas.openxmlformats.org/officeDocument/2006/relationships/hyperlink" Target="http://geenit.fi/Futura2_09.pdf" TargetMode="External"/><Relationship Id="rId9" Type="http://schemas.openxmlformats.org/officeDocument/2006/relationships/hyperlink" Target="http://geenit.fi/Natura3_2010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enit.fi/EP101006LiiteIK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://www.geenit.fi/Natura4_2010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104/33/13268.abstrac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4.xml"/><Relationship Id="rId4" Type="http://schemas.openxmlformats.org/officeDocument/2006/relationships/hyperlink" Target="http://geenit.fi/GmSoijaArg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2798763"/>
            <a:ext cx="4057650" cy="1524000"/>
          </a:xfrm>
        </p:spPr>
        <p:txBody>
          <a:bodyPr/>
          <a:lstStyle/>
          <a:p>
            <a:r>
              <a:rPr lang="en-US" dirty="0" err="1" smtClean="0"/>
              <a:t>Ruoka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geenit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6b. </a:t>
            </a:r>
            <a:r>
              <a:rPr lang="en-US" dirty="0" err="1" smtClean="0"/>
              <a:t>Geenimuuntelun</a:t>
            </a:r>
            <a:r>
              <a:rPr lang="en-US" dirty="0" smtClean="0"/>
              <a:t> </a:t>
            </a:r>
            <a:r>
              <a:rPr lang="en-US" dirty="0" err="1" smtClean="0"/>
              <a:t>uusia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sovelluksia</a:t>
            </a:r>
            <a:r>
              <a:rPr lang="en-US" dirty="0" smtClean="0"/>
              <a:t> II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757738"/>
            <a:ext cx="4057650" cy="1846262"/>
          </a:xfrm>
        </p:spPr>
        <p:txBody>
          <a:bodyPr/>
          <a:lstStyle/>
          <a:p>
            <a:r>
              <a:rPr lang="fi-FI" dirty="0" smtClean="0"/>
              <a:t>Jussi Tammisola kasvinjalostuksen dosentti</a:t>
            </a:r>
          </a:p>
          <a:p>
            <a:r>
              <a:rPr lang="fi-FI" dirty="0" err="1" smtClean="0">
                <a:solidFill>
                  <a:srgbClr val="002060"/>
                </a:solidFill>
              </a:rPr>
              <a:t>jussi.tammisola@helsinki.fi</a:t>
            </a:r>
            <a:r>
              <a:rPr lang="fi-FI" dirty="0" smtClean="0">
                <a:solidFill>
                  <a:srgbClr val="002060"/>
                </a:solidFill>
              </a:rPr>
              <a:t>   http://geenit.fi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smtClean="0"/>
              <a:t> </a:t>
            </a:r>
          </a:p>
          <a:p>
            <a:r>
              <a:rPr lang="fi-FI" dirty="0" smtClean="0"/>
              <a:t>13.9.2012 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798513" y="6705600"/>
            <a:ext cx="52022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Koulutus- ja kehittämiskeskus Palmenia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3000" y="3048000"/>
          <a:ext cx="4572000" cy="3048000"/>
        </p:xfrm>
        <a:graphic>
          <a:graphicData uri="http://schemas.openxmlformats.org/presentationml/2006/ole">
            <p:oleObj spid="_x0000_s1026" name="Kaavio" r:id="rId3" imgW="4572000" imgH="3048030" progId="MSGraph.Chart.8">
              <p:embed followColorScheme="full"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6156325"/>
            <a:ext cx="6594475" cy="3562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000" smtClean="0"/>
              <a:t>Suorakylvössä maata ei sekoiteta, joten orgaanisen aineen määrä vaihtelee pellon eri syvyyksissä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1800" smtClean="0"/>
              <a:t>suurin se on pintakerroksessa, jossa on paljon kasvijätettä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000" smtClean="0"/>
              <a:t>Suorakylvö vähentää eroosiota 96 % ja polttonesteiden kulutusta viljelyssä 60 % (Gassen 2004)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fi-FI" sz="2000" smtClean="0"/>
              <a:t>Käytännön Maamies 2/2008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F"/>
            </a:pPr>
            <a:r>
              <a:rPr lang="fi-FI" sz="2000" smtClean="0"/>
              <a:t>Thinking Brazil Update N:o 9, Feb. 2004</a:t>
            </a:r>
            <a:br>
              <a:rPr lang="fi-FI" sz="2000" smtClean="0"/>
            </a:br>
            <a:r>
              <a:rPr lang="fi-FI" sz="1800" smtClean="0">
                <a:hlinkClick r:id="rId4"/>
              </a:rPr>
              <a:t>www.wilsoncenter.org/topics/pubs/Thinking.Brazil.9.pdf</a:t>
            </a:r>
            <a:endParaRPr lang="fi-FI" sz="1800" smtClean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-19050" y="1619250"/>
          <a:ext cx="6877050" cy="4572000"/>
        </p:xfrm>
        <a:graphic>
          <a:graphicData uri="http://schemas.openxmlformats.org/presentationml/2006/ole">
            <p:oleObj spid="_x0000_s1027" name="Kaavio" r:id="rId5" imgW="5505579" imgH="3657690" progId="MSGraph.Chart.8">
              <p:embed followColorScheme="full"/>
            </p:oleObj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0800" y="1692275"/>
            <a:ext cx="536575" cy="295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 eaLnBrk="1" hangingPunct="1">
              <a:lnSpc>
                <a:spcPct val="75000"/>
              </a:lnSpc>
            </a:pPr>
            <a:r>
              <a:rPr lang="fi-FI" sz="1800" b="1">
                <a:solidFill>
                  <a:srgbClr val="000000"/>
                </a:solidFill>
                <a:latin typeface="Arial" pitchFamily="34" charset="0"/>
              </a:rPr>
              <a:t>[%]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92163" y="1733550"/>
            <a:ext cx="6021387" cy="317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b">
            <a:spAutoFit/>
          </a:bodyPr>
          <a:lstStyle/>
          <a:p>
            <a:pPr eaLnBrk="1" hangingPunct="1">
              <a:lnSpc>
                <a:spcPct val="75000"/>
              </a:lnSpc>
            </a:pPr>
            <a:r>
              <a:rPr lang="fi-FI" sz="2000" b="1">
                <a:solidFill>
                  <a:srgbClr val="000000"/>
                </a:solidFill>
                <a:latin typeface="Arial" pitchFamily="34" charset="0"/>
              </a:rPr>
              <a:t>Orgaanisen aineen osuus Brasilian peltomaassa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79388"/>
            <a:ext cx="6096000" cy="1368425"/>
          </a:xfrm>
          <a:noFill/>
          <a:ln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z="2800" dirty="0" smtClean="0">
                <a:solidFill>
                  <a:schemeClr val="tx1"/>
                </a:solidFill>
              </a:rPr>
              <a:t>Kyntämätön viljely (suorakylvö) </a:t>
            </a:r>
            <a:br>
              <a:rPr lang="fi-FI" sz="2800" dirty="0" smtClean="0">
                <a:solidFill>
                  <a:schemeClr val="tx1"/>
                </a:solidFill>
              </a:rPr>
            </a:br>
            <a:r>
              <a:rPr lang="fi-FI" sz="2800" dirty="0" smtClean="0">
                <a:solidFill>
                  <a:schemeClr val="tx1"/>
                </a:solidFill>
              </a:rPr>
              <a:t>lisää orgaanista ainesta </a:t>
            </a:r>
            <a:br>
              <a:rPr lang="fi-FI" sz="2800" dirty="0" smtClean="0">
                <a:solidFill>
                  <a:schemeClr val="tx1"/>
                </a:solidFill>
              </a:rPr>
            </a:br>
            <a:r>
              <a:rPr lang="fi-FI" sz="2800" dirty="0" smtClean="0">
                <a:solidFill>
                  <a:schemeClr val="tx1"/>
                </a:solidFill>
              </a:rPr>
              <a:t>Brasilian maaperässä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60350" y="6643688"/>
            <a:ext cx="6597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F"/>
            </a:pPr>
            <a:r>
              <a:rPr lang="fi-FI" sz="18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i-FI" sz="1800">
                <a:solidFill>
                  <a:srgbClr val="000000"/>
                </a:solidFill>
                <a:latin typeface="Arial" pitchFamily="34" charset="0"/>
                <a:hlinkClick r:id="rId3"/>
              </a:rPr>
              <a:t>EJ Trigo &amp; EJ Cap (2006)</a:t>
            </a:r>
            <a:r>
              <a:rPr lang="fi-FI" sz="1800">
                <a:solidFill>
                  <a:srgbClr val="000000"/>
                </a:solidFill>
                <a:latin typeface="Arial" pitchFamily="34" charset="0"/>
              </a:rPr>
              <a:t>. Ten years of GM crops </a:t>
            </a:r>
            <a:br>
              <a:rPr lang="fi-FI" sz="1800">
                <a:solidFill>
                  <a:srgbClr val="000000"/>
                </a:solidFill>
                <a:latin typeface="Arial" pitchFamily="34" charset="0"/>
              </a:rPr>
            </a:br>
            <a:r>
              <a:rPr lang="fi-FI" sz="1800">
                <a:solidFill>
                  <a:srgbClr val="000000"/>
                </a:solidFill>
                <a:latin typeface="Arial" pitchFamily="34" charset="0"/>
              </a:rPr>
              <a:t>    in Argentine agriculture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60338" y="1960563"/>
          <a:ext cx="6978651" cy="4556125"/>
        </p:xfrm>
        <a:graphic>
          <a:graphicData uri="http://schemas.openxmlformats.org/presentationml/2006/ole">
            <p:oleObj spid="_x0000_s2050" name="Kaavio" r:id="rId4" imgW="7143666" imgH="4667220" progId="MSGraph.Chart.8">
              <p:embed followColorScheme="full"/>
            </p:oleObj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fi-FI" sz="2800" dirty="0" err="1">
                <a:solidFill>
                  <a:srgbClr val="000000"/>
                </a:solidFill>
                <a:latin typeface="Arial" pitchFamily="34" charset="0"/>
              </a:rPr>
              <a:t>Gm-soija</a:t>
            </a:r>
            <a:r>
              <a:rPr lang="fi-FI" sz="2800" dirty="0">
                <a:solidFill>
                  <a:srgbClr val="000000"/>
                </a:solidFill>
                <a:latin typeface="Arial" pitchFamily="34" charset="0"/>
              </a:rPr>
              <a:t> moninkertaisti </a:t>
            </a:r>
            <a:br>
              <a:rPr lang="fi-FI" sz="28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fi-FI" sz="2800" dirty="0">
                <a:solidFill>
                  <a:srgbClr val="000000"/>
                </a:solidFill>
                <a:latin typeface="Arial" pitchFamily="34" charset="0"/>
              </a:rPr>
              <a:t>kyntämättömän viljelyn eli suorakylvön </a:t>
            </a:r>
            <a:br>
              <a:rPr lang="fi-FI" sz="28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fi-FI" sz="2800" dirty="0">
                <a:solidFill>
                  <a:srgbClr val="000000"/>
                </a:solidFill>
                <a:latin typeface="Arial" pitchFamily="34" charset="0"/>
              </a:rPr>
              <a:t>Argentiinassa v. 1996</a:t>
            </a:r>
            <a:r>
              <a:rPr lang="fi-FI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–2004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27013" y="1901825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i-FI" sz="1800" b="1">
                <a:solidFill>
                  <a:srgbClr val="000000"/>
                </a:solidFill>
                <a:latin typeface="Arial" pitchFamily="34" charset="0"/>
              </a:rPr>
              <a:t>M ha</a:t>
            </a:r>
          </a:p>
        </p:txBody>
      </p:sp>
      <p:sp>
        <p:nvSpPr>
          <p:cNvPr id="2054" name="Tekstikehys 6"/>
          <p:cNvSpPr txBox="1">
            <a:spLocks noChangeArrowheads="1"/>
          </p:cNvSpPr>
          <p:nvPr/>
        </p:nvSpPr>
        <p:spPr bwMode="auto">
          <a:xfrm rot="-5400000">
            <a:off x="2679700" y="4679950"/>
            <a:ext cx="8139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800">
                <a:hlinkClick r:id="rId3"/>
              </a:rPr>
              <a:t>www.inta.gov.ar/ies/docs/otrosdoc/Ten_Years_GM_Crops_Argentine_Agriculture.pdf</a:t>
            </a:r>
            <a:endParaRPr lang="fi-FI">
              <a:solidFill>
                <a:srgbClr val="000000"/>
              </a:solidFill>
              <a:latin typeface="Arial" pitchFamily="34" charset="0"/>
            </a:endParaRPr>
          </a:p>
          <a:p>
            <a:endParaRPr lang="fi-FI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50825"/>
            <a:ext cx="5829300" cy="1473200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fi-FI" dirty="0" smtClean="0"/>
              <a:t>Kuinka sopeutua nopeasti muuttuvaan ympäristöön?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979613"/>
            <a:ext cx="6115050" cy="7164387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fi-FI" sz="2800" smtClean="0"/>
              <a:t>Jo pelkkä ilmaston muuttuminen toisi kasvinjalostajille valtavan urakan:</a:t>
            </a:r>
          </a:p>
          <a:p>
            <a:pPr lvl="1" eaLnBrk="1" hangingPunct="1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fi-FI" sz="2400" smtClean="0"/>
              <a:t>olemassa olevat tuhannet kasvilajikkeet pitäisi päivittää menestymään muuttuneissa oloissa</a:t>
            </a:r>
          </a:p>
          <a:p>
            <a:pPr lvl="1" eaLnBrk="1" hangingPunct="1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fi-FI" sz="2400" smtClean="0"/>
              <a:t>tärkeillä viljelykasveilla pitäisi jalostaa kokonainen sukupolvi uudenlaisia, kestäviä lajikkeita </a:t>
            </a:r>
          </a:p>
          <a:p>
            <a:pPr lvl="1" eaLnBrk="1" hangingPunct="1">
              <a:lnSpc>
                <a:spcPct val="85000"/>
              </a:lnSpc>
            </a:pPr>
            <a:r>
              <a:rPr lang="fi-FI" sz="2400" smtClean="0"/>
              <a:t>kuivuuden-, kuuman-, suolan- ja tulvankestäviä</a:t>
            </a:r>
          </a:p>
          <a:p>
            <a:pPr lvl="1" eaLnBrk="1" hangingPunct="1">
              <a:lnSpc>
                <a:spcPct val="85000"/>
              </a:lnSpc>
            </a:pPr>
            <a:r>
              <a:rPr lang="fi-FI" sz="2400" smtClean="0"/>
              <a:t>paljon nykyistä kestävämpiä taudeille ja tuholaisille, jotka saattavat äityä paheneviksi epidemioiksi</a:t>
            </a:r>
          </a:p>
          <a:p>
            <a:pPr eaLnBrk="1" hangingPunct="1">
              <a:lnSpc>
                <a:spcPct val="85000"/>
              </a:lnSpc>
            </a:pPr>
            <a:r>
              <a:rPr lang="fi-FI" sz="2800" smtClean="0"/>
              <a:t>Nopeita ponnisteluja tarvittaisiin jo siihen, että nykyiset satotasot ja ravinnon tuotannon tehokkuus voitaisiin säilyttää</a:t>
            </a:r>
          </a:p>
          <a:p>
            <a:pPr lvl="1" eaLnBrk="1" hangingPunct="1">
              <a:lnSpc>
                <a:spcPct val="85000"/>
              </a:lnSpc>
            </a:pPr>
            <a:r>
              <a:rPr lang="fi-FI" sz="2400" smtClean="0"/>
              <a:t>ruokaturvan parantaminen edellyttäisi jo enemmän luovuutta </a:t>
            </a:r>
            <a:r>
              <a:rPr lang="fi-FI" sz="2400" smtClean="0">
                <a:cs typeface="Times New Roman" pitchFamily="18" charset="0"/>
              </a:rPr>
              <a:t>– </a:t>
            </a:r>
            <a:r>
              <a:rPr lang="fi-FI" sz="2400" smtClean="0"/>
              <a:t>ja hieman myönteisempää asennetta biotieteisiin</a:t>
            </a:r>
          </a:p>
          <a:p>
            <a:pPr lvl="1" eaLnBrk="1" hangingPunct="1">
              <a:lnSpc>
                <a:spcPct val="85000"/>
              </a:lnSpc>
            </a:pPr>
            <a:endParaRPr lang="fi-FI" sz="24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50825"/>
            <a:ext cx="6597650" cy="147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3600" dirty="0" smtClean="0">
                <a:latin typeface="Arial" pitchFamily="34" charset="0"/>
                <a:cs typeface="Arial" pitchFamily="34" charset="0"/>
              </a:rPr>
              <a:t>Siirtyminen biotalouteen vaatisi uusia saavutuksia biologisessa tehokkuudessa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979613"/>
            <a:ext cx="6448425" cy="7164387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5000"/>
              </a:spcBef>
              <a:buSzTx/>
              <a:buFont typeface="Wingdings" pitchFamily="2" charset="2"/>
              <a:buChar char="§"/>
            </a:pPr>
            <a:r>
              <a:rPr lang="fi-FI" sz="2800" smtClean="0"/>
              <a:t>Korkean tuottavuuden saavuttaminen on kestävän biotalouden perusedellytys</a:t>
            </a:r>
          </a:p>
          <a:p>
            <a:pPr lvl="1" eaLnBrk="1" hangingPunct="1">
              <a:lnSpc>
                <a:spcPct val="85000"/>
              </a:lnSpc>
              <a:spcBef>
                <a:spcPct val="25000"/>
              </a:spcBef>
              <a:buSzTx/>
              <a:buFont typeface="Wingdings" pitchFamily="2" charset="2"/>
              <a:buChar char="§"/>
            </a:pPr>
            <a:r>
              <a:rPr lang="fi-FI" sz="2400" smtClean="0"/>
              <a:t>koskee myös biopolttoaineita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buSzTx/>
              <a:buFont typeface="Wingdings" pitchFamily="2" charset="2"/>
              <a:buChar char="§"/>
            </a:pPr>
            <a:r>
              <a:rPr lang="fi-FI" sz="2800" smtClean="0"/>
              <a:t>Bioteknisiä ratkaisuja, jotka pystyvät menestyksellisesti kilpailemaan vanhojen teknologioiden kanssa </a:t>
            </a:r>
          </a:p>
          <a:p>
            <a:pPr lvl="1" eaLnBrk="1" hangingPunct="1">
              <a:lnSpc>
                <a:spcPct val="85000"/>
              </a:lnSpc>
              <a:spcBef>
                <a:spcPct val="25000"/>
              </a:spcBef>
              <a:buSzTx/>
              <a:buFont typeface="Wingdings" pitchFamily="2" charset="2"/>
              <a:buChar char="§"/>
            </a:pPr>
            <a:r>
              <a:rPr lang="fi-FI" sz="2400" smtClean="0"/>
              <a:t>satoisuudessa, energiatehokkuudessa ja kustannuksissa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buSzTx/>
              <a:buFont typeface="Wingdings" pitchFamily="2" charset="2"/>
              <a:buChar char="§"/>
            </a:pPr>
            <a:r>
              <a:rPr lang="fi-FI" sz="2800" smtClean="0"/>
              <a:t>...täytyy kehittää käyttöön muutamassa vuodessa tai vuosikymmenessä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buSzTx/>
              <a:buFont typeface="Wingdings" pitchFamily="2" charset="2"/>
              <a:buChar char="§"/>
            </a:pPr>
            <a:r>
              <a:rPr lang="fi-FI" sz="2800" smtClean="0"/>
              <a:t>...mutta tämä  on kova haaste (jopa) EU:lle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buSzPct val="85000"/>
              <a:buFont typeface="Wingdings" pitchFamily="2" charset="2"/>
              <a:buChar char="v"/>
            </a:pPr>
            <a:r>
              <a:rPr lang="fi-FI" sz="2800" smtClean="0"/>
              <a:t>Esim. möhöjuurenkestävää rapsia/rypsiä (jalostettaisiin geenitekniikalla) voitaisiin kasvattaa lyhyellä kierrolla (nyt viljely-väli on 5 vuotta) </a:t>
            </a:r>
          </a:p>
          <a:p>
            <a:pPr lvl="1" eaLnBrk="1" hangingPunct="1">
              <a:lnSpc>
                <a:spcPct val="85000"/>
              </a:lnSpc>
              <a:spcBef>
                <a:spcPct val="25000"/>
              </a:spcBef>
              <a:buSzPct val="85000"/>
              <a:buFont typeface="Wingdings" pitchFamily="2" charset="2"/>
              <a:buChar char="v"/>
            </a:pPr>
            <a:r>
              <a:rPr lang="fi-FI" sz="2400" smtClean="0"/>
              <a:t>...jolloin rapsiöljyn tuotantoa voitaisiin suuresti lisätä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0350" y="1571625"/>
            <a:ext cx="6453188" cy="6581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Font typeface="Wingdings" pitchFamily="2" charset="2"/>
              <a:buChar char="v"/>
            </a:pPr>
            <a:r>
              <a:rPr lang="fi-FI" sz="2800" smtClean="0"/>
              <a:t>Nyt lähinnä trooppisesta sokeriruo’osta tuotettu bioetanoli on hiilitaseen ja talouden kannalta järkevää (IEA 2007)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fi-FI" sz="2400" smtClean="0"/>
              <a:t>sokeriruokoa viljellään yli 20 milj. hehtaarin alalla, josta kolmasosa on Brasiliassa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Font typeface="Wingdings" pitchFamily="2" charset="2"/>
              <a:buChar char="v"/>
            </a:pPr>
            <a:r>
              <a:rPr lang="fi-FI" sz="2800" smtClean="0"/>
              <a:t>Maissista viinaa saa hyvin vähän neliöltä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Font typeface="Wingdings" pitchFamily="2" charset="2"/>
              <a:buChar char="v"/>
            </a:pPr>
            <a:r>
              <a:rPr lang="fi-FI" sz="2800" smtClean="0"/>
              <a:t>Heikko tuottavuus vaarantaa ruokaturvan 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Font typeface="Wingdings" pitchFamily="2" charset="2"/>
              <a:buChar char="v"/>
            </a:pPr>
            <a:r>
              <a:rPr lang="fi-FI" sz="2800" smtClean="0"/>
              <a:t>Jos biopolttonesteiden tuotanto aiotaan saada taloudellisesti ja ekologisesti kestäväksi, täytyy energiakasvien satoisuutta ja ekotehokkuutta parantaa (EPSO 2007)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fi-FI" sz="2400" smtClean="0"/>
              <a:t>paljon ja nopeasti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fi-FI" sz="2400" smtClean="0"/>
              <a:t>modernilla kasvinjalostuksella, varsinkin geenimuuntelulla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Font typeface="Wingdings" pitchFamily="2" charset="2"/>
              <a:buNone/>
            </a:pPr>
            <a:endParaRPr lang="fi-FI" sz="180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5175" y="220663"/>
            <a:ext cx="5635625" cy="1136650"/>
          </a:xfrm>
          <a:noFill/>
          <a:ln>
            <a:solidFill>
              <a:schemeClr val="tx1"/>
            </a:solidFill>
          </a:ln>
        </p:spPr>
        <p:txBody>
          <a:bodyPr anchor="ctr"/>
          <a:lstStyle/>
          <a:p>
            <a:pPr eaLnBrk="1" hangingPunct="1">
              <a:lnSpc>
                <a:spcPct val="75000"/>
              </a:lnSpc>
            </a:pPr>
            <a:r>
              <a:rPr lang="fi-FI" sz="3200" dirty="0" smtClean="0">
                <a:solidFill>
                  <a:srgbClr val="660066"/>
                </a:solidFill>
                <a:latin typeface="Arial" pitchFamily="34" charset="0"/>
              </a:rPr>
              <a:t> Tehottomat bioenergiakasvit</a:t>
            </a:r>
            <a:br>
              <a:rPr lang="fi-FI" sz="3200" dirty="0" smtClean="0">
                <a:solidFill>
                  <a:srgbClr val="660066"/>
                </a:solidFill>
                <a:latin typeface="Arial" pitchFamily="34" charset="0"/>
              </a:rPr>
            </a:br>
            <a:r>
              <a:rPr lang="fi-FI" sz="3200" dirty="0" smtClean="0">
                <a:solidFill>
                  <a:srgbClr val="660066"/>
                </a:solidFill>
                <a:latin typeface="Arial" pitchFamily="34" charset="0"/>
              </a:rPr>
              <a:t>  vaaraksi ruokaturvalle?</a:t>
            </a:r>
            <a:endParaRPr lang="fi-FI" sz="3600" dirty="0" smtClean="0">
              <a:solidFill>
                <a:srgbClr val="66006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2150" y="5795963"/>
            <a:ext cx="5618163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Font typeface="Monotype Sorts" pitchFamily="2" charset="2"/>
              <a:buNone/>
            </a:pPr>
            <a:r>
              <a:rPr lang="fi-FI" sz="2400" smtClean="0"/>
              <a:t>Egyptissä sokeriruo’ot ovat yli parimetrisiä,    Brasiliassa tuplasti kookkaampia.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765175" y="185738"/>
            <a:ext cx="5635625" cy="1073150"/>
          </a:xfrm>
          <a:noFill/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r>
              <a:rPr lang="fi-FI" sz="2400" dirty="0" smtClean="0">
                <a:solidFill>
                  <a:srgbClr val="660066"/>
                </a:solidFill>
                <a:latin typeface="Arial" pitchFamily="34" charset="0"/>
              </a:rPr>
              <a:t>Trooppinen sokeriruoko on ekotehokkuudeltaan ylivoimainen etanolikasvi</a:t>
            </a:r>
          </a:p>
        </p:txBody>
      </p:sp>
      <p:pic>
        <p:nvPicPr>
          <p:cNvPr id="110596" name="Kuva 4" descr="IMG_1856Luxor10kopp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538" y="1374775"/>
            <a:ext cx="47371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Tekstikehys 5"/>
          <p:cNvSpPr txBox="1">
            <a:spLocks noChangeArrowheads="1"/>
          </p:cNvSpPr>
          <p:nvPr/>
        </p:nvSpPr>
        <p:spPr bwMode="auto">
          <a:xfrm rot="-5400000">
            <a:off x="3703638" y="3311525"/>
            <a:ext cx="4586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600"/>
              <a:t>Sokeriruokoa Luxorissa 15.10.2010. © J.Tammisola  </a:t>
            </a:r>
          </a:p>
        </p:txBody>
      </p:sp>
      <p:pic>
        <p:nvPicPr>
          <p:cNvPr id="110598" name="Kuva 6" descr="IMG_2123kvpp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0575" y="6588125"/>
            <a:ext cx="2160588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0713" y="8243888"/>
            <a:ext cx="5616575" cy="539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1" hangingPunct="1">
              <a:lnSpc>
                <a:spcPct val="80000"/>
              </a:lnSpc>
              <a:spcBef>
                <a:spcPct val="30000"/>
              </a:spcBef>
              <a:buClr>
                <a:schemeClr val="accent2"/>
              </a:buClr>
              <a:buSzPct val="75000"/>
              <a:defRPr/>
            </a:pPr>
            <a:r>
              <a:rPr lang="fi-FI" kern="0" dirty="0">
                <a:latin typeface="+mn-lt"/>
              </a:rPr>
              <a:t>Ruo’on sisus maistuu – yllätys, yllätys </a:t>
            </a:r>
            <a:r>
              <a:rPr lang="fi-FI" kern="0" dirty="0"/>
              <a:t>–</a:t>
            </a:r>
            <a:r>
              <a:rPr lang="fi-FI" kern="0" dirty="0">
                <a:latin typeface="+mn-lt"/>
              </a:rPr>
              <a:t>sokerilta... puristeliemessä on sakkaroosia 17-22 %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0350" y="1724025"/>
            <a:ext cx="6453188" cy="6581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v"/>
            </a:pPr>
            <a:r>
              <a:rPr lang="fi-FI" sz="2800" dirty="0" smtClean="0"/>
              <a:t>Viljellyt sokeriruokolajikkeet ovat 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fi-FI" sz="2400" dirty="0" err="1" smtClean="0"/>
              <a:t>lajiristeytymiä</a:t>
            </a:r>
            <a:r>
              <a:rPr lang="fi-FI" sz="2400" dirty="0" smtClean="0"/>
              <a:t>: </a:t>
            </a:r>
            <a:r>
              <a:rPr lang="fi-FI" sz="2400" i="1" dirty="0" smtClean="0"/>
              <a:t>Saccharum officinarum </a:t>
            </a:r>
            <a:r>
              <a:rPr lang="fi-FI" sz="2400" dirty="0" smtClean="0"/>
              <a:t>(2n=80) </a:t>
            </a:r>
            <a:r>
              <a:rPr lang="fi-FI" sz="2400" i="1" dirty="0" smtClean="0"/>
              <a:t>x S. spontaneum</a:t>
            </a:r>
            <a:r>
              <a:rPr lang="fi-FI" sz="2400" dirty="0" smtClean="0"/>
              <a:t> (2n=40</a:t>
            </a:r>
            <a:r>
              <a:rPr lang="fi-FI" sz="2400" dirty="0" smtClean="0">
                <a:cs typeface="Times New Roman" pitchFamily="18" charset="0"/>
              </a:rPr>
              <a:t>–128)</a:t>
            </a:r>
            <a:endParaRPr lang="fi-FI" sz="2400" b="1" dirty="0" smtClean="0"/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fi-FI" sz="2400" dirty="0" smtClean="0"/>
              <a:t>korkeasti </a:t>
            </a:r>
            <a:r>
              <a:rPr lang="fi-FI" sz="2400" dirty="0" err="1" smtClean="0"/>
              <a:t>polyploideja</a:t>
            </a:r>
            <a:r>
              <a:rPr lang="fi-FI" sz="2400" dirty="0" smtClean="0"/>
              <a:t> (</a:t>
            </a:r>
            <a:r>
              <a:rPr lang="fi-FI" sz="2400" dirty="0" err="1" smtClean="0"/>
              <a:t>ploidiataso</a:t>
            </a:r>
            <a:r>
              <a:rPr lang="fi-FI" sz="2400" dirty="0" smtClean="0"/>
              <a:t> 5x</a:t>
            </a:r>
            <a:r>
              <a:rPr lang="fi-FI" sz="2400" dirty="0" smtClean="0">
                <a:cs typeface="Times New Roman" pitchFamily="18" charset="0"/>
              </a:rPr>
              <a:t>–14x), jopa </a:t>
            </a:r>
            <a:r>
              <a:rPr lang="fi-FI" sz="2400" dirty="0" err="1" smtClean="0">
                <a:cs typeface="Times New Roman" pitchFamily="18" charset="0"/>
              </a:rPr>
              <a:t>aneuploideja</a:t>
            </a:r>
            <a:r>
              <a:rPr lang="fi-FI" sz="2400" dirty="0" smtClean="0">
                <a:cs typeface="Times New Roman" pitchFamily="18" charset="0"/>
              </a:rPr>
              <a:t> (kromosomeja eri määrät) 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fi-FI" sz="2400" dirty="0" smtClean="0">
                <a:cs typeface="Times New Roman" pitchFamily="18" charset="0"/>
              </a:rPr>
              <a:t>onnenkantamoisia, joiden parantaminen edelleen jatkojalostuksella on tilastollisesti melko toivotonta ”</a:t>
            </a:r>
            <a:r>
              <a:rPr lang="fi-FI" sz="2400" dirty="0" err="1" smtClean="0">
                <a:cs typeface="Times New Roman" pitchFamily="18" charset="0"/>
              </a:rPr>
              <a:t>sisyfos-puuhaa</a:t>
            </a:r>
            <a:r>
              <a:rPr lang="fi-FI" sz="2400" dirty="0" smtClean="0">
                <a:cs typeface="Times New Roman" pitchFamily="18" charset="0"/>
              </a:rPr>
              <a:t>” 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fi-FI" sz="2400" dirty="0" smtClean="0">
                <a:cs typeface="Times New Roman" pitchFamily="18" charset="0"/>
              </a:rPr>
              <a:t>useimmiten lähes steriilejä 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fi-FI" sz="2400" dirty="0" smtClean="0">
                <a:cs typeface="Times New Roman" pitchFamily="18" charset="0"/>
              </a:rPr>
              <a:t>hitaita kasvattaa siemenestä valintakokoon (viljelyssä lajiketta lisätään varren paloista) </a:t>
            </a:r>
            <a:endParaRPr lang="fi-FI" sz="2400" dirty="0" smtClean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v"/>
            </a:pPr>
            <a:r>
              <a:rPr lang="fi-FI" sz="2800" dirty="0" smtClean="0"/>
              <a:t>Perinnejalostuksella ei esim. sokeri-pitoisuus olekaan 40 vuoteen noussut kuin vähän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fi-FI" sz="2400" dirty="0" smtClean="0"/>
              <a:t>vaikka ominaisuudessa olisi periytyvyyttä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F"/>
            </a:pPr>
            <a:r>
              <a:rPr lang="fi-FI" sz="2400" dirty="0" smtClean="0"/>
              <a:t>Tammisola (2010) </a:t>
            </a:r>
            <a:r>
              <a:rPr lang="fi-FI" sz="2400" i="1" dirty="0" smtClean="0"/>
              <a:t>GM </a:t>
            </a:r>
            <a:r>
              <a:rPr lang="fi-FI" sz="2400" i="1" dirty="0" err="1" smtClean="0"/>
              <a:t>Crops</a:t>
            </a:r>
            <a:r>
              <a:rPr lang="fi-FI" sz="2400" i="1" dirty="0" smtClean="0"/>
              <a:t> </a:t>
            </a:r>
            <a:r>
              <a:rPr lang="fi-FI" sz="2400" dirty="0" smtClean="0"/>
              <a:t>1(4), 19 p.</a:t>
            </a:r>
            <a:endParaRPr lang="fi-FI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F"/>
            </a:pPr>
            <a:r>
              <a:rPr lang="fi-FI" sz="2400" dirty="0" smtClean="0"/>
              <a:t>Jackson (2005) </a:t>
            </a:r>
            <a:r>
              <a:rPr lang="fi-FI" sz="2400" i="1" dirty="0" err="1" smtClean="0"/>
              <a:t>Field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Crops</a:t>
            </a:r>
            <a:r>
              <a:rPr lang="fi-FI" sz="2400" i="1" dirty="0" smtClean="0"/>
              <a:t> Res.</a:t>
            </a:r>
            <a:r>
              <a:rPr lang="fi-FI" sz="2400" dirty="0" smtClean="0"/>
              <a:t> 92: 277-290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Monotype Sorts" pitchFamily="2" charset="2"/>
              <a:buNone/>
            </a:pPr>
            <a:r>
              <a:rPr lang="fi-FI" sz="2000" b="1" dirty="0" smtClean="0"/>
              <a:t>      </a:t>
            </a:r>
            <a:r>
              <a:rPr lang="fi-FI" sz="2000" b="1" dirty="0" smtClean="0">
                <a:hlinkClick r:id="rId4"/>
              </a:rPr>
              <a:t>http://dx.doi.org/10.1016/j.fcr.2005.01.024</a:t>
            </a:r>
            <a:r>
              <a:rPr lang="fi-FI" sz="2000" b="1" dirty="0" smtClean="0"/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765175" y="220663"/>
            <a:ext cx="5635625" cy="1255712"/>
          </a:xfrm>
          <a:noFill/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r>
              <a:rPr lang="fi-FI" sz="3200" dirty="0" smtClean="0">
                <a:solidFill>
                  <a:srgbClr val="660066"/>
                </a:solidFill>
                <a:latin typeface="Arial" pitchFamily="34" charset="0"/>
              </a:rPr>
              <a:t>Sokeriruokolajikkeita on vaikea jalostaa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0350" y="1571625"/>
            <a:ext cx="6453188" cy="6581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Font typeface="Wingdings" pitchFamily="2" charset="2"/>
              <a:buChar char="v"/>
            </a:pPr>
            <a:r>
              <a:rPr lang="fi-FI" sz="2800" smtClean="0"/>
              <a:t>Sokeripitoisuuteen vaikuttaa suuri joukko eri geenejä (kullakin vain pieni vaikutus)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Font typeface="Wingdings" pitchFamily="2" charset="2"/>
              <a:buChar char="v"/>
            </a:pPr>
            <a:r>
              <a:rPr lang="fi-FI" sz="2800" smtClean="0"/>
              <a:t>Korkean sokeripitoisuuden geenimuodot (alleelit) ovat peräisin sokeriruokolajilta </a:t>
            </a:r>
            <a:r>
              <a:rPr lang="fi-FI" sz="2800" i="1" smtClean="0"/>
              <a:t>S. officinarum</a:t>
            </a:r>
            <a:endParaRPr lang="fi-FI" sz="2800" b="1" i="1" smtClean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Font typeface="Wingdings" pitchFamily="2" charset="2"/>
              <a:buChar char="v"/>
            </a:pPr>
            <a:r>
              <a:rPr lang="fi-FI" sz="2800" smtClean="0"/>
              <a:t>Polyploidissa hybridissä niiden rikastaminen yhteen jälkeläisklooniin on erittäin vaikeaa perinnejalostuksella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fi-FI" sz="2400" smtClean="0"/>
              <a:t>kun kutakin (vastin)kromosomia voi olla solussa jopa 14 kappaletta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fi-FI" sz="2400" smtClean="0"/>
              <a:t>…ja kun hybridin suotuisia muita ominaisuuksia pitäisi yrittää varjella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  <a:buFont typeface="Wingdings" pitchFamily="2" charset="2"/>
              <a:buChar char="v"/>
            </a:pPr>
            <a:r>
              <a:rPr lang="fi-FI" sz="2800" smtClean="0"/>
              <a:t>…sillä suvullisessa lisääntymisessä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fi-FI" sz="2400" smtClean="0"/>
              <a:t>geeniyhdistelmät hajoavat, ja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spcAft>
                <a:spcPct val="10000"/>
              </a:spcAft>
            </a:pPr>
            <a:r>
              <a:rPr lang="fi-FI" sz="2400" smtClean="0"/>
              <a:t>huonoja alleeleita saapuu taas takaisin kasvin perimään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692150" y="220663"/>
            <a:ext cx="5867400" cy="1255712"/>
          </a:xfrm>
          <a:noFill/>
          <a:ln>
            <a:solidFill>
              <a:schemeClr val="tx1"/>
            </a:solidFill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fi-FI" sz="3200" dirty="0" smtClean="0">
                <a:solidFill>
                  <a:srgbClr val="660066"/>
                </a:solidFill>
                <a:latin typeface="Arial" pitchFamily="34" charset="0"/>
              </a:rPr>
              <a:t> Miksi ruokolajikkeiden</a:t>
            </a:r>
            <a:br>
              <a:rPr lang="fi-FI" sz="3200" dirty="0" smtClean="0">
                <a:solidFill>
                  <a:srgbClr val="660066"/>
                </a:solidFill>
                <a:latin typeface="Arial" pitchFamily="34" charset="0"/>
              </a:rPr>
            </a:br>
            <a:r>
              <a:rPr lang="fi-FI" sz="3200" dirty="0" smtClean="0">
                <a:solidFill>
                  <a:srgbClr val="660066"/>
                </a:solidFill>
                <a:latin typeface="Arial" pitchFamily="34" charset="0"/>
              </a:rPr>
              <a:t> sokeripitoisuus ei ole noussut?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52400"/>
            <a:ext cx="6076950" cy="13843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3200" dirty="0" smtClean="0">
                <a:solidFill>
                  <a:srgbClr val="660066"/>
                </a:solidFill>
              </a:rPr>
              <a:t>Sokeriruo’on sokeripitoisuus kaksinkertaistui yhdellä jalostusaskelella</a:t>
            </a:r>
            <a:endParaRPr lang="fi-FI" sz="3200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44650"/>
            <a:ext cx="6305550" cy="7499350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800" smtClean="0"/>
              <a:t>Geenimuuntelulla saatiin ruo’on sokeripitoisuus kaksinkertaistumaan</a:t>
            </a:r>
          </a:p>
          <a:p>
            <a:pPr lvl="1" eaLnBrk="1" hangingPunct="1">
              <a:lnSpc>
                <a:spcPct val="95000"/>
              </a:lnSpc>
            </a:pPr>
            <a:r>
              <a:rPr lang="fi-FI" sz="2400" smtClean="0"/>
              <a:t>kasvi tuottaa normaalin määrän ruokosokeria, mutta lisäksi saman verran isomaltuloosia</a:t>
            </a:r>
          </a:p>
          <a:p>
            <a:pPr lvl="1" eaLnBrk="1" hangingPunct="1">
              <a:lnSpc>
                <a:spcPct val="95000"/>
              </a:lnSpc>
            </a:pPr>
            <a:r>
              <a:rPr lang="fi-FI" sz="2400" smtClean="0"/>
              <a:t>…joka on terveysvaikutteinen hiilihydraatti</a:t>
            </a:r>
          </a:p>
          <a:p>
            <a:pPr lvl="1" eaLnBrk="1" hangingPunct="1">
              <a:lnSpc>
                <a:spcPct val="95000"/>
              </a:lnSpc>
            </a:pPr>
            <a:r>
              <a:rPr lang="fi-FI" sz="2400" smtClean="0"/>
              <a:t>…jonka voi myös käyttää alkoholiksi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fi-FI" sz="2000" smtClean="0"/>
              <a:t>Wu &amp; Birch (2006) </a:t>
            </a:r>
            <a:r>
              <a:rPr lang="fi-FI" sz="2000" i="1" smtClean="0"/>
              <a:t>Plant Biotechnol. J.</a:t>
            </a:r>
            <a:r>
              <a:rPr lang="fi-FI" sz="2000" smtClean="0"/>
              <a:t> 5: 109-117</a:t>
            </a:r>
          </a:p>
          <a:p>
            <a:pPr lvl="1" eaLnBrk="1" hangingPunct="1">
              <a:lnSpc>
                <a:spcPct val="95000"/>
              </a:lnSpc>
              <a:buFontTx/>
              <a:buNone/>
            </a:pPr>
            <a:r>
              <a:rPr lang="fi-FI" sz="1800" smtClean="0">
                <a:hlinkClick r:id="rId3"/>
              </a:rPr>
              <a:t>www.blackwell-synergy.com/doi/pdf/10.1111/j.1467-7652.2006.00224.x?</a:t>
            </a:r>
            <a:r>
              <a:rPr lang="fi-FI" sz="2000" smtClean="0"/>
              <a:t> </a:t>
            </a:r>
            <a:endParaRPr lang="fi-FI" sz="2400" smtClean="0"/>
          </a:p>
          <a:p>
            <a:pPr eaLnBrk="1" hangingPunct="1">
              <a:lnSpc>
                <a:spcPct val="9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800" smtClean="0"/>
              <a:t>Viljelykokeet käynnissä Australiassa</a:t>
            </a:r>
          </a:p>
          <a:p>
            <a:pPr lvl="1" eaLnBrk="1" hangingPunct="1">
              <a:lnSpc>
                <a:spcPct val="95000"/>
              </a:lnSpc>
            </a:pPr>
            <a:r>
              <a:rPr lang="fi-FI" sz="2400" smtClean="0"/>
              <a:t>samalta alalta voidaan tuottaa merkittävästi enemmän bioraaka-ainetta</a:t>
            </a:r>
          </a:p>
          <a:p>
            <a:pPr lvl="1" eaLnBrk="1" hangingPunct="1">
              <a:lnSpc>
                <a:spcPct val="95000"/>
              </a:lnSpc>
            </a:pPr>
            <a:r>
              <a:rPr lang="fi-FI" sz="2400" smtClean="0"/>
              <a:t>…jolloin ei tarvitse vaarantaa koskematonta luontoa eikä ravinnon tuotantoa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52400"/>
            <a:ext cx="6076950" cy="13843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fi-FI" sz="3200" dirty="0" smtClean="0">
                <a:solidFill>
                  <a:srgbClr val="660066"/>
                </a:solidFill>
              </a:rPr>
              <a:t>Sokeriruoko ryhtyy pilkkomaan selluloosansa sokereiksi itse?</a:t>
            </a:r>
            <a:endParaRPr lang="fi-FI" sz="3200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375" y="1644650"/>
            <a:ext cx="6524625" cy="79565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400" smtClean="0"/>
              <a:t>Sokeriruoko tuottaa yli 200 tonnia biomassaa hehtaarilta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400" smtClean="0"/>
              <a:t>Kasvi jalostetaan pilkkomaan selluloosansa sokereiksi omin neuvoin</a:t>
            </a:r>
          </a:p>
          <a:p>
            <a:pPr lvl="1" eaLnBrk="1" hangingPunct="1"/>
            <a:r>
              <a:rPr lang="fi-FI" sz="2000" smtClean="0"/>
              <a:t>ilman kalliita esikäsittelyjä ja ostoentsyymejä </a:t>
            </a:r>
          </a:p>
          <a:p>
            <a:pPr lvl="1" eaLnBrk="1" hangingPunct="1"/>
            <a:r>
              <a:rPr lang="fi-FI" sz="2000" smtClean="0"/>
              <a:t>jolloin ruo’on puristusjätteestä voidaan valmistaa selluloosaetanolia kohtuulliseen hintaan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400" smtClean="0"/>
              <a:t>Sokeriruokoon tuodaan selluloosaa pilkkovan entsyymin geeni</a:t>
            </a:r>
          </a:p>
          <a:p>
            <a:pPr lvl="1" eaLnBrk="1" hangingPunct="1"/>
            <a:r>
              <a:rPr lang="fi-FI" sz="2000" smtClean="0"/>
              <a:t>kasvi valmistaa hintavan entsyymin ilmaiseksi</a:t>
            </a:r>
          </a:p>
          <a:p>
            <a:pPr lvl="1" eaLnBrk="1" hangingPunct="1"/>
            <a:r>
              <a:rPr lang="fi-FI" sz="2000" smtClean="0"/>
              <a:t>elävän solun sisältä annettuna entsyymi vaikuttaa solunseiniin paljon tehokkaammin, joten vältytään kalliilta esikäsittelyiltä</a:t>
            </a:r>
          </a:p>
          <a:p>
            <a:pPr lvl="1" eaLnBrk="1" hangingPunct="1"/>
            <a:r>
              <a:rPr lang="fi-FI" sz="2000" smtClean="0"/>
              <a:t>geeni käynnistetään vasta 2–3 päivää ennen sadonkorjuuta, jolloin entsyymi ei haittaa kasvin kasvua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400" smtClean="0"/>
              <a:t>Lajiketta kehittää Australian ja Brasilian yhteinen tutkimusliittoutuma</a:t>
            </a:r>
          </a:p>
          <a:p>
            <a:pPr eaLnBrk="1" hangingPunct="1">
              <a:buFontTx/>
              <a:buNone/>
            </a:pPr>
            <a:r>
              <a:rPr lang="en-GB" sz="1800" smtClean="0">
                <a:hlinkClick r:id="rId3"/>
              </a:rPr>
              <a:t>http://www.farmacule.com/news/news10/AusbioBioethanol.ppt</a:t>
            </a:r>
            <a:r>
              <a:rPr lang="fi-FI" sz="1800" smtClean="0">
                <a:hlinkClick r:id="rId3"/>
              </a:rPr>
              <a:t> </a:t>
            </a:r>
            <a:endParaRPr lang="fi-FI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52400"/>
            <a:ext cx="6076950" cy="13843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3200" dirty="0" smtClean="0">
                <a:solidFill>
                  <a:srgbClr val="660066"/>
                </a:solidFill>
              </a:rPr>
              <a:t>Viljelykasvien typpitaloutta tehostetaan kasvinjalostuksella</a:t>
            </a:r>
            <a:endParaRPr lang="fi-FI" sz="3200" dirty="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6553200" cy="7499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400" smtClean="0"/>
              <a:t>Sokeriruoko vaatii aika paljon typpilannoitetta, mikä heikentää sen tuotannon taloudellisuutta ja hiilitehokkuutta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smtClean="0"/>
              <a:t>…ja myös saastuttaa ympäristöä, sillä perinteisesti viljakasvit pystyvät käyttämään alle puolet annetusta lannoitetypestä (loppu joutuu ilmaan, pohjaveteen ja vesistöihin) 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400" smtClean="0"/>
              <a:t>Geenimuuntelulla jalostetaan eri maissa typenkäytöltään tehokkaampaa vehnää, riisiä, ohraa, maissia ja rapsia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400" smtClean="0"/>
              <a:t>Rapsi ja maissi tehokkaita kenttäkokeissa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smtClean="0"/>
              <a:t>rapsi tuottaa saman sadon kuin perinteinen, mutta tarvitsee typpilannoitetta vain kolmasosan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smtClean="0"/>
              <a:t>Uusi maissi vaatii puolet vähemmän  typpilannoitetta</a:t>
            </a:r>
            <a:endParaRPr lang="fi-FI" sz="18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fi-FI" sz="1600" smtClean="0">
                <a:cs typeface="Times New Roman" pitchFamily="18" charset="0"/>
                <a:hlinkClick r:id="rId3"/>
              </a:rPr>
              <a:t>www.seedquest.com/News/releases/2008/april/22304.htm</a:t>
            </a:r>
            <a:r>
              <a:rPr lang="fi-FI" sz="1600" smtClean="0">
                <a:cs typeface="Times New Roman" pitchFamily="18" charset="0"/>
              </a:rPr>
              <a:t> rapsi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fi-FI" sz="1600" smtClean="0">
                <a:cs typeface="Times New Roman" pitchFamily="18" charset="0"/>
                <a:hlinkClick r:id="rId4"/>
              </a:rPr>
              <a:t>www.topcropmanager.com/content/view/1422/67/ </a:t>
            </a:r>
            <a:r>
              <a:rPr lang="fi-FI" sz="1600" smtClean="0">
                <a:cs typeface="Times New Roman" pitchFamily="18" charset="0"/>
              </a:rPr>
              <a:t>maissi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fi-FI" sz="1600" smtClean="0">
                <a:cs typeface="Times New Roman" pitchFamily="18" charset="0"/>
                <a:hlinkClick r:id="rId5"/>
              </a:rPr>
              <a:t>www.medicalnewstoday.com/articles/105254.php</a:t>
            </a:r>
            <a:r>
              <a:rPr lang="fi-FI" sz="1600" smtClean="0">
                <a:cs typeface="Times New Roman" pitchFamily="18" charset="0"/>
              </a:rPr>
              <a:t> riisi (Afrikka)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fi-FI" sz="1600" smtClean="0">
                <a:cs typeface="Times New Roman" pitchFamily="18" charset="0"/>
                <a:hlinkClick r:id="rId6"/>
              </a:rPr>
              <a:t>http://beta.irri.org/news/index2.php?option=com_content&amp;do_pdf=1&amp;id=4306</a:t>
            </a:r>
            <a:r>
              <a:rPr lang="fi-FI" sz="1600" smtClean="0">
                <a:cs typeface="Times New Roman" pitchFamily="18" charset="0"/>
              </a:rPr>
              <a:t> riisi (Kiina)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fi-FI" sz="1600" smtClean="0">
                <a:cs typeface="Times New Roman" pitchFamily="18" charset="0"/>
                <a:hlinkClick r:id="rId7"/>
              </a:rPr>
              <a:t>http://www.news-medical.net/news/20091120/Arcadia-Biosciences-and-Vilmorin-collaborate-to-develop-and-market-NUE-wheat.aspx</a:t>
            </a:r>
            <a:r>
              <a:rPr lang="fi-FI" sz="1600" smtClean="0">
                <a:cs typeface="Times New Roman" pitchFamily="18" charset="0"/>
              </a:rPr>
              <a:t> vehnä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fi-FI" sz="1600" smtClean="0">
                <a:hlinkClick r:id="rId8"/>
              </a:rPr>
              <a:t>http://www.csiro.au/news/NueBarley.html</a:t>
            </a:r>
            <a:r>
              <a:rPr lang="fi-FI" sz="1600" smtClean="0"/>
              <a:t>    ohra </a:t>
            </a:r>
            <a:endParaRPr lang="fi-FI" sz="1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52400"/>
            <a:ext cx="6076950" cy="13843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fi-FI" sz="3200" dirty="0" smtClean="0">
                <a:solidFill>
                  <a:srgbClr val="660066"/>
                </a:solidFill>
              </a:rPr>
              <a:t>Brasilian sokeriruo’on ligniiniä jalostetaan helpommin pilkottavaksi</a:t>
            </a:r>
            <a:endParaRPr lang="fi-FI" sz="3200" dirty="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375" y="1728788"/>
            <a:ext cx="6524625" cy="79565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400" smtClean="0"/>
              <a:t>Solunseinien ligniini on hankalin este selluloosaa hajottaville entsyymeille</a:t>
            </a:r>
          </a:p>
          <a:p>
            <a:pPr lvl="1" eaLnBrk="1" hangingPunct="1">
              <a:lnSpc>
                <a:spcPct val="85000"/>
              </a:lnSpc>
              <a:spcBef>
                <a:spcPct val="25000"/>
              </a:spcBef>
            </a:pPr>
            <a:r>
              <a:rPr lang="fi-FI" sz="2000" smtClean="0"/>
              <a:t>…sillä ligniinin ja hemiselluloosan muodostama vaippa estää entsyymien pääsyn selluloosakuituihin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400" smtClean="0"/>
              <a:t>Sokeriruo’on puristusjätteestä 20-25 prosenttia on ligniiniä, 23-30 prosenttia hemiselluloosaa ja 45-50 prosenttia selluloosaa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400" smtClean="0"/>
              <a:t>Ligniini on vaikeasti hajotettava yhdiste</a:t>
            </a:r>
          </a:p>
          <a:p>
            <a:pPr lvl="1" eaLnBrk="1" hangingPunct="1">
              <a:lnSpc>
                <a:spcPct val="85000"/>
              </a:lnSpc>
              <a:spcBef>
                <a:spcPct val="25000"/>
              </a:spcBef>
            </a:pPr>
            <a:r>
              <a:rPr lang="fi-FI" sz="2000" smtClean="0"/>
              <a:t>…varsinkin sen toinen tyyppi (guaiasyyli)</a:t>
            </a:r>
          </a:p>
          <a:p>
            <a:pPr lvl="1" eaLnBrk="1" hangingPunct="1">
              <a:lnSpc>
                <a:spcPct val="85000"/>
              </a:lnSpc>
              <a:spcBef>
                <a:spcPct val="25000"/>
              </a:spcBef>
            </a:pPr>
            <a:r>
              <a:rPr lang="fi-FI" sz="2000" smtClean="0"/>
              <a:t>toinen sokeriruo’on ligniinityyppi (syringyyli) taas hajoaa paljon helpommin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400" smtClean="0"/>
              <a:t>Brasiliassa jalostetaan siksi sokeriruokoa, jonka ligniini olisi lähes kokonaan helpommin hajoavaa tyyppiä:</a:t>
            </a: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i-FI" sz="2000" smtClean="0">
                <a:hlinkClick r:id="rId3"/>
              </a:rPr>
              <a:t>www.ethanolproducer.com/article.jsp?article_id=3868</a:t>
            </a:r>
            <a:endParaRPr lang="fi-FI" sz="2000" smtClean="0"/>
          </a:p>
          <a:p>
            <a:pPr lvl="1" eaLnBrk="1" hangingPunct="1">
              <a:lnSpc>
                <a:spcPct val="85000"/>
              </a:lnSpc>
              <a:spcBef>
                <a:spcPct val="25000"/>
              </a:spcBef>
            </a:pPr>
            <a:r>
              <a:rPr lang="fi-FI" sz="2000" smtClean="0"/>
              <a:t>tämä alentaisi merkittävästi selluetanolin tuotantokustannuksia</a:t>
            </a:r>
          </a:p>
          <a:p>
            <a:pPr lvl="1" eaLnBrk="1" hangingPunct="1">
              <a:lnSpc>
                <a:spcPct val="85000"/>
              </a:lnSpc>
              <a:spcBef>
                <a:spcPct val="25000"/>
              </a:spcBef>
            </a:pPr>
            <a:r>
              <a:rPr lang="fi-FI" sz="2000" smtClean="0"/>
              <a:t>…jotka ovat yhä paljon korkeammat kuin sokerietanolin</a:t>
            </a:r>
          </a:p>
          <a:p>
            <a:pPr lvl="1" eaLnBrk="1" hangingPunct="1">
              <a:lnSpc>
                <a:spcPct val="85000"/>
              </a:lnSpc>
              <a:spcBef>
                <a:spcPct val="25000"/>
              </a:spcBef>
            </a:pPr>
            <a:r>
              <a:rPr lang="fi-FI" sz="2000" smtClean="0"/>
              <a:t>työtä tekee Campinasin yliopiston biotekniikkayhtiö Allelyx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79388"/>
            <a:ext cx="6572250" cy="14732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fi-FI" dirty="0" smtClean="0"/>
              <a:t>Tuoksuvan riisin salaisuus selvisi Thaimaan biologeille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2051050"/>
            <a:ext cx="6521450" cy="691356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fi-FI" sz="2800" smtClean="0"/>
              <a:t>Thaitutkijat selvittivät aromin genetiikan viljoilla</a:t>
            </a:r>
          </a:p>
          <a:p>
            <a:pPr eaLnBrk="1" hangingPunct="1">
              <a:lnSpc>
                <a:spcPct val="95000"/>
              </a:lnSpc>
            </a:pPr>
            <a:r>
              <a:rPr lang="fi-FI" sz="2800" smtClean="0"/>
              <a:t>Tavallisilla viljakasvien lajikkeilla tuoksuttomuuden geeni on toiminnassa</a:t>
            </a:r>
          </a:p>
          <a:p>
            <a:pPr lvl="1" eaLnBrk="1" hangingPunct="1">
              <a:lnSpc>
                <a:spcPct val="95000"/>
              </a:lnSpc>
            </a:pPr>
            <a:r>
              <a:rPr lang="fi-FI" sz="2400" smtClean="0"/>
              <a:t>...kun taas aromiriiseissä (basmati ja jasmiini) tämä geeni on sammunut mutaation tuloksena</a:t>
            </a:r>
          </a:p>
          <a:p>
            <a:pPr eaLnBrk="1" hangingPunct="1">
              <a:lnSpc>
                <a:spcPct val="95000"/>
              </a:lnSpc>
            </a:pPr>
            <a:r>
              <a:rPr lang="fi-FI" sz="2800" smtClean="0"/>
              <a:t>Löydetty geeni puhdistettiin ja patentoitiin, jotta oikeudet sovellusten markkinointiin pysyisivät kehitysmaassa </a:t>
            </a:r>
          </a:p>
          <a:p>
            <a:pPr eaLnBrk="1" hangingPunct="1">
              <a:lnSpc>
                <a:spcPct val="95000"/>
              </a:lnSpc>
            </a:pPr>
            <a:r>
              <a:rPr lang="fi-FI" sz="2800" smtClean="0"/>
              <a:t>Vehnällä tuoksuttomuuden geenejä on kaikkiaan 6,  joten kaikkia niitä ei voida saada sammutetuksi vanhoilla konsteilla</a:t>
            </a:r>
          </a:p>
          <a:p>
            <a:pPr lvl="1" eaLnBrk="1" hangingPunct="1">
              <a:lnSpc>
                <a:spcPct val="95000"/>
              </a:lnSpc>
            </a:pPr>
            <a:r>
              <a:rPr lang="fi-FI" sz="2400" smtClean="0"/>
              <a:t>...eli rikkomalla geenejä sattumanvaraisesti </a:t>
            </a:r>
            <a:br>
              <a:rPr lang="fi-FI" sz="2400" smtClean="0"/>
            </a:br>
            <a:r>
              <a:rPr lang="fi-FI" sz="2400" smtClean="0"/>
              <a:t>säteilyllä ja mutageenisilla kemikaaleilla</a:t>
            </a:r>
          </a:p>
          <a:p>
            <a:pPr lvl="1" eaLnBrk="1" hangingPunct="1">
              <a:lnSpc>
                <a:spcPct val="95000"/>
              </a:lnSpc>
            </a:pPr>
            <a:r>
              <a:rPr lang="fi-FI" sz="2400" smtClean="0"/>
              <a:t>jo yhden geenin sammuttaminen perinteisellä ”yrityksen ja erehdyksen” menetelmällä vaatii valtavasti työtä ja aikaa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79388"/>
            <a:ext cx="6572250" cy="147320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i-FI" dirty="0" smtClean="0"/>
              <a:t> ...mutta saako kehitysmaa vaurastua läpimurrolla?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2051050"/>
            <a:ext cx="6669087" cy="69135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fi-FI" sz="2800" dirty="0" smtClean="0"/>
              <a:t>Uudella </a:t>
            </a:r>
            <a:r>
              <a:rPr lang="fi-FI" sz="2800" dirty="0" err="1" smtClean="0"/>
              <a:t>täsmämuuntelulla</a:t>
            </a:r>
            <a:r>
              <a:rPr lang="fi-FI" sz="2800" dirty="0" smtClean="0"/>
              <a:t> (rna-häirintä tai kohdennettu mutageneesi) aromivehnä voidaan jalostaa jopa yhdellä askelella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fi-FI" sz="2400" dirty="0" smtClean="0"/>
              <a:t>useita tai kaikki tuoksuttomuusgeenit voidaan saada sammutetuksi samalla muunnoskerralla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fi-FI" sz="2800" dirty="0" smtClean="0"/>
              <a:t>Todelliseksi haasteeksi muodostuu saada aromivehnälle EU-lupa!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fi-FI" sz="2800" dirty="0" smtClean="0"/>
              <a:t>Se on käytännössä pakko hankkia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fi-FI" sz="2400" dirty="0" smtClean="0"/>
              <a:t>vaikka tuotetta ei aiottaisi EU-markkinoille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</a:pPr>
            <a:r>
              <a:rPr lang="fi-FI" sz="2400" dirty="0" smtClean="0"/>
              <a:t>...sillä ilman EU-lupaa kalliita </a:t>
            </a:r>
            <a:r>
              <a:rPr lang="fi-FI" sz="2400" u="sng" dirty="0" smtClean="0"/>
              <a:t>tuontikieltoja</a:t>
            </a:r>
            <a:br>
              <a:rPr lang="fi-FI" sz="2400" u="sng" dirty="0" smtClean="0"/>
            </a:br>
            <a:r>
              <a:rPr lang="fi-FI" sz="2400" u="sng" dirty="0" smtClean="0"/>
              <a:t>on tiedossa</a:t>
            </a:r>
            <a:r>
              <a:rPr lang="fi-FI" sz="2400" dirty="0" smtClean="0"/>
              <a:t>, jos mitätönkin määrä aromivehnää löytyisi EU:hun tuotavista viljaeristä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Monotype Sorts" pitchFamily="2" charset="2"/>
              <a:buChar char="F"/>
            </a:pPr>
            <a:r>
              <a:rPr lang="fi-FI" sz="2000" dirty="0" err="1" smtClean="0"/>
              <a:t>Bradbury</a:t>
            </a:r>
            <a:r>
              <a:rPr lang="fi-FI" sz="2000" dirty="0" smtClean="0"/>
              <a:t> ym. (2005). </a:t>
            </a:r>
            <a:r>
              <a:rPr lang="fi-FI" sz="2000" i="1" dirty="0" err="1" smtClean="0"/>
              <a:t>Plant</a:t>
            </a:r>
            <a:r>
              <a:rPr lang="fi-FI" sz="2000" i="1" dirty="0" smtClean="0"/>
              <a:t> </a:t>
            </a:r>
            <a:r>
              <a:rPr lang="fi-FI" sz="2000" i="1" dirty="0" err="1" smtClean="0"/>
              <a:t>Biotech</a:t>
            </a:r>
            <a:r>
              <a:rPr lang="fi-FI" sz="2000" i="1" dirty="0" smtClean="0"/>
              <a:t>. J.</a:t>
            </a:r>
            <a:r>
              <a:rPr lang="fi-FI" sz="2000" dirty="0" smtClean="0"/>
              <a:t> 3:363-</a:t>
            </a:r>
            <a:r>
              <a:rPr lang="fi-FI" sz="2000" dirty="0" smtClean="0">
                <a:cs typeface="Times New Roman" pitchFamily="18" charset="0"/>
              </a:rPr>
              <a:t>370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Monotype Sorts" pitchFamily="2" charset="2"/>
              <a:buChar char="F"/>
            </a:pPr>
            <a:r>
              <a:rPr lang="fi-FI" sz="2000" dirty="0" smtClean="0">
                <a:cs typeface="Times New Roman" pitchFamily="18" charset="0"/>
                <a:hlinkClick r:id="rId3"/>
              </a:rPr>
              <a:t>http://geenit.fi/PohSa130306.pdf</a:t>
            </a:r>
            <a:r>
              <a:rPr lang="fi-FI" sz="2000" dirty="0" smtClean="0">
                <a:cs typeface="Times New Roman" pitchFamily="18" charset="0"/>
              </a:rPr>
              <a:t>  </a:t>
            </a:r>
            <a:endParaRPr lang="fi-FI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88" y="1762125"/>
            <a:ext cx="6742112" cy="2449513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5000"/>
              </a:spcAft>
            </a:pPr>
            <a:r>
              <a:rPr lang="fi-FI" sz="2800" smtClean="0"/>
              <a:t>Inuliinit ovat joukko terveysvaikutteisia fruktaani-polysakkarideja</a:t>
            </a:r>
          </a:p>
          <a:p>
            <a:pPr eaLnBrk="1" hangingPunct="1">
              <a:spcBef>
                <a:spcPct val="30000"/>
              </a:spcBef>
              <a:spcAft>
                <a:spcPct val="5000"/>
              </a:spcAft>
            </a:pPr>
            <a:r>
              <a:rPr lang="fi-FI" sz="2800" smtClean="0"/>
              <a:t>Niitä muodostuu muutamissa kasvilajeissa, kuten sikurissa (</a:t>
            </a:r>
            <a:r>
              <a:rPr lang="fi-FI" sz="2800" i="1" smtClean="0"/>
              <a:t>Cichorium intybus</a:t>
            </a:r>
            <a:r>
              <a:rPr lang="fi-FI" sz="2800" smtClean="0"/>
              <a:t>)</a:t>
            </a:r>
          </a:p>
        </p:txBody>
      </p:sp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1821981" y="7956550"/>
            <a:ext cx="4128439" cy="2728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fi-FI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Sikuri Bulgarian </a:t>
            </a:r>
            <a:r>
              <a:rPr lang="fi-FI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Aurinkorannikolla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fi-FI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J.Tammisola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788" name="Picture 5" descr="Chicory19_84cmH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4067175"/>
            <a:ext cx="610552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Rectangle 6"/>
          <p:cNvSpPr>
            <a:spLocks noChangeArrowheads="1"/>
          </p:cNvSpPr>
          <p:nvPr/>
        </p:nvSpPr>
        <p:spPr bwMode="auto">
          <a:xfrm>
            <a:off x="549275" y="252413"/>
            <a:ext cx="5829300" cy="122555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fi-FI" sz="3600" dirty="0" err="1">
                <a:solidFill>
                  <a:srgbClr val="081D58"/>
                </a:solidFill>
                <a:latin typeface="Arial" pitchFamily="34" charset="0"/>
              </a:rPr>
              <a:t>Inuliineja</a:t>
            </a:r>
            <a:r>
              <a:rPr lang="fi-FI" sz="3600" dirty="0">
                <a:solidFill>
                  <a:srgbClr val="081D58"/>
                </a:solidFill>
                <a:latin typeface="Arial" pitchFamily="34" charset="0"/>
              </a:rPr>
              <a:t> juurikkailla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79388"/>
            <a:ext cx="5829300" cy="1439862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i-FI" smtClean="0"/>
              <a:t>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88" y="1835150"/>
            <a:ext cx="6742112" cy="7308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fi-FI" sz="2800" smtClean="0"/>
              <a:t>Lyhytketjuiset inuliinit ovat makeita ja käyvät kalorittomiksi makeutusaineiksi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fi-FI" sz="2800" smtClean="0"/>
              <a:t>Pitkäketjuiset taas toimivat ruuansulatusta parantavina ravintokuituina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fi-FI" sz="2400" smtClean="0"/>
              <a:t>terveysetuja on saatu sekä ihmisillä että eläimillä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fi-FI" sz="2800" smtClean="0"/>
              <a:t>Inuliineja saavat siat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fi-FI" sz="2400" smtClean="0"/>
              <a:t>tuottavat vähemmän metaania </a:t>
            </a:r>
            <a:br>
              <a:rPr lang="fi-FI" sz="2400" smtClean="0"/>
            </a:br>
            <a:r>
              <a:rPr lang="fi-FI" sz="2400" smtClean="0"/>
              <a:t>(joka on 20 kertaa vahvempi kasvihuonekaasu kuin hiilidioksidi)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fi-FI" sz="2400" smtClean="0"/>
              <a:t>haisevat vähemmän, ja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fi-FI" sz="2400" smtClean="0"/>
              <a:t>tuottavat paremman makuista lihaa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fi-FI" sz="2800" smtClean="0"/>
              <a:t>Lääkekäyttöön inuliineja valmistetaan nykyisin fermentoreissa bakteereilla, tai eristetään sikurikasvista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fi-FI" sz="2400" smtClean="0"/>
              <a:t>mutta tämä on aivan liian tehotonta (siis kallista), jotta tuotetta voitaisiin käyttää yleisesti, varsinkaan eläinravitsemuksessa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04813" y="323850"/>
            <a:ext cx="6337300" cy="125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r>
              <a:rPr lang="fi-FI" sz="3200" dirty="0" err="1">
                <a:solidFill>
                  <a:srgbClr val="A50FA1"/>
                </a:solidFill>
                <a:latin typeface="Arial" pitchFamily="34" charset="0"/>
              </a:rPr>
              <a:t>Inuliinit</a:t>
            </a:r>
            <a:r>
              <a:rPr lang="fi-FI" sz="3200" dirty="0">
                <a:solidFill>
                  <a:srgbClr val="A50FA1"/>
                </a:solidFill>
                <a:latin typeface="Arial" pitchFamily="34" charset="0"/>
              </a:rPr>
              <a:t> hyödyttävät terveyttä </a:t>
            </a:r>
            <a:br>
              <a:rPr lang="fi-FI" sz="3200" dirty="0">
                <a:solidFill>
                  <a:srgbClr val="A50FA1"/>
                </a:solidFill>
                <a:latin typeface="Arial" pitchFamily="34" charset="0"/>
              </a:rPr>
            </a:br>
            <a:r>
              <a:rPr lang="fi-FI" sz="3200" dirty="0">
                <a:solidFill>
                  <a:srgbClr val="A50FA1"/>
                </a:solidFill>
                <a:latin typeface="Arial" pitchFamily="34" charset="0"/>
              </a:rPr>
              <a:t>ja ympäristöä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07950"/>
            <a:ext cx="5829300" cy="1439863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i-FI" smtClean="0"/>
              <a:t>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" y="1835150"/>
            <a:ext cx="7129463" cy="7308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z="2800" smtClean="0"/>
              <a:t>Sokeri on halpa massatuote, jonka tuotantoa siirtyy Suomesta muualle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smtClean="0"/>
              <a:t>esim. puolet Suomen sokeritehtaista oli ajettava alas EU:n vaatimuksesta</a:t>
            </a:r>
          </a:p>
          <a:p>
            <a:pPr eaLnBrk="1" hangingPunct="1">
              <a:lnSpc>
                <a:spcPct val="90000"/>
              </a:lnSpc>
            </a:pPr>
            <a:r>
              <a:rPr lang="fi-FI" sz="2800" smtClean="0"/>
              <a:t>Ylimääräinen tuotantokapasiteetti </a:t>
            </a:r>
            <a:br>
              <a:rPr lang="fi-FI" sz="2800" smtClean="0"/>
            </a:br>
            <a:r>
              <a:rPr lang="fi-FI" sz="2800" smtClean="0"/>
              <a:t>kannattaisi ohjata arvokkaampien erikoistuotteiden valmistamiseen</a:t>
            </a:r>
          </a:p>
          <a:p>
            <a:pPr eaLnBrk="1" hangingPunct="1">
              <a:lnSpc>
                <a:spcPct val="90000"/>
              </a:lnSpc>
            </a:pPr>
            <a:r>
              <a:rPr lang="fi-FI" sz="2800" smtClean="0"/>
              <a:t>Suurimittaista tuotantoa ajatellen sikuri on epätaloudellinen kasvilaji... </a:t>
            </a:r>
          </a:p>
          <a:p>
            <a:pPr eaLnBrk="1" hangingPunct="1">
              <a:lnSpc>
                <a:spcPct val="90000"/>
              </a:lnSpc>
            </a:pPr>
            <a:r>
              <a:rPr lang="fi-FI" sz="2800" smtClean="0"/>
              <a:t>...kun taas tuottoisa sokerijuurikas voidaan jalostaa tuottamaan inuliineja</a:t>
            </a:r>
          </a:p>
          <a:p>
            <a:pPr eaLnBrk="1" hangingPunct="1">
              <a:lnSpc>
                <a:spcPct val="90000"/>
              </a:lnSpc>
            </a:pPr>
            <a:r>
              <a:rPr lang="fi-FI" sz="2800" smtClean="0"/>
              <a:t>Kaksi inuliinien synnyssä tarvittavaa geeniä jalostettiin sokerijuurikkaaseen maa-artisokasta 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smtClean="0"/>
              <a:t>ja valtaosa tavallisesta sokerista korvaantui fruktaaneilla juurikkaissa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F"/>
            </a:pPr>
            <a:r>
              <a:rPr lang="fi-FI" sz="2000" smtClean="0"/>
              <a:t>Sévenier ym. (1998). </a:t>
            </a:r>
            <a:r>
              <a:rPr lang="fi-FI" sz="2000" i="1" smtClean="0"/>
              <a:t>Nat.Biotech.</a:t>
            </a:r>
            <a:r>
              <a:rPr lang="fi-FI" sz="2000" smtClean="0"/>
              <a:t> 16: 843</a:t>
            </a:r>
            <a:r>
              <a:rPr lang="fi-FI" sz="2000" smtClean="0">
                <a:cs typeface="Times New Roman" pitchFamily="18" charset="0"/>
              </a:rPr>
              <a:t>–</a:t>
            </a:r>
            <a:r>
              <a:rPr lang="fi-FI" sz="2000" smtClean="0"/>
              <a:t>846; (2002). </a:t>
            </a:r>
            <a:r>
              <a:rPr lang="fi-FI" sz="2000" i="1" smtClean="0"/>
              <a:t>J.Am.Coll.Nutr.</a:t>
            </a:r>
            <a:r>
              <a:rPr lang="fi-FI" sz="2000" smtClean="0"/>
              <a:t> 21: 199S</a:t>
            </a:r>
            <a:r>
              <a:rPr lang="fi-FI" sz="2000" smtClean="0">
                <a:cs typeface="Times New Roman" pitchFamily="18" charset="0"/>
              </a:rPr>
              <a:t>–</a:t>
            </a:r>
            <a:r>
              <a:rPr lang="fi-FI" sz="2000" smtClean="0"/>
              <a:t>204S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F"/>
            </a:pPr>
            <a:endParaRPr lang="fi-FI" sz="2400" smtClean="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04813" y="323850"/>
            <a:ext cx="5761037" cy="125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r>
              <a:rPr lang="fi-FI" sz="3200" dirty="0" err="1">
                <a:solidFill>
                  <a:srgbClr val="A50FA1"/>
                </a:solidFill>
                <a:latin typeface="Arial" pitchFamily="34" charset="0"/>
              </a:rPr>
              <a:t>Inuliinien</a:t>
            </a:r>
            <a:r>
              <a:rPr lang="fi-FI" sz="3200" dirty="0">
                <a:solidFill>
                  <a:srgbClr val="A50FA1"/>
                </a:solidFill>
                <a:latin typeface="Arial" pitchFamily="34" charset="0"/>
              </a:rPr>
              <a:t> jalostaminen viljelykasveihin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11350"/>
            <a:ext cx="6477000" cy="6908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fi-FI" sz="2800" smtClean="0"/>
              <a:t>Tavallisissa perunoissa on kahdenlaista tärkkelystä: amyloosia ja amylopektiiniä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fi-FI" sz="2800" smtClean="0"/>
              <a:t>Amylopektiini on paljon laadukkaampaa  monissa teknisissä sovelluksissa (esim. liimat, paperi)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fi-FI" sz="2800" smtClean="0"/>
              <a:t> ”Ruotsalainen” amylopektiiniperuna jalostettiin vaientamalla yksi perunan oma geeni geenimuuntelulla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fi-FI" sz="2800" smtClean="0"/>
              <a:t>Lupahakemus tämän laatuperunan käytön ja kasvatuksen sallimiseksi on kiitänyt EU-jonossa vuodesta 1996 lähtien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</a:pPr>
            <a:r>
              <a:rPr lang="fi-FI" sz="2400" smtClean="0"/>
              <a:t>ja lupapäätös saatiin vihdoin vuonna 2010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</a:pPr>
            <a:r>
              <a:rPr lang="fi-FI" sz="2400" smtClean="0"/>
              <a:t>...joten maatalousministeri S.-L. Anttila (kesk.) aikoo kieltää sen viljelyn Suomessa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  <a:buFontTx/>
              <a:buNone/>
            </a:pPr>
            <a:endParaRPr lang="fi-FI" sz="2400" smtClean="0"/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endParaRPr lang="fi-FI" sz="2800" smtClean="0"/>
          </a:p>
        </p:txBody>
      </p:sp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260350" y="1908175"/>
            <a:ext cx="6597650" cy="4859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rgbClr val="063DE8"/>
              </a:buClr>
              <a:buSzPct val="75000"/>
              <a:buFont typeface="Monotype Sorts" pitchFamily="2" charset="2"/>
              <a:buChar char="u"/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121860" name="Rectangle 5"/>
          <p:cNvSpPr>
            <a:spLocks noChangeArrowheads="1"/>
          </p:cNvSpPr>
          <p:nvPr/>
        </p:nvSpPr>
        <p:spPr bwMode="auto">
          <a:xfrm>
            <a:off x="404813" y="323850"/>
            <a:ext cx="5761037" cy="125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r>
              <a:rPr lang="fi-FI" sz="3200" dirty="0">
                <a:solidFill>
                  <a:srgbClr val="A50FA1"/>
                </a:solidFill>
                <a:latin typeface="Arial" pitchFamily="34" charset="0"/>
              </a:rPr>
              <a:t>Tehostetut tärkkelysperunat ja ekologinen tärkkelyspaperi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8175"/>
            <a:ext cx="6477000" cy="690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fi-FI" sz="2400" smtClean="0"/>
              <a:t>Suuri sato laatutärkkelystä toisi ympäristöetuja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fi-FI" sz="2000" smtClean="0"/>
              <a:t>luonnonvaroja ei haaskata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fi-FI" sz="2000" smtClean="0"/>
              <a:t>energiaa ja kemikaaleja säästyy, koska parempi tärkkelys tarvitsee vähemmän kemiallista modifiointia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fi-FI" sz="2400" smtClean="0"/>
              <a:t>Boreal Kasvinjalostus on jalostanut geenimuuntelulla kotimaista tärkkelysperunaa, jonka tärkkelyspitoisuus on jopa 40 % korkeampi kuin tavallisen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fi-FI" sz="2400" smtClean="0"/>
              <a:t>Peruna on ollut kenttäkokeissa Suomessa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fi-FI" sz="2000" smtClean="0"/>
              <a:t>koetta onnistuttiin tärvelemään vain v. 2005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fi-FI" sz="2000" smtClean="0"/>
              <a:t>...mutta sabotaasin ehkäisy tuli kalliiksi pienelle, kotimaiselle jalostuslaitokselle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fi-FI" sz="2400" smtClean="0"/>
              <a:t>Biotalouden kannalta ihannetulos saavutettaisiin yhdistämällä tärkkelyksen korkea pitoisuus ja huippulaatu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fi-FI" sz="2000" smtClean="0"/>
              <a:t>esim. risteytyksillä näiden kahden </a:t>
            </a:r>
            <a:br>
              <a:rPr lang="fi-FI" sz="2000" smtClean="0"/>
            </a:br>
            <a:r>
              <a:rPr lang="fi-FI" sz="2000" smtClean="0"/>
              <a:t>gm-tärkkelysperunan kesken 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</a:pPr>
            <a:r>
              <a:rPr lang="fi-FI" sz="2000" smtClean="0"/>
              <a:t>...tai puhtaammin geenimuuntelulla</a:t>
            </a: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260350" y="1908175"/>
            <a:ext cx="6597650" cy="4859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rgbClr val="063DE8"/>
              </a:buClr>
              <a:buSzPct val="75000"/>
              <a:buFont typeface="Monotype Sorts" pitchFamily="2" charset="2"/>
              <a:buChar char="u"/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122884" name="Rectangle 5"/>
          <p:cNvSpPr>
            <a:spLocks noChangeArrowheads="1"/>
          </p:cNvSpPr>
          <p:nvPr/>
        </p:nvSpPr>
        <p:spPr bwMode="auto">
          <a:xfrm>
            <a:off x="404813" y="323850"/>
            <a:ext cx="6119812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r>
              <a:rPr lang="fi-FI" sz="3200" dirty="0">
                <a:solidFill>
                  <a:srgbClr val="A50FA1"/>
                </a:solidFill>
                <a:latin typeface="Arial" pitchFamily="34" charset="0"/>
              </a:rPr>
              <a:t>Tehokkaampien tärkkelysperunoiden jalostaminen…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BorPer14_11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2275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433388" y="415925"/>
            <a:ext cx="60896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fi-FI" sz="3200" dirty="0" err="1">
                <a:solidFill>
                  <a:srgbClr val="000000"/>
                </a:solidFill>
                <a:latin typeface="Arial" pitchFamily="34" charset="0"/>
              </a:rPr>
              <a:t>Borealin</a:t>
            </a:r>
            <a:r>
              <a:rPr lang="fi-FI" sz="3200" dirty="0">
                <a:solidFill>
                  <a:srgbClr val="000000"/>
                </a:solidFill>
                <a:latin typeface="Arial" pitchFamily="34" charset="0"/>
              </a:rPr>
              <a:t> muuntogeeninen </a:t>
            </a:r>
          </a:p>
          <a:p>
            <a:pPr algn="ctr">
              <a:lnSpc>
                <a:spcPct val="80000"/>
              </a:lnSpc>
              <a:spcBef>
                <a:spcPct val="15000"/>
              </a:spcBef>
            </a:pPr>
            <a:r>
              <a:rPr lang="fi-FI" sz="3200" dirty="0">
                <a:solidFill>
                  <a:srgbClr val="000000"/>
                </a:solidFill>
                <a:latin typeface="Arial" pitchFamily="34" charset="0"/>
              </a:rPr>
              <a:t>tärkkelysperuna kenttäkokeessa 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5620164" y="6816725"/>
            <a:ext cx="1193212" cy="2467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fi-FI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J.Tammisola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33375" y="7164388"/>
            <a:ext cx="6551613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b="1" dirty="0">
                <a:solidFill>
                  <a:srgbClr val="081D58"/>
                </a:solidFill>
                <a:cs typeface="Times New Roman" pitchFamily="18" charset="0"/>
              </a:rPr>
              <a:t>…jonka geenivastustajat sitten tärvelivät elokuun yönä 2005 ”repimällä perunat maasta varsineen” (</a:t>
            </a:r>
            <a:r>
              <a:rPr lang="fi-FI" b="1" i="1" dirty="0">
                <a:solidFill>
                  <a:srgbClr val="081D58"/>
                </a:solidFill>
                <a:cs typeface="Times New Roman" pitchFamily="18" charset="0"/>
              </a:rPr>
              <a:t>TS</a:t>
            </a:r>
            <a:r>
              <a:rPr lang="fi-FI" b="1" dirty="0">
                <a:solidFill>
                  <a:srgbClr val="081D58"/>
                </a:solidFill>
                <a:cs typeface="Times New Roman" pitchFamily="18" charset="0"/>
              </a:rPr>
              <a:t> 12.8.2005)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fi-FI" b="1" dirty="0">
                <a:solidFill>
                  <a:srgbClr val="081D58"/>
                </a:solidFill>
                <a:cs typeface="Times New Roman" pitchFamily="18" charset="0"/>
              </a:rPr>
              <a:t>…toki heikolla bio-osaamisella  </a:t>
            </a:r>
          </a:p>
          <a:p>
            <a:pPr eaLnBrk="1" hangingPunct="1">
              <a:lnSpc>
                <a:spcPct val="90000"/>
              </a:lnSpc>
            </a:pPr>
            <a:r>
              <a:rPr lang="fi-FI" b="1" dirty="0">
                <a:solidFill>
                  <a:srgbClr val="081D58"/>
                </a:solidFill>
                <a:cs typeface="Times New Roman" pitchFamily="18" charset="0"/>
              </a:rPr>
              <a:t>(joten tärkein osa kokeesta pelastui)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1839913"/>
            <a:ext cx="6477000" cy="7304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z="2800" dirty="0" smtClean="0"/>
              <a:t>Puolet korkealaatuisesta painopaperista on täyteaineita, erityisesti kiveä</a:t>
            </a:r>
          </a:p>
          <a:p>
            <a:pPr eaLnBrk="1" hangingPunct="1">
              <a:lnSpc>
                <a:spcPct val="90000"/>
              </a:lnSpc>
            </a:pPr>
            <a:r>
              <a:rPr lang="fi-FI" sz="2800" dirty="0" smtClean="0"/>
              <a:t>VTT  kehittää ekologista tärkkelyspaperia, jossa mineraaliaineet on korvattu tärkkelyksellä</a:t>
            </a:r>
          </a:p>
          <a:p>
            <a:pPr eaLnBrk="1" hangingPunct="1">
              <a:lnSpc>
                <a:spcPct val="90000"/>
              </a:lnSpc>
            </a:pPr>
            <a:r>
              <a:rPr lang="fi-FI" sz="2800" dirty="0" smtClean="0"/>
              <a:t>Tärkkelyspaperi on täydellisesti kierrätettävissä, ja se voidaan lopuksi polttaa energiaksi ilman haitallisten jäännösaineiden syntymistä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dirty="0" smtClean="0"/>
              <a:t>kierrätysprosessista tulee puhtaampi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dirty="0" smtClean="0"/>
              <a:t>hiilihydraatit palavat kiveä tehokkaammin</a:t>
            </a:r>
          </a:p>
          <a:p>
            <a:pPr eaLnBrk="1" hangingPunct="1">
              <a:lnSpc>
                <a:spcPct val="90000"/>
              </a:lnSpc>
            </a:pPr>
            <a:r>
              <a:rPr lang="fi-FI" sz="2800" dirty="0" smtClean="0"/>
              <a:t>Kaiken lisäksi tärkkelyspaperin paino-ominaisuudet ovat paremmat</a:t>
            </a:r>
          </a:p>
          <a:p>
            <a:pPr eaLnBrk="1" hangingPunct="1">
              <a:lnSpc>
                <a:spcPct val="90000"/>
              </a:lnSpc>
            </a:pPr>
            <a:r>
              <a:rPr lang="fi-FI" sz="2800" dirty="0" smtClean="0"/>
              <a:t>Kaupallisen hyödyntämisen kannalta tärkkelyspaperin kustannuksia täytyy vielä pystyä alentamaan melkoisesti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fi-FI" sz="2400" dirty="0" smtClean="0">
                <a:sym typeface="Monotype Sorts" pitchFamily="2" charset="2"/>
              </a:rPr>
              <a:t></a:t>
            </a:r>
            <a:r>
              <a:rPr lang="fi-FI" sz="2000" dirty="0" smtClean="0">
                <a:hlinkClick r:id="rId2"/>
              </a:rPr>
              <a:t>www.vtt.fi/uutta/2006/20051229.jsp?lang=en</a:t>
            </a:r>
            <a:r>
              <a:rPr lang="fi-FI" sz="2000" dirty="0" smtClean="0"/>
              <a:t> </a:t>
            </a:r>
            <a:r>
              <a:rPr lang="fi-FI" sz="2400" dirty="0" smtClean="0"/>
              <a:t> </a:t>
            </a:r>
          </a:p>
        </p:txBody>
      </p:sp>
      <p:sp>
        <p:nvSpPr>
          <p:cNvPr id="124931" name="Rectangle 4"/>
          <p:cNvSpPr>
            <a:spLocks noChangeArrowheads="1"/>
          </p:cNvSpPr>
          <p:nvPr/>
        </p:nvSpPr>
        <p:spPr bwMode="auto">
          <a:xfrm>
            <a:off x="260350" y="1908175"/>
            <a:ext cx="6597650" cy="4859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rgbClr val="063DE8"/>
              </a:buClr>
              <a:buSzPct val="75000"/>
              <a:buFont typeface="Monotype Sorts" pitchFamily="2" charset="2"/>
              <a:buChar char="u"/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124932" name="Rectangle 5"/>
          <p:cNvSpPr>
            <a:spLocks noChangeArrowheads="1"/>
          </p:cNvSpPr>
          <p:nvPr/>
        </p:nvSpPr>
        <p:spPr bwMode="auto">
          <a:xfrm>
            <a:off x="404813" y="323850"/>
            <a:ext cx="5761037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r>
              <a:rPr lang="fi-FI" sz="3200" dirty="0">
                <a:solidFill>
                  <a:srgbClr val="A50FA1"/>
                </a:solidFill>
                <a:latin typeface="Arial" pitchFamily="34" charset="0"/>
              </a:rPr>
              <a:t>…voi auttaa siirtymään ympäristölle ystävälliseen tärkkelyspaperiin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52400"/>
            <a:ext cx="6076950" cy="13843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fi-FI" sz="3200" dirty="0" smtClean="0">
                <a:solidFill>
                  <a:srgbClr val="660066"/>
                </a:solidFill>
              </a:rPr>
              <a:t>”Maissin” typpitalous paremmaksi kasvisukujen välisillä risteytyksillä? </a:t>
            </a:r>
            <a:endParaRPr lang="fi-FI" sz="3200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8050" y="1692275"/>
            <a:ext cx="5805488" cy="749935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1800" dirty="0" smtClean="0"/>
              <a:t>”Geenimuuntelun väistämiseksi” yritetään  typenkäyttöä tehostaa maissilla myös lajiristeytysten avulla</a:t>
            </a:r>
          </a:p>
          <a:p>
            <a:pPr eaLnBrk="1" hangingPunct="1"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1800" dirty="0" smtClean="0"/>
              <a:t>Puhveliheinillä (kasvisuku </a:t>
            </a:r>
            <a:r>
              <a:rPr lang="fi-FI" sz="1800" i="1" dirty="0" smtClean="0"/>
              <a:t>Tripsacum)</a:t>
            </a:r>
            <a:r>
              <a:rPr lang="fi-FI" sz="1800" dirty="0" smtClean="0"/>
              <a:t> juuristo käyttää typpeä tehokkaammin hyväkseen kuin maissin juuristo</a:t>
            </a:r>
          </a:p>
          <a:p>
            <a:pPr lvl="1" eaLnBrk="1" hangingPunct="1">
              <a:lnSpc>
                <a:spcPct val="85000"/>
              </a:lnSpc>
            </a:pPr>
            <a:r>
              <a:rPr lang="fi-FI" sz="1600" dirty="0" smtClean="0"/>
              <a:t>…mutta puhveliheinien tähkät ovat vain pieniä, muutaman sentin ”</a:t>
            </a:r>
            <a:r>
              <a:rPr lang="fi-FI" sz="1600" dirty="0" err="1" smtClean="0"/>
              <a:t>luiruja</a:t>
            </a:r>
            <a:r>
              <a:rPr lang="fi-FI" sz="1600" dirty="0" smtClean="0"/>
              <a:t>”</a:t>
            </a:r>
          </a:p>
          <a:p>
            <a:pPr eaLnBrk="1" hangingPunct="1"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1800" dirty="0" smtClean="0"/>
              <a:t>Erilaisten manipulaatioiden avulla (käyttäen ”siltana” risteytyksiä villien </a:t>
            </a:r>
            <a:r>
              <a:rPr lang="fi-FI" sz="1800" dirty="0" err="1" smtClean="0"/>
              <a:t>teosinttien</a:t>
            </a:r>
            <a:r>
              <a:rPr lang="fi-FI" sz="1800" dirty="0" smtClean="0"/>
              <a:t> kanssa) voidaan </a:t>
            </a:r>
            <a:br>
              <a:rPr lang="fi-FI" sz="1800" dirty="0" smtClean="0"/>
            </a:br>
            <a:r>
              <a:rPr lang="fi-FI" sz="1800" dirty="0" smtClean="0"/>
              <a:t>maissi ja puhveliheinä risteyttää </a:t>
            </a:r>
          </a:p>
          <a:p>
            <a:pPr lvl="1" eaLnBrk="1" hangingPunct="1">
              <a:lnSpc>
                <a:spcPct val="85000"/>
              </a:lnSpc>
            </a:pPr>
            <a:r>
              <a:rPr lang="fi-FI" sz="1600" dirty="0" smtClean="0"/>
              <a:t>mutta hybrideissä on tuhansia viljelymaissille haitallisia, ”primitiivisiä” geenejä</a:t>
            </a:r>
          </a:p>
          <a:p>
            <a:pPr lvl="1" eaLnBrk="1" hangingPunct="1">
              <a:lnSpc>
                <a:spcPct val="85000"/>
              </a:lnSpc>
            </a:pPr>
            <a:r>
              <a:rPr lang="fi-FI" sz="1600" dirty="0" smtClean="0"/>
              <a:t>…joten hybridit ovat yhtä alkeellisia kuin alkumaissi oli tuhansia vuosia sitten </a:t>
            </a:r>
          </a:p>
          <a:p>
            <a:pPr eaLnBrk="1" hangingPunct="1"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1800" dirty="0" smtClean="0"/>
              <a:t>Siksi hybrideille on tehtävä kymmenien sukupolvien ajan perinteisiä takaisinristeytyksiä maissiin päin </a:t>
            </a:r>
          </a:p>
          <a:p>
            <a:pPr lvl="1" eaLnBrk="1" hangingPunct="1">
              <a:lnSpc>
                <a:spcPct val="85000"/>
              </a:lnSpc>
            </a:pPr>
            <a:r>
              <a:rPr lang="fi-FI" sz="1600" dirty="0" smtClean="0"/>
              <a:t>valvoen kaiken aikaa, että siirrettävät geenit pysyvät kelkassa mukana</a:t>
            </a:r>
          </a:p>
          <a:p>
            <a:pPr eaLnBrk="1" hangingPunct="1"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1800" dirty="0" smtClean="0"/>
              <a:t> …mutta lopputulokseen jää silti väistämättä </a:t>
            </a:r>
            <a:r>
              <a:rPr lang="fi-FI" sz="1800" dirty="0" smtClean="0">
                <a:solidFill>
                  <a:srgbClr val="9900CC"/>
                </a:solidFill>
              </a:rPr>
              <a:t>”viitisensataa”</a:t>
            </a:r>
            <a:r>
              <a:rPr lang="fi-FI" sz="1800" dirty="0" smtClean="0"/>
              <a:t> </a:t>
            </a:r>
            <a:r>
              <a:rPr lang="fi-FI" sz="1800" dirty="0" err="1" smtClean="0"/>
              <a:t>Tripsacum-suvun</a:t>
            </a:r>
            <a:r>
              <a:rPr lang="fi-FI" sz="1800" dirty="0" smtClean="0"/>
              <a:t> ”turhaa”, tuntematonta geeniä, joita ei maissiin olisi haluttu</a:t>
            </a:r>
          </a:p>
          <a:p>
            <a:pPr lvl="1" eaLnBrk="1" hangingPunct="1">
              <a:lnSpc>
                <a:spcPct val="85000"/>
              </a:lnSpc>
            </a:pPr>
            <a:r>
              <a:rPr lang="fi-FI" sz="1600" dirty="0" smtClean="0"/>
              <a:t>maissin perimän luenta on jo pitkällä; kasvilla on </a:t>
            </a:r>
            <a:br>
              <a:rPr lang="fi-FI" sz="1600" dirty="0" smtClean="0"/>
            </a:br>
            <a:r>
              <a:rPr lang="fi-FI" sz="1600" dirty="0" smtClean="0"/>
              <a:t>50 000–60 000 geeniä:</a:t>
            </a:r>
          </a:p>
          <a:p>
            <a:pPr lvl="1" eaLnBrk="1" hangingPunct="1">
              <a:lnSpc>
                <a:spcPct val="85000"/>
              </a:lnSpc>
              <a:buFontTx/>
              <a:buNone/>
            </a:pPr>
            <a:r>
              <a:rPr lang="fi-FI" sz="1400" dirty="0" smtClean="0">
                <a:hlinkClick r:id="rId3"/>
              </a:rPr>
              <a:t>www.eurekalert.org/pub_releases/2008-02/wuis-wuu022508.php</a:t>
            </a:r>
            <a:endParaRPr lang="fi-FI" sz="1600" dirty="0" smtClean="0"/>
          </a:p>
          <a:p>
            <a:pPr eaLnBrk="1" hangingPunct="1"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1800" dirty="0" smtClean="0"/>
              <a:t>…eikä kukaan kysy, mitä nämä arvaamattomat kylkiäisgeenit oikein maissille tekevät</a:t>
            </a:r>
          </a:p>
          <a:p>
            <a:pPr lvl="1" eaLnBrk="1" hangingPunct="1">
              <a:lnSpc>
                <a:spcPct val="85000"/>
              </a:lnSpc>
            </a:pPr>
            <a:r>
              <a:rPr lang="fi-FI" sz="1600" dirty="0" smtClean="0"/>
              <a:t>jospa ne sopivat härälle mutta eivät Jupiterille tai ihmiselle…?</a:t>
            </a:r>
          </a:p>
          <a:p>
            <a:pPr eaLnBrk="1" hangingPunct="1"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1800" dirty="0" smtClean="0"/>
              <a:t>Perinnejalostus ”nyt vain on” sellaista</a:t>
            </a:r>
          </a:p>
          <a:p>
            <a:pPr eaLnBrk="1" hangingPunct="1">
              <a:lnSpc>
                <a:spcPct val="85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i-FI" sz="1800" dirty="0" smtClean="0"/>
              <a:t>...likaista arpapeliä </a:t>
            </a:r>
            <a:r>
              <a:rPr lang="fi-FI" sz="1400" dirty="0" smtClean="0"/>
              <a:t>(</a:t>
            </a:r>
            <a:r>
              <a:rPr lang="fi-FI" sz="1400" dirty="0" smtClean="0">
                <a:hlinkClick r:id="rId4"/>
              </a:rPr>
              <a:t>http://geenit.fi/HSTKas110804.pdf</a:t>
            </a:r>
            <a:r>
              <a:rPr lang="fi-FI" sz="1400" dirty="0" smtClean="0"/>
              <a:t> )</a:t>
            </a:r>
          </a:p>
          <a:p>
            <a:pPr lvl="1" eaLnBrk="1" hangingPunct="1">
              <a:lnSpc>
                <a:spcPct val="85000"/>
              </a:lnSpc>
            </a:pPr>
            <a:r>
              <a:rPr lang="fi-FI" sz="1600" dirty="0" smtClean="0"/>
              <a:t>johon menneen ajan kaiho meitä kutsuu?</a:t>
            </a:r>
          </a:p>
          <a:p>
            <a:pPr lvl="1" eaLnBrk="1" hangingPunct="1">
              <a:lnSpc>
                <a:spcPct val="85000"/>
              </a:lnSpc>
            </a:pPr>
            <a:endParaRPr lang="fi-FI" sz="1600" dirty="0" smtClean="0"/>
          </a:p>
        </p:txBody>
      </p:sp>
      <p:pic>
        <p:nvPicPr>
          <p:cNvPr id="100356" name="Picture 4" descr="Trips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988" y="1692275"/>
            <a:ext cx="850901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Line 5"/>
          <p:cNvSpPr>
            <a:spLocks noChangeShapeType="1"/>
          </p:cNvSpPr>
          <p:nvPr/>
        </p:nvSpPr>
        <p:spPr bwMode="auto">
          <a:xfrm flipH="1">
            <a:off x="549275" y="3130550"/>
            <a:ext cx="1150938" cy="73025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stealth" w="lg" len="lg"/>
          </a:ln>
        </p:spPr>
        <p:txBody>
          <a:bodyPr vert="eaVert" lIns="90488" tIns="44450" rIns="90488" bIns="44450" anchor="b">
            <a:spAutoFit/>
          </a:bodyPr>
          <a:lstStyle/>
          <a:p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07950"/>
            <a:ext cx="6572250" cy="1473200"/>
          </a:xfrm>
          <a:noFill/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i-FI" sz="4000" dirty="0" smtClean="0"/>
              <a:t>Parempia puita biotaloudelle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2001838"/>
            <a:ext cx="6597650" cy="7250112"/>
          </a:xfrm>
        </p:spPr>
        <p:txBody>
          <a:bodyPr/>
          <a:lstStyle/>
          <a:p>
            <a:pPr eaLnBrk="1" hangingPunct="1"/>
            <a:r>
              <a:rPr lang="fi-FI" sz="2400" smtClean="0"/>
              <a:t>Puut (hedelmäpuita lukuun ottamatta) jätettiin vuosituhansiksi jalostamatta</a:t>
            </a:r>
          </a:p>
          <a:p>
            <a:pPr eaLnBrk="1" hangingPunct="1"/>
            <a:r>
              <a:rPr lang="fi-FI" sz="2400" smtClean="0"/>
              <a:t>Metsänjalostus alkoi vasta viime vuosisadalla</a:t>
            </a:r>
          </a:p>
          <a:p>
            <a:pPr eaLnBrk="1" hangingPunct="1"/>
            <a:r>
              <a:rPr lang="fi-FI" sz="2400" smtClean="0"/>
              <a:t>Lisäksi puiden pitkä sukupolviväli </a:t>
            </a:r>
            <a:br>
              <a:rPr lang="fi-FI" sz="2400" smtClean="0"/>
            </a:br>
            <a:r>
              <a:rPr lang="fi-FI" sz="2400" smtClean="0"/>
              <a:t>(usein vuosikymmeniä) jarruttaa etenemistä perinteisellä jalostuksella</a:t>
            </a:r>
          </a:p>
          <a:p>
            <a:pPr eaLnBrk="1" hangingPunct="1"/>
            <a:r>
              <a:rPr lang="fi-FI" sz="2400" smtClean="0"/>
              <a:t>Niinpä on vielä käyttämättä suuria mahdollisuuksia parantaa metsäpuiden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sz="2400" smtClean="0"/>
              <a:t>puun ja kuitujen laatua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sz="2400" smtClean="0"/>
              <a:t>kestävyyttä tauteja ja kuivuutta ym. vastaan.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i-FI" sz="2400" smtClean="0"/>
              <a:t>tehokkuutta biomassan tuottamisessa biotalouden monenmoisiin käyttötarkoituksiin</a:t>
            </a:r>
          </a:p>
          <a:p>
            <a:pPr lvl="1" eaLnBrk="1" hangingPunct="1">
              <a:buFont typeface="Times New Roman" pitchFamily="18" charset="0"/>
              <a:buChar char="─"/>
            </a:pPr>
            <a:r>
              <a:rPr lang="fi-FI" sz="2000" smtClean="0"/>
              <a:t>...mutta tehokkuus on perusedellytys, jotta nämä </a:t>
            </a:r>
            <a:br>
              <a:rPr lang="fi-FI" sz="2000" smtClean="0"/>
            </a:br>
            <a:r>
              <a:rPr lang="fi-FI" sz="2000" smtClean="0"/>
              <a:t>puun uudet käyttötavat olisivat aidosti kestäviä </a:t>
            </a:r>
            <a:br>
              <a:rPr lang="fi-FI" sz="2000" smtClean="0"/>
            </a:br>
            <a:r>
              <a:rPr lang="fi-FI" sz="2000" smtClean="0"/>
              <a:t>(eivätkä tyhjäkäyntiä tai haaskausta)</a:t>
            </a:r>
          </a:p>
          <a:p>
            <a:pPr eaLnBrk="1" hangingPunct="1"/>
            <a:r>
              <a:rPr lang="fi-FI" sz="2400" smtClean="0"/>
              <a:t>Suomessa puiden biomassa on tärkein ja nettotehokkain raaka-aine bioenergian tuottamiseksi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079500" y="1908175"/>
            <a:ext cx="6597650" cy="4859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rgbClr val="3333CC"/>
              </a:buClr>
              <a:buSzPct val="75000"/>
              <a:buFont typeface="Monotype Sorts" pitchFamily="2" charset="2"/>
              <a:buChar char="u"/>
            </a:pPr>
            <a:endParaRPr lang="fi-FI" sz="28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079500" y="1908175"/>
            <a:ext cx="6597650" cy="4859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rgbClr val="3333CC"/>
              </a:buClr>
              <a:buSzPct val="75000"/>
              <a:buFont typeface="Monotype Sorts" pitchFamily="2" charset="2"/>
              <a:buChar char="u"/>
            </a:pPr>
            <a:endParaRPr lang="fi-FI" sz="2800">
              <a:solidFill>
                <a:srgbClr val="000000"/>
              </a:solidFill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468563"/>
            <a:ext cx="36877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-26988" y="5940425"/>
            <a:ext cx="290830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sv-SE"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Teosintti Intiaani- Maissi</a:t>
            </a:r>
            <a:br>
              <a:rPr lang="sv-SE"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</a:br>
            <a:r>
              <a:rPr lang="sv-SE" sz="20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              maissi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85725" y="1320800"/>
            <a:ext cx="1495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3" tIns="46792" rIns="89983" bIns="46792" anchor="ctr">
            <a:spAutoFit/>
          </a:bodyPr>
          <a:lstStyle/>
          <a:p>
            <a:pPr algn="ctr"/>
            <a:r>
              <a:rPr lang="en-GB" sz="2100">
                <a:solidFill>
                  <a:srgbClr val="113778"/>
                </a:solidFill>
                <a:latin typeface="Times" pitchFamily="18" charset="0"/>
                <a:ea typeface="MS PGothic" pitchFamily="34" charset="-128"/>
              </a:rPr>
              <a:t>10 000 </a:t>
            </a:r>
          </a:p>
          <a:p>
            <a:pPr algn="ctr"/>
            <a:r>
              <a:rPr lang="en-GB" sz="2100">
                <a:solidFill>
                  <a:srgbClr val="113778"/>
                </a:solidFill>
                <a:latin typeface="Times" pitchFamily="18" charset="0"/>
                <a:ea typeface="MS PGothic" pitchFamily="34" charset="-128"/>
              </a:rPr>
              <a:t>vuotta sitten</a:t>
            </a:r>
          </a:p>
        </p:txBody>
      </p:sp>
      <p:grpSp>
        <p:nvGrpSpPr>
          <p:cNvPr id="3079" name="Group 10"/>
          <p:cNvGrpSpPr>
            <a:grpSpLocks/>
          </p:cNvGrpSpPr>
          <p:nvPr/>
        </p:nvGrpSpPr>
        <p:grpSpPr bwMode="auto">
          <a:xfrm>
            <a:off x="1243013" y="914400"/>
            <a:ext cx="5275262" cy="1477963"/>
            <a:chOff x="785" y="706"/>
            <a:chExt cx="3377" cy="1032"/>
          </a:xfrm>
        </p:grpSpPr>
        <p:sp>
          <p:nvSpPr>
            <p:cNvPr id="722955" name="Text Box 11"/>
            <p:cNvSpPr txBox="1">
              <a:spLocks noChangeArrowheads="1"/>
            </p:cNvSpPr>
            <p:nvPr/>
          </p:nvSpPr>
          <p:spPr bwMode="auto">
            <a:xfrm>
              <a:off x="1494" y="1272"/>
              <a:ext cx="1110" cy="466"/>
            </a:xfrm>
            <a:prstGeom prst="rect">
              <a:avLst/>
            </a:prstGeom>
            <a:noFill/>
            <a:ln w="57150">
              <a:pattFill prst="wdUpDiag">
                <a:fgClr>
                  <a:srgbClr val="113778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lIns="89983" tIns="46792" rIns="89983" bIns="46792" anchor="ctr">
              <a:spAutoFit/>
            </a:bodyPr>
            <a:lstStyle/>
            <a:p>
              <a:pPr algn="ctr">
                <a:defRPr/>
              </a:pPr>
              <a:r>
                <a:rPr lang="sv-SE" sz="1700">
                  <a:solidFill>
                    <a:srgbClr val="11377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ＭＳ Ｐゴシック" pitchFamily="1" charset="-128"/>
                </a:rPr>
                <a:t>Jalostuksen</a:t>
              </a:r>
            </a:p>
            <a:p>
              <a:pPr algn="ctr">
                <a:defRPr/>
              </a:pPr>
              <a:r>
                <a:rPr lang="sv-SE" sz="1700">
                  <a:solidFill>
                    <a:srgbClr val="11377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ＭＳ Ｐゴシック" pitchFamily="1" charset="-128"/>
                </a:rPr>
                <a:t>vallankumous</a:t>
              </a:r>
              <a:endParaRPr lang="sv-SE" sz="1700">
                <a:solidFill>
                  <a:srgbClr val="1137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ea typeface="ＭＳ Ｐゴシック" pitchFamily="1" charset="-128"/>
              </a:endParaRPr>
            </a:p>
          </p:txBody>
        </p:sp>
        <p:sp>
          <p:nvSpPr>
            <p:cNvPr id="722956" name="Text Box 12"/>
            <p:cNvSpPr txBox="1">
              <a:spLocks noChangeArrowheads="1"/>
            </p:cNvSpPr>
            <p:nvPr/>
          </p:nvSpPr>
          <p:spPr bwMode="auto">
            <a:xfrm>
              <a:off x="2550" y="1272"/>
              <a:ext cx="1110" cy="466"/>
            </a:xfrm>
            <a:prstGeom prst="rect">
              <a:avLst/>
            </a:prstGeom>
            <a:noFill/>
            <a:ln w="57150">
              <a:pattFill prst="wdUpDiag">
                <a:fgClr>
                  <a:srgbClr val="113778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lIns="89983" tIns="46792" rIns="89983" bIns="46792" anchor="ctr">
              <a:spAutoFit/>
            </a:bodyPr>
            <a:lstStyle/>
            <a:p>
              <a:pPr algn="ctr">
                <a:defRPr/>
              </a:pPr>
              <a:r>
                <a:rPr lang="sv-SE" sz="1700">
                  <a:solidFill>
                    <a:srgbClr val="11377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ＭＳ Ｐゴシック" pitchFamily="1" charset="-128"/>
                </a:rPr>
                <a:t>Biotekniikan</a:t>
              </a:r>
            </a:p>
            <a:p>
              <a:pPr algn="ctr">
                <a:defRPr/>
              </a:pPr>
              <a:r>
                <a:rPr lang="sv-SE" sz="1700">
                  <a:solidFill>
                    <a:srgbClr val="11377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ＭＳ Ｐゴシック" pitchFamily="1" charset="-128"/>
                </a:rPr>
                <a:t>vallankumous</a:t>
              </a:r>
              <a:endParaRPr lang="sv-SE" sz="1700">
                <a:solidFill>
                  <a:srgbClr val="1137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ea typeface="ＭＳ Ｐゴシック" pitchFamily="1" charset="-128"/>
              </a:endParaRPr>
            </a:p>
          </p:txBody>
        </p:sp>
        <p:sp>
          <p:nvSpPr>
            <p:cNvPr id="722957" name="Text Box 13"/>
            <p:cNvSpPr txBox="1">
              <a:spLocks noChangeArrowheads="1"/>
            </p:cNvSpPr>
            <p:nvPr/>
          </p:nvSpPr>
          <p:spPr bwMode="auto">
            <a:xfrm>
              <a:off x="785" y="706"/>
              <a:ext cx="997" cy="285"/>
            </a:xfrm>
            <a:prstGeom prst="rect">
              <a:avLst/>
            </a:prstGeom>
            <a:noFill/>
            <a:ln w="57150">
              <a:pattFill prst="wdUpDiag">
                <a:fgClr>
                  <a:srgbClr val="113778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lIns="89983" tIns="46792" rIns="89983" bIns="46792" anchor="ctr">
              <a:spAutoFit/>
            </a:bodyPr>
            <a:lstStyle/>
            <a:p>
              <a:pPr algn="ctr">
                <a:defRPr/>
              </a:pPr>
              <a:r>
                <a:rPr lang="sv-SE" sz="1700">
                  <a:solidFill>
                    <a:srgbClr val="11377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ＭＳ Ｐゴシック" pitchFamily="1" charset="-128"/>
                </a:rPr>
                <a:t>Viljelyn alku</a:t>
              </a:r>
              <a:endParaRPr lang="sv-SE" sz="1700">
                <a:solidFill>
                  <a:srgbClr val="1137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ea typeface="ＭＳ Ｐゴシック" pitchFamily="1" charset="-128"/>
              </a:endParaRPr>
            </a:p>
          </p:txBody>
        </p:sp>
        <p:sp>
          <p:nvSpPr>
            <p:cNvPr id="3099" name="Text Box 14"/>
            <p:cNvSpPr txBox="1">
              <a:spLocks noChangeArrowheads="1"/>
            </p:cNvSpPr>
            <p:nvPr/>
          </p:nvSpPr>
          <p:spPr bwMode="auto">
            <a:xfrm>
              <a:off x="3542" y="975"/>
              <a:ext cx="62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83" tIns="46792" rIns="89983" bIns="46792" anchor="ctr">
              <a:spAutoFit/>
            </a:bodyPr>
            <a:lstStyle/>
            <a:p>
              <a:pPr algn="ctr"/>
              <a:r>
                <a:rPr lang="en-GB" sz="2100">
                  <a:solidFill>
                    <a:srgbClr val="113778"/>
                  </a:solidFill>
                  <a:latin typeface="Times" pitchFamily="18" charset="0"/>
                  <a:ea typeface="MS PGothic" pitchFamily="34" charset="-128"/>
                </a:rPr>
                <a:t>Tänään</a:t>
              </a:r>
            </a:p>
          </p:txBody>
        </p:sp>
        <p:sp>
          <p:nvSpPr>
            <p:cNvPr id="3100" name="Line 15"/>
            <p:cNvSpPr>
              <a:spLocks noChangeShapeType="1"/>
            </p:cNvSpPr>
            <p:nvPr/>
          </p:nvSpPr>
          <p:spPr bwMode="auto">
            <a:xfrm rot="-5400000">
              <a:off x="1800" y="360"/>
              <a:ext cx="0" cy="1584"/>
            </a:xfrm>
            <a:prstGeom prst="line">
              <a:avLst/>
            </a:prstGeom>
            <a:noFill/>
            <a:ln w="38100">
              <a:solidFill>
                <a:srgbClr val="113778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fi-FI"/>
            </a:p>
          </p:txBody>
        </p:sp>
        <p:sp>
          <p:nvSpPr>
            <p:cNvPr id="3101" name="Line 16"/>
            <p:cNvSpPr>
              <a:spLocks noChangeShapeType="1"/>
            </p:cNvSpPr>
            <p:nvPr/>
          </p:nvSpPr>
          <p:spPr bwMode="auto">
            <a:xfrm rot="-5400000">
              <a:off x="3323" y="949"/>
              <a:ext cx="0" cy="405"/>
            </a:xfrm>
            <a:prstGeom prst="line">
              <a:avLst/>
            </a:prstGeom>
            <a:noFill/>
            <a:ln w="38100">
              <a:solidFill>
                <a:srgbClr val="113778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fi-FI"/>
            </a:p>
          </p:txBody>
        </p:sp>
        <p:sp>
          <p:nvSpPr>
            <p:cNvPr id="3102" name="Text Box 17"/>
            <p:cNvSpPr txBox="1">
              <a:spLocks noChangeArrowheads="1"/>
            </p:cNvSpPr>
            <p:nvPr/>
          </p:nvSpPr>
          <p:spPr bwMode="auto">
            <a:xfrm>
              <a:off x="2635" y="1044"/>
              <a:ext cx="39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83" tIns="46792" rIns="89983" bIns="46792" anchor="ctr">
              <a:spAutoFit/>
            </a:bodyPr>
            <a:lstStyle/>
            <a:p>
              <a:pPr algn="ctr"/>
              <a:r>
                <a:rPr lang="sv-SE" sz="1700">
                  <a:solidFill>
                    <a:srgbClr val="113778"/>
                  </a:solidFill>
                  <a:latin typeface="Times" pitchFamily="18" charset="0"/>
                  <a:ea typeface="MS PGothic" pitchFamily="34" charset="-128"/>
                </a:rPr>
                <a:t>1995</a:t>
              </a:r>
            </a:p>
          </p:txBody>
        </p:sp>
      </p:grpSp>
      <p:sp>
        <p:nvSpPr>
          <p:cNvPr id="3080" name="Text Box 18"/>
          <p:cNvSpPr txBox="1">
            <a:spLocks noChangeArrowheads="1"/>
          </p:cNvSpPr>
          <p:nvPr/>
        </p:nvSpPr>
        <p:spPr bwMode="auto">
          <a:xfrm>
            <a:off x="1447800" y="184150"/>
            <a:ext cx="3460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rgbClr val="690505"/>
                </a:solidFill>
                <a:ea typeface="MS PGothic" pitchFamily="34" charset="-128"/>
              </a:rPr>
              <a:t>Maatalouden</a:t>
            </a:r>
            <a:r>
              <a:rPr lang="en-GB" sz="2800" b="1" dirty="0">
                <a:solidFill>
                  <a:srgbClr val="690505"/>
                </a:solidFill>
                <a:ea typeface="MS PGothic" pitchFamily="34" charset="-128"/>
              </a:rPr>
              <a:t> </a:t>
            </a:r>
            <a:r>
              <a:rPr lang="en-GB" sz="2800" b="1" dirty="0" err="1">
                <a:solidFill>
                  <a:srgbClr val="690505"/>
                </a:solidFill>
                <a:ea typeface="MS PGothic" pitchFamily="34" charset="-128"/>
              </a:rPr>
              <a:t>kehitys</a:t>
            </a:r>
            <a:r>
              <a:rPr lang="sv-SE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 </a:t>
            </a:r>
          </a:p>
        </p:txBody>
      </p:sp>
      <p:sp>
        <p:nvSpPr>
          <p:cNvPr id="3081" name="Text Box 19"/>
          <p:cNvSpPr txBox="1">
            <a:spLocks noChangeArrowheads="1"/>
          </p:cNvSpPr>
          <p:nvPr/>
        </p:nvSpPr>
        <p:spPr bwMode="auto">
          <a:xfrm>
            <a:off x="930275" y="6737350"/>
            <a:ext cx="525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690505"/>
                </a:solidFill>
                <a:ea typeface="MS PGothic" pitchFamily="34" charset="-128"/>
              </a:rPr>
              <a:t>Metsäntuotanto laahaa jäljessä!</a:t>
            </a:r>
            <a:endParaRPr lang="sv-SE" sz="2800" b="1">
              <a:solidFill>
                <a:srgbClr val="690505"/>
              </a:solidFill>
              <a:ea typeface="MS PGothic" pitchFamily="34" charset="-128"/>
            </a:endParaRPr>
          </a:p>
        </p:txBody>
      </p:sp>
      <p:sp>
        <p:nvSpPr>
          <p:cNvPr id="3082" name="Text Box 20"/>
          <p:cNvSpPr txBox="1">
            <a:spLocks noChangeArrowheads="1"/>
          </p:cNvSpPr>
          <p:nvPr/>
        </p:nvSpPr>
        <p:spPr bwMode="auto">
          <a:xfrm>
            <a:off x="238125" y="7797800"/>
            <a:ext cx="1495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83" tIns="46792" rIns="89983" bIns="46792" anchor="ctr">
            <a:spAutoFit/>
          </a:bodyPr>
          <a:lstStyle/>
          <a:p>
            <a:pPr algn="ctr"/>
            <a:r>
              <a:rPr lang="en-GB" sz="2100">
                <a:solidFill>
                  <a:srgbClr val="113778"/>
                </a:solidFill>
                <a:latin typeface="Times" pitchFamily="18" charset="0"/>
                <a:ea typeface="MS PGothic" pitchFamily="34" charset="-128"/>
              </a:rPr>
              <a:t>10 000 </a:t>
            </a:r>
          </a:p>
          <a:p>
            <a:pPr algn="ctr"/>
            <a:r>
              <a:rPr lang="en-GB" sz="2100">
                <a:solidFill>
                  <a:srgbClr val="113778"/>
                </a:solidFill>
                <a:latin typeface="Times" pitchFamily="18" charset="0"/>
                <a:ea typeface="MS PGothic" pitchFamily="34" charset="-128"/>
              </a:rPr>
              <a:t>vuotta sitten</a:t>
            </a:r>
          </a:p>
        </p:txBody>
      </p:sp>
      <p:grpSp>
        <p:nvGrpSpPr>
          <p:cNvPr id="3083" name="Group 21"/>
          <p:cNvGrpSpPr>
            <a:grpSpLocks/>
          </p:cNvGrpSpPr>
          <p:nvPr/>
        </p:nvGrpSpPr>
        <p:grpSpPr bwMode="auto">
          <a:xfrm>
            <a:off x="1397000" y="7391400"/>
            <a:ext cx="5273675" cy="1477963"/>
            <a:chOff x="785" y="706"/>
            <a:chExt cx="3377" cy="1032"/>
          </a:xfrm>
        </p:grpSpPr>
        <p:sp>
          <p:nvSpPr>
            <p:cNvPr id="722966" name="Text Box 22"/>
            <p:cNvSpPr txBox="1">
              <a:spLocks noChangeArrowheads="1"/>
            </p:cNvSpPr>
            <p:nvPr/>
          </p:nvSpPr>
          <p:spPr bwMode="auto">
            <a:xfrm>
              <a:off x="1499" y="1272"/>
              <a:ext cx="1110" cy="466"/>
            </a:xfrm>
            <a:prstGeom prst="rect">
              <a:avLst/>
            </a:prstGeom>
            <a:noFill/>
            <a:ln w="57150">
              <a:pattFill prst="wdUpDiag">
                <a:fgClr>
                  <a:srgbClr val="113778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lIns="89983" tIns="46792" rIns="89983" bIns="46792" anchor="ctr">
              <a:spAutoFit/>
            </a:bodyPr>
            <a:lstStyle/>
            <a:p>
              <a:pPr algn="ctr">
                <a:defRPr/>
              </a:pPr>
              <a:r>
                <a:rPr lang="sv-SE" sz="1700">
                  <a:solidFill>
                    <a:srgbClr val="11377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ＭＳ Ｐゴシック" pitchFamily="1" charset="-128"/>
                </a:rPr>
                <a:t>Jalostuksen </a:t>
              </a:r>
            </a:p>
            <a:p>
              <a:pPr algn="ctr">
                <a:defRPr/>
              </a:pPr>
              <a:r>
                <a:rPr lang="sv-SE" sz="1700">
                  <a:solidFill>
                    <a:srgbClr val="11377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ＭＳ Ｐゴシック" pitchFamily="1" charset="-128"/>
                </a:rPr>
                <a:t>vallankumous</a:t>
              </a:r>
              <a:endParaRPr lang="sv-SE" sz="1700">
                <a:solidFill>
                  <a:srgbClr val="1137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ea typeface="ＭＳ Ｐゴシック" pitchFamily="1" charset="-128"/>
              </a:endParaRPr>
            </a:p>
          </p:txBody>
        </p:sp>
        <p:sp>
          <p:nvSpPr>
            <p:cNvPr id="722967" name="Text Box 23"/>
            <p:cNvSpPr txBox="1">
              <a:spLocks noChangeArrowheads="1"/>
            </p:cNvSpPr>
            <p:nvPr/>
          </p:nvSpPr>
          <p:spPr bwMode="auto">
            <a:xfrm>
              <a:off x="2551" y="1272"/>
              <a:ext cx="1110" cy="466"/>
            </a:xfrm>
            <a:prstGeom prst="rect">
              <a:avLst/>
            </a:prstGeom>
            <a:noFill/>
            <a:ln w="57150">
              <a:pattFill prst="wdUpDiag">
                <a:fgClr>
                  <a:srgbClr val="113778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lIns="89983" tIns="46792" rIns="89983" bIns="46792" anchor="ctr">
              <a:spAutoFit/>
            </a:bodyPr>
            <a:lstStyle/>
            <a:p>
              <a:pPr algn="ctr">
                <a:defRPr/>
              </a:pPr>
              <a:r>
                <a:rPr lang="sv-SE" sz="1700">
                  <a:solidFill>
                    <a:srgbClr val="11377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ＭＳ Ｐゴシック" pitchFamily="1" charset="-128"/>
                </a:rPr>
                <a:t>Biotekniikan </a:t>
              </a:r>
            </a:p>
            <a:p>
              <a:pPr algn="ctr">
                <a:defRPr/>
              </a:pPr>
              <a:r>
                <a:rPr lang="sv-SE" sz="1700">
                  <a:solidFill>
                    <a:srgbClr val="11377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ＭＳ Ｐゴシック" pitchFamily="1" charset="-128"/>
                </a:rPr>
                <a:t>vallankumous</a:t>
              </a:r>
              <a:endParaRPr lang="sv-SE" sz="1700">
                <a:solidFill>
                  <a:srgbClr val="1137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ea typeface="ＭＳ Ｐゴシック" pitchFamily="1" charset="-128"/>
              </a:endParaRPr>
            </a:p>
          </p:txBody>
        </p:sp>
        <p:sp>
          <p:nvSpPr>
            <p:cNvPr id="722968" name="Text Box 24"/>
            <p:cNvSpPr txBox="1">
              <a:spLocks noChangeArrowheads="1"/>
            </p:cNvSpPr>
            <p:nvPr/>
          </p:nvSpPr>
          <p:spPr bwMode="auto">
            <a:xfrm>
              <a:off x="785" y="706"/>
              <a:ext cx="997" cy="285"/>
            </a:xfrm>
            <a:prstGeom prst="rect">
              <a:avLst/>
            </a:prstGeom>
            <a:noFill/>
            <a:ln w="57150">
              <a:pattFill prst="wdUpDiag">
                <a:fgClr>
                  <a:srgbClr val="113778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lIns="89983" tIns="46792" rIns="89983" bIns="46792" anchor="ctr">
              <a:spAutoFit/>
            </a:bodyPr>
            <a:lstStyle/>
            <a:p>
              <a:pPr algn="ctr">
                <a:defRPr/>
              </a:pPr>
              <a:r>
                <a:rPr lang="sv-SE" sz="1700">
                  <a:solidFill>
                    <a:srgbClr val="11377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ea typeface="ＭＳ Ｐゴシック" pitchFamily="1" charset="-128"/>
                </a:rPr>
                <a:t>Viljelyn alku</a:t>
              </a:r>
              <a:endParaRPr lang="sv-SE" sz="1700">
                <a:solidFill>
                  <a:srgbClr val="1137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  <a:ea typeface="ＭＳ Ｐゴシック" pitchFamily="1" charset="-128"/>
              </a:endParaRPr>
            </a:p>
          </p:txBody>
        </p:sp>
        <p:sp>
          <p:nvSpPr>
            <p:cNvPr id="3092" name="Text Box 25"/>
            <p:cNvSpPr txBox="1">
              <a:spLocks noChangeArrowheads="1"/>
            </p:cNvSpPr>
            <p:nvPr/>
          </p:nvSpPr>
          <p:spPr bwMode="auto">
            <a:xfrm>
              <a:off x="3542" y="975"/>
              <a:ext cx="62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83" tIns="46792" rIns="89983" bIns="46792" anchor="ctr">
              <a:spAutoFit/>
            </a:bodyPr>
            <a:lstStyle/>
            <a:p>
              <a:pPr algn="ctr"/>
              <a:r>
                <a:rPr lang="en-GB" sz="2100">
                  <a:solidFill>
                    <a:srgbClr val="113778"/>
                  </a:solidFill>
                  <a:latin typeface="Times" pitchFamily="18" charset="0"/>
                  <a:ea typeface="MS PGothic" pitchFamily="34" charset="-128"/>
                </a:rPr>
                <a:t>Tänään</a:t>
              </a:r>
            </a:p>
          </p:txBody>
        </p:sp>
        <p:sp>
          <p:nvSpPr>
            <p:cNvPr id="3093" name="Line 26"/>
            <p:cNvSpPr>
              <a:spLocks noChangeShapeType="1"/>
            </p:cNvSpPr>
            <p:nvPr/>
          </p:nvSpPr>
          <p:spPr bwMode="auto">
            <a:xfrm rot="-5400000">
              <a:off x="1800" y="360"/>
              <a:ext cx="0" cy="1584"/>
            </a:xfrm>
            <a:prstGeom prst="line">
              <a:avLst/>
            </a:prstGeom>
            <a:noFill/>
            <a:ln w="38100">
              <a:solidFill>
                <a:srgbClr val="113778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fi-FI"/>
            </a:p>
          </p:txBody>
        </p:sp>
        <p:sp>
          <p:nvSpPr>
            <p:cNvPr id="3094" name="Line 27"/>
            <p:cNvSpPr>
              <a:spLocks noChangeShapeType="1"/>
            </p:cNvSpPr>
            <p:nvPr/>
          </p:nvSpPr>
          <p:spPr bwMode="auto">
            <a:xfrm rot="-5400000">
              <a:off x="3323" y="949"/>
              <a:ext cx="0" cy="405"/>
            </a:xfrm>
            <a:prstGeom prst="line">
              <a:avLst/>
            </a:prstGeom>
            <a:noFill/>
            <a:ln w="38100">
              <a:solidFill>
                <a:srgbClr val="113778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fi-FI"/>
            </a:p>
          </p:txBody>
        </p:sp>
        <p:sp>
          <p:nvSpPr>
            <p:cNvPr id="3095" name="Text Box 28"/>
            <p:cNvSpPr txBox="1">
              <a:spLocks noChangeArrowheads="1"/>
            </p:cNvSpPr>
            <p:nvPr/>
          </p:nvSpPr>
          <p:spPr bwMode="auto">
            <a:xfrm>
              <a:off x="2635" y="1044"/>
              <a:ext cx="39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83" tIns="46792" rIns="89983" bIns="46792" anchor="ctr">
              <a:spAutoFit/>
            </a:bodyPr>
            <a:lstStyle/>
            <a:p>
              <a:pPr algn="ctr"/>
              <a:r>
                <a:rPr lang="sv-SE" sz="1700">
                  <a:solidFill>
                    <a:srgbClr val="113778"/>
                  </a:solidFill>
                  <a:latin typeface="Times" pitchFamily="18" charset="0"/>
                  <a:ea typeface="MS PGothic" pitchFamily="34" charset="-128"/>
                </a:rPr>
                <a:t>1995</a:t>
              </a:r>
            </a:p>
          </p:txBody>
        </p:sp>
      </p:grpSp>
      <p:sp>
        <p:nvSpPr>
          <p:cNvPr id="3084" name="Line 29"/>
          <p:cNvSpPr>
            <a:spLocks noChangeShapeType="1"/>
          </p:cNvSpPr>
          <p:nvPr/>
        </p:nvSpPr>
        <p:spPr bwMode="auto">
          <a:xfrm>
            <a:off x="4640263" y="8102600"/>
            <a:ext cx="846137" cy="889000"/>
          </a:xfrm>
          <a:prstGeom prst="line">
            <a:avLst/>
          </a:prstGeom>
          <a:noFill/>
          <a:ln w="22225">
            <a:solidFill>
              <a:srgbClr val="ED181E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i-FI"/>
          </a:p>
        </p:txBody>
      </p:sp>
      <p:sp>
        <p:nvSpPr>
          <p:cNvPr id="3085" name="Line 30"/>
          <p:cNvSpPr>
            <a:spLocks noChangeShapeType="1"/>
          </p:cNvSpPr>
          <p:nvPr/>
        </p:nvSpPr>
        <p:spPr bwMode="auto">
          <a:xfrm flipH="1">
            <a:off x="4640263" y="8120063"/>
            <a:ext cx="827087" cy="871537"/>
          </a:xfrm>
          <a:prstGeom prst="line">
            <a:avLst/>
          </a:prstGeom>
          <a:noFill/>
          <a:ln w="22225">
            <a:solidFill>
              <a:srgbClr val="ED181E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i-FI"/>
          </a:p>
        </p:txBody>
      </p:sp>
      <p:sp>
        <p:nvSpPr>
          <p:cNvPr id="3086" name="Line 31"/>
          <p:cNvSpPr>
            <a:spLocks noChangeShapeType="1"/>
          </p:cNvSpPr>
          <p:nvPr/>
        </p:nvSpPr>
        <p:spPr bwMode="auto">
          <a:xfrm>
            <a:off x="2971800" y="8102600"/>
            <a:ext cx="846138" cy="889000"/>
          </a:xfrm>
          <a:prstGeom prst="line">
            <a:avLst/>
          </a:prstGeom>
          <a:noFill/>
          <a:ln w="22225">
            <a:solidFill>
              <a:srgbClr val="ED181E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i-FI"/>
          </a:p>
        </p:txBody>
      </p:sp>
      <p:sp>
        <p:nvSpPr>
          <p:cNvPr id="3087" name="Line 32"/>
          <p:cNvSpPr>
            <a:spLocks noChangeShapeType="1"/>
          </p:cNvSpPr>
          <p:nvPr/>
        </p:nvSpPr>
        <p:spPr bwMode="auto">
          <a:xfrm flipH="1">
            <a:off x="2971800" y="8120063"/>
            <a:ext cx="827088" cy="871537"/>
          </a:xfrm>
          <a:prstGeom prst="line">
            <a:avLst/>
          </a:prstGeom>
          <a:noFill/>
          <a:ln w="22225">
            <a:solidFill>
              <a:srgbClr val="ED181E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fi-FI"/>
          </a:p>
        </p:txBody>
      </p:sp>
      <p:sp>
        <p:nvSpPr>
          <p:cNvPr id="3088" name="Text Box 34"/>
          <p:cNvSpPr txBox="1">
            <a:spLocks noChangeArrowheads="1"/>
          </p:cNvSpPr>
          <p:nvPr/>
        </p:nvSpPr>
        <p:spPr bwMode="auto">
          <a:xfrm>
            <a:off x="4640263" y="6370638"/>
            <a:ext cx="817562" cy="347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fi-FI" sz="2000">
                <a:solidFill>
                  <a:srgbClr val="000000"/>
                </a:solidFill>
                <a:latin typeface="Arial" pitchFamily="34" charset="0"/>
              </a:rPr>
              <a:t>Kaalit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60350" y="2609850"/>
          <a:ext cx="2638425" cy="3257550"/>
        </p:xfrm>
        <a:graphic>
          <a:graphicData uri="http://schemas.openxmlformats.org/presentationml/2006/ole">
            <p:oleObj spid="_x0000_s3074" name="Image" r:id="rId5" imgW="2638095" imgH="3258005" progId="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52400"/>
            <a:ext cx="6572250" cy="1473200"/>
          </a:xfrm>
          <a:noFill/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i-FI" sz="4000" dirty="0" smtClean="0"/>
              <a:t>Geneettinen ymmärrys antaa uusia näköaloja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" y="1893888"/>
            <a:ext cx="6813550" cy="7250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mtClean="0"/>
              <a:t>Biotekniikan avulla voidaan saavuttaa nopeaa edistystä, jotta pystytään tuottamaan paljon enemmän ja parempaa puuta</a:t>
            </a:r>
          </a:p>
          <a:p>
            <a:pPr lvl="1" eaLnBrk="1" hangingPunct="1">
              <a:lnSpc>
                <a:spcPct val="90000"/>
              </a:lnSpc>
            </a:pPr>
            <a:r>
              <a:rPr lang="fi-FI" smtClean="0"/>
              <a:t>räätälöitynä loppukäytön tarpeisiin, ja</a:t>
            </a:r>
          </a:p>
          <a:p>
            <a:pPr lvl="1" eaLnBrk="1" hangingPunct="1">
              <a:lnSpc>
                <a:spcPct val="90000"/>
              </a:lnSpc>
            </a:pPr>
            <a:r>
              <a:rPr lang="fi-FI" smtClean="0"/>
              <a:t>kasvatettuna nopeakasvuisilla puilla paljon nykyistä lyhyemmässä kiertoajassa (gm-eukalyptus: 3 v.)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...jotta voidaan vastata suureen haasteeseen ”fossiili”sivilisaatioiden  muuntamiseksi perustumaan uudistuviin voimavaroihin</a:t>
            </a:r>
          </a:p>
          <a:p>
            <a:pPr eaLnBrk="1" hangingPunct="1">
              <a:lnSpc>
                <a:spcPct val="90000"/>
              </a:lnSpc>
            </a:pPr>
            <a:r>
              <a:rPr lang="fi-FI" smtClean="0"/>
              <a:t>Tehokas puuntuotanto viljelmiltä voi auttaa säästämään jäljellä olevat biologisen monimuotoisuuden keskittymät, kuten sademetsät</a:t>
            </a:r>
          </a:p>
          <a:p>
            <a:pPr eaLnBrk="1" hangingPunct="1">
              <a:lnSpc>
                <a:spcPct val="90000"/>
              </a:lnSpc>
            </a:pPr>
            <a:endParaRPr lang="fi-FI" smtClean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1079500" y="1908175"/>
            <a:ext cx="6597650" cy="4859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rgbClr val="3333CC"/>
              </a:buClr>
              <a:buSzPct val="75000"/>
              <a:buFont typeface="Monotype Sorts" pitchFamily="2" charset="2"/>
              <a:buChar char="u"/>
            </a:pPr>
            <a:endParaRPr lang="fi-FI" sz="28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260350" y="1908175"/>
            <a:ext cx="6597650" cy="4859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rgbClr val="3333CC"/>
              </a:buClr>
              <a:buSzPct val="75000"/>
              <a:buFont typeface="Monotype Sorts" pitchFamily="2" charset="2"/>
              <a:buChar char="u"/>
            </a:pP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115888" y="1257300"/>
            <a:ext cx="6453187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152352" rIns="90488" bIns="38088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000" b="1" i="1" dirty="0">
                <a:solidFill>
                  <a:srgbClr val="000000"/>
                </a:solidFill>
              </a:rPr>
              <a:t>Science</a:t>
            </a:r>
            <a:r>
              <a:rPr lang="en-GB" sz="2000" b="1" dirty="0">
                <a:solidFill>
                  <a:srgbClr val="000000"/>
                </a:solidFill>
              </a:rPr>
              <a:t> (15.9. 2006)  313: 1596 - 1604</a:t>
            </a:r>
            <a:endParaRPr lang="fi-FI" sz="2000" dirty="0">
              <a:solidFill>
                <a:srgbClr val="000000"/>
              </a:solidFill>
            </a:endParaRP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684213"/>
            <a:ext cx="6311900" cy="615950"/>
          </a:xfrm>
        </p:spPr>
        <p:txBody>
          <a:bodyPr/>
          <a:lstStyle/>
          <a:p>
            <a:pPr algn="ctr" eaLnBrk="1" hangingPunct="1"/>
            <a:r>
              <a:rPr lang="fi-FI" sz="4000" dirty="0" smtClean="0"/>
              <a:t>Poppelin koko perimä </a:t>
            </a:r>
            <a:br>
              <a:rPr lang="fi-FI" sz="4000" dirty="0" smtClean="0"/>
            </a:br>
            <a:r>
              <a:rPr lang="fi-FI" sz="4000" dirty="0" smtClean="0">
                <a:hlinkClick r:id="rId4"/>
              </a:rPr>
              <a:t>luettiin läpi</a:t>
            </a:r>
            <a:endParaRPr lang="fi-FI" sz="4000" dirty="0" smtClean="0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60350" y="1979613"/>
            <a:ext cx="64579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GB" sz="3200" b="1">
                <a:solidFill>
                  <a:srgbClr val="000000"/>
                </a:solidFill>
              </a:rPr>
              <a:t>The Genome of Black Cottonwood, </a:t>
            </a:r>
            <a:br>
              <a:rPr lang="en-GB" sz="3200" b="1">
                <a:solidFill>
                  <a:srgbClr val="000000"/>
                </a:solidFill>
              </a:rPr>
            </a:br>
            <a:r>
              <a:rPr lang="en-GB" sz="3200" b="1" i="1">
                <a:solidFill>
                  <a:srgbClr val="000000"/>
                </a:solidFill>
              </a:rPr>
              <a:t>Populus trichocarpa</a:t>
            </a:r>
            <a:r>
              <a:rPr lang="en-GB" sz="3200" b="1">
                <a:solidFill>
                  <a:srgbClr val="000000"/>
                </a:solidFill>
              </a:rPr>
              <a:t> (Torr. &amp; Gray)</a:t>
            </a:r>
            <a:r>
              <a:rPr lang="en-GB" sz="3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00013" y="2925763"/>
            <a:ext cx="6858000" cy="571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fi-FI" sz="2000">
                <a:solidFill>
                  <a:srgbClr val="000000"/>
                </a:solidFill>
              </a:rPr>
              <a:t>G. A. Tuskan, S. DiFazio, S. Jansson, J. Bohlmann, I. Grigoriev, U. Hellsten, N. Putnam, S. Ralph, S. Rombauts, A. Salamov,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J. Schein, L. Sterck, A. Aerts, R. R. Bhalerao, R. P. Bhalerao,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D. Blaudez, W. Boerjan, A. Brun, A. Brunner, V. Busov,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M. Campbell, J. Carlson, M. Chalot, J. Chapman, G.-L. Chen,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D. Cooper, P. M. Coutinho, J. Couturier, S. Covert, Q. Cronk,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R. Cunningham, J. Davis, S. Degroeve, A. Déjardin,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C. dePamphilis, J. Detter, B. Dirks, I. Dubchak, S. Duplessis,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 J. Ehlting, B. Ellis, K. Gendler, D. Goodstein, M. Gribskov,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J. Grimwood, A. Groover, L. Gunter, B. Hamberger, B. Heinze, Y. Helariutta, B. Henrissat, D. Holligan, R. Holt, W. Huang,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N. Islam-Faridi, S. Jones, M. Jones-Rhoades, R. Jorgensen,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C. Joshi, J. Kangasjärvi, J. Karlsson, C. Kelleher, R. Kirkpatrick, M. Kirst, A. Kohler, U. Kalluri, F. Larimer, J. Leebens-Mack,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J.-C. Leplé, P. Locascio, Y. Lou, S. Lucas, F. Martin,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B. Montanini, C. Napoli, D. R. Nelson, C. Nelson, K. Nieminen, O. Nilsson, V. Pereda, G. Peter, R. Philippe, G. Pilate,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A. Poliakov, J. Razumovskaya, P. Richardson, C. Rinaldi,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K. Ritland, P. Rouzé, D. Ryaboy, J. Schmutz, J. Schrader,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B. Segerman, H. Shin, A. Siddiqui, F. Sterky, A. Terry,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C.-J. Tsai, E. Uberbacher, P. Unneberg, J. Vahala, K. Wall,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S. Wessler, G. Yang, T. Yin, C. Douglas, M. Marra, </a:t>
            </a:r>
            <a:br>
              <a:rPr lang="fi-FI" sz="2000">
                <a:solidFill>
                  <a:srgbClr val="000000"/>
                </a:solidFill>
              </a:rPr>
            </a:br>
            <a:r>
              <a:rPr lang="fi-FI" sz="2000">
                <a:solidFill>
                  <a:srgbClr val="000000"/>
                </a:solidFill>
              </a:rPr>
              <a:t>G. Sandberg, Y. Van de Peer, D. Rokhsar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573088" y="8636000"/>
            <a:ext cx="4614862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fi-FI">
                <a:solidFill>
                  <a:srgbClr val="000000"/>
                </a:solidFill>
              </a:rPr>
              <a:t> 110 tutkijaa 39 tutkimuslaitoksesta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52400"/>
            <a:ext cx="6572250" cy="1473200"/>
          </a:xfrm>
          <a:noFill/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i-FI" sz="4000" dirty="0" smtClean="0"/>
              <a:t>Uusi tieteellinen osaaminen antaa potkua jalostukseen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08200"/>
            <a:ext cx="6813550" cy="7250113"/>
          </a:xfrm>
        </p:spPr>
        <p:txBody>
          <a:bodyPr/>
          <a:lstStyle/>
          <a:p>
            <a:pPr eaLnBrk="1" hangingPunct="1"/>
            <a:r>
              <a:rPr lang="fi-FI" sz="2400" smtClean="0"/>
              <a:t>Metsäpuiden sukupolvikiertoa siemenestä siemeneen metsänjalostuksessa voidaan lyhentää vuosikymmenillä</a:t>
            </a:r>
          </a:p>
          <a:p>
            <a:pPr lvl="1" eaLnBrk="1" hangingPunct="1"/>
            <a:r>
              <a:rPr lang="fi-FI" sz="2000" smtClean="0"/>
              <a:t>jos kukkiminen käynnistetään jo muutaman viikon tai kuukauden ikäisissä pikkutaimissa säätämällä kasvin kukkimisgeenien aktiivisuutta</a:t>
            </a:r>
          </a:p>
          <a:p>
            <a:pPr lvl="1" eaLnBrk="1" hangingPunct="1"/>
            <a:r>
              <a:rPr lang="fi-FI" sz="2000" smtClean="0"/>
              <a:t>...ja hyödynnetään molekyylibiologian mahdollisuuksia valittaessa geneettisesti parhaat jälkeläiset jatkoon jo pikkutaimivaiheessa</a:t>
            </a:r>
          </a:p>
          <a:p>
            <a:pPr eaLnBrk="1" hangingPunct="1"/>
            <a:r>
              <a:rPr lang="fi-FI" sz="2400" smtClean="0"/>
              <a:t>Niinpä eräitä perinteisiä maatalouskasvien jalostusmenetelmiä voidaan ryhtyä soveltamaan myös metsänjalostuksessa</a:t>
            </a:r>
          </a:p>
          <a:p>
            <a:pPr eaLnBrk="1" hangingPunct="1"/>
            <a:r>
              <a:rPr lang="fi-FI" sz="2400" smtClean="0"/>
              <a:t>Geenimuuntelun avulla voidaan</a:t>
            </a:r>
          </a:p>
          <a:p>
            <a:pPr lvl="1" eaLnBrk="1" hangingPunct="1"/>
            <a:r>
              <a:rPr lang="fi-FI" sz="2000" smtClean="0"/>
              <a:t>aikaisempaa helpommin ja turvallisemmin hyödyntää sukulaiskasvien geneettistä monimuotoisuutta jalostuksessa</a:t>
            </a:r>
          </a:p>
          <a:p>
            <a:pPr lvl="1" eaLnBrk="1" hangingPunct="1"/>
            <a:r>
              <a:rPr lang="fi-FI" sz="2000" smtClean="0"/>
              <a:t>pitää räätälöidyt viljelmäpuulajikkeet helpommin erillään toisistaan ja villipuista jalostamalla niitä steriileiksi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079500" y="1908175"/>
            <a:ext cx="6597650" cy="4859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rgbClr val="3333CC"/>
              </a:buClr>
              <a:buSzPct val="75000"/>
              <a:buFont typeface="Monotype Sorts" pitchFamily="2" charset="2"/>
              <a:buChar char="u"/>
            </a:pPr>
            <a:endParaRPr lang="fi-FI" sz="28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0013" y="-430213"/>
            <a:ext cx="7119938" cy="1473201"/>
          </a:xfrm>
          <a:noFill/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fi-FI" sz="3600" dirty="0" smtClean="0"/>
              <a:t>Koivu voidaan innostaa kukkimaan jo muutaman kuukauden ikäisenä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58888"/>
            <a:ext cx="6705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fi-FI" sz="2800" smtClean="0"/>
              <a:t>tehostamalla sen yhden oman geenin toimintaa</a:t>
            </a:r>
            <a:endParaRPr lang="fi-FI" smtClean="0"/>
          </a:p>
        </p:txBody>
      </p:sp>
      <p:pic>
        <p:nvPicPr>
          <p:cNvPr id="130052" name="Picture 6" descr="NonFlowering18_605R100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3" y="2232025"/>
            <a:ext cx="5051425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Text Box 7"/>
          <p:cNvSpPr txBox="1">
            <a:spLocks noChangeArrowheads="1"/>
          </p:cNvSpPr>
          <p:nvPr/>
        </p:nvSpPr>
        <p:spPr bwMode="auto">
          <a:xfrm rot="-5400000">
            <a:off x="4833144" y="7590632"/>
            <a:ext cx="2930525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© </a:t>
            </a:r>
            <a:r>
              <a:rPr lang="fi-FI" sz="2000">
                <a:solidFill>
                  <a:srgbClr val="000000"/>
                </a:solidFill>
              </a:rPr>
              <a:t>Juha Lemmetyinen</a:t>
            </a:r>
            <a:endParaRPr lang="en-US" sz="200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9050" y="152400"/>
            <a:ext cx="6572250" cy="1473200"/>
          </a:xfrm>
          <a:noFill/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i-FI" sz="4000" smtClean="0"/>
              <a:t> </a:t>
            </a:r>
          </a:p>
        </p:txBody>
      </p:sp>
      <p:pic>
        <p:nvPicPr>
          <p:cNvPr id="131075" name="Picture 1033" descr="Kontr9_03M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97155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1034" descr="Kkmaton9_04Ma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97155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7" name="Text Box 1035"/>
          <p:cNvSpPr txBox="1">
            <a:spLocks noChangeArrowheads="1"/>
          </p:cNvSpPr>
          <p:nvPr/>
        </p:nvSpPr>
        <p:spPr bwMode="auto">
          <a:xfrm>
            <a:off x="574675" y="17463"/>
            <a:ext cx="5713413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fi-FI" sz="3200" dirty="0">
                <a:solidFill>
                  <a:srgbClr val="000000"/>
                </a:solidFill>
              </a:rPr>
              <a:t>Kukkimattomaksi jalostettu koivu</a:t>
            </a:r>
          </a:p>
        </p:txBody>
      </p:sp>
      <p:sp>
        <p:nvSpPr>
          <p:cNvPr id="131078" name="Text Box 1036"/>
          <p:cNvSpPr txBox="1">
            <a:spLocks noChangeArrowheads="1"/>
          </p:cNvSpPr>
          <p:nvPr/>
        </p:nvSpPr>
        <p:spPr bwMode="auto">
          <a:xfrm>
            <a:off x="6165850" y="7667625"/>
            <a:ext cx="28733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31079" name="Text Box 1037"/>
          <p:cNvSpPr txBox="1">
            <a:spLocks noChangeArrowheads="1"/>
          </p:cNvSpPr>
          <p:nvPr/>
        </p:nvSpPr>
        <p:spPr bwMode="auto">
          <a:xfrm rot="-5400000">
            <a:off x="4833144" y="7684294"/>
            <a:ext cx="2930525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© </a:t>
            </a:r>
            <a:r>
              <a:rPr lang="fi-FI" sz="2000">
                <a:solidFill>
                  <a:srgbClr val="000000"/>
                </a:solidFill>
              </a:rPr>
              <a:t>Juha Lemmetyinen</a:t>
            </a:r>
            <a:endParaRPr lang="en-US" sz="20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1080" name="AutoShape 1038"/>
          <p:cNvSpPr>
            <a:spLocks noChangeArrowheads="1"/>
          </p:cNvSpPr>
          <p:nvPr/>
        </p:nvSpPr>
        <p:spPr bwMode="auto">
          <a:xfrm>
            <a:off x="4652963" y="539750"/>
            <a:ext cx="215900" cy="719138"/>
          </a:xfrm>
          <a:prstGeom prst="downArrow">
            <a:avLst>
              <a:gd name="adj1" fmla="val 50000"/>
              <a:gd name="adj2" fmla="val 83272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31081" name="Text Box 1039"/>
          <p:cNvSpPr txBox="1">
            <a:spLocks noChangeArrowheads="1"/>
          </p:cNvSpPr>
          <p:nvPr/>
        </p:nvSpPr>
        <p:spPr bwMode="auto">
          <a:xfrm>
            <a:off x="549275" y="571500"/>
            <a:ext cx="28606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fi-FI">
                <a:solidFill>
                  <a:srgbClr val="000000"/>
                </a:solidFill>
              </a:rPr>
              <a:t>kukkiva vertailukoivu</a:t>
            </a:r>
          </a:p>
        </p:txBody>
      </p:sp>
      <p:pic>
        <p:nvPicPr>
          <p:cNvPr id="131082" name="Picture 1040" descr="Kontr_Kkmaton15cmR100Ma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538" y="3484563"/>
            <a:ext cx="5367337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52400"/>
            <a:ext cx="6572250" cy="1473200"/>
          </a:xfrm>
          <a:noFill/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i-FI" sz="4000" dirty="0" smtClean="0"/>
              <a:t>Monet jalostusominaisuudet ovat ekologisesti ”kesyjä”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" y="1893888"/>
            <a:ext cx="6813550" cy="7250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z="2800" smtClean="0"/>
              <a:t>Laatuominaisuudet, jotka parantavat puutuotteiden käyttökelpoisuutta ihmisen tarpeisiin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smtClean="0"/>
              <a:t>eivät yleensä auta kasvia leviämään tai selviämään paremmin luonnon ekosysteemeissä...  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smtClean="0"/>
              <a:t>...kuten eivät moiset ominaisuudet vanhassa jalostuksessakaan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smtClean="0"/>
              <a:t>vaan ne joutuvat säännön mukaan karsituiksi pois luonnon valinnassa</a:t>
            </a:r>
          </a:p>
          <a:p>
            <a:pPr eaLnBrk="1" hangingPunct="1">
              <a:lnSpc>
                <a:spcPct val="90000"/>
              </a:lnSpc>
            </a:pPr>
            <a:r>
              <a:rPr lang="fi-FI" sz="2800" smtClean="0"/>
              <a:t>Sopeutuneisuutta merkittävästi lisäävät uudet jalostusominaisuudet ansaitsevat sitä vastoin enemmän tarkkailua, jotta  mahdollisia vaikutuksia ympäristöön voidaan ennakoida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smtClean="0"/>
              <a:t>sillä tuollaiset ominaisuudet voivat luonnon populaatioissa tiettyyn mittaan yleistyä (joskaan eivät välttämättä nouse siellä vallitsevaan asemaan)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079500" y="1908175"/>
            <a:ext cx="6597650" cy="4859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15000"/>
              </a:spcBef>
              <a:buClr>
                <a:srgbClr val="3333CC"/>
              </a:buClr>
              <a:buSzPct val="75000"/>
              <a:buFont typeface="Monotype Sorts" pitchFamily="2" charset="2"/>
              <a:buChar char="u"/>
            </a:pPr>
            <a:endParaRPr lang="fi-FI" sz="28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52400"/>
            <a:ext cx="6572250" cy="1473200"/>
          </a:xfrm>
          <a:noFill/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i-FI" sz="4000" dirty="0" smtClean="0"/>
              <a:t>Kapealatvuksisten puiden jalostaminen viljelmille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79613"/>
            <a:ext cx="6705600" cy="7239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fi-FI" sz="2400" smtClean="0"/>
              <a:t>Maatalouskasvien ’satoindeksiä’ on paljon parannettu kasvinjalostuksella</a:t>
            </a:r>
          </a:p>
          <a:p>
            <a:pPr lvl="1" eaLnBrk="1" hangingPunct="1">
              <a:lnSpc>
                <a:spcPct val="85000"/>
              </a:lnSpc>
            </a:pPr>
            <a:r>
              <a:rPr lang="fi-FI" sz="2000" smtClean="0"/>
              <a:t>joten ihmiselle käyttökelpoiset kasvinosat muodostavat jo suuren osuuden viljelykasvin biomassasta</a:t>
            </a:r>
          </a:p>
          <a:p>
            <a:pPr eaLnBrk="1" hangingPunct="1">
              <a:lnSpc>
                <a:spcPct val="85000"/>
              </a:lnSpc>
            </a:pPr>
            <a:r>
              <a:rPr lang="fi-FI" sz="2400" smtClean="0"/>
              <a:t>Metsäpuilla satoindeksissä ei ole vielä kehumista, vaan arvokkaimman massan osuutta koko biomassasta voitaisiin jalostaa paljon paremmaksi</a:t>
            </a:r>
          </a:p>
          <a:p>
            <a:pPr eaLnBrk="1" hangingPunct="1">
              <a:lnSpc>
                <a:spcPct val="85000"/>
              </a:lnSpc>
            </a:pPr>
            <a:r>
              <a:rPr lang="fi-FI" sz="2400" smtClean="0"/>
              <a:t>Esimerkiksi suhteellisesti ohuemmat oksat merkitsisivät, että suurempi osuus biomassasta on kertynyt runkoon</a:t>
            </a:r>
          </a:p>
          <a:p>
            <a:pPr lvl="1" eaLnBrk="1" hangingPunct="1">
              <a:lnSpc>
                <a:spcPct val="85000"/>
              </a:lnSpc>
            </a:pPr>
            <a:r>
              <a:rPr lang="fi-FI" sz="2000" smtClean="0"/>
              <a:t>ja samalla myös puun laatu olisi parempi rakennus-, huonekalu- ja vanerikäyttöön</a:t>
            </a:r>
          </a:p>
          <a:p>
            <a:pPr eaLnBrk="1" hangingPunct="1">
              <a:lnSpc>
                <a:spcPct val="85000"/>
              </a:lnSpc>
            </a:pPr>
            <a:r>
              <a:rPr lang="fi-FI" sz="2400" smtClean="0"/>
              <a:t>Ohuiden oksien ja kapean latvuksen geeni löydettiin kuusesta Suomessa jo 80-luvulla</a:t>
            </a:r>
          </a:p>
          <a:p>
            <a:pPr eaLnBrk="1" hangingPunct="1">
              <a:lnSpc>
                <a:spcPct val="85000"/>
              </a:lnSpc>
              <a:buFont typeface="Monotype Sorts" pitchFamily="2" charset="2"/>
              <a:buChar char="F"/>
            </a:pPr>
            <a:r>
              <a:rPr lang="fi-FI" sz="2000" smtClean="0"/>
              <a:t>Lepistö (1985), </a:t>
            </a:r>
            <a:r>
              <a:rPr lang="fi-FI" sz="2000" i="1" smtClean="0"/>
              <a:t>Found. For. Tree Breeding Inf.</a:t>
            </a:r>
            <a:r>
              <a:rPr lang="fi-FI" sz="2000" smtClean="0"/>
              <a:t> 1: 1</a:t>
            </a:r>
            <a:r>
              <a:rPr lang="fi-FI" sz="2000" smtClean="0">
                <a:cs typeface="Times New Roman" pitchFamily="18" charset="0"/>
              </a:rPr>
              <a:t>–6</a:t>
            </a:r>
          </a:p>
          <a:p>
            <a:pPr eaLnBrk="1" hangingPunct="1">
              <a:lnSpc>
                <a:spcPct val="85000"/>
              </a:lnSpc>
            </a:pPr>
            <a:r>
              <a:rPr lang="fi-FI" sz="2400" smtClean="0"/>
              <a:t>Koeviljelmillä kapealatvainen kuusi käyttää kasvualansa suhteellisesti tehokkaammin hyväksi</a:t>
            </a:r>
          </a:p>
          <a:p>
            <a:pPr lvl="1" eaLnBrk="1" hangingPunct="1">
              <a:lnSpc>
                <a:spcPct val="85000"/>
              </a:lnSpc>
            </a:pPr>
            <a:r>
              <a:rPr lang="fi-FI" sz="2000" smtClean="0"/>
              <a:t>ja voisi siten sopia lyhytkiertoiseksi kuitupuuksi Pohjolan oloihin</a:t>
            </a:r>
          </a:p>
          <a:p>
            <a:pPr eaLnBrk="1" hangingPunct="1">
              <a:lnSpc>
                <a:spcPct val="85000"/>
              </a:lnSpc>
            </a:pPr>
            <a:r>
              <a:rPr lang="fi-FI" sz="2400" smtClean="0"/>
              <a:t>Geenitemuuntelulla tämä geeni voitaisiin myös jalostaa sopiviin muihin viljelmäpuulajeihin parantamaan niiden satoindeksiä tai puun laatua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323850"/>
            <a:ext cx="6877050" cy="531813"/>
          </a:xfrm>
          <a:noFill/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i-FI" sz="3600" dirty="0" smtClean="0"/>
              <a:t>Kapealatvuksinen ”</a:t>
            </a:r>
            <a:r>
              <a:rPr lang="fi-FI" sz="3600" dirty="0" err="1" smtClean="0"/>
              <a:t>pendula”kuusi</a:t>
            </a:r>
            <a:r>
              <a:rPr lang="fi-FI" sz="3600" dirty="0" smtClean="0"/>
              <a:t> </a:t>
            </a:r>
          </a:p>
        </p:txBody>
      </p:sp>
      <p:pic>
        <p:nvPicPr>
          <p:cNvPr id="134147" name="Picture 4" descr="NarrowSpruce16_27R100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1011238"/>
            <a:ext cx="5861050" cy="78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8" name="Text Box 6"/>
          <p:cNvSpPr txBox="1">
            <a:spLocks noChangeArrowheads="1"/>
          </p:cNvSpPr>
          <p:nvPr/>
        </p:nvSpPr>
        <p:spPr bwMode="auto">
          <a:xfrm>
            <a:off x="4206688" y="8809448"/>
            <a:ext cx="1814600" cy="299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fi-FI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Raimo Jaatinen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828800" y="7935913"/>
            <a:ext cx="200025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fi-FI">
              <a:solidFill>
                <a:srgbClr val="FFFF00"/>
              </a:solidFill>
            </a:endParaRPr>
          </a:p>
        </p:txBody>
      </p:sp>
      <p:pic>
        <p:nvPicPr>
          <p:cNvPr id="10137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32138"/>
            <a:ext cx="6381750" cy="5754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143000" y="8459788"/>
            <a:ext cx="22352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800">
                <a:solidFill>
                  <a:srgbClr val="FFFFFF"/>
                </a:solidFill>
              </a:rPr>
              <a:t>Viljelykasvi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572000" y="8459788"/>
            <a:ext cx="17208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800">
                <a:solidFill>
                  <a:srgbClr val="FFFFFF"/>
                </a:solidFill>
              </a:rPr>
              <a:t>Villilaji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50" y="250825"/>
            <a:ext cx="6572250" cy="147320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i-FI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Geenin nouto risteyttämällä villilajista ja puhdistaminen takaisinristeytyksillä</a:t>
            </a:r>
          </a:p>
        </p:txBody>
      </p:sp>
      <p:sp>
        <p:nvSpPr>
          <p:cNvPr id="101383" name="Text Box 9"/>
          <p:cNvSpPr txBox="1">
            <a:spLocks noChangeArrowheads="1"/>
          </p:cNvSpPr>
          <p:nvPr/>
        </p:nvSpPr>
        <p:spPr bwMode="auto">
          <a:xfrm>
            <a:off x="260350" y="2119313"/>
            <a:ext cx="6337300" cy="723900"/>
          </a:xfrm>
          <a:prstGeom prst="rect">
            <a:avLst/>
          </a:prstGeom>
          <a:noFill/>
          <a:ln w="12700" algn="ctr">
            <a:solidFill>
              <a:srgbClr val="FF00FF"/>
            </a:solidFill>
            <a:miter lim="800000"/>
            <a:headEnd/>
            <a:tailEnd/>
          </a:ln>
        </p:spPr>
        <p:txBody>
          <a:bodyPr lIns="90488" tIns="44450" rIns="90488" bIns="44450" anchor="b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fi-FI" i="1">
                <a:solidFill>
                  <a:srgbClr val="FFFF00"/>
                </a:solidFill>
              </a:rPr>
              <a:t>Risteytysjälkeläisen kromosomit ovat mosaiikki risteytysvanhempien kromosomien osista</a:t>
            </a:r>
            <a:endParaRPr lang="fi-FI">
              <a:solidFill>
                <a:srgbClr val="FFFF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323850"/>
            <a:ext cx="6877050" cy="531813"/>
          </a:xfrm>
          <a:noFill/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i-FI" sz="3600" dirty="0" smtClean="0"/>
              <a:t>...koeviljelmällä </a:t>
            </a:r>
          </a:p>
        </p:txBody>
      </p:sp>
      <p:pic>
        <p:nvPicPr>
          <p:cNvPr id="135172" name="Picture 5" descr="NarrowKokeessa14_63R100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1060450"/>
            <a:ext cx="526732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06688" y="8100392"/>
            <a:ext cx="1814600" cy="299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fi-FI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Raimo Jaatinen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50" y="250825"/>
            <a:ext cx="5829300" cy="1473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fi-FI" dirty="0" smtClean="0"/>
              <a:t>Virus vie juurekset Afrikan köyhiltä</a:t>
            </a:r>
          </a:p>
        </p:txBody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6324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mtClean="0"/>
              <a:t>Kestävyyttä virustauteja vastaan ei useinkaan esiinny viljelykasvien jalostusaineistoissa </a:t>
            </a:r>
          </a:p>
          <a:p>
            <a:pPr>
              <a:lnSpc>
                <a:spcPct val="90000"/>
              </a:lnSpc>
            </a:pPr>
            <a:r>
              <a:rPr lang="fi-FI" smtClean="0"/>
              <a:t>Mosaiikkiviruksen vuoksi kassavasadosta menetettiin 60% Afrikassa v.1998</a:t>
            </a:r>
          </a:p>
          <a:p>
            <a:pPr>
              <a:lnSpc>
                <a:spcPct val="90000"/>
              </a:lnSpc>
            </a:pPr>
            <a:r>
              <a:rPr lang="fi-FI" smtClean="0"/>
              <a:t>Virustautiset kassavat tuottavat    2-6 tonnia juureksia hehtaarilta.</a:t>
            </a:r>
          </a:p>
          <a:p>
            <a:pPr>
              <a:lnSpc>
                <a:spcPct val="90000"/>
              </a:lnSpc>
            </a:pPr>
            <a:r>
              <a:rPr lang="fi-FI" smtClean="0"/>
              <a:t>Geenimuuntelun avulla on jalostettu viruskestäviä kassavalinjoja, jotka tuottaisivat terveitä juureksia       30 tn/ha </a:t>
            </a:r>
          </a:p>
          <a:p>
            <a:pPr>
              <a:lnSpc>
                <a:spcPct val="90000"/>
              </a:lnSpc>
            </a:pPr>
            <a:r>
              <a:rPr lang="fi-FI" smtClean="0"/>
              <a:t>Koelupia odotetaan Zimbabwessa</a:t>
            </a:r>
          </a:p>
          <a:p>
            <a:pPr lvl="1">
              <a:lnSpc>
                <a:spcPct val="90000"/>
              </a:lnSpc>
            </a:pPr>
            <a:r>
              <a:rPr lang="fi-FI" smtClean="0"/>
              <a:t>montako vuotta? </a:t>
            </a:r>
          </a:p>
          <a:p>
            <a:pPr>
              <a:lnSpc>
                <a:spcPct val="90000"/>
              </a:lnSpc>
              <a:buFont typeface="Wingdings" pitchFamily="2" charset="2"/>
              <a:buChar char="F"/>
            </a:pPr>
            <a:r>
              <a:rPr lang="fi-FI" sz="2400" smtClean="0"/>
              <a:t>Robertson ym. 2001</a:t>
            </a:r>
            <a:r>
              <a:rPr lang="fi-FI" smtClean="0"/>
              <a:t> </a:t>
            </a:r>
          </a:p>
          <a:p>
            <a:pPr>
              <a:lnSpc>
                <a:spcPct val="90000"/>
              </a:lnSpc>
            </a:pPr>
            <a:endParaRPr lang="fi-FI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9400"/>
            <a:ext cx="5829300" cy="1473200"/>
          </a:xfrm>
          <a:noFill/>
        </p:spPr>
        <p:txBody>
          <a:bodyPr/>
          <a:lstStyle/>
          <a:p>
            <a:r>
              <a:rPr lang="fi-FI" dirty="0" smtClean="0"/>
              <a:t>Riisille poltetaudin kestävyys villiheinästä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1050"/>
            <a:ext cx="6115050" cy="7213600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fi-FI" smtClean="0"/>
              <a:t>Riisin polte (</a:t>
            </a:r>
            <a:r>
              <a:rPr lang="fi-FI" i="1" smtClean="0"/>
              <a:t>Xanthomonas oryzae </a:t>
            </a:r>
            <a:r>
              <a:rPr lang="fi-FI" smtClean="0"/>
              <a:t>pv. </a:t>
            </a:r>
            <a:r>
              <a:rPr lang="fi-FI" i="1" smtClean="0"/>
              <a:t>oryzae</a:t>
            </a:r>
            <a:r>
              <a:rPr lang="fi-FI" smtClean="0"/>
              <a:t>), bacterial leaf blight</a:t>
            </a:r>
          </a:p>
          <a:p>
            <a:pPr>
              <a:lnSpc>
                <a:spcPct val="85000"/>
              </a:lnSpc>
            </a:pPr>
            <a:r>
              <a:rPr lang="fi-FI" smtClean="0"/>
              <a:t>…aiheuttaa 250 milj. euron vahingot Aasiassa vuosittain</a:t>
            </a:r>
          </a:p>
          <a:p>
            <a:pPr>
              <a:lnSpc>
                <a:spcPct val="85000"/>
              </a:lnSpc>
            </a:pPr>
            <a:r>
              <a:rPr lang="fi-FI" smtClean="0"/>
              <a:t>Tärkeisiin riisilajikkeisiin tuotiin kestävyysgeeni </a:t>
            </a:r>
            <a:r>
              <a:rPr lang="fi-FI" i="1" smtClean="0"/>
              <a:t>Xa21</a:t>
            </a:r>
            <a:r>
              <a:rPr lang="fi-FI" smtClean="0"/>
              <a:t> villiriisistä </a:t>
            </a:r>
            <a:r>
              <a:rPr lang="fi-FI" i="1" smtClean="0"/>
              <a:t>Oryza longistaminata</a:t>
            </a:r>
          </a:p>
          <a:p>
            <a:pPr lvl="1">
              <a:lnSpc>
                <a:spcPct val="85000"/>
              </a:lnSpc>
            </a:pPr>
            <a:r>
              <a:rPr lang="fi-FI" smtClean="0"/>
              <a:t>ei onnistu risteyttämällä</a:t>
            </a:r>
          </a:p>
          <a:p>
            <a:pPr lvl="1">
              <a:lnSpc>
                <a:spcPct val="85000"/>
              </a:lnSpc>
            </a:pPr>
            <a:r>
              <a:rPr lang="fi-FI" smtClean="0"/>
              <a:t>geeni siirretiin puhtaana (geenipyssyllä)</a:t>
            </a:r>
          </a:p>
          <a:p>
            <a:pPr lvl="1">
              <a:lnSpc>
                <a:spcPct val="85000"/>
              </a:lnSpc>
              <a:buSzPct val="85000"/>
              <a:buFont typeface="Wingdings" pitchFamily="2" charset="2"/>
              <a:buChar char="Ø"/>
            </a:pPr>
            <a:r>
              <a:rPr lang="fi-FI" smtClean="0"/>
              <a:t>…jolloin hyvät lajikkeet säästyivät</a:t>
            </a:r>
          </a:p>
          <a:p>
            <a:pPr>
              <a:lnSpc>
                <a:spcPct val="85000"/>
              </a:lnSpc>
              <a:buFont typeface="Wingdings" pitchFamily="2" charset="2"/>
              <a:buChar char="v"/>
            </a:pPr>
            <a:r>
              <a:rPr lang="fi-FI" smtClean="0"/>
              <a:t>Lajikkeiden taudinkestävyys on jopa parempi kuin villiriisillä </a:t>
            </a:r>
          </a:p>
          <a:p>
            <a:pPr lvl="1">
              <a:lnSpc>
                <a:spcPct val="85000"/>
              </a:lnSpc>
            </a:pPr>
            <a:r>
              <a:rPr lang="fi-FI" smtClean="0"/>
              <a:t>…sillä kestävyysgeeni siirrettiin useana kopiona</a:t>
            </a:r>
          </a:p>
          <a:p>
            <a:pPr>
              <a:lnSpc>
                <a:spcPct val="85000"/>
              </a:lnSpc>
              <a:buFont typeface="Wingdings" pitchFamily="2" charset="2"/>
              <a:buChar char="F"/>
            </a:pPr>
            <a:r>
              <a:rPr lang="fi-FI" sz="2400" smtClean="0"/>
              <a:t>Zhang ym.(1998), </a:t>
            </a:r>
            <a:r>
              <a:rPr lang="fi-FI" sz="2400" i="1" smtClean="0"/>
              <a:t>Mol. Breeding</a:t>
            </a:r>
            <a:r>
              <a:rPr lang="fi-FI" sz="2400" smtClean="0"/>
              <a:t> 4: 551-558</a:t>
            </a:r>
            <a:endParaRPr lang="fi-FI" smtClean="0"/>
          </a:p>
          <a:p>
            <a:pPr>
              <a:lnSpc>
                <a:spcPct val="85000"/>
              </a:lnSpc>
              <a:buFont typeface="Wingdings" pitchFamily="2" charset="2"/>
              <a:buChar char="Ø"/>
            </a:pPr>
            <a:endParaRPr lang="fi-FI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7000"/>
            <a:ext cx="6324600" cy="1473200"/>
          </a:xfrm>
        </p:spPr>
        <p:txBody>
          <a:bodyPr/>
          <a:lstStyle/>
          <a:p>
            <a:r>
              <a:rPr lang="fi-FI" dirty="0" smtClean="0"/>
              <a:t>”Köyhän miehen peruna”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25" y="1828800"/>
            <a:ext cx="3000375" cy="35052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fi-FI" smtClean="0"/>
              <a:t>Bataatti </a:t>
            </a:r>
            <a:r>
              <a:rPr lang="fi-FI" i="1" smtClean="0"/>
              <a:t>(Ipomoea batatas)</a:t>
            </a:r>
            <a:r>
              <a:rPr lang="fi-FI" smtClean="0"/>
              <a:t> on kehitysmaiden viidenneksi tärkein viljelykasvi</a:t>
            </a:r>
            <a:endParaRPr lang="fi-FI" sz="2400" smtClean="0"/>
          </a:p>
        </p:txBody>
      </p:sp>
      <p:pic>
        <p:nvPicPr>
          <p:cNvPr id="138244" name="Picture 4" descr="batatmy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44688"/>
            <a:ext cx="350520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28600" y="5181600"/>
            <a:ext cx="611505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Char char="u"/>
            </a:pPr>
            <a:r>
              <a:rPr lang="fi-FI" sz="3200">
                <a:solidFill>
                  <a:srgbClr val="FFFFFF"/>
                </a:solidFill>
              </a:rPr>
              <a:t>Viljely vaatii vain vähän tuotantopanoksia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Clr>
                <a:srgbClr val="FFFFFF"/>
              </a:buClr>
              <a:buSzPct val="100000"/>
              <a:buFontTx/>
              <a:buChar char="–"/>
            </a:pPr>
            <a:r>
              <a:rPr lang="fi-FI" sz="2800">
                <a:solidFill>
                  <a:srgbClr val="FFFFFF"/>
                </a:solidFill>
              </a:rPr>
              <a:t>sopii köyhimmillekin viljelijöille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Char char="u"/>
            </a:pPr>
            <a:r>
              <a:rPr lang="fi-FI" sz="3200">
                <a:solidFill>
                  <a:srgbClr val="FFFFFF"/>
                </a:solidFill>
              </a:rPr>
              <a:t>Mukuloiden proteiinipitoisuus on kuitenkin alhainen (1.3 - 3.1%)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Char char="u"/>
            </a:pPr>
            <a:r>
              <a:rPr lang="fi-FI" sz="3200">
                <a:solidFill>
                  <a:srgbClr val="FFFFFF"/>
                </a:solidFill>
              </a:rPr>
              <a:t>Lisäksi oleellisten aminohappojen pitoisuudet ovat liian matalia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Char char="F"/>
            </a:pPr>
            <a:r>
              <a:rPr lang="fi-FI">
                <a:solidFill>
                  <a:srgbClr val="FFFFFF"/>
                </a:solidFill>
              </a:rPr>
              <a:t>Espinoza ym. (1989), </a:t>
            </a:r>
            <a:r>
              <a:rPr lang="fi-FI" i="1">
                <a:solidFill>
                  <a:srgbClr val="FFFFFF"/>
                </a:solidFill>
              </a:rPr>
              <a:t>Plant Sci.</a:t>
            </a:r>
            <a:r>
              <a:rPr lang="fi-FI">
                <a:solidFill>
                  <a:srgbClr val="FFFFFF"/>
                </a:solidFill>
              </a:rPr>
              <a:t> 64: 99-111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925"/>
            <a:ext cx="6648450" cy="7207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i-FI" sz="4000" dirty="0" smtClean="0"/>
              <a:t>Bataatti on köynnöskasvi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316913"/>
            <a:ext cx="6572250" cy="755650"/>
          </a:xfrm>
        </p:spPr>
        <p:txBody>
          <a:bodyPr/>
          <a:lstStyle/>
          <a:p>
            <a:pPr>
              <a:lnSpc>
                <a:spcPct val="95000"/>
              </a:lnSpc>
              <a:buClr>
                <a:srgbClr val="A50FA1"/>
              </a:buClr>
              <a:buSzPct val="90000"/>
              <a:buFont typeface="Wingdings" pitchFamily="2" charset="2"/>
              <a:buChar char="§"/>
            </a:pPr>
            <a:r>
              <a:rPr lang="fi-FI" sz="2800" smtClean="0"/>
              <a:t>Bataatti kukassa HY:n kasvihuoneessa Kaisaniemessä  10.5.2010</a:t>
            </a:r>
          </a:p>
        </p:txBody>
      </p:sp>
      <p:sp>
        <p:nvSpPr>
          <p:cNvPr id="139268" name="Tekstikehys 6"/>
          <p:cNvSpPr txBox="1">
            <a:spLocks noChangeArrowheads="1"/>
          </p:cNvSpPr>
          <p:nvPr/>
        </p:nvSpPr>
        <p:spPr bwMode="auto">
          <a:xfrm>
            <a:off x="4077072" y="7956550"/>
            <a:ext cx="2156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>
                <a:latin typeface="Arial" pitchFamily="34" charset="0"/>
                <a:cs typeface="Arial" pitchFamily="34" charset="0"/>
              </a:rPr>
              <a:t>Helsinki 2010 © </a:t>
            </a:r>
            <a:r>
              <a:rPr lang="fi-FI" sz="1200" dirty="0" err="1">
                <a:latin typeface="Arial" pitchFamily="34" charset="0"/>
                <a:cs typeface="Arial" pitchFamily="34" charset="0"/>
              </a:rPr>
              <a:t>J.Tammisola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269" name="Kuva 7" descr="IMG_7462kv20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75" y="755650"/>
            <a:ext cx="5400675" cy="71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27384" y="-180528"/>
            <a:ext cx="6648450" cy="14732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i-FI" sz="3600" dirty="0" err="1" smtClean="0">
                <a:latin typeface="Arial" pitchFamily="34" charset="0"/>
                <a:cs typeface="Arial" pitchFamily="34" charset="0"/>
              </a:rPr>
              <a:t>Sweet</a:t>
            </a:r>
            <a:r>
              <a:rPr lang="fi-FI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3600" dirty="0" err="1" smtClean="0">
                <a:latin typeface="Arial" pitchFamily="34" charset="0"/>
                <a:cs typeface="Arial" pitchFamily="34" charset="0"/>
              </a:rPr>
              <a:t>potato</a:t>
            </a:r>
            <a:endParaRPr lang="fi-FI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6948686"/>
            <a:ext cx="6572250" cy="1655762"/>
          </a:xfrm>
        </p:spPr>
        <p:txBody>
          <a:bodyPr/>
          <a:lstStyle/>
          <a:p>
            <a:pPr>
              <a:lnSpc>
                <a:spcPct val="95000"/>
              </a:lnSpc>
              <a:buClr>
                <a:srgbClr val="A50FA1"/>
              </a:buClr>
              <a:buSzPct val="90000"/>
              <a:buFont typeface="Wingdings" pitchFamily="2" charset="2"/>
              <a:buChar char="§"/>
            </a:pPr>
            <a:r>
              <a:rPr lang="fi-FI" sz="2800" dirty="0" smtClean="0"/>
              <a:t>Valkeat bataatit ovat vähäravinteisia, mutta oransseissa lajikkeissa on paljon karoteeneja, purppurabataateissa  taas antosyaaneja </a:t>
            </a:r>
          </a:p>
        </p:txBody>
      </p:sp>
      <p:sp>
        <p:nvSpPr>
          <p:cNvPr id="140292" name="Tekstikehys 6"/>
          <p:cNvSpPr txBox="1">
            <a:spLocks noChangeArrowheads="1"/>
          </p:cNvSpPr>
          <p:nvPr/>
        </p:nvSpPr>
        <p:spPr bwMode="auto">
          <a:xfrm>
            <a:off x="4181820" y="6352455"/>
            <a:ext cx="2487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400" dirty="0">
                <a:latin typeface="Arial" pitchFamily="34" charset="0"/>
                <a:cs typeface="Arial" pitchFamily="34" charset="0"/>
              </a:rPr>
              <a:t>Helsinki 2010 © </a:t>
            </a:r>
            <a:r>
              <a:rPr lang="fi-FI" sz="1400" dirty="0" err="1">
                <a:latin typeface="Arial" pitchFamily="34" charset="0"/>
                <a:cs typeface="Arial" pitchFamily="34" charset="0"/>
              </a:rPr>
              <a:t>J.Tammisola</a:t>
            </a:r>
            <a:endParaRPr lang="fi-FI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Kuva 5" descr="Bataatit550t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91680"/>
            <a:ext cx="6858000" cy="469726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50825"/>
            <a:ext cx="7258050" cy="147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4000" dirty="0" smtClean="0"/>
              <a:t>Proteiinibataatti parantaisi kehitysmaiden kansanterveyttä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032000"/>
            <a:ext cx="6572250" cy="54864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fi-FI" smtClean="0"/>
              <a:t>Synteettinen geeni </a:t>
            </a:r>
            <a:r>
              <a:rPr lang="fi-FI" i="1" smtClean="0"/>
              <a:t>asp-1</a:t>
            </a:r>
            <a:r>
              <a:rPr lang="fi-FI" smtClean="0"/>
              <a:t> koodaa varastoproteiinia, jossa on paljon oleellisia aminohappoja</a:t>
            </a:r>
          </a:p>
          <a:p>
            <a:pPr>
              <a:lnSpc>
                <a:spcPct val="95000"/>
              </a:lnSpc>
            </a:pPr>
            <a:r>
              <a:rPr lang="fi-FI" smtClean="0"/>
              <a:t>Geeni siirrettiin eri bataattilinjoihin</a:t>
            </a:r>
            <a:r>
              <a:rPr lang="fi-FI" smtClean="0">
                <a:solidFill>
                  <a:srgbClr val="A50FA1"/>
                </a:solidFill>
                <a:latin typeface="Monotype Sorts" pitchFamily="2" charset="2"/>
                <a:sym typeface="Monotype Sorts" pitchFamily="2" charset="2"/>
              </a:rPr>
              <a:t> </a:t>
            </a:r>
            <a:endParaRPr lang="fi-FI" smtClean="0">
              <a:solidFill>
                <a:srgbClr val="CCFF66"/>
              </a:solidFill>
              <a:latin typeface="Monotype Sorts" pitchFamily="2" charset="2"/>
            </a:endParaRPr>
          </a:p>
          <a:p>
            <a:pPr>
              <a:lnSpc>
                <a:spcPct val="95000"/>
              </a:lnSpc>
            </a:pPr>
            <a:r>
              <a:rPr lang="fi-FI" smtClean="0"/>
              <a:t>Bataatin proteiinin laatu parani merkittävästi</a:t>
            </a:r>
          </a:p>
          <a:p>
            <a:pPr lvl="1">
              <a:lnSpc>
                <a:spcPct val="95000"/>
              </a:lnSpc>
            </a:pPr>
            <a:r>
              <a:rPr lang="fi-FI" smtClean="0"/>
              <a:t>oleellisten aminohappojen pitoisuudet kasvoivat</a:t>
            </a:r>
          </a:p>
          <a:p>
            <a:pPr>
              <a:lnSpc>
                <a:spcPct val="95000"/>
              </a:lnSpc>
            </a:pPr>
            <a:r>
              <a:rPr lang="fi-FI" smtClean="0"/>
              <a:t>Mukuloiden proteiinipitoisuus moninkertaistui</a:t>
            </a:r>
          </a:p>
          <a:p>
            <a:pPr>
              <a:lnSpc>
                <a:spcPct val="95000"/>
              </a:lnSpc>
              <a:buFont typeface="Monotype Sorts" pitchFamily="2" charset="2"/>
              <a:buChar char="è"/>
            </a:pPr>
            <a:r>
              <a:rPr lang="fi-FI" smtClean="0"/>
              <a:t>Oleellisten aminohappojen saanti perusravinnosta paranisi kertaluokalla</a:t>
            </a:r>
          </a:p>
          <a:p>
            <a:pPr>
              <a:lnSpc>
                <a:spcPct val="95000"/>
              </a:lnSpc>
              <a:buClr>
                <a:schemeClr val="tx1"/>
              </a:buClr>
              <a:buSzTx/>
              <a:buFont typeface="Wingdings" pitchFamily="2" charset="2"/>
              <a:buChar char="F"/>
            </a:pPr>
            <a:r>
              <a:rPr lang="fi-FI" sz="2400" smtClean="0"/>
              <a:t>Egnin ym. (1998), </a:t>
            </a:r>
            <a:r>
              <a:rPr lang="fi-FI" sz="2400" i="1" smtClean="0"/>
              <a:t>ABIC98</a:t>
            </a:r>
            <a:r>
              <a:rPr lang="fi-FI" sz="2400" smtClean="0"/>
              <a:t>, Saskatchewan</a:t>
            </a:r>
            <a:endParaRPr lang="fi-FI" smtClean="0"/>
          </a:p>
          <a:p>
            <a:pPr>
              <a:lnSpc>
                <a:spcPct val="95000"/>
              </a:lnSpc>
            </a:pPr>
            <a:endParaRPr lang="fi-FI" smtClean="0"/>
          </a:p>
          <a:p>
            <a:pPr>
              <a:lnSpc>
                <a:spcPct val="95000"/>
              </a:lnSpc>
              <a:buClr>
                <a:srgbClr val="A50FA1"/>
              </a:buClr>
              <a:buSzPct val="90000"/>
              <a:buFont typeface="Monotype Sorts" pitchFamily="2" charset="2"/>
              <a:buChar char="è"/>
            </a:pPr>
            <a:endParaRPr lang="fi-FI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90513"/>
            <a:ext cx="5829300" cy="1473200"/>
          </a:xfrm>
        </p:spPr>
        <p:txBody>
          <a:bodyPr/>
          <a:lstStyle/>
          <a:p>
            <a:r>
              <a:rPr lang="fi-FI" dirty="0" smtClean="0"/>
              <a:t>Alumiinin torjuvia lajikkeita kehitetään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04800" y="5486400"/>
            <a:ext cx="65532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Char char="u"/>
            </a:pPr>
            <a:r>
              <a:rPr lang="fi-FI" sz="3200">
                <a:solidFill>
                  <a:srgbClr val="FFFFFF"/>
                </a:solidFill>
              </a:rPr>
              <a:t>Muuntogeeninen papaija, riisi ja maissi erittävät juuristaan sitruunahappoa</a:t>
            </a:r>
          </a:p>
          <a:p>
            <a:pPr marL="742950" lvl="1" indent="-285750">
              <a:lnSpc>
                <a:spcPct val="95000"/>
              </a:lnSpc>
              <a:spcBef>
                <a:spcPct val="20000"/>
              </a:spcBef>
              <a:buClr>
                <a:srgbClr val="00FFFF"/>
              </a:buClr>
              <a:buSzPct val="100000"/>
              <a:buFont typeface="Wingdings" pitchFamily="2" charset="2"/>
              <a:buChar char="Ø"/>
            </a:pPr>
            <a:r>
              <a:rPr lang="fi-FI" sz="2800">
                <a:solidFill>
                  <a:srgbClr val="FFFFFF"/>
                </a:solidFill>
              </a:rPr>
              <a:t> alumiini ei pääse maasta juuriin</a:t>
            </a:r>
            <a:br>
              <a:rPr lang="fi-FI" sz="2800">
                <a:solidFill>
                  <a:srgbClr val="FFFFFF"/>
                </a:solidFill>
              </a:rPr>
            </a:br>
            <a:r>
              <a:rPr lang="fi-FI" sz="2800">
                <a:solidFill>
                  <a:srgbClr val="FFFFFF"/>
                </a:solidFill>
              </a:rPr>
              <a:t> vahingoittamaan kasvia</a:t>
            </a:r>
            <a:endParaRPr lang="fi-FI">
              <a:solidFill>
                <a:srgbClr val="FFFFFF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Monotype Sorts" pitchFamily="2" charset="2"/>
              <a:buChar char="F"/>
            </a:pPr>
            <a:r>
              <a:rPr lang="fi-FI" sz="2000">
                <a:solidFill>
                  <a:srgbClr val="FFFFFF"/>
                </a:solidFill>
              </a:rPr>
              <a:t>de la Fuente ym. (1997), </a:t>
            </a:r>
            <a:r>
              <a:rPr lang="fi-FI" sz="2000" i="1">
                <a:solidFill>
                  <a:srgbClr val="FFFFFF"/>
                </a:solidFill>
              </a:rPr>
              <a:t>Science </a:t>
            </a:r>
            <a:r>
              <a:rPr lang="fi-FI" sz="2000">
                <a:solidFill>
                  <a:srgbClr val="FFFFFF"/>
                </a:solidFill>
              </a:rPr>
              <a:t>276: 1566-1568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FFFF"/>
              </a:buClr>
              <a:buFont typeface="Monotype Sorts" pitchFamily="2" charset="2"/>
              <a:buChar char="F"/>
            </a:pPr>
            <a:r>
              <a:rPr lang="fi-FI" sz="2000">
                <a:solidFill>
                  <a:srgbClr val="FFFFFF"/>
                </a:solidFill>
              </a:rPr>
              <a:t>Conway &amp; Toenniessen (1999), </a:t>
            </a:r>
            <a:r>
              <a:rPr lang="fi-FI" sz="2000" i="1">
                <a:solidFill>
                  <a:srgbClr val="FFFFFF"/>
                </a:solidFill>
              </a:rPr>
              <a:t>Nature</a:t>
            </a:r>
            <a:r>
              <a:rPr lang="fi-FI" sz="2000">
                <a:solidFill>
                  <a:srgbClr val="FFFFFF"/>
                </a:solidFill>
              </a:rPr>
              <a:t> 402: C55-C58</a:t>
            </a:r>
            <a:endParaRPr lang="fi-FI" sz="3200">
              <a:solidFill>
                <a:srgbClr val="FFFFFF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Char char="u"/>
            </a:pPr>
            <a:endParaRPr lang="fi-FI" sz="3200">
              <a:solidFill>
                <a:srgbClr val="FFFFFF"/>
              </a:solidFill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304800" y="4343400"/>
            <a:ext cx="65532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Char char="u"/>
            </a:pPr>
            <a:r>
              <a:rPr lang="fi-FI" sz="3200">
                <a:solidFill>
                  <a:srgbClr val="FFFFFF"/>
                </a:solidFill>
              </a:rPr>
              <a:t>Hedelmähapot (sitruuna-, omena- ja päärynähappo) sitovat Al-ioneita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Char char="u"/>
            </a:pPr>
            <a:endParaRPr lang="fi-FI" sz="3200">
              <a:solidFill>
                <a:srgbClr val="FFFFFF"/>
              </a:solidFill>
            </a:endParaRPr>
          </a:p>
        </p:txBody>
      </p:sp>
      <p:pic>
        <p:nvPicPr>
          <p:cNvPr id="142341" name="Picture 5" descr="pap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4667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2" name="Line 6"/>
          <p:cNvSpPr>
            <a:spLocks noChangeShapeType="1"/>
          </p:cNvSpPr>
          <p:nvPr/>
        </p:nvSpPr>
        <p:spPr bwMode="auto">
          <a:xfrm flipV="1">
            <a:off x="3935413" y="3779838"/>
            <a:ext cx="357187" cy="1800225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stealth" w="lg" len="lg"/>
          </a:ln>
        </p:spPr>
        <p:txBody>
          <a:bodyPr vert="eaVert" lIns="90488" tIns="44450" rIns="90488" bIns="44450" anchor="b">
            <a:spAutoFit/>
          </a:bodyPr>
          <a:lstStyle/>
          <a:p>
            <a:endParaRPr lang="fi-FI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50825"/>
            <a:ext cx="5829300" cy="1473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fi-FI" dirty="0" smtClean="0"/>
              <a:t>Kasvien fosforinottoa voidaan tehostaa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6629400" cy="54864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fi-FI" smtClean="0"/>
              <a:t>Emäksisessä maassa fosfori sitoutuu liukenemattomiksi Ca-P-yhdisteiksi</a:t>
            </a:r>
          </a:p>
          <a:p>
            <a:pPr lvl="1">
              <a:lnSpc>
                <a:spcPct val="95000"/>
              </a:lnSpc>
              <a:buFontTx/>
              <a:buChar char="•"/>
            </a:pPr>
            <a:r>
              <a:rPr lang="fi-FI" smtClean="0"/>
              <a:t>yli 25% maapallon maista</a:t>
            </a:r>
          </a:p>
          <a:p>
            <a:pPr>
              <a:lnSpc>
                <a:spcPct val="95000"/>
              </a:lnSpc>
            </a:pPr>
            <a:r>
              <a:rPr lang="fi-FI" smtClean="0"/>
              <a:t>30 milj. tonnia fosforilannoitetta/v.</a:t>
            </a:r>
          </a:p>
          <a:p>
            <a:pPr lvl="1">
              <a:lnSpc>
                <a:spcPct val="95000"/>
              </a:lnSpc>
              <a:buFontTx/>
              <a:buChar char="•"/>
            </a:pPr>
            <a:r>
              <a:rPr lang="fi-FI" smtClean="0"/>
              <a:t>80 % siitä menee hukkaan</a:t>
            </a:r>
          </a:p>
          <a:p>
            <a:pPr lvl="1">
              <a:lnSpc>
                <a:spcPct val="95000"/>
              </a:lnSpc>
              <a:buFontTx/>
              <a:buChar char="•"/>
            </a:pPr>
            <a:r>
              <a:rPr lang="fi-FI" smtClean="0"/>
              <a:t>fosforilannoitus saastuttaa vesiä</a:t>
            </a:r>
          </a:p>
          <a:p>
            <a:pPr lvl="1">
              <a:lnSpc>
                <a:spcPct val="95000"/>
              </a:lnSpc>
              <a:buFontTx/>
              <a:buChar char="•"/>
            </a:pPr>
            <a:r>
              <a:rPr lang="fi-FI" smtClean="0"/>
              <a:t>lannoitteen saatavuus vähenemässä?</a:t>
            </a:r>
          </a:p>
          <a:p>
            <a:pPr>
              <a:lnSpc>
                <a:spcPct val="95000"/>
              </a:lnSpc>
            </a:pPr>
            <a:r>
              <a:rPr lang="fi-FI" smtClean="0"/>
              <a:t>Juurista erittyy orgaanisia happoja</a:t>
            </a:r>
          </a:p>
          <a:p>
            <a:pPr lvl="1">
              <a:lnSpc>
                <a:spcPct val="95000"/>
              </a:lnSpc>
              <a:buFontTx/>
              <a:buChar char="•"/>
            </a:pPr>
            <a:r>
              <a:rPr lang="fi-FI" smtClean="0"/>
              <a:t>fosforin saatavuus kasville paranee</a:t>
            </a:r>
          </a:p>
          <a:p>
            <a:pPr>
              <a:lnSpc>
                <a:spcPct val="95000"/>
              </a:lnSpc>
            </a:pPr>
            <a:r>
              <a:rPr lang="fi-FI" smtClean="0"/>
              <a:t>Tupakka geenimuunneltiin erittämään enemmän sitruunahappoa</a:t>
            </a:r>
          </a:p>
          <a:p>
            <a:pPr>
              <a:lnSpc>
                <a:spcPct val="95000"/>
              </a:lnSpc>
              <a:buSzPct val="85000"/>
              <a:buFont typeface="Wingdings" pitchFamily="2" charset="2"/>
              <a:buChar char="Ø"/>
            </a:pPr>
            <a:r>
              <a:rPr lang="fi-FI" smtClean="0"/>
              <a:t>Kasvi selviää paljon vähemmällä fosforilannoituksella</a:t>
            </a:r>
          </a:p>
          <a:p>
            <a:pPr>
              <a:lnSpc>
                <a:spcPct val="95000"/>
              </a:lnSpc>
              <a:buClr>
                <a:schemeClr val="tx1"/>
              </a:buClr>
              <a:buFont typeface="Monotype Sorts" pitchFamily="2" charset="2"/>
              <a:buChar char="F"/>
            </a:pPr>
            <a:r>
              <a:rPr lang="fi-FI" sz="2000" smtClean="0"/>
              <a:t>López-Bucio ym. (2000), </a:t>
            </a:r>
            <a:r>
              <a:rPr lang="fi-FI" sz="2000" i="1" smtClean="0"/>
              <a:t>Nature Biotechnol. </a:t>
            </a:r>
            <a:r>
              <a:rPr lang="fi-FI" sz="2000" smtClean="0"/>
              <a:t>1</a:t>
            </a:r>
            <a:r>
              <a:rPr lang="fi-FI" sz="1800" smtClean="0"/>
              <a:t>8: 450-453</a:t>
            </a:r>
            <a:endParaRPr lang="fi-FI" smtClean="0"/>
          </a:p>
          <a:p>
            <a:pPr>
              <a:lnSpc>
                <a:spcPct val="95000"/>
              </a:lnSpc>
            </a:pPr>
            <a:endParaRPr lang="fi-FI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type="title"/>
          </p:nvPr>
        </p:nvSpPr>
        <p:spPr>
          <a:xfrm>
            <a:off x="476250" y="250825"/>
            <a:ext cx="5829300" cy="1257300"/>
          </a:xfrm>
          <a:noFill/>
          <a:ln w="25400">
            <a:solidFill>
              <a:srgbClr val="CC00FF"/>
            </a:solidFill>
          </a:ln>
        </p:spPr>
        <p:txBody>
          <a:bodyPr anchor="ctr" anchorCtr="1"/>
          <a:lstStyle/>
          <a:p>
            <a:pPr algn="ctr">
              <a:lnSpc>
                <a:spcPct val="85000"/>
              </a:lnSpc>
            </a:pPr>
            <a:r>
              <a:rPr lang="fi-FI" sz="4000" dirty="0" smtClean="0"/>
              <a:t>Pitääkö sian haista </a:t>
            </a:r>
            <a:br>
              <a:rPr lang="fi-FI" sz="4000" dirty="0" smtClean="0"/>
            </a:br>
            <a:r>
              <a:rPr lang="fi-FI" sz="4000" dirty="0" smtClean="0"/>
              <a:t>ja saastuttaa?</a:t>
            </a:r>
          </a:p>
        </p:txBody>
      </p:sp>
      <p:sp>
        <p:nvSpPr>
          <p:cNvPr id="144387" name="Text Box 4"/>
          <p:cNvSpPr txBox="1">
            <a:spLocks noChangeArrowheads="1"/>
          </p:cNvSpPr>
          <p:nvPr/>
        </p:nvSpPr>
        <p:spPr bwMode="auto">
          <a:xfrm>
            <a:off x="452438" y="7000875"/>
            <a:ext cx="6405562" cy="2084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Char char="v"/>
            </a:pPr>
            <a:r>
              <a:rPr lang="fi-FI" dirty="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i-FI" dirty="0" err="1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Fytaasia</a:t>
            </a:r>
            <a:r>
              <a:rPr lang="fi-FI" dirty="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 sylkeensä erittävä ympäristösika</a:t>
            </a:r>
            <a:br>
              <a:rPr lang="fi-FI" dirty="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</a:br>
            <a:r>
              <a:rPr lang="fi-FI" dirty="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    pystyy hyödyntämään kasvin fosforin</a:t>
            </a:r>
          </a:p>
          <a:p>
            <a:pPr>
              <a:spcBef>
                <a:spcPct val="20000"/>
              </a:spcBef>
              <a:buClr>
                <a:srgbClr val="00FFFF"/>
              </a:buClr>
              <a:buSzPct val="75000"/>
              <a:buFont typeface="Wingdings" pitchFamily="2" charset="2"/>
              <a:buChar char="Ø"/>
            </a:pPr>
            <a:r>
              <a:rPr lang="fi-FI" dirty="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 …joten sonta ei saastuta vesistöjä, ja metaanisaastekin vähenee</a:t>
            </a:r>
          </a:p>
          <a:p>
            <a:pPr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Char char="F"/>
            </a:pPr>
            <a:r>
              <a:rPr lang="fi-FI" dirty="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i-FI" sz="2000" dirty="0" smtClean="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  <a:hlinkClick r:id="rId3"/>
              </a:rPr>
              <a:t>http://geenit.fi/Ympsika.htm</a:t>
            </a:r>
            <a:r>
              <a:rPr lang="fi-FI" sz="2000" dirty="0" smtClean="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i-FI" dirty="0" smtClean="0">
                <a:solidFill>
                  <a:srgbClr val="FFFFFF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endParaRPr lang="fi-FI" dirty="0">
              <a:solidFill>
                <a:srgbClr val="FFFFFF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44388" name="Picture 5" descr="Picture41p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1075" y="1714500"/>
            <a:ext cx="4614863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Geeni siirtyy puhtaana uudessa jalostuksessa</a:t>
            </a:r>
          </a:p>
        </p:txBody>
      </p:sp>
      <p:pic>
        <p:nvPicPr>
          <p:cNvPr id="102403" name="Picture 3" descr="genen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44725"/>
            <a:ext cx="6858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Yleistajuisia tiedekirjoituksia ja </a:t>
            </a:r>
            <a:br>
              <a:rPr lang="fi-FI" dirty="0" smtClean="0"/>
            </a:br>
            <a:r>
              <a:rPr lang="fi-FI" dirty="0" smtClean="0"/>
              <a:t>-dokumentteja kasvinjalostuksesta</a:t>
            </a:r>
          </a:p>
        </p:txBody>
      </p:sp>
      <p:sp>
        <p:nvSpPr>
          <p:cNvPr id="145411" name="Sisällön paikkamerkki 2"/>
          <p:cNvSpPr>
            <a:spLocks noGrp="1"/>
          </p:cNvSpPr>
          <p:nvPr>
            <p:ph idx="1"/>
          </p:nvPr>
        </p:nvSpPr>
        <p:spPr>
          <a:xfrm>
            <a:off x="384572" y="1224161"/>
            <a:ext cx="6500812" cy="73802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fi-FI" sz="1800" b="1" u="sng" dirty="0" smtClean="0"/>
              <a:t>2008</a:t>
            </a:r>
            <a:r>
              <a:rPr lang="fi-FI" sz="1800" b="1" dirty="0" smtClean="0"/>
              <a:t>: Biologia avuksi kehitysmaille? Köyhätkin tarvitsevat kasvinjalostusta. </a:t>
            </a:r>
            <a:r>
              <a:rPr lang="fi-FI" sz="1800" dirty="0" smtClean="0"/>
              <a:t>Teemanumero: </a:t>
            </a:r>
            <a:r>
              <a:rPr lang="fi-FI" sz="1800" dirty="0" err="1" smtClean="0"/>
              <a:t>Más</a:t>
            </a:r>
            <a:r>
              <a:rPr lang="fi-FI" sz="1800" dirty="0" smtClean="0"/>
              <a:t> </a:t>
            </a:r>
            <a:r>
              <a:rPr lang="fi-FI" sz="1800" dirty="0" err="1" smtClean="0"/>
              <a:t>que</a:t>
            </a:r>
            <a:r>
              <a:rPr lang="fi-FI" sz="1800" dirty="0" smtClean="0"/>
              <a:t> </a:t>
            </a:r>
            <a:r>
              <a:rPr lang="fi-FI" sz="1800" dirty="0" err="1" smtClean="0"/>
              <a:t>gallo</a:t>
            </a:r>
            <a:r>
              <a:rPr lang="fi-FI" sz="1800" dirty="0" smtClean="0"/>
              <a:t> </a:t>
            </a:r>
            <a:r>
              <a:rPr lang="fi-FI" sz="1800" dirty="0" err="1" smtClean="0"/>
              <a:t>pinto</a:t>
            </a:r>
            <a:r>
              <a:rPr lang="fi-FI" sz="1800" dirty="0" smtClean="0"/>
              <a:t>, Nicaraguan köyhät tuottajat ja rikas ruokaperinne. Katsaus Nicaraguaan 9, 8–15, 18–19. </a:t>
            </a:r>
            <a:r>
              <a:rPr lang="fi-FI" sz="1800" dirty="0" smtClean="0">
                <a:hlinkClick r:id="rId3"/>
              </a:rPr>
              <a:t>http://geenit.fi/Nic08Laht.pdf</a:t>
            </a:r>
            <a:r>
              <a:rPr lang="fi-FI" sz="1800" dirty="0" smtClean="0"/>
              <a:t>  </a:t>
            </a:r>
            <a:br>
              <a:rPr lang="fi-FI" sz="1800" dirty="0" smtClean="0"/>
            </a:br>
            <a:endParaRPr lang="fi-FI" sz="800" dirty="0" smtClean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fi-FI" sz="1800" b="1" u="sng" dirty="0" smtClean="0"/>
              <a:t>2009</a:t>
            </a:r>
            <a:r>
              <a:rPr lang="fi-FI" sz="1800" b="1" dirty="0" smtClean="0"/>
              <a:t>:</a:t>
            </a:r>
            <a:r>
              <a:rPr lang="fi-FI" sz="1800" dirty="0" smtClean="0"/>
              <a:t> </a:t>
            </a:r>
            <a:r>
              <a:rPr lang="fi-FI" sz="1800" b="1" dirty="0" smtClean="0"/>
              <a:t>Kasvigeenitekniikan Top </a:t>
            </a:r>
            <a:r>
              <a:rPr lang="fi-FI" sz="1800" b="1" dirty="0" err="1" smtClean="0"/>
              <a:t>Ten</a:t>
            </a:r>
            <a:r>
              <a:rPr lang="fi-FI" sz="1800" b="1" dirty="0" smtClean="0"/>
              <a:t> </a:t>
            </a:r>
            <a:r>
              <a:rPr lang="fi-FI" sz="1800" b="1" dirty="0" err="1" smtClean="0"/>
              <a:t>Futures</a:t>
            </a:r>
            <a:r>
              <a:rPr lang="fi-FI" sz="1800" dirty="0" smtClean="0"/>
              <a:t>. </a:t>
            </a:r>
            <a:r>
              <a:rPr lang="en-US" sz="1800" dirty="0" err="1" smtClean="0"/>
              <a:t>Futura</a:t>
            </a:r>
            <a:r>
              <a:rPr lang="en-US" sz="1800" dirty="0" smtClean="0"/>
              <a:t> 28 (4): 28–44. </a:t>
            </a:r>
            <a:r>
              <a:rPr lang="en-US" sz="1800" dirty="0" smtClean="0">
                <a:hlinkClick r:id="rId4"/>
              </a:rPr>
              <a:t>http://geenit.fi/Futura2_09.pdf</a:t>
            </a:r>
            <a:r>
              <a:rPr lang="en-US" sz="1800" dirty="0" smtClean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itchFamily="2" charset="2"/>
              <a:buNone/>
            </a:pPr>
            <a:endParaRPr lang="fi-FI" sz="800" dirty="0" smtClean="0"/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fi-FI" sz="1800" b="1" u="sng" dirty="0" smtClean="0"/>
              <a:t>2010</a:t>
            </a:r>
            <a:r>
              <a:rPr lang="fi-FI" sz="1800" b="1" dirty="0" smtClean="0"/>
              <a:t>: </a:t>
            </a:r>
            <a:r>
              <a:rPr lang="en-US" sz="1800" b="1" dirty="0" smtClean="0"/>
              <a:t>Review: Towards much more efficient biofuel crops – can sugarcane pave the way? </a:t>
            </a:r>
            <a:r>
              <a:rPr lang="en-US" sz="1800" dirty="0" smtClean="0"/>
              <a:t>GM Crops 1(4): 181-198 </a:t>
            </a:r>
            <a:r>
              <a:rPr lang="en-US" sz="1800" dirty="0" smtClean="0">
                <a:hlinkClick r:id="rId5"/>
              </a:rPr>
              <a:t>http://www.landesbioscience.com/journals/gmcrops/article/02TammisolaGMC1-4.pdf</a:t>
            </a:r>
            <a:r>
              <a:rPr lang="en-US" sz="1800" dirty="0" smtClean="0"/>
              <a:t>  ; </a:t>
            </a:r>
            <a:r>
              <a:rPr lang="en-US" sz="1800" dirty="0" err="1" smtClean="0"/>
              <a:t>käsikirjoitus</a:t>
            </a:r>
            <a:r>
              <a:rPr lang="en-US" sz="1800" dirty="0" smtClean="0"/>
              <a:t> </a:t>
            </a:r>
            <a:r>
              <a:rPr lang="en-US" sz="1800" dirty="0" err="1" smtClean="0"/>
              <a:t>hyperlinkein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6"/>
              </a:rPr>
              <a:t>http://geenit.fi/E/GmCrops10.pdf</a:t>
            </a:r>
            <a:r>
              <a:rPr lang="en-US" sz="1800" dirty="0" smtClean="0"/>
              <a:t>   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1800" dirty="0" smtClean="0"/>
              <a:t>Typpi M (2010). </a:t>
            </a:r>
            <a:r>
              <a:rPr lang="fi-FI" sz="1800" b="1" dirty="0" smtClean="0"/>
              <a:t>Hyvä paha tekniikka. Biotekniikkaa ja maanviljelyä.</a:t>
            </a:r>
            <a:r>
              <a:rPr lang="fi-FI" sz="1800" dirty="0" smtClean="0"/>
              <a:t> YLE Radio 1 14.6.2010, 39:35 min. </a:t>
            </a:r>
            <a:r>
              <a:rPr lang="fi-FI" sz="1800" dirty="0" smtClean="0">
                <a:hlinkClick r:id="rId7"/>
              </a:rPr>
              <a:t>http://geenit.fi/Typpi140610.mp3</a:t>
            </a:r>
            <a:r>
              <a:rPr lang="fi-FI" sz="1800" dirty="0" smtClean="0"/>
              <a:t> 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1800" b="1" dirty="0" smtClean="0"/>
              <a:t>Terveyttä, laatua ja ruokaturvaa kasvinjalostuksella. 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en-US" sz="1800" dirty="0" err="1" smtClean="0"/>
              <a:t>Natura</a:t>
            </a:r>
            <a:r>
              <a:rPr lang="en-US" sz="1800" dirty="0" smtClean="0"/>
              <a:t> 4/2010. </a:t>
            </a:r>
            <a:r>
              <a:rPr lang="en-US" sz="1800" dirty="0" smtClean="0">
                <a:hlinkClick r:id="rId8"/>
              </a:rPr>
              <a:t>http://geenit.fi/Natura4_2010.pdf</a:t>
            </a:r>
            <a:r>
              <a:rPr lang="en-US" sz="1800" dirty="0" smtClean="0"/>
              <a:t>   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dirty="0" smtClean="0"/>
              <a:t> </a:t>
            </a:r>
            <a:r>
              <a:rPr lang="fi-FI" sz="1800" b="1" dirty="0" smtClean="0"/>
              <a:t>Fossiilitaloudesta uusiutuviin raaka-aineisiin kasvibiologian eväillä. </a:t>
            </a:r>
            <a:r>
              <a:rPr lang="en-US" sz="1800" dirty="0" err="1" smtClean="0"/>
              <a:t>Natura</a:t>
            </a:r>
            <a:r>
              <a:rPr lang="en-US" sz="1800" dirty="0" smtClean="0"/>
              <a:t> 3/2010. </a:t>
            </a:r>
            <a:r>
              <a:rPr lang="en-US" sz="1800" dirty="0" smtClean="0">
                <a:hlinkClick r:id="rId9"/>
              </a:rPr>
              <a:t>http://geenit.fi/Natura3_2010.pdf</a:t>
            </a:r>
            <a:r>
              <a:rPr lang="en-US" sz="1800" dirty="0" smtClean="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endParaRPr lang="en-US" sz="800" dirty="0" smtClean="0"/>
          </a:p>
          <a:p>
            <a:pPr>
              <a:lnSpc>
                <a:spcPct val="100000"/>
              </a:lnSpc>
              <a:spcAft>
                <a:spcPts val="600"/>
              </a:spcAft>
              <a:buNone/>
            </a:pPr>
            <a:r>
              <a:rPr lang="fi-FI" sz="1800" b="1" u="sng" dirty="0" smtClean="0"/>
              <a:t>2012</a:t>
            </a:r>
            <a:r>
              <a:rPr lang="fi-FI" sz="1800" b="1" dirty="0" smtClean="0"/>
              <a:t>: </a:t>
            </a:r>
            <a:r>
              <a:rPr lang="fi-FI" sz="1800" dirty="0" smtClean="0"/>
              <a:t>Hytönen I-M (2012). </a:t>
            </a:r>
            <a:r>
              <a:rPr lang="fi-FI" sz="1800" b="1" dirty="0" err="1" smtClean="0"/>
              <a:t>Ajantasan</a:t>
            </a:r>
            <a:r>
              <a:rPr lang="fi-FI" sz="1800" b="1" dirty="0" smtClean="0"/>
              <a:t> lauantaivieras</a:t>
            </a:r>
            <a:r>
              <a:rPr lang="fi-FI" sz="1800" dirty="0" smtClean="0"/>
              <a:t>. </a:t>
            </a:r>
            <a:br>
              <a:rPr lang="fi-FI" sz="1800" dirty="0" smtClean="0"/>
            </a:br>
            <a:r>
              <a:rPr lang="fi-FI" sz="1800" dirty="0" smtClean="0"/>
              <a:t>Yle Radio Suomi 28.1.2012. </a:t>
            </a:r>
            <a:r>
              <a:rPr lang="fi-FI" sz="1800" dirty="0" smtClean="0">
                <a:hlinkClick r:id="rId10"/>
              </a:rPr>
              <a:t>http://areena.yle.fi/radio/1430067</a:t>
            </a:r>
            <a:r>
              <a:rPr lang="fi-FI" sz="1800" dirty="0" smtClean="0"/>
              <a:t>  </a:t>
            </a:r>
            <a:r>
              <a:rPr lang="en-US" sz="1800" dirty="0" smtClean="0"/>
              <a:t>  </a:t>
            </a:r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>
              <a:lnSpc>
                <a:spcPct val="100000"/>
              </a:lnSpc>
            </a:pPr>
            <a:endParaRPr lang="fi-FI" sz="1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29.11.2010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Jussi</a:t>
            </a:r>
            <a:r>
              <a:rPr lang="en-US" dirty="0" smtClean="0"/>
              <a:t> </a:t>
            </a:r>
            <a:r>
              <a:rPr lang="en-US" dirty="0" err="1" smtClean="0"/>
              <a:t>Tammisola</a:t>
            </a:r>
            <a:r>
              <a:rPr lang="en-US" dirty="0" smtClean="0"/>
              <a:t>,  </a:t>
            </a:r>
            <a:r>
              <a:rPr lang="en-US" dirty="0" err="1" smtClean="0"/>
              <a:t>Kasvinjalostuksen</a:t>
            </a:r>
            <a:r>
              <a:rPr lang="en-US" dirty="0" smtClean="0"/>
              <a:t> </a:t>
            </a:r>
            <a:r>
              <a:rPr lang="en-US" dirty="0" err="1" smtClean="0"/>
              <a:t>uusia</a:t>
            </a:r>
            <a:r>
              <a:rPr lang="en-US" dirty="0" smtClean="0"/>
              <a:t> </a:t>
            </a:r>
            <a:r>
              <a:rPr lang="en-US" dirty="0" err="1" smtClean="0"/>
              <a:t>sovelluksia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48317-6D83-4999-AE24-862317CC233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5000"/>
              </a:lnSpc>
            </a:pPr>
            <a:r>
              <a:rPr lang="fi-FI" dirty="0" err="1" smtClean="0"/>
              <a:t>Kasvinalostuksen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suuri linja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235200"/>
            <a:ext cx="5829300" cy="690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mtClean="0"/>
              <a:t>11 000 vuotta keräilytaloutta</a:t>
            </a:r>
          </a:p>
          <a:p>
            <a:pPr lvl="1">
              <a:lnSpc>
                <a:spcPct val="90000"/>
              </a:lnSpc>
            </a:pPr>
            <a:r>
              <a:rPr lang="fi-FI" smtClean="0"/>
              <a:t>etsittiin valmiita luonnon oikkuja</a:t>
            </a:r>
          </a:p>
          <a:p>
            <a:pPr>
              <a:lnSpc>
                <a:spcPct val="90000"/>
              </a:lnSpc>
            </a:pPr>
            <a:r>
              <a:rPr lang="fi-FI" smtClean="0"/>
              <a:t>300 vuotta sekoituksen aikaa</a:t>
            </a:r>
          </a:p>
          <a:p>
            <a:pPr lvl="1">
              <a:lnSpc>
                <a:spcPct val="90000"/>
              </a:lnSpc>
            </a:pPr>
            <a:r>
              <a:rPr lang="fi-FI" smtClean="0"/>
              <a:t>sotkettiin eri kasvien tuhansia tuntemattomia perintötekijöitä</a:t>
            </a:r>
          </a:p>
          <a:p>
            <a:pPr lvl="1">
              <a:lnSpc>
                <a:spcPct val="90000"/>
              </a:lnSpc>
            </a:pPr>
            <a:r>
              <a:rPr lang="fi-FI" smtClean="0"/>
              <a:t>…ja lotottiin parempaa jälkeläistä</a:t>
            </a:r>
          </a:p>
          <a:p>
            <a:pPr>
              <a:lnSpc>
                <a:spcPct val="90000"/>
              </a:lnSpc>
            </a:pPr>
            <a:r>
              <a:rPr lang="fi-FI" smtClean="0"/>
              <a:t>70 vuotta perimän särkemistä</a:t>
            </a:r>
          </a:p>
          <a:p>
            <a:pPr lvl="1">
              <a:lnSpc>
                <a:spcPct val="90000"/>
              </a:lnSpc>
            </a:pPr>
            <a:r>
              <a:rPr lang="fi-FI" smtClean="0"/>
              <a:t>onnellista muutosta uumoillen rikottiin perimää summassa</a:t>
            </a:r>
          </a:p>
          <a:p>
            <a:pPr>
              <a:lnSpc>
                <a:spcPct val="90000"/>
              </a:lnSpc>
            </a:pPr>
            <a:r>
              <a:rPr lang="fi-FI" smtClean="0"/>
              <a:t>25 vuotta hyötygeenin lisäämistä kasviin</a:t>
            </a:r>
          </a:p>
          <a:p>
            <a:pPr lvl="1">
              <a:lnSpc>
                <a:spcPct val="90000"/>
              </a:lnSpc>
            </a:pPr>
            <a:r>
              <a:rPr lang="fi-FI" smtClean="0"/>
              <a:t>tunnettu geeni viedään kasviin puhtaana, ilman haitallisia kylkiäisgeenejä </a:t>
            </a:r>
          </a:p>
          <a:p>
            <a:pPr lvl="1">
              <a:lnSpc>
                <a:spcPct val="90000"/>
              </a:lnSpc>
            </a:pPr>
            <a:endParaRPr lang="fi-FI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5000"/>
              </a:lnSpc>
            </a:pPr>
            <a:r>
              <a:rPr lang="fi-FI" dirty="0" smtClean="0"/>
              <a:t>Mutaatiojalostus </a:t>
            </a:r>
            <a:br>
              <a:rPr lang="fi-FI" dirty="0" smtClean="0"/>
            </a:br>
            <a:r>
              <a:rPr lang="fi-FI" dirty="0" smtClean="0"/>
              <a:t>(70 vuotta)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055813"/>
            <a:ext cx="5829300" cy="6908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fi-FI" sz="2000" smtClean="0"/>
              <a:t>…on kasvin perimän summittaista särkemistä onnekkaiden muutosten toivossa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fi-FI" sz="1800" smtClean="0"/>
              <a:t>ei mitään "sokean kellosepän" tarkkuustyötä, vaan 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fi-FI" sz="1800" smtClean="0"/>
              <a:t>..."aleatorisen apinan" sattumanvaraista mäiskintää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fi-FI" sz="1800" smtClean="0"/>
              <a:t>...tietokoneen "korjailua" vasaralla hakkaamalla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fi-FI" sz="2000" smtClean="0"/>
              <a:t>Säteilyä tai kemikaaleja annetaan siemenille niin paljon, että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fi-FI" sz="1800" smtClean="0"/>
              <a:t>puolet niistä kuolee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fi-FI" sz="1800" smtClean="0"/>
              <a:t>…jolloin saadaan riittävästi mutaatioita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fi-FI" sz="2000" smtClean="0"/>
              <a:t>Perinteiset mutaatiot ovat ennakoimattomia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fi-FI" sz="1800" smtClean="0"/>
              <a:t>…joten yhtä toivottua muutosta kohden syntyy satojatuhansia ei-toivottuja muutoksia </a:t>
            </a:r>
            <a:br>
              <a:rPr lang="fi-FI" sz="1800" smtClean="0"/>
            </a:br>
            <a:r>
              <a:rPr lang="fi-FI" sz="1800" smtClean="0"/>
              <a:t>kasvin perimässä  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fi-FI" sz="2000" smtClean="0"/>
              <a:t>Kelvottomien muutosten massa täytyy karsia pois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fi-FI" sz="2000" smtClean="0"/>
              <a:t>…ja suotuisat harvinaisuudet on poimittava talteen 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fi-FI" sz="2000" smtClean="0"/>
              <a:t>Jalostus on laatujärjestelmä: ”syrjinnässä perinnejalostuksen taide koetellaan”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fi-FI" sz="2000" smtClean="0"/>
              <a:t>Erukahapoton mutanttirypsi jalostettiin 1960-luvulla Suomessakin 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fi-FI" sz="1800" smtClean="0"/>
              <a:t>turvautumalla kobolttikanuunaan, ja 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fi-FI" sz="1800" smtClean="0"/>
              <a:t>analysoimalla rasvahapot erikseen 200 000 rypsinsiemen puolikkaasta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5000"/>
              </a:lnSpc>
            </a:pPr>
            <a:r>
              <a:rPr lang="fi-FI" sz="3200" dirty="0" smtClean="0"/>
              <a:t>Kasvien jalostaminen geenimuuntelulla </a:t>
            </a:r>
            <a:br>
              <a:rPr lang="fi-FI" sz="3200" dirty="0" smtClean="0"/>
            </a:br>
            <a:r>
              <a:rPr lang="fi-FI" sz="3200" dirty="0" smtClean="0"/>
              <a:t>(</a:t>
            </a:r>
            <a:r>
              <a:rPr lang="fi-FI" sz="3200" dirty="0" smtClean="0"/>
              <a:t>29 </a:t>
            </a:r>
            <a:r>
              <a:rPr lang="fi-FI" sz="3200" dirty="0" smtClean="0"/>
              <a:t>vuotta)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731963"/>
            <a:ext cx="5829300" cy="7448550"/>
          </a:xfrm>
        </p:spPr>
        <p:txBody>
          <a:bodyPr/>
          <a:lstStyle/>
          <a:p>
            <a:pPr>
              <a:lnSpc>
                <a:spcPct val="85000"/>
              </a:lnSpc>
              <a:buFont typeface="Monotype Sorts" pitchFamily="2" charset="2"/>
              <a:buNone/>
            </a:pPr>
            <a:endParaRPr lang="fi-FI" sz="1800" smtClean="0"/>
          </a:p>
          <a:p>
            <a:pPr>
              <a:lnSpc>
                <a:spcPct val="85000"/>
              </a:lnSpc>
            </a:pPr>
            <a:r>
              <a:rPr lang="fi-FI" sz="1800" smtClean="0"/>
              <a:t>Geenitekniikka on perintöainekseen kohdistuvaa molekyylibiologiaa</a:t>
            </a:r>
          </a:p>
          <a:p>
            <a:pPr lvl="1">
              <a:lnSpc>
                <a:spcPct val="85000"/>
              </a:lnSpc>
            </a:pPr>
            <a:r>
              <a:rPr lang="fi-FI" sz="1600" smtClean="0"/>
              <a:t>joukko menetelmiä, joiden avulla eristetään, analysoidaan, muokataan ja siirretään geenejä molekyylitasolla</a:t>
            </a:r>
          </a:p>
          <a:p>
            <a:pPr>
              <a:lnSpc>
                <a:spcPct val="85000"/>
              </a:lnSpc>
            </a:pPr>
            <a:r>
              <a:rPr lang="fi-FI" sz="1800" smtClean="0"/>
              <a:t>Geenimuuntelussa viedään tunnettu hyötygeeni kasviin puhtaana </a:t>
            </a:r>
          </a:p>
          <a:p>
            <a:pPr lvl="1">
              <a:lnSpc>
                <a:spcPct val="85000"/>
              </a:lnSpc>
            </a:pPr>
            <a:r>
              <a:rPr lang="fi-FI" sz="1600" smtClean="0"/>
              <a:t>ilman kylkiäisgeenejä</a:t>
            </a:r>
          </a:p>
          <a:p>
            <a:pPr>
              <a:lnSpc>
                <a:spcPct val="85000"/>
              </a:lnSpc>
            </a:pPr>
            <a:r>
              <a:rPr lang="fi-FI" sz="1800" smtClean="0"/>
              <a:t>Kiinnittymispaikka kasvin kromosomissa vaikuttaa usein jossain mitassa geenin toimintaan</a:t>
            </a:r>
          </a:p>
          <a:p>
            <a:pPr lvl="1">
              <a:lnSpc>
                <a:spcPct val="85000"/>
              </a:lnSpc>
            </a:pPr>
            <a:r>
              <a:rPr lang="fi-FI" sz="1600" smtClean="0"/>
              <a:t>monissa vanhemmissa gm-menetelmissä kiinnittymispaikkaa ei voitu vielä määrätä ennakolta </a:t>
            </a:r>
          </a:p>
          <a:p>
            <a:pPr lvl="1">
              <a:lnSpc>
                <a:spcPct val="85000"/>
              </a:lnSpc>
            </a:pPr>
            <a:r>
              <a:rPr lang="fi-FI" sz="1600" smtClean="0"/>
              <a:t>…vaan se selvitettiin tuolloin aina jälkikäteen</a:t>
            </a:r>
          </a:p>
          <a:p>
            <a:pPr>
              <a:lnSpc>
                <a:spcPct val="85000"/>
              </a:lnSpc>
            </a:pPr>
            <a:r>
              <a:rPr lang="fi-FI" sz="1800" smtClean="0"/>
              <a:t>Hyvän tuloksen varmistamiseksi jalostettiin siksi tavallisesti joitakin kymmeniä muuntogeenisiä koelinjoja</a:t>
            </a:r>
          </a:p>
          <a:p>
            <a:pPr lvl="1">
              <a:lnSpc>
                <a:spcPct val="85000"/>
              </a:lnSpc>
            </a:pPr>
            <a:r>
              <a:rPr lang="fi-FI" sz="1600" smtClean="0"/>
              <a:t>…joista onnistuneimmat valittiin sitten jatkoon</a:t>
            </a:r>
          </a:p>
          <a:p>
            <a:pPr>
              <a:lnSpc>
                <a:spcPct val="85000"/>
              </a:lnSpc>
            </a:pPr>
            <a:r>
              <a:rPr lang="fi-FI" sz="1800" smtClean="0"/>
              <a:t>Uudessa täsmämuuntelussa (kohdennettu mutageneesi) kiinnittymispaikka päätetään etukäteen, yhden dna-emäksen tarkkuudella</a:t>
            </a:r>
          </a:p>
          <a:p>
            <a:pPr>
              <a:lnSpc>
                <a:spcPct val="85000"/>
              </a:lnSpc>
            </a:pPr>
            <a:r>
              <a:rPr lang="fi-FI" sz="1800" smtClean="0"/>
              <a:t>Huom! Perinteisessä jalostuksessa ei geenin sijaintia tai lukumäärää vaadita selvitettäväksi</a:t>
            </a:r>
          </a:p>
          <a:p>
            <a:pPr lvl="1">
              <a:lnSpc>
                <a:spcPct val="85000"/>
              </a:lnSpc>
            </a:pPr>
            <a:r>
              <a:rPr lang="fi-FI" sz="1600" smtClean="0"/>
              <a:t>…vaikka ne voivat muuttua klassillisten mutaatioiden seurauksena (deleetio, insertio, duplikaatio, inversio, translokaatio) </a:t>
            </a:r>
          </a:p>
          <a:p>
            <a:pPr>
              <a:lnSpc>
                <a:spcPct val="85000"/>
              </a:lnSpc>
            </a:pPr>
            <a:r>
              <a:rPr lang="fi-FI" sz="1800" smtClean="0"/>
              <a:t>Perimän muokkaaminen uuden geenitiedon ja </a:t>
            </a:r>
            <a:br>
              <a:rPr lang="fi-FI" sz="1800" smtClean="0"/>
            </a:br>
            <a:r>
              <a:rPr lang="fi-FI" sz="1800" smtClean="0"/>
              <a:t>-taidon avulla on puhtaampaa ja hallitumpaa kuin "likainen" vanha jalostus: </a:t>
            </a:r>
            <a:r>
              <a:rPr lang="fi-FI" sz="1800" smtClean="0">
                <a:hlinkClick r:id="rId3"/>
              </a:rPr>
              <a:t>http://www.geenit.fi/EP101006LiiteIK.pdf</a:t>
            </a:r>
            <a:r>
              <a:rPr lang="fi-FI" sz="1800" smtClean="0"/>
              <a:t> </a:t>
            </a:r>
            <a:br>
              <a:rPr lang="fi-FI" sz="1800" smtClean="0"/>
            </a:br>
            <a:r>
              <a:rPr lang="fi-FI" sz="1800" smtClean="0">
                <a:hlinkClick r:id="rId4"/>
              </a:rPr>
              <a:t>http://www.geenit.fi/Natura4_2010.pdf</a:t>
            </a:r>
            <a:r>
              <a:rPr lang="fi-FI" sz="1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63538"/>
            <a:ext cx="5829300" cy="147161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fi-FI" sz="3200" dirty="0" smtClean="0"/>
              <a:t>Ekotehokkuusjalostus:</a:t>
            </a:r>
            <a:br>
              <a:rPr lang="fi-FI" sz="3200" dirty="0" smtClean="0"/>
            </a:br>
            <a:r>
              <a:rPr lang="fi-FI" sz="3200" dirty="0" smtClean="0"/>
              <a:t>Kyntämättömän viljelyn kasvilajikkeet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8913" y="1655763"/>
            <a:ext cx="6524625" cy="68040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fi-FI" sz="2800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fi-FI" sz="2800" dirty="0" smtClean="0">
                <a:solidFill>
                  <a:srgbClr val="A50FA1"/>
                </a:solidFill>
              </a:rPr>
              <a:t>Kyntämätön viljely (suorakylvö) vähentää eroosiota keskimäärin </a:t>
            </a:r>
            <a:br>
              <a:rPr lang="fi-FI" sz="2800" dirty="0" smtClean="0">
                <a:solidFill>
                  <a:srgbClr val="A50FA1"/>
                </a:solidFill>
              </a:rPr>
            </a:br>
            <a:r>
              <a:rPr lang="fi-FI" sz="2800" dirty="0" smtClean="0">
                <a:solidFill>
                  <a:srgbClr val="A50FA1"/>
                </a:solidFill>
              </a:rPr>
              <a:t>488-kertaisesti</a:t>
            </a:r>
          </a:p>
          <a:p>
            <a:pPr marL="741363" lvl="1" indent="-284163" eaLnBrk="1" hangingPunct="1"/>
            <a:r>
              <a:rPr lang="fi-FI" sz="2400" dirty="0" smtClean="0"/>
              <a:t>...ja parantaa maan hiilensitomiskykyä</a:t>
            </a:r>
          </a:p>
          <a:p>
            <a:pPr marL="741363" lvl="1" indent="-284163" eaLnBrk="1" hangingPunct="1"/>
            <a:r>
              <a:rPr lang="fi-FI" sz="2400" dirty="0" smtClean="0"/>
              <a:t>...mutta sen edistämiseksi tarvittaisiin taudin- ja tuholaiskestäviä kasvilajikkeita</a:t>
            </a:r>
          </a:p>
          <a:p>
            <a:pPr marL="741363" lvl="1" indent="-284163" eaLnBrk="1" hangingPunct="1"/>
            <a:r>
              <a:rPr lang="fi-FI" sz="2400" dirty="0" smtClean="0"/>
              <a:t>sillä kyntö pitää osaltaan kurissa monia kasvintuhoojia</a:t>
            </a:r>
          </a:p>
          <a:p>
            <a:pPr marL="741363" lvl="1" indent="-284163" eaLnBrk="1" hangingPunct="1">
              <a:buFont typeface="Wingdings" pitchFamily="2" charset="2"/>
              <a:buChar char="F"/>
            </a:pPr>
            <a:r>
              <a:rPr lang="fi-FI" sz="2400" dirty="0" smtClean="0"/>
              <a:t> </a:t>
            </a:r>
            <a:r>
              <a:rPr lang="fi-FI" sz="2000" dirty="0" err="1" smtClean="0"/>
              <a:t>Montgomery</a:t>
            </a:r>
            <a:r>
              <a:rPr lang="fi-FI" sz="2000" dirty="0" smtClean="0"/>
              <a:t> (2007), </a:t>
            </a:r>
            <a:r>
              <a:rPr lang="fi-FI" sz="2000" i="1" dirty="0" smtClean="0"/>
              <a:t>PNAS</a:t>
            </a:r>
            <a:r>
              <a:rPr lang="fi-FI" sz="2000" dirty="0" smtClean="0"/>
              <a:t> 104: 13268-13272</a:t>
            </a:r>
            <a:r>
              <a:rPr lang="fi-FI" sz="2000" b="1" dirty="0" smtClean="0"/>
              <a:t> </a:t>
            </a:r>
            <a:r>
              <a:rPr lang="fi-FI" sz="2000" dirty="0" smtClean="0">
                <a:hlinkClick r:id="rId3"/>
              </a:rPr>
              <a:t>www.pnas.org/content/104/33/13268.abstract</a:t>
            </a:r>
            <a:endParaRPr lang="fi-FI" sz="1600" dirty="0" smtClean="0"/>
          </a:p>
          <a:p>
            <a:pPr marL="741363" lvl="1" indent="-284163" eaLnBrk="1" hangingPunct="1">
              <a:buFont typeface="Wingdings" pitchFamily="2" charset="2"/>
              <a:buChar char="F"/>
            </a:pPr>
            <a:r>
              <a:rPr lang="fi-FI" sz="2400" dirty="0" smtClean="0"/>
              <a:t> </a:t>
            </a:r>
            <a:r>
              <a:rPr lang="fi-FI" sz="2400" dirty="0" smtClean="0">
                <a:hlinkClick r:id="rId4"/>
              </a:rPr>
              <a:t>http://</a:t>
            </a:r>
            <a:r>
              <a:rPr lang="fi-FI" sz="2000" dirty="0" smtClean="0">
                <a:hlinkClick r:id="rId4"/>
              </a:rPr>
              <a:t>geenit.fi/GmSoijaArg.pdf</a:t>
            </a:r>
            <a:r>
              <a:rPr lang="fi-FI" sz="2000" dirty="0" smtClean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1E1C77"/>
      </a:dk2>
      <a:lt2>
        <a:srgbClr val="8C8A87"/>
      </a:lt2>
      <a:accent1>
        <a:srgbClr val="1E1C77"/>
      </a:accent1>
      <a:accent2>
        <a:srgbClr val="009E60"/>
      </a:accent2>
      <a:accent3>
        <a:srgbClr val="FFFFFF"/>
      </a:accent3>
      <a:accent4>
        <a:srgbClr val="000000"/>
      </a:accent4>
      <a:accent5>
        <a:srgbClr val="ABABBD"/>
      </a:accent5>
      <a:accent6>
        <a:srgbClr val="008F56"/>
      </a:accent6>
      <a:hlink>
        <a:srgbClr val="FCA311"/>
      </a:hlink>
      <a:folHlink>
        <a:srgbClr val="5E68C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5_sidebarc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3_sidebarc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sideba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deba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ideba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deba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deba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deba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ideba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6_sidebarc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1_sidebar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ideba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ba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sidebarc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sidebar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ba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1_sidebarc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sidebar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ba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sidebarc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1_sidebarc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ideba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deba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deba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1E1C77"/>
      </a:dk2>
      <a:lt2>
        <a:srgbClr val="8C8A87"/>
      </a:lt2>
      <a:accent1>
        <a:srgbClr val="1E1C77"/>
      </a:accent1>
      <a:accent2>
        <a:srgbClr val="009E60"/>
      </a:accent2>
      <a:accent3>
        <a:srgbClr val="FFFFFF"/>
      </a:accent3>
      <a:accent4>
        <a:srgbClr val="000000"/>
      </a:accent4>
      <a:accent5>
        <a:srgbClr val="ABABBD"/>
      </a:accent5>
      <a:accent6>
        <a:srgbClr val="008F56"/>
      </a:accent6>
      <a:hlink>
        <a:srgbClr val="FCA311"/>
      </a:hlink>
      <a:folHlink>
        <a:srgbClr val="5E68C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sidebarc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sidebarc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barc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c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sidebarc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sidebarc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barc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c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sidebarc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sidebarc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barc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c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sidebarc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sidebar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ba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1_sidebarc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sidebarc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barc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c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2_sidebarc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sidebarc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eaVert" wrap="square" lIns="90488" tIns="44450" rIns="90488" bIns="44450" numCol="1" anchor="b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barc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c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c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4_sidebarc">
  <a:themeElements>
    <a:clrScheme name="2_sidebarc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sidebar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idebar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bar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idebar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bar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bar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bar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debar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sidebarc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0.xml><?xml version="1.0" encoding="utf-8"?>
<a:themeOverride xmlns:a="http://schemas.openxmlformats.org/drawingml/2006/main">
  <a:clrScheme name="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sidebarc.ppt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0.xml><?xml version="1.0" encoding="utf-8"?>
<a:themeOverride xmlns:a="http://schemas.openxmlformats.org/drawingml/2006/main">
  <a:clrScheme name="sidebarc.ppt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1.xml><?xml version="1.0" encoding="utf-8"?>
<a:themeOverride xmlns:a="http://schemas.openxmlformats.org/drawingml/2006/main">
  <a:clrScheme name="sidebarc.ppt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2.xml><?xml version="1.0" encoding="utf-8"?>
<a:themeOverride xmlns:a="http://schemas.openxmlformats.org/drawingml/2006/main">
  <a:clrScheme name="sidebarc.ppt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3.xml><?xml version="1.0" encoding="utf-8"?>
<a:themeOverride xmlns:a="http://schemas.openxmlformats.org/drawingml/2006/main">
  <a:clrScheme name="sidebarc.ppt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4.xml><?xml version="1.0" encoding="utf-8"?>
<a:themeOverride xmlns:a="http://schemas.openxmlformats.org/drawingml/2006/main">
  <a:clrScheme name="sidebarc.ppt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5.xml><?xml version="1.0" encoding="utf-8"?>
<a:themeOverride xmlns:a="http://schemas.openxmlformats.org/drawingml/2006/main">
  <a:clrScheme name="sidebarc.ppt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6.xml><?xml version="1.0" encoding="utf-8"?>
<a:themeOverride xmlns:a="http://schemas.openxmlformats.org/drawingml/2006/main">
  <a:clrScheme name="sidebarc.ppt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7.xml><?xml version="1.0" encoding="utf-8"?>
<a:themeOverride xmlns:a="http://schemas.openxmlformats.org/drawingml/2006/main">
  <a:clrScheme name="sidebarc.ppt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8.xml><?xml version="1.0" encoding="utf-8"?>
<a:themeOverride xmlns:a="http://schemas.openxmlformats.org/drawingml/2006/main">
  <a:clrScheme name="sidebarc.ppt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2_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2_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2_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2_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sidebar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5439</TotalTime>
  <Words>3165</Words>
  <Application>Microsoft Office PowerPoint</Application>
  <PresentationFormat>Näytössä katseltava diaesitys (4:3)</PresentationFormat>
  <Paragraphs>498</Paragraphs>
  <Slides>50</Slides>
  <Notes>21</Notes>
  <HiddenSlides>0</HiddenSlides>
  <MMClips>0</MMClips>
  <ScaleCrop>false</ScaleCrop>
  <HeadingPairs>
    <vt:vector size="6" baseType="variant">
      <vt:variant>
        <vt:lpstr>Teema</vt:lpstr>
      </vt:variant>
      <vt:variant>
        <vt:i4>18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50</vt:i4>
      </vt:variant>
    </vt:vector>
  </HeadingPairs>
  <TitlesOfParts>
    <vt:vector size="70" baseType="lpstr">
      <vt:lpstr>Default Design</vt:lpstr>
      <vt:lpstr>13_sidebarc</vt:lpstr>
      <vt:lpstr>16_sidebarc</vt:lpstr>
      <vt:lpstr>18_sidebarc</vt:lpstr>
      <vt:lpstr>20_sidebarc</vt:lpstr>
      <vt:lpstr>21_sidebarc</vt:lpstr>
      <vt:lpstr>22_sidebarc</vt:lpstr>
      <vt:lpstr>24_sidebarc</vt:lpstr>
      <vt:lpstr>10_Oletusrakenne</vt:lpstr>
      <vt:lpstr>9_Oletusrakenne</vt:lpstr>
      <vt:lpstr>11_Oletusrakenne</vt:lpstr>
      <vt:lpstr>25_sidebarc</vt:lpstr>
      <vt:lpstr>13_Oletusrakenne</vt:lpstr>
      <vt:lpstr>26_sidebarc</vt:lpstr>
      <vt:lpstr>15_sidebarc</vt:lpstr>
      <vt:lpstr>31_sidebarc</vt:lpstr>
      <vt:lpstr>2_sidebarc</vt:lpstr>
      <vt:lpstr>1_Default Design</vt:lpstr>
      <vt:lpstr>Kaavio</vt:lpstr>
      <vt:lpstr>Image</vt:lpstr>
      <vt:lpstr>Ruoka ja geenit 6b. Geenimuuntelun uusia       sovelluksia II</vt:lpstr>
      <vt:lpstr>Viljelykasvien typpitaloutta tehostetaan kasvinjalostuksella</vt:lpstr>
      <vt:lpstr>”Maissin” typpitalous paremmaksi kasvisukujen välisillä risteytyksillä? </vt:lpstr>
      <vt:lpstr>Geenin nouto risteyttämällä villilajista ja puhdistaminen takaisinristeytyksillä</vt:lpstr>
      <vt:lpstr>Geeni siirtyy puhtaana uudessa jalostuksessa</vt:lpstr>
      <vt:lpstr>Kasvinalostuksen  suuri linja</vt:lpstr>
      <vt:lpstr>Mutaatiojalostus  (70 vuotta)</vt:lpstr>
      <vt:lpstr>Kasvien jalostaminen geenimuuntelulla  (29 vuotta)</vt:lpstr>
      <vt:lpstr>Ekotehokkuusjalostus: Kyntämättömän viljelyn kasvilajikkeet</vt:lpstr>
      <vt:lpstr>Kyntämätön viljely (suorakylvö)  lisää orgaanista ainesta  Brasilian maaperässä</vt:lpstr>
      <vt:lpstr>Dia 11</vt:lpstr>
      <vt:lpstr>Kuinka sopeutua nopeasti muuttuvaan ympäristöön?</vt:lpstr>
      <vt:lpstr>Siirtyminen biotalouteen vaatisi uusia saavutuksia biologisessa tehokkuudessa</vt:lpstr>
      <vt:lpstr> Tehottomat bioenergiakasvit   vaaraksi ruokaturvalle?</vt:lpstr>
      <vt:lpstr>Trooppinen sokeriruoko on ekotehokkuudeltaan ylivoimainen etanolikasvi</vt:lpstr>
      <vt:lpstr>Sokeriruokolajikkeita on vaikea jalostaa </vt:lpstr>
      <vt:lpstr> Miksi ruokolajikkeiden  sokeripitoisuus ei ole noussut? </vt:lpstr>
      <vt:lpstr>Sokeriruo’on sokeripitoisuus kaksinkertaistui yhdellä jalostusaskelella</vt:lpstr>
      <vt:lpstr>Sokeriruoko ryhtyy pilkkomaan selluloosansa sokereiksi itse?</vt:lpstr>
      <vt:lpstr>Brasilian sokeriruo’on ligniiniä jalostetaan helpommin pilkottavaksi</vt:lpstr>
      <vt:lpstr>Tuoksuvan riisin salaisuus selvisi Thaimaan biologeille</vt:lpstr>
      <vt:lpstr> ...mutta saako kehitysmaa vaurastua läpimurrolla?</vt:lpstr>
      <vt:lpstr>Dia 23</vt:lpstr>
      <vt:lpstr> </vt:lpstr>
      <vt:lpstr> </vt:lpstr>
      <vt:lpstr>Dia 26</vt:lpstr>
      <vt:lpstr>Dia 27</vt:lpstr>
      <vt:lpstr>Dia 28</vt:lpstr>
      <vt:lpstr>Dia 29</vt:lpstr>
      <vt:lpstr>Parempia puita biotaloudelle</vt:lpstr>
      <vt:lpstr>Dia 31</vt:lpstr>
      <vt:lpstr>Geneettinen ymmärrys antaa uusia näköaloja</vt:lpstr>
      <vt:lpstr>Poppelin koko perimä  luettiin läpi</vt:lpstr>
      <vt:lpstr>Uusi tieteellinen osaaminen antaa potkua jalostukseen</vt:lpstr>
      <vt:lpstr>Koivu voidaan innostaa kukkimaan jo muutaman kuukauden ikäisenä</vt:lpstr>
      <vt:lpstr> </vt:lpstr>
      <vt:lpstr>Monet jalostusominaisuudet ovat ekologisesti ”kesyjä”</vt:lpstr>
      <vt:lpstr>Kapealatvuksisten puiden jalostaminen viljelmille</vt:lpstr>
      <vt:lpstr>Kapealatvuksinen ”pendula”kuusi </vt:lpstr>
      <vt:lpstr>...koeviljelmällä </vt:lpstr>
      <vt:lpstr>Virus vie juurekset Afrikan köyhiltä</vt:lpstr>
      <vt:lpstr>Riisille poltetaudin kestävyys villiheinästä</vt:lpstr>
      <vt:lpstr>”Köyhän miehen peruna”</vt:lpstr>
      <vt:lpstr>Bataatti on köynnöskasvi</vt:lpstr>
      <vt:lpstr>Sweet potato</vt:lpstr>
      <vt:lpstr>Proteiinibataatti parantaisi kehitysmaiden kansanterveyttä</vt:lpstr>
      <vt:lpstr>Alumiinin torjuvia lajikkeita kehitetään</vt:lpstr>
      <vt:lpstr>Kasvien fosforinottoa voidaan tehostaa</vt:lpstr>
      <vt:lpstr>Pitääkö sian haista  ja saastuttaa?</vt:lpstr>
      <vt:lpstr>Yleistajuisia tiedekirjoituksia ja  -dokumentteja kasvinjalostuksesta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 dian otsikkoa</dc:title>
  <dc:creator>Jussi</dc:creator>
  <cp:lastModifiedBy>Jussi</cp:lastModifiedBy>
  <cp:revision>443</cp:revision>
  <cp:lastPrinted>2009-12-11T20:29:02Z</cp:lastPrinted>
  <dcterms:created xsi:type="dcterms:W3CDTF">2003-08-13T09:52:38Z</dcterms:created>
  <dcterms:modified xsi:type="dcterms:W3CDTF">2012-09-12T18:38:44Z</dcterms:modified>
</cp:coreProperties>
</file>