
<file path=[Content_Types].xml><?xml version="1.0" encoding="utf-8"?>
<Types xmlns="http://schemas.openxmlformats.org/package/2006/content-types">
  <Override PartName="/ppt/slideLayouts/slideLayout307.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332.xml" ContentType="application/vnd.openxmlformats-officedocument.presentationml.slideLayout+xml"/>
  <Override PartName="/ppt/slideLayouts/slideLayout477.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Override PartName="/ppt/slideLayouts/slideLayout408.xml" ContentType="application/vnd.openxmlformats-officedocument.presentationml.slideLayout+xml"/>
  <Override PartName="/ppt/slideLayouts/slideLayout455.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theme/theme29.xml" ContentType="application/vnd.openxmlformats-officedocument.theme+xml"/>
  <Override PartName="/ppt/notesSlides/notesSlide16.xml" ContentType="application/vnd.openxmlformats-officedocument.presentationml.notesSlide+xml"/>
  <Override PartName="/ppt/slideMasters/slideMaster33.xml" ContentType="application/vnd.openxmlformats-officedocument.presentationml.slideMaster+xml"/>
  <Override PartName="/ppt/slideLayouts/slideLayout102.xml" ContentType="application/vnd.openxmlformats-officedocument.presentationml.slideLayout+xml"/>
  <Override PartName="/ppt/slideLayouts/slideLayout433.xml" ContentType="application/vnd.openxmlformats-officedocument.presentationml.slideLayout+xml"/>
  <Override PartName="/ppt/slideLayouts/slideLayout480.xml" ContentType="application/vnd.openxmlformats-officedocument.presentationml.slideLayout+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411.xml" ContentType="application/vnd.openxmlformats-officedocument.presentationml.slideLayout+xml"/>
  <Override PartName="/ppt/slideLayouts/slideLayout509.xml" ContentType="application/vnd.openxmlformats-officedocument.presentationml.slideLayout+xml"/>
  <Override PartName="/ppt/theme/themeOverride17.xml" ContentType="application/vnd.openxmlformats-officedocument.themeOverride+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slideLayouts/slideLayout348.xml" ContentType="application/vnd.openxmlformats-officedocument.presentationml.slideLayout+xml"/>
  <Override PartName="/ppt/slideLayouts/slideLayout395.xml" ContentType="application/vnd.openxmlformats-officedocument.presentationml.slideLayout+xml"/>
  <Override PartName="/ppt/theme/theme32.xml" ContentType="application/vnd.openxmlformats-officedocument.theme+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Layouts/slideLayout326.xml" ContentType="application/vnd.openxmlformats-officedocument.presentationml.slideLayout+xml"/>
  <Override PartName="/ppt/slideLayouts/slideLayout373.xml" ContentType="application/vnd.openxmlformats-officedocument.presentationml.slideLayout+xml"/>
  <Override PartName="/ppt/slideLayouts/slideLayout534.xml" ContentType="application/vnd.openxmlformats-officedocument.presentationml.slideLayout+xml"/>
  <Override PartName="/ppt/slides/slide19.xml" ContentType="application/vnd.openxmlformats-officedocument.presentationml.slide+xml"/>
  <Override PartName="/ppt/slides/slide66.xml" ContentType="application/vnd.openxmlformats-officedocument.presentationml.slide+xml"/>
  <Override PartName="/ppt/slideLayouts/slideLayout118.xml" ContentType="application/vnd.openxmlformats-officedocument.presentationml.slideLayout+xml"/>
  <Override PartName="/ppt/slideLayouts/slideLayout165.xml" ContentType="application/vnd.openxmlformats-officedocument.presentationml.slideLayout+xml"/>
  <Override PartName="/ppt/slideLayouts/slideLayout512.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304.xml" ContentType="application/vnd.openxmlformats-officedocument.presentationml.slideLayout+xml"/>
  <Override PartName="/ppt/slideLayouts/slideLayout351.xml" ContentType="application/vnd.openxmlformats-officedocument.presentationml.slideLayout+xml"/>
  <Override PartName="/ppt/slideLayouts/slideLayout449.xml" ContentType="application/vnd.openxmlformats-officedocument.presentationml.slideLayout+xml"/>
  <Override PartName="/ppt/slideLayouts/slideLayout496.xml" ContentType="application/vnd.openxmlformats-officedocument.presentationml.slideLayout+xml"/>
  <Override PartName="/ppt/theme/themeOverride6.xml" ContentType="application/vnd.openxmlformats-officedocument.themeOverride+xml"/>
  <Override PartName="/ppt/slideMasters/slideMaster27.xml" ContentType="application/vnd.openxmlformats-officedocument.presentationml.slideMaster+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88.xml" ContentType="application/vnd.openxmlformats-officedocument.presentationml.slideLayout+xml"/>
  <Override PartName="/ppt/slideLayouts/slideLayout427.xml" ContentType="application/vnd.openxmlformats-officedocument.presentationml.slideLayout+xml"/>
  <Override PartName="/ppt/slideLayouts/slideLayout474.xml" ContentType="application/vnd.openxmlformats-officedocument.presentationml.slideLayout+xml"/>
  <Default Extension="emf" ContentType="image/x-emf"/>
  <Override PartName="/ppt/slides/slide22.xml" ContentType="application/vnd.openxmlformats-officedocument.presentationml.slide+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ppt/notesSlides/notesSlide35.xml" ContentType="application/vnd.openxmlformats-officedocument.presentationml.notesSlide+xml"/>
  <Override PartName="/ppt/slideLayouts/slideLayout21.xml" ContentType="application/vnd.openxmlformats-officedocument.presentationml.slideLayout+xml"/>
  <Override PartName="/ppt/slideLayouts/slideLayout121.xml" ContentType="application/vnd.openxmlformats-officedocument.presentationml.slideLayout+xml"/>
  <Override PartName="/ppt/theme/theme26.xml" ContentType="application/vnd.openxmlformats-officedocument.theme+xml"/>
  <Override PartName="/ppt/slideLayouts/slideLayout389.xml" ContentType="application/vnd.openxmlformats-officedocument.presentationml.slideLayout+xml"/>
  <Override PartName="/ppt/slideLayouts/slideLayout405.xml" ContentType="application/vnd.openxmlformats-officedocument.presentationml.slideLayout+xml"/>
  <Override PartName="/ppt/slideLayouts/slideLayout452.xml" ContentType="application/vnd.openxmlformats-officedocument.presentationml.slideLayout+xml"/>
  <Override PartName="/ppt/notesSlides/notesSlide13.xml" ContentType="application/vnd.openxmlformats-officedocument.presentationml.notesSlide+xml"/>
  <Override PartName="/ppt/slideMasters/slideMaster30.xml" ContentType="application/vnd.openxmlformats-officedocument.presentationml.slideMaster+xml"/>
  <Override PartName="/ppt/slideLayouts/slideLayout244.xml" ContentType="application/vnd.openxmlformats-officedocument.presentationml.slideLayout+xml"/>
  <Override PartName="/ppt/slideLayouts/slideLayout291.xml" ContentType="application/vnd.openxmlformats-officedocument.presentationml.slideLayout+xml"/>
  <Override PartName="/ppt/slideLayouts/slideLayout430.xml" ContentType="application/vnd.openxmlformats-officedocument.presentationml.slideLayout+xml"/>
  <Override PartName="/ppt/slideLayouts/slideLayout528.xml" ContentType="application/vnd.openxmlformats-officedocument.presentationml.slideLayout+xml"/>
  <Override PartName="/ppt/slideLayouts/slideLayout222.xml" ContentType="application/vnd.openxmlformats-officedocument.presentationml.slideLayout+xml"/>
  <Override PartName="/ppt/slideLayouts/slideLayout367.xml" ContentType="application/vnd.openxmlformats-officedocument.presentationml.slideLayout+xml"/>
  <Override PartName="/ppt/slideLayouts/slideLayout506.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slideLayouts/slideLayout345.xml" ContentType="application/vnd.openxmlformats-officedocument.presentationml.slideLayout+xml"/>
  <Override PartName="/ppt/slideLayouts/slideLayout392.xml" ContentType="application/vnd.openxmlformats-officedocument.presentationml.slideLayout+xml"/>
  <Override PartName="/ppt/notesSlides/notesSlide4.xml" ContentType="application/vnd.openxmlformats-officedocument.presentationml.notesSlide+xml"/>
  <Override PartName="/ppt/theme/themeOverride14.xml" ContentType="application/vnd.openxmlformats-officedocument.themeOverride+xml"/>
  <Override PartName="/ppt/slides/slide38.xml" ContentType="application/vnd.openxmlformats-officedocument.presentationml.slide+xml"/>
  <Override PartName="/ppt/slideLayouts/slideLayout137.xml" ContentType="application/vnd.openxmlformats-officedocument.presentationml.slideLayout+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slideLayouts/slideLayout531.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323.xml" ContentType="application/vnd.openxmlformats-officedocument.presentationml.slideLayout+xml"/>
  <Override PartName="/ppt/slideLayouts/slideLayout370.xml" ContentType="application/vnd.openxmlformats-officedocument.presentationml.slideLayout+xml"/>
  <Override PartName="/ppt/slideLayouts/slideLayout468.xml" ContentType="application/vnd.openxmlformats-officedocument.presentationml.slideLayout+xml"/>
  <Override PartName="/ppt/notesSlides/notesSlide29.xml" ContentType="application/vnd.openxmlformats-officedocument.presentationml.notesSlide+xml"/>
  <Override PartName="/ppt/slides/slide16.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301.xml" ContentType="application/vnd.openxmlformats-officedocument.presentationml.slideLayout+xml"/>
  <Override PartName="/ppt/slideLayouts/slideLayout446.xml" ContentType="application/vnd.openxmlformats-officedocument.presentationml.slideLayout+xml"/>
  <Override PartName="/ppt/slideLayouts/slideLayout493.xml" ContentType="application/vnd.openxmlformats-officedocument.presentationml.slideLayout+xml"/>
  <Override PartName="/ppt/theme/themeOverride3.xml" ContentType="application/vnd.openxmlformats-officedocument.themeOverride+xml"/>
  <Override PartName="/ppt/slides/slide41.xml" ContentType="application/vnd.openxmlformats-officedocument.presentationml.slide+xml"/>
  <Override PartName="/ppt/slideLayouts/slideLayout140.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slideMasters/slideMaster24.xml" ContentType="application/vnd.openxmlformats-officedocument.presentationml.slideMaster+xml"/>
  <Override PartName="/ppt/slideLayouts/slideLayout40.xml" ContentType="application/vnd.openxmlformats-officedocument.presentationml.slideLayout+xml"/>
  <Override PartName="/ppt/slideLayouts/slideLayout424.xml" ContentType="application/vnd.openxmlformats-officedocument.presentationml.slideLayout+xml"/>
  <Override PartName="/ppt/slideLayouts/slideLayout471.xml" ContentType="application/vnd.openxmlformats-officedocument.presentationml.slideLayout+xml"/>
  <Override PartName="/ppt/notesSlides/notesSlide32.xml" ContentType="application/vnd.openxmlformats-officedocument.presentationml.notesSlide+xml"/>
  <Override PartName="/ppt/slideLayouts/slideLayout216.xml" ContentType="application/vnd.openxmlformats-officedocument.presentationml.slideLayout+xml"/>
  <Override PartName="/ppt/slideLayouts/slideLayout263.xml" ContentType="application/vnd.openxmlformats-officedocument.presentationml.slideLayout+xml"/>
  <Override PartName="/ppt/theme/theme23.xml" ContentType="application/vnd.openxmlformats-officedocument.theme+xml"/>
  <Override PartName="/ppt/slideLayouts/slideLayout402.xml" ContentType="application/vnd.openxmlformats-officedocument.presentationml.slideLayout+xml"/>
  <Override PartName="/ppt/slides/slide79.xml" ContentType="application/vnd.openxmlformats-officedocument.presentationml.slide+xml"/>
  <Override PartName="/ppt/slideLayouts/slideLayout241.xml" ContentType="application/vnd.openxmlformats-officedocument.presentationml.slideLayout+xml"/>
  <Override PartName="/ppt/slideLayouts/slideLayout339.xml" ContentType="application/vnd.openxmlformats-officedocument.presentationml.slideLayout+xml"/>
  <Override PartName="/ppt/slideLayouts/slideLayout386.xml" ContentType="application/vnd.openxmlformats-officedocument.presentationml.slideLayout+xml"/>
  <Override PartName="/ppt/slideLayouts/slideLayout525.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317.xml" ContentType="application/vnd.openxmlformats-officedocument.presentationml.slideLayout+xml"/>
  <Override PartName="/ppt/slideLayouts/slideLayout364.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487.xml" ContentType="application/vnd.openxmlformats-officedocument.presentationml.slideLayout+xml"/>
  <Override PartName="/ppt/slideLayouts/slideLayout503.xml" ContentType="application/vnd.openxmlformats-officedocument.presentationml.slideLayout+xml"/>
  <Override PartName="/ppt/notesSlides/notesSlide1.xml" ContentType="application/vnd.openxmlformats-officedocument.presentationml.notesSlide+xml"/>
  <Override PartName="/ppt/theme/themeOverride11.xml" ContentType="application/vnd.openxmlformats-officedocument.themeOverride+xml"/>
  <Override PartName="/ppt/slideLayouts/slideLayout56.xml" ContentType="application/vnd.openxmlformats-officedocument.presentationml.slideLayout+xml"/>
  <Override PartName="/ppt/slideLayouts/slideLayout279.xml" ContentType="application/vnd.openxmlformats-officedocument.presentationml.slideLayout+xml"/>
  <Override PartName="/ppt/slideLayouts/slideLayout342.xml" ContentType="application/vnd.openxmlformats-officedocument.presentationml.slideLayout+xml"/>
  <Override PartName="/ppt/slideMasters/slideMaster18.xml" ContentType="application/vnd.openxmlformats-officedocument.presentationml.slideMaster+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320.xml" ContentType="application/vnd.openxmlformats-officedocument.presentationml.slideLayout+xml"/>
  <Override PartName="/ppt/slideLayouts/slideLayout418.xml" ContentType="application/vnd.openxmlformats-officedocument.presentationml.slideLayout+xml"/>
  <Override PartName="/ppt/slideLayouts/slideLayout465.xml" ContentType="application/vnd.openxmlformats-officedocument.presentationml.slideLayout+xml"/>
  <Override PartName="/ppt/theme/theme39.xml" ContentType="application/vnd.openxmlformats-officedocument.theme+xml"/>
  <Override PartName="/ppt/slides/slide13.xml" ContentType="application/vnd.openxmlformats-officedocument.presentationml.slide+xml"/>
  <Override PartName="/ppt/slides/slide60.xml" ContentType="application/vnd.openxmlformats-officedocument.presentationml.slide+xml"/>
  <Override PartName="/ppt/slideLayouts/slideLayout112.xml" ContentType="application/vnd.openxmlformats-officedocument.presentationml.slideLayout+xml"/>
  <Override PartName="/ppt/slideLayouts/slideLayout257.xml" ContentType="application/vnd.openxmlformats-officedocument.presentationml.slideLayout+xml"/>
  <Override PartName="/ppt/notesSlides/notesSlide26.xml" ContentType="application/vnd.openxmlformats-officedocument.presentationml.notesSlide+xml"/>
  <Override PartName="/ppt/slideLayouts/slideLayout12.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443.xml" ContentType="application/vnd.openxmlformats-officedocument.presentationml.slideLayout+xml"/>
  <Override PartName="/ppt/slideLayouts/slideLayout490.xml" ContentType="application/vnd.openxmlformats-officedocument.presentationml.slideLayout+xml"/>
  <Override PartName="/ppt/slideMasters/slideMaster21.xml" ContentType="application/vnd.openxmlformats-officedocument.presentationml.slideMaster+xml"/>
  <Override PartName="/ppt/slideLayouts/slideLayout282.xml" ContentType="application/vnd.openxmlformats-officedocument.presentationml.slideLayout+xml"/>
  <Override PartName="/ppt/slideLayouts/slideLayout421.xml" ContentType="application/vnd.openxmlformats-officedocument.presentationml.slideLayout+xml"/>
  <Override PartName="/ppt/slideLayouts/slideLayout519.xml" ContentType="application/vnd.openxmlformats-officedocument.presentationml.slideLayout+xml"/>
  <Override PartName="/ppt/theme/theme42.xml" ContentType="application/vnd.openxmlformats-officedocument.theme+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slideLayouts/slideLayout358.xml" ContentType="application/vnd.openxmlformats-officedocument.presentationml.slideLayout+xml"/>
  <Override PartName="/ppt/slideLayouts/slideLayout97.xml" ContentType="application/vnd.openxmlformats-officedocument.presentationml.slideLayout+xml"/>
  <Override PartName="/ppt/slideLayouts/slideLayout197.xml" ContentType="application/vnd.openxmlformats-officedocument.presentationml.slideLayout+xml"/>
  <Override PartName="/ppt/theme/theme20.xml" ContentType="application/vnd.openxmlformats-officedocument.theme+xml"/>
  <Override PartName="/ppt/slideLayouts/slideLayout336.xml" ContentType="application/vnd.openxmlformats-officedocument.presentationml.slideLayout+xml"/>
  <Override PartName="/ppt/slideLayouts/slideLayout383.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Layouts/slideLayout459.xml" ContentType="application/vnd.openxmlformats-officedocument.presentationml.slideLayout+xml"/>
  <Override PartName="/ppt/slideLayouts/slideLayout522.xml" ContentType="application/vnd.openxmlformats-officedocument.presentationml.slideLayout+xml"/>
  <Override PartName="/ppt/slides/slide4.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slideLayouts/slideLayout75.xml" ContentType="application/vnd.openxmlformats-officedocument.presentationml.slideLayout+xml"/>
  <Override PartName="/ppt/slideLayouts/slideLayout298.xml" ContentType="application/vnd.openxmlformats-officedocument.presentationml.slideLayout+xml"/>
  <Override PartName="/ppt/slideLayouts/slideLayout314.xml" ContentType="application/vnd.openxmlformats-officedocument.presentationml.slideLayout+xml"/>
  <Override PartName="/ppt/slideLayouts/slideLayout361.xml" ContentType="application/vnd.openxmlformats-officedocument.presentationml.slideLayout+xml"/>
  <Override PartName="/ppt/slideLayouts/slideLayout500.xml" ContentType="application/vnd.openxmlformats-officedocument.presentationml.slideLayout+xml"/>
  <Override PartName="/ppt/slideMasters/slideMaster37.xml" ContentType="application/vnd.openxmlformats-officedocument.presentationml.slideMaster+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53.xml" ContentType="application/vnd.openxmlformats-officedocument.presentationml.slideLayout+xml"/>
  <Override PartName="/ppt/slideLayouts/slideLayout437.xml" ContentType="application/vnd.openxmlformats-officedocument.presentationml.slideLayout+xml"/>
  <Override PartName="/ppt/slideLayouts/slideLayout484.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Layouts/slideLayout415.xml" ContentType="application/vnd.openxmlformats-officedocument.presentationml.slideLayout+xml"/>
  <Override PartName="/ppt/slideLayouts/slideLayout462.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Layouts/slideLayout31.xml" ContentType="application/vnd.openxmlformats-officedocument.presentationml.slideLayout+xml"/>
  <Override PartName="/ppt/slideLayouts/slideLayout207.xml" ContentType="application/vnd.openxmlformats-officedocument.presentationml.slideLayout+xml"/>
  <Override PartName="/ppt/slideLayouts/slideLayout254.xml" ContentType="application/vnd.openxmlformats-officedocument.presentationml.slideLayout+xml"/>
  <Override PartName="/ppt/slideLayouts/slideLayout399.xml" ContentType="application/vnd.openxmlformats-officedocument.presentationml.slideLayout+xml"/>
  <Override PartName="/ppt/theme/theme36.xml" ContentType="application/vnd.openxmlformats-officedocument.theme+xml"/>
  <Override PartName="/ppt/notesSlides/notesSlide23.xml" ContentType="application/vnd.openxmlformats-officedocument.presentationml.notesSlide+xml"/>
  <Override PartName="/ppt/slideMasters/slideMaster40.xml" ContentType="application/vnd.openxmlformats-officedocument.presentationml.slideMaster+xml"/>
  <Override PartName="/ppt/theme/theme14.xml" ContentType="application/vnd.openxmlformats-officedocument.theme+xml"/>
  <Override PartName="/ppt/slideLayouts/slideLayout440.xml" ContentType="application/vnd.openxmlformats-officedocument.presentationml.slideLayout+xml"/>
  <Override PartName="/ppt/slideLayouts/slideLayout232.xml" ContentType="application/vnd.openxmlformats-officedocument.presentationml.slideLayout+xml"/>
  <Override PartName="/ppt/slideLayouts/slideLayout377.xml" ContentType="application/vnd.openxmlformats-officedocument.presentationml.slideLayout+xml"/>
  <Override PartName="/ppt/slideLayouts/slideLayout516.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308.xml" ContentType="application/vnd.openxmlformats-officedocument.presentationml.slideLayout+xml"/>
  <Override PartName="/ppt/slideLayouts/slideLayout355.xml" ContentType="application/vnd.openxmlformats-officedocument.presentationml.slideLayout+xml"/>
  <Override PartName="/ppt/slides/slide48.xml" ContentType="application/vnd.openxmlformats-officedocument.presentationml.slide+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slideLayouts/slideLayout478.xml" ContentType="application/vnd.openxmlformats-officedocument.presentationml.slideLayout+xml"/>
  <Default Extension="bin" ContentType="application/vnd.openxmlformats-officedocument.oleObject"/>
  <Override PartName="/ppt/slides/slide26.xml" ContentType="application/vnd.openxmlformats-officedocument.presentationml.slide+xml"/>
  <Override PartName="/ppt/slides/slide73.xml" ContentType="application/vnd.openxmlformats-officedocument.presentationml.slide+xml"/>
  <Override PartName="/ppt/slideLayouts/slideLayout47.xml" ContentType="application/vnd.openxmlformats-officedocument.presentationml.slideLayout+xml"/>
  <Override PartName="/ppt/slideLayouts/slideLayout94.xml" ContentType="application/vnd.openxmlformats-officedocument.presentationml.slideLayout+xml"/>
  <Override PartName="/ppt/slideLayouts/slideLayout333.xml" ContentType="application/vnd.openxmlformats-officedocument.presentationml.slideLayout+xml"/>
  <Override PartName="/ppt/slideLayouts/slideLayout380.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25.xml" ContentType="application/vnd.openxmlformats-officedocument.presentationml.slideLayout+xml"/>
  <Override PartName="/ppt/slideLayouts/slideLayout172.xml" ContentType="application/vnd.openxmlformats-officedocument.presentationml.slideLayout+xml"/>
  <Override PartName="/ppt/slideLayouts/slideLayout311.xml" ContentType="application/vnd.openxmlformats-officedocument.presentationml.slideLayout+xml"/>
  <Override PartName="/ppt/slideLayouts/slideLayout409.xml" ContentType="application/vnd.openxmlformats-officedocument.presentationml.slideLayout+xml"/>
  <Override PartName="/ppt/slideLayouts/slideLayout456.xml" ContentType="application/vnd.openxmlformats-officedocument.presentationml.slideLayout+xml"/>
  <Override PartName="/ppt/notesSlides/notesSlide17.xml" ContentType="application/vnd.openxmlformats-officedocument.presentationml.notesSlide+xml"/>
  <Override PartName="/ppt/slideMasters/slideMaster34.xml" ContentType="application/vnd.openxmlformats-officedocument.presentationml.slideMaster+xml"/>
  <Override PartName="/ppt/slides/slide51.xml" ContentType="application/vnd.openxmlformats-officedocument.presentationml.slide+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248.xml" ContentType="application/vnd.openxmlformats-officedocument.presentationml.slideLayout+xml"/>
  <Override PartName="/ppt/slideLayouts/slideLayout295.xml" ContentType="application/vnd.openxmlformats-officedocument.presentationml.slideLayout+xml"/>
  <Override PartName="/ppt/slideLayouts/slideLayout434.xml" ContentType="application/vnd.openxmlformats-officedocument.presentationml.slideLayout+xml"/>
  <Override PartName="/ppt/slideLayouts/slideLayout481.xml" ContentType="application/vnd.openxmlformats-officedocument.presentationml.slideLayout+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73.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349.xml" ContentType="application/vnd.openxmlformats-officedocument.presentationml.slideLayout+xml"/>
  <Override PartName="/ppt/slideLayouts/slideLayout396.xml" ContentType="application/vnd.openxmlformats-officedocument.presentationml.slideLayout+xml"/>
  <Override PartName="/ppt/slideLayouts/slideLayout412.xml" ContentType="application/vnd.openxmlformats-officedocument.presentationml.slideLayout+xml"/>
  <Override PartName="/ppt/theme/theme33.xml" ContentType="application/vnd.openxmlformats-officedocument.them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188.xml" ContentType="application/vnd.openxmlformats-officedocument.presentationml.slideLayout+xml"/>
  <Override PartName="/ppt/slideLayouts/slideLayout204.xml" ContentType="application/vnd.openxmlformats-officedocument.presentationml.slideLayout+xml"/>
  <Override PartName="/ppt/slideLayouts/slideLayout251.xml" ContentType="application/vnd.openxmlformats-officedocument.presentationml.slideLayout+xml"/>
  <Override PartName="/ppt/slideLayouts/slideLayout535.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327.xml" ContentType="application/vnd.openxmlformats-officedocument.presentationml.slideLayout+xml"/>
  <Override PartName="/ppt/slideLayouts/slideLayout374.xml" ContentType="application/vnd.openxmlformats-officedocument.presentationml.slideLayout+xml"/>
  <Override PartName="/ppt/slides/slide67.xml" ContentType="application/vnd.openxmlformats-officedocument.presentationml.slide+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Layouts/slideLayout497.xml" ContentType="application/vnd.openxmlformats-officedocument.presentationml.slideLayout+xml"/>
  <Override PartName="/ppt/slideLayouts/slideLayout513.xml" ContentType="application/vnd.openxmlformats-officedocument.presentationml.slideLayout+xml"/>
  <Override PartName="/ppt/theme/themeOverride7.xml" ContentType="application/vnd.openxmlformats-officedocument.themeOverride+xml"/>
  <Override PartName="/ppt/slides/slide45.xml" ContentType="application/vnd.openxmlformats-officedocument.presentationml.slide+xml"/>
  <Override PartName="/ppt/theme/theme3.xml" ContentType="application/vnd.openxmlformats-officedocument.theme+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slideLayouts/slideLayout352.xml" ContentType="application/vnd.openxmlformats-officedocument.presentationml.slideLayout+xml"/>
  <Override PartName="/ppt/slideMasters/slideMaster28.xml" ContentType="application/vnd.openxmlformats-officedocument.presentationml.slideMaster+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44.xml" ContentType="application/vnd.openxmlformats-officedocument.presentationml.slideLayout+xml"/>
  <Override PartName="/ppt/slideLayouts/slideLayout191.xml" ContentType="application/vnd.openxmlformats-officedocument.presentationml.slideLayout+xml"/>
  <Override PartName="/ppt/slideLayouts/slideLayout330.xml" ContentType="application/vnd.openxmlformats-officedocument.presentationml.slideLayout+xml"/>
  <Override PartName="/ppt/slideLayouts/slideLayout428.xml" ContentType="application/vnd.openxmlformats-officedocument.presentationml.slideLayout+xml"/>
  <Override PartName="/ppt/slideLayouts/slideLayout475.xml" ContentType="application/vnd.openxmlformats-officedocument.presentationml.slideLayout+xml"/>
  <Default Extension="xls" ContentType="application/vnd.ms-excel"/>
  <Override PartName="/ppt/notesSlides/notesSlide36.xml" ContentType="application/vnd.openxmlformats-officedocument.presentationml.notesSlide+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122.xml" ContentType="application/vnd.openxmlformats-officedocument.presentationml.slideLayout+xml"/>
  <Override PartName="/ppt/slideLayouts/slideLayout267.xml" ContentType="application/vnd.openxmlformats-officedocument.presentationml.slideLayout+xml"/>
  <Override PartName="/ppt/slideLayouts/slideLayout406.xml" ContentType="application/vnd.openxmlformats-officedocument.presentationml.slideLayout+xml"/>
  <Override PartName="/ppt/slideLayouts/slideLayout453.xml" ContentType="application/vnd.openxmlformats-officedocument.presentationml.slideLayout+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theme/theme27.xml" ContentType="application/vnd.openxmlformats-officedocument.theme+xml"/>
  <Override PartName="/ppt/slideLayouts/slideLayout529.xml" ContentType="application/vnd.openxmlformats-officedocument.presentationml.slideLayout+xml"/>
  <Override PartName="/ppt/notesSlides/notesSlide14.xml" ContentType="application/vnd.openxmlformats-officedocument.presentationml.notesSlide+xml"/>
  <Override PartName="/ppt/slideMasters/slideMaster31.xml" ContentType="application/vnd.openxmlformats-officedocument.presentationml.slideMaster+xml"/>
  <Override PartName="/ppt/slideLayouts/slideLayout100.xml" ContentType="application/vnd.openxmlformats-officedocument.presentationml.slideLayout+xml"/>
  <Override PartName="/ppt/slideLayouts/slideLayout368.xml" ContentType="application/vnd.openxmlformats-officedocument.presentationml.slideLayout+xml"/>
  <Override PartName="/ppt/slideLayouts/slideLayout431.xml" ContentType="application/vnd.openxmlformats-officedocument.presentationml.slideLayout+xml"/>
  <Override PartName="/ppt/slideMasters/slideMaster6.xml" ContentType="application/vnd.openxmlformats-officedocument.presentationml.slideMaster+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507.xml" ContentType="application/vnd.openxmlformats-officedocument.presentationml.slideLayout+xml"/>
  <Override PartName="/ppt/theme/themeOverride15.xml" ContentType="application/vnd.openxmlformats-officedocument.themeOverride+xml"/>
  <Override PartName="/ppt/slideLayouts/slideLayout201.xml" ContentType="application/vnd.openxmlformats-officedocument.presentationml.slideLayout+xml"/>
  <Override PartName="/ppt/slideLayouts/slideLayout346.xml" ContentType="application/vnd.openxmlformats-officedocument.presentationml.slideLayout+xml"/>
  <Override PartName="/ppt/theme/theme30.xml" ContentType="application/vnd.openxmlformats-officedocument.theme+xml"/>
  <Override PartName="/ppt/slideLayouts/slideLayout393.xml" ContentType="application/vnd.openxmlformats-officedocument.presentationml.slideLayout+xml"/>
  <Override PartName="/ppt/slideLayouts/slideLayout532.xml" ContentType="application/vnd.openxmlformats-officedocument.presentationml.slideLayout+xml"/>
  <Override PartName="/ppt/notesSlides/notesSlide5.xml" ContentType="application/vnd.openxmlformats-officedocument.presentationml.notes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85.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Layouts/slideLayout324.xml" ContentType="application/vnd.openxmlformats-officedocument.presentationml.slideLayout+xml"/>
  <Override PartName="/ppt/slideLayouts/slideLayout371.xml" ContentType="application/vnd.openxmlformats-officedocument.presentationml.slideLayout+xml"/>
  <Override PartName="/ppt/slideLayouts/slideLayout469.xml" ContentType="application/vnd.openxmlformats-officedocument.presentationml.slideLayout+xml"/>
  <Override PartName="/ppt/slides/slide17.xml" ContentType="application/vnd.openxmlformats-officedocument.presentationml.slide+xml"/>
  <Override PartName="/ppt/slides/slide64.xml" ContentType="application/vnd.openxmlformats-officedocument.presentationml.slide+xml"/>
  <Override PartName="/ppt/slideLayouts/slideLayout116.xml" ContentType="application/vnd.openxmlformats-officedocument.presentationml.slideLayout+xml"/>
  <Override PartName="/ppt/slideLayouts/slideLayout163.xml" ContentType="application/vnd.openxmlformats-officedocument.presentationml.slideLayout+xml"/>
  <Override PartName="/ppt/slideLayouts/slideLayout510.xml" ContentType="application/vnd.openxmlformats-officedocument.presentationml.slideLayout+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302.xml" ContentType="application/vnd.openxmlformats-officedocument.presentationml.slideLayout+xml"/>
  <Override PartName="/ppt/slideLayouts/slideLayout447.xml" ContentType="application/vnd.openxmlformats-officedocument.presentationml.slideLayout+xml"/>
  <Override PartName="/ppt/slideLayouts/slideLayout494.xml" ContentType="application/vnd.openxmlformats-officedocument.presentationml.slideLayout+xml"/>
  <Override PartName="/ppt/theme/themeOverride4.xml" ContentType="application/vnd.openxmlformats-officedocument.themeOverride+xml"/>
  <Override PartName="/ppt/slideMasters/slideMaster25.xml" ContentType="application/vnd.openxmlformats-officedocument.presentationml.slideMaster+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141.xml" ContentType="application/vnd.openxmlformats-officedocument.presentationml.slideLayout+xml"/>
  <Override PartName="/ppt/slideLayouts/slideLayout239.xml" ContentType="application/vnd.openxmlformats-officedocument.presentationml.slideLayout+xml"/>
  <Override PartName="/ppt/slideLayouts/slideLayout286.xml" ContentType="application/vnd.openxmlformats-officedocument.presentationml.slideLayout+xml"/>
  <Override PartName="/ppt/slideLayouts/slideLayout425.xml" ContentType="application/vnd.openxmlformats-officedocument.presentationml.slideLayout+xml"/>
  <Override PartName="/ppt/slideLayouts/slideLayout472.xml" ContentType="application/vnd.openxmlformats-officedocument.presentationml.slideLayout+xml"/>
  <Override PartName="/ppt/slides/slide20.xml" ContentType="application/vnd.openxmlformats-officedocument.presentationml.slide+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notesSlides/notesSlide33.xml" ContentType="application/vnd.openxmlformats-officedocument.presentationml.notesSlide+xml"/>
  <Override PartName="/ppt/theme/theme24.xml" ContentType="application/vnd.openxmlformats-officedocument.theme+xml"/>
  <Override PartName="/ppt/slideLayouts/slideLayout387.xml" ContentType="application/vnd.openxmlformats-officedocument.presentationml.slideLayout+xml"/>
  <Override PartName="/ppt/slideLayouts/slideLayout403.xml" ContentType="application/vnd.openxmlformats-officedocument.presentationml.slideLayout+xml"/>
  <Override PartName="/ppt/slideLayouts/slideLayout450.xml" ContentType="application/vnd.openxmlformats-officedocument.presentationml.slideLayout+xml"/>
  <Override PartName="/ppt/notesSlides/notesSlide11.xml" ContentType="application/vnd.openxmlformats-officedocument.presentationml.notesSlide+xml"/>
  <Override PartName="/ppt/slideLayouts/slideLayout179.xml" ContentType="application/vnd.openxmlformats-officedocument.presentationml.slideLayout+xml"/>
  <Override PartName="/ppt/slideLayouts/slideLayout242.xml" ContentType="application/vnd.openxmlformats-officedocument.presentationml.slideLayout+xml"/>
  <Override PartName="/ppt/slideLayouts/slideLayout526.xml" ContentType="application/vnd.openxmlformats-officedocument.presentationml.slideLayout+xml"/>
  <Override PartName="/ppt/slides/slide8.xml" ContentType="application/vnd.openxmlformats-officedocument.presentationml.slide+xml"/>
  <Override PartName="/ppt/slideLayouts/slideLayout79.xml" ContentType="application/vnd.openxmlformats-officedocument.presentationml.slideLayout+xml"/>
  <Override PartName="/ppt/slideLayouts/slideLayout220.xml" ContentType="application/vnd.openxmlformats-officedocument.presentationml.slideLayout+xml"/>
  <Override PartName="/ppt/slideLayouts/slideLayout318.xml" ContentType="application/vnd.openxmlformats-officedocument.presentationml.slideLayout+xml"/>
  <Override PartName="/ppt/slideLayouts/slideLayout365.xml" ContentType="application/vnd.openxmlformats-officedocument.presentationml.slideLayout+xml"/>
  <Override PartName="/ppt/slideLayouts/slideLayout504.xml" ContentType="application/vnd.openxmlformats-officedocument.presentationml.slideLayout+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343.xml" ContentType="application/vnd.openxmlformats-officedocument.presentationml.slideLayout+xml"/>
  <Override PartName="/ppt/slideLayouts/slideLayout390.xml" ContentType="application/vnd.openxmlformats-officedocument.presentationml.slideLayout+xml"/>
  <Override PartName="/ppt/slideLayouts/slideLayout488.xml" ContentType="application/vnd.openxmlformats-officedocument.presentationml.slideLayout+xml"/>
  <Override PartName="/ppt/notesSlides/notesSlide2.xml" ContentType="application/vnd.openxmlformats-officedocument.presentationml.notesSlide+xml"/>
  <Override PartName="/ppt/theme/themeOverride12.xml" ContentType="application/vnd.openxmlformats-officedocument.themeOverride+xml"/>
  <Override PartName="/ppt/slides/slide36.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Layouts/slideLayout321.xml" ContentType="application/vnd.openxmlformats-officedocument.presentationml.slideLayout+xml"/>
  <Override PartName="/ppt/slideLayouts/slideLayout419.xml" ContentType="application/vnd.openxmlformats-officedocument.presentationml.slideLayout+xml"/>
  <Override PartName="/ppt/slideLayouts/slideLayout466.xml" ContentType="application/vnd.openxmlformats-officedocument.presentationml.slideLayout+xml"/>
  <Override PartName="/ppt/notesSlides/notesSlide27.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slideLayouts/slideLayout444.xml" ContentType="application/vnd.openxmlformats-officedocument.presentationml.slideLayout+xml"/>
  <Override PartName="/ppt/slideLayouts/slideLayout491.xml" ContentType="application/vnd.openxmlformats-officedocument.presentationml.slideLayout+xml"/>
  <Override PartName="/ppt/theme/themeOverride1.xml" ContentType="application/vnd.openxmlformats-officedocument.themeOverride+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Masters/slideMaster22.xml" ContentType="application/vnd.openxmlformats-officedocument.presentationml.slideMaster+xml"/>
  <Override PartName="/ppt/slideLayouts/slideLayout359.xml" ContentType="application/vnd.openxmlformats-officedocument.presentationml.slideLayout+xml"/>
  <Override PartName="/ppt/slideLayouts/slideLayout422.xml" ContentType="application/vnd.openxmlformats-officedocument.presentationml.slideLayout+xml"/>
  <Override PartName="/ppt/theme/theme43.xml" ContentType="application/vnd.openxmlformats-officedocument.theme+xml"/>
  <Override PartName="/ppt/notesSlides/notesSlide30.xml" ContentType="application/vnd.openxmlformats-officedocument.presentationml.notesSlide+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slideLayouts/slideLayout261.xml" ContentType="application/vnd.openxmlformats-officedocument.presentationml.slideLayout+xml"/>
  <Override PartName="/ppt/theme/theme21.xml" ContentType="application/vnd.openxmlformats-officedocument.theme+xml"/>
  <Override PartName="/ppt/slideLayouts/slideLayout400.xml" ContentType="application/vnd.openxmlformats-officedocument.presentationml.slideLayout+xml"/>
  <Override PartName="/ppt/slides/slide77.xml" ContentType="application/vnd.openxmlformats-officedocument.presentationml.slide+xml"/>
  <Override PartName="/ppt/slideLayouts/slideLayout98.xml" ContentType="application/vnd.openxmlformats-officedocument.presentationml.slideLayout+xml"/>
  <Override PartName="/ppt/slideLayouts/slideLayout337.xml" ContentType="application/vnd.openxmlformats-officedocument.presentationml.slideLayout+xml"/>
  <Override PartName="/ppt/slideLayouts/slideLayout384.xml" ContentType="application/vnd.openxmlformats-officedocument.presentationml.slideLayout+xml"/>
  <Override PartName="/ppt/slideLayouts/slideLayout523.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Layouts/slideLayout315.xml" ContentType="application/vnd.openxmlformats-officedocument.presentationml.slideLayout+xml"/>
  <Override PartName="/ppt/slideLayouts/slideLayout362.xml" ContentType="application/vnd.openxmlformats-officedocument.presentationml.slideLayout+xml"/>
  <Override PartName="/ppt/slides/slide55.xml" ContentType="application/vnd.openxmlformats-officedocument.presentationml.slide+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Layouts/slideLayout438.xml" ContentType="application/vnd.openxmlformats-officedocument.presentationml.slideLayout+xml"/>
  <Override PartName="/ppt/slideLayouts/slideLayout485.xml" ContentType="application/vnd.openxmlformats-officedocument.presentationml.slideLayout+xml"/>
  <Override PartName="/ppt/slideLayouts/slideLayout501.xml" ContentType="application/vnd.openxmlformats-officedocument.presentationml.slideLayout+xml"/>
  <Override PartName="/ppt/slideMasters/slideMaster38.xml" ContentType="application/vnd.openxmlformats-officedocument.presentationml.slideMaster+xml"/>
  <Override PartName="/ppt/slides/slide33.xml" ContentType="application/vnd.openxmlformats-officedocument.presentationml.slide+xml"/>
  <Override PartName="/ppt/slides/slide80.xml" ContentType="application/vnd.openxmlformats-officedocument.presentationml.slide+xml"/>
  <Override PartName="/ppt/slideLayouts/slideLayout54.xml" ContentType="application/vnd.openxmlformats-officedocument.presentationml.slideLayout+xml"/>
  <Override PartName="/ppt/slideLayouts/slideLayout277.xml" ContentType="application/vnd.openxmlformats-officedocument.presentationml.slideLayout+xml"/>
  <Override PartName="/ppt/slideLayouts/slideLayout34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416.xml" ContentType="application/vnd.openxmlformats-officedocument.presentationml.slideLayout+xml"/>
  <Override PartName="/ppt/slideLayouts/slideLayout463.xml" ContentType="application/vnd.openxmlformats-officedocument.presentationml.slideLayout+xml"/>
  <Override PartName="/ppt/theme/theme37.xml" ContentType="application/vnd.openxmlformats-officedocument.them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slideLayouts/slideLayout441.xml" ContentType="application/vnd.openxmlformats-officedocument.presentationml.slideLayout+xml"/>
  <Override PartName="/ppt/slideMasters/slideMaster41.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80.xml" ContentType="application/vnd.openxmlformats-officedocument.presentationml.slideLayout+xml"/>
  <Override PartName="/ppt/slideLayouts/slideLayout378.xml" ContentType="application/vnd.openxmlformats-officedocument.presentationml.slideLayout+xml"/>
  <Override PartName="/ppt/theme/theme40.xml" ContentType="application/vnd.openxmlformats-officedocument.theme+xml"/>
  <Override PartName="/ppt/slideLayouts/slideLayout517.xml" ContentType="application/vnd.openxmlformats-officedocument.presentationml.slideLayout+xml"/>
  <Override PartName="/ppt/slides/slide49.xml" ContentType="application/vnd.openxmlformats-officedocument.presentationml.slide+xml"/>
  <Override PartName="/ppt/theme/theme7.xml" ContentType="application/vnd.openxmlformats-officedocument.theme+xml"/>
  <Override PartName="/ppt/slideLayouts/slideLayout211.xml" ContentType="application/vnd.openxmlformats-officedocument.presentationml.slideLayout+xml"/>
  <Override PartName="/ppt/slideLayouts/slideLayout309.xml" ContentType="application/vnd.openxmlformats-officedocument.presentationml.slideLayout+xml"/>
  <Override PartName="/ppt/slideLayouts/slideLayout356.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Layouts/slideLayout334.xml" ContentType="application/vnd.openxmlformats-officedocument.presentationml.slideLayout+xml"/>
  <Override PartName="/ppt/slideLayouts/slideLayout381.xml" ContentType="application/vnd.openxmlformats-officedocument.presentationml.slideLayout+xml"/>
  <Override PartName="/ppt/slideLayouts/slideLayout479.xml" ContentType="application/vnd.openxmlformats-officedocument.presentationml.slideLayout+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Layouts/slideLayout457.xml" ContentType="application/vnd.openxmlformats-officedocument.presentationml.slideLayout+xml"/>
  <Override PartName="/ppt/slideLayouts/slideLayout520.xml" ContentType="application/vnd.openxmlformats-officedocument.presentationml.slideLayout+xml"/>
  <Override PartName="/ppt/slides/slide2.xml" ContentType="application/vnd.openxmlformats-officedocument.presentationml.slide+xml"/>
  <Override PartName="/ppt/slides/slide52.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312.xml" ContentType="application/vnd.openxmlformats-officedocument.presentationml.slideLayout+xml"/>
  <Override PartName="/ppt/notesSlides/notesSlide18.xml" ContentType="application/vnd.openxmlformats-officedocument.presentationml.notesSlide+xml"/>
  <Override PartName="/ppt/slideMasters/slideMaster35.xml" ContentType="application/vnd.openxmlformats-officedocument.presentationml.slideMaster+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slideLayouts/slideLayout435.xml" ContentType="application/vnd.openxmlformats-officedocument.presentationml.slideLayout+xml"/>
  <Override PartName="/ppt/slideLayouts/slideLayout482.xml" ContentType="application/vnd.openxmlformats-officedocument.presentationml.slideLayout+xml"/>
  <Override PartName="/ppt/notesSlides/notesSlide43.xml" ContentType="application/vnd.openxmlformats-officedocument.presentationml.notesSlide+xml"/>
  <Override PartName="/ppt/slides/slide30.xml" ContentType="application/vnd.openxmlformats-officedocument.presentationml.slide+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Layouts/slideLayout413.xml" ContentType="application/vnd.openxmlformats-officedocument.presentationml.slideLayout+xml"/>
  <Override PartName="/ppt/slideLayouts/slideLayout460.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52.xml" ContentType="application/vnd.openxmlformats-officedocument.presentationml.slideLayout+xml"/>
  <Override PartName="/ppt/slideLayouts/slideLayout397.xml" ContentType="application/vnd.openxmlformats-officedocument.presentationml.slideLayout+xml"/>
  <Override PartName="/ppt/theme/theme34.xml" ContentType="application/vnd.openxmlformats-officedocument.them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536.xml" ContentType="application/vnd.openxmlformats-officedocument.presentationml.slideLayout+xml"/>
  <Override PartName="/ppt/slides/slide68.xml" ContentType="application/vnd.openxmlformats-officedocument.presentationml.slide+xml"/>
  <Override PartName="/ppt/slideLayouts/slideLayout230.xml" ContentType="application/vnd.openxmlformats-officedocument.presentationml.slideLayout+xml"/>
  <Override PartName="/ppt/slideLayouts/slideLayout328.xml" ContentType="application/vnd.openxmlformats-officedocument.presentationml.slideLayout+xml"/>
  <Override PartName="/ppt/slideLayouts/slideLayout375.xml" ContentType="application/vnd.openxmlformats-officedocument.presentationml.slideLayout+xml"/>
  <Override PartName="/ppt/slideLayouts/slideLayout514.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167.xml" ContentType="application/vnd.openxmlformats-officedocument.presentationml.slideLayout+xml"/>
  <Override PartName="/ppt/slideLayouts/slideLayout306.xml" ContentType="application/vnd.openxmlformats-officedocument.presentationml.slideLayout+xml"/>
  <Override PartName="/ppt/slideLayouts/slideLayout353.xml" ContentType="application/vnd.openxmlformats-officedocument.presentationml.slideLayout+xml"/>
  <Override PartName="/ppt/slideLayouts/slideLayout498.xml" ContentType="application/vnd.openxmlformats-officedocument.presentationml.slideLayout+xml"/>
  <Override PartName="/ppt/theme/themeOverride8.xml" ContentType="application/vnd.openxmlformats-officedocument.themeOverride+xml"/>
  <Override PartName="/ppt/slideMasters/slideMaster29.xml" ContentType="application/vnd.openxmlformats-officedocument.presentationml.slideMaster+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429.xml" ContentType="application/vnd.openxmlformats-officedocument.presentationml.slideLayout+xml"/>
  <Override PartName="/ppt/slideLayouts/slideLayout476.xml" ContentType="application/vnd.openxmlformats-officedocument.presentationml.slideLayout+xml"/>
  <Override PartName="/ppt/slides/slide24.xml" ContentType="application/vnd.openxmlformats-officedocument.presentationml.slide+xml"/>
  <Override PartName="/ppt/slides/slide71.xml" ContentType="application/vnd.openxmlformats-officedocument.presentationml.slide+xml"/>
  <Override PartName="/ppt/slideLayouts/slideLayout92.xml" ContentType="application/vnd.openxmlformats-officedocument.presentationml.slideLayout+xml"/>
  <Override PartName="/ppt/slideLayouts/slideLayout268.xml" ContentType="application/vnd.openxmlformats-officedocument.presentationml.slideLayout+xml"/>
  <Override PartName="/ppt/slideLayouts/slideLayout331.xml" ContentType="application/vnd.openxmlformats-officedocument.presentationml.slideLayout+xml"/>
  <Override PartName="/ppt/notesSlides/notesSlide37.xml" ContentType="application/vnd.openxmlformats-officedocument.presentationml.notes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theme/theme28.xml" ContentType="application/vnd.openxmlformats-officedocument.theme+xml"/>
  <Override PartName="/ppt/slideLayouts/slideLayout407.xml" ContentType="application/vnd.openxmlformats-officedocument.presentationml.slideLayout+xml"/>
  <Override PartName="/ppt/slideLayouts/slideLayout454.xml" ContentType="application/vnd.openxmlformats-officedocument.presentationml.slideLayout+xml"/>
  <Override PartName="/ppt/notesSlides/notesSlide15.xml" ContentType="application/vnd.openxmlformats-officedocument.presentationml.notesSlide+xml"/>
  <Override PartName="/ppt/slideMasters/slideMaster32.xml" ContentType="application/vnd.openxmlformats-officedocument.presentationml.slideMaster+xml"/>
  <Override PartName="/ppt/slideLayouts/slideLayout101.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slideLayouts/slideLayout432.xml" ContentType="application/vnd.openxmlformats-officedocument.presentationml.slideLayout+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369.xml" ContentType="application/vnd.openxmlformats-officedocument.presentationml.slideLayout+xml"/>
  <Override PartName="/ppt/slideLayouts/slideLayout508.xml" ContentType="application/vnd.openxmlformats-officedocument.presentationml.slideLayout+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Layouts/slideLayout347.xml" ContentType="application/vnd.openxmlformats-officedocument.presentationml.slideLayout+xml"/>
  <Override PartName="/ppt/theme/theme31.xml" ContentType="application/vnd.openxmlformats-officedocument.theme+xml"/>
  <Override PartName="/ppt/slideLayouts/slideLayout394.xml" ContentType="application/vnd.openxmlformats-officedocument.presentationml.slideLayout+xml"/>
  <Override PartName="/ppt/slideLayouts/slideLayout410.xml" ContentType="application/vnd.openxmlformats-officedocument.presentationml.slideLayout+xml"/>
  <Override PartName="/ppt/notesSlides/notesSlide6.xml" ContentType="application/vnd.openxmlformats-officedocument.presentationml.notesSlide+xml"/>
  <Override PartName="/ppt/theme/themeOverride16.xml" ContentType="application/vnd.openxmlformats-officedocument.themeOverride+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202.xml" ContentType="application/vnd.openxmlformats-officedocument.presentationml.slideLayout+xml"/>
  <Override PartName="/ppt/slideLayouts/slideLayout533.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325.xml" ContentType="application/vnd.openxmlformats-officedocument.presentationml.slideLayout+xml"/>
  <Override PartName="/ppt/slideLayouts/slideLayout372.xml" ContentType="application/vnd.openxmlformats-officedocument.presentationml.slideLayout+xml"/>
  <Override PartName="/ppt/slides/slide18.xml" ContentType="application/vnd.openxmlformats-officedocument.presentationml.slide+xml"/>
  <Override PartName="/ppt/slides/slide65.xml" ContentType="application/vnd.openxmlformats-officedocument.presentationml.slide+xml"/>
  <Override PartName="/ppt/slideLayouts/slideLayout17.xml" ContentType="application/vnd.openxmlformats-officedocument.presentationml.slideLayout+xml"/>
  <Override PartName="/ppt/slideLayouts/slideLayout64.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303.xml" ContentType="application/vnd.openxmlformats-officedocument.presentationml.slideLayout+xml"/>
  <Override PartName="/ppt/slideLayouts/slideLayout350.xml" ContentType="application/vnd.openxmlformats-officedocument.presentationml.slideLayout+xml"/>
  <Override PartName="/ppt/slideLayouts/slideLayout448.xml" ContentType="application/vnd.openxmlformats-officedocument.presentationml.slideLayout+xml"/>
  <Override PartName="/ppt/slideLayouts/slideLayout495.xml" ContentType="application/vnd.openxmlformats-officedocument.presentationml.slideLayout+xml"/>
  <Override PartName="/ppt/slideLayouts/slideLayout511.xml" ContentType="application/vnd.openxmlformats-officedocument.presentationml.slideLayout+xml"/>
  <Override PartName="/ppt/theme/themeOverride5.xml" ContentType="application/vnd.openxmlformats-officedocument.themeOverride+xml"/>
  <Override PartName="/ppt/slides/slide43.xml" ContentType="application/vnd.openxmlformats-officedocument.presentationml.slide+xml"/>
  <Override PartName="/ppt/theme/theme1.xml" ContentType="application/vnd.openxmlformats-officedocument.theme+xml"/>
  <Override PartName="/ppt/slideLayouts/slideLayout142.xml" ContentType="application/vnd.openxmlformats-officedocument.presentationml.slideLayout+xml"/>
  <Override PartName="/ppt/slideLayouts/slideLayout287.xml" ContentType="application/vnd.openxmlformats-officedocument.presentationml.slideLayout+xml"/>
  <Override PartName="/ppt/slideMasters/slideMaster26.xml" ContentType="application/vnd.openxmlformats-officedocument.presentationml.slideMaster+xml"/>
  <Override PartName="/ppt/slideLayouts/slideLayout42.xml" ContentType="application/vnd.openxmlformats-officedocument.presentationml.slideLayout+xml"/>
  <Override PartName="/ppt/slideLayouts/slideLayout426.xml" ContentType="application/vnd.openxmlformats-officedocument.presentationml.slideLayout+xml"/>
  <Override PartName="/ppt/slideLayouts/slideLayout473.xml" ContentType="application/vnd.openxmlformats-officedocument.presentationml.slideLayout+xml"/>
  <Override PartName="/ppt/notesSlides/notesSlide34.xml" ContentType="application/vnd.openxmlformats-officedocument.presentationml.notes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120.xml" ContentType="application/vnd.openxmlformats-officedocument.presentationml.slideLayout+xml"/>
  <Override PartName="/ppt/slideLayouts/slideLayout218.xml" ContentType="application/vnd.openxmlformats-officedocument.presentationml.slideLayout+xml"/>
  <Override PartName="/ppt/slideLayouts/slideLayout265.xml" ContentType="application/vnd.openxmlformats-officedocument.presentationml.slideLayout+xml"/>
  <Override PartName="/ppt/slideLayouts/slideLayout404.xml" ContentType="application/vnd.openxmlformats-officedocument.presentationml.slideLayout+xml"/>
  <Override PartName="/ppt/slideLayouts/slideLayout451.xml" ContentType="application/vnd.openxmlformats-officedocument.presentationml.slideLayout+xml"/>
  <Override PartName="/ppt/slideLayouts/slideLayout243.xml" ContentType="application/vnd.openxmlformats-officedocument.presentationml.slideLayout+xml"/>
  <Override PartName="/ppt/slideLayouts/slideLayout290.xml" ContentType="application/vnd.openxmlformats-officedocument.presentationml.slideLayout+xml"/>
  <Override PartName="/ppt/theme/theme25.xml" ContentType="application/vnd.openxmlformats-officedocument.theme+xml"/>
  <Override PartName="/ppt/slideLayouts/slideLayout388.xml" ContentType="application/vnd.openxmlformats-officedocument.presentationml.slideLayout+xml"/>
  <Override PartName="/ppt/slideLayouts/slideLayout527.xml" ContentType="application/vnd.openxmlformats-officedocument.presentationml.slideLayout+xml"/>
  <Override PartName="/ppt/notesSlides/notesSlide12.xml" ContentType="application/vnd.openxmlformats-officedocument.presentationml.notesSlide+xml"/>
  <Override PartName="/ppt/slideLayouts/slideLayout319.xml" ContentType="application/vnd.openxmlformats-officedocument.presentationml.slideLayout+xml"/>
  <Override PartName="/ppt/slideLayouts/slideLayout366.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158.xml" ContentType="application/vnd.openxmlformats-officedocument.presentationml.slideLayout+xml"/>
  <Override PartName="/ppt/slideLayouts/slideLayout221.xml" ContentType="application/vnd.openxmlformats-officedocument.presentationml.slideLayout+xml"/>
  <Override PartName="/ppt/slideLayouts/slideLayout505.xml" ContentType="application/vnd.openxmlformats-officedocument.presentationml.slideLayout+xml"/>
  <Override PartName="/ppt/theme/themeOverride13.xml" ContentType="application/vnd.openxmlformats-officedocument.themeOverride+xml"/>
  <Override PartName="/ppt/slideLayouts/slideLayout58.xml" ContentType="application/vnd.openxmlformats-officedocument.presentationml.slideLayout+xml"/>
  <Override PartName="/ppt/slideLayouts/slideLayout344.xml" ContentType="application/vnd.openxmlformats-officedocument.presentationml.slideLayout+xml"/>
  <Override PartName="/ppt/slideLayouts/slideLayout391.xml" ContentType="application/vnd.openxmlformats-officedocument.presentationml.slideLayout+xml"/>
  <Override PartName="/ppt/slideLayouts/slideLayout489.xml" ContentType="application/vnd.openxmlformats-officedocument.presentationml.slideLayout+xml"/>
  <Override PartName="/ppt/slideLayouts/slideLayout530.xml" ContentType="application/vnd.openxmlformats-officedocument.presentationml.slideLayout+xml"/>
  <Override PartName="/ppt/notesSlides/notesSlide3.xml" ContentType="application/vnd.openxmlformats-officedocument.presentationml.notes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83.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Layouts/slideLayout322.xml" ContentType="application/vnd.openxmlformats-officedocument.presentationml.slideLayout+xml"/>
  <Override PartName="/ppt/slideLayouts/slideLayout467.xml" ContentType="application/vnd.openxmlformats-officedocument.presentationml.slideLayout+xml"/>
  <Override PartName="/ppt/slides/slide15.xml" ContentType="application/vnd.openxmlformats-officedocument.presentationml.slide+xml"/>
  <Override PartName="/ppt/slides/slide62.xml" ContentType="application/vnd.openxmlformats-officedocument.presentationml.slide+xml"/>
  <Override PartName="/ppt/slideLayouts/slideLayout114.xml" ContentType="application/vnd.openxmlformats-officedocument.presentationml.slideLayout+xml"/>
  <Override PartName="/ppt/slideLayouts/slideLayout161.xml" ContentType="application/vnd.openxmlformats-officedocument.presentationml.slideLayout+xml"/>
  <Override PartName="/ppt/slideLayouts/slideLayout259.xml" ContentType="application/vnd.openxmlformats-officedocument.presentationml.slideLayout+xml"/>
  <Override PartName="/ppt/notesSlides/notesSlide28.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theme/theme19.xml" ContentType="application/vnd.openxmlformats-officedocument.theme+xml"/>
  <Override PartName="/ppt/slideLayouts/slideLayout300.xml" ContentType="application/vnd.openxmlformats-officedocument.presentationml.slideLayout+xml"/>
  <Override PartName="/ppt/slideLayouts/slideLayout445.xml" ContentType="application/vnd.openxmlformats-officedocument.presentationml.slideLayout+xml"/>
  <Override PartName="/ppt/slideLayouts/slideLayout492.xml" ContentType="application/vnd.openxmlformats-officedocument.presentationml.slideLayout+xml"/>
  <Override PartName="/ppt/theme/themeOverride2.xml" ContentType="application/vnd.openxmlformats-officedocument.themeOverride+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237.xml" ContentType="application/vnd.openxmlformats-officedocument.presentationml.slideLayout+xml"/>
  <Override PartName="/ppt/slideLayouts/slideLayout284.xml" ContentType="application/vnd.openxmlformats-officedocument.presentationml.slideLayout+xml"/>
  <Override PartName="/ppt/slideLayouts/slideLayout423.xml" ContentType="application/vnd.openxmlformats-officedocument.presentationml.slideLayout+xml"/>
  <Override PartName="/ppt/slideLayouts/slideLayout470.xml" ContentType="application/vnd.openxmlformats-officedocument.presentationml.slideLayout+xml"/>
  <Override PartName="/ppt/slideLayouts/slideLayout215.xml" ContentType="application/vnd.openxmlformats-officedocument.presentationml.slideLayout+xml"/>
  <Override PartName="/ppt/slideLayouts/slideLayout262.xml" ContentType="application/vnd.openxmlformats-officedocument.presentationml.slideLayout+xml"/>
  <Default Extension="vml" ContentType="application/vnd.openxmlformats-officedocument.vmlDrawing"/>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Layouts/slideLayout199.xml" ContentType="application/vnd.openxmlformats-officedocument.presentationml.slideLayout+xml"/>
  <Override PartName="/ppt/theme/theme22.xml" ContentType="application/vnd.openxmlformats-officedocument.theme+xml"/>
  <Override PartName="/ppt/slideLayouts/slideLayout338.xml" ContentType="application/vnd.openxmlformats-officedocument.presentationml.slideLayout+xml"/>
  <Override PartName="/ppt/slideLayouts/slideLayout385.xml" ContentType="application/vnd.openxmlformats-officedocument.presentationml.slideLayout+xml"/>
  <Override PartName="/ppt/slideLayouts/slideLayout401.xml" ContentType="application/vnd.openxmlformats-officedocument.presentationml.slideLayout+xml"/>
  <Override PartName="/ppt/slides/slide78.xml" ContentType="application/vnd.openxmlformats-officedocument.presentationml.slid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ppt/slideLayouts/slideLayout524.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77.xml" ContentType="application/vnd.openxmlformats-officedocument.presentationml.slideLayout+xml"/>
  <Override PartName="/ppt/slideLayouts/slideLayout316.xml" ContentType="application/vnd.openxmlformats-officedocument.presentationml.slideLayout+xml"/>
  <Override PartName="/ppt/slideLayouts/slideLayout363.xml" ContentType="application/vnd.openxmlformats-officedocument.presentationml.slideLayout+xml"/>
  <Override PartName="/ppt/slideLayouts/slideLayout502.xml" ContentType="application/vnd.openxmlformats-officedocument.presentationml.slideLayout+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341.xml" ContentType="application/vnd.openxmlformats-officedocument.presentationml.slideLayout+xml"/>
  <Override PartName="/ppt/slideLayouts/slideLayout439.xml" ContentType="application/vnd.openxmlformats-officedocument.presentationml.slideLayout+xml"/>
  <Override PartName="/ppt/slideLayouts/slideLayout486.xml" ContentType="application/vnd.openxmlformats-officedocument.presentationml.slideLayout+xml"/>
  <Override PartName="/ppt/theme/themeOverride10.xml" ContentType="application/vnd.openxmlformats-officedocument.themeOverride+xml"/>
  <Override PartName="/ppt/slides/slide34.xml" ContentType="application/vnd.openxmlformats-officedocument.presentationml.slide+xml"/>
  <Override PartName="/ppt/slideLayouts/slideLayout133.xml" ContentType="application/vnd.openxmlformats-officedocument.presentationml.slideLayout+xml"/>
  <Override PartName="/ppt/slideLayouts/slideLayout180.xml" ContentType="application/vnd.openxmlformats-officedocument.presentationml.slideLayout+xml"/>
  <Override PartName="/ppt/slideLayouts/slideLayout278.xml" ContentType="application/vnd.openxmlformats-officedocument.presentationml.slideLayout+xml"/>
  <Override PartName="/ppt/slideLayouts/slideLayout417.xml" ContentType="application/vnd.openxmlformats-officedocument.presentationml.slideLayout+xml"/>
  <Override PartName="/ppt/slideLayouts/slideLayout464.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theme/theme38.xml" ContentType="application/vnd.openxmlformats-officedocument.theme+xml"/>
  <Override PartName="/ppt/notesSlides/notesSlide25.xml" ContentType="application/vnd.openxmlformats-officedocument.presentationml.notesSlide+xml"/>
  <Override PartName="/ppt/slideMasters/slideMaster42.xml" ContentType="application/vnd.openxmlformats-officedocument.presentationml.slideMaster+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442.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Layouts/slideLayout379.xml" ContentType="application/vnd.openxmlformats-officedocument.presentationml.slideLayout+xml"/>
  <Override PartName="/ppt/slideLayouts/slideLayout518.xml" ContentType="application/vnd.openxmlformats-officedocument.presentationml.slideLayout+xml"/>
  <Override PartName="/ppt/slideMasters/slideMaster20.xml" ContentType="application/vnd.openxmlformats-officedocument.presentationml.slideMaster+xml"/>
  <Override PartName="/ppt/theme/theme8.xml" ContentType="application/vnd.openxmlformats-officedocument.theme+xml"/>
  <Override PartName="/ppt/slideLayouts/slideLayout357.xml" ContentType="application/vnd.openxmlformats-officedocument.presentationml.slideLayout+xml"/>
  <Override PartName="/ppt/slideLayouts/slideLayout420.xml" ContentType="application/vnd.openxmlformats-officedocument.presentationml.slideLayout+xml"/>
  <Override PartName="/ppt/theme/theme41.xml" ContentType="application/vnd.openxmlformats-officedocument.theme+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12.xml" ContentType="application/vnd.openxmlformats-officedocument.presentationml.slideLayout+xml"/>
  <Override PartName="/ppt/slides/slide28.xml" ContentType="application/vnd.openxmlformats-officedocument.presentationml.slide+xml"/>
  <Override PartName="/ppt/slides/slide75.xml" ContentType="application/vnd.openxmlformats-officedocument.presentationml.slide+xml"/>
  <Override PartName="/ppt/slideLayouts/slideLayout49.xml" ContentType="application/vnd.openxmlformats-officedocument.presentationml.slideLayout+xml"/>
  <Override PartName="/ppt/slideLayouts/slideLayout96.xml" ContentType="application/vnd.openxmlformats-officedocument.presentationml.slideLayout+xml"/>
  <Override PartName="/ppt/slideLayouts/slideLayout335.xml" ContentType="application/vnd.openxmlformats-officedocument.presentationml.slideLayout+xml"/>
  <Override PartName="/ppt/slideLayouts/slideLayout382.xml" ContentType="application/vnd.openxmlformats-officedocument.presentationml.slideLayout+xml"/>
  <Override PartName="/ppt/slideLayouts/slideLayout521.xml" ContentType="application/vnd.openxmlformats-officedocument.presentationml.slideLayout+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27.xml" ContentType="application/vnd.openxmlformats-officedocument.presentationml.slideLayout+xml"/>
  <Override PartName="/ppt/slideLayouts/slideLayout174.xml" ContentType="application/vnd.openxmlformats-officedocument.presentationml.slideLayout+xml"/>
  <Override PartName="/ppt/slideLayouts/slideLayout313.xml" ContentType="application/vnd.openxmlformats-officedocument.presentationml.slideLayout+xml"/>
  <Override PartName="/ppt/slideLayouts/slideLayout360.xml" ContentType="application/vnd.openxmlformats-officedocument.presentationml.slideLayout+xml"/>
  <Override PartName="/ppt/slideLayouts/slideLayout458.xml" ContentType="application/vnd.openxmlformats-officedocument.presentationml.slideLayout+xml"/>
  <Override PartName="/ppt/notesSlides/notesSlide19.xml" ContentType="application/vnd.openxmlformats-officedocument.presentationml.notesSlide+xml"/>
  <Override PartName="/ppt/slides/slide53.xml" ContentType="application/vnd.openxmlformats-officedocument.presentationml.slide+xml"/>
  <Default Extension="jpeg" ContentType="image/jpeg"/>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slideLayouts/slideLayout436.xml" ContentType="application/vnd.openxmlformats-officedocument.presentationml.slideLayout+xml"/>
  <Override PartName="/ppt/slideLayouts/slideLayout483.xml" ContentType="application/vnd.openxmlformats-officedocument.presentationml.slideLayout+xml"/>
  <Override PartName="/ppt/slideMasters/slideMaster36.xml" ContentType="application/vnd.openxmlformats-officedocument.presentationml.slideMaster+xml"/>
  <Override PartName="/ppt/slides/slide31.xml" ContentType="application/vnd.openxmlformats-officedocument.presentationml.slide+xml"/>
  <Override PartName="/ppt/slideLayouts/slideLayout52.xml" ContentType="application/vnd.openxmlformats-officedocument.presentationml.slideLayout+xml"/>
  <Override PartName="/ppt/slideLayouts/slideLayout228.xml" ContentType="application/vnd.openxmlformats-officedocument.presentationml.slideLayout+xml"/>
  <Override PartName="/ppt/slideLayouts/slideLayout275.xml" ContentType="application/vnd.openxmlformats-officedocument.presentationml.slideLayout+xml"/>
  <Override PartName="/ppt/notesSlides/notesSlide44.xml" ContentType="application/vnd.openxmlformats-officedocument.presentationml.notesSlide+xml"/>
  <Override PartName="/ppt/slideMasters/slideMaster14.xml" ContentType="application/vnd.openxmlformats-officedocument.presentationml.slideMaster+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414.xml" ContentType="application/vnd.openxmlformats-officedocument.presentationml.slideLayout+xml"/>
  <Override PartName="/ppt/theme/theme35.xml" ContentType="application/vnd.openxmlformats-officedocument.theme+xml"/>
  <Override PartName="/ppt/slideLayouts/slideLayout461.xml" ContentType="application/vnd.openxmlformats-officedocument.presentationml.slideLayout+xml"/>
  <Override PartName="/ppt/notesSlides/notesSlide22.xml" ContentType="application/vnd.openxmlformats-officedocument.presentationml.notesSlide+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slideLayouts/slideLayout398.xml" ContentType="application/vnd.openxmlformats-officedocument.presentationml.slideLayout+xml"/>
  <Override PartName="/ppt/theme/theme13.xml" ContentType="application/vnd.openxmlformats-officedocument.theme+xml"/>
  <Override PartName="/ppt/slideLayouts/slideLayout231.xml" ContentType="application/vnd.openxmlformats-officedocument.presentationml.slideLayout+xml"/>
  <Override PartName="/ppt/slideLayouts/slideLayout329.xml" ContentType="application/vnd.openxmlformats-officedocument.presentationml.slideLayout+xml"/>
  <Override PartName="/ppt/slideLayouts/slideLayout376.xml" ContentType="application/vnd.openxmlformats-officedocument.presentationml.slideLayout+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168.xml" ContentType="application/vnd.openxmlformats-officedocument.presentationml.slideLayout+xml"/>
  <Override PartName="/ppt/slideLayouts/slideLayout499.xml" ContentType="application/vnd.openxmlformats-officedocument.presentationml.slideLayout+xml"/>
  <Override PartName="/ppt/slideLayouts/slideLayout515.xml" ContentType="application/vnd.openxmlformats-officedocument.presentationml.slideLayout+xml"/>
  <Override PartName="/ppt/theme/themeOverride9.xml" ContentType="application/vnd.openxmlformats-officedocument.themeOverride+xml"/>
  <Override PartName="/ppt/slides/slide47.xml" ContentType="application/vnd.openxmlformats-officedocument.presentationml.slide+xml"/>
  <Override PartName="/ppt/theme/theme5.xml" ContentType="application/vnd.openxmlformats-officedocument.theme+xml"/>
  <Override PartName="/ppt/slideLayouts/slideLayout354.xml" ContentType="application/vnd.openxmlformats-officedocument.presentationml.slideLayout+xml"/>
  <Override PartName="/ppt/slideLayouts/slideLayout46.xml" ContentType="application/vnd.openxmlformats-officedocument.presentationml.slideLayout+xml"/>
  <Override PartName="/ppt/slideLayouts/slideLayout193.xml" ContentType="application/vnd.openxmlformats-officedocument.presentationml.slideLayout+xml"/>
  <Override PartName="/ppt/notesSlides/notesSlide3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869" r:id="rId2"/>
    <p:sldMasterId id="2147483881" r:id="rId3"/>
    <p:sldMasterId id="2147483964" r:id="rId4"/>
    <p:sldMasterId id="2147483977" r:id="rId5"/>
    <p:sldMasterId id="2147483991" r:id="rId6"/>
    <p:sldMasterId id="2147484005" r:id="rId7"/>
    <p:sldMasterId id="2147484018" r:id="rId8"/>
    <p:sldMasterId id="2147484032" r:id="rId9"/>
    <p:sldMasterId id="2147484045" r:id="rId10"/>
    <p:sldMasterId id="2147484059" r:id="rId11"/>
    <p:sldMasterId id="2147484073" r:id="rId12"/>
    <p:sldMasterId id="2147484086" r:id="rId13"/>
    <p:sldMasterId id="2147484100" r:id="rId14"/>
    <p:sldMasterId id="2147484113" r:id="rId15"/>
    <p:sldMasterId id="2147484127" r:id="rId16"/>
    <p:sldMasterId id="2147484140" r:id="rId17"/>
    <p:sldMasterId id="2147484167" r:id="rId18"/>
    <p:sldMasterId id="2147484180" r:id="rId19"/>
    <p:sldMasterId id="2147484193" r:id="rId20"/>
    <p:sldMasterId id="2147484220" r:id="rId21"/>
    <p:sldMasterId id="2147484376" r:id="rId22"/>
    <p:sldMasterId id="2147485235" r:id="rId23"/>
    <p:sldMasterId id="2147485960" r:id="rId24"/>
    <p:sldMasterId id="2147485973" r:id="rId25"/>
    <p:sldMasterId id="2147485986" r:id="rId26"/>
    <p:sldMasterId id="2147485999" r:id="rId27"/>
    <p:sldMasterId id="2147486012" r:id="rId28"/>
    <p:sldMasterId id="2147486025" r:id="rId29"/>
    <p:sldMasterId id="2147493960" r:id="rId30"/>
    <p:sldMasterId id="2147498021" r:id="rId31"/>
    <p:sldMasterId id="2147501614" r:id="rId32"/>
    <p:sldMasterId id="2147501626" r:id="rId33"/>
    <p:sldMasterId id="2147501640" r:id="rId34"/>
    <p:sldMasterId id="2147501653" r:id="rId35"/>
    <p:sldMasterId id="2147503553" r:id="rId36"/>
    <p:sldMasterId id="2147503571" r:id="rId37"/>
    <p:sldMasterId id="2147503585" r:id="rId38"/>
    <p:sldMasterId id="2147505003" r:id="rId39"/>
    <p:sldMasterId id="2147508472" r:id="rId40"/>
    <p:sldMasterId id="2147508486" r:id="rId41"/>
    <p:sldMasterId id="2147511368" r:id="rId42"/>
  </p:sldMasterIdLst>
  <p:notesMasterIdLst>
    <p:notesMasterId r:id="rId123"/>
  </p:notesMasterIdLst>
  <p:sldIdLst>
    <p:sldId id="257" r:id="rId43"/>
    <p:sldId id="351" r:id="rId44"/>
    <p:sldId id="260" r:id="rId45"/>
    <p:sldId id="432" r:id="rId46"/>
    <p:sldId id="433" r:id="rId47"/>
    <p:sldId id="422" r:id="rId48"/>
    <p:sldId id="258" r:id="rId49"/>
    <p:sldId id="416" r:id="rId50"/>
    <p:sldId id="437" r:id="rId51"/>
    <p:sldId id="423" r:id="rId52"/>
    <p:sldId id="424" r:id="rId53"/>
    <p:sldId id="439" r:id="rId54"/>
    <p:sldId id="262" r:id="rId55"/>
    <p:sldId id="425" r:id="rId56"/>
    <p:sldId id="382" r:id="rId57"/>
    <p:sldId id="426" r:id="rId58"/>
    <p:sldId id="427" r:id="rId59"/>
    <p:sldId id="259" r:id="rId60"/>
    <p:sldId id="428" r:id="rId61"/>
    <p:sldId id="267" r:id="rId62"/>
    <p:sldId id="268" r:id="rId63"/>
    <p:sldId id="434" r:id="rId64"/>
    <p:sldId id="269" r:id="rId65"/>
    <p:sldId id="270" r:id="rId66"/>
    <p:sldId id="440" r:id="rId67"/>
    <p:sldId id="429" r:id="rId68"/>
    <p:sldId id="430" r:id="rId69"/>
    <p:sldId id="411" r:id="rId70"/>
    <p:sldId id="414" r:id="rId71"/>
    <p:sldId id="412" r:id="rId72"/>
    <p:sldId id="387" r:id="rId73"/>
    <p:sldId id="388" r:id="rId74"/>
    <p:sldId id="389" r:id="rId75"/>
    <p:sldId id="393" r:id="rId76"/>
    <p:sldId id="394" r:id="rId77"/>
    <p:sldId id="271" r:id="rId78"/>
    <p:sldId id="272" r:id="rId79"/>
    <p:sldId id="273" r:id="rId80"/>
    <p:sldId id="395" r:id="rId81"/>
    <p:sldId id="396" r:id="rId82"/>
    <p:sldId id="275" r:id="rId83"/>
    <p:sldId id="274" r:id="rId84"/>
    <p:sldId id="279" r:id="rId85"/>
    <p:sldId id="285" r:id="rId86"/>
    <p:sldId id="286" r:id="rId87"/>
    <p:sldId id="419" r:id="rId88"/>
    <p:sldId id="390" r:id="rId89"/>
    <p:sldId id="391" r:id="rId90"/>
    <p:sldId id="392" r:id="rId91"/>
    <p:sldId id="276" r:id="rId92"/>
    <p:sldId id="277" r:id="rId93"/>
    <p:sldId id="278" r:id="rId94"/>
    <p:sldId id="289" r:id="rId95"/>
    <p:sldId id="365" r:id="rId96"/>
    <p:sldId id="364" r:id="rId97"/>
    <p:sldId id="366" r:id="rId98"/>
    <p:sldId id="431" r:id="rId99"/>
    <p:sldId id="303" r:id="rId100"/>
    <p:sldId id="304" r:id="rId101"/>
    <p:sldId id="436" r:id="rId102"/>
    <p:sldId id="417" r:id="rId103"/>
    <p:sldId id="307" r:id="rId104"/>
    <p:sldId id="308" r:id="rId105"/>
    <p:sldId id="309" r:id="rId106"/>
    <p:sldId id="310" r:id="rId107"/>
    <p:sldId id="311" r:id="rId108"/>
    <p:sldId id="312" r:id="rId109"/>
    <p:sldId id="448" r:id="rId110"/>
    <p:sldId id="314" r:id="rId111"/>
    <p:sldId id="315" r:id="rId112"/>
    <p:sldId id="316" r:id="rId113"/>
    <p:sldId id="321" r:id="rId114"/>
    <p:sldId id="319" r:id="rId115"/>
    <p:sldId id="442" r:id="rId116"/>
    <p:sldId id="441" r:id="rId117"/>
    <p:sldId id="443" r:id="rId118"/>
    <p:sldId id="444" r:id="rId119"/>
    <p:sldId id="445" r:id="rId120"/>
    <p:sldId id="446" r:id="rId121"/>
    <p:sldId id="447" r:id="rId122"/>
  </p:sldIdLst>
  <p:sldSz cx="6858000" cy="9144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6600CC"/>
    <a:srgbClr val="D60AAA"/>
    <a:srgbClr val="6A47B9"/>
    <a:srgbClr val="7F8CBF"/>
    <a:srgbClr val="E5053A"/>
    <a:srgbClr val="9258C8"/>
    <a:srgbClr val="FFCC49"/>
  </p:clrMru>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Normaali tyyli 1 - Korostu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Normaali tyyli 1 - Korostu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Normaali tyyl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6" autoAdjust="0"/>
    <p:restoredTop sz="91448" autoAdjust="0"/>
  </p:normalViewPr>
  <p:slideViewPr>
    <p:cSldViewPr>
      <p:cViewPr>
        <p:scale>
          <a:sx n="80" d="100"/>
          <a:sy n="80" d="100"/>
        </p:scale>
        <p:origin x="-2028" y="-96"/>
      </p:cViewPr>
      <p:guideLst>
        <p:guide orient="horz" pos="2880"/>
        <p:guide pos="2160"/>
      </p:guideLst>
    </p:cSldViewPr>
  </p:slideViewPr>
  <p:outlineViewPr>
    <p:cViewPr>
      <p:scale>
        <a:sx n="33" d="100"/>
        <a:sy n="33" d="100"/>
      </p:scale>
      <p:origin x="0" y="23034"/>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4" d="100"/>
          <a:sy n="84" d="100"/>
        </p:scale>
        <p:origin x="-846"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75.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 Target="slides/slide5.xml"/><Relationship Id="rId63" Type="http://schemas.openxmlformats.org/officeDocument/2006/relationships/slide" Target="slides/slide21.xml"/><Relationship Id="rId68" Type="http://schemas.openxmlformats.org/officeDocument/2006/relationships/slide" Target="slides/slide26.xml"/><Relationship Id="rId84" Type="http://schemas.openxmlformats.org/officeDocument/2006/relationships/slide" Target="slides/slide42.xml"/><Relationship Id="rId89" Type="http://schemas.openxmlformats.org/officeDocument/2006/relationships/slide" Target="slides/slide47.xml"/><Relationship Id="rId112" Type="http://schemas.openxmlformats.org/officeDocument/2006/relationships/slide" Target="slides/slide70.xml"/><Relationship Id="rId16" Type="http://schemas.openxmlformats.org/officeDocument/2006/relationships/slideMaster" Target="slideMasters/slideMaster16.xml"/><Relationship Id="rId107" Type="http://schemas.openxmlformats.org/officeDocument/2006/relationships/slide" Target="slides/slide65.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11.xml"/><Relationship Id="rId58" Type="http://schemas.openxmlformats.org/officeDocument/2006/relationships/slide" Target="slides/slide16.xml"/><Relationship Id="rId74" Type="http://schemas.openxmlformats.org/officeDocument/2006/relationships/slide" Target="slides/slide32.xml"/><Relationship Id="rId79" Type="http://schemas.openxmlformats.org/officeDocument/2006/relationships/slide" Target="slides/slide37.xml"/><Relationship Id="rId102" Type="http://schemas.openxmlformats.org/officeDocument/2006/relationships/slide" Target="slides/slide60.xml"/><Relationship Id="rId123" Type="http://schemas.openxmlformats.org/officeDocument/2006/relationships/notesMaster" Target="notesMasters/notesMaster1.xml"/><Relationship Id="rId5" Type="http://schemas.openxmlformats.org/officeDocument/2006/relationships/slideMaster" Target="slideMasters/slideMaster5.xml"/><Relationship Id="rId90" Type="http://schemas.openxmlformats.org/officeDocument/2006/relationships/slide" Target="slides/slide48.xml"/><Relationship Id="rId95" Type="http://schemas.openxmlformats.org/officeDocument/2006/relationships/slide" Target="slides/slide53.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1.xml"/><Relationship Id="rId48" Type="http://schemas.openxmlformats.org/officeDocument/2006/relationships/slide" Target="slides/slide6.xml"/><Relationship Id="rId56" Type="http://schemas.openxmlformats.org/officeDocument/2006/relationships/slide" Target="slides/slide14.xml"/><Relationship Id="rId64" Type="http://schemas.openxmlformats.org/officeDocument/2006/relationships/slide" Target="slides/slide22.xml"/><Relationship Id="rId69" Type="http://schemas.openxmlformats.org/officeDocument/2006/relationships/slide" Target="slides/slide27.xml"/><Relationship Id="rId77" Type="http://schemas.openxmlformats.org/officeDocument/2006/relationships/slide" Target="slides/slide35.xml"/><Relationship Id="rId100" Type="http://schemas.openxmlformats.org/officeDocument/2006/relationships/slide" Target="slides/slide58.xml"/><Relationship Id="rId105" Type="http://schemas.openxmlformats.org/officeDocument/2006/relationships/slide" Target="slides/slide63.xml"/><Relationship Id="rId113" Type="http://schemas.openxmlformats.org/officeDocument/2006/relationships/slide" Target="slides/slide71.xml"/><Relationship Id="rId118" Type="http://schemas.openxmlformats.org/officeDocument/2006/relationships/slide" Target="slides/slide76.xml"/><Relationship Id="rId12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9.xml"/><Relationship Id="rId72" Type="http://schemas.openxmlformats.org/officeDocument/2006/relationships/slide" Target="slides/slide30.xml"/><Relationship Id="rId80" Type="http://schemas.openxmlformats.org/officeDocument/2006/relationships/slide" Target="slides/slide38.xml"/><Relationship Id="rId85" Type="http://schemas.openxmlformats.org/officeDocument/2006/relationships/slide" Target="slides/slide43.xml"/><Relationship Id="rId93" Type="http://schemas.openxmlformats.org/officeDocument/2006/relationships/slide" Target="slides/slide51.xml"/><Relationship Id="rId98" Type="http://schemas.openxmlformats.org/officeDocument/2006/relationships/slide" Target="slides/slide56.xml"/><Relationship Id="rId121" Type="http://schemas.openxmlformats.org/officeDocument/2006/relationships/slide" Target="slides/slide7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4.xml"/><Relationship Id="rId59" Type="http://schemas.openxmlformats.org/officeDocument/2006/relationships/slide" Target="slides/slide17.xml"/><Relationship Id="rId67" Type="http://schemas.openxmlformats.org/officeDocument/2006/relationships/slide" Target="slides/slide25.xml"/><Relationship Id="rId103" Type="http://schemas.openxmlformats.org/officeDocument/2006/relationships/slide" Target="slides/slide61.xml"/><Relationship Id="rId108" Type="http://schemas.openxmlformats.org/officeDocument/2006/relationships/slide" Target="slides/slide66.xml"/><Relationship Id="rId116" Type="http://schemas.openxmlformats.org/officeDocument/2006/relationships/slide" Target="slides/slide74.xml"/><Relationship Id="rId124" Type="http://schemas.openxmlformats.org/officeDocument/2006/relationships/presProps" Target="presProps.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12.xml"/><Relationship Id="rId62" Type="http://schemas.openxmlformats.org/officeDocument/2006/relationships/slide" Target="slides/slide20.xml"/><Relationship Id="rId70" Type="http://schemas.openxmlformats.org/officeDocument/2006/relationships/slide" Target="slides/slide28.xml"/><Relationship Id="rId75" Type="http://schemas.openxmlformats.org/officeDocument/2006/relationships/slide" Target="slides/slide33.xml"/><Relationship Id="rId83" Type="http://schemas.openxmlformats.org/officeDocument/2006/relationships/slide" Target="slides/slide41.xml"/><Relationship Id="rId88" Type="http://schemas.openxmlformats.org/officeDocument/2006/relationships/slide" Target="slides/slide46.xml"/><Relationship Id="rId91" Type="http://schemas.openxmlformats.org/officeDocument/2006/relationships/slide" Target="slides/slide49.xml"/><Relationship Id="rId96" Type="http://schemas.openxmlformats.org/officeDocument/2006/relationships/slide" Target="slides/slide54.xml"/><Relationship Id="rId111"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7.xml"/><Relationship Id="rId57" Type="http://schemas.openxmlformats.org/officeDocument/2006/relationships/slide" Target="slides/slide15.xml"/><Relationship Id="rId106" Type="http://schemas.openxmlformats.org/officeDocument/2006/relationships/slide" Target="slides/slide64.xml"/><Relationship Id="rId114" Type="http://schemas.openxmlformats.org/officeDocument/2006/relationships/slide" Target="slides/slide72.xml"/><Relationship Id="rId119" Type="http://schemas.openxmlformats.org/officeDocument/2006/relationships/slide" Target="slides/slide77.xml"/><Relationship Id="rId127"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2.xml"/><Relationship Id="rId52" Type="http://schemas.openxmlformats.org/officeDocument/2006/relationships/slide" Target="slides/slide10.xml"/><Relationship Id="rId60" Type="http://schemas.openxmlformats.org/officeDocument/2006/relationships/slide" Target="slides/slide18.xml"/><Relationship Id="rId65" Type="http://schemas.openxmlformats.org/officeDocument/2006/relationships/slide" Target="slides/slide23.xml"/><Relationship Id="rId73" Type="http://schemas.openxmlformats.org/officeDocument/2006/relationships/slide" Target="slides/slide31.xml"/><Relationship Id="rId78" Type="http://schemas.openxmlformats.org/officeDocument/2006/relationships/slide" Target="slides/slide36.xml"/><Relationship Id="rId81" Type="http://schemas.openxmlformats.org/officeDocument/2006/relationships/slide" Target="slides/slide39.xml"/><Relationship Id="rId86" Type="http://schemas.openxmlformats.org/officeDocument/2006/relationships/slide" Target="slides/slide44.xml"/><Relationship Id="rId94" Type="http://schemas.openxmlformats.org/officeDocument/2006/relationships/slide" Target="slides/slide52.xml"/><Relationship Id="rId99" Type="http://schemas.openxmlformats.org/officeDocument/2006/relationships/slide" Target="slides/slide57.xml"/><Relationship Id="rId101" Type="http://schemas.openxmlformats.org/officeDocument/2006/relationships/slide" Target="slides/slide59.xml"/><Relationship Id="rId122" Type="http://schemas.openxmlformats.org/officeDocument/2006/relationships/slide" Target="slides/slide8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67.xml"/><Relationship Id="rId34" Type="http://schemas.openxmlformats.org/officeDocument/2006/relationships/slideMaster" Target="slideMasters/slideMaster34.xml"/><Relationship Id="rId50" Type="http://schemas.openxmlformats.org/officeDocument/2006/relationships/slide" Target="slides/slide8.xml"/><Relationship Id="rId55" Type="http://schemas.openxmlformats.org/officeDocument/2006/relationships/slide" Target="slides/slide13.xml"/><Relationship Id="rId76" Type="http://schemas.openxmlformats.org/officeDocument/2006/relationships/slide" Target="slides/slide34.xml"/><Relationship Id="rId97" Type="http://schemas.openxmlformats.org/officeDocument/2006/relationships/slide" Target="slides/slide55.xml"/><Relationship Id="rId104" Type="http://schemas.openxmlformats.org/officeDocument/2006/relationships/slide" Target="slides/slide62.xml"/><Relationship Id="rId120" Type="http://schemas.openxmlformats.org/officeDocument/2006/relationships/slide" Target="slides/slide78.xml"/><Relationship Id="rId125"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29.xml"/><Relationship Id="rId92" Type="http://schemas.openxmlformats.org/officeDocument/2006/relationships/slide" Target="slides/slide50.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 Target="slides/slide3.xml"/><Relationship Id="rId66" Type="http://schemas.openxmlformats.org/officeDocument/2006/relationships/slide" Target="slides/slide24.xml"/><Relationship Id="rId87" Type="http://schemas.openxmlformats.org/officeDocument/2006/relationships/slide" Target="slides/slide45.xml"/><Relationship Id="rId110" Type="http://schemas.openxmlformats.org/officeDocument/2006/relationships/slide" Target="slides/slide68.xml"/><Relationship Id="rId115" Type="http://schemas.openxmlformats.org/officeDocument/2006/relationships/slide" Target="slides/slide73.xml"/><Relationship Id="rId61" Type="http://schemas.openxmlformats.org/officeDocument/2006/relationships/slide" Target="slides/slide19.xml"/><Relationship Id="rId82" Type="http://schemas.openxmlformats.org/officeDocument/2006/relationships/slide" Target="slides/slide40.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endParaRPr lang="en-US"/>
          </a:p>
        </p:txBody>
      </p:sp>
      <p:sp>
        <p:nvSpPr>
          <p:cNvPr id="311300" name="Rectangle 4"/>
          <p:cNvSpPr>
            <a:spLocks noGrp="1" noRot="1" noChangeAspect="1" noChangeArrowheads="1" noTextEdit="1"/>
          </p:cNvSpPr>
          <p:nvPr>
            <p:ph type="sldImg" idx="2"/>
          </p:nvPr>
        </p:nvSpPr>
        <p:spPr bwMode="auto">
          <a:xfrm>
            <a:off x="2143125" y="685800"/>
            <a:ext cx="257175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Muokkaa tekstin perustyylejä napsauttamalla</a:t>
            </a:r>
          </a:p>
          <a:p>
            <a:pPr lvl="1"/>
            <a:r>
              <a:rPr lang="en-US" noProof="0" smtClean="0"/>
              <a:t>toinen taso</a:t>
            </a:r>
          </a:p>
          <a:p>
            <a:pPr lvl="2"/>
            <a:r>
              <a:rPr lang="en-US" noProof="0" smtClean="0"/>
              <a:t>kolmas taso</a:t>
            </a:r>
          </a:p>
          <a:p>
            <a:pPr lvl="3"/>
            <a:r>
              <a:rPr lang="en-US" noProof="0" smtClean="0"/>
              <a:t>neljäs taso</a:t>
            </a:r>
          </a:p>
          <a:p>
            <a:pPr lvl="4"/>
            <a:r>
              <a:rPr lang="en-US" noProof="0" smtClean="0"/>
              <a:t>viides taso</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09649AB4-EF35-4563-95BA-6067DC92D07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Dian kuvan paikkamerkki 1"/>
          <p:cNvSpPr>
            <a:spLocks noGrp="1" noRot="1" noChangeAspect="1" noTextEdit="1"/>
          </p:cNvSpPr>
          <p:nvPr>
            <p:ph type="sldImg"/>
          </p:nvPr>
        </p:nvSpPr>
        <p:spPr>
          <a:ln/>
        </p:spPr>
      </p:sp>
      <p:sp>
        <p:nvSpPr>
          <p:cNvPr id="312323" name="Huomautusten paikkamerkki 2"/>
          <p:cNvSpPr>
            <a:spLocks noGrp="1"/>
          </p:cNvSpPr>
          <p:nvPr>
            <p:ph type="body" idx="1"/>
          </p:nvPr>
        </p:nvSpPr>
        <p:spPr>
          <a:noFill/>
          <a:ln/>
        </p:spPr>
        <p:txBody>
          <a:bodyPr/>
          <a:lstStyle/>
          <a:p>
            <a:endParaRPr lang="fi-FI" smtClean="0"/>
          </a:p>
        </p:txBody>
      </p:sp>
      <p:sp>
        <p:nvSpPr>
          <p:cNvPr id="320516" name="Dian numeron paikkamerkki 3"/>
          <p:cNvSpPr>
            <a:spLocks noGrp="1"/>
          </p:cNvSpPr>
          <p:nvPr>
            <p:ph type="sldNum" sz="quarter" idx="5"/>
          </p:nvPr>
        </p:nvSpPr>
        <p:spPr/>
        <p:txBody>
          <a:bodyPr/>
          <a:lstStyle/>
          <a:p>
            <a:pPr>
              <a:defRPr/>
            </a:pPr>
            <a:fld id="{834B7ACE-4655-4AA2-A61C-776575812DDF}" type="slidenum">
              <a:rPr lang="en-US" smtClean="0"/>
              <a:pPr>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Dian kuvan paikkamerkki 1"/>
          <p:cNvSpPr>
            <a:spLocks noGrp="1" noRot="1" noChangeAspect="1" noTextEdit="1"/>
          </p:cNvSpPr>
          <p:nvPr>
            <p:ph type="sldImg"/>
          </p:nvPr>
        </p:nvSpPr>
        <p:spPr>
          <a:ln/>
        </p:spPr>
      </p:sp>
      <p:sp>
        <p:nvSpPr>
          <p:cNvPr id="321539" name="Huomautusten paikkamerkki 2"/>
          <p:cNvSpPr>
            <a:spLocks noGrp="1"/>
          </p:cNvSpPr>
          <p:nvPr>
            <p:ph type="body" idx="1"/>
          </p:nvPr>
        </p:nvSpPr>
        <p:spPr>
          <a:noFill/>
          <a:ln/>
        </p:spPr>
        <p:txBody>
          <a:bodyPr/>
          <a:lstStyle/>
          <a:p>
            <a:r>
              <a:rPr lang="fi-FI" smtClean="0"/>
              <a:t>Petri Hiltunen: </a:t>
            </a:r>
            <a:r>
              <a:rPr lang="fi-FI" b="1" smtClean="0"/>
              <a:t>Väinämöisen paluu </a:t>
            </a:r>
            <a:r>
              <a:rPr lang="fi-FI" smtClean="0"/>
              <a:t>–teossarja:</a:t>
            </a:r>
          </a:p>
          <a:p>
            <a:r>
              <a:rPr lang="fi-FI" smtClean="0"/>
              <a:t>http://fi.wikipedia.org/wiki/Petri_Hiltunen#V.C3.A4in.C3.A4m.C3.B6inen</a:t>
            </a:r>
          </a:p>
          <a:p>
            <a:r>
              <a:rPr lang="fi-FI" smtClean="0"/>
              <a:t>– Taitelija Hiltuselta on (5.4.2010) saatu </a:t>
            </a:r>
            <a:r>
              <a:rPr lang="fi-FI" b="1" smtClean="0"/>
              <a:t>lupa</a:t>
            </a:r>
            <a:r>
              <a:rPr lang="fi-FI" smtClean="0"/>
              <a:t>, että biologian opettajat saavat käyttää kyseistä strippiä (asianmukaisin lähdetiedoin varustettuna) omassa luokkaopetuksessaan </a:t>
            </a:r>
          </a:p>
          <a:p>
            <a:endParaRPr lang="fi-FI" smtClean="0"/>
          </a:p>
          <a:p>
            <a:endParaRPr lang="fi-FI" smtClean="0"/>
          </a:p>
          <a:p>
            <a:r>
              <a:rPr lang="fi-FI" smtClean="0"/>
              <a:t>Pitäisikö siis uusi biologia korvata perinteikkäällä </a:t>
            </a:r>
            <a:r>
              <a:rPr lang="fi-FI" b="1" smtClean="0"/>
              <a:t>vitalismilla</a:t>
            </a:r>
            <a:r>
              <a:rPr lang="fi-FI" smtClean="0"/>
              <a:t>?</a:t>
            </a:r>
          </a:p>
          <a:p>
            <a:endParaRPr lang="fi-FI" smtClean="0"/>
          </a:p>
          <a:p>
            <a:r>
              <a:rPr lang="fi-FI" smtClean="0"/>
              <a:t>Vitalismi syntyi maailmanselityksenä ihmiskunnan alkuhämärissä, ja se sai luonnontieteissä kuoliniskun 1800-luvun alkupuolella, muun muassa biokemian syntyessä 1840-luvulla (biologiassa muutama vitalismin viimeinen mohikaani haudattiin 1900-luvun puolivälissä). Uskonsuuntana se kuitenkin elää maallikkopiireissä parasta kliimaksiaan – disinformaatiovälineiden vallankumouksen ja luontaisrohdosten miljardibisneksen tukemana – samoin kuin homeopatia ja eräät muutkin noilta ajoilta polveutuvat luonnontieteitä torjuvat uskomukset. </a:t>
            </a:r>
          </a:p>
          <a:p>
            <a:endParaRPr lang="fi-FI" smtClean="0"/>
          </a:p>
          <a:p>
            <a:r>
              <a:rPr lang="fi-FI" smtClean="0"/>
              <a:t>”Tieteellisesti virheellinen luonnonfilosofinen käsitys, jonka mukaan eläviä organismeja ei voida selittää yksinomaan fys.-kem. tekijöiden avulla, vaan on lisäksi oletettava erityisiä </a:t>
            </a:r>
            <a:r>
              <a:rPr lang="fi-FI" u="sng" smtClean="0"/>
              <a:t>teleologisia </a:t>
            </a:r>
            <a:r>
              <a:rPr lang="fi-FI" smtClean="0"/>
              <a:t>elämänvoimia, joiden luonne on tuntematon. 1900-luvun alkupuolella vitalistisia ajatustapoja edustivat mm. Hans Driesch ja Henri Bergson.” (Iso Tietosanakirja, WSOY 1997)</a:t>
            </a:r>
          </a:p>
          <a:p>
            <a:r>
              <a:rPr lang="fi-FI" smtClean="0"/>
              <a:t>” Selitystä, joka päämäärästä tai tarkoituksesta lähtien selittää jonkin ilmiön, sanotaan teleologiseksi... Vitalistit olettavat elämän erityisluonteen perustaksi tietyn periaatteen, </a:t>
            </a:r>
            <a:r>
              <a:rPr lang="fi-FI" u="sng" smtClean="0"/>
              <a:t>elämänvoiman</a:t>
            </a:r>
            <a:r>
              <a:rPr lang="fi-FI" smtClean="0"/>
              <a:t> (latinaksi </a:t>
            </a:r>
            <a:r>
              <a:rPr lang="fi-FI" i="1" smtClean="0"/>
              <a:t>vis vitalis</a:t>
            </a:r>
            <a:r>
              <a:rPr lang="fi-FI" smtClean="0"/>
              <a:t>), jonka vaikutuksia elämän ilmiöt ovat… Fysikaalisen kemian, biofysiikan ja biokemian edistyessä lähes kaikki biologit ovat hylänneet vitalismin, jonka puolesta ei ole voitu esittää kokeellisia todisteita.” (Spectrum, WSOY 1981)</a:t>
            </a:r>
          </a:p>
          <a:p>
            <a:endParaRPr lang="fi-FI" smtClean="0"/>
          </a:p>
          <a:p>
            <a:r>
              <a:rPr lang="fi-FI" smtClean="0"/>
              <a:t>Luomun aatteellinen ydin näyttäisi polveutuvan lähinnä vitalismista – osittain täydennettynä saman aikakauden homeopatialla ja tähdistä ennustamisella (antroposofia, biodynamiikka), viime vuosisadan joogalennolla (Maharishi-kultti, yliaistillinen mietiskely) ja 1700-luvun ”romanttisella” rousseaulaisella maailmannäkemyksellä (työnjako on ihmiskunnan pahuuden alku). Tämä käy hyvin ilmi esimerkiksi EU:n luomusäädöksistä (jotka tosiasiallisesti määrittelevät, mitä luomu on). </a:t>
            </a:r>
          </a:p>
          <a:p>
            <a:endParaRPr lang="fi-FI" smtClean="0"/>
          </a:p>
          <a:p>
            <a:r>
              <a:rPr lang="fi-FI" smtClean="0"/>
              <a:t>Tuollaiseen ”eklektiseen” koosteeseen on vaikea yhdistää biologiaan perustuvia hyviä viljelykäytäntöjä, minkä myös luomun säädäntö ja arki osoittavat.  Luonnon, ihmisen, kotieläinten, ekotehokkuuden ja tuotelaadun kannalta parempiin tuloksiin voidaan luonnollisesti päästä tieteeseen perustuvilla tuotantotavoilla  (esim. integroitu torjunta, kestävät lajikkeet ja kyntämätön viljely).</a:t>
            </a:r>
          </a:p>
          <a:p>
            <a:endParaRPr lang="fi-FI" smtClean="0"/>
          </a:p>
          <a:p>
            <a:endParaRPr lang="fi-FI" smtClean="0"/>
          </a:p>
          <a:p>
            <a:endParaRPr lang="fi-FI" smtClean="0"/>
          </a:p>
          <a:p>
            <a:endParaRPr lang="fi-FI" smtClean="0"/>
          </a:p>
        </p:txBody>
      </p:sp>
      <p:sp>
        <p:nvSpPr>
          <p:cNvPr id="329732" name="Dian numeron paikkamerkki 3"/>
          <p:cNvSpPr>
            <a:spLocks noGrp="1"/>
          </p:cNvSpPr>
          <p:nvPr>
            <p:ph type="sldNum" sz="quarter" idx="5"/>
          </p:nvPr>
        </p:nvSpPr>
        <p:spPr/>
        <p:txBody>
          <a:bodyPr/>
          <a:lstStyle/>
          <a:p>
            <a:pPr>
              <a:defRPr/>
            </a:pPr>
            <a:fld id="{13E29FAE-C269-48B2-951C-B02AFF073C4C}" type="slidenum">
              <a:rPr lang="en-US" smtClean="0">
                <a:solidFill>
                  <a:srgbClr val="000000"/>
                </a:solidFill>
              </a:rPr>
              <a:pPr>
                <a:defRPr/>
              </a:pPr>
              <a:t>15</a:t>
            </a:fld>
            <a:endParaRPr lang="en-US"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Dian kuvan paikkamerkki 1"/>
          <p:cNvSpPr>
            <a:spLocks noGrp="1" noRot="1" noChangeAspect="1" noTextEdit="1"/>
          </p:cNvSpPr>
          <p:nvPr>
            <p:ph type="sldImg"/>
          </p:nvPr>
        </p:nvSpPr>
        <p:spPr>
          <a:ln/>
        </p:spPr>
      </p:sp>
      <p:sp>
        <p:nvSpPr>
          <p:cNvPr id="322563" name="Huomautusten paikkamerkki 2"/>
          <p:cNvSpPr>
            <a:spLocks noGrp="1"/>
          </p:cNvSpPr>
          <p:nvPr>
            <p:ph type="body" idx="1"/>
          </p:nvPr>
        </p:nvSpPr>
        <p:spPr>
          <a:noFill/>
          <a:ln/>
        </p:spPr>
        <p:txBody>
          <a:bodyPr/>
          <a:lstStyle/>
          <a:p>
            <a:endParaRPr lang="fi-FI" smtClean="0"/>
          </a:p>
        </p:txBody>
      </p:sp>
      <p:sp>
        <p:nvSpPr>
          <p:cNvPr id="330756" name="Dian numeron paikkamerkki 3"/>
          <p:cNvSpPr>
            <a:spLocks noGrp="1"/>
          </p:cNvSpPr>
          <p:nvPr>
            <p:ph type="sldNum" sz="quarter" idx="5"/>
          </p:nvPr>
        </p:nvSpPr>
        <p:spPr/>
        <p:txBody>
          <a:bodyPr/>
          <a:lstStyle/>
          <a:p>
            <a:pPr>
              <a:defRPr/>
            </a:pPr>
            <a:fld id="{88F861D2-510F-4305-9ACE-EDE6EA2BB29F}" type="slidenum">
              <a:rPr lang="en-US" smtClean="0"/>
              <a:pPr>
                <a:defRPr/>
              </a:pPr>
              <a:t>20</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Dian kuvan paikkamerkki 1"/>
          <p:cNvSpPr>
            <a:spLocks noGrp="1" noRot="1" noChangeAspect="1" noTextEdit="1"/>
          </p:cNvSpPr>
          <p:nvPr>
            <p:ph type="sldImg"/>
          </p:nvPr>
        </p:nvSpPr>
        <p:spPr>
          <a:ln/>
        </p:spPr>
      </p:sp>
      <p:sp>
        <p:nvSpPr>
          <p:cNvPr id="323587" name="Huomautusten paikkamerkki 2"/>
          <p:cNvSpPr>
            <a:spLocks noGrp="1"/>
          </p:cNvSpPr>
          <p:nvPr>
            <p:ph type="body" idx="1"/>
          </p:nvPr>
        </p:nvSpPr>
        <p:spPr>
          <a:noFill/>
          <a:ln/>
        </p:spPr>
        <p:txBody>
          <a:bodyPr/>
          <a:lstStyle/>
          <a:p>
            <a:pPr eaLnBrk="1" hangingPunct="1">
              <a:spcBef>
                <a:spcPct val="0"/>
              </a:spcBef>
            </a:pPr>
            <a:r>
              <a:rPr lang="en-US" smtClean="0"/>
              <a:t>FAO (2010). </a:t>
            </a:r>
            <a:r>
              <a:rPr lang="en-US" b="1" smtClean="0"/>
              <a:t>Cultured Aquatic Species Information Programme, </a:t>
            </a:r>
            <a:r>
              <a:rPr lang="en-US" b="1" i="1" smtClean="0"/>
              <a:t>Oreochromis niloticus</a:t>
            </a:r>
            <a:r>
              <a:rPr lang="en-US" b="1" smtClean="0"/>
              <a:t> </a:t>
            </a:r>
            <a:r>
              <a:rPr lang="en-US" smtClean="0"/>
              <a:t> </a:t>
            </a:r>
          </a:p>
          <a:p>
            <a:pPr eaLnBrk="1" hangingPunct="1">
              <a:spcBef>
                <a:spcPct val="0"/>
              </a:spcBef>
            </a:pPr>
            <a:r>
              <a:rPr lang="en-US" smtClean="0"/>
              <a:t>http://www.fao.org/fishery/culturedspecies/Oreochromis_niloticus/en</a:t>
            </a:r>
          </a:p>
          <a:p>
            <a:pPr eaLnBrk="1" hangingPunct="1">
              <a:spcBef>
                <a:spcPct val="0"/>
              </a:spcBef>
            </a:pPr>
            <a:endParaRPr lang="en-US" smtClean="0"/>
          </a:p>
          <a:p>
            <a:pPr eaLnBrk="1" hangingPunct="1">
              <a:spcBef>
                <a:spcPct val="0"/>
              </a:spcBef>
            </a:pPr>
            <a:r>
              <a:rPr lang="en-US" smtClean="0"/>
              <a:t>Estrada MP (2004). </a:t>
            </a:r>
            <a:r>
              <a:rPr lang="en-US" b="1" smtClean="0"/>
              <a:t>Genetic Modified Fish Research in Cuba</a:t>
            </a:r>
            <a:r>
              <a:rPr lang="en-US" smtClean="0"/>
              <a:t>. Presentation. Center for Genetic Engineering and Biotechnology, Havana, Cuba 2004, </a:t>
            </a:r>
            <a:r>
              <a:rPr lang="en-US" smtClean="0">
                <a:solidFill>
                  <a:srgbClr val="00B0F0"/>
                </a:solidFill>
              </a:rPr>
              <a:t>38 p.</a:t>
            </a:r>
            <a:br>
              <a:rPr lang="en-US" smtClean="0">
                <a:solidFill>
                  <a:srgbClr val="00B0F0"/>
                </a:solidFill>
              </a:rPr>
            </a:br>
            <a:r>
              <a:rPr lang="en-US" smtClean="0">
                <a:solidFill>
                  <a:srgbClr val="00B0F0"/>
                </a:solidFill>
              </a:rPr>
              <a:t>http://www.pugwash.org/reports/ees/cuba2004/02%20Pugwash/06_Mario.pdf</a:t>
            </a:r>
          </a:p>
          <a:p>
            <a:pPr eaLnBrk="1" hangingPunct="1">
              <a:spcBef>
                <a:spcPct val="0"/>
              </a:spcBef>
            </a:pPr>
            <a:endParaRPr lang="en-US" smtClean="0">
              <a:solidFill>
                <a:srgbClr val="00B0F0"/>
              </a:solidFill>
            </a:endParaRPr>
          </a:p>
          <a:p>
            <a:pPr eaLnBrk="1" hangingPunct="1">
              <a:spcBef>
                <a:spcPct val="0"/>
              </a:spcBef>
            </a:pPr>
            <a:r>
              <a:rPr lang="en-US" smtClean="0">
                <a:solidFill>
                  <a:srgbClr val="00B0F0"/>
                </a:solidFill>
              </a:rPr>
              <a:t>Guillén I, Berlanga J, Valenzuela CM, Morales A, Toledo J, Estrada MP, Puentes P, Hayes O, de la Fuente J (1999). </a:t>
            </a:r>
            <a:r>
              <a:rPr lang="en-US" b="1" smtClean="0">
                <a:solidFill>
                  <a:srgbClr val="00B0F0"/>
                </a:solidFill>
              </a:rPr>
              <a:t>Safety Evaluation of Transgenic Tilapia with Accelerated Growth</a:t>
            </a:r>
            <a:r>
              <a:rPr lang="en-US" smtClean="0">
                <a:solidFill>
                  <a:srgbClr val="00B0F0"/>
                </a:solidFill>
              </a:rPr>
              <a:t>. Marine Biotechnology 1 (1): 2-14</a:t>
            </a:r>
          </a:p>
          <a:p>
            <a:pPr eaLnBrk="1" hangingPunct="1">
              <a:spcBef>
                <a:spcPct val="0"/>
              </a:spcBef>
            </a:pPr>
            <a:r>
              <a:rPr lang="en-US" smtClean="0">
                <a:solidFill>
                  <a:srgbClr val="00B0F0"/>
                </a:solidFill>
              </a:rPr>
              <a:t>http://dx.doi.org/10.1007/PL00011746 </a:t>
            </a:r>
          </a:p>
          <a:p>
            <a:pPr eaLnBrk="1" hangingPunct="1">
              <a:spcBef>
                <a:spcPct val="0"/>
              </a:spcBef>
            </a:pPr>
            <a:endParaRPr lang="en-US" smtClean="0">
              <a:solidFill>
                <a:srgbClr val="00B0F0"/>
              </a:solidFill>
            </a:endParaRPr>
          </a:p>
          <a:p>
            <a:pPr eaLnBrk="1" hangingPunct="1">
              <a:spcBef>
                <a:spcPct val="0"/>
              </a:spcBef>
            </a:pPr>
            <a:endParaRPr lang="en-US" smtClean="0">
              <a:solidFill>
                <a:srgbClr val="00B0F0"/>
              </a:solidFill>
            </a:endParaRPr>
          </a:p>
          <a:p>
            <a:pPr eaLnBrk="1" hangingPunct="1">
              <a:spcBef>
                <a:spcPct val="0"/>
              </a:spcBef>
            </a:pPr>
            <a:r>
              <a:rPr lang="en-US" smtClean="0">
                <a:solidFill>
                  <a:srgbClr val="00B0F0"/>
                </a:solidFill>
              </a:rPr>
              <a:t>Popular Fish, </a:t>
            </a:r>
            <a:r>
              <a:rPr lang="en-US" b="1" smtClean="0">
                <a:solidFill>
                  <a:srgbClr val="00B0F0"/>
                </a:solidFill>
              </a:rPr>
              <a:t>Tilapia, Contains Potentially Dangerous Fatty Acid Combination</a:t>
            </a:r>
            <a:r>
              <a:rPr lang="en-US" smtClean="0">
                <a:solidFill>
                  <a:srgbClr val="00B0F0"/>
                </a:solidFill>
              </a:rPr>
              <a:t>. ScienceDaily (July 10, 2008).</a:t>
            </a:r>
          </a:p>
          <a:p>
            <a:pPr eaLnBrk="1" hangingPunct="1">
              <a:spcBef>
                <a:spcPct val="0"/>
              </a:spcBef>
            </a:pPr>
            <a:r>
              <a:rPr lang="fi-FI" smtClean="0">
                <a:solidFill>
                  <a:srgbClr val="00B0F0"/>
                </a:solidFill>
              </a:rPr>
              <a:t>http://www.sciencedaily.com/releases/200</a:t>
            </a:r>
            <a:r>
              <a:rPr lang="fi-FI" smtClean="0"/>
              <a:t>8/07/080708092228.htm</a:t>
            </a:r>
          </a:p>
        </p:txBody>
      </p:sp>
      <p:sp>
        <p:nvSpPr>
          <p:cNvPr id="331780" name="Dian numeron paikkamerkki 3"/>
          <p:cNvSpPr>
            <a:spLocks noGrp="1"/>
          </p:cNvSpPr>
          <p:nvPr>
            <p:ph type="sldNum" sz="quarter" idx="5"/>
          </p:nvPr>
        </p:nvSpPr>
        <p:spPr/>
        <p:txBody>
          <a:bodyPr/>
          <a:lstStyle/>
          <a:p>
            <a:pPr>
              <a:defRPr/>
            </a:pPr>
            <a:fld id="{41C25A90-4A4F-420E-BCAC-0CB73F2E666E}" type="slidenum">
              <a:rPr lang="en-US" smtClean="0">
                <a:solidFill>
                  <a:srgbClr val="000000"/>
                </a:solidFill>
              </a:rPr>
              <a:pPr>
                <a:defRPr/>
              </a:pPr>
              <a:t>22</a:t>
            </a:fld>
            <a:endParaRPr lang="en-US"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Dian kuvan paikkamerkki 1"/>
          <p:cNvSpPr>
            <a:spLocks noGrp="1" noRot="1" noChangeAspect="1" noTextEdit="1"/>
          </p:cNvSpPr>
          <p:nvPr>
            <p:ph type="sldImg"/>
          </p:nvPr>
        </p:nvSpPr>
        <p:spPr>
          <a:ln/>
        </p:spPr>
      </p:sp>
      <p:sp>
        <p:nvSpPr>
          <p:cNvPr id="324611" name="Huomautusten paikkamerkki 2"/>
          <p:cNvSpPr>
            <a:spLocks noGrp="1"/>
          </p:cNvSpPr>
          <p:nvPr>
            <p:ph type="body" idx="1"/>
          </p:nvPr>
        </p:nvSpPr>
        <p:spPr>
          <a:noFill/>
          <a:ln/>
        </p:spPr>
        <p:txBody>
          <a:bodyPr/>
          <a:lstStyle/>
          <a:p>
            <a:r>
              <a:rPr lang="fi-FI" smtClean="0"/>
              <a:t>Syttyykö kalasta kohta jo sotia…?  Somalian merirosvotkin ovat jo ”tiedostavaa” väkeä: he tekevät nyt laivakaappauksistaan ja lunnaiden kiristämisestä  ”eettisiä” mediassa kehumalla, että kyse on pelkästään kalakantojen suojelusta (marraskuu 2009)</a:t>
            </a:r>
          </a:p>
        </p:txBody>
      </p:sp>
      <p:sp>
        <p:nvSpPr>
          <p:cNvPr id="332804" name="Dian numeron paikkamerkki 3"/>
          <p:cNvSpPr>
            <a:spLocks noGrp="1"/>
          </p:cNvSpPr>
          <p:nvPr>
            <p:ph type="sldNum" sz="quarter" idx="5"/>
          </p:nvPr>
        </p:nvSpPr>
        <p:spPr/>
        <p:txBody>
          <a:bodyPr/>
          <a:lstStyle/>
          <a:p>
            <a:pPr>
              <a:defRPr/>
            </a:pPr>
            <a:fld id="{C5B0DEAA-9421-4C38-B95E-2FD183753C29}" type="slidenum">
              <a:rPr lang="en-US" smtClean="0"/>
              <a:pPr>
                <a:defRPr/>
              </a:pPr>
              <a:t>23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Dian kuvan paikkamerkki 1"/>
          <p:cNvSpPr>
            <a:spLocks noGrp="1" noRot="1" noChangeAspect="1" noTextEdit="1"/>
          </p:cNvSpPr>
          <p:nvPr>
            <p:ph type="sldImg"/>
          </p:nvPr>
        </p:nvSpPr>
        <p:spPr>
          <a:ln/>
        </p:spPr>
      </p:sp>
      <p:sp>
        <p:nvSpPr>
          <p:cNvPr id="325635" name="Huomautusten paikkamerkki 2"/>
          <p:cNvSpPr>
            <a:spLocks noGrp="1"/>
          </p:cNvSpPr>
          <p:nvPr>
            <p:ph type="body" idx="1"/>
          </p:nvPr>
        </p:nvSpPr>
        <p:spPr>
          <a:noFill/>
          <a:ln/>
        </p:spPr>
        <p:txBody>
          <a:bodyPr/>
          <a:lstStyle/>
          <a:p>
            <a:r>
              <a:rPr lang="fi-FI" smtClean="0"/>
              <a:t>Tutkimustietoa käytön vaikutuksista: </a:t>
            </a:r>
          </a:p>
          <a:p>
            <a:endParaRPr lang="fi-FI" smtClean="0"/>
          </a:p>
          <a:p>
            <a:r>
              <a:rPr lang="fi-FI" smtClean="0"/>
              <a:t>Muuntogeenisen soijan omega3-öljy parantaa sydänystävällisen EPA-rasvahapon pitoisuutta ihmisen punasoluissa, osoittavat tutkimukset, joita esiteltiin Amerikan sydäntautiliiton tiedekokouksessa.</a:t>
            </a:r>
          </a:p>
          <a:p>
            <a:r>
              <a:rPr lang="fi-FI" smtClean="0"/>
              <a:t>Oil from Biotech Soybeans Increases Key Omega-3 Fatty Acid in Humans     http://www.sciencedaily.com/releases/2009/11/091116163210.htm    ScienceDaily 16.11.2009</a:t>
            </a:r>
          </a:p>
          <a:p>
            <a:endParaRPr lang="fi-FI" smtClean="0"/>
          </a:p>
          <a:p>
            <a:r>
              <a:rPr lang="fi-FI" smtClean="0"/>
              <a:t>- Taustatietoa omega3-öljyistä löytyy Science Daily -sivustolta:   http://www.sciencedaily.com/search/?keyword=omega-3 .</a:t>
            </a:r>
          </a:p>
          <a:p>
            <a:endParaRPr lang="fi-FI" smtClean="0"/>
          </a:p>
        </p:txBody>
      </p:sp>
      <p:sp>
        <p:nvSpPr>
          <p:cNvPr id="333828" name="Dian numeron paikkamerkki 3"/>
          <p:cNvSpPr>
            <a:spLocks noGrp="1"/>
          </p:cNvSpPr>
          <p:nvPr>
            <p:ph type="sldNum" sz="quarter" idx="5"/>
          </p:nvPr>
        </p:nvSpPr>
        <p:spPr/>
        <p:txBody>
          <a:bodyPr/>
          <a:lstStyle/>
          <a:p>
            <a:pPr>
              <a:defRPr/>
            </a:pPr>
            <a:fld id="{48E2E76F-A36E-4BD0-A725-D10BDA5BB0EF}" type="slidenum">
              <a:rPr lang="en-US" smtClean="0"/>
              <a:pPr>
                <a:defRPr/>
              </a:pPr>
              <a:t>24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Dian kuvan paikkamerkki 1"/>
          <p:cNvSpPr>
            <a:spLocks noGrp="1" noRot="1" noChangeAspect="1" noTextEdit="1"/>
          </p:cNvSpPr>
          <p:nvPr>
            <p:ph type="sldImg"/>
          </p:nvPr>
        </p:nvSpPr>
        <p:spPr>
          <a:ln/>
        </p:spPr>
      </p:sp>
      <p:sp>
        <p:nvSpPr>
          <p:cNvPr id="326659" name="Huomautusten paikkamerkki 2"/>
          <p:cNvSpPr>
            <a:spLocks noGrp="1"/>
          </p:cNvSpPr>
          <p:nvPr>
            <p:ph type="body" idx="1"/>
          </p:nvPr>
        </p:nvSpPr>
        <p:spPr>
          <a:noFill/>
          <a:ln/>
        </p:spPr>
        <p:txBody>
          <a:bodyPr/>
          <a:lstStyle/>
          <a:p>
            <a:r>
              <a:rPr lang="en-US" dirty="0" smtClean="0"/>
              <a:t>Smith MD, </a:t>
            </a:r>
            <a:r>
              <a:rPr lang="en-US" dirty="0" err="1" smtClean="0"/>
              <a:t>Asche</a:t>
            </a:r>
            <a:r>
              <a:rPr lang="en-US" dirty="0" smtClean="0"/>
              <a:t> F, </a:t>
            </a:r>
            <a:r>
              <a:rPr lang="en-US" dirty="0" err="1" smtClean="0"/>
              <a:t>Guttormsen</a:t>
            </a:r>
            <a:r>
              <a:rPr lang="en-US" dirty="0" smtClean="0"/>
              <a:t> AG,  Wiener JB (2010). Genetically Modified Salmon and Full Impact Assessment. Science 330: 1052</a:t>
            </a:r>
            <a:r>
              <a:rPr lang="fi-FI" dirty="0" smtClean="0"/>
              <a:t>–1053</a:t>
            </a:r>
          </a:p>
          <a:p>
            <a:r>
              <a:rPr lang="fi-FI" dirty="0" smtClean="0"/>
              <a:t>http://dx.doi.org/10.1126/science.1197769</a:t>
            </a:r>
          </a:p>
        </p:txBody>
      </p:sp>
      <p:sp>
        <p:nvSpPr>
          <p:cNvPr id="16388" name="Dian numeron paikkamerkki 3"/>
          <p:cNvSpPr>
            <a:spLocks noGrp="1"/>
          </p:cNvSpPr>
          <p:nvPr>
            <p:ph type="sldNum" sz="quarter" idx="5"/>
          </p:nvPr>
        </p:nvSpPr>
        <p:spPr/>
        <p:txBody>
          <a:bodyPr/>
          <a:lstStyle/>
          <a:p>
            <a:pPr>
              <a:defRPr/>
            </a:pPr>
            <a:fld id="{64D9D7A6-B249-4A7F-8742-C998A59300E6}" type="slidenum">
              <a:rPr lang="en-US">
                <a:solidFill>
                  <a:srgbClr val="000000"/>
                </a:solidFill>
              </a:rPr>
              <a:pPr>
                <a:defRPr/>
              </a:pPr>
              <a:t>25</a:t>
            </a:fld>
            <a:endParaRPr lang="en-US">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Dian kuvan paikkamerkki 1"/>
          <p:cNvSpPr>
            <a:spLocks noGrp="1" noRot="1" noChangeAspect="1" noTextEdit="1"/>
          </p:cNvSpPr>
          <p:nvPr>
            <p:ph type="sldImg"/>
          </p:nvPr>
        </p:nvSpPr>
        <p:spPr>
          <a:ln/>
        </p:spPr>
      </p:sp>
      <p:sp>
        <p:nvSpPr>
          <p:cNvPr id="327683" name="Huomautusten paikkamerkki 2"/>
          <p:cNvSpPr>
            <a:spLocks noGrp="1"/>
          </p:cNvSpPr>
          <p:nvPr>
            <p:ph type="body" idx="1"/>
          </p:nvPr>
        </p:nvSpPr>
        <p:spPr>
          <a:noFill/>
          <a:ln/>
        </p:spPr>
        <p:txBody>
          <a:bodyPr/>
          <a:lstStyle/>
          <a:p>
            <a:r>
              <a:rPr lang="fi-FI" smtClean="0"/>
              <a:t>Tammisola (2003). Kasvinjalostus ja ruoka-allergiat. Allergia &amp; Astma 3/2003 (2 s., pdf 15 Kb)    </a:t>
            </a:r>
          </a:p>
          <a:p>
            <a:r>
              <a:rPr lang="fi-FI" smtClean="0"/>
              <a:t>http://www.geenit.fi/AArua303.pdf</a:t>
            </a:r>
          </a:p>
          <a:p>
            <a:r>
              <a:rPr lang="fi-FI" smtClean="0"/>
              <a:t> </a:t>
            </a:r>
          </a:p>
          <a:p>
            <a:r>
              <a:rPr lang="fi-FI" smtClean="0"/>
              <a:t>Tammisola (2004). Syödäänkö rokote allergiaan. Allergia &amp; Astma 2/2004 (3 s., pdf 15 Kb)    </a:t>
            </a:r>
          </a:p>
          <a:p>
            <a:r>
              <a:rPr lang="fi-FI" smtClean="0"/>
              <a:t>http://www.geenit.fi/AAspa204.pdf </a:t>
            </a:r>
          </a:p>
        </p:txBody>
      </p:sp>
      <p:sp>
        <p:nvSpPr>
          <p:cNvPr id="335876" name="Dian numeron paikkamerkki 3"/>
          <p:cNvSpPr>
            <a:spLocks noGrp="1"/>
          </p:cNvSpPr>
          <p:nvPr>
            <p:ph type="sldNum" sz="quarter" idx="5"/>
          </p:nvPr>
        </p:nvSpPr>
        <p:spPr/>
        <p:txBody>
          <a:bodyPr/>
          <a:lstStyle/>
          <a:p>
            <a:pPr>
              <a:defRPr/>
            </a:pPr>
            <a:fld id="{3C777172-335F-43C6-A6DB-9F71CA2168B3}" type="slidenum">
              <a:rPr lang="en-US" smtClean="0">
                <a:solidFill>
                  <a:srgbClr val="000000"/>
                </a:solidFill>
              </a:rPr>
              <a:pPr>
                <a:defRPr/>
              </a:pPr>
              <a:t>26</a:t>
            </a:fld>
            <a:endParaRPr lang="en-US" smtClean="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Dian kuvan paikkamerkki 1"/>
          <p:cNvSpPr>
            <a:spLocks noGrp="1" noRot="1" noChangeAspect="1" noTextEdit="1"/>
          </p:cNvSpPr>
          <p:nvPr>
            <p:ph type="sldImg"/>
          </p:nvPr>
        </p:nvSpPr>
        <p:spPr>
          <a:ln/>
        </p:spPr>
      </p:sp>
      <p:sp>
        <p:nvSpPr>
          <p:cNvPr id="328707" name="Huomautusten paikkamerkki 2"/>
          <p:cNvSpPr>
            <a:spLocks noGrp="1"/>
          </p:cNvSpPr>
          <p:nvPr>
            <p:ph type="body" idx="1"/>
          </p:nvPr>
        </p:nvSpPr>
        <p:spPr>
          <a:noFill/>
          <a:ln/>
        </p:spPr>
        <p:txBody>
          <a:bodyPr/>
          <a:lstStyle/>
          <a:p>
            <a:r>
              <a:rPr lang="fi-FI" u="sng" smtClean="0"/>
              <a:t>Taustaa suomeksi</a:t>
            </a:r>
            <a:r>
              <a:rPr lang="fi-FI" smtClean="0"/>
              <a:t>:</a:t>
            </a:r>
          </a:p>
          <a:p>
            <a:r>
              <a:rPr lang="fi-FI" smtClean="0"/>
              <a:t>Kasvinjalostus ja ruoka-allergiat. Allergia &amp; Astma 3/2003</a:t>
            </a:r>
          </a:p>
          <a:p>
            <a:r>
              <a:rPr lang="fi-FI" smtClean="0"/>
              <a:t>http://www.geenit.fi/AArua303.pdf</a:t>
            </a:r>
            <a:endParaRPr lang="en-US" smtClean="0"/>
          </a:p>
          <a:p>
            <a:r>
              <a:rPr lang="en-US" smtClean="0"/>
              <a:t>Syödäänkö rokote allergiaan? Allergia &amp; Astma 2/2004 </a:t>
            </a:r>
            <a:br>
              <a:rPr lang="en-US" smtClean="0"/>
            </a:br>
            <a:r>
              <a:rPr lang="en-US" smtClean="0"/>
              <a:t>http://www.geenit.fi/AAspa204.pdf </a:t>
            </a:r>
          </a:p>
          <a:p>
            <a:endParaRPr lang="en-US" smtClean="0"/>
          </a:p>
          <a:p>
            <a:r>
              <a:rPr lang="en-US" smtClean="0"/>
              <a:t>- Eräitä pahoja allergioita on käsitelty siedätyspistoksilla jo vuosisadan ajan. Ikäviä ja vaarallisiakin hoitoja, epävarmat tulokset (ks. edeltä).</a:t>
            </a:r>
          </a:p>
          <a:p>
            <a:endParaRPr lang="en-US" smtClean="0"/>
          </a:p>
          <a:p>
            <a:r>
              <a:rPr lang="en-US" u="sng" smtClean="0"/>
              <a:t>Vrt. myös (diagnostiikkaa)</a:t>
            </a:r>
            <a:r>
              <a:rPr lang="en-US" smtClean="0"/>
              <a:t>: </a:t>
            </a:r>
          </a:p>
          <a:p>
            <a:r>
              <a:rPr lang="fi-FI" smtClean="0"/>
              <a:t/>
            </a:r>
            <a:br>
              <a:rPr lang="fi-FI" smtClean="0"/>
            </a:br>
            <a:r>
              <a:rPr lang="fi-FI" smtClean="0"/>
              <a:t>Haahtela T (2010). </a:t>
            </a:r>
            <a:r>
              <a:rPr lang="fi-FI" b="1" smtClean="0"/>
              <a:t>Laiva on lastattu allergeenien komponenteilla – mutta mihin se on menossa, ? </a:t>
            </a:r>
            <a:r>
              <a:rPr lang="fi-FI" smtClean="0"/>
              <a:t>Pääkirjoitus, Allergia &amp; Astma 4/2010</a:t>
            </a:r>
            <a:endParaRPr lang="en-US" b="1" smtClean="0"/>
          </a:p>
          <a:p>
            <a:r>
              <a:rPr lang="en-US" smtClean="0"/>
              <a:t>http://www.allergia.com/files/1199/paakirjoitus_4_2010.pdf</a:t>
            </a:r>
          </a:p>
          <a:p>
            <a:endParaRPr lang="en-US" smtClean="0"/>
          </a:p>
          <a:p>
            <a:r>
              <a:rPr lang="en-US" smtClean="0"/>
              <a:t>Mäkinen-Kiljunen S (2010). </a:t>
            </a:r>
            <a:r>
              <a:rPr lang="fi-FI" b="1" smtClean="0"/>
              <a:t>Mitä uutta ihotautipotilaan välittömän allergian laboratoriodiagnostiikassa? </a:t>
            </a:r>
            <a:r>
              <a:rPr lang="fi-FI" smtClean="0"/>
              <a:t>Ihotaudit ’10, Helsinki 23.–24.11.2010.</a:t>
            </a:r>
          </a:p>
          <a:p>
            <a:r>
              <a:rPr lang="fi-FI" smtClean="0"/>
              <a:t>- Immunospot: IgE-vaste mihin tahansa epäiltyyn potilaskohtaiseen herkistäjään.</a:t>
            </a:r>
          </a:p>
          <a:p>
            <a:r>
              <a:rPr lang="fi-FI" smtClean="0"/>
              <a:t>- Mikrosiru: uusi molekyyliallergologian allergeenikomponentti-IgE-tutkimus atoppisen herkistymisen (jopa erytrodermian) taustaselvityksiin sekä vaikean anafylaksian ja lievän allergiareaktion erotteluun.</a:t>
            </a:r>
          </a:p>
          <a:p>
            <a:r>
              <a:rPr lang="fi-FI" smtClean="0"/>
              <a:t>- Mikrosirulla on mahdollista saada yli sata IgE-tulosta yksittäisiin allergeenimolekyyleihin vain muutamasta kymmenestä mikrolitrasta seerumia!</a:t>
            </a:r>
          </a:p>
          <a:p>
            <a:endParaRPr lang="fi-FI" b="1" smtClean="0"/>
          </a:p>
          <a:p>
            <a:endParaRPr lang="en-US" smtClean="0"/>
          </a:p>
          <a:p>
            <a:endParaRPr lang="en-US" smtClean="0"/>
          </a:p>
          <a:p>
            <a:endParaRPr lang="fi-FI" smtClean="0"/>
          </a:p>
        </p:txBody>
      </p:sp>
      <p:sp>
        <p:nvSpPr>
          <p:cNvPr id="336900" name="Dian numeron paikkamerkki 3"/>
          <p:cNvSpPr>
            <a:spLocks noGrp="1"/>
          </p:cNvSpPr>
          <p:nvPr>
            <p:ph type="sldNum" sz="quarter" idx="5"/>
          </p:nvPr>
        </p:nvSpPr>
        <p:spPr/>
        <p:txBody>
          <a:bodyPr/>
          <a:lstStyle/>
          <a:p>
            <a:pPr>
              <a:defRPr/>
            </a:pPr>
            <a:fld id="{C99861F5-2E2A-45E8-8EE5-F9B7AD143999}" type="slidenum">
              <a:rPr lang="en-US" smtClean="0">
                <a:solidFill>
                  <a:srgbClr val="000000"/>
                </a:solidFill>
              </a:rPr>
              <a:pPr>
                <a:defRPr/>
              </a:pPr>
              <a:t>27</a:t>
            </a:fld>
            <a:endParaRPr lang="en-US" smtClean="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Dian kuvan paikkamerkki 1"/>
          <p:cNvSpPr>
            <a:spLocks noGrp="1" noRot="1" noChangeAspect="1" noTextEdit="1"/>
          </p:cNvSpPr>
          <p:nvPr>
            <p:ph type="sldImg"/>
          </p:nvPr>
        </p:nvSpPr>
        <p:spPr>
          <a:ln/>
        </p:spPr>
      </p:sp>
      <p:sp>
        <p:nvSpPr>
          <p:cNvPr id="3" name="Huomautusten paikkamerkki 2"/>
          <p:cNvSpPr>
            <a:spLocks noGrp="1"/>
          </p:cNvSpPr>
          <p:nvPr>
            <p:ph type="body" idx="1"/>
          </p:nvPr>
        </p:nvSpPr>
        <p:spPr/>
        <p:txBody>
          <a:bodyPr>
            <a:normAutofit fontScale="92500" lnSpcReduction="10000"/>
          </a:bodyPr>
          <a:lstStyle/>
          <a:p>
            <a:pPr>
              <a:defRPr/>
            </a:pPr>
            <a:r>
              <a:rPr lang="fi-FI" u="sng" dirty="0" smtClean="0"/>
              <a:t>Taustaa suomeksi</a:t>
            </a:r>
            <a:r>
              <a:rPr lang="fi-FI" dirty="0" smtClean="0"/>
              <a:t>:</a:t>
            </a:r>
          </a:p>
          <a:p>
            <a:pPr>
              <a:defRPr/>
            </a:pPr>
            <a:r>
              <a:rPr lang="fi-FI" dirty="0" smtClean="0"/>
              <a:t>Kasvinjalostus ja ruoka-allergiat. Allergia &amp; Astma 3/2003</a:t>
            </a:r>
          </a:p>
          <a:p>
            <a:pPr>
              <a:defRPr/>
            </a:pPr>
            <a:r>
              <a:rPr lang="fi-FI" dirty="0" smtClean="0"/>
              <a:t>http://www.geenit.fi/AArua303.pdf</a:t>
            </a:r>
            <a:endParaRPr lang="en-US" dirty="0" smtClean="0"/>
          </a:p>
          <a:p>
            <a:pPr>
              <a:defRPr/>
            </a:pPr>
            <a:r>
              <a:rPr lang="en-US" dirty="0" err="1" smtClean="0"/>
              <a:t>Syödäänkö</a:t>
            </a:r>
            <a:r>
              <a:rPr lang="en-US" dirty="0" smtClean="0"/>
              <a:t> </a:t>
            </a:r>
            <a:r>
              <a:rPr lang="en-US" dirty="0" err="1" smtClean="0"/>
              <a:t>rokote</a:t>
            </a:r>
            <a:r>
              <a:rPr lang="en-US" dirty="0" smtClean="0"/>
              <a:t> </a:t>
            </a:r>
            <a:r>
              <a:rPr lang="en-US" dirty="0" err="1" smtClean="0"/>
              <a:t>allergiaan</a:t>
            </a:r>
            <a:r>
              <a:rPr lang="en-US" dirty="0" smtClean="0"/>
              <a:t>? </a:t>
            </a:r>
            <a:r>
              <a:rPr lang="en-US" dirty="0" err="1" smtClean="0"/>
              <a:t>Allergia</a:t>
            </a:r>
            <a:r>
              <a:rPr lang="en-US" dirty="0" smtClean="0"/>
              <a:t> &amp; </a:t>
            </a:r>
            <a:r>
              <a:rPr lang="en-US" dirty="0" err="1" smtClean="0"/>
              <a:t>Astma</a:t>
            </a:r>
            <a:r>
              <a:rPr lang="en-US" dirty="0" smtClean="0"/>
              <a:t> 2/2004 </a:t>
            </a:r>
            <a:br>
              <a:rPr lang="en-US" dirty="0" smtClean="0"/>
            </a:br>
            <a:r>
              <a:rPr lang="en-US" dirty="0" smtClean="0"/>
              <a:t>http://www.geenit.fi/AAspa204.pdf </a:t>
            </a:r>
            <a:endParaRPr lang="fi-FI" dirty="0" smtClean="0"/>
          </a:p>
          <a:p>
            <a:pPr>
              <a:defRPr/>
            </a:pPr>
            <a:endParaRPr lang="fi-FI" dirty="0" smtClean="0"/>
          </a:p>
          <a:p>
            <a:pPr>
              <a:defRPr/>
            </a:pPr>
            <a:r>
              <a:rPr lang="fi-FI" dirty="0" err="1" smtClean="0"/>
              <a:t>Takagi</a:t>
            </a:r>
            <a:r>
              <a:rPr lang="fi-FI" dirty="0" smtClean="0"/>
              <a:t> H, </a:t>
            </a:r>
            <a:r>
              <a:rPr lang="fi-FI" dirty="0" err="1" smtClean="0"/>
              <a:t>Hiroi</a:t>
            </a:r>
            <a:r>
              <a:rPr lang="fi-FI" dirty="0" smtClean="0"/>
              <a:t> T, </a:t>
            </a:r>
            <a:r>
              <a:rPr lang="fi-FI" dirty="0" err="1" smtClean="0"/>
              <a:t>Yang</a:t>
            </a:r>
            <a:r>
              <a:rPr lang="fi-FI" dirty="0" smtClean="0"/>
              <a:t> L, </a:t>
            </a:r>
            <a:r>
              <a:rPr lang="fi-FI" dirty="0" err="1" smtClean="0"/>
              <a:t>Tada</a:t>
            </a:r>
            <a:r>
              <a:rPr lang="fi-FI" dirty="0" smtClean="0"/>
              <a:t> Y, </a:t>
            </a:r>
            <a:r>
              <a:rPr lang="fi-FI" dirty="0" err="1" smtClean="0"/>
              <a:t>Yuki</a:t>
            </a:r>
            <a:r>
              <a:rPr lang="fi-FI" dirty="0" smtClean="0"/>
              <a:t> Y, </a:t>
            </a:r>
            <a:r>
              <a:rPr lang="fi-FI" dirty="0" err="1" smtClean="0"/>
              <a:t>Takamura</a:t>
            </a:r>
            <a:r>
              <a:rPr lang="fi-FI" dirty="0" smtClean="0"/>
              <a:t> K, </a:t>
            </a:r>
            <a:r>
              <a:rPr lang="fi-FI" dirty="0" err="1" smtClean="0"/>
              <a:t>Ishimitsu</a:t>
            </a:r>
            <a:r>
              <a:rPr lang="fi-FI" dirty="0" smtClean="0"/>
              <a:t> R, </a:t>
            </a:r>
            <a:r>
              <a:rPr lang="fi-FI" dirty="0" err="1" smtClean="0"/>
              <a:t>Kawauchi</a:t>
            </a:r>
            <a:r>
              <a:rPr lang="fi-FI" dirty="0" smtClean="0"/>
              <a:t> H, </a:t>
            </a:r>
            <a:r>
              <a:rPr lang="fi-FI" dirty="0" err="1" smtClean="0"/>
              <a:t>Kiyono</a:t>
            </a:r>
            <a:r>
              <a:rPr lang="fi-FI" dirty="0" smtClean="0"/>
              <a:t> H, </a:t>
            </a:r>
            <a:r>
              <a:rPr lang="fi-FI" dirty="0" err="1" smtClean="0"/>
              <a:t>Takaiwa</a:t>
            </a:r>
            <a:r>
              <a:rPr lang="fi-FI" dirty="0" smtClean="0"/>
              <a:t> F (2005). </a:t>
            </a:r>
          </a:p>
          <a:p>
            <a:pPr>
              <a:defRPr/>
            </a:pPr>
            <a:r>
              <a:rPr lang="fi-FI" b="1" dirty="0" smtClean="0"/>
              <a:t>A </a:t>
            </a:r>
            <a:r>
              <a:rPr lang="fi-FI" b="1" dirty="0" err="1" smtClean="0"/>
              <a:t>rice-based</a:t>
            </a:r>
            <a:r>
              <a:rPr lang="fi-FI" b="1" dirty="0" smtClean="0"/>
              <a:t> </a:t>
            </a:r>
            <a:r>
              <a:rPr lang="fi-FI" b="1" dirty="0" err="1" smtClean="0"/>
              <a:t>edible</a:t>
            </a:r>
            <a:r>
              <a:rPr lang="fi-FI" b="1" dirty="0" smtClean="0"/>
              <a:t> </a:t>
            </a:r>
            <a:r>
              <a:rPr lang="fi-FI" b="1" dirty="0" err="1" smtClean="0"/>
              <a:t>vaccine</a:t>
            </a:r>
            <a:r>
              <a:rPr lang="fi-FI" b="1" dirty="0" smtClean="0"/>
              <a:t> </a:t>
            </a:r>
            <a:r>
              <a:rPr lang="fi-FI" b="1" dirty="0" err="1" smtClean="0"/>
              <a:t>expressing</a:t>
            </a:r>
            <a:r>
              <a:rPr lang="fi-FI" b="1" dirty="0" smtClean="0"/>
              <a:t> </a:t>
            </a:r>
            <a:r>
              <a:rPr lang="fi-FI" b="1" dirty="0" err="1" smtClean="0"/>
              <a:t>multiple</a:t>
            </a:r>
            <a:r>
              <a:rPr lang="fi-FI" b="1" dirty="0" smtClean="0"/>
              <a:t> T </a:t>
            </a:r>
            <a:r>
              <a:rPr lang="fi-FI" b="1" dirty="0" err="1" smtClean="0"/>
              <a:t>cell</a:t>
            </a:r>
            <a:r>
              <a:rPr lang="fi-FI" b="1" dirty="0" smtClean="0"/>
              <a:t> </a:t>
            </a:r>
            <a:r>
              <a:rPr lang="fi-FI" b="1" dirty="0" err="1" smtClean="0"/>
              <a:t>epitopes</a:t>
            </a:r>
            <a:r>
              <a:rPr lang="fi-FI" b="1" dirty="0" smtClean="0"/>
              <a:t> </a:t>
            </a:r>
            <a:r>
              <a:rPr lang="fi-FI" b="1" dirty="0" err="1" smtClean="0"/>
              <a:t>induces</a:t>
            </a:r>
            <a:r>
              <a:rPr lang="fi-FI" b="1" dirty="0" smtClean="0"/>
              <a:t> </a:t>
            </a:r>
            <a:r>
              <a:rPr lang="fi-FI" b="1" dirty="0" err="1" smtClean="0"/>
              <a:t>oral</a:t>
            </a:r>
            <a:r>
              <a:rPr lang="fi-FI" b="1" dirty="0" smtClean="0"/>
              <a:t> </a:t>
            </a:r>
            <a:r>
              <a:rPr lang="fi-FI" b="1" dirty="0" err="1" smtClean="0"/>
              <a:t>tolerance</a:t>
            </a:r>
            <a:r>
              <a:rPr lang="fi-FI" b="1" dirty="0" smtClean="0"/>
              <a:t> for </a:t>
            </a:r>
            <a:r>
              <a:rPr lang="fi-FI" b="1" dirty="0" err="1" smtClean="0"/>
              <a:t>inhibition</a:t>
            </a:r>
            <a:r>
              <a:rPr lang="fi-FI" b="1" dirty="0" smtClean="0"/>
              <a:t> of Th2-mediated </a:t>
            </a:r>
            <a:r>
              <a:rPr lang="fi-FI" b="1" dirty="0" err="1" smtClean="0"/>
              <a:t>IgE</a:t>
            </a:r>
            <a:r>
              <a:rPr lang="fi-FI" b="1" dirty="0" smtClean="0"/>
              <a:t> </a:t>
            </a:r>
            <a:r>
              <a:rPr lang="fi-FI" b="1" dirty="0" err="1" smtClean="0"/>
              <a:t>responses</a:t>
            </a:r>
            <a:r>
              <a:rPr lang="fi-FI" b="1" dirty="0" smtClean="0"/>
              <a:t>. </a:t>
            </a:r>
            <a:r>
              <a:rPr lang="fi-FI" i="1" dirty="0" smtClean="0"/>
              <a:t>PNAS</a:t>
            </a:r>
            <a:r>
              <a:rPr lang="fi-FI" dirty="0" smtClean="0"/>
              <a:t> 102: 17525</a:t>
            </a:r>
            <a:r>
              <a:rPr lang="fi-FI" dirty="0" smtClean="0">
                <a:cs typeface="Times New Roman" pitchFamily="18" charset="0"/>
              </a:rPr>
              <a:t>–</a:t>
            </a:r>
            <a:r>
              <a:rPr lang="fi-FI" dirty="0" smtClean="0"/>
              <a:t>17530</a:t>
            </a:r>
          </a:p>
          <a:p>
            <a:pPr>
              <a:defRPr/>
            </a:pPr>
            <a:r>
              <a:rPr lang="fi-FI" dirty="0" smtClean="0"/>
              <a:t> </a:t>
            </a:r>
          </a:p>
          <a:p>
            <a:pPr>
              <a:defRPr/>
            </a:pPr>
            <a:r>
              <a:rPr lang="fi-FI" dirty="0" smtClean="0"/>
              <a:t>*</a:t>
            </a:r>
            <a:r>
              <a:rPr lang="fi-FI" dirty="0" err="1" smtClean="0"/>
              <a:t>Plant</a:t>
            </a:r>
            <a:r>
              <a:rPr lang="fi-FI" dirty="0" smtClean="0"/>
              <a:t> </a:t>
            </a:r>
            <a:r>
              <a:rPr lang="fi-FI" dirty="0" err="1" smtClean="0"/>
              <a:t>Biotechnology</a:t>
            </a:r>
            <a:r>
              <a:rPr lang="fi-FI" dirty="0" smtClean="0"/>
              <a:t> Department, National Institute of </a:t>
            </a:r>
            <a:r>
              <a:rPr lang="fi-FI" dirty="0" err="1" smtClean="0"/>
              <a:t>Agrobiological</a:t>
            </a:r>
            <a:r>
              <a:rPr lang="fi-FI" dirty="0" smtClean="0"/>
              <a:t> Sciences, 2-1-2 </a:t>
            </a:r>
            <a:r>
              <a:rPr lang="fi-FI" dirty="0" err="1" smtClean="0"/>
              <a:t>Kannondai</a:t>
            </a:r>
            <a:r>
              <a:rPr lang="fi-FI" dirty="0" smtClean="0"/>
              <a:t>, </a:t>
            </a:r>
            <a:r>
              <a:rPr lang="fi-FI" dirty="0" err="1" smtClean="0"/>
              <a:t>Tsukuba</a:t>
            </a:r>
            <a:r>
              <a:rPr lang="fi-FI" dirty="0" smtClean="0"/>
              <a:t>, </a:t>
            </a:r>
            <a:r>
              <a:rPr lang="fi-FI" dirty="0" err="1" smtClean="0"/>
              <a:t>Ibaraki</a:t>
            </a:r>
            <a:r>
              <a:rPr lang="fi-FI" dirty="0" smtClean="0"/>
              <a:t> 305-8602, Japan; †Division of </a:t>
            </a:r>
            <a:r>
              <a:rPr lang="fi-FI" dirty="0" err="1" smtClean="0"/>
              <a:t>Mucosal</a:t>
            </a:r>
            <a:endParaRPr lang="fi-FI" dirty="0" smtClean="0"/>
          </a:p>
          <a:p>
            <a:pPr>
              <a:defRPr/>
            </a:pPr>
            <a:r>
              <a:rPr lang="fi-FI" dirty="0" err="1" smtClean="0"/>
              <a:t>Immunology</a:t>
            </a:r>
            <a:r>
              <a:rPr lang="fi-FI" dirty="0" smtClean="0"/>
              <a:t>, Department of </a:t>
            </a:r>
            <a:r>
              <a:rPr lang="fi-FI" dirty="0" err="1" smtClean="0"/>
              <a:t>Microbiology</a:t>
            </a:r>
            <a:r>
              <a:rPr lang="fi-FI" dirty="0" smtClean="0"/>
              <a:t> and </a:t>
            </a:r>
            <a:r>
              <a:rPr lang="fi-FI" dirty="0" err="1" smtClean="0"/>
              <a:t>Immunology</a:t>
            </a:r>
            <a:r>
              <a:rPr lang="fi-FI" dirty="0" smtClean="0"/>
              <a:t>, The Institute of </a:t>
            </a:r>
            <a:r>
              <a:rPr lang="fi-FI" dirty="0" err="1" smtClean="0"/>
              <a:t>Medical</a:t>
            </a:r>
            <a:r>
              <a:rPr lang="fi-FI" dirty="0" smtClean="0"/>
              <a:t> Science, </a:t>
            </a:r>
            <a:r>
              <a:rPr lang="fi-FI" dirty="0" err="1" smtClean="0"/>
              <a:t>University</a:t>
            </a:r>
            <a:r>
              <a:rPr lang="fi-FI" dirty="0" smtClean="0"/>
              <a:t> of Tokyo, 4-6-1 </a:t>
            </a:r>
            <a:r>
              <a:rPr lang="fi-FI" dirty="0" err="1" smtClean="0"/>
              <a:t>Shirokanedai</a:t>
            </a:r>
            <a:r>
              <a:rPr lang="fi-FI" dirty="0" smtClean="0"/>
              <a:t>, </a:t>
            </a:r>
            <a:r>
              <a:rPr lang="fi-FI" dirty="0" err="1" smtClean="0"/>
              <a:t>Minato-ku</a:t>
            </a:r>
            <a:r>
              <a:rPr lang="fi-FI" dirty="0" smtClean="0"/>
              <a:t>, Tokyo</a:t>
            </a:r>
          </a:p>
          <a:p>
            <a:pPr>
              <a:defRPr/>
            </a:pPr>
            <a:r>
              <a:rPr lang="fi-FI" dirty="0" smtClean="0"/>
              <a:t>108-8639, Japan; and ‡Department of </a:t>
            </a:r>
            <a:r>
              <a:rPr lang="fi-FI" dirty="0" err="1" smtClean="0"/>
              <a:t>Otorhinolaryngology</a:t>
            </a:r>
            <a:r>
              <a:rPr lang="fi-FI" dirty="0" smtClean="0"/>
              <a:t>, </a:t>
            </a:r>
            <a:r>
              <a:rPr lang="fi-FI" dirty="0" err="1" smtClean="0"/>
              <a:t>Faculty</a:t>
            </a:r>
            <a:r>
              <a:rPr lang="fi-FI" dirty="0" smtClean="0"/>
              <a:t> of </a:t>
            </a:r>
            <a:r>
              <a:rPr lang="fi-FI" dirty="0" err="1" smtClean="0"/>
              <a:t>Medicine</a:t>
            </a:r>
            <a:r>
              <a:rPr lang="fi-FI" dirty="0" smtClean="0"/>
              <a:t>, </a:t>
            </a:r>
            <a:r>
              <a:rPr lang="fi-FI" dirty="0" err="1" smtClean="0"/>
              <a:t>Shimane</a:t>
            </a:r>
            <a:r>
              <a:rPr lang="fi-FI" dirty="0" smtClean="0"/>
              <a:t> </a:t>
            </a:r>
            <a:r>
              <a:rPr lang="fi-FI" dirty="0" err="1" smtClean="0"/>
              <a:t>University</a:t>
            </a:r>
            <a:r>
              <a:rPr lang="fi-FI" dirty="0" smtClean="0"/>
              <a:t>, 89-1 </a:t>
            </a:r>
            <a:r>
              <a:rPr lang="fi-FI" dirty="0" err="1" smtClean="0"/>
              <a:t>Enya-cho</a:t>
            </a:r>
            <a:r>
              <a:rPr lang="fi-FI" dirty="0" smtClean="0"/>
              <a:t>, </a:t>
            </a:r>
            <a:r>
              <a:rPr lang="fi-FI" dirty="0" err="1" smtClean="0"/>
              <a:t>Izumo</a:t>
            </a:r>
            <a:r>
              <a:rPr lang="fi-FI" dirty="0" smtClean="0"/>
              <a:t>, </a:t>
            </a:r>
            <a:r>
              <a:rPr lang="fi-FI" dirty="0" err="1" smtClean="0"/>
              <a:t>Shimane</a:t>
            </a:r>
            <a:r>
              <a:rPr lang="fi-FI" dirty="0" smtClean="0"/>
              <a:t> 693-8501, Japan</a:t>
            </a:r>
          </a:p>
          <a:p>
            <a:pPr>
              <a:defRPr/>
            </a:pPr>
            <a:endParaRPr lang="fi-FI" dirty="0" smtClean="0"/>
          </a:p>
          <a:p>
            <a:pPr>
              <a:defRPr/>
            </a:pPr>
            <a:r>
              <a:rPr lang="fi-FI" dirty="0" err="1" smtClean="0"/>
              <a:t>Abstract</a:t>
            </a:r>
            <a:endParaRPr lang="fi-FI" dirty="0" smtClean="0"/>
          </a:p>
          <a:p>
            <a:pPr>
              <a:defRPr/>
            </a:pPr>
            <a:r>
              <a:rPr lang="en-US" dirty="0" smtClean="0"/>
              <a:t>Peptide immunotherapy using multiple predominant allergen-specific T cell </a:t>
            </a:r>
            <a:r>
              <a:rPr lang="en-US" dirty="0" err="1" smtClean="0"/>
              <a:t>epitopes</a:t>
            </a:r>
            <a:r>
              <a:rPr lang="en-US" dirty="0" smtClean="0"/>
              <a:t> is a safe and promising strategy for the control of type I allergy. In this study, we developed transgenic rice plants expressing mouse dominant T cell </a:t>
            </a:r>
            <a:r>
              <a:rPr lang="en-US" dirty="0" err="1" smtClean="0"/>
              <a:t>epitope</a:t>
            </a:r>
            <a:r>
              <a:rPr lang="en-US" dirty="0" smtClean="0"/>
              <a:t> peptides of Cry j I and Cry j II allergens of Japanese cedar pollen as a fusion protein with the soybean seed storage protein </a:t>
            </a:r>
            <a:r>
              <a:rPr lang="en-US" dirty="0" err="1" smtClean="0"/>
              <a:t>glycinin</a:t>
            </a:r>
            <a:r>
              <a:rPr lang="en-US" dirty="0" smtClean="0"/>
              <a:t>. Under the control of the rice seed storage protein </a:t>
            </a:r>
            <a:r>
              <a:rPr lang="en-US" dirty="0" err="1" smtClean="0"/>
              <a:t>glutelin</a:t>
            </a:r>
            <a:r>
              <a:rPr lang="en-US" dirty="0" smtClean="0"/>
              <a:t> GluB-1 promoter, the fusion protein was specifically expressed and accumulated in seeds at a level of 0.5% of the total seed protein. Oral feeding to mice of transgenic rice seeds expressing the T cell </a:t>
            </a:r>
            <a:r>
              <a:rPr lang="en-US" dirty="0" err="1" smtClean="0"/>
              <a:t>epitope</a:t>
            </a:r>
            <a:r>
              <a:rPr lang="en-US" dirty="0" smtClean="0"/>
              <a:t> peptides of Cry j I and Cry j II before systemic challenge with total protein of cedar pollen inhibited the development of allergen-specific serum </a:t>
            </a:r>
            <a:r>
              <a:rPr lang="en-US" dirty="0" err="1" smtClean="0"/>
              <a:t>IgE</a:t>
            </a:r>
            <a:r>
              <a:rPr lang="en-US" dirty="0" smtClean="0"/>
              <a:t> and </a:t>
            </a:r>
            <a:r>
              <a:rPr lang="en-US" dirty="0" err="1" smtClean="0"/>
              <a:t>IgG</a:t>
            </a:r>
            <a:r>
              <a:rPr lang="en-US" dirty="0" smtClean="0"/>
              <a:t> antibody and CD4 T cell proliferative responses. The levels of allergen-specific CD4 T cell-derived allergy-associated T helper 2 cytokine production of IL-4, IL-5, and IL-13 and histamine release in serum were significantly decreased. Moreover, the development of pollen-induced clinical symptoms was inhibited in our experimental sneezing mouse model. These results indicate the potential of transgenic rice seeds in production and mucosal delivery of allergen-specific T cell </a:t>
            </a:r>
            <a:r>
              <a:rPr lang="en-US" dirty="0" err="1" smtClean="0"/>
              <a:t>epitope</a:t>
            </a:r>
            <a:r>
              <a:rPr lang="en-US" dirty="0" smtClean="0"/>
              <a:t> peptides for the induction of oral tolerance to pollen allergens.</a:t>
            </a:r>
          </a:p>
          <a:p>
            <a:pPr>
              <a:defRPr/>
            </a:pPr>
            <a:endParaRPr lang="en-US" dirty="0" smtClean="0"/>
          </a:p>
          <a:p>
            <a:pPr>
              <a:defRPr/>
            </a:pPr>
            <a:endParaRPr lang="en-US" dirty="0" smtClean="0"/>
          </a:p>
          <a:p>
            <a:pPr>
              <a:defRPr/>
            </a:pPr>
            <a:r>
              <a:rPr lang="en-US" dirty="0" smtClean="0"/>
              <a:t>Yang L, Suzuki K, Hirose S, </a:t>
            </a:r>
            <a:r>
              <a:rPr lang="en-US" dirty="0" err="1" smtClean="0"/>
              <a:t>Wakasa</a:t>
            </a:r>
            <a:r>
              <a:rPr lang="en-US" dirty="0" smtClean="0"/>
              <a:t> Y, </a:t>
            </a:r>
            <a:r>
              <a:rPr lang="en-US" dirty="0" err="1" smtClean="0"/>
              <a:t>Takaiwa</a:t>
            </a:r>
            <a:r>
              <a:rPr lang="en-US" dirty="0" smtClean="0"/>
              <a:t> F (2007). </a:t>
            </a:r>
            <a:r>
              <a:rPr lang="en-US" b="1" dirty="0" smtClean="0"/>
              <a:t>Development of transgenic rice seed accumulating a major Japanese cedar pollen allergen (Cry j 1) structurally disrupted for oral immunotherapy.</a:t>
            </a:r>
            <a:r>
              <a:rPr lang="en-US" dirty="0" smtClean="0"/>
              <a:t> Plant </a:t>
            </a:r>
            <a:r>
              <a:rPr lang="en-US" dirty="0" err="1" smtClean="0"/>
              <a:t>Biotechnol</a:t>
            </a:r>
            <a:r>
              <a:rPr lang="en-US" dirty="0" smtClean="0"/>
              <a:t> J. 5: 815–826. </a:t>
            </a:r>
            <a:r>
              <a:rPr lang="en-US" dirty="0" err="1" smtClean="0"/>
              <a:t>Epub</a:t>
            </a:r>
            <a:r>
              <a:rPr lang="en-US" dirty="0" smtClean="0"/>
              <a:t> 2007 Aug 22.</a:t>
            </a:r>
          </a:p>
          <a:p>
            <a:pPr>
              <a:defRPr/>
            </a:pPr>
            <a:endParaRPr lang="en-US" dirty="0" smtClean="0"/>
          </a:p>
          <a:p>
            <a:pPr>
              <a:defRPr/>
            </a:pPr>
            <a:r>
              <a:rPr lang="en-US" dirty="0" smtClean="0"/>
              <a:t>Abstract</a:t>
            </a:r>
          </a:p>
          <a:p>
            <a:pPr>
              <a:defRPr/>
            </a:pPr>
            <a:r>
              <a:rPr lang="en-US" dirty="0" smtClean="0"/>
              <a:t>Rice seed-based edible vaccines expressing T-cell </a:t>
            </a:r>
            <a:r>
              <a:rPr lang="en-US" dirty="0" err="1" smtClean="0"/>
              <a:t>epitope</a:t>
            </a:r>
            <a:r>
              <a:rPr lang="en-US" dirty="0" smtClean="0"/>
              <a:t> peptides derived from Japanese cedar major pollen allergens have been used to successfully suppress allergen-specific Th2-mediated immunoglobulin E (</a:t>
            </a:r>
            <a:r>
              <a:rPr lang="en-US" dirty="0" err="1" smtClean="0"/>
              <a:t>IgE</a:t>
            </a:r>
            <a:r>
              <a:rPr lang="en-US" dirty="0" smtClean="0"/>
              <a:t>) responses in mouse experiments. In order to further expand the application of seed-based allergen-specific immunotherapy for controlling Japanese cedar </a:t>
            </a:r>
            <a:r>
              <a:rPr lang="en-US" dirty="0" err="1" smtClean="0"/>
              <a:t>pollinosis</a:t>
            </a:r>
            <a:r>
              <a:rPr lang="en-US" dirty="0" smtClean="0"/>
              <a:t>, we generated transgenic rice plants that specifically express recombinant Cry j 1 allergens in seeds. Cry j 1 allergens give low specific </a:t>
            </a:r>
            <a:r>
              <a:rPr lang="en-US" dirty="0" err="1" smtClean="0"/>
              <a:t>IgE</a:t>
            </a:r>
            <a:r>
              <a:rPr lang="en-US" dirty="0" smtClean="0"/>
              <a:t>-binding activity but contain all of the T-cell </a:t>
            </a:r>
            <a:r>
              <a:rPr lang="en-US" dirty="0" err="1" smtClean="0"/>
              <a:t>epitopes</a:t>
            </a:r>
            <a:r>
              <a:rPr lang="en-US" dirty="0" smtClean="0"/>
              <a:t>. The allergens were expressed directly or as a protein fusion with the major rice storage protein </a:t>
            </a:r>
            <a:r>
              <a:rPr lang="en-US" dirty="0" err="1" smtClean="0"/>
              <a:t>glutelin</a:t>
            </a:r>
            <a:r>
              <a:rPr lang="en-US" dirty="0" smtClean="0"/>
              <a:t>. Fusion proteins expressed under the control of the strong rice endosperm-specific GluB-1 promoter accumulated in rice endosperm tissue up to 15% of total seed protein. The fusion proteins aggregated with </a:t>
            </a:r>
            <a:r>
              <a:rPr lang="en-US" dirty="0" err="1" smtClean="0"/>
              <a:t>cysteine</a:t>
            </a:r>
            <a:r>
              <a:rPr lang="en-US" dirty="0" smtClean="0"/>
              <a:t>-rich </a:t>
            </a:r>
            <a:r>
              <a:rPr lang="en-US" dirty="0" err="1" smtClean="0"/>
              <a:t>prolamin</a:t>
            </a:r>
            <a:r>
              <a:rPr lang="en-US" dirty="0" smtClean="0"/>
              <a:t> and were deposited in endoplasmic reticulum-derived protein body I. The production of transgenic rice expressing structurally disrupted Cry j 1 peptides with low </a:t>
            </a:r>
            <a:r>
              <a:rPr lang="en-US" dirty="0" err="1" smtClean="0"/>
              <a:t>IgE</a:t>
            </a:r>
            <a:r>
              <a:rPr lang="en-US" dirty="0" smtClean="0"/>
              <a:t> binding activity but spanning the entire Cry j1 region can be used as a universal, safe and effective </a:t>
            </a:r>
            <a:r>
              <a:rPr lang="en-US" dirty="0" err="1" smtClean="0"/>
              <a:t>tolerogen</a:t>
            </a:r>
            <a:r>
              <a:rPr lang="en-US" dirty="0" smtClean="0"/>
              <a:t> for rice seed-based oral immunotherapy for cedar pollen allergy in humans and other mammals.</a:t>
            </a:r>
            <a:endParaRPr lang="fi-FI" dirty="0" smtClean="0"/>
          </a:p>
          <a:p>
            <a:pPr>
              <a:defRPr/>
            </a:pPr>
            <a:endParaRPr lang="fi-FI" dirty="0" smtClean="0"/>
          </a:p>
          <a:p>
            <a:pPr>
              <a:defRPr/>
            </a:pPr>
            <a:endParaRPr lang="fi-FI" dirty="0" smtClean="0"/>
          </a:p>
          <a:p>
            <a:pPr>
              <a:defRPr/>
            </a:pPr>
            <a:r>
              <a:rPr lang="en-US" dirty="0" err="1" smtClean="0"/>
              <a:t>Domon</a:t>
            </a:r>
            <a:r>
              <a:rPr lang="en-US" dirty="0" smtClean="0"/>
              <a:t> E, Takagi H, Hirose S, Sugita K, </a:t>
            </a:r>
            <a:r>
              <a:rPr lang="en-US" dirty="0" err="1" smtClean="0"/>
              <a:t>Kasahara</a:t>
            </a:r>
            <a:r>
              <a:rPr lang="en-US" dirty="0" smtClean="0"/>
              <a:t> S, </a:t>
            </a:r>
            <a:r>
              <a:rPr lang="en-US" dirty="0" err="1" smtClean="0"/>
              <a:t>Ebinuma</a:t>
            </a:r>
            <a:r>
              <a:rPr lang="en-US" dirty="0" smtClean="0"/>
              <a:t> H, </a:t>
            </a:r>
            <a:r>
              <a:rPr lang="en-US" dirty="0" err="1" smtClean="0"/>
              <a:t>Takaiwa</a:t>
            </a:r>
            <a:r>
              <a:rPr lang="en-US" dirty="0" smtClean="0"/>
              <a:t> F (2009). </a:t>
            </a:r>
            <a:r>
              <a:rPr lang="en-US" b="1" dirty="0" smtClean="0"/>
              <a:t>26-Week oral safety study in macaques for transgenic rice containing major human T-cell </a:t>
            </a:r>
            <a:r>
              <a:rPr lang="en-US" b="1" dirty="0" err="1" smtClean="0"/>
              <a:t>epitope</a:t>
            </a:r>
            <a:r>
              <a:rPr lang="en-US" b="1" dirty="0" smtClean="0"/>
              <a:t> peptides from Japanese cedar pollen allergens.</a:t>
            </a:r>
            <a:r>
              <a:rPr lang="en-US" dirty="0" smtClean="0"/>
              <a:t> J Agric Food Chem. 57: 5633-5638. </a:t>
            </a:r>
          </a:p>
          <a:p>
            <a:pPr>
              <a:defRPr/>
            </a:pPr>
            <a:endParaRPr lang="en-US" dirty="0" smtClean="0"/>
          </a:p>
          <a:p>
            <a:pPr>
              <a:defRPr/>
            </a:pPr>
            <a:r>
              <a:rPr lang="en-US" dirty="0" smtClean="0"/>
              <a:t>Transgenic Crop Research and Development Center, National Institute for </a:t>
            </a:r>
            <a:r>
              <a:rPr lang="en-US" dirty="0" err="1" smtClean="0"/>
              <a:t>Agrobiological</a:t>
            </a:r>
            <a:r>
              <a:rPr lang="en-US" dirty="0" smtClean="0"/>
              <a:t> Sciences, Tsukuba, Ibaraki, Japan.</a:t>
            </a:r>
          </a:p>
          <a:p>
            <a:pPr>
              <a:defRPr/>
            </a:pPr>
            <a:endParaRPr lang="en-US" dirty="0" smtClean="0"/>
          </a:p>
          <a:p>
            <a:pPr>
              <a:defRPr/>
            </a:pPr>
            <a:r>
              <a:rPr lang="en-US" dirty="0" smtClean="0"/>
              <a:t>Abstract</a:t>
            </a:r>
          </a:p>
          <a:p>
            <a:pPr>
              <a:defRPr/>
            </a:pPr>
            <a:r>
              <a:rPr lang="en-US" dirty="0" smtClean="0"/>
              <a:t>A study of repeated oral administration of transgenic rice containing a hybrid peptide of major human T-cell </a:t>
            </a:r>
            <a:r>
              <a:rPr lang="en-US" dirty="0" err="1" smtClean="0"/>
              <a:t>epitopes</a:t>
            </a:r>
            <a:r>
              <a:rPr lang="en-US" dirty="0" smtClean="0"/>
              <a:t> (7Crp) from Japanese cedar pollen allergens was carried out in </a:t>
            </a:r>
            <a:r>
              <a:rPr lang="en-US" dirty="0" err="1" smtClean="0"/>
              <a:t>cynomolgus</a:t>
            </a:r>
            <a:r>
              <a:rPr lang="en-US" dirty="0" smtClean="0"/>
              <a:t> macaques over 26 weeks. The monkeys were divided into three groups, each comprising three males and three females, administered a high dose of transgenic rice, a low dose of transgenic rice, or a high dose of the parental rice strain. The transgenic rice 7crp#10 and the parental </a:t>
            </a:r>
            <a:r>
              <a:rPr lang="en-US" dirty="0" err="1" smtClean="0"/>
              <a:t>nontransgenic</a:t>
            </a:r>
            <a:r>
              <a:rPr lang="en-US" dirty="0" smtClean="0"/>
              <a:t> control were polished, steamed, mashed, and prepared in water at 40% (w/v). Monkeys were orally administered a high or low dose of transgenic rice or the </a:t>
            </a:r>
            <a:r>
              <a:rPr lang="en-US" dirty="0" err="1" smtClean="0"/>
              <a:t>nontransgenic</a:t>
            </a:r>
            <a:r>
              <a:rPr lang="en-US" dirty="0" smtClean="0"/>
              <a:t> control by </a:t>
            </a:r>
            <a:r>
              <a:rPr lang="en-US" dirty="0" err="1" smtClean="0"/>
              <a:t>gavage</a:t>
            </a:r>
            <a:r>
              <a:rPr lang="en-US" dirty="0" smtClean="0"/>
              <a:t> every day. No adverse effects on general behavior or body weight of animals were observed during the study. Analysis of blood from monkeys administered for 26 weeks showed that, with few exceptions, there were no significant differences in hematological or biochemical values between them. Additionally, neither pathological symptoms nor </a:t>
            </a:r>
            <a:r>
              <a:rPr lang="en-US" dirty="0" err="1" smtClean="0"/>
              <a:t>histopathological</a:t>
            </a:r>
            <a:r>
              <a:rPr lang="en-US" dirty="0" smtClean="0"/>
              <a:t> abnormalities were observed. Thus, it was concluded that oral administration of transgenic rice containing T-cell </a:t>
            </a:r>
            <a:r>
              <a:rPr lang="en-US" dirty="0" err="1" smtClean="0"/>
              <a:t>epitopes</a:t>
            </a:r>
            <a:r>
              <a:rPr lang="en-US" dirty="0" smtClean="0"/>
              <a:t> from Japanese cedar pollen allergens has no adverse effects.</a:t>
            </a:r>
          </a:p>
          <a:p>
            <a:pPr>
              <a:defRPr/>
            </a:pPr>
            <a:endParaRPr lang="fi-FI" dirty="0" smtClean="0"/>
          </a:p>
          <a:p>
            <a:pPr>
              <a:defRPr/>
            </a:pPr>
            <a:endParaRPr lang="fi-FI" dirty="0"/>
          </a:p>
        </p:txBody>
      </p:sp>
      <p:sp>
        <p:nvSpPr>
          <p:cNvPr id="337924" name="Dian numeron paikkamerkki 3"/>
          <p:cNvSpPr>
            <a:spLocks noGrp="1"/>
          </p:cNvSpPr>
          <p:nvPr>
            <p:ph type="sldNum" sz="quarter" idx="5"/>
          </p:nvPr>
        </p:nvSpPr>
        <p:spPr/>
        <p:txBody>
          <a:bodyPr/>
          <a:lstStyle/>
          <a:p>
            <a:pPr>
              <a:defRPr/>
            </a:pPr>
            <a:fld id="{38F408F3-2A7B-40A1-B9F1-DFABF547F446}" type="slidenum">
              <a:rPr lang="en-US" smtClean="0"/>
              <a:pPr>
                <a:defRPr/>
              </a:pPr>
              <a:t>28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Dian kuvan paikkamerkki 1"/>
          <p:cNvSpPr>
            <a:spLocks noGrp="1" noRot="1" noChangeAspect="1" noTextEdit="1"/>
          </p:cNvSpPr>
          <p:nvPr>
            <p:ph type="sldImg"/>
          </p:nvPr>
        </p:nvSpPr>
        <p:spPr>
          <a:ln/>
        </p:spPr>
      </p:sp>
      <p:sp>
        <p:nvSpPr>
          <p:cNvPr id="330755" name="Huomautusten paikkamerkki 2"/>
          <p:cNvSpPr>
            <a:spLocks noGrp="1"/>
          </p:cNvSpPr>
          <p:nvPr>
            <p:ph type="body" idx="1"/>
          </p:nvPr>
        </p:nvSpPr>
        <p:spPr>
          <a:noFill/>
          <a:ln/>
        </p:spPr>
        <p:txBody>
          <a:bodyPr/>
          <a:lstStyle/>
          <a:p>
            <a:r>
              <a:rPr lang="fi-FI" u="sng" dirty="0" smtClean="0"/>
              <a:t>Taustaa suomeksi</a:t>
            </a:r>
            <a:r>
              <a:rPr lang="fi-FI" dirty="0" smtClean="0"/>
              <a:t>:</a:t>
            </a:r>
          </a:p>
          <a:p>
            <a:r>
              <a:rPr lang="fi-FI" dirty="0" smtClean="0"/>
              <a:t>Kasvinjalostus ja ruoka-allergiat. Allergia &amp; Astma 3/2003</a:t>
            </a:r>
          </a:p>
          <a:p>
            <a:r>
              <a:rPr lang="fi-FI" dirty="0" smtClean="0"/>
              <a:t>http://geenit.fi/AArua303.pdf</a:t>
            </a:r>
            <a:endParaRPr lang="en-US" dirty="0" smtClean="0"/>
          </a:p>
          <a:p>
            <a:r>
              <a:rPr lang="en-US" dirty="0" err="1" smtClean="0"/>
              <a:t>Syödäänkö</a:t>
            </a:r>
            <a:r>
              <a:rPr lang="en-US" dirty="0" smtClean="0"/>
              <a:t> </a:t>
            </a:r>
            <a:r>
              <a:rPr lang="en-US" dirty="0" err="1" smtClean="0"/>
              <a:t>rokote</a:t>
            </a:r>
            <a:r>
              <a:rPr lang="en-US" dirty="0" smtClean="0"/>
              <a:t> </a:t>
            </a:r>
            <a:r>
              <a:rPr lang="en-US" dirty="0" err="1" smtClean="0"/>
              <a:t>allergiaan</a:t>
            </a:r>
            <a:r>
              <a:rPr lang="en-US" dirty="0" smtClean="0"/>
              <a:t>? </a:t>
            </a:r>
            <a:r>
              <a:rPr lang="en-US" dirty="0" err="1" smtClean="0"/>
              <a:t>Allergia</a:t>
            </a:r>
            <a:r>
              <a:rPr lang="en-US" dirty="0" smtClean="0"/>
              <a:t> &amp; </a:t>
            </a:r>
            <a:r>
              <a:rPr lang="en-US" dirty="0" err="1" smtClean="0"/>
              <a:t>Astma</a:t>
            </a:r>
            <a:r>
              <a:rPr lang="en-US" dirty="0" smtClean="0"/>
              <a:t> 2/2004 </a:t>
            </a:r>
            <a:br>
              <a:rPr lang="en-US" dirty="0" smtClean="0"/>
            </a:br>
            <a:r>
              <a:rPr lang="en-US" dirty="0" smtClean="0"/>
              <a:t>http://geenit.fi/AAspa204.pdf </a:t>
            </a:r>
          </a:p>
          <a:p>
            <a:endParaRPr lang="en-US" u="sng" dirty="0" smtClean="0"/>
          </a:p>
          <a:p>
            <a:r>
              <a:rPr lang="en-US" dirty="0" err="1" smtClean="0"/>
              <a:t>Valenta</a:t>
            </a:r>
            <a:r>
              <a:rPr lang="en-US" dirty="0" smtClean="0"/>
              <a:t>, R. </a:t>
            </a:r>
            <a:r>
              <a:rPr lang="en-US" b="1" dirty="0" smtClean="0"/>
              <a:t>From Allergen Genes to Allergy Vaccines. </a:t>
            </a:r>
            <a:r>
              <a:rPr lang="en-US" u="sng" dirty="0" err="1" smtClean="0"/>
              <a:t>Luento</a:t>
            </a:r>
            <a:r>
              <a:rPr lang="en-US" dirty="0" smtClean="0"/>
              <a:t> </a:t>
            </a:r>
            <a:r>
              <a:rPr lang="en-US" dirty="0" err="1" smtClean="0"/>
              <a:t>jostain</a:t>
            </a:r>
            <a:r>
              <a:rPr lang="en-US" dirty="0" smtClean="0"/>
              <a:t> </a:t>
            </a:r>
            <a:r>
              <a:rPr lang="en-US" dirty="0" err="1" smtClean="0"/>
              <a:t>äskettäisestä</a:t>
            </a:r>
            <a:r>
              <a:rPr lang="en-US" dirty="0" smtClean="0"/>
              <a:t> </a:t>
            </a:r>
            <a:r>
              <a:rPr lang="en-US" dirty="0" err="1" smtClean="0"/>
              <a:t>tiedekonferenssista</a:t>
            </a:r>
            <a:r>
              <a:rPr lang="en-US" dirty="0" smtClean="0"/>
              <a:t> (</a:t>
            </a:r>
            <a:r>
              <a:rPr lang="en-US" dirty="0" err="1" smtClean="0"/>
              <a:t>valitettavasti</a:t>
            </a:r>
            <a:r>
              <a:rPr lang="en-US" dirty="0" smtClean="0"/>
              <a:t> </a:t>
            </a:r>
            <a:r>
              <a:rPr lang="en-US" dirty="0" err="1" smtClean="0"/>
              <a:t>tässä</a:t>
            </a:r>
            <a:r>
              <a:rPr lang="en-US" dirty="0" smtClean="0"/>
              <a:t> vain </a:t>
            </a:r>
            <a:r>
              <a:rPr lang="en-US" dirty="0" err="1" smtClean="0"/>
              <a:t>mustavalkeat</a:t>
            </a:r>
            <a:r>
              <a:rPr lang="en-US" dirty="0" smtClean="0"/>
              <a:t> </a:t>
            </a:r>
            <a:r>
              <a:rPr lang="en-US" dirty="0" err="1" smtClean="0"/>
              <a:t>handoutit</a:t>
            </a:r>
            <a:r>
              <a:rPr lang="en-US" dirty="0" smtClean="0"/>
              <a:t>):  </a:t>
            </a:r>
          </a:p>
          <a:p>
            <a:r>
              <a:rPr lang="en-US" dirty="0" smtClean="0"/>
              <a:t>http://www.apotheker.or.at/internet/oeak/NewsPresse_1_0_0a.nsf/ca4d14672a08756bc125697d004f8841/e394f67bf78f1f5ec1256ec100503a29/$FILE/Valenta.pdf</a:t>
            </a:r>
            <a:endParaRPr lang="fi-FI" u="sng" dirty="0" smtClean="0"/>
          </a:p>
          <a:p>
            <a:pPr>
              <a:lnSpc>
                <a:spcPct val="115000"/>
              </a:lnSpc>
            </a:pPr>
            <a:endParaRPr lang="fi-FI" u="sng" dirty="0" smtClean="0"/>
          </a:p>
          <a:p>
            <a:pPr>
              <a:lnSpc>
                <a:spcPct val="115000"/>
              </a:lnSpc>
            </a:pPr>
            <a:r>
              <a:rPr lang="fi-FI" u="sng" dirty="0" smtClean="0"/>
              <a:t>Tiedeuutinen</a:t>
            </a:r>
            <a:r>
              <a:rPr lang="fi-FI" dirty="0" smtClean="0"/>
              <a:t>: </a:t>
            </a:r>
            <a:r>
              <a:rPr lang="en-US" dirty="0" smtClean="0">
                <a:solidFill>
                  <a:srgbClr val="0000FF"/>
                </a:solidFill>
                <a:ea typeface="Calibri" pitchFamily="34" charset="0"/>
                <a:cs typeface="Times New Roman" pitchFamily="18" charset="0"/>
              </a:rPr>
              <a:t>http://www.zukunftwissen.apa.at/fti-und-wissenschaft/special_volltext.html;jsessionid=a559D8YA_o-8?level=0&amp;meldung=CMS1229962467547&amp;id=CMS1184159109446</a:t>
            </a:r>
            <a:r>
              <a:rPr lang="en-US" u="sng" dirty="0" smtClean="0">
                <a:solidFill>
                  <a:srgbClr val="0000FF"/>
                </a:solidFill>
                <a:ea typeface="Calibri" pitchFamily="34" charset="0"/>
                <a:cs typeface="Times New Roman" pitchFamily="18" charset="0"/>
              </a:rPr>
              <a:t> </a:t>
            </a:r>
            <a:endParaRPr lang="fi-FI" sz="1100" dirty="0" smtClean="0">
              <a:latin typeface="Calibri" pitchFamily="34" charset="0"/>
              <a:ea typeface="Calibri" pitchFamily="34" charset="0"/>
              <a:cs typeface="Times New Roman" pitchFamily="18" charset="0"/>
            </a:endParaRPr>
          </a:p>
          <a:p>
            <a:r>
              <a:rPr lang="en-US" sz="1400" b="1" dirty="0" smtClean="0">
                <a:solidFill>
                  <a:srgbClr val="000000"/>
                </a:solidFill>
                <a:latin typeface="Arial" pitchFamily="34" charset="0"/>
              </a:rPr>
              <a:t>Allergy vaccine from Viennese biotech proves its worth</a:t>
            </a:r>
          </a:p>
          <a:p>
            <a:r>
              <a:rPr lang="en-US" dirty="0" smtClean="0">
                <a:solidFill>
                  <a:srgbClr val="000000"/>
                </a:solidFill>
                <a:latin typeface="Arial" pitchFamily="34" charset="0"/>
              </a:rPr>
              <a:t>Vienna (APA) - Twenty years of research at the Institute of </a:t>
            </a:r>
            <a:r>
              <a:rPr lang="en-US" dirty="0" err="1" smtClean="0">
                <a:solidFill>
                  <a:srgbClr val="000000"/>
                </a:solidFill>
                <a:latin typeface="Arial" pitchFamily="34" charset="0"/>
              </a:rPr>
              <a:t>Pathophysiology</a:t>
            </a:r>
            <a:r>
              <a:rPr lang="en-US" dirty="0" smtClean="0">
                <a:solidFill>
                  <a:srgbClr val="000000"/>
                </a:solidFill>
                <a:latin typeface="Arial" pitchFamily="34" charset="0"/>
              </a:rPr>
              <a:t>, MUV, have proved their worth: in a phase-II trial consisting of allergy patients as </a:t>
            </a:r>
            <a:r>
              <a:rPr lang="en-US" dirty="0" err="1" smtClean="0">
                <a:solidFill>
                  <a:srgbClr val="000000"/>
                </a:solidFill>
                <a:latin typeface="Arial" pitchFamily="34" charset="0"/>
              </a:rPr>
              <a:t>probands</a:t>
            </a:r>
            <a:r>
              <a:rPr lang="en-US" dirty="0" smtClean="0">
                <a:solidFill>
                  <a:srgbClr val="000000"/>
                </a:solidFill>
                <a:latin typeface="Arial" pitchFamily="34" charset="0"/>
              </a:rPr>
              <a:t>, the vaccine developed by Rudolf </a:t>
            </a:r>
            <a:r>
              <a:rPr lang="en-US" dirty="0" err="1" smtClean="0">
                <a:solidFill>
                  <a:srgbClr val="000000"/>
                </a:solidFill>
                <a:latin typeface="Arial" pitchFamily="34" charset="0"/>
              </a:rPr>
              <a:t>Valenta</a:t>
            </a:r>
            <a:r>
              <a:rPr lang="en-US" dirty="0" smtClean="0">
                <a:solidFill>
                  <a:srgbClr val="000000"/>
                </a:solidFill>
                <a:latin typeface="Arial" pitchFamily="34" charset="0"/>
              </a:rPr>
              <a:t> and his team for immune treatment of birch pollen allergies has produced, in part, better results than conventional products. During the pollen season the treated individuals needed 50 per cent less medications for symptomatic treatment, said </a:t>
            </a:r>
            <a:r>
              <a:rPr lang="en-US" dirty="0" err="1" smtClean="0">
                <a:solidFill>
                  <a:srgbClr val="000000"/>
                </a:solidFill>
                <a:latin typeface="Arial" pitchFamily="34" charset="0"/>
              </a:rPr>
              <a:t>Valenta</a:t>
            </a:r>
            <a:r>
              <a:rPr lang="en-US" dirty="0" smtClean="0">
                <a:solidFill>
                  <a:srgbClr val="000000"/>
                </a:solidFill>
                <a:latin typeface="Arial" pitchFamily="34" charset="0"/>
              </a:rPr>
              <a:t> in an interview with the APA.</a:t>
            </a:r>
          </a:p>
          <a:p>
            <a:r>
              <a:rPr lang="en-US" dirty="0" smtClean="0">
                <a:solidFill>
                  <a:srgbClr val="000000"/>
                </a:solidFill>
                <a:latin typeface="Arial" pitchFamily="34" charset="0"/>
              </a:rPr>
              <a:t>"The research started in 1988. In 1989 we were able to isolate the main allergen of birch pollen, namely Bet v 1, and clone the gene. This permitted biotech-based production of Bet v 1. We developed a test kit which permits exact testing as to whether a person specifically responds to this allergen or not. We can now offer a very specific vaccine for this purpose ", said the scientist.</a:t>
            </a:r>
          </a:p>
          <a:p>
            <a:r>
              <a:rPr lang="en-US" dirty="0" smtClean="0">
                <a:solidFill>
                  <a:srgbClr val="000000"/>
                </a:solidFill>
                <a:latin typeface="Arial" pitchFamily="34" charset="0"/>
              </a:rPr>
              <a:t>Background: Approximately one fourth of all persons with allergy react to birch pollen. Immune therapy consisting of vaccines injected subcutaneously and regularly over a period of about two years is the only therapy that intervenes in the disease process in a causal manner. Cortisone or anti-histamines only suppress the inflammation and symptoms accompanying allergy. Says </a:t>
            </a:r>
            <a:r>
              <a:rPr lang="en-US" dirty="0" err="1" smtClean="0">
                <a:solidFill>
                  <a:srgbClr val="000000"/>
                </a:solidFill>
                <a:latin typeface="Arial" pitchFamily="34" charset="0"/>
              </a:rPr>
              <a:t>Valenta</a:t>
            </a:r>
            <a:r>
              <a:rPr lang="en-US" dirty="0" smtClean="0">
                <a:solidFill>
                  <a:srgbClr val="000000"/>
                </a:solidFill>
                <a:latin typeface="Arial" pitchFamily="34" charset="0"/>
              </a:rPr>
              <a:t> "With an immune therapy of this type one can also prevent the process of transition from "hay </a:t>
            </a:r>
            <a:r>
              <a:rPr lang="en-US" dirty="0" err="1" smtClean="0">
                <a:solidFill>
                  <a:srgbClr val="000000"/>
                </a:solidFill>
                <a:latin typeface="Arial" pitchFamily="34" charset="0"/>
              </a:rPr>
              <a:t>feverto</a:t>
            </a:r>
            <a:r>
              <a:rPr lang="en-US" dirty="0" smtClean="0">
                <a:solidFill>
                  <a:srgbClr val="000000"/>
                </a:solidFill>
                <a:latin typeface="Arial" pitchFamily="34" charset="0"/>
              </a:rPr>
              <a:t> the condition of hazardous allergic asthma.</a:t>
            </a:r>
          </a:p>
          <a:p>
            <a:r>
              <a:rPr lang="en-US" dirty="0" smtClean="0">
                <a:solidFill>
                  <a:srgbClr val="000000"/>
                </a:solidFill>
                <a:latin typeface="Arial" pitchFamily="34" charset="0"/>
              </a:rPr>
              <a:t>However, the so-called allergy vaccines used thus far have certain disadvantages: They are produced from birch pollen by extraction of natural materials and may lead to side effects or cause </a:t>
            </a:r>
            <a:r>
              <a:rPr lang="en-US" dirty="0" err="1" smtClean="0">
                <a:solidFill>
                  <a:srgbClr val="000000"/>
                </a:solidFill>
                <a:latin typeface="Arial" pitchFamily="34" charset="0"/>
              </a:rPr>
              <a:t>sensitisation</a:t>
            </a:r>
            <a:r>
              <a:rPr lang="en-US" dirty="0" smtClean="0">
                <a:solidFill>
                  <a:srgbClr val="000000"/>
                </a:solidFill>
                <a:latin typeface="Arial" pitchFamily="34" charset="0"/>
              </a:rPr>
              <a:t> to other secondary allergens. One of the purposes of the new vaccine from Vienna is to prevent these phenomena.</a:t>
            </a:r>
          </a:p>
          <a:p>
            <a:r>
              <a:rPr lang="en-US" dirty="0" smtClean="0">
                <a:solidFill>
                  <a:srgbClr val="000000"/>
                </a:solidFill>
                <a:latin typeface="Arial" pitchFamily="34" charset="0"/>
              </a:rPr>
              <a:t>The evidence of feasibility and clear signs of efficacy were recently published by </a:t>
            </a:r>
            <a:r>
              <a:rPr lang="en-US" dirty="0" err="1" smtClean="0">
                <a:solidFill>
                  <a:srgbClr val="000000"/>
                </a:solidFill>
                <a:latin typeface="Arial" pitchFamily="34" charset="0"/>
              </a:rPr>
              <a:t>Valenta</a:t>
            </a:r>
            <a:r>
              <a:rPr lang="en-US" dirty="0" smtClean="0">
                <a:solidFill>
                  <a:srgbClr val="000000"/>
                </a:solidFill>
                <a:latin typeface="Arial" pitchFamily="34" charset="0"/>
              </a:rPr>
              <a:t> and his team in the renowned Journal of Allergy and Clinical Immunology. From the year 2004 onward, 134 persons with a birch pollen allergy were included in the study. They received either the Viennese vaccine, which is an approved vaccine made from purified birch pollen, or birch pollen extract or placebo. The injections were initially administered every two weeks (twelve times) and then once a month for two years, thus covering the entire pollen season.</a:t>
            </a:r>
          </a:p>
          <a:p>
            <a:r>
              <a:rPr lang="en-US" dirty="0" smtClean="0">
                <a:solidFill>
                  <a:srgbClr val="000000"/>
                </a:solidFill>
                <a:latin typeface="Arial" pitchFamily="34" charset="0"/>
              </a:rPr>
              <a:t>The results: - All </a:t>
            </a:r>
            <a:r>
              <a:rPr lang="en-US" dirty="0" err="1" smtClean="0">
                <a:solidFill>
                  <a:srgbClr val="000000"/>
                </a:solidFill>
                <a:latin typeface="Arial" pitchFamily="34" charset="0"/>
              </a:rPr>
              <a:t>probands</a:t>
            </a:r>
            <a:r>
              <a:rPr lang="en-US" dirty="0" smtClean="0">
                <a:solidFill>
                  <a:srgbClr val="000000"/>
                </a:solidFill>
                <a:latin typeface="Arial" pitchFamily="34" charset="0"/>
              </a:rPr>
              <a:t> who received the vaccine (compared to placebo) needed approximately 50 per cent less additional medications - The severity of the symptoms was also reduced by 50 per cent - However, the formation of </a:t>
            </a:r>
            <a:r>
              <a:rPr lang="en-US" dirty="0" err="1" smtClean="0">
                <a:solidFill>
                  <a:srgbClr val="000000"/>
                </a:solidFill>
                <a:latin typeface="Arial" pitchFamily="34" charset="0"/>
              </a:rPr>
              <a:t>IgG</a:t>
            </a:r>
            <a:r>
              <a:rPr lang="en-US" dirty="0" smtClean="0">
                <a:solidFill>
                  <a:srgbClr val="000000"/>
                </a:solidFill>
                <a:latin typeface="Arial" pitchFamily="34" charset="0"/>
              </a:rPr>
              <a:t> antibodies offering protection from allergy was markedly higher with the </a:t>
            </a:r>
            <a:r>
              <a:rPr lang="en-US" dirty="0" err="1" smtClean="0">
                <a:solidFill>
                  <a:srgbClr val="000000"/>
                </a:solidFill>
                <a:latin typeface="Arial" pitchFamily="34" charset="0"/>
              </a:rPr>
              <a:t>recombinantly</a:t>
            </a:r>
            <a:r>
              <a:rPr lang="en-US" dirty="0" smtClean="0">
                <a:solidFill>
                  <a:srgbClr val="000000"/>
                </a:solidFill>
                <a:latin typeface="Arial" pitchFamily="34" charset="0"/>
              </a:rPr>
              <a:t> produced Bet v 1 vaccine.</a:t>
            </a:r>
          </a:p>
          <a:p>
            <a:r>
              <a:rPr lang="en-US" dirty="0" smtClean="0">
                <a:solidFill>
                  <a:srgbClr val="000000"/>
                </a:solidFill>
                <a:latin typeface="Arial" pitchFamily="34" charset="0"/>
              </a:rPr>
              <a:t>Three patients who had been treated with the vaccine made from birch pollen extract developed additional </a:t>
            </a:r>
            <a:r>
              <a:rPr lang="en-US" dirty="0" err="1" smtClean="0">
                <a:solidFill>
                  <a:srgbClr val="000000"/>
                </a:solidFill>
                <a:latin typeface="Arial" pitchFamily="34" charset="0"/>
              </a:rPr>
              <a:t>sensitisation</a:t>
            </a:r>
            <a:r>
              <a:rPr lang="en-US" dirty="0" smtClean="0">
                <a:solidFill>
                  <a:srgbClr val="000000"/>
                </a:solidFill>
                <a:latin typeface="Arial" pitchFamily="34" charset="0"/>
              </a:rPr>
              <a:t> to a different birch pollen allergen. On the other hand, this did not occur in any patient who had received the biotech derivatives. </a:t>
            </a:r>
          </a:p>
          <a:p>
            <a:endParaRPr lang="fi-FI" dirty="0" smtClean="0"/>
          </a:p>
          <a:p>
            <a:endParaRPr lang="fi-FI" dirty="0" smtClean="0"/>
          </a:p>
          <a:p>
            <a:endParaRPr lang="fi-FI" dirty="0" smtClean="0"/>
          </a:p>
          <a:p>
            <a:r>
              <a:rPr lang="fi-FI" dirty="0" smtClean="0"/>
              <a:t>Mahler V, </a:t>
            </a:r>
            <a:r>
              <a:rPr lang="fi-FI" dirty="0" err="1" smtClean="0"/>
              <a:t>Vrtala</a:t>
            </a:r>
            <a:r>
              <a:rPr lang="fi-FI" dirty="0" smtClean="0"/>
              <a:t> S, </a:t>
            </a:r>
            <a:r>
              <a:rPr lang="fi-FI" dirty="0" err="1" smtClean="0"/>
              <a:t>Kuss</a:t>
            </a:r>
            <a:r>
              <a:rPr lang="fi-FI" dirty="0" smtClean="0"/>
              <a:t> O, </a:t>
            </a:r>
            <a:r>
              <a:rPr lang="fi-FI" dirty="0" err="1" smtClean="0"/>
              <a:t>Diepgen</a:t>
            </a:r>
            <a:r>
              <a:rPr lang="fi-FI" dirty="0" smtClean="0"/>
              <a:t> TL, </a:t>
            </a:r>
            <a:r>
              <a:rPr lang="fi-FI" dirty="0" err="1" smtClean="0"/>
              <a:t>Suck</a:t>
            </a:r>
            <a:r>
              <a:rPr lang="fi-FI" dirty="0" smtClean="0"/>
              <a:t> R, </a:t>
            </a:r>
            <a:r>
              <a:rPr lang="fi-FI" dirty="0" err="1" smtClean="0"/>
              <a:t>Cromwell</a:t>
            </a:r>
            <a:r>
              <a:rPr lang="fi-FI" dirty="0" smtClean="0"/>
              <a:t> O, </a:t>
            </a:r>
            <a:r>
              <a:rPr lang="fi-FI" dirty="0" err="1" smtClean="0"/>
              <a:t>Fiebig</a:t>
            </a:r>
            <a:r>
              <a:rPr lang="fi-FI" dirty="0" smtClean="0"/>
              <a:t> H, </a:t>
            </a:r>
            <a:r>
              <a:rPr lang="fi-FI" dirty="0" err="1" smtClean="0"/>
              <a:t>Hartl</a:t>
            </a:r>
            <a:r>
              <a:rPr lang="fi-FI" dirty="0" smtClean="0"/>
              <a:t> A, </a:t>
            </a:r>
            <a:r>
              <a:rPr lang="fi-FI" dirty="0" err="1" smtClean="0"/>
              <a:t>Thalhamer</a:t>
            </a:r>
            <a:r>
              <a:rPr lang="fi-FI" dirty="0" smtClean="0"/>
              <a:t> J, </a:t>
            </a:r>
            <a:r>
              <a:rPr lang="fi-FI" dirty="0" err="1" smtClean="0"/>
              <a:t>Schuler</a:t>
            </a:r>
            <a:r>
              <a:rPr lang="fi-FI" dirty="0" smtClean="0"/>
              <a:t> G, </a:t>
            </a:r>
            <a:r>
              <a:rPr lang="fi-FI" dirty="0" err="1" smtClean="0"/>
              <a:t>Kraft</a:t>
            </a:r>
            <a:r>
              <a:rPr lang="fi-FI" dirty="0" smtClean="0"/>
              <a:t> D, </a:t>
            </a:r>
            <a:r>
              <a:rPr lang="fi-FI" dirty="0" err="1" smtClean="0"/>
              <a:t>Valenta</a:t>
            </a:r>
            <a:r>
              <a:rPr lang="fi-FI" dirty="0" smtClean="0"/>
              <a:t> R (2004). </a:t>
            </a:r>
            <a:r>
              <a:rPr lang="fi-FI" b="1" dirty="0" err="1" smtClean="0"/>
              <a:t>Vaccines</a:t>
            </a:r>
            <a:r>
              <a:rPr lang="fi-FI" b="1" dirty="0" smtClean="0"/>
              <a:t> for </a:t>
            </a:r>
            <a:r>
              <a:rPr lang="fi-FI" b="1" dirty="0" err="1" smtClean="0"/>
              <a:t>birch</a:t>
            </a:r>
            <a:r>
              <a:rPr lang="fi-FI" b="1" dirty="0" smtClean="0"/>
              <a:t> pollen </a:t>
            </a:r>
            <a:r>
              <a:rPr lang="fi-FI" b="1" dirty="0" err="1" smtClean="0"/>
              <a:t>allergy</a:t>
            </a:r>
            <a:r>
              <a:rPr lang="fi-FI" b="1" dirty="0" smtClean="0"/>
              <a:t> </a:t>
            </a:r>
            <a:r>
              <a:rPr lang="fi-FI" b="1" dirty="0" err="1" smtClean="0"/>
              <a:t>based</a:t>
            </a:r>
            <a:r>
              <a:rPr lang="fi-FI" b="1" dirty="0" smtClean="0"/>
              <a:t> on </a:t>
            </a:r>
            <a:r>
              <a:rPr lang="fi-FI" b="1" dirty="0" err="1" smtClean="0"/>
              <a:t>genetically</a:t>
            </a:r>
            <a:r>
              <a:rPr lang="fi-FI" b="1" dirty="0" smtClean="0"/>
              <a:t> </a:t>
            </a:r>
            <a:r>
              <a:rPr lang="fi-FI" b="1" dirty="0" err="1" smtClean="0"/>
              <a:t>engineered</a:t>
            </a:r>
            <a:r>
              <a:rPr lang="fi-FI" b="1" dirty="0" smtClean="0"/>
              <a:t> </a:t>
            </a:r>
            <a:r>
              <a:rPr lang="fi-FI" b="1" dirty="0" err="1" smtClean="0"/>
              <a:t>hypoallergenic</a:t>
            </a:r>
            <a:r>
              <a:rPr lang="fi-FI" b="1" dirty="0" smtClean="0"/>
              <a:t> </a:t>
            </a:r>
            <a:r>
              <a:rPr lang="fi-FI" b="1" dirty="0" err="1" smtClean="0"/>
              <a:t>derivatives</a:t>
            </a:r>
            <a:r>
              <a:rPr lang="fi-FI" b="1" dirty="0" smtClean="0"/>
              <a:t> of the </a:t>
            </a:r>
            <a:r>
              <a:rPr lang="fi-FI" b="1" dirty="0" err="1" smtClean="0"/>
              <a:t>major</a:t>
            </a:r>
            <a:r>
              <a:rPr lang="fi-FI" b="1" dirty="0" smtClean="0"/>
              <a:t> </a:t>
            </a:r>
            <a:r>
              <a:rPr lang="fi-FI" b="1" dirty="0" err="1" smtClean="0"/>
              <a:t>birch</a:t>
            </a:r>
            <a:r>
              <a:rPr lang="fi-FI" b="1" dirty="0" smtClean="0"/>
              <a:t> pollen </a:t>
            </a:r>
            <a:r>
              <a:rPr lang="fi-FI" b="1" dirty="0" err="1" smtClean="0"/>
              <a:t>allergen</a:t>
            </a:r>
            <a:r>
              <a:rPr lang="fi-FI" b="1" dirty="0" smtClean="0"/>
              <a:t>, </a:t>
            </a:r>
            <a:r>
              <a:rPr lang="fi-FI" b="1" dirty="0" err="1" smtClean="0"/>
              <a:t>Bet</a:t>
            </a:r>
            <a:r>
              <a:rPr lang="fi-FI" b="1" dirty="0" smtClean="0"/>
              <a:t> v 1.</a:t>
            </a:r>
            <a:r>
              <a:rPr lang="fi-FI" dirty="0" smtClean="0"/>
              <a:t> </a:t>
            </a:r>
            <a:r>
              <a:rPr lang="fi-FI" dirty="0" err="1" smtClean="0"/>
              <a:t>Clinical</a:t>
            </a:r>
            <a:r>
              <a:rPr lang="fi-FI" dirty="0" smtClean="0"/>
              <a:t> &amp; </a:t>
            </a:r>
            <a:r>
              <a:rPr lang="fi-FI" dirty="0" err="1" smtClean="0"/>
              <a:t>Experimental</a:t>
            </a:r>
            <a:r>
              <a:rPr lang="fi-FI" dirty="0" smtClean="0"/>
              <a:t> </a:t>
            </a:r>
            <a:r>
              <a:rPr lang="fi-FI" dirty="0" err="1" smtClean="0"/>
              <a:t>Allergy</a:t>
            </a:r>
            <a:r>
              <a:rPr lang="fi-FI" dirty="0" smtClean="0"/>
              <a:t> 34: 115–122.</a:t>
            </a:r>
          </a:p>
          <a:p>
            <a:r>
              <a:rPr lang="fi-FI" dirty="0" smtClean="0"/>
              <a:t>http://dx.doi.org/10.1111/j.1365-2222.2004.01857.x </a:t>
            </a:r>
          </a:p>
          <a:p>
            <a:r>
              <a:rPr lang="en-US" u="sng" dirty="0" smtClean="0"/>
              <a:t>Background</a:t>
            </a:r>
            <a:r>
              <a:rPr lang="en-US" dirty="0" smtClean="0"/>
              <a:t> We have recently engineered recombinant derivatives of the major birch pollen allergen Bet v 1 (</a:t>
            </a:r>
            <a:r>
              <a:rPr lang="en-US" dirty="0" err="1" smtClean="0"/>
              <a:t>rBet</a:t>
            </a:r>
            <a:r>
              <a:rPr lang="en-US" dirty="0" smtClean="0"/>
              <a:t> v 1 fragments and </a:t>
            </a:r>
            <a:r>
              <a:rPr lang="en-US" dirty="0" err="1" smtClean="0"/>
              <a:t>trimer</a:t>
            </a:r>
            <a:r>
              <a:rPr lang="en-US" dirty="0" smtClean="0"/>
              <a:t>) with strongly reduced allergenic activity.</a:t>
            </a:r>
          </a:p>
          <a:p>
            <a:r>
              <a:rPr lang="en-US" u="sng" dirty="0" smtClean="0"/>
              <a:t>Objective</a:t>
            </a:r>
            <a:r>
              <a:rPr lang="en-US" dirty="0" smtClean="0"/>
              <a:t> The aim of this study was the in vivo characterization of potential allergy vaccines based on Al(OH)3-adsorbed genetically modified </a:t>
            </a:r>
            <a:r>
              <a:rPr lang="en-US" dirty="0" err="1" smtClean="0"/>
              <a:t>rBet</a:t>
            </a:r>
            <a:r>
              <a:rPr lang="en-US" dirty="0" smtClean="0"/>
              <a:t> v 1 derivatives in mice.</a:t>
            </a:r>
          </a:p>
          <a:p>
            <a:r>
              <a:rPr lang="en-US" u="sng" dirty="0" smtClean="0"/>
              <a:t>Methods</a:t>
            </a:r>
            <a:r>
              <a:rPr lang="en-US" dirty="0" smtClean="0"/>
              <a:t> BALB/c mice were immunized either with courses of nine injections of increasing doses of Al(OH)3-adsorbed </a:t>
            </a:r>
            <a:r>
              <a:rPr lang="en-US" dirty="0" err="1" smtClean="0"/>
              <a:t>rBet</a:t>
            </a:r>
            <a:r>
              <a:rPr lang="en-US" dirty="0" smtClean="0"/>
              <a:t> v 1 wild-type, </a:t>
            </a:r>
            <a:r>
              <a:rPr lang="en-US" dirty="0" err="1" smtClean="0"/>
              <a:t>rBet</a:t>
            </a:r>
            <a:r>
              <a:rPr lang="en-US" dirty="0" smtClean="0"/>
              <a:t> v 1 fragments, </a:t>
            </a:r>
            <a:r>
              <a:rPr lang="en-US" dirty="0" err="1" smtClean="0"/>
              <a:t>rBet</a:t>
            </a:r>
            <a:r>
              <a:rPr lang="en-US" dirty="0" smtClean="0"/>
              <a:t> v 1 </a:t>
            </a:r>
            <a:r>
              <a:rPr lang="en-US" dirty="0" err="1" smtClean="0"/>
              <a:t>trimer</a:t>
            </a:r>
            <a:r>
              <a:rPr lang="en-US" dirty="0" smtClean="0"/>
              <a:t> or Al(OH)3 alone in weekly intervals or with three high-dose injections applied in intervals of 3 weeks. </a:t>
            </a:r>
            <a:r>
              <a:rPr lang="en-US" dirty="0" err="1" smtClean="0"/>
              <a:t>Humoral</a:t>
            </a:r>
            <a:r>
              <a:rPr lang="en-US" dirty="0" smtClean="0"/>
              <a:t> immune responses to </a:t>
            </a:r>
            <a:r>
              <a:rPr lang="en-US" dirty="0" err="1" smtClean="0"/>
              <a:t>rBet</a:t>
            </a:r>
            <a:r>
              <a:rPr lang="en-US" dirty="0" smtClean="0"/>
              <a:t> v 1 wild-type and homologous plant allergens were measured by ELISA and Western blotting, and the ability of mouse antibodies to inhibit the binding of allergic patients </a:t>
            </a:r>
            <a:r>
              <a:rPr lang="en-US" dirty="0" err="1" smtClean="0"/>
              <a:t>IgE</a:t>
            </a:r>
            <a:r>
              <a:rPr lang="en-US" dirty="0" smtClean="0"/>
              <a:t> to Bet v 1 was studied by ELISA competition experiments.</a:t>
            </a:r>
          </a:p>
          <a:p>
            <a:r>
              <a:rPr lang="en-US" u="sng" dirty="0" smtClean="0"/>
              <a:t>Results</a:t>
            </a:r>
            <a:r>
              <a:rPr lang="en-US" dirty="0" smtClean="0"/>
              <a:t> In both schemes, hypoallergenic </a:t>
            </a:r>
            <a:r>
              <a:rPr lang="en-US" dirty="0" err="1" smtClean="0"/>
              <a:t>rBet</a:t>
            </a:r>
            <a:r>
              <a:rPr lang="en-US" dirty="0" smtClean="0"/>
              <a:t> v 1 derivatives induced low </a:t>
            </a:r>
            <a:r>
              <a:rPr lang="en-US" dirty="0" err="1" smtClean="0"/>
              <a:t>IgE</a:t>
            </a:r>
            <a:r>
              <a:rPr lang="en-US" dirty="0" smtClean="0"/>
              <a:t> but high IgG1 responses against </a:t>
            </a:r>
            <a:r>
              <a:rPr lang="en-US" dirty="0" err="1" smtClean="0"/>
              <a:t>rBet</a:t>
            </a:r>
            <a:r>
              <a:rPr lang="en-US" dirty="0" smtClean="0"/>
              <a:t> v 1 wild-type. The IgG1 antibodies induced by genetically modified </a:t>
            </a:r>
            <a:r>
              <a:rPr lang="en-US" dirty="0" err="1" smtClean="0"/>
              <a:t>rBet</a:t>
            </a:r>
            <a:r>
              <a:rPr lang="en-US" dirty="0" smtClean="0"/>
              <a:t> v 1 derivatives cross-reacted with natural Bet v 1 and its homologues from alder (</a:t>
            </a:r>
            <a:r>
              <a:rPr lang="en-US" dirty="0" err="1" smtClean="0"/>
              <a:t>Aln</a:t>
            </a:r>
            <a:r>
              <a:rPr lang="en-US" dirty="0" smtClean="0"/>
              <a:t> g 1) as well as hazel (</a:t>
            </a:r>
            <a:r>
              <a:rPr lang="en-US" dirty="0" err="1" smtClean="0"/>
              <a:t>Cor</a:t>
            </a:r>
            <a:r>
              <a:rPr lang="en-US" dirty="0" smtClean="0"/>
              <a:t> a 1) and strongly inhibited the binding of birch pollen allergic patients' </a:t>
            </a:r>
            <a:r>
              <a:rPr lang="en-US" dirty="0" err="1" smtClean="0"/>
              <a:t>IgE</a:t>
            </a:r>
            <a:r>
              <a:rPr lang="en-US" dirty="0" smtClean="0"/>
              <a:t> to Bet v 1 wild-type.</a:t>
            </a:r>
          </a:p>
          <a:p>
            <a:r>
              <a:rPr lang="en-US" u="sng" dirty="0" smtClean="0"/>
              <a:t>Conclusion</a:t>
            </a:r>
            <a:r>
              <a:rPr lang="en-US" dirty="0" smtClean="0"/>
              <a:t> Genetically modified hypoallergenic </a:t>
            </a:r>
            <a:r>
              <a:rPr lang="en-US" dirty="0" err="1" smtClean="0"/>
              <a:t>rBet</a:t>
            </a:r>
            <a:r>
              <a:rPr lang="en-US" dirty="0" smtClean="0"/>
              <a:t> v 1 derivatives induce blocking antibodies in vivo. Their safety and efficacy for the treatment of birch pollen and associated plant allergies can now be evaluated in clinical immunotherapy studies.</a:t>
            </a:r>
          </a:p>
          <a:p>
            <a:endParaRPr lang="en-US" dirty="0" smtClean="0"/>
          </a:p>
          <a:p>
            <a:endParaRPr lang="en-US" dirty="0" smtClean="0"/>
          </a:p>
          <a:p>
            <a:r>
              <a:rPr lang="en-US" dirty="0" smtClean="0"/>
              <a:t>Pauli G,  Larsen TH, </a:t>
            </a:r>
            <a:r>
              <a:rPr lang="en-US" dirty="0" err="1" smtClean="0"/>
              <a:t>Rak</a:t>
            </a:r>
            <a:r>
              <a:rPr lang="en-US" dirty="0" smtClean="0"/>
              <a:t> S, </a:t>
            </a:r>
            <a:r>
              <a:rPr lang="en-US" dirty="0" err="1" smtClean="0"/>
              <a:t>Horak</a:t>
            </a:r>
            <a:r>
              <a:rPr lang="en-US" dirty="0" smtClean="0"/>
              <a:t> F, </a:t>
            </a:r>
            <a:r>
              <a:rPr lang="en-US" dirty="0" err="1" smtClean="0"/>
              <a:t>Pastorello</a:t>
            </a:r>
            <a:r>
              <a:rPr lang="en-US" dirty="0" smtClean="0"/>
              <a:t> E, </a:t>
            </a:r>
            <a:r>
              <a:rPr lang="en-US" dirty="0" err="1" smtClean="0"/>
              <a:t>Valenta</a:t>
            </a:r>
            <a:r>
              <a:rPr lang="en-US" dirty="0" smtClean="0"/>
              <a:t> R, </a:t>
            </a:r>
            <a:r>
              <a:rPr lang="en-US" dirty="0" err="1" smtClean="0"/>
              <a:t>Purohit</a:t>
            </a:r>
            <a:r>
              <a:rPr lang="en-US" dirty="0" smtClean="0"/>
              <a:t> A, </a:t>
            </a:r>
            <a:r>
              <a:rPr lang="en-US" dirty="0" err="1" smtClean="0"/>
              <a:t>Arvidsson</a:t>
            </a:r>
            <a:r>
              <a:rPr lang="en-US" dirty="0" smtClean="0"/>
              <a:t> M, </a:t>
            </a:r>
            <a:r>
              <a:rPr lang="en-US" dirty="0" err="1" smtClean="0"/>
              <a:t>Kavina</a:t>
            </a:r>
            <a:r>
              <a:rPr lang="en-US" dirty="0" smtClean="0"/>
              <a:t> A, Schroeder JW, </a:t>
            </a:r>
            <a:r>
              <a:rPr lang="en-US" dirty="0" err="1" smtClean="0"/>
              <a:t>Mothes</a:t>
            </a:r>
            <a:r>
              <a:rPr lang="en-US" dirty="0" smtClean="0"/>
              <a:t> N, </a:t>
            </a:r>
            <a:r>
              <a:rPr lang="en-US" dirty="0" err="1" smtClean="0"/>
              <a:t>Spitzauer</a:t>
            </a:r>
            <a:r>
              <a:rPr lang="en-US" dirty="0" smtClean="0"/>
              <a:t> S, </a:t>
            </a:r>
            <a:r>
              <a:rPr lang="en-US" dirty="0" err="1" smtClean="0"/>
              <a:t>Montagut</a:t>
            </a:r>
            <a:r>
              <a:rPr lang="en-US" dirty="0" smtClean="0"/>
              <a:t> A, </a:t>
            </a:r>
            <a:r>
              <a:rPr lang="en-US" dirty="0" err="1" smtClean="0"/>
              <a:t>Galvain</a:t>
            </a:r>
            <a:r>
              <a:rPr lang="en-US" dirty="0" smtClean="0"/>
              <a:t> S, </a:t>
            </a:r>
            <a:r>
              <a:rPr lang="en-US" dirty="0" err="1" smtClean="0"/>
              <a:t>Melac</a:t>
            </a:r>
            <a:r>
              <a:rPr lang="en-US" dirty="0" smtClean="0"/>
              <a:t> M, André C, </a:t>
            </a:r>
            <a:r>
              <a:rPr lang="en-US" dirty="0" err="1" smtClean="0"/>
              <a:t>Poulsen</a:t>
            </a:r>
            <a:r>
              <a:rPr lang="en-US" dirty="0" smtClean="0"/>
              <a:t> LK, </a:t>
            </a:r>
            <a:r>
              <a:rPr lang="en-US" dirty="0" err="1" smtClean="0"/>
              <a:t>Malling</a:t>
            </a:r>
            <a:r>
              <a:rPr lang="en-US" dirty="0" smtClean="0"/>
              <a:t> H-J (2008). </a:t>
            </a:r>
            <a:r>
              <a:rPr lang="en-US" b="1" dirty="0" smtClean="0"/>
              <a:t>Efficacy of recombinant birch pollen vaccine for the treatment of birch-allergic </a:t>
            </a:r>
            <a:r>
              <a:rPr lang="en-US" b="1" dirty="0" err="1" smtClean="0"/>
              <a:t>rhinoconjunctivitis</a:t>
            </a:r>
            <a:r>
              <a:rPr lang="en-US" b="1" dirty="0" smtClean="0"/>
              <a:t>.</a:t>
            </a:r>
            <a:r>
              <a:rPr lang="en-US" dirty="0" smtClean="0"/>
              <a:t>  The Journal of Allergy and Clinical Immunology 122: 951–960</a:t>
            </a:r>
            <a:br>
              <a:rPr lang="en-US" dirty="0" smtClean="0"/>
            </a:br>
            <a:r>
              <a:rPr lang="en-US" dirty="0" smtClean="0"/>
              <a:t>http://www.jacionline.org/article/S0091-6749(08)01680-1/abstract</a:t>
            </a:r>
            <a:br>
              <a:rPr lang="en-US" dirty="0" smtClean="0"/>
            </a:br>
            <a:r>
              <a:rPr lang="en-US" dirty="0" smtClean="0"/>
              <a:t/>
            </a:r>
            <a:br>
              <a:rPr lang="en-US" dirty="0" smtClean="0"/>
            </a:br>
            <a:r>
              <a:rPr lang="en-US" u="sng" dirty="0" smtClean="0"/>
              <a:t>Background</a:t>
            </a:r>
          </a:p>
          <a:p>
            <a:r>
              <a:rPr lang="en-US" dirty="0" smtClean="0"/>
              <a:t>Recombinant DNA technology has the potential to produce allergen-specific immunotherapy vaccines with defined composition.</a:t>
            </a:r>
          </a:p>
          <a:p>
            <a:r>
              <a:rPr lang="en-US" u="sng" dirty="0" smtClean="0"/>
              <a:t>Objective</a:t>
            </a:r>
          </a:p>
          <a:p>
            <a:r>
              <a:rPr lang="en-US" dirty="0" smtClean="0"/>
              <a:t>To evaluate the effectiveness of a new recombinant birch pollen allergen vaccine in patients with birch pollen allergy.</a:t>
            </a:r>
          </a:p>
          <a:p>
            <a:r>
              <a:rPr lang="en-US" u="sng" dirty="0" smtClean="0"/>
              <a:t>Methods</a:t>
            </a:r>
          </a:p>
          <a:p>
            <a:r>
              <a:rPr lang="en-US" dirty="0" smtClean="0"/>
              <a:t>A multicenter, randomized, double-blind, placebo-controlled trial was undertaken to compare the following 3 vaccines in 134 adults with birch pollen allergy: recombinant birch pollen allergen vaccine (</a:t>
            </a:r>
            <a:r>
              <a:rPr lang="en-US" dirty="0" err="1" smtClean="0"/>
              <a:t>rBet</a:t>
            </a:r>
            <a:r>
              <a:rPr lang="en-US" dirty="0" smtClean="0"/>
              <a:t> v 1a), licensed birch pollen extract, natural purified birch pollen allergen (</a:t>
            </a:r>
            <a:r>
              <a:rPr lang="en-US" dirty="0" err="1" smtClean="0"/>
              <a:t>nBet</a:t>
            </a:r>
            <a:r>
              <a:rPr lang="en-US" dirty="0" smtClean="0"/>
              <a:t> v 1), and placebo. Patients received 12 weekly injections followed by monthly injections of the maintenance dose containing 15 </a:t>
            </a:r>
            <a:r>
              <a:rPr lang="el-GR" dirty="0" smtClean="0"/>
              <a:t>μ</a:t>
            </a:r>
            <a:r>
              <a:rPr lang="en-US" dirty="0" smtClean="0"/>
              <a:t>g Bet v 1 for 2 years.</a:t>
            </a:r>
          </a:p>
          <a:p>
            <a:r>
              <a:rPr lang="en-US" u="sng" dirty="0" smtClean="0"/>
              <a:t>Results</a:t>
            </a:r>
          </a:p>
          <a:p>
            <a:r>
              <a:rPr lang="en-US" dirty="0" smtClean="0"/>
              <a:t>Significant reductions (about 50%) in </a:t>
            </a:r>
            <a:r>
              <a:rPr lang="en-US" dirty="0" err="1" smtClean="0"/>
              <a:t>rhinoconjunctivitis</a:t>
            </a:r>
            <a:r>
              <a:rPr lang="en-US" dirty="0" smtClean="0"/>
              <a:t> symptoms (</a:t>
            </a:r>
            <a:r>
              <a:rPr lang="en-US" dirty="0" err="1" smtClean="0"/>
              <a:t>rBet</a:t>
            </a:r>
            <a:r>
              <a:rPr lang="en-US" dirty="0" smtClean="0"/>
              <a:t> v 1, P = .0002; </a:t>
            </a:r>
            <a:r>
              <a:rPr lang="en-US" dirty="0" err="1" smtClean="0"/>
              <a:t>nBet</a:t>
            </a:r>
            <a:r>
              <a:rPr lang="en-US" dirty="0" smtClean="0"/>
              <a:t> v 1, P = .0006; birch extract, P = .0024), rescue medication (</a:t>
            </a:r>
            <a:r>
              <a:rPr lang="en-US" dirty="0" err="1" smtClean="0"/>
              <a:t>rBet</a:t>
            </a:r>
            <a:r>
              <a:rPr lang="en-US" dirty="0" smtClean="0"/>
              <a:t> v 1, P = .0011; </a:t>
            </a:r>
            <a:r>
              <a:rPr lang="en-US" dirty="0" err="1" smtClean="0"/>
              <a:t>nBet</a:t>
            </a:r>
            <a:r>
              <a:rPr lang="en-US" dirty="0" smtClean="0"/>
              <a:t> v 1, P = .0025; birch extract, P = .0063), and skin sensitivities (P &lt; .0001) were observed in the 3 actively treated groups compared with placebo during 2 consecutive pollen seasons. Clinical improvement was accompanied by marked increases in Bet v 1–specific </a:t>
            </a:r>
            <a:r>
              <a:rPr lang="en-US" dirty="0" err="1" smtClean="0"/>
              <a:t>IgG</a:t>
            </a:r>
            <a:r>
              <a:rPr lang="en-US" dirty="0" smtClean="0"/>
              <a:t> levels, which were higher in the </a:t>
            </a:r>
            <a:r>
              <a:rPr lang="en-US" dirty="0" err="1" smtClean="0"/>
              <a:t>rBet</a:t>
            </a:r>
            <a:r>
              <a:rPr lang="en-US" dirty="0" smtClean="0"/>
              <a:t> v 1–treated group than in the birch and </a:t>
            </a:r>
            <a:r>
              <a:rPr lang="en-US" dirty="0" err="1" smtClean="0"/>
              <a:t>nBet</a:t>
            </a:r>
            <a:r>
              <a:rPr lang="en-US" dirty="0" smtClean="0"/>
              <a:t> v 1–treated groups. New </a:t>
            </a:r>
            <a:r>
              <a:rPr lang="en-US" dirty="0" err="1" smtClean="0"/>
              <a:t>IgE</a:t>
            </a:r>
            <a:r>
              <a:rPr lang="en-US" dirty="0" smtClean="0"/>
              <a:t> specificities were induced in 3 of 29 patients treated with birch pollen extract, but in none of the 32 </a:t>
            </a:r>
            <a:r>
              <a:rPr lang="en-US" dirty="0" err="1" smtClean="0"/>
              <a:t>rBet</a:t>
            </a:r>
            <a:r>
              <a:rPr lang="en-US" dirty="0" smtClean="0"/>
              <a:t> v 1–treated or 29 </a:t>
            </a:r>
            <a:r>
              <a:rPr lang="en-US" dirty="0" err="1" smtClean="0"/>
              <a:t>nBet</a:t>
            </a:r>
            <a:r>
              <a:rPr lang="en-US" dirty="0" smtClean="0"/>
              <a:t> v 1–treated patients. No severe systemic adverse events were observed in the </a:t>
            </a:r>
            <a:r>
              <a:rPr lang="en-US" dirty="0" err="1" smtClean="0"/>
              <a:t>rBet</a:t>
            </a:r>
            <a:r>
              <a:rPr lang="en-US" dirty="0" smtClean="0"/>
              <a:t> v 1–treated group. </a:t>
            </a:r>
            <a:r>
              <a:rPr lang="en-US" dirty="0" err="1" smtClean="0"/>
              <a:t>Huom</a:t>
            </a:r>
            <a:r>
              <a:rPr lang="en-US" dirty="0" smtClean="0"/>
              <a:t>! </a:t>
            </a:r>
            <a:r>
              <a:rPr lang="en-US" dirty="0" err="1" smtClean="0"/>
              <a:t>Siitepölyuutteella</a:t>
            </a:r>
            <a:r>
              <a:rPr lang="en-US" dirty="0" smtClean="0"/>
              <a:t> </a:t>
            </a:r>
            <a:r>
              <a:rPr lang="en-US" dirty="0" err="1" smtClean="0"/>
              <a:t>saatiin</a:t>
            </a:r>
            <a:r>
              <a:rPr lang="en-US" dirty="0" smtClean="0"/>
              <a:t> </a:t>
            </a:r>
            <a:r>
              <a:rPr lang="en-US" dirty="0" err="1" smtClean="0"/>
              <a:t>aikaan</a:t>
            </a:r>
            <a:r>
              <a:rPr lang="en-US" dirty="0" smtClean="0"/>
              <a:t> 3 </a:t>
            </a:r>
            <a:r>
              <a:rPr lang="en-US" dirty="0" err="1" smtClean="0"/>
              <a:t>potilaalla</a:t>
            </a:r>
            <a:r>
              <a:rPr lang="en-US" dirty="0" smtClean="0"/>
              <a:t> 29:stä </a:t>
            </a:r>
            <a:r>
              <a:rPr lang="en-US" dirty="0" err="1" smtClean="0"/>
              <a:t>uusia</a:t>
            </a:r>
            <a:r>
              <a:rPr lang="en-US" dirty="0" smtClean="0"/>
              <a:t> </a:t>
            </a:r>
            <a:r>
              <a:rPr lang="en-US" dirty="0" err="1" smtClean="0"/>
              <a:t>allergioita</a:t>
            </a:r>
            <a:r>
              <a:rPr lang="en-US" dirty="0" smtClean="0"/>
              <a:t> (</a:t>
            </a:r>
            <a:r>
              <a:rPr lang="en-US" dirty="0" err="1" smtClean="0"/>
              <a:t>uusia</a:t>
            </a:r>
            <a:r>
              <a:rPr lang="en-US" dirty="0" smtClean="0"/>
              <a:t> </a:t>
            </a:r>
            <a:r>
              <a:rPr lang="en-US" dirty="0" err="1" smtClean="0"/>
              <a:t>IgE-spesifiteettejä</a:t>
            </a:r>
            <a:r>
              <a:rPr lang="en-US" dirty="0" smtClean="0"/>
              <a:t>)! </a:t>
            </a:r>
            <a:r>
              <a:rPr lang="en-US" dirty="0" err="1" smtClean="0"/>
              <a:t>Muuntogeenisellä</a:t>
            </a:r>
            <a:r>
              <a:rPr lang="en-US" dirty="0" smtClean="0"/>
              <a:t> Bet v 1-peptidillä </a:t>
            </a:r>
            <a:r>
              <a:rPr lang="en-US" dirty="0" err="1" smtClean="0"/>
              <a:t>ei</a:t>
            </a:r>
            <a:r>
              <a:rPr lang="en-US" dirty="0" smtClean="0"/>
              <a:t> </a:t>
            </a:r>
            <a:r>
              <a:rPr lang="en-US" dirty="0" err="1" smtClean="0"/>
              <a:t>yhtään</a:t>
            </a:r>
            <a:r>
              <a:rPr lang="en-US" dirty="0" smtClean="0"/>
              <a:t>. </a:t>
            </a:r>
            <a:r>
              <a:rPr lang="en-US" dirty="0" err="1" smtClean="0"/>
              <a:t>Merkittävästi</a:t>
            </a:r>
            <a:r>
              <a:rPr lang="en-US" dirty="0" smtClean="0"/>
              <a:t> </a:t>
            </a:r>
            <a:r>
              <a:rPr lang="en-US" dirty="0" err="1" smtClean="0"/>
              <a:t>spesifisempi</a:t>
            </a:r>
            <a:r>
              <a:rPr lang="en-US" dirty="0" smtClean="0"/>
              <a:t> </a:t>
            </a:r>
            <a:r>
              <a:rPr lang="en-US" dirty="0" err="1" smtClean="0"/>
              <a:t>vaikutus</a:t>
            </a:r>
            <a:r>
              <a:rPr lang="en-US" dirty="0" smtClean="0"/>
              <a:t>, </a:t>
            </a:r>
            <a:r>
              <a:rPr lang="en-US" dirty="0" err="1" smtClean="0"/>
              <a:t>eikä</a:t>
            </a:r>
            <a:r>
              <a:rPr lang="en-US" dirty="0" smtClean="0"/>
              <a:t> </a:t>
            </a:r>
            <a:r>
              <a:rPr lang="en-US" dirty="0" err="1" smtClean="0"/>
              <a:t>yhtään</a:t>
            </a:r>
            <a:r>
              <a:rPr lang="en-US" dirty="0" smtClean="0"/>
              <a:t> </a:t>
            </a:r>
            <a:r>
              <a:rPr lang="en-US" dirty="0" err="1" smtClean="0"/>
              <a:t>systeemistä</a:t>
            </a:r>
            <a:r>
              <a:rPr lang="en-US" dirty="0" smtClean="0"/>
              <a:t> </a:t>
            </a:r>
            <a:r>
              <a:rPr lang="en-US" dirty="0" err="1" smtClean="0"/>
              <a:t>haitallista</a:t>
            </a:r>
            <a:r>
              <a:rPr lang="en-US" dirty="0" smtClean="0"/>
              <a:t> </a:t>
            </a:r>
            <a:r>
              <a:rPr lang="en-US" dirty="0" err="1" smtClean="0"/>
              <a:t>tapausta</a:t>
            </a:r>
            <a:r>
              <a:rPr lang="en-US" dirty="0" smtClean="0"/>
              <a:t>. </a:t>
            </a:r>
          </a:p>
          <a:p>
            <a:r>
              <a:rPr lang="en-US" u="sng" dirty="0" smtClean="0"/>
              <a:t>Conclusion</a:t>
            </a:r>
          </a:p>
          <a:p>
            <a:r>
              <a:rPr lang="en-US" dirty="0" smtClean="0"/>
              <a:t>The </a:t>
            </a:r>
            <a:r>
              <a:rPr lang="en-US" dirty="0" err="1" smtClean="0"/>
              <a:t>rBet</a:t>
            </a:r>
            <a:r>
              <a:rPr lang="en-US" dirty="0" smtClean="0"/>
              <a:t> v 1–based vaccine was safe and effective in treating birch pollen allergy, and induced a highly specific immune response.</a:t>
            </a:r>
          </a:p>
          <a:p>
            <a:r>
              <a:rPr lang="en-US" u="sng" dirty="0" smtClean="0"/>
              <a:t>Key words</a:t>
            </a:r>
            <a:r>
              <a:rPr lang="en-US" dirty="0" smtClean="0"/>
              <a:t>: Recombinant allergens, immunotherapy, Bet v 1, allergic rhinitis, </a:t>
            </a:r>
            <a:r>
              <a:rPr lang="en-US" dirty="0" err="1" smtClean="0"/>
              <a:t>IgE</a:t>
            </a:r>
            <a:r>
              <a:rPr lang="en-US" dirty="0" smtClean="0"/>
              <a:t>, IgG4, allergy, allergen</a:t>
            </a:r>
          </a:p>
          <a:p>
            <a:endParaRPr lang="en-US" dirty="0" smtClean="0"/>
          </a:p>
          <a:p>
            <a:endParaRPr lang="en-US" dirty="0" smtClean="0"/>
          </a:p>
          <a:p>
            <a:r>
              <a:rPr lang="en-US" dirty="0" err="1" smtClean="0"/>
              <a:t>Valenta</a:t>
            </a:r>
            <a:r>
              <a:rPr lang="en-US" dirty="0" smtClean="0"/>
              <a:t> R, Ferreira F, </a:t>
            </a:r>
            <a:r>
              <a:rPr lang="en-US" dirty="0" err="1" smtClean="0"/>
              <a:t>Focke-Tejki</a:t>
            </a:r>
            <a:r>
              <a:rPr lang="en-US" dirty="0" smtClean="0"/>
              <a:t> M, </a:t>
            </a:r>
            <a:r>
              <a:rPr lang="en-US" dirty="0" err="1" smtClean="0"/>
              <a:t>Linhart</a:t>
            </a:r>
            <a:r>
              <a:rPr lang="en-US" dirty="0" smtClean="0"/>
              <a:t> B, </a:t>
            </a:r>
            <a:r>
              <a:rPr lang="en-US" dirty="0" err="1" smtClean="0"/>
              <a:t>Niederberger</a:t>
            </a:r>
            <a:r>
              <a:rPr lang="en-US" dirty="0" smtClean="0"/>
              <a:t> V, </a:t>
            </a:r>
            <a:r>
              <a:rPr lang="en-US" dirty="0" err="1" smtClean="0"/>
              <a:t>Swoboda</a:t>
            </a:r>
            <a:r>
              <a:rPr lang="en-US" dirty="0" smtClean="0"/>
              <a:t> I, </a:t>
            </a:r>
            <a:r>
              <a:rPr lang="en-US" dirty="0" err="1" smtClean="0"/>
              <a:t>Vrtala</a:t>
            </a:r>
            <a:r>
              <a:rPr lang="en-US" dirty="0" smtClean="0"/>
              <a:t> S (2010). </a:t>
            </a:r>
            <a:r>
              <a:rPr lang="en-US" b="1" dirty="0" smtClean="0"/>
              <a:t>From Allergen Genes to Allergy Vaccines.</a:t>
            </a:r>
            <a:r>
              <a:rPr lang="en-US" dirty="0" smtClean="0"/>
              <a:t> Annual Review of Immunology 28:  211–241  (Online publication March 2010). </a:t>
            </a:r>
            <a:br>
              <a:rPr lang="en-US" dirty="0" smtClean="0"/>
            </a:br>
            <a:r>
              <a:rPr lang="en-US" dirty="0" smtClean="0"/>
              <a:t>http://arjournals.annualreviews.org/doi/abs/10.1146/annurev-immunol-030409-101218?cookieSet=1&amp;journalCode=immunol </a:t>
            </a:r>
          </a:p>
          <a:p>
            <a:r>
              <a:rPr lang="en-US" u="sng" dirty="0" smtClean="0"/>
              <a:t>Abstract</a:t>
            </a:r>
          </a:p>
          <a:p>
            <a:r>
              <a:rPr lang="en-US" dirty="0" err="1" smtClean="0"/>
              <a:t>IgE</a:t>
            </a:r>
            <a:r>
              <a:rPr lang="en-US" dirty="0" smtClean="0"/>
              <a:t>-mediated allergy is a hypersensitivity disease affecting more than 25% of the population. The structures of the most common allergens have been revealed through molecular cloning technology in the past two decades. On the basis of this knowledge of the sequences and three-dimensional structures of culprit allergens, investigators can now analyze the immune recognition of allergens and the mechanisms of allergic inflammation in allergic patients. Allergy vaccines have been constructed that are able to selectively target the aberrant immune responses in allergic patients via different pathways of the immune system. Here we review various types of allergy vaccines that have been developed based on allergen structures, results from their clinical application in allergic patients, and future strategies for allergen-specific immunotherapy and allergy prophylaxis.</a:t>
            </a:r>
          </a:p>
          <a:p>
            <a:endParaRPr lang="en-US" dirty="0" smtClean="0"/>
          </a:p>
          <a:p>
            <a:endParaRPr lang="en-US" dirty="0" smtClean="0"/>
          </a:p>
          <a:p>
            <a:endParaRPr lang="en-US" dirty="0" smtClean="0"/>
          </a:p>
          <a:p>
            <a:endParaRPr lang="en-US" dirty="0" smtClean="0"/>
          </a:p>
          <a:p>
            <a:endParaRPr lang="en-US" dirty="0" smtClean="0"/>
          </a:p>
          <a:p>
            <a:r>
              <a:rPr lang="en-US" dirty="0" smtClean="0"/>
              <a:t/>
            </a:r>
            <a:br>
              <a:rPr lang="en-US" dirty="0" smtClean="0"/>
            </a:br>
            <a:r>
              <a:rPr lang="en-US" dirty="0" smtClean="0"/>
              <a:t> </a:t>
            </a:r>
          </a:p>
          <a:p>
            <a:endParaRPr lang="en-US" dirty="0" smtClean="0"/>
          </a:p>
          <a:p>
            <a:endParaRPr lang="en-US" dirty="0" smtClean="0"/>
          </a:p>
          <a:p>
            <a:endParaRPr lang="en-US" dirty="0" smtClean="0"/>
          </a:p>
          <a:p>
            <a:endParaRPr lang="fi-FI" dirty="0" smtClean="0"/>
          </a:p>
          <a:p>
            <a:endParaRPr lang="fi-FI" dirty="0" smtClean="0"/>
          </a:p>
        </p:txBody>
      </p:sp>
      <p:sp>
        <p:nvSpPr>
          <p:cNvPr id="338948" name="Dian numeron paikkamerkki 3"/>
          <p:cNvSpPr>
            <a:spLocks noGrp="1"/>
          </p:cNvSpPr>
          <p:nvPr>
            <p:ph type="sldNum" sz="quarter" idx="5"/>
          </p:nvPr>
        </p:nvSpPr>
        <p:spPr/>
        <p:txBody>
          <a:bodyPr/>
          <a:lstStyle/>
          <a:p>
            <a:pPr>
              <a:defRPr/>
            </a:pPr>
            <a:fld id="{7067D5E4-E49A-4082-BD94-3846EC44E3A6}" type="slidenum">
              <a:rPr lang="en-US" smtClean="0">
                <a:solidFill>
                  <a:srgbClr val="000000"/>
                </a:solidFill>
              </a:rPr>
              <a:pPr>
                <a:defRPr/>
              </a:pPr>
              <a:t>29</a:t>
            </a:fld>
            <a:endParaRPr 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Dian kuvan paikkamerkki 1"/>
          <p:cNvSpPr>
            <a:spLocks noGrp="1" noRot="1" noChangeAspect="1" noTextEdit="1"/>
          </p:cNvSpPr>
          <p:nvPr>
            <p:ph type="sldImg"/>
          </p:nvPr>
        </p:nvSpPr>
        <p:spPr>
          <a:ln/>
        </p:spPr>
      </p:sp>
      <p:sp>
        <p:nvSpPr>
          <p:cNvPr id="313347" name="Huomautusten paikkamerkki 2"/>
          <p:cNvSpPr>
            <a:spLocks noGrp="1"/>
          </p:cNvSpPr>
          <p:nvPr>
            <p:ph type="body" idx="1"/>
          </p:nvPr>
        </p:nvSpPr>
        <p:spPr>
          <a:noFill/>
          <a:ln/>
        </p:spPr>
        <p:txBody>
          <a:bodyPr/>
          <a:lstStyle/>
          <a:p>
            <a:pPr eaLnBrk="1" hangingPunct="1">
              <a:spcBef>
                <a:spcPct val="0"/>
              </a:spcBef>
            </a:pPr>
            <a:r>
              <a:rPr lang="fi-FI" b="1" smtClean="0"/>
              <a:t>FAO ei tue luomuviljelyä nälän poistamisen ratkaisuna.</a:t>
            </a:r>
            <a:r>
              <a:rPr lang="fi-FI" smtClean="0"/>
              <a:t> </a:t>
            </a:r>
          </a:p>
          <a:p>
            <a:pPr eaLnBrk="1" hangingPunct="1">
              <a:spcBef>
                <a:spcPct val="0"/>
              </a:spcBef>
            </a:pPr>
            <a:r>
              <a:rPr lang="en-US" smtClean="0"/>
              <a:t>Luonnonsuojeluyhdistys Tuottava Maa </a:t>
            </a:r>
            <a:r>
              <a:rPr lang="fi-FI" smtClean="0"/>
              <a:t>– Turvattu Luonto ry:n uutinen 15.8.2009:</a:t>
            </a:r>
          </a:p>
          <a:p>
            <a:pPr eaLnBrk="1" hangingPunct="1">
              <a:spcBef>
                <a:spcPct val="0"/>
              </a:spcBef>
            </a:pPr>
            <a:r>
              <a:rPr lang="fi-FI" smtClean="0"/>
              <a:t>http://www.tuottavamaa.org/uutiset.php?News_id=93</a:t>
            </a:r>
          </a:p>
          <a:p>
            <a:pPr eaLnBrk="1" hangingPunct="1">
              <a:spcBef>
                <a:spcPct val="0"/>
              </a:spcBef>
            </a:pPr>
            <a:endParaRPr lang="en-US" smtClean="0"/>
          </a:p>
          <a:p>
            <a:pPr eaLnBrk="1" hangingPunct="1">
              <a:spcBef>
                <a:spcPct val="0"/>
              </a:spcBef>
            </a:pPr>
            <a:r>
              <a:rPr lang="en-US" smtClean="0"/>
              <a:t>FAO (2007). Organic agriculture can contribute to fighting hunger. But </a:t>
            </a:r>
            <a:r>
              <a:rPr lang="en-US" b="1" smtClean="0"/>
              <a:t>chemical fertilizers needed to feed the world</a:t>
            </a:r>
            <a:r>
              <a:rPr lang="en-US" smtClean="0"/>
              <a:t>.</a:t>
            </a:r>
          </a:p>
          <a:p>
            <a:pPr eaLnBrk="1" hangingPunct="1">
              <a:spcBef>
                <a:spcPct val="0"/>
              </a:spcBef>
            </a:pPr>
            <a:r>
              <a:rPr lang="en-US" smtClean="0"/>
              <a:t>http://www.fao.org/newsroom/en/news/2007/1000726/index.html</a:t>
            </a:r>
          </a:p>
          <a:p>
            <a:pPr eaLnBrk="1" hangingPunct="1">
              <a:spcBef>
                <a:spcPct val="0"/>
              </a:spcBef>
            </a:pPr>
            <a:endParaRPr lang="en-US" smtClean="0"/>
          </a:p>
          <a:p>
            <a:pPr eaLnBrk="1" hangingPunct="1">
              <a:spcBef>
                <a:spcPct val="0"/>
              </a:spcBef>
            </a:pPr>
            <a:r>
              <a:rPr lang="en-US" smtClean="0"/>
              <a:t>FAO (2009). </a:t>
            </a:r>
            <a:r>
              <a:rPr lang="en-US" b="1" smtClean="0"/>
              <a:t>Farming must change to feed the world</a:t>
            </a:r>
            <a:r>
              <a:rPr lang="en-US" smtClean="0"/>
              <a:t>. FAO Newsroom, 4 Feb. 2009 </a:t>
            </a:r>
          </a:p>
          <a:p>
            <a:pPr eaLnBrk="1" hangingPunct="1">
              <a:spcBef>
                <a:spcPct val="0"/>
              </a:spcBef>
            </a:pPr>
            <a:r>
              <a:rPr lang="en-US" smtClean="0"/>
              <a:t>www.fao.org/news/story/en/item/9962/icode/</a:t>
            </a:r>
            <a:endParaRPr lang="fi-FI" smtClean="0"/>
          </a:p>
        </p:txBody>
      </p:sp>
      <p:sp>
        <p:nvSpPr>
          <p:cNvPr id="321540" name="Dian numeron paikkamerkki 3"/>
          <p:cNvSpPr>
            <a:spLocks noGrp="1"/>
          </p:cNvSpPr>
          <p:nvPr>
            <p:ph type="sldNum" sz="quarter" idx="5"/>
          </p:nvPr>
        </p:nvSpPr>
        <p:spPr/>
        <p:txBody>
          <a:bodyPr/>
          <a:lstStyle/>
          <a:p>
            <a:pPr>
              <a:defRPr/>
            </a:pPr>
            <a:fld id="{E5EBFAB1-4AB8-4BCC-B563-79EFF1E8E319}" type="slidenum">
              <a:rPr lang="fi-FI" smtClean="0"/>
              <a:pPr>
                <a:defRPr/>
              </a:pPr>
              <a:t>4</a:t>
            </a:fld>
            <a:endParaRPr lang="fi-FI"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Dian kuvan paikkamerkki 1"/>
          <p:cNvSpPr>
            <a:spLocks noGrp="1" noRot="1" noChangeAspect="1" noTextEdit="1"/>
          </p:cNvSpPr>
          <p:nvPr>
            <p:ph type="sldImg"/>
          </p:nvPr>
        </p:nvSpPr>
        <p:spPr>
          <a:ln/>
        </p:spPr>
      </p:sp>
      <p:sp>
        <p:nvSpPr>
          <p:cNvPr id="3" name="Huomautusten paikkamerkki 2"/>
          <p:cNvSpPr>
            <a:spLocks noGrp="1"/>
          </p:cNvSpPr>
          <p:nvPr>
            <p:ph type="body" idx="1"/>
          </p:nvPr>
        </p:nvSpPr>
        <p:spPr/>
        <p:txBody>
          <a:bodyPr>
            <a:normAutofit fontScale="92500" lnSpcReduction="20000"/>
          </a:bodyPr>
          <a:lstStyle/>
          <a:p>
            <a:pPr>
              <a:defRPr/>
            </a:pPr>
            <a:r>
              <a:rPr lang="en-US" u="sng" dirty="0" err="1" smtClean="0"/>
              <a:t>Taustaa</a:t>
            </a:r>
            <a:r>
              <a:rPr lang="en-US" u="sng" dirty="0" smtClean="0"/>
              <a:t> </a:t>
            </a:r>
            <a:r>
              <a:rPr lang="en-US" u="sng" dirty="0" err="1" smtClean="0"/>
              <a:t>suomeksi</a:t>
            </a:r>
            <a:r>
              <a:rPr lang="en-US" u="sng" dirty="0" smtClean="0"/>
              <a:t>:</a:t>
            </a:r>
          </a:p>
          <a:p>
            <a:pPr>
              <a:defRPr/>
            </a:pPr>
            <a:r>
              <a:rPr lang="en-US" dirty="0" err="1" smtClean="0"/>
              <a:t>Syödäänkö</a:t>
            </a:r>
            <a:r>
              <a:rPr lang="en-US" dirty="0" smtClean="0"/>
              <a:t> </a:t>
            </a:r>
            <a:r>
              <a:rPr lang="en-US" dirty="0" err="1" smtClean="0"/>
              <a:t>rokote</a:t>
            </a:r>
            <a:r>
              <a:rPr lang="en-US" dirty="0" smtClean="0"/>
              <a:t> </a:t>
            </a:r>
            <a:r>
              <a:rPr lang="en-US" dirty="0" err="1" smtClean="0"/>
              <a:t>allergiaan</a:t>
            </a:r>
            <a:r>
              <a:rPr lang="en-US" dirty="0" smtClean="0"/>
              <a:t>, </a:t>
            </a:r>
            <a:r>
              <a:rPr lang="en-US" dirty="0" err="1" smtClean="0"/>
              <a:t>Allergia</a:t>
            </a:r>
            <a:r>
              <a:rPr lang="en-US" dirty="0" smtClean="0"/>
              <a:t> &amp; </a:t>
            </a:r>
            <a:r>
              <a:rPr lang="en-US" dirty="0" err="1" smtClean="0"/>
              <a:t>Astma</a:t>
            </a:r>
            <a:r>
              <a:rPr lang="en-US" dirty="0" smtClean="0"/>
              <a:t> 2/2004 </a:t>
            </a:r>
            <a:br>
              <a:rPr lang="en-US" dirty="0" smtClean="0"/>
            </a:br>
            <a:r>
              <a:rPr lang="en-US" dirty="0" smtClean="0"/>
              <a:t>http://www.geenit.fi/AAspa204.pdf </a:t>
            </a:r>
          </a:p>
          <a:p>
            <a:pPr>
              <a:defRPr/>
            </a:pPr>
            <a:endParaRPr lang="en-US" dirty="0" smtClean="0"/>
          </a:p>
          <a:p>
            <a:pPr>
              <a:defRPr/>
            </a:pPr>
            <a:endParaRPr lang="en-US" dirty="0" smtClean="0"/>
          </a:p>
          <a:p>
            <a:pPr>
              <a:defRPr/>
            </a:pPr>
            <a:r>
              <a:rPr lang="en-US" dirty="0" smtClean="0"/>
              <a:t>Smart V, Foster PS, Rothenberg ME, Higgins TJV, Hogan SP</a:t>
            </a:r>
            <a:r>
              <a:rPr lang="fi-FI" dirty="0" smtClean="0"/>
              <a:t> (2003). </a:t>
            </a:r>
            <a:r>
              <a:rPr lang="en-US" b="1" dirty="0" smtClean="0"/>
              <a:t>A Plant-Based Allergy Vaccine Suppresses Experimental Asthma Via an IFN-</a:t>
            </a:r>
            <a:r>
              <a:rPr lang="el-GR" b="1" dirty="0" smtClean="0"/>
              <a:t>γ</a:t>
            </a:r>
            <a:r>
              <a:rPr lang="en-US" b="1" dirty="0" smtClean="0"/>
              <a:t> and CD4</a:t>
            </a:r>
            <a:r>
              <a:rPr lang="en-US" b="1" baseline="30000" dirty="0" smtClean="0"/>
              <a:t>+</a:t>
            </a:r>
            <a:r>
              <a:rPr lang="en-US" b="1" dirty="0" smtClean="0"/>
              <a:t>CD45RB</a:t>
            </a:r>
            <a:r>
              <a:rPr lang="en-US" b="1" baseline="30000" dirty="0" smtClean="0"/>
              <a:t>low</a:t>
            </a:r>
            <a:r>
              <a:rPr lang="en-US" b="1" dirty="0" smtClean="0"/>
              <a:t> T Cell-Dependent Mechanism</a:t>
            </a:r>
            <a:r>
              <a:rPr lang="fi-FI" b="1" dirty="0" smtClean="0"/>
              <a:t> </a:t>
            </a:r>
            <a:r>
              <a:rPr lang="fi-FI" i="1" dirty="0" smtClean="0"/>
              <a:t>J. </a:t>
            </a:r>
            <a:r>
              <a:rPr lang="fi-FI" i="1" dirty="0" err="1" smtClean="0"/>
              <a:t>Immunol</a:t>
            </a:r>
            <a:r>
              <a:rPr lang="fi-FI" i="1" dirty="0" smtClean="0"/>
              <a:t>.</a:t>
            </a:r>
            <a:r>
              <a:rPr lang="fi-FI" dirty="0" smtClean="0"/>
              <a:t> 171: 2116</a:t>
            </a:r>
            <a:r>
              <a:rPr lang="fi-FI" dirty="0" smtClean="0">
                <a:cs typeface="Times New Roman" pitchFamily="18" charset="0"/>
              </a:rPr>
              <a:t>–2126.</a:t>
            </a:r>
          </a:p>
          <a:p>
            <a:pPr>
              <a:defRPr/>
            </a:pPr>
            <a:r>
              <a:rPr lang="fi-FI" dirty="0" smtClean="0">
                <a:cs typeface="Times New Roman" pitchFamily="18" charset="0"/>
              </a:rPr>
              <a:t>http://www.jimmunol.org/cgi/reprint/171/4/2116.pdf </a:t>
            </a:r>
          </a:p>
          <a:p>
            <a:pPr>
              <a:defRPr/>
            </a:pPr>
            <a:endParaRPr lang="fi-FI" dirty="0" smtClean="0">
              <a:cs typeface="Times New Roman" pitchFamily="18" charset="0"/>
            </a:endParaRPr>
          </a:p>
          <a:p>
            <a:pPr>
              <a:defRPr/>
            </a:pPr>
            <a:r>
              <a:rPr lang="fi-FI" dirty="0" err="1" smtClean="0">
                <a:cs typeface="Times New Roman" pitchFamily="18" charset="0"/>
              </a:rPr>
              <a:t>Abstract</a:t>
            </a:r>
            <a:endParaRPr lang="fi-FI" dirty="0" smtClean="0">
              <a:cs typeface="Times New Roman" pitchFamily="18" charset="0"/>
            </a:endParaRPr>
          </a:p>
          <a:p>
            <a:pPr>
              <a:defRPr/>
            </a:pPr>
            <a:r>
              <a:rPr lang="en-US" dirty="0" smtClean="0"/>
              <a:t>Allergic asthma is currently considered a chronic airway inflammatory disorder associated with the presence of activated CD4</a:t>
            </a:r>
            <a:r>
              <a:rPr lang="en-US" baseline="30000" dirty="0" smtClean="0"/>
              <a:t>+</a:t>
            </a:r>
            <a:r>
              <a:rPr lang="en-US" dirty="0" smtClean="0"/>
              <a:t> Th2-type lymphocytes, </a:t>
            </a:r>
            <a:r>
              <a:rPr lang="en-US" dirty="0" err="1" smtClean="0"/>
              <a:t>eosinophils</a:t>
            </a:r>
            <a:r>
              <a:rPr lang="en-US" dirty="0" smtClean="0"/>
              <a:t>, and mast cells. Interestingly, therapeutic strategies based on immune deviation and suppression have been shown to successfully attenuate the development of the asthma phenotype. In this investigation, we have for the first time used a genetically modified (GM) plant, narrow leaf </a:t>
            </a:r>
            <a:r>
              <a:rPr lang="en-US" dirty="0" err="1" smtClean="0"/>
              <a:t>lupin</a:t>
            </a:r>
            <a:r>
              <a:rPr lang="en-US" dirty="0" smtClean="0"/>
              <a:t> (</a:t>
            </a:r>
            <a:r>
              <a:rPr lang="en-US" dirty="0" err="1" smtClean="0"/>
              <a:t>Lupinus</a:t>
            </a:r>
            <a:r>
              <a:rPr lang="en-US" dirty="0" smtClean="0"/>
              <a:t> </a:t>
            </a:r>
            <a:r>
              <a:rPr lang="en-US" dirty="0" err="1" smtClean="0"/>
              <a:t>angustifolius</a:t>
            </a:r>
            <a:r>
              <a:rPr lang="en-US" dirty="0" smtClean="0"/>
              <a:t> L.), expressing a gene for a potential allergen (sunflower seed albumin) (SSA-</a:t>
            </a:r>
            <a:r>
              <a:rPr lang="en-US" dirty="0" err="1" smtClean="0"/>
              <a:t>lupin</a:t>
            </a:r>
            <a:r>
              <a:rPr lang="en-US" dirty="0" smtClean="0"/>
              <a:t>) to examine whether a GM plant/food-based vaccine strategy can be used to suppress the development of experimental asthma. We show that oral consumption of SSA-</a:t>
            </a:r>
            <a:r>
              <a:rPr lang="en-US" dirty="0" err="1" smtClean="0"/>
              <a:t>lupin</a:t>
            </a:r>
            <a:r>
              <a:rPr lang="en-US" dirty="0" smtClean="0"/>
              <a:t> promoted the induction of an Ag-specific IgG2a </a:t>
            </a:r>
            <a:r>
              <a:rPr lang="en-US" dirty="0" err="1" smtClean="0"/>
              <a:t>Ab</a:t>
            </a:r>
            <a:r>
              <a:rPr lang="en-US" dirty="0" smtClean="0"/>
              <a:t> response. Furthermore, we demonstrate that the plant-based vaccine attenuated the induction of delayed-type hypersensitivity responses and pathological features of experimental asthma (mucus </a:t>
            </a:r>
            <a:r>
              <a:rPr lang="en-US" dirty="0" err="1" smtClean="0"/>
              <a:t>hypersecretion</a:t>
            </a:r>
            <a:r>
              <a:rPr lang="en-US" dirty="0" smtClean="0"/>
              <a:t>, </a:t>
            </a:r>
            <a:r>
              <a:rPr lang="en-US" dirty="0" err="1" smtClean="0"/>
              <a:t>eosinophilic</a:t>
            </a:r>
            <a:r>
              <a:rPr lang="en-US" dirty="0" smtClean="0"/>
              <a:t> inflammation, and enhanced bronchial reactivity (airways </a:t>
            </a:r>
            <a:r>
              <a:rPr lang="en-US" dirty="0" err="1" smtClean="0"/>
              <a:t>hyperreactivity</a:t>
            </a:r>
            <a:r>
              <a:rPr lang="en-US" dirty="0" smtClean="0"/>
              <a:t>). The suppression of experimental asthma by SSA-</a:t>
            </a:r>
            <a:r>
              <a:rPr lang="en-US" dirty="0" err="1" smtClean="0"/>
              <a:t>lupin</a:t>
            </a:r>
            <a:r>
              <a:rPr lang="en-US" dirty="0" smtClean="0"/>
              <a:t> was associated with the production of CD4</a:t>
            </a:r>
            <a:r>
              <a:rPr lang="en-US" baseline="30000" dirty="0" smtClean="0"/>
              <a:t>+</a:t>
            </a:r>
            <a:r>
              <a:rPr lang="en-US" dirty="0" smtClean="0"/>
              <a:t> T cell-derived IFN- and IL-10. Furthermore, we show that the specific inhibition of experimental asthma was mediated via CD4</a:t>
            </a:r>
            <a:r>
              <a:rPr lang="en-US" baseline="30000" dirty="0" smtClean="0"/>
              <a:t>+</a:t>
            </a:r>
            <a:r>
              <a:rPr lang="en-US" dirty="0" smtClean="0"/>
              <a:t>CD45RB</a:t>
            </a:r>
            <a:r>
              <a:rPr lang="en-US" baseline="30000" dirty="0" smtClean="0"/>
              <a:t>low</a:t>
            </a:r>
            <a:r>
              <a:rPr lang="en-US" dirty="0" smtClean="0"/>
              <a:t> regulatory T cells and IFN-. Thus, our data demonstrate that a GM plant-based vaccine can promote a protective immune response and attenuate experimental asthma, suggesting that plant-based vaccines may be potentially therapeutic for the protection against allergic diseases.</a:t>
            </a:r>
            <a:r>
              <a:rPr lang="fi-FI" dirty="0" smtClean="0"/>
              <a:t> </a:t>
            </a:r>
          </a:p>
          <a:p>
            <a:pPr>
              <a:defRPr/>
            </a:pPr>
            <a:endParaRPr lang="fi-FI" dirty="0"/>
          </a:p>
        </p:txBody>
      </p:sp>
      <p:sp>
        <p:nvSpPr>
          <p:cNvPr id="339972" name="Dian numeron paikkamerkki 3"/>
          <p:cNvSpPr>
            <a:spLocks noGrp="1"/>
          </p:cNvSpPr>
          <p:nvPr>
            <p:ph type="sldNum" sz="quarter" idx="5"/>
          </p:nvPr>
        </p:nvSpPr>
        <p:spPr/>
        <p:txBody>
          <a:bodyPr/>
          <a:lstStyle/>
          <a:p>
            <a:pPr>
              <a:defRPr/>
            </a:pPr>
            <a:fld id="{532AD992-E242-4940-819C-266900782644}" type="slidenum">
              <a:rPr lang="en-US" smtClean="0"/>
              <a:pPr>
                <a:defRPr/>
              </a:pPr>
              <a:t>30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Dian kuvan paikkamerkki 1"/>
          <p:cNvSpPr>
            <a:spLocks noGrp="1" noRot="1" noChangeAspect="1" noTextEdit="1"/>
          </p:cNvSpPr>
          <p:nvPr>
            <p:ph type="sldImg"/>
          </p:nvPr>
        </p:nvSpPr>
        <p:spPr>
          <a:ln/>
        </p:spPr>
      </p:sp>
      <p:sp>
        <p:nvSpPr>
          <p:cNvPr id="3" name="Huomautusten paikkamerkki 2"/>
          <p:cNvSpPr>
            <a:spLocks noGrp="1"/>
          </p:cNvSpPr>
          <p:nvPr>
            <p:ph type="body" idx="1"/>
          </p:nvPr>
        </p:nvSpPr>
        <p:spPr/>
        <p:txBody>
          <a:bodyPr>
            <a:normAutofit fontScale="77500" lnSpcReduction="20000"/>
          </a:bodyPr>
          <a:lstStyle/>
          <a:p>
            <a:pPr>
              <a:defRPr/>
            </a:pPr>
            <a:r>
              <a:rPr lang="fi-FI" u="sng" dirty="0" smtClean="0"/>
              <a:t>Taustaa suomeksi</a:t>
            </a:r>
            <a:r>
              <a:rPr lang="fi-FI" dirty="0" smtClean="0"/>
              <a:t>:</a:t>
            </a:r>
          </a:p>
          <a:p>
            <a:pPr>
              <a:defRPr/>
            </a:pPr>
            <a:r>
              <a:rPr lang="fi-FI" dirty="0" smtClean="0"/>
              <a:t>Kasvinjalostus ja ruoka-allergiat. Allergia &amp; Astma 3/2003</a:t>
            </a:r>
          </a:p>
          <a:p>
            <a:pPr>
              <a:defRPr/>
            </a:pPr>
            <a:r>
              <a:rPr lang="fi-FI" dirty="0" smtClean="0"/>
              <a:t>http://www.geenit.fi/AArua303.pdf</a:t>
            </a:r>
            <a:endParaRPr lang="en-US" dirty="0" smtClean="0"/>
          </a:p>
          <a:p>
            <a:pPr>
              <a:defRPr/>
            </a:pPr>
            <a:endParaRPr lang="en-US" dirty="0" smtClean="0"/>
          </a:p>
          <a:p>
            <a:pPr>
              <a:defRPr/>
            </a:pPr>
            <a:r>
              <a:rPr lang="en-US" dirty="0" smtClean="0"/>
              <a:t>Herman EM, Helm RM, Jung R, Kinney AJ (2003). </a:t>
            </a:r>
            <a:r>
              <a:rPr lang="en-US" b="1" dirty="0" smtClean="0"/>
              <a:t>Breakthrough Technologies. Genetic Modification Removes an </a:t>
            </a:r>
            <a:r>
              <a:rPr lang="en-US" b="1" dirty="0" err="1" smtClean="0"/>
              <a:t>Immunodominant</a:t>
            </a:r>
            <a:r>
              <a:rPr lang="en-US" b="1" dirty="0" smtClean="0"/>
              <a:t> Allergen from Soybean.</a:t>
            </a:r>
            <a:r>
              <a:rPr lang="en-US" dirty="0" smtClean="0"/>
              <a:t> </a:t>
            </a:r>
            <a:endParaRPr lang="fi-FI" dirty="0" smtClean="0"/>
          </a:p>
          <a:p>
            <a:pPr>
              <a:defRPr/>
            </a:pPr>
            <a:r>
              <a:rPr lang="fi-FI" dirty="0" smtClean="0"/>
              <a:t>http://www.plantphysiol.org/cgi/reprint/132/1/36 </a:t>
            </a:r>
          </a:p>
          <a:p>
            <a:pPr>
              <a:defRPr/>
            </a:pPr>
            <a:endParaRPr lang="fi-FI" dirty="0" smtClean="0"/>
          </a:p>
          <a:p>
            <a:pPr>
              <a:defRPr/>
            </a:pPr>
            <a:r>
              <a:rPr lang="fi-FI" dirty="0" err="1" smtClean="0"/>
              <a:t>Abstract</a:t>
            </a:r>
            <a:r>
              <a:rPr lang="fi-FI" dirty="0" smtClean="0"/>
              <a:t/>
            </a:r>
            <a:br>
              <a:rPr lang="fi-FI" dirty="0" smtClean="0"/>
            </a:br>
            <a:r>
              <a:rPr lang="en-US" dirty="0" smtClean="0">
                <a:latin typeface="Palatino-Roman"/>
              </a:rPr>
              <a:t>The increasing use of soybean (</a:t>
            </a:r>
            <a:r>
              <a:rPr lang="en-US" i="1" dirty="0" err="1" smtClean="0">
                <a:latin typeface="Palatino-Italic"/>
              </a:rPr>
              <a:t>Glycine</a:t>
            </a:r>
            <a:r>
              <a:rPr lang="en-US" i="1" dirty="0" smtClean="0">
                <a:latin typeface="Palatino-Italic"/>
              </a:rPr>
              <a:t> max</a:t>
            </a:r>
            <a:r>
              <a:rPr lang="en-US" dirty="0" smtClean="0">
                <a:latin typeface="Palatino-Roman"/>
              </a:rPr>
              <a:t>) products in processed foods poses a potential threat to soybean-sensitive</a:t>
            </a:r>
          </a:p>
          <a:p>
            <a:pPr>
              <a:defRPr/>
            </a:pPr>
            <a:r>
              <a:rPr lang="en-US" dirty="0" smtClean="0">
                <a:latin typeface="Palatino-Roman"/>
              </a:rPr>
              <a:t>food-allergic individuals. In vitro assays on soybean seed proteins with sera from soybean-sensitive individuals have</a:t>
            </a:r>
          </a:p>
          <a:p>
            <a:pPr>
              <a:defRPr/>
            </a:pPr>
            <a:r>
              <a:rPr lang="en-US" dirty="0" smtClean="0">
                <a:latin typeface="Palatino-Roman"/>
              </a:rPr>
              <a:t>immunoglobulin E reactivity to abundant storage proteins and a few less-abundant seed proteins. One of these low</a:t>
            </a:r>
          </a:p>
          <a:p>
            <a:pPr>
              <a:defRPr/>
            </a:pPr>
            <a:r>
              <a:rPr lang="en-US" dirty="0" smtClean="0">
                <a:latin typeface="Palatino-Roman"/>
              </a:rPr>
              <a:t>abundance proteins, </a:t>
            </a:r>
            <a:r>
              <a:rPr lang="en-US" dirty="0" err="1" smtClean="0">
                <a:latin typeface="Palatino-Roman"/>
              </a:rPr>
              <a:t>Gly</a:t>
            </a:r>
            <a:r>
              <a:rPr lang="en-US" dirty="0" smtClean="0">
                <a:latin typeface="Palatino-Roman"/>
              </a:rPr>
              <a:t> m </a:t>
            </a:r>
            <a:r>
              <a:rPr lang="en-US" dirty="0" err="1" smtClean="0">
                <a:latin typeface="Palatino-Roman"/>
              </a:rPr>
              <a:t>Bd</a:t>
            </a:r>
            <a:r>
              <a:rPr lang="en-US" dirty="0" smtClean="0">
                <a:latin typeface="Palatino-Roman"/>
              </a:rPr>
              <a:t> 30 K, also referred to as P34, is in fact a major (i.e. </a:t>
            </a:r>
            <a:r>
              <a:rPr lang="en-US" dirty="0" err="1" smtClean="0">
                <a:latin typeface="Palatino-Roman"/>
              </a:rPr>
              <a:t>immunodominant</a:t>
            </a:r>
            <a:r>
              <a:rPr lang="en-US" dirty="0" smtClean="0">
                <a:latin typeface="Palatino-Roman"/>
              </a:rPr>
              <a:t>) soybean allergen.</a:t>
            </a:r>
          </a:p>
          <a:p>
            <a:pPr>
              <a:defRPr/>
            </a:pPr>
            <a:r>
              <a:rPr lang="en-US" dirty="0" smtClean="0">
                <a:latin typeface="Palatino-Roman"/>
              </a:rPr>
              <a:t>Although a member of the </a:t>
            </a:r>
            <a:r>
              <a:rPr lang="en-US" dirty="0" err="1" smtClean="0">
                <a:latin typeface="Palatino-Roman"/>
              </a:rPr>
              <a:t>papain</a:t>
            </a:r>
            <a:r>
              <a:rPr lang="en-US" dirty="0" smtClean="0">
                <a:latin typeface="Palatino-Roman"/>
              </a:rPr>
              <a:t> protease </a:t>
            </a:r>
            <a:r>
              <a:rPr lang="en-US" dirty="0" err="1" smtClean="0">
                <a:latin typeface="Palatino-Roman"/>
              </a:rPr>
              <a:t>superfamily</a:t>
            </a:r>
            <a:r>
              <a:rPr lang="en-US" dirty="0" smtClean="0">
                <a:latin typeface="Palatino-Roman"/>
              </a:rPr>
              <a:t>, </a:t>
            </a:r>
            <a:r>
              <a:rPr lang="en-US" dirty="0" err="1" smtClean="0">
                <a:latin typeface="Palatino-Roman"/>
              </a:rPr>
              <a:t>Gly</a:t>
            </a:r>
            <a:r>
              <a:rPr lang="en-US" dirty="0" smtClean="0">
                <a:latin typeface="Palatino-Roman"/>
              </a:rPr>
              <a:t> m </a:t>
            </a:r>
            <a:r>
              <a:rPr lang="en-US" dirty="0" err="1" smtClean="0">
                <a:latin typeface="Palatino-Roman"/>
              </a:rPr>
              <a:t>Bd</a:t>
            </a:r>
            <a:r>
              <a:rPr lang="en-US" dirty="0" smtClean="0">
                <a:latin typeface="Palatino-Roman"/>
              </a:rPr>
              <a:t> 30 K has a </a:t>
            </a:r>
            <a:r>
              <a:rPr lang="en-US" dirty="0" err="1" smtClean="0">
                <a:latin typeface="Palatino-Roman"/>
              </a:rPr>
              <a:t>glycine</a:t>
            </a:r>
            <a:r>
              <a:rPr lang="en-US" dirty="0" smtClean="0">
                <a:latin typeface="Palatino-Roman"/>
              </a:rPr>
              <a:t> in the conserved catalytic </a:t>
            </a:r>
            <a:r>
              <a:rPr lang="en-US" dirty="0" err="1" smtClean="0">
                <a:latin typeface="Palatino-Roman"/>
              </a:rPr>
              <a:t>cysteine</a:t>
            </a:r>
            <a:endParaRPr lang="en-US" dirty="0" smtClean="0">
              <a:latin typeface="Palatino-Roman"/>
            </a:endParaRPr>
          </a:p>
          <a:p>
            <a:pPr>
              <a:defRPr/>
            </a:pPr>
            <a:r>
              <a:rPr lang="en-US" dirty="0" smtClean="0">
                <a:latin typeface="Palatino-Roman"/>
              </a:rPr>
              <a:t>position found in all other </a:t>
            </a:r>
            <a:r>
              <a:rPr lang="en-US" dirty="0" err="1" smtClean="0">
                <a:latin typeface="Palatino-Roman"/>
              </a:rPr>
              <a:t>cysteine</a:t>
            </a:r>
            <a:r>
              <a:rPr lang="en-US" dirty="0" smtClean="0">
                <a:latin typeface="Palatino-Roman"/>
              </a:rPr>
              <a:t> proteases. </a:t>
            </a:r>
            <a:r>
              <a:rPr lang="en-US" dirty="0" err="1" smtClean="0">
                <a:latin typeface="Palatino-Roman"/>
              </a:rPr>
              <a:t>Transgene</a:t>
            </a:r>
            <a:r>
              <a:rPr lang="en-US" dirty="0" smtClean="0">
                <a:latin typeface="Palatino-Roman"/>
              </a:rPr>
              <a:t>-induced gene silencing was used to prevent the accumulation of</a:t>
            </a:r>
          </a:p>
          <a:p>
            <a:pPr>
              <a:defRPr/>
            </a:pPr>
            <a:r>
              <a:rPr lang="en-US" dirty="0" err="1" smtClean="0">
                <a:latin typeface="Palatino-Roman"/>
              </a:rPr>
              <a:t>Gly</a:t>
            </a:r>
            <a:r>
              <a:rPr lang="en-US" dirty="0" smtClean="0">
                <a:latin typeface="Palatino-Roman"/>
              </a:rPr>
              <a:t> m </a:t>
            </a:r>
            <a:r>
              <a:rPr lang="en-US" dirty="0" err="1" smtClean="0">
                <a:latin typeface="Palatino-Roman"/>
              </a:rPr>
              <a:t>Bd</a:t>
            </a:r>
            <a:r>
              <a:rPr lang="en-US" dirty="0" smtClean="0">
                <a:latin typeface="Palatino-Roman"/>
              </a:rPr>
              <a:t> 30 K protein in soybean seeds. The </a:t>
            </a:r>
            <a:r>
              <a:rPr lang="en-US" dirty="0" err="1" smtClean="0">
                <a:latin typeface="Palatino-Roman"/>
              </a:rPr>
              <a:t>Gly</a:t>
            </a:r>
            <a:r>
              <a:rPr lang="en-US" dirty="0" smtClean="0">
                <a:latin typeface="Palatino-Roman"/>
              </a:rPr>
              <a:t> m </a:t>
            </a:r>
            <a:r>
              <a:rPr lang="en-US" dirty="0" err="1" smtClean="0">
                <a:latin typeface="Palatino-Roman"/>
              </a:rPr>
              <a:t>Bd</a:t>
            </a:r>
            <a:r>
              <a:rPr lang="en-US" dirty="0" smtClean="0">
                <a:latin typeface="Palatino-Roman"/>
              </a:rPr>
              <a:t> 30 K-silenced plants and their seeds lacked any compositional,</a:t>
            </a:r>
          </a:p>
          <a:p>
            <a:pPr>
              <a:defRPr/>
            </a:pPr>
            <a:r>
              <a:rPr lang="en-US" dirty="0" smtClean="0">
                <a:latin typeface="Palatino-Roman"/>
              </a:rPr>
              <a:t>developmental, structural, or </a:t>
            </a:r>
            <a:r>
              <a:rPr lang="en-US" dirty="0" err="1" smtClean="0">
                <a:latin typeface="Palatino-Roman"/>
              </a:rPr>
              <a:t>ultrastructural</a:t>
            </a:r>
            <a:r>
              <a:rPr lang="en-US" dirty="0" smtClean="0">
                <a:latin typeface="Palatino-Roman"/>
              </a:rPr>
              <a:t> phenotypic differences when compared with control plants. Proteomic analysis</a:t>
            </a:r>
          </a:p>
          <a:p>
            <a:pPr>
              <a:defRPr/>
            </a:pPr>
            <a:r>
              <a:rPr lang="en-US" dirty="0" smtClean="0">
                <a:latin typeface="Palatino-Roman"/>
              </a:rPr>
              <a:t>of extracts from transgenic seed detected the suppression of </a:t>
            </a:r>
            <a:r>
              <a:rPr lang="en-US" dirty="0" err="1" smtClean="0">
                <a:latin typeface="Palatino-Roman"/>
              </a:rPr>
              <a:t>Gly</a:t>
            </a:r>
            <a:r>
              <a:rPr lang="en-US" dirty="0" smtClean="0">
                <a:latin typeface="Palatino-Roman"/>
              </a:rPr>
              <a:t> m </a:t>
            </a:r>
            <a:r>
              <a:rPr lang="en-US" dirty="0" err="1" smtClean="0">
                <a:latin typeface="Palatino-Roman"/>
              </a:rPr>
              <a:t>Bd</a:t>
            </a:r>
            <a:r>
              <a:rPr lang="en-US" dirty="0" smtClean="0">
                <a:latin typeface="Palatino-Roman"/>
              </a:rPr>
              <a:t> 30 K-related peptides but no other significant changes</a:t>
            </a:r>
          </a:p>
          <a:p>
            <a:pPr>
              <a:defRPr/>
            </a:pPr>
            <a:r>
              <a:rPr lang="en-US" dirty="0" smtClean="0">
                <a:latin typeface="Palatino-Roman"/>
              </a:rPr>
              <a:t>in polypeptide pattern. The lack of a collateral alteration of any other seed protein in the </a:t>
            </a:r>
            <a:r>
              <a:rPr lang="en-US" dirty="0" err="1" smtClean="0">
                <a:latin typeface="Palatino-Roman"/>
              </a:rPr>
              <a:t>Gly</a:t>
            </a:r>
            <a:r>
              <a:rPr lang="en-US" dirty="0" smtClean="0">
                <a:latin typeface="Palatino-Roman"/>
              </a:rPr>
              <a:t> m </a:t>
            </a:r>
            <a:r>
              <a:rPr lang="en-US" dirty="0" err="1" smtClean="0">
                <a:latin typeface="Palatino-Roman"/>
              </a:rPr>
              <a:t>Bd</a:t>
            </a:r>
            <a:r>
              <a:rPr lang="en-US" dirty="0" smtClean="0">
                <a:latin typeface="Palatino-Roman"/>
              </a:rPr>
              <a:t> 30 K-silenced seeds</a:t>
            </a:r>
          </a:p>
          <a:p>
            <a:pPr>
              <a:defRPr/>
            </a:pPr>
            <a:r>
              <a:rPr lang="en-US" dirty="0" smtClean="0">
                <a:latin typeface="Palatino-Roman"/>
              </a:rPr>
              <a:t>supports the presumption that the protein does not have a role in seed protein processing and maturation. These data</a:t>
            </a:r>
          </a:p>
          <a:p>
            <a:pPr>
              <a:defRPr/>
            </a:pPr>
            <a:r>
              <a:rPr lang="en-US" dirty="0" smtClean="0">
                <a:latin typeface="Palatino-Roman"/>
              </a:rPr>
              <a:t>provide evidence for substantial equivalence of composition of transgenic and non-transgenic seed eliminating one of the</a:t>
            </a:r>
          </a:p>
          <a:p>
            <a:pPr>
              <a:defRPr/>
            </a:pPr>
            <a:r>
              <a:rPr lang="en-US" dirty="0" smtClean="0">
                <a:latin typeface="Palatino-Roman"/>
              </a:rPr>
              <a:t>dominant allergens of soybean seeds.</a:t>
            </a:r>
            <a:endParaRPr lang="fi-FI" dirty="0"/>
          </a:p>
        </p:txBody>
      </p:sp>
      <p:sp>
        <p:nvSpPr>
          <p:cNvPr id="340996" name="Dian numeron paikkamerkki 3"/>
          <p:cNvSpPr>
            <a:spLocks noGrp="1"/>
          </p:cNvSpPr>
          <p:nvPr>
            <p:ph type="sldNum" sz="quarter" idx="5"/>
          </p:nvPr>
        </p:nvSpPr>
        <p:spPr/>
        <p:txBody>
          <a:bodyPr/>
          <a:lstStyle/>
          <a:p>
            <a:pPr>
              <a:defRPr/>
            </a:pPr>
            <a:fld id="{D209CB1B-1FE5-4E1B-8A53-F846B91B6718}" type="slidenum">
              <a:rPr lang="en-US" smtClean="0"/>
              <a:pPr>
                <a:defRPr/>
              </a:pPr>
              <a:t>32</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Dian kuvan paikkamerkki 1"/>
          <p:cNvSpPr>
            <a:spLocks noGrp="1" noRot="1" noChangeAspect="1" noTextEdit="1"/>
          </p:cNvSpPr>
          <p:nvPr>
            <p:ph type="sldImg"/>
          </p:nvPr>
        </p:nvSpPr>
        <p:spPr>
          <a:ln/>
        </p:spPr>
      </p:sp>
      <p:sp>
        <p:nvSpPr>
          <p:cNvPr id="333827" name="Huomautusten paikkamerkki 2"/>
          <p:cNvSpPr>
            <a:spLocks noGrp="1"/>
          </p:cNvSpPr>
          <p:nvPr>
            <p:ph type="body" idx="1"/>
          </p:nvPr>
        </p:nvSpPr>
        <p:spPr>
          <a:noFill/>
          <a:ln/>
        </p:spPr>
        <p:txBody>
          <a:bodyPr/>
          <a:lstStyle/>
          <a:p>
            <a:r>
              <a:rPr lang="fi-FI" smtClean="0"/>
              <a:t>Koisankestävä geenimaissi on vähemmän homeista </a:t>
            </a:r>
          </a:p>
          <a:p>
            <a:r>
              <a:rPr lang="fi-FI" smtClean="0"/>
              <a:t>http://www.geenit.fi/MaisHome.htm</a:t>
            </a:r>
          </a:p>
          <a:p>
            <a:endParaRPr lang="fi-FI" smtClean="0"/>
          </a:p>
          <a:p>
            <a:endParaRPr lang="fi-FI" smtClean="0"/>
          </a:p>
        </p:txBody>
      </p:sp>
      <p:sp>
        <p:nvSpPr>
          <p:cNvPr id="342020" name="Dian numeron paikkamerkki 3"/>
          <p:cNvSpPr>
            <a:spLocks noGrp="1"/>
          </p:cNvSpPr>
          <p:nvPr>
            <p:ph type="sldNum" sz="quarter" idx="5"/>
          </p:nvPr>
        </p:nvSpPr>
        <p:spPr/>
        <p:txBody>
          <a:bodyPr/>
          <a:lstStyle/>
          <a:p>
            <a:pPr>
              <a:defRPr/>
            </a:pPr>
            <a:fld id="{49A4FFF4-FAEF-4247-B956-671F09595833}" type="slidenum">
              <a:rPr lang="en-US" smtClean="0"/>
              <a:pPr>
                <a:defRPr/>
              </a:pPr>
              <a:t>42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Dian kuvan paikkamerkki 1"/>
          <p:cNvSpPr>
            <a:spLocks noGrp="1" noRot="1" noChangeAspect="1" noTextEdit="1"/>
          </p:cNvSpPr>
          <p:nvPr>
            <p:ph type="sldImg"/>
          </p:nvPr>
        </p:nvSpPr>
        <p:spPr>
          <a:ln/>
        </p:spPr>
      </p:sp>
      <p:sp>
        <p:nvSpPr>
          <p:cNvPr id="334851" name="Huomautusten paikkamerkki 2"/>
          <p:cNvSpPr>
            <a:spLocks noGrp="1"/>
          </p:cNvSpPr>
          <p:nvPr>
            <p:ph type="body" idx="1"/>
          </p:nvPr>
        </p:nvSpPr>
        <p:spPr>
          <a:noFill/>
          <a:ln/>
        </p:spPr>
        <p:txBody>
          <a:bodyPr/>
          <a:lstStyle/>
          <a:p>
            <a:r>
              <a:rPr lang="fi-FI" u="sng" smtClean="0"/>
              <a:t>Huomioita satotasokäyrään</a:t>
            </a:r>
            <a:r>
              <a:rPr lang="fi-FI" smtClean="0"/>
              <a:t>:</a:t>
            </a:r>
          </a:p>
          <a:p>
            <a:endParaRPr lang="fi-FI" smtClean="0"/>
          </a:p>
          <a:p>
            <a:r>
              <a:rPr lang="fi-FI" smtClean="0"/>
              <a:t>Kyseessä on koko maan toteutunut keskiarvotilanne, johon hyönteiskestävyyden ohella vaikuttavat myös mm. seuraavat tekijät:</a:t>
            </a:r>
          </a:p>
          <a:p>
            <a:r>
              <a:rPr lang="fi-FI" smtClean="0"/>
              <a:t>- Ympäristöolojen vaihtelu vuodesta toiseen. </a:t>
            </a:r>
          </a:p>
          <a:p>
            <a:pPr>
              <a:buFontTx/>
              <a:buChar char="-"/>
            </a:pPr>
            <a:r>
              <a:rPr lang="fi-FI" smtClean="0"/>
              <a:t> Viljelyala lisääntyy. Puuvillan menestyminen on houkutellut lisäämään puuvillan kokonaisviljelyalaa Intiassa. Tällöin käyttöön tulee myös puuvillan kannalta vähemmän suotuisia viljelyalueita, mikä vähentää hehtaarisadon kasvua kokonaistilastossa. </a:t>
            </a:r>
          </a:p>
          <a:p>
            <a:pPr>
              <a:buFontTx/>
              <a:buChar char="-"/>
            </a:pPr>
            <a:r>
              <a:rPr lang="fi-FI" smtClean="0"/>
              <a:t> Gm-lajikkeiden osuus puuvilla-alasta muuttuu. Toisaalta osuus ei voi enää juurikaan kasvaa (v.2010 se ylitti jo 90%, mihin sen oletetaan asettuvan). </a:t>
            </a:r>
          </a:p>
          <a:p>
            <a:pPr>
              <a:buFontTx/>
              <a:buChar char="-"/>
            </a:pPr>
            <a:r>
              <a:rPr lang="fi-FI" smtClean="0"/>
              <a:t> Lajikkeisto muuttuu. Ensimmäiset gm-puuvillalajikkeet eivät vielä olleet geenitaustaltaan kovin hyvin Intian oloihin sopeutuneita, mutta uudemmat lajikkeet ovat olleet tässä suhteessa kehittyneempiä, mikä osaltaan parantaa satotasoja. Toisaalta käyttöön on myös tullut Intian julkisen sektorin tutkimuslaitosten kehittämiä, maan huonommille alueille hyvin soveltuvia, kuivuutta paremmin sietäviä gm-puuvilalajikkeita, joiden satotaso on kuitenkin vastaavasti vaatimattomampi. Tämä laajentaa viljelyä huonommilla alueilla, mikä taas hidastaa satoisuuden nousua maan keskiarvotasolla. </a:t>
            </a:r>
          </a:p>
          <a:p>
            <a:pPr>
              <a:buFontTx/>
              <a:buChar char="-"/>
            </a:pPr>
            <a:r>
              <a:rPr lang="fi-FI" smtClean="0"/>
              <a:t> Taloustilanne. Huonon taloustilanteen aikana viljelijät ryhtyvät käyttämään jalostajien sertifioidun siemenen sijasta vielä enemmän toisilta viljelijöiltä ostamaansa ns. harmaata kylvösiementä. Se on paljon halvempaa mutta laadultaan sekundaa: hybridilajikkeen viljelmältä kerätty ”oma siemen” menettää näet suuren osan hybridielinvoimastaan – ja tässä tapauksessa myös yökköskestävyydestään – mikä alentaa merkittävästi satotuloksia. Tiukan rahan kaudella lisääntyy myös em. vähempisatoisten, ”julkisten” gm-puuvillalajikkeiden viljely, sillä niiden kylvösiemen on ”ratkaisevasti” halvempaa kuin ”firmojen” lajikkeiden. 2000-luvun lopun lama notkauttanee siis käyrän satotasoja jonkin verran.</a:t>
            </a:r>
          </a:p>
          <a:p>
            <a:endParaRPr lang="fi-FI" smtClean="0"/>
          </a:p>
          <a:p>
            <a:r>
              <a:rPr lang="fi-FI" u="sng" smtClean="0"/>
              <a:t>Geenipuuvilla vähentää itsemurhia Intiassa, osoittavat laajat tutkimukset</a:t>
            </a:r>
          </a:p>
          <a:p>
            <a:endParaRPr lang="fi-FI" smtClean="0"/>
          </a:p>
          <a:p>
            <a:r>
              <a:rPr lang="fi-FI" smtClean="0"/>
              <a:t>Julkisen sektorin ja kehitysmaiden kasvinjalostuksesta maailmassa on jo 40 vuotta huolehtinut maataloustutkimuksen ja kasvinjalostuksen järjestö CGIAR  (se on tuottanut yli 90 prosenttia kehitysmaiden kasvilajikkeista). Järjestö teki laajan tutkimuksen itsemurhista Intiassa, ja tulokset osoittivat, ettei yökköskestävä gm-puuvilla suinkaan lisää vaan vähentää maanviljelijöiden itsemurhia Intiassa:</a:t>
            </a:r>
          </a:p>
          <a:p>
            <a:endParaRPr lang="fi-FI" smtClean="0"/>
          </a:p>
          <a:p>
            <a:r>
              <a:rPr lang="fi-FI" smtClean="0"/>
              <a:t>http://www.geenit.fi/VahItsem.htm</a:t>
            </a:r>
          </a:p>
          <a:p>
            <a:endParaRPr lang="fi-FI" smtClean="0"/>
          </a:p>
          <a:p>
            <a:endParaRPr lang="fi-FI" smtClean="0"/>
          </a:p>
          <a:p>
            <a:r>
              <a:rPr lang="fi-FI" smtClean="0"/>
              <a:t> </a:t>
            </a:r>
          </a:p>
        </p:txBody>
      </p:sp>
      <p:sp>
        <p:nvSpPr>
          <p:cNvPr id="343044" name="Dian numeron paikkamerkki 3"/>
          <p:cNvSpPr>
            <a:spLocks noGrp="1"/>
          </p:cNvSpPr>
          <p:nvPr>
            <p:ph type="sldNum" sz="quarter" idx="5"/>
          </p:nvPr>
        </p:nvSpPr>
        <p:spPr/>
        <p:txBody>
          <a:bodyPr/>
          <a:lstStyle/>
          <a:p>
            <a:pPr>
              <a:defRPr/>
            </a:pPr>
            <a:fld id="{1BD299BB-7CE5-4014-A9F8-2859BD3436FE}" type="slidenum">
              <a:rPr lang="en-US" smtClean="0"/>
              <a:pPr>
                <a:defRPr/>
              </a:pPr>
              <a:t>45</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Dian kuvan paikkamerkki 1"/>
          <p:cNvSpPr>
            <a:spLocks noGrp="1" noRot="1" noChangeAspect="1" noTextEdit="1"/>
          </p:cNvSpPr>
          <p:nvPr>
            <p:ph type="sldImg"/>
          </p:nvPr>
        </p:nvSpPr>
        <p:spPr>
          <a:ln/>
        </p:spPr>
      </p:sp>
      <p:sp>
        <p:nvSpPr>
          <p:cNvPr id="335875" name="Huomautusten paikkamerkki 2"/>
          <p:cNvSpPr>
            <a:spLocks noGrp="1"/>
          </p:cNvSpPr>
          <p:nvPr>
            <p:ph type="body" idx="1"/>
          </p:nvPr>
        </p:nvSpPr>
        <p:spPr>
          <a:noFill/>
          <a:ln/>
        </p:spPr>
        <p:txBody>
          <a:bodyPr/>
          <a:lstStyle/>
          <a:p>
            <a:pPr eaLnBrk="1" hangingPunct="1">
              <a:spcBef>
                <a:spcPct val="0"/>
              </a:spcBef>
            </a:pPr>
            <a:r>
              <a:rPr lang="fi-FI" smtClean="0"/>
              <a:t> </a:t>
            </a:r>
          </a:p>
        </p:txBody>
      </p:sp>
      <p:sp>
        <p:nvSpPr>
          <p:cNvPr id="344068" name="Dian numeron paikkamerkki 3"/>
          <p:cNvSpPr>
            <a:spLocks noGrp="1"/>
          </p:cNvSpPr>
          <p:nvPr>
            <p:ph type="sldNum" sz="quarter" idx="5"/>
          </p:nvPr>
        </p:nvSpPr>
        <p:spPr/>
        <p:txBody>
          <a:bodyPr/>
          <a:lstStyle/>
          <a:p>
            <a:pPr>
              <a:defRPr/>
            </a:pPr>
            <a:fld id="{8D5655EA-24F3-4B1E-A3C0-6A3F70746CBA}" type="slidenum">
              <a:rPr lang="en-US" smtClean="0">
                <a:solidFill>
                  <a:srgbClr val="000000"/>
                </a:solidFill>
              </a:rPr>
              <a:pPr>
                <a:defRPr/>
              </a:pPr>
              <a:t>46</a:t>
            </a:fld>
            <a:endParaRPr lang="en-US" smtClean="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Dian kuvan paikkamerkki 1"/>
          <p:cNvSpPr>
            <a:spLocks noGrp="1" noRot="1" noChangeAspect="1" noTextEdit="1"/>
          </p:cNvSpPr>
          <p:nvPr>
            <p:ph type="sldImg"/>
          </p:nvPr>
        </p:nvSpPr>
        <p:spPr>
          <a:ln/>
        </p:spPr>
      </p:sp>
      <p:sp>
        <p:nvSpPr>
          <p:cNvPr id="336899" name="Huomautusten paikkamerkki 2"/>
          <p:cNvSpPr>
            <a:spLocks noGrp="1"/>
          </p:cNvSpPr>
          <p:nvPr>
            <p:ph type="body" idx="1"/>
          </p:nvPr>
        </p:nvSpPr>
        <p:spPr>
          <a:noFill/>
          <a:ln/>
        </p:spPr>
        <p:txBody>
          <a:bodyPr/>
          <a:lstStyle/>
          <a:p>
            <a:endParaRPr lang="fi-FI" smtClean="0"/>
          </a:p>
        </p:txBody>
      </p:sp>
      <p:sp>
        <p:nvSpPr>
          <p:cNvPr id="345092" name="Dian numeron paikkamerkki 3"/>
          <p:cNvSpPr>
            <a:spLocks noGrp="1"/>
          </p:cNvSpPr>
          <p:nvPr>
            <p:ph type="sldNum" sz="quarter" idx="5"/>
          </p:nvPr>
        </p:nvSpPr>
        <p:spPr/>
        <p:txBody>
          <a:bodyPr/>
          <a:lstStyle/>
          <a:p>
            <a:pPr>
              <a:defRPr/>
            </a:pPr>
            <a:fld id="{FB2375F8-8144-4836-9E2E-30D65A713D3D}" type="slidenum">
              <a:rPr lang="en-US" smtClean="0"/>
              <a:pPr>
                <a:defRPr/>
              </a:pPr>
              <a:t>50</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Dian kuvan paikkamerkki 1"/>
          <p:cNvSpPr>
            <a:spLocks noGrp="1" noRot="1" noChangeAspect="1" noTextEdit="1"/>
          </p:cNvSpPr>
          <p:nvPr>
            <p:ph type="sldImg"/>
          </p:nvPr>
        </p:nvSpPr>
        <p:spPr>
          <a:ln/>
        </p:spPr>
      </p:sp>
      <p:sp>
        <p:nvSpPr>
          <p:cNvPr id="337923" name="Huomautusten paikkamerkki 2"/>
          <p:cNvSpPr>
            <a:spLocks noGrp="1"/>
          </p:cNvSpPr>
          <p:nvPr>
            <p:ph type="body" idx="1"/>
          </p:nvPr>
        </p:nvSpPr>
        <p:spPr>
          <a:noFill/>
          <a:ln/>
        </p:spPr>
        <p:txBody>
          <a:bodyPr/>
          <a:lstStyle/>
          <a:p>
            <a:r>
              <a:rPr lang="fi-FI" smtClean="0"/>
              <a:t>Monet lastenruokavalmistajat ovat poistaneet omenasoseen vauvojen ruokavalikoimista, sillä patuliinin esiintymistä omenasoseissa ei onnistuttu luotettavasti estämään.</a:t>
            </a:r>
          </a:p>
        </p:txBody>
      </p:sp>
      <p:sp>
        <p:nvSpPr>
          <p:cNvPr id="346116" name="Dian numeron paikkamerkki 3"/>
          <p:cNvSpPr>
            <a:spLocks noGrp="1"/>
          </p:cNvSpPr>
          <p:nvPr>
            <p:ph type="sldNum" sz="quarter" idx="5"/>
          </p:nvPr>
        </p:nvSpPr>
        <p:spPr/>
        <p:txBody>
          <a:bodyPr/>
          <a:lstStyle/>
          <a:p>
            <a:pPr>
              <a:defRPr/>
            </a:pPr>
            <a:fld id="{8304B8C0-2628-439D-844E-CEE6EC72F3AB}" type="slidenum">
              <a:rPr lang="en-US" smtClean="0"/>
              <a:pPr>
                <a:defRPr/>
              </a:pPr>
              <a:t>52</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dirty="0"/>
          </a:p>
        </p:txBody>
      </p:sp>
      <p:sp>
        <p:nvSpPr>
          <p:cNvPr id="4" name="Dian numeron paikkamerkki 3"/>
          <p:cNvSpPr>
            <a:spLocks noGrp="1"/>
          </p:cNvSpPr>
          <p:nvPr>
            <p:ph type="sldNum" sz="quarter" idx="10"/>
          </p:nvPr>
        </p:nvSpPr>
        <p:spPr/>
        <p:txBody>
          <a:bodyPr/>
          <a:lstStyle/>
          <a:p>
            <a:pPr>
              <a:defRPr/>
            </a:pPr>
            <a:fld id="{09649AB4-EF35-4563-95BA-6067DC92D07E}" type="slidenum">
              <a:rPr lang="en-US" smtClean="0"/>
              <a:pPr>
                <a:defRPr/>
              </a:pPr>
              <a:t>55</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Dian kuvan paikkamerkki 1"/>
          <p:cNvSpPr>
            <a:spLocks noGrp="1" noRot="1" noChangeAspect="1" noTextEdit="1"/>
          </p:cNvSpPr>
          <p:nvPr>
            <p:ph type="sldImg"/>
          </p:nvPr>
        </p:nvSpPr>
        <p:spPr>
          <a:ln/>
        </p:spPr>
      </p:sp>
      <p:sp>
        <p:nvSpPr>
          <p:cNvPr id="338947" name="Huomautusten paikkamerkki 2"/>
          <p:cNvSpPr>
            <a:spLocks noGrp="1"/>
          </p:cNvSpPr>
          <p:nvPr>
            <p:ph type="body" idx="1"/>
          </p:nvPr>
        </p:nvSpPr>
        <p:spPr>
          <a:noFill/>
          <a:ln/>
        </p:spPr>
        <p:txBody>
          <a:bodyPr/>
          <a:lstStyle/>
          <a:p>
            <a:r>
              <a:rPr lang="fi-FI" smtClean="0"/>
              <a:t>Laurila J, Lasko I, Valkonen JPT, Hiltunen R, Pehu E. </a:t>
            </a:r>
            <a:r>
              <a:rPr lang="fi-FI" b="1" smtClean="0"/>
              <a:t>Formation of parental type and novel glycoalkaloids in somatic hybrids between </a:t>
            </a:r>
            <a:r>
              <a:rPr lang="fi-FI" b="1" i="1" smtClean="0"/>
              <a:t>Solanum brevidens</a:t>
            </a:r>
            <a:r>
              <a:rPr lang="fi-FI" b="1" smtClean="0"/>
              <a:t> and </a:t>
            </a:r>
            <a:r>
              <a:rPr lang="fi-FI" b="1" i="1" smtClean="0"/>
              <a:t>S. tuberosum</a:t>
            </a:r>
            <a:r>
              <a:rPr lang="fi-FI" b="1" smtClean="0"/>
              <a:t>.</a:t>
            </a:r>
            <a:r>
              <a:rPr lang="fi-FI" smtClean="0"/>
              <a:t> </a:t>
            </a:r>
            <a:r>
              <a:rPr lang="en-US" smtClean="0"/>
              <a:t>Plant Sci. 1996; 118:145–155</a:t>
            </a:r>
          </a:p>
          <a:p>
            <a:r>
              <a:rPr lang="fi-FI" smtClean="0"/>
              <a:t>http://dx.doi.org/10.1016/0168-9452(96)04435-4     (Abstract)</a:t>
            </a:r>
          </a:p>
          <a:p>
            <a:endParaRPr lang="fi-FI" smtClean="0"/>
          </a:p>
          <a:p>
            <a:r>
              <a:rPr lang="fi-FI" smtClean="0"/>
              <a:t>Kozukue N, Misoo S, Yamada T, Kamijima O, Friedman M. </a:t>
            </a:r>
            <a:r>
              <a:rPr lang="fi-FI" b="1" smtClean="0"/>
              <a:t>Inheritance of Morphological Characters and Glycoalkaloids in Potatoes of Somatic Hybrids between Dihaploid </a:t>
            </a:r>
            <a:r>
              <a:rPr lang="fi-FI" b="1" i="1" smtClean="0"/>
              <a:t>Solanum acaule </a:t>
            </a:r>
            <a:r>
              <a:rPr lang="fi-FI" b="1" smtClean="0"/>
              <a:t>and Tetraploid </a:t>
            </a:r>
            <a:r>
              <a:rPr lang="fi-FI" b="1" i="1" smtClean="0"/>
              <a:t>Solanum tuberosum</a:t>
            </a:r>
            <a:r>
              <a:rPr lang="fi-FI" b="1" smtClean="0"/>
              <a:t>.</a:t>
            </a:r>
            <a:r>
              <a:rPr lang="fi-FI" smtClean="0"/>
              <a:t>  J Agric Food Chem 1999; 47:4478–4483    </a:t>
            </a:r>
            <a:br>
              <a:rPr lang="fi-FI" smtClean="0"/>
            </a:br>
            <a:r>
              <a:rPr lang="fi-FI" smtClean="0"/>
              <a:t>http://pubs.acs.org/doi/abs/10.1021/jf990252n   (Abstract)</a:t>
            </a:r>
          </a:p>
          <a:p>
            <a:r>
              <a:rPr lang="fi-FI" smtClean="0"/>
              <a:t>Ote: All somatic hybrids, except one clone, contained four glycoalkaloids (</a:t>
            </a:r>
            <a:r>
              <a:rPr lang="el-GR" smtClean="0"/>
              <a:t>α-</a:t>
            </a:r>
            <a:r>
              <a:rPr lang="fi-FI" smtClean="0"/>
              <a:t>chaconine, </a:t>
            </a:r>
            <a:r>
              <a:rPr lang="el-GR" smtClean="0"/>
              <a:t>α-</a:t>
            </a:r>
            <a:r>
              <a:rPr lang="fi-FI" smtClean="0"/>
              <a:t>solanine, </a:t>
            </a:r>
            <a:r>
              <a:rPr lang="el-GR" smtClean="0"/>
              <a:t>α-</a:t>
            </a:r>
            <a:r>
              <a:rPr lang="fi-FI" smtClean="0"/>
              <a:t>tomatine, and demissine) derived from the fusion parents.</a:t>
            </a:r>
          </a:p>
          <a:p>
            <a:endParaRPr lang="fi-FI" smtClean="0"/>
          </a:p>
          <a:p>
            <a:r>
              <a:rPr lang="en-US" smtClean="0"/>
              <a:t>Oksman-Caldentey K-M, Inze D. </a:t>
            </a:r>
            <a:r>
              <a:rPr lang="en-US" b="1" smtClean="0"/>
              <a:t>Plant cell factories in the post-genomic era: new ways to produce designer secondary metabolites</a:t>
            </a:r>
            <a:r>
              <a:rPr lang="en-US" smtClean="0"/>
              <a:t>. Trends Plant Sci 2004; 9:433–440</a:t>
            </a:r>
          </a:p>
          <a:p>
            <a:r>
              <a:rPr lang="fi-FI" smtClean="0"/>
              <a:t>http://dx.doi.org/10.1016/j.tplants.2004.07.006</a:t>
            </a:r>
          </a:p>
          <a:p>
            <a:endParaRPr lang="fi-FI" smtClean="0"/>
          </a:p>
        </p:txBody>
      </p:sp>
      <p:sp>
        <p:nvSpPr>
          <p:cNvPr id="347140" name="Dian numeron paikkamerkki 3"/>
          <p:cNvSpPr>
            <a:spLocks noGrp="1"/>
          </p:cNvSpPr>
          <p:nvPr>
            <p:ph type="sldNum" sz="quarter" idx="5"/>
          </p:nvPr>
        </p:nvSpPr>
        <p:spPr/>
        <p:txBody>
          <a:bodyPr/>
          <a:lstStyle/>
          <a:p>
            <a:pPr>
              <a:defRPr/>
            </a:pPr>
            <a:fld id="{B0D28647-0049-4C02-8BEE-3AF20200CB16}" type="slidenum">
              <a:rPr lang="en-US" smtClean="0"/>
              <a:pPr>
                <a:defRPr/>
              </a:pPr>
              <a:t>56</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Dian kuvan paikkamerkki 1"/>
          <p:cNvSpPr>
            <a:spLocks noGrp="1" noRot="1" noChangeAspect="1" noTextEdit="1"/>
          </p:cNvSpPr>
          <p:nvPr>
            <p:ph type="sldImg"/>
          </p:nvPr>
        </p:nvSpPr>
        <p:spPr>
          <a:ln/>
        </p:spPr>
      </p:sp>
      <p:sp>
        <p:nvSpPr>
          <p:cNvPr id="339971" name="Huomautusten paikkamerkki 2"/>
          <p:cNvSpPr>
            <a:spLocks noGrp="1"/>
          </p:cNvSpPr>
          <p:nvPr>
            <p:ph type="body" idx="1"/>
          </p:nvPr>
        </p:nvSpPr>
        <p:spPr>
          <a:noFill/>
          <a:ln/>
        </p:spPr>
        <p:txBody>
          <a:bodyPr/>
          <a:lstStyle/>
          <a:p>
            <a:r>
              <a:rPr lang="fi-FI" u="sng" smtClean="0"/>
              <a:t>Insuliinin tarina</a:t>
            </a:r>
            <a:r>
              <a:rPr lang="fi-FI" smtClean="0"/>
              <a:t> on biotekniikan historia pähkinänkuoressa</a:t>
            </a:r>
          </a:p>
          <a:p>
            <a:endParaRPr lang="fi-FI" smtClean="0"/>
          </a:p>
          <a:p>
            <a:r>
              <a:rPr lang="fi-FI" smtClean="0"/>
              <a:t>…ja kertoo paljon siitä, kuinka myyttien avulla taistellaan luonnontieteiden saavutuksia vastaan</a:t>
            </a:r>
          </a:p>
          <a:p>
            <a:r>
              <a:rPr lang="fi-FI" smtClean="0"/>
              <a:t>…ja millaista vahinkoa ”homeopatian ja okkultismin yhteisrintama” aiheuttaa ihmiskunnalle, ympäristölle ja valaille maailmassa:</a:t>
            </a:r>
          </a:p>
          <a:p>
            <a:endParaRPr lang="fi-FI" smtClean="0"/>
          </a:p>
          <a:p>
            <a:r>
              <a:rPr lang="fi-FI" smtClean="0"/>
              <a:t>http://www.geenit.fi/Insuliini.htm </a:t>
            </a:r>
          </a:p>
        </p:txBody>
      </p:sp>
      <p:sp>
        <p:nvSpPr>
          <p:cNvPr id="348164" name="Dian numeron paikkamerkki 3"/>
          <p:cNvSpPr>
            <a:spLocks noGrp="1"/>
          </p:cNvSpPr>
          <p:nvPr>
            <p:ph type="sldNum" sz="quarter" idx="5"/>
          </p:nvPr>
        </p:nvSpPr>
        <p:spPr/>
        <p:txBody>
          <a:bodyPr/>
          <a:lstStyle/>
          <a:p>
            <a:pPr>
              <a:defRPr/>
            </a:pPr>
            <a:fld id="{73F47B2C-493A-4718-8CB8-7822B74C0D2A}" type="slidenum">
              <a:rPr lang="en-US" smtClean="0">
                <a:solidFill>
                  <a:srgbClr val="000000"/>
                </a:solidFill>
              </a:rPr>
              <a:pPr>
                <a:defRPr/>
              </a:pPr>
              <a:t>60</a:t>
            </a:fld>
            <a:endParaRPr lang="en-US"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Dian kuvan paikkamerkki 1"/>
          <p:cNvSpPr>
            <a:spLocks noGrp="1" noRot="1" noChangeAspect="1" noTextEdit="1"/>
          </p:cNvSpPr>
          <p:nvPr>
            <p:ph type="sldImg"/>
          </p:nvPr>
        </p:nvSpPr>
        <p:spPr>
          <a:ln/>
        </p:spPr>
      </p:sp>
      <p:sp>
        <p:nvSpPr>
          <p:cNvPr id="314371" name="Huomautusten paikkamerkki 2"/>
          <p:cNvSpPr>
            <a:spLocks noGrp="1"/>
          </p:cNvSpPr>
          <p:nvPr>
            <p:ph type="body" idx="1"/>
          </p:nvPr>
        </p:nvSpPr>
        <p:spPr>
          <a:noFill/>
          <a:ln/>
        </p:spPr>
        <p:txBody>
          <a:bodyPr/>
          <a:lstStyle/>
          <a:p>
            <a:pPr eaLnBrk="1" hangingPunct="1">
              <a:spcBef>
                <a:spcPct val="0"/>
              </a:spcBef>
            </a:pPr>
            <a:endParaRPr lang="fi-FI" smtClean="0"/>
          </a:p>
        </p:txBody>
      </p:sp>
      <p:sp>
        <p:nvSpPr>
          <p:cNvPr id="322564" name="Dian numeron paikkamerkki 3"/>
          <p:cNvSpPr>
            <a:spLocks noGrp="1"/>
          </p:cNvSpPr>
          <p:nvPr>
            <p:ph type="sldNum" sz="quarter" idx="5"/>
          </p:nvPr>
        </p:nvSpPr>
        <p:spPr/>
        <p:txBody>
          <a:bodyPr/>
          <a:lstStyle/>
          <a:p>
            <a:pPr>
              <a:defRPr/>
            </a:pPr>
            <a:fld id="{1091BEE0-F55D-43D2-97C7-07011BDD97B9}" type="slidenum">
              <a:rPr lang="fi-FI" smtClean="0"/>
              <a:pPr>
                <a:defRPr/>
              </a:pPr>
              <a:t>5</a:t>
            </a:fld>
            <a:endParaRPr lang="fi-FI"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Dian kuvan paikkamerkki 1"/>
          <p:cNvSpPr>
            <a:spLocks noGrp="1" noRot="1" noChangeAspect="1" noTextEdit="1"/>
          </p:cNvSpPr>
          <p:nvPr>
            <p:ph type="sldImg"/>
          </p:nvPr>
        </p:nvSpPr>
        <p:spPr>
          <a:ln/>
        </p:spPr>
      </p:sp>
      <p:sp>
        <p:nvSpPr>
          <p:cNvPr id="340995" name="Huomautusten paikkamerkki 2"/>
          <p:cNvSpPr>
            <a:spLocks noGrp="1"/>
          </p:cNvSpPr>
          <p:nvPr>
            <p:ph type="body" idx="1"/>
          </p:nvPr>
        </p:nvSpPr>
        <p:spPr>
          <a:noFill/>
          <a:ln/>
        </p:spPr>
        <p:txBody>
          <a:bodyPr/>
          <a:lstStyle/>
          <a:p>
            <a:r>
              <a:rPr lang="fi-FI" u="sng" smtClean="0"/>
              <a:t>Merikilokista</a:t>
            </a:r>
            <a:r>
              <a:rPr lang="fi-FI" smtClean="0"/>
              <a:t> on eristetty suolankestävyysgeeni, joka on jalostettu useisiin viljelykasveihin Kiinassa (ks. kalvo ”Suolankestävät lajikkeet puhdistavat maaperää”)</a:t>
            </a:r>
          </a:p>
          <a:p>
            <a:endParaRPr lang="fi-FI" smtClean="0"/>
          </a:p>
          <a:p>
            <a:r>
              <a:rPr lang="fi-FI" u="sng" smtClean="0"/>
              <a:t>Suolayrttiä</a:t>
            </a:r>
            <a:r>
              <a:rPr lang="fi-FI" smtClean="0"/>
              <a:t> tuotetaan suolaantuneilla viljelymailla esimerkiksi Eritreassa (Fedoroff ym. 2010, Fig. 1).</a:t>
            </a:r>
          </a:p>
          <a:p>
            <a:endParaRPr lang="fi-FI" smtClean="0"/>
          </a:p>
          <a:p>
            <a:r>
              <a:rPr lang="en-US" smtClean="0"/>
              <a:t>Fedoroff NV, Battisti DS, Beachy RN, Cooper PJM, Fischhoff DA, Hodges CN, Knauf VC, Lobell D, Mazur BJ, Molden D, Reynolds MP, Ronald PC, Rosegrant MW, Sanchez PA, Vonshak A, Zhu J-K (2010). </a:t>
            </a:r>
          </a:p>
          <a:p>
            <a:r>
              <a:rPr lang="en-US" smtClean="0"/>
              <a:t>Radically Rethinking Agriculture for the 21</a:t>
            </a:r>
            <a:r>
              <a:rPr lang="en-US" baseline="30000" smtClean="0"/>
              <a:t>st</a:t>
            </a:r>
            <a:r>
              <a:rPr lang="en-US" smtClean="0"/>
              <a:t>  Century. Science 327: 833–834</a:t>
            </a:r>
          </a:p>
          <a:p>
            <a:r>
              <a:rPr lang="en-US" smtClean="0"/>
              <a:t>http://www.sciencemag.org/cgi/reprint/327/5967/833.pdf</a:t>
            </a:r>
          </a:p>
          <a:p>
            <a:endParaRPr lang="en-US" smtClean="0"/>
          </a:p>
          <a:p>
            <a:r>
              <a:rPr lang="en-US" smtClean="0"/>
              <a:t>Ominaisuutta on tarkasteltu myös </a:t>
            </a:r>
            <a:r>
              <a:rPr lang="en-US" u="sng" smtClean="0"/>
              <a:t>tiedekatsauksessa</a:t>
            </a:r>
            <a:r>
              <a:rPr lang="en-US" smtClean="0"/>
              <a:t>:</a:t>
            </a:r>
          </a:p>
          <a:p>
            <a:r>
              <a:rPr lang="en-US" smtClean="0"/>
              <a:t>Tammisola J (2010). </a:t>
            </a:r>
            <a:r>
              <a:rPr lang="en-US" b="1" smtClean="0"/>
              <a:t>Review: Towards much more efficient biofuel crops – can sugarcane pave the way? </a:t>
            </a:r>
            <a:r>
              <a:rPr lang="en-US" smtClean="0"/>
              <a:t>GM Crops 1(4): 181-198 http://www.landesbioscience.com/journals/gmcrops/article/02TammisolaGMC1-4.pdf</a:t>
            </a:r>
          </a:p>
          <a:p>
            <a:endParaRPr lang="en-US" smtClean="0"/>
          </a:p>
          <a:p>
            <a:pPr>
              <a:buFontTx/>
              <a:buChar char="-"/>
            </a:pPr>
            <a:r>
              <a:rPr lang="en-US" smtClean="0"/>
              <a:t> Käyttäjäystävällinen, </a:t>
            </a:r>
            <a:r>
              <a:rPr lang="en-US" b="1" smtClean="0"/>
              <a:t>hyperlinkein varustettu versio</a:t>
            </a:r>
            <a:r>
              <a:rPr lang="en-US" smtClean="0"/>
              <a:t> sen käsikirjoituksesta:  </a:t>
            </a:r>
          </a:p>
          <a:p>
            <a:r>
              <a:rPr lang="en-US" smtClean="0"/>
              <a:t>http://www.geenit.fi/E/GmCrops10.pdf </a:t>
            </a:r>
            <a:endParaRPr lang="fi-FI" smtClean="0"/>
          </a:p>
          <a:p>
            <a:r>
              <a:rPr lang="en-US" smtClean="0"/>
              <a:t> </a:t>
            </a:r>
          </a:p>
          <a:p>
            <a:pPr algn="ctr">
              <a:lnSpc>
                <a:spcPct val="85000"/>
              </a:lnSpc>
            </a:pPr>
            <a:r>
              <a:rPr lang="fi-FI" smtClean="0">
                <a:solidFill>
                  <a:srgbClr val="081D58"/>
                </a:solidFill>
                <a:cs typeface="Times New Roman" pitchFamily="18" charset="0"/>
              </a:rPr>
              <a:t>©</a:t>
            </a:r>
          </a:p>
          <a:p>
            <a:endParaRPr lang="en-US" smtClean="0"/>
          </a:p>
          <a:p>
            <a:endParaRPr lang="fi-FI" smtClean="0"/>
          </a:p>
        </p:txBody>
      </p:sp>
      <p:sp>
        <p:nvSpPr>
          <p:cNvPr id="349188" name="Dian numeron paikkamerkki 3"/>
          <p:cNvSpPr>
            <a:spLocks noGrp="1"/>
          </p:cNvSpPr>
          <p:nvPr>
            <p:ph type="sldNum" sz="quarter" idx="5"/>
          </p:nvPr>
        </p:nvSpPr>
        <p:spPr/>
        <p:txBody>
          <a:bodyPr/>
          <a:lstStyle/>
          <a:p>
            <a:pPr>
              <a:defRPr/>
            </a:pPr>
            <a:fld id="{F7201865-3298-4DA8-A433-7F13FDD82FBF}" type="slidenum">
              <a:rPr lang="en-US" smtClean="0"/>
              <a:pPr>
                <a:defRPr/>
              </a:pPr>
              <a:t>61</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Rot="1" noChangeAspect="1" noChangeArrowheads="1" noTextEdit="1"/>
          </p:cNvSpPr>
          <p:nvPr>
            <p:ph type="sldImg"/>
          </p:nvPr>
        </p:nvSpPr>
        <p:spPr>
          <a:ln/>
        </p:spPr>
      </p:sp>
      <p:sp>
        <p:nvSpPr>
          <p:cNvPr id="342019" name="Rectangle 3"/>
          <p:cNvSpPr>
            <a:spLocks noGrp="1" noChangeArrowheads="1"/>
          </p:cNvSpPr>
          <p:nvPr>
            <p:ph type="body" idx="1"/>
          </p:nvPr>
        </p:nvSpPr>
        <p:spPr>
          <a:xfrm>
            <a:off x="914400" y="4344988"/>
            <a:ext cx="5029200" cy="3851275"/>
          </a:xfrm>
          <a:noFill/>
          <a:ln/>
        </p:spPr>
        <p:txBody>
          <a:bodyPr/>
          <a:lstStyle/>
          <a:p>
            <a:endParaRPr lang="fi-FI"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Rot="1" noChangeAspect="1" noChangeArrowheads="1" noTextEdit="1"/>
          </p:cNvSpPr>
          <p:nvPr>
            <p:ph type="sldImg"/>
          </p:nvPr>
        </p:nvSpPr>
        <p:spPr>
          <a:xfrm>
            <a:off x="2227263" y="796925"/>
            <a:ext cx="2403475" cy="3205163"/>
          </a:xfrm>
          <a:ln/>
        </p:spPr>
      </p:sp>
      <p:sp>
        <p:nvSpPr>
          <p:cNvPr id="343043" name="Rectangle 3"/>
          <p:cNvSpPr>
            <a:spLocks noGrp="1" noChangeArrowheads="1"/>
          </p:cNvSpPr>
          <p:nvPr>
            <p:ph type="body" idx="1"/>
          </p:nvPr>
        </p:nvSpPr>
        <p:spPr>
          <a:xfrm>
            <a:off x="914400" y="4343400"/>
            <a:ext cx="5029200" cy="3852863"/>
          </a:xfrm>
          <a:noFill/>
          <a:ln/>
        </p:spPr>
        <p:txBody>
          <a:bodyPr/>
          <a:lstStyle/>
          <a:p>
            <a:r>
              <a:rPr lang="en-US" smtClean="0"/>
              <a:t>Ominaisuutta on tarkasteltu myös </a:t>
            </a:r>
            <a:r>
              <a:rPr lang="en-US" u="sng" smtClean="0"/>
              <a:t>tiedekatsauksessa</a:t>
            </a:r>
            <a:r>
              <a:rPr lang="en-US" smtClean="0"/>
              <a:t>:</a:t>
            </a:r>
          </a:p>
          <a:p>
            <a:r>
              <a:rPr lang="en-US" smtClean="0"/>
              <a:t>Tammisola J (2010). </a:t>
            </a:r>
            <a:r>
              <a:rPr lang="en-US" b="1" smtClean="0"/>
              <a:t>Review: Towards much more efficient biofuel crops – can sugarcane pave the way? </a:t>
            </a:r>
            <a:r>
              <a:rPr lang="en-US" smtClean="0"/>
              <a:t>GM Crops 1(4): 181-198 http://www.landesbioscience.com/journals/gmcrops/article/02TammisolaGMC1-4.pdf</a:t>
            </a:r>
          </a:p>
          <a:p>
            <a:r>
              <a:rPr lang="en-US" smtClean="0"/>
              <a:t> </a:t>
            </a:r>
          </a:p>
          <a:p>
            <a:pPr>
              <a:buFontTx/>
              <a:buChar char="-"/>
            </a:pPr>
            <a:r>
              <a:rPr lang="en-US" smtClean="0"/>
              <a:t> Käyttäjäystävällinen, </a:t>
            </a:r>
            <a:r>
              <a:rPr lang="en-US" b="1" smtClean="0"/>
              <a:t>hyperlinkein varustettu versio</a:t>
            </a:r>
            <a:r>
              <a:rPr lang="en-US" smtClean="0"/>
              <a:t> sen käsikirjoituksesta:  </a:t>
            </a:r>
          </a:p>
          <a:p>
            <a:r>
              <a:rPr lang="en-US" smtClean="0"/>
              <a:t>http://www.geenit.fi/E/GmCrops10.pdf </a:t>
            </a:r>
            <a:endParaRPr lang="fi-FI"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Dian kuvan paikkamerkki 1"/>
          <p:cNvSpPr>
            <a:spLocks noGrp="1" noRot="1" noChangeAspect="1" noTextEdit="1"/>
          </p:cNvSpPr>
          <p:nvPr>
            <p:ph type="sldImg"/>
          </p:nvPr>
        </p:nvSpPr>
        <p:spPr>
          <a:ln/>
        </p:spPr>
      </p:sp>
      <p:sp>
        <p:nvSpPr>
          <p:cNvPr id="344067" name="Huomautusten paikkamerkki 2"/>
          <p:cNvSpPr>
            <a:spLocks noGrp="1"/>
          </p:cNvSpPr>
          <p:nvPr>
            <p:ph type="body" idx="1"/>
          </p:nvPr>
        </p:nvSpPr>
        <p:spPr>
          <a:noFill/>
          <a:ln/>
        </p:spPr>
        <p:txBody>
          <a:bodyPr/>
          <a:lstStyle/>
          <a:p>
            <a:r>
              <a:rPr lang="en-US" smtClean="0"/>
              <a:t>Ominaisuutta on tarkasteltu myös </a:t>
            </a:r>
            <a:r>
              <a:rPr lang="en-US" u="sng" smtClean="0"/>
              <a:t>tiedekatsauksessa</a:t>
            </a:r>
            <a:r>
              <a:rPr lang="en-US" smtClean="0"/>
              <a:t>:</a:t>
            </a:r>
          </a:p>
          <a:p>
            <a:r>
              <a:rPr lang="en-US" smtClean="0"/>
              <a:t>Tammisola J (2010). </a:t>
            </a:r>
            <a:r>
              <a:rPr lang="en-US" b="1" smtClean="0"/>
              <a:t>Review: Towards much more efficient biofuel crops – can sugarcane pave the way? </a:t>
            </a:r>
            <a:r>
              <a:rPr lang="en-US" smtClean="0"/>
              <a:t>GM Crops 1(4): 181-198 http://www.landesbioscience.com/journals/gmcrops/article/02TammisolaGMC1-4.pdf</a:t>
            </a:r>
          </a:p>
          <a:p>
            <a:endParaRPr lang="en-US" smtClean="0"/>
          </a:p>
          <a:p>
            <a:pPr>
              <a:buFontTx/>
              <a:buChar char="-"/>
            </a:pPr>
            <a:r>
              <a:rPr lang="en-US" smtClean="0"/>
              <a:t> Käyttäjäystävällinen, </a:t>
            </a:r>
            <a:r>
              <a:rPr lang="en-US" b="1" smtClean="0"/>
              <a:t>hyperlinkein varustettu versio</a:t>
            </a:r>
            <a:r>
              <a:rPr lang="en-US" smtClean="0"/>
              <a:t> sen käsikirjoituksesta:  </a:t>
            </a:r>
          </a:p>
          <a:p>
            <a:r>
              <a:rPr lang="en-US" smtClean="0"/>
              <a:t>http://www.geenit.fi/E/GmCrops10.pdf </a:t>
            </a:r>
            <a:endParaRPr lang="fi-FI" smtClean="0"/>
          </a:p>
        </p:txBody>
      </p:sp>
      <p:sp>
        <p:nvSpPr>
          <p:cNvPr id="352260" name="Dian numeron paikkamerkki 3"/>
          <p:cNvSpPr>
            <a:spLocks noGrp="1"/>
          </p:cNvSpPr>
          <p:nvPr>
            <p:ph type="sldNum" sz="quarter" idx="5"/>
          </p:nvPr>
        </p:nvSpPr>
        <p:spPr/>
        <p:txBody>
          <a:bodyPr/>
          <a:lstStyle/>
          <a:p>
            <a:pPr>
              <a:defRPr/>
            </a:pPr>
            <a:fld id="{AF1D20A3-95A1-41F4-BB1E-99335D3E6260}" type="slidenum">
              <a:rPr lang="en-US" smtClean="0"/>
              <a:pPr>
                <a:defRPr/>
              </a:pPr>
              <a:t>65</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Rot="1" noChangeAspect="1" noChangeArrowheads="1" noTextEdit="1"/>
          </p:cNvSpPr>
          <p:nvPr>
            <p:ph type="sldImg"/>
          </p:nvPr>
        </p:nvSpPr>
        <p:spPr>
          <a:xfrm>
            <a:off x="2227263" y="796925"/>
            <a:ext cx="2403475" cy="3205163"/>
          </a:xfrm>
          <a:ln/>
        </p:spPr>
      </p:sp>
      <p:sp>
        <p:nvSpPr>
          <p:cNvPr id="345091" name="Rectangle 3"/>
          <p:cNvSpPr>
            <a:spLocks noGrp="1" noChangeArrowheads="1"/>
          </p:cNvSpPr>
          <p:nvPr>
            <p:ph type="body" idx="1"/>
          </p:nvPr>
        </p:nvSpPr>
        <p:spPr>
          <a:xfrm>
            <a:off x="914400" y="4343400"/>
            <a:ext cx="5029200" cy="3852863"/>
          </a:xfrm>
          <a:noFill/>
          <a:ln/>
        </p:spPr>
        <p:txBody>
          <a:bodyPr/>
          <a:lstStyle/>
          <a:p>
            <a:r>
              <a:rPr lang="en-US" smtClean="0"/>
              <a:t>Egyptin kuivankestävää gm-vehnää on tarkasteltu myös </a:t>
            </a:r>
            <a:r>
              <a:rPr lang="en-US" u="sng" smtClean="0"/>
              <a:t>tiedekatsauksessa</a:t>
            </a:r>
            <a:r>
              <a:rPr lang="en-US" smtClean="0"/>
              <a:t>:</a:t>
            </a:r>
          </a:p>
          <a:p>
            <a:r>
              <a:rPr lang="en-US" smtClean="0"/>
              <a:t>Tammisola J (2010). </a:t>
            </a:r>
            <a:r>
              <a:rPr lang="en-US" b="1" smtClean="0"/>
              <a:t>Review: Towards much more efficient biofuel crops – can sugarcane pave the way? </a:t>
            </a:r>
            <a:r>
              <a:rPr lang="en-US" smtClean="0"/>
              <a:t>GM Crops 1(4): 181-198 http://www.landesbioscience.com/journals/gmcrops/article/02TammisolaGMC1-4.pdf</a:t>
            </a:r>
          </a:p>
          <a:p>
            <a:endParaRPr lang="en-US" smtClean="0"/>
          </a:p>
          <a:p>
            <a:pPr>
              <a:buFontTx/>
              <a:buChar char="-"/>
            </a:pPr>
            <a:r>
              <a:rPr lang="en-US" smtClean="0"/>
              <a:t> Käyttäjäystävällinen, </a:t>
            </a:r>
            <a:r>
              <a:rPr lang="en-US" b="1" smtClean="0"/>
              <a:t>hyperlinkein varustettu versio</a:t>
            </a:r>
            <a:r>
              <a:rPr lang="en-US" smtClean="0"/>
              <a:t> sen käsikirjoituksesta:  </a:t>
            </a:r>
          </a:p>
          <a:p>
            <a:r>
              <a:rPr lang="en-US" smtClean="0"/>
              <a:t>http://www.geenit.fi/E/GmCrops10.pdf </a:t>
            </a:r>
            <a:endParaRPr lang="fi-FI"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Rot="1" noChangeAspect="1" noChangeArrowheads="1" noTextEdit="1"/>
          </p:cNvSpPr>
          <p:nvPr>
            <p:ph type="sldImg"/>
          </p:nvPr>
        </p:nvSpPr>
        <p:spPr>
          <a:xfrm>
            <a:off x="2227263" y="796925"/>
            <a:ext cx="2403475" cy="3205163"/>
          </a:xfrm>
          <a:ln/>
        </p:spPr>
      </p:sp>
      <p:sp>
        <p:nvSpPr>
          <p:cNvPr id="346115" name="Rectangle 3"/>
          <p:cNvSpPr>
            <a:spLocks noGrp="1" noChangeArrowheads="1"/>
          </p:cNvSpPr>
          <p:nvPr>
            <p:ph type="body" idx="1"/>
          </p:nvPr>
        </p:nvSpPr>
        <p:spPr>
          <a:xfrm>
            <a:off x="914400" y="4343400"/>
            <a:ext cx="5029200" cy="3852863"/>
          </a:xfrm>
          <a:noFill/>
          <a:ln/>
        </p:spPr>
        <p:txBody>
          <a:bodyPr/>
          <a:lstStyle/>
          <a:p>
            <a:endParaRPr lang="fi-FI"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a:xfrm>
            <a:off x="914400" y="4344988"/>
            <a:ext cx="5029200" cy="3851275"/>
          </a:xfrm>
          <a:noFill/>
          <a:ln/>
        </p:spPr>
        <p:txBody>
          <a:bodyPr/>
          <a:lstStyle/>
          <a:p>
            <a:endParaRPr lang="fi-FI"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a:noFill/>
          <a:ln/>
        </p:spPr>
        <p:txBody>
          <a:bodyPr/>
          <a:lstStyle/>
          <a:p>
            <a:endParaRPr lang="fi-FI"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a:xfrm>
            <a:off x="914400" y="4344988"/>
            <a:ext cx="5029200" cy="3851275"/>
          </a:xfrm>
          <a:noFill/>
          <a:ln/>
        </p:spPr>
        <p:txBody>
          <a:bodyPr/>
          <a:lstStyle/>
          <a:p>
            <a:r>
              <a:rPr lang="fi-FI" smtClean="0"/>
              <a:t>Richard Sayre, John R. Beeching, Edgar B. Cahoon, Chiedozie Egesi, Claude Fauquet, John Fellman, Martin Fregene, Wilhelm Gruissem, Sally Mallowa, Mark Manary, Bussie Maziya-Dixon, Ada Mbanaso, Daniel P. Schachtman, Dimuth Siritunga, Nigel Taylor, Herve Vanderschuren, and Peng Zhang . </a:t>
            </a:r>
            <a:r>
              <a:rPr lang="fi-FI" b="1" smtClean="0"/>
              <a:t>The BioCassava Plus Program: Biofortification of Cassava for Sub-Saharan Africa. </a:t>
            </a:r>
            <a:r>
              <a:rPr lang="fi-FI" smtClean="0"/>
              <a:t>Annual Review of Plant Biology 2011; 62: 251-272 </a:t>
            </a:r>
          </a:p>
          <a:p>
            <a:r>
              <a:rPr lang="fi-FI" smtClean="0"/>
              <a:t>DOI: 10.1146/annurev-arplant-042110-103751</a:t>
            </a:r>
          </a:p>
          <a:p>
            <a:endParaRPr lang="fi-FI" smtClean="0"/>
          </a:p>
          <a:p>
            <a:r>
              <a:rPr lang="fi-FI" smtClean="0"/>
              <a:t>Suomeksi esim. Arja Kivipelto, HS 30.8.2011:</a:t>
            </a:r>
          </a:p>
          <a:p>
            <a:r>
              <a:rPr lang="fi-FI" b="1" smtClean="0"/>
              <a:t>Viisi maailman tärkeintä kasvia</a:t>
            </a:r>
          </a:p>
          <a:p>
            <a:r>
              <a:rPr lang="fi-FI" smtClean="0"/>
              <a:t>http://www.hs.fi/artikkeli/Viisi+maailman+t%C3%A4rkeint%C3%A4+kasvia/1135268946206</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a:xfrm>
            <a:off x="914400" y="4344988"/>
            <a:ext cx="5029200" cy="3851275"/>
          </a:xfrm>
          <a:noFill/>
          <a:ln/>
        </p:spPr>
        <p:txBody>
          <a:bodyPr/>
          <a:lstStyle/>
          <a:p>
            <a:r>
              <a:rPr lang="fi-FI" smtClean="0"/>
              <a:t>Richard Sayre, John R. Beeching, Edgar B. Cahoon, Chiedozie Egesi, Claude Fauquet, John Fellman, Martin Fregene, Wilhelm Gruissem, Sally Mallowa, Mark Manary, Bussie Maziya-Dixon, Ada Mbanaso, Daniel P. Schachtman, Dimuth Siritunga, Nigel Taylor, Herve Vanderschuren, and Peng Zhang . </a:t>
            </a:r>
            <a:r>
              <a:rPr lang="fi-FI" b="1" smtClean="0"/>
              <a:t>The BioCassava Plus Program: Biofortification of Cassava for Sub-Saharan Africa. </a:t>
            </a:r>
            <a:r>
              <a:rPr lang="fi-FI" smtClean="0"/>
              <a:t>Annual Review of Plant Biology 2011; 62: 251-272 </a:t>
            </a:r>
          </a:p>
          <a:p>
            <a:r>
              <a:rPr lang="fi-FI" smtClean="0"/>
              <a:t>DOI: 10.1146/annurev-arplant-042110-103751</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Dian kuvan paikkamerkki 1"/>
          <p:cNvSpPr>
            <a:spLocks noGrp="1" noRot="1" noChangeAspect="1" noTextEdit="1"/>
          </p:cNvSpPr>
          <p:nvPr>
            <p:ph type="sldImg"/>
          </p:nvPr>
        </p:nvSpPr>
        <p:spPr>
          <a:ln/>
        </p:spPr>
      </p:sp>
      <p:sp>
        <p:nvSpPr>
          <p:cNvPr id="315395" name="Huomautusten paikkamerkki 2"/>
          <p:cNvSpPr>
            <a:spLocks noGrp="1"/>
          </p:cNvSpPr>
          <p:nvPr>
            <p:ph type="body" idx="1"/>
          </p:nvPr>
        </p:nvSpPr>
        <p:spPr>
          <a:noFill/>
          <a:ln/>
        </p:spPr>
        <p:txBody>
          <a:bodyPr/>
          <a:lstStyle/>
          <a:p>
            <a:r>
              <a:rPr lang="fi-FI" u="sng" smtClean="0"/>
              <a:t>Katsaus biopolttonestekasvien (erityisesti sokeriruo’on) jalostukseen:</a:t>
            </a:r>
          </a:p>
          <a:p>
            <a:r>
              <a:rPr lang="en-US" smtClean="0"/>
              <a:t>Tammisola J (2010). </a:t>
            </a:r>
            <a:r>
              <a:rPr lang="en-US" b="1" smtClean="0"/>
              <a:t>Review: Towards much more efficient biofuel crops – can sugarcane pave the way? </a:t>
            </a:r>
            <a:r>
              <a:rPr lang="en-US" smtClean="0"/>
              <a:t>GM Crops 1(4): 181-198 http://www.landesbioscience.com/journals/gmcrops/article/02TammisolaGMC1-4.pdf</a:t>
            </a:r>
          </a:p>
          <a:p>
            <a:endParaRPr lang="en-US" smtClean="0"/>
          </a:p>
          <a:p>
            <a:pPr>
              <a:buFontTx/>
              <a:buChar char="-"/>
            </a:pPr>
            <a:r>
              <a:rPr lang="en-US" smtClean="0"/>
              <a:t> Käyttäjäystävällinen, </a:t>
            </a:r>
            <a:r>
              <a:rPr lang="en-US" b="1" smtClean="0"/>
              <a:t>hyperlinkein varustettu versio</a:t>
            </a:r>
            <a:r>
              <a:rPr lang="en-US" smtClean="0"/>
              <a:t> sen käsikirjoituksesta:  </a:t>
            </a:r>
          </a:p>
          <a:p>
            <a:r>
              <a:rPr lang="en-US" smtClean="0"/>
              <a:t>http://www.geenit.fi/E/GmCrops10.pdf </a:t>
            </a:r>
            <a:endParaRPr lang="fi-FI" smtClean="0"/>
          </a:p>
          <a:p>
            <a:endParaRPr lang="en-US" smtClean="0"/>
          </a:p>
        </p:txBody>
      </p:sp>
      <p:sp>
        <p:nvSpPr>
          <p:cNvPr id="323588" name="Dian numeron paikkamerkki 3"/>
          <p:cNvSpPr>
            <a:spLocks noGrp="1"/>
          </p:cNvSpPr>
          <p:nvPr>
            <p:ph type="sldNum" sz="quarter" idx="5"/>
          </p:nvPr>
        </p:nvSpPr>
        <p:spPr/>
        <p:txBody>
          <a:bodyPr/>
          <a:lstStyle/>
          <a:p>
            <a:pPr>
              <a:defRPr/>
            </a:pPr>
            <a:fld id="{E2EBBD64-54EA-4FA3-A186-A39732A7C93D}" type="slidenum">
              <a:rPr lang="en-US" smtClean="0"/>
              <a:pPr>
                <a:defRPr/>
              </a:pPr>
              <a:t>7</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a:xfrm>
            <a:off x="914400" y="4344988"/>
            <a:ext cx="5029200" cy="3851275"/>
          </a:xfrm>
          <a:noFill/>
          <a:ln/>
        </p:spPr>
        <p:txBody>
          <a:bodyPr/>
          <a:lstStyle/>
          <a:p>
            <a:r>
              <a:rPr lang="fi-FI" b="1" u="sng" smtClean="0"/>
              <a:t>Julkaistuja tutkimuksia mm:</a:t>
            </a:r>
          </a:p>
          <a:p>
            <a:endParaRPr lang="fi-FI" b="1" smtClean="0"/>
          </a:p>
          <a:p>
            <a:r>
              <a:rPr lang="fi-FI" smtClean="0"/>
              <a:t>Richard Sayre, John R. Beeching, Edgar B. Cahoon, Chiedozie Egesi, Claude Fauquet, John Fellman, Martin Fregene, Wilhelm Gruissem, Sally Mallowa, Mark Manary, Bussie Maziya-Dixon, Ada Mbanaso, Daniel P. Schachtman, Dimuth Siritunga, Nigel Taylor, Herve Vanderschuren, and Peng Zhang . </a:t>
            </a:r>
            <a:r>
              <a:rPr lang="fi-FI" b="1" smtClean="0"/>
              <a:t>The BioCassava Plus Program: Biofortification of Cassava for Sub-Saharan Africa. </a:t>
            </a:r>
            <a:r>
              <a:rPr lang="fi-FI" smtClean="0"/>
              <a:t>Annual Review of Plant Biology 2011; 62: 251-272 </a:t>
            </a:r>
          </a:p>
          <a:p>
            <a:r>
              <a:rPr lang="fi-FI" smtClean="0"/>
              <a:t>DOI: 10.1146/annurev-arplant-042110-103751</a:t>
            </a:r>
          </a:p>
          <a:p>
            <a:endParaRPr lang="fi-FI" smtClean="0"/>
          </a:p>
          <a:p>
            <a:r>
              <a:rPr lang="en-US" b="1" smtClean="0"/>
              <a:t>Abstract</a:t>
            </a:r>
          </a:p>
          <a:p>
            <a:r>
              <a:rPr lang="en-US" smtClean="0"/>
              <a:t>More than 250 million Africans rely on the starchy root crop cassava (</a:t>
            </a:r>
            <a:r>
              <a:rPr lang="en-US" i="1" smtClean="0"/>
              <a:t>Manihot esculenta</a:t>
            </a:r>
            <a:r>
              <a:rPr lang="en-US" smtClean="0"/>
              <a:t>) as their staple source of calories. A typical cassava-based diet, however, provides less than 30% of the minimum daily requirement for protein and only 10%–20% of that for iron, zinc, and vitamin A. The BioCassava Plus (BC+) program has employed modern biotechnologies intended to improve the health of Africans through the development and delivery of genetically engineered cassava with increased nutrient (zinc, iron, protein, and vitamin A) levels. Additional traits addressed by BioCassava Plus include increased shelf life, reductions in toxic cyanogenic glycosides to safe levels, and resistance to viral disease. The program also provides incentives for the adoption of biofortified cassava. Proof of concept was achieved for each of the target traits. Results from field trials in Puerto Rico, the first confined field trials in Nigeria to use genetically engineered organisms, and ex ante impact analyses support the efficacy of using transgenic strategies for the biofortification of cassava.</a:t>
            </a:r>
            <a:endParaRPr lang="fi-FI" b="1" baseline="30000" smtClean="0"/>
          </a:p>
          <a:p>
            <a:endParaRPr lang="fi-FI" b="1" smtClean="0"/>
          </a:p>
          <a:p>
            <a:r>
              <a:rPr lang="fi-FI" b="1" smtClean="0"/>
              <a:t>Sayre, R.T.</a:t>
            </a:r>
            <a:r>
              <a:rPr lang="fi-FI" smtClean="0"/>
              <a:t> (2011). Biofortification of cassava for Africa: the BioCassava Plus program. In Access not excess: the search for better nutrition, C. Pasternak, ed (St. Ives, Cambridgeshire, UK: Smith-Gordon), pp. 113-120.</a:t>
            </a:r>
            <a:br>
              <a:rPr lang="fi-FI" smtClean="0"/>
            </a:br>
            <a:endParaRPr lang="fi-FI" b="1" smtClean="0"/>
          </a:p>
          <a:p>
            <a:r>
              <a:rPr lang="fi-FI" b="1" smtClean="0"/>
              <a:t>Abhary, M., Siritunga, D., Stevens, G., Taylor, N.J., and Fauquet, C.M.</a:t>
            </a:r>
            <a:r>
              <a:rPr lang="fi-FI" smtClean="0"/>
              <a:t> (2011). Transgenic biofortification of the starchy staple cassava (Manihot esculenta) generates a novel sink for protein. PLoS One </a:t>
            </a:r>
            <a:r>
              <a:rPr lang="fi-FI" b="1" smtClean="0"/>
              <a:t>6, </a:t>
            </a:r>
            <a:r>
              <a:rPr lang="fi-FI" smtClean="0"/>
              <a:t>e16256.</a:t>
            </a:r>
          </a:p>
          <a:p>
            <a:r>
              <a:rPr lang="fi-FI" smtClean="0"/>
              <a:t/>
            </a:r>
            <a:br>
              <a:rPr lang="fi-FI" smtClean="0"/>
            </a:br>
            <a:r>
              <a:rPr lang="fi-FI" b="1" smtClean="0"/>
              <a:t>Mbanzibwa, D.R., Tian, Y.P., Tugume, A.K., Patil, B.L., Yadav, J.S., Bagewadi, B., Abarshi, M.M., Alicai, T., Changadeya, W., Mkumbira, J., Muli, M.B., Mukasa, S.B., Tairo, F., Baguma, Y., Kyamanywa, S., Kullaya, A., Maruthi, M.N., Fauquet, C.M., and Valkonen, J.P.</a:t>
            </a:r>
            <a:r>
              <a:rPr lang="fi-FI" smtClean="0"/>
              <a:t> (2011). Evolution of cassava brown streak disease-associated viruses. J Gen Virol </a:t>
            </a:r>
            <a:r>
              <a:rPr lang="fi-FI" b="1" smtClean="0"/>
              <a:t>92, </a:t>
            </a:r>
            <a:r>
              <a:rPr lang="fi-FI" smtClean="0"/>
              <a:t>974-987.</a:t>
            </a:r>
          </a:p>
          <a:p>
            <a:r>
              <a:rPr lang="fi-FI" smtClean="0"/>
              <a:t/>
            </a:r>
            <a:br>
              <a:rPr lang="fi-FI" smtClean="0"/>
            </a:br>
            <a:r>
              <a:rPr lang="fi-FI" b="1" smtClean="0"/>
              <a:t>Patil, B.L., Ogwok, E., Wagaba, H., Mohammed, I.U., Yadav, J.S., Bagewadi, B., Taylor, N.J., Kreuze, J.F., Maruthi, M.N., Alicai, T., and Fauquet, C.M.</a:t>
            </a:r>
            <a:r>
              <a:rPr lang="fi-FI" smtClean="0"/>
              <a:t> (2011). RNAi-mediated resistance to diverse isolates belonging to two virus species involved in Cassava brown streak disease. Mol Plant Pathol </a:t>
            </a:r>
            <a:r>
              <a:rPr lang="fi-FI" b="1" smtClean="0"/>
              <a:t>12, </a:t>
            </a:r>
            <a:r>
              <a:rPr lang="fi-FI" smtClean="0"/>
              <a:t>31-41.</a:t>
            </a:r>
            <a:br>
              <a:rPr lang="fi-FI" smtClean="0"/>
            </a:br>
            <a:endParaRPr lang="fi-FI" smtClean="0"/>
          </a:p>
          <a:p>
            <a:r>
              <a:rPr lang="fi-FI" b="1" smtClean="0"/>
              <a:t>Gegios, A., Amthor, R., Maziya-Dixon, B., Egesi, C., Mallowa, S., Nungo, R., Gichuki, S., Mbanaso, A., and Manary, M.J.</a:t>
            </a:r>
            <a:r>
              <a:rPr lang="fi-FI" smtClean="0"/>
              <a:t> (2010). Children consuming cassava as a staple food are at risk for inadequate zinc, iron, and vitamin A intake. Plant Foods Hum Nutr </a:t>
            </a:r>
            <a:r>
              <a:rPr lang="fi-FI" b="1" smtClean="0"/>
              <a:t>65, </a:t>
            </a:r>
            <a:r>
              <a:rPr lang="fi-FI" smtClean="0"/>
              <a:t>64-70.</a:t>
            </a:r>
            <a:br>
              <a:rPr lang="fi-FI" smtClean="0"/>
            </a:br>
            <a:endParaRPr lang="fi-FI" smtClean="0"/>
          </a:p>
          <a:p>
            <a:r>
              <a:rPr lang="fi-FI" b="1" smtClean="0"/>
              <a:t>Stephenson, K., Amthor, R., Mallowa, S., Nungo, R., Maziya-Dixon, B., Gichuki, S., Mbanaso, A., and Manary, M.</a:t>
            </a:r>
            <a:r>
              <a:rPr lang="fi-FI" smtClean="0"/>
              <a:t> (2010). Consuming cassava as a staple food places children 2-5 years old at risk for inadequate protein intake, an observational study in Kenya and Nigeria. Nutr J </a:t>
            </a:r>
            <a:r>
              <a:rPr lang="fi-FI" b="1" smtClean="0"/>
              <a:t>9, </a:t>
            </a:r>
            <a:r>
              <a:rPr lang="fi-FI" smtClean="0"/>
              <a:t>9-14.</a:t>
            </a:r>
            <a:br>
              <a:rPr lang="fi-FI" smtClean="0"/>
            </a:br>
            <a:endParaRPr lang="fi-FI" smtClean="0"/>
          </a:p>
          <a:p>
            <a:r>
              <a:rPr lang="fi-FI" b="1" smtClean="0"/>
              <a:t>Patil, B.L., and Fauquet, C.M.</a:t>
            </a:r>
            <a:r>
              <a:rPr lang="fi-FI" smtClean="0"/>
              <a:t> (2009). Cassava mosaic geminiviruses: actual knowledge and perspectives. Mol Plant Pathol </a:t>
            </a:r>
            <a:r>
              <a:rPr lang="fi-FI" b="1" smtClean="0"/>
              <a:t>10, </a:t>
            </a:r>
            <a:r>
              <a:rPr lang="fi-FI" smtClean="0"/>
              <a:t>685-701.</a:t>
            </a:r>
            <a:br>
              <a:rPr lang="fi-FI" smtClean="0"/>
            </a:br>
            <a:endParaRPr lang="fi-FI" smtClean="0"/>
          </a:p>
          <a:p>
            <a:endParaRPr lang="fi-FI"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a:xfrm>
            <a:off x="914400" y="4344988"/>
            <a:ext cx="5029200" cy="3851275"/>
          </a:xfrm>
          <a:noFill/>
          <a:ln/>
        </p:spPr>
        <p:txBody>
          <a:bodyPr/>
          <a:lstStyle/>
          <a:p>
            <a:r>
              <a:rPr lang="fi-FI" dirty="0" err="1" smtClean="0"/>
              <a:t>Caulfield</a:t>
            </a:r>
            <a:r>
              <a:rPr lang="fi-FI" dirty="0" smtClean="0"/>
              <a:t> L, Richard S, </a:t>
            </a:r>
            <a:r>
              <a:rPr lang="fi-FI" dirty="0" err="1" smtClean="0"/>
              <a:t>Rivera</a:t>
            </a:r>
            <a:r>
              <a:rPr lang="fi-FI" dirty="0" smtClean="0"/>
              <a:t> J, </a:t>
            </a:r>
            <a:r>
              <a:rPr lang="fi-FI" dirty="0" err="1" smtClean="0"/>
              <a:t>Musgrove</a:t>
            </a:r>
            <a:r>
              <a:rPr lang="fi-FI" dirty="0" smtClean="0"/>
              <a:t> P, Black R. 2006. </a:t>
            </a:r>
            <a:r>
              <a:rPr lang="fi-FI" dirty="0" err="1" smtClean="0"/>
              <a:t>Stunting</a:t>
            </a:r>
            <a:r>
              <a:rPr lang="fi-FI" dirty="0" smtClean="0"/>
              <a:t>, </a:t>
            </a:r>
            <a:r>
              <a:rPr lang="fi-FI" dirty="0" err="1" smtClean="0"/>
              <a:t>wasting</a:t>
            </a:r>
            <a:r>
              <a:rPr lang="fi-FI" dirty="0" smtClean="0"/>
              <a:t>, and </a:t>
            </a:r>
            <a:r>
              <a:rPr lang="fi-FI" dirty="0" err="1" smtClean="0"/>
              <a:t>micronutrient</a:t>
            </a:r>
            <a:endParaRPr lang="fi-FI" dirty="0" smtClean="0"/>
          </a:p>
          <a:p>
            <a:r>
              <a:rPr lang="fi-FI" dirty="0" err="1" smtClean="0"/>
              <a:t>deficiency</a:t>
            </a:r>
            <a:r>
              <a:rPr lang="fi-FI" dirty="0" smtClean="0"/>
              <a:t> </a:t>
            </a:r>
            <a:r>
              <a:rPr lang="fi-FI" dirty="0" err="1" smtClean="0"/>
              <a:t>disorders</a:t>
            </a:r>
            <a:r>
              <a:rPr lang="fi-FI" dirty="0" smtClean="0"/>
              <a:t>. In </a:t>
            </a:r>
            <a:r>
              <a:rPr lang="fi-FI" dirty="0" err="1" smtClean="0"/>
              <a:t>Disease</a:t>
            </a:r>
            <a:r>
              <a:rPr lang="fi-FI" dirty="0" smtClean="0"/>
              <a:t> </a:t>
            </a:r>
            <a:r>
              <a:rPr lang="fi-FI" dirty="0" err="1" smtClean="0"/>
              <a:t>Control</a:t>
            </a:r>
            <a:r>
              <a:rPr lang="fi-FI" dirty="0" smtClean="0"/>
              <a:t> </a:t>
            </a:r>
            <a:r>
              <a:rPr lang="fi-FI" dirty="0" err="1" smtClean="0"/>
              <a:t>Priorities</a:t>
            </a:r>
            <a:r>
              <a:rPr lang="fi-FI" dirty="0" smtClean="0"/>
              <a:t> in </a:t>
            </a:r>
            <a:r>
              <a:rPr lang="fi-FI" dirty="0" err="1" smtClean="0"/>
              <a:t>Developing</a:t>
            </a:r>
            <a:r>
              <a:rPr lang="fi-FI" dirty="0" smtClean="0"/>
              <a:t> </a:t>
            </a:r>
            <a:r>
              <a:rPr lang="fi-FI" dirty="0" err="1" smtClean="0"/>
              <a:t>Countries</a:t>
            </a:r>
            <a:r>
              <a:rPr lang="fi-FI" dirty="0" smtClean="0"/>
              <a:t>, </a:t>
            </a:r>
            <a:r>
              <a:rPr lang="fi-FI" dirty="0" err="1" smtClean="0"/>
              <a:t>pp</a:t>
            </a:r>
            <a:r>
              <a:rPr lang="fi-FI" dirty="0" smtClean="0"/>
              <a:t>. 551–67. Washington, DC:</a:t>
            </a:r>
          </a:p>
          <a:p>
            <a:r>
              <a:rPr lang="fi-FI" dirty="0" smtClean="0"/>
              <a:t>World Bank Oxford </a:t>
            </a:r>
            <a:r>
              <a:rPr lang="fi-FI" dirty="0" err="1" smtClean="0"/>
              <a:t>Univ</a:t>
            </a:r>
            <a:r>
              <a:rPr lang="fi-FI" dirty="0" smtClean="0"/>
              <a:t>. Press. 2nd ed.</a:t>
            </a:r>
          </a:p>
          <a:p>
            <a:endParaRPr lang="fi-FI" dirty="0" smtClean="0"/>
          </a:p>
          <a:p>
            <a:r>
              <a:rPr lang="fi-FI" dirty="0" smtClean="0"/>
              <a:t>Richard </a:t>
            </a:r>
            <a:r>
              <a:rPr lang="fi-FI" dirty="0" err="1" smtClean="0"/>
              <a:t>Sayre</a:t>
            </a:r>
            <a:r>
              <a:rPr lang="fi-FI" dirty="0" smtClean="0"/>
              <a:t>, John R. </a:t>
            </a:r>
            <a:r>
              <a:rPr lang="fi-FI" dirty="0" err="1" smtClean="0"/>
              <a:t>Beeching</a:t>
            </a:r>
            <a:r>
              <a:rPr lang="fi-FI" dirty="0" smtClean="0"/>
              <a:t>, Edgar B. </a:t>
            </a:r>
            <a:r>
              <a:rPr lang="fi-FI" dirty="0" err="1" smtClean="0"/>
              <a:t>Cahoon</a:t>
            </a:r>
            <a:r>
              <a:rPr lang="fi-FI" dirty="0" smtClean="0"/>
              <a:t>, </a:t>
            </a:r>
            <a:r>
              <a:rPr lang="fi-FI" dirty="0" err="1" smtClean="0"/>
              <a:t>Chiedozie</a:t>
            </a:r>
            <a:r>
              <a:rPr lang="fi-FI" dirty="0" smtClean="0"/>
              <a:t> </a:t>
            </a:r>
            <a:r>
              <a:rPr lang="fi-FI" dirty="0" err="1" smtClean="0"/>
              <a:t>Egesi</a:t>
            </a:r>
            <a:r>
              <a:rPr lang="fi-FI" dirty="0" smtClean="0"/>
              <a:t>, Claude </a:t>
            </a:r>
            <a:r>
              <a:rPr lang="fi-FI" dirty="0" err="1" smtClean="0"/>
              <a:t>Fauquet</a:t>
            </a:r>
            <a:r>
              <a:rPr lang="fi-FI" dirty="0" smtClean="0"/>
              <a:t>, John </a:t>
            </a:r>
            <a:r>
              <a:rPr lang="fi-FI" dirty="0" err="1" smtClean="0"/>
              <a:t>Fellman</a:t>
            </a:r>
            <a:r>
              <a:rPr lang="fi-FI" dirty="0" smtClean="0"/>
              <a:t>, Martin </a:t>
            </a:r>
            <a:r>
              <a:rPr lang="fi-FI" dirty="0" err="1" smtClean="0"/>
              <a:t>Fregene</a:t>
            </a:r>
            <a:r>
              <a:rPr lang="fi-FI" dirty="0" smtClean="0"/>
              <a:t>, Wilhelm </a:t>
            </a:r>
            <a:r>
              <a:rPr lang="fi-FI" dirty="0" err="1" smtClean="0"/>
              <a:t>Gruissem</a:t>
            </a:r>
            <a:r>
              <a:rPr lang="fi-FI" dirty="0" smtClean="0"/>
              <a:t>, Sally </a:t>
            </a:r>
            <a:r>
              <a:rPr lang="fi-FI" dirty="0" err="1" smtClean="0"/>
              <a:t>Mallowa</a:t>
            </a:r>
            <a:r>
              <a:rPr lang="fi-FI" dirty="0" smtClean="0"/>
              <a:t>, Mark </a:t>
            </a:r>
            <a:r>
              <a:rPr lang="fi-FI" dirty="0" err="1" smtClean="0"/>
              <a:t>Manary</a:t>
            </a:r>
            <a:r>
              <a:rPr lang="fi-FI" dirty="0" smtClean="0"/>
              <a:t>, </a:t>
            </a:r>
            <a:r>
              <a:rPr lang="fi-FI" dirty="0" err="1" smtClean="0"/>
              <a:t>Bussie</a:t>
            </a:r>
            <a:r>
              <a:rPr lang="fi-FI" dirty="0" smtClean="0"/>
              <a:t> </a:t>
            </a:r>
            <a:r>
              <a:rPr lang="fi-FI" dirty="0" err="1" smtClean="0"/>
              <a:t>Maziya-Dixon</a:t>
            </a:r>
            <a:r>
              <a:rPr lang="fi-FI" dirty="0" smtClean="0"/>
              <a:t>, </a:t>
            </a:r>
            <a:r>
              <a:rPr lang="fi-FI" dirty="0" err="1" smtClean="0"/>
              <a:t>Ada</a:t>
            </a:r>
            <a:r>
              <a:rPr lang="fi-FI" dirty="0" smtClean="0"/>
              <a:t> </a:t>
            </a:r>
            <a:r>
              <a:rPr lang="fi-FI" dirty="0" err="1" smtClean="0"/>
              <a:t>Mbanaso</a:t>
            </a:r>
            <a:r>
              <a:rPr lang="fi-FI" dirty="0" smtClean="0"/>
              <a:t>, Daniel P. </a:t>
            </a:r>
            <a:r>
              <a:rPr lang="fi-FI" dirty="0" err="1" smtClean="0"/>
              <a:t>Schachtman</a:t>
            </a:r>
            <a:r>
              <a:rPr lang="fi-FI" dirty="0" smtClean="0"/>
              <a:t>, </a:t>
            </a:r>
            <a:r>
              <a:rPr lang="fi-FI" dirty="0" err="1" smtClean="0"/>
              <a:t>Dimuth</a:t>
            </a:r>
            <a:r>
              <a:rPr lang="fi-FI" dirty="0" smtClean="0"/>
              <a:t> </a:t>
            </a:r>
            <a:r>
              <a:rPr lang="fi-FI" dirty="0" err="1" smtClean="0"/>
              <a:t>Siritunga</a:t>
            </a:r>
            <a:r>
              <a:rPr lang="fi-FI" dirty="0" smtClean="0"/>
              <a:t>, </a:t>
            </a:r>
            <a:r>
              <a:rPr lang="fi-FI" dirty="0" err="1" smtClean="0"/>
              <a:t>Nigel</a:t>
            </a:r>
            <a:r>
              <a:rPr lang="fi-FI" dirty="0" smtClean="0"/>
              <a:t> Taylor, </a:t>
            </a:r>
            <a:r>
              <a:rPr lang="fi-FI" dirty="0" err="1" smtClean="0"/>
              <a:t>Herve</a:t>
            </a:r>
            <a:r>
              <a:rPr lang="fi-FI" dirty="0" smtClean="0"/>
              <a:t> </a:t>
            </a:r>
            <a:r>
              <a:rPr lang="fi-FI" dirty="0" err="1" smtClean="0"/>
              <a:t>Vanderschuren</a:t>
            </a:r>
            <a:r>
              <a:rPr lang="fi-FI" dirty="0" smtClean="0"/>
              <a:t>, and </a:t>
            </a:r>
            <a:r>
              <a:rPr lang="fi-FI" dirty="0" err="1" smtClean="0"/>
              <a:t>Peng</a:t>
            </a:r>
            <a:r>
              <a:rPr lang="fi-FI" dirty="0" smtClean="0"/>
              <a:t> </a:t>
            </a:r>
            <a:r>
              <a:rPr lang="fi-FI" dirty="0" err="1" smtClean="0"/>
              <a:t>Zhang</a:t>
            </a:r>
            <a:r>
              <a:rPr lang="fi-FI" dirty="0" smtClean="0"/>
              <a:t> . </a:t>
            </a:r>
            <a:r>
              <a:rPr lang="fi-FI" b="1" dirty="0" smtClean="0"/>
              <a:t>The </a:t>
            </a:r>
            <a:r>
              <a:rPr lang="fi-FI" b="1" dirty="0" err="1" smtClean="0"/>
              <a:t>BioCassava</a:t>
            </a:r>
            <a:r>
              <a:rPr lang="fi-FI" b="1" dirty="0" smtClean="0"/>
              <a:t> Plus </a:t>
            </a:r>
            <a:r>
              <a:rPr lang="fi-FI" b="1" dirty="0" err="1" smtClean="0"/>
              <a:t>Program</a:t>
            </a:r>
            <a:r>
              <a:rPr lang="fi-FI" b="1" dirty="0" smtClean="0"/>
              <a:t>: </a:t>
            </a:r>
            <a:r>
              <a:rPr lang="fi-FI" b="1" dirty="0" err="1" smtClean="0"/>
              <a:t>Biofortification</a:t>
            </a:r>
            <a:r>
              <a:rPr lang="fi-FI" b="1" dirty="0" smtClean="0"/>
              <a:t> of </a:t>
            </a:r>
            <a:r>
              <a:rPr lang="fi-FI" b="1" dirty="0" err="1" smtClean="0"/>
              <a:t>Cassava</a:t>
            </a:r>
            <a:r>
              <a:rPr lang="fi-FI" b="1" dirty="0" smtClean="0"/>
              <a:t> for </a:t>
            </a:r>
            <a:r>
              <a:rPr lang="fi-FI" b="1" dirty="0" err="1" smtClean="0"/>
              <a:t>Sub-Saharan</a:t>
            </a:r>
            <a:r>
              <a:rPr lang="fi-FI" b="1" dirty="0" smtClean="0"/>
              <a:t> </a:t>
            </a:r>
            <a:r>
              <a:rPr lang="fi-FI" b="1" dirty="0" err="1" smtClean="0"/>
              <a:t>Africa</a:t>
            </a:r>
            <a:r>
              <a:rPr lang="fi-FI" b="1" dirty="0" smtClean="0"/>
              <a:t>. </a:t>
            </a:r>
            <a:r>
              <a:rPr lang="fi-FI" dirty="0" smtClean="0"/>
              <a:t>Annual </a:t>
            </a:r>
            <a:r>
              <a:rPr lang="fi-FI" dirty="0" err="1" smtClean="0"/>
              <a:t>Review</a:t>
            </a:r>
            <a:r>
              <a:rPr lang="fi-FI" dirty="0" smtClean="0"/>
              <a:t> of </a:t>
            </a:r>
            <a:r>
              <a:rPr lang="fi-FI" dirty="0" err="1" smtClean="0"/>
              <a:t>Plant</a:t>
            </a:r>
            <a:r>
              <a:rPr lang="fi-FI" dirty="0" smtClean="0"/>
              <a:t> </a:t>
            </a:r>
            <a:r>
              <a:rPr lang="fi-FI" dirty="0" err="1" smtClean="0"/>
              <a:t>Biology</a:t>
            </a:r>
            <a:r>
              <a:rPr lang="fi-FI" dirty="0" smtClean="0"/>
              <a:t> 2011; 62: 251-272 </a:t>
            </a:r>
          </a:p>
          <a:p>
            <a:r>
              <a:rPr lang="fi-FI" dirty="0" smtClean="0"/>
              <a:t>http://dx.doi.org/10.1146/annurev-arplant-042110-103751</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a:xfrm>
            <a:off x="914400" y="4344988"/>
            <a:ext cx="5029200" cy="3851275"/>
          </a:xfrm>
          <a:noFill/>
          <a:ln/>
        </p:spPr>
        <p:txBody>
          <a:bodyPr/>
          <a:lstStyle/>
          <a:p>
            <a:r>
              <a:rPr lang="fi-FI" smtClean="0"/>
              <a:t>Richard Sayre, John R. Beeching, Edgar B. Cahoon, Chiedozie Egesi, Claude Fauquet, John Fellman, Martin Fregene, Wilhelm Gruissem, Sally Mallowa, Mark Manary, Bussie Maziya-Dixon, Ada Mbanaso, Daniel P. Schachtman, Dimuth Siritunga, Nigel Taylor, Herve Vanderschuren, and Peng Zhang . </a:t>
            </a:r>
            <a:r>
              <a:rPr lang="fi-FI" b="1" smtClean="0"/>
              <a:t>The BioCassava Plus Program: Biofortification of Cassava for Sub-Saharan Africa. </a:t>
            </a:r>
            <a:r>
              <a:rPr lang="fi-FI" smtClean="0"/>
              <a:t>Annual Review of Plant Biology 2011; 62: 251-272 </a:t>
            </a:r>
          </a:p>
          <a:p>
            <a:r>
              <a:rPr lang="fi-FI" smtClean="0"/>
              <a:t>DOI: 10.1146/annurev-arplant-042110-103751</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a:xfrm>
            <a:off x="914400" y="4344988"/>
            <a:ext cx="5029200" cy="3851275"/>
          </a:xfrm>
          <a:noFill/>
          <a:ln/>
        </p:spPr>
        <p:txBody>
          <a:bodyPr/>
          <a:lstStyle/>
          <a:p>
            <a:r>
              <a:rPr lang="fi-FI" smtClean="0"/>
              <a:t>Richard Sayre, John R. Beeching, Edgar B. Cahoon, Chiedozie Egesi, Claude Fauquet, John Fellman, Martin Fregene, Wilhelm Gruissem, Sally Mallowa, Mark Manary, Bussie Maziya-Dixon, Ada Mbanaso, Daniel P. Schachtman, Dimuth Siritunga, Nigel Taylor, Herve Vanderschuren, and Peng Zhang . </a:t>
            </a:r>
            <a:r>
              <a:rPr lang="fi-FI" b="1" smtClean="0"/>
              <a:t>The BioCassava Plus Program: Biofortification of Cassava for Sub-Saharan Africa. </a:t>
            </a:r>
            <a:r>
              <a:rPr lang="fi-FI" smtClean="0"/>
              <a:t>Annual Review of Plant Biology 2011; 62: 251-272 </a:t>
            </a:r>
          </a:p>
          <a:p>
            <a:r>
              <a:rPr lang="fi-FI" smtClean="0"/>
              <a:t>DOI: 10.1146/annurev-arplant-042110-103751</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Rot="1" noChangeAspect="1" noChangeArrowheads="1" noTextEdit="1"/>
          </p:cNvSpPr>
          <p:nvPr>
            <p:ph type="sldImg"/>
          </p:nvPr>
        </p:nvSpPr>
        <p:spPr>
          <a:ln/>
        </p:spPr>
      </p:sp>
      <p:sp>
        <p:nvSpPr>
          <p:cNvPr id="355331" name="Rectangle 3"/>
          <p:cNvSpPr>
            <a:spLocks noGrp="1" noChangeArrowheads="1"/>
          </p:cNvSpPr>
          <p:nvPr>
            <p:ph type="body" idx="1"/>
          </p:nvPr>
        </p:nvSpPr>
        <p:spPr>
          <a:xfrm>
            <a:off x="914400" y="4344988"/>
            <a:ext cx="5029200" cy="3851275"/>
          </a:xfrm>
          <a:noFill/>
          <a:ln/>
        </p:spPr>
        <p:txBody>
          <a:bodyPr/>
          <a:lstStyle/>
          <a:p>
            <a:r>
              <a:rPr lang="fi-FI" smtClean="0"/>
              <a:t>Richard Sayre, John R. Beeching, Edgar B. Cahoon, Chiedozie Egesi, Claude Fauquet, John Fellman, Martin Fregene, Wilhelm Gruissem, Sally Mallowa, Mark Manary, Bussie Maziya-Dixon, Ada Mbanaso, Daniel P. Schachtman, Dimuth Siritunga, Nigel Taylor, Herve Vanderschuren, and Peng Zhang . </a:t>
            </a:r>
            <a:r>
              <a:rPr lang="fi-FI" b="1" smtClean="0"/>
              <a:t>The BioCassava Plus Program: Biofortification of Cassava for Sub-Saharan Africa. </a:t>
            </a:r>
            <a:r>
              <a:rPr lang="fi-FI" smtClean="0"/>
              <a:t>Annual Review of Plant Biology 2011; 62: 251-272 </a:t>
            </a:r>
          </a:p>
          <a:p>
            <a:r>
              <a:rPr lang="fi-FI" smtClean="0"/>
              <a:t>DOI: 10.1146/annurev-arplant-042110-103751</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a:xfrm>
            <a:off x="914400" y="4344988"/>
            <a:ext cx="5029200" cy="3851275"/>
          </a:xfrm>
          <a:noFill/>
          <a:ln/>
        </p:spPr>
        <p:txBody>
          <a:bodyPr/>
          <a:lstStyle/>
          <a:p>
            <a:r>
              <a:rPr lang="fi-FI" smtClean="0"/>
              <a:t>Richard Sayre, John R. Beeching, Edgar B. Cahoon, Chiedozie Egesi, Claude Fauquet, John Fellman, Martin Fregene, Wilhelm Gruissem, Sally Mallowa, Mark Manary, Bussie Maziya-Dixon, Ada Mbanaso, Daniel P. Schachtman, Dimuth Siritunga, Nigel Taylor, Herve Vanderschuren, and Peng Zhang . </a:t>
            </a:r>
            <a:r>
              <a:rPr lang="fi-FI" b="1" smtClean="0"/>
              <a:t>The BioCassava Plus Program: Biofortification of Cassava for Sub-Saharan Africa. </a:t>
            </a:r>
            <a:r>
              <a:rPr lang="fi-FI" smtClean="0"/>
              <a:t>Annual Review of Plant Biology 2011; 62: 251-272 </a:t>
            </a:r>
          </a:p>
          <a:p>
            <a:r>
              <a:rPr lang="fi-FI" smtClean="0"/>
              <a:t>DOI: 10.1146/annurev-arplant-042110-103751</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Rot="1" noChangeAspect="1" noChangeArrowheads="1" noTextEdit="1"/>
          </p:cNvSpPr>
          <p:nvPr>
            <p:ph type="sldImg"/>
          </p:nvPr>
        </p:nvSpPr>
        <p:spPr>
          <a:xfrm>
            <a:off x="2228850" y="796925"/>
            <a:ext cx="2405063" cy="3205163"/>
          </a:xfrm>
          <a:ln/>
        </p:spPr>
      </p:sp>
      <p:sp>
        <p:nvSpPr>
          <p:cNvPr id="316419" name="Rectangle 3"/>
          <p:cNvSpPr>
            <a:spLocks noGrp="1" noChangeArrowheads="1"/>
          </p:cNvSpPr>
          <p:nvPr>
            <p:ph type="body" idx="1"/>
          </p:nvPr>
        </p:nvSpPr>
        <p:spPr>
          <a:xfrm>
            <a:off x="914400" y="4343400"/>
            <a:ext cx="5029200" cy="3852863"/>
          </a:xfrm>
          <a:noFill/>
          <a:ln/>
        </p:spPr>
        <p:txBody>
          <a:bodyPr/>
          <a:lstStyle/>
          <a:p>
            <a:r>
              <a:rPr lang="fi-FI" smtClean="0"/>
              <a:t>Erkki  Pulliainen  /vihr:  ”Arvoisa puhemies! ...ja lisäksi tähän [muuntogeenisten viljelykasvien] perheeseen kuuluu puuvilla, </a:t>
            </a:r>
            <a:r>
              <a:rPr lang="fi-FI" b="1" smtClean="0"/>
              <a:t>mutta sitä nyt ei kukaan rupea syömään</a:t>
            </a:r>
            <a:r>
              <a:rPr lang="fi-FI" smtClean="0"/>
              <a:t>. Aika jännittävää on, että ne sovellukset, jotka on saatu aikaiseksi, eivät kuitenkaan kovin hätkähdyttäviä ole, siis niin kuin aikaansaannoksena...” (Ote erään lakialoitteen lähetekeskustelusta eduskunnassa 10.10.2007)</a:t>
            </a:r>
            <a:endParaRPr lang="en-US" smtClean="0"/>
          </a:p>
          <a:p>
            <a:endParaRPr lang="en-US" smtClean="0"/>
          </a:p>
          <a:p>
            <a:endParaRPr lang="en-US" smtClean="0"/>
          </a:p>
          <a:p>
            <a:r>
              <a:rPr lang="en-US" smtClean="0"/>
              <a:t>Sunilkumar G, Campbell LAM, Puckhaber L, Stipanovic RD, Rathore K (2006). </a:t>
            </a:r>
            <a:r>
              <a:rPr lang="en-US" b="1" smtClean="0"/>
              <a:t>Engineering cottonseed for use in human nutrition by tissue-specific reduction of toxic gossypol</a:t>
            </a:r>
            <a:r>
              <a:rPr lang="en-US" smtClean="0"/>
              <a:t>. </a:t>
            </a:r>
            <a:r>
              <a:rPr lang="en-US" i="1" smtClean="0"/>
              <a:t>PNAS</a:t>
            </a:r>
            <a:r>
              <a:rPr lang="en-US" smtClean="0"/>
              <a:t> 103: 18054–18059 </a:t>
            </a:r>
            <a:endParaRPr lang="fi-FI" smtClean="0"/>
          </a:p>
          <a:p>
            <a:r>
              <a:rPr lang="fi-FI" smtClean="0"/>
              <a:t>http://www.pnas.org/content/103/48/18054.full.pdf+html</a:t>
            </a:r>
          </a:p>
          <a:p>
            <a:endParaRPr lang="fi-FI" smtClean="0"/>
          </a:p>
          <a:p>
            <a:r>
              <a:rPr lang="fi-FI" u="sng" smtClean="0"/>
              <a:t>Abstract</a:t>
            </a:r>
            <a:r>
              <a:rPr lang="fi-FI" smtClean="0"/>
              <a:t>:</a:t>
            </a:r>
          </a:p>
          <a:p>
            <a:r>
              <a:rPr lang="en-US" smtClean="0"/>
              <a:t>Global cottonseed production can potentially provide the protein requirements for half a billion people per year; however, it is woefully underutilized because of the presence of toxic gossypol within seed glands. Therefore, elimination of gossypol from cottonseed has been a long-standing goal of geneticists. Attempts were made to meet this objective by developing so-called ‘‘glandless cotton’’ in the 1950s by conventional breeding techniques; however, the glandless varieties were commercially unviable because of the increased susceptibility of the plant to insect pests due to the systemic absence of glands that contain gossypol and other protective terpenoids. Thus, the promise of cottonseed in contributing to the food requirements of the burgeoning world population remained unfulfilled. We have successfully used RNAi to disrupt gossypol biosynthesis in cottonseed tissue by interfering with the expression of the </a:t>
            </a:r>
            <a:r>
              <a:rPr lang="el-GR" smtClean="0"/>
              <a:t>δ</a:t>
            </a:r>
            <a:r>
              <a:rPr lang="en-US" smtClean="0"/>
              <a:t>-cadinene synthase gene during seed development. We demonstrate that it is possible to significantly reduce cottonseed-gossypol levels in a stable and heritable manner. Results from enzyme activity and molecular analyses on developing transgenic embryos were consistent with the observed phenotype in the mature seeds. Most relevant, the levels of gossypol and related terpenoids in the foliage and floral parts were not diminished, and thus their potential function in plant defense against insects and diseases remained untouched. These results illustrate that a targeted genetic modification, applied to an underutilized agricultural byproduct, provides a mechanism to open up a new source of nutrition for hundreds of millions of people.</a:t>
            </a:r>
          </a:p>
          <a:p>
            <a:endParaRPr lang="en-US" smtClean="0"/>
          </a:p>
          <a:p>
            <a:endParaRPr lang="en-US" smtClean="0"/>
          </a:p>
          <a:p>
            <a:r>
              <a:rPr lang="en-US" b="1" smtClean="0"/>
              <a:t>Kenttäkokeet </a:t>
            </a:r>
            <a:r>
              <a:rPr lang="en-US" smtClean="0"/>
              <a:t>ovat jo osoittautuneet menestyksekkäiksi:</a:t>
            </a:r>
          </a:p>
          <a:p>
            <a:r>
              <a:rPr lang="en-US" smtClean="0"/>
              <a:t>Kuten laboratoriossa, niin myöskin käytännön viljelyoloissa kentällä on varmistunut, että: </a:t>
            </a:r>
            <a:br>
              <a:rPr lang="en-US" smtClean="0"/>
            </a:br>
            <a:r>
              <a:rPr lang="en-US" smtClean="0"/>
              <a:t>Jalostettu puuvilla kasvaa hyvin, ja sen versoston gossypol-pitoisuus säilyy korkeana. Siemenissä gossypolia on enää niin vähän, että ne käyvät jo hyvin ihmisravinnoksi (vrt. “määrä tekee myrkyn” –  toksikologian peruslause). </a:t>
            </a:r>
            <a:br>
              <a:rPr lang="en-US" smtClean="0"/>
            </a:br>
            <a:r>
              <a:rPr lang="en-US" smtClean="0"/>
              <a:t>- Uusimmissa kasvilinjoissa (jotka eivät vielä olleet näissä kenttäkokeissa mukana) päästään vieläkin alhaisempiin gossypol-pitoisuuksiin.   </a:t>
            </a:r>
          </a:p>
          <a:p>
            <a:r>
              <a:rPr lang="en-US" smtClean="0"/>
              <a:t>http://agnews.tamu.edu/showstory.php?id=1399 </a:t>
            </a:r>
          </a:p>
          <a:p>
            <a:endParaRPr lang="en-US" smtClean="0"/>
          </a:p>
          <a:p>
            <a:r>
              <a:rPr lang="en-US" smtClean="0"/>
              <a:t> </a:t>
            </a:r>
          </a:p>
          <a:p>
            <a:endParaRPr lang="en-US" smtClean="0"/>
          </a:p>
          <a:p>
            <a:endParaRPr lang="en-US" smtClean="0"/>
          </a:p>
          <a:p>
            <a:endParaRPr lang="en-US" smtClean="0"/>
          </a:p>
          <a:p>
            <a:endParaRPr lang="fi-FI"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ChangeArrowheads="1" noTextEdit="1"/>
          </p:cNvSpPr>
          <p:nvPr>
            <p:ph type="sldImg"/>
          </p:nvPr>
        </p:nvSpPr>
        <p:spPr>
          <a:xfrm>
            <a:off x="2228850" y="796925"/>
            <a:ext cx="2405063" cy="3205163"/>
          </a:xfrm>
          <a:ln/>
        </p:spPr>
      </p:sp>
      <p:sp>
        <p:nvSpPr>
          <p:cNvPr id="317443" name="Rectangle 3"/>
          <p:cNvSpPr>
            <a:spLocks noGrp="1" noChangeArrowheads="1"/>
          </p:cNvSpPr>
          <p:nvPr>
            <p:ph type="body" idx="1"/>
          </p:nvPr>
        </p:nvSpPr>
        <p:spPr>
          <a:xfrm>
            <a:off x="914400" y="4343400"/>
            <a:ext cx="5029200" cy="3852863"/>
          </a:xfrm>
          <a:noFill/>
          <a:ln/>
        </p:spPr>
        <p:txBody>
          <a:bodyPr/>
          <a:lstStyle/>
          <a:p>
            <a:endParaRPr lang="fi-FI"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Rot="1" noChangeAspect="1" noChangeArrowheads="1" noTextEdit="1"/>
          </p:cNvSpPr>
          <p:nvPr>
            <p:ph type="sldImg"/>
          </p:nvPr>
        </p:nvSpPr>
        <p:spPr>
          <a:xfrm>
            <a:off x="2227263" y="796925"/>
            <a:ext cx="2405062" cy="3205163"/>
          </a:xfrm>
          <a:ln/>
        </p:spPr>
      </p:sp>
      <p:sp>
        <p:nvSpPr>
          <p:cNvPr id="318467" name="Rectangle 3"/>
          <p:cNvSpPr>
            <a:spLocks noGrp="1" noChangeArrowheads="1"/>
          </p:cNvSpPr>
          <p:nvPr>
            <p:ph type="body" idx="1"/>
          </p:nvPr>
        </p:nvSpPr>
        <p:spPr>
          <a:xfrm>
            <a:off x="914400" y="4344988"/>
            <a:ext cx="5029200" cy="3849687"/>
          </a:xfrm>
          <a:noFill/>
          <a:ln/>
        </p:spPr>
        <p:txBody>
          <a:bodyPr/>
          <a:lstStyle/>
          <a:p>
            <a:endParaRPr lang="fi-FI"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Dian kuvan paikkamerkki 1"/>
          <p:cNvSpPr>
            <a:spLocks noGrp="1" noRot="1" noChangeAspect="1" noTextEdit="1"/>
          </p:cNvSpPr>
          <p:nvPr>
            <p:ph type="sldImg"/>
          </p:nvPr>
        </p:nvSpPr>
        <p:spPr>
          <a:ln/>
        </p:spPr>
      </p:sp>
      <p:sp>
        <p:nvSpPr>
          <p:cNvPr id="319491" name="Huomautusten paikkamerkki 2"/>
          <p:cNvSpPr>
            <a:spLocks noGrp="1"/>
          </p:cNvSpPr>
          <p:nvPr>
            <p:ph type="body" idx="1"/>
          </p:nvPr>
        </p:nvSpPr>
        <p:spPr>
          <a:noFill/>
          <a:ln/>
        </p:spPr>
        <p:txBody>
          <a:bodyPr/>
          <a:lstStyle/>
          <a:p>
            <a:r>
              <a:rPr lang="fi-FI" smtClean="0"/>
              <a:t>Kuka pelastaisi banaanin? Aamulehti 9.2.2003 </a:t>
            </a:r>
          </a:p>
          <a:p>
            <a:r>
              <a:rPr lang="fi-FI" smtClean="0"/>
              <a:t>http://www.geenit.fi/ALba9203.pdf</a:t>
            </a:r>
          </a:p>
        </p:txBody>
      </p:sp>
      <p:sp>
        <p:nvSpPr>
          <p:cNvPr id="327684" name="Dian numeron paikkamerkki 3"/>
          <p:cNvSpPr>
            <a:spLocks noGrp="1"/>
          </p:cNvSpPr>
          <p:nvPr>
            <p:ph type="sldNum" sz="quarter" idx="5"/>
          </p:nvPr>
        </p:nvSpPr>
        <p:spPr/>
        <p:txBody>
          <a:bodyPr/>
          <a:lstStyle/>
          <a:p>
            <a:pPr>
              <a:defRPr/>
            </a:pPr>
            <a:fld id="{088D18A3-C5F2-4883-AB89-2DE9F0743333}" type="slidenum">
              <a:rPr lang="en-US" smtClean="0"/>
              <a:pPr>
                <a:defRPr/>
              </a:pPr>
              <a:t>13</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Dian kuvan paikkamerkki 1"/>
          <p:cNvSpPr>
            <a:spLocks noGrp="1" noRot="1" noChangeAspect="1" noTextEdit="1"/>
          </p:cNvSpPr>
          <p:nvPr>
            <p:ph type="sldImg"/>
          </p:nvPr>
        </p:nvSpPr>
        <p:spPr>
          <a:ln/>
        </p:spPr>
      </p:sp>
      <p:sp>
        <p:nvSpPr>
          <p:cNvPr id="320515" name="Huomautusten paikkamerkki 2"/>
          <p:cNvSpPr>
            <a:spLocks noGrp="1"/>
          </p:cNvSpPr>
          <p:nvPr>
            <p:ph type="body" idx="1"/>
          </p:nvPr>
        </p:nvSpPr>
        <p:spPr>
          <a:noFill/>
          <a:ln/>
        </p:spPr>
        <p:txBody>
          <a:bodyPr/>
          <a:lstStyle/>
          <a:p>
            <a:r>
              <a:rPr lang="fi-FI" smtClean="0"/>
              <a:t>Kuka pelastaisi banaanin? Aamulehti 9.2.2003 </a:t>
            </a:r>
          </a:p>
          <a:p>
            <a:r>
              <a:rPr lang="fi-FI" smtClean="0"/>
              <a:t>http://www.geenit.fi/ALba9203.pdf</a:t>
            </a:r>
          </a:p>
        </p:txBody>
      </p:sp>
      <p:sp>
        <p:nvSpPr>
          <p:cNvPr id="328708" name="Dian numeron paikkamerkki 3"/>
          <p:cNvSpPr>
            <a:spLocks noGrp="1"/>
          </p:cNvSpPr>
          <p:nvPr>
            <p:ph type="sldNum" sz="quarter" idx="5"/>
          </p:nvPr>
        </p:nvSpPr>
        <p:spPr/>
        <p:txBody>
          <a:bodyPr/>
          <a:lstStyle/>
          <a:p>
            <a:pPr>
              <a:defRPr/>
            </a:pPr>
            <a:fld id="{B3337624-304F-46FE-AF1A-3C1821FEEAB2}" type="slidenum">
              <a:rPr lang="en-US" smtClean="0">
                <a:solidFill>
                  <a:srgbClr val="000000"/>
                </a:solidFill>
              </a:rPr>
              <a:pPr>
                <a:defRPr/>
              </a:pPr>
              <a:t>14</a:t>
            </a:fld>
            <a:endParaRPr 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3.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0.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2.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6.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4" name="Picture 1059" descr="kansi_tkunta-palmenia"/>
          <p:cNvPicPr>
            <a:picLocks noChangeAspect="1" noChangeArrowheads="1"/>
          </p:cNvPicPr>
          <p:nvPr/>
        </p:nvPicPr>
        <p:blipFill>
          <a:blip r:embed="rId2" cstate="print"/>
          <a:srcRect/>
          <a:stretch>
            <a:fillRect/>
          </a:stretch>
        </p:blipFill>
        <p:spPr bwMode="auto">
          <a:xfrm>
            <a:off x="0" y="0"/>
            <a:ext cx="6859588" cy="9145588"/>
          </a:xfrm>
          <a:prstGeom prst="rect">
            <a:avLst/>
          </a:prstGeom>
          <a:noFill/>
          <a:ln w="9525">
            <a:noFill/>
            <a:miter lim="800000"/>
            <a:headEnd/>
            <a:tailEnd/>
          </a:ln>
        </p:spPr>
      </p:pic>
      <p:sp>
        <p:nvSpPr>
          <p:cNvPr id="3074" name="Rectangle 2"/>
          <p:cNvSpPr>
            <a:spLocks noGrp="1" noChangeArrowheads="1"/>
          </p:cNvSpPr>
          <p:nvPr>
            <p:ph type="ctrTitle"/>
          </p:nvPr>
        </p:nvSpPr>
        <p:spPr>
          <a:xfrm>
            <a:off x="800100" y="2798233"/>
            <a:ext cx="4057650" cy="1524000"/>
          </a:xfrm>
        </p:spPr>
        <p:txBody>
          <a:bodyPr/>
          <a:lstStyle>
            <a:lvl1pPr>
              <a:defRPr>
                <a:solidFill>
                  <a:srgbClr val="1E1C77"/>
                </a:solidFill>
              </a:defRPr>
            </a:lvl1pPr>
          </a:lstStyle>
          <a:p>
            <a:r>
              <a:rPr lang="en-US" dirty="0" err="1"/>
              <a:t>Muokkaa</a:t>
            </a:r>
            <a:r>
              <a:rPr lang="en-US" dirty="0"/>
              <a:t> </a:t>
            </a:r>
            <a:r>
              <a:rPr lang="en-US" dirty="0" err="1"/>
              <a:t>otsikon</a:t>
            </a:r>
            <a:r>
              <a:rPr lang="en-US" dirty="0"/>
              <a:t> </a:t>
            </a:r>
            <a:r>
              <a:rPr lang="en-US" dirty="0" err="1"/>
              <a:t>perustyyliä</a:t>
            </a:r>
            <a:r>
              <a:rPr lang="en-US" dirty="0"/>
              <a:t> </a:t>
            </a:r>
            <a:r>
              <a:rPr lang="en-US" dirty="0" err="1"/>
              <a:t>napsauttamalla</a:t>
            </a:r>
            <a:endParaRPr lang="en-US" dirty="0"/>
          </a:p>
        </p:txBody>
      </p:sp>
      <p:sp>
        <p:nvSpPr>
          <p:cNvPr id="3075" name="Rectangle 3"/>
          <p:cNvSpPr>
            <a:spLocks noGrp="1" noChangeArrowheads="1"/>
          </p:cNvSpPr>
          <p:nvPr>
            <p:ph type="subTitle" idx="1"/>
          </p:nvPr>
        </p:nvSpPr>
        <p:spPr>
          <a:xfrm>
            <a:off x="800100" y="4758268"/>
            <a:ext cx="4057650" cy="1845733"/>
          </a:xfrm>
        </p:spPr>
        <p:txBody>
          <a:bodyPr/>
          <a:lstStyle>
            <a:lvl1pPr marL="0" indent="0">
              <a:buFont typeface="Wingdings" pitchFamily="2" charset="2"/>
              <a:buNone/>
              <a:defRPr/>
            </a:lvl1pPr>
          </a:lstStyle>
          <a:p>
            <a:r>
              <a:rPr lang="en-US"/>
              <a:t>Muokkaa alaotsikon perustyyliä napsauttamalla</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fi-FI" smtClean="0"/>
              <a:t>Jussi Tammisola, Geenimuuntelun uusia sovelluksia I </a:t>
            </a:r>
            <a:endParaRPr lang="en-US"/>
          </a:p>
        </p:txBody>
      </p:sp>
      <p:sp>
        <p:nvSpPr>
          <p:cNvPr id="6" name="Rectangle 1039"/>
          <p:cNvSpPr>
            <a:spLocks noGrp="1" noChangeArrowheads="1"/>
          </p:cNvSpPr>
          <p:nvPr>
            <p:ph type="sldNum" sz="quarter" idx="12"/>
          </p:nvPr>
        </p:nvSpPr>
        <p:spPr/>
        <p:txBody>
          <a:bodyPr/>
          <a:lstStyle>
            <a:lvl1pPr>
              <a:defRPr/>
            </a:lvl1pPr>
          </a:lstStyle>
          <a:p>
            <a:pPr>
              <a:defRPr/>
            </a:pPr>
            <a:fld id="{1D41D0B3-12A9-4F96-9F4F-03D298CF1A57}"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000625" y="355600"/>
            <a:ext cx="1571625" cy="73660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285750" y="355600"/>
            <a:ext cx="4562475" cy="73660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TwoObj" preserve="1">
  <p:cSld name="Otsikko, teksti ja 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quarter" idx="2"/>
          </p:nvPr>
        </p:nvSpPr>
        <p:spPr>
          <a:xfrm>
            <a:off x="3733800" y="2235200"/>
            <a:ext cx="2838450" cy="26670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Sisällön paikkamerkki 4"/>
          <p:cNvSpPr>
            <a:spLocks noGrp="1"/>
          </p:cNvSpPr>
          <p:nvPr>
            <p:ph sz="quarter" idx="3"/>
          </p:nvPr>
        </p:nvSpPr>
        <p:spPr>
          <a:xfrm>
            <a:off x="3733800" y="5054600"/>
            <a:ext cx="2838450" cy="26670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4295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314950" y="203200"/>
            <a:ext cx="1314450" cy="85344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1371600" y="203200"/>
            <a:ext cx="3829050" cy="85344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fi-FI" smtClean="0"/>
              <a:t>Jussi Tammisola, Geenimuuntelun uusia sovelluksia I </a:t>
            </a:r>
            <a:endParaRPr lang="en-US"/>
          </a:p>
        </p:txBody>
      </p:sp>
      <p:sp>
        <p:nvSpPr>
          <p:cNvPr id="6" name="Rectangle 1039"/>
          <p:cNvSpPr>
            <a:spLocks noGrp="1" noChangeArrowheads="1"/>
          </p:cNvSpPr>
          <p:nvPr>
            <p:ph type="sldNum" sz="quarter" idx="12"/>
          </p:nvPr>
        </p:nvSpPr>
        <p:spPr/>
        <p:txBody>
          <a:bodyPr/>
          <a:lstStyle>
            <a:lvl1pPr>
              <a:defRPr/>
            </a:lvl1pPr>
          </a:lstStyle>
          <a:p>
            <a:pPr>
              <a:defRPr/>
            </a:pPr>
            <a:fld id="{B70C0944-6EF4-48DB-AC10-8953453A696A}"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000625" y="355600"/>
            <a:ext cx="1571625" cy="73660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285750" y="355600"/>
            <a:ext cx="4562475" cy="73660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4295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dirty="0"/>
          </a:p>
        </p:txBody>
      </p:sp>
      <p:sp>
        <p:nvSpPr>
          <p:cNvPr id="7" name="Sisällön paikkamerkki 6"/>
          <p:cNvSpPr>
            <a:spLocks noGrp="1"/>
          </p:cNvSpPr>
          <p:nvPr>
            <p:ph sz="quarter" idx="13"/>
          </p:nvPr>
        </p:nvSpPr>
        <p:spPr>
          <a:xfrm>
            <a:off x="357166" y="6858016"/>
            <a:ext cx="6286543" cy="1785949"/>
          </a:xfrm>
        </p:spPr>
        <p:txBody>
          <a:bodyPr/>
          <a:lstStyle>
            <a:lvl1pPr>
              <a:defRPr/>
            </a:lvl1pPr>
            <a:lvl5pPr>
              <a:buNone/>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8" name="Sisällön paikkamerkki 6"/>
          <p:cNvSpPr>
            <a:spLocks noGrp="1"/>
          </p:cNvSpPr>
          <p:nvPr>
            <p:ph sz="quarter" idx="14"/>
          </p:nvPr>
        </p:nvSpPr>
        <p:spPr>
          <a:xfrm>
            <a:off x="357166" y="1285853"/>
            <a:ext cx="6286543" cy="5429287"/>
          </a:xfrm>
        </p:spPr>
        <p:txBody>
          <a:bodyPr/>
          <a:lstStyle>
            <a:lvl1pPr>
              <a:buNone/>
              <a:defRPr/>
            </a:lvl1pPr>
          </a:lstStyle>
          <a:p>
            <a:pPr lvl="0"/>
            <a:r>
              <a:rPr lang="fi-FI" smtClean="0"/>
              <a:t>Muokkaa tekstin perustyylejä napsauttamalla</a:t>
            </a:r>
          </a:p>
        </p:txBody>
      </p:sp>
      <p:sp>
        <p:nvSpPr>
          <p:cNvPr id="5" name="Rectangle 1037"/>
          <p:cNvSpPr>
            <a:spLocks noGrp="1" noChangeArrowheads="1"/>
          </p:cNvSpPr>
          <p:nvPr>
            <p:ph type="dt" sz="half" idx="15"/>
          </p:nvPr>
        </p:nvSpPr>
        <p:spPr>
          <a:ln/>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6"/>
          </p:nvPr>
        </p:nvSpPr>
        <p:spPr>
          <a:ln/>
        </p:spPr>
        <p:txBody>
          <a:bodyPr/>
          <a:lstStyle>
            <a:lvl1pPr>
              <a:defRPr/>
            </a:lvl1pPr>
          </a:lstStyle>
          <a:p>
            <a:pPr>
              <a:defRPr/>
            </a:pPr>
            <a:r>
              <a:rPr lang="fi-FI" smtClean="0"/>
              <a:t>Jussi Tammisola, Geenimuuntelun uusia sovelluksia I </a:t>
            </a:r>
            <a:endParaRPr lang="en-US"/>
          </a:p>
        </p:txBody>
      </p:sp>
      <p:sp>
        <p:nvSpPr>
          <p:cNvPr id="9" name="Rectangle 1039"/>
          <p:cNvSpPr>
            <a:spLocks noGrp="1" noChangeArrowheads="1"/>
          </p:cNvSpPr>
          <p:nvPr>
            <p:ph type="sldNum" sz="quarter" idx="17"/>
          </p:nvPr>
        </p:nvSpPr>
        <p:spPr>
          <a:ln/>
        </p:spPr>
        <p:txBody>
          <a:bodyPr/>
          <a:lstStyle>
            <a:lvl1pPr>
              <a:defRPr/>
            </a:lvl1pPr>
          </a:lstStyle>
          <a:p>
            <a:pPr>
              <a:defRPr/>
            </a:pPr>
            <a:fld id="{03AC462C-6144-4933-9528-8B371D87B271}"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000625" y="355600"/>
            <a:ext cx="1571625" cy="73660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285750" y="355600"/>
            <a:ext cx="4562475" cy="73660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xAndTwoObj" preserve="1">
  <p:cSld name="Otsikko, teksti ja 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quarter" idx="2"/>
          </p:nvPr>
        </p:nvSpPr>
        <p:spPr>
          <a:xfrm>
            <a:off x="3733800" y="2235200"/>
            <a:ext cx="2838450" cy="26670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Sisällön paikkamerkki 4"/>
          <p:cNvSpPr>
            <a:spLocks noGrp="1"/>
          </p:cNvSpPr>
          <p:nvPr>
            <p:ph sz="quarter" idx="3"/>
          </p:nvPr>
        </p:nvSpPr>
        <p:spPr>
          <a:xfrm>
            <a:off x="3733800" y="5054600"/>
            <a:ext cx="2838450" cy="26670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Sisällön paikkamerkki 6"/>
          <p:cNvSpPr>
            <a:spLocks noGrp="1"/>
          </p:cNvSpPr>
          <p:nvPr>
            <p:ph sz="quarter" idx="13"/>
          </p:nvPr>
        </p:nvSpPr>
        <p:spPr>
          <a:xfrm>
            <a:off x="0" y="1428750"/>
            <a:ext cx="1714500" cy="3214688"/>
          </a:xfrm>
        </p:spPr>
        <p:txBody>
          <a:bodyPr/>
          <a:lstStyle>
            <a:lvl1pPr>
              <a:buNone/>
              <a:defRPr/>
            </a:lvl1pPr>
            <a:lvl2pPr>
              <a:buNone/>
              <a:defRPr/>
            </a:lvl2pPr>
            <a:lvl3pPr>
              <a:buNone/>
              <a:defRPr/>
            </a:lvl3pPr>
          </a:lstStyle>
          <a:p>
            <a:pPr lvl="1"/>
            <a:endParaRPr lang="fi-FI" dirty="0" smtClean="0"/>
          </a:p>
        </p:txBody>
      </p:sp>
      <p:sp>
        <p:nvSpPr>
          <p:cNvPr id="9" name="Sisällön paikkamerkki 8"/>
          <p:cNvSpPr>
            <a:spLocks noGrp="1"/>
          </p:cNvSpPr>
          <p:nvPr>
            <p:ph sz="quarter" idx="14"/>
          </p:nvPr>
        </p:nvSpPr>
        <p:spPr>
          <a:xfrm>
            <a:off x="2000250" y="1500188"/>
            <a:ext cx="4572022" cy="314325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13" name="Tekstin paikkamerkki 12"/>
          <p:cNvSpPr>
            <a:spLocks noGrp="1"/>
          </p:cNvSpPr>
          <p:nvPr>
            <p:ph type="body" sz="quarter" idx="15"/>
          </p:nvPr>
        </p:nvSpPr>
        <p:spPr>
          <a:xfrm>
            <a:off x="357166" y="4929188"/>
            <a:ext cx="6215105" cy="364334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Rectangle 1037"/>
          <p:cNvSpPr>
            <a:spLocks noGrp="1" noChangeArrowheads="1"/>
          </p:cNvSpPr>
          <p:nvPr>
            <p:ph type="dt" sz="half" idx="16"/>
          </p:nvPr>
        </p:nvSpPr>
        <p:spPr>
          <a:ln/>
        </p:spPr>
        <p:txBody>
          <a:bodyPr/>
          <a:lstStyle>
            <a:lvl1pPr>
              <a:defRPr/>
            </a:lvl1pPr>
          </a:lstStyle>
          <a:p>
            <a:pPr>
              <a:defRPr/>
            </a:pPr>
            <a:r>
              <a:rPr lang="fi-FI" smtClean="0"/>
              <a:t>13.9.2012</a:t>
            </a:r>
            <a:endParaRPr lang="en-US"/>
          </a:p>
        </p:txBody>
      </p:sp>
      <p:sp>
        <p:nvSpPr>
          <p:cNvPr id="8" name="Rectangle 1038"/>
          <p:cNvSpPr>
            <a:spLocks noGrp="1" noChangeArrowheads="1"/>
          </p:cNvSpPr>
          <p:nvPr>
            <p:ph type="ftr" sz="quarter" idx="17"/>
          </p:nvPr>
        </p:nvSpPr>
        <p:spPr>
          <a:ln/>
        </p:spPr>
        <p:txBody>
          <a:bodyPr/>
          <a:lstStyle>
            <a:lvl1pPr>
              <a:defRPr/>
            </a:lvl1pPr>
          </a:lstStyle>
          <a:p>
            <a:pPr>
              <a:defRPr/>
            </a:pPr>
            <a:r>
              <a:rPr lang="fi-FI" smtClean="0"/>
              <a:t>Jussi Tammisola, Geenimuuntelun uusia sovelluksia I </a:t>
            </a:r>
            <a:endParaRPr lang="en-US"/>
          </a:p>
        </p:txBody>
      </p:sp>
      <p:sp>
        <p:nvSpPr>
          <p:cNvPr id="10" name="Rectangle 1039"/>
          <p:cNvSpPr>
            <a:spLocks noGrp="1" noChangeArrowheads="1"/>
          </p:cNvSpPr>
          <p:nvPr>
            <p:ph type="sldNum" sz="quarter" idx="18"/>
          </p:nvPr>
        </p:nvSpPr>
        <p:spPr>
          <a:ln/>
        </p:spPr>
        <p:txBody>
          <a:bodyPr/>
          <a:lstStyle>
            <a:lvl1pPr>
              <a:defRPr/>
            </a:lvl1pPr>
          </a:lstStyle>
          <a:p>
            <a:pPr>
              <a:defRPr/>
            </a:pPr>
            <a:fld id="{A72842A8-7B86-41D0-94E5-A1C203F062D3}" type="slidenum">
              <a:rPr lang="en-US"/>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4295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000625" y="355600"/>
            <a:ext cx="1571625" cy="73660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285750" y="355600"/>
            <a:ext cx="4562475" cy="73660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Sisällön paikkamerkki 6"/>
          <p:cNvSpPr>
            <a:spLocks noGrp="1"/>
          </p:cNvSpPr>
          <p:nvPr>
            <p:ph sz="quarter" idx="13"/>
          </p:nvPr>
        </p:nvSpPr>
        <p:spPr>
          <a:xfrm>
            <a:off x="357188" y="1214414"/>
            <a:ext cx="6286522" cy="7500989"/>
          </a:xfrm>
        </p:spPr>
        <p:txBody>
          <a:bodyPr/>
          <a:lstStyle>
            <a:lvl1pPr>
              <a:buNone/>
              <a:defRPr/>
            </a:lvl1pPr>
          </a:lstStyle>
          <a:p>
            <a:pPr lvl="0"/>
            <a:endParaRPr lang="fi-FI" dirty="0" smtClean="0"/>
          </a:p>
        </p:txBody>
      </p:sp>
      <p:sp>
        <p:nvSpPr>
          <p:cNvPr id="4" name="Rectangle 1037"/>
          <p:cNvSpPr>
            <a:spLocks noGrp="1" noChangeArrowheads="1"/>
          </p:cNvSpPr>
          <p:nvPr>
            <p:ph type="dt" sz="half" idx="14"/>
          </p:nvPr>
        </p:nvSpPr>
        <p:spPr>
          <a:ln/>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5"/>
          </p:nvPr>
        </p:nvSpPr>
        <p:spPr>
          <a:ln/>
        </p:spPr>
        <p:txBody>
          <a:bodyPr/>
          <a:lstStyle>
            <a:lvl1pPr>
              <a:defRPr/>
            </a:lvl1pPr>
          </a:lstStyle>
          <a:p>
            <a:pPr>
              <a:defRPr/>
            </a:pPr>
            <a:r>
              <a:rPr lang="fi-FI" smtClean="0"/>
              <a:t>Jussi Tammisola, Geenimuuntelun uusia sovelluksia I </a:t>
            </a:r>
            <a:endParaRPr lang="en-US"/>
          </a:p>
        </p:txBody>
      </p:sp>
      <p:sp>
        <p:nvSpPr>
          <p:cNvPr id="6" name="Rectangle 1039"/>
          <p:cNvSpPr>
            <a:spLocks noGrp="1" noChangeArrowheads="1"/>
          </p:cNvSpPr>
          <p:nvPr>
            <p:ph type="sldNum" sz="quarter" idx="16"/>
          </p:nvPr>
        </p:nvSpPr>
        <p:spPr>
          <a:ln/>
        </p:spPr>
        <p:txBody>
          <a:bodyPr/>
          <a:lstStyle>
            <a:lvl1pPr>
              <a:defRPr/>
            </a:lvl1pPr>
          </a:lstStyle>
          <a:p>
            <a:pPr>
              <a:defRPr/>
            </a:pPr>
            <a:fld id="{55ED6FBC-5E1B-401B-AF9B-18293F071476}" type="slidenum">
              <a:rPr lang="en-US"/>
              <a:pPr>
                <a:defRPr/>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xAndTwoObj" preserve="1">
  <p:cSld name="Otsikko, teksti ja 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quarter" idx="2"/>
          </p:nvPr>
        </p:nvSpPr>
        <p:spPr>
          <a:xfrm>
            <a:off x="3733800" y="2235200"/>
            <a:ext cx="2838450" cy="26670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Sisällön paikkamerkki 4"/>
          <p:cNvSpPr>
            <a:spLocks noGrp="1"/>
          </p:cNvSpPr>
          <p:nvPr>
            <p:ph sz="quarter" idx="3"/>
          </p:nvPr>
        </p:nvSpPr>
        <p:spPr>
          <a:xfrm>
            <a:off x="3733800" y="5054600"/>
            <a:ext cx="2838450" cy="26670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lvl1pPr>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a:defRPr/>
            </a:lvl1pPr>
          </a:lstStyle>
          <a:p>
            <a:pPr>
              <a:defRPr/>
            </a:pPr>
            <a:fld id="{F5A9FB14-BA0F-4FCC-9C71-9271C14B17ED}" type="slidenum">
              <a:rPr lang="fi-FI"/>
              <a:pPr>
                <a:defRPr/>
              </a:pPr>
              <a:t>‹#›</a:t>
            </a:fld>
            <a:endParaRPr lang="fi-FI"/>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a:defRPr/>
            </a:lvl1pPr>
          </a:lstStyle>
          <a:p>
            <a:pPr>
              <a:defRPr/>
            </a:pPr>
            <a:fld id="{32D5CCAD-1FBD-49AA-AD13-CBFBBDBE9087}" type="slidenum">
              <a:rPr lang="fi-FI"/>
              <a:pPr>
                <a:defRPr/>
              </a:pPr>
              <a:t>‹#›</a:t>
            </a:fld>
            <a:endParaRPr lang="fi-FI"/>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lvl1pPr>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a:defRPr/>
            </a:lvl1pPr>
          </a:lstStyle>
          <a:p>
            <a:pPr>
              <a:defRPr/>
            </a:pPr>
            <a:fld id="{A04E1496-8690-4897-AF71-036E295B0118}" type="slidenum">
              <a:rPr lang="fi-FI"/>
              <a:pPr>
                <a:defRPr/>
              </a:pPr>
              <a:t>‹#›</a:t>
            </a:fld>
            <a:endParaRPr lang="fi-FI"/>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7" name="Dian numeron paikkamerkki 6"/>
          <p:cNvSpPr>
            <a:spLocks noGrp="1"/>
          </p:cNvSpPr>
          <p:nvPr>
            <p:ph type="sldNum" sz="quarter" idx="12"/>
          </p:nvPr>
        </p:nvSpPr>
        <p:spPr/>
        <p:txBody>
          <a:bodyPr/>
          <a:lstStyle>
            <a:lvl1pPr>
              <a:defRPr/>
            </a:lvl1pPr>
          </a:lstStyle>
          <a:p>
            <a:pPr>
              <a:defRPr/>
            </a:pPr>
            <a:fld id="{2C365191-6E3B-423F-8A58-8CD50AEF499D}" type="slidenum">
              <a:rPr lang="fi-FI"/>
              <a:pPr>
                <a:defRPr/>
              </a:pPr>
              <a:t>‹#›</a:t>
            </a:fld>
            <a:endParaRPr lang="fi-FI"/>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lvl1pPr>
              <a:defRPr/>
            </a:lvl1pPr>
          </a:lstStyle>
          <a:p>
            <a:pPr>
              <a:defRPr/>
            </a:pPr>
            <a:r>
              <a:rPr lang="fi-FI" smtClean="0"/>
              <a:t>13.9.2012</a:t>
            </a:r>
            <a:endParaRPr lang="fi-FI"/>
          </a:p>
        </p:txBody>
      </p:sp>
      <p:sp>
        <p:nvSpPr>
          <p:cNvPr id="8" name="Alatunnisteen paikkamerkki 7"/>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9" name="Dian numeron paikkamerkki 8"/>
          <p:cNvSpPr>
            <a:spLocks noGrp="1"/>
          </p:cNvSpPr>
          <p:nvPr>
            <p:ph type="sldNum" sz="quarter" idx="12"/>
          </p:nvPr>
        </p:nvSpPr>
        <p:spPr/>
        <p:txBody>
          <a:bodyPr/>
          <a:lstStyle>
            <a:lvl1pPr>
              <a:defRPr/>
            </a:lvl1pPr>
          </a:lstStyle>
          <a:p>
            <a:pPr>
              <a:defRPr/>
            </a:pPr>
            <a:fld id="{B6039647-FDA7-4D73-8BA9-54B4FB3F5387}" type="slidenum">
              <a:rPr lang="fi-FI"/>
              <a:pPr>
                <a:defRPr/>
              </a:pPr>
              <a:t>‹#›</a:t>
            </a:fld>
            <a:endParaRPr lang="fi-FI"/>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lvl1pPr>
              <a:defRPr/>
            </a:lvl1pPr>
          </a:lstStyle>
          <a:p>
            <a:pPr>
              <a:defRPr/>
            </a:pPr>
            <a:r>
              <a:rPr lang="fi-FI" smtClean="0"/>
              <a:t>13.9.2012</a:t>
            </a:r>
            <a:endParaRPr lang="fi-FI"/>
          </a:p>
        </p:txBody>
      </p:sp>
      <p:sp>
        <p:nvSpPr>
          <p:cNvPr id="4" name="Alatunnisteen paikkamerkki 3"/>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5" name="Dian numeron paikkamerkki 4"/>
          <p:cNvSpPr>
            <a:spLocks noGrp="1"/>
          </p:cNvSpPr>
          <p:nvPr>
            <p:ph type="sldNum" sz="quarter" idx="12"/>
          </p:nvPr>
        </p:nvSpPr>
        <p:spPr/>
        <p:txBody>
          <a:bodyPr/>
          <a:lstStyle>
            <a:lvl1pPr>
              <a:defRPr/>
            </a:lvl1pPr>
          </a:lstStyle>
          <a:p>
            <a:pPr>
              <a:defRPr/>
            </a:pPr>
            <a:fld id="{B725AB4A-2153-4384-981C-71737EB138BA}" type="slidenum">
              <a:rPr lang="fi-FI"/>
              <a:pPr>
                <a:defRPr/>
              </a:pPr>
              <a:t>‹#›</a:t>
            </a:fld>
            <a:endParaRPr lang="fi-FI"/>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lvl1pPr>
          </a:lstStyle>
          <a:p>
            <a:pPr>
              <a:defRPr/>
            </a:pPr>
            <a:r>
              <a:rPr lang="fi-FI" smtClean="0"/>
              <a:t>13.9.2012</a:t>
            </a:r>
            <a:endParaRPr lang="fi-FI"/>
          </a:p>
        </p:txBody>
      </p:sp>
      <p:sp>
        <p:nvSpPr>
          <p:cNvPr id="3" name="Alatunnisteen paikkamerkki 2"/>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4" name="Dian numeron paikkamerkki 3"/>
          <p:cNvSpPr>
            <a:spLocks noGrp="1"/>
          </p:cNvSpPr>
          <p:nvPr>
            <p:ph type="sldNum" sz="quarter" idx="12"/>
          </p:nvPr>
        </p:nvSpPr>
        <p:spPr/>
        <p:txBody>
          <a:bodyPr/>
          <a:lstStyle>
            <a:lvl1pPr>
              <a:defRPr/>
            </a:lvl1pPr>
          </a:lstStyle>
          <a:p>
            <a:pPr>
              <a:defRPr/>
            </a:pPr>
            <a:fld id="{9713A61E-D5C7-4E37-87C7-96D8179A5930}" type="slidenum">
              <a:rPr lang="fi-FI"/>
              <a:pPr>
                <a:defRPr/>
              </a:pPr>
              <a:t>‹#›</a:t>
            </a:fld>
            <a:endParaRPr lang="fi-FI"/>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7" name="Dian numeron paikkamerkki 6"/>
          <p:cNvSpPr>
            <a:spLocks noGrp="1"/>
          </p:cNvSpPr>
          <p:nvPr>
            <p:ph type="sldNum" sz="quarter" idx="12"/>
          </p:nvPr>
        </p:nvSpPr>
        <p:spPr/>
        <p:txBody>
          <a:bodyPr/>
          <a:lstStyle>
            <a:lvl1pPr>
              <a:defRPr/>
            </a:lvl1pPr>
          </a:lstStyle>
          <a:p>
            <a:pPr>
              <a:defRPr/>
            </a:pPr>
            <a:fld id="{B5B62FBA-2435-4250-BAC2-3193D7C8131B}" type="slidenum">
              <a:rPr lang="fi-FI"/>
              <a:pPr>
                <a:defRPr/>
              </a:pPr>
              <a:t>‹#›</a:t>
            </a:fld>
            <a:endParaRPr lang="fi-FI"/>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Tekstin paikkamerkki 6"/>
          <p:cNvSpPr>
            <a:spLocks noGrp="1"/>
          </p:cNvSpPr>
          <p:nvPr>
            <p:ph type="body" sz="quarter" idx="13"/>
          </p:nvPr>
        </p:nvSpPr>
        <p:spPr>
          <a:xfrm>
            <a:off x="285728" y="1228708"/>
            <a:ext cx="6357982" cy="4414862"/>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9" name="Kuvan paikkamerkki 8"/>
          <p:cNvSpPr>
            <a:spLocks noGrp="1"/>
          </p:cNvSpPr>
          <p:nvPr>
            <p:ph type="pic" sz="quarter" idx="14"/>
          </p:nvPr>
        </p:nvSpPr>
        <p:spPr>
          <a:xfrm>
            <a:off x="285750" y="5786438"/>
            <a:ext cx="6357938" cy="2857528"/>
          </a:xfrm>
        </p:spPr>
        <p:txBody>
          <a:bodyPr/>
          <a:lstStyle/>
          <a:p>
            <a:pPr lvl="0"/>
            <a:endParaRPr lang="fi-FI" noProof="0"/>
          </a:p>
        </p:txBody>
      </p:sp>
      <p:sp>
        <p:nvSpPr>
          <p:cNvPr id="5" name="Rectangle 1037"/>
          <p:cNvSpPr>
            <a:spLocks noGrp="1" noChangeArrowheads="1"/>
          </p:cNvSpPr>
          <p:nvPr>
            <p:ph type="dt" sz="half" idx="15"/>
          </p:nvPr>
        </p:nvSpPr>
        <p:spPr>
          <a:ln/>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6"/>
          </p:nvPr>
        </p:nvSpPr>
        <p:spPr>
          <a:ln/>
        </p:spPr>
        <p:txBody>
          <a:bodyPr/>
          <a:lstStyle>
            <a:lvl1pPr>
              <a:defRPr/>
            </a:lvl1pPr>
          </a:lstStyle>
          <a:p>
            <a:pPr>
              <a:defRPr/>
            </a:pPr>
            <a:r>
              <a:rPr lang="fi-FI" smtClean="0"/>
              <a:t>Jussi Tammisola, Geenimuuntelun uusia sovelluksia I </a:t>
            </a:r>
            <a:endParaRPr lang="en-US"/>
          </a:p>
        </p:txBody>
      </p:sp>
      <p:sp>
        <p:nvSpPr>
          <p:cNvPr id="8" name="Rectangle 1039"/>
          <p:cNvSpPr>
            <a:spLocks noGrp="1" noChangeArrowheads="1"/>
          </p:cNvSpPr>
          <p:nvPr>
            <p:ph type="sldNum" sz="quarter" idx="17"/>
          </p:nvPr>
        </p:nvSpPr>
        <p:spPr>
          <a:ln/>
        </p:spPr>
        <p:txBody>
          <a:bodyPr/>
          <a:lstStyle>
            <a:lvl1pPr>
              <a:defRPr/>
            </a:lvl1pPr>
          </a:lstStyle>
          <a:p>
            <a:pPr>
              <a:defRPr/>
            </a:pPr>
            <a:fld id="{FCA4A9F4-D24A-4428-88DB-01A755081DFC}" type="slidenum">
              <a:rPr lang="en-US"/>
              <a:pPr>
                <a:defRPr/>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7" name="Dian numeron paikkamerkki 6"/>
          <p:cNvSpPr>
            <a:spLocks noGrp="1"/>
          </p:cNvSpPr>
          <p:nvPr>
            <p:ph type="sldNum" sz="quarter" idx="12"/>
          </p:nvPr>
        </p:nvSpPr>
        <p:spPr/>
        <p:txBody>
          <a:bodyPr/>
          <a:lstStyle>
            <a:lvl1pPr>
              <a:defRPr/>
            </a:lvl1pPr>
          </a:lstStyle>
          <a:p>
            <a:pPr>
              <a:defRPr/>
            </a:pPr>
            <a:fld id="{A5504E50-EF75-433A-9D7B-FA912A872B7B}" type="slidenum">
              <a:rPr lang="fi-FI"/>
              <a:pPr>
                <a:defRPr/>
              </a:pPr>
              <a:t>‹#›</a:t>
            </a:fld>
            <a:endParaRPr lang="fi-FI"/>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a:defRPr/>
            </a:lvl1pPr>
          </a:lstStyle>
          <a:p>
            <a:pPr>
              <a:defRPr/>
            </a:pPr>
            <a:fld id="{ABADB0A1-D8C1-4E78-A64E-E3E70FCCFCE6}" type="slidenum">
              <a:rPr lang="fi-FI"/>
              <a:pPr>
                <a:defRPr/>
              </a:pPr>
              <a:t>‹#›</a:t>
            </a:fld>
            <a:endParaRPr lang="fi-FI"/>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4972050" y="366713"/>
            <a:ext cx="1543050" cy="780097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342900" y="366713"/>
            <a:ext cx="4476750" cy="780097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a:defRPr/>
            </a:lvl1pPr>
          </a:lstStyle>
          <a:p>
            <a:pPr>
              <a:defRPr/>
            </a:pPr>
            <a:fld id="{CA4BF7F2-87C3-49EB-A109-165A2B15C0ED}" type="slidenum">
              <a:rPr lang="fi-FI"/>
              <a:pPr>
                <a:defRPr/>
              </a:pPr>
              <a:t>‹#›</a:t>
            </a:fld>
            <a:endParaRPr lang="fi-FI"/>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342900" y="2133600"/>
            <a:ext cx="3009900" cy="60340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505200" y="2133600"/>
            <a:ext cx="3009900" cy="60340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7" name="Dian numeron paikkamerkki 6"/>
          <p:cNvSpPr>
            <a:spLocks noGrp="1"/>
          </p:cNvSpPr>
          <p:nvPr>
            <p:ph type="sldNum" sz="quarter" idx="12"/>
          </p:nvPr>
        </p:nvSpPr>
        <p:spPr/>
        <p:txBody>
          <a:bodyPr/>
          <a:lstStyle>
            <a:lvl1pPr>
              <a:defRPr/>
            </a:lvl1pPr>
          </a:lstStyle>
          <a:p>
            <a:pPr>
              <a:defRPr/>
            </a:pPr>
            <a:fld id="{F86C2515-1294-4BAC-87C0-A2AFD6670468}" type="slidenum">
              <a:rPr lang="fi-FI"/>
              <a:pPr>
                <a:defRPr/>
              </a:pPr>
              <a:t>‹#›</a:t>
            </a:fld>
            <a:endParaRPr lang="fi-FI"/>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4295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Tekstin paikkamerkki 6"/>
          <p:cNvSpPr>
            <a:spLocks noGrp="1"/>
          </p:cNvSpPr>
          <p:nvPr>
            <p:ph type="body" sz="quarter" idx="13"/>
          </p:nvPr>
        </p:nvSpPr>
        <p:spPr>
          <a:xfrm>
            <a:off x="285750" y="1285875"/>
            <a:ext cx="6357938" cy="3857629"/>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9" name="Kuvan paikkamerkki 8"/>
          <p:cNvSpPr>
            <a:spLocks noGrp="1"/>
          </p:cNvSpPr>
          <p:nvPr>
            <p:ph type="pic" sz="quarter" idx="14"/>
          </p:nvPr>
        </p:nvSpPr>
        <p:spPr>
          <a:xfrm>
            <a:off x="285750" y="5214964"/>
            <a:ext cx="6357938" cy="3143250"/>
          </a:xfrm>
        </p:spPr>
        <p:txBody>
          <a:bodyPr/>
          <a:lstStyle/>
          <a:p>
            <a:pPr lvl="0"/>
            <a:endParaRPr lang="fi-FI" noProof="0"/>
          </a:p>
        </p:txBody>
      </p:sp>
      <p:sp>
        <p:nvSpPr>
          <p:cNvPr id="11" name="Tekstin paikkamerkki 10"/>
          <p:cNvSpPr>
            <a:spLocks noGrp="1"/>
          </p:cNvSpPr>
          <p:nvPr>
            <p:ph type="body" sz="quarter" idx="15"/>
          </p:nvPr>
        </p:nvSpPr>
        <p:spPr>
          <a:xfrm>
            <a:off x="285750" y="8358214"/>
            <a:ext cx="6357938" cy="285752"/>
          </a:xfrm>
        </p:spPr>
        <p:txBody>
          <a:bodyPr/>
          <a:lstStyle>
            <a:lvl1pPr>
              <a:defRPr/>
            </a:lvl1pPr>
            <a:lvl2pPr>
              <a:defRPr/>
            </a:lvl2pPr>
          </a:lstStyle>
          <a:p>
            <a:pPr lvl="0"/>
            <a:r>
              <a:rPr lang="fi-FI" smtClean="0"/>
              <a:t>Muokkaa tekstin perustyylejä napsauttamalla</a:t>
            </a:r>
          </a:p>
        </p:txBody>
      </p:sp>
      <p:sp>
        <p:nvSpPr>
          <p:cNvPr id="6" name="Rectangle 1037"/>
          <p:cNvSpPr>
            <a:spLocks noGrp="1" noChangeArrowheads="1"/>
          </p:cNvSpPr>
          <p:nvPr>
            <p:ph type="dt" sz="half" idx="16"/>
          </p:nvPr>
        </p:nvSpPr>
        <p:spPr>
          <a:ln/>
        </p:spPr>
        <p:txBody>
          <a:bodyPr/>
          <a:lstStyle>
            <a:lvl1pPr>
              <a:defRPr/>
            </a:lvl1pPr>
          </a:lstStyle>
          <a:p>
            <a:pPr>
              <a:defRPr/>
            </a:pPr>
            <a:r>
              <a:rPr lang="fi-FI" smtClean="0"/>
              <a:t>13.9.2012</a:t>
            </a:r>
            <a:endParaRPr lang="en-US"/>
          </a:p>
        </p:txBody>
      </p:sp>
      <p:sp>
        <p:nvSpPr>
          <p:cNvPr id="8" name="Rectangle 1038"/>
          <p:cNvSpPr>
            <a:spLocks noGrp="1" noChangeArrowheads="1"/>
          </p:cNvSpPr>
          <p:nvPr>
            <p:ph type="ftr" sz="quarter" idx="17"/>
          </p:nvPr>
        </p:nvSpPr>
        <p:spPr>
          <a:ln/>
        </p:spPr>
        <p:txBody>
          <a:bodyPr/>
          <a:lstStyle>
            <a:lvl1pPr>
              <a:defRPr/>
            </a:lvl1pPr>
          </a:lstStyle>
          <a:p>
            <a:pPr>
              <a:defRPr/>
            </a:pPr>
            <a:r>
              <a:rPr lang="fi-FI" smtClean="0"/>
              <a:t>Jussi Tammisola, Geenimuuntelun uusia sovelluksia I </a:t>
            </a:r>
            <a:endParaRPr lang="en-US"/>
          </a:p>
        </p:txBody>
      </p:sp>
      <p:sp>
        <p:nvSpPr>
          <p:cNvPr id="10" name="Rectangle 1039"/>
          <p:cNvSpPr>
            <a:spLocks noGrp="1" noChangeArrowheads="1"/>
          </p:cNvSpPr>
          <p:nvPr>
            <p:ph type="sldNum" sz="quarter" idx="18"/>
          </p:nvPr>
        </p:nvSpPr>
        <p:spPr>
          <a:ln/>
        </p:spPr>
        <p:txBody>
          <a:bodyPr/>
          <a:lstStyle>
            <a:lvl1pPr>
              <a:defRPr/>
            </a:lvl1pPr>
          </a:lstStyle>
          <a:p>
            <a:pPr>
              <a:defRPr/>
            </a:pPr>
            <a:fld id="{17796522-0352-46D8-BDDD-2D22D73E6919}" type="slidenum">
              <a:rPr lang="en-US"/>
              <a:pPr>
                <a:defRPr/>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000625" y="355600"/>
            <a:ext cx="1571625" cy="73660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285750" y="355600"/>
            <a:ext cx="4562475" cy="73660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xAndTwoObj" preserve="1">
  <p:cSld name="Otsikko, teksti ja 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quarter" idx="2"/>
          </p:nvPr>
        </p:nvSpPr>
        <p:spPr>
          <a:xfrm>
            <a:off x="3733800" y="2235200"/>
            <a:ext cx="2838450" cy="26670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Sisällön paikkamerkki 4"/>
          <p:cNvSpPr>
            <a:spLocks noGrp="1"/>
          </p:cNvSpPr>
          <p:nvPr>
            <p:ph sz="quarter" idx="3"/>
          </p:nvPr>
        </p:nvSpPr>
        <p:spPr>
          <a:xfrm>
            <a:off x="3733800" y="5054600"/>
            <a:ext cx="2838450" cy="26670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lvl1pPr>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a:defRPr/>
            </a:lvl1pPr>
          </a:lstStyle>
          <a:p>
            <a:pPr>
              <a:defRPr/>
            </a:pPr>
            <a:fld id="{762E0FFC-9F9D-460E-858D-4C680997A678}" type="slidenum">
              <a:rPr lang="fi-FI"/>
              <a:pPr>
                <a:defRPr/>
              </a:pPr>
              <a:t>‹#›</a:t>
            </a:fld>
            <a:endParaRPr lang="fi-FI"/>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a:defRPr/>
            </a:lvl1pPr>
          </a:lstStyle>
          <a:p>
            <a:pPr>
              <a:defRPr/>
            </a:pPr>
            <a:fld id="{1F615C9A-F98C-437B-BE56-89A35FB30B25}" type="slidenum">
              <a:rPr lang="fi-FI"/>
              <a:pPr>
                <a:defRPr/>
              </a:pPr>
              <a:t>‹#›</a:t>
            </a:fld>
            <a:endParaRPr lang="fi-FI"/>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lvl1pPr>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a:defRPr/>
            </a:lvl1pPr>
          </a:lstStyle>
          <a:p>
            <a:pPr>
              <a:defRPr/>
            </a:pPr>
            <a:fld id="{A525B7A4-CA92-4DDE-B016-23683067EE36}" type="slidenum">
              <a:rPr lang="fi-FI"/>
              <a:pPr>
                <a:defRPr/>
              </a:pPr>
              <a:t>‹#›</a:t>
            </a:fld>
            <a:endParaRPr lang="fi-FI"/>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7" name="Kuvan paikkamerkki 6"/>
          <p:cNvSpPr>
            <a:spLocks noGrp="1"/>
          </p:cNvSpPr>
          <p:nvPr>
            <p:ph type="pic" sz="quarter" idx="13"/>
          </p:nvPr>
        </p:nvSpPr>
        <p:spPr>
          <a:xfrm>
            <a:off x="357188" y="1428750"/>
            <a:ext cx="6286522" cy="4857762"/>
          </a:xfrm>
        </p:spPr>
        <p:txBody>
          <a:bodyPr/>
          <a:lstStyle/>
          <a:p>
            <a:pPr lvl="0"/>
            <a:endParaRPr lang="fi-FI" noProof="0"/>
          </a:p>
        </p:txBody>
      </p:sp>
      <p:sp>
        <p:nvSpPr>
          <p:cNvPr id="9" name="Tekstin paikkamerkki 8"/>
          <p:cNvSpPr>
            <a:spLocks noGrp="1"/>
          </p:cNvSpPr>
          <p:nvPr>
            <p:ph type="body" sz="quarter" idx="14"/>
          </p:nvPr>
        </p:nvSpPr>
        <p:spPr>
          <a:xfrm>
            <a:off x="357188" y="6500812"/>
            <a:ext cx="6286522" cy="2214591"/>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1037"/>
          <p:cNvSpPr>
            <a:spLocks noGrp="1" noChangeArrowheads="1"/>
          </p:cNvSpPr>
          <p:nvPr>
            <p:ph type="dt" sz="half" idx="15"/>
          </p:nvPr>
        </p:nvSpPr>
        <p:spPr>
          <a:ln/>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6"/>
          </p:nvPr>
        </p:nvSpPr>
        <p:spPr>
          <a:ln/>
        </p:spPr>
        <p:txBody>
          <a:bodyPr/>
          <a:lstStyle>
            <a:lvl1pPr>
              <a:defRPr/>
            </a:lvl1pPr>
          </a:lstStyle>
          <a:p>
            <a:pPr>
              <a:defRPr/>
            </a:pPr>
            <a:r>
              <a:rPr lang="fi-FI" smtClean="0"/>
              <a:t>Jussi Tammisola, Geenimuuntelun uusia sovelluksia I </a:t>
            </a:r>
            <a:endParaRPr lang="en-US"/>
          </a:p>
        </p:txBody>
      </p:sp>
      <p:sp>
        <p:nvSpPr>
          <p:cNvPr id="8" name="Rectangle 1039"/>
          <p:cNvSpPr>
            <a:spLocks noGrp="1" noChangeArrowheads="1"/>
          </p:cNvSpPr>
          <p:nvPr>
            <p:ph type="sldNum" sz="quarter" idx="17"/>
          </p:nvPr>
        </p:nvSpPr>
        <p:spPr>
          <a:ln/>
        </p:spPr>
        <p:txBody>
          <a:bodyPr/>
          <a:lstStyle>
            <a:lvl1pPr>
              <a:defRPr/>
            </a:lvl1pPr>
          </a:lstStyle>
          <a:p>
            <a:pPr>
              <a:defRPr/>
            </a:pPr>
            <a:fld id="{1979055D-81D8-49A1-A6B0-C07F36FE9AEA}" type="slidenum">
              <a:rPr lang="en-US"/>
              <a:pPr>
                <a:defRPr/>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7" name="Dian numeron paikkamerkki 6"/>
          <p:cNvSpPr>
            <a:spLocks noGrp="1"/>
          </p:cNvSpPr>
          <p:nvPr>
            <p:ph type="sldNum" sz="quarter" idx="12"/>
          </p:nvPr>
        </p:nvSpPr>
        <p:spPr/>
        <p:txBody>
          <a:bodyPr/>
          <a:lstStyle>
            <a:lvl1pPr>
              <a:defRPr/>
            </a:lvl1pPr>
          </a:lstStyle>
          <a:p>
            <a:pPr>
              <a:defRPr/>
            </a:pPr>
            <a:fld id="{32CDE651-C226-45AE-BF64-6426774ACD8A}" type="slidenum">
              <a:rPr lang="fi-FI"/>
              <a:pPr>
                <a:defRPr/>
              </a:pPr>
              <a:t>‹#›</a:t>
            </a:fld>
            <a:endParaRPr lang="fi-FI"/>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lvl1pPr>
              <a:defRPr/>
            </a:lvl1pPr>
          </a:lstStyle>
          <a:p>
            <a:pPr>
              <a:defRPr/>
            </a:pPr>
            <a:r>
              <a:rPr lang="fi-FI" smtClean="0"/>
              <a:t>13.9.2012</a:t>
            </a:r>
            <a:endParaRPr lang="fi-FI"/>
          </a:p>
        </p:txBody>
      </p:sp>
      <p:sp>
        <p:nvSpPr>
          <p:cNvPr id="8" name="Alatunnisteen paikkamerkki 7"/>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9" name="Dian numeron paikkamerkki 8"/>
          <p:cNvSpPr>
            <a:spLocks noGrp="1"/>
          </p:cNvSpPr>
          <p:nvPr>
            <p:ph type="sldNum" sz="quarter" idx="12"/>
          </p:nvPr>
        </p:nvSpPr>
        <p:spPr/>
        <p:txBody>
          <a:bodyPr/>
          <a:lstStyle>
            <a:lvl1pPr>
              <a:defRPr/>
            </a:lvl1pPr>
          </a:lstStyle>
          <a:p>
            <a:pPr>
              <a:defRPr/>
            </a:pPr>
            <a:fld id="{D9123A24-DD68-4429-AC27-5A7FFCD32E5C}" type="slidenum">
              <a:rPr lang="fi-FI"/>
              <a:pPr>
                <a:defRPr/>
              </a:pPr>
              <a:t>‹#›</a:t>
            </a:fld>
            <a:endParaRPr lang="fi-FI"/>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lvl1pPr>
              <a:defRPr/>
            </a:lvl1pPr>
          </a:lstStyle>
          <a:p>
            <a:pPr>
              <a:defRPr/>
            </a:pPr>
            <a:r>
              <a:rPr lang="fi-FI" smtClean="0"/>
              <a:t>13.9.2012</a:t>
            </a:r>
            <a:endParaRPr lang="fi-FI"/>
          </a:p>
        </p:txBody>
      </p:sp>
      <p:sp>
        <p:nvSpPr>
          <p:cNvPr id="4" name="Alatunnisteen paikkamerkki 3"/>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5" name="Dian numeron paikkamerkki 4"/>
          <p:cNvSpPr>
            <a:spLocks noGrp="1"/>
          </p:cNvSpPr>
          <p:nvPr>
            <p:ph type="sldNum" sz="quarter" idx="12"/>
          </p:nvPr>
        </p:nvSpPr>
        <p:spPr/>
        <p:txBody>
          <a:bodyPr/>
          <a:lstStyle>
            <a:lvl1pPr>
              <a:defRPr/>
            </a:lvl1pPr>
          </a:lstStyle>
          <a:p>
            <a:pPr>
              <a:defRPr/>
            </a:pPr>
            <a:fld id="{30C8273A-9AB9-41CD-983D-DBC8322852F6}" type="slidenum">
              <a:rPr lang="fi-FI"/>
              <a:pPr>
                <a:defRPr/>
              </a:pPr>
              <a:t>‹#›</a:t>
            </a:fld>
            <a:endParaRPr lang="fi-FI"/>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lvl1pPr>
          </a:lstStyle>
          <a:p>
            <a:pPr>
              <a:defRPr/>
            </a:pPr>
            <a:r>
              <a:rPr lang="fi-FI" smtClean="0"/>
              <a:t>13.9.2012</a:t>
            </a:r>
            <a:endParaRPr lang="fi-FI"/>
          </a:p>
        </p:txBody>
      </p:sp>
      <p:sp>
        <p:nvSpPr>
          <p:cNvPr id="3" name="Alatunnisteen paikkamerkki 2"/>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4" name="Dian numeron paikkamerkki 3"/>
          <p:cNvSpPr>
            <a:spLocks noGrp="1"/>
          </p:cNvSpPr>
          <p:nvPr>
            <p:ph type="sldNum" sz="quarter" idx="12"/>
          </p:nvPr>
        </p:nvSpPr>
        <p:spPr/>
        <p:txBody>
          <a:bodyPr/>
          <a:lstStyle>
            <a:lvl1pPr>
              <a:defRPr/>
            </a:lvl1pPr>
          </a:lstStyle>
          <a:p>
            <a:pPr>
              <a:defRPr/>
            </a:pPr>
            <a:fld id="{0A81E225-9FB1-46FC-8B1E-2128172B5ED9}" type="slidenum">
              <a:rPr lang="fi-FI"/>
              <a:pPr>
                <a:defRPr/>
              </a:pPr>
              <a:t>‹#›</a:t>
            </a:fld>
            <a:endParaRPr lang="fi-FI"/>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7" name="Dian numeron paikkamerkki 6"/>
          <p:cNvSpPr>
            <a:spLocks noGrp="1"/>
          </p:cNvSpPr>
          <p:nvPr>
            <p:ph type="sldNum" sz="quarter" idx="12"/>
          </p:nvPr>
        </p:nvSpPr>
        <p:spPr/>
        <p:txBody>
          <a:bodyPr/>
          <a:lstStyle>
            <a:lvl1pPr>
              <a:defRPr/>
            </a:lvl1pPr>
          </a:lstStyle>
          <a:p>
            <a:pPr>
              <a:defRPr/>
            </a:pPr>
            <a:fld id="{0195887F-9561-455A-98F1-4D3503E1FA10}" type="slidenum">
              <a:rPr lang="fi-FI"/>
              <a:pPr>
                <a:defRPr/>
              </a:pPr>
              <a:t>‹#›</a:t>
            </a:fld>
            <a:endParaRPr lang="fi-FI"/>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7" name="Dian numeron paikkamerkki 6"/>
          <p:cNvSpPr>
            <a:spLocks noGrp="1"/>
          </p:cNvSpPr>
          <p:nvPr>
            <p:ph type="sldNum" sz="quarter" idx="12"/>
          </p:nvPr>
        </p:nvSpPr>
        <p:spPr/>
        <p:txBody>
          <a:bodyPr/>
          <a:lstStyle>
            <a:lvl1pPr>
              <a:defRPr/>
            </a:lvl1pPr>
          </a:lstStyle>
          <a:p>
            <a:pPr>
              <a:defRPr/>
            </a:pPr>
            <a:fld id="{FFA31A60-5A2B-4A48-9F8D-C492A11EDCA9}" type="slidenum">
              <a:rPr lang="fi-FI"/>
              <a:pPr>
                <a:defRPr/>
              </a:pPr>
              <a:t>‹#›</a:t>
            </a:fld>
            <a:endParaRPr lang="fi-FI"/>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a:defRPr/>
            </a:lvl1pPr>
          </a:lstStyle>
          <a:p>
            <a:pPr>
              <a:defRPr/>
            </a:pPr>
            <a:fld id="{B7FFD05D-804B-467D-AECC-C79913FD820E}" type="slidenum">
              <a:rPr lang="fi-FI"/>
              <a:pPr>
                <a:defRPr/>
              </a:pPr>
              <a:t>‹#›</a:t>
            </a:fld>
            <a:endParaRPr lang="fi-FI"/>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4972050" y="366713"/>
            <a:ext cx="1543050" cy="780097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342900" y="366713"/>
            <a:ext cx="4476750" cy="780097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a:defRPr/>
            </a:lvl1pPr>
          </a:lstStyle>
          <a:p>
            <a:pPr>
              <a:defRPr/>
            </a:pPr>
            <a:fld id="{9ECCAFB4-1AD3-4F1A-AF12-78F851FF4CD9}" type="slidenum">
              <a:rPr lang="fi-FI"/>
              <a:pPr>
                <a:defRPr/>
              </a:pPr>
              <a:t>‹#›</a:t>
            </a:fld>
            <a:endParaRPr lang="fi-FI"/>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342900" y="2133600"/>
            <a:ext cx="3009900" cy="60340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505200" y="2133600"/>
            <a:ext cx="3009900" cy="60340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7" name="Dian numeron paikkamerkki 6"/>
          <p:cNvSpPr>
            <a:spLocks noGrp="1"/>
          </p:cNvSpPr>
          <p:nvPr>
            <p:ph type="sldNum" sz="quarter" idx="12"/>
          </p:nvPr>
        </p:nvSpPr>
        <p:spPr/>
        <p:txBody>
          <a:bodyPr/>
          <a:lstStyle>
            <a:lvl1pPr>
              <a:defRPr/>
            </a:lvl1pPr>
          </a:lstStyle>
          <a:p>
            <a:pPr>
              <a:defRPr/>
            </a:pPr>
            <a:fld id="{FBFF3E38-0E6C-4457-B329-4AB75FFFBF04}" type="slidenum">
              <a:rPr lang="fi-FI"/>
              <a:pPr>
                <a:defRPr/>
              </a:pPr>
              <a:t>‹#›</a:t>
            </a:fld>
            <a:endParaRPr lang="fi-FI"/>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eaLnBrk="0" hangingPunct="0">
              <a:defRPr>
                <a:latin typeface="Times New Roman" pitchFamily="18" charset="0"/>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eaLnBrk="0" hangingPunct="0">
              <a:defRPr>
                <a:latin typeface="Times New Roman" pitchFamily="18" charset="0"/>
              </a:defRPr>
            </a:lvl1pPr>
          </a:lstStyle>
          <a:p>
            <a:pPr>
              <a:defRPr/>
            </a:pPr>
            <a:fld id="{38FDC244-01FC-483A-AD47-7AE64BCA97FA}" type="slidenum">
              <a:rPr lang="fi-FI"/>
              <a:pPr>
                <a:defRPr/>
              </a:pPr>
              <a:t>‹#›</a:t>
            </a:fld>
            <a:endParaRPr lang="fi-FI"/>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4295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000625" y="355600"/>
            <a:ext cx="1571625" cy="73660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285750" y="355600"/>
            <a:ext cx="4562475" cy="73660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eaLnBrk="0" hangingPunct="0">
              <a:defRPr>
                <a:latin typeface="Times New Roman" pitchFamily="18" charset="0"/>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eaLnBrk="0" hangingPunct="0">
              <a:defRPr>
                <a:latin typeface="Times New Roman" pitchFamily="18" charset="0"/>
              </a:defRPr>
            </a:lvl1pPr>
          </a:lstStyle>
          <a:p>
            <a:pPr>
              <a:defRPr/>
            </a:pPr>
            <a:fld id="{AB57E9BD-385D-42F3-8842-7FA4AF3F5816}" type="slidenum">
              <a:rPr lang="fi-FI"/>
              <a:pPr>
                <a:defRPr/>
              </a:pPr>
              <a:t>‹#›</a:t>
            </a:fld>
            <a:endParaRPr lang="fi-FI"/>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xAndTwoObj" preserve="1">
  <p:cSld name="Otsikko, teksti ja 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quarter" idx="2"/>
          </p:nvPr>
        </p:nvSpPr>
        <p:spPr>
          <a:xfrm>
            <a:off x="3733800" y="2235200"/>
            <a:ext cx="2838450" cy="26670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Sisällön paikkamerkki 4"/>
          <p:cNvSpPr>
            <a:spLocks noGrp="1"/>
          </p:cNvSpPr>
          <p:nvPr>
            <p:ph sz="quarter" idx="3"/>
          </p:nvPr>
        </p:nvSpPr>
        <p:spPr>
          <a:xfrm>
            <a:off x="3733800" y="5054600"/>
            <a:ext cx="2838450" cy="26670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lvl1pPr>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a:defRPr/>
            </a:lvl1pPr>
          </a:lstStyle>
          <a:p>
            <a:pPr>
              <a:defRPr/>
            </a:pPr>
            <a:fld id="{4456BA79-6B13-4FB7-8D86-57A20C874E1F}" type="slidenum">
              <a:rPr lang="fi-FI"/>
              <a:pPr>
                <a:defRPr/>
              </a:pPr>
              <a:t>‹#›</a:t>
            </a:fld>
            <a:endParaRPr lang="fi-FI"/>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a:defRPr/>
            </a:lvl1pPr>
          </a:lstStyle>
          <a:p>
            <a:pPr>
              <a:defRPr/>
            </a:pPr>
            <a:fld id="{DD8AFDD3-7635-4457-B2D7-1DFB5DA726CB}" type="slidenum">
              <a:rPr lang="fi-FI"/>
              <a:pPr>
                <a:defRPr/>
              </a:pPr>
              <a:t>‹#›</a:t>
            </a:fld>
            <a:endParaRPr lang="fi-FI"/>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lvl1pPr>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a:defRPr/>
            </a:lvl1pPr>
          </a:lstStyle>
          <a:p>
            <a:pPr>
              <a:defRPr/>
            </a:pPr>
            <a:fld id="{467494F7-C270-47E6-BE32-8CA32783E6A2}" type="slidenum">
              <a:rPr lang="fi-FI"/>
              <a:pPr>
                <a:defRPr/>
              </a:pPr>
              <a:t>‹#›</a:t>
            </a:fld>
            <a:endParaRPr lang="fi-FI"/>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7" name="Dian numeron paikkamerkki 6"/>
          <p:cNvSpPr>
            <a:spLocks noGrp="1"/>
          </p:cNvSpPr>
          <p:nvPr>
            <p:ph type="sldNum" sz="quarter" idx="12"/>
          </p:nvPr>
        </p:nvSpPr>
        <p:spPr/>
        <p:txBody>
          <a:bodyPr/>
          <a:lstStyle>
            <a:lvl1pPr>
              <a:defRPr/>
            </a:lvl1pPr>
          </a:lstStyle>
          <a:p>
            <a:pPr>
              <a:defRPr/>
            </a:pPr>
            <a:fld id="{E5BE17F9-B5E2-4EEF-97DC-49AA9ED95F75}" type="slidenum">
              <a:rPr lang="fi-FI"/>
              <a:pPr>
                <a:defRPr/>
              </a:pPr>
              <a:t>‹#›</a:t>
            </a:fld>
            <a:endParaRPr lang="fi-FI"/>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lvl1pPr>
              <a:defRPr/>
            </a:lvl1pPr>
          </a:lstStyle>
          <a:p>
            <a:pPr>
              <a:defRPr/>
            </a:pPr>
            <a:r>
              <a:rPr lang="fi-FI" smtClean="0"/>
              <a:t>13.9.2012</a:t>
            </a:r>
            <a:endParaRPr lang="fi-FI"/>
          </a:p>
        </p:txBody>
      </p:sp>
      <p:sp>
        <p:nvSpPr>
          <p:cNvPr id="8" name="Alatunnisteen paikkamerkki 7"/>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9" name="Dian numeron paikkamerkki 8"/>
          <p:cNvSpPr>
            <a:spLocks noGrp="1"/>
          </p:cNvSpPr>
          <p:nvPr>
            <p:ph type="sldNum" sz="quarter" idx="12"/>
          </p:nvPr>
        </p:nvSpPr>
        <p:spPr/>
        <p:txBody>
          <a:bodyPr/>
          <a:lstStyle>
            <a:lvl1pPr>
              <a:defRPr/>
            </a:lvl1pPr>
          </a:lstStyle>
          <a:p>
            <a:pPr>
              <a:defRPr/>
            </a:pPr>
            <a:fld id="{040518CC-ADB5-4E7C-9C8E-5214E0657F70}" type="slidenum">
              <a:rPr lang="fi-FI"/>
              <a:pPr>
                <a:defRPr/>
              </a:pPr>
              <a:t>‹#›</a:t>
            </a:fld>
            <a:endParaRPr lang="fi-FI"/>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lvl1pPr>
              <a:defRPr/>
            </a:lvl1pPr>
          </a:lstStyle>
          <a:p>
            <a:pPr>
              <a:defRPr/>
            </a:pPr>
            <a:r>
              <a:rPr lang="fi-FI" smtClean="0"/>
              <a:t>13.9.2012</a:t>
            </a:r>
            <a:endParaRPr lang="fi-FI"/>
          </a:p>
        </p:txBody>
      </p:sp>
      <p:sp>
        <p:nvSpPr>
          <p:cNvPr id="4" name="Alatunnisteen paikkamerkki 3"/>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5" name="Dian numeron paikkamerkki 4"/>
          <p:cNvSpPr>
            <a:spLocks noGrp="1"/>
          </p:cNvSpPr>
          <p:nvPr>
            <p:ph type="sldNum" sz="quarter" idx="12"/>
          </p:nvPr>
        </p:nvSpPr>
        <p:spPr/>
        <p:txBody>
          <a:bodyPr/>
          <a:lstStyle>
            <a:lvl1pPr>
              <a:defRPr/>
            </a:lvl1pPr>
          </a:lstStyle>
          <a:p>
            <a:pPr>
              <a:defRPr/>
            </a:pPr>
            <a:fld id="{81CD6A6A-7AC8-4A42-9B18-A35838F6E415}" type="slidenum">
              <a:rPr lang="fi-FI"/>
              <a:pPr>
                <a:defRPr/>
              </a:pPr>
              <a:t>‹#›</a:t>
            </a:fld>
            <a:endParaRPr lang="fi-FI"/>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lvl1pPr>
          </a:lstStyle>
          <a:p>
            <a:pPr>
              <a:defRPr/>
            </a:pPr>
            <a:r>
              <a:rPr lang="fi-FI" smtClean="0"/>
              <a:t>13.9.2012</a:t>
            </a:r>
            <a:endParaRPr lang="fi-FI"/>
          </a:p>
        </p:txBody>
      </p:sp>
      <p:sp>
        <p:nvSpPr>
          <p:cNvPr id="3" name="Alatunnisteen paikkamerkki 2"/>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4" name="Dian numeron paikkamerkki 3"/>
          <p:cNvSpPr>
            <a:spLocks noGrp="1"/>
          </p:cNvSpPr>
          <p:nvPr>
            <p:ph type="sldNum" sz="quarter" idx="12"/>
          </p:nvPr>
        </p:nvSpPr>
        <p:spPr/>
        <p:txBody>
          <a:bodyPr/>
          <a:lstStyle>
            <a:lvl1pPr>
              <a:defRPr/>
            </a:lvl1pPr>
          </a:lstStyle>
          <a:p>
            <a:pPr>
              <a:defRPr/>
            </a:pPr>
            <a:fld id="{D3ACA156-08EF-46F7-8820-644A7A077024}" type="slidenum">
              <a:rPr lang="fi-FI"/>
              <a:pPr>
                <a:defRPr/>
              </a:pPr>
              <a:t>‹#›</a:t>
            </a:fld>
            <a:endParaRPr lang="fi-FI"/>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7" name="Dian numeron paikkamerkki 6"/>
          <p:cNvSpPr>
            <a:spLocks noGrp="1"/>
          </p:cNvSpPr>
          <p:nvPr>
            <p:ph type="sldNum" sz="quarter" idx="12"/>
          </p:nvPr>
        </p:nvSpPr>
        <p:spPr/>
        <p:txBody>
          <a:bodyPr/>
          <a:lstStyle>
            <a:lvl1pPr>
              <a:defRPr/>
            </a:lvl1pPr>
          </a:lstStyle>
          <a:p>
            <a:pPr>
              <a:defRPr/>
            </a:pPr>
            <a:fld id="{AD230733-D99D-4760-ACA1-A22A567666A8}" type="slidenum">
              <a:rPr lang="fi-FI"/>
              <a:pPr>
                <a:defRPr/>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fi-FI" smtClean="0"/>
              <a:t>Jussi Tammisola, Geenimuuntelun uusia sovelluksia I </a:t>
            </a:r>
            <a:endParaRPr lang="en-US"/>
          </a:p>
        </p:txBody>
      </p:sp>
      <p:sp>
        <p:nvSpPr>
          <p:cNvPr id="6" name="Rectangle 1039"/>
          <p:cNvSpPr>
            <a:spLocks noGrp="1" noChangeArrowheads="1"/>
          </p:cNvSpPr>
          <p:nvPr>
            <p:ph type="sldNum" sz="quarter" idx="12"/>
          </p:nvPr>
        </p:nvSpPr>
        <p:spPr/>
        <p:txBody>
          <a:bodyPr/>
          <a:lstStyle>
            <a:lvl1pPr>
              <a:defRPr/>
            </a:lvl1pPr>
          </a:lstStyle>
          <a:p>
            <a:pPr>
              <a:defRPr/>
            </a:pPr>
            <a:fld id="{C3DE4A51-C4C5-40B2-9DA8-371A2FA116A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eaLnBrk="0" hangingPunct="0">
              <a:defRPr>
                <a:latin typeface="Times New Roman" pitchFamily="18" charset="0"/>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eaLnBrk="0" hangingPunct="0">
              <a:defRPr>
                <a:latin typeface="Times New Roman" pitchFamily="18" charset="0"/>
              </a:defRPr>
            </a:lvl1pPr>
          </a:lstStyle>
          <a:p>
            <a:pPr>
              <a:defRPr/>
            </a:pPr>
            <a:fld id="{3A2EAC98-D7E9-4FF6-8C0B-0E9DD7B063FE}" type="slidenum">
              <a:rPr lang="fi-FI"/>
              <a:pPr>
                <a:defRPr/>
              </a:pPr>
              <a:t>‹#›</a:t>
            </a:fld>
            <a:endParaRPr lang="fi-FI"/>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7" name="Dian numeron paikkamerkki 6"/>
          <p:cNvSpPr>
            <a:spLocks noGrp="1"/>
          </p:cNvSpPr>
          <p:nvPr>
            <p:ph type="sldNum" sz="quarter" idx="12"/>
          </p:nvPr>
        </p:nvSpPr>
        <p:spPr/>
        <p:txBody>
          <a:bodyPr/>
          <a:lstStyle>
            <a:lvl1pPr>
              <a:defRPr/>
            </a:lvl1pPr>
          </a:lstStyle>
          <a:p>
            <a:pPr>
              <a:defRPr/>
            </a:pPr>
            <a:fld id="{177ADDC3-DFE1-45DB-B9DF-8CB6984AA0E3}" type="slidenum">
              <a:rPr lang="fi-FI"/>
              <a:pPr>
                <a:defRPr/>
              </a:pPr>
              <a:t>‹#›</a:t>
            </a:fld>
            <a:endParaRPr lang="fi-FI"/>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a:defRPr/>
            </a:lvl1pPr>
          </a:lstStyle>
          <a:p>
            <a:pPr>
              <a:defRPr/>
            </a:pPr>
            <a:fld id="{8957F346-CEC0-453D-957C-144CCFD4FF95}" type="slidenum">
              <a:rPr lang="fi-FI"/>
              <a:pPr>
                <a:defRPr/>
              </a:pPr>
              <a:t>‹#›</a:t>
            </a:fld>
            <a:endParaRPr lang="fi-FI"/>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4972050" y="366713"/>
            <a:ext cx="1543050" cy="780097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342900" y="366713"/>
            <a:ext cx="4476750" cy="780097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a:defRPr/>
            </a:lvl1pPr>
          </a:lstStyle>
          <a:p>
            <a:pPr>
              <a:defRPr/>
            </a:pPr>
            <a:fld id="{9A330B76-DA9F-499F-B195-5C9EE1265807}" type="slidenum">
              <a:rPr lang="fi-FI"/>
              <a:pPr>
                <a:defRPr/>
              </a:pPr>
              <a:t>‹#›</a:t>
            </a:fld>
            <a:endParaRPr lang="fi-FI"/>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342900" y="2133600"/>
            <a:ext cx="3009900" cy="60340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505200" y="2133600"/>
            <a:ext cx="3009900" cy="60340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7" name="Dian numeron paikkamerkki 6"/>
          <p:cNvSpPr>
            <a:spLocks noGrp="1"/>
          </p:cNvSpPr>
          <p:nvPr>
            <p:ph type="sldNum" sz="quarter" idx="12"/>
          </p:nvPr>
        </p:nvSpPr>
        <p:spPr/>
        <p:txBody>
          <a:bodyPr/>
          <a:lstStyle>
            <a:lvl1pPr>
              <a:defRPr/>
            </a:lvl1pPr>
          </a:lstStyle>
          <a:p>
            <a:pPr>
              <a:defRPr/>
            </a:pPr>
            <a:fld id="{C24EEA9C-ABEB-4EAD-9799-B1C518B302EF}" type="slidenum">
              <a:rPr lang="fi-FI"/>
              <a:pPr>
                <a:defRPr/>
              </a:pPr>
              <a:t>‹#›</a:t>
            </a:fld>
            <a:endParaRPr lang="fi-FI"/>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lvl1pPr>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a:defRPr/>
            </a:lvl1pPr>
          </a:lstStyle>
          <a:p>
            <a:pPr>
              <a:defRPr/>
            </a:pPr>
            <a:fld id="{0E82B942-E2CC-42C2-B6FE-37ACF9CDB35E}" type="slidenum">
              <a:rPr lang="fi-FI"/>
              <a:pPr>
                <a:defRPr/>
              </a:pPr>
              <a:t>‹#›</a:t>
            </a:fld>
            <a:endParaRPr lang="fi-FI"/>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a:defRPr/>
            </a:lvl1pPr>
          </a:lstStyle>
          <a:p>
            <a:pPr>
              <a:defRPr/>
            </a:pPr>
            <a:fld id="{FCCA3A68-96CB-4715-AD16-788D83B21C30}" type="slidenum">
              <a:rPr lang="fi-FI"/>
              <a:pPr>
                <a:defRPr/>
              </a:pPr>
              <a:t>‹#›</a:t>
            </a:fld>
            <a:endParaRPr lang="fi-FI"/>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lvl1pPr>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a:defRPr/>
            </a:lvl1pPr>
          </a:lstStyle>
          <a:p>
            <a:pPr>
              <a:defRPr/>
            </a:pPr>
            <a:fld id="{54FCA8CF-2D1C-427C-89C3-7C6ED58CDF07}" type="slidenum">
              <a:rPr lang="fi-FI"/>
              <a:pPr>
                <a:defRPr/>
              </a:pPr>
              <a:t>‹#›</a:t>
            </a:fld>
            <a:endParaRPr lang="fi-FI"/>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7" name="Dian numeron paikkamerkki 6"/>
          <p:cNvSpPr>
            <a:spLocks noGrp="1"/>
          </p:cNvSpPr>
          <p:nvPr>
            <p:ph type="sldNum" sz="quarter" idx="12"/>
          </p:nvPr>
        </p:nvSpPr>
        <p:spPr/>
        <p:txBody>
          <a:bodyPr/>
          <a:lstStyle>
            <a:lvl1pPr>
              <a:defRPr/>
            </a:lvl1pPr>
          </a:lstStyle>
          <a:p>
            <a:pPr>
              <a:defRPr/>
            </a:pPr>
            <a:fld id="{46B0D5F8-EA67-4374-86FB-38DAA7A3D072}" type="slidenum">
              <a:rPr lang="fi-FI"/>
              <a:pPr>
                <a:defRPr/>
              </a:pPr>
              <a:t>‹#›</a:t>
            </a:fld>
            <a:endParaRPr lang="fi-FI"/>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lvl1pPr>
              <a:defRPr/>
            </a:lvl1pPr>
          </a:lstStyle>
          <a:p>
            <a:pPr>
              <a:defRPr/>
            </a:pPr>
            <a:r>
              <a:rPr lang="fi-FI" smtClean="0"/>
              <a:t>13.9.2012</a:t>
            </a:r>
            <a:endParaRPr lang="fi-FI"/>
          </a:p>
        </p:txBody>
      </p:sp>
      <p:sp>
        <p:nvSpPr>
          <p:cNvPr id="8" name="Alatunnisteen paikkamerkki 7"/>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9" name="Dian numeron paikkamerkki 8"/>
          <p:cNvSpPr>
            <a:spLocks noGrp="1"/>
          </p:cNvSpPr>
          <p:nvPr>
            <p:ph type="sldNum" sz="quarter" idx="12"/>
          </p:nvPr>
        </p:nvSpPr>
        <p:spPr/>
        <p:txBody>
          <a:bodyPr/>
          <a:lstStyle>
            <a:lvl1pPr>
              <a:defRPr/>
            </a:lvl1pPr>
          </a:lstStyle>
          <a:p>
            <a:pPr>
              <a:defRPr/>
            </a:pPr>
            <a:fld id="{56DCFF8A-176B-42A5-942B-D13E230D3E6B}" type="slidenum">
              <a:rPr lang="fi-FI"/>
              <a:pPr>
                <a:defRPr/>
              </a:pPr>
              <a:t>‹#›</a:t>
            </a:fld>
            <a:endParaRPr lang="fi-FI"/>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lvl1pPr>
              <a:defRPr/>
            </a:lvl1pPr>
          </a:lstStyle>
          <a:p>
            <a:pPr>
              <a:defRPr/>
            </a:pPr>
            <a:r>
              <a:rPr lang="fi-FI" smtClean="0"/>
              <a:t>13.9.2012</a:t>
            </a:r>
            <a:endParaRPr lang="fi-FI"/>
          </a:p>
        </p:txBody>
      </p:sp>
      <p:sp>
        <p:nvSpPr>
          <p:cNvPr id="4" name="Alatunnisteen paikkamerkki 3"/>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5" name="Dian numeron paikkamerkki 4"/>
          <p:cNvSpPr>
            <a:spLocks noGrp="1"/>
          </p:cNvSpPr>
          <p:nvPr>
            <p:ph type="sldNum" sz="quarter" idx="12"/>
          </p:nvPr>
        </p:nvSpPr>
        <p:spPr/>
        <p:txBody>
          <a:bodyPr/>
          <a:lstStyle>
            <a:lvl1pPr>
              <a:defRPr/>
            </a:lvl1pPr>
          </a:lstStyle>
          <a:p>
            <a:pPr>
              <a:defRPr/>
            </a:pPr>
            <a:fld id="{494EB8B2-DC0E-447C-A68A-C21CFB0ABC10}" type="slidenum">
              <a:rPr lang="fi-FI"/>
              <a:pPr>
                <a:defRPr/>
              </a:pPr>
              <a:t>‹#›</a:t>
            </a:fld>
            <a:endParaRPr lang="fi-FI"/>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eaLnBrk="0" hangingPunct="0">
              <a:defRPr>
                <a:latin typeface="Times New Roman" pitchFamily="18" charset="0"/>
              </a:defRPr>
            </a:lvl1pPr>
          </a:lstStyle>
          <a:p>
            <a:pPr>
              <a:defRPr/>
            </a:pPr>
            <a:r>
              <a:rPr lang="fi-FI" smtClean="0"/>
              <a:t>Jussi Tammisola, Geenimuuntelun uusia sovelluksia I </a:t>
            </a:r>
            <a:endParaRPr lang="fi-FI"/>
          </a:p>
        </p:txBody>
      </p:sp>
      <p:sp>
        <p:nvSpPr>
          <p:cNvPr id="7" name="Dian numeron paikkamerkki 6"/>
          <p:cNvSpPr>
            <a:spLocks noGrp="1"/>
          </p:cNvSpPr>
          <p:nvPr>
            <p:ph type="sldNum" sz="quarter" idx="12"/>
          </p:nvPr>
        </p:nvSpPr>
        <p:spPr/>
        <p:txBody>
          <a:bodyPr/>
          <a:lstStyle>
            <a:lvl1pPr eaLnBrk="0" hangingPunct="0">
              <a:defRPr>
                <a:latin typeface="Times New Roman" pitchFamily="18" charset="0"/>
              </a:defRPr>
            </a:lvl1pPr>
          </a:lstStyle>
          <a:p>
            <a:pPr>
              <a:defRPr/>
            </a:pPr>
            <a:fld id="{9F3869EA-C651-4659-A660-BA4B8ED08043}" type="slidenum">
              <a:rPr lang="fi-FI"/>
              <a:pPr>
                <a:defRPr/>
              </a:pPr>
              <a:t>‹#›</a:t>
            </a:fld>
            <a:endParaRPr lang="fi-FI"/>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lvl1pPr>
          </a:lstStyle>
          <a:p>
            <a:pPr>
              <a:defRPr/>
            </a:pPr>
            <a:r>
              <a:rPr lang="fi-FI" smtClean="0"/>
              <a:t>13.9.2012</a:t>
            </a:r>
            <a:endParaRPr lang="fi-FI"/>
          </a:p>
        </p:txBody>
      </p:sp>
      <p:sp>
        <p:nvSpPr>
          <p:cNvPr id="3" name="Alatunnisteen paikkamerkki 2"/>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4" name="Dian numeron paikkamerkki 3"/>
          <p:cNvSpPr>
            <a:spLocks noGrp="1"/>
          </p:cNvSpPr>
          <p:nvPr>
            <p:ph type="sldNum" sz="quarter" idx="12"/>
          </p:nvPr>
        </p:nvSpPr>
        <p:spPr/>
        <p:txBody>
          <a:bodyPr/>
          <a:lstStyle>
            <a:lvl1pPr>
              <a:defRPr/>
            </a:lvl1pPr>
          </a:lstStyle>
          <a:p>
            <a:pPr>
              <a:defRPr/>
            </a:pPr>
            <a:fld id="{A7061CF7-ABA3-42A8-94D3-68354D33FC37}" type="slidenum">
              <a:rPr lang="fi-FI"/>
              <a:pPr>
                <a:defRPr/>
              </a:pPr>
              <a:t>‹#›</a:t>
            </a:fld>
            <a:endParaRPr lang="fi-FI"/>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7" name="Dian numeron paikkamerkki 6"/>
          <p:cNvSpPr>
            <a:spLocks noGrp="1"/>
          </p:cNvSpPr>
          <p:nvPr>
            <p:ph type="sldNum" sz="quarter" idx="12"/>
          </p:nvPr>
        </p:nvSpPr>
        <p:spPr/>
        <p:txBody>
          <a:bodyPr/>
          <a:lstStyle>
            <a:lvl1pPr>
              <a:defRPr/>
            </a:lvl1pPr>
          </a:lstStyle>
          <a:p>
            <a:pPr>
              <a:defRPr/>
            </a:pPr>
            <a:fld id="{42AD8B4D-A387-4228-A836-58BA350407BB}" type="slidenum">
              <a:rPr lang="fi-FI"/>
              <a:pPr>
                <a:defRPr/>
              </a:pPr>
              <a:t>‹#›</a:t>
            </a:fld>
            <a:endParaRPr lang="fi-FI"/>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7" name="Dian numeron paikkamerkki 6"/>
          <p:cNvSpPr>
            <a:spLocks noGrp="1"/>
          </p:cNvSpPr>
          <p:nvPr>
            <p:ph type="sldNum" sz="quarter" idx="12"/>
          </p:nvPr>
        </p:nvSpPr>
        <p:spPr/>
        <p:txBody>
          <a:bodyPr/>
          <a:lstStyle>
            <a:lvl1pPr>
              <a:defRPr/>
            </a:lvl1pPr>
          </a:lstStyle>
          <a:p>
            <a:pPr>
              <a:defRPr/>
            </a:pPr>
            <a:fld id="{0969334D-9C78-4429-8432-EFF64812424A}" type="slidenum">
              <a:rPr lang="fi-FI"/>
              <a:pPr>
                <a:defRPr/>
              </a:pPr>
              <a:t>‹#›</a:t>
            </a:fld>
            <a:endParaRPr lang="fi-FI"/>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a:defRPr/>
            </a:lvl1pPr>
          </a:lstStyle>
          <a:p>
            <a:pPr>
              <a:defRPr/>
            </a:pPr>
            <a:fld id="{C12F07A6-42B0-4956-8715-8A168B8994EB}" type="slidenum">
              <a:rPr lang="fi-FI"/>
              <a:pPr>
                <a:defRPr/>
              </a:pPr>
              <a:t>‹#›</a:t>
            </a:fld>
            <a:endParaRPr lang="fi-FI"/>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4972050" y="366713"/>
            <a:ext cx="1543050" cy="780097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342900" y="366713"/>
            <a:ext cx="4476750" cy="780097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a:defRPr/>
            </a:lvl1pPr>
          </a:lstStyle>
          <a:p>
            <a:pPr>
              <a:defRPr/>
            </a:pPr>
            <a:fld id="{A1C46AC9-0C79-4B51-880C-6B1DECEDB07B}" type="slidenum">
              <a:rPr lang="fi-FI"/>
              <a:pPr>
                <a:defRPr/>
              </a:pPr>
              <a:t>‹#›</a:t>
            </a:fld>
            <a:endParaRPr lang="fi-FI"/>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342900" y="2133600"/>
            <a:ext cx="3009900" cy="60340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505200" y="2133600"/>
            <a:ext cx="3009900" cy="60340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7" name="Dian numeron paikkamerkki 6"/>
          <p:cNvSpPr>
            <a:spLocks noGrp="1"/>
          </p:cNvSpPr>
          <p:nvPr>
            <p:ph type="sldNum" sz="quarter" idx="12"/>
          </p:nvPr>
        </p:nvSpPr>
        <p:spPr/>
        <p:txBody>
          <a:bodyPr/>
          <a:lstStyle>
            <a:lvl1pPr>
              <a:defRPr/>
            </a:lvl1pPr>
          </a:lstStyle>
          <a:p>
            <a:pPr>
              <a:defRPr/>
            </a:pPr>
            <a:fld id="{7CFC5B63-0FCF-4C0D-9213-B82107D44F0C}" type="slidenum">
              <a:rPr lang="fi-FI"/>
              <a:pPr>
                <a:defRPr/>
              </a:pPr>
              <a:t>‹#›</a:t>
            </a:fld>
            <a:endParaRPr lang="fi-FI"/>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lvl1pPr>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a:defRPr/>
            </a:lvl1pPr>
          </a:lstStyle>
          <a:p>
            <a:pPr>
              <a:defRPr/>
            </a:pPr>
            <a:fld id="{BBA1A011-97D4-4A43-AEFB-4E2B5205EF9F}" type="slidenum">
              <a:rPr lang="fi-FI"/>
              <a:pPr>
                <a:defRPr/>
              </a:pPr>
              <a:t>‹#›</a:t>
            </a:fld>
            <a:endParaRPr lang="fi-FI"/>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a:defRPr/>
            </a:lvl1pPr>
          </a:lstStyle>
          <a:p>
            <a:pPr>
              <a:defRPr/>
            </a:pPr>
            <a:fld id="{84FA03FE-43A3-4A1A-8C58-E4645246E527}" type="slidenum">
              <a:rPr lang="fi-FI"/>
              <a:pPr>
                <a:defRPr/>
              </a:pPr>
              <a:t>‹#›</a:t>
            </a:fld>
            <a:endParaRPr lang="fi-FI"/>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lvl1pPr>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a:defRPr/>
            </a:lvl1pPr>
          </a:lstStyle>
          <a:p>
            <a:pPr>
              <a:defRPr/>
            </a:pPr>
            <a:fld id="{2ADB45F4-30DA-40AC-8E4C-E0A3067A4697}" type="slidenum">
              <a:rPr lang="fi-FI"/>
              <a:pPr>
                <a:defRPr/>
              </a:pPr>
              <a:t>‹#›</a:t>
            </a:fld>
            <a:endParaRPr lang="fi-FI"/>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7" name="Dian numeron paikkamerkki 6"/>
          <p:cNvSpPr>
            <a:spLocks noGrp="1"/>
          </p:cNvSpPr>
          <p:nvPr>
            <p:ph type="sldNum" sz="quarter" idx="12"/>
          </p:nvPr>
        </p:nvSpPr>
        <p:spPr/>
        <p:txBody>
          <a:bodyPr/>
          <a:lstStyle>
            <a:lvl1pPr>
              <a:defRPr/>
            </a:lvl1pPr>
          </a:lstStyle>
          <a:p>
            <a:pPr>
              <a:defRPr/>
            </a:pPr>
            <a:fld id="{5ABEC2D5-7A3B-4005-80FB-B022497EA49B}" type="slidenum">
              <a:rPr lang="fi-FI"/>
              <a:pPr>
                <a:defRPr/>
              </a:pPr>
              <a:t>‹#›</a:t>
            </a:fld>
            <a:endParaRPr lang="fi-FI"/>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8" name="Alatunnisteen paikkamerkki 7"/>
          <p:cNvSpPr>
            <a:spLocks noGrp="1"/>
          </p:cNvSpPr>
          <p:nvPr>
            <p:ph type="ftr" sz="quarter" idx="11"/>
          </p:nvPr>
        </p:nvSpPr>
        <p:spPr/>
        <p:txBody>
          <a:bodyPr/>
          <a:lstStyle>
            <a:lvl1pPr eaLnBrk="0" hangingPunct="0">
              <a:defRPr>
                <a:latin typeface="Times New Roman" pitchFamily="18" charset="0"/>
              </a:defRPr>
            </a:lvl1pPr>
          </a:lstStyle>
          <a:p>
            <a:pPr>
              <a:defRPr/>
            </a:pPr>
            <a:r>
              <a:rPr lang="fi-FI" smtClean="0"/>
              <a:t>Jussi Tammisola, Geenimuuntelun uusia sovelluksia I </a:t>
            </a:r>
            <a:endParaRPr lang="fi-FI"/>
          </a:p>
        </p:txBody>
      </p:sp>
      <p:sp>
        <p:nvSpPr>
          <p:cNvPr id="9" name="Dian numeron paikkamerkki 8"/>
          <p:cNvSpPr>
            <a:spLocks noGrp="1"/>
          </p:cNvSpPr>
          <p:nvPr>
            <p:ph type="sldNum" sz="quarter" idx="12"/>
          </p:nvPr>
        </p:nvSpPr>
        <p:spPr/>
        <p:txBody>
          <a:bodyPr/>
          <a:lstStyle>
            <a:lvl1pPr eaLnBrk="0" hangingPunct="0">
              <a:defRPr>
                <a:latin typeface="Times New Roman" pitchFamily="18" charset="0"/>
              </a:defRPr>
            </a:lvl1pPr>
          </a:lstStyle>
          <a:p>
            <a:pPr>
              <a:defRPr/>
            </a:pPr>
            <a:fld id="{7A3B237D-D555-491A-8B6C-F481E6AC4760}" type="slidenum">
              <a:rPr lang="fi-FI"/>
              <a:pPr>
                <a:defRPr/>
              </a:pPr>
              <a:t>‹#›</a:t>
            </a:fld>
            <a:endParaRPr lang="fi-FI"/>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lvl1pPr>
              <a:defRPr/>
            </a:lvl1pPr>
          </a:lstStyle>
          <a:p>
            <a:pPr>
              <a:defRPr/>
            </a:pPr>
            <a:r>
              <a:rPr lang="fi-FI" smtClean="0"/>
              <a:t>13.9.2012</a:t>
            </a:r>
            <a:endParaRPr lang="fi-FI"/>
          </a:p>
        </p:txBody>
      </p:sp>
      <p:sp>
        <p:nvSpPr>
          <p:cNvPr id="8" name="Alatunnisteen paikkamerkki 7"/>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9" name="Dian numeron paikkamerkki 8"/>
          <p:cNvSpPr>
            <a:spLocks noGrp="1"/>
          </p:cNvSpPr>
          <p:nvPr>
            <p:ph type="sldNum" sz="quarter" idx="12"/>
          </p:nvPr>
        </p:nvSpPr>
        <p:spPr/>
        <p:txBody>
          <a:bodyPr/>
          <a:lstStyle>
            <a:lvl1pPr>
              <a:defRPr/>
            </a:lvl1pPr>
          </a:lstStyle>
          <a:p>
            <a:pPr>
              <a:defRPr/>
            </a:pPr>
            <a:fld id="{5211C48B-41E1-4510-9D55-ED84F9F7DA3D}" type="slidenum">
              <a:rPr lang="fi-FI"/>
              <a:pPr>
                <a:defRPr/>
              </a:pPr>
              <a:t>‹#›</a:t>
            </a:fld>
            <a:endParaRPr lang="fi-FI"/>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lvl1pPr>
              <a:defRPr/>
            </a:lvl1pPr>
          </a:lstStyle>
          <a:p>
            <a:pPr>
              <a:defRPr/>
            </a:pPr>
            <a:r>
              <a:rPr lang="fi-FI" smtClean="0"/>
              <a:t>13.9.2012</a:t>
            </a:r>
            <a:endParaRPr lang="fi-FI"/>
          </a:p>
        </p:txBody>
      </p:sp>
      <p:sp>
        <p:nvSpPr>
          <p:cNvPr id="4" name="Alatunnisteen paikkamerkki 3"/>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5" name="Dian numeron paikkamerkki 4"/>
          <p:cNvSpPr>
            <a:spLocks noGrp="1"/>
          </p:cNvSpPr>
          <p:nvPr>
            <p:ph type="sldNum" sz="quarter" idx="12"/>
          </p:nvPr>
        </p:nvSpPr>
        <p:spPr/>
        <p:txBody>
          <a:bodyPr/>
          <a:lstStyle>
            <a:lvl1pPr>
              <a:defRPr/>
            </a:lvl1pPr>
          </a:lstStyle>
          <a:p>
            <a:pPr>
              <a:defRPr/>
            </a:pPr>
            <a:fld id="{019BE495-9E22-4DE9-8ECA-C5DBCFE1A96A}" type="slidenum">
              <a:rPr lang="fi-FI"/>
              <a:pPr>
                <a:defRPr/>
              </a:pPr>
              <a:t>‹#›</a:t>
            </a:fld>
            <a:endParaRPr lang="fi-FI"/>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lvl1pPr>
          </a:lstStyle>
          <a:p>
            <a:pPr>
              <a:defRPr/>
            </a:pPr>
            <a:r>
              <a:rPr lang="fi-FI" smtClean="0"/>
              <a:t>13.9.2012</a:t>
            </a:r>
            <a:endParaRPr lang="fi-FI"/>
          </a:p>
        </p:txBody>
      </p:sp>
      <p:sp>
        <p:nvSpPr>
          <p:cNvPr id="3" name="Alatunnisteen paikkamerkki 2"/>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4" name="Dian numeron paikkamerkki 3"/>
          <p:cNvSpPr>
            <a:spLocks noGrp="1"/>
          </p:cNvSpPr>
          <p:nvPr>
            <p:ph type="sldNum" sz="quarter" idx="12"/>
          </p:nvPr>
        </p:nvSpPr>
        <p:spPr/>
        <p:txBody>
          <a:bodyPr/>
          <a:lstStyle>
            <a:lvl1pPr>
              <a:defRPr/>
            </a:lvl1pPr>
          </a:lstStyle>
          <a:p>
            <a:pPr>
              <a:defRPr/>
            </a:pPr>
            <a:fld id="{5C0F2357-C4E0-4743-A995-AEEE09768798}" type="slidenum">
              <a:rPr lang="fi-FI"/>
              <a:pPr>
                <a:defRPr/>
              </a:pPr>
              <a:t>‹#›</a:t>
            </a:fld>
            <a:endParaRPr lang="fi-FI"/>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7" name="Dian numeron paikkamerkki 6"/>
          <p:cNvSpPr>
            <a:spLocks noGrp="1"/>
          </p:cNvSpPr>
          <p:nvPr>
            <p:ph type="sldNum" sz="quarter" idx="12"/>
          </p:nvPr>
        </p:nvSpPr>
        <p:spPr/>
        <p:txBody>
          <a:bodyPr/>
          <a:lstStyle>
            <a:lvl1pPr>
              <a:defRPr/>
            </a:lvl1pPr>
          </a:lstStyle>
          <a:p>
            <a:pPr>
              <a:defRPr/>
            </a:pPr>
            <a:fld id="{A725DC6C-0E9C-488B-A779-E8201D66CF6F}" type="slidenum">
              <a:rPr lang="fi-FI"/>
              <a:pPr>
                <a:defRPr/>
              </a:pPr>
              <a:t>‹#›</a:t>
            </a:fld>
            <a:endParaRPr lang="fi-FI"/>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7" name="Dian numeron paikkamerkki 6"/>
          <p:cNvSpPr>
            <a:spLocks noGrp="1"/>
          </p:cNvSpPr>
          <p:nvPr>
            <p:ph type="sldNum" sz="quarter" idx="12"/>
          </p:nvPr>
        </p:nvSpPr>
        <p:spPr/>
        <p:txBody>
          <a:bodyPr/>
          <a:lstStyle>
            <a:lvl1pPr>
              <a:defRPr/>
            </a:lvl1pPr>
          </a:lstStyle>
          <a:p>
            <a:pPr>
              <a:defRPr/>
            </a:pPr>
            <a:fld id="{C8D282B7-2533-405D-8557-834FC7DC6AF9}" type="slidenum">
              <a:rPr lang="fi-FI"/>
              <a:pPr>
                <a:defRPr/>
              </a:pPr>
              <a:t>‹#›</a:t>
            </a:fld>
            <a:endParaRPr lang="fi-FI"/>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a:defRPr/>
            </a:lvl1pPr>
          </a:lstStyle>
          <a:p>
            <a:pPr>
              <a:defRPr/>
            </a:pPr>
            <a:fld id="{03E012C4-F1F0-4F3B-B6FE-9205B311427A}" type="slidenum">
              <a:rPr lang="fi-FI"/>
              <a:pPr>
                <a:defRPr/>
              </a:pPr>
              <a:t>‹#›</a:t>
            </a:fld>
            <a:endParaRPr lang="fi-FI"/>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4972050" y="366713"/>
            <a:ext cx="1543050" cy="780097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342900" y="366713"/>
            <a:ext cx="4476750" cy="780097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a:defRPr/>
            </a:lvl1pPr>
          </a:lstStyle>
          <a:p>
            <a:pPr>
              <a:defRPr/>
            </a:pPr>
            <a:fld id="{E383CA2A-D958-4964-A787-15E78009B3E6}" type="slidenum">
              <a:rPr lang="fi-FI"/>
              <a:pPr>
                <a:defRPr/>
              </a:pPr>
              <a:t>‹#›</a:t>
            </a:fld>
            <a:endParaRPr lang="fi-FI"/>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342900" y="2133600"/>
            <a:ext cx="3009900" cy="60340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505200" y="2133600"/>
            <a:ext cx="3009900" cy="60340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7" name="Dian numeron paikkamerkki 6"/>
          <p:cNvSpPr>
            <a:spLocks noGrp="1"/>
          </p:cNvSpPr>
          <p:nvPr>
            <p:ph type="sldNum" sz="quarter" idx="12"/>
          </p:nvPr>
        </p:nvSpPr>
        <p:spPr/>
        <p:txBody>
          <a:bodyPr/>
          <a:lstStyle>
            <a:lvl1pPr>
              <a:defRPr/>
            </a:lvl1pPr>
          </a:lstStyle>
          <a:p>
            <a:pPr>
              <a:defRPr/>
            </a:pPr>
            <a:fld id="{8571D23D-4D22-4FCF-83A9-D342613476FD}" type="slidenum">
              <a:rPr lang="fi-FI"/>
              <a:pPr>
                <a:defRPr/>
              </a:pPr>
              <a:t>‹#›</a:t>
            </a:fld>
            <a:endParaRPr lang="fi-FI"/>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4" name="Alatunnisteen paikkamerkki 3"/>
          <p:cNvSpPr>
            <a:spLocks noGrp="1"/>
          </p:cNvSpPr>
          <p:nvPr>
            <p:ph type="ftr" sz="quarter" idx="11"/>
          </p:nvPr>
        </p:nvSpPr>
        <p:spPr/>
        <p:txBody>
          <a:bodyPr/>
          <a:lstStyle>
            <a:lvl1pPr eaLnBrk="0" hangingPunct="0">
              <a:defRPr>
                <a:latin typeface="Times New Roman" pitchFamily="18" charset="0"/>
              </a:defRPr>
            </a:lvl1pPr>
          </a:lstStyle>
          <a:p>
            <a:pPr>
              <a:defRPr/>
            </a:pPr>
            <a:r>
              <a:rPr lang="fi-FI" smtClean="0"/>
              <a:t>Jussi Tammisola, Geenimuuntelun uusia sovelluksia I </a:t>
            </a:r>
            <a:endParaRPr lang="fi-FI"/>
          </a:p>
        </p:txBody>
      </p:sp>
      <p:sp>
        <p:nvSpPr>
          <p:cNvPr id="5" name="Dian numeron paikkamerkki 4"/>
          <p:cNvSpPr>
            <a:spLocks noGrp="1"/>
          </p:cNvSpPr>
          <p:nvPr>
            <p:ph type="sldNum" sz="quarter" idx="12"/>
          </p:nvPr>
        </p:nvSpPr>
        <p:spPr/>
        <p:txBody>
          <a:bodyPr/>
          <a:lstStyle>
            <a:lvl1pPr eaLnBrk="0" hangingPunct="0">
              <a:defRPr>
                <a:latin typeface="Times New Roman" pitchFamily="18" charset="0"/>
              </a:defRPr>
            </a:lvl1pPr>
          </a:lstStyle>
          <a:p>
            <a:pPr>
              <a:defRPr/>
            </a:pPr>
            <a:fld id="{F3518073-5814-484E-A740-DB112324BB5C}" type="slidenum">
              <a:rPr lang="fi-FI"/>
              <a:pPr>
                <a:defRPr/>
              </a:pPr>
              <a:t>‹#›</a:t>
            </a:fld>
            <a:endParaRPr lang="fi-FI"/>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4295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000625" y="355600"/>
            <a:ext cx="1571625" cy="73660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285750" y="355600"/>
            <a:ext cx="4562475" cy="73660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3" name="Alatunnisteen paikkamerkki 2"/>
          <p:cNvSpPr>
            <a:spLocks noGrp="1"/>
          </p:cNvSpPr>
          <p:nvPr>
            <p:ph type="ftr" sz="quarter" idx="11"/>
          </p:nvPr>
        </p:nvSpPr>
        <p:spPr/>
        <p:txBody>
          <a:bodyPr/>
          <a:lstStyle>
            <a:lvl1pPr eaLnBrk="0" hangingPunct="0">
              <a:defRPr>
                <a:latin typeface="Times New Roman" pitchFamily="18" charset="0"/>
              </a:defRPr>
            </a:lvl1pPr>
          </a:lstStyle>
          <a:p>
            <a:pPr>
              <a:defRPr/>
            </a:pPr>
            <a:r>
              <a:rPr lang="fi-FI" smtClean="0"/>
              <a:t>Jussi Tammisola, Geenimuuntelun uusia sovelluksia I </a:t>
            </a:r>
            <a:endParaRPr lang="fi-FI"/>
          </a:p>
        </p:txBody>
      </p:sp>
      <p:sp>
        <p:nvSpPr>
          <p:cNvPr id="4" name="Dian numeron paikkamerkki 3"/>
          <p:cNvSpPr>
            <a:spLocks noGrp="1"/>
          </p:cNvSpPr>
          <p:nvPr>
            <p:ph type="sldNum" sz="quarter" idx="12"/>
          </p:nvPr>
        </p:nvSpPr>
        <p:spPr/>
        <p:txBody>
          <a:bodyPr/>
          <a:lstStyle>
            <a:lvl1pPr eaLnBrk="0" hangingPunct="0">
              <a:defRPr>
                <a:latin typeface="Times New Roman" pitchFamily="18" charset="0"/>
              </a:defRPr>
            </a:lvl1pPr>
          </a:lstStyle>
          <a:p>
            <a:pPr>
              <a:defRPr/>
            </a:pPr>
            <a:fld id="{59E0A2F8-A7E3-4205-8836-0A32EE54B899}" type="slidenum">
              <a:rPr lang="fi-FI"/>
              <a:pPr>
                <a:defRPr/>
              </a:pPr>
              <a:t>‹#›</a:t>
            </a:fld>
            <a:endParaRPr lang="fi-FI"/>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4295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eaLnBrk="0" hangingPunct="0">
              <a:defRPr>
                <a:latin typeface="Times New Roman" pitchFamily="18" charset="0"/>
              </a:defRPr>
            </a:lvl1pPr>
          </a:lstStyle>
          <a:p>
            <a:pPr>
              <a:defRPr/>
            </a:pPr>
            <a:r>
              <a:rPr lang="fi-FI" smtClean="0"/>
              <a:t>Jussi Tammisola, Geenimuuntelun uusia sovelluksia I </a:t>
            </a:r>
            <a:endParaRPr lang="fi-FI"/>
          </a:p>
        </p:txBody>
      </p:sp>
      <p:sp>
        <p:nvSpPr>
          <p:cNvPr id="7" name="Dian numeron paikkamerkki 6"/>
          <p:cNvSpPr>
            <a:spLocks noGrp="1"/>
          </p:cNvSpPr>
          <p:nvPr>
            <p:ph type="sldNum" sz="quarter" idx="12"/>
          </p:nvPr>
        </p:nvSpPr>
        <p:spPr/>
        <p:txBody>
          <a:bodyPr/>
          <a:lstStyle>
            <a:lvl1pPr eaLnBrk="0" hangingPunct="0">
              <a:defRPr>
                <a:latin typeface="Times New Roman" pitchFamily="18" charset="0"/>
              </a:defRPr>
            </a:lvl1pPr>
          </a:lstStyle>
          <a:p>
            <a:pPr>
              <a:defRPr/>
            </a:pPr>
            <a:fld id="{D021804E-67C4-404C-844A-FA35D8B53EF9}" type="slidenum">
              <a:rPr lang="fi-FI"/>
              <a:pPr>
                <a:defRPr/>
              </a:pPr>
              <a:t>‹#›</a:t>
            </a:fld>
            <a:endParaRPr lang="fi-FI"/>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000625" y="355600"/>
            <a:ext cx="1571625" cy="73660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285750" y="355600"/>
            <a:ext cx="4562475" cy="73660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xAndTwoObj" preserve="1">
  <p:cSld name="Otsikko, teksti ja 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quarter" idx="2"/>
          </p:nvPr>
        </p:nvSpPr>
        <p:spPr>
          <a:xfrm>
            <a:off x="3733800" y="2235200"/>
            <a:ext cx="2838450" cy="26670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Sisällön paikkamerkki 4"/>
          <p:cNvSpPr>
            <a:spLocks noGrp="1"/>
          </p:cNvSpPr>
          <p:nvPr>
            <p:ph sz="quarter" idx="3"/>
          </p:nvPr>
        </p:nvSpPr>
        <p:spPr>
          <a:xfrm>
            <a:off x="3733800" y="5054600"/>
            <a:ext cx="2838450" cy="26670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4295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eaLnBrk="0" hangingPunct="0">
              <a:defRPr>
                <a:latin typeface="Times New Roman" pitchFamily="18" charset="0"/>
              </a:defRPr>
            </a:lvl1pPr>
          </a:lstStyle>
          <a:p>
            <a:pPr>
              <a:defRPr/>
            </a:pPr>
            <a:r>
              <a:rPr lang="fi-FI" smtClean="0"/>
              <a:t>Jussi Tammisola, Geenimuuntelun uusia sovelluksia I </a:t>
            </a:r>
            <a:endParaRPr lang="fi-FI"/>
          </a:p>
        </p:txBody>
      </p:sp>
      <p:sp>
        <p:nvSpPr>
          <p:cNvPr id="7" name="Dian numeron paikkamerkki 6"/>
          <p:cNvSpPr>
            <a:spLocks noGrp="1"/>
          </p:cNvSpPr>
          <p:nvPr>
            <p:ph type="sldNum" sz="quarter" idx="12"/>
          </p:nvPr>
        </p:nvSpPr>
        <p:spPr/>
        <p:txBody>
          <a:bodyPr/>
          <a:lstStyle>
            <a:lvl1pPr eaLnBrk="0" hangingPunct="0">
              <a:defRPr>
                <a:latin typeface="Times New Roman" pitchFamily="18" charset="0"/>
              </a:defRPr>
            </a:lvl1pPr>
          </a:lstStyle>
          <a:p>
            <a:pPr>
              <a:defRPr/>
            </a:pPr>
            <a:fld id="{33E17BEC-8F3A-4316-A2BE-8013129BD5F2}" type="slidenum">
              <a:rPr lang="fi-FI"/>
              <a:pPr>
                <a:defRPr/>
              </a:pPr>
              <a:t>‹#›</a:t>
            </a:fld>
            <a:endParaRPr lang="fi-FI"/>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000625" y="355600"/>
            <a:ext cx="1571625" cy="73660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285750" y="355600"/>
            <a:ext cx="4562475" cy="73660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xAndTwoObj" preserve="1">
  <p:cSld name="Otsikko, teksti ja 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quarter" idx="2"/>
          </p:nvPr>
        </p:nvSpPr>
        <p:spPr>
          <a:xfrm>
            <a:off x="3733800" y="2235200"/>
            <a:ext cx="2838450" cy="26670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Sisällön paikkamerkki 4"/>
          <p:cNvSpPr>
            <a:spLocks noGrp="1"/>
          </p:cNvSpPr>
          <p:nvPr>
            <p:ph sz="quarter" idx="3"/>
          </p:nvPr>
        </p:nvSpPr>
        <p:spPr>
          <a:xfrm>
            <a:off x="3733800" y="5054600"/>
            <a:ext cx="2838450" cy="26670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4295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eaLnBrk="0" hangingPunct="0">
              <a:defRPr>
                <a:latin typeface="Times New Roman" pitchFamily="18" charset="0"/>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eaLnBrk="0" hangingPunct="0">
              <a:defRPr>
                <a:latin typeface="Times New Roman" pitchFamily="18" charset="0"/>
              </a:defRPr>
            </a:lvl1pPr>
          </a:lstStyle>
          <a:p>
            <a:pPr>
              <a:defRPr/>
            </a:pPr>
            <a:fld id="{85DB67BA-4CE9-4C6D-92A6-1C3C2754381B}" type="slidenum">
              <a:rPr lang="fi-FI"/>
              <a:pPr>
                <a:defRPr/>
              </a:pPr>
              <a:t>‹#›</a:t>
            </a:fld>
            <a:endParaRPr lang="fi-FI"/>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000625" y="355600"/>
            <a:ext cx="1571625" cy="73660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285750" y="355600"/>
            <a:ext cx="4562475" cy="73660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4" name="Picture 1059" descr="kansi_tkunta-palmenia"/>
          <p:cNvPicPr>
            <a:picLocks noChangeAspect="1" noChangeArrowheads="1"/>
          </p:cNvPicPr>
          <p:nvPr/>
        </p:nvPicPr>
        <p:blipFill>
          <a:blip r:embed="rId2" cstate="print"/>
          <a:srcRect/>
          <a:stretch>
            <a:fillRect/>
          </a:stretch>
        </p:blipFill>
        <p:spPr bwMode="auto">
          <a:xfrm>
            <a:off x="0" y="0"/>
            <a:ext cx="6859588" cy="9145588"/>
          </a:xfrm>
          <a:prstGeom prst="rect">
            <a:avLst/>
          </a:prstGeom>
          <a:noFill/>
          <a:ln w="9525">
            <a:noFill/>
            <a:miter lim="800000"/>
            <a:headEnd/>
            <a:tailEnd/>
          </a:ln>
        </p:spPr>
      </p:pic>
      <p:sp>
        <p:nvSpPr>
          <p:cNvPr id="3074" name="Rectangle 2"/>
          <p:cNvSpPr>
            <a:spLocks noGrp="1" noChangeArrowheads="1"/>
          </p:cNvSpPr>
          <p:nvPr>
            <p:ph type="ctrTitle"/>
          </p:nvPr>
        </p:nvSpPr>
        <p:spPr>
          <a:xfrm>
            <a:off x="800100" y="2798233"/>
            <a:ext cx="4057650" cy="1524000"/>
          </a:xfrm>
        </p:spPr>
        <p:txBody>
          <a:bodyPr/>
          <a:lstStyle>
            <a:lvl1pPr>
              <a:defRPr>
                <a:solidFill>
                  <a:srgbClr val="1E1C77"/>
                </a:solidFill>
              </a:defRPr>
            </a:lvl1pPr>
          </a:lstStyle>
          <a:p>
            <a:r>
              <a:rPr lang="en-US" dirty="0" err="1"/>
              <a:t>Muokkaa</a:t>
            </a:r>
            <a:r>
              <a:rPr lang="en-US" dirty="0"/>
              <a:t> </a:t>
            </a:r>
            <a:r>
              <a:rPr lang="en-US" dirty="0" err="1"/>
              <a:t>otsikon</a:t>
            </a:r>
            <a:r>
              <a:rPr lang="en-US" dirty="0"/>
              <a:t> </a:t>
            </a:r>
            <a:r>
              <a:rPr lang="en-US" dirty="0" err="1"/>
              <a:t>perustyyliä</a:t>
            </a:r>
            <a:r>
              <a:rPr lang="en-US" dirty="0"/>
              <a:t> </a:t>
            </a:r>
            <a:r>
              <a:rPr lang="en-US" dirty="0" err="1"/>
              <a:t>napsauttamalla</a:t>
            </a:r>
            <a:endParaRPr lang="en-US" dirty="0"/>
          </a:p>
        </p:txBody>
      </p:sp>
      <p:sp>
        <p:nvSpPr>
          <p:cNvPr id="3075" name="Rectangle 3"/>
          <p:cNvSpPr>
            <a:spLocks noGrp="1" noChangeArrowheads="1"/>
          </p:cNvSpPr>
          <p:nvPr>
            <p:ph type="subTitle" idx="1"/>
          </p:nvPr>
        </p:nvSpPr>
        <p:spPr>
          <a:xfrm>
            <a:off x="800100" y="4758268"/>
            <a:ext cx="4057650" cy="1845733"/>
          </a:xfrm>
        </p:spPr>
        <p:txBody>
          <a:bodyPr/>
          <a:lstStyle>
            <a:lvl1pPr marL="0" indent="0">
              <a:buFont typeface="Wingdings" pitchFamily="2" charset="2"/>
              <a:buNone/>
              <a:defRPr/>
            </a:lvl1pPr>
          </a:lstStyle>
          <a:p>
            <a:r>
              <a:rPr lang="en-US"/>
              <a:t>Muokkaa alaotsikon perustyyliä napsauttamalla</a:t>
            </a:r>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fi-FI" smtClean="0"/>
              <a:t>Jussi Tammisola, Geenimuuntelun uusia sovelluksia I </a:t>
            </a:r>
            <a:endParaRPr lang="en-US"/>
          </a:p>
        </p:txBody>
      </p:sp>
      <p:sp>
        <p:nvSpPr>
          <p:cNvPr id="6" name="Rectangle 1039"/>
          <p:cNvSpPr>
            <a:spLocks noGrp="1" noChangeArrowheads="1"/>
          </p:cNvSpPr>
          <p:nvPr>
            <p:ph type="sldNum" sz="quarter" idx="12"/>
          </p:nvPr>
        </p:nvSpPr>
        <p:spPr/>
        <p:txBody>
          <a:bodyPr/>
          <a:lstStyle>
            <a:lvl1pPr>
              <a:defRPr/>
            </a:lvl1pPr>
          </a:lstStyle>
          <a:p>
            <a:pPr>
              <a:defRPr/>
            </a:pPr>
            <a:fld id="{955462D2-8EFD-45EC-A2DB-B59B6351622F}" type="slidenum">
              <a:rPr lang="en-US"/>
              <a:pPr>
                <a:defRPr/>
              </a:pPr>
              <a:t>‹#›</a:t>
            </a:fld>
            <a:endParaRPr lang="en-US"/>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735" y="5875867"/>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735" y="3875620"/>
            <a:ext cx="5829300" cy="200024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fi-FI" smtClean="0"/>
              <a:t>Jussi Tammisola, Geenimuuntelun uusia sovelluksia I </a:t>
            </a:r>
            <a:endParaRPr lang="en-US"/>
          </a:p>
        </p:txBody>
      </p:sp>
      <p:sp>
        <p:nvSpPr>
          <p:cNvPr id="6" name="Rectangle 1039"/>
          <p:cNvSpPr>
            <a:spLocks noGrp="1" noChangeArrowheads="1"/>
          </p:cNvSpPr>
          <p:nvPr>
            <p:ph type="sldNum" sz="quarter" idx="12"/>
          </p:nvPr>
        </p:nvSpPr>
        <p:spPr/>
        <p:txBody>
          <a:bodyPr/>
          <a:lstStyle>
            <a:lvl1pPr>
              <a:defRPr/>
            </a:lvl1pPr>
          </a:lstStyle>
          <a:p>
            <a:pPr>
              <a:defRPr/>
            </a:pPr>
            <a:fld id="{06625489-44A8-40E6-AEE0-C6F36F02B79A}"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4972050" y="366713"/>
            <a:ext cx="1543050" cy="780097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342900" y="366713"/>
            <a:ext cx="4476750" cy="780097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eaLnBrk="0" hangingPunct="0">
              <a:defRPr>
                <a:latin typeface="Times New Roman" pitchFamily="18" charset="0"/>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eaLnBrk="0" hangingPunct="0">
              <a:defRPr>
                <a:latin typeface="Times New Roman" pitchFamily="18" charset="0"/>
              </a:defRPr>
            </a:lvl1pPr>
          </a:lstStyle>
          <a:p>
            <a:pPr>
              <a:defRPr/>
            </a:pPr>
            <a:fld id="{C910569A-0BF4-4BDF-B0F5-C8B47004FDD1}" type="slidenum">
              <a:rPr lang="fi-FI"/>
              <a:pPr>
                <a:defRPr/>
              </a:pPr>
              <a:t>‹#›</a:t>
            </a:fld>
            <a:endParaRPr lang="fi-FI"/>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1371600" y="2133600"/>
            <a:ext cx="2571750" cy="660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057650" y="2133600"/>
            <a:ext cx="2571750" cy="660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1"/>
          </p:nvPr>
        </p:nvSpPr>
        <p:spPr/>
        <p:txBody>
          <a:bodyPr/>
          <a:lstStyle>
            <a:lvl1pPr>
              <a:defRPr/>
            </a:lvl1pPr>
          </a:lstStyle>
          <a:p>
            <a:pPr>
              <a:defRPr/>
            </a:pPr>
            <a:r>
              <a:rPr lang="fi-FI" smtClean="0"/>
              <a:t>Jussi Tammisola, Geenimuuntelun uusia sovelluksia I </a:t>
            </a:r>
            <a:endParaRPr lang="en-US"/>
          </a:p>
        </p:txBody>
      </p:sp>
      <p:sp>
        <p:nvSpPr>
          <p:cNvPr id="7" name="Rectangle 1039"/>
          <p:cNvSpPr>
            <a:spLocks noGrp="1" noChangeArrowheads="1"/>
          </p:cNvSpPr>
          <p:nvPr>
            <p:ph type="sldNum" sz="quarter" idx="12"/>
          </p:nvPr>
        </p:nvSpPr>
        <p:spPr/>
        <p:txBody>
          <a:bodyPr/>
          <a:lstStyle>
            <a:lvl1pPr>
              <a:defRPr/>
            </a:lvl1pPr>
          </a:lstStyle>
          <a:p>
            <a:pPr>
              <a:defRPr/>
            </a:pPr>
            <a:fld id="{76C34266-A894-4A76-8F81-F28BB7FB9421}" type="slidenum">
              <a:rPr lang="en-US"/>
              <a:pPr>
                <a:defRPr/>
              </a:pPr>
              <a:t>‹#›</a:t>
            </a:fld>
            <a:endParaRPr lang="en-US"/>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184"/>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8" name="Rectangle 1038"/>
          <p:cNvSpPr>
            <a:spLocks noGrp="1" noChangeArrowheads="1"/>
          </p:cNvSpPr>
          <p:nvPr>
            <p:ph type="ftr" sz="quarter" idx="11"/>
          </p:nvPr>
        </p:nvSpPr>
        <p:spPr/>
        <p:txBody>
          <a:bodyPr/>
          <a:lstStyle>
            <a:lvl1pPr>
              <a:defRPr/>
            </a:lvl1pPr>
          </a:lstStyle>
          <a:p>
            <a:pPr>
              <a:defRPr/>
            </a:pPr>
            <a:r>
              <a:rPr lang="fi-FI" smtClean="0"/>
              <a:t>Jussi Tammisola, Geenimuuntelun uusia sovelluksia I </a:t>
            </a:r>
            <a:endParaRPr lang="en-US"/>
          </a:p>
        </p:txBody>
      </p:sp>
      <p:sp>
        <p:nvSpPr>
          <p:cNvPr id="9" name="Rectangle 1039"/>
          <p:cNvSpPr>
            <a:spLocks noGrp="1" noChangeArrowheads="1"/>
          </p:cNvSpPr>
          <p:nvPr>
            <p:ph type="sldNum" sz="quarter" idx="12"/>
          </p:nvPr>
        </p:nvSpPr>
        <p:spPr/>
        <p:txBody>
          <a:bodyPr/>
          <a:lstStyle>
            <a:lvl1pPr>
              <a:defRPr/>
            </a:lvl1pPr>
          </a:lstStyle>
          <a:p>
            <a:pPr>
              <a:defRPr/>
            </a:pPr>
            <a:fld id="{3E450296-3622-447A-8691-3490CC7041D1}" type="slidenum">
              <a:rPr lang="en-US"/>
              <a:pPr>
                <a:defRPr/>
              </a:pPr>
              <a:t>‹#›</a:t>
            </a:fld>
            <a:endParaRPr lang="en-US"/>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4" name="Rectangle 1038"/>
          <p:cNvSpPr>
            <a:spLocks noGrp="1" noChangeArrowheads="1"/>
          </p:cNvSpPr>
          <p:nvPr>
            <p:ph type="ftr" sz="quarter" idx="11"/>
          </p:nvPr>
        </p:nvSpPr>
        <p:spPr/>
        <p:txBody>
          <a:bodyPr/>
          <a:lstStyle>
            <a:lvl1pPr>
              <a:defRPr/>
            </a:lvl1pPr>
          </a:lstStyle>
          <a:p>
            <a:pPr>
              <a:defRPr/>
            </a:pPr>
            <a:r>
              <a:rPr lang="fi-FI" smtClean="0"/>
              <a:t>Jussi Tammisola, Geenimuuntelun uusia sovelluksia I </a:t>
            </a:r>
            <a:endParaRPr lang="en-US"/>
          </a:p>
        </p:txBody>
      </p:sp>
      <p:sp>
        <p:nvSpPr>
          <p:cNvPr id="5" name="Rectangle 1039"/>
          <p:cNvSpPr>
            <a:spLocks noGrp="1" noChangeArrowheads="1"/>
          </p:cNvSpPr>
          <p:nvPr>
            <p:ph type="sldNum" sz="quarter" idx="12"/>
          </p:nvPr>
        </p:nvSpPr>
        <p:spPr/>
        <p:txBody>
          <a:bodyPr/>
          <a:lstStyle>
            <a:lvl1pPr>
              <a:defRPr/>
            </a:lvl1pPr>
          </a:lstStyle>
          <a:p>
            <a:pPr>
              <a:defRPr/>
            </a:pPr>
            <a:fld id="{03AF6415-1795-4CF7-B9C4-98DADE2770EB}" type="slidenum">
              <a:rPr lang="en-US"/>
              <a:pPr>
                <a:defRPr/>
              </a:pPr>
              <a:t>‹#›</a:t>
            </a:fld>
            <a:endParaRPr lang="en-US"/>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3" name="Rectangle 1038"/>
          <p:cNvSpPr>
            <a:spLocks noGrp="1" noChangeArrowheads="1"/>
          </p:cNvSpPr>
          <p:nvPr>
            <p:ph type="ftr" sz="quarter" idx="11"/>
          </p:nvPr>
        </p:nvSpPr>
        <p:spPr/>
        <p:txBody>
          <a:bodyPr/>
          <a:lstStyle>
            <a:lvl1pPr>
              <a:defRPr/>
            </a:lvl1pPr>
          </a:lstStyle>
          <a:p>
            <a:pPr>
              <a:defRPr/>
            </a:pPr>
            <a:r>
              <a:rPr lang="fi-FI" smtClean="0"/>
              <a:t>Jussi Tammisola, Geenimuuntelun uusia sovelluksia I </a:t>
            </a:r>
            <a:endParaRPr lang="en-US"/>
          </a:p>
        </p:txBody>
      </p:sp>
      <p:sp>
        <p:nvSpPr>
          <p:cNvPr id="4" name="Rectangle 1039"/>
          <p:cNvSpPr>
            <a:spLocks noGrp="1" noChangeArrowheads="1"/>
          </p:cNvSpPr>
          <p:nvPr>
            <p:ph type="sldNum" sz="quarter" idx="12"/>
          </p:nvPr>
        </p:nvSpPr>
        <p:spPr/>
        <p:txBody>
          <a:bodyPr/>
          <a:lstStyle>
            <a:lvl1pPr>
              <a:defRPr/>
            </a:lvl1pPr>
          </a:lstStyle>
          <a:p>
            <a:pPr>
              <a:defRPr/>
            </a:pPr>
            <a:fld id="{89064D79-4ACB-475C-9B87-57385750B22B}" type="slidenum">
              <a:rPr lang="en-US"/>
              <a:pPr>
                <a:defRPr/>
              </a:pPr>
              <a:t>‹#›</a:t>
            </a:fld>
            <a:endParaRPr lang="en-US"/>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1" y="364067"/>
            <a:ext cx="2256235"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1"/>
          </p:nvPr>
        </p:nvSpPr>
        <p:spPr/>
        <p:txBody>
          <a:bodyPr/>
          <a:lstStyle>
            <a:lvl1pPr>
              <a:defRPr/>
            </a:lvl1pPr>
          </a:lstStyle>
          <a:p>
            <a:pPr>
              <a:defRPr/>
            </a:pPr>
            <a:r>
              <a:rPr lang="fi-FI" smtClean="0"/>
              <a:t>Jussi Tammisola, Geenimuuntelun uusia sovelluksia I </a:t>
            </a:r>
            <a:endParaRPr lang="en-US"/>
          </a:p>
        </p:txBody>
      </p:sp>
      <p:sp>
        <p:nvSpPr>
          <p:cNvPr id="7" name="Rectangle 1039"/>
          <p:cNvSpPr>
            <a:spLocks noGrp="1" noChangeArrowheads="1"/>
          </p:cNvSpPr>
          <p:nvPr>
            <p:ph type="sldNum" sz="quarter" idx="12"/>
          </p:nvPr>
        </p:nvSpPr>
        <p:spPr/>
        <p:txBody>
          <a:bodyPr/>
          <a:lstStyle>
            <a:lvl1pPr>
              <a:defRPr/>
            </a:lvl1pPr>
          </a:lstStyle>
          <a:p>
            <a:pPr>
              <a:defRPr/>
            </a:pPr>
            <a:fld id="{6ECCB345-F525-4020-B0BE-0F68A8DEE4A2}" type="slidenum">
              <a:rPr lang="en-US"/>
              <a:pPr>
                <a:defRPr/>
              </a:pPr>
              <a:t>‹#›</a:t>
            </a:fld>
            <a:endParaRPr lang="en-US"/>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928670" y="30135"/>
            <a:ext cx="5643602" cy="755651"/>
          </a:xfrm>
        </p:spPr>
        <p:txBody>
          <a:bodyPr/>
          <a:lstStyle>
            <a:lvl1pPr algn="l">
              <a:defRPr sz="2000" b="1"/>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Kuvan paikkamerkki 2"/>
          <p:cNvSpPr>
            <a:spLocks noGrp="1"/>
          </p:cNvSpPr>
          <p:nvPr>
            <p:ph type="pic" idx="1"/>
          </p:nvPr>
        </p:nvSpPr>
        <p:spPr>
          <a:xfrm>
            <a:off x="928670" y="959909"/>
            <a:ext cx="5643602" cy="65410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500042" y="7572396"/>
            <a:ext cx="607223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smtClean="0"/>
              <a:t>Muokkaa tekstin perustyylejä napsauttamalla</a:t>
            </a:r>
          </a:p>
        </p:txBody>
      </p:sp>
      <p:sp>
        <p:nvSpPr>
          <p:cNvPr id="5"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1"/>
          </p:nvPr>
        </p:nvSpPr>
        <p:spPr/>
        <p:txBody>
          <a:bodyPr/>
          <a:lstStyle>
            <a:lvl1pPr>
              <a:defRPr/>
            </a:lvl1pPr>
          </a:lstStyle>
          <a:p>
            <a:pPr>
              <a:defRPr/>
            </a:pPr>
            <a:r>
              <a:rPr lang="fi-FI" smtClean="0"/>
              <a:t>Jussi Tammisola, Geenimuuntelun uusia sovelluksia I </a:t>
            </a:r>
            <a:endParaRPr lang="en-US"/>
          </a:p>
        </p:txBody>
      </p:sp>
      <p:sp>
        <p:nvSpPr>
          <p:cNvPr id="7" name="Rectangle 1039"/>
          <p:cNvSpPr>
            <a:spLocks noGrp="1" noChangeArrowheads="1"/>
          </p:cNvSpPr>
          <p:nvPr>
            <p:ph type="sldNum" sz="quarter" idx="12"/>
          </p:nvPr>
        </p:nvSpPr>
        <p:spPr/>
        <p:txBody>
          <a:bodyPr/>
          <a:lstStyle>
            <a:lvl1pPr>
              <a:defRPr/>
            </a:lvl1pPr>
          </a:lstStyle>
          <a:p>
            <a:pPr>
              <a:defRPr/>
            </a:pPr>
            <a:fld id="{B7922BE4-9617-454A-920C-21CEAA1538B1}" type="slidenum">
              <a:rPr lang="en-US"/>
              <a:pPr>
                <a:defRPr/>
              </a:pPr>
              <a:t>‹#›</a:t>
            </a:fld>
            <a:endParaRPr lang="en-US"/>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fi-FI" smtClean="0"/>
              <a:t>Jussi Tammisola, Geenimuuntelun uusia sovelluksia I </a:t>
            </a:r>
            <a:endParaRPr lang="en-US"/>
          </a:p>
        </p:txBody>
      </p:sp>
      <p:sp>
        <p:nvSpPr>
          <p:cNvPr id="6" name="Rectangle 1039"/>
          <p:cNvSpPr>
            <a:spLocks noGrp="1" noChangeArrowheads="1"/>
          </p:cNvSpPr>
          <p:nvPr>
            <p:ph type="sldNum" sz="quarter" idx="12"/>
          </p:nvPr>
        </p:nvSpPr>
        <p:spPr/>
        <p:txBody>
          <a:bodyPr/>
          <a:lstStyle>
            <a:lvl1pPr>
              <a:defRPr/>
            </a:lvl1pPr>
          </a:lstStyle>
          <a:p>
            <a:pPr>
              <a:defRPr/>
            </a:pPr>
            <a:fld id="{011CA422-2D61-42AA-9969-ECFB30E2824C}" type="slidenum">
              <a:rPr lang="en-US"/>
              <a:pPr>
                <a:defRPr/>
              </a:pPr>
              <a:t>‹#›</a:t>
            </a:fld>
            <a:endParaRPr lang="en-US"/>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314950" y="203200"/>
            <a:ext cx="1314450" cy="85344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1371600" y="203200"/>
            <a:ext cx="3829050" cy="85344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fi-FI" smtClean="0"/>
              <a:t>Jussi Tammisola, Geenimuuntelun uusia sovelluksia I </a:t>
            </a:r>
            <a:endParaRPr lang="en-US"/>
          </a:p>
        </p:txBody>
      </p:sp>
      <p:sp>
        <p:nvSpPr>
          <p:cNvPr id="6" name="Rectangle 1039"/>
          <p:cNvSpPr>
            <a:spLocks noGrp="1" noChangeArrowheads="1"/>
          </p:cNvSpPr>
          <p:nvPr>
            <p:ph type="sldNum" sz="quarter" idx="12"/>
          </p:nvPr>
        </p:nvSpPr>
        <p:spPr/>
        <p:txBody>
          <a:bodyPr/>
          <a:lstStyle>
            <a:lvl1pPr>
              <a:defRPr/>
            </a:lvl1pPr>
          </a:lstStyle>
          <a:p>
            <a:pPr>
              <a:defRPr/>
            </a:pPr>
            <a:fld id="{E41CB856-3999-4C96-810F-E312FD586BE5}" type="slidenum">
              <a:rPr lang="en-US"/>
              <a:pPr>
                <a:defRPr/>
              </a:pPr>
              <a:t>‹#›</a:t>
            </a:fld>
            <a:endParaRPr lang="en-US"/>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dirty="0"/>
          </a:p>
        </p:txBody>
      </p:sp>
      <p:sp>
        <p:nvSpPr>
          <p:cNvPr id="7" name="Sisällön paikkamerkki 6"/>
          <p:cNvSpPr>
            <a:spLocks noGrp="1"/>
          </p:cNvSpPr>
          <p:nvPr>
            <p:ph sz="quarter" idx="13"/>
          </p:nvPr>
        </p:nvSpPr>
        <p:spPr>
          <a:xfrm>
            <a:off x="357166" y="6858016"/>
            <a:ext cx="6286543" cy="1785949"/>
          </a:xfrm>
        </p:spPr>
        <p:txBody>
          <a:bodyPr/>
          <a:lstStyle>
            <a:lvl1pPr>
              <a:defRPr/>
            </a:lvl1pPr>
            <a:lvl5pPr>
              <a:buNone/>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8" name="Sisällön paikkamerkki 6"/>
          <p:cNvSpPr>
            <a:spLocks noGrp="1"/>
          </p:cNvSpPr>
          <p:nvPr>
            <p:ph sz="quarter" idx="14"/>
          </p:nvPr>
        </p:nvSpPr>
        <p:spPr>
          <a:xfrm>
            <a:off x="357166" y="1285853"/>
            <a:ext cx="6286543" cy="5429287"/>
          </a:xfrm>
        </p:spPr>
        <p:txBody>
          <a:bodyPr/>
          <a:lstStyle>
            <a:lvl1pPr>
              <a:buNone/>
              <a:defRPr/>
            </a:lvl1pPr>
          </a:lstStyle>
          <a:p>
            <a:pPr lvl="0"/>
            <a:r>
              <a:rPr lang="fi-FI" smtClean="0"/>
              <a:t>Muokkaa tekstin perustyylejä napsauttamalla</a:t>
            </a:r>
          </a:p>
        </p:txBody>
      </p:sp>
      <p:sp>
        <p:nvSpPr>
          <p:cNvPr id="5" name="Rectangle 1037"/>
          <p:cNvSpPr>
            <a:spLocks noGrp="1" noChangeArrowheads="1"/>
          </p:cNvSpPr>
          <p:nvPr>
            <p:ph type="dt" sz="half" idx="15"/>
          </p:nvPr>
        </p:nvSpPr>
        <p:spPr>
          <a:ln/>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6"/>
          </p:nvPr>
        </p:nvSpPr>
        <p:spPr>
          <a:ln/>
        </p:spPr>
        <p:txBody>
          <a:bodyPr/>
          <a:lstStyle>
            <a:lvl1pPr>
              <a:defRPr/>
            </a:lvl1pPr>
          </a:lstStyle>
          <a:p>
            <a:pPr>
              <a:defRPr/>
            </a:pPr>
            <a:r>
              <a:rPr lang="fi-FI" smtClean="0"/>
              <a:t>Jussi Tammisola, Geenimuuntelun uusia sovelluksia I </a:t>
            </a:r>
            <a:endParaRPr lang="en-US"/>
          </a:p>
        </p:txBody>
      </p:sp>
      <p:sp>
        <p:nvSpPr>
          <p:cNvPr id="9" name="Rectangle 1039"/>
          <p:cNvSpPr>
            <a:spLocks noGrp="1" noChangeArrowheads="1"/>
          </p:cNvSpPr>
          <p:nvPr>
            <p:ph type="sldNum" sz="quarter" idx="17"/>
          </p:nvPr>
        </p:nvSpPr>
        <p:spPr>
          <a:ln/>
        </p:spPr>
        <p:txBody>
          <a:bodyPr/>
          <a:lstStyle>
            <a:lvl1pPr>
              <a:defRPr/>
            </a:lvl1pPr>
          </a:lstStyle>
          <a:p>
            <a:pPr>
              <a:defRPr/>
            </a:pPr>
            <a:fld id="{EB59B858-8C80-48C9-8995-FEBA280ADF25}" type="slidenum">
              <a:rPr lang="en-US"/>
              <a:pPr>
                <a:defRPr/>
              </a:pPr>
              <a:t>‹#›</a:t>
            </a:fld>
            <a:endParaRPr lang="en-US"/>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2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Sisällön paikkamerkki 6"/>
          <p:cNvSpPr>
            <a:spLocks noGrp="1"/>
          </p:cNvSpPr>
          <p:nvPr>
            <p:ph sz="quarter" idx="13"/>
          </p:nvPr>
        </p:nvSpPr>
        <p:spPr>
          <a:xfrm>
            <a:off x="0" y="1428750"/>
            <a:ext cx="1714500" cy="3214688"/>
          </a:xfrm>
        </p:spPr>
        <p:txBody>
          <a:bodyPr/>
          <a:lstStyle>
            <a:lvl1pPr>
              <a:buNone/>
              <a:defRPr/>
            </a:lvl1pPr>
            <a:lvl2pPr>
              <a:buNone/>
              <a:defRPr/>
            </a:lvl2pPr>
            <a:lvl3pPr>
              <a:buNone/>
              <a:defRPr/>
            </a:lvl3pPr>
          </a:lstStyle>
          <a:p>
            <a:pPr lvl="1"/>
            <a:endParaRPr lang="fi-FI" dirty="0" smtClean="0"/>
          </a:p>
        </p:txBody>
      </p:sp>
      <p:sp>
        <p:nvSpPr>
          <p:cNvPr id="9" name="Sisällön paikkamerkki 8"/>
          <p:cNvSpPr>
            <a:spLocks noGrp="1"/>
          </p:cNvSpPr>
          <p:nvPr>
            <p:ph sz="quarter" idx="14"/>
          </p:nvPr>
        </p:nvSpPr>
        <p:spPr>
          <a:xfrm>
            <a:off x="2000250" y="1500188"/>
            <a:ext cx="4572022" cy="314325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13" name="Tekstin paikkamerkki 12"/>
          <p:cNvSpPr>
            <a:spLocks noGrp="1"/>
          </p:cNvSpPr>
          <p:nvPr>
            <p:ph type="body" sz="quarter" idx="15"/>
          </p:nvPr>
        </p:nvSpPr>
        <p:spPr>
          <a:xfrm>
            <a:off x="357166" y="4929188"/>
            <a:ext cx="6215105" cy="364334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Rectangle 1037"/>
          <p:cNvSpPr>
            <a:spLocks noGrp="1" noChangeArrowheads="1"/>
          </p:cNvSpPr>
          <p:nvPr>
            <p:ph type="dt" sz="half" idx="16"/>
          </p:nvPr>
        </p:nvSpPr>
        <p:spPr>
          <a:ln/>
        </p:spPr>
        <p:txBody>
          <a:bodyPr/>
          <a:lstStyle>
            <a:lvl1pPr>
              <a:defRPr/>
            </a:lvl1pPr>
          </a:lstStyle>
          <a:p>
            <a:pPr>
              <a:defRPr/>
            </a:pPr>
            <a:r>
              <a:rPr lang="fi-FI" smtClean="0"/>
              <a:t>13.9.2012</a:t>
            </a:r>
            <a:endParaRPr lang="en-US"/>
          </a:p>
        </p:txBody>
      </p:sp>
      <p:sp>
        <p:nvSpPr>
          <p:cNvPr id="8" name="Rectangle 1038"/>
          <p:cNvSpPr>
            <a:spLocks noGrp="1" noChangeArrowheads="1"/>
          </p:cNvSpPr>
          <p:nvPr>
            <p:ph type="ftr" sz="quarter" idx="17"/>
          </p:nvPr>
        </p:nvSpPr>
        <p:spPr>
          <a:ln/>
        </p:spPr>
        <p:txBody>
          <a:bodyPr/>
          <a:lstStyle>
            <a:lvl1pPr>
              <a:defRPr/>
            </a:lvl1pPr>
          </a:lstStyle>
          <a:p>
            <a:pPr>
              <a:defRPr/>
            </a:pPr>
            <a:r>
              <a:rPr lang="fi-FI" smtClean="0"/>
              <a:t>Jussi Tammisola, Geenimuuntelun uusia sovelluksia I </a:t>
            </a:r>
            <a:endParaRPr lang="en-US"/>
          </a:p>
        </p:txBody>
      </p:sp>
      <p:sp>
        <p:nvSpPr>
          <p:cNvPr id="10" name="Rectangle 1039"/>
          <p:cNvSpPr>
            <a:spLocks noGrp="1" noChangeArrowheads="1"/>
          </p:cNvSpPr>
          <p:nvPr>
            <p:ph type="sldNum" sz="quarter" idx="18"/>
          </p:nvPr>
        </p:nvSpPr>
        <p:spPr>
          <a:ln/>
        </p:spPr>
        <p:txBody>
          <a:bodyPr/>
          <a:lstStyle>
            <a:lvl1pPr>
              <a:defRPr/>
            </a:lvl1pPr>
          </a:lstStyle>
          <a:p>
            <a:pPr>
              <a:defRPr/>
            </a:pPr>
            <a:fld id="{4A2D0868-7C1F-4ADF-A40D-7008A8F33884}"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342900" y="2133600"/>
            <a:ext cx="3009900" cy="60340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505200" y="2133600"/>
            <a:ext cx="3009900" cy="60340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7" name="Dian numeron paikkamerkki 6"/>
          <p:cNvSpPr>
            <a:spLocks noGrp="1"/>
          </p:cNvSpPr>
          <p:nvPr>
            <p:ph type="sldNum" sz="quarter" idx="12"/>
          </p:nvPr>
        </p:nvSpPr>
        <p:spPr/>
        <p:txBody>
          <a:bodyPr/>
          <a:lstStyle>
            <a:lvl1pPr>
              <a:defRPr/>
            </a:lvl1pPr>
          </a:lstStyle>
          <a:p>
            <a:pPr>
              <a:defRPr/>
            </a:pPr>
            <a:fld id="{07C059AB-227A-4E1E-8A22-21E38DAE639E}" type="slidenum">
              <a:rPr lang="fi-FI"/>
              <a:pPr>
                <a:defRPr/>
              </a:pPr>
              <a:t>‹#›</a:t>
            </a:fld>
            <a:endParaRPr lang="fi-FI"/>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Sisällön paikkamerkki 6"/>
          <p:cNvSpPr>
            <a:spLocks noGrp="1"/>
          </p:cNvSpPr>
          <p:nvPr>
            <p:ph sz="quarter" idx="13"/>
          </p:nvPr>
        </p:nvSpPr>
        <p:spPr>
          <a:xfrm>
            <a:off x="357188" y="1214414"/>
            <a:ext cx="6286522" cy="7500989"/>
          </a:xfrm>
        </p:spPr>
        <p:txBody>
          <a:bodyPr/>
          <a:lstStyle>
            <a:lvl1pPr>
              <a:buNone/>
              <a:defRPr/>
            </a:lvl1pPr>
          </a:lstStyle>
          <a:p>
            <a:pPr lvl="0"/>
            <a:endParaRPr lang="fi-FI" dirty="0" smtClean="0"/>
          </a:p>
        </p:txBody>
      </p:sp>
      <p:sp>
        <p:nvSpPr>
          <p:cNvPr id="4" name="Rectangle 1037"/>
          <p:cNvSpPr>
            <a:spLocks noGrp="1" noChangeArrowheads="1"/>
          </p:cNvSpPr>
          <p:nvPr>
            <p:ph type="dt" sz="half" idx="14"/>
          </p:nvPr>
        </p:nvSpPr>
        <p:spPr>
          <a:ln/>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5"/>
          </p:nvPr>
        </p:nvSpPr>
        <p:spPr>
          <a:ln/>
        </p:spPr>
        <p:txBody>
          <a:bodyPr/>
          <a:lstStyle>
            <a:lvl1pPr>
              <a:defRPr/>
            </a:lvl1pPr>
          </a:lstStyle>
          <a:p>
            <a:pPr>
              <a:defRPr/>
            </a:pPr>
            <a:r>
              <a:rPr lang="fi-FI" smtClean="0"/>
              <a:t>Jussi Tammisola, Geenimuuntelun uusia sovelluksia I </a:t>
            </a:r>
            <a:endParaRPr lang="en-US"/>
          </a:p>
        </p:txBody>
      </p:sp>
      <p:sp>
        <p:nvSpPr>
          <p:cNvPr id="6" name="Rectangle 1039"/>
          <p:cNvSpPr>
            <a:spLocks noGrp="1" noChangeArrowheads="1"/>
          </p:cNvSpPr>
          <p:nvPr>
            <p:ph type="sldNum" sz="quarter" idx="16"/>
          </p:nvPr>
        </p:nvSpPr>
        <p:spPr>
          <a:ln/>
        </p:spPr>
        <p:txBody>
          <a:bodyPr/>
          <a:lstStyle>
            <a:lvl1pPr>
              <a:defRPr/>
            </a:lvl1pPr>
          </a:lstStyle>
          <a:p>
            <a:pPr>
              <a:defRPr/>
            </a:pPr>
            <a:fld id="{DBD4BB2C-A017-45AD-A05B-690655102F0F}" type="slidenum">
              <a:rPr lang="en-US"/>
              <a:pPr>
                <a:defRPr/>
              </a:pPr>
              <a:t>‹#›</a:t>
            </a:fld>
            <a:endParaRPr lang="en-US"/>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3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Tekstin paikkamerkki 6"/>
          <p:cNvSpPr>
            <a:spLocks noGrp="1"/>
          </p:cNvSpPr>
          <p:nvPr>
            <p:ph type="body" sz="quarter" idx="13"/>
          </p:nvPr>
        </p:nvSpPr>
        <p:spPr>
          <a:xfrm>
            <a:off x="285728" y="1228708"/>
            <a:ext cx="6357982" cy="4414862"/>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9" name="Kuvan paikkamerkki 8"/>
          <p:cNvSpPr>
            <a:spLocks noGrp="1"/>
          </p:cNvSpPr>
          <p:nvPr>
            <p:ph type="pic" sz="quarter" idx="14"/>
          </p:nvPr>
        </p:nvSpPr>
        <p:spPr>
          <a:xfrm>
            <a:off x="285750" y="5786438"/>
            <a:ext cx="6357938" cy="2857528"/>
          </a:xfrm>
        </p:spPr>
        <p:txBody>
          <a:bodyPr/>
          <a:lstStyle/>
          <a:p>
            <a:pPr lvl="0"/>
            <a:endParaRPr lang="fi-FI" noProof="0"/>
          </a:p>
        </p:txBody>
      </p:sp>
      <p:sp>
        <p:nvSpPr>
          <p:cNvPr id="5" name="Rectangle 1037"/>
          <p:cNvSpPr>
            <a:spLocks noGrp="1" noChangeArrowheads="1"/>
          </p:cNvSpPr>
          <p:nvPr>
            <p:ph type="dt" sz="half" idx="15"/>
          </p:nvPr>
        </p:nvSpPr>
        <p:spPr>
          <a:ln/>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6"/>
          </p:nvPr>
        </p:nvSpPr>
        <p:spPr>
          <a:ln/>
        </p:spPr>
        <p:txBody>
          <a:bodyPr/>
          <a:lstStyle>
            <a:lvl1pPr>
              <a:defRPr/>
            </a:lvl1pPr>
          </a:lstStyle>
          <a:p>
            <a:pPr>
              <a:defRPr/>
            </a:pPr>
            <a:r>
              <a:rPr lang="fi-FI" smtClean="0"/>
              <a:t>Jussi Tammisola, Geenimuuntelun uusia sovelluksia I </a:t>
            </a:r>
            <a:endParaRPr lang="en-US"/>
          </a:p>
        </p:txBody>
      </p:sp>
      <p:sp>
        <p:nvSpPr>
          <p:cNvPr id="8" name="Rectangle 1039"/>
          <p:cNvSpPr>
            <a:spLocks noGrp="1" noChangeArrowheads="1"/>
          </p:cNvSpPr>
          <p:nvPr>
            <p:ph type="sldNum" sz="quarter" idx="17"/>
          </p:nvPr>
        </p:nvSpPr>
        <p:spPr>
          <a:ln/>
        </p:spPr>
        <p:txBody>
          <a:bodyPr/>
          <a:lstStyle>
            <a:lvl1pPr>
              <a:defRPr/>
            </a:lvl1pPr>
          </a:lstStyle>
          <a:p>
            <a:pPr>
              <a:defRPr/>
            </a:pPr>
            <a:fld id="{E7F9E596-CEB7-4592-96AB-B35D1086D34C}" type="slidenum">
              <a:rPr lang="en-US"/>
              <a:pPr>
                <a:defRPr/>
              </a:pPr>
              <a:t>‹#›</a:t>
            </a:fld>
            <a:endParaRPr lang="en-US"/>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4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Tekstin paikkamerkki 6"/>
          <p:cNvSpPr>
            <a:spLocks noGrp="1"/>
          </p:cNvSpPr>
          <p:nvPr>
            <p:ph type="body" sz="quarter" idx="13"/>
          </p:nvPr>
        </p:nvSpPr>
        <p:spPr>
          <a:xfrm>
            <a:off x="285750" y="1285875"/>
            <a:ext cx="6357938" cy="3857629"/>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9" name="Kuvan paikkamerkki 8"/>
          <p:cNvSpPr>
            <a:spLocks noGrp="1"/>
          </p:cNvSpPr>
          <p:nvPr>
            <p:ph type="pic" sz="quarter" idx="14"/>
          </p:nvPr>
        </p:nvSpPr>
        <p:spPr>
          <a:xfrm>
            <a:off x="285750" y="5214964"/>
            <a:ext cx="6357938" cy="3143250"/>
          </a:xfrm>
        </p:spPr>
        <p:txBody>
          <a:bodyPr/>
          <a:lstStyle/>
          <a:p>
            <a:pPr lvl="0"/>
            <a:endParaRPr lang="fi-FI" noProof="0"/>
          </a:p>
        </p:txBody>
      </p:sp>
      <p:sp>
        <p:nvSpPr>
          <p:cNvPr id="11" name="Tekstin paikkamerkki 10"/>
          <p:cNvSpPr>
            <a:spLocks noGrp="1"/>
          </p:cNvSpPr>
          <p:nvPr>
            <p:ph type="body" sz="quarter" idx="15"/>
          </p:nvPr>
        </p:nvSpPr>
        <p:spPr>
          <a:xfrm>
            <a:off x="285750" y="8358214"/>
            <a:ext cx="6357938" cy="285752"/>
          </a:xfrm>
        </p:spPr>
        <p:txBody>
          <a:bodyPr/>
          <a:lstStyle>
            <a:lvl1pPr>
              <a:defRPr/>
            </a:lvl1pPr>
            <a:lvl2pPr>
              <a:defRPr/>
            </a:lvl2pPr>
          </a:lstStyle>
          <a:p>
            <a:pPr lvl="0"/>
            <a:r>
              <a:rPr lang="fi-FI" smtClean="0"/>
              <a:t>Muokkaa tekstin perustyylejä napsauttamalla</a:t>
            </a:r>
          </a:p>
        </p:txBody>
      </p:sp>
      <p:sp>
        <p:nvSpPr>
          <p:cNvPr id="6" name="Rectangle 1037"/>
          <p:cNvSpPr>
            <a:spLocks noGrp="1" noChangeArrowheads="1"/>
          </p:cNvSpPr>
          <p:nvPr>
            <p:ph type="dt" sz="half" idx="16"/>
          </p:nvPr>
        </p:nvSpPr>
        <p:spPr>
          <a:ln/>
        </p:spPr>
        <p:txBody>
          <a:bodyPr/>
          <a:lstStyle>
            <a:lvl1pPr>
              <a:defRPr/>
            </a:lvl1pPr>
          </a:lstStyle>
          <a:p>
            <a:pPr>
              <a:defRPr/>
            </a:pPr>
            <a:r>
              <a:rPr lang="fi-FI" smtClean="0"/>
              <a:t>13.9.2012</a:t>
            </a:r>
            <a:endParaRPr lang="en-US"/>
          </a:p>
        </p:txBody>
      </p:sp>
      <p:sp>
        <p:nvSpPr>
          <p:cNvPr id="8" name="Rectangle 1038"/>
          <p:cNvSpPr>
            <a:spLocks noGrp="1" noChangeArrowheads="1"/>
          </p:cNvSpPr>
          <p:nvPr>
            <p:ph type="ftr" sz="quarter" idx="17"/>
          </p:nvPr>
        </p:nvSpPr>
        <p:spPr>
          <a:ln/>
        </p:spPr>
        <p:txBody>
          <a:bodyPr/>
          <a:lstStyle>
            <a:lvl1pPr>
              <a:defRPr/>
            </a:lvl1pPr>
          </a:lstStyle>
          <a:p>
            <a:pPr>
              <a:defRPr/>
            </a:pPr>
            <a:r>
              <a:rPr lang="fi-FI" smtClean="0"/>
              <a:t>Jussi Tammisola, Geenimuuntelun uusia sovelluksia I </a:t>
            </a:r>
            <a:endParaRPr lang="en-US"/>
          </a:p>
        </p:txBody>
      </p:sp>
      <p:sp>
        <p:nvSpPr>
          <p:cNvPr id="10" name="Rectangle 1039"/>
          <p:cNvSpPr>
            <a:spLocks noGrp="1" noChangeArrowheads="1"/>
          </p:cNvSpPr>
          <p:nvPr>
            <p:ph type="sldNum" sz="quarter" idx="18"/>
          </p:nvPr>
        </p:nvSpPr>
        <p:spPr>
          <a:ln/>
        </p:spPr>
        <p:txBody>
          <a:bodyPr/>
          <a:lstStyle>
            <a:lvl1pPr>
              <a:defRPr/>
            </a:lvl1pPr>
          </a:lstStyle>
          <a:p>
            <a:pPr>
              <a:defRPr/>
            </a:pPr>
            <a:fld id="{F13D7E03-466F-4A04-B6BB-799AA3485B18}" type="slidenum">
              <a:rPr lang="en-US"/>
              <a:pPr>
                <a:defRPr/>
              </a:pPr>
              <a:t>‹#›</a:t>
            </a:fld>
            <a:endParaRPr lang="en-US"/>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5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7" name="Kuvan paikkamerkki 6"/>
          <p:cNvSpPr>
            <a:spLocks noGrp="1"/>
          </p:cNvSpPr>
          <p:nvPr>
            <p:ph type="pic" sz="quarter" idx="13"/>
          </p:nvPr>
        </p:nvSpPr>
        <p:spPr>
          <a:xfrm>
            <a:off x="357188" y="1428750"/>
            <a:ext cx="6286522" cy="4857762"/>
          </a:xfrm>
        </p:spPr>
        <p:txBody>
          <a:bodyPr/>
          <a:lstStyle/>
          <a:p>
            <a:pPr lvl="0"/>
            <a:endParaRPr lang="fi-FI" noProof="0"/>
          </a:p>
        </p:txBody>
      </p:sp>
      <p:sp>
        <p:nvSpPr>
          <p:cNvPr id="9" name="Tekstin paikkamerkki 8"/>
          <p:cNvSpPr>
            <a:spLocks noGrp="1"/>
          </p:cNvSpPr>
          <p:nvPr>
            <p:ph type="body" sz="quarter" idx="14"/>
          </p:nvPr>
        </p:nvSpPr>
        <p:spPr>
          <a:xfrm>
            <a:off x="357188" y="6500812"/>
            <a:ext cx="6286522" cy="2214591"/>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1037"/>
          <p:cNvSpPr>
            <a:spLocks noGrp="1" noChangeArrowheads="1"/>
          </p:cNvSpPr>
          <p:nvPr>
            <p:ph type="dt" sz="half" idx="15"/>
          </p:nvPr>
        </p:nvSpPr>
        <p:spPr>
          <a:ln/>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6"/>
          </p:nvPr>
        </p:nvSpPr>
        <p:spPr>
          <a:ln/>
        </p:spPr>
        <p:txBody>
          <a:bodyPr/>
          <a:lstStyle>
            <a:lvl1pPr>
              <a:defRPr/>
            </a:lvl1pPr>
          </a:lstStyle>
          <a:p>
            <a:pPr>
              <a:defRPr/>
            </a:pPr>
            <a:r>
              <a:rPr lang="fi-FI" smtClean="0"/>
              <a:t>Jussi Tammisola, Geenimuuntelun uusia sovelluksia I </a:t>
            </a:r>
            <a:endParaRPr lang="en-US"/>
          </a:p>
        </p:txBody>
      </p:sp>
      <p:sp>
        <p:nvSpPr>
          <p:cNvPr id="8" name="Rectangle 1039"/>
          <p:cNvSpPr>
            <a:spLocks noGrp="1" noChangeArrowheads="1"/>
          </p:cNvSpPr>
          <p:nvPr>
            <p:ph type="sldNum" sz="quarter" idx="17"/>
          </p:nvPr>
        </p:nvSpPr>
        <p:spPr>
          <a:ln/>
        </p:spPr>
        <p:txBody>
          <a:bodyPr/>
          <a:lstStyle>
            <a:lvl1pPr>
              <a:defRPr/>
            </a:lvl1pPr>
          </a:lstStyle>
          <a:p>
            <a:pPr>
              <a:defRPr/>
            </a:pPr>
            <a:fld id="{637297EE-6FF7-4479-94A7-8014921E2D5A}" type="slidenum">
              <a:rPr lang="en-US"/>
              <a:pPr>
                <a:defRPr/>
              </a:pPr>
              <a:t>‹#›</a:t>
            </a:fld>
            <a:endParaRPr lang="en-US"/>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4295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735" y="5875867"/>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735" y="3875620"/>
            <a:ext cx="5829300" cy="200024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fi-FI" smtClean="0"/>
              <a:t>Jussi Tammisola, Geenimuuntelun uusia sovelluksia I </a:t>
            </a:r>
            <a:endParaRPr lang="en-US"/>
          </a:p>
        </p:txBody>
      </p:sp>
      <p:sp>
        <p:nvSpPr>
          <p:cNvPr id="6" name="Rectangle 1039"/>
          <p:cNvSpPr>
            <a:spLocks noGrp="1" noChangeArrowheads="1"/>
          </p:cNvSpPr>
          <p:nvPr>
            <p:ph type="sldNum" sz="quarter" idx="12"/>
          </p:nvPr>
        </p:nvSpPr>
        <p:spPr/>
        <p:txBody>
          <a:bodyPr/>
          <a:lstStyle>
            <a:lvl1pPr>
              <a:defRPr/>
            </a:lvl1pPr>
          </a:lstStyle>
          <a:p>
            <a:pPr>
              <a:defRPr/>
            </a:pPr>
            <a:fld id="{3599E800-308E-4614-92C6-4FDF11B11BEE}"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lvl1pPr>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algn="l">
              <a:defRPr/>
            </a:lvl1pPr>
          </a:lstStyle>
          <a:p>
            <a:pPr>
              <a:defRPr/>
            </a:pPr>
            <a:fld id="{E93E5E22-3E31-4738-91B0-BBA6D942D2ED}" type="slidenum">
              <a:rPr lang="fi-FI"/>
              <a:pPr>
                <a:defRPr/>
              </a:pPr>
              <a:t>‹#›</a:t>
            </a:fld>
            <a:endParaRPr lang="fi-FI"/>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000625" y="355600"/>
            <a:ext cx="1571625" cy="73660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285750" y="355600"/>
            <a:ext cx="4562475" cy="73660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4295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algn="l">
              <a:defRPr/>
            </a:lvl1pPr>
          </a:lstStyle>
          <a:p>
            <a:pPr>
              <a:defRPr/>
            </a:pPr>
            <a:fld id="{7397352D-897F-4D15-BBBD-3340AD29220A}" type="slidenum">
              <a:rPr lang="fi-FI"/>
              <a:pPr>
                <a:defRPr/>
              </a:pPr>
              <a:t>‹#›</a:t>
            </a:fld>
            <a:endParaRPr lang="fi-FI"/>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000625" y="355600"/>
            <a:ext cx="1571625" cy="73660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285750" y="355600"/>
            <a:ext cx="4562475" cy="73660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lvl1pPr>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algn="l">
              <a:defRPr/>
            </a:lvl1pPr>
          </a:lstStyle>
          <a:p>
            <a:pPr>
              <a:defRPr/>
            </a:pPr>
            <a:fld id="{35ADD4C8-7028-4695-A421-A526569CDF6B}" type="slidenum">
              <a:rPr lang="fi-FI"/>
              <a:pPr>
                <a:defRPr/>
              </a:pPr>
              <a:t>‹#›</a:t>
            </a:fld>
            <a:endParaRPr lang="fi-FI"/>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4295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000625" y="355600"/>
            <a:ext cx="1571625" cy="73660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285750" y="355600"/>
            <a:ext cx="4562475" cy="73660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defRPr/>
            </a:lvl1pPr>
          </a:lstStyle>
          <a:p>
            <a:pPr>
              <a:defRPr/>
            </a:pPr>
            <a:r>
              <a:rPr lang="fi-FI" smtClean="0"/>
              <a:t>Jussi Tammisola, Geenimuuntelun uusia sovelluksia I </a:t>
            </a:r>
            <a:endParaRPr lang="fi-FI"/>
          </a:p>
        </p:txBody>
      </p:sp>
      <p:sp>
        <p:nvSpPr>
          <p:cNvPr id="7" name="Dian numeron paikkamerkki 6"/>
          <p:cNvSpPr>
            <a:spLocks noGrp="1"/>
          </p:cNvSpPr>
          <p:nvPr>
            <p:ph type="sldNum" sz="quarter" idx="12"/>
          </p:nvPr>
        </p:nvSpPr>
        <p:spPr/>
        <p:txBody>
          <a:bodyPr/>
          <a:lstStyle>
            <a:lvl1pPr algn="l">
              <a:defRPr/>
            </a:lvl1pPr>
          </a:lstStyle>
          <a:p>
            <a:pPr>
              <a:defRPr/>
            </a:pPr>
            <a:fld id="{6E40750C-A243-43BB-AFCB-C0F73C17AE46}" type="slidenum">
              <a:rPr lang="fi-FI"/>
              <a:pPr>
                <a:defRPr/>
              </a:pPr>
              <a:t>‹#›</a:t>
            </a:fld>
            <a:endParaRPr lang="fi-FI"/>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4295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lvl1pPr>
              <a:defRPr/>
            </a:lvl1pPr>
          </a:lstStyle>
          <a:p>
            <a:pPr>
              <a:defRPr/>
            </a:pPr>
            <a:r>
              <a:rPr lang="fi-FI" smtClean="0"/>
              <a:t>13.9.2012</a:t>
            </a:r>
            <a:endParaRPr lang="fi-FI"/>
          </a:p>
        </p:txBody>
      </p:sp>
      <p:sp>
        <p:nvSpPr>
          <p:cNvPr id="8" name="Alatunnisteen paikkamerkki 7"/>
          <p:cNvSpPr>
            <a:spLocks noGrp="1"/>
          </p:cNvSpPr>
          <p:nvPr>
            <p:ph type="ftr" sz="quarter" idx="11"/>
          </p:nvPr>
        </p:nvSpPr>
        <p:spPr/>
        <p:txBody>
          <a:bodyPr/>
          <a:lstStyle>
            <a:lvl1pPr>
              <a:defRPr/>
            </a:lvl1pPr>
          </a:lstStyle>
          <a:p>
            <a:pPr>
              <a:defRPr/>
            </a:pPr>
            <a:r>
              <a:rPr lang="fi-FI" smtClean="0"/>
              <a:t>Jussi Tammisola, Geenimuuntelun uusia sovelluksia I </a:t>
            </a:r>
            <a:endParaRPr lang="fi-FI"/>
          </a:p>
        </p:txBody>
      </p:sp>
      <p:sp>
        <p:nvSpPr>
          <p:cNvPr id="9" name="Dian numeron paikkamerkki 8"/>
          <p:cNvSpPr>
            <a:spLocks noGrp="1"/>
          </p:cNvSpPr>
          <p:nvPr>
            <p:ph type="sldNum" sz="quarter" idx="12"/>
          </p:nvPr>
        </p:nvSpPr>
        <p:spPr/>
        <p:txBody>
          <a:bodyPr/>
          <a:lstStyle>
            <a:lvl1pPr algn="l">
              <a:defRPr/>
            </a:lvl1pPr>
          </a:lstStyle>
          <a:p>
            <a:pPr>
              <a:defRPr/>
            </a:pPr>
            <a:fld id="{11317E4F-5111-4275-9E3A-177D696BF9F0}" type="slidenum">
              <a:rPr lang="fi-FI"/>
              <a:pPr>
                <a:defRPr/>
              </a:pPr>
              <a:t>‹#›</a:t>
            </a:fld>
            <a:endParaRPr lang="fi-FI"/>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000625" y="355600"/>
            <a:ext cx="1571625" cy="73660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285750" y="355600"/>
            <a:ext cx="4562475" cy="73660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4295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lvl1pPr>
              <a:defRPr/>
            </a:lvl1pPr>
          </a:lstStyle>
          <a:p>
            <a:pPr>
              <a:defRPr/>
            </a:pPr>
            <a:r>
              <a:rPr lang="fi-FI" smtClean="0"/>
              <a:t>13.9.2012</a:t>
            </a:r>
            <a:endParaRPr lang="fi-FI"/>
          </a:p>
        </p:txBody>
      </p:sp>
      <p:sp>
        <p:nvSpPr>
          <p:cNvPr id="4" name="Alatunnisteen paikkamerkki 3"/>
          <p:cNvSpPr>
            <a:spLocks noGrp="1"/>
          </p:cNvSpPr>
          <p:nvPr>
            <p:ph type="ftr" sz="quarter" idx="11"/>
          </p:nvPr>
        </p:nvSpPr>
        <p:spPr/>
        <p:txBody>
          <a:bodyPr/>
          <a:lstStyle>
            <a:lvl1pPr>
              <a:defRPr/>
            </a:lvl1pPr>
          </a:lstStyle>
          <a:p>
            <a:pPr>
              <a:defRPr/>
            </a:pPr>
            <a:r>
              <a:rPr lang="fi-FI" smtClean="0"/>
              <a:t>Jussi Tammisola, Geenimuuntelun uusia sovelluksia I </a:t>
            </a:r>
            <a:endParaRPr lang="fi-FI"/>
          </a:p>
        </p:txBody>
      </p:sp>
      <p:sp>
        <p:nvSpPr>
          <p:cNvPr id="5" name="Dian numeron paikkamerkki 4"/>
          <p:cNvSpPr>
            <a:spLocks noGrp="1"/>
          </p:cNvSpPr>
          <p:nvPr>
            <p:ph type="sldNum" sz="quarter" idx="12"/>
          </p:nvPr>
        </p:nvSpPr>
        <p:spPr/>
        <p:txBody>
          <a:bodyPr/>
          <a:lstStyle>
            <a:lvl1pPr algn="l">
              <a:defRPr/>
            </a:lvl1pPr>
          </a:lstStyle>
          <a:p>
            <a:pPr>
              <a:defRPr/>
            </a:pPr>
            <a:fld id="{1AB6DCAF-507E-43A9-813E-FCD3752CFB12}" type="slidenum">
              <a:rPr lang="fi-FI"/>
              <a:pPr>
                <a:defRPr/>
              </a:pPr>
              <a:t>‹#›</a:t>
            </a:fld>
            <a:endParaRPr lang="fi-FI"/>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000625" y="355600"/>
            <a:ext cx="1571625" cy="73660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285750" y="355600"/>
            <a:ext cx="4562475" cy="73660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4295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lvl1pPr>
          </a:lstStyle>
          <a:p>
            <a:pPr>
              <a:defRPr/>
            </a:pPr>
            <a:r>
              <a:rPr lang="fi-FI" smtClean="0"/>
              <a:t>13.9.2012</a:t>
            </a:r>
            <a:endParaRPr lang="fi-FI"/>
          </a:p>
        </p:txBody>
      </p:sp>
      <p:sp>
        <p:nvSpPr>
          <p:cNvPr id="3" name="Alatunnisteen paikkamerkki 2"/>
          <p:cNvSpPr>
            <a:spLocks noGrp="1"/>
          </p:cNvSpPr>
          <p:nvPr>
            <p:ph type="ftr" sz="quarter" idx="11"/>
          </p:nvPr>
        </p:nvSpPr>
        <p:spPr/>
        <p:txBody>
          <a:bodyPr/>
          <a:lstStyle>
            <a:lvl1pPr>
              <a:defRPr/>
            </a:lvl1pPr>
          </a:lstStyle>
          <a:p>
            <a:pPr>
              <a:defRPr/>
            </a:pPr>
            <a:r>
              <a:rPr lang="fi-FI" smtClean="0"/>
              <a:t>Jussi Tammisola, Geenimuuntelun uusia sovelluksia I </a:t>
            </a:r>
            <a:endParaRPr lang="fi-FI"/>
          </a:p>
        </p:txBody>
      </p:sp>
      <p:sp>
        <p:nvSpPr>
          <p:cNvPr id="4" name="Dian numeron paikkamerkki 3"/>
          <p:cNvSpPr>
            <a:spLocks noGrp="1"/>
          </p:cNvSpPr>
          <p:nvPr>
            <p:ph type="sldNum" sz="quarter" idx="12"/>
          </p:nvPr>
        </p:nvSpPr>
        <p:spPr/>
        <p:txBody>
          <a:bodyPr/>
          <a:lstStyle>
            <a:lvl1pPr algn="l">
              <a:defRPr/>
            </a:lvl1pPr>
          </a:lstStyle>
          <a:p>
            <a:pPr>
              <a:defRPr/>
            </a:pPr>
            <a:fld id="{EB9720D1-5992-41D6-9553-8925BB023D3F}" type="slidenum">
              <a:rPr lang="fi-FI"/>
              <a:pPr>
                <a:defRPr/>
              </a:pPr>
              <a:t>‹#›</a:t>
            </a:fld>
            <a:endParaRPr lang="fi-FI"/>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000625" y="355600"/>
            <a:ext cx="1571625" cy="73660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285750" y="355600"/>
            <a:ext cx="4562475" cy="73660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4" name="Picture 1059" descr="kansi_tkunta-palmenia"/>
          <p:cNvPicPr>
            <a:picLocks noChangeAspect="1" noChangeArrowheads="1"/>
          </p:cNvPicPr>
          <p:nvPr/>
        </p:nvPicPr>
        <p:blipFill>
          <a:blip r:embed="rId2" cstate="print"/>
          <a:srcRect/>
          <a:stretch>
            <a:fillRect/>
          </a:stretch>
        </p:blipFill>
        <p:spPr bwMode="auto">
          <a:xfrm>
            <a:off x="0" y="0"/>
            <a:ext cx="6859588" cy="9145588"/>
          </a:xfrm>
          <a:prstGeom prst="rect">
            <a:avLst/>
          </a:prstGeom>
          <a:noFill/>
          <a:ln w="9525">
            <a:noFill/>
            <a:miter lim="800000"/>
            <a:headEnd/>
            <a:tailEnd/>
          </a:ln>
        </p:spPr>
      </p:pic>
      <p:sp>
        <p:nvSpPr>
          <p:cNvPr id="3074" name="Rectangle 2"/>
          <p:cNvSpPr>
            <a:spLocks noGrp="1" noChangeArrowheads="1"/>
          </p:cNvSpPr>
          <p:nvPr>
            <p:ph type="ctrTitle"/>
          </p:nvPr>
        </p:nvSpPr>
        <p:spPr>
          <a:xfrm>
            <a:off x="800100" y="2798233"/>
            <a:ext cx="4057650" cy="1524000"/>
          </a:xfrm>
        </p:spPr>
        <p:txBody>
          <a:bodyPr/>
          <a:lstStyle>
            <a:lvl1pPr>
              <a:defRPr>
                <a:solidFill>
                  <a:srgbClr val="1E1C77"/>
                </a:solidFill>
              </a:defRPr>
            </a:lvl1pPr>
          </a:lstStyle>
          <a:p>
            <a:r>
              <a:rPr lang="en-US" dirty="0" err="1"/>
              <a:t>Muokkaa</a:t>
            </a:r>
            <a:r>
              <a:rPr lang="en-US" dirty="0"/>
              <a:t> </a:t>
            </a:r>
            <a:r>
              <a:rPr lang="en-US" dirty="0" err="1"/>
              <a:t>otsikon</a:t>
            </a:r>
            <a:r>
              <a:rPr lang="en-US" dirty="0"/>
              <a:t> </a:t>
            </a:r>
            <a:r>
              <a:rPr lang="en-US" dirty="0" err="1"/>
              <a:t>perustyyliä</a:t>
            </a:r>
            <a:r>
              <a:rPr lang="en-US" dirty="0"/>
              <a:t> </a:t>
            </a:r>
            <a:r>
              <a:rPr lang="en-US" dirty="0" err="1"/>
              <a:t>napsauttamalla</a:t>
            </a:r>
            <a:endParaRPr lang="en-US" dirty="0"/>
          </a:p>
        </p:txBody>
      </p:sp>
      <p:sp>
        <p:nvSpPr>
          <p:cNvPr id="3075" name="Rectangle 3"/>
          <p:cNvSpPr>
            <a:spLocks noGrp="1" noChangeArrowheads="1"/>
          </p:cNvSpPr>
          <p:nvPr>
            <p:ph type="subTitle" idx="1"/>
          </p:nvPr>
        </p:nvSpPr>
        <p:spPr>
          <a:xfrm>
            <a:off x="800100" y="4758268"/>
            <a:ext cx="4057650" cy="1845733"/>
          </a:xfrm>
        </p:spPr>
        <p:txBody>
          <a:bodyPr/>
          <a:lstStyle>
            <a:lvl1pPr marL="0" indent="0">
              <a:buFont typeface="Wingdings" pitchFamily="2" charset="2"/>
              <a:buNone/>
              <a:defRPr/>
            </a:lvl1pPr>
          </a:lstStyle>
          <a:p>
            <a:r>
              <a:rPr lang="en-US"/>
              <a:t>Muokkaa alaotsikon perustyyliä napsauttamalla</a:t>
            </a:r>
          </a:p>
        </p:txBody>
      </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037"/>
          <p:cNvSpPr>
            <a:spLocks noGrp="1" noChangeArrowheads="1"/>
          </p:cNvSpPr>
          <p:nvPr>
            <p:ph type="dt" sz="half" idx="10"/>
          </p:nvPr>
        </p:nvSpPr>
        <p:spPr>
          <a:ln/>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r>
              <a:rPr lang="fi-FI" smtClean="0"/>
              <a:t>Jussi Tammisola, Geenimuuntelun uusia sovelluksia I </a:t>
            </a: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EB0DA80E-AEFD-4AB3-8586-D93224C93F9F}" type="slidenum">
              <a:rPr lang="en-US"/>
              <a:pPr>
                <a:defRPr/>
              </a:pPr>
              <a:t>‹#›</a:t>
            </a:fld>
            <a:endParaRPr lang="en-US"/>
          </a:p>
        </p:txBody>
      </p:sp>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735" y="5875867"/>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735" y="3875620"/>
            <a:ext cx="5829300" cy="200024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fi-FI" smtClean="0"/>
              <a:t>Jussi Tammisola, Geenimuuntelun uusia sovelluksia I </a:t>
            </a:r>
            <a:endParaRPr lang="en-US"/>
          </a:p>
        </p:txBody>
      </p:sp>
      <p:sp>
        <p:nvSpPr>
          <p:cNvPr id="6" name="Rectangle 1039"/>
          <p:cNvSpPr>
            <a:spLocks noGrp="1" noChangeArrowheads="1"/>
          </p:cNvSpPr>
          <p:nvPr>
            <p:ph type="sldNum" sz="quarter" idx="12"/>
          </p:nvPr>
        </p:nvSpPr>
        <p:spPr/>
        <p:txBody>
          <a:bodyPr/>
          <a:lstStyle>
            <a:lvl1pPr>
              <a:defRPr/>
            </a:lvl1pPr>
          </a:lstStyle>
          <a:p>
            <a:pPr>
              <a:defRPr/>
            </a:pPr>
            <a:fld id="{0BB91156-BB50-474B-B4D4-CC5B7C9BADC0}" type="slidenum">
              <a:rPr lang="en-US"/>
              <a:pPr>
                <a:defRPr/>
              </a:pPr>
              <a:t>‹#›</a:t>
            </a:fld>
            <a:endParaRPr lang="en-US"/>
          </a:p>
        </p:txBody>
      </p:sp>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1371600" y="2133600"/>
            <a:ext cx="2571750" cy="660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057650" y="2133600"/>
            <a:ext cx="2571750" cy="660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1"/>
          </p:nvPr>
        </p:nvSpPr>
        <p:spPr/>
        <p:txBody>
          <a:bodyPr/>
          <a:lstStyle>
            <a:lvl1pPr>
              <a:defRPr/>
            </a:lvl1pPr>
          </a:lstStyle>
          <a:p>
            <a:pPr>
              <a:defRPr/>
            </a:pPr>
            <a:r>
              <a:rPr lang="fi-FI" smtClean="0"/>
              <a:t>Jussi Tammisola, Geenimuuntelun uusia sovelluksia I </a:t>
            </a:r>
            <a:endParaRPr lang="en-US"/>
          </a:p>
        </p:txBody>
      </p:sp>
      <p:sp>
        <p:nvSpPr>
          <p:cNvPr id="7" name="Rectangle 1039"/>
          <p:cNvSpPr>
            <a:spLocks noGrp="1" noChangeArrowheads="1"/>
          </p:cNvSpPr>
          <p:nvPr>
            <p:ph type="sldNum" sz="quarter" idx="12"/>
          </p:nvPr>
        </p:nvSpPr>
        <p:spPr/>
        <p:txBody>
          <a:bodyPr/>
          <a:lstStyle>
            <a:lvl1pPr>
              <a:defRPr/>
            </a:lvl1pPr>
          </a:lstStyle>
          <a:p>
            <a:pPr>
              <a:defRPr/>
            </a:pPr>
            <a:fld id="{8C6EAAEF-3900-4881-BDD4-0C9A1A5EBB8A}"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defRPr/>
            </a:lvl1pPr>
          </a:lstStyle>
          <a:p>
            <a:pPr>
              <a:defRPr/>
            </a:pPr>
            <a:r>
              <a:rPr lang="fi-FI" smtClean="0"/>
              <a:t>Jussi Tammisola, Geenimuuntelun uusia sovelluksia I </a:t>
            </a:r>
            <a:endParaRPr lang="fi-FI"/>
          </a:p>
        </p:txBody>
      </p:sp>
      <p:sp>
        <p:nvSpPr>
          <p:cNvPr id="7" name="Dian numeron paikkamerkki 6"/>
          <p:cNvSpPr>
            <a:spLocks noGrp="1"/>
          </p:cNvSpPr>
          <p:nvPr>
            <p:ph type="sldNum" sz="quarter" idx="12"/>
          </p:nvPr>
        </p:nvSpPr>
        <p:spPr/>
        <p:txBody>
          <a:bodyPr/>
          <a:lstStyle>
            <a:lvl1pPr algn="l">
              <a:defRPr/>
            </a:lvl1pPr>
          </a:lstStyle>
          <a:p>
            <a:pPr>
              <a:defRPr/>
            </a:pPr>
            <a:fld id="{8B3637CC-B89C-416D-877C-3E3A4E352B7B}" type="slidenum">
              <a:rPr lang="fi-FI"/>
              <a:pPr>
                <a:defRPr/>
              </a:pPr>
              <a:t>‹#›</a:t>
            </a:fld>
            <a:endParaRPr lang="fi-FI"/>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184"/>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8" name="Rectangle 1038"/>
          <p:cNvSpPr>
            <a:spLocks noGrp="1" noChangeArrowheads="1"/>
          </p:cNvSpPr>
          <p:nvPr>
            <p:ph type="ftr" sz="quarter" idx="11"/>
          </p:nvPr>
        </p:nvSpPr>
        <p:spPr/>
        <p:txBody>
          <a:bodyPr/>
          <a:lstStyle>
            <a:lvl1pPr>
              <a:defRPr/>
            </a:lvl1pPr>
          </a:lstStyle>
          <a:p>
            <a:pPr>
              <a:defRPr/>
            </a:pPr>
            <a:r>
              <a:rPr lang="fi-FI" smtClean="0"/>
              <a:t>Jussi Tammisola, Geenimuuntelun uusia sovelluksia I </a:t>
            </a:r>
            <a:endParaRPr lang="en-US"/>
          </a:p>
        </p:txBody>
      </p:sp>
      <p:sp>
        <p:nvSpPr>
          <p:cNvPr id="9" name="Rectangle 1039"/>
          <p:cNvSpPr>
            <a:spLocks noGrp="1" noChangeArrowheads="1"/>
          </p:cNvSpPr>
          <p:nvPr>
            <p:ph type="sldNum" sz="quarter" idx="12"/>
          </p:nvPr>
        </p:nvSpPr>
        <p:spPr/>
        <p:txBody>
          <a:bodyPr/>
          <a:lstStyle>
            <a:lvl1pPr>
              <a:defRPr/>
            </a:lvl1pPr>
          </a:lstStyle>
          <a:p>
            <a:pPr>
              <a:defRPr/>
            </a:pPr>
            <a:fld id="{7054681F-413D-4BE0-B480-3C64DDAA3BE5}" type="slidenum">
              <a:rPr lang="en-US"/>
              <a:pPr>
                <a:defRPr/>
              </a:pPr>
              <a:t>‹#›</a:t>
            </a:fld>
            <a:endParaRPr lang="en-US"/>
          </a:p>
        </p:txBody>
      </p:sp>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4" name="Rectangle 1038"/>
          <p:cNvSpPr>
            <a:spLocks noGrp="1" noChangeArrowheads="1"/>
          </p:cNvSpPr>
          <p:nvPr>
            <p:ph type="ftr" sz="quarter" idx="11"/>
          </p:nvPr>
        </p:nvSpPr>
        <p:spPr/>
        <p:txBody>
          <a:bodyPr/>
          <a:lstStyle>
            <a:lvl1pPr>
              <a:defRPr/>
            </a:lvl1pPr>
          </a:lstStyle>
          <a:p>
            <a:pPr>
              <a:defRPr/>
            </a:pPr>
            <a:r>
              <a:rPr lang="fi-FI" smtClean="0"/>
              <a:t>Jussi Tammisola, Geenimuuntelun uusia sovelluksia I </a:t>
            </a:r>
            <a:endParaRPr lang="en-US"/>
          </a:p>
        </p:txBody>
      </p:sp>
      <p:sp>
        <p:nvSpPr>
          <p:cNvPr id="5" name="Rectangle 1039"/>
          <p:cNvSpPr>
            <a:spLocks noGrp="1" noChangeArrowheads="1"/>
          </p:cNvSpPr>
          <p:nvPr>
            <p:ph type="sldNum" sz="quarter" idx="12"/>
          </p:nvPr>
        </p:nvSpPr>
        <p:spPr/>
        <p:txBody>
          <a:bodyPr/>
          <a:lstStyle>
            <a:lvl1pPr>
              <a:defRPr/>
            </a:lvl1pPr>
          </a:lstStyle>
          <a:p>
            <a:pPr>
              <a:defRPr/>
            </a:pPr>
            <a:fld id="{831C9C40-0204-40AD-9DBF-B7B97BA1D1A7}" type="slidenum">
              <a:rPr lang="en-US"/>
              <a:pPr>
                <a:defRPr/>
              </a:pPr>
              <a:t>‹#›</a:t>
            </a:fld>
            <a:endParaRPr lang="en-US"/>
          </a:p>
        </p:txBody>
      </p:sp>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3" name="Rectangle 1038"/>
          <p:cNvSpPr>
            <a:spLocks noGrp="1" noChangeArrowheads="1"/>
          </p:cNvSpPr>
          <p:nvPr>
            <p:ph type="ftr" sz="quarter" idx="11"/>
          </p:nvPr>
        </p:nvSpPr>
        <p:spPr/>
        <p:txBody>
          <a:bodyPr/>
          <a:lstStyle>
            <a:lvl1pPr>
              <a:defRPr/>
            </a:lvl1pPr>
          </a:lstStyle>
          <a:p>
            <a:pPr>
              <a:defRPr/>
            </a:pPr>
            <a:r>
              <a:rPr lang="fi-FI" smtClean="0"/>
              <a:t>Jussi Tammisola, Geenimuuntelun uusia sovelluksia I </a:t>
            </a:r>
            <a:endParaRPr lang="en-US"/>
          </a:p>
        </p:txBody>
      </p:sp>
      <p:sp>
        <p:nvSpPr>
          <p:cNvPr id="4" name="Rectangle 1039"/>
          <p:cNvSpPr>
            <a:spLocks noGrp="1" noChangeArrowheads="1"/>
          </p:cNvSpPr>
          <p:nvPr>
            <p:ph type="sldNum" sz="quarter" idx="12"/>
          </p:nvPr>
        </p:nvSpPr>
        <p:spPr/>
        <p:txBody>
          <a:bodyPr/>
          <a:lstStyle>
            <a:lvl1pPr>
              <a:defRPr/>
            </a:lvl1pPr>
          </a:lstStyle>
          <a:p>
            <a:pPr>
              <a:defRPr/>
            </a:pPr>
            <a:fld id="{C000A5FF-36F4-4881-99AA-D5A0C29FD90C}" type="slidenum">
              <a:rPr lang="en-US"/>
              <a:pPr>
                <a:defRPr/>
              </a:pPr>
              <a:t>‹#›</a:t>
            </a:fld>
            <a:endParaRPr lang="en-US"/>
          </a:p>
        </p:txBody>
      </p:sp>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1" y="364067"/>
            <a:ext cx="2256235"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1"/>
          </p:nvPr>
        </p:nvSpPr>
        <p:spPr/>
        <p:txBody>
          <a:bodyPr/>
          <a:lstStyle>
            <a:lvl1pPr>
              <a:defRPr/>
            </a:lvl1pPr>
          </a:lstStyle>
          <a:p>
            <a:pPr>
              <a:defRPr/>
            </a:pPr>
            <a:r>
              <a:rPr lang="fi-FI" smtClean="0"/>
              <a:t>Jussi Tammisola, Geenimuuntelun uusia sovelluksia I </a:t>
            </a:r>
            <a:endParaRPr lang="en-US"/>
          </a:p>
        </p:txBody>
      </p:sp>
      <p:sp>
        <p:nvSpPr>
          <p:cNvPr id="7" name="Rectangle 1039"/>
          <p:cNvSpPr>
            <a:spLocks noGrp="1" noChangeArrowheads="1"/>
          </p:cNvSpPr>
          <p:nvPr>
            <p:ph type="sldNum" sz="quarter" idx="12"/>
          </p:nvPr>
        </p:nvSpPr>
        <p:spPr/>
        <p:txBody>
          <a:bodyPr/>
          <a:lstStyle>
            <a:lvl1pPr>
              <a:defRPr/>
            </a:lvl1pPr>
          </a:lstStyle>
          <a:p>
            <a:pPr>
              <a:defRPr/>
            </a:pPr>
            <a:fld id="{8E556BAD-D53E-4A14-86B4-99C8AEB3E07D}" type="slidenum">
              <a:rPr lang="en-US"/>
              <a:pPr>
                <a:defRPr/>
              </a:pPr>
              <a:t>‹#›</a:t>
            </a:fld>
            <a:endParaRPr lang="en-US"/>
          </a:p>
        </p:txBody>
      </p:sp>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928670" y="30135"/>
            <a:ext cx="5643602" cy="755651"/>
          </a:xfrm>
        </p:spPr>
        <p:txBody>
          <a:bodyPr/>
          <a:lstStyle>
            <a:lvl1pPr algn="l">
              <a:defRPr sz="2000" b="1"/>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Kuvan paikkamerkki 2"/>
          <p:cNvSpPr>
            <a:spLocks noGrp="1"/>
          </p:cNvSpPr>
          <p:nvPr>
            <p:ph type="pic" idx="1"/>
          </p:nvPr>
        </p:nvSpPr>
        <p:spPr>
          <a:xfrm>
            <a:off x="928670" y="959909"/>
            <a:ext cx="5643602" cy="65410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500042" y="7572396"/>
            <a:ext cx="607223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smtClean="0"/>
              <a:t>Muokkaa tekstin perustyylejä napsauttamalla</a:t>
            </a:r>
          </a:p>
        </p:txBody>
      </p:sp>
      <p:sp>
        <p:nvSpPr>
          <p:cNvPr id="5"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1"/>
          </p:nvPr>
        </p:nvSpPr>
        <p:spPr/>
        <p:txBody>
          <a:bodyPr/>
          <a:lstStyle>
            <a:lvl1pPr>
              <a:defRPr/>
            </a:lvl1pPr>
          </a:lstStyle>
          <a:p>
            <a:pPr>
              <a:defRPr/>
            </a:pPr>
            <a:r>
              <a:rPr lang="fi-FI" smtClean="0"/>
              <a:t>Jussi Tammisola, Geenimuuntelun uusia sovelluksia I </a:t>
            </a:r>
            <a:endParaRPr lang="en-US"/>
          </a:p>
        </p:txBody>
      </p:sp>
      <p:sp>
        <p:nvSpPr>
          <p:cNvPr id="7" name="Rectangle 1039"/>
          <p:cNvSpPr>
            <a:spLocks noGrp="1" noChangeArrowheads="1"/>
          </p:cNvSpPr>
          <p:nvPr>
            <p:ph type="sldNum" sz="quarter" idx="12"/>
          </p:nvPr>
        </p:nvSpPr>
        <p:spPr/>
        <p:txBody>
          <a:bodyPr/>
          <a:lstStyle>
            <a:lvl1pPr>
              <a:defRPr/>
            </a:lvl1pPr>
          </a:lstStyle>
          <a:p>
            <a:pPr>
              <a:defRPr/>
            </a:pPr>
            <a:fld id="{2265CCD2-C469-457F-A63E-D22531342124}" type="slidenum">
              <a:rPr lang="en-US"/>
              <a:pPr>
                <a:defRPr/>
              </a:pPr>
              <a:t>‹#›</a:t>
            </a:fld>
            <a:endParaRPr lang="en-US"/>
          </a:p>
        </p:txBody>
      </p:sp>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fi-FI" smtClean="0"/>
              <a:t>Jussi Tammisola, Geenimuuntelun uusia sovelluksia I </a:t>
            </a:r>
            <a:endParaRPr lang="en-US"/>
          </a:p>
        </p:txBody>
      </p:sp>
      <p:sp>
        <p:nvSpPr>
          <p:cNvPr id="6" name="Rectangle 1039"/>
          <p:cNvSpPr>
            <a:spLocks noGrp="1" noChangeArrowheads="1"/>
          </p:cNvSpPr>
          <p:nvPr>
            <p:ph type="sldNum" sz="quarter" idx="12"/>
          </p:nvPr>
        </p:nvSpPr>
        <p:spPr/>
        <p:txBody>
          <a:bodyPr/>
          <a:lstStyle>
            <a:lvl1pPr>
              <a:defRPr/>
            </a:lvl1pPr>
          </a:lstStyle>
          <a:p>
            <a:pPr>
              <a:defRPr/>
            </a:pPr>
            <a:fld id="{226952A9-D12B-4345-82B3-A7E47C2199C6}" type="slidenum">
              <a:rPr lang="en-US"/>
              <a:pPr>
                <a:defRPr/>
              </a:pPr>
              <a:t>‹#›</a:t>
            </a:fld>
            <a:endParaRPr lang="en-US"/>
          </a:p>
        </p:txBody>
      </p:sp>
    </p:spTree>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314950" y="203200"/>
            <a:ext cx="1314450" cy="85344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1371600" y="203200"/>
            <a:ext cx="3829050" cy="85344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fi-FI" smtClean="0"/>
              <a:t>Jussi Tammisola, Geenimuuntelun uusia sovelluksia I </a:t>
            </a:r>
            <a:endParaRPr lang="en-US"/>
          </a:p>
        </p:txBody>
      </p:sp>
      <p:sp>
        <p:nvSpPr>
          <p:cNvPr id="6" name="Rectangle 1039"/>
          <p:cNvSpPr>
            <a:spLocks noGrp="1" noChangeArrowheads="1"/>
          </p:cNvSpPr>
          <p:nvPr>
            <p:ph type="sldNum" sz="quarter" idx="12"/>
          </p:nvPr>
        </p:nvSpPr>
        <p:spPr/>
        <p:txBody>
          <a:bodyPr/>
          <a:lstStyle>
            <a:lvl1pPr>
              <a:defRPr/>
            </a:lvl1pPr>
          </a:lstStyle>
          <a:p>
            <a:pPr>
              <a:defRPr/>
            </a:pPr>
            <a:fld id="{19E873A1-F6E5-4BD6-A6E8-F4EEC40691C0}" type="slidenum">
              <a:rPr lang="en-US"/>
              <a:pPr>
                <a:defRPr/>
              </a:pPr>
              <a:t>‹#›</a:t>
            </a:fld>
            <a:endParaRPr lang="en-US"/>
          </a:p>
        </p:txBody>
      </p:sp>
    </p:spTree>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dirty="0"/>
          </a:p>
        </p:txBody>
      </p:sp>
      <p:sp>
        <p:nvSpPr>
          <p:cNvPr id="7" name="Sisällön paikkamerkki 6"/>
          <p:cNvSpPr>
            <a:spLocks noGrp="1"/>
          </p:cNvSpPr>
          <p:nvPr>
            <p:ph sz="quarter" idx="13"/>
          </p:nvPr>
        </p:nvSpPr>
        <p:spPr>
          <a:xfrm>
            <a:off x="357166" y="6858016"/>
            <a:ext cx="6286543" cy="1785949"/>
          </a:xfrm>
        </p:spPr>
        <p:txBody>
          <a:bodyPr/>
          <a:lstStyle>
            <a:lvl1pPr>
              <a:defRPr/>
            </a:lvl1pPr>
            <a:lvl5pPr>
              <a:buNone/>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8" name="Sisällön paikkamerkki 6"/>
          <p:cNvSpPr>
            <a:spLocks noGrp="1"/>
          </p:cNvSpPr>
          <p:nvPr>
            <p:ph sz="quarter" idx="14"/>
          </p:nvPr>
        </p:nvSpPr>
        <p:spPr>
          <a:xfrm>
            <a:off x="357166" y="1285853"/>
            <a:ext cx="6286543" cy="5429287"/>
          </a:xfrm>
        </p:spPr>
        <p:txBody>
          <a:bodyPr/>
          <a:lstStyle>
            <a:lvl1pPr>
              <a:buNone/>
              <a:defRPr/>
            </a:lvl1pPr>
          </a:lstStyle>
          <a:p>
            <a:pPr lvl="0"/>
            <a:r>
              <a:rPr lang="fi-FI" smtClean="0"/>
              <a:t>Muokkaa tekstin perustyylejä napsauttamalla</a:t>
            </a:r>
          </a:p>
        </p:txBody>
      </p:sp>
      <p:sp>
        <p:nvSpPr>
          <p:cNvPr id="5" name="Rectangle 1037"/>
          <p:cNvSpPr>
            <a:spLocks noGrp="1" noChangeArrowheads="1"/>
          </p:cNvSpPr>
          <p:nvPr>
            <p:ph type="dt" sz="half" idx="15"/>
          </p:nvPr>
        </p:nvSpPr>
        <p:spPr>
          <a:ln/>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6"/>
          </p:nvPr>
        </p:nvSpPr>
        <p:spPr>
          <a:ln/>
        </p:spPr>
        <p:txBody>
          <a:bodyPr/>
          <a:lstStyle>
            <a:lvl1pPr>
              <a:defRPr/>
            </a:lvl1pPr>
          </a:lstStyle>
          <a:p>
            <a:pPr>
              <a:defRPr/>
            </a:pPr>
            <a:r>
              <a:rPr lang="fi-FI" smtClean="0"/>
              <a:t>Jussi Tammisola, Geenimuuntelun uusia sovelluksia I </a:t>
            </a:r>
            <a:endParaRPr lang="en-US"/>
          </a:p>
        </p:txBody>
      </p:sp>
      <p:sp>
        <p:nvSpPr>
          <p:cNvPr id="9" name="Rectangle 1039"/>
          <p:cNvSpPr>
            <a:spLocks noGrp="1" noChangeArrowheads="1"/>
          </p:cNvSpPr>
          <p:nvPr>
            <p:ph type="sldNum" sz="quarter" idx="17"/>
          </p:nvPr>
        </p:nvSpPr>
        <p:spPr>
          <a:ln/>
        </p:spPr>
        <p:txBody>
          <a:bodyPr/>
          <a:lstStyle>
            <a:lvl1pPr>
              <a:defRPr/>
            </a:lvl1pPr>
          </a:lstStyle>
          <a:p>
            <a:pPr>
              <a:defRPr/>
            </a:pPr>
            <a:fld id="{F6E00E82-B284-418D-9454-8704BF30F8D0}" type="slidenum">
              <a:rPr lang="en-US"/>
              <a:pPr>
                <a:defRPr/>
              </a:pPr>
              <a:t>‹#›</a:t>
            </a:fld>
            <a:endParaRPr lang="en-US"/>
          </a:p>
        </p:txBody>
      </p:sp>
    </p:spTree>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2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Sisällön paikkamerkki 6"/>
          <p:cNvSpPr>
            <a:spLocks noGrp="1"/>
          </p:cNvSpPr>
          <p:nvPr>
            <p:ph sz="quarter" idx="13"/>
          </p:nvPr>
        </p:nvSpPr>
        <p:spPr>
          <a:xfrm>
            <a:off x="0" y="1428750"/>
            <a:ext cx="1714500" cy="3214688"/>
          </a:xfrm>
        </p:spPr>
        <p:txBody>
          <a:bodyPr/>
          <a:lstStyle>
            <a:lvl1pPr>
              <a:buNone/>
              <a:defRPr/>
            </a:lvl1pPr>
            <a:lvl2pPr>
              <a:buNone/>
              <a:defRPr/>
            </a:lvl2pPr>
            <a:lvl3pPr>
              <a:buNone/>
              <a:defRPr/>
            </a:lvl3pPr>
          </a:lstStyle>
          <a:p>
            <a:pPr lvl="1"/>
            <a:endParaRPr lang="fi-FI" dirty="0" smtClean="0"/>
          </a:p>
        </p:txBody>
      </p:sp>
      <p:sp>
        <p:nvSpPr>
          <p:cNvPr id="9" name="Sisällön paikkamerkki 8"/>
          <p:cNvSpPr>
            <a:spLocks noGrp="1"/>
          </p:cNvSpPr>
          <p:nvPr>
            <p:ph sz="quarter" idx="14"/>
          </p:nvPr>
        </p:nvSpPr>
        <p:spPr>
          <a:xfrm>
            <a:off x="2000250" y="1500188"/>
            <a:ext cx="4572022" cy="314325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13" name="Tekstin paikkamerkki 12"/>
          <p:cNvSpPr>
            <a:spLocks noGrp="1"/>
          </p:cNvSpPr>
          <p:nvPr>
            <p:ph type="body" sz="quarter" idx="15"/>
          </p:nvPr>
        </p:nvSpPr>
        <p:spPr>
          <a:xfrm>
            <a:off x="357166" y="4929188"/>
            <a:ext cx="6215105" cy="364334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Rectangle 1037"/>
          <p:cNvSpPr>
            <a:spLocks noGrp="1" noChangeArrowheads="1"/>
          </p:cNvSpPr>
          <p:nvPr>
            <p:ph type="dt" sz="half" idx="16"/>
          </p:nvPr>
        </p:nvSpPr>
        <p:spPr>
          <a:ln/>
        </p:spPr>
        <p:txBody>
          <a:bodyPr/>
          <a:lstStyle>
            <a:lvl1pPr>
              <a:defRPr/>
            </a:lvl1pPr>
          </a:lstStyle>
          <a:p>
            <a:pPr>
              <a:defRPr/>
            </a:pPr>
            <a:r>
              <a:rPr lang="fi-FI" smtClean="0"/>
              <a:t>13.9.2012</a:t>
            </a:r>
            <a:endParaRPr lang="en-US"/>
          </a:p>
        </p:txBody>
      </p:sp>
      <p:sp>
        <p:nvSpPr>
          <p:cNvPr id="8" name="Rectangle 1038"/>
          <p:cNvSpPr>
            <a:spLocks noGrp="1" noChangeArrowheads="1"/>
          </p:cNvSpPr>
          <p:nvPr>
            <p:ph type="ftr" sz="quarter" idx="17"/>
          </p:nvPr>
        </p:nvSpPr>
        <p:spPr>
          <a:ln/>
        </p:spPr>
        <p:txBody>
          <a:bodyPr/>
          <a:lstStyle>
            <a:lvl1pPr>
              <a:defRPr/>
            </a:lvl1pPr>
          </a:lstStyle>
          <a:p>
            <a:pPr>
              <a:defRPr/>
            </a:pPr>
            <a:r>
              <a:rPr lang="fi-FI" smtClean="0"/>
              <a:t>Jussi Tammisola, Geenimuuntelun uusia sovelluksia I </a:t>
            </a:r>
            <a:endParaRPr lang="en-US"/>
          </a:p>
        </p:txBody>
      </p:sp>
      <p:sp>
        <p:nvSpPr>
          <p:cNvPr id="10" name="Rectangle 1039"/>
          <p:cNvSpPr>
            <a:spLocks noGrp="1" noChangeArrowheads="1"/>
          </p:cNvSpPr>
          <p:nvPr>
            <p:ph type="sldNum" sz="quarter" idx="18"/>
          </p:nvPr>
        </p:nvSpPr>
        <p:spPr>
          <a:ln/>
        </p:spPr>
        <p:txBody>
          <a:bodyPr/>
          <a:lstStyle>
            <a:lvl1pPr>
              <a:defRPr/>
            </a:lvl1pPr>
          </a:lstStyle>
          <a:p>
            <a:pPr>
              <a:defRPr/>
            </a:pPr>
            <a:fld id="{A8F20E75-7334-4F83-A9DF-187B53DEDB20}" type="slidenum">
              <a:rPr lang="en-US"/>
              <a:pPr>
                <a:defRPr/>
              </a:pPr>
              <a:t>‹#›</a:t>
            </a:fld>
            <a:endParaRPr lang="en-US"/>
          </a:p>
        </p:txBody>
      </p:sp>
    </p:spTree>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Sisällön paikkamerkki 6"/>
          <p:cNvSpPr>
            <a:spLocks noGrp="1"/>
          </p:cNvSpPr>
          <p:nvPr>
            <p:ph sz="quarter" idx="13"/>
          </p:nvPr>
        </p:nvSpPr>
        <p:spPr>
          <a:xfrm>
            <a:off x="357188" y="1214414"/>
            <a:ext cx="6286522" cy="7500989"/>
          </a:xfrm>
        </p:spPr>
        <p:txBody>
          <a:bodyPr/>
          <a:lstStyle>
            <a:lvl1pPr>
              <a:buNone/>
              <a:defRPr/>
            </a:lvl1pPr>
          </a:lstStyle>
          <a:p>
            <a:pPr lvl="0"/>
            <a:endParaRPr lang="fi-FI" dirty="0" smtClean="0"/>
          </a:p>
        </p:txBody>
      </p:sp>
      <p:sp>
        <p:nvSpPr>
          <p:cNvPr id="4" name="Rectangle 1037"/>
          <p:cNvSpPr>
            <a:spLocks noGrp="1" noChangeArrowheads="1"/>
          </p:cNvSpPr>
          <p:nvPr>
            <p:ph type="dt" sz="half" idx="14"/>
          </p:nvPr>
        </p:nvSpPr>
        <p:spPr>
          <a:ln/>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5"/>
          </p:nvPr>
        </p:nvSpPr>
        <p:spPr>
          <a:ln/>
        </p:spPr>
        <p:txBody>
          <a:bodyPr/>
          <a:lstStyle>
            <a:lvl1pPr>
              <a:defRPr/>
            </a:lvl1pPr>
          </a:lstStyle>
          <a:p>
            <a:pPr>
              <a:defRPr/>
            </a:pPr>
            <a:r>
              <a:rPr lang="fi-FI" smtClean="0"/>
              <a:t>Jussi Tammisola, Geenimuuntelun uusia sovelluksia I </a:t>
            </a:r>
            <a:endParaRPr lang="en-US"/>
          </a:p>
        </p:txBody>
      </p:sp>
      <p:sp>
        <p:nvSpPr>
          <p:cNvPr id="6" name="Rectangle 1039"/>
          <p:cNvSpPr>
            <a:spLocks noGrp="1" noChangeArrowheads="1"/>
          </p:cNvSpPr>
          <p:nvPr>
            <p:ph type="sldNum" sz="quarter" idx="16"/>
          </p:nvPr>
        </p:nvSpPr>
        <p:spPr>
          <a:ln/>
        </p:spPr>
        <p:txBody>
          <a:bodyPr/>
          <a:lstStyle>
            <a:lvl1pPr>
              <a:defRPr/>
            </a:lvl1pPr>
          </a:lstStyle>
          <a:p>
            <a:pPr>
              <a:defRPr/>
            </a:pPr>
            <a:fld id="{4DD3ED6A-500E-40F3-81A5-2120D592AEED}"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defRPr/>
            </a:lvl1pPr>
          </a:lstStyle>
          <a:p>
            <a:pPr>
              <a:defRPr/>
            </a:pPr>
            <a:r>
              <a:rPr lang="fi-FI" smtClean="0"/>
              <a:t>Jussi Tammisola, Geenimuuntelun uusia sovelluksia I </a:t>
            </a:r>
            <a:endParaRPr lang="fi-FI"/>
          </a:p>
        </p:txBody>
      </p:sp>
      <p:sp>
        <p:nvSpPr>
          <p:cNvPr id="7" name="Dian numeron paikkamerkki 6"/>
          <p:cNvSpPr>
            <a:spLocks noGrp="1"/>
          </p:cNvSpPr>
          <p:nvPr>
            <p:ph type="sldNum" sz="quarter" idx="12"/>
          </p:nvPr>
        </p:nvSpPr>
        <p:spPr/>
        <p:txBody>
          <a:bodyPr/>
          <a:lstStyle>
            <a:lvl1pPr algn="l">
              <a:defRPr/>
            </a:lvl1pPr>
          </a:lstStyle>
          <a:p>
            <a:pPr>
              <a:defRPr/>
            </a:pPr>
            <a:fld id="{06E13547-55AD-4864-93F2-A0F9C5D77DA9}" type="slidenum">
              <a:rPr lang="fi-FI"/>
              <a:pPr>
                <a:defRPr/>
              </a:pPr>
              <a:t>‹#›</a:t>
            </a:fld>
            <a:endParaRPr lang="fi-FI"/>
          </a:p>
        </p:txBody>
      </p:sp>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3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Tekstin paikkamerkki 6"/>
          <p:cNvSpPr>
            <a:spLocks noGrp="1"/>
          </p:cNvSpPr>
          <p:nvPr>
            <p:ph type="body" sz="quarter" idx="13"/>
          </p:nvPr>
        </p:nvSpPr>
        <p:spPr>
          <a:xfrm>
            <a:off x="285728" y="1228708"/>
            <a:ext cx="6357982" cy="4414862"/>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9" name="Kuvan paikkamerkki 8"/>
          <p:cNvSpPr>
            <a:spLocks noGrp="1"/>
          </p:cNvSpPr>
          <p:nvPr>
            <p:ph type="pic" sz="quarter" idx="14"/>
          </p:nvPr>
        </p:nvSpPr>
        <p:spPr>
          <a:xfrm>
            <a:off x="285750" y="5786438"/>
            <a:ext cx="6357938" cy="2857528"/>
          </a:xfrm>
        </p:spPr>
        <p:txBody>
          <a:bodyPr/>
          <a:lstStyle/>
          <a:p>
            <a:pPr lvl="0"/>
            <a:endParaRPr lang="fi-FI" noProof="0"/>
          </a:p>
        </p:txBody>
      </p:sp>
      <p:sp>
        <p:nvSpPr>
          <p:cNvPr id="5" name="Rectangle 1037"/>
          <p:cNvSpPr>
            <a:spLocks noGrp="1" noChangeArrowheads="1"/>
          </p:cNvSpPr>
          <p:nvPr>
            <p:ph type="dt" sz="half" idx="15"/>
          </p:nvPr>
        </p:nvSpPr>
        <p:spPr>
          <a:ln/>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6"/>
          </p:nvPr>
        </p:nvSpPr>
        <p:spPr>
          <a:ln/>
        </p:spPr>
        <p:txBody>
          <a:bodyPr/>
          <a:lstStyle>
            <a:lvl1pPr>
              <a:defRPr/>
            </a:lvl1pPr>
          </a:lstStyle>
          <a:p>
            <a:pPr>
              <a:defRPr/>
            </a:pPr>
            <a:r>
              <a:rPr lang="fi-FI" smtClean="0"/>
              <a:t>Jussi Tammisola, Geenimuuntelun uusia sovelluksia I </a:t>
            </a:r>
            <a:endParaRPr lang="en-US"/>
          </a:p>
        </p:txBody>
      </p:sp>
      <p:sp>
        <p:nvSpPr>
          <p:cNvPr id="8" name="Rectangle 1039"/>
          <p:cNvSpPr>
            <a:spLocks noGrp="1" noChangeArrowheads="1"/>
          </p:cNvSpPr>
          <p:nvPr>
            <p:ph type="sldNum" sz="quarter" idx="17"/>
          </p:nvPr>
        </p:nvSpPr>
        <p:spPr>
          <a:ln/>
        </p:spPr>
        <p:txBody>
          <a:bodyPr/>
          <a:lstStyle>
            <a:lvl1pPr>
              <a:defRPr/>
            </a:lvl1pPr>
          </a:lstStyle>
          <a:p>
            <a:pPr>
              <a:defRPr/>
            </a:pPr>
            <a:fld id="{AD4EEE7C-0C9D-4093-BD6B-87EC775A8CA2}" type="slidenum">
              <a:rPr lang="en-US"/>
              <a:pPr>
                <a:defRPr/>
              </a:pPr>
              <a:t>‹#›</a:t>
            </a:fld>
            <a:endParaRPr lang="en-US"/>
          </a:p>
        </p:txBody>
      </p:sp>
    </p:spTree>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4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Tekstin paikkamerkki 6"/>
          <p:cNvSpPr>
            <a:spLocks noGrp="1"/>
          </p:cNvSpPr>
          <p:nvPr>
            <p:ph type="body" sz="quarter" idx="13"/>
          </p:nvPr>
        </p:nvSpPr>
        <p:spPr>
          <a:xfrm>
            <a:off x="285750" y="1285875"/>
            <a:ext cx="6357938" cy="3857629"/>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9" name="Kuvan paikkamerkki 8"/>
          <p:cNvSpPr>
            <a:spLocks noGrp="1"/>
          </p:cNvSpPr>
          <p:nvPr>
            <p:ph type="pic" sz="quarter" idx="14"/>
          </p:nvPr>
        </p:nvSpPr>
        <p:spPr>
          <a:xfrm>
            <a:off x="285750" y="5214964"/>
            <a:ext cx="6357938" cy="3143250"/>
          </a:xfrm>
        </p:spPr>
        <p:txBody>
          <a:bodyPr/>
          <a:lstStyle/>
          <a:p>
            <a:pPr lvl="0"/>
            <a:endParaRPr lang="fi-FI" noProof="0"/>
          </a:p>
        </p:txBody>
      </p:sp>
      <p:sp>
        <p:nvSpPr>
          <p:cNvPr id="11" name="Tekstin paikkamerkki 10"/>
          <p:cNvSpPr>
            <a:spLocks noGrp="1"/>
          </p:cNvSpPr>
          <p:nvPr>
            <p:ph type="body" sz="quarter" idx="15"/>
          </p:nvPr>
        </p:nvSpPr>
        <p:spPr>
          <a:xfrm>
            <a:off x="285750" y="8358214"/>
            <a:ext cx="6357938" cy="285752"/>
          </a:xfrm>
        </p:spPr>
        <p:txBody>
          <a:bodyPr/>
          <a:lstStyle>
            <a:lvl1pPr>
              <a:defRPr/>
            </a:lvl1pPr>
            <a:lvl2pPr>
              <a:defRPr/>
            </a:lvl2pPr>
          </a:lstStyle>
          <a:p>
            <a:pPr lvl="0"/>
            <a:r>
              <a:rPr lang="fi-FI" smtClean="0"/>
              <a:t>Muokkaa tekstin perustyylejä napsauttamalla</a:t>
            </a:r>
          </a:p>
        </p:txBody>
      </p:sp>
      <p:sp>
        <p:nvSpPr>
          <p:cNvPr id="6" name="Rectangle 1037"/>
          <p:cNvSpPr>
            <a:spLocks noGrp="1" noChangeArrowheads="1"/>
          </p:cNvSpPr>
          <p:nvPr>
            <p:ph type="dt" sz="half" idx="16"/>
          </p:nvPr>
        </p:nvSpPr>
        <p:spPr>
          <a:ln/>
        </p:spPr>
        <p:txBody>
          <a:bodyPr/>
          <a:lstStyle>
            <a:lvl1pPr>
              <a:defRPr/>
            </a:lvl1pPr>
          </a:lstStyle>
          <a:p>
            <a:pPr>
              <a:defRPr/>
            </a:pPr>
            <a:r>
              <a:rPr lang="fi-FI" smtClean="0"/>
              <a:t>13.9.2012</a:t>
            </a:r>
            <a:endParaRPr lang="en-US"/>
          </a:p>
        </p:txBody>
      </p:sp>
      <p:sp>
        <p:nvSpPr>
          <p:cNvPr id="8" name="Rectangle 1038"/>
          <p:cNvSpPr>
            <a:spLocks noGrp="1" noChangeArrowheads="1"/>
          </p:cNvSpPr>
          <p:nvPr>
            <p:ph type="ftr" sz="quarter" idx="17"/>
          </p:nvPr>
        </p:nvSpPr>
        <p:spPr>
          <a:ln/>
        </p:spPr>
        <p:txBody>
          <a:bodyPr/>
          <a:lstStyle>
            <a:lvl1pPr>
              <a:defRPr/>
            </a:lvl1pPr>
          </a:lstStyle>
          <a:p>
            <a:pPr>
              <a:defRPr/>
            </a:pPr>
            <a:r>
              <a:rPr lang="fi-FI" smtClean="0"/>
              <a:t>Jussi Tammisola, Geenimuuntelun uusia sovelluksia I </a:t>
            </a:r>
            <a:endParaRPr lang="en-US"/>
          </a:p>
        </p:txBody>
      </p:sp>
      <p:sp>
        <p:nvSpPr>
          <p:cNvPr id="10" name="Rectangle 1039"/>
          <p:cNvSpPr>
            <a:spLocks noGrp="1" noChangeArrowheads="1"/>
          </p:cNvSpPr>
          <p:nvPr>
            <p:ph type="sldNum" sz="quarter" idx="18"/>
          </p:nvPr>
        </p:nvSpPr>
        <p:spPr>
          <a:ln/>
        </p:spPr>
        <p:txBody>
          <a:bodyPr/>
          <a:lstStyle>
            <a:lvl1pPr>
              <a:defRPr/>
            </a:lvl1pPr>
          </a:lstStyle>
          <a:p>
            <a:pPr>
              <a:defRPr/>
            </a:pPr>
            <a:fld id="{B845F846-D62D-44C6-9C55-4B1A42873F40}" type="slidenum">
              <a:rPr lang="en-US"/>
              <a:pPr>
                <a:defRPr/>
              </a:pPr>
              <a:t>‹#›</a:t>
            </a:fld>
            <a:endParaRPr lang="en-US"/>
          </a:p>
        </p:txBody>
      </p:sp>
    </p:spTree>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5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7" name="Kuvan paikkamerkki 6"/>
          <p:cNvSpPr>
            <a:spLocks noGrp="1"/>
          </p:cNvSpPr>
          <p:nvPr>
            <p:ph type="pic" sz="quarter" idx="13"/>
          </p:nvPr>
        </p:nvSpPr>
        <p:spPr>
          <a:xfrm>
            <a:off x="357188" y="1428750"/>
            <a:ext cx="6286522" cy="4857762"/>
          </a:xfrm>
        </p:spPr>
        <p:txBody>
          <a:bodyPr/>
          <a:lstStyle/>
          <a:p>
            <a:pPr lvl="0"/>
            <a:endParaRPr lang="fi-FI" noProof="0"/>
          </a:p>
        </p:txBody>
      </p:sp>
      <p:sp>
        <p:nvSpPr>
          <p:cNvPr id="9" name="Tekstin paikkamerkki 8"/>
          <p:cNvSpPr>
            <a:spLocks noGrp="1"/>
          </p:cNvSpPr>
          <p:nvPr>
            <p:ph type="body" sz="quarter" idx="14"/>
          </p:nvPr>
        </p:nvSpPr>
        <p:spPr>
          <a:xfrm>
            <a:off x="357188" y="6500812"/>
            <a:ext cx="6286522" cy="2214591"/>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1037"/>
          <p:cNvSpPr>
            <a:spLocks noGrp="1" noChangeArrowheads="1"/>
          </p:cNvSpPr>
          <p:nvPr>
            <p:ph type="dt" sz="half" idx="15"/>
          </p:nvPr>
        </p:nvSpPr>
        <p:spPr>
          <a:ln/>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6"/>
          </p:nvPr>
        </p:nvSpPr>
        <p:spPr>
          <a:ln/>
        </p:spPr>
        <p:txBody>
          <a:bodyPr/>
          <a:lstStyle>
            <a:lvl1pPr>
              <a:defRPr/>
            </a:lvl1pPr>
          </a:lstStyle>
          <a:p>
            <a:pPr>
              <a:defRPr/>
            </a:pPr>
            <a:r>
              <a:rPr lang="fi-FI" smtClean="0"/>
              <a:t>Jussi Tammisola, Geenimuuntelun uusia sovelluksia I </a:t>
            </a:r>
            <a:endParaRPr lang="en-US"/>
          </a:p>
        </p:txBody>
      </p:sp>
      <p:sp>
        <p:nvSpPr>
          <p:cNvPr id="8" name="Rectangle 1039"/>
          <p:cNvSpPr>
            <a:spLocks noGrp="1" noChangeArrowheads="1"/>
          </p:cNvSpPr>
          <p:nvPr>
            <p:ph type="sldNum" sz="quarter" idx="17"/>
          </p:nvPr>
        </p:nvSpPr>
        <p:spPr>
          <a:ln/>
        </p:spPr>
        <p:txBody>
          <a:bodyPr/>
          <a:lstStyle>
            <a:lvl1pPr>
              <a:defRPr/>
            </a:lvl1pPr>
          </a:lstStyle>
          <a:p>
            <a:pPr>
              <a:defRPr/>
            </a:pPr>
            <a:fld id="{849A04E8-B8A3-491C-8660-F1E698C5131B}" type="slidenum">
              <a:rPr lang="en-US"/>
              <a:pPr>
                <a:defRPr/>
              </a:pPr>
              <a:t>‹#›</a:t>
            </a:fld>
            <a:endParaRPr lang="en-US"/>
          </a:p>
        </p:txBody>
      </p:sp>
    </p:spTree>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568"/>
            <a:ext cx="5829300" cy="1960033"/>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lvl1pPr eaLnBrk="0" hangingPunc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eaLnBrk="0" hangingPunct="0">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eaLnBrk="0" hangingPunct="0">
              <a:defRPr/>
            </a:lvl1pPr>
          </a:lstStyle>
          <a:p>
            <a:pPr>
              <a:defRPr/>
            </a:pPr>
            <a:fld id="{61EC3D36-CE2F-464A-9317-7733F1292D02}" type="slidenum">
              <a:rPr lang="fi-FI"/>
              <a:pPr>
                <a:defRPr/>
              </a:pPr>
              <a:t>‹#›</a:t>
            </a:fld>
            <a:endParaRPr lang="fi-FI"/>
          </a:p>
        </p:txBody>
      </p:sp>
    </p:spTree>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eaLnBrk="0" hangingPunc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eaLnBrk="0" hangingPunct="0">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eaLnBrk="0" hangingPunct="0">
              <a:defRPr/>
            </a:lvl1pPr>
          </a:lstStyle>
          <a:p>
            <a:pPr>
              <a:defRPr/>
            </a:pPr>
            <a:fld id="{ECDD50E5-4B8A-431B-B079-0721ABF8D4F5}" type="slidenum">
              <a:rPr lang="fi-FI"/>
              <a:pPr>
                <a:defRPr/>
              </a:pPr>
              <a:t>‹#›</a:t>
            </a:fld>
            <a:endParaRPr lang="fi-FI"/>
          </a:p>
        </p:txBody>
      </p:sp>
    </p:spTree>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735" y="5875867"/>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lvl1pPr eaLnBrk="0" hangingPunc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eaLnBrk="0" hangingPunct="0">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eaLnBrk="0" hangingPunct="0">
              <a:defRPr/>
            </a:lvl1pPr>
          </a:lstStyle>
          <a:p>
            <a:pPr>
              <a:defRPr/>
            </a:pPr>
            <a:fld id="{77F78BEB-F537-4267-9C5A-A98211DAF4A5}" type="slidenum">
              <a:rPr lang="fi-FI"/>
              <a:pPr>
                <a:defRPr/>
              </a:pPr>
              <a:t>‹#›</a:t>
            </a:fld>
            <a:endParaRPr lang="fi-FI"/>
          </a:p>
        </p:txBody>
      </p:sp>
    </p:spTree>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3"/>
          <p:cNvSpPr>
            <a:spLocks noGrp="1"/>
          </p:cNvSpPr>
          <p:nvPr>
            <p:ph type="dt" sz="half" idx="10"/>
          </p:nvPr>
        </p:nvSpPr>
        <p:spPr/>
        <p:txBody>
          <a:bodyPr/>
          <a:lstStyle>
            <a:lvl1pPr eaLnBrk="0" hangingPunct="0">
              <a:defRPr/>
            </a:lvl1pPr>
          </a:lstStyle>
          <a:p>
            <a:pPr>
              <a:defRPr/>
            </a:pPr>
            <a:r>
              <a:rPr lang="fi-FI" smtClean="0"/>
              <a:t>13.9.2012</a:t>
            </a:r>
            <a:endParaRPr lang="fi-FI"/>
          </a:p>
        </p:txBody>
      </p:sp>
      <p:sp>
        <p:nvSpPr>
          <p:cNvPr id="6" name="Alatunnisteen paikkamerkki 4"/>
          <p:cNvSpPr>
            <a:spLocks noGrp="1"/>
          </p:cNvSpPr>
          <p:nvPr>
            <p:ph type="ftr" sz="quarter" idx="11"/>
          </p:nvPr>
        </p:nvSpPr>
        <p:spPr/>
        <p:txBody>
          <a:bodyPr/>
          <a:lstStyle>
            <a:lvl1pPr eaLnBrk="0" hangingPunct="0">
              <a:defRPr/>
            </a:lvl1pPr>
          </a:lstStyle>
          <a:p>
            <a:pPr>
              <a:defRPr/>
            </a:pPr>
            <a:r>
              <a:rPr lang="fi-FI" smtClean="0"/>
              <a:t>Jussi Tammisola, Geenimuuntelun uusia sovelluksia I </a:t>
            </a:r>
            <a:endParaRPr lang="fi-FI"/>
          </a:p>
        </p:txBody>
      </p:sp>
      <p:sp>
        <p:nvSpPr>
          <p:cNvPr id="7" name="Dian numeron paikkamerkki 5"/>
          <p:cNvSpPr>
            <a:spLocks noGrp="1"/>
          </p:cNvSpPr>
          <p:nvPr>
            <p:ph type="sldNum" sz="quarter" idx="12"/>
          </p:nvPr>
        </p:nvSpPr>
        <p:spPr/>
        <p:txBody>
          <a:bodyPr/>
          <a:lstStyle>
            <a:lvl1pPr eaLnBrk="0" hangingPunct="0">
              <a:defRPr/>
            </a:lvl1pPr>
          </a:lstStyle>
          <a:p>
            <a:pPr>
              <a:defRPr/>
            </a:pPr>
            <a:fld id="{5D49CE94-9CEE-4807-8D3F-70518E3A4F58}" type="slidenum">
              <a:rPr lang="fi-FI"/>
              <a:pPr>
                <a:defRPr/>
              </a:pPr>
              <a:t>‹#›</a:t>
            </a:fld>
            <a:endParaRPr lang="fi-FI"/>
          </a:p>
        </p:txBody>
      </p:sp>
    </p:spTree>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184"/>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3"/>
          <p:cNvSpPr>
            <a:spLocks noGrp="1"/>
          </p:cNvSpPr>
          <p:nvPr>
            <p:ph type="dt" sz="half" idx="10"/>
          </p:nvPr>
        </p:nvSpPr>
        <p:spPr/>
        <p:txBody>
          <a:bodyPr/>
          <a:lstStyle>
            <a:lvl1pPr eaLnBrk="0" hangingPunct="0">
              <a:defRPr/>
            </a:lvl1pPr>
          </a:lstStyle>
          <a:p>
            <a:pPr>
              <a:defRPr/>
            </a:pPr>
            <a:r>
              <a:rPr lang="fi-FI" smtClean="0"/>
              <a:t>13.9.2012</a:t>
            </a:r>
            <a:endParaRPr lang="fi-FI"/>
          </a:p>
        </p:txBody>
      </p:sp>
      <p:sp>
        <p:nvSpPr>
          <p:cNvPr id="8" name="Alatunnisteen paikkamerkki 4"/>
          <p:cNvSpPr>
            <a:spLocks noGrp="1"/>
          </p:cNvSpPr>
          <p:nvPr>
            <p:ph type="ftr" sz="quarter" idx="11"/>
          </p:nvPr>
        </p:nvSpPr>
        <p:spPr/>
        <p:txBody>
          <a:bodyPr/>
          <a:lstStyle>
            <a:lvl1pPr eaLnBrk="0" hangingPunct="0">
              <a:defRPr/>
            </a:lvl1pPr>
          </a:lstStyle>
          <a:p>
            <a:pPr>
              <a:defRPr/>
            </a:pPr>
            <a:r>
              <a:rPr lang="fi-FI" smtClean="0"/>
              <a:t>Jussi Tammisola, Geenimuuntelun uusia sovelluksia I </a:t>
            </a:r>
            <a:endParaRPr lang="fi-FI"/>
          </a:p>
        </p:txBody>
      </p:sp>
      <p:sp>
        <p:nvSpPr>
          <p:cNvPr id="9" name="Dian numeron paikkamerkki 5"/>
          <p:cNvSpPr>
            <a:spLocks noGrp="1"/>
          </p:cNvSpPr>
          <p:nvPr>
            <p:ph type="sldNum" sz="quarter" idx="12"/>
          </p:nvPr>
        </p:nvSpPr>
        <p:spPr/>
        <p:txBody>
          <a:bodyPr/>
          <a:lstStyle>
            <a:lvl1pPr eaLnBrk="0" hangingPunct="0">
              <a:defRPr/>
            </a:lvl1pPr>
          </a:lstStyle>
          <a:p>
            <a:pPr>
              <a:defRPr/>
            </a:pPr>
            <a:fld id="{87AD86CC-17DE-4DEC-AC05-E9AD65CCFE50}" type="slidenum">
              <a:rPr lang="fi-FI"/>
              <a:pPr>
                <a:defRPr/>
              </a:pPr>
              <a:t>‹#›</a:t>
            </a:fld>
            <a:endParaRPr lang="fi-FI"/>
          </a:p>
        </p:txBody>
      </p:sp>
    </p:spTree>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3"/>
          <p:cNvSpPr>
            <a:spLocks noGrp="1"/>
          </p:cNvSpPr>
          <p:nvPr>
            <p:ph type="dt" sz="half" idx="10"/>
          </p:nvPr>
        </p:nvSpPr>
        <p:spPr/>
        <p:txBody>
          <a:bodyPr/>
          <a:lstStyle>
            <a:lvl1pPr eaLnBrk="0" hangingPunct="0">
              <a:defRPr/>
            </a:lvl1pPr>
          </a:lstStyle>
          <a:p>
            <a:pPr>
              <a:defRPr/>
            </a:pPr>
            <a:r>
              <a:rPr lang="fi-FI" smtClean="0"/>
              <a:t>13.9.2012</a:t>
            </a:r>
            <a:endParaRPr lang="fi-FI"/>
          </a:p>
        </p:txBody>
      </p:sp>
      <p:sp>
        <p:nvSpPr>
          <p:cNvPr id="4" name="Alatunnisteen paikkamerkki 4"/>
          <p:cNvSpPr>
            <a:spLocks noGrp="1"/>
          </p:cNvSpPr>
          <p:nvPr>
            <p:ph type="ftr" sz="quarter" idx="11"/>
          </p:nvPr>
        </p:nvSpPr>
        <p:spPr/>
        <p:txBody>
          <a:bodyPr/>
          <a:lstStyle>
            <a:lvl1pPr eaLnBrk="0" hangingPunct="0">
              <a:defRPr/>
            </a:lvl1pPr>
          </a:lstStyle>
          <a:p>
            <a:pPr>
              <a:defRPr/>
            </a:pPr>
            <a:r>
              <a:rPr lang="fi-FI" smtClean="0"/>
              <a:t>Jussi Tammisola, Geenimuuntelun uusia sovelluksia I </a:t>
            </a:r>
            <a:endParaRPr lang="fi-FI"/>
          </a:p>
        </p:txBody>
      </p:sp>
      <p:sp>
        <p:nvSpPr>
          <p:cNvPr id="5" name="Dian numeron paikkamerkki 5"/>
          <p:cNvSpPr>
            <a:spLocks noGrp="1"/>
          </p:cNvSpPr>
          <p:nvPr>
            <p:ph type="sldNum" sz="quarter" idx="12"/>
          </p:nvPr>
        </p:nvSpPr>
        <p:spPr/>
        <p:txBody>
          <a:bodyPr/>
          <a:lstStyle>
            <a:lvl1pPr eaLnBrk="0" hangingPunct="0">
              <a:defRPr/>
            </a:lvl1pPr>
          </a:lstStyle>
          <a:p>
            <a:pPr>
              <a:defRPr/>
            </a:pPr>
            <a:fld id="{5BCB6A86-1EEE-4815-A0F1-0D13D319A257}" type="slidenum">
              <a:rPr lang="fi-FI"/>
              <a:pPr>
                <a:defRPr/>
              </a:pPr>
              <a:t>‹#›</a:t>
            </a:fld>
            <a:endParaRPr lang="fi-FI"/>
          </a:p>
        </p:txBody>
      </p:sp>
    </p:spTree>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eaLnBrk="0" hangingPunct="0">
              <a:defRPr/>
            </a:lvl1pPr>
          </a:lstStyle>
          <a:p>
            <a:pPr>
              <a:defRPr/>
            </a:pPr>
            <a:r>
              <a:rPr lang="fi-FI" smtClean="0"/>
              <a:t>13.9.2012</a:t>
            </a:r>
            <a:endParaRPr lang="fi-FI"/>
          </a:p>
        </p:txBody>
      </p:sp>
      <p:sp>
        <p:nvSpPr>
          <p:cNvPr id="3" name="Alatunnisteen paikkamerkki 4"/>
          <p:cNvSpPr>
            <a:spLocks noGrp="1"/>
          </p:cNvSpPr>
          <p:nvPr>
            <p:ph type="ftr" sz="quarter" idx="11"/>
          </p:nvPr>
        </p:nvSpPr>
        <p:spPr/>
        <p:txBody>
          <a:bodyPr/>
          <a:lstStyle>
            <a:lvl1pPr eaLnBrk="0" hangingPunct="0">
              <a:defRPr/>
            </a:lvl1pPr>
          </a:lstStyle>
          <a:p>
            <a:pPr>
              <a:defRPr/>
            </a:pPr>
            <a:r>
              <a:rPr lang="fi-FI" smtClean="0"/>
              <a:t>Jussi Tammisola, Geenimuuntelun uusia sovelluksia I </a:t>
            </a:r>
            <a:endParaRPr lang="fi-FI"/>
          </a:p>
        </p:txBody>
      </p:sp>
      <p:sp>
        <p:nvSpPr>
          <p:cNvPr id="4" name="Dian numeron paikkamerkki 5"/>
          <p:cNvSpPr>
            <a:spLocks noGrp="1"/>
          </p:cNvSpPr>
          <p:nvPr>
            <p:ph type="sldNum" sz="quarter" idx="12"/>
          </p:nvPr>
        </p:nvSpPr>
        <p:spPr/>
        <p:txBody>
          <a:bodyPr/>
          <a:lstStyle>
            <a:lvl1pPr eaLnBrk="0" hangingPunct="0">
              <a:defRPr/>
            </a:lvl1pPr>
          </a:lstStyle>
          <a:p>
            <a:pPr>
              <a:defRPr/>
            </a:pPr>
            <a:fld id="{0F21476E-355D-406A-8E9E-DF40CB6298EA}" type="slidenum">
              <a:rPr lang="fi-FI"/>
              <a:pPr>
                <a:defRPr/>
              </a:pPr>
              <a:t>‹#›</a:t>
            </a:fld>
            <a:endParaRPr lang="fi-FI"/>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algn="l">
              <a:defRPr/>
            </a:lvl1pPr>
          </a:lstStyle>
          <a:p>
            <a:pPr>
              <a:defRPr/>
            </a:pPr>
            <a:fld id="{3184ED8E-436E-4517-8FBC-C9D29E04F40E}" type="slidenum">
              <a:rPr lang="fi-FI"/>
              <a:pPr>
                <a:defRPr/>
              </a:pPr>
              <a:t>‹#›</a:t>
            </a:fld>
            <a:endParaRPr lang="fi-FI"/>
          </a:p>
        </p:txBody>
      </p:sp>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4067"/>
            <a:ext cx="2256235" cy="154940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3"/>
          <p:cNvSpPr>
            <a:spLocks noGrp="1"/>
          </p:cNvSpPr>
          <p:nvPr>
            <p:ph type="dt" sz="half" idx="10"/>
          </p:nvPr>
        </p:nvSpPr>
        <p:spPr/>
        <p:txBody>
          <a:bodyPr/>
          <a:lstStyle>
            <a:lvl1pPr eaLnBrk="0" hangingPunct="0">
              <a:defRPr/>
            </a:lvl1pPr>
          </a:lstStyle>
          <a:p>
            <a:pPr>
              <a:defRPr/>
            </a:pPr>
            <a:r>
              <a:rPr lang="fi-FI" smtClean="0"/>
              <a:t>13.9.2012</a:t>
            </a:r>
            <a:endParaRPr lang="fi-FI"/>
          </a:p>
        </p:txBody>
      </p:sp>
      <p:sp>
        <p:nvSpPr>
          <p:cNvPr id="6" name="Alatunnisteen paikkamerkki 4"/>
          <p:cNvSpPr>
            <a:spLocks noGrp="1"/>
          </p:cNvSpPr>
          <p:nvPr>
            <p:ph type="ftr" sz="quarter" idx="11"/>
          </p:nvPr>
        </p:nvSpPr>
        <p:spPr/>
        <p:txBody>
          <a:bodyPr/>
          <a:lstStyle>
            <a:lvl1pPr eaLnBrk="0" hangingPunct="0">
              <a:defRPr/>
            </a:lvl1pPr>
          </a:lstStyle>
          <a:p>
            <a:pPr>
              <a:defRPr/>
            </a:pPr>
            <a:r>
              <a:rPr lang="fi-FI" smtClean="0"/>
              <a:t>Jussi Tammisola, Geenimuuntelun uusia sovelluksia I </a:t>
            </a:r>
            <a:endParaRPr lang="fi-FI"/>
          </a:p>
        </p:txBody>
      </p:sp>
      <p:sp>
        <p:nvSpPr>
          <p:cNvPr id="7" name="Dian numeron paikkamerkki 5"/>
          <p:cNvSpPr>
            <a:spLocks noGrp="1"/>
          </p:cNvSpPr>
          <p:nvPr>
            <p:ph type="sldNum" sz="quarter" idx="12"/>
          </p:nvPr>
        </p:nvSpPr>
        <p:spPr/>
        <p:txBody>
          <a:bodyPr/>
          <a:lstStyle>
            <a:lvl1pPr eaLnBrk="0" hangingPunct="0">
              <a:defRPr/>
            </a:lvl1pPr>
          </a:lstStyle>
          <a:p>
            <a:pPr>
              <a:defRPr/>
            </a:pPr>
            <a:fld id="{716F467E-7A4A-4360-B8DC-9D5865E18554}" type="slidenum">
              <a:rPr lang="fi-FI"/>
              <a:pPr>
                <a:defRPr/>
              </a:pPr>
              <a:t>‹#›</a:t>
            </a:fld>
            <a:endParaRPr lang="fi-FI"/>
          </a:p>
        </p:txBody>
      </p:sp>
    </p:spTree>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216" y="6400800"/>
            <a:ext cx="4114800" cy="755651"/>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3"/>
          <p:cNvSpPr>
            <a:spLocks noGrp="1"/>
          </p:cNvSpPr>
          <p:nvPr>
            <p:ph type="dt" sz="half" idx="10"/>
          </p:nvPr>
        </p:nvSpPr>
        <p:spPr/>
        <p:txBody>
          <a:bodyPr/>
          <a:lstStyle>
            <a:lvl1pPr eaLnBrk="0" hangingPunct="0">
              <a:defRPr/>
            </a:lvl1pPr>
          </a:lstStyle>
          <a:p>
            <a:pPr>
              <a:defRPr/>
            </a:pPr>
            <a:r>
              <a:rPr lang="fi-FI" smtClean="0"/>
              <a:t>13.9.2012</a:t>
            </a:r>
            <a:endParaRPr lang="fi-FI"/>
          </a:p>
        </p:txBody>
      </p:sp>
      <p:sp>
        <p:nvSpPr>
          <p:cNvPr id="6" name="Alatunnisteen paikkamerkki 4"/>
          <p:cNvSpPr>
            <a:spLocks noGrp="1"/>
          </p:cNvSpPr>
          <p:nvPr>
            <p:ph type="ftr" sz="quarter" idx="11"/>
          </p:nvPr>
        </p:nvSpPr>
        <p:spPr/>
        <p:txBody>
          <a:bodyPr/>
          <a:lstStyle>
            <a:lvl1pPr eaLnBrk="0" hangingPunct="0">
              <a:defRPr/>
            </a:lvl1pPr>
          </a:lstStyle>
          <a:p>
            <a:pPr>
              <a:defRPr/>
            </a:pPr>
            <a:r>
              <a:rPr lang="fi-FI" smtClean="0"/>
              <a:t>Jussi Tammisola, Geenimuuntelun uusia sovelluksia I </a:t>
            </a:r>
            <a:endParaRPr lang="fi-FI"/>
          </a:p>
        </p:txBody>
      </p:sp>
      <p:sp>
        <p:nvSpPr>
          <p:cNvPr id="7" name="Dian numeron paikkamerkki 5"/>
          <p:cNvSpPr>
            <a:spLocks noGrp="1"/>
          </p:cNvSpPr>
          <p:nvPr>
            <p:ph type="sldNum" sz="quarter" idx="12"/>
          </p:nvPr>
        </p:nvSpPr>
        <p:spPr/>
        <p:txBody>
          <a:bodyPr/>
          <a:lstStyle>
            <a:lvl1pPr eaLnBrk="0" hangingPunct="0">
              <a:defRPr/>
            </a:lvl1pPr>
          </a:lstStyle>
          <a:p>
            <a:pPr>
              <a:defRPr/>
            </a:pPr>
            <a:fld id="{B79ADBDF-D0ED-491E-8EA8-0509BB14E22B}" type="slidenum">
              <a:rPr lang="fi-FI"/>
              <a:pPr>
                <a:defRPr/>
              </a:pPr>
              <a:t>‹#›</a:t>
            </a:fld>
            <a:endParaRPr lang="fi-FI"/>
          </a:p>
        </p:txBody>
      </p:sp>
    </p:spTree>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eaLnBrk="0" hangingPunc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eaLnBrk="0" hangingPunct="0">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eaLnBrk="0" hangingPunct="0">
              <a:defRPr/>
            </a:lvl1pPr>
          </a:lstStyle>
          <a:p>
            <a:pPr>
              <a:defRPr/>
            </a:pPr>
            <a:fld id="{216EAA10-9DD0-4509-8CB3-3783146DEB0A}" type="slidenum">
              <a:rPr lang="fi-FI"/>
              <a:pPr>
                <a:defRPr/>
              </a:pPr>
              <a:t>‹#›</a:t>
            </a:fld>
            <a:endParaRPr lang="fi-FI"/>
          </a:p>
        </p:txBody>
      </p:sp>
    </p:spTree>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3729037" y="488951"/>
            <a:ext cx="1157288" cy="104013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257175" y="488951"/>
            <a:ext cx="3357563" cy="104013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eaLnBrk="0" hangingPunc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eaLnBrk="0" hangingPunct="0">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eaLnBrk="0" hangingPunct="0">
              <a:defRPr/>
            </a:lvl1pPr>
          </a:lstStyle>
          <a:p>
            <a:pPr>
              <a:defRPr/>
            </a:pPr>
            <a:fld id="{43B00AF3-0A37-460D-A8BA-4FADF75EC2C2}" type="slidenum">
              <a:rPr lang="fi-FI"/>
              <a:pPr>
                <a:defRPr/>
              </a:pPr>
              <a:t>‹#›</a:t>
            </a:fld>
            <a:endParaRPr lang="fi-FI"/>
          </a:p>
        </p:txBody>
      </p:sp>
    </p:spTree>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4" name="Picture 1059" descr="kansi_tkunta-palmenia"/>
          <p:cNvPicPr>
            <a:picLocks noChangeAspect="1" noChangeArrowheads="1"/>
          </p:cNvPicPr>
          <p:nvPr/>
        </p:nvPicPr>
        <p:blipFill>
          <a:blip r:embed="rId2" cstate="print"/>
          <a:srcRect/>
          <a:stretch>
            <a:fillRect/>
          </a:stretch>
        </p:blipFill>
        <p:spPr bwMode="auto">
          <a:xfrm>
            <a:off x="0" y="0"/>
            <a:ext cx="6859588" cy="9145588"/>
          </a:xfrm>
          <a:prstGeom prst="rect">
            <a:avLst/>
          </a:prstGeom>
          <a:noFill/>
          <a:ln w="9525">
            <a:noFill/>
            <a:miter lim="800000"/>
            <a:headEnd/>
            <a:tailEnd/>
          </a:ln>
        </p:spPr>
      </p:pic>
      <p:sp>
        <p:nvSpPr>
          <p:cNvPr id="3074" name="Rectangle 2"/>
          <p:cNvSpPr>
            <a:spLocks noGrp="1" noChangeArrowheads="1"/>
          </p:cNvSpPr>
          <p:nvPr>
            <p:ph type="ctrTitle"/>
          </p:nvPr>
        </p:nvSpPr>
        <p:spPr>
          <a:xfrm>
            <a:off x="800100" y="2798233"/>
            <a:ext cx="4057650" cy="1524000"/>
          </a:xfrm>
        </p:spPr>
        <p:txBody>
          <a:bodyPr/>
          <a:lstStyle>
            <a:lvl1pPr>
              <a:defRPr>
                <a:solidFill>
                  <a:srgbClr val="1E1C77"/>
                </a:solidFill>
              </a:defRPr>
            </a:lvl1pPr>
          </a:lstStyle>
          <a:p>
            <a:r>
              <a:rPr lang="en-US"/>
              <a:t>Muokkaa otsikon perustyyliä napsauttamalla</a:t>
            </a:r>
          </a:p>
        </p:txBody>
      </p:sp>
      <p:sp>
        <p:nvSpPr>
          <p:cNvPr id="3075" name="Rectangle 3"/>
          <p:cNvSpPr>
            <a:spLocks noGrp="1" noChangeArrowheads="1"/>
          </p:cNvSpPr>
          <p:nvPr>
            <p:ph type="subTitle" idx="1"/>
          </p:nvPr>
        </p:nvSpPr>
        <p:spPr>
          <a:xfrm>
            <a:off x="800100" y="4758267"/>
            <a:ext cx="4057650" cy="1845733"/>
          </a:xfrm>
        </p:spPr>
        <p:txBody>
          <a:bodyPr/>
          <a:lstStyle>
            <a:lvl1pPr marL="0" indent="0">
              <a:buFont typeface="Wingdings" pitchFamily="2" charset="2"/>
              <a:buNone/>
              <a:defRPr/>
            </a:lvl1pPr>
          </a:lstStyle>
          <a:p>
            <a:r>
              <a:rPr lang="en-US"/>
              <a:t>Muokkaa alaotsikon perustyyliä napsauttamalla</a:t>
            </a:r>
          </a:p>
        </p:txBody>
      </p:sp>
    </p:spTree>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037"/>
          <p:cNvSpPr>
            <a:spLocks noGrp="1" noChangeArrowheads="1"/>
          </p:cNvSpPr>
          <p:nvPr>
            <p:ph type="dt" sz="half" idx="10"/>
          </p:nvPr>
        </p:nvSpPr>
        <p:spPr>
          <a:ln/>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r>
              <a:rPr lang="fi-FI" smtClean="0"/>
              <a:t>Jussi Tammisola, Geenimuuntelun uusia sovelluksia I </a:t>
            </a: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8241BD51-ADA0-47CB-BF19-0A9B67181D8B}" type="slidenum">
              <a:rPr lang="en-US"/>
              <a:pPr>
                <a:defRPr/>
              </a:pPr>
              <a:t>‹#›</a:t>
            </a:fld>
            <a:endParaRPr lang="en-US"/>
          </a:p>
        </p:txBody>
      </p:sp>
    </p:spTree>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735" y="5875867"/>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735" y="3875618"/>
            <a:ext cx="5829300" cy="200024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1037"/>
          <p:cNvSpPr>
            <a:spLocks noGrp="1" noChangeArrowheads="1"/>
          </p:cNvSpPr>
          <p:nvPr>
            <p:ph type="dt" sz="half" idx="10"/>
          </p:nvPr>
        </p:nvSpPr>
        <p:spPr>
          <a:ln/>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r>
              <a:rPr lang="fi-FI" smtClean="0"/>
              <a:t>Jussi Tammisola, Geenimuuntelun uusia sovelluksia I </a:t>
            </a: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BCDF3747-5154-4F0D-86B9-3A5FF86CAB74}" type="slidenum">
              <a:rPr lang="en-US"/>
              <a:pPr>
                <a:defRPr/>
              </a:pPr>
              <a:t>‹#›</a:t>
            </a:fld>
            <a:endParaRPr lang="en-US"/>
          </a:p>
        </p:txBody>
      </p:sp>
    </p:spTree>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1371600" y="2133600"/>
            <a:ext cx="2571750" cy="660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057650" y="2133600"/>
            <a:ext cx="2571750" cy="660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1037"/>
          <p:cNvSpPr>
            <a:spLocks noGrp="1" noChangeArrowheads="1"/>
          </p:cNvSpPr>
          <p:nvPr>
            <p:ph type="dt" sz="half" idx="10"/>
          </p:nvPr>
        </p:nvSpPr>
        <p:spPr>
          <a:ln/>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1"/>
          </p:nvPr>
        </p:nvSpPr>
        <p:spPr>
          <a:ln/>
        </p:spPr>
        <p:txBody>
          <a:bodyPr/>
          <a:lstStyle>
            <a:lvl1pPr>
              <a:defRPr/>
            </a:lvl1pPr>
          </a:lstStyle>
          <a:p>
            <a:pPr>
              <a:defRPr/>
            </a:pPr>
            <a:r>
              <a:rPr lang="fi-FI" smtClean="0"/>
              <a:t>Jussi Tammisola, Geenimuuntelun uusia sovelluksia I </a:t>
            </a:r>
            <a:endParaRPr lang="en-US"/>
          </a:p>
        </p:txBody>
      </p:sp>
      <p:sp>
        <p:nvSpPr>
          <p:cNvPr id="7" name="Rectangle 1039"/>
          <p:cNvSpPr>
            <a:spLocks noGrp="1" noChangeArrowheads="1"/>
          </p:cNvSpPr>
          <p:nvPr>
            <p:ph type="sldNum" sz="quarter" idx="12"/>
          </p:nvPr>
        </p:nvSpPr>
        <p:spPr>
          <a:ln/>
        </p:spPr>
        <p:txBody>
          <a:bodyPr/>
          <a:lstStyle>
            <a:lvl1pPr>
              <a:defRPr/>
            </a:lvl1pPr>
          </a:lstStyle>
          <a:p>
            <a:pPr>
              <a:defRPr/>
            </a:pPr>
            <a:fld id="{4FDEFFC5-703A-40A0-9F64-0288734D06F2}" type="slidenum">
              <a:rPr lang="en-US"/>
              <a:pPr>
                <a:defRPr/>
              </a:pPr>
              <a:t>‹#›</a:t>
            </a:fld>
            <a:endParaRPr lang="en-US"/>
          </a:p>
        </p:txBody>
      </p:sp>
    </p:spTree>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184"/>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1037"/>
          <p:cNvSpPr>
            <a:spLocks noGrp="1" noChangeArrowheads="1"/>
          </p:cNvSpPr>
          <p:nvPr>
            <p:ph type="dt" sz="half" idx="10"/>
          </p:nvPr>
        </p:nvSpPr>
        <p:spPr>
          <a:ln/>
        </p:spPr>
        <p:txBody>
          <a:bodyPr/>
          <a:lstStyle>
            <a:lvl1pPr>
              <a:defRPr/>
            </a:lvl1pPr>
          </a:lstStyle>
          <a:p>
            <a:pPr>
              <a:defRPr/>
            </a:pPr>
            <a:r>
              <a:rPr lang="fi-FI" smtClean="0"/>
              <a:t>13.9.2012</a:t>
            </a:r>
            <a:endParaRPr lang="en-US"/>
          </a:p>
        </p:txBody>
      </p:sp>
      <p:sp>
        <p:nvSpPr>
          <p:cNvPr id="8" name="Rectangle 1038"/>
          <p:cNvSpPr>
            <a:spLocks noGrp="1" noChangeArrowheads="1"/>
          </p:cNvSpPr>
          <p:nvPr>
            <p:ph type="ftr" sz="quarter" idx="11"/>
          </p:nvPr>
        </p:nvSpPr>
        <p:spPr>
          <a:ln/>
        </p:spPr>
        <p:txBody>
          <a:bodyPr/>
          <a:lstStyle>
            <a:lvl1pPr>
              <a:defRPr/>
            </a:lvl1pPr>
          </a:lstStyle>
          <a:p>
            <a:pPr>
              <a:defRPr/>
            </a:pPr>
            <a:r>
              <a:rPr lang="fi-FI" smtClean="0"/>
              <a:t>Jussi Tammisola, Geenimuuntelun uusia sovelluksia I </a:t>
            </a:r>
            <a:endParaRPr lang="en-US"/>
          </a:p>
        </p:txBody>
      </p:sp>
      <p:sp>
        <p:nvSpPr>
          <p:cNvPr id="9" name="Rectangle 1039"/>
          <p:cNvSpPr>
            <a:spLocks noGrp="1" noChangeArrowheads="1"/>
          </p:cNvSpPr>
          <p:nvPr>
            <p:ph type="sldNum" sz="quarter" idx="12"/>
          </p:nvPr>
        </p:nvSpPr>
        <p:spPr>
          <a:ln/>
        </p:spPr>
        <p:txBody>
          <a:bodyPr/>
          <a:lstStyle>
            <a:lvl1pPr>
              <a:defRPr/>
            </a:lvl1pPr>
          </a:lstStyle>
          <a:p>
            <a:pPr>
              <a:defRPr/>
            </a:pPr>
            <a:fld id="{7B2C24AC-08F0-43DF-869E-02D7D4D6E381}" type="slidenum">
              <a:rPr lang="en-US"/>
              <a:pPr>
                <a:defRPr/>
              </a:pPr>
              <a:t>‹#›</a:t>
            </a:fld>
            <a:endParaRPr lang="en-US"/>
          </a:p>
        </p:txBody>
      </p:sp>
    </p:spTree>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1037"/>
          <p:cNvSpPr>
            <a:spLocks noGrp="1" noChangeArrowheads="1"/>
          </p:cNvSpPr>
          <p:nvPr>
            <p:ph type="dt" sz="half" idx="10"/>
          </p:nvPr>
        </p:nvSpPr>
        <p:spPr>
          <a:ln/>
        </p:spPr>
        <p:txBody>
          <a:bodyPr/>
          <a:lstStyle>
            <a:lvl1pPr>
              <a:defRPr/>
            </a:lvl1pPr>
          </a:lstStyle>
          <a:p>
            <a:pPr>
              <a:defRPr/>
            </a:pPr>
            <a:r>
              <a:rPr lang="fi-FI" smtClean="0"/>
              <a:t>13.9.2012</a:t>
            </a:r>
            <a:endParaRPr lang="en-US"/>
          </a:p>
        </p:txBody>
      </p:sp>
      <p:sp>
        <p:nvSpPr>
          <p:cNvPr id="4" name="Rectangle 1038"/>
          <p:cNvSpPr>
            <a:spLocks noGrp="1" noChangeArrowheads="1"/>
          </p:cNvSpPr>
          <p:nvPr>
            <p:ph type="ftr" sz="quarter" idx="11"/>
          </p:nvPr>
        </p:nvSpPr>
        <p:spPr>
          <a:ln/>
        </p:spPr>
        <p:txBody>
          <a:bodyPr/>
          <a:lstStyle>
            <a:lvl1pPr>
              <a:defRPr/>
            </a:lvl1pPr>
          </a:lstStyle>
          <a:p>
            <a:pPr>
              <a:defRPr/>
            </a:pPr>
            <a:r>
              <a:rPr lang="fi-FI" smtClean="0"/>
              <a:t>Jussi Tammisola, Geenimuuntelun uusia sovelluksia I </a:t>
            </a:r>
            <a:endParaRPr lang="en-US"/>
          </a:p>
        </p:txBody>
      </p:sp>
      <p:sp>
        <p:nvSpPr>
          <p:cNvPr id="5" name="Rectangle 1039"/>
          <p:cNvSpPr>
            <a:spLocks noGrp="1" noChangeArrowheads="1"/>
          </p:cNvSpPr>
          <p:nvPr>
            <p:ph type="sldNum" sz="quarter" idx="12"/>
          </p:nvPr>
        </p:nvSpPr>
        <p:spPr>
          <a:ln/>
        </p:spPr>
        <p:txBody>
          <a:bodyPr/>
          <a:lstStyle>
            <a:lvl1pPr>
              <a:defRPr/>
            </a:lvl1pPr>
          </a:lstStyle>
          <a:p>
            <a:pPr>
              <a:defRPr/>
            </a:pPr>
            <a:fld id="{8A5A8935-473C-4515-8383-E7CF5F3E9F2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1371600" y="2133600"/>
            <a:ext cx="2571750" cy="660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057650" y="2133600"/>
            <a:ext cx="2571750" cy="660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1"/>
          </p:nvPr>
        </p:nvSpPr>
        <p:spPr/>
        <p:txBody>
          <a:bodyPr/>
          <a:lstStyle>
            <a:lvl1pPr>
              <a:defRPr/>
            </a:lvl1pPr>
          </a:lstStyle>
          <a:p>
            <a:pPr>
              <a:defRPr/>
            </a:pPr>
            <a:r>
              <a:rPr lang="fi-FI" smtClean="0"/>
              <a:t>Jussi Tammisola, Geenimuuntelun uusia sovelluksia I </a:t>
            </a:r>
            <a:endParaRPr lang="en-US"/>
          </a:p>
        </p:txBody>
      </p:sp>
      <p:sp>
        <p:nvSpPr>
          <p:cNvPr id="7" name="Rectangle 1039"/>
          <p:cNvSpPr>
            <a:spLocks noGrp="1" noChangeArrowheads="1"/>
          </p:cNvSpPr>
          <p:nvPr>
            <p:ph type="sldNum" sz="quarter" idx="12"/>
          </p:nvPr>
        </p:nvSpPr>
        <p:spPr/>
        <p:txBody>
          <a:bodyPr/>
          <a:lstStyle>
            <a:lvl1pPr>
              <a:defRPr/>
            </a:lvl1pPr>
          </a:lstStyle>
          <a:p>
            <a:pPr>
              <a:defRPr/>
            </a:pPr>
            <a:fld id="{5BC3A0A1-B77C-4F05-9197-81119C36F279}"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4972050" y="366713"/>
            <a:ext cx="1543050" cy="780097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342900" y="366713"/>
            <a:ext cx="4476750" cy="780097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algn="l">
              <a:defRPr/>
            </a:lvl1pPr>
          </a:lstStyle>
          <a:p>
            <a:pPr>
              <a:defRPr/>
            </a:pPr>
            <a:fld id="{FBEAC606-2E6B-4C56-8337-AA39BC8D2930}" type="slidenum">
              <a:rPr lang="fi-FI"/>
              <a:pPr>
                <a:defRPr/>
              </a:pPr>
              <a:t>‹#›</a:t>
            </a:fld>
            <a:endParaRPr lang="fi-FI"/>
          </a:p>
        </p:txBody>
      </p:sp>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a:ln/>
        </p:spPr>
        <p:txBody>
          <a:bodyPr/>
          <a:lstStyle>
            <a:lvl1pPr>
              <a:defRPr/>
            </a:lvl1pPr>
          </a:lstStyle>
          <a:p>
            <a:pPr>
              <a:defRPr/>
            </a:pPr>
            <a:r>
              <a:rPr lang="fi-FI" smtClean="0"/>
              <a:t>13.9.2012</a:t>
            </a:r>
            <a:endParaRPr lang="en-US"/>
          </a:p>
        </p:txBody>
      </p:sp>
      <p:sp>
        <p:nvSpPr>
          <p:cNvPr id="3" name="Rectangle 1038"/>
          <p:cNvSpPr>
            <a:spLocks noGrp="1" noChangeArrowheads="1"/>
          </p:cNvSpPr>
          <p:nvPr>
            <p:ph type="ftr" sz="quarter" idx="11"/>
          </p:nvPr>
        </p:nvSpPr>
        <p:spPr>
          <a:ln/>
        </p:spPr>
        <p:txBody>
          <a:bodyPr/>
          <a:lstStyle>
            <a:lvl1pPr>
              <a:defRPr/>
            </a:lvl1pPr>
          </a:lstStyle>
          <a:p>
            <a:pPr>
              <a:defRPr/>
            </a:pPr>
            <a:r>
              <a:rPr lang="fi-FI" smtClean="0"/>
              <a:t>Jussi Tammisola, Geenimuuntelun uusia sovelluksia I </a:t>
            </a:r>
            <a:endParaRPr lang="en-US"/>
          </a:p>
        </p:txBody>
      </p:sp>
      <p:sp>
        <p:nvSpPr>
          <p:cNvPr id="4" name="Rectangle 1039"/>
          <p:cNvSpPr>
            <a:spLocks noGrp="1" noChangeArrowheads="1"/>
          </p:cNvSpPr>
          <p:nvPr>
            <p:ph type="sldNum" sz="quarter" idx="12"/>
          </p:nvPr>
        </p:nvSpPr>
        <p:spPr>
          <a:ln/>
        </p:spPr>
        <p:txBody>
          <a:bodyPr/>
          <a:lstStyle>
            <a:lvl1pPr>
              <a:defRPr/>
            </a:lvl1pPr>
          </a:lstStyle>
          <a:p>
            <a:pPr>
              <a:defRPr/>
            </a:pPr>
            <a:fld id="{4213C9F8-C529-4135-A7E2-20CB5AABD940}" type="slidenum">
              <a:rPr lang="en-US"/>
              <a:pPr>
                <a:defRPr/>
              </a:pPr>
              <a:t>‹#›</a:t>
            </a:fld>
            <a:endParaRPr lang="en-US"/>
          </a:p>
        </p:txBody>
      </p:sp>
    </p:spTree>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4067"/>
            <a:ext cx="2256235"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1037"/>
          <p:cNvSpPr>
            <a:spLocks noGrp="1" noChangeArrowheads="1"/>
          </p:cNvSpPr>
          <p:nvPr>
            <p:ph type="dt" sz="half" idx="10"/>
          </p:nvPr>
        </p:nvSpPr>
        <p:spPr>
          <a:ln/>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1"/>
          </p:nvPr>
        </p:nvSpPr>
        <p:spPr>
          <a:ln/>
        </p:spPr>
        <p:txBody>
          <a:bodyPr/>
          <a:lstStyle>
            <a:lvl1pPr>
              <a:defRPr/>
            </a:lvl1pPr>
          </a:lstStyle>
          <a:p>
            <a:pPr>
              <a:defRPr/>
            </a:pPr>
            <a:r>
              <a:rPr lang="fi-FI" smtClean="0"/>
              <a:t>Jussi Tammisola, Geenimuuntelun uusia sovelluksia I </a:t>
            </a:r>
            <a:endParaRPr lang="en-US"/>
          </a:p>
        </p:txBody>
      </p:sp>
      <p:sp>
        <p:nvSpPr>
          <p:cNvPr id="7" name="Rectangle 1039"/>
          <p:cNvSpPr>
            <a:spLocks noGrp="1" noChangeArrowheads="1"/>
          </p:cNvSpPr>
          <p:nvPr>
            <p:ph type="sldNum" sz="quarter" idx="12"/>
          </p:nvPr>
        </p:nvSpPr>
        <p:spPr>
          <a:ln/>
        </p:spPr>
        <p:txBody>
          <a:bodyPr/>
          <a:lstStyle>
            <a:lvl1pPr>
              <a:defRPr/>
            </a:lvl1pPr>
          </a:lstStyle>
          <a:p>
            <a:pPr>
              <a:defRPr/>
            </a:pPr>
            <a:fld id="{DE291176-3C53-4959-A19A-630C9ED6EF51}" type="slidenum">
              <a:rPr lang="en-US"/>
              <a:pPr>
                <a:defRPr/>
              </a:pPr>
              <a:t>‹#›</a:t>
            </a:fld>
            <a:endParaRPr lang="en-US"/>
          </a:p>
        </p:txBody>
      </p:sp>
    </p:spTree>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216" y="6400800"/>
            <a:ext cx="4114800" cy="755651"/>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1037"/>
          <p:cNvSpPr>
            <a:spLocks noGrp="1" noChangeArrowheads="1"/>
          </p:cNvSpPr>
          <p:nvPr>
            <p:ph type="dt" sz="half" idx="10"/>
          </p:nvPr>
        </p:nvSpPr>
        <p:spPr>
          <a:ln/>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1"/>
          </p:nvPr>
        </p:nvSpPr>
        <p:spPr>
          <a:ln/>
        </p:spPr>
        <p:txBody>
          <a:bodyPr/>
          <a:lstStyle>
            <a:lvl1pPr>
              <a:defRPr/>
            </a:lvl1pPr>
          </a:lstStyle>
          <a:p>
            <a:pPr>
              <a:defRPr/>
            </a:pPr>
            <a:r>
              <a:rPr lang="fi-FI" smtClean="0"/>
              <a:t>Jussi Tammisola, Geenimuuntelun uusia sovelluksia I </a:t>
            </a:r>
            <a:endParaRPr lang="en-US"/>
          </a:p>
        </p:txBody>
      </p:sp>
      <p:sp>
        <p:nvSpPr>
          <p:cNvPr id="7" name="Rectangle 1039"/>
          <p:cNvSpPr>
            <a:spLocks noGrp="1" noChangeArrowheads="1"/>
          </p:cNvSpPr>
          <p:nvPr>
            <p:ph type="sldNum" sz="quarter" idx="12"/>
          </p:nvPr>
        </p:nvSpPr>
        <p:spPr>
          <a:ln/>
        </p:spPr>
        <p:txBody>
          <a:bodyPr/>
          <a:lstStyle>
            <a:lvl1pPr>
              <a:defRPr/>
            </a:lvl1pPr>
          </a:lstStyle>
          <a:p>
            <a:pPr>
              <a:defRPr/>
            </a:pPr>
            <a:fld id="{DB1D1B2B-DCAD-4D3F-968C-CC0319C7A8D3}" type="slidenum">
              <a:rPr lang="en-US"/>
              <a:pPr>
                <a:defRPr/>
              </a:pPr>
              <a:t>‹#›</a:t>
            </a:fld>
            <a:endParaRPr lang="en-US"/>
          </a:p>
        </p:txBody>
      </p:sp>
    </p:spTree>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037"/>
          <p:cNvSpPr>
            <a:spLocks noGrp="1" noChangeArrowheads="1"/>
          </p:cNvSpPr>
          <p:nvPr>
            <p:ph type="dt" sz="half" idx="10"/>
          </p:nvPr>
        </p:nvSpPr>
        <p:spPr>
          <a:ln/>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r>
              <a:rPr lang="fi-FI" smtClean="0"/>
              <a:t>Jussi Tammisola, Geenimuuntelun uusia sovelluksia I </a:t>
            </a: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0E0E810A-ED77-48BE-859F-98830E7A4447}" type="slidenum">
              <a:rPr lang="en-US"/>
              <a:pPr>
                <a:defRPr/>
              </a:pPr>
              <a:t>‹#›</a:t>
            </a:fld>
            <a:endParaRPr lang="en-US"/>
          </a:p>
        </p:txBody>
      </p:sp>
    </p:spTree>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314950" y="203200"/>
            <a:ext cx="1314450" cy="85344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1371600" y="203200"/>
            <a:ext cx="3829050" cy="85344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037"/>
          <p:cNvSpPr>
            <a:spLocks noGrp="1" noChangeArrowheads="1"/>
          </p:cNvSpPr>
          <p:nvPr>
            <p:ph type="dt" sz="half" idx="10"/>
          </p:nvPr>
        </p:nvSpPr>
        <p:spPr>
          <a:ln/>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r>
              <a:rPr lang="fi-FI" smtClean="0"/>
              <a:t>Jussi Tammisola, Geenimuuntelun uusia sovelluksia I </a:t>
            </a: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88D3A819-5DAD-48BC-8B52-EFA923D77573}" type="slidenum">
              <a:rPr lang="en-US"/>
              <a:pPr>
                <a:defRPr/>
              </a:pPr>
              <a:t>‹#›</a:t>
            </a:fld>
            <a:endParaRPr lang="en-US"/>
          </a:p>
        </p:txBody>
      </p:sp>
    </p:spTree>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Tree>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Tree>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4295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Tree>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Tree>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000625" y="355600"/>
            <a:ext cx="1571625" cy="73660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285750" y="355600"/>
            <a:ext cx="4562475" cy="73660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txAndTwoObj" preserve="1">
  <p:cSld name="Otsikko, teksti ja 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quarter" idx="2"/>
          </p:nvPr>
        </p:nvSpPr>
        <p:spPr>
          <a:xfrm>
            <a:off x="3733800" y="2235200"/>
            <a:ext cx="2838450" cy="26670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Sisällön paikkamerkki 4"/>
          <p:cNvSpPr>
            <a:spLocks noGrp="1"/>
          </p:cNvSpPr>
          <p:nvPr>
            <p:ph sz="quarter" idx="3"/>
          </p:nvPr>
        </p:nvSpPr>
        <p:spPr>
          <a:xfrm>
            <a:off x="3733800" y="5054600"/>
            <a:ext cx="2838450" cy="26670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Tree>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Tree>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4295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Tree>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000625" y="355600"/>
            <a:ext cx="1571625" cy="73660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285750" y="355600"/>
            <a:ext cx="4562475" cy="73660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Tree>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lvl1pPr>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a:defRPr/>
            </a:lvl1pPr>
          </a:lstStyle>
          <a:p>
            <a:pPr>
              <a:defRPr/>
            </a:pPr>
            <a:fld id="{5AE45A77-1939-4FC4-B55A-86996277337F}" type="slidenum">
              <a:rPr lang="fi-FI"/>
              <a:pPr>
                <a:defRPr/>
              </a:pPr>
              <a:t>‹#›</a:t>
            </a:fld>
            <a:endParaRPr lang="fi-FI"/>
          </a:p>
        </p:txBody>
      </p:sp>
    </p:spTree>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a:defRPr/>
            </a:lvl1pPr>
          </a:lstStyle>
          <a:p>
            <a:pPr>
              <a:defRPr/>
            </a:pPr>
            <a:fld id="{E65EDD60-AFAA-4949-A7A0-D87B7951EA25}" type="slidenum">
              <a:rPr lang="fi-FI"/>
              <a:pPr>
                <a:defRPr/>
              </a:pPr>
              <a:t>‹#›</a:t>
            </a:fld>
            <a:endParaRPr lang="fi-FI"/>
          </a:p>
        </p:txBody>
      </p:sp>
    </p:spTree>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lvl1pPr>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a:defRPr/>
            </a:lvl1pPr>
          </a:lstStyle>
          <a:p>
            <a:pPr>
              <a:defRPr/>
            </a:pPr>
            <a:fld id="{13450DBA-BB0D-4C41-BFAE-1D53DDBA56E7}" type="slidenum">
              <a:rPr lang="fi-FI"/>
              <a:pPr>
                <a:defRPr/>
              </a:pPr>
              <a:t>‹#›</a:t>
            </a:fld>
            <a:endParaRPr lang="fi-FI"/>
          </a:p>
        </p:txBody>
      </p:sp>
    </p:spTree>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7" name="Dian numeron paikkamerkki 6"/>
          <p:cNvSpPr>
            <a:spLocks noGrp="1"/>
          </p:cNvSpPr>
          <p:nvPr>
            <p:ph type="sldNum" sz="quarter" idx="12"/>
          </p:nvPr>
        </p:nvSpPr>
        <p:spPr/>
        <p:txBody>
          <a:bodyPr/>
          <a:lstStyle>
            <a:lvl1pPr>
              <a:defRPr/>
            </a:lvl1pPr>
          </a:lstStyle>
          <a:p>
            <a:pPr>
              <a:defRPr/>
            </a:pPr>
            <a:fld id="{949E7EFF-3C29-48D5-8DB2-5D67614F1D18}" type="slidenum">
              <a:rPr lang="fi-FI"/>
              <a:pPr>
                <a:defRPr/>
              </a:pPr>
              <a:t>‹#›</a:t>
            </a:fld>
            <a:endParaRPr lang="fi-FI"/>
          </a:p>
        </p:txBody>
      </p:sp>
    </p:spTree>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lvl1pPr>
              <a:defRPr/>
            </a:lvl1pPr>
          </a:lstStyle>
          <a:p>
            <a:pPr>
              <a:defRPr/>
            </a:pPr>
            <a:r>
              <a:rPr lang="fi-FI" smtClean="0"/>
              <a:t>13.9.2012</a:t>
            </a:r>
            <a:endParaRPr lang="fi-FI"/>
          </a:p>
        </p:txBody>
      </p:sp>
      <p:sp>
        <p:nvSpPr>
          <p:cNvPr id="8" name="Alatunnisteen paikkamerkki 7"/>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9" name="Dian numeron paikkamerkki 8"/>
          <p:cNvSpPr>
            <a:spLocks noGrp="1"/>
          </p:cNvSpPr>
          <p:nvPr>
            <p:ph type="sldNum" sz="quarter" idx="12"/>
          </p:nvPr>
        </p:nvSpPr>
        <p:spPr/>
        <p:txBody>
          <a:bodyPr/>
          <a:lstStyle>
            <a:lvl1pPr>
              <a:defRPr/>
            </a:lvl1pPr>
          </a:lstStyle>
          <a:p>
            <a:pPr>
              <a:defRPr/>
            </a:pPr>
            <a:fld id="{F60C8890-5D48-426A-B2EA-7429C00B3CBC}" type="slidenum">
              <a:rPr lang="fi-FI"/>
              <a:pPr>
                <a:defRPr/>
              </a:pPr>
              <a:t>‹#›</a:t>
            </a:fld>
            <a:endParaRPr lang="fi-FI"/>
          </a:p>
        </p:txBody>
      </p:sp>
    </p:spTree>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lvl1pPr>
              <a:defRPr/>
            </a:lvl1pPr>
          </a:lstStyle>
          <a:p>
            <a:pPr>
              <a:defRPr/>
            </a:pPr>
            <a:r>
              <a:rPr lang="fi-FI" smtClean="0"/>
              <a:t>13.9.2012</a:t>
            </a:r>
            <a:endParaRPr lang="fi-FI"/>
          </a:p>
        </p:txBody>
      </p:sp>
      <p:sp>
        <p:nvSpPr>
          <p:cNvPr id="4" name="Alatunnisteen paikkamerkki 3"/>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5" name="Dian numeron paikkamerkki 4"/>
          <p:cNvSpPr>
            <a:spLocks noGrp="1"/>
          </p:cNvSpPr>
          <p:nvPr>
            <p:ph type="sldNum" sz="quarter" idx="12"/>
          </p:nvPr>
        </p:nvSpPr>
        <p:spPr/>
        <p:txBody>
          <a:bodyPr/>
          <a:lstStyle>
            <a:lvl1pPr>
              <a:defRPr/>
            </a:lvl1pPr>
          </a:lstStyle>
          <a:p>
            <a:pPr>
              <a:defRPr/>
            </a:pPr>
            <a:fld id="{70B221AC-469A-439C-8105-C987C3DF0EA9}" type="slidenum">
              <a:rPr lang="fi-FI"/>
              <a:pPr>
                <a:defRPr/>
              </a:pPr>
              <a:t>‹#›</a:t>
            </a:fld>
            <a:endParaRPr lang="fi-FI"/>
          </a:p>
        </p:txBody>
      </p:sp>
    </p:spTree>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lvl1pPr>
          </a:lstStyle>
          <a:p>
            <a:pPr>
              <a:defRPr/>
            </a:pPr>
            <a:r>
              <a:rPr lang="fi-FI" smtClean="0"/>
              <a:t>13.9.2012</a:t>
            </a:r>
            <a:endParaRPr lang="fi-FI"/>
          </a:p>
        </p:txBody>
      </p:sp>
      <p:sp>
        <p:nvSpPr>
          <p:cNvPr id="3" name="Alatunnisteen paikkamerkki 2"/>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4" name="Dian numeron paikkamerkki 3"/>
          <p:cNvSpPr>
            <a:spLocks noGrp="1"/>
          </p:cNvSpPr>
          <p:nvPr>
            <p:ph type="sldNum" sz="quarter" idx="12"/>
          </p:nvPr>
        </p:nvSpPr>
        <p:spPr/>
        <p:txBody>
          <a:bodyPr/>
          <a:lstStyle>
            <a:lvl1pPr>
              <a:defRPr/>
            </a:lvl1pPr>
          </a:lstStyle>
          <a:p>
            <a:pPr>
              <a:defRPr/>
            </a:pPr>
            <a:fld id="{FF6FAE79-B2B2-4756-84C0-EFB4333EF972}" type="slidenum">
              <a:rPr lang="fi-FI"/>
              <a:pPr>
                <a:defRPr/>
              </a:pPr>
              <a:t>‹#›</a:t>
            </a:fld>
            <a:endParaRPr lang="fi-FI"/>
          </a:p>
        </p:txBody>
      </p:sp>
    </p:spTree>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7" name="Dian numeron paikkamerkki 6"/>
          <p:cNvSpPr>
            <a:spLocks noGrp="1"/>
          </p:cNvSpPr>
          <p:nvPr>
            <p:ph type="sldNum" sz="quarter" idx="12"/>
          </p:nvPr>
        </p:nvSpPr>
        <p:spPr/>
        <p:txBody>
          <a:bodyPr/>
          <a:lstStyle>
            <a:lvl1pPr>
              <a:defRPr/>
            </a:lvl1pPr>
          </a:lstStyle>
          <a:p>
            <a:pPr>
              <a:defRPr/>
            </a:pPr>
            <a:fld id="{6E01E40E-898D-4CC0-8B42-254EAE6C56AD}" type="slidenum">
              <a:rPr lang="fi-FI"/>
              <a:pPr>
                <a:defRPr/>
              </a:pPr>
              <a:t>‹#›</a:t>
            </a:fld>
            <a:endParaRPr lang="fi-FI"/>
          </a:p>
        </p:txBody>
      </p:sp>
    </p:spTree>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7" name="Dian numeron paikkamerkki 6"/>
          <p:cNvSpPr>
            <a:spLocks noGrp="1"/>
          </p:cNvSpPr>
          <p:nvPr>
            <p:ph type="sldNum" sz="quarter" idx="12"/>
          </p:nvPr>
        </p:nvSpPr>
        <p:spPr/>
        <p:txBody>
          <a:bodyPr/>
          <a:lstStyle>
            <a:lvl1pPr>
              <a:defRPr/>
            </a:lvl1pPr>
          </a:lstStyle>
          <a:p>
            <a:pPr>
              <a:defRPr/>
            </a:pPr>
            <a:fld id="{3F21A3D9-439B-473E-A660-063C39C33D88}" type="slidenum">
              <a:rPr lang="fi-FI"/>
              <a:pPr>
                <a:defRPr/>
              </a:pPr>
              <a:t>‹#›</a:t>
            </a:fld>
            <a:endParaRPr lang="fi-FI"/>
          </a:p>
        </p:txBody>
      </p:sp>
    </p:spTree>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a:defRPr/>
            </a:lvl1pPr>
          </a:lstStyle>
          <a:p>
            <a:pPr>
              <a:defRPr/>
            </a:pPr>
            <a:fld id="{1A713AFB-5273-4EC3-B7D6-C88DADA9C1EC}" type="slidenum">
              <a:rPr lang="fi-FI"/>
              <a:pPr>
                <a:defRPr/>
              </a:pPr>
              <a:t>‹#›</a:t>
            </a:fld>
            <a:endParaRPr lang="fi-FI"/>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4295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4972050" y="366713"/>
            <a:ext cx="1543050" cy="780097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342900" y="366713"/>
            <a:ext cx="4476750" cy="780097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a:defRPr/>
            </a:lvl1pPr>
          </a:lstStyle>
          <a:p>
            <a:pPr>
              <a:defRPr/>
            </a:pPr>
            <a:fld id="{F3BEE636-AC38-42EA-8477-CC73C9773AD7}" type="slidenum">
              <a:rPr lang="fi-FI"/>
              <a:pPr>
                <a:defRPr/>
              </a:pPr>
              <a:t>‹#›</a:t>
            </a:fld>
            <a:endParaRPr lang="fi-FI"/>
          </a:p>
        </p:txBody>
      </p:sp>
    </p:spTree>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342900" y="2133600"/>
            <a:ext cx="3009900" cy="60340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505200" y="2133600"/>
            <a:ext cx="3009900" cy="60340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7" name="Dian numeron paikkamerkki 6"/>
          <p:cNvSpPr>
            <a:spLocks noGrp="1"/>
          </p:cNvSpPr>
          <p:nvPr>
            <p:ph type="sldNum" sz="quarter" idx="12"/>
          </p:nvPr>
        </p:nvSpPr>
        <p:spPr/>
        <p:txBody>
          <a:bodyPr/>
          <a:lstStyle>
            <a:lvl1pPr>
              <a:defRPr/>
            </a:lvl1pPr>
          </a:lstStyle>
          <a:p>
            <a:pPr>
              <a:defRPr/>
            </a:pPr>
            <a:fld id="{8B4B9652-EA0A-4857-9B90-99CD0D94D045}" type="slidenum">
              <a:rPr lang="fi-FI"/>
              <a:pPr>
                <a:defRPr/>
              </a:pPr>
              <a:t>‹#›</a:t>
            </a:fld>
            <a:endParaRPr lang="fi-FI"/>
          </a:p>
        </p:txBody>
      </p:sp>
    </p:spTree>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4" name="Picture 1059" descr="kansi_tkunta-palmenia"/>
          <p:cNvPicPr>
            <a:picLocks noChangeAspect="1" noChangeArrowheads="1"/>
          </p:cNvPicPr>
          <p:nvPr/>
        </p:nvPicPr>
        <p:blipFill>
          <a:blip r:embed="rId2" cstate="print"/>
          <a:srcRect/>
          <a:stretch>
            <a:fillRect/>
          </a:stretch>
        </p:blipFill>
        <p:spPr bwMode="auto">
          <a:xfrm>
            <a:off x="0" y="0"/>
            <a:ext cx="6859588" cy="9145588"/>
          </a:xfrm>
          <a:prstGeom prst="rect">
            <a:avLst/>
          </a:prstGeom>
          <a:noFill/>
          <a:ln w="9525">
            <a:noFill/>
            <a:miter lim="800000"/>
            <a:headEnd/>
            <a:tailEnd/>
          </a:ln>
        </p:spPr>
      </p:pic>
      <p:sp>
        <p:nvSpPr>
          <p:cNvPr id="3074" name="Rectangle 2"/>
          <p:cNvSpPr>
            <a:spLocks noGrp="1" noChangeArrowheads="1"/>
          </p:cNvSpPr>
          <p:nvPr>
            <p:ph type="ctrTitle"/>
          </p:nvPr>
        </p:nvSpPr>
        <p:spPr>
          <a:xfrm>
            <a:off x="800100" y="2798233"/>
            <a:ext cx="4057650" cy="1524000"/>
          </a:xfrm>
        </p:spPr>
        <p:txBody>
          <a:bodyPr/>
          <a:lstStyle>
            <a:lvl1pPr>
              <a:defRPr>
                <a:solidFill>
                  <a:srgbClr val="1E1C77"/>
                </a:solidFill>
              </a:defRPr>
            </a:lvl1pPr>
          </a:lstStyle>
          <a:p>
            <a:r>
              <a:rPr lang="en-US" dirty="0" err="1"/>
              <a:t>Muokkaa</a:t>
            </a:r>
            <a:r>
              <a:rPr lang="en-US" dirty="0"/>
              <a:t> </a:t>
            </a:r>
            <a:r>
              <a:rPr lang="en-US" dirty="0" err="1"/>
              <a:t>otsikon</a:t>
            </a:r>
            <a:r>
              <a:rPr lang="en-US" dirty="0"/>
              <a:t> </a:t>
            </a:r>
            <a:r>
              <a:rPr lang="en-US" dirty="0" err="1"/>
              <a:t>perustyyliä</a:t>
            </a:r>
            <a:r>
              <a:rPr lang="en-US" dirty="0"/>
              <a:t> </a:t>
            </a:r>
            <a:r>
              <a:rPr lang="en-US" dirty="0" err="1"/>
              <a:t>napsauttamalla</a:t>
            </a:r>
            <a:endParaRPr lang="en-US" dirty="0"/>
          </a:p>
        </p:txBody>
      </p:sp>
      <p:sp>
        <p:nvSpPr>
          <p:cNvPr id="3075" name="Rectangle 3"/>
          <p:cNvSpPr>
            <a:spLocks noGrp="1" noChangeArrowheads="1"/>
          </p:cNvSpPr>
          <p:nvPr>
            <p:ph type="subTitle" idx="1"/>
          </p:nvPr>
        </p:nvSpPr>
        <p:spPr>
          <a:xfrm>
            <a:off x="800100" y="4758268"/>
            <a:ext cx="4057650" cy="1845733"/>
          </a:xfrm>
        </p:spPr>
        <p:txBody>
          <a:bodyPr/>
          <a:lstStyle>
            <a:lvl1pPr marL="0" indent="0">
              <a:buFont typeface="Wingdings" pitchFamily="2" charset="2"/>
              <a:buNone/>
              <a:defRPr/>
            </a:lvl1pPr>
          </a:lstStyle>
          <a:p>
            <a:r>
              <a:rPr lang="en-US"/>
              <a:t>Muokkaa alaotsikon perustyyliä napsauttamalla</a:t>
            </a:r>
          </a:p>
        </p:txBody>
      </p:sp>
    </p:spTree>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037"/>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r>
              <a:rPr lang="fi-FI" smtClean="0"/>
              <a:t>Jussi Tammisola, Geenimuuntelun uusia sovelluksia I </a:t>
            </a:r>
            <a:endParaRPr lang="en-US"/>
          </a:p>
        </p:txBody>
      </p:sp>
      <p:sp>
        <p:nvSpPr>
          <p:cNvPr id="6" name="Rectangle 1039"/>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0CB9D246-A349-41B3-BED8-4234968D457D}" type="slidenum">
              <a:rPr lang="en-US"/>
              <a:pPr>
                <a:defRPr/>
              </a:pPr>
              <a:t>‹#›</a:t>
            </a:fld>
            <a:endParaRPr lang="en-US"/>
          </a:p>
        </p:txBody>
      </p:sp>
    </p:spTree>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735" y="5875867"/>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735" y="3875620"/>
            <a:ext cx="5829300" cy="200024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1037"/>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r>
              <a:rPr lang="fi-FI" smtClean="0"/>
              <a:t>Jussi Tammisola, Geenimuuntelun uusia sovelluksia I </a:t>
            </a:r>
            <a:endParaRPr lang="en-US"/>
          </a:p>
        </p:txBody>
      </p:sp>
      <p:sp>
        <p:nvSpPr>
          <p:cNvPr id="6" name="Rectangle 1039"/>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B4F59B92-18A3-4173-9AB3-E3C209ACBD58}" type="slidenum">
              <a:rPr lang="en-US"/>
              <a:pPr>
                <a:defRPr/>
              </a:pPr>
              <a:t>‹#›</a:t>
            </a:fld>
            <a:endParaRPr lang="en-US"/>
          </a:p>
        </p:txBody>
      </p:sp>
    </p:spTree>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1371600" y="2133600"/>
            <a:ext cx="2571750" cy="660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057650" y="2133600"/>
            <a:ext cx="2571750" cy="660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1037"/>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r>
              <a:rPr lang="fi-FI" smtClean="0"/>
              <a:t>13.9.2012</a:t>
            </a:r>
            <a:endParaRPr lang="en-US"/>
          </a:p>
        </p:txBody>
      </p:sp>
      <p:sp>
        <p:nvSpPr>
          <p:cNvPr id="6" name="Rectangle 1038"/>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r>
              <a:rPr lang="fi-FI" smtClean="0"/>
              <a:t>Jussi Tammisola, Geenimuuntelun uusia sovelluksia I </a:t>
            </a:r>
            <a:endParaRPr lang="en-US"/>
          </a:p>
        </p:txBody>
      </p:sp>
      <p:sp>
        <p:nvSpPr>
          <p:cNvPr id="7" name="Rectangle 1039"/>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61D8232-590B-4ADE-827C-5AB9E1990377}" type="slidenum">
              <a:rPr lang="en-US"/>
              <a:pPr>
                <a:defRPr/>
              </a:pPr>
              <a:t>‹#›</a:t>
            </a:fld>
            <a:endParaRPr lang="en-US"/>
          </a:p>
        </p:txBody>
      </p:sp>
    </p:spTree>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184"/>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1037"/>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r>
              <a:rPr lang="fi-FI" smtClean="0"/>
              <a:t>13.9.2012</a:t>
            </a:r>
            <a:endParaRPr lang="en-US"/>
          </a:p>
        </p:txBody>
      </p:sp>
      <p:sp>
        <p:nvSpPr>
          <p:cNvPr id="8" name="Rectangle 1038"/>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r>
              <a:rPr lang="fi-FI" smtClean="0"/>
              <a:t>Jussi Tammisola, Geenimuuntelun uusia sovelluksia I </a:t>
            </a:r>
            <a:endParaRPr lang="en-US"/>
          </a:p>
        </p:txBody>
      </p:sp>
      <p:sp>
        <p:nvSpPr>
          <p:cNvPr id="9" name="Rectangle 1039"/>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C913EB4B-8B60-4AC4-A5FC-83A6CD171E82}" type="slidenum">
              <a:rPr lang="en-US"/>
              <a:pPr>
                <a:defRPr/>
              </a:pPr>
              <a:t>‹#›</a:t>
            </a:fld>
            <a:endParaRPr lang="en-US"/>
          </a:p>
        </p:txBody>
      </p:sp>
    </p:spTree>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1037"/>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r>
              <a:rPr lang="fi-FI" smtClean="0"/>
              <a:t>13.9.2012</a:t>
            </a:r>
            <a:endParaRPr lang="en-US"/>
          </a:p>
        </p:txBody>
      </p:sp>
      <p:sp>
        <p:nvSpPr>
          <p:cNvPr id="4" name="Rectangle 1038"/>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r>
              <a:rPr lang="fi-FI" smtClean="0"/>
              <a:t>Jussi Tammisola, Geenimuuntelun uusia sovelluksia I </a:t>
            </a:r>
            <a:endParaRPr lang="en-US"/>
          </a:p>
        </p:txBody>
      </p:sp>
      <p:sp>
        <p:nvSpPr>
          <p:cNvPr id="5" name="Rectangle 1039"/>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9476D3E-CE28-4C95-88DE-9410CD6D30C6}" type="slidenum">
              <a:rPr lang="en-US"/>
              <a:pPr>
                <a:defRPr/>
              </a:pPr>
              <a:t>‹#›</a:t>
            </a:fld>
            <a:endParaRPr lang="en-US"/>
          </a:p>
        </p:txBody>
      </p:sp>
    </p:spTree>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r>
              <a:rPr lang="fi-FI" smtClean="0"/>
              <a:t>13.9.2012</a:t>
            </a:r>
            <a:endParaRPr lang="en-US"/>
          </a:p>
        </p:txBody>
      </p:sp>
      <p:sp>
        <p:nvSpPr>
          <p:cNvPr id="3" name="Rectangle 1038"/>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r>
              <a:rPr lang="fi-FI" smtClean="0"/>
              <a:t>Jussi Tammisola, Geenimuuntelun uusia sovelluksia I </a:t>
            </a:r>
            <a:endParaRPr lang="en-US"/>
          </a:p>
        </p:txBody>
      </p:sp>
      <p:sp>
        <p:nvSpPr>
          <p:cNvPr id="4" name="Rectangle 1039"/>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0136EBD5-64EE-432A-9929-DC42C739A04C}" type="slidenum">
              <a:rPr lang="en-US"/>
              <a:pPr>
                <a:defRPr/>
              </a:pPr>
              <a:t>‹#›</a:t>
            </a:fld>
            <a:endParaRPr lang="en-US"/>
          </a:p>
        </p:txBody>
      </p:sp>
    </p:spTree>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1" y="364067"/>
            <a:ext cx="2256235"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1037"/>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r>
              <a:rPr lang="fi-FI" smtClean="0"/>
              <a:t>13.9.2012</a:t>
            </a:r>
            <a:endParaRPr lang="en-US"/>
          </a:p>
        </p:txBody>
      </p:sp>
      <p:sp>
        <p:nvSpPr>
          <p:cNvPr id="6" name="Rectangle 1038"/>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r>
              <a:rPr lang="fi-FI" smtClean="0"/>
              <a:t>Jussi Tammisola, Geenimuuntelun uusia sovelluksia I </a:t>
            </a:r>
            <a:endParaRPr lang="en-US"/>
          </a:p>
        </p:txBody>
      </p:sp>
      <p:sp>
        <p:nvSpPr>
          <p:cNvPr id="7" name="Rectangle 1039"/>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44C30AC0-9C3E-43DB-9A4C-C468DF7D5454}"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928670" y="30135"/>
            <a:ext cx="5643602" cy="755651"/>
          </a:xfrm>
        </p:spPr>
        <p:txBody>
          <a:bodyPr/>
          <a:lstStyle>
            <a:lvl1pPr algn="l">
              <a:defRPr sz="2000" b="1"/>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Kuvan paikkamerkki 2"/>
          <p:cNvSpPr>
            <a:spLocks noGrp="1"/>
          </p:cNvSpPr>
          <p:nvPr>
            <p:ph type="pic" idx="1"/>
          </p:nvPr>
        </p:nvSpPr>
        <p:spPr>
          <a:xfrm>
            <a:off x="928670" y="959909"/>
            <a:ext cx="5643602" cy="65410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500042" y="7572396"/>
            <a:ext cx="607223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smtClean="0"/>
              <a:t>Muokkaa tekstin perustyylejä napsauttamalla</a:t>
            </a:r>
          </a:p>
        </p:txBody>
      </p:sp>
      <p:sp>
        <p:nvSpPr>
          <p:cNvPr id="5" name="Rectangle 1037"/>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r>
              <a:rPr lang="fi-FI" smtClean="0"/>
              <a:t>13.9.2012</a:t>
            </a:r>
            <a:endParaRPr lang="en-US"/>
          </a:p>
        </p:txBody>
      </p:sp>
      <p:sp>
        <p:nvSpPr>
          <p:cNvPr id="6" name="Rectangle 1038"/>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r>
              <a:rPr lang="fi-FI" smtClean="0"/>
              <a:t>Jussi Tammisola, Geenimuuntelun uusia sovelluksia I </a:t>
            </a:r>
            <a:endParaRPr lang="en-US"/>
          </a:p>
        </p:txBody>
      </p:sp>
      <p:sp>
        <p:nvSpPr>
          <p:cNvPr id="7" name="Rectangle 1039"/>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8B8844B-6F87-4E06-BAF2-B9BF167208B1}" type="slidenum">
              <a:rPr lang="en-US"/>
              <a:pPr>
                <a:defRPr/>
              </a:pPr>
              <a:t>‹#›</a:t>
            </a:fld>
            <a:endParaRPr lang="en-US"/>
          </a:p>
        </p:txBody>
      </p:sp>
    </p:spTree>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037"/>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r>
              <a:rPr lang="fi-FI" smtClean="0"/>
              <a:t>Jussi Tammisola, Geenimuuntelun uusia sovelluksia I </a:t>
            </a:r>
            <a:endParaRPr lang="en-US"/>
          </a:p>
        </p:txBody>
      </p:sp>
      <p:sp>
        <p:nvSpPr>
          <p:cNvPr id="6" name="Rectangle 1039"/>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92261F67-7777-4A1F-83AD-8B933C534E57}" type="slidenum">
              <a:rPr lang="en-US"/>
              <a:pPr>
                <a:defRPr/>
              </a:pPr>
              <a:t>‹#›</a:t>
            </a:fld>
            <a:endParaRPr lang="en-US"/>
          </a:p>
        </p:txBody>
      </p:sp>
    </p:spTree>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314950" y="203200"/>
            <a:ext cx="1314450" cy="85344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1371600" y="203200"/>
            <a:ext cx="3829050" cy="85344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037"/>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r>
              <a:rPr lang="fi-FI" smtClean="0"/>
              <a:t>Jussi Tammisola, Geenimuuntelun uusia sovelluksia I </a:t>
            </a:r>
            <a:endParaRPr lang="en-US"/>
          </a:p>
        </p:txBody>
      </p:sp>
      <p:sp>
        <p:nvSpPr>
          <p:cNvPr id="6" name="Rectangle 1039"/>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AA7940B-3BFF-493F-969E-02030857F2F1}" type="slidenum">
              <a:rPr lang="en-US"/>
              <a:pPr>
                <a:defRPr/>
              </a:pPr>
              <a:t>‹#›</a:t>
            </a:fld>
            <a:endParaRPr lang="en-US"/>
          </a:p>
        </p:txBody>
      </p:sp>
    </p:spTree>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dirty="0"/>
          </a:p>
        </p:txBody>
      </p:sp>
      <p:sp>
        <p:nvSpPr>
          <p:cNvPr id="7" name="Sisällön paikkamerkki 6"/>
          <p:cNvSpPr>
            <a:spLocks noGrp="1"/>
          </p:cNvSpPr>
          <p:nvPr>
            <p:ph sz="quarter" idx="13"/>
          </p:nvPr>
        </p:nvSpPr>
        <p:spPr>
          <a:xfrm>
            <a:off x="357166" y="6858016"/>
            <a:ext cx="6286543" cy="1785949"/>
          </a:xfrm>
        </p:spPr>
        <p:txBody>
          <a:bodyPr/>
          <a:lstStyle>
            <a:lvl1pPr>
              <a:defRPr/>
            </a:lvl1pPr>
            <a:lvl5pPr>
              <a:buNone/>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8" name="Sisällön paikkamerkki 6"/>
          <p:cNvSpPr>
            <a:spLocks noGrp="1"/>
          </p:cNvSpPr>
          <p:nvPr>
            <p:ph sz="quarter" idx="14"/>
          </p:nvPr>
        </p:nvSpPr>
        <p:spPr>
          <a:xfrm>
            <a:off x="357166" y="1285853"/>
            <a:ext cx="6286543" cy="5429287"/>
          </a:xfrm>
        </p:spPr>
        <p:txBody>
          <a:bodyPr/>
          <a:lstStyle>
            <a:lvl1pPr>
              <a:buNone/>
              <a:defRPr/>
            </a:lvl1pPr>
          </a:lstStyle>
          <a:p>
            <a:pPr lvl="0"/>
            <a:r>
              <a:rPr lang="fi-FI" smtClean="0"/>
              <a:t>Muokkaa tekstin perustyylejä napsauttamalla</a:t>
            </a:r>
          </a:p>
        </p:txBody>
      </p:sp>
      <p:sp>
        <p:nvSpPr>
          <p:cNvPr id="5" name="Rectangle 1037"/>
          <p:cNvSpPr>
            <a:spLocks noGrp="1" noChangeArrowheads="1"/>
          </p:cNvSpPr>
          <p:nvPr>
            <p:ph type="dt" sz="half" idx="15"/>
          </p:nvPr>
        </p:nvSpPr>
        <p:spPr/>
        <p:txBody>
          <a:bodyPr/>
          <a:lstStyle>
            <a:lvl1pPr eaLnBrk="1" fontAlgn="auto" hangingPunct="1">
              <a:spcBef>
                <a:spcPts val="0"/>
              </a:spcBef>
              <a:spcAft>
                <a:spcPts val="0"/>
              </a:spcAft>
              <a:defRPr/>
            </a:lvl1pPr>
          </a:lstStyle>
          <a:p>
            <a:pPr>
              <a:defRPr/>
            </a:pPr>
            <a:r>
              <a:rPr lang="fi-FI" smtClean="0"/>
              <a:t>13.9.2012</a:t>
            </a:r>
            <a:endParaRPr lang="en-US"/>
          </a:p>
        </p:txBody>
      </p:sp>
      <p:sp>
        <p:nvSpPr>
          <p:cNvPr id="6" name="Rectangle 1038"/>
          <p:cNvSpPr>
            <a:spLocks noGrp="1" noChangeArrowheads="1"/>
          </p:cNvSpPr>
          <p:nvPr>
            <p:ph type="ftr" sz="quarter" idx="16"/>
          </p:nvPr>
        </p:nvSpPr>
        <p:spPr/>
        <p:txBody>
          <a:bodyPr/>
          <a:lstStyle>
            <a:lvl1pPr eaLnBrk="1" fontAlgn="auto" hangingPunct="1">
              <a:spcBef>
                <a:spcPts val="0"/>
              </a:spcBef>
              <a:spcAft>
                <a:spcPts val="0"/>
              </a:spcAft>
              <a:defRPr/>
            </a:lvl1pPr>
          </a:lstStyle>
          <a:p>
            <a:pPr>
              <a:defRPr/>
            </a:pPr>
            <a:r>
              <a:rPr lang="fi-FI" smtClean="0"/>
              <a:t>Jussi Tammisola, Geenimuuntelun uusia sovelluksia I </a:t>
            </a:r>
            <a:endParaRPr lang="en-US"/>
          </a:p>
        </p:txBody>
      </p:sp>
      <p:sp>
        <p:nvSpPr>
          <p:cNvPr id="9" name="Rectangle 1039"/>
          <p:cNvSpPr>
            <a:spLocks noGrp="1" noChangeArrowheads="1"/>
          </p:cNvSpPr>
          <p:nvPr>
            <p:ph type="sldNum" sz="quarter" idx="17"/>
          </p:nvPr>
        </p:nvSpPr>
        <p:spPr/>
        <p:txBody>
          <a:bodyPr/>
          <a:lstStyle>
            <a:lvl1pPr eaLnBrk="1" fontAlgn="auto" hangingPunct="1">
              <a:spcBef>
                <a:spcPts val="0"/>
              </a:spcBef>
              <a:spcAft>
                <a:spcPts val="0"/>
              </a:spcAft>
              <a:defRPr/>
            </a:lvl1pPr>
          </a:lstStyle>
          <a:p>
            <a:pPr>
              <a:defRPr/>
            </a:pPr>
            <a:fld id="{7B63A3C4-F22D-4DA4-B145-5E344D601567}" type="slidenum">
              <a:rPr lang="en-US"/>
              <a:pPr>
                <a:defRPr/>
              </a:pPr>
              <a:t>‹#›</a:t>
            </a:fld>
            <a:endParaRPr lang="en-US"/>
          </a:p>
        </p:txBody>
      </p:sp>
    </p:spTree>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2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Sisällön paikkamerkki 6"/>
          <p:cNvSpPr>
            <a:spLocks noGrp="1"/>
          </p:cNvSpPr>
          <p:nvPr>
            <p:ph sz="quarter" idx="13"/>
          </p:nvPr>
        </p:nvSpPr>
        <p:spPr>
          <a:xfrm>
            <a:off x="0" y="1428750"/>
            <a:ext cx="1714500" cy="3214688"/>
          </a:xfrm>
        </p:spPr>
        <p:txBody>
          <a:bodyPr/>
          <a:lstStyle>
            <a:lvl1pPr>
              <a:buNone/>
              <a:defRPr/>
            </a:lvl1pPr>
            <a:lvl2pPr>
              <a:buNone/>
              <a:defRPr/>
            </a:lvl2pPr>
            <a:lvl3pPr>
              <a:buNone/>
              <a:defRPr/>
            </a:lvl3pPr>
          </a:lstStyle>
          <a:p>
            <a:pPr lvl="1"/>
            <a:endParaRPr lang="fi-FI" dirty="0" smtClean="0"/>
          </a:p>
        </p:txBody>
      </p:sp>
      <p:sp>
        <p:nvSpPr>
          <p:cNvPr id="9" name="Sisällön paikkamerkki 8"/>
          <p:cNvSpPr>
            <a:spLocks noGrp="1"/>
          </p:cNvSpPr>
          <p:nvPr>
            <p:ph sz="quarter" idx="14"/>
          </p:nvPr>
        </p:nvSpPr>
        <p:spPr>
          <a:xfrm>
            <a:off x="2000250" y="1500188"/>
            <a:ext cx="4572022" cy="314325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13" name="Tekstin paikkamerkki 12"/>
          <p:cNvSpPr>
            <a:spLocks noGrp="1"/>
          </p:cNvSpPr>
          <p:nvPr>
            <p:ph type="body" sz="quarter" idx="15"/>
          </p:nvPr>
        </p:nvSpPr>
        <p:spPr>
          <a:xfrm>
            <a:off x="357166" y="4929188"/>
            <a:ext cx="6215105" cy="364334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Rectangle 1037"/>
          <p:cNvSpPr>
            <a:spLocks noGrp="1" noChangeArrowheads="1"/>
          </p:cNvSpPr>
          <p:nvPr>
            <p:ph type="dt" sz="half" idx="16"/>
          </p:nvPr>
        </p:nvSpPr>
        <p:spPr/>
        <p:txBody>
          <a:bodyPr/>
          <a:lstStyle>
            <a:lvl1pPr eaLnBrk="1" fontAlgn="auto" hangingPunct="1">
              <a:spcBef>
                <a:spcPts val="0"/>
              </a:spcBef>
              <a:spcAft>
                <a:spcPts val="0"/>
              </a:spcAft>
              <a:defRPr/>
            </a:lvl1pPr>
          </a:lstStyle>
          <a:p>
            <a:pPr>
              <a:defRPr/>
            </a:pPr>
            <a:r>
              <a:rPr lang="fi-FI" smtClean="0"/>
              <a:t>13.9.2012</a:t>
            </a:r>
            <a:endParaRPr lang="en-US"/>
          </a:p>
        </p:txBody>
      </p:sp>
      <p:sp>
        <p:nvSpPr>
          <p:cNvPr id="8" name="Rectangle 1038"/>
          <p:cNvSpPr>
            <a:spLocks noGrp="1" noChangeArrowheads="1"/>
          </p:cNvSpPr>
          <p:nvPr>
            <p:ph type="ftr" sz="quarter" idx="17"/>
          </p:nvPr>
        </p:nvSpPr>
        <p:spPr/>
        <p:txBody>
          <a:bodyPr/>
          <a:lstStyle>
            <a:lvl1pPr eaLnBrk="1" fontAlgn="auto" hangingPunct="1">
              <a:spcBef>
                <a:spcPts val="0"/>
              </a:spcBef>
              <a:spcAft>
                <a:spcPts val="0"/>
              </a:spcAft>
              <a:defRPr/>
            </a:lvl1pPr>
          </a:lstStyle>
          <a:p>
            <a:pPr>
              <a:defRPr/>
            </a:pPr>
            <a:r>
              <a:rPr lang="fi-FI" smtClean="0"/>
              <a:t>Jussi Tammisola, Geenimuuntelun uusia sovelluksia I </a:t>
            </a:r>
            <a:endParaRPr lang="en-US"/>
          </a:p>
        </p:txBody>
      </p:sp>
      <p:sp>
        <p:nvSpPr>
          <p:cNvPr id="10" name="Rectangle 1039"/>
          <p:cNvSpPr>
            <a:spLocks noGrp="1" noChangeArrowheads="1"/>
          </p:cNvSpPr>
          <p:nvPr>
            <p:ph type="sldNum" sz="quarter" idx="18"/>
          </p:nvPr>
        </p:nvSpPr>
        <p:spPr/>
        <p:txBody>
          <a:bodyPr/>
          <a:lstStyle>
            <a:lvl1pPr eaLnBrk="1" fontAlgn="auto" hangingPunct="1">
              <a:spcBef>
                <a:spcPts val="0"/>
              </a:spcBef>
              <a:spcAft>
                <a:spcPts val="0"/>
              </a:spcAft>
              <a:defRPr/>
            </a:lvl1pPr>
          </a:lstStyle>
          <a:p>
            <a:pPr>
              <a:defRPr/>
            </a:pPr>
            <a:fld id="{20940EE7-DA65-4DE3-A4F8-87DF5AB799AC}" type="slidenum">
              <a:rPr lang="en-US"/>
              <a:pPr>
                <a:defRPr/>
              </a:pPr>
              <a:t>‹#›</a:t>
            </a:fld>
            <a:endParaRPr lang="en-US"/>
          </a:p>
        </p:txBody>
      </p:sp>
    </p:spTree>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Sisällön paikkamerkki 6"/>
          <p:cNvSpPr>
            <a:spLocks noGrp="1"/>
          </p:cNvSpPr>
          <p:nvPr>
            <p:ph sz="quarter" idx="13"/>
          </p:nvPr>
        </p:nvSpPr>
        <p:spPr>
          <a:xfrm>
            <a:off x="357188" y="1214414"/>
            <a:ext cx="6286522" cy="7500989"/>
          </a:xfrm>
        </p:spPr>
        <p:txBody>
          <a:bodyPr/>
          <a:lstStyle>
            <a:lvl1pPr>
              <a:buNone/>
              <a:defRPr/>
            </a:lvl1pPr>
          </a:lstStyle>
          <a:p>
            <a:pPr lvl="0"/>
            <a:endParaRPr lang="fi-FI" dirty="0" smtClean="0"/>
          </a:p>
        </p:txBody>
      </p:sp>
      <p:sp>
        <p:nvSpPr>
          <p:cNvPr id="4" name="Rectangle 1037"/>
          <p:cNvSpPr>
            <a:spLocks noGrp="1" noChangeArrowheads="1"/>
          </p:cNvSpPr>
          <p:nvPr>
            <p:ph type="dt" sz="half" idx="14"/>
          </p:nvPr>
        </p:nvSpPr>
        <p:spPr/>
        <p:txBody>
          <a:bodyPr/>
          <a:lstStyle>
            <a:lvl1pPr eaLnBrk="1" fontAlgn="auto" hangingPunct="1">
              <a:spcBef>
                <a:spcPts val="0"/>
              </a:spcBef>
              <a:spcAft>
                <a:spcPts val="0"/>
              </a:spcAft>
              <a:defRPr/>
            </a:lvl1pPr>
          </a:lstStyle>
          <a:p>
            <a:pPr>
              <a:defRPr/>
            </a:pPr>
            <a:r>
              <a:rPr lang="fi-FI" smtClean="0"/>
              <a:t>13.9.2012</a:t>
            </a:r>
            <a:endParaRPr lang="en-US"/>
          </a:p>
        </p:txBody>
      </p:sp>
      <p:sp>
        <p:nvSpPr>
          <p:cNvPr id="5" name="Rectangle 1038"/>
          <p:cNvSpPr>
            <a:spLocks noGrp="1" noChangeArrowheads="1"/>
          </p:cNvSpPr>
          <p:nvPr>
            <p:ph type="ftr" sz="quarter" idx="15"/>
          </p:nvPr>
        </p:nvSpPr>
        <p:spPr/>
        <p:txBody>
          <a:bodyPr/>
          <a:lstStyle>
            <a:lvl1pPr eaLnBrk="1" fontAlgn="auto" hangingPunct="1">
              <a:spcBef>
                <a:spcPts val="0"/>
              </a:spcBef>
              <a:spcAft>
                <a:spcPts val="0"/>
              </a:spcAft>
              <a:defRPr/>
            </a:lvl1pPr>
          </a:lstStyle>
          <a:p>
            <a:pPr>
              <a:defRPr/>
            </a:pPr>
            <a:r>
              <a:rPr lang="fi-FI" smtClean="0"/>
              <a:t>Jussi Tammisola, Geenimuuntelun uusia sovelluksia I </a:t>
            </a:r>
            <a:endParaRPr lang="en-US"/>
          </a:p>
        </p:txBody>
      </p:sp>
      <p:sp>
        <p:nvSpPr>
          <p:cNvPr id="6" name="Rectangle 1039"/>
          <p:cNvSpPr>
            <a:spLocks noGrp="1" noChangeArrowheads="1"/>
          </p:cNvSpPr>
          <p:nvPr>
            <p:ph type="sldNum" sz="quarter" idx="16"/>
          </p:nvPr>
        </p:nvSpPr>
        <p:spPr/>
        <p:txBody>
          <a:bodyPr/>
          <a:lstStyle>
            <a:lvl1pPr eaLnBrk="1" fontAlgn="auto" hangingPunct="1">
              <a:spcBef>
                <a:spcPts val="0"/>
              </a:spcBef>
              <a:spcAft>
                <a:spcPts val="0"/>
              </a:spcAft>
              <a:defRPr/>
            </a:lvl1pPr>
          </a:lstStyle>
          <a:p>
            <a:pPr>
              <a:defRPr/>
            </a:pPr>
            <a:fld id="{0417F045-DB4B-4DC8-B54B-D42E1C7F82C5}" type="slidenum">
              <a:rPr lang="en-US"/>
              <a:pPr>
                <a:defRPr/>
              </a:pPr>
              <a:t>‹#›</a:t>
            </a:fld>
            <a:endParaRPr lang="en-US"/>
          </a:p>
        </p:txBody>
      </p:sp>
    </p:spTree>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3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Tekstin paikkamerkki 6"/>
          <p:cNvSpPr>
            <a:spLocks noGrp="1"/>
          </p:cNvSpPr>
          <p:nvPr>
            <p:ph type="body" sz="quarter" idx="13"/>
          </p:nvPr>
        </p:nvSpPr>
        <p:spPr>
          <a:xfrm>
            <a:off x="285728" y="1228708"/>
            <a:ext cx="6357982" cy="4414862"/>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9" name="Kuvan paikkamerkki 8"/>
          <p:cNvSpPr>
            <a:spLocks noGrp="1"/>
          </p:cNvSpPr>
          <p:nvPr>
            <p:ph type="pic" sz="quarter" idx="14"/>
          </p:nvPr>
        </p:nvSpPr>
        <p:spPr>
          <a:xfrm>
            <a:off x="285750" y="5786438"/>
            <a:ext cx="6357938" cy="2857528"/>
          </a:xfrm>
        </p:spPr>
        <p:txBody>
          <a:bodyPr/>
          <a:lstStyle/>
          <a:p>
            <a:pPr lvl="0"/>
            <a:endParaRPr lang="fi-FI" noProof="0"/>
          </a:p>
        </p:txBody>
      </p:sp>
      <p:sp>
        <p:nvSpPr>
          <p:cNvPr id="5" name="Rectangle 1037"/>
          <p:cNvSpPr>
            <a:spLocks noGrp="1" noChangeArrowheads="1"/>
          </p:cNvSpPr>
          <p:nvPr>
            <p:ph type="dt" sz="half" idx="15"/>
          </p:nvPr>
        </p:nvSpPr>
        <p:spPr/>
        <p:txBody>
          <a:bodyPr/>
          <a:lstStyle>
            <a:lvl1pPr eaLnBrk="1" fontAlgn="auto" hangingPunct="1">
              <a:spcBef>
                <a:spcPts val="0"/>
              </a:spcBef>
              <a:spcAft>
                <a:spcPts val="0"/>
              </a:spcAft>
              <a:defRPr/>
            </a:lvl1pPr>
          </a:lstStyle>
          <a:p>
            <a:pPr>
              <a:defRPr/>
            </a:pPr>
            <a:r>
              <a:rPr lang="fi-FI" smtClean="0"/>
              <a:t>13.9.2012</a:t>
            </a:r>
            <a:endParaRPr lang="en-US"/>
          </a:p>
        </p:txBody>
      </p:sp>
      <p:sp>
        <p:nvSpPr>
          <p:cNvPr id="6" name="Rectangle 1038"/>
          <p:cNvSpPr>
            <a:spLocks noGrp="1" noChangeArrowheads="1"/>
          </p:cNvSpPr>
          <p:nvPr>
            <p:ph type="ftr" sz="quarter" idx="16"/>
          </p:nvPr>
        </p:nvSpPr>
        <p:spPr/>
        <p:txBody>
          <a:bodyPr/>
          <a:lstStyle>
            <a:lvl1pPr eaLnBrk="1" fontAlgn="auto" hangingPunct="1">
              <a:spcBef>
                <a:spcPts val="0"/>
              </a:spcBef>
              <a:spcAft>
                <a:spcPts val="0"/>
              </a:spcAft>
              <a:defRPr/>
            </a:lvl1pPr>
          </a:lstStyle>
          <a:p>
            <a:pPr>
              <a:defRPr/>
            </a:pPr>
            <a:r>
              <a:rPr lang="fi-FI" smtClean="0"/>
              <a:t>Jussi Tammisola, Geenimuuntelun uusia sovelluksia I </a:t>
            </a:r>
            <a:endParaRPr lang="en-US"/>
          </a:p>
        </p:txBody>
      </p:sp>
      <p:sp>
        <p:nvSpPr>
          <p:cNvPr id="8" name="Rectangle 1039"/>
          <p:cNvSpPr>
            <a:spLocks noGrp="1" noChangeArrowheads="1"/>
          </p:cNvSpPr>
          <p:nvPr>
            <p:ph type="sldNum" sz="quarter" idx="17"/>
          </p:nvPr>
        </p:nvSpPr>
        <p:spPr/>
        <p:txBody>
          <a:bodyPr/>
          <a:lstStyle>
            <a:lvl1pPr eaLnBrk="1" fontAlgn="auto" hangingPunct="1">
              <a:spcBef>
                <a:spcPts val="0"/>
              </a:spcBef>
              <a:spcAft>
                <a:spcPts val="0"/>
              </a:spcAft>
              <a:defRPr/>
            </a:lvl1pPr>
          </a:lstStyle>
          <a:p>
            <a:pPr>
              <a:defRPr/>
            </a:pPr>
            <a:fld id="{59009E44-0360-4FB2-A3EA-A020C6074EA2}" type="slidenum">
              <a:rPr lang="en-US"/>
              <a:pPr>
                <a:defRPr/>
              </a:pPr>
              <a:t>‹#›</a:t>
            </a:fld>
            <a:endParaRPr lang="en-US"/>
          </a:p>
        </p:txBody>
      </p:sp>
    </p:spTree>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4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Tekstin paikkamerkki 6"/>
          <p:cNvSpPr>
            <a:spLocks noGrp="1"/>
          </p:cNvSpPr>
          <p:nvPr>
            <p:ph type="body" sz="quarter" idx="13"/>
          </p:nvPr>
        </p:nvSpPr>
        <p:spPr>
          <a:xfrm>
            <a:off x="285750" y="1285875"/>
            <a:ext cx="6357938" cy="3857629"/>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9" name="Kuvan paikkamerkki 8"/>
          <p:cNvSpPr>
            <a:spLocks noGrp="1"/>
          </p:cNvSpPr>
          <p:nvPr>
            <p:ph type="pic" sz="quarter" idx="14"/>
          </p:nvPr>
        </p:nvSpPr>
        <p:spPr>
          <a:xfrm>
            <a:off x="285750" y="5214964"/>
            <a:ext cx="6357938" cy="3143250"/>
          </a:xfrm>
        </p:spPr>
        <p:txBody>
          <a:bodyPr/>
          <a:lstStyle/>
          <a:p>
            <a:pPr lvl="0"/>
            <a:endParaRPr lang="fi-FI" noProof="0"/>
          </a:p>
        </p:txBody>
      </p:sp>
      <p:sp>
        <p:nvSpPr>
          <p:cNvPr id="11" name="Tekstin paikkamerkki 10"/>
          <p:cNvSpPr>
            <a:spLocks noGrp="1"/>
          </p:cNvSpPr>
          <p:nvPr>
            <p:ph type="body" sz="quarter" idx="15"/>
          </p:nvPr>
        </p:nvSpPr>
        <p:spPr>
          <a:xfrm>
            <a:off x="285750" y="8358214"/>
            <a:ext cx="6357938" cy="285752"/>
          </a:xfrm>
        </p:spPr>
        <p:txBody>
          <a:bodyPr/>
          <a:lstStyle>
            <a:lvl1pPr>
              <a:defRPr/>
            </a:lvl1pPr>
            <a:lvl2pPr>
              <a:defRPr/>
            </a:lvl2pPr>
          </a:lstStyle>
          <a:p>
            <a:pPr lvl="0"/>
            <a:r>
              <a:rPr lang="fi-FI" smtClean="0"/>
              <a:t>Muokkaa tekstin perustyylejä napsauttamalla</a:t>
            </a:r>
          </a:p>
        </p:txBody>
      </p:sp>
      <p:sp>
        <p:nvSpPr>
          <p:cNvPr id="6" name="Rectangle 1037"/>
          <p:cNvSpPr>
            <a:spLocks noGrp="1" noChangeArrowheads="1"/>
          </p:cNvSpPr>
          <p:nvPr>
            <p:ph type="dt" sz="half" idx="16"/>
          </p:nvPr>
        </p:nvSpPr>
        <p:spPr/>
        <p:txBody>
          <a:bodyPr/>
          <a:lstStyle>
            <a:lvl1pPr eaLnBrk="1" fontAlgn="auto" hangingPunct="1">
              <a:spcBef>
                <a:spcPts val="0"/>
              </a:spcBef>
              <a:spcAft>
                <a:spcPts val="0"/>
              </a:spcAft>
              <a:defRPr/>
            </a:lvl1pPr>
          </a:lstStyle>
          <a:p>
            <a:pPr>
              <a:defRPr/>
            </a:pPr>
            <a:r>
              <a:rPr lang="fi-FI" smtClean="0"/>
              <a:t>13.9.2012</a:t>
            </a:r>
            <a:endParaRPr lang="en-US"/>
          </a:p>
        </p:txBody>
      </p:sp>
      <p:sp>
        <p:nvSpPr>
          <p:cNvPr id="8" name="Rectangle 1038"/>
          <p:cNvSpPr>
            <a:spLocks noGrp="1" noChangeArrowheads="1"/>
          </p:cNvSpPr>
          <p:nvPr>
            <p:ph type="ftr" sz="quarter" idx="17"/>
          </p:nvPr>
        </p:nvSpPr>
        <p:spPr/>
        <p:txBody>
          <a:bodyPr/>
          <a:lstStyle>
            <a:lvl1pPr eaLnBrk="1" fontAlgn="auto" hangingPunct="1">
              <a:spcBef>
                <a:spcPts val="0"/>
              </a:spcBef>
              <a:spcAft>
                <a:spcPts val="0"/>
              </a:spcAft>
              <a:defRPr/>
            </a:lvl1pPr>
          </a:lstStyle>
          <a:p>
            <a:pPr>
              <a:defRPr/>
            </a:pPr>
            <a:r>
              <a:rPr lang="fi-FI" smtClean="0"/>
              <a:t>Jussi Tammisola, Geenimuuntelun uusia sovelluksia I </a:t>
            </a:r>
            <a:endParaRPr lang="en-US"/>
          </a:p>
        </p:txBody>
      </p:sp>
      <p:sp>
        <p:nvSpPr>
          <p:cNvPr id="10" name="Rectangle 1039"/>
          <p:cNvSpPr>
            <a:spLocks noGrp="1" noChangeArrowheads="1"/>
          </p:cNvSpPr>
          <p:nvPr>
            <p:ph type="sldNum" sz="quarter" idx="18"/>
          </p:nvPr>
        </p:nvSpPr>
        <p:spPr/>
        <p:txBody>
          <a:bodyPr/>
          <a:lstStyle>
            <a:lvl1pPr eaLnBrk="1" fontAlgn="auto" hangingPunct="1">
              <a:spcBef>
                <a:spcPts val="0"/>
              </a:spcBef>
              <a:spcAft>
                <a:spcPts val="0"/>
              </a:spcAft>
              <a:defRPr/>
            </a:lvl1pPr>
          </a:lstStyle>
          <a:p>
            <a:pPr>
              <a:defRPr/>
            </a:pPr>
            <a:fld id="{DAF7B226-AA0A-4587-BD55-46B5CECB7D8D}" type="slidenum">
              <a:rPr lang="en-US"/>
              <a:pPr>
                <a:defRPr/>
              </a:pPr>
              <a:t>‹#›</a:t>
            </a:fld>
            <a:endParaRPr lang="en-US"/>
          </a:p>
        </p:txBody>
      </p:sp>
    </p:spTree>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5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7" name="Kuvan paikkamerkki 6"/>
          <p:cNvSpPr>
            <a:spLocks noGrp="1"/>
          </p:cNvSpPr>
          <p:nvPr>
            <p:ph type="pic" sz="quarter" idx="13"/>
          </p:nvPr>
        </p:nvSpPr>
        <p:spPr>
          <a:xfrm>
            <a:off x="357188" y="1428750"/>
            <a:ext cx="6286522" cy="4857762"/>
          </a:xfrm>
        </p:spPr>
        <p:txBody>
          <a:bodyPr/>
          <a:lstStyle/>
          <a:p>
            <a:pPr lvl="0"/>
            <a:endParaRPr lang="fi-FI" noProof="0"/>
          </a:p>
        </p:txBody>
      </p:sp>
      <p:sp>
        <p:nvSpPr>
          <p:cNvPr id="9" name="Tekstin paikkamerkki 8"/>
          <p:cNvSpPr>
            <a:spLocks noGrp="1"/>
          </p:cNvSpPr>
          <p:nvPr>
            <p:ph type="body" sz="quarter" idx="14"/>
          </p:nvPr>
        </p:nvSpPr>
        <p:spPr>
          <a:xfrm>
            <a:off x="357188" y="6500812"/>
            <a:ext cx="6286522" cy="2214591"/>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1037"/>
          <p:cNvSpPr>
            <a:spLocks noGrp="1" noChangeArrowheads="1"/>
          </p:cNvSpPr>
          <p:nvPr>
            <p:ph type="dt" sz="half" idx="15"/>
          </p:nvPr>
        </p:nvSpPr>
        <p:spPr/>
        <p:txBody>
          <a:bodyPr/>
          <a:lstStyle>
            <a:lvl1pPr eaLnBrk="1" fontAlgn="auto" hangingPunct="1">
              <a:spcBef>
                <a:spcPts val="0"/>
              </a:spcBef>
              <a:spcAft>
                <a:spcPts val="0"/>
              </a:spcAft>
              <a:defRPr/>
            </a:lvl1pPr>
          </a:lstStyle>
          <a:p>
            <a:pPr>
              <a:defRPr/>
            </a:pPr>
            <a:r>
              <a:rPr lang="fi-FI" smtClean="0"/>
              <a:t>13.9.2012</a:t>
            </a:r>
            <a:endParaRPr lang="en-US"/>
          </a:p>
        </p:txBody>
      </p:sp>
      <p:sp>
        <p:nvSpPr>
          <p:cNvPr id="6" name="Rectangle 1038"/>
          <p:cNvSpPr>
            <a:spLocks noGrp="1" noChangeArrowheads="1"/>
          </p:cNvSpPr>
          <p:nvPr>
            <p:ph type="ftr" sz="quarter" idx="16"/>
          </p:nvPr>
        </p:nvSpPr>
        <p:spPr/>
        <p:txBody>
          <a:bodyPr/>
          <a:lstStyle>
            <a:lvl1pPr eaLnBrk="1" fontAlgn="auto" hangingPunct="1">
              <a:spcBef>
                <a:spcPts val="0"/>
              </a:spcBef>
              <a:spcAft>
                <a:spcPts val="0"/>
              </a:spcAft>
              <a:defRPr/>
            </a:lvl1pPr>
          </a:lstStyle>
          <a:p>
            <a:pPr>
              <a:defRPr/>
            </a:pPr>
            <a:r>
              <a:rPr lang="fi-FI" smtClean="0"/>
              <a:t>Jussi Tammisola, Geenimuuntelun uusia sovelluksia I </a:t>
            </a:r>
            <a:endParaRPr lang="en-US"/>
          </a:p>
        </p:txBody>
      </p:sp>
      <p:sp>
        <p:nvSpPr>
          <p:cNvPr id="8" name="Rectangle 1039"/>
          <p:cNvSpPr>
            <a:spLocks noGrp="1" noChangeArrowheads="1"/>
          </p:cNvSpPr>
          <p:nvPr>
            <p:ph type="sldNum" sz="quarter" idx="17"/>
          </p:nvPr>
        </p:nvSpPr>
        <p:spPr/>
        <p:txBody>
          <a:bodyPr/>
          <a:lstStyle>
            <a:lvl1pPr eaLnBrk="1" fontAlgn="auto" hangingPunct="1">
              <a:spcBef>
                <a:spcPts val="0"/>
              </a:spcBef>
              <a:spcAft>
                <a:spcPts val="0"/>
              </a:spcAft>
              <a:defRPr/>
            </a:lvl1pPr>
          </a:lstStyle>
          <a:p>
            <a:pPr>
              <a:defRPr/>
            </a:pPr>
            <a:fld id="{0785489F-D3C6-4290-808A-478C420A7454}" type="slidenum">
              <a:rPr lang="en-US"/>
              <a:pPr>
                <a:defRPr/>
              </a:pPr>
              <a:t>‹#›</a:t>
            </a:fld>
            <a:endParaRPr lang="en-US"/>
          </a:p>
        </p:txBody>
      </p:sp>
    </p:spTree>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Tree>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Tree>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4295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Tree>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000625" y="355600"/>
            <a:ext cx="1571625" cy="73660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285750" y="355600"/>
            <a:ext cx="4562475" cy="73660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txAndTwoObj" preserve="1">
  <p:cSld name="Otsikko, teksti ja 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quarter" idx="2"/>
          </p:nvPr>
        </p:nvSpPr>
        <p:spPr>
          <a:xfrm>
            <a:off x="3733800" y="2235200"/>
            <a:ext cx="2838450" cy="26670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Sisällön paikkamerkki 4"/>
          <p:cNvSpPr>
            <a:spLocks noGrp="1"/>
          </p:cNvSpPr>
          <p:nvPr>
            <p:ph sz="quarter" idx="3"/>
          </p:nvPr>
        </p:nvSpPr>
        <p:spPr>
          <a:xfrm>
            <a:off x="3733800" y="5054600"/>
            <a:ext cx="2838450" cy="26670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lvl1pPr eaLnBrk="0" hangingPunct="0">
              <a:defRPr>
                <a:cs typeface="Arial" charse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eaLnBrk="0" hangingPunct="0">
              <a:defRPr>
                <a:cs typeface="Arial" charset="0"/>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algn="l" eaLnBrk="0" hangingPunct="0">
              <a:defRPr>
                <a:cs typeface="Arial" charset="0"/>
              </a:defRPr>
            </a:lvl1pPr>
          </a:lstStyle>
          <a:p>
            <a:pPr>
              <a:defRPr/>
            </a:pPr>
            <a:fld id="{50E20631-BDE1-44CB-BC39-3D3B312A4AAD}" type="slidenum">
              <a:rPr lang="fi-FI"/>
              <a:pPr>
                <a:defRPr/>
              </a:pPr>
              <a:t>‹#›</a:t>
            </a:fld>
            <a:endParaRPr lang="fi-FI"/>
          </a:p>
        </p:txBody>
      </p:sp>
    </p:spTree>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eaLnBrk="0" hangingPunct="0">
              <a:defRPr>
                <a:cs typeface="Arial" charse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eaLnBrk="0" hangingPunct="0">
              <a:defRPr>
                <a:cs typeface="Arial" charset="0"/>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algn="l" eaLnBrk="0" hangingPunct="0">
              <a:defRPr>
                <a:cs typeface="Arial" charset="0"/>
              </a:defRPr>
            </a:lvl1pPr>
          </a:lstStyle>
          <a:p>
            <a:pPr>
              <a:defRPr/>
            </a:pPr>
            <a:fld id="{1B64449E-6B05-42F6-A819-648FD2F14282}" type="slidenum">
              <a:rPr lang="fi-FI"/>
              <a:pPr>
                <a:defRPr/>
              </a:pPr>
              <a:t>‹#›</a:t>
            </a:fld>
            <a:endParaRPr lang="fi-FI"/>
          </a:p>
        </p:txBody>
      </p:sp>
    </p:spTree>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lvl1pPr eaLnBrk="0" hangingPunct="0">
              <a:defRPr>
                <a:cs typeface="Arial" charse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eaLnBrk="0" hangingPunct="0">
              <a:defRPr>
                <a:cs typeface="Arial" charset="0"/>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algn="l" eaLnBrk="0" hangingPunct="0">
              <a:defRPr>
                <a:cs typeface="Arial" charset="0"/>
              </a:defRPr>
            </a:lvl1pPr>
          </a:lstStyle>
          <a:p>
            <a:pPr>
              <a:defRPr/>
            </a:pPr>
            <a:fld id="{BA712489-7F37-43C3-B7B7-043E6922252D}" type="slidenum">
              <a:rPr lang="fi-FI"/>
              <a:pPr>
                <a:defRPr/>
              </a:pPr>
              <a:t>‹#›</a:t>
            </a:fld>
            <a:endParaRPr lang="fi-FI"/>
          </a:p>
        </p:txBody>
      </p:sp>
    </p:spTree>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eaLnBrk="0" hangingPunct="0">
              <a:defRPr>
                <a:cs typeface="Arial" charset="0"/>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eaLnBrk="0" hangingPunct="0">
              <a:defRPr>
                <a:cs typeface="Arial" charset="0"/>
              </a:defRPr>
            </a:lvl1pPr>
          </a:lstStyle>
          <a:p>
            <a:pPr>
              <a:defRPr/>
            </a:pPr>
            <a:r>
              <a:rPr lang="fi-FI" smtClean="0"/>
              <a:t>Jussi Tammisola, Geenimuuntelun uusia sovelluksia I </a:t>
            </a:r>
            <a:endParaRPr lang="fi-FI"/>
          </a:p>
        </p:txBody>
      </p:sp>
      <p:sp>
        <p:nvSpPr>
          <p:cNvPr id="7" name="Dian numeron paikkamerkki 6"/>
          <p:cNvSpPr>
            <a:spLocks noGrp="1"/>
          </p:cNvSpPr>
          <p:nvPr>
            <p:ph type="sldNum" sz="quarter" idx="12"/>
          </p:nvPr>
        </p:nvSpPr>
        <p:spPr/>
        <p:txBody>
          <a:bodyPr/>
          <a:lstStyle>
            <a:lvl1pPr algn="l" eaLnBrk="0" hangingPunct="0">
              <a:defRPr>
                <a:cs typeface="Arial" charset="0"/>
              </a:defRPr>
            </a:lvl1pPr>
          </a:lstStyle>
          <a:p>
            <a:pPr>
              <a:defRPr/>
            </a:pPr>
            <a:fld id="{4D86318F-A22B-4D59-8786-22299DDF42FD}" type="slidenum">
              <a:rPr lang="fi-FI"/>
              <a:pPr>
                <a:defRPr/>
              </a:pPr>
              <a:t>‹#›</a:t>
            </a:fld>
            <a:endParaRPr lang="fi-FI"/>
          </a:p>
        </p:txBody>
      </p:sp>
    </p:spTree>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lvl1pPr eaLnBrk="0" hangingPunct="0">
              <a:defRPr>
                <a:cs typeface="Arial" charset="0"/>
              </a:defRPr>
            </a:lvl1pPr>
          </a:lstStyle>
          <a:p>
            <a:pPr>
              <a:defRPr/>
            </a:pPr>
            <a:r>
              <a:rPr lang="fi-FI" smtClean="0"/>
              <a:t>13.9.2012</a:t>
            </a:r>
            <a:endParaRPr lang="fi-FI"/>
          </a:p>
        </p:txBody>
      </p:sp>
      <p:sp>
        <p:nvSpPr>
          <p:cNvPr id="8" name="Alatunnisteen paikkamerkki 7"/>
          <p:cNvSpPr>
            <a:spLocks noGrp="1"/>
          </p:cNvSpPr>
          <p:nvPr>
            <p:ph type="ftr" sz="quarter" idx="11"/>
          </p:nvPr>
        </p:nvSpPr>
        <p:spPr/>
        <p:txBody>
          <a:bodyPr/>
          <a:lstStyle>
            <a:lvl1pPr eaLnBrk="0" hangingPunct="0">
              <a:defRPr>
                <a:cs typeface="Arial" charset="0"/>
              </a:defRPr>
            </a:lvl1pPr>
          </a:lstStyle>
          <a:p>
            <a:pPr>
              <a:defRPr/>
            </a:pPr>
            <a:r>
              <a:rPr lang="fi-FI" smtClean="0"/>
              <a:t>Jussi Tammisola, Geenimuuntelun uusia sovelluksia I </a:t>
            </a:r>
            <a:endParaRPr lang="fi-FI"/>
          </a:p>
        </p:txBody>
      </p:sp>
      <p:sp>
        <p:nvSpPr>
          <p:cNvPr id="9" name="Dian numeron paikkamerkki 8"/>
          <p:cNvSpPr>
            <a:spLocks noGrp="1"/>
          </p:cNvSpPr>
          <p:nvPr>
            <p:ph type="sldNum" sz="quarter" idx="12"/>
          </p:nvPr>
        </p:nvSpPr>
        <p:spPr/>
        <p:txBody>
          <a:bodyPr/>
          <a:lstStyle>
            <a:lvl1pPr algn="l" eaLnBrk="0" hangingPunct="0">
              <a:defRPr>
                <a:cs typeface="Arial" charset="0"/>
              </a:defRPr>
            </a:lvl1pPr>
          </a:lstStyle>
          <a:p>
            <a:pPr>
              <a:defRPr/>
            </a:pPr>
            <a:fld id="{E6048C94-01D9-4658-8169-0965B177455C}" type="slidenum">
              <a:rPr lang="fi-FI"/>
              <a:pPr>
                <a:defRPr/>
              </a:pPr>
              <a:t>‹#›</a:t>
            </a:fld>
            <a:endParaRPr lang="fi-FI"/>
          </a:p>
        </p:txBody>
      </p:sp>
    </p:spTree>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lvl1pPr eaLnBrk="0" hangingPunct="0">
              <a:defRPr>
                <a:cs typeface="Arial" charset="0"/>
              </a:defRPr>
            </a:lvl1pPr>
          </a:lstStyle>
          <a:p>
            <a:pPr>
              <a:defRPr/>
            </a:pPr>
            <a:r>
              <a:rPr lang="fi-FI" smtClean="0"/>
              <a:t>13.9.2012</a:t>
            </a:r>
            <a:endParaRPr lang="fi-FI"/>
          </a:p>
        </p:txBody>
      </p:sp>
      <p:sp>
        <p:nvSpPr>
          <p:cNvPr id="4" name="Alatunnisteen paikkamerkki 3"/>
          <p:cNvSpPr>
            <a:spLocks noGrp="1"/>
          </p:cNvSpPr>
          <p:nvPr>
            <p:ph type="ftr" sz="quarter" idx="11"/>
          </p:nvPr>
        </p:nvSpPr>
        <p:spPr/>
        <p:txBody>
          <a:bodyPr/>
          <a:lstStyle>
            <a:lvl1pPr eaLnBrk="0" hangingPunct="0">
              <a:defRPr>
                <a:cs typeface="Arial" charset="0"/>
              </a:defRPr>
            </a:lvl1pPr>
          </a:lstStyle>
          <a:p>
            <a:pPr>
              <a:defRPr/>
            </a:pPr>
            <a:r>
              <a:rPr lang="fi-FI" smtClean="0"/>
              <a:t>Jussi Tammisola, Geenimuuntelun uusia sovelluksia I </a:t>
            </a:r>
            <a:endParaRPr lang="fi-FI"/>
          </a:p>
        </p:txBody>
      </p:sp>
      <p:sp>
        <p:nvSpPr>
          <p:cNvPr id="5" name="Dian numeron paikkamerkki 4"/>
          <p:cNvSpPr>
            <a:spLocks noGrp="1"/>
          </p:cNvSpPr>
          <p:nvPr>
            <p:ph type="sldNum" sz="quarter" idx="12"/>
          </p:nvPr>
        </p:nvSpPr>
        <p:spPr/>
        <p:txBody>
          <a:bodyPr/>
          <a:lstStyle>
            <a:lvl1pPr algn="l" eaLnBrk="0" hangingPunct="0">
              <a:defRPr>
                <a:cs typeface="Arial" charset="0"/>
              </a:defRPr>
            </a:lvl1pPr>
          </a:lstStyle>
          <a:p>
            <a:pPr>
              <a:defRPr/>
            </a:pPr>
            <a:fld id="{85A152C3-19C1-4D2D-8DE6-0B9E3E59AC9C}" type="slidenum">
              <a:rPr lang="fi-FI"/>
              <a:pPr>
                <a:defRPr/>
              </a:pPr>
              <a:t>‹#›</a:t>
            </a:fld>
            <a:endParaRPr lang="fi-FI"/>
          </a:p>
        </p:txBody>
      </p:sp>
    </p:spTree>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eaLnBrk="0" hangingPunct="0">
              <a:defRPr>
                <a:cs typeface="Arial" charset="0"/>
              </a:defRPr>
            </a:lvl1pPr>
          </a:lstStyle>
          <a:p>
            <a:pPr>
              <a:defRPr/>
            </a:pPr>
            <a:r>
              <a:rPr lang="fi-FI" smtClean="0"/>
              <a:t>13.9.2012</a:t>
            </a:r>
            <a:endParaRPr lang="fi-FI"/>
          </a:p>
        </p:txBody>
      </p:sp>
      <p:sp>
        <p:nvSpPr>
          <p:cNvPr id="3" name="Alatunnisteen paikkamerkki 2"/>
          <p:cNvSpPr>
            <a:spLocks noGrp="1"/>
          </p:cNvSpPr>
          <p:nvPr>
            <p:ph type="ftr" sz="quarter" idx="11"/>
          </p:nvPr>
        </p:nvSpPr>
        <p:spPr/>
        <p:txBody>
          <a:bodyPr/>
          <a:lstStyle>
            <a:lvl1pPr eaLnBrk="0" hangingPunct="0">
              <a:defRPr>
                <a:cs typeface="Arial" charset="0"/>
              </a:defRPr>
            </a:lvl1pPr>
          </a:lstStyle>
          <a:p>
            <a:pPr>
              <a:defRPr/>
            </a:pPr>
            <a:r>
              <a:rPr lang="fi-FI" smtClean="0"/>
              <a:t>Jussi Tammisola, Geenimuuntelun uusia sovelluksia I </a:t>
            </a:r>
            <a:endParaRPr lang="fi-FI"/>
          </a:p>
        </p:txBody>
      </p:sp>
      <p:sp>
        <p:nvSpPr>
          <p:cNvPr id="4" name="Dian numeron paikkamerkki 3"/>
          <p:cNvSpPr>
            <a:spLocks noGrp="1"/>
          </p:cNvSpPr>
          <p:nvPr>
            <p:ph type="sldNum" sz="quarter" idx="12"/>
          </p:nvPr>
        </p:nvSpPr>
        <p:spPr/>
        <p:txBody>
          <a:bodyPr/>
          <a:lstStyle>
            <a:lvl1pPr algn="l" eaLnBrk="0" hangingPunct="0">
              <a:defRPr>
                <a:cs typeface="Arial" charset="0"/>
              </a:defRPr>
            </a:lvl1pPr>
          </a:lstStyle>
          <a:p>
            <a:pPr>
              <a:defRPr/>
            </a:pPr>
            <a:fld id="{3DA52D11-D375-4286-8665-386485F2509A}" type="slidenum">
              <a:rPr lang="fi-FI"/>
              <a:pPr>
                <a:defRPr/>
              </a:pPr>
              <a:t>‹#›</a:t>
            </a:fld>
            <a:endParaRPr lang="fi-FI"/>
          </a:p>
        </p:txBody>
      </p:sp>
    </p:spTree>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eaLnBrk="0" hangingPunct="0">
              <a:defRPr>
                <a:cs typeface="Arial" charset="0"/>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eaLnBrk="0" hangingPunct="0">
              <a:defRPr>
                <a:cs typeface="Arial" charset="0"/>
              </a:defRPr>
            </a:lvl1pPr>
          </a:lstStyle>
          <a:p>
            <a:pPr>
              <a:defRPr/>
            </a:pPr>
            <a:r>
              <a:rPr lang="fi-FI" smtClean="0"/>
              <a:t>Jussi Tammisola, Geenimuuntelun uusia sovelluksia I </a:t>
            </a:r>
            <a:endParaRPr lang="fi-FI"/>
          </a:p>
        </p:txBody>
      </p:sp>
      <p:sp>
        <p:nvSpPr>
          <p:cNvPr id="7" name="Dian numeron paikkamerkki 6"/>
          <p:cNvSpPr>
            <a:spLocks noGrp="1"/>
          </p:cNvSpPr>
          <p:nvPr>
            <p:ph type="sldNum" sz="quarter" idx="12"/>
          </p:nvPr>
        </p:nvSpPr>
        <p:spPr/>
        <p:txBody>
          <a:bodyPr/>
          <a:lstStyle>
            <a:lvl1pPr algn="l" eaLnBrk="0" hangingPunct="0">
              <a:defRPr>
                <a:cs typeface="Arial" charset="0"/>
              </a:defRPr>
            </a:lvl1pPr>
          </a:lstStyle>
          <a:p>
            <a:pPr>
              <a:defRPr/>
            </a:pPr>
            <a:fld id="{403E0684-FCB9-43AC-8DA4-3C49E8922382}" type="slidenum">
              <a:rPr lang="fi-FI"/>
              <a:pPr>
                <a:defRPr/>
              </a:pPr>
              <a:t>‹#›</a:t>
            </a:fld>
            <a:endParaRPr lang="fi-FI"/>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eaLnBrk="0" hangingPunct="0">
              <a:defRPr>
                <a:cs typeface="Arial" charset="0"/>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eaLnBrk="0" hangingPunct="0">
              <a:defRPr>
                <a:cs typeface="Arial" charset="0"/>
              </a:defRPr>
            </a:lvl1pPr>
          </a:lstStyle>
          <a:p>
            <a:pPr>
              <a:defRPr/>
            </a:pPr>
            <a:r>
              <a:rPr lang="fi-FI" smtClean="0"/>
              <a:t>Jussi Tammisola, Geenimuuntelun uusia sovelluksia I </a:t>
            </a:r>
            <a:endParaRPr lang="fi-FI"/>
          </a:p>
        </p:txBody>
      </p:sp>
      <p:sp>
        <p:nvSpPr>
          <p:cNvPr id="7" name="Dian numeron paikkamerkki 6"/>
          <p:cNvSpPr>
            <a:spLocks noGrp="1"/>
          </p:cNvSpPr>
          <p:nvPr>
            <p:ph type="sldNum" sz="quarter" idx="12"/>
          </p:nvPr>
        </p:nvSpPr>
        <p:spPr/>
        <p:txBody>
          <a:bodyPr/>
          <a:lstStyle>
            <a:lvl1pPr algn="l" eaLnBrk="0" hangingPunct="0">
              <a:defRPr>
                <a:cs typeface="Arial" charset="0"/>
              </a:defRPr>
            </a:lvl1pPr>
          </a:lstStyle>
          <a:p>
            <a:pPr>
              <a:defRPr/>
            </a:pPr>
            <a:fld id="{6AB9DB9F-1B6A-4BBC-9EDE-0959E2028FF6}" type="slidenum">
              <a:rPr lang="fi-FI"/>
              <a:pPr>
                <a:defRPr/>
              </a:pPr>
              <a:t>‹#›</a:t>
            </a:fld>
            <a:endParaRPr lang="fi-FI"/>
          </a:p>
        </p:txBody>
      </p:sp>
    </p:spTree>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eaLnBrk="0" hangingPunct="0">
              <a:defRPr>
                <a:cs typeface="Arial" charse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eaLnBrk="0" hangingPunct="0">
              <a:defRPr>
                <a:cs typeface="Arial" charset="0"/>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algn="l" eaLnBrk="0" hangingPunct="0">
              <a:defRPr>
                <a:cs typeface="Arial" charset="0"/>
              </a:defRPr>
            </a:lvl1pPr>
          </a:lstStyle>
          <a:p>
            <a:pPr>
              <a:defRPr/>
            </a:pPr>
            <a:fld id="{FF190408-E4A6-4776-B62D-81667557D91E}" type="slidenum">
              <a:rPr lang="fi-FI"/>
              <a:pPr>
                <a:defRPr/>
              </a:pPr>
              <a:t>‹#›</a:t>
            </a:fld>
            <a:endParaRPr lang="fi-FI"/>
          </a:p>
        </p:txBody>
      </p:sp>
    </p:spTree>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4972050" y="366713"/>
            <a:ext cx="1543050" cy="780097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342900" y="366713"/>
            <a:ext cx="4476750" cy="780097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eaLnBrk="0" hangingPunct="0">
              <a:defRPr>
                <a:cs typeface="Arial" charse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eaLnBrk="0" hangingPunct="0">
              <a:defRPr>
                <a:cs typeface="Arial" charset="0"/>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algn="l" eaLnBrk="0" hangingPunct="0">
              <a:defRPr>
                <a:cs typeface="Arial" charset="0"/>
              </a:defRPr>
            </a:lvl1pPr>
          </a:lstStyle>
          <a:p>
            <a:pPr>
              <a:defRPr/>
            </a:pPr>
            <a:fld id="{057EC94B-E7AF-4A77-B3DC-E0D63F7BA05E}" type="slidenum">
              <a:rPr lang="fi-FI"/>
              <a:pPr>
                <a:defRPr/>
              </a:pPr>
              <a:t>‹#›</a:t>
            </a:fld>
            <a:endParaRPr lang="fi-FI"/>
          </a:p>
        </p:txBody>
      </p:sp>
    </p:spTree>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342900" y="2133600"/>
            <a:ext cx="3009900" cy="60340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505200" y="2133600"/>
            <a:ext cx="3009900" cy="60340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eaLnBrk="0" hangingPunct="0">
              <a:defRPr>
                <a:cs typeface="Arial" charset="0"/>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eaLnBrk="0" hangingPunct="0">
              <a:defRPr>
                <a:cs typeface="Arial" charset="0"/>
              </a:defRPr>
            </a:lvl1pPr>
          </a:lstStyle>
          <a:p>
            <a:pPr>
              <a:defRPr/>
            </a:pPr>
            <a:r>
              <a:rPr lang="fi-FI" smtClean="0"/>
              <a:t>Jussi Tammisola, Geenimuuntelun uusia sovelluksia I </a:t>
            </a:r>
            <a:endParaRPr lang="fi-FI"/>
          </a:p>
        </p:txBody>
      </p:sp>
      <p:sp>
        <p:nvSpPr>
          <p:cNvPr id="7" name="Dian numeron paikkamerkki 6"/>
          <p:cNvSpPr>
            <a:spLocks noGrp="1"/>
          </p:cNvSpPr>
          <p:nvPr>
            <p:ph type="sldNum" sz="quarter" idx="12"/>
          </p:nvPr>
        </p:nvSpPr>
        <p:spPr/>
        <p:txBody>
          <a:bodyPr/>
          <a:lstStyle>
            <a:lvl1pPr algn="l" eaLnBrk="0" hangingPunct="0">
              <a:defRPr>
                <a:cs typeface="Arial" charset="0"/>
              </a:defRPr>
            </a:lvl1pPr>
          </a:lstStyle>
          <a:p>
            <a:pPr>
              <a:defRPr/>
            </a:pPr>
            <a:fld id="{0ADD638A-6F63-4F13-9DB9-BDA23D5E283C}" type="slidenum">
              <a:rPr lang="fi-FI"/>
              <a:pPr>
                <a:defRPr/>
              </a:pPr>
              <a:t>‹#›</a:t>
            </a:fld>
            <a:endParaRPr lang="fi-FI"/>
          </a:p>
        </p:txBody>
      </p:sp>
    </p:spTree>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txAndTwoObj" preserve="1">
  <p:cSld name="Otsikko, teksti ja 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342900" y="2133600"/>
            <a:ext cx="3009900" cy="60340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quarter" idx="2"/>
          </p:nvPr>
        </p:nvSpPr>
        <p:spPr>
          <a:xfrm>
            <a:off x="3505200" y="2133600"/>
            <a:ext cx="3009900" cy="294005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Sisällön paikkamerkki 4"/>
          <p:cNvSpPr>
            <a:spLocks noGrp="1"/>
          </p:cNvSpPr>
          <p:nvPr>
            <p:ph sz="quarter" idx="3"/>
          </p:nvPr>
        </p:nvSpPr>
        <p:spPr>
          <a:xfrm>
            <a:off x="3505200" y="5226050"/>
            <a:ext cx="3009900" cy="29416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Päivämäärän paikkamerkki 5"/>
          <p:cNvSpPr>
            <a:spLocks noGrp="1"/>
          </p:cNvSpPr>
          <p:nvPr>
            <p:ph type="dt" sz="half" idx="10"/>
          </p:nvPr>
        </p:nvSpPr>
        <p:spPr/>
        <p:txBody>
          <a:bodyPr/>
          <a:lstStyle>
            <a:lvl1pPr eaLnBrk="0" hangingPunct="0">
              <a:defRPr>
                <a:cs typeface="Arial" charset="0"/>
              </a:defRPr>
            </a:lvl1pPr>
          </a:lstStyle>
          <a:p>
            <a:pPr>
              <a:defRPr/>
            </a:pPr>
            <a:r>
              <a:rPr lang="fi-FI" smtClean="0"/>
              <a:t>13.9.2012</a:t>
            </a:r>
            <a:endParaRPr lang="fi-FI"/>
          </a:p>
        </p:txBody>
      </p:sp>
      <p:sp>
        <p:nvSpPr>
          <p:cNvPr id="7" name="Alatunnisteen paikkamerkki 6"/>
          <p:cNvSpPr>
            <a:spLocks noGrp="1"/>
          </p:cNvSpPr>
          <p:nvPr>
            <p:ph type="ftr" sz="quarter" idx="11"/>
          </p:nvPr>
        </p:nvSpPr>
        <p:spPr/>
        <p:txBody>
          <a:bodyPr/>
          <a:lstStyle>
            <a:lvl1pPr eaLnBrk="0" hangingPunct="0">
              <a:defRPr>
                <a:cs typeface="Arial" charset="0"/>
              </a:defRPr>
            </a:lvl1pPr>
          </a:lstStyle>
          <a:p>
            <a:pPr>
              <a:defRPr/>
            </a:pPr>
            <a:r>
              <a:rPr lang="fi-FI" smtClean="0"/>
              <a:t>Jussi Tammisola, Geenimuuntelun uusia sovelluksia I </a:t>
            </a:r>
            <a:endParaRPr lang="fi-FI"/>
          </a:p>
        </p:txBody>
      </p:sp>
      <p:sp>
        <p:nvSpPr>
          <p:cNvPr id="8" name="Dian numeron paikkamerkki 7"/>
          <p:cNvSpPr>
            <a:spLocks noGrp="1"/>
          </p:cNvSpPr>
          <p:nvPr>
            <p:ph type="sldNum" sz="quarter" idx="12"/>
          </p:nvPr>
        </p:nvSpPr>
        <p:spPr/>
        <p:txBody>
          <a:bodyPr/>
          <a:lstStyle>
            <a:lvl1pPr algn="l" eaLnBrk="0" hangingPunct="0">
              <a:defRPr>
                <a:cs typeface="Arial" charset="0"/>
              </a:defRPr>
            </a:lvl1pPr>
          </a:lstStyle>
          <a:p>
            <a:pPr>
              <a:defRPr/>
            </a:pPr>
            <a:fld id="{832EF025-B75E-4190-8B0A-FE7888392D68}" type="slidenum">
              <a:rPr lang="fi-FI"/>
              <a:pPr>
                <a:defRPr/>
              </a:pPr>
              <a:t>‹#›</a:t>
            </a:fld>
            <a:endParaRPr lang="fi-FI"/>
          </a:p>
        </p:txBody>
      </p:sp>
    </p:spTree>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Tree>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Tree>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4295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Tree>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000625" y="355600"/>
            <a:ext cx="1571625" cy="73660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285750" y="355600"/>
            <a:ext cx="4562475" cy="73660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txAndTwoObj" preserve="1">
  <p:cSld name="Otsikko, teksti ja 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quarter" idx="2"/>
          </p:nvPr>
        </p:nvSpPr>
        <p:spPr>
          <a:xfrm>
            <a:off x="3733800" y="2235200"/>
            <a:ext cx="2838450" cy="26670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Sisällön paikkamerkki 4"/>
          <p:cNvSpPr>
            <a:spLocks noGrp="1"/>
          </p:cNvSpPr>
          <p:nvPr>
            <p:ph sz="quarter" idx="3"/>
          </p:nvPr>
        </p:nvSpPr>
        <p:spPr>
          <a:xfrm>
            <a:off x="3733800" y="5054600"/>
            <a:ext cx="2838450" cy="26670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Tree>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184"/>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8" name="Rectangle 1038"/>
          <p:cNvSpPr>
            <a:spLocks noGrp="1" noChangeArrowheads="1"/>
          </p:cNvSpPr>
          <p:nvPr>
            <p:ph type="ftr" sz="quarter" idx="11"/>
          </p:nvPr>
        </p:nvSpPr>
        <p:spPr/>
        <p:txBody>
          <a:bodyPr/>
          <a:lstStyle>
            <a:lvl1pPr>
              <a:defRPr/>
            </a:lvl1pPr>
          </a:lstStyle>
          <a:p>
            <a:pPr>
              <a:defRPr/>
            </a:pPr>
            <a:r>
              <a:rPr lang="fi-FI" smtClean="0"/>
              <a:t>Jussi Tammisola, Geenimuuntelun uusia sovelluksia I </a:t>
            </a:r>
            <a:endParaRPr lang="en-US"/>
          </a:p>
        </p:txBody>
      </p:sp>
      <p:sp>
        <p:nvSpPr>
          <p:cNvPr id="9" name="Rectangle 1039"/>
          <p:cNvSpPr>
            <a:spLocks noGrp="1" noChangeArrowheads="1"/>
          </p:cNvSpPr>
          <p:nvPr>
            <p:ph type="sldNum" sz="quarter" idx="12"/>
          </p:nvPr>
        </p:nvSpPr>
        <p:spPr/>
        <p:txBody>
          <a:bodyPr/>
          <a:lstStyle>
            <a:lvl1pPr>
              <a:defRPr/>
            </a:lvl1pPr>
          </a:lstStyle>
          <a:p>
            <a:pPr>
              <a:defRPr/>
            </a:pPr>
            <a:fld id="{77ADAA9D-641A-46EA-88F3-48E9EEDF839E}"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Tree>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4295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Tree>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000625" y="355600"/>
            <a:ext cx="1571625" cy="73660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285750" y="355600"/>
            <a:ext cx="4562475" cy="73660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000625" y="355600"/>
            <a:ext cx="1571625" cy="73660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285750" y="355600"/>
            <a:ext cx="4562475" cy="73660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txAndTwoObj" preserve="1">
  <p:cSld name="Otsikko, teksti ja 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quarter" idx="2"/>
          </p:nvPr>
        </p:nvSpPr>
        <p:spPr>
          <a:xfrm>
            <a:off x="3733800" y="2235200"/>
            <a:ext cx="2838450" cy="26670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Sisällön paikkamerkki 4"/>
          <p:cNvSpPr>
            <a:spLocks noGrp="1"/>
          </p:cNvSpPr>
          <p:nvPr>
            <p:ph sz="quarter" idx="3"/>
          </p:nvPr>
        </p:nvSpPr>
        <p:spPr>
          <a:xfrm>
            <a:off x="3733800" y="5054600"/>
            <a:ext cx="2838450" cy="26670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Tree>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Tree>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4295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Tree>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000625" y="355600"/>
            <a:ext cx="1571625" cy="73660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285750" y="355600"/>
            <a:ext cx="4562475" cy="73660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txAndTwoObj" preserve="1">
  <p:cSld name="Otsikko, teksti ja 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quarter" idx="2"/>
          </p:nvPr>
        </p:nvSpPr>
        <p:spPr>
          <a:xfrm>
            <a:off x="3733800" y="2235200"/>
            <a:ext cx="2838450" cy="26670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Sisällön paikkamerkki 4"/>
          <p:cNvSpPr>
            <a:spLocks noGrp="1"/>
          </p:cNvSpPr>
          <p:nvPr>
            <p:ph sz="quarter" idx="3"/>
          </p:nvPr>
        </p:nvSpPr>
        <p:spPr>
          <a:xfrm>
            <a:off x="3733800" y="5054600"/>
            <a:ext cx="2838450" cy="26670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Tree>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Tree>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4295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Tree>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000625" y="355600"/>
            <a:ext cx="1571625" cy="73660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285750" y="355600"/>
            <a:ext cx="4562475" cy="73660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txAndTwoObj" preserve="1">
  <p:cSld name="Otsikko, teksti ja 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quarter" idx="2"/>
          </p:nvPr>
        </p:nvSpPr>
        <p:spPr>
          <a:xfrm>
            <a:off x="3733800" y="2235200"/>
            <a:ext cx="2838450" cy="26670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Sisällön paikkamerkki 4"/>
          <p:cNvSpPr>
            <a:spLocks noGrp="1"/>
          </p:cNvSpPr>
          <p:nvPr>
            <p:ph sz="quarter" idx="3"/>
          </p:nvPr>
        </p:nvSpPr>
        <p:spPr>
          <a:xfrm>
            <a:off x="3733800" y="5054600"/>
            <a:ext cx="2838450" cy="26670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4295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4" name="Rectangle 1038"/>
          <p:cNvSpPr>
            <a:spLocks noGrp="1" noChangeArrowheads="1"/>
          </p:cNvSpPr>
          <p:nvPr>
            <p:ph type="ftr" sz="quarter" idx="11"/>
          </p:nvPr>
        </p:nvSpPr>
        <p:spPr/>
        <p:txBody>
          <a:bodyPr/>
          <a:lstStyle>
            <a:lvl1pPr>
              <a:defRPr/>
            </a:lvl1pPr>
          </a:lstStyle>
          <a:p>
            <a:pPr>
              <a:defRPr/>
            </a:pPr>
            <a:r>
              <a:rPr lang="fi-FI" smtClean="0"/>
              <a:t>Jussi Tammisola, Geenimuuntelun uusia sovelluksia I </a:t>
            </a:r>
            <a:endParaRPr lang="en-US"/>
          </a:p>
        </p:txBody>
      </p:sp>
      <p:sp>
        <p:nvSpPr>
          <p:cNvPr id="5" name="Rectangle 1039"/>
          <p:cNvSpPr>
            <a:spLocks noGrp="1" noChangeArrowheads="1"/>
          </p:cNvSpPr>
          <p:nvPr>
            <p:ph type="sldNum" sz="quarter" idx="12"/>
          </p:nvPr>
        </p:nvSpPr>
        <p:spPr/>
        <p:txBody>
          <a:bodyPr/>
          <a:lstStyle>
            <a:lvl1pPr>
              <a:defRPr/>
            </a:lvl1pPr>
          </a:lstStyle>
          <a:p>
            <a:pPr>
              <a:defRPr/>
            </a:pPr>
            <a:fld id="{8E62B259-76F4-4D17-996B-81107AC11C89}"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000625" y="355600"/>
            <a:ext cx="1571625" cy="73660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285750" y="355600"/>
            <a:ext cx="4562475" cy="73660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TwoObj" preserve="1">
  <p:cSld name="Otsikko, teksti ja 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quarter" idx="2"/>
          </p:nvPr>
        </p:nvSpPr>
        <p:spPr>
          <a:xfrm>
            <a:off x="3733800" y="2235200"/>
            <a:ext cx="2838450" cy="26670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Sisällön paikkamerkki 4"/>
          <p:cNvSpPr>
            <a:spLocks noGrp="1"/>
          </p:cNvSpPr>
          <p:nvPr>
            <p:ph sz="quarter" idx="3"/>
          </p:nvPr>
        </p:nvSpPr>
        <p:spPr>
          <a:xfrm>
            <a:off x="3733800" y="5054600"/>
            <a:ext cx="2838450" cy="26670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4295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3" name="Rectangle 1038"/>
          <p:cNvSpPr>
            <a:spLocks noGrp="1" noChangeArrowheads="1"/>
          </p:cNvSpPr>
          <p:nvPr>
            <p:ph type="ftr" sz="quarter" idx="11"/>
          </p:nvPr>
        </p:nvSpPr>
        <p:spPr/>
        <p:txBody>
          <a:bodyPr/>
          <a:lstStyle>
            <a:lvl1pPr>
              <a:defRPr/>
            </a:lvl1pPr>
          </a:lstStyle>
          <a:p>
            <a:pPr>
              <a:defRPr/>
            </a:pPr>
            <a:r>
              <a:rPr lang="fi-FI" smtClean="0"/>
              <a:t>Jussi Tammisola, Geenimuuntelun uusia sovelluksia I </a:t>
            </a:r>
            <a:endParaRPr lang="en-US"/>
          </a:p>
        </p:txBody>
      </p:sp>
      <p:sp>
        <p:nvSpPr>
          <p:cNvPr id="4" name="Rectangle 1039"/>
          <p:cNvSpPr>
            <a:spLocks noGrp="1" noChangeArrowheads="1"/>
          </p:cNvSpPr>
          <p:nvPr>
            <p:ph type="sldNum" sz="quarter" idx="12"/>
          </p:nvPr>
        </p:nvSpPr>
        <p:spPr/>
        <p:txBody>
          <a:bodyPr/>
          <a:lstStyle>
            <a:lvl1pPr>
              <a:defRPr/>
            </a:lvl1pPr>
          </a:lstStyle>
          <a:p>
            <a:pPr>
              <a:defRPr/>
            </a:pPr>
            <a:fld id="{BEB1D530-0E30-4EE1-8713-9CADBD3C78BD}"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000625" y="355600"/>
            <a:ext cx="1571625" cy="73660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285750" y="355600"/>
            <a:ext cx="4562475" cy="73660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AndTwoObj" preserve="1">
  <p:cSld name="Otsikko, teksti ja 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quarter" idx="2"/>
          </p:nvPr>
        </p:nvSpPr>
        <p:spPr>
          <a:xfrm>
            <a:off x="3733800" y="2235200"/>
            <a:ext cx="2838450" cy="26670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Sisällön paikkamerkki 4"/>
          <p:cNvSpPr>
            <a:spLocks noGrp="1"/>
          </p:cNvSpPr>
          <p:nvPr>
            <p:ph sz="quarter" idx="3"/>
          </p:nvPr>
        </p:nvSpPr>
        <p:spPr>
          <a:xfrm>
            <a:off x="3733800" y="5054600"/>
            <a:ext cx="2838450" cy="26670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lvl1pPr>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a:defRPr/>
            </a:lvl1pPr>
          </a:lstStyle>
          <a:p>
            <a:pPr>
              <a:defRPr/>
            </a:pPr>
            <a:fld id="{DE4EBC79-B98F-4BDD-A11D-945D05EC98B1}" type="slidenum">
              <a:rPr lang="fi-FI"/>
              <a:pPr>
                <a:defRPr/>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1" y="364067"/>
            <a:ext cx="2256235"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1"/>
          </p:nvPr>
        </p:nvSpPr>
        <p:spPr/>
        <p:txBody>
          <a:bodyPr/>
          <a:lstStyle>
            <a:lvl1pPr>
              <a:defRPr/>
            </a:lvl1pPr>
          </a:lstStyle>
          <a:p>
            <a:pPr>
              <a:defRPr/>
            </a:pPr>
            <a:r>
              <a:rPr lang="fi-FI" smtClean="0"/>
              <a:t>Jussi Tammisola, Geenimuuntelun uusia sovelluksia I </a:t>
            </a:r>
            <a:endParaRPr lang="en-US"/>
          </a:p>
        </p:txBody>
      </p:sp>
      <p:sp>
        <p:nvSpPr>
          <p:cNvPr id="7" name="Rectangle 1039"/>
          <p:cNvSpPr>
            <a:spLocks noGrp="1" noChangeArrowheads="1"/>
          </p:cNvSpPr>
          <p:nvPr>
            <p:ph type="sldNum" sz="quarter" idx="12"/>
          </p:nvPr>
        </p:nvSpPr>
        <p:spPr/>
        <p:txBody>
          <a:bodyPr/>
          <a:lstStyle>
            <a:lvl1pPr>
              <a:defRPr/>
            </a:lvl1pPr>
          </a:lstStyle>
          <a:p>
            <a:pPr>
              <a:defRPr/>
            </a:pPr>
            <a:fld id="{0EF2E16C-0265-4ED6-85B7-1607C7BF29B8}"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a:defRPr/>
            </a:lvl1pPr>
          </a:lstStyle>
          <a:p>
            <a:pPr>
              <a:defRPr/>
            </a:pPr>
            <a:fld id="{ECF04357-BB47-428B-A24D-104DAE3D4977}" type="slidenum">
              <a:rPr lang="fi-FI"/>
              <a:pPr>
                <a:defRPr/>
              </a:pPr>
              <a:t>‹#›</a:t>
            </a:fld>
            <a:endParaRPr lang="fi-FI"/>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lvl1pPr>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a:defRPr/>
            </a:lvl1pPr>
          </a:lstStyle>
          <a:p>
            <a:pPr>
              <a:defRPr/>
            </a:pPr>
            <a:fld id="{0C75F226-66B1-4812-83EE-34A33AC0925D}" type="slidenum">
              <a:rPr lang="fi-FI"/>
              <a:pPr>
                <a:defRPr/>
              </a:pPr>
              <a:t>‹#›</a:t>
            </a:fld>
            <a:endParaRPr lang="fi-FI"/>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7" name="Dian numeron paikkamerkki 6"/>
          <p:cNvSpPr>
            <a:spLocks noGrp="1"/>
          </p:cNvSpPr>
          <p:nvPr>
            <p:ph type="sldNum" sz="quarter" idx="12"/>
          </p:nvPr>
        </p:nvSpPr>
        <p:spPr/>
        <p:txBody>
          <a:bodyPr/>
          <a:lstStyle>
            <a:lvl1pPr>
              <a:defRPr/>
            </a:lvl1pPr>
          </a:lstStyle>
          <a:p>
            <a:pPr>
              <a:defRPr/>
            </a:pPr>
            <a:fld id="{D5F9CFBE-3A9E-448E-931B-742877F40BBC}" type="slidenum">
              <a:rPr lang="fi-FI"/>
              <a:pPr>
                <a:defRPr/>
              </a:pPr>
              <a:t>‹#›</a:t>
            </a:fld>
            <a:endParaRPr lang="fi-FI"/>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lvl1pPr>
              <a:defRPr/>
            </a:lvl1pPr>
          </a:lstStyle>
          <a:p>
            <a:pPr>
              <a:defRPr/>
            </a:pPr>
            <a:r>
              <a:rPr lang="fi-FI" smtClean="0"/>
              <a:t>13.9.2012</a:t>
            </a:r>
            <a:endParaRPr lang="fi-FI"/>
          </a:p>
        </p:txBody>
      </p:sp>
      <p:sp>
        <p:nvSpPr>
          <p:cNvPr id="8" name="Alatunnisteen paikkamerkki 7"/>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9" name="Dian numeron paikkamerkki 8"/>
          <p:cNvSpPr>
            <a:spLocks noGrp="1"/>
          </p:cNvSpPr>
          <p:nvPr>
            <p:ph type="sldNum" sz="quarter" idx="12"/>
          </p:nvPr>
        </p:nvSpPr>
        <p:spPr/>
        <p:txBody>
          <a:bodyPr/>
          <a:lstStyle>
            <a:lvl1pPr>
              <a:defRPr/>
            </a:lvl1pPr>
          </a:lstStyle>
          <a:p>
            <a:pPr>
              <a:defRPr/>
            </a:pPr>
            <a:fld id="{A43546DE-9D29-4B3A-983E-01253BB77666}" type="slidenum">
              <a:rPr lang="fi-FI"/>
              <a:pPr>
                <a:defRPr/>
              </a:pPr>
              <a:t>‹#›</a:t>
            </a:fld>
            <a:endParaRPr lang="fi-FI"/>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lvl1pPr>
              <a:defRPr/>
            </a:lvl1pPr>
          </a:lstStyle>
          <a:p>
            <a:pPr>
              <a:defRPr/>
            </a:pPr>
            <a:r>
              <a:rPr lang="fi-FI" smtClean="0"/>
              <a:t>13.9.2012</a:t>
            </a:r>
            <a:endParaRPr lang="fi-FI"/>
          </a:p>
        </p:txBody>
      </p:sp>
      <p:sp>
        <p:nvSpPr>
          <p:cNvPr id="4" name="Alatunnisteen paikkamerkki 3"/>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5" name="Dian numeron paikkamerkki 4"/>
          <p:cNvSpPr>
            <a:spLocks noGrp="1"/>
          </p:cNvSpPr>
          <p:nvPr>
            <p:ph type="sldNum" sz="quarter" idx="12"/>
          </p:nvPr>
        </p:nvSpPr>
        <p:spPr/>
        <p:txBody>
          <a:bodyPr/>
          <a:lstStyle>
            <a:lvl1pPr>
              <a:defRPr/>
            </a:lvl1pPr>
          </a:lstStyle>
          <a:p>
            <a:pPr>
              <a:defRPr/>
            </a:pPr>
            <a:fld id="{06BE1F83-BD25-4F9C-BF08-5232934AD317}" type="slidenum">
              <a:rPr lang="fi-FI"/>
              <a:pPr>
                <a:defRPr/>
              </a:pPr>
              <a:t>‹#›</a:t>
            </a:fld>
            <a:endParaRPr lang="fi-FI"/>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lvl1pPr>
          </a:lstStyle>
          <a:p>
            <a:pPr>
              <a:defRPr/>
            </a:pPr>
            <a:r>
              <a:rPr lang="fi-FI" smtClean="0"/>
              <a:t>13.9.2012</a:t>
            </a:r>
            <a:endParaRPr lang="fi-FI"/>
          </a:p>
        </p:txBody>
      </p:sp>
      <p:sp>
        <p:nvSpPr>
          <p:cNvPr id="3" name="Alatunnisteen paikkamerkki 2"/>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4" name="Dian numeron paikkamerkki 3"/>
          <p:cNvSpPr>
            <a:spLocks noGrp="1"/>
          </p:cNvSpPr>
          <p:nvPr>
            <p:ph type="sldNum" sz="quarter" idx="12"/>
          </p:nvPr>
        </p:nvSpPr>
        <p:spPr/>
        <p:txBody>
          <a:bodyPr/>
          <a:lstStyle>
            <a:lvl1pPr>
              <a:defRPr/>
            </a:lvl1pPr>
          </a:lstStyle>
          <a:p>
            <a:pPr>
              <a:defRPr/>
            </a:pPr>
            <a:fld id="{048C7E7E-9AC7-49BB-B8CA-B1F3090E632D}" type="slidenum">
              <a:rPr lang="fi-FI"/>
              <a:pPr>
                <a:defRPr/>
              </a:pPr>
              <a:t>‹#›</a:t>
            </a:fld>
            <a:endParaRPr lang="fi-FI"/>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7" name="Dian numeron paikkamerkki 6"/>
          <p:cNvSpPr>
            <a:spLocks noGrp="1"/>
          </p:cNvSpPr>
          <p:nvPr>
            <p:ph type="sldNum" sz="quarter" idx="12"/>
          </p:nvPr>
        </p:nvSpPr>
        <p:spPr/>
        <p:txBody>
          <a:bodyPr/>
          <a:lstStyle>
            <a:lvl1pPr>
              <a:defRPr/>
            </a:lvl1pPr>
          </a:lstStyle>
          <a:p>
            <a:pPr>
              <a:defRPr/>
            </a:pPr>
            <a:fld id="{87EB47B4-D5FC-4325-8D73-C53C873C0FF1}" type="slidenum">
              <a:rPr lang="fi-FI"/>
              <a:pPr>
                <a:defRPr/>
              </a:pPr>
              <a:t>‹#›</a:t>
            </a:fld>
            <a:endParaRPr lang="fi-FI"/>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7" name="Dian numeron paikkamerkki 6"/>
          <p:cNvSpPr>
            <a:spLocks noGrp="1"/>
          </p:cNvSpPr>
          <p:nvPr>
            <p:ph type="sldNum" sz="quarter" idx="12"/>
          </p:nvPr>
        </p:nvSpPr>
        <p:spPr/>
        <p:txBody>
          <a:bodyPr/>
          <a:lstStyle>
            <a:lvl1pPr>
              <a:defRPr/>
            </a:lvl1pPr>
          </a:lstStyle>
          <a:p>
            <a:pPr>
              <a:defRPr/>
            </a:pPr>
            <a:fld id="{46040FE1-1D4F-47B7-BADE-9B6B859DCB6A}" type="slidenum">
              <a:rPr lang="fi-FI"/>
              <a:pPr>
                <a:defRPr/>
              </a:pPr>
              <a:t>‹#›</a:t>
            </a:fld>
            <a:endParaRPr lang="fi-FI"/>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a:defRPr/>
            </a:lvl1pPr>
          </a:lstStyle>
          <a:p>
            <a:pPr>
              <a:defRPr/>
            </a:pPr>
            <a:fld id="{494FD120-8A2B-4BFA-BC24-6D91EEA2B313}" type="slidenum">
              <a:rPr lang="fi-FI"/>
              <a:pPr>
                <a:defRPr/>
              </a:pPr>
              <a:t>‹#›</a:t>
            </a:fld>
            <a:endParaRPr lang="fi-FI"/>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4972050" y="366713"/>
            <a:ext cx="1543050" cy="780097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342900" y="366713"/>
            <a:ext cx="4476750" cy="780097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12"/>
          </p:nvPr>
        </p:nvSpPr>
        <p:spPr/>
        <p:txBody>
          <a:bodyPr/>
          <a:lstStyle>
            <a:lvl1pPr>
              <a:defRPr/>
            </a:lvl1pPr>
          </a:lstStyle>
          <a:p>
            <a:pPr>
              <a:defRPr/>
            </a:pPr>
            <a:fld id="{FA57B446-1F66-433A-829A-46711B9EFF03}" type="slidenum">
              <a:rPr lang="fi-FI"/>
              <a:pPr>
                <a:defRPr/>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928670" y="30135"/>
            <a:ext cx="5643602" cy="755651"/>
          </a:xfrm>
        </p:spPr>
        <p:txBody>
          <a:bodyPr/>
          <a:lstStyle>
            <a:lvl1pPr algn="l">
              <a:defRPr sz="2000" b="1"/>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Kuvan paikkamerkki 2"/>
          <p:cNvSpPr>
            <a:spLocks noGrp="1"/>
          </p:cNvSpPr>
          <p:nvPr>
            <p:ph type="pic" idx="1"/>
          </p:nvPr>
        </p:nvSpPr>
        <p:spPr>
          <a:xfrm>
            <a:off x="928670" y="959909"/>
            <a:ext cx="5643602" cy="65410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500042" y="7572396"/>
            <a:ext cx="607223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smtClean="0"/>
              <a:t>Muokkaa tekstin perustyylejä napsauttamalla</a:t>
            </a:r>
          </a:p>
        </p:txBody>
      </p:sp>
      <p:sp>
        <p:nvSpPr>
          <p:cNvPr id="5"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1"/>
          </p:nvPr>
        </p:nvSpPr>
        <p:spPr/>
        <p:txBody>
          <a:bodyPr/>
          <a:lstStyle>
            <a:lvl1pPr>
              <a:defRPr/>
            </a:lvl1pPr>
          </a:lstStyle>
          <a:p>
            <a:pPr>
              <a:defRPr/>
            </a:pPr>
            <a:r>
              <a:rPr lang="fi-FI" smtClean="0"/>
              <a:t>Jussi Tammisola, Geenimuuntelun uusia sovelluksia I </a:t>
            </a:r>
            <a:endParaRPr lang="en-US"/>
          </a:p>
        </p:txBody>
      </p:sp>
      <p:sp>
        <p:nvSpPr>
          <p:cNvPr id="7" name="Rectangle 1039"/>
          <p:cNvSpPr>
            <a:spLocks noGrp="1" noChangeArrowheads="1"/>
          </p:cNvSpPr>
          <p:nvPr>
            <p:ph type="sldNum" sz="quarter" idx="12"/>
          </p:nvPr>
        </p:nvSpPr>
        <p:spPr/>
        <p:txBody>
          <a:bodyPr/>
          <a:lstStyle>
            <a:lvl1pPr>
              <a:defRPr/>
            </a:lvl1pPr>
          </a:lstStyle>
          <a:p>
            <a:pPr>
              <a:defRPr/>
            </a:pPr>
            <a:fld id="{4BCE5064-8CF1-4F24-9FFB-0F57313CA521}"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342900" y="2133600"/>
            <a:ext cx="3009900" cy="60340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505200" y="2133600"/>
            <a:ext cx="3009900" cy="60340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lgn="l">
              <a:defRPr/>
            </a:lvl1pPr>
          </a:lstStyle>
          <a:p>
            <a:pPr>
              <a:defRPr/>
            </a:pPr>
            <a:r>
              <a:rPr lang="fi-FI" smtClean="0"/>
              <a:t>Jussi Tammisola, Geenimuuntelun uusia sovelluksia I </a:t>
            </a:r>
            <a:endParaRPr lang="fi-FI"/>
          </a:p>
        </p:txBody>
      </p:sp>
      <p:sp>
        <p:nvSpPr>
          <p:cNvPr id="7" name="Dian numeron paikkamerkki 6"/>
          <p:cNvSpPr>
            <a:spLocks noGrp="1"/>
          </p:cNvSpPr>
          <p:nvPr>
            <p:ph type="sldNum" sz="quarter" idx="12"/>
          </p:nvPr>
        </p:nvSpPr>
        <p:spPr/>
        <p:txBody>
          <a:bodyPr/>
          <a:lstStyle>
            <a:lvl1pPr>
              <a:defRPr/>
            </a:lvl1pPr>
          </a:lstStyle>
          <a:p>
            <a:pPr>
              <a:defRPr/>
            </a:pPr>
            <a:fld id="{878543DA-5617-460A-B225-4DE5BCE678F3}" type="slidenum">
              <a:rPr lang="fi-FI"/>
              <a:pPr>
                <a:defRPr/>
              </a:pPr>
              <a:t>‹#›</a:t>
            </a:fld>
            <a:endParaRPr lang="fi-FI"/>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4295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theme" Target="../theme/theme12.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slideLayout" Target="../slideLayouts/slideLayout153.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slideLayout" Target="../slideLayouts/slideLayout166.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slideLayout" Target="../slideLayouts/slideLayout165.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theme" Target="../theme/theme14.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slideLayout" Target="../slideLayouts/slideLayout191.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slideLayout" Target="../slideLayouts/slideLayout190.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9.xml"/><Relationship Id="rId13" Type="http://schemas.openxmlformats.org/officeDocument/2006/relationships/theme" Target="../theme/theme16.xml"/><Relationship Id="rId3" Type="http://schemas.openxmlformats.org/officeDocument/2006/relationships/slideLayout" Target="../slideLayouts/slideLayout194.xml"/><Relationship Id="rId7" Type="http://schemas.openxmlformats.org/officeDocument/2006/relationships/slideLayout" Target="../slideLayouts/slideLayout198.xml"/><Relationship Id="rId12" Type="http://schemas.openxmlformats.org/officeDocument/2006/relationships/slideLayout" Target="../slideLayouts/slideLayout203.xml"/><Relationship Id="rId2" Type="http://schemas.openxmlformats.org/officeDocument/2006/relationships/slideLayout" Target="../slideLayouts/slideLayout193.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5" Type="http://schemas.openxmlformats.org/officeDocument/2006/relationships/slideLayout" Target="../slideLayouts/slideLayout196.xml"/><Relationship Id="rId10" Type="http://schemas.openxmlformats.org/officeDocument/2006/relationships/slideLayout" Target="../slideLayouts/slideLayout201.xml"/><Relationship Id="rId4" Type="http://schemas.openxmlformats.org/officeDocument/2006/relationships/slideLayout" Target="../slideLayouts/slideLayout195.xml"/><Relationship Id="rId9" Type="http://schemas.openxmlformats.org/officeDocument/2006/relationships/slideLayout" Target="../slideLayouts/slideLayout20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theme" Target="../theme/theme17.xml"/><Relationship Id="rId3" Type="http://schemas.openxmlformats.org/officeDocument/2006/relationships/slideLayout" Target="../slideLayouts/slideLayout206.xml"/><Relationship Id="rId7" Type="http://schemas.openxmlformats.org/officeDocument/2006/relationships/slideLayout" Target="../slideLayouts/slideLayout210.xml"/><Relationship Id="rId12" Type="http://schemas.openxmlformats.org/officeDocument/2006/relationships/slideLayout" Target="../slideLayouts/slideLayout215.xml"/><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5" Type="http://schemas.openxmlformats.org/officeDocument/2006/relationships/slideLayout" Target="../slideLayouts/slideLayout208.xml"/><Relationship Id="rId10" Type="http://schemas.openxmlformats.org/officeDocument/2006/relationships/slideLayout" Target="../slideLayouts/slideLayout213.xml"/><Relationship Id="rId4" Type="http://schemas.openxmlformats.org/officeDocument/2006/relationships/slideLayout" Target="../slideLayouts/slideLayout207.xml"/><Relationship Id="rId9" Type="http://schemas.openxmlformats.org/officeDocument/2006/relationships/slideLayout" Target="../slideLayouts/slideLayout212.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3.xml"/><Relationship Id="rId13" Type="http://schemas.openxmlformats.org/officeDocument/2006/relationships/theme" Target="../theme/theme18.xml"/><Relationship Id="rId3" Type="http://schemas.openxmlformats.org/officeDocument/2006/relationships/slideLayout" Target="../slideLayouts/slideLayout218.xml"/><Relationship Id="rId7" Type="http://schemas.openxmlformats.org/officeDocument/2006/relationships/slideLayout" Target="../slideLayouts/slideLayout222.xml"/><Relationship Id="rId12" Type="http://schemas.openxmlformats.org/officeDocument/2006/relationships/slideLayout" Target="../slideLayouts/slideLayout227.xml"/><Relationship Id="rId2" Type="http://schemas.openxmlformats.org/officeDocument/2006/relationships/slideLayout" Target="../slideLayouts/slideLayout217.xml"/><Relationship Id="rId1" Type="http://schemas.openxmlformats.org/officeDocument/2006/relationships/slideLayout" Target="../slideLayouts/slideLayout216.xml"/><Relationship Id="rId6" Type="http://schemas.openxmlformats.org/officeDocument/2006/relationships/slideLayout" Target="../slideLayouts/slideLayout221.xml"/><Relationship Id="rId11" Type="http://schemas.openxmlformats.org/officeDocument/2006/relationships/slideLayout" Target="../slideLayouts/slideLayout226.xml"/><Relationship Id="rId5" Type="http://schemas.openxmlformats.org/officeDocument/2006/relationships/slideLayout" Target="../slideLayouts/slideLayout220.xml"/><Relationship Id="rId10" Type="http://schemas.openxmlformats.org/officeDocument/2006/relationships/slideLayout" Target="../slideLayouts/slideLayout225.xml"/><Relationship Id="rId4" Type="http://schemas.openxmlformats.org/officeDocument/2006/relationships/slideLayout" Target="../slideLayouts/slideLayout219.xml"/><Relationship Id="rId9" Type="http://schemas.openxmlformats.org/officeDocument/2006/relationships/slideLayout" Target="../slideLayouts/slideLayout224.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theme" Target="../theme/theme19.xml"/><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slideLayout" Target="../slideLayouts/slideLayout239.xml"/><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47.xml"/><Relationship Id="rId13" Type="http://schemas.openxmlformats.org/officeDocument/2006/relationships/slideLayout" Target="../slideLayouts/slideLayout252.xml"/><Relationship Id="rId3" Type="http://schemas.openxmlformats.org/officeDocument/2006/relationships/slideLayout" Target="../slideLayouts/slideLayout242.xml"/><Relationship Id="rId7" Type="http://schemas.openxmlformats.org/officeDocument/2006/relationships/slideLayout" Target="../slideLayouts/slideLayout246.xml"/><Relationship Id="rId12" Type="http://schemas.openxmlformats.org/officeDocument/2006/relationships/slideLayout" Target="../slideLayouts/slideLayout251.xml"/><Relationship Id="rId2" Type="http://schemas.openxmlformats.org/officeDocument/2006/relationships/slideLayout" Target="../slideLayouts/slideLayout241.xml"/><Relationship Id="rId1" Type="http://schemas.openxmlformats.org/officeDocument/2006/relationships/slideLayout" Target="../slideLayouts/slideLayout240.xml"/><Relationship Id="rId6" Type="http://schemas.openxmlformats.org/officeDocument/2006/relationships/slideLayout" Target="../slideLayouts/slideLayout245.xml"/><Relationship Id="rId11" Type="http://schemas.openxmlformats.org/officeDocument/2006/relationships/slideLayout" Target="../slideLayouts/slideLayout250.xml"/><Relationship Id="rId5" Type="http://schemas.openxmlformats.org/officeDocument/2006/relationships/slideLayout" Target="../slideLayouts/slideLayout244.xml"/><Relationship Id="rId10" Type="http://schemas.openxmlformats.org/officeDocument/2006/relationships/slideLayout" Target="../slideLayouts/slideLayout249.xml"/><Relationship Id="rId4" Type="http://schemas.openxmlformats.org/officeDocument/2006/relationships/slideLayout" Target="../slideLayouts/slideLayout243.xml"/><Relationship Id="rId9" Type="http://schemas.openxmlformats.org/officeDocument/2006/relationships/slideLayout" Target="../slideLayouts/slideLayout248.xml"/><Relationship Id="rId1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60.xml"/><Relationship Id="rId13" Type="http://schemas.openxmlformats.org/officeDocument/2006/relationships/slideLayout" Target="../slideLayouts/slideLayout265.xml"/><Relationship Id="rId3" Type="http://schemas.openxmlformats.org/officeDocument/2006/relationships/slideLayout" Target="../slideLayouts/slideLayout255.xml"/><Relationship Id="rId7" Type="http://schemas.openxmlformats.org/officeDocument/2006/relationships/slideLayout" Target="../slideLayouts/slideLayout259.xml"/><Relationship Id="rId12" Type="http://schemas.openxmlformats.org/officeDocument/2006/relationships/slideLayout" Target="../slideLayouts/slideLayout264.xml"/><Relationship Id="rId2" Type="http://schemas.openxmlformats.org/officeDocument/2006/relationships/slideLayout" Target="../slideLayouts/slideLayout254.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5" Type="http://schemas.openxmlformats.org/officeDocument/2006/relationships/slideLayout" Target="../slideLayouts/slideLayout257.xml"/><Relationship Id="rId10" Type="http://schemas.openxmlformats.org/officeDocument/2006/relationships/slideLayout" Target="../slideLayouts/slideLayout262.xml"/><Relationship Id="rId4" Type="http://schemas.openxmlformats.org/officeDocument/2006/relationships/slideLayout" Target="../slideLayouts/slideLayout256.xml"/><Relationship Id="rId9" Type="http://schemas.openxmlformats.org/officeDocument/2006/relationships/slideLayout" Target="../slideLayouts/slideLayout261.xml"/><Relationship Id="rId1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73.xml"/><Relationship Id="rId3" Type="http://schemas.openxmlformats.org/officeDocument/2006/relationships/slideLayout" Target="../slideLayouts/slideLayout268.xml"/><Relationship Id="rId7" Type="http://schemas.openxmlformats.org/officeDocument/2006/relationships/slideLayout" Target="../slideLayouts/slideLayout272.xml"/><Relationship Id="rId12" Type="http://schemas.openxmlformats.org/officeDocument/2006/relationships/theme" Target="../theme/theme22.xml"/><Relationship Id="rId2" Type="http://schemas.openxmlformats.org/officeDocument/2006/relationships/slideLayout" Target="../slideLayouts/slideLayout267.xml"/><Relationship Id="rId1" Type="http://schemas.openxmlformats.org/officeDocument/2006/relationships/slideLayout" Target="../slideLayouts/slideLayout266.xml"/><Relationship Id="rId6" Type="http://schemas.openxmlformats.org/officeDocument/2006/relationships/slideLayout" Target="../slideLayouts/slideLayout271.xml"/><Relationship Id="rId11" Type="http://schemas.openxmlformats.org/officeDocument/2006/relationships/slideLayout" Target="../slideLayouts/slideLayout276.xml"/><Relationship Id="rId5" Type="http://schemas.openxmlformats.org/officeDocument/2006/relationships/slideLayout" Target="../slideLayouts/slideLayout270.xml"/><Relationship Id="rId10" Type="http://schemas.openxmlformats.org/officeDocument/2006/relationships/slideLayout" Target="../slideLayouts/slideLayout275.xml"/><Relationship Id="rId4" Type="http://schemas.openxmlformats.org/officeDocument/2006/relationships/slideLayout" Target="../slideLayouts/slideLayout269.xml"/><Relationship Id="rId9" Type="http://schemas.openxmlformats.org/officeDocument/2006/relationships/slideLayout" Target="../slideLayouts/slideLayout274.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slideLayout" Target="../slideLayouts/slideLayout289.xml"/><Relationship Id="rId18" Type="http://schemas.openxmlformats.org/officeDocument/2006/relationships/theme" Target="../theme/theme23.xml"/><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slideLayout" Target="../slideLayouts/slideLayout288.xml"/><Relationship Id="rId17" Type="http://schemas.openxmlformats.org/officeDocument/2006/relationships/slideLayout" Target="../slideLayouts/slideLayout293.xml"/><Relationship Id="rId2" Type="http://schemas.openxmlformats.org/officeDocument/2006/relationships/slideLayout" Target="../slideLayouts/slideLayout278.xml"/><Relationship Id="rId16" Type="http://schemas.openxmlformats.org/officeDocument/2006/relationships/slideLayout" Target="../slideLayouts/slideLayout292.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5" Type="http://schemas.openxmlformats.org/officeDocument/2006/relationships/slideLayout" Target="../slideLayouts/slideLayout291.xml"/><Relationship Id="rId10" Type="http://schemas.openxmlformats.org/officeDocument/2006/relationships/slideLayout" Target="../slideLayouts/slideLayout286.xml"/><Relationship Id="rId19" Type="http://schemas.openxmlformats.org/officeDocument/2006/relationships/image" Target="../media/image1.jpeg"/><Relationship Id="rId4" Type="http://schemas.openxmlformats.org/officeDocument/2006/relationships/slideLayout" Target="../slideLayouts/slideLayout280.xml"/><Relationship Id="rId9" Type="http://schemas.openxmlformats.org/officeDocument/2006/relationships/slideLayout" Target="../slideLayouts/slideLayout285.xml"/><Relationship Id="rId14" Type="http://schemas.openxmlformats.org/officeDocument/2006/relationships/slideLayout" Target="../slideLayouts/slideLayout290.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01.xml"/><Relationship Id="rId13" Type="http://schemas.openxmlformats.org/officeDocument/2006/relationships/theme" Target="../theme/theme24.xml"/><Relationship Id="rId3" Type="http://schemas.openxmlformats.org/officeDocument/2006/relationships/slideLayout" Target="../slideLayouts/slideLayout296.xml"/><Relationship Id="rId7" Type="http://schemas.openxmlformats.org/officeDocument/2006/relationships/slideLayout" Target="../slideLayouts/slideLayout300.xml"/><Relationship Id="rId12" Type="http://schemas.openxmlformats.org/officeDocument/2006/relationships/slideLayout" Target="../slideLayouts/slideLayout305.xml"/><Relationship Id="rId2" Type="http://schemas.openxmlformats.org/officeDocument/2006/relationships/slideLayout" Target="../slideLayouts/slideLayout295.xml"/><Relationship Id="rId1" Type="http://schemas.openxmlformats.org/officeDocument/2006/relationships/slideLayout" Target="../slideLayouts/slideLayout294.xml"/><Relationship Id="rId6" Type="http://schemas.openxmlformats.org/officeDocument/2006/relationships/slideLayout" Target="../slideLayouts/slideLayout299.xml"/><Relationship Id="rId11" Type="http://schemas.openxmlformats.org/officeDocument/2006/relationships/slideLayout" Target="../slideLayouts/slideLayout304.xml"/><Relationship Id="rId5" Type="http://schemas.openxmlformats.org/officeDocument/2006/relationships/slideLayout" Target="../slideLayouts/slideLayout298.xml"/><Relationship Id="rId10" Type="http://schemas.openxmlformats.org/officeDocument/2006/relationships/slideLayout" Target="../slideLayouts/slideLayout303.xml"/><Relationship Id="rId4" Type="http://schemas.openxmlformats.org/officeDocument/2006/relationships/slideLayout" Target="../slideLayouts/slideLayout297.xml"/><Relationship Id="rId9" Type="http://schemas.openxmlformats.org/officeDocument/2006/relationships/slideLayout" Target="../slideLayouts/slideLayout30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13.xml"/><Relationship Id="rId13" Type="http://schemas.openxmlformats.org/officeDocument/2006/relationships/theme" Target="../theme/theme25.xml"/><Relationship Id="rId3" Type="http://schemas.openxmlformats.org/officeDocument/2006/relationships/slideLayout" Target="../slideLayouts/slideLayout308.xml"/><Relationship Id="rId7" Type="http://schemas.openxmlformats.org/officeDocument/2006/relationships/slideLayout" Target="../slideLayouts/slideLayout312.xml"/><Relationship Id="rId12" Type="http://schemas.openxmlformats.org/officeDocument/2006/relationships/slideLayout" Target="../slideLayouts/slideLayout317.xml"/><Relationship Id="rId2" Type="http://schemas.openxmlformats.org/officeDocument/2006/relationships/slideLayout" Target="../slideLayouts/slideLayout307.xml"/><Relationship Id="rId1" Type="http://schemas.openxmlformats.org/officeDocument/2006/relationships/slideLayout" Target="../slideLayouts/slideLayout306.xml"/><Relationship Id="rId6" Type="http://schemas.openxmlformats.org/officeDocument/2006/relationships/slideLayout" Target="../slideLayouts/slideLayout311.xml"/><Relationship Id="rId11" Type="http://schemas.openxmlformats.org/officeDocument/2006/relationships/slideLayout" Target="../slideLayouts/slideLayout316.xml"/><Relationship Id="rId5" Type="http://schemas.openxmlformats.org/officeDocument/2006/relationships/slideLayout" Target="../slideLayouts/slideLayout310.xml"/><Relationship Id="rId10" Type="http://schemas.openxmlformats.org/officeDocument/2006/relationships/slideLayout" Target="../slideLayouts/slideLayout315.xml"/><Relationship Id="rId4" Type="http://schemas.openxmlformats.org/officeDocument/2006/relationships/slideLayout" Target="../slideLayouts/slideLayout309.xml"/><Relationship Id="rId9" Type="http://schemas.openxmlformats.org/officeDocument/2006/relationships/slideLayout" Target="../slideLayouts/slideLayout314.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25.xml"/><Relationship Id="rId13" Type="http://schemas.openxmlformats.org/officeDocument/2006/relationships/theme" Target="../theme/theme26.xml"/><Relationship Id="rId3" Type="http://schemas.openxmlformats.org/officeDocument/2006/relationships/slideLayout" Target="../slideLayouts/slideLayout320.xml"/><Relationship Id="rId7" Type="http://schemas.openxmlformats.org/officeDocument/2006/relationships/slideLayout" Target="../slideLayouts/slideLayout324.xml"/><Relationship Id="rId12" Type="http://schemas.openxmlformats.org/officeDocument/2006/relationships/slideLayout" Target="../slideLayouts/slideLayout329.xml"/><Relationship Id="rId2" Type="http://schemas.openxmlformats.org/officeDocument/2006/relationships/slideLayout" Target="../slideLayouts/slideLayout319.xml"/><Relationship Id="rId1" Type="http://schemas.openxmlformats.org/officeDocument/2006/relationships/slideLayout" Target="../slideLayouts/slideLayout318.xml"/><Relationship Id="rId6" Type="http://schemas.openxmlformats.org/officeDocument/2006/relationships/slideLayout" Target="../slideLayouts/slideLayout323.xml"/><Relationship Id="rId11" Type="http://schemas.openxmlformats.org/officeDocument/2006/relationships/slideLayout" Target="../slideLayouts/slideLayout328.xml"/><Relationship Id="rId5" Type="http://schemas.openxmlformats.org/officeDocument/2006/relationships/slideLayout" Target="../slideLayouts/slideLayout322.xml"/><Relationship Id="rId10" Type="http://schemas.openxmlformats.org/officeDocument/2006/relationships/slideLayout" Target="../slideLayouts/slideLayout327.xml"/><Relationship Id="rId4" Type="http://schemas.openxmlformats.org/officeDocument/2006/relationships/slideLayout" Target="../slideLayouts/slideLayout321.xml"/><Relationship Id="rId9" Type="http://schemas.openxmlformats.org/officeDocument/2006/relationships/slideLayout" Target="../slideLayouts/slideLayout32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37.xml"/><Relationship Id="rId13" Type="http://schemas.openxmlformats.org/officeDocument/2006/relationships/theme" Target="../theme/theme27.xml"/><Relationship Id="rId3" Type="http://schemas.openxmlformats.org/officeDocument/2006/relationships/slideLayout" Target="../slideLayouts/slideLayout332.xml"/><Relationship Id="rId7" Type="http://schemas.openxmlformats.org/officeDocument/2006/relationships/slideLayout" Target="../slideLayouts/slideLayout336.xml"/><Relationship Id="rId12" Type="http://schemas.openxmlformats.org/officeDocument/2006/relationships/slideLayout" Target="../slideLayouts/slideLayout341.xml"/><Relationship Id="rId2" Type="http://schemas.openxmlformats.org/officeDocument/2006/relationships/slideLayout" Target="../slideLayouts/slideLayout331.xml"/><Relationship Id="rId1" Type="http://schemas.openxmlformats.org/officeDocument/2006/relationships/slideLayout" Target="../slideLayouts/slideLayout330.xml"/><Relationship Id="rId6" Type="http://schemas.openxmlformats.org/officeDocument/2006/relationships/slideLayout" Target="../slideLayouts/slideLayout335.xml"/><Relationship Id="rId11" Type="http://schemas.openxmlformats.org/officeDocument/2006/relationships/slideLayout" Target="../slideLayouts/slideLayout340.xml"/><Relationship Id="rId5" Type="http://schemas.openxmlformats.org/officeDocument/2006/relationships/slideLayout" Target="../slideLayouts/slideLayout334.xml"/><Relationship Id="rId10" Type="http://schemas.openxmlformats.org/officeDocument/2006/relationships/slideLayout" Target="../slideLayouts/slideLayout339.xml"/><Relationship Id="rId4" Type="http://schemas.openxmlformats.org/officeDocument/2006/relationships/slideLayout" Target="../slideLayouts/slideLayout333.xml"/><Relationship Id="rId9" Type="http://schemas.openxmlformats.org/officeDocument/2006/relationships/slideLayout" Target="../slideLayouts/slideLayout338.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49.xml"/><Relationship Id="rId13" Type="http://schemas.openxmlformats.org/officeDocument/2006/relationships/theme" Target="../theme/theme28.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slideLayout" Target="../slideLayouts/slideLayout353.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61.xml"/><Relationship Id="rId13" Type="http://schemas.openxmlformats.org/officeDocument/2006/relationships/theme" Target="../theme/theme29.xml"/><Relationship Id="rId3" Type="http://schemas.openxmlformats.org/officeDocument/2006/relationships/slideLayout" Target="../slideLayouts/slideLayout356.xml"/><Relationship Id="rId7" Type="http://schemas.openxmlformats.org/officeDocument/2006/relationships/slideLayout" Target="../slideLayouts/slideLayout360.xml"/><Relationship Id="rId12" Type="http://schemas.openxmlformats.org/officeDocument/2006/relationships/slideLayout" Target="../slideLayouts/slideLayout365.xml"/><Relationship Id="rId2" Type="http://schemas.openxmlformats.org/officeDocument/2006/relationships/slideLayout" Target="../slideLayouts/slideLayout355.xml"/><Relationship Id="rId1" Type="http://schemas.openxmlformats.org/officeDocument/2006/relationships/slideLayout" Target="../slideLayouts/slideLayout354.xml"/><Relationship Id="rId6" Type="http://schemas.openxmlformats.org/officeDocument/2006/relationships/slideLayout" Target="../slideLayouts/slideLayout359.xml"/><Relationship Id="rId11" Type="http://schemas.openxmlformats.org/officeDocument/2006/relationships/slideLayout" Target="../slideLayouts/slideLayout364.xml"/><Relationship Id="rId5" Type="http://schemas.openxmlformats.org/officeDocument/2006/relationships/slideLayout" Target="../slideLayouts/slideLayout358.xml"/><Relationship Id="rId10" Type="http://schemas.openxmlformats.org/officeDocument/2006/relationships/slideLayout" Target="../slideLayouts/slideLayout363.xml"/><Relationship Id="rId4" Type="http://schemas.openxmlformats.org/officeDocument/2006/relationships/slideLayout" Target="../slideLayouts/slideLayout357.xml"/><Relationship Id="rId9" Type="http://schemas.openxmlformats.org/officeDocument/2006/relationships/slideLayout" Target="../slideLayouts/slideLayout36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73.xml"/><Relationship Id="rId13" Type="http://schemas.openxmlformats.org/officeDocument/2006/relationships/slideLayout" Target="../slideLayouts/slideLayout378.xml"/><Relationship Id="rId18" Type="http://schemas.openxmlformats.org/officeDocument/2006/relationships/theme" Target="../theme/theme30.xml"/><Relationship Id="rId3" Type="http://schemas.openxmlformats.org/officeDocument/2006/relationships/slideLayout" Target="../slideLayouts/slideLayout368.xml"/><Relationship Id="rId7" Type="http://schemas.openxmlformats.org/officeDocument/2006/relationships/slideLayout" Target="../slideLayouts/slideLayout372.xml"/><Relationship Id="rId12" Type="http://schemas.openxmlformats.org/officeDocument/2006/relationships/slideLayout" Target="../slideLayouts/slideLayout377.xml"/><Relationship Id="rId17" Type="http://schemas.openxmlformats.org/officeDocument/2006/relationships/slideLayout" Target="../slideLayouts/slideLayout382.xml"/><Relationship Id="rId2" Type="http://schemas.openxmlformats.org/officeDocument/2006/relationships/slideLayout" Target="../slideLayouts/slideLayout367.xml"/><Relationship Id="rId16" Type="http://schemas.openxmlformats.org/officeDocument/2006/relationships/slideLayout" Target="../slideLayouts/slideLayout381.xml"/><Relationship Id="rId1" Type="http://schemas.openxmlformats.org/officeDocument/2006/relationships/slideLayout" Target="../slideLayouts/slideLayout366.xml"/><Relationship Id="rId6" Type="http://schemas.openxmlformats.org/officeDocument/2006/relationships/slideLayout" Target="../slideLayouts/slideLayout371.xml"/><Relationship Id="rId11" Type="http://schemas.openxmlformats.org/officeDocument/2006/relationships/slideLayout" Target="../slideLayouts/slideLayout376.xml"/><Relationship Id="rId5" Type="http://schemas.openxmlformats.org/officeDocument/2006/relationships/slideLayout" Target="../slideLayouts/slideLayout370.xml"/><Relationship Id="rId15" Type="http://schemas.openxmlformats.org/officeDocument/2006/relationships/slideLayout" Target="../slideLayouts/slideLayout380.xml"/><Relationship Id="rId10" Type="http://schemas.openxmlformats.org/officeDocument/2006/relationships/slideLayout" Target="../slideLayouts/slideLayout375.xml"/><Relationship Id="rId19" Type="http://schemas.openxmlformats.org/officeDocument/2006/relationships/image" Target="../media/image1.jpeg"/><Relationship Id="rId4" Type="http://schemas.openxmlformats.org/officeDocument/2006/relationships/slideLayout" Target="../slideLayouts/slideLayout369.xml"/><Relationship Id="rId9" Type="http://schemas.openxmlformats.org/officeDocument/2006/relationships/slideLayout" Target="../slideLayouts/slideLayout374.xml"/><Relationship Id="rId14" Type="http://schemas.openxmlformats.org/officeDocument/2006/relationships/slideLayout" Target="../slideLayouts/slideLayout379.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90.xml"/><Relationship Id="rId3" Type="http://schemas.openxmlformats.org/officeDocument/2006/relationships/slideLayout" Target="../slideLayouts/slideLayout385.xml"/><Relationship Id="rId7" Type="http://schemas.openxmlformats.org/officeDocument/2006/relationships/slideLayout" Target="../slideLayouts/slideLayout389.xml"/><Relationship Id="rId12" Type="http://schemas.openxmlformats.org/officeDocument/2006/relationships/theme" Target="../theme/theme31.xml"/><Relationship Id="rId2" Type="http://schemas.openxmlformats.org/officeDocument/2006/relationships/slideLayout" Target="../slideLayouts/slideLayout384.xml"/><Relationship Id="rId1" Type="http://schemas.openxmlformats.org/officeDocument/2006/relationships/slideLayout" Target="../slideLayouts/slideLayout383.xml"/><Relationship Id="rId6" Type="http://schemas.openxmlformats.org/officeDocument/2006/relationships/slideLayout" Target="../slideLayouts/slideLayout388.xml"/><Relationship Id="rId11" Type="http://schemas.openxmlformats.org/officeDocument/2006/relationships/slideLayout" Target="../slideLayouts/slideLayout393.xml"/><Relationship Id="rId5" Type="http://schemas.openxmlformats.org/officeDocument/2006/relationships/slideLayout" Target="../slideLayouts/slideLayout387.xml"/><Relationship Id="rId10" Type="http://schemas.openxmlformats.org/officeDocument/2006/relationships/slideLayout" Target="../slideLayouts/slideLayout392.xml"/><Relationship Id="rId4" Type="http://schemas.openxmlformats.org/officeDocument/2006/relationships/slideLayout" Target="../slideLayouts/slideLayout386.xml"/><Relationship Id="rId9" Type="http://schemas.openxmlformats.org/officeDocument/2006/relationships/slideLayout" Target="../slideLayouts/slideLayout391.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401.xml"/><Relationship Id="rId13" Type="http://schemas.openxmlformats.org/officeDocument/2006/relationships/image" Target="../media/image1.jpeg"/><Relationship Id="rId3" Type="http://schemas.openxmlformats.org/officeDocument/2006/relationships/slideLayout" Target="../slideLayouts/slideLayout396.xml"/><Relationship Id="rId7" Type="http://schemas.openxmlformats.org/officeDocument/2006/relationships/slideLayout" Target="../slideLayouts/slideLayout400.xml"/><Relationship Id="rId12" Type="http://schemas.openxmlformats.org/officeDocument/2006/relationships/theme" Target="../theme/theme32.xml"/><Relationship Id="rId2" Type="http://schemas.openxmlformats.org/officeDocument/2006/relationships/slideLayout" Target="../slideLayouts/slideLayout395.xml"/><Relationship Id="rId1" Type="http://schemas.openxmlformats.org/officeDocument/2006/relationships/slideLayout" Target="../slideLayouts/slideLayout394.xml"/><Relationship Id="rId6" Type="http://schemas.openxmlformats.org/officeDocument/2006/relationships/slideLayout" Target="../slideLayouts/slideLayout399.xml"/><Relationship Id="rId11" Type="http://schemas.openxmlformats.org/officeDocument/2006/relationships/slideLayout" Target="../slideLayouts/slideLayout404.xml"/><Relationship Id="rId5" Type="http://schemas.openxmlformats.org/officeDocument/2006/relationships/slideLayout" Target="../slideLayouts/slideLayout398.xml"/><Relationship Id="rId10" Type="http://schemas.openxmlformats.org/officeDocument/2006/relationships/slideLayout" Target="../slideLayouts/slideLayout403.xml"/><Relationship Id="rId4" Type="http://schemas.openxmlformats.org/officeDocument/2006/relationships/slideLayout" Target="../slideLayouts/slideLayout397.xml"/><Relationship Id="rId9" Type="http://schemas.openxmlformats.org/officeDocument/2006/relationships/slideLayout" Target="../slideLayouts/slideLayout402.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412.xml"/><Relationship Id="rId13" Type="http://schemas.openxmlformats.org/officeDocument/2006/relationships/slideLayout" Target="../slideLayouts/slideLayout417.xml"/><Relationship Id="rId3" Type="http://schemas.openxmlformats.org/officeDocument/2006/relationships/slideLayout" Target="../slideLayouts/slideLayout407.xml"/><Relationship Id="rId7" Type="http://schemas.openxmlformats.org/officeDocument/2006/relationships/slideLayout" Target="../slideLayouts/slideLayout411.xml"/><Relationship Id="rId12" Type="http://schemas.openxmlformats.org/officeDocument/2006/relationships/slideLayout" Target="../slideLayouts/slideLayout416.xml"/><Relationship Id="rId2" Type="http://schemas.openxmlformats.org/officeDocument/2006/relationships/slideLayout" Target="../slideLayouts/slideLayout406.xml"/><Relationship Id="rId1" Type="http://schemas.openxmlformats.org/officeDocument/2006/relationships/slideLayout" Target="../slideLayouts/slideLayout405.xml"/><Relationship Id="rId6" Type="http://schemas.openxmlformats.org/officeDocument/2006/relationships/slideLayout" Target="../slideLayouts/slideLayout410.xml"/><Relationship Id="rId11" Type="http://schemas.openxmlformats.org/officeDocument/2006/relationships/slideLayout" Target="../slideLayouts/slideLayout415.xml"/><Relationship Id="rId5" Type="http://schemas.openxmlformats.org/officeDocument/2006/relationships/slideLayout" Target="../slideLayouts/slideLayout409.xml"/><Relationship Id="rId10" Type="http://schemas.openxmlformats.org/officeDocument/2006/relationships/slideLayout" Target="../slideLayouts/slideLayout414.xml"/><Relationship Id="rId4" Type="http://schemas.openxmlformats.org/officeDocument/2006/relationships/slideLayout" Target="../slideLayouts/slideLayout408.xml"/><Relationship Id="rId9" Type="http://schemas.openxmlformats.org/officeDocument/2006/relationships/slideLayout" Target="../slideLayouts/slideLayout413.xml"/><Relationship Id="rId14"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425.xml"/><Relationship Id="rId13" Type="http://schemas.openxmlformats.org/officeDocument/2006/relationships/theme" Target="../theme/theme34.xml"/><Relationship Id="rId3" Type="http://schemas.openxmlformats.org/officeDocument/2006/relationships/slideLayout" Target="../slideLayouts/slideLayout420.xml"/><Relationship Id="rId7" Type="http://schemas.openxmlformats.org/officeDocument/2006/relationships/slideLayout" Target="../slideLayouts/slideLayout424.xml"/><Relationship Id="rId12" Type="http://schemas.openxmlformats.org/officeDocument/2006/relationships/slideLayout" Target="../slideLayouts/slideLayout429.xml"/><Relationship Id="rId2" Type="http://schemas.openxmlformats.org/officeDocument/2006/relationships/slideLayout" Target="../slideLayouts/slideLayout419.xml"/><Relationship Id="rId1" Type="http://schemas.openxmlformats.org/officeDocument/2006/relationships/slideLayout" Target="../slideLayouts/slideLayout418.xml"/><Relationship Id="rId6" Type="http://schemas.openxmlformats.org/officeDocument/2006/relationships/slideLayout" Target="../slideLayouts/slideLayout423.xml"/><Relationship Id="rId11" Type="http://schemas.openxmlformats.org/officeDocument/2006/relationships/slideLayout" Target="../slideLayouts/slideLayout428.xml"/><Relationship Id="rId5" Type="http://schemas.openxmlformats.org/officeDocument/2006/relationships/slideLayout" Target="../slideLayouts/slideLayout422.xml"/><Relationship Id="rId10" Type="http://schemas.openxmlformats.org/officeDocument/2006/relationships/slideLayout" Target="../slideLayouts/slideLayout427.xml"/><Relationship Id="rId4" Type="http://schemas.openxmlformats.org/officeDocument/2006/relationships/slideLayout" Target="../slideLayouts/slideLayout421.xml"/><Relationship Id="rId9" Type="http://schemas.openxmlformats.org/officeDocument/2006/relationships/slideLayout" Target="../slideLayouts/slideLayout426.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437.xml"/><Relationship Id="rId13" Type="http://schemas.openxmlformats.org/officeDocument/2006/relationships/theme" Target="../theme/theme35.xml"/><Relationship Id="rId3" Type="http://schemas.openxmlformats.org/officeDocument/2006/relationships/slideLayout" Target="../slideLayouts/slideLayout432.xml"/><Relationship Id="rId7" Type="http://schemas.openxmlformats.org/officeDocument/2006/relationships/slideLayout" Target="../slideLayouts/slideLayout436.xml"/><Relationship Id="rId12" Type="http://schemas.openxmlformats.org/officeDocument/2006/relationships/slideLayout" Target="../slideLayouts/slideLayout441.xml"/><Relationship Id="rId2" Type="http://schemas.openxmlformats.org/officeDocument/2006/relationships/slideLayout" Target="../slideLayouts/slideLayout431.xml"/><Relationship Id="rId1" Type="http://schemas.openxmlformats.org/officeDocument/2006/relationships/slideLayout" Target="../slideLayouts/slideLayout430.xml"/><Relationship Id="rId6" Type="http://schemas.openxmlformats.org/officeDocument/2006/relationships/slideLayout" Target="../slideLayouts/slideLayout435.xml"/><Relationship Id="rId11" Type="http://schemas.openxmlformats.org/officeDocument/2006/relationships/slideLayout" Target="../slideLayouts/slideLayout440.xml"/><Relationship Id="rId5" Type="http://schemas.openxmlformats.org/officeDocument/2006/relationships/slideLayout" Target="../slideLayouts/slideLayout434.xml"/><Relationship Id="rId10" Type="http://schemas.openxmlformats.org/officeDocument/2006/relationships/slideLayout" Target="../slideLayouts/slideLayout439.xml"/><Relationship Id="rId4" Type="http://schemas.openxmlformats.org/officeDocument/2006/relationships/slideLayout" Target="../slideLayouts/slideLayout433.xml"/><Relationship Id="rId9" Type="http://schemas.openxmlformats.org/officeDocument/2006/relationships/slideLayout" Target="../slideLayouts/slideLayout438.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49.xml"/><Relationship Id="rId13" Type="http://schemas.openxmlformats.org/officeDocument/2006/relationships/slideLayout" Target="../slideLayouts/slideLayout454.xml"/><Relationship Id="rId18" Type="http://schemas.openxmlformats.org/officeDocument/2006/relationships/theme" Target="../theme/theme36.xml"/><Relationship Id="rId3" Type="http://schemas.openxmlformats.org/officeDocument/2006/relationships/slideLayout" Target="../slideLayouts/slideLayout444.xml"/><Relationship Id="rId7" Type="http://schemas.openxmlformats.org/officeDocument/2006/relationships/slideLayout" Target="../slideLayouts/slideLayout448.xml"/><Relationship Id="rId12" Type="http://schemas.openxmlformats.org/officeDocument/2006/relationships/slideLayout" Target="../slideLayouts/slideLayout453.xml"/><Relationship Id="rId17" Type="http://schemas.openxmlformats.org/officeDocument/2006/relationships/slideLayout" Target="../slideLayouts/slideLayout458.xml"/><Relationship Id="rId2" Type="http://schemas.openxmlformats.org/officeDocument/2006/relationships/slideLayout" Target="../slideLayouts/slideLayout443.xml"/><Relationship Id="rId16" Type="http://schemas.openxmlformats.org/officeDocument/2006/relationships/slideLayout" Target="../slideLayouts/slideLayout457.xml"/><Relationship Id="rId1" Type="http://schemas.openxmlformats.org/officeDocument/2006/relationships/slideLayout" Target="../slideLayouts/slideLayout442.xml"/><Relationship Id="rId6" Type="http://schemas.openxmlformats.org/officeDocument/2006/relationships/slideLayout" Target="../slideLayouts/slideLayout447.xml"/><Relationship Id="rId11" Type="http://schemas.openxmlformats.org/officeDocument/2006/relationships/slideLayout" Target="../slideLayouts/slideLayout452.xml"/><Relationship Id="rId5" Type="http://schemas.openxmlformats.org/officeDocument/2006/relationships/slideLayout" Target="../slideLayouts/slideLayout446.xml"/><Relationship Id="rId15" Type="http://schemas.openxmlformats.org/officeDocument/2006/relationships/slideLayout" Target="../slideLayouts/slideLayout456.xml"/><Relationship Id="rId10" Type="http://schemas.openxmlformats.org/officeDocument/2006/relationships/slideLayout" Target="../slideLayouts/slideLayout451.xml"/><Relationship Id="rId19" Type="http://schemas.openxmlformats.org/officeDocument/2006/relationships/image" Target="../media/image1.jpeg"/><Relationship Id="rId4" Type="http://schemas.openxmlformats.org/officeDocument/2006/relationships/slideLayout" Target="../slideLayouts/slideLayout445.xml"/><Relationship Id="rId9" Type="http://schemas.openxmlformats.org/officeDocument/2006/relationships/slideLayout" Target="../slideLayouts/slideLayout450.xml"/><Relationship Id="rId14" Type="http://schemas.openxmlformats.org/officeDocument/2006/relationships/slideLayout" Target="../slideLayouts/slideLayout455.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66.xml"/><Relationship Id="rId13" Type="http://schemas.openxmlformats.org/officeDocument/2006/relationships/slideLayout" Target="../slideLayouts/slideLayout471.xml"/><Relationship Id="rId3" Type="http://schemas.openxmlformats.org/officeDocument/2006/relationships/slideLayout" Target="../slideLayouts/slideLayout461.xml"/><Relationship Id="rId7" Type="http://schemas.openxmlformats.org/officeDocument/2006/relationships/slideLayout" Target="../slideLayouts/slideLayout465.xml"/><Relationship Id="rId12" Type="http://schemas.openxmlformats.org/officeDocument/2006/relationships/slideLayout" Target="../slideLayouts/slideLayout470.xml"/><Relationship Id="rId2" Type="http://schemas.openxmlformats.org/officeDocument/2006/relationships/slideLayout" Target="../slideLayouts/slideLayout460.xml"/><Relationship Id="rId1" Type="http://schemas.openxmlformats.org/officeDocument/2006/relationships/slideLayout" Target="../slideLayouts/slideLayout459.xml"/><Relationship Id="rId6" Type="http://schemas.openxmlformats.org/officeDocument/2006/relationships/slideLayout" Target="../slideLayouts/slideLayout464.xml"/><Relationship Id="rId11" Type="http://schemas.openxmlformats.org/officeDocument/2006/relationships/slideLayout" Target="../slideLayouts/slideLayout469.xml"/><Relationship Id="rId5" Type="http://schemas.openxmlformats.org/officeDocument/2006/relationships/slideLayout" Target="../slideLayouts/slideLayout463.xml"/><Relationship Id="rId10" Type="http://schemas.openxmlformats.org/officeDocument/2006/relationships/slideLayout" Target="../slideLayouts/slideLayout468.xml"/><Relationship Id="rId4" Type="http://schemas.openxmlformats.org/officeDocument/2006/relationships/slideLayout" Target="../slideLayouts/slideLayout462.xml"/><Relationship Id="rId9" Type="http://schemas.openxmlformats.org/officeDocument/2006/relationships/slideLayout" Target="../slideLayouts/slideLayout467.xml"/><Relationship Id="rId14" Type="http://schemas.openxmlformats.org/officeDocument/2006/relationships/theme" Target="../theme/theme37.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79.xml"/><Relationship Id="rId13" Type="http://schemas.openxmlformats.org/officeDocument/2006/relationships/slideLayout" Target="../slideLayouts/slideLayout484.xml"/><Relationship Id="rId3" Type="http://schemas.openxmlformats.org/officeDocument/2006/relationships/slideLayout" Target="../slideLayouts/slideLayout474.xml"/><Relationship Id="rId7" Type="http://schemas.openxmlformats.org/officeDocument/2006/relationships/slideLayout" Target="../slideLayouts/slideLayout478.xml"/><Relationship Id="rId12" Type="http://schemas.openxmlformats.org/officeDocument/2006/relationships/slideLayout" Target="../slideLayouts/slideLayout483.xml"/><Relationship Id="rId2" Type="http://schemas.openxmlformats.org/officeDocument/2006/relationships/slideLayout" Target="../slideLayouts/slideLayout473.xml"/><Relationship Id="rId1" Type="http://schemas.openxmlformats.org/officeDocument/2006/relationships/slideLayout" Target="../slideLayouts/slideLayout472.xml"/><Relationship Id="rId6" Type="http://schemas.openxmlformats.org/officeDocument/2006/relationships/slideLayout" Target="../slideLayouts/slideLayout477.xml"/><Relationship Id="rId11" Type="http://schemas.openxmlformats.org/officeDocument/2006/relationships/slideLayout" Target="../slideLayouts/slideLayout482.xml"/><Relationship Id="rId5" Type="http://schemas.openxmlformats.org/officeDocument/2006/relationships/slideLayout" Target="../slideLayouts/slideLayout476.xml"/><Relationship Id="rId10" Type="http://schemas.openxmlformats.org/officeDocument/2006/relationships/slideLayout" Target="../slideLayouts/slideLayout481.xml"/><Relationship Id="rId4" Type="http://schemas.openxmlformats.org/officeDocument/2006/relationships/slideLayout" Target="../slideLayouts/slideLayout475.xml"/><Relationship Id="rId9" Type="http://schemas.openxmlformats.org/officeDocument/2006/relationships/slideLayout" Target="../slideLayouts/slideLayout480.xml"/><Relationship Id="rId14"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92.xml"/><Relationship Id="rId13" Type="http://schemas.openxmlformats.org/officeDocument/2006/relationships/slideLayout" Target="../slideLayouts/slideLayout497.xml"/><Relationship Id="rId3" Type="http://schemas.openxmlformats.org/officeDocument/2006/relationships/slideLayout" Target="../slideLayouts/slideLayout487.xml"/><Relationship Id="rId7" Type="http://schemas.openxmlformats.org/officeDocument/2006/relationships/slideLayout" Target="../slideLayouts/slideLayout491.xml"/><Relationship Id="rId12" Type="http://schemas.openxmlformats.org/officeDocument/2006/relationships/slideLayout" Target="../slideLayouts/slideLayout496.xml"/><Relationship Id="rId2" Type="http://schemas.openxmlformats.org/officeDocument/2006/relationships/slideLayout" Target="../slideLayouts/slideLayout486.xml"/><Relationship Id="rId1" Type="http://schemas.openxmlformats.org/officeDocument/2006/relationships/slideLayout" Target="../slideLayouts/slideLayout485.xml"/><Relationship Id="rId6" Type="http://schemas.openxmlformats.org/officeDocument/2006/relationships/slideLayout" Target="../slideLayouts/slideLayout490.xml"/><Relationship Id="rId11" Type="http://schemas.openxmlformats.org/officeDocument/2006/relationships/slideLayout" Target="../slideLayouts/slideLayout495.xml"/><Relationship Id="rId5" Type="http://schemas.openxmlformats.org/officeDocument/2006/relationships/slideLayout" Target="../slideLayouts/slideLayout489.xml"/><Relationship Id="rId10" Type="http://schemas.openxmlformats.org/officeDocument/2006/relationships/slideLayout" Target="../slideLayouts/slideLayout494.xml"/><Relationship Id="rId4" Type="http://schemas.openxmlformats.org/officeDocument/2006/relationships/slideLayout" Target="../slideLayouts/slideLayout488.xml"/><Relationship Id="rId9" Type="http://schemas.openxmlformats.org/officeDocument/2006/relationships/slideLayout" Target="../slideLayouts/slideLayout493.xml"/><Relationship Id="rId14"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505.xml"/><Relationship Id="rId13" Type="http://schemas.openxmlformats.org/officeDocument/2006/relationships/slideLayout" Target="../slideLayouts/slideLayout510.xml"/><Relationship Id="rId3" Type="http://schemas.openxmlformats.org/officeDocument/2006/relationships/slideLayout" Target="../slideLayouts/slideLayout500.xml"/><Relationship Id="rId7" Type="http://schemas.openxmlformats.org/officeDocument/2006/relationships/slideLayout" Target="../slideLayouts/slideLayout504.xml"/><Relationship Id="rId12" Type="http://schemas.openxmlformats.org/officeDocument/2006/relationships/slideLayout" Target="../slideLayouts/slideLayout509.xml"/><Relationship Id="rId2" Type="http://schemas.openxmlformats.org/officeDocument/2006/relationships/slideLayout" Target="../slideLayouts/slideLayout499.xml"/><Relationship Id="rId1" Type="http://schemas.openxmlformats.org/officeDocument/2006/relationships/slideLayout" Target="../slideLayouts/slideLayout498.xml"/><Relationship Id="rId6" Type="http://schemas.openxmlformats.org/officeDocument/2006/relationships/slideLayout" Target="../slideLayouts/slideLayout503.xml"/><Relationship Id="rId11" Type="http://schemas.openxmlformats.org/officeDocument/2006/relationships/slideLayout" Target="../slideLayouts/slideLayout508.xml"/><Relationship Id="rId5" Type="http://schemas.openxmlformats.org/officeDocument/2006/relationships/slideLayout" Target="../slideLayouts/slideLayout502.xml"/><Relationship Id="rId10" Type="http://schemas.openxmlformats.org/officeDocument/2006/relationships/slideLayout" Target="../slideLayouts/slideLayout507.xml"/><Relationship Id="rId4" Type="http://schemas.openxmlformats.org/officeDocument/2006/relationships/slideLayout" Target="../slideLayouts/slideLayout501.xml"/><Relationship Id="rId9" Type="http://schemas.openxmlformats.org/officeDocument/2006/relationships/slideLayout" Target="../slideLayouts/slideLayout506.xml"/><Relationship Id="rId14" Type="http://schemas.openxmlformats.org/officeDocument/2006/relationships/theme" Target="../theme/theme40.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518.xml"/><Relationship Id="rId13" Type="http://schemas.openxmlformats.org/officeDocument/2006/relationships/slideLayout" Target="../slideLayouts/slideLayout523.xml"/><Relationship Id="rId3" Type="http://schemas.openxmlformats.org/officeDocument/2006/relationships/slideLayout" Target="../slideLayouts/slideLayout513.xml"/><Relationship Id="rId7" Type="http://schemas.openxmlformats.org/officeDocument/2006/relationships/slideLayout" Target="../slideLayouts/slideLayout517.xml"/><Relationship Id="rId12" Type="http://schemas.openxmlformats.org/officeDocument/2006/relationships/slideLayout" Target="../slideLayouts/slideLayout522.xml"/><Relationship Id="rId2" Type="http://schemas.openxmlformats.org/officeDocument/2006/relationships/slideLayout" Target="../slideLayouts/slideLayout512.xml"/><Relationship Id="rId1" Type="http://schemas.openxmlformats.org/officeDocument/2006/relationships/slideLayout" Target="../slideLayouts/slideLayout511.xml"/><Relationship Id="rId6" Type="http://schemas.openxmlformats.org/officeDocument/2006/relationships/slideLayout" Target="../slideLayouts/slideLayout516.xml"/><Relationship Id="rId11" Type="http://schemas.openxmlformats.org/officeDocument/2006/relationships/slideLayout" Target="../slideLayouts/slideLayout521.xml"/><Relationship Id="rId5" Type="http://schemas.openxmlformats.org/officeDocument/2006/relationships/slideLayout" Target="../slideLayouts/slideLayout515.xml"/><Relationship Id="rId10" Type="http://schemas.openxmlformats.org/officeDocument/2006/relationships/slideLayout" Target="../slideLayouts/slideLayout520.xml"/><Relationship Id="rId4" Type="http://schemas.openxmlformats.org/officeDocument/2006/relationships/slideLayout" Target="../slideLayouts/slideLayout514.xml"/><Relationship Id="rId9" Type="http://schemas.openxmlformats.org/officeDocument/2006/relationships/slideLayout" Target="../slideLayouts/slideLayout519.xml"/><Relationship Id="rId14" Type="http://schemas.openxmlformats.org/officeDocument/2006/relationships/theme" Target="../theme/theme41.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531.xml"/><Relationship Id="rId13" Type="http://schemas.openxmlformats.org/officeDocument/2006/relationships/slideLayout" Target="../slideLayouts/slideLayout536.xml"/><Relationship Id="rId3" Type="http://schemas.openxmlformats.org/officeDocument/2006/relationships/slideLayout" Target="../slideLayouts/slideLayout526.xml"/><Relationship Id="rId7" Type="http://schemas.openxmlformats.org/officeDocument/2006/relationships/slideLayout" Target="../slideLayouts/slideLayout530.xml"/><Relationship Id="rId12" Type="http://schemas.openxmlformats.org/officeDocument/2006/relationships/slideLayout" Target="../slideLayouts/slideLayout535.xml"/><Relationship Id="rId2" Type="http://schemas.openxmlformats.org/officeDocument/2006/relationships/slideLayout" Target="../slideLayouts/slideLayout525.xml"/><Relationship Id="rId1" Type="http://schemas.openxmlformats.org/officeDocument/2006/relationships/slideLayout" Target="../slideLayouts/slideLayout524.xml"/><Relationship Id="rId6" Type="http://schemas.openxmlformats.org/officeDocument/2006/relationships/slideLayout" Target="../slideLayouts/slideLayout529.xml"/><Relationship Id="rId11" Type="http://schemas.openxmlformats.org/officeDocument/2006/relationships/slideLayout" Target="../slideLayouts/slideLayout534.xml"/><Relationship Id="rId5" Type="http://schemas.openxmlformats.org/officeDocument/2006/relationships/slideLayout" Target="../slideLayouts/slideLayout528.xml"/><Relationship Id="rId10" Type="http://schemas.openxmlformats.org/officeDocument/2006/relationships/slideLayout" Target="../slideLayouts/slideLayout533.xml"/><Relationship Id="rId4" Type="http://schemas.openxmlformats.org/officeDocument/2006/relationships/slideLayout" Target="../slideLayouts/slideLayout527.xml"/><Relationship Id="rId9" Type="http://schemas.openxmlformats.org/officeDocument/2006/relationships/slideLayout" Target="../slideLayouts/slideLayout532.xml"/><Relationship Id="rId14" Type="http://schemas.openxmlformats.org/officeDocument/2006/relationships/theme" Target="../theme/theme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7.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theme" Target="../theme/theme9.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000125" y="214313"/>
            <a:ext cx="5629275" cy="9286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Muokkaa otsikon perustyyliä napsauttamalla</a:t>
            </a:r>
          </a:p>
        </p:txBody>
      </p:sp>
      <p:sp>
        <p:nvSpPr>
          <p:cNvPr id="6147" name="Rectangle 3"/>
          <p:cNvSpPr>
            <a:spLocks noGrp="1" noChangeArrowheads="1"/>
          </p:cNvSpPr>
          <p:nvPr>
            <p:ph type="body" idx="1"/>
          </p:nvPr>
        </p:nvSpPr>
        <p:spPr bwMode="auto">
          <a:xfrm>
            <a:off x="357188" y="1357313"/>
            <a:ext cx="6272212" cy="7380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Muokkaa tekstin perustyylejä napsauttamalla</a:t>
            </a:r>
          </a:p>
          <a:p>
            <a:pPr lvl="1"/>
            <a:r>
              <a:rPr lang="en-US" smtClean="0"/>
              <a:t>toinen taso</a:t>
            </a:r>
          </a:p>
          <a:p>
            <a:pPr lvl="2"/>
            <a:r>
              <a:rPr lang="en-US" smtClean="0"/>
              <a:t>kolmas taso</a:t>
            </a:r>
          </a:p>
          <a:p>
            <a:pPr lvl="3"/>
            <a:r>
              <a:rPr lang="en-US" smtClean="0"/>
              <a:t>neljäs taso</a:t>
            </a:r>
          </a:p>
          <a:p>
            <a:pPr lvl="4"/>
            <a:r>
              <a:rPr lang="en-US" smtClean="0"/>
              <a:t>viides taso</a:t>
            </a:r>
          </a:p>
        </p:txBody>
      </p:sp>
      <p:pic>
        <p:nvPicPr>
          <p:cNvPr id="6148" name="Picture 1036" descr="rgb-vaaka-logo"/>
          <p:cNvPicPr>
            <a:picLocks noChangeAspect="1" noChangeArrowheads="1"/>
          </p:cNvPicPr>
          <p:nvPr/>
        </p:nvPicPr>
        <p:blipFill>
          <a:blip r:embed="rId19" cstate="print"/>
          <a:srcRect/>
          <a:stretch>
            <a:fillRect/>
          </a:stretch>
        </p:blipFill>
        <p:spPr bwMode="auto">
          <a:xfrm>
            <a:off x="265113" y="428625"/>
            <a:ext cx="542925" cy="785813"/>
          </a:xfrm>
          <a:prstGeom prst="rect">
            <a:avLst/>
          </a:prstGeom>
          <a:noFill/>
          <a:ln w="9525">
            <a:noFill/>
            <a:miter lim="800000"/>
            <a:headEnd/>
            <a:tailEnd/>
          </a:ln>
        </p:spPr>
      </p:pic>
      <p:sp>
        <p:nvSpPr>
          <p:cNvPr id="4109" name="Rectangle 1037"/>
          <p:cNvSpPr>
            <a:spLocks noGrp="1" noChangeArrowheads="1"/>
          </p:cNvSpPr>
          <p:nvPr>
            <p:ph type="dt" sz="half" idx="2"/>
          </p:nvPr>
        </p:nvSpPr>
        <p:spPr bwMode="auto">
          <a:xfrm>
            <a:off x="5240338" y="8796338"/>
            <a:ext cx="996950"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eaLnBrk="0" hangingPunct="0">
              <a:defRPr sz="1000">
                <a:latin typeface="+mn-lt"/>
                <a:cs typeface="+mn-cs"/>
              </a:defRPr>
            </a:lvl1pPr>
          </a:lstStyle>
          <a:p>
            <a:pPr>
              <a:defRPr/>
            </a:pPr>
            <a:r>
              <a:rPr lang="fi-FI" smtClean="0"/>
              <a:t>13.9.2012</a:t>
            </a:r>
            <a:endParaRPr lang="en-US"/>
          </a:p>
        </p:txBody>
      </p:sp>
      <p:sp>
        <p:nvSpPr>
          <p:cNvPr id="4110" name="Rectangle 1038"/>
          <p:cNvSpPr>
            <a:spLocks noGrp="1" noChangeArrowheads="1"/>
          </p:cNvSpPr>
          <p:nvPr>
            <p:ph type="ftr" sz="quarter" idx="3"/>
          </p:nvPr>
        </p:nvSpPr>
        <p:spPr bwMode="auto">
          <a:xfrm>
            <a:off x="512763" y="8796338"/>
            <a:ext cx="4699000"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eaLnBrk="0" hangingPunct="0">
              <a:defRPr sz="1000">
                <a:latin typeface="+mn-lt"/>
                <a:cs typeface="+mn-cs"/>
              </a:defRPr>
            </a:lvl1pPr>
          </a:lstStyle>
          <a:p>
            <a:pPr>
              <a:defRPr/>
            </a:pPr>
            <a:r>
              <a:rPr lang="fi-FI" smtClean="0"/>
              <a:t>Jussi Tammisola, Geenimuuntelun uusia sovelluksia I </a:t>
            </a:r>
            <a:endParaRPr lang="en-US"/>
          </a:p>
        </p:txBody>
      </p:sp>
      <p:sp>
        <p:nvSpPr>
          <p:cNvPr id="4111" name="Rectangle 1039"/>
          <p:cNvSpPr>
            <a:spLocks noGrp="1" noChangeArrowheads="1"/>
          </p:cNvSpPr>
          <p:nvPr>
            <p:ph type="sldNum" sz="quarter" idx="4"/>
          </p:nvPr>
        </p:nvSpPr>
        <p:spPr bwMode="auto">
          <a:xfrm>
            <a:off x="6237288" y="8796338"/>
            <a:ext cx="377825"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eaLnBrk="0" hangingPunct="0">
              <a:defRPr sz="1000">
                <a:latin typeface="+mn-lt"/>
                <a:cs typeface="+mn-cs"/>
              </a:defRPr>
            </a:lvl1pPr>
          </a:lstStyle>
          <a:p>
            <a:pPr>
              <a:defRPr/>
            </a:pPr>
            <a:fld id="{A2AFCFC0-0ECB-466E-8383-0E1B309505C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1187" r:id="rId1"/>
    <p:sldLayoutId id="2147511188" r:id="rId2"/>
    <p:sldLayoutId id="2147511189" r:id="rId3"/>
    <p:sldLayoutId id="2147511190" r:id="rId4"/>
    <p:sldLayoutId id="2147511191" r:id="rId5"/>
    <p:sldLayoutId id="2147511192" r:id="rId6"/>
    <p:sldLayoutId id="2147511193" r:id="rId7"/>
    <p:sldLayoutId id="2147511194" r:id="rId8"/>
    <p:sldLayoutId id="2147511195" r:id="rId9"/>
    <p:sldLayoutId id="2147511196" r:id="rId10"/>
    <p:sldLayoutId id="2147511197" r:id="rId11"/>
    <p:sldLayoutId id="2147510832" r:id="rId12"/>
    <p:sldLayoutId id="2147510833" r:id="rId13"/>
    <p:sldLayoutId id="2147510834" r:id="rId14"/>
    <p:sldLayoutId id="2147510835" r:id="rId15"/>
    <p:sldLayoutId id="2147510836" r:id="rId16"/>
    <p:sldLayoutId id="2147510837" r:id="rId17"/>
  </p:sldLayoutIdLst>
  <p:hf hdr="0"/>
  <p:txStyles>
    <p:titleStyle>
      <a:lvl1pPr algn="l" rtl="0" eaLnBrk="0" fontAlgn="base" hangingPunct="0">
        <a:lnSpc>
          <a:spcPts val="3000"/>
        </a:lnSpc>
        <a:spcBef>
          <a:spcPct val="0"/>
        </a:spcBef>
        <a:spcAft>
          <a:spcPct val="0"/>
        </a:spcAft>
        <a:defRPr sz="2400" b="1">
          <a:solidFill>
            <a:schemeClr val="tx2"/>
          </a:solidFill>
          <a:latin typeface="+mj-lt"/>
          <a:ea typeface="+mj-ea"/>
          <a:cs typeface="+mj-cs"/>
        </a:defRPr>
      </a:lvl1pPr>
      <a:lvl2pPr algn="l" rtl="0" eaLnBrk="0" fontAlgn="base" hangingPunct="0">
        <a:lnSpc>
          <a:spcPts val="3000"/>
        </a:lnSpc>
        <a:spcBef>
          <a:spcPct val="0"/>
        </a:spcBef>
        <a:spcAft>
          <a:spcPct val="0"/>
        </a:spcAft>
        <a:defRPr sz="2400" b="1">
          <a:solidFill>
            <a:schemeClr val="tx2"/>
          </a:solidFill>
          <a:latin typeface="Arial" charset="0"/>
        </a:defRPr>
      </a:lvl2pPr>
      <a:lvl3pPr algn="l" rtl="0" eaLnBrk="0" fontAlgn="base" hangingPunct="0">
        <a:lnSpc>
          <a:spcPts val="3000"/>
        </a:lnSpc>
        <a:spcBef>
          <a:spcPct val="0"/>
        </a:spcBef>
        <a:spcAft>
          <a:spcPct val="0"/>
        </a:spcAft>
        <a:defRPr sz="2400" b="1">
          <a:solidFill>
            <a:schemeClr val="tx2"/>
          </a:solidFill>
          <a:latin typeface="Arial" charset="0"/>
        </a:defRPr>
      </a:lvl3pPr>
      <a:lvl4pPr algn="l" rtl="0" eaLnBrk="0" fontAlgn="base" hangingPunct="0">
        <a:lnSpc>
          <a:spcPts val="3000"/>
        </a:lnSpc>
        <a:spcBef>
          <a:spcPct val="0"/>
        </a:spcBef>
        <a:spcAft>
          <a:spcPct val="0"/>
        </a:spcAft>
        <a:defRPr sz="2400" b="1">
          <a:solidFill>
            <a:schemeClr val="tx2"/>
          </a:solidFill>
          <a:latin typeface="Arial" charset="0"/>
        </a:defRPr>
      </a:lvl4pPr>
      <a:lvl5pPr algn="l" rtl="0" eaLnBrk="0" fontAlgn="base" hangingPunct="0">
        <a:lnSpc>
          <a:spcPts val="3000"/>
        </a:lnSpc>
        <a:spcBef>
          <a:spcPct val="0"/>
        </a:spcBef>
        <a:spcAft>
          <a:spcPct val="0"/>
        </a:spcAft>
        <a:defRPr sz="2400" b="1">
          <a:solidFill>
            <a:schemeClr val="tx2"/>
          </a:solidFill>
          <a:latin typeface="Arial" charset="0"/>
        </a:defRPr>
      </a:lvl5pPr>
      <a:lvl6pPr marL="457200" algn="l" rtl="0" eaLnBrk="0" fontAlgn="base" hangingPunct="0">
        <a:lnSpc>
          <a:spcPts val="3000"/>
        </a:lnSpc>
        <a:spcBef>
          <a:spcPct val="0"/>
        </a:spcBef>
        <a:spcAft>
          <a:spcPct val="0"/>
        </a:spcAft>
        <a:defRPr sz="2400" b="1">
          <a:solidFill>
            <a:schemeClr val="tx2"/>
          </a:solidFill>
          <a:latin typeface="Arial" charset="0"/>
        </a:defRPr>
      </a:lvl6pPr>
      <a:lvl7pPr marL="914400" algn="l" rtl="0" eaLnBrk="0" fontAlgn="base" hangingPunct="0">
        <a:lnSpc>
          <a:spcPts val="3000"/>
        </a:lnSpc>
        <a:spcBef>
          <a:spcPct val="0"/>
        </a:spcBef>
        <a:spcAft>
          <a:spcPct val="0"/>
        </a:spcAft>
        <a:defRPr sz="2400" b="1">
          <a:solidFill>
            <a:schemeClr val="tx2"/>
          </a:solidFill>
          <a:latin typeface="Arial" charset="0"/>
        </a:defRPr>
      </a:lvl7pPr>
      <a:lvl8pPr marL="1371600" algn="l" rtl="0" eaLnBrk="0" fontAlgn="base" hangingPunct="0">
        <a:lnSpc>
          <a:spcPts val="3000"/>
        </a:lnSpc>
        <a:spcBef>
          <a:spcPct val="0"/>
        </a:spcBef>
        <a:spcAft>
          <a:spcPct val="0"/>
        </a:spcAft>
        <a:defRPr sz="2400" b="1">
          <a:solidFill>
            <a:schemeClr val="tx2"/>
          </a:solidFill>
          <a:latin typeface="Arial" charset="0"/>
        </a:defRPr>
      </a:lvl8pPr>
      <a:lvl9pPr marL="1828800" algn="l" rtl="0" eaLnBrk="0" fontAlgn="base" hangingPunct="0">
        <a:lnSpc>
          <a:spcPts val="3000"/>
        </a:lnSpc>
        <a:spcBef>
          <a:spcPct val="0"/>
        </a:spcBef>
        <a:spcAft>
          <a:spcPct val="0"/>
        </a:spcAft>
        <a:defRPr sz="2400" b="1">
          <a:solidFill>
            <a:schemeClr val="tx2"/>
          </a:solidFill>
          <a:latin typeface="Arial" charset="0"/>
        </a:defRPr>
      </a:lvl9pPr>
    </p:titleStyle>
    <p:bodyStyle>
      <a:lvl1pPr marL="282575" indent="-282575" algn="l" rtl="0" eaLnBrk="0" fontAlgn="base" hangingPunct="0">
        <a:lnSpc>
          <a:spcPts val="3000"/>
        </a:lnSpc>
        <a:spcBef>
          <a:spcPct val="0"/>
        </a:spcBef>
        <a:spcAft>
          <a:spcPct val="0"/>
        </a:spcAft>
        <a:buClr>
          <a:srgbClr val="FFCC49"/>
        </a:buClr>
        <a:buSzPct val="110000"/>
        <a:buFont typeface="Wingdings" pitchFamily="2" charset="2"/>
        <a:buChar char="n"/>
        <a:defRPr sz="2000">
          <a:solidFill>
            <a:schemeClr val="tx1"/>
          </a:solidFill>
          <a:latin typeface="+mn-lt"/>
          <a:ea typeface="+mn-ea"/>
          <a:cs typeface="+mn-cs"/>
        </a:defRPr>
      </a:lvl1pPr>
      <a:lvl2pPr marL="669925" indent="-190500" algn="l" rtl="0" eaLnBrk="0" fontAlgn="base" hangingPunct="0">
        <a:lnSpc>
          <a:spcPts val="3000"/>
        </a:lnSpc>
        <a:spcBef>
          <a:spcPct val="0"/>
        </a:spcBef>
        <a:spcAft>
          <a:spcPct val="0"/>
        </a:spcAft>
        <a:buClr>
          <a:srgbClr val="FFCC49"/>
        </a:buClr>
        <a:buSzPct val="80000"/>
        <a:buFont typeface="Wingdings" pitchFamily="2" charset="2"/>
        <a:buChar char="n"/>
        <a:defRPr>
          <a:solidFill>
            <a:schemeClr val="tx1"/>
          </a:solidFill>
          <a:latin typeface="+mn-lt"/>
        </a:defRPr>
      </a:lvl2pPr>
      <a:lvl3pPr marL="1050925" indent="-190500" algn="l" rtl="0" eaLnBrk="0" fontAlgn="base" hangingPunct="0">
        <a:lnSpc>
          <a:spcPts val="3000"/>
        </a:lnSpc>
        <a:spcBef>
          <a:spcPct val="0"/>
        </a:spcBef>
        <a:spcAft>
          <a:spcPct val="0"/>
        </a:spcAft>
        <a:buClr>
          <a:srgbClr val="FFCC49"/>
        </a:buClr>
        <a:buChar char="-"/>
        <a:defRPr>
          <a:solidFill>
            <a:schemeClr val="tx1"/>
          </a:solidFill>
          <a:latin typeface="+mn-lt"/>
        </a:defRPr>
      </a:lvl3pPr>
      <a:lvl4pPr marL="1622425" indent="-152400" algn="l" rtl="0" eaLnBrk="0" fontAlgn="base" hangingPunct="0">
        <a:lnSpc>
          <a:spcPts val="3000"/>
        </a:lnSpc>
        <a:spcBef>
          <a:spcPct val="0"/>
        </a:spcBef>
        <a:spcAft>
          <a:spcPct val="0"/>
        </a:spcAft>
        <a:buClr>
          <a:srgbClr val="FFCC49"/>
        </a:buClr>
        <a:buChar char="-"/>
        <a:defRPr>
          <a:solidFill>
            <a:schemeClr val="tx1"/>
          </a:solidFill>
          <a:latin typeface="+mn-lt"/>
        </a:defRPr>
      </a:lvl4pPr>
      <a:lvl5pPr marL="2095500" indent="-190500" algn="l" rtl="0" eaLnBrk="0" fontAlgn="base" hangingPunct="0">
        <a:lnSpc>
          <a:spcPts val="3000"/>
        </a:lnSpc>
        <a:spcBef>
          <a:spcPct val="0"/>
        </a:spcBef>
        <a:spcAft>
          <a:spcPct val="0"/>
        </a:spcAft>
        <a:buClr>
          <a:srgbClr val="FFCC49"/>
        </a:buClr>
        <a:buChar char="-"/>
        <a:defRPr>
          <a:solidFill>
            <a:schemeClr val="tx1"/>
          </a:solidFill>
          <a:latin typeface="+mn-lt"/>
        </a:defRPr>
      </a:lvl5pPr>
      <a:lvl6pPr marL="2552700" indent="-190500" algn="l" rtl="0" eaLnBrk="0" fontAlgn="base" hangingPunct="0">
        <a:lnSpc>
          <a:spcPts val="3000"/>
        </a:lnSpc>
        <a:spcBef>
          <a:spcPct val="0"/>
        </a:spcBef>
        <a:spcAft>
          <a:spcPct val="0"/>
        </a:spcAft>
        <a:buClr>
          <a:srgbClr val="FFCC49"/>
        </a:buClr>
        <a:buChar char="-"/>
        <a:defRPr>
          <a:solidFill>
            <a:schemeClr val="tx1"/>
          </a:solidFill>
          <a:latin typeface="+mn-lt"/>
        </a:defRPr>
      </a:lvl6pPr>
      <a:lvl7pPr marL="3009900" indent="-190500" algn="l" rtl="0" eaLnBrk="0" fontAlgn="base" hangingPunct="0">
        <a:lnSpc>
          <a:spcPts val="3000"/>
        </a:lnSpc>
        <a:spcBef>
          <a:spcPct val="0"/>
        </a:spcBef>
        <a:spcAft>
          <a:spcPct val="0"/>
        </a:spcAft>
        <a:buClr>
          <a:srgbClr val="FFCC49"/>
        </a:buClr>
        <a:buChar char="-"/>
        <a:defRPr>
          <a:solidFill>
            <a:schemeClr val="tx1"/>
          </a:solidFill>
          <a:latin typeface="+mn-lt"/>
        </a:defRPr>
      </a:lvl7pPr>
      <a:lvl8pPr marL="3467100" indent="-190500" algn="l" rtl="0" eaLnBrk="0" fontAlgn="base" hangingPunct="0">
        <a:lnSpc>
          <a:spcPts val="3000"/>
        </a:lnSpc>
        <a:spcBef>
          <a:spcPct val="0"/>
        </a:spcBef>
        <a:spcAft>
          <a:spcPct val="0"/>
        </a:spcAft>
        <a:buClr>
          <a:srgbClr val="FFCC49"/>
        </a:buClr>
        <a:buChar char="-"/>
        <a:defRPr>
          <a:solidFill>
            <a:schemeClr val="tx1"/>
          </a:solidFill>
          <a:latin typeface="+mn-lt"/>
        </a:defRPr>
      </a:lvl8pPr>
      <a:lvl9pPr marL="3924300" indent="-190500" algn="l" rtl="0" eaLnBrk="0" fontAlgn="base" hangingPunct="0">
        <a:lnSpc>
          <a:spcPts val="3000"/>
        </a:lnSpc>
        <a:spcBef>
          <a:spcPct val="0"/>
        </a:spcBef>
        <a:spcAft>
          <a:spcPct val="0"/>
        </a:spcAft>
        <a:buClr>
          <a:srgbClr val="FFCC49"/>
        </a:buClr>
        <a:buChar char="-"/>
        <a:defRPr>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62" name="Line 2"/>
          <p:cNvSpPr>
            <a:spLocks noChangeShapeType="1"/>
          </p:cNvSpPr>
          <p:nvPr/>
        </p:nvSpPr>
        <p:spPr bwMode="auto">
          <a:xfrm>
            <a:off x="19050" y="1828800"/>
            <a:ext cx="5981700" cy="0"/>
          </a:xfrm>
          <a:prstGeom prst="line">
            <a:avLst/>
          </a:prstGeom>
          <a:noFill/>
          <a:ln w="50800">
            <a:solidFill>
              <a:schemeClr val="accent2"/>
            </a:solidFill>
            <a:round/>
            <a:headEnd/>
            <a:tailEnd/>
          </a:ln>
          <a:effectLst/>
        </p:spPr>
        <p:txBody>
          <a:bodyPr wrap="none" anchor="ctr"/>
          <a:lstStyle/>
          <a:p>
            <a:pPr algn="ctr" eaLnBrk="0" hangingPunct="0">
              <a:lnSpc>
                <a:spcPct val="85000"/>
              </a:lnSpc>
              <a:spcBef>
                <a:spcPct val="50000"/>
              </a:spcBef>
              <a:defRPr/>
            </a:pPr>
            <a:endParaRPr lang="fi-FI">
              <a:solidFill>
                <a:srgbClr val="081D58"/>
              </a:solidFill>
              <a:cs typeface="+mn-cs"/>
            </a:endParaRPr>
          </a:p>
        </p:txBody>
      </p:sp>
      <p:sp>
        <p:nvSpPr>
          <p:cNvPr id="15363" name="Rectangle 3"/>
          <p:cNvSpPr>
            <a:spLocks noGrp="1" noChangeArrowheads="1"/>
          </p:cNvSpPr>
          <p:nvPr>
            <p:ph type="title"/>
          </p:nvPr>
        </p:nvSpPr>
        <p:spPr bwMode="auto">
          <a:xfrm>
            <a:off x="285750" y="355600"/>
            <a:ext cx="5829300" cy="14732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fi-FI" smtClean="0"/>
              <a:t>Click to edit Master title style</a:t>
            </a:r>
          </a:p>
        </p:txBody>
      </p:sp>
      <p:sp>
        <p:nvSpPr>
          <p:cNvPr id="15364" name="Rectangle 4"/>
          <p:cNvSpPr>
            <a:spLocks noGrp="1" noChangeArrowheads="1"/>
          </p:cNvSpPr>
          <p:nvPr>
            <p:ph type="body" idx="1"/>
          </p:nvPr>
        </p:nvSpPr>
        <p:spPr bwMode="auto">
          <a:xfrm>
            <a:off x="742950" y="2235200"/>
            <a:ext cx="5829300" cy="54864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Tree>
  </p:cSld>
  <p:clrMap bg1="lt1" tx1="dk1" bg2="lt2" tx2="dk2" accent1="accent1" accent2="accent2" accent3="accent3" accent4="accent4" accent5="accent5" accent6="accent6" hlink="hlink" folHlink="folHlink"/>
  <p:sldLayoutIdLst>
    <p:sldLayoutId id="2147510901" r:id="rId1"/>
    <p:sldLayoutId id="2147510902" r:id="rId2"/>
    <p:sldLayoutId id="2147510903" r:id="rId3"/>
    <p:sldLayoutId id="2147510904" r:id="rId4"/>
    <p:sldLayoutId id="2147510905" r:id="rId5"/>
    <p:sldLayoutId id="2147510906" r:id="rId6"/>
    <p:sldLayoutId id="2147510907" r:id="rId7"/>
    <p:sldLayoutId id="2147510908" r:id="rId8"/>
    <p:sldLayoutId id="2147510909" r:id="rId9"/>
    <p:sldLayoutId id="2147510910" r:id="rId10"/>
    <p:sldLayoutId id="2147510911" r:id="rId11"/>
    <p:sldLayoutId id="2147510912" r:id="rId12"/>
    <p:sldLayoutId id="2147510913" r:id="rId13"/>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defRPr>
      </a:lvl5pPr>
      <a:lvl6pPr marL="2514600" indent="-228600" algn="l" rtl="0" fontAlgn="base">
        <a:spcBef>
          <a:spcPct val="20000"/>
        </a:spcBef>
        <a:spcAft>
          <a:spcPct val="0"/>
        </a:spcAft>
        <a:buClr>
          <a:schemeClr val="tx1"/>
        </a:buClr>
        <a:buSzPct val="100000"/>
        <a:buChar char="–"/>
        <a:defRPr sz="2000">
          <a:solidFill>
            <a:schemeClr val="tx1"/>
          </a:solidFill>
          <a:latin typeface="+mn-lt"/>
        </a:defRPr>
      </a:lvl6pPr>
      <a:lvl7pPr marL="2971800" indent="-228600" algn="l" rtl="0" fontAlgn="base">
        <a:spcBef>
          <a:spcPct val="20000"/>
        </a:spcBef>
        <a:spcAft>
          <a:spcPct val="0"/>
        </a:spcAft>
        <a:buClr>
          <a:schemeClr val="tx1"/>
        </a:buClr>
        <a:buSzPct val="100000"/>
        <a:buChar char="–"/>
        <a:defRPr sz="2000">
          <a:solidFill>
            <a:schemeClr val="tx1"/>
          </a:solidFill>
          <a:latin typeface="+mn-lt"/>
        </a:defRPr>
      </a:lvl7pPr>
      <a:lvl8pPr marL="3429000" indent="-228600" algn="l" rtl="0" fontAlgn="base">
        <a:spcBef>
          <a:spcPct val="20000"/>
        </a:spcBef>
        <a:spcAft>
          <a:spcPct val="0"/>
        </a:spcAft>
        <a:buClr>
          <a:schemeClr val="tx1"/>
        </a:buClr>
        <a:buSzPct val="100000"/>
        <a:buChar char="–"/>
        <a:defRPr sz="2000">
          <a:solidFill>
            <a:schemeClr val="tx1"/>
          </a:solidFill>
          <a:latin typeface="+mn-lt"/>
        </a:defRPr>
      </a:lvl8pPr>
      <a:lvl9pPr marL="3886200" indent="-228600" algn="l" rtl="0" fontAlgn="base">
        <a:spcBef>
          <a:spcPct val="20000"/>
        </a:spcBef>
        <a:spcAft>
          <a:spcPct val="0"/>
        </a:spcAft>
        <a:buClr>
          <a:schemeClr val="tx1"/>
        </a:buClr>
        <a:buSzPct val="100000"/>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62" name="Line 2"/>
          <p:cNvSpPr>
            <a:spLocks noChangeShapeType="1"/>
          </p:cNvSpPr>
          <p:nvPr/>
        </p:nvSpPr>
        <p:spPr bwMode="auto">
          <a:xfrm>
            <a:off x="19050" y="1828800"/>
            <a:ext cx="5981700" cy="0"/>
          </a:xfrm>
          <a:prstGeom prst="line">
            <a:avLst/>
          </a:prstGeom>
          <a:noFill/>
          <a:ln w="50800">
            <a:solidFill>
              <a:schemeClr val="accent2"/>
            </a:solidFill>
            <a:round/>
            <a:headEnd/>
            <a:tailEnd/>
          </a:ln>
          <a:effectLst/>
        </p:spPr>
        <p:txBody>
          <a:bodyPr wrap="none" anchor="ctr"/>
          <a:lstStyle/>
          <a:p>
            <a:pPr algn="ctr" eaLnBrk="0" hangingPunct="0">
              <a:lnSpc>
                <a:spcPct val="85000"/>
              </a:lnSpc>
              <a:spcBef>
                <a:spcPct val="50000"/>
              </a:spcBef>
              <a:defRPr/>
            </a:pPr>
            <a:endParaRPr lang="fi-FI">
              <a:solidFill>
                <a:srgbClr val="081D58"/>
              </a:solidFill>
              <a:cs typeface="+mn-cs"/>
            </a:endParaRPr>
          </a:p>
        </p:txBody>
      </p:sp>
      <p:sp>
        <p:nvSpPr>
          <p:cNvPr id="16387" name="Rectangle 3"/>
          <p:cNvSpPr>
            <a:spLocks noGrp="1" noChangeArrowheads="1"/>
          </p:cNvSpPr>
          <p:nvPr>
            <p:ph type="title"/>
          </p:nvPr>
        </p:nvSpPr>
        <p:spPr bwMode="auto">
          <a:xfrm>
            <a:off x="285750" y="355600"/>
            <a:ext cx="5829300" cy="14732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fi-FI" smtClean="0"/>
              <a:t>Click to edit Master title style</a:t>
            </a:r>
          </a:p>
        </p:txBody>
      </p:sp>
      <p:sp>
        <p:nvSpPr>
          <p:cNvPr id="16388" name="Rectangle 4"/>
          <p:cNvSpPr>
            <a:spLocks noGrp="1" noChangeArrowheads="1"/>
          </p:cNvSpPr>
          <p:nvPr>
            <p:ph type="body" idx="1"/>
          </p:nvPr>
        </p:nvSpPr>
        <p:spPr bwMode="auto">
          <a:xfrm>
            <a:off x="742950" y="2235200"/>
            <a:ext cx="5829300" cy="54864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Tree>
  </p:cSld>
  <p:clrMap bg1="lt1" tx1="dk1" bg2="lt2" tx2="dk2" accent1="accent1" accent2="accent2" accent3="accent3" accent4="accent4" accent5="accent5" accent6="accent6" hlink="hlink" folHlink="folHlink"/>
  <p:sldLayoutIdLst>
    <p:sldLayoutId id="2147510914" r:id="rId1"/>
    <p:sldLayoutId id="2147510915" r:id="rId2"/>
    <p:sldLayoutId id="2147510916" r:id="rId3"/>
    <p:sldLayoutId id="2147510917" r:id="rId4"/>
    <p:sldLayoutId id="2147510918" r:id="rId5"/>
    <p:sldLayoutId id="2147510919" r:id="rId6"/>
    <p:sldLayoutId id="2147510920" r:id="rId7"/>
    <p:sldLayoutId id="2147510921" r:id="rId8"/>
    <p:sldLayoutId id="2147510922" r:id="rId9"/>
    <p:sldLayoutId id="2147510923" r:id="rId10"/>
    <p:sldLayoutId id="2147510924" r:id="rId11"/>
    <p:sldLayoutId id="2147510925" r:id="rId12"/>
    <p:sldLayoutId id="2147510926" r:id="rId13"/>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defRPr>
      </a:lvl5pPr>
      <a:lvl6pPr marL="2514600" indent="-228600" algn="l" rtl="0" fontAlgn="base">
        <a:spcBef>
          <a:spcPct val="20000"/>
        </a:spcBef>
        <a:spcAft>
          <a:spcPct val="0"/>
        </a:spcAft>
        <a:buClr>
          <a:schemeClr val="tx1"/>
        </a:buClr>
        <a:buSzPct val="100000"/>
        <a:buChar char="–"/>
        <a:defRPr sz="2000">
          <a:solidFill>
            <a:schemeClr val="tx1"/>
          </a:solidFill>
          <a:latin typeface="+mn-lt"/>
        </a:defRPr>
      </a:lvl6pPr>
      <a:lvl7pPr marL="2971800" indent="-228600" algn="l" rtl="0" fontAlgn="base">
        <a:spcBef>
          <a:spcPct val="20000"/>
        </a:spcBef>
        <a:spcAft>
          <a:spcPct val="0"/>
        </a:spcAft>
        <a:buClr>
          <a:schemeClr val="tx1"/>
        </a:buClr>
        <a:buSzPct val="100000"/>
        <a:buChar char="–"/>
        <a:defRPr sz="2000">
          <a:solidFill>
            <a:schemeClr val="tx1"/>
          </a:solidFill>
          <a:latin typeface="+mn-lt"/>
        </a:defRPr>
      </a:lvl7pPr>
      <a:lvl8pPr marL="3429000" indent="-228600" algn="l" rtl="0" fontAlgn="base">
        <a:spcBef>
          <a:spcPct val="20000"/>
        </a:spcBef>
        <a:spcAft>
          <a:spcPct val="0"/>
        </a:spcAft>
        <a:buClr>
          <a:schemeClr val="tx1"/>
        </a:buClr>
        <a:buSzPct val="100000"/>
        <a:buChar char="–"/>
        <a:defRPr sz="2000">
          <a:solidFill>
            <a:schemeClr val="tx1"/>
          </a:solidFill>
          <a:latin typeface="+mn-lt"/>
        </a:defRPr>
      </a:lvl8pPr>
      <a:lvl9pPr marL="3886200" indent="-228600" algn="l" rtl="0" fontAlgn="base">
        <a:spcBef>
          <a:spcPct val="20000"/>
        </a:spcBef>
        <a:spcAft>
          <a:spcPct val="0"/>
        </a:spcAft>
        <a:buClr>
          <a:schemeClr val="tx1"/>
        </a:buClr>
        <a:buSzPct val="100000"/>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smtClean="0"/>
              <a:t>Muokkaa perustyyl. napsautt.</a:t>
            </a:r>
          </a:p>
        </p:txBody>
      </p:sp>
      <p:sp>
        <p:nvSpPr>
          <p:cNvPr id="17411" name="Rectangle 3"/>
          <p:cNvSpPr>
            <a:spLocks noGrp="1" noChangeArrowheads="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635908" name="Rectangle 4"/>
          <p:cNvSpPr>
            <a:spLocks noGrp="1" noChangeArrowheads="1"/>
          </p:cNvSpPr>
          <p:nvPr>
            <p:ph type="dt" sz="half" idx="2"/>
          </p:nvPr>
        </p:nvSpPr>
        <p:spPr bwMode="auto">
          <a:xfrm>
            <a:off x="342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spcBef>
                <a:spcPct val="0"/>
              </a:spcBef>
              <a:defRPr sz="1400">
                <a:solidFill>
                  <a:srgbClr val="000000"/>
                </a:solidFill>
                <a:latin typeface="+mn-lt"/>
                <a:cs typeface="+mn-cs"/>
              </a:defRPr>
            </a:lvl1pPr>
          </a:lstStyle>
          <a:p>
            <a:pPr>
              <a:defRPr/>
            </a:pPr>
            <a:r>
              <a:rPr lang="fi-FI" smtClean="0"/>
              <a:t>13.9.2012</a:t>
            </a:r>
            <a:endParaRPr lang="fi-FI"/>
          </a:p>
        </p:txBody>
      </p:sp>
      <p:sp>
        <p:nvSpPr>
          <p:cNvPr id="635909" name="Rectangle 5"/>
          <p:cNvSpPr>
            <a:spLocks noGrp="1" noChangeArrowheads="1"/>
          </p:cNvSpPr>
          <p:nvPr>
            <p:ph type="ftr" sz="quarter" idx="3"/>
          </p:nvPr>
        </p:nvSpPr>
        <p:spPr bwMode="auto">
          <a:xfrm>
            <a:off x="2343150" y="8326438"/>
            <a:ext cx="21717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defRPr sz="1400">
                <a:solidFill>
                  <a:srgbClr val="000000"/>
                </a:solidFill>
                <a:latin typeface="+mn-lt"/>
                <a:cs typeface="+mn-cs"/>
              </a:defRPr>
            </a:lvl1pPr>
          </a:lstStyle>
          <a:p>
            <a:pPr>
              <a:defRPr/>
            </a:pPr>
            <a:r>
              <a:rPr lang="fi-FI" smtClean="0"/>
              <a:t>Jussi Tammisola, Geenimuuntelun uusia sovelluksia I </a:t>
            </a:r>
            <a:endParaRPr lang="fi-FI"/>
          </a:p>
        </p:txBody>
      </p:sp>
      <p:sp>
        <p:nvSpPr>
          <p:cNvPr id="635910" name="Rectangle 6"/>
          <p:cNvSpPr>
            <a:spLocks noGrp="1" noChangeArrowheads="1"/>
          </p:cNvSpPr>
          <p:nvPr>
            <p:ph type="sldNum" sz="quarter" idx="4"/>
          </p:nvPr>
        </p:nvSpPr>
        <p:spPr bwMode="auto">
          <a:xfrm>
            <a:off x="4914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400">
                <a:solidFill>
                  <a:srgbClr val="000000"/>
                </a:solidFill>
                <a:latin typeface="+mn-lt"/>
                <a:cs typeface="+mn-cs"/>
              </a:defRPr>
            </a:lvl1pPr>
          </a:lstStyle>
          <a:p>
            <a:pPr>
              <a:defRPr/>
            </a:pPr>
            <a:fld id="{C35DDEC2-ED8C-4F11-BEEB-B8CA2B84C7E9}"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511233" r:id="rId1"/>
    <p:sldLayoutId id="2147511234" r:id="rId2"/>
    <p:sldLayoutId id="2147511235" r:id="rId3"/>
    <p:sldLayoutId id="2147511236" r:id="rId4"/>
    <p:sldLayoutId id="2147511237" r:id="rId5"/>
    <p:sldLayoutId id="2147511238" r:id="rId6"/>
    <p:sldLayoutId id="2147511239" r:id="rId7"/>
    <p:sldLayoutId id="2147511240" r:id="rId8"/>
    <p:sldLayoutId id="2147511241" r:id="rId9"/>
    <p:sldLayoutId id="2147511242" r:id="rId10"/>
    <p:sldLayoutId id="2147511243" r:id="rId11"/>
    <p:sldLayoutId id="2147511244"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62" name="Line 2"/>
          <p:cNvSpPr>
            <a:spLocks noChangeShapeType="1"/>
          </p:cNvSpPr>
          <p:nvPr/>
        </p:nvSpPr>
        <p:spPr bwMode="auto">
          <a:xfrm>
            <a:off x="19050" y="1828800"/>
            <a:ext cx="5981700" cy="0"/>
          </a:xfrm>
          <a:prstGeom prst="line">
            <a:avLst/>
          </a:prstGeom>
          <a:noFill/>
          <a:ln w="50800">
            <a:solidFill>
              <a:schemeClr val="accent2"/>
            </a:solidFill>
            <a:round/>
            <a:headEnd/>
            <a:tailEnd/>
          </a:ln>
          <a:effectLst/>
        </p:spPr>
        <p:txBody>
          <a:bodyPr wrap="none" anchor="ctr"/>
          <a:lstStyle/>
          <a:p>
            <a:pPr algn="ctr" eaLnBrk="0" hangingPunct="0">
              <a:lnSpc>
                <a:spcPct val="85000"/>
              </a:lnSpc>
              <a:spcBef>
                <a:spcPct val="50000"/>
              </a:spcBef>
              <a:defRPr/>
            </a:pPr>
            <a:endParaRPr lang="fi-FI">
              <a:solidFill>
                <a:srgbClr val="081D58"/>
              </a:solidFill>
              <a:cs typeface="+mn-cs"/>
            </a:endParaRPr>
          </a:p>
        </p:txBody>
      </p:sp>
      <p:sp>
        <p:nvSpPr>
          <p:cNvPr id="18435" name="Rectangle 3"/>
          <p:cNvSpPr>
            <a:spLocks noGrp="1" noChangeArrowheads="1"/>
          </p:cNvSpPr>
          <p:nvPr>
            <p:ph type="title"/>
          </p:nvPr>
        </p:nvSpPr>
        <p:spPr bwMode="auto">
          <a:xfrm>
            <a:off x="285750" y="355600"/>
            <a:ext cx="5829300" cy="14732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fi-FI" smtClean="0"/>
              <a:t>Click to edit Master title style</a:t>
            </a:r>
          </a:p>
        </p:txBody>
      </p:sp>
      <p:sp>
        <p:nvSpPr>
          <p:cNvPr id="18436" name="Rectangle 4"/>
          <p:cNvSpPr>
            <a:spLocks noGrp="1" noChangeArrowheads="1"/>
          </p:cNvSpPr>
          <p:nvPr>
            <p:ph type="body" idx="1"/>
          </p:nvPr>
        </p:nvSpPr>
        <p:spPr bwMode="auto">
          <a:xfrm>
            <a:off x="742950" y="2235200"/>
            <a:ext cx="5829300" cy="54864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Tree>
  </p:cSld>
  <p:clrMap bg1="lt1" tx1="dk1" bg2="lt2" tx2="dk2" accent1="accent1" accent2="accent2" accent3="accent3" accent4="accent4" accent5="accent5" accent6="accent6" hlink="hlink" folHlink="folHlink"/>
  <p:sldLayoutIdLst>
    <p:sldLayoutId id="2147510927" r:id="rId1"/>
    <p:sldLayoutId id="2147510928" r:id="rId2"/>
    <p:sldLayoutId id="2147510929" r:id="rId3"/>
    <p:sldLayoutId id="2147510930" r:id="rId4"/>
    <p:sldLayoutId id="2147510931" r:id="rId5"/>
    <p:sldLayoutId id="2147510932" r:id="rId6"/>
    <p:sldLayoutId id="2147510933" r:id="rId7"/>
    <p:sldLayoutId id="2147510934" r:id="rId8"/>
    <p:sldLayoutId id="2147510935" r:id="rId9"/>
    <p:sldLayoutId id="2147510936" r:id="rId10"/>
    <p:sldLayoutId id="2147510937" r:id="rId11"/>
    <p:sldLayoutId id="2147510938" r:id="rId12"/>
    <p:sldLayoutId id="2147510939" r:id="rId13"/>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defRPr>
      </a:lvl5pPr>
      <a:lvl6pPr marL="2514600" indent="-228600" algn="l" rtl="0" fontAlgn="base">
        <a:spcBef>
          <a:spcPct val="20000"/>
        </a:spcBef>
        <a:spcAft>
          <a:spcPct val="0"/>
        </a:spcAft>
        <a:buClr>
          <a:schemeClr val="tx1"/>
        </a:buClr>
        <a:buSzPct val="100000"/>
        <a:buChar char="–"/>
        <a:defRPr sz="2000">
          <a:solidFill>
            <a:schemeClr val="tx1"/>
          </a:solidFill>
          <a:latin typeface="+mn-lt"/>
        </a:defRPr>
      </a:lvl6pPr>
      <a:lvl7pPr marL="2971800" indent="-228600" algn="l" rtl="0" fontAlgn="base">
        <a:spcBef>
          <a:spcPct val="20000"/>
        </a:spcBef>
        <a:spcAft>
          <a:spcPct val="0"/>
        </a:spcAft>
        <a:buClr>
          <a:schemeClr val="tx1"/>
        </a:buClr>
        <a:buSzPct val="100000"/>
        <a:buChar char="–"/>
        <a:defRPr sz="2000">
          <a:solidFill>
            <a:schemeClr val="tx1"/>
          </a:solidFill>
          <a:latin typeface="+mn-lt"/>
        </a:defRPr>
      </a:lvl7pPr>
      <a:lvl8pPr marL="3429000" indent="-228600" algn="l" rtl="0" fontAlgn="base">
        <a:spcBef>
          <a:spcPct val="20000"/>
        </a:spcBef>
        <a:spcAft>
          <a:spcPct val="0"/>
        </a:spcAft>
        <a:buClr>
          <a:schemeClr val="tx1"/>
        </a:buClr>
        <a:buSzPct val="100000"/>
        <a:buChar char="–"/>
        <a:defRPr sz="2000">
          <a:solidFill>
            <a:schemeClr val="tx1"/>
          </a:solidFill>
          <a:latin typeface="+mn-lt"/>
        </a:defRPr>
      </a:lvl8pPr>
      <a:lvl9pPr marL="3886200" indent="-228600" algn="l" rtl="0" fontAlgn="base">
        <a:spcBef>
          <a:spcPct val="20000"/>
        </a:spcBef>
        <a:spcAft>
          <a:spcPct val="0"/>
        </a:spcAft>
        <a:buClr>
          <a:schemeClr val="tx1"/>
        </a:buClr>
        <a:buSzPct val="100000"/>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smtClean="0"/>
              <a:t>Muokkaa perustyyl. napsautt.</a:t>
            </a:r>
          </a:p>
        </p:txBody>
      </p:sp>
      <p:sp>
        <p:nvSpPr>
          <p:cNvPr id="19459" name="Rectangle 3"/>
          <p:cNvSpPr>
            <a:spLocks noGrp="1" noChangeArrowheads="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635908" name="Rectangle 4"/>
          <p:cNvSpPr>
            <a:spLocks noGrp="1" noChangeArrowheads="1"/>
          </p:cNvSpPr>
          <p:nvPr>
            <p:ph type="dt" sz="half" idx="2"/>
          </p:nvPr>
        </p:nvSpPr>
        <p:spPr bwMode="auto">
          <a:xfrm>
            <a:off x="342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spcBef>
                <a:spcPct val="0"/>
              </a:spcBef>
              <a:defRPr sz="1400">
                <a:solidFill>
                  <a:srgbClr val="000000"/>
                </a:solidFill>
                <a:latin typeface="+mn-lt"/>
                <a:cs typeface="+mn-cs"/>
              </a:defRPr>
            </a:lvl1pPr>
          </a:lstStyle>
          <a:p>
            <a:pPr>
              <a:defRPr/>
            </a:pPr>
            <a:r>
              <a:rPr lang="fi-FI" smtClean="0"/>
              <a:t>13.9.2012</a:t>
            </a:r>
            <a:endParaRPr lang="fi-FI"/>
          </a:p>
        </p:txBody>
      </p:sp>
      <p:sp>
        <p:nvSpPr>
          <p:cNvPr id="635909" name="Rectangle 5"/>
          <p:cNvSpPr>
            <a:spLocks noGrp="1" noChangeArrowheads="1"/>
          </p:cNvSpPr>
          <p:nvPr>
            <p:ph type="ftr" sz="quarter" idx="3"/>
          </p:nvPr>
        </p:nvSpPr>
        <p:spPr bwMode="auto">
          <a:xfrm>
            <a:off x="2343150" y="8326438"/>
            <a:ext cx="21717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defRPr sz="1400">
                <a:solidFill>
                  <a:srgbClr val="000000"/>
                </a:solidFill>
                <a:latin typeface="+mn-lt"/>
                <a:cs typeface="+mn-cs"/>
              </a:defRPr>
            </a:lvl1pPr>
          </a:lstStyle>
          <a:p>
            <a:pPr>
              <a:defRPr/>
            </a:pPr>
            <a:r>
              <a:rPr lang="fi-FI" smtClean="0"/>
              <a:t>Jussi Tammisola, Geenimuuntelun uusia sovelluksia I </a:t>
            </a:r>
            <a:endParaRPr lang="fi-FI"/>
          </a:p>
        </p:txBody>
      </p:sp>
      <p:sp>
        <p:nvSpPr>
          <p:cNvPr id="635910" name="Rectangle 6"/>
          <p:cNvSpPr>
            <a:spLocks noGrp="1" noChangeArrowheads="1"/>
          </p:cNvSpPr>
          <p:nvPr>
            <p:ph type="sldNum" sz="quarter" idx="4"/>
          </p:nvPr>
        </p:nvSpPr>
        <p:spPr bwMode="auto">
          <a:xfrm>
            <a:off x="4914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400">
                <a:solidFill>
                  <a:srgbClr val="000000"/>
                </a:solidFill>
                <a:latin typeface="+mn-lt"/>
                <a:cs typeface="+mn-cs"/>
              </a:defRPr>
            </a:lvl1pPr>
          </a:lstStyle>
          <a:p>
            <a:pPr>
              <a:defRPr/>
            </a:pPr>
            <a:fld id="{8B5AC263-3909-449B-AE9D-2EE1051B9DC9}"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511245" r:id="rId1"/>
    <p:sldLayoutId id="2147511246" r:id="rId2"/>
    <p:sldLayoutId id="2147511247" r:id="rId3"/>
    <p:sldLayoutId id="2147511248" r:id="rId4"/>
    <p:sldLayoutId id="2147511249" r:id="rId5"/>
    <p:sldLayoutId id="2147511250" r:id="rId6"/>
    <p:sldLayoutId id="2147511251" r:id="rId7"/>
    <p:sldLayoutId id="2147511252" r:id="rId8"/>
    <p:sldLayoutId id="2147511253" r:id="rId9"/>
    <p:sldLayoutId id="2147511254" r:id="rId10"/>
    <p:sldLayoutId id="2147511255" r:id="rId11"/>
    <p:sldLayoutId id="2147511256"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62" name="Line 2"/>
          <p:cNvSpPr>
            <a:spLocks noChangeShapeType="1"/>
          </p:cNvSpPr>
          <p:nvPr/>
        </p:nvSpPr>
        <p:spPr bwMode="auto">
          <a:xfrm>
            <a:off x="19050" y="1828800"/>
            <a:ext cx="5981700" cy="0"/>
          </a:xfrm>
          <a:prstGeom prst="line">
            <a:avLst/>
          </a:prstGeom>
          <a:noFill/>
          <a:ln w="50800">
            <a:solidFill>
              <a:schemeClr val="accent2"/>
            </a:solidFill>
            <a:round/>
            <a:headEnd/>
            <a:tailEnd/>
          </a:ln>
          <a:effectLst/>
        </p:spPr>
        <p:txBody>
          <a:bodyPr wrap="none" anchor="ctr"/>
          <a:lstStyle/>
          <a:p>
            <a:pPr algn="ctr" eaLnBrk="0" hangingPunct="0">
              <a:lnSpc>
                <a:spcPct val="85000"/>
              </a:lnSpc>
              <a:spcBef>
                <a:spcPct val="50000"/>
              </a:spcBef>
              <a:defRPr/>
            </a:pPr>
            <a:endParaRPr lang="fi-FI">
              <a:solidFill>
                <a:srgbClr val="081D58"/>
              </a:solidFill>
              <a:cs typeface="+mn-cs"/>
            </a:endParaRPr>
          </a:p>
        </p:txBody>
      </p:sp>
      <p:sp>
        <p:nvSpPr>
          <p:cNvPr id="20483" name="Rectangle 3"/>
          <p:cNvSpPr>
            <a:spLocks noGrp="1" noChangeArrowheads="1"/>
          </p:cNvSpPr>
          <p:nvPr>
            <p:ph type="title"/>
          </p:nvPr>
        </p:nvSpPr>
        <p:spPr bwMode="auto">
          <a:xfrm>
            <a:off x="285750" y="355600"/>
            <a:ext cx="5829300" cy="14732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fi-FI" smtClean="0"/>
              <a:t>Click to edit Master title style</a:t>
            </a:r>
          </a:p>
        </p:txBody>
      </p:sp>
      <p:sp>
        <p:nvSpPr>
          <p:cNvPr id="20484" name="Rectangle 4"/>
          <p:cNvSpPr>
            <a:spLocks noGrp="1" noChangeArrowheads="1"/>
          </p:cNvSpPr>
          <p:nvPr>
            <p:ph type="body" idx="1"/>
          </p:nvPr>
        </p:nvSpPr>
        <p:spPr bwMode="auto">
          <a:xfrm>
            <a:off x="742950" y="2235200"/>
            <a:ext cx="5829300" cy="54864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Tree>
  </p:cSld>
  <p:clrMap bg1="lt1" tx1="dk1" bg2="lt2" tx2="dk2" accent1="accent1" accent2="accent2" accent3="accent3" accent4="accent4" accent5="accent5" accent6="accent6" hlink="hlink" folHlink="folHlink"/>
  <p:sldLayoutIdLst>
    <p:sldLayoutId id="2147510940" r:id="rId1"/>
    <p:sldLayoutId id="2147510941" r:id="rId2"/>
    <p:sldLayoutId id="2147510942" r:id="rId3"/>
    <p:sldLayoutId id="2147510943" r:id="rId4"/>
    <p:sldLayoutId id="2147510944" r:id="rId5"/>
    <p:sldLayoutId id="2147510945" r:id="rId6"/>
    <p:sldLayoutId id="2147510946" r:id="rId7"/>
    <p:sldLayoutId id="2147510947" r:id="rId8"/>
    <p:sldLayoutId id="2147510948" r:id="rId9"/>
    <p:sldLayoutId id="2147510949" r:id="rId10"/>
    <p:sldLayoutId id="2147510950" r:id="rId11"/>
    <p:sldLayoutId id="2147510951" r:id="rId12"/>
    <p:sldLayoutId id="2147510952" r:id="rId13"/>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defRPr>
      </a:lvl5pPr>
      <a:lvl6pPr marL="2514600" indent="-228600" algn="l" rtl="0" fontAlgn="base">
        <a:spcBef>
          <a:spcPct val="20000"/>
        </a:spcBef>
        <a:spcAft>
          <a:spcPct val="0"/>
        </a:spcAft>
        <a:buClr>
          <a:schemeClr val="tx1"/>
        </a:buClr>
        <a:buSzPct val="100000"/>
        <a:buChar char="–"/>
        <a:defRPr sz="2000">
          <a:solidFill>
            <a:schemeClr val="tx1"/>
          </a:solidFill>
          <a:latin typeface="+mn-lt"/>
        </a:defRPr>
      </a:lvl6pPr>
      <a:lvl7pPr marL="2971800" indent="-228600" algn="l" rtl="0" fontAlgn="base">
        <a:spcBef>
          <a:spcPct val="20000"/>
        </a:spcBef>
        <a:spcAft>
          <a:spcPct val="0"/>
        </a:spcAft>
        <a:buClr>
          <a:schemeClr val="tx1"/>
        </a:buClr>
        <a:buSzPct val="100000"/>
        <a:buChar char="–"/>
        <a:defRPr sz="2000">
          <a:solidFill>
            <a:schemeClr val="tx1"/>
          </a:solidFill>
          <a:latin typeface="+mn-lt"/>
        </a:defRPr>
      </a:lvl7pPr>
      <a:lvl8pPr marL="3429000" indent="-228600" algn="l" rtl="0" fontAlgn="base">
        <a:spcBef>
          <a:spcPct val="20000"/>
        </a:spcBef>
        <a:spcAft>
          <a:spcPct val="0"/>
        </a:spcAft>
        <a:buClr>
          <a:schemeClr val="tx1"/>
        </a:buClr>
        <a:buSzPct val="100000"/>
        <a:buChar char="–"/>
        <a:defRPr sz="2000">
          <a:solidFill>
            <a:schemeClr val="tx1"/>
          </a:solidFill>
          <a:latin typeface="+mn-lt"/>
        </a:defRPr>
      </a:lvl8pPr>
      <a:lvl9pPr marL="3886200" indent="-228600" algn="l" rtl="0" fontAlgn="base">
        <a:spcBef>
          <a:spcPct val="20000"/>
        </a:spcBef>
        <a:spcAft>
          <a:spcPct val="0"/>
        </a:spcAft>
        <a:buClr>
          <a:schemeClr val="tx1"/>
        </a:buClr>
        <a:buSzPct val="100000"/>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smtClean="0"/>
              <a:t>Muokkaa perustyyl. napsautt.</a:t>
            </a:r>
          </a:p>
        </p:txBody>
      </p:sp>
      <p:sp>
        <p:nvSpPr>
          <p:cNvPr id="21507" name="Rectangle 3"/>
          <p:cNvSpPr>
            <a:spLocks noGrp="1" noChangeArrowheads="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635908" name="Rectangle 4"/>
          <p:cNvSpPr>
            <a:spLocks noGrp="1" noChangeArrowheads="1"/>
          </p:cNvSpPr>
          <p:nvPr>
            <p:ph type="dt" sz="half" idx="2"/>
          </p:nvPr>
        </p:nvSpPr>
        <p:spPr bwMode="auto">
          <a:xfrm>
            <a:off x="342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spcBef>
                <a:spcPct val="0"/>
              </a:spcBef>
              <a:defRPr sz="1400">
                <a:solidFill>
                  <a:srgbClr val="000000"/>
                </a:solidFill>
                <a:latin typeface="+mn-lt"/>
                <a:cs typeface="+mn-cs"/>
              </a:defRPr>
            </a:lvl1pPr>
          </a:lstStyle>
          <a:p>
            <a:pPr>
              <a:defRPr/>
            </a:pPr>
            <a:r>
              <a:rPr lang="fi-FI" smtClean="0"/>
              <a:t>13.9.2012</a:t>
            </a:r>
            <a:endParaRPr lang="fi-FI"/>
          </a:p>
        </p:txBody>
      </p:sp>
      <p:sp>
        <p:nvSpPr>
          <p:cNvPr id="635909" name="Rectangle 5"/>
          <p:cNvSpPr>
            <a:spLocks noGrp="1" noChangeArrowheads="1"/>
          </p:cNvSpPr>
          <p:nvPr>
            <p:ph type="ftr" sz="quarter" idx="3"/>
          </p:nvPr>
        </p:nvSpPr>
        <p:spPr bwMode="auto">
          <a:xfrm>
            <a:off x="2343150" y="8326438"/>
            <a:ext cx="21717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defRPr sz="1400">
                <a:solidFill>
                  <a:srgbClr val="000000"/>
                </a:solidFill>
                <a:latin typeface="+mn-lt"/>
                <a:cs typeface="+mn-cs"/>
              </a:defRPr>
            </a:lvl1pPr>
          </a:lstStyle>
          <a:p>
            <a:pPr>
              <a:defRPr/>
            </a:pPr>
            <a:r>
              <a:rPr lang="fi-FI" smtClean="0"/>
              <a:t>Jussi Tammisola, Geenimuuntelun uusia sovelluksia I </a:t>
            </a:r>
            <a:endParaRPr lang="fi-FI"/>
          </a:p>
        </p:txBody>
      </p:sp>
      <p:sp>
        <p:nvSpPr>
          <p:cNvPr id="635910" name="Rectangle 6"/>
          <p:cNvSpPr>
            <a:spLocks noGrp="1" noChangeArrowheads="1"/>
          </p:cNvSpPr>
          <p:nvPr>
            <p:ph type="sldNum" sz="quarter" idx="4"/>
          </p:nvPr>
        </p:nvSpPr>
        <p:spPr bwMode="auto">
          <a:xfrm>
            <a:off x="4914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400">
                <a:solidFill>
                  <a:srgbClr val="000000"/>
                </a:solidFill>
                <a:latin typeface="+mn-lt"/>
                <a:cs typeface="+mn-cs"/>
              </a:defRPr>
            </a:lvl1pPr>
          </a:lstStyle>
          <a:p>
            <a:pPr>
              <a:defRPr/>
            </a:pPr>
            <a:fld id="{8BE48E78-F47A-42F4-BC62-1781A1313E9D}"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511257" r:id="rId1"/>
    <p:sldLayoutId id="2147511258" r:id="rId2"/>
    <p:sldLayoutId id="2147511259" r:id="rId3"/>
    <p:sldLayoutId id="2147511260" r:id="rId4"/>
    <p:sldLayoutId id="2147511261" r:id="rId5"/>
    <p:sldLayoutId id="2147511262" r:id="rId6"/>
    <p:sldLayoutId id="2147511263" r:id="rId7"/>
    <p:sldLayoutId id="2147511264" r:id="rId8"/>
    <p:sldLayoutId id="2147511265" r:id="rId9"/>
    <p:sldLayoutId id="2147511266" r:id="rId10"/>
    <p:sldLayoutId id="2147511267" r:id="rId11"/>
    <p:sldLayoutId id="2147511268"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smtClean="0"/>
              <a:t>Muokkaa perustyyl. napsautt.</a:t>
            </a:r>
          </a:p>
        </p:txBody>
      </p:sp>
      <p:sp>
        <p:nvSpPr>
          <p:cNvPr id="22531" name="Rectangle 3"/>
          <p:cNvSpPr>
            <a:spLocks noGrp="1" noChangeArrowheads="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635908" name="Rectangle 4"/>
          <p:cNvSpPr>
            <a:spLocks noGrp="1" noChangeArrowheads="1"/>
          </p:cNvSpPr>
          <p:nvPr>
            <p:ph type="dt" sz="half" idx="2"/>
          </p:nvPr>
        </p:nvSpPr>
        <p:spPr bwMode="auto">
          <a:xfrm>
            <a:off x="342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spcBef>
                <a:spcPct val="0"/>
              </a:spcBef>
              <a:defRPr sz="1400">
                <a:solidFill>
                  <a:srgbClr val="000000"/>
                </a:solidFill>
                <a:latin typeface="+mn-lt"/>
                <a:cs typeface="+mn-cs"/>
              </a:defRPr>
            </a:lvl1pPr>
          </a:lstStyle>
          <a:p>
            <a:pPr>
              <a:defRPr/>
            </a:pPr>
            <a:r>
              <a:rPr lang="fi-FI" smtClean="0"/>
              <a:t>13.9.2012</a:t>
            </a:r>
            <a:endParaRPr lang="fi-FI"/>
          </a:p>
        </p:txBody>
      </p:sp>
      <p:sp>
        <p:nvSpPr>
          <p:cNvPr id="635909" name="Rectangle 5"/>
          <p:cNvSpPr>
            <a:spLocks noGrp="1" noChangeArrowheads="1"/>
          </p:cNvSpPr>
          <p:nvPr>
            <p:ph type="ftr" sz="quarter" idx="3"/>
          </p:nvPr>
        </p:nvSpPr>
        <p:spPr bwMode="auto">
          <a:xfrm>
            <a:off x="2343150" y="8326438"/>
            <a:ext cx="21717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defRPr sz="1400">
                <a:solidFill>
                  <a:srgbClr val="000000"/>
                </a:solidFill>
                <a:latin typeface="+mn-lt"/>
                <a:cs typeface="+mn-cs"/>
              </a:defRPr>
            </a:lvl1pPr>
          </a:lstStyle>
          <a:p>
            <a:pPr>
              <a:defRPr/>
            </a:pPr>
            <a:r>
              <a:rPr lang="fi-FI" smtClean="0"/>
              <a:t>Jussi Tammisola, Geenimuuntelun uusia sovelluksia I </a:t>
            </a:r>
            <a:endParaRPr lang="fi-FI"/>
          </a:p>
        </p:txBody>
      </p:sp>
      <p:sp>
        <p:nvSpPr>
          <p:cNvPr id="635910" name="Rectangle 6"/>
          <p:cNvSpPr>
            <a:spLocks noGrp="1" noChangeArrowheads="1"/>
          </p:cNvSpPr>
          <p:nvPr>
            <p:ph type="sldNum" sz="quarter" idx="4"/>
          </p:nvPr>
        </p:nvSpPr>
        <p:spPr bwMode="auto">
          <a:xfrm>
            <a:off x="4914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400">
                <a:solidFill>
                  <a:srgbClr val="000000"/>
                </a:solidFill>
                <a:latin typeface="+mn-lt"/>
                <a:cs typeface="+mn-cs"/>
              </a:defRPr>
            </a:lvl1pPr>
          </a:lstStyle>
          <a:p>
            <a:pPr>
              <a:defRPr/>
            </a:pPr>
            <a:fld id="{E3CDDDEE-BE70-4756-B104-07BA1F93ED8E}"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511269" r:id="rId1"/>
    <p:sldLayoutId id="2147511270" r:id="rId2"/>
    <p:sldLayoutId id="2147511271" r:id="rId3"/>
    <p:sldLayoutId id="2147511272" r:id="rId4"/>
    <p:sldLayoutId id="2147511273" r:id="rId5"/>
    <p:sldLayoutId id="2147511274" r:id="rId6"/>
    <p:sldLayoutId id="2147511275" r:id="rId7"/>
    <p:sldLayoutId id="2147511276" r:id="rId8"/>
    <p:sldLayoutId id="2147511277" r:id="rId9"/>
    <p:sldLayoutId id="2147511278" r:id="rId10"/>
    <p:sldLayoutId id="2147511279" r:id="rId11"/>
    <p:sldLayoutId id="2147511280"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smtClean="0"/>
              <a:t>Muokkaa perustyyl. napsautt.</a:t>
            </a:r>
          </a:p>
        </p:txBody>
      </p:sp>
      <p:sp>
        <p:nvSpPr>
          <p:cNvPr id="24579" name="Rectangle 3"/>
          <p:cNvSpPr>
            <a:spLocks noGrp="1" noChangeArrowheads="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510980" name="Rectangle 4"/>
          <p:cNvSpPr>
            <a:spLocks noGrp="1" noChangeArrowheads="1"/>
          </p:cNvSpPr>
          <p:nvPr>
            <p:ph type="dt" sz="half" idx="2"/>
          </p:nvPr>
        </p:nvSpPr>
        <p:spPr bwMode="auto">
          <a:xfrm>
            <a:off x="342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spcBef>
                <a:spcPct val="0"/>
              </a:spcBef>
              <a:defRPr sz="1400">
                <a:solidFill>
                  <a:srgbClr val="000000"/>
                </a:solidFill>
                <a:latin typeface="+mn-lt"/>
                <a:cs typeface="+mn-cs"/>
              </a:defRPr>
            </a:lvl1pPr>
          </a:lstStyle>
          <a:p>
            <a:pPr>
              <a:defRPr/>
            </a:pPr>
            <a:r>
              <a:rPr lang="fi-FI" smtClean="0"/>
              <a:t>13.9.2012</a:t>
            </a:r>
            <a:endParaRPr lang="fi-FI"/>
          </a:p>
        </p:txBody>
      </p:sp>
      <p:sp>
        <p:nvSpPr>
          <p:cNvPr id="510981" name="Rectangle 5"/>
          <p:cNvSpPr>
            <a:spLocks noGrp="1" noChangeArrowheads="1"/>
          </p:cNvSpPr>
          <p:nvPr>
            <p:ph type="ftr" sz="quarter" idx="3"/>
          </p:nvPr>
        </p:nvSpPr>
        <p:spPr bwMode="auto">
          <a:xfrm>
            <a:off x="2343150" y="8326438"/>
            <a:ext cx="21717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defRPr sz="1400">
                <a:solidFill>
                  <a:srgbClr val="000000"/>
                </a:solidFill>
                <a:latin typeface="+mn-lt"/>
                <a:cs typeface="+mn-cs"/>
              </a:defRPr>
            </a:lvl1pPr>
          </a:lstStyle>
          <a:p>
            <a:pPr>
              <a:defRPr/>
            </a:pPr>
            <a:r>
              <a:rPr lang="fi-FI" smtClean="0"/>
              <a:t>Jussi Tammisola, Geenimuuntelun uusia sovelluksia I </a:t>
            </a:r>
            <a:endParaRPr lang="fi-FI"/>
          </a:p>
        </p:txBody>
      </p:sp>
      <p:sp>
        <p:nvSpPr>
          <p:cNvPr id="510982" name="Rectangle 6"/>
          <p:cNvSpPr>
            <a:spLocks noGrp="1" noChangeArrowheads="1"/>
          </p:cNvSpPr>
          <p:nvPr>
            <p:ph type="sldNum" sz="quarter" idx="4"/>
          </p:nvPr>
        </p:nvSpPr>
        <p:spPr bwMode="auto">
          <a:xfrm>
            <a:off x="4914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400">
                <a:solidFill>
                  <a:srgbClr val="000000"/>
                </a:solidFill>
                <a:latin typeface="+mn-lt"/>
                <a:cs typeface="+mn-cs"/>
              </a:defRPr>
            </a:lvl1pPr>
          </a:lstStyle>
          <a:p>
            <a:pPr>
              <a:defRPr/>
            </a:pPr>
            <a:fld id="{0D0A890E-6488-4F98-8781-21CD81E286F4}"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511281" r:id="rId1"/>
    <p:sldLayoutId id="2147511282" r:id="rId2"/>
    <p:sldLayoutId id="2147511283" r:id="rId3"/>
    <p:sldLayoutId id="2147511284" r:id="rId4"/>
    <p:sldLayoutId id="2147511285" r:id="rId5"/>
    <p:sldLayoutId id="2147511286" r:id="rId6"/>
    <p:sldLayoutId id="2147511287" r:id="rId7"/>
    <p:sldLayoutId id="2147511288" r:id="rId8"/>
    <p:sldLayoutId id="2147511289" r:id="rId9"/>
    <p:sldLayoutId id="2147511290" r:id="rId10"/>
    <p:sldLayoutId id="2147511291" r:id="rId11"/>
    <p:sldLayoutId id="2147511292"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19050" y="1828800"/>
            <a:ext cx="5981700" cy="0"/>
          </a:xfrm>
          <a:prstGeom prst="line">
            <a:avLst/>
          </a:prstGeom>
          <a:noFill/>
          <a:ln w="50800">
            <a:solidFill>
              <a:schemeClr val="accent2"/>
            </a:solidFill>
            <a:round/>
            <a:headEnd/>
            <a:tailEnd/>
          </a:ln>
          <a:effectLst/>
        </p:spPr>
        <p:txBody>
          <a:bodyPr wrap="none" anchor="ctr"/>
          <a:lstStyle/>
          <a:p>
            <a:pPr algn="ctr" eaLnBrk="0" hangingPunct="0">
              <a:lnSpc>
                <a:spcPct val="85000"/>
              </a:lnSpc>
              <a:spcBef>
                <a:spcPct val="50000"/>
              </a:spcBef>
              <a:defRPr/>
            </a:pPr>
            <a:endParaRPr lang="fi-FI">
              <a:solidFill>
                <a:srgbClr val="081D58"/>
              </a:solidFill>
              <a:cs typeface="+mn-cs"/>
            </a:endParaRPr>
          </a:p>
        </p:txBody>
      </p:sp>
      <p:sp>
        <p:nvSpPr>
          <p:cNvPr id="25603" name="Rectangle 3"/>
          <p:cNvSpPr>
            <a:spLocks noGrp="1" noChangeArrowheads="1"/>
          </p:cNvSpPr>
          <p:nvPr>
            <p:ph type="title"/>
          </p:nvPr>
        </p:nvSpPr>
        <p:spPr bwMode="auto">
          <a:xfrm>
            <a:off x="285750" y="355600"/>
            <a:ext cx="5829300" cy="14732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fi-FI" smtClean="0"/>
              <a:t>Click to edit Master title style</a:t>
            </a:r>
          </a:p>
        </p:txBody>
      </p:sp>
      <p:sp>
        <p:nvSpPr>
          <p:cNvPr id="25604" name="Rectangle 4"/>
          <p:cNvSpPr>
            <a:spLocks noGrp="1" noChangeArrowheads="1"/>
          </p:cNvSpPr>
          <p:nvPr>
            <p:ph type="body" idx="1"/>
          </p:nvPr>
        </p:nvSpPr>
        <p:spPr bwMode="auto">
          <a:xfrm>
            <a:off x="742950" y="2235200"/>
            <a:ext cx="5829300" cy="54864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Tree>
  </p:cSld>
  <p:clrMap bg1="lt1" tx1="dk1" bg2="lt2" tx2="dk2" accent1="accent1" accent2="accent2" accent3="accent3" accent4="accent4" accent5="accent5" accent6="accent6" hlink="hlink" folHlink="folHlink"/>
  <p:sldLayoutIdLst>
    <p:sldLayoutId id="2147510966" r:id="rId1"/>
    <p:sldLayoutId id="2147510967" r:id="rId2"/>
    <p:sldLayoutId id="2147510968" r:id="rId3"/>
    <p:sldLayoutId id="2147510969" r:id="rId4"/>
    <p:sldLayoutId id="2147510970" r:id="rId5"/>
    <p:sldLayoutId id="2147510971" r:id="rId6"/>
    <p:sldLayoutId id="2147510972" r:id="rId7"/>
    <p:sldLayoutId id="2147510973" r:id="rId8"/>
    <p:sldLayoutId id="2147510974" r:id="rId9"/>
    <p:sldLayoutId id="2147510975" r:id="rId10"/>
    <p:sldLayoutId id="2147510976" r:id="rId11"/>
    <p:sldLayoutId id="2147510977" r:id="rId12"/>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smtClean="0"/>
              <a:t>Muokkaa perustyyl. napsautt.</a:t>
            </a:r>
          </a:p>
        </p:txBody>
      </p:sp>
      <p:sp>
        <p:nvSpPr>
          <p:cNvPr id="7171" name="Rectangle 3"/>
          <p:cNvSpPr>
            <a:spLocks noGrp="1" noChangeArrowheads="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1028" name="Rectangle 4"/>
          <p:cNvSpPr>
            <a:spLocks noGrp="1" noChangeArrowheads="1"/>
          </p:cNvSpPr>
          <p:nvPr>
            <p:ph type="dt" sz="half" idx="2"/>
          </p:nvPr>
        </p:nvSpPr>
        <p:spPr bwMode="auto">
          <a:xfrm>
            <a:off x="342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mn-cs"/>
              </a:defRPr>
            </a:lvl1pPr>
          </a:lstStyle>
          <a:p>
            <a:pPr>
              <a:defRPr/>
            </a:pPr>
            <a:r>
              <a:rPr lang="fi-FI" smtClean="0"/>
              <a:t>13.9.2012</a:t>
            </a:r>
            <a:endParaRPr lang="fi-FI"/>
          </a:p>
        </p:txBody>
      </p:sp>
      <p:sp>
        <p:nvSpPr>
          <p:cNvPr id="1029" name="Rectangle 5"/>
          <p:cNvSpPr>
            <a:spLocks noGrp="1" noChangeArrowheads="1"/>
          </p:cNvSpPr>
          <p:nvPr>
            <p:ph type="ftr" sz="quarter" idx="3"/>
          </p:nvPr>
        </p:nvSpPr>
        <p:spPr bwMode="auto">
          <a:xfrm>
            <a:off x="2343150" y="8326438"/>
            <a:ext cx="21717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mn-cs"/>
              </a:defRPr>
            </a:lvl1pPr>
          </a:lstStyle>
          <a:p>
            <a:pPr>
              <a:defRPr/>
            </a:pPr>
            <a:r>
              <a:rPr lang="fi-FI" smtClean="0"/>
              <a:t>Jussi Tammisola, Geenimuuntelun uusia sovelluksia I </a:t>
            </a:r>
            <a:endParaRPr lang="fi-FI"/>
          </a:p>
        </p:txBody>
      </p:sp>
      <p:sp>
        <p:nvSpPr>
          <p:cNvPr id="1030" name="Rectangle 6"/>
          <p:cNvSpPr>
            <a:spLocks noGrp="1" noChangeArrowheads="1"/>
          </p:cNvSpPr>
          <p:nvPr>
            <p:ph type="sldNum" sz="quarter" idx="4"/>
          </p:nvPr>
        </p:nvSpPr>
        <p:spPr bwMode="auto">
          <a:xfrm>
            <a:off x="4914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cs typeface="+mn-cs"/>
              </a:defRPr>
            </a:lvl1pPr>
          </a:lstStyle>
          <a:p>
            <a:pPr>
              <a:defRPr/>
            </a:pPr>
            <a:fld id="{B4622B52-9819-46A5-B02A-BF239487D1CC}"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511198" r:id="rId1"/>
    <p:sldLayoutId id="2147511199" r:id="rId2"/>
    <p:sldLayoutId id="2147511200" r:id="rId3"/>
    <p:sldLayoutId id="2147511201" r:id="rId4"/>
    <p:sldLayoutId id="2147511202" r:id="rId5"/>
    <p:sldLayoutId id="2147511203" r:id="rId6"/>
    <p:sldLayoutId id="2147511204" r:id="rId7"/>
    <p:sldLayoutId id="2147511205" r:id="rId8"/>
    <p:sldLayoutId id="2147511206" r:id="rId9"/>
    <p:sldLayoutId id="2147511207" r:id="rId10"/>
    <p:sldLayoutId id="2147511208" r:id="rId11"/>
    <p:sldLayoutId id="2147511209"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62" name="Line 2"/>
          <p:cNvSpPr>
            <a:spLocks noChangeShapeType="1"/>
          </p:cNvSpPr>
          <p:nvPr/>
        </p:nvSpPr>
        <p:spPr bwMode="auto">
          <a:xfrm>
            <a:off x="19050" y="1828800"/>
            <a:ext cx="5981700" cy="0"/>
          </a:xfrm>
          <a:prstGeom prst="line">
            <a:avLst/>
          </a:prstGeom>
          <a:noFill/>
          <a:ln w="50800">
            <a:solidFill>
              <a:schemeClr val="accent2"/>
            </a:solidFill>
            <a:round/>
            <a:headEnd/>
            <a:tailEnd/>
          </a:ln>
          <a:effectLst/>
        </p:spPr>
        <p:txBody>
          <a:bodyPr wrap="none" anchor="ctr"/>
          <a:lstStyle/>
          <a:p>
            <a:pPr algn="ctr" eaLnBrk="0" hangingPunct="0">
              <a:lnSpc>
                <a:spcPct val="85000"/>
              </a:lnSpc>
              <a:spcBef>
                <a:spcPct val="50000"/>
              </a:spcBef>
              <a:defRPr/>
            </a:pPr>
            <a:endParaRPr lang="fi-FI">
              <a:solidFill>
                <a:srgbClr val="081D58"/>
              </a:solidFill>
              <a:cs typeface="+mn-cs"/>
            </a:endParaRPr>
          </a:p>
        </p:txBody>
      </p:sp>
      <p:sp>
        <p:nvSpPr>
          <p:cNvPr id="26627" name="Rectangle 3"/>
          <p:cNvSpPr>
            <a:spLocks noGrp="1" noChangeArrowheads="1"/>
          </p:cNvSpPr>
          <p:nvPr>
            <p:ph type="title"/>
          </p:nvPr>
        </p:nvSpPr>
        <p:spPr bwMode="auto">
          <a:xfrm>
            <a:off x="285750" y="355600"/>
            <a:ext cx="5829300" cy="14732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fi-FI" smtClean="0"/>
              <a:t>Click to edit Master title style</a:t>
            </a:r>
          </a:p>
        </p:txBody>
      </p:sp>
      <p:sp>
        <p:nvSpPr>
          <p:cNvPr id="26628" name="Rectangle 4"/>
          <p:cNvSpPr>
            <a:spLocks noGrp="1" noChangeArrowheads="1"/>
          </p:cNvSpPr>
          <p:nvPr>
            <p:ph type="body" idx="1"/>
          </p:nvPr>
        </p:nvSpPr>
        <p:spPr bwMode="auto">
          <a:xfrm>
            <a:off x="742950" y="2235200"/>
            <a:ext cx="5829300" cy="54864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Tree>
  </p:cSld>
  <p:clrMap bg1="lt1" tx1="dk1" bg2="lt2" tx2="dk2" accent1="accent1" accent2="accent2" accent3="accent3" accent4="accent4" accent5="accent5" accent6="accent6" hlink="hlink" folHlink="folHlink"/>
  <p:sldLayoutIdLst>
    <p:sldLayoutId id="2147510978" r:id="rId1"/>
    <p:sldLayoutId id="2147510979" r:id="rId2"/>
    <p:sldLayoutId id="2147510980" r:id="rId3"/>
    <p:sldLayoutId id="2147510981" r:id="rId4"/>
    <p:sldLayoutId id="2147510982" r:id="rId5"/>
    <p:sldLayoutId id="2147510983" r:id="rId6"/>
    <p:sldLayoutId id="2147510984" r:id="rId7"/>
    <p:sldLayoutId id="2147510985" r:id="rId8"/>
    <p:sldLayoutId id="2147510986" r:id="rId9"/>
    <p:sldLayoutId id="2147510987" r:id="rId10"/>
    <p:sldLayoutId id="2147510988" r:id="rId11"/>
    <p:sldLayoutId id="2147510989" r:id="rId12"/>
    <p:sldLayoutId id="2147510990" r:id="rId13"/>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defRPr>
      </a:lvl5pPr>
      <a:lvl6pPr marL="2514600" indent="-228600" algn="l" rtl="0" fontAlgn="base">
        <a:spcBef>
          <a:spcPct val="20000"/>
        </a:spcBef>
        <a:spcAft>
          <a:spcPct val="0"/>
        </a:spcAft>
        <a:buClr>
          <a:schemeClr val="tx1"/>
        </a:buClr>
        <a:buSzPct val="100000"/>
        <a:buChar char="–"/>
        <a:defRPr sz="2000">
          <a:solidFill>
            <a:schemeClr val="tx1"/>
          </a:solidFill>
          <a:latin typeface="+mn-lt"/>
        </a:defRPr>
      </a:lvl6pPr>
      <a:lvl7pPr marL="2971800" indent="-228600" algn="l" rtl="0" fontAlgn="base">
        <a:spcBef>
          <a:spcPct val="20000"/>
        </a:spcBef>
        <a:spcAft>
          <a:spcPct val="0"/>
        </a:spcAft>
        <a:buClr>
          <a:schemeClr val="tx1"/>
        </a:buClr>
        <a:buSzPct val="100000"/>
        <a:buChar char="–"/>
        <a:defRPr sz="2000">
          <a:solidFill>
            <a:schemeClr val="tx1"/>
          </a:solidFill>
          <a:latin typeface="+mn-lt"/>
        </a:defRPr>
      </a:lvl7pPr>
      <a:lvl8pPr marL="3429000" indent="-228600" algn="l" rtl="0" fontAlgn="base">
        <a:spcBef>
          <a:spcPct val="20000"/>
        </a:spcBef>
        <a:spcAft>
          <a:spcPct val="0"/>
        </a:spcAft>
        <a:buClr>
          <a:schemeClr val="tx1"/>
        </a:buClr>
        <a:buSzPct val="100000"/>
        <a:buChar char="–"/>
        <a:defRPr sz="2000">
          <a:solidFill>
            <a:schemeClr val="tx1"/>
          </a:solidFill>
          <a:latin typeface="+mn-lt"/>
        </a:defRPr>
      </a:lvl8pPr>
      <a:lvl9pPr marL="3886200" indent="-228600" algn="l" rtl="0" fontAlgn="base">
        <a:spcBef>
          <a:spcPct val="20000"/>
        </a:spcBef>
        <a:spcAft>
          <a:spcPct val="0"/>
        </a:spcAft>
        <a:buClr>
          <a:schemeClr val="tx1"/>
        </a:buClr>
        <a:buSzPct val="100000"/>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62" name="Line 2"/>
          <p:cNvSpPr>
            <a:spLocks noChangeShapeType="1"/>
          </p:cNvSpPr>
          <p:nvPr/>
        </p:nvSpPr>
        <p:spPr bwMode="auto">
          <a:xfrm>
            <a:off x="19050" y="1828800"/>
            <a:ext cx="5981700" cy="0"/>
          </a:xfrm>
          <a:prstGeom prst="line">
            <a:avLst/>
          </a:prstGeom>
          <a:noFill/>
          <a:ln w="50800">
            <a:solidFill>
              <a:schemeClr val="accent2"/>
            </a:solidFill>
            <a:round/>
            <a:headEnd/>
            <a:tailEnd/>
          </a:ln>
          <a:effectLst/>
        </p:spPr>
        <p:txBody>
          <a:bodyPr wrap="none" anchor="ctr"/>
          <a:lstStyle/>
          <a:p>
            <a:pPr algn="ctr" eaLnBrk="0" hangingPunct="0">
              <a:lnSpc>
                <a:spcPct val="85000"/>
              </a:lnSpc>
              <a:spcBef>
                <a:spcPct val="50000"/>
              </a:spcBef>
              <a:defRPr/>
            </a:pPr>
            <a:endParaRPr lang="fi-FI">
              <a:solidFill>
                <a:srgbClr val="081D58"/>
              </a:solidFill>
              <a:cs typeface="+mn-cs"/>
            </a:endParaRPr>
          </a:p>
        </p:txBody>
      </p:sp>
      <p:sp>
        <p:nvSpPr>
          <p:cNvPr id="27651" name="Rectangle 3"/>
          <p:cNvSpPr>
            <a:spLocks noGrp="1" noChangeArrowheads="1"/>
          </p:cNvSpPr>
          <p:nvPr>
            <p:ph type="title"/>
          </p:nvPr>
        </p:nvSpPr>
        <p:spPr bwMode="auto">
          <a:xfrm>
            <a:off x="285750" y="355600"/>
            <a:ext cx="5829300" cy="14732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fi-FI" smtClean="0"/>
              <a:t>Click to edit Master title style</a:t>
            </a:r>
          </a:p>
        </p:txBody>
      </p:sp>
      <p:sp>
        <p:nvSpPr>
          <p:cNvPr id="27652" name="Rectangle 4"/>
          <p:cNvSpPr>
            <a:spLocks noGrp="1" noChangeArrowheads="1"/>
          </p:cNvSpPr>
          <p:nvPr>
            <p:ph type="body" idx="1"/>
          </p:nvPr>
        </p:nvSpPr>
        <p:spPr bwMode="auto">
          <a:xfrm>
            <a:off x="742950" y="2235200"/>
            <a:ext cx="5829300" cy="54864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Tree>
  </p:cSld>
  <p:clrMap bg1="lt1" tx1="dk1" bg2="lt2" tx2="dk2" accent1="accent1" accent2="accent2" accent3="accent3" accent4="accent4" accent5="accent5" accent6="accent6" hlink="hlink" folHlink="folHlink"/>
  <p:sldLayoutIdLst>
    <p:sldLayoutId id="2147510991" r:id="rId1"/>
    <p:sldLayoutId id="2147510992" r:id="rId2"/>
    <p:sldLayoutId id="2147510993" r:id="rId3"/>
    <p:sldLayoutId id="2147510994" r:id="rId4"/>
    <p:sldLayoutId id="2147510995" r:id="rId5"/>
    <p:sldLayoutId id="2147510996" r:id="rId6"/>
    <p:sldLayoutId id="2147510997" r:id="rId7"/>
    <p:sldLayoutId id="2147510998" r:id="rId8"/>
    <p:sldLayoutId id="2147510999" r:id="rId9"/>
    <p:sldLayoutId id="2147511000" r:id="rId10"/>
    <p:sldLayoutId id="2147511001" r:id="rId11"/>
    <p:sldLayoutId id="2147511002" r:id="rId12"/>
    <p:sldLayoutId id="2147511003" r:id="rId13"/>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defRPr>
      </a:lvl5pPr>
      <a:lvl6pPr marL="2514600" indent="-228600" algn="l" rtl="0" fontAlgn="base">
        <a:spcBef>
          <a:spcPct val="20000"/>
        </a:spcBef>
        <a:spcAft>
          <a:spcPct val="0"/>
        </a:spcAft>
        <a:buClr>
          <a:schemeClr val="tx1"/>
        </a:buClr>
        <a:buSzPct val="100000"/>
        <a:buChar char="–"/>
        <a:defRPr sz="2000">
          <a:solidFill>
            <a:schemeClr val="tx1"/>
          </a:solidFill>
          <a:latin typeface="+mn-lt"/>
        </a:defRPr>
      </a:lvl6pPr>
      <a:lvl7pPr marL="2971800" indent="-228600" algn="l" rtl="0" fontAlgn="base">
        <a:spcBef>
          <a:spcPct val="20000"/>
        </a:spcBef>
        <a:spcAft>
          <a:spcPct val="0"/>
        </a:spcAft>
        <a:buClr>
          <a:schemeClr val="tx1"/>
        </a:buClr>
        <a:buSzPct val="100000"/>
        <a:buChar char="–"/>
        <a:defRPr sz="2000">
          <a:solidFill>
            <a:schemeClr val="tx1"/>
          </a:solidFill>
          <a:latin typeface="+mn-lt"/>
        </a:defRPr>
      </a:lvl7pPr>
      <a:lvl8pPr marL="3429000" indent="-228600" algn="l" rtl="0" fontAlgn="base">
        <a:spcBef>
          <a:spcPct val="20000"/>
        </a:spcBef>
        <a:spcAft>
          <a:spcPct val="0"/>
        </a:spcAft>
        <a:buClr>
          <a:schemeClr val="tx1"/>
        </a:buClr>
        <a:buSzPct val="100000"/>
        <a:buChar char="–"/>
        <a:defRPr sz="2000">
          <a:solidFill>
            <a:schemeClr val="tx1"/>
          </a:solidFill>
          <a:latin typeface="+mn-lt"/>
        </a:defRPr>
      </a:lvl8pPr>
      <a:lvl9pPr marL="3886200" indent="-228600" algn="l" rtl="0" fontAlgn="base">
        <a:spcBef>
          <a:spcPct val="20000"/>
        </a:spcBef>
        <a:spcAft>
          <a:spcPct val="0"/>
        </a:spcAft>
        <a:buClr>
          <a:schemeClr val="tx1"/>
        </a:buClr>
        <a:buSzPct val="100000"/>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19050" y="1828800"/>
            <a:ext cx="5981700" cy="0"/>
          </a:xfrm>
          <a:prstGeom prst="line">
            <a:avLst/>
          </a:prstGeom>
          <a:noFill/>
          <a:ln w="50800">
            <a:solidFill>
              <a:schemeClr val="accent2"/>
            </a:solidFill>
            <a:round/>
            <a:headEnd/>
            <a:tailEnd/>
          </a:ln>
          <a:effectLst/>
        </p:spPr>
        <p:txBody>
          <a:bodyPr wrap="none" anchor="ctr"/>
          <a:lstStyle/>
          <a:p>
            <a:pPr algn="ctr">
              <a:lnSpc>
                <a:spcPct val="90000"/>
              </a:lnSpc>
              <a:defRPr/>
            </a:pPr>
            <a:endParaRPr lang="fi-FI" sz="3200">
              <a:solidFill>
                <a:srgbClr val="FFFF00"/>
              </a:solidFill>
              <a:latin typeface="Arial" charset="0"/>
              <a:cs typeface="+mn-cs"/>
            </a:endParaRPr>
          </a:p>
        </p:txBody>
      </p:sp>
      <p:sp>
        <p:nvSpPr>
          <p:cNvPr id="28675" name="Rectangle 3"/>
          <p:cNvSpPr>
            <a:spLocks noGrp="1" noChangeArrowheads="1"/>
          </p:cNvSpPr>
          <p:nvPr>
            <p:ph type="title"/>
          </p:nvPr>
        </p:nvSpPr>
        <p:spPr bwMode="auto">
          <a:xfrm>
            <a:off x="285750" y="355600"/>
            <a:ext cx="5829300" cy="14732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fi-FI" smtClean="0"/>
              <a:t>Click to edit Master title style</a:t>
            </a:r>
          </a:p>
        </p:txBody>
      </p:sp>
      <p:sp>
        <p:nvSpPr>
          <p:cNvPr id="28676" name="Rectangle 4"/>
          <p:cNvSpPr>
            <a:spLocks noGrp="1" noChangeArrowheads="1"/>
          </p:cNvSpPr>
          <p:nvPr>
            <p:ph type="body" idx="1"/>
          </p:nvPr>
        </p:nvSpPr>
        <p:spPr bwMode="auto">
          <a:xfrm>
            <a:off x="742950" y="2235200"/>
            <a:ext cx="5829300" cy="54864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Tree>
  </p:cSld>
  <p:clrMap bg1="dk2" tx1="lt1" bg2="dk1" tx2="lt2" accent1="accent1" accent2="accent2" accent3="accent3" accent4="accent4" accent5="accent5" accent6="accent6" hlink="hlink" folHlink="folHlink"/>
  <p:sldLayoutIdLst>
    <p:sldLayoutId id="2147511004" r:id="rId1"/>
    <p:sldLayoutId id="2147511005" r:id="rId2"/>
    <p:sldLayoutId id="2147511006" r:id="rId3"/>
    <p:sldLayoutId id="2147511007" r:id="rId4"/>
    <p:sldLayoutId id="2147511008" r:id="rId5"/>
    <p:sldLayoutId id="2147511009" r:id="rId6"/>
    <p:sldLayoutId id="2147511010" r:id="rId7"/>
    <p:sldLayoutId id="2147511011" r:id="rId8"/>
    <p:sldLayoutId id="2147511012" r:id="rId9"/>
    <p:sldLayoutId id="2147511013" r:id="rId10"/>
    <p:sldLayoutId id="2147511014" r:id="rId11"/>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1000125" y="214313"/>
            <a:ext cx="5629275" cy="9286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Muokkaa otsikon perustyyliä napsauttamalla</a:t>
            </a:r>
          </a:p>
        </p:txBody>
      </p:sp>
      <p:sp>
        <p:nvSpPr>
          <p:cNvPr id="29699" name="Rectangle 3"/>
          <p:cNvSpPr>
            <a:spLocks noGrp="1" noChangeArrowheads="1"/>
          </p:cNvSpPr>
          <p:nvPr>
            <p:ph type="body" idx="1"/>
          </p:nvPr>
        </p:nvSpPr>
        <p:spPr bwMode="auto">
          <a:xfrm>
            <a:off x="357188" y="1357313"/>
            <a:ext cx="6272212" cy="7380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Muokkaa tekstin perustyylejä napsauttamalla</a:t>
            </a:r>
          </a:p>
          <a:p>
            <a:pPr lvl="1"/>
            <a:r>
              <a:rPr lang="en-US" smtClean="0"/>
              <a:t>toinen taso</a:t>
            </a:r>
          </a:p>
          <a:p>
            <a:pPr lvl="2"/>
            <a:r>
              <a:rPr lang="en-US" smtClean="0"/>
              <a:t>kolmas taso</a:t>
            </a:r>
          </a:p>
          <a:p>
            <a:pPr lvl="3"/>
            <a:r>
              <a:rPr lang="en-US" smtClean="0"/>
              <a:t>neljäs taso</a:t>
            </a:r>
          </a:p>
          <a:p>
            <a:pPr lvl="4"/>
            <a:r>
              <a:rPr lang="en-US" smtClean="0"/>
              <a:t>viides taso</a:t>
            </a:r>
          </a:p>
        </p:txBody>
      </p:sp>
      <p:pic>
        <p:nvPicPr>
          <p:cNvPr id="29700" name="Picture 1036" descr="rgb-vaaka-logo"/>
          <p:cNvPicPr>
            <a:picLocks noChangeAspect="1" noChangeArrowheads="1"/>
          </p:cNvPicPr>
          <p:nvPr/>
        </p:nvPicPr>
        <p:blipFill>
          <a:blip r:embed="rId19" cstate="print"/>
          <a:srcRect/>
          <a:stretch>
            <a:fillRect/>
          </a:stretch>
        </p:blipFill>
        <p:spPr bwMode="auto">
          <a:xfrm>
            <a:off x="265113" y="428625"/>
            <a:ext cx="542925" cy="785813"/>
          </a:xfrm>
          <a:prstGeom prst="rect">
            <a:avLst/>
          </a:prstGeom>
          <a:noFill/>
          <a:ln w="9525">
            <a:noFill/>
            <a:miter lim="800000"/>
            <a:headEnd/>
            <a:tailEnd/>
          </a:ln>
        </p:spPr>
      </p:pic>
      <p:sp>
        <p:nvSpPr>
          <p:cNvPr id="4109" name="Rectangle 1037"/>
          <p:cNvSpPr>
            <a:spLocks noGrp="1" noChangeArrowheads="1"/>
          </p:cNvSpPr>
          <p:nvPr>
            <p:ph type="dt" sz="half" idx="2"/>
          </p:nvPr>
        </p:nvSpPr>
        <p:spPr bwMode="auto">
          <a:xfrm>
            <a:off x="5240338" y="8796338"/>
            <a:ext cx="996950"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eaLnBrk="0" hangingPunct="0">
              <a:defRPr sz="1000">
                <a:solidFill>
                  <a:srgbClr val="000000"/>
                </a:solidFill>
                <a:latin typeface="+mn-lt"/>
                <a:cs typeface="+mn-cs"/>
              </a:defRPr>
            </a:lvl1pPr>
          </a:lstStyle>
          <a:p>
            <a:pPr>
              <a:defRPr/>
            </a:pPr>
            <a:r>
              <a:rPr lang="fi-FI" smtClean="0"/>
              <a:t>13.9.2012</a:t>
            </a:r>
            <a:endParaRPr lang="en-US"/>
          </a:p>
        </p:txBody>
      </p:sp>
      <p:sp>
        <p:nvSpPr>
          <p:cNvPr id="4110" name="Rectangle 1038"/>
          <p:cNvSpPr>
            <a:spLocks noGrp="1" noChangeArrowheads="1"/>
          </p:cNvSpPr>
          <p:nvPr>
            <p:ph type="ftr" sz="quarter" idx="3"/>
          </p:nvPr>
        </p:nvSpPr>
        <p:spPr bwMode="auto">
          <a:xfrm>
            <a:off x="512763" y="8796338"/>
            <a:ext cx="4699000"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eaLnBrk="0" hangingPunct="0">
              <a:defRPr sz="1000">
                <a:solidFill>
                  <a:srgbClr val="000000"/>
                </a:solidFill>
                <a:latin typeface="+mn-lt"/>
                <a:cs typeface="+mn-cs"/>
              </a:defRPr>
            </a:lvl1pPr>
          </a:lstStyle>
          <a:p>
            <a:pPr>
              <a:defRPr/>
            </a:pPr>
            <a:r>
              <a:rPr lang="fi-FI" smtClean="0"/>
              <a:t>Jussi Tammisola, Geenimuuntelun uusia sovelluksia I </a:t>
            </a:r>
            <a:endParaRPr lang="en-US"/>
          </a:p>
        </p:txBody>
      </p:sp>
      <p:sp>
        <p:nvSpPr>
          <p:cNvPr id="4111" name="Rectangle 1039"/>
          <p:cNvSpPr>
            <a:spLocks noGrp="1" noChangeArrowheads="1"/>
          </p:cNvSpPr>
          <p:nvPr>
            <p:ph type="sldNum" sz="quarter" idx="4"/>
          </p:nvPr>
        </p:nvSpPr>
        <p:spPr bwMode="auto">
          <a:xfrm>
            <a:off x="6237288" y="8796338"/>
            <a:ext cx="377825"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eaLnBrk="0" hangingPunct="0">
              <a:defRPr sz="1000">
                <a:solidFill>
                  <a:srgbClr val="000000"/>
                </a:solidFill>
                <a:latin typeface="+mn-lt"/>
                <a:cs typeface="+mn-cs"/>
              </a:defRPr>
            </a:lvl1pPr>
          </a:lstStyle>
          <a:p>
            <a:pPr>
              <a:defRPr/>
            </a:pPr>
            <a:fld id="{31D019C8-D9FC-4563-9A26-7CEE90A35D7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1293" r:id="rId1"/>
    <p:sldLayoutId id="2147511294" r:id="rId2"/>
    <p:sldLayoutId id="2147511295" r:id="rId3"/>
    <p:sldLayoutId id="2147511296" r:id="rId4"/>
    <p:sldLayoutId id="2147511297" r:id="rId5"/>
    <p:sldLayoutId id="2147511298" r:id="rId6"/>
    <p:sldLayoutId id="2147511299" r:id="rId7"/>
    <p:sldLayoutId id="2147511300" r:id="rId8"/>
    <p:sldLayoutId id="2147511301" r:id="rId9"/>
    <p:sldLayoutId id="2147511302" r:id="rId10"/>
    <p:sldLayoutId id="2147511303" r:id="rId11"/>
    <p:sldLayoutId id="2147511015" r:id="rId12"/>
    <p:sldLayoutId id="2147511016" r:id="rId13"/>
    <p:sldLayoutId id="2147511017" r:id="rId14"/>
    <p:sldLayoutId id="2147511018" r:id="rId15"/>
    <p:sldLayoutId id="2147511019" r:id="rId16"/>
    <p:sldLayoutId id="2147511020" r:id="rId17"/>
  </p:sldLayoutIdLst>
  <p:hf hdr="0"/>
  <p:txStyles>
    <p:titleStyle>
      <a:lvl1pPr algn="l" rtl="0" eaLnBrk="0" fontAlgn="base" hangingPunct="0">
        <a:lnSpc>
          <a:spcPts val="3000"/>
        </a:lnSpc>
        <a:spcBef>
          <a:spcPct val="0"/>
        </a:spcBef>
        <a:spcAft>
          <a:spcPct val="0"/>
        </a:spcAft>
        <a:defRPr sz="2400" b="1">
          <a:solidFill>
            <a:schemeClr val="tx2"/>
          </a:solidFill>
          <a:latin typeface="+mj-lt"/>
          <a:ea typeface="+mj-ea"/>
          <a:cs typeface="+mj-cs"/>
        </a:defRPr>
      </a:lvl1pPr>
      <a:lvl2pPr algn="l" rtl="0" eaLnBrk="0" fontAlgn="base" hangingPunct="0">
        <a:lnSpc>
          <a:spcPts val="3000"/>
        </a:lnSpc>
        <a:spcBef>
          <a:spcPct val="0"/>
        </a:spcBef>
        <a:spcAft>
          <a:spcPct val="0"/>
        </a:spcAft>
        <a:defRPr sz="2400" b="1">
          <a:solidFill>
            <a:schemeClr val="tx2"/>
          </a:solidFill>
          <a:latin typeface="Arial" charset="0"/>
        </a:defRPr>
      </a:lvl2pPr>
      <a:lvl3pPr algn="l" rtl="0" eaLnBrk="0" fontAlgn="base" hangingPunct="0">
        <a:lnSpc>
          <a:spcPts val="3000"/>
        </a:lnSpc>
        <a:spcBef>
          <a:spcPct val="0"/>
        </a:spcBef>
        <a:spcAft>
          <a:spcPct val="0"/>
        </a:spcAft>
        <a:defRPr sz="2400" b="1">
          <a:solidFill>
            <a:schemeClr val="tx2"/>
          </a:solidFill>
          <a:latin typeface="Arial" charset="0"/>
        </a:defRPr>
      </a:lvl3pPr>
      <a:lvl4pPr algn="l" rtl="0" eaLnBrk="0" fontAlgn="base" hangingPunct="0">
        <a:lnSpc>
          <a:spcPts val="3000"/>
        </a:lnSpc>
        <a:spcBef>
          <a:spcPct val="0"/>
        </a:spcBef>
        <a:spcAft>
          <a:spcPct val="0"/>
        </a:spcAft>
        <a:defRPr sz="2400" b="1">
          <a:solidFill>
            <a:schemeClr val="tx2"/>
          </a:solidFill>
          <a:latin typeface="Arial" charset="0"/>
        </a:defRPr>
      </a:lvl4pPr>
      <a:lvl5pPr algn="l" rtl="0" eaLnBrk="0" fontAlgn="base" hangingPunct="0">
        <a:lnSpc>
          <a:spcPts val="3000"/>
        </a:lnSpc>
        <a:spcBef>
          <a:spcPct val="0"/>
        </a:spcBef>
        <a:spcAft>
          <a:spcPct val="0"/>
        </a:spcAft>
        <a:defRPr sz="2400" b="1">
          <a:solidFill>
            <a:schemeClr val="tx2"/>
          </a:solidFill>
          <a:latin typeface="Arial" charset="0"/>
        </a:defRPr>
      </a:lvl5pPr>
      <a:lvl6pPr marL="457200" algn="l" rtl="0" eaLnBrk="0" fontAlgn="base" hangingPunct="0">
        <a:lnSpc>
          <a:spcPts val="3000"/>
        </a:lnSpc>
        <a:spcBef>
          <a:spcPct val="0"/>
        </a:spcBef>
        <a:spcAft>
          <a:spcPct val="0"/>
        </a:spcAft>
        <a:defRPr sz="2400" b="1">
          <a:solidFill>
            <a:schemeClr val="tx2"/>
          </a:solidFill>
          <a:latin typeface="Arial" charset="0"/>
        </a:defRPr>
      </a:lvl6pPr>
      <a:lvl7pPr marL="914400" algn="l" rtl="0" eaLnBrk="0" fontAlgn="base" hangingPunct="0">
        <a:lnSpc>
          <a:spcPts val="3000"/>
        </a:lnSpc>
        <a:spcBef>
          <a:spcPct val="0"/>
        </a:spcBef>
        <a:spcAft>
          <a:spcPct val="0"/>
        </a:spcAft>
        <a:defRPr sz="2400" b="1">
          <a:solidFill>
            <a:schemeClr val="tx2"/>
          </a:solidFill>
          <a:latin typeface="Arial" charset="0"/>
        </a:defRPr>
      </a:lvl7pPr>
      <a:lvl8pPr marL="1371600" algn="l" rtl="0" eaLnBrk="0" fontAlgn="base" hangingPunct="0">
        <a:lnSpc>
          <a:spcPts val="3000"/>
        </a:lnSpc>
        <a:spcBef>
          <a:spcPct val="0"/>
        </a:spcBef>
        <a:spcAft>
          <a:spcPct val="0"/>
        </a:spcAft>
        <a:defRPr sz="2400" b="1">
          <a:solidFill>
            <a:schemeClr val="tx2"/>
          </a:solidFill>
          <a:latin typeface="Arial" charset="0"/>
        </a:defRPr>
      </a:lvl8pPr>
      <a:lvl9pPr marL="1828800" algn="l" rtl="0" eaLnBrk="0" fontAlgn="base" hangingPunct="0">
        <a:lnSpc>
          <a:spcPts val="3000"/>
        </a:lnSpc>
        <a:spcBef>
          <a:spcPct val="0"/>
        </a:spcBef>
        <a:spcAft>
          <a:spcPct val="0"/>
        </a:spcAft>
        <a:defRPr sz="2400" b="1">
          <a:solidFill>
            <a:schemeClr val="tx2"/>
          </a:solidFill>
          <a:latin typeface="Arial" charset="0"/>
        </a:defRPr>
      </a:lvl9pPr>
    </p:titleStyle>
    <p:bodyStyle>
      <a:lvl1pPr marL="282575" indent="-282575" algn="l" rtl="0" eaLnBrk="0" fontAlgn="base" hangingPunct="0">
        <a:lnSpc>
          <a:spcPts val="3000"/>
        </a:lnSpc>
        <a:spcBef>
          <a:spcPct val="0"/>
        </a:spcBef>
        <a:spcAft>
          <a:spcPct val="0"/>
        </a:spcAft>
        <a:buClr>
          <a:srgbClr val="FFCC49"/>
        </a:buClr>
        <a:buSzPct val="110000"/>
        <a:buFont typeface="Wingdings" pitchFamily="2" charset="2"/>
        <a:buChar char="n"/>
        <a:defRPr sz="2000">
          <a:solidFill>
            <a:schemeClr val="tx1"/>
          </a:solidFill>
          <a:latin typeface="+mn-lt"/>
          <a:ea typeface="+mn-ea"/>
          <a:cs typeface="+mn-cs"/>
        </a:defRPr>
      </a:lvl1pPr>
      <a:lvl2pPr marL="669925" indent="-190500" algn="l" rtl="0" eaLnBrk="0" fontAlgn="base" hangingPunct="0">
        <a:lnSpc>
          <a:spcPts val="3000"/>
        </a:lnSpc>
        <a:spcBef>
          <a:spcPct val="0"/>
        </a:spcBef>
        <a:spcAft>
          <a:spcPct val="0"/>
        </a:spcAft>
        <a:buClr>
          <a:srgbClr val="FFCC49"/>
        </a:buClr>
        <a:buSzPct val="80000"/>
        <a:buFont typeface="Wingdings" pitchFamily="2" charset="2"/>
        <a:buChar char="n"/>
        <a:defRPr>
          <a:solidFill>
            <a:schemeClr val="tx1"/>
          </a:solidFill>
          <a:latin typeface="+mn-lt"/>
        </a:defRPr>
      </a:lvl2pPr>
      <a:lvl3pPr marL="1050925" indent="-190500" algn="l" rtl="0" eaLnBrk="0" fontAlgn="base" hangingPunct="0">
        <a:lnSpc>
          <a:spcPts val="3000"/>
        </a:lnSpc>
        <a:spcBef>
          <a:spcPct val="0"/>
        </a:spcBef>
        <a:spcAft>
          <a:spcPct val="0"/>
        </a:spcAft>
        <a:buClr>
          <a:srgbClr val="FFCC49"/>
        </a:buClr>
        <a:buChar char="-"/>
        <a:defRPr>
          <a:solidFill>
            <a:schemeClr val="tx1"/>
          </a:solidFill>
          <a:latin typeface="+mn-lt"/>
        </a:defRPr>
      </a:lvl3pPr>
      <a:lvl4pPr marL="1622425" indent="-152400" algn="l" rtl="0" eaLnBrk="0" fontAlgn="base" hangingPunct="0">
        <a:lnSpc>
          <a:spcPts val="3000"/>
        </a:lnSpc>
        <a:spcBef>
          <a:spcPct val="0"/>
        </a:spcBef>
        <a:spcAft>
          <a:spcPct val="0"/>
        </a:spcAft>
        <a:buClr>
          <a:srgbClr val="FFCC49"/>
        </a:buClr>
        <a:buChar char="-"/>
        <a:defRPr>
          <a:solidFill>
            <a:schemeClr val="tx1"/>
          </a:solidFill>
          <a:latin typeface="+mn-lt"/>
        </a:defRPr>
      </a:lvl4pPr>
      <a:lvl5pPr marL="2095500" indent="-190500" algn="l" rtl="0" eaLnBrk="0" fontAlgn="base" hangingPunct="0">
        <a:lnSpc>
          <a:spcPts val="3000"/>
        </a:lnSpc>
        <a:spcBef>
          <a:spcPct val="0"/>
        </a:spcBef>
        <a:spcAft>
          <a:spcPct val="0"/>
        </a:spcAft>
        <a:buClr>
          <a:srgbClr val="FFCC49"/>
        </a:buClr>
        <a:buChar char="-"/>
        <a:defRPr>
          <a:solidFill>
            <a:schemeClr val="tx1"/>
          </a:solidFill>
          <a:latin typeface="+mn-lt"/>
        </a:defRPr>
      </a:lvl5pPr>
      <a:lvl6pPr marL="2552700" indent="-190500" algn="l" rtl="0" eaLnBrk="0" fontAlgn="base" hangingPunct="0">
        <a:lnSpc>
          <a:spcPts val="3000"/>
        </a:lnSpc>
        <a:spcBef>
          <a:spcPct val="0"/>
        </a:spcBef>
        <a:spcAft>
          <a:spcPct val="0"/>
        </a:spcAft>
        <a:buClr>
          <a:srgbClr val="FFCC49"/>
        </a:buClr>
        <a:buChar char="-"/>
        <a:defRPr>
          <a:solidFill>
            <a:schemeClr val="tx1"/>
          </a:solidFill>
          <a:latin typeface="+mn-lt"/>
        </a:defRPr>
      </a:lvl6pPr>
      <a:lvl7pPr marL="3009900" indent="-190500" algn="l" rtl="0" eaLnBrk="0" fontAlgn="base" hangingPunct="0">
        <a:lnSpc>
          <a:spcPts val="3000"/>
        </a:lnSpc>
        <a:spcBef>
          <a:spcPct val="0"/>
        </a:spcBef>
        <a:spcAft>
          <a:spcPct val="0"/>
        </a:spcAft>
        <a:buClr>
          <a:srgbClr val="FFCC49"/>
        </a:buClr>
        <a:buChar char="-"/>
        <a:defRPr>
          <a:solidFill>
            <a:schemeClr val="tx1"/>
          </a:solidFill>
          <a:latin typeface="+mn-lt"/>
        </a:defRPr>
      </a:lvl7pPr>
      <a:lvl8pPr marL="3467100" indent="-190500" algn="l" rtl="0" eaLnBrk="0" fontAlgn="base" hangingPunct="0">
        <a:lnSpc>
          <a:spcPts val="3000"/>
        </a:lnSpc>
        <a:spcBef>
          <a:spcPct val="0"/>
        </a:spcBef>
        <a:spcAft>
          <a:spcPct val="0"/>
        </a:spcAft>
        <a:buClr>
          <a:srgbClr val="FFCC49"/>
        </a:buClr>
        <a:buChar char="-"/>
        <a:defRPr>
          <a:solidFill>
            <a:schemeClr val="tx1"/>
          </a:solidFill>
          <a:latin typeface="+mn-lt"/>
        </a:defRPr>
      </a:lvl8pPr>
      <a:lvl9pPr marL="3924300" indent="-190500" algn="l" rtl="0" eaLnBrk="0" fontAlgn="base" hangingPunct="0">
        <a:lnSpc>
          <a:spcPts val="3000"/>
        </a:lnSpc>
        <a:spcBef>
          <a:spcPct val="0"/>
        </a:spcBef>
        <a:spcAft>
          <a:spcPct val="0"/>
        </a:spcAft>
        <a:buClr>
          <a:srgbClr val="FFCC49"/>
        </a:buClr>
        <a:buChar char="-"/>
        <a:defRPr>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426" name="Line 2"/>
          <p:cNvSpPr>
            <a:spLocks noChangeShapeType="1"/>
          </p:cNvSpPr>
          <p:nvPr/>
        </p:nvSpPr>
        <p:spPr bwMode="auto">
          <a:xfrm>
            <a:off x="19050" y="1828800"/>
            <a:ext cx="5981700" cy="0"/>
          </a:xfrm>
          <a:prstGeom prst="line">
            <a:avLst/>
          </a:prstGeom>
          <a:noFill/>
          <a:ln w="50800">
            <a:solidFill>
              <a:schemeClr val="accent2"/>
            </a:solidFill>
            <a:round/>
            <a:headEnd/>
            <a:tailEnd/>
          </a:ln>
          <a:effectLst/>
        </p:spPr>
        <p:txBody>
          <a:bodyPr wrap="none" anchor="ctr"/>
          <a:lstStyle/>
          <a:p>
            <a:pPr algn="ctr" eaLnBrk="0" hangingPunct="0">
              <a:lnSpc>
                <a:spcPct val="85000"/>
              </a:lnSpc>
              <a:spcBef>
                <a:spcPct val="20000"/>
              </a:spcBef>
              <a:buFontTx/>
              <a:buChar char="•"/>
              <a:defRPr/>
            </a:pPr>
            <a:endParaRPr lang="fi-FI">
              <a:solidFill>
                <a:srgbClr val="000000"/>
              </a:solidFill>
              <a:cs typeface="+mn-cs"/>
            </a:endParaRPr>
          </a:p>
        </p:txBody>
      </p:sp>
      <p:sp>
        <p:nvSpPr>
          <p:cNvPr id="30723" name="Rectangle 3"/>
          <p:cNvSpPr>
            <a:spLocks noGrp="1" noChangeArrowheads="1"/>
          </p:cNvSpPr>
          <p:nvPr>
            <p:ph type="title"/>
          </p:nvPr>
        </p:nvSpPr>
        <p:spPr bwMode="auto">
          <a:xfrm>
            <a:off x="285750" y="355600"/>
            <a:ext cx="5829300" cy="14732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fi-FI" smtClean="0"/>
              <a:t>Click to edit Master title style</a:t>
            </a:r>
          </a:p>
        </p:txBody>
      </p:sp>
      <p:sp>
        <p:nvSpPr>
          <p:cNvPr id="30724" name="Rectangle 4"/>
          <p:cNvSpPr>
            <a:spLocks noGrp="1" noChangeArrowheads="1"/>
          </p:cNvSpPr>
          <p:nvPr>
            <p:ph type="body" idx="1"/>
          </p:nvPr>
        </p:nvSpPr>
        <p:spPr bwMode="auto">
          <a:xfrm>
            <a:off x="742950" y="2235200"/>
            <a:ext cx="5829300" cy="54864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Tree>
  </p:cSld>
  <p:clrMap bg1="lt1" tx1="dk1" bg2="lt2" tx2="dk2" accent1="accent1" accent2="accent2" accent3="accent3" accent4="accent4" accent5="accent5" accent6="accent6" hlink="hlink" folHlink="folHlink"/>
  <p:sldLayoutIdLst>
    <p:sldLayoutId id="2147511021" r:id="rId1"/>
    <p:sldLayoutId id="2147511022" r:id="rId2"/>
    <p:sldLayoutId id="2147511023" r:id="rId3"/>
    <p:sldLayoutId id="2147511024" r:id="rId4"/>
    <p:sldLayoutId id="2147511025" r:id="rId5"/>
    <p:sldLayoutId id="2147511026" r:id="rId6"/>
    <p:sldLayoutId id="2147511027" r:id="rId7"/>
    <p:sldLayoutId id="2147511028" r:id="rId8"/>
    <p:sldLayoutId id="2147511029" r:id="rId9"/>
    <p:sldLayoutId id="2147511030" r:id="rId10"/>
    <p:sldLayoutId id="2147511031" r:id="rId11"/>
    <p:sldLayoutId id="2147511032" r:id="rId12"/>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defRPr>
      </a:lvl5pPr>
      <a:lvl6pPr marL="2514600" indent="-228600" algn="l" rtl="0" fontAlgn="base">
        <a:spcBef>
          <a:spcPct val="20000"/>
        </a:spcBef>
        <a:spcAft>
          <a:spcPct val="0"/>
        </a:spcAft>
        <a:buClr>
          <a:schemeClr val="tx1"/>
        </a:buClr>
        <a:buSzPct val="100000"/>
        <a:buChar char="–"/>
        <a:defRPr sz="2000">
          <a:solidFill>
            <a:schemeClr val="tx1"/>
          </a:solidFill>
          <a:latin typeface="+mn-lt"/>
        </a:defRPr>
      </a:lvl6pPr>
      <a:lvl7pPr marL="2971800" indent="-228600" algn="l" rtl="0" fontAlgn="base">
        <a:spcBef>
          <a:spcPct val="20000"/>
        </a:spcBef>
        <a:spcAft>
          <a:spcPct val="0"/>
        </a:spcAft>
        <a:buClr>
          <a:schemeClr val="tx1"/>
        </a:buClr>
        <a:buSzPct val="100000"/>
        <a:buChar char="–"/>
        <a:defRPr sz="2000">
          <a:solidFill>
            <a:schemeClr val="tx1"/>
          </a:solidFill>
          <a:latin typeface="+mn-lt"/>
        </a:defRPr>
      </a:lvl7pPr>
      <a:lvl8pPr marL="3429000" indent="-228600" algn="l" rtl="0" fontAlgn="base">
        <a:spcBef>
          <a:spcPct val="20000"/>
        </a:spcBef>
        <a:spcAft>
          <a:spcPct val="0"/>
        </a:spcAft>
        <a:buClr>
          <a:schemeClr val="tx1"/>
        </a:buClr>
        <a:buSzPct val="100000"/>
        <a:buChar char="–"/>
        <a:defRPr sz="2000">
          <a:solidFill>
            <a:schemeClr val="tx1"/>
          </a:solidFill>
          <a:latin typeface="+mn-lt"/>
        </a:defRPr>
      </a:lvl8pPr>
      <a:lvl9pPr marL="3886200" indent="-228600" algn="l" rtl="0" fontAlgn="base">
        <a:spcBef>
          <a:spcPct val="20000"/>
        </a:spcBef>
        <a:spcAft>
          <a:spcPct val="0"/>
        </a:spcAft>
        <a:buClr>
          <a:schemeClr val="tx1"/>
        </a:buClr>
        <a:buSzPct val="100000"/>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426" name="Line 2"/>
          <p:cNvSpPr>
            <a:spLocks noChangeShapeType="1"/>
          </p:cNvSpPr>
          <p:nvPr/>
        </p:nvSpPr>
        <p:spPr bwMode="auto">
          <a:xfrm>
            <a:off x="19050" y="1828800"/>
            <a:ext cx="5981700" cy="0"/>
          </a:xfrm>
          <a:prstGeom prst="line">
            <a:avLst/>
          </a:prstGeom>
          <a:noFill/>
          <a:ln w="50800">
            <a:solidFill>
              <a:schemeClr val="accent2"/>
            </a:solidFill>
            <a:round/>
            <a:headEnd/>
            <a:tailEnd/>
          </a:ln>
          <a:effectLst/>
        </p:spPr>
        <p:txBody>
          <a:bodyPr wrap="none" anchor="ctr"/>
          <a:lstStyle/>
          <a:p>
            <a:pPr algn="ctr" eaLnBrk="0" hangingPunct="0">
              <a:lnSpc>
                <a:spcPct val="85000"/>
              </a:lnSpc>
              <a:spcBef>
                <a:spcPct val="20000"/>
              </a:spcBef>
              <a:buFontTx/>
              <a:buChar char="•"/>
              <a:defRPr/>
            </a:pPr>
            <a:endParaRPr lang="fi-FI">
              <a:solidFill>
                <a:srgbClr val="000000"/>
              </a:solidFill>
              <a:cs typeface="+mn-cs"/>
            </a:endParaRPr>
          </a:p>
        </p:txBody>
      </p:sp>
      <p:sp>
        <p:nvSpPr>
          <p:cNvPr id="31747" name="Rectangle 3"/>
          <p:cNvSpPr>
            <a:spLocks noGrp="1" noChangeArrowheads="1"/>
          </p:cNvSpPr>
          <p:nvPr>
            <p:ph type="title"/>
          </p:nvPr>
        </p:nvSpPr>
        <p:spPr bwMode="auto">
          <a:xfrm>
            <a:off x="285750" y="355600"/>
            <a:ext cx="5829300" cy="14732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fi-FI" smtClean="0"/>
              <a:t>Click to edit Master title style</a:t>
            </a:r>
          </a:p>
        </p:txBody>
      </p:sp>
      <p:sp>
        <p:nvSpPr>
          <p:cNvPr id="31748" name="Rectangle 4"/>
          <p:cNvSpPr>
            <a:spLocks noGrp="1" noChangeArrowheads="1"/>
          </p:cNvSpPr>
          <p:nvPr>
            <p:ph type="body" idx="1"/>
          </p:nvPr>
        </p:nvSpPr>
        <p:spPr bwMode="auto">
          <a:xfrm>
            <a:off x="742950" y="2235200"/>
            <a:ext cx="5829300" cy="54864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Tree>
  </p:cSld>
  <p:clrMap bg1="lt1" tx1="dk1" bg2="lt2" tx2="dk2" accent1="accent1" accent2="accent2" accent3="accent3" accent4="accent4" accent5="accent5" accent6="accent6" hlink="hlink" folHlink="folHlink"/>
  <p:sldLayoutIdLst>
    <p:sldLayoutId id="2147511033" r:id="rId1"/>
    <p:sldLayoutId id="2147511034" r:id="rId2"/>
    <p:sldLayoutId id="2147511035" r:id="rId3"/>
    <p:sldLayoutId id="2147511036" r:id="rId4"/>
    <p:sldLayoutId id="2147511037" r:id="rId5"/>
    <p:sldLayoutId id="2147511038" r:id="rId6"/>
    <p:sldLayoutId id="2147511039" r:id="rId7"/>
    <p:sldLayoutId id="2147511040" r:id="rId8"/>
    <p:sldLayoutId id="2147511041" r:id="rId9"/>
    <p:sldLayoutId id="2147511042" r:id="rId10"/>
    <p:sldLayoutId id="2147511043" r:id="rId11"/>
    <p:sldLayoutId id="2147511044" r:id="rId12"/>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defRPr>
      </a:lvl5pPr>
      <a:lvl6pPr marL="2514600" indent="-228600" algn="l" rtl="0" fontAlgn="base">
        <a:spcBef>
          <a:spcPct val="20000"/>
        </a:spcBef>
        <a:spcAft>
          <a:spcPct val="0"/>
        </a:spcAft>
        <a:buClr>
          <a:schemeClr val="tx1"/>
        </a:buClr>
        <a:buSzPct val="100000"/>
        <a:buChar char="–"/>
        <a:defRPr sz="2000">
          <a:solidFill>
            <a:schemeClr val="tx1"/>
          </a:solidFill>
          <a:latin typeface="+mn-lt"/>
        </a:defRPr>
      </a:lvl6pPr>
      <a:lvl7pPr marL="2971800" indent="-228600" algn="l" rtl="0" fontAlgn="base">
        <a:spcBef>
          <a:spcPct val="20000"/>
        </a:spcBef>
        <a:spcAft>
          <a:spcPct val="0"/>
        </a:spcAft>
        <a:buClr>
          <a:schemeClr val="tx1"/>
        </a:buClr>
        <a:buSzPct val="100000"/>
        <a:buChar char="–"/>
        <a:defRPr sz="2000">
          <a:solidFill>
            <a:schemeClr val="tx1"/>
          </a:solidFill>
          <a:latin typeface="+mn-lt"/>
        </a:defRPr>
      </a:lvl7pPr>
      <a:lvl8pPr marL="3429000" indent="-228600" algn="l" rtl="0" fontAlgn="base">
        <a:spcBef>
          <a:spcPct val="20000"/>
        </a:spcBef>
        <a:spcAft>
          <a:spcPct val="0"/>
        </a:spcAft>
        <a:buClr>
          <a:schemeClr val="tx1"/>
        </a:buClr>
        <a:buSzPct val="100000"/>
        <a:buChar char="–"/>
        <a:defRPr sz="2000">
          <a:solidFill>
            <a:schemeClr val="tx1"/>
          </a:solidFill>
          <a:latin typeface="+mn-lt"/>
        </a:defRPr>
      </a:lvl8pPr>
      <a:lvl9pPr marL="3886200" indent="-228600" algn="l" rtl="0" fontAlgn="base">
        <a:spcBef>
          <a:spcPct val="20000"/>
        </a:spcBef>
        <a:spcAft>
          <a:spcPct val="0"/>
        </a:spcAft>
        <a:buClr>
          <a:schemeClr val="tx1"/>
        </a:buClr>
        <a:buSzPct val="100000"/>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19050" y="1828800"/>
            <a:ext cx="5981700" cy="0"/>
          </a:xfrm>
          <a:prstGeom prst="line">
            <a:avLst/>
          </a:prstGeom>
          <a:noFill/>
          <a:ln w="50800">
            <a:solidFill>
              <a:schemeClr val="accent2"/>
            </a:solidFill>
            <a:round/>
            <a:headEnd/>
            <a:tailEnd/>
          </a:ln>
          <a:effectLst/>
        </p:spPr>
        <p:txBody>
          <a:bodyPr wrap="none" anchor="ctr"/>
          <a:lstStyle/>
          <a:p>
            <a:pPr algn="ctr" eaLnBrk="0" hangingPunct="0">
              <a:lnSpc>
                <a:spcPct val="85000"/>
              </a:lnSpc>
              <a:spcBef>
                <a:spcPct val="20000"/>
              </a:spcBef>
              <a:buFontTx/>
              <a:buChar char="•"/>
              <a:defRPr/>
            </a:pPr>
            <a:endParaRPr lang="fi-FI">
              <a:solidFill>
                <a:srgbClr val="FFFFFF"/>
              </a:solidFill>
              <a:cs typeface="+mn-cs"/>
            </a:endParaRPr>
          </a:p>
        </p:txBody>
      </p:sp>
      <p:sp>
        <p:nvSpPr>
          <p:cNvPr id="32771" name="Rectangle 3"/>
          <p:cNvSpPr>
            <a:spLocks noGrp="1" noChangeArrowheads="1"/>
          </p:cNvSpPr>
          <p:nvPr>
            <p:ph type="title"/>
          </p:nvPr>
        </p:nvSpPr>
        <p:spPr bwMode="auto">
          <a:xfrm>
            <a:off x="285750" y="355600"/>
            <a:ext cx="5829300" cy="14732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fi-FI" smtClean="0"/>
              <a:t>Click to edit Master title style</a:t>
            </a:r>
          </a:p>
        </p:txBody>
      </p:sp>
      <p:sp>
        <p:nvSpPr>
          <p:cNvPr id="32772" name="Rectangle 4"/>
          <p:cNvSpPr>
            <a:spLocks noGrp="1" noChangeArrowheads="1"/>
          </p:cNvSpPr>
          <p:nvPr>
            <p:ph type="body" idx="1"/>
          </p:nvPr>
        </p:nvSpPr>
        <p:spPr bwMode="auto">
          <a:xfrm>
            <a:off x="742950" y="2235200"/>
            <a:ext cx="5829300" cy="54864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Tree>
  </p:cSld>
  <p:clrMap bg1="dk2" tx1="lt1" bg2="dk1" tx2="lt2" accent1="accent1" accent2="accent2" accent3="accent3" accent4="accent4" accent5="accent5" accent6="accent6" hlink="hlink" folHlink="folHlink"/>
  <p:sldLayoutIdLst>
    <p:sldLayoutId id="2147511045" r:id="rId1"/>
    <p:sldLayoutId id="2147511046" r:id="rId2"/>
    <p:sldLayoutId id="2147511047" r:id="rId3"/>
    <p:sldLayoutId id="2147511048" r:id="rId4"/>
    <p:sldLayoutId id="2147511049" r:id="rId5"/>
    <p:sldLayoutId id="2147511050" r:id="rId6"/>
    <p:sldLayoutId id="2147511051" r:id="rId7"/>
    <p:sldLayoutId id="2147511052" r:id="rId8"/>
    <p:sldLayoutId id="2147511053" r:id="rId9"/>
    <p:sldLayoutId id="2147511054" r:id="rId10"/>
    <p:sldLayoutId id="2147511055" r:id="rId11"/>
    <p:sldLayoutId id="2147511056" r:id="rId12"/>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426" name="Line 2"/>
          <p:cNvSpPr>
            <a:spLocks noChangeShapeType="1"/>
          </p:cNvSpPr>
          <p:nvPr/>
        </p:nvSpPr>
        <p:spPr bwMode="auto">
          <a:xfrm>
            <a:off x="19050" y="1828800"/>
            <a:ext cx="5981700" cy="0"/>
          </a:xfrm>
          <a:prstGeom prst="line">
            <a:avLst/>
          </a:prstGeom>
          <a:noFill/>
          <a:ln w="50800">
            <a:solidFill>
              <a:schemeClr val="accent2"/>
            </a:solidFill>
            <a:round/>
            <a:headEnd/>
            <a:tailEnd/>
          </a:ln>
          <a:effectLst/>
        </p:spPr>
        <p:txBody>
          <a:bodyPr wrap="none" anchor="ctr"/>
          <a:lstStyle/>
          <a:p>
            <a:pPr algn="ctr" eaLnBrk="0" hangingPunct="0">
              <a:lnSpc>
                <a:spcPct val="85000"/>
              </a:lnSpc>
              <a:spcBef>
                <a:spcPct val="20000"/>
              </a:spcBef>
              <a:buFontTx/>
              <a:buChar char="•"/>
              <a:defRPr/>
            </a:pPr>
            <a:endParaRPr lang="fi-FI">
              <a:solidFill>
                <a:srgbClr val="000000"/>
              </a:solidFill>
              <a:cs typeface="+mn-cs"/>
            </a:endParaRPr>
          </a:p>
        </p:txBody>
      </p:sp>
      <p:sp>
        <p:nvSpPr>
          <p:cNvPr id="33795" name="Rectangle 3"/>
          <p:cNvSpPr>
            <a:spLocks noGrp="1" noChangeArrowheads="1"/>
          </p:cNvSpPr>
          <p:nvPr>
            <p:ph type="title"/>
          </p:nvPr>
        </p:nvSpPr>
        <p:spPr bwMode="auto">
          <a:xfrm>
            <a:off x="285750" y="355600"/>
            <a:ext cx="5829300" cy="14732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fi-FI" smtClean="0"/>
              <a:t>Click to edit Master title style</a:t>
            </a:r>
          </a:p>
        </p:txBody>
      </p:sp>
      <p:sp>
        <p:nvSpPr>
          <p:cNvPr id="33796" name="Rectangle 4"/>
          <p:cNvSpPr>
            <a:spLocks noGrp="1" noChangeArrowheads="1"/>
          </p:cNvSpPr>
          <p:nvPr>
            <p:ph type="body" idx="1"/>
          </p:nvPr>
        </p:nvSpPr>
        <p:spPr bwMode="auto">
          <a:xfrm>
            <a:off x="742950" y="2235200"/>
            <a:ext cx="5829300" cy="54864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Tree>
  </p:cSld>
  <p:clrMap bg1="lt1" tx1="dk1" bg2="lt2" tx2="dk2" accent1="accent1" accent2="accent2" accent3="accent3" accent4="accent4" accent5="accent5" accent6="accent6" hlink="hlink" folHlink="folHlink"/>
  <p:sldLayoutIdLst>
    <p:sldLayoutId id="2147511057" r:id="rId1"/>
    <p:sldLayoutId id="2147511058" r:id="rId2"/>
    <p:sldLayoutId id="2147511059" r:id="rId3"/>
    <p:sldLayoutId id="2147511060" r:id="rId4"/>
    <p:sldLayoutId id="2147511061" r:id="rId5"/>
    <p:sldLayoutId id="2147511062" r:id="rId6"/>
    <p:sldLayoutId id="2147511063" r:id="rId7"/>
    <p:sldLayoutId id="2147511064" r:id="rId8"/>
    <p:sldLayoutId id="2147511065" r:id="rId9"/>
    <p:sldLayoutId id="2147511066" r:id="rId10"/>
    <p:sldLayoutId id="2147511067" r:id="rId11"/>
    <p:sldLayoutId id="2147511068" r:id="rId12"/>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defRPr>
      </a:lvl5pPr>
      <a:lvl6pPr marL="2514600" indent="-228600" algn="l" rtl="0" fontAlgn="base">
        <a:spcBef>
          <a:spcPct val="20000"/>
        </a:spcBef>
        <a:spcAft>
          <a:spcPct val="0"/>
        </a:spcAft>
        <a:buClr>
          <a:schemeClr val="tx1"/>
        </a:buClr>
        <a:buSzPct val="100000"/>
        <a:buChar char="–"/>
        <a:defRPr sz="2000">
          <a:solidFill>
            <a:schemeClr val="tx1"/>
          </a:solidFill>
          <a:latin typeface="+mn-lt"/>
        </a:defRPr>
      </a:lvl6pPr>
      <a:lvl7pPr marL="2971800" indent="-228600" algn="l" rtl="0" fontAlgn="base">
        <a:spcBef>
          <a:spcPct val="20000"/>
        </a:spcBef>
        <a:spcAft>
          <a:spcPct val="0"/>
        </a:spcAft>
        <a:buClr>
          <a:schemeClr val="tx1"/>
        </a:buClr>
        <a:buSzPct val="100000"/>
        <a:buChar char="–"/>
        <a:defRPr sz="2000">
          <a:solidFill>
            <a:schemeClr val="tx1"/>
          </a:solidFill>
          <a:latin typeface="+mn-lt"/>
        </a:defRPr>
      </a:lvl7pPr>
      <a:lvl8pPr marL="3429000" indent="-228600" algn="l" rtl="0" fontAlgn="base">
        <a:spcBef>
          <a:spcPct val="20000"/>
        </a:spcBef>
        <a:spcAft>
          <a:spcPct val="0"/>
        </a:spcAft>
        <a:buClr>
          <a:schemeClr val="tx1"/>
        </a:buClr>
        <a:buSzPct val="100000"/>
        <a:buChar char="–"/>
        <a:defRPr sz="2000">
          <a:solidFill>
            <a:schemeClr val="tx1"/>
          </a:solidFill>
          <a:latin typeface="+mn-lt"/>
        </a:defRPr>
      </a:lvl8pPr>
      <a:lvl9pPr marL="3886200" indent="-228600" algn="l" rtl="0" fontAlgn="base">
        <a:spcBef>
          <a:spcPct val="20000"/>
        </a:spcBef>
        <a:spcAft>
          <a:spcPct val="0"/>
        </a:spcAft>
        <a:buClr>
          <a:schemeClr val="tx1"/>
        </a:buClr>
        <a:buSzPct val="100000"/>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426" name="Line 2"/>
          <p:cNvSpPr>
            <a:spLocks noChangeShapeType="1"/>
          </p:cNvSpPr>
          <p:nvPr/>
        </p:nvSpPr>
        <p:spPr bwMode="auto">
          <a:xfrm>
            <a:off x="19050" y="1828800"/>
            <a:ext cx="5981700" cy="0"/>
          </a:xfrm>
          <a:prstGeom prst="line">
            <a:avLst/>
          </a:prstGeom>
          <a:noFill/>
          <a:ln w="50800">
            <a:solidFill>
              <a:schemeClr val="accent2"/>
            </a:solidFill>
            <a:round/>
            <a:headEnd/>
            <a:tailEnd/>
          </a:ln>
          <a:effectLst/>
        </p:spPr>
        <p:txBody>
          <a:bodyPr wrap="none" anchor="ctr"/>
          <a:lstStyle/>
          <a:p>
            <a:pPr algn="ctr" eaLnBrk="0" hangingPunct="0">
              <a:lnSpc>
                <a:spcPct val="85000"/>
              </a:lnSpc>
              <a:spcBef>
                <a:spcPct val="20000"/>
              </a:spcBef>
              <a:buFontTx/>
              <a:buChar char="•"/>
              <a:defRPr/>
            </a:pPr>
            <a:endParaRPr lang="fi-FI">
              <a:solidFill>
                <a:srgbClr val="000000"/>
              </a:solidFill>
              <a:cs typeface="+mn-cs"/>
            </a:endParaRPr>
          </a:p>
        </p:txBody>
      </p:sp>
      <p:sp>
        <p:nvSpPr>
          <p:cNvPr id="34819" name="Rectangle 3"/>
          <p:cNvSpPr>
            <a:spLocks noGrp="1" noChangeArrowheads="1"/>
          </p:cNvSpPr>
          <p:nvPr>
            <p:ph type="title"/>
          </p:nvPr>
        </p:nvSpPr>
        <p:spPr bwMode="auto">
          <a:xfrm>
            <a:off x="285750" y="355600"/>
            <a:ext cx="5829300" cy="14732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fi-FI" smtClean="0"/>
              <a:t>Click to edit Master title style</a:t>
            </a:r>
          </a:p>
        </p:txBody>
      </p:sp>
      <p:sp>
        <p:nvSpPr>
          <p:cNvPr id="34820" name="Rectangle 4"/>
          <p:cNvSpPr>
            <a:spLocks noGrp="1" noChangeArrowheads="1"/>
          </p:cNvSpPr>
          <p:nvPr>
            <p:ph type="body" idx="1"/>
          </p:nvPr>
        </p:nvSpPr>
        <p:spPr bwMode="auto">
          <a:xfrm>
            <a:off x="742950" y="2235200"/>
            <a:ext cx="5829300" cy="54864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Tree>
  </p:cSld>
  <p:clrMap bg1="lt1" tx1="dk1" bg2="lt2" tx2="dk2" accent1="accent1" accent2="accent2" accent3="accent3" accent4="accent4" accent5="accent5" accent6="accent6" hlink="hlink" folHlink="folHlink"/>
  <p:sldLayoutIdLst>
    <p:sldLayoutId id="2147511069" r:id="rId1"/>
    <p:sldLayoutId id="2147511070" r:id="rId2"/>
    <p:sldLayoutId id="2147511071" r:id="rId3"/>
    <p:sldLayoutId id="2147511072" r:id="rId4"/>
    <p:sldLayoutId id="2147511073" r:id="rId5"/>
    <p:sldLayoutId id="2147511074" r:id="rId6"/>
    <p:sldLayoutId id="2147511075" r:id="rId7"/>
    <p:sldLayoutId id="2147511076" r:id="rId8"/>
    <p:sldLayoutId id="2147511077" r:id="rId9"/>
    <p:sldLayoutId id="2147511078" r:id="rId10"/>
    <p:sldLayoutId id="2147511079" r:id="rId11"/>
    <p:sldLayoutId id="2147511080" r:id="rId12"/>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defRPr>
      </a:lvl5pPr>
      <a:lvl6pPr marL="2514600" indent="-228600" algn="l" rtl="0" fontAlgn="base">
        <a:spcBef>
          <a:spcPct val="20000"/>
        </a:spcBef>
        <a:spcAft>
          <a:spcPct val="0"/>
        </a:spcAft>
        <a:buClr>
          <a:schemeClr val="tx1"/>
        </a:buClr>
        <a:buSzPct val="100000"/>
        <a:buChar char="–"/>
        <a:defRPr sz="2000">
          <a:solidFill>
            <a:schemeClr val="tx1"/>
          </a:solidFill>
          <a:latin typeface="+mn-lt"/>
        </a:defRPr>
      </a:lvl6pPr>
      <a:lvl7pPr marL="2971800" indent="-228600" algn="l" rtl="0" fontAlgn="base">
        <a:spcBef>
          <a:spcPct val="20000"/>
        </a:spcBef>
        <a:spcAft>
          <a:spcPct val="0"/>
        </a:spcAft>
        <a:buClr>
          <a:schemeClr val="tx1"/>
        </a:buClr>
        <a:buSzPct val="100000"/>
        <a:buChar char="–"/>
        <a:defRPr sz="2000">
          <a:solidFill>
            <a:schemeClr val="tx1"/>
          </a:solidFill>
          <a:latin typeface="+mn-lt"/>
        </a:defRPr>
      </a:lvl7pPr>
      <a:lvl8pPr marL="3429000" indent="-228600" algn="l" rtl="0" fontAlgn="base">
        <a:spcBef>
          <a:spcPct val="20000"/>
        </a:spcBef>
        <a:spcAft>
          <a:spcPct val="0"/>
        </a:spcAft>
        <a:buClr>
          <a:schemeClr val="tx1"/>
        </a:buClr>
        <a:buSzPct val="100000"/>
        <a:buChar char="–"/>
        <a:defRPr sz="2000">
          <a:solidFill>
            <a:schemeClr val="tx1"/>
          </a:solidFill>
          <a:latin typeface="+mn-lt"/>
        </a:defRPr>
      </a:lvl8pPr>
      <a:lvl9pPr marL="3886200" indent="-228600" algn="l" rtl="0" fontAlgn="base">
        <a:spcBef>
          <a:spcPct val="20000"/>
        </a:spcBef>
        <a:spcAft>
          <a:spcPct val="0"/>
        </a:spcAft>
        <a:buClr>
          <a:schemeClr val="tx1"/>
        </a:buClr>
        <a:buSzPct val="100000"/>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426" name="Line 2"/>
          <p:cNvSpPr>
            <a:spLocks noChangeShapeType="1"/>
          </p:cNvSpPr>
          <p:nvPr/>
        </p:nvSpPr>
        <p:spPr bwMode="auto">
          <a:xfrm>
            <a:off x="19050" y="1828800"/>
            <a:ext cx="5981700" cy="0"/>
          </a:xfrm>
          <a:prstGeom prst="line">
            <a:avLst/>
          </a:prstGeom>
          <a:noFill/>
          <a:ln w="50800">
            <a:solidFill>
              <a:schemeClr val="accent2"/>
            </a:solidFill>
            <a:round/>
            <a:headEnd/>
            <a:tailEnd/>
          </a:ln>
          <a:effectLst/>
        </p:spPr>
        <p:txBody>
          <a:bodyPr wrap="none" anchor="ctr"/>
          <a:lstStyle/>
          <a:p>
            <a:pPr algn="ctr" eaLnBrk="0" hangingPunct="0">
              <a:lnSpc>
                <a:spcPct val="85000"/>
              </a:lnSpc>
              <a:spcBef>
                <a:spcPct val="20000"/>
              </a:spcBef>
              <a:buFontTx/>
              <a:buChar char="•"/>
              <a:defRPr/>
            </a:pPr>
            <a:endParaRPr lang="fi-FI">
              <a:solidFill>
                <a:srgbClr val="000000"/>
              </a:solidFill>
              <a:cs typeface="+mn-cs"/>
            </a:endParaRPr>
          </a:p>
        </p:txBody>
      </p:sp>
      <p:sp>
        <p:nvSpPr>
          <p:cNvPr id="35843" name="Rectangle 3"/>
          <p:cNvSpPr>
            <a:spLocks noGrp="1" noChangeArrowheads="1"/>
          </p:cNvSpPr>
          <p:nvPr>
            <p:ph type="title"/>
          </p:nvPr>
        </p:nvSpPr>
        <p:spPr bwMode="auto">
          <a:xfrm>
            <a:off x="285750" y="355600"/>
            <a:ext cx="5829300" cy="14732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fi-FI" smtClean="0"/>
              <a:t>Click to edit Master title style</a:t>
            </a:r>
          </a:p>
        </p:txBody>
      </p:sp>
      <p:sp>
        <p:nvSpPr>
          <p:cNvPr id="35844" name="Rectangle 4"/>
          <p:cNvSpPr>
            <a:spLocks noGrp="1" noChangeArrowheads="1"/>
          </p:cNvSpPr>
          <p:nvPr>
            <p:ph type="body" idx="1"/>
          </p:nvPr>
        </p:nvSpPr>
        <p:spPr bwMode="auto">
          <a:xfrm>
            <a:off x="742950" y="2235200"/>
            <a:ext cx="5829300" cy="54864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Tree>
  </p:cSld>
  <p:clrMap bg1="lt1" tx1="dk1" bg2="lt2" tx2="dk2" accent1="accent1" accent2="accent2" accent3="accent3" accent4="accent4" accent5="accent5" accent6="accent6" hlink="hlink" folHlink="folHlink"/>
  <p:sldLayoutIdLst>
    <p:sldLayoutId id="2147511081" r:id="rId1"/>
    <p:sldLayoutId id="2147511082" r:id="rId2"/>
    <p:sldLayoutId id="2147511083" r:id="rId3"/>
    <p:sldLayoutId id="2147511084" r:id="rId4"/>
    <p:sldLayoutId id="2147511085" r:id="rId5"/>
    <p:sldLayoutId id="2147511086" r:id="rId6"/>
    <p:sldLayoutId id="2147511087" r:id="rId7"/>
    <p:sldLayoutId id="2147511088" r:id="rId8"/>
    <p:sldLayoutId id="2147511089" r:id="rId9"/>
    <p:sldLayoutId id="2147511090" r:id="rId10"/>
    <p:sldLayoutId id="2147511091" r:id="rId11"/>
    <p:sldLayoutId id="2147511092" r:id="rId12"/>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defRPr>
      </a:lvl5pPr>
      <a:lvl6pPr marL="2514600" indent="-228600" algn="l" rtl="0" fontAlgn="base">
        <a:spcBef>
          <a:spcPct val="20000"/>
        </a:spcBef>
        <a:spcAft>
          <a:spcPct val="0"/>
        </a:spcAft>
        <a:buClr>
          <a:schemeClr val="tx1"/>
        </a:buClr>
        <a:buSzPct val="100000"/>
        <a:buChar char="–"/>
        <a:defRPr sz="2000">
          <a:solidFill>
            <a:schemeClr val="tx1"/>
          </a:solidFill>
          <a:latin typeface="+mn-lt"/>
        </a:defRPr>
      </a:lvl6pPr>
      <a:lvl7pPr marL="2971800" indent="-228600" algn="l" rtl="0" fontAlgn="base">
        <a:spcBef>
          <a:spcPct val="20000"/>
        </a:spcBef>
        <a:spcAft>
          <a:spcPct val="0"/>
        </a:spcAft>
        <a:buClr>
          <a:schemeClr val="tx1"/>
        </a:buClr>
        <a:buSzPct val="100000"/>
        <a:buChar char="–"/>
        <a:defRPr sz="2000">
          <a:solidFill>
            <a:schemeClr val="tx1"/>
          </a:solidFill>
          <a:latin typeface="+mn-lt"/>
        </a:defRPr>
      </a:lvl7pPr>
      <a:lvl8pPr marL="3429000" indent="-228600" algn="l" rtl="0" fontAlgn="base">
        <a:spcBef>
          <a:spcPct val="20000"/>
        </a:spcBef>
        <a:spcAft>
          <a:spcPct val="0"/>
        </a:spcAft>
        <a:buClr>
          <a:schemeClr val="tx1"/>
        </a:buClr>
        <a:buSzPct val="100000"/>
        <a:buChar char="–"/>
        <a:defRPr sz="2000">
          <a:solidFill>
            <a:schemeClr val="tx1"/>
          </a:solidFill>
          <a:latin typeface="+mn-lt"/>
        </a:defRPr>
      </a:lvl8pPr>
      <a:lvl9pPr marL="3886200" indent="-228600" algn="l" rtl="0" fontAlgn="base">
        <a:spcBef>
          <a:spcPct val="20000"/>
        </a:spcBef>
        <a:spcAft>
          <a:spcPct val="0"/>
        </a:spcAft>
        <a:buClr>
          <a:schemeClr val="tx1"/>
        </a:buClr>
        <a:buSzPct val="100000"/>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smtClean="0"/>
              <a:t>Muokkaa perustyyl. napsautt.</a:t>
            </a:r>
          </a:p>
        </p:txBody>
      </p:sp>
      <p:sp>
        <p:nvSpPr>
          <p:cNvPr id="8195" name="Rectangle 3"/>
          <p:cNvSpPr>
            <a:spLocks noGrp="1" noChangeArrowheads="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739332" name="Rectangle 4"/>
          <p:cNvSpPr>
            <a:spLocks noGrp="1" noChangeArrowheads="1"/>
          </p:cNvSpPr>
          <p:nvPr>
            <p:ph type="dt" sz="half" idx="2"/>
          </p:nvPr>
        </p:nvSpPr>
        <p:spPr bwMode="auto">
          <a:xfrm>
            <a:off x="342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spcBef>
                <a:spcPct val="0"/>
              </a:spcBef>
              <a:buFontTx/>
              <a:buNone/>
              <a:defRPr sz="1400">
                <a:solidFill>
                  <a:srgbClr val="000000"/>
                </a:solidFill>
                <a:latin typeface="+mn-lt"/>
                <a:cs typeface="+mn-cs"/>
              </a:defRPr>
            </a:lvl1pPr>
          </a:lstStyle>
          <a:p>
            <a:pPr>
              <a:defRPr/>
            </a:pPr>
            <a:r>
              <a:rPr lang="fi-FI" smtClean="0"/>
              <a:t>13.9.2012</a:t>
            </a:r>
            <a:endParaRPr lang="fi-FI"/>
          </a:p>
        </p:txBody>
      </p:sp>
      <p:sp>
        <p:nvSpPr>
          <p:cNvPr id="739333" name="Rectangle 5"/>
          <p:cNvSpPr>
            <a:spLocks noGrp="1" noChangeArrowheads="1"/>
          </p:cNvSpPr>
          <p:nvPr>
            <p:ph type="ftr" sz="quarter" idx="3"/>
          </p:nvPr>
        </p:nvSpPr>
        <p:spPr bwMode="auto">
          <a:xfrm>
            <a:off x="2343150" y="8326438"/>
            <a:ext cx="21717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buFontTx/>
              <a:buNone/>
              <a:defRPr sz="1400">
                <a:solidFill>
                  <a:srgbClr val="000000"/>
                </a:solidFill>
                <a:latin typeface="+mn-lt"/>
                <a:cs typeface="+mn-cs"/>
              </a:defRPr>
            </a:lvl1pPr>
          </a:lstStyle>
          <a:p>
            <a:pPr>
              <a:defRPr/>
            </a:pPr>
            <a:r>
              <a:rPr lang="fi-FI" smtClean="0"/>
              <a:t>Jussi Tammisola, Geenimuuntelun uusia sovelluksia I </a:t>
            </a:r>
            <a:endParaRPr lang="fi-FI"/>
          </a:p>
        </p:txBody>
      </p:sp>
      <p:sp>
        <p:nvSpPr>
          <p:cNvPr id="739334" name="Rectangle 6"/>
          <p:cNvSpPr>
            <a:spLocks noGrp="1" noChangeArrowheads="1"/>
          </p:cNvSpPr>
          <p:nvPr>
            <p:ph type="sldNum" sz="quarter" idx="4"/>
          </p:nvPr>
        </p:nvSpPr>
        <p:spPr bwMode="auto">
          <a:xfrm>
            <a:off x="4914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FontTx/>
              <a:buNone/>
              <a:defRPr sz="1400">
                <a:solidFill>
                  <a:srgbClr val="000000"/>
                </a:solidFill>
                <a:latin typeface="+mn-lt"/>
                <a:cs typeface="+mn-cs"/>
              </a:defRPr>
            </a:lvl1pPr>
          </a:lstStyle>
          <a:p>
            <a:pPr>
              <a:defRPr/>
            </a:pPr>
            <a:fld id="{6B28189C-E2FE-4111-AB46-9EED7CAABC50}"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511210" r:id="rId1"/>
    <p:sldLayoutId id="2147511211" r:id="rId2"/>
    <p:sldLayoutId id="2147511212" r:id="rId3"/>
    <p:sldLayoutId id="2147511213" r:id="rId4"/>
    <p:sldLayoutId id="2147511214" r:id="rId5"/>
    <p:sldLayoutId id="2147511215" r:id="rId6"/>
    <p:sldLayoutId id="2147511216" r:id="rId7"/>
    <p:sldLayoutId id="2147511217" r:id="rId8"/>
    <p:sldLayoutId id="2147511218" r:id="rId9"/>
    <p:sldLayoutId id="2147511219" r:id="rId10"/>
    <p:sldLayoutId id="2147511220"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1000125" y="214313"/>
            <a:ext cx="5629275" cy="9286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Muokkaa otsikon perustyyliä napsauttamalla</a:t>
            </a:r>
          </a:p>
        </p:txBody>
      </p:sp>
      <p:sp>
        <p:nvSpPr>
          <p:cNvPr id="36867" name="Rectangle 3"/>
          <p:cNvSpPr>
            <a:spLocks noGrp="1" noChangeArrowheads="1"/>
          </p:cNvSpPr>
          <p:nvPr>
            <p:ph type="body" idx="1"/>
          </p:nvPr>
        </p:nvSpPr>
        <p:spPr bwMode="auto">
          <a:xfrm>
            <a:off x="357188" y="1357313"/>
            <a:ext cx="6272212" cy="7380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Muokkaa tekstin perustyylejä napsauttamalla</a:t>
            </a:r>
          </a:p>
          <a:p>
            <a:pPr lvl="1"/>
            <a:r>
              <a:rPr lang="en-US" smtClean="0"/>
              <a:t>toinen taso</a:t>
            </a:r>
          </a:p>
          <a:p>
            <a:pPr lvl="2"/>
            <a:r>
              <a:rPr lang="en-US" smtClean="0"/>
              <a:t>kolmas taso</a:t>
            </a:r>
          </a:p>
          <a:p>
            <a:pPr lvl="3"/>
            <a:r>
              <a:rPr lang="en-US" smtClean="0"/>
              <a:t>neljäs taso</a:t>
            </a:r>
          </a:p>
          <a:p>
            <a:pPr lvl="4"/>
            <a:r>
              <a:rPr lang="en-US" smtClean="0"/>
              <a:t>viides taso</a:t>
            </a:r>
          </a:p>
        </p:txBody>
      </p:sp>
      <p:pic>
        <p:nvPicPr>
          <p:cNvPr id="36868" name="Picture 1036" descr="rgb-vaaka-logo"/>
          <p:cNvPicPr>
            <a:picLocks noChangeAspect="1" noChangeArrowheads="1"/>
          </p:cNvPicPr>
          <p:nvPr/>
        </p:nvPicPr>
        <p:blipFill>
          <a:blip r:embed="rId19" cstate="print"/>
          <a:srcRect/>
          <a:stretch>
            <a:fillRect/>
          </a:stretch>
        </p:blipFill>
        <p:spPr bwMode="auto">
          <a:xfrm>
            <a:off x="265113" y="428625"/>
            <a:ext cx="542925" cy="785813"/>
          </a:xfrm>
          <a:prstGeom prst="rect">
            <a:avLst/>
          </a:prstGeom>
          <a:noFill/>
          <a:ln w="9525">
            <a:noFill/>
            <a:miter lim="800000"/>
            <a:headEnd/>
            <a:tailEnd/>
          </a:ln>
        </p:spPr>
      </p:pic>
      <p:sp>
        <p:nvSpPr>
          <p:cNvPr id="4109" name="Rectangle 1037"/>
          <p:cNvSpPr>
            <a:spLocks noGrp="1" noChangeArrowheads="1"/>
          </p:cNvSpPr>
          <p:nvPr>
            <p:ph type="dt" sz="half" idx="2"/>
          </p:nvPr>
        </p:nvSpPr>
        <p:spPr bwMode="auto">
          <a:xfrm>
            <a:off x="5240338" y="8796338"/>
            <a:ext cx="996950"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eaLnBrk="0" hangingPunct="0">
              <a:defRPr sz="1000">
                <a:solidFill>
                  <a:srgbClr val="000000"/>
                </a:solidFill>
                <a:latin typeface="+mn-lt"/>
                <a:cs typeface="+mn-cs"/>
              </a:defRPr>
            </a:lvl1pPr>
          </a:lstStyle>
          <a:p>
            <a:pPr>
              <a:defRPr/>
            </a:pPr>
            <a:r>
              <a:rPr lang="fi-FI" smtClean="0"/>
              <a:t>13.9.2012</a:t>
            </a:r>
            <a:endParaRPr lang="en-US"/>
          </a:p>
        </p:txBody>
      </p:sp>
      <p:sp>
        <p:nvSpPr>
          <p:cNvPr id="4110" name="Rectangle 1038"/>
          <p:cNvSpPr>
            <a:spLocks noGrp="1" noChangeArrowheads="1"/>
          </p:cNvSpPr>
          <p:nvPr>
            <p:ph type="ftr" sz="quarter" idx="3"/>
          </p:nvPr>
        </p:nvSpPr>
        <p:spPr bwMode="auto">
          <a:xfrm>
            <a:off x="512763" y="8796338"/>
            <a:ext cx="4699000"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eaLnBrk="0" hangingPunct="0">
              <a:defRPr sz="1000">
                <a:solidFill>
                  <a:srgbClr val="000000"/>
                </a:solidFill>
                <a:latin typeface="+mn-lt"/>
                <a:cs typeface="+mn-cs"/>
              </a:defRPr>
            </a:lvl1pPr>
          </a:lstStyle>
          <a:p>
            <a:pPr>
              <a:defRPr/>
            </a:pPr>
            <a:r>
              <a:rPr lang="fi-FI" smtClean="0"/>
              <a:t>Jussi Tammisola, Geenimuuntelun uusia sovelluksia I </a:t>
            </a:r>
            <a:endParaRPr lang="en-US"/>
          </a:p>
        </p:txBody>
      </p:sp>
      <p:sp>
        <p:nvSpPr>
          <p:cNvPr id="4111" name="Rectangle 1039"/>
          <p:cNvSpPr>
            <a:spLocks noGrp="1" noChangeArrowheads="1"/>
          </p:cNvSpPr>
          <p:nvPr>
            <p:ph type="sldNum" sz="quarter" idx="4"/>
          </p:nvPr>
        </p:nvSpPr>
        <p:spPr bwMode="auto">
          <a:xfrm>
            <a:off x="6237288" y="8796338"/>
            <a:ext cx="377825"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eaLnBrk="0" hangingPunct="0">
              <a:defRPr sz="1000">
                <a:solidFill>
                  <a:srgbClr val="000000"/>
                </a:solidFill>
                <a:latin typeface="+mn-lt"/>
                <a:cs typeface="+mn-cs"/>
              </a:defRPr>
            </a:lvl1pPr>
          </a:lstStyle>
          <a:p>
            <a:pPr>
              <a:defRPr/>
            </a:pPr>
            <a:fld id="{90324EBC-15DA-4F36-A0B9-1E63891C04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1304" r:id="rId1"/>
    <p:sldLayoutId id="2147511093" r:id="rId2"/>
    <p:sldLayoutId id="2147511305" r:id="rId3"/>
    <p:sldLayoutId id="2147511306" r:id="rId4"/>
    <p:sldLayoutId id="2147511307" r:id="rId5"/>
    <p:sldLayoutId id="2147511308" r:id="rId6"/>
    <p:sldLayoutId id="2147511309" r:id="rId7"/>
    <p:sldLayoutId id="2147511310" r:id="rId8"/>
    <p:sldLayoutId id="2147511311" r:id="rId9"/>
    <p:sldLayoutId id="2147511312" r:id="rId10"/>
    <p:sldLayoutId id="2147511313" r:id="rId11"/>
    <p:sldLayoutId id="2147511094" r:id="rId12"/>
    <p:sldLayoutId id="2147511095" r:id="rId13"/>
    <p:sldLayoutId id="2147511096" r:id="rId14"/>
    <p:sldLayoutId id="2147511097" r:id="rId15"/>
    <p:sldLayoutId id="2147511098" r:id="rId16"/>
    <p:sldLayoutId id="2147511099" r:id="rId17"/>
  </p:sldLayoutIdLst>
  <p:hf hdr="0"/>
  <p:txStyles>
    <p:titleStyle>
      <a:lvl1pPr algn="l" rtl="0" eaLnBrk="0" fontAlgn="base" hangingPunct="0">
        <a:lnSpc>
          <a:spcPts val="3000"/>
        </a:lnSpc>
        <a:spcBef>
          <a:spcPct val="0"/>
        </a:spcBef>
        <a:spcAft>
          <a:spcPct val="0"/>
        </a:spcAft>
        <a:defRPr sz="2400" b="1">
          <a:solidFill>
            <a:schemeClr val="tx2"/>
          </a:solidFill>
          <a:latin typeface="+mj-lt"/>
          <a:ea typeface="+mj-ea"/>
          <a:cs typeface="+mj-cs"/>
        </a:defRPr>
      </a:lvl1pPr>
      <a:lvl2pPr algn="l" rtl="0" eaLnBrk="0" fontAlgn="base" hangingPunct="0">
        <a:lnSpc>
          <a:spcPts val="3000"/>
        </a:lnSpc>
        <a:spcBef>
          <a:spcPct val="0"/>
        </a:spcBef>
        <a:spcAft>
          <a:spcPct val="0"/>
        </a:spcAft>
        <a:defRPr sz="2400" b="1">
          <a:solidFill>
            <a:schemeClr val="tx2"/>
          </a:solidFill>
          <a:latin typeface="Arial" charset="0"/>
        </a:defRPr>
      </a:lvl2pPr>
      <a:lvl3pPr algn="l" rtl="0" eaLnBrk="0" fontAlgn="base" hangingPunct="0">
        <a:lnSpc>
          <a:spcPts val="3000"/>
        </a:lnSpc>
        <a:spcBef>
          <a:spcPct val="0"/>
        </a:spcBef>
        <a:spcAft>
          <a:spcPct val="0"/>
        </a:spcAft>
        <a:defRPr sz="2400" b="1">
          <a:solidFill>
            <a:schemeClr val="tx2"/>
          </a:solidFill>
          <a:latin typeface="Arial" charset="0"/>
        </a:defRPr>
      </a:lvl3pPr>
      <a:lvl4pPr algn="l" rtl="0" eaLnBrk="0" fontAlgn="base" hangingPunct="0">
        <a:lnSpc>
          <a:spcPts val="3000"/>
        </a:lnSpc>
        <a:spcBef>
          <a:spcPct val="0"/>
        </a:spcBef>
        <a:spcAft>
          <a:spcPct val="0"/>
        </a:spcAft>
        <a:defRPr sz="2400" b="1">
          <a:solidFill>
            <a:schemeClr val="tx2"/>
          </a:solidFill>
          <a:latin typeface="Arial" charset="0"/>
        </a:defRPr>
      </a:lvl4pPr>
      <a:lvl5pPr algn="l" rtl="0" eaLnBrk="0" fontAlgn="base" hangingPunct="0">
        <a:lnSpc>
          <a:spcPts val="3000"/>
        </a:lnSpc>
        <a:spcBef>
          <a:spcPct val="0"/>
        </a:spcBef>
        <a:spcAft>
          <a:spcPct val="0"/>
        </a:spcAft>
        <a:defRPr sz="2400" b="1">
          <a:solidFill>
            <a:schemeClr val="tx2"/>
          </a:solidFill>
          <a:latin typeface="Arial" charset="0"/>
        </a:defRPr>
      </a:lvl5pPr>
      <a:lvl6pPr marL="457200" algn="l" rtl="0" eaLnBrk="0" fontAlgn="base" hangingPunct="0">
        <a:lnSpc>
          <a:spcPts val="3000"/>
        </a:lnSpc>
        <a:spcBef>
          <a:spcPct val="0"/>
        </a:spcBef>
        <a:spcAft>
          <a:spcPct val="0"/>
        </a:spcAft>
        <a:defRPr sz="2400" b="1">
          <a:solidFill>
            <a:schemeClr val="tx2"/>
          </a:solidFill>
          <a:latin typeface="Arial" charset="0"/>
        </a:defRPr>
      </a:lvl6pPr>
      <a:lvl7pPr marL="914400" algn="l" rtl="0" eaLnBrk="0" fontAlgn="base" hangingPunct="0">
        <a:lnSpc>
          <a:spcPts val="3000"/>
        </a:lnSpc>
        <a:spcBef>
          <a:spcPct val="0"/>
        </a:spcBef>
        <a:spcAft>
          <a:spcPct val="0"/>
        </a:spcAft>
        <a:defRPr sz="2400" b="1">
          <a:solidFill>
            <a:schemeClr val="tx2"/>
          </a:solidFill>
          <a:latin typeface="Arial" charset="0"/>
        </a:defRPr>
      </a:lvl7pPr>
      <a:lvl8pPr marL="1371600" algn="l" rtl="0" eaLnBrk="0" fontAlgn="base" hangingPunct="0">
        <a:lnSpc>
          <a:spcPts val="3000"/>
        </a:lnSpc>
        <a:spcBef>
          <a:spcPct val="0"/>
        </a:spcBef>
        <a:spcAft>
          <a:spcPct val="0"/>
        </a:spcAft>
        <a:defRPr sz="2400" b="1">
          <a:solidFill>
            <a:schemeClr val="tx2"/>
          </a:solidFill>
          <a:latin typeface="Arial" charset="0"/>
        </a:defRPr>
      </a:lvl8pPr>
      <a:lvl9pPr marL="1828800" algn="l" rtl="0" eaLnBrk="0" fontAlgn="base" hangingPunct="0">
        <a:lnSpc>
          <a:spcPts val="3000"/>
        </a:lnSpc>
        <a:spcBef>
          <a:spcPct val="0"/>
        </a:spcBef>
        <a:spcAft>
          <a:spcPct val="0"/>
        </a:spcAft>
        <a:defRPr sz="2400" b="1">
          <a:solidFill>
            <a:schemeClr val="tx2"/>
          </a:solidFill>
          <a:latin typeface="Arial" charset="0"/>
        </a:defRPr>
      </a:lvl9pPr>
    </p:titleStyle>
    <p:bodyStyle>
      <a:lvl1pPr marL="282575" indent="-282575" algn="l" rtl="0" eaLnBrk="0" fontAlgn="base" hangingPunct="0">
        <a:lnSpc>
          <a:spcPts val="3000"/>
        </a:lnSpc>
        <a:spcBef>
          <a:spcPct val="0"/>
        </a:spcBef>
        <a:spcAft>
          <a:spcPct val="0"/>
        </a:spcAft>
        <a:buClr>
          <a:srgbClr val="FFCC49"/>
        </a:buClr>
        <a:buSzPct val="110000"/>
        <a:buFont typeface="Wingdings" pitchFamily="2" charset="2"/>
        <a:buChar char="n"/>
        <a:defRPr sz="2000">
          <a:solidFill>
            <a:schemeClr val="tx1"/>
          </a:solidFill>
          <a:latin typeface="+mn-lt"/>
          <a:ea typeface="+mn-ea"/>
          <a:cs typeface="+mn-cs"/>
        </a:defRPr>
      </a:lvl1pPr>
      <a:lvl2pPr marL="669925" indent="-190500" algn="l" rtl="0" eaLnBrk="0" fontAlgn="base" hangingPunct="0">
        <a:lnSpc>
          <a:spcPts val="3000"/>
        </a:lnSpc>
        <a:spcBef>
          <a:spcPct val="0"/>
        </a:spcBef>
        <a:spcAft>
          <a:spcPct val="0"/>
        </a:spcAft>
        <a:buClr>
          <a:srgbClr val="FFCC49"/>
        </a:buClr>
        <a:buSzPct val="80000"/>
        <a:buFont typeface="Wingdings" pitchFamily="2" charset="2"/>
        <a:buChar char="n"/>
        <a:defRPr>
          <a:solidFill>
            <a:schemeClr val="tx1"/>
          </a:solidFill>
          <a:latin typeface="+mn-lt"/>
        </a:defRPr>
      </a:lvl2pPr>
      <a:lvl3pPr marL="1050925" indent="-190500" algn="l" rtl="0" eaLnBrk="0" fontAlgn="base" hangingPunct="0">
        <a:lnSpc>
          <a:spcPts val="3000"/>
        </a:lnSpc>
        <a:spcBef>
          <a:spcPct val="0"/>
        </a:spcBef>
        <a:spcAft>
          <a:spcPct val="0"/>
        </a:spcAft>
        <a:buClr>
          <a:srgbClr val="FFCC49"/>
        </a:buClr>
        <a:buChar char="-"/>
        <a:defRPr>
          <a:solidFill>
            <a:schemeClr val="tx1"/>
          </a:solidFill>
          <a:latin typeface="+mn-lt"/>
        </a:defRPr>
      </a:lvl3pPr>
      <a:lvl4pPr marL="1622425" indent="-152400" algn="l" rtl="0" eaLnBrk="0" fontAlgn="base" hangingPunct="0">
        <a:lnSpc>
          <a:spcPts val="3000"/>
        </a:lnSpc>
        <a:spcBef>
          <a:spcPct val="0"/>
        </a:spcBef>
        <a:spcAft>
          <a:spcPct val="0"/>
        </a:spcAft>
        <a:buClr>
          <a:srgbClr val="FFCC49"/>
        </a:buClr>
        <a:buChar char="-"/>
        <a:defRPr>
          <a:solidFill>
            <a:schemeClr val="tx1"/>
          </a:solidFill>
          <a:latin typeface="+mn-lt"/>
        </a:defRPr>
      </a:lvl4pPr>
      <a:lvl5pPr marL="2095500" indent="-190500" algn="l" rtl="0" eaLnBrk="0" fontAlgn="base" hangingPunct="0">
        <a:lnSpc>
          <a:spcPts val="3000"/>
        </a:lnSpc>
        <a:spcBef>
          <a:spcPct val="0"/>
        </a:spcBef>
        <a:spcAft>
          <a:spcPct val="0"/>
        </a:spcAft>
        <a:buClr>
          <a:srgbClr val="FFCC49"/>
        </a:buClr>
        <a:buChar char="-"/>
        <a:defRPr>
          <a:solidFill>
            <a:schemeClr val="tx1"/>
          </a:solidFill>
          <a:latin typeface="+mn-lt"/>
        </a:defRPr>
      </a:lvl5pPr>
      <a:lvl6pPr marL="2552700" indent="-190500" algn="l" rtl="0" eaLnBrk="0" fontAlgn="base" hangingPunct="0">
        <a:lnSpc>
          <a:spcPts val="3000"/>
        </a:lnSpc>
        <a:spcBef>
          <a:spcPct val="0"/>
        </a:spcBef>
        <a:spcAft>
          <a:spcPct val="0"/>
        </a:spcAft>
        <a:buClr>
          <a:srgbClr val="FFCC49"/>
        </a:buClr>
        <a:buChar char="-"/>
        <a:defRPr>
          <a:solidFill>
            <a:schemeClr val="tx1"/>
          </a:solidFill>
          <a:latin typeface="+mn-lt"/>
        </a:defRPr>
      </a:lvl6pPr>
      <a:lvl7pPr marL="3009900" indent="-190500" algn="l" rtl="0" eaLnBrk="0" fontAlgn="base" hangingPunct="0">
        <a:lnSpc>
          <a:spcPts val="3000"/>
        </a:lnSpc>
        <a:spcBef>
          <a:spcPct val="0"/>
        </a:spcBef>
        <a:spcAft>
          <a:spcPct val="0"/>
        </a:spcAft>
        <a:buClr>
          <a:srgbClr val="FFCC49"/>
        </a:buClr>
        <a:buChar char="-"/>
        <a:defRPr>
          <a:solidFill>
            <a:schemeClr val="tx1"/>
          </a:solidFill>
          <a:latin typeface="+mn-lt"/>
        </a:defRPr>
      </a:lvl7pPr>
      <a:lvl8pPr marL="3467100" indent="-190500" algn="l" rtl="0" eaLnBrk="0" fontAlgn="base" hangingPunct="0">
        <a:lnSpc>
          <a:spcPts val="3000"/>
        </a:lnSpc>
        <a:spcBef>
          <a:spcPct val="0"/>
        </a:spcBef>
        <a:spcAft>
          <a:spcPct val="0"/>
        </a:spcAft>
        <a:buClr>
          <a:srgbClr val="FFCC49"/>
        </a:buClr>
        <a:buChar char="-"/>
        <a:defRPr>
          <a:solidFill>
            <a:schemeClr val="tx1"/>
          </a:solidFill>
          <a:latin typeface="+mn-lt"/>
        </a:defRPr>
      </a:lvl8pPr>
      <a:lvl9pPr marL="3924300" indent="-190500" algn="l" rtl="0" eaLnBrk="0" fontAlgn="base" hangingPunct="0">
        <a:lnSpc>
          <a:spcPts val="3000"/>
        </a:lnSpc>
        <a:spcBef>
          <a:spcPct val="0"/>
        </a:spcBef>
        <a:spcAft>
          <a:spcPct val="0"/>
        </a:spcAft>
        <a:buClr>
          <a:srgbClr val="FFCC49"/>
        </a:buClr>
        <a:buChar char="-"/>
        <a:defRPr>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890" name="Otsikon paikkamerkki 1"/>
          <p:cNvSpPr>
            <a:spLocks noGrp="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smtClean="0"/>
              <a:t>Muokkaa perustyyl. napsautt.</a:t>
            </a:r>
          </a:p>
        </p:txBody>
      </p:sp>
      <p:sp>
        <p:nvSpPr>
          <p:cNvPr id="37891" name="Tekstin paikkamerkki 2"/>
          <p:cNvSpPr>
            <a:spLocks noGrp="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4" name="Päivämäärän paikkamerkki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r>
              <a:rPr lang="fi-FI" smtClean="0"/>
              <a:t>13.9.2012</a:t>
            </a:r>
            <a:endParaRPr lang="fi-FI"/>
          </a:p>
        </p:txBody>
      </p:sp>
      <p:sp>
        <p:nvSpPr>
          <p:cNvPr id="5" name="Alatunnisteen paikkamerkki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r>
              <a:rPr lang="fi-FI" smtClean="0"/>
              <a:t>Jussi Tammisola, Geenimuuntelun uusia sovelluksia I </a:t>
            </a:r>
            <a:endParaRPr lang="fi-FI"/>
          </a:p>
        </p:txBody>
      </p:sp>
      <p:sp>
        <p:nvSpPr>
          <p:cNvPr id="6" name="Dian numeron paikkamerkki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cs typeface="+mn-cs"/>
              </a:defRPr>
            </a:lvl1pPr>
          </a:lstStyle>
          <a:p>
            <a:pPr>
              <a:defRPr/>
            </a:pPr>
            <a:fld id="{0EF96790-F13C-46D9-A4DF-E9E60D3F81E6}"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511314" r:id="rId1"/>
    <p:sldLayoutId id="2147511315" r:id="rId2"/>
    <p:sldLayoutId id="2147511316" r:id="rId3"/>
    <p:sldLayoutId id="2147511317" r:id="rId4"/>
    <p:sldLayoutId id="2147511318" r:id="rId5"/>
    <p:sldLayoutId id="2147511319" r:id="rId6"/>
    <p:sldLayoutId id="2147511320" r:id="rId7"/>
    <p:sldLayoutId id="2147511321" r:id="rId8"/>
    <p:sldLayoutId id="2147511322" r:id="rId9"/>
    <p:sldLayoutId id="2147511323" r:id="rId10"/>
    <p:sldLayoutId id="2147511324"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1371600" y="203200"/>
            <a:ext cx="5257800" cy="14874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Muokkaa otsikon perustyyliä napsauttamalla</a:t>
            </a:r>
          </a:p>
        </p:txBody>
      </p:sp>
      <p:sp>
        <p:nvSpPr>
          <p:cNvPr id="38915" name="Rectangle 3"/>
          <p:cNvSpPr>
            <a:spLocks noGrp="1" noChangeArrowheads="1"/>
          </p:cNvSpPr>
          <p:nvPr>
            <p:ph type="body" idx="1"/>
          </p:nvPr>
        </p:nvSpPr>
        <p:spPr bwMode="auto">
          <a:xfrm>
            <a:off x="1371600" y="2133600"/>
            <a:ext cx="5257800" cy="660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Muokkaa tekstin perustyylejä napsauttamalla</a:t>
            </a:r>
          </a:p>
          <a:p>
            <a:pPr lvl="1"/>
            <a:r>
              <a:rPr lang="en-US" smtClean="0"/>
              <a:t>toinen taso</a:t>
            </a:r>
          </a:p>
          <a:p>
            <a:pPr lvl="2"/>
            <a:r>
              <a:rPr lang="en-US" smtClean="0"/>
              <a:t>kolmas taso</a:t>
            </a:r>
          </a:p>
          <a:p>
            <a:pPr lvl="3"/>
            <a:r>
              <a:rPr lang="en-US" smtClean="0"/>
              <a:t>neljäs taso</a:t>
            </a:r>
          </a:p>
          <a:p>
            <a:pPr lvl="4"/>
            <a:r>
              <a:rPr lang="en-US" smtClean="0"/>
              <a:t>viides taso</a:t>
            </a:r>
          </a:p>
        </p:txBody>
      </p:sp>
      <p:pic>
        <p:nvPicPr>
          <p:cNvPr id="38916" name="Picture 1036" descr="rgb-vaaka-logo"/>
          <p:cNvPicPr>
            <a:picLocks noChangeAspect="1" noChangeArrowheads="1"/>
          </p:cNvPicPr>
          <p:nvPr/>
        </p:nvPicPr>
        <p:blipFill>
          <a:blip r:embed="rId13" cstate="print"/>
          <a:srcRect/>
          <a:stretch>
            <a:fillRect/>
          </a:stretch>
        </p:blipFill>
        <p:spPr bwMode="auto">
          <a:xfrm>
            <a:off x="265113" y="636588"/>
            <a:ext cx="542925" cy="930275"/>
          </a:xfrm>
          <a:prstGeom prst="rect">
            <a:avLst/>
          </a:prstGeom>
          <a:noFill/>
          <a:ln w="9525">
            <a:noFill/>
            <a:miter lim="800000"/>
            <a:headEnd/>
            <a:tailEnd/>
          </a:ln>
        </p:spPr>
      </p:pic>
      <p:sp>
        <p:nvSpPr>
          <p:cNvPr id="4109" name="Rectangle 1037"/>
          <p:cNvSpPr>
            <a:spLocks noGrp="1" noChangeArrowheads="1"/>
          </p:cNvSpPr>
          <p:nvPr>
            <p:ph type="dt" sz="half" idx="2"/>
          </p:nvPr>
        </p:nvSpPr>
        <p:spPr bwMode="auto">
          <a:xfrm>
            <a:off x="5240338" y="8796338"/>
            <a:ext cx="996950"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eaLnBrk="0" hangingPunct="0">
              <a:defRPr sz="1000">
                <a:solidFill>
                  <a:srgbClr val="000000"/>
                </a:solidFill>
                <a:latin typeface="+mn-lt"/>
                <a:cs typeface="+mn-cs"/>
              </a:defRPr>
            </a:lvl1pPr>
          </a:lstStyle>
          <a:p>
            <a:pPr>
              <a:defRPr/>
            </a:pPr>
            <a:r>
              <a:rPr lang="fi-FI" smtClean="0"/>
              <a:t>13.9.2012</a:t>
            </a:r>
            <a:endParaRPr lang="en-US"/>
          </a:p>
        </p:txBody>
      </p:sp>
      <p:sp>
        <p:nvSpPr>
          <p:cNvPr id="4110" name="Rectangle 1038"/>
          <p:cNvSpPr>
            <a:spLocks noGrp="1" noChangeArrowheads="1"/>
          </p:cNvSpPr>
          <p:nvPr>
            <p:ph type="ftr" sz="quarter" idx="3"/>
          </p:nvPr>
        </p:nvSpPr>
        <p:spPr bwMode="auto">
          <a:xfrm>
            <a:off x="512763" y="8796338"/>
            <a:ext cx="4699000"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eaLnBrk="0" hangingPunct="0">
              <a:defRPr sz="1000">
                <a:solidFill>
                  <a:srgbClr val="000000"/>
                </a:solidFill>
                <a:latin typeface="+mn-lt"/>
                <a:cs typeface="+mn-cs"/>
              </a:defRPr>
            </a:lvl1pPr>
          </a:lstStyle>
          <a:p>
            <a:pPr>
              <a:defRPr/>
            </a:pPr>
            <a:r>
              <a:rPr lang="fi-FI" smtClean="0"/>
              <a:t>Jussi Tammisola, Geenimuuntelun uusia sovelluksia I </a:t>
            </a:r>
            <a:endParaRPr lang="en-US"/>
          </a:p>
        </p:txBody>
      </p:sp>
      <p:sp>
        <p:nvSpPr>
          <p:cNvPr id="4111" name="Rectangle 1039"/>
          <p:cNvSpPr>
            <a:spLocks noGrp="1" noChangeArrowheads="1"/>
          </p:cNvSpPr>
          <p:nvPr>
            <p:ph type="sldNum" sz="quarter" idx="4"/>
          </p:nvPr>
        </p:nvSpPr>
        <p:spPr bwMode="auto">
          <a:xfrm>
            <a:off x="6237288" y="8796338"/>
            <a:ext cx="377825"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eaLnBrk="0" hangingPunct="0">
              <a:defRPr sz="1000">
                <a:solidFill>
                  <a:srgbClr val="000000"/>
                </a:solidFill>
                <a:latin typeface="+mn-lt"/>
                <a:cs typeface="+mn-cs"/>
              </a:defRPr>
            </a:lvl1pPr>
          </a:lstStyle>
          <a:p>
            <a:pPr>
              <a:defRPr/>
            </a:pPr>
            <a:fld id="{D718E5BB-834D-476D-933D-28B562C22A3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1325" r:id="rId1"/>
    <p:sldLayoutId id="2147511100" r:id="rId2"/>
    <p:sldLayoutId id="2147511101" r:id="rId3"/>
    <p:sldLayoutId id="2147511102" r:id="rId4"/>
    <p:sldLayoutId id="2147511103" r:id="rId5"/>
    <p:sldLayoutId id="2147511104" r:id="rId6"/>
    <p:sldLayoutId id="2147511105" r:id="rId7"/>
    <p:sldLayoutId id="2147511106" r:id="rId8"/>
    <p:sldLayoutId id="2147511107" r:id="rId9"/>
    <p:sldLayoutId id="2147511108" r:id="rId10"/>
    <p:sldLayoutId id="2147511109" r:id="rId11"/>
  </p:sldLayoutIdLst>
  <p:hf hdr="0"/>
  <p:txStyles>
    <p:titleStyle>
      <a:lvl1pPr algn="l" rtl="0" eaLnBrk="0" fontAlgn="base" hangingPunct="0">
        <a:lnSpc>
          <a:spcPts val="3000"/>
        </a:lnSpc>
        <a:spcBef>
          <a:spcPct val="0"/>
        </a:spcBef>
        <a:spcAft>
          <a:spcPct val="0"/>
        </a:spcAft>
        <a:defRPr sz="2400" b="1">
          <a:solidFill>
            <a:schemeClr val="tx2"/>
          </a:solidFill>
          <a:latin typeface="+mj-lt"/>
          <a:ea typeface="+mj-ea"/>
          <a:cs typeface="+mj-cs"/>
        </a:defRPr>
      </a:lvl1pPr>
      <a:lvl2pPr algn="l" rtl="0" eaLnBrk="0" fontAlgn="base" hangingPunct="0">
        <a:lnSpc>
          <a:spcPts val="3000"/>
        </a:lnSpc>
        <a:spcBef>
          <a:spcPct val="0"/>
        </a:spcBef>
        <a:spcAft>
          <a:spcPct val="0"/>
        </a:spcAft>
        <a:defRPr sz="2400" b="1">
          <a:solidFill>
            <a:schemeClr val="tx2"/>
          </a:solidFill>
          <a:latin typeface="Arial" charset="0"/>
        </a:defRPr>
      </a:lvl2pPr>
      <a:lvl3pPr algn="l" rtl="0" eaLnBrk="0" fontAlgn="base" hangingPunct="0">
        <a:lnSpc>
          <a:spcPts val="3000"/>
        </a:lnSpc>
        <a:spcBef>
          <a:spcPct val="0"/>
        </a:spcBef>
        <a:spcAft>
          <a:spcPct val="0"/>
        </a:spcAft>
        <a:defRPr sz="2400" b="1">
          <a:solidFill>
            <a:schemeClr val="tx2"/>
          </a:solidFill>
          <a:latin typeface="Arial" charset="0"/>
        </a:defRPr>
      </a:lvl3pPr>
      <a:lvl4pPr algn="l" rtl="0" eaLnBrk="0" fontAlgn="base" hangingPunct="0">
        <a:lnSpc>
          <a:spcPts val="3000"/>
        </a:lnSpc>
        <a:spcBef>
          <a:spcPct val="0"/>
        </a:spcBef>
        <a:spcAft>
          <a:spcPct val="0"/>
        </a:spcAft>
        <a:defRPr sz="2400" b="1">
          <a:solidFill>
            <a:schemeClr val="tx2"/>
          </a:solidFill>
          <a:latin typeface="Arial" charset="0"/>
        </a:defRPr>
      </a:lvl4pPr>
      <a:lvl5pPr algn="l" rtl="0" eaLnBrk="0" fontAlgn="base" hangingPunct="0">
        <a:lnSpc>
          <a:spcPts val="3000"/>
        </a:lnSpc>
        <a:spcBef>
          <a:spcPct val="0"/>
        </a:spcBef>
        <a:spcAft>
          <a:spcPct val="0"/>
        </a:spcAft>
        <a:defRPr sz="2400" b="1">
          <a:solidFill>
            <a:schemeClr val="tx2"/>
          </a:solidFill>
          <a:latin typeface="Arial" charset="0"/>
        </a:defRPr>
      </a:lvl5pPr>
      <a:lvl6pPr marL="457200" algn="l" rtl="0" eaLnBrk="0" fontAlgn="base" hangingPunct="0">
        <a:lnSpc>
          <a:spcPts val="3000"/>
        </a:lnSpc>
        <a:spcBef>
          <a:spcPct val="0"/>
        </a:spcBef>
        <a:spcAft>
          <a:spcPct val="0"/>
        </a:spcAft>
        <a:defRPr sz="2400" b="1">
          <a:solidFill>
            <a:schemeClr val="tx2"/>
          </a:solidFill>
          <a:latin typeface="Arial" charset="0"/>
        </a:defRPr>
      </a:lvl6pPr>
      <a:lvl7pPr marL="914400" algn="l" rtl="0" eaLnBrk="0" fontAlgn="base" hangingPunct="0">
        <a:lnSpc>
          <a:spcPts val="3000"/>
        </a:lnSpc>
        <a:spcBef>
          <a:spcPct val="0"/>
        </a:spcBef>
        <a:spcAft>
          <a:spcPct val="0"/>
        </a:spcAft>
        <a:defRPr sz="2400" b="1">
          <a:solidFill>
            <a:schemeClr val="tx2"/>
          </a:solidFill>
          <a:latin typeface="Arial" charset="0"/>
        </a:defRPr>
      </a:lvl7pPr>
      <a:lvl8pPr marL="1371600" algn="l" rtl="0" eaLnBrk="0" fontAlgn="base" hangingPunct="0">
        <a:lnSpc>
          <a:spcPts val="3000"/>
        </a:lnSpc>
        <a:spcBef>
          <a:spcPct val="0"/>
        </a:spcBef>
        <a:spcAft>
          <a:spcPct val="0"/>
        </a:spcAft>
        <a:defRPr sz="2400" b="1">
          <a:solidFill>
            <a:schemeClr val="tx2"/>
          </a:solidFill>
          <a:latin typeface="Arial" charset="0"/>
        </a:defRPr>
      </a:lvl8pPr>
      <a:lvl9pPr marL="1828800" algn="l" rtl="0" eaLnBrk="0" fontAlgn="base" hangingPunct="0">
        <a:lnSpc>
          <a:spcPts val="3000"/>
        </a:lnSpc>
        <a:spcBef>
          <a:spcPct val="0"/>
        </a:spcBef>
        <a:spcAft>
          <a:spcPct val="0"/>
        </a:spcAft>
        <a:defRPr sz="2400" b="1">
          <a:solidFill>
            <a:schemeClr val="tx2"/>
          </a:solidFill>
          <a:latin typeface="Arial" charset="0"/>
        </a:defRPr>
      </a:lvl9pPr>
    </p:titleStyle>
    <p:bodyStyle>
      <a:lvl1pPr marL="282575" indent="-282575" algn="l" rtl="0" eaLnBrk="0" fontAlgn="base" hangingPunct="0">
        <a:lnSpc>
          <a:spcPts val="3000"/>
        </a:lnSpc>
        <a:spcBef>
          <a:spcPct val="0"/>
        </a:spcBef>
        <a:spcAft>
          <a:spcPct val="0"/>
        </a:spcAft>
        <a:buClr>
          <a:srgbClr val="FFCC49"/>
        </a:buClr>
        <a:buSzPct val="110000"/>
        <a:buFont typeface="Wingdings" pitchFamily="2" charset="2"/>
        <a:buChar char="n"/>
        <a:defRPr sz="2000">
          <a:solidFill>
            <a:schemeClr val="tx1"/>
          </a:solidFill>
          <a:latin typeface="+mn-lt"/>
          <a:ea typeface="+mn-ea"/>
          <a:cs typeface="+mn-cs"/>
        </a:defRPr>
      </a:lvl1pPr>
      <a:lvl2pPr marL="669925" indent="-190500" algn="l" rtl="0" eaLnBrk="0" fontAlgn="base" hangingPunct="0">
        <a:lnSpc>
          <a:spcPts val="3000"/>
        </a:lnSpc>
        <a:spcBef>
          <a:spcPct val="0"/>
        </a:spcBef>
        <a:spcAft>
          <a:spcPct val="0"/>
        </a:spcAft>
        <a:buClr>
          <a:srgbClr val="FFCC49"/>
        </a:buClr>
        <a:buSzPct val="80000"/>
        <a:buFont typeface="Wingdings" pitchFamily="2" charset="2"/>
        <a:buChar char="n"/>
        <a:defRPr>
          <a:solidFill>
            <a:schemeClr val="tx1"/>
          </a:solidFill>
          <a:latin typeface="+mn-lt"/>
        </a:defRPr>
      </a:lvl2pPr>
      <a:lvl3pPr marL="1050925" indent="-190500" algn="l" rtl="0" eaLnBrk="0" fontAlgn="base" hangingPunct="0">
        <a:lnSpc>
          <a:spcPts val="3000"/>
        </a:lnSpc>
        <a:spcBef>
          <a:spcPct val="0"/>
        </a:spcBef>
        <a:spcAft>
          <a:spcPct val="0"/>
        </a:spcAft>
        <a:buClr>
          <a:srgbClr val="FFCC49"/>
        </a:buClr>
        <a:buChar char="-"/>
        <a:defRPr>
          <a:solidFill>
            <a:schemeClr val="tx1"/>
          </a:solidFill>
          <a:latin typeface="+mn-lt"/>
        </a:defRPr>
      </a:lvl3pPr>
      <a:lvl4pPr marL="1622425" indent="-152400" algn="l" rtl="0" eaLnBrk="0" fontAlgn="base" hangingPunct="0">
        <a:lnSpc>
          <a:spcPts val="3000"/>
        </a:lnSpc>
        <a:spcBef>
          <a:spcPct val="0"/>
        </a:spcBef>
        <a:spcAft>
          <a:spcPct val="0"/>
        </a:spcAft>
        <a:buClr>
          <a:srgbClr val="FFCC49"/>
        </a:buClr>
        <a:buChar char="-"/>
        <a:defRPr>
          <a:solidFill>
            <a:schemeClr val="tx1"/>
          </a:solidFill>
          <a:latin typeface="+mn-lt"/>
        </a:defRPr>
      </a:lvl4pPr>
      <a:lvl5pPr marL="2095500" indent="-190500" algn="l" rtl="0" eaLnBrk="0" fontAlgn="base" hangingPunct="0">
        <a:lnSpc>
          <a:spcPts val="3000"/>
        </a:lnSpc>
        <a:spcBef>
          <a:spcPct val="0"/>
        </a:spcBef>
        <a:spcAft>
          <a:spcPct val="0"/>
        </a:spcAft>
        <a:buClr>
          <a:srgbClr val="FFCC49"/>
        </a:buClr>
        <a:buChar char="-"/>
        <a:defRPr>
          <a:solidFill>
            <a:schemeClr val="tx1"/>
          </a:solidFill>
          <a:latin typeface="+mn-lt"/>
        </a:defRPr>
      </a:lvl5pPr>
      <a:lvl6pPr marL="2552700" indent="-190500" algn="l" rtl="0" eaLnBrk="0" fontAlgn="base" hangingPunct="0">
        <a:lnSpc>
          <a:spcPts val="3000"/>
        </a:lnSpc>
        <a:spcBef>
          <a:spcPct val="0"/>
        </a:spcBef>
        <a:spcAft>
          <a:spcPct val="0"/>
        </a:spcAft>
        <a:buClr>
          <a:srgbClr val="FFCC49"/>
        </a:buClr>
        <a:buChar char="-"/>
        <a:defRPr>
          <a:solidFill>
            <a:schemeClr val="tx1"/>
          </a:solidFill>
          <a:latin typeface="+mn-lt"/>
        </a:defRPr>
      </a:lvl6pPr>
      <a:lvl7pPr marL="3009900" indent="-190500" algn="l" rtl="0" eaLnBrk="0" fontAlgn="base" hangingPunct="0">
        <a:lnSpc>
          <a:spcPts val="3000"/>
        </a:lnSpc>
        <a:spcBef>
          <a:spcPct val="0"/>
        </a:spcBef>
        <a:spcAft>
          <a:spcPct val="0"/>
        </a:spcAft>
        <a:buClr>
          <a:srgbClr val="FFCC49"/>
        </a:buClr>
        <a:buChar char="-"/>
        <a:defRPr>
          <a:solidFill>
            <a:schemeClr val="tx1"/>
          </a:solidFill>
          <a:latin typeface="+mn-lt"/>
        </a:defRPr>
      </a:lvl7pPr>
      <a:lvl8pPr marL="3467100" indent="-190500" algn="l" rtl="0" eaLnBrk="0" fontAlgn="base" hangingPunct="0">
        <a:lnSpc>
          <a:spcPts val="3000"/>
        </a:lnSpc>
        <a:spcBef>
          <a:spcPct val="0"/>
        </a:spcBef>
        <a:spcAft>
          <a:spcPct val="0"/>
        </a:spcAft>
        <a:buClr>
          <a:srgbClr val="FFCC49"/>
        </a:buClr>
        <a:buChar char="-"/>
        <a:defRPr>
          <a:solidFill>
            <a:schemeClr val="tx1"/>
          </a:solidFill>
          <a:latin typeface="+mn-lt"/>
        </a:defRPr>
      </a:lvl8pPr>
      <a:lvl9pPr marL="3924300" indent="-190500" algn="l" rtl="0" eaLnBrk="0" fontAlgn="base" hangingPunct="0">
        <a:lnSpc>
          <a:spcPts val="3000"/>
        </a:lnSpc>
        <a:spcBef>
          <a:spcPct val="0"/>
        </a:spcBef>
        <a:spcAft>
          <a:spcPct val="0"/>
        </a:spcAft>
        <a:buClr>
          <a:srgbClr val="FFCC49"/>
        </a:buClr>
        <a:buChar char="-"/>
        <a:defRPr>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62" name="Line 2"/>
          <p:cNvSpPr>
            <a:spLocks noChangeShapeType="1"/>
          </p:cNvSpPr>
          <p:nvPr/>
        </p:nvSpPr>
        <p:spPr bwMode="auto">
          <a:xfrm>
            <a:off x="19050" y="1828800"/>
            <a:ext cx="5981700" cy="0"/>
          </a:xfrm>
          <a:prstGeom prst="line">
            <a:avLst/>
          </a:prstGeom>
          <a:noFill/>
          <a:ln w="50800">
            <a:solidFill>
              <a:schemeClr val="accent2"/>
            </a:solidFill>
            <a:round/>
            <a:headEnd/>
            <a:tailEnd/>
          </a:ln>
          <a:effectLst/>
        </p:spPr>
        <p:txBody>
          <a:bodyPr wrap="none" anchor="ctr"/>
          <a:lstStyle/>
          <a:p>
            <a:pPr algn="ctr" eaLnBrk="0" hangingPunct="0">
              <a:lnSpc>
                <a:spcPct val="85000"/>
              </a:lnSpc>
              <a:spcBef>
                <a:spcPct val="50000"/>
              </a:spcBef>
              <a:defRPr/>
            </a:pPr>
            <a:endParaRPr lang="fi-FI">
              <a:solidFill>
                <a:srgbClr val="081D58"/>
              </a:solidFill>
              <a:cs typeface="+mn-cs"/>
            </a:endParaRPr>
          </a:p>
        </p:txBody>
      </p:sp>
      <p:sp>
        <p:nvSpPr>
          <p:cNvPr id="39939" name="Rectangle 3"/>
          <p:cNvSpPr>
            <a:spLocks noGrp="1" noChangeArrowheads="1"/>
          </p:cNvSpPr>
          <p:nvPr>
            <p:ph type="title"/>
          </p:nvPr>
        </p:nvSpPr>
        <p:spPr bwMode="auto">
          <a:xfrm>
            <a:off x="285750" y="355600"/>
            <a:ext cx="5829300" cy="14732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fi-FI" smtClean="0"/>
              <a:t>Click to edit Master title style</a:t>
            </a:r>
          </a:p>
        </p:txBody>
      </p:sp>
      <p:sp>
        <p:nvSpPr>
          <p:cNvPr id="39940" name="Rectangle 4"/>
          <p:cNvSpPr>
            <a:spLocks noGrp="1" noChangeArrowheads="1"/>
          </p:cNvSpPr>
          <p:nvPr>
            <p:ph type="body" idx="1"/>
          </p:nvPr>
        </p:nvSpPr>
        <p:spPr bwMode="auto">
          <a:xfrm>
            <a:off x="742950" y="2235200"/>
            <a:ext cx="5829300" cy="54864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Tree>
  </p:cSld>
  <p:clrMap bg1="lt1" tx1="dk1" bg2="lt2" tx2="dk2" accent1="accent1" accent2="accent2" accent3="accent3" accent4="accent4" accent5="accent5" accent6="accent6" hlink="hlink" folHlink="folHlink"/>
  <p:sldLayoutIdLst>
    <p:sldLayoutId id="2147511110" r:id="rId1"/>
    <p:sldLayoutId id="2147511111" r:id="rId2"/>
    <p:sldLayoutId id="2147511112" r:id="rId3"/>
    <p:sldLayoutId id="2147511113" r:id="rId4"/>
    <p:sldLayoutId id="2147511114" r:id="rId5"/>
    <p:sldLayoutId id="2147511115" r:id="rId6"/>
    <p:sldLayoutId id="2147511116" r:id="rId7"/>
    <p:sldLayoutId id="2147511117" r:id="rId8"/>
    <p:sldLayoutId id="2147511118" r:id="rId9"/>
    <p:sldLayoutId id="2147511119" r:id="rId10"/>
    <p:sldLayoutId id="2147511120" r:id="rId11"/>
    <p:sldLayoutId id="2147511121" r:id="rId12"/>
    <p:sldLayoutId id="2147511122" r:id="rId13"/>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defRPr>
      </a:lvl5pPr>
      <a:lvl6pPr marL="2514600" indent="-228600" algn="l" rtl="0" fontAlgn="base">
        <a:spcBef>
          <a:spcPct val="20000"/>
        </a:spcBef>
        <a:spcAft>
          <a:spcPct val="0"/>
        </a:spcAft>
        <a:buClr>
          <a:schemeClr val="tx1"/>
        </a:buClr>
        <a:buSzPct val="100000"/>
        <a:buChar char="–"/>
        <a:defRPr sz="2000">
          <a:solidFill>
            <a:schemeClr val="tx1"/>
          </a:solidFill>
          <a:latin typeface="+mn-lt"/>
        </a:defRPr>
      </a:lvl6pPr>
      <a:lvl7pPr marL="2971800" indent="-228600" algn="l" rtl="0" fontAlgn="base">
        <a:spcBef>
          <a:spcPct val="20000"/>
        </a:spcBef>
        <a:spcAft>
          <a:spcPct val="0"/>
        </a:spcAft>
        <a:buClr>
          <a:schemeClr val="tx1"/>
        </a:buClr>
        <a:buSzPct val="100000"/>
        <a:buChar char="–"/>
        <a:defRPr sz="2000">
          <a:solidFill>
            <a:schemeClr val="tx1"/>
          </a:solidFill>
          <a:latin typeface="+mn-lt"/>
        </a:defRPr>
      </a:lvl7pPr>
      <a:lvl8pPr marL="3429000" indent="-228600" algn="l" rtl="0" fontAlgn="base">
        <a:spcBef>
          <a:spcPct val="20000"/>
        </a:spcBef>
        <a:spcAft>
          <a:spcPct val="0"/>
        </a:spcAft>
        <a:buClr>
          <a:schemeClr val="tx1"/>
        </a:buClr>
        <a:buSzPct val="100000"/>
        <a:buChar char="–"/>
        <a:defRPr sz="2000">
          <a:solidFill>
            <a:schemeClr val="tx1"/>
          </a:solidFill>
          <a:latin typeface="+mn-lt"/>
        </a:defRPr>
      </a:lvl8pPr>
      <a:lvl9pPr marL="3886200" indent="-228600" algn="l" rtl="0" fontAlgn="base">
        <a:spcBef>
          <a:spcPct val="20000"/>
        </a:spcBef>
        <a:spcAft>
          <a:spcPct val="0"/>
        </a:spcAft>
        <a:buClr>
          <a:schemeClr val="tx1"/>
        </a:buClr>
        <a:buSzPct val="100000"/>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426" name="Line 2"/>
          <p:cNvSpPr>
            <a:spLocks noChangeShapeType="1"/>
          </p:cNvSpPr>
          <p:nvPr/>
        </p:nvSpPr>
        <p:spPr bwMode="auto">
          <a:xfrm>
            <a:off x="19050" y="1828800"/>
            <a:ext cx="5981700" cy="0"/>
          </a:xfrm>
          <a:prstGeom prst="line">
            <a:avLst/>
          </a:prstGeom>
          <a:noFill/>
          <a:ln w="50800">
            <a:solidFill>
              <a:schemeClr val="accent2"/>
            </a:solidFill>
            <a:round/>
            <a:headEnd/>
            <a:tailEnd/>
          </a:ln>
          <a:effectLst/>
        </p:spPr>
        <p:txBody>
          <a:bodyPr wrap="none" anchor="ctr"/>
          <a:lstStyle/>
          <a:p>
            <a:pPr algn="ctr" eaLnBrk="0" hangingPunct="0">
              <a:lnSpc>
                <a:spcPct val="85000"/>
              </a:lnSpc>
              <a:spcBef>
                <a:spcPct val="20000"/>
              </a:spcBef>
              <a:buFontTx/>
              <a:buChar char="•"/>
              <a:defRPr/>
            </a:pPr>
            <a:endParaRPr lang="fi-FI">
              <a:solidFill>
                <a:srgbClr val="000000"/>
              </a:solidFill>
              <a:cs typeface="+mn-cs"/>
            </a:endParaRPr>
          </a:p>
        </p:txBody>
      </p:sp>
      <p:sp>
        <p:nvSpPr>
          <p:cNvPr id="40963" name="Rectangle 3"/>
          <p:cNvSpPr>
            <a:spLocks noGrp="1" noChangeArrowheads="1"/>
          </p:cNvSpPr>
          <p:nvPr>
            <p:ph type="title"/>
          </p:nvPr>
        </p:nvSpPr>
        <p:spPr bwMode="auto">
          <a:xfrm>
            <a:off x="285750" y="355600"/>
            <a:ext cx="5829300" cy="14732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fi-FI" smtClean="0"/>
              <a:t>Click to edit Master title style</a:t>
            </a:r>
          </a:p>
        </p:txBody>
      </p:sp>
      <p:sp>
        <p:nvSpPr>
          <p:cNvPr id="40964" name="Rectangle 4"/>
          <p:cNvSpPr>
            <a:spLocks noGrp="1" noChangeArrowheads="1"/>
          </p:cNvSpPr>
          <p:nvPr>
            <p:ph type="body" idx="1"/>
          </p:nvPr>
        </p:nvSpPr>
        <p:spPr bwMode="auto">
          <a:xfrm>
            <a:off x="742950" y="2235200"/>
            <a:ext cx="5829300" cy="54864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Tree>
  </p:cSld>
  <p:clrMap bg1="lt1" tx1="dk1" bg2="lt2" tx2="dk2" accent1="accent1" accent2="accent2" accent3="accent3" accent4="accent4" accent5="accent5" accent6="accent6" hlink="hlink" folHlink="folHlink"/>
  <p:sldLayoutIdLst>
    <p:sldLayoutId id="2147511123" r:id="rId1"/>
    <p:sldLayoutId id="2147511124" r:id="rId2"/>
    <p:sldLayoutId id="2147511125" r:id="rId3"/>
    <p:sldLayoutId id="2147511126" r:id="rId4"/>
    <p:sldLayoutId id="2147511127" r:id="rId5"/>
    <p:sldLayoutId id="2147511128" r:id="rId6"/>
    <p:sldLayoutId id="2147511129" r:id="rId7"/>
    <p:sldLayoutId id="2147511130" r:id="rId8"/>
    <p:sldLayoutId id="2147511131" r:id="rId9"/>
    <p:sldLayoutId id="2147511132" r:id="rId10"/>
    <p:sldLayoutId id="2147511133" r:id="rId11"/>
    <p:sldLayoutId id="2147511134" r:id="rId12"/>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defRPr>
      </a:lvl5pPr>
      <a:lvl6pPr marL="2514600" indent="-228600" algn="l" rtl="0" fontAlgn="base">
        <a:spcBef>
          <a:spcPct val="20000"/>
        </a:spcBef>
        <a:spcAft>
          <a:spcPct val="0"/>
        </a:spcAft>
        <a:buClr>
          <a:schemeClr val="tx1"/>
        </a:buClr>
        <a:buSzPct val="100000"/>
        <a:buChar char="–"/>
        <a:defRPr sz="2000">
          <a:solidFill>
            <a:schemeClr val="tx1"/>
          </a:solidFill>
          <a:latin typeface="+mn-lt"/>
        </a:defRPr>
      </a:lvl6pPr>
      <a:lvl7pPr marL="2971800" indent="-228600" algn="l" rtl="0" fontAlgn="base">
        <a:spcBef>
          <a:spcPct val="20000"/>
        </a:spcBef>
        <a:spcAft>
          <a:spcPct val="0"/>
        </a:spcAft>
        <a:buClr>
          <a:schemeClr val="tx1"/>
        </a:buClr>
        <a:buSzPct val="100000"/>
        <a:buChar char="–"/>
        <a:defRPr sz="2000">
          <a:solidFill>
            <a:schemeClr val="tx1"/>
          </a:solidFill>
          <a:latin typeface="+mn-lt"/>
        </a:defRPr>
      </a:lvl7pPr>
      <a:lvl8pPr marL="3429000" indent="-228600" algn="l" rtl="0" fontAlgn="base">
        <a:spcBef>
          <a:spcPct val="20000"/>
        </a:spcBef>
        <a:spcAft>
          <a:spcPct val="0"/>
        </a:spcAft>
        <a:buClr>
          <a:schemeClr val="tx1"/>
        </a:buClr>
        <a:buSzPct val="100000"/>
        <a:buChar char="–"/>
        <a:defRPr sz="2000">
          <a:solidFill>
            <a:schemeClr val="tx1"/>
          </a:solidFill>
          <a:latin typeface="+mn-lt"/>
        </a:defRPr>
      </a:lvl8pPr>
      <a:lvl9pPr marL="3886200" indent="-228600" algn="l" rtl="0" fontAlgn="base">
        <a:spcBef>
          <a:spcPct val="20000"/>
        </a:spcBef>
        <a:spcAft>
          <a:spcPct val="0"/>
        </a:spcAft>
        <a:buClr>
          <a:schemeClr val="tx1"/>
        </a:buClr>
        <a:buSzPct val="100000"/>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smtClean="0"/>
              <a:t>Muokkaa perustyyl. napsautt.</a:t>
            </a:r>
          </a:p>
        </p:txBody>
      </p:sp>
      <p:sp>
        <p:nvSpPr>
          <p:cNvPr id="41987" name="Rectangle 3"/>
          <p:cNvSpPr>
            <a:spLocks noGrp="1" noChangeArrowheads="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635908" name="Rectangle 4"/>
          <p:cNvSpPr>
            <a:spLocks noGrp="1" noChangeArrowheads="1"/>
          </p:cNvSpPr>
          <p:nvPr>
            <p:ph type="dt" sz="half" idx="2"/>
          </p:nvPr>
        </p:nvSpPr>
        <p:spPr bwMode="auto">
          <a:xfrm>
            <a:off x="342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spcBef>
                <a:spcPct val="0"/>
              </a:spcBef>
              <a:defRPr sz="1400">
                <a:solidFill>
                  <a:srgbClr val="000000"/>
                </a:solidFill>
                <a:latin typeface="+mn-lt"/>
                <a:cs typeface="+mn-cs"/>
              </a:defRPr>
            </a:lvl1pPr>
          </a:lstStyle>
          <a:p>
            <a:pPr>
              <a:defRPr/>
            </a:pPr>
            <a:r>
              <a:rPr lang="fi-FI" smtClean="0"/>
              <a:t>13.9.2012</a:t>
            </a:r>
            <a:endParaRPr lang="fi-FI"/>
          </a:p>
        </p:txBody>
      </p:sp>
      <p:sp>
        <p:nvSpPr>
          <p:cNvPr id="635909" name="Rectangle 5"/>
          <p:cNvSpPr>
            <a:spLocks noGrp="1" noChangeArrowheads="1"/>
          </p:cNvSpPr>
          <p:nvPr>
            <p:ph type="ftr" sz="quarter" idx="3"/>
          </p:nvPr>
        </p:nvSpPr>
        <p:spPr bwMode="auto">
          <a:xfrm>
            <a:off x="2343150" y="8326438"/>
            <a:ext cx="21717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defRPr sz="1400">
                <a:solidFill>
                  <a:srgbClr val="000000"/>
                </a:solidFill>
                <a:latin typeface="+mn-lt"/>
                <a:cs typeface="+mn-cs"/>
              </a:defRPr>
            </a:lvl1pPr>
          </a:lstStyle>
          <a:p>
            <a:pPr>
              <a:defRPr/>
            </a:pPr>
            <a:r>
              <a:rPr lang="fi-FI" smtClean="0"/>
              <a:t>Jussi Tammisola, Geenimuuntelun uusia sovelluksia I </a:t>
            </a:r>
            <a:endParaRPr lang="fi-FI"/>
          </a:p>
        </p:txBody>
      </p:sp>
      <p:sp>
        <p:nvSpPr>
          <p:cNvPr id="635910" name="Rectangle 6"/>
          <p:cNvSpPr>
            <a:spLocks noGrp="1" noChangeArrowheads="1"/>
          </p:cNvSpPr>
          <p:nvPr>
            <p:ph type="sldNum" sz="quarter" idx="4"/>
          </p:nvPr>
        </p:nvSpPr>
        <p:spPr bwMode="auto">
          <a:xfrm>
            <a:off x="4914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400">
                <a:solidFill>
                  <a:srgbClr val="000000"/>
                </a:solidFill>
                <a:latin typeface="+mn-lt"/>
                <a:cs typeface="+mn-cs"/>
              </a:defRPr>
            </a:lvl1pPr>
          </a:lstStyle>
          <a:p>
            <a:pPr>
              <a:defRPr/>
            </a:pPr>
            <a:fld id="{90374B65-C7EA-41A5-B551-FAA5EF65AF2A}"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511326" r:id="rId1"/>
    <p:sldLayoutId id="2147511327" r:id="rId2"/>
    <p:sldLayoutId id="2147511328" r:id="rId3"/>
    <p:sldLayoutId id="2147511329" r:id="rId4"/>
    <p:sldLayoutId id="2147511330" r:id="rId5"/>
    <p:sldLayoutId id="2147511331" r:id="rId6"/>
    <p:sldLayoutId id="2147511332" r:id="rId7"/>
    <p:sldLayoutId id="2147511333" r:id="rId8"/>
    <p:sldLayoutId id="2147511334" r:id="rId9"/>
    <p:sldLayoutId id="2147511335" r:id="rId10"/>
    <p:sldLayoutId id="2147511336" r:id="rId11"/>
    <p:sldLayoutId id="2147511337"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1000125" y="214313"/>
            <a:ext cx="5629275" cy="9286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Muokkaa otsikon perustyyliä napsauttamalla</a:t>
            </a:r>
          </a:p>
        </p:txBody>
      </p:sp>
      <p:sp>
        <p:nvSpPr>
          <p:cNvPr id="43011" name="Rectangle 3"/>
          <p:cNvSpPr>
            <a:spLocks noGrp="1" noChangeArrowheads="1"/>
          </p:cNvSpPr>
          <p:nvPr>
            <p:ph type="body" idx="1"/>
          </p:nvPr>
        </p:nvSpPr>
        <p:spPr bwMode="auto">
          <a:xfrm>
            <a:off x="357188" y="1357313"/>
            <a:ext cx="6272212" cy="7380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Muokkaa tekstin perustyylejä napsauttamalla</a:t>
            </a:r>
          </a:p>
          <a:p>
            <a:pPr lvl="1"/>
            <a:r>
              <a:rPr lang="en-US" smtClean="0"/>
              <a:t>toinen taso</a:t>
            </a:r>
          </a:p>
          <a:p>
            <a:pPr lvl="2"/>
            <a:r>
              <a:rPr lang="en-US" smtClean="0"/>
              <a:t>kolmas taso</a:t>
            </a:r>
          </a:p>
          <a:p>
            <a:pPr lvl="3"/>
            <a:r>
              <a:rPr lang="en-US" smtClean="0"/>
              <a:t>neljäs taso</a:t>
            </a:r>
          </a:p>
          <a:p>
            <a:pPr lvl="4"/>
            <a:r>
              <a:rPr lang="en-US" smtClean="0"/>
              <a:t>viides taso</a:t>
            </a:r>
          </a:p>
        </p:txBody>
      </p:sp>
      <p:pic>
        <p:nvPicPr>
          <p:cNvPr id="43012" name="Picture 1036" descr="rgb-vaaka-logo"/>
          <p:cNvPicPr>
            <a:picLocks noChangeAspect="1" noChangeArrowheads="1"/>
          </p:cNvPicPr>
          <p:nvPr/>
        </p:nvPicPr>
        <p:blipFill>
          <a:blip r:embed="rId19" cstate="print"/>
          <a:srcRect/>
          <a:stretch>
            <a:fillRect/>
          </a:stretch>
        </p:blipFill>
        <p:spPr bwMode="auto">
          <a:xfrm>
            <a:off x="265113" y="428625"/>
            <a:ext cx="542925" cy="785813"/>
          </a:xfrm>
          <a:prstGeom prst="rect">
            <a:avLst/>
          </a:prstGeom>
          <a:noFill/>
          <a:ln w="9525">
            <a:noFill/>
            <a:miter lim="800000"/>
            <a:headEnd/>
            <a:tailEnd/>
          </a:ln>
        </p:spPr>
      </p:pic>
      <p:sp>
        <p:nvSpPr>
          <p:cNvPr id="4109" name="Rectangle 1037"/>
          <p:cNvSpPr>
            <a:spLocks noGrp="1" noChangeArrowheads="1"/>
          </p:cNvSpPr>
          <p:nvPr>
            <p:ph type="dt" sz="half" idx="2"/>
          </p:nvPr>
        </p:nvSpPr>
        <p:spPr bwMode="auto">
          <a:xfrm>
            <a:off x="5240338" y="8796338"/>
            <a:ext cx="996950"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eaLnBrk="0" hangingPunct="0">
              <a:defRPr sz="1000">
                <a:solidFill>
                  <a:srgbClr val="000000"/>
                </a:solidFill>
                <a:latin typeface="+mn-lt"/>
                <a:cs typeface="+mn-cs"/>
              </a:defRPr>
            </a:lvl1pPr>
          </a:lstStyle>
          <a:p>
            <a:pPr>
              <a:defRPr/>
            </a:pPr>
            <a:r>
              <a:rPr lang="fi-FI" smtClean="0"/>
              <a:t>13.9.2012</a:t>
            </a:r>
            <a:endParaRPr lang="en-US"/>
          </a:p>
        </p:txBody>
      </p:sp>
      <p:sp>
        <p:nvSpPr>
          <p:cNvPr id="4110" name="Rectangle 1038"/>
          <p:cNvSpPr>
            <a:spLocks noGrp="1" noChangeArrowheads="1"/>
          </p:cNvSpPr>
          <p:nvPr>
            <p:ph type="ftr" sz="quarter" idx="3"/>
          </p:nvPr>
        </p:nvSpPr>
        <p:spPr bwMode="auto">
          <a:xfrm>
            <a:off x="512763" y="8796338"/>
            <a:ext cx="4699000"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eaLnBrk="0" hangingPunct="0">
              <a:defRPr sz="1000">
                <a:solidFill>
                  <a:srgbClr val="000000"/>
                </a:solidFill>
                <a:latin typeface="+mn-lt"/>
                <a:cs typeface="+mn-cs"/>
              </a:defRPr>
            </a:lvl1pPr>
          </a:lstStyle>
          <a:p>
            <a:pPr>
              <a:defRPr/>
            </a:pPr>
            <a:r>
              <a:rPr lang="fi-FI" smtClean="0"/>
              <a:t>Jussi Tammisola, Geenimuuntelun uusia sovelluksia I </a:t>
            </a:r>
            <a:endParaRPr lang="en-US"/>
          </a:p>
        </p:txBody>
      </p:sp>
      <p:sp>
        <p:nvSpPr>
          <p:cNvPr id="4111" name="Rectangle 1039"/>
          <p:cNvSpPr>
            <a:spLocks noGrp="1" noChangeArrowheads="1"/>
          </p:cNvSpPr>
          <p:nvPr>
            <p:ph type="sldNum" sz="quarter" idx="4"/>
          </p:nvPr>
        </p:nvSpPr>
        <p:spPr bwMode="auto">
          <a:xfrm>
            <a:off x="6237288" y="8796338"/>
            <a:ext cx="377825"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eaLnBrk="0" hangingPunct="0">
              <a:defRPr sz="1000">
                <a:solidFill>
                  <a:srgbClr val="000000"/>
                </a:solidFill>
                <a:latin typeface="+mn-lt"/>
                <a:cs typeface="+mn-cs"/>
              </a:defRPr>
            </a:lvl1pPr>
          </a:lstStyle>
          <a:p>
            <a:pPr>
              <a:defRPr/>
            </a:pPr>
            <a:fld id="{91447208-46E3-40F5-B48F-C3F238F0775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1338" r:id="rId1"/>
    <p:sldLayoutId id="2147511339" r:id="rId2"/>
    <p:sldLayoutId id="2147511340" r:id="rId3"/>
    <p:sldLayoutId id="2147511341" r:id="rId4"/>
    <p:sldLayoutId id="2147511342" r:id="rId5"/>
    <p:sldLayoutId id="2147511343" r:id="rId6"/>
    <p:sldLayoutId id="2147511344" r:id="rId7"/>
    <p:sldLayoutId id="2147511345" r:id="rId8"/>
    <p:sldLayoutId id="2147511346" r:id="rId9"/>
    <p:sldLayoutId id="2147511347" r:id="rId10"/>
    <p:sldLayoutId id="2147511348" r:id="rId11"/>
    <p:sldLayoutId id="2147511349" r:id="rId12"/>
    <p:sldLayoutId id="2147511350" r:id="rId13"/>
    <p:sldLayoutId id="2147511351" r:id="rId14"/>
    <p:sldLayoutId id="2147511352" r:id="rId15"/>
    <p:sldLayoutId id="2147511353" r:id="rId16"/>
    <p:sldLayoutId id="2147511354" r:id="rId17"/>
  </p:sldLayoutIdLst>
  <p:hf hdr="0"/>
  <p:txStyles>
    <p:titleStyle>
      <a:lvl1pPr algn="l" rtl="0" eaLnBrk="0" fontAlgn="base" hangingPunct="0">
        <a:lnSpc>
          <a:spcPts val="3000"/>
        </a:lnSpc>
        <a:spcBef>
          <a:spcPct val="0"/>
        </a:spcBef>
        <a:spcAft>
          <a:spcPct val="0"/>
        </a:spcAft>
        <a:defRPr sz="2400" b="1">
          <a:solidFill>
            <a:schemeClr val="tx2"/>
          </a:solidFill>
          <a:latin typeface="+mj-lt"/>
          <a:ea typeface="+mj-ea"/>
          <a:cs typeface="+mj-cs"/>
        </a:defRPr>
      </a:lvl1pPr>
      <a:lvl2pPr algn="l" rtl="0" eaLnBrk="0" fontAlgn="base" hangingPunct="0">
        <a:lnSpc>
          <a:spcPts val="3000"/>
        </a:lnSpc>
        <a:spcBef>
          <a:spcPct val="0"/>
        </a:spcBef>
        <a:spcAft>
          <a:spcPct val="0"/>
        </a:spcAft>
        <a:defRPr sz="2400" b="1">
          <a:solidFill>
            <a:schemeClr val="tx2"/>
          </a:solidFill>
          <a:latin typeface="Arial" charset="0"/>
        </a:defRPr>
      </a:lvl2pPr>
      <a:lvl3pPr algn="l" rtl="0" eaLnBrk="0" fontAlgn="base" hangingPunct="0">
        <a:lnSpc>
          <a:spcPts val="3000"/>
        </a:lnSpc>
        <a:spcBef>
          <a:spcPct val="0"/>
        </a:spcBef>
        <a:spcAft>
          <a:spcPct val="0"/>
        </a:spcAft>
        <a:defRPr sz="2400" b="1">
          <a:solidFill>
            <a:schemeClr val="tx2"/>
          </a:solidFill>
          <a:latin typeface="Arial" charset="0"/>
        </a:defRPr>
      </a:lvl3pPr>
      <a:lvl4pPr algn="l" rtl="0" eaLnBrk="0" fontAlgn="base" hangingPunct="0">
        <a:lnSpc>
          <a:spcPts val="3000"/>
        </a:lnSpc>
        <a:spcBef>
          <a:spcPct val="0"/>
        </a:spcBef>
        <a:spcAft>
          <a:spcPct val="0"/>
        </a:spcAft>
        <a:defRPr sz="2400" b="1">
          <a:solidFill>
            <a:schemeClr val="tx2"/>
          </a:solidFill>
          <a:latin typeface="Arial" charset="0"/>
        </a:defRPr>
      </a:lvl4pPr>
      <a:lvl5pPr algn="l" rtl="0" eaLnBrk="0" fontAlgn="base" hangingPunct="0">
        <a:lnSpc>
          <a:spcPts val="3000"/>
        </a:lnSpc>
        <a:spcBef>
          <a:spcPct val="0"/>
        </a:spcBef>
        <a:spcAft>
          <a:spcPct val="0"/>
        </a:spcAft>
        <a:defRPr sz="2400" b="1">
          <a:solidFill>
            <a:schemeClr val="tx2"/>
          </a:solidFill>
          <a:latin typeface="Arial" charset="0"/>
        </a:defRPr>
      </a:lvl5pPr>
      <a:lvl6pPr marL="457200" algn="l" rtl="0" eaLnBrk="0" fontAlgn="base" hangingPunct="0">
        <a:lnSpc>
          <a:spcPts val="3000"/>
        </a:lnSpc>
        <a:spcBef>
          <a:spcPct val="0"/>
        </a:spcBef>
        <a:spcAft>
          <a:spcPct val="0"/>
        </a:spcAft>
        <a:defRPr sz="2400" b="1">
          <a:solidFill>
            <a:schemeClr val="tx2"/>
          </a:solidFill>
          <a:latin typeface="Arial" charset="0"/>
        </a:defRPr>
      </a:lvl6pPr>
      <a:lvl7pPr marL="914400" algn="l" rtl="0" eaLnBrk="0" fontAlgn="base" hangingPunct="0">
        <a:lnSpc>
          <a:spcPts val="3000"/>
        </a:lnSpc>
        <a:spcBef>
          <a:spcPct val="0"/>
        </a:spcBef>
        <a:spcAft>
          <a:spcPct val="0"/>
        </a:spcAft>
        <a:defRPr sz="2400" b="1">
          <a:solidFill>
            <a:schemeClr val="tx2"/>
          </a:solidFill>
          <a:latin typeface="Arial" charset="0"/>
        </a:defRPr>
      </a:lvl7pPr>
      <a:lvl8pPr marL="1371600" algn="l" rtl="0" eaLnBrk="0" fontAlgn="base" hangingPunct="0">
        <a:lnSpc>
          <a:spcPts val="3000"/>
        </a:lnSpc>
        <a:spcBef>
          <a:spcPct val="0"/>
        </a:spcBef>
        <a:spcAft>
          <a:spcPct val="0"/>
        </a:spcAft>
        <a:defRPr sz="2400" b="1">
          <a:solidFill>
            <a:schemeClr val="tx2"/>
          </a:solidFill>
          <a:latin typeface="Arial" charset="0"/>
        </a:defRPr>
      </a:lvl8pPr>
      <a:lvl9pPr marL="1828800" algn="l" rtl="0" eaLnBrk="0" fontAlgn="base" hangingPunct="0">
        <a:lnSpc>
          <a:spcPts val="3000"/>
        </a:lnSpc>
        <a:spcBef>
          <a:spcPct val="0"/>
        </a:spcBef>
        <a:spcAft>
          <a:spcPct val="0"/>
        </a:spcAft>
        <a:defRPr sz="2400" b="1">
          <a:solidFill>
            <a:schemeClr val="tx2"/>
          </a:solidFill>
          <a:latin typeface="Arial" charset="0"/>
        </a:defRPr>
      </a:lvl9pPr>
    </p:titleStyle>
    <p:bodyStyle>
      <a:lvl1pPr marL="282575" indent="-282575" algn="l" rtl="0" eaLnBrk="0" fontAlgn="base" hangingPunct="0">
        <a:lnSpc>
          <a:spcPts val="3000"/>
        </a:lnSpc>
        <a:spcBef>
          <a:spcPct val="0"/>
        </a:spcBef>
        <a:spcAft>
          <a:spcPct val="0"/>
        </a:spcAft>
        <a:buClr>
          <a:srgbClr val="FFCC49"/>
        </a:buClr>
        <a:buSzPct val="110000"/>
        <a:buFont typeface="Wingdings" pitchFamily="2" charset="2"/>
        <a:buChar char="n"/>
        <a:defRPr sz="2000">
          <a:solidFill>
            <a:schemeClr val="tx1"/>
          </a:solidFill>
          <a:latin typeface="+mn-lt"/>
          <a:ea typeface="+mn-ea"/>
          <a:cs typeface="+mn-cs"/>
        </a:defRPr>
      </a:lvl1pPr>
      <a:lvl2pPr marL="669925" indent="-190500" algn="l" rtl="0" eaLnBrk="0" fontAlgn="base" hangingPunct="0">
        <a:lnSpc>
          <a:spcPts val="3000"/>
        </a:lnSpc>
        <a:spcBef>
          <a:spcPct val="0"/>
        </a:spcBef>
        <a:spcAft>
          <a:spcPct val="0"/>
        </a:spcAft>
        <a:buClr>
          <a:srgbClr val="FFCC49"/>
        </a:buClr>
        <a:buSzPct val="80000"/>
        <a:buFont typeface="Wingdings" pitchFamily="2" charset="2"/>
        <a:buChar char="n"/>
        <a:defRPr>
          <a:solidFill>
            <a:schemeClr val="tx1"/>
          </a:solidFill>
          <a:latin typeface="+mn-lt"/>
        </a:defRPr>
      </a:lvl2pPr>
      <a:lvl3pPr marL="1050925" indent="-190500" algn="l" rtl="0" eaLnBrk="0" fontAlgn="base" hangingPunct="0">
        <a:lnSpc>
          <a:spcPts val="3000"/>
        </a:lnSpc>
        <a:spcBef>
          <a:spcPct val="0"/>
        </a:spcBef>
        <a:spcAft>
          <a:spcPct val="0"/>
        </a:spcAft>
        <a:buClr>
          <a:srgbClr val="FFCC49"/>
        </a:buClr>
        <a:buChar char="-"/>
        <a:defRPr>
          <a:solidFill>
            <a:schemeClr val="tx1"/>
          </a:solidFill>
          <a:latin typeface="+mn-lt"/>
        </a:defRPr>
      </a:lvl3pPr>
      <a:lvl4pPr marL="1622425" indent="-152400" algn="l" rtl="0" eaLnBrk="0" fontAlgn="base" hangingPunct="0">
        <a:lnSpc>
          <a:spcPts val="3000"/>
        </a:lnSpc>
        <a:spcBef>
          <a:spcPct val="0"/>
        </a:spcBef>
        <a:spcAft>
          <a:spcPct val="0"/>
        </a:spcAft>
        <a:buClr>
          <a:srgbClr val="FFCC49"/>
        </a:buClr>
        <a:buChar char="-"/>
        <a:defRPr>
          <a:solidFill>
            <a:schemeClr val="tx1"/>
          </a:solidFill>
          <a:latin typeface="+mn-lt"/>
        </a:defRPr>
      </a:lvl4pPr>
      <a:lvl5pPr marL="2095500" indent="-190500" algn="l" rtl="0" eaLnBrk="0" fontAlgn="base" hangingPunct="0">
        <a:lnSpc>
          <a:spcPts val="3000"/>
        </a:lnSpc>
        <a:spcBef>
          <a:spcPct val="0"/>
        </a:spcBef>
        <a:spcAft>
          <a:spcPct val="0"/>
        </a:spcAft>
        <a:buClr>
          <a:srgbClr val="FFCC49"/>
        </a:buClr>
        <a:buChar char="-"/>
        <a:defRPr>
          <a:solidFill>
            <a:schemeClr val="tx1"/>
          </a:solidFill>
          <a:latin typeface="+mn-lt"/>
        </a:defRPr>
      </a:lvl5pPr>
      <a:lvl6pPr marL="2552700" indent="-190500" algn="l" rtl="0" eaLnBrk="0" fontAlgn="base" hangingPunct="0">
        <a:lnSpc>
          <a:spcPts val="3000"/>
        </a:lnSpc>
        <a:spcBef>
          <a:spcPct val="0"/>
        </a:spcBef>
        <a:spcAft>
          <a:spcPct val="0"/>
        </a:spcAft>
        <a:buClr>
          <a:srgbClr val="FFCC49"/>
        </a:buClr>
        <a:buChar char="-"/>
        <a:defRPr>
          <a:solidFill>
            <a:schemeClr val="tx1"/>
          </a:solidFill>
          <a:latin typeface="+mn-lt"/>
        </a:defRPr>
      </a:lvl6pPr>
      <a:lvl7pPr marL="3009900" indent="-190500" algn="l" rtl="0" eaLnBrk="0" fontAlgn="base" hangingPunct="0">
        <a:lnSpc>
          <a:spcPts val="3000"/>
        </a:lnSpc>
        <a:spcBef>
          <a:spcPct val="0"/>
        </a:spcBef>
        <a:spcAft>
          <a:spcPct val="0"/>
        </a:spcAft>
        <a:buClr>
          <a:srgbClr val="FFCC49"/>
        </a:buClr>
        <a:buChar char="-"/>
        <a:defRPr>
          <a:solidFill>
            <a:schemeClr val="tx1"/>
          </a:solidFill>
          <a:latin typeface="+mn-lt"/>
        </a:defRPr>
      </a:lvl7pPr>
      <a:lvl8pPr marL="3467100" indent="-190500" algn="l" rtl="0" eaLnBrk="0" fontAlgn="base" hangingPunct="0">
        <a:lnSpc>
          <a:spcPts val="3000"/>
        </a:lnSpc>
        <a:spcBef>
          <a:spcPct val="0"/>
        </a:spcBef>
        <a:spcAft>
          <a:spcPct val="0"/>
        </a:spcAft>
        <a:buClr>
          <a:srgbClr val="FFCC49"/>
        </a:buClr>
        <a:buChar char="-"/>
        <a:defRPr>
          <a:solidFill>
            <a:schemeClr val="tx1"/>
          </a:solidFill>
          <a:latin typeface="+mn-lt"/>
        </a:defRPr>
      </a:lvl8pPr>
      <a:lvl9pPr marL="3924300" indent="-190500" algn="l" rtl="0" eaLnBrk="0" fontAlgn="base" hangingPunct="0">
        <a:lnSpc>
          <a:spcPts val="3000"/>
        </a:lnSpc>
        <a:spcBef>
          <a:spcPct val="0"/>
        </a:spcBef>
        <a:spcAft>
          <a:spcPct val="0"/>
        </a:spcAft>
        <a:buClr>
          <a:srgbClr val="FFCC49"/>
        </a:buClr>
        <a:buChar char="-"/>
        <a:defRPr>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62" name="Line 2"/>
          <p:cNvSpPr>
            <a:spLocks noChangeShapeType="1"/>
          </p:cNvSpPr>
          <p:nvPr/>
        </p:nvSpPr>
        <p:spPr bwMode="auto">
          <a:xfrm>
            <a:off x="19050" y="1828800"/>
            <a:ext cx="5981700" cy="0"/>
          </a:xfrm>
          <a:prstGeom prst="line">
            <a:avLst/>
          </a:prstGeom>
          <a:noFill/>
          <a:ln w="50800">
            <a:solidFill>
              <a:schemeClr val="accent2"/>
            </a:solidFill>
            <a:round/>
            <a:headEnd/>
            <a:tailEnd/>
          </a:ln>
          <a:effectLst/>
        </p:spPr>
        <p:txBody>
          <a:bodyPr wrap="none" anchor="ctr"/>
          <a:lstStyle/>
          <a:p>
            <a:pPr algn="ctr" eaLnBrk="0" hangingPunct="0">
              <a:lnSpc>
                <a:spcPct val="85000"/>
              </a:lnSpc>
              <a:spcBef>
                <a:spcPct val="50000"/>
              </a:spcBef>
              <a:defRPr/>
            </a:pPr>
            <a:endParaRPr lang="fi-FI">
              <a:solidFill>
                <a:srgbClr val="081D58"/>
              </a:solidFill>
              <a:cs typeface="Arial" charset="0"/>
            </a:endParaRPr>
          </a:p>
        </p:txBody>
      </p:sp>
      <p:sp>
        <p:nvSpPr>
          <p:cNvPr id="44035" name="Rectangle 3"/>
          <p:cNvSpPr>
            <a:spLocks noGrp="1" noChangeArrowheads="1"/>
          </p:cNvSpPr>
          <p:nvPr>
            <p:ph type="title"/>
          </p:nvPr>
        </p:nvSpPr>
        <p:spPr bwMode="auto">
          <a:xfrm>
            <a:off x="285750" y="355600"/>
            <a:ext cx="5829300" cy="14732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fi-FI" smtClean="0"/>
              <a:t>Click to edit Master title style</a:t>
            </a:r>
          </a:p>
        </p:txBody>
      </p:sp>
      <p:sp>
        <p:nvSpPr>
          <p:cNvPr id="44036" name="Rectangle 4"/>
          <p:cNvSpPr>
            <a:spLocks noGrp="1" noChangeArrowheads="1"/>
          </p:cNvSpPr>
          <p:nvPr>
            <p:ph type="body" idx="1"/>
          </p:nvPr>
        </p:nvSpPr>
        <p:spPr bwMode="auto">
          <a:xfrm>
            <a:off x="742950" y="2235200"/>
            <a:ext cx="5829300" cy="54864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Tree>
  </p:cSld>
  <p:clrMap bg1="lt1" tx1="dk1" bg2="lt2" tx2="dk2" accent1="accent1" accent2="accent2" accent3="accent3" accent4="accent4" accent5="accent5" accent6="accent6" hlink="hlink" folHlink="folHlink"/>
  <p:sldLayoutIdLst>
    <p:sldLayoutId id="2147511135" r:id="rId1"/>
    <p:sldLayoutId id="2147511136" r:id="rId2"/>
    <p:sldLayoutId id="2147511137" r:id="rId3"/>
    <p:sldLayoutId id="2147511138" r:id="rId4"/>
    <p:sldLayoutId id="2147511139" r:id="rId5"/>
    <p:sldLayoutId id="2147511140" r:id="rId6"/>
    <p:sldLayoutId id="2147511141" r:id="rId7"/>
    <p:sldLayoutId id="2147511142" r:id="rId8"/>
    <p:sldLayoutId id="2147511143" r:id="rId9"/>
    <p:sldLayoutId id="2147511144" r:id="rId10"/>
    <p:sldLayoutId id="2147511145" r:id="rId11"/>
    <p:sldLayoutId id="2147511146" r:id="rId12"/>
    <p:sldLayoutId id="2147511147" r:id="rId13"/>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defRPr>
      </a:lvl5pPr>
      <a:lvl6pPr marL="2514600" indent="-228600" algn="l" rtl="0" fontAlgn="base">
        <a:spcBef>
          <a:spcPct val="20000"/>
        </a:spcBef>
        <a:spcAft>
          <a:spcPct val="0"/>
        </a:spcAft>
        <a:buClr>
          <a:schemeClr val="tx1"/>
        </a:buClr>
        <a:buSzPct val="100000"/>
        <a:buChar char="–"/>
        <a:defRPr sz="2000">
          <a:solidFill>
            <a:schemeClr val="tx1"/>
          </a:solidFill>
          <a:latin typeface="+mn-lt"/>
        </a:defRPr>
      </a:lvl6pPr>
      <a:lvl7pPr marL="2971800" indent="-228600" algn="l" rtl="0" fontAlgn="base">
        <a:spcBef>
          <a:spcPct val="20000"/>
        </a:spcBef>
        <a:spcAft>
          <a:spcPct val="0"/>
        </a:spcAft>
        <a:buClr>
          <a:schemeClr val="tx1"/>
        </a:buClr>
        <a:buSzPct val="100000"/>
        <a:buChar char="–"/>
        <a:defRPr sz="2000">
          <a:solidFill>
            <a:schemeClr val="tx1"/>
          </a:solidFill>
          <a:latin typeface="+mn-lt"/>
        </a:defRPr>
      </a:lvl7pPr>
      <a:lvl8pPr marL="3429000" indent="-228600" algn="l" rtl="0" fontAlgn="base">
        <a:spcBef>
          <a:spcPct val="20000"/>
        </a:spcBef>
        <a:spcAft>
          <a:spcPct val="0"/>
        </a:spcAft>
        <a:buClr>
          <a:schemeClr val="tx1"/>
        </a:buClr>
        <a:buSzPct val="100000"/>
        <a:buChar char="–"/>
        <a:defRPr sz="2000">
          <a:solidFill>
            <a:schemeClr val="tx1"/>
          </a:solidFill>
          <a:latin typeface="+mn-lt"/>
        </a:defRPr>
      </a:lvl8pPr>
      <a:lvl9pPr marL="3886200" indent="-228600" algn="l" rtl="0" fontAlgn="base">
        <a:spcBef>
          <a:spcPct val="20000"/>
        </a:spcBef>
        <a:spcAft>
          <a:spcPct val="0"/>
        </a:spcAft>
        <a:buClr>
          <a:schemeClr val="tx1"/>
        </a:buClr>
        <a:buSzPct val="100000"/>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smtClean="0"/>
              <a:t>Muokkaa perustyyl. napsautt.</a:t>
            </a:r>
          </a:p>
        </p:txBody>
      </p:sp>
      <p:sp>
        <p:nvSpPr>
          <p:cNvPr id="45059" name="Rectangle 3"/>
          <p:cNvSpPr>
            <a:spLocks noGrp="1" noChangeArrowheads="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739332" name="Rectangle 4"/>
          <p:cNvSpPr>
            <a:spLocks noGrp="1" noChangeArrowheads="1"/>
          </p:cNvSpPr>
          <p:nvPr>
            <p:ph type="dt" sz="half" idx="2"/>
          </p:nvPr>
        </p:nvSpPr>
        <p:spPr bwMode="auto">
          <a:xfrm>
            <a:off x="342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defRPr sz="1400">
                <a:solidFill>
                  <a:srgbClr val="000000"/>
                </a:solidFill>
                <a:latin typeface="Arial" charset="0"/>
                <a:cs typeface="+mn-cs"/>
              </a:defRPr>
            </a:lvl1pPr>
          </a:lstStyle>
          <a:p>
            <a:pPr>
              <a:defRPr/>
            </a:pPr>
            <a:r>
              <a:rPr lang="fi-FI" smtClean="0"/>
              <a:t>13.9.2012</a:t>
            </a:r>
            <a:endParaRPr lang="fi-FI"/>
          </a:p>
        </p:txBody>
      </p:sp>
      <p:sp>
        <p:nvSpPr>
          <p:cNvPr id="739333" name="Rectangle 5"/>
          <p:cNvSpPr>
            <a:spLocks noGrp="1" noChangeArrowheads="1"/>
          </p:cNvSpPr>
          <p:nvPr>
            <p:ph type="ftr" sz="quarter" idx="3"/>
          </p:nvPr>
        </p:nvSpPr>
        <p:spPr bwMode="auto">
          <a:xfrm>
            <a:off x="2343150" y="8326438"/>
            <a:ext cx="21717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defRPr sz="1400">
                <a:solidFill>
                  <a:srgbClr val="000000"/>
                </a:solidFill>
                <a:latin typeface="Arial" charset="0"/>
                <a:cs typeface="+mn-cs"/>
              </a:defRPr>
            </a:lvl1pPr>
          </a:lstStyle>
          <a:p>
            <a:pPr>
              <a:defRPr/>
            </a:pPr>
            <a:r>
              <a:rPr lang="fi-FI" smtClean="0"/>
              <a:t>Jussi Tammisola, Geenimuuntelun uusia sovelluksia I </a:t>
            </a:r>
            <a:endParaRPr lang="fi-FI"/>
          </a:p>
        </p:txBody>
      </p:sp>
      <p:sp>
        <p:nvSpPr>
          <p:cNvPr id="739334" name="Rectangle 6"/>
          <p:cNvSpPr>
            <a:spLocks noGrp="1" noChangeArrowheads="1"/>
          </p:cNvSpPr>
          <p:nvPr>
            <p:ph type="sldNum" sz="quarter" idx="4"/>
          </p:nvPr>
        </p:nvSpPr>
        <p:spPr bwMode="auto">
          <a:xfrm>
            <a:off x="4914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400">
                <a:solidFill>
                  <a:srgbClr val="000000"/>
                </a:solidFill>
                <a:latin typeface="Arial" charset="0"/>
                <a:cs typeface="+mn-cs"/>
              </a:defRPr>
            </a:lvl1pPr>
          </a:lstStyle>
          <a:p>
            <a:pPr>
              <a:defRPr/>
            </a:pPr>
            <a:fld id="{1709432C-407B-4C5C-A036-0087194E0DA6}"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511355" r:id="rId1"/>
    <p:sldLayoutId id="2147511356" r:id="rId2"/>
    <p:sldLayoutId id="2147511357" r:id="rId3"/>
    <p:sldLayoutId id="2147511358" r:id="rId4"/>
    <p:sldLayoutId id="2147511359" r:id="rId5"/>
    <p:sldLayoutId id="2147511360" r:id="rId6"/>
    <p:sldLayoutId id="2147511361" r:id="rId7"/>
    <p:sldLayoutId id="2147511362" r:id="rId8"/>
    <p:sldLayoutId id="2147511363" r:id="rId9"/>
    <p:sldLayoutId id="2147511364" r:id="rId10"/>
    <p:sldLayoutId id="2147511365" r:id="rId11"/>
    <p:sldLayoutId id="2147511366" r:id="rId12"/>
    <p:sldLayoutId id="2147511367" r:id="rId13"/>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62" name="Line 2"/>
          <p:cNvSpPr>
            <a:spLocks noChangeShapeType="1"/>
          </p:cNvSpPr>
          <p:nvPr/>
        </p:nvSpPr>
        <p:spPr bwMode="auto">
          <a:xfrm>
            <a:off x="19050" y="1828800"/>
            <a:ext cx="5981700" cy="0"/>
          </a:xfrm>
          <a:prstGeom prst="line">
            <a:avLst/>
          </a:prstGeom>
          <a:noFill/>
          <a:ln w="50800">
            <a:solidFill>
              <a:schemeClr val="accent2"/>
            </a:solidFill>
            <a:round/>
            <a:headEnd/>
            <a:tailEnd/>
          </a:ln>
          <a:effectLst/>
        </p:spPr>
        <p:txBody>
          <a:bodyPr wrap="none" anchor="ctr"/>
          <a:lstStyle/>
          <a:p>
            <a:pPr algn="ctr" eaLnBrk="0" hangingPunct="0">
              <a:lnSpc>
                <a:spcPct val="85000"/>
              </a:lnSpc>
              <a:spcBef>
                <a:spcPct val="50000"/>
              </a:spcBef>
              <a:defRPr/>
            </a:pPr>
            <a:endParaRPr lang="fi-FI">
              <a:solidFill>
                <a:srgbClr val="081D58"/>
              </a:solidFill>
            </a:endParaRPr>
          </a:p>
        </p:txBody>
      </p:sp>
      <p:sp>
        <p:nvSpPr>
          <p:cNvPr id="46083" name="Rectangle 3"/>
          <p:cNvSpPr>
            <a:spLocks noGrp="1" noChangeArrowheads="1"/>
          </p:cNvSpPr>
          <p:nvPr>
            <p:ph type="title"/>
          </p:nvPr>
        </p:nvSpPr>
        <p:spPr bwMode="auto">
          <a:xfrm>
            <a:off x="285750" y="355600"/>
            <a:ext cx="5829300" cy="14732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fi-FI" smtClean="0"/>
              <a:t>Click to edit Master title style</a:t>
            </a:r>
          </a:p>
        </p:txBody>
      </p:sp>
      <p:sp>
        <p:nvSpPr>
          <p:cNvPr id="46084" name="Rectangle 4"/>
          <p:cNvSpPr>
            <a:spLocks noGrp="1" noChangeArrowheads="1"/>
          </p:cNvSpPr>
          <p:nvPr>
            <p:ph type="body" idx="1"/>
          </p:nvPr>
        </p:nvSpPr>
        <p:spPr bwMode="auto">
          <a:xfrm>
            <a:off x="742950" y="2235200"/>
            <a:ext cx="5829300" cy="54864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Tree>
  </p:cSld>
  <p:clrMap bg1="lt1" tx1="dk1" bg2="lt2" tx2="dk2" accent1="accent1" accent2="accent2" accent3="accent3" accent4="accent4" accent5="accent5" accent6="accent6" hlink="hlink" folHlink="folHlink"/>
  <p:sldLayoutIdLst>
    <p:sldLayoutId id="2147511148" r:id="rId1"/>
    <p:sldLayoutId id="2147511149" r:id="rId2"/>
    <p:sldLayoutId id="2147511150" r:id="rId3"/>
    <p:sldLayoutId id="2147511151" r:id="rId4"/>
    <p:sldLayoutId id="2147511152" r:id="rId5"/>
    <p:sldLayoutId id="2147511153" r:id="rId6"/>
    <p:sldLayoutId id="2147511154" r:id="rId7"/>
    <p:sldLayoutId id="2147511155" r:id="rId8"/>
    <p:sldLayoutId id="2147511156" r:id="rId9"/>
    <p:sldLayoutId id="2147511157" r:id="rId10"/>
    <p:sldLayoutId id="2147511158" r:id="rId11"/>
    <p:sldLayoutId id="2147511159" r:id="rId12"/>
    <p:sldLayoutId id="2147511160" r:id="rId13"/>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defRPr>
      </a:lvl5pPr>
      <a:lvl6pPr marL="2514600" indent="-228600" algn="l" rtl="0" fontAlgn="base">
        <a:spcBef>
          <a:spcPct val="20000"/>
        </a:spcBef>
        <a:spcAft>
          <a:spcPct val="0"/>
        </a:spcAft>
        <a:buClr>
          <a:schemeClr val="tx1"/>
        </a:buClr>
        <a:buSzPct val="100000"/>
        <a:buChar char="–"/>
        <a:defRPr sz="2000">
          <a:solidFill>
            <a:schemeClr val="tx1"/>
          </a:solidFill>
          <a:latin typeface="+mn-lt"/>
        </a:defRPr>
      </a:lvl6pPr>
      <a:lvl7pPr marL="2971800" indent="-228600" algn="l" rtl="0" fontAlgn="base">
        <a:spcBef>
          <a:spcPct val="20000"/>
        </a:spcBef>
        <a:spcAft>
          <a:spcPct val="0"/>
        </a:spcAft>
        <a:buClr>
          <a:schemeClr val="tx1"/>
        </a:buClr>
        <a:buSzPct val="100000"/>
        <a:buChar char="–"/>
        <a:defRPr sz="2000">
          <a:solidFill>
            <a:schemeClr val="tx1"/>
          </a:solidFill>
          <a:latin typeface="+mn-lt"/>
        </a:defRPr>
      </a:lvl7pPr>
      <a:lvl8pPr marL="3429000" indent="-228600" algn="l" rtl="0" fontAlgn="base">
        <a:spcBef>
          <a:spcPct val="20000"/>
        </a:spcBef>
        <a:spcAft>
          <a:spcPct val="0"/>
        </a:spcAft>
        <a:buClr>
          <a:schemeClr val="tx1"/>
        </a:buClr>
        <a:buSzPct val="100000"/>
        <a:buChar char="–"/>
        <a:defRPr sz="2000">
          <a:solidFill>
            <a:schemeClr val="tx1"/>
          </a:solidFill>
          <a:latin typeface="+mn-lt"/>
        </a:defRPr>
      </a:lvl8pPr>
      <a:lvl9pPr marL="3886200" indent="-228600" algn="l" rtl="0" fontAlgn="base">
        <a:spcBef>
          <a:spcPct val="20000"/>
        </a:spcBef>
        <a:spcAft>
          <a:spcPct val="0"/>
        </a:spcAft>
        <a:buClr>
          <a:schemeClr val="tx1"/>
        </a:buClr>
        <a:buSzPct val="100000"/>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19050" y="1828800"/>
            <a:ext cx="5981700" cy="0"/>
          </a:xfrm>
          <a:prstGeom prst="line">
            <a:avLst/>
          </a:prstGeom>
          <a:noFill/>
          <a:ln w="50800">
            <a:solidFill>
              <a:schemeClr val="accent2"/>
            </a:solidFill>
            <a:round/>
            <a:headEnd/>
            <a:tailEnd/>
          </a:ln>
          <a:effectLst/>
        </p:spPr>
        <p:txBody>
          <a:bodyPr wrap="none" anchor="ctr"/>
          <a:lstStyle/>
          <a:p>
            <a:pPr algn="ctr" eaLnBrk="0" hangingPunct="0">
              <a:lnSpc>
                <a:spcPct val="85000"/>
              </a:lnSpc>
              <a:spcBef>
                <a:spcPct val="50000"/>
              </a:spcBef>
              <a:defRPr/>
            </a:pPr>
            <a:endParaRPr lang="fi-FI">
              <a:solidFill>
                <a:srgbClr val="081D58"/>
              </a:solidFill>
              <a:cs typeface="+mn-cs"/>
            </a:endParaRPr>
          </a:p>
        </p:txBody>
      </p:sp>
      <p:sp>
        <p:nvSpPr>
          <p:cNvPr id="9219" name="Rectangle 3"/>
          <p:cNvSpPr>
            <a:spLocks noGrp="1" noChangeArrowheads="1"/>
          </p:cNvSpPr>
          <p:nvPr>
            <p:ph type="title"/>
          </p:nvPr>
        </p:nvSpPr>
        <p:spPr bwMode="auto">
          <a:xfrm>
            <a:off x="285750" y="355600"/>
            <a:ext cx="5829300" cy="14732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fi-FI" smtClean="0"/>
              <a:t>Click to edit Master title style</a:t>
            </a:r>
          </a:p>
        </p:txBody>
      </p:sp>
      <p:sp>
        <p:nvSpPr>
          <p:cNvPr id="9220" name="Rectangle 4"/>
          <p:cNvSpPr>
            <a:spLocks noGrp="1" noChangeArrowheads="1"/>
          </p:cNvSpPr>
          <p:nvPr>
            <p:ph type="body" idx="1"/>
          </p:nvPr>
        </p:nvSpPr>
        <p:spPr bwMode="auto">
          <a:xfrm>
            <a:off x="742950" y="2235200"/>
            <a:ext cx="5829300" cy="54864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Tree>
  </p:cSld>
  <p:clrMap bg1="lt1" tx1="dk1" bg2="lt2" tx2="dk2" accent1="accent1" accent2="accent2" accent3="accent3" accent4="accent4" accent5="accent5" accent6="accent6" hlink="hlink" folHlink="folHlink"/>
  <p:sldLayoutIdLst>
    <p:sldLayoutId id="2147510838" r:id="rId1"/>
    <p:sldLayoutId id="2147510839" r:id="rId2"/>
    <p:sldLayoutId id="2147510840" r:id="rId3"/>
    <p:sldLayoutId id="2147510841" r:id="rId4"/>
    <p:sldLayoutId id="2147510842" r:id="rId5"/>
    <p:sldLayoutId id="2147510843" r:id="rId6"/>
    <p:sldLayoutId id="2147510844" r:id="rId7"/>
    <p:sldLayoutId id="2147510845" r:id="rId8"/>
    <p:sldLayoutId id="2147510846" r:id="rId9"/>
    <p:sldLayoutId id="2147510847" r:id="rId10"/>
    <p:sldLayoutId id="2147510848" r:id="rId11"/>
    <p:sldLayoutId id="2147510849" r:id="rId12"/>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62" name="Line 2"/>
          <p:cNvSpPr>
            <a:spLocks noChangeShapeType="1"/>
          </p:cNvSpPr>
          <p:nvPr/>
        </p:nvSpPr>
        <p:spPr bwMode="auto">
          <a:xfrm>
            <a:off x="19050" y="1828800"/>
            <a:ext cx="5981700" cy="0"/>
          </a:xfrm>
          <a:prstGeom prst="line">
            <a:avLst/>
          </a:prstGeom>
          <a:noFill/>
          <a:ln w="50800">
            <a:solidFill>
              <a:schemeClr val="accent2"/>
            </a:solidFill>
            <a:round/>
            <a:headEnd/>
            <a:tailEnd/>
          </a:ln>
          <a:effectLst/>
        </p:spPr>
        <p:txBody>
          <a:bodyPr wrap="none" anchor="ctr"/>
          <a:lstStyle/>
          <a:p>
            <a:pPr algn="ctr" eaLnBrk="0" hangingPunct="0">
              <a:lnSpc>
                <a:spcPct val="85000"/>
              </a:lnSpc>
              <a:spcBef>
                <a:spcPct val="50000"/>
              </a:spcBef>
              <a:defRPr/>
            </a:pPr>
            <a:endParaRPr lang="fi-FI">
              <a:solidFill>
                <a:srgbClr val="081D58"/>
              </a:solidFill>
            </a:endParaRPr>
          </a:p>
        </p:txBody>
      </p:sp>
      <p:sp>
        <p:nvSpPr>
          <p:cNvPr id="47107" name="Rectangle 3"/>
          <p:cNvSpPr>
            <a:spLocks noGrp="1" noChangeArrowheads="1"/>
          </p:cNvSpPr>
          <p:nvPr>
            <p:ph type="title"/>
          </p:nvPr>
        </p:nvSpPr>
        <p:spPr bwMode="auto">
          <a:xfrm>
            <a:off x="285750" y="355600"/>
            <a:ext cx="5829300" cy="14732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fi-FI" smtClean="0"/>
              <a:t>Click to edit Master title style</a:t>
            </a:r>
          </a:p>
        </p:txBody>
      </p:sp>
      <p:sp>
        <p:nvSpPr>
          <p:cNvPr id="47108" name="Rectangle 4"/>
          <p:cNvSpPr>
            <a:spLocks noGrp="1" noChangeArrowheads="1"/>
          </p:cNvSpPr>
          <p:nvPr>
            <p:ph type="body" idx="1"/>
          </p:nvPr>
        </p:nvSpPr>
        <p:spPr bwMode="auto">
          <a:xfrm>
            <a:off x="742950" y="2235200"/>
            <a:ext cx="5829300" cy="54864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Tree>
  </p:cSld>
  <p:clrMap bg1="lt1" tx1="dk1" bg2="lt2" tx2="dk2" accent1="accent1" accent2="accent2" accent3="accent3" accent4="accent4" accent5="accent5" accent6="accent6" hlink="hlink" folHlink="folHlink"/>
  <p:sldLayoutIdLst>
    <p:sldLayoutId id="2147511161" r:id="rId1"/>
    <p:sldLayoutId id="2147511162" r:id="rId2"/>
    <p:sldLayoutId id="2147511163" r:id="rId3"/>
    <p:sldLayoutId id="2147511164" r:id="rId4"/>
    <p:sldLayoutId id="2147511165" r:id="rId5"/>
    <p:sldLayoutId id="2147511166" r:id="rId6"/>
    <p:sldLayoutId id="2147511167" r:id="rId7"/>
    <p:sldLayoutId id="2147511168" r:id="rId8"/>
    <p:sldLayoutId id="2147511169" r:id="rId9"/>
    <p:sldLayoutId id="2147511170" r:id="rId10"/>
    <p:sldLayoutId id="2147511171" r:id="rId11"/>
    <p:sldLayoutId id="2147511172" r:id="rId12"/>
    <p:sldLayoutId id="2147511173" r:id="rId13"/>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defRPr>
      </a:lvl5pPr>
      <a:lvl6pPr marL="2514600" indent="-228600" algn="l" rtl="0" fontAlgn="base">
        <a:spcBef>
          <a:spcPct val="20000"/>
        </a:spcBef>
        <a:spcAft>
          <a:spcPct val="0"/>
        </a:spcAft>
        <a:buClr>
          <a:schemeClr val="tx1"/>
        </a:buClr>
        <a:buSzPct val="100000"/>
        <a:buChar char="–"/>
        <a:defRPr sz="2000">
          <a:solidFill>
            <a:schemeClr val="tx1"/>
          </a:solidFill>
          <a:latin typeface="+mn-lt"/>
        </a:defRPr>
      </a:lvl6pPr>
      <a:lvl7pPr marL="2971800" indent="-228600" algn="l" rtl="0" fontAlgn="base">
        <a:spcBef>
          <a:spcPct val="20000"/>
        </a:spcBef>
        <a:spcAft>
          <a:spcPct val="0"/>
        </a:spcAft>
        <a:buClr>
          <a:schemeClr val="tx1"/>
        </a:buClr>
        <a:buSzPct val="100000"/>
        <a:buChar char="–"/>
        <a:defRPr sz="2000">
          <a:solidFill>
            <a:schemeClr val="tx1"/>
          </a:solidFill>
          <a:latin typeface="+mn-lt"/>
        </a:defRPr>
      </a:lvl7pPr>
      <a:lvl8pPr marL="3429000" indent="-228600" algn="l" rtl="0" fontAlgn="base">
        <a:spcBef>
          <a:spcPct val="20000"/>
        </a:spcBef>
        <a:spcAft>
          <a:spcPct val="0"/>
        </a:spcAft>
        <a:buClr>
          <a:schemeClr val="tx1"/>
        </a:buClr>
        <a:buSzPct val="100000"/>
        <a:buChar char="–"/>
        <a:defRPr sz="2000">
          <a:solidFill>
            <a:schemeClr val="tx1"/>
          </a:solidFill>
          <a:latin typeface="+mn-lt"/>
        </a:defRPr>
      </a:lvl8pPr>
      <a:lvl9pPr marL="3886200" indent="-228600" algn="l" rtl="0" fontAlgn="base">
        <a:spcBef>
          <a:spcPct val="20000"/>
        </a:spcBef>
        <a:spcAft>
          <a:spcPct val="0"/>
        </a:spcAft>
        <a:buClr>
          <a:schemeClr val="tx1"/>
        </a:buClr>
        <a:buSzPct val="100000"/>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62" name="Line 2"/>
          <p:cNvSpPr>
            <a:spLocks noChangeShapeType="1"/>
          </p:cNvSpPr>
          <p:nvPr/>
        </p:nvSpPr>
        <p:spPr bwMode="auto">
          <a:xfrm>
            <a:off x="19050" y="1828800"/>
            <a:ext cx="5981700" cy="0"/>
          </a:xfrm>
          <a:prstGeom prst="line">
            <a:avLst/>
          </a:prstGeom>
          <a:noFill/>
          <a:ln w="50800">
            <a:solidFill>
              <a:schemeClr val="accent2"/>
            </a:solidFill>
            <a:round/>
            <a:headEnd/>
            <a:tailEnd/>
          </a:ln>
          <a:effectLst/>
        </p:spPr>
        <p:txBody>
          <a:bodyPr wrap="none" anchor="ctr"/>
          <a:lstStyle/>
          <a:p>
            <a:pPr algn="ctr" eaLnBrk="0" hangingPunct="0">
              <a:lnSpc>
                <a:spcPct val="85000"/>
              </a:lnSpc>
              <a:spcBef>
                <a:spcPct val="50000"/>
              </a:spcBef>
              <a:defRPr/>
            </a:pPr>
            <a:endParaRPr lang="fi-FI">
              <a:solidFill>
                <a:srgbClr val="081D58"/>
              </a:solidFill>
            </a:endParaRPr>
          </a:p>
        </p:txBody>
      </p:sp>
      <p:sp>
        <p:nvSpPr>
          <p:cNvPr id="48131" name="Rectangle 3"/>
          <p:cNvSpPr>
            <a:spLocks noGrp="1" noChangeArrowheads="1"/>
          </p:cNvSpPr>
          <p:nvPr>
            <p:ph type="title"/>
          </p:nvPr>
        </p:nvSpPr>
        <p:spPr bwMode="auto">
          <a:xfrm>
            <a:off x="285750" y="355600"/>
            <a:ext cx="5829300" cy="14732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fi-FI" smtClean="0"/>
              <a:t>Click to edit Master title style</a:t>
            </a:r>
          </a:p>
        </p:txBody>
      </p:sp>
      <p:sp>
        <p:nvSpPr>
          <p:cNvPr id="48132" name="Rectangle 4"/>
          <p:cNvSpPr>
            <a:spLocks noGrp="1" noChangeArrowheads="1"/>
          </p:cNvSpPr>
          <p:nvPr>
            <p:ph type="body" idx="1"/>
          </p:nvPr>
        </p:nvSpPr>
        <p:spPr bwMode="auto">
          <a:xfrm>
            <a:off x="742950" y="2235200"/>
            <a:ext cx="5829300" cy="54864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Tree>
  </p:cSld>
  <p:clrMap bg1="lt1" tx1="dk1" bg2="lt2" tx2="dk2" accent1="accent1" accent2="accent2" accent3="accent3" accent4="accent4" accent5="accent5" accent6="accent6" hlink="hlink" folHlink="folHlink"/>
  <p:sldLayoutIdLst>
    <p:sldLayoutId id="2147511174" r:id="rId1"/>
    <p:sldLayoutId id="2147511175" r:id="rId2"/>
    <p:sldLayoutId id="2147511176" r:id="rId3"/>
    <p:sldLayoutId id="2147511177" r:id="rId4"/>
    <p:sldLayoutId id="2147511178" r:id="rId5"/>
    <p:sldLayoutId id="2147511179" r:id="rId6"/>
    <p:sldLayoutId id="2147511180" r:id="rId7"/>
    <p:sldLayoutId id="2147511181" r:id="rId8"/>
    <p:sldLayoutId id="2147511182" r:id="rId9"/>
    <p:sldLayoutId id="2147511183" r:id="rId10"/>
    <p:sldLayoutId id="2147511184" r:id="rId11"/>
    <p:sldLayoutId id="2147511185" r:id="rId12"/>
    <p:sldLayoutId id="2147511186" r:id="rId13"/>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defRPr>
      </a:lvl5pPr>
      <a:lvl6pPr marL="2514600" indent="-228600" algn="l" rtl="0" fontAlgn="base">
        <a:spcBef>
          <a:spcPct val="20000"/>
        </a:spcBef>
        <a:spcAft>
          <a:spcPct val="0"/>
        </a:spcAft>
        <a:buClr>
          <a:schemeClr val="tx1"/>
        </a:buClr>
        <a:buSzPct val="100000"/>
        <a:buChar char="–"/>
        <a:defRPr sz="2000">
          <a:solidFill>
            <a:schemeClr val="tx1"/>
          </a:solidFill>
          <a:latin typeface="+mn-lt"/>
        </a:defRPr>
      </a:lvl6pPr>
      <a:lvl7pPr marL="2971800" indent="-228600" algn="l" rtl="0" fontAlgn="base">
        <a:spcBef>
          <a:spcPct val="20000"/>
        </a:spcBef>
        <a:spcAft>
          <a:spcPct val="0"/>
        </a:spcAft>
        <a:buClr>
          <a:schemeClr val="tx1"/>
        </a:buClr>
        <a:buSzPct val="100000"/>
        <a:buChar char="–"/>
        <a:defRPr sz="2000">
          <a:solidFill>
            <a:schemeClr val="tx1"/>
          </a:solidFill>
          <a:latin typeface="+mn-lt"/>
        </a:defRPr>
      </a:lvl7pPr>
      <a:lvl8pPr marL="3429000" indent="-228600" algn="l" rtl="0" fontAlgn="base">
        <a:spcBef>
          <a:spcPct val="20000"/>
        </a:spcBef>
        <a:spcAft>
          <a:spcPct val="0"/>
        </a:spcAft>
        <a:buClr>
          <a:schemeClr val="tx1"/>
        </a:buClr>
        <a:buSzPct val="100000"/>
        <a:buChar char="–"/>
        <a:defRPr sz="2000">
          <a:solidFill>
            <a:schemeClr val="tx1"/>
          </a:solidFill>
          <a:latin typeface="+mn-lt"/>
        </a:defRPr>
      </a:lvl8pPr>
      <a:lvl9pPr marL="3886200" indent="-228600" algn="l" rtl="0" fontAlgn="base">
        <a:spcBef>
          <a:spcPct val="20000"/>
        </a:spcBef>
        <a:spcAft>
          <a:spcPct val="0"/>
        </a:spcAft>
        <a:buClr>
          <a:schemeClr val="tx1"/>
        </a:buClr>
        <a:buSzPct val="100000"/>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62" name="Line 2"/>
          <p:cNvSpPr>
            <a:spLocks noChangeShapeType="1"/>
          </p:cNvSpPr>
          <p:nvPr/>
        </p:nvSpPr>
        <p:spPr bwMode="auto">
          <a:xfrm>
            <a:off x="19050" y="1828800"/>
            <a:ext cx="5981700" cy="0"/>
          </a:xfrm>
          <a:prstGeom prst="line">
            <a:avLst/>
          </a:prstGeom>
          <a:noFill/>
          <a:ln w="50800">
            <a:solidFill>
              <a:schemeClr val="accent2"/>
            </a:solidFill>
            <a:round/>
            <a:headEnd/>
            <a:tailEnd/>
          </a:ln>
          <a:effectLst/>
        </p:spPr>
        <p:txBody>
          <a:bodyPr wrap="none" anchor="ctr"/>
          <a:lstStyle/>
          <a:p>
            <a:pPr algn="ctr" eaLnBrk="0" hangingPunct="0">
              <a:lnSpc>
                <a:spcPct val="85000"/>
              </a:lnSpc>
              <a:spcBef>
                <a:spcPct val="50000"/>
              </a:spcBef>
              <a:defRPr/>
            </a:pPr>
            <a:endParaRPr lang="fi-FI">
              <a:solidFill>
                <a:srgbClr val="081D58"/>
              </a:solidFill>
              <a:cs typeface="+mn-cs"/>
            </a:endParaRPr>
          </a:p>
        </p:txBody>
      </p:sp>
      <p:sp>
        <p:nvSpPr>
          <p:cNvPr id="18435" name="Rectangle 3"/>
          <p:cNvSpPr>
            <a:spLocks noGrp="1" noChangeArrowheads="1"/>
          </p:cNvSpPr>
          <p:nvPr>
            <p:ph type="title"/>
          </p:nvPr>
        </p:nvSpPr>
        <p:spPr bwMode="auto">
          <a:xfrm>
            <a:off x="285750" y="355600"/>
            <a:ext cx="5829300" cy="14732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fi-FI" smtClean="0"/>
              <a:t>Click to edit Master title style</a:t>
            </a:r>
          </a:p>
        </p:txBody>
      </p:sp>
      <p:sp>
        <p:nvSpPr>
          <p:cNvPr id="18436" name="Rectangle 4"/>
          <p:cNvSpPr>
            <a:spLocks noGrp="1" noChangeArrowheads="1"/>
          </p:cNvSpPr>
          <p:nvPr>
            <p:ph type="body" idx="1"/>
          </p:nvPr>
        </p:nvSpPr>
        <p:spPr bwMode="auto">
          <a:xfrm>
            <a:off x="742950" y="2235200"/>
            <a:ext cx="5829300" cy="54864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Tree>
  </p:cSld>
  <p:clrMap bg1="lt1" tx1="dk1" bg2="lt2" tx2="dk2" accent1="accent1" accent2="accent2" accent3="accent3" accent4="accent4" accent5="accent5" accent6="accent6" hlink="hlink" folHlink="folHlink"/>
  <p:sldLayoutIdLst>
    <p:sldLayoutId id="2147511369" r:id="rId1"/>
    <p:sldLayoutId id="2147511370" r:id="rId2"/>
    <p:sldLayoutId id="2147511371" r:id="rId3"/>
    <p:sldLayoutId id="2147511372" r:id="rId4"/>
    <p:sldLayoutId id="2147511373" r:id="rId5"/>
    <p:sldLayoutId id="2147511374" r:id="rId6"/>
    <p:sldLayoutId id="2147511375" r:id="rId7"/>
    <p:sldLayoutId id="2147511376" r:id="rId8"/>
    <p:sldLayoutId id="2147511377" r:id="rId9"/>
    <p:sldLayoutId id="2147511378" r:id="rId10"/>
    <p:sldLayoutId id="2147511379" r:id="rId11"/>
    <p:sldLayoutId id="2147511380" r:id="rId12"/>
    <p:sldLayoutId id="2147511381" r:id="rId13"/>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defRPr>
      </a:lvl5pPr>
      <a:lvl6pPr marL="2514600" indent="-228600" algn="l" rtl="0" fontAlgn="base">
        <a:spcBef>
          <a:spcPct val="20000"/>
        </a:spcBef>
        <a:spcAft>
          <a:spcPct val="0"/>
        </a:spcAft>
        <a:buClr>
          <a:schemeClr val="tx1"/>
        </a:buClr>
        <a:buSzPct val="100000"/>
        <a:buChar char="–"/>
        <a:defRPr sz="2000">
          <a:solidFill>
            <a:schemeClr val="tx1"/>
          </a:solidFill>
          <a:latin typeface="+mn-lt"/>
        </a:defRPr>
      </a:lvl6pPr>
      <a:lvl7pPr marL="2971800" indent="-228600" algn="l" rtl="0" fontAlgn="base">
        <a:spcBef>
          <a:spcPct val="20000"/>
        </a:spcBef>
        <a:spcAft>
          <a:spcPct val="0"/>
        </a:spcAft>
        <a:buClr>
          <a:schemeClr val="tx1"/>
        </a:buClr>
        <a:buSzPct val="100000"/>
        <a:buChar char="–"/>
        <a:defRPr sz="2000">
          <a:solidFill>
            <a:schemeClr val="tx1"/>
          </a:solidFill>
          <a:latin typeface="+mn-lt"/>
        </a:defRPr>
      </a:lvl7pPr>
      <a:lvl8pPr marL="3429000" indent="-228600" algn="l" rtl="0" fontAlgn="base">
        <a:spcBef>
          <a:spcPct val="20000"/>
        </a:spcBef>
        <a:spcAft>
          <a:spcPct val="0"/>
        </a:spcAft>
        <a:buClr>
          <a:schemeClr val="tx1"/>
        </a:buClr>
        <a:buSzPct val="100000"/>
        <a:buChar char="–"/>
        <a:defRPr sz="2000">
          <a:solidFill>
            <a:schemeClr val="tx1"/>
          </a:solidFill>
          <a:latin typeface="+mn-lt"/>
        </a:defRPr>
      </a:lvl8pPr>
      <a:lvl9pPr marL="3886200" indent="-228600" algn="l" rtl="0" fontAlgn="base">
        <a:spcBef>
          <a:spcPct val="20000"/>
        </a:spcBef>
        <a:spcAft>
          <a:spcPct val="0"/>
        </a:spcAft>
        <a:buClr>
          <a:schemeClr val="tx1"/>
        </a:buClr>
        <a:buSzPct val="100000"/>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62" name="Line 2"/>
          <p:cNvSpPr>
            <a:spLocks noChangeShapeType="1"/>
          </p:cNvSpPr>
          <p:nvPr/>
        </p:nvSpPr>
        <p:spPr bwMode="auto">
          <a:xfrm>
            <a:off x="19050" y="1828800"/>
            <a:ext cx="5981700" cy="0"/>
          </a:xfrm>
          <a:prstGeom prst="line">
            <a:avLst/>
          </a:prstGeom>
          <a:noFill/>
          <a:ln w="50800">
            <a:solidFill>
              <a:schemeClr val="accent2"/>
            </a:solidFill>
            <a:round/>
            <a:headEnd/>
            <a:tailEnd/>
          </a:ln>
          <a:effectLst/>
        </p:spPr>
        <p:txBody>
          <a:bodyPr wrap="none" anchor="ctr"/>
          <a:lstStyle/>
          <a:p>
            <a:pPr algn="ctr" eaLnBrk="0" hangingPunct="0">
              <a:lnSpc>
                <a:spcPct val="85000"/>
              </a:lnSpc>
              <a:spcBef>
                <a:spcPct val="50000"/>
              </a:spcBef>
              <a:defRPr/>
            </a:pPr>
            <a:endParaRPr lang="fi-FI">
              <a:solidFill>
                <a:srgbClr val="081D58"/>
              </a:solidFill>
              <a:cs typeface="+mn-cs"/>
            </a:endParaRPr>
          </a:p>
        </p:txBody>
      </p:sp>
      <p:sp>
        <p:nvSpPr>
          <p:cNvPr id="10243" name="Rectangle 3"/>
          <p:cNvSpPr>
            <a:spLocks noGrp="1" noChangeArrowheads="1"/>
          </p:cNvSpPr>
          <p:nvPr>
            <p:ph type="title"/>
          </p:nvPr>
        </p:nvSpPr>
        <p:spPr bwMode="auto">
          <a:xfrm>
            <a:off x="285750" y="355600"/>
            <a:ext cx="5829300" cy="14732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fi-FI" smtClean="0"/>
              <a:t>Click to edit Master title style</a:t>
            </a:r>
          </a:p>
        </p:txBody>
      </p:sp>
      <p:sp>
        <p:nvSpPr>
          <p:cNvPr id="10244" name="Rectangle 4"/>
          <p:cNvSpPr>
            <a:spLocks noGrp="1" noChangeArrowheads="1"/>
          </p:cNvSpPr>
          <p:nvPr>
            <p:ph type="body" idx="1"/>
          </p:nvPr>
        </p:nvSpPr>
        <p:spPr bwMode="auto">
          <a:xfrm>
            <a:off x="742950" y="2235200"/>
            <a:ext cx="5829300" cy="54864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Tree>
  </p:cSld>
  <p:clrMap bg1="lt1" tx1="dk1" bg2="lt2" tx2="dk2" accent1="accent1" accent2="accent2" accent3="accent3" accent4="accent4" accent5="accent5" accent6="accent6" hlink="hlink" folHlink="folHlink"/>
  <p:sldLayoutIdLst>
    <p:sldLayoutId id="2147510850" r:id="rId1"/>
    <p:sldLayoutId id="2147510851" r:id="rId2"/>
    <p:sldLayoutId id="2147510852" r:id="rId3"/>
    <p:sldLayoutId id="2147510853" r:id="rId4"/>
    <p:sldLayoutId id="2147510854" r:id="rId5"/>
    <p:sldLayoutId id="2147510855" r:id="rId6"/>
    <p:sldLayoutId id="2147510856" r:id="rId7"/>
    <p:sldLayoutId id="2147510857" r:id="rId8"/>
    <p:sldLayoutId id="2147510858" r:id="rId9"/>
    <p:sldLayoutId id="2147510859" r:id="rId10"/>
    <p:sldLayoutId id="2147510860" r:id="rId11"/>
    <p:sldLayoutId id="2147510861" r:id="rId12"/>
    <p:sldLayoutId id="2147510862" r:id="rId13"/>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defRPr>
      </a:lvl5pPr>
      <a:lvl6pPr marL="2514600" indent="-228600" algn="l" rtl="0" fontAlgn="base">
        <a:spcBef>
          <a:spcPct val="20000"/>
        </a:spcBef>
        <a:spcAft>
          <a:spcPct val="0"/>
        </a:spcAft>
        <a:buClr>
          <a:schemeClr val="tx1"/>
        </a:buClr>
        <a:buSzPct val="100000"/>
        <a:buChar char="–"/>
        <a:defRPr sz="2000">
          <a:solidFill>
            <a:schemeClr val="tx1"/>
          </a:solidFill>
          <a:latin typeface="+mn-lt"/>
        </a:defRPr>
      </a:lvl6pPr>
      <a:lvl7pPr marL="2971800" indent="-228600" algn="l" rtl="0" fontAlgn="base">
        <a:spcBef>
          <a:spcPct val="20000"/>
        </a:spcBef>
        <a:spcAft>
          <a:spcPct val="0"/>
        </a:spcAft>
        <a:buClr>
          <a:schemeClr val="tx1"/>
        </a:buClr>
        <a:buSzPct val="100000"/>
        <a:buChar char="–"/>
        <a:defRPr sz="2000">
          <a:solidFill>
            <a:schemeClr val="tx1"/>
          </a:solidFill>
          <a:latin typeface="+mn-lt"/>
        </a:defRPr>
      </a:lvl7pPr>
      <a:lvl8pPr marL="3429000" indent="-228600" algn="l" rtl="0" fontAlgn="base">
        <a:spcBef>
          <a:spcPct val="20000"/>
        </a:spcBef>
        <a:spcAft>
          <a:spcPct val="0"/>
        </a:spcAft>
        <a:buClr>
          <a:schemeClr val="tx1"/>
        </a:buClr>
        <a:buSzPct val="100000"/>
        <a:buChar char="–"/>
        <a:defRPr sz="2000">
          <a:solidFill>
            <a:schemeClr val="tx1"/>
          </a:solidFill>
          <a:latin typeface="+mn-lt"/>
        </a:defRPr>
      </a:lvl8pPr>
      <a:lvl9pPr marL="3886200" indent="-228600" algn="l" rtl="0" fontAlgn="base">
        <a:spcBef>
          <a:spcPct val="20000"/>
        </a:spcBef>
        <a:spcAft>
          <a:spcPct val="0"/>
        </a:spcAft>
        <a:buClr>
          <a:schemeClr val="tx1"/>
        </a:buClr>
        <a:buSzPct val="100000"/>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62" name="Line 2"/>
          <p:cNvSpPr>
            <a:spLocks noChangeShapeType="1"/>
          </p:cNvSpPr>
          <p:nvPr/>
        </p:nvSpPr>
        <p:spPr bwMode="auto">
          <a:xfrm>
            <a:off x="19050" y="1828800"/>
            <a:ext cx="5981700" cy="0"/>
          </a:xfrm>
          <a:prstGeom prst="line">
            <a:avLst/>
          </a:prstGeom>
          <a:noFill/>
          <a:ln w="50800">
            <a:solidFill>
              <a:schemeClr val="accent2"/>
            </a:solidFill>
            <a:round/>
            <a:headEnd/>
            <a:tailEnd/>
          </a:ln>
          <a:effectLst/>
        </p:spPr>
        <p:txBody>
          <a:bodyPr wrap="none" anchor="ctr"/>
          <a:lstStyle/>
          <a:p>
            <a:pPr algn="ctr" eaLnBrk="0" hangingPunct="0">
              <a:lnSpc>
                <a:spcPct val="85000"/>
              </a:lnSpc>
              <a:spcBef>
                <a:spcPct val="50000"/>
              </a:spcBef>
              <a:defRPr/>
            </a:pPr>
            <a:endParaRPr lang="fi-FI">
              <a:solidFill>
                <a:srgbClr val="081D58"/>
              </a:solidFill>
              <a:cs typeface="+mn-cs"/>
            </a:endParaRPr>
          </a:p>
        </p:txBody>
      </p:sp>
      <p:sp>
        <p:nvSpPr>
          <p:cNvPr id="11267" name="Rectangle 3"/>
          <p:cNvSpPr>
            <a:spLocks noGrp="1" noChangeArrowheads="1"/>
          </p:cNvSpPr>
          <p:nvPr>
            <p:ph type="title"/>
          </p:nvPr>
        </p:nvSpPr>
        <p:spPr bwMode="auto">
          <a:xfrm>
            <a:off x="285750" y="355600"/>
            <a:ext cx="5829300" cy="14732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fi-FI" smtClean="0"/>
              <a:t>Click to edit Master title style</a:t>
            </a:r>
          </a:p>
        </p:txBody>
      </p:sp>
      <p:sp>
        <p:nvSpPr>
          <p:cNvPr id="11268" name="Rectangle 4"/>
          <p:cNvSpPr>
            <a:spLocks noGrp="1" noChangeArrowheads="1"/>
          </p:cNvSpPr>
          <p:nvPr>
            <p:ph type="body" idx="1"/>
          </p:nvPr>
        </p:nvSpPr>
        <p:spPr bwMode="auto">
          <a:xfrm>
            <a:off x="742950" y="2235200"/>
            <a:ext cx="5829300" cy="54864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Tree>
  </p:cSld>
  <p:clrMap bg1="lt1" tx1="dk1" bg2="lt2" tx2="dk2" accent1="accent1" accent2="accent2" accent3="accent3" accent4="accent4" accent5="accent5" accent6="accent6" hlink="hlink" folHlink="folHlink"/>
  <p:sldLayoutIdLst>
    <p:sldLayoutId id="2147510863" r:id="rId1"/>
    <p:sldLayoutId id="2147510864" r:id="rId2"/>
    <p:sldLayoutId id="2147510865" r:id="rId3"/>
    <p:sldLayoutId id="2147510866" r:id="rId4"/>
    <p:sldLayoutId id="2147510867" r:id="rId5"/>
    <p:sldLayoutId id="2147510868" r:id="rId6"/>
    <p:sldLayoutId id="2147510869" r:id="rId7"/>
    <p:sldLayoutId id="2147510870" r:id="rId8"/>
    <p:sldLayoutId id="2147510871" r:id="rId9"/>
    <p:sldLayoutId id="2147510872" r:id="rId10"/>
    <p:sldLayoutId id="2147510873" r:id="rId11"/>
    <p:sldLayoutId id="2147510874" r:id="rId12"/>
    <p:sldLayoutId id="2147510875" r:id="rId13"/>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defRPr>
      </a:lvl5pPr>
      <a:lvl6pPr marL="2514600" indent="-228600" algn="l" rtl="0" fontAlgn="base">
        <a:spcBef>
          <a:spcPct val="20000"/>
        </a:spcBef>
        <a:spcAft>
          <a:spcPct val="0"/>
        </a:spcAft>
        <a:buClr>
          <a:schemeClr val="tx1"/>
        </a:buClr>
        <a:buSzPct val="100000"/>
        <a:buChar char="–"/>
        <a:defRPr sz="2000">
          <a:solidFill>
            <a:schemeClr val="tx1"/>
          </a:solidFill>
          <a:latin typeface="+mn-lt"/>
        </a:defRPr>
      </a:lvl6pPr>
      <a:lvl7pPr marL="2971800" indent="-228600" algn="l" rtl="0" fontAlgn="base">
        <a:spcBef>
          <a:spcPct val="20000"/>
        </a:spcBef>
        <a:spcAft>
          <a:spcPct val="0"/>
        </a:spcAft>
        <a:buClr>
          <a:schemeClr val="tx1"/>
        </a:buClr>
        <a:buSzPct val="100000"/>
        <a:buChar char="–"/>
        <a:defRPr sz="2000">
          <a:solidFill>
            <a:schemeClr val="tx1"/>
          </a:solidFill>
          <a:latin typeface="+mn-lt"/>
        </a:defRPr>
      </a:lvl7pPr>
      <a:lvl8pPr marL="3429000" indent="-228600" algn="l" rtl="0" fontAlgn="base">
        <a:spcBef>
          <a:spcPct val="20000"/>
        </a:spcBef>
        <a:spcAft>
          <a:spcPct val="0"/>
        </a:spcAft>
        <a:buClr>
          <a:schemeClr val="tx1"/>
        </a:buClr>
        <a:buSzPct val="100000"/>
        <a:buChar char="–"/>
        <a:defRPr sz="2000">
          <a:solidFill>
            <a:schemeClr val="tx1"/>
          </a:solidFill>
          <a:latin typeface="+mn-lt"/>
        </a:defRPr>
      </a:lvl8pPr>
      <a:lvl9pPr marL="3886200" indent="-228600" algn="l" rtl="0" fontAlgn="base">
        <a:spcBef>
          <a:spcPct val="20000"/>
        </a:spcBef>
        <a:spcAft>
          <a:spcPct val="0"/>
        </a:spcAft>
        <a:buClr>
          <a:schemeClr val="tx1"/>
        </a:buClr>
        <a:buSzPct val="100000"/>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smtClean="0"/>
              <a:t>Muokkaa perustyyl. napsautt.</a:t>
            </a:r>
          </a:p>
        </p:txBody>
      </p:sp>
      <p:sp>
        <p:nvSpPr>
          <p:cNvPr id="12291" name="Rectangle 3"/>
          <p:cNvSpPr>
            <a:spLocks noGrp="1" noChangeArrowheads="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510980" name="Rectangle 4"/>
          <p:cNvSpPr>
            <a:spLocks noGrp="1" noChangeArrowheads="1"/>
          </p:cNvSpPr>
          <p:nvPr>
            <p:ph type="dt" sz="half" idx="2"/>
          </p:nvPr>
        </p:nvSpPr>
        <p:spPr bwMode="auto">
          <a:xfrm>
            <a:off x="342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spcBef>
                <a:spcPct val="0"/>
              </a:spcBef>
              <a:defRPr sz="1400">
                <a:solidFill>
                  <a:srgbClr val="000000"/>
                </a:solidFill>
                <a:latin typeface="+mn-lt"/>
                <a:cs typeface="+mn-cs"/>
              </a:defRPr>
            </a:lvl1pPr>
          </a:lstStyle>
          <a:p>
            <a:pPr>
              <a:defRPr/>
            </a:pPr>
            <a:r>
              <a:rPr lang="fi-FI" smtClean="0"/>
              <a:t>13.9.2012</a:t>
            </a:r>
            <a:endParaRPr lang="fi-FI"/>
          </a:p>
        </p:txBody>
      </p:sp>
      <p:sp>
        <p:nvSpPr>
          <p:cNvPr id="510981" name="Rectangle 5"/>
          <p:cNvSpPr>
            <a:spLocks noGrp="1" noChangeArrowheads="1"/>
          </p:cNvSpPr>
          <p:nvPr>
            <p:ph type="ftr" sz="quarter" idx="3"/>
          </p:nvPr>
        </p:nvSpPr>
        <p:spPr bwMode="auto">
          <a:xfrm>
            <a:off x="2343150" y="8326438"/>
            <a:ext cx="21717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defRPr sz="1400">
                <a:solidFill>
                  <a:srgbClr val="000000"/>
                </a:solidFill>
                <a:latin typeface="+mn-lt"/>
                <a:cs typeface="+mn-cs"/>
              </a:defRPr>
            </a:lvl1pPr>
          </a:lstStyle>
          <a:p>
            <a:pPr>
              <a:defRPr/>
            </a:pPr>
            <a:r>
              <a:rPr lang="fi-FI" smtClean="0"/>
              <a:t>Jussi Tammisola, Geenimuuntelun uusia sovelluksia I </a:t>
            </a:r>
            <a:endParaRPr lang="fi-FI"/>
          </a:p>
        </p:txBody>
      </p:sp>
      <p:sp>
        <p:nvSpPr>
          <p:cNvPr id="510982" name="Rectangle 6"/>
          <p:cNvSpPr>
            <a:spLocks noGrp="1" noChangeArrowheads="1"/>
          </p:cNvSpPr>
          <p:nvPr>
            <p:ph type="sldNum" sz="quarter" idx="4"/>
          </p:nvPr>
        </p:nvSpPr>
        <p:spPr bwMode="auto">
          <a:xfrm>
            <a:off x="4914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400">
                <a:solidFill>
                  <a:srgbClr val="000000"/>
                </a:solidFill>
                <a:latin typeface="+mn-lt"/>
                <a:cs typeface="+mn-cs"/>
              </a:defRPr>
            </a:lvl1pPr>
          </a:lstStyle>
          <a:p>
            <a:pPr>
              <a:defRPr/>
            </a:pPr>
            <a:fld id="{80ECA496-9098-43E8-9C3A-6E08D52C6448}"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511221" r:id="rId1"/>
    <p:sldLayoutId id="2147511222" r:id="rId2"/>
    <p:sldLayoutId id="2147511223" r:id="rId3"/>
    <p:sldLayoutId id="2147511224" r:id="rId4"/>
    <p:sldLayoutId id="2147511225" r:id="rId5"/>
    <p:sldLayoutId id="2147511226" r:id="rId6"/>
    <p:sldLayoutId id="2147511227" r:id="rId7"/>
    <p:sldLayoutId id="2147511228" r:id="rId8"/>
    <p:sldLayoutId id="2147511229" r:id="rId9"/>
    <p:sldLayoutId id="2147511230" r:id="rId10"/>
    <p:sldLayoutId id="2147511231" r:id="rId11"/>
    <p:sldLayoutId id="2147511232"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62" name="Line 2"/>
          <p:cNvSpPr>
            <a:spLocks noChangeShapeType="1"/>
          </p:cNvSpPr>
          <p:nvPr/>
        </p:nvSpPr>
        <p:spPr bwMode="auto">
          <a:xfrm>
            <a:off x="19050" y="1828800"/>
            <a:ext cx="5981700" cy="0"/>
          </a:xfrm>
          <a:prstGeom prst="line">
            <a:avLst/>
          </a:prstGeom>
          <a:noFill/>
          <a:ln w="50800">
            <a:solidFill>
              <a:schemeClr val="accent2"/>
            </a:solidFill>
            <a:round/>
            <a:headEnd/>
            <a:tailEnd/>
          </a:ln>
          <a:effectLst/>
        </p:spPr>
        <p:txBody>
          <a:bodyPr wrap="none" anchor="ctr"/>
          <a:lstStyle/>
          <a:p>
            <a:pPr algn="ctr" eaLnBrk="0" hangingPunct="0">
              <a:lnSpc>
                <a:spcPct val="85000"/>
              </a:lnSpc>
              <a:spcBef>
                <a:spcPct val="50000"/>
              </a:spcBef>
              <a:defRPr/>
            </a:pPr>
            <a:endParaRPr lang="fi-FI">
              <a:solidFill>
                <a:srgbClr val="081D58"/>
              </a:solidFill>
              <a:cs typeface="+mn-cs"/>
            </a:endParaRPr>
          </a:p>
        </p:txBody>
      </p:sp>
      <p:sp>
        <p:nvSpPr>
          <p:cNvPr id="13315" name="Rectangle 3"/>
          <p:cNvSpPr>
            <a:spLocks noGrp="1" noChangeArrowheads="1"/>
          </p:cNvSpPr>
          <p:nvPr>
            <p:ph type="title"/>
          </p:nvPr>
        </p:nvSpPr>
        <p:spPr bwMode="auto">
          <a:xfrm>
            <a:off x="285750" y="355600"/>
            <a:ext cx="5829300" cy="14732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fi-FI" smtClean="0"/>
              <a:t>Click to edit Master title style</a:t>
            </a:r>
          </a:p>
        </p:txBody>
      </p:sp>
      <p:sp>
        <p:nvSpPr>
          <p:cNvPr id="13316" name="Rectangle 4"/>
          <p:cNvSpPr>
            <a:spLocks noGrp="1" noChangeArrowheads="1"/>
          </p:cNvSpPr>
          <p:nvPr>
            <p:ph type="body" idx="1"/>
          </p:nvPr>
        </p:nvSpPr>
        <p:spPr bwMode="auto">
          <a:xfrm>
            <a:off x="742950" y="2235200"/>
            <a:ext cx="5829300" cy="54864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Tree>
  </p:cSld>
  <p:clrMap bg1="lt1" tx1="dk1" bg2="lt2" tx2="dk2" accent1="accent1" accent2="accent2" accent3="accent3" accent4="accent4" accent5="accent5" accent6="accent6" hlink="hlink" folHlink="folHlink"/>
  <p:sldLayoutIdLst>
    <p:sldLayoutId id="2147510876" r:id="rId1"/>
    <p:sldLayoutId id="2147510877" r:id="rId2"/>
    <p:sldLayoutId id="2147510878" r:id="rId3"/>
    <p:sldLayoutId id="2147510879" r:id="rId4"/>
    <p:sldLayoutId id="2147510880" r:id="rId5"/>
    <p:sldLayoutId id="2147510881" r:id="rId6"/>
    <p:sldLayoutId id="2147510882" r:id="rId7"/>
    <p:sldLayoutId id="2147510883" r:id="rId8"/>
    <p:sldLayoutId id="2147510884" r:id="rId9"/>
    <p:sldLayoutId id="2147510885" r:id="rId10"/>
    <p:sldLayoutId id="2147510886" r:id="rId11"/>
    <p:sldLayoutId id="2147510887" r:id="rId12"/>
    <p:sldLayoutId id="2147510888" r:id="rId13"/>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defRPr>
      </a:lvl5pPr>
      <a:lvl6pPr marL="2514600" indent="-228600" algn="l" rtl="0" fontAlgn="base">
        <a:spcBef>
          <a:spcPct val="20000"/>
        </a:spcBef>
        <a:spcAft>
          <a:spcPct val="0"/>
        </a:spcAft>
        <a:buClr>
          <a:schemeClr val="tx1"/>
        </a:buClr>
        <a:buSzPct val="100000"/>
        <a:buChar char="–"/>
        <a:defRPr sz="2000">
          <a:solidFill>
            <a:schemeClr val="tx1"/>
          </a:solidFill>
          <a:latin typeface="+mn-lt"/>
        </a:defRPr>
      </a:lvl6pPr>
      <a:lvl7pPr marL="2971800" indent="-228600" algn="l" rtl="0" fontAlgn="base">
        <a:spcBef>
          <a:spcPct val="20000"/>
        </a:spcBef>
        <a:spcAft>
          <a:spcPct val="0"/>
        </a:spcAft>
        <a:buClr>
          <a:schemeClr val="tx1"/>
        </a:buClr>
        <a:buSzPct val="100000"/>
        <a:buChar char="–"/>
        <a:defRPr sz="2000">
          <a:solidFill>
            <a:schemeClr val="tx1"/>
          </a:solidFill>
          <a:latin typeface="+mn-lt"/>
        </a:defRPr>
      </a:lvl7pPr>
      <a:lvl8pPr marL="3429000" indent="-228600" algn="l" rtl="0" fontAlgn="base">
        <a:spcBef>
          <a:spcPct val="20000"/>
        </a:spcBef>
        <a:spcAft>
          <a:spcPct val="0"/>
        </a:spcAft>
        <a:buClr>
          <a:schemeClr val="tx1"/>
        </a:buClr>
        <a:buSzPct val="100000"/>
        <a:buChar char="–"/>
        <a:defRPr sz="2000">
          <a:solidFill>
            <a:schemeClr val="tx1"/>
          </a:solidFill>
          <a:latin typeface="+mn-lt"/>
        </a:defRPr>
      </a:lvl8pPr>
      <a:lvl9pPr marL="3886200" indent="-228600" algn="l" rtl="0" fontAlgn="base">
        <a:spcBef>
          <a:spcPct val="20000"/>
        </a:spcBef>
        <a:spcAft>
          <a:spcPct val="0"/>
        </a:spcAft>
        <a:buClr>
          <a:schemeClr val="tx1"/>
        </a:buClr>
        <a:buSzPct val="100000"/>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19050" y="1828800"/>
            <a:ext cx="5981700" cy="0"/>
          </a:xfrm>
          <a:prstGeom prst="line">
            <a:avLst/>
          </a:prstGeom>
          <a:noFill/>
          <a:ln w="50800">
            <a:solidFill>
              <a:schemeClr val="accent2"/>
            </a:solidFill>
            <a:round/>
            <a:headEnd/>
            <a:tailEnd/>
          </a:ln>
          <a:effectLst/>
        </p:spPr>
        <p:txBody>
          <a:bodyPr wrap="none" anchor="ctr"/>
          <a:lstStyle/>
          <a:p>
            <a:pPr algn="ctr" eaLnBrk="0" hangingPunct="0">
              <a:lnSpc>
                <a:spcPct val="85000"/>
              </a:lnSpc>
              <a:spcBef>
                <a:spcPct val="50000"/>
              </a:spcBef>
              <a:defRPr/>
            </a:pPr>
            <a:endParaRPr lang="fi-FI">
              <a:solidFill>
                <a:srgbClr val="081D58"/>
              </a:solidFill>
              <a:cs typeface="+mn-cs"/>
            </a:endParaRPr>
          </a:p>
        </p:txBody>
      </p:sp>
      <p:sp>
        <p:nvSpPr>
          <p:cNvPr id="14339" name="Rectangle 3"/>
          <p:cNvSpPr>
            <a:spLocks noGrp="1" noChangeArrowheads="1"/>
          </p:cNvSpPr>
          <p:nvPr>
            <p:ph type="title"/>
          </p:nvPr>
        </p:nvSpPr>
        <p:spPr bwMode="auto">
          <a:xfrm>
            <a:off x="285750" y="355600"/>
            <a:ext cx="5829300" cy="14732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fi-FI" smtClean="0"/>
              <a:t>Click to edit Master title style</a:t>
            </a:r>
          </a:p>
        </p:txBody>
      </p:sp>
      <p:sp>
        <p:nvSpPr>
          <p:cNvPr id="14340" name="Rectangle 4"/>
          <p:cNvSpPr>
            <a:spLocks noGrp="1" noChangeArrowheads="1"/>
          </p:cNvSpPr>
          <p:nvPr>
            <p:ph type="body" idx="1"/>
          </p:nvPr>
        </p:nvSpPr>
        <p:spPr bwMode="auto">
          <a:xfrm>
            <a:off x="742950" y="2235200"/>
            <a:ext cx="5829300" cy="54864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Tree>
  </p:cSld>
  <p:clrMap bg1="lt1" tx1="dk1" bg2="lt2" tx2="dk2" accent1="accent1" accent2="accent2" accent3="accent3" accent4="accent4" accent5="accent5" accent6="accent6" hlink="hlink" folHlink="folHlink"/>
  <p:sldLayoutIdLst>
    <p:sldLayoutId id="2147510889" r:id="rId1"/>
    <p:sldLayoutId id="2147510890" r:id="rId2"/>
    <p:sldLayoutId id="2147510891" r:id="rId3"/>
    <p:sldLayoutId id="2147510892" r:id="rId4"/>
    <p:sldLayoutId id="2147510893" r:id="rId5"/>
    <p:sldLayoutId id="2147510894" r:id="rId6"/>
    <p:sldLayoutId id="2147510895" r:id="rId7"/>
    <p:sldLayoutId id="2147510896" r:id="rId8"/>
    <p:sldLayoutId id="2147510897" r:id="rId9"/>
    <p:sldLayoutId id="2147510898" r:id="rId10"/>
    <p:sldLayoutId id="2147510899" r:id="rId11"/>
    <p:sldLayoutId id="2147510900" r:id="rId12"/>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10.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geenit.fi/ALba9203.pdf" TargetMode="Externa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3" Type="http://schemas.openxmlformats.org/officeDocument/2006/relationships/hyperlink" Target="http://geenit.fi/Alba9203.pdf" TargetMode="External"/><Relationship Id="rId2" Type="http://schemas.openxmlformats.org/officeDocument/2006/relationships/notesSlide" Target="../notesSlides/notesSlide7.xml"/><Relationship Id="rId1" Type="http://schemas.openxmlformats.org/officeDocument/2006/relationships/slideLayout" Target="../slideLayouts/slideLayout48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3" Type="http://schemas.openxmlformats.org/officeDocument/2006/relationships/hyperlink" Target="http://geenit.fi/Natura4_2010.pdf" TargetMode="External"/><Relationship Id="rId2" Type="http://schemas.openxmlformats.org/officeDocument/2006/relationships/notesSlide" Target="../notesSlides/notesSlide9.xml"/><Relationship Id="rId1" Type="http://schemas.openxmlformats.org/officeDocument/2006/relationships/slideLayout" Target="../slideLayouts/slideLayout40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83.xml"/><Relationship Id="rId5" Type="http://schemas.openxmlformats.org/officeDocument/2006/relationships/hyperlink" Target="http://geenit.fi/Skepsis10-2.pdf" TargetMode="Externa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3" Type="http://schemas.openxmlformats.org/officeDocument/2006/relationships/hyperlink" Target="http://www.goldenrice.org/PDFs/fs_GR_IRRI_2005.pdf" TargetMode="External"/><Relationship Id="rId2" Type="http://schemas.openxmlformats.org/officeDocument/2006/relationships/hyperlink" Target="http://www.goldenrice.org/" TargetMode="External"/><Relationship Id="rId1" Type="http://schemas.openxmlformats.org/officeDocument/2006/relationships/slideLayout" Target="../slideLayouts/slideLayout406.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1.xml"/><Relationship Id="rId1" Type="http://schemas.openxmlformats.org/officeDocument/2006/relationships/vmlDrawing" Target="../drawings/vmlDrawing2.vml"/><Relationship Id="rId4" Type="http://schemas.openxmlformats.org/officeDocument/2006/relationships/hyperlink" Target="http://www.tiede.fi/uutiset/uutinen.php?id=3519"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67.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hyperlink" Target="http://www.nature.com/nbt/journal/v26/n11/abs/nbt.1506.html" TargetMode="External"/><Relationship Id="rId2" Type="http://schemas.openxmlformats.org/officeDocument/2006/relationships/notesSlide" Target="../notesSlides/notesSlide11.xml"/><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2" Type="http://schemas.openxmlformats.org/officeDocument/2006/relationships/hyperlink" Target="http://www.nature.com/nbt/journal/v25/n8/abs/nbt1312.html" TargetMode="External"/><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3" Type="http://schemas.openxmlformats.org/officeDocument/2006/relationships/hyperlink" Target="http://www.fao.org/fishery/culturedspecies/Oreochromis_niloticus/en" TargetMode="External"/><Relationship Id="rId7"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43.xml"/><Relationship Id="rId6" Type="http://schemas.openxmlformats.org/officeDocument/2006/relationships/hyperlink" Target="http://dx.doi.org/10.1007/PL00011746" TargetMode="External"/><Relationship Id="rId5" Type="http://schemas.openxmlformats.org/officeDocument/2006/relationships/hyperlink" Target="http://www.pugwash.org/reports/ees/cuba2004/02%20Pugwash/06_Mario.pdf" TargetMode="External"/><Relationship Id="rId4" Type="http://schemas.openxmlformats.org/officeDocument/2006/relationships/hyperlink" Target="http://www.sciencedaily.com/releases/2008/07/080708092228.htm"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0.xml"/><Relationship Id="rId1" Type="http://schemas.openxmlformats.org/officeDocument/2006/relationships/vmlDrawing" Target="../drawings/vmlDrawing3.vml"/><Relationship Id="rId5" Type="http://schemas.openxmlformats.org/officeDocument/2006/relationships/hyperlink" Target="http://dx.doi.org/10.1126/science.1197769" TargetMode="External"/><Relationship Id="rId4" Type="http://schemas.openxmlformats.org/officeDocument/2006/relationships/oleObject" Target="../embeddings/Microsoft_Office_Excel_97_-_2003_-laskentataulukko2.xls"/></Relationships>
</file>

<file path=ppt/slides/_rels/slide26.xml.rels><?xml version="1.0" encoding="UTF-8" standalone="yes"?>
<Relationships xmlns="http://schemas.openxmlformats.org/package/2006/relationships"><Relationship Id="rId3" Type="http://schemas.openxmlformats.org/officeDocument/2006/relationships/hyperlink" Target="http://www.geenit.fi/AArua303.pdf" TargetMode="External"/><Relationship Id="rId2" Type="http://schemas.openxmlformats.org/officeDocument/2006/relationships/notesSlide" Target="../notesSlides/notesSlide16.xml"/><Relationship Id="rId1" Type="http://schemas.openxmlformats.org/officeDocument/2006/relationships/slideLayout" Target="../slideLayouts/slideLayout419.xml"/><Relationship Id="rId5" Type="http://schemas.openxmlformats.org/officeDocument/2006/relationships/image" Target="../media/image17.jpeg"/><Relationship Id="rId4" Type="http://schemas.openxmlformats.org/officeDocument/2006/relationships/hyperlink" Target="http://www.geenit.fi/AAspa204.pdf"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5.xml"/></Relationships>
</file>

<file path=ppt/slides/_rels/slide29.xml.rels><?xml version="1.0" encoding="UTF-8" standalone="yes"?>
<Relationships xmlns="http://schemas.openxmlformats.org/package/2006/relationships"><Relationship Id="rId3" Type="http://schemas.openxmlformats.org/officeDocument/2006/relationships/hyperlink" Target="http://geenit.fi/AAspa204.pdf" TargetMode="External"/><Relationship Id="rId2" Type="http://schemas.openxmlformats.org/officeDocument/2006/relationships/notesSlide" Target="../notesSlides/notesSlide19.xml"/><Relationship Id="rId1" Type="http://schemas.openxmlformats.org/officeDocument/2006/relationships/slideLayout" Target="../slideLayouts/slideLayout367.xml"/><Relationship Id="rId6" Type="http://schemas.openxmlformats.org/officeDocument/2006/relationships/hyperlink" Target="http://arjournals.annualreviews.org/doi/abs/10.1146/annurev-immunol-030409-101218?cookieSet=1&amp;journalCode=immunol" TargetMode="External"/><Relationship Id="rId5" Type="http://schemas.openxmlformats.org/officeDocument/2006/relationships/hyperlink" Target="http://www.jacionline.org/article/S0091-6749(08)01680-1/abstract" TargetMode="External"/><Relationship Id="rId4" Type="http://schemas.openxmlformats.org/officeDocument/2006/relationships/hyperlink" Target="http://dx.doi.org/10.1111/j.1365-2222.2004.01857.x"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geenit.fi/EP101006LiiteIK.pdf" TargetMode="External"/><Relationship Id="rId2" Type="http://schemas.openxmlformats.org/officeDocument/2006/relationships/hyperlink" Target="http://www.landesbioscience.com/journals/gmcrops/02TammisolaGMC1-4.pdf" TargetMode="External"/><Relationship Id="rId1" Type="http://schemas.openxmlformats.org/officeDocument/2006/relationships/slideLayout" Target="../slideLayouts/slideLayout42.xml"/><Relationship Id="rId4" Type="http://schemas.openxmlformats.org/officeDocument/2006/relationships/hyperlink" Target="http://geenit.fi/LabL12.pdf"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www.jimmunol.org/cgi/reprint/171/4/2116.pdf" TargetMode="External"/><Relationship Id="rId2" Type="http://schemas.openxmlformats.org/officeDocument/2006/relationships/notesSlide" Target="../notesSlides/notesSlide20.xml"/><Relationship Id="rId1" Type="http://schemas.openxmlformats.org/officeDocument/2006/relationships/slideLayout" Target="../slideLayouts/slideLayout29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95.xml"/><Relationship Id="rId1" Type="http://schemas.openxmlformats.org/officeDocument/2006/relationships/themeOverride" Target="../theme/themeOverride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95.xml"/><Relationship Id="rId1" Type="http://schemas.openxmlformats.org/officeDocument/2006/relationships/themeOverride" Target="../theme/themeOverride3.xml"/><Relationship Id="rId4" Type="http://schemas.openxmlformats.org/officeDocument/2006/relationships/hyperlink" Target="http://www.plantphysiol.org/cgi/reprint/132/1/36" TargetMode="Externa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95.xml"/><Relationship Id="rId1" Type="http://schemas.openxmlformats.org/officeDocument/2006/relationships/themeOverride" Target="../theme/themeOverride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41.xml"/><Relationship Id="rId1" Type="http://schemas.openxmlformats.org/officeDocument/2006/relationships/themeOverride" Target="../theme/themeOverride5.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331.xml"/><Relationship Id="rId1" Type="http://schemas.openxmlformats.org/officeDocument/2006/relationships/themeOverride" Target="../theme/themeOverride6.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7.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09.xml"/><Relationship Id="rId1" Type="http://schemas.openxmlformats.org/officeDocument/2006/relationships/themeOverride" Target="../theme/themeOverride7.xml"/><Relationship Id="rId4" Type="http://schemas.openxmlformats.org/officeDocument/2006/relationships/image" Target="../media/image21.jpeg"/></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7.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353.xml"/><Relationship Id="rId1" Type="http://schemas.openxmlformats.org/officeDocument/2006/relationships/themeOverride" Target="../theme/themeOverride8.xml"/></Relationships>
</file>

<file path=ppt/slides/_rels/slide4.xml.rels><?xml version="1.0" encoding="UTF-8" standalone="yes"?>
<Relationships xmlns="http://schemas.openxmlformats.org/package/2006/relationships"><Relationship Id="rId3" Type="http://schemas.openxmlformats.org/officeDocument/2006/relationships/hyperlink" Target="http://geenit.fi/HS290309.pdf" TargetMode="External"/><Relationship Id="rId2" Type="http://schemas.openxmlformats.org/officeDocument/2006/relationships/notesSlide" Target="../notesSlides/notesSlide2.xml"/><Relationship Id="rId1" Type="http://schemas.openxmlformats.org/officeDocument/2006/relationships/slideLayout" Target="../slideLayouts/slideLayout42.xml"/><Relationship Id="rId5" Type="http://schemas.openxmlformats.org/officeDocument/2006/relationships/hyperlink" Target="http://www.fao.org/news/story/en/item/9962/icode/" TargetMode="External"/><Relationship Id="rId4" Type="http://schemas.openxmlformats.org/officeDocument/2006/relationships/hyperlink" Target="http://www.tuottavamaa.org/uutiset.php?News_id=93" TargetMode="Externa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365.xml"/><Relationship Id="rId1" Type="http://schemas.openxmlformats.org/officeDocument/2006/relationships/themeOverride" Target="../theme/themeOverride9.xml"/></Relationships>
</file>

<file path=ppt/slides/_rels/slide41.xml.rels><?xml version="1.0" encoding="UTF-8" standalone="yes"?>
<Relationships xmlns="http://schemas.openxmlformats.org/package/2006/relationships"><Relationship Id="rId2" Type="http://schemas.openxmlformats.org/officeDocument/2006/relationships/hyperlink" Target="http://geenit.fi/MaisHome.htm" TargetMode="External"/><Relationship Id="rId1" Type="http://schemas.openxmlformats.org/officeDocument/2006/relationships/slideLayout" Target="../slideLayouts/slideLayout92.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97.xml"/><Relationship Id="rId5" Type="http://schemas.openxmlformats.org/officeDocument/2006/relationships/hyperlink" Target="http://www.tekniikkatalous.fi/tk/article49372.ece" TargetMode="External"/><Relationship Id="rId4" Type="http://schemas.openxmlformats.org/officeDocument/2006/relationships/image" Target="../media/image2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3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oleObject" Target="../embeddings/oleObject3.bin"/><Relationship Id="rId2" Type="http://schemas.openxmlformats.org/officeDocument/2006/relationships/slideLayout" Target="../slideLayouts/slideLayout130.xml"/><Relationship Id="rId1" Type="http://schemas.openxmlformats.org/officeDocument/2006/relationships/vmlDrawing" Target="../drawings/vmlDrawing4.vml"/><Relationship Id="rId6" Type="http://schemas.openxmlformats.org/officeDocument/2006/relationships/hyperlink" Target="http://geenit.fi/VahItsem.htm" TargetMode="External"/><Relationship Id="rId5" Type="http://schemas.openxmlformats.org/officeDocument/2006/relationships/hyperlink" Target="http://www.cotcorp.gov.in/statistics.asp" TargetMode="External"/><Relationship Id="rId4" Type="http://schemas.openxmlformats.org/officeDocument/2006/relationships/oleObject" Target="../embeddings/oleObject2.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84.xml"/><Relationship Id="rId1" Type="http://schemas.openxmlformats.org/officeDocument/2006/relationships/vmlDrawing" Target="../drawings/vmlDrawing5.vml"/><Relationship Id="rId6" Type="http://schemas.openxmlformats.org/officeDocument/2006/relationships/oleObject" Target="../embeddings/Microsoft_Office_Excel_97_-_2003_-laskentataulukko3.xls"/><Relationship Id="rId5" Type="http://schemas.openxmlformats.org/officeDocument/2006/relationships/hyperlink" Target="http://www.cotcorp.gov.in/statistics.asp" TargetMode="External"/><Relationship Id="rId4" Type="http://schemas.openxmlformats.org/officeDocument/2006/relationships/oleObject" Target="../embeddings/oleObject4.bin"/></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307.xml"/><Relationship Id="rId1" Type="http://schemas.openxmlformats.org/officeDocument/2006/relationships/themeOverride" Target="../theme/themeOverride10.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319.xml"/><Relationship Id="rId1" Type="http://schemas.openxmlformats.org/officeDocument/2006/relationships/themeOverride" Target="../theme/themeOverride11.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319.xml"/><Relationship Id="rId1" Type="http://schemas.openxmlformats.org/officeDocument/2006/relationships/themeOverride" Target="../theme/themeOverride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122.xml"/><Relationship Id="rId4" Type="http://schemas.openxmlformats.org/officeDocument/2006/relationships/image" Target="../media/image30.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17.xml"/><Relationship Id="rId1" Type="http://schemas.openxmlformats.org/officeDocument/2006/relationships/themeOverride" Target="../theme/themeOverride13.xml"/><Relationship Id="rId4" Type="http://schemas.openxmlformats.org/officeDocument/2006/relationships/image" Target="../media/image31.jpeg"/></Relationships>
</file>

<file path=ppt/slides/_rels/slide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5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153.xml"/></Relationships>
</file>

<file path=ppt/slides/_rels/slide56.xml.rels><?xml version="1.0" encoding="UTF-8" standalone="yes"?>
<Relationships xmlns="http://schemas.openxmlformats.org/package/2006/relationships"><Relationship Id="rId3" Type="http://schemas.openxmlformats.org/officeDocument/2006/relationships/hyperlink" Target="http://dx.doi.org/10.1016/0168-9452(96)04435-4" TargetMode="External"/><Relationship Id="rId2" Type="http://schemas.openxmlformats.org/officeDocument/2006/relationships/notesSlide" Target="../notesSlides/notesSlide28.xml"/><Relationship Id="rId1" Type="http://schemas.openxmlformats.org/officeDocument/2006/relationships/slideLayout" Target="../slideLayouts/slideLayout143.xml"/><Relationship Id="rId5" Type="http://schemas.openxmlformats.org/officeDocument/2006/relationships/hyperlink" Target="http://dx.doi.org/10.1016/j.tplants.2004.07.006" TargetMode="External"/><Relationship Id="rId4" Type="http://schemas.openxmlformats.org/officeDocument/2006/relationships/hyperlink" Target="http://pubs.acs.org/doi/abs/10.1021/jf990252n"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4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59.xml.rels><?xml version="1.0" encoding="UTF-8" standalone="yes"?>
<Relationships xmlns="http://schemas.openxmlformats.org/package/2006/relationships"><Relationship Id="rId3" Type="http://schemas.openxmlformats.org/officeDocument/2006/relationships/hyperlink" Target="http://geenit.fi/HullutonKarja.htm" TargetMode="External"/><Relationship Id="rId2" Type="http://schemas.openxmlformats.org/officeDocument/2006/relationships/image" Target="../media/image34.jpeg"/><Relationship Id="rId1" Type="http://schemas.openxmlformats.org/officeDocument/2006/relationships/slideLayout" Target="../slideLayouts/slideLayout160.xml"/></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Office_Excel_97_-_2003_-laskentataulukko1.xls"/><Relationship Id="rId2" Type="http://schemas.openxmlformats.org/officeDocument/2006/relationships/slideLayout" Target="../slideLayouts/slideLayout395.xml"/><Relationship Id="rId1" Type="http://schemas.openxmlformats.org/officeDocument/2006/relationships/vmlDrawing" Target="../drawings/vmlDrawing1.vml"/><Relationship Id="rId4" Type="http://schemas.openxmlformats.org/officeDocument/2006/relationships/hyperlink" Target="http://dx.doi.org/10.2135/cropsci2009.11.0685"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www.tekniikkatalous.fi/doc.te?f_id=1219168" TargetMode="External"/><Relationship Id="rId2" Type="http://schemas.openxmlformats.org/officeDocument/2006/relationships/notesSlide" Target="../notesSlides/notesSlide29.xml"/><Relationship Id="rId1" Type="http://schemas.openxmlformats.org/officeDocument/2006/relationships/slideLayout" Target="../slideLayouts/slideLayout460.xml"/><Relationship Id="rId4" Type="http://schemas.openxmlformats.org/officeDocument/2006/relationships/image" Target="../media/image35.jpe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4.xml"/><Relationship Id="rId1" Type="http://schemas.openxmlformats.org/officeDocument/2006/relationships/themeOverride" Target="../theme/themeOverride14.xml"/><Relationship Id="rId5" Type="http://schemas.openxmlformats.org/officeDocument/2006/relationships/image" Target="../media/image37.jpeg"/><Relationship Id="rId4" Type="http://schemas.openxmlformats.org/officeDocument/2006/relationships/image" Target="../media/image36.jpeg"/></Relationships>
</file>

<file path=ppt/slides/_rels/slide62.xml.rels><?xml version="1.0" encoding="UTF-8" standalone="yes"?>
<Relationships xmlns="http://schemas.openxmlformats.org/package/2006/relationships"><Relationship Id="rId3" Type="http://schemas.openxmlformats.org/officeDocument/2006/relationships/hyperlink" Target="http://geenit.fi/MesimSTTKasik080405.pdf" TargetMode="External"/><Relationship Id="rId2" Type="http://schemas.openxmlformats.org/officeDocument/2006/relationships/notesSlide" Target="../notesSlides/notesSlide31.xml"/><Relationship Id="rId1" Type="http://schemas.openxmlformats.org/officeDocument/2006/relationships/slideLayout" Target="../slideLayouts/slideLayout190.xml"/><Relationship Id="rId4" Type="http://schemas.openxmlformats.org/officeDocument/2006/relationships/hyperlink" Target="http://www.landesbioscience.com/journals/gmcrops/02TammisolaGMC1-4.pdf"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91.xml"/></Relationships>
</file>

<file path=ppt/slides/_rels/slide6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203.xml"/><Relationship Id="rId4" Type="http://schemas.openxmlformats.org/officeDocument/2006/relationships/hyperlink" Target="http://cropwatch.unl.edu/web/cropwatch/archive?articleId=.ARCHIVES.2006.CROP8.CROPANTIFREEZE.HTM"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18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5.xml"/></Relationships>
</file>

<file path=ppt/slides/_rels/slide67.xml.rels><?xml version="1.0" encoding="UTF-8" standalone="yes"?>
<Relationships xmlns="http://schemas.openxmlformats.org/package/2006/relationships"><Relationship Id="rId3" Type="http://schemas.openxmlformats.org/officeDocument/2006/relationships/hyperlink" Target="http://geenit.fi/HS290208Kivip.pdf" TargetMode="External"/><Relationship Id="rId2" Type="http://schemas.openxmlformats.org/officeDocument/2006/relationships/notesSlide" Target="../notesSlides/notesSlide35.xml"/><Relationship Id="rId1" Type="http://schemas.openxmlformats.org/officeDocument/2006/relationships/slideLayout" Target="../slideLayouts/slideLayout215.xml"/><Relationship Id="rId4" Type="http://schemas.openxmlformats.org/officeDocument/2006/relationships/hyperlink" Target="http://www.sciencedaily.com/releases/2008/02/080227102848.htm" TargetMode="External"/></Relationships>
</file>

<file path=ppt/slides/_rels/slide6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25.xml"/></Relationships>
</file>

<file path=ppt/slides/_rels/slide6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6.xml"/><Relationship Id="rId1" Type="http://schemas.openxmlformats.org/officeDocument/2006/relationships/slideLayout" Target="../slideLayouts/slideLayout227.xml"/></Relationships>
</file>

<file path=ppt/slides/_rels/slide7.xml.rels><?xml version="1.0" encoding="UTF-8" standalone="yes"?>
<Relationships xmlns="http://schemas.openxmlformats.org/package/2006/relationships"><Relationship Id="rId3" Type="http://schemas.openxmlformats.org/officeDocument/2006/relationships/hyperlink" Target="GM%20Crops%201(4):%20181-198%20http:/www.landesbioscience.com/journals/gmcrops/article/02TammisolaGMC1-4.pdf"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hyperlink" Target="http://geenit.fi/25Nobel.pdf" TargetMode="External"/><Relationship Id="rId5" Type="http://schemas.openxmlformats.org/officeDocument/2006/relationships/hyperlink" Target="http://geenit.fi/Futura4_04.pdf" TargetMode="External"/><Relationship Id="rId4" Type="http://schemas.openxmlformats.org/officeDocument/2006/relationships/hyperlink" Target="http://geenit.fi/EP101006.pdf" TargetMode="Externa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29.xml"/><Relationship Id="rId1" Type="http://schemas.openxmlformats.org/officeDocument/2006/relationships/themeOverride" Target="../theme/themeOverride15.xml"/><Relationship Id="rId4" Type="http://schemas.openxmlformats.org/officeDocument/2006/relationships/image" Target="../media/image42.jpeg"/></Relationships>
</file>

<file path=ppt/slides/_rels/slide71.xml.rels><?xml version="1.0" encoding="UTF-8" standalone="yes"?>
<Relationships xmlns="http://schemas.openxmlformats.org/package/2006/relationships"><Relationship Id="rId3" Type="http://schemas.openxmlformats.org/officeDocument/2006/relationships/hyperlink" Target="http://geenit.fi/amesgold.pdf" TargetMode="External"/><Relationship Id="rId2" Type="http://schemas.openxmlformats.org/officeDocument/2006/relationships/slideLayout" Target="../slideLayouts/slideLayout241.xml"/><Relationship Id="rId1" Type="http://schemas.openxmlformats.org/officeDocument/2006/relationships/themeOverride" Target="../theme/themeOverride16.xml"/></Relationships>
</file>

<file path=ppt/slides/_rels/slide7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254.xml"/><Relationship Id="rId1" Type="http://schemas.openxmlformats.org/officeDocument/2006/relationships/themeOverride" Target="../theme/themeOverride17.xml"/></Relationships>
</file>

<file path=ppt/slides/_rels/slide7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8.xml"/><Relationship Id="rId1" Type="http://schemas.openxmlformats.org/officeDocument/2006/relationships/slideLayout" Target="../slideLayouts/slideLayout251.xml"/></Relationships>
</file>

<file path=ppt/slides/_rels/slide74.xml.rels><?xml version="1.0" encoding="UTF-8" standalone="yes"?>
<Relationships xmlns="http://schemas.openxmlformats.org/package/2006/relationships"><Relationship Id="rId3" Type="http://schemas.openxmlformats.org/officeDocument/2006/relationships/hyperlink" Target="http://www.danforthcenter.org/wordpress/?page_id=188&amp;catid=8&amp;p1=INTERNATIONAL_PROGRAMS&amp;p2=BCP" TargetMode="External"/><Relationship Id="rId2" Type="http://schemas.openxmlformats.org/officeDocument/2006/relationships/notesSlide" Target="../notesSlides/notesSlide39.xml"/><Relationship Id="rId1" Type="http://schemas.openxmlformats.org/officeDocument/2006/relationships/slideLayout" Target="../slideLayouts/slideLayout496.xml"/><Relationship Id="rId4" Type="http://schemas.openxmlformats.org/officeDocument/2006/relationships/image" Target="../media/image45.jpeg"/></Relationships>
</file>

<file path=ppt/slides/_rels/slide75.xml.rels><?xml version="1.0" encoding="UTF-8" standalone="yes"?>
<Relationships xmlns="http://schemas.openxmlformats.org/package/2006/relationships"><Relationship Id="rId3" Type="http://schemas.openxmlformats.org/officeDocument/2006/relationships/hyperlink" Target="http://biocassavaplus.org/" TargetMode="External"/><Relationship Id="rId2" Type="http://schemas.openxmlformats.org/officeDocument/2006/relationships/notesSlide" Target="../notesSlides/notesSlide40.xml"/><Relationship Id="rId1" Type="http://schemas.openxmlformats.org/officeDocument/2006/relationships/slideLayout" Target="../slideLayouts/slideLayout90.xml"/><Relationship Id="rId5" Type="http://schemas.openxmlformats.org/officeDocument/2006/relationships/hyperlink" Target="http://www.danforthcenter.org/wordpress/?page_id=188&amp;catid=8&amp;p1=INTERNATIONAL_PROGRAMS&amp;p2=BCP" TargetMode="External"/><Relationship Id="rId4" Type="http://schemas.openxmlformats.org/officeDocument/2006/relationships/hyperlink" Target="http://www.sciencedaily.com/releases/2008/06/080630102737.htm"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dx.doi.org/10.1146/annurev-arplant-042110-103751" TargetMode="External"/><Relationship Id="rId2" Type="http://schemas.openxmlformats.org/officeDocument/2006/relationships/notesSlide" Target="../notesSlides/notesSlide41.xml"/><Relationship Id="rId1" Type="http://schemas.openxmlformats.org/officeDocument/2006/relationships/slideLayout" Target="../slideLayouts/slideLayout64.xml"/></Relationships>
</file>

<file path=ppt/slides/_rels/slide77.xml.rels><?xml version="1.0" encoding="UTF-8" standalone="yes"?>
<Relationships xmlns="http://schemas.openxmlformats.org/package/2006/relationships"><Relationship Id="rId3" Type="http://schemas.openxmlformats.org/officeDocument/2006/relationships/hyperlink" Target="http://dx.doi.org/10.1146/annurev-arplant-042110-103751" TargetMode="External"/><Relationship Id="rId2" Type="http://schemas.openxmlformats.org/officeDocument/2006/relationships/notesSlide" Target="../notesSlides/notesSlide42.xml"/><Relationship Id="rId1" Type="http://schemas.openxmlformats.org/officeDocument/2006/relationships/slideLayout" Target="../slideLayouts/slideLayout64.xml"/><Relationship Id="rId4" Type="http://schemas.openxmlformats.org/officeDocument/2006/relationships/image" Target="../media/image46.png"/></Relationships>
</file>

<file path=ppt/slides/_rels/slide78.xml.rels><?xml version="1.0" encoding="UTF-8" standalone="yes"?>
<Relationships xmlns="http://schemas.openxmlformats.org/package/2006/relationships"><Relationship Id="rId3" Type="http://schemas.openxmlformats.org/officeDocument/2006/relationships/hyperlink" Target="http://dx.doi.org/10.1146/annurev-arplant-042110-103751" TargetMode="External"/><Relationship Id="rId2" Type="http://schemas.openxmlformats.org/officeDocument/2006/relationships/notesSlide" Target="../notesSlides/notesSlide43.xml"/><Relationship Id="rId1" Type="http://schemas.openxmlformats.org/officeDocument/2006/relationships/slideLayout" Target="../slideLayouts/slideLayout509.xml"/></Relationships>
</file>

<file path=ppt/slides/_rels/slide79.xml.rels><?xml version="1.0" encoding="UTF-8" standalone="yes"?>
<Relationships xmlns="http://schemas.openxmlformats.org/package/2006/relationships"><Relationship Id="rId3" Type="http://schemas.openxmlformats.org/officeDocument/2006/relationships/hyperlink" Target="http://dx.doi.org/10.1146/annurev-arplant-042110-103751" TargetMode="External"/><Relationship Id="rId2" Type="http://schemas.openxmlformats.org/officeDocument/2006/relationships/notesSlide" Target="../notesSlides/notesSlide44.xml"/><Relationship Id="rId1" Type="http://schemas.openxmlformats.org/officeDocument/2006/relationships/slideLayout" Target="../slideLayouts/slideLayout64.xml"/><Relationship Id="rId4" Type="http://schemas.openxmlformats.org/officeDocument/2006/relationships/image" Target="../media/image47.jpeg"/></Relationships>
</file>

<file path=ppt/slides/_rels/slide8.xml.rels><?xml version="1.0" encoding="UTF-8" standalone="yes"?>
<Relationships xmlns="http://schemas.openxmlformats.org/package/2006/relationships"><Relationship Id="rId3" Type="http://schemas.openxmlformats.org/officeDocument/2006/relationships/hyperlink" Target="http://agnewsarchive.tamu.edu/dailynews/stories/SOIL/Nov2006a.htm" TargetMode="External"/><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5.jpeg"/><Relationship Id="rId5" Type="http://schemas.openxmlformats.org/officeDocument/2006/relationships/hyperlink" Target="http://www.pnas.org/content/103/48/18054.full.pdf+html" TargetMode="External"/><Relationship Id="rId4" Type="http://schemas.openxmlformats.org/officeDocument/2006/relationships/hyperlink" Target="http://agnews.tamu.edu/showstory.php?id=1399" TargetMode="External"/></Relationships>
</file>

<file path=ppt/slides/_rels/slide80.xml.rels><?xml version="1.0" encoding="UTF-8" standalone="yes"?>
<Relationships xmlns="http://schemas.openxmlformats.org/package/2006/relationships"><Relationship Id="rId3" Type="http://schemas.openxmlformats.org/officeDocument/2006/relationships/hyperlink" Target="http://dx.doi.org/10.1146/annurev-arplant-042110-103751" TargetMode="External"/><Relationship Id="rId2" Type="http://schemas.openxmlformats.org/officeDocument/2006/relationships/notesSlide" Target="../notesSlides/notesSlide45.xml"/><Relationship Id="rId1" Type="http://schemas.openxmlformats.org/officeDocument/2006/relationships/slideLayout" Target="../slideLayouts/slideLayout522.xml"/><Relationship Id="rId4" Type="http://schemas.openxmlformats.org/officeDocument/2006/relationships/image" Target="../media/image48.png"/></Relationships>
</file>

<file path=ppt/slides/_rels/slide9.xml.rels><?xml version="1.0" encoding="UTF-8" standalone="yes"?>
<Relationships xmlns="http://schemas.openxmlformats.org/package/2006/relationships"><Relationship Id="rId3" Type="http://schemas.openxmlformats.org/officeDocument/2006/relationships/hyperlink" Target="http://www.evira.fi/portal/fi/kasvit/viljely_ja_tuotanto/lajikkeet/dus-testaus/" TargetMode="External"/><Relationship Id="rId2" Type="http://schemas.openxmlformats.org/officeDocument/2006/relationships/notesSlide" Target="../notesSlides/notesSlide6.xml"/><Relationship Id="rId1" Type="http://schemas.openxmlformats.org/officeDocument/2006/relationships/slideLayout" Target="../slideLayouts/slideLayout483.xml"/><Relationship Id="rId6" Type="http://schemas.openxmlformats.org/officeDocument/2006/relationships/image" Target="../media/image5.jpeg"/><Relationship Id="rId5" Type="http://schemas.openxmlformats.org/officeDocument/2006/relationships/hyperlink" Target="http://www.mv.helsinki.fi/home/tammisol/KehElint2_05.pdf" TargetMode="External"/><Relationship Id="rId4" Type="http://schemas.openxmlformats.org/officeDocument/2006/relationships/hyperlink" Target="http://www.upov.int/index_en.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ctrTitle"/>
          </p:nvPr>
        </p:nvSpPr>
        <p:spPr>
          <a:xfrm>
            <a:off x="800100" y="2798763"/>
            <a:ext cx="4057650" cy="1524000"/>
          </a:xfrm>
        </p:spPr>
        <p:txBody>
          <a:bodyPr/>
          <a:lstStyle/>
          <a:p>
            <a:r>
              <a:rPr lang="en-US" dirty="0" err="1" smtClean="0"/>
              <a:t>Ruoka</a:t>
            </a:r>
            <a:r>
              <a:rPr lang="en-US" dirty="0" smtClean="0"/>
              <a:t> </a:t>
            </a:r>
            <a:r>
              <a:rPr lang="en-US" dirty="0" err="1" smtClean="0"/>
              <a:t>ja</a:t>
            </a:r>
            <a:r>
              <a:rPr lang="en-US" dirty="0" smtClean="0"/>
              <a:t> </a:t>
            </a:r>
            <a:r>
              <a:rPr lang="en-US" dirty="0" err="1" smtClean="0"/>
              <a:t>geenit</a:t>
            </a:r>
            <a:r>
              <a:rPr lang="en-US" dirty="0" smtClean="0"/>
              <a:t/>
            </a:r>
            <a:br>
              <a:rPr lang="en-US" dirty="0" smtClean="0"/>
            </a:br>
            <a:r>
              <a:rPr lang="en-US" dirty="0" smtClean="0"/>
              <a:t>6a. </a:t>
            </a:r>
            <a:r>
              <a:rPr lang="en-US" dirty="0" err="1" smtClean="0"/>
              <a:t>Geenimuuntelun</a:t>
            </a:r>
            <a:r>
              <a:rPr lang="en-US" dirty="0" smtClean="0"/>
              <a:t> </a:t>
            </a:r>
            <a:r>
              <a:rPr lang="en-US" dirty="0" err="1" smtClean="0"/>
              <a:t>uusia</a:t>
            </a:r>
            <a:r>
              <a:rPr lang="en-US" dirty="0" smtClean="0"/>
              <a:t/>
            </a:r>
            <a:br>
              <a:rPr lang="en-US" dirty="0" smtClean="0"/>
            </a:br>
            <a:r>
              <a:rPr lang="en-US" dirty="0" smtClean="0"/>
              <a:t>      </a:t>
            </a:r>
            <a:r>
              <a:rPr lang="en-US" dirty="0" err="1" smtClean="0"/>
              <a:t>sovelluksia</a:t>
            </a:r>
            <a:r>
              <a:rPr lang="en-US" dirty="0" smtClean="0"/>
              <a:t> I</a:t>
            </a:r>
          </a:p>
        </p:txBody>
      </p:sp>
      <p:sp>
        <p:nvSpPr>
          <p:cNvPr id="234499" name="Rectangle 3"/>
          <p:cNvSpPr>
            <a:spLocks noGrp="1" noChangeArrowheads="1"/>
          </p:cNvSpPr>
          <p:nvPr>
            <p:ph type="subTitle" idx="1"/>
          </p:nvPr>
        </p:nvSpPr>
        <p:spPr>
          <a:xfrm>
            <a:off x="800100" y="4757738"/>
            <a:ext cx="4057650" cy="1846262"/>
          </a:xfrm>
        </p:spPr>
        <p:txBody>
          <a:bodyPr/>
          <a:lstStyle/>
          <a:p>
            <a:r>
              <a:rPr lang="fi-FI" dirty="0" smtClean="0"/>
              <a:t>Jussi Tammisola kasvinjalostuksen dosentti</a:t>
            </a:r>
          </a:p>
          <a:p>
            <a:r>
              <a:rPr lang="fi-FI" dirty="0" err="1" smtClean="0">
                <a:solidFill>
                  <a:srgbClr val="002060"/>
                </a:solidFill>
              </a:rPr>
              <a:t>jussi.tammisola@helsinki.fi</a:t>
            </a:r>
            <a:r>
              <a:rPr lang="fi-FI" dirty="0" smtClean="0">
                <a:solidFill>
                  <a:srgbClr val="002060"/>
                </a:solidFill>
              </a:rPr>
              <a:t>   http://geenit.fi</a:t>
            </a:r>
            <a:r>
              <a:rPr lang="fi-FI" dirty="0" smtClean="0">
                <a:solidFill>
                  <a:srgbClr val="00B0F0"/>
                </a:solidFill>
              </a:rPr>
              <a:t> </a:t>
            </a:r>
            <a:r>
              <a:rPr lang="fi-FI" dirty="0" smtClean="0"/>
              <a:t> </a:t>
            </a:r>
          </a:p>
          <a:p>
            <a:r>
              <a:rPr lang="fi-FI" dirty="0" smtClean="0"/>
              <a:t>13.9.2012</a:t>
            </a:r>
          </a:p>
        </p:txBody>
      </p:sp>
      <p:sp>
        <p:nvSpPr>
          <p:cNvPr id="234500" name="Text Box 4"/>
          <p:cNvSpPr txBox="1">
            <a:spLocks noChangeArrowheads="1"/>
          </p:cNvSpPr>
          <p:nvPr/>
        </p:nvSpPr>
        <p:spPr bwMode="auto">
          <a:xfrm>
            <a:off x="798513" y="6705600"/>
            <a:ext cx="5202237" cy="1193800"/>
          </a:xfrm>
          <a:prstGeom prst="rect">
            <a:avLst/>
          </a:prstGeom>
          <a:noFill/>
          <a:ln w="9525">
            <a:noFill/>
            <a:miter lim="800000"/>
            <a:headEnd/>
            <a:tailEnd/>
          </a:ln>
        </p:spPr>
        <p:txBody>
          <a:bodyPr anchor="b"/>
          <a:lstStyle/>
          <a:p>
            <a:pPr eaLnBrk="0" hangingPunct="0">
              <a:spcBef>
                <a:spcPct val="50000"/>
              </a:spcBef>
            </a:pPr>
            <a:r>
              <a:rPr lang="en-US" sz="1600" b="1">
                <a:latin typeface="Arial" pitchFamily="34" charset="0"/>
              </a:rPr>
              <a:t>Koulutus- ja kehittämiskeskus Palmenia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2690" name="Picture 2" descr="Nat4_2010banPp"/>
          <p:cNvPicPr>
            <a:picLocks noChangeAspect="1" noChangeArrowheads="1"/>
          </p:cNvPicPr>
          <p:nvPr/>
        </p:nvPicPr>
        <p:blipFill>
          <a:blip r:embed="rId2" cstate="print"/>
          <a:srcRect/>
          <a:stretch>
            <a:fillRect/>
          </a:stretch>
        </p:blipFill>
        <p:spPr bwMode="auto">
          <a:xfrm>
            <a:off x="981075" y="1308100"/>
            <a:ext cx="4954588" cy="6597650"/>
          </a:xfrm>
          <a:prstGeom prst="rect">
            <a:avLst/>
          </a:prstGeom>
          <a:noFill/>
          <a:ln w="9525">
            <a:noFill/>
            <a:miter lim="800000"/>
            <a:headEnd/>
            <a:tailEnd/>
          </a:ln>
        </p:spPr>
      </p:pic>
      <p:sp>
        <p:nvSpPr>
          <p:cNvPr id="242691" name="Otsikko 3"/>
          <p:cNvSpPr>
            <a:spLocks noGrp="1"/>
          </p:cNvSpPr>
          <p:nvPr>
            <p:ph type="title"/>
          </p:nvPr>
        </p:nvSpPr>
        <p:spPr>
          <a:xfrm>
            <a:off x="984250" y="76200"/>
            <a:ext cx="5829300" cy="1039813"/>
          </a:xfrm>
        </p:spPr>
        <p:txBody>
          <a:bodyPr/>
          <a:lstStyle/>
          <a:p>
            <a:pPr>
              <a:lnSpc>
                <a:spcPts val="3600"/>
              </a:lnSpc>
            </a:pPr>
            <a:r>
              <a:rPr lang="fi-FI" sz="3200" dirty="0" smtClean="0"/>
              <a:t>Banaani on kehitysmaiden neljänneksi tärkein ruokakasvi </a:t>
            </a:r>
          </a:p>
        </p:txBody>
      </p:sp>
      <p:sp>
        <p:nvSpPr>
          <p:cNvPr id="242692" name="Tekstikehys 4"/>
          <p:cNvSpPr txBox="1">
            <a:spLocks noChangeArrowheads="1"/>
          </p:cNvSpPr>
          <p:nvPr/>
        </p:nvSpPr>
        <p:spPr bwMode="auto">
          <a:xfrm>
            <a:off x="3223096" y="7895401"/>
            <a:ext cx="2870200" cy="276999"/>
          </a:xfrm>
          <a:prstGeom prst="rect">
            <a:avLst/>
          </a:prstGeom>
          <a:noFill/>
          <a:ln w="9525">
            <a:noFill/>
            <a:miter lim="800000"/>
            <a:headEnd/>
            <a:tailEnd/>
          </a:ln>
        </p:spPr>
        <p:txBody>
          <a:bodyPr>
            <a:spAutoFit/>
          </a:bodyPr>
          <a:lstStyle/>
          <a:p>
            <a:pPr eaLnBrk="0" hangingPunct="0"/>
            <a:r>
              <a:rPr lang="fi-FI" sz="1200" dirty="0">
                <a:solidFill>
                  <a:srgbClr val="000000"/>
                </a:solidFill>
                <a:latin typeface="Arial" pitchFamily="34" charset="0"/>
              </a:rPr>
              <a:t>Kuva: </a:t>
            </a:r>
            <a:r>
              <a:rPr lang="fi-FI" sz="1200" dirty="0" err="1">
                <a:solidFill>
                  <a:srgbClr val="000000"/>
                </a:solidFill>
                <a:latin typeface="Arial" pitchFamily="34" charset="0"/>
              </a:rPr>
              <a:t>J.Tammisola</a:t>
            </a:r>
            <a:r>
              <a:rPr lang="fi-FI" sz="1200" dirty="0">
                <a:solidFill>
                  <a:srgbClr val="000000"/>
                </a:solidFill>
                <a:latin typeface="Arial" pitchFamily="34" charset="0"/>
              </a:rPr>
              <a:t>, Rodos 2009</a:t>
            </a:r>
          </a:p>
        </p:txBody>
      </p:sp>
      <p:sp>
        <p:nvSpPr>
          <p:cNvPr id="6" name="Rectangle 7"/>
          <p:cNvSpPr txBox="1">
            <a:spLocks noChangeArrowheads="1"/>
          </p:cNvSpPr>
          <p:nvPr/>
        </p:nvSpPr>
        <p:spPr>
          <a:xfrm>
            <a:off x="623888" y="8159750"/>
            <a:ext cx="6234112" cy="876300"/>
          </a:xfrm>
          <a:prstGeom prst="rect">
            <a:avLst/>
          </a:prstGeom>
        </p:spPr>
        <p:txBody>
          <a:bodyPr/>
          <a:lstStyle/>
          <a:p>
            <a:pPr marL="342900" indent="-342900">
              <a:spcBef>
                <a:spcPct val="20000"/>
              </a:spcBef>
              <a:buClr>
                <a:srgbClr val="063DE8"/>
              </a:buClr>
              <a:buSzPct val="75000"/>
              <a:buFont typeface="Monotype Sorts" pitchFamily="2" charset="2"/>
              <a:buChar char="u"/>
              <a:defRPr/>
            </a:pPr>
            <a:r>
              <a:rPr lang="fi-FI" dirty="0">
                <a:solidFill>
                  <a:srgbClr val="000000"/>
                </a:solidFill>
                <a:cs typeface="+mn-cs"/>
              </a:rPr>
              <a:t>Ugandassa, Burundissa ja Ruandassa syödään </a:t>
            </a:r>
            <a:r>
              <a:rPr lang="en-US" dirty="0">
                <a:solidFill>
                  <a:srgbClr val="000000"/>
                </a:solidFill>
                <a:cs typeface="+mn-cs"/>
              </a:rPr>
              <a:t> </a:t>
            </a:r>
            <a:br>
              <a:rPr lang="en-US" dirty="0">
                <a:solidFill>
                  <a:srgbClr val="000000"/>
                </a:solidFill>
                <a:cs typeface="+mn-cs"/>
              </a:rPr>
            </a:br>
            <a:r>
              <a:rPr lang="en-US" dirty="0">
                <a:solidFill>
                  <a:srgbClr val="000000"/>
                </a:solidFill>
                <a:cs typeface="+mn-cs"/>
              </a:rPr>
              <a:t>250–400 kg </a:t>
            </a:r>
            <a:r>
              <a:rPr lang="en-US" dirty="0" err="1">
                <a:solidFill>
                  <a:srgbClr val="000000"/>
                </a:solidFill>
                <a:cs typeface="+mn-cs"/>
              </a:rPr>
              <a:t>banaaneja</a:t>
            </a:r>
            <a:r>
              <a:rPr lang="en-US" dirty="0">
                <a:solidFill>
                  <a:srgbClr val="000000"/>
                </a:solidFill>
                <a:cs typeface="+mn-cs"/>
              </a:rPr>
              <a:t> </a:t>
            </a:r>
            <a:r>
              <a:rPr lang="en-US" dirty="0" err="1">
                <a:solidFill>
                  <a:srgbClr val="000000"/>
                </a:solidFill>
                <a:cs typeface="+mn-cs"/>
              </a:rPr>
              <a:t>vuodessa</a:t>
            </a:r>
            <a:r>
              <a:rPr lang="en-US" dirty="0">
                <a:solidFill>
                  <a:srgbClr val="000000"/>
                </a:solidFill>
                <a:cs typeface="+mn-cs"/>
              </a:rPr>
              <a:t>/</a:t>
            </a:r>
            <a:r>
              <a:rPr lang="en-US" dirty="0" err="1">
                <a:solidFill>
                  <a:srgbClr val="000000"/>
                </a:solidFill>
                <a:cs typeface="+mn-cs"/>
              </a:rPr>
              <a:t>hlö</a:t>
            </a:r>
            <a:endParaRPr lang="fi-FI" kern="0" dirty="0">
              <a:solidFill>
                <a:srgbClr val="000000"/>
              </a:solidFill>
              <a:latin typeface="Times New Roman"/>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body" idx="1"/>
          </p:nvPr>
        </p:nvSpPr>
        <p:spPr>
          <a:xfrm>
            <a:off x="404813" y="6084888"/>
            <a:ext cx="6597650" cy="1633537"/>
          </a:xfrm>
        </p:spPr>
        <p:txBody>
          <a:bodyPr/>
          <a:lstStyle/>
          <a:p>
            <a:pPr eaLnBrk="1" hangingPunct="1">
              <a:lnSpc>
                <a:spcPct val="85000"/>
              </a:lnSpc>
              <a:buFont typeface="Monotype Sorts" pitchFamily="2" charset="2"/>
              <a:buNone/>
            </a:pPr>
            <a:r>
              <a:rPr lang="fi-FI" sz="2400" dirty="0" smtClean="0"/>
              <a:t> ...kuten se hävitti "hymyilevän banaanin" </a:t>
            </a:r>
            <a:br>
              <a:rPr lang="fi-FI" sz="2400" dirty="0" smtClean="0"/>
            </a:br>
            <a:r>
              <a:rPr lang="fi-FI" sz="2400" dirty="0" smtClean="0"/>
              <a:t>puoli vuosisataa sitten</a:t>
            </a:r>
          </a:p>
          <a:p>
            <a:pPr eaLnBrk="1" hangingPunct="1">
              <a:buClr>
                <a:srgbClr val="063DE8"/>
              </a:buClr>
            </a:pPr>
            <a:r>
              <a:rPr lang="fi-FI" sz="2400" dirty="0" smtClean="0">
                <a:solidFill>
                  <a:srgbClr val="000000"/>
                </a:solidFill>
                <a:cs typeface="Arial" pitchFamily="34" charset="0"/>
              </a:rPr>
              <a:t>Kaupan banaanit ovat siemenettömiä </a:t>
            </a:r>
            <a:r>
              <a:rPr lang="fi-FI" sz="2400" dirty="0" err="1" smtClean="0">
                <a:solidFill>
                  <a:srgbClr val="000000"/>
                </a:solidFill>
                <a:cs typeface="Arial" pitchFamily="34" charset="0"/>
              </a:rPr>
              <a:t>triploideja</a:t>
            </a:r>
            <a:r>
              <a:rPr lang="fi-FI" sz="2400" dirty="0" smtClean="0">
                <a:solidFill>
                  <a:srgbClr val="000000"/>
                </a:solidFill>
                <a:cs typeface="Arial" pitchFamily="34" charset="0"/>
              </a:rPr>
              <a:t>, joten niiden </a:t>
            </a:r>
          </a:p>
          <a:p>
            <a:pPr marL="800100" lvl="1" indent="-342900" eaLnBrk="1" hangingPunct="1">
              <a:buClr>
                <a:srgbClr val="063DE8"/>
              </a:buClr>
              <a:buSzPct val="75000"/>
              <a:buFont typeface="Monotype Sorts" pitchFamily="2" charset="2"/>
              <a:buChar char="u"/>
            </a:pPr>
            <a:r>
              <a:rPr lang="fi-FI" sz="2000" dirty="0" smtClean="0">
                <a:solidFill>
                  <a:srgbClr val="000000"/>
                </a:solidFill>
                <a:cs typeface="Arial" pitchFamily="34" charset="0"/>
              </a:rPr>
              <a:t>perinnejalostus on hyvin tehotonta</a:t>
            </a:r>
          </a:p>
          <a:p>
            <a:pPr eaLnBrk="1" hangingPunct="1">
              <a:buClr>
                <a:srgbClr val="063DE8"/>
              </a:buClr>
            </a:pPr>
            <a:r>
              <a:rPr lang="fi-FI" sz="2400" dirty="0" smtClean="0">
                <a:solidFill>
                  <a:srgbClr val="000000"/>
                </a:solidFill>
                <a:cs typeface="Arial" pitchFamily="34" charset="0"/>
              </a:rPr>
              <a:t>40 vuodessa ei ’</a:t>
            </a:r>
            <a:r>
              <a:rPr lang="fi-FI" sz="2400" dirty="0" err="1" smtClean="0">
                <a:solidFill>
                  <a:srgbClr val="000000"/>
                </a:solidFill>
                <a:cs typeface="Arial" pitchFamily="34" charset="0"/>
              </a:rPr>
              <a:t>Cavendish’-banaaneille</a:t>
            </a:r>
            <a:r>
              <a:rPr lang="fi-FI" sz="2400" dirty="0" smtClean="0">
                <a:solidFill>
                  <a:srgbClr val="000000"/>
                </a:solidFill>
                <a:cs typeface="Arial" pitchFamily="34" charset="0"/>
              </a:rPr>
              <a:t> ole saatu aikaan taudinkestävää seuraajaa:</a:t>
            </a:r>
          </a:p>
          <a:p>
            <a:pPr eaLnBrk="1" hangingPunct="1">
              <a:buClr>
                <a:srgbClr val="063DE8"/>
              </a:buClr>
              <a:buFont typeface="Monotype Sorts" pitchFamily="2" charset="2"/>
              <a:buNone/>
            </a:pPr>
            <a:r>
              <a:rPr lang="fi-FI" sz="1800" dirty="0" smtClean="0">
                <a:solidFill>
                  <a:srgbClr val="000000"/>
                </a:solidFill>
                <a:cs typeface="Arial" pitchFamily="34" charset="0"/>
                <a:hlinkClick r:id="rId2"/>
              </a:rPr>
              <a:t>http://geenit.fi/ALba9203.pdf</a:t>
            </a:r>
            <a:r>
              <a:rPr lang="fi-FI" sz="1800" dirty="0" smtClean="0">
                <a:solidFill>
                  <a:srgbClr val="000000"/>
                </a:solidFill>
                <a:cs typeface="Arial" pitchFamily="34" charset="0"/>
              </a:rPr>
              <a:t> </a:t>
            </a:r>
            <a:r>
              <a:rPr lang="fi-FI" sz="2000" dirty="0" smtClean="0">
                <a:solidFill>
                  <a:srgbClr val="000000"/>
                </a:solidFill>
                <a:cs typeface="Arial" pitchFamily="34" charset="0"/>
              </a:rPr>
              <a:t>  </a:t>
            </a:r>
          </a:p>
        </p:txBody>
      </p:sp>
      <p:pic>
        <p:nvPicPr>
          <p:cNvPr id="243715" name="Picture 2"/>
          <p:cNvPicPr>
            <a:picLocks noChangeAspect="1" noChangeArrowheads="1"/>
          </p:cNvPicPr>
          <p:nvPr/>
        </p:nvPicPr>
        <p:blipFill>
          <a:blip r:embed="rId3" cstate="print"/>
          <a:srcRect/>
          <a:stretch>
            <a:fillRect/>
          </a:stretch>
        </p:blipFill>
        <p:spPr bwMode="auto">
          <a:xfrm>
            <a:off x="-6350" y="1187450"/>
            <a:ext cx="6864350" cy="4608513"/>
          </a:xfrm>
          <a:prstGeom prst="rect">
            <a:avLst/>
          </a:prstGeom>
          <a:noFill/>
          <a:ln w="9525">
            <a:noFill/>
            <a:miter lim="800000"/>
            <a:headEnd/>
            <a:tailEnd/>
          </a:ln>
        </p:spPr>
      </p:pic>
      <p:sp>
        <p:nvSpPr>
          <p:cNvPr id="243716" name="Rectangle 3"/>
          <p:cNvSpPr>
            <a:spLocks noChangeArrowheads="1"/>
          </p:cNvSpPr>
          <p:nvPr/>
        </p:nvSpPr>
        <p:spPr bwMode="auto">
          <a:xfrm>
            <a:off x="285750" y="107950"/>
            <a:ext cx="6572250" cy="935038"/>
          </a:xfrm>
          <a:prstGeom prst="rect">
            <a:avLst/>
          </a:prstGeom>
          <a:noFill/>
          <a:ln w="12700">
            <a:noFill/>
            <a:miter lim="800000"/>
            <a:headEnd/>
            <a:tailEnd/>
          </a:ln>
        </p:spPr>
        <p:txBody>
          <a:bodyPr lIns="90488" tIns="44450" rIns="90488" bIns="44450" anchor="b"/>
          <a:lstStyle/>
          <a:p>
            <a:pPr algn="ctr">
              <a:lnSpc>
                <a:spcPct val="80000"/>
              </a:lnSpc>
            </a:pPr>
            <a:r>
              <a:rPr lang="fi-FI" sz="3200" dirty="0">
                <a:solidFill>
                  <a:srgbClr val="660066"/>
                </a:solidFill>
                <a:latin typeface="Arial" pitchFamily="34" charset="0"/>
              </a:rPr>
              <a:t>Sienitautien evoluutio vie </a:t>
            </a:r>
            <a:r>
              <a:rPr lang="fi-FI" sz="3200" dirty="0" err="1">
                <a:solidFill>
                  <a:srgbClr val="660066"/>
                </a:solidFill>
                <a:latin typeface="Arial" pitchFamily="34" charset="0"/>
              </a:rPr>
              <a:t>Chiquitan</a:t>
            </a:r>
            <a:r>
              <a:rPr lang="fi-FI" sz="3200" dirty="0">
                <a:solidFill>
                  <a:srgbClr val="660066"/>
                </a:solidFill>
                <a:latin typeface="Arial" pitchFamily="34" charset="0"/>
              </a:rPr>
              <a:t> </a:t>
            </a:r>
          </a:p>
          <a:p>
            <a:pPr algn="ctr">
              <a:lnSpc>
                <a:spcPct val="80000"/>
              </a:lnSpc>
            </a:pPr>
            <a:r>
              <a:rPr lang="fi-FI" sz="3200" dirty="0">
                <a:solidFill>
                  <a:srgbClr val="660066"/>
                </a:solidFill>
                <a:latin typeface="Arial" pitchFamily="34" charset="0"/>
              </a:rPr>
              <a:t>pian historian tunkiolle?</a:t>
            </a:r>
            <a:endParaRPr lang="fi-FI" sz="2800" dirty="0">
              <a:solidFill>
                <a:srgbClr val="660066"/>
              </a:solidFill>
              <a:latin typeface="Arial" pitchFamily="34" charset="0"/>
            </a:endParaRPr>
          </a:p>
        </p:txBody>
      </p:sp>
      <p:sp>
        <p:nvSpPr>
          <p:cNvPr id="243717" name="Tekstikehys 5"/>
          <p:cNvSpPr txBox="1">
            <a:spLocks noChangeArrowheads="1"/>
          </p:cNvSpPr>
          <p:nvPr/>
        </p:nvSpPr>
        <p:spPr bwMode="auto">
          <a:xfrm>
            <a:off x="3717032" y="5724525"/>
            <a:ext cx="2723823" cy="307777"/>
          </a:xfrm>
          <a:prstGeom prst="rect">
            <a:avLst/>
          </a:prstGeom>
          <a:noFill/>
          <a:ln w="9525">
            <a:noFill/>
            <a:miter lim="800000"/>
            <a:headEnd/>
            <a:tailEnd/>
          </a:ln>
        </p:spPr>
        <p:txBody>
          <a:bodyPr wrap="none">
            <a:spAutoFit/>
          </a:bodyPr>
          <a:lstStyle/>
          <a:p>
            <a:pPr eaLnBrk="0" hangingPunct="0"/>
            <a:r>
              <a:rPr lang="fi-FI" sz="1400" dirty="0">
                <a:latin typeface="Arial" pitchFamily="34" charset="0"/>
              </a:rPr>
              <a:t>Lehtilaikkutauti (Black </a:t>
            </a:r>
            <a:r>
              <a:rPr lang="fi-FI" sz="1400" dirty="0" err="1">
                <a:latin typeface="Arial" pitchFamily="34" charset="0"/>
              </a:rPr>
              <a:t>Sigatoka</a:t>
            </a:r>
            <a:r>
              <a:rPr lang="fi-FI" sz="1400" dirty="0">
                <a:latin typeface="Arial" pitchFamily="34" charset="0"/>
              </a:rPr>
              <a:t>)</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479425" y="484188"/>
            <a:ext cx="5829300" cy="1039812"/>
          </a:xfrm>
          <a:ln w="38100">
            <a:solidFill>
              <a:schemeClr val="tx1"/>
            </a:solidFill>
          </a:ln>
        </p:spPr>
        <p:txBody>
          <a:bodyPr/>
          <a:lstStyle/>
          <a:p>
            <a:pPr eaLnBrk="1" hangingPunct="1">
              <a:lnSpc>
                <a:spcPct val="85000"/>
              </a:lnSpc>
            </a:pPr>
            <a:r>
              <a:rPr lang="fi-FI" sz="2800" dirty="0" err="1" smtClean="0"/>
              <a:t>Cavendish-banaanien</a:t>
            </a:r>
            <a:r>
              <a:rPr lang="fi-FI" sz="2800" dirty="0" smtClean="0"/>
              <a:t> lähtölaskenta on alkanut?</a:t>
            </a:r>
          </a:p>
        </p:txBody>
      </p:sp>
      <p:sp>
        <p:nvSpPr>
          <p:cNvPr id="244739" name="Rectangle 3"/>
          <p:cNvSpPr>
            <a:spLocks noGrp="1" noChangeArrowheads="1"/>
          </p:cNvSpPr>
          <p:nvPr>
            <p:ph type="body" sz="half" idx="1"/>
          </p:nvPr>
        </p:nvSpPr>
        <p:spPr>
          <a:xfrm>
            <a:off x="333375" y="1753493"/>
            <a:ext cx="6524625" cy="7138987"/>
          </a:xfrm>
        </p:spPr>
        <p:txBody>
          <a:bodyPr/>
          <a:lstStyle/>
          <a:p>
            <a:pPr eaLnBrk="1" hangingPunct="1">
              <a:spcBef>
                <a:spcPct val="30000"/>
              </a:spcBef>
              <a:buClr>
                <a:schemeClr val="tx1"/>
              </a:buClr>
              <a:buFont typeface="Wingdings" pitchFamily="2" charset="2"/>
              <a:buChar char="v"/>
            </a:pPr>
            <a:r>
              <a:rPr lang="fi-FI" sz="2400" b="1" dirty="0" smtClean="0"/>
              <a:t>Uudet tuhoisien sienitautien rodut uhkaavat hävittää nykyiset viljelybanaanit</a:t>
            </a:r>
            <a:endParaRPr lang="fi-FI" sz="2400" dirty="0" smtClean="0"/>
          </a:p>
          <a:p>
            <a:pPr eaLnBrk="1" hangingPunct="1">
              <a:spcBef>
                <a:spcPct val="30000"/>
              </a:spcBef>
              <a:buClr>
                <a:schemeClr val="tx1"/>
              </a:buClr>
              <a:buFont typeface="Wingdings" pitchFamily="2" charset="2"/>
              <a:buChar char="v"/>
            </a:pPr>
            <a:r>
              <a:rPr lang="fi-FI" sz="2400" b="1" dirty="0" smtClean="0"/>
              <a:t>Samoin kävi ”hymyilevälle banaanille” jo puoli vuosisataa sitten</a:t>
            </a:r>
          </a:p>
          <a:p>
            <a:pPr marL="741363" lvl="1" indent="-284163" eaLnBrk="1" hangingPunct="1">
              <a:spcBef>
                <a:spcPct val="30000"/>
              </a:spcBef>
            </a:pPr>
            <a:r>
              <a:rPr lang="fi-FI" sz="2000" b="1" dirty="0" smtClean="0"/>
              <a:t>iso ja makea </a:t>
            </a:r>
            <a:r>
              <a:rPr lang="fi-FI" sz="2000" b="1" dirty="0" err="1" smtClean="0"/>
              <a:t>Gros</a:t>
            </a:r>
            <a:r>
              <a:rPr lang="fi-FI" sz="2000" b="1" dirty="0" smtClean="0"/>
              <a:t> Michel –lajike katosi kokonaan kaupoistamme </a:t>
            </a:r>
          </a:p>
          <a:p>
            <a:pPr eaLnBrk="1" hangingPunct="1">
              <a:spcBef>
                <a:spcPct val="30000"/>
              </a:spcBef>
              <a:buClr>
                <a:schemeClr val="tx1"/>
              </a:buClr>
              <a:buFont typeface="Wingdings" pitchFamily="2" charset="2"/>
              <a:buChar char="v"/>
            </a:pPr>
            <a:r>
              <a:rPr lang="fi-FI" sz="2400" b="1" dirty="0" smtClean="0"/>
              <a:t>Kestävyysgeenejä on saatavissa villeistä banaanilajeista</a:t>
            </a:r>
          </a:p>
          <a:p>
            <a:pPr marL="741363" lvl="1" indent="-284163" eaLnBrk="1" hangingPunct="1">
              <a:spcBef>
                <a:spcPct val="30000"/>
              </a:spcBef>
            </a:pPr>
            <a:r>
              <a:rPr lang="fi-FI" sz="2000" b="1" dirty="0" smtClean="0"/>
              <a:t>…mutta ainoastaan geenimuuntelulla</a:t>
            </a:r>
          </a:p>
          <a:p>
            <a:pPr eaLnBrk="1" hangingPunct="1">
              <a:spcBef>
                <a:spcPct val="30000"/>
              </a:spcBef>
              <a:buClr>
                <a:schemeClr val="tx1"/>
              </a:buClr>
              <a:buFont typeface="Wingdings" pitchFamily="2" charset="2"/>
              <a:buChar char="v"/>
            </a:pPr>
            <a:r>
              <a:rPr lang="fi-FI" sz="2400" b="1" dirty="0" err="1" smtClean="0"/>
              <a:t>Cavendish-lajikkeet</a:t>
            </a:r>
            <a:r>
              <a:rPr lang="fi-FI" sz="2400" b="1" dirty="0" smtClean="0"/>
              <a:t> voidaan jalostaa taudinkestäviksi</a:t>
            </a:r>
          </a:p>
          <a:p>
            <a:pPr eaLnBrk="1" hangingPunct="1">
              <a:spcBef>
                <a:spcPct val="30000"/>
              </a:spcBef>
              <a:buClr>
                <a:schemeClr val="tx1"/>
              </a:buClr>
              <a:buFont typeface="Wingdings" pitchFamily="2" charset="2"/>
              <a:buChar char="v"/>
            </a:pPr>
            <a:r>
              <a:rPr lang="fi-FI" sz="2400" b="1" dirty="0" smtClean="0"/>
              <a:t>…ja myös vanha suosikki, </a:t>
            </a:r>
            <a:r>
              <a:rPr lang="fi-FI" sz="2400" b="1" dirty="0" err="1" smtClean="0"/>
              <a:t>Gros</a:t>
            </a:r>
            <a:r>
              <a:rPr lang="fi-FI" sz="2400" b="1" dirty="0" smtClean="0"/>
              <a:t> Michel, voidaan ”herättää henkiin” muuntamalla se taudinkestäväksi </a:t>
            </a:r>
            <a:r>
              <a:rPr lang="fi-FI" sz="2400" b="1" dirty="0" err="1" smtClean="0"/>
              <a:t>täsmäjalostuksella</a:t>
            </a:r>
            <a:endParaRPr lang="fi-FI" sz="2400" b="1" dirty="0" smtClean="0"/>
          </a:p>
          <a:p>
            <a:pPr eaLnBrk="1" hangingPunct="1">
              <a:spcBef>
                <a:spcPct val="30000"/>
              </a:spcBef>
              <a:buClr>
                <a:schemeClr val="tx1"/>
              </a:buClr>
              <a:buFontTx/>
              <a:buNone/>
            </a:pPr>
            <a:r>
              <a:rPr lang="fi-FI" sz="2000" dirty="0" smtClean="0">
                <a:solidFill>
                  <a:srgbClr val="A50FA1"/>
                </a:solidFill>
                <a:hlinkClick r:id="rId3"/>
              </a:rPr>
              <a:t>http://geenit.fi/Alba9203.pdf</a:t>
            </a:r>
            <a:r>
              <a:rPr lang="fi-FI" sz="2400" dirty="0" smtClean="0">
                <a:solidFill>
                  <a:srgbClr val="A50FA1"/>
                </a:solidFill>
              </a:rPr>
              <a:t> </a:t>
            </a:r>
            <a:r>
              <a:rPr lang="fi-FI" sz="2400" b="1" dirty="0" smtClean="0"/>
              <a:t> </a:t>
            </a:r>
          </a:p>
        </p:txBody>
      </p:sp>
      <p:sp>
        <p:nvSpPr>
          <p:cNvPr id="4" name="Päivämäärän paikkamerkki 3"/>
          <p:cNvSpPr>
            <a:spLocks noGrp="1"/>
          </p:cNvSpPr>
          <p:nvPr>
            <p:ph type="dt" sz="half" idx="10"/>
          </p:nvPr>
        </p:nvSpPr>
        <p:spPr>
          <a:xfrm>
            <a:off x="342900" y="8761536"/>
            <a:ext cx="1600200" cy="635000"/>
          </a:xfrm>
        </p:spPr>
        <p:txBody>
          <a:bodyPr/>
          <a:lstStyle/>
          <a:p>
            <a:pPr>
              <a:defRPr/>
            </a:pPr>
            <a:r>
              <a:rPr lang="fi-FI" smtClean="0"/>
              <a:t>13.9.2012</a:t>
            </a:r>
            <a:endParaRPr lang="fi-FI"/>
          </a:p>
        </p:txBody>
      </p:sp>
      <p:sp>
        <p:nvSpPr>
          <p:cNvPr id="5" name="Dian numeron paikkamerkki 4"/>
          <p:cNvSpPr>
            <a:spLocks noGrp="1"/>
          </p:cNvSpPr>
          <p:nvPr>
            <p:ph type="sldNum" sz="quarter" idx="12"/>
          </p:nvPr>
        </p:nvSpPr>
        <p:spPr>
          <a:xfrm>
            <a:off x="6149280" y="8761536"/>
            <a:ext cx="1600200" cy="635000"/>
          </a:xfrm>
        </p:spPr>
        <p:txBody>
          <a:bodyPr/>
          <a:lstStyle/>
          <a:p>
            <a:pPr>
              <a:defRPr/>
            </a:pPr>
            <a:fld id="{0ADD638A-6F63-4F13-9DB9-BDA23D5E283C}" type="slidenum">
              <a:rPr lang="fi-FI" smtClean="0"/>
              <a:pPr>
                <a:defRPr/>
              </a:pPr>
              <a:t>12</a:t>
            </a:fld>
            <a:endParaRPr lang="fi-FI" dirty="0"/>
          </a:p>
        </p:txBody>
      </p:sp>
      <p:sp>
        <p:nvSpPr>
          <p:cNvPr id="6" name="Alatunnisteen paikkamerkki 5"/>
          <p:cNvSpPr>
            <a:spLocks noGrp="1"/>
          </p:cNvSpPr>
          <p:nvPr>
            <p:ph type="ftr" sz="quarter" idx="11"/>
          </p:nvPr>
        </p:nvSpPr>
        <p:spPr>
          <a:xfrm>
            <a:off x="1340768" y="8761536"/>
            <a:ext cx="4680520" cy="635000"/>
          </a:xfrm>
        </p:spPr>
        <p:txBody>
          <a:bodyPr/>
          <a:lstStyle/>
          <a:p>
            <a:pPr>
              <a:defRPr/>
            </a:pPr>
            <a:r>
              <a:rPr lang="fi-FI" smtClean="0"/>
              <a:t>Jussi Tammisola, Geenimuuntelun uusia sovelluksia I </a:t>
            </a:r>
            <a:endParaRPr lang="fi-FI"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62" name="Picture 4" descr="PBF_02_3_image_04_full"/>
          <p:cNvPicPr>
            <a:picLocks noChangeAspect="1" noChangeArrowheads="1"/>
          </p:cNvPicPr>
          <p:nvPr/>
        </p:nvPicPr>
        <p:blipFill>
          <a:blip r:embed="rId3" cstate="print"/>
          <a:srcRect/>
          <a:stretch>
            <a:fillRect/>
          </a:stretch>
        </p:blipFill>
        <p:spPr bwMode="auto">
          <a:xfrm>
            <a:off x="908050" y="1477963"/>
            <a:ext cx="5329238" cy="4749800"/>
          </a:xfrm>
          <a:prstGeom prst="rect">
            <a:avLst/>
          </a:prstGeom>
          <a:noFill/>
          <a:ln w="9525">
            <a:noFill/>
            <a:miter lim="800000"/>
            <a:headEnd/>
            <a:tailEnd/>
          </a:ln>
        </p:spPr>
      </p:pic>
      <p:sp>
        <p:nvSpPr>
          <p:cNvPr id="245763" name="Rectangle 5"/>
          <p:cNvSpPr>
            <a:spLocks noChangeArrowheads="1"/>
          </p:cNvSpPr>
          <p:nvPr/>
        </p:nvSpPr>
        <p:spPr bwMode="auto">
          <a:xfrm>
            <a:off x="69850" y="-25400"/>
            <a:ext cx="6719888" cy="1489075"/>
          </a:xfrm>
          <a:prstGeom prst="rect">
            <a:avLst/>
          </a:prstGeom>
          <a:solidFill>
            <a:schemeClr val="bg1"/>
          </a:solidFill>
          <a:ln w="12700" algn="ctr">
            <a:noFill/>
            <a:miter lim="800000"/>
            <a:headEnd/>
            <a:tailEnd/>
          </a:ln>
        </p:spPr>
        <p:txBody>
          <a:bodyPr lIns="90488" tIns="44450" rIns="90488" bIns="44450" anchor="ctr">
            <a:spAutoFit/>
          </a:bodyPr>
          <a:lstStyle/>
          <a:p>
            <a:pPr eaLnBrk="0" hangingPunct="0">
              <a:lnSpc>
                <a:spcPct val="85000"/>
              </a:lnSpc>
            </a:pPr>
            <a:r>
              <a:rPr lang="fi-FI" sz="3600" dirty="0">
                <a:solidFill>
                  <a:srgbClr val="CC00FF"/>
                </a:solidFill>
                <a:latin typeface="Arial" pitchFamily="34" charset="0"/>
              </a:rPr>
              <a:t>…vai pelastaako </a:t>
            </a:r>
            <a:br>
              <a:rPr lang="fi-FI" sz="3600" dirty="0">
                <a:solidFill>
                  <a:srgbClr val="CC00FF"/>
                </a:solidFill>
                <a:latin typeface="Arial" pitchFamily="34" charset="0"/>
              </a:rPr>
            </a:br>
            <a:r>
              <a:rPr lang="fi-FI" sz="3600" dirty="0">
                <a:solidFill>
                  <a:srgbClr val="CC00FF"/>
                </a:solidFill>
                <a:latin typeface="Arial" pitchFamily="34" charset="0"/>
              </a:rPr>
              <a:t>        kaupan banaanit</a:t>
            </a:r>
            <a:br>
              <a:rPr lang="fi-FI" sz="3600" dirty="0">
                <a:solidFill>
                  <a:srgbClr val="CC00FF"/>
                </a:solidFill>
                <a:latin typeface="Arial" pitchFamily="34" charset="0"/>
              </a:rPr>
            </a:br>
            <a:r>
              <a:rPr lang="fi-FI" sz="3600" dirty="0">
                <a:solidFill>
                  <a:srgbClr val="CC00FF"/>
                </a:solidFill>
                <a:latin typeface="Arial" pitchFamily="34" charset="0"/>
              </a:rPr>
              <a:t>                        ”eläimen kikkare”</a:t>
            </a:r>
          </a:p>
        </p:txBody>
      </p:sp>
      <p:sp>
        <p:nvSpPr>
          <p:cNvPr id="245764" name="Rectangle 7"/>
          <p:cNvSpPr>
            <a:spLocks noGrp="1" noChangeArrowheads="1"/>
          </p:cNvSpPr>
          <p:nvPr>
            <p:ph type="body" idx="1"/>
          </p:nvPr>
        </p:nvSpPr>
        <p:spPr>
          <a:xfrm>
            <a:off x="742950" y="6357938"/>
            <a:ext cx="5829300" cy="5486400"/>
          </a:xfrm>
        </p:spPr>
        <p:txBody>
          <a:bodyPr/>
          <a:lstStyle/>
          <a:p>
            <a:pPr eaLnBrk="1" hangingPunct="1"/>
            <a:r>
              <a:rPr lang="fi-FI" smtClean="0"/>
              <a:t>…eli villi luonnon banaani?</a:t>
            </a:r>
          </a:p>
          <a:p>
            <a:pPr eaLnBrk="1" hangingPunct="1"/>
            <a:r>
              <a:rPr lang="fi-FI" smtClean="0"/>
              <a:t>Ei sitä syö erkkikään, mutta</a:t>
            </a:r>
          </a:p>
          <a:p>
            <a:pPr eaLnBrk="1" hangingPunct="1"/>
            <a:r>
              <a:rPr lang="fi-FI" smtClean="0"/>
              <a:t>…taudinkestävyyden geenejä siitä saisi</a:t>
            </a:r>
          </a:p>
          <a:p>
            <a:pPr lvl="1" eaLnBrk="1" hangingPunct="1"/>
            <a:r>
              <a:rPr lang="fi-FI" smtClean="0"/>
              <a:t>toki vain geenitekniikalla…</a:t>
            </a:r>
          </a:p>
          <a:p>
            <a:pPr eaLnBrk="1" hangingPunct="1"/>
            <a:endParaRPr lang="fi-FI"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6786" name="Rectangle 5"/>
          <p:cNvSpPr>
            <a:spLocks noChangeArrowheads="1"/>
          </p:cNvSpPr>
          <p:nvPr/>
        </p:nvSpPr>
        <p:spPr bwMode="auto">
          <a:xfrm>
            <a:off x="333375" y="401638"/>
            <a:ext cx="6335713" cy="1074737"/>
          </a:xfrm>
          <a:prstGeom prst="rect">
            <a:avLst/>
          </a:prstGeom>
          <a:solidFill>
            <a:schemeClr val="bg1"/>
          </a:solidFill>
          <a:ln w="12700" algn="ctr">
            <a:solidFill>
              <a:schemeClr val="tx1"/>
            </a:solidFill>
            <a:miter lim="800000"/>
            <a:headEnd/>
            <a:tailEnd/>
          </a:ln>
        </p:spPr>
        <p:txBody>
          <a:bodyPr lIns="90488" tIns="44450" rIns="90488" bIns="44450" anchor="ctr">
            <a:spAutoFit/>
          </a:bodyPr>
          <a:lstStyle/>
          <a:p>
            <a:pPr algn="ctr" eaLnBrk="0" hangingPunct="0"/>
            <a:r>
              <a:rPr lang="fi-FI" sz="3200" dirty="0">
                <a:solidFill>
                  <a:srgbClr val="CC00FF"/>
                </a:solidFill>
                <a:latin typeface="Arial" pitchFamily="34" charset="0"/>
              </a:rPr>
              <a:t> Suosikkibanaanin ylösnousemus </a:t>
            </a:r>
            <a:br>
              <a:rPr lang="fi-FI" sz="3200" dirty="0">
                <a:solidFill>
                  <a:srgbClr val="CC00FF"/>
                </a:solidFill>
                <a:latin typeface="Arial" pitchFamily="34" charset="0"/>
              </a:rPr>
            </a:br>
            <a:r>
              <a:rPr lang="fi-FI" sz="3200" dirty="0">
                <a:solidFill>
                  <a:srgbClr val="CC00FF"/>
                </a:solidFill>
                <a:latin typeface="Arial" pitchFamily="34" charset="0"/>
              </a:rPr>
              <a:t>– kehitysmaasta?</a:t>
            </a:r>
          </a:p>
        </p:txBody>
      </p:sp>
      <p:sp>
        <p:nvSpPr>
          <p:cNvPr id="246787" name="Rectangle 7"/>
          <p:cNvSpPr>
            <a:spLocks noGrp="1" noChangeArrowheads="1"/>
          </p:cNvSpPr>
          <p:nvPr>
            <p:ph type="body" idx="1"/>
          </p:nvPr>
        </p:nvSpPr>
        <p:spPr>
          <a:xfrm>
            <a:off x="742950" y="1677988"/>
            <a:ext cx="5829300" cy="5486400"/>
          </a:xfrm>
        </p:spPr>
        <p:txBody>
          <a:bodyPr/>
          <a:lstStyle/>
          <a:p>
            <a:pPr eaLnBrk="1" hangingPunct="1"/>
            <a:r>
              <a:rPr lang="fi-FI" sz="2800" dirty="0" smtClean="0"/>
              <a:t>”Hymyilevä banaani” </a:t>
            </a:r>
            <a:br>
              <a:rPr lang="fi-FI" sz="2800" dirty="0" smtClean="0"/>
            </a:br>
            <a:r>
              <a:rPr lang="fi-FI" sz="2800" dirty="0" smtClean="0"/>
              <a:t>(’</a:t>
            </a:r>
            <a:r>
              <a:rPr lang="fi-FI" sz="2800" dirty="0" err="1" smtClean="0"/>
              <a:t>Gros</a:t>
            </a:r>
            <a:r>
              <a:rPr lang="fi-FI" sz="2800" dirty="0" smtClean="0"/>
              <a:t> Michel’) on jalostettu taudinkestäväksi geenimuuntelulla Ugandassa</a:t>
            </a:r>
          </a:p>
          <a:p>
            <a:pPr lvl="1" eaLnBrk="1" hangingPunct="1"/>
            <a:r>
              <a:rPr lang="fi-FI" sz="2400" dirty="0" smtClean="0"/>
              <a:t>kasviin tuotiin kaksi sienitaudeilta suojaavaa kitinaasigeeniä riisistä</a:t>
            </a:r>
          </a:p>
          <a:p>
            <a:pPr lvl="1" eaLnBrk="1" hangingPunct="1"/>
            <a:r>
              <a:rPr lang="fi-FI" sz="2400" dirty="0" smtClean="0"/>
              <a:t>laboratoriokokeissa kasvit olivat erittäin kestäviä uutta tuhoisaa lehtilaikkutaudin (Black </a:t>
            </a:r>
            <a:r>
              <a:rPr lang="fi-FI" sz="2400" dirty="0" err="1" smtClean="0"/>
              <a:t>Sigatoka</a:t>
            </a:r>
            <a:r>
              <a:rPr lang="fi-FI" sz="2400" dirty="0" smtClean="0"/>
              <a:t>) </a:t>
            </a:r>
            <a:br>
              <a:rPr lang="fi-FI" sz="2400" dirty="0" smtClean="0"/>
            </a:br>
            <a:r>
              <a:rPr lang="fi-FI" sz="2400" dirty="0" smtClean="0"/>
              <a:t>rotua vastaan </a:t>
            </a:r>
          </a:p>
          <a:p>
            <a:pPr lvl="1" eaLnBrk="1" hangingPunct="1">
              <a:spcAft>
                <a:spcPts val="600"/>
              </a:spcAft>
            </a:pPr>
            <a:r>
              <a:rPr lang="fi-FI" sz="2400" dirty="0" smtClean="0"/>
              <a:t>kenttäkokeet ovat jo käynnissä</a:t>
            </a:r>
            <a:endParaRPr lang="fi-FI" dirty="0" smtClean="0"/>
          </a:p>
          <a:p>
            <a:pPr eaLnBrk="1" hangingPunct="1"/>
            <a:r>
              <a:rPr lang="fi-FI" sz="2800" dirty="0" smtClean="0"/>
              <a:t>Banaanien geenikartoituksen edetessä kestävyysgeenejä noudetaan puhtaina myös villibanaaneista</a:t>
            </a:r>
          </a:p>
          <a:p>
            <a:pPr eaLnBrk="1" hangingPunct="1">
              <a:spcBef>
                <a:spcPts val="1200"/>
              </a:spcBef>
              <a:buFont typeface="Monotype Sorts" pitchFamily="2" charset="2"/>
              <a:buNone/>
            </a:pPr>
            <a:r>
              <a:rPr lang="fi-FI" sz="2000" dirty="0" smtClean="0">
                <a:hlinkClick r:id="rId3"/>
              </a:rPr>
              <a:t>http://geenit.fi/Natura4_2010.pdf</a:t>
            </a:r>
            <a:r>
              <a:rPr lang="fi-FI" sz="2000" dirty="0" smtClean="0"/>
              <a:t>  </a:t>
            </a:r>
            <a:endParaRPr lang="fi-FI" sz="2400" dirty="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quarter" idx="10"/>
          </p:nvPr>
        </p:nvSpPr>
        <p:spPr>
          <a:xfrm>
            <a:off x="5240338" y="8916987"/>
            <a:ext cx="996950" cy="263525"/>
          </a:xfrm>
        </p:spPr>
        <p:txBody>
          <a:bodyPr/>
          <a:lstStyle/>
          <a:p>
            <a:pPr>
              <a:defRPr/>
            </a:pPr>
            <a:r>
              <a:rPr lang="fi-FI" smtClean="0"/>
              <a:t>13.9.2012</a:t>
            </a:r>
            <a:endParaRPr lang="en-US" dirty="0"/>
          </a:p>
        </p:txBody>
      </p:sp>
      <p:sp>
        <p:nvSpPr>
          <p:cNvPr id="3" name="Alatunnisteen paikkamerkki 2"/>
          <p:cNvSpPr>
            <a:spLocks noGrp="1"/>
          </p:cNvSpPr>
          <p:nvPr>
            <p:ph type="ftr" sz="quarter" idx="11"/>
          </p:nvPr>
        </p:nvSpPr>
        <p:spPr>
          <a:xfrm>
            <a:off x="512763" y="8916987"/>
            <a:ext cx="4699000" cy="263525"/>
          </a:xfrm>
        </p:spPr>
        <p:txBody>
          <a:bodyPr/>
          <a:lstStyle/>
          <a:p>
            <a:pPr>
              <a:defRPr/>
            </a:pPr>
            <a:r>
              <a:rPr lang="fi-FI" dirty="0" smtClean="0"/>
              <a:t>Jussi Tammisola, Geenimuuntelun uusia sovelluksia I </a:t>
            </a:r>
            <a:endParaRPr lang="en-US" dirty="0"/>
          </a:p>
        </p:txBody>
      </p:sp>
      <p:sp>
        <p:nvSpPr>
          <p:cNvPr id="4" name="Dian numeron paikkamerkki 3"/>
          <p:cNvSpPr>
            <a:spLocks noGrp="1"/>
          </p:cNvSpPr>
          <p:nvPr>
            <p:ph type="sldNum" sz="quarter" idx="12"/>
          </p:nvPr>
        </p:nvSpPr>
        <p:spPr>
          <a:xfrm>
            <a:off x="6237288" y="8916987"/>
            <a:ext cx="377825" cy="263525"/>
          </a:xfrm>
        </p:spPr>
        <p:txBody>
          <a:bodyPr/>
          <a:lstStyle/>
          <a:p>
            <a:pPr>
              <a:defRPr/>
            </a:pPr>
            <a:fld id="{87C1AC9B-64EB-400B-9A0D-6B8C7DECF462}" type="slidenum">
              <a:rPr lang="en-US" smtClean="0"/>
              <a:pPr>
                <a:defRPr/>
              </a:pPr>
              <a:t>15</a:t>
            </a:fld>
            <a:endParaRPr lang="en-US"/>
          </a:p>
        </p:txBody>
      </p:sp>
      <p:pic>
        <p:nvPicPr>
          <p:cNvPr id="247813" name="Picture 2" descr="TervRuok1_2"/>
          <p:cNvPicPr>
            <a:picLocks noChangeAspect="1" noChangeArrowheads="1"/>
          </p:cNvPicPr>
          <p:nvPr/>
        </p:nvPicPr>
        <p:blipFill>
          <a:blip r:embed="rId3" cstate="print"/>
          <a:srcRect/>
          <a:stretch>
            <a:fillRect/>
          </a:stretch>
        </p:blipFill>
        <p:spPr bwMode="auto">
          <a:xfrm>
            <a:off x="428625" y="1465263"/>
            <a:ext cx="6119813" cy="3178175"/>
          </a:xfrm>
          <a:prstGeom prst="rect">
            <a:avLst/>
          </a:prstGeom>
          <a:noFill/>
          <a:ln w="9525">
            <a:noFill/>
            <a:miter lim="800000"/>
            <a:headEnd/>
            <a:tailEnd/>
          </a:ln>
        </p:spPr>
      </p:pic>
      <p:pic>
        <p:nvPicPr>
          <p:cNvPr id="247814" name="Picture 3" descr="TervRuok3"/>
          <p:cNvPicPr>
            <a:picLocks noChangeAspect="1" noChangeArrowheads="1"/>
          </p:cNvPicPr>
          <p:nvPr/>
        </p:nvPicPr>
        <p:blipFill>
          <a:blip r:embed="rId4" cstate="print"/>
          <a:srcRect/>
          <a:stretch>
            <a:fillRect/>
          </a:stretch>
        </p:blipFill>
        <p:spPr bwMode="auto">
          <a:xfrm>
            <a:off x="1928813" y="4714875"/>
            <a:ext cx="4095750" cy="3786188"/>
          </a:xfrm>
          <a:prstGeom prst="rect">
            <a:avLst/>
          </a:prstGeom>
          <a:noFill/>
          <a:ln w="9525">
            <a:noFill/>
            <a:miter lim="800000"/>
            <a:headEnd/>
            <a:tailEnd/>
          </a:ln>
        </p:spPr>
      </p:pic>
      <p:sp>
        <p:nvSpPr>
          <p:cNvPr id="7" name="Tekstikehys 6"/>
          <p:cNvSpPr txBox="1"/>
          <p:nvPr/>
        </p:nvSpPr>
        <p:spPr>
          <a:xfrm>
            <a:off x="2408238" y="8335963"/>
            <a:ext cx="3449637" cy="307975"/>
          </a:xfrm>
          <a:prstGeom prst="rect">
            <a:avLst/>
          </a:prstGeom>
          <a:noFill/>
        </p:spPr>
        <p:txBody>
          <a:bodyPr wrap="none">
            <a:spAutoFit/>
          </a:bodyPr>
          <a:lstStyle/>
          <a:p>
            <a:pPr eaLnBrk="0" hangingPunct="0">
              <a:defRPr/>
            </a:pPr>
            <a:r>
              <a:rPr lang="fi-FI" sz="1400" dirty="0">
                <a:cs typeface="+mn-cs"/>
              </a:rPr>
              <a:t>Väinämöisen paluu –sarja. </a:t>
            </a:r>
            <a:r>
              <a:rPr lang="fi-FI" sz="1400" dirty="0">
                <a:latin typeface="+mn-lt"/>
                <a:cs typeface="+mn-cs"/>
              </a:rPr>
              <a:t>© Petri Hiltunen </a:t>
            </a:r>
          </a:p>
        </p:txBody>
      </p:sp>
      <p:sp>
        <p:nvSpPr>
          <p:cNvPr id="8" name="Rectangle 2"/>
          <p:cNvSpPr txBox="1">
            <a:spLocks noChangeArrowheads="1"/>
          </p:cNvSpPr>
          <p:nvPr/>
        </p:nvSpPr>
        <p:spPr>
          <a:xfrm>
            <a:off x="285750" y="0"/>
            <a:ext cx="6238875" cy="1220788"/>
          </a:xfrm>
          <a:prstGeom prst="rect">
            <a:avLst/>
          </a:prstGeom>
        </p:spPr>
        <p:txBody>
          <a:bodyPr/>
          <a:lstStyle/>
          <a:p>
            <a:pPr algn="ctr">
              <a:lnSpc>
                <a:spcPct val="80000"/>
              </a:lnSpc>
              <a:defRPr/>
            </a:pPr>
            <a:r>
              <a:rPr lang="fi-FI" sz="3200" kern="0" dirty="0">
                <a:solidFill>
                  <a:srgbClr val="660066"/>
                </a:solidFill>
                <a:latin typeface="+mj-lt"/>
                <a:ea typeface="+mj-ea"/>
                <a:cs typeface="+mj-cs"/>
              </a:rPr>
              <a:t/>
            </a:r>
            <a:br>
              <a:rPr lang="fi-FI" sz="3200" kern="0" dirty="0">
                <a:solidFill>
                  <a:srgbClr val="660066"/>
                </a:solidFill>
                <a:latin typeface="+mj-lt"/>
                <a:ea typeface="+mj-ea"/>
                <a:cs typeface="+mj-cs"/>
              </a:rPr>
            </a:br>
            <a:r>
              <a:rPr lang="fi-FI" sz="2800" kern="0" dirty="0">
                <a:solidFill>
                  <a:srgbClr val="660066"/>
                </a:solidFill>
                <a:latin typeface="+mj-lt"/>
                <a:ea typeface="+mj-ea"/>
                <a:cs typeface="+mj-cs"/>
              </a:rPr>
              <a:t>Maittavaa terveysruokaa... vitalismilla? </a:t>
            </a:r>
          </a:p>
        </p:txBody>
      </p:sp>
      <p:sp>
        <p:nvSpPr>
          <p:cNvPr id="247817" name="Tekstikehys 8"/>
          <p:cNvSpPr txBox="1">
            <a:spLocks noChangeArrowheads="1"/>
          </p:cNvSpPr>
          <p:nvPr/>
        </p:nvSpPr>
        <p:spPr bwMode="auto">
          <a:xfrm>
            <a:off x="404813" y="8523288"/>
            <a:ext cx="4935537" cy="369887"/>
          </a:xfrm>
          <a:prstGeom prst="rect">
            <a:avLst/>
          </a:prstGeom>
          <a:noFill/>
          <a:ln w="9525">
            <a:noFill/>
            <a:miter lim="800000"/>
            <a:headEnd/>
            <a:tailEnd/>
          </a:ln>
        </p:spPr>
        <p:txBody>
          <a:bodyPr wrap="none">
            <a:spAutoFit/>
          </a:bodyPr>
          <a:lstStyle/>
          <a:p>
            <a:r>
              <a:rPr lang="fi-FI" sz="1800"/>
              <a:t>Mitä oli vitalismi? </a:t>
            </a:r>
            <a:r>
              <a:rPr lang="fi-FI" sz="1800">
                <a:hlinkClick r:id="rId5"/>
              </a:rPr>
              <a:t>http://geenit.fi/Skepsis10-2.pdf</a:t>
            </a:r>
            <a:r>
              <a:rPr lang="fi-FI" sz="18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02" name="Rectangle 2"/>
          <p:cNvSpPr>
            <a:spLocks noGrp="1" noChangeArrowheads="1"/>
          </p:cNvSpPr>
          <p:nvPr>
            <p:ph type="title"/>
          </p:nvPr>
        </p:nvSpPr>
        <p:spPr>
          <a:xfrm>
            <a:off x="285750" y="3175"/>
            <a:ext cx="5829300" cy="1473200"/>
          </a:xfrm>
        </p:spPr>
        <p:txBody>
          <a:bodyPr/>
          <a:lstStyle/>
          <a:p>
            <a:pPr eaLnBrk="1" hangingPunct="1">
              <a:lnSpc>
                <a:spcPct val="90000"/>
              </a:lnSpc>
            </a:pPr>
            <a:r>
              <a:rPr lang="fi-FI" sz="4000" dirty="0" smtClean="0"/>
              <a:t/>
            </a:r>
            <a:br>
              <a:rPr lang="fi-FI" sz="4000" dirty="0" smtClean="0"/>
            </a:br>
            <a:r>
              <a:rPr lang="fi-FI" sz="4000" dirty="0" smtClean="0">
                <a:solidFill>
                  <a:srgbClr val="660066"/>
                </a:solidFill>
              </a:rPr>
              <a:t>Kuinka jalostettiin ”kultainen riisi”?</a:t>
            </a:r>
            <a:r>
              <a:rPr lang="fi-FI" sz="4000" dirty="0" smtClean="0"/>
              <a:t>  </a:t>
            </a:r>
          </a:p>
        </p:txBody>
      </p:sp>
      <p:sp>
        <p:nvSpPr>
          <p:cNvPr id="614403" name="Rectangle 3"/>
          <p:cNvSpPr>
            <a:spLocks noGrp="1" noChangeArrowheads="1"/>
          </p:cNvSpPr>
          <p:nvPr>
            <p:ph type="body" idx="1"/>
          </p:nvPr>
        </p:nvSpPr>
        <p:spPr>
          <a:xfrm>
            <a:off x="228600" y="2051050"/>
            <a:ext cx="6629400" cy="7023100"/>
          </a:xfrm>
        </p:spPr>
        <p:txBody>
          <a:bodyPr/>
          <a:lstStyle/>
          <a:p>
            <a:pPr eaLnBrk="1" hangingPunct="1">
              <a:lnSpc>
                <a:spcPct val="95000"/>
              </a:lnSpc>
              <a:spcBef>
                <a:spcPts val="0"/>
              </a:spcBef>
              <a:spcAft>
                <a:spcPts val="1200"/>
              </a:spcAft>
            </a:pPr>
            <a:r>
              <a:rPr lang="fi-FI" sz="2800" dirty="0" smtClean="0"/>
              <a:t>EU ja Rockefeller-säätiö rahoittivat "kultaisen riisin" jalostamista</a:t>
            </a:r>
          </a:p>
          <a:p>
            <a:pPr lvl="1" eaLnBrk="1" hangingPunct="1">
              <a:lnSpc>
                <a:spcPct val="95000"/>
              </a:lnSpc>
              <a:spcBef>
                <a:spcPts val="0"/>
              </a:spcBef>
              <a:spcAft>
                <a:spcPts val="1200"/>
              </a:spcAft>
            </a:pPr>
            <a:r>
              <a:rPr lang="fi-FI" sz="2400" dirty="0" smtClean="0"/>
              <a:t>avainasemassa sveitsiläiset yliopistotutkijat (prof. </a:t>
            </a:r>
            <a:r>
              <a:rPr lang="fi-FI" sz="2400" dirty="0" err="1" smtClean="0"/>
              <a:t>Ingo</a:t>
            </a:r>
            <a:r>
              <a:rPr lang="fi-FI" sz="2400" dirty="0" smtClean="0"/>
              <a:t> </a:t>
            </a:r>
            <a:r>
              <a:rPr lang="fi-FI" sz="2400" dirty="0" err="1" smtClean="0"/>
              <a:t>Potrykus</a:t>
            </a:r>
            <a:r>
              <a:rPr lang="fi-FI" sz="2400" dirty="0" smtClean="0"/>
              <a:t>) </a:t>
            </a:r>
          </a:p>
          <a:p>
            <a:pPr eaLnBrk="1" hangingPunct="1">
              <a:lnSpc>
                <a:spcPct val="95000"/>
              </a:lnSpc>
              <a:spcBef>
                <a:spcPts val="0"/>
              </a:spcBef>
              <a:spcAft>
                <a:spcPts val="1200"/>
              </a:spcAft>
            </a:pPr>
            <a:r>
              <a:rPr lang="fi-FI" sz="2800" dirty="0" smtClean="0"/>
              <a:t>Jyvät sisältävät </a:t>
            </a:r>
            <a:r>
              <a:rPr lang="fi-FI" sz="2800" dirty="0" err="1" smtClean="0">
                <a:sym typeface="Symbol" pitchFamily="18" charset="2"/>
              </a:rPr>
              <a:t>-karoteenia</a:t>
            </a:r>
            <a:endParaRPr lang="fi-FI" sz="2800" dirty="0" smtClean="0"/>
          </a:p>
          <a:p>
            <a:pPr lvl="1" eaLnBrk="1" hangingPunct="1">
              <a:lnSpc>
                <a:spcPct val="95000"/>
              </a:lnSpc>
              <a:spcBef>
                <a:spcPts val="0"/>
              </a:spcBef>
              <a:spcAft>
                <a:spcPts val="1200"/>
              </a:spcAft>
            </a:pPr>
            <a:r>
              <a:rPr lang="fi-FI" sz="2400" dirty="0" smtClean="0"/>
              <a:t>tuottaa elimistössä A-vitamiinia</a:t>
            </a:r>
          </a:p>
          <a:p>
            <a:pPr lvl="1" eaLnBrk="1" hangingPunct="1">
              <a:lnSpc>
                <a:spcPct val="95000"/>
              </a:lnSpc>
              <a:spcBef>
                <a:spcPts val="0"/>
              </a:spcBef>
              <a:spcAft>
                <a:spcPts val="1200"/>
              </a:spcAft>
            </a:pPr>
            <a:r>
              <a:rPr lang="fi-FI" sz="2400" dirty="0" smtClean="0"/>
              <a:t>2 geeniä narsissista</a:t>
            </a:r>
          </a:p>
          <a:p>
            <a:pPr eaLnBrk="1" hangingPunct="1">
              <a:lnSpc>
                <a:spcPct val="95000"/>
              </a:lnSpc>
              <a:spcBef>
                <a:spcPts val="0"/>
              </a:spcBef>
              <a:spcAft>
                <a:spcPts val="1200"/>
              </a:spcAft>
            </a:pPr>
            <a:r>
              <a:rPr lang="fi-FI" sz="2400" dirty="0" smtClean="0"/>
              <a:t>Jalostetut kasvilinjat lahjoitettiin Maailman riisintutkimuskeskukselle (IRRI, Filippiineillä)</a:t>
            </a:r>
          </a:p>
          <a:p>
            <a:pPr lvl="1" eaLnBrk="1" hangingPunct="1">
              <a:lnSpc>
                <a:spcPct val="95000"/>
              </a:lnSpc>
              <a:spcBef>
                <a:spcPts val="0"/>
              </a:spcBef>
              <a:spcAft>
                <a:spcPts val="1200"/>
              </a:spcAft>
            </a:pPr>
            <a:r>
              <a:rPr lang="fi-FI" sz="2000" dirty="0" smtClean="0"/>
              <a:t> lajikkeiden jalostamiseksi kehitysmaille</a:t>
            </a:r>
          </a:p>
          <a:p>
            <a:pPr eaLnBrk="1" hangingPunct="1">
              <a:lnSpc>
                <a:spcPct val="95000"/>
              </a:lnSpc>
              <a:spcBef>
                <a:spcPts val="0"/>
              </a:spcBef>
              <a:spcAft>
                <a:spcPts val="1200"/>
              </a:spcAft>
            </a:pPr>
            <a:r>
              <a:rPr lang="fi-FI" sz="2400" dirty="0" smtClean="0"/>
              <a:t>Lajikkeita aletaan viljellä Aasiassa ’pian’</a:t>
            </a:r>
          </a:p>
          <a:p>
            <a:pPr lvl="1" eaLnBrk="1" hangingPunct="1">
              <a:lnSpc>
                <a:spcPct val="95000"/>
              </a:lnSpc>
              <a:spcBef>
                <a:spcPts val="0"/>
              </a:spcBef>
              <a:spcAft>
                <a:spcPts val="1200"/>
              </a:spcAft>
            </a:pPr>
            <a:r>
              <a:rPr lang="fi-FI" sz="2000" dirty="0" smtClean="0"/>
              <a:t>...heti, kun säädöshyväksynnät ko. maissa valmistuvat </a:t>
            </a:r>
          </a:p>
          <a:p>
            <a:pPr eaLnBrk="1" hangingPunct="1">
              <a:lnSpc>
                <a:spcPct val="95000"/>
              </a:lnSpc>
              <a:spcBef>
                <a:spcPts val="0"/>
              </a:spcBef>
              <a:spcAft>
                <a:spcPts val="1200"/>
              </a:spcAft>
            </a:pPr>
            <a:r>
              <a:rPr lang="fi-FI" sz="2400" dirty="0" smtClean="0"/>
              <a:t>Geenivastustajat kampittavat yhä näidenkin humanitääristen lajikkeiden kehittämistä...</a:t>
            </a:r>
          </a:p>
        </p:txBody>
      </p:sp>
      <p:pic>
        <p:nvPicPr>
          <p:cNvPr id="614404" name="Picture 4" descr="bar015"/>
          <p:cNvPicPr>
            <a:picLocks noChangeAspect="1" noChangeArrowheads="1"/>
          </p:cNvPicPr>
          <p:nvPr/>
        </p:nvPicPr>
        <p:blipFill>
          <a:blip r:embed="rId2" cstate="print"/>
          <a:srcRect/>
          <a:stretch>
            <a:fillRect/>
          </a:stretch>
        </p:blipFill>
        <p:spPr bwMode="auto">
          <a:xfrm>
            <a:off x="0" y="1752600"/>
            <a:ext cx="6105525" cy="152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614404"/>
                                        </p:tgtEl>
                                        <p:attrNameLst>
                                          <p:attrName>style.visibility</p:attrName>
                                        </p:attrNameLst>
                                      </p:cBhvr>
                                      <p:to>
                                        <p:strVal val="visible"/>
                                      </p:to>
                                    </p:set>
                                  </p:childTnLst>
                                </p:cTn>
                              </p:par>
                            </p:childTnLst>
                          </p:cTn>
                        </p:par>
                        <p:par>
                          <p:cTn id="7" fill="hold">
                            <p:stCondLst>
                              <p:cond delay="500"/>
                            </p:stCondLst>
                            <p:childTnLst>
                              <p:par>
                                <p:cTn id="8" presetID="15" presetClass="entr" presetSubtype="0" fill="hold" grpId="0" nodeType="afterEffect">
                                  <p:stCondLst>
                                    <p:cond delay="0"/>
                                  </p:stCondLst>
                                  <p:childTnLst>
                                    <p:set>
                                      <p:cBhvr>
                                        <p:cTn id="9" dur="1" fill="hold">
                                          <p:stCondLst>
                                            <p:cond delay="0"/>
                                          </p:stCondLst>
                                        </p:cTn>
                                        <p:tgtEl>
                                          <p:spTgt spid="614402"/>
                                        </p:tgtEl>
                                        <p:attrNameLst>
                                          <p:attrName>style.visibility</p:attrName>
                                        </p:attrNameLst>
                                      </p:cBhvr>
                                      <p:to>
                                        <p:strVal val="visible"/>
                                      </p:to>
                                    </p:set>
                                    <p:anim calcmode="lin" valueType="num">
                                      <p:cBhvr>
                                        <p:cTn id="10" dur="1000" fill="hold"/>
                                        <p:tgtEl>
                                          <p:spTgt spid="614402"/>
                                        </p:tgtEl>
                                        <p:attrNameLst>
                                          <p:attrName>ppt_w</p:attrName>
                                        </p:attrNameLst>
                                      </p:cBhvr>
                                      <p:tavLst>
                                        <p:tav tm="0">
                                          <p:val>
                                            <p:fltVal val="0"/>
                                          </p:val>
                                        </p:tav>
                                        <p:tav tm="100000">
                                          <p:val>
                                            <p:strVal val="#ppt_w"/>
                                          </p:val>
                                        </p:tav>
                                      </p:tavLst>
                                    </p:anim>
                                    <p:anim calcmode="lin" valueType="num">
                                      <p:cBhvr>
                                        <p:cTn id="11" dur="1000" fill="hold"/>
                                        <p:tgtEl>
                                          <p:spTgt spid="614402"/>
                                        </p:tgtEl>
                                        <p:attrNameLst>
                                          <p:attrName>ppt_h</p:attrName>
                                        </p:attrNameLst>
                                      </p:cBhvr>
                                      <p:tavLst>
                                        <p:tav tm="0">
                                          <p:val>
                                            <p:fltVal val="0"/>
                                          </p:val>
                                        </p:tav>
                                        <p:tav tm="100000">
                                          <p:val>
                                            <p:strVal val="#ppt_h"/>
                                          </p:val>
                                        </p:tav>
                                      </p:tavLst>
                                    </p:anim>
                                    <p:anim calcmode="lin" valueType="num">
                                      <p:cBhvr>
                                        <p:cTn id="12" dur="1000" fill="hold"/>
                                        <p:tgtEl>
                                          <p:spTgt spid="614402"/>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614402"/>
                                        </p:tgtEl>
                                        <p:attrNameLst>
                                          <p:attrName>ppt_y</p:attrName>
                                        </p:attrNameLst>
                                      </p:cBhvr>
                                      <p:tavLst>
                                        <p:tav tm="0" fmla="#ppt_y+(sin(-2*pi*(1-$))*-#ppt_x+cos(-2*pi*(1-$))*(1-#ppt_y))*(1-$)">
                                          <p:val>
                                            <p:fltVal val="0"/>
                                          </p:val>
                                        </p:tav>
                                        <p:tav tm="100000">
                                          <p:val>
                                            <p:fltVal val="1"/>
                                          </p:val>
                                        </p:tav>
                                      </p:tavLst>
                                    </p:anim>
                                  </p:childTnLst>
                                </p:cTn>
                              </p:par>
                            </p:childTnLst>
                          </p:cTn>
                        </p:par>
                        <p:par>
                          <p:cTn id="14" fill="hold">
                            <p:stCondLst>
                              <p:cond delay="1500"/>
                            </p:stCondLst>
                            <p:childTnLst>
                              <p:par>
                                <p:cTn id="15" presetID="23" presetClass="entr" presetSubtype="528" fill="hold" grpId="0" nodeType="afterEffect">
                                  <p:stCondLst>
                                    <p:cond delay="0"/>
                                  </p:stCondLst>
                                  <p:childTnLst>
                                    <p:set>
                                      <p:cBhvr>
                                        <p:cTn id="16" dur="1" fill="hold">
                                          <p:stCondLst>
                                            <p:cond delay="0"/>
                                          </p:stCondLst>
                                        </p:cTn>
                                        <p:tgtEl>
                                          <p:spTgt spid="614403"/>
                                        </p:tgtEl>
                                        <p:attrNameLst>
                                          <p:attrName>style.visibility</p:attrName>
                                        </p:attrNameLst>
                                      </p:cBhvr>
                                      <p:to>
                                        <p:strVal val="visible"/>
                                      </p:to>
                                    </p:set>
                                    <p:anim calcmode="lin" valueType="num">
                                      <p:cBhvr>
                                        <p:cTn id="17" dur="500" fill="hold"/>
                                        <p:tgtEl>
                                          <p:spTgt spid="614403"/>
                                        </p:tgtEl>
                                        <p:attrNameLst>
                                          <p:attrName>ppt_w</p:attrName>
                                        </p:attrNameLst>
                                      </p:cBhvr>
                                      <p:tavLst>
                                        <p:tav tm="0">
                                          <p:val>
                                            <p:fltVal val="0"/>
                                          </p:val>
                                        </p:tav>
                                        <p:tav tm="100000">
                                          <p:val>
                                            <p:strVal val="#ppt_w"/>
                                          </p:val>
                                        </p:tav>
                                      </p:tavLst>
                                    </p:anim>
                                    <p:anim calcmode="lin" valueType="num">
                                      <p:cBhvr>
                                        <p:cTn id="18" dur="500" fill="hold"/>
                                        <p:tgtEl>
                                          <p:spTgt spid="614403"/>
                                        </p:tgtEl>
                                        <p:attrNameLst>
                                          <p:attrName>ppt_h</p:attrName>
                                        </p:attrNameLst>
                                      </p:cBhvr>
                                      <p:tavLst>
                                        <p:tav tm="0">
                                          <p:val>
                                            <p:fltVal val="0"/>
                                          </p:val>
                                        </p:tav>
                                        <p:tav tm="100000">
                                          <p:val>
                                            <p:strVal val="#ppt_h"/>
                                          </p:val>
                                        </p:tav>
                                      </p:tavLst>
                                    </p:anim>
                                    <p:anim calcmode="lin" valueType="num">
                                      <p:cBhvr>
                                        <p:cTn id="19" dur="500" fill="hold"/>
                                        <p:tgtEl>
                                          <p:spTgt spid="614403"/>
                                        </p:tgtEl>
                                        <p:attrNameLst>
                                          <p:attrName>ppt_x</p:attrName>
                                        </p:attrNameLst>
                                      </p:cBhvr>
                                      <p:tavLst>
                                        <p:tav tm="0">
                                          <p:val>
                                            <p:fltVal val="0.5"/>
                                          </p:val>
                                        </p:tav>
                                        <p:tav tm="100000">
                                          <p:val>
                                            <p:strVal val="#ppt_x"/>
                                          </p:val>
                                        </p:tav>
                                      </p:tavLst>
                                    </p:anim>
                                    <p:anim calcmode="lin" valueType="num">
                                      <p:cBhvr>
                                        <p:cTn id="20" dur="500" fill="hold"/>
                                        <p:tgtEl>
                                          <p:spTgt spid="61440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02" grpId="0" autoUpdateAnimBg="0"/>
      <p:bldP spid="614403"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5426" name="Rectangle 2"/>
          <p:cNvSpPr>
            <a:spLocks noGrp="1" noChangeArrowheads="1"/>
          </p:cNvSpPr>
          <p:nvPr>
            <p:ph type="title"/>
          </p:nvPr>
        </p:nvSpPr>
        <p:spPr>
          <a:xfrm>
            <a:off x="285750" y="-252413"/>
            <a:ext cx="6238875" cy="1473201"/>
          </a:xfrm>
        </p:spPr>
        <p:txBody>
          <a:bodyPr/>
          <a:lstStyle/>
          <a:p>
            <a:pPr algn="ctr" eaLnBrk="1" hangingPunct="1">
              <a:lnSpc>
                <a:spcPct val="80000"/>
              </a:lnSpc>
            </a:pPr>
            <a:r>
              <a:rPr lang="fi-FI" sz="4000" dirty="0" smtClean="0">
                <a:solidFill>
                  <a:srgbClr val="660066"/>
                </a:solidFill>
              </a:rPr>
              <a:t/>
            </a:r>
            <a:br>
              <a:rPr lang="fi-FI" sz="4000" dirty="0" smtClean="0">
                <a:solidFill>
                  <a:srgbClr val="660066"/>
                </a:solidFill>
              </a:rPr>
            </a:br>
            <a:r>
              <a:rPr lang="fi-FI" sz="3600" dirty="0" smtClean="0">
                <a:solidFill>
                  <a:srgbClr val="660066"/>
                </a:solidFill>
              </a:rPr>
              <a:t>Miljardien ravintoon tarpeeksi </a:t>
            </a:r>
            <a:br>
              <a:rPr lang="fi-FI" sz="3600" dirty="0" smtClean="0">
                <a:solidFill>
                  <a:srgbClr val="660066"/>
                </a:solidFill>
              </a:rPr>
            </a:br>
            <a:r>
              <a:rPr lang="fi-FI" sz="3600" dirty="0" smtClean="0">
                <a:solidFill>
                  <a:srgbClr val="660066"/>
                </a:solidFill>
              </a:rPr>
              <a:t>A-vitamiinia?</a:t>
            </a:r>
          </a:p>
        </p:txBody>
      </p:sp>
      <p:sp>
        <p:nvSpPr>
          <p:cNvPr id="249859" name="Rectangle 3"/>
          <p:cNvSpPr>
            <a:spLocks noGrp="1" noChangeArrowheads="1"/>
          </p:cNvSpPr>
          <p:nvPr>
            <p:ph type="body" idx="1"/>
          </p:nvPr>
        </p:nvSpPr>
        <p:spPr>
          <a:xfrm>
            <a:off x="260350" y="3708400"/>
            <a:ext cx="6597650" cy="5486400"/>
          </a:xfrm>
        </p:spPr>
        <p:txBody>
          <a:bodyPr/>
          <a:lstStyle/>
          <a:p>
            <a:pPr eaLnBrk="1" hangingPunct="1">
              <a:lnSpc>
                <a:spcPct val="95000"/>
              </a:lnSpc>
              <a:spcBef>
                <a:spcPct val="15000"/>
              </a:spcBef>
              <a:buFont typeface="Monotype Sorts" pitchFamily="2" charset="2"/>
              <a:buNone/>
            </a:pPr>
            <a:r>
              <a:rPr lang="fi-FI" sz="1800" dirty="0" smtClean="0"/>
              <a:t> </a:t>
            </a:r>
            <a:r>
              <a:rPr lang="fi-FI" sz="2000" b="1" dirty="0" smtClean="0"/>
              <a:t>Tavallinen                        Aiempi          </a:t>
            </a:r>
            <a:r>
              <a:rPr lang="fi-FI" sz="1800" dirty="0" smtClean="0"/>
              <a:t>ja</a:t>
            </a:r>
            <a:r>
              <a:rPr lang="fi-FI" sz="2000" dirty="0" smtClean="0"/>
              <a:t> </a:t>
            </a:r>
            <a:r>
              <a:rPr lang="fi-FI" sz="2000" b="1" dirty="0" smtClean="0"/>
              <a:t>          uusin</a:t>
            </a:r>
            <a:br>
              <a:rPr lang="fi-FI" sz="2000" b="1" dirty="0" smtClean="0"/>
            </a:br>
            <a:r>
              <a:rPr lang="fi-FI" sz="2000" b="1" dirty="0" smtClean="0"/>
              <a:t>  riisi                                        kultainen riisi</a:t>
            </a:r>
            <a:r>
              <a:rPr lang="fi-FI" sz="1800" dirty="0" smtClean="0"/>
              <a:t> </a:t>
            </a:r>
          </a:p>
          <a:p>
            <a:pPr eaLnBrk="1" hangingPunct="1">
              <a:lnSpc>
                <a:spcPct val="95000"/>
              </a:lnSpc>
              <a:spcBef>
                <a:spcPts val="1800"/>
              </a:spcBef>
            </a:pPr>
            <a:r>
              <a:rPr lang="fi-FI" sz="2000" dirty="0" smtClean="0"/>
              <a:t>Greenpeace väittää, että kultaista riisiä ”täytyisi syödä 9 tai 14 kg joka päivä” , jotta saisi mitään apua A-vitamiinin puutteeseen </a:t>
            </a:r>
          </a:p>
          <a:p>
            <a:pPr lvl="1" eaLnBrk="1" hangingPunct="1">
              <a:lnSpc>
                <a:spcPct val="95000"/>
              </a:lnSpc>
              <a:spcBef>
                <a:spcPct val="15000"/>
              </a:spcBef>
            </a:pPr>
            <a:r>
              <a:rPr lang="fi-FI" sz="1800" dirty="0" smtClean="0"/>
              <a:t>tämä on tavanomaista ”geenipötyä”</a:t>
            </a:r>
          </a:p>
          <a:p>
            <a:pPr eaLnBrk="1" hangingPunct="1">
              <a:lnSpc>
                <a:spcPct val="95000"/>
              </a:lnSpc>
              <a:spcBef>
                <a:spcPct val="15000"/>
              </a:spcBef>
            </a:pPr>
            <a:r>
              <a:rPr lang="fi-FI" sz="2000" dirty="0" smtClean="0"/>
              <a:t>Uudet tutkimukset vahvistavat, että kultainen riisi on tehokkaampaa kuin tutkijat uskalsivat edes toivoa</a:t>
            </a:r>
          </a:p>
          <a:p>
            <a:pPr lvl="1" eaLnBrk="1" hangingPunct="1">
              <a:lnSpc>
                <a:spcPct val="95000"/>
              </a:lnSpc>
              <a:spcBef>
                <a:spcPct val="15000"/>
              </a:spcBef>
            </a:pPr>
            <a:r>
              <a:rPr lang="fi-FI" sz="1800" dirty="0" smtClean="0"/>
              <a:t>200</a:t>
            </a:r>
            <a:r>
              <a:rPr lang="fi-FI" sz="1800" dirty="0" smtClean="0">
                <a:cs typeface="Arial" pitchFamily="34" charset="0"/>
              </a:rPr>
              <a:t>–</a:t>
            </a:r>
            <a:r>
              <a:rPr lang="fi-FI" sz="1800" dirty="0" smtClean="0"/>
              <a:t>300 g kultaista riisiä päivässä riittää ehkäisemään </a:t>
            </a:r>
            <a:br>
              <a:rPr lang="fi-FI" sz="1800" dirty="0" smtClean="0"/>
            </a:br>
            <a:r>
              <a:rPr lang="fi-FI" sz="1800" dirty="0" smtClean="0"/>
              <a:t>A-vitamiinin puutteesta aiheutuvat vauriot </a:t>
            </a:r>
          </a:p>
          <a:p>
            <a:pPr lvl="1" eaLnBrk="1" hangingPunct="1">
              <a:lnSpc>
                <a:spcPct val="95000"/>
              </a:lnSpc>
              <a:spcBef>
                <a:spcPct val="15000"/>
              </a:spcBef>
            </a:pPr>
            <a:r>
              <a:rPr lang="fi-FI" sz="1800" dirty="0" smtClean="0"/>
              <a:t>...joihin kuolee miljoonia ihmisiä ja sokeutuu 500 000 lasta kehitysmaissa joka vuosi</a:t>
            </a:r>
          </a:p>
          <a:p>
            <a:pPr lvl="1" eaLnBrk="1" hangingPunct="1">
              <a:lnSpc>
                <a:spcPct val="95000"/>
              </a:lnSpc>
              <a:spcBef>
                <a:spcPct val="15000"/>
              </a:spcBef>
              <a:buFont typeface="Wingdings" pitchFamily="2" charset="2"/>
              <a:buChar char="F"/>
            </a:pPr>
            <a:r>
              <a:rPr lang="fi-FI" sz="1600" dirty="0" err="1" smtClean="0">
                <a:hlinkClick r:id="rId2"/>
              </a:rPr>
              <a:t>www.goldenrice.org</a:t>
            </a:r>
            <a:r>
              <a:rPr lang="fi-FI" sz="1600" dirty="0" smtClean="0"/>
              <a:t> </a:t>
            </a:r>
          </a:p>
          <a:p>
            <a:pPr eaLnBrk="1" hangingPunct="1">
              <a:lnSpc>
                <a:spcPct val="95000"/>
              </a:lnSpc>
              <a:spcBef>
                <a:spcPct val="15000"/>
              </a:spcBef>
            </a:pPr>
            <a:r>
              <a:rPr lang="fi-FI" sz="2000" dirty="0" smtClean="0"/>
              <a:t>Uusimmissa kultaisen riisin linjoissa on 20 kertaa enemmän beetakaroteenia kuin varhaisemmissa</a:t>
            </a:r>
          </a:p>
          <a:p>
            <a:pPr eaLnBrk="1" hangingPunct="1">
              <a:lnSpc>
                <a:spcPct val="95000"/>
              </a:lnSpc>
              <a:spcBef>
                <a:spcPct val="15000"/>
              </a:spcBef>
              <a:buClr>
                <a:schemeClr val="tx1"/>
              </a:buClr>
              <a:buFont typeface="Wingdings" pitchFamily="2" charset="2"/>
              <a:buChar char="F"/>
            </a:pPr>
            <a:r>
              <a:rPr lang="fi-FI" sz="1600" dirty="0" smtClean="0"/>
              <a:t>Paine ym. (2005), </a:t>
            </a:r>
            <a:r>
              <a:rPr lang="fi-FI" sz="1600" i="1" dirty="0" err="1" smtClean="0"/>
              <a:t>Nature</a:t>
            </a:r>
            <a:r>
              <a:rPr lang="fi-FI" sz="1600" i="1" dirty="0" smtClean="0"/>
              <a:t> </a:t>
            </a:r>
            <a:r>
              <a:rPr lang="fi-FI" sz="1600" i="1" dirty="0" err="1" smtClean="0"/>
              <a:t>Biotechnology</a:t>
            </a:r>
            <a:r>
              <a:rPr lang="fi-FI" sz="1600" i="1" dirty="0" smtClean="0"/>
              <a:t> </a:t>
            </a:r>
            <a:r>
              <a:rPr lang="fi-FI" sz="1600" dirty="0" smtClean="0"/>
              <a:t>23: 482-487 </a:t>
            </a:r>
          </a:p>
          <a:p>
            <a:pPr eaLnBrk="1" hangingPunct="1">
              <a:lnSpc>
                <a:spcPct val="95000"/>
              </a:lnSpc>
              <a:spcBef>
                <a:spcPct val="15000"/>
              </a:spcBef>
              <a:buClr>
                <a:schemeClr val="tx1"/>
              </a:buClr>
              <a:buFont typeface="Wingdings" pitchFamily="2" charset="2"/>
              <a:buChar char="F"/>
            </a:pPr>
            <a:r>
              <a:rPr lang="fi-FI" sz="1600" dirty="0" smtClean="0">
                <a:hlinkClick r:id="rId3"/>
              </a:rPr>
              <a:t>http://www.goldenrice.org/PDFs/fs_GR_IRRI_2005.pdf</a:t>
            </a:r>
            <a:r>
              <a:rPr lang="fi-FI" sz="1600" dirty="0" smtClean="0"/>
              <a:t> </a:t>
            </a:r>
          </a:p>
        </p:txBody>
      </p:sp>
      <p:pic>
        <p:nvPicPr>
          <p:cNvPr id="249860" name="Picture 4"/>
          <p:cNvPicPr>
            <a:picLocks noGrp="1" noChangeAspect="1" noChangeArrowheads="1"/>
          </p:cNvPicPr>
          <p:nvPr>
            <p:ph idx="4294967295"/>
          </p:nvPr>
        </p:nvPicPr>
        <p:blipFill>
          <a:blip r:embed="rId4" cstate="print"/>
          <a:srcRect/>
          <a:stretch>
            <a:fillRect/>
          </a:stretch>
        </p:blipFill>
        <p:spPr>
          <a:xfrm>
            <a:off x="0" y="1258888"/>
            <a:ext cx="6858000" cy="2436812"/>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615426"/>
                                        </p:tgtEl>
                                        <p:attrNameLst>
                                          <p:attrName>style.visibility</p:attrName>
                                        </p:attrNameLst>
                                      </p:cBhvr>
                                      <p:to>
                                        <p:strVal val="visible"/>
                                      </p:to>
                                    </p:set>
                                    <p:anim calcmode="lin" valueType="num">
                                      <p:cBhvr>
                                        <p:cTn id="7" dur="1000" fill="hold"/>
                                        <p:tgtEl>
                                          <p:spTgt spid="615426"/>
                                        </p:tgtEl>
                                        <p:attrNameLst>
                                          <p:attrName>ppt_w</p:attrName>
                                        </p:attrNameLst>
                                      </p:cBhvr>
                                      <p:tavLst>
                                        <p:tav tm="0">
                                          <p:val>
                                            <p:fltVal val="0"/>
                                          </p:val>
                                        </p:tav>
                                        <p:tav tm="100000">
                                          <p:val>
                                            <p:strVal val="#ppt_w"/>
                                          </p:val>
                                        </p:tav>
                                      </p:tavLst>
                                    </p:anim>
                                    <p:anim calcmode="lin" valueType="num">
                                      <p:cBhvr>
                                        <p:cTn id="8" dur="1000" fill="hold"/>
                                        <p:tgtEl>
                                          <p:spTgt spid="615426"/>
                                        </p:tgtEl>
                                        <p:attrNameLst>
                                          <p:attrName>ppt_h</p:attrName>
                                        </p:attrNameLst>
                                      </p:cBhvr>
                                      <p:tavLst>
                                        <p:tav tm="0">
                                          <p:val>
                                            <p:fltVal val="0"/>
                                          </p:val>
                                        </p:tav>
                                        <p:tav tm="100000">
                                          <p:val>
                                            <p:strVal val="#ppt_h"/>
                                          </p:val>
                                        </p:tav>
                                      </p:tavLst>
                                    </p:anim>
                                    <p:anim calcmode="lin" valueType="num">
                                      <p:cBhvr>
                                        <p:cTn id="9" dur="1000" fill="hold"/>
                                        <p:tgtEl>
                                          <p:spTgt spid="61542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1542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26"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1143000" y="3048000"/>
          <a:ext cx="4572000" cy="3048000"/>
        </p:xfrm>
        <a:graphic>
          <a:graphicData uri="http://schemas.openxmlformats.org/presentationml/2006/ole">
            <p:oleObj spid="_x0000_s2050" name="Kaavio" r:id="rId3" imgW="4572000" imgH="3048030" progId="MSGraph.Chart.8">
              <p:embed followColorScheme="full"/>
            </p:oleObj>
          </a:graphicData>
        </a:graphic>
      </p:graphicFrame>
      <p:sp>
        <p:nvSpPr>
          <p:cNvPr id="2051" name="Rectangle 4"/>
          <p:cNvSpPr>
            <a:spLocks noGrp="1" noChangeArrowheads="1"/>
          </p:cNvSpPr>
          <p:nvPr>
            <p:ph type="body" idx="1"/>
          </p:nvPr>
        </p:nvSpPr>
        <p:spPr>
          <a:xfrm>
            <a:off x="263525" y="1838771"/>
            <a:ext cx="6594475" cy="7197725"/>
          </a:xfrm>
        </p:spPr>
        <p:txBody>
          <a:bodyPr/>
          <a:lstStyle/>
          <a:p>
            <a:pPr eaLnBrk="1" hangingPunct="1">
              <a:lnSpc>
                <a:spcPct val="90000"/>
              </a:lnSpc>
              <a:spcBef>
                <a:spcPts val="0"/>
              </a:spcBef>
              <a:spcAft>
                <a:spcPts val="600"/>
              </a:spcAft>
            </a:pPr>
            <a:r>
              <a:rPr lang="fi-FI" sz="2000" dirty="0" smtClean="0"/>
              <a:t>Viljojen </a:t>
            </a:r>
            <a:r>
              <a:rPr lang="fi-FI" sz="2000" b="1" dirty="0" smtClean="0"/>
              <a:t>jyväsadon suuruus</a:t>
            </a:r>
            <a:r>
              <a:rPr lang="fi-FI" sz="2000" dirty="0" smtClean="0"/>
              <a:t> riippuu paljon siitä, kuinka tehokkaasti yhteytyksessä syntyvät sokerit ohjautuvat:</a:t>
            </a:r>
          </a:p>
          <a:p>
            <a:pPr marL="741363" lvl="1" indent="-284163" eaLnBrk="1" hangingPunct="1">
              <a:lnSpc>
                <a:spcPct val="90000"/>
              </a:lnSpc>
              <a:spcBef>
                <a:spcPts val="0"/>
              </a:spcBef>
              <a:spcAft>
                <a:spcPts val="600"/>
              </a:spcAft>
            </a:pPr>
            <a:r>
              <a:rPr lang="fi-FI" sz="1800" dirty="0" smtClean="0"/>
              <a:t>täyttyvään jyvään </a:t>
            </a:r>
            <a:r>
              <a:rPr lang="fi-FI" sz="1800" dirty="0" smtClean="0">
                <a:solidFill>
                  <a:srgbClr val="CC00FF"/>
                </a:solidFill>
              </a:rPr>
              <a:t>tärkkelykseksi</a:t>
            </a:r>
          </a:p>
          <a:p>
            <a:pPr marL="741363" lvl="1" indent="-284163" eaLnBrk="1" hangingPunct="1">
              <a:lnSpc>
                <a:spcPct val="90000"/>
              </a:lnSpc>
              <a:spcBef>
                <a:spcPts val="0"/>
              </a:spcBef>
              <a:spcAft>
                <a:spcPts val="600"/>
              </a:spcAft>
            </a:pPr>
            <a:r>
              <a:rPr lang="fi-FI" sz="1800" dirty="0" smtClean="0"/>
              <a:t>...vai ei-syötäviin kasvinosiin muiksi rakennusaineiksi (esim. selluloosaksi)</a:t>
            </a:r>
          </a:p>
          <a:p>
            <a:pPr eaLnBrk="1" hangingPunct="1">
              <a:lnSpc>
                <a:spcPct val="90000"/>
              </a:lnSpc>
              <a:spcBef>
                <a:spcPts val="0"/>
              </a:spcBef>
              <a:spcAft>
                <a:spcPts val="600"/>
              </a:spcAft>
            </a:pPr>
            <a:r>
              <a:rPr lang="fi-FI" sz="2000" dirty="0" smtClean="0"/>
              <a:t>Viljellystä riisistä löydettiin jyvän täyttymistä tehostava geeni </a:t>
            </a:r>
            <a:r>
              <a:rPr lang="fi-FI" sz="2000" i="1" dirty="0" smtClean="0"/>
              <a:t>GIF1</a:t>
            </a:r>
          </a:p>
          <a:p>
            <a:pPr marL="741363" lvl="1" indent="-284163" eaLnBrk="1" hangingPunct="1">
              <a:lnSpc>
                <a:spcPct val="90000"/>
              </a:lnSpc>
              <a:spcBef>
                <a:spcPts val="0"/>
              </a:spcBef>
              <a:spcAft>
                <a:spcPts val="600"/>
              </a:spcAft>
            </a:pPr>
            <a:r>
              <a:rPr lang="fi-FI" sz="1800" dirty="0" smtClean="0"/>
              <a:t>vastaavaa geenimuotoa ei ole villiriisillä</a:t>
            </a:r>
          </a:p>
          <a:p>
            <a:pPr marL="741363" lvl="1" indent="-284163" eaLnBrk="1" hangingPunct="1">
              <a:lnSpc>
                <a:spcPct val="90000"/>
              </a:lnSpc>
              <a:spcBef>
                <a:spcPts val="0"/>
              </a:spcBef>
              <a:spcAft>
                <a:spcPts val="600"/>
              </a:spcAft>
            </a:pPr>
            <a:r>
              <a:rPr lang="fi-FI" sz="1800" dirty="0" smtClean="0"/>
              <a:t>jalostettu geeni toimii emin johtosolukoissa ja ohjaa sokereita tärkkelyksen rakentumiseen nuoren jyvän varastosolukossa (</a:t>
            </a:r>
            <a:r>
              <a:rPr lang="fi-FI" sz="1800" dirty="0" err="1" smtClean="0"/>
              <a:t>endospermi</a:t>
            </a:r>
            <a:r>
              <a:rPr lang="fi-FI" sz="1800" dirty="0" smtClean="0"/>
              <a:t>)  </a:t>
            </a:r>
          </a:p>
          <a:p>
            <a:pPr eaLnBrk="1" hangingPunct="1">
              <a:lnSpc>
                <a:spcPct val="90000"/>
              </a:lnSpc>
              <a:spcBef>
                <a:spcPts val="0"/>
              </a:spcBef>
              <a:spcAft>
                <a:spcPts val="600"/>
              </a:spcAft>
            </a:pPr>
            <a:r>
              <a:rPr lang="fi-FI" sz="2000" dirty="0" smtClean="0"/>
              <a:t>Riisinjyvät kasvoivat 15 % suuremmiksi, kun geenimuuntelulla tehostettiin kasvin oman </a:t>
            </a:r>
            <a:r>
              <a:rPr lang="fi-FI" sz="2000" i="1" dirty="0" smtClean="0"/>
              <a:t>GIF1</a:t>
            </a:r>
            <a:r>
              <a:rPr lang="fi-FI" sz="2000" dirty="0" smtClean="0"/>
              <a:t>-geenin toimintaa</a:t>
            </a:r>
          </a:p>
          <a:p>
            <a:pPr marL="741363" lvl="1" indent="-284163" eaLnBrk="1" hangingPunct="1">
              <a:lnSpc>
                <a:spcPct val="90000"/>
              </a:lnSpc>
              <a:spcBef>
                <a:spcPts val="0"/>
              </a:spcBef>
              <a:spcAft>
                <a:spcPts val="600"/>
              </a:spcAft>
            </a:pPr>
            <a:r>
              <a:rPr lang="fi-FI" sz="1800" dirty="0" smtClean="0"/>
              <a:t>geenin oman, riisinjalostuksen kuluessa muotoutuneen säätelyalueen ohjaamana </a:t>
            </a:r>
          </a:p>
          <a:p>
            <a:pPr marL="741363" lvl="1" indent="-284163" eaLnBrk="1" hangingPunct="1">
              <a:lnSpc>
                <a:spcPct val="90000"/>
              </a:lnSpc>
              <a:spcBef>
                <a:spcPts val="0"/>
              </a:spcBef>
              <a:spcAft>
                <a:spcPts val="600"/>
              </a:spcAft>
            </a:pPr>
            <a:r>
              <a:rPr lang="fi-FI" sz="1800" dirty="0" smtClean="0"/>
              <a:t>...jolloin geeni toimii haluttuun aikaan ja toivotussa paikassa</a:t>
            </a:r>
          </a:p>
          <a:p>
            <a:pPr eaLnBrk="1" hangingPunct="1">
              <a:lnSpc>
                <a:spcPct val="90000"/>
              </a:lnSpc>
              <a:spcBef>
                <a:spcPts val="0"/>
              </a:spcBef>
              <a:spcAft>
                <a:spcPts val="600"/>
              </a:spcAft>
              <a:buFont typeface="Monotype Sorts" pitchFamily="2" charset="2"/>
              <a:buChar char="F"/>
            </a:pPr>
            <a:r>
              <a:rPr lang="fi-FI" sz="1800" dirty="0" smtClean="0"/>
              <a:t>Wang ym. (2008), </a:t>
            </a:r>
            <a:r>
              <a:rPr lang="fi-FI" sz="1800" i="1" dirty="0" err="1" smtClean="0"/>
              <a:t>Nature</a:t>
            </a:r>
            <a:r>
              <a:rPr lang="fi-FI" sz="1800" i="1" dirty="0" smtClean="0"/>
              <a:t> </a:t>
            </a:r>
            <a:r>
              <a:rPr lang="fi-FI" sz="1800" i="1" dirty="0" err="1" smtClean="0"/>
              <a:t>Genetics</a:t>
            </a:r>
            <a:r>
              <a:rPr lang="fi-FI" sz="1800" i="1" dirty="0" smtClean="0"/>
              <a:t> </a:t>
            </a:r>
            <a:r>
              <a:rPr lang="fi-FI" sz="1800" dirty="0" err="1" smtClean="0"/>
              <a:t>online</a:t>
            </a:r>
            <a:r>
              <a:rPr lang="fi-FI" sz="1800" dirty="0" smtClean="0"/>
              <a:t> 28 </a:t>
            </a:r>
            <a:r>
              <a:rPr lang="fi-FI" sz="1800" dirty="0" err="1" smtClean="0"/>
              <a:t>Sep</a:t>
            </a:r>
            <a:r>
              <a:rPr lang="fi-FI" sz="1800" dirty="0" smtClean="0"/>
              <a:t>. 2008, </a:t>
            </a:r>
            <a:r>
              <a:rPr lang="fi-FI" sz="1800" dirty="0" err="1" smtClean="0"/>
              <a:t>doi</a:t>
            </a:r>
            <a:r>
              <a:rPr lang="fi-FI" sz="1800" dirty="0" smtClean="0"/>
              <a:t>: 10.1038/ng.220</a:t>
            </a:r>
          </a:p>
          <a:p>
            <a:pPr eaLnBrk="1" hangingPunct="1">
              <a:lnSpc>
                <a:spcPct val="90000"/>
              </a:lnSpc>
              <a:spcBef>
                <a:spcPts val="0"/>
              </a:spcBef>
              <a:spcAft>
                <a:spcPts val="600"/>
              </a:spcAft>
              <a:buFont typeface="Monotype Sorts" pitchFamily="2" charset="2"/>
              <a:buChar char="F"/>
            </a:pPr>
            <a:r>
              <a:rPr lang="fi-FI" sz="1800" dirty="0" smtClean="0">
                <a:hlinkClick r:id="rId4"/>
              </a:rPr>
              <a:t>www.tiede.fi/uutiset/uutinen.php?id=3519</a:t>
            </a:r>
            <a:r>
              <a:rPr lang="fi-FI" sz="1800" dirty="0" smtClean="0"/>
              <a:t/>
            </a:r>
            <a:br>
              <a:rPr lang="fi-FI" sz="1800" dirty="0" smtClean="0"/>
            </a:br>
            <a:endParaRPr lang="fi-FI" sz="1800" dirty="0" smtClean="0"/>
          </a:p>
        </p:txBody>
      </p:sp>
      <p:sp>
        <p:nvSpPr>
          <p:cNvPr id="2052" name="Rectangle 3"/>
          <p:cNvSpPr>
            <a:spLocks noGrp="1" noChangeArrowheads="1"/>
          </p:cNvSpPr>
          <p:nvPr>
            <p:ph type="title"/>
          </p:nvPr>
        </p:nvSpPr>
        <p:spPr>
          <a:xfrm>
            <a:off x="692696" y="323255"/>
            <a:ext cx="5688012" cy="1368425"/>
          </a:xfrm>
          <a:ln>
            <a:solidFill>
              <a:srgbClr val="0000FF"/>
            </a:solidFill>
          </a:ln>
        </p:spPr>
        <p:txBody>
          <a:bodyPr/>
          <a:lstStyle/>
          <a:p>
            <a:pPr eaLnBrk="1" hangingPunct="1">
              <a:lnSpc>
                <a:spcPct val="80000"/>
              </a:lnSpc>
            </a:pPr>
            <a:r>
              <a:rPr lang="fi-FI" sz="2800" dirty="0" smtClean="0">
                <a:solidFill>
                  <a:srgbClr val="660066"/>
                </a:solidFill>
              </a:rPr>
              <a:t>Lisää satoisuutta riisiin tehostamalla jyvän täyttymisgeenin toimintaa</a:t>
            </a:r>
          </a:p>
        </p:txBody>
      </p:sp>
      <p:sp>
        <p:nvSpPr>
          <p:cNvPr id="5" name="Päivämäärän paikkamerkki 4"/>
          <p:cNvSpPr>
            <a:spLocks noGrp="1"/>
          </p:cNvSpPr>
          <p:nvPr>
            <p:ph type="dt" sz="half" idx="10"/>
          </p:nvPr>
        </p:nvSpPr>
        <p:spPr>
          <a:xfrm>
            <a:off x="342900" y="8820472"/>
            <a:ext cx="1600200" cy="635000"/>
          </a:xfrm>
        </p:spPr>
        <p:txBody>
          <a:bodyPr/>
          <a:lstStyle/>
          <a:p>
            <a:pPr>
              <a:defRPr/>
            </a:pPr>
            <a:r>
              <a:rPr lang="fi-FI" dirty="0" smtClean="0"/>
              <a:t>13.9.2012</a:t>
            </a:r>
            <a:endParaRPr lang="fi-FI" dirty="0"/>
          </a:p>
        </p:txBody>
      </p:sp>
      <p:sp>
        <p:nvSpPr>
          <p:cNvPr id="6" name="Dian numeron paikkamerkki 5"/>
          <p:cNvSpPr>
            <a:spLocks noGrp="1"/>
          </p:cNvSpPr>
          <p:nvPr>
            <p:ph type="sldNum" sz="quarter" idx="12"/>
          </p:nvPr>
        </p:nvSpPr>
        <p:spPr>
          <a:xfrm>
            <a:off x="6293296" y="8820472"/>
            <a:ext cx="1600200" cy="635000"/>
          </a:xfrm>
        </p:spPr>
        <p:txBody>
          <a:bodyPr/>
          <a:lstStyle/>
          <a:p>
            <a:pPr>
              <a:defRPr/>
            </a:pPr>
            <a:fld id="{7397352D-897F-4D15-BBBD-3340AD29220A}" type="slidenum">
              <a:rPr lang="fi-FI" smtClean="0"/>
              <a:pPr>
                <a:defRPr/>
              </a:pPr>
              <a:t>18</a:t>
            </a:fld>
            <a:endParaRPr lang="fi-FI" dirty="0"/>
          </a:p>
        </p:txBody>
      </p:sp>
      <p:sp>
        <p:nvSpPr>
          <p:cNvPr id="7" name="Alatunnisteen paikkamerkki 6"/>
          <p:cNvSpPr>
            <a:spLocks noGrp="1"/>
          </p:cNvSpPr>
          <p:nvPr>
            <p:ph type="ftr" sz="quarter" idx="11"/>
          </p:nvPr>
        </p:nvSpPr>
        <p:spPr>
          <a:xfrm>
            <a:off x="1340768" y="8820472"/>
            <a:ext cx="4536504" cy="635000"/>
          </a:xfrm>
        </p:spPr>
        <p:txBody>
          <a:bodyPr/>
          <a:lstStyle/>
          <a:p>
            <a:pPr>
              <a:defRPr/>
            </a:pPr>
            <a:r>
              <a:rPr lang="fi-FI" dirty="0" smtClean="0"/>
              <a:t>Jussi Tammisola, Geenimuuntelun uusia sovelluksia I </a:t>
            </a:r>
            <a:endParaRPr lang="fi-FI"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0882" name="Text Box 2"/>
          <p:cNvSpPr txBox="1">
            <a:spLocks noChangeArrowheads="1"/>
          </p:cNvSpPr>
          <p:nvPr/>
        </p:nvSpPr>
        <p:spPr bwMode="auto">
          <a:xfrm>
            <a:off x="4459288" y="6804025"/>
            <a:ext cx="625475" cy="336550"/>
          </a:xfrm>
          <a:prstGeom prst="rect">
            <a:avLst/>
          </a:prstGeom>
          <a:noFill/>
          <a:ln w="9525">
            <a:noFill/>
            <a:miter lim="800000"/>
            <a:headEnd/>
            <a:tailEnd/>
          </a:ln>
        </p:spPr>
        <p:txBody>
          <a:bodyPr wrap="none">
            <a:spAutoFit/>
          </a:bodyPr>
          <a:lstStyle/>
          <a:p>
            <a:r>
              <a:rPr lang="fi-FI" sz="1600">
                <a:solidFill>
                  <a:srgbClr val="000000"/>
                </a:solidFill>
                <a:latin typeface="Arial" pitchFamily="34" charset="0"/>
              </a:rPr>
              <a:t>2 cm</a:t>
            </a:r>
          </a:p>
        </p:txBody>
      </p:sp>
      <p:sp>
        <p:nvSpPr>
          <p:cNvPr id="250883" name="Rectangle 3"/>
          <p:cNvSpPr>
            <a:spLocks noChangeArrowheads="1"/>
          </p:cNvSpPr>
          <p:nvPr/>
        </p:nvSpPr>
        <p:spPr bwMode="auto">
          <a:xfrm>
            <a:off x="333375" y="7497763"/>
            <a:ext cx="6480175" cy="1382712"/>
          </a:xfrm>
          <a:prstGeom prst="rect">
            <a:avLst/>
          </a:prstGeom>
          <a:solidFill>
            <a:schemeClr val="bg1"/>
          </a:solidFill>
          <a:ln w="12700" algn="ctr">
            <a:noFill/>
            <a:miter lim="800000"/>
            <a:headEnd/>
            <a:tailEnd/>
          </a:ln>
        </p:spPr>
        <p:txBody>
          <a:bodyPr lIns="90488" tIns="44450" rIns="90488" bIns="44450" anchor="ctr">
            <a:spAutoFit/>
          </a:bodyPr>
          <a:lstStyle/>
          <a:p>
            <a:pPr lvl="1" eaLnBrk="0" hangingPunct="0"/>
            <a:r>
              <a:rPr lang="fi-FI" sz="2800">
                <a:solidFill>
                  <a:srgbClr val="000000"/>
                </a:solidFill>
                <a:latin typeface="Arial" pitchFamily="34" charset="0"/>
              </a:rPr>
              <a:t>– sinitomaattia nauttineet syöpähiiret elivät neljäsosan pidempään </a:t>
            </a:r>
            <a:br>
              <a:rPr lang="fi-FI" sz="2800">
                <a:solidFill>
                  <a:srgbClr val="000000"/>
                </a:solidFill>
                <a:latin typeface="Arial" pitchFamily="34" charset="0"/>
              </a:rPr>
            </a:br>
            <a:r>
              <a:rPr lang="fi-FI" sz="2000">
                <a:solidFill>
                  <a:srgbClr val="000000"/>
                </a:solidFill>
                <a:latin typeface="Arial" pitchFamily="34" charset="0"/>
              </a:rPr>
              <a:t>(</a:t>
            </a:r>
            <a:r>
              <a:rPr lang="fi-FI" sz="2000" i="1">
                <a:solidFill>
                  <a:srgbClr val="000000"/>
                </a:solidFill>
                <a:latin typeface="Arial" pitchFamily="34" charset="0"/>
              </a:rPr>
              <a:t>Nature Biotechnology</a:t>
            </a:r>
            <a:r>
              <a:rPr lang="fi-FI" sz="2000">
                <a:solidFill>
                  <a:srgbClr val="000000"/>
                </a:solidFill>
                <a:latin typeface="Arial" pitchFamily="34" charset="0"/>
              </a:rPr>
              <a:t> 2008)</a:t>
            </a:r>
            <a:r>
              <a:rPr lang="fi-FI" sz="2800">
                <a:solidFill>
                  <a:srgbClr val="000000"/>
                </a:solidFill>
                <a:latin typeface="Arial" pitchFamily="34" charset="0"/>
              </a:rPr>
              <a:t> </a:t>
            </a:r>
          </a:p>
        </p:txBody>
      </p:sp>
      <p:pic>
        <p:nvPicPr>
          <p:cNvPr id="250884" name="Picture 4" descr="Picture7"/>
          <p:cNvPicPr>
            <a:picLocks noChangeAspect="1" noChangeArrowheads="1"/>
          </p:cNvPicPr>
          <p:nvPr/>
        </p:nvPicPr>
        <p:blipFill>
          <a:blip r:embed="rId2" cstate="print"/>
          <a:srcRect/>
          <a:stretch>
            <a:fillRect/>
          </a:stretch>
        </p:blipFill>
        <p:spPr bwMode="auto">
          <a:xfrm>
            <a:off x="815975" y="1978025"/>
            <a:ext cx="5226050" cy="4899025"/>
          </a:xfrm>
          <a:prstGeom prst="rect">
            <a:avLst/>
          </a:prstGeom>
          <a:noFill/>
          <a:ln w="9525">
            <a:noFill/>
            <a:miter lim="800000"/>
            <a:headEnd/>
            <a:tailEnd/>
          </a:ln>
        </p:spPr>
      </p:pic>
      <p:sp>
        <p:nvSpPr>
          <p:cNvPr id="250885" name="Tekstikehys 4"/>
          <p:cNvSpPr txBox="1">
            <a:spLocks noChangeArrowheads="1"/>
          </p:cNvSpPr>
          <p:nvPr/>
        </p:nvSpPr>
        <p:spPr bwMode="auto">
          <a:xfrm>
            <a:off x="620713" y="952500"/>
            <a:ext cx="5688012" cy="523875"/>
          </a:xfrm>
          <a:prstGeom prst="rect">
            <a:avLst/>
          </a:prstGeom>
          <a:noFill/>
          <a:ln w="9525">
            <a:solidFill>
              <a:schemeClr val="tx1"/>
            </a:solidFill>
            <a:miter lim="800000"/>
            <a:headEnd/>
            <a:tailEnd/>
          </a:ln>
        </p:spPr>
        <p:txBody>
          <a:bodyPr anchor="ctr">
            <a:spAutoFit/>
          </a:bodyPr>
          <a:lstStyle/>
          <a:p>
            <a:pPr algn="ctr" eaLnBrk="0" hangingPunct="0"/>
            <a:r>
              <a:rPr lang="fi-FI" sz="2800" dirty="0">
                <a:solidFill>
                  <a:srgbClr val="00B0F0"/>
                </a:solidFill>
                <a:latin typeface="Arial" pitchFamily="34" charset="0"/>
              </a:rPr>
              <a:t>Antosyaanitomaatti torjuu syöpää</a:t>
            </a:r>
            <a:endParaRPr lang="fi-FI" sz="2800" dirty="0">
              <a:solidFill>
                <a:srgbClr val="00B0F0"/>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22" name="Rectangle 2"/>
          <p:cNvSpPr>
            <a:spLocks noGrp="1" noChangeArrowheads="1"/>
          </p:cNvSpPr>
          <p:nvPr>
            <p:ph type="body" idx="1"/>
          </p:nvPr>
        </p:nvSpPr>
        <p:spPr>
          <a:xfrm>
            <a:off x="260350" y="2593975"/>
            <a:ext cx="6453188" cy="6657975"/>
          </a:xfrm>
        </p:spPr>
        <p:txBody>
          <a:bodyPr/>
          <a:lstStyle/>
          <a:p>
            <a:pPr>
              <a:lnSpc>
                <a:spcPct val="90000"/>
              </a:lnSpc>
              <a:spcBef>
                <a:spcPct val="40000"/>
              </a:spcBef>
              <a:spcAft>
                <a:spcPct val="10000"/>
              </a:spcAft>
              <a:buFont typeface="Wingdings" pitchFamily="2" charset="2"/>
              <a:buChar char="v"/>
            </a:pPr>
            <a:r>
              <a:rPr lang="fi-FI" sz="2800" dirty="0" smtClean="0">
                <a:solidFill>
                  <a:srgbClr val="990099"/>
                </a:solidFill>
              </a:rPr>
              <a:t>Kuinka uutta geneettistä tietotaitoa voidaan käyttää viljelykasvien ominaisuuksien parantamiseksi?</a:t>
            </a:r>
          </a:p>
          <a:p>
            <a:pPr>
              <a:lnSpc>
                <a:spcPct val="90000"/>
              </a:lnSpc>
              <a:spcBef>
                <a:spcPct val="40000"/>
              </a:spcBef>
              <a:spcAft>
                <a:spcPct val="10000"/>
              </a:spcAft>
              <a:buFont typeface="Wingdings" pitchFamily="2" charset="2"/>
              <a:buChar char="v"/>
            </a:pPr>
            <a:r>
              <a:rPr lang="fi-FI" sz="2800" dirty="0" smtClean="0">
                <a:solidFill>
                  <a:srgbClr val="990099"/>
                </a:solidFill>
              </a:rPr>
              <a:t>Mihin kasvibiologian ongelmiin geenitekniikka sopii paremmin kuin vanhat konstit, ja miksi?</a:t>
            </a:r>
          </a:p>
          <a:p>
            <a:pPr>
              <a:lnSpc>
                <a:spcPct val="90000"/>
              </a:lnSpc>
              <a:spcBef>
                <a:spcPct val="40000"/>
              </a:spcBef>
              <a:spcAft>
                <a:spcPct val="10000"/>
              </a:spcAft>
              <a:buFont typeface="Wingdings" pitchFamily="2" charset="2"/>
              <a:buChar char="v"/>
            </a:pPr>
            <a:r>
              <a:rPr lang="fi-FI" sz="2800" dirty="0" smtClean="0">
                <a:solidFill>
                  <a:srgbClr val="990099"/>
                </a:solidFill>
              </a:rPr>
              <a:t>Maailma muuttuu joutuisammin kuin ennen</a:t>
            </a:r>
          </a:p>
          <a:p>
            <a:pPr lvl="1">
              <a:lnSpc>
                <a:spcPct val="90000"/>
              </a:lnSpc>
              <a:spcAft>
                <a:spcPct val="10000"/>
              </a:spcAft>
            </a:pPr>
            <a:r>
              <a:rPr lang="fi-FI" sz="2400" dirty="0" smtClean="0">
                <a:solidFill>
                  <a:srgbClr val="000000"/>
                </a:solidFill>
              </a:rPr>
              <a:t>osaammeko pysyä vauhdissa mukana?</a:t>
            </a:r>
          </a:p>
          <a:p>
            <a:pPr lvl="1">
              <a:lnSpc>
                <a:spcPct val="90000"/>
              </a:lnSpc>
              <a:spcAft>
                <a:spcPct val="10000"/>
              </a:spcAft>
            </a:pPr>
            <a:r>
              <a:rPr lang="fi-FI" sz="2400" dirty="0" smtClean="0">
                <a:solidFill>
                  <a:srgbClr val="000000"/>
                </a:solidFill>
              </a:rPr>
              <a:t>...tai jopa edistyä hieman, jotta</a:t>
            </a:r>
          </a:p>
          <a:p>
            <a:pPr lvl="1">
              <a:lnSpc>
                <a:spcPct val="90000"/>
              </a:lnSpc>
              <a:spcAft>
                <a:spcPct val="10000"/>
              </a:spcAft>
            </a:pPr>
            <a:r>
              <a:rPr lang="fi-FI" sz="2400" dirty="0" smtClean="0">
                <a:solidFill>
                  <a:srgbClr val="000000"/>
                </a:solidFill>
              </a:rPr>
              <a:t>ravinnon tuotanto maailmassa voidaan turvata, sekä </a:t>
            </a:r>
          </a:p>
          <a:p>
            <a:pPr lvl="1">
              <a:lnSpc>
                <a:spcPct val="90000"/>
              </a:lnSpc>
              <a:spcAft>
                <a:spcPct val="10000"/>
              </a:spcAft>
            </a:pPr>
            <a:r>
              <a:rPr lang="fi-FI" sz="2400" dirty="0" smtClean="0">
                <a:solidFill>
                  <a:srgbClr val="000000"/>
                </a:solidFill>
              </a:rPr>
              <a:t>siirtyä biotalouteen eli uusiutuvien biologisten voimavarojen hyödyntämiseen elinkeinoelämässä</a:t>
            </a:r>
          </a:p>
        </p:txBody>
      </p:sp>
      <p:pic>
        <p:nvPicPr>
          <p:cNvPr id="4" name="Kuva 3" descr="Kesakurp270t30.jpg"/>
          <p:cNvPicPr>
            <a:picLocks noChangeAspect="1"/>
          </p:cNvPicPr>
          <p:nvPr/>
        </p:nvPicPr>
        <p:blipFill>
          <a:blip r:embed="rId3" cstate="print"/>
          <a:stretch>
            <a:fillRect/>
          </a:stretch>
        </p:blipFill>
        <p:spPr>
          <a:xfrm>
            <a:off x="1000125" y="35496"/>
            <a:ext cx="4857750" cy="2571750"/>
          </a:xfrm>
          <a:prstGeom prst="rect">
            <a:avLst/>
          </a:prstGeom>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5"/>
          <p:cNvSpPr>
            <a:spLocks noGrp="1" noChangeArrowheads="1"/>
          </p:cNvSpPr>
          <p:nvPr>
            <p:ph type="title"/>
          </p:nvPr>
        </p:nvSpPr>
        <p:spPr>
          <a:xfrm>
            <a:off x="285750" y="611560"/>
            <a:ext cx="6572250" cy="1473200"/>
          </a:xfrm>
        </p:spPr>
        <p:txBody>
          <a:bodyPr/>
          <a:lstStyle/>
          <a:p>
            <a:pPr eaLnBrk="1" hangingPunct="1">
              <a:lnSpc>
                <a:spcPct val="85000"/>
              </a:lnSpc>
            </a:pPr>
            <a:r>
              <a:rPr lang="fi-FI" dirty="0" smtClean="0"/>
              <a:t>Tomaattiin terveellisyyttä</a:t>
            </a:r>
            <a:br>
              <a:rPr lang="fi-FI" dirty="0" smtClean="0"/>
            </a:br>
            <a:endParaRPr lang="fi-FI" dirty="0" smtClean="0"/>
          </a:p>
        </p:txBody>
      </p:sp>
      <p:sp>
        <p:nvSpPr>
          <p:cNvPr id="251907" name="Rectangle 6"/>
          <p:cNvSpPr>
            <a:spLocks noGrp="1" noChangeArrowheads="1"/>
          </p:cNvSpPr>
          <p:nvPr>
            <p:ph type="body" idx="1"/>
          </p:nvPr>
        </p:nvSpPr>
        <p:spPr>
          <a:xfrm>
            <a:off x="260350" y="2235200"/>
            <a:ext cx="6597650" cy="6908800"/>
          </a:xfrm>
        </p:spPr>
        <p:txBody>
          <a:bodyPr/>
          <a:lstStyle/>
          <a:p>
            <a:pPr eaLnBrk="1" hangingPunct="1">
              <a:lnSpc>
                <a:spcPct val="90000"/>
              </a:lnSpc>
            </a:pPr>
            <a:r>
              <a:rPr lang="fi-FI" smtClean="0"/>
              <a:t>Tomaattiin jalostettiin kaksi leijonankidan geeniä</a:t>
            </a:r>
          </a:p>
          <a:p>
            <a:pPr lvl="1" eaLnBrk="1" hangingPunct="1">
              <a:lnSpc>
                <a:spcPct val="90000"/>
              </a:lnSpc>
            </a:pPr>
            <a:r>
              <a:rPr lang="fi-FI" smtClean="0"/>
              <a:t>transkriptiofaktoreita (säätelevät geenitoimintaa)</a:t>
            </a:r>
          </a:p>
          <a:p>
            <a:pPr eaLnBrk="1" hangingPunct="1">
              <a:lnSpc>
                <a:spcPct val="90000"/>
              </a:lnSpc>
              <a:buFont typeface="Wingdings" pitchFamily="2" charset="2"/>
              <a:buChar char="Ø"/>
            </a:pPr>
            <a:r>
              <a:rPr lang="fi-FI" smtClean="0"/>
              <a:t>Hedelmiin kertyi antosyaaneja yhtä paljon kuin mustikoihin*</a:t>
            </a:r>
          </a:p>
          <a:p>
            <a:pPr eaLnBrk="1" hangingPunct="1">
              <a:lnSpc>
                <a:spcPct val="90000"/>
              </a:lnSpc>
            </a:pPr>
            <a:r>
              <a:rPr lang="fi-FI" smtClean="0"/>
              <a:t>Sinitomaattia saaneet syöpähiiret elivät neljänneksen kauemmin kuin punatomaatilla ruokitut</a:t>
            </a:r>
          </a:p>
          <a:p>
            <a:pPr eaLnBrk="1" hangingPunct="1">
              <a:lnSpc>
                <a:spcPct val="90000"/>
              </a:lnSpc>
            </a:pPr>
            <a:r>
              <a:rPr lang="fi-FI" smtClean="0"/>
              <a:t>...vaikka myös punatomaatti ehkäisee syöpää</a:t>
            </a:r>
          </a:p>
          <a:p>
            <a:pPr lvl="1" eaLnBrk="1" hangingPunct="1">
              <a:lnSpc>
                <a:spcPct val="90000"/>
              </a:lnSpc>
            </a:pPr>
            <a:r>
              <a:rPr lang="fi-FI" smtClean="0"/>
              <a:t>punaisella väriaineellaan (lykopeeni) </a:t>
            </a:r>
          </a:p>
          <a:p>
            <a:pPr eaLnBrk="1" hangingPunct="1">
              <a:lnSpc>
                <a:spcPct val="90000"/>
              </a:lnSpc>
              <a:buFont typeface="Wingdings" pitchFamily="2" charset="2"/>
              <a:buChar char="F"/>
            </a:pPr>
            <a:r>
              <a:rPr lang="fi-FI" sz="2000" smtClean="0">
                <a:hlinkClick r:id="rId3"/>
              </a:rPr>
              <a:t>www.nature.com/nbt/journal/v26/n11/abs/nbt.1506.html</a:t>
            </a:r>
            <a:endParaRPr lang="fi-FI" sz="2800" smtClean="0"/>
          </a:p>
          <a:p>
            <a:pPr eaLnBrk="1" hangingPunct="1">
              <a:lnSpc>
                <a:spcPct val="90000"/>
              </a:lnSpc>
              <a:buFont typeface="Monotype Sorts" pitchFamily="2" charset="2"/>
              <a:buNone/>
            </a:pPr>
            <a:r>
              <a:rPr lang="fi-FI" sz="1800" smtClean="0"/>
              <a:t>* ”Miksei sitten vain syötäisi mustikoita”? Terveellisiä nekin, mutta: ei ole osoitettu tällaista syöpätehoa; kalliimpia; kasvavat vain eräissä metsissä  </a:t>
            </a:r>
            <a:endParaRPr lang="fi-FI" sz="140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285750" y="323850"/>
            <a:ext cx="6572250" cy="1473200"/>
          </a:xfrm>
        </p:spPr>
        <p:txBody>
          <a:bodyPr/>
          <a:lstStyle/>
          <a:p>
            <a:pPr algn="ctr" eaLnBrk="1" hangingPunct="1">
              <a:lnSpc>
                <a:spcPct val="85000"/>
              </a:lnSpc>
            </a:pPr>
            <a:r>
              <a:rPr lang="fi-FI" dirty="0" smtClean="0"/>
              <a:t>...</a:t>
            </a:r>
            <a:r>
              <a:rPr lang="fi-FI" dirty="0" smtClean="0">
                <a:solidFill>
                  <a:srgbClr val="A50FA1"/>
                </a:solidFill>
              </a:rPr>
              <a:t>ja makua</a:t>
            </a:r>
            <a:r>
              <a:rPr lang="fi-FI" dirty="0" smtClean="0"/>
              <a:t> </a:t>
            </a:r>
          </a:p>
        </p:txBody>
      </p:sp>
      <p:sp>
        <p:nvSpPr>
          <p:cNvPr id="252931" name="Rectangle 3"/>
          <p:cNvSpPr>
            <a:spLocks noGrp="1" noChangeArrowheads="1"/>
          </p:cNvSpPr>
          <p:nvPr>
            <p:ph type="body" idx="1"/>
          </p:nvPr>
        </p:nvSpPr>
        <p:spPr>
          <a:xfrm>
            <a:off x="260350" y="2235200"/>
            <a:ext cx="6597650" cy="6908800"/>
          </a:xfrm>
        </p:spPr>
        <p:txBody>
          <a:bodyPr/>
          <a:lstStyle/>
          <a:p>
            <a:pPr eaLnBrk="1" hangingPunct="1"/>
            <a:r>
              <a:rPr lang="fi-FI" dirty="0" smtClean="0"/>
              <a:t>Toiseen tomaattilajikkeeseen jalostettiin yksi basilikan geeni </a:t>
            </a:r>
          </a:p>
          <a:p>
            <a:pPr lvl="1" eaLnBrk="1" hangingPunct="1"/>
            <a:r>
              <a:rPr lang="fi-FI" dirty="0" err="1" smtClean="0"/>
              <a:t>geraniolsyntaasi</a:t>
            </a:r>
            <a:endParaRPr lang="fi-FI" dirty="0" smtClean="0"/>
          </a:p>
          <a:p>
            <a:pPr lvl="1" eaLnBrk="1" hangingPunct="1"/>
            <a:r>
              <a:rPr lang="fi-FI" dirty="0" smtClean="0"/>
              <a:t>geeni ohjattiin toimimaan hedelmän kypsyessä</a:t>
            </a:r>
          </a:p>
          <a:p>
            <a:pPr eaLnBrk="1" hangingPunct="1">
              <a:buFont typeface="Wingdings" pitchFamily="2" charset="2"/>
              <a:buChar char="Ø"/>
            </a:pPr>
            <a:r>
              <a:rPr lang="fi-FI" dirty="0" smtClean="0"/>
              <a:t>Hedelmiin kertyi tavallista enemmän monoterpeenejä</a:t>
            </a:r>
          </a:p>
          <a:p>
            <a:pPr eaLnBrk="1" hangingPunct="1"/>
            <a:r>
              <a:rPr lang="fi-FI" dirty="0" smtClean="0"/>
              <a:t>...ja makutesteissä ihmiset pitivät näitä tomaatteja maukkaampina kuin perinteisiä tomaatteja </a:t>
            </a:r>
            <a:br>
              <a:rPr lang="fi-FI" dirty="0" smtClean="0"/>
            </a:br>
            <a:r>
              <a:rPr lang="fi-FI" sz="2800" dirty="0" smtClean="0"/>
              <a:t>(</a:t>
            </a:r>
            <a:r>
              <a:rPr lang="fi-FI" sz="2800" i="1" dirty="0" err="1" smtClean="0"/>
              <a:t>Nature</a:t>
            </a:r>
            <a:r>
              <a:rPr lang="fi-FI" sz="2800" i="1" dirty="0" smtClean="0"/>
              <a:t> </a:t>
            </a:r>
            <a:r>
              <a:rPr lang="fi-FI" sz="2800" i="1" dirty="0" err="1" smtClean="0"/>
              <a:t>Biotechnology</a:t>
            </a:r>
            <a:r>
              <a:rPr lang="fi-FI" sz="2800" dirty="0" smtClean="0"/>
              <a:t> 2007)</a:t>
            </a:r>
            <a:endParaRPr lang="fi-FI" dirty="0" smtClean="0"/>
          </a:p>
          <a:p>
            <a:pPr eaLnBrk="1" hangingPunct="1">
              <a:buFont typeface="Wingdings" pitchFamily="2" charset="2"/>
              <a:buChar char="F"/>
            </a:pPr>
            <a:r>
              <a:rPr lang="fi-FI" sz="2000" dirty="0" smtClean="0">
                <a:hlinkClick r:id="rId2"/>
              </a:rPr>
              <a:t>www.nature.com/nbt/journal/v25/n8/abs/nbt1312.html</a:t>
            </a:r>
            <a:endParaRPr lang="fi-FI" sz="2000" dirty="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3954" name="Rectangle 1029"/>
          <p:cNvSpPr>
            <a:spLocks noGrp="1" noChangeArrowheads="1"/>
          </p:cNvSpPr>
          <p:nvPr>
            <p:ph type="body" idx="1"/>
          </p:nvPr>
        </p:nvSpPr>
        <p:spPr>
          <a:xfrm>
            <a:off x="357188" y="4356100"/>
            <a:ext cx="6500812" cy="3095625"/>
          </a:xfrm>
        </p:spPr>
        <p:txBody>
          <a:bodyPr/>
          <a:lstStyle/>
          <a:p>
            <a:pPr eaLnBrk="1" hangingPunct="1">
              <a:lnSpc>
                <a:spcPct val="85000"/>
              </a:lnSpc>
              <a:spcBef>
                <a:spcPts val="600"/>
              </a:spcBef>
            </a:pPr>
            <a:r>
              <a:rPr lang="fi-FI" smtClean="0"/>
              <a:t>Tilapiat ovat trooppisia kirjoahvenia. Ne ovat </a:t>
            </a:r>
            <a:br>
              <a:rPr lang="fi-FI" smtClean="0"/>
            </a:br>
            <a:r>
              <a:rPr lang="fi-FI" smtClean="0"/>
              <a:t>karppien ja lohikalojen jälkeen eniten viljeltyjä kaloja: </a:t>
            </a:r>
            <a:br>
              <a:rPr lang="fi-FI" smtClean="0"/>
            </a:br>
            <a:r>
              <a:rPr lang="fi-FI" smtClean="0"/>
              <a:t>1.5 milj. tn/v (FAO </a:t>
            </a:r>
            <a:r>
              <a:rPr lang="fi-FI" smtClean="0">
                <a:hlinkClick r:id="rId3"/>
              </a:rPr>
              <a:t>2010</a:t>
            </a:r>
            <a:r>
              <a:rPr lang="fi-FI" smtClean="0"/>
              <a:t>)</a:t>
            </a:r>
          </a:p>
          <a:p>
            <a:pPr eaLnBrk="1" hangingPunct="1">
              <a:lnSpc>
                <a:spcPct val="85000"/>
              </a:lnSpc>
              <a:spcBef>
                <a:spcPts val="600"/>
              </a:spcBef>
            </a:pPr>
            <a:r>
              <a:rPr lang="fi-FI" smtClean="0"/>
              <a:t>Tilapiat karkailevat viljelmiltä ja vakiintuvat tropiikissa uusiksi lajeiksi paikalliseen luontoon</a:t>
            </a:r>
          </a:p>
          <a:p>
            <a:pPr eaLnBrk="1" hangingPunct="1">
              <a:lnSpc>
                <a:spcPct val="85000"/>
              </a:lnSpc>
              <a:spcBef>
                <a:spcPts val="600"/>
              </a:spcBef>
            </a:pPr>
            <a:r>
              <a:rPr lang="fi-FI" smtClean="0"/>
              <a:t>Kuubassa kuluttajat tahtoisivat ostaa maassa kehitettyjä </a:t>
            </a:r>
            <a:r>
              <a:rPr lang="fi-FI" u="sng" smtClean="0"/>
              <a:t>muuntogeenisiä tilapioita</a:t>
            </a:r>
            <a:r>
              <a:rPr lang="fi-FI" smtClean="0"/>
              <a:t>, sillä tutkimusten mukaan ne ovat paremman makuisia, hyödyntävät rehun ekotehokkaammin, käyttäytyvät väistyvämmin ja selviäisivät vapaana huonommin kuin tavalliset tilapiat tai villit kalalajit</a:t>
            </a:r>
          </a:p>
          <a:p>
            <a:pPr lvl="1" eaLnBrk="1" hangingPunct="1">
              <a:lnSpc>
                <a:spcPct val="85000"/>
              </a:lnSpc>
              <a:spcBef>
                <a:spcPts val="600"/>
              </a:spcBef>
            </a:pPr>
            <a:r>
              <a:rPr lang="fi-FI" smtClean="0"/>
              <a:t>P.S. Viljeltyjen tilapioiden rehuun kannattaisi lisätä sydänystävällistä, muuntogeenistä omega3-soijaa</a:t>
            </a:r>
            <a:br>
              <a:rPr lang="fi-FI" smtClean="0"/>
            </a:br>
            <a:r>
              <a:rPr lang="fi-FI" sz="1600" smtClean="0"/>
              <a:t>(vrt. Science Daily </a:t>
            </a:r>
            <a:r>
              <a:rPr lang="fi-FI" sz="1600" smtClean="0">
                <a:hlinkClick r:id="rId4"/>
              </a:rPr>
              <a:t>10.7.2008</a:t>
            </a:r>
            <a:r>
              <a:rPr lang="fi-FI" sz="1600" smtClean="0"/>
              <a:t>) </a:t>
            </a:r>
            <a:r>
              <a:rPr lang="fi-FI" smtClean="0"/>
              <a:t> </a:t>
            </a:r>
          </a:p>
          <a:p>
            <a:pPr eaLnBrk="1" hangingPunct="1">
              <a:lnSpc>
                <a:spcPct val="85000"/>
              </a:lnSpc>
              <a:spcBef>
                <a:spcPts val="600"/>
              </a:spcBef>
              <a:buClr>
                <a:schemeClr val="tx1"/>
              </a:buClr>
              <a:buSzTx/>
              <a:buFont typeface="Monotype Sorts" pitchFamily="2" charset="2"/>
              <a:buChar char="F"/>
            </a:pPr>
            <a:r>
              <a:rPr lang="fi-FI" sz="1400" smtClean="0"/>
              <a:t>Estrada MP (2004). Center for Genetic Engineering and Biotechnology, Havana, Cuba 2004, </a:t>
            </a:r>
            <a:r>
              <a:rPr lang="fi-FI" sz="1400" smtClean="0">
                <a:hlinkClick r:id="rId5"/>
              </a:rPr>
              <a:t>esitelmä</a:t>
            </a:r>
            <a:r>
              <a:rPr lang="fi-FI" sz="1400" smtClean="0"/>
              <a:t> (38 s., pdf) </a:t>
            </a:r>
          </a:p>
          <a:p>
            <a:pPr eaLnBrk="1" hangingPunct="1">
              <a:lnSpc>
                <a:spcPct val="85000"/>
              </a:lnSpc>
              <a:buClr>
                <a:schemeClr val="tx1"/>
              </a:buClr>
              <a:buSzTx/>
              <a:buFont typeface="Monotype Sorts" pitchFamily="2" charset="2"/>
              <a:buChar char="F"/>
            </a:pPr>
            <a:r>
              <a:rPr lang="fi-FI" sz="1400" smtClean="0"/>
              <a:t>Guillen et al. (1999). Mar. Biotechnol. 1: </a:t>
            </a:r>
            <a:r>
              <a:rPr lang="fi-FI" sz="1400" smtClean="0">
                <a:hlinkClick r:id="rId6"/>
              </a:rPr>
              <a:t>2–14</a:t>
            </a:r>
            <a:endParaRPr lang="fi-FI" sz="1400" smtClean="0"/>
          </a:p>
          <a:p>
            <a:pPr eaLnBrk="1" hangingPunct="1">
              <a:lnSpc>
                <a:spcPct val="85000"/>
              </a:lnSpc>
              <a:spcBef>
                <a:spcPts val="600"/>
              </a:spcBef>
              <a:buClr>
                <a:schemeClr val="tx1"/>
              </a:buClr>
              <a:buSzTx/>
              <a:buFont typeface="Monotype Sorts" pitchFamily="2" charset="2"/>
              <a:buChar char="F"/>
            </a:pPr>
            <a:endParaRPr lang="fi-FI" smtClean="0"/>
          </a:p>
        </p:txBody>
      </p:sp>
      <p:sp>
        <p:nvSpPr>
          <p:cNvPr id="225283" name="Päivämäärän paikkamerkki 3"/>
          <p:cNvSpPr>
            <a:spLocks noGrp="1"/>
          </p:cNvSpPr>
          <p:nvPr>
            <p:ph type="dt" sz="quarter" idx="10"/>
          </p:nvPr>
        </p:nvSpPr>
        <p:spPr>
          <a:xfrm>
            <a:off x="5240338" y="8916987"/>
            <a:ext cx="996950" cy="263525"/>
          </a:xfrm>
        </p:spPr>
        <p:txBody>
          <a:bodyPr/>
          <a:lstStyle/>
          <a:p>
            <a:pPr fontAlgn="base">
              <a:spcBef>
                <a:spcPct val="0"/>
              </a:spcBef>
              <a:spcAft>
                <a:spcPct val="0"/>
              </a:spcAft>
              <a:defRPr/>
            </a:pPr>
            <a:r>
              <a:rPr lang="fi-FI" smtClean="0"/>
              <a:t>13.9.2012</a:t>
            </a:r>
            <a:endParaRPr lang="en-US" smtClean="0"/>
          </a:p>
        </p:txBody>
      </p:sp>
      <p:sp>
        <p:nvSpPr>
          <p:cNvPr id="225284" name="Alatunnisteen paikkamerkki 4"/>
          <p:cNvSpPr>
            <a:spLocks noGrp="1"/>
          </p:cNvSpPr>
          <p:nvPr>
            <p:ph type="ftr" sz="quarter" idx="11"/>
          </p:nvPr>
        </p:nvSpPr>
        <p:spPr>
          <a:xfrm>
            <a:off x="512763" y="8916987"/>
            <a:ext cx="4699000" cy="263525"/>
          </a:xfrm>
        </p:spPr>
        <p:txBody>
          <a:bodyPr/>
          <a:lstStyle/>
          <a:p>
            <a:pPr fontAlgn="base">
              <a:spcBef>
                <a:spcPct val="0"/>
              </a:spcBef>
              <a:spcAft>
                <a:spcPct val="0"/>
              </a:spcAft>
              <a:defRPr/>
            </a:pPr>
            <a:r>
              <a:rPr lang="fi-FI" dirty="0" smtClean="0"/>
              <a:t>Jussi Tammisola, Geenimuuntelun uusia sovelluksia I </a:t>
            </a:r>
            <a:endParaRPr lang="en-US" dirty="0" smtClean="0"/>
          </a:p>
        </p:txBody>
      </p:sp>
      <p:sp>
        <p:nvSpPr>
          <p:cNvPr id="225285" name="Dian numeron paikkamerkki 5"/>
          <p:cNvSpPr>
            <a:spLocks noGrp="1"/>
          </p:cNvSpPr>
          <p:nvPr>
            <p:ph type="sldNum" sz="quarter" idx="12"/>
          </p:nvPr>
        </p:nvSpPr>
        <p:spPr>
          <a:xfrm>
            <a:off x="6237288" y="8916987"/>
            <a:ext cx="377825" cy="263525"/>
          </a:xfrm>
        </p:spPr>
        <p:txBody>
          <a:bodyPr/>
          <a:lstStyle/>
          <a:p>
            <a:pPr fontAlgn="base">
              <a:spcBef>
                <a:spcPct val="0"/>
              </a:spcBef>
              <a:spcAft>
                <a:spcPct val="0"/>
              </a:spcAft>
              <a:defRPr/>
            </a:pPr>
            <a:fld id="{EA97F626-1E68-4F33-8C94-95889AD73FC0}" type="slidenum">
              <a:rPr lang="en-US" smtClean="0"/>
              <a:pPr fontAlgn="base">
                <a:spcBef>
                  <a:spcPct val="0"/>
                </a:spcBef>
                <a:spcAft>
                  <a:spcPct val="0"/>
                </a:spcAft>
                <a:defRPr/>
              </a:pPr>
              <a:t>22</a:t>
            </a:fld>
            <a:endParaRPr lang="en-US" smtClean="0"/>
          </a:p>
        </p:txBody>
      </p:sp>
      <p:sp>
        <p:nvSpPr>
          <p:cNvPr id="253958" name="Rectangle 1028"/>
          <p:cNvSpPr>
            <a:spLocks noGrp="1" noChangeArrowheads="1"/>
          </p:cNvSpPr>
          <p:nvPr>
            <p:ph type="title"/>
          </p:nvPr>
        </p:nvSpPr>
        <p:spPr>
          <a:xfrm>
            <a:off x="234950" y="187325"/>
            <a:ext cx="5857875" cy="928688"/>
          </a:xfrm>
        </p:spPr>
        <p:txBody>
          <a:bodyPr/>
          <a:lstStyle/>
          <a:p>
            <a:pPr algn="ctr">
              <a:lnSpc>
                <a:spcPts val="2500"/>
              </a:lnSpc>
            </a:pPr>
            <a:r>
              <a:rPr lang="fi-FI" dirty="0" err="1" smtClean="0"/>
              <a:t>Gm-tilapia</a:t>
            </a:r>
            <a:r>
              <a:rPr lang="fi-FI" dirty="0" smtClean="0"/>
              <a:t> on maukkaampaa, </a:t>
            </a:r>
            <a:br>
              <a:rPr lang="fi-FI" dirty="0" smtClean="0"/>
            </a:br>
            <a:r>
              <a:rPr lang="fi-FI" dirty="0" smtClean="0"/>
              <a:t>(</a:t>
            </a:r>
            <a:r>
              <a:rPr lang="fi-FI" dirty="0" err="1" smtClean="0"/>
              <a:t>eko</a:t>
            </a:r>
            <a:r>
              <a:rPr lang="fi-FI" dirty="0" smtClean="0"/>
              <a:t>)tehokkaampaa  ja </a:t>
            </a:r>
            <a:br>
              <a:rPr lang="fi-FI" dirty="0" smtClean="0"/>
            </a:br>
            <a:r>
              <a:rPr lang="fi-FI" dirty="0" smtClean="0"/>
              <a:t>turvallisempaa ympäristölle</a:t>
            </a:r>
          </a:p>
        </p:txBody>
      </p:sp>
      <p:pic>
        <p:nvPicPr>
          <p:cNvPr id="253959" name="Picture 2" descr="http://www.morningstarfishermen.org/images/fond.jpg"/>
          <p:cNvPicPr>
            <a:picLocks noChangeAspect="1" noChangeArrowheads="1"/>
          </p:cNvPicPr>
          <p:nvPr/>
        </p:nvPicPr>
        <p:blipFill>
          <a:blip r:embed="rId7" cstate="print"/>
          <a:srcRect/>
          <a:stretch>
            <a:fillRect/>
          </a:stretch>
        </p:blipFill>
        <p:spPr bwMode="auto">
          <a:xfrm>
            <a:off x="1268413" y="1128713"/>
            <a:ext cx="3744912" cy="3255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4978" name="Rectangle 2"/>
          <p:cNvSpPr>
            <a:spLocks noGrp="1" noChangeArrowheads="1"/>
          </p:cNvSpPr>
          <p:nvPr>
            <p:ph type="body" idx="1"/>
          </p:nvPr>
        </p:nvSpPr>
        <p:spPr>
          <a:xfrm>
            <a:off x="336550" y="1906588"/>
            <a:ext cx="6521450" cy="6913562"/>
          </a:xfrm>
        </p:spPr>
        <p:txBody>
          <a:bodyPr/>
          <a:lstStyle/>
          <a:p>
            <a:pPr eaLnBrk="1" hangingPunct="1">
              <a:spcBef>
                <a:spcPct val="30000"/>
              </a:spcBef>
            </a:pPr>
            <a:r>
              <a:rPr lang="fi-FI" sz="2400" smtClean="0"/>
              <a:t>Pitkäketjuiset omega3-rasvahapot </a:t>
            </a:r>
            <a:br>
              <a:rPr lang="fi-FI" sz="2400" smtClean="0"/>
            </a:br>
            <a:r>
              <a:rPr lang="fi-FI" sz="2400" smtClean="0"/>
              <a:t>(EPA ja DHA) ehkäisevät sydäntauteja</a:t>
            </a:r>
          </a:p>
          <a:p>
            <a:pPr lvl="1" eaLnBrk="1" hangingPunct="1">
              <a:spcBef>
                <a:spcPct val="30000"/>
              </a:spcBef>
            </a:pPr>
            <a:r>
              <a:rPr lang="fi-FI" sz="2000" smtClean="0"/>
              <a:t>saattavat alentaa kuolleisuutta jopa yhtä paljon kuin statiinit </a:t>
            </a:r>
            <a:br>
              <a:rPr lang="fi-FI" sz="2000" smtClean="0"/>
            </a:br>
            <a:r>
              <a:rPr lang="fi-FI" sz="2000" smtClean="0"/>
              <a:t>(Stanley 2006, </a:t>
            </a:r>
            <a:r>
              <a:rPr lang="fi-FI" sz="2000" i="1" smtClean="0"/>
              <a:t>Lipid Tech.</a:t>
            </a:r>
            <a:r>
              <a:rPr lang="fi-FI" sz="2000" smtClean="0"/>
              <a:t> 18: 158)</a:t>
            </a:r>
          </a:p>
          <a:p>
            <a:pPr eaLnBrk="1" hangingPunct="1">
              <a:spcBef>
                <a:spcPct val="30000"/>
              </a:spcBef>
            </a:pPr>
            <a:r>
              <a:rPr lang="fi-FI" sz="2400" smtClean="0"/>
              <a:t>Näitä sydänystävällisiä rasvahappoja saadaan toistaiseksi vain kalasta</a:t>
            </a:r>
          </a:p>
          <a:p>
            <a:pPr eaLnBrk="1" hangingPunct="1">
              <a:spcBef>
                <a:spcPct val="30000"/>
              </a:spcBef>
            </a:pPr>
            <a:r>
              <a:rPr lang="fi-FI" sz="2400" smtClean="0"/>
              <a:t>Kalaa ei kuitenkaan riitä maailmassa kaikille</a:t>
            </a:r>
          </a:p>
          <a:p>
            <a:pPr lvl="1" eaLnBrk="1" hangingPunct="1">
              <a:spcBef>
                <a:spcPct val="30000"/>
              </a:spcBef>
            </a:pPr>
            <a:r>
              <a:rPr lang="fi-FI" sz="2000" smtClean="0"/>
              <a:t>vaan sen saanti on vähenemässä ylikalastuksen ja kalastusrajoitusten vuoksi</a:t>
            </a:r>
          </a:p>
          <a:p>
            <a:pPr eaLnBrk="1" hangingPunct="1">
              <a:spcBef>
                <a:spcPct val="30000"/>
              </a:spcBef>
            </a:pPr>
            <a:r>
              <a:rPr lang="fi-FI" sz="2400" smtClean="0"/>
              <a:t>Kasvinjalostajat ovat siksi kehittämässä viljelykasveja, jotka turvaisivat pitkäketjuisten omega3-rasvahappojen suositellun saannin kaikille, varsinkin </a:t>
            </a:r>
          </a:p>
          <a:p>
            <a:pPr lvl="1" eaLnBrk="1" hangingPunct="1">
              <a:spcBef>
                <a:spcPct val="30000"/>
              </a:spcBef>
            </a:pPr>
            <a:r>
              <a:rPr lang="fi-FI" sz="2000" smtClean="0"/>
              <a:t>maailman köyhille (joiden ruokavalio usein perustuu kasveihin)</a:t>
            </a:r>
          </a:p>
          <a:p>
            <a:pPr lvl="1" eaLnBrk="1" hangingPunct="1">
              <a:spcBef>
                <a:spcPct val="30000"/>
              </a:spcBef>
            </a:pPr>
            <a:r>
              <a:rPr lang="fi-FI" sz="2000" smtClean="0"/>
              <a:t>vegaaneille, ja </a:t>
            </a:r>
          </a:p>
          <a:p>
            <a:pPr lvl="1" eaLnBrk="1" hangingPunct="1">
              <a:spcBef>
                <a:spcPct val="30000"/>
              </a:spcBef>
            </a:pPr>
            <a:r>
              <a:rPr lang="fi-FI" sz="2000" smtClean="0"/>
              <a:t>kala-allergikoille</a:t>
            </a:r>
          </a:p>
        </p:txBody>
      </p:sp>
      <p:sp>
        <p:nvSpPr>
          <p:cNvPr id="254979" name="Rectangle 3"/>
          <p:cNvSpPr>
            <a:spLocks noChangeArrowheads="1"/>
          </p:cNvSpPr>
          <p:nvPr/>
        </p:nvSpPr>
        <p:spPr bwMode="auto">
          <a:xfrm>
            <a:off x="404813" y="323850"/>
            <a:ext cx="6192837" cy="1439863"/>
          </a:xfrm>
          <a:prstGeom prst="rect">
            <a:avLst/>
          </a:prstGeom>
          <a:noFill/>
          <a:ln w="9525">
            <a:solidFill>
              <a:schemeClr val="tx1"/>
            </a:solidFill>
            <a:miter lim="800000"/>
            <a:headEnd/>
            <a:tailEnd/>
          </a:ln>
        </p:spPr>
        <p:txBody>
          <a:bodyPr anchor="ctr"/>
          <a:lstStyle/>
          <a:p>
            <a:pPr algn="ctr">
              <a:lnSpc>
                <a:spcPts val="3000"/>
              </a:lnSpc>
            </a:pPr>
            <a:r>
              <a:rPr lang="fi-FI" sz="2800" dirty="0" err="1">
                <a:solidFill>
                  <a:srgbClr val="660066"/>
                </a:solidFill>
                <a:latin typeface="Arial" pitchFamily="34" charset="0"/>
              </a:rPr>
              <a:t>Pitkäketjuisia</a:t>
            </a:r>
            <a:r>
              <a:rPr lang="fi-FI" sz="2800" dirty="0">
                <a:solidFill>
                  <a:srgbClr val="660066"/>
                </a:solidFill>
                <a:latin typeface="Arial" pitchFamily="34" charset="0"/>
              </a:rPr>
              <a:t> omega3-öljyjä viljelykasveihin</a:t>
            </a:r>
            <a:br>
              <a:rPr lang="fi-FI" sz="2800" dirty="0">
                <a:solidFill>
                  <a:srgbClr val="660066"/>
                </a:solidFill>
                <a:latin typeface="Arial" pitchFamily="34" charset="0"/>
              </a:rPr>
            </a:br>
            <a:r>
              <a:rPr lang="fi-FI" sz="2800" dirty="0">
                <a:solidFill>
                  <a:srgbClr val="660066"/>
                </a:solidFill>
                <a:latin typeface="Arial" pitchFamily="34" charset="0"/>
              </a:rPr>
              <a:t>– terveyttä riskiryhmille</a:t>
            </a:r>
            <a:endParaRPr lang="fi-FI" sz="3200" dirty="0">
              <a:solidFill>
                <a:srgbClr val="660066"/>
              </a:solidFill>
              <a:latin typeface="Arial" pitchFamily="34" charset="0"/>
            </a:endParaRPr>
          </a:p>
        </p:txBody>
      </p:sp>
      <p:sp>
        <p:nvSpPr>
          <p:cNvPr id="4" name="Päivämäärän paikkamerkki 3"/>
          <p:cNvSpPr>
            <a:spLocks noGrp="1"/>
          </p:cNvSpPr>
          <p:nvPr>
            <p:ph type="dt" sz="half" idx="10"/>
          </p:nvPr>
        </p:nvSpPr>
        <p:spPr>
          <a:xfrm>
            <a:off x="342900" y="8833544"/>
            <a:ext cx="1600200" cy="635000"/>
          </a:xfrm>
        </p:spPr>
        <p:txBody>
          <a:bodyPr/>
          <a:lstStyle/>
          <a:p>
            <a:pPr>
              <a:defRPr/>
            </a:pPr>
            <a:r>
              <a:rPr lang="fi-FI" smtClean="0"/>
              <a:t>13.9.2012</a:t>
            </a:r>
            <a:endParaRPr lang="fi-FI"/>
          </a:p>
        </p:txBody>
      </p:sp>
      <p:sp>
        <p:nvSpPr>
          <p:cNvPr id="5" name="Dian numeron paikkamerkki 4"/>
          <p:cNvSpPr>
            <a:spLocks noGrp="1"/>
          </p:cNvSpPr>
          <p:nvPr>
            <p:ph type="sldNum" sz="quarter" idx="12"/>
          </p:nvPr>
        </p:nvSpPr>
        <p:spPr>
          <a:xfrm>
            <a:off x="4914900" y="8833544"/>
            <a:ext cx="1600200" cy="635000"/>
          </a:xfrm>
        </p:spPr>
        <p:txBody>
          <a:bodyPr/>
          <a:lstStyle/>
          <a:p>
            <a:pPr>
              <a:defRPr/>
            </a:pPr>
            <a:fld id="{ECF04357-BB47-428B-A24D-104DAE3D4977}" type="slidenum">
              <a:rPr lang="fi-FI" smtClean="0"/>
              <a:pPr>
                <a:defRPr/>
              </a:pPr>
              <a:t>23</a:t>
            </a:fld>
            <a:endParaRPr lang="fi-FI"/>
          </a:p>
        </p:txBody>
      </p:sp>
      <p:sp>
        <p:nvSpPr>
          <p:cNvPr id="6" name="Alatunnisteen paikkamerkki 5"/>
          <p:cNvSpPr>
            <a:spLocks noGrp="1"/>
          </p:cNvSpPr>
          <p:nvPr>
            <p:ph type="ftr" sz="quarter" idx="11"/>
          </p:nvPr>
        </p:nvSpPr>
        <p:spPr>
          <a:xfrm>
            <a:off x="1340768" y="8833544"/>
            <a:ext cx="4608512" cy="635000"/>
          </a:xfrm>
        </p:spPr>
        <p:txBody>
          <a:bodyPr/>
          <a:lstStyle/>
          <a:p>
            <a:pPr>
              <a:defRPr/>
            </a:pPr>
            <a:r>
              <a:rPr lang="fi-FI" dirty="0" smtClean="0"/>
              <a:t>Jussi Tammisola, Geenimuuntelun uusia sovelluksia I </a:t>
            </a:r>
            <a:endParaRPr lang="fi-FI"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188913" y="250825"/>
            <a:ext cx="6572250" cy="1439863"/>
          </a:xfrm>
        </p:spPr>
        <p:txBody>
          <a:bodyPr/>
          <a:lstStyle/>
          <a:p>
            <a:pPr eaLnBrk="1" hangingPunct="1">
              <a:lnSpc>
                <a:spcPct val="85000"/>
              </a:lnSpc>
            </a:pPr>
            <a:r>
              <a:rPr lang="fi-FI" sz="3600" dirty="0" smtClean="0">
                <a:solidFill>
                  <a:srgbClr val="A50FA1"/>
                </a:solidFill>
              </a:rPr>
              <a:t> </a:t>
            </a:r>
            <a:r>
              <a:rPr lang="fi-FI" sz="3200" dirty="0" smtClean="0">
                <a:solidFill>
                  <a:srgbClr val="A50FA1"/>
                </a:solidFill>
              </a:rPr>
              <a:t>Sydänystävällisten öljykasvien jalostaminen</a:t>
            </a:r>
            <a:endParaRPr lang="fi-FI" sz="3600" dirty="0" smtClean="0">
              <a:solidFill>
                <a:srgbClr val="A50FA1"/>
              </a:solidFill>
            </a:endParaRPr>
          </a:p>
        </p:txBody>
      </p:sp>
      <p:sp>
        <p:nvSpPr>
          <p:cNvPr id="256003" name="Rectangle 3"/>
          <p:cNvSpPr>
            <a:spLocks noGrp="1" noChangeArrowheads="1"/>
          </p:cNvSpPr>
          <p:nvPr>
            <p:ph type="body" idx="1"/>
          </p:nvPr>
        </p:nvSpPr>
        <p:spPr>
          <a:xfrm>
            <a:off x="188913" y="1906588"/>
            <a:ext cx="6669087" cy="6913562"/>
          </a:xfrm>
        </p:spPr>
        <p:txBody>
          <a:bodyPr/>
          <a:lstStyle/>
          <a:p>
            <a:pPr eaLnBrk="1" hangingPunct="1">
              <a:spcBef>
                <a:spcPct val="35000"/>
              </a:spcBef>
            </a:pPr>
            <a:r>
              <a:rPr lang="fi-FI" sz="2400" dirty="0" smtClean="0"/>
              <a:t>Itse asiassa kalat saavat </a:t>
            </a:r>
            <a:r>
              <a:rPr lang="fi-FI" sz="2400" dirty="0" err="1" smtClean="0"/>
              <a:t>pitkäketjuiset</a:t>
            </a:r>
            <a:r>
              <a:rPr lang="fi-FI" sz="2400" dirty="0" smtClean="0"/>
              <a:t> omega3-rasvahapponsa levistä</a:t>
            </a:r>
          </a:p>
          <a:p>
            <a:pPr eaLnBrk="1" hangingPunct="1">
              <a:spcBef>
                <a:spcPct val="35000"/>
              </a:spcBef>
            </a:pPr>
            <a:r>
              <a:rPr lang="fi-FI" sz="2400" dirty="0" smtClean="0"/>
              <a:t>Kasvikunnassa niitä osaavat valmistaa sammalet ja levät mutta eivät kukkakasvit</a:t>
            </a:r>
          </a:p>
          <a:p>
            <a:pPr lvl="1" eaLnBrk="1" hangingPunct="1">
              <a:spcBef>
                <a:spcPct val="35000"/>
              </a:spcBef>
            </a:pPr>
            <a:r>
              <a:rPr lang="fi-FI" sz="2000" dirty="0" smtClean="0"/>
              <a:t>viljelykasveissa omega3-happoja syntyy vain </a:t>
            </a:r>
            <a:r>
              <a:rPr lang="fi-FI" sz="2000" dirty="0" err="1" smtClean="0"/>
              <a:t>lyhytketjuisina</a:t>
            </a:r>
            <a:r>
              <a:rPr lang="fi-FI" sz="2000" dirty="0" smtClean="0"/>
              <a:t> (vähemmän hiiliatomeja), jollaisista on niukasti hyötyä terveydelle</a:t>
            </a:r>
          </a:p>
          <a:p>
            <a:pPr eaLnBrk="1" hangingPunct="1">
              <a:spcBef>
                <a:spcPct val="35000"/>
              </a:spcBef>
            </a:pPr>
            <a:r>
              <a:rPr lang="fi-FI" sz="2400" dirty="0" smtClean="0"/>
              <a:t>Tarvittava geeni puhdistettiin levälajista ja jalostettiin öljykasveihin geenitekniikalla</a:t>
            </a:r>
          </a:p>
          <a:p>
            <a:pPr eaLnBrk="1" hangingPunct="1">
              <a:spcBef>
                <a:spcPct val="35000"/>
              </a:spcBef>
            </a:pPr>
            <a:r>
              <a:rPr lang="fi-FI" sz="2400" dirty="0" smtClean="0"/>
              <a:t>Kenttäkokeet osoittavat, että jalostetuissa koekasveissa syntyy runsaasti  näitä toivottuja rasvahappoja (EPA ja DHA)</a:t>
            </a:r>
          </a:p>
          <a:p>
            <a:pPr lvl="1" eaLnBrk="1" hangingPunct="1">
              <a:spcBef>
                <a:spcPct val="35000"/>
              </a:spcBef>
            </a:pPr>
            <a:r>
              <a:rPr lang="fi-FI" sz="2000" dirty="0" smtClean="0"/>
              <a:t>soijahehtaarilta niitä saadaan yhtä paljon kuin </a:t>
            </a:r>
            <a:br>
              <a:rPr lang="fi-FI" sz="2000" dirty="0" smtClean="0"/>
            </a:br>
            <a:r>
              <a:rPr lang="fi-FI" sz="2000" dirty="0" smtClean="0"/>
              <a:t>30 000 lohesta</a:t>
            </a:r>
          </a:p>
          <a:p>
            <a:pPr eaLnBrk="1" hangingPunct="1">
              <a:spcBef>
                <a:spcPct val="35000"/>
              </a:spcBef>
            </a:pPr>
            <a:r>
              <a:rPr lang="fi-FI" sz="2400" dirty="0" smtClean="0"/>
              <a:t>Sydänystävällisten omega3-kasviöljyjen ovat tulossa markkinoille ’piakkoin’ Amerikassa</a:t>
            </a:r>
            <a:r>
              <a:rPr lang="fi-FI" sz="2400" b="1" dirty="0" smtClean="0"/>
              <a:t>      </a:t>
            </a:r>
          </a:p>
        </p:txBody>
      </p:sp>
      <p:sp>
        <p:nvSpPr>
          <p:cNvPr id="256004" name="Rectangle 4"/>
          <p:cNvSpPr>
            <a:spLocks noChangeArrowheads="1"/>
          </p:cNvSpPr>
          <p:nvPr/>
        </p:nvSpPr>
        <p:spPr bwMode="auto">
          <a:xfrm>
            <a:off x="404813" y="323850"/>
            <a:ext cx="6337300" cy="1255713"/>
          </a:xfrm>
          <a:prstGeom prst="rect">
            <a:avLst/>
          </a:prstGeom>
          <a:noFill/>
          <a:ln w="9525">
            <a:solidFill>
              <a:schemeClr val="tx1"/>
            </a:solidFill>
            <a:miter lim="800000"/>
            <a:headEnd/>
            <a:tailEnd/>
          </a:ln>
        </p:spPr>
        <p:txBody>
          <a:bodyPr anchor="ctr"/>
          <a:lstStyle/>
          <a:p>
            <a:pPr algn="ctr">
              <a:lnSpc>
                <a:spcPct val="75000"/>
              </a:lnSpc>
            </a:pPr>
            <a:endParaRPr lang="fi-FI" sz="4000">
              <a:solidFill>
                <a:srgbClr val="A50FA1"/>
              </a:solidFill>
              <a:latin typeface="Arial" pitchFamily="34" charset="0"/>
            </a:endParaRPr>
          </a:p>
        </p:txBody>
      </p:sp>
      <p:sp>
        <p:nvSpPr>
          <p:cNvPr id="5" name="Päivämäärän paikkamerkki 4"/>
          <p:cNvSpPr>
            <a:spLocks noGrp="1"/>
          </p:cNvSpPr>
          <p:nvPr>
            <p:ph type="dt" sz="half" idx="10"/>
          </p:nvPr>
        </p:nvSpPr>
        <p:spPr>
          <a:xfrm>
            <a:off x="342900" y="8761536"/>
            <a:ext cx="1600200" cy="635000"/>
          </a:xfrm>
        </p:spPr>
        <p:txBody>
          <a:bodyPr/>
          <a:lstStyle/>
          <a:p>
            <a:pPr>
              <a:defRPr/>
            </a:pPr>
            <a:r>
              <a:rPr lang="fi-FI" smtClean="0"/>
              <a:t>13.9.2012</a:t>
            </a:r>
            <a:endParaRPr lang="fi-FI"/>
          </a:p>
        </p:txBody>
      </p:sp>
      <p:sp>
        <p:nvSpPr>
          <p:cNvPr id="6" name="Dian numeron paikkamerkki 5"/>
          <p:cNvSpPr>
            <a:spLocks noGrp="1"/>
          </p:cNvSpPr>
          <p:nvPr>
            <p:ph type="sldNum" sz="quarter" idx="12"/>
          </p:nvPr>
        </p:nvSpPr>
        <p:spPr>
          <a:xfrm>
            <a:off x="4914900" y="8761536"/>
            <a:ext cx="1600200" cy="635000"/>
          </a:xfrm>
        </p:spPr>
        <p:txBody>
          <a:bodyPr/>
          <a:lstStyle/>
          <a:p>
            <a:pPr>
              <a:defRPr/>
            </a:pPr>
            <a:fld id="{ECF04357-BB47-428B-A24D-104DAE3D4977}" type="slidenum">
              <a:rPr lang="fi-FI" smtClean="0"/>
              <a:pPr>
                <a:defRPr/>
              </a:pPr>
              <a:t>24</a:t>
            </a:fld>
            <a:endParaRPr lang="fi-FI"/>
          </a:p>
        </p:txBody>
      </p:sp>
      <p:sp>
        <p:nvSpPr>
          <p:cNvPr id="7" name="Alatunnisteen paikkamerkki 6"/>
          <p:cNvSpPr>
            <a:spLocks noGrp="1"/>
          </p:cNvSpPr>
          <p:nvPr>
            <p:ph type="ftr" sz="quarter" idx="11"/>
          </p:nvPr>
        </p:nvSpPr>
        <p:spPr>
          <a:xfrm>
            <a:off x="1412776" y="8761536"/>
            <a:ext cx="4752528" cy="635000"/>
          </a:xfrm>
        </p:spPr>
        <p:txBody>
          <a:bodyPr/>
          <a:lstStyle/>
          <a:p>
            <a:pPr>
              <a:defRPr/>
            </a:pPr>
            <a:r>
              <a:rPr lang="fi-FI" dirty="0" smtClean="0"/>
              <a:t>Jussi Tammisola, Geenimuuntelun uusia sovelluksia I </a:t>
            </a:r>
            <a:endParaRPr lang="fi-FI"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88913" y="250825"/>
            <a:ext cx="6572250" cy="1439863"/>
          </a:xfrm>
        </p:spPr>
        <p:txBody>
          <a:bodyPr/>
          <a:lstStyle/>
          <a:p>
            <a:pPr eaLnBrk="1" hangingPunct="1">
              <a:lnSpc>
                <a:spcPct val="85000"/>
              </a:lnSpc>
            </a:pPr>
            <a:r>
              <a:rPr lang="fi-FI" sz="3600" dirty="0" smtClean="0">
                <a:solidFill>
                  <a:srgbClr val="A50FA1"/>
                </a:solidFill>
              </a:rPr>
              <a:t> </a:t>
            </a:r>
            <a:endParaRPr lang="fi-FI" sz="3200" dirty="0" smtClean="0">
              <a:solidFill>
                <a:srgbClr val="A50FA1"/>
              </a:solidFill>
            </a:endParaRPr>
          </a:p>
        </p:txBody>
      </p:sp>
      <p:sp>
        <p:nvSpPr>
          <p:cNvPr id="3076" name="Rectangle 3"/>
          <p:cNvSpPr>
            <a:spLocks noGrp="1" noChangeArrowheads="1"/>
          </p:cNvSpPr>
          <p:nvPr>
            <p:ph type="body" idx="1"/>
          </p:nvPr>
        </p:nvSpPr>
        <p:spPr>
          <a:xfrm>
            <a:off x="188913" y="6300192"/>
            <a:ext cx="6669087" cy="2592387"/>
          </a:xfrm>
        </p:spPr>
        <p:txBody>
          <a:bodyPr/>
          <a:lstStyle/>
          <a:p>
            <a:pPr eaLnBrk="1" hangingPunct="1">
              <a:lnSpc>
                <a:spcPts val="1800"/>
              </a:lnSpc>
              <a:spcBef>
                <a:spcPct val="35000"/>
              </a:spcBef>
              <a:buFont typeface="Wingdings" pitchFamily="2" charset="2"/>
              <a:buChar char="§"/>
            </a:pPr>
            <a:r>
              <a:rPr lang="fi-FI" sz="2000" dirty="0" smtClean="0">
                <a:latin typeface="Times New Roman" pitchFamily="18" charset="0"/>
                <a:cs typeface="Times New Roman" pitchFamily="18" charset="0"/>
              </a:rPr>
              <a:t>Myyntilupaa haetaan USA:ssa </a:t>
            </a:r>
            <a:r>
              <a:rPr lang="fi-FI" sz="2000" dirty="0" err="1" smtClean="0">
                <a:latin typeface="Times New Roman" pitchFamily="18" charset="0"/>
                <a:cs typeface="Times New Roman" pitchFamily="18" charset="0"/>
              </a:rPr>
              <a:t>gm-lohelle</a:t>
            </a:r>
            <a:r>
              <a:rPr lang="fi-FI" sz="2000" dirty="0" smtClean="0">
                <a:latin typeface="Times New Roman" pitchFamily="18" charset="0"/>
                <a:cs typeface="Times New Roman" pitchFamily="18" charset="0"/>
              </a:rPr>
              <a:t>, joka hyödyntää rehun (</a:t>
            </a:r>
            <a:r>
              <a:rPr lang="fi-FI" sz="2000" dirty="0" err="1" smtClean="0">
                <a:latin typeface="Times New Roman" pitchFamily="18" charset="0"/>
                <a:cs typeface="Times New Roman" pitchFamily="18" charset="0"/>
              </a:rPr>
              <a:t>eko</a:t>
            </a:r>
            <a:r>
              <a:rPr lang="fi-FI" sz="2000" dirty="0" smtClean="0">
                <a:latin typeface="Times New Roman" pitchFamily="18" charset="0"/>
                <a:cs typeface="Times New Roman" pitchFamily="18" charset="0"/>
              </a:rPr>
              <a:t>)tehokkaammin:</a:t>
            </a:r>
          </a:p>
          <a:p>
            <a:pPr lvl="1" eaLnBrk="1" hangingPunct="1">
              <a:lnSpc>
                <a:spcPts val="1800"/>
              </a:lnSpc>
              <a:spcBef>
                <a:spcPct val="35000"/>
              </a:spcBef>
            </a:pPr>
            <a:r>
              <a:rPr lang="fi-FI" sz="1800" dirty="0" smtClean="0">
                <a:latin typeface="Times New Roman" pitchFamily="18" charset="0"/>
                <a:cs typeface="Times New Roman" pitchFamily="18" charset="0"/>
              </a:rPr>
              <a:t>se käyttää vähemmän rehua ja kasvaa nopeammin</a:t>
            </a:r>
          </a:p>
          <a:p>
            <a:pPr eaLnBrk="1" hangingPunct="1">
              <a:lnSpc>
                <a:spcPts val="1800"/>
              </a:lnSpc>
              <a:spcBef>
                <a:spcPct val="35000"/>
              </a:spcBef>
              <a:buFont typeface="Wingdings" pitchFamily="2" charset="2"/>
              <a:buChar char="§"/>
            </a:pPr>
            <a:r>
              <a:rPr lang="fi-FI" sz="2000" dirty="0" smtClean="0">
                <a:latin typeface="Times New Roman" pitchFamily="18" charset="0"/>
                <a:cs typeface="Times New Roman" pitchFamily="18" charset="0"/>
              </a:rPr>
              <a:t>Sen kasvatus lisäisi lohen tuottavuutta ja alentaisi lohen hintaa kaupan tiskillä  </a:t>
            </a:r>
          </a:p>
          <a:p>
            <a:pPr lvl="1" eaLnBrk="1" hangingPunct="1">
              <a:lnSpc>
                <a:spcPts val="1800"/>
              </a:lnSpc>
              <a:spcBef>
                <a:spcPct val="35000"/>
              </a:spcBef>
            </a:pPr>
            <a:r>
              <a:rPr lang="fi-FI" sz="1800" dirty="0" smtClean="0">
                <a:latin typeface="Times New Roman" pitchFamily="18" charset="0"/>
                <a:cs typeface="Times New Roman" pitchFamily="18" charset="0"/>
              </a:rPr>
              <a:t>mikä lisäisi lohen kulutusta ja parantaisi väestön terveyttä (Smith ym., Science 19.11.2010)</a:t>
            </a:r>
          </a:p>
          <a:p>
            <a:pPr eaLnBrk="1" hangingPunct="1">
              <a:lnSpc>
                <a:spcPts val="1800"/>
              </a:lnSpc>
              <a:spcBef>
                <a:spcPct val="35000"/>
              </a:spcBef>
              <a:buFont typeface="Wingdings" pitchFamily="2" charset="2"/>
              <a:buChar char="§"/>
            </a:pPr>
            <a:r>
              <a:rPr lang="fi-FI" sz="2000" dirty="0" smtClean="0">
                <a:latin typeface="Times New Roman" pitchFamily="18" charset="0"/>
                <a:cs typeface="Times New Roman" pitchFamily="18" charset="0"/>
              </a:rPr>
              <a:t>Annos lohta viikossa vähentää sydäntautiriskiä 36 % </a:t>
            </a:r>
          </a:p>
          <a:p>
            <a:pPr eaLnBrk="1" hangingPunct="1">
              <a:lnSpc>
                <a:spcPts val="1800"/>
              </a:lnSpc>
              <a:spcBef>
                <a:spcPct val="35000"/>
              </a:spcBef>
              <a:buFontTx/>
              <a:buNone/>
            </a:pPr>
            <a:r>
              <a:rPr lang="fi-FI" sz="1600" dirty="0" smtClean="0">
                <a:latin typeface="Times New Roman" pitchFamily="18" charset="0"/>
                <a:cs typeface="Times New Roman" pitchFamily="18" charset="0"/>
              </a:rPr>
              <a:t>* Inflaation vaikutus poistettu</a:t>
            </a:r>
          </a:p>
          <a:p>
            <a:pPr eaLnBrk="1" hangingPunct="1">
              <a:lnSpc>
                <a:spcPts val="1800"/>
              </a:lnSpc>
              <a:spcBef>
                <a:spcPct val="35000"/>
              </a:spcBef>
            </a:pPr>
            <a:endParaRPr lang="fi-FI" sz="2000" b="1" dirty="0" smtClean="0">
              <a:solidFill>
                <a:srgbClr val="FF0000"/>
              </a:solidFill>
              <a:latin typeface="Times New Roman" pitchFamily="18" charset="0"/>
              <a:cs typeface="Times New Roman" pitchFamily="18" charset="0"/>
            </a:endParaRPr>
          </a:p>
        </p:txBody>
      </p:sp>
      <p:sp>
        <p:nvSpPr>
          <p:cNvPr id="3077" name="Rectangle 4"/>
          <p:cNvSpPr>
            <a:spLocks noChangeArrowheads="1"/>
          </p:cNvSpPr>
          <p:nvPr/>
        </p:nvSpPr>
        <p:spPr bwMode="auto">
          <a:xfrm>
            <a:off x="549275" y="107504"/>
            <a:ext cx="6048375" cy="792088"/>
          </a:xfrm>
          <a:prstGeom prst="rect">
            <a:avLst/>
          </a:prstGeom>
          <a:noFill/>
          <a:ln w="9525">
            <a:solidFill>
              <a:schemeClr val="tx1"/>
            </a:solidFill>
            <a:miter lim="800000"/>
            <a:headEnd/>
            <a:tailEnd/>
          </a:ln>
        </p:spPr>
        <p:txBody>
          <a:bodyPr anchor="ctr"/>
          <a:lstStyle/>
          <a:p>
            <a:pPr algn="ctr">
              <a:lnSpc>
                <a:spcPct val="75000"/>
              </a:lnSpc>
            </a:pPr>
            <a:r>
              <a:rPr lang="fi-FI" sz="2800" dirty="0">
                <a:solidFill>
                  <a:srgbClr val="A50FA1"/>
                </a:solidFill>
              </a:rPr>
              <a:t>Muuntogeeninen lohi </a:t>
            </a:r>
            <a:br>
              <a:rPr lang="fi-FI" sz="2800" dirty="0">
                <a:solidFill>
                  <a:srgbClr val="A50FA1"/>
                </a:solidFill>
              </a:rPr>
            </a:br>
            <a:r>
              <a:rPr lang="fi-FI" sz="2800" dirty="0">
                <a:solidFill>
                  <a:srgbClr val="A50FA1"/>
                </a:solidFill>
              </a:rPr>
              <a:t>parantaisi kansanterveyttä</a:t>
            </a:r>
            <a:endParaRPr lang="fi-FI" sz="2800" dirty="0">
              <a:solidFill>
                <a:srgbClr val="A50FA1"/>
              </a:solidFill>
              <a:latin typeface="Arial" pitchFamily="34" charset="0"/>
            </a:endParaRPr>
          </a:p>
        </p:txBody>
      </p:sp>
      <p:graphicFrame>
        <p:nvGraphicFramePr>
          <p:cNvPr id="3074" name="Kaavio 5"/>
          <p:cNvGraphicFramePr>
            <a:graphicFrameLocks/>
          </p:cNvGraphicFramePr>
          <p:nvPr/>
        </p:nvGraphicFramePr>
        <p:xfrm>
          <a:off x="404813" y="1331640"/>
          <a:ext cx="6218237" cy="4752528"/>
        </p:xfrm>
        <a:graphic>
          <a:graphicData uri="http://schemas.openxmlformats.org/presentationml/2006/ole">
            <p:oleObj spid="_x0000_s3074" name="Worksheet" r:id="rId4" imgW="6219811" imgH="5438880" progId="Excel.Sheet.8">
              <p:embed/>
            </p:oleObj>
          </a:graphicData>
        </a:graphic>
      </p:graphicFrame>
      <p:grpSp>
        <p:nvGrpSpPr>
          <p:cNvPr id="3078" name="Ryhmä 8"/>
          <p:cNvGrpSpPr>
            <a:grpSpLocks/>
          </p:cNvGrpSpPr>
          <p:nvPr/>
        </p:nvGrpSpPr>
        <p:grpSpPr bwMode="auto">
          <a:xfrm>
            <a:off x="981075" y="1003539"/>
            <a:ext cx="6048326" cy="5244391"/>
            <a:chOff x="980728" y="1950098"/>
            <a:chExt cx="6721640" cy="5243999"/>
          </a:xfrm>
        </p:grpSpPr>
        <p:sp>
          <p:nvSpPr>
            <p:cNvPr id="3079" name="Tekstikehys 6"/>
            <p:cNvSpPr txBox="1">
              <a:spLocks noChangeArrowheads="1"/>
            </p:cNvSpPr>
            <p:nvPr/>
          </p:nvSpPr>
          <p:spPr bwMode="auto">
            <a:xfrm>
              <a:off x="980728" y="1950098"/>
              <a:ext cx="6379435" cy="400080"/>
            </a:xfrm>
            <a:prstGeom prst="rect">
              <a:avLst/>
            </a:prstGeom>
            <a:noFill/>
            <a:ln w="9525">
              <a:noFill/>
              <a:miter lim="800000"/>
              <a:headEnd/>
              <a:tailEnd/>
            </a:ln>
          </p:spPr>
          <p:txBody>
            <a:bodyPr wrap="none">
              <a:spAutoFit/>
            </a:bodyPr>
            <a:lstStyle/>
            <a:p>
              <a:pPr eaLnBrk="0" hangingPunct="0"/>
              <a:r>
                <a:rPr lang="fi-FI" sz="2000" b="1" dirty="0">
                  <a:solidFill>
                    <a:srgbClr val="000000"/>
                  </a:solidFill>
                </a:rPr>
                <a:t>Lohen reaalihinta* ja tuotanto USA:ssa 1981–2009</a:t>
              </a:r>
            </a:p>
          </p:txBody>
        </p:sp>
        <p:sp>
          <p:nvSpPr>
            <p:cNvPr id="3080" name="Tekstikehys 7"/>
            <p:cNvSpPr txBox="1">
              <a:spLocks noChangeArrowheads="1"/>
            </p:cNvSpPr>
            <p:nvPr/>
          </p:nvSpPr>
          <p:spPr bwMode="auto">
            <a:xfrm>
              <a:off x="3621914" y="6886343"/>
              <a:ext cx="4080454" cy="307754"/>
            </a:xfrm>
            <a:prstGeom prst="rect">
              <a:avLst/>
            </a:prstGeom>
            <a:noFill/>
            <a:ln w="9525">
              <a:noFill/>
              <a:miter lim="800000"/>
              <a:headEnd/>
              <a:tailEnd/>
            </a:ln>
          </p:spPr>
          <p:txBody>
            <a:bodyPr>
              <a:spAutoFit/>
            </a:bodyPr>
            <a:lstStyle/>
            <a:p>
              <a:pPr eaLnBrk="0" hangingPunct="0"/>
              <a:r>
                <a:rPr lang="fi-FI" sz="1400" dirty="0">
                  <a:solidFill>
                    <a:srgbClr val="000000"/>
                  </a:solidFill>
                  <a:latin typeface="Arial" pitchFamily="34" charset="0"/>
                </a:rPr>
                <a:t>(</a:t>
              </a:r>
              <a:r>
                <a:rPr lang="fi-FI" sz="1400" dirty="0">
                  <a:solidFill>
                    <a:srgbClr val="000000"/>
                  </a:solidFill>
                  <a:latin typeface="Arial" pitchFamily="34" charset="0"/>
                  <a:hlinkClick r:id="rId5"/>
                </a:rPr>
                <a:t>Smith </a:t>
              </a:r>
              <a:r>
                <a:rPr lang="fi-FI" sz="1400" dirty="0" smtClean="0">
                  <a:solidFill>
                    <a:srgbClr val="000000"/>
                  </a:solidFill>
                  <a:latin typeface="Arial" pitchFamily="34" charset="0"/>
                  <a:hlinkClick r:id="rId5"/>
                </a:rPr>
                <a:t>ym.</a:t>
              </a:r>
              <a:r>
                <a:rPr lang="fi-FI" sz="1400" dirty="0" smtClean="0">
                  <a:solidFill>
                    <a:srgbClr val="000000"/>
                  </a:solidFill>
                  <a:latin typeface="Arial" pitchFamily="34" charset="0"/>
                </a:rPr>
                <a:t> Science </a:t>
              </a:r>
              <a:r>
                <a:rPr lang="fi-FI" sz="1400" dirty="0">
                  <a:solidFill>
                    <a:srgbClr val="000000"/>
                  </a:solidFill>
                  <a:latin typeface="Arial" pitchFamily="34" charset="0"/>
                </a:rPr>
                <a:t>2010; 330: 1052–3)</a:t>
              </a:r>
            </a:p>
          </p:txBody>
        </p:sp>
      </p:grpSp>
      <p:sp>
        <p:nvSpPr>
          <p:cNvPr id="9" name="Päivämäärän paikkamerkki 8"/>
          <p:cNvSpPr>
            <a:spLocks noGrp="1"/>
          </p:cNvSpPr>
          <p:nvPr>
            <p:ph type="dt" sz="half" idx="10"/>
          </p:nvPr>
        </p:nvSpPr>
        <p:spPr>
          <a:xfrm>
            <a:off x="342900" y="8905552"/>
            <a:ext cx="1600200" cy="635000"/>
          </a:xfrm>
        </p:spPr>
        <p:txBody>
          <a:bodyPr/>
          <a:lstStyle/>
          <a:p>
            <a:pPr>
              <a:defRPr/>
            </a:pPr>
            <a:r>
              <a:rPr lang="fi-FI" smtClean="0"/>
              <a:t>13.9.2012</a:t>
            </a:r>
            <a:endParaRPr lang="fi-FI"/>
          </a:p>
        </p:txBody>
      </p:sp>
      <p:sp>
        <p:nvSpPr>
          <p:cNvPr id="10" name="Dian numeron paikkamerkki 9"/>
          <p:cNvSpPr>
            <a:spLocks noGrp="1"/>
          </p:cNvSpPr>
          <p:nvPr>
            <p:ph type="sldNum" sz="quarter" idx="12"/>
          </p:nvPr>
        </p:nvSpPr>
        <p:spPr>
          <a:xfrm>
            <a:off x="4914900" y="8905552"/>
            <a:ext cx="1600200" cy="635000"/>
          </a:xfrm>
        </p:spPr>
        <p:txBody>
          <a:bodyPr/>
          <a:lstStyle/>
          <a:p>
            <a:pPr>
              <a:defRPr/>
            </a:pPr>
            <a:fld id="{ECF04357-BB47-428B-A24D-104DAE3D4977}" type="slidenum">
              <a:rPr lang="fi-FI" smtClean="0"/>
              <a:pPr>
                <a:defRPr/>
              </a:pPr>
              <a:t>25</a:t>
            </a:fld>
            <a:endParaRPr lang="fi-FI"/>
          </a:p>
        </p:txBody>
      </p:sp>
      <p:sp>
        <p:nvSpPr>
          <p:cNvPr id="11" name="Alatunnisteen paikkamerkki 10"/>
          <p:cNvSpPr>
            <a:spLocks noGrp="1"/>
          </p:cNvSpPr>
          <p:nvPr>
            <p:ph type="ftr" sz="quarter" idx="11"/>
          </p:nvPr>
        </p:nvSpPr>
        <p:spPr>
          <a:xfrm>
            <a:off x="1412776" y="8905552"/>
            <a:ext cx="4896544" cy="635000"/>
          </a:xfrm>
        </p:spPr>
        <p:txBody>
          <a:bodyPr/>
          <a:lstStyle/>
          <a:p>
            <a:pPr>
              <a:defRPr/>
            </a:pPr>
            <a:r>
              <a:rPr lang="fi-FI" dirty="0" smtClean="0"/>
              <a:t>Jussi Tammisola, Geenimuuntelun uusia sovelluksia I </a:t>
            </a:r>
            <a:endParaRPr lang="fi-FI"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188913" y="252413"/>
            <a:ext cx="6572250" cy="1439862"/>
          </a:xfrm>
        </p:spPr>
        <p:txBody>
          <a:bodyPr/>
          <a:lstStyle/>
          <a:p>
            <a:pPr algn="ctr" eaLnBrk="1" hangingPunct="1">
              <a:lnSpc>
                <a:spcPct val="75000"/>
              </a:lnSpc>
            </a:pPr>
            <a:r>
              <a:rPr lang="fi-FI" sz="3200" dirty="0" smtClean="0">
                <a:latin typeface="Arial" pitchFamily="34" charset="0"/>
                <a:cs typeface="Arial" pitchFamily="34" charset="0"/>
              </a:rPr>
              <a:t> Jalostettuja kasveja, jotka ehkäisevät tai parantavat allergiaa/astmaa           </a:t>
            </a:r>
            <a:r>
              <a:rPr lang="fi-FI" sz="2400" dirty="0" smtClean="0">
                <a:latin typeface="Arial" pitchFamily="34" charset="0"/>
                <a:cs typeface="Arial" pitchFamily="34" charset="0"/>
              </a:rPr>
              <a:t>1.</a:t>
            </a:r>
            <a:endParaRPr lang="fi-FI" sz="3200" dirty="0" smtClean="0">
              <a:latin typeface="Arial" pitchFamily="34" charset="0"/>
              <a:cs typeface="Arial" pitchFamily="34" charset="0"/>
            </a:endParaRPr>
          </a:p>
        </p:txBody>
      </p:sp>
      <p:sp>
        <p:nvSpPr>
          <p:cNvPr id="257027" name="Rectangle 3"/>
          <p:cNvSpPr>
            <a:spLocks noGrp="1" noChangeArrowheads="1"/>
          </p:cNvSpPr>
          <p:nvPr>
            <p:ph type="body" idx="1"/>
          </p:nvPr>
        </p:nvSpPr>
        <p:spPr>
          <a:xfrm>
            <a:off x="117475" y="1979613"/>
            <a:ext cx="6740525" cy="2235200"/>
          </a:xfrm>
        </p:spPr>
        <p:txBody>
          <a:bodyPr/>
          <a:lstStyle/>
          <a:p>
            <a:pPr eaLnBrk="1" hangingPunct="1">
              <a:lnSpc>
                <a:spcPct val="105000"/>
              </a:lnSpc>
              <a:spcBef>
                <a:spcPct val="30000"/>
              </a:spcBef>
            </a:pPr>
            <a:r>
              <a:rPr lang="fi-FI" sz="2400" smtClean="0"/>
              <a:t>Joka viides ihminen teollisuusmaissa kärsii siitepölyallergiasta (</a:t>
            </a:r>
            <a:r>
              <a:rPr lang="fi-FI" sz="2400" smtClean="0">
                <a:hlinkClick r:id="rId3"/>
              </a:rPr>
              <a:t>Tammisola 2003</a:t>
            </a:r>
            <a:r>
              <a:rPr lang="fi-FI" sz="2400" smtClean="0"/>
              <a:t>, </a:t>
            </a:r>
            <a:r>
              <a:rPr lang="fi-FI" sz="2400" smtClean="0">
                <a:hlinkClick r:id="rId4"/>
              </a:rPr>
              <a:t>2004</a:t>
            </a:r>
            <a:r>
              <a:rPr lang="fi-FI" sz="2400" smtClean="0"/>
              <a:t>)</a:t>
            </a:r>
          </a:p>
          <a:p>
            <a:pPr eaLnBrk="1" hangingPunct="1">
              <a:lnSpc>
                <a:spcPct val="105000"/>
              </a:lnSpc>
              <a:spcBef>
                <a:spcPct val="30000"/>
              </a:spcBef>
            </a:pPr>
            <a:r>
              <a:rPr lang="fi-FI" sz="2400" smtClean="0"/>
              <a:t>Koivun siitepöly kiusaa yleisimmin Pohjolassa, kun taas japaninsetri (</a:t>
            </a:r>
            <a:r>
              <a:rPr lang="fi-FI" sz="2400" i="1" smtClean="0"/>
              <a:t>Cryptomeria japonica</a:t>
            </a:r>
            <a:r>
              <a:rPr lang="fi-FI" sz="2400" smtClean="0"/>
              <a:t>) aiheuttaa vahvoja allergiaoireita Japanissa</a:t>
            </a:r>
          </a:p>
        </p:txBody>
      </p:sp>
      <p:pic>
        <p:nvPicPr>
          <p:cNvPr id="257028" name="Kuva 3" descr="JapSeetrGasparAvila01332.jpg"/>
          <p:cNvPicPr>
            <a:picLocks noChangeAspect="1"/>
          </p:cNvPicPr>
          <p:nvPr/>
        </p:nvPicPr>
        <p:blipFill>
          <a:blip r:embed="rId5" cstate="print"/>
          <a:srcRect/>
          <a:stretch>
            <a:fillRect/>
          </a:stretch>
        </p:blipFill>
        <p:spPr bwMode="auto">
          <a:xfrm>
            <a:off x="0" y="4141788"/>
            <a:ext cx="6858000" cy="4573587"/>
          </a:xfrm>
          <a:prstGeom prst="rect">
            <a:avLst/>
          </a:prstGeom>
          <a:noFill/>
          <a:ln w="9525">
            <a:noFill/>
            <a:miter lim="800000"/>
            <a:headEnd/>
            <a:tailEnd/>
          </a:ln>
        </p:spPr>
      </p:pic>
      <p:sp>
        <p:nvSpPr>
          <p:cNvPr id="257029" name="Tekstikehys 4"/>
          <p:cNvSpPr txBox="1">
            <a:spLocks noChangeArrowheads="1"/>
          </p:cNvSpPr>
          <p:nvPr/>
        </p:nvSpPr>
        <p:spPr bwMode="auto">
          <a:xfrm>
            <a:off x="3008313" y="8743950"/>
            <a:ext cx="3563937" cy="400050"/>
          </a:xfrm>
          <a:prstGeom prst="rect">
            <a:avLst/>
          </a:prstGeom>
          <a:noFill/>
          <a:ln w="9525">
            <a:noFill/>
            <a:miter lim="800000"/>
            <a:headEnd/>
            <a:tailEnd/>
          </a:ln>
        </p:spPr>
        <p:txBody>
          <a:bodyPr wrap="none">
            <a:spAutoFit/>
          </a:bodyPr>
          <a:lstStyle/>
          <a:p>
            <a:pPr eaLnBrk="0" hangingPunct="0"/>
            <a:r>
              <a:rPr lang="fi-FI" sz="2000" baseline="30000">
                <a:solidFill>
                  <a:srgbClr val="000000"/>
                </a:solidFill>
              </a:rPr>
              <a:t>©</a:t>
            </a:r>
            <a:r>
              <a:rPr lang="fi-FI" sz="2000">
                <a:solidFill>
                  <a:srgbClr val="000000"/>
                </a:solidFill>
              </a:rPr>
              <a:t>Gaspar Avila, Azorit 3.12.2006</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188913" y="252413"/>
            <a:ext cx="6572250" cy="1439862"/>
          </a:xfrm>
        </p:spPr>
        <p:txBody>
          <a:bodyPr/>
          <a:lstStyle/>
          <a:p>
            <a:pPr eaLnBrk="1" hangingPunct="1">
              <a:lnSpc>
                <a:spcPct val="75000"/>
              </a:lnSpc>
            </a:pPr>
            <a:r>
              <a:rPr lang="fi-FI" sz="4000" smtClean="0"/>
              <a:t> </a:t>
            </a:r>
          </a:p>
        </p:txBody>
      </p:sp>
      <p:sp>
        <p:nvSpPr>
          <p:cNvPr id="258051" name="Rectangle 3"/>
          <p:cNvSpPr>
            <a:spLocks noGrp="1" noChangeArrowheads="1"/>
          </p:cNvSpPr>
          <p:nvPr>
            <p:ph type="body" idx="1"/>
          </p:nvPr>
        </p:nvSpPr>
        <p:spPr>
          <a:xfrm>
            <a:off x="117475" y="1835150"/>
            <a:ext cx="6740525" cy="6913563"/>
          </a:xfrm>
        </p:spPr>
        <p:txBody>
          <a:bodyPr/>
          <a:lstStyle/>
          <a:p>
            <a:pPr eaLnBrk="1" hangingPunct="1">
              <a:lnSpc>
                <a:spcPct val="105000"/>
              </a:lnSpc>
              <a:spcBef>
                <a:spcPct val="30000"/>
              </a:spcBef>
            </a:pPr>
            <a:r>
              <a:rPr lang="fi-FI" sz="2400" smtClean="0"/>
              <a:t>Proteiinin allergeenisuus (kyky aiheuttaa allergiaa) johtuu usein sen joistakin erityisistä aminohappojaksoista (epitoopeista)</a:t>
            </a:r>
          </a:p>
          <a:p>
            <a:pPr lvl="1" eaLnBrk="1" hangingPunct="1">
              <a:lnSpc>
                <a:spcPct val="105000"/>
              </a:lnSpc>
              <a:spcBef>
                <a:spcPct val="30000"/>
              </a:spcBef>
            </a:pPr>
            <a:r>
              <a:rPr lang="fi-FI" sz="2000" smtClean="0"/>
              <a:t>...jotka saattavat olla lyhyitä, jopa vain 8 ah pituisia</a:t>
            </a:r>
          </a:p>
          <a:p>
            <a:pPr eaLnBrk="1" hangingPunct="1">
              <a:lnSpc>
                <a:spcPct val="105000"/>
              </a:lnSpc>
              <a:spcBef>
                <a:spcPct val="30000"/>
              </a:spcBef>
            </a:pPr>
            <a:r>
              <a:rPr lang="fi-FI" sz="2400" smtClean="0"/>
              <a:t>Suojaava eli allergisoitumista estävä tai parantava immunisaatio syntyy hieman eri tavalla</a:t>
            </a:r>
          </a:p>
          <a:p>
            <a:pPr lvl="1" eaLnBrk="1" hangingPunct="1">
              <a:lnSpc>
                <a:spcPct val="105000"/>
              </a:lnSpc>
              <a:spcBef>
                <a:spcPct val="30000"/>
              </a:spcBef>
            </a:pPr>
            <a:r>
              <a:rPr lang="fi-FI" sz="2000" smtClean="0"/>
              <a:t>...eikä allergisoivia epitooppeja siihen tarvita </a:t>
            </a:r>
          </a:p>
          <a:p>
            <a:pPr eaLnBrk="1" hangingPunct="1">
              <a:lnSpc>
                <a:spcPct val="105000"/>
              </a:lnSpc>
              <a:spcBef>
                <a:spcPct val="30000"/>
              </a:spcBef>
            </a:pPr>
            <a:r>
              <a:rPr lang="fi-FI" sz="2400" smtClean="0"/>
              <a:t>Geenitekniikan avulla rakennettiin siksi peptidi </a:t>
            </a:r>
            <a:br>
              <a:rPr lang="fi-FI" sz="2400" smtClean="0"/>
            </a:br>
            <a:r>
              <a:rPr lang="fi-FI" sz="2400" smtClean="0"/>
              <a:t>(pieni fuusioproteiini)</a:t>
            </a:r>
          </a:p>
          <a:p>
            <a:pPr lvl="1" eaLnBrk="1" hangingPunct="1">
              <a:lnSpc>
                <a:spcPct val="105000"/>
              </a:lnSpc>
              <a:spcBef>
                <a:spcPct val="30000"/>
              </a:spcBef>
            </a:pPr>
            <a:r>
              <a:rPr lang="fi-FI" sz="2000" smtClean="0"/>
              <a:t>josta allergisoivat aminohappojaksot puuttuivat, mutta</a:t>
            </a:r>
          </a:p>
          <a:p>
            <a:pPr lvl="1" eaLnBrk="1" hangingPunct="1">
              <a:lnSpc>
                <a:spcPct val="105000"/>
              </a:lnSpc>
              <a:spcBef>
                <a:spcPct val="30000"/>
              </a:spcBef>
            </a:pPr>
            <a:r>
              <a:rPr lang="fi-FI" sz="2000" smtClean="0"/>
              <a:t>johon oli koottu </a:t>
            </a:r>
            <a:r>
              <a:rPr lang="fi-FI" sz="2000" u="sng" smtClean="0"/>
              <a:t>suojaavan immunisaation </a:t>
            </a:r>
            <a:r>
              <a:rPr lang="fi-FI" sz="2000" smtClean="0"/>
              <a:t>kehittymisen </a:t>
            </a:r>
            <a:r>
              <a:rPr lang="fi-FI" sz="2000" u="sng" smtClean="0"/>
              <a:t>kannalta tärkeimmät kohdat </a:t>
            </a:r>
            <a:r>
              <a:rPr lang="fi-FI" sz="2000" smtClean="0"/>
              <a:t>kahdesta japaninsetrin pahimmasta allergiaproteiinista </a:t>
            </a:r>
          </a:p>
          <a:p>
            <a:pPr eaLnBrk="1" hangingPunct="1">
              <a:lnSpc>
                <a:spcPct val="105000"/>
              </a:lnSpc>
              <a:spcBef>
                <a:spcPct val="30000"/>
              </a:spcBef>
            </a:pPr>
            <a:r>
              <a:rPr lang="fi-FI" sz="2400" smtClean="0"/>
              <a:t>Tämä peptidi ei siksi voi synnyttää hengenvaarallisia allergiareaktioita (anafylaksia), jollaisia helposti aiheutuu  siitepölyuutteista tai kokonaisista allergiaproteiineista</a:t>
            </a:r>
          </a:p>
          <a:p>
            <a:pPr lvl="1" eaLnBrk="1" hangingPunct="1">
              <a:lnSpc>
                <a:spcPct val="105000"/>
              </a:lnSpc>
              <a:spcBef>
                <a:spcPct val="30000"/>
              </a:spcBef>
            </a:pPr>
            <a:r>
              <a:rPr lang="fi-FI" sz="2000" smtClean="0"/>
              <a:t>...joita käytetään perinteisissä siedätyshoidoissa </a:t>
            </a:r>
          </a:p>
        </p:txBody>
      </p:sp>
      <p:sp>
        <p:nvSpPr>
          <p:cNvPr id="5" name="Rectangle 2"/>
          <p:cNvSpPr txBox="1">
            <a:spLocks noChangeArrowheads="1"/>
          </p:cNvSpPr>
          <p:nvPr/>
        </p:nvSpPr>
        <p:spPr bwMode="auto">
          <a:xfrm>
            <a:off x="1005830" y="274638"/>
            <a:ext cx="5159474" cy="1439862"/>
          </a:xfrm>
          <a:prstGeom prst="rect">
            <a:avLst/>
          </a:prstGeom>
          <a:noFill/>
          <a:ln w="12700">
            <a:noFill/>
            <a:miter lim="800000"/>
            <a:headEnd/>
            <a:tailEnd/>
          </a:ln>
        </p:spPr>
        <p:txBody>
          <a:bodyPr lIns="90488" tIns="44450" rIns="90488" bIns="44450" anchor="b"/>
          <a:lstStyle/>
          <a:p>
            <a:pPr>
              <a:lnSpc>
                <a:spcPts val="3000"/>
              </a:lnSpc>
              <a:defRPr/>
            </a:pPr>
            <a:r>
              <a:rPr lang="fi-FI" sz="3200" kern="0" dirty="0" smtClean="0">
                <a:solidFill>
                  <a:srgbClr val="081D58"/>
                </a:solidFill>
                <a:latin typeface="Arial" pitchFamily="34" charset="0"/>
              </a:rPr>
              <a:t>Jalostettuja </a:t>
            </a:r>
            <a:r>
              <a:rPr lang="fi-FI" sz="3200" kern="0" dirty="0">
                <a:solidFill>
                  <a:srgbClr val="081D58"/>
                </a:solidFill>
                <a:latin typeface="Arial" pitchFamily="34" charset="0"/>
              </a:rPr>
              <a:t>kasveja, jotka </a:t>
            </a:r>
            <a:endParaRPr lang="fi-FI" sz="3200" kern="0" dirty="0" smtClean="0">
              <a:solidFill>
                <a:srgbClr val="081D58"/>
              </a:solidFill>
              <a:latin typeface="Arial" pitchFamily="34" charset="0"/>
            </a:endParaRPr>
          </a:p>
          <a:p>
            <a:pPr>
              <a:lnSpc>
                <a:spcPts val="3000"/>
              </a:lnSpc>
              <a:defRPr/>
            </a:pPr>
            <a:r>
              <a:rPr lang="fi-FI" sz="3200" kern="0" dirty="0" smtClean="0">
                <a:solidFill>
                  <a:srgbClr val="081D58"/>
                </a:solidFill>
                <a:latin typeface="Arial" pitchFamily="34" charset="0"/>
              </a:rPr>
              <a:t>ehkäisevät </a:t>
            </a:r>
            <a:r>
              <a:rPr lang="fi-FI" sz="3200" kern="0" dirty="0">
                <a:solidFill>
                  <a:srgbClr val="081D58"/>
                </a:solidFill>
                <a:latin typeface="Arial" pitchFamily="34" charset="0"/>
              </a:rPr>
              <a:t>tai parantavat allergiaa/astmaa</a:t>
            </a:r>
            <a:r>
              <a:rPr lang="fi-FI" sz="2800" kern="0" dirty="0">
                <a:solidFill>
                  <a:srgbClr val="081D58"/>
                </a:solidFill>
                <a:latin typeface="Arial" pitchFamily="34" charset="0"/>
              </a:rPr>
              <a:t>           </a:t>
            </a:r>
            <a:r>
              <a:rPr lang="fi-FI" sz="2000" kern="0" dirty="0">
                <a:solidFill>
                  <a:srgbClr val="081D58"/>
                </a:solidFill>
                <a:latin typeface="Arial" pitchFamily="34" charset="0"/>
              </a:rPr>
              <a:t>2.</a:t>
            </a:r>
            <a:endParaRPr lang="fi-FI" sz="3200" kern="0" dirty="0">
              <a:solidFill>
                <a:srgbClr val="081D58"/>
              </a:solidFill>
              <a:latin typeface="Arial"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188913" y="252413"/>
            <a:ext cx="6572250" cy="1439862"/>
          </a:xfrm>
        </p:spPr>
        <p:txBody>
          <a:bodyPr/>
          <a:lstStyle/>
          <a:p>
            <a:pPr algn="ctr" eaLnBrk="1" hangingPunct="1">
              <a:lnSpc>
                <a:spcPct val="75000"/>
              </a:lnSpc>
            </a:pPr>
            <a:r>
              <a:rPr lang="fi-FI" sz="3600" dirty="0" smtClean="0">
                <a:latin typeface="Arial" pitchFamily="34" charset="0"/>
                <a:cs typeface="Arial" pitchFamily="34" charset="0"/>
              </a:rPr>
              <a:t> ...ilman pistoksia      </a:t>
            </a:r>
            <a:r>
              <a:rPr lang="fi-FI" sz="2800" dirty="0" smtClean="0">
                <a:latin typeface="Arial" pitchFamily="34" charset="0"/>
                <a:cs typeface="Arial" pitchFamily="34" charset="0"/>
              </a:rPr>
              <a:t>3</a:t>
            </a:r>
            <a:r>
              <a:rPr lang="fi-FI" sz="2400" dirty="0" smtClean="0">
                <a:latin typeface="Arial" pitchFamily="34" charset="0"/>
                <a:cs typeface="Arial" pitchFamily="34" charset="0"/>
              </a:rPr>
              <a:t>.</a:t>
            </a:r>
            <a:endParaRPr lang="fi-FI" sz="3600" dirty="0" smtClean="0">
              <a:latin typeface="Arial" pitchFamily="34" charset="0"/>
              <a:cs typeface="Arial" pitchFamily="34" charset="0"/>
            </a:endParaRPr>
          </a:p>
        </p:txBody>
      </p:sp>
      <p:sp>
        <p:nvSpPr>
          <p:cNvPr id="259075" name="Rectangle 3"/>
          <p:cNvSpPr>
            <a:spLocks noGrp="1" noChangeArrowheads="1"/>
          </p:cNvSpPr>
          <p:nvPr>
            <p:ph type="body" idx="1"/>
          </p:nvPr>
        </p:nvSpPr>
        <p:spPr>
          <a:xfrm>
            <a:off x="117475" y="1928813"/>
            <a:ext cx="6740525" cy="6913562"/>
          </a:xfrm>
        </p:spPr>
        <p:txBody>
          <a:bodyPr/>
          <a:lstStyle/>
          <a:p>
            <a:pPr eaLnBrk="1" hangingPunct="1">
              <a:lnSpc>
                <a:spcPct val="105000"/>
              </a:lnSpc>
              <a:spcBef>
                <a:spcPct val="30000"/>
              </a:spcBef>
            </a:pPr>
            <a:r>
              <a:rPr lang="fi-FI" sz="2800" smtClean="0"/>
              <a:t>Tämän setriallergialta suojaavan ”immunopeptidin” geeni jalostettiin sitten riisikasviin (Yang ym. 2007)</a:t>
            </a:r>
          </a:p>
          <a:p>
            <a:pPr lvl="1" eaLnBrk="1" hangingPunct="1">
              <a:lnSpc>
                <a:spcPct val="105000"/>
              </a:lnSpc>
              <a:spcBef>
                <a:spcPct val="30000"/>
              </a:spcBef>
            </a:pPr>
            <a:r>
              <a:rPr lang="fi-FI" sz="2400" smtClean="0"/>
              <a:t>joka tuottaa tätä hoitopeptidiä jyviinsä</a:t>
            </a:r>
          </a:p>
          <a:p>
            <a:pPr eaLnBrk="1" hangingPunct="1">
              <a:lnSpc>
                <a:spcPct val="105000"/>
              </a:lnSpc>
              <a:spcBef>
                <a:spcPct val="30000"/>
              </a:spcBef>
            </a:pPr>
            <a:r>
              <a:rPr lang="fi-FI" sz="2800" smtClean="0"/>
              <a:t>Hiirien allergisoituminen japaninsetrin siitepölylle estyi, kun näitä riisin ”immuunijyviä” syötettiin niille ennakkoon  (Takagi ym. 2005) </a:t>
            </a:r>
          </a:p>
          <a:p>
            <a:pPr eaLnBrk="1" hangingPunct="1">
              <a:lnSpc>
                <a:spcPct val="90000"/>
              </a:lnSpc>
              <a:spcBef>
                <a:spcPct val="25000"/>
              </a:spcBef>
            </a:pPr>
            <a:r>
              <a:rPr lang="fi-FI" sz="2800" smtClean="0"/>
              <a:t>Tästä muuntogeenisestä riisistä kehitetään setriallergian ehkäisyyn ja parantamiseen </a:t>
            </a:r>
            <a:r>
              <a:rPr lang="fi-FI" sz="2800" u="sng" smtClean="0"/>
              <a:t>syötävää rokotetta</a:t>
            </a:r>
          </a:p>
          <a:p>
            <a:pPr lvl="1" eaLnBrk="1" hangingPunct="1">
              <a:lnSpc>
                <a:spcPct val="90000"/>
              </a:lnSpc>
              <a:spcBef>
                <a:spcPct val="25000"/>
              </a:spcBef>
            </a:pPr>
            <a:r>
              <a:rPr lang="fi-FI" sz="2400" smtClean="0"/>
              <a:t>Kädellisillä (makakiapinat) tehdyissä kliinisissä kokeissa rokote on jo varmistunut turvalliseksi (Domon ym. 2009   )</a:t>
            </a:r>
          </a:p>
          <a:p>
            <a:pPr lvl="1" eaLnBrk="1" hangingPunct="1">
              <a:lnSpc>
                <a:spcPct val="90000"/>
              </a:lnSpc>
              <a:spcBef>
                <a:spcPct val="25000"/>
              </a:spcBef>
            </a:pPr>
            <a:r>
              <a:rPr lang="fi-FI" sz="2400" smtClean="0"/>
              <a:t>Seuraavaksi ovat vuorossa riittävän mittakaavan kliiniset kokeet rokotteen tehon osoittamiseksi ihmisillä  </a:t>
            </a:r>
          </a:p>
          <a:p>
            <a:pPr eaLnBrk="1" hangingPunct="1">
              <a:lnSpc>
                <a:spcPct val="105000"/>
              </a:lnSpc>
              <a:spcBef>
                <a:spcPct val="30000"/>
              </a:spcBef>
            </a:pPr>
            <a:endParaRPr lang="fi-FI" sz="2400"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quarter" idx="10"/>
          </p:nvPr>
        </p:nvSpPr>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p:txBody>
          <a:bodyPr/>
          <a:lstStyle/>
          <a:p>
            <a:pPr>
              <a:defRPr/>
            </a:pPr>
            <a:r>
              <a:rPr lang="fi-FI" smtClean="0"/>
              <a:t>Jussi Tammisola, Geenimuuntelun uusia sovelluksia I </a:t>
            </a:r>
            <a:endParaRPr lang="en-US" dirty="0"/>
          </a:p>
        </p:txBody>
      </p:sp>
      <p:sp>
        <p:nvSpPr>
          <p:cNvPr id="6" name="Dian numeron paikkamerkki 5"/>
          <p:cNvSpPr>
            <a:spLocks noGrp="1"/>
          </p:cNvSpPr>
          <p:nvPr>
            <p:ph type="sldNum" sz="quarter" idx="12"/>
          </p:nvPr>
        </p:nvSpPr>
        <p:spPr/>
        <p:txBody>
          <a:bodyPr/>
          <a:lstStyle/>
          <a:p>
            <a:pPr>
              <a:defRPr/>
            </a:pPr>
            <a:fld id="{1D493960-6607-40DF-BE5F-BC5A2A19B090}" type="slidenum">
              <a:rPr lang="en-US"/>
              <a:pPr>
                <a:defRPr/>
              </a:pPr>
              <a:t>29</a:t>
            </a:fld>
            <a:endParaRPr lang="en-US"/>
          </a:p>
        </p:txBody>
      </p:sp>
      <p:sp>
        <p:nvSpPr>
          <p:cNvPr id="260101" name="Rectangle 1028"/>
          <p:cNvSpPr>
            <a:spLocks noGrp="1" noChangeArrowheads="1"/>
          </p:cNvSpPr>
          <p:nvPr>
            <p:ph type="title"/>
          </p:nvPr>
        </p:nvSpPr>
        <p:spPr/>
        <p:txBody>
          <a:bodyPr/>
          <a:lstStyle/>
          <a:p>
            <a:r>
              <a:rPr lang="fi-FI" dirty="0" smtClean="0"/>
              <a:t>Muuntogeeninen rokote koivuallergiaan kehitteillä</a:t>
            </a:r>
          </a:p>
        </p:txBody>
      </p:sp>
      <p:sp>
        <p:nvSpPr>
          <p:cNvPr id="260102" name="Rectangle 1029"/>
          <p:cNvSpPr>
            <a:spLocks noGrp="1" noChangeArrowheads="1"/>
          </p:cNvSpPr>
          <p:nvPr>
            <p:ph type="body" idx="1"/>
          </p:nvPr>
        </p:nvSpPr>
        <p:spPr>
          <a:xfrm>
            <a:off x="357188" y="1357313"/>
            <a:ext cx="6357937" cy="7380287"/>
          </a:xfrm>
        </p:spPr>
        <p:txBody>
          <a:bodyPr/>
          <a:lstStyle/>
          <a:p>
            <a:pPr>
              <a:spcAft>
                <a:spcPct val="10000"/>
              </a:spcAft>
            </a:pPr>
            <a:r>
              <a:rPr lang="fi-FI" dirty="0" smtClean="0"/>
              <a:t>Pohjoismaissa allergioista yleisin on </a:t>
            </a:r>
            <a:r>
              <a:rPr lang="fi-FI" dirty="0" smtClean="0">
                <a:hlinkClick r:id="rId3"/>
              </a:rPr>
              <a:t>koivuallergia</a:t>
            </a:r>
            <a:endParaRPr lang="fi-FI" dirty="0" smtClean="0"/>
          </a:p>
          <a:p>
            <a:pPr>
              <a:spcAft>
                <a:spcPct val="10000"/>
              </a:spcAft>
            </a:pPr>
            <a:r>
              <a:rPr lang="fi-FI" dirty="0" smtClean="0"/>
              <a:t>Täällä koivuallergikoista 98 % on herkistynyt vain yhdelle koivun siitepölyn proteiinille (</a:t>
            </a:r>
            <a:r>
              <a:rPr lang="fi-FI" dirty="0" err="1" smtClean="0"/>
              <a:t>Bet</a:t>
            </a:r>
            <a:r>
              <a:rPr lang="fi-FI" dirty="0" smtClean="0"/>
              <a:t> v 1)</a:t>
            </a:r>
          </a:p>
          <a:p>
            <a:pPr lvl="1">
              <a:spcAft>
                <a:spcPct val="10000"/>
              </a:spcAft>
            </a:pPr>
            <a:r>
              <a:rPr lang="fi-FI" dirty="0" smtClean="0"/>
              <a:t>Keski-Euroopassa esiintyy yleisesti allergiaa myös proteiinille </a:t>
            </a:r>
            <a:r>
              <a:rPr lang="fi-FI" dirty="0" err="1" smtClean="0"/>
              <a:t>Bet</a:t>
            </a:r>
            <a:r>
              <a:rPr lang="fi-FI" dirty="0" smtClean="0"/>
              <a:t> v 2</a:t>
            </a:r>
          </a:p>
          <a:p>
            <a:pPr>
              <a:spcAft>
                <a:spcPct val="10000"/>
              </a:spcAft>
            </a:pPr>
            <a:r>
              <a:rPr lang="fi-FI" dirty="0" smtClean="0"/>
              <a:t>Rokotteen kehittämisen kannalta tilanne on siis periaatteessa helpompi kuin japaninsetrin tapauksessa </a:t>
            </a:r>
          </a:p>
          <a:p>
            <a:pPr lvl="1">
              <a:spcAft>
                <a:spcPct val="10000"/>
              </a:spcAft>
            </a:pPr>
            <a:r>
              <a:rPr lang="fi-FI" dirty="0" smtClean="0"/>
              <a:t>...siitähän on löydetty jo ainakin 4 eri allergeenistä proteiinia</a:t>
            </a:r>
          </a:p>
          <a:p>
            <a:pPr>
              <a:spcAft>
                <a:spcPct val="10000"/>
              </a:spcAft>
            </a:pPr>
            <a:r>
              <a:rPr lang="fi-FI" dirty="0" smtClean="0"/>
              <a:t>Syötävää rokotetta ei koivuallergiaan ole vielä tiedossa, mutta </a:t>
            </a:r>
          </a:p>
          <a:p>
            <a:pPr lvl="1">
              <a:spcAft>
                <a:spcPct val="10000"/>
              </a:spcAft>
            </a:pPr>
            <a:r>
              <a:rPr lang="fi-FI" dirty="0" smtClean="0"/>
              <a:t>tehokasta ja turvallista pistettävää rokotetta </a:t>
            </a:r>
            <a:br>
              <a:rPr lang="fi-FI" dirty="0" smtClean="0"/>
            </a:br>
            <a:r>
              <a:rPr lang="fi-FI" dirty="0" err="1" smtClean="0"/>
              <a:t>Bet</a:t>
            </a:r>
            <a:r>
              <a:rPr lang="fi-FI" dirty="0" smtClean="0"/>
              <a:t> v 1 –proteiinista aiheutuvaan koivuallergiaan </a:t>
            </a:r>
            <a:br>
              <a:rPr lang="fi-FI" dirty="0" smtClean="0"/>
            </a:br>
            <a:r>
              <a:rPr lang="fi-FI" dirty="0" smtClean="0"/>
              <a:t>jo kehitetään</a:t>
            </a:r>
          </a:p>
          <a:p>
            <a:pPr lvl="1">
              <a:spcAft>
                <a:spcPct val="10000"/>
              </a:spcAft>
              <a:buFont typeface="Wingdings" pitchFamily="2" charset="2"/>
              <a:buChar char="§"/>
            </a:pPr>
            <a:r>
              <a:rPr lang="fi-FI" dirty="0" smtClean="0"/>
              <a:t>... muuntogeenisen rokoteproteiinin (fuusiopeptidin) pohjalta (</a:t>
            </a:r>
            <a:r>
              <a:rPr lang="fi-FI" dirty="0" smtClean="0">
                <a:hlinkClick r:id="rId4"/>
              </a:rPr>
              <a:t>Mahler ym. 2004</a:t>
            </a:r>
            <a:r>
              <a:rPr lang="fi-FI" dirty="0" smtClean="0"/>
              <a:t>, </a:t>
            </a:r>
            <a:r>
              <a:rPr lang="fi-FI" dirty="0" smtClean="0">
                <a:hlinkClick r:id="rId5"/>
              </a:rPr>
              <a:t>Pauli ym. 2008</a:t>
            </a:r>
            <a:r>
              <a:rPr lang="fi-FI" dirty="0" smtClean="0"/>
              <a:t>, </a:t>
            </a:r>
            <a:r>
              <a:rPr lang="fi-FI" dirty="0" err="1" smtClean="0">
                <a:hlinkClick r:id="rId6"/>
              </a:rPr>
              <a:t>Valenta</a:t>
            </a:r>
            <a:r>
              <a:rPr lang="fi-FI" dirty="0" smtClean="0">
                <a:hlinkClick r:id="rId6"/>
              </a:rPr>
              <a:t> ym. 2010</a:t>
            </a:r>
            <a:r>
              <a:rPr lang="fi-FI" dirty="0"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6546" name="Rectangle 2"/>
          <p:cNvSpPr>
            <a:spLocks noGrp="1" noChangeArrowheads="1"/>
          </p:cNvSpPr>
          <p:nvPr>
            <p:ph type="body" idx="1"/>
          </p:nvPr>
        </p:nvSpPr>
        <p:spPr>
          <a:xfrm>
            <a:off x="260350" y="1403648"/>
            <a:ext cx="6453188" cy="7419975"/>
          </a:xfrm>
        </p:spPr>
        <p:txBody>
          <a:bodyPr/>
          <a:lstStyle/>
          <a:p>
            <a:pPr>
              <a:lnSpc>
                <a:spcPct val="80000"/>
              </a:lnSpc>
              <a:spcBef>
                <a:spcPct val="30000"/>
              </a:spcBef>
              <a:spcAft>
                <a:spcPct val="10000"/>
              </a:spcAft>
              <a:buFont typeface="Wingdings" pitchFamily="2" charset="2"/>
              <a:buChar char="v"/>
            </a:pPr>
            <a:r>
              <a:rPr lang="fi-FI" sz="2400" dirty="0" smtClean="0"/>
              <a:t>Jos ympäristö muuttuu, maataloustuotanto heikkenee tärkeimmillä tuotantoalueilla</a:t>
            </a:r>
          </a:p>
          <a:p>
            <a:pPr>
              <a:lnSpc>
                <a:spcPct val="80000"/>
              </a:lnSpc>
              <a:spcBef>
                <a:spcPct val="30000"/>
              </a:spcBef>
              <a:spcAft>
                <a:spcPct val="10000"/>
              </a:spcAft>
              <a:buFont typeface="Wingdings" pitchFamily="2" charset="2"/>
              <a:buChar char="v"/>
            </a:pPr>
            <a:r>
              <a:rPr lang="fi-FI" sz="2400" dirty="0" smtClean="0"/>
              <a:t>On nopeasti </a:t>
            </a:r>
            <a:r>
              <a:rPr lang="fi-FI" sz="2400" dirty="0" smtClean="0">
                <a:hlinkClick r:id="rId2"/>
              </a:rPr>
              <a:t>päivitettävä</a:t>
            </a:r>
            <a:r>
              <a:rPr lang="fi-FI" sz="2400" dirty="0" smtClean="0"/>
              <a:t> maailman (kymmenet)tuhannet tärkeimmät kasvilajikkeet </a:t>
            </a:r>
          </a:p>
          <a:p>
            <a:pPr>
              <a:lnSpc>
                <a:spcPct val="80000"/>
              </a:lnSpc>
              <a:spcBef>
                <a:spcPct val="30000"/>
              </a:spcBef>
              <a:spcAft>
                <a:spcPct val="10000"/>
              </a:spcAft>
              <a:buFont typeface="Wingdings" pitchFamily="2" charset="2"/>
              <a:buChar char="v"/>
            </a:pPr>
            <a:r>
              <a:rPr lang="fi-FI" sz="2400" dirty="0" smtClean="0"/>
              <a:t>Tärkeitä jalostusominaisuuksia ovat mm: satoisuus (uudet käytöt); resurssien käytön tehokkuus (vesi, ravinteet), ml. hiilitehokkuus; taudinkestävyys, tuholaiskestävyys; ekologinen sietokyky (kuumuus, kuivuus, kylmyys, suolaisuus, happamuus [alumiini], tulvat, vaihtelu); ravitsevuus (proteiinit, öljyt); terveellisyys (myrkyt, haitta-aineet, vitamiinit, mineraalit, WHO: saatava pääkasveista); sekä maku (koska vihdoin osataan…) </a:t>
            </a:r>
          </a:p>
          <a:p>
            <a:pPr>
              <a:lnSpc>
                <a:spcPct val="80000"/>
              </a:lnSpc>
              <a:spcBef>
                <a:spcPct val="30000"/>
              </a:spcBef>
              <a:spcAft>
                <a:spcPct val="10000"/>
              </a:spcAft>
              <a:buFont typeface="Wingdings" pitchFamily="2" charset="2"/>
              <a:buChar char="v"/>
            </a:pPr>
            <a:r>
              <a:rPr lang="fi-FI" sz="2400" dirty="0" smtClean="0"/>
              <a:t>Tarvittavaa geneettistä vaihtelua ei useimmiten ole riittävästi kasvilajin jalostusaineistoissa</a:t>
            </a:r>
          </a:p>
          <a:p>
            <a:pPr>
              <a:lnSpc>
                <a:spcPct val="80000"/>
              </a:lnSpc>
              <a:spcBef>
                <a:spcPct val="30000"/>
              </a:spcBef>
              <a:spcAft>
                <a:spcPct val="10000"/>
              </a:spcAft>
              <a:buFont typeface="Wingdings" pitchFamily="2" charset="2"/>
              <a:buChar char="v"/>
            </a:pPr>
            <a:r>
              <a:rPr lang="fi-FI" sz="2400" dirty="0" smtClean="0"/>
              <a:t>Perinnejalostus on normaalisti myös (aivan) liian hidasta, epätarkkaa, likaista ja tehotonta </a:t>
            </a:r>
            <a:r>
              <a:rPr lang="fi-FI" sz="2000" dirty="0" smtClean="0">
                <a:hlinkClick r:id="rId3"/>
              </a:rPr>
              <a:t>http://geenit.fi/EP101006LiiteIK.pdf</a:t>
            </a:r>
            <a:r>
              <a:rPr lang="fi-FI" sz="2000" dirty="0" smtClean="0"/>
              <a:t/>
            </a:r>
            <a:br>
              <a:rPr lang="fi-FI" sz="2000" dirty="0" smtClean="0"/>
            </a:br>
            <a:r>
              <a:rPr lang="fi-FI" sz="2000" dirty="0" smtClean="0">
                <a:hlinkClick r:id="rId4"/>
              </a:rPr>
              <a:t>http://geenit.fi/LabL12.pdf</a:t>
            </a:r>
            <a:r>
              <a:rPr lang="fi-FI" sz="2000" dirty="0" smtClean="0"/>
              <a:t> </a:t>
            </a:r>
            <a:endParaRPr lang="fi-FI" sz="2400" dirty="0" smtClean="0"/>
          </a:p>
          <a:p>
            <a:pPr>
              <a:lnSpc>
                <a:spcPct val="80000"/>
              </a:lnSpc>
              <a:spcBef>
                <a:spcPct val="30000"/>
              </a:spcBef>
              <a:spcAft>
                <a:spcPct val="10000"/>
              </a:spcAft>
              <a:buFont typeface="Wingdings" pitchFamily="2" charset="2"/>
              <a:buChar char="Ø"/>
            </a:pPr>
            <a:r>
              <a:rPr lang="fi-FI" sz="2400" dirty="0" smtClean="0"/>
              <a:t>”Perinteiset” jalostuskeinot eivät yleensä riitä</a:t>
            </a:r>
          </a:p>
          <a:p>
            <a:pPr lvl="1">
              <a:lnSpc>
                <a:spcPct val="80000"/>
              </a:lnSpc>
              <a:spcBef>
                <a:spcPct val="30000"/>
              </a:spcBef>
              <a:spcAft>
                <a:spcPct val="10000"/>
              </a:spcAft>
            </a:pPr>
            <a:r>
              <a:rPr lang="fi-FI" sz="2000" dirty="0" smtClean="0"/>
              <a:t>vaan tarvitaan avuksi uutta geenitietoa ja -taitoa: geenimuuntelua ja </a:t>
            </a:r>
            <a:r>
              <a:rPr lang="fi-FI" sz="2000" dirty="0" smtClean="0">
                <a:solidFill>
                  <a:srgbClr val="00B0F0"/>
                </a:solidFill>
              </a:rPr>
              <a:t>emoja</a:t>
            </a:r>
            <a:r>
              <a:rPr lang="fi-FI" sz="2000" dirty="0" smtClean="0"/>
              <a:t> (eläviä muuntogeenisiä organismeja)</a:t>
            </a:r>
          </a:p>
          <a:p>
            <a:pPr>
              <a:lnSpc>
                <a:spcPct val="80000"/>
              </a:lnSpc>
              <a:spcBef>
                <a:spcPct val="30000"/>
              </a:spcBef>
              <a:spcAft>
                <a:spcPct val="10000"/>
              </a:spcAft>
              <a:buFont typeface="Wingdings" pitchFamily="2" charset="2"/>
              <a:buNone/>
            </a:pPr>
            <a:endParaRPr lang="fi-FI" sz="2400" dirty="0" smtClean="0"/>
          </a:p>
        </p:txBody>
      </p:sp>
      <p:sp>
        <p:nvSpPr>
          <p:cNvPr id="236547" name="Rectangle 3"/>
          <p:cNvSpPr>
            <a:spLocks noGrp="1" noChangeArrowheads="1"/>
          </p:cNvSpPr>
          <p:nvPr>
            <p:ph type="title"/>
          </p:nvPr>
        </p:nvSpPr>
        <p:spPr>
          <a:xfrm>
            <a:off x="765175" y="179512"/>
            <a:ext cx="5635625" cy="1111250"/>
          </a:xfrm>
          <a:ln>
            <a:solidFill>
              <a:schemeClr val="tx1"/>
            </a:solidFill>
          </a:ln>
        </p:spPr>
        <p:txBody>
          <a:bodyPr anchor="ctr"/>
          <a:lstStyle/>
          <a:p>
            <a:pPr algn="ctr">
              <a:lnSpc>
                <a:spcPct val="75000"/>
              </a:lnSpc>
            </a:pPr>
            <a:r>
              <a:rPr lang="fi-FI" sz="3200" dirty="0" smtClean="0">
                <a:solidFill>
                  <a:srgbClr val="660066"/>
                </a:solidFill>
                <a:latin typeface="Arial" pitchFamily="34" charset="0"/>
              </a:rPr>
              <a:t>Mihin uutta kasvinjalostusta tarvitaan – ja miksi? </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0" y="0"/>
            <a:ext cx="6572250" cy="1439863"/>
          </a:xfrm>
        </p:spPr>
        <p:txBody>
          <a:bodyPr/>
          <a:lstStyle/>
          <a:p>
            <a:pPr algn="ctr" eaLnBrk="1" hangingPunct="1"/>
            <a:r>
              <a:rPr lang="fi-FI" dirty="0" smtClean="0"/>
              <a:t> </a:t>
            </a:r>
            <a:r>
              <a:rPr lang="fi-FI" sz="4000" dirty="0" smtClean="0"/>
              <a:t>Syödäänkö ehkäisevää rokotetta astmaan? </a:t>
            </a:r>
            <a:endParaRPr lang="fi-FI" dirty="0" smtClean="0"/>
          </a:p>
        </p:txBody>
      </p:sp>
      <p:sp>
        <p:nvSpPr>
          <p:cNvPr id="261123" name="Rectangle 3"/>
          <p:cNvSpPr>
            <a:spLocks noGrp="1" noChangeArrowheads="1"/>
          </p:cNvSpPr>
          <p:nvPr>
            <p:ph type="body" idx="1"/>
          </p:nvPr>
        </p:nvSpPr>
        <p:spPr>
          <a:xfrm>
            <a:off x="260350" y="1906588"/>
            <a:ext cx="6521450" cy="6913562"/>
          </a:xfrm>
        </p:spPr>
        <p:txBody>
          <a:bodyPr/>
          <a:lstStyle/>
          <a:p>
            <a:pPr eaLnBrk="1" hangingPunct="1">
              <a:lnSpc>
                <a:spcPct val="90000"/>
              </a:lnSpc>
              <a:spcBef>
                <a:spcPct val="35000"/>
              </a:spcBef>
            </a:pPr>
            <a:r>
              <a:rPr lang="fi-FI" dirty="0" smtClean="0"/>
              <a:t>Samoin on syötävällä rokotteella onnistuttu estämään astman kehittyminen hiirillä </a:t>
            </a:r>
          </a:p>
          <a:p>
            <a:pPr eaLnBrk="1" hangingPunct="1">
              <a:lnSpc>
                <a:spcPct val="90000"/>
              </a:lnSpc>
              <a:spcBef>
                <a:spcPct val="25000"/>
              </a:spcBef>
            </a:pPr>
            <a:r>
              <a:rPr lang="fi-FI" dirty="0" smtClean="0"/>
              <a:t>Normaalisti koehiirille kehittyy astma, kun ne altistetaan toistuvasti auringonkukan siemenalbumiinille (siemenen varastoproteiini)</a:t>
            </a:r>
          </a:p>
          <a:p>
            <a:pPr eaLnBrk="1" hangingPunct="1">
              <a:lnSpc>
                <a:spcPct val="90000"/>
              </a:lnSpc>
              <a:spcBef>
                <a:spcPct val="25000"/>
              </a:spcBef>
            </a:pPr>
            <a:r>
              <a:rPr lang="fi-FI" dirty="0" smtClean="0"/>
              <a:t>Astman synty kuitenkin estyi, kun hiirille oli syötetty ennakkoon lupiinin siemeniä, jotka oli jalostettu tuottamaan kyseistä proteiinia </a:t>
            </a:r>
          </a:p>
          <a:p>
            <a:pPr lvl="1" eaLnBrk="1" hangingPunct="1">
              <a:lnSpc>
                <a:spcPct val="90000"/>
              </a:lnSpc>
              <a:spcBef>
                <a:spcPct val="25000"/>
              </a:spcBef>
            </a:pPr>
            <a:r>
              <a:rPr lang="fi-FI" sz="2400" dirty="0" smtClean="0"/>
              <a:t>Astmaa ei syntynyt, vaikka hiiriä pölytettiin hyvin voimakkaasti tuolla astmaa laukaisevalla proteiinilla (</a:t>
            </a:r>
            <a:r>
              <a:rPr lang="fi-FI" sz="2000" dirty="0" err="1" smtClean="0">
                <a:hlinkClick r:id="rId3"/>
              </a:rPr>
              <a:t>Smart</a:t>
            </a:r>
            <a:r>
              <a:rPr lang="fi-FI" sz="2000" dirty="0" smtClean="0">
                <a:hlinkClick r:id="rId3"/>
              </a:rPr>
              <a:t> ym. 2003</a:t>
            </a:r>
            <a:r>
              <a:rPr lang="fi-FI" sz="2000" dirty="0" smtClean="0"/>
              <a:t>)</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44450" y="179388"/>
            <a:ext cx="6572250" cy="1439862"/>
          </a:xfrm>
        </p:spPr>
        <p:txBody>
          <a:bodyPr/>
          <a:lstStyle/>
          <a:p>
            <a:pPr algn="ctr" eaLnBrk="1" hangingPunct="1"/>
            <a:r>
              <a:rPr lang="fi-FI" dirty="0" smtClean="0"/>
              <a:t> Soija-allergia on vakava ja yleinen vaiva maailmalla</a:t>
            </a:r>
          </a:p>
        </p:txBody>
      </p:sp>
      <p:sp>
        <p:nvSpPr>
          <p:cNvPr id="262147" name="Rectangle 3"/>
          <p:cNvSpPr>
            <a:spLocks noGrp="1" noChangeArrowheads="1"/>
          </p:cNvSpPr>
          <p:nvPr>
            <p:ph type="body" idx="1"/>
          </p:nvPr>
        </p:nvSpPr>
        <p:spPr>
          <a:xfrm>
            <a:off x="336550" y="2195513"/>
            <a:ext cx="6521450" cy="6913562"/>
          </a:xfrm>
        </p:spPr>
        <p:txBody>
          <a:bodyPr/>
          <a:lstStyle/>
          <a:p>
            <a:pPr eaLnBrk="1" hangingPunct="1">
              <a:lnSpc>
                <a:spcPct val="90000"/>
              </a:lnSpc>
              <a:spcBef>
                <a:spcPct val="25000"/>
              </a:spcBef>
              <a:spcAft>
                <a:spcPct val="5000"/>
              </a:spcAft>
            </a:pPr>
            <a:r>
              <a:rPr lang="fi-FI" sz="2800" smtClean="0"/>
              <a:t>Soija on yksi kahdeksasta yleisimmästä ruoka-allergian aiheuttajasta</a:t>
            </a:r>
          </a:p>
          <a:p>
            <a:pPr eaLnBrk="1" hangingPunct="1">
              <a:lnSpc>
                <a:spcPct val="90000"/>
              </a:lnSpc>
              <a:spcBef>
                <a:spcPct val="25000"/>
              </a:spcBef>
              <a:spcAft>
                <a:spcPct val="5000"/>
              </a:spcAft>
            </a:pPr>
            <a:r>
              <a:rPr lang="fi-FI" sz="2800" smtClean="0"/>
              <a:t>Soijaa esiintyy tuhansissa prosessoiduissa elintarvikkeissa, joten sen saantia on vaikea välttää</a:t>
            </a:r>
          </a:p>
          <a:p>
            <a:pPr eaLnBrk="1" hangingPunct="1">
              <a:lnSpc>
                <a:spcPct val="90000"/>
              </a:lnSpc>
              <a:spcBef>
                <a:spcPct val="25000"/>
              </a:spcBef>
              <a:spcAft>
                <a:spcPct val="5000"/>
              </a:spcAft>
            </a:pPr>
            <a:r>
              <a:rPr lang="fi-FI" sz="2800" smtClean="0"/>
              <a:t>Soija voi aiheuttaa myös vakavia reaktioita, jopa anafylaktisen shokin </a:t>
            </a:r>
          </a:p>
          <a:p>
            <a:pPr eaLnBrk="1" hangingPunct="1">
              <a:lnSpc>
                <a:spcPct val="90000"/>
              </a:lnSpc>
              <a:spcBef>
                <a:spcPct val="25000"/>
              </a:spcBef>
              <a:spcAft>
                <a:spcPct val="5000"/>
              </a:spcAft>
            </a:pPr>
            <a:r>
              <a:rPr lang="fi-FI" sz="2800" smtClean="0"/>
              <a:t>Soijapavun siemenissä on 1 400 eri proteiinia </a:t>
            </a:r>
          </a:p>
          <a:p>
            <a:pPr eaLnBrk="1" hangingPunct="1">
              <a:lnSpc>
                <a:spcPct val="90000"/>
              </a:lnSpc>
              <a:spcBef>
                <a:spcPct val="25000"/>
              </a:spcBef>
              <a:spcAft>
                <a:spcPct val="5000"/>
              </a:spcAft>
            </a:pPr>
            <a:r>
              <a:rPr lang="fi-FI" sz="2800" smtClean="0"/>
              <a:t>Näistä siemenproteiineista noin 7 aiheuttaa yleisesti allergiareaktioita USA:n aikuisväestössä</a:t>
            </a:r>
          </a:p>
          <a:p>
            <a:pPr lvl="1" eaLnBrk="1" hangingPunct="1">
              <a:lnSpc>
                <a:spcPct val="90000"/>
              </a:lnSpc>
              <a:spcBef>
                <a:spcPct val="25000"/>
              </a:spcBef>
              <a:spcAft>
                <a:spcPct val="5000"/>
              </a:spcAft>
            </a:pPr>
            <a:r>
              <a:rPr lang="fi-FI" sz="2400" smtClean="0"/>
              <a:t>...joiden lisäksi eräät muutkin niistä voivat aiheuttaa vasta-aineiden muodostumista lapsissa (mutta eivät yleensä aiheuta allergiaoireita aikuisilla)</a:t>
            </a:r>
          </a:p>
          <a:p>
            <a:pPr eaLnBrk="1" hangingPunct="1">
              <a:lnSpc>
                <a:spcPct val="90000"/>
              </a:lnSpc>
              <a:spcBef>
                <a:spcPct val="25000"/>
              </a:spcBef>
              <a:spcAft>
                <a:spcPct val="5000"/>
              </a:spcAft>
            </a:pPr>
            <a:endParaRPr lang="fi-FI" sz="2800" smtClean="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44450" y="228600"/>
            <a:ext cx="6572250" cy="1439863"/>
          </a:xfrm>
        </p:spPr>
        <p:txBody>
          <a:bodyPr/>
          <a:lstStyle/>
          <a:p>
            <a:pPr algn="ctr" eaLnBrk="1" hangingPunct="1"/>
            <a:r>
              <a:rPr lang="fi-FI" dirty="0" smtClean="0"/>
              <a:t> Vähemmän allergisoivia soijalajikkeita jalostetaan...</a:t>
            </a:r>
          </a:p>
        </p:txBody>
      </p:sp>
      <p:sp>
        <p:nvSpPr>
          <p:cNvPr id="263171" name="Rectangle 5"/>
          <p:cNvSpPr>
            <a:spLocks noGrp="1" noChangeArrowheads="1"/>
          </p:cNvSpPr>
          <p:nvPr>
            <p:ph type="body" idx="1"/>
          </p:nvPr>
        </p:nvSpPr>
        <p:spPr>
          <a:xfrm>
            <a:off x="260350" y="2051050"/>
            <a:ext cx="6597650" cy="6913563"/>
          </a:xfrm>
        </p:spPr>
        <p:txBody>
          <a:bodyPr/>
          <a:lstStyle/>
          <a:p>
            <a:pPr eaLnBrk="1" hangingPunct="1">
              <a:lnSpc>
                <a:spcPct val="105000"/>
              </a:lnSpc>
              <a:spcBef>
                <a:spcPct val="35000"/>
              </a:spcBef>
            </a:pPr>
            <a:r>
              <a:rPr lang="fi-FI" sz="2800" dirty="0" smtClean="0"/>
              <a:t>Tutkijat yrittävät poistaa tärkeimmät allergiaproteiinit soijapavuista</a:t>
            </a:r>
          </a:p>
          <a:p>
            <a:pPr lvl="1" eaLnBrk="1" hangingPunct="1">
              <a:lnSpc>
                <a:spcPct val="105000"/>
              </a:lnSpc>
              <a:spcBef>
                <a:spcPct val="35000"/>
              </a:spcBef>
            </a:pPr>
            <a:r>
              <a:rPr lang="fi-FI" sz="2400" dirty="0" smtClean="0"/>
              <a:t>...mikä voisi vähentää tai ehkäistä uusien allergioiden kehittymistä väestössä</a:t>
            </a:r>
          </a:p>
          <a:p>
            <a:pPr lvl="1" eaLnBrk="1" hangingPunct="1">
              <a:lnSpc>
                <a:spcPct val="105000"/>
              </a:lnSpc>
              <a:spcBef>
                <a:spcPct val="35000"/>
              </a:spcBef>
            </a:pPr>
            <a:r>
              <a:rPr lang="fi-FI" sz="2400" dirty="0" smtClean="0"/>
              <a:t>...ja lieventää tahattomista soija-altistumisista aiheutuvia oireita jo herkistyneillä henkilöillä</a:t>
            </a:r>
          </a:p>
          <a:p>
            <a:pPr eaLnBrk="1" hangingPunct="1">
              <a:lnSpc>
                <a:spcPct val="105000"/>
              </a:lnSpc>
              <a:spcBef>
                <a:spcPct val="35000"/>
              </a:spcBef>
            </a:pPr>
            <a:r>
              <a:rPr lang="fi-FI" sz="2800" dirty="0" smtClean="0"/>
              <a:t>Soijan immunologisesti merkittävin allergiaproteiini (P34) saatiin poistetuksi </a:t>
            </a:r>
            <a:r>
              <a:rPr lang="fi-FI" sz="2800" dirty="0" smtClean="0">
                <a:hlinkClick r:id="rId4"/>
              </a:rPr>
              <a:t>vaientamalla</a:t>
            </a:r>
            <a:r>
              <a:rPr lang="fi-FI" sz="2800" dirty="0" smtClean="0"/>
              <a:t> sen geeni geenitekniikalla</a:t>
            </a:r>
          </a:p>
          <a:p>
            <a:pPr lvl="1" eaLnBrk="1" hangingPunct="1">
              <a:lnSpc>
                <a:spcPct val="105000"/>
              </a:lnSpc>
              <a:spcBef>
                <a:spcPct val="35000"/>
              </a:spcBef>
            </a:pPr>
            <a:r>
              <a:rPr lang="fi-FI" sz="2400" dirty="0" smtClean="0"/>
              <a:t>P34-proteiini aiheuttaa yli 65 prosenttia soija-allergiareaktioista USA:ssa </a:t>
            </a:r>
          </a:p>
          <a:p>
            <a:pPr lvl="1" eaLnBrk="1" hangingPunct="1">
              <a:lnSpc>
                <a:spcPct val="105000"/>
              </a:lnSpc>
              <a:spcBef>
                <a:spcPct val="35000"/>
              </a:spcBef>
            </a:pPr>
            <a:r>
              <a:rPr lang="fi-FI" sz="2400" dirty="0" smtClean="0"/>
              <a:t>geenin vaientaminen ei heikentänyt soijakasvin viljelyominaisuuksia</a:t>
            </a:r>
          </a:p>
          <a:p>
            <a:pPr eaLnBrk="1" hangingPunct="1">
              <a:lnSpc>
                <a:spcPct val="105000"/>
              </a:lnSpc>
              <a:spcBef>
                <a:spcPct val="35000"/>
              </a:spcBef>
              <a:buFont typeface="Monotype Sorts" pitchFamily="2" charset="2"/>
              <a:buChar char="F"/>
            </a:pPr>
            <a:r>
              <a:rPr lang="fi-FI" sz="2000" dirty="0" smtClean="0"/>
              <a:t>Herman ym. (2003). </a:t>
            </a:r>
            <a:r>
              <a:rPr lang="fi-FI" sz="2000" i="1" dirty="0" err="1" smtClean="0"/>
              <a:t>Plant</a:t>
            </a:r>
            <a:r>
              <a:rPr lang="fi-FI" sz="2000" i="1" dirty="0" smtClean="0"/>
              <a:t> </a:t>
            </a:r>
            <a:r>
              <a:rPr lang="fi-FI" sz="2000" i="1" dirty="0" err="1" smtClean="0"/>
              <a:t>Physiol</a:t>
            </a:r>
            <a:r>
              <a:rPr lang="fi-FI" sz="2000" i="1" dirty="0" smtClean="0"/>
              <a:t>.</a:t>
            </a:r>
            <a:r>
              <a:rPr lang="fi-FI" sz="2000" dirty="0" smtClean="0"/>
              <a:t> 132: 36</a:t>
            </a:r>
            <a:r>
              <a:rPr lang="fi-FI" sz="2000" dirty="0" smtClean="0">
                <a:cs typeface="Times New Roman" pitchFamily="18" charset="0"/>
              </a:rPr>
              <a:t>–43</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315913" y="107950"/>
            <a:ext cx="6572251" cy="1439863"/>
          </a:xfrm>
        </p:spPr>
        <p:txBody>
          <a:bodyPr/>
          <a:lstStyle/>
          <a:p>
            <a:pPr algn="ctr" eaLnBrk="1" hangingPunct="1"/>
            <a:r>
              <a:rPr lang="fi-FI" dirty="0" smtClean="0"/>
              <a:t> ...geeni geeniltä</a:t>
            </a:r>
          </a:p>
        </p:txBody>
      </p:sp>
      <p:sp>
        <p:nvSpPr>
          <p:cNvPr id="264195" name="Rectangle 3"/>
          <p:cNvSpPr>
            <a:spLocks noGrp="1" noChangeArrowheads="1"/>
          </p:cNvSpPr>
          <p:nvPr>
            <p:ph type="body" idx="1"/>
          </p:nvPr>
        </p:nvSpPr>
        <p:spPr>
          <a:xfrm>
            <a:off x="260350" y="2195513"/>
            <a:ext cx="6597650" cy="6913562"/>
          </a:xfrm>
        </p:spPr>
        <p:txBody>
          <a:bodyPr/>
          <a:lstStyle/>
          <a:p>
            <a:pPr eaLnBrk="1" hangingPunct="1">
              <a:lnSpc>
                <a:spcPct val="90000"/>
              </a:lnSpc>
              <a:spcBef>
                <a:spcPct val="35000"/>
              </a:spcBef>
            </a:pPr>
            <a:r>
              <a:rPr lang="fi-FI" smtClean="0"/>
              <a:t>Toiseksi tärkein soijan allergisoiva proteiini puuttui valmiiksi eräästä geenipankkien kokoelmista löydetystä soijalinjasta </a:t>
            </a:r>
          </a:p>
          <a:p>
            <a:pPr lvl="1" eaLnBrk="1" hangingPunct="1">
              <a:lnSpc>
                <a:spcPct val="90000"/>
              </a:lnSpc>
              <a:spcBef>
                <a:spcPct val="35000"/>
              </a:spcBef>
            </a:pPr>
            <a:r>
              <a:rPr lang="fi-FI" smtClean="0"/>
              <a:t>luontaisen mutaation tuloksena</a:t>
            </a:r>
          </a:p>
          <a:p>
            <a:pPr eaLnBrk="1" hangingPunct="1">
              <a:lnSpc>
                <a:spcPct val="90000"/>
              </a:lnSpc>
              <a:spcBef>
                <a:spcPct val="35000"/>
              </a:spcBef>
            </a:pPr>
            <a:r>
              <a:rPr lang="fi-FI" smtClean="0"/>
              <a:t>Tämä toinen allergiaa vähentävä ominaisuus voidaan yhdistää edellä kuvatun P34-vaiennuksen kanssa</a:t>
            </a:r>
          </a:p>
          <a:p>
            <a:pPr lvl="1" eaLnBrk="1" hangingPunct="1">
              <a:lnSpc>
                <a:spcPct val="90000"/>
              </a:lnSpc>
              <a:spcBef>
                <a:spcPct val="35000"/>
              </a:spcBef>
            </a:pPr>
            <a:r>
              <a:rPr lang="fi-FI" smtClean="0"/>
              <a:t>perinteisillä risteytyksillä </a:t>
            </a:r>
          </a:p>
          <a:p>
            <a:pPr lvl="1" eaLnBrk="1" hangingPunct="1">
              <a:lnSpc>
                <a:spcPct val="90000"/>
              </a:lnSpc>
              <a:spcBef>
                <a:spcPct val="35000"/>
              </a:spcBef>
            </a:pPr>
            <a:r>
              <a:rPr lang="fi-FI" smtClean="0"/>
              <a:t>...sillä soijalajikkeet ovat itsesiittoisia, puhtaita linjoja</a:t>
            </a:r>
          </a:p>
          <a:p>
            <a:pPr eaLnBrk="1" hangingPunct="1">
              <a:lnSpc>
                <a:spcPct val="90000"/>
              </a:lnSpc>
              <a:spcBef>
                <a:spcPct val="35000"/>
              </a:spcBef>
            </a:pPr>
            <a:r>
              <a:rPr lang="fi-FI" smtClean="0"/>
              <a:t>Soijan kolmanneksi tärkeintä allergisoivaa proteiinia ollaan myös jo vaientamassa (geenitekniikalla)</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241300" y="684213"/>
            <a:ext cx="6572250" cy="792162"/>
          </a:xfrm>
        </p:spPr>
        <p:txBody>
          <a:bodyPr/>
          <a:lstStyle/>
          <a:p>
            <a:pPr algn="ctr" eaLnBrk="1" hangingPunct="1">
              <a:lnSpc>
                <a:spcPct val="75000"/>
              </a:lnSpc>
            </a:pPr>
            <a:r>
              <a:rPr lang="fi-FI" dirty="0" smtClean="0"/>
              <a:t>Varovaisuusperiaate</a:t>
            </a:r>
          </a:p>
        </p:txBody>
      </p:sp>
      <p:sp>
        <p:nvSpPr>
          <p:cNvPr id="265219" name="Rectangle 4"/>
          <p:cNvSpPr>
            <a:spLocks noChangeArrowheads="1"/>
          </p:cNvSpPr>
          <p:nvPr/>
        </p:nvSpPr>
        <p:spPr bwMode="auto">
          <a:xfrm>
            <a:off x="260350" y="2233613"/>
            <a:ext cx="6597650" cy="4859337"/>
          </a:xfrm>
          <a:prstGeom prst="rect">
            <a:avLst/>
          </a:prstGeom>
          <a:noFill/>
          <a:ln w="12700">
            <a:noFill/>
            <a:miter lim="800000"/>
            <a:headEnd/>
            <a:tailEnd/>
          </a:ln>
        </p:spPr>
        <p:txBody>
          <a:bodyPr lIns="90488" tIns="44450" rIns="90488" bIns="44450"/>
          <a:lstStyle/>
          <a:p>
            <a:pPr marL="342900" indent="-342900">
              <a:spcBef>
                <a:spcPct val="20000"/>
              </a:spcBef>
              <a:buClr>
                <a:srgbClr val="3333CC"/>
              </a:buClr>
              <a:buSzPct val="75000"/>
              <a:buFont typeface="Monotype Sorts" pitchFamily="2" charset="2"/>
              <a:buChar char="u"/>
            </a:pPr>
            <a:r>
              <a:rPr lang="fi-FI" sz="3200">
                <a:solidFill>
                  <a:srgbClr val="000000"/>
                </a:solidFill>
              </a:rPr>
              <a:t>”Jos on olemassa vakavien tai palautumattomien vahinkojen uhka, </a:t>
            </a:r>
            <a:r>
              <a:rPr lang="fi-FI" sz="3200" u="sng">
                <a:solidFill>
                  <a:srgbClr val="000000"/>
                </a:solidFill>
              </a:rPr>
              <a:t>täyden tieteellisen varmuuden puuttumista ei tule käyttää syynä lykätä</a:t>
            </a:r>
            <a:r>
              <a:rPr lang="fi-FI" sz="3200">
                <a:solidFill>
                  <a:srgbClr val="000000"/>
                </a:solidFill>
              </a:rPr>
              <a:t> kustannustehokkaita toimenpiteitä ympäristön pilaantumisen ehkäisemiseksi”</a:t>
            </a:r>
          </a:p>
          <a:p>
            <a:pPr marL="342900" indent="-342900">
              <a:spcBef>
                <a:spcPct val="35000"/>
              </a:spcBef>
              <a:buClr>
                <a:srgbClr val="3333CC"/>
              </a:buClr>
              <a:buSzPct val="75000"/>
              <a:buFont typeface="Monotype Sorts" pitchFamily="2" charset="2"/>
              <a:buChar char="F"/>
            </a:pPr>
            <a:r>
              <a:rPr lang="fi-FI" sz="3200">
                <a:solidFill>
                  <a:srgbClr val="000000"/>
                </a:solidFill>
              </a:rPr>
              <a:t> </a:t>
            </a:r>
            <a:r>
              <a:rPr lang="fi-FI" sz="2800">
                <a:solidFill>
                  <a:srgbClr val="000000"/>
                </a:solidFill>
              </a:rPr>
              <a:t>1992 Rio Declaration on Environment</a:t>
            </a:r>
            <a:br>
              <a:rPr lang="fi-FI" sz="2800">
                <a:solidFill>
                  <a:srgbClr val="000000"/>
                </a:solidFill>
              </a:rPr>
            </a:br>
            <a:r>
              <a:rPr lang="fi-FI" sz="2800">
                <a:solidFill>
                  <a:srgbClr val="000000"/>
                </a:solidFill>
              </a:rPr>
              <a:t> and Development</a:t>
            </a:r>
            <a:r>
              <a:rPr lang="fi-FI" sz="3200">
                <a:solidFill>
                  <a:srgbClr val="000000"/>
                </a:solidFill>
              </a:rPr>
              <a:t>   </a:t>
            </a:r>
          </a:p>
          <a:p>
            <a:pPr marL="342900" indent="-342900">
              <a:spcBef>
                <a:spcPct val="20000"/>
              </a:spcBef>
              <a:buClr>
                <a:srgbClr val="3333CC"/>
              </a:buClr>
              <a:buSzPct val="75000"/>
              <a:buFont typeface="Monotype Sorts" pitchFamily="2" charset="2"/>
              <a:buChar char="F"/>
            </a:pPr>
            <a:endParaRPr lang="fi-FI" sz="3200">
              <a:solidFill>
                <a:srgbClr val="000000"/>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476250" y="250825"/>
            <a:ext cx="6381750" cy="1473200"/>
          </a:xfrm>
        </p:spPr>
        <p:txBody>
          <a:bodyPr/>
          <a:lstStyle/>
          <a:p>
            <a:pPr algn="ctr" eaLnBrk="1" hangingPunct="1">
              <a:lnSpc>
                <a:spcPct val="85000"/>
              </a:lnSpc>
            </a:pPr>
            <a:r>
              <a:rPr lang="fi-FI" sz="3200" dirty="0" smtClean="0"/>
              <a:t>Maissin juurikuoriainen </a:t>
            </a:r>
            <a:br>
              <a:rPr lang="fi-FI" sz="3200" dirty="0" smtClean="0"/>
            </a:br>
            <a:r>
              <a:rPr lang="fi-FI" sz="3200" dirty="0" smtClean="0"/>
              <a:t>(Western Corn </a:t>
            </a:r>
            <a:r>
              <a:rPr lang="fi-FI" sz="3200" dirty="0" err="1" smtClean="0"/>
              <a:t>Rootworm</a:t>
            </a:r>
            <a:r>
              <a:rPr lang="fi-FI" sz="3200" dirty="0" smtClean="0"/>
              <a:t>)</a:t>
            </a:r>
            <a:br>
              <a:rPr lang="fi-FI" sz="3200" dirty="0" smtClean="0"/>
            </a:br>
            <a:r>
              <a:rPr lang="fi-FI" sz="3200" dirty="0" smtClean="0"/>
              <a:t>saapui ja valloittaa Eurooppaa</a:t>
            </a:r>
          </a:p>
        </p:txBody>
      </p:sp>
      <p:sp>
        <p:nvSpPr>
          <p:cNvPr id="266243" name="Rectangle 3"/>
          <p:cNvSpPr>
            <a:spLocks noChangeArrowheads="1"/>
          </p:cNvSpPr>
          <p:nvPr/>
        </p:nvSpPr>
        <p:spPr bwMode="auto">
          <a:xfrm>
            <a:off x="260350" y="7885113"/>
            <a:ext cx="5905500" cy="1150937"/>
          </a:xfrm>
          <a:prstGeom prst="rect">
            <a:avLst/>
          </a:prstGeom>
          <a:noFill/>
          <a:ln w="12700">
            <a:noFill/>
            <a:miter lim="800000"/>
            <a:headEnd/>
            <a:tailEnd/>
          </a:ln>
        </p:spPr>
        <p:txBody>
          <a:bodyPr lIns="90488" tIns="44450" rIns="90488" bIns="44450"/>
          <a:lstStyle/>
          <a:p>
            <a:pPr marL="342900" indent="-342900">
              <a:spcBef>
                <a:spcPct val="20000"/>
              </a:spcBef>
              <a:buClr>
                <a:srgbClr val="3333CC"/>
              </a:buClr>
              <a:buSzPct val="75000"/>
              <a:buFont typeface="Monotype Sorts" pitchFamily="2" charset="2"/>
              <a:buNone/>
            </a:pPr>
            <a:endParaRPr lang="fi-FI" sz="2800">
              <a:solidFill>
                <a:srgbClr val="000000"/>
              </a:solidFill>
            </a:endParaRPr>
          </a:p>
          <a:p>
            <a:pPr marL="342900" indent="-342900">
              <a:spcBef>
                <a:spcPct val="20000"/>
              </a:spcBef>
              <a:buClr>
                <a:srgbClr val="3333CC"/>
              </a:buClr>
              <a:buSzPct val="75000"/>
              <a:buFont typeface="Monotype Sorts" pitchFamily="2" charset="2"/>
              <a:buNone/>
            </a:pPr>
            <a:endParaRPr lang="fi-FI" sz="2800">
              <a:solidFill>
                <a:srgbClr val="000000"/>
              </a:solidFill>
            </a:endParaRPr>
          </a:p>
        </p:txBody>
      </p:sp>
      <p:sp>
        <p:nvSpPr>
          <p:cNvPr id="266244" name="Text Box 6"/>
          <p:cNvSpPr txBox="1">
            <a:spLocks noChangeArrowheads="1"/>
          </p:cNvSpPr>
          <p:nvPr/>
        </p:nvSpPr>
        <p:spPr bwMode="auto">
          <a:xfrm>
            <a:off x="2781300" y="7267575"/>
            <a:ext cx="3395663" cy="400050"/>
          </a:xfrm>
          <a:prstGeom prst="rect">
            <a:avLst/>
          </a:prstGeom>
          <a:noFill/>
          <a:ln w="12700">
            <a:noFill/>
            <a:miter lim="800000"/>
            <a:headEnd/>
            <a:tailEnd/>
          </a:ln>
        </p:spPr>
        <p:txBody>
          <a:bodyPr wrap="none" lIns="90488" tIns="44450" rIns="90488" bIns="44450">
            <a:spAutoFit/>
          </a:bodyPr>
          <a:lstStyle/>
          <a:p>
            <a:pPr eaLnBrk="0" hangingPunct="0">
              <a:lnSpc>
                <a:spcPct val="85000"/>
              </a:lnSpc>
              <a:spcBef>
                <a:spcPct val="20000"/>
              </a:spcBef>
            </a:pPr>
            <a:r>
              <a:rPr lang="fi-FI">
                <a:solidFill>
                  <a:srgbClr val="000000"/>
                </a:solidFill>
              </a:rPr>
              <a:t>Photo: Whitney Cranshaw</a:t>
            </a:r>
          </a:p>
        </p:txBody>
      </p:sp>
      <p:sp>
        <p:nvSpPr>
          <p:cNvPr id="266245" name="Text Box 8"/>
          <p:cNvSpPr txBox="1">
            <a:spLocks noChangeArrowheads="1"/>
          </p:cNvSpPr>
          <p:nvPr/>
        </p:nvSpPr>
        <p:spPr bwMode="auto">
          <a:xfrm>
            <a:off x="476250" y="8047038"/>
            <a:ext cx="6118225" cy="711200"/>
          </a:xfrm>
          <a:prstGeom prst="rect">
            <a:avLst/>
          </a:prstGeom>
          <a:noFill/>
          <a:ln w="12700">
            <a:noFill/>
            <a:miter lim="800000"/>
            <a:headEnd/>
            <a:tailEnd/>
          </a:ln>
        </p:spPr>
        <p:txBody>
          <a:bodyPr wrap="none" lIns="90488" tIns="44450" rIns="90488" bIns="44450">
            <a:spAutoFit/>
          </a:bodyPr>
          <a:lstStyle/>
          <a:p>
            <a:pPr eaLnBrk="0" hangingPunct="0">
              <a:lnSpc>
                <a:spcPct val="85000"/>
              </a:lnSpc>
              <a:spcBef>
                <a:spcPct val="20000"/>
              </a:spcBef>
            </a:pPr>
            <a:r>
              <a:rPr lang="fi-FI" i="1">
                <a:solidFill>
                  <a:srgbClr val="000000"/>
                </a:solidFill>
              </a:rPr>
              <a:t>Diabrotica virginifera</a:t>
            </a:r>
            <a:r>
              <a:rPr lang="fi-FI">
                <a:solidFill>
                  <a:srgbClr val="000000"/>
                </a:solidFill>
              </a:rPr>
              <a:t> on kaunis kovakuoriainen</a:t>
            </a:r>
            <a:br>
              <a:rPr lang="fi-FI">
                <a:solidFill>
                  <a:srgbClr val="000000"/>
                </a:solidFill>
              </a:rPr>
            </a:br>
            <a:r>
              <a:rPr lang="fi-FI">
                <a:solidFill>
                  <a:srgbClr val="000000"/>
                </a:solidFill>
                <a:cs typeface="Times New Roman" pitchFamily="18" charset="0"/>
              </a:rPr>
              <a:t>–</a:t>
            </a:r>
            <a:r>
              <a:rPr lang="fi-FI">
                <a:solidFill>
                  <a:srgbClr val="000000"/>
                </a:solidFill>
              </a:rPr>
              <a:t> ja tuhoisa vieraslaji</a:t>
            </a:r>
          </a:p>
        </p:txBody>
      </p:sp>
      <p:sp>
        <p:nvSpPr>
          <p:cNvPr id="266246" name="Text Box 9"/>
          <p:cNvSpPr txBox="1">
            <a:spLocks noChangeArrowheads="1"/>
          </p:cNvSpPr>
          <p:nvPr/>
        </p:nvSpPr>
        <p:spPr bwMode="auto">
          <a:xfrm>
            <a:off x="746125" y="2174875"/>
            <a:ext cx="2971800" cy="455613"/>
          </a:xfrm>
          <a:prstGeom prst="rect">
            <a:avLst/>
          </a:prstGeom>
          <a:noFill/>
          <a:ln w="12700">
            <a:noFill/>
            <a:miter lim="800000"/>
            <a:headEnd/>
            <a:tailEnd/>
          </a:ln>
        </p:spPr>
        <p:txBody>
          <a:bodyPr wrap="none" lIns="90488" tIns="44450" rIns="90488" bIns="44450">
            <a:spAutoFit/>
          </a:bodyPr>
          <a:lstStyle/>
          <a:p>
            <a:pPr eaLnBrk="0" hangingPunct="0">
              <a:lnSpc>
                <a:spcPct val="85000"/>
              </a:lnSpc>
              <a:spcBef>
                <a:spcPct val="20000"/>
              </a:spcBef>
            </a:pPr>
            <a:r>
              <a:rPr lang="fi-FI" sz="2800">
                <a:solidFill>
                  <a:srgbClr val="FF00FF"/>
                </a:solidFill>
              </a:rPr>
              <a:t>Veni, vidi  </a:t>
            </a:r>
            <a:r>
              <a:rPr lang="fi-FI" sz="2800">
                <a:solidFill>
                  <a:srgbClr val="FF00FF"/>
                </a:solidFill>
                <a:cs typeface="Times New Roman" pitchFamily="18" charset="0"/>
              </a:rPr>
              <a:t>–</a:t>
            </a:r>
            <a:r>
              <a:rPr lang="fi-FI" sz="2800">
                <a:solidFill>
                  <a:srgbClr val="FF00FF"/>
                </a:solidFill>
              </a:rPr>
              <a:t>  vici ?</a:t>
            </a:r>
          </a:p>
        </p:txBody>
      </p:sp>
      <p:pic>
        <p:nvPicPr>
          <p:cNvPr id="266247" name="Picture 11" descr="WCRWmax"/>
          <p:cNvPicPr>
            <a:picLocks noChangeAspect="1" noChangeArrowheads="1"/>
          </p:cNvPicPr>
          <p:nvPr/>
        </p:nvPicPr>
        <p:blipFill>
          <a:blip r:embed="rId3" cstate="print"/>
          <a:srcRect/>
          <a:stretch>
            <a:fillRect/>
          </a:stretch>
        </p:blipFill>
        <p:spPr bwMode="auto">
          <a:xfrm>
            <a:off x="730250" y="2700338"/>
            <a:ext cx="5397500" cy="45085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idx="4294967295"/>
          </p:nvPr>
        </p:nvSpPr>
        <p:spPr>
          <a:xfrm>
            <a:off x="0" y="355600"/>
            <a:ext cx="5829300" cy="1473200"/>
          </a:xfrm>
        </p:spPr>
        <p:txBody>
          <a:bodyPr/>
          <a:lstStyle/>
          <a:p>
            <a:pPr algn="ctr" eaLnBrk="1" hangingPunct="1"/>
            <a:r>
              <a:rPr lang="fi-FI" dirty="0" smtClean="0"/>
              <a:t>Juurikuoriainen kaataa maissipellot</a:t>
            </a:r>
          </a:p>
        </p:txBody>
      </p:sp>
      <p:pic>
        <p:nvPicPr>
          <p:cNvPr id="267267" name="Picture 4" descr="JuuriKuorKuvaP"/>
          <p:cNvPicPr>
            <a:picLocks noChangeAspect="1" noChangeArrowheads="1"/>
          </p:cNvPicPr>
          <p:nvPr/>
        </p:nvPicPr>
        <p:blipFill>
          <a:blip r:embed="rId2" cstate="print"/>
          <a:srcRect/>
          <a:stretch>
            <a:fillRect/>
          </a:stretch>
        </p:blipFill>
        <p:spPr bwMode="auto">
          <a:xfrm>
            <a:off x="908050" y="2124075"/>
            <a:ext cx="4064000" cy="6197600"/>
          </a:xfrm>
          <a:prstGeom prst="rect">
            <a:avLst/>
          </a:prstGeom>
          <a:noFill/>
          <a:ln w="9525">
            <a:noFill/>
            <a:miter lim="800000"/>
            <a:headEnd/>
            <a:tailEnd/>
          </a:ln>
        </p:spPr>
      </p:pic>
      <p:sp>
        <p:nvSpPr>
          <p:cNvPr id="267268" name="Line 6"/>
          <p:cNvSpPr>
            <a:spLocks noChangeShapeType="1"/>
          </p:cNvSpPr>
          <p:nvPr/>
        </p:nvSpPr>
        <p:spPr bwMode="auto">
          <a:xfrm flipH="1">
            <a:off x="2924175" y="1116013"/>
            <a:ext cx="1800225" cy="4464050"/>
          </a:xfrm>
          <a:prstGeom prst="line">
            <a:avLst/>
          </a:prstGeom>
          <a:noFill/>
          <a:ln w="25400">
            <a:solidFill>
              <a:srgbClr val="FF00FF"/>
            </a:solidFill>
            <a:round/>
            <a:headEnd/>
            <a:tailEnd type="stealth" w="lg" len="lg"/>
          </a:ln>
        </p:spPr>
        <p:txBody>
          <a:bodyPr vert="eaVert" lIns="90488" tIns="44450" rIns="90488" bIns="44450" anchor="b">
            <a:spAutoFit/>
          </a:bodyPr>
          <a:lstStyle/>
          <a:p>
            <a:endParaRPr lang="fi-FI"/>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514350" y="0"/>
            <a:ext cx="5829300" cy="1524000"/>
          </a:xfrm>
        </p:spPr>
        <p:txBody>
          <a:bodyPr/>
          <a:lstStyle/>
          <a:p>
            <a:pPr>
              <a:lnSpc>
                <a:spcPct val="85000"/>
              </a:lnSpc>
            </a:pPr>
            <a:r>
              <a:rPr lang="fi-FI" sz="3600" dirty="0" smtClean="0"/>
              <a:t>Maissin juurikuoriainen </a:t>
            </a:r>
            <a:br>
              <a:rPr lang="fi-FI" sz="3600" dirty="0" smtClean="0"/>
            </a:br>
            <a:r>
              <a:rPr lang="fi-FI" sz="3600" dirty="0" smtClean="0"/>
              <a:t>(corn </a:t>
            </a:r>
            <a:r>
              <a:rPr lang="fi-FI" sz="3600" dirty="0" err="1" smtClean="0"/>
              <a:t>rootworm</a:t>
            </a:r>
            <a:r>
              <a:rPr lang="fi-FI" sz="3600" dirty="0" smtClean="0"/>
              <a:t>)</a:t>
            </a:r>
            <a:br>
              <a:rPr lang="fi-FI" sz="3600" dirty="0" smtClean="0"/>
            </a:br>
            <a:r>
              <a:rPr lang="fi-FI" sz="3600" i="1" dirty="0" err="1" smtClean="0"/>
              <a:t>Diabrotica</a:t>
            </a:r>
            <a:r>
              <a:rPr lang="fi-FI" sz="3600" i="1" dirty="0" smtClean="0"/>
              <a:t> </a:t>
            </a:r>
            <a:r>
              <a:rPr lang="fi-FI" sz="3600" i="1" dirty="0" err="1" smtClean="0"/>
              <a:t>barberi</a:t>
            </a:r>
            <a:r>
              <a:rPr lang="fi-FI" sz="3600" i="1" dirty="0" smtClean="0"/>
              <a:t> </a:t>
            </a:r>
            <a:r>
              <a:rPr lang="fi-FI" sz="3600" dirty="0" smtClean="0"/>
              <a:t>ym.</a:t>
            </a:r>
          </a:p>
        </p:txBody>
      </p:sp>
      <p:pic>
        <p:nvPicPr>
          <p:cNvPr id="268291" name="Picture 9" descr="Picture10Lk"/>
          <p:cNvPicPr>
            <a:picLocks noChangeAspect="1" noChangeArrowheads="1"/>
          </p:cNvPicPr>
          <p:nvPr/>
        </p:nvPicPr>
        <p:blipFill>
          <a:blip r:embed="rId3" cstate="print"/>
          <a:srcRect/>
          <a:stretch>
            <a:fillRect/>
          </a:stretch>
        </p:blipFill>
        <p:spPr bwMode="auto">
          <a:xfrm>
            <a:off x="-26988" y="2051050"/>
            <a:ext cx="3754438" cy="7156450"/>
          </a:xfrm>
          <a:prstGeom prst="rect">
            <a:avLst/>
          </a:prstGeom>
          <a:noFill/>
          <a:ln w="9525">
            <a:noFill/>
            <a:miter lim="800000"/>
            <a:headEnd/>
            <a:tailEnd/>
          </a:ln>
        </p:spPr>
      </p:pic>
      <p:pic>
        <p:nvPicPr>
          <p:cNvPr id="268292" name="Picture 3" descr="ncrw"/>
          <p:cNvPicPr>
            <a:picLocks noChangeAspect="1" noChangeArrowheads="1"/>
          </p:cNvPicPr>
          <p:nvPr/>
        </p:nvPicPr>
        <p:blipFill>
          <a:blip r:embed="rId4" cstate="print"/>
          <a:srcRect/>
          <a:stretch>
            <a:fillRect/>
          </a:stretch>
        </p:blipFill>
        <p:spPr bwMode="auto">
          <a:xfrm>
            <a:off x="3049588" y="6367463"/>
            <a:ext cx="4267200" cy="3100387"/>
          </a:xfrm>
          <a:prstGeom prst="rect">
            <a:avLst/>
          </a:prstGeom>
          <a:noFill/>
          <a:ln w="9525">
            <a:noFill/>
            <a:miter lim="800000"/>
            <a:headEnd/>
            <a:tailEnd/>
          </a:ln>
        </p:spPr>
      </p:pic>
      <p:sp>
        <p:nvSpPr>
          <p:cNvPr id="268293" name="Rectangle 8"/>
          <p:cNvSpPr>
            <a:spLocks noChangeArrowheads="1"/>
          </p:cNvSpPr>
          <p:nvPr/>
        </p:nvSpPr>
        <p:spPr bwMode="auto">
          <a:xfrm>
            <a:off x="3581400" y="1876425"/>
            <a:ext cx="3581400" cy="4495800"/>
          </a:xfrm>
          <a:prstGeom prst="rect">
            <a:avLst/>
          </a:prstGeom>
          <a:solidFill>
            <a:schemeClr val="bg1"/>
          </a:solidFill>
          <a:ln w="12700">
            <a:noFill/>
            <a:miter lim="800000"/>
            <a:headEnd/>
            <a:tailEnd/>
          </a:ln>
        </p:spPr>
        <p:txBody>
          <a:bodyPr lIns="90488" tIns="44450" rIns="90488" bIns="44450"/>
          <a:lstStyle/>
          <a:p>
            <a:pPr marL="342900" indent="-342900" eaLnBrk="0" hangingPunct="0">
              <a:spcBef>
                <a:spcPct val="20000"/>
              </a:spcBef>
              <a:buClr>
                <a:srgbClr val="00FFFF"/>
              </a:buClr>
              <a:buSzPct val="75000"/>
              <a:buFont typeface="Monotype Sorts" pitchFamily="2" charset="2"/>
              <a:buChar char="u"/>
            </a:pPr>
            <a:r>
              <a:rPr lang="fi-FI" sz="2800">
                <a:solidFill>
                  <a:srgbClr val="FFFFFF"/>
                </a:solidFill>
              </a:rPr>
              <a:t>Maata kastellaan myrkyillä: </a:t>
            </a:r>
          </a:p>
          <a:p>
            <a:pPr marL="742950" lvl="1" indent="-285750" eaLnBrk="0" hangingPunct="0">
              <a:spcBef>
                <a:spcPct val="20000"/>
              </a:spcBef>
              <a:buClr>
                <a:srgbClr val="FFFFFF"/>
              </a:buClr>
              <a:buSzPct val="100000"/>
              <a:buFontTx/>
              <a:buChar char="–"/>
            </a:pPr>
            <a:r>
              <a:rPr lang="fi-FI">
                <a:solidFill>
                  <a:srgbClr val="FFFFFF"/>
                </a:solidFill>
              </a:rPr>
              <a:t>lavea vaikutus</a:t>
            </a:r>
          </a:p>
          <a:p>
            <a:pPr marL="742950" lvl="1" indent="-285750" eaLnBrk="0" hangingPunct="0">
              <a:spcBef>
                <a:spcPct val="20000"/>
              </a:spcBef>
              <a:buClr>
                <a:srgbClr val="FFFFFF"/>
              </a:buClr>
              <a:buSzPct val="100000"/>
              <a:buFontTx/>
              <a:buChar char="–"/>
            </a:pPr>
            <a:r>
              <a:rPr lang="fi-FI">
                <a:solidFill>
                  <a:srgbClr val="FFFFFF"/>
                </a:solidFill>
              </a:rPr>
              <a:t>huono torjunta</a:t>
            </a:r>
          </a:p>
          <a:p>
            <a:pPr marL="342900" indent="-342900" eaLnBrk="0" hangingPunct="0">
              <a:spcBef>
                <a:spcPct val="20000"/>
              </a:spcBef>
              <a:buClr>
                <a:srgbClr val="00FFFF"/>
              </a:buClr>
              <a:buSzPct val="75000"/>
              <a:buFont typeface="Monotype Sorts" pitchFamily="2" charset="2"/>
              <a:buChar char="u"/>
            </a:pPr>
            <a:r>
              <a:rPr lang="fi-FI" sz="2800">
                <a:solidFill>
                  <a:srgbClr val="FFFFFF"/>
                </a:solidFill>
              </a:rPr>
              <a:t>Kuoriaisspesifinen                    Bt-proteiini ilmennetään juuristossa</a:t>
            </a:r>
          </a:p>
          <a:p>
            <a:pPr marL="742950" lvl="1" indent="-285750" eaLnBrk="0" hangingPunct="0">
              <a:spcBef>
                <a:spcPct val="20000"/>
              </a:spcBef>
              <a:buClr>
                <a:srgbClr val="FFFFFF"/>
              </a:buClr>
              <a:buSzPct val="100000"/>
              <a:buFontTx/>
              <a:buChar char="–"/>
            </a:pPr>
            <a:r>
              <a:rPr lang="fi-FI">
                <a:solidFill>
                  <a:srgbClr val="FFFFFF"/>
                </a:solidFill>
              </a:rPr>
              <a:t>tarkka torjuntatulos </a:t>
            </a:r>
          </a:p>
          <a:p>
            <a:pPr marL="342900" indent="-342900" eaLnBrk="0" hangingPunct="0">
              <a:spcBef>
                <a:spcPct val="20000"/>
              </a:spcBef>
              <a:buClr>
                <a:srgbClr val="FFFFFF"/>
              </a:buClr>
              <a:buFont typeface="Monotype Sorts" pitchFamily="2" charset="2"/>
              <a:buChar char="F"/>
            </a:pPr>
            <a:r>
              <a:rPr lang="fi-FI" sz="2000" i="1">
                <a:solidFill>
                  <a:srgbClr val="FFFFFF"/>
                </a:solidFill>
              </a:rPr>
              <a:t>AgBiot.Rep. </a:t>
            </a:r>
            <a:r>
              <a:rPr lang="fi-FI" sz="2000">
                <a:solidFill>
                  <a:srgbClr val="FFFFFF"/>
                </a:solidFill>
              </a:rPr>
              <a:t>9/99	</a:t>
            </a:r>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9314" name="Picture 4" descr="WCRW2003Eur"/>
          <p:cNvPicPr>
            <a:picLocks noChangeAspect="1" noChangeArrowheads="1"/>
          </p:cNvPicPr>
          <p:nvPr/>
        </p:nvPicPr>
        <p:blipFill>
          <a:blip r:embed="rId2" cstate="print"/>
          <a:srcRect/>
          <a:stretch>
            <a:fillRect/>
          </a:stretch>
        </p:blipFill>
        <p:spPr bwMode="auto">
          <a:xfrm>
            <a:off x="177800" y="1908175"/>
            <a:ext cx="6503988" cy="4957763"/>
          </a:xfrm>
          <a:prstGeom prst="rect">
            <a:avLst/>
          </a:prstGeom>
          <a:noFill/>
          <a:ln w="9525">
            <a:noFill/>
            <a:miter lim="800000"/>
            <a:headEnd/>
            <a:tailEnd/>
          </a:ln>
        </p:spPr>
      </p:pic>
      <p:sp>
        <p:nvSpPr>
          <p:cNvPr id="269315" name="Rectangle 5"/>
          <p:cNvSpPr>
            <a:spLocks noChangeArrowheads="1"/>
          </p:cNvSpPr>
          <p:nvPr/>
        </p:nvSpPr>
        <p:spPr bwMode="auto">
          <a:xfrm>
            <a:off x="390525" y="323850"/>
            <a:ext cx="6467475" cy="1308100"/>
          </a:xfrm>
          <a:prstGeom prst="rect">
            <a:avLst/>
          </a:prstGeom>
          <a:solidFill>
            <a:schemeClr val="bg1"/>
          </a:solidFill>
          <a:ln w="12700" algn="ctr">
            <a:noFill/>
            <a:miter lim="800000"/>
            <a:headEnd/>
            <a:tailEnd/>
          </a:ln>
        </p:spPr>
        <p:txBody>
          <a:bodyPr lIns="90488" tIns="44450" rIns="90488" bIns="44450" anchor="ctr">
            <a:spAutoFit/>
          </a:bodyPr>
          <a:lstStyle/>
          <a:p>
            <a:pPr eaLnBrk="0" hangingPunct="0"/>
            <a:r>
              <a:rPr lang="fi-FI" sz="4000" dirty="0">
                <a:solidFill>
                  <a:srgbClr val="CC00FF"/>
                </a:solidFill>
                <a:latin typeface="Arial" pitchFamily="34" charset="0"/>
              </a:rPr>
              <a:t>Tuhoisa vieraslaji</a:t>
            </a:r>
            <a:br>
              <a:rPr lang="fi-FI" sz="4000" dirty="0">
                <a:solidFill>
                  <a:srgbClr val="CC00FF"/>
                </a:solidFill>
                <a:latin typeface="Arial" pitchFamily="34" charset="0"/>
              </a:rPr>
            </a:br>
            <a:r>
              <a:rPr lang="fi-FI" sz="4000" dirty="0">
                <a:solidFill>
                  <a:srgbClr val="CC00FF"/>
                </a:solidFill>
                <a:latin typeface="Arial" pitchFamily="34" charset="0"/>
              </a:rPr>
              <a:t>            leviää Euroopassa</a:t>
            </a:r>
          </a:p>
        </p:txBody>
      </p:sp>
      <p:sp>
        <p:nvSpPr>
          <p:cNvPr id="269316" name="Rectangle 6"/>
          <p:cNvSpPr>
            <a:spLocks noChangeArrowheads="1"/>
          </p:cNvSpPr>
          <p:nvPr/>
        </p:nvSpPr>
        <p:spPr bwMode="auto">
          <a:xfrm>
            <a:off x="376238" y="7073900"/>
            <a:ext cx="6221412" cy="1746250"/>
          </a:xfrm>
          <a:prstGeom prst="rect">
            <a:avLst/>
          </a:prstGeom>
          <a:solidFill>
            <a:schemeClr val="bg1"/>
          </a:solidFill>
          <a:ln w="12700" algn="ctr">
            <a:noFill/>
            <a:miter lim="800000"/>
            <a:headEnd/>
            <a:tailEnd/>
          </a:ln>
        </p:spPr>
        <p:txBody>
          <a:bodyPr wrap="none" lIns="90488" tIns="44450" rIns="90488" bIns="44450" anchor="ctr">
            <a:spAutoFit/>
          </a:bodyPr>
          <a:lstStyle/>
          <a:p>
            <a:pPr eaLnBrk="0" hangingPunct="0">
              <a:lnSpc>
                <a:spcPct val="85000"/>
              </a:lnSpc>
              <a:buFont typeface="Arial" pitchFamily="34" charset="0"/>
              <a:buChar char="–"/>
            </a:pPr>
            <a:r>
              <a:rPr lang="fi-FI" sz="3200">
                <a:solidFill>
                  <a:srgbClr val="000000"/>
                </a:solidFill>
                <a:latin typeface="Arial" pitchFamily="34" charset="0"/>
              </a:rPr>
              <a:t> 80 km vuodessa</a:t>
            </a:r>
          </a:p>
          <a:p>
            <a:pPr eaLnBrk="0" hangingPunct="0">
              <a:lnSpc>
                <a:spcPct val="85000"/>
              </a:lnSpc>
              <a:buFont typeface="Arial" pitchFamily="34" charset="0"/>
              <a:buChar char="–"/>
            </a:pPr>
            <a:r>
              <a:rPr lang="fi-FI" sz="3200">
                <a:solidFill>
                  <a:srgbClr val="000000"/>
                </a:solidFill>
                <a:latin typeface="Arial" pitchFamily="34" charset="0"/>
              </a:rPr>
              <a:t> EU:n "hätätoimista" piittaamatta</a:t>
            </a:r>
          </a:p>
          <a:p>
            <a:pPr eaLnBrk="0" hangingPunct="0">
              <a:lnSpc>
                <a:spcPct val="85000"/>
              </a:lnSpc>
              <a:buFont typeface="Arial" pitchFamily="34" charset="0"/>
              <a:buChar char="–"/>
            </a:pPr>
            <a:r>
              <a:rPr lang="fi-FI" sz="3200">
                <a:solidFill>
                  <a:srgbClr val="000000"/>
                </a:solidFill>
                <a:latin typeface="Arial" pitchFamily="34" charset="0"/>
              </a:rPr>
              <a:t> kestävä maissi olisi ainoa </a:t>
            </a:r>
            <a:br>
              <a:rPr lang="fi-FI" sz="3200">
                <a:solidFill>
                  <a:srgbClr val="000000"/>
                </a:solidFill>
                <a:latin typeface="Arial" pitchFamily="34" charset="0"/>
              </a:rPr>
            </a:br>
            <a:r>
              <a:rPr lang="fi-FI" sz="3200">
                <a:solidFill>
                  <a:srgbClr val="000000"/>
                </a:solidFill>
                <a:latin typeface="Arial" pitchFamily="34" charset="0"/>
              </a:rPr>
              <a:t>   tehokas apu</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241300" y="838200"/>
            <a:ext cx="6572250" cy="792163"/>
          </a:xfrm>
        </p:spPr>
        <p:txBody>
          <a:bodyPr/>
          <a:lstStyle/>
          <a:p>
            <a:pPr algn="ctr" eaLnBrk="1" hangingPunct="1">
              <a:lnSpc>
                <a:spcPct val="85000"/>
              </a:lnSpc>
            </a:pPr>
            <a:r>
              <a:rPr lang="fi-FI" sz="4000" dirty="0" smtClean="0"/>
              <a:t>...ja vaatisi biologisesti kelvollisia hätätoimia</a:t>
            </a:r>
          </a:p>
        </p:txBody>
      </p:sp>
      <p:sp>
        <p:nvSpPr>
          <p:cNvPr id="270339" name="Rectangle 3"/>
          <p:cNvSpPr>
            <a:spLocks noChangeArrowheads="1"/>
          </p:cNvSpPr>
          <p:nvPr/>
        </p:nvSpPr>
        <p:spPr bwMode="auto">
          <a:xfrm>
            <a:off x="260350" y="1908175"/>
            <a:ext cx="6597650" cy="4859338"/>
          </a:xfrm>
          <a:prstGeom prst="rect">
            <a:avLst/>
          </a:prstGeom>
          <a:noFill/>
          <a:ln w="12700">
            <a:noFill/>
            <a:miter lim="800000"/>
            <a:headEnd/>
            <a:tailEnd/>
          </a:ln>
        </p:spPr>
        <p:txBody>
          <a:bodyPr lIns="90488" tIns="44450" rIns="90488" bIns="44450"/>
          <a:lstStyle/>
          <a:p>
            <a:pPr marL="342900" indent="-342900" eaLnBrk="0" hangingPunct="0">
              <a:lnSpc>
                <a:spcPct val="85000"/>
              </a:lnSpc>
              <a:spcBef>
                <a:spcPct val="15000"/>
              </a:spcBef>
              <a:buClr>
                <a:srgbClr val="3333CC"/>
              </a:buClr>
              <a:buSzPct val="75000"/>
              <a:buFont typeface="Monotype Sorts" pitchFamily="2" charset="2"/>
              <a:buChar char="u"/>
            </a:pPr>
            <a:r>
              <a:rPr lang="fi-FI" sz="2800">
                <a:solidFill>
                  <a:srgbClr val="000000"/>
                </a:solidFill>
              </a:rPr>
              <a:t>Juurikuoriainen on hyökkäävä ja maanviljelylle tuhoisa vieraslaji</a:t>
            </a:r>
          </a:p>
          <a:p>
            <a:pPr marL="342900" indent="-342900">
              <a:lnSpc>
                <a:spcPct val="85000"/>
              </a:lnSpc>
              <a:spcBef>
                <a:spcPct val="15000"/>
              </a:spcBef>
              <a:buClr>
                <a:srgbClr val="3333CC"/>
              </a:buClr>
              <a:buSzPct val="75000"/>
              <a:buFont typeface="Monotype Sorts" pitchFamily="2" charset="2"/>
              <a:buChar char="u"/>
            </a:pPr>
            <a:r>
              <a:rPr lang="fi-FI" sz="2800">
                <a:solidFill>
                  <a:srgbClr val="000000"/>
                </a:solidFill>
              </a:rPr>
              <a:t>Varovaisuusperiaatteen mukaan edes täyden tieteellisen varmuuden puute ei oikeuttaisi lykkäämään kunnollisia ehkäisykeinoja</a:t>
            </a:r>
          </a:p>
          <a:p>
            <a:pPr marL="342900" indent="-342900">
              <a:lnSpc>
                <a:spcPct val="85000"/>
              </a:lnSpc>
              <a:spcBef>
                <a:spcPct val="15000"/>
              </a:spcBef>
              <a:buClr>
                <a:srgbClr val="3333CC"/>
              </a:buClr>
              <a:buSzPct val="75000"/>
              <a:buFont typeface="Monotype Sorts" pitchFamily="2" charset="2"/>
              <a:buChar char="u"/>
            </a:pPr>
            <a:r>
              <a:rPr lang="fi-FI" sz="2800">
                <a:solidFill>
                  <a:srgbClr val="000000"/>
                </a:solidFill>
              </a:rPr>
              <a:t>Läskiksi lyöminen ei ole ratkaisu edes jo vakiintuneilla epidemia-alueilla</a:t>
            </a:r>
          </a:p>
          <a:p>
            <a:pPr marL="342900" indent="-342900">
              <a:lnSpc>
                <a:spcPct val="85000"/>
              </a:lnSpc>
              <a:spcBef>
                <a:spcPct val="15000"/>
              </a:spcBef>
              <a:buClr>
                <a:srgbClr val="3333CC"/>
              </a:buClr>
              <a:buSzPct val="75000"/>
              <a:buFont typeface="Monotype Sorts" pitchFamily="2" charset="2"/>
              <a:buChar char="u"/>
            </a:pPr>
            <a:r>
              <a:rPr lang="fi-FI" sz="2800">
                <a:solidFill>
                  <a:srgbClr val="000000"/>
                </a:solidFill>
              </a:rPr>
              <a:t>Juurikuoriaisenkestävä maissi voisi rajoittaa kuoriaisongelman epidemiasta siedettävälle tasolle, ja siten</a:t>
            </a:r>
          </a:p>
          <a:p>
            <a:pPr marL="742950" lvl="1" indent="-285750">
              <a:lnSpc>
                <a:spcPct val="85000"/>
              </a:lnSpc>
              <a:spcBef>
                <a:spcPct val="15000"/>
              </a:spcBef>
              <a:buClr>
                <a:srgbClr val="000000"/>
              </a:buClr>
              <a:buSzPct val="100000"/>
              <a:buFontTx/>
              <a:buChar char="–"/>
            </a:pPr>
            <a:r>
              <a:rPr lang="fi-FI">
                <a:solidFill>
                  <a:srgbClr val="000000"/>
                </a:solidFill>
              </a:rPr>
              <a:t>auttaa kaikkia maissin kasvattajia Euroopassa, myös luomuviljelijöitä</a:t>
            </a:r>
          </a:p>
          <a:p>
            <a:pPr marL="742950" lvl="1" indent="-285750">
              <a:lnSpc>
                <a:spcPct val="85000"/>
              </a:lnSpc>
              <a:spcBef>
                <a:spcPct val="15000"/>
              </a:spcBef>
              <a:buClr>
                <a:srgbClr val="000000"/>
              </a:buClr>
              <a:buSzPct val="100000"/>
              <a:buFontTx/>
              <a:buChar char="–"/>
            </a:pPr>
            <a:r>
              <a:rPr lang="fi-FI">
                <a:solidFill>
                  <a:srgbClr val="000000"/>
                </a:solidFill>
              </a:rPr>
              <a:t>vähentää tuhoojan leviämispainetta  </a:t>
            </a:r>
          </a:p>
          <a:p>
            <a:pPr marL="342900" indent="-342900">
              <a:lnSpc>
                <a:spcPct val="85000"/>
              </a:lnSpc>
              <a:spcBef>
                <a:spcPct val="15000"/>
              </a:spcBef>
              <a:buClr>
                <a:srgbClr val="3333CC"/>
              </a:buClr>
              <a:buSzPct val="75000"/>
              <a:buFont typeface="Monotype Sorts" pitchFamily="2" charset="2"/>
              <a:buChar char="u"/>
            </a:pPr>
            <a:r>
              <a:rPr lang="fi-FI" sz="2800">
                <a:solidFill>
                  <a:srgbClr val="000000"/>
                </a:solidFill>
              </a:rPr>
              <a:t>Bt-maissin ja Bt-puuvillan viljelyllä on voitu pitkäaikaisesti rajoittaa maissikoisan ja puuvillayökkösen populaatiokokoja USA:n viljelmillä </a:t>
            </a:r>
            <a:br>
              <a:rPr lang="fi-FI" sz="2800">
                <a:solidFill>
                  <a:srgbClr val="000000"/>
                </a:solidFill>
              </a:rPr>
            </a:br>
            <a:r>
              <a:rPr lang="fi-FI" sz="2800">
                <a:solidFill>
                  <a:srgbClr val="000000"/>
                </a:solidFill>
                <a:sym typeface="Monotype Sorts" pitchFamily="2" charset="2"/>
              </a:rPr>
              <a:t> </a:t>
            </a:r>
            <a:r>
              <a:rPr lang="fi-FI">
                <a:solidFill>
                  <a:srgbClr val="000000"/>
                </a:solidFill>
              </a:rPr>
              <a:t>Carpenter &amp; Gianessi (2001), Carrière (2003)</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7570" name="Rectangle 2"/>
          <p:cNvSpPr>
            <a:spLocks noGrp="1" noChangeArrowheads="1"/>
          </p:cNvSpPr>
          <p:nvPr>
            <p:ph type="body" idx="1"/>
          </p:nvPr>
        </p:nvSpPr>
        <p:spPr>
          <a:xfrm>
            <a:off x="260350" y="1831975"/>
            <a:ext cx="6597650" cy="6556375"/>
          </a:xfrm>
        </p:spPr>
        <p:txBody>
          <a:bodyPr/>
          <a:lstStyle/>
          <a:p>
            <a:pPr>
              <a:lnSpc>
                <a:spcPct val="80000"/>
              </a:lnSpc>
              <a:spcBef>
                <a:spcPts val="1200"/>
              </a:spcBef>
              <a:spcAft>
                <a:spcPts val="600"/>
              </a:spcAft>
              <a:buFont typeface="Wingdings" pitchFamily="2" charset="2"/>
              <a:buChar char="v"/>
            </a:pPr>
            <a:r>
              <a:rPr lang="fi-FI" sz="2800" dirty="0" smtClean="0"/>
              <a:t>”</a:t>
            </a:r>
            <a:r>
              <a:rPr lang="fi-FI" sz="2800" dirty="0" err="1" smtClean="0"/>
              <a:t>Luomu</a:t>
            </a:r>
            <a:r>
              <a:rPr lang="fi-FI" sz="2800" dirty="0" smtClean="0"/>
              <a:t> ruokkii koko maailman... ja enemmänkin” </a:t>
            </a:r>
            <a:br>
              <a:rPr lang="fi-FI" sz="2800" dirty="0" smtClean="0"/>
            </a:br>
            <a:r>
              <a:rPr lang="fi-FI" sz="2000" dirty="0" smtClean="0"/>
              <a:t>(</a:t>
            </a:r>
            <a:r>
              <a:rPr lang="fi-FI" sz="2000" dirty="0" err="1" smtClean="0"/>
              <a:t>Lim</a:t>
            </a:r>
            <a:r>
              <a:rPr lang="fi-FI" sz="2000" dirty="0" smtClean="0"/>
              <a:t> Li </a:t>
            </a:r>
            <a:r>
              <a:rPr lang="fi-FI" sz="2000" dirty="0" err="1" smtClean="0"/>
              <a:t>Ching</a:t>
            </a:r>
            <a:r>
              <a:rPr lang="fi-FI" sz="2000" dirty="0" smtClean="0"/>
              <a:t>, </a:t>
            </a:r>
            <a:r>
              <a:rPr lang="fi-FI" sz="2000" dirty="0" err="1" smtClean="0"/>
              <a:t>Mae-Wan</a:t>
            </a:r>
            <a:r>
              <a:rPr lang="fi-FI" sz="2000" dirty="0" smtClean="0"/>
              <a:t> </a:t>
            </a:r>
            <a:r>
              <a:rPr lang="fi-FI" sz="2000" dirty="0" err="1" smtClean="0"/>
              <a:t>Ho:n</a:t>
            </a:r>
            <a:r>
              <a:rPr lang="fi-FI" sz="2000" dirty="0" smtClean="0"/>
              <a:t> pitkäaikainen työntekijä, HS 29.3.2009) </a:t>
            </a:r>
            <a:br>
              <a:rPr lang="fi-FI" sz="2000" dirty="0" smtClean="0"/>
            </a:br>
            <a:r>
              <a:rPr lang="fi-FI" sz="2000" dirty="0" smtClean="0">
                <a:hlinkClick r:id="rId3"/>
              </a:rPr>
              <a:t>http://geenit.fi/HS290309.pdf</a:t>
            </a:r>
            <a:r>
              <a:rPr lang="fi-FI" sz="2000" dirty="0" smtClean="0"/>
              <a:t>    </a:t>
            </a:r>
            <a:endParaRPr lang="fi-FI" sz="2800" dirty="0" smtClean="0"/>
          </a:p>
          <a:p>
            <a:pPr>
              <a:lnSpc>
                <a:spcPct val="80000"/>
              </a:lnSpc>
              <a:spcBef>
                <a:spcPts val="1200"/>
              </a:spcBef>
              <a:spcAft>
                <a:spcPts val="600"/>
              </a:spcAft>
              <a:buFont typeface="Wingdings" pitchFamily="2" charset="2"/>
              <a:buChar char="v"/>
            </a:pPr>
            <a:r>
              <a:rPr lang="fi-FI" sz="2800" dirty="0" smtClean="0"/>
              <a:t>”Ei likimainkaan” </a:t>
            </a:r>
            <a:r>
              <a:rPr lang="fi-FI" sz="2000" dirty="0" smtClean="0"/>
              <a:t>(FAO</a:t>
            </a:r>
            <a:r>
              <a:rPr lang="fi-FI" sz="2400" dirty="0" smtClean="0"/>
              <a:t> </a:t>
            </a:r>
            <a:r>
              <a:rPr lang="fi-FI" sz="2000" dirty="0" smtClean="0">
                <a:hlinkClick r:id="rId4"/>
              </a:rPr>
              <a:t>2007</a:t>
            </a:r>
            <a:r>
              <a:rPr lang="fi-FI" sz="2000" dirty="0" smtClean="0"/>
              <a:t>)</a:t>
            </a:r>
            <a:r>
              <a:rPr lang="fi-FI" sz="2800" dirty="0" smtClean="0"/>
              <a:t>. </a:t>
            </a:r>
            <a:br>
              <a:rPr lang="fi-FI" sz="2800" dirty="0" smtClean="0"/>
            </a:br>
            <a:r>
              <a:rPr lang="fi-FI" sz="2800" dirty="0" smtClean="0"/>
              <a:t>Väestö kasvaa, ja ruokaa on vuonna 2050 tuotettava kaksi kertaa enemmän </a:t>
            </a:r>
            <a:r>
              <a:rPr lang="fi-FI" sz="2000" dirty="0" smtClean="0"/>
              <a:t>(FAO </a:t>
            </a:r>
            <a:r>
              <a:rPr lang="fi-FI" sz="2000" dirty="0" smtClean="0">
                <a:hlinkClick r:id="rId5"/>
              </a:rPr>
              <a:t>2009</a:t>
            </a:r>
            <a:r>
              <a:rPr lang="fi-FI" sz="2000" dirty="0" smtClean="0"/>
              <a:t>)</a:t>
            </a:r>
            <a:endParaRPr lang="fi-FI" sz="2800" dirty="0" smtClean="0"/>
          </a:p>
          <a:p>
            <a:pPr lvl="1">
              <a:lnSpc>
                <a:spcPct val="80000"/>
              </a:lnSpc>
              <a:spcBef>
                <a:spcPts val="1200"/>
              </a:spcBef>
              <a:spcAft>
                <a:spcPts val="600"/>
              </a:spcAft>
              <a:buFont typeface="Wingdings" pitchFamily="2" charset="2"/>
              <a:buChar char="v"/>
            </a:pPr>
            <a:r>
              <a:rPr lang="fi-FI" sz="1800" dirty="0" smtClean="0"/>
              <a:t>...jotta ruokaturva pysyisi edes ennallaan</a:t>
            </a:r>
          </a:p>
          <a:p>
            <a:pPr>
              <a:lnSpc>
                <a:spcPct val="80000"/>
              </a:lnSpc>
              <a:spcBef>
                <a:spcPts val="1200"/>
              </a:spcBef>
              <a:spcAft>
                <a:spcPts val="600"/>
              </a:spcAft>
              <a:buFont typeface="Wingdings" pitchFamily="2" charset="2"/>
              <a:buChar char="v"/>
            </a:pPr>
            <a:r>
              <a:rPr lang="fi-FI" sz="2800" dirty="0" smtClean="0"/>
              <a:t>Jos ympäristö muuttuu ja maataloustuotanto heikkenee tärkeimmillä tuotantoalueilla...</a:t>
            </a:r>
          </a:p>
          <a:p>
            <a:pPr>
              <a:lnSpc>
                <a:spcPct val="80000"/>
              </a:lnSpc>
              <a:spcBef>
                <a:spcPts val="1200"/>
              </a:spcBef>
              <a:spcAft>
                <a:spcPts val="600"/>
              </a:spcAft>
              <a:buFont typeface="Wingdings" pitchFamily="2" charset="2"/>
              <a:buChar char="v"/>
            </a:pPr>
            <a:r>
              <a:rPr lang="fi-FI" sz="2800" dirty="0" smtClean="0"/>
              <a:t>...on nopeasti päivitettävä maailman (kymmenet)tuhannet tärkeimmät kasvilajikkeet </a:t>
            </a:r>
            <a:endParaRPr lang="fi-FI" sz="2400" dirty="0" smtClean="0"/>
          </a:p>
          <a:p>
            <a:pPr>
              <a:lnSpc>
                <a:spcPct val="80000"/>
              </a:lnSpc>
              <a:spcBef>
                <a:spcPts val="1200"/>
              </a:spcBef>
              <a:spcAft>
                <a:spcPts val="600"/>
              </a:spcAft>
              <a:buFont typeface="Wingdings" pitchFamily="2" charset="2"/>
              <a:buNone/>
            </a:pPr>
            <a:endParaRPr lang="fi-FI" sz="2800" dirty="0" smtClean="0"/>
          </a:p>
        </p:txBody>
      </p:sp>
      <p:sp>
        <p:nvSpPr>
          <p:cNvPr id="237571" name="Rectangle 3"/>
          <p:cNvSpPr>
            <a:spLocks noGrp="1" noChangeArrowheads="1"/>
          </p:cNvSpPr>
          <p:nvPr>
            <p:ph type="title"/>
          </p:nvPr>
        </p:nvSpPr>
        <p:spPr>
          <a:xfrm>
            <a:off x="765175" y="365125"/>
            <a:ext cx="5635625" cy="1111250"/>
          </a:xfrm>
          <a:ln>
            <a:solidFill>
              <a:schemeClr val="tx1"/>
            </a:solidFill>
          </a:ln>
        </p:spPr>
        <p:txBody>
          <a:bodyPr anchor="ctr"/>
          <a:lstStyle/>
          <a:p>
            <a:pPr algn="ctr">
              <a:lnSpc>
                <a:spcPct val="75000"/>
              </a:lnSpc>
            </a:pPr>
            <a:r>
              <a:rPr lang="fi-FI" sz="3200" smtClean="0">
                <a:solidFill>
                  <a:srgbClr val="660066"/>
                </a:solidFill>
                <a:latin typeface="Arial" pitchFamily="34" charset="0"/>
              </a:rPr>
              <a:t>Mihin uutta kasvinjalostusta</a:t>
            </a:r>
            <a:br>
              <a:rPr lang="fi-FI" sz="3200" smtClean="0">
                <a:solidFill>
                  <a:srgbClr val="660066"/>
                </a:solidFill>
                <a:latin typeface="Arial" pitchFamily="34" charset="0"/>
              </a:rPr>
            </a:br>
            <a:r>
              <a:rPr lang="fi-FI" sz="3200" smtClean="0">
                <a:solidFill>
                  <a:srgbClr val="660066"/>
                </a:solidFill>
                <a:latin typeface="Arial" pitchFamily="34" charset="0"/>
              </a:rPr>
              <a:t>      tarvitaan – ja miksi?       </a:t>
            </a:r>
            <a:r>
              <a:rPr lang="fi-FI" sz="2800" smtClean="0">
                <a:solidFill>
                  <a:srgbClr val="660066"/>
                </a:solidFill>
                <a:latin typeface="Arial" pitchFamily="34" charset="0"/>
              </a:rPr>
              <a:t>1. </a:t>
            </a:r>
            <a:endParaRPr lang="fi-FI" sz="3200" smtClean="0">
              <a:solidFill>
                <a:srgbClr val="660066"/>
              </a:solidFill>
              <a:latin typeface="Arial" pitchFamily="34"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241300" y="684213"/>
            <a:ext cx="6572250" cy="792162"/>
          </a:xfrm>
        </p:spPr>
        <p:txBody>
          <a:bodyPr/>
          <a:lstStyle/>
          <a:p>
            <a:pPr algn="ctr" eaLnBrk="1" hangingPunct="1">
              <a:lnSpc>
                <a:spcPct val="85000"/>
              </a:lnSpc>
            </a:pPr>
            <a:r>
              <a:rPr lang="fi-FI" sz="4000" dirty="0" smtClean="0"/>
              <a:t>Juurikuoriaisia kestävää maissia viljellään jo – muualla</a:t>
            </a:r>
          </a:p>
        </p:txBody>
      </p:sp>
      <p:sp>
        <p:nvSpPr>
          <p:cNvPr id="271363" name="Rectangle 3"/>
          <p:cNvSpPr>
            <a:spLocks noChangeArrowheads="1"/>
          </p:cNvSpPr>
          <p:nvPr/>
        </p:nvSpPr>
        <p:spPr bwMode="auto">
          <a:xfrm>
            <a:off x="0" y="1908175"/>
            <a:ext cx="6858000" cy="4859338"/>
          </a:xfrm>
          <a:prstGeom prst="rect">
            <a:avLst/>
          </a:prstGeom>
          <a:noFill/>
          <a:ln w="12700">
            <a:noFill/>
            <a:miter lim="800000"/>
            <a:headEnd/>
            <a:tailEnd/>
          </a:ln>
        </p:spPr>
        <p:txBody>
          <a:bodyPr lIns="90488" tIns="44450" rIns="90488" bIns="44450"/>
          <a:lstStyle/>
          <a:p>
            <a:pPr marL="342900" indent="-342900" eaLnBrk="0" hangingPunct="0">
              <a:lnSpc>
                <a:spcPct val="95000"/>
              </a:lnSpc>
              <a:spcBef>
                <a:spcPct val="30000"/>
              </a:spcBef>
              <a:buClr>
                <a:srgbClr val="3333CC"/>
              </a:buClr>
              <a:buSzPct val="75000"/>
              <a:buFont typeface="Monotype Sorts" pitchFamily="2" charset="2"/>
              <a:buChar char="u"/>
            </a:pPr>
            <a:r>
              <a:rPr lang="fi-FI" sz="2800">
                <a:solidFill>
                  <a:srgbClr val="000000"/>
                </a:solidFill>
              </a:rPr>
              <a:t>Kestävyys perustuu kuoriaisspesifiseen </a:t>
            </a:r>
            <a:br>
              <a:rPr lang="fi-FI" sz="2800">
                <a:solidFill>
                  <a:srgbClr val="000000"/>
                </a:solidFill>
              </a:rPr>
            </a:br>
            <a:r>
              <a:rPr lang="fi-FI" sz="2800">
                <a:solidFill>
                  <a:srgbClr val="000000"/>
                </a:solidFill>
              </a:rPr>
              <a:t>Bt-proteiiniin, jota on jalostettu muodostumaan maissin juurissa</a:t>
            </a:r>
          </a:p>
          <a:p>
            <a:pPr marL="342900" indent="-342900" eaLnBrk="0" hangingPunct="0">
              <a:lnSpc>
                <a:spcPct val="95000"/>
              </a:lnSpc>
              <a:spcBef>
                <a:spcPct val="30000"/>
              </a:spcBef>
              <a:buClr>
                <a:srgbClr val="3333CC"/>
              </a:buClr>
              <a:buSzPct val="75000"/>
              <a:buFont typeface="Monotype Sorts" pitchFamily="2" charset="2"/>
              <a:buChar char="u"/>
            </a:pPr>
            <a:r>
              <a:rPr lang="fi-FI" sz="2800">
                <a:solidFill>
                  <a:srgbClr val="000000"/>
                </a:solidFill>
              </a:rPr>
              <a:t>Torjuntaproteiinin korkea valikoivuus (se tehoaa vain eräisiin kovakuoriaislajeihin) mahdollistaa torjunnan kohdistumisen juuri maissin juuria järsiviin kuoriaistoukkiin </a:t>
            </a:r>
          </a:p>
          <a:p>
            <a:pPr marL="342900" indent="-342900" eaLnBrk="0" hangingPunct="0">
              <a:lnSpc>
                <a:spcPct val="95000"/>
              </a:lnSpc>
              <a:spcBef>
                <a:spcPct val="30000"/>
              </a:spcBef>
              <a:buClr>
                <a:srgbClr val="3333CC"/>
              </a:buClr>
              <a:buSzPct val="75000"/>
              <a:buFont typeface="Monotype Sorts" pitchFamily="2" charset="2"/>
              <a:buChar char="u"/>
            </a:pPr>
            <a:r>
              <a:rPr lang="fi-FI" sz="2800">
                <a:solidFill>
                  <a:srgbClr val="000000"/>
                </a:solidFill>
              </a:rPr>
              <a:t>Kestävät kasvit edustavat pistemäistä torjuntaa, joka on yleisesti edullisempaa ympäristölle kuin ”löysemmät” tekniikat, kuten torjuntaruiskutukset </a:t>
            </a:r>
          </a:p>
          <a:p>
            <a:pPr marL="342900" indent="-342900">
              <a:lnSpc>
                <a:spcPct val="95000"/>
              </a:lnSpc>
              <a:spcBef>
                <a:spcPct val="30000"/>
              </a:spcBef>
              <a:buClr>
                <a:srgbClr val="3333CC"/>
              </a:buClr>
              <a:buSzPct val="75000"/>
              <a:buFont typeface="Monotype Sorts" pitchFamily="2" charset="2"/>
              <a:buChar char="u"/>
            </a:pPr>
            <a:r>
              <a:rPr lang="fi-FI" sz="2800">
                <a:solidFill>
                  <a:srgbClr val="000000"/>
                </a:solidFill>
              </a:rPr>
              <a:t>EU:hun saa kyllä tuoda juurikuoriaisen-kestävää maissia ruoaksi ja rehuksi</a:t>
            </a:r>
          </a:p>
          <a:p>
            <a:pPr marL="342900" indent="-342900">
              <a:lnSpc>
                <a:spcPct val="95000"/>
              </a:lnSpc>
              <a:spcBef>
                <a:spcPct val="30000"/>
              </a:spcBef>
              <a:buClr>
                <a:srgbClr val="3333CC"/>
              </a:buClr>
              <a:buSzPct val="75000"/>
              <a:buFont typeface="Monotype Sorts" pitchFamily="2" charset="2"/>
              <a:buChar char="u"/>
            </a:pPr>
            <a:r>
              <a:rPr lang="fi-FI" sz="2800">
                <a:solidFill>
                  <a:srgbClr val="000000"/>
                </a:solidFill>
              </a:rPr>
              <a:t>Kestävän maissin viljelyn arvioidaan vähentävän myrkkyruiskutukset murto-osaan USA:n maissipelloilla lähivuosina</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285750" y="250825"/>
            <a:ext cx="5829300" cy="1473200"/>
          </a:xfrm>
        </p:spPr>
        <p:txBody>
          <a:bodyPr/>
          <a:lstStyle/>
          <a:p>
            <a:pPr algn="ctr" eaLnBrk="1" hangingPunct="1">
              <a:lnSpc>
                <a:spcPct val="85000"/>
              </a:lnSpc>
            </a:pPr>
            <a:r>
              <a:rPr lang="fi-FI" dirty="0" smtClean="0"/>
              <a:t>Euroopan </a:t>
            </a:r>
            <a:r>
              <a:rPr lang="fi-FI" dirty="0" err="1" smtClean="0"/>
              <a:t>maissikoisa</a:t>
            </a:r>
            <a:r>
              <a:rPr lang="fi-FI" dirty="0" smtClean="0"/>
              <a:t> on paha tuholainen</a:t>
            </a:r>
          </a:p>
        </p:txBody>
      </p:sp>
      <p:sp>
        <p:nvSpPr>
          <p:cNvPr id="272387" name="Rectangle 3"/>
          <p:cNvSpPr>
            <a:spLocks noGrp="1" noChangeArrowheads="1"/>
          </p:cNvSpPr>
          <p:nvPr>
            <p:ph type="body" idx="1"/>
          </p:nvPr>
        </p:nvSpPr>
        <p:spPr>
          <a:xfrm>
            <a:off x="620713" y="2235200"/>
            <a:ext cx="6115050" cy="5486400"/>
          </a:xfrm>
        </p:spPr>
        <p:txBody>
          <a:bodyPr/>
          <a:lstStyle/>
          <a:p>
            <a:pPr eaLnBrk="1" hangingPunct="1"/>
            <a:r>
              <a:rPr lang="fi-FI" dirty="0" err="1" smtClean="0"/>
              <a:t>Koisan</a:t>
            </a:r>
            <a:r>
              <a:rPr lang="fi-FI" dirty="0" smtClean="0"/>
              <a:t> toukka kaivautuu maissin varsiin ja syö ne poikki</a:t>
            </a:r>
          </a:p>
          <a:p>
            <a:pPr lvl="1" eaLnBrk="1" hangingPunct="1"/>
            <a:r>
              <a:rPr lang="fi-FI" dirty="0" smtClean="0"/>
              <a:t>...ja vahingoittaa myös tähkiä, jolloin niihin iskee </a:t>
            </a:r>
            <a:r>
              <a:rPr lang="fi-FI" i="1" dirty="0" err="1" smtClean="0"/>
              <a:t>Fusarium</a:t>
            </a:r>
            <a:r>
              <a:rPr lang="fi-FI" dirty="0" err="1" smtClean="0"/>
              <a:t>-home</a:t>
            </a:r>
            <a:endParaRPr lang="fi-FI" dirty="0" smtClean="0"/>
          </a:p>
          <a:p>
            <a:pPr lvl="1" eaLnBrk="1" hangingPunct="1"/>
            <a:r>
              <a:rPr lang="fi-FI" dirty="0" smtClean="0"/>
              <a:t>homemyrkky on vaarallista terveydelle (aiheuttaa syöpää sekä maksa-, hermo- ja sikiövaurioita)</a:t>
            </a:r>
          </a:p>
          <a:p>
            <a:pPr eaLnBrk="1" hangingPunct="1"/>
            <a:r>
              <a:rPr lang="fi-FI" dirty="0" err="1" smtClean="0"/>
              <a:t>Koisankestävässä</a:t>
            </a:r>
            <a:r>
              <a:rPr lang="fi-FI" dirty="0" smtClean="0"/>
              <a:t> maississa homemyrkkyä on jopa </a:t>
            </a:r>
            <a:br>
              <a:rPr lang="fi-FI" dirty="0" smtClean="0"/>
            </a:br>
            <a:r>
              <a:rPr lang="fi-FI" dirty="0" smtClean="0"/>
              <a:t>sata kertaa vähemmän:</a:t>
            </a:r>
            <a:br>
              <a:rPr lang="fi-FI" dirty="0" smtClean="0"/>
            </a:br>
            <a:r>
              <a:rPr lang="fi-FI" sz="2800" dirty="0" smtClean="0">
                <a:hlinkClick r:id="rId2"/>
              </a:rPr>
              <a:t>http://geenit.fi/MaisHome.htm</a:t>
            </a:r>
            <a:r>
              <a:rPr lang="fi-FI" sz="2800" dirty="0" smtClean="0"/>
              <a:t>  </a:t>
            </a:r>
          </a:p>
          <a:p>
            <a:pPr lvl="1" eaLnBrk="1" hangingPunct="1"/>
            <a:endParaRPr lang="fi-FI" dirty="0" smtClean="0"/>
          </a:p>
          <a:p>
            <a:pPr eaLnBrk="1" hangingPunct="1"/>
            <a:endParaRPr lang="fi-FI" dirty="0" smtClean="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3410" name="Picture 8" descr="MaissikoisanTuhojaItaliassa05"/>
          <p:cNvPicPr>
            <a:picLocks noChangeAspect="1" noChangeArrowheads="1"/>
          </p:cNvPicPr>
          <p:nvPr/>
        </p:nvPicPr>
        <p:blipFill>
          <a:blip r:embed="rId3" cstate="print"/>
          <a:srcRect/>
          <a:stretch>
            <a:fillRect/>
          </a:stretch>
        </p:blipFill>
        <p:spPr bwMode="auto">
          <a:xfrm>
            <a:off x="9525" y="4056063"/>
            <a:ext cx="6838950" cy="5124450"/>
          </a:xfrm>
          <a:prstGeom prst="rect">
            <a:avLst/>
          </a:prstGeom>
          <a:noFill/>
          <a:ln w="9525">
            <a:noFill/>
            <a:miter lim="800000"/>
            <a:headEnd/>
            <a:tailEnd/>
          </a:ln>
        </p:spPr>
      </p:pic>
      <p:pic>
        <p:nvPicPr>
          <p:cNvPr id="273411" name="Picture 9" descr="Fusarium ear rot"/>
          <p:cNvPicPr>
            <a:picLocks noChangeAspect="1" noChangeArrowheads="1"/>
          </p:cNvPicPr>
          <p:nvPr/>
        </p:nvPicPr>
        <p:blipFill>
          <a:blip r:embed="rId4" cstate="print"/>
          <a:srcRect/>
          <a:stretch>
            <a:fillRect/>
          </a:stretch>
        </p:blipFill>
        <p:spPr bwMode="auto">
          <a:xfrm>
            <a:off x="-26988" y="-36513"/>
            <a:ext cx="7170738" cy="4332288"/>
          </a:xfrm>
          <a:prstGeom prst="rect">
            <a:avLst/>
          </a:prstGeom>
          <a:noFill/>
          <a:ln w="9525">
            <a:noFill/>
            <a:miter lim="800000"/>
            <a:headEnd/>
            <a:tailEnd/>
          </a:ln>
        </p:spPr>
      </p:pic>
      <p:sp>
        <p:nvSpPr>
          <p:cNvPr id="273412" name="Rectangle 10"/>
          <p:cNvSpPr>
            <a:spLocks noChangeArrowheads="1"/>
          </p:cNvSpPr>
          <p:nvPr/>
        </p:nvSpPr>
        <p:spPr bwMode="auto">
          <a:xfrm>
            <a:off x="115888" y="3746500"/>
            <a:ext cx="6192837" cy="1473200"/>
          </a:xfrm>
          <a:prstGeom prst="rect">
            <a:avLst/>
          </a:prstGeom>
          <a:noFill/>
          <a:ln w="12700">
            <a:noFill/>
            <a:miter lim="800000"/>
            <a:headEnd/>
            <a:tailEnd/>
          </a:ln>
        </p:spPr>
        <p:txBody>
          <a:bodyPr lIns="90488" tIns="44450" rIns="90488" bIns="44450" anchor="b"/>
          <a:lstStyle/>
          <a:p>
            <a:pPr algn="ctr">
              <a:lnSpc>
                <a:spcPct val="85000"/>
              </a:lnSpc>
            </a:pPr>
            <a:r>
              <a:rPr lang="fi-FI" sz="3200" dirty="0" err="1">
                <a:solidFill>
                  <a:srgbClr val="CC00FF"/>
                </a:solidFill>
                <a:latin typeface="Arial" pitchFamily="34" charset="0"/>
              </a:rPr>
              <a:t>Koisa</a:t>
            </a:r>
            <a:r>
              <a:rPr lang="fi-FI" sz="3200" dirty="0">
                <a:solidFill>
                  <a:srgbClr val="CC00FF"/>
                </a:solidFill>
                <a:latin typeface="Arial" pitchFamily="34" charset="0"/>
              </a:rPr>
              <a:t> vioittaa maissit ja </a:t>
            </a:r>
            <a:br>
              <a:rPr lang="fi-FI" sz="3200" dirty="0">
                <a:solidFill>
                  <a:srgbClr val="CC00FF"/>
                </a:solidFill>
                <a:latin typeface="Arial" pitchFamily="34" charset="0"/>
              </a:rPr>
            </a:br>
            <a:r>
              <a:rPr lang="fi-FI" sz="3200" dirty="0">
                <a:solidFill>
                  <a:srgbClr val="CC00FF"/>
                </a:solidFill>
                <a:latin typeface="Arial" pitchFamily="34" charset="0"/>
              </a:rPr>
              <a:t>tuo tähkiin homeita</a:t>
            </a:r>
          </a:p>
        </p:txBody>
      </p:sp>
      <p:sp>
        <p:nvSpPr>
          <p:cNvPr id="273413" name="Rectangle 12"/>
          <p:cNvSpPr>
            <a:spLocks noChangeArrowheads="1"/>
          </p:cNvSpPr>
          <p:nvPr/>
        </p:nvSpPr>
        <p:spPr bwMode="auto">
          <a:xfrm>
            <a:off x="549275" y="8281988"/>
            <a:ext cx="6335713" cy="393700"/>
          </a:xfrm>
          <a:prstGeom prst="rect">
            <a:avLst/>
          </a:prstGeom>
          <a:solidFill>
            <a:schemeClr val="bg1"/>
          </a:solidFill>
          <a:ln w="12700" algn="ctr">
            <a:noFill/>
            <a:miter lim="800000"/>
            <a:headEnd/>
            <a:tailEnd/>
          </a:ln>
        </p:spPr>
        <p:txBody>
          <a:bodyPr lIns="90488" tIns="44450" rIns="90488" bIns="44450" anchor="ctr">
            <a:spAutoFit/>
          </a:bodyPr>
          <a:lstStyle/>
          <a:p>
            <a:pPr eaLnBrk="0" hangingPunct="0"/>
            <a:r>
              <a:rPr lang="fi-FI" sz="1800" b="1">
                <a:solidFill>
                  <a:srgbClr val="000000"/>
                </a:solidFill>
                <a:latin typeface="Arial" pitchFamily="34" charset="0"/>
              </a:rPr>
              <a:t>Italia 2005: </a:t>
            </a:r>
            <a:r>
              <a:rPr lang="fi-FI" sz="2000" b="1">
                <a:solidFill>
                  <a:srgbClr val="081D58"/>
                </a:solidFill>
                <a:hlinkClick r:id="rId5"/>
              </a:rPr>
              <a:t>www.tekniikkatalous.fi/tk/article49372.ece</a:t>
            </a:r>
            <a:endParaRPr lang="fi-FI" sz="2000" b="1">
              <a:solidFill>
                <a:srgbClr val="081D58"/>
              </a:solidFill>
            </a:endParaRPr>
          </a:p>
        </p:txBody>
      </p:sp>
      <p:sp>
        <p:nvSpPr>
          <p:cNvPr id="273414" name="Rectangle 13"/>
          <p:cNvSpPr>
            <a:spLocks noChangeArrowheads="1"/>
          </p:cNvSpPr>
          <p:nvPr/>
        </p:nvSpPr>
        <p:spPr bwMode="auto">
          <a:xfrm>
            <a:off x="1557338" y="7885113"/>
            <a:ext cx="5256212" cy="363537"/>
          </a:xfrm>
          <a:prstGeom prst="rect">
            <a:avLst/>
          </a:prstGeom>
          <a:solidFill>
            <a:schemeClr val="bg1"/>
          </a:solidFill>
          <a:ln w="12700" algn="ctr">
            <a:noFill/>
            <a:miter lim="800000"/>
            <a:headEnd/>
            <a:tailEnd/>
          </a:ln>
        </p:spPr>
        <p:txBody>
          <a:bodyPr lIns="90488" tIns="44450" rIns="90488" bIns="44450" anchor="ctr">
            <a:spAutoFit/>
          </a:bodyPr>
          <a:lstStyle/>
          <a:p>
            <a:pPr eaLnBrk="0" hangingPunct="0"/>
            <a:r>
              <a:rPr lang="fi-FI" sz="1800" b="1">
                <a:solidFill>
                  <a:srgbClr val="000000"/>
                </a:solidFill>
                <a:latin typeface="Arial" pitchFamily="34" charset="0"/>
              </a:rPr>
              <a:t>tavallista maissia    koisankestävää bt-maissia</a:t>
            </a:r>
            <a:endParaRPr lang="fi-FI" sz="2000" b="1">
              <a:solidFill>
                <a:srgbClr val="081D58"/>
              </a:solidFill>
            </a:endParaRPr>
          </a:p>
        </p:txBody>
      </p:sp>
      <p:sp>
        <p:nvSpPr>
          <p:cNvPr id="273415" name="Line 14"/>
          <p:cNvSpPr>
            <a:spLocks noChangeShapeType="1"/>
          </p:cNvSpPr>
          <p:nvPr/>
        </p:nvSpPr>
        <p:spPr bwMode="auto">
          <a:xfrm flipV="1">
            <a:off x="4857750" y="5797550"/>
            <a:ext cx="1163638" cy="2060575"/>
          </a:xfrm>
          <a:prstGeom prst="line">
            <a:avLst/>
          </a:prstGeom>
          <a:noFill/>
          <a:ln w="25400">
            <a:solidFill>
              <a:srgbClr val="FF00FF"/>
            </a:solidFill>
            <a:round/>
            <a:headEnd/>
            <a:tailEnd type="stealth" w="lg" len="lg"/>
          </a:ln>
        </p:spPr>
        <p:txBody>
          <a:bodyPr vert="eaVert" lIns="90488" tIns="44450" rIns="90488" bIns="44450" anchor="b">
            <a:spAutoFit/>
          </a:bodyPr>
          <a:lstStyle/>
          <a:p>
            <a:endParaRPr lang="fi-FI"/>
          </a:p>
        </p:txBody>
      </p:sp>
      <p:sp>
        <p:nvSpPr>
          <p:cNvPr id="273416" name="Line 15"/>
          <p:cNvSpPr>
            <a:spLocks noChangeShapeType="1"/>
          </p:cNvSpPr>
          <p:nvPr/>
        </p:nvSpPr>
        <p:spPr bwMode="auto">
          <a:xfrm flipH="1" flipV="1">
            <a:off x="857250" y="6429375"/>
            <a:ext cx="1287463" cy="1433513"/>
          </a:xfrm>
          <a:prstGeom prst="line">
            <a:avLst/>
          </a:prstGeom>
          <a:noFill/>
          <a:ln w="25400">
            <a:solidFill>
              <a:srgbClr val="FF00FF"/>
            </a:solidFill>
            <a:round/>
            <a:headEnd/>
            <a:tailEnd type="stealth" w="lg" len="lg"/>
          </a:ln>
        </p:spPr>
        <p:txBody>
          <a:bodyPr vert="eaVert" lIns="90488" tIns="44450" rIns="90488" bIns="44450" anchor="b">
            <a:spAutoFit/>
          </a:bodyPr>
          <a:lstStyle/>
          <a:p>
            <a:endParaRPr lang="fi-FI"/>
          </a:p>
        </p:txBody>
      </p:sp>
      <p:sp>
        <p:nvSpPr>
          <p:cNvPr id="273417" name="Line 16"/>
          <p:cNvSpPr>
            <a:spLocks noChangeShapeType="1"/>
          </p:cNvSpPr>
          <p:nvPr/>
        </p:nvSpPr>
        <p:spPr bwMode="auto">
          <a:xfrm flipV="1">
            <a:off x="3070225" y="3132138"/>
            <a:ext cx="358775" cy="1225550"/>
          </a:xfrm>
          <a:prstGeom prst="line">
            <a:avLst/>
          </a:prstGeom>
          <a:noFill/>
          <a:ln w="25400">
            <a:solidFill>
              <a:srgbClr val="FF00FF"/>
            </a:solidFill>
            <a:round/>
            <a:headEnd/>
            <a:tailEnd type="stealth" w="lg" len="lg"/>
          </a:ln>
        </p:spPr>
        <p:txBody>
          <a:bodyPr vert="eaVert" lIns="90488" tIns="44450" rIns="90488" bIns="44450" anchor="b">
            <a:spAutoFit/>
          </a:bodyPr>
          <a:lstStyle/>
          <a:p>
            <a:endParaRPr lang="fi-FI"/>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pPr algn="ctr" eaLnBrk="1" hangingPunct="1"/>
            <a:r>
              <a:rPr lang="fi-FI" dirty="0" smtClean="0"/>
              <a:t>Luonnonvarojen kestävä käyttö?</a:t>
            </a:r>
          </a:p>
        </p:txBody>
      </p:sp>
      <p:sp>
        <p:nvSpPr>
          <p:cNvPr id="274435" name="Rectangle 3"/>
          <p:cNvSpPr>
            <a:spLocks noGrp="1" noChangeArrowheads="1"/>
          </p:cNvSpPr>
          <p:nvPr>
            <p:ph type="body" idx="1"/>
          </p:nvPr>
        </p:nvSpPr>
        <p:spPr/>
        <p:txBody>
          <a:bodyPr/>
          <a:lstStyle/>
          <a:p>
            <a:pPr eaLnBrk="1" hangingPunct="1">
              <a:lnSpc>
                <a:spcPct val="90000"/>
              </a:lnSpc>
            </a:pPr>
            <a:r>
              <a:rPr lang="fi-FI" smtClean="0"/>
              <a:t>Kuinka luonnolta valtaamaamme elintilaa tulisi käyttää</a:t>
            </a:r>
          </a:p>
          <a:p>
            <a:pPr lvl="1" eaLnBrk="1" hangingPunct="1">
              <a:lnSpc>
                <a:spcPct val="90000"/>
              </a:lnSpc>
            </a:pPr>
            <a:r>
              <a:rPr lang="fi-FI" smtClean="0"/>
              <a:t>...jotta ihmiskunta saisi riittävästi tarvitsemiaan hyödykkeitä  </a:t>
            </a:r>
            <a:br>
              <a:rPr lang="fi-FI" smtClean="0"/>
            </a:br>
            <a:r>
              <a:rPr lang="fi-FI" smtClean="0"/>
              <a:t>(food, feed, fuel &amp; fiber)</a:t>
            </a:r>
          </a:p>
          <a:p>
            <a:pPr lvl="1" eaLnBrk="1" hangingPunct="1">
              <a:lnSpc>
                <a:spcPct val="90000"/>
              </a:lnSpc>
            </a:pPr>
            <a:r>
              <a:rPr lang="fi-FI" smtClean="0"/>
              <a:t>...ilman, että viimeisetkin luonnon ekosysteemit on raivattava ihmisen käyttöön?</a:t>
            </a:r>
          </a:p>
          <a:p>
            <a:pPr eaLnBrk="1" hangingPunct="1">
              <a:lnSpc>
                <a:spcPct val="90000"/>
              </a:lnSpc>
            </a:pPr>
            <a:r>
              <a:rPr lang="fi-FI" smtClean="0"/>
              <a:t>Avainsana on (eko)tehokkuus:</a:t>
            </a:r>
          </a:p>
          <a:p>
            <a:pPr lvl="1" eaLnBrk="1" hangingPunct="1">
              <a:lnSpc>
                <a:spcPct val="90000"/>
              </a:lnSpc>
            </a:pPr>
            <a:r>
              <a:rPr lang="fi-FI" smtClean="0"/>
              <a:t>tuotammeko siis jo vallatuilta alueilta tehokkaasti vaikkapa...</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5459" name="Picture 3" descr="Picture49"/>
          <p:cNvPicPr>
            <a:picLocks noChangeAspect="1" noChangeArrowheads="1"/>
          </p:cNvPicPr>
          <p:nvPr/>
        </p:nvPicPr>
        <p:blipFill>
          <a:blip r:embed="rId2" cstate="print"/>
          <a:srcRect/>
          <a:stretch>
            <a:fillRect/>
          </a:stretch>
        </p:blipFill>
        <p:spPr bwMode="auto">
          <a:xfrm>
            <a:off x="0" y="5178425"/>
            <a:ext cx="6884988" cy="4506913"/>
          </a:xfrm>
          <a:prstGeom prst="rect">
            <a:avLst/>
          </a:prstGeom>
          <a:noFill/>
          <a:ln w="9525">
            <a:noFill/>
            <a:miter lim="800000"/>
            <a:headEnd/>
            <a:tailEnd/>
          </a:ln>
        </p:spPr>
      </p:pic>
      <p:sp>
        <p:nvSpPr>
          <p:cNvPr id="275460" name="Rectangle 4"/>
          <p:cNvSpPr>
            <a:spLocks noChangeArrowheads="1"/>
          </p:cNvSpPr>
          <p:nvPr/>
        </p:nvSpPr>
        <p:spPr bwMode="auto">
          <a:xfrm>
            <a:off x="0" y="4283968"/>
            <a:ext cx="6858000" cy="1073150"/>
          </a:xfrm>
          <a:prstGeom prst="rect">
            <a:avLst/>
          </a:prstGeom>
          <a:solidFill>
            <a:schemeClr val="bg1"/>
          </a:solidFill>
          <a:ln w="12700" algn="ctr">
            <a:noFill/>
            <a:miter lim="800000"/>
            <a:headEnd/>
            <a:tailEnd/>
          </a:ln>
        </p:spPr>
        <p:txBody>
          <a:bodyPr wrap="square" lIns="90488" tIns="44450" rIns="90488" bIns="44450" anchor="ctr">
            <a:spAutoFit/>
          </a:bodyPr>
          <a:lstStyle/>
          <a:p>
            <a:pPr eaLnBrk="0" hangingPunct="0"/>
            <a:r>
              <a:rPr lang="fi-FI" sz="3200" b="1" dirty="0">
                <a:solidFill>
                  <a:srgbClr val="000000"/>
                </a:solidFill>
                <a:latin typeface="Arial" pitchFamily="34" charset="0"/>
              </a:rPr>
              <a:t>  </a:t>
            </a:r>
            <a:r>
              <a:rPr lang="fi-FI" sz="3200" b="1" dirty="0" smtClean="0">
                <a:solidFill>
                  <a:srgbClr val="000000"/>
                </a:solidFill>
                <a:latin typeface="Arial" pitchFamily="34" charset="0"/>
              </a:rPr>
              <a:t>Viljelemmekö </a:t>
            </a:r>
            <a:r>
              <a:rPr lang="fi-FI" sz="3200" b="1" dirty="0">
                <a:solidFill>
                  <a:srgbClr val="000000"/>
                </a:solidFill>
                <a:latin typeface="Arial" pitchFamily="34" charset="0"/>
              </a:rPr>
              <a:t>puuvillaa</a:t>
            </a:r>
            <a:br>
              <a:rPr lang="fi-FI" sz="3200" b="1" dirty="0">
                <a:solidFill>
                  <a:srgbClr val="000000"/>
                </a:solidFill>
                <a:latin typeface="Arial" pitchFamily="34" charset="0"/>
              </a:rPr>
            </a:br>
            <a:r>
              <a:rPr lang="fi-FI" sz="3200" b="1" dirty="0">
                <a:solidFill>
                  <a:srgbClr val="000000"/>
                </a:solidFill>
                <a:latin typeface="Arial" pitchFamily="34" charset="0"/>
              </a:rPr>
              <a:t>                </a:t>
            </a:r>
            <a:r>
              <a:rPr lang="fi-FI" sz="3200" b="1" dirty="0" smtClean="0">
                <a:solidFill>
                  <a:srgbClr val="000000"/>
                </a:solidFill>
                <a:latin typeface="Arial" pitchFamily="34" charset="0"/>
              </a:rPr>
              <a:t>  vai </a:t>
            </a:r>
            <a:r>
              <a:rPr lang="fi-FI" sz="3200" b="1" dirty="0">
                <a:solidFill>
                  <a:srgbClr val="000000"/>
                </a:solidFill>
                <a:latin typeface="Arial" pitchFamily="34" charset="0"/>
              </a:rPr>
              <a:t>tuholaisen toukkia?</a:t>
            </a:r>
          </a:p>
        </p:txBody>
      </p:sp>
      <p:pic>
        <p:nvPicPr>
          <p:cNvPr id="5" name="Kuva 4" descr="PuuvPallo400t40.jpg"/>
          <p:cNvPicPr>
            <a:picLocks noChangeAspect="1"/>
          </p:cNvPicPr>
          <p:nvPr/>
        </p:nvPicPr>
        <p:blipFill>
          <a:blip r:embed="rId3" cstate="print"/>
          <a:stretch>
            <a:fillRect/>
          </a:stretch>
        </p:blipFill>
        <p:spPr>
          <a:xfrm>
            <a:off x="533400" y="401960"/>
            <a:ext cx="5791200" cy="3810000"/>
          </a:xfrm>
          <a:prstGeom prst="rect">
            <a:avLst/>
          </a:prstGeom>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1143000" y="3048000"/>
          <a:ext cx="4572000" cy="3048000"/>
        </p:xfrm>
        <a:graphic>
          <a:graphicData uri="http://schemas.openxmlformats.org/presentationml/2006/ole">
            <p:oleObj spid="_x0000_s4098" name="Kaavio" r:id="rId4" imgW="4572000" imgH="3048030" progId="MSGraph.Chart.8">
              <p:embed followColorScheme="full"/>
            </p:oleObj>
          </a:graphicData>
        </a:graphic>
      </p:graphicFrame>
      <p:sp>
        <p:nvSpPr>
          <p:cNvPr id="4100" name="Rectangle 3"/>
          <p:cNvSpPr>
            <a:spLocks noGrp="1" noChangeArrowheads="1"/>
          </p:cNvSpPr>
          <p:nvPr>
            <p:ph type="body" idx="1"/>
          </p:nvPr>
        </p:nvSpPr>
        <p:spPr>
          <a:xfrm>
            <a:off x="263525" y="5500688"/>
            <a:ext cx="6594475" cy="3562350"/>
          </a:xfrm>
        </p:spPr>
        <p:txBody>
          <a:bodyPr/>
          <a:lstStyle/>
          <a:p>
            <a:pPr eaLnBrk="1" hangingPunct="1">
              <a:lnSpc>
                <a:spcPct val="85000"/>
              </a:lnSpc>
              <a:spcBef>
                <a:spcPct val="10000"/>
              </a:spcBef>
              <a:buFont typeface="Wingdings" pitchFamily="2" charset="2"/>
              <a:buChar char="v"/>
            </a:pPr>
            <a:r>
              <a:rPr lang="fi-FI" sz="2400" dirty="0" err="1" smtClean="0">
                <a:latin typeface="Arial Unicode MS" pitchFamily="34" charset="-128"/>
                <a:ea typeface="Arial Unicode MS" pitchFamily="34" charset="-128"/>
                <a:cs typeface="Arial Unicode MS" pitchFamily="34" charset="-128"/>
              </a:rPr>
              <a:t>Bt-puuvillan</a:t>
            </a:r>
            <a:r>
              <a:rPr lang="fi-FI" sz="2400" dirty="0" smtClean="0">
                <a:latin typeface="Arial Unicode MS" pitchFamily="34" charset="-128"/>
                <a:ea typeface="Arial Unicode MS" pitchFamily="34" charset="-128"/>
                <a:cs typeface="Arial Unicode MS" pitchFamily="34" charset="-128"/>
              </a:rPr>
              <a:t> viljely alkoi v. 2002</a:t>
            </a:r>
            <a:endParaRPr lang="fi-FI" sz="2400" dirty="0" smtClean="0">
              <a:solidFill>
                <a:srgbClr val="00FFFF"/>
              </a:solidFill>
              <a:latin typeface="Arial Unicode MS" pitchFamily="34" charset="-128"/>
              <a:ea typeface="Arial Unicode MS" pitchFamily="34" charset="-128"/>
              <a:cs typeface="Arial Unicode MS" pitchFamily="34" charset="-128"/>
            </a:endParaRPr>
          </a:p>
          <a:p>
            <a:pPr marL="741363" lvl="1" indent="-284163" eaLnBrk="1" hangingPunct="1">
              <a:lnSpc>
                <a:spcPct val="85000"/>
              </a:lnSpc>
              <a:spcBef>
                <a:spcPct val="10000"/>
              </a:spcBef>
            </a:pPr>
            <a:r>
              <a:rPr lang="fi-FI" sz="2000" dirty="0" smtClean="0">
                <a:latin typeface="Arial Unicode MS" pitchFamily="34" charset="-128"/>
                <a:ea typeface="Arial Unicode MS" pitchFamily="34" charset="-128"/>
                <a:cs typeface="Arial Unicode MS" pitchFamily="34" charset="-128"/>
              </a:rPr>
              <a:t>nyt yökköskestäviä lajikkeita kasvatetaan yli </a:t>
            </a:r>
            <a:br>
              <a:rPr lang="fi-FI" sz="2000" dirty="0" smtClean="0">
                <a:latin typeface="Arial Unicode MS" pitchFamily="34" charset="-128"/>
                <a:ea typeface="Arial Unicode MS" pitchFamily="34" charset="-128"/>
                <a:cs typeface="Arial Unicode MS" pitchFamily="34" charset="-128"/>
              </a:rPr>
            </a:br>
            <a:r>
              <a:rPr lang="fi-FI" sz="2000" dirty="0" smtClean="0">
                <a:latin typeface="Arial Unicode MS" pitchFamily="34" charset="-128"/>
                <a:ea typeface="Arial Unicode MS" pitchFamily="34" charset="-128"/>
                <a:cs typeface="Arial Unicode MS" pitchFamily="34" charset="-128"/>
              </a:rPr>
              <a:t>80 prosentilla Intian puuvilla-alasta</a:t>
            </a:r>
          </a:p>
          <a:p>
            <a:pPr marL="741363" lvl="1" indent="-284163" eaLnBrk="1" hangingPunct="1">
              <a:lnSpc>
                <a:spcPct val="85000"/>
              </a:lnSpc>
              <a:spcBef>
                <a:spcPct val="10000"/>
              </a:spcBef>
            </a:pPr>
            <a:r>
              <a:rPr lang="fi-FI" sz="2000" dirty="0" smtClean="0">
                <a:latin typeface="Arial Unicode MS" pitchFamily="34" charset="-128"/>
                <a:ea typeface="Arial Unicode MS" pitchFamily="34" charset="-128"/>
                <a:cs typeface="Arial Unicode MS" pitchFamily="34" charset="-128"/>
              </a:rPr>
              <a:t>satotaso on noussut 80 % kuudessa vuodessa, virallisten satotilastojen mukaan Intiassa</a:t>
            </a:r>
            <a:br>
              <a:rPr lang="fi-FI" sz="2000" dirty="0" smtClean="0">
                <a:latin typeface="Arial Unicode MS" pitchFamily="34" charset="-128"/>
                <a:ea typeface="Arial Unicode MS" pitchFamily="34" charset="-128"/>
                <a:cs typeface="Arial Unicode MS" pitchFamily="34" charset="-128"/>
              </a:rPr>
            </a:br>
            <a:r>
              <a:rPr lang="fi-FI" sz="2000" dirty="0" smtClean="0">
                <a:latin typeface="Arial Unicode MS" pitchFamily="34" charset="-128"/>
                <a:ea typeface="Arial Unicode MS" pitchFamily="34" charset="-128"/>
                <a:cs typeface="Arial Unicode MS" pitchFamily="34" charset="-128"/>
                <a:hlinkClick r:id="rId5"/>
              </a:rPr>
              <a:t> </a:t>
            </a:r>
            <a:r>
              <a:rPr lang="fi-FI" sz="1800" dirty="0" smtClean="0">
                <a:latin typeface="Arial Unicode MS" pitchFamily="34" charset="-128"/>
                <a:ea typeface="Arial Unicode MS" pitchFamily="34" charset="-128"/>
                <a:cs typeface="Arial Unicode MS" pitchFamily="34" charset="-128"/>
                <a:hlinkClick r:id="rId5"/>
              </a:rPr>
              <a:t>http://www.cotcorp.gov.in/statistics.asp</a:t>
            </a:r>
            <a:r>
              <a:rPr lang="fi-FI" sz="1800" dirty="0" smtClean="0">
                <a:latin typeface="Arial Unicode MS" pitchFamily="34" charset="-128"/>
                <a:ea typeface="Arial Unicode MS" pitchFamily="34" charset="-128"/>
                <a:cs typeface="Arial Unicode MS" pitchFamily="34" charset="-128"/>
              </a:rPr>
              <a:t> </a:t>
            </a:r>
            <a:endParaRPr lang="fi-FI" sz="2000" dirty="0" smtClean="0">
              <a:latin typeface="Arial Unicode MS" pitchFamily="34" charset="-128"/>
              <a:ea typeface="Arial Unicode MS" pitchFamily="34" charset="-128"/>
              <a:cs typeface="Arial Unicode MS" pitchFamily="34" charset="-128"/>
            </a:endParaRPr>
          </a:p>
          <a:p>
            <a:pPr eaLnBrk="1" hangingPunct="1">
              <a:lnSpc>
                <a:spcPct val="85000"/>
              </a:lnSpc>
              <a:spcBef>
                <a:spcPct val="10000"/>
              </a:spcBef>
              <a:buFont typeface="Wingdings" pitchFamily="2" charset="2"/>
              <a:buChar char="v"/>
            </a:pPr>
            <a:r>
              <a:rPr lang="fi-FI" sz="2400" dirty="0" err="1" smtClean="0">
                <a:latin typeface="Arial Unicode MS" pitchFamily="34" charset="-128"/>
                <a:ea typeface="Arial Unicode MS" pitchFamily="34" charset="-128"/>
                <a:cs typeface="Arial Unicode MS" pitchFamily="34" charset="-128"/>
              </a:rPr>
              <a:t>Gm-puuvilla</a:t>
            </a:r>
            <a:r>
              <a:rPr lang="fi-FI" sz="2400" dirty="0" smtClean="0">
                <a:latin typeface="Arial Unicode MS" pitchFamily="34" charset="-128"/>
                <a:ea typeface="Arial Unicode MS" pitchFamily="34" charset="-128"/>
                <a:cs typeface="Arial Unicode MS" pitchFamily="34" charset="-128"/>
              </a:rPr>
              <a:t> vähentää itsemurhia Intiassa</a:t>
            </a:r>
          </a:p>
          <a:p>
            <a:pPr marL="741363" lvl="1" indent="-284163" eaLnBrk="1" hangingPunct="1">
              <a:lnSpc>
                <a:spcPct val="85000"/>
              </a:lnSpc>
              <a:spcBef>
                <a:spcPct val="10000"/>
              </a:spcBef>
            </a:pPr>
            <a:r>
              <a:rPr lang="fi-FI" sz="2000" dirty="0" smtClean="0">
                <a:latin typeface="Arial Unicode MS" pitchFamily="34" charset="-128"/>
                <a:ea typeface="Arial Unicode MS" pitchFamily="34" charset="-128"/>
                <a:cs typeface="Arial Unicode MS" pitchFamily="34" charset="-128"/>
              </a:rPr>
              <a:t>osoittavat tutkimukset </a:t>
            </a:r>
            <a:r>
              <a:rPr lang="fi-FI" sz="1800" dirty="0" smtClean="0">
                <a:latin typeface="Arial Unicode MS" pitchFamily="34" charset="-128"/>
                <a:ea typeface="Arial Unicode MS" pitchFamily="34" charset="-128"/>
                <a:cs typeface="Arial Unicode MS" pitchFamily="34" charset="-128"/>
                <a:hlinkClick r:id="rId6"/>
              </a:rPr>
              <a:t>http://geenit.fi/VahItsem.htm</a:t>
            </a:r>
            <a:r>
              <a:rPr lang="fi-FI" sz="1800" dirty="0" smtClean="0">
                <a:latin typeface="Arial Unicode MS" pitchFamily="34" charset="-128"/>
                <a:ea typeface="Arial Unicode MS" pitchFamily="34" charset="-128"/>
                <a:cs typeface="Arial Unicode MS" pitchFamily="34" charset="-128"/>
              </a:rPr>
              <a:t> </a:t>
            </a:r>
            <a:endParaRPr lang="fi-FI" sz="2000" dirty="0" smtClean="0">
              <a:latin typeface="Arial Unicode MS" pitchFamily="34" charset="-128"/>
              <a:ea typeface="Arial Unicode MS" pitchFamily="34" charset="-128"/>
              <a:cs typeface="Arial Unicode MS" pitchFamily="34" charset="-128"/>
            </a:endParaRPr>
          </a:p>
          <a:p>
            <a:pPr marL="741363" lvl="1" indent="-284163" eaLnBrk="1" hangingPunct="1">
              <a:lnSpc>
                <a:spcPct val="85000"/>
              </a:lnSpc>
              <a:spcBef>
                <a:spcPct val="10000"/>
              </a:spcBef>
            </a:pPr>
            <a:r>
              <a:rPr lang="fi-FI" sz="2000" dirty="0" smtClean="0">
                <a:latin typeface="Arial Unicode MS" pitchFamily="34" charset="-128"/>
                <a:ea typeface="Arial Unicode MS" pitchFamily="34" charset="-128"/>
                <a:cs typeface="Arial Unicode MS" pitchFamily="34" charset="-128"/>
              </a:rPr>
              <a:t>vähentää katoriskiä</a:t>
            </a:r>
          </a:p>
          <a:p>
            <a:pPr marL="741363" lvl="1" indent="-284163" eaLnBrk="1" hangingPunct="1">
              <a:lnSpc>
                <a:spcPct val="85000"/>
              </a:lnSpc>
              <a:spcBef>
                <a:spcPct val="10000"/>
              </a:spcBef>
            </a:pPr>
            <a:r>
              <a:rPr lang="fi-FI" sz="2000" dirty="0" smtClean="0">
                <a:latin typeface="Arial Unicode MS" pitchFamily="34" charset="-128"/>
                <a:ea typeface="Arial Unicode MS" pitchFamily="34" charset="-128"/>
                <a:cs typeface="Arial Unicode MS" pitchFamily="34" charset="-128"/>
              </a:rPr>
              <a:t>parantaa satoa, tuloja ja työsuojelua </a:t>
            </a:r>
          </a:p>
          <a:p>
            <a:pPr eaLnBrk="1" hangingPunct="1">
              <a:lnSpc>
                <a:spcPct val="85000"/>
              </a:lnSpc>
              <a:spcBef>
                <a:spcPct val="10000"/>
              </a:spcBef>
              <a:buFont typeface="Wingdings" pitchFamily="2" charset="2"/>
              <a:buChar char="v"/>
            </a:pPr>
            <a:r>
              <a:rPr lang="fi-FI" sz="2400" dirty="0" smtClean="0">
                <a:latin typeface="Arial Unicode MS" pitchFamily="34" charset="-128"/>
                <a:ea typeface="Arial Unicode MS" pitchFamily="34" charset="-128"/>
                <a:cs typeface="Arial Unicode MS" pitchFamily="34" charset="-128"/>
              </a:rPr>
              <a:t>Kuivankestäviksi jalostetut </a:t>
            </a:r>
            <a:r>
              <a:rPr lang="fi-FI" sz="2400" dirty="0" err="1" smtClean="0">
                <a:latin typeface="Arial Unicode MS" pitchFamily="34" charset="-128"/>
                <a:ea typeface="Arial Unicode MS" pitchFamily="34" charset="-128"/>
                <a:cs typeface="Arial Unicode MS" pitchFamily="34" charset="-128"/>
              </a:rPr>
              <a:t>gm-puuvillat</a:t>
            </a:r>
            <a:r>
              <a:rPr lang="fi-FI" sz="2400" dirty="0" smtClean="0">
                <a:latin typeface="Arial Unicode MS" pitchFamily="34" charset="-128"/>
                <a:ea typeface="Arial Unicode MS" pitchFamily="34" charset="-128"/>
                <a:cs typeface="Arial Unicode MS" pitchFamily="34" charset="-128"/>
              </a:rPr>
              <a:t> ovat jo viljelykokeissa</a:t>
            </a:r>
          </a:p>
          <a:p>
            <a:pPr eaLnBrk="1" hangingPunct="1">
              <a:lnSpc>
                <a:spcPct val="85000"/>
              </a:lnSpc>
              <a:spcBef>
                <a:spcPct val="10000"/>
              </a:spcBef>
              <a:buFont typeface="Monotype Sorts" pitchFamily="2" charset="2"/>
              <a:buNone/>
            </a:pPr>
            <a:endParaRPr lang="fi-FI" sz="2000" dirty="0" smtClean="0">
              <a:latin typeface="Arial Unicode MS" pitchFamily="34" charset="-128"/>
              <a:ea typeface="Arial Unicode MS" pitchFamily="34" charset="-128"/>
              <a:cs typeface="Arial Unicode MS" pitchFamily="34" charset="-128"/>
            </a:endParaRPr>
          </a:p>
        </p:txBody>
      </p:sp>
      <p:graphicFrame>
        <p:nvGraphicFramePr>
          <p:cNvPr id="4099" name="Object 3"/>
          <p:cNvGraphicFramePr>
            <a:graphicFrameLocks noChangeAspect="1"/>
          </p:cNvGraphicFramePr>
          <p:nvPr/>
        </p:nvGraphicFramePr>
        <p:xfrm>
          <a:off x="-26988" y="1571625"/>
          <a:ext cx="7099301" cy="3930650"/>
        </p:xfrm>
        <a:graphic>
          <a:graphicData uri="http://schemas.openxmlformats.org/presentationml/2006/ole">
            <p:oleObj spid="_x0000_s4099" name="Kaavio" r:id="rId7" imgW="5505579" imgH="3048030" progId="MSGraph.Chart.8">
              <p:embed followColorScheme="full"/>
            </p:oleObj>
          </a:graphicData>
        </a:graphic>
      </p:graphicFrame>
      <p:sp>
        <p:nvSpPr>
          <p:cNvPr id="4101" name="Text Box 5"/>
          <p:cNvSpPr txBox="1">
            <a:spLocks noChangeArrowheads="1"/>
          </p:cNvSpPr>
          <p:nvPr/>
        </p:nvSpPr>
        <p:spPr bwMode="auto">
          <a:xfrm>
            <a:off x="50800" y="1571625"/>
            <a:ext cx="930275" cy="293688"/>
          </a:xfrm>
          <a:prstGeom prst="rect">
            <a:avLst/>
          </a:prstGeom>
          <a:noFill/>
          <a:ln w="12700" algn="ctr">
            <a:noFill/>
            <a:miter lim="800000"/>
            <a:headEnd/>
            <a:tailEnd/>
          </a:ln>
        </p:spPr>
        <p:txBody>
          <a:bodyPr wrap="none" lIns="90488" tIns="44450" rIns="90488" bIns="44450" anchor="b">
            <a:spAutoFit/>
          </a:bodyPr>
          <a:lstStyle/>
          <a:p>
            <a:pPr>
              <a:lnSpc>
                <a:spcPct val="75000"/>
              </a:lnSpc>
            </a:pPr>
            <a:r>
              <a:rPr lang="fi-FI" sz="1800" b="1">
                <a:solidFill>
                  <a:srgbClr val="000000"/>
                </a:solidFill>
                <a:latin typeface="Arial" pitchFamily="34" charset="0"/>
              </a:rPr>
              <a:t>[kg/ha]</a:t>
            </a:r>
          </a:p>
        </p:txBody>
      </p:sp>
      <p:sp>
        <p:nvSpPr>
          <p:cNvPr id="4102" name="Text Box 6"/>
          <p:cNvSpPr txBox="1">
            <a:spLocks noChangeArrowheads="1"/>
          </p:cNvSpPr>
          <p:nvPr/>
        </p:nvSpPr>
        <p:spPr bwMode="auto">
          <a:xfrm>
            <a:off x="1701800" y="1643063"/>
            <a:ext cx="4175125" cy="361950"/>
          </a:xfrm>
          <a:prstGeom prst="rect">
            <a:avLst/>
          </a:prstGeom>
          <a:noFill/>
          <a:ln w="12700" algn="ctr">
            <a:noFill/>
            <a:miter lim="800000"/>
            <a:headEnd/>
            <a:tailEnd/>
          </a:ln>
        </p:spPr>
        <p:txBody>
          <a:bodyPr wrap="none" lIns="90488" tIns="44450" rIns="90488" bIns="44450" anchor="b">
            <a:spAutoFit/>
          </a:bodyPr>
          <a:lstStyle/>
          <a:p>
            <a:pPr>
              <a:lnSpc>
                <a:spcPct val="75000"/>
              </a:lnSpc>
            </a:pPr>
            <a:r>
              <a:rPr lang="fi-FI" b="1">
                <a:solidFill>
                  <a:srgbClr val="000000"/>
                </a:solidFill>
                <a:latin typeface="Arial" pitchFamily="34" charset="0"/>
              </a:rPr>
              <a:t>Puuvillan satotaso Intiassa </a:t>
            </a:r>
          </a:p>
        </p:txBody>
      </p:sp>
      <p:sp>
        <p:nvSpPr>
          <p:cNvPr id="4103" name="Rectangle 8"/>
          <p:cNvSpPr>
            <a:spLocks noGrp="1" noChangeArrowheads="1"/>
          </p:cNvSpPr>
          <p:nvPr>
            <p:ph type="title"/>
          </p:nvPr>
        </p:nvSpPr>
        <p:spPr>
          <a:xfrm>
            <a:off x="836613" y="250825"/>
            <a:ext cx="5688012" cy="1035050"/>
          </a:xfrm>
          <a:ln>
            <a:solidFill>
              <a:srgbClr val="0000FF"/>
            </a:solidFill>
          </a:ln>
        </p:spPr>
        <p:txBody>
          <a:bodyPr/>
          <a:lstStyle/>
          <a:p>
            <a:pPr algn="ctr" eaLnBrk="1" hangingPunct="1">
              <a:lnSpc>
                <a:spcPct val="80000"/>
              </a:lnSpc>
            </a:pPr>
            <a:r>
              <a:rPr lang="fi-FI" sz="2800" dirty="0" smtClean="0">
                <a:solidFill>
                  <a:srgbClr val="660066"/>
                </a:solidFill>
                <a:latin typeface="Arial Unicode MS" pitchFamily="34" charset="-128"/>
              </a:rPr>
              <a:t>Yökkösenkestävä puuvilla pelasti Intian puuvillateollisuuden</a:t>
            </a:r>
          </a:p>
        </p:txBody>
      </p:sp>
      <p:sp>
        <p:nvSpPr>
          <p:cNvPr id="4104" name="AutoShape 9"/>
          <p:cNvSpPr>
            <a:spLocks noChangeArrowheads="1"/>
          </p:cNvSpPr>
          <p:nvPr/>
        </p:nvSpPr>
        <p:spPr bwMode="auto">
          <a:xfrm rot="-9054691">
            <a:off x="5348288" y="3297238"/>
            <a:ext cx="87312" cy="2436812"/>
          </a:xfrm>
          <a:prstGeom prst="downArrow">
            <a:avLst>
              <a:gd name="adj1" fmla="val 26093"/>
              <a:gd name="adj2" fmla="val 491384"/>
            </a:avLst>
          </a:prstGeom>
          <a:solidFill>
            <a:srgbClr val="FF00FF"/>
          </a:solidFill>
          <a:ln w="12700" algn="ctr">
            <a:solidFill>
              <a:srgbClr val="0000FF"/>
            </a:solidFill>
            <a:miter lim="800000"/>
            <a:headEnd/>
            <a:tailEnd/>
          </a:ln>
        </p:spPr>
        <p:txBody>
          <a:bodyPr rot="10800000" wrap="none" lIns="90488" tIns="44450" rIns="90488" bIns="44450" anchor="ctr"/>
          <a:lstStyle/>
          <a:p>
            <a:pPr algn="ctr" eaLnBrk="0" hangingPunct="0">
              <a:lnSpc>
                <a:spcPct val="85000"/>
              </a:lnSpc>
              <a:spcBef>
                <a:spcPct val="50000"/>
              </a:spcBef>
            </a:pPr>
            <a:endParaRPr lang="fi-FI">
              <a:solidFill>
                <a:srgbClr val="FFFFFF"/>
              </a:solidFill>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1143000" y="3048000"/>
          <a:ext cx="4572000" cy="3048000"/>
        </p:xfrm>
        <a:graphic>
          <a:graphicData uri="http://schemas.openxmlformats.org/presentationml/2006/ole">
            <p:oleObj spid="_x0000_s5122" name="Kaavio" r:id="rId4" imgW="4572000" imgH="3048030" progId="MSGraph.Chart.8">
              <p:embed followColorScheme="full"/>
            </p:oleObj>
          </a:graphicData>
        </a:graphic>
      </p:graphicFrame>
      <p:sp>
        <p:nvSpPr>
          <p:cNvPr id="2052" name="Rectangle 3"/>
          <p:cNvSpPr>
            <a:spLocks noGrp="1" noChangeArrowheads="1"/>
          </p:cNvSpPr>
          <p:nvPr>
            <p:ph type="body" idx="1"/>
          </p:nvPr>
        </p:nvSpPr>
        <p:spPr>
          <a:xfrm>
            <a:off x="263525" y="6000750"/>
            <a:ext cx="6594475" cy="2928938"/>
          </a:xfrm>
        </p:spPr>
        <p:txBody>
          <a:bodyPr rtlCol="0">
            <a:normAutofit fontScale="92500" lnSpcReduction="20000"/>
          </a:bodyPr>
          <a:lstStyle/>
          <a:p>
            <a:pPr eaLnBrk="1" fontAlgn="auto" hangingPunct="1">
              <a:spcBef>
                <a:spcPct val="10000"/>
              </a:spcBef>
              <a:spcAft>
                <a:spcPts val="0"/>
              </a:spcAft>
              <a:buClr>
                <a:srgbClr val="0066FF"/>
              </a:buClr>
              <a:buFont typeface="Wingdings" pitchFamily="2" charset="2"/>
              <a:buChar char="v"/>
              <a:defRPr/>
            </a:pPr>
            <a:r>
              <a:rPr lang="fi-FI" sz="2400" dirty="0" err="1" smtClean="0">
                <a:latin typeface="Arial Unicode MS" pitchFamily="34" charset="-128"/>
                <a:ea typeface="Arial Unicode MS" pitchFamily="34" charset="-128"/>
                <a:cs typeface="Arial Unicode MS" pitchFamily="34" charset="-128"/>
              </a:rPr>
              <a:t>Bt-cotton</a:t>
            </a:r>
            <a:r>
              <a:rPr lang="fi-FI" sz="2400" dirty="0" smtClean="0">
                <a:latin typeface="Arial Unicode MS" pitchFamily="34" charset="-128"/>
                <a:ea typeface="Arial Unicode MS" pitchFamily="34" charset="-128"/>
                <a:cs typeface="Arial Unicode MS" pitchFamily="34" charset="-128"/>
              </a:rPr>
              <a:t> </a:t>
            </a:r>
            <a:r>
              <a:rPr lang="fi-FI" sz="2400" dirty="0" err="1" smtClean="0">
                <a:latin typeface="Arial Unicode MS" pitchFamily="34" charset="-128"/>
                <a:ea typeface="Arial Unicode MS" pitchFamily="34" charset="-128"/>
                <a:cs typeface="Arial Unicode MS" pitchFamily="34" charset="-128"/>
              </a:rPr>
              <a:t>cultivation</a:t>
            </a:r>
            <a:r>
              <a:rPr lang="fi-FI" sz="2400" dirty="0" smtClean="0">
                <a:latin typeface="Arial Unicode MS" pitchFamily="34" charset="-128"/>
                <a:ea typeface="Arial Unicode MS" pitchFamily="34" charset="-128"/>
                <a:cs typeface="Arial Unicode MS" pitchFamily="34" charset="-128"/>
              </a:rPr>
              <a:t> in </a:t>
            </a:r>
            <a:r>
              <a:rPr lang="fi-FI" sz="2400" dirty="0" err="1" smtClean="0">
                <a:latin typeface="Arial Unicode MS" pitchFamily="34" charset="-128"/>
                <a:ea typeface="Arial Unicode MS" pitchFamily="34" charset="-128"/>
                <a:cs typeface="Arial Unicode MS" pitchFamily="34" charset="-128"/>
              </a:rPr>
              <a:t>India</a:t>
            </a:r>
            <a:r>
              <a:rPr lang="fi-FI" sz="2400" dirty="0" smtClean="0">
                <a:latin typeface="Arial Unicode MS" pitchFamily="34" charset="-128"/>
                <a:ea typeface="Arial Unicode MS" pitchFamily="34" charset="-128"/>
                <a:cs typeface="Arial Unicode MS" pitchFamily="34" charset="-128"/>
              </a:rPr>
              <a:t> </a:t>
            </a:r>
            <a:r>
              <a:rPr lang="fi-FI" sz="2400" dirty="0" err="1" smtClean="0">
                <a:latin typeface="Arial Unicode MS" pitchFamily="34" charset="-128"/>
                <a:ea typeface="Arial Unicode MS" pitchFamily="34" charset="-128"/>
                <a:cs typeface="Arial Unicode MS" pitchFamily="34" charset="-128"/>
              </a:rPr>
              <a:t>started</a:t>
            </a:r>
            <a:r>
              <a:rPr lang="fi-FI" sz="2400" dirty="0" smtClean="0">
                <a:latin typeface="Arial Unicode MS" pitchFamily="34" charset="-128"/>
                <a:ea typeface="Arial Unicode MS" pitchFamily="34" charset="-128"/>
                <a:cs typeface="Arial Unicode MS" pitchFamily="34" charset="-128"/>
              </a:rPr>
              <a:t> in 2002</a:t>
            </a:r>
            <a:endParaRPr lang="fi-FI" sz="2400" dirty="0" smtClean="0">
              <a:solidFill>
                <a:srgbClr val="00FFFF"/>
              </a:solidFill>
              <a:latin typeface="Arial Unicode MS" pitchFamily="34" charset="-128"/>
              <a:ea typeface="Arial Unicode MS" pitchFamily="34" charset="-128"/>
              <a:cs typeface="Arial Unicode MS" pitchFamily="34" charset="-128"/>
            </a:endParaRPr>
          </a:p>
          <a:p>
            <a:pPr marL="741363" lvl="1" indent="-284163" eaLnBrk="1" fontAlgn="auto" hangingPunct="1">
              <a:spcBef>
                <a:spcPct val="10000"/>
              </a:spcBef>
              <a:spcAft>
                <a:spcPts val="0"/>
              </a:spcAft>
              <a:defRPr/>
            </a:pPr>
            <a:r>
              <a:rPr lang="fi-FI" sz="2000" dirty="0" err="1" smtClean="0">
                <a:latin typeface="Arial Unicode MS" pitchFamily="34" charset="-128"/>
                <a:ea typeface="Arial Unicode MS" pitchFamily="34" charset="-128"/>
                <a:cs typeface="Arial Unicode MS" pitchFamily="34" charset="-128"/>
              </a:rPr>
              <a:t>Now</a:t>
            </a:r>
            <a:r>
              <a:rPr lang="fi-FI" sz="2000" dirty="0" smtClean="0">
                <a:latin typeface="Arial Unicode MS" pitchFamily="34" charset="-128"/>
                <a:ea typeface="Arial Unicode MS" pitchFamily="34" charset="-128"/>
                <a:cs typeface="Arial Unicode MS" pitchFamily="34" charset="-128"/>
              </a:rPr>
              <a:t> (2010) </a:t>
            </a:r>
            <a:r>
              <a:rPr lang="fi-FI" sz="2000" dirty="0" err="1" smtClean="0">
                <a:latin typeface="Arial Unicode MS" pitchFamily="34" charset="-128"/>
                <a:ea typeface="Arial Unicode MS" pitchFamily="34" charset="-128"/>
                <a:cs typeface="Arial Unicode MS" pitchFamily="34" charset="-128"/>
              </a:rPr>
              <a:t>its</a:t>
            </a:r>
            <a:r>
              <a:rPr lang="fi-FI" sz="2000" dirty="0" smtClean="0">
                <a:latin typeface="Arial Unicode MS" pitchFamily="34" charset="-128"/>
                <a:ea typeface="Arial Unicode MS" pitchFamily="34" charset="-128"/>
                <a:cs typeface="Arial Unicode MS" pitchFamily="34" charset="-128"/>
              </a:rPr>
              <a:t> </a:t>
            </a:r>
            <a:r>
              <a:rPr lang="fi-FI" sz="2000" dirty="0" err="1" smtClean="0">
                <a:latin typeface="Arial Unicode MS" pitchFamily="34" charset="-128"/>
                <a:ea typeface="Arial Unicode MS" pitchFamily="34" charset="-128"/>
                <a:cs typeface="Arial Unicode MS" pitchFamily="34" charset="-128"/>
              </a:rPr>
              <a:t>share</a:t>
            </a:r>
            <a:r>
              <a:rPr lang="fi-FI" sz="2000" dirty="0" smtClean="0">
                <a:latin typeface="Arial Unicode MS" pitchFamily="34" charset="-128"/>
                <a:ea typeface="Arial Unicode MS" pitchFamily="34" charset="-128"/>
                <a:cs typeface="Arial Unicode MS" pitchFamily="34" charset="-128"/>
              </a:rPr>
              <a:t> is </a:t>
            </a:r>
            <a:r>
              <a:rPr lang="fi-FI" sz="2000" dirty="0" err="1" smtClean="0">
                <a:latin typeface="Arial Unicode MS" pitchFamily="34" charset="-128"/>
                <a:ea typeface="Arial Unicode MS" pitchFamily="34" charset="-128"/>
                <a:cs typeface="Arial Unicode MS" pitchFamily="34" charset="-128"/>
              </a:rPr>
              <a:t>more</a:t>
            </a:r>
            <a:r>
              <a:rPr lang="fi-FI" sz="2000" dirty="0" smtClean="0">
                <a:latin typeface="Arial Unicode MS" pitchFamily="34" charset="-128"/>
                <a:ea typeface="Arial Unicode MS" pitchFamily="34" charset="-128"/>
                <a:cs typeface="Arial Unicode MS" pitchFamily="34" charset="-128"/>
              </a:rPr>
              <a:t> </a:t>
            </a:r>
            <a:r>
              <a:rPr lang="fi-FI" sz="2000" dirty="0" err="1" smtClean="0">
                <a:latin typeface="Arial Unicode MS" pitchFamily="34" charset="-128"/>
                <a:ea typeface="Arial Unicode MS" pitchFamily="34" charset="-128"/>
                <a:cs typeface="Arial Unicode MS" pitchFamily="34" charset="-128"/>
              </a:rPr>
              <a:t>than</a:t>
            </a:r>
            <a:r>
              <a:rPr lang="fi-FI" sz="2000" dirty="0" smtClean="0">
                <a:latin typeface="Arial Unicode MS" pitchFamily="34" charset="-128"/>
                <a:ea typeface="Arial Unicode MS" pitchFamily="34" charset="-128"/>
                <a:cs typeface="Arial Unicode MS" pitchFamily="34" charset="-128"/>
              </a:rPr>
              <a:t> 90 % of </a:t>
            </a:r>
            <a:r>
              <a:rPr lang="fi-FI" sz="2000" dirty="0" err="1" smtClean="0">
                <a:latin typeface="Arial Unicode MS" pitchFamily="34" charset="-128"/>
                <a:ea typeface="Arial Unicode MS" pitchFamily="34" charset="-128"/>
                <a:cs typeface="Arial Unicode MS" pitchFamily="34" charset="-128"/>
              </a:rPr>
              <a:t>cotton</a:t>
            </a:r>
            <a:r>
              <a:rPr lang="fi-FI" sz="2000" dirty="0" smtClean="0">
                <a:latin typeface="Arial Unicode MS" pitchFamily="34" charset="-128"/>
                <a:ea typeface="Arial Unicode MS" pitchFamily="34" charset="-128"/>
                <a:cs typeface="Arial Unicode MS" pitchFamily="34" charset="-128"/>
              </a:rPr>
              <a:t> </a:t>
            </a:r>
            <a:r>
              <a:rPr lang="fi-FI" sz="2000" dirty="0" err="1" smtClean="0">
                <a:latin typeface="Arial Unicode MS" pitchFamily="34" charset="-128"/>
                <a:ea typeface="Arial Unicode MS" pitchFamily="34" charset="-128"/>
                <a:cs typeface="Arial Unicode MS" pitchFamily="34" charset="-128"/>
              </a:rPr>
              <a:t>cultivation</a:t>
            </a:r>
            <a:r>
              <a:rPr lang="fi-FI" sz="2000" dirty="0" smtClean="0">
                <a:latin typeface="Arial Unicode MS" pitchFamily="34" charset="-128"/>
                <a:ea typeface="Arial Unicode MS" pitchFamily="34" charset="-128"/>
                <a:cs typeface="Arial Unicode MS" pitchFamily="34" charset="-128"/>
              </a:rPr>
              <a:t> </a:t>
            </a:r>
            <a:r>
              <a:rPr lang="fi-FI" sz="2000" dirty="0" err="1" smtClean="0">
                <a:latin typeface="Arial Unicode MS" pitchFamily="34" charset="-128"/>
                <a:ea typeface="Arial Unicode MS" pitchFamily="34" charset="-128"/>
                <a:cs typeface="Arial Unicode MS" pitchFamily="34" charset="-128"/>
              </a:rPr>
              <a:t>area</a:t>
            </a:r>
            <a:r>
              <a:rPr lang="fi-FI" sz="2000" dirty="0" smtClean="0">
                <a:latin typeface="Arial Unicode MS" pitchFamily="34" charset="-128"/>
                <a:ea typeface="Arial Unicode MS" pitchFamily="34" charset="-128"/>
                <a:cs typeface="Arial Unicode MS" pitchFamily="34" charset="-128"/>
              </a:rPr>
              <a:t> </a:t>
            </a:r>
          </a:p>
          <a:p>
            <a:pPr marL="741363" lvl="1" indent="-284163" eaLnBrk="1" fontAlgn="auto" hangingPunct="1">
              <a:spcBef>
                <a:spcPct val="10000"/>
              </a:spcBef>
              <a:spcAft>
                <a:spcPts val="0"/>
              </a:spcAft>
              <a:defRPr/>
            </a:pPr>
            <a:r>
              <a:rPr lang="fi-FI" sz="2000" dirty="0" err="1" smtClean="0">
                <a:latin typeface="Arial Unicode MS" pitchFamily="34" charset="-128"/>
                <a:ea typeface="Arial Unicode MS" pitchFamily="34" charset="-128"/>
                <a:cs typeface="Arial Unicode MS" pitchFamily="34" charset="-128"/>
              </a:rPr>
              <a:t>Accordingly</a:t>
            </a:r>
            <a:r>
              <a:rPr lang="fi-FI" sz="2000" dirty="0" smtClean="0">
                <a:latin typeface="Arial Unicode MS" pitchFamily="34" charset="-128"/>
                <a:ea typeface="Arial Unicode MS" pitchFamily="34" charset="-128"/>
                <a:cs typeface="Arial Unicode MS" pitchFamily="34" charset="-128"/>
              </a:rPr>
              <a:t>, </a:t>
            </a:r>
            <a:r>
              <a:rPr lang="fi-FI" sz="2000" dirty="0" err="1" smtClean="0">
                <a:latin typeface="Arial Unicode MS" pitchFamily="34" charset="-128"/>
                <a:ea typeface="Arial Unicode MS" pitchFamily="34" charset="-128"/>
                <a:cs typeface="Arial Unicode MS" pitchFamily="34" charset="-128"/>
              </a:rPr>
              <a:t>cotton</a:t>
            </a:r>
            <a:r>
              <a:rPr lang="fi-FI" sz="2000" dirty="0" smtClean="0">
                <a:latin typeface="Arial Unicode MS" pitchFamily="34" charset="-128"/>
                <a:ea typeface="Arial Unicode MS" pitchFamily="34" charset="-128"/>
                <a:cs typeface="Arial Unicode MS" pitchFamily="34" charset="-128"/>
              </a:rPr>
              <a:t> </a:t>
            </a:r>
            <a:r>
              <a:rPr lang="fi-FI" sz="2000" dirty="0" err="1" smtClean="0">
                <a:latin typeface="Arial Unicode MS" pitchFamily="34" charset="-128"/>
                <a:ea typeface="Arial Unicode MS" pitchFamily="34" charset="-128"/>
                <a:cs typeface="Arial Unicode MS" pitchFamily="34" charset="-128"/>
              </a:rPr>
              <a:t>exports</a:t>
            </a:r>
            <a:r>
              <a:rPr lang="fi-FI" sz="2000" dirty="0" smtClean="0">
                <a:latin typeface="Arial Unicode MS" pitchFamily="34" charset="-128"/>
                <a:ea typeface="Arial Unicode MS" pitchFamily="34" charset="-128"/>
                <a:cs typeface="Arial Unicode MS" pitchFamily="34" charset="-128"/>
              </a:rPr>
              <a:t> </a:t>
            </a:r>
            <a:r>
              <a:rPr lang="fi-FI" sz="2000" dirty="0" err="1" smtClean="0">
                <a:latin typeface="Arial Unicode MS" pitchFamily="34" charset="-128"/>
                <a:ea typeface="Arial Unicode MS" pitchFamily="34" charset="-128"/>
                <a:cs typeface="Arial Unicode MS" pitchFamily="34" charset="-128"/>
              </a:rPr>
              <a:t>from</a:t>
            </a:r>
            <a:r>
              <a:rPr lang="fi-FI" sz="2000" dirty="0" smtClean="0">
                <a:latin typeface="Arial Unicode MS" pitchFamily="34" charset="-128"/>
                <a:ea typeface="Arial Unicode MS" pitchFamily="34" charset="-128"/>
                <a:cs typeface="Arial Unicode MS" pitchFamily="34" charset="-128"/>
              </a:rPr>
              <a:t> </a:t>
            </a:r>
            <a:r>
              <a:rPr lang="fi-FI" sz="2000" dirty="0" err="1" smtClean="0">
                <a:latin typeface="Arial Unicode MS" pitchFamily="34" charset="-128"/>
                <a:ea typeface="Arial Unicode MS" pitchFamily="34" charset="-128"/>
                <a:cs typeface="Arial Unicode MS" pitchFamily="34" charset="-128"/>
              </a:rPr>
              <a:t>India</a:t>
            </a:r>
            <a:r>
              <a:rPr lang="fi-FI" sz="2000" dirty="0" smtClean="0">
                <a:latin typeface="Arial Unicode MS" pitchFamily="34" charset="-128"/>
                <a:ea typeface="Arial Unicode MS" pitchFamily="34" charset="-128"/>
                <a:cs typeface="Arial Unicode MS" pitchFamily="34" charset="-128"/>
              </a:rPr>
              <a:t> </a:t>
            </a:r>
            <a:r>
              <a:rPr lang="fi-FI" sz="2000" dirty="0" err="1" smtClean="0">
                <a:latin typeface="Arial Unicode MS" pitchFamily="34" charset="-128"/>
                <a:ea typeface="Arial Unicode MS" pitchFamily="34" charset="-128"/>
                <a:cs typeface="Arial Unicode MS" pitchFamily="34" charset="-128"/>
              </a:rPr>
              <a:t>have</a:t>
            </a:r>
            <a:r>
              <a:rPr lang="fi-FI" sz="2000" dirty="0" smtClean="0">
                <a:latin typeface="Arial Unicode MS" pitchFamily="34" charset="-128"/>
                <a:ea typeface="Arial Unicode MS" pitchFamily="34" charset="-128"/>
                <a:cs typeface="Arial Unicode MS" pitchFamily="34" charset="-128"/>
              </a:rPr>
              <a:t> </a:t>
            </a:r>
            <a:r>
              <a:rPr lang="fi-FI" sz="2000" dirty="0" err="1" smtClean="0">
                <a:latin typeface="Arial Unicode MS" pitchFamily="34" charset="-128"/>
                <a:ea typeface="Arial Unicode MS" pitchFamily="34" charset="-128"/>
                <a:cs typeface="Arial Unicode MS" pitchFamily="34" charset="-128"/>
              </a:rPr>
              <a:t>risen</a:t>
            </a:r>
            <a:r>
              <a:rPr lang="fi-FI" sz="2000" dirty="0" smtClean="0">
                <a:latin typeface="Arial Unicode MS" pitchFamily="34" charset="-128"/>
                <a:ea typeface="Arial Unicode MS" pitchFamily="34" charset="-128"/>
                <a:cs typeface="Arial Unicode MS" pitchFamily="34" charset="-128"/>
              </a:rPr>
              <a:t> </a:t>
            </a:r>
            <a:r>
              <a:rPr lang="fi-FI" sz="2000" dirty="0" err="1" smtClean="0">
                <a:latin typeface="Arial Unicode MS" pitchFamily="34" charset="-128"/>
                <a:ea typeface="Arial Unicode MS" pitchFamily="34" charset="-128"/>
                <a:cs typeface="Arial Unicode MS" pitchFamily="34" charset="-128"/>
              </a:rPr>
              <a:t>exponentially</a:t>
            </a:r>
            <a:r>
              <a:rPr lang="fi-FI" sz="2000" dirty="0" smtClean="0">
                <a:latin typeface="Arial Unicode MS" pitchFamily="34" charset="-128"/>
                <a:ea typeface="Arial Unicode MS" pitchFamily="34" charset="-128"/>
                <a:cs typeface="Arial Unicode MS" pitchFamily="34" charset="-128"/>
              </a:rPr>
              <a:t> </a:t>
            </a:r>
            <a:r>
              <a:rPr lang="fi-FI" sz="2000" dirty="0" err="1" smtClean="0">
                <a:latin typeface="Arial Unicode MS" pitchFamily="34" charset="-128"/>
                <a:ea typeface="Arial Unicode MS" pitchFamily="34" charset="-128"/>
                <a:cs typeface="Arial Unicode MS" pitchFamily="34" charset="-128"/>
              </a:rPr>
              <a:t>after</a:t>
            </a:r>
            <a:r>
              <a:rPr lang="fi-FI" sz="2000" dirty="0" smtClean="0">
                <a:latin typeface="Arial Unicode MS" pitchFamily="34" charset="-128"/>
                <a:ea typeface="Arial Unicode MS" pitchFamily="34" charset="-128"/>
                <a:cs typeface="Arial Unicode MS" pitchFamily="34" charset="-128"/>
              </a:rPr>
              <a:t> </a:t>
            </a:r>
            <a:r>
              <a:rPr lang="fi-FI" sz="2000" dirty="0" err="1" smtClean="0">
                <a:latin typeface="Arial Unicode MS" pitchFamily="34" charset="-128"/>
                <a:ea typeface="Arial Unicode MS" pitchFamily="34" charset="-128"/>
                <a:cs typeface="Arial Unicode MS" pitchFamily="34" charset="-128"/>
              </a:rPr>
              <a:t>their</a:t>
            </a:r>
            <a:r>
              <a:rPr lang="fi-FI" sz="2000" dirty="0" smtClean="0">
                <a:latin typeface="Arial Unicode MS" pitchFamily="34" charset="-128"/>
                <a:ea typeface="Arial Unicode MS" pitchFamily="34" charset="-128"/>
                <a:cs typeface="Arial Unicode MS" pitchFamily="34" charset="-128"/>
              </a:rPr>
              <a:t> </a:t>
            </a:r>
            <a:r>
              <a:rPr lang="fi-FI" sz="2000" dirty="0" err="1" smtClean="0">
                <a:latin typeface="Arial Unicode MS" pitchFamily="34" charset="-128"/>
                <a:ea typeface="Arial Unicode MS" pitchFamily="34" charset="-128"/>
                <a:cs typeface="Arial Unicode MS" pitchFamily="34" charset="-128"/>
              </a:rPr>
              <a:t>chronic</a:t>
            </a:r>
            <a:r>
              <a:rPr lang="fi-FI" sz="2000" dirty="0" smtClean="0">
                <a:latin typeface="Arial Unicode MS" pitchFamily="34" charset="-128"/>
                <a:ea typeface="Arial Unicode MS" pitchFamily="34" charset="-128"/>
                <a:cs typeface="Arial Unicode MS" pitchFamily="34" charset="-128"/>
              </a:rPr>
              <a:t> </a:t>
            </a:r>
            <a:r>
              <a:rPr lang="fi-FI" sz="2000" dirty="0" err="1" smtClean="0">
                <a:latin typeface="Arial Unicode MS" pitchFamily="34" charset="-128"/>
                <a:ea typeface="Arial Unicode MS" pitchFamily="34" charset="-128"/>
                <a:cs typeface="Arial Unicode MS" pitchFamily="34" charset="-128"/>
              </a:rPr>
              <a:t>stagnation</a:t>
            </a:r>
            <a:r>
              <a:rPr lang="fi-FI" sz="2000" dirty="0" smtClean="0">
                <a:latin typeface="Arial Unicode MS" pitchFamily="34" charset="-128"/>
                <a:ea typeface="Arial Unicode MS" pitchFamily="34" charset="-128"/>
                <a:cs typeface="Arial Unicode MS" pitchFamily="34" charset="-128"/>
              </a:rPr>
              <a:t> </a:t>
            </a:r>
          </a:p>
          <a:p>
            <a:pPr marL="741363" lvl="1" indent="-284163" eaLnBrk="1" fontAlgn="auto" hangingPunct="1">
              <a:spcBef>
                <a:spcPct val="10000"/>
              </a:spcBef>
              <a:spcAft>
                <a:spcPts val="0"/>
              </a:spcAft>
              <a:defRPr/>
            </a:pPr>
            <a:r>
              <a:rPr lang="fi-FI" sz="2000" dirty="0" smtClean="0">
                <a:latin typeface="Arial Unicode MS" pitchFamily="34" charset="-128"/>
                <a:ea typeface="Arial Unicode MS" pitchFamily="34" charset="-128"/>
                <a:cs typeface="Arial Unicode MS" pitchFamily="34" charset="-128"/>
              </a:rPr>
              <a:t>...i.e. </a:t>
            </a:r>
            <a:r>
              <a:rPr lang="fi-FI" sz="2000" dirty="0" err="1" smtClean="0">
                <a:latin typeface="Arial Unicode MS" pitchFamily="34" charset="-128"/>
                <a:ea typeface="Arial Unicode MS" pitchFamily="34" charset="-128"/>
                <a:cs typeface="Arial Unicode MS" pitchFamily="34" charset="-128"/>
              </a:rPr>
              <a:t>by</a:t>
            </a:r>
            <a:r>
              <a:rPr lang="fi-FI" sz="2000" dirty="0" smtClean="0">
                <a:latin typeface="Arial Unicode MS" pitchFamily="34" charset="-128"/>
                <a:ea typeface="Arial Unicode MS" pitchFamily="34" charset="-128"/>
                <a:cs typeface="Arial Unicode MS" pitchFamily="34" charset="-128"/>
              </a:rPr>
              <a:t> 13 600 % </a:t>
            </a:r>
            <a:r>
              <a:rPr lang="fi-FI" sz="2000" dirty="0" err="1" smtClean="0">
                <a:latin typeface="Arial Unicode MS" pitchFamily="34" charset="-128"/>
                <a:ea typeface="Arial Unicode MS" pitchFamily="34" charset="-128"/>
                <a:cs typeface="Arial Unicode MS" pitchFamily="34" charset="-128"/>
              </a:rPr>
              <a:t>since</a:t>
            </a:r>
            <a:r>
              <a:rPr lang="fi-FI" sz="2000" dirty="0" smtClean="0">
                <a:latin typeface="Arial Unicode MS" pitchFamily="34" charset="-128"/>
                <a:ea typeface="Arial Unicode MS" pitchFamily="34" charset="-128"/>
                <a:cs typeface="Arial Unicode MS" pitchFamily="34" charset="-128"/>
              </a:rPr>
              <a:t> the </a:t>
            </a:r>
            <a:r>
              <a:rPr lang="fi-FI" sz="2000" dirty="0" err="1" smtClean="0">
                <a:latin typeface="Arial Unicode MS" pitchFamily="34" charset="-128"/>
                <a:ea typeface="Arial Unicode MS" pitchFamily="34" charset="-128"/>
                <a:cs typeface="Arial Unicode MS" pitchFamily="34" charset="-128"/>
              </a:rPr>
              <a:t>years</a:t>
            </a:r>
            <a:r>
              <a:rPr lang="fi-FI" sz="2000" dirty="0" smtClean="0">
                <a:latin typeface="Arial Unicode MS" pitchFamily="34" charset="-128"/>
                <a:ea typeface="Arial Unicode MS" pitchFamily="34" charset="-128"/>
                <a:cs typeface="Arial Unicode MS" pitchFamily="34" charset="-128"/>
              </a:rPr>
              <a:t> 2000–2002  </a:t>
            </a:r>
            <a:br>
              <a:rPr lang="fi-FI" sz="2000" dirty="0" smtClean="0">
                <a:latin typeface="Arial Unicode MS" pitchFamily="34" charset="-128"/>
                <a:ea typeface="Arial Unicode MS" pitchFamily="34" charset="-128"/>
                <a:cs typeface="Arial Unicode MS" pitchFamily="34" charset="-128"/>
              </a:rPr>
            </a:br>
            <a:r>
              <a:rPr lang="fi-FI" sz="2000" dirty="0" smtClean="0">
                <a:latin typeface="Arial Unicode MS" pitchFamily="34" charset="-128"/>
                <a:ea typeface="Arial Unicode MS" pitchFamily="34" charset="-128"/>
                <a:cs typeface="Arial Unicode MS" pitchFamily="34" charset="-128"/>
              </a:rPr>
              <a:t> </a:t>
            </a:r>
            <a:r>
              <a:rPr lang="fi-FI" sz="2000" dirty="0" smtClean="0">
                <a:latin typeface="Arial Unicode MS" pitchFamily="34" charset="-128"/>
                <a:ea typeface="Arial Unicode MS" pitchFamily="34" charset="-128"/>
                <a:cs typeface="Arial Unicode MS" pitchFamily="34" charset="-128"/>
                <a:hlinkClick r:id="rId5"/>
              </a:rPr>
              <a:t>http://www.cotcorp.gov.in/statistics.asp</a:t>
            </a:r>
            <a:r>
              <a:rPr lang="fi-FI" sz="2000" dirty="0" smtClean="0">
                <a:latin typeface="Arial Unicode MS" pitchFamily="34" charset="-128"/>
                <a:ea typeface="Arial Unicode MS" pitchFamily="34" charset="-128"/>
                <a:cs typeface="Arial Unicode MS" pitchFamily="34" charset="-128"/>
              </a:rPr>
              <a:t> </a:t>
            </a:r>
          </a:p>
          <a:p>
            <a:pPr eaLnBrk="1" fontAlgn="auto" hangingPunct="1">
              <a:spcBef>
                <a:spcPct val="10000"/>
              </a:spcBef>
              <a:spcAft>
                <a:spcPts val="0"/>
              </a:spcAft>
              <a:buClr>
                <a:srgbClr val="063DE8"/>
              </a:buClr>
              <a:buFont typeface="Wingdings" pitchFamily="2" charset="2"/>
              <a:buChar char="v"/>
              <a:defRPr/>
            </a:pPr>
            <a:r>
              <a:rPr lang="fi-FI" sz="2400" dirty="0" err="1" smtClean="0">
                <a:solidFill>
                  <a:srgbClr val="000000"/>
                </a:solidFill>
                <a:latin typeface="Arial Unicode MS" pitchFamily="34" charset="-128"/>
                <a:ea typeface="Arial Unicode MS" pitchFamily="34" charset="-128"/>
                <a:cs typeface="Arial Unicode MS" pitchFamily="34" charset="-128"/>
              </a:rPr>
              <a:t>Recently</a:t>
            </a:r>
            <a:r>
              <a:rPr lang="fi-FI" sz="2400" dirty="0" smtClean="0">
                <a:solidFill>
                  <a:srgbClr val="000000"/>
                </a:solidFill>
                <a:latin typeface="Arial Unicode MS" pitchFamily="34" charset="-128"/>
                <a:ea typeface="Arial Unicode MS" pitchFamily="34" charset="-128"/>
                <a:cs typeface="Arial Unicode MS" pitchFamily="34" charset="-128"/>
              </a:rPr>
              <a:t>, Pakistan </a:t>
            </a:r>
            <a:r>
              <a:rPr lang="fi-FI" sz="2400" dirty="0" err="1" smtClean="0">
                <a:solidFill>
                  <a:srgbClr val="000000"/>
                </a:solidFill>
                <a:latin typeface="Arial Unicode MS" pitchFamily="34" charset="-128"/>
                <a:ea typeface="Arial Unicode MS" pitchFamily="34" charset="-128"/>
                <a:cs typeface="Arial Unicode MS" pitchFamily="34" charset="-128"/>
              </a:rPr>
              <a:t>has</a:t>
            </a:r>
            <a:r>
              <a:rPr lang="fi-FI" sz="2400" dirty="0" smtClean="0">
                <a:solidFill>
                  <a:srgbClr val="000000"/>
                </a:solidFill>
                <a:latin typeface="Arial Unicode MS" pitchFamily="34" charset="-128"/>
                <a:ea typeface="Arial Unicode MS" pitchFamily="34" charset="-128"/>
                <a:cs typeface="Arial Unicode MS" pitchFamily="34" charset="-128"/>
              </a:rPr>
              <a:t> </a:t>
            </a:r>
            <a:r>
              <a:rPr lang="fi-FI" sz="2400" dirty="0" err="1" smtClean="0">
                <a:solidFill>
                  <a:srgbClr val="000000"/>
                </a:solidFill>
                <a:latin typeface="Arial Unicode MS" pitchFamily="34" charset="-128"/>
                <a:ea typeface="Arial Unicode MS" pitchFamily="34" charset="-128"/>
                <a:cs typeface="Arial Unicode MS" pitchFamily="34" charset="-128"/>
              </a:rPr>
              <a:t>started</a:t>
            </a:r>
            <a:r>
              <a:rPr lang="fi-FI" sz="2400" dirty="0" smtClean="0">
                <a:solidFill>
                  <a:srgbClr val="000000"/>
                </a:solidFill>
                <a:latin typeface="Arial Unicode MS" pitchFamily="34" charset="-128"/>
                <a:ea typeface="Arial Unicode MS" pitchFamily="34" charset="-128"/>
                <a:cs typeface="Arial Unicode MS" pitchFamily="34" charset="-128"/>
              </a:rPr>
              <a:t> </a:t>
            </a:r>
            <a:r>
              <a:rPr lang="fi-FI" sz="2400" dirty="0" err="1" smtClean="0">
                <a:solidFill>
                  <a:srgbClr val="000000"/>
                </a:solidFill>
                <a:latin typeface="Arial Unicode MS" pitchFamily="34" charset="-128"/>
                <a:ea typeface="Arial Unicode MS" pitchFamily="34" charset="-128"/>
                <a:cs typeface="Arial Unicode MS" pitchFamily="34" charset="-128"/>
              </a:rPr>
              <a:t>its</a:t>
            </a:r>
            <a:r>
              <a:rPr lang="fi-FI" sz="2400" dirty="0" smtClean="0">
                <a:solidFill>
                  <a:srgbClr val="000000"/>
                </a:solidFill>
                <a:latin typeface="Arial Unicode MS" pitchFamily="34" charset="-128"/>
                <a:ea typeface="Arial Unicode MS" pitchFamily="34" charset="-128"/>
                <a:cs typeface="Arial Unicode MS" pitchFamily="34" charset="-128"/>
              </a:rPr>
              <a:t> </a:t>
            </a:r>
            <a:r>
              <a:rPr lang="fi-FI" sz="2400" dirty="0" err="1" smtClean="0">
                <a:solidFill>
                  <a:srgbClr val="000000"/>
                </a:solidFill>
                <a:latin typeface="Arial Unicode MS" pitchFamily="34" charset="-128"/>
                <a:ea typeface="Arial Unicode MS" pitchFamily="34" charset="-128"/>
                <a:cs typeface="Arial Unicode MS" pitchFamily="34" charset="-128"/>
              </a:rPr>
              <a:t>own</a:t>
            </a:r>
            <a:r>
              <a:rPr lang="fi-FI" sz="2400" dirty="0" smtClean="0">
                <a:solidFill>
                  <a:srgbClr val="000000"/>
                </a:solidFill>
                <a:latin typeface="Arial Unicode MS" pitchFamily="34" charset="-128"/>
                <a:ea typeface="Arial Unicode MS" pitchFamily="34" charset="-128"/>
                <a:cs typeface="Arial Unicode MS" pitchFamily="34" charset="-128"/>
              </a:rPr>
              <a:t> </a:t>
            </a:r>
            <a:r>
              <a:rPr lang="fi-FI" sz="2400" dirty="0" err="1" smtClean="0">
                <a:solidFill>
                  <a:srgbClr val="000000"/>
                </a:solidFill>
                <a:latin typeface="Arial Unicode MS" pitchFamily="34" charset="-128"/>
                <a:ea typeface="Arial Unicode MS" pitchFamily="34" charset="-128"/>
                <a:cs typeface="Arial Unicode MS" pitchFamily="34" charset="-128"/>
              </a:rPr>
              <a:t>ambitious</a:t>
            </a:r>
            <a:r>
              <a:rPr lang="fi-FI" sz="2400" dirty="0" smtClean="0">
                <a:solidFill>
                  <a:srgbClr val="000000"/>
                </a:solidFill>
                <a:latin typeface="Arial Unicode MS" pitchFamily="34" charset="-128"/>
                <a:ea typeface="Arial Unicode MS" pitchFamily="34" charset="-128"/>
                <a:cs typeface="Arial Unicode MS" pitchFamily="34" charset="-128"/>
              </a:rPr>
              <a:t> </a:t>
            </a:r>
            <a:r>
              <a:rPr lang="fi-FI" sz="2400" dirty="0" err="1" smtClean="0">
                <a:solidFill>
                  <a:srgbClr val="000000"/>
                </a:solidFill>
                <a:latin typeface="Arial Unicode MS" pitchFamily="34" charset="-128"/>
                <a:ea typeface="Arial Unicode MS" pitchFamily="34" charset="-128"/>
                <a:cs typeface="Arial Unicode MS" pitchFamily="34" charset="-128"/>
              </a:rPr>
              <a:t>program</a:t>
            </a:r>
            <a:r>
              <a:rPr lang="fi-FI" sz="2400" dirty="0" smtClean="0">
                <a:solidFill>
                  <a:srgbClr val="000000"/>
                </a:solidFill>
                <a:latin typeface="Arial Unicode MS" pitchFamily="34" charset="-128"/>
                <a:ea typeface="Arial Unicode MS" pitchFamily="34" charset="-128"/>
                <a:cs typeface="Arial Unicode MS" pitchFamily="34" charset="-128"/>
              </a:rPr>
              <a:t> of </a:t>
            </a:r>
            <a:r>
              <a:rPr lang="fi-FI" sz="2400" dirty="0" err="1" smtClean="0">
                <a:solidFill>
                  <a:srgbClr val="000000"/>
                </a:solidFill>
                <a:latin typeface="Arial Unicode MS" pitchFamily="34" charset="-128"/>
                <a:ea typeface="Arial Unicode MS" pitchFamily="34" charset="-128"/>
                <a:cs typeface="Arial Unicode MS" pitchFamily="34" charset="-128"/>
              </a:rPr>
              <a:t>Bt-cotton</a:t>
            </a:r>
            <a:r>
              <a:rPr lang="fi-FI" sz="2400" dirty="0" smtClean="0">
                <a:solidFill>
                  <a:srgbClr val="000000"/>
                </a:solidFill>
                <a:latin typeface="Arial Unicode MS" pitchFamily="34" charset="-128"/>
                <a:ea typeface="Arial Unicode MS" pitchFamily="34" charset="-128"/>
                <a:cs typeface="Arial Unicode MS" pitchFamily="34" charset="-128"/>
              </a:rPr>
              <a:t> </a:t>
            </a:r>
            <a:r>
              <a:rPr lang="fi-FI" sz="2400" dirty="0" err="1" smtClean="0">
                <a:solidFill>
                  <a:srgbClr val="000000"/>
                </a:solidFill>
                <a:latin typeface="Arial Unicode MS" pitchFamily="34" charset="-128"/>
                <a:ea typeface="Arial Unicode MS" pitchFamily="34" charset="-128"/>
                <a:cs typeface="Arial Unicode MS" pitchFamily="34" charset="-128"/>
              </a:rPr>
              <a:t>breeding</a:t>
            </a:r>
            <a:endParaRPr lang="fi-FI" sz="2400" kern="0" dirty="0" smtClean="0">
              <a:solidFill>
                <a:srgbClr val="00FFFF"/>
              </a:solidFill>
              <a:latin typeface="Arial Unicode MS" pitchFamily="34" charset="-128"/>
              <a:ea typeface="Arial Unicode MS" pitchFamily="34" charset="-128"/>
              <a:cs typeface="Arial Unicode MS" pitchFamily="34" charset="-128"/>
            </a:endParaRPr>
          </a:p>
          <a:p>
            <a:pPr marL="741363" lvl="1" indent="-284163" eaLnBrk="1" fontAlgn="auto" hangingPunct="1">
              <a:spcBef>
                <a:spcPct val="10000"/>
              </a:spcBef>
              <a:spcAft>
                <a:spcPts val="0"/>
              </a:spcAft>
              <a:buClr>
                <a:srgbClr val="000000"/>
              </a:buClr>
              <a:defRPr/>
            </a:pPr>
            <a:r>
              <a:rPr lang="fi-FI" sz="2000" dirty="0" smtClean="0">
                <a:solidFill>
                  <a:srgbClr val="000000"/>
                </a:solidFill>
                <a:latin typeface="Arial Unicode MS" pitchFamily="34" charset="-128"/>
                <a:ea typeface="Arial Unicode MS" pitchFamily="34" charset="-128"/>
                <a:cs typeface="Arial Unicode MS" pitchFamily="34" charset="-128"/>
              </a:rPr>
              <a:t>...in </a:t>
            </a:r>
            <a:r>
              <a:rPr lang="fi-FI" sz="2000" dirty="0" err="1" smtClean="0">
                <a:solidFill>
                  <a:srgbClr val="000000"/>
                </a:solidFill>
                <a:latin typeface="Arial Unicode MS" pitchFamily="34" charset="-128"/>
                <a:ea typeface="Arial Unicode MS" pitchFamily="34" charset="-128"/>
                <a:cs typeface="Arial Unicode MS" pitchFamily="34" charset="-128"/>
              </a:rPr>
              <a:t>order</a:t>
            </a:r>
            <a:r>
              <a:rPr lang="fi-FI" sz="2000" dirty="0" smtClean="0">
                <a:solidFill>
                  <a:srgbClr val="000000"/>
                </a:solidFill>
                <a:latin typeface="Arial Unicode MS" pitchFamily="34" charset="-128"/>
                <a:ea typeface="Arial Unicode MS" pitchFamily="34" charset="-128"/>
                <a:cs typeface="Arial Unicode MS" pitchFamily="34" charset="-128"/>
              </a:rPr>
              <a:t> to </a:t>
            </a:r>
            <a:r>
              <a:rPr lang="fi-FI" sz="2000" dirty="0" err="1" smtClean="0">
                <a:solidFill>
                  <a:srgbClr val="000000"/>
                </a:solidFill>
                <a:latin typeface="Arial Unicode MS" pitchFamily="34" charset="-128"/>
                <a:ea typeface="Arial Unicode MS" pitchFamily="34" charset="-128"/>
                <a:cs typeface="Arial Unicode MS" pitchFamily="34" charset="-128"/>
              </a:rPr>
              <a:t>reproduce</a:t>
            </a:r>
            <a:r>
              <a:rPr lang="fi-FI" sz="2000" dirty="0" smtClean="0">
                <a:solidFill>
                  <a:srgbClr val="000000"/>
                </a:solidFill>
                <a:latin typeface="Arial Unicode MS" pitchFamily="34" charset="-128"/>
                <a:ea typeface="Arial Unicode MS" pitchFamily="34" charset="-128"/>
                <a:cs typeface="Arial Unicode MS" pitchFamily="34" charset="-128"/>
              </a:rPr>
              <a:t> the Indian </a:t>
            </a:r>
            <a:r>
              <a:rPr lang="fi-FI" sz="2000" dirty="0" err="1" smtClean="0">
                <a:solidFill>
                  <a:srgbClr val="000000"/>
                </a:solidFill>
                <a:latin typeface="Arial Unicode MS" pitchFamily="34" charset="-128"/>
                <a:ea typeface="Arial Unicode MS" pitchFamily="34" charset="-128"/>
                <a:cs typeface="Arial Unicode MS" pitchFamily="34" charset="-128"/>
              </a:rPr>
              <a:t>success</a:t>
            </a:r>
            <a:r>
              <a:rPr lang="fi-FI" sz="2000" dirty="0" smtClean="0">
                <a:solidFill>
                  <a:srgbClr val="000000"/>
                </a:solidFill>
                <a:latin typeface="Arial Unicode MS" pitchFamily="34" charset="-128"/>
                <a:ea typeface="Arial Unicode MS" pitchFamily="34" charset="-128"/>
                <a:cs typeface="Arial Unicode MS" pitchFamily="34" charset="-128"/>
              </a:rPr>
              <a:t> </a:t>
            </a:r>
            <a:r>
              <a:rPr lang="fi-FI" sz="2000" dirty="0" err="1" smtClean="0">
                <a:solidFill>
                  <a:srgbClr val="000000"/>
                </a:solidFill>
                <a:latin typeface="Arial Unicode MS" pitchFamily="34" charset="-128"/>
                <a:ea typeface="Arial Unicode MS" pitchFamily="34" charset="-128"/>
                <a:cs typeface="Arial Unicode MS" pitchFamily="34" charset="-128"/>
              </a:rPr>
              <a:t>story</a:t>
            </a:r>
            <a:endParaRPr lang="fi-FI" sz="2000" dirty="0" smtClean="0">
              <a:solidFill>
                <a:srgbClr val="000000"/>
              </a:solidFill>
              <a:latin typeface="Arial Unicode MS" pitchFamily="34" charset="-128"/>
              <a:ea typeface="Arial Unicode MS" pitchFamily="34" charset="-128"/>
              <a:cs typeface="Arial Unicode MS" pitchFamily="34" charset="-128"/>
            </a:endParaRPr>
          </a:p>
          <a:p>
            <a:pPr eaLnBrk="1" fontAlgn="auto" hangingPunct="1">
              <a:spcBef>
                <a:spcPct val="10000"/>
              </a:spcBef>
              <a:spcAft>
                <a:spcPts val="0"/>
              </a:spcAft>
              <a:buFont typeface="Monotype Sorts" pitchFamily="2" charset="2"/>
              <a:buNone/>
              <a:defRPr/>
            </a:pPr>
            <a:endParaRPr lang="fi-FI" sz="2000" dirty="0" smtClean="0">
              <a:latin typeface="Arial Unicode MS" pitchFamily="34" charset="-128"/>
              <a:ea typeface="Arial Unicode MS" pitchFamily="34" charset="-128"/>
              <a:cs typeface="Arial Unicode MS" pitchFamily="34" charset="-128"/>
            </a:endParaRPr>
          </a:p>
        </p:txBody>
      </p:sp>
      <p:graphicFrame>
        <p:nvGraphicFramePr>
          <p:cNvPr id="5123" name="Object 3"/>
          <p:cNvGraphicFramePr>
            <a:graphicFrameLocks noChangeAspect="1"/>
          </p:cNvGraphicFramePr>
          <p:nvPr/>
        </p:nvGraphicFramePr>
        <p:xfrm>
          <a:off x="-26988" y="1763713"/>
          <a:ext cx="7099301" cy="3930650"/>
        </p:xfrm>
        <a:graphic>
          <a:graphicData uri="http://schemas.openxmlformats.org/presentationml/2006/ole">
            <p:oleObj spid="_x0000_s5123" r:id="rId6" imgW="7096359" imgH="3932261" progId="Excel.Sheet.8">
              <p:embed/>
            </p:oleObj>
          </a:graphicData>
        </a:graphic>
      </p:graphicFrame>
      <p:sp>
        <p:nvSpPr>
          <p:cNvPr id="5125" name="Text Box 5"/>
          <p:cNvSpPr txBox="1">
            <a:spLocks noChangeArrowheads="1"/>
          </p:cNvSpPr>
          <p:nvPr/>
        </p:nvSpPr>
        <p:spPr bwMode="auto">
          <a:xfrm>
            <a:off x="331788" y="1500188"/>
            <a:ext cx="1311275" cy="504825"/>
          </a:xfrm>
          <a:prstGeom prst="rect">
            <a:avLst/>
          </a:prstGeom>
          <a:noFill/>
          <a:ln w="12700" algn="ctr">
            <a:noFill/>
            <a:miter lim="800000"/>
            <a:headEnd/>
            <a:tailEnd/>
          </a:ln>
        </p:spPr>
        <p:txBody>
          <a:bodyPr wrap="none" lIns="90488" tIns="44450" rIns="90488" bIns="44450" anchor="b">
            <a:spAutoFit/>
          </a:bodyPr>
          <a:lstStyle/>
          <a:p>
            <a:pPr>
              <a:lnSpc>
                <a:spcPct val="75000"/>
              </a:lnSpc>
            </a:pPr>
            <a:r>
              <a:rPr lang="fi-FI" sz="1800" b="1">
                <a:solidFill>
                  <a:srgbClr val="000000"/>
                </a:solidFill>
                <a:latin typeface="Arial" pitchFamily="34" charset="0"/>
              </a:rPr>
              <a:t>[</a:t>
            </a:r>
            <a:r>
              <a:rPr lang="en-US" sz="1800" b="1">
                <a:solidFill>
                  <a:srgbClr val="000000"/>
                </a:solidFill>
                <a:latin typeface="Calibri" pitchFamily="34" charset="0"/>
              </a:rPr>
              <a:t>lakh bales </a:t>
            </a:r>
            <a:br>
              <a:rPr lang="en-US" sz="1800" b="1">
                <a:solidFill>
                  <a:srgbClr val="000000"/>
                </a:solidFill>
                <a:latin typeface="Calibri" pitchFamily="34" charset="0"/>
              </a:rPr>
            </a:br>
            <a:r>
              <a:rPr lang="en-US" sz="1800" b="1">
                <a:solidFill>
                  <a:srgbClr val="000000"/>
                </a:solidFill>
                <a:latin typeface="Calibri" pitchFamily="34" charset="0"/>
              </a:rPr>
              <a:t>of 170 kgs</a:t>
            </a:r>
            <a:r>
              <a:rPr lang="fi-FI" sz="1800" b="1">
                <a:solidFill>
                  <a:srgbClr val="000000"/>
                </a:solidFill>
                <a:latin typeface="Arial" pitchFamily="34" charset="0"/>
              </a:rPr>
              <a:t>]</a:t>
            </a:r>
          </a:p>
        </p:txBody>
      </p:sp>
      <p:sp>
        <p:nvSpPr>
          <p:cNvPr id="5126" name="Text Box 6"/>
          <p:cNvSpPr txBox="1">
            <a:spLocks noChangeArrowheads="1"/>
          </p:cNvSpPr>
          <p:nvPr/>
        </p:nvSpPr>
        <p:spPr bwMode="auto">
          <a:xfrm>
            <a:off x="2214563" y="1785938"/>
            <a:ext cx="4214812" cy="366712"/>
          </a:xfrm>
          <a:prstGeom prst="rect">
            <a:avLst/>
          </a:prstGeom>
          <a:noFill/>
          <a:ln w="12700" algn="ctr">
            <a:noFill/>
            <a:miter lim="800000"/>
            <a:headEnd/>
            <a:tailEnd/>
          </a:ln>
        </p:spPr>
        <p:txBody>
          <a:bodyPr wrap="none" lIns="90488" tIns="44450" rIns="90488" bIns="44450" anchor="b">
            <a:spAutoFit/>
          </a:bodyPr>
          <a:lstStyle/>
          <a:p>
            <a:pPr>
              <a:lnSpc>
                <a:spcPct val="75000"/>
              </a:lnSpc>
            </a:pPr>
            <a:r>
              <a:rPr lang="fi-FI" sz="1800" b="1">
                <a:solidFill>
                  <a:srgbClr val="000000"/>
                </a:solidFill>
                <a:latin typeface="Arial" pitchFamily="34" charset="0"/>
              </a:rPr>
              <a:t>Cotton exports from India  </a:t>
            </a:r>
          </a:p>
        </p:txBody>
      </p:sp>
      <p:sp>
        <p:nvSpPr>
          <p:cNvPr id="5127" name="Rectangle 8"/>
          <p:cNvSpPr>
            <a:spLocks noGrp="1" noChangeArrowheads="1"/>
          </p:cNvSpPr>
          <p:nvPr>
            <p:ph type="title"/>
          </p:nvPr>
        </p:nvSpPr>
        <p:spPr>
          <a:xfrm>
            <a:off x="836613" y="285750"/>
            <a:ext cx="5688012" cy="1035050"/>
          </a:xfrm>
          <a:ln>
            <a:solidFill>
              <a:srgbClr val="0000FF"/>
            </a:solidFill>
          </a:ln>
        </p:spPr>
        <p:txBody>
          <a:bodyPr/>
          <a:lstStyle/>
          <a:p>
            <a:pPr eaLnBrk="1" hangingPunct="1">
              <a:lnSpc>
                <a:spcPct val="80000"/>
              </a:lnSpc>
            </a:pPr>
            <a:r>
              <a:rPr lang="fi-FI" sz="2800" dirty="0" err="1" smtClean="0">
                <a:solidFill>
                  <a:srgbClr val="660066"/>
                </a:solidFill>
                <a:latin typeface="Arial Unicode MS" pitchFamily="34" charset="-128"/>
              </a:rPr>
              <a:t>Moth-resistant</a:t>
            </a:r>
            <a:r>
              <a:rPr lang="fi-FI" sz="2800" dirty="0" smtClean="0">
                <a:solidFill>
                  <a:srgbClr val="660066"/>
                </a:solidFill>
                <a:latin typeface="Arial Unicode MS" pitchFamily="34" charset="-128"/>
              </a:rPr>
              <a:t> </a:t>
            </a:r>
            <a:r>
              <a:rPr lang="fi-FI" sz="2800" dirty="0" err="1" smtClean="0">
                <a:solidFill>
                  <a:srgbClr val="660066"/>
                </a:solidFill>
                <a:latin typeface="Arial Unicode MS" pitchFamily="34" charset="-128"/>
              </a:rPr>
              <a:t>Bt</a:t>
            </a:r>
            <a:r>
              <a:rPr lang="fi-FI" sz="2800" dirty="0" smtClean="0">
                <a:solidFill>
                  <a:srgbClr val="660066"/>
                </a:solidFill>
                <a:latin typeface="Arial Unicode MS" pitchFamily="34" charset="-128"/>
              </a:rPr>
              <a:t> </a:t>
            </a:r>
            <a:r>
              <a:rPr lang="fi-FI" sz="2800" dirty="0" err="1" smtClean="0">
                <a:solidFill>
                  <a:srgbClr val="660066"/>
                </a:solidFill>
                <a:latin typeface="Arial Unicode MS" pitchFamily="34" charset="-128"/>
              </a:rPr>
              <a:t>cotton</a:t>
            </a:r>
            <a:r>
              <a:rPr lang="fi-FI" sz="2800" dirty="0" smtClean="0">
                <a:solidFill>
                  <a:srgbClr val="660066"/>
                </a:solidFill>
                <a:latin typeface="Arial Unicode MS" pitchFamily="34" charset="-128"/>
              </a:rPr>
              <a:t> </a:t>
            </a:r>
            <a:r>
              <a:rPr lang="fi-FI" sz="2800" dirty="0" err="1" smtClean="0">
                <a:solidFill>
                  <a:srgbClr val="660066"/>
                </a:solidFill>
                <a:latin typeface="Arial Unicode MS" pitchFamily="34" charset="-128"/>
              </a:rPr>
              <a:t>revived</a:t>
            </a:r>
            <a:r>
              <a:rPr lang="fi-FI" sz="2800" dirty="0" smtClean="0">
                <a:solidFill>
                  <a:srgbClr val="660066"/>
                </a:solidFill>
                <a:latin typeface="Arial Unicode MS" pitchFamily="34" charset="-128"/>
              </a:rPr>
              <a:t> Indian </a:t>
            </a:r>
            <a:r>
              <a:rPr lang="fi-FI" sz="2800" dirty="0" err="1" smtClean="0">
                <a:solidFill>
                  <a:srgbClr val="660066"/>
                </a:solidFill>
                <a:latin typeface="Arial Unicode MS" pitchFamily="34" charset="-128"/>
              </a:rPr>
              <a:t>cotton</a:t>
            </a:r>
            <a:r>
              <a:rPr lang="fi-FI" sz="2800" dirty="0" smtClean="0">
                <a:solidFill>
                  <a:srgbClr val="660066"/>
                </a:solidFill>
                <a:latin typeface="Arial Unicode MS" pitchFamily="34" charset="-128"/>
              </a:rPr>
              <a:t> </a:t>
            </a:r>
            <a:r>
              <a:rPr lang="fi-FI" sz="2800" dirty="0" err="1" smtClean="0">
                <a:solidFill>
                  <a:srgbClr val="660066"/>
                </a:solidFill>
                <a:latin typeface="Arial Unicode MS" pitchFamily="34" charset="-128"/>
              </a:rPr>
              <a:t>industry</a:t>
            </a:r>
            <a:endParaRPr lang="fi-FI" sz="2800" dirty="0" smtClean="0">
              <a:solidFill>
                <a:srgbClr val="660066"/>
              </a:solidFill>
              <a:latin typeface="Arial Unicode MS" pitchFamily="34" charset="-128"/>
            </a:endParaRPr>
          </a:p>
        </p:txBody>
      </p:sp>
      <p:sp>
        <p:nvSpPr>
          <p:cNvPr id="5128" name="AutoShape 9"/>
          <p:cNvSpPr>
            <a:spLocks noChangeArrowheads="1"/>
          </p:cNvSpPr>
          <p:nvPr/>
        </p:nvSpPr>
        <p:spPr bwMode="auto">
          <a:xfrm rot="-8666581">
            <a:off x="3128963" y="4779963"/>
            <a:ext cx="98425" cy="1411287"/>
          </a:xfrm>
          <a:prstGeom prst="downArrow">
            <a:avLst>
              <a:gd name="adj1" fmla="val 26093"/>
              <a:gd name="adj2" fmla="val 331251"/>
            </a:avLst>
          </a:prstGeom>
          <a:solidFill>
            <a:srgbClr val="FF00FF"/>
          </a:solidFill>
          <a:ln w="12700" algn="ctr">
            <a:solidFill>
              <a:srgbClr val="0000FF"/>
            </a:solidFill>
            <a:miter lim="800000"/>
            <a:headEnd/>
            <a:tailEnd/>
          </a:ln>
        </p:spPr>
        <p:txBody>
          <a:bodyPr rot="10800000" wrap="none" lIns="90488" tIns="44450" rIns="90488" bIns="44450" anchor="ctr"/>
          <a:lstStyle/>
          <a:p>
            <a:pPr algn="ctr">
              <a:lnSpc>
                <a:spcPct val="85000"/>
              </a:lnSpc>
              <a:spcBef>
                <a:spcPct val="50000"/>
              </a:spcBef>
            </a:pPr>
            <a:endParaRPr lang="fi-FI" sz="1800">
              <a:solidFill>
                <a:srgbClr val="FFFFFF"/>
              </a:solidFill>
              <a:latin typeface="Calibri" pitchFamily="34" charset="0"/>
            </a:endParaRPr>
          </a:p>
        </p:txBody>
      </p:sp>
      <p:sp>
        <p:nvSpPr>
          <p:cNvPr id="9" name="Päivämäärän paikkamerkki 8"/>
          <p:cNvSpPr>
            <a:spLocks noGrp="1"/>
          </p:cNvSpPr>
          <p:nvPr>
            <p:ph type="dt" sz="half" idx="10"/>
          </p:nvPr>
        </p:nvSpPr>
        <p:spPr>
          <a:xfrm>
            <a:off x="342900" y="8766745"/>
            <a:ext cx="1600200" cy="485775"/>
          </a:xfrm>
        </p:spPr>
        <p:txBody>
          <a:bodyPr/>
          <a:lstStyle/>
          <a:p>
            <a:pPr>
              <a:defRPr/>
            </a:pPr>
            <a:r>
              <a:rPr lang="fi-FI" smtClean="0">
                <a:solidFill>
                  <a:schemeClr val="tx1"/>
                </a:solidFill>
              </a:rPr>
              <a:t>13.9.2012</a:t>
            </a:r>
            <a:endParaRPr lang="fi-FI">
              <a:solidFill>
                <a:schemeClr val="tx1"/>
              </a:solidFill>
            </a:endParaRPr>
          </a:p>
        </p:txBody>
      </p:sp>
      <p:sp>
        <p:nvSpPr>
          <p:cNvPr id="10" name="Dian numeron paikkamerkki 9"/>
          <p:cNvSpPr>
            <a:spLocks noGrp="1"/>
          </p:cNvSpPr>
          <p:nvPr>
            <p:ph type="sldNum" sz="quarter" idx="12"/>
          </p:nvPr>
        </p:nvSpPr>
        <p:spPr>
          <a:xfrm>
            <a:off x="4914900" y="8766745"/>
            <a:ext cx="1600200" cy="485775"/>
          </a:xfrm>
        </p:spPr>
        <p:txBody>
          <a:bodyPr/>
          <a:lstStyle/>
          <a:p>
            <a:pPr>
              <a:defRPr/>
            </a:pPr>
            <a:fld id="{ECDD50E5-4B8A-431B-B079-0721ABF8D4F5}" type="slidenum">
              <a:rPr lang="fi-FI" smtClean="0">
                <a:solidFill>
                  <a:schemeClr val="tx1"/>
                </a:solidFill>
              </a:rPr>
              <a:pPr>
                <a:defRPr/>
              </a:pPr>
              <a:t>46</a:t>
            </a:fld>
            <a:endParaRPr lang="fi-FI">
              <a:solidFill>
                <a:schemeClr val="tx1"/>
              </a:solidFill>
            </a:endParaRPr>
          </a:p>
        </p:txBody>
      </p:sp>
      <p:sp>
        <p:nvSpPr>
          <p:cNvPr id="11" name="Alatunnisteen paikkamerkki 10"/>
          <p:cNvSpPr>
            <a:spLocks noGrp="1"/>
          </p:cNvSpPr>
          <p:nvPr>
            <p:ph type="ftr" sz="quarter" idx="11"/>
          </p:nvPr>
        </p:nvSpPr>
        <p:spPr>
          <a:xfrm>
            <a:off x="1412776" y="8766745"/>
            <a:ext cx="4680520" cy="485775"/>
          </a:xfrm>
        </p:spPr>
        <p:txBody>
          <a:bodyPr/>
          <a:lstStyle/>
          <a:p>
            <a:pPr>
              <a:defRPr/>
            </a:pPr>
            <a:r>
              <a:rPr lang="fi-FI" dirty="0" smtClean="0">
                <a:solidFill>
                  <a:schemeClr val="tx1"/>
                </a:solidFill>
              </a:rPr>
              <a:t>Jussi Tammisola, Geenimuuntelun uusia sovelluksia I </a:t>
            </a:r>
            <a:endParaRPr lang="fi-FI" dirty="0">
              <a:solidFill>
                <a:schemeClr val="tx1"/>
              </a:solidFill>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285750" y="146050"/>
            <a:ext cx="5829300" cy="1473200"/>
          </a:xfrm>
        </p:spPr>
        <p:txBody>
          <a:bodyPr/>
          <a:lstStyle/>
          <a:p>
            <a:pPr algn="ctr" eaLnBrk="1" hangingPunct="1"/>
            <a:r>
              <a:rPr lang="fi-FI" dirty="0" smtClean="0"/>
              <a:t>Taudinkestävät viljelykasvit</a:t>
            </a:r>
          </a:p>
        </p:txBody>
      </p:sp>
      <p:sp>
        <p:nvSpPr>
          <p:cNvPr id="276483" name="Rectangle 3"/>
          <p:cNvSpPr>
            <a:spLocks noGrp="1" noChangeArrowheads="1"/>
          </p:cNvSpPr>
          <p:nvPr>
            <p:ph type="body" idx="1"/>
          </p:nvPr>
        </p:nvSpPr>
        <p:spPr>
          <a:xfrm>
            <a:off x="620713" y="2159000"/>
            <a:ext cx="6237287" cy="7092950"/>
          </a:xfrm>
        </p:spPr>
        <p:txBody>
          <a:bodyPr/>
          <a:lstStyle/>
          <a:p>
            <a:pPr eaLnBrk="1" hangingPunct="1">
              <a:lnSpc>
                <a:spcPct val="90000"/>
              </a:lnSpc>
              <a:spcBef>
                <a:spcPct val="30000"/>
              </a:spcBef>
            </a:pPr>
            <a:r>
              <a:rPr lang="fi-FI" smtClean="0"/>
              <a:t>Taudinkestävät kasvilajikkeet voisivat suuresti vähentää kasvien pahoinvointia (stressiä) ja viljelyn ympäristörasituksia</a:t>
            </a:r>
          </a:p>
          <a:p>
            <a:pPr eaLnBrk="1" hangingPunct="1">
              <a:lnSpc>
                <a:spcPct val="90000"/>
              </a:lnSpc>
              <a:spcBef>
                <a:spcPct val="40000"/>
              </a:spcBef>
            </a:pPr>
            <a:r>
              <a:rPr lang="fi-FI" smtClean="0"/>
              <a:t>Kasvitaudit aiheuttavat usein, turhan päiten, </a:t>
            </a:r>
          </a:p>
          <a:p>
            <a:pPr lvl="1" eaLnBrk="1" hangingPunct="1">
              <a:lnSpc>
                <a:spcPct val="90000"/>
              </a:lnSpc>
              <a:spcBef>
                <a:spcPct val="30000"/>
              </a:spcBef>
            </a:pPr>
            <a:r>
              <a:rPr lang="fi-FI" smtClean="0"/>
              <a:t>suuria satomenetyksiä</a:t>
            </a:r>
          </a:p>
          <a:p>
            <a:pPr lvl="1" eaLnBrk="1" hangingPunct="1">
              <a:lnSpc>
                <a:spcPct val="90000"/>
              </a:lnSpc>
              <a:spcBef>
                <a:spcPct val="30000"/>
              </a:spcBef>
            </a:pPr>
            <a:r>
              <a:rPr lang="fi-FI" smtClean="0"/>
              <a:t>viljelyalan ja tuotantopanosten haaskausta (ml. kemikaalit, energia ja työ)</a:t>
            </a:r>
          </a:p>
          <a:p>
            <a:pPr lvl="1" eaLnBrk="1" hangingPunct="1">
              <a:lnSpc>
                <a:spcPct val="90000"/>
              </a:lnSpc>
              <a:spcBef>
                <a:spcPct val="30000"/>
              </a:spcBef>
            </a:pPr>
            <a:r>
              <a:rPr lang="fi-FI" smtClean="0"/>
              <a:t>huonoa tuotelaatua, ja</a:t>
            </a:r>
          </a:p>
          <a:p>
            <a:pPr lvl="1" eaLnBrk="1" hangingPunct="1">
              <a:lnSpc>
                <a:spcPct val="90000"/>
              </a:lnSpc>
              <a:spcBef>
                <a:spcPct val="30000"/>
              </a:spcBef>
            </a:pPr>
            <a:r>
              <a:rPr lang="fi-FI" smtClean="0"/>
              <a:t>vahingollisten aineiden syntymistä kasvissa (kasvin luontaiset torjunta-aineet, syöpävaaralliset myrkyt)</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285750" y="146050"/>
            <a:ext cx="5829300" cy="1473200"/>
          </a:xfrm>
        </p:spPr>
        <p:txBody>
          <a:bodyPr/>
          <a:lstStyle/>
          <a:p>
            <a:pPr algn="ctr"/>
            <a:r>
              <a:rPr lang="fi-FI" dirty="0" smtClean="0"/>
              <a:t>Viruskestävyyden jalostaminen</a:t>
            </a:r>
          </a:p>
        </p:txBody>
      </p:sp>
      <p:sp>
        <p:nvSpPr>
          <p:cNvPr id="277507" name="Rectangle 3"/>
          <p:cNvSpPr>
            <a:spLocks noGrp="1" noChangeArrowheads="1"/>
          </p:cNvSpPr>
          <p:nvPr>
            <p:ph type="body" idx="1"/>
          </p:nvPr>
        </p:nvSpPr>
        <p:spPr>
          <a:xfrm>
            <a:off x="115888" y="1943100"/>
            <a:ext cx="6742112" cy="7092950"/>
          </a:xfrm>
        </p:spPr>
        <p:txBody>
          <a:bodyPr/>
          <a:lstStyle/>
          <a:p>
            <a:pPr>
              <a:lnSpc>
                <a:spcPct val="90000"/>
              </a:lnSpc>
            </a:pPr>
            <a:r>
              <a:rPr lang="fi-FI" sz="2800" smtClean="0"/>
              <a:t>Kestävyyttä virustaudeille ei useinkaan esiinny viljelykasvien jalostusaineistoissa</a:t>
            </a:r>
          </a:p>
          <a:p>
            <a:pPr>
              <a:lnSpc>
                <a:spcPct val="90000"/>
              </a:lnSpc>
            </a:pPr>
            <a:r>
              <a:rPr lang="fi-FI" sz="2800" smtClean="0"/>
              <a:t>Kasvit voidaan kuitenkin jalostaa viruskestäviksi eräänlaisella geneettisellä rokotuksella*, geenitekniikan avulla</a:t>
            </a:r>
          </a:p>
          <a:p>
            <a:pPr>
              <a:lnSpc>
                <a:spcPct val="90000"/>
              </a:lnSpc>
            </a:pPr>
            <a:r>
              <a:rPr lang="fi-FI" sz="2800" smtClean="0"/>
              <a:t>Kaikkein laajimmat edut voitaisiin saavuttaa tropiikissa ja kehitysmaissa </a:t>
            </a:r>
          </a:p>
          <a:p>
            <a:pPr>
              <a:lnSpc>
                <a:spcPct val="90000"/>
              </a:lnSpc>
            </a:pPr>
            <a:r>
              <a:rPr lang="fi-FI" sz="2800" smtClean="0"/>
              <a:t>Virustuhot voivat olla massiivisia </a:t>
            </a:r>
            <a:br>
              <a:rPr lang="fi-FI" sz="2800" smtClean="0"/>
            </a:br>
            <a:r>
              <a:rPr lang="fi-FI" sz="2800" smtClean="0"/>
              <a:t>– virus vie usein pääosan pellon sadosta</a:t>
            </a:r>
          </a:p>
          <a:p>
            <a:pPr>
              <a:lnSpc>
                <a:spcPct val="90000"/>
              </a:lnSpc>
            </a:pPr>
            <a:r>
              <a:rPr lang="fi-FI" sz="2800" smtClean="0"/>
              <a:t>Viruskestävillä lajikkeilla voidaan luopua osasta hyönteismyrkkyruiskutuksia</a:t>
            </a:r>
          </a:p>
          <a:p>
            <a:pPr lvl="1">
              <a:lnSpc>
                <a:spcPct val="90000"/>
              </a:lnSpc>
            </a:pPr>
            <a:r>
              <a:rPr lang="fi-FI" sz="2400" smtClean="0"/>
              <a:t>...koska viruksia kuljettavia hyönteisiä (vektoreita) ei enää tarvitse pitää täysin kurissa</a:t>
            </a:r>
          </a:p>
          <a:p>
            <a:pPr>
              <a:lnSpc>
                <a:spcPct val="90000"/>
              </a:lnSpc>
              <a:buFont typeface="Monotype Sorts" pitchFamily="2" charset="2"/>
              <a:buChar char="F"/>
            </a:pPr>
            <a:r>
              <a:rPr lang="fi-FI" sz="2400" smtClean="0"/>
              <a:t>Jalostustapauksia: viruskestävä kurpitsa, papaija, kassava jne. </a:t>
            </a:r>
          </a:p>
          <a:p>
            <a:pPr>
              <a:lnSpc>
                <a:spcPct val="90000"/>
              </a:lnSpc>
              <a:buFont typeface="Monotype Sorts" pitchFamily="2" charset="2"/>
              <a:buNone/>
            </a:pPr>
            <a:r>
              <a:rPr lang="fi-FI" sz="2400" smtClean="0"/>
              <a:t>* Viruksen toiminta kasvissa estetään hyödyntämällä rna-interferenssiä (josta lääketieteen tutkijat saivat Nobel-palkinnon vuonna 2006) 	</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285750" y="146050"/>
            <a:ext cx="5829300" cy="1473200"/>
          </a:xfrm>
        </p:spPr>
        <p:txBody>
          <a:bodyPr/>
          <a:lstStyle/>
          <a:p>
            <a:pPr algn="ctr"/>
            <a:r>
              <a:rPr lang="fi-FI" dirty="0" smtClean="0"/>
              <a:t>Kasvien jalostaminen kestäviksi sienitaudeille</a:t>
            </a:r>
          </a:p>
        </p:txBody>
      </p:sp>
      <p:sp>
        <p:nvSpPr>
          <p:cNvPr id="278531" name="Rectangle 3"/>
          <p:cNvSpPr>
            <a:spLocks noGrp="1" noChangeArrowheads="1"/>
          </p:cNvSpPr>
          <p:nvPr>
            <p:ph type="body" idx="1"/>
          </p:nvPr>
        </p:nvSpPr>
        <p:spPr>
          <a:xfrm>
            <a:off x="476250" y="1979613"/>
            <a:ext cx="6237288" cy="7092950"/>
          </a:xfrm>
        </p:spPr>
        <p:txBody>
          <a:bodyPr/>
          <a:lstStyle/>
          <a:p>
            <a:pPr>
              <a:lnSpc>
                <a:spcPct val="95000"/>
              </a:lnSpc>
              <a:spcBef>
                <a:spcPct val="30000"/>
              </a:spcBef>
            </a:pPr>
            <a:r>
              <a:rPr lang="fi-FI" sz="2400" smtClean="0"/>
              <a:t>Sienitauteja täytyy monesti pitää kurissa kalliilla torjunta-aineilla</a:t>
            </a:r>
          </a:p>
          <a:p>
            <a:pPr>
              <a:lnSpc>
                <a:spcPct val="95000"/>
              </a:lnSpc>
              <a:spcBef>
                <a:spcPct val="30000"/>
              </a:spcBef>
            </a:pPr>
            <a:r>
              <a:rPr lang="fi-FI" sz="2400" smtClean="0"/>
              <a:t>Eräät kasvien homeet tuottavat vahvoja syöpämyrkkyjä (kuten aflatoksiinia)</a:t>
            </a:r>
          </a:p>
          <a:p>
            <a:pPr>
              <a:lnSpc>
                <a:spcPct val="95000"/>
              </a:lnSpc>
              <a:spcBef>
                <a:spcPct val="30000"/>
              </a:spcBef>
            </a:pPr>
            <a:r>
              <a:rPr lang="fi-FI" sz="2400" smtClean="0"/>
              <a:t>Altistumista piileville homeille voi olla vaikea välttää eräitä maa- ja puutarhatalouden tuotteita käytettäessä</a:t>
            </a:r>
          </a:p>
          <a:p>
            <a:pPr>
              <a:lnSpc>
                <a:spcPct val="95000"/>
              </a:lnSpc>
              <a:spcBef>
                <a:spcPct val="30000"/>
              </a:spcBef>
            </a:pPr>
            <a:r>
              <a:rPr lang="fi-FI" sz="2400" smtClean="0"/>
              <a:t>Esim. homeelle vastustuskykyisiä mansikoita on jo kehitetty tutkimuslaitoksissa, mutta niitä ei ole kaupallisesti saatavissa, koska... </a:t>
            </a:r>
          </a:p>
          <a:p>
            <a:pPr>
              <a:lnSpc>
                <a:spcPct val="95000"/>
              </a:lnSpc>
              <a:spcBef>
                <a:spcPct val="30000"/>
              </a:spcBef>
            </a:pPr>
            <a:r>
              <a:rPr lang="fi-FI" sz="2400" smtClean="0"/>
              <a:t>...jalosteiden kaupallistamisen karikot ovat liian arvaamattomia ja kestämättömän kalliita (raskaan säädöstaakan vuoksi), varsinkin </a:t>
            </a:r>
          </a:p>
          <a:p>
            <a:pPr lvl="1">
              <a:lnSpc>
                <a:spcPct val="95000"/>
              </a:lnSpc>
              <a:spcBef>
                <a:spcPct val="30000"/>
              </a:spcBef>
            </a:pPr>
            <a:r>
              <a:rPr lang="fi-FI" sz="2000" smtClean="0"/>
              <a:t>julkisen sektorin tutkijoille</a:t>
            </a:r>
          </a:p>
          <a:p>
            <a:pPr lvl="1">
              <a:lnSpc>
                <a:spcPct val="95000"/>
              </a:lnSpc>
              <a:spcBef>
                <a:spcPct val="30000"/>
              </a:spcBef>
            </a:pPr>
            <a:r>
              <a:rPr lang="fi-FI" sz="2000" smtClean="0"/>
              <a:t>vähemmän viljellyille tai paikallisille (”orpo”)kasveille</a:t>
            </a:r>
          </a:p>
          <a:p>
            <a:pPr lvl="1">
              <a:lnSpc>
                <a:spcPct val="95000"/>
              </a:lnSpc>
              <a:spcBef>
                <a:spcPct val="30000"/>
              </a:spcBef>
            </a:pPr>
            <a:r>
              <a:rPr lang="fi-FI" sz="2000" smtClean="0"/>
              <a:t>kasvullisesti lisättäville lajikkeille (kuten mansikoille), joilla (sen ainoan) jalostetun lajikkeen viljelyala  jää rajoitetuksi</a:t>
            </a:r>
          </a:p>
          <a:p>
            <a:pPr>
              <a:lnSpc>
                <a:spcPct val="95000"/>
              </a:lnSpc>
              <a:spcBef>
                <a:spcPct val="30000"/>
              </a:spcBef>
            </a:pPr>
            <a:endParaRPr lang="fi-FI" sz="2400" smtClean="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8594" name="Rectangle 2"/>
          <p:cNvSpPr>
            <a:spLocks noGrp="1" noChangeArrowheads="1"/>
          </p:cNvSpPr>
          <p:nvPr>
            <p:ph type="body" idx="1"/>
          </p:nvPr>
        </p:nvSpPr>
        <p:spPr>
          <a:xfrm>
            <a:off x="260350" y="1763688"/>
            <a:ext cx="6453188" cy="4537075"/>
          </a:xfrm>
        </p:spPr>
        <p:txBody>
          <a:bodyPr/>
          <a:lstStyle/>
          <a:p>
            <a:pPr>
              <a:lnSpc>
                <a:spcPct val="80000"/>
              </a:lnSpc>
              <a:spcBef>
                <a:spcPts val="1200"/>
              </a:spcBef>
              <a:spcAft>
                <a:spcPts val="600"/>
              </a:spcAft>
              <a:buFont typeface="Wingdings" pitchFamily="2" charset="2"/>
              <a:buChar char="v"/>
            </a:pPr>
            <a:r>
              <a:rPr lang="fi-FI" sz="2800" dirty="0" smtClean="0"/>
              <a:t>Tärkeitä jalostusominaisuuksia ovat mm:</a:t>
            </a:r>
          </a:p>
          <a:p>
            <a:pPr lvl="1">
              <a:lnSpc>
                <a:spcPct val="80000"/>
              </a:lnSpc>
              <a:spcBef>
                <a:spcPts val="1200"/>
              </a:spcBef>
              <a:spcAft>
                <a:spcPts val="600"/>
              </a:spcAft>
              <a:buFont typeface="Wingdings" pitchFamily="2" charset="2"/>
              <a:buChar char="v"/>
            </a:pPr>
            <a:r>
              <a:rPr lang="fi-FI" sz="2400" dirty="0" smtClean="0"/>
              <a:t>Satoisuus (uudet käytöt)</a:t>
            </a:r>
          </a:p>
          <a:p>
            <a:pPr lvl="1">
              <a:lnSpc>
                <a:spcPct val="80000"/>
              </a:lnSpc>
              <a:spcBef>
                <a:spcPts val="1200"/>
              </a:spcBef>
              <a:spcAft>
                <a:spcPts val="600"/>
              </a:spcAft>
              <a:buFont typeface="Wingdings" pitchFamily="2" charset="2"/>
              <a:buChar char="v"/>
            </a:pPr>
            <a:r>
              <a:rPr lang="fi-FI" sz="2400" dirty="0" smtClean="0"/>
              <a:t>Resurssien käytön tehokkuus (vesi, ravinteet); </a:t>
            </a:r>
            <a:br>
              <a:rPr lang="fi-FI" sz="2400" dirty="0" smtClean="0"/>
            </a:br>
            <a:r>
              <a:rPr lang="fi-FI" sz="2400" dirty="0" smtClean="0"/>
              <a:t>myös hiilitehokkuus</a:t>
            </a:r>
          </a:p>
          <a:p>
            <a:pPr lvl="1">
              <a:lnSpc>
                <a:spcPct val="80000"/>
              </a:lnSpc>
              <a:spcBef>
                <a:spcPts val="1200"/>
              </a:spcBef>
              <a:spcAft>
                <a:spcPts val="600"/>
              </a:spcAft>
              <a:buFont typeface="Wingdings" pitchFamily="2" charset="2"/>
              <a:buChar char="v"/>
            </a:pPr>
            <a:r>
              <a:rPr lang="fi-FI" sz="2400" dirty="0" smtClean="0"/>
              <a:t>Taudinkestävyys </a:t>
            </a:r>
          </a:p>
          <a:p>
            <a:pPr lvl="1">
              <a:lnSpc>
                <a:spcPct val="80000"/>
              </a:lnSpc>
              <a:spcBef>
                <a:spcPts val="1200"/>
              </a:spcBef>
              <a:spcAft>
                <a:spcPts val="600"/>
              </a:spcAft>
              <a:buFont typeface="Wingdings" pitchFamily="2" charset="2"/>
              <a:buChar char="v"/>
            </a:pPr>
            <a:r>
              <a:rPr lang="fi-FI" sz="2400" dirty="0" smtClean="0"/>
              <a:t>Tuholaiskestävyys </a:t>
            </a:r>
          </a:p>
          <a:p>
            <a:pPr lvl="1">
              <a:lnSpc>
                <a:spcPct val="80000"/>
              </a:lnSpc>
              <a:spcBef>
                <a:spcPts val="1200"/>
              </a:spcBef>
              <a:spcAft>
                <a:spcPts val="600"/>
              </a:spcAft>
              <a:buFont typeface="Wingdings" pitchFamily="2" charset="2"/>
              <a:buChar char="v"/>
            </a:pPr>
            <a:r>
              <a:rPr lang="fi-FI" sz="2400" dirty="0" smtClean="0"/>
              <a:t>Ekologinen sietokyky </a:t>
            </a:r>
            <a:br>
              <a:rPr lang="fi-FI" sz="2400" dirty="0" smtClean="0"/>
            </a:br>
            <a:r>
              <a:rPr lang="fi-FI" sz="2400" dirty="0" smtClean="0"/>
              <a:t>(ongelmina kuumuus, kuivuus, kylmyys, suolaisuus, happamuus [alumiini], tulvat, olojen vaihtelu)</a:t>
            </a:r>
          </a:p>
          <a:p>
            <a:pPr lvl="1">
              <a:lnSpc>
                <a:spcPct val="80000"/>
              </a:lnSpc>
              <a:spcBef>
                <a:spcPts val="1200"/>
              </a:spcBef>
              <a:spcAft>
                <a:spcPts val="600"/>
              </a:spcAft>
              <a:buFont typeface="Wingdings" pitchFamily="2" charset="2"/>
              <a:buChar char="v"/>
            </a:pPr>
            <a:r>
              <a:rPr lang="fi-FI" sz="2400" dirty="0" smtClean="0"/>
              <a:t>Ravitsevuus (proteiinit, öljyt) </a:t>
            </a:r>
          </a:p>
          <a:p>
            <a:pPr lvl="1">
              <a:lnSpc>
                <a:spcPct val="80000"/>
              </a:lnSpc>
              <a:spcBef>
                <a:spcPts val="1200"/>
              </a:spcBef>
              <a:spcAft>
                <a:spcPts val="600"/>
              </a:spcAft>
              <a:buFont typeface="Wingdings" pitchFamily="2" charset="2"/>
              <a:buChar char="v"/>
            </a:pPr>
            <a:r>
              <a:rPr lang="fi-FI" sz="2400" dirty="0" smtClean="0"/>
              <a:t>Terveellisyys: </a:t>
            </a:r>
            <a:br>
              <a:rPr lang="fi-FI" sz="2400" dirty="0" smtClean="0"/>
            </a:br>
            <a:r>
              <a:rPr lang="fi-FI" sz="2400" dirty="0" smtClean="0"/>
              <a:t>myrkkyjä ja haitta-aineita on poistettava; vitamiinit ja mineraalit on saatava maailman tärkeistä ravintokasveista (WHO) </a:t>
            </a:r>
          </a:p>
          <a:p>
            <a:pPr lvl="1">
              <a:lnSpc>
                <a:spcPct val="80000"/>
              </a:lnSpc>
              <a:spcBef>
                <a:spcPts val="1200"/>
              </a:spcBef>
              <a:spcAft>
                <a:spcPts val="600"/>
              </a:spcAft>
              <a:buFont typeface="Wingdings" pitchFamily="2" charset="2"/>
              <a:buChar char="v"/>
            </a:pPr>
            <a:r>
              <a:rPr lang="fi-FI" sz="2400" dirty="0" smtClean="0"/>
              <a:t>Sekä vihdoin myös maku </a:t>
            </a:r>
            <a:br>
              <a:rPr lang="fi-FI" sz="2400" dirty="0" smtClean="0"/>
            </a:br>
            <a:r>
              <a:rPr lang="fi-FI" sz="2400" dirty="0" smtClean="0"/>
              <a:t>(koska lopultakin osataan…) </a:t>
            </a:r>
          </a:p>
          <a:p>
            <a:pPr>
              <a:lnSpc>
                <a:spcPct val="80000"/>
              </a:lnSpc>
              <a:spcBef>
                <a:spcPts val="1200"/>
              </a:spcBef>
              <a:spcAft>
                <a:spcPts val="600"/>
              </a:spcAft>
              <a:buFont typeface="Wingdings" pitchFamily="2" charset="2"/>
              <a:buChar char="v"/>
            </a:pPr>
            <a:endParaRPr lang="fi-FI" sz="2400" dirty="0" smtClean="0"/>
          </a:p>
          <a:p>
            <a:pPr>
              <a:lnSpc>
                <a:spcPct val="80000"/>
              </a:lnSpc>
              <a:spcBef>
                <a:spcPts val="1200"/>
              </a:spcBef>
              <a:spcAft>
                <a:spcPts val="600"/>
              </a:spcAft>
              <a:buFont typeface="Wingdings" pitchFamily="2" charset="2"/>
              <a:buNone/>
            </a:pPr>
            <a:endParaRPr lang="fi-FI" sz="2800" dirty="0" smtClean="0"/>
          </a:p>
        </p:txBody>
      </p:sp>
      <p:sp>
        <p:nvSpPr>
          <p:cNvPr id="238595" name="Rectangle 3"/>
          <p:cNvSpPr>
            <a:spLocks noGrp="1" noChangeArrowheads="1"/>
          </p:cNvSpPr>
          <p:nvPr>
            <p:ph type="title"/>
          </p:nvPr>
        </p:nvSpPr>
        <p:spPr>
          <a:xfrm>
            <a:off x="765175" y="323850"/>
            <a:ext cx="5635625" cy="1111250"/>
          </a:xfrm>
          <a:ln>
            <a:solidFill>
              <a:schemeClr val="tx1"/>
            </a:solidFill>
          </a:ln>
        </p:spPr>
        <p:txBody>
          <a:bodyPr anchor="ctr"/>
          <a:lstStyle/>
          <a:p>
            <a:pPr algn="ctr">
              <a:lnSpc>
                <a:spcPct val="75000"/>
              </a:lnSpc>
            </a:pPr>
            <a:r>
              <a:rPr lang="fi-FI" sz="3200" smtClean="0">
                <a:solidFill>
                  <a:srgbClr val="660066"/>
                </a:solidFill>
                <a:latin typeface="Arial" pitchFamily="34" charset="0"/>
              </a:rPr>
              <a:t>Mihin uutta kasvinjalostusta</a:t>
            </a:r>
            <a:br>
              <a:rPr lang="fi-FI" sz="3200" smtClean="0">
                <a:solidFill>
                  <a:srgbClr val="660066"/>
                </a:solidFill>
                <a:latin typeface="Arial" pitchFamily="34" charset="0"/>
              </a:rPr>
            </a:br>
            <a:r>
              <a:rPr lang="fi-FI" sz="3200" smtClean="0">
                <a:solidFill>
                  <a:srgbClr val="660066"/>
                </a:solidFill>
                <a:latin typeface="Arial" pitchFamily="34" charset="0"/>
              </a:rPr>
              <a:t>      tarvitaan – ja miksi?       </a:t>
            </a:r>
            <a:r>
              <a:rPr lang="fi-FI" sz="2800" smtClean="0">
                <a:solidFill>
                  <a:srgbClr val="660066"/>
                </a:solidFill>
                <a:latin typeface="Arial" pitchFamily="34" charset="0"/>
              </a:rPr>
              <a:t>2.</a:t>
            </a:r>
            <a:r>
              <a:rPr lang="fi-FI" sz="3200" smtClean="0">
                <a:solidFill>
                  <a:srgbClr val="660066"/>
                </a:solidFill>
                <a:latin typeface="Arial" pitchFamily="34" charset="0"/>
              </a:rPr>
              <a:t> </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9554" name="Rectangle 4"/>
          <p:cNvSpPr>
            <a:spLocks noChangeArrowheads="1"/>
          </p:cNvSpPr>
          <p:nvPr/>
        </p:nvSpPr>
        <p:spPr bwMode="auto">
          <a:xfrm>
            <a:off x="582613" y="7300796"/>
            <a:ext cx="2802050" cy="1567096"/>
          </a:xfrm>
          <a:prstGeom prst="rect">
            <a:avLst/>
          </a:prstGeom>
          <a:solidFill>
            <a:schemeClr val="bg1"/>
          </a:solidFill>
          <a:ln w="12700" algn="ctr">
            <a:noFill/>
            <a:miter lim="800000"/>
            <a:headEnd/>
            <a:tailEnd/>
          </a:ln>
        </p:spPr>
        <p:txBody>
          <a:bodyPr wrap="none" lIns="90488" tIns="44450" rIns="90488" bIns="44450" anchor="ctr">
            <a:spAutoFit/>
          </a:bodyPr>
          <a:lstStyle/>
          <a:p>
            <a:pPr eaLnBrk="0" hangingPunct="0"/>
            <a:r>
              <a:rPr lang="fi-FI" sz="3200" b="1" dirty="0">
                <a:solidFill>
                  <a:srgbClr val="000000"/>
                </a:solidFill>
                <a:latin typeface="Arial" pitchFamily="34" charset="0"/>
              </a:rPr>
              <a:t>H</a:t>
            </a:r>
            <a:r>
              <a:rPr lang="fi-FI" sz="3200" b="1" dirty="0" smtClean="0">
                <a:solidFill>
                  <a:srgbClr val="000000"/>
                </a:solidFill>
                <a:latin typeface="Arial" pitchFamily="34" charset="0"/>
              </a:rPr>
              <a:t>ome </a:t>
            </a:r>
            <a:r>
              <a:rPr lang="fi-FI" sz="3200" b="1" dirty="0">
                <a:solidFill>
                  <a:srgbClr val="000000"/>
                </a:solidFill>
                <a:latin typeface="Arial" pitchFamily="34" charset="0"/>
              </a:rPr>
              <a:t>nauttii</a:t>
            </a:r>
          </a:p>
          <a:p>
            <a:pPr eaLnBrk="0" hangingPunct="0"/>
            <a:r>
              <a:rPr lang="fi-FI" sz="3200" b="1" dirty="0">
                <a:solidFill>
                  <a:srgbClr val="000000"/>
                </a:solidFill>
                <a:latin typeface="Arial" pitchFamily="34" charset="0"/>
              </a:rPr>
              <a:t>myös</a:t>
            </a:r>
          </a:p>
          <a:p>
            <a:pPr eaLnBrk="0" hangingPunct="0"/>
            <a:r>
              <a:rPr lang="fi-FI" sz="3200" b="1" dirty="0" err="1">
                <a:solidFill>
                  <a:srgbClr val="000000"/>
                </a:solidFill>
                <a:latin typeface="Arial" pitchFamily="34" charset="0"/>
              </a:rPr>
              <a:t>gerberasta</a:t>
            </a:r>
            <a:r>
              <a:rPr lang="fi-FI" sz="3200" b="1" dirty="0">
                <a:solidFill>
                  <a:srgbClr val="000000"/>
                </a:solidFill>
                <a:latin typeface="Arial" pitchFamily="34" charset="0"/>
              </a:rPr>
              <a:t>… </a:t>
            </a:r>
          </a:p>
        </p:txBody>
      </p:sp>
      <p:pic>
        <p:nvPicPr>
          <p:cNvPr id="279555" name="Picture 5" descr="Picture15pk"/>
          <p:cNvPicPr>
            <a:picLocks noChangeAspect="1" noChangeArrowheads="1"/>
          </p:cNvPicPr>
          <p:nvPr/>
        </p:nvPicPr>
        <p:blipFill>
          <a:blip r:embed="rId3" cstate="print"/>
          <a:srcRect/>
          <a:stretch>
            <a:fillRect/>
          </a:stretch>
        </p:blipFill>
        <p:spPr bwMode="auto">
          <a:xfrm>
            <a:off x="0" y="-252413"/>
            <a:ext cx="6859588" cy="7272338"/>
          </a:xfrm>
          <a:prstGeom prst="rect">
            <a:avLst/>
          </a:prstGeom>
          <a:noFill/>
          <a:ln w="9525">
            <a:noFill/>
            <a:miter lim="800000"/>
            <a:headEnd/>
            <a:tailEnd/>
          </a:ln>
        </p:spPr>
      </p:pic>
      <p:sp>
        <p:nvSpPr>
          <p:cNvPr id="279557" name="Text Box 7"/>
          <p:cNvSpPr txBox="1">
            <a:spLocks noChangeArrowheads="1"/>
          </p:cNvSpPr>
          <p:nvPr/>
        </p:nvSpPr>
        <p:spPr bwMode="auto">
          <a:xfrm>
            <a:off x="1557338" y="8882063"/>
            <a:ext cx="2376487" cy="298450"/>
          </a:xfrm>
          <a:prstGeom prst="rect">
            <a:avLst/>
          </a:prstGeom>
          <a:noFill/>
          <a:ln w="12700" algn="ctr">
            <a:noFill/>
            <a:miter lim="800000"/>
            <a:headEnd/>
            <a:tailEnd/>
          </a:ln>
        </p:spPr>
        <p:txBody>
          <a:bodyPr lIns="90488" tIns="44450" rIns="90488" bIns="44450" anchor="b">
            <a:spAutoFit/>
          </a:bodyPr>
          <a:lstStyle/>
          <a:p>
            <a:pPr algn="ctr" eaLnBrk="0" hangingPunct="0">
              <a:lnSpc>
                <a:spcPct val="85000"/>
              </a:lnSpc>
            </a:pPr>
            <a:r>
              <a:rPr lang="fi-FI" sz="1600">
                <a:solidFill>
                  <a:srgbClr val="081D58"/>
                </a:solidFill>
              </a:rPr>
              <a:t>Kuvat: </a:t>
            </a:r>
            <a:r>
              <a:rPr lang="fi-FI" sz="1600">
                <a:solidFill>
                  <a:srgbClr val="081D58"/>
                </a:solidFill>
                <a:cs typeface="Times New Roman" pitchFamily="18" charset="0"/>
              </a:rPr>
              <a:t>©</a:t>
            </a:r>
            <a:r>
              <a:rPr lang="fi-FI" sz="1600">
                <a:solidFill>
                  <a:srgbClr val="081D58"/>
                </a:solidFill>
              </a:rPr>
              <a:t>Teemu Teeri</a:t>
            </a:r>
            <a:endParaRPr lang="fi-FI" sz="1600">
              <a:solidFill>
                <a:srgbClr val="081D58"/>
              </a:solidFill>
              <a:cs typeface="Times New Roman" pitchFamily="18" charset="0"/>
            </a:endParaRPr>
          </a:p>
        </p:txBody>
      </p:sp>
      <p:pic>
        <p:nvPicPr>
          <p:cNvPr id="6" name="Kuva 5" descr="HomeGerb400t40.jpg"/>
          <p:cNvPicPr>
            <a:picLocks noChangeAspect="1"/>
          </p:cNvPicPr>
          <p:nvPr/>
        </p:nvPicPr>
        <p:blipFill>
          <a:blip r:embed="rId4" cstate="print"/>
          <a:stretch>
            <a:fillRect/>
          </a:stretch>
        </p:blipFill>
        <p:spPr>
          <a:xfrm>
            <a:off x="3846909" y="5846762"/>
            <a:ext cx="3038475" cy="3333750"/>
          </a:xfrm>
          <a:prstGeom prst="rect">
            <a:avLst/>
          </a:prstGeom>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pPr algn="ctr" eaLnBrk="1" hangingPunct="1"/>
            <a:r>
              <a:rPr lang="fi-FI" dirty="0" smtClean="0"/>
              <a:t>Homehtuva </a:t>
            </a:r>
            <a:r>
              <a:rPr lang="fi-FI" dirty="0" err="1" smtClean="0"/>
              <a:t>gerbera</a:t>
            </a:r>
            <a:r>
              <a:rPr lang="fi-FI" dirty="0" smtClean="0"/>
              <a:t> kehitettiin</a:t>
            </a:r>
          </a:p>
        </p:txBody>
      </p:sp>
      <p:sp>
        <p:nvSpPr>
          <p:cNvPr id="280579" name="Rectangle 3"/>
          <p:cNvSpPr>
            <a:spLocks noGrp="1" noChangeArrowheads="1"/>
          </p:cNvSpPr>
          <p:nvPr>
            <p:ph type="body" idx="1"/>
          </p:nvPr>
        </p:nvSpPr>
        <p:spPr>
          <a:xfrm>
            <a:off x="742950" y="2124075"/>
            <a:ext cx="5829300" cy="6908800"/>
          </a:xfrm>
        </p:spPr>
        <p:txBody>
          <a:bodyPr/>
          <a:lstStyle/>
          <a:p>
            <a:pPr eaLnBrk="1" hangingPunct="1">
              <a:lnSpc>
                <a:spcPct val="95000"/>
              </a:lnSpc>
              <a:spcBef>
                <a:spcPct val="30000"/>
              </a:spcBef>
            </a:pPr>
            <a:r>
              <a:rPr lang="fi-FI" smtClean="0"/>
              <a:t>...geenimuuntelulla HY:ssa</a:t>
            </a:r>
          </a:p>
          <a:p>
            <a:pPr eaLnBrk="1" hangingPunct="1">
              <a:lnSpc>
                <a:spcPct val="95000"/>
              </a:lnSpc>
              <a:spcBef>
                <a:spcPct val="30000"/>
              </a:spcBef>
            </a:pPr>
            <a:r>
              <a:rPr lang="fi-FI" smtClean="0"/>
              <a:t>...jotta kasvien homeenkestävyyttä opittaisiin ymmärtämään</a:t>
            </a:r>
          </a:p>
          <a:p>
            <a:pPr eaLnBrk="1" hangingPunct="1">
              <a:lnSpc>
                <a:spcPct val="95000"/>
              </a:lnSpc>
              <a:spcBef>
                <a:spcPct val="30000"/>
              </a:spcBef>
            </a:pPr>
            <a:r>
              <a:rPr lang="fi-FI" smtClean="0"/>
              <a:t>...ja voitaisiin jalostaa kasveja, joita homeet eivät voisi tärvellä yhtä helposti kuin ennen</a:t>
            </a:r>
          </a:p>
          <a:p>
            <a:pPr lvl="1" eaLnBrk="1" hangingPunct="1">
              <a:lnSpc>
                <a:spcPct val="95000"/>
              </a:lnSpc>
              <a:spcBef>
                <a:spcPct val="30000"/>
              </a:spcBef>
              <a:buClr>
                <a:schemeClr val="accent2"/>
              </a:buClr>
              <a:buFont typeface="Wingdings" pitchFamily="2" charset="2"/>
              <a:buChar char="Ø"/>
            </a:pPr>
            <a:r>
              <a:rPr lang="fi-FI" smtClean="0"/>
              <a:t>luonnonvarojen käyttö kestävämmäksi</a:t>
            </a:r>
          </a:p>
          <a:p>
            <a:pPr lvl="1" eaLnBrk="1" hangingPunct="1">
              <a:lnSpc>
                <a:spcPct val="95000"/>
              </a:lnSpc>
              <a:spcBef>
                <a:spcPct val="30000"/>
              </a:spcBef>
              <a:buClr>
                <a:schemeClr val="accent2"/>
              </a:buClr>
              <a:buFont typeface="Wingdings" pitchFamily="2" charset="2"/>
              <a:buChar char="Ø"/>
            </a:pPr>
            <a:r>
              <a:rPr lang="fi-FI" smtClean="0"/>
              <a:t>ravinnon piilohomeet kuriin</a:t>
            </a:r>
          </a:p>
          <a:p>
            <a:pPr lvl="1" eaLnBrk="1" hangingPunct="1">
              <a:lnSpc>
                <a:spcPct val="95000"/>
              </a:lnSpc>
              <a:spcBef>
                <a:spcPct val="30000"/>
              </a:spcBef>
              <a:buClr>
                <a:schemeClr val="accent2"/>
              </a:buClr>
              <a:buFont typeface="Wingdings" pitchFamily="2" charset="2"/>
              <a:buChar char="Ø"/>
            </a:pPr>
            <a:r>
              <a:rPr lang="fi-FI" smtClean="0"/>
              <a:t>ihmisten ravinto turvallisemmaksi</a:t>
            </a:r>
          </a:p>
          <a:p>
            <a:pPr lvl="2" eaLnBrk="1" hangingPunct="1">
              <a:lnSpc>
                <a:spcPct val="95000"/>
              </a:lnSpc>
              <a:spcBef>
                <a:spcPct val="30000"/>
              </a:spcBef>
              <a:buClr>
                <a:schemeClr val="accent2"/>
              </a:buClr>
              <a:buFont typeface="Times New Roman" pitchFamily="18" charset="0"/>
              <a:buChar char="–"/>
            </a:pPr>
            <a:r>
              <a:rPr lang="fi-FI" smtClean="0"/>
              <a:t>eikä homemansikka aivan mainio makuelämyskään ole...</a:t>
            </a:r>
          </a:p>
          <a:p>
            <a:pPr lvl="2" eaLnBrk="1" hangingPunct="1">
              <a:lnSpc>
                <a:spcPct val="95000"/>
              </a:lnSpc>
              <a:spcBef>
                <a:spcPct val="30000"/>
              </a:spcBef>
              <a:buClr>
                <a:schemeClr val="accent2"/>
              </a:buClr>
              <a:buFont typeface="Times New Roman" pitchFamily="18" charset="0"/>
              <a:buChar char="–"/>
            </a:pPr>
            <a:endParaRPr lang="fi-FI" smtClean="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765175" y="290513"/>
            <a:ext cx="6572250" cy="1473200"/>
          </a:xfrm>
        </p:spPr>
        <p:txBody>
          <a:bodyPr/>
          <a:lstStyle/>
          <a:p>
            <a:pPr eaLnBrk="1" hangingPunct="1">
              <a:lnSpc>
                <a:spcPct val="80000"/>
              </a:lnSpc>
            </a:pPr>
            <a:r>
              <a:rPr lang="fi-FI" sz="4000" dirty="0" smtClean="0"/>
              <a:t>Tuotteissa piilevät infektiot voivat altistaa ihmisiä vahingollisille aineille</a:t>
            </a:r>
          </a:p>
        </p:txBody>
      </p:sp>
      <p:sp>
        <p:nvSpPr>
          <p:cNvPr id="281603" name="Text Box 3"/>
          <p:cNvSpPr txBox="1">
            <a:spLocks noChangeArrowheads="1"/>
          </p:cNvSpPr>
          <p:nvPr/>
        </p:nvSpPr>
        <p:spPr bwMode="auto">
          <a:xfrm>
            <a:off x="404665" y="7072313"/>
            <a:ext cx="6480324" cy="2945935"/>
          </a:xfrm>
          <a:prstGeom prst="rect">
            <a:avLst/>
          </a:prstGeom>
          <a:noFill/>
          <a:ln w="12700">
            <a:noFill/>
            <a:miter lim="800000"/>
            <a:headEnd/>
            <a:tailEnd/>
          </a:ln>
        </p:spPr>
        <p:txBody>
          <a:bodyPr wrap="square" lIns="90488" tIns="44450" rIns="90488" bIns="44450">
            <a:spAutoFit/>
          </a:bodyPr>
          <a:lstStyle/>
          <a:p>
            <a:pPr eaLnBrk="0" hangingPunct="0">
              <a:lnSpc>
                <a:spcPct val="85000"/>
              </a:lnSpc>
              <a:spcBef>
                <a:spcPct val="20000"/>
              </a:spcBef>
            </a:pPr>
            <a:r>
              <a:rPr lang="fi-FI" dirty="0">
                <a:solidFill>
                  <a:srgbClr val="000000"/>
                </a:solidFill>
              </a:rPr>
              <a:t>                        </a:t>
            </a:r>
            <a:r>
              <a:rPr lang="fi-FI" sz="2000" dirty="0">
                <a:solidFill>
                  <a:srgbClr val="000000"/>
                </a:solidFill>
              </a:rPr>
              <a:t>Kuva: Valkea kuulas, </a:t>
            </a:r>
            <a:r>
              <a:rPr lang="en-US" sz="2000" dirty="0">
                <a:solidFill>
                  <a:srgbClr val="000000"/>
                </a:solidFill>
              </a:rPr>
              <a:t>©</a:t>
            </a:r>
            <a:r>
              <a:rPr lang="fi-FI" sz="2000" dirty="0">
                <a:solidFill>
                  <a:srgbClr val="000000"/>
                </a:solidFill>
              </a:rPr>
              <a:t> J. Tammisola</a:t>
            </a:r>
            <a:endParaRPr lang="en-US" dirty="0">
              <a:solidFill>
                <a:srgbClr val="000000"/>
              </a:solidFill>
            </a:endParaRPr>
          </a:p>
          <a:p>
            <a:pPr eaLnBrk="0" hangingPunct="0">
              <a:lnSpc>
                <a:spcPct val="85000"/>
              </a:lnSpc>
              <a:spcBef>
                <a:spcPct val="20000"/>
              </a:spcBef>
            </a:pPr>
            <a:r>
              <a:rPr lang="fi-FI" sz="2800" dirty="0">
                <a:solidFill>
                  <a:srgbClr val="000000"/>
                </a:solidFill>
                <a:cs typeface="Times New Roman" pitchFamily="18" charset="0"/>
              </a:rPr>
              <a:t>–</a:t>
            </a:r>
            <a:r>
              <a:rPr lang="fi-FI" sz="2800" dirty="0">
                <a:solidFill>
                  <a:srgbClr val="000000"/>
                </a:solidFill>
              </a:rPr>
              <a:t> home on valloittanut </a:t>
            </a:r>
            <a:r>
              <a:rPr lang="fi-FI" sz="2800" dirty="0" smtClean="0">
                <a:solidFill>
                  <a:srgbClr val="000000"/>
                </a:solidFill>
              </a:rPr>
              <a:t>luomuomenan sydämen omenakääriäisen </a:t>
            </a:r>
            <a:r>
              <a:rPr lang="fi-FI" sz="2800" dirty="0">
                <a:solidFill>
                  <a:srgbClr val="000000"/>
                </a:solidFill>
              </a:rPr>
              <a:t>käytävien kautta</a:t>
            </a:r>
          </a:p>
          <a:p>
            <a:pPr eaLnBrk="0" hangingPunct="0">
              <a:lnSpc>
                <a:spcPct val="85000"/>
              </a:lnSpc>
              <a:spcBef>
                <a:spcPct val="20000"/>
              </a:spcBef>
            </a:pPr>
            <a:r>
              <a:rPr lang="fi-FI" sz="2800" dirty="0">
                <a:solidFill>
                  <a:srgbClr val="000000"/>
                </a:solidFill>
                <a:cs typeface="Times New Roman" pitchFamily="18" charset="0"/>
              </a:rPr>
              <a:t>– …ja nautimme omenasta </a:t>
            </a:r>
            <a:r>
              <a:rPr lang="fi-FI" sz="2800" dirty="0" err="1">
                <a:solidFill>
                  <a:srgbClr val="000000"/>
                </a:solidFill>
                <a:cs typeface="Times New Roman" pitchFamily="18" charset="0"/>
              </a:rPr>
              <a:t>patuliini-homemyrkkyä</a:t>
            </a:r>
            <a:r>
              <a:rPr lang="fi-FI" sz="2800" dirty="0">
                <a:solidFill>
                  <a:srgbClr val="000000"/>
                </a:solidFill>
                <a:cs typeface="Times New Roman" pitchFamily="18" charset="0"/>
              </a:rPr>
              <a:t> </a:t>
            </a:r>
            <a:endParaRPr lang="fi-FI" sz="2800" dirty="0">
              <a:solidFill>
                <a:srgbClr val="000000"/>
              </a:solidFill>
            </a:endParaRPr>
          </a:p>
          <a:p>
            <a:pPr eaLnBrk="0" hangingPunct="0">
              <a:lnSpc>
                <a:spcPct val="85000"/>
              </a:lnSpc>
              <a:spcBef>
                <a:spcPct val="20000"/>
              </a:spcBef>
            </a:pPr>
            <a:r>
              <a:rPr lang="fi-FI" sz="2800" dirty="0">
                <a:solidFill>
                  <a:srgbClr val="000000"/>
                </a:solidFill>
              </a:rPr>
              <a:t> </a:t>
            </a:r>
          </a:p>
          <a:p>
            <a:pPr eaLnBrk="0" hangingPunct="0">
              <a:lnSpc>
                <a:spcPct val="85000"/>
              </a:lnSpc>
              <a:spcBef>
                <a:spcPct val="20000"/>
              </a:spcBef>
            </a:pPr>
            <a:endParaRPr lang="en-US" sz="2800" dirty="0">
              <a:solidFill>
                <a:srgbClr val="000000"/>
              </a:solidFill>
            </a:endParaRPr>
          </a:p>
        </p:txBody>
      </p:sp>
      <p:pic>
        <p:nvPicPr>
          <p:cNvPr id="281604" name="Picture 4" descr="OmenaKaar20_04cmHigh"/>
          <p:cNvPicPr>
            <a:picLocks noChangeAspect="1" noChangeArrowheads="1"/>
          </p:cNvPicPr>
          <p:nvPr/>
        </p:nvPicPr>
        <p:blipFill>
          <a:blip r:embed="rId4" cstate="print"/>
          <a:srcRect/>
          <a:stretch>
            <a:fillRect/>
          </a:stretch>
        </p:blipFill>
        <p:spPr bwMode="auto">
          <a:xfrm>
            <a:off x="0" y="2000250"/>
            <a:ext cx="6858000" cy="51435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2626" name="Picture 2" descr="potato_blight03pppp"/>
          <p:cNvPicPr>
            <a:picLocks noChangeAspect="1" noChangeArrowheads="1"/>
          </p:cNvPicPr>
          <p:nvPr/>
        </p:nvPicPr>
        <p:blipFill>
          <a:blip r:embed="rId2" cstate="print"/>
          <a:srcRect/>
          <a:stretch>
            <a:fillRect/>
          </a:stretch>
        </p:blipFill>
        <p:spPr bwMode="auto">
          <a:xfrm>
            <a:off x="0" y="2124075"/>
            <a:ext cx="6858000" cy="5999163"/>
          </a:xfrm>
          <a:prstGeom prst="rect">
            <a:avLst/>
          </a:prstGeom>
          <a:noFill/>
          <a:ln w="9525">
            <a:noFill/>
            <a:miter lim="800000"/>
            <a:headEnd/>
            <a:tailEnd/>
          </a:ln>
        </p:spPr>
      </p:pic>
      <p:sp>
        <p:nvSpPr>
          <p:cNvPr id="282627" name="Rectangle 3"/>
          <p:cNvSpPr>
            <a:spLocks noGrp="1" noChangeArrowheads="1"/>
          </p:cNvSpPr>
          <p:nvPr>
            <p:ph type="title"/>
          </p:nvPr>
        </p:nvSpPr>
        <p:spPr/>
        <p:txBody>
          <a:bodyPr/>
          <a:lstStyle/>
          <a:p>
            <a:pPr algn="ctr" eaLnBrk="1" hangingPunct="1">
              <a:lnSpc>
                <a:spcPct val="85000"/>
              </a:lnSpc>
            </a:pPr>
            <a:r>
              <a:rPr lang="fi-FI" dirty="0" smtClean="0">
                <a:latin typeface="Arial" pitchFamily="34" charset="0"/>
                <a:cs typeface="Arial" pitchFamily="34" charset="0"/>
              </a:rPr>
              <a:t>V</a:t>
            </a:r>
            <a:r>
              <a:rPr lang="fi-FI" dirty="0" smtClean="0">
                <a:latin typeface="Arial" pitchFamily="34" charset="0"/>
              </a:rPr>
              <a:t>iljelläkö</a:t>
            </a:r>
            <a:br>
              <a:rPr lang="fi-FI" dirty="0" smtClean="0">
                <a:latin typeface="Arial" pitchFamily="34" charset="0"/>
              </a:rPr>
            </a:br>
            <a:r>
              <a:rPr lang="fi-FI" dirty="0" smtClean="0">
                <a:latin typeface="Arial" pitchFamily="34" charset="0"/>
              </a:rPr>
              <a:t>ruttoa vai perunoita?</a:t>
            </a:r>
          </a:p>
        </p:txBody>
      </p:sp>
      <p:sp>
        <p:nvSpPr>
          <p:cNvPr id="282628" name="Rectangle 4"/>
          <p:cNvSpPr>
            <a:spLocks noChangeArrowheads="1"/>
          </p:cNvSpPr>
          <p:nvPr/>
        </p:nvSpPr>
        <p:spPr bwMode="auto">
          <a:xfrm>
            <a:off x="-100013" y="8137525"/>
            <a:ext cx="6858001" cy="1042988"/>
          </a:xfrm>
          <a:prstGeom prst="rect">
            <a:avLst/>
          </a:prstGeom>
          <a:noFill/>
          <a:ln w="12700">
            <a:noFill/>
            <a:miter lim="800000"/>
            <a:headEnd/>
            <a:tailEnd/>
          </a:ln>
        </p:spPr>
        <p:txBody>
          <a:bodyPr lIns="90488" tIns="44450" rIns="90488" bIns="44450" anchor="b"/>
          <a:lstStyle/>
          <a:p>
            <a:pPr algn="ctr">
              <a:lnSpc>
                <a:spcPct val="85000"/>
              </a:lnSpc>
              <a:buClr>
                <a:srgbClr val="4C43F7"/>
              </a:buClr>
              <a:buFont typeface="Arial" pitchFamily="34" charset="0"/>
              <a:buChar char="–"/>
            </a:pPr>
            <a:r>
              <a:rPr lang="fi-FI" sz="3200">
                <a:solidFill>
                  <a:srgbClr val="4B76EF"/>
                </a:solidFill>
                <a:latin typeface="Arial" pitchFamily="34" charset="0"/>
              </a:rPr>
              <a:t> rutonkestävyyttä villiperunasta</a:t>
            </a:r>
            <a:br>
              <a:rPr lang="fi-FI" sz="3200">
                <a:solidFill>
                  <a:srgbClr val="4B76EF"/>
                </a:solidFill>
                <a:latin typeface="Arial" pitchFamily="34" charset="0"/>
              </a:rPr>
            </a:br>
            <a:r>
              <a:rPr lang="fi-FI" sz="3200">
                <a:solidFill>
                  <a:srgbClr val="4B76EF"/>
                </a:solidFill>
                <a:latin typeface="Arial" pitchFamily="34" charset="0"/>
              </a:rPr>
              <a:t> geenitekniikalla</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3650" name="Rectangle 2"/>
          <p:cNvSpPr>
            <a:spLocks noGrp="1" noChangeArrowheads="1"/>
          </p:cNvSpPr>
          <p:nvPr>
            <p:ph type="body" idx="1"/>
          </p:nvPr>
        </p:nvSpPr>
        <p:spPr>
          <a:xfrm>
            <a:off x="304800" y="2124075"/>
            <a:ext cx="6324600" cy="7235825"/>
          </a:xfrm>
        </p:spPr>
        <p:txBody>
          <a:bodyPr/>
          <a:lstStyle/>
          <a:p>
            <a:pPr eaLnBrk="1" hangingPunct="1">
              <a:spcBef>
                <a:spcPct val="30000"/>
              </a:spcBef>
            </a:pPr>
            <a:r>
              <a:rPr lang="fi-FI" sz="2400" b="1" smtClean="0"/>
              <a:t>Tappoi miljoona irlantilaista nälkään vuosina 1845</a:t>
            </a:r>
            <a:r>
              <a:rPr lang="fi-FI" sz="2400" b="1" smtClean="0">
                <a:cs typeface="Times New Roman" pitchFamily="18" charset="0"/>
              </a:rPr>
              <a:t>–</a:t>
            </a:r>
            <a:r>
              <a:rPr lang="fi-FI" sz="2400" b="1" smtClean="0"/>
              <a:t>50</a:t>
            </a:r>
            <a:r>
              <a:rPr lang="fi-FI" sz="2400" smtClean="0"/>
              <a:t>    </a:t>
            </a:r>
          </a:p>
          <a:p>
            <a:pPr eaLnBrk="1" hangingPunct="1">
              <a:spcBef>
                <a:spcPct val="30000"/>
              </a:spcBef>
            </a:pPr>
            <a:r>
              <a:rPr lang="fi-FI" sz="2400" b="1" smtClean="0"/>
              <a:t>Sienen toinen pariutumistyyppi saapui Amerikasta kaksi vuosikymmentä sitten</a:t>
            </a:r>
          </a:p>
          <a:p>
            <a:pPr lvl="1" eaLnBrk="1" hangingPunct="1">
              <a:spcBef>
                <a:spcPct val="30000"/>
              </a:spcBef>
            </a:pPr>
            <a:r>
              <a:rPr lang="fi-FI" sz="2000" smtClean="0"/>
              <a:t>ja käynnisti suvullisen lisääntymisen...</a:t>
            </a:r>
          </a:p>
          <a:p>
            <a:pPr lvl="1" eaLnBrk="1" hangingPunct="1">
              <a:spcBef>
                <a:spcPct val="30000"/>
              </a:spcBef>
            </a:pPr>
            <a:r>
              <a:rPr lang="fi-FI" sz="2000" smtClean="0"/>
              <a:t>...mikä lisää taudin geneettistä monimuotoisuutta ja nopeuttaa sen evoluutiota, joten</a:t>
            </a:r>
          </a:p>
          <a:p>
            <a:pPr lvl="1" eaLnBrk="1" hangingPunct="1">
              <a:spcBef>
                <a:spcPct val="30000"/>
              </a:spcBef>
            </a:pPr>
            <a:r>
              <a:rPr lang="fi-FI" sz="2000" smtClean="0"/>
              <a:t>perunaruttoepidemiat vain pahenevat Euroopassa</a:t>
            </a:r>
          </a:p>
          <a:p>
            <a:pPr eaLnBrk="1" hangingPunct="1">
              <a:spcBef>
                <a:spcPct val="30000"/>
              </a:spcBef>
            </a:pPr>
            <a:r>
              <a:rPr lang="fi-FI" sz="2400" b="1" smtClean="0"/>
              <a:t>Viljelyperunassa (</a:t>
            </a:r>
            <a:r>
              <a:rPr lang="fi-FI" sz="2400" b="1" i="1" smtClean="0"/>
              <a:t>S. tuberosum</a:t>
            </a:r>
            <a:r>
              <a:rPr lang="fi-FI" sz="2400" b="1" smtClean="0"/>
              <a:t>) ei löydy todellista vastustuskykyä</a:t>
            </a:r>
          </a:p>
          <a:p>
            <a:pPr lvl="1" eaLnBrk="1" hangingPunct="1">
              <a:spcBef>
                <a:spcPct val="30000"/>
              </a:spcBef>
            </a:pPr>
            <a:r>
              <a:rPr lang="fi-FI" sz="2000" smtClean="0"/>
              <a:t>...vaan vain eriasteista taudinarkuutta</a:t>
            </a:r>
          </a:p>
          <a:p>
            <a:pPr eaLnBrk="1" hangingPunct="1">
              <a:spcBef>
                <a:spcPct val="30000"/>
              </a:spcBef>
            </a:pPr>
            <a:r>
              <a:rPr lang="fi-FI" sz="2400" b="1" smtClean="0"/>
              <a:t>Rotuspesifinen vastustuskyky (tiettyä ruttorotua vastaan) ei voi kestää</a:t>
            </a:r>
          </a:p>
          <a:p>
            <a:pPr lvl="1" eaLnBrk="1" hangingPunct="1">
              <a:spcBef>
                <a:spcPct val="30000"/>
              </a:spcBef>
            </a:pPr>
            <a:r>
              <a:rPr lang="fi-FI" sz="2000" smtClean="0"/>
              <a:t>vaan romahtaa aina, kun evoluutio kehittää uusia ruttosienen rotuja</a:t>
            </a:r>
          </a:p>
          <a:p>
            <a:pPr eaLnBrk="1" hangingPunct="1">
              <a:spcBef>
                <a:spcPct val="30000"/>
              </a:spcBef>
            </a:pPr>
            <a:endParaRPr lang="fi-FI" sz="2400" smtClean="0"/>
          </a:p>
        </p:txBody>
      </p:sp>
      <p:sp>
        <p:nvSpPr>
          <p:cNvPr id="283651" name="Rectangle 3"/>
          <p:cNvSpPr>
            <a:spLocks noGrp="1" noChangeArrowheads="1"/>
          </p:cNvSpPr>
          <p:nvPr>
            <p:ph type="title"/>
          </p:nvPr>
        </p:nvSpPr>
        <p:spPr>
          <a:xfrm>
            <a:off x="285750" y="179388"/>
            <a:ext cx="5829300" cy="1473200"/>
          </a:xfrm>
        </p:spPr>
        <p:txBody>
          <a:bodyPr lIns="90488" tIns="44450" rIns="90488" bIns="44450" anchor="b"/>
          <a:lstStyle/>
          <a:p>
            <a:pPr eaLnBrk="1" hangingPunct="1">
              <a:lnSpc>
                <a:spcPct val="90000"/>
              </a:lnSpc>
            </a:pPr>
            <a:r>
              <a:rPr lang="fi-FI" sz="3200" dirty="0" smtClean="0"/>
              <a:t>Perunarutto </a:t>
            </a:r>
            <a:r>
              <a:rPr lang="fi-FI" sz="3200" dirty="0" smtClean="0">
                <a:cs typeface="Times New Roman" pitchFamily="18" charset="0"/>
              </a:rPr>
              <a:t>–</a:t>
            </a:r>
            <a:r>
              <a:rPr lang="fi-FI" sz="3200" dirty="0" smtClean="0"/>
              <a:t> maailman tuhoisin perunatauti</a:t>
            </a:r>
          </a:p>
        </p:txBody>
      </p:sp>
      <p:sp>
        <p:nvSpPr>
          <p:cNvPr id="283652" name="Rectangle 4"/>
          <p:cNvSpPr>
            <a:spLocks noChangeArrowheads="1"/>
          </p:cNvSpPr>
          <p:nvPr/>
        </p:nvSpPr>
        <p:spPr bwMode="auto">
          <a:xfrm>
            <a:off x="476250" y="323850"/>
            <a:ext cx="5400675" cy="1512888"/>
          </a:xfrm>
          <a:prstGeom prst="rect">
            <a:avLst/>
          </a:prstGeom>
          <a:noFill/>
          <a:ln w="9525" algn="ctr">
            <a:solidFill>
              <a:schemeClr val="tx1"/>
            </a:solidFill>
            <a:miter lim="800000"/>
            <a:headEnd/>
            <a:tailEnd/>
          </a:ln>
        </p:spPr>
        <p:txBody>
          <a:bodyPr wrap="none" anchor="ctr"/>
          <a:lstStyle/>
          <a:p>
            <a:pPr eaLnBrk="0" hangingPunct="0"/>
            <a:endParaRPr lang="fi-FI"/>
          </a:p>
        </p:txBody>
      </p:sp>
      <p:sp>
        <p:nvSpPr>
          <p:cNvPr id="5" name="Päivämäärän paikkamerkki 4"/>
          <p:cNvSpPr>
            <a:spLocks noGrp="1"/>
          </p:cNvSpPr>
          <p:nvPr>
            <p:ph type="dt" sz="half" idx="10"/>
          </p:nvPr>
        </p:nvSpPr>
        <p:spPr>
          <a:xfrm>
            <a:off x="342900" y="8833544"/>
            <a:ext cx="1600200" cy="635000"/>
          </a:xfrm>
        </p:spPr>
        <p:txBody>
          <a:bodyPr/>
          <a:lstStyle/>
          <a:p>
            <a:pPr>
              <a:defRPr/>
            </a:pPr>
            <a:r>
              <a:rPr lang="fi-FI" smtClean="0"/>
              <a:t>13.9.2012</a:t>
            </a:r>
            <a:endParaRPr lang="fi-FI"/>
          </a:p>
        </p:txBody>
      </p:sp>
      <p:sp>
        <p:nvSpPr>
          <p:cNvPr id="6" name="Dian numeron paikkamerkki 5"/>
          <p:cNvSpPr>
            <a:spLocks noGrp="1"/>
          </p:cNvSpPr>
          <p:nvPr>
            <p:ph type="sldNum" sz="quarter" idx="12"/>
          </p:nvPr>
        </p:nvSpPr>
        <p:spPr>
          <a:xfrm>
            <a:off x="4914900" y="8833544"/>
            <a:ext cx="1600200" cy="635000"/>
          </a:xfrm>
        </p:spPr>
        <p:txBody>
          <a:bodyPr/>
          <a:lstStyle/>
          <a:p>
            <a:pPr>
              <a:defRPr/>
            </a:pPr>
            <a:fld id="{32D5CCAD-1FBD-49AA-AD13-CBFBBDBE9087}" type="slidenum">
              <a:rPr lang="fi-FI" smtClean="0"/>
              <a:pPr>
                <a:defRPr/>
              </a:pPr>
              <a:t>54</a:t>
            </a:fld>
            <a:endParaRPr lang="fi-FI"/>
          </a:p>
        </p:txBody>
      </p:sp>
      <p:sp>
        <p:nvSpPr>
          <p:cNvPr id="7" name="Alatunnisteen paikkamerkki 6"/>
          <p:cNvSpPr>
            <a:spLocks noGrp="1"/>
          </p:cNvSpPr>
          <p:nvPr>
            <p:ph type="ftr" sz="quarter" idx="11"/>
          </p:nvPr>
        </p:nvSpPr>
        <p:spPr>
          <a:xfrm>
            <a:off x="1628800" y="8833544"/>
            <a:ext cx="4320480" cy="635000"/>
          </a:xfrm>
        </p:spPr>
        <p:txBody>
          <a:bodyPr/>
          <a:lstStyle/>
          <a:p>
            <a:pPr>
              <a:defRPr/>
            </a:pPr>
            <a:r>
              <a:rPr lang="fi-FI" dirty="0" smtClean="0"/>
              <a:t>Jussi Tammisola, Geenimuuntelun uusia sovelluksia I </a:t>
            </a:r>
            <a:endParaRPr lang="fi-FI"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4674" name="Picture 2" descr="RutonKestPerMax"/>
          <p:cNvPicPr>
            <a:picLocks noChangeAspect="1" noChangeArrowheads="1"/>
          </p:cNvPicPr>
          <p:nvPr/>
        </p:nvPicPr>
        <p:blipFill>
          <a:blip r:embed="rId3" cstate="print"/>
          <a:srcRect/>
          <a:stretch>
            <a:fillRect/>
          </a:stretch>
        </p:blipFill>
        <p:spPr bwMode="auto">
          <a:xfrm>
            <a:off x="546100" y="2536825"/>
            <a:ext cx="5765800" cy="4699000"/>
          </a:xfrm>
          <a:prstGeom prst="rect">
            <a:avLst/>
          </a:prstGeom>
          <a:noFill/>
          <a:ln w="9525">
            <a:noFill/>
            <a:miter lim="800000"/>
            <a:headEnd/>
            <a:tailEnd/>
          </a:ln>
        </p:spPr>
      </p:pic>
      <p:sp>
        <p:nvSpPr>
          <p:cNvPr id="284675" name="Rectangle 3"/>
          <p:cNvSpPr>
            <a:spLocks noGrp="1" noChangeArrowheads="1"/>
          </p:cNvSpPr>
          <p:nvPr>
            <p:ph type="title"/>
          </p:nvPr>
        </p:nvSpPr>
        <p:spPr>
          <a:xfrm>
            <a:off x="333375" y="355600"/>
            <a:ext cx="6264275" cy="1473200"/>
          </a:xfrm>
        </p:spPr>
        <p:txBody>
          <a:bodyPr/>
          <a:lstStyle/>
          <a:p>
            <a:pPr eaLnBrk="1" hangingPunct="1">
              <a:lnSpc>
                <a:spcPct val="90000"/>
              </a:lnSpc>
            </a:pPr>
            <a:r>
              <a:rPr lang="fi-FI" sz="3200" dirty="0" smtClean="0"/>
              <a:t>Perunalajikkeiden parantaminen </a:t>
            </a:r>
            <a:br>
              <a:rPr lang="fi-FI" sz="3200" dirty="0" smtClean="0"/>
            </a:br>
            <a:r>
              <a:rPr lang="fi-FI" sz="3200" dirty="0" smtClean="0"/>
              <a:t>kestäviksi perunarutolle</a:t>
            </a:r>
          </a:p>
        </p:txBody>
      </p:sp>
      <p:sp>
        <p:nvSpPr>
          <p:cNvPr id="284676" name="Rectangle 4"/>
          <p:cNvSpPr>
            <a:spLocks noGrp="1" noChangeArrowheads="1"/>
          </p:cNvSpPr>
          <p:nvPr>
            <p:ph type="body" sz="half" idx="1"/>
          </p:nvPr>
        </p:nvSpPr>
        <p:spPr>
          <a:xfrm>
            <a:off x="620713" y="7451725"/>
            <a:ext cx="6065837" cy="588963"/>
          </a:xfrm>
        </p:spPr>
        <p:txBody>
          <a:bodyPr/>
          <a:lstStyle/>
          <a:p>
            <a:pPr eaLnBrk="1" hangingPunct="1">
              <a:buFont typeface="Monotype Sorts" pitchFamily="2" charset="2"/>
              <a:buChar char="F"/>
            </a:pPr>
            <a:r>
              <a:rPr lang="fi-FI" sz="2000" i="1" dirty="0" smtClean="0"/>
              <a:t>Song ym. </a:t>
            </a:r>
            <a:r>
              <a:rPr lang="fi-FI" sz="2000" dirty="0" smtClean="0"/>
              <a:t>(2003).</a:t>
            </a:r>
            <a:r>
              <a:rPr lang="fi-FI" sz="2000" i="1" dirty="0" smtClean="0"/>
              <a:t> PNAS</a:t>
            </a:r>
            <a:r>
              <a:rPr lang="fi-FI" sz="2000" dirty="0" smtClean="0"/>
              <a:t> 100: 9128</a:t>
            </a:r>
            <a:r>
              <a:rPr lang="fi-FI" sz="2000" dirty="0" smtClean="0">
                <a:cs typeface="Times New Roman" pitchFamily="18" charset="0"/>
              </a:rPr>
              <a:t>–</a:t>
            </a:r>
            <a:r>
              <a:rPr lang="fi-FI" sz="2000" dirty="0" smtClean="0"/>
              <a:t>9133</a:t>
            </a:r>
            <a:endParaRPr lang="fi-FI" sz="2800" dirty="0" smtClean="0"/>
          </a:p>
        </p:txBody>
      </p:sp>
      <p:sp>
        <p:nvSpPr>
          <p:cNvPr id="284677" name="AutoShape 5"/>
          <p:cNvSpPr>
            <a:spLocks noChangeArrowheads="1"/>
          </p:cNvSpPr>
          <p:nvPr/>
        </p:nvSpPr>
        <p:spPr bwMode="auto">
          <a:xfrm>
            <a:off x="2133600" y="1906588"/>
            <a:ext cx="215900" cy="936625"/>
          </a:xfrm>
          <a:prstGeom prst="downArrow">
            <a:avLst>
              <a:gd name="adj1" fmla="val 50000"/>
              <a:gd name="adj2" fmla="val 108456"/>
            </a:avLst>
          </a:prstGeom>
          <a:solidFill>
            <a:srgbClr val="00CCFF"/>
          </a:solidFill>
          <a:ln w="12700">
            <a:solidFill>
              <a:schemeClr val="bg2"/>
            </a:solidFill>
            <a:miter lim="800000"/>
            <a:headEnd/>
            <a:tailEnd/>
          </a:ln>
        </p:spPr>
        <p:txBody>
          <a:bodyPr wrap="none" lIns="90488" tIns="44450" rIns="90488" bIns="44450" anchor="ctr"/>
          <a:lstStyle/>
          <a:p>
            <a:pPr eaLnBrk="0" hangingPunct="0"/>
            <a:endParaRPr lang="fi-FI"/>
          </a:p>
        </p:txBody>
      </p:sp>
      <p:sp>
        <p:nvSpPr>
          <p:cNvPr id="284678" name="Rectangle 6"/>
          <p:cNvSpPr>
            <a:spLocks noChangeArrowheads="1"/>
          </p:cNvSpPr>
          <p:nvPr/>
        </p:nvSpPr>
        <p:spPr bwMode="auto">
          <a:xfrm>
            <a:off x="765175" y="250825"/>
            <a:ext cx="5543550" cy="1657350"/>
          </a:xfrm>
          <a:prstGeom prst="rect">
            <a:avLst/>
          </a:prstGeom>
          <a:noFill/>
          <a:ln w="12700">
            <a:noFill/>
            <a:miter lim="800000"/>
            <a:headEnd/>
            <a:tailEnd/>
          </a:ln>
        </p:spPr>
        <p:txBody>
          <a:bodyPr wrap="none" lIns="90488" tIns="44450" rIns="90488" bIns="44450" anchor="ctr"/>
          <a:lstStyle/>
          <a:p>
            <a:pPr eaLnBrk="0" hangingPunct="0"/>
            <a:endParaRPr lang="fi-FI"/>
          </a:p>
        </p:txBody>
      </p:sp>
      <p:sp>
        <p:nvSpPr>
          <p:cNvPr id="284679" name="Rectangle 7"/>
          <p:cNvSpPr>
            <a:spLocks noChangeArrowheads="1"/>
          </p:cNvSpPr>
          <p:nvPr/>
        </p:nvSpPr>
        <p:spPr bwMode="auto">
          <a:xfrm>
            <a:off x="188913" y="323850"/>
            <a:ext cx="6453187" cy="1512888"/>
          </a:xfrm>
          <a:prstGeom prst="rect">
            <a:avLst/>
          </a:prstGeom>
          <a:noFill/>
          <a:ln w="9525" algn="ctr">
            <a:solidFill>
              <a:schemeClr val="tx1"/>
            </a:solidFill>
            <a:miter lim="800000"/>
            <a:headEnd/>
            <a:tailEnd/>
          </a:ln>
        </p:spPr>
        <p:txBody>
          <a:bodyPr wrap="none" anchor="ctr"/>
          <a:lstStyle/>
          <a:p>
            <a:pPr eaLnBrk="0" hangingPunct="0"/>
            <a:endParaRPr lang="fi-FI"/>
          </a:p>
        </p:txBody>
      </p:sp>
      <p:sp>
        <p:nvSpPr>
          <p:cNvPr id="8" name="Päivämäärän paikkamerkki 7"/>
          <p:cNvSpPr>
            <a:spLocks noGrp="1"/>
          </p:cNvSpPr>
          <p:nvPr>
            <p:ph type="dt" sz="half" idx="10"/>
          </p:nvPr>
        </p:nvSpPr>
        <p:spPr>
          <a:xfrm>
            <a:off x="404664" y="8761536"/>
            <a:ext cx="1600200" cy="635000"/>
          </a:xfrm>
        </p:spPr>
        <p:txBody>
          <a:bodyPr/>
          <a:lstStyle/>
          <a:p>
            <a:pPr>
              <a:defRPr/>
            </a:pPr>
            <a:r>
              <a:rPr lang="fi-FI" smtClean="0"/>
              <a:t>13.9.2012</a:t>
            </a:r>
            <a:endParaRPr lang="fi-FI"/>
          </a:p>
        </p:txBody>
      </p:sp>
      <p:sp>
        <p:nvSpPr>
          <p:cNvPr id="9" name="Dian numeron paikkamerkki 8"/>
          <p:cNvSpPr>
            <a:spLocks noGrp="1"/>
          </p:cNvSpPr>
          <p:nvPr>
            <p:ph type="sldNum" sz="quarter" idx="12"/>
          </p:nvPr>
        </p:nvSpPr>
        <p:spPr>
          <a:xfrm>
            <a:off x="4914900" y="8761536"/>
            <a:ext cx="1600200" cy="635000"/>
          </a:xfrm>
        </p:spPr>
        <p:txBody>
          <a:bodyPr/>
          <a:lstStyle/>
          <a:p>
            <a:pPr>
              <a:defRPr/>
            </a:pPr>
            <a:fld id="{F86C2515-1294-4BAC-87C0-A2AFD6670468}" type="slidenum">
              <a:rPr lang="fi-FI" smtClean="0"/>
              <a:pPr>
                <a:defRPr/>
              </a:pPr>
              <a:t>55</a:t>
            </a:fld>
            <a:endParaRPr lang="fi-FI"/>
          </a:p>
        </p:txBody>
      </p:sp>
      <p:sp>
        <p:nvSpPr>
          <p:cNvPr id="10" name="Alatunnisteen paikkamerkki 9"/>
          <p:cNvSpPr>
            <a:spLocks noGrp="1"/>
          </p:cNvSpPr>
          <p:nvPr>
            <p:ph type="ftr" sz="quarter" idx="11"/>
          </p:nvPr>
        </p:nvSpPr>
        <p:spPr>
          <a:xfrm>
            <a:off x="1474540" y="8761536"/>
            <a:ext cx="4824536" cy="635000"/>
          </a:xfrm>
        </p:spPr>
        <p:txBody>
          <a:bodyPr/>
          <a:lstStyle/>
          <a:p>
            <a:pPr>
              <a:defRPr/>
            </a:pPr>
            <a:r>
              <a:rPr lang="fi-FI" dirty="0" smtClean="0"/>
              <a:t>Jussi Tammisola, Geenimuuntelun uusia sovelluksia I </a:t>
            </a:r>
            <a:endParaRPr lang="fi-FI"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3"/>
          <p:cNvSpPr>
            <a:spLocks noChangeArrowheads="1"/>
          </p:cNvSpPr>
          <p:nvPr/>
        </p:nvSpPr>
        <p:spPr bwMode="auto">
          <a:xfrm>
            <a:off x="304800" y="1331640"/>
            <a:ext cx="6553200" cy="5486400"/>
          </a:xfrm>
          <a:prstGeom prst="rect">
            <a:avLst/>
          </a:prstGeom>
          <a:noFill/>
          <a:ln w="12700">
            <a:noFill/>
            <a:miter lim="800000"/>
            <a:headEnd/>
            <a:tailEnd/>
          </a:ln>
        </p:spPr>
        <p:txBody>
          <a:bodyPr lIns="90488" tIns="44450" rIns="90488" bIns="44450"/>
          <a:lstStyle/>
          <a:p>
            <a:pPr marL="342900" indent="-342900" eaLnBrk="0" hangingPunct="0">
              <a:spcBef>
                <a:spcPct val="30000"/>
              </a:spcBef>
              <a:buFontTx/>
              <a:buChar char="•"/>
            </a:pPr>
            <a:r>
              <a:rPr lang="fi-FI" dirty="0"/>
              <a:t>Villi perunalaji (</a:t>
            </a:r>
            <a:r>
              <a:rPr lang="fi-FI" i="1" dirty="0"/>
              <a:t>S. </a:t>
            </a:r>
            <a:r>
              <a:rPr lang="fi-FI" i="1" dirty="0" err="1"/>
              <a:t>bulbocastanum</a:t>
            </a:r>
            <a:r>
              <a:rPr lang="fi-FI" dirty="0"/>
              <a:t>) on vastustuskykyinen perunarutolle</a:t>
            </a:r>
          </a:p>
          <a:p>
            <a:pPr marL="342900" indent="-342900" eaLnBrk="0" hangingPunct="0">
              <a:spcBef>
                <a:spcPct val="30000"/>
              </a:spcBef>
              <a:buFontTx/>
              <a:buChar char="•"/>
            </a:pPr>
            <a:r>
              <a:rPr lang="fi-FI" dirty="0"/>
              <a:t>Kestävyysgeeni jäljitettiin, puhdistettiin </a:t>
            </a:r>
            <a:br>
              <a:rPr lang="fi-FI" dirty="0"/>
            </a:br>
            <a:r>
              <a:rPr lang="fi-FI" dirty="0"/>
              <a:t>ja jalostettiin viljelyperunan lajikkeisiin geenitekniikalla</a:t>
            </a:r>
          </a:p>
          <a:p>
            <a:pPr marL="342900" indent="-342900" eaLnBrk="0" hangingPunct="0">
              <a:spcBef>
                <a:spcPct val="30000"/>
              </a:spcBef>
              <a:buFontTx/>
              <a:buChar char="•"/>
            </a:pPr>
            <a:r>
              <a:rPr lang="fi-FI" dirty="0"/>
              <a:t>Koelinjat ovat toistaiseksi osoittautuneet kestäviksi kaikille tunnetuille ruttoroduille</a:t>
            </a:r>
          </a:p>
          <a:p>
            <a:pPr marL="742950" lvl="1" indent="-285750" eaLnBrk="0" hangingPunct="0">
              <a:spcBef>
                <a:spcPct val="30000"/>
              </a:spcBef>
              <a:buFontTx/>
              <a:buChar char="–"/>
            </a:pPr>
            <a:r>
              <a:rPr lang="fi-FI" sz="2000" dirty="0"/>
              <a:t>myös ”superrutolle”, joka pystyy murtamaan kaikki rotuspesifiset kestävyydet</a:t>
            </a:r>
          </a:p>
          <a:p>
            <a:pPr marL="742950" lvl="1" indent="-285750" eaLnBrk="0" hangingPunct="0">
              <a:spcBef>
                <a:spcPct val="30000"/>
              </a:spcBef>
              <a:buFontTx/>
              <a:buChar char="–"/>
            </a:pPr>
            <a:r>
              <a:rPr lang="fi-FI" sz="2000" dirty="0"/>
              <a:t>EU:ssa geenivastustajat tärvelevät puolet kenttäkokeista joka vuosi </a:t>
            </a:r>
          </a:p>
          <a:p>
            <a:pPr marL="342900" indent="-342900" eaLnBrk="0" hangingPunct="0">
              <a:spcBef>
                <a:spcPct val="30000"/>
              </a:spcBef>
              <a:buFontTx/>
              <a:buChar char="•"/>
            </a:pPr>
            <a:r>
              <a:rPr lang="fi-FI" dirty="0"/>
              <a:t>Ominaisuutta ei voida jalostaa viljelyperunaan perinnekonstein, sillä esteenä ovat </a:t>
            </a:r>
          </a:p>
          <a:p>
            <a:pPr marL="742950" lvl="1" indent="-285750" eaLnBrk="0" hangingPunct="0">
              <a:spcBef>
                <a:spcPct val="30000"/>
              </a:spcBef>
              <a:buFontTx/>
              <a:buChar char="–"/>
            </a:pPr>
            <a:r>
              <a:rPr lang="fi-FI" sz="2000" dirty="0"/>
              <a:t>risteytymisesteet (eri </a:t>
            </a:r>
            <a:r>
              <a:rPr lang="fi-FI" sz="2000" dirty="0" err="1"/>
              <a:t>polyploidiatasot</a:t>
            </a:r>
            <a:r>
              <a:rPr lang="fi-FI" sz="2000" dirty="0"/>
              <a:t>)</a:t>
            </a:r>
          </a:p>
          <a:p>
            <a:pPr marL="742950" lvl="1" indent="-285750" eaLnBrk="0" hangingPunct="0">
              <a:spcBef>
                <a:spcPct val="30000"/>
              </a:spcBef>
              <a:buFontTx/>
              <a:buChar char="–"/>
            </a:pPr>
            <a:r>
              <a:rPr lang="fi-FI" sz="2000" dirty="0"/>
              <a:t>vuosikymmenien aikamenekki </a:t>
            </a:r>
          </a:p>
          <a:p>
            <a:pPr marL="742950" lvl="1" indent="-285750" eaLnBrk="0" hangingPunct="0">
              <a:spcBef>
                <a:spcPct val="30000"/>
              </a:spcBef>
              <a:buFontTx/>
              <a:buChar char="–"/>
            </a:pPr>
            <a:r>
              <a:rPr lang="fi-FI" sz="2000" dirty="0"/>
              <a:t>myrkkyvaara: peukalokyytiläiset voisivat tuoda myrkkyjä viljelyperunaan</a:t>
            </a:r>
          </a:p>
          <a:p>
            <a:pPr marL="1200150" lvl="2" indent="-285750" eaLnBrk="0" hangingPunct="0">
              <a:spcBef>
                <a:spcPct val="30000"/>
              </a:spcBef>
              <a:buFontTx/>
              <a:buChar char="–"/>
            </a:pPr>
            <a:r>
              <a:rPr lang="fi-FI" sz="2000" dirty="0"/>
              <a:t>...ja aivan uusiakin alkaloideja voi syntyä </a:t>
            </a:r>
            <a:br>
              <a:rPr lang="fi-FI" sz="2000" dirty="0"/>
            </a:br>
            <a:r>
              <a:rPr lang="fi-FI" sz="1800" dirty="0"/>
              <a:t>(</a:t>
            </a:r>
            <a:r>
              <a:rPr lang="fi-FI" sz="1800" dirty="0">
                <a:hlinkClick r:id="rId3"/>
              </a:rPr>
              <a:t>Laurila ym. 1996</a:t>
            </a:r>
            <a:r>
              <a:rPr lang="fi-FI" sz="1800" dirty="0"/>
              <a:t>, </a:t>
            </a:r>
            <a:r>
              <a:rPr lang="fi-FI" sz="1800" dirty="0" err="1">
                <a:hlinkClick r:id="rId4"/>
              </a:rPr>
              <a:t>Kozukue</a:t>
            </a:r>
            <a:r>
              <a:rPr lang="fi-FI" sz="1800" dirty="0">
                <a:hlinkClick r:id="rId4"/>
              </a:rPr>
              <a:t> ym. 1999</a:t>
            </a:r>
            <a:r>
              <a:rPr lang="fi-FI" sz="1800" dirty="0"/>
              <a:t>, </a:t>
            </a:r>
            <a:br>
              <a:rPr lang="fi-FI" sz="1800" dirty="0"/>
            </a:br>
            <a:r>
              <a:rPr lang="fi-FI" sz="1800" dirty="0" err="1">
                <a:hlinkClick r:id="rId5"/>
              </a:rPr>
              <a:t>Oksman-Caldentey</a:t>
            </a:r>
            <a:r>
              <a:rPr lang="fi-FI" sz="1800" dirty="0">
                <a:hlinkClick r:id="rId5"/>
              </a:rPr>
              <a:t> &amp; </a:t>
            </a:r>
            <a:r>
              <a:rPr lang="fi-FI" sz="1800" dirty="0" err="1">
                <a:hlinkClick r:id="rId5"/>
              </a:rPr>
              <a:t>Inze</a:t>
            </a:r>
            <a:r>
              <a:rPr lang="fi-FI" sz="1800" dirty="0">
                <a:hlinkClick r:id="rId5"/>
              </a:rPr>
              <a:t> 2004</a:t>
            </a:r>
            <a:r>
              <a:rPr lang="fi-FI" sz="1800" dirty="0"/>
              <a:t>)</a:t>
            </a:r>
            <a:endParaRPr lang="fi-FI" sz="2000" dirty="0"/>
          </a:p>
        </p:txBody>
      </p:sp>
      <p:sp>
        <p:nvSpPr>
          <p:cNvPr id="237571" name="Rectangle 4"/>
          <p:cNvSpPr>
            <a:spLocks noChangeArrowheads="1"/>
          </p:cNvSpPr>
          <p:nvPr/>
        </p:nvSpPr>
        <p:spPr bwMode="auto">
          <a:xfrm>
            <a:off x="404813" y="285750"/>
            <a:ext cx="6238875" cy="928688"/>
          </a:xfrm>
          <a:prstGeom prst="rect">
            <a:avLst/>
          </a:prstGeom>
          <a:noFill/>
          <a:ln w="9525" algn="ctr">
            <a:solidFill>
              <a:schemeClr val="tx1"/>
            </a:solidFill>
            <a:miter lim="800000"/>
            <a:headEnd/>
            <a:tailEnd/>
          </a:ln>
        </p:spPr>
        <p:txBody>
          <a:bodyPr wrap="none" anchor="ctr"/>
          <a:lstStyle/>
          <a:p>
            <a:pPr eaLnBrk="0" hangingPunct="0">
              <a:lnSpc>
                <a:spcPct val="95000"/>
              </a:lnSpc>
              <a:defRPr/>
            </a:pPr>
            <a:r>
              <a:rPr lang="fi-FI" sz="2800" dirty="0">
                <a:latin typeface="+mj-lt"/>
                <a:cs typeface="+mn-cs"/>
              </a:rPr>
              <a:t>Villiperunasta saadaan laajaspektristä </a:t>
            </a:r>
          </a:p>
          <a:p>
            <a:pPr eaLnBrk="0" hangingPunct="0">
              <a:lnSpc>
                <a:spcPct val="95000"/>
              </a:lnSpc>
              <a:defRPr/>
            </a:pPr>
            <a:r>
              <a:rPr lang="fi-FI" sz="2800" dirty="0">
                <a:latin typeface="+mj-lt"/>
                <a:cs typeface="+mn-cs"/>
              </a:rPr>
              <a:t>kestävyyttä perunaruttoa vastaan</a:t>
            </a:r>
          </a:p>
        </p:txBody>
      </p:sp>
      <p:sp>
        <p:nvSpPr>
          <p:cNvPr id="4" name="Päivämäärän paikkamerkki 3"/>
          <p:cNvSpPr>
            <a:spLocks noGrp="1"/>
          </p:cNvSpPr>
          <p:nvPr>
            <p:ph type="dt" sz="half" idx="10"/>
          </p:nvPr>
        </p:nvSpPr>
        <p:spPr>
          <a:xfrm>
            <a:off x="342900" y="8833544"/>
            <a:ext cx="1600200" cy="635000"/>
          </a:xfrm>
        </p:spPr>
        <p:txBody>
          <a:bodyPr/>
          <a:lstStyle/>
          <a:p>
            <a:pPr>
              <a:defRPr/>
            </a:pPr>
            <a:r>
              <a:rPr lang="fi-FI" smtClean="0"/>
              <a:t>13.9.2012</a:t>
            </a:r>
            <a:endParaRPr lang="fi-FI"/>
          </a:p>
        </p:txBody>
      </p:sp>
      <p:sp>
        <p:nvSpPr>
          <p:cNvPr id="5" name="Dian numeron paikkamerkki 4"/>
          <p:cNvSpPr>
            <a:spLocks noGrp="1"/>
          </p:cNvSpPr>
          <p:nvPr>
            <p:ph type="sldNum" sz="quarter" idx="12"/>
          </p:nvPr>
        </p:nvSpPr>
        <p:spPr>
          <a:xfrm>
            <a:off x="4914900" y="8833544"/>
            <a:ext cx="1600200" cy="635000"/>
          </a:xfrm>
        </p:spPr>
        <p:txBody>
          <a:bodyPr/>
          <a:lstStyle/>
          <a:p>
            <a:pPr>
              <a:defRPr/>
            </a:pPr>
            <a:fld id="{32D5CCAD-1FBD-49AA-AD13-CBFBBDBE9087}" type="slidenum">
              <a:rPr lang="fi-FI" smtClean="0"/>
              <a:pPr>
                <a:defRPr/>
              </a:pPr>
              <a:t>56</a:t>
            </a:fld>
            <a:endParaRPr lang="fi-FI"/>
          </a:p>
        </p:txBody>
      </p:sp>
      <p:sp>
        <p:nvSpPr>
          <p:cNvPr id="6" name="Alatunnisteen paikkamerkki 5"/>
          <p:cNvSpPr>
            <a:spLocks noGrp="1"/>
          </p:cNvSpPr>
          <p:nvPr>
            <p:ph type="ftr" sz="quarter" idx="11"/>
          </p:nvPr>
        </p:nvSpPr>
        <p:spPr>
          <a:xfrm>
            <a:off x="1484784" y="8833544"/>
            <a:ext cx="4320480" cy="635000"/>
          </a:xfrm>
        </p:spPr>
        <p:txBody>
          <a:bodyPr/>
          <a:lstStyle/>
          <a:p>
            <a:pPr>
              <a:defRPr/>
            </a:pPr>
            <a:r>
              <a:rPr lang="fi-FI" dirty="0" smtClean="0"/>
              <a:t>Jussi Tammisola, Geenimuuntelun uusia sovelluksia I </a:t>
            </a:r>
            <a:endParaRPr lang="fi-FI"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0" y="34925"/>
            <a:ext cx="6813550" cy="1473200"/>
          </a:xfrm>
        </p:spPr>
        <p:txBody>
          <a:bodyPr lIns="90488" tIns="44450" rIns="90488" bIns="44450" anchor="b"/>
          <a:lstStyle/>
          <a:p>
            <a:pPr eaLnBrk="1" hangingPunct="1">
              <a:lnSpc>
                <a:spcPct val="85000"/>
              </a:lnSpc>
            </a:pPr>
            <a:r>
              <a:rPr lang="fi-FI" sz="3200" dirty="0" smtClean="0">
                <a:solidFill>
                  <a:srgbClr val="CC00FF"/>
                </a:solidFill>
              </a:rPr>
              <a:t>Rutonkestävyys parantaa laatua</a:t>
            </a:r>
            <a:br>
              <a:rPr lang="fi-FI" sz="3200" dirty="0" smtClean="0">
                <a:solidFill>
                  <a:srgbClr val="CC00FF"/>
                </a:solidFill>
              </a:rPr>
            </a:br>
            <a:r>
              <a:rPr lang="fi-FI" sz="3200" dirty="0" smtClean="0">
                <a:solidFill>
                  <a:srgbClr val="CC00FF"/>
                </a:solidFill>
              </a:rPr>
              <a:t>ja hyödyttää ympäristöä</a:t>
            </a:r>
          </a:p>
        </p:txBody>
      </p:sp>
      <p:sp>
        <p:nvSpPr>
          <p:cNvPr id="286723" name="Rectangle 3"/>
          <p:cNvSpPr>
            <a:spLocks noChangeArrowheads="1"/>
          </p:cNvSpPr>
          <p:nvPr/>
        </p:nvSpPr>
        <p:spPr bwMode="auto">
          <a:xfrm>
            <a:off x="115888" y="1368846"/>
            <a:ext cx="6913562" cy="4859338"/>
          </a:xfrm>
          <a:prstGeom prst="rect">
            <a:avLst/>
          </a:prstGeom>
          <a:noFill/>
          <a:ln w="12700">
            <a:noFill/>
            <a:miter lim="800000"/>
            <a:headEnd/>
            <a:tailEnd/>
          </a:ln>
        </p:spPr>
        <p:txBody>
          <a:bodyPr lIns="90488" tIns="44450" rIns="90488" bIns="44450"/>
          <a:lstStyle/>
          <a:p>
            <a:pPr marL="342900" indent="-342900">
              <a:lnSpc>
                <a:spcPts val="3000"/>
              </a:lnSpc>
              <a:spcBef>
                <a:spcPts val="0"/>
              </a:spcBef>
              <a:spcAft>
                <a:spcPts val="600"/>
              </a:spcAft>
            </a:pPr>
            <a:r>
              <a:rPr lang="fi-FI" sz="2800" dirty="0">
                <a:solidFill>
                  <a:srgbClr val="000000"/>
                </a:solidFill>
                <a:cs typeface="Times New Roman" pitchFamily="18" charset="0"/>
              </a:rPr>
              <a:t>	</a:t>
            </a:r>
          </a:p>
          <a:p>
            <a:pPr marL="342900" indent="-342900">
              <a:lnSpc>
                <a:spcPts val="3000"/>
              </a:lnSpc>
              <a:spcBef>
                <a:spcPts val="0"/>
              </a:spcBef>
              <a:spcAft>
                <a:spcPts val="600"/>
              </a:spcAft>
              <a:buFontTx/>
              <a:buChar char="•"/>
            </a:pPr>
            <a:r>
              <a:rPr lang="fi-FI" sz="2800" dirty="0">
                <a:solidFill>
                  <a:srgbClr val="000000"/>
                </a:solidFill>
                <a:cs typeface="Times New Roman" pitchFamily="18" charset="0"/>
              </a:rPr>
              <a:t>Perunarutto pilaa mukuloiden laadun ja romahduttaa satomäärän</a:t>
            </a:r>
          </a:p>
          <a:p>
            <a:pPr marL="342900" indent="-342900">
              <a:lnSpc>
                <a:spcPts val="3000"/>
              </a:lnSpc>
              <a:spcBef>
                <a:spcPts val="0"/>
              </a:spcBef>
              <a:spcAft>
                <a:spcPts val="600"/>
              </a:spcAft>
              <a:buFontTx/>
              <a:buChar char="•"/>
            </a:pPr>
            <a:r>
              <a:rPr lang="fi-FI" sz="2800" dirty="0">
                <a:solidFill>
                  <a:srgbClr val="000000"/>
                </a:solidFill>
                <a:cs typeface="Times New Roman" pitchFamily="18" charset="0"/>
              </a:rPr>
              <a:t>Lauhkeassa ilmastossa ruttoa on usein torjuttava 10 ruiskutuskerralla</a:t>
            </a:r>
          </a:p>
          <a:p>
            <a:pPr marL="742950" lvl="1" indent="-285750">
              <a:lnSpc>
                <a:spcPts val="3000"/>
              </a:lnSpc>
              <a:spcBef>
                <a:spcPts val="0"/>
              </a:spcBef>
              <a:spcAft>
                <a:spcPts val="600"/>
              </a:spcAft>
              <a:buFontTx/>
              <a:buChar char="–"/>
            </a:pPr>
            <a:r>
              <a:rPr lang="fi-FI" sz="2800" dirty="0">
                <a:solidFill>
                  <a:srgbClr val="000000"/>
                </a:solidFill>
                <a:cs typeface="Times New Roman" pitchFamily="18" charset="0"/>
              </a:rPr>
              <a:t>...kun taas kuumilla alueilla, kuten Meksikossa, voidaan tarvita jopa </a:t>
            </a:r>
            <a:br>
              <a:rPr lang="fi-FI" sz="2800" dirty="0">
                <a:solidFill>
                  <a:srgbClr val="000000"/>
                </a:solidFill>
                <a:cs typeface="Times New Roman" pitchFamily="18" charset="0"/>
              </a:rPr>
            </a:br>
            <a:r>
              <a:rPr lang="fi-FI" sz="2800" dirty="0">
                <a:solidFill>
                  <a:srgbClr val="000000"/>
                </a:solidFill>
                <a:cs typeface="Times New Roman" pitchFamily="18" charset="0"/>
              </a:rPr>
              <a:t>25 ruiskutusta kasvukaudessa</a:t>
            </a:r>
          </a:p>
          <a:p>
            <a:pPr marL="342900" indent="-342900">
              <a:lnSpc>
                <a:spcPts val="3000"/>
              </a:lnSpc>
              <a:spcBef>
                <a:spcPts val="0"/>
              </a:spcBef>
              <a:spcAft>
                <a:spcPts val="600"/>
              </a:spcAft>
              <a:buFontTx/>
              <a:buChar char="•"/>
            </a:pPr>
            <a:r>
              <a:rPr lang="fi-FI" sz="2800" dirty="0">
                <a:solidFill>
                  <a:srgbClr val="000000"/>
                </a:solidFill>
                <a:cs typeface="Times New Roman" pitchFamily="18" charset="0"/>
              </a:rPr>
              <a:t>Rutonkestävät perunat säästäisivät EU:n joka vuosi</a:t>
            </a:r>
          </a:p>
          <a:p>
            <a:pPr marL="742950" lvl="1" indent="-285750">
              <a:lnSpc>
                <a:spcPts val="3000"/>
              </a:lnSpc>
              <a:spcBef>
                <a:spcPts val="0"/>
              </a:spcBef>
              <a:spcAft>
                <a:spcPts val="600"/>
              </a:spcAft>
              <a:buFontTx/>
              <a:buChar char="–"/>
            </a:pPr>
            <a:r>
              <a:rPr lang="fi-FI" sz="2800" dirty="0">
                <a:solidFill>
                  <a:srgbClr val="000000"/>
                </a:solidFill>
                <a:cs typeface="Times New Roman" pitchFamily="18" charset="0"/>
              </a:rPr>
              <a:t>860 milj. kg perunamenetyksiltä</a:t>
            </a:r>
          </a:p>
          <a:p>
            <a:pPr marL="742950" lvl="1" indent="-285750">
              <a:lnSpc>
                <a:spcPts val="3000"/>
              </a:lnSpc>
              <a:spcBef>
                <a:spcPts val="0"/>
              </a:spcBef>
              <a:spcAft>
                <a:spcPts val="600"/>
              </a:spcAft>
              <a:buFontTx/>
              <a:buChar char="–"/>
            </a:pPr>
            <a:r>
              <a:rPr lang="fi-FI" sz="2800" dirty="0">
                <a:solidFill>
                  <a:srgbClr val="000000"/>
                </a:solidFill>
                <a:cs typeface="Times New Roman" pitchFamily="18" charset="0"/>
              </a:rPr>
              <a:t>7,5 milj. kg </a:t>
            </a:r>
            <a:r>
              <a:rPr lang="fi-FI" sz="2800" dirty="0" err="1">
                <a:solidFill>
                  <a:srgbClr val="000000"/>
                </a:solidFill>
                <a:cs typeface="Times New Roman" pitchFamily="18" charset="0"/>
              </a:rPr>
              <a:t>fungisidiruiskutuksilta</a:t>
            </a:r>
            <a:r>
              <a:rPr lang="fi-FI" dirty="0">
                <a:solidFill>
                  <a:srgbClr val="000000"/>
                </a:solidFill>
                <a:cs typeface="Times New Roman" pitchFamily="18" charset="0"/>
              </a:rPr>
              <a:t>       		              (tehoaineeksi laskettuna)</a:t>
            </a:r>
          </a:p>
          <a:p>
            <a:pPr marL="342900" indent="-342900">
              <a:lnSpc>
                <a:spcPts val="3000"/>
              </a:lnSpc>
              <a:spcBef>
                <a:spcPts val="0"/>
              </a:spcBef>
              <a:spcAft>
                <a:spcPts val="600"/>
              </a:spcAft>
              <a:buFont typeface="Monotype Sorts" pitchFamily="2" charset="2"/>
              <a:buChar char="F"/>
            </a:pPr>
            <a:r>
              <a:rPr lang="fi-FI" sz="2000" dirty="0" err="1">
                <a:solidFill>
                  <a:srgbClr val="000000"/>
                </a:solidFill>
                <a:cs typeface="Times New Roman" pitchFamily="18" charset="0"/>
              </a:rPr>
              <a:t>Phipps</a:t>
            </a:r>
            <a:r>
              <a:rPr lang="fi-FI" sz="2000" dirty="0">
                <a:solidFill>
                  <a:srgbClr val="000000"/>
                </a:solidFill>
                <a:cs typeface="Times New Roman" pitchFamily="18" charset="0"/>
              </a:rPr>
              <a:t> &amp; </a:t>
            </a:r>
            <a:r>
              <a:rPr lang="fi-FI" sz="2000" dirty="0" err="1">
                <a:solidFill>
                  <a:srgbClr val="000000"/>
                </a:solidFill>
                <a:cs typeface="Times New Roman" pitchFamily="18" charset="0"/>
              </a:rPr>
              <a:t>Park</a:t>
            </a:r>
            <a:r>
              <a:rPr lang="fi-FI" sz="2000" dirty="0">
                <a:solidFill>
                  <a:srgbClr val="000000"/>
                </a:solidFill>
                <a:cs typeface="Times New Roman" pitchFamily="18" charset="0"/>
              </a:rPr>
              <a:t> (2002). </a:t>
            </a:r>
            <a:r>
              <a:rPr lang="fi-FI" sz="2000" i="1" dirty="0">
                <a:solidFill>
                  <a:srgbClr val="000000"/>
                </a:solidFill>
                <a:cs typeface="Times New Roman" pitchFamily="18" charset="0"/>
              </a:rPr>
              <a:t>J </a:t>
            </a:r>
            <a:r>
              <a:rPr lang="fi-FI" sz="2000" i="1" dirty="0" err="1">
                <a:solidFill>
                  <a:srgbClr val="000000"/>
                </a:solidFill>
                <a:cs typeface="Times New Roman" pitchFamily="18" charset="0"/>
              </a:rPr>
              <a:t>Animal</a:t>
            </a:r>
            <a:r>
              <a:rPr lang="fi-FI" sz="2000" i="1" dirty="0">
                <a:solidFill>
                  <a:srgbClr val="000000"/>
                </a:solidFill>
                <a:cs typeface="Times New Roman" pitchFamily="18" charset="0"/>
              </a:rPr>
              <a:t> </a:t>
            </a:r>
            <a:r>
              <a:rPr lang="fi-FI" sz="2000" i="1" dirty="0" err="1">
                <a:solidFill>
                  <a:srgbClr val="000000"/>
                </a:solidFill>
                <a:cs typeface="Times New Roman" pitchFamily="18" charset="0"/>
              </a:rPr>
              <a:t>Feed</a:t>
            </a:r>
            <a:r>
              <a:rPr lang="fi-FI" sz="2000" i="1" dirty="0">
                <a:solidFill>
                  <a:srgbClr val="000000"/>
                </a:solidFill>
                <a:cs typeface="Times New Roman" pitchFamily="18" charset="0"/>
              </a:rPr>
              <a:t> Sci.</a:t>
            </a:r>
            <a:r>
              <a:rPr lang="fi-FI" sz="2000" dirty="0">
                <a:solidFill>
                  <a:srgbClr val="000000"/>
                </a:solidFill>
                <a:cs typeface="Times New Roman" pitchFamily="18" charset="0"/>
              </a:rPr>
              <a:t>11</a:t>
            </a:r>
            <a:r>
              <a:rPr lang="fi-FI" sz="2000" b="1" dirty="0">
                <a:solidFill>
                  <a:srgbClr val="000000"/>
                </a:solidFill>
                <a:cs typeface="Times New Roman" pitchFamily="18" charset="0"/>
              </a:rPr>
              <a:t>: </a:t>
            </a:r>
            <a:r>
              <a:rPr lang="fi-FI" sz="2000" dirty="0">
                <a:solidFill>
                  <a:srgbClr val="000000"/>
                </a:solidFill>
                <a:cs typeface="Times New Roman" pitchFamily="18" charset="0"/>
              </a:rPr>
              <a:t>1–18</a:t>
            </a:r>
          </a:p>
          <a:p>
            <a:pPr marL="342900" indent="-342900">
              <a:lnSpc>
                <a:spcPts val="3000"/>
              </a:lnSpc>
              <a:spcBef>
                <a:spcPts val="0"/>
              </a:spcBef>
              <a:spcAft>
                <a:spcPts val="600"/>
              </a:spcAft>
              <a:buFont typeface="Monotype Sorts" pitchFamily="2" charset="2"/>
              <a:buChar char="F"/>
            </a:pPr>
            <a:r>
              <a:rPr lang="fi-FI" sz="2000" dirty="0" err="1">
                <a:solidFill>
                  <a:srgbClr val="000000"/>
                </a:solidFill>
                <a:cs typeface="Times New Roman" pitchFamily="18" charset="0"/>
              </a:rPr>
              <a:t>Gianessi</a:t>
            </a:r>
            <a:r>
              <a:rPr lang="fi-FI" sz="2000" dirty="0">
                <a:solidFill>
                  <a:srgbClr val="000000"/>
                </a:solidFill>
                <a:cs typeface="Times New Roman" pitchFamily="18" charset="0"/>
              </a:rPr>
              <a:t> ym. (2003). </a:t>
            </a:r>
            <a:r>
              <a:rPr lang="fi-FI" sz="2000" dirty="0" err="1">
                <a:solidFill>
                  <a:srgbClr val="000000"/>
                </a:solidFill>
                <a:cs typeface="Times New Roman" pitchFamily="18" charset="0"/>
              </a:rPr>
              <a:t>Potential</a:t>
            </a:r>
            <a:r>
              <a:rPr lang="fi-FI" sz="2000" dirty="0">
                <a:solidFill>
                  <a:srgbClr val="000000"/>
                </a:solidFill>
                <a:cs typeface="Times New Roman" pitchFamily="18" charset="0"/>
              </a:rPr>
              <a:t> </a:t>
            </a:r>
            <a:r>
              <a:rPr lang="fi-FI" sz="2000" dirty="0" err="1">
                <a:solidFill>
                  <a:srgbClr val="000000"/>
                </a:solidFill>
                <a:cs typeface="Times New Roman" pitchFamily="18" charset="0"/>
              </a:rPr>
              <a:t>impact</a:t>
            </a:r>
            <a:r>
              <a:rPr lang="fi-FI" sz="2000" dirty="0">
                <a:solidFill>
                  <a:srgbClr val="000000"/>
                </a:solidFill>
                <a:cs typeface="Times New Roman" pitchFamily="18" charset="0"/>
              </a:rPr>
              <a:t> for </a:t>
            </a:r>
            <a:r>
              <a:rPr lang="fi-FI" sz="2000" dirty="0" err="1">
                <a:solidFill>
                  <a:srgbClr val="000000"/>
                </a:solidFill>
                <a:cs typeface="Times New Roman" pitchFamily="18" charset="0"/>
              </a:rPr>
              <a:t>improving</a:t>
            </a:r>
            <a:r>
              <a:rPr lang="fi-FI" sz="2000" dirty="0">
                <a:solidFill>
                  <a:srgbClr val="000000"/>
                </a:solidFill>
                <a:cs typeface="Times New Roman" pitchFamily="18" charset="0"/>
              </a:rPr>
              <a:t> </a:t>
            </a:r>
            <a:r>
              <a:rPr lang="fi-FI" sz="2000" dirty="0" err="1">
                <a:solidFill>
                  <a:srgbClr val="000000"/>
                </a:solidFill>
                <a:cs typeface="Times New Roman" pitchFamily="18" charset="0"/>
              </a:rPr>
              <a:t>pest</a:t>
            </a:r>
            <a:r>
              <a:rPr lang="fi-FI" sz="2000" dirty="0">
                <a:solidFill>
                  <a:srgbClr val="000000"/>
                </a:solidFill>
                <a:cs typeface="Times New Roman" pitchFamily="18" charset="0"/>
              </a:rPr>
              <a:t> management in </a:t>
            </a:r>
            <a:r>
              <a:rPr lang="fi-FI" sz="2000" dirty="0" err="1">
                <a:solidFill>
                  <a:srgbClr val="000000"/>
                </a:solidFill>
                <a:cs typeface="Times New Roman" pitchFamily="18" charset="0"/>
              </a:rPr>
              <a:t>European</a:t>
            </a:r>
            <a:r>
              <a:rPr lang="fi-FI" sz="2000" dirty="0">
                <a:solidFill>
                  <a:srgbClr val="000000"/>
                </a:solidFill>
                <a:cs typeface="Times New Roman" pitchFamily="18" charset="0"/>
              </a:rPr>
              <a:t> </a:t>
            </a:r>
            <a:r>
              <a:rPr lang="fi-FI" sz="2000" dirty="0" err="1">
                <a:solidFill>
                  <a:srgbClr val="000000"/>
                </a:solidFill>
                <a:cs typeface="Times New Roman" pitchFamily="18" charset="0"/>
              </a:rPr>
              <a:t>agriculture</a:t>
            </a:r>
            <a:r>
              <a:rPr lang="fi-FI" sz="2000" dirty="0">
                <a:solidFill>
                  <a:srgbClr val="000000"/>
                </a:solidFill>
                <a:cs typeface="Times New Roman" pitchFamily="18" charset="0"/>
              </a:rPr>
              <a:t>. </a:t>
            </a:r>
            <a:r>
              <a:rPr lang="fi-FI" sz="2000" dirty="0" err="1">
                <a:solidFill>
                  <a:srgbClr val="000000"/>
                </a:solidFill>
                <a:cs typeface="Times New Roman" pitchFamily="18" charset="0"/>
              </a:rPr>
              <a:t>Potato</a:t>
            </a:r>
            <a:r>
              <a:rPr lang="fi-FI" sz="2000" dirty="0">
                <a:solidFill>
                  <a:srgbClr val="000000"/>
                </a:solidFill>
                <a:cs typeface="Times New Roman" pitchFamily="18" charset="0"/>
              </a:rPr>
              <a:t> case </a:t>
            </a:r>
            <a:r>
              <a:rPr lang="fi-FI" sz="2000" dirty="0" err="1">
                <a:solidFill>
                  <a:srgbClr val="000000"/>
                </a:solidFill>
                <a:cs typeface="Times New Roman" pitchFamily="18" charset="0"/>
              </a:rPr>
              <a:t>study</a:t>
            </a:r>
            <a:r>
              <a:rPr lang="fi-FI" sz="2000" dirty="0">
                <a:solidFill>
                  <a:srgbClr val="000000"/>
                </a:solidFill>
                <a:cs typeface="Times New Roman" pitchFamily="18" charset="0"/>
              </a:rPr>
              <a:t>. NCFAP</a:t>
            </a:r>
          </a:p>
          <a:p>
            <a:pPr marL="342900" indent="-342900">
              <a:lnSpc>
                <a:spcPts val="3000"/>
              </a:lnSpc>
              <a:spcBef>
                <a:spcPts val="0"/>
              </a:spcBef>
              <a:spcAft>
                <a:spcPts val="600"/>
              </a:spcAft>
              <a:buFont typeface="Monotype Sorts" pitchFamily="2" charset="2"/>
              <a:buChar char="F"/>
            </a:pPr>
            <a:endParaRPr lang="fi-FI" dirty="0">
              <a:solidFill>
                <a:srgbClr val="000000"/>
              </a:solidFill>
              <a:cs typeface="Times New Roman" pitchFamily="18" charset="0"/>
            </a:endParaRPr>
          </a:p>
          <a:p>
            <a:pPr marL="342900" indent="-342900">
              <a:lnSpc>
                <a:spcPts val="3000"/>
              </a:lnSpc>
              <a:spcBef>
                <a:spcPts val="0"/>
              </a:spcBef>
              <a:spcAft>
                <a:spcPts val="600"/>
              </a:spcAft>
              <a:buFont typeface="Monotype Sorts" pitchFamily="2" charset="2"/>
              <a:buChar char="F"/>
            </a:pPr>
            <a:endParaRPr lang="fi-FI" sz="2800" dirty="0">
              <a:solidFill>
                <a:srgbClr val="000000"/>
              </a:solidFill>
              <a:cs typeface="Times New Roman" pitchFamily="18" charset="0"/>
            </a:endParaRPr>
          </a:p>
        </p:txBody>
      </p:sp>
      <p:sp>
        <p:nvSpPr>
          <p:cNvPr id="286724" name="Rectangle 4"/>
          <p:cNvSpPr>
            <a:spLocks noChangeArrowheads="1"/>
          </p:cNvSpPr>
          <p:nvPr/>
        </p:nvSpPr>
        <p:spPr bwMode="auto">
          <a:xfrm>
            <a:off x="333375" y="323850"/>
            <a:ext cx="6191250" cy="1368425"/>
          </a:xfrm>
          <a:prstGeom prst="rect">
            <a:avLst/>
          </a:prstGeom>
          <a:noFill/>
          <a:ln w="22225" algn="ctr">
            <a:solidFill>
              <a:srgbClr val="0000FF"/>
            </a:solidFill>
            <a:miter lim="800000"/>
            <a:headEnd/>
            <a:tailEnd/>
          </a:ln>
        </p:spPr>
        <p:txBody>
          <a:bodyPr wrap="none" anchor="ctr"/>
          <a:lstStyle/>
          <a:p>
            <a:pPr algn="ctr" eaLnBrk="0" hangingPunct="0">
              <a:lnSpc>
                <a:spcPct val="85000"/>
              </a:lnSpc>
              <a:spcBef>
                <a:spcPct val="50000"/>
              </a:spcBef>
            </a:pPr>
            <a:endParaRPr lang="fi-FI">
              <a:solidFill>
                <a:srgbClr val="000000"/>
              </a:solidFill>
            </a:endParaRPr>
          </a:p>
        </p:txBody>
      </p:sp>
      <p:sp>
        <p:nvSpPr>
          <p:cNvPr id="5" name="Päivämäärän paikkamerkki 4"/>
          <p:cNvSpPr>
            <a:spLocks noGrp="1"/>
          </p:cNvSpPr>
          <p:nvPr>
            <p:ph type="dt" sz="half" idx="10"/>
          </p:nvPr>
        </p:nvSpPr>
        <p:spPr>
          <a:xfrm>
            <a:off x="342900" y="8833544"/>
            <a:ext cx="1600200" cy="635000"/>
          </a:xfrm>
        </p:spPr>
        <p:txBody>
          <a:bodyPr/>
          <a:lstStyle/>
          <a:p>
            <a:pPr>
              <a:defRPr/>
            </a:pPr>
            <a:r>
              <a:rPr lang="fi-FI" dirty="0" smtClean="0"/>
              <a:t>13.9.2012</a:t>
            </a:r>
            <a:endParaRPr lang="fi-FI" dirty="0"/>
          </a:p>
        </p:txBody>
      </p:sp>
      <p:sp>
        <p:nvSpPr>
          <p:cNvPr id="6" name="Dian numeron paikkamerkki 5"/>
          <p:cNvSpPr>
            <a:spLocks noGrp="1"/>
          </p:cNvSpPr>
          <p:nvPr>
            <p:ph type="sldNum" sz="quarter" idx="12"/>
          </p:nvPr>
        </p:nvSpPr>
        <p:spPr>
          <a:xfrm>
            <a:off x="4914900" y="8833544"/>
            <a:ext cx="1600200" cy="635000"/>
          </a:xfrm>
        </p:spPr>
        <p:txBody>
          <a:bodyPr/>
          <a:lstStyle/>
          <a:p>
            <a:pPr>
              <a:defRPr/>
            </a:pPr>
            <a:fld id="{8B4B9652-EA0A-4857-9B90-99CD0D94D045}" type="slidenum">
              <a:rPr lang="fi-FI" smtClean="0"/>
              <a:pPr>
                <a:defRPr/>
              </a:pPr>
              <a:t>57</a:t>
            </a:fld>
            <a:endParaRPr lang="fi-FI" dirty="0"/>
          </a:p>
        </p:txBody>
      </p:sp>
      <p:sp>
        <p:nvSpPr>
          <p:cNvPr id="7" name="Alatunnisteen paikkamerkki 6"/>
          <p:cNvSpPr>
            <a:spLocks noGrp="1"/>
          </p:cNvSpPr>
          <p:nvPr>
            <p:ph type="ftr" sz="quarter" idx="11"/>
          </p:nvPr>
        </p:nvSpPr>
        <p:spPr>
          <a:xfrm>
            <a:off x="1340768" y="8833544"/>
            <a:ext cx="4608512" cy="635000"/>
          </a:xfrm>
        </p:spPr>
        <p:txBody>
          <a:bodyPr/>
          <a:lstStyle/>
          <a:p>
            <a:pPr>
              <a:defRPr/>
            </a:pPr>
            <a:r>
              <a:rPr lang="fi-FI" dirty="0" smtClean="0"/>
              <a:t>Jussi Tammisola, Geenimuuntelun uusia sovelluksia I </a:t>
            </a:r>
            <a:endParaRPr lang="fi-FI"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241300" y="179388"/>
            <a:ext cx="6572250" cy="1473200"/>
          </a:xfrm>
        </p:spPr>
        <p:txBody>
          <a:bodyPr lIns="90488" tIns="44450" rIns="90488" bIns="44450" anchor="b"/>
          <a:lstStyle/>
          <a:p>
            <a:pPr eaLnBrk="1" hangingPunct="1">
              <a:lnSpc>
                <a:spcPct val="90000"/>
              </a:lnSpc>
            </a:pPr>
            <a:r>
              <a:rPr lang="fi-FI" sz="3200" dirty="0" smtClean="0">
                <a:solidFill>
                  <a:srgbClr val="CC00FF"/>
                </a:solidFill>
              </a:rPr>
              <a:t>Suositut vanhat lajikkeet </a:t>
            </a:r>
            <a:br>
              <a:rPr lang="fi-FI" sz="3200" dirty="0" smtClean="0">
                <a:solidFill>
                  <a:srgbClr val="CC00FF"/>
                </a:solidFill>
              </a:rPr>
            </a:br>
            <a:r>
              <a:rPr lang="fi-FI" sz="3200" dirty="0" smtClean="0">
                <a:solidFill>
                  <a:srgbClr val="CC00FF"/>
                </a:solidFill>
              </a:rPr>
              <a:t>voidaan pelastaa</a:t>
            </a:r>
            <a:br>
              <a:rPr lang="fi-FI" sz="3200" dirty="0" smtClean="0">
                <a:solidFill>
                  <a:srgbClr val="CC00FF"/>
                </a:solidFill>
              </a:rPr>
            </a:br>
            <a:r>
              <a:rPr lang="fi-FI" sz="3200" dirty="0" smtClean="0">
                <a:solidFill>
                  <a:srgbClr val="CC00FF"/>
                </a:solidFill>
              </a:rPr>
              <a:t>parantamalla niitä kohdistetusti</a:t>
            </a:r>
          </a:p>
        </p:txBody>
      </p:sp>
      <p:sp>
        <p:nvSpPr>
          <p:cNvPr id="287747" name="Rectangle 3"/>
          <p:cNvSpPr>
            <a:spLocks noChangeArrowheads="1"/>
          </p:cNvSpPr>
          <p:nvPr/>
        </p:nvSpPr>
        <p:spPr bwMode="auto">
          <a:xfrm>
            <a:off x="260350" y="1908175"/>
            <a:ext cx="6597650" cy="4859338"/>
          </a:xfrm>
          <a:prstGeom prst="rect">
            <a:avLst/>
          </a:prstGeom>
          <a:noFill/>
          <a:ln w="12700">
            <a:noFill/>
            <a:miter lim="800000"/>
            <a:headEnd/>
            <a:tailEnd/>
          </a:ln>
        </p:spPr>
        <p:txBody>
          <a:bodyPr lIns="90488" tIns="44450" rIns="90488" bIns="44450"/>
          <a:lstStyle/>
          <a:p>
            <a:pPr marL="342900" indent="-342900">
              <a:lnSpc>
                <a:spcPct val="85000"/>
              </a:lnSpc>
              <a:spcBef>
                <a:spcPct val="20000"/>
              </a:spcBef>
              <a:buFontTx/>
              <a:buChar char="•"/>
            </a:pPr>
            <a:r>
              <a:rPr lang="fi-FI" sz="2800" dirty="0" err="1">
                <a:solidFill>
                  <a:srgbClr val="000000"/>
                </a:solidFill>
                <a:cs typeface="Times New Roman" pitchFamily="18" charset="0"/>
              </a:rPr>
              <a:t>Russet</a:t>
            </a:r>
            <a:r>
              <a:rPr lang="fi-FI" sz="2800" dirty="0">
                <a:solidFill>
                  <a:srgbClr val="000000"/>
                </a:solidFill>
                <a:cs typeface="Times New Roman" pitchFamily="18" charset="0"/>
              </a:rPr>
              <a:t> </a:t>
            </a:r>
            <a:r>
              <a:rPr lang="fi-FI" sz="2800" dirty="0" err="1">
                <a:solidFill>
                  <a:srgbClr val="000000"/>
                </a:solidFill>
                <a:cs typeface="Times New Roman" pitchFamily="18" charset="0"/>
              </a:rPr>
              <a:t>Burbank</a:t>
            </a:r>
            <a:r>
              <a:rPr lang="fi-FI" sz="2800" dirty="0">
                <a:solidFill>
                  <a:srgbClr val="000000"/>
                </a:solidFill>
                <a:cs typeface="Times New Roman" pitchFamily="18" charset="0"/>
              </a:rPr>
              <a:t> on jo kohta vuosisadan ollut Amerikan suosikkiperuna </a:t>
            </a:r>
          </a:p>
          <a:p>
            <a:pPr marL="342900" indent="-342900">
              <a:lnSpc>
                <a:spcPct val="85000"/>
              </a:lnSpc>
              <a:spcBef>
                <a:spcPct val="20000"/>
              </a:spcBef>
              <a:buFontTx/>
              <a:buChar char="•"/>
            </a:pPr>
            <a:r>
              <a:rPr lang="fi-FI" sz="2800" dirty="0">
                <a:solidFill>
                  <a:srgbClr val="000000"/>
                </a:solidFill>
                <a:cs typeface="Times New Roman" pitchFamily="18" charset="0"/>
              </a:rPr>
              <a:t>Sitä kasvatetaan vieläkin lähes puolella USA:n peruna-alasta</a:t>
            </a:r>
          </a:p>
          <a:p>
            <a:pPr marL="342900" indent="-342900">
              <a:lnSpc>
                <a:spcPct val="85000"/>
              </a:lnSpc>
              <a:spcBef>
                <a:spcPct val="20000"/>
              </a:spcBef>
              <a:buFontTx/>
              <a:buChar char="•"/>
            </a:pPr>
            <a:r>
              <a:rPr lang="fi-FI" sz="2800" dirty="0">
                <a:solidFill>
                  <a:srgbClr val="000000"/>
                </a:solidFill>
                <a:cs typeface="Times New Roman" pitchFamily="18" charset="0"/>
              </a:rPr>
              <a:t>Suositut kasvullisesti lisättävät </a:t>
            </a:r>
            <a:br>
              <a:rPr lang="fi-FI" sz="2800" dirty="0">
                <a:solidFill>
                  <a:srgbClr val="000000"/>
                </a:solidFill>
                <a:cs typeface="Times New Roman" pitchFamily="18" charset="0"/>
              </a:rPr>
            </a:br>
            <a:r>
              <a:rPr lang="fi-FI" sz="2800" dirty="0">
                <a:solidFill>
                  <a:srgbClr val="000000"/>
                </a:solidFill>
                <a:cs typeface="Times New Roman" pitchFamily="18" charset="0"/>
              </a:rPr>
              <a:t>(klooni-) lajikkeet voidaan päivittää kilpailukykyisiksi tulevaisuutta varten</a:t>
            </a:r>
          </a:p>
          <a:p>
            <a:pPr marL="742950" lvl="1" indent="-285750">
              <a:lnSpc>
                <a:spcPct val="85000"/>
              </a:lnSpc>
              <a:spcBef>
                <a:spcPct val="20000"/>
              </a:spcBef>
              <a:buFontTx/>
              <a:buChar char="–"/>
            </a:pPr>
            <a:r>
              <a:rPr lang="fi-FI" sz="2800" dirty="0">
                <a:solidFill>
                  <a:srgbClr val="000000"/>
                </a:solidFill>
                <a:cs typeface="Times New Roman" pitchFamily="18" charset="0"/>
              </a:rPr>
              <a:t>parantamalla kohdistetusti niiden jälkeen jääneitä (pullonkaula-) ominaisuuksia, tai </a:t>
            </a:r>
          </a:p>
          <a:p>
            <a:pPr marL="742950" lvl="1" indent="-285750">
              <a:lnSpc>
                <a:spcPct val="85000"/>
              </a:lnSpc>
              <a:spcBef>
                <a:spcPct val="20000"/>
              </a:spcBef>
              <a:buFontTx/>
              <a:buChar char="–"/>
            </a:pPr>
            <a:r>
              <a:rPr lang="fi-FI" sz="2800" dirty="0">
                <a:solidFill>
                  <a:srgbClr val="000000"/>
                </a:solidFill>
                <a:cs typeface="Times New Roman" pitchFamily="18" charset="0"/>
              </a:rPr>
              <a:t>tuomalla niihin tärkeitä uusia ominaisuuksia</a:t>
            </a:r>
          </a:p>
          <a:p>
            <a:pPr marL="742950" lvl="1" indent="-285750">
              <a:lnSpc>
                <a:spcPct val="85000"/>
              </a:lnSpc>
              <a:spcBef>
                <a:spcPct val="20000"/>
              </a:spcBef>
              <a:buFontTx/>
              <a:buChar char="–"/>
            </a:pPr>
            <a:r>
              <a:rPr lang="fi-FI" sz="2800" dirty="0">
                <a:solidFill>
                  <a:srgbClr val="000000"/>
                </a:solidFill>
                <a:cs typeface="Times New Roman" pitchFamily="18" charset="0"/>
              </a:rPr>
              <a:t>...geenimuuntelun avulla</a:t>
            </a:r>
            <a:endParaRPr lang="fi-FI" dirty="0">
              <a:solidFill>
                <a:srgbClr val="000000"/>
              </a:solidFill>
              <a:cs typeface="Times New Roman" pitchFamily="18" charset="0"/>
            </a:endParaRPr>
          </a:p>
          <a:p>
            <a:pPr marL="342900" indent="-342900">
              <a:lnSpc>
                <a:spcPct val="85000"/>
              </a:lnSpc>
              <a:spcBef>
                <a:spcPct val="20000"/>
              </a:spcBef>
              <a:buFontTx/>
              <a:buChar char="•"/>
            </a:pPr>
            <a:r>
              <a:rPr lang="fi-FI" sz="2800" dirty="0" err="1">
                <a:solidFill>
                  <a:srgbClr val="000000"/>
                </a:solidFill>
                <a:cs typeface="Times New Roman" pitchFamily="18" charset="0"/>
              </a:rPr>
              <a:t>Burbank-peruna</a:t>
            </a:r>
            <a:r>
              <a:rPr lang="fi-FI" sz="2800" dirty="0">
                <a:solidFill>
                  <a:srgbClr val="000000"/>
                </a:solidFill>
                <a:cs typeface="Times New Roman" pitchFamily="18" charset="0"/>
              </a:rPr>
              <a:t> voidaan jalostaa jälkikäteen rutonkestäväksi</a:t>
            </a:r>
          </a:p>
          <a:p>
            <a:pPr marL="742950" lvl="1" indent="-285750">
              <a:lnSpc>
                <a:spcPct val="85000"/>
              </a:lnSpc>
              <a:spcBef>
                <a:spcPct val="20000"/>
              </a:spcBef>
              <a:buFontTx/>
              <a:buChar char="–"/>
            </a:pPr>
            <a:r>
              <a:rPr lang="fi-FI" sz="2800" dirty="0">
                <a:solidFill>
                  <a:srgbClr val="000000"/>
                </a:solidFill>
                <a:cs typeface="Times New Roman" pitchFamily="18" charset="0"/>
              </a:rPr>
              <a:t>...kuten myös Euroopan suosikkilajikkeet</a:t>
            </a:r>
            <a:endParaRPr lang="fi-FI" dirty="0">
              <a:solidFill>
                <a:srgbClr val="000000"/>
              </a:solidFill>
              <a:cs typeface="Times New Roman" pitchFamily="18" charset="0"/>
            </a:endParaRPr>
          </a:p>
          <a:p>
            <a:pPr marL="342900" indent="-342900">
              <a:lnSpc>
                <a:spcPct val="85000"/>
              </a:lnSpc>
              <a:spcBef>
                <a:spcPct val="20000"/>
              </a:spcBef>
              <a:buFont typeface="Monotype Sorts" pitchFamily="2" charset="2"/>
              <a:buChar char="F"/>
            </a:pPr>
            <a:endParaRPr lang="fi-FI" sz="2800" dirty="0">
              <a:solidFill>
                <a:srgbClr val="000000"/>
              </a:solidFill>
              <a:latin typeface="Arial" pitchFamily="34" charset="0"/>
            </a:endParaRPr>
          </a:p>
        </p:txBody>
      </p:sp>
      <p:sp>
        <p:nvSpPr>
          <p:cNvPr id="287748" name="Rectangle 4"/>
          <p:cNvSpPr>
            <a:spLocks noChangeArrowheads="1"/>
          </p:cNvSpPr>
          <p:nvPr/>
        </p:nvSpPr>
        <p:spPr bwMode="auto">
          <a:xfrm>
            <a:off x="547688" y="250825"/>
            <a:ext cx="5976937" cy="1512888"/>
          </a:xfrm>
          <a:prstGeom prst="rect">
            <a:avLst/>
          </a:prstGeom>
          <a:noFill/>
          <a:ln w="22225" algn="ctr">
            <a:solidFill>
              <a:srgbClr val="4C43F7"/>
            </a:solidFill>
            <a:miter lim="800000"/>
            <a:headEnd/>
            <a:tailEnd/>
          </a:ln>
        </p:spPr>
        <p:txBody>
          <a:bodyPr wrap="none" anchor="ctr"/>
          <a:lstStyle/>
          <a:p>
            <a:pPr algn="ctr">
              <a:lnSpc>
                <a:spcPct val="90000"/>
              </a:lnSpc>
            </a:pPr>
            <a:endParaRPr lang="fi-FI">
              <a:solidFill>
                <a:srgbClr val="000000"/>
              </a:solidFill>
              <a:latin typeface="Arial" pitchFamily="34" charset="0"/>
            </a:endParaRPr>
          </a:p>
        </p:txBody>
      </p:sp>
      <p:sp>
        <p:nvSpPr>
          <p:cNvPr id="5" name="Päivämäärän paikkamerkki 4"/>
          <p:cNvSpPr>
            <a:spLocks noGrp="1"/>
          </p:cNvSpPr>
          <p:nvPr>
            <p:ph type="dt" sz="half" idx="10"/>
          </p:nvPr>
        </p:nvSpPr>
        <p:spPr>
          <a:xfrm>
            <a:off x="342900" y="8833544"/>
            <a:ext cx="1600200" cy="635000"/>
          </a:xfrm>
        </p:spPr>
        <p:txBody>
          <a:bodyPr/>
          <a:lstStyle/>
          <a:p>
            <a:pPr>
              <a:defRPr/>
            </a:pPr>
            <a:r>
              <a:rPr lang="fi-FI" smtClean="0"/>
              <a:t>13.9.2012</a:t>
            </a:r>
            <a:endParaRPr lang="fi-FI"/>
          </a:p>
        </p:txBody>
      </p:sp>
      <p:sp>
        <p:nvSpPr>
          <p:cNvPr id="6" name="Dian numeron paikkamerkki 5"/>
          <p:cNvSpPr>
            <a:spLocks noGrp="1"/>
          </p:cNvSpPr>
          <p:nvPr>
            <p:ph type="sldNum" sz="quarter" idx="12"/>
          </p:nvPr>
        </p:nvSpPr>
        <p:spPr>
          <a:xfrm>
            <a:off x="4914900" y="8833544"/>
            <a:ext cx="1600200" cy="635000"/>
          </a:xfrm>
        </p:spPr>
        <p:txBody>
          <a:bodyPr/>
          <a:lstStyle/>
          <a:p>
            <a:pPr>
              <a:defRPr/>
            </a:pPr>
            <a:fld id="{FBFF3E38-0E6C-4457-B329-4AB75FFFBF04}" type="slidenum">
              <a:rPr lang="fi-FI" smtClean="0"/>
              <a:pPr>
                <a:defRPr/>
              </a:pPr>
              <a:t>58</a:t>
            </a:fld>
            <a:endParaRPr lang="fi-FI"/>
          </a:p>
        </p:txBody>
      </p:sp>
      <p:sp>
        <p:nvSpPr>
          <p:cNvPr id="7" name="Alatunnisteen paikkamerkki 6"/>
          <p:cNvSpPr>
            <a:spLocks noGrp="1"/>
          </p:cNvSpPr>
          <p:nvPr>
            <p:ph type="ftr" sz="quarter" idx="11"/>
          </p:nvPr>
        </p:nvSpPr>
        <p:spPr>
          <a:xfrm>
            <a:off x="1412776" y="8833544"/>
            <a:ext cx="5040560" cy="635000"/>
          </a:xfrm>
        </p:spPr>
        <p:txBody>
          <a:bodyPr/>
          <a:lstStyle/>
          <a:p>
            <a:pPr>
              <a:defRPr/>
            </a:pPr>
            <a:r>
              <a:rPr lang="fi-FI" dirty="0" smtClean="0"/>
              <a:t>Jussi Tammisola, Geenimuuntelun uusia sovelluksia I </a:t>
            </a:r>
            <a:endParaRPr lang="fi-FI"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8770" name="Picture 2" descr="ScrapieKestJalNatBiotJouluk07"/>
          <p:cNvPicPr>
            <a:picLocks noChangeAspect="1" noChangeArrowheads="1"/>
          </p:cNvPicPr>
          <p:nvPr/>
        </p:nvPicPr>
        <p:blipFill>
          <a:blip r:embed="rId2" cstate="print"/>
          <a:srcRect/>
          <a:stretch>
            <a:fillRect/>
          </a:stretch>
        </p:blipFill>
        <p:spPr bwMode="auto">
          <a:xfrm>
            <a:off x="-26988" y="3913188"/>
            <a:ext cx="6913563" cy="4187825"/>
          </a:xfrm>
          <a:prstGeom prst="rect">
            <a:avLst/>
          </a:prstGeom>
          <a:noFill/>
          <a:ln w="9525">
            <a:noFill/>
            <a:miter lim="800000"/>
            <a:headEnd/>
            <a:tailEnd/>
          </a:ln>
        </p:spPr>
      </p:pic>
      <p:sp>
        <p:nvSpPr>
          <p:cNvPr id="288771" name="Rectangle 3"/>
          <p:cNvSpPr>
            <a:spLocks noChangeArrowheads="1"/>
          </p:cNvSpPr>
          <p:nvPr/>
        </p:nvSpPr>
        <p:spPr bwMode="auto">
          <a:xfrm>
            <a:off x="620713" y="539750"/>
            <a:ext cx="4824412" cy="792163"/>
          </a:xfrm>
          <a:prstGeom prst="rect">
            <a:avLst/>
          </a:prstGeom>
          <a:noFill/>
          <a:ln w="12700">
            <a:solidFill>
              <a:schemeClr val="tx1"/>
            </a:solidFill>
            <a:miter lim="800000"/>
            <a:headEnd/>
            <a:tailEnd/>
          </a:ln>
        </p:spPr>
        <p:txBody>
          <a:bodyPr lIns="90488" tIns="44450" rIns="90488" bIns="44450" anchor="b"/>
          <a:lstStyle/>
          <a:p>
            <a:pPr algn="ctr">
              <a:lnSpc>
                <a:spcPct val="90000"/>
              </a:lnSpc>
            </a:pPr>
            <a:r>
              <a:rPr lang="fi-FI" sz="4400" dirty="0" err="1">
                <a:solidFill>
                  <a:srgbClr val="CC00FF"/>
                </a:solidFill>
                <a:latin typeface="Arial" pitchFamily="34" charset="0"/>
              </a:rPr>
              <a:t>Prioneille</a:t>
            </a:r>
            <a:r>
              <a:rPr lang="fi-FI" sz="4400" dirty="0">
                <a:solidFill>
                  <a:srgbClr val="CC00FF"/>
                </a:solidFill>
                <a:latin typeface="Arial" pitchFamily="34" charset="0"/>
              </a:rPr>
              <a:t> kyytiä?</a:t>
            </a:r>
            <a:endParaRPr lang="fi-FI" sz="4000" dirty="0">
              <a:solidFill>
                <a:srgbClr val="081D58"/>
              </a:solidFill>
              <a:latin typeface="Arial" pitchFamily="34" charset="0"/>
            </a:endParaRPr>
          </a:p>
        </p:txBody>
      </p:sp>
      <p:sp>
        <p:nvSpPr>
          <p:cNvPr id="288772" name="Rectangle 4"/>
          <p:cNvSpPr>
            <a:spLocks noChangeArrowheads="1"/>
          </p:cNvSpPr>
          <p:nvPr/>
        </p:nvSpPr>
        <p:spPr bwMode="auto">
          <a:xfrm>
            <a:off x="404813" y="2740025"/>
            <a:ext cx="6858000" cy="968375"/>
          </a:xfrm>
          <a:prstGeom prst="rect">
            <a:avLst/>
          </a:prstGeom>
          <a:noFill/>
          <a:ln w="12700">
            <a:noFill/>
            <a:miter lim="800000"/>
            <a:headEnd/>
            <a:tailEnd/>
          </a:ln>
        </p:spPr>
        <p:txBody>
          <a:bodyPr lIns="90488" tIns="44450" rIns="90488" bIns="44450" anchor="b"/>
          <a:lstStyle/>
          <a:p>
            <a:pPr>
              <a:lnSpc>
                <a:spcPct val="90000"/>
              </a:lnSpc>
            </a:pPr>
            <a:r>
              <a:rPr lang="fi-FI" sz="3600" dirty="0">
                <a:solidFill>
                  <a:srgbClr val="000000"/>
                </a:solidFill>
                <a:latin typeface="Arial" pitchFamily="34" charset="0"/>
              </a:rPr>
              <a:t>On jo jalostettu:</a:t>
            </a:r>
            <a:br>
              <a:rPr lang="fi-FI" sz="3600" dirty="0">
                <a:solidFill>
                  <a:srgbClr val="000000"/>
                </a:solidFill>
                <a:latin typeface="Arial" pitchFamily="34" charset="0"/>
              </a:rPr>
            </a:br>
            <a:r>
              <a:rPr lang="fi-FI" sz="3600" dirty="0">
                <a:solidFill>
                  <a:srgbClr val="000000"/>
                </a:solidFill>
                <a:latin typeface="Arial" pitchFamily="34" charset="0"/>
              </a:rPr>
              <a:t>– </a:t>
            </a:r>
            <a:r>
              <a:rPr lang="fi-FI" sz="3200" dirty="0">
                <a:solidFill>
                  <a:srgbClr val="000000"/>
                </a:solidFill>
                <a:latin typeface="Arial" pitchFamily="34" charset="0"/>
              </a:rPr>
              <a:t>hulluton lehmä</a:t>
            </a:r>
            <a:r>
              <a:rPr lang="fi-FI" sz="3600" dirty="0">
                <a:solidFill>
                  <a:srgbClr val="000000"/>
                </a:solidFill>
                <a:latin typeface="Arial" pitchFamily="34" charset="0"/>
              </a:rPr>
              <a:t/>
            </a:r>
            <a:br>
              <a:rPr lang="fi-FI" sz="3600" dirty="0">
                <a:solidFill>
                  <a:srgbClr val="000000"/>
                </a:solidFill>
                <a:latin typeface="Arial" pitchFamily="34" charset="0"/>
              </a:rPr>
            </a:br>
            <a:r>
              <a:rPr lang="fi-FI" sz="3600" dirty="0">
                <a:solidFill>
                  <a:srgbClr val="000000"/>
                </a:solidFill>
                <a:latin typeface="Arial" pitchFamily="34" charset="0"/>
                <a:sym typeface="Wingdings" pitchFamily="2" charset="2"/>
              </a:rPr>
              <a:t> </a:t>
            </a:r>
            <a:r>
              <a:rPr lang="fi-FI" dirty="0" smtClean="0">
                <a:solidFill>
                  <a:srgbClr val="000000"/>
                </a:solidFill>
                <a:latin typeface="Arial" pitchFamily="34" charset="0"/>
                <a:sym typeface="Wingdings" pitchFamily="2" charset="2"/>
                <a:hlinkClick r:id="rId3"/>
              </a:rPr>
              <a:t>http://geenit.fi/HullutonKarja.htm</a:t>
            </a:r>
            <a:r>
              <a:rPr lang="fi-FI" dirty="0" smtClean="0">
                <a:solidFill>
                  <a:srgbClr val="000000"/>
                </a:solidFill>
                <a:latin typeface="Arial" pitchFamily="34" charset="0"/>
                <a:sym typeface="Wingdings" pitchFamily="2" charset="2"/>
              </a:rPr>
              <a:t> </a:t>
            </a:r>
            <a:r>
              <a:rPr lang="fi-FI" sz="4000" dirty="0" smtClean="0">
                <a:solidFill>
                  <a:srgbClr val="000000"/>
                </a:solidFill>
                <a:latin typeface="Arial" pitchFamily="34" charset="0"/>
              </a:rPr>
              <a:t> </a:t>
            </a:r>
            <a:r>
              <a:rPr lang="fi-FI" sz="3600" dirty="0" smtClean="0">
                <a:solidFill>
                  <a:srgbClr val="000000"/>
                </a:solidFill>
                <a:latin typeface="Arial" pitchFamily="34" charset="0"/>
              </a:rPr>
              <a:t> </a:t>
            </a:r>
            <a:r>
              <a:rPr lang="fi-FI" sz="3600" dirty="0">
                <a:solidFill>
                  <a:srgbClr val="000000"/>
                </a:solidFill>
                <a:latin typeface="Arial" pitchFamily="34" charset="0"/>
              </a:rPr>
              <a:t/>
            </a:r>
            <a:br>
              <a:rPr lang="fi-FI" sz="3600" dirty="0">
                <a:solidFill>
                  <a:srgbClr val="000000"/>
                </a:solidFill>
                <a:latin typeface="Arial" pitchFamily="34" charset="0"/>
              </a:rPr>
            </a:br>
            <a:r>
              <a:rPr lang="fi-FI" sz="3600" dirty="0">
                <a:solidFill>
                  <a:srgbClr val="000000"/>
                </a:solidFill>
                <a:latin typeface="Arial" pitchFamily="34" charset="0"/>
              </a:rPr>
              <a:t>– </a:t>
            </a:r>
            <a:r>
              <a:rPr lang="fi-FI" sz="3200" dirty="0">
                <a:solidFill>
                  <a:srgbClr val="000000"/>
                </a:solidFill>
                <a:latin typeface="Arial" pitchFamily="34" charset="0"/>
              </a:rPr>
              <a:t>kutkaton lammas: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quarter" idx="10"/>
          </p:nvPr>
        </p:nvSpPr>
        <p:spPr>
          <a:xfrm>
            <a:off x="5240338" y="8893175"/>
            <a:ext cx="996950" cy="261938"/>
          </a:xfrm>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a:xfrm>
            <a:off x="512763" y="8893175"/>
            <a:ext cx="4699000" cy="261938"/>
          </a:xfrm>
        </p:spPr>
        <p:txBody>
          <a:bodyPr/>
          <a:lstStyle/>
          <a:p>
            <a:pPr>
              <a:defRPr/>
            </a:pPr>
            <a:r>
              <a:rPr lang="fi-FI" smtClean="0"/>
              <a:t>Jussi Tammisola, Geenimuuntelun uusia sovelluksia I </a:t>
            </a:r>
            <a:endParaRPr lang="en-US" dirty="0"/>
          </a:p>
        </p:txBody>
      </p:sp>
      <p:sp>
        <p:nvSpPr>
          <p:cNvPr id="6" name="Dian numeron paikkamerkki 5"/>
          <p:cNvSpPr>
            <a:spLocks noGrp="1"/>
          </p:cNvSpPr>
          <p:nvPr>
            <p:ph type="sldNum" sz="quarter" idx="12"/>
          </p:nvPr>
        </p:nvSpPr>
        <p:spPr>
          <a:xfrm>
            <a:off x="6237288" y="8893175"/>
            <a:ext cx="377825" cy="261938"/>
          </a:xfrm>
        </p:spPr>
        <p:txBody>
          <a:bodyPr/>
          <a:lstStyle/>
          <a:p>
            <a:pPr>
              <a:defRPr/>
            </a:pPr>
            <a:fld id="{E53C5C16-F375-4134-A5C8-9108F6C52489}" type="slidenum">
              <a:rPr lang="en-US"/>
              <a:pPr>
                <a:defRPr/>
              </a:pPr>
              <a:t>6</a:t>
            </a:fld>
            <a:endParaRPr lang="en-US" dirty="0"/>
          </a:p>
        </p:txBody>
      </p:sp>
      <p:sp>
        <p:nvSpPr>
          <p:cNvPr id="1030" name="Rectangle 1028"/>
          <p:cNvSpPr>
            <a:spLocks noGrp="1" noChangeArrowheads="1"/>
          </p:cNvSpPr>
          <p:nvPr>
            <p:ph type="title"/>
          </p:nvPr>
        </p:nvSpPr>
        <p:spPr>
          <a:xfrm>
            <a:off x="1371600" y="-36513"/>
            <a:ext cx="5257800" cy="1489076"/>
          </a:xfrm>
        </p:spPr>
        <p:txBody>
          <a:bodyPr/>
          <a:lstStyle/>
          <a:p>
            <a:pPr>
              <a:lnSpc>
                <a:spcPts val="2600"/>
              </a:lnSpc>
            </a:pPr>
            <a:r>
              <a:rPr lang="fi-FI" dirty="0" smtClean="0"/>
              <a:t>Vehnän satoisuuden geneettinen nousu taittui 1980-luvun lopulla: perinnejalostus ei enää tehoa</a:t>
            </a:r>
          </a:p>
        </p:txBody>
      </p:sp>
      <p:graphicFrame>
        <p:nvGraphicFramePr>
          <p:cNvPr id="1026" name="Sisällön paikkamerkki 7"/>
          <p:cNvGraphicFramePr>
            <a:graphicFrameLocks noGrp="1"/>
          </p:cNvGraphicFramePr>
          <p:nvPr>
            <p:ph idx="1"/>
          </p:nvPr>
        </p:nvGraphicFramePr>
        <p:xfrm>
          <a:off x="260350" y="1835150"/>
          <a:ext cx="6369050" cy="4672013"/>
        </p:xfrm>
        <a:graphic>
          <a:graphicData uri="http://schemas.openxmlformats.org/presentationml/2006/ole">
            <p:oleObj spid="_x0000_s1026" r:id="rId3" imgW="6370872" imgH="4669941" progId="Excel.Sheet.8">
              <p:embed/>
            </p:oleObj>
          </a:graphicData>
        </a:graphic>
      </p:graphicFrame>
      <p:sp>
        <p:nvSpPr>
          <p:cNvPr id="9" name="Rectangle 1029"/>
          <p:cNvSpPr txBox="1">
            <a:spLocks noChangeArrowheads="1"/>
          </p:cNvSpPr>
          <p:nvPr/>
        </p:nvSpPr>
        <p:spPr bwMode="auto">
          <a:xfrm>
            <a:off x="404813" y="6537325"/>
            <a:ext cx="6224587" cy="2714625"/>
          </a:xfrm>
          <a:prstGeom prst="rect">
            <a:avLst/>
          </a:prstGeom>
          <a:noFill/>
          <a:ln w="9525">
            <a:noFill/>
            <a:miter lim="800000"/>
            <a:headEnd/>
            <a:tailEnd/>
          </a:ln>
          <a:effectLst/>
        </p:spPr>
        <p:txBody>
          <a:bodyPr/>
          <a:lstStyle/>
          <a:p>
            <a:pPr marL="282575" indent="-282575" eaLnBrk="0" hangingPunct="0">
              <a:buClr>
                <a:srgbClr val="FFCC49"/>
              </a:buClr>
              <a:buSzPct val="110000"/>
              <a:buFont typeface="Wingdings" pitchFamily="2" charset="2"/>
              <a:buChar char="n"/>
              <a:defRPr/>
            </a:pPr>
            <a:r>
              <a:rPr lang="fi-FI" sz="2000" kern="0" dirty="0">
                <a:solidFill>
                  <a:srgbClr val="000000"/>
                </a:solidFill>
                <a:cs typeface="Times New Roman" pitchFamily="18" charset="0"/>
              </a:rPr>
              <a:t>Viiden kulloinkin satoisimman vehnälajikkeen keskisato prosentteina verrannelajikkeen (</a:t>
            </a:r>
            <a:r>
              <a:rPr lang="fi-FI" sz="2000" kern="0" dirty="0" err="1">
                <a:solidFill>
                  <a:srgbClr val="000000"/>
                </a:solidFill>
                <a:cs typeface="Times New Roman" pitchFamily="18" charset="0"/>
              </a:rPr>
              <a:t>Kharkof</a:t>
            </a:r>
            <a:r>
              <a:rPr lang="fi-FI" sz="2000" kern="0" dirty="0">
                <a:solidFill>
                  <a:srgbClr val="000000"/>
                </a:solidFill>
                <a:cs typeface="Times New Roman" pitchFamily="18" charset="0"/>
              </a:rPr>
              <a:t>) sadosta vertailevissa lajikekokeissa USA:ssa. Kaavion pisteet ovat viiden vuoden liukuvia keskiarvoja </a:t>
            </a:r>
            <a:r>
              <a:rPr lang="fi-FI" sz="1800" kern="0" dirty="0">
                <a:solidFill>
                  <a:srgbClr val="000000"/>
                </a:solidFill>
                <a:cs typeface="Times New Roman" pitchFamily="18" charset="0"/>
              </a:rPr>
              <a:t>(</a:t>
            </a:r>
            <a:r>
              <a:rPr lang="fi-FI" sz="1800" kern="0" dirty="0" err="1">
                <a:solidFill>
                  <a:srgbClr val="000000"/>
                </a:solidFill>
                <a:cs typeface="Times New Roman" pitchFamily="18" charset="0"/>
                <a:hlinkClick r:id="rId4"/>
              </a:rPr>
              <a:t>Graybosch</a:t>
            </a:r>
            <a:r>
              <a:rPr lang="fi-FI" sz="1800" kern="0" dirty="0">
                <a:solidFill>
                  <a:srgbClr val="000000"/>
                </a:solidFill>
                <a:cs typeface="Times New Roman" pitchFamily="18" charset="0"/>
                <a:hlinkClick r:id="rId4"/>
              </a:rPr>
              <a:t> &amp; </a:t>
            </a:r>
            <a:r>
              <a:rPr lang="fi-FI" sz="1800" kern="0" dirty="0" err="1">
                <a:solidFill>
                  <a:srgbClr val="000000"/>
                </a:solidFill>
                <a:cs typeface="Times New Roman" pitchFamily="18" charset="0"/>
                <a:hlinkClick r:id="rId4"/>
              </a:rPr>
              <a:t>Peterson</a:t>
            </a:r>
            <a:r>
              <a:rPr lang="fi-FI" sz="1800" kern="0" dirty="0">
                <a:solidFill>
                  <a:srgbClr val="000000"/>
                </a:solidFill>
                <a:cs typeface="Times New Roman" pitchFamily="18" charset="0"/>
              </a:rPr>
              <a:t>, </a:t>
            </a:r>
            <a:r>
              <a:rPr lang="fi-FI" sz="1800" i="1" kern="0" dirty="0" err="1">
                <a:solidFill>
                  <a:srgbClr val="000000"/>
                </a:solidFill>
                <a:cs typeface="Times New Roman" pitchFamily="18" charset="0"/>
              </a:rPr>
              <a:t>Crop</a:t>
            </a:r>
            <a:r>
              <a:rPr lang="fi-FI" sz="1800" i="1" kern="0" dirty="0">
                <a:solidFill>
                  <a:srgbClr val="000000"/>
                </a:solidFill>
                <a:cs typeface="Times New Roman" pitchFamily="18" charset="0"/>
              </a:rPr>
              <a:t> </a:t>
            </a:r>
            <a:r>
              <a:rPr lang="fi-FI" sz="1800" i="1" kern="0" dirty="0" err="1">
                <a:solidFill>
                  <a:srgbClr val="000000"/>
                </a:solidFill>
                <a:cs typeface="Times New Roman" pitchFamily="18" charset="0"/>
              </a:rPr>
              <a:t>Sci</a:t>
            </a:r>
            <a:r>
              <a:rPr lang="fi-FI" sz="1800" kern="0" dirty="0">
                <a:solidFill>
                  <a:srgbClr val="000000"/>
                </a:solidFill>
                <a:cs typeface="Times New Roman" pitchFamily="18" charset="0"/>
              </a:rPr>
              <a:t>. 2010; 50:1882–1890)</a:t>
            </a:r>
            <a:endParaRPr lang="fi-FI" sz="2000" kern="0" dirty="0">
              <a:solidFill>
                <a:srgbClr val="000000"/>
              </a:solidFill>
              <a:cs typeface="Times New Roman" pitchFamily="18" charset="0"/>
            </a:endParaRPr>
          </a:p>
          <a:p>
            <a:pPr marL="282575" indent="-282575" eaLnBrk="0" hangingPunct="0">
              <a:spcBef>
                <a:spcPts val="600"/>
              </a:spcBef>
              <a:buClr>
                <a:srgbClr val="FFCC49"/>
              </a:buClr>
              <a:buSzPct val="110000"/>
              <a:defRPr/>
            </a:pPr>
            <a:r>
              <a:rPr lang="fi-FI" dirty="0">
                <a:solidFill>
                  <a:srgbClr val="009E60">
                    <a:lumMod val="60000"/>
                    <a:lumOff val="40000"/>
                  </a:srgbClr>
                </a:solidFill>
                <a:cs typeface="Times New Roman" pitchFamily="18" charset="0"/>
              </a:rPr>
              <a:t>*</a:t>
            </a:r>
            <a:r>
              <a:rPr lang="fi-FI" sz="2000" dirty="0">
                <a:solidFill>
                  <a:srgbClr val="000000"/>
                </a:solidFill>
                <a:cs typeface="Times New Roman" pitchFamily="18" charset="0"/>
              </a:rPr>
              <a:t> </a:t>
            </a:r>
            <a:r>
              <a:rPr lang="fi-FI" sz="1600" dirty="0">
                <a:solidFill>
                  <a:srgbClr val="000000"/>
                </a:solidFill>
                <a:cs typeface="Times New Roman" pitchFamily="18" charset="0"/>
              </a:rPr>
              <a:t>Vihreän kumouksen lajikkeet nostivat vehnän satotason pitkään nousuun 1960-luvun lopulta lähtien</a:t>
            </a:r>
            <a:endParaRPr lang="fi-FI" sz="1800" kern="0" dirty="0">
              <a:solidFill>
                <a:srgbClr val="000000"/>
              </a:solidFill>
              <a:cs typeface="Times New Roman" pitchFamily="18" charset="0"/>
            </a:endParaRPr>
          </a:p>
        </p:txBody>
      </p:sp>
      <p:grpSp>
        <p:nvGrpSpPr>
          <p:cNvPr id="1032" name="Ryhmä 14"/>
          <p:cNvGrpSpPr>
            <a:grpSpLocks/>
          </p:cNvGrpSpPr>
          <p:nvPr/>
        </p:nvGrpSpPr>
        <p:grpSpPr bwMode="auto">
          <a:xfrm>
            <a:off x="260350" y="1517650"/>
            <a:ext cx="6354763" cy="492125"/>
            <a:chOff x="260350" y="1517749"/>
            <a:chExt cx="6354763" cy="491878"/>
          </a:xfrm>
        </p:grpSpPr>
        <p:sp>
          <p:nvSpPr>
            <p:cNvPr id="1039" name="Tekstikehys 9"/>
            <p:cNvSpPr txBox="1">
              <a:spLocks noChangeArrowheads="1"/>
            </p:cNvSpPr>
            <p:nvPr/>
          </p:nvSpPr>
          <p:spPr bwMode="auto">
            <a:xfrm>
              <a:off x="260350" y="1517749"/>
              <a:ext cx="646113" cy="461963"/>
            </a:xfrm>
            <a:prstGeom prst="rect">
              <a:avLst/>
            </a:prstGeom>
            <a:noFill/>
            <a:ln w="9525">
              <a:noFill/>
              <a:miter lim="800000"/>
              <a:headEnd/>
              <a:tailEnd/>
            </a:ln>
          </p:spPr>
          <p:txBody>
            <a:bodyPr wrap="none">
              <a:spAutoFit/>
            </a:bodyPr>
            <a:lstStyle/>
            <a:p>
              <a:pPr eaLnBrk="0" hangingPunct="0"/>
              <a:r>
                <a:rPr lang="fi-FI">
                  <a:solidFill>
                    <a:srgbClr val="000000"/>
                  </a:solidFill>
                </a:rPr>
                <a:t>[%]</a:t>
              </a:r>
            </a:p>
          </p:txBody>
        </p:sp>
        <p:sp>
          <p:nvSpPr>
            <p:cNvPr id="1040" name="Tekstikehys 10"/>
            <p:cNvSpPr txBox="1">
              <a:spLocks noChangeArrowheads="1"/>
            </p:cNvSpPr>
            <p:nvPr/>
          </p:nvSpPr>
          <p:spPr bwMode="auto">
            <a:xfrm>
              <a:off x="1198563" y="1547664"/>
              <a:ext cx="5416550" cy="461963"/>
            </a:xfrm>
            <a:prstGeom prst="rect">
              <a:avLst/>
            </a:prstGeom>
            <a:noFill/>
            <a:ln w="9525">
              <a:noFill/>
              <a:miter lim="800000"/>
              <a:headEnd/>
              <a:tailEnd/>
            </a:ln>
          </p:spPr>
          <p:txBody>
            <a:bodyPr wrap="none">
              <a:spAutoFit/>
            </a:bodyPr>
            <a:lstStyle/>
            <a:p>
              <a:pPr eaLnBrk="0" hangingPunct="0"/>
              <a:r>
                <a:rPr lang="fi-FI">
                  <a:solidFill>
                    <a:srgbClr val="000000"/>
                  </a:solidFill>
                </a:rPr>
                <a:t>Viiden parhaan vehnälajikkeen keskisato</a:t>
              </a:r>
            </a:p>
          </p:txBody>
        </p:sp>
      </p:grpSp>
      <p:sp>
        <p:nvSpPr>
          <p:cNvPr id="1033" name="Tekstikehys 11"/>
          <p:cNvSpPr txBox="1">
            <a:spLocks noChangeArrowheads="1"/>
          </p:cNvSpPr>
          <p:nvPr/>
        </p:nvSpPr>
        <p:spPr bwMode="auto">
          <a:xfrm>
            <a:off x="1773238" y="6156325"/>
            <a:ext cx="363537" cy="523875"/>
          </a:xfrm>
          <a:prstGeom prst="rect">
            <a:avLst/>
          </a:prstGeom>
          <a:noFill/>
          <a:ln w="9525">
            <a:noFill/>
            <a:miter lim="800000"/>
            <a:headEnd/>
            <a:tailEnd/>
          </a:ln>
        </p:spPr>
        <p:txBody>
          <a:bodyPr wrap="none">
            <a:spAutoFit/>
          </a:bodyPr>
          <a:lstStyle/>
          <a:p>
            <a:pPr eaLnBrk="0" hangingPunct="0"/>
            <a:r>
              <a:rPr lang="fi-FI" sz="2800">
                <a:solidFill>
                  <a:srgbClr val="2CFFAC"/>
                </a:solidFill>
              </a:rPr>
              <a:t>*</a:t>
            </a:r>
          </a:p>
        </p:txBody>
      </p:sp>
      <p:grpSp>
        <p:nvGrpSpPr>
          <p:cNvPr id="1034" name="Ryhmä 15"/>
          <p:cNvGrpSpPr>
            <a:grpSpLocks/>
          </p:cNvGrpSpPr>
          <p:nvPr/>
        </p:nvGrpSpPr>
        <p:grpSpPr bwMode="auto">
          <a:xfrm>
            <a:off x="1473200" y="3348038"/>
            <a:ext cx="4560888" cy="1552575"/>
            <a:chOff x="1473200" y="3347864"/>
            <a:chExt cx="4560813" cy="1552178"/>
          </a:xfrm>
        </p:grpSpPr>
        <p:sp>
          <p:nvSpPr>
            <p:cNvPr id="1035" name="Tekstikehys 12"/>
            <p:cNvSpPr txBox="1">
              <a:spLocks noChangeArrowheads="1"/>
            </p:cNvSpPr>
            <p:nvPr/>
          </p:nvSpPr>
          <p:spPr bwMode="auto">
            <a:xfrm>
              <a:off x="1473200" y="3347864"/>
              <a:ext cx="1739900" cy="400050"/>
            </a:xfrm>
            <a:prstGeom prst="rect">
              <a:avLst/>
            </a:prstGeom>
            <a:noFill/>
            <a:ln w="9525">
              <a:noFill/>
              <a:miter lim="800000"/>
              <a:headEnd/>
              <a:tailEnd/>
            </a:ln>
          </p:spPr>
          <p:txBody>
            <a:bodyPr wrap="none">
              <a:spAutoFit/>
            </a:bodyPr>
            <a:lstStyle/>
            <a:p>
              <a:pPr eaLnBrk="0" hangingPunct="0"/>
              <a:r>
                <a:rPr lang="fi-FI" sz="2000">
                  <a:solidFill>
                    <a:srgbClr val="000000"/>
                  </a:solidFill>
                </a:rPr>
                <a:t>Eteläiset alueet</a:t>
              </a:r>
            </a:p>
          </p:txBody>
        </p:sp>
        <p:sp>
          <p:nvSpPr>
            <p:cNvPr id="1036" name="Tekstikehys 13"/>
            <p:cNvSpPr txBox="1">
              <a:spLocks noChangeArrowheads="1"/>
            </p:cNvSpPr>
            <p:nvPr/>
          </p:nvSpPr>
          <p:spPr bwMode="auto">
            <a:xfrm>
              <a:off x="4221088" y="4499992"/>
              <a:ext cx="1812925" cy="400050"/>
            </a:xfrm>
            <a:prstGeom prst="rect">
              <a:avLst/>
            </a:prstGeom>
            <a:noFill/>
            <a:ln w="9525">
              <a:noFill/>
              <a:miter lim="800000"/>
              <a:headEnd/>
              <a:tailEnd/>
            </a:ln>
          </p:spPr>
          <p:txBody>
            <a:bodyPr wrap="none">
              <a:spAutoFit/>
            </a:bodyPr>
            <a:lstStyle/>
            <a:p>
              <a:pPr eaLnBrk="0" hangingPunct="0"/>
              <a:r>
                <a:rPr lang="fi-FI" sz="2000">
                  <a:solidFill>
                    <a:srgbClr val="000000"/>
                  </a:solidFill>
                </a:rPr>
                <a:t>Pohjoiset alueet</a:t>
              </a:r>
            </a:p>
          </p:txBody>
        </p:sp>
        <p:cxnSp>
          <p:nvCxnSpPr>
            <p:cNvPr id="1037" name="Suora nuoliyhdysviiva 15"/>
            <p:cNvCxnSpPr>
              <a:cxnSpLocks noChangeShapeType="1"/>
            </p:cNvCxnSpPr>
            <p:nvPr/>
          </p:nvCxnSpPr>
          <p:spPr bwMode="auto">
            <a:xfrm>
              <a:off x="3284538" y="3562301"/>
              <a:ext cx="431800" cy="1587"/>
            </a:xfrm>
            <a:prstGeom prst="straightConnector1">
              <a:avLst/>
            </a:prstGeom>
            <a:noFill/>
            <a:ln w="9525" algn="ctr">
              <a:solidFill>
                <a:schemeClr val="tx1"/>
              </a:solidFill>
              <a:round/>
              <a:headEnd/>
              <a:tailEnd type="arrow" w="med" len="med"/>
            </a:ln>
          </p:spPr>
        </p:cxnSp>
        <p:cxnSp>
          <p:nvCxnSpPr>
            <p:cNvPr id="1038" name="Suora nuoliyhdysviiva 16"/>
            <p:cNvCxnSpPr>
              <a:cxnSpLocks noChangeShapeType="1"/>
              <a:stCxn id="1036" idx="1"/>
            </p:cNvCxnSpPr>
            <p:nvPr/>
          </p:nvCxnSpPr>
          <p:spPr bwMode="auto">
            <a:xfrm rot="10800000" flipV="1">
              <a:off x="3781351" y="4700017"/>
              <a:ext cx="439737" cy="15875"/>
            </a:xfrm>
            <a:prstGeom prst="straightConnector1">
              <a:avLst/>
            </a:prstGeom>
            <a:noFill/>
            <a:ln w="9525" algn="ctr">
              <a:solidFill>
                <a:schemeClr val="tx1"/>
              </a:solidFill>
              <a:round/>
              <a:headEnd/>
              <a:tailEnd type="arrow" w="med" len="med"/>
            </a:ln>
          </p:spPr>
        </p:cxnSp>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1077838" y="-33734"/>
            <a:ext cx="5087466" cy="1149350"/>
          </a:xfrm>
        </p:spPr>
        <p:txBody>
          <a:bodyPr/>
          <a:lstStyle/>
          <a:p>
            <a:pPr algn="ctr" eaLnBrk="1" hangingPunct="1">
              <a:lnSpc>
                <a:spcPct val="85000"/>
              </a:lnSpc>
            </a:pPr>
            <a:r>
              <a:rPr lang="fi-FI" sz="2800" dirty="0" smtClean="0">
                <a:latin typeface="Arial" pitchFamily="34" charset="0"/>
                <a:cs typeface="Arial" pitchFamily="34" charset="0"/>
              </a:rPr>
              <a:t>Insuliinia nyt </a:t>
            </a:r>
            <a:r>
              <a:rPr lang="fi-FI" sz="2800" dirty="0" err="1" smtClean="0">
                <a:latin typeface="Arial" pitchFamily="34" charset="0"/>
                <a:cs typeface="Arial" pitchFamily="34" charset="0"/>
              </a:rPr>
              <a:t>gm-kasveilla</a:t>
            </a:r>
            <a:r>
              <a:rPr lang="fi-FI" sz="2800" dirty="0" smtClean="0">
                <a:latin typeface="Arial" pitchFamily="34" charset="0"/>
                <a:cs typeface="Arial" pitchFamily="34" charset="0"/>
              </a:rPr>
              <a:t> kaikille edullisesti</a:t>
            </a:r>
          </a:p>
        </p:txBody>
      </p:sp>
      <p:sp>
        <p:nvSpPr>
          <p:cNvPr id="289795" name="Rectangle 3"/>
          <p:cNvSpPr>
            <a:spLocks noGrp="1" noChangeArrowheads="1"/>
          </p:cNvSpPr>
          <p:nvPr>
            <p:ph type="body" idx="1"/>
          </p:nvPr>
        </p:nvSpPr>
        <p:spPr>
          <a:xfrm>
            <a:off x="912813" y="5939557"/>
            <a:ext cx="5945187" cy="1728787"/>
          </a:xfrm>
        </p:spPr>
        <p:txBody>
          <a:bodyPr/>
          <a:lstStyle/>
          <a:p>
            <a:pPr eaLnBrk="1" hangingPunct="1">
              <a:lnSpc>
                <a:spcPct val="80000"/>
              </a:lnSpc>
            </a:pPr>
            <a:r>
              <a:rPr lang="fi-FI" sz="2400" dirty="0" smtClean="0"/>
              <a:t>Esiaste tuotetaan </a:t>
            </a:r>
            <a:r>
              <a:rPr lang="fi-FI" sz="2400" dirty="0" err="1" smtClean="0"/>
              <a:t>safflor-kasvissa</a:t>
            </a:r>
            <a:endParaRPr lang="fi-FI" sz="2400" dirty="0" smtClean="0"/>
          </a:p>
          <a:p>
            <a:pPr lvl="1" eaLnBrk="1" hangingPunct="1">
              <a:lnSpc>
                <a:spcPct val="80000"/>
              </a:lnSpc>
            </a:pPr>
            <a:r>
              <a:rPr lang="fi-FI" sz="2000" dirty="0" smtClean="0"/>
              <a:t>se ohjataan siementen öljyyn, mistä se on helppo puhdistaa</a:t>
            </a:r>
          </a:p>
          <a:p>
            <a:pPr lvl="1" eaLnBrk="1" hangingPunct="1">
              <a:lnSpc>
                <a:spcPct val="80000"/>
              </a:lnSpc>
            </a:pPr>
            <a:r>
              <a:rPr lang="fi-FI" sz="2000" dirty="0" smtClean="0"/>
              <a:t>toimimaton muoto: vaaratonta</a:t>
            </a:r>
          </a:p>
          <a:p>
            <a:pPr lvl="1" eaLnBrk="1" hangingPunct="1">
              <a:lnSpc>
                <a:spcPct val="80000"/>
              </a:lnSpc>
            </a:pPr>
            <a:r>
              <a:rPr lang="fi-FI" sz="2000" dirty="0" smtClean="0"/>
              <a:t>toimiva insuliini valmistetaan siitä laboratoriossa</a:t>
            </a:r>
          </a:p>
          <a:p>
            <a:pPr eaLnBrk="1" hangingPunct="1">
              <a:lnSpc>
                <a:spcPct val="80000"/>
              </a:lnSpc>
            </a:pPr>
            <a:r>
              <a:rPr lang="fi-FI" sz="2400" dirty="0" smtClean="0">
                <a:solidFill>
                  <a:srgbClr val="7030A0"/>
                </a:solidFill>
              </a:rPr>
              <a:t>10 kertaa halvempaa </a:t>
            </a:r>
            <a:endParaRPr lang="fi-FI" sz="2400" dirty="0" smtClean="0"/>
          </a:p>
          <a:p>
            <a:pPr lvl="1" eaLnBrk="1" hangingPunct="1">
              <a:lnSpc>
                <a:spcPct val="80000"/>
              </a:lnSpc>
            </a:pPr>
            <a:r>
              <a:rPr lang="fi-FI" sz="2000" dirty="0" smtClean="0"/>
              <a:t>myös kehitysmailla on siihen varaa</a:t>
            </a:r>
          </a:p>
          <a:p>
            <a:pPr eaLnBrk="1" hangingPunct="1">
              <a:lnSpc>
                <a:spcPct val="80000"/>
              </a:lnSpc>
            </a:pPr>
            <a:r>
              <a:rPr lang="fi-FI" sz="2400" dirty="0" smtClean="0"/>
              <a:t>Turvallista: ei eläintautien vaaraa</a:t>
            </a:r>
          </a:p>
          <a:p>
            <a:pPr eaLnBrk="1" hangingPunct="1">
              <a:lnSpc>
                <a:spcPct val="80000"/>
              </a:lnSpc>
            </a:pPr>
            <a:r>
              <a:rPr lang="fi-FI" sz="2000" dirty="0" smtClean="0"/>
              <a:t>Lääkehyväksyntä loppusuoralla (nopeutettu reitti)</a:t>
            </a:r>
          </a:p>
          <a:p>
            <a:pPr eaLnBrk="1" hangingPunct="1">
              <a:lnSpc>
                <a:spcPct val="80000"/>
              </a:lnSpc>
              <a:buFont typeface="Wingdings" pitchFamily="2" charset="2"/>
              <a:buChar char="F"/>
            </a:pPr>
            <a:r>
              <a:rPr lang="fi-FI" sz="1800" dirty="0" smtClean="0">
                <a:hlinkClick r:id="rId3"/>
              </a:rPr>
              <a:t>www.tekniikkatalous.fi/doc.te?f_id=1219168</a:t>
            </a:r>
            <a:endParaRPr lang="fi-FI" sz="1800" dirty="0" smtClean="0"/>
          </a:p>
          <a:p>
            <a:pPr eaLnBrk="1" hangingPunct="1">
              <a:lnSpc>
                <a:spcPct val="80000"/>
              </a:lnSpc>
              <a:buFont typeface="Monotype Sorts" pitchFamily="2" charset="2"/>
              <a:buNone/>
            </a:pPr>
            <a:endParaRPr lang="fi-FI" sz="1800" dirty="0" smtClean="0"/>
          </a:p>
        </p:txBody>
      </p:sp>
      <p:pic>
        <p:nvPicPr>
          <p:cNvPr id="5" name="Kuva 4" descr="Safflor400t40.jpg"/>
          <p:cNvPicPr>
            <a:picLocks noChangeAspect="1"/>
          </p:cNvPicPr>
          <p:nvPr/>
        </p:nvPicPr>
        <p:blipFill>
          <a:blip r:embed="rId4" cstate="print"/>
          <a:stretch>
            <a:fillRect/>
          </a:stretch>
        </p:blipFill>
        <p:spPr>
          <a:xfrm>
            <a:off x="1042987" y="1105644"/>
            <a:ext cx="4772025" cy="4762500"/>
          </a:xfrm>
          <a:prstGeom prst="rect">
            <a:avLst/>
          </a:prstGeom>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0818" name="Rectangle 4"/>
          <p:cNvSpPr>
            <a:spLocks noGrp="1" noChangeArrowheads="1"/>
          </p:cNvSpPr>
          <p:nvPr>
            <p:ph type="body" idx="1"/>
          </p:nvPr>
        </p:nvSpPr>
        <p:spPr>
          <a:xfrm>
            <a:off x="-4763" y="8244408"/>
            <a:ext cx="6934201" cy="534987"/>
          </a:xfrm>
        </p:spPr>
        <p:txBody>
          <a:bodyPr/>
          <a:lstStyle/>
          <a:p>
            <a:pPr eaLnBrk="1" hangingPunct="1">
              <a:spcBef>
                <a:spcPct val="25000"/>
              </a:spcBef>
              <a:buFont typeface="Monotype Sorts" pitchFamily="2" charset="2"/>
              <a:buNone/>
            </a:pPr>
            <a:r>
              <a:rPr lang="fi-FI" sz="2400" dirty="0" smtClean="0">
                <a:cs typeface="Arial" pitchFamily="34" charset="0"/>
              </a:rPr>
              <a:t> </a:t>
            </a:r>
            <a:r>
              <a:rPr lang="fi-FI" sz="2400" dirty="0" err="1" smtClean="0">
                <a:cs typeface="Arial" pitchFamily="34" charset="0"/>
              </a:rPr>
              <a:t>Merikilokki</a:t>
            </a:r>
            <a:r>
              <a:rPr lang="fi-FI" sz="2400" dirty="0" smtClean="0">
                <a:cs typeface="Arial" pitchFamily="34" charset="0"/>
              </a:rPr>
              <a:t> ja suolayrtti kasvavat merien rannoilla ja jopa suolankeruualtaiden pohjalla </a:t>
            </a:r>
            <a:endParaRPr lang="fi-FI" sz="2400" dirty="0" smtClean="0">
              <a:solidFill>
                <a:srgbClr val="4C43F7"/>
              </a:solidFill>
              <a:cs typeface="Arial" pitchFamily="34" charset="0"/>
            </a:endParaRPr>
          </a:p>
          <a:p>
            <a:pPr eaLnBrk="1" hangingPunct="1">
              <a:spcBef>
                <a:spcPct val="25000"/>
              </a:spcBef>
              <a:buFont typeface="Monotype Sorts" pitchFamily="2" charset="2"/>
              <a:buNone/>
            </a:pPr>
            <a:endParaRPr lang="fi-FI" sz="2400" dirty="0" smtClean="0">
              <a:ea typeface="Arial Unicode MS" pitchFamily="34" charset="-128"/>
              <a:cs typeface="Times New Roman" pitchFamily="18" charset="0"/>
            </a:endParaRPr>
          </a:p>
        </p:txBody>
      </p:sp>
      <p:sp>
        <p:nvSpPr>
          <p:cNvPr id="290819" name="Otsikko 4"/>
          <p:cNvSpPr>
            <a:spLocks noGrp="1"/>
          </p:cNvSpPr>
          <p:nvPr>
            <p:ph type="title"/>
          </p:nvPr>
        </p:nvSpPr>
        <p:spPr>
          <a:xfrm>
            <a:off x="500063" y="0"/>
            <a:ext cx="5500687" cy="1473200"/>
          </a:xfrm>
        </p:spPr>
        <p:txBody>
          <a:bodyPr/>
          <a:lstStyle/>
          <a:p>
            <a:pPr algn="ctr"/>
            <a:r>
              <a:rPr lang="fi-FI" sz="2800" dirty="0" smtClean="0">
                <a:solidFill>
                  <a:schemeClr val="tx1"/>
                </a:solidFill>
                <a:latin typeface="Arial" pitchFamily="34" charset="0"/>
              </a:rPr>
              <a:t>Evoluutionsa alussa kaikki kasvit sietivät suolaa... nykyisin vain muutamat</a:t>
            </a:r>
            <a:endParaRPr lang="fi-FI" sz="2800" dirty="0" smtClean="0">
              <a:solidFill>
                <a:schemeClr val="tx1"/>
              </a:solidFill>
            </a:endParaRPr>
          </a:p>
        </p:txBody>
      </p:sp>
      <p:pic>
        <p:nvPicPr>
          <p:cNvPr id="290820" name="Picture 9" descr="KilokkiRpp"/>
          <p:cNvPicPr>
            <a:picLocks noChangeAspect="1" noChangeArrowheads="1"/>
          </p:cNvPicPr>
          <p:nvPr/>
        </p:nvPicPr>
        <p:blipFill>
          <a:blip r:embed="rId4" cstate="print"/>
          <a:srcRect/>
          <a:stretch>
            <a:fillRect/>
          </a:stretch>
        </p:blipFill>
        <p:spPr bwMode="auto">
          <a:xfrm>
            <a:off x="2441575" y="3984625"/>
            <a:ext cx="4437063" cy="3500438"/>
          </a:xfrm>
          <a:prstGeom prst="rect">
            <a:avLst/>
          </a:prstGeom>
          <a:noFill/>
          <a:ln w="9525">
            <a:noFill/>
            <a:miter lim="800000"/>
            <a:headEnd/>
            <a:tailEnd/>
          </a:ln>
        </p:spPr>
      </p:pic>
      <p:pic>
        <p:nvPicPr>
          <p:cNvPr id="290821" name="Picture 6" descr="KilokkiBulgaria2307_030806 088rppp"/>
          <p:cNvPicPr>
            <a:picLocks noChangeAspect="1" noChangeArrowheads="1"/>
          </p:cNvPicPr>
          <p:nvPr/>
        </p:nvPicPr>
        <p:blipFill>
          <a:blip r:embed="rId5" cstate="print"/>
          <a:srcRect/>
          <a:stretch>
            <a:fillRect/>
          </a:stretch>
        </p:blipFill>
        <p:spPr bwMode="auto">
          <a:xfrm>
            <a:off x="-68263" y="1571625"/>
            <a:ext cx="3994151" cy="3244850"/>
          </a:xfrm>
          <a:prstGeom prst="rect">
            <a:avLst/>
          </a:prstGeom>
          <a:noFill/>
          <a:ln w="9525">
            <a:noFill/>
            <a:miter lim="800000"/>
            <a:headEnd/>
            <a:tailEnd/>
          </a:ln>
        </p:spPr>
      </p:pic>
      <p:sp>
        <p:nvSpPr>
          <p:cNvPr id="290822" name="Text Box 6"/>
          <p:cNvSpPr txBox="1">
            <a:spLocks noChangeArrowheads="1"/>
          </p:cNvSpPr>
          <p:nvPr/>
        </p:nvSpPr>
        <p:spPr bwMode="auto">
          <a:xfrm>
            <a:off x="3717032" y="7486533"/>
            <a:ext cx="3179333" cy="228717"/>
          </a:xfrm>
          <a:prstGeom prst="rect">
            <a:avLst/>
          </a:prstGeom>
          <a:noFill/>
          <a:ln w="12700" algn="ctr">
            <a:noFill/>
            <a:miter lim="800000"/>
            <a:headEnd/>
            <a:tailEnd/>
          </a:ln>
        </p:spPr>
        <p:txBody>
          <a:bodyPr wrap="none" lIns="90488" tIns="44450" rIns="90488" bIns="44450" anchor="b">
            <a:spAutoFit/>
          </a:bodyPr>
          <a:lstStyle/>
          <a:p>
            <a:pPr>
              <a:lnSpc>
                <a:spcPct val="75000"/>
              </a:lnSpc>
            </a:pPr>
            <a:r>
              <a:rPr lang="fi-FI" sz="1200" dirty="0">
                <a:latin typeface="Arial" pitchFamily="34" charset="0"/>
              </a:rPr>
              <a:t>Kultahietikko, Bulgaria. ©</a:t>
            </a:r>
            <a:r>
              <a:rPr lang="fi-FI" sz="1200" dirty="0" err="1">
                <a:latin typeface="Arial" pitchFamily="34" charset="0"/>
              </a:rPr>
              <a:t>J.Tammisola</a:t>
            </a:r>
            <a:r>
              <a:rPr lang="fi-FI" sz="1200" dirty="0">
                <a:latin typeface="Arial" pitchFamily="34" charset="0"/>
              </a:rPr>
              <a:t> 2006 </a:t>
            </a:r>
            <a:endParaRPr lang="en-US" sz="1200" dirty="0">
              <a:solidFill>
                <a:srgbClr val="081D58"/>
              </a:solidFill>
              <a:latin typeface="Arial" pitchFamily="34" charset="0"/>
            </a:endParaRPr>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479425" y="179388"/>
            <a:ext cx="5829300" cy="1328737"/>
          </a:xfrm>
          <a:ln>
            <a:solidFill>
              <a:srgbClr val="FF00FF"/>
            </a:solidFill>
          </a:ln>
        </p:spPr>
        <p:txBody>
          <a:bodyPr anchor="ctr" anchorCtr="1"/>
          <a:lstStyle/>
          <a:p>
            <a:pPr algn="ctr" eaLnBrk="1" hangingPunct="1">
              <a:lnSpc>
                <a:spcPct val="80000"/>
              </a:lnSpc>
            </a:pPr>
            <a:r>
              <a:rPr lang="fi-FI" sz="2800" dirty="0" smtClean="0">
                <a:solidFill>
                  <a:srgbClr val="4C43F7"/>
                </a:solidFill>
                <a:latin typeface="Arial Unicode MS" pitchFamily="34" charset="-128"/>
                <a:ea typeface="Arial Unicode MS" pitchFamily="34" charset="-128"/>
                <a:cs typeface="Arial Unicode MS" pitchFamily="34" charset="-128"/>
              </a:rPr>
              <a:t>Suolamaanviljelyn aika</a:t>
            </a:r>
            <a:br>
              <a:rPr lang="fi-FI" sz="2800" dirty="0" smtClean="0">
                <a:solidFill>
                  <a:srgbClr val="4C43F7"/>
                </a:solidFill>
                <a:latin typeface="Arial Unicode MS" pitchFamily="34" charset="-128"/>
                <a:ea typeface="Arial Unicode MS" pitchFamily="34" charset="-128"/>
                <a:cs typeface="Arial Unicode MS" pitchFamily="34" charset="-128"/>
              </a:rPr>
            </a:br>
            <a:r>
              <a:rPr lang="fi-FI" sz="2800" dirty="0" smtClean="0">
                <a:solidFill>
                  <a:srgbClr val="4C43F7"/>
                </a:solidFill>
                <a:latin typeface="Arial Unicode MS" pitchFamily="34" charset="-128"/>
                <a:ea typeface="Arial Unicode MS" pitchFamily="34" charset="-128"/>
                <a:cs typeface="Arial Unicode MS" pitchFamily="34" charset="-128"/>
              </a:rPr>
              <a:t>– murtovesi ja suolavesi</a:t>
            </a:r>
            <a:br>
              <a:rPr lang="fi-FI" sz="2800" dirty="0" smtClean="0">
                <a:solidFill>
                  <a:srgbClr val="4C43F7"/>
                </a:solidFill>
                <a:latin typeface="Arial Unicode MS" pitchFamily="34" charset="-128"/>
                <a:ea typeface="Arial Unicode MS" pitchFamily="34" charset="-128"/>
                <a:cs typeface="Arial Unicode MS" pitchFamily="34" charset="-128"/>
              </a:rPr>
            </a:br>
            <a:r>
              <a:rPr lang="fi-FI" sz="2800" dirty="0" smtClean="0">
                <a:solidFill>
                  <a:srgbClr val="4C43F7"/>
                </a:solidFill>
                <a:latin typeface="Arial Unicode MS" pitchFamily="34" charset="-128"/>
                <a:ea typeface="Arial Unicode MS" pitchFamily="34" charset="-128"/>
                <a:cs typeface="Arial Unicode MS" pitchFamily="34" charset="-128"/>
              </a:rPr>
              <a:t>käyttöön maataloudessa?</a:t>
            </a:r>
          </a:p>
        </p:txBody>
      </p:sp>
      <p:sp>
        <p:nvSpPr>
          <p:cNvPr id="291843" name="Rectangle 3"/>
          <p:cNvSpPr>
            <a:spLocks noGrp="1" noChangeArrowheads="1"/>
          </p:cNvSpPr>
          <p:nvPr>
            <p:ph type="body" sz="half" idx="1"/>
          </p:nvPr>
        </p:nvSpPr>
        <p:spPr>
          <a:xfrm>
            <a:off x="333375" y="1657350"/>
            <a:ext cx="6524625" cy="7667625"/>
          </a:xfrm>
        </p:spPr>
        <p:txBody>
          <a:bodyPr/>
          <a:lstStyle/>
          <a:p>
            <a:pPr eaLnBrk="1" hangingPunct="1">
              <a:lnSpc>
                <a:spcPct val="95000"/>
              </a:lnSpc>
              <a:spcBef>
                <a:spcPct val="25000"/>
              </a:spcBef>
              <a:buClr>
                <a:schemeClr val="tx1"/>
              </a:buClr>
              <a:buFont typeface="Wingdings" pitchFamily="2" charset="2"/>
              <a:buChar char="v"/>
            </a:pPr>
            <a:r>
              <a:rPr lang="fi-FI" sz="1600" b="1" dirty="0" smtClean="0"/>
              <a:t>Makeaa vettä on 1 prosentti</a:t>
            </a:r>
            <a:endParaRPr lang="fi-FI" sz="1600" dirty="0" smtClean="0">
              <a:solidFill>
                <a:srgbClr val="A50FA1"/>
              </a:solidFill>
            </a:endParaRPr>
          </a:p>
          <a:p>
            <a:pPr marL="741363" lvl="1" indent="-284163" eaLnBrk="1" hangingPunct="1">
              <a:lnSpc>
                <a:spcPct val="95000"/>
              </a:lnSpc>
              <a:spcBef>
                <a:spcPct val="25000"/>
              </a:spcBef>
            </a:pPr>
            <a:r>
              <a:rPr lang="fi-FI" sz="1400" dirty="0" smtClean="0"/>
              <a:t>…samoin murtovettä, mutta suolavettä on 98 prosenttia </a:t>
            </a:r>
          </a:p>
          <a:p>
            <a:pPr eaLnBrk="1" hangingPunct="1">
              <a:lnSpc>
                <a:spcPct val="95000"/>
              </a:lnSpc>
              <a:spcBef>
                <a:spcPct val="25000"/>
              </a:spcBef>
              <a:buClr>
                <a:schemeClr val="tx1"/>
              </a:buClr>
              <a:buFont typeface="Wingdings" pitchFamily="2" charset="2"/>
              <a:buChar char="v"/>
            </a:pPr>
            <a:r>
              <a:rPr lang="fi-FI" sz="1600" b="1" dirty="0" smtClean="0"/>
              <a:t>Puolet makean veden helpoista varannoista on jo käytössä</a:t>
            </a:r>
            <a:endParaRPr lang="fi-FI" sz="1600" dirty="0" smtClean="0"/>
          </a:p>
          <a:p>
            <a:pPr eaLnBrk="1" hangingPunct="1">
              <a:lnSpc>
                <a:spcPct val="95000"/>
              </a:lnSpc>
              <a:spcBef>
                <a:spcPct val="25000"/>
              </a:spcBef>
              <a:buClr>
                <a:schemeClr val="tx1"/>
              </a:buClr>
              <a:buFont typeface="Wingdings" pitchFamily="2" charset="2"/>
              <a:buChar char="v"/>
            </a:pPr>
            <a:r>
              <a:rPr lang="fi-FI" sz="1600" b="1" dirty="0" smtClean="0"/>
              <a:t>Kasvit olivat alun perin </a:t>
            </a:r>
            <a:r>
              <a:rPr lang="fi-FI" sz="1600" b="1" dirty="0" err="1" smtClean="0"/>
              <a:t>halofyyttejä</a:t>
            </a:r>
            <a:r>
              <a:rPr lang="fi-FI" sz="1600" b="1" dirty="0" smtClean="0"/>
              <a:t> eli sopeutuneita korkeaan suolapitoisuuteen</a:t>
            </a:r>
          </a:p>
          <a:p>
            <a:pPr eaLnBrk="1" hangingPunct="1">
              <a:lnSpc>
                <a:spcPct val="95000"/>
              </a:lnSpc>
              <a:spcBef>
                <a:spcPct val="25000"/>
              </a:spcBef>
              <a:buClr>
                <a:schemeClr val="tx1"/>
              </a:buClr>
              <a:buFont typeface="Wingdings" pitchFamily="2" charset="2"/>
              <a:buChar char="v"/>
            </a:pPr>
            <a:r>
              <a:rPr lang="fi-FI" sz="1600" b="1" dirty="0" smtClean="0"/>
              <a:t>Nyt vain prosentti maakasvilajeista pystyy kasvamaan ja lisääntymään suolaisilla mailla</a:t>
            </a:r>
          </a:p>
          <a:p>
            <a:pPr marL="741363" lvl="1" indent="-284163" eaLnBrk="1" hangingPunct="1">
              <a:lnSpc>
                <a:spcPct val="95000"/>
              </a:lnSpc>
              <a:spcBef>
                <a:spcPct val="25000"/>
              </a:spcBef>
            </a:pPr>
            <a:r>
              <a:rPr lang="fi-FI" sz="1400" dirty="0" smtClean="0"/>
              <a:t>eivätkä niistäkään kuin muutamat kestä meriveden suolapitoisuutta</a:t>
            </a:r>
          </a:p>
          <a:p>
            <a:pPr eaLnBrk="1" hangingPunct="1">
              <a:lnSpc>
                <a:spcPct val="95000"/>
              </a:lnSpc>
              <a:spcBef>
                <a:spcPct val="25000"/>
              </a:spcBef>
              <a:buClr>
                <a:schemeClr val="tx1"/>
              </a:buClr>
              <a:buFont typeface="Wingdings" pitchFamily="2" charset="2"/>
              <a:buChar char="v"/>
            </a:pPr>
            <a:r>
              <a:rPr lang="fi-FI" sz="1600" b="1" dirty="0" smtClean="0"/>
              <a:t>Moni suolansietäjä voisi periaatteessa soveltua viljeltäväksi suolamaanviljelyssä</a:t>
            </a:r>
          </a:p>
          <a:p>
            <a:pPr marL="741363" lvl="1" indent="-284163" eaLnBrk="1" hangingPunct="1">
              <a:lnSpc>
                <a:spcPct val="95000"/>
              </a:lnSpc>
              <a:spcBef>
                <a:spcPct val="25000"/>
              </a:spcBef>
            </a:pPr>
            <a:r>
              <a:rPr lang="fi-FI" sz="1400" dirty="0" smtClean="0"/>
              <a:t>…jossa maan suolapitoisuus olisi puolet vähäisempää kuin nykyinen meriveden suolapitoisuus </a:t>
            </a:r>
          </a:p>
          <a:p>
            <a:pPr eaLnBrk="1" hangingPunct="1">
              <a:lnSpc>
                <a:spcPct val="95000"/>
              </a:lnSpc>
              <a:spcBef>
                <a:spcPct val="25000"/>
              </a:spcBef>
              <a:buClr>
                <a:schemeClr val="tx1"/>
              </a:buClr>
              <a:buFont typeface="Wingdings" pitchFamily="2" charset="2"/>
              <a:buChar char="v"/>
            </a:pPr>
            <a:r>
              <a:rPr lang="fi-FI" sz="1600" b="1" dirty="0" smtClean="0"/>
              <a:t>Matka villikasvista viljelykasviin vain on yleensä pitkä ja veisi paljon aikaa</a:t>
            </a:r>
          </a:p>
          <a:p>
            <a:pPr marL="741363" lvl="1" indent="-284163" eaLnBrk="1" hangingPunct="1">
              <a:lnSpc>
                <a:spcPct val="95000"/>
              </a:lnSpc>
              <a:spcBef>
                <a:spcPct val="25000"/>
              </a:spcBef>
            </a:pPr>
            <a:r>
              <a:rPr lang="fi-FI" sz="1400" dirty="0" smtClean="0"/>
              <a:t>hyvin monia viljely- ja sato-ominaisuuksia on parannettava </a:t>
            </a:r>
            <a:br>
              <a:rPr lang="fi-FI" sz="1400" dirty="0" smtClean="0"/>
            </a:br>
            <a:r>
              <a:rPr lang="fi-FI" sz="1400" dirty="0" smtClean="0"/>
              <a:t>(vrt. mesimarja: </a:t>
            </a:r>
            <a:r>
              <a:rPr lang="fi-FI" sz="1400" dirty="0" smtClean="0">
                <a:hlinkClick r:id="rId3"/>
              </a:rPr>
              <a:t>http://geenit.fi/MesimSTTKasik080405.pdf</a:t>
            </a:r>
            <a:r>
              <a:rPr lang="fi-FI" sz="1400" dirty="0" smtClean="0"/>
              <a:t> )</a:t>
            </a:r>
          </a:p>
          <a:p>
            <a:pPr marL="741363" lvl="1" indent="-284163" eaLnBrk="1" hangingPunct="1">
              <a:lnSpc>
                <a:spcPct val="95000"/>
              </a:lnSpc>
              <a:spcBef>
                <a:spcPct val="25000"/>
              </a:spcBef>
            </a:pPr>
            <a:r>
              <a:rPr lang="fi-FI" sz="1400" dirty="0" smtClean="0"/>
              <a:t>perinteisillä viljelykasveilla siihen kului vuosisatoja tai –tuhansia</a:t>
            </a:r>
          </a:p>
          <a:p>
            <a:pPr eaLnBrk="1" hangingPunct="1">
              <a:lnSpc>
                <a:spcPct val="95000"/>
              </a:lnSpc>
              <a:spcBef>
                <a:spcPct val="25000"/>
              </a:spcBef>
              <a:buClr>
                <a:schemeClr val="tx1"/>
              </a:buClr>
              <a:buFont typeface="Wingdings" pitchFamily="2" charset="2"/>
              <a:buChar char="v"/>
            </a:pPr>
            <a:r>
              <a:rPr lang="fi-FI" sz="1600" b="1" dirty="0" smtClean="0"/>
              <a:t>Tärkeistä viljelykasveista voidaan nopeammin jalostaa </a:t>
            </a:r>
            <a:r>
              <a:rPr lang="fi-FI" sz="1600" b="1" dirty="0" smtClean="0">
                <a:hlinkClick r:id="rId4"/>
              </a:rPr>
              <a:t>suolankestäviä lajikkeita</a:t>
            </a:r>
            <a:r>
              <a:rPr lang="fi-FI" sz="1600" b="1" dirty="0" smtClean="0"/>
              <a:t> geenimuuntelulla</a:t>
            </a:r>
          </a:p>
          <a:p>
            <a:pPr eaLnBrk="1" hangingPunct="1">
              <a:lnSpc>
                <a:spcPct val="95000"/>
              </a:lnSpc>
              <a:spcBef>
                <a:spcPct val="25000"/>
              </a:spcBef>
              <a:buClr>
                <a:schemeClr val="tx1"/>
              </a:buClr>
              <a:buFont typeface="Wingdings" pitchFamily="2" charset="2"/>
              <a:buChar char="v"/>
            </a:pPr>
            <a:r>
              <a:rPr lang="fi-FI" sz="1600" b="1" dirty="0" smtClean="0"/>
              <a:t>Meriveden käyttö kasvintuotantoon on vasta lapsenkengissä</a:t>
            </a:r>
          </a:p>
          <a:p>
            <a:pPr marL="741363" lvl="1" indent="-284163" eaLnBrk="1" hangingPunct="1">
              <a:lnSpc>
                <a:spcPct val="95000"/>
              </a:lnSpc>
              <a:spcBef>
                <a:spcPct val="25000"/>
              </a:spcBef>
            </a:pPr>
            <a:r>
              <a:rPr lang="fi-FI" sz="1400" dirty="0" smtClean="0"/>
              <a:t>…mutta merivedessä olisi runsaasti kasvien tarvitsemia mikro- ja makroravinteita</a:t>
            </a:r>
          </a:p>
          <a:p>
            <a:pPr marL="741363" lvl="1" indent="-284163" eaLnBrk="1" hangingPunct="1">
              <a:lnSpc>
                <a:spcPct val="95000"/>
              </a:lnSpc>
              <a:spcBef>
                <a:spcPct val="25000"/>
              </a:spcBef>
            </a:pPr>
            <a:r>
              <a:rPr lang="fi-FI" sz="1400" dirty="0" smtClean="0"/>
              <a:t>…eikä siitä myöskään tulisi pulaa</a:t>
            </a:r>
          </a:p>
          <a:p>
            <a:pPr marL="741363" lvl="1" indent="-284163" eaLnBrk="1" hangingPunct="1">
              <a:lnSpc>
                <a:spcPct val="95000"/>
              </a:lnSpc>
              <a:spcBef>
                <a:spcPct val="25000"/>
              </a:spcBef>
            </a:pPr>
            <a:r>
              <a:rPr lang="fi-FI" sz="1400" dirty="0" smtClean="0"/>
              <a:t>myös murtovettä on paljon (ja se olisi monille kasveille helpompaa) </a:t>
            </a:r>
          </a:p>
          <a:p>
            <a:pPr eaLnBrk="1" hangingPunct="1">
              <a:lnSpc>
                <a:spcPct val="95000"/>
              </a:lnSpc>
              <a:spcBef>
                <a:spcPct val="25000"/>
              </a:spcBef>
              <a:buClr>
                <a:schemeClr val="tx1"/>
              </a:buClr>
              <a:buFont typeface="Wingdings" pitchFamily="2" charset="2"/>
              <a:buChar char="v"/>
            </a:pPr>
            <a:r>
              <a:rPr lang="fi-FI" sz="1600" b="1" dirty="0" smtClean="0"/>
              <a:t>Suolankestävien kasvien kasvatus voitaisiin helposti kytkeä vesiviljelyyn </a:t>
            </a:r>
          </a:p>
          <a:p>
            <a:pPr marL="741363" lvl="1" indent="-284163" eaLnBrk="1" hangingPunct="1">
              <a:lnSpc>
                <a:spcPct val="95000"/>
              </a:lnSpc>
              <a:spcBef>
                <a:spcPct val="25000"/>
              </a:spcBef>
            </a:pPr>
            <a:r>
              <a:rPr lang="fi-FI" sz="1400" dirty="0" smtClean="0"/>
              <a:t>…eli vesieläinten kuten kalojen ja äyriäisten kasvatukseen </a:t>
            </a:r>
          </a:p>
          <a:p>
            <a:pPr eaLnBrk="1" hangingPunct="1">
              <a:lnSpc>
                <a:spcPct val="95000"/>
              </a:lnSpc>
              <a:spcBef>
                <a:spcPct val="25000"/>
              </a:spcBef>
              <a:buClr>
                <a:schemeClr val="tx1"/>
              </a:buClr>
              <a:buFont typeface="Wingdings" pitchFamily="2" charset="2"/>
              <a:buChar char="F"/>
            </a:pPr>
            <a:r>
              <a:rPr lang="fi-FI" sz="1600" dirty="0" err="1" smtClean="0"/>
              <a:t>Rozema</a:t>
            </a:r>
            <a:r>
              <a:rPr lang="fi-FI" sz="1600" dirty="0" smtClean="0"/>
              <a:t> J, </a:t>
            </a:r>
            <a:r>
              <a:rPr lang="fi-FI" sz="1600" dirty="0" err="1" smtClean="0"/>
              <a:t>Flowers</a:t>
            </a:r>
            <a:r>
              <a:rPr lang="fi-FI" sz="1600" dirty="0" smtClean="0"/>
              <a:t> T (2008). </a:t>
            </a:r>
            <a:r>
              <a:rPr lang="fi-FI" sz="1600" dirty="0" err="1" smtClean="0"/>
              <a:t>Crops</a:t>
            </a:r>
            <a:r>
              <a:rPr lang="fi-FI" sz="1600" dirty="0" smtClean="0"/>
              <a:t> for a salinized World. </a:t>
            </a:r>
            <a:r>
              <a:rPr lang="fi-FI" sz="1600" i="1" dirty="0" smtClean="0"/>
              <a:t>Science</a:t>
            </a:r>
            <a:r>
              <a:rPr lang="fi-FI" sz="1600" dirty="0" smtClean="0"/>
              <a:t> 322: 478-480</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2866" name="Rectangle 4"/>
          <p:cNvSpPr>
            <a:spLocks noGrp="1" noChangeArrowheads="1"/>
          </p:cNvSpPr>
          <p:nvPr>
            <p:ph type="title"/>
          </p:nvPr>
        </p:nvSpPr>
        <p:spPr>
          <a:xfrm>
            <a:off x="476250" y="395288"/>
            <a:ext cx="5905500" cy="1328737"/>
          </a:xfrm>
          <a:ln>
            <a:solidFill>
              <a:srgbClr val="FF00FF"/>
            </a:solidFill>
          </a:ln>
        </p:spPr>
        <p:txBody>
          <a:bodyPr anchor="ctr" anchorCtr="1"/>
          <a:lstStyle/>
          <a:p>
            <a:pPr algn="ctr" eaLnBrk="1" hangingPunct="1">
              <a:lnSpc>
                <a:spcPct val="80000"/>
              </a:lnSpc>
            </a:pPr>
            <a:r>
              <a:rPr lang="fi-FI" sz="3200" dirty="0" smtClean="0">
                <a:solidFill>
                  <a:srgbClr val="4C43F7"/>
                </a:solidFill>
                <a:latin typeface="Arial Unicode MS" pitchFamily="34" charset="-128"/>
                <a:ea typeface="Arial Unicode MS" pitchFamily="34" charset="-128"/>
                <a:cs typeface="Arial Unicode MS" pitchFamily="34" charset="-128"/>
              </a:rPr>
              <a:t>Suolankestävät lajikkeet </a:t>
            </a:r>
            <a:br>
              <a:rPr lang="fi-FI" sz="3200" dirty="0" smtClean="0">
                <a:solidFill>
                  <a:srgbClr val="4C43F7"/>
                </a:solidFill>
                <a:latin typeface="Arial Unicode MS" pitchFamily="34" charset="-128"/>
                <a:ea typeface="Arial Unicode MS" pitchFamily="34" charset="-128"/>
                <a:cs typeface="Arial Unicode MS" pitchFamily="34" charset="-128"/>
              </a:rPr>
            </a:br>
            <a:r>
              <a:rPr lang="fi-FI" sz="3200" dirty="0" smtClean="0">
                <a:solidFill>
                  <a:srgbClr val="4C43F7"/>
                </a:solidFill>
                <a:latin typeface="Arial Unicode MS" pitchFamily="34" charset="-128"/>
                <a:ea typeface="Arial Unicode MS" pitchFamily="34" charset="-128"/>
                <a:cs typeface="Arial Unicode MS" pitchFamily="34" charset="-128"/>
              </a:rPr>
              <a:t>puhdistavat maaperää</a:t>
            </a:r>
          </a:p>
        </p:txBody>
      </p:sp>
      <p:sp>
        <p:nvSpPr>
          <p:cNvPr id="292867" name="Rectangle 5"/>
          <p:cNvSpPr>
            <a:spLocks noGrp="1" noChangeArrowheads="1"/>
          </p:cNvSpPr>
          <p:nvPr>
            <p:ph type="body" sz="half" idx="1"/>
          </p:nvPr>
        </p:nvSpPr>
        <p:spPr>
          <a:xfrm>
            <a:off x="115888" y="1908175"/>
            <a:ext cx="6742112" cy="7235825"/>
          </a:xfrm>
        </p:spPr>
        <p:txBody>
          <a:bodyPr/>
          <a:lstStyle/>
          <a:p>
            <a:pPr eaLnBrk="1" hangingPunct="1">
              <a:buFont typeface="Wingdings" pitchFamily="2" charset="2"/>
              <a:buChar char="§"/>
            </a:pPr>
            <a:r>
              <a:rPr lang="fi-FI" sz="2400" smtClean="0"/>
              <a:t>Neljäsosa maapallon maa-alasta on suolapitoista</a:t>
            </a:r>
          </a:p>
          <a:p>
            <a:pPr marL="741363" lvl="1" indent="-284163" eaLnBrk="1" hangingPunct="1"/>
            <a:r>
              <a:rPr lang="fi-FI" sz="2000" smtClean="0"/>
              <a:t>yksin Kiinassa 33 milj. ha</a:t>
            </a:r>
          </a:p>
          <a:p>
            <a:pPr eaLnBrk="1" hangingPunct="1">
              <a:buFont typeface="Wingdings" pitchFamily="2" charset="2"/>
              <a:buChar char="§"/>
            </a:pPr>
            <a:r>
              <a:rPr lang="fi-FI" sz="2400" smtClean="0"/>
              <a:t>Viljelykasvit eivät suolaa kestä</a:t>
            </a:r>
          </a:p>
          <a:p>
            <a:pPr eaLnBrk="1" hangingPunct="1">
              <a:buFont typeface="Wingdings" pitchFamily="2" charset="2"/>
              <a:buChar char="§"/>
            </a:pPr>
            <a:r>
              <a:rPr lang="fi-FI" sz="2400" smtClean="0"/>
              <a:t>Merikilokki (</a:t>
            </a:r>
            <a:r>
              <a:rPr lang="fi-FI" sz="2400" i="1" smtClean="0"/>
              <a:t>Suaeda salsa</a:t>
            </a:r>
            <a:r>
              <a:rPr lang="fi-FI" sz="2400" smtClean="0"/>
              <a:t>) kasvaa suolamailla, jopa Aral-järven kuivuneella pohjalla</a:t>
            </a:r>
          </a:p>
          <a:p>
            <a:pPr eaLnBrk="1" hangingPunct="1">
              <a:buFont typeface="Wingdings" pitchFamily="2" charset="2"/>
              <a:buChar char="§"/>
            </a:pPr>
            <a:r>
              <a:rPr lang="fi-FI" sz="2400" smtClean="0"/>
              <a:t>Shandongin yliopisto etsi ja puhdisti kilokin suolankestävyyden geenin </a:t>
            </a:r>
          </a:p>
          <a:p>
            <a:pPr marL="741363" lvl="1" indent="-284163" eaLnBrk="1" hangingPunct="1"/>
            <a:r>
              <a:rPr lang="fi-FI" sz="2000" smtClean="0"/>
              <a:t>ja jalosti sen riisiin, tomaattiin ja soijaan</a:t>
            </a:r>
            <a:r>
              <a:rPr lang="fi-FI" sz="2400" smtClean="0"/>
              <a:t> </a:t>
            </a:r>
          </a:p>
          <a:p>
            <a:pPr eaLnBrk="1" hangingPunct="1">
              <a:buFont typeface="Wingdings" pitchFamily="2" charset="2"/>
              <a:buChar char="§"/>
            </a:pPr>
            <a:r>
              <a:rPr lang="fi-FI" sz="2400" smtClean="0"/>
              <a:t>Lajikkeet puhdistavat maaperää suolasta ja keräävät sen lehtiinsä</a:t>
            </a:r>
          </a:p>
          <a:p>
            <a:pPr marL="741363" lvl="1" indent="-284163" eaLnBrk="1" hangingPunct="1"/>
            <a:r>
              <a:rPr lang="fi-FI" sz="2000" smtClean="0"/>
              <a:t>suola ei kerry siemeniin eikä hedelmiin vaan lehtisolujen ”jätepusseihin” (vakuolit)</a:t>
            </a:r>
          </a:p>
          <a:p>
            <a:pPr eaLnBrk="1" hangingPunct="1">
              <a:buFont typeface="Wingdings" pitchFamily="2" charset="2"/>
              <a:buChar char="§"/>
            </a:pPr>
            <a:r>
              <a:rPr lang="fi-FI" sz="2400" smtClean="0"/>
              <a:t>Myös Intiassa on jalostettu suolankestävä riisi</a:t>
            </a:r>
          </a:p>
          <a:p>
            <a:pPr marL="741363" lvl="1" indent="-284163" eaLnBrk="1" hangingPunct="1"/>
            <a:r>
              <a:rPr lang="fi-FI" sz="2000" smtClean="0"/>
              <a:t>kestävyysgeeni löytyi suistojen mangrovepuusta</a:t>
            </a:r>
          </a:p>
          <a:p>
            <a:pPr marL="741363" lvl="1" indent="-284163" eaLnBrk="1" hangingPunct="1"/>
            <a:r>
              <a:rPr lang="fi-FI" sz="2000" smtClean="0"/>
              <a:t>...ja siirrettiin Intian tärkeisiin riisilajikkeisiin </a:t>
            </a:r>
          </a:p>
          <a:p>
            <a:pPr marL="741363" lvl="1" indent="-284163" eaLnBrk="1" hangingPunct="1"/>
            <a:r>
              <a:rPr lang="fi-FI" sz="2000" smtClean="0"/>
              <a:t>jalostettu riisi selviää vedessä, joka on 3 kertaa merivettä suolaisempaa</a:t>
            </a:r>
          </a:p>
          <a:p>
            <a:pPr eaLnBrk="1" hangingPunct="1">
              <a:buClr>
                <a:schemeClr val="tx1"/>
              </a:buClr>
              <a:buFont typeface="Wingdings" pitchFamily="2" charset="2"/>
              <a:buChar char="F"/>
            </a:pPr>
            <a:r>
              <a:rPr lang="fi-FI" sz="2000" i="1" smtClean="0"/>
              <a:t>Science</a:t>
            </a:r>
            <a:r>
              <a:rPr lang="fi-FI" sz="2000" smtClean="0"/>
              <a:t> 16.1.2004, </a:t>
            </a:r>
            <a:r>
              <a:rPr lang="fi-FI" sz="2000" i="1" smtClean="0"/>
              <a:t>Terra Green</a:t>
            </a:r>
            <a:r>
              <a:rPr lang="fi-FI" sz="2000" smtClean="0"/>
              <a:t> 31.1.2004</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620713" y="220663"/>
            <a:ext cx="5688012" cy="1182687"/>
          </a:xfrm>
          <a:ln>
            <a:solidFill>
              <a:schemeClr val="tx1"/>
            </a:solidFill>
          </a:ln>
        </p:spPr>
        <p:txBody>
          <a:bodyPr/>
          <a:lstStyle/>
          <a:p>
            <a:pPr eaLnBrk="1" hangingPunct="1">
              <a:lnSpc>
                <a:spcPct val="75000"/>
              </a:lnSpc>
            </a:pPr>
            <a:r>
              <a:rPr lang="fi-FI" sz="3200" dirty="0" smtClean="0">
                <a:solidFill>
                  <a:srgbClr val="660066"/>
                </a:solidFill>
              </a:rPr>
              <a:t>Halla saa pitkän nenän – viljat jalostetaan kylmänkestäviksi</a:t>
            </a:r>
          </a:p>
        </p:txBody>
      </p:sp>
      <p:sp>
        <p:nvSpPr>
          <p:cNvPr id="293891" name="Rectangle 3"/>
          <p:cNvSpPr>
            <a:spLocks noGrp="1" noChangeArrowheads="1"/>
          </p:cNvSpPr>
          <p:nvPr>
            <p:ph type="body" sz="half" idx="1"/>
          </p:nvPr>
        </p:nvSpPr>
        <p:spPr>
          <a:xfrm>
            <a:off x="457200" y="1428750"/>
            <a:ext cx="6324600" cy="7886700"/>
          </a:xfrm>
        </p:spPr>
        <p:txBody>
          <a:bodyPr/>
          <a:lstStyle/>
          <a:p>
            <a:pPr eaLnBrk="1" hangingPunct="1">
              <a:lnSpc>
                <a:spcPct val="95000"/>
              </a:lnSpc>
              <a:spcBef>
                <a:spcPct val="15000"/>
              </a:spcBef>
            </a:pPr>
            <a:r>
              <a:rPr lang="fi-FI" sz="1800" smtClean="0"/>
              <a:t>Halla haaskaa 15 % maailman kasvintuotannosta</a:t>
            </a:r>
          </a:p>
          <a:p>
            <a:pPr eaLnBrk="1" hangingPunct="1">
              <a:lnSpc>
                <a:spcPct val="95000"/>
              </a:lnSpc>
              <a:spcBef>
                <a:spcPct val="15000"/>
              </a:spcBef>
            </a:pPr>
            <a:r>
              <a:rPr lang="fi-FI" sz="1800" smtClean="0"/>
              <a:t>Hallankestävyyttä parantava geeni eristettiin Etelämanteren lauhasta (</a:t>
            </a:r>
            <a:r>
              <a:rPr lang="fi-FI" sz="1600" i="1" smtClean="0"/>
              <a:t>Deschampsia antarctica)</a:t>
            </a:r>
            <a:r>
              <a:rPr lang="fi-FI" sz="1800" smtClean="0"/>
              <a:t> </a:t>
            </a:r>
          </a:p>
          <a:p>
            <a:pPr marL="741363" lvl="1" indent="-284163" eaLnBrk="1" hangingPunct="1">
              <a:lnSpc>
                <a:spcPct val="95000"/>
              </a:lnSpc>
              <a:spcBef>
                <a:spcPct val="15000"/>
              </a:spcBef>
            </a:pPr>
            <a:r>
              <a:rPr lang="fi-FI" sz="1600" smtClean="0"/>
              <a:t>heinälaji kestää hyvin kylmää ( </a:t>
            </a:r>
            <a:r>
              <a:rPr lang="fi-FI" sz="1400" smtClean="0"/>
              <a:t>– 30°C)</a:t>
            </a:r>
          </a:p>
          <a:p>
            <a:pPr marL="741363" lvl="1" indent="-284163" eaLnBrk="1" hangingPunct="1">
              <a:lnSpc>
                <a:spcPct val="95000"/>
              </a:lnSpc>
              <a:spcBef>
                <a:spcPct val="15000"/>
              </a:spcBef>
            </a:pPr>
            <a:r>
              <a:rPr lang="fi-FI" sz="1600" smtClean="0"/>
              <a:t>geeni on tehokkaampi kuin viljojen oma geenimuoto</a:t>
            </a:r>
          </a:p>
          <a:p>
            <a:pPr marL="741363" lvl="1" indent="-284163" eaLnBrk="1" hangingPunct="1">
              <a:lnSpc>
                <a:spcPct val="95000"/>
              </a:lnSpc>
              <a:spcBef>
                <a:spcPct val="15000"/>
              </a:spcBef>
              <a:buFontTx/>
              <a:buNone/>
            </a:pPr>
            <a:endParaRPr lang="fi-FI" sz="1600" smtClean="0"/>
          </a:p>
          <a:p>
            <a:pPr marL="741363" lvl="1" indent="-284163" eaLnBrk="1" hangingPunct="1">
              <a:lnSpc>
                <a:spcPct val="95000"/>
              </a:lnSpc>
              <a:spcBef>
                <a:spcPct val="15000"/>
              </a:spcBef>
            </a:pPr>
            <a:endParaRPr lang="fi-FI" sz="1600" smtClean="0"/>
          </a:p>
          <a:p>
            <a:pPr marL="741363" lvl="1" indent="-284163" eaLnBrk="1" hangingPunct="1">
              <a:lnSpc>
                <a:spcPct val="95000"/>
              </a:lnSpc>
              <a:spcBef>
                <a:spcPct val="15000"/>
              </a:spcBef>
            </a:pPr>
            <a:endParaRPr lang="fi-FI" sz="1600" smtClean="0"/>
          </a:p>
          <a:p>
            <a:pPr marL="741363" lvl="1" indent="-284163" eaLnBrk="1" hangingPunct="1">
              <a:lnSpc>
                <a:spcPct val="95000"/>
              </a:lnSpc>
              <a:spcBef>
                <a:spcPct val="15000"/>
              </a:spcBef>
            </a:pPr>
            <a:endParaRPr lang="fi-FI" sz="1600" smtClean="0"/>
          </a:p>
          <a:p>
            <a:pPr marL="741363" lvl="1" indent="-284163" eaLnBrk="1" hangingPunct="1">
              <a:lnSpc>
                <a:spcPct val="95000"/>
              </a:lnSpc>
              <a:spcBef>
                <a:spcPct val="15000"/>
              </a:spcBef>
              <a:buFontTx/>
              <a:buNone/>
            </a:pPr>
            <a:endParaRPr lang="fi-FI" sz="1600" smtClean="0"/>
          </a:p>
          <a:p>
            <a:pPr marL="741363" lvl="1" indent="-284163" eaLnBrk="1" hangingPunct="1">
              <a:lnSpc>
                <a:spcPct val="95000"/>
              </a:lnSpc>
              <a:spcBef>
                <a:spcPct val="15000"/>
              </a:spcBef>
              <a:buFontTx/>
              <a:buNone/>
            </a:pPr>
            <a:r>
              <a:rPr lang="fi-FI" sz="1600" smtClean="0"/>
              <a:t> </a:t>
            </a:r>
          </a:p>
          <a:p>
            <a:pPr eaLnBrk="1" hangingPunct="1">
              <a:lnSpc>
                <a:spcPct val="95000"/>
              </a:lnSpc>
              <a:spcBef>
                <a:spcPct val="15000"/>
              </a:spcBef>
            </a:pPr>
            <a:endParaRPr lang="fi-FI" sz="1800" smtClean="0"/>
          </a:p>
          <a:p>
            <a:pPr eaLnBrk="1" hangingPunct="1">
              <a:lnSpc>
                <a:spcPct val="95000"/>
              </a:lnSpc>
              <a:spcBef>
                <a:spcPct val="15000"/>
              </a:spcBef>
            </a:pPr>
            <a:r>
              <a:rPr lang="fi-FI" sz="1800" smtClean="0"/>
              <a:t>Geenin tuottama proteiini estää jääkiteiden kasvua soluissa</a:t>
            </a:r>
          </a:p>
          <a:p>
            <a:pPr marL="741363" lvl="1" indent="-284163" eaLnBrk="1" hangingPunct="1">
              <a:lnSpc>
                <a:spcPct val="95000"/>
              </a:lnSpc>
              <a:spcBef>
                <a:spcPct val="15000"/>
              </a:spcBef>
            </a:pPr>
            <a:r>
              <a:rPr lang="fi-FI" sz="1600" smtClean="0"/>
              <a:t>eivätkä jääkiteet pääse rikkomaan soluja</a:t>
            </a:r>
          </a:p>
          <a:p>
            <a:pPr eaLnBrk="1" hangingPunct="1">
              <a:lnSpc>
                <a:spcPct val="95000"/>
              </a:lnSpc>
              <a:spcBef>
                <a:spcPct val="15000"/>
              </a:spcBef>
            </a:pPr>
            <a:r>
              <a:rPr lang="fi-FI" sz="1800" smtClean="0"/>
              <a:t>Tärkeitä ominaisuuksia luonnonkasvien monimuotoisuudesta</a:t>
            </a:r>
          </a:p>
          <a:p>
            <a:pPr marL="741363" lvl="1" indent="-284163" eaLnBrk="1" hangingPunct="1">
              <a:lnSpc>
                <a:spcPct val="95000"/>
              </a:lnSpc>
              <a:spcBef>
                <a:spcPct val="15000"/>
              </a:spcBef>
            </a:pPr>
            <a:r>
              <a:rPr lang="fi-FI" sz="1600" smtClean="0"/>
              <a:t>...eli 10 000 heinäkasvilajin geenivarannosta</a:t>
            </a:r>
          </a:p>
          <a:p>
            <a:pPr marL="741363" lvl="1" indent="-284163" eaLnBrk="1" hangingPunct="1">
              <a:lnSpc>
                <a:spcPct val="95000"/>
              </a:lnSpc>
              <a:spcBef>
                <a:spcPct val="15000"/>
              </a:spcBef>
            </a:pPr>
            <a:r>
              <a:rPr lang="fi-FI" sz="1600" smtClean="0"/>
              <a:t>voidaan siirtää puhtaina viljoihin geenitekniikalla</a:t>
            </a:r>
          </a:p>
          <a:p>
            <a:pPr marL="741363" lvl="1" indent="-284163" eaLnBrk="1" hangingPunct="1">
              <a:lnSpc>
                <a:spcPct val="95000"/>
              </a:lnSpc>
              <a:spcBef>
                <a:spcPct val="15000"/>
              </a:spcBef>
            </a:pPr>
            <a:r>
              <a:rPr lang="fi-FI" sz="1600" smtClean="0"/>
              <a:t>”kalamansikka” ui vain legendoissa (aktivistisivuilla)</a:t>
            </a:r>
          </a:p>
          <a:p>
            <a:pPr eaLnBrk="1" hangingPunct="1">
              <a:lnSpc>
                <a:spcPct val="95000"/>
              </a:lnSpc>
              <a:spcBef>
                <a:spcPct val="15000"/>
              </a:spcBef>
            </a:pPr>
            <a:r>
              <a:rPr lang="fi-FI" sz="1800" smtClean="0"/>
              <a:t>Lajirajojen ylittäminen on kasvimaailman arkipäivää niin luonnon evoluutiossa kuin perinteisessä kasvinjalostuksessa</a:t>
            </a:r>
          </a:p>
          <a:p>
            <a:pPr marL="741363" lvl="1" indent="-284163" eaLnBrk="1" hangingPunct="1">
              <a:lnSpc>
                <a:spcPct val="95000"/>
              </a:lnSpc>
              <a:spcBef>
                <a:spcPct val="15000"/>
              </a:spcBef>
            </a:pPr>
            <a:r>
              <a:rPr lang="fi-FI" sz="1600" smtClean="0"/>
              <a:t>esim. leipävehnä on kolmen kasvilajin (kahden eri kasvisuvun) välinen risteytymä</a:t>
            </a:r>
          </a:p>
          <a:p>
            <a:pPr marL="741363" lvl="1" indent="-284163" eaLnBrk="1" hangingPunct="1">
              <a:lnSpc>
                <a:spcPct val="95000"/>
              </a:lnSpc>
              <a:spcBef>
                <a:spcPct val="15000"/>
              </a:spcBef>
            </a:pPr>
            <a:r>
              <a:rPr lang="fi-FI" sz="1600" smtClean="0"/>
              <a:t>...ja sen perimässä on lisäksi kromosominpaloja sekä ohrasta että rukiista</a:t>
            </a:r>
          </a:p>
        </p:txBody>
      </p:sp>
      <p:pic>
        <p:nvPicPr>
          <p:cNvPr id="293892" name="Picture 4" descr="DeshAntarcticaR"/>
          <p:cNvPicPr>
            <a:picLocks noChangeAspect="1" noChangeArrowheads="1"/>
          </p:cNvPicPr>
          <p:nvPr/>
        </p:nvPicPr>
        <p:blipFill>
          <a:blip r:embed="rId3" cstate="print"/>
          <a:srcRect/>
          <a:stretch>
            <a:fillRect/>
          </a:stretch>
        </p:blipFill>
        <p:spPr bwMode="auto">
          <a:xfrm>
            <a:off x="1052513" y="2857500"/>
            <a:ext cx="4752975" cy="1866900"/>
          </a:xfrm>
          <a:prstGeom prst="rect">
            <a:avLst/>
          </a:prstGeom>
          <a:noFill/>
          <a:ln w="9525">
            <a:noFill/>
            <a:miter lim="800000"/>
            <a:headEnd/>
            <a:tailEnd/>
          </a:ln>
        </p:spPr>
      </p:pic>
      <p:sp>
        <p:nvSpPr>
          <p:cNvPr id="293893" name="Tekstikehys 4"/>
          <p:cNvSpPr txBox="1">
            <a:spLocks noChangeArrowheads="1"/>
          </p:cNvSpPr>
          <p:nvPr/>
        </p:nvSpPr>
        <p:spPr bwMode="auto">
          <a:xfrm rot="16200000">
            <a:off x="2955925" y="4935289"/>
            <a:ext cx="7358063" cy="268287"/>
          </a:xfrm>
          <a:prstGeom prst="rect">
            <a:avLst/>
          </a:prstGeom>
          <a:noFill/>
          <a:ln w="9525">
            <a:noFill/>
            <a:miter lim="800000"/>
            <a:headEnd/>
            <a:tailEnd/>
          </a:ln>
        </p:spPr>
        <p:txBody>
          <a:bodyPr>
            <a:spAutoFit/>
          </a:bodyPr>
          <a:lstStyle/>
          <a:p>
            <a:pPr>
              <a:lnSpc>
                <a:spcPct val="95000"/>
              </a:lnSpc>
              <a:spcBef>
                <a:spcPct val="15000"/>
              </a:spcBef>
              <a:buClr>
                <a:schemeClr val="tx1"/>
              </a:buClr>
              <a:buFont typeface="Wingdings" pitchFamily="2" charset="2"/>
              <a:buChar char="F"/>
            </a:pPr>
            <a:r>
              <a:rPr lang="fi-FI" sz="1200" dirty="0">
                <a:sym typeface="Monotype Sorts" pitchFamily="2" charset="2"/>
                <a:hlinkClick r:id="rId4"/>
              </a:rPr>
              <a:t>http://cropwatch.unl.edu/web/cropwatch/archive?articleId=.ARCHIVES.2006.CROP8.CROPANTIFREEZE.HTM</a:t>
            </a:r>
            <a:endParaRPr lang="fi-FI" sz="1200" dirty="0">
              <a:sym typeface="Monotype Sorts" pitchFamily="2" charset="2"/>
            </a:endParaRPr>
          </a:p>
        </p:txBody>
      </p:sp>
      <p:sp>
        <p:nvSpPr>
          <p:cNvPr id="6" name="Päivämäärän paikkamerkki 5"/>
          <p:cNvSpPr>
            <a:spLocks noGrp="1"/>
          </p:cNvSpPr>
          <p:nvPr>
            <p:ph type="dt" sz="half" idx="10"/>
          </p:nvPr>
        </p:nvSpPr>
        <p:spPr>
          <a:xfrm>
            <a:off x="342900" y="8833544"/>
            <a:ext cx="1600200" cy="635000"/>
          </a:xfrm>
        </p:spPr>
        <p:txBody>
          <a:bodyPr/>
          <a:lstStyle/>
          <a:p>
            <a:pPr>
              <a:defRPr/>
            </a:pPr>
            <a:r>
              <a:rPr lang="fi-FI" smtClean="0"/>
              <a:t>13.9.2012</a:t>
            </a:r>
            <a:endParaRPr lang="fi-FI"/>
          </a:p>
        </p:txBody>
      </p:sp>
      <p:sp>
        <p:nvSpPr>
          <p:cNvPr id="7" name="Dian numeron paikkamerkki 6"/>
          <p:cNvSpPr>
            <a:spLocks noGrp="1"/>
          </p:cNvSpPr>
          <p:nvPr>
            <p:ph type="sldNum" sz="quarter" idx="12"/>
          </p:nvPr>
        </p:nvSpPr>
        <p:spPr>
          <a:xfrm>
            <a:off x="4914900" y="8833544"/>
            <a:ext cx="1600200" cy="635000"/>
          </a:xfrm>
        </p:spPr>
        <p:txBody>
          <a:bodyPr/>
          <a:lstStyle/>
          <a:p>
            <a:pPr>
              <a:defRPr/>
            </a:pPr>
            <a:fld id="{C24EEA9C-ABEB-4EAD-9799-B1C518B302EF}" type="slidenum">
              <a:rPr lang="fi-FI" smtClean="0"/>
              <a:pPr>
                <a:defRPr/>
              </a:pPr>
              <a:t>64</a:t>
            </a:fld>
            <a:endParaRPr lang="fi-FI"/>
          </a:p>
        </p:txBody>
      </p:sp>
      <p:sp>
        <p:nvSpPr>
          <p:cNvPr id="8" name="Alatunnisteen paikkamerkki 7"/>
          <p:cNvSpPr>
            <a:spLocks noGrp="1"/>
          </p:cNvSpPr>
          <p:nvPr>
            <p:ph type="ftr" sz="quarter" idx="11"/>
          </p:nvPr>
        </p:nvSpPr>
        <p:spPr>
          <a:xfrm>
            <a:off x="1124744" y="8833544"/>
            <a:ext cx="4608512" cy="635000"/>
          </a:xfrm>
        </p:spPr>
        <p:txBody>
          <a:bodyPr/>
          <a:lstStyle/>
          <a:p>
            <a:pPr>
              <a:defRPr/>
            </a:pPr>
            <a:r>
              <a:rPr lang="fi-FI" dirty="0" smtClean="0"/>
              <a:t>Jussi Tammisola, Geenimuuntelun uusia sovelluksia I </a:t>
            </a:r>
            <a:endParaRPr lang="fi-FI" dirty="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4914" name="Picture 2" descr="KuivKestVehnaDREBcimmyt04"/>
          <p:cNvPicPr>
            <a:picLocks noChangeAspect="1" noChangeArrowheads="1"/>
          </p:cNvPicPr>
          <p:nvPr/>
        </p:nvPicPr>
        <p:blipFill>
          <a:blip r:embed="rId3" cstate="print"/>
          <a:srcRect/>
          <a:stretch>
            <a:fillRect/>
          </a:stretch>
        </p:blipFill>
        <p:spPr bwMode="auto">
          <a:xfrm>
            <a:off x="0" y="2173288"/>
            <a:ext cx="6858000" cy="4343400"/>
          </a:xfrm>
          <a:prstGeom prst="rect">
            <a:avLst/>
          </a:prstGeom>
          <a:noFill/>
          <a:ln w="9525">
            <a:noFill/>
            <a:miter lim="800000"/>
            <a:headEnd/>
            <a:tailEnd/>
          </a:ln>
        </p:spPr>
      </p:pic>
      <p:sp>
        <p:nvSpPr>
          <p:cNvPr id="294915" name="Rectangle 4"/>
          <p:cNvSpPr>
            <a:spLocks noChangeArrowheads="1"/>
          </p:cNvSpPr>
          <p:nvPr/>
        </p:nvSpPr>
        <p:spPr bwMode="auto">
          <a:xfrm>
            <a:off x="404813" y="7019925"/>
            <a:ext cx="6048375" cy="1223963"/>
          </a:xfrm>
          <a:prstGeom prst="rect">
            <a:avLst/>
          </a:prstGeom>
          <a:noFill/>
          <a:ln w="25400">
            <a:solidFill>
              <a:srgbClr val="FF00FF"/>
            </a:solidFill>
            <a:miter lim="800000"/>
            <a:headEnd/>
            <a:tailEnd/>
          </a:ln>
        </p:spPr>
        <p:txBody>
          <a:bodyPr lIns="90488" tIns="44450" rIns="90488" bIns="44450" anchor="ctr"/>
          <a:lstStyle/>
          <a:p>
            <a:pPr algn="ctr">
              <a:lnSpc>
                <a:spcPct val="80000"/>
              </a:lnSpc>
            </a:pPr>
            <a:r>
              <a:rPr lang="fi-FI" sz="3600">
                <a:solidFill>
                  <a:srgbClr val="081D58"/>
                </a:solidFill>
                <a:latin typeface="Arial" pitchFamily="34" charset="0"/>
              </a:rPr>
              <a:t>…jaksaa odottaa sadetta</a:t>
            </a:r>
            <a:br>
              <a:rPr lang="fi-FI" sz="3600">
                <a:solidFill>
                  <a:srgbClr val="081D58"/>
                </a:solidFill>
                <a:latin typeface="Arial" pitchFamily="34" charset="0"/>
              </a:rPr>
            </a:br>
            <a:r>
              <a:rPr lang="fi-FI" sz="3600">
                <a:solidFill>
                  <a:srgbClr val="081D58"/>
                </a:solidFill>
                <a:latin typeface="Arial" pitchFamily="34" charset="0"/>
              </a:rPr>
              <a:t>   ohran geenin ansiosta</a:t>
            </a:r>
          </a:p>
        </p:txBody>
      </p:sp>
      <p:sp>
        <p:nvSpPr>
          <p:cNvPr id="294916" name="Rectangle 5"/>
          <p:cNvSpPr>
            <a:spLocks noChangeArrowheads="1"/>
          </p:cNvSpPr>
          <p:nvPr/>
        </p:nvSpPr>
        <p:spPr bwMode="auto">
          <a:xfrm>
            <a:off x="285750" y="250825"/>
            <a:ext cx="6167438" cy="1473200"/>
          </a:xfrm>
          <a:prstGeom prst="rect">
            <a:avLst/>
          </a:prstGeom>
          <a:noFill/>
          <a:ln w="12700">
            <a:noFill/>
            <a:miter lim="800000"/>
            <a:headEnd/>
            <a:tailEnd/>
          </a:ln>
        </p:spPr>
        <p:txBody>
          <a:bodyPr lIns="90488" tIns="44450" rIns="90488" bIns="44450" anchor="b"/>
          <a:lstStyle/>
          <a:p>
            <a:pPr algn="ctr">
              <a:lnSpc>
                <a:spcPct val="85000"/>
              </a:lnSpc>
            </a:pPr>
            <a:r>
              <a:rPr lang="fi-FI" sz="4400" dirty="0">
                <a:solidFill>
                  <a:srgbClr val="081D58"/>
                </a:solidFill>
                <a:latin typeface="Arial" pitchFamily="34" charset="0"/>
              </a:rPr>
              <a:t>Egyptin kuivankestävä vehnä</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479425" y="219075"/>
            <a:ext cx="5829300" cy="1039813"/>
          </a:xfrm>
          <a:ln>
            <a:solidFill>
              <a:schemeClr val="tx1"/>
            </a:solidFill>
          </a:ln>
        </p:spPr>
        <p:txBody>
          <a:bodyPr/>
          <a:lstStyle/>
          <a:p>
            <a:pPr eaLnBrk="1" hangingPunct="1">
              <a:lnSpc>
                <a:spcPct val="80000"/>
              </a:lnSpc>
            </a:pPr>
            <a:r>
              <a:rPr lang="fi-FI" sz="3200" dirty="0" smtClean="0"/>
              <a:t>Kuivankestävyyden jalostaminen</a:t>
            </a:r>
          </a:p>
        </p:txBody>
      </p:sp>
      <p:sp>
        <p:nvSpPr>
          <p:cNvPr id="295939" name="Rectangle 3"/>
          <p:cNvSpPr>
            <a:spLocks noGrp="1" noChangeArrowheads="1"/>
          </p:cNvSpPr>
          <p:nvPr>
            <p:ph type="body" sz="half" idx="1"/>
          </p:nvPr>
        </p:nvSpPr>
        <p:spPr>
          <a:xfrm>
            <a:off x="333375" y="1476375"/>
            <a:ext cx="6524625" cy="7667625"/>
          </a:xfrm>
        </p:spPr>
        <p:txBody>
          <a:bodyPr/>
          <a:lstStyle/>
          <a:p>
            <a:pPr eaLnBrk="1" hangingPunct="1">
              <a:spcBef>
                <a:spcPct val="30000"/>
              </a:spcBef>
              <a:buClr>
                <a:schemeClr val="tx1"/>
              </a:buClr>
              <a:buFont typeface="Wingdings" pitchFamily="2" charset="2"/>
              <a:buChar char="v"/>
            </a:pPr>
            <a:r>
              <a:rPr lang="fi-FI" sz="2800" b="1" dirty="0" smtClean="0">
                <a:latin typeface="Times New Roman" pitchFamily="18" charset="0"/>
                <a:cs typeface="Times New Roman" pitchFamily="18" charset="0"/>
              </a:rPr>
              <a:t>Kuivankestävät kasvilajikkeet</a:t>
            </a:r>
            <a:endParaRPr lang="fi-FI" sz="2800" dirty="0" smtClean="0">
              <a:solidFill>
                <a:srgbClr val="A50FA1"/>
              </a:solidFill>
              <a:latin typeface="Times New Roman" pitchFamily="18" charset="0"/>
              <a:cs typeface="Times New Roman" pitchFamily="18" charset="0"/>
            </a:endParaRPr>
          </a:p>
          <a:p>
            <a:pPr marL="741363" lvl="1" indent="-284163" eaLnBrk="1" hangingPunct="1">
              <a:spcBef>
                <a:spcPct val="30000"/>
              </a:spcBef>
            </a:pPr>
            <a:r>
              <a:rPr lang="fi-FI" sz="2400" dirty="0" smtClean="0">
                <a:latin typeface="Times New Roman" pitchFamily="18" charset="0"/>
                <a:cs typeface="Times New Roman" pitchFamily="18" charset="0"/>
              </a:rPr>
              <a:t>tuottavat normaalisadon vähemmällä veden kulutuksella</a:t>
            </a:r>
          </a:p>
          <a:p>
            <a:pPr marL="741363" lvl="1" indent="-284163" eaLnBrk="1" hangingPunct="1">
              <a:spcBef>
                <a:spcPct val="30000"/>
              </a:spcBef>
            </a:pPr>
            <a:r>
              <a:rPr lang="fi-FI" sz="2400" dirty="0" smtClean="0">
                <a:latin typeface="Times New Roman" pitchFamily="18" charset="0"/>
                <a:cs typeface="Times New Roman" pitchFamily="18" charset="0"/>
              </a:rPr>
              <a:t>satunnaiset kuivuuskaudet eivät romahduta satoa</a:t>
            </a:r>
          </a:p>
          <a:p>
            <a:pPr marL="741363" lvl="1" indent="-284163" eaLnBrk="1" hangingPunct="1">
              <a:spcBef>
                <a:spcPct val="30000"/>
              </a:spcBef>
            </a:pPr>
            <a:r>
              <a:rPr lang="fi-FI" sz="2400" dirty="0" smtClean="0">
                <a:latin typeface="Times New Roman" pitchFamily="18" charset="0"/>
                <a:cs typeface="Times New Roman" pitchFamily="18" charset="0"/>
              </a:rPr>
              <a:t>maan suolaantuminen vähenee</a:t>
            </a:r>
          </a:p>
          <a:p>
            <a:pPr marL="741363" lvl="1" indent="-284163" eaLnBrk="1" hangingPunct="1">
              <a:spcBef>
                <a:spcPct val="30000"/>
              </a:spcBef>
            </a:pPr>
            <a:r>
              <a:rPr lang="fi-FI" sz="2400" dirty="0" smtClean="0">
                <a:latin typeface="Times New Roman" pitchFamily="18" charset="0"/>
                <a:cs typeface="Times New Roman" pitchFamily="18" charset="0"/>
              </a:rPr>
              <a:t>viljelykokeita käynnissä mm. maissilla ja riisillä</a:t>
            </a:r>
          </a:p>
          <a:p>
            <a:pPr eaLnBrk="1" hangingPunct="1">
              <a:spcBef>
                <a:spcPct val="30000"/>
              </a:spcBef>
              <a:buClr>
                <a:schemeClr val="tx1"/>
              </a:buClr>
              <a:buFont typeface="Wingdings" pitchFamily="2" charset="2"/>
              <a:buChar char="v"/>
            </a:pPr>
            <a:r>
              <a:rPr lang="fi-FI" sz="2800" b="1" dirty="0" smtClean="0">
                <a:latin typeface="Times New Roman" pitchFamily="18" charset="0"/>
                <a:cs typeface="Times New Roman" pitchFamily="18" charset="0"/>
              </a:rPr>
              <a:t>Vehnään siirrettiin kuivankestävyyttä parantava geeni ohrasta Egyptissä</a:t>
            </a:r>
          </a:p>
          <a:p>
            <a:pPr marL="741363" lvl="1" indent="-284163" eaLnBrk="1" hangingPunct="1">
              <a:spcBef>
                <a:spcPct val="30000"/>
              </a:spcBef>
            </a:pPr>
            <a:r>
              <a:rPr lang="fi-FI" sz="2400" dirty="0" smtClean="0">
                <a:latin typeface="Times New Roman" pitchFamily="18" charset="0"/>
                <a:cs typeface="Times New Roman" pitchFamily="18" charset="0"/>
              </a:rPr>
              <a:t>puhtaana (geenitekniikalla), toisin kuin perinnejalostuksessa</a:t>
            </a:r>
          </a:p>
          <a:p>
            <a:pPr marL="741363" lvl="1" indent="-284163" eaLnBrk="1" hangingPunct="1">
              <a:spcBef>
                <a:spcPct val="30000"/>
              </a:spcBef>
            </a:pPr>
            <a:r>
              <a:rPr lang="fi-FI" sz="2400" dirty="0" smtClean="0">
                <a:latin typeface="Times New Roman" pitchFamily="18" charset="0"/>
                <a:cs typeface="Times New Roman" pitchFamily="18" charset="0"/>
              </a:rPr>
              <a:t>kastelutarve väheni kahdeksasta kerrasta yhteen</a:t>
            </a:r>
          </a:p>
          <a:p>
            <a:pPr marL="741363" lvl="1" indent="-284163" eaLnBrk="1" hangingPunct="1">
              <a:spcBef>
                <a:spcPct val="30000"/>
              </a:spcBef>
            </a:pPr>
            <a:r>
              <a:rPr lang="fi-FI" sz="2400" dirty="0" smtClean="0">
                <a:latin typeface="Times New Roman" pitchFamily="18" charset="0"/>
                <a:cs typeface="Times New Roman" pitchFamily="18" charset="0"/>
              </a:rPr>
              <a:t>vehnää voidaan alkaa viljellä myös sateenvaraisilla alueilla </a:t>
            </a:r>
          </a:p>
        </p:txBody>
      </p:sp>
      <p:sp>
        <p:nvSpPr>
          <p:cNvPr id="4" name="Päivämäärän paikkamerkki 3"/>
          <p:cNvSpPr>
            <a:spLocks noGrp="1"/>
          </p:cNvSpPr>
          <p:nvPr>
            <p:ph type="dt" sz="half" idx="10"/>
          </p:nvPr>
        </p:nvSpPr>
        <p:spPr>
          <a:xfrm>
            <a:off x="342900" y="8761536"/>
            <a:ext cx="1600200" cy="635000"/>
          </a:xfrm>
        </p:spPr>
        <p:txBody>
          <a:bodyPr/>
          <a:lstStyle/>
          <a:p>
            <a:pPr>
              <a:defRPr/>
            </a:pPr>
            <a:r>
              <a:rPr lang="fi-FI" smtClean="0"/>
              <a:t>13.9.2012</a:t>
            </a:r>
            <a:endParaRPr lang="fi-FI"/>
          </a:p>
        </p:txBody>
      </p:sp>
      <p:sp>
        <p:nvSpPr>
          <p:cNvPr id="5" name="Dian numeron paikkamerkki 4"/>
          <p:cNvSpPr>
            <a:spLocks noGrp="1"/>
          </p:cNvSpPr>
          <p:nvPr>
            <p:ph type="sldNum" sz="quarter" idx="12"/>
          </p:nvPr>
        </p:nvSpPr>
        <p:spPr>
          <a:xfrm>
            <a:off x="4914900" y="8761536"/>
            <a:ext cx="1600200" cy="635000"/>
          </a:xfrm>
        </p:spPr>
        <p:txBody>
          <a:bodyPr/>
          <a:lstStyle/>
          <a:p>
            <a:pPr>
              <a:defRPr/>
            </a:pPr>
            <a:fld id="{7CFC5B63-0FCF-4C0D-9213-B82107D44F0C}" type="slidenum">
              <a:rPr lang="fi-FI" smtClean="0"/>
              <a:pPr>
                <a:defRPr/>
              </a:pPr>
              <a:t>66</a:t>
            </a:fld>
            <a:endParaRPr lang="fi-FI"/>
          </a:p>
        </p:txBody>
      </p:sp>
      <p:sp>
        <p:nvSpPr>
          <p:cNvPr id="6" name="Alatunnisteen paikkamerkki 5"/>
          <p:cNvSpPr>
            <a:spLocks noGrp="1"/>
          </p:cNvSpPr>
          <p:nvPr>
            <p:ph type="ftr" sz="quarter" idx="11"/>
          </p:nvPr>
        </p:nvSpPr>
        <p:spPr>
          <a:xfrm>
            <a:off x="1484784" y="8761536"/>
            <a:ext cx="4392488" cy="635000"/>
          </a:xfrm>
        </p:spPr>
        <p:txBody>
          <a:bodyPr/>
          <a:lstStyle/>
          <a:p>
            <a:pPr>
              <a:defRPr/>
            </a:pPr>
            <a:r>
              <a:rPr lang="fi-FI" dirty="0" smtClean="0"/>
              <a:t>Jussi Tammisola, Geenimuuntelun uusia sovelluksia I </a:t>
            </a:r>
            <a:endParaRPr lang="fi-FI" dirty="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479425" y="219075"/>
            <a:ext cx="5829300" cy="1039813"/>
          </a:xfrm>
          <a:ln>
            <a:solidFill>
              <a:schemeClr val="tx1"/>
            </a:solidFill>
          </a:ln>
        </p:spPr>
        <p:txBody>
          <a:bodyPr/>
          <a:lstStyle/>
          <a:p>
            <a:pPr eaLnBrk="1" hangingPunct="1">
              <a:lnSpc>
                <a:spcPct val="80000"/>
              </a:lnSpc>
            </a:pPr>
            <a:r>
              <a:rPr lang="fi-FI" sz="3200" dirty="0" smtClean="0"/>
              <a:t>...varmistaa ruokaturvaa huonoissa oloissa</a:t>
            </a:r>
          </a:p>
        </p:txBody>
      </p:sp>
      <p:sp>
        <p:nvSpPr>
          <p:cNvPr id="296963" name="Rectangle 3"/>
          <p:cNvSpPr>
            <a:spLocks noGrp="1" noChangeArrowheads="1"/>
          </p:cNvSpPr>
          <p:nvPr>
            <p:ph type="body" sz="half" idx="1"/>
          </p:nvPr>
        </p:nvSpPr>
        <p:spPr>
          <a:xfrm>
            <a:off x="333375" y="1476375"/>
            <a:ext cx="6524625" cy="7667625"/>
          </a:xfrm>
        </p:spPr>
        <p:txBody>
          <a:bodyPr/>
          <a:lstStyle/>
          <a:p>
            <a:pPr eaLnBrk="1" hangingPunct="1">
              <a:lnSpc>
                <a:spcPct val="90000"/>
              </a:lnSpc>
              <a:spcBef>
                <a:spcPct val="30000"/>
              </a:spcBef>
              <a:buClr>
                <a:schemeClr val="tx1"/>
              </a:buClr>
              <a:buFont typeface="Wingdings" pitchFamily="2" charset="2"/>
              <a:buNone/>
            </a:pPr>
            <a:endParaRPr lang="fi-FI" sz="2000" dirty="0" smtClean="0"/>
          </a:p>
          <a:p>
            <a:pPr eaLnBrk="1" hangingPunct="1">
              <a:lnSpc>
                <a:spcPct val="90000"/>
              </a:lnSpc>
              <a:spcBef>
                <a:spcPct val="30000"/>
              </a:spcBef>
              <a:buClr>
                <a:schemeClr val="tx1"/>
              </a:buClr>
              <a:buFont typeface="Wingdings" pitchFamily="2" charset="2"/>
              <a:buChar char="v"/>
            </a:pPr>
            <a:r>
              <a:rPr lang="fi-FI" sz="2000" b="1" dirty="0" smtClean="0"/>
              <a:t>Veden saatavuutta voidaan tehostaa parantamalla juuriston rakennetta</a:t>
            </a:r>
          </a:p>
          <a:p>
            <a:pPr marL="741363" lvl="1" indent="-284163" eaLnBrk="1" hangingPunct="1">
              <a:lnSpc>
                <a:spcPct val="90000"/>
              </a:lnSpc>
              <a:spcBef>
                <a:spcPct val="30000"/>
              </a:spcBef>
            </a:pPr>
            <a:r>
              <a:rPr lang="fi-FI" sz="1800" dirty="0" smtClean="0"/>
              <a:t>10 000 villissä heinäkasvilajissa on tarjona monia tehokkaita ratkaisuja viljelykasvien avuksi </a:t>
            </a:r>
          </a:p>
          <a:p>
            <a:pPr eaLnBrk="1" hangingPunct="1">
              <a:lnSpc>
                <a:spcPct val="90000"/>
              </a:lnSpc>
              <a:spcBef>
                <a:spcPct val="30000"/>
              </a:spcBef>
              <a:buClr>
                <a:schemeClr val="tx1"/>
              </a:buClr>
              <a:buFont typeface="Wingdings" pitchFamily="2" charset="2"/>
              <a:buChar char="v"/>
            </a:pPr>
            <a:r>
              <a:rPr lang="fi-FI" sz="2000" b="1" dirty="0" smtClean="0"/>
              <a:t>Kasvin ilmarakojen toimintaa ja muodostumista aletaan ymmärtää</a:t>
            </a:r>
            <a:endParaRPr lang="fi-FI" sz="2000" dirty="0" smtClean="0"/>
          </a:p>
          <a:p>
            <a:pPr marL="741363" lvl="1" indent="-284163" eaLnBrk="1" hangingPunct="1">
              <a:lnSpc>
                <a:spcPct val="90000"/>
              </a:lnSpc>
              <a:spcBef>
                <a:spcPct val="30000"/>
              </a:spcBef>
            </a:pPr>
            <a:r>
              <a:rPr lang="fi-FI" sz="1800" dirty="0" smtClean="0"/>
              <a:t>…ja voidaan alkaa säädellä uudella jalostuksella </a:t>
            </a:r>
          </a:p>
          <a:p>
            <a:pPr marL="741363" lvl="1" indent="-284163" eaLnBrk="1" hangingPunct="1">
              <a:lnSpc>
                <a:spcPct val="90000"/>
              </a:lnSpc>
              <a:spcBef>
                <a:spcPct val="30000"/>
              </a:spcBef>
            </a:pPr>
            <a:r>
              <a:rPr lang="fi-FI" sz="1800" dirty="0" smtClean="0"/>
              <a:t>suomalaistutkijat mukana kasvitieteen läpimurrossa: </a:t>
            </a:r>
            <a:r>
              <a:rPr lang="fi-FI" sz="1800" dirty="0" smtClean="0">
                <a:hlinkClick r:id="rId3"/>
              </a:rPr>
              <a:t>http://geenit.fi/HS290208Kivip.pdf</a:t>
            </a:r>
            <a:r>
              <a:rPr lang="fi-FI" sz="1800" dirty="0" smtClean="0"/>
              <a:t>  </a:t>
            </a:r>
            <a:br>
              <a:rPr lang="fi-FI" sz="1800" dirty="0" smtClean="0"/>
            </a:br>
            <a:r>
              <a:rPr lang="fi-FI" sz="1800" dirty="0" smtClean="0"/>
              <a:t>(Kangasjärvi ym.2008) </a:t>
            </a:r>
            <a:r>
              <a:rPr lang="fi-FI" sz="1600" dirty="0" smtClean="0">
                <a:hlinkClick r:id="rId4"/>
              </a:rPr>
              <a:t>www.sciencedaily.com/releases/2008/02/080227102848.htm</a:t>
            </a:r>
            <a:r>
              <a:rPr lang="fi-FI" sz="1800" dirty="0" smtClean="0"/>
              <a:t> </a:t>
            </a:r>
          </a:p>
          <a:p>
            <a:pPr eaLnBrk="1" hangingPunct="1">
              <a:lnSpc>
                <a:spcPct val="90000"/>
              </a:lnSpc>
              <a:spcBef>
                <a:spcPct val="30000"/>
              </a:spcBef>
              <a:buClr>
                <a:schemeClr val="tx1"/>
              </a:buClr>
              <a:buFont typeface="Wingdings" pitchFamily="2" charset="2"/>
              <a:buChar char="v"/>
            </a:pPr>
            <a:r>
              <a:rPr lang="fi-FI" sz="2000" b="1" dirty="0" smtClean="0"/>
              <a:t>Kuivankestäviä lajikkeita testataan jo monissa jalostusohjelmissa myös esimerkiksi vehnällä, puuvillalla ja rapsilla</a:t>
            </a:r>
          </a:p>
          <a:p>
            <a:pPr marL="741363" lvl="1" indent="-284163" eaLnBrk="1" hangingPunct="1">
              <a:lnSpc>
                <a:spcPct val="90000"/>
              </a:lnSpc>
              <a:spcBef>
                <a:spcPct val="30000"/>
              </a:spcBef>
            </a:pPr>
            <a:r>
              <a:rPr lang="fi-FI" sz="1800" dirty="0" smtClean="0"/>
              <a:t>toistaiseksi on saavutettu 10–40 prosentin satoparannuksia kuivuuden oloissa</a:t>
            </a:r>
          </a:p>
          <a:p>
            <a:pPr marL="741363" lvl="1" indent="-284163" eaLnBrk="1" hangingPunct="1">
              <a:lnSpc>
                <a:spcPct val="90000"/>
              </a:lnSpc>
              <a:spcBef>
                <a:spcPct val="30000"/>
              </a:spcBef>
            </a:pPr>
            <a:r>
              <a:rPr lang="fi-FI" sz="1800" dirty="0" smtClean="0"/>
              <a:t>lajikkeita odotetaan viljelyyn 4–5 vuoden kuluessa</a:t>
            </a:r>
            <a:endParaRPr lang="fi-FI" sz="1800" b="1" dirty="0" smtClean="0"/>
          </a:p>
          <a:p>
            <a:pPr eaLnBrk="1" hangingPunct="1">
              <a:lnSpc>
                <a:spcPct val="90000"/>
              </a:lnSpc>
              <a:spcBef>
                <a:spcPct val="30000"/>
              </a:spcBef>
              <a:buClr>
                <a:schemeClr val="tx1"/>
              </a:buClr>
              <a:buFont typeface="Wingdings" pitchFamily="2" charset="2"/>
              <a:buChar char="v"/>
            </a:pPr>
            <a:r>
              <a:rPr lang="fi-FI" sz="2000" b="1" dirty="0" smtClean="0"/>
              <a:t>Riisistä yritetään siirtyä vesipihimpään perunaan </a:t>
            </a:r>
          </a:p>
          <a:p>
            <a:pPr marL="741363" lvl="1" indent="-284163" eaLnBrk="1" hangingPunct="1">
              <a:lnSpc>
                <a:spcPct val="90000"/>
              </a:lnSpc>
              <a:spcBef>
                <a:spcPct val="30000"/>
              </a:spcBef>
            </a:pPr>
            <a:r>
              <a:rPr lang="fi-FI" sz="1800" dirty="0" smtClean="0"/>
              <a:t>…mutta tropiikissa tuholaiset, perunarutto ja virustaudit vaivaavat</a:t>
            </a:r>
          </a:p>
          <a:p>
            <a:pPr marL="741363" lvl="1" indent="-284163" eaLnBrk="1" hangingPunct="1">
              <a:lnSpc>
                <a:spcPct val="90000"/>
              </a:lnSpc>
              <a:spcBef>
                <a:spcPct val="30000"/>
              </a:spcBef>
            </a:pPr>
            <a:r>
              <a:rPr lang="fi-FI" sz="1800" dirty="0" smtClean="0"/>
              <a:t>…paljon pahemmin kuin Pohjolan perukoilla</a:t>
            </a:r>
          </a:p>
        </p:txBody>
      </p:sp>
      <p:sp>
        <p:nvSpPr>
          <p:cNvPr id="4" name="Päivämäärän paikkamerkki 3"/>
          <p:cNvSpPr>
            <a:spLocks noGrp="1"/>
          </p:cNvSpPr>
          <p:nvPr>
            <p:ph type="dt" sz="half" idx="10"/>
          </p:nvPr>
        </p:nvSpPr>
        <p:spPr>
          <a:xfrm>
            <a:off x="342900" y="8820472"/>
            <a:ext cx="1600200" cy="635000"/>
          </a:xfrm>
        </p:spPr>
        <p:txBody>
          <a:bodyPr/>
          <a:lstStyle/>
          <a:p>
            <a:pPr>
              <a:defRPr/>
            </a:pPr>
            <a:r>
              <a:rPr lang="fi-FI" smtClean="0"/>
              <a:t>13.9.2012</a:t>
            </a:r>
            <a:endParaRPr lang="fi-FI"/>
          </a:p>
        </p:txBody>
      </p:sp>
      <p:sp>
        <p:nvSpPr>
          <p:cNvPr id="5" name="Dian numeron paikkamerkki 4"/>
          <p:cNvSpPr>
            <a:spLocks noGrp="1"/>
          </p:cNvSpPr>
          <p:nvPr>
            <p:ph type="sldNum" sz="quarter" idx="12"/>
          </p:nvPr>
        </p:nvSpPr>
        <p:spPr>
          <a:xfrm>
            <a:off x="4914900" y="8820472"/>
            <a:ext cx="1600200" cy="635000"/>
          </a:xfrm>
        </p:spPr>
        <p:txBody>
          <a:bodyPr/>
          <a:lstStyle/>
          <a:p>
            <a:pPr>
              <a:defRPr/>
            </a:pPr>
            <a:fld id="{7CFC5B63-0FCF-4C0D-9213-B82107D44F0C}" type="slidenum">
              <a:rPr lang="fi-FI" smtClean="0"/>
              <a:pPr>
                <a:defRPr/>
              </a:pPr>
              <a:t>67</a:t>
            </a:fld>
            <a:endParaRPr lang="fi-FI"/>
          </a:p>
        </p:txBody>
      </p:sp>
      <p:sp>
        <p:nvSpPr>
          <p:cNvPr id="6" name="Alatunnisteen paikkamerkki 5"/>
          <p:cNvSpPr>
            <a:spLocks noGrp="1"/>
          </p:cNvSpPr>
          <p:nvPr>
            <p:ph type="ftr" sz="quarter" idx="11"/>
          </p:nvPr>
        </p:nvSpPr>
        <p:spPr>
          <a:xfrm>
            <a:off x="1628800" y="8820472"/>
            <a:ext cx="4392488" cy="635000"/>
          </a:xfrm>
        </p:spPr>
        <p:txBody>
          <a:bodyPr/>
          <a:lstStyle/>
          <a:p>
            <a:pPr>
              <a:defRPr/>
            </a:pPr>
            <a:r>
              <a:rPr lang="fi-FI" dirty="0" smtClean="0"/>
              <a:t>Jussi Tammisola, Geenimuuntelun uusia sovelluksia I </a:t>
            </a:r>
            <a:endParaRPr lang="fi-FI" dirty="0"/>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body" idx="1"/>
          </p:nvPr>
        </p:nvSpPr>
        <p:spPr>
          <a:xfrm>
            <a:off x="457200" y="2057400"/>
            <a:ext cx="6400800" cy="6619056"/>
          </a:xfrm>
        </p:spPr>
        <p:txBody>
          <a:bodyPr/>
          <a:lstStyle/>
          <a:p>
            <a:pPr eaLnBrk="1" hangingPunct="1">
              <a:lnSpc>
                <a:spcPct val="85000"/>
              </a:lnSpc>
            </a:pPr>
            <a:r>
              <a:rPr lang="fi-FI" sz="2800" dirty="0" smtClean="0"/>
              <a:t>Kasvit käyvät kemiallista sotaa kasvinsyöjiä vastaan.</a:t>
            </a:r>
          </a:p>
          <a:p>
            <a:pPr eaLnBrk="1" hangingPunct="1">
              <a:lnSpc>
                <a:spcPct val="85000"/>
              </a:lnSpc>
            </a:pPr>
            <a:r>
              <a:rPr lang="fi-FI" sz="2800" dirty="0" smtClean="0"/>
              <a:t>Vaarattomatkin kasvit voivat tuottaa myrkyllisiä aineita, kun laidunpaine kasvaa liian suureksi.</a:t>
            </a:r>
          </a:p>
          <a:p>
            <a:pPr eaLnBrk="1" hangingPunct="1">
              <a:lnSpc>
                <a:spcPct val="85000"/>
              </a:lnSpc>
            </a:pPr>
            <a:r>
              <a:rPr lang="fi-FI" sz="2800" dirty="0" smtClean="0"/>
              <a:t>Kiusattuna tunturisara panostaa siementen sijasta myrkyn tuotantoon:</a:t>
            </a:r>
          </a:p>
          <a:p>
            <a:pPr lvl="1" eaLnBrk="1" hangingPunct="1">
              <a:lnSpc>
                <a:spcPct val="85000"/>
              </a:lnSpc>
            </a:pPr>
            <a:r>
              <a:rPr lang="fi-FI" sz="2400" dirty="0" smtClean="0"/>
              <a:t>Keväällä alkaa uusi kasvukausi, eikä jyrsijöilläkään ole puutetta ravinnosta</a:t>
            </a:r>
          </a:p>
          <a:p>
            <a:pPr lvl="1" eaLnBrk="1" hangingPunct="1">
              <a:lnSpc>
                <a:spcPct val="85000"/>
              </a:lnSpc>
            </a:pPr>
            <a:r>
              <a:rPr lang="fi-FI" sz="2400" dirty="0" smtClean="0"/>
              <a:t>Silti sopulikanta romahtaa usein juuri keväällä, ja rinteillä lojuu satamäärin kuolleita sopuleita</a:t>
            </a:r>
          </a:p>
          <a:p>
            <a:pPr eaLnBrk="1" hangingPunct="1">
              <a:lnSpc>
                <a:spcPct val="85000"/>
              </a:lnSpc>
            </a:pPr>
            <a:r>
              <a:rPr lang="fi-FI" sz="2800" dirty="0" smtClean="0"/>
              <a:t>Tutkimus paljasti, että kuolleiden sopulien haima oli jopa kolme kertaa tavallista suurempi.</a:t>
            </a:r>
          </a:p>
          <a:p>
            <a:pPr eaLnBrk="1" hangingPunct="1">
              <a:lnSpc>
                <a:spcPct val="85000"/>
              </a:lnSpc>
              <a:buClr>
                <a:schemeClr val="tx1"/>
              </a:buClr>
              <a:buSzTx/>
              <a:buFont typeface="Monotype Sorts" pitchFamily="2" charset="2"/>
              <a:buChar char="F"/>
            </a:pPr>
            <a:r>
              <a:rPr lang="fi-FI" sz="2000" dirty="0" smtClean="0"/>
              <a:t>Sundsvallin luontofestivaaleilla 1999 palkittu ohjelma. </a:t>
            </a:r>
            <a:r>
              <a:rPr lang="fi-FI" sz="2000" i="1" dirty="0" smtClean="0"/>
              <a:t>TV1</a:t>
            </a:r>
            <a:r>
              <a:rPr lang="fi-FI" sz="2000" dirty="0" smtClean="0"/>
              <a:t> 29.5.2000. Suom. Tuija </a:t>
            </a:r>
            <a:r>
              <a:rPr lang="fi-FI" sz="2000" dirty="0" err="1" smtClean="0"/>
              <a:t>Kankus</a:t>
            </a:r>
            <a:r>
              <a:rPr lang="fi-FI" sz="2000" dirty="0" smtClean="0"/>
              <a:t> </a:t>
            </a:r>
            <a:r>
              <a:rPr lang="fi-FI" sz="2800" dirty="0" smtClean="0"/>
              <a:t> </a:t>
            </a:r>
          </a:p>
        </p:txBody>
      </p:sp>
      <p:pic>
        <p:nvPicPr>
          <p:cNvPr id="215043" name="Picture 3" descr="lemming"/>
          <p:cNvPicPr>
            <a:picLocks noChangeAspect="1" noChangeArrowheads="1"/>
          </p:cNvPicPr>
          <p:nvPr/>
        </p:nvPicPr>
        <p:blipFill>
          <a:blip r:embed="rId2" cstate="print"/>
          <a:srcRect/>
          <a:stretch>
            <a:fillRect/>
          </a:stretch>
        </p:blipFill>
        <p:spPr bwMode="auto">
          <a:xfrm>
            <a:off x="3556000" y="101600"/>
            <a:ext cx="2921000" cy="1346200"/>
          </a:xfrm>
          <a:prstGeom prst="rect">
            <a:avLst/>
          </a:prstGeom>
          <a:noFill/>
          <a:ln w="9525">
            <a:noFill/>
            <a:miter lim="800000"/>
            <a:headEnd/>
            <a:tailEnd/>
          </a:ln>
        </p:spPr>
      </p:pic>
      <p:sp>
        <p:nvSpPr>
          <p:cNvPr id="215044" name="Rectangle 4"/>
          <p:cNvSpPr>
            <a:spLocks noGrp="1" noChangeArrowheads="1"/>
          </p:cNvSpPr>
          <p:nvPr>
            <p:ph type="title"/>
          </p:nvPr>
        </p:nvSpPr>
        <p:spPr/>
        <p:txBody>
          <a:bodyPr/>
          <a:lstStyle/>
          <a:p>
            <a:pPr eaLnBrk="1" hangingPunct="1"/>
            <a:r>
              <a:rPr lang="fi-FI" dirty="0" smtClean="0"/>
              <a:t>Kiusatun kasvin kosto</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9010" name="Rectangle 2"/>
          <p:cNvSpPr>
            <a:spLocks noGrp="1" noChangeArrowheads="1"/>
          </p:cNvSpPr>
          <p:nvPr>
            <p:ph type="body" sz="half" idx="1"/>
          </p:nvPr>
        </p:nvSpPr>
        <p:spPr>
          <a:xfrm>
            <a:off x="549275" y="4271963"/>
            <a:ext cx="6115050" cy="4764087"/>
          </a:xfrm>
        </p:spPr>
        <p:txBody>
          <a:bodyPr/>
          <a:lstStyle/>
          <a:p>
            <a:pPr eaLnBrk="1" hangingPunct="1">
              <a:lnSpc>
                <a:spcPct val="80000"/>
              </a:lnSpc>
            </a:pPr>
            <a:r>
              <a:rPr lang="fi-FI" sz="2400" smtClean="0">
                <a:solidFill>
                  <a:srgbClr val="A50FA1"/>
                </a:solidFill>
              </a:rPr>
              <a:t>Kurkkukasvit suojautuvat hyönteistuhoilta cucurbitasiinilla</a:t>
            </a:r>
          </a:p>
          <a:p>
            <a:pPr marL="741363" lvl="1" indent="-284163" eaLnBrk="1" hangingPunct="1">
              <a:lnSpc>
                <a:spcPct val="80000"/>
              </a:lnSpc>
            </a:pPr>
            <a:r>
              <a:rPr lang="fi-FI" sz="2000" smtClean="0"/>
              <a:t>kasvin oma, luontainen torjunta-aine</a:t>
            </a:r>
          </a:p>
          <a:p>
            <a:pPr marL="741363" lvl="1" indent="-284163" eaLnBrk="1" hangingPunct="1">
              <a:lnSpc>
                <a:spcPct val="80000"/>
              </a:lnSpc>
            </a:pPr>
            <a:r>
              <a:rPr lang="fi-FI" sz="2000" smtClean="0"/>
              <a:t>aiheuttaa kurkkuihin kitkeryyttä</a:t>
            </a:r>
          </a:p>
          <a:p>
            <a:pPr eaLnBrk="1" hangingPunct="1">
              <a:lnSpc>
                <a:spcPct val="80000"/>
              </a:lnSpc>
            </a:pPr>
            <a:r>
              <a:rPr lang="fi-FI" sz="2400" smtClean="0">
                <a:solidFill>
                  <a:srgbClr val="A50FA1"/>
                </a:solidFill>
              </a:rPr>
              <a:t>Luomuviljelty kesäkurpitsa vei 16 ihmistä sairaalahoitoon Uudessa Seelannissa v. 2002</a:t>
            </a:r>
            <a:r>
              <a:rPr lang="fi-FI" sz="2400" smtClean="0"/>
              <a:t> </a:t>
            </a:r>
          </a:p>
          <a:p>
            <a:pPr marL="741363" lvl="1" indent="-284163" eaLnBrk="1" hangingPunct="1">
              <a:lnSpc>
                <a:spcPct val="80000"/>
              </a:lnSpc>
            </a:pPr>
            <a:r>
              <a:rPr lang="fi-FI" sz="2000" smtClean="0"/>
              <a:t>paha kirvavuosi </a:t>
            </a:r>
            <a:r>
              <a:rPr lang="fi-FI" sz="2000" smtClean="0">
                <a:latin typeface="Arial Unicode MS" pitchFamily="34" charset="-128"/>
                <a:ea typeface="Arial Unicode MS" pitchFamily="34" charset="-128"/>
                <a:cs typeface="Arial Unicode MS" pitchFamily="34" charset="-128"/>
              </a:rPr>
              <a:t>⇒ </a:t>
            </a:r>
            <a:r>
              <a:rPr lang="fi-FI" sz="2000" smtClean="0">
                <a:ea typeface="Arial Unicode MS" pitchFamily="34" charset="-128"/>
                <a:cs typeface="Arial Unicode MS" pitchFamily="34" charset="-128"/>
              </a:rPr>
              <a:t>kes</a:t>
            </a:r>
            <a:r>
              <a:rPr lang="fi-FI" sz="2000" smtClean="0">
                <a:latin typeface="Times New Roman" pitchFamily="18" charset="0"/>
                <a:ea typeface="Arial Unicode MS" pitchFamily="34" charset="-128"/>
                <a:cs typeface="Arial Unicode MS" pitchFamily="34" charset="-128"/>
              </a:rPr>
              <a:t>ä</a:t>
            </a:r>
            <a:r>
              <a:rPr lang="fi-FI" sz="2000" smtClean="0">
                <a:ea typeface="Arial Unicode MS" pitchFamily="34" charset="-128"/>
                <a:cs typeface="Arial Unicode MS" pitchFamily="34" charset="-128"/>
              </a:rPr>
              <a:t>kurpitsat k</a:t>
            </a:r>
            <a:r>
              <a:rPr lang="fi-FI" sz="2000" smtClean="0">
                <a:latin typeface="Times New Roman" pitchFamily="18" charset="0"/>
                <a:ea typeface="Arial Unicode MS" pitchFamily="34" charset="-128"/>
                <a:cs typeface="Arial Unicode MS" pitchFamily="34" charset="-128"/>
              </a:rPr>
              <a:t>ä</a:t>
            </a:r>
            <a:r>
              <a:rPr lang="fi-FI" sz="2000" smtClean="0">
                <a:ea typeface="Arial Unicode MS" pitchFamily="34" charset="-128"/>
                <a:cs typeface="Arial Unicode MS" pitchFamily="34" charset="-128"/>
              </a:rPr>
              <a:t>rsiv</a:t>
            </a:r>
            <a:r>
              <a:rPr lang="fi-FI" sz="2000" smtClean="0">
                <a:latin typeface="Times New Roman" pitchFamily="18" charset="0"/>
                <a:ea typeface="Arial Unicode MS" pitchFamily="34" charset="-128"/>
                <a:cs typeface="Arial Unicode MS" pitchFamily="34" charset="-128"/>
              </a:rPr>
              <a:t>ä</a:t>
            </a:r>
            <a:r>
              <a:rPr lang="fi-FI" sz="2000" smtClean="0">
                <a:ea typeface="Arial Unicode MS" pitchFamily="34" charset="-128"/>
                <a:cs typeface="Arial Unicode MS" pitchFamily="34" charset="-128"/>
              </a:rPr>
              <a:t>t ja tuottivat </a:t>
            </a:r>
            <a:r>
              <a:rPr lang="fi-FI" sz="2000" smtClean="0">
                <a:latin typeface="Times New Roman" pitchFamily="18" charset="0"/>
                <a:ea typeface="Arial Unicode MS" pitchFamily="34" charset="-128"/>
                <a:cs typeface="Arial Unicode MS" pitchFamily="34" charset="-128"/>
              </a:rPr>
              <a:t>”</a:t>
            </a:r>
            <a:r>
              <a:rPr lang="fi-FI" sz="2000" smtClean="0">
                <a:ea typeface="Arial Unicode MS" pitchFamily="34" charset="-128"/>
                <a:cs typeface="Arial Unicode MS" pitchFamily="34" charset="-128"/>
              </a:rPr>
              <a:t>liikaa</a:t>
            </a:r>
            <a:r>
              <a:rPr lang="fi-FI" sz="2000" smtClean="0">
                <a:latin typeface="Times New Roman" pitchFamily="18" charset="0"/>
                <a:ea typeface="Arial Unicode MS" pitchFamily="34" charset="-128"/>
                <a:cs typeface="Arial Unicode MS" pitchFamily="34" charset="-128"/>
              </a:rPr>
              <a:t>”</a:t>
            </a:r>
            <a:r>
              <a:rPr lang="fi-FI" sz="2000" smtClean="0">
                <a:ea typeface="Arial Unicode MS" pitchFamily="34" charset="-128"/>
                <a:cs typeface="Arial Unicode MS" pitchFamily="34" charset="-128"/>
              </a:rPr>
              <a:t> torjunta-ainetta</a:t>
            </a:r>
            <a:r>
              <a:rPr lang="fi-FI" sz="2000" smtClean="0"/>
              <a:t> </a:t>
            </a:r>
            <a:endParaRPr lang="fi-FI" sz="2000" smtClean="0">
              <a:latin typeface="Arial Unicode MS" pitchFamily="34" charset="-128"/>
              <a:ea typeface="Arial Unicode MS" pitchFamily="34" charset="-128"/>
              <a:cs typeface="Arial Unicode MS" pitchFamily="34" charset="-128"/>
            </a:endParaRPr>
          </a:p>
          <a:p>
            <a:pPr marL="741363" lvl="1" indent="-284163" eaLnBrk="1" hangingPunct="1">
              <a:lnSpc>
                <a:spcPct val="80000"/>
              </a:lnSpc>
            </a:pPr>
            <a:r>
              <a:rPr lang="fi-FI" sz="2000" smtClean="0"/>
              <a:t>cucurbitasiinia on enemmän vanhoissa, vapaapölytteisissä lajikkeissa</a:t>
            </a:r>
          </a:p>
          <a:p>
            <a:pPr marL="741363" lvl="1" indent="-284163" eaLnBrk="1" hangingPunct="1">
              <a:lnSpc>
                <a:spcPct val="80000"/>
              </a:lnSpc>
            </a:pPr>
            <a:r>
              <a:rPr lang="fi-FI" sz="2000" smtClean="0"/>
              <a:t>joita luomussa vielä käytetään (ja jopa lisätään omasta siemenestä)</a:t>
            </a:r>
          </a:p>
          <a:p>
            <a:pPr eaLnBrk="1" hangingPunct="1">
              <a:lnSpc>
                <a:spcPct val="80000"/>
              </a:lnSpc>
              <a:buClr>
                <a:schemeClr val="tx1"/>
              </a:buClr>
              <a:buFont typeface="Wingdings" pitchFamily="2" charset="2"/>
              <a:buChar char="F"/>
            </a:pPr>
            <a:r>
              <a:rPr lang="fi-FI" sz="1800" i="1" smtClean="0">
                <a:sym typeface="Monotype Sorts" pitchFamily="2" charset="2"/>
              </a:rPr>
              <a:t>Life Sciences Network</a:t>
            </a:r>
            <a:r>
              <a:rPr lang="fi-FI" sz="1800" smtClean="0">
                <a:sym typeface="Monotype Sorts" pitchFamily="2" charset="2"/>
              </a:rPr>
              <a:t> 10.5.2002</a:t>
            </a:r>
          </a:p>
        </p:txBody>
      </p:sp>
      <p:pic>
        <p:nvPicPr>
          <p:cNvPr id="299011" name="Picture 3" descr="zucchiniCpepovmedullosa"/>
          <p:cNvPicPr>
            <a:picLocks noGrp="1" noChangeAspect="1" noChangeArrowheads="1"/>
          </p:cNvPicPr>
          <p:nvPr>
            <p:ph sz="half" idx="2"/>
          </p:nvPr>
        </p:nvPicPr>
        <p:blipFill>
          <a:blip r:embed="rId3" cstate="print"/>
          <a:srcRect/>
          <a:stretch>
            <a:fillRect/>
          </a:stretch>
        </p:blipFill>
        <p:spPr>
          <a:xfrm>
            <a:off x="692150" y="1403350"/>
            <a:ext cx="5543550" cy="2925763"/>
          </a:xfrm>
        </p:spPr>
      </p:pic>
      <p:sp>
        <p:nvSpPr>
          <p:cNvPr id="299012" name="Rectangle 4"/>
          <p:cNvSpPr>
            <a:spLocks noGrp="1" noChangeArrowheads="1"/>
          </p:cNvSpPr>
          <p:nvPr>
            <p:ph type="title"/>
          </p:nvPr>
        </p:nvSpPr>
        <p:spPr>
          <a:xfrm>
            <a:off x="549275" y="252413"/>
            <a:ext cx="5829300" cy="1225550"/>
          </a:xfrm>
          <a:ln w="25400">
            <a:solidFill>
              <a:srgbClr val="FF00FF"/>
            </a:solidFill>
          </a:ln>
        </p:spPr>
        <p:txBody>
          <a:bodyPr/>
          <a:lstStyle/>
          <a:p>
            <a:pPr eaLnBrk="1" hangingPunct="1">
              <a:lnSpc>
                <a:spcPct val="80000"/>
              </a:lnSpc>
            </a:pPr>
            <a:r>
              <a:rPr lang="fi-FI" sz="3600" dirty="0" smtClean="0"/>
              <a:t>Huonosti suojattu kesäkurpitsa</a:t>
            </a:r>
          </a:p>
        </p:txBody>
      </p:sp>
      <p:sp>
        <p:nvSpPr>
          <p:cNvPr id="5" name="Päivämäärän paikkamerkki 4"/>
          <p:cNvSpPr>
            <a:spLocks noGrp="1"/>
          </p:cNvSpPr>
          <p:nvPr>
            <p:ph type="dt" sz="half" idx="10"/>
          </p:nvPr>
        </p:nvSpPr>
        <p:spPr>
          <a:xfrm>
            <a:off x="342900" y="8761536"/>
            <a:ext cx="1600200" cy="635000"/>
          </a:xfrm>
        </p:spPr>
        <p:txBody>
          <a:bodyPr/>
          <a:lstStyle/>
          <a:p>
            <a:pPr>
              <a:defRPr/>
            </a:pPr>
            <a:r>
              <a:rPr lang="fi-FI" smtClean="0"/>
              <a:t>13.9.2012</a:t>
            </a:r>
            <a:endParaRPr lang="fi-FI"/>
          </a:p>
        </p:txBody>
      </p:sp>
      <p:sp>
        <p:nvSpPr>
          <p:cNvPr id="6" name="Dian numeron paikkamerkki 5"/>
          <p:cNvSpPr>
            <a:spLocks noGrp="1"/>
          </p:cNvSpPr>
          <p:nvPr>
            <p:ph type="sldNum" sz="quarter" idx="12"/>
          </p:nvPr>
        </p:nvSpPr>
        <p:spPr>
          <a:xfrm>
            <a:off x="4914900" y="8761536"/>
            <a:ext cx="1600200" cy="635000"/>
          </a:xfrm>
        </p:spPr>
        <p:txBody>
          <a:bodyPr/>
          <a:lstStyle/>
          <a:p>
            <a:pPr>
              <a:defRPr/>
            </a:pPr>
            <a:fld id="{8571D23D-4D22-4FCF-83A9-D342613476FD}" type="slidenum">
              <a:rPr lang="fi-FI" smtClean="0"/>
              <a:pPr>
                <a:defRPr/>
              </a:pPr>
              <a:t>69</a:t>
            </a:fld>
            <a:endParaRPr lang="fi-FI"/>
          </a:p>
        </p:txBody>
      </p:sp>
      <p:sp>
        <p:nvSpPr>
          <p:cNvPr id="7" name="Alatunnisteen paikkamerkki 6"/>
          <p:cNvSpPr>
            <a:spLocks noGrp="1"/>
          </p:cNvSpPr>
          <p:nvPr>
            <p:ph type="ftr" sz="quarter" idx="11"/>
          </p:nvPr>
        </p:nvSpPr>
        <p:spPr>
          <a:xfrm>
            <a:off x="1556792" y="8761536"/>
            <a:ext cx="4608512" cy="635000"/>
          </a:xfrm>
        </p:spPr>
        <p:txBody>
          <a:bodyPr/>
          <a:lstStyle/>
          <a:p>
            <a:pPr>
              <a:defRPr/>
            </a:pPr>
            <a:r>
              <a:rPr lang="fi-FI" dirty="0" smtClean="0"/>
              <a:t>Jussi Tammisola, Geenimuuntelun uusia sovelluksia I </a:t>
            </a:r>
            <a:endParaRPr lang="fi-FI"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4"/>
          <p:cNvSpPr>
            <a:spLocks noGrp="1" noChangeArrowheads="1"/>
          </p:cNvSpPr>
          <p:nvPr>
            <p:ph type="title"/>
          </p:nvPr>
        </p:nvSpPr>
        <p:spPr>
          <a:xfrm>
            <a:off x="620688" y="323528"/>
            <a:ext cx="6048672" cy="936104"/>
          </a:xfrm>
          <a:ln w="22225">
            <a:solidFill>
              <a:srgbClr val="FF00FF"/>
            </a:solidFill>
          </a:ln>
        </p:spPr>
        <p:txBody>
          <a:bodyPr/>
          <a:lstStyle/>
          <a:p>
            <a:pPr eaLnBrk="1" hangingPunct="1">
              <a:lnSpc>
                <a:spcPct val="85000"/>
              </a:lnSpc>
            </a:pPr>
            <a:r>
              <a:rPr lang="fi-FI" sz="2800" dirty="0" smtClean="0"/>
              <a:t>Geenimuuntelun käyttöalueita </a:t>
            </a:r>
            <a:br>
              <a:rPr lang="fi-FI" sz="2800" dirty="0" smtClean="0"/>
            </a:br>
            <a:r>
              <a:rPr lang="fi-FI" sz="2800" dirty="0" smtClean="0"/>
              <a:t>uudessa kasvinjalostuksessa</a:t>
            </a:r>
          </a:p>
        </p:txBody>
      </p:sp>
      <p:sp>
        <p:nvSpPr>
          <p:cNvPr id="239619" name="Rectangle 5"/>
          <p:cNvSpPr>
            <a:spLocks noGrp="1" noChangeArrowheads="1"/>
          </p:cNvSpPr>
          <p:nvPr>
            <p:ph type="body" idx="1"/>
          </p:nvPr>
        </p:nvSpPr>
        <p:spPr>
          <a:xfrm>
            <a:off x="765175" y="1331640"/>
            <a:ext cx="6515100" cy="6697662"/>
          </a:xfrm>
        </p:spPr>
        <p:txBody>
          <a:bodyPr/>
          <a:lstStyle/>
          <a:p>
            <a:pPr eaLnBrk="1" hangingPunct="1">
              <a:lnSpc>
                <a:spcPct val="95000"/>
              </a:lnSpc>
            </a:pPr>
            <a:r>
              <a:rPr lang="fi-FI" sz="1600" b="1" dirty="0" smtClean="0">
                <a:solidFill>
                  <a:srgbClr val="660066"/>
                </a:solidFill>
              </a:rPr>
              <a:t>Geenimuuntelua 37 vuotta</a:t>
            </a:r>
            <a:r>
              <a:rPr lang="fi-FI" sz="2000" b="1" dirty="0" smtClean="0">
                <a:solidFill>
                  <a:srgbClr val="FF00FF"/>
                </a:solidFill>
              </a:rPr>
              <a:t>*</a:t>
            </a:r>
            <a:r>
              <a:rPr lang="fi-FI" sz="1600" b="1" dirty="0" smtClean="0">
                <a:solidFill>
                  <a:srgbClr val="FF00FF"/>
                </a:solidFill>
              </a:rPr>
              <a:t> </a:t>
            </a:r>
          </a:p>
          <a:p>
            <a:pPr lvl="1" eaLnBrk="1" hangingPunct="1">
              <a:lnSpc>
                <a:spcPct val="95000"/>
              </a:lnSpc>
            </a:pPr>
            <a:r>
              <a:rPr lang="fi-FI" sz="1400" dirty="0" smtClean="0"/>
              <a:t>kasveilla sovellettu 27 v</a:t>
            </a:r>
          </a:p>
          <a:p>
            <a:pPr eaLnBrk="1" hangingPunct="1">
              <a:lnSpc>
                <a:spcPct val="95000"/>
              </a:lnSpc>
            </a:pPr>
            <a:r>
              <a:rPr lang="fi-FI" sz="1600" b="1" dirty="0" smtClean="0">
                <a:solidFill>
                  <a:srgbClr val="660066"/>
                </a:solidFill>
              </a:rPr>
              <a:t>Perinteiset </a:t>
            </a:r>
            <a:r>
              <a:rPr lang="fi-FI" sz="1600" b="1" dirty="0" err="1" smtClean="0">
                <a:solidFill>
                  <a:srgbClr val="660066"/>
                </a:solidFill>
              </a:rPr>
              <a:t>gm-kasvilajikkeet</a:t>
            </a:r>
            <a:endParaRPr lang="fi-FI" sz="1600" b="1" dirty="0" smtClean="0">
              <a:solidFill>
                <a:srgbClr val="660066"/>
              </a:solidFill>
            </a:endParaRPr>
          </a:p>
          <a:p>
            <a:pPr lvl="1" eaLnBrk="1" hangingPunct="1">
              <a:lnSpc>
                <a:spcPct val="95000"/>
              </a:lnSpc>
            </a:pPr>
            <a:r>
              <a:rPr lang="fi-FI" sz="1400" dirty="0" smtClean="0"/>
              <a:t>viljelyominaisuuksia</a:t>
            </a:r>
          </a:p>
          <a:p>
            <a:pPr eaLnBrk="1" hangingPunct="1">
              <a:lnSpc>
                <a:spcPct val="95000"/>
              </a:lnSpc>
            </a:pPr>
            <a:r>
              <a:rPr lang="fi-FI" sz="1600" b="1" dirty="0" smtClean="0">
                <a:solidFill>
                  <a:srgbClr val="660066"/>
                </a:solidFill>
              </a:rPr>
              <a:t>Ravitsevuusjalostus</a:t>
            </a:r>
          </a:p>
          <a:p>
            <a:pPr lvl="1" eaLnBrk="1" hangingPunct="1">
              <a:lnSpc>
                <a:spcPct val="95000"/>
              </a:lnSpc>
            </a:pPr>
            <a:r>
              <a:rPr lang="fi-FI" sz="1400" dirty="0" smtClean="0"/>
              <a:t>proteiinit, vitamiinit, terveysöljyt, sinkki, rauta</a:t>
            </a:r>
          </a:p>
          <a:p>
            <a:pPr eaLnBrk="1" hangingPunct="1">
              <a:lnSpc>
                <a:spcPct val="95000"/>
              </a:lnSpc>
            </a:pPr>
            <a:r>
              <a:rPr lang="fi-FI" sz="1600" b="1" dirty="0" smtClean="0">
                <a:solidFill>
                  <a:srgbClr val="660066"/>
                </a:solidFill>
              </a:rPr>
              <a:t>Kasvinterveysjalostus</a:t>
            </a:r>
            <a:r>
              <a:rPr lang="fi-FI" sz="1600" dirty="0" smtClean="0">
                <a:solidFill>
                  <a:schemeClr val="accent2"/>
                </a:solidFill>
              </a:rPr>
              <a:t> </a:t>
            </a:r>
          </a:p>
          <a:p>
            <a:pPr lvl="1" eaLnBrk="1" hangingPunct="1">
              <a:lnSpc>
                <a:spcPct val="95000"/>
              </a:lnSpc>
            </a:pPr>
            <a:r>
              <a:rPr lang="fi-FI" sz="1400" dirty="0" smtClean="0"/>
              <a:t>taudit, tuholaiset </a:t>
            </a:r>
          </a:p>
          <a:p>
            <a:pPr eaLnBrk="1" hangingPunct="1">
              <a:lnSpc>
                <a:spcPct val="95000"/>
              </a:lnSpc>
            </a:pPr>
            <a:r>
              <a:rPr lang="fi-FI" sz="1600" b="1" dirty="0" smtClean="0">
                <a:solidFill>
                  <a:srgbClr val="660066"/>
                </a:solidFill>
              </a:rPr>
              <a:t>Kestävyysjalostus</a:t>
            </a:r>
            <a:r>
              <a:rPr lang="fi-FI" sz="1600" dirty="0" smtClean="0">
                <a:solidFill>
                  <a:schemeClr val="accent2"/>
                </a:solidFill>
              </a:rPr>
              <a:t> </a:t>
            </a:r>
          </a:p>
          <a:p>
            <a:pPr lvl="1" eaLnBrk="1" hangingPunct="1">
              <a:lnSpc>
                <a:spcPct val="95000"/>
              </a:lnSpc>
            </a:pPr>
            <a:r>
              <a:rPr lang="fi-FI" sz="1400" dirty="0" smtClean="0"/>
              <a:t>kuivuus, suolaisuus, happamuus, tulvat, kylmyys, kuumuus </a:t>
            </a:r>
          </a:p>
          <a:p>
            <a:pPr eaLnBrk="1" hangingPunct="1">
              <a:lnSpc>
                <a:spcPct val="95000"/>
              </a:lnSpc>
            </a:pPr>
            <a:r>
              <a:rPr lang="fi-FI" sz="1600" b="1" dirty="0" smtClean="0">
                <a:solidFill>
                  <a:srgbClr val="660066"/>
                </a:solidFill>
              </a:rPr>
              <a:t>Ekotehokkuusjalostus</a:t>
            </a:r>
            <a:r>
              <a:rPr lang="fi-FI" sz="1600" dirty="0" smtClean="0"/>
              <a:t> </a:t>
            </a:r>
          </a:p>
          <a:p>
            <a:pPr lvl="1" eaLnBrk="1" hangingPunct="1">
              <a:lnSpc>
                <a:spcPct val="95000"/>
              </a:lnSpc>
            </a:pPr>
            <a:r>
              <a:rPr lang="fi-FI" sz="1400" dirty="0" smtClean="0"/>
              <a:t>lannoitteet, yhteyttäminen, kyntämättömyys, satoisuus</a:t>
            </a:r>
          </a:p>
          <a:p>
            <a:pPr eaLnBrk="1" hangingPunct="1">
              <a:lnSpc>
                <a:spcPct val="95000"/>
              </a:lnSpc>
            </a:pPr>
            <a:r>
              <a:rPr lang="fi-FI" sz="1600" b="1" dirty="0" smtClean="0">
                <a:solidFill>
                  <a:srgbClr val="660066"/>
                </a:solidFill>
              </a:rPr>
              <a:t>Biotalouden tarpeet</a:t>
            </a:r>
            <a:r>
              <a:rPr lang="fi-FI" sz="1600" dirty="0" smtClean="0">
                <a:solidFill>
                  <a:srgbClr val="660066"/>
                </a:solidFill>
              </a:rPr>
              <a:t> </a:t>
            </a:r>
          </a:p>
          <a:p>
            <a:pPr lvl="1" eaLnBrk="1" hangingPunct="1">
              <a:lnSpc>
                <a:spcPct val="95000"/>
              </a:lnSpc>
            </a:pPr>
            <a:r>
              <a:rPr lang="fi-FI" sz="1400" dirty="0" smtClean="0"/>
              <a:t>bioraaka-aineet, biomateriaalit, bioenergia  (</a:t>
            </a:r>
            <a:r>
              <a:rPr lang="fi-FI" sz="1400" dirty="0" smtClean="0">
                <a:hlinkClick r:id="rId3"/>
              </a:rPr>
              <a:t>Katsaus 2010</a:t>
            </a:r>
            <a:r>
              <a:rPr lang="fi-FI" sz="1400" dirty="0" smtClean="0"/>
              <a:t>)</a:t>
            </a:r>
          </a:p>
          <a:p>
            <a:pPr lvl="1" eaLnBrk="1" hangingPunct="1">
              <a:lnSpc>
                <a:spcPct val="95000"/>
              </a:lnSpc>
            </a:pPr>
            <a:r>
              <a:rPr lang="fi-FI" sz="1400" dirty="0" smtClean="0"/>
              <a:t>ravinnon tuotantoa vaarantamatta!</a:t>
            </a:r>
          </a:p>
          <a:p>
            <a:pPr eaLnBrk="1" hangingPunct="1">
              <a:lnSpc>
                <a:spcPct val="95000"/>
              </a:lnSpc>
            </a:pPr>
            <a:r>
              <a:rPr lang="fi-FI" sz="1600" b="1" dirty="0" smtClean="0">
                <a:solidFill>
                  <a:srgbClr val="660066"/>
                </a:solidFill>
              </a:rPr>
              <a:t>Biolääkkeet</a:t>
            </a:r>
          </a:p>
          <a:p>
            <a:pPr lvl="1" eaLnBrk="1" hangingPunct="1">
              <a:lnSpc>
                <a:spcPct val="95000"/>
              </a:lnSpc>
            </a:pPr>
            <a:r>
              <a:rPr lang="fi-FI" sz="1400" dirty="0" smtClean="0"/>
              <a:t>yhä turvallisempia, miljardien saataville</a:t>
            </a:r>
          </a:p>
          <a:p>
            <a:pPr eaLnBrk="1" hangingPunct="1">
              <a:lnSpc>
                <a:spcPct val="95000"/>
              </a:lnSpc>
              <a:buFont typeface="Wingdings" pitchFamily="2" charset="2"/>
              <a:buChar char="F"/>
            </a:pPr>
            <a:r>
              <a:rPr lang="fi-FI" sz="1400" dirty="0" smtClean="0">
                <a:hlinkClick r:id="rId4"/>
              </a:rPr>
              <a:t>http://geenit.fi/EP101006.pdf</a:t>
            </a:r>
            <a:r>
              <a:rPr lang="fi-FI" sz="1400" dirty="0" smtClean="0"/>
              <a:t>    </a:t>
            </a:r>
          </a:p>
          <a:p>
            <a:pPr eaLnBrk="1" hangingPunct="1">
              <a:lnSpc>
                <a:spcPct val="95000"/>
              </a:lnSpc>
              <a:buFont typeface="Wingdings" pitchFamily="2" charset="2"/>
              <a:buChar char="F"/>
            </a:pPr>
            <a:r>
              <a:rPr lang="fi-FI" sz="1400" dirty="0" smtClean="0">
                <a:hlinkClick r:id="rId5"/>
              </a:rPr>
              <a:t>http://geenit.fi/Futura4_04.pdf</a:t>
            </a:r>
            <a:r>
              <a:rPr lang="fi-FI" sz="1400" dirty="0" smtClean="0"/>
              <a:t> </a:t>
            </a:r>
          </a:p>
          <a:p>
            <a:pPr eaLnBrk="1" hangingPunct="1">
              <a:lnSpc>
                <a:spcPct val="95000"/>
              </a:lnSpc>
            </a:pPr>
            <a:endParaRPr lang="fi-FI" sz="1400" dirty="0" smtClean="0"/>
          </a:p>
          <a:p>
            <a:pPr eaLnBrk="1" hangingPunct="1">
              <a:lnSpc>
                <a:spcPct val="95000"/>
              </a:lnSpc>
            </a:pPr>
            <a:r>
              <a:rPr lang="fi-FI" sz="1400" dirty="0" smtClean="0"/>
              <a:t>Ääriliikkeet sabotoivat kaikkia näitäkin biosovelluksia</a:t>
            </a:r>
          </a:p>
          <a:p>
            <a:pPr lvl="1" eaLnBrk="1" hangingPunct="1">
              <a:lnSpc>
                <a:spcPct val="95000"/>
              </a:lnSpc>
            </a:pPr>
            <a:r>
              <a:rPr lang="fi-FI" sz="1200" dirty="0" smtClean="0"/>
              <a:t>tuhoamalla tutkimuksia yön pimeydessä (puolet EU:n kenttäkokeista)</a:t>
            </a:r>
          </a:p>
          <a:p>
            <a:pPr lvl="1" eaLnBrk="1" hangingPunct="1">
              <a:lnSpc>
                <a:spcPct val="95000"/>
              </a:lnSpc>
            </a:pPr>
            <a:r>
              <a:rPr lang="fi-FI" sz="1200" dirty="0" smtClean="0"/>
              <a:t>pelottelemalla maallikoita kauhukampanjoilla </a:t>
            </a:r>
          </a:p>
          <a:p>
            <a:pPr lvl="1" eaLnBrk="1" hangingPunct="1">
              <a:lnSpc>
                <a:spcPct val="95000"/>
              </a:lnSpc>
            </a:pPr>
            <a:r>
              <a:rPr lang="fi-FI" sz="1200" dirty="0" smtClean="0"/>
              <a:t>tavoitteenaan syrjintä ja biologisesti kestämättömät säädökset </a:t>
            </a:r>
          </a:p>
          <a:p>
            <a:pPr lvl="1" eaLnBrk="1" hangingPunct="1">
              <a:lnSpc>
                <a:spcPct val="95000"/>
              </a:lnSpc>
              <a:buFont typeface="Wingdings" pitchFamily="2" charset="2"/>
              <a:buChar char="Ø"/>
            </a:pPr>
            <a:r>
              <a:rPr lang="fi-FI" sz="1200" dirty="0" smtClean="0"/>
              <a:t>ja  lahjoittavat  näin julkisen biotutkimuksen hedelmät kansainvälisten </a:t>
            </a:r>
            <a:br>
              <a:rPr lang="fi-FI" sz="1200" dirty="0" smtClean="0"/>
            </a:br>
            <a:r>
              <a:rPr lang="fi-FI" sz="1200" dirty="0" smtClean="0"/>
              <a:t>suuryritysten yksinoikeudeksi</a:t>
            </a:r>
          </a:p>
          <a:p>
            <a:pPr lvl="1" eaLnBrk="1" hangingPunct="1">
              <a:lnSpc>
                <a:spcPct val="95000"/>
              </a:lnSpc>
              <a:buFont typeface="Wingdings" pitchFamily="2" charset="2"/>
              <a:buChar char="Ø"/>
            </a:pPr>
            <a:r>
              <a:rPr lang="fi-FI" sz="1200" dirty="0" smtClean="0">
                <a:hlinkClick r:id="rId6"/>
              </a:rPr>
              <a:t>http://geenit.fi/25Nobel.pdf</a:t>
            </a:r>
            <a:r>
              <a:rPr lang="fi-FI" sz="1200" dirty="0" smtClean="0"/>
              <a:t> </a:t>
            </a:r>
            <a:endParaRPr lang="fi-FI" sz="1400" dirty="0" smtClean="0"/>
          </a:p>
        </p:txBody>
      </p:sp>
      <p:sp>
        <p:nvSpPr>
          <p:cNvPr id="239620" name="Text Box 6"/>
          <p:cNvSpPr txBox="1">
            <a:spLocks noChangeArrowheads="1"/>
          </p:cNvSpPr>
          <p:nvPr/>
        </p:nvSpPr>
        <p:spPr bwMode="auto">
          <a:xfrm>
            <a:off x="548680" y="8030343"/>
            <a:ext cx="6418262" cy="646113"/>
          </a:xfrm>
          <a:prstGeom prst="rect">
            <a:avLst/>
          </a:prstGeom>
          <a:noFill/>
          <a:ln w="9525">
            <a:noFill/>
            <a:miter lim="800000"/>
            <a:headEnd/>
            <a:tailEnd/>
          </a:ln>
        </p:spPr>
        <p:txBody>
          <a:bodyPr wrap="none">
            <a:spAutoFit/>
          </a:bodyPr>
          <a:lstStyle/>
          <a:p>
            <a:r>
              <a:rPr lang="fi-FI" sz="2000" dirty="0">
                <a:solidFill>
                  <a:srgbClr val="FF00FF"/>
                </a:solidFill>
                <a:latin typeface="Arial" pitchFamily="34" charset="0"/>
              </a:rPr>
              <a:t>*</a:t>
            </a:r>
            <a:r>
              <a:rPr lang="fi-FI" sz="1600" dirty="0">
                <a:solidFill>
                  <a:srgbClr val="FF00FF"/>
                </a:solidFill>
                <a:latin typeface="Arial" pitchFamily="34" charset="0"/>
              </a:rPr>
              <a:t> </a:t>
            </a:r>
            <a:r>
              <a:rPr lang="fi-FI" sz="1400" dirty="0">
                <a:solidFill>
                  <a:srgbClr val="000000"/>
                </a:solidFill>
                <a:latin typeface="Arial" pitchFamily="34" charset="0"/>
              </a:rPr>
              <a:t>Oikeastaan </a:t>
            </a:r>
            <a:r>
              <a:rPr lang="fi-FI" sz="1400" dirty="0" smtClean="0">
                <a:solidFill>
                  <a:srgbClr val="000000"/>
                </a:solidFill>
                <a:latin typeface="Arial" pitchFamily="34" charset="0"/>
              </a:rPr>
              <a:t>85 </a:t>
            </a:r>
            <a:r>
              <a:rPr lang="fi-FI" sz="1400" dirty="0">
                <a:solidFill>
                  <a:srgbClr val="000000"/>
                </a:solidFill>
                <a:latin typeface="Arial" pitchFamily="34" charset="0"/>
              </a:rPr>
              <a:t>vuotta (vuodesta 1927 lähtien), sillä direktiivissä 2001/18/EY </a:t>
            </a:r>
            <a:br>
              <a:rPr lang="fi-FI" sz="1400" dirty="0">
                <a:solidFill>
                  <a:srgbClr val="000000"/>
                </a:solidFill>
                <a:latin typeface="Arial" pitchFamily="34" charset="0"/>
              </a:rPr>
            </a:br>
            <a:r>
              <a:rPr lang="fi-FI" sz="1400" dirty="0">
                <a:solidFill>
                  <a:srgbClr val="000000"/>
                </a:solidFill>
                <a:latin typeface="Arial" pitchFamily="34" charset="0"/>
              </a:rPr>
              <a:t>   myös mutageneesi  määritellään geenimuunteluksi</a:t>
            </a:r>
            <a:r>
              <a:rPr lang="fi-FI" sz="1600" dirty="0">
                <a:solidFill>
                  <a:srgbClr val="000000"/>
                </a:solidFill>
                <a:latin typeface="Arial" pitchFamily="34" charset="0"/>
              </a:rPr>
              <a:t> </a:t>
            </a:r>
          </a:p>
        </p:txBody>
      </p:sp>
      <p:sp>
        <p:nvSpPr>
          <p:cNvPr id="5" name="Päivämäärän paikkamerkki 4"/>
          <p:cNvSpPr>
            <a:spLocks noGrp="1"/>
          </p:cNvSpPr>
          <p:nvPr>
            <p:ph type="dt" sz="half" idx="10"/>
          </p:nvPr>
        </p:nvSpPr>
        <p:spPr>
          <a:xfrm>
            <a:off x="342900" y="8820472"/>
            <a:ext cx="1600200" cy="635000"/>
          </a:xfrm>
        </p:spPr>
        <p:txBody>
          <a:bodyPr/>
          <a:lstStyle/>
          <a:p>
            <a:pPr>
              <a:defRPr/>
            </a:pPr>
            <a:r>
              <a:rPr lang="fi-FI" smtClean="0"/>
              <a:t>13.9.2012</a:t>
            </a:r>
            <a:endParaRPr lang="fi-FI" dirty="0"/>
          </a:p>
        </p:txBody>
      </p:sp>
      <p:sp>
        <p:nvSpPr>
          <p:cNvPr id="6" name="Dian numeron paikkamerkki 5"/>
          <p:cNvSpPr>
            <a:spLocks noGrp="1"/>
          </p:cNvSpPr>
          <p:nvPr>
            <p:ph type="sldNum" sz="quarter" idx="12"/>
          </p:nvPr>
        </p:nvSpPr>
        <p:spPr>
          <a:xfrm>
            <a:off x="4914900" y="8820472"/>
            <a:ext cx="1600200" cy="635000"/>
          </a:xfrm>
        </p:spPr>
        <p:txBody>
          <a:bodyPr/>
          <a:lstStyle/>
          <a:p>
            <a:pPr>
              <a:defRPr/>
            </a:pPr>
            <a:fld id="{AB57E9BD-385D-42F3-8842-7FA4AF3F5816}" type="slidenum">
              <a:rPr lang="fi-FI" smtClean="0"/>
              <a:pPr>
                <a:defRPr/>
              </a:pPr>
              <a:t>7</a:t>
            </a:fld>
            <a:endParaRPr lang="fi-FI" dirty="0"/>
          </a:p>
        </p:txBody>
      </p:sp>
      <p:sp>
        <p:nvSpPr>
          <p:cNvPr id="7" name="Alatunnisteen paikkamerkki 6"/>
          <p:cNvSpPr>
            <a:spLocks noGrp="1"/>
          </p:cNvSpPr>
          <p:nvPr>
            <p:ph type="ftr" sz="quarter" idx="11"/>
          </p:nvPr>
        </p:nvSpPr>
        <p:spPr>
          <a:xfrm>
            <a:off x="1772816" y="8820472"/>
            <a:ext cx="4320480" cy="635000"/>
          </a:xfrm>
        </p:spPr>
        <p:txBody>
          <a:bodyPr/>
          <a:lstStyle/>
          <a:p>
            <a:pPr>
              <a:defRPr/>
            </a:pPr>
            <a:r>
              <a:rPr lang="fi-FI" smtClean="0"/>
              <a:t>Jussi Tammisola, Geenimuuntelun uusia sovelluksia I </a:t>
            </a:r>
            <a:endParaRPr lang="fi-FI"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0034" name="Rectangle 1026"/>
          <p:cNvSpPr>
            <a:spLocks noGrp="1" noChangeArrowheads="1"/>
          </p:cNvSpPr>
          <p:nvPr>
            <p:ph type="title"/>
          </p:nvPr>
        </p:nvSpPr>
        <p:spPr>
          <a:xfrm>
            <a:off x="285750" y="107950"/>
            <a:ext cx="6572250" cy="1473200"/>
          </a:xfrm>
        </p:spPr>
        <p:txBody>
          <a:bodyPr/>
          <a:lstStyle/>
          <a:p>
            <a:pPr>
              <a:lnSpc>
                <a:spcPct val="85000"/>
              </a:lnSpc>
            </a:pPr>
            <a:r>
              <a:rPr lang="fi-FI" dirty="0" smtClean="0"/>
              <a:t>Syö joka päivä matolääkettä vitamiinivihanneksena?</a:t>
            </a:r>
          </a:p>
        </p:txBody>
      </p:sp>
      <p:pic>
        <p:nvPicPr>
          <p:cNvPr id="300035" name="Picture 1028" descr="jauhosav"/>
          <p:cNvPicPr>
            <a:picLocks noChangeAspect="1" noChangeArrowheads="1"/>
          </p:cNvPicPr>
          <p:nvPr/>
        </p:nvPicPr>
        <p:blipFill>
          <a:blip r:embed="rId4" cstate="print"/>
          <a:srcRect/>
          <a:stretch>
            <a:fillRect/>
          </a:stretch>
        </p:blipFill>
        <p:spPr bwMode="auto">
          <a:xfrm>
            <a:off x="228600" y="1905000"/>
            <a:ext cx="1898650" cy="3810000"/>
          </a:xfrm>
          <a:prstGeom prst="rect">
            <a:avLst/>
          </a:prstGeom>
          <a:noFill/>
          <a:ln w="9525">
            <a:noFill/>
            <a:miter lim="800000"/>
            <a:headEnd/>
            <a:tailEnd/>
          </a:ln>
        </p:spPr>
      </p:pic>
      <p:sp>
        <p:nvSpPr>
          <p:cNvPr id="300036" name="Rectangle 1029"/>
          <p:cNvSpPr>
            <a:spLocks noChangeArrowheads="1"/>
          </p:cNvSpPr>
          <p:nvPr/>
        </p:nvSpPr>
        <p:spPr bwMode="auto">
          <a:xfrm>
            <a:off x="304800" y="5638800"/>
            <a:ext cx="6553200" cy="5486400"/>
          </a:xfrm>
          <a:prstGeom prst="rect">
            <a:avLst/>
          </a:prstGeom>
          <a:noFill/>
          <a:ln w="12700">
            <a:noFill/>
            <a:miter lim="800000"/>
            <a:headEnd/>
            <a:tailEnd/>
          </a:ln>
        </p:spPr>
        <p:txBody>
          <a:bodyPr lIns="90488" tIns="44450" rIns="90488" bIns="44450"/>
          <a:lstStyle/>
          <a:p>
            <a:pPr marL="342900" indent="-342900" eaLnBrk="0" hangingPunct="0">
              <a:spcBef>
                <a:spcPct val="20000"/>
              </a:spcBef>
              <a:buClr>
                <a:srgbClr val="00FFFF"/>
              </a:buClr>
              <a:buSzPct val="75000"/>
              <a:buFont typeface="Monotype Sorts" pitchFamily="2" charset="2"/>
              <a:buChar char="u"/>
            </a:pPr>
            <a:r>
              <a:rPr lang="fi-FI" sz="3200">
                <a:solidFill>
                  <a:srgbClr val="FFFFFF"/>
                </a:solidFill>
              </a:rPr>
              <a:t>”Jauhosavikka sisältää jopa 11% oksalaatteja. . . on aiheuttanut myrkytyksiä lampailla ja karjalla”. </a:t>
            </a:r>
            <a:r>
              <a:rPr lang="fi-FI" sz="2000" b="1">
                <a:solidFill>
                  <a:srgbClr val="FFFFFF"/>
                </a:solidFill>
              </a:rPr>
              <a:t>(Lopez ym. 1988, </a:t>
            </a:r>
            <a:r>
              <a:rPr lang="fi-FI" sz="2000" b="1" i="1">
                <a:solidFill>
                  <a:srgbClr val="FFFFFF"/>
                </a:solidFill>
              </a:rPr>
              <a:t>Veterinaria Argentina</a:t>
            </a:r>
            <a:r>
              <a:rPr lang="fi-FI" sz="2000" b="1">
                <a:solidFill>
                  <a:srgbClr val="FFFFFF"/>
                </a:solidFill>
              </a:rPr>
              <a:t> 5: 230,236)</a:t>
            </a:r>
            <a:endParaRPr lang="fi-FI" sz="3200">
              <a:solidFill>
                <a:srgbClr val="FFFFFF"/>
              </a:solidFill>
            </a:endParaRPr>
          </a:p>
          <a:p>
            <a:pPr marL="342900" indent="-342900" eaLnBrk="0" hangingPunct="0">
              <a:spcBef>
                <a:spcPct val="20000"/>
              </a:spcBef>
              <a:buClr>
                <a:srgbClr val="00FFFF"/>
              </a:buClr>
              <a:buSzPct val="75000"/>
              <a:buFont typeface="Monotype Sorts" pitchFamily="2" charset="2"/>
              <a:buChar char="u"/>
            </a:pPr>
            <a:r>
              <a:rPr lang="fi-FI" sz="3200">
                <a:solidFill>
                  <a:srgbClr val="FFFFFF"/>
                </a:solidFill>
              </a:rPr>
              <a:t>”Savikka sopii kaikenlaisten suolistoloisten häätämiseen.”</a:t>
            </a:r>
            <a:br>
              <a:rPr lang="fi-FI" sz="3200">
                <a:solidFill>
                  <a:srgbClr val="FFFFFF"/>
                </a:solidFill>
              </a:rPr>
            </a:br>
            <a:r>
              <a:rPr lang="fi-FI" sz="2000" b="1">
                <a:solidFill>
                  <a:srgbClr val="FFFFFF"/>
                </a:solidFill>
              </a:rPr>
              <a:t>(Paavo Airola 1988. Voi hyvin. Luonnonlääketieteen käsikirja. Suomen Terveyskirjat Oy)</a:t>
            </a:r>
          </a:p>
        </p:txBody>
      </p:sp>
      <p:sp>
        <p:nvSpPr>
          <p:cNvPr id="300037" name="Rectangle 1027"/>
          <p:cNvSpPr>
            <a:spLocks noGrp="1" noChangeArrowheads="1"/>
          </p:cNvSpPr>
          <p:nvPr>
            <p:ph type="body" idx="1"/>
          </p:nvPr>
        </p:nvSpPr>
        <p:spPr>
          <a:xfrm>
            <a:off x="1905000" y="1828800"/>
            <a:ext cx="5029200" cy="2590800"/>
          </a:xfrm>
        </p:spPr>
        <p:txBody>
          <a:bodyPr/>
          <a:lstStyle/>
          <a:p>
            <a:pPr>
              <a:lnSpc>
                <a:spcPct val="95000"/>
              </a:lnSpc>
            </a:pPr>
            <a:r>
              <a:rPr lang="fi-FI" smtClean="0"/>
              <a:t>Fyysikko, ”ekofeministi” Vandana Shiva vaatii Intian köyhiä syömään    A-vitamiiniriisin sijasta ”sukupuuttoon ajettua bathuaa” (jauhosavikka). Rikkakasveja ei siksi saisi torjua pelloilta. </a:t>
            </a:r>
            <a:r>
              <a:rPr lang="fi-FI" sz="2000" b="1" smtClean="0"/>
              <a:t>(Shiva 14.2.2000)</a:t>
            </a:r>
            <a:endParaRPr lang="fi-FI" smtClean="0"/>
          </a:p>
        </p:txBody>
      </p:sp>
    </p:spTree>
  </p:cSld>
  <p:clrMapOvr>
    <a:overrideClrMapping bg1="dk2" tx1="lt1" bg2="dk1" tx2="lt2" accent1="accent1" accent2="accent2" accent3="accent3" accent4="accent4" accent5="accent5" accent6="accent6" hlink="hlink" folHlink="folHlink"/>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765175" y="250825"/>
            <a:ext cx="5829300" cy="1473200"/>
          </a:xfrm>
        </p:spPr>
        <p:txBody>
          <a:bodyPr/>
          <a:lstStyle/>
          <a:p>
            <a:pPr eaLnBrk="1" hangingPunct="1">
              <a:lnSpc>
                <a:spcPct val="85000"/>
              </a:lnSpc>
            </a:pPr>
            <a:r>
              <a:rPr lang="fi-FI" sz="4000" dirty="0" smtClean="0">
                <a:latin typeface="Arial" pitchFamily="34" charset="0"/>
              </a:rPr>
              <a:t>Kuluttaja nauttii </a:t>
            </a:r>
            <a:br>
              <a:rPr lang="fi-FI" sz="4000" dirty="0" smtClean="0">
                <a:latin typeface="Arial" pitchFamily="34" charset="0"/>
              </a:rPr>
            </a:br>
            <a:r>
              <a:rPr lang="fi-FI" sz="4000" dirty="0" smtClean="0">
                <a:latin typeface="Arial" pitchFamily="34" charset="0"/>
              </a:rPr>
              <a:t>torjunta-aineita</a:t>
            </a:r>
          </a:p>
        </p:txBody>
      </p:sp>
      <p:sp>
        <p:nvSpPr>
          <p:cNvPr id="301059" name="Rectangle 3"/>
          <p:cNvSpPr>
            <a:spLocks noGrp="1" noChangeArrowheads="1"/>
          </p:cNvSpPr>
          <p:nvPr>
            <p:ph type="body" idx="1"/>
          </p:nvPr>
        </p:nvSpPr>
        <p:spPr>
          <a:xfrm>
            <a:off x="692150" y="2133600"/>
            <a:ext cx="5880100" cy="7010400"/>
          </a:xfrm>
        </p:spPr>
        <p:txBody>
          <a:bodyPr/>
          <a:lstStyle/>
          <a:p>
            <a:pPr eaLnBrk="1" hangingPunct="1">
              <a:spcBef>
                <a:spcPct val="30000"/>
              </a:spcBef>
            </a:pPr>
            <a:r>
              <a:rPr lang="fi-FI" sz="2800" dirty="0" smtClean="0">
                <a:latin typeface="Arial" pitchFamily="34" charset="0"/>
              </a:rPr>
              <a:t>Ravinnosta saamme kasvien omia, luontaisia torjunta-aineita </a:t>
            </a:r>
            <a:r>
              <a:rPr lang="fi-FI" sz="2800" i="1" dirty="0" smtClean="0">
                <a:latin typeface="Arial" pitchFamily="34" charset="0"/>
              </a:rPr>
              <a:t>10 000 kertaa enemmän</a:t>
            </a:r>
            <a:r>
              <a:rPr lang="fi-FI" sz="2800" dirty="0" smtClean="0">
                <a:latin typeface="Arial" pitchFamily="34" charset="0"/>
              </a:rPr>
              <a:t> kuin kasvinsuojeluaineiden jäämiä </a:t>
            </a:r>
          </a:p>
          <a:p>
            <a:pPr lvl="1" eaLnBrk="1" hangingPunct="1">
              <a:spcBef>
                <a:spcPct val="30000"/>
              </a:spcBef>
            </a:pPr>
            <a:r>
              <a:rPr lang="fi-FI" sz="2400" dirty="0" smtClean="0">
                <a:latin typeface="Arial" pitchFamily="34" charset="0"/>
              </a:rPr>
              <a:t>puolet luontaisista torjunta-aineista aiheuttaa syöpää, mutaatioita ja epämuodostumia</a:t>
            </a:r>
          </a:p>
          <a:p>
            <a:pPr eaLnBrk="1" hangingPunct="1">
              <a:spcBef>
                <a:spcPct val="30000"/>
              </a:spcBef>
            </a:pPr>
            <a:r>
              <a:rPr lang="fi-FI" sz="2800" dirty="0" smtClean="0">
                <a:latin typeface="Arial" pitchFamily="34" charset="0"/>
              </a:rPr>
              <a:t>Yhdessä kahvikupillisessa on syöpää aiheuttavia yhdisteitä yhtä paljon kuin amerikkalainen saa synteettisten torjunta-aineiden jäämiä vuodessa</a:t>
            </a:r>
          </a:p>
          <a:p>
            <a:pPr eaLnBrk="1" hangingPunct="1">
              <a:spcBef>
                <a:spcPct val="50000"/>
              </a:spcBef>
              <a:buClr>
                <a:schemeClr val="tx1"/>
              </a:buClr>
              <a:buSzTx/>
              <a:buFont typeface="Monotype Sorts" pitchFamily="2" charset="2"/>
              <a:buChar char="F"/>
            </a:pPr>
            <a:r>
              <a:rPr lang="fi-FI" sz="2000" dirty="0" smtClean="0">
                <a:latin typeface="Arial" pitchFamily="34" charset="0"/>
              </a:rPr>
              <a:t>Bruce N. </a:t>
            </a:r>
            <a:r>
              <a:rPr lang="fi-FI" sz="2000" dirty="0" err="1" smtClean="0">
                <a:latin typeface="Arial" pitchFamily="34" charset="0"/>
              </a:rPr>
              <a:t>Ames</a:t>
            </a:r>
            <a:r>
              <a:rPr lang="fi-FI" sz="2000" dirty="0" smtClean="0">
                <a:latin typeface="Arial" pitchFamily="34" charset="0"/>
              </a:rPr>
              <a:t> ja </a:t>
            </a:r>
            <a:r>
              <a:rPr lang="fi-FI" sz="2000" dirty="0" err="1" smtClean="0">
                <a:latin typeface="Arial" pitchFamily="34" charset="0"/>
              </a:rPr>
              <a:t>Lois</a:t>
            </a:r>
            <a:r>
              <a:rPr lang="fi-FI" sz="2000" dirty="0" smtClean="0">
                <a:latin typeface="Arial" pitchFamily="34" charset="0"/>
              </a:rPr>
              <a:t> S. Gold (2000). </a:t>
            </a:r>
            <a:r>
              <a:rPr lang="fi-FI" sz="2000" i="1" dirty="0" err="1" smtClean="0">
                <a:latin typeface="Arial" pitchFamily="34" charset="0"/>
              </a:rPr>
              <a:t>Mutation</a:t>
            </a:r>
            <a:r>
              <a:rPr lang="fi-FI" sz="2000" i="1" dirty="0" smtClean="0">
                <a:latin typeface="Arial" pitchFamily="34" charset="0"/>
              </a:rPr>
              <a:t> </a:t>
            </a:r>
            <a:r>
              <a:rPr lang="fi-FI" sz="2000" i="1" dirty="0" err="1" smtClean="0">
                <a:latin typeface="Arial" pitchFamily="34" charset="0"/>
              </a:rPr>
              <a:t>Research</a:t>
            </a:r>
            <a:r>
              <a:rPr lang="fi-FI" sz="2000" dirty="0" smtClean="0">
                <a:latin typeface="Arial" pitchFamily="34" charset="0"/>
              </a:rPr>
              <a:t> 447:3-13   </a:t>
            </a:r>
            <a:r>
              <a:rPr lang="fi-FI" sz="2000" dirty="0" smtClean="0">
                <a:latin typeface="Arial" pitchFamily="34" charset="0"/>
                <a:hlinkClick r:id="rId3"/>
              </a:rPr>
              <a:t>http://geenit.fi/amesgold.pdf</a:t>
            </a:r>
            <a:r>
              <a:rPr lang="fi-FI" sz="2000" dirty="0" smtClean="0">
                <a:latin typeface="Arial" pitchFamily="34" charset="0"/>
              </a:rPr>
              <a:t> </a:t>
            </a:r>
            <a:endParaRPr lang="fi-FI" sz="2800" dirty="0" smtClean="0">
              <a:latin typeface="Arial" pitchFamily="34" charset="0"/>
            </a:endParaRPr>
          </a:p>
          <a:p>
            <a:pPr lvl="1" eaLnBrk="1" hangingPunct="1">
              <a:spcBef>
                <a:spcPct val="30000"/>
              </a:spcBef>
            </a:pPr>
            <a:endParaRPr lang="fi-FI" sz="2400" dirty="0" smtClean="0">
              <a:latin typeface="Arial" pitchFamily="34" charset="0"/>
            </a:endParaRPr>
          </a:p>
        </p:txBody>
      </p:sp>
    </p:spTree>
  </p:cSld>
  <p:clrMapOvr>
    <a:overrideClrMapping bg1="dk2" tx1="lt1" bg2="dk1" tx2="lt2" accent1="accent1" accent2="accent2" accent3="accent3" accent4="accent4" accent5="accent5" accent6="accent6" hlink="hlink" folHlink="folHlink"/>
  </p:clrMapOvr>
  <p:transition/>
</p:sld>
</file>

<file path=ppt/slides/slide7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285750" y="34925"/>
            <a:ext cx="5829300" cy="1473200"/>
          </a:xfrm>
        </p:spPr>
        <p:txBody>
          <a:bodyPr/>
          <a:lstStyle/>
          <a:p>
            <a:pPr algn="ctr" eaLnBrk="1" hangingPunct="1">
              <a:lnSpc>
                <a:spcPct val="80000"/>
              </a:lnSpc>
            </a:pPr>
            <a:r>
              <a:rPr lang="fi-FI" sz="3600" dirty="0" smtClean="0">
                <a:latin typeface="Arial Unicode MS" pitchFamily="34" charset="-128"/>
                <a:ea typeface="Arial Unicode MS" pitchFamily="34" charset="-128"/>
                <a:cs typeface="Arial Unicode MS" pitchFamily="34" charset="-128"/>
              </a:rPr>
              <a:t>Andien pienviljelijöiden maatiaisperunat ovat terveydelle haitallisia</a:t>
            </a:r>
          </a:p>
        </p:txBody>
      </p:sp>
      <p:sp>
        <p:nvSpPr>
          <p:cNvPr id="302083" name="Rectangle 4"/>
          <p:cNvSpPr>
            <a:spLocks noGrp="1" noChangeArrowheads="1"/>
          </p:cNvSpPr>
          <p:nvPr>
            <p:ph type="body" idx="1"/>
          </p:nvPr>
        </p:nvSpPr>
        <p:spPr>
          <a:xfrm>
            <a:off x="-26988" y="4997450"/>
            <a:ext cx="6934201" cy="4038600"/>
          </a:xfrm>
        </p:spPr>
        <p:txBody>
          <a:bodyPr/>
          <a:lstStyle/>
          <a:p>
            <a:pPr eaLnBrk="1" hangingPunct="1">
              <a:spcBef>
                <a:spcPct val="25000"/>
              </a:spcBef>
            </a:pPr>
            <a:r>
              <a:rPr lang="fi-FI" sz="2400" smtClean="0">
                <a:ea typeface="Arial Unicode MS" pitchFamily="34" charset="-128"/>
                <a:cs typeface="Times New Roman" pitchFamily="18" charset="0"/>
              </a:rPr>
              <a:t>Tuottavat aivan ”liikaa” myrkyllisiä glykoalkaloideja (mm. solaniinia)</a:t>
            </a:r>
          </a:p>
          <a:p>
            <a:pPr lvl="1" eaLnBrk="1" hangingPunct="1">
              <a:spcBef>
                <a:spcPct val="25000"/>
              </a:spcBef>
            </a:pPr>
            <a:r>
              <a:rPr lang="fi-FI" sz="2000" smtClean="0">
                <a:ea typeface="Arial Unicode MS" pitchFamily="34" charset="-128"/>
                <a:cs typeface="Times New Roman" pitchFamily="18" charset="0"/>
              </a:rPr>
              <a:t>peruna ei ole ”tarkoitettu” kasvinsyöjille</a:t>
            </a:r>
          </a:p>
          <a:p>
            <a:pPr eaLnBrk="1" hangingPunct="1">
              <a:spcBef>
                <a:spcPct val="25000"/>
              </a:spcBef>
            </a:pPr>
            <a:r>
              <a:rPr lang="fi-FI" sz="2400" smtClean="0">
                <a:ea typeface="Arial Unicode MS" pitchFamily="34" charset="-128"/>
                <a:cs typeface="Times New Roman" pitchFamily="18" charset="0"/>
              </a:rPr>
              <a:t>Alkaloideja vähennetty 40–60% muuntamalla perunan omia geenejä  </a:t>
            </a:r>
            <a:r>
              <a:rPr lang="fi-FI" sz="2000" smtClean="0">
                <a:ea typeface="Arial Unicode MS" pitchFamily="34" charset="-128"/>
                <a:cs typeface="Times New Roman" pitchFamily="18" charset="0"/>
              </a:rPr>
              <a:t>(</a:t>
            </a:r>
            <a:r>
              <a:rPr lang="fi-FI" sz="2000" i="1" smtClean="0">
                <a:ea typeface="Arial Unicode MS" pitchFamily="34" charset="-128"/>
                <a:cs typeface="Times New Roman" pitchFamily="18" charset="0"/>
              </a:rPr>
              <a:t>AgBiot. Rep.</a:t>
            </a:r>
            <a:r>
              <a:rPr lang="fi-FI" sz="2000" smtClean="0">
                <a:ea typeface="Arial Unicode MS" pitchFamily="34" charset="-128"/>
                <a:cs typeface="Times New Roman" pitchFamily="18" charset="0"/>
              </a:rPr>
              <a:t>12/99)</a:t>
            </a:r>
            <a:endParaRPr lang="fi-FI" sz="2400" smtClean="0">
              <a:ea typeface="Arial Unicode MS" pitchFamily="34" charset="-128"/>
              <a:cs typeface="Times New Roman" pitchFamily="18" charset="0"/>
            </a:endParaRPr>
          </a:p>
          <a:p>
            <a:pPr eaLnBrk="1" hangingPunct="1">
              <a:spcBef>
                <a:spcPct val="25000"/>
              </a:spcBef>
            </a:pPr>
            <a:r>
              <a:rPr lang="fi-FI" sz="2400" smtClean="0">
                <a:ea typeface="Arial Unicode MS" pitchFamily="34" charset="-128"/>
                <a:cs typeface="Times New Roman" pitchFamily="18" charset="0"/>
              </a:rPr>
              <a:t>Pohjolankin perunoissa alkaloideja on usein </a:t>
            </a:r>
            <a:br>
              <a:rPr lang="fi-FI" sz="2400" smtClean="0">
                <a:ea typeface="Arial Unicode MS" pitchFamily="34" charset="-128"/>
                <a:cs typeface="Times New Roman" pitchFamily="18" charset="0"/>
              </a:rPr>
            </a:br>
            <a:r>
              <a:rPr lang="fi-FI" sz="2400" smtClean="0">
                <a:ea typeface="Arial Unicode MS" pitchFamily="34" charset="-128"/>
                <a:cs typeface="Times New Roman" pitchFamily="18" charset="0"/>
              </a:rPr>
              <a:t>yli 100 mg/kg </a:t>
            </a:r>
          </a:p>
          <a:p>
            <a:pPr lvl="1" eaLnBrk="1" hangingPunct="1">
              <a:spcBef>
                <a:spcPct val="25000"/>
              </a:spcBef>
            </a:pPr>
            <a:r>
              <a:rPr lang="fi-FI" sz="2000" smtClean="0">
                <a:ea typeface="Arial Unicode MS" pitchFamily="34" charset="-128"/>
                <a:cs typeface="Times New Roman" pitchFamily="18" charset="0"/>
              </a:rPr>
              <a:t>syinä  lajikkeet,  pitkä päivä  sekä</a:t>
            </a:r>
          </a:p>
          <a:p>
            <a:pPr lvl="1" eaLnBrk="1" hangingPunct="1">
              <a:spcBef>
                <a:spcPct val="25000"/>
              </a:spcBef>
            </a:pPr>
            <a:r>
              <a:rPr lang="fi-FI" sz="2000" smtClean="0">
                <a:ea typeface="Arial Unicode MS" pitchFamily="34" charset="-128"/>
                <a:cs typeface="Times New Roman" pitchFamily="18" charset="0"/>
              </a:rPr>
              <a:t>viileä ja sateinen kasvukausi.</a:t>
            </a:r>
          </a:p>
          <a:p>
            <a:pPr lvl="1" eaLnBrk="1" hangingPunct="1">
              <a:spcBef>
                <a:spcPct val="25000"/>
              </a:spcBef>
              <a:buClr>
                <a:schemeClr val="accent2"/>
              </a:buClr>
              <a:buSzPct val="80000"/>
              <a:buFont typeface="Wingdings" pitchFamily="2" charset="2"/>
              <a:buChar char="Ø"/>
            </a:pPr>
            <a:r>
              <a:rPr lang="fi-FI" sz="2000" smtClean="0">
                <a:ea typeface="Arial Unicode MS" pitchFamily="34" charset="-128"/>
                <a:cs typeface="Times New Roman" pitchFamily="18" charset="0"/>
              </a:rPr>
              <a:t> </a:t>
            </a:r>
            <a:r>
              <a:rPr lang="fi-FI" sz="2400" smtClean="0">
                <a:ea typeface="Arial Unicode MS" pitchFamily="34" charset="-128"/>
                <a:cs typeface="Times New Roman" pitchFamily="18" charset="0"/>
              </a:rPr>
              <a:t>Kuorittava: alkaloidit vähenevät puoleen</a:t>
            </a:r>
            <a:endParaRPr lang="fi-FI" sz="2000" smtClean="0">
              <a:ea typeface="Arial Unicode MS" pitchFamily="34" charset="-128"/>
              <a:cs typeface="Times New Roman" pitchFamily="18" charset="0"/>
            </a:endParaRPr>
          </a:p>
        </p:txBody>
      </p:sp>
      <p:pic>
        <p:nvPicPr>
          <p:cNvPr id="302084" name="Picture 5" descr="Picture33pkr"/>
          <p:cNvPicPr>
            <a:picLocks noChangeAspect="1" noChangeArrowheads="1"/>
          </p:cNvPicPr>
          <p:nvPr/>
        </p:nvPicPr>
        <p:blipFill>
          <a:blip r:embed="rId3" cstate="print"/>
          <a:srcRect/>
          <a:stretch>
            <a:fillRect/>
          </a:stretch>
        </p:blipFill>
        <p:spPr bwMode="auto">
          <a:xfrm>
            <a:off x="0" y="1522413"/>
            <a:ext cx="6858000" cy="3454400"/>
          </a:xfrm>
          <a:prstGeom prst="rect">
            <a:avLst/>
          </a:prstGeom>
          <a:noFill/>
          <a:ln w="9525">
            <a:noFill/>
            <a:miter lim="800000"/>
            <a:headEnd/>
            <a:tailEnd/>
          </a:ln>
        </p:spPr>
      </p:pic>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765175" y="250825"/>
            <a:ext cx="5400675" cy="1008063"/>
          </a:xfrm>
          <a:ln>
            <a:solidFill>
              <a:schemeClr val="tx1"/>
            </a:solidFill>
          </a:ln>
        </p:spPr>
        <p:txBody>
          <a:bodyPr/>
          <a:lstStyle/>
          <a:p>
            <a:pPr eaLnBrk="1" hangingPunct="1">
              <a:lnSpc>
                <a:spcPct val="85000"/>
              </a:lnSpc>
            </a:pPr>
            <a:r>
              <a:rPr lang="fi-FI" sz="3200" dirty="0" smtClean="0">
                <a:solidFill>
                  <a:srgbClr val="660066"/>
                </a:solidFill>
              </a:rPr>
              <a:t>Kassava – ruokaturvaa köyhille? </a:t>
            </a:r>
          </a:p>
        </p:txBody>
      </p:sp>
      <p:sp>
        <p:nvSpPr>
          <p:cNvPr id="303107" name="Rectangle 3"/>
          <p:cNvSpPr>
            <a:spLocks noGrp="1" noChangeArrowheads="1"/>
          </p:cNvSpPr>
          <p:nvPr>
            <p:ph type="body" sz="half" idx="1"/>
          </p:nvPr>
        </p:nvSpPr>
        <p:spPr>
          <a:xfrm>
            <a:off x="331788" y="5364163"/>
            <a:ext cx="6553200" cy="3097212"/>
          </a:xfrm>
        </p:spPr>
        <p:txBody>
          <a:bodyPr/>
          <a:lstStyle/>
          <a:p>
            <a:pPr eaLnBrk="1" hangingPunct="1">
              <a:spcBef>
                <a:spcPct val="30000"/>
              </a:spcBef>
            </a:pPr>
            <a:r>
              <a:rPr lang="fi-FI" sz="2000" smtClean="0"/>
              <a:t>Kassava  (</a:t>
            </a:r>
            <a:r>
              <a:rPr lang="fi-FI" sz="2000" i="1" smtClean="0"/>
              <a:t>Manihot esculenta</a:t>
            </a:r>
            <a:r>
              <a:rPr lang="fi-FI" sz="2000" smtClean="0"/>
              <a:t>) tuotiin Afrikkaan Brasiliasta 500 vuotta sitten</a:t>
            </a:r>
          </a:p>
          <a:p>
            <a:pPr eaLnBrk="1" hangingPunct="1">
              <a:spcBef>
                <a:spcPct val="30000"/>
              </a:spcBef>
            </a:pPr>
            <a:r>
              <a:rPr lang="fi-FI" sz="2000" smtClean="0"/>
              <a:t>Se on 800 miljoonan ihmisen perusruokaa kehitysmaissa</a:t>
            </a:r>
          </a:p>
          <a:p>
            <a:pPr lvl="1" eaLnBrk="1" hangingPunct="1">
              <a:spcBef>
                <a:spcPct val="30000"/>
              </a:spcBef>
            </a:pPr>
            <a:r>
              <a:rPr lang="fi-FI" sz="1600" smtClean="0"/>
              <a:t>Saharan eteläpuolisen Afrikan kasvatetuin ravintokasvi</a:t>
            </a:r>
          </a:p>
          <a:p>
            <a:pPr eaLnBrk="1" hangingPunct="1">
              <a:spcBef>
                <a:spcPct val="30000"/>
              </a:spcBef>
            </a:pPr>
            <a:r>
              <a:rPr lang="fi-FI" sz="2000" smtClean="0"/>
              <a:t>Viljelyominaisuudet sopivat köyhille kasvattajille</a:t>
            </a:r>
          </a:p>
          <a:p>
            <a:pPr lvl="1" eaLnBrk="1" hangingPunct="1">
              <a:spcBef>
                <a:spcPct val="30000"/>
              </a:spcBef>
            </a:pPr>
            <a:r>
              <a:rPr lang="fi-FI" sz="1600" smtClean="0"/>
              <a:t>kassava on halpa viljeltävä</a:t>
            </a:r>
          </a:p>
          <a:p>
            <a:pPr lvl="1" eaLnBrk="1" hangingPunct="1">
              <a:spcBef>
                <a:spcPct val="30000"/>
              </a:spcBef>
            </a:pPr>
            <a:r>
              <a:rPr lang="fi-FI" sz="1600" smtClean="0"/>
              <a:t>kasvi viihtyy huonoillakin mailla ja sietää erinomaisesti kuivuutta</a:t>
            </a:r>
          </a:p>
          <a:p>
            <a:pPr lvl="1" eaLnBrk="1" hangingPunct="1">
              <a:spcBef>
                <a:spcPct val="30000"/>
              </a:spcBef>
            </a:pPr>
            <a:r>
              <a:rPr lang="fi-FI" sz="1600" smtClean="0"/>
              <a:t>satoa saadaan ympäri vuoden</a:t>
            </a:r>
          </a:p>
          <a:p>
            <a:pPr lvl="1" eaLnBrk="1" hangingPunct="1">
              <a:spcBef>
                <a:spcPct val="30000"/>
              </a:spcBef>
            </a:pPr>
            <a:r>
              <a:rPr lang="fi-FI" sz="1600" smtClean="0"/>
              <a:t>lisätään pistokkaista; monet lajikkeet eivät kuki</a:t>
            </a:r>
          </a:p>
          <a:p>
            <a:pPr eaLnBrk="1" hangingPunct="1">
              <a:spcBef>
                <a:spcPct val="30000"/>
              </a:spcBef>
            </a:pPr>
            <a:r>
              <a:rPr lang="fi-FI" sz="2000" smtClean="0"/>
              <a:t>Mutta: kassava on altis virustaudille (CMD), joka  heikentää sen satoa 30</a:t>
            </a:r>
            <a:r>
              <a:rPr lang="fi-FI" sz="2000" smtClean="0">
                <a:cs typeface="Arial" pitchFamily="34" charset="0"/>
              </a:rPr>
              <a:t>–</a:t>
            </a:r>
            <a:r>
              <a:rPr lang="fi-FI" sz="2000" smtClean="0"/>
              <a:t>40 %  (Sayre ym. 2011)</a:t>
            </a:r>
            <a:endParaRPr lang="fi-FI" sz="1800" smtClean="0">
              <a:sym typeface="Monotype Sorts" pitchFamily="2" charset="2"/>
            </a:endParaRPr>
          </a:p>
        </p:txBody>
      </p:sp>
      <p:pic>
        <p:nvPicPr>
          <p:cNvPr id="303108" name="Picture 5" descr="Picture31k"/>
          <p:cNvPicPr>
            <a:picLocks noChangeAspect="1" noChangeArrowheads="1"/>
          </p:cNvPicPr>
          <p:nvPr/>
        </p:nvPicPr>
        <p:blipFill>
          <a:blip r:embed="rId3" cstate="print"/>
          <a:srcRect/>
          <a:stretch>
            <a:fillRect/>
          </a:stretch>
        </p:blipFill>
        <p:spPr bwMode="auto">
          <a:xfrm>
            <a:off x="1277938" y="1331913"/>
            <a:ext cx="3806825" cy="40370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765175" y="220663"/>
            <a:ext cx="5400675" cy="1255712"/>
          </a:xfrm>
          <a:ln>
            <a:solidFill>
              <a:schemeClr val="tx1"/>
            </a:solidFill>
          </a:ln>
        </p:spPr>
        <p:txBody>
          <a:bodyPr/>
          <a:lstStyle/>
          <a:p>
            <a:pPr eaLnBrk="1" hangingPunct="1">
              <a:lnSpc>
                <a:spcPct val="85000"/>
              </a:lnSpc>
            </a:pPr>
            <a:r>
              <a:rPr lang="fi-FI" sz="3200" dirty="0" smtClean="0">
                <a:solidFill>
                  <a:srgbClr val="660066"/>
                </a:solidFill>
              </a:rPr>
              <a:t>Perinteinen kassava on </a:t>
            </a:r>
            <a:br>
              <a:rPr lang="fi-FI" sz="3200" dirty="0" smtClean="0">
                <a:solidFill>
                  <a:srgbClr val="660066"/>
                </a:solidFill>
              </a:rPr>
            </a:br>
            <a:r>
              <a:rPr lang="fi-FI" sz="3200" dirty="0" smtClean="0">
                <a:solidFill>
                  <a:srgbClr val="660066"/>
                </a:solidFill>
              </a:rPr>
              <a:t>kehnoa ruokaa</a:t>
            </a:r>
          </a:p>
        </p:txBody>
      </p:sp>
      <p:sp>
        <p:nvSpPr>
          <p:cNvPr id="317443" name="Rectangle 3"/>
          <p:cNvSpPr>
            <a:spLocks noGrp="1" noChangeArrowheads="1"/>
          </p:cNvSpPr>
          <p:nvPr>
            <p:ph type="body" sz="half" idx="1"/>
          </p:nvPr>
        </p:nvSpPr>
        <p:spPr>
          <a:xfrm>
            <a:off x="304800" y="1547813"/>
            <a:ext cx="6553200" cy="6697662"/>
          </a:xfrm>
        </p:spPr>
        <p:txBody>
          <a:bodyPr/>
          <a:lstStyle/>
          <a:p>
            <a:pPr eaLnBrk="1" hangingPunct="1">
              <a:spcBef>
                <a:spcPct val="30000"/>
              </a:spcBef>
              <a:defRPr/>
            </a:pPr>
            <a:r>
              <a:rPr lang="fi-FI" sz="2000" dirty="0" smtClean="0"/>
              <a:t>Kassavan ravinto-ominaisuudet ovat kuitenkin huonot</a:t>
            </a:r>
          </a:p>
          <a:p>
            <a:pPr marL="741363" lvl="1" indent="-284163" eaLnBrk="1" hangingPunct="1">
              <a:spcBef>
                <a:spcPct val="30000"/>
              </a:spcBef>
              <a:defRPr/>
            </a:pPr>
            <a:r>
              <a:rPr lang="fi-FI" sz="1800" dirty="0" smtClean="0"/>
              <a:t>juurakko on lähes silkkaa tärkkelystä</a:t>
            </a:r>
          </a:p>
          <a:p>
            <a:pPr marL="741363" lvl="1" indent="-284163" eaLnBrk="1" hangingPunct="1">
              <a:spcBef>
                <a:spcPct val="30000"/>
              </a:spcBef>
              <a:defRPr/>
            </a:pPr>
            <a:r>
              <a:rPr lang="fi-FI" sz="1800" dirty="0" smtClean="0"/>
              <a:t>tappavan myrkyllistä (syaanivetyä synnyttävät </a:t>
            </a:r>
            <a:r>
              <a:rPr lang="fi-FI" sz="1800" dirty="0" err="1" smtClean="0"/>
              <a:t>glukosidit</a:t>
            </a:r>
            <a:r>
              <a:rPr lang="fi-FI" sz="1800" dirty="0" smtClean="0"/>
              <a:t>, esim. </a:t>
            </a:r>
            <a:r>
              <a:rPr lang="fi-FI" sz="1800" dirty="0" err="1" smtClean="0"/>
              <a:t>linamarin</a:t>
            </a:r>
            <a:r>
              <a:rPr lang="fi-FI" sz="1800" dirty="0" smtClean="0"/>
              <a:t>)</a:t>
            </a:r>
          </a:p>
          <a:p>
            <a:pPr marL="741363" lvl="1" indent="-284163" eaLnBrk="1" hangingPunct="1">
              <a:spcBef>
                <a:spcPct val="30000"/>
              </a:spcBef>
              <a:defRPr/>
            </a:pPr>
            <a:r>
              <a:rPr lang="fi-FI" sz="1800" dirty="0" smtClean="0"/>
              <a:t>niukasti proteiinia, vitamiineja ja mineraaleja</a:t>
            </a:r>
          </a:p>
          <a:p>
            <a:pPr marL="741363" lvl="1" indent="-284163" eaLnBrk="1" hangingPunct="1">
              <a:spcBef>
                <a:spcPct val="30000"/>
              </a:spcBef>
              <a:defRPr/>
            </a:pPr>
            <a:endParaRPr lang="fi-FI" sz="1800" dirty="0" smtClean="0"/>
          </a:p>
          <a:p>
            <a:pPr marL="741363" lvl="1" indent="-284163" eaLnBrk="1" hangingPunct="1">
              <a:spcBef>
                <a:spcPct val="30000"/>
              </a:spcBef>
              <a:defRPr/>
            </a:pPr>
            <a:endParaRPr lang="fi-FI" sz="1800" dirty="0" smtClean="0"/>
          </a:p>
          <a:p>
            <a:pPr marL="741363" lvl="1" indent="-284163" eaLnBrk="1" hangingPunct="1">
              <a:spcBef>
                <a:spcPct val="30000"/>
              </a:spcBef>
              <a:defRPr/>
            </a:pPr>
            <a:endParaRPr lang="fi-FI" sz="1800" dirty="0" smtClean="0"/>
          </a:p>
          <a:p>
            <a:pPr marL="741363" lvl="1" indent="-284163" eaLnBrk="1" hangingPunct="1">
              <a:spcBef>
                <a:spcPct val="30000"/>
              </a:spcBef>
              <a:defRPr/>
            </a:pPr>
            <a:endParaRPr lang="fi-FI" sz="1800" dirty="0" smtClean="0"/>
          </a:p>
          <a:p>
            <a:pPr marL="741363" lvl="1" indent="-284163" eaLnBrk="1" hangingPunct="1">
              <a:spcBef>
                <a:spcPct val="30000"/>
              </a:spcBef>
              <a:defRPr/>
            </a:pPr>
            <a:endParaRPr lang="fi-FI" sz="1800" dirty="0" smtClean="0"/>
          </a:p>
          <a:p>
            <a:pPr marL="741363" lvl="1" indent="-284163" eaLnBrk="1" hangingPunct="1">
              <a:spcBef>
                <a:spcPct val="30000"/>
              </a:spcBef>
              <a:defRPr/>
            </a:pPr>
            <a:endParaRPr lang="fi-FI" sz="1800" dirty="0" smtClean="0"/>
          </a:p>
          <a:p>
            <a:pPr marL="741363" lvl="1" indent="-284163" eaLnBrk="1" hangingPunct="1">
              <a:spcBef>
                <a:spcPct val="30000"/>
              </a:spcBef>
              <a:buFontTx/>
              <a:buNone/>
              <a:defRPr/>
            </a:pPr>
            <a:r>
              <a:rPr lang="fi-FI" sz="1800" dirty="0" smtClean="0"/>
              <a:t>     Perinteisessä kassavassa on hyvin vähän A-vitamiinia, joten esimerkiksi Nigeriassa kuolee 39 000 lasta vuodessa </a:t>
            </a:r>
            <a:br>
              <a:rPr lang="fi-FI" sz="1800" dirty="0" smtClean="0"/>
            </a:br>
            <a:r>
              <a:rPr lang="fi-FI" sz="1800" dirty="0" smtClean="0"/>
              <a:t>A-vitamiinin puutokseen</a:t>
            </a:r>
          </a:p>
          <a:p>
            <a:pPr eaLnBrk="1" hangingPunct="1">
              <a:spcBef>
                <a:spcPct val="30000"/>
              </a:spcBef>
              <a:defRPr/>
            </a:pPr>
            <a:r>
              <a:rPr lang="fi-FI" sz="2000" dirty="0" smtClean="0"/>
              <a:t>Prosessoitava 3</a:t>
            </a:r>
            <a:r>
              <a:rPr lang="fi-FI" sz="2000" dirty="0" smtClean="0">
                <a:cs typeface="Arial" pitchFamily="34" charset="0"/>
              </a:rPr>
              <a:t>–</a:t>
            </a:r>
            <a:r>
              <a:rPr lang="fi-FI" sz="2000" dirty="0" smtClean="0"/>
              <a:t>6 vrk ajan myrkyn vähentämiseksi. Ihminen ”manipuloi” kassavan ravinnokseen </a:t>
            </a:r>
          </a:p>
          <a:p>
            <a:pPr lvl="1" eaLnBrk="1" hangingPunct="1">
              <a:spcBef>
                <a:spcPct val="30000"/>
              </a:spcBef>
              <a:defRPr/>
            </a:pPr>
            <a:r>
              <a:rPr lang="fi-FI" sz="1600" dirty="0" smtClean="0"/>
              <a:t>esim. raastamalla, käymisen avulla, keittämällä, kuivaamalla</a:t>
            </a:r>
          </a:p>
          <a:p>
            <a:pPr eaLnBrk="1" hangingPunct="1">
              <a:spcBef>
                <a:spcPct val="30000"/>
              </a:spcBef>
              <a:defRPr/>
            </a:pPr>
            <a:r>
              <a:rPr lang="fi-FI" sz="2000" dirty="0" smtClean="0"/>
              <a:t>Juurakot pilaantuvat 2–3 päivässä korjuun jälkeen</a:t>
            </a:r>
          </a:p>
          <a:p>
            <a:pPr lvl="1" eaLnBrk="1" hangingPunct="1">
              <a:spcBef>
                <a:spcPct val="30000"/>
              </a:spcBef>
              <a:defRPr/>
            </a:pPr>
            <a:r>
              <a:rPr lang="fi-FI" sz="1600" dirty="0" smtClean="0"/>
              <a:t>...mikä usein estää niiden viemisen myytäviksi markkinoille</a:t>
            </a:r>
          </a:p>
          <a:p>
            <a:pPr lvl="1" eaLnBrk="1" hangingPunct="1">
              <a:spcBef>
                <a:spcPct val="30000"/>
              </a:spcBef>
              <a:defRPr/>
            </a:pPr>
            <a:r>
              <a:rPr lang="fi-FI" sz="1600" dirty="0" smtClean="0"/>
              <a:t>pilaantumishävikki haaskaa kaikkiaan 26% kokonaissadosta  </a:t>
            </a:r>
            <a:br>
              <a:rPr lang="fi-FI" sz="1600" dirty="0" smtClean="0"/>
            </a:br>
            <a:r>
              <a:rPr lang="fi-FI" sz="1600" dirty="0" smtClean="0"/>
              <a:t>(</a:t>
            </a:r>
            <a:r>
              <a:rPr lang="fi-FI" sz="1600" dirty="0" err="1" smtClean="0"/>
              <a:t>Sayre</a:t>
            </a:r>
            <a:r>
              <a:rPr lang="fi-FI" sz="1600" dirty="0" smtClean="0"/>
              <a:t> ym. 2011)</a:t>
            </a:r>
          </a:p>
          <a:p>
            <a:pPr eaLnBrk="1" hangingPunct="1">
              <a:spcBef>
                <a:spcPct val="30000"/>
              </a:spcBef>
              <a:buFont typeface="Monotype Sorts" pitchFamily="2" charset="2"/>
              <a:buNone/>
              <a:defRPr/>
            </a:pPr>
            <a:r>
              <a:rPr lang="fi-FI" sz="1600" dirty="0" smtClean="0">
                <a:hlinkClick r:id="rId3"/>
              </a:rPr>
              <a:t>http://www.danforthcenter.org/wordpress/?page_id=188&amp;catid=8&amp;p1=INTERNATIONAL_PROGRAMS&amp;p2=BCP</a:t>
            </a:r>
            <a:endParaRPr lang="fi-FI" sz="1600" dirty="0" smtClean="0"/>
          </a:p>
        </p:txBody>
      </p:sp>
      <p:pic>
        <p:nvPicPr>
          <p:cNvPr id="304132" name="Kuva 4" descr="fortified-cassavapp.jpg"/>
          <p:cNvPicPr>
            <a:picLocks noChangeAspect="1"/>
          </p:cNvPicPr>
          <p:nvPr/>
        </p:nvPicPr>
        <p:blipFill>
          <a:blip r:embed="rId4" cstate="print"/>
          <a:srcRect/>
          <a:stretch>
            <a:fillRect/>
          </a:stretch>
        </p:blipFill>
        <p:spPr bwMode="auto">
          <a:xfrm>
            <a:off x="1125538" y="3378200"/>
            <a:ext cx="3886200" cy="2057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404813" y="76374"/>
            <a:ext cx="6192837" cy="1111250"/>
          </a:xfrm>
          <a:ln>
            <a:solidFill>
              <a:schemeClr val="tx1"/>
            </a:solidFill>
          </a:ln>
        </p:spPr>
        <p:txBody>
          <a:bodyPr/>
          <a:lstStyle/>
          <a:p>
            <a:pPr eaLnBrk="1" hangingPunct="1">
              <a:lnSpc>
                <a:spcPct val="85000"/>
              </a:lnSpc>
            </a:pPr>
            <a:r>
              <a:rPr lang="fi-FI" sz="3200" dirty="0" smtClean="0">
                <a:solidFill>
                  <a:srgbClr val="660066"/>
                </a:solidFill>
              </a:rPr>
              <a:t>Annos biokassavaa voi turvata päivän ravitsemuksen</a:t>
            </a:r>
          </a:p>
        </p:txBody>
      </p:sp>
      <p:sp>
        <p:nvSpPr>
          <p:cNvPr id="318467" name="Rectangle 3"/>
          <p:cNvSpPr>
            <a:spLocks noGrp="1" noChangeArrowheads="1"/>
          </p:cNvSpPr>
          <p:nvPr>
            <p:ph type="body" sz="half" idx="1"/>
          </p:nvPr>
        </p:nvSpPr>
        <p:spPr>
          <a:xfrm>
            <a:off x="115888" y="1294135"/>
            <a:ext cx="6742112" cy="7526337"/>
          </a:xfrm>
        </p:spPr>
        <p:txBody>
          <a:bodyPr/>
          <a:lstStyle/>
          <a:p>
            <a:pPr eaLnBrk="1" hangingPunct="1">
              <a:lnSpc>
                <a:spcPct val="90000"/>
              </a:lnSpc>
              <a:spcBef>
                <a:spcPct val="30000"/>
              </a:spcBef>
              <a:buClr>
                <a:srgbClr val="0066FF"/>
              </a:buClr>
              <a:buFont typeface="Wingdings" pitchFamily="2" charset="2"/>
              <a:buChar char="v"/>
              <a:defRPr/>
            </a:pPr>
            <a:r>
              <a:rPr lang="fi-FI" sz="1800" b="1" dirty="0" err="1" smtClean="0">
                <a:solidFill>
                  <a:srgbClr val="0066FF"/>
                </a:solidFill>
                <a:hlinkClick r:id="rId3"/>
              </a:rPr>
              <a:t>Bio</a:t>
            </a:r>
            <a:r>
              <a:rPr lang="fi-FI" sz="1800" b="1" dirty="0" smtClean="0">
                <a:solidFill>
                  <a:srgbClr val="0066FF"/>
                </a:solidFill>
                <a:hlinkClick r:id="rId3"/>
              </a:rPr>
              <a:t> </a:t>
            </a:r>
            <a:r>
              <a:rPr lang="fi-FI" sz="1800" b="1" dirty="0" err="1" smtClean="0">
                <a:solidFill>
                  <a:srgbClr val="0066FF"/>
                </a:solidFill>
                <a:hlinkClick r:id="rId3"/>
              </a:rPr>
              <a:t>Cassava</a:t>
            </a:r>
            <a:r>
              <a:rPr lang="fi-FI" sz="1800" b="1" dirty="0" smtClean="0">
                <a:solidFill>
                  <a:srgbClr val="0066FF"/>
                </a:solidFill>
                <a:hlinkClick r:id="rId3"/>
              </a:rPr>
              <a:t> Plus</a:t>
            </a:r>
            <a:r>
              <a:rPr lang="fi-FI" sz="1800" b="1" dirty="0" smtClean="0">
                <a:solidFill>
                  <a:srgbClr val="0066FF"/>
                </a:solidFill>
              </a:rPr>
              <a:t>:</a:t>
            </a:r>
            <a:r>
              <a:rPr lang="fi-FI" sz="1800" b="1" dirty="0" smtClean="0"/>
              <a:t> </a:t>
            </a:r>
            <a:r>
              <a:rPr lang="fi-FI" sz="1800" dirty="0" smtClean="0"/>
              <a:t> laajassa jalostusprojektissa Afrikassa korjataan kassavan puutteita </a:t>
            </a:r>
          </a:p>
          <a:p>
            <a:pPr marL="741363" lvl="1" indent="-284163" eaLnBrk="1" hangingPunct="1">
              <a:lnSpc>
                <a:spcPct val="90000"/>
              </a:lnSpc>
              <a:spcBef>
                <a:spcPct val="30000"/>
              </a:spcBef>
              <a:defRPr/>
            </a:pPr>
            <a:r>
              <a:rPr lang="fi-FI" sz="1600" dirty="0" smtClean="0"/>
              <a:t>vetää Ohion valtionyliopisto, rahoittaa Gatesin säätiö </a:t>
            </a:r>
          </a:p>
          <a:p>
            <a:pPr eaLnBrk="1" hangingPunct="1">
              <a:lnSpc>
                <a:spcPct val="90000"/>
              </a:lnSpc>
              <a:spcBef>
                <a:spcPct val="30000"/>
              </a:spcBef>
              <a:defRPr/>
            </a:pPr>
            <a:r>
              <a:rPr lang="fi-FI" sz="1800" dirty="0" smtClean="0"/>
              <a:t>Tavoitteena on, että uusissa kassavalajikkeissa olisi niin paljon vitamiineja, mineraaleja ja proteiinia, että jo yksi ateria turvaa päivän ravitsemuksen  </a:t>
            </a:r>
          </a:p>
          <a:p>
            <a:pPr marL="741363" lvl="1" indent="-284163" eaLnBrk="1" hangingPunct="1">
              <a:lnSpc>
                <a:spcPct val="90000"/>
              </a:lnSpc>
              <a:spcBef>
                <a:spcPct val="30000"/>
              </a:spcBef>
              <a:defRPr/>
            </a:pPr>
            <a:r>
              <a:rPr lang="fi-FI" sz="1600" dirty="0" smtClean="0"/>
              <a:t>ruoka on jo niin kallista, että moni saa vain yhden aterian päivässä</a:t>
            </a:r>
          </a:p>
          <a:p>
            <a:pPr eaLnBrk="1" hangingPunct="1">
              <a:lnSpc>
                <a:spcPct val="90000"/>
              </a:lnSpc>
              <a:spcBef>
                <a:spcPct val="30000"/>
              </a:spcBef>
              <a:defRPr/>
            </a:pPr>
            <a:r>
              <a:rPr lang="fi-FI" sz="1800" dirty="0" smtClean="0"/>
              <a:t>Geenimuuntelun avulla on edistytty jokaisella osa-alueella</a:t>
            </a:r>
          </a:p>
          <a:p>
            <a:pPr marL="741363" lvl="1" indent="-284163" eaLnBrk="1" hangingPunct="1">
              <a:lnSpc>
                <a:spcPct val="90000"/>
              </a:lnSpc>
              <a:spcBef>
                <a:spcPct val="30000"/>
              </a:spcBef>
              <a:defRPr/>
            </a:pPr>
            <a:r>
              <a:rPr lang="fi-FI" sz="1600" dirty="0" smtClean="0"/>
              <a:t>rautaa imeytyy maasta kassavan juurakkoon neljä kertaa enemmän, ja myös sinkin imeytymistä on tehostettu</a:t>
            </a:r>
          </a:p>
          <a:p>
            <a:pPr marL="741363" lvl="1" indent="-284163" eaLnBrk="1" hangingPunct="1">
              <a:lnSpc>
                <a:spcPct val="90000"/>
              </a:lnSpc>
              <a:spcBef>
                <a:spcPct val="30000"/>
              </a:spcBef>
              <a:defRPr/>
            </a:pPr>
            <a:r>
              <a:rPr lang="fi-FI" sz="1600" dirty="0" smtClean="0"/>
              <a:t>juurakoissa on nyt E-vitamiinia, ja ne sisältävät 15–30 kertaa enemmän A-vitamiinin esiastetta (</a:t>
            </a:r>
            <a:r>
              <a:rPr lang="el-GR" sz="1600" dirty="0" smtClean="0"/>
              <a:t>β</a:t>
            </a:r>
            <a:r>
              <a:rPr lang="fi-FI" sz="1600" dirty="0" smtClean="0"/>
              <a:t>-karoteenia) kuin ennen</a:t>
            </a:r>
          </a:p>
          <a:p>
            <a:pPr marL="741363" lvl="1" indent="-284163" eaLnBrk="1" hangingPunct="1">
              <a:lnSpc>
                <a:spcPct val="90000"/>
              </a:lnSpc>
              <a:spcBef>
                <a:spcPct val="30000"/>
              </a:spcBef>
              <a:defRPr/>
            </a:pPr>
            <a:r>
              <a:rPr lang="fi-FI" sz="1600" dirty="0" smtClean="0"/>
              <a:t>proteiinia syntyy neljä kertaa enemmän, kun mm. typen siirtymistä syaanivedyn aineenvaihdunnasta proteiineihin vauhditetaan</a:t>
            </a:r>
          </a:p>
          <a:p>
            <a:pPr marL="741363" lvl="1" indent="-284163" eaLnBrk="1" hangingPunct="1">
              <a:lnSpc>
                <a:spcPct val="90000"/>
              </a:lnSpc>
              <a:spcBef>
                <a:spcPct val="30000"/>
              </a:spcBef>
              <a:defRPr/>
            </a:pPr>
            <a:r>
              <a:rPr lang="fi-FI" sz="1600" dirty="0" smtClean="0"/>
              <a:t>viruskestävyyttä on parannettu jalostamalla kasviin viruksen lisääntymistä haittaava proteiini sekä lyhyitä </a:t>
            </a:r>
            <a:r>
              <a:rPr lang="fi-FI" sz="1600" dirty="0" err="1" smtClean="0"/>
              <a:t>häirintä-rna-jaksoja</a:t>
            </a:r>
            <a:r>
              <a:rPr lang="fi-FI" sz="1600" dirty="0" smtClean="0"/>
              <a:t> </a:t>
            </a:r>
          </a:p>
          <a:p>
            <a:pPr eaLnBrk="1" hangingPunct="1">
              <a:lnSpc>
                <a:spcPct val="90000"/>
              </a:lnSpc>
              <a:spcBef>
                <a:spcPct val="30000"/>
              </a:spcBef>
              <a:defRPr/>
            </a:pPr>
            <a:r>
              <a:rPr lang="fi-FI" sz="1800" dirty="0" smtClean="0"/>
              <a:t>Parannetut ominaisuudet yhdistetään samaan lajikkeeseen</a:t>
            </a:r>
          </a:p>
          <a:p>
            <a:pPr lvl="1" eaLnBrk="1" hangingPunct="1">
              <a:lnSpc>
                <a:spcPct val="90000"/>
              </a:lnSpc>
              <a:spcBef>
                <a:spcPct val="30000"/>
              </a:spcBef>
              <a:defRPr/>
            </a:pPr>
            <a:r>
              <a:rPr lang="fi-FI" sz="1600" dirty="0" smtClean="0"/>
              <a:t>ensimmäisessä vaiheessa yhdistyvät viruskestävyys sekä korkeammat proteiini-, beetakaroteeni- ja mineraalitasot</a:t>
            </a:r>
          </a:p>
          <a:p>
            <a:pPr eaLnBrk="1" hangingPunct="1">
              <a:lnSpc>
                <a:spcPct val="90000"/>
              </a:lnSpc>
              <a:spcBef>
                <a:spcPct val="30000"/>
              </a:spcBef>
              <a:defRPr/>
            </a:pPr>
            <a:r>
              <a:rPr lang="fi-FI" sz="1800" dirty="0" smtClean="0"/>
              <a:t>Kenttäkokeet alkoivat Nigeriassa v. 2009 ja Keniassa v. 2010</a:t>
            </a:r>
          </a:p>
          <a:p>
            <a:pPr eaLnBrk="1" hangingPunct="1">
              <a:lnSpc>
                <a:spcPct val="90000"/>
              </a:lnSpc>
              <a:spcBef>
                <a:spcPct val="30000"/>
              </a:spcBef>
              <a:defRPr/>
            </a:pPr>
            <a:r>
              <a:rPr lang="fi-FI" sz="1800" dirty="0" smtClean="0"/>
              <a:t>Geenimuuntelulla voidaan monesti saavuttaa jopa kymmeniä kertoja  enemmän tuloksia kuin perinnejalostuksella</a:t>
            </a:r>
          </a:p>
          <a:p>
            <a:pPr marL="741363" lvl="1" indent="-284163" eaLnBrk="1" hangingPunct="1">
              <a:lnSpc>
                <a:spcPct val="90000"/>
              </a:lnSpc>
              <a:spcBef>
                <a:spcPct val="30000"/>
              </a:spcBef>
              <a:defRPr/>
            </a:pPr>
            <a:r>
              <a:rPr lang="fi-FI" sz="1600" dirty="0" smtClean="0"/>
              <a:t>…jossa eteneminen usein pysähtyy geenivaihtelun niukkuuteen</a:t>
            </a:r>
          </a:p>
          <a:p>
            <a:pPr eaLnBrk="1" hangingPunct="1">
              <a:lnSpc>
                <a:spcPct val="90000"/>
              </a:lnSpc>
              <a:spcBef>
                <a:spcPct val="30000"/>
              </a:spcBef>
              <a:buClr>
                <a:schemeClr val="tx1"/>
              </a:buClr>
              <a:buFont typeface="Wingdings" pitchFamily="2" charset="2"/>
              <a:buChar char="F"/>
              <a:defRPr/>
            </a:pPr>
            <a:r>
              <a:rPr lang="en-GB" sz="1600" dirty="0" smtClean="0">
                <a:sym typeface="Monotype Sorts" pitchFamily="2" charset="2"/>
                <a:hlinkClick r:id="rId4"/>
              </a:rPr>
              <a:t>http://www.sciencedaily.com/releases/2008/06/080630102737.htm#</a:t>
            </a:r>
            <a:endParaRPr lang="en-GB" sz="1600" dirty="0" smtClean="0">
              <a:sym typeface="Monotype Sorts" pitchFamily="2" charset="2"/>
            </a:endParaRPr>
          </a:p>
          <a:p>
            <a:pPr eaLnBrk="1" hangingPunct="1">
              <a:lnSpc>
                <a:spcPct val="90000"/>
              </a:lnSpc>
              <a:spcBef>
                <a:spcPct val="30000"/>
              </a:spcBef>
              <a:buClr>
                <a:schemeClr val="tx1"/>
              </a:buClr>
              <a:buFont typeface="Wingdings" pitchFamily="2" charset="2"/>
              <a:buChar char="F"/>
              <a:defRPr/>
            </a:pPr>
            <a:r>
              <a:rPr lang="fi-FI" sz="1600" dirty="0" smtClean="0">
                <a:sym typeface="Monotype Sorts" pitchFamily="2" charset="2"/>
                <a:hlinkClick r:id="rId5"/>
              </a:rPr>
              <a:t>http://www.danforthcenter.org/wordpress/?page_id=188&amp;catid=8&amp;p1=INTERNATIONAL_PROGRAMS&amp;p2=BCP</a:t>
            </a:r>
            <a:r>
              <a:rPr lang="fi-FI" sz="1600" dirty="0" smtClean="0">
                <a:sym typeface="Monotype Sorts" pitchFamily="2" charset="2"/>
              </a:rPr>
              <a:t> </a:t>
            </a:r>
          </a:p>
        </p:txBody>
      </p:sp>
      <p:sp>
        <p:nvSpPr>
          <p:cNvPr id="4" name="Päivämäärän paikkamerkki 3"/>
          <p:cNvSpPr>
            <a:spLocks noGrp="1"/>
          </p:cNvSpPr>
          <p:nvPr>
            <p:ph type="dt" sz="half" idx="10"/>
          </p:nvPr>
        </p:nvSpPr>
        <p:spPr>
          <a:xfrm>
            <a:off x="342900" y="8905552"/>
            <a:ext cx="1600200" cy="635000"/>
          </a:xfrm>
        </p:spPr>
        <p:txBody>
          <a:bodyPr/>
          <a:lstStyle/>
          <a:p>
            <a:pPr>
              <a:defRPr/>
            </a:pPr>
            <a:r>
              <a:rPr lang="fi-FI" dirty="0" smtClean="0"/>
              <a:t>13.9.2012</a:t>
            </a:r>
            <a:endParaRPr lang="fi-FI" dirty="0"/>
          </a:p>
        </p:txBody>
      </p:sp>
      <p:sp>
        <p:nvSpPr>
          <p:cNvPr id="5" name="Dian numeron paikkamerkki 4"/>
          <p:cNvSpPr>
            <a:spLocks noGrp="1"/>
          </p:cNvSpPr>
          <p:nvPr>
            <p:ph type="sldNum" sz="quarter" idx="12"/>
          </p:nvPr>
        </p:nvSpPr>
        <p:spPr>
          <a:xfrm>
            <a:off x="4914900" y="8905552"/>
            <a:ext cx="1600200" cy="635000"/>
          </a:xfrm>
        </p:spPr>
        <p:txBody>
          <a:bodyPr/>
          <a:lstStyle/>
          <a:p>
            <a:pPr>
              <a:defRPr/>
            </a:pPr>
            <a:fld id="{878543DA-5617-460A-B225-4DE5BCE678F3}" type="slidenum">
              <a:rPr lang="fi-FI" smtClean="0"/>
              <a:pPr>
                <a:defRPr/>
              </a:pPr>
              <a:t>75</a:t>
            </a:fld>
            <a:endParaRPr lang="fi-FI"/>
          </a:p>
        </p:txBody>
      </p:sp>
      <p:sp>
        <p:nvSpPr>
          <p:cNvPr id="6" name="Alatunnisteen paikkamerkki 5"/>
          <p:cNvSpPr>
            <a:spLocks noGrp="1"/>
          </p:cNvSpPr>
          <p:nvPr>
            <p:ph type="ftr" sz="quarter" idx="11"/>
          </p:nvPr>
        </p:nvSpPr>
        <p:spPr>
          <a:xfrm>
            <a:off x="1340768" y="8905552"/>
            <a:ext cx="4680520" cy="635000"/>
          </a:xfrm>
        </p:spPr>
        <p:txBody>
          <a:bodyPr/>
          <a:lstStyle/>
          <a:p>
            <a:pPr>
              <a:defRPr/>
            </a:pPr>
            <a:r>
              <a:rPr lang="fi-FI" dirty="0" smtClean="0"/>
              <a:t>Jussi Tammisola, Geenimuuntelun uusia sovelluksia I </a:t>
            </a:r>
            <a:endParaRPr lang="fi-FI" dirty="0"/>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765175" y="292100"/>
            <a:ext cx="5400675" cy="1039813"/>
          </a:xfrm>
          <a:ln>
            <a:solidFill>
              <a:schemeClr val="tx1"/>
            </a:solidFill>
          </a:ln>
        </p:spPr>
        <p:txBody>
          <a:bodyPr/>
          <a:lstStyle/>
          <a:p>
            <a:pPr eaLnBrk="1" hangingPunct="1">
              <a:lnSpc>
                <a:spcPct val="85000"/>
              </a:lnSpc>
            </a:pPr>
            <a:r>
              <a:rPr lang="fi-FI" sz="3200" dirty="0" smtClean="0">
                <a:solidFill>
                  <a:srgbClr val="660066"/>
                </a:solidFill>
              </a:rPr>
              <a:t>Puutostaudit ovat suuri tappaja kehitysmaissa</a:t>
            </a:r>
          </a:p>
        </p:txBody>
      </p:sp>
      <p:sp>
        <p:nvSpPr>
          <p:cNvPr id="306179" name="Rectangle 3"/>
          <p:cNvSpPr>
            <a:spLocks noGrp="1" noChangeArrowheads="1"/>
          </p:cNvSpPr>
          <p:nvPr>
            <p:ph type="body" sz="half" idx="1"/>
          </p:nvPr>
        </p:nvSpPr>
        <p:spPr>
          <a:xfrm>
            <a:off x="304800" y="1547813"/>
            <a:ext cx="6553200" cy="1079500"/>
          </a:xfrm>
        </p:spPr>
        <p:txBody>
          <a:bodyPr/>
          <a:lstStyle/>
          <a:p>
            <a:pPr eaLnBrk="1" hangingPunct="1">
              <a:spcBef>
                <a:spcPct val="30000"/>
              </a:spcBef>
            </a:pPr>
            <a:r>
              <a:rPr lang="fi-FI" sz="2000" dirty="0" smtClean="0"/>
              <a:t>Aikuisen kassava-annos (500g)  antaa riittävästi kaloreita, mutta  vain 30 % proteiinin, raudan ja sinkin sekä </a:t>
            </a:r>
            <a:br>
              <a:rPr lang="fi-FI" sz="2000" dirty="0" smtClean="0"/>
            </a:br>
            <a:r>
              <a:rPr lang="fi-FI" sz="2000" dirty="0" smtClean="0"/>
              <a:t>10 % A-vitamiinin esiasteen (</a:t>
            </a:r>
            <a:r>
              <a:rPr lang="el-GR" sz="2000" dirty="0" smtClean="0"/>
              <a:t>β</a:t>
            </a:r>
            <a:r>
              <a:rPr lang="fi-FI" sz="2000" dirty="0" smtClean="0"/>
              <a:t>-karoteeni) päivittäisestä vähimmäistarpeesta (MDR) </a:t>
            </a:r>
          </a:p>
          <a:p>
            <a:pPr eaLnBrk="1" hangingPunct="1">
              <a:spcBef>
                <a:spcPct val="30000"/>
              </a:spcBef>
            </a:pPr>
            <a:r>
              <a:rPr lang="fi-FI" sz="2000" dirty="0" smtClean="0"/>
              <a:t>Maailman 10 pääravintokasvista kassavalla on alhaisin </a:t>
            </a:r>
            <a:r>
              <a:rPr lang="fi-FI" sz="2000" dirty="0" err="1" smtClean="0"/>
              <a:t>proteiini:hiilihydraatti-suhde</a:t>
            </a:r>
            <a:r>
              <a:rPr lang="fi-FI" sz="2000" dirty="0" smtClean="0"/>
              <a:t> (</a:t>
            </a:r>
            <a:r>
              <a:rPr lang="fi-FI" sz="2000" dirty="0" err="1" smtClean="0">
                <a:hlinkClick r:id="rId3"/>
              </a:rPr>
              <a:t>Sayre</a:t>
            </a:r>
            <a:r>
              <a:rPr lang="fi-FI" sz="2000" dirty="0" smtClean="0">
                <a:hlinkClick r:id="rId3"/>
              </a:rPr>
              <a:t> ym. 2011</a:t>
            </a:r>
            <a:r>
              <a:rPr lang="fi-FI" sz="2000" dirty="0" smtClean="0"/>
              <a:t>)</a:t>
            </a:r>
          </a:p>
        </p:txBody>
      </p:sp>
      <p:graphicFrame>
        <p:nvGraphicFramePr>
          <p:cNvPr id="5" name="Taulukko 4"/>
          <p:cNvGraphicFramePr>
            <a:graphicFrameLocks noGrp="1"/>
          </p:cNvGraphicFramePr>
          <p:nvPr/>
        </p:nvGraphicFramePr>
        <p:xfrm>
          <a:off x="620713" y="3779838"/>
          <a:ext cx="6048673" cy="5100320"/>
        </p:xfrm>
        <a:graphic>
          <a:graphicData uri="http://schemas.openxmlformats.org/drawingml/2006/table">
            <a:tbl>
              <a:tblPr firstRow="1" lastRow="1" bandRow="1">
                <a:tableStyleId>{073A0DAA-6AF3-43AB-8588-CEC1D06C72B9}</a:tableStyleId>
              </a:tblPr>
              <a:tblGrid>
                <a:gridCol w="2112789"/>
                <a:gridCol w="983971"/>
                <a:gridCol w="983971"/>
                <a:gridCol w="983971"/>
                <a:gridCol w="983971"/>
              </a:tblGrid>
              <a:tr h="370840">
                <a:tc gridSpan="5">
                  <a:txBody>
                    <a:bodyPr/>
                    <a:lstStyle/>
                    <a:p>
                      <a:r>
                        <a:rPr lang="fi-FI" dirty="0" smtClean="0"/>
                        <a:t>Vuosikuolleisuus eräisiin </a:t>
                      </a:r>
                      <a:r>
                        <a:rPr lang="fi-FI" dirty="0" smtClean="0">
                          <a:solidFill>
                            <a:srgbClr val="FFC000"/>
                          </a:solidFill>
                        </a:rPr>
                        <a:t>ravinnepuutoksiin </a:t>
                      </a:r>
                    </a:p>
                    <a:p>
                      <a:r>
                        <a:rPr lang="fi-FI" sz="1400" dirty="0" smtClean="0"/>
                        <a:t>(Lähde: </a:t>
                      </a:r>
                      <a:r>
                        <a:rPr lang="fi-FI" sz="1400" dirty="0" err="1" smtClean="0"/>
                        <a:t>Caulfield</a:t>
                      </a:r>
                      <a:r>
                        <a:rPr lang="fi-FI" sz="1400" dirty="0" smtClean="0"/>
                        <a:t> ym.  2006)</a:t>
                      </a:r>
                      <a:endParaRPr lang="fi-FI" sz="1400" dirty="0"/>
                    </a:p>
                  </a:txBody>
                  <a:tcPr/>
                </a:tc>
                <a:tc hMerge="1">
                  <a:txBody>
                    <a:bodyPr/>
                    <a:lstStyle/>
                    <a:p>
                      <a:endParaRPr lang="fi-FI" dirty="0"/>
                    </a:p>
                  </a:txBody>
                  <a:tcPr/>
                </a:tc>
                <a:tc hMerge="1">
                  <a:txBody>
                    <a:bodyPr/>
                    <a:lstStyle/>
                    <a:p>
                      <a:endParaRPr lang="fi-FI" dirty="0"/>
                    </a:p>
                  </a:txBody>
                  <a:tcPr/>
                </a:tc>
                <a:tc hMerge="1">
                  <a:txBody>
                    <a:bodyPr/>
                    <a:lstStyle/>
                    <a:p>
                      <a:endParaRPr lang="fi-FI" dirty="0"/>
                    </a:p>
                  </a:txBody>
                  <a:tcPr/>
                </a:tc>
                <a:tc hMerge="1">
                  <a:txBody>
                    <a:bodyPr/>
                    <a:lstStyle/>
                    <a:p>
                      <a:endParaRPr lang="fi-FI" dirty="0"/>
                    </a:p>
                  </a:txBody>
                  <a:tcPr/>
                </a:tc>
              </a:tr>
              <a:tr h="370840">
                <a:tc gridSpan="2">
                  <a:txBody>
                    <a:bodyPr/>
                    <a:lstStyle/>
                    <a:p>
                      <a:pPr algn="r"/>
                      <a:r>
                        <a:rPr lang="fi-FI" dirty="0" smtClean="0"/>
                        <a:t>Alue ja sen väestömäärä [milj.]</a:t>
                      </a:r>
                      <a:endParaRPr lang="fi-FI" dirty="0"/>
                    </a:p>
                  </a:txBody>
                  <a:tcPr/>
                </a:tc>
                <a:tc hMerge="1">
                  <a:txBody>
                    <a:bodyPr/>
                    <a:lstStyle/>
                    <a:p>
                      <a:pPr algn="r"/>
                      <a:endParaRPr lang="fi-FI" dirty="0"/>
                    </a:p>
                  </a:txBody>
                  <a:tcPr/>
                </a:tc>
                <a:tc>
                  <a:txBody>
                    <a:bodyPr/>
                    <a:lstStyle/>
                    <a:p>
                      <a:pPr algn="ctr"/>
                      <a:r>
                        <a:rPr lang="fi-FI" dirty="0" err="1" smtClean="0"/>
                        <a:t>A-vita-miini</a:t>
                      </a:r>
                      <a:endParaRPr lang="fi-FI" dirty="0"/>
                    </a:p>
                  </a:txBody>
                  <a:tcPr>
                    <a:solidFill>
                      <a:srgbClr val="FFC000"/>
                    </a:solidFill>
                  </a:tcPr>
                </a:tc>
                <a:tc>
                  <a:txBody>
                    <a:bodyPr/>
                    <a:lstStyle/>
                    <a:p>
                      <a:pPr algn="ctr"/>
                      <a:r>
                        <a:rPr lang="fi-FI" dirty="0" smtClean="0"/>
                        <a:t>Rauta</a:t>
                      </a:r>
                      <a:endParaRPr lang="fi-FI" dirty="0"/>
                    </a:p>
                  </a:txBody>
                  <a:tcPr>
                    <a:solidFill>
                      <a:srgbClr val="FFC000"/>
                    </a:solidFill>
                  </a:tcPr>
                </a:tc>
                <a:tc>
                  <a:txBody>
                    <a:bodyPr/>
                    <a:lstStyle/>
                    <a:p>
                      <a:pPr algn="ctr"/>
                      <a:r>
                        <a:rPr lang="fi-FI" dirty="0" smtClean="0"/>
                        <a:t>Sinkki</a:t>
                      </a:r>
                      <a:endParaRPr lang="fi-FI" dirty="0"/>
                    </a:p>
                  </a:txBody>
                  <a:tcPr>
                    <a:solidFill>
                      <a:srgbClr val="FFC000"/>
                    </a:solidFill>
                  </a:tcPr>
                </a:tc>
              </a:tr>
              <a:tr h="370840">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fi-FI" dirty="0" smtClean="0"/>
                        <a:t>Itä-Aasia ja Tyynenmeren saaret</a:t>
                      </a:r>
                      <a:endParaRPr lang="fi-FI" dirty="0"/>
                    </a:p>
                  </a:txBody>
                  <a:tcPr/>
                </a:tc>
                <a:tc>
                  <a:txBody>
                    <a:bodyPr/>
                    <a:lstStyle/>
                    <a:p>
                      <a:pPr algn="r"/>
                      <a:r>
                        <a:rPr lang="fi-FI" dirty="0" smtClean="0"/>
                        <a:t>1 823</a:t>
                      </a:r>
                      <a:endParaRPr lang="fi-FI" dirty="0"/>
                    </a:p>
                  </a:txBody>
                  <a:tcPr anchor="ctr"/>
                </a:tc>
                <a:tc>
                  <a:txBody>
                    <a:bodyPr/>
                    <a:lstStyle/>
                    <a:p>
                      <a:pPr algn="r"/>
                      <a:r>
                        <a:rPr lang="fi-FI" dirty="0" smtClean="0"/>
                        <a:t>11 000</a:t>
                      </a:r>
                      <a:endParaRPr lang="fi-FI" dirty="0"/>
                    </a:p>
                  </a:txBody>
                  <a:tcPr anchor="ctr"/>
                </a:tc>
                <a:tc>
                  <a:txBody>
                    <a:bodyPr/>
                    <a:lstStyle/>
                    <a:p>
                      <a:pPr algn="r"/>
                      <a:r>
                        <a:rPr lang="fi-FI" dirty="0" smtClean="0"/>
                        <a:t>18 000</a:t>
                      </a:r>
                      <a:endParaRPr lang="fi-FI" dirty="0"/>
                    </a:p>
                  </a:txBody>
                  <a:tcPr anchor="ctr"/>
                </a:tc>
                <a:tc>
                  <a:txBody>
                    <a:bodyPr/>
                    <a:lstStyle/>
                    <a:p>
                      <a:pPr algn="r"/>
                      <a:r>
                        <a:rPr lang="fi-FI" dirty="0" smtClean="0"/>
                        <a:t>15 000</a:t>
                      </a:r>
                      <a:endParaRPr lang="fi-FI" dirty="0"/>
                    </a:p>
                  </a:txBody>
                  <a:tcPr anchor="ctr"/>
                </a:tc>
              </a:tr>
              <a:tr h="370840">
                <a:tc>
                  <a:txBody>
                    <a:bodyPr/>
                    <a:lstStyle/>
                    <a:p>
                      <a:pPr>
                        <a:lnSpc>
                          <a:spcPts val="1700"/>
                        </a:lnSpc>
                      </a:pPr>
                      <a:r>
                        <a:rPr lang="fi-FI" dirty="0" smtClean="0"/>
                        <a:t>Itä-Eurooppa ja Keski-Aasia</a:t>
                      </a:r>
                      <a:endParaRPr lang="fi-FI" dirty="0"/>
                    </a:p>
                  </a:txBody>
                  <a:tcPr/>
                </a:tc>
                <a:tc>
                  <a:txBody>
                    <a:bodyPr/>
                    <a:lstStyle/>
                    <a:p>
                      <a:pPr algn="r"/>
                      <a:r>
                        <a:rPr lang="fi-FI" dirty="0" smtClean="0"/>
                        <a:t>475</a:t>
                      </a:r>
                      <a:endParaRPr lang="fi-FI" dirty="0"/>
                    </a:p>
                  </a:txBody>
                  <a:tcPr anchor="ctr"/>
                </a:tc>
                <a:tc>
                  <a:txBody>
                    <a:bodyPr/>
                    <a:lstStyle/>
                    <a:p>
                      <a:pPr algn="r"/>
                      <a:r>
                        <a:rPr lang="fi-FI" dirty="0" smtClean="0"/>
                        <a:t>0</a:t>
                      </a:r>
                      <a:endParaRPr lang="fi-FI" dirty="0"/>
                    </a:p>
                  </a:txBody>
                  <a:tcPr anchor="ctr"/>
                </a:tc>
                <a:tc>
                  <a:txBody>
                    <a:bodyPr/>
                    <a:lstStyle/>
                    <a:p>
                      <a:pPr algn="r"/>
                      <a:r>
                        <a:rPr lang="fi-FI" dirty="0" smtClean="0"/>
                        <a:t>3 000</a:t>
                      </a:r>
                      <a:endParaRPr lang="fi-FI" dirty="0"/>
                    </a:p>
                  </a:txBody>
                  <a:tcPr anchor="ctr"/>
                </a:tc>
                <a:tc>
                  <a:txBody>
                    <a:bodyPr/>
                    <a:lstStyle/>
                    <a:p>
                      <a:pPr algn="r"/>
                      <a:r>
                        <a:rPr lang="fi-FI" dirty="0" smtClean="0"/>
                        <a:t>4 000</a:t>
                      </a:r>
                      <a:endParaRPr lang="fi-FI" dirty="0"/>
                    </a:p>
                  </a:txBody>
                  <a:tcPr anchor="ctr"/>
                </a:tc>
              </a:tr>
              <a:tr h="370840">
                <a:tc>
                  <a:txBody>
                    <a:bodyPr/>
                    <a:lstStyle/>
                    <a:p>
                      <a:pPr>
                        <a:lnSpc>
                          <a:spcPts val="1700"/>
                        </a:lnSpc>
                      </a:pPr>
                      <a:r>
                        <a:rPr lang="fi-FI" dirty="0" err="1" smtClean="0"/>
                        <a:t>Latin.-Amerikka</a:t>
                      </a:r>
                      <a:r>
                        <a:rPr lang="fi-FI" baseline="0" dirty="0" smtClean="0"/>
                        <a:t> </a:t>
                      </a:r>
                      <a:r>
                        <a:rPr lang="fi-FI" dirty="0" smtClean="0"/>
                        <a:t> ja Karibia</a:t>
                      </a:r>
                      <a:endParaRPr lang="fi-FI" dirty="0"/>
                    </a:p>
                  </a:txBody>
                  <a:tcPr/>
                </a:tc>
                <a:tc>
                  <a:txBody>
                    <a:bodyPr/>
                    <a:lstStyle/>
                    <a:p>
                      <a:pPr algn="r"/>
                      <a:r>
                        <a:rPr lang="fi-FI" dirty="0" smtClean="0"/>
                        <a:t>524</a:t>
                      </a:r>
                      <a:endParaRPr lang="fi-FI" dirty="0"/>
                    </a:p>
                  </a:txBody>
                  <a:tcPr anchor="ctr"/>
                </a:tc>
                <a:tc>
                  <a:txBody>
                    <a:bodyPr/>
                    <a:lstStyle/>
                    <a:p>
                      <a:pPr algn="r"/>
                      <a:r>
                        <a:rPr lang="fi-FI" dirty="0" smtClean="0"/>
                        <a:t>6 000</a:t>
                      </a:r>
                      <a:endParaRPr lang="fi-FI" dirty="0"/>
                    </a:p>
                  </a:txBody>
                  <a:tcPr anchor="ctr"/>
                </a:tc>
                <a:tc>
                  <a:txBody>
                    <a:bodyPr/>
                    <a:lstStyle/>
                    <a:p>
                      <a:pPr algn="r"/>
                      <a:r>
                        <a:rPr lang="fi-FI" dirty="0" smtClean="0"/>
                        <a:t>10 000</a:t>
                      </a:r>
                      <a:endParaRPr lang="fi-FI" dirty="0"/>
                    </a:p>
                  </a:txBody>
                  <a:tcPr anchor="ctr"/>
                </a:tc>
                <a:tc>
                  <a:txBody>
                    <a:bodyPr/>
                    <a:lstStyle/>
                    <a:p>
                      <a:pPr algn="r"/>
                      <a:r>
                        <a:rPr lang="fi-FI" dirty="0" smtClean="0"/>
                        <a:t>15 000</a:t>
                      </a:r>
                      <a:endParaRPr lang="fi-FI" dirty="0"/>
                    </a:p>
                  </a:txBody>
                  <a:tcPr anchor="ctr"/>
                </a:tc>
              </a:tr>
              <a:tr h="370840">
                <a:tc>
                  <a:txBody>
                    <a:bodyPr/>
                    <a:lstStyle/>
                    <a:p>
                      <a:pPr>
                        <a:lnSpc>
                          <a:spcPts val="1700"/>
                        </a:lnSpc>
                      </a:pPr>
                      <a:r>
                        <a:rPr lang="fi-FI" dirty="0" smtClean="0"/>
                        <a:t>Lähi-itä</a:t>
                      </a:r>
                      <a:r>
                        <a:rPr lang="fi-FI" baseline="0" dirty="0" smtClean="0"/>
                        <a:t> ja </a:t>
                      </a:r>
                    </a:p>
                    <a:p>
                      <a:pPr>
                        <a:lnSpc>
                          <a:spcPts val="1700"/>
                        </a:lnSpc>
                      </a:pPr>
                      <a:r>
                        <a:rPr lang="fi-FI" baseline="0" dirty="0" smtClean="0"/>
                        <a:t>Pohjois-Afrikka</a:t>
                      </a:r>
                      <a:endParaRPr lang="fi-FI" dirty="0"/>
                    </a:p>
                  </a:txBody>
                  <a:tcPr/>
                </a:tc>
                <a:tc>
                  <a:txBody>
                    <a:bodyPr/>
                    <a:lstStyle/>
                    <a:p>
                      <a:pPr algn="r"/>
                      <a:r>
                        <a:rPr lang="fi-FI" dirty="0" smtClean="0"/>
                        <a:t>301</a:t>
                      </a:r>
                      <a:endParaRPr lang="fi-FI" dirty="0"/>
                    </a:p>
                  </a:txBody>
                  <a:tcPr anchor="ctr"/>
                </a:tc>
                <a:tc>
                  <a:txBody>
                    <a:bodyPr/>
                    <a:lstStyle/>
                    <a:p>
                      <a:pPr algn="r"/>
                      <a:r>
                        <a:rPr lang="fi-FI" dirty="0" smtClean="0"/>
                        <a:t>70 000</a:t>
                      </a:r>
                      <a:endParaRPr lang="fi-FI" dirty="0"/>
                    </a:p>
                  </a:txBody>
                  <a:tcPr anchor="ctr"/>
                </a:tc>
                <a:tc>
                  <a:txBody>
                    <a:bodyPr/>
                    <a:lstStyle/>
                    <a:p>
                      <a:pPr algn="r"/>
                      <a:r>
                        <a:rPr lang="fi-FI" dirty="0" smtClean="0"/>
                        <a:t>10 000</a:t>
                      </a:r>
                      <a:endParaRPr lang="fi-FI" dirty="0"/>
                    </a:p>
                  </a:txBody>
                  <a:tcPr anchor="ctr"/>
                </a:tc>
                <a:tc>
                  <a:txBody>
                    <a:bodyPr/>
                    <a:lstStyle/>
                    <a:p>
                      <a:pPr algn="r"/>
                      <a:r>
                        <a:rPr lang="fi-FI" dirty="0" smtClean="0"/>
                        <a:t>94 000</a:t>
                      </a:r>
                      <a:endParaRPr lang="fi-FI" dirty="0"/>
                    </a:p>
                  </a:txBody>
                  <a:tcPr anchor="ctr"/>
                </a:tc>
              </a:tr>
              <a:tr h="370840">
                <a:tc>
                  <a:txBody>
                    <a:bodyPr/>
                    <a:lstStyle/>
                    <a:p>
                      <a:pPr>
                        <a:lnSpc>
                          <a:spcPts val="1700"/>
                        </a:lnSpc>
                      </a:pPr>
                      <a:r>
                        <a:rPr lang="fi-FI" dirty="0" smtClean="0"/>
                        <a:t>Etelä-Aasia</a:t>
                      </a:r>
                      <a:endParaRPr lang="fi-FI" dirty="0"/>
                    </a:p>
                  </a:txBody>
                  <a:tcPr/>
                </a:tc>
                <a:tc>
                  <a:txBody>
                    <a:bodyPr/>
                    <a:lstStyle/>
                    <a:p>
                      <a:pPr algn="r"/>
                      <a:r>
                        <a:rPr lang="fi-FI" dirty="0" smtClean="0"/>
                        <a:t>1 378</a:t>
                      </a:r>
                      <a:endParaRPr lang="fi-FI" dirty="0"/>
                    </a:p>
                  </a:txBody>
                  <a:tcPr anchor="ctr"/>
                </a:tc>
                <a:tc>
                  <a:txBody>
                    <a:bodyPr/>
                    <a:lstStyle/>
                    <a:p>
                      <a:pPr algn="r"/>
                      <a:r>
                        <a:rPr lang="fi-FI" dirty="0" smtClean="0"/>
                        <a:t>157 000</a:t>
                      </a:r>
                      <a:endParaRPr lang="fi-FI" dirty="0"/>
                    </a:p>
                  </a:txBody>
                  <a:tcPr anchor="ctr"/>
                </a:tc>
                <a:tc>
                  <a:txBody>
                    <a:bodyPr/>
                    <a:lstStyle/>
                    <a:p>
                      <a:pPr algn="r"/>
                      <a:r>
                        <a:rPr lang="fi-FI" dirty="0" smtClean="0"/>
                        <a:t>66 000</a:t>
                      </a:r>
                      <a:endParaRPr lang="fi-FI" dirty="0"/>
                    </a:p>
                  </a:txBody>
                  <a:tcPr anchor="ctr"/>
                </a:tc>
                <a:tc>
                  <a:txBody>
                    <a:bodyPr/>
                    <a:lstStyle/>
                    <a:p>
                      <a:pPr algn="r"/>
                      <a:r>
                        <a:rPr lang="fi-FI" dirty="0" smtClean="0"/>
                        <a:t>252 000</a:t>
                      </a:r>
                      <a:endParaRPr lang="fi-FI" dirty="0"/>
                    </a:p>
                  </a:txBody>
                  <a:tcPr anchor="ctr"/>
                </a:tc>
              </a:tr>
              <a:tr h="370840">
                <a:tc>
                  <a:txBody>
                    <a:bodyPr/>
                    <a:lstStyle/>
                    <a:p>
                      <a:pPr>
                        <a:lnSpc>
                          <a:spcPts val="1700"/>
                        </a:lnSpc>
                      </a:pPr>
                      <a:r>
                        <a:rPr lang="fi-FI" dirty="0" smtClean="0"/>
                        <a:t>Saharan etelä-puolinen Afrikka</a:t>
                      </a:r>
                      <a:endParaRPr lang="fi-FI" dirty="0"/>
                    </a:p>
                  </a:txBody>
                  <a:tcPr/>
                </a:tc>
                <a:tc>
                  <a:txBody>
                    <a:bodyPr/>
                    <a:lstStyle/>
                    <a:p>
                      <a:pPr algn="r"/>
                      <a:r>
                        <a:rPr lang="fi-FI" dirty="0" smtClean="0"/>
                        <a:t>674</a:t>
                      </a:r>
                      <a:endParaRPr lang="fi-FI" dirty="0"/>
                    </a:p>
                  </a:txBody>
                  <a:tcPr anchor="ctr"/>
                </a:tc>
                <a:tc>
                  <a:txBody>
                    <a:bodyPr/>
                    <a:lstStyle/>
                    <a:p>
                      <a:pPr algn="r"/>
                      <a:r>
                        <a:rPr lang="fi-FI" dirty="0" smtClean="0"/>
                        <a:t>383 000</a:t>
                      </a:r>
                      <a:endParaRPr lang="fi-FI" dirty="0"/>
                    </a:p>
                  </a:txBody>
                  <a:tcPr anchor="ctr"/>
                </a:tc>
                <a:tc>
                  <a:txBody>
                    <a:bodyPr/>
                    <a:lstStyle/>
                    <a:p>
                      <a:pPr algn="r"/>
                      <a:r>
                        <a:rPr lang="fi-FI" dirty="0" smtClean="0"/>
                        <a:t>21 000</a:t>
                      </a:r>
                      <a:endParaRPr lang="fi-FI" dirty="0"/>
                    </a:p>
                  </a:txBody>
                  <a:tcPr anchor="ctr"/>
                </a:tc>
                <a:tc>
                  <a:txBody>
                    <a:bodyPr/>
                    <a:lstStyle/>
                    <a:p>
                      <a:pPr algn="r"/>
                      <a:r>
                        <a:rPr lang="fi-FI" dirty="0" smtClean="0"/>
                        <a:t>400 000</a:t>
                      </a:r>
                      <a:endParaRPr lang="fi-FI" dirty="0"/>
                    </a:p>
                  </a:txBody>
                  <a:tcPr anchor="ctr"/>
                </a:tc>
              </a:tr>
              <a:tr h="370840">
                <a:tc>
                  <a:txBody>
                    <a:bodyPr/>
                    <a:lstStyle/>
                    <a:p>
                      <a:pPr>
                        <a:lnSpc>
                          <a:spcPts val="1700"/>
                        </a:lnSpc>
                      </a:pPr>
                      <a:r>
                        <a:rPr lang="fi-FI" dirty="0" smtClean="0"/>
                        <a:t>Korkean tulotason</a:t>
                      </a:r>
                      <a:r>
                        <a:rPr lang="fi-FI" baseline="0" dirty="0" smtClean="0"/>
                        <a:t> maat</a:t>
                      </a:r>
                      <a:endParaRPr lang="fi-FI" dirty="0"/>
                    </a:p>
                  </a:txBody>
                  <a:tcPr/>
                </a:tc>
                <a:tc>
                  <a:txBody>
                    <a:bodyPr/>
                    <a:lstStyle/>
                    <a:p>
                      <a:pPr algn="r"/>
                      <a:r>
                        <a:rPr lang="fi-FI" dirty="0" smtClean="0"/>
                        <a:t>957</a:t>
                      </a:r>
                      <a:endParaRPr lang="fi-FI" dirty="0"/>
                    </a:p>
                  </a:txBody>
                  <a:tcPr anchor="ctr"/>
                </a:tc>
                <a:tc>
                  <a:txBody>
                    <a:bodyPr/>
                    <a:lstStyle/>
                    <a:p>
                      <a:pPr algn="r"/>
                      <a:r>
                        <a:rPr lang="fi-FI" dirty="0" smtClean="0"/>
                        <a:t>0</a:t>
                      </a:r>
                      <a:endParaRPr lang="fi-FI" dirty="0"/>
                    </a:p>
                  </a:txBody>
                  <a:tcPr anchor="ctr"/>
                </a:tc>
                <a:tc>
                  <a:txBody>
                    <a:bodyPr/>
                    <a:lstStyle/>
                    <a:p>
                      <a:pPr algn="r"/>
                      <a:r>
                        <a:rPr lang="fi-FI" dirty="0" smtClean="0"/>
                        <a:t>6 000</a:t>
                      </a:r>
                      <a:endParaRPr lang="fi-FI" dirty="0"/>
                    </a:p>
                  </a:txBody>
                  <a:tcPr anchor="ctr"/>
                </a:tc>
                <a:tc>
                  <a:txBody>
                    <a:bodyPr/>
                    <a:lstStyle/>
                    <a:p>
                      <a:pPr algn="r"/>
                      <a:r>
                        <a:rPr lang="fi-FI" dirty="0" smtClean="0"/>
                        <a:t>0</a:t>
                      </a:r>
                      <a:endParaRPr lang="fi-FI" dirty="0"/>
                    </a:p>
                  </a:txBody>
                  <a:tcPr anchor="ctr"/>
                </a:tc>
              </a:tr>
              <a:tr h="370840">
                <a:tc>
                  <a:txBody>
                    <a:bodyPr/>
                    <a:lstStyle/>
                    <a:p>
                      <a:r>
                        <a:rPr lang="fi-FI" dirty="0" smtClean="0"/>
                        <a:t>Yhteensä</a:t>
                      </a:r>
                      <a:endParaRPr lang="fi-FI" dirty="0"/>
                    </a:p>
                  </a:txBody>
                  <a:tcPr/>
                </a:tc>
                <a:tc>
                  <a:txBody>
                    <a:bodyPr/>
                    <a:lstStyle/>
                    <a:p>
                      <a:pPr algn="r"/>
                      <a:r>
                        <a:rPr lang="fi-FI" dirty="0" smtClean="0"/>
                        <a:t>6 132</a:t>
                      </a:r>
                      <a:endParaRPr lang="fi-FI" dirty="0"/>
                    </a:p>
                  </a:txBody>
                  <a:tcPr anchor="ctr">
                    <a:solidFill>
                      <a:schemeClr val="bg1">
                        <a:lumMod val="50000"/>
                      </a:schemeClr>
                    </a:solidFill>
                  </a:tcPr>
                </a:tc>
                <a:tc>
                  <a:txBody>
                    <a:bodyPr/>
                    <a:lstStyle/>
                    <a:p>
                      <a:pPr algn="r"/>
                      <a:r>
                        <a:rPr lang="fi-FI" dirty="0" smtClean="0">
                          <a:solidFill>
                            <a:srgbClr val="FFC000"/>
                          </a:solidFill>
                        </a:rPr>
                        <a:t>627 000</a:t>
                      </a:r>
                      <a:endParaRPr lang="fi-FI" dirty="0">
                        <a:solidFill>
                          <a:srgbClr val="FFC000"/>
                        </a:solidFill>
                      </a:endParaRPr>
                    </a:p>
                  </a:txBody>
                  <a:tcPr anchor="ctr"/>
                </a:tc>
                <a:tc>
                  <a:txBody>
                    <a:bodyPr/>
                    <a:lstStyle/>
                    <a:p>
                      <a:pPr algn="r"/>
                      <a:r>
                        <a:rPr lang="fi-FI" dirty="0" smtClean="0">
                          <a:solidFill>
                            <a:srgbClr val="FFC000"/>
                          </a:solidFill>
                        </a:rPr>
                        <a:t>134 000</a:t>
                      </a:r>
                      <a:endParaRPr lang="fi-FI" dirty="0">
                        <a:solidFill>
                          <a:srgbClr val="FFC000"/>
                        </a:solidFill>
                      </a:endParaRPr>
                    </a:p>
                  </a:txBody>
                  <a:tcPr anchor="ctr"/>
                </a:tc>
                <a:tc>
                  <a:txBody>
                    <a:bodyPr/>
                    <a:lstStyle/>
                    <a:p>
                      <a:pPr algn="r"/>
                      <a:r>
                        <a:rPr lang="fi-FI" dirty="0" smtClean="0">
                          <a:solidFill>
                            <a:srgbClr val="FFC000"/>
                          </a:solidFill>
                        </a:rPr>
                        <a:t>780 000</a:t>
                      </a:r>
                      <a:endParaRPr lang="fi-FI" dirty="0">
                        <a:solidFill>
                          <a:srgbClr val="FFC000"/>
                        </a:solidFill>
                      </a:endParaRPr>
                    </a:p>
                  </a:txBody>
                  <a:tcPr anchor="ctr"/>
                </a:tc>
              </a:tr>
            </a:tbl>
          </a:graphicData>
        </a:graphic>
      </p:graphicFrame>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765175" y="220663"/>
            <a:ext cx="5400675" cy="1255712"/>
          </a:xfrm>
          <a:ln>
            <a:solidFill>
              <a:schemeClr val="tx1"/>
            </a:solidFill>
          </a:ln>
        </p:spPr>
        <p:txBody>
          <a:bodyPr/>
          <a:lstStyle/>
          <a:p>
            <a:pPr eaLnBrk="1" hangingPunct="1">
              <a:lnSpc>
                <a:spcPct val="85000"/>
              </a:lnSpc>
            </a:pPr>
            <a:r>
              <a:rPr lang="fi-FI" sz="3200" dirty="0" smtClean="0">
                <a:solidFill>
                  <a:srgbClr val="660066"/>
                </a:solidFill>
              </a:rPr>
              <a:t>Juurakot on jo jalostettu säilymään 3–4 viikkoa</a:t>
            </a:r>
          </a:p>
        </p:txBody>
      </p:sp>
      <p:sp>
        <p:nvSpPr>
          <p:cNvPr id="307203" name="Rectangle 3"/>
          <p:cNvSpPr>
            <a:spLocks noGrp="1" noChangeArrowheads="1"/>
          </p:cNvSpPr>
          <p:nvPr>
            <p:ph type="body" sz="half" idx="1"/>
          </p:nvPr>
        </p:nvSpPr>
        <p:spPr>
          <a:xfrm>
            <a:off x="304800" y="1763713"/>
            <a:ext cx="6553200" cy="7058025"/>
          </a:xfrm>
        </p:spPr>
        <p:txBody>
          <a:bodyPr/>
          <a:lstStyle/>
          <a:p>
            <a:pPr marL="341313" indent="-284163" eaLnBrk="1" hangingPunct="1">
              <a:spcBef>
                <a:spcPct val="30000"/>
              </a:spcBef>
            </a:pPr>
            <a:r>
              <a:rPr lang="fi-FI" sz="2200" dirty="0" smtClean="0"/>
              <a:t>Kassavan juurakot pilaantuvat 2–3 päivässä korjuusta</a:t>
            </a:r>
          </a:p>
          <a:p>
            <a:pPr marL="341313" indent="-284163" eaLnBrk="1" hangingPunct="1">
              <a:spcBef>
                <a:spcPct val="30000"/>
              </a:spcBef>
            </a:pPr>
            <a:r>
              <a:rPr lang="fi-FI" sz="2200" dirty="0" smtClean="0"/>
              <a:t>Pilaantumisen laukaisevat reaktiiviset happiyhdisteet (ROS; mm. superoksidi ja vetyperoksidi), joita juurakossa ”purskahtaa” (</a:t>
            </a:r>
            <a:r>
              <a:rPr lang="fi-FI" sz="2200" dirty="0" err="1" smtClean="0"/>
              <a:t>oxidative</a:t>
            </a:r>
            <a:r>
              <a:rPr lang="fi-FI" sz="2200" dirty="0" smtClean="0"/>
              <a:t> </a:t>
            </a:r>
            <a:r>
              <a:rPr lang="fi-FI" sz="2200" dirty="0" err="1" smtClean="0"/>
              <a:t>burst</a:t>
            </a:r>
            <a:r>
              <a:rPr lang="fi-FI" sz="2200" dirty="0" smtClean="0"/>
              <a:t>) jo 15 minuuttia vioittumisen (esim. sadonkorjuun) jälkeen</a:t>
            </a:r>
          </a:p>
          <a:p>
            <a:pPr marL="341313" indent="-284163" eaLnBrk="1" hangingPunct="1">
              <a:spcBef>
                <a:spcPct val="30000"/>
              </a:spcBef>
            </a:pPr>
            <a:r>
              <a:rPr lang="fi-FI" sz="2200" dirty="0" smtClean="0"/>
              <a:t>Juurakossa syanidi lamauttaa </a:t>
            </a:r>
            <a:r>
              <a:rPr lang="fi-FI" sz="2200" dirty="0" err="1" smtClean="0"/>
              <a:t>sytokromi</a:t>
            </a:r>
            <a:r>
              <a:rPr lang="fi-FI" sz="2200" dirty="0" smtClean="0"/>
              <a:t> C </a:t>
            </a:r>
            <a:r>
              <a:rPr lang="fi-FI" sz="2200" dirty="0" err="1" smtClean="0"/>
              <a:t>oksidaasi</a:t>
            </a:r>
            <a:r>
              <a:rPr lang="fi-FI" sz="2200" dirty="0" smtClean="0"/>
              <a:t> –entsyymin toiminnan, joka estäisi </a:t>
            </a:r>
            <a:r>
              <a:rPr lang="fi-FI" sz="2200" dirty="0" err="1" smtClean="0"/>
              <a:t>ROS-yhdisteiden</a:t>
            </a:r>
            <a:r>
              <a:rPr lang="fi-FI" sz="2200" dirty="0" smtClean="0"/>
              <a:t> kertymisen </a:t>
            </a:r>
          </a:p>
          <a:p>
            <a:pPr marL="341313" indent="-284163" eaLnBrk="1" hangingPunct="1">
              <a:spcBef>
                <a:spcPct val="30000"/>
              </a:spcBef>
            </a:pPr>
            <a:r>
              <a:rPr lang="fi-FI" sz="2200" dirty="0" smtClean="0"/>
              <a:t>Kun kassavaan tuotiin lituruohosta toisen, syanidista riippumattoman </a:t>
            </a:r>
            <a:r>
              <a:rPr lang="fi-FI" sz="2200" dirty="0" err="1" smtClean="0"/>
              <a:t>oksidaasin</a:t>
            </a:r>
            <a:r>
              <a:rPr lang="fi-FI" sz="2200" dirty="0" smtClean="0"/>
              <a:t> geeni, niin juurakoiden säilyvyys parani 3 viikkoon </a:t>
            </a:r>
          </a:p>
          <a:p>
            <a:pPr marL="341313" indent="-284163" eaLnBrk="1" hangingPunct="1">
              <a:spcBef>
                <a:spcPct val="30000"/>
              </a:spcBef>
              <a:buFont typeface="Monotype Sorts" pitchFamily="2" charset="2"/>
              <a:buNone/>
            </a:pPr>
            <a:r>
              <a:rPr lang="fi-FI" sz="2200" dirty="0" smtClean="0"/>
              <a:t>          </a:t>
            </a:r>
            <a:r>
              <a:rPr lang="fi-FI" sz="1800" dirty="0" err="1" smtClean="0"/>
              <a:t>Gm-kassavalinjoja</a:t>
            </a:r>
            <a:r>
              <a:rPr lang="fi-FI" sz="1800" dirty="0" smtClean="0"/>
              <a:t> </a:t>
            </a:r>
            <a:br>
              <a:rPr lang="fi-FI" sz="1800" dirty="0" smtClean="0"/>
            </a:br>
            <a:r>
              <a:rPr lang="fi-FI" sz="1800" dirty="0" smtClean="0"/>
              <a:t>       21 vrk korjuusta. </a:t>
            </a:r>
            <a:br>
              <a:rPr lang="fi-FI" sz="1800" dirty="0" smtClean="0"/>
            </a:br>
            <a:r>
              <a:rPr lang="fi-FI" sz="1800" dirty="0" smtClean="0"/>
              <a:t>       Parhaiden kunto on </a:t>
            </a:r>
            <a:br>
              <a:rPr lang="fi-FI" sz="1800" dirty="0" smtClean="0"/>
            </a:br>
            <a:r>
              <a:rPr lang="fi-FI" sz="1800" dirty="0" smtClean="0"/>
              <a:t>       vielä moitteeton.</a:t>
            </a:r>
            <a:br>
              <a:rPr lang="fi-FI" sz="1800" dirty="0" smtClean="0"/>
            </a:br>
            <a:r>
              <a:rPr lang="fi-FI" sz="1800" dirty="0" smtClean="0"/>
              <a:t>       Perinteinen lajike </a:t>
            </a:r>
            <a:br>
              <a:rPr lang="fi-FI" sz="1800" dirty="0" smtClean="0"/>
            </a:br>
            <a:r>
              <a:rPr lang="fi-FI" sz="1800" dirty="0" smtClean="0"/>
              <a:t>       on jo mätä (vas.).</a:t>
            </a:r>
            <a:endParaRPr lang="fi-FI" sz="2200" dirty="0" smtClean="0"/>
          </a:p>
          <a:p>
            <a:pPr marL="341313" indent="-284163" eaLnBrk="1" hangingPunct="1">
              <a:spcBef>
                <a:spcPct val="30000"/>
              </a:spcBef>
            </a:pPr>
            <a:r>
              <a:rPr lang="fi-FI" sz="2200" dirty="0" smtClean="0"/>
              <a:t>Toinen keino: Kun geenimuuntelulla kehitettiin </a:t>
            </a:r>
            <a:br>
              <a:rPr lang="fi-FI" sz="2200" dirty="0" smtClean="0"/>
            </a:br>
            <a:r>
              <a:rPr lang="fi-FI" sz="2200" dirty="0" smtClean="0"/>
              <a:t>A-vitamiinikassava, niin samalla juurakoiden säilyvyys parani 4 viikkoon</a:t>
            </a:r>
          </a:p>
          <a:p>
            <a:pPr marL="341313" indent="-284163" eaLnBrk="1" hangingPunct="1">
              <a:spcBef>
                <a:spcPct val="30000"/>
              </a:spcBef>
              <a:buFont typeface="Wingdings" pitchFamily="2" charset="2"/>
              <a:buChar char="Ø"/>
            </a:pPr>
            <a:r>
              <a:rPr lang="fi-FI" sz="2000" dirty="0" err="1" smtClean="0">
                <a:hlinkClick r:id="rId3"/>
              </a:rPr>
              <a:t>Sayre</a:t>
            </a:r>
            <a:r>
              <a:rPr lang="fi-FI" sz="2000" dirty="0" smtClean="0">
                <a:hlinkClick r:id="rId3"/>
              </a:rPr>
              <a:t> ym. 2011</a:t>
            </a:r>
            <a:endParaRPr lang="fi-FI" sz="1400" dirty="0" smtClean="0"/>
          </a:p>
        </p:txBody>
      </p:sp>
      <p:pic>
        <p:nvPicPr>
          <p:cNvPr id="307204" name="Picture 2"/>
          <p:cNvPicPr>
            <a:picLocks noChangeAspect="1" noChangeArrowheads="1"/>
          </p:cNvPicPr>
          <p:nvPr/>
        </p:nvPicPr>
        <p:blipFill>
          <a:blip r:embed="rId4" cstate="print"/>
          <a:srcRect/>
          <a:stretch>
            <a:fillRect/>
          </a:stretch>
        </p:blipFill>
        <p:spPr bwMode="auto">
          <a:xfrm>
            <a:off x="3395663" y="6011863"/>
            <a:ext cx="2986087" cy="16875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765175" y="220663"/>
            <a:ext cx="5400675" cy="1255712"/>
          </a:xfrm>
          <a:ln>
            <a:solidFill>
              <a:schemeClr val="tx1"/>
            </a:solidFill>
          </a:ln>
        </p:spPr>
        <p:txBody>
          <a:bodyPr/>
          <a:lstStyle/>
          <a:p>
            <a:pPr eaLnBrk="1" hangingPunct="1">
              <a:lnSpc>
                <a:spcPct val="85000"/>
              </a:lnSpc>
            </a:pPr>
            <a:r>
              <a:rPr lang="fi-FI" sz="3200" dirty="0" smtClean="0">
                <a:solidFill>
                  <a:srgbClr val="660066"/>
                </a:solidFill>
              </a:rPr>
              <a:t>Syanidin vähentäminen juurakossa</a:t>
            </a:r>
          </a:p>
        </p:txBody>
      </p:sp>
      <p:sp>
        <p:nvSpPr>
          <p:cNvPr id="308227" name="Rectangle 3"/>
          <p:cNvSpPr>
            <a:spLocks noGrp="1" noChangeArrowheads="1"/>
          </p:cNvSpPr>
          <p:nvPr>
            <p:ph type="body" sz="half" idx="1"/>
          </p:nvPr>
        </p:nvSpPr>
        <p:spPr>
          <a:xfrm>
            <a:off x="304800" y="1690688"/>
            <a:ext cx="6553200" cy="7058025"/>
          </a:xfrm>
        </p:spPr>
        <p:txBody>
          <a:bodyPr/>
          <a:lstStyle/>
          <a:p>
            <a:pPr marL="341313" indent="-284163" eaLnBrk="1" hangingPunct="1">
              <a:spcBef>
                <a:spcPct val="30000"/>
              </a:spcBef>
            </a:pPr>
            <a:r>
              <a:rPr lang="fi-FI" sz="2200" dirty="0" smtClean="0"/>
              <a:t>Geenimuuntelulla syanidin vähentäminen voidaan kohdentaa syötävään kasvinosaan (juurakko)</a:t>
            </a:r>
          </a:p>
          <a:p>
            <a:pPr marL="741363" lvl="1" indent="-284163" eaLnBrk="1" hangingPunct="1">
              <a:spcBef>
                <a:spcPct val="30000"/>
              </a:spcBef>
            </a:pPr>
            <a:r>
              <a:rPr lang="fi-FI" sz="1800" dirty="0" smtClean="0"/>
              <a:t>...jolloin kasvin muut osat säilyttävät tärkeän puolustuskykynsä (vrt. syötävät puuvillansiemenet)</a:t>
            </a:r>
          </a:p>
          <a:p>
            <a:pPr marL="341313" indent="-284163" eaLnBrk="1" hangingPunct="1">
              <a:spcBef>
                <a:spcPct val="30000"/>
              </a:spcBef>
            </a:pPr>
            <a:r>
              <a:rPr lang="fi-FI" sz="2200" dirty="0" smtClean="0"/>
              <a:t>Alla on esitelty kaksi tapaa, kuinka vaikuttamalla juurakon aineenvaihduntaan proteiinipitoisuuden parantamiseksi saatiin samalla aikaan merkittäviä vähennyksiä juurakon </a:t>
            </a:r>
            <a:r>
              <a:rPr lang="fi-FI" sz="2200" dirty="0" err="1" smtClean="0"/>
              <a:t>syanogeenisten</a:t>
            </a:r>
            <a:r>
              <a:rPr lang="fi-FI" sz="2200" dirty="0" smtClean="0"/>
              <a:t> aineiden pitoisuudessa</a:t>
            </a:r>
          </a:p>
          <a:p>
            <a:pPr marL="741363" lvl="1" indent="-284163" eaLnBrk="1" hangingPunct="1">
              <a:spcBef>
                <a:spcPct val="30000"/>
              </a:spcBef>
            </a:pPr>
            <a:r>
              <a:rPr lang="fi-FI" sz="1800" dirty="0" smtClean="0"/>
              <a:t>lehdissä pitoisuudet säilyivät ennallaan </a:t>
            </a:r>
          </a:p>
          <a:p>
            <a:pPr marL="341313" indent="-284163" eaLnBrk="1" hangingPunct="1">
              <a:spcBef>
                <a:spcPct val="30000"/>
              </a:spcBef>
              <a:buFont typeface="Wingdings" pitchFamily="2" charset="2"/>
              <a:buChar char="Ø"/>
            </a:pPr>
            <a:r>
              <a:rPr lang="fi-FI" sz="2000" dirty="0" err="1" smtClean="0">
                <a:hlinkClick r:id="rId3"/>
              </a:rPr>
              <a:t>Sayre</a:t>
            </a:r>
            <a:r>
              <a:rPr lang="fi-FI" sz="2000" dirty="0" smtClean="0">
                <a:hlinkClick r:id="rId3"/>
              </a:rPr>
              <a:t> ym. 2011</a:t>
            </a:r>
            <a:r>
              <a:rPr lang="fi-FI" sz="2200" dirty="0" smtClean="0"/>
              <a:t> </a:t>
            </a:r>
            <a:endParaRPr lang="fi-FI" sz="1600" dirty="0" smtClean="0"/>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765175" y="365125"/>
            <a:ext cx="5903913" cy="966788"/>
          </a:xfrm>
          <a:ln>
            <a:solidFill>
              <a:schemeClr val="tx1"/>
            </a:solidFill>
          </a:ln>
        </p:spPr>
        <p:txBody>
          <a:bodyPr/>
          <a:lstStyle/>
          <a:p>
            <a:pPr eaLnBrk="1" hangingPunct="1">
              <a:lnSpc>
                <a:spcPct val="85000"/>
              </a:lnSpc>
            </a:pPr>
            <a:r>
              <a:rPr lang="fi-FI" sz="3200" dirty="0" smtClean="0">
                <a:solidFill>
                  <a:srgbClr val="660066"/>
                </a:solidFill>
              </a:rPr>
              <a:t>Kassavan juurakoiden proteiinipitoisuutta parannetaan   </a:t>
            </a:r>
            <a:r>
              <a:rPr lang="fi-FI" sz="2400" dirty="0" smtClean="0">
                <a:solidFill>
                  <a:srgbClr val="660066"/>
                </a:solidFill>
              </a:rPr>
              <a:t>1.</a:t>
            </a:r>
            <a:endParaRPr lang="fi-FI" sz="3200" dirty="0" smtClean="0">
              <a:solidFill>
                <a:srgbClr val="660066"/>
              </a:solidFill>
            </a:endParaRPr>
          </a:p>
        </p:txBody>
      </p:sp>
      <p:sp>
        <p:nvSpPr>
          <p:cNvPr id="309251" name="Rectangle 3"/>
          <p:cNvSpPr>
            <a:spLocks noGrp="1" noChangeArrowheads="1"/>
          </p:cNvSpPr>
          <p:nvPr>
            <p:ph type="body" sz="half" idx="1"/>
          </p:nvPr>
        </p:nvSpPr>
        <p:spPr>
          <a:xfrm>
            <a:off x="304800" y="1403350"/>
            <a:ext cx="6553200" cy="7058025"/>
          </a:xfrm>
        </p:spPr>
        <p:txBody>
          <a:bodyPr/>
          <a:lstStyle/>
          <a:p>
            <a:pPr marL="341313" indent="-284163" eaLnBrk="1" hangingPunct="1">
              <a:spcBef>
                <a:spcPct val="30000"/>
              </a:spcBef>
            </a:pPr>
            <a:r>
              <a:rPr lang="fi-FI" sz="2200" dirty="0" smtClean="0"/>
              <a:t>Kassavan juurakoissa on proteiinia vain 1–2%</a:t>
            </a:r>
          </a:p>
          <a:p>
            <a:pPr marL="341313" indent="-284163" eaLnBrk="1" hangingPunct="1">
              <a:spcBef>
                <a:spcPct val="30000"/>
              </a:spcBef>
            </a:pPr>
            <a:r>
              <a:rPr lang="fi-FI" sz="2200" dirty="0" smtClean="0"/>
              <a:t>Pitoisuuden parantamiseen kokeiltiin useita eri  muuntelustrategioita </a:t>
            </a:r>
            <a:r>
              <a:rPr lang="fi-FI" sz="2000" dirty="0" smtClean="0"/>
              <a:t>(</a:t>
            </a:r>
            <a:r>
              <a:rPr lang="fi-FI" sz="2000" dirty="0" err="1" smtClean="0">
                <a:hlinkClick r:id="rId3"/>
              </a:rPr>
              <a:t>Sayre</a:t>
            </a:r>
            <a:r>
              <a:rPr lang="fi-FI" sz="2000" dirty="0" smtClean="0">
                <a:hlinkClick r:id="rId3"/>
              </a:rPr>
              <a:t> ym. 2011</a:t>
            </a:r>
            <a:r>
              <a:rPr lang="fi-FI" sz="2000" dirty="0" smtClean="0"/>
              <a:t>)</a:t>
            </a:r>
            <a:endParaRPr lang="fi-FI" sz="2200" dirty="0" smtClean="0"/>
          </a:p>
          <a:p>
            <a:pPr marL="341313" indent="-284163" eaLnBrk="1" hangingPunct="1">
              <a:spcBef>
                <a:spcPct val="30000"/>
              </a:spcBef>
              <a:buFont typeface="Monotype Sorts" pitchFamily="2" charset="2"/>
              <a:buNone/>
            </a:pPr>
            <a:r>
              <a:rPr lang="fi-FI" sz="2200" dirty="0" smtClean="0"/>
              <a:t> </a:t>
            </a:r>
            <a:r>
              <a:rPr lang="fi-FI" sz="2200" b="1" dirty="0" smtClean="0"/>
              <a:t>1. Juurakossa resursseja ohjattiin </a:t>
            </a:r>
            <a:r>
              <a:rPr lang="fi-FI" sz="2200" b="1" dirty="0" err="1" smtClean="0"/>
              <a:t>syanogeenisista</a:t>
            </a:r>
            <a:r>
              <a:rPr lang="fi-FI" sz="2200" b="1" dirty="0" smtClean="0"/>
              <a:t> aineista (</a:t>
            </a:r>
            <a:r>
              <a:rPr lang="fi-FI" sz="2200" b="1" dirty="0" err="1" smtClean="0"/>
              <a:t>linamariini</a:t>
            </a:r>
            <a:r>
              <a:rPr lang="fi-FI" sz="2200" b="1" dirty="0" smtClean="0"/>
              <a:t>) proteiinisynteesiin </a:t>
            </a:r>
          </a:p>
          <a:p>
            <a:pPr marL="341313" indent="-284163" eaLnBrk="1" hangingPunct="1">
              <a:spcBef>
                <a:spcPct val="30000"/>
              </a:spcBef>
            </a:pPr>
            <a:r>
              <a:rPr lang="fi-FI" sz="2000" dirty="0" err="1" smtClean="0"/>
              <a:t>Linamariini</a:t>
            </a:r>
            <a:r>
              <a:rPr lang="fi-FI" sz="2000" dirty="0" smtClean="0"/>
              <a:t> syntyy lehdissä,</a:t>
            </a:r>
            <a:br>
              <a:rPr lang="fi-FI" sz="2000" dirty="0" smtClean="0"/>
            </a:br>
            <a:r>
              <a:rPr lang="fi-FI" sz="2000" dirty="0" smtClean="0"/>
              <a:t>mistä sitä siirtyy </a:t>
            </a:r>
            <a:r>
              <a:rPr lang="fi-FI" sz="2000" dirty="0" err="1" smtClean="0"/>
              <a:t>juurak-</a:t>
            </a:r>
            <a:r>
              <a:rPr lang="fi-FI" sz="2000" dirty="0" smtClean="0"/>
              <a:t/>
            </a:r>
            <a:br>
              <a:rPr lang="fi-FI" sz="2000" dirty="0" smtClean="0"/>
            </a:br>
            <a:r>
              <a:rPr lang="fi-FI" sz="2000" dirty="0" smtClean="0"/>
              <a:t>koon. Osa varastoituu siellä</a:t>
            </a:r>
            <a:br>
              <a:rPr lang="fi-FI" sz="2000" dirty="0" smtClean="0"/>
            </a:br>
            <a:r>
              <a:rPr lang="fi-FI" sz="2000" dirty="0" smtClean="0"/>
              <a:t>solujen </a:t>
            </a:r>
            <a:r>
              <a:rPr lang="fi-FI" sz="2000" dirty="0" err="1" smtClean="0"/>
              <a:t>vakuoleihin</a:t>
            </a:r>
            <a:r>
              <a:rPr lang="fi-FI" sz="2000" dirty="0" smtClean="0"/>
              <a:t>, osa </a:t>
            </a:r>
            <a:br>
              <a:rPr lang="fi-FI" sz="2000" dirty="0" smtClean="0"/>
            </a:br>
            <a:r>
              <a:rPr lang="fi-FI" sz="2000" dirty="0" smtClean="0"/>
              <a:t>taas työstetään raaka-</a:t>
            </a:r>
            <a:br>
              <a:rPr lang="fi-FI" sz="2000" dirty="0" smtClean="0"/>
            </a:br>
            <a:r>
              <a:rPr lang="fi-FI" sz="2000" dirty="0" smtClean="0"/>
              <a:t>aineeksi aminohappo-</a:t>
            </a:r>
            <a:br>
              <a:rPr lang="fi-FI" sz="2000" dirty="0" smtClean="0"/>
            </a:br>
            <a:r>
              <a:rPr lang="fi-FI" sz="2000" dirty="0" smtClean="0"/>
              <a:t>synteesiin. </a:t>
            </a:r>
            <a:endParaRPr lang="fi-FI" sz="2200" dirty="0" smtClean="0"/>
          </a:p>
          <a:p>
            <a:pPr marL="341313" indent="-284163" eaLnBrk="1" hangingPunct="1">
              <a:spcBef>
                <a:spcPct val="30000"/>
              </a:spcBef>
            </a:pPr>
            <a:r>
              <a:rPr lang="fi-FI" sz="2200" dirty="0" smtClean="0"/>
              <a:t>Juurakkoon kertyy asetoni-</a:t>
            </a:r>
            <a:br>
              <a:rPr lang="fi-FI" sz="2200" dirty="0" smtClean="0"/>
            </a:br>
            <a:r>
              <a:rPr lang="fi-FI" sz="2200" dirty="0" err="1" smtClean="0"/>
              <a:t>syanohydriiniä</a:t>
            </a:r>
            <a:r>
              <a:rPr lang="fi-FI" sz="2200" dirty="0" smtClean="0"/>
              <a:t>, joka ruoan-</a:t>
            </a:r>
            <a:br>
              <a:rPr lang="fi-FI" sz="2200" dirty="0" smtClean="0"/>
            </a:br>
            <a:r>
              <a:rPr lang="fi-FI" sz="2200" dirty="0" smtClean="0"/>
              <a:t>sulatuksessa hajoaa </a:t>
            </a:r>
            <a:r>
              <a:rPr lang="fi-FI" sz="2200" dirty="0" err="1" smtClean="0"/>
              <a:t>itses-</a:t>
            </a:r>
            <a:r>
              <a:rPr lang="fi-FI" sz="2200" dirty="0" smtClean="0"/>
              <a:t/>
            </a:r>
            <a:br>
              <a:rPr lang="fi-FI" sz="2200" dirty="0" smtClean="0"/>
            </a:br>
            <a:r>
              <a:rPr lang="fi-FI" sz="2200" dirty="0" err="1" smtClean="0"/>
              <a:t>tään</a:t>
            </a:r>
            <a:r>
              <a:rPr lang="fi-FI" sz="2200" dirty="0" smtClean="0"/>
              <a:t> ja vapauttaa syanidia</a:t>
            </a:r>
          </a:p>
          <a:p>
            <a:pPr marL="341313" indent="-284163" eaLnBrk="1" hangingPunct="1">
              <a:spcBef>
                <a:spcPct val="30000"/>
              </a:spcBef>
            </a:pPr>
            <a:r>
              <a:rPr lang="fi-FI" sz="2200" dirty="0" smtClean="0"/>
              <a:t>Juurakkospesifisen </a:t>
            </a:r>
            <a:r>
              <a:rPr lang="fi-FI" sz="2200" dirty="0" err="1" smtClean="0"/>
              <a:t>patatiini-promoottorin</a:t>
            </a:r>
            <a:r>
              <a:rPr lang="fi-FI" sz="2200" dirty="0" smtClean="0"/>
              <a:t> (perunasta) avulla kassavan </a:t>
            </a:r>
            <a:r>
              <a:rPr lang="fi-FI" sz="2200" dirty="0" err="1" smtClean="0"/>
              <a:t>hydroxynitriililyaasi-entsyymi</a:t>
            </a:r>
            <a:r>
              <a:rPr lang="fi-FI" sz="2200" dirty="0" smtClean="0"/>
              <a:t> (</a:t>
            </a:r>
            <a:r>
              <a:rPr lang="fi-FI" sz="2200" dirty="0" smtClean="0">
                <a:solidFill>
                  <a:srgbClr val="6600CC"/>
                </a:solidFill>
              </a:rPr>
              <a:t>HNL</a:t>
            </a:r>
            <a:r>
              <a:rPr lang="fi-FI" sz="2200" dirty="0" smtClean="0"/>
              <a:t>) saatettiin toimimaan myös juurakossa</a:t>
            </a:r>
          </a:p>
          <a:p>
            <a:pPr marL="341313" indent="-284163" eaLnBrk="1" hangingPunct="1">
              <a:spcBef>
                <a:spcPct val="30000"/>
              </a:spcBef>
            </a:pPr>
            <a:r>
              <a:rPr lang="fi-FI" sz="2200" dirty="0" smtClean="0"/>
              <a:t>...jolloin juurakon proteiinipitoisuus kolminkertaistui</a:t>
            </a:r>
          </a:p>
          <a:p>
            <a:pPr marL="741363" lvl="1" indent="-284163" eaLnBrk="1" hangingPunct="1">
              <a:spcBef>
                <a:spcPct val="30000"/>
              </a:spcBef>
            </a:pPr>
            <a:r>
              <a:rPr lang="fi-FI" sz="1800" dirty="0" smtClean="0"/>
              <a:t>samalla </a:t>
            </a:r>
            <a:r>
              <a:rPr lang="fi-FI" sz="1800" dirty="0" err="1" smtClean="0"/>
              <a:t>linamariinipitoisuus</a:t>
            </a:r>
            <a:r>
              <a:rPr lang="fi-FI" sz="1800" dirty="0" smtClean="0"/>
              <a:t> laski 80 %  ja lisäksi </a:t>
            </a:r>
            <a:br>
              <a:rPr lang="fi-FI" sz="1800" dirty="0" smtClean="0"/>
            </a:br>
            <a:r>
              <a:rPr lang="fi-FI" sz="1800" dirty="0" smtClean="0"/>
              <a:t>syanidi poistuu prosessoinnissa 50 kertaa nopeammin </a:t>
            </a:r>
            <a:endParaRPr lang="fi-FI" sz="2200" dirty="0" smtClean="0"/>
          </a:p>
        </p:txBody>
      </p:sp>
      <p:pic>
        <p:nvPicPr>
          <p:cNvPr id="309252" name="Kuva 8" descr="CassavaProtSayre2011txRpp.jpg"/>
          <p:cNvPicPr>
            <a:picLocks noChangeAspect="1"/>
          </p:cNvPicPr>
          <p:nvPr/>
        </p:nvPicPr>
        <p:blipFill>
          <a:blip r:embed="rId4" cstate="print"/>
          <a:srcRect/>
          <a:stretch>
            <a:fillRect/>
          </a:stretch>
        </p:blipFill>
        <p:spPr bwMode="auto">
          <a:xfrm>
            <a:off x="3798888" y="3348038"/>
            <a:ext cx="3014662" cy="37449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2060575" y="277813"/>
            <a:ext cx="4724400" cy="1473200"/>
          </a:xfrm>
          <a:ln>
            <a:solidFill>
              <a:schemeClr val="tx1"/>
            </a:solidFill>
          </a:ln>
        </p:spPr>
        <p:txBody>
          <a:bodyPr/>
          <a:lstStyle/>
          <a:p>
            <a:pPr eaLnBrk="1" hangingPunct="1"/>
            <a:r>
              <a:rPr lang="fi-FI" sz="2400" dirty="0" smtClean="0"/>
              <a:t>Syötävät puuvillansiemenet </a:t>
            </a:r>
            <a:r>
              <a:rPr lang="fi-FI" sz="2800" dirty="0" smtClean="0"/>
              <a:t/>
            </a:r>
            <a:br>
              <a:rPr lang="fi-FI" sz="2800" dirty="0" smtClean="0"/>
            </a:br>
            <a:r>
              <a:rPr lang="fi-FI" sz="2400" dirty="0" smtClean="0"/>
              <a:t>– proteiinia miljoonille kehitysmaissa</a:t>
            </a:r>
            <a:endParaRPr lang="fi-FI" sz="2800" dirty="0" smtClean="0"/>
          </a:p>
        </p:txBody>
      </p:sp>
      <p:sp>
        <p:nvSpPr>
          <p:cNvPr id="240644" name="Rectangle 8"/>
          <p:cNvSpPr>
            <a:spLocks noGrp="1" noChangeArrowheads="1"/>
          </p:cNvSpPr>
          <p:nvPr>
            <p:ph type="body" sz="half" idx="1"/>
          </p:nvPr>
        </p:nvSpPr>
        <p:spPr>
          <a:xfrm>
            <a:off x="342900" y="1907704"/>
            <a:ext cx="6515100" cy="7010400"/>
          </a:xfrm>
        </p:spPr>
        <p:txBody>
          <a:bodyPr/>
          <a:lstStyle/>
          <a:p>
            <a:pPr eaLnBrk="1" hangingPunct="1">
              <a:lnSpc>
                <a:spcPct val="90000"/>
              </a:lnSpc>
            </a:pPr>
            <a:r>
              <a:rPr lang="fi-FI" sz="1800" dirty="0" smtClean="0">
                <a:solidFill>
                  <a:srgbClr val="660066"/>
                </a:solidFill>
              </a:rPr>
              <a:t>Proteiinin puute vahingoittaa kehitysmaissa</a:t>
            </a:r>
          </a:p>
          <a:p>
            <a:pPr lvl="1" eaLnBrk="1" hangingPunct="1">
              <a:lnSpc>
                <a:spcPct val="90000"/>
              </a:lnSpc>
            </a:pPr>
            <a:r>
              <a:rPr lang="fi-FI" sz="1600" dirty="0" smtClean="0"/>
              <a:t>haittaa muun muassa aivojen kehitystä</a:t>
            </a:r>
          </a:p>
          <a:p>
            <a:pPr lvl="1" eaLnBrk="1" hangingPunct="1">
              <a:lnSpc>
                <a:spcPct val="90000"/>
              </a:lnSpc>
            </a:pPr>
            <a:r>
              <a:rPr lang="fi-FI" sz="1600" dirty="0" smtClean="0"/>
              <a:t>monesti ’nälkä’ on siellä juuri proteiinin puutetta </a:t>
            </a:r>
          </a:p>
          <a:p>
            <a:pPr eaLnBrk="1" hangingPunct="1">
              <a:lnSpc>
                <a:spcPct val="90000"/>
              </a:lnSpc>
            </a:pPr>
            <a:r>
              <a:rPr lang="fi-FI" sz="1800" dirty="0" smtClean="0">
                <a:solidFill>
                  <a:srgbClr val="660066"/>
                </a:solidFill>
              </a:rPr>
              <a:t>Puuvillakasvi on myrkyllinen</a:t>
            </a:r>
          </a:p>
          <a:p>
            <a:pPr lvl="1" eaLnBrk="1" hangingPunct="1">
              <a:lnSpc>
                <a:spcPct val="90000"/>
              </a:lnSpc>
            </a:pPr>
            <a:r>
              <a:rPr lang="fi-FI" sz="1600" dirty="0" smtClean="0"/>
              <a:t>puuvillan siemenissä olisi runsaasti (22 %) </a:t>
            </a:r>
            <a:br>
              <a:rPr lang="fi-FI" sz="1600" dirty="0" smtClean="0"/>
            </a:br>
            <a:r>
              <a:rPr lang="fi-FI" sz="1600" dirty="0" smtClean="0"/>
              <a:t>hyvin korkealaatuista proteiinia… </a:t>
            </a:r>
          </a:p>
          <a:p>
            <a:pPr lvl="1" eaLnBrk="1" hangingPunct="1">
              <a:lnSpc>
                <a:spcPct val="90000"/>
              </a:lnSpc>
            </a:pPr>
            <a:r>
              <a:rPr lang="fi-FI" sz="1600" dirty="0" smtClean="0"/>
              <a:t>…joka </a:t>
            </a:r>
            <a:r>
              <a:rPr lang="fi-FI" sz="1600" dirty="0" err="1" smtClean="0"/>
              <a:t>gossypol-myrkyn</a:t>
            </a:r>
            <a:r>
              <a:rPr lang="fi-FI" sz="1600" dirty="0" smtClean="0"/>
              <a:t> takia kuitenkin menee hukkaan</a:t>
            </a:r>
          </a:p>
          <a:p>
            <a:pPr lvl="1" eaLnBrk="1" hangingPunct="1">
              <a:lnSpc>
                <a:spcPct val="90000"/>
              </a:lnSpc>
            </a:pPr>
            <a:r>
              <a:rPr lang="fi-FI" sz="1600" dirty="0" smtClean="0"/>
              <a:t>siementen proteiini (10 miljardia kg/v) riittäisi kohentamaan 500 miljoonan ihmisen terveyttä</a:t>
            </a:r>
          </a:p>
          <a:p>
            <a:pPr eaLnBrk="1" hangingPunct="1">
              <a:lnSpc>
                <a:spcPct val="90000"/>
              </a:lnSpc>
            </a:pPr>
            <a:r>
              <a:rPr lang="fi-FI" sz="1800" dirty="0" smtClean="0">
                <a:solidFill>
                  <a:srgbClr val="660066"/>
                </a:solidFill>
              </a:rPr>
              <a:t>Puuvillan siemenet on nyt geenimuuntelun avulla jalostettu syötäviksi</a:t>
            </a:r>
          </a:p>
          <a:p>
            <a:pPr lvl="1" eaLnBrk="1" hangingPunct="1">
              <a:lnSpc>
                <a:spcPct val="90000"/>
              </a:lnSpc>
            </a:pPr>
            <a:r>
              <a:rPr lang="fi-FI" sz="1600" dirty="0" smtClean="0"/>
              <a:t>myrkyn muodostuminen estettiin ainoastaan syötäväksi aiotussa kasvinosassa</a:t>
            </a:r>
          </a:p>
          <a:p>
            <a:pPr lvl="1" eaLnBrk="1" hangingPunct="1">
              <a:lnSpc>
                <a:spcPct val="90000"/>
              </a:lnSpc>
            </a:pPr>
            <a:r>
              <a:rPr lang="fi-FI" sz="1600" dirty="0" smtClean="0"/>
              <a:t>…sammuttamalla </a:t>
            </a:r>
            <a:r>
              <a:rPr lang="fi-FI" sz="1600" dirty="0" err="1" smtClean="0"/>
              <a:t>gossypol-geenin</a:t>
            </a:r>
            <a:r>
              <a:rPr lang="fi-FI" sz="1600" dirty="0" smtClean="0"/>
              <a:t> toiminta kohdistetusti vain siemenissä</a:t>
            </a:r>
          </a:p>
          <a:p>
            <a:pPr eaLnBrk="1" hangingPunct="1">
              <a:lnSpc>
                <a:spcPct val="90000"/>
              </a:lnSpc>
            </a:pPr>
            <a:r>
              <a:rPr lang="fi-FI" sz="1800" dirty="0" smtClean="0">
                <a:solidFill>
                  <a:srgbClr val="660066"/>
                </a:solidFill>
              </a:rPr>
              <a:t>…mutta muut kasvinosat säilyttivät tärkeän puolustuskykynsä</a:t>
            </a:r>
            <a:r>
              <a:rPr lang="fi-FI" sz="1800" dirty="0" smtClean="0"/>
              <a:t> </a:t>
            </a:r>
          </a:p>
          <a:p>
            <a:pPr lvl="1" eaLnBrk="1" hangingPunct="1">
              <a:lnSpc>
                <a:spcPct val="90000"/>
              </a:lnSpc>
            </a:pPr>
            <a:r>
              <a:rPr lang="fi-FI" sz="1600" dirty="0" smtClean="0"/>
              <a:t>mikä ei olisi mahdollista ”perinteisillä” jalostusmenetelmillä</a:t>
            </a:r>
          </a:p>
          <a:p>
            <a:pPr lvl="1" eaLnBrk="1" hangingPunct="1">
              <a:lnSpc>
                <a:spcPct val="90000"/>
              </a:lnSpc>
            </a:pPr>
            <a:r>
              <a:rPr lang="fi-FI" sz="1600" dirty="0" smtClean="0"/>
              <a:t>vanhalla jalostuksella myrkky katosi koko kasvista, ja hyönteiset söivät viljelmät suihinsa kiitokseksi</a:t>
            </a:r>
          </a:p>
          <a:p>
            <a:pPr eaLnBrk="1" hangingPunct="1">
              <a:lnSpc>
                <a:spcPct val="90000"/>
              </a:lnSpc>
            </a:pPr>
            <a:r>
              <a:rPr lang="fi-FI" sz="1800" dirty="0" smtClean="0">
                <a:solidFill>
                  <a:srgbClr val="660066"/>
                </a:solidFill>
              </a:rPr>
              <a:t>Geenitekninen menetelmä (rna-häirintä) palkittiin lääketieteen </a:t>
            </a:r>
            <a:r>
              <a:rPr lang="fi-FI" sz="1800" dirty="0" err="1" smtClean="0">
                <a:solidFill>
                  <a:srgbClr val="660066"/>
                </a:solidFill>
              </a:rPr>
              <a:t>nobelilla</a:t>
            </a:r>
            <a:r>
              <a:rPr lang="fi-FI" sz="1800" dirty="0" smtClean="0">
                <a:solidFill>
                  <a:srgbClr val="660066"/>
                </a:solidFill>
              </a:rPr>
              <a:t> vuonna 2006</a:t>
            </a:r>
          </a:p>
          <a:p>
            <a:pPr lvl="1" eaLnBrk="1" hangingPunct="1">
              <a:lnSpc>
                <a:spcPct val="90000"/>
              </a:lnSpc>
            </a:pPr>
            <a:r>
              <a:rPr lang="fi-FI" sz="1600" dirty="0" smtClean="0"/>
              <a:t>ideaa käytetty kasvinjalostuksessa jo 20 vuotta, varsinkin viruskestävien lajikkeiden jalostamiseksi</a:t>
            </a:r>
            <a:endParaRPr lang="fi-FI" sz="1600" dirty="0" smtClean="0">
              <a:sym typeface="Monotype Sorts" pitchFamily="2" charset="2"/>
            </a:endParaRPr>
          </a:p>
          <a:p>
            <a:pPr eaLnBrk="1" hangingPunct="1">
              <a:lnSpc>
                <a:spcPct val="90000"/>
              </a:lnSpc>
            </a:pPr>
            <a:r>
              <a:rPr lang="fi-FI" sz="1400" dirty="0" smtClean="0">
                <a:sym typeface="Monotype Sorts" pitchFamily="2" charset="2"/>
                <a:hlinkClick r:id="rId3"/>
              </a:rPr>
              <a:t>http://agnewsarchive.tamu.edu/dailynews/stories/SOIL/Nov2006a.htm </a:t>
            </a:r>
            <a:r>
              <a:rPr lang="fi-FI" sz="1400" dirty="0" smtClean="0">
                <a:sym typeface="Monotype Sorts" pitchFamily="2" charset="2"/>
              </a:rPr>
              <a:t>   </a:t>
            </a:r>
          </a:p>
          <a:p>
            <a:pPr eaLnBrk="1" hangingPunct="1">
              <a:lnSpc>
                <a:spcPct val="90000"/>
              </a:lnSpc>
            </a:pPr>
            <a:r>
              <a:rPr lang="fi-FI" sz="1400" dirty="0" smtClean="0">
                <a:sym typeface="Monotype Sorts" pitchFamily="2" charset="2"/>
                <a:hlinkClick r:id="rId4"/>
              </a:rPr>
              <a:t>http://agnews.tamu.edu/showstory.php?id=1399 </a:t>
            </a:r>
            <a:endParaRPr lang="fi-FI" sz="1400" dirty="0" smtClean="0">
              <a:sym typeface="Monotype Sorts" pitchFamily="2" charset="2"/>
            </a:endParaRPr>
          </a:p>
          <a:p>
            <a:pPr eaLnBrk="1" hangingPunct="1">
              <a:lnSpc>
                <a:spcPct val="90000"/>
              </a:lnSpc>
            </a:pPr>
            <a:r>
              <a:rPr lang="fi-FI" sz="1400" dirty="0" smtClean="0">
                <a:sym typeface="Monotype Sorts" pitchFamily="2" charset="2"/>
              </a:rPr>
              <a:t> </a:t>
            </a:r>
            <a:r>
              <a:rPr lang="fi-FI" sz="1400" dirty="0" err="1" smtClean="0">
                <a:sym typeface="Monotype Sorts" pitchFamily="2" charset="2"/>
                <a:hlinkClick r:id="rId5"/>
              </a:rPr>
              <a:t>Sunilkumar</a:t>
            </a:r>
            <a:r>
              <a:rPr lang="fi-FI" sz="1400" dirty="0" smtClean="0">
                <a:sym typeface="Monotype Sorts" pitchFamily="2" charset="2"/>
                <a:hlinkClick r:id="rId5"/>
              </a:rPr>
              <a:t> ym. (2006)</a:t>
            </a:r>
            <a:r>
              <a:rPr lang="fi-FI" sz="1400" dirty="0" smtClean="0">
                <a:sym typeface="Monotype Sorts" pitchFamily="2" charset="2"/>
              </a:rPr>
              <a:t>. PNAS 103: 18054-18059</a:t>
            </a:r>
          </a:p>
        </p:txBody>
      </p:sp>
      <p:sp>
        <p:nvSpPr>
          <p:cNvPr id="5" name="Päivämäärän paikkamerkki 4"/>
          <p:cNvSpPr>
            <a:spLocks noGrp="1"/>
          </p:cNvSpPr>
          <p:nvPr>
            <p:ph type="dt" sz="half" idx="10"/>
          </p:nvPr>
        </p:nvSpPr>
        <p:spPr>
          <a:xfrm>
            <a:off x="342900" y="8892480"/>
            <a:ext cx="1600200" cy="635000"/>
          </a:xfrm>
        </p:spPr>
        <p:txBody>
          <a:bodyPr/>
          <a:lstStyle/>
          <a:p>
            <a:pPr>
              <a:defRPr/>
            </a:pPr>
            <a:r>
              <a:rPr lang="fi-FI" smtClean="0"/>
              <a:t>13.9.2012</a:t>
            </a:r>
            <a:endParaRPr lang="fi-FI"/>
          </a:p>
        </p:txBody>
      </p:sp>
      <p:sp>
        <p:nvSpPr>
          <p:cNvPr id="6" name="Dian numeron paikkamerkki 5"/>
          <p:cNvSpPr>
            <a:spLocks noGrp="1"/>
          </p:cNvSpPr>
          <p:nvPr>
            <p:ph type="sldNum" sz="quarter" idx="12"/>
          </p:nvPr>
        </p:nvSpPr>
        <p:spPr>
          <a:xfrm>
            <a:off x="4914900" y="8892480"/>
            <a:ext cx="1600200" cy="635000"/>
          </a:xfrm>
        </p:spPr>
        <p:txBody>
          <a:bodyPr/>
          <a:lstStyle/>
          <a:p>
            <a:pPr>
              <a:defRPr/>
            </a:pPr>
            <a:fld id="{07C059AB-227A-4E1E-8A22-21E38DAE639E}" type="slidenum">
              <a:rPr lang="fi-FI" smtClean="0"/>
              <a:pPr>
                <a:defRPr/>
              </a:pPr>
              <a:t>8</a:t>
            </a:fld>
            <a:endParaRPr lang="fi-FI"/>
          </a:p>
        </p:txBody>
      </p:sp>
      <p:sp>
        <p:nvSpPr>
          <p:cNvPr id="7" name="Alatunnisteen paikkamerkki 6"/>
          <p:cNvSpPr>
            <a:spLocks noGrp="1"/>
          </p:cNvSpPr>
          <p:nvPr>
            <p:ph type="ftr" sz="quarter" idx="11"/>
          </p:nvPr>
        </p:nvSpPr>
        <p:spPr>
          <a:xfrm>
            <a:off x="1556792" y="8892480"/>
            <a:ext cx="4536504" cy="635000"/>
          </a:xfrm>
        </p:spPr>
        <p:txBody>
          <a:bodyPr/>
          <a:lstStyle/>
          <a:p>
            <a:pPr>
              <a:defRPr/>
            </a:pPr>
            <a:r>
              <a:rPr lang="fi-FI" smtClean="0"/>
              <a:t>Jussi Tammisola, Geenimuuntelun uusia sovelluksia I </a:t>
            </a:r>
            <a:endParaRPr lang="fi-FI" dirty="0"/>
          </a:p>
        </p:txBody>
      </p:sp>
      <p:pic>
        <p:nvPicPr>
          <p:cNvPr id="8" name="Kuva 7" descr="Puuv160t50h.jpg"/>
          <p:cNvPicPr>
            <a:picLocks noChangeAspect="1"/>
          </p:cNvPicPr>
          <p:nvPr/>
        </p:nvPicPr>
        <p:blipFill>
          <a:blip r:embed="rId6" cstate="print"/>
          <a:stretch>
            <a:fillRect/>
          </a:stretch>
        </p:blipFill>
        <p:spPr>
          <a:xfrm>
            <a:off x="426740" y="251520"/>
            <a:ext cx="1562100" cy="1524000"/>
          </a:xfrm>
          <a:prstGeom prst="rect">
            <a:avLst/>
          </a:prstGeom>
        </p:spPr>
      </p:pic>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765175" y="365125"/>
            <a:ext cx="5903913" cy="966788"/>
          </a:xfrm>
          <a:ln>
            <a:solidFill>
              <a:schemeClr val="tx1"/>
            </a:solidFill>
          </a:ln>
        </p:spPr>
        <p:txBody>
          <a:bodyPr/>
          <a:lstStyle/>
          <a:p>
            <a:pPr eaLnBrk="1" hangingPunct="1">
              <a:lnSpc>
                <a:spcPct val="85000"/>
              </a:lnSpc>
            </a:pPr>
            <a:r>
              <a:rPr lang="fi-FI" sz="3200" smtClean="0">
                <a:solidFill>
                  <a:srgbClr val="660066"/>
                </a:solidFill>
              </a:rPr>
              <a:t>Kassavan juurakoiden proteiinipitoisuutta parannetaan</a:t>
            </a:r>
            <a:r>
              <a:rPr lang="fi-FI" sz="2400" smtClean="0">
                <a:solidFill>
                  <a:srgbClr val="660066"/>
                </a:solidFill>
              </a:rPr>
              <a:t>    2.</a:t>
            </a:r>
            <a:endParaRPr lang="fi-FI" sz="3200" smtClean="0">
              <a:solidFill>
                <a:srgbClr val="660066"/>
              </a:solidFill>
            </a:endParaRPr>
          </a:p>
        </p:txBody>
      </p:sp>
      <p:sp>
        <p:nvSpPr>
          <p:cNvPr id="310275" name="Rectangle 3"/>
          <p:cNvSpPr>
            <a:spLocks noGrp="1" noChangeArrowheads="1"/>
          </p:cNvSpPr>
          <p:nvPr>
            <p:ph type="body" sz="half" idx="1"/>
          </p:nvPr>
        </p:nvSpPr>
        <p:spPr>
          <a:xfrm>
            <a:off x="304800" y="1403350"/>
            <a:ext cx="6553200" cy="7058025"/>
          </a:xfrm>
        </p:spPr>
        <p:txBody>
          <a:bodyPr/>
          <a:lstStyle/>
          <a:p>
            <a:pPr marL="341313" indent="-284163" eaLnBrk="1" hangingPunct="1">
              <a:spcBef>
                <a:spcPct val="30000"/>
              </a:spcBef>
            </a:pPr>
            <a:r>
              <a:rPr lang="fi-FI" sz="2200" b="1" dirty="0" smtClean="0"/>
              <a:t>2. Juurakossa ilmentymään jalostettiin aminohappokoostumukseltaan laadukkaita fuusioproteiineja (esim. </a:t>
            </a:r>
            <a:r>
              <a:rPr lang="fi-FI" sz="2200" b="1" dirty="0" err="1" smtClean="0"/>
              <a:t>zeoliini</a:t>
            </a:r>
            <a:r>
              <a:rPr lang="fi-FI" sz="2200" b="1" dirty="0" smtClean="0"/>
              <a:t>) </a:t>
            </a:r>
            <a:r>
              <a:rPr lang="fi-FI" sz="2000" b="1" dirty="0" smtClean="0"/>
              <a:t>(</a:t>
            </a:r>
            <a:r>
              <a:rPr lang="fi-FI" sz="2000" b="1" dirty="0" err="1" smtClean="0">
                <a:hlinkClick r:id="rId3"/>
              </a:rPr>
              <a:t>Sayre</a:t>
            </a:r>
            <a:r>
              <a:rPr lang="fi-FI" sz="2000" b="1" dirty="0" smtClean="0">
                <a:hlinkClick r:id="rId3"/>
              </a:rPr>
              <a:t> ym. 2011</a:t>
            </a:r>
            <a:r>
              <a:rPr lang="fi-FI" sz="2000" b="1" dirty="0" smtClean="0"/>
              <a:t>)</a:t>
            </a:r>
            <a:endParaRPr lang="fi-FI" sz="2200" b="1" dirty="0" smtClean="0"/>
          </a:p>
          <a:p>
            <a:pPr marL="341313" indent="-284163" eaLnBrk="1" hangingPunct="1">
              <a:spcBef>
                <a:spcPct val="30000"/>
              </a:spcBef>
              <a:buFont typeface="Monotype Sorts" pitchFamily="2" charset="2"/>
              <a:buNone/>
            </a:pPr>
            <a:r>
              <a:rPr lang="fi-FI" sz="2200" dirty="0" smtClean="0"/>
              <a:t>    Proteiinit on suunniteltu </a:t>
            </a:r>
            <a:br>
              <a:rPr lang="fi-FI" sz="2200" dirty="0" smtClean="0"/>
            </a:br>
            <a:r>
              <a:rPr lang="fi-FI" sz="2200" dirty="0" smtClean="0"/>
              <a:t>kertymään proteiini-</a:t>
            </a:r>
            <a:br>
              <a:rPr lang="fi-FI" sz="2200" dirty="0" smtClean="0"/>
            </a:br>
            <a:r>
              <a:rPr lang="fi-FI" sz="2200" dirty="0" smtClean="0"/>
              <a:t>jyväsiksi solun </a:t>
            </a:r>
            <a:r>
              <a:rPr lang="fi-FI" sz="2200" dirty="0" err="1" smtClean="0"/>
              <a:t>endo-</a:t>
            </a:r>
            <a:r>
              <a:rPr lang="fi-FI" sz="2200" dirty="0" smtClean="0"/>
              <a:t/>
            </a:r>
            <a:br>
              <a:rPr lang="fi-FI" sz="2200" dirty="0" smtClean="0"/>
            </a:br>
            <a:r>
              <a:rPr lang="fi-FI" sz="2200" dirty="0" err="1" smtClean="0"/>
              <a:t>plasmaattiseen</a:t>
            </a:r>
            <a:r>
              <a:rPr lang="fi-FI" sz="2200" dirty="0" smtClean="0"/>
              <a:t> </a:t>
            </a:r>
            <a:r>
              <a:rPr lang="fi-FI" sz="2200" dirty="0" err="1" smtClean="0"/>
              <a:t>kalvos-</a:t>
            </a:r>
            <a:r>
              <a:rPr lang="fi-FI" sz="2200" dirty="0" smtClean="0"/>
              <a:t/>
            </a:r>
            <a:br>
              <a:rPr lang="fi-FI" sz="2200" dirty="0" smtClean="0"/>
            </a:br>
            <a:r>
              <a:rPr lang="fi-FI" sz="2200" dirty="0" err="1" smtClean="0"/>
              <a:t>toon</a:t>
            </a:r>
            <a:r>
              <a:rPr lang="fi-FI" sz="2200" dirty="0" smtClean="0"/>
              <a:t>. Kuvassa kassavan </a:t>
            </a:r>
            <a:br>
              <a:rPr lang="fi-FI" sz="2200" dirty="0" smtClean="0"/>
            </a:br>
            <a:r>
              <a:rPr lang="fi-FI" sz="2200" dirty="0" smtClean="0"/>
              <a:t>juurakon soluista eristettyjä</a:t>
            </a:r>
            <a:br>
              <a:rPr lang="fi-FI" sz="2200" dirty="0" smtClean="0"/>
            </a:br>
            <a:r>
              <a:rPr lang="fi-FI" sz="2200" dirty="0" err="1" smtClean="0"/>
              <a:t>zeoliinijyväsiä</a:t>
            </a:r>
            <a:r>
              <a:rPr lang="fi-FI" sz="2200" dirty="0" smtClean="0"/>
              <a:t> (läpimitta 3–7 </a:t>
            </a:r>
            <a:r>
              <a:rPr lang="el-GR" sz="2200" dirty="0" smtClean="0"/>
              <a:t>μ</a:t>
            </a:r>
            <a:r>
              <a:rPr lang="fi-FI" sz="2200" dirty="0" smtClean="0"/>
              <a:t>m).</a:t>
            </a:r>
          </a:p>
          <a:p>
            <a:pPr marL="341313" indent="-284163" eaLnBrk="1" hangingPunct="1">
              <a:spcBef>
                <a:spcPct val="30000"/>
              </a:spcBef>
            </a:pPr>
            <a:r>
              <a:rPr lang="fi-FI" sz="2200" dirty="0" smtClean="0"/>
              <a:t> </a:t>
            </a:r>
            <a:r>
              <a:rPr lang="fi-FI" sz="2200" dirty="0" err="1" smtClean="0"/>
              <a:t>Zeoliini</a:t>
            </a:r>
            <a:r>
              <a:rPr lang="fi-FI" sz="2200" dirty="0" smtClean="0"/>
              <a:t> on pavun </a:t>
            </a:r>
            <a:r>
              <a:rPr lang="fi-FI" sz="2200" dirty="0" err="1" smtClean="0"/>
              <a:t>faseoliinin</a:t>
            </a:r>
            <a:r>
              <a:rPr lang="fi-FI" sz="2200" dirty="0" smtClean="0"/>
              <a:t> ja maissin </a:t>
            </a:r>
            <a:r>
              <a:rPr lang="fi-FI" sz="2200" dirty="0" err="1" smtClean="0"/>
              <a:t>gamma-zeiinin</a:t>
            </a:r>
            <a:r>
              <a:rPr lang="fi-FI" sz="2200" dirty="0" smtClean="0"/>
              <a:t> fuusioproteiini. Fuusiogeeni on varustettu </a:t>
            </a:r>
            <a:r>
              <a:rPr lang="fi-FI" sz="2200" dirty="0" err="1" smtClean="0"/>
              <a:t>patatiini-promoottorilla</a:t>
            </a:r>
            <a:r>
              <a:rPr lang="fi-FI" sz="2200" dirty="0" smtClean="0"/>
              <a:t>, joka kokeiden mukaan saa geenin ilmentymään tehokkaasti juurakon soluissa.</a:t>
            </a:r>
          </a:p>
          <a:p>
            <a:pPr marL="341313" indent="-284163" eaLnBrk="1" hangingPunct="1">
              <a:spcBef>
                <a:spcPct val="30000"/>
              </a:spcBef>
            </a:pPr>
            <a:r>
              <a:rPr lang="fi-FI" sz="2200" dirty="0" err="1" smtClean="0"/>
              <a:t>Zeoliinia</a:t>
            </a:r>
            <a:r>
              <a:rPr lang="fi-FI" sz="2200" dirty="0" smtClean="0"/>
              <a:t> tuottavan kassavan juurakossa proteiinipitoisuus kohosi nelinkertaiseksi</a:t>
            </a:r>
          </a:p>
          <a:p>
            <a:pPr marL="741363" lvl="1" indent="-284163" eaLnBrk="1" hangingPunct="1">
              <a:spcBef>
                <a:spcPct val="30000"/>
              </a:spcBef>
            </a:pPr>
            <a:r>
              <a:rPr lang="fi-FI" sz="1800" dirty="0" smtClean="0"/>
              <a:t>samalla </a:t>
            </a:r>
            <a:r>
              <a:rPr lang="fi-FI" sz="1800" dirty="0" err="1" smtClean="0"/>
              <a:t>linamariinipitoisuus</a:t>
            </a:r>
            <a:r>
              <a:rPr lang="fi-FI" sz="1800" dirty="0" smtClean="0"/>
              <a:t> laski 55 %</a:t>
            </a:r>
          </a:p>
          <a:p>
            <a:pPr marL="341313" indent="-284163" eaLnBrk="1" hangingPunct="1">
              <a:spcBef>
                <a:spcPct val="30000"/>
              </a:spcBef>
            </a:pPr>
            <a:r>
              <a:rPr lang="fi-FI" sz="2200" dirty="0" smtClean="0"/>
              <a:t>Eräillä pavun proteiineilla on taipumus aiheuttaa tavallista helpommin allergioita. Uusissa kassavan kehityslinjoissa pavun </a:t>
            </a:r>
            <a:r>
              <a:rPr lang="fi-FI" sz="2200" dirty="0" err="1" smtClean="0"/>
              <a:t>faseoliini</a:t>
            </a:r>
            <a:r>
              <a:rPr lang="fi-FI" sz="2200" dirty="0" smtClean="0"/>
              <a:t> on siksi korvattu muilla proteiineilla testattavissa fuusioproteiineissa.</a:t>
            </a:r>
          </a:p>
        </p:txBody>
      </p:sp>
      <p:pic>
        <p:nvPicPr>
          <p:cNvPr id="310276" name="Picture 2"/>
          <p:cNvPicPr>
            <a:picLocks noChangeAspect="1" noChangeArrowheads="1"/>
          </p:cNvPicPr>
          <p:nvPr/>
        </p:nvPicPr>
        <p:blipFill>
          <a:blip r:embed="rId4" cstate="print"/>
          <a:srcRect/>
          <a:stretch>
            <a:fillRect/>
          </a:stretch>
        </p:blipFill>
        <p:spPr bwMode="auto">
          <a:xfrm>
            <a:off x="3933825" y="2627313"/>
            <a:ext cx="2879725" cy="1873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2060575" y="205805"/>
            <a:ext cx="4724400" cy="1473200"/>
          </a:xfrm>
          <a:ln>
            <a:solidFill>
              <a:schemeClr val="tx1"/>
            </a:solidFill>
          </a:ln>
        </p:spPr>
        <p:txBody>
          <a:bodyPr anchor="b"/>
          <a:lstStyle/>
          <a:p>
            <a:pPr algn="l" eaLnBrk="1" hangingPunct="1">
              <a:lnSpc>
                <a:spcPct val="80000"/>
              </a:lnSpc>
            </a:pPr>
            <a:r>
              <a:rPr lang="fi-FI" sz="2800" dirty="0" smtClean="0"/>
              <a:t>Syötävät puuvillansiemenet </a:t>
            </a:r>
            <a:br>
              <a:rPr lang="fi-FI" sz="2800" dirty="0" smtClean="0"/>
            </a:br>
            <a:r>
              <a:rPr lang="fi-FI" sz="2800" dirty="0" smtClean="0"/>
              <a:t>   – proteiinia miljoonille</a:t>
            </a:r>
            <a:br>
              <a:rPr lang="fi-FI" sz="2800" dirty="0" smtClean="0"/>
            </a:br>
            <a:r>
              <a:rPr lang="fi-FI" sz="2800" dirty="0" smtClean="0"/>
              <a:t>            kehitysmaissa</a:t>
            </a:r>
            <a:br>
              <a:rPr lang="fi-FI" sz="2800" dirty="0" smtClean="0"/>
            </a:br>
            <a:r>
              <a:rPr lang="fi-FI" sz="2800" dirty="0" smtClean="0"/>
              <a:t>       </a:t>
            </a:r>
            <a:r>
              <a:rPr lang="fi-FI" sz="2000" dirty="0" smtClean="0"/>
              <a:t>(keskustelua vastustajien kanssa)</a:t>
            </a:r>
            <a:endParaRPr lang="fi-FI" sz="2800" dirty="0" smtClean="0"/>
          </a:p>
        </p:txBody>
      </p:sp>
      <p:sp>
        <p:nvSpPr>
          <p:cNvPr id="241668" name="Rectangle 8"/>
          <p:cNvSpPr>
            <a:spLocks noGrp="1" noChangeArrowheads="1"/>
          </p:cNvSpPr>
          <p:nvPr>
            <p:ph type="body" sz="half" idx="1"/>
          </p:nvPr>
        </p:nvSpPr>
        <p:spPr>
          <a:xfrm>
            <a:off x="342900" y="1800000"/>
            <a:ext cx="6515100" cy="7010400"/>
          </a:xfrm>
        </p:spPr>
        <p:txBody>
          <a:bodyPr/>
          <a:lstStyle/>
          <a:p>
            <a:pPr eaLnBrk="1" hangingPunct="1">
              <a:lnSpc>
                <a:spcPct val="90000"/>
              </a:lnSpc>
            </a:pPr>
            <a:r>
              <a:rPr lang="fi-FI" sz="1800" dirty="0" smtClean="0">
                <a:solidFill>
                  <a:srgbClr val="660066"/>
                </a:solidFill>
              </a:rPr>
              <a:t>”Eikö rna-häirintä ole </a:t>
            </a:r>
            <a:r>
              <a:rPr lang="fi-FI" sz="1800" u="sng" dirty="0" smtClean="0">
                <a:solidFill>
                  <a:srgbClr val="660066"/>
                </a:solidFill>
              </a:rPr>
              <a:t>epästabiilia</a:t>
            </a:r>
            <a:r>
              <a:rPr lang="fi-FI" sz="1800" dirty="0" smtClean="0">
                <a:solidFill>
                  <a:srgbClr val="660066"/>
                </a:solidFill>
              </a:rPr>
              <a:t>”?</a:t>
            </a:r>
          </a:p>
          <a:p>
            <a:pPr lvl="1" eaLnBrk="1" hangingPunct="1">
              <a:lnSpc>
                <a:spcPct val="90000"/>
              </a:lnSpc>
            </a:pPr>
            <a:r>
              <a:rPr lang="fi-FI" sz="1600" dirty="0" smtClean="0"/>
              <a:t>...kysytään ”penseästä takarivistä”, jota ei lääketieteen </a:t>
            </a:r>
            <a:r>
              <a:rPr lang="fi-FI" sz="1600" dirty="0" err="1" smtClean="0"/>
              <a:t>nobel</a:t>
            </a:r>
            <a:r>
              <a:rPr lang="fi-FI" sz="1600" dirty="0" smtClean="0"/>
              <a:t> oikein innosta (30.11.2010)</a:t>
            </a:r>
          </a:p>
          <a:p>
            <a:pPr eaLnBrk="1" hangingPunct="1">
              <a:lnSpc>
                <a:spcPct val="90000"/>
              </a:lnSpc>
            </a:pPr>
            <a:r>
              <a:rPr lang="fi-FI" sz="1800" dirty="0" smtClean="0">
                <a:solidFill>
                  <a:srgbClr val="660066"/>
                </a:solidFill>
              </a:rPr>
              <a:t>Ominaisuuksien ’</a:t>
            </a:r>
            <a:r>
              <a:rPr lang="fi-FI" sz="1800" dirty="0" err="1" smtClean="0">
                <a:solidFill>
                  <a:srgbClr val="660066"/>
                </a:solidFill>
              </a:rPr>
              <a:t>stabiilisuus</a:t>
            </a:r>
            <a:r>
              <a:rPr lang="fi-FI" sz="1800" dirty="0" smtClean="0">
                <a:solidFill>
                  <a:srgbClr val="660066"/>
                </a:solidFill>
              </a:rPr>
              <a:t>’ (pysyvyys) on yksi kasvilajikkeiden kolmesta </a:t>
            </a:r>
            <a:r>
              <a:rPr lang="fi-FI" sz="1800" dirty="0" smtClean="0">
                <a:solidFill>
                  <a:srgbClr val="660066"/>
                </a:solidFill>
                <a:hlinkClick r:id="rId3"/>
              </a:rPr>
              <a:t>perusvaatimuksesta</a:t>
            </a:r>
            <a:r>
              <a:rPr lang="fi-FI" sz="1800" dirty="0" smtClean="0">
                <a:solidFill>
                  <a:srgbClr val="660066"/>
                </a:solidFill>
              </a:rPr>
              <a:t> (’DUS’)  </a:t>
            </a:r>
          </a:p>
          <a:p>
            <a:pPr lvl="1" eaLnBrk="1" hangingPunct="1">
              <a:lnSpc>
                <a:spcPct val="90000"/>
              </a:lnSpc>
            </a:pPr>
            <a:r>
              <a:rPr lang="fi-FI" sz="1600" dirty="0" smtClean="0"/>
              <a:t>...kansainvälisessä kasvinjalostajien oikeuksia koskevassa  </a:t>
            </a:r>
            <a:r>
              <a:rPr lang="fi-FI" sz="1600" dirty="0" err="1" smtClean="0">
                <a:hlinkClick r:id="rId4"/>
              </a:rPr>
              <a:t>UPOV</a:t>
            </a:r>
            <a:r>
              <a:rPr lang="fi-FI" sz="1600" dirty="0" err="1" smtClean="0"/>
              <a:t>-sopimuksessa</a:t>
            </a:r>
            <a:r>
              <a:rPr lang="fi-FI" sz="1600" dirty="0" smtClean="0"/>
              <a:t> sekä kansallisissa jalostussäädöksissä</a:t>
            </a:r>
          </a:p>
          <a:p>
            <a:pPr eaLnBrk="1" hangingPunct="1">
              <a:lnSpc>
                <a:spcPct val="90000"/>
              </a:lnSpc>
            </a:pPr>
            <a:r>
              <a:rPr lang="fi-FI" sz="1800" dirty="0" smtClean="0">
                <a:solidFill>
                  <a:srgbClr val="660066"/>
                </a:solidFill>
              </a:rPr>
              <a:t>Laboratorio- ja kenttäkokeissa myrkky on sammunut puuvillan siemenistä oikein hyvin </a:t>
            </a:r>
          </a:p>
          <a:p>
            <a:pPr lvl="1" eaLnBrk="1" hangingPunct="1">
              <a:lnSpc>
                <a:spcPct val="90000"/>
              </a:lnSpc>
            </a:pPr>
            <a:r>
              <a:rPr lang="fi-FI" sz="1600" dirty="0" smtClean="0"/>
              <a:t>...ja tuotantokäyttöön aivan riittävän stabiilisti</a:t>
            </a:r>
            <a:r>
              <a:rPr lang="fi-FI" sz="2000" dirty="0" smtClean="0"/>
              <a:t> </a:t>
            </a:r>
          </a:p>
          <a:p>
            <a:pPr eaLnBrk="1" hangingPunct="1">
              <a:lnSpc>
                <a:spcPct val="90000"/>
              </a:lnSpc>
            </a:pPr>
            <a:r>
              <a:rPr lang="fi-FI" sz="1800" dirty="0" smtClean="0">
                <a:solidFill>
                  <a:srgbClr val="660066"/>
                </a:solidFill>
              </a:rPr>
              <a:t>Ravitsemuskokeissa siemenet ovat osoittautuneet hyvän makuisiksi, terveellisiksi ja turvallisiksi</a:t>
            </a:r>
          </a:p>
          <a:p>
            <a:pPr eaLnBrk="1" hangingPunct="1">
              <a:lnSpc>
                <a:spcPct val="90000"/>
              </a:lnSpc>
            </a:pPr>
            <a:r>
              <a:rPr lang="fi-FI" sz="1800" dirty="0" smtClean="0">
                <a:solidFill>
                  <a:srgbClr val="660066"/>
                </a:solidFill>
              </a:rPr>
              <a:t>Parannettujen lajikkeiden </a:t>
            </a:r>
            <a:r>
              <a:rPr lang="fi-FI" sz="1800" u="sng" dirty="0" smtClean="0">
                <a:solidFill>
                  <a:srgbClr val="660066"/>
                </a:solidFill>
              </a:rPr>
              <a:t>tuotelaadun säilymistä tarkkaillaan</a:t>
            </a:r>
            <a:r>
              <a:rPr lang="fi-FI" sz="1800" dirty="0" smtClean="0">
                <a:solidFill>
                  <a:srgbClr val="660066"/>
                </a:solidFill>
              </a:rPr>
              <a:t> toki säännöllisesti useimmissa kasvilajikkeissa, joista on sammutettu haittageenejä</a:t>
            </a:r>
          </a:p>
          <a:p>
            <a:pPr lvl="1" eaLnBrk="1" hangingPunct="1">
              <a:lnSpc>
                <a:spcPct val="90000"/>
              </a:lnSpc>
            </a:pPr>
            <a:r>
              <a:rPr lang="fi-FI" sz="1600" dirty="0" smtClean="0"/>
              <a:t>Esim. haitallinen </a:t>
            </a:r>
            <a:r>
              <a:rPr lang="fi-FI" sz="1600" dirty="0" err="1" smtClean="0">
                <a:hlinkClick r:id="rId5"/>
              </a:rPr>
              <a:t>erukahappo</a:t>
            </a:r>
            <a:r>
              <a:rPr lang="fi-FI" sz="1600" dirty="0" smtClean="0"/>
              <a:t> voi </a:t>
            </a:r>
            <a:r>
              <a:rPr lang="fi-FI" sz="1600" u="sng" dirty="0" smtClean="0"/>
              <a:t>palata rypsiin</a:t>
            </a:r>
            <a:r>
              <a:rPr lang="fi-FI" sz="1600" dirty="0" smtClean="0"/>
              <a:t> takaisin: toimivan </a:t>
            </a:r>
            <a:r>
              <a:rPr lang="fi-FI" sz="1600" dirty="0" err="1" smtClean="0"/>
              <a:t>hattageenin</a:t>
            </a:r>
            <a:r>
              <a:rPr lang="fi-FI" sz="1600" dirty="0" smtClean="0"/>
              <a:t> rypsi voi saada helpoimmin villistä peltokaalista, jonka kanssa se risteytyy helposti</a:t>
            </a:r>
          </a:p>
          <a:p>
            <a:pPr lvl="2" eaLnBrk="1" hangingPunct="1">
              <a:lnSpc>
                <a:spcPct val="90000"/>
              </a:lnSpc>
            </a:pPr>
            <a:r>
              <a:rPr lang="fi-FI" sz="1400" dirty="0" smtClean="0"/>
              <a:t>peltokaali on näet  samaa lajia: rypsin villi kantamuoto </a:t>
            </a:r>
          </a:p>
          <a:p>
            <a:pPr lvl="1" eaLnBrk="1" hangingPunct="1">
              <a:lnSpc>
                <a:spcPct val="90000"/>
              </a:lnSpc>
            </a:pPr>
            <a:r>
              <a:rPr lang="fi-FI" sz="1600" dirty="0" smtClean="0"/>
              <a:t>Tämä on uhkana erityisesti luomuviljelyssä, jossa rypsipelloilla  saattaa kasvaa runsaasti peltokaaleja (eikä niiden siemeniäkään voida lajitella pois rypsin sadosta...)</a:t>
            </a:r>
          </a:p>
          <a:p>
            <a:pPr lvl="2" eaLnBrk="1" hangingPunct="1">
              <a:lnSpc>
                <a:spcPct val="90000"/>
              </a:lnSpc>
            </a:pPr>
            <a:r>
              <a:rPr lang="fi-FI" sz="1400" dirty="0" smtClean="0"/>
              <a:t>...onhan </a:t>
            </a:r>
            <a:r>
              <a:rPr lang="fi-FI" sz="1400" dirty="0" err="1" smtClean="0"/>
              <a:t>luomussa</a:t>
            </a:r>
            <a:r>
              <a:rPr lang="fi-FI" sz="1400" dirty="0" smtClean="0"/>
              <a:t> rikkakasvien torjunta niin tehotonta, ettei aate saa tuotetuksi edes  riittävän puhdasta  rypsin kylvösiementä</a:t>
            </a:r>
          </a:p>
          <a:p>
            <a:pPr lvl="2" eaLnBrk="1" hangingPunct="1">
              <a:lnSpc>
                <a:spcPct val="90000"/>
              </a:lnSpc>
            </a:pPr>
            <a:r>
              <a:rPr lang="fi-FI" sz="1400" dirty="0" smtClean="0"/>
              <a:t>...vaan luomupellot joudutaan lähes aina kylvämään  tavallisella rypsin siemenellä (aina vain anotun erivapauden turvin)</a:t>
            </a:r>
          </a:p>
          <a:p>
            <a:pPr eaLnBrk="1" hangingPunct="1">
              <a:lnSpc>
                <a:spcPct val="90000"/>
              </a:lnSpc>
            </a:pPr>
            <a:r>
              <a:rPr lang="fi-FI" sz="1800" dirty="0" smtClean="0">
                <a:solidFill>
                  <a:srgbClr val="660066"/>
                </a:solidFill>
              </a:rPr>
              <a:t>Ihmisen geenihoidoissa voidaan toki usein tarvita suurempaa stabiilisuutta kuin kasvintuotannossa</a:t>
            </a:r>
            <a:endParaRPr lang="fi-FI" sz="1100" dirty="0" smtClean="0">
              <a:sym typeface="Monotype Sorts" pitchFamily="2" charset="2"/>
            </a:endParaRPr>
          </a:p>
        </p:txBody>
      </p:sp>
      <p:sp>
        <p:nvSpPr>
          <p:cNvPr id="5" name="Päivämäärän paikkamerkki 4"/>
          <p:cNvSpPr>
            <a:spLocks noGrp="1"/>
          </p:cNvSpPr>
          <p:nvPr>
            <p:ph type="dt" sz="half" idx="10"/>
          </p:nvPr>
        </p:nvSpPr>
        <p:spPr>
          <a:xfrm>
            <a:off x="342900" y="8892480"/>
            <a:ext cx="1600200" cy="635000"/>
          </a:xfrm>
        </p:spPr>
        <p:txBody>
          <a:bodyPr/>
          <a:lstStyle/>
          <a:p>
            <a:pPr>
              <a:defRPr/>
            </a:pPr>
            <a:r>
              <a:rPr lang="fi-FI" smtClean="0"/>
              <a:t>13.9.2012</a:t>
            </a:r>
            <a:endParaRPr lang="fi-FI" dirty="0"/>
          </a:p>
        </p:txBody>
      </p:sp>
      <p:sp>
        <p:nvSpPr>
          <p:cNvPr id="6" name="Dian numeron paikkamerkki 5"/>
          <p:cNvSpPr>
            <a:spLocks noGrp="1"/>
          </p:cNvSpPr>
          <p:nvPr>
            <p:ph type="sldNum" sz="quarter" idx="12"/>
          </p:nvPr>
        </p:nvSpPr>
        <p:spPr>
          <a:xfrm>
            <a:off x="6077272" y="8892480"/>
            <a:ext cx="1600200" cy="635000"/>
          </a:xfrm>
        </p:spPr>
        <p:txBody>
          <a:bodyPr/>
          <a:lstStyle/>
          <a:p>
            <a:pPr>
              <a:defRPr/>
            </a:pPr>
            <a:fld id="{0ADD638A-6F63-4F13-9DB9-BDA23D5E283C}" type="slidenum">
              <a:rPr lang="fi-FI" smtClean="0"/>
              <a:pPr>
                <a:defRPr/>
              </a:pPr>
              <a:t>9</a:t>
            </a:fld>
            <a:endParaRPr lang="fi-FI" dirty="0"/>
          </a:p>
        </p:txBody>
      </p:sp>
      <p:sp>
        <p:nvSpPr>
          <p:cNvPr id="7" name="Alatunnisteen paikkamerkki 6"/>
          <p:cNvSpPr>
            <a:spLocks noGrp="1"/>
          </p:cNvSpPr>
          <p:nvPr>
            <p:ph type="ftr" sz="quarter" idx="11"/>
          </p:nvPr>
        </p:nvSpPr>
        <p:spPr>
          <a:xfrm>
            <a:off x="1196752" y="8892480"/>
            <a:ext cx="4680520" cy="635000"/>
          </a:xfrm>
        </p:spPr>
        <p:txBody>
          <a:bodyPr/>
          <a:lstStyle/>
          <a:p>
            <a:pPr>
              <a:defRPr/>
            </a:pPr>
            <a:r>
              <a:rPr lang="fi-FI" smtClean="0"/>
              <a:t>Jussi Tammisola, Geenimuuntelun uusia sovelluksia I </a:t>
            </a:r>
            <a:endParaRPr lang="fi-FI" dirty="0"/>
          </a:p>
        </p:txBody>
      </p:sp>
      <p:pic>
        <p:nvPicPr>
          <p:cNvPr id="8" name="Kuva 7" descr="Puuv160t50h.jpg"/>
          <p:cNvPicPr>
            <a:picLocks noChangeAspect="1"/>
          </p:cNvPicPr>
          <p:nvPr/>
        </p:nvPicPr>
        <p:blipFill>
          <a:blip r:embed="rId6" cstate="print"/>
          <a:stretch>
            <a:fillRect/>
          </a:stretch>
        </p:blipFill>
        <p:spPr>
          <a:xfrm>
            <a:off x="426740" y="179512"/>
            <a:ext cx="1562100" cy="1524000"/>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1E1C77"/>
      </a:dk2>
      <a:lt2>
        <a:srgbClr val="8C8A87"/>
      </a:lt2>
      <a:accent1>
        <a:srgbClr val="1E1C77"/>
      </a:accent1>
      <a:accent2>
        <a:srgbClr val="009E60"/>
      </a:accent2>
      <a:accent3>
        <a:srgbClr val="FFFFFF"/>
      </a:accent3>
      <a:accent4>
        <a:srgbClr val="000000"/>
      </a:accent4>
      <a:accent5>
        <a:srgbClr val="ABABBD"/>
      </a:accent5>
      <a:accent6>
        <a:srgbClr val="008F56"/>
      </a:accent6>
      <a:hlink>
        <a:srgbClr val="FCA311"/>
      </a:hlink>
      <a:folHlink>
        <a:srgbClr val="5E68C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sidebarc">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sidebar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sideba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idebar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idebar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sidebarc">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sidebar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sideba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idebar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idebar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Oletusrakenne">
  <a:themeElements>
    <a:clrScheme name="1_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Oletusrakenn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1_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Oletusrakenn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Oletusrakenn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Oletusrakenn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Oletusrakenn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Oletusrakenn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Oletusrakenn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Oletusrakenn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Oletusrakenn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Oletusrakenn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Oletusrakenn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Oletusrakenn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7_sidebarc">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sidebar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sideba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idebar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idebar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Oletusrakenne">
  <a:themeElements>
    <a:clrScheme name="1_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Oletusrakenn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1_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Oletusrakenn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Oletusrakenn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Oletusrakenn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Oletusrakenn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Oletusrakenn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Oletusrakenn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Oletusrakenn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Oletusrakenn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Oletusrakenn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Oletusrakenn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Oletusrakenn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8_sidebarc">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sidebar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sideba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idebar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idebar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_Oletusrakenne">
  <a:themeElements>
    <a:clrScheme name="1_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Oletusrakenn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1_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Oletusrakenn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Oletusrakenn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Oletusrakenn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Oletusrakenn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Oletusrakenn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Oletusrakenn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Oletusrakenn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Oletusrakenn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Oletusrakenn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Oletusrakenn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Oletusrakenn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6_Oletusrakenne">
  <a:themeElements>
    <a:clrScheme name="1_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Oletusrakenn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1_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Oletusrakenn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Oletusrakenn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Oletusrakenn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Oletusrakenn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Oletusrakenn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Oletusrakenn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Oletusrakenn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Oletusrakenn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Oletusrakenn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Oletusrakenn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Oletusrakenn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7_Oletusrakenne">
  <a:themeElements>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letusraken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letusrakenn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letusrakenn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letusrakenn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letusrakenn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letusrakenn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letusrakenn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letusrakenn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letusrakenn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letusrakenn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letusrakenn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letusrakenn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0_sidebarc">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sidebarc.pp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sidebarc.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c.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idebarc.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c.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c.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c.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idebarc.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letusrakenne">
  <a:themeElements>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letusraken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letusrakenn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letusrakenn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letusrakenn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letusrakenn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letusrakenn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letusrakenn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letusrakenn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letusrakenn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letusrakenn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letusrakenn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letusrakenn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1_sidebarc">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sidebar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sideba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idebar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idebar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2_sidebarc">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sidebar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sideba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idebar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idebar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3_sidebarc">
  <a:themeElements>
    <a:clrScheme name="sideba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sidebar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lang="fi-FI" sz="32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lang="fi-FI" sz="3200" b="0" i="0" u="none" strike="noStrike" cap="none" normalizeH="0" baseline="0" smtClean="0">
            <a:ln>
              <a:noFill/>
            </a:ln>
            <a:solidFill>
              <a:schemeClr val="tx2"/>
            </a:solidFill>
            <a:effectLst/>
            <a:latin typeface="Arial" charset="0"/>
          </a:defRPr>
        </a:defPPr>
      </a:lstStyle>
    </a:lnDef>
  </a:objectDefaults>
  <a:extraClrSchemeLst>
    <a:extraClrScheme>
      <a:clrScheme name="sideba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idebar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idebar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_Default Design">
  <a:themeElements>
    <a:clrScheme name="">
      <a:dk1>
        <a:srgbClr val="000000"/>
      </a:dk1>
      <a:lt1>
        <a:srgbClr val="FFFFFF"/>
      </a:lt1>
      <a:dk2>
        <a:srgbClr val="1E1C77"/>
      </a:dk2>
      <a:lt2>
        <a:srgbClr val="8C8A87"/>
      </a:lt2>
      <a:accent1>
        <a:srgbClr val="1E1C77"/>
      </a:accent1>
      <a:accent2>
        <a:srgbClr val="009E60"/>
      </a:accent2>
      <a:accent3>
        <a:srgbClr val="FFFFFF"/>
      </a:accent3>
      <a:accent4>
        <a:srgbClr val="000000"/>
      </a:accent4>
      <a:accent5>
        <a:srgbClr val="ABABBD"/>
      </a:accent5>
      <a:accent6>
        <a:srgbClr val="008F56"/>
      </a:accent6>
      <a:hlink>
        <a:srgbClr val="FCA311"/>
      </a:hlink>
      <a:folHlink>
        <a:srgbClr val="5E68C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7_sidebarc">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sidebar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ctr" defTabSz="914400" rtl="0" eaLnBrk="0" fontAlgn="base" latinLnBrk="0" hangingPunct="0">
          <a:lnSpc>
            <a:spcPct val="85000"/>
          </a:lnSpc>
          <a:spcBef>
            <a:spcPct val="20000"/>
          </a:spcBef>
          <a:spcAft>
            <a:spcPct val="0"/>
          </a:spcAft>
          <a:buClrTx/>
          <a:buSzTx/>
          <a:buFontTx/>
          <a:buChar char="•"/>
          <a:tabLst/>
          <a:defRPr kumimoji="0" lang="fi-FI"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ctr" defTabSz="914400" rtl="0" eaLnBrk="0" fontAlgn="base" latinLnBrk="0" hangingPunct="0">
          <a:lnSpc>
            <a:spcPct val="85000"/>
          </a:lnSpc>
          <a:spcBef>
            <a:spcPct val="20000"/>
          </a:spcBef>
          <a:spcAft>
            <a:spcPct val="0"/>
          </a:spcAft>
          <a:buClrTx/>
          <a:buSzTx/>
          <a:buFontTx/>
          <a:buChar char="•"/>
          <a:tabLst/>
          <a:defRPr kumimoji="0" lang="fi-FI"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ba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idebar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idebar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9_sidebarc">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sidebar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ctr" defTabSz="914400" rtl="0" eaLnBrk="0" fontAlgn="base" latinLnBrk="0" hangingPunct="0">
          <a:lnSpc>
            <a:spcPct val="85000"/>
          </a:lnSpc>
          <a:spcBef>
            <a:spcPct val="20000"/>
          </a:spcBef>
          <a:spcAft>
            <a:spcPct val="0"/>
          </a:spcAft>
          <a:buClrTx/>
          <a:buSzTx/>
          <a:buFontTx/>
          <a:buChar char="•"/>
          <a:tabLst/>
          <a:defRPr kumimoji="0" lang="fi-FI"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ctr" defTabSz="914400" rtl="0" eaLnBrk="0" fontAlgn="base" latinLnBrk="0" hangingPunct="0">
          <a:lnSpc>
            <a:spcPct val="85000"/>
          </a:lnSpc>
          <a:spcBef>
            <a:spcPct val="20000"/>
          </a:spcBef>
          <a:spcAft>
            <a:spcPct val="0"/>
          </a:spcAft>
          <a:buClrTx/>
          <a:buSzTx/>
          <a:buFontTx/>
          <a:buChar char="•"/>
          <a:tabLst/>
          <a:defRPr kumimoji="0" lang="fi-FI"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ba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idebar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idebar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7_sidebarc">
  <a:themeElements>
    <a:clrScheme name="sideba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sidebar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ctr" defTabSz="914400" rtl="0" eaLnBrk="0" fontAlgn="base" latinLnBrk="0" hangingPunct="0">
          <a:lnSpc>
            <a:spcPct val="85000"/>
          </a:lnSpc>
          <a:spcBef>
            <a:spcPct val="20000"/>
          </a:spcBef>
          <a:spcAft>
            <a:spcPct val="0"/>
          </a:spcAft>
          <a:buClrTx/>
          <a:buSzTx/>
          <a:buFontTx/>
          <a:buChar char="•"/>
          <a:tabLst/>
          <a:defRPr kumimoji="0" lang="fi-FI"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ctr" defTabSz="914400" rtl="0" eaLnBrk="0" fontAlgn="base" latinLnBrk="0" hangingPunct="0">
          <a:lnSpc>
            <a:spcPct val="85000"/>
          </a:lnSpc>
          <a:spcBef>
            <a:spcPct val="20000"/>
          </a:spcBef>
          <a:spcAft>
            <a:spcPct val="0"/>
          </a:spcAft>
          <a:buClrTx/>
          <a:buSzTx/>
          <a:buFontTx/>
          <a:buChar char="•"/>
          <a:tabLst/>
          <a:defRPr kumimoji="0" lang="fi-FI"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ba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idebar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idebar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8_sidebarc">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sidebar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ctr" defTabSz="914400" rtl="0" eaLnBrk="0" fontAlgn="base" latinLnBrk="0" hangingPunct="0">
          <a:lnSpc>
            <a:spcPct val="85000"/>
          </a:lnSpc>
          <a:spcBef>
            <a:spcPct val="20000"/>
          </a:spcBef>
          <a:spcAft>
            <a:spcPct val="0"/>
          </a:spcAft>
          <a:buClrTx/>
          <a:buSzTx/>
          <a:buFontTx/>
          <a:buChar char="•"/>
          <a:tabLst/>
          <a:defRPr kumimoji="0" lang="fi-FI"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ctr" defTabSz="914400" rtl="0" eaLnBrk="0" fontAlgn="base" latinLnBrk="0" hangingPunct="0">
          <a:lnSpc>
            <a:spcPct val="85000"/>
          </a:lnSpc>
          <a:spcBef>
            <a:spcPct val="20000"/>
          </a:spcBef>
          <a:spcAft>
            <a:spcPct val="0"/>
          </a:spcAft>
          <a:buClrTx/>
          <a:buSzTx/>
          <a:buFontTx/>
          <a:buChar char="•"/>
          <a:tabLst/>
          <a:defRPr kumimoji="0" lang="fi-FI"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ba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idebar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idebar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9_sidebarc">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sidebar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ctr" defTabSz="914400" rtl="0" eaLnBrk="0" fontAlgn="base" latinLnBrk="0" hangingPunct="0">
          <a:lnSpc>
            <a:spcPct val="85000"/>
          </a:lnSpc>
          <a:spcBef>
            <a:spcPct val="20000"/>
          </a:spcBef>
          <a:spcAft>
            <a:spcPct val="0"/>
          </a:spcAft>
          <a:buClrTx/>
          <a:buSzTx/>
          <a:buFontTx/>
          <a:buChar char="•"/>
          <a:tabLst/>
          <a:defRPr kumimoji="0" lang="fi-FI"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ctr" defTabSz="914400" rtl="0" eaLnBrk="0" fontAlgn="base" latinLnBrk="0" hangingPunct="0">
          <a:lnSpc>
            <a:spcPct val="85000"/>
          </a:lnSpc>
          <a:spcBef>
            <a:spcPct val="20000"/>
          </a:spcBef>
          <a:spcAft>
            <a:spcPct val="0"/>
          </a:spcAft>
          <a:buClrTx/>
          <a:buSzTx/>
          <a:buFontTx/>
          <a:buChar char="•"/>
          <a:tabLst/>
          <a:defRPr kumimoji="0" lang="fi-FI"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ba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idebar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idebar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0_sidebarc">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sidebar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ctr" defTabSz="914400" rtl="0" eaLnBrk="0" fontAlgn="base" latinLnBrk="0" hangingPunct="0">
          <a:lnSpc>
            <a:spcPct val="85000"/>
          </a:lnSpc>
          <a:spcBef>
            <a:spcPct val="20000"/>
          </a:spcBef>
          <a:spcAft>
            <a:spcPct val="0"/>
          </a:spcAft>
          <a:buClrTx/>
          <a:buSzTx/>
          <a:buFontTx/>
          <a:buChar char="•"/>
          <a:tabLst/>
          <a:defRPr kumimoji="0" lang="fi-FI"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ctr" defTabSz="914400" rtl="0" eaLnBrk="0" fontAlgn="base" latinLnBrk="0" hangingPunct="0">
          <a:lnSpc>
            <a:spcPct val="85000"/>
          </a:lnSpc>
          <a:spcBef>
            <a:spcPct val="20000"/>
          </a:spcBef>
          <a:spcAft>
            <a:spcPct val="0"/>
          </a:spcAft>
          <a:buClrTx/>
          <a:buSzTx/>
          <a:buFontTx/>
          <a:buChar char="•"/>
          <a:tabLst/>
          <a:defRPr kumimoji="0" lang="fi-FI"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ba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idebar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idebar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letusrakenne">
  <a:themeElements>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letusraken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r" defTabSz="914400" rtl="0" eaLnBrk="0" fontAlgn="base" latinLnBrk="0" hangingPunct="0">
          <a:lnSpc>
            <a:spcPct val="85000"/>
          </a:lnSpc>
          <a:spcBef>
            <a:spcPct val="20000"/>
          </a:spcBef>
          <a:spcAft>
            <a:spcPct val="0"/>
          </a:spcAft>
          <a:buClrTx/>
          <a:buSzTx/>
          <a:buFontTx/>
          <a:buChar char="•"/>
          <a:tabLst/>
          <a:defRPr kumimoji="0" lang="fi-FI"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r" defTabSz="914400" rtl="0" eaLnBrk="0" fontAlgn="base" latinLnBrk="0" hangingPunct="0">
          <a:lnSpc>
            <a:spcPct val="85000"/>
          </a:lnSpc>
          <a:spcBef>
            <a:spcPct val="20000"/>
          </a:spcBef>
          <a:spcAft>
            <a:spcPct val="0"/>
          </a:spcAft>
          <a:buClrTx/>
          <a:buSzTx/>
          <a:buFontTx/>
          <a:buChar char="•"/>
          <a:tabLst/>
          <a:defRPr kumimoji="0" lang="fi-FI"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letusrakenn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letusrakenn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letusrakenn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letusrakenn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letusrakenn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letusrakenn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letusrakenn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letusrakenn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letusrakenn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letusrakenn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letusrakenn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_Default Design">
  <a:themeElements>
    <a:clrScheme name="">
      <a:dk1>
        <a:srgbClr val="000000"/>
      </a:dk1>
      <a:lt1>
        <a:srgbClr val="FFFFFF"/>
      </a:lt1>
      <a:dk2>
        <a:srgbClr val="1E1C77"/>
      </a:dk2>
      <a:lt2>
        <a:srgbClr val="8C8A87"/>
      </a:lt2>
      <a:accent1>
        <a:srgbClr val="1E1C77"/>
      </a:accent1>
      <a:accent2>
        <a:srgbClr val="009E60"/>
      </a:accent2>
      <a:accent3>
        <a:srgbClr val="FFFFFF"/>
      </a:accent3>
      <a:accent4>
        <a:srgbClr val="000000"/>
      </a:accent4>
      <a:accent5>
        <a:srgbClr val="ABABBD"/>
      </a:accent5>
      <a:accent6>
        <a:srgbClr val="008F56"/>
      </a:accent6>
      <a:hlink>
        <a:srgbClr val="FCA311"/>
      </a:hlink>
      <a:folHlink>
        <a:srgbClr val="5E68C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3_Default Design">
  <a:themeElements>
    <a:clrScheme name="">
      <a:dk1>
        <a:srgbClr val="000000"/>
      </a:dk1>
      <a:lt1>
        <a:srgbClr val="FFFFFF"/>
      </a:lt1>
      <a:dk2>
        <a:srgbClr val="1E1C77"/>
      </a:dk2>
      <a:lt2>
        <a:srgbClr val="8C8A87"/>
      </a:lt2>
      <a:accent1>
        <a:srgbClr val="1E1C77"/>
      </a:accent1>
      <a:accent2>
        <a:srgbClr val="009E60"/>
      </a:accent2>
      <a:accent3>
        <a:srgbClr val="FFFFFF"/>
      </a:accent3>
      <a:accent4>
        <a:srgbClr val="000000"/>
      </a:accent4>
      <a:accent5>
        <a:srgbClr val="ABABBD"/>
      </a:accent5>
      <a:accent6>
        <a:srgbClr val="008F56"/>
      </a:accent6>
      <a:hlink>
        <a:srgbClr val="FCA311"/>
      </a:hlink>
      <a:folHlink>
        <a:srgbClr val="5E68C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13_sidebarc">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sidebar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sideba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idebar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idebar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18_sidebarc">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sidebar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ctr" defTabSz="914400" rtl="0" eaLnBrk="0" fontAlgn="base" latinLnBrk="0" hangingPunct="0">
          <a:lnSpc>
            <a:spcPct val="85000"/>
          </a:lnSpc>
          <a:spcBef>
            <a:spcPct val="20000"/>
          </a:spcBef>
          <a:spcAft>
            <a:spcPct val="0"/>
          </a:spcAft>
          <a:buClrTx/>
          <a:buSzTx/>
          <a:buFontTx/>
          <a:buChar char="•"/>
          <a:tabLst/>
          <a:defRPr kumimoji="0" lang="fi-FI"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ctr" defTabSz="914400" rtl="0" eaLnBrk="0" fontAlgn="base" latinLnBrk="0" hangingPunct="0">
          <a:lnSpc>
            <a:spcPct val="85000"/>
          </a:lnSpc>
          <a:spcBef>
            <a:spcPct val="20000"/>
          </a:spcBef>
          <a:spcAft>
            <a:spcPct val="0"/>
          </a:spcAft>
          <a:buClrTx/>
          <a:buSzTx/>
          <a:buFontTx/>
          <a:buChar char="•"/>
          <a:tabLst/>
          <a:defRPr kumimoji="0" lang="fi-FI"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ba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idebar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idebar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9_Oletusrakenne">
  <a:themeElements>
    <a:clrScheme name="1_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Oletusrakenn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1_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Oletusrakenn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Oletusrakenn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Oletusrakenn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Oletusrakenn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Oletusrakenn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Oletusrakenn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Oletusrakenn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Oletusrakenn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Oletusrakenn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Oletusrakenn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Oletusrakenn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4_Default Design">
  <a:themeElements>
    <a:clrScheme name="">
      <a:dk1>
        <a:srgbClr val="000000"/>
      </a:dk1>
      <a:lt1>
        <a:srgbClr val="FFFFFF"/>
      </a:lt1>
      <a:dk2>
        <a:srgbClr val="1E1C77"/>
      </a:dk2>
      <a:lt2>
        <a:srgbClr val="8C8A87"/>
      </a:lt2>
      <a:accent1>
        <a:srgbClr val="1E1C77"/>
      </a:accent1>
      <a:accent2>
        <a:srgbClr val="009E60"/>
      </a:accent2>
      <a:accent3>
        <a:srgbClr val="FFFFFF"/>
      </a:accent3>
      <a:accent4>
        <a:srgbClr val="000000"/>
      </a:accent4>
      <a:accent5>
        <a:srgbClr val="ABABBD"/>
      </a:accent5>
      <a:accent6>
        <a:srgbClr val="008F56"/>
      </a:accent6>
      <a:hlink>
        <a:srgbClr val="FCA311"/>
      </a:hlink>
      <a:folHlink>
        <a:srgbClr val="5E68C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14_sidebarc">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sidebar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sideba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idebar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idebar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10_Oletusrakenne">
  <a:themeElements>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letusraken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90000"/>
          </a:lnSpc>
          <a:spcBef>
            <a:spcPct val="0"/>
          </a:spcBef>
          <a:spcAft>
            <a:spcPct val="0"/>
          </a:spcAft>
          <a:buClrTx/>
          <a:buSzTx/>
          <a:buFontTx/>
          <a:buNone/>
          <a:tabLst/>
          <a:defRPr kumimoji="0" lang="fi-FI" sz="32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90000"/>
          </a:lnSpc>
          <a:spcBef>
            <a:spcPct val="0"/>
          </a:spcBef>
          <a:spcAft>
            <a:spcPct val="0"/>
          </a:spcAft>
          <a:buClrTx/>
          <a:buSzTx/>
          <a:buFontTx/>
          <a:buNone/>
          <a:tabLst/>
          <a:defRPr kumimoji="0" lang="fi-FI" sz="3200" b="0" i="0" u="none" strike="noStrike" cap="none" normalizeH="0" baseline="0" smtClean="0">
            <a:ln>
              <a:noFill/>
            </a:ln>
            <a:solidFill>
              <a:schemeClr val="tx2"/>
            </a:solidFill>
            <a:effectLst/>
            <a:latin typeface="Arial" charset="0"/>
          </a:defRPr>
        </a:defPPr>
      </a:lstStyle>
    </a:lnDef>
  </a:objectDefaults>
  <a:extraClrSchemeLst>
    <a:extraClrScheme>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letusrakenn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letusrakenn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letusrakenn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letusrakenn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letusrakenn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letusrakenn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letusrakenn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letusrakenn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letusrakenn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letusrakenn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letusrakenn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15_sidebarc">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sidebar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sideba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idebar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idebar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idebarc">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sidebarc.pp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sidebarc.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c.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idebarc.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c.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c.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c.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idebarc.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6_sidebarc">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sidebar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sideba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idebar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idebar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20_sidebarc">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sidebar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sideba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idebar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idebar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21_sidebarc">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sidebar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sideba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idebar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idebar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Office-te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sidebarc">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sidebar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sideba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idebar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idebar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sidebarc">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sidebar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sideba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idebar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idebar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letusrakenne">
  <a:themeElements>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letusraken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letusrakenn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letusrakenn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letusrakenn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letusrakenn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letusrakenn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letusrakenn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letusrakenn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letusrakenn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letusrakenn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letusrakenn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letusrakenn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sidebarc">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sidebar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sideba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idebar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idebar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sidebarc">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sidebarc.pp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sidebarc.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c.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idebarc.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c.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c.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c.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idebarc.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sideba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sideba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sideba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2.xml><?xml version="1.0" encoding="utf-8"?>
<a:themeOverride xmlns:a="http://schemas.openxmlformats.org/drawingml/2006/main">
  <a:clrScheme name="sideba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3.xml><?xml version="1.0" encoding="utf-8"?>
<a:themeOverride xmlns:a="http://schemas.openxmlformats.org/drawingml/2006/main">
  <a:clrScheme name="sideba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4.xml><?xml version="1.0" encoding="utf-8"?>
<a:themeOverride xmlns:a="http://schemas.openxmlformats.org/drawingml/2006/main">
  <a:clrScheme name="sideba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themeOverride>
</file>

<file path=ppt/theme/themeOverride15.xml><?xml version="1.0" encoding="utf-8"?>
<a:themeOverride xmlns:a="http://schemas.openxmlformats.org/drawingml/2006/main">
  <a:clrScheme name="sidebarc.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themeOverride>
</file>

<file path=ppt/theme/themeOverride16.xml><?xml version="1.0" encoding="utf-8"?>
<a:themeOverride xmlns:a="http://schemas.openxmlformats.org/drawingml/2006/main">
  <a:clrScheme name="sideba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themeOverride>
</file>

<file path=ppt/theme/themeOverride17.xml><?xml version="1.0" encoding="utf-8"?>
<a:themeOverride xmlns:a="http://schemas.openxmlformats.org/drawingml/2006/main">
  <a:clrScheme name="sideba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themeOverride>
</file>

<file path=ppt/theme/themeOverride2.xml><?xml version="1.0" encoding="utf-8"?>
<a:themeOverride xmlns:a="http://schemas.openxmlformats.org/drawingml/2006/main">
  <a:clrScheme name="sideba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sideba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sideba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sideba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sideba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sidebarc.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themeOverride>
</file>

<file path=ppt/theme/themeOverride8.xml><?xml version="1.0" encoding="utf-8"?>
<a:themeOverride xmlns:a="http://schemas.openxmlformats.org/drawingml/2006/main">
  <a:clrScheme name="sideba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sideba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7133</TotalTime>
  <Words>7050</Words>
  <Application>Microsoft Office PowerPoint</Application>
  <PresentationFormat>Näytössä katseltava diaesitys (4:3)</PresentationFormat>
  <Paragraphs>1102</Paragraphs>
  <Slides>80</Slides>
  <Notes>45</Notes>
  <HiddenSlides>0</HiddenSlides>
  <MMClips>0</MMClips>
  <ScaleCrop>false</ScaleCrop>
  <HeadingPairs>
    <vt:vector size="6" baseType="variant">
      <vt:variant>
        <vt:lpstr>Teema</vt:lpstr>
      </vt:variant>
      <vt:variant>
        <vt:i4>42</vt:i4>
      </vt:variant>
      <vt:variant>
        <vt:lpstr>Upotetut OLE-palvelimet</vt:lpstr>
      </vt:variant>
      <vt:variant>
        <vt:i4>3</vt:i4>
      </vt:variant>
      <vt:variant>
        <vt:lpstr>Dian otsikot</vt:lpstr>
      </vt:variant>
      <vt:variant>
        <vt:i4>80</vt:i4>
      </vt:variant>
    </vt:vector>
  </HeadingPairs>
  <TitlesOfParts>
    <vt:vector size="125" baseType="lpstr">
      <vt:lpstr>Default Design</vt:lpstr>
      <vt:lpstr>Oletusrakenne</vt:lpstr>
      <vt:lpstr>1_Oletusrakenne</vt:lpstr>
      <vt:lpstr>sidebarc</vt:lpstr>
      <vt:lpstr>1_sidebarc</vt:lpstr>
      <vt:lpstr>2_sidebarc</vt:lpstr>
      <vt:lpstr>2_Oletusrakenne</vt:lpstr>
      <vt:lpstr>3_sidebarc</vt:lpstr>
      <vt:lpstr>4_sidebarc</vt:lpstr>
      <vt:lpstr>5_sidebarc</vt:lpstr>
      <vt:lpstr>6_sidebarc</vt:lpstr>
      <vt:lpstr>3_Oletusrakenne</vt:lpstr>
      <vt:lpstr>7_sidebarc</vt:lpstr>
      <vt:lpstr>4_Oletusrakenne</vt:lpstr>
      <vt:lpstr>8_sidebarc</vt:lpstr>
      <vt:lpstr>5_Oletusrakenne</vt:lpstr>
      <vt:lpstr>6_Oletusrakenne</vt:lpstr>
      <vt:lpstr>7_Oletusrakenne</vt:lpstr>
      <vt:lpstr>10_sidebarc</vt:lpstr>
      <vt:lpstr>11_sidebarc</vt:lpstr>
      <vt:lpstr>12_sidebarc</vt:lpstr>
      <vt:lpstr>23_sidebarc</vt:lpstr>
      <vt:lpstr>1_Default Design</vt:lpstr>
      <vt:lpstr>17_sidebarc</vt:lpstr>
      <vt:lpstr>19_sidebarc</vt:lpstr>
      <vt:lpstr>27_sidebarc</vt:lpstr>
      <vt:lpstr>28_sidebarc</vt:lpstr>
      <vt:lpstr>29_sidebarc</vt:lpstr>
      <vt:lpstr>30_sidebarc</vt:lpstr>
      <vt:lpstr>2_Default Design</vt:lpstr>
      <vt:lpstr>Office-teema</vt:lpstr>
      <vt:lpstr>3_Default Design</vt:lpstr>
      <vt:lpstr>13_sidebarc</vt:lpstr>
      <vt:lpstr>18_sidebarc</vt:lpstr>
      <vt:lpstr>9_Oletusrakenne</vt:lpstr>
      <vt:lpstr>4_Default Design</vt:lpstr>
      <vt:lpstr>14_sidebarc</vt:lpstr>
      <vt:lpstr>10_Oletusrakenne</vt:lpstr>
      <vt:lpstr>15_sidebarc</vt:lpstr>
      <vt:lpstr>16_sidebarc</vt:lpstr>
      <vt:lpstr>20_sidebarc</vt:lpstr>
      <vt:lpstr>21_sidebarc</vt:lpstr>
      <vt:lpstr>Microsoft Office Excel 97 - 2003 -laskentataulukko</vt:lpstr>
      <vt:lpstr>Kaavio</vt:lpstr>
      <vt:lpstr>Worksheet</vt:lpstr>
      <vt:lpstr>Ruoka ja geenit 6a. Geenimuuntelun uusia       sovelluksia I</vt:lpstr>
      <vt:lpstr>Dia 2</vt:lpstr>
      <vt:lpstr>Mihin uutta kasvinjalostusta tarvitaan – ja miksi? </vt:lpstr>
      <vt:lpstr>Mihin uutta kasvinjalostusta       tarvitaan – ja miksi?       1. </vt:lpstr>
      <vt:lpstr>Mihin uutta kasvinjalostusta       tarvitaan – ja miksi?       2. </vt:lpstr>
      <vt:lpstr>Vehnän satoisuuden geneettinen nousu taittui 1980-luvun lopulla: perinnejalostus ei enää tehoa</vt:lpstr>
      <vt:lpstr>Geenimuuntelun käyttöalueita  uudessa kasvinjalostuksessa</vt:lpstr>
      <vt:lpstr>Syötävät puuvillansiemenet  – proteiinia miljoonille kehitysmaissa</vt:lpstr>
      <vt:lpstr>Syötävät puuvillansiemenet     – proteiinia miljoonille             kehitysmaissa        (keskustelua vastustajien kanssa)</vt:lpstr>
      <vt:lpstr>Banaani on kehitysmaiden neljänneksi tärkein ruokakasvi </vt:lpstr>
      <vt:lpstr>Dia 11</vt:lpstr>
      <vt:lpstr>Cavendish-banaanien lähtölaskenta on alkanut?</vt:lpstr>
      <vt:lpstr>Dia 13</vt:lpstr>
      <vt:lpstr>Dia 14</vt:lpstr>
      <vt:lpstr>Dia 15</vt:lpstr>
      <vt:lpstr> Kuinka jalostettiin ”kultainen riisi”?  </vt:lpstr>
      <vt:lpstr> Miljardien ravintoon tarpeeksi  A-vitamiinia?</vt:lpstr>
      <vt:lpstr>Lisää satoisuutta riisiin tehostamalla jyvän täyttymisgeenin toimintaa</vt:lpstr>
      <vt:lpstr>Dia 19</vt:lpstr>
      <vt:lpstr>Tomaattiin terveellisyyttä </vt:lpstr>
      <vt:lpstr>...ja makua </vt:lpstr>
      <vt:lpstr>Gm-tilapia on maukkaampaa,  (eko)tehokkaampaa  ja  turvallisempaa ympäristölle</vt:lpstr>
      <vt:lpstr>Dia 23</vt:lpstr>
      <vt:lpstr> Sydänystävällisten öljykasvien jalostaminen</vt:lpstr>
      <vt:lpstr> </vt:lpstr>
      <vt:lpstr> Jalostettuja kasveja, jotka ehkäisevät tai parantavat allergiaa/astmaa           1.</vt:lpstr>
      <vt:lpstr> </vt:lpstr>
      <vt:lpstr> ...ilman pistoksia      3.</vt:lpstr>
      <vt:lpstr>Muuntogeeninen rokote koivuallergiaan kehitteillä</vt:lpstr>
      <vt:lpstr> Syödäänkö ehkäisevää rokotetta astmaan? </vt:lpstr>
      <vt:lpstr> Soija-allergia on vakava ja yleinen vaiva maailmalla</vt:lpstr>
      <vt:lpstr> Vähemmän allergisoivia soijalajikkeita jalostetaan...</vt:lpstr>
      <vt:lpstr> ...geeni geeniltä</vt:lpstr>
      <vt:lpstr>Varovaisuusperiaate</vt:lpstr>
      <vt:lpstr>Maissin juurikuoriainen  (Western Corn Rootworm) saapui ja valloittaa Eurooppaa</vt:lpstr>
      <vt:lpstr>Juurikuoriainen kaataa maissipellot</vt:lpstr>
      <vt:lpstr>Maissin juurikuoriainen  (corn rootworm) Diabrotica barberi ym.</vt:lpstr>
      <vt:lpstr>Dia 38</vt:lpstr>
      <vt:lpstr>...ja vaatisi biologisesti kelvollisia hätätoimia</vt:lpstr>
      <vt:lpstr>Juurikuoriaisia kestävää maissia viljellään jo – muualla</vt:lpstr>
      <vt:lpstr>Euroopan maissikoisa on paha tuholainen</vt:lpstr>
      <vt:lpstr>Dia 42</vt:lpstr>
      <vt:lpstr>Luonnonvarojen kestävä käyttö?</vt:lpstr>
      <vt:lpstr>Dia 44</vt:lpstr>
      <vt:lpstr>Yökkösenkestävä puuvilla pelasti Intian puuvillateollisuuden</vt:lpstr>
      <vt:lpstr>Moth-resistant Bt cotton revived Indian cotton industry</vt:lpstr>
      <vt:lpstr>Taudinkestävät viljelykasvit</vt:lpstr>
      <vt:lpstr>Viruskestävyyden jalostaminen</vt:lpstr>
      <vt:lpstr>Kasvien jalostaminen kestäviksi sienitaudeille</vt:lpstr>
      <vt:lpstr>Dia 50</vt:lpstr>
      <vt:lpstr>Homehtuva gerbera kehitettiin</vt:lpstr>
      <vt:lpstr>Tuotteissa piilevät infektiot voivat altistaa ihmisiä vahingollisille aineille</vt:lpstr>
      <vt:lpstr>Viljelläkö ruttoa vai perunoita?</vt:lpstr>
      <vt:lpstr>Perunarutto – maailman tuhoisin perunatauti</vt:lpstr>
      <vt:lpstr>Perunalajikkeiden parantaminen  kestäviksi perunarutolle</vt:lpstr>
      <vt:lpstr>Dia 56</vt:lpstr>
      <vt:lpstr>Rutonkestävyys parantaa laatua ja hyödyttää ympäristöä</vt:lpstr>
      <vt:lpstr>Suositut vanhat lajikkeet  voidaan pelastaa parantamalla niitä kohdistetusti</vt:lpstr>
      <vt:lpstr>Dia 59</vt:lpstr>
      <vt:lpstr>Insuliinia nyt gm-kasveilla kaikille edullisesti</vt:lpstr>
      <vt:lpstr>Evoluutionsa alussa kaikki kasvit sietivät suolaa... nykyisin vain muutamat</vt:lpstr>
      <vt:lpstr>Suolamaanviljelyn aika – murtovesi ja suolavesi käyttöön maataloudessa?</vt:lpstr>
      <vt:lpstr>Suolankestävät lajikkeet  puhdistavat maaperää</vt:lpstr>
      <vt:lpstr>Halla saa pitkän nenän – viljat jalostetaan kylmänkestäviksi</vt:lpstr>
      <vt:lpstr>Dia 65</vt:lpstr>
      <vt:lpstr>Kuivankestävyyden jalostaminen</vt:lpstr>
      <vt:lpstr>...varmistaa ruokaturvaa huonoissa oloissa</vt:lpstr>
      <vt:lpstr>Kiusatun kasvin kosto</vt:lpstr>
      <vt:lpstr>Huonosti suojattu kesäkurpitsa</vt:lpstr>
      <vt:lpstr>Syö joka päivä matolääkettä vitamiinivihanneksena?</vt:lpstr>
      <vt:lpstr>Kuluttaja nauttii  torjunta-aineita</vt:lpstr>
      <vt:lpstr>Andien pienviljelijöiden maatiaisperunat ovat terveydelle haitallisia</vt:lpstr>
      <vt:lpstr>Kassava – ruokaturvaa köyhille? </vt:lpstr>
      <vt:lpstr>Perinteinen kassava on  kehnoa ruokaa</vt:lpstr>
      <vt:lpstr>Annos biokassavaa voi turvata päivän ravitsemuksen</vt:lpstr>
      <vt:lpstr>Puutostaudit ovat suuri tappaja kehitysmaissa</vt:lpstr>
      <vt:lpstr>Juurakot on jo jalostettu säilymään 3–4 viikkoa</vt:lpstr>
      <vt:lpstr>Syanidin vähentäminen juurakossa</vt:lpstr>
      <vt:lpstr>Kassavan juurakoiden proteiinipitoisuutta parannetaan   1.</vt:lpstr>
      <vt:lpstr>Kassavan juurakoiden proteiinipitoisuutta parannetaan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 dian otsikkoa</dc:title>
  <dc:creator>Jussi</dc:creator>
  <cp:lastModifiedBy>Jussi</cp:lastModifiedBy>
  <cp:revision>582</cp:revision>
  <cp:lastPrinted>2009-12-11T20:29:02Z</cp:lastPrinted>
  <dcterms:created xsi:type="dcterms:W3CDTF">2003-08-13T09:52:38Z</dcterms:created>
  <dcterms:modified xsi:type="dcterms:W3CDTF">2012-09-12T17:57:34Z</dcterms:modified>
</cp:coreProperties>
</file>