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8"/>
  </p:notesMasterIdLst>
  <p:sldIdLst>
    <p:sldId id="257" r:id="rId2"/>
    <p:sldId id="331" r:id="rId3"/>
    <p:sldId id="330" r:id="rId4"/>
    <p:sldId id="324" r:id="rId5"/>
    <p:sldId id="325" r:id="rId6"/>
    <p:sldId id="327" r:id="rId7"/>
    <p:sldId id="328" r:id="rId8"/>
    <p:sldId id="340" r:id="rId9"/>
    <p:sldId id="329" r:id="rId10"/>
    <p:sldId id="332" r:id="rId11"/>
    <p:sldId id="333" r:id="rId12"/>
    <p:sldId id="339" r:id="rId13"/>
    <p:sldId id="337" r:id="rId14"/>
    <p:sldId id="338" r:id="rId15"/>
    <p:sldId id="335" r:id="rId16"/>
    <p:sldId id="336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8CBF"/>
    <a:srgbClr val="E5053A"/>
    <a:srgbClr val="D60AAA"/>
    <a:srgbClr val="9258C8"/>
    <a:srgbClr val="FFCC49"/>
    <a:srgbClr val="A3AF07"/>
    <a:srgbClr val="E63375"/>
    <a:srgbClr val="6A47B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8" autoAdjust="0"/>
    <p:restoredTop sz="85240" autoAdjust="0"/>
  </p:normalViewPr>
  <p:slideViewPr>
    <p:cSldViewPr>
      <p:cViewPr>
        <p:scale>
          <a:sx n="80" d="100"/>
          <a:sy n="80" d="100"/>
        </p:scale>
        <p:origin x="-2748" y="-8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Muokkaa tekstin perustyylejä napsauttamalla</a:t>
            </a:r>
          </a:p>
          <a:p>
            <a:pPr lvl="1"/>
            <a:r>
              <a:rPr lang="en-US" noProof="0" smtClean="0"/>
              <a:t>toinen taso</a:t>
            </a:r>
          </a:p>
          <a:p>
            <a:pPr lvl="2"/>
            <a:r>
              <a:rPr lang="en-US" noProof="0" smtClean="0"/>
              <a:t>kolmas taso</a:t>
            </a:r>
          </a:p>
          <a:p>
            <a:pPr lvl="3"/>
            <a:r>
              <a:rPr lang="en-US" noProof="0" smtClean="0"/>
              <a:t>neljäs taso</a:t>
            </a:r>
          </a:p>
          <a:p>
            <a:pPr lvl="4"/>
            <a:r>
              <a:rPr lang="en-US" noProof="0" smtClean="0"/>
              <a:t>viides taso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70CDD9E5-2464-4E8A-9D15-6BDEAEBEA1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i-FI" smtClean="0"/>
          </a:p>
        </p:txBody>
      </p:sp>
      <p:sp>
        <p:nvSpPr>
          <p:cNvPr id="28676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4506086-6DB9-425F-B236-15EF33ADE657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i-FI" smtClean="0"/>
          </a:p>
        </p:txBody>
      </p:sp>
      <p:sp>
        <p:nvSpPr>
          <p:cNvPr id="36868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1AE48C7-BC5C-4388-BD3C-76D93DE8823B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i-FI" smtClean="0"/>
          </a:p>
        </p:txBody>
      </p:sp>
      <p:sp>
        <p:nvSpPr>
          <p:cNvPr id="37892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6F72EFF-E4CF-47DF-B453-94869ABE4B20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i-FI" smtClean="0"/>
          </a:p>
        </p:txBody>
      </p:sp>
      <p:sp>
        <p:nvSpPr>
          <p:cNvPr id="29700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452DB2E-2C9E-4D3F-BE7C-1EAAEEB9886B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i-FI" smtClean="0"/>
          </a:p>
        </p:txBody>
      </p:sp>
      <p:sp>
        <p:nvSpPr>
          <p:cNvPr id="29700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E37285-BBCB-4A35-8861-8AAE6554F83B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i-FI" smtClean="0"/>
          </a:p>
        </p:txBody>
      </p:sp>
      <p:sp>
        <p:nvSpPr>
          <p:cNvPr id="3072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DD81152-E238-45C7-8E19-B1944A4C36D8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i-FI" smtClean="0"/>
          </a:p>
        </p:txBody>
      </p:sp>
      <p:sp>
        <p:nvSpPr>
          <p:cNvPr id="31748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2D1648-38A2-4F9D-8085-349530760C6C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i-FI" smtClean="0"/>
          </a:p>
        </p:txBody>
      </p:sp>
      <p:sp>
        <p:nvSpPr>
          <p:cNvPr id="32772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3AE9D8-8807-45F9-B99A-85AAEA0BAFC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i-FI" smtClean="0"/>
          </a:p>
        </p:txBody>
      </p:sp>
      <p:sp>
        <p:nvSpPr>
          <p:cNvPr id="33796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BA18D4-7AE5-4243-95B0-F0C3FBE1A05B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i-FI" smtClean="0"/>
          </a:p>
        </p:txBody>
      </p:sp>
      <p:sp>
        <p:nvSpPr>
          <p:cNvPr id="34820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D35B135-D9AF-4776-9741-6FD90EE94391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i-FI" smtClean="0"/>
          </a:p>
        </p:txBody>
      </p:sp>
      <p:sp>
        <p:nvSpPr>
          <p:cNvPr id="3584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F116ED8-1537-4D7F-A3B8-E10B53FB9AA9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59" descr="kansi_tkunta-palmen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2098675"/>
            <a:ext cx="5410200" cy="1143000"/>
          </a:xfrm>
        </p:spPr>
        <p:txBody>
          <a:bodyPr/>
          <a:lstStyle>
            <a:lvl1pPr>
              <a:defRPr>
                <a:solidFill>
                  <a:srgbClr val="1E1C77"/>
                </a:solidFill>
              </a:defRPr>
            </a:lvl1pPr>
          </a:lstStyle>
          <a:p>
            <a:r>
              <a:rPr lang="en-US" dirty="0" err="1"/>
              <a:t>Muokkaa</a:t>
            </a:r>
            <a:r>
              <a:rPr lang="en-US" dirty="0"/>
              <a:t> </a:t>
            </a:r>
            <a:r>
              <a:rPr lang="en-US" dirty="0" err="1"/>
              <a:t>otsikon</a:t>
            </a:r>
            <a:r>
              <a:rPr lang="en-US" dirty="0"/>
              <a:t> </a:t>
            </a:r>
            <a:r>
              <a:rPr lang="en-US" dirty="0" err="1"/>
              <a:t>perustyyliä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568701"/>
            <a:ext cx="5410200" cy="13843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Muokkaa alaotsikon perustyyliä napsauttamalla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103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13.9.2012</a:t>
            </a:r>
            <a:endParaRPr lang="en-US"/>
          </a:p>
        </p:txBody>
      </p:sp>
      <p:sp>
        <p:nvSpPr>
          <p:cNvPr id="5" name="Rectangle 10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Jussi Tammisola, Vehnän pelastusta perinnejalostuksella</a:t>
            </a:r>
            <a:endParaRPr lang="en-US"/>
          </a:p>
        </p:txBody>
      </p:sp>
      <p:sp>
        <p:nvSpPr>
          <p:cNvPr id="6" name="Rectangle 10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F69B3-1221-4249-8D1D-183CEFFA43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7086600" y="152400"/>
            <a:ext cx="1752600" cy="6400800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1828800" y="152400"/>
            <a:ext cx="5105400" cy="640080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103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13.9.2012</a:t>
            </a:r>
            <a:endParaRPr lang="en-US"/>
          </a:p>
        </p:txBody>
      </p:sp>
      <p:sp>
        <p:nvSpPr>
          <p:cNvPr id="5" name="Rectangle 10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Jussi Tammisola, Vehnän pelastusta perinnejalostuksella</a:t>
            </a:r>
            <a:endParaRPr lang="en-US"/>
          </a:p>
        </p:txBody>
      </p:sp>
      <p:sp>
        <p:nvSpPr>
          <p:cNvPr id="6" name="Rectangle 10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ED65B-0DDA-4128-B3E6-9D691CED9E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7" name="Sisällön paikkamerkki 6"/>
          <p:cNvSpPr>
            <a:spLocks noGrp="1"/>
          </p:cNvSpPr>
          <p:nvPr>
            <p:ph sz="quarter" idx="13"/>
          </p:nvPr>
        </p:nvSpPr>
        <p:spPr>
          <a:xfrm>
            <a:off x="476222" y="5143512"/>
            <a:ext cx="8382057" cy="1339462"/>
          </a:xfrm>
        </p:spPr>
        <p:txBody>
          <a:bodyPr/>
          <a:lstStyle>
            <a:lvl1pPr>
              <a:defRPr/>
            </a:lvl1pPr>
            <a:lvl5pPr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</p:txBody>
      </p:sp>
      <p:sp>
        <p:nvSpPr>
          <p:cNvPr id="8" name="Sisällön paikkamerkki 6"/>
          <p:cNvSpPr>
            <a:spLocks noGrp="1"/>
          </p:cNvSpPr>
          <p:nvPr>
            <p:ph sz="quarter" idx="14"/>
          </p:nvPr>
        </p:nvSpPr>
        <p:spPr>
          <a:xfrm>
            <a:off x="476222" y="964390"/>
            <a:ext cx="8382057" cy="4071965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1037"/>
          <p:cNvSpPr>
            <a:spLocks noGrp="1" noChangeArrowheads="1"/>
          </p:cNvSpPr>
          <p:nvPr>
            <p:ph type="dt" sz="half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13.9.2012</a:t>
            </a:r>
            <a:endParaRPr lang="en-US"/>
          </a:p>
        </p:txBody>
      </p:sp>
      <p:sp>
        <p:nvSpPr>
          <p:cNvPr id="6" name="Rectangle 1038"/>
          <p:cNvSpPr>
            <a:spLocks noGrp="1" noChangeArrowheads="1"/>
          </p:cNvSpPr>
          <p:nvPr>
            <p:ph type="ftr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Jussi Tammisola, Vehnän pelastusta perinnejalostuksella</a:t>
            </a:r>
            <a:endParaRPr lang="en-US"/>
          </a:p>
        </p:txBody>
      </p:sp>
      <p:sp>
        <p:nvSpPr>
          <p:cNvPr id="9" name="Rectangle 1039"/>
          <p:cNvSpPr>
            <a:spLocks noGrp="1" noChangeArrowheads="1"/>
          </p:cNvSpPr>
          <p:nvPr>
            <p:ph type="sldNum" sz="quarter" idx="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631BF-E3AF-43F5-B64A-BFD5BE8CBF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7" name="Sisällön paikkamerkki 6"/>
          <p:cNvSpPr>
            <a:spLocks noGrp="1"/>
          </p:cNvSpPr>
          <p:nvPr>
            <p:ph sz="quarter" idx="13"/>
          </p:nvPr>
        </p:nvSpPr>
        <p:spPr>
          <a:xfrm>
            <a:off x="0" y="1071563"/>
            <a:ext cx="2286000" cy="2411016"/>
          </a:xfrm>
        </p:spPr>
        <p:txBody>
          <a:bodyPr/>
          <a:lstStyle>
            <a:lvl1pPr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</a:lstStyle>
          <a:p>
            <a:pPr lvl="1"/>
            <a:endParaRPr lang="fi-FI" dirty="0" smtClean="0"/>
          </a:p>
        </p:txBody>
      </p:sp>
      <p:sp>
        <p:nvSpPr>
          <p:cNvPr id="9" name="Sisällön paikkamerkki 8"/>
          <p:cNvSpPr>
            <a:spLocks noGrp="1"/>
          </p:cNvSpPr>
          <p:nvPr>
            <p:ph sz="quarter" idx="14"/>
          </p:nvPr>
        </p:nvSpPr>
        <p:spPr>
          <a:xfrm>
            <a:off x="2667000" y="1125141"/>
            <a:ext cx="6096029" cy="23574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13" name="Tekstin paikkamerkki 12"/>
          <p:cNvSpPr>
            <a:spLocks noGrp="1"/>
          </p:cNvSpPr>
          <p:nvPr>
            <p:ph type="body" sz="quarter" idx="15"/>
          </p:nvPr>
        </p:nvSpPr>
        <p:spPr>
          <a:xfrm>
            <a:off x="476222" y="3696891"/>
            <a:ext cx="8286807" cy="2732505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Rectangle 1037"/>
          <p:cNvSpPr>
            <a:spLocks noGrp="1" noChangeArrowheads="1"/>
          </p:cNvSpPr>
          <p:nvPr>
            <p:ph type="dt" sz="half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13.9.2012</a:t>
            </a:r>
            <a:endParaRPr lang="en-US"/>
          </a:p>
        </p:txBody>
      </p:sp>
      <p:sp>
        <p:nvSpPr>
          <p:cNvPr id="8" name="Rectangle 1038"/>
          <p:cNvSpPr>
            <a:spLocks noGrp="1" noChangeArrowheads="1"/>
          </p:cNvSpPr>
          <p:nvPr>
            <p:ph type="ftr" sz="quarter" idx="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Jussi Tammisola, Vehnän pelastusta perinnejalostuksella</a:t>
            </a:r>
            <a:endParaRPr lang="en-US"/>
          </a:p>
        </p:txBody>
      </p:sp>
      <p:sp>
        <p:nvSpPr>
          <p:cNvPr id="10" name="Rectangle 1039"/>
          <p:cNvSpPr>
            <a:spLocks noGrp="1" noChangeArrowheads="1"/>
          </p:cNvSpPr>
          <p:nvPr>
            <p:ph type="sldNum" sz="quarter" idx="1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BEE86-3717-454B-9A7E-8F65614B09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7" name="Sisällön paikkamerkki 6"/>
          <p:cNvSpPr>
            <a:spLocks noGrp="1"/>
          </p:cNvSpPr>
          <p:nvPr>
            <p:ph sz="quarter" idx="13"/>
          </p:nvPr>
        </p:nvSpPr>
        <p:spPr>
          <a:xfrm>
            <a:off x="476251" y="910811"/>
            <a:ext cx="8382029" cy="5625742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endParaRPr lang="fi-FI" dirty="0" smtClean="0"/>
          </a:p>
        </p:txBody>
      </p:sp>
      <p:sp>
        <p:nvSpPr>
          <p:cNvPr id="4" name="Rectangle 1037"/>
          <p:cNvSpPr>
            <a:spLocks noGrp="1" noChangeArrowheads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13.9.2012</a:t>
            </a:r>
            <a:endParaRPr lang="en-US"/>
          </a:p>
        </p:txBody>
      </p:sp>
      <p:sp>
        <p:nvSpPr>
          <p:cNvPr id="5" name="Rectangle 1038"/>
          <p:cNvSpPr>
            <a:spLocks noGrp="1" noChangeArrowheads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Jussi Tammisola, Vehnän pelastusta perinnejalostuksella</a:t>
            </a:r>
            <a:endParaRPr lang="en-US"/>
          </a:p>
        </p:txBody>
      </p:sp>
      <p:sp>
        <p:nvSpPr>
          <p:cNvPr id="6" name="Rectangle 1039"/>
          <p:cNvSpPr>
            <a:spLocks noGrp="1" noChangeArrowheads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50AFD-530D-476D-9415-8F84EC422C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3"/>
          </p:nvPr>
        </p:nvSpPr>
        <p:spPr>
          <a:xfrm>
            <a:off x="380971" y="921531"/>
            <a:ext cx="8477309" cy="3311147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4"/>
          </p:nvPr>
        </p:nvSpPr>
        <p:spPr>
          <a:xfrm>
            <a:off x="381000" y="4339829"/>
            <a:ext cx="8477251" cy="2143146"/>
          </a:xfrm>
        </p:spPr>
        <p:txBody>
          <a:bodyPr/>
          <a:lstStyle/>
          <a:p>
            <a:pPr lvl="0"/>
            <a:endParaRPr lang="fi-FI" noProof="0"/>
          </a:p>
        </p:txBody>
      </p:sp>
      <p:sp>
        <p:nvSpPr>
          <p:cNvPr id="5" name="Rectangle 1037"/>
          <p:cNvSpPr>
            <a:spLocks noGrp="1" noChangeArrowheads="1"/>
          </p:cNvSpPr>
          <p:nvPr>
            <p:ph type="dt" sz="half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13.9.2012</a:t>
            </a:r>
            <a:endParaRPr lang="en-US"/>
          </a:p>
        </p:txBody>
      </p:sp>
      <p:sp>
        <p:nvSpPr>
          <p:cNvPr id="6" name="Rectangle 1038"/>
          <p:cNvSpPr>
            <a:spLocks noGrp="1" noChangeArrowheads="1"/>
          </p:cNvSpPr>
          <p:nvPr>
            <p:ph type="ftr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Jussi Tammisola, Vehnän pelastusta perinnejalostuksella</a:t>
            </a:r>
            <a:endParaRPr lang="en-US"/>
          </a:p>
        </p:txBody>
      </p:sp>
      <p:sp>
        <p:nvSpPr>
          <p:cNvPr id="8" name="Rectangle 1039"/>
          <p:cNvSpPr>
            <a:spLocks noGrp="1" noChangeArrowheads="1"/>
          </p:cNvSpPr>
          <p:nvPr>
            <p:ph type="sldNum" sz="quarter" idx="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02773-C59F-46AB-8B61-65F9B97CDA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3"/>
          </p:nvPr>
        </p:nvSpPr>
        <p:spPr>
          <a:xfrm>
            <a:off x="381000" y="964407"/>
            <a:ext cx="8477251" cy="2893222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4"/>
          </p:nvPr>
        </p:nvSpPr>
        <p:spPr>
          <a:xfrm>
            <a:off x="381000" y="3911223"/>
            <a:ext cx="8477251" cy="2357438"/>
          </a:xfrm>
        </p:spPr>
        <p:txBody>
          <a:bodyPr/>
          <a:lstStyle/>
          <a:p>
            <a:pPr lvl="0"/>
            <a:endParaRPr lang="fi-FI" noProof="0"/>
          </a:p>
        </p:txBody>
      </p:sp>
      <p:sp>
        <p:nvSpPr>
          <p:cNvPr id="11" name="Tekstin paikkamerkki 10"/>
          <p:cNvSpPr>
            <a:spLocks noGrp="1"/>
          </p:cNvSpPr>
          <p:nvPr>
            <p:ph type="body" sz="quarter" idx="15"/>
          </p:nvPr>
        </p:nvSpPr>
        <p:spPr>
          <a:xfrm>
            <a:off x="381000" y="6268661"/>
            <a:ext cx="8477251" cy="214314"/>
          </a:xfrm>
        </p:spPr>
        <p:txBody>
          <a:bodyPr/>
          <a:lstStyle>
            <a:lvl1pPr>
              <a:defRPr/>
            </a:lvl1pPr>
            <a:lvl2pPr>
              <a:defRPr/>
            </a:lvl2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Rectangle 1037"/>
          <p:cNvSpPr>
            <a:spLocks noGrp="1" noChangeArrowheads="1"/>
          </p:cNvSpPr>
          <p:nvPr>
            <p:ph type="dt" sz="half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13.9.2012</a:t>
            </a:r>
            <a:endParaRPr lang="en-US"/>
          </a:p>
        </p:txBody>
      </p:sp>
      <p:sp>
        <p:nvSpPr>
          <p:cNvPr id="8" name="Rectangle 1038"/>
          <p:cNvSpPr>
            <a:spLocks noGrp="1" noChangeArrowheads="1"/>
          </p:cNvSpPr>
          <p:nvPr>
            <p:ph type="ftr" sz="quarter" idx="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Jussi Tammisola, Vehnän pelastusta perinnejalostuksella</a:t>
            </a:r>
            <a:endParaRPr lang="en-US"/>
          </a:p>
        </p:txBody>
      </p:sp>
      <p:sp>
        <p:nvSpPr>
          <p:cNvPr id="10" name="Rectangle 1039"/>
          <p:cNvSpPr>
            <a:spLocks noGrp="1" noChangeArrowheads="1"/>
          </p:cNvSpPr>
          <p:nvPr>
            <p:ph type="sldNum" sz="quarter" idx="1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C1D57E-5B51-4333-BD48-E1DA7F80C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7" name="Kuvan paikkamerkki 6"/>
          <p:cNvSpPr>
            <a:spLocks noGrp="1"/>
          </p:cNvSpPr>
          <p:nvPr>
            <p:ph type="pic" sz="quarter" idx="13"/>
          </p:nvPr>
        </p:nvSpPr>
        <p:spPr>
          <a:xfrm>
            <a:off x="476251" y="1071562"/>
            <a:ext cx="8382029" cy="3643322"/>
          </a:xfrm>
        </p:spPr>
        <p:txBody>
          <a:bodyPr/>
          <a:lstStyle/>
          <a:p>
            <a:pPr lvl="0"/>
            <a:endParaRPr lang="fi-FI" noProof="0"/>
          </a:p>
        </p:txBody>
      </p:sp>
      <p:sp>
        <p:nvSpPr>
          <p:cNvPr id="9" name="Tekstin paikkamerkki 8"/>
          <p:cNvSpPr>
            <a:spLocks noGrp="1"/>
          </p:cNvSpPr>
          <p:nvPr>
            <p:ph type="body" sz="quarter" idx="14"/>
          </p:nvPr>
        </p:nvSpPr>
        <p:spPr>
          <a:xfrm>
            <a:off x="476251" y="4875610"/>
            <a:ext cx="8382029" cy="1660943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Rectangle 1037"/>
          <p:cNvSpPr>
            <a:spLocks noGrp="1" noChangeArrowheads="1"/>
          </p:cNvSpPr>
          <p:nvPr>
            <p:ph type="dt" sz="half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13.9.2012</a:t>
            </a:r>
            <a:endParaRPr lang="en-US"/>
          </a:p>
        </p:txBody>
      </p:sp>
      <p:sp>
        <p:nvSpPr>
          <p:cNvPr id="6" name="Rectangle 1038"/>
          <p:cNvSpPr>
            <a:spLocks noGrp="1" noChangeArrowheads="1"/>
          </p:cNvSpPr>
          <p:nvPr>
            <p:ph type="ftr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Jussi Tammisola, Vehnän pelastusta perinnejalostuksella</a:t>
            </a:r>
            <a:endParaRPr lang="en-US"/>
          </a:p>
        </p:txBody>
      </p:sp>
      <p:sp>
        <p:nvSpPr>
          <p:cNvPr id="8" name="Rectangle 1039"/>
          <p:cNvSpPr>
            <a:spLocks noGrp="1" noChangeArrowheads="1"/>
          </p:cNvSpPr>
          <p:nvPr>
            <p:ph type="sldNum" sz="quarter" idx="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E4D9C-CD84-4314-94D4-DA0AB28B50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10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13.9.2012</a:t>
            </a:r>
            <a:endParaRPr lang="en-US"/>
          </a:p>
        </p:txBody>
      </p:sp>
      <p:sp>
        <p:nvSpPr>
          <p:cNvPr id="5" name="Rectangle 10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Jussi Tammisola, Vehnän pelastusta perinnejalostuksella</a:t>
            </a:r>
            <a:endParaRPr lang="en-US"/>
          </a:p>
        </p:txBody>
      </p:sp>
      <p:sp>
        <p:nvSpPr>
          <p:cNvPr id="6" name="Rectangle 10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B5E4CD-6AB5-45C8-9A4D-474B7EC80A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Rectangle 103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13.9.2012</a:t>
            </a:r>
            <a:endParaRPr lang="en-US"/>
          </a:p>
        </p:txBody>
      </p:sp>
      <p:sp>
        <p:nvSpPr>
          <p:cNvPr id="5" name="Rectangle 10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Jussi Tammisola, Vehnän pelastusta perinnejalostuksella</a:t>
            </a:r>
            <a:endParaRPr lang="en-US"/>
          </a:p>
        </p:txBody>
      </p:sp>
      <p:sp>
        <p:nvSpPr>
          <p:cNvPr id="6" name="Rectangle 10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BDB99-9C1A-43D3-A7FE-6B407E53B3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1828800" y="1600200"/>
            <a:ext cx="3429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410200" y="1600200"/>
            <a:ext cx="3429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Rectangle 103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13.9.2012</a:t>
            </a:r>
            <a:endParaRPr lang="en-US"/>
          </a:p>
        </p:txBody>
      </p:sp>
      <p:sp>
        <p:nvSpPr>
          <p:cNvPr id="6" name="Rectangle 10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Jussi Tammisola, Vehnän pelastusta perinnejalostuksella</a:t>
            </a:r>
            <a:endParaRPr lang="en-US"/>
          </a:p>
        </p:txBody>
      </p:sp>
      <p:sp>
        <p:nvSpPr>
          <p:cNvPr id="7" name="Rectangle 10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539A7-8212-4BD0-B7F5-11ABA0B4F6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Rectangle 103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13.9.2012</a:t>
            </a:r>
            <a:endParaRPr lang="en-US"/>
          </a:p>
        </p:txBody>
      </p:sp>
      <p:sp>
        <p:nvSpPr>
          <p:cNvPr id="8" name="Rectangle 10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Jussi Tammisola, Vehnän pelastusta perinnejalostuksella</a:t>
            </a:r>
            <a:endParaRPr lang="en-US"/>
          </a:p>
        </p:txBody>
      </p:sp>
      <p:sp>
        <p:nvSpPr>
          <p:cNvPr id="9" name="Rectangle 10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DC093-F04B-406F-8158-4C0A5DE3DD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Rectangle 103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13.9.2012</a:t>
            </a:r>
            <a:endParaRPr lang="en-US"/>
          </a:p>
        </p:txBody>
      </p:sp>
      <p:sp>
        <p:nvSpPr>
          <p:cNvPr id="4" name="Rectangle 10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Jussi Tammisola, Vehnän pelastusta perinnejalostuksella</a:t>
            </a:r>
            <a:endParaRPr lang="en-US"/>
          </a:p>
        </p:txBody>
      </p:sp>
      <p:sp>
        <p:nvSpPr>
          <p:cNvPr id="5" name="Rectangle 10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54A5F-53AB-4968-A615-E83BFC9EC8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3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13.9.2012</a:t>
            </a:r>
            <a:endParaRPr lang="en-US"/>
          </a:p>
        </p:txBody>
      </p:sp>
      <p:sp>
        <p:nvSpPr>
          <p:cNvPr id="3" name="Rectangle 10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Jussi Tammisola, Vehnän pelastusta perinnejalostuksella</a:t>
            </a:r>
            <a:endParaRPr lang="en-US"/>
          </a:p>
        </p:txBody>
      </p:sp>
      <p:sp>
        <p:nvSpPr>
          <p:cNvPr id="4" name="Rectangle 10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E593B-4570-4DA4-8978-0126D5451A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103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13.9.2012</a:t>
            </a:r>
            <a:endParaRPr lang="en-US"/>
          </a:p>
        </p:txBody>
      </p:sp>
      <p:sp>
        <p:nvSpPr>
          <p:cNvPr id="6" name="Rectangle 10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Jussi Tammisola, Vehnän pelastusta perinnejalostuksella</a:t>
            </a:r>
            <a:endParaRPr lang="en-US"/>
          </a:p>
        </p:txBody>
      </p:sp>
      <p:sp>
        <p:nvSpPr>
          <p:cNvPr id="7" name="Rectangle 10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42D6D-C184-4722-979C-2CB0988016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238227" y="22602"/>
            <a:ext cx="7524803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238227" y="719932"/>
            <a:ext cx="7524803" cy="49057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smtClean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66723" y="5679297"/>
            <a:ext cx="8096307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5" name="Rectangle 103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13.9.2012</a:t>
            </a:r>
            <a:endParaRPr lang="en-US"/>
          </a:p>
        </p:txBody>
      </p:sp>
      <p:sp>
        <p:nvSpPr>
          <p:cNvPr id="6" name="Rectangle 10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Jussi Tammisola, Vehnän pelastusta perinnejalostuksella</a:t>
            </a:r>
            <a:endParaRPr lang="en-US"/>
          </a:p>
        </p:txBody>
      </p:sp>
      <p:sp>
        <p:nvSpPr>
          <p:cNvPr id="7" name="Rectangle 10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D59EB-DDFF-4A58-9CC4-644054BA9D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33500" y="160338"/>
            <a:ext cx="7505700" cy="69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Muokkaa otsikon perustyyliä napsauttamalla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017588"/>
            <a:ext cx="8362950" cy="553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Muokkaa tekstin perustyylejä napsauttamalla</a:t>
            </a:r>
          </a:p>
          <a:p>
            <a:pPr lvl="1"/>
            <a:r>
              <a:rPr lang="en-US" smtClean="0"/>
              <a:t>toinen taso</a:t>
            </a:r>
          </a:p>
          <a:p>
            <a:pPr lvl="2"/>
            <a:r>
              <a:rPr lang="en-US" smtClean="0"/>
              <a:t>kolmas taso</a:t>
            </a:r>
          </a:p>
          <a:p>
            <a:pPr lvl="3"/>
            <a:r>
              <a:rPr lang="en-US" smtClean="0"/>
              <a:t>neljäs taso</a:t>
            </a:r>
          </a:p>
          <a:p>
            <a:pPr lvl="4"/>
            <a:r>
              <a:rPr lang="en-US" smtClean="0"/>
              <a:t>viides taso</a:t>
            </a:r>
          </a:p>
        </p:txBody>
      </p:sp>
      <p:pic>
        <p:nvPicPr>
          <p:cNvPr id="1028" name="Picture 1036" descr="rgb-vaaka-logo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54013" y="322263"/>
            <a:ext cx="723900" cy="58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9" name="Rectangle 103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86588" y="6597650"/>
            <a:ext cx="133032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i-FI" smtClean="0"/>
              <a:t>13.9.2012</a:t>
            </a:r>
            <a:endParaRPr lang="en-US"/>
          </a:p>
        </p:txBody>
      </p:sp>
      <p:sp>
        <p:nvSpPr>
          <p:cNvPr id="4110" name="Rectangle 103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4213" y="6597650"/>
            <a:ext cx="626427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i-FI" smtClean="0"/>
              <a:t>Jussi Tammisola, Vehnän pelastusta perinnejalostuksella</a:t>
            </a:r>
            <a:endParaRPr lang="en-US"/>
          </a:p>
        </p:txBody>
      </p:sp>
      <p:sp>
        <p:nvSpPr>
          <p:cNvPr id="4111" name="Rectangle 103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913" y="6597650"/>
            <a:ext cx="503237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latin typeface="+mn-lt"/>
                <a:cs typeface="+mn-cs"/>
              </a:defRPr>
            </a:lvl1pPr>
          </a:lstStyle>
          <a:p>
            <a:pPr>
              <a:defRPr/>
            </a:pPr>
            <a:fld id="{2FC55987-3030-459D-8AE2-4306D077D5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04" r:id="rId1"/>
    <p:sldLayoutId id="2147484897" r:id="rId2"/>
    <p:sldLayoutId id="2147484905" r:id="rId3"/>
    <p:sldLayoutId id="2147484906" r:id="rId4"/>
    <p:sldLayoutId id="2147484907" r:id="rId5"/>
    <p:sldLayoutId id="2147484908" r:id="rId6"/>
    <p:sldLayoutId id="2147484909" r:id="rId7"/>
    <p:sldLayoutId id="2147484910" r:id="rId8"/>
    <p:sldLayoutId id="2147484911" r:id="rId9"/>
    <p:sldLayoutId id="2147484912" r:id="rId10"/>
    <p:sldLayoutId id="2147484913" r:id="rId11"/>
    <p:sldLayoutId id="2147484898" r:id="rId12"/>
    <p:sldLayoutId id="2147484899" r:id="rId13"/>
    <p:sldLayoutId id="2147484900" r:id="rId14"/>
    <p:sldLayoutId id="2147484901" r:id="rId15"/>
    <p:sldLayoutId id="2147484902" r:id="rId16"/>
    <p:sldLayoutId id="2147484903" r:id="rId17"/>
  </p:sldLayoutIdLst>
  <p:hf hdr="0"/>
  <p:txStyles>
    <p:titleStyle>
      <a:lvl1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282575" indent="-282575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FFCC49"/>
        </a:buClr>
        <a:buSzPct val="11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190500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FFCC49"/>
        </a:buClr>
        <a:buSzPct val="8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2pPr>
      <a:lvl3pPr marL="1050925" indent="-190500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FFCC49"/>
        </a:buClr>
        <a:buChar char="-"/>
        <a:defRPr>
          <a:solidFill>
            <a:schemeClr val="tx1"/>
          </a:solidFill>
          <a:latin typeface="+mn-lt"/>
        </a:defRPr>
      </a:lvl3pPr>
      <a:lvl4pPr marL="1622425" indent="-152400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FFCC49"/>
        </a:buClr>
        <a:buChar char="-"/>
        <a:defRPr>
          <a:solidFill>
            <a:schemeClr val="tx1"/>
          </a:solidFill>
          <a:latin typeface="+mn-lt"/>
        </a:defRPr>
      </a:lvl4pPr>
      <a:lvl5pPr marL="2095500" indent="-190500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FFCC49"/>
        </a:buClr>
        <a:buChar char="-"/>
        <a:defRPr>
          <a:solidFill>
            <a:schemeClr val="tx1"/>
          </a:solidFill>
          <a:latin typeface="+mn-lt"/>
        </a:defRPr>
      </a:lvl5pPr>
      <a:lvl6pPr marL="2552700" indent="-190500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FFCC49"/>
        </a:buClr>
        <a:buChar char="-"/>
        <a:defRPr>
          <a:solidFill>
            <a:schemeClr val="tx1"/>
          </a:solidFill>
          <a:latin typeface="+mn-lt"/>
        </a:defRPr>
      </a:lvl6pPr>
      <a:lvl7pPr marL="3009900" indent="-190500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FFCC49"/>
        </a:buClr>
        <a:buChar char="-"/>
        <a:defRPr>
          <a:solidFill>
            <a:schemeClr val="tx1"/>
          </a:solidFill>
          <a:latin typeface="+mn-lt"/>
        </a:defRPr>
      </a:lvl7pPr>
      <a:lvl8pPr marL="3467100" indent="-190500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FFCC49"/>
        </a:buClr>
        <a:buChar char="-"/>
        <a:defRPr>
          <a:solidFill>
            <a:schemeClr val="tx1"/>
          </a:solidFill>
          <a:latin typeface="+mn-lt"/>
        </a:defRPr>
      </a:lvl8pPr>
      <a:lvl9pPr marL="3924300" indent="-190500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FFCC49"/>
        </a:buClr>
        <a:buChar char="-"/>
        <a:defRPr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x.doi.org/10.1038/nature07845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eenit.fi/Futura2_09.pdf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geenit.fi/RinnakkaiseloTurvattava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geenit.fi/Skepsis10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eenit.fi/KatKirkko.htm" TargetMode="External"/><Relationship Id="rId5" Type="http://schemas.openxmlformats.org/officeDocument/2006/relationships/hyperlink" Target="http://geenit.fi/HS300407.pdf" TargetMode="External"/><Relationship Id="rId4" Type="http://schemas.openxmlformats.org/officeDocument/2006/relationships/hyperlink" Target="http://geenit.fi/SmithKum.htm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tiede.fi/artikkeli/485/vihrea_vallankumou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x.doi.org/10.1038/nrc209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ncedaily.com/releases/2011/03/110317131034.ht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geenit.fi/HSTKas110804.pdf" TargetMode="External"/><Relationship Id="rId4" Type="http://schemas.openxmlformats.org/officeDocument/2006/relationships/hyperlink" Target="http://dx.doi.org/10.1016/j.cub.2011.02.016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1268413"/>
            <a:ext cx="6745560" cy="2333625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fi-FI" sz="1800" b="0" dirty="0" smtClean="0"/>
              <a:t/>
            </a:r>
            <a:br>
              <a:rPr lang="fi-FI" sz="1800" b="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Ruoka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geenit</a:t>
            </a:r>
            <a:r>
              <a:rPr lang="en-US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5. </a:t>
            </a:r>
            <a:r>
              <a:rPr lang="en-US" dirty="0" err="1" smtClean="0"/>
              <a:t>Ruostesieni</a:t>
            </a:r>
            <a:r>
              <a:rPr lang="en-US" dirty="0" smtClean="0"/>
              <a:t> Ug99 </a:t>
            </a:r>
            <a:r>
              <a:rPr lang="en-US" dirty="0" err="1" smtClean="0"/>
              <a:t>vyöryttää</a:t>
            </a:r>
            <a:r>
              <a:rPr lang="en-US" dirty="0" smtClean="0"/>
              <a:t> – </a:t>
            </a:r>
            <a:r>
              <a:rPr lang="en-US" dirty="0" err="1" smtClean="0"/>
              <a:t>kuinka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dirty="0" err="1" smtClean="0"/>
              <a:t>vehnää</a:t>
            </a:r>
            <a:r>
              <a:rPr lang="en-US" dirty="0" smtClean="0"/>
              <a:t> </a:t>
            </a:r>
            <a:r>
              <a:rPr lang="en-US" dirty="0" err="1" smtClean="0"/>
              <a:t>pelastetaan</a:t>
            </a:r>
            <a:r>
              <a:rPr lang="en-US" dirty="0" smtClean="0"/>
              <a:t> </a:t>
            </a:r>
            <a:r>
              <a:rPr lang="en-US" dirty="0" err="1" smtClean="0"/>
              <a:t>perinnejalostuksella</a:t>
            </a:r>
            <a:r>
              <a:rPr lang="en-US" dirty="0" smtClean="0"/>
              <a:t>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42988" y="2547938"/>
            <a:ext cx="5410200" cy="1673225"/>
          </a:xfrm>
        </p:spPr>
        <p:txBody>
          <a:bodyPr/>
          <a:lstStyle/>
          <a:p>
            <a:r>
              <a:rPr lang="fi-FI" dirty="0" smtClean="0"/>
              <a:t>Jussi Tammisola, kasvinjalostuksen dosentti</a:t>
            </a:r>
          </a:p>
          <a:p>
            <a:r>
              <a:rPr lang="fi-FI" dirty="0" err="1" smtClean="0">
                <a:solidFill>
                  <a:srgbClr val="002060"/>
                </a:solidFill>
              </a:rPr>
              <a:t>jussi.tammisola@helsinki.fi</a:t>
            </a:r>
            <a:r>
              <a:rPr lang="fi-FI" dirty="0" smtClean="0">
                <a:solidFill>
                  <a:srgbClr val="002060"/>
                </a:solidFill>
              </a:rPr>
              <a:t>   </a:t>
            </a:r>
            <a:br>
              <a:rPr lang="fi-FI" dirty="0" smtClean="0">
                <a:solidFill>
                  <a:srgbClr val="002060"/>
                </a:solidFill>
              </a:rPr>
            </a:br>
            <a:r>
              <a:rPr lang="fi-FI" dirty="0" smtClean="0">
                <a:solidFill>
                  <a:srgbClr val="002060"/>
                </a:solidFill>
              </a:rPr>
              <a:t>http://geenit.fi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endParaRPr lang="fi-FI" dirty="0" smtClean="0">
              <a:solidFill>
                <a:srgbClr val="00B0F0"/>
              </a:solidFill>
            </a:endParaRPr>
          </a:p>
          <a:p>
            <a:r>
              <a:rPr lang="fi-FI" dirty="0" smtClean="0"/>
              <a:t>13.9.2012 </a:t>
            </a:r>
            <a:endParaRPr lang="fi-FI" dirty="0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798513" y="4724400"/>
            <a:ext cx="5202237" cy="119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charset="0"/>
              </a:rPr>
              <a:t>Koulutus- ja kehittämiskeskus Palmenia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isällön paikkamerkki 2"/>
          <p:cNvSpPr>
            <a:spLocks noGrp="1"/>
          </p:cNvSpPr>
          <p:nvPr>
            <p:ph idx="1"/>
          </p:nvPr>
        </p:nvSpPr>
        <p:spPr>
          <a:xfrm>
            <a:off x="476250" y="990600"/>
            <a:ext cx="8667750" cy="5534025"/>
          </a:xfrm>
        </p:spPr>
        <p:txBody>
          <a:bodyPr/>
          <a:lstStyle/>
          <a:p>
            <a:pPr>
              <a:defRPr/>
            </a:pPr>
            <a:r>
              <a:rPr lang="fi-FI" dirty="0" smtClean="0"/>
              <a:t>...voidaan villistä kasvilajista löydetty kestävyysgeeni </a:t>
            </a:r>
            <a:br>
              <a:rPr lang="fi-FI" dirty="0" smtClean="0"/>
            </a:br>
            <a:r>
              <a:rPr lang="fi-FI" u="sng" dirty="0" smtClean="0"/>
              <a:t>noutaa puhtaana</a:t>
            </a:r>
            <a:r>
              <a:rPr lang="fi-FI" dirty="0" smtClean="0"/>
              <a:t> vehnän perimään (ilman tuhansia kyytiläisiä)</a:t>
            </a:r>
            <a:endParaRPr lang="en-US" dirty="0" smtClean="0"/>
          </a:p>
          <a:p>
            <a:pPr lvl="1">
              <a:defRPr/>
            </a:pPr>
            <a:r>
              <a:rPr lang="fi-FI" dirty="0" smtClean="0"/>
              <a:t>Se voidaan lisätä </a:t>
            </a:r>
            <a:r>
              <a:rPr lang="fi-FI" u="sng" dirty="0" smtClean="0"/>
              <a:t>täsmälleen haluttuun kohtaan </a:t>
            </a:r>
            <a:r>
              <a:rPr lang="fi-FI" dirty="0" smtClean="0"/>
              <a:t>vehnän 17 miljardin </a:t>
            </a:r>
            <a:br>
              <a:rPr lang="fi-FI" dirty="0" smtClean="0"/>
            </a:br>
            <a:r>
              <a:rPr lang="fi-FI" dirty="0" smtClean="0"/>
              <a:t>dna-emäksen ketjussa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fi-FI" dirty="0" smtClean="0"/>
              <a:t>yhden dna-emäksen tarkkuudella </a:t>
            </a:r>
            <a:r>
              <a:rPr lang="fi-FI" sz="1600" dirty="0" smtClean="0"/>
              <a:t>(</a:t>
            </a:r>
            <a:r>
              <a:rPr lang="fi-FI" sz="1600" dirty="0" err="1" smtClean="0"/>
              <a:t>Townsend</a:t>
            </a:r>
            <a:r>
              <a:rPr lang="fi-FI" sz="1600" dirty="0" smtClean="0"/>
              <a:t> </a:t>
            </a:r>
            <a:r>
              <a:rPr lang="fi-FI" sz="1600" dirty="0" err="1" smtClean="0"/>
              <a:t>ym</a:t>
            </a:r>
            <a:r>
              <a:rPr lang="fi-FI" sz="1600" dirty="0" smtClean="0"/>
              <a:t> 2009*, Tammisola 2009</a:t>
            </a:r>
            <a:r>
              <a:rPr lang="fi-FI" sz="1600" baseline="30000" dirty="0" smtClean="0"/>
              <a:t>#</a:t>
            </a:r>
            <a:r>
              <a:rPr lang="fi-FI" sz="1600" dirty="0" smtClean="0"/>
              <a:t>)</a:t>
            </a:r>
            <a:r>
              <a:rPr lang="fi-FI" dirty="0" smtClean="0"/>
              <a:t>. </a:t>
            </a:r>
          </a:p>
          <a:p>
            <a:pPr lvl="1">
              <a:defRPr/>
            </a:pPr>
            <a:r>
              <a:rPr lang="fi-FI" dirty="0" smtClean="0"/>
              <a:t>Olemassa oleva tärkeä vehnälajike voidaan parantaa taudinkestäväksi </a:t>
            </a:r>
            <a:r>
              <a:rPr lang="fi-FI" u="sng" dirty="0" smtClean="0"/>
              <a:t>yhdellä jalostusaskelella</a:t>
            </a:r>
            <a:r>
              <a:rPr lang="fi-FI" dirty="0" smtClean="0"/>
              <a:t>  ja </a:t>
            </a:r>
            <a:r>
              <a:rPr lang="fi-FI" dirty="0" smtClean="0">
                <a:ea typeface="+mn-ea"/>
                <a:cs typeface="+mn-cs"/>
              </a:rPr>
              <a:t>lajikkeen suotuisaa genotyyppiä sotkematta</a:t>
            </a:r>
          </a:p>
          <a:p>
            <a:pPr>
              <a:defRPr/>
            </a:pPr>
            <a:r>
              <a:rPr lang="fi-FI" dirty="0" smtClean="0"/>
              <a:t>Tämä on:</a:t>
            </a:r>
          </a:p>
          <a:p>
            <a:pPr lvl="1">
              <a:defRPr/>
            </a:pPr>
            <a:r>
              <a:rPr lang="fi-FI" dirty="0" smtClean="0"/>
              <a:t>tuhansia kertoja puhtaampaa</a:t>
            </a:r>
          </a:p>
          <a:p>
            <a:pPr lvl="1">
              <a:defRPr/>
            </a:pPr>
            <a:r>
              <a:rPr lang="fi-FI" dirty="0" smtClean="0"/>
              <a:t>satoja kertoja turvallisempaa</a:t>
            </a:r>
          </a:p>
          <a:p>
            <a:pPr lvl="1">
              <a:defRPr/>
            </a:pPr>
            <a:r>
              <a:rPr lang="fi-FI" dirty="0" smtClean="0"/>
              <a:t>kymmeniä kertoja tuloksekkaampaa </a:t>
            </a:r>
          </a:p>
          <a:p>
            <a:pPr>
              <a:buFont typeface="Wingdings" pitchFamily="2" charset="2"/>
              <a:buNone/>
              <a:defRPr/>
            </a:pPr>
            <a:r>
              <a:rPr lang="fi-FI" dirty="0" smtClean="0"/>
              <a:t>     kuin kasvinjalostus ”perinteisillä” menetelmillä</a:t>
            </a:r>
          </a:p>
          <a:p>
            <a:pPr marL="0" indent="0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fi-FI" sz="1600" dirty="0" smtClean="0"/>
              <a:t>* </a:t>
            </a:r>
            <a:r>
              <a:rPr lang="fi-FI" sz="1600" dirty="0" err="1" smtClean="0"/>
              <a:t>Townsend</a:t>
            </a:r>
            <a:r>
              <a:rPr lang="fi-FI" sz="1600" dirty="0" smtClean="0"/>
              <a:t> JA </a:t>
            </a:r>
            <a:r>
              <a:rPr lang="fi-FI" sz="1600" i="1" dirty="0" smtClean="0"/>
              <a:t>et </a:t>
            </a:r>
            <a:r>
              <a:rPr lang="fi-FI" sz="1600" i="1" dirty="0" err="1" smtClean="0"/>
              <a:t>al</a:t>
            </a:r>
            <a:r>
              <a:rPr lang="fi-FI" sz="1600" dirty="0" smtClean="0"/>
              <a:t> (2009). </a:t>
            </a:r>
            <a:r>
              <a:rPr lang="fi-FI" sz="1600" dirty="0" err="1" smtClean="0"/>
              <a:t>High</a:t>
            </a:r>
            <a:r>
              <a:rPr lang="fi-FI" sz="1600" dirty="0" smtClean="0"/>
              <a:t> </a:t>
            </a:r>
            <a:r>
              <a:rPr lang="fi-FI" sz="1600" dirty="0" err="1" smtClean="0"/>
              <a:t>frequency</a:t>
            </a:r>
            <a:r>
              <a:rPr lang="fi-FI" sz="1600" dirty="0" smtClean="0"/>
              <a:t> </a:t>
            </a:r>
            <a:r>
              <a:rPr lang="fi-FI" sz="1600" dirty="0" err="1" smtClean="0"/>
              <a:t>modification</a:t>
            </a:r>
            <a:r>
              <a:rPr lang="fi-FI" sz="1600" dirty="0" smtClean="0"/>
              <a:t> of </a:t>
            </a:r>
            <a:r>
              <a:rPr lang="fi-FI" sz="1600" dirty="0" err="1" smtClean="0"/>
              <a:t>plant</a:t>
            </a:r>
            <a:r>
              <a:rPr lang="fi-FI" sz="1600" dirty="0" smtClean="0"/>
              <a:t> </a:t>
            </a:r>
            <a:r>
              <a:rPr lang="fi-FI" sz="1600" dirty="0" err="1" smtClean="0"/>
              <a:t>genes</a:t>
            </a:r>
            <a:r>
              <a:rPr lang="fi-FI" sz="1600" dirty="0" smtClean="0"/>
              <a:t> </a:t>
            </a:r>
            <a:r>
              <a:rPr lang="fi-FI" sz="1600" dirty="0" err="1" smtClean="0"/>
              <a:t>using</a:t>
            </a:r>
            <a:r>
              <a:rPr lang="fi-FI" sz="1600" dirty="0" smtClean="0"/>
              <a:t> </a:t>
            </a:r>
            <a:r>
              <a:rPr lang="fi-FI" sz="1600" dirty="0" err="1" smtClean="0"/>
              <a:t>engineered</a:t>
            </a:r>
            <a:r>
              <a:rPr lang="fi-FI" sz="1600" dirty="0" smtClean="0"/>
              <a:t> </a:t>
            </a:r>
            <a:r>
              <a:rPr lang="fi-FI" sz="1600" dirty="0" err="1" smtClean="0"/>
              <a:t>zinc-finger</a:t>
            </a:r>
            <a:r>
              <a:rPr lang="fi-FI" sz="1600" dirty="0" smtClean="0"/>
              <a:t> </a:t>
            </a:r>
            <a:r>
              <a:rPr lang="fi-FI" sz="1600" dirty="0" err="1" smtClean="0"/>
              <a:t>nucleases</a:t>
            </a:r>
            <a:r>
              <a:rPr lang="fi-FI" sz="1600" dirty="0" smtClean="0"/>
              <a:t>. </a:t>
            </a:r>
            <a:r>
              <a:rPr lang="fi-FI" sz="1600" i="1" dirty="0" err="1" smtClean="0"/>
              <a:t>Nature</a:t>
            </a:r>
            <a:r>
              <a:rPr lang="fi-FI" sz="1600" dirty="0" smtClean="0"/>
              <a:t> adv. </a:t>
            </a:r>
            <a:r>
              <a:rPr lang="fi-FI" sz="1600" dirty="0" err="1" smtClean="0"/>
              <a:t>online</a:t>
            </a:r>
            <a:r>
              <a:rPr lang="fi-FI" sz="1600" dirty="0" smtClean="0"/>
              <a:t> </a:t>
            </a:r>
            <a:r>
              <a:rPr lang="fi-FI" sz="1600" dirty="0" err="1" smtClean="0"/>
              <a:t>publ</a:t>
            </a:r>
            <a:r>
              <a:rPr lang="fi-FI" sz="1600" dirty="0" smtClean="0"/>
              <a:t>. 2009, 5. </a:t>
            </a:r>
            <a:r>
              <a:rPr lang="fi-FI" sz="1600" dirty="0" smtClean="0">
                <a:hlinkClick r:id="rId3"/>
              </a:rPr>
              <a:t>http://dx.doi.org/10.1038/nature07845</a:t>
            </a:r>
            <a:endParaRPr lang="fi-FI" sz="1600" dirty="0" smtClean="0"/>
          </a:p>
          <a:p>
            <a:pPr marL="0" indent="0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fi-FI" sz="1600" baseline="30000" dirty="0" smtClean="0"/>
              <a:t> # </a:t>
            </a:r>
            <a:r>
              <a:rPr lang="fi-FI" sz="1600" dirty="0" smtClean="0"/>
              <a:t>Tammisola J (2009). Kasvigeenitekniikan Top </a:t>
            </a:r>
            <a:r>
              <a:rPr lang="fi-FI" sz="1600" dirty="0" err="1" smtClean="0"/>
              <a:t>Ten</a:t>
            </a:r>
            <a:r>
              <a:rPr lang="fi-FI" sz="1600" dirty="0" smtClean="0"/>
              <a:t> </a:t>
            </a:r>
            <a:r>
              <a:rPr lang="fi-FI" sz="1600" dirty="0" err="1" smtClean="0"/>
              <a:t>Futures</a:t>
            </a:r>
            <a:r>
              <a:rPr lang="fi-FI" sz="1600" dirty="0" smtClean="0"/>
              <a:t>. </a:t>
            </a:r>
            <a:r>
              <a:rPr lang="fi-FI" sz="1600" i="1" dirty="0" err="1" smtClean="0"/>
              <a:t>Futura</a:t>
            </a:r>
            <a:r>
              <a:rPr lang="fi-FI" sz="1600" i="1" dirty="0" smtClean="0"/>
              <a:t> </a:t>
            </a:r>
            <a:r>
              <a:rPr lang="fi-FI" sz="1600" dirty="0" smtClean="0"/>
              <a:t>28 (4): 28–44.</a:t>
            </a:r>
            <a:br>
              <a:rPr lang="fi-FI" sz="1600" dirty="0" smtClean="0"/>
            </a:br>
            <a:r>
              <a:rPr lang="fi-FI" sz="1600" dirty="0" smtClean="0"/>
              <a:t>   </a:t>
            </a:r>
            <a:r>
              <a:rPr lang="fi-FI" sz="1600" dirty="0" smtClean="0">
                <a:hlinkClick r:id="rId4"/>
              </a:rPr>
              <a:t>http</a:t>
            </a:r>
            <a:r>
              <a:rPr lang="fi-FI" sz="1600" dirty="0" smtClean="0">
                <a:hlinkClick r:id="rId4"/>
              </a:rPr>
              <a:t>://geenit.fi/Futura2_09.pdf</a:t>
            </a:r>
            <a:r>
              <a:rPr lang="fi-FI" sz="1600" dirty="0" smtClean="0"/>
              <a:t>    </a:t>
            </a:r>
            <a:endParaRPr lang="fi-FI" sz="1600" dirty="0"/>
          </a:p>
        </p:txBody>
      </p:sp>
      <p:sp>
        <p:nvSpPr>
          <p:cNvPr id="21507" name="Otsikko 1"/>
          <p:cNvSpPr>
            <a:spLocks noGrp="1"/>
          </p:cNvSpPr>
          <p:nvPr>
            <p:ph type="title"/>
          </p:nvPr>
        </p:nvSpPr>
        <p:spPr>
          <a:xfrm>
            <a:off x="1042988" y="304800"/>
            <a:ext cx="8101012" cy="603250"/>
          </a:xfrm>
        </p:spPr>
        <p:txBody>
          <a:bodyPr/>
          <a:lstStyle/>
          <a:p>
            <a:r>
              <a:rPr lang="fi-FI" smtClean="0"/>
              <a:t>Kun taas uudella geenimuuntelulla...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13.9.2012</a:t>
            </a:r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Jussi</a:t>
            </a:r>
            <a:r>
              <a:rPr lang="en-US" dirty="0" smtClean="0"/>
              <a:t> </a:t>
            </a:r>
            <a:r>
              <a:rPr lang="en-US" dirty="0" err="1" smtClean="0"/>
              <a:t>Tammisola</a:t>
            </a:r>
            <a:r>
              <a:rPr lang="en-US" dirty="0" smtClean="0"/>
              <a:t>, </a:t>
            </a:r>
            <a:r>
              <a:rPr lang="en-US" dirty="0" err="1" smtClean="0"/>
              <a:t>Vehnän</a:t>
            </a:r>
            <a:r>
              <a:rPr lang="en-US" dirty="0" smtClean="0"/>
              <a:t> </a:t>
            </a:r>
            <a:r>
              <a:rPr lang="en-US" dirty="0" err="1" smtClean="0"/>
              <a:t>pelastusta</a:t>
            </a:r>
            <a:r>
              <a:rPr lang="en-US" dirty="0" smtClean="0"/>
              <a:t> </a:t>
            </a:r>
            <a:r>
              <a:rPr lang="en-US" dirty="0" err="1" smtClean="0"/>
              <a:t>perinnejalostuksella</a:t>
            </a:r>
            <a:endParaRPr lang="en-US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304C70-CDDC-4B47-BFEB-0869A522B2F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isällön paikkamerkki 2"/>
          <p:cNvSpPr>
            <a:spLocks noGrp="1"/>
          </p:cNvSpPr>
          <p:nvPr>
            <p:ph idx="1"/>
          </p:nvPr>
        </p:nvSpPr>
        <p:spPr>
          <a:xfrm>
            <a:off x="476250" y="990600"/>
            <a:ext cx="8667750" cy="5534025"/>
          </a:xfrm>
        </p:spPr>
        <p:txBody>
          <a:bodyPr/>
          <a:lstStyle/>
          <a:p>
            <a:pPr lvl="1">
              <a:defRPr/>
            </a:pPr>
            <a:r>
              <a:rPr lang="en-US" dirty="0" err="1" smtClean="0">
                <a:ea typeface="+mn-ea"/>
                <a:cs typeface="+mn-cs"/>
              </a:rPr>
              <a:t>Suomen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maataloustuotantoon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kampanjoidaan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modernin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u="sng" dirty="0" err="1" smtClean="0">
                <a:ea typeface="+mn-ea"/>
                <a:cs typeface="+mn-cs"/>
              </a:rPr>
              <a:t>biologian</a:t>
            </a:r>
            <a:r>
              <a:rPr lang="en-US" u="sng" dirty="0" smtClean="0">
                <a:ea typeface="+mn-ea"/>
                <a:cs typeface="+mn-cs"/>
              </a:rPr>
              <a:t> </a:t>
            </a:r>
            <a:r>
              <a:rPr lang="en-US" u="sng" dirty="0" err="1" smtClean="0">
                <a:ea typeface="+mn-ea"/>
                <a:cs typeface="+mn-cs"/>
              </a:rPr>
              <a:t>sovellusten</a:t>
            </a:r>
            <a:r>
              <a:rPr lang="en-US" u="sng" dirty="0" smtClean="0">
                <a:ea typeface="+mn-ea"/>
                <a:cs typeface="+mn-cs"/>
              </a:rPr>
              <a:t> </a:t>
            </a:r>
            <a:r>
              <a:rPr lang="en-US" u="sng" dirty="0" err="1" smtClean="0">
                <a:ea typeface="+mn-ea"/>
                <a:cs typeface="+mn-cs"/>
              </a:rPr>
              <a:t>käyttökieltoa</a:t>
            </a:r>
            <a:endParaRPr lang="en-US" u="sng" dirty="0" smtClean="0">
              <a:ea typeface="+mn-ea"/>
              <a:cs typeface="+mn-cs"/>
            </a:endParaRPr>
          </a:p>
          <a:p>
            <a:pPr lvl="2">
              <a:buFont typeface="Wingdings" pitchFamily="2" charset="2"/>
              <a:buChar char="§"/>
              <a:defRPr/>
            </a:pPr>
            <a:r>
              <a:rPr lang="en-US" dirty="0" smtClean="0">
                <a:ea typeface="+mn-ea"/>
                <a:cs typeface="+mn-cs"/>
              </a:rPr>
              <a:t>...</a:t>
            </a:r>
            <a:r>
              <a:rPr lang="en-US" dirty="0" err="1" smtClean="0">
                <a:ea typeface="+mn-ea"/>
                <a:cs typeface="+mn-cs"/>
              </a:rPr>
              <a:t>uudeksi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kilpailuvaltiksi</a:t>
            </a:r>
            <a:endParaRPr lang="en-US" dirty="0" smtClean="0">
              <a:ea typeface="+mn-ea"/>
              <a:cs typeface="+mn-cs"/>
            </a:endParaRPr>
          </a:p>
          <a:p>
            <a:pPr lvl="2">
              <a:buFont typeface="Wingdings" pitchFamily="2" charset="2"/>
              <a:buChar char="§"/>
              <a:defRPr/>
            </a:pPr>
            <a:endParaRPr lang="en-US" dirty="0" smtClean="0">
              <a:ea typeface="+mn-ea"/>
              <a:cs typeface="+mn-cs"/>
            </a:endParaRPr>
          </a:p>
          <a:p>
            <a:pPr lvl="1">
              <a:defRPr/>
            </a:pPr>
            <a:endParaRPr lang="en-US" dirty="0" smtClean="0">
              <a:ea typeface="+mn-ea"/>
              <a:cs typeface="+mn-cs"/>
            </a:endParaRPr>
          </a:p>
        </p:txBody>
      </p:sp>
      <p:sp>
        <p:nvSpPr>
          <p:cNvPr id="22531" name="Otsikko 1"/>
          <p:cNvSpPr>
            <a:spLocks noGrp="1"/>
          </p:cNvSpPr>
          <p:nvPr>
            <p:ph type="title"/>
          </p:nvPr>
        </p:nvSpPr>
        <p:spPr>
          <a:xfrm>
            <a:off x="1042988" y="260350"/>
            <a:ext cx="8101012" cy="604838"/>
          </a:xfrm>
        </p:spPr>
        <p:txBody>
          <a:bodyPr/>
          <a:lstStyle/>
          <a:p>
            <a:r>
              <a:rPr lang="fi-FI" smtClean="0"/>
              <a:t>Joten...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13.9.2012</a:t>
            </a:r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Jussi</a:t>
            </a:r>
            <a:r>
              <a:rPr lang="en-US" dirty="0" smtClean="0"/>
              <a:t> </a:t>
            </a:r>
            <a:r>
              <a:rPr lang="en-US" dirty="0" err="1" smtClean="0"/>
              <a:t>Tammisola</a:t>
            </a:r>
            <a:r>
              <a:rPr lang="en-US" dirty="0" smtClean="0"/>
              <a:t>, </a:t>
            </a:r>
            <a:r>
              <a:rPr lang="en-US" dirty="0" err="1" smtClean="0"/>
              <a:t>Vehnän</a:t>
            </a:r>
            <a:r>
              <a:rPr lang="en-US" dirty="0" smtClean="0"/>
              <a:t> </a:t>
            </a:r>
            <a:r>
              <a:rPr lang="en-US" dirty="0" err="1" smtClean="0"/>
              <a:t>pelastusta</a:t>
            </a:r>
            <a:r>
              <a:rPr lang="en-US" dirty="0" smtClean="0"/>
              <a:t> </a:t>
            </a:r>
            <a:r>
              <a:rPr lang="en-US" dirty="0" err="1" smtClean="0"/>
              <a:t>perinnejalostuksella</a:t>
            </a:r>
            <a:endParaRPr lang="en-US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EDBF5B-A275-4822-92DA-1018E1AD69B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isällön paikkamerkki 2"/>
          <p:cNvSpPr>
            <a:spLocks noGrp="1"/>
          </p:cNvSpPr>
          <p:nvPr>
            <p:ph idx="1"/>
          </p:nvPr>
        </p:nvSpPr>
        <p:spPr>
          <a:xfrm>
            <a:off x="476250" y="990600"/>
            <a:ext cx="8667750" cy="5534025"/>
          </a:xfrm>
        </p:spPr>
        <p:txBody>
          <a:bodyPr/>
          <a:lstStyle/>
          <a:p>
            <a:pPr lvl="1">
              <a:defRPr/>
            </a:pPr>
            <a:r>
              <a:rPr lang="en-US" u="sng" dirty="0" smtClean="0">
                <a:ea typeface="+mn-ea"/>
                <a:cs typeface="+mn-cs"/>
              </a:rPr>
              <a:t>...</a:t>
            </a:r>
            <a:r>
              <a:rPr lang="en-US" dirty="0" err="1" smtClean="0">
                <a:ea typeface="+mn-ea"/>
                <a:cs typeface="+mn-cs"/>
              </a:rPr>
              <a:t>kuten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joskus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kaunistellaan</a:t>
            </a:r>
            <a:r>
              <a:rPr lang="en-US" dirty="0" smtClean="0">
                <a:ea typeface="+mn-ea"/>
                <a:cs typeface="+mn-cs"/>
              </a:rPr>
              <a:t>*</a:t>
            </a:r>
            <a:br>
              <a:rPr lang="en-US" dirty="0" smtClean="0">
                <a:ea typeface="+mn-ea"/>
                <a:cs typeface="+mn-cs"/>
              </a:rPr>
            </a:br>
            <a:r>
              <a:rPr lang="en-US" dirty="0" smtClean="0">
                <a:ea typeface="+mn-ea"/>
                <a:cs typeface="+mn-cs"/>
              </a:rPr>
              <a:t>      </a:t>
            </a:r>
            <a:r>
              <a:rPr lang="fi-FI" dirty="0" smtClean="0"/>
              <a:t>sillä</a:t>
            </a:r>
            <a:r>
              <a:rPr lang="en-US" dirty="0" smtClean="0">
                <a:ea typeface="+mn-ea"/>
                <a:cs typeface="+mn-cs"/>
              </a:rPr>
              <a:t> 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dirty="0" smtClean="0">
                <a:ea typeface="+mn-ea"/>
                <a:cs typeface="+mn-cs"/>
              </a:rPr>
              <a:t>“</a:t>
            </a:r>
            <a:r>
              <a:rPr lang="en-US" dirty="0" err="1" smtClean="0">
                <a:ea typeface="+mn-ea"/>
                <a:cs typeface="+mn-cs"/>
              </a:rPr>
              <a:t>Kaikkien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kukkien</a:t>
            </a:r>
            <a:r>
              <a:rPr lang="en-US" dirty="0" smtClean="0">
                <a:ea typeface="+mn-ea"/>
                <a:cs typeface="+mn-cs"/>
              </a:rPr>
              <a:t>” </a:t>
            </a:r>
            <a:r>
              <a:rPr lang="en-US" dirty="0" err="1" smtClean="0">
                <a:ea typeface="+mn-ea"/>
                <a:cs typeface="+mn-cs"/>
              </a:rPr>
              <a:t>ei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anneta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kukkia</a:t>
            </a:r>
            <a:endParaRPr lang="en-US" dirty="0" smtClean="0">
              <a:ea typeface="+mn-ea"/>
              <a:cs typeface="+mn-cs"/>
            </a:endParaRPr>
          </a:p>
          <a:p>
            <a:pPr lvl="2">
              <a:buFont typeface="Wingdings" pitchFamily="2" charset="2"/>
              <a:buChar char="§"/>
              <a:defRPr/>
            </a:pPr>
            <a:r>
              <a:rPr lang="en-US" dirty="0" err="1" smtClean="0">
                <a:ea typeface="+mn-ea"/>
                <a:cs typeface="+mn-cs"/>
              </a:rPr>
              <a:t>Reilusta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kilpailusta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ei</a:t>
            </a:r>
            <a:r>
              <a:rPr lang="en-US" dirty="0" smtClean="0">
                <a:ea typeface="+mn-ea"/>
                <a:cs typeface="+mn-cs"/>
              </a:rPr>
              <a:t> ole </a:t>
            </a:r>
            <a:r>
              <a:rPr lang="en-US" dirty="0" err="1" smtClean="0">
                <a:ea typeface="+mn-ea"/>
                <a:cs typeface="+mn-cs"/>
              </a:rPr>
              <a:t>puhettakaan</a:t>
            </a:r>
            <a:endParaRPr lang="en-US" dirty="0" smtClean="0">
              <a:ea typeface="+mn-ea"/>
              <a:cs typeface="+mn-cs"/>
            </a:endParaRPr>
          </a:p>
          <a:p>
            <a:pPr lvl="2">
              <a:buFont typeface="Wingdings" pitchFamily="2" charset="2"/>
              <a:buChar char="§"/>
              <a:defRPr/>
            </a:pPr>
            <a:r>
              <a:rPr lang="en-US" dirty="0" err="1" smtClean="0">
                <a:ea typeface="+mn-ea"/>
                <a:cs typeface="+mn-cs"/>
              </a:rPr>
              <a:t>Elinkeinovapaus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romutetaan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Suomessa</a:t>
            </a:r>
            <a:r>
              <a:rPr lang="en-US" dirty="0" smtClean="0">
                <a:ea typeface="+mn-ea"/>
                <a:cs typeface="+mn-cs"/>
              </a:rPr>
              <a:t> “</a:t>
            </a:r>
            <a:r>
              <a:rPr lang="en-US" dirty="0" err="1" smtClean="0">
                <a:ea typeface="+mn-ea"/>
                <a:cs typeface="+mn-cs"/>
              </a:rPr>
              <a:t>mielikuvasyistä</a:t>
            </a:r>
            <a:r>
              <a:rPr lang="en-US" dirty="0" smtClean="0">
                <a:ea typeface="+mn-ea"/>
                <a:cs typeface="+mn-cs"/>
              </a:rPr>
              <a:t>”,</a:t>
            </a:r>
            <a:r>
              <a:rPr lang="en-US" dirty="0" smtClean="0">
                <a:ea typeface="+mn-ea"/>
                <a:cs typeface="+mn-cs"/>
              </a:rPr>
              <a:t/>
            </a:r>
            <a:br>
              <a:rPr lang="en-US" dirty="0" smtClean="0">
                <a:ea typeface="+mn-ea"/>
                <a:cs typeface="+mn-cs"/>
              </a:rPr>
            </a:br>
            <a:r>
              <a:rPr lang="en-US" sz="1600" dirty="0" err="1" smtClean="0">
                <a:ea typeface="+mn-ea"/>
                <a:cs typeface="+mn-cs"/>
              </a:rPr>
              <a:t>varoittaa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sz="1600" dirty="0" smtClean="0">
                <a:ea typeface="+mn-ea"/>
                <a:cs typeface="+mn-cs"/>
              </a:rPr>
              <a:t>333 </a:t>
            </a:r>
            <a:r>
              <a:rPr lang="en-US" sz="1600" dirty="0" err="1" smtClean="0">
                <a:ea typeface="+mn-ea"/>
                <a:cs typeface="+mn-cs"/>
              </a:rPr>
              <a:t>tohtorin</a:t>
            </a:r>
            <a:r>
              <a:rPr lang="en-US" sz="1600" dirty="0" smtClean="0">
                <a:ea typeface="+mn-ea"/>
                <a:cs typeface="+mn-cs"/>
              </a:rPr>
              <a:t> </a:t>
            </a:r>
            <a:r>
              <a:rPr lang="en-US" sz="1600" dirty="0" err="1" smtClean="0">
                <a:ea typeface="+mn-ea"/>
                <a:cs typeface="+mn-cs"/>
              </a:rPr>
              <a:t>vetoomus</a:t>
            </a:r>
            <a:r>
              <a:rPr lang="en-US" sz="1600" dirty="0" smtClean="0">
                <a:ea typeface="+mn-ea"/>
                <a:cs typeface="+mn-cs"/>
              </a:rPr>
              <a:t>: </a:t>
            </a:r>
            <a:r>
              <a:rPr lang="en-US" sz="1600" dirty="0" smtClean="0">
                <a:ea typeface="+mn-ea"/>
                <a:cs typeface="+mn-cs"/>
                <a:hlinkClick r:id="rId3"/>
              </a:rPr>
              <a:t>http</a:t>
            </a:r>
            <a:r>
              <a:rPr lang="en-US" sz="1600" dirty="0" smtClean="0">
                <a:ea typeface="+mn-ea"/>
                <a:cs typeface="+mn-cs"/>
                <a:hlinkClick r:id="rId3"/>
              </a:rPr>
              <a:t>://</a:t>
            </a:r>
            <a:r>
              <a:rPr lang="en-US" sz="1600" dirty="0" smtClean="0">
                <a:ea typeface="+mn-ea"/>
                <a:cs typeface="+mn-cs"/>
                <a:hlinkClick r:id="rId3"/>
              </a:rPr>
              <a:t>geenit.fi/RinnakkaiseloTurvattava.pdf</a:t>
            </a:r>
            <a:r>
              <a:rPr lang="en-US" dirty="0" smtClean="0">
                <a:ea typeface="+mn-ea"/>
                <a:cs typeface="+mn-cs"/>
              </a:rPr>
              <a:t/>
            </a:r>
            <a:br>
              <a:rPr lang="en-US" dirty="0" smtClean="0">
                <a:ea typeface="+mn-ea"/>
                <a:cs typeface="+mn-cs"/>
              </a:rPr>
            </a:br>
            <a:r>
              <a:rPr lang="en-US" dirty="0" smtClean="0">
                <a:ea typeface="+mn-ea"/>
                <a:cs typeface="+mn-cs"/>
              </a:rPr>
              <a:t> </a:t>
            </a:r>
            <a:endParaRPr lang="en-US" dirty="0" smtClean="0">
              <a:ea typeface="+mn-ea"/>
              <a:cs typeface="+mn-cs"/>
            </a:endParaRPr>
          </a:p>
          <a:p>
            <a:pPr>
              <a:defRPr/>
            </a:pPr>
            <a:r>
              <a:rPr lang="en-US" dirty="0" smtClean="0"/>
              <a:t> ...</a:t>
            </a:r>
            <a:r>
              <a:rPr lang="en-US" dirty="0" err="1" smtClean="0"/>
              <a:t>vaan</a:t>
            </a:r>
            <a:r>
              <a:rPr lang="en-US" dirty="0" smtClean="0"/>
              <a:t> </a:t>
            </a:r>
            <a:r>
              <a:rPr lang="en-US" dirty="0" err="1" smtClean="0"/>
              <a:t>okkultismille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tieteestä</a:t>
            </a:r>
            <a:r>
              <a:rPr lang="en-US" dirty="0" smtClean="0"/>
              <a:t> </a:t>
            </a:r>
            <a:r>
              <a:rPr lang="en-US" dirty="0" err="1" smtClean="0"/>
              <a:t>vapaudelle</a:t>
            </a:r>
            <a:r>
              <a:rPr lang="en-US" dirty="0" smtClean="0"/>
              <a:t> </a:t>
            </a:r>
            <a:r>
              <a:rPr lang="en-US" dirty="0" err="1" smtClean="0"/>
              <a:t>vaaditaan</a:t>
            </a:r>
            <a:r>
              <a:rPr lang="en-US" dirty="0" smtClean="0"/>
              <a:t> </a:t>
            </a:r>
            <a:r>
              <a:rPr lang="en-US" dirty="0" err="1" smtClean="0"/>
              <a:t>monopoliasemaa</a:t>
            </a:r>
            <a:endParaRPr lang="en-US" dirty="0" smtClean="0"/>
          </a:p>
          <a:p>
            <a:pPr lvl="1">
              <a:defRPr/>
            </a:pPr>
            <a:endParaRPr lang="en-US" dirty="0" smtClean="0">
              <a:ea typeface="+mn-ea"/>
              <a:cs typeface="+mn-cs"/>
            </a:endParaRPr>
          </a:p>
          <a:p>
            <a:pPr lvl="1">
              <a:defRPr/>
            </a:pPr>
            <a:r>
              <a:rPr lang="en-US" dirty="0" err="1" smtClean="0">
                <a:ea typeface="+mn-ea"/>
                <a:cs typeface="+mn-cs"/>
              </a:rPr>
              <a:t>Jos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kampanjan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fi-FI" dirty="0" smtClean="0">
                <a:ea typeface="+mn-ea"/>
                <a:cs typeface="+mn-cs"/>
              </a:rPr>
              <a:t>aikeet toteutuvat, niin Suomen korkeatasoinen [soveltavan] biologian tutkimus dumpataan muihin maihin vähiten tarjoavalle</a:t>
            </a:r>
          </a:p>
          <a:p>
            <a:pPr lvl="1">
              <a:lnSpc>
                <a:spcPct val="100000"/>
              </a:lnSpc>
              <a:spcBef>
                <a:spcPts val="1800"/>
              </a:spcBef>
              <a:buFont typeface="Wingdings" pitchFamily="2" charset="2"/>
              <a:buNone/>
              <a:defRPr/>
            </a:pPr>
            <a:r>
              <a:rPr lang="fi-FI" sz="1600" dirty="0" smtClean="0">
                <a:ea typeface="+mn-ea"/>
                <a:cs typeface="+mn-cs"/>
              </a:rPr>
              <a:t>*  </a:t>
            </a:r>
            <a:r>
              <a:rPr lang="en-US" sz="1600" dirty="0" smtClean="0"/>
              <a:t>‘</a:t>
            </a:r>
            <a:r>
              <a:rPr lang="fi-FI" sz="1600" dirty="0" smtClean="0"/>
              <a:t>Geenimuuntelulle on vaihtoehtoja’ (</a:t>
            </a:r>
            <a:r>
              <a:rPr lang="fi-FI" sz="1600" dirty="0" err="1" smtClean="0"/>
              <a:t>ViSiO</a:t>
            </a:r>
            <a:r>
              <a:rPr lang="fi-FI" sz="1600" dirty="0" smtClean="0"/>
              <a:t> 2.11.2010; Elisa Niemi, </a:t>
            </a:r>
            <a:r>
              <a:rPr lang="en-US" sz="1600" dirty="0" err="1" smtClean="0">
                <a:solidFill>
                  <a:srgbClr val="000000"/>
                </a:solidFill>
              </a:rPr>
              <a:t>Luomu-liiton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</a:rPr>
              <a:t>antroposofialle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</a:rPr>
              <a:t>suopea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</a:rPr>
              <a:t>toiminnanjohtaja</a:t>
            </a:r>
            <a:r>
              <a:rPr lang="en-US" sz="1600" dirty="0" smtClean="0">
                <a:solidFill>
                  <a:srgbClr val="000000"/>
                </a:solidFill>
              </a:rPr>
              <a:t>, </a:t>
            </a:r>
            <a:r>
              <a:rPr lang="en-US" sz="1600" dirty="0" err="1" smtClean="0">
                <a:solidFill>
                  <a:srgbClr val="000000"/>
                </a:solidFill>
              </a:rPr>
              <a:t>aiemmin</a:t>
            </a:r>
            <a:r>
              <a:rPr lang="en-US" sz="1600" dirty="0" smtClean="0">
                <a:solidFill>
                  <a:srgbClr val="000000"/>
                </a:solidFill>
              </a:rPr>
              <a:t> GMO-</a:t>
            </a:r>
            <a:r>
              <a:rPr lang="en-US" sz="1600" dirty="0" err="1" smtClean="0">
                <a:solidFill>
                  <a:srgbClr val="000000"/>
                </a:solidFill>
              </a:rPr>
              <a:t>vapaa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</a:rPr>
              <a:t>Suomi</a:t>
            </a:r>
            <a:r>
              <a:rPr lang="en-US" sz="1600" dirty="0" smtClean="0">
                <a:solidFill>
                  <a:srgbClr val="000000"/>
                </a:solidFill>
              </a:rPr>
              <a:t> –</a:t>
            </a:r>
            <a:r>
              <a:rPr lang="en-US" sz="1600" dirty="0" err="1" smtClean="0">
                <a:solidFill>
                  <a:srgbClr val="000000"/>
                </a:solidFill>
              </a:rPr>
              <a:t>kampanjan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</a:rPr>
              <a:t>organisaattori</a:t>
            </a:r>
            <a:r>
              <a:rPr lang="fi-FI" sz="1600" dirty="0" smtClean="0"/>
              <a:t>)</a:t>
            </a:r>
            <a:endParaRPr lang="en-US" sz="1600" dirty="0" smtClean="0">
              <a:ea typeface="+mn-ea"/>
              <a:cs typeface="+mn-cs"/>
            </a:endParaRPr>
          </a:p>
          <a:p>
            <a:pPr lvl="2">
              <a:buFont typeface="Wingdings" pitchFamily="2" charset="2"/>
              <a:buChar char="§"/>
              <a:defRPr/>
            </a:pPr>
            <a:endParaRPr lang="en-US" dirty="0" smtClean="0">
              <a:ea typeface="+mn-ea"/>
              <a:cs typeface="+mn-cs"/>
            </a:endParaRPr>
          </a:p>
          <a:p>
            <a:pPr lvl="1">
              <a:defRPr/>
            </a:pPr>
            <a:endParaRPr lang="en-US" dirty="0" smtClean="0">
              <a:ea typeface="+mn-ea"/>
              <a:cs typeface="+mn-cs"/>
            </a:endParaRPr>
          </a:p>
        </p:txBody>
      </p:sp>
      <p:sp>
        <p:nvSpPr>
          <p:cNvPr id="23555" name="Otsikko 1"/>
          <p:cNvSpPr>
            <a:spLocks noGrp="1"/>
          </p:cNvSpPr>
          <p:nvPr>
            <p:ph type="title"/>
          </p:nvPr>
        </p:nvSpPr>
        <p:spPr>
          <a:xfrm>
            <a:off x="1042988" y="260350"/>
            <a:ext cx="8101012" cy="604838"/>
          </a:xfrm>
        </p:spPr>
        <p:txBody>
          <a:bodyPr/>
          <a:lstStyle/>
          <a:p>
            <a:r>
              <a:rPr lang="fi-FI" smtClean="0"/>
              <a:t>”Vaihtoehto” ei geenivastustajilla ole tavoitteena...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13.9.2012</a:t>
            </a:r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Jussi</a:t>
            </a:r>
            <a:r>
              <a:rPr lang="en-US" dirty="0" smtClean="0"/>
              <a:t> </a:t>
            </a:r>
            <a:r>
              <a:rPr lang="en-US" dirty="0" err="1" smtClean="0"/>
              <a:t>Tammisola</a:t>
            </a:r>
            <a:r>
              <a:rPr lang="en-US" dirty="0" smtClean="0"/>
              <a:t>, </a:t>
            </a:r>
            <a:r>
              <a:rPr lang="en-US" dirty="0" err="1" smtClean="0"/>
              <a:t>Vehnän</a:t>
            </a:r>
            <a:r>
              <a:rPr lang="en-US" dirty="0" smtClean="0"/>
              <a:t> </a:t>
            </a:r>
            <a:r>
              <a:rPr lang="en-US" dirty="0" err="1" smtClean="0"/>
              <a:t>pelastusta</a:t>
            </a:r>
            <a:r>
              <a:rPr lang="en-US" dirty="0" smtClean="0"/>
              <a:t> </a:t>
            </a:r>
            <a:r>
              <a:rPr lang="en-US" dirty="0" err="1" smtClean="0"/>
              <a:t>perinnejalostuksella</a:t>
            </a:r>
            <a:endParaRPr lang="en-US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1AEF16-BAAE-45E0-B63C-F70C8D8116B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isällön paikkamerkki 2"/>
          <p:cNvSpPr>
            <a:spLocks noGrp="1"/>
          </p:cNvSpPr>
          <p:nvPr>
            <p:ph idx="1"/>
          </p:nvPr>
        </p:nvSpPr>
        <p:spPr>
          <a:xfrm>
            <a:off x="476250" y="990600"/>
            <a:ext cx="8667750" cy="5534025"/>
          </a:xfrm>
        </p:spPr>
        <p:txBody>
          <a:bodyPr/>
          <a:lstStyle/>
          <a:p>
            <a:pPr lvl="2">
              <a:buFont typeface="Wingdings" pitchFamily="2" charset="2"/>
              <a:buChar char="§"/>
              <a:defRPr/>
            </a:pPr>
            <a:endParaRPr lang="en-US" dirty="0" smtClean="0">
              <a:ea typeface="+mn-ea"/>
              <a:cs typeface="+mn-cs"/>
            </a:endParaRPr>
          </a:p>
          <a:p>
            <a:pPr lvl="3">
              <a:buFont typeface="Wingdings" pitchFamily="2" charset="2"/>
              <a:buChar char="§"/>
              <a:defRPr/>
            </a:pPr>
            <a:endParaRPr lang="en-US" dirty="0" smtClean="0">
              <a:ea typeface="+mn-ea"/>
              <a:cs typeface="+mn-cs"/>
            </a:endParaRPr>
          </a:p>
          <a:p>
            <a:pPr>
              <a:buFont typeface="Wingdings" pitchFamily="2" charset="2"/>
              <a:buNone/>
              <a:defRPr/>
            </a:pPr>
            <a:endParaRPr lang="en-US" sz="1800" dirty="0" smtClean="0"/>
          </a:p>
          <a:p>
            <a:pPr>
              <a:buFont typeface="Wingdings" pitchFamily="2" charset="2"/>
              <a:buNone/>
              <a:defRPr/>
            </a:pPr>
            <a:r>
              <a:rPr lang="en-US" sz="1800" i="1" u="sng" dirty="0" smtClean="0"/>
              <a:t>Post Scriptum</a:t>
            </a:r>
            <a:r>
              <a:rPr lang="en-US" sz="1800" dirty="0" smtClean="0"/>
              <a:t>: </a:t>
            </a:r>
            <a:r>
              <a:rPr lang="en-US" sz="1800" dirty="0" err="1" smtClean="0"/>
              <a:t>Uutta</a:t>
            </a:r>
            <a:r>
              <a:rPr lang="en-US" sz="1800" dirty="0" smtClean="0"/>
              <a:t> </a:t>
            </a:r>
            <a:r>
              <a:rPr lang="en-US" sz="1800" dirty="0" err="1" smtClean="0"/>
              <a:t>geeniosaamista</a:t>
            </a:r>
            <a:r>
              <a:rPr lang="en-US" sz="1800" dirty="0" smtClean="0"/>
              <a:t> </a:t>
            </a:r>
            <a:r>
              <a:rPr lang="en-US" sz="1800" dirty="0" err="1" smtClean="0"/>
              <a:t>vastustetaan</a:t>
            </a:r>
            <a:r>
              <a:rPr lang="en-US" sz="1800" dirty="0" smtClean="0"/>
              <a:t> </a:t>
            </a:r>
            <a:r>
              <a:rPr lang="en-US" sz="1800" dirty="0" err="1" smtClean="0"/>
              <a:t>kieltokampanjoissa</a:t>
            </a:r>
            <a:r>
              <a:rPr lang="en-US" sz="1800" dirty="0" smtClean="0"/>
              <a:t> </a:t>
            </a:r>
            <a:r>
              <a:rPr lang="en-US" sz="1800" dirty="0" err="1" smtClean="0"/>
              <a:t>usein</a:t>
            </a:r>
            <a:r>
              <a:rPr lang="en-US" sz="1800" dirty="0" smtClean="0"/>
              <a:t> </a:t>
            </a:r>
            <a:r>
              <a:rPr lang="en-US" sz="1800" u="sng" dirty="0" err="1" smtClean="0"/>
              <a:t>agroekologian</a:t>
            </a:r>
            <a:r>
              <a:rPr lang="en-US" sz="1800" dirty="0" smtClean="0"/>
              <a:t> </a:t>
            </a:r>
            <a:r>
              <a:rPr lang="en-US" sz="1800" dirty="0" err="1" smtClean="0"/>
              <a:t>nimissä</a:t>
            </a:r>
            <a:r>
              <a:rPr lang="en-US" sz="1800" dirty="0" smtClean="0"/>
              <a:t>*. </a:t>
            </a:r>
            <a:r>
              <a:rPr lang="en-US" sz="1800" dirty="0" err="1" smtClean="0"/>
              <a:t>Agroekologia</a:t>
            </a:r>
            <a:r>
              <a:rPr lang="en-US" sz="1800" dirty="0" smtClean="0"/>
              <a:t> on </a:t>
            </a:r>
            <a:r>
              <a:rPr lang="en-US" sz="1800" dirty="0" err="1" smtClean="0"/>
              <a:t>kuitenkin</a:t>
            </a:r>
            <a:r>
              <a:rPr lang="en-US" sz="1800" dirty="0" smtClean="0"/>
              <a:t> </a:t>
            </a:r>
            <a:r>
              <a:rPr lang="en-US" sz="1800" dirty="0" err="1" smtClean="0"/>
              <a:t>luonnontiedettä</a:t>
            </a:r>
            <a:r>
              <a:rPr lang="en-US" sz="1800" dirty="0" smtClean="0"/>
              <a:t> </a:t>
            </a:r>
            <a:r>
              <a:rPr lang="en-US" sz="1800" dirty="0" err="1" smtClean="0"/>
              <a:t>siinä</a:t>
            </a:r>
            <a:r>
              <a:rPr lang="en-US" sz="1800" dirty="0" smtClean="0"/>
              <a:t> </a:t>
            </a:r>
            <a:r>
              <a:rPr lang="en-US" sz="1800" dirty="0" err="1" smtClean="0"/>
              <a:t>kuin</a:t>
            </a:r>
            <a:r>
              <a:rPr lang="en-US" sz="1800" dirty="0" smtClean="0"/>
              <a:t> </a:t>
            </a:r>
            <a:r>
              <a:rPr lang="en-US" sz="1800" dirty="0" err="1" smtClean="0"/>
              <a:t>kasvibiologiakin</a:t>
            </a:r>
            <a:r>
              <a:rPr lang="en-US" sz="1800" dirty="0" smtClean="0"/>
              <a:t> – se </a:t>
            </a:r>
            <a:r>
              <a:rPr lang="en-US" sz="1800" dirty="0" err="1" smtClean="0"/>
              <a:t>ei</a:t>
            </a:r>
            <a:r>
              <a:rPr lang="en-US" sz="1800" dirty="0" smtClean="0"/>
              <a:t> </a:t>
            </a:r>
            <a:r>
              <a:rPr lang="en-US" sz="1800" dirty="0" err="1" smtClean="0"/>
              <a:t>aseta</a:t>
            </a:r>
            <a:r>
              <a:rPr lang="en-US" sz="1800" dirty="0" smtClean="0"/>
              <a:t> </a:t>
            </a:r>
            <a:r>
              <a:rPr lang="en-US" sz="1800" dirty="0" err="1" smtClean="0"/>
              <a:t>esteitä</a:t>
            </a:r>
            <a:r>
              <a:rPr lang="en-US" sz="1800" dirty="0" smtClean="0"/>
              <a:t> </a:t>
            </a:r>
            <a:r>
              <a:rPr lang="en-US" sz="1800" dirty="0" err="1" smtClean="0"/>
              <a:t>geenimuuntelun</a:t>
            </a:r>
            <a:r>
              <a:rPr lang="en-US" sz="1800" dirty="0" smtClean="0"/>
              <a:t> </a:t>
            </a:r>
            <a:r>
              <a:rPr lang="en-US" sz="1800" dirty="0" err="1" smtClean="0"/>
              <a:t>käytölle</a:t>
            </a:r>
            <a:r>
              <a:rPr lang="en-US" sz="1800" dirty="0" smtClean="0"/>
              <a:t>.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US" sz="1600" dirty="0" smtClean="0"/>
              <a:t> </a:t>
            </a:r>
            <a:br>
              <a:rPr lang="en-US" sz="1600" dirty="0" smtClean="0"/>
            </a:br>
            <a:r>
              <a:rPr lang="en-US" sz="1600" dirty="0" err="1" smtClean="0"/>
              <a:t>Päin</a:t>
            </a:r>
            <a:r>
              <a:rPr lang="en-US" sz="1600" dirty="0" smtClean="0"/>
              <a:t> </a:t>
            </a:r>
            <a:r>
              <a:rPr lang="en-US" sz="1600" dirty="0" err="1" smtClean="0"/>
              <a:t>vastoin</a:t>
            </a:r>
            <a:r>
              <a:rPr lang="en-US" sz="1600" dirty="0" smtClean="0"/>
              <a:t>: </a:t>
            </a:r>
            <a:r>
              <a:rPr lang="en-US" sz="1600" dirty="0" err="1" smtClean="0"/>
              <a:t>luomuväenkin</a:t>
            </a:r>
            <a:r>
              <a:rPr lang="en-US" sz="1600" dirty="0" smtClean="0"/>
              <a:t> </a:t>
            </a:r>
            <a:r>
              <a:rPr lang="en-US" sz="1600" dirty="0" err="1" smtClean="0"/>
              <a:t>kannattaisi</a:t>
            </a:r>
            <a:r>
              <a:rPr lang="en-US" sz="1600" dirty="0" smtClean="0"/>
              <a:t> </a:t>
            </a:r>
            <a:r>
              <a:rPr lang="en-US" sz="1600" dirty="0" err="1" smtClean="0"/>
              <a:t>tarkastella</a:t>
            </a:r>
            <a:r>
              <a:rPr lang="en-US" sz="1600" dirty="0" smtClean="0"/>
              <a:t> </a:t>
            </a:r>
            <a:r>
              <a:rPr lang="en-US" sz="1600" dirty="0" err="1" smtClean="0"/>
              <a:t>tieteen</a:t>
            </a:r>
            <a:r>
              <a:rPr lang="en-US" sz="1600" dirty="0" smtClean="0"/>
              <a:t> </a:t>
            </a:r>
            <a:r>
              <a:rPr lang="en-US" sz="1600" dirty="0" err="1" smtClean="0"/>
              <a:t>pohjalta</a:t>
            </a:r>
            <a:r>
              <a:rPr lang="en-US" sz="1600" dirty="0" smtClean="0"/>
              <a:t>, </a:t>
            </a:r>
            <a:r>
              <a:rPr lang="en-US" sz="1600" dirty="0" err="1" smtClean="0"/>
              <a:t>mitä</a:t>
            </a:r>
            <a:r>
              <a:rPr lang="en-US" sz="1600" dirty="0" smtClean="0"/>
              <a:t> </a:t>
            </a:r>
            <a:r>
              <a:rPr lang="en-US" sz="1600" dirty="0" err="1" smtClean="0"/>
              <a:t>ekologisesti</a:t>
            </a:r>
            <a:r>
              <a:rPr lang="en-US" sz="1600" dirty="0" smtClean="0"/>
              <a:t> </a:t>
            </a:r>
            <a:r>
              <a:rPr lang="en-US" sz="1600" dirty="0" err="1" smtClean="0"/>
              <a:t>hyödyllisiä</a:t>
            </a:r>
            <a:r>
              <a:rPr lang="en-US" sz="1600" dirty="0" smtClean="0"/>
              <a:t> </a:t>
            </a:r>
            <a:r>
              <a:rPr lang="en-US" sz="1600" dirty="0" err="1" smtClean="0"/>
              <a:t>uusia</a:t>
            </a:r>
            <a:r>
              <a:rPr lang="en-US" sz="1600" dirty="0" smtClean="0"/>
              <a:t> </a:t>
            </a:r>
            <a:r>
              <a:rPr lang="en-US" sz="1600" dirty="0" err="1" smtClean="0"/>
              <a:t>ominaisuuksia</a:t>
            </a:r>
            <a:r>
              <a:rPr lang="en-US" sz="1600" dirty="0" smtClean="0"/>
              <a:t> </a:t>
            </a:r>
            <a:r>
              <a:rPr lang="en-US" sz="1600" dirty="0" err="1" smtClean="0"/>
              <a:t>olisi</a:t>
            </a:r>
            <a:r>
              <a:rPr lang="en-US" sz="1600" dirty="0" smtClean="0"/>
              <a:t> </a:t>
            </a:r>
            <a:r>
              <a:rPr lang="en-US" sz="1600" dirty="0" err="1" smtClean="0"/>
              <a:t>järkevää</a:t>
            </a:r>
            <a:r>
              <a:rPr lang="en-US" sz="1600" dirty="0" smtClean="0"/>
              <a:t> </a:t>
            </a:r>
            <a:r>
              <a:rPr lang="en-US" sz="1600" dirty="0" err="1" smtClean="0"/>
              <a:t>jalostaa</a:t>
            </a:r>
            <a:r>
              <a:rPr lang="en-US" sz="1600" dirty="0" smtClean="0"/>
              <a:t> </a:t>
            </a:r>
            <a:r>
              <a:rPr lang="en-US" sz="1600" dirty="0" err="1" smtClean="0"/>
              <a:t>geenimuuntelulla</a:t>
            </a:r>
            <a:r>
              <a:rPr lang="en-US" sz="1600" dirty="0" smtClean="0"/>
              <a:t> </a:t>
            </a:r>
            <a:r>
              <a:rPr lang="en-US" sz="1600" dirty="0" err="1" smtClean="0"/>
              <a:t>myös</a:t>
            </a:r>
            <a:r>
              <a:rPr lang="en-US" sz="1600" dirty="0" smtClean="0"/>
              <a:t> </a:t>
            </a:r>
            <a:r>
              <a:rPr lang="en-US" sz="1600" dirty="0" err="1" smtClean="0"/>
              <a:t>luomukasveihin</a:t>
            </a:r>
            <a:r>
              <a:rPr lang="en-US" sz="1600" dirty="0" smtClean="0"/>
              <a:t>, </a:t>
            </a:r>
            <a:r>
              <a:rPr lang="en-US" sz="1600" dirty="0" err="1" smtClean="0"/>
              <a:t>kuten</a:t>
            </a:r>
            <a:r>
              <a:rPr lang="en-US" sz="1600" dirty="0" smtClean="0"/>
              <a:t> </a:t>
            </a:r>
            <a:r>
              <a:rPr lang="en-US" sz="1600" dirty="0" err="1" smtClean="0"/>
              <a:t>muun</a:t>
            </a:r>
            <a:r>
              <a:rPr lang="en-US" sz="1600" dirty="0" smtClean="0"/>
              <a:t> </a:t>
            </a:r>
            <a:r>
              <a:rPr lang="en-US" sz="1600" dirty="0" err="1" smtClean="0"/>
              <a:t>muassa</a:t>
            </a:r>
            <a:r>
              <a:rPr lang="en-US" sz="1600" dirty="0" smtClean="0"/>
              <a:t> </a:t>
            </a:r>
            <a:r>
              <a:rPr lang="en-US" sz="1600" u="sng" dirty="0" err="1" smtClean="0"/>
              <a:t>agroekologian</a:t>
            </a:r>
            <a:r>
              <a:rPr lang="en-US" sz="1600" u="sng" dirty="0" smtClean="0"/>
              <a:t> </a:t>
            </a:r>
            <a:r>
              <a:rPr lang="en-US" sz="1600" u="sng" dirty="0" err="1" smtClean="0"/>
              <a:t>professori</a:t>
            </a:r>
            <a:r>
              <a:rPr lang="en-US" sz="1600" u="sng" dirty="0" smtClean="0"/>
              <a:t> </a:t>
            </a:r>
            <a:r>
              <a:rPr lang="en-US" sz="1600" u="sng" dirty="0" err="1" smtClean="0"/>
              <a:t>Juha</a:t>
            </a:r>
            <a:r>
              <a:rPr lang="en-US" sz="1600" u="sng" dirty="0" smtClean="0"/>
              <a:t> </a:t>
            </a:r>
            <a:r>
              <a:rPr lang="en-US" sz="1600" u="sng" dirty="0" err="1" smtClean="0"/>
              <a:t>Helenius</a:t>
            </a:r>
            <a:r>
              <a:rPr lang="en-US" sz="1600" dirty="0" smtClean="0"/>
              <a:t> on </a:t>
            </a:r>
            <a:r>
              <a:rPr lang="en-US" sz="1600" dirty="0" err="1" smtClean="0"/>
              <a:t>ehdottanut</a:t>
            </a:r>
            <a:r>
              <a:rPr lang="en-US" sz="1600" dirty="0" smtClean="0"/>
              <a:t>.</a:t>
            </a:r>
            <a:r>
              <a:rPr lang="en-US" dirty="0" smtClean="0"/>
              <a:t> </a:t>
            </a:r>
            <a:endParaRPr lang="en-US" dirty="0" smtClean="0">
              <a:ea typeface="+mn-ea"/>
              <a:cs typeface="+mn-cs"/>
            </a:endParaRPr>
          </a:p>
          <a:p>
            <a:pPr algn="r">
              <a:buFont typeface="Wingdings" pitchFamily="2" charset="2"/>
              <a:buNone/>
              <a:defRPr/>
            </a:pPr>
            <a:endParaRPr lang="en-US" dirty="0" smtClean="0"/>
          </a:p>
          <a:p>
            <a:pPr>
              <a:buFont typeface="Wingdings" pitchFamily="2" charset="2"/>
              <a:buNone/>
              <a:defRPr/>
            </a:pPr>
            <a:r>
              <a:rPr lang="en-US" sz="1800" dirty="0" smtClean="0"/>
              <a:t>* </a:t>
            </a:r>
            <a:r>
              <a:rPr lang="en-US" sz="1600" dirty="0" err="1" smtClean="0"/>
              <a:t>säännön</a:t>
            </a:r>
            <a:r>
              <a:rPr lang="en-US" sz="1600" dirty="0" smtClean="0"/>
              <a:t> </a:t>
            </a:r>
            <a:r>
              <a:rPr lang="en-US" sz="1600" dirty="0" err="1" smtClean="0"/>
              <a:t>mukaan</a:t>
            </a:r>
            <a:r>
              <a:rPr lang="en-US" sz="1600" dirty="0" smtClean="0"/>
              <a:t> </a:t>
            </a:r>
            <a:r>
              <a:rPr lang="en-US" sz="1600" dirty="0" err="1" smtClean="0">
                <a:solidFill>
                  <a:srgbClr val="000000"/>
                </a:solidFill>
              </a:rPr>
              <a:t>esim</a:t>
            </a:r>
            <a:r>
              <a:rPr lang="en-US" sz="1600" dirty="0" smtClean="0">
                <a:solidFill>
                  <a:srgbClr val="000000"/>
                </a:solidFill>
              </a:rPr>
              <a:t>. </a:t>
            </a:r>
            <a:r>
              <a:rPr lang="en-US" sz="1600" dirty="0" err="1" smtClean="0">
                <a:solidFill>
                  <a:srgbClr val="000000"/>
                </a:solidFill>
              </a:rPr>
              <a:t>Luomu-liiton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</a:rPr>
              <a:t>toiminnanjohtaja</a:t>
            </a:r>
            <a:r>
              <a:rPr lang="en-US" sz="1600" dirty="0" smtClean="0">
                <a:solidFill>
                  <a:srgbClr val="000000"/>
                </a:solidFill>
              </a:rPr>
              <a:t> Elisa </a:t>
            </a:r>
            <a:r>
              <a:rPr lang="en-US" sz="1600" dirty="0" err="1" smtClean="0">
                <a:solidFill>
                  <a:srgbClr val="000000"/>
                </a:solidFill>
              </a:rPr>
              <a:t>Niemi</a:t>
            </a:r>
            <a:endParaRPr lang="en-US" sz="1800" dirty="0" smtClean="0"/>
          </a:p>
        </p:txBody>
      </p:sp>
      <p:sp>
        <p:nvSpPr>
          <p:cNvPr id="24579" name="Otsikko 1"/>
          <p:cNvSpPr>
            <a:spLocks noGrp="1"/>
          </p:cNvSpPr>
          <p:nvPr>
            <p:ph type="title"/>
          </p:nvPr>
        </p:nvSpPr>
        <p:spPr>
          <a:xfrm>
            <a:off x="1042988" y="260350"/>
            <a:ext cx="8101012" cy="604838"/>
          </a:xfrm>
        </p:spPr>
        <p:txBody>
          <a:bodyPr/>
          <a:lstStyle/>
          <a:p>
            <a:r>
              <a:rPr lang="fi-FI" smtClean="0"/>
              <a:t>Epilogi: Agroekologia ei vastusta geenimuuntelua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13.9.2012</a:t>
            </a:r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Jussi</a:t>
            </a:r>
            <a:r>
              <a:rPr lang="en-US" dirty="0" smtClean="0"/>
              <a:t> </a:t>
            </a:r>
            <a:r>
              <a:rPr lang="en-US" dirty="0" err="1" smtClean="0"/>
              <a:t>Tammisola</a:t>
            </a:r>
            <a:r>
              <a:rPr lang="en-US" dirty="0" smtClean="0"/>
              <a:t>, </a:t>
            </a:r>
            <a:r>
              <a:rPr lang="en-US" dirty="0" err="1" smtClean="0"/>
              <a:t>Vehnän</a:t>
            </a:r>
            <a:r>
              <a:rPr lang="en-US" dirty="0" smtClean="0"/>
              <a:t> </a:t>
            </a:r>
            <a:r>
              <a:rPr lang="en-US" dirty="0" err="1" smtClean="0"/>
              <a:t>pelastusta</a:t>
            </a:r>
            <a:r>
              <a:rPr lang="en-US" dirty="0" smtClean="0"/>
              <a:t> </a:t>
            </a:r>
            <a:r>
              <a:rPr lang="en-US" dirty="0" err="1" smtClean="0"/>
              <a:t>perinnejalostuksella</a:t>
            </a:r>
            <a:endParaRPr lang="en-US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6BBE0B-BF4F-4BBA-81DA-2CE379A1ECD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isällön paikkamerkki 2"/>
          <p:cNvSpPr>
            <a:spLocks noGrp="1"/>
          </p:cNvSpPr>
          <p:nvPr>
            <p:ph idx="1"/>
          </p:nvPr>
        </p:nvSpPr>
        <p:spPr>
          <a:xfrm>
            <a:off x="476250" y="836613"/>
            <a:ext cx="8667750" cy="5535612"/>
          </a:xfrm>
        </p:spPr>
        <p:txBody>
          <a:bodyPr/>
          <a:lstStyle/>
          <a:p>
            <a:pPr lvl="1">
              <a:defRPr/>
            </a:pPr>
            <a:r>
              <a:rPr lang="en-US" dirty="0" err="1" smtClean="0">
                <a:ea typeface="+mn-ea"/>
                <a:cs typeface="+mn-cs"/>
              </a:rPr>
              <a:t>Luonnontieteiden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suhteen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sitä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edustavat</a:t>
            </a:r>
            <a:r>
              <a:rPr lang="en-US" dirty="0" smtClean="0">
                <a:ea typeface="+mn-ea"/>
                <a:cs typeface="+mn-cs"/>
              </a:rPr>
              <a:t>  </a:t>
            </a:r>
            <a:r>
              <a:rPr lang="en-US" dirty="0" err="1" smtClean="0">
                <a:ea typeface="+mn-ea"/>
                <a:cs typeface="+mn-cs"/>
              </a:rPr>
              <a:t>muun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muassa</a:t>
            </a:r>
            <a:r>
              <a:rPr lang="en-US" dirty="0" smtClean="0">
                <a:ea typeface="+mn-ea"/>
                <a:cs typeface="+mn-cs"/>
              </a:rPr>
              <a:t> 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dirty="0" err="1" smtClean="0"/>
              <a:t>eräiden</a:t>
            </a:r>
            <a:r>
              <a:rPr lang="en-US" dirty="0" smtClean="0"/>
              <a:t> </a:t>
            </a:r>
            <a:r>
              <a:rPr lang="en-US" u="sng" dirty="0" smtClean="0"/>
              <a:t>new age –</a:t>
            </a:r>
            <a:r>
              <a:rPr lang="en-US" u="sng" dirty="0" err="1" smtClean="0"/>
              <a:t>uskontojen</a:t>
            </a:r>
            <a:r>
              <a:rPr lang="en-US" dirty="0" smtClean="0"/>
              <a:t> (</a:t>
            </a:r>
            <a:r>
              <a:rPr lang="en-US" dirty="0" err="1" smtClean="0"/>
              <a:t>joogalentäjien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antroposofian</a:t>
            </a:r>
            <a:r>
              <a:rPr lang="en-US" dirty="0" smtClean="0"/>
              <a:t>) </a:t>
            </a:r>
            <a:r>
              <a:rPr lang="en-US" dirty="0" err="1" smtClean="0"/>
              <a:t>sekä</a:t>
            </a:r>
            <a:r>
              <a:rPr lang="en-US" dirty="0" smtClean="0"/>
              <a:t> </a:t>
            </a:r>
            <a:r>
              <a:rPr lang="en-US" dirty="0" err="1" smtClean="0"/>
              <a:t>homeopatian</a:t>
            </a:r>
            <a:r>
              <a:rPr lang="en-US" dirty="0" smtClean="0"/>
              <a:t> </a:t>
            </a:r>
            <a:r>
              <a:rPr lang="en-US" dirty="0" err="1" smtClean="0"/>
              <a:t>käsitykset</a:t>
            </a:r>
            <a:r>
              <a:rPr lang="en-US" dirty="0" smtClean="0"/>
              <a:t>... </a:t>
            </a:r>
          </a:p>
          <a:p>
            <a:pPr lvl="3">
              <a:buFont typeface="Wingdings" pitchFamily="2" charset="2"/>
              <a:buChar char="§"/>
              <a:defRPr/>
            </a:pPr>
            <a:r>
              <a:rPr lang="en-US" dirty="0" smtClean="0"/>
              <a:t>...</a:t>
            </a:r>
            <a:r>
              <a:rPr lang="en-US" dirty="0" err="1" smtClean="0"/>
              <a:t>luonnonlaeista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genetiikasta</a:t>
            </a:r>
            <a:r>
              <a:rPr lang="en-US" dirty="0" smtClean="0"/>
              <a:t> </a:t>
            </a:r>
            <a:r>
              <a:rPr lang="en-US" dirty="0" err="1" smtClean="0"/>
              <a:t>sekä</a:t>
            </a:r>
            <a:r>
              <a:rPr lang="en-US" dirty="0" smtClean="0"/>
              <a:t> </a:t>
            </a:r>
            <a:r>
              <a:rPr lang="en-US" dirty="0" err="1" smtClean="0"/>
              <a:t>tietoteoriasta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(</a:t>
            </a:r>
            <a:r>
              <a:rPr lang="en-US" dirty="0" err="1" smtClean="0"/>
              <a:t>eli</a:t>
            </a:r>
            <a:r>
              <a:rPr lang="en-US" dirty="0" smtClean="0"/>
              <a:t> </a:t>
            </a:r>
            <a:r>
              <a:rPr lang="en-US" dirty="0" err="1" smtClean="0"/>
              <a:t>mistä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miten</a:t>
            </a:r>
            <a:r>
              <a:rPr lang="en-US" dirty="0" smtClean="0"/>
              <a:t> </a:t>
            </a:r>
            <a:r>
              <a:rPr lang="en-US" dirty="0" err="1" smtClean="0"/>
              <a:t>tietoa</a:t>
            </a:r>
            <a:r>
              <a:rPr lang="en-US" dirty="0" smtClean="0"/>
              <a:t> </a:t>
            </a:r>
            <a:r>
              <a:rPr lang="en-US" dirty="0" err="1" smtClean="0"/>
              <a:t>luonnosta</a:t>
            </a:r>
            <a:r>
              <a:rPr lang="en-US" dirty="0" smtClean="0"/>
              <a:t> </a:t>
            </a:r>
            <a:r>
              <a:rPr lang="en-US" dirty="0" err="1" smtClean="0"/>
              <a:t>saadaan</a:t>
            </a:r>
            <a:r>
              <a:rPr lang="en-US" dirty="0" smtClean="0"/>
              <a:t>)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dirty="0" err="1" smtClean="0"/>
              <a:t>Nämä</a:t>
            </a:r>
            <a:r>
              <a:rPr lang="en-US" dirty="0" smtClean="0"/>
              <a:t> </a:t>
            </a:r>
            <a:r>
              <a:rPr lang="en-US" dirty="0" err="1" smtClean="0"/>
              <a:t>okkultismin</a:t>
            </a:r>
            <a:r>
              <a:rPr lang="en-US" dirty="0" smtClean="0"/>
              <a:t> </a:t>
            </a:r>
            <a:r>
              <a:rPr lang="en-US" dirty="0" err="1" smtClean="0"/>
              <a:t>suuntaukset</a:t>
            </a:r>
            <a:r>
              <a:rPr lang="en-US" dirty="0" smtClean="0"/>
              <a:t> </a:t>
            </a:r>
            <a:r>
              <a:rPr lang="en-US" dirty="0" err="1" smtClean="0"/>
              <a:t>ovat</a:t>
            </a:r>
            <a:r>
              <a:rPr lang="en-US" dirty="0" smtClean="0"/>
              <a:t> </a:t>
            </a:r>
            <a:r>
              <a:rPr lang="en-US" dirty="0" err="1" smtClean="0"/>
              <a:t>geenikauhukampanjoissa</a:t>
            </a:r>
            <a:r>
              <a:rPr lang="en-US" dirty="0" smtClean="0"/>
              <a:t> </a:t>
            </a:r>
            <a:r>
              <a:rPr lang="en-US" dirty="0" err="1" smtClean="0"/>
              <a:t>moottorina</a:t>
            </a:r>
            <a:r>
              <a:rPr lang="en-US" dirty="0" smtClean="0"/>
              <a:t> </a:t>
            </a:r>
          </a:p>
          <a:p>
            <a:pPr lvl="3">
              <a:buFont typeface="Wingdings" pitchFamily="2" charset="2"/>
              <a:buChar char="§"/>
              <a:defRPr/>
            </a:pPr>
            <a:r>
              <a:rPr lang="en-US" dirty="0" smtClean="0"/>
              <a:t>...</a:t>
            </a:r>
            <a:r>
              <a:rPr lang="en-US" dirty="0" err="1" smtClean="0"/>
              <a:t>toki</a:t>
            </a:r>
            <a:r>
              <a:rPr lang="en-US" dirty="0" smtClean="0"/>
              <a:t> </a:t>
            </a:r>
            <a:r>
              <a:rPr lang="en-US" dirty="0" err="1" smtClean="0"/>
              <a:t>pimennetyin</a:t>
            </a:r>
            <a:r>
              <a:rPr lang="en-US" dirty="0" smtClean="0"/>
              <a:t> </a:t>
            </a:r>
            <a:r>
              <a:rPr lang="en-US" dirty="0" err="1" smtClean="0"/>
              <a:t>lyhdyin</a:t>
            </a:r>
            <a:r>
              <a:rPr lang="en-US" dirty="0" smtClean="0"/>
              <a:t> (</a:t>
            </a:r>
            <a:r>
              <a:rPr lang="en-US" dirty="0" smtClean="0">
                <a:hlinkClick r:id="rId3"/>
              </a:rPr>
              <a:t>http://geenit.fi/Skepsis10.pdf</a:t>
            </a:r>
            <a:r>
              <a:rPr lang="en-US" dirty="0" smtClean="0"/>
              <a:t>, </a:t>
            </a:r>
            <a:r>
              <a:rPr lang="en-US" dirty="0" smtClean="0">
                <a:hlinkClick r:id="rId4"/>
              </a:rPr>
              <a:t>http://geenit.fi/SmithKum.htm</a:t>
            </a:r>
            <a:r>
              <a:rPr lang="en-US" dirty="0" smtClean="0"/>
              <a:t> , </a:t>
            </a:r>
            <a:r>
              <a:rPr lang="en-US" dirty="0" smtClean="0">
                <a:hlinkClick r:id="rId5"/>
              </a:rPr>
              <a:t>http://geenit.fi/HS300407.pdf</a:t>
            </a:r>
            <a:r>
              <a:rPr lang="en-US" dirty="0" smtClean="0"/>
              <a:t> )</a:t>
            </a:r>
          </a:p>
          <a:p>
            <a:pPr lvl="1">
              <a:defRPr/>
            </a:pP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u="sng" dirty="0" err="1" smtClean="0">
                <a:ea typeface="+mn-ea"/>
                <a:cs typeface="+mn-cs"/>
              </a:rPr>
              <a:t>Suuret</a:t>
            </a:r>
            <a:r>
              <a:rPr lang="en-US" u="sng" dirty="0" smtClean="0">
                <a:ea typeface="+mn-ea"/>
                <a:cs typeface="+mn-cs"/>
              </a:rPr>
              <a:t> </a:t>
            </a:r>
            <a:r>
              <a:rPr lang="en-US" u="sng" dirty="0" err="1" smtClean="0">
                <a:ea typeface="+mn-ea"/>
                <a:cs typeface="+mn-cs"/>
              </a:rPr>
              <a:t>uskonnot</a:t>
            </a:r>
            <a:r>
              <a:rPr lang="en-US" u="sng" dirty="0" smtClean="0">
                <a:ea typeface="+mn-ea"/>
                <a:cs typeface="+mn-cs"/>
              </a:rPr>
              <a:t> </a:t>
            </a:r>
            <a:r>
              <a:rPr lang="en-US" u="sng" dirty="0" err="1" smtClean="0">
                <a:ea typeface="+mn-ea"/>
                <a:cs typeface="+mn-cs"/>
              </a:rPr>
              <a:t>hyväksyvät</a:t>
            </a:r>
            <a:r>
              <a:rPr lang="en-US" u="sng" dirty="0" smtClean="0">
                <a:ea typeface="+mn-ea"/>
                <a:cs typeface="+mn-cs"/>
              </a:rPr>
              <a:t> </a:t>
            </a:r>
            <a:r>
              <a:rPr lang="en-US" u="sng" dirty="0" err="1" smtClean="0">
                <a:ea typeface="+mn-ea"/>
                <a:cs typeface="+mn-cs"/>
              </a:rPr>
              <a:t>geenimuuntelun</a:t>
            </a:r>
            <a:r>
              <a:rPr lang="en-US" u="sng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kasvinjalostuksessa</a:t>
            </a:r>
            <a:endParaRPr lang="en-US" dirty="0" smtClean="0">
              <a:ea typeface="+mn-ea"/>
              <a:cs typeface="+mn-cs"/>
            </a:endParaRPr>
          </a:p>
          <a:p>
            <a:pPr lvl="2">
              <a:buFont typeface="Wingdings" pitchFamily="2" charset="2"/>
              <a:buChar char="§"/>
              <a:defRPr/>
            </a:pPr>
            <a:r>
              <a:rPr lang="en-US" dirty="0" smtClean="0">
                <a:ea typeface="+mn-ea"/>
                <a:cs typeface="+mn-cs"/>
              </a:rPr>
              <a:t>...</a:t>
            </a:r>
            <a:r>
              <a:rPr lang="en-US" dirty="0" err="1" smtClean="0">
                <a:ea typeface="+mn-ea"/>
                <a:cs typeface="+mn-cs"/>
              </a:rPr>
              <a:t>kunhan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geenejä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ruokaan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ei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tuoda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tabueläimistä</a:t>
            </a:r>
            <a:r>
              <a:rPr lang="en-US" dirty="0" smtClean="0">
                <a:ea typeface="+mn-ea"/>
                <a:cs typeface="+mn-cs"/>
              </a:rPr>
              <a:t> (</a:t>
            </a:r>
            <a:r>
              <a:rPr lang="en-US" dirty="0" err="1" smtClean="0">
                <a:ea typeface="+mn-ea"/>
                <a:cs typeface="+mn-cs"/>
              </a:rPr>
              <a:t>vrt</a:t>
            </a:r>
            <a:r>
              <a:rPr lang="en-US" dirty="0" smtClean="0">
                <a:ea typeface="+mn-ea"/>
                <a:cs typeface="+mn-cs"/>
              </a:rPr>
              <a:t>. </a:t>
            </a:r>
            <a:r>
              <a:rPr lang="en-US" dirty="0" err="1" smtClean="0">
                <a:ea typeface="+mn-ea"/>
                <a:cs typeface="+mn-cs"/>
              </a:rPr>
              <a:t>halal</a:t>
            </a:r>
            <a:r>
              <a:rPr lang="en-US" dirty="0" smtClean="0">
                <a:ea typeface="+mn-ea"/>
                <a:cs typeface="+mn-cs"/>
              </a:rPr>
              <a:t>, kosher)</a:t>
            </a:r>
            <a:br>
              <a:rPr lang="en-US" dirty="0" smtClean="0">
                <a:ea typeface="+mn-ea"/>
                <a:cs typeface="+mn-cs"/>
              </a:rPr>
            </a:br>
            <a:r>
              <a:rPr lang="en-US" dirty="0" smtClean="0">
                <a:ea typeface="+mn-ea"/>
                <a:cs typeface="+mn-cs"/>
                <a:hlinkClick r:id="rId6"/>
              </a:rPr>
              <a:t>http</a:t>
            </a:r>
            <a:r>
              <a:rPr lang="en-US" dirty="0" smtClean="0">
                <a:ea typeface="+mn-ea"/>
                <a:cs typeface="+mn-cs"/>
                <a:hlinkClick r:id="rId6"/>
              </a:rPr>
              <a:t>://geenit.fi/KatKirkko.htm</a:t>
            </a:r>
            <a:r>
              <a:rPr lang="en-US" dirty="0" smtClean="0">
                <a:ea typeface="+mn-ea"/>
                <a:cs typeface="+mn-cs"/>
              </a:rPr>
              <a:t>   </a:t>
            </a:r>
            <a:endParaRPr lang="en-US" dirty="0" smtClean="0">
              <a:ea typeface="+mn-ea"/>
              <a:cs typeface="+mn-cs"/>
            </a:endParaRPr>
          </a:p>
          <a:p>
            <a:pPr lvl="2">
              <a:buFont typeface="Wingdings" pitchFamily="2" charset="2"/>
              <a:buChar char="§"/>
              <a:defRPr/>
            </a:pPr>
            <a:r>
              <a:rPr lang="en-US" dirty="0" smtClean="0">
                <a:ea typeface="+mn-ea"/>
                <a:cs typeface="+mn-cs"/>
              </a:rPr>
              <a:t>Gm-</a:t>
            </a:r>
            <a:r>
              <a:rPr lang="en-US" dirty="0" err="1" smtClean="0">
                <a:ea typeface="+mn-ea"/>
                <a:cs typeface="+mn-cs"/>
              </a:rPr>
              <a:t>lajikkeita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kehitetään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muun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muassa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juutalaisuuden</a:t>
            </a:r>
            <a:r>
              <a:rPr lang="en-US" dirty="0" smtClean="0">
                <a:ea typeface="+mn-ea"/>
                <a:cs typeface="+mn-cs"/>
              </a:rPr>
              <a:t>, </a:t>
            </a:r>
            <a:r>
              <a:rPr lang="en-US" dirty="0" err="1" smtClean="0">
                <a:ea typeface="+mn-ea"/>
                <a:cs typeface="+mn-cs"/>
              </a:rPr>
              <a:t>islamin</a:t>
            </a:r>
            <a:r>
              <a:rPr lang="en-US" dirty="0" smtClean="0">
                <a:ea typeface="+mn-ea"/>
                <a:cs typeface="+mn-cs"/>
              </a:rPr>
              <a:t>, </a:t>
            </a:r>
            <a:r>
              <a:rPr lang="en-US" dirty="0" err="1" smtClean="0">
                <a:ea typeface="+mn-ea"/>
                <a:cs typeface="+mn-cs"/>
              </a:rPr>
              <a:t>hindulaisuuden</a:t>
            </a:r>
            <a:r>
              <a:rPr lang="en-US" dirty="0" smtClean="0">
                <a:ea typeface="+mn-ea"/>
                <a:cs typeface="+mn-cs"/>
              </a:rPr>
              <a:t>, </a:t>
            </a:r>
            <a:r>
              <a:rPr lang="en-US" dirty="0" err="1" smtClean="0">
                <a:ea typeface="+mn-ea"/>
                <a:cs typeface="+mn-cs"/>
              </a:rPr>
              <a:t>shintolaisuuden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ja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kristinuskon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piirissä</a:t>
            </a:r>
            <a:endParaRPr lang="en-US" dirty="0" smtClean="0">
              <a:ea typeface="+mn-ea"/>
              <a:cs typeface="+mn-cs"/>
            </a:endParaRPr>
          </a:p>
          <a:p>
            <a:pPr lvl="2">
              <a:buFont typeface="Wingdings" pitchFamily="2" charset="2"/>
              <a:buChar char="§"/>
              <a:defRPr/>
            </a:pPr>
            <a:r>
              <a:rPr lang="en-US" dirty="0" err="1" smtClean="0">
                <a:ea typeface="+mn-ea"/>
                <a:cs typeface="+mn-cs"/>
              </a:rPr>
              <a:t>Katolinen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kirkkokin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tukee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geenimuuntelun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käyttöä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kasvinjalostuksessa</a:t>
            </a:r>
            <a:endParaRPr lang="en-US" dirty="0" smtClean="0">
              <a:ea typeface="+mn-ea"/>
              <a:cs typeface="+mn-cs"/>
            </a:endParaRPr>
          </a:p>
          <a:p>
            <a:pPr lvl="3">
              <a:defRPr/>
            </a:pPr>
            <a:r>
              <a:rPr lang="en-US" dirty="0" smtClean="0">
                <a:ea typeface="+mn-ea"/>
                <a:cs typeface="+mn-cs"/>
              </a:rPr>
              <a:t>...</a:t>
            </a:r>
            <a:r>
              <a:rPr lang="en-US" dirty="0" err="1" smtClean="0">
                <a:ea typeface="+mn-ea"/>
                <a:cs typeface="+mn-cs"/>
              </a:rPr>
              <a:t>Paavi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torjuu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geenien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muuntamisen</a:t>
            </a:r>
            <a:r>
              <a:rPr lang="en-US" dirty="0" smtClean="0">
                <a:ea typeface="+mn-ea"/>
                <a:cs typeface="+mn-cs"/>
              </a:rPr>
              <a:t> vain </a:t>
            </a:r>
            <a:r>
              <a:rPr lang="en-US" dirty="0" err="1" smtClean="0">
                <a:ea typeface="+mn-ea"/>
                <a:cs typeface="+mn-cs"/>
              </a:rPr>
              <a:t>ihmisillä</a:t>
            </a:r>
            <a:r>
              <a:rPr lang="en-US" dirty="0" smtClean="0">
                <a:ea typeface="+mn-ea"/>
                <a:cs typeface="+mn-cs"/>
              </a:rPr>
              <a:t>, </a:t>
            </a:r>
            <a:r>
              <a:rPr lang="en-US" dirty="0" err="1" smtClean="0">
                <a:ea typeface="+mn-ea"/>
                <a:cs typeface="+mn-cs"/>
              </a:rPr>
              <a:t>ei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kasveilla</a:t>
            </a:r>
            <a:r>
              <a:rPr lang="en-US" dirty="0" smtClean="0">
                <a:ea typeface="+mn-ea"/>
                <a:cs typeface="+mn-cs"/>
              </a:rPr>
              <a:t>  </a:t>
            </a:r>
          </a:p>
        </p:txBody>
      </p:sp>
      <p:sp>
        <p:nvSpPr>
          <p:cNvPr id="25603" name="Otsikko 1"/>
          <p:cNvSpPr>
            <a:spLocks noGrp="1"/>
          </p:cNvSpPr>
          <p:nvPr>
            <p:ph type="title"/>
          </p:nvPr>
        </p:nvSpPr>
        <p:spPr>
          <a:xfrm>
            <a:off x="1042988" y="260350"/>
            <a:ext cx="8101012" cy="604838"/>
          </a:xfrm>
        </p:spPr>
        <p:txBody>
          <a:bodyPr/>
          <a:lstStyle/>
          <a:p>
            <a:r>
              <a:rPr lang="fi-FI" smtClean="0"/>
              <a:t>Mitä on vaihtoehto tieteelle?  No: humpuuki...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13.9.2012</a:t>
            </a:r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Jussi</a:t>
            </a:r>
            <a:r>
              <a:rPr lang="en-US" dirty="0" smtClean="0"/>
              <a:t> </a:t>
            </a:r>
            <a:r>
              <a:rPr lang="en-US" dirty="0" err="1" smtClean="0"/>
              <a:t>Tammisola</a:t>
            </a:r>
            <a:r>
              <a:rPr lang="en-US" dirty="0" smtClean="0"/>
              <a:t>, </a:t>
            </a:r>
            <a:r>
              <a:rPr lang="en-US" dirty="0" err="1" smtClean="0"/>
              <a:t>Vehnän</a:t>
            </a:r>
            <a:r>
              <a:rPr lang="en-US" dirty="0" smtClean="0"/>
              <a:t> </a:t>
            </a:r>
            <a:r>
              <a:rPr lang="en-US" dirty="0" err="1" smtClean="0"/>
              <a:t>pelastusta</a:t>
            </a:r>
            <a:r>
              <a:rPr lang="en-US" dirty="0" smtClean="0"/>
              <a:t> </a:t>
            </a:r>
            <a:r>
              <a:rPr lang="en-US" dirty="0" err="1" smtClean="0"/>
              <a:t>perinnejalostuksella</a:t>
            </a:r>
            <a:endParaRPr lang="en-US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C2DDE2-FFF6-4877-87A7-B0997A873D2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Otsikko 1"/>
          <p:cNvSpPr>
            <a:spLocks noGrp="1"/>
          </p:cNvSpPr>
          <p:nvPr>
            <p:ph type="title"/>
          </p:nvPr>
        </p:nvSpPr>
        <p:spPr>
          <a:xfrm>
            <a:off x="1042988" y="549275"/>
            <a:ext cx="8101012" cy="603250"/>
          </a:xfrm>
        </p:spPr>
        <p:txBody>
          <a:bodyPr/>
          <a:lstStyle/>
          <a:p>
            <a:r>
              <a:rPr lang="fi-FI" smtClean="0"/>
              <a:t>”Luonto antaa meille kaiken mitä tarvitsemme”</a:t>
            </a:r>
            <a:br>
              <a:rPr lang="fi-FI" smtClean="0"/>
            </a:br>
            <a:r>
              <a:rPr lang="fi-FI" smtClean="0"/>
              <a:t>                                                        </a:t>
            </a:r>
            <a:r>
              <a:rPr lang="fi-FI" sz="2000" b="0" smtClean="0"/>
              <a:t>(rohdosmiljardööri A. Vogel) </a:t>
            </a:r>
            <a:endParaRPr lang="fi-FI" b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13.9.2012</a:t>
            </a:r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Jussi</a:t>
            </a:r>
            <a:r>
              <a:rPr lang="en-US" dirty="0" smtClean="0"/>
              <a:t> </a:t>
            </a:r>
            <a:r>
              <a:rPr lang="en-US" dirty="0" err="1" smtClean="0"/>
              <a:t>Tammisola</a:t>
            </a:r>
            <a:r>
              <a:rPr lang="en-US" dirty="0" smtClean="0"/>
              <a:t>, </a:t>
            </a:r>
            <a:r>
              <a:rPr lang="en-US" dirty="0" err="1" smtClean="0"/>
              <a:t>Vehnän</a:t>
            </a:r>
            <a:r>
              <a:rPr lang="en-US" dirty="0" smtClean="0"/>
              <a:t> </a:t>
            </a:r>
            <a:r>
              <a:rPr lang="en-US" dirty="0" err="1" smtClean="0"/>
              <a:t>pelastusta</a:t>
            </a:r>
            <a:r>
              <a:rPr lang="en-US" dirty="0" smtClean="0"/>
              <a:t> </a:t>
            </a:r>
            <a:r>
              <a:rPr lang="en-US" dirty="0" err="1" smtClean="0"/>
              <a:t>perinnejalostuksella</a:t>
            </a:r>
            <a:endParaRPr lang="en-US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7DFD47-6B0C-4E5B-8861-8BDE4CB5975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26630" name="Picture 3" descr="LuontLaakkeet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625" y="2922588"/>
            <a:ext cx="3603625" cy="353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1" name="Picture 2" descr="LuontLaakkeet1_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50" y="981075"/>
            <a:ext cx="560228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kstikehys 8"/>
          <p:cNvSpPr txBox="1"/>
          <p:nvPr/>
        </p:nvSpPr>
        <p:spPr>
          <a:xfrm>
            <a:off x="5651500" y="6289675"/>
            <a:ext cx="3449638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fi-FI" sz="1400" dirty="0">
                <a:cs typeface="+mn-cs"/>
              </a:rPr>
              <a:t>Väinämöisen paluu –sarja. </a:t>
            </a:r>
            <a:r>
              <a:rPr lang="fi-FI" sz="1400" dirty="0">
                <a:latin typeface="+mn-lt"/>
                <a:cs typeface="+mn-cs"/>
              </a:rPr>
              <a:t>© Petri Hiltunen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Otsikko 1"/>
          <p:cNvSpPr>
            <a:spLocks noGrp="1"/>
          </p:cNvSpPr>
          <p:nvPr>
            <p:ph type="title"/>
          </p:nvPr>
        </p:nvSpPr>
        <p:spPr>
          <a:xfrm>
            <a:off x="1042988" y="520700"/>
            <a:ext cx="8101012" cy="604838"/>
          </a:xfrm>
        </p:spPr>
        <p:txBody>
          <a:bodyPr/>
          <a:lstStyle/>
          <a:p>
            <a:pPr>
              <a:lnSpc>
                <a:spcPts val="2500"/>
              </a:lnSpc>
            </a:pPr>
            <a:r>
              <a:rPr lang="fi-FI" dirty="0" smtClean="0"/>
              <a:t>”Ihmisen ja veden tietoisuudet sulautuvat yhteen”</a:t>
            </a:r>
            <a:br>
              <a:rPr lang="fi-FI" dirty="0" smtClean="0"/>
            </a:br>
            <a:r>
              <a:rPr lang="fi-FI" dirty="0" smtClean="0"/>
              <a:t>                               </a:t>
            </a:r>
            <a:r>
              <a:rPr lang="fi-FI" sz="2000" b="0" dirty="0" smtClean="0"/>
              <a:t>(mystikko, geenivastustaja </a:t>
            </a:r>
            <a:r>
              <a:rPr lang="fi-FI" sz="2000" b="0" dirty="0" err="1" smtClean="0"/>
              <a:t>Mae-Wan</a:t>
            </a:r>
            <a:r>
              <a:rPr lang="fi-FI" sz="2000" b="0" dirty="0" smtClean="0"/>
              <a:t> Ho) </a:t>
            </a:r>
            <a:endParaRPr lang="fi-FI" b="0" dirty="0" smtClean="0"/>
          </a:p>
        </p:txBody>
      </p:sp>
      <p:sp>
        <p:nvSpPr>
          <p:cNvPr id="9" name="Tekstikehys 8"/>
          <p:cNvSpPr txBox="1"/>
          <p:nvPr/>
        </p:nvSpPr>
        <p:spPr>
          <a:xfrm>
            <a:off x="1908175" y="6480000"/>
            <a:ext cx="6473825" cy="2778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fi-FI" sz="1200" dirty="0">
                <a:cs typeface="+mn-cs"/>
              </a:rPr>
              <a:t>Laatikkokala (</a:t>
            </a:r>
            <a:r>
              <a:rPr lang="fi-FI" sz="1200" i="1" dirty="0" err="1">
                <a:cs typeface="+mn-cs"/>
              </a:rPr>
              <a:t>Ostracion</a:t>
            </a:r>
            <a:r>
              <a:rPr lang="fi-FI" sz="1200" i="1" dirty="0">
                <a:cs typeface="+mn-cs"/>
              </a:rPr>
              <a:t> </a:t>
            </a:r>
            <a:r>
              <a:rPr lang="fi-FI" sz="1200" i="1" dirty="0" err="1">
                <a:cs typeface="+mn-cs"/>
              </a:rPr>
              <a:t>cubicus</a:t>
            </a:r>
            <a:r>
              <a:rPr lang="fi-FI" sz="1200" dirty="0">
                <a:cs typeface="+mn-cs"/>
              </a:rPr>
              <a:t>)</a:t>
            </a:r>
            <a:r>
              <a:rPr lang="fi-FI" sz="1200" i="1" dirty="0">
                <a:cs typeface="+mn-cs"/>
              </a:rPr>
              <a:t>.</a:t>
            </a:r>
            <a:r>
              <a:rPr lang="fi-FI" sz="1200" dirty="0">
                <a:cs typeface="+mn-cs"/>
              </a:rPr>
              <a:t> Kuvan  nappasi  (vesitetyin aivoin?)  J. Tammisola, El </a:t>
            </a:r>
            <a:r>
              <a:rPr lang="fi-FI" sz="1200" dirty="0" err="1">
                <a:cs typeface="+mn-cs"/>
              </a:rPr>
              <a:t>Gouna</a:t>
            </a:r>
            <a:r>
              <a:rPr lang="fi-FI" sz="1200" dirty="0">
                <a:cs typeface="+mn-cs"/>
              </a:rPr>
              <a:t> 2010</a:t>
            </a:r>
            <a:endParaRPr lang="fi-FI" sz="1200" dirty="0">
              <a:latin typeface="+mn-lt"/>
              <a:cs typeface="+mn-cs"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B5E4CD-6AB5-45C8-9A4D-474B7EC80A8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12" name="Kuva 11" descr="LaatKala850t30hm550t1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53058" y="1286594"/>
            <a:ext cx="6991350" cy="5238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tsikko 1"/>
          <p:cNvSpPr>
            <a:spLocks noGrp="1"/>
          </p:cNvSpPr>
          <p:nvPr>
            <p:ph type="title"/>
          </p:nvPr>
        </p:nvSpPr>
        <p:spPr>
          <a:xfrm>
            <a:off x="1333500" y="283816"/>
            <a:ext cx="7505700" cy="696912"/>
          </a:xfrm>
        </p:spPr>
        <p:txBody>
          <a:bodyPr/>
          <a:lstStyle/>
          <a:p>
            <a:pPr marL="400050" indent="-400050"/>
            <a:r>
              <a:rPr lang="fi-FI" dirty="0" smtClean="0"/>
              <a:t>Mustaruoste uhkaa romahduttaa maailman vehnäsadot – jälleen</a:t>
            </a:r>
          </a:p>
        </p:txBody>
      </p:sp>
      <p:sp>
        <p:nvSpPr>
          <p:cNvPr id="13315" name="Sisällön paikkamerkki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mtClean="0"/>
              <a:t>Ruosteenkestävät ja lyhytkortiset vehnälajikkeet</a:t>
            </a:r>
          </a:p>
          <a:p>
            <a:pPr lvl="1">
              <a:lnSpc>
                <a:spcPct val="100000"/>
              </a:lnSpc>
            </a:pPr>
            <a:r>
              <a:rPr lang="fi-FI" smtClean="0"/>
              <a:t>toivat "vihreän kumouksen" vehnän viljelyyn 60-luvulla: </a:t>
            </a:r>
            <a:br>
              <a:rPr lang="fi-FI" smtClean="0"/>
            </a:br>
            <a:r>
              <a:rPr lang="fi-FI" sz="1600" smtClean="0"/>
              <a:t>Peltonen-Sainio P. Vihreä vallankumous. Tiede 22.8.2005. </a:t>
            </a:r>
            <a:r>
              <a:rPr lang="fi-FI" sz="1600" smtClean="0">
                <a:hlinkClick r:id="rId2"/>
              </a:rPr>
              <a:t>http://www.tiede.fi/artikkeli/485/vihrea_vallankumous</a:t>
            </a:r>
            <a:r>
              <a:rPr lang="fi-FI" sz="1600" smtClean="0"/>
              <a:t>   </a:t>
            </a:r>
            <a:r>
              <a:rPr lang="fi-FI" smtClean="0"/>
              <a:t> </a:t>
            </a:r>
          </a:p>
          <a:p>
            <a:r>
              <a:rPr lang="fi-FI" smtClean="0"/>
              <a:t>Tautisienen evoluutio iskee vihdoin takaisin:</a:t>
            </a:r>
          </a:p>
          <a:p>
            <a:r>
              <a:rPr lang="fi-FI" smtClean="0"/>
              <a:t>Mustaruosteen (</a:t>
            </a:r>
            <a:r>
              <a:rPr lang="fi-FI" i="1" smtClean="0"/>
              <a:t>Puccinia graminis</a:t>
            </a:r>
            <a:r>
              <a:rPr lang="fi-FI" smtClean="0"/>
              <a:t>) tuhoisa uusi rotu </a:t>
            </a:r>
            <a:br>
              <a:rPr lang="fi-FI" smtClean="0"/>
            </a:br>
            <a:r>
              <a:rPr lang="fi-FI" smtClean="0"/>
              <a:t>(Ug99)</a:t>
            </a:r>
          </a:p>
          <a:p>
            <a:pPr lvl="1"/>
            <a:r>
              <a:rPr lang="fi-FI" smtClean="0"/>
              <a:t>leviää nyt Afrikasta Aasian kautta maailman vehnäalueille</a:t>
            </a:r>
          </a:p>
          <a:p>
            <a:pPr lvl="1"/>
            <a:r>
              <a:rPr lang="fi-FI" smtClean="0"/>
              <a:t>...ja vehnäsadot uhkaavat romahtaa kaikkialla</a:t>
            </a:r>
          </a:p>
          <a:p>
            <a:r>
              <a:rPr lang="fi-FI" smtClean="0"/>
              <a:t>Maailman tuhannet tärkeät vehnälajikkeet on siksi</a:t>
            </a:r>
            <a:br>
              <a:rPr lang="fi-FI" smtClean="0"/>
            </a:br>
            <a:r>
              <a:rPr lang="fi-FI" smtClean="0"/>
              <a:t>jalostettava nopeasti uudelleen, kestäviksi tälle tuhoisalle tautirodulle</a:t>
            </a:r>
          </a:p>
          <a:p>
            <a:r>
              <a:rPr lang="fi-FI" smtClean="0"/>
              <a:t>Kunnollisia kestävyysgeenejä sitä vastaan ei löydy vehnäaineistoista </a:t>
            </a:r>
          </a:p>
          <a:p>
            <a:r>
              <a:rPr lang="fi-FI" smtClean="0"/>
              <a:t>Villiheinistä kestävyysgeenejä on kuitenkin löydetty, ja niitä ollaan siirtämässä leipävehnään </a:t>
            </a:r>
          </a:p>
          <a:p>
            <a:pPr lvl="1"/>
            <a:r>
              <a:rPr lang="fi-FI" smtClean="0"/>
              <a:t>...”perinteisillä” kromosomimutaatioilla, kuten </a:t>
            </a:r>
            <a:r>
              <a:rPr lang="fi-FI" b="1" u="sng" smtClean="0"/>
              <a:t>translokaatioilla</a:t>
            </a:r>
            <a:r>
              <a:rPr lang="fi-FI" smtClean="0"/>
              <a:t>   </a:t>
            </a:r>
          </a:p>
          <a:p>
            <a:endParaRPr lang="fi-FI" smtClean="0"/>
          </a:p>
          <a:p>
            <a:endParaRPr lang="fi-FI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13.9.2012</a:t>
            </a:r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Jussi</a:t>
            </a:r>
            <a:r>
              <a:rPr lang="en-US" dirty="0" smtClean="0"/>
              <a:t> </a:t>
            </a:r>
            <a:r>
              <a:rPr lang="en-US" dirty="0" err="1" smtClean="0"/>
              <a:t>Tammisola</a:t>
            </a:r>
            <a:r>
              <a:rPr lang="en-US" dirty="0" smtClean="0"/>
              <a:t>, </a:t>
            </a:r>
            <a:r>
              <a:rPr lang="en-US" dirty="0" err="1" smtClean="0"/>
              <a:t>Vehnän</a:t>
            </a:r>
            <a:r>
              <a:rPr lang="en-US" dirty="0" smtClean="0"/>
              <a:t> </a:t>
            </a:r>
            <a:r>
              <a:rPr lang="en-US" dirty="0" err="1" smtClean="0"/>
              <a:t>pelastusta</a:t>
            </a:r>
            <a:r>
              <a:rPr lang="en-US" dirty="0" smtClean="0"/>
              <a:t> </a:t>
            </a:r>
            <a:r>
              <a:rPr lang="en-US" dirty="0" err="1" smtClean="0"/>
              <a:t>perinnejalostuksella</a:t>
            </a:r>
            <a:endParaRPr lang="en-US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6E9D0A-D102-4FD7-BDE9-6F1F80C969A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9" name="Kuva 8" descr="VehMustar350t3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15497" y="1175370"/>
            <a:ext cx="1704975" cy="3333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tsikko 1"/>
          <p:cNvSpPr>
            <a:spLocks noGrp="1"/>
          </p:cNvSpPr>
          <p:nvPr>
            <p:ph type="title"/>
          </p:nvPr>
        </p:nvSpPr>
        <p:spPr>
          <a:xfrm>
            <a:off x="1333500" y="160338"/>
            <a:ext cx="7505700" cy="1539875"/>
          </a:xfrm>
        </p:spPr>
        <p:txBody>
          <a:bodyPr/>
          <a:lstStyle/>
          <a:p>
            <a:pPr marL="400050" indent="-400050"/>
            <a:r>
              <a:rPr lang="fi-FI" smtClean="0"/>
              <a:t>I. Leipävehnä ja juolavehnän sukulainen pakkoristeytetään keskenään*</a:t>
            </a:r>
            <a:br>
              <a:rPr lang="fi-FI" smtClean="0"/>
            </a:br>
            <a:r>
              <a:rPr lang="fi-FI" smtClean="0"/>
              <a:t>– hybridisiemen pidetään hengissä ”keskoshoidolla” (alkionpelastus) 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13.9.2012</a:t>
            </a:r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Jussi</a:t>
            </a:r>
            <a:r>
              <a:rPr lang="en-US" dirty="0" smtClean="0"/>
              <a:t> </a:t>
            </a:r>
            <a:r>
              <a:rPr lang="en-US" dirty="0" err="1" smtClean="0"/>
              <a:t>Tammisola</a:t>
            </a:r>
            <a:r>
              <a:rPr lang="en-US" dirty="0" smtClean="0"/>
              <a:t>, </a:t>
            </a:r>
            <a:r>
              <a:rPr lang="en-US" dirty="0" err="1" smtClean="0"/>
              <a:t>Vehnän</a:t>
            </a:r>
            <a:r>
              <a:rPr lang="en-US" dirty="0" smtClean="0"/>
              <a:t> </a:t>
            </a:r>
            <a:r>
              <a:rPr lang="en-US" dirty="0" err="1" smtClean="0"/>
              <a:t>pelastusta</a:t>
            </a:r>
            <a:r>
              <a:rPr lang="en-US" dirty="0" smtClean="0"/>
              <a:t> </a:t>
            </a:r>
            <a:r>
              <a:rPr lang="en-US" dirty="0" err="1" smtClean="0"/>
              <a:t>perinnejalostuksella</a:t>
            </a:r>
            <a:endParaRPr lang="en-US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67B5FA-AD1F-42D1-8C62-0B50758AEB1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pSp>
        <p:nvGrpSpPr>
          <p:cNvPr id="14342" name="Ryhmä 146"/>
          <p:cNvGrpSpPr>
            <a:grpSpLocks/>
          </p:cNvGrpSpPr>
          <p:nvPr/>
        </p:nvGrpSpPr>
        <p:grpSpPr bwMode="auto">
          <a:xfrm>
            <a:off x="107950" y="2205038"/>
            <a:ext cx="8918575" cy="3330575"/>
            <a:chOff x="246822" y="1404000"/>
            <a:chExt cx="8918728" cy="3330436"/>
          </a:xfrm>
        </p:grpSpPr>
        <p:grpSp>
          <p:nvGrpSpPr>
            <p:cNvPr id="14344" name="Ryhmä 196"/>
            <p:cNvGrpSpPr>
              <a:grpSpLocks/>
            </p:cNvGrpSpPr>
            <p:nvPr/>
          </p:nvGrpSpPr>
          <p:grpSpPr bwMode="auto">
            <a:xfrm>
              <a:off x="246822" y="4365104"/>
              <a:ext cx="7680526" cy="369332"/>
              <a:chOff x="611560" y="5507940"/>
              <a:chExt cx="7254088" cy="369332"/>
            </a:xfrm>
          </p:grpSpPr>
          <p:sp>
            <p:nvSpPr>
              <p:cNvPr id="14394" name="Tekstikehys 149"/>
              <p:cNvSpPr txBox="1">
                <a:spLocks noChangeArrowheads="1"/>
              </p:cNvSpPr>
              <p:nvPr/>
            </p:nvSpPr>
            <p:spPr bwMode="auto">
              <a:xfrm>
                <a:off x="611560" y="5507940"/>
                <a:ext cx="3108095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fi-FI"/>
                  <a:t>Leipävehnä (</a:t>
                </a:r>
                <a:r>
                  <a:rPr lang="fi-FI" i="1"/>
                  <a:t>Triticum aestivum</a:t>
                </a:r>
                <a:r>
                  <a:rPr lang="fi-FI"/>
                  <a:t>)</a:t>
                </a:r>
              </a:p>
            </p:txBody>
          </p:sp>
          <p:sp>
            <p:nvSpPr>
              <p:cNvPr id="14395" name="Tekstikehys 150"/>
              <p:cNvSpPr txBox="1">
                <a:spLocks noChangeArrowheads="1"/>
              </p:cNvSpPr>
              <p:nvPr/>
            </p:nvSpPr>
            <p:spPr bwMode="auto">
              <a:xfrm>
                <a:off x="4764606" y="5507940"/>
                <a:ext cx="3101042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fi-FI"/>
                  <a:t>”Juolavehnä” (</a:t>
                </a:r>
                <a:r>
                  <a:rPr lang="fi-FI" i="1"/>
                  <a:t>Thinopyrum </a:t>
                </a:r>
                <a:r>
                  <a:rPr lang="fi-FI"/>
                  <a:t>sp.)</a:t>
                </a:r>
              </a:p>
            </p:txBody>
          </p:sp>
        </p:grpSp>
        <p:pic>
          <p:nvPicPr>
            <p:cNvPr id="14345" name="Picture 2" descr="C:\Users\Jussi\Documents\Tyo\Op010909Laht\Kromosomeja\KertaaRist_pp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013365" y="2348882"/>
              <a:ext cx="361188" cy="361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4346" name="Ryhmä 144"/>
            <p:cNvGrpSpPr>
              <a:grpSpLocks/>
            </p:cNvGrpSpPr>
            <p:nvPr/>
          </p:nvGrpSpPr>
          <p:grpSpPr bwMode="auto">
            <a:xfrm>
              <a:off x="323529" y="1404000"/>
              <a:ext cx="3312369" cy="2799087"/>
              <a:chOff x="323529" y="1404000"/>
              <a:chExt cx="3312369" cy="2799087"/>
            </a:xfrm>
          </p:grpSpPr>
          <p:grpSp>
            <p:nvGrpSpPr>
              <p:cNvPr id="14381" name="Ryhmä 96"/>
              <p:cNvGrpSpPr>
                <a:grpSpLocks/>
              </p:cNvGrpSpPr>
              <p:nvPr/>
            </p:nvGrpSpPr>
            <p:grpSpPr bwMode="auto">
              <a:xfrm>
                <a:off x="2339752" y="2508681"/>
                <a:ext cx="360022" cy="41591"/>
                <a:chOff x="2339770" y="2996961"/>
                <a:chExt cx="360022" cy="41591"/>
              </a:xfrm>
            </p:grpSpPr>
            <p:sp>
              <p:nvSpPr>
                <p:cNvPr id="147" name="Vuokaaviosymboli: Liitin 146"/>
                <p:cNvSpPr>
                  <a:spLocks noChangeAspect="1"/>
                </p:cNvSpPr>
                <p:nvPr/>
              </p:nvSpPr>
              <p:spPr>
                <a:xfrm>
                  <a:off x="2339201" y="2997134"/>
                  <a:ext cx="41276" cy="41273"/>
                </a:xfrm>
                <a:prstGeom prst="flowChartConnector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fi-FI"/>
                </a:p>
              </p:txBody>
            </p:sp>
            <p:sp>
              <p:nvSpPr>
                <p:cNvPr id="148" name="Vuokaaviosymboli: Liitin 147"/>
                <p:cNvSpPr>
                  <a:spLocks noChangeAspect="1"/>
                </p:cNvSpPr>
                <p:nvPr/>
              </p:nvSpPr>
              <p:spPr>
                <a:xfrm>
                  <a:off x="2497954" y="2997134"/>
                  <a:ext cx="42864" cy="41273"/>
                </a:xfrm>
                <a:prstGeom prst="flowChartConnector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fi-FI"/>
                </a:p>
              </p:txBody>
            </p:sp>
            <p:sp>
              <p:nvSpPr>
                <p:cNvPr id="149" name="Vuokaaviosymboli: Liitin 95"/>
                <p:cNvSpPr>
                  <a:spLocks noChangeAspect="1"/>
                </p:cNvSpPr>
                <p:nvPr/>
              </p:nvSpPr>
              <p:spPr>
                <a:xfrm>
                  <a:off x="2658294" y="2997134"/>
                  <a:ext cx="41276" cy="41273"/>
                </a:xfrm>
                <a:prstGeom prst="flowChartConnector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fi-FI"/>
                </a:p>
              </p:txBody>
            </p:sp>
          </p:grpSp>
          <p:grpSp>
            <p:nvGrpSpPr>
              <p:cNvPr id="14382" name="Ryhmä 137"/>
              <p:cNvGrpSpPr>
                <a:grpSpLocks/>
              </p:cNvGrpSpPr>
              <p:nvPr/>
            </p:nvGrpSpPr>
            <p:grpSpPr bwMode="auto">
              <a:xfrm>
                <a:off x="323529" y="1556792"/>
                <a:ext cx="828093" cy="2646295"/>
                <a:chOff x="323529" y="1556792"/>
                <a:chExt cx="828093" cy="2646295"/>
              </a:xfrm>
            </p:grpSpPr>
            <p:grpSp>
              <p:nvGrpSpPr>
                <p:cNvPr id="10" name="Ryhmä 11"/>
                <p:cNvGrpSpPr>
                  <a:grpSpLocks noChangeAspect="1"/>
                </p:cNvGrpSpPr>
                <p:nvPr/>
              </p:nvGrpSpPr>
              <p:grpSpPr>
                <a:xfrm>
                  <a:off x="323529" y="1556792"/>
                  <a:ext cx="324036" cy="2646294"/>
                  <a:chOff x="2312876" y="1331640"/>
                  <a:chExt cx="432048" cy="3528392"/>
                </a:xfrm>
                <a:solidFill>
                  <a:srgbClr val="00FFFF"/>
                </a:solidFill>
              </p:grpSpPr>
              <p:grpSp>
                <p:nvGrpSpPr>
                  <p:cNvPr id="11" name="Ryhmä 8"/>
                  <p:cNvGrpSpPr/>
                  <p:nvPr/>
                </p:nvGrpSpPr>
                <p:grpSpPr>
                  <a:xfrm>
                    <a:off x="2312876" y="1331640"/>
                    <a:ext cx="180020" cy="3528392"/>
                    <a:chOff x="2312876" y="1331640"/>
                    <a:chExt cx="180020" cy="3528392"/>
                  </a:xfrm>
                  <a:grpFill/>
                </p:grpSpPr>
                <p:sp>
                  <p:nvSpPr>
                    <p:cNvPr id="145" name="Vuokaaviosymboli: Vaihtoehtoinen käsittely 3"/>
                    <p:cNvSpPr/>
                    <p:nvPr/>
                  </p:nvSpPr>
                  <p:spPr>
                    <a:xfrm rot="5400000">
                      <a:off x="1787464" y="1857052"/>
                      <a:ext cx="1230844" cy="180020"/>
                    </a:xfrm>
                    <a:prstGeom prst="flowChartAlternateProcess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endParaRPr lang="fi-FI"/>
                    </a:p>
                  </p:txBody>
                </p:sp>
                <p:sp>
                  <p:nvSpPr>
                    <p:cNvPr id="146" name="Vuokaaviosymboli: Vaihtoehtoinen käsittely 5"/>
                    <p:cNvSpPr/>
                    <p:nvPr/>
                  </p:nvSpPr>
                  <p:spPr>
                    <a:xfrm rot="5400000">
                      <a:off x="1322766" y="3689902"/>
                      <a:ext cx="2160240" cy="180020"/>
                    </a:xfrm>
                    <a:prstGeom prst="flowChartAlternateProcess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endParaRPr lang="fi-FI"/>
                    </a:p>
                  </p:txBody>
                </p:sp>
              </p:grpSp>
              <p:grpSp>
                <p:nvGrpSpPr>
                  <p:cNvPr id="12" name="Ryhmä 9"/>
                  <p:cNvGrpSpPr/>
                  <p:nvPr/>
                </p:nvGrpSpPr>
                <p:grpSpPr>
                  <a:xfrm>
                    <a:off x="2564904" y="1331640"/>
                    <a:ext cx="180020" cy="3528392"/>
                    <a:chOff x="2528900" y="1331640"/>
                    <a:chExt cx="180020" cy="3528392"/>
                  </a:xfrm>
                  <a:grpFill/>
                </p:grpSpPr>
                <p:sp>
                  <p:nvSpPr>
                    <p:cNvPr id="143" name="Vuokaaviosymboli: Vaihtoehtoinen käsittely 142"/>
                    <p:cNvSpPr/>
                    <p:nvPr/>
                  </p:nvSpPr>
                  <p:spPr>
                    <a:xfrm rot="5400000">
                      <a:off x="2003488" y="1857052"/>
                      <a:ext cx="1230844" cy="180020"/>
                    </a:xfrm>
                    <a:prstGeom prst="flowChartAlternateProcess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endParaRPr lang="fi-FI"/>
                    </a:p>
                  </p:txBody>
                </p:sp>
                <p:sp>
                  <p:nvSpPr>
                    <p:cNvPr id="144" name="Vuokaaviosymboli: Vaihtoehtoinen käsittely 143"/>
                    <p:cNvSpPr/>
                    <p:nvPr/>
                  </p:nvSpPr>
                  <p:spPr>
                    <a:xfrm rot="5400000">
                      <a:off x="1538790" y="3689902"/>
                      <a:ext cx="2160240" cy="180020"/>
                    </a:xfrm>
                    <a:prstGeom prst="flowChartAlternateProcess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endParaRPr lang="fi-FI"/>
                    </a:p>
                  </p:txBody>
                </p:sp>
              </p:grpSp>
              <p:sp>
                <p:nvSpPr>
                  <p:cNvPr id="142" name="Vuokaaviosymboli: Liitin 141"/>
                  <p:cNvSpPr>
                    <a:spLocks noChangeAspect="1"/>
                  </p:cNvSpPr>
                  <p:nvPr/>
                </p:nvSpPr>
                <p:spPr>
                  <a:xfrm>
                    <a:off x="2453462" y="2555776"/>
                    <a:ext cx="150876" cy="150876"/>
                  </a:xfrm>
                  <a:prstGeom prst="flowChartConnector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fi-FI"/>
                  </a:p>
                </p:txBody>
              </p:sp>
            </p:grpSp>
            <p:grpSp>
              <p:nvGrpSpPr>
                <p:cNvPr id="13" name="Ryhmä 11"/>
                <p:cNvGrpSpPr>
                  <a:grpSpLocks noChangeAspect="1"/>
                </p:cNvGrpSpPr>
                <p:nvPr/>
              </p:nvGrpSpPr>
              <p:grpSpPr>
                <a:xfrm>
                  <a:off x="827584" y="1556793"/>
                  <a:ext cx="324038" cy="2646294"/>
                  <a:chOff x="2312876" y="1331640"/>
                  <a:chExt cx="432048" cy="3528392"/>
                </a:xfrm>
                <a:solidFill>
                  <a:srgbClr val="00FFFF"/>
                </a:solidFill>
              </p:grpSpPr>
              <p:grpSp>
                <p:nvGrpSpPr>
                  <p:cNvPr id="14" name="Ryhmä 8"/>
                  <p:cNvGrpSpPr/>
                  <p:nvPr/>
                </p:nvGrpSpPr>
                <p:grpSpPr>
                  <a:xfrm>
                    <a:off x="2312876" y="1331640"/>
                    <a:ext cx="180020" cy="3528392"/>
                    <a:chOff x="2312876" y="1331640"/>
                    <a:chExt cx="180020" cy="3528392"/>
                  </a:xfrm>
                  <a:grpFill/>
                </p:grpSpPr>
                <p:sp>
                  <p:nvSpPr>
                    <p:cNvPr id="138" name="Vuokaaviosymboli: Vaihtoehtoinen käsittely 3"/>
                    <p:cNvSpPr/>
                    <p:nvPr/>
                  </p:nvSpPr>
                  <p:spPr>
                    <a:xfrm rot="5400000">
                      <a:off x="1787464" y="1857052"/>
                      <a:ext cx="1230844" cy="180020"/>
                    </a:xfrm>
                    <a:prstGeom prst="flowChartAlternateProcess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endParaRPr lang="fi-FI"/>
                    </a:p>
                  </p:txBody>
                </p:sp>
                <p:sp>
                  <p:nvSpPr>
                    <p:cNvPr id="139" name="Vuokaaviosymboli: Vaihtoehtoinen käsittely 5"/>
                    <p:cNvSpPr/>
                    <p:nvPr/>
                  </p:nvSpPr>
                  <p:spPr>
                    <a:xfrm rot="5400000">
                      <a:off x="1322766" y="3689902"/>
                      <a:ext cx="2160240" cy="180020"/>
                    </a:xfrm>
                    <a:prstGeom prst="flowChartAlternateProcess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endParaRPr lang="fi-FI"/>
                    </a:p>
                  </p:txBody>
                </p:sp>
              </p:grpSp>
              <p:grpSp>
                <p:nvGrpSpPr>
                  <p:cNvPr id="15" name="Ryhmä 9"/>
                  <p:cNvGrpSpPr/>
                  <p:nvPr/>
                </p:nvGrpSpPr>
                <p:grpSpPr>
                  <a:xfrm>
                    <a:off x="2564904" y="1331640"/>
                    <a:ext cx="180020" cy="3528392"/>
                    <a:chOff x="2528900" y="1331640"/>
                    <a:chExt cx="180020" cy="3528392"/>
                  </a:xfrm>
                  <a:grpFill/>
                </p:grpSpPr>
                <p:sp>
                  <p:nvSpPr>
                    <p:cNvPr id="136" name="Vuokaaviosymboli: Vaihtoehtoinen käsittely 135"/>
                    <p:cNvSpPr/>
                    <p:nvPr/>
                  </p:nvSpPr>
                  <p:spPr>
                    <a:xfrm rot="5400000">
                      <a:off x="2003488" y="1857052"/>
                      <a:ext cx="1230844" cy="180020"/>
                    </a:xfrm>
                    <a:prstGeom prst="flowChartAlternateProcess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endParaRPr lang="fi-FI"/>
                    </a:p>
                  </p:txBody>
                </p:sp>
                <p:sp>
                  <p:nvSpPr>
                    <p:cNvPr id="137" name="Vuokaaviosymboli: Vaihtoehtoinen käsittely 136"/>
                    <p:cNvSpPr/>
                    <p:nvPr/>
                  </p:nvSpPr>
                  <p:spPr>
                    <a:xfrm rot="5400000">
                      <a:off x="1538790" y="3689902"/>
                      <a:ext cx="2160240" cy="180020"/>
                    </a:xfrm>
                    <a:prstGeom prst="flowChartAlternateProcess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endParaRPr lang="fi-FI"/>
                    </a:p>
                  </p:txBody>
                </p:sp>
              </p:grpSp>
              <p:sp>
                <p:nvSpPr>
                  <p:cNvPr id="135" name="Vuokaaviosymboli: Liitin 134"/>
                  <p:cNvSpPr>
                    <a:spLocks noChangeAspect="1"/>
                  </p:cNvSpPr>
                  <p:nvPr/>
                </p:nvSpPr>
                <p:spPr>
                  <a:xfrm>
                    <a:off x="2453462" y="2555776"/>
                    <a:ext cx="150876" cy="150876"/>
                  </a:xfrm>
                  <a:prstGeom prst="flowChartConnector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fi-FI"/>
                  </a:p>
                </p:txBody>
              </p:sp>
            </p:grpSp>
          </p:grpSp>
          <p:grpSp>
            <p:nvGrpSpPr>
              <p:cNvPr id="14383" name="Ryhmä 138"/>
              <p:cNvGrpSpPr>
                <a:grpSpLocks/>
              </p:cNvGrpSpPr>
              <p:nvPr/>
            </p:nvGrpSpPr>
            <p:grpSpPr bwMode="auto">
              <a:xfrm>
                <a:off x="1355650" y="1404000"/>
                <a:ext cx="828092" cy="2484276"/>
                <a:chOff x="1403648" y="1376772"/>
                <a:chExt cx="828092" cy="2484276"/>
              </a:xfrm>
            </p:grpSpPr>
            <p:grpSp>
              <p:nvGrpSpPr>
                <p:cNvPr id="17" name="Ryhmä 11"/>
                <p:cNvGrpSpPr/>
                <p:nvPr/>
              </p:nvGrpSpPr>
              <p:grpSpPr>
                <a:xfrm>
                  <a:off x="1403648" y="1376772"/>
                  <a:ext cx="324036" cy="2484276"/>
                  <a:chOff x="2312876" y="1115616"/>
                  <a:chExt cx="432048" cy="3312368"/>
                </a:xfrm>
                <a:solidFill>
                  <a:srgbClr val="00FFFF"/>
                </a:solidFill>
              </p:grpSpPr>
              <p:grpSp>
                <p:nvGrpSpPr>
                  <p:cNvPr id="18" name="Ryhmä 8"/>
                  <p:cNvGrpSpPr/>
                  <p:nvPr/>
                </p:nvGrpSpPr>
                <p:grpSpPr>
                  <a:xfrm>
                    <a:off x="2312876" y="1115616"/>
                    <a:ext cx="180020" cy="3312368"/>
                    <a:chOff x="2312876" y="1115616"/>
                    <a:chExt cx="180020" cy="3312368"/>
                  </a:xfrm>
                  <a:grpFill/>
                </p:grpSpPr>
                <p:sp>
                  <p:nvSpPr>
                    <p:cNvPr id="129" name="Vuokaaviosymboli: Vaihtoehtoinen käsittely 3"/>
                    <p:cNvSpPr/>
                    <p:nvPr/>
                  </p:nvSpPr>
                  <p:spPr>
                    <a:xfrm rot="5400000">
                      <a:off x="1679452" y="1749040"/>
                      <a:ext cx="1446868" cy="180020"/>
                    </a:xfrm>
                    <a:prstGeom prst="flowChartAlternateProcess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endParaRPr lang="fi-FI"/>
                    </a:p>
                  </p:txBody>
                </p:sp>
                <p:sp>
                  <p:nvSpPr>
                    <p:cNvPr id="130" name="Vuokaaviosymboli: Vaihtoehtoinen käsittely 5"/>
                    <p:cNvSpPr/>
                    <p:nvPr/>
                  </p:nvSpPr>
                  <p:spPr>
                    <a:xfrm rot="5400000">
                      <a:off x="1538790" y="3473878"/>
                      <a:ext cx="1728192" cy="180020"/>
                    </a:xfrm>
                    <a:prstGeom prst="flowChartAlternateProcess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endParaRPr lang="fi-FI"/>
                    </a:p>
                  </p:txBody>
                </p:sp>
              </p:grpSp>
              <p:grpSp>
                <p:nvGrpSpPr>
                  <p:cNvPr id="19" name="Ryhmä 9"/>
                  <p:cNvGrpSpPr/>
                  <p:nvPr/>
                </p:nvGrpSpPr>
                <p:grpSpPr>
                  <a:xfrm>
                    <a:off x="2564904" y="1115616"/>
                    <a:ext cx="180020" cy="3312368"/>
                    <a:chOff x="2528900" y="1115616"/>
                    <a:chExt cx="180020" cy="3312368"/>
                  </a:xfrm>
                  <a:grpFill/>
                </p:grpSpPr>
                <p:sp>
                  <p:nvSpPr>
                    <p:cNvPr id="127" name="Vuokaaviosymboli: Vaihtoehtoinen käsittely 126"/>
                    <p:cNvSpPr/>
                    <p:nvPr/>
                  </p:nvSpPr>
                  <p:spPr>
                    <a:xfrm rot="5400000">
                      <a:off x="1895476" y="1749040"/>
                      <a:ext cx="1446868" cy="180020"/>
                    </a:xfrm>
                    <a:prstGeom prst="flowChartAlternateProcess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endParaRPr lang="fi-FI"/>
                    </a:p>
                  </p:txBody>
                </p:sp>
                <p:sp>
                  <p:nvSpPr>
                    <p:cNvPr id="128" name="Vuokaaviosymboli: Vaihtoehtoinen käsittely 102"/>
                    <p:cNvSpPr/>
                    <p:nvPr/>
                  </p:nvSpPr>
                  <p:spPr>
                    <a:xfrm rot="5400000">
                      <a:off x="1754814" y="3473878"/>
                      <a:ext cx="1728192" cy="180020"/>
                    </a:xfrm>
                    <a:prstGeom prst="flowChartAlternateProcess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endParaRPr lang="fi-FI"/>
                    </a:p>
                  </p:txBody>
                </p:sp>
              </p:grpSp>
              <p:sp>
                <p:nvSpPr>
                  <p:cNvPr id="126" name="Vuokaaviosymboli: Liitin 125"/>
                  <p:cNvSpPr>
                    <a:spLocks noChangeAspect="1"/>
                  </p:cNvSpPr>
                  <p:nvPr/>
                </p:nvSpPr>
                <p:spPr>
                  <a:xfrm>
                    <a:off x="2453462" y="2555776"/>
                    <a:ext cx="150876" cy="150876"/>
                  </a:xfrm>
                  <a:prstGeom prst="flowChartConnector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fi-FI"/>
                  </a:p>
                </p:txBody>
              </p:sp>
            </p:grpSp>
            <p:grpSp>
              <p:nvGrpSpPr>
                <p:cNvPr id="20" name="Ryhmä 11"/>
                <p:cNvGrpSpPr/>
                <p:nvPr/>
              </p:nvGrpSpPr>
              <p:grpSpPr>
                <a:xfrm>
                  <a:off x="1907704" y="1376772"/>
                  <a:ext cx="324036" cy="2484276"/>
                  <a:chOff x="2312876" y="1115616"/>
                  <a:chExt cx="432048" cy="3312368"/>
                </a:xfrm>
                <a:solidFill>
                  <a:srgbClr val="00FFFF"/>
                </a:solidFill>
              </p:grpSpPr>
              <p:grpSp>
                <p:nvGrpSpPr>
                  <p:cNvPr id="21" name="Ryhmä 8"/>
                  <p:cNvGrpSpPr/>
                  <p:nvPr/>
                </p:nvGrpSpPr>
                <p:grpSpPr>
                  <a:xfrm>
                    <a:off x="2312876" y="1115616"/>
                    <a:ext cx="180020" cy="3312368"/>
                    <a:chOff x="2312876" y="1115616"/>
                    <a:chExt cx="180020" cy="3312368"/>
                  </a:xfrm>
                  <a:grpFill/>
                </p:grpSpPr>
                <p:sp>
                  <p:nvSpPr>
                    <p:cNvPr id="122" name="Vuokaaviosymboli: Vaihtoehtoinen käsittely 3"/>
                    <p:cNvSpPr/>
                    <p:nvPr/>
                  </p:nvSpPr>
                  <p:spPr>
                    <a:xfrm rot="5400000">
                      <a:off x="1679452" y="1749040"/>
                      <a:ext cx="1446868" cy="180020"/>
                    </a:xfrm>
                    <a:prstGeom prst="flowChartAlternateProcess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endParaRPr lang="fi-FI"/>
                    </a:p>
                  </p:txBody>
                </p:sp>
                <p:sp>
                  <p:nvSpPr>
                    <p:cNvPr id="123" name="Vuokaaviosymboli: Vaihtoehtoinen käsittely 5"/>
                    <p:cNvSpPr/>
                    <p:nvPr/>
                  </p:nvSpPr>
                  <p:spPr>
                    <a:xfrm rot="5400000">
                      <a:off x="1538790" y="3473878"/>
                      <a:ext cx="1728192" cy="180020"/>
                    </a:xfrm>
                    <a:prstGeom prst="flowChartAlternateProcess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endParaRPr lang="fi-FI"/>
                    </a:p>
                  </p:txBody>
                </p:sp>
              </p:grpSp>
              <p:grpSp>
                <p:nvGrpSpPr>
                  <p:cNvPr id="27" name="Ryhmä 9"/>
                  <p:cNvGrpSpPr/>
                  <p:nvPr/>
                </p:nvGrpSpPr>
                <p:grpSpPr>
                  <a:xfrm>
                    <a:off x="2564904" y="1115616"/>
                    <a:ext cx="180020" cy="3312368"/>
                    <a:chOff x="2528900" y="1115616"/>
                    <a:chExt cx="180020" cy="3312368"/>
                  </a:xfrm>
                  <a:grpFill/>
                </p:grpSpPr>
                <p:sp>
                  <p:nvSpPr>
                    <p:cNvPr id="120" name="Vuokaaviosymboli: Vaihtoehtoinen käsittely 119"/>
                    <p:cNvSpPr/>
                    <p:nvPr/>
                  </p:nvSpPr>
                  <p:spPr>
                    <a:xfrm rot="5400000">
                      <a:off x="1895476" y="1749040"/>
                      <a:ext cx="1446868" cy="180020"/>
                    </a:xfrm>
                    <a:prstGeom prst="flowChartAlternateProcess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endParaRPr lang="fi-FI"/>
                    </a:p>
                  </p:txBody>
                </p:sp>
                <p:sp>
                  <p:nvSpPr>
                    <p:cNvPr id="121" name="Vuokaaviosymboli: Vaihtoehtoinen käsittely 120"/>
                    <p:cNvSpPr/>
                    <p:nvPr/>
                  </p:nvSpPr>
                  <p:spPr>
                    <a:xfrm rot="5400000">
                      <a:off x="1754814" y="3473878"/>
                      <a:ext cx="1728192" cy="180020"/>
                    </a:xfrm>
                    <a:prstGeom prst="flowChartAlternateProcess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endParaRPr lang="fi-FI"/>
                    </a:p>
                  </p:txBody>
                </p:sp>
              </p:grpSp>
              <p:sp>
                <p:nvSpPr>
                  <p:cNvPr id="119" name="Vuokaaviosymboli: Liitin 118"/>
                  <p:cNvSpPr>
                    <a:spLocks noChangeAspect="1"/>
                  </p:cNvSpPr>
                  <p:nvPr/>
                </p:nvSpPr>
                <p:spPr>
                  <a:xfrm>
                    <a:off x="2453462" y="2555776"/>
                    <a:ext cx="150876" cy="150876"/>
                  </a:xfrm>
                  <a:prstGeom prst="flowChartConnector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fi-FI"/>
                  </a:p>
                </p:txBody>
              </p:sp>
            </p:grpSp>
          </p:grpSp>
          <p:grpSp>
            <p:nvGrpSpPr>
              <p:cNvPr id="14384" name="Ryhmä 139"/>
              <p:cNvGrpSpPr>
                <a:grpSpLocks/>
              </p:cNvGrpSpPr>
              <p:nvPr/>
            </p:nvGrpSpPr>
            <p:grpSpPr bwMode="auto">
              <a:xfrm>
                <a:off x="2843808" y="2376000"/>
                <a:ext cx="792090" cy="1026117"/>
                <a:chOff x="2951820" y="2348880"/>
                <a:chExt cx="792090" cy="1026117"/>
              </a:xfrm>
            </p:grpSpPr>
            <p:grpSp>
              <p:nvGrpSpPr>
                <p:cNvPr id="14336" name="Ryhmä 11"/>
                <p:cNvGrpSpPr/>
                <p:nvPr/>
              </p:nvGrpSpPr>
              <p:grpSpPr>
                <a:xfrm>
                  <a:off x="2951820" y="2348883"/>
                  <a:ext cx="324036" cy="1026114"/>
                  <a:chOff x="2312876" y="2411760"/>
                  <a:chExt cx="432048" cy="1368152"/>
                </a:xfrm>
                <a:solidFill>
                  <a:srgbClr val="00FFFF"/>
                </a:solidFill>
              </p:grpSpPr>
              <p:grpSp>
                <p:nvGrpSpPr>
                  <p:cNvPr id="14337" name="Ryhmä 8"/>
                  <p:cNvGrpSpPr/>
                  <p:nvPr/>
                </p:nvGrpSpPr>
                <p:grpSpPr>
                  <a:xfrm>
                    <a:off x="2312876" y="2411760"/>
                    <a:ext cx="180020" cy="1368152"/>
                    <a:chOff x="2312876" y="2411760"/>
                    <a:chExt cx="180020" cy="1368152"/>
                  </a:xfrm>
                  <a:grpFill/>
                </p:grpSpPr>
                <p:sp>
                  <p:nvSpPr>
                    <p:cNvPr id="113" name="Vuokaaviosymboli: Vaihtoehtoinen käsittely 3"/>
                    <p:cNvSpPr/>
                    <p:nvPr/>
                  </p:nvSpPr>
                  <p:spPr>
                    <a:xfrm rot="5400000">
                      <a:off x="2327524" y="2397112"/>
                      <a:ext cx="150724" cy="180020"/>
                    </a:xfrm>
                    <a:prstGeom prst="flowChartAlternateProcess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endParaRPr lang="fi-FI"/>
                    </a:p>
                  </p:txBody>
                </p:sp>
                <p:sp>
                  <p:nvSpPr>
                    <p:cNvPr id="114" name="Vuokaaviosymboli: Vaihtoehtoinen käsittely 5"/>
                    <p:cNvSpPr/>
                    <p:nvPr/>
                  </p:nvSpPr>
                  <p:spPr>
                    <a:xfrm rot="5400000">
                      <a:off x="1862826" y="3149842"/>
                      <a:ext cx="1080120" cy="180020"/>
                    </a:xfrm>
                    <a:prstGeom prst="flowChartAlternateProcess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endParaRPr lang="fi-FI"/>
                    </a:p>
                  </p:txBody>
                </p:sp>
              </p:grpSp>
              <p:grpSp>
                <p:nvGrpSpPr>
                  <p:cNvPr id="14339" name="Ryhmä 9"/>
                  <p:cNvGrpSpPr/>
                  <p:nvPr/>
                </p:nvGrpSpPr>
                <p:grpSpPr>
                  <a:xfrm>
                    <a:off x="2564904" y="2411760"/>
                    <a:ext cx="180020" cy="1368152"/>
                    <a:chOff x="2528900" y="2411760"/>
                    <a:chExt cx="180020" cy="1368152"/>
                  </a:xfrm>
                  <a:grpFill/>
                </p:grpSpPr>
                <p:sp>
                  <p:nvSpPr>
                    <p:cNvPr id="111" name="Vuokaaviosymboli: Vaihtoehtoinen käsittely 110"/>
                    <p:cNvSpPr/>
                    <p:nvPr/>
                  </p:nvSpPr>
                  <p:spPr>
                    <a:xfrm rot="5400000">
                      <a:off x="2543548" y="2397112"/>
                      <a:ext cx="150724" cy="180020"/>
                    </a:xfrm>
                    <a:prstGeom prst="flowChartAlternateProcess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endParaRPr lang="fi-FI"/>
                    </a:p>
                  </p:txBody>
                </p:sp>
                <p:sp>
                  <p:nvSpPr>
                    <p:cNvPr id="112" name="Vuokaaviosymboli: Vaihtoehtoinen käsittely 111"/>
                    <p:cNvSpPr/>
                    <p:nvPr/>
                  </p:nvSpPr>
                  <p:spPr>
                    <a:xfrm rot="5400000">
                      <a:off x="2078850" y="3149842"/>
                      <a:ext cx="1080120" cy="180020"/>
                    </a:xfrm>
                    <a:prstGeom prst="flowChartAlternateProcess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endParaRPr lang="fi-FI"/>
                    </a:p>
                  </p:txBody>
                </p:sp>
              </p:grpSp>
              <p:sp>
                <p:nvSpPr>
                  <p:cNvPr id="110" name="Vuokaaviosymboli: Liitin 38"/>
                  <p:cNvSpPr>
                    <a:spLocks noChangeAspect="1"/>
                  </p:cNvSpPr>
                  <p:nvPr/>
                </p:nvSpPr>
                <p:spPr>
                  <a:xfrm>
                    <a:off x="2453462" y="2555776"/>
                    <a:ext cx="150876" cy="150876"/>
                  </a:xfrm>
                  <a:prstGeom prst="flowChartConnector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fi-FI"/>
                  </a:p>
                </p:txBody>
              </p:sp>
            </p:grpSp>
            <p:grpSp>
              <p:nvGrpSpPr>
                <p:cNvPr id="14340" name="Ryhmä 11"/>
                <p:cNvGrpSpPr/>
                <p:nvPr/>
              </p:nvGrpSpPr>
              <p:grpSpPr>
                <a:xfrm>
                  <a:off x="3419874" y="2348880"/>
                  <a:ext cx="324036" cy="1026114"/>
                  <a:chOff x="2312876" y="2411760"/>
                  <a:chExt cx="432048" cy="1368152"/>
                </a:xfrm>
                <a:solidFill>
                  <a:srgbClr val="00FFFF"/>
                </a:solidFill>
              </p:grpSpPr>
              <p:grpSp>
                <p:nvGrpSpPr>
                  <p:cNvPr id="14341" name="Ryhmä 8"/>
                  <p:cNvGrpSpPr/>
                  <p:nvPr/>
                </p:nvGrpSpPr>
                <p:grpSpPr>
                  <a:xfrm>
                    <a:off x="2312876" y="2411760"/>
                    <a:ext cx="180020" cy="1368152"/>
                    <a:chOff x="2312876" y="2411760"/>
                    <a:chExt cx="180020" cy="1368152"/>
                  </a:xfrm>
                  <a:grpFill/>
                </p:grpSpPr>
                <p:sp>
                  <p:nvSpPr>
                    <p:cNvPr id="106" name="Vuokaaviosymboli: Vaihtoehtoinen käsittely 3"/>
                    <p:cNvSpPr/>
                    <p:nvPr/>
                  </p:nvSpPr>
                  <p:spPr>
                    <a:xfrm rot="5400000">
                      <a:off x="2327524" y="2397112"/>
                      <a:ext cx="150724" cy="180020"/>
                    </a:xfrm>
                    <a:prstGeom prst="flowChartAlternateProcess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endParaRPr lang="fi-FI"/>
                    </a:p>
                  </p:txBody>
                </p:sp>
                <p:sp>
                  <p:nvSpPr>
                    <p:cNvPr id="107" name="Vuokaaviosymboli: Vaihtoehtoinen käsittely 5"/>
                    <p:cNvSpPr/>
                    <p:nvPr/>
                  </p:nvSpPr>
                  <p:spPr>
                    <a:xfrm rot="5400000">
                      <a:off x="1862826" y="3149842"/>
                      <a:ext cx="1080120" cy="180020"/>
                    </a:xfrm>
                    <a:prstGeom prst="flowChartAlternateProcess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endParaRPr lang="fi-FI"/>
                    </a:p>
                  </p:txBody>
                </p:sp>
              </p:grpSp>
              <p:grpSp>
                <p:nvGrpSpPr>
                  <p:cNvPr id="2" name="Ryhmä 9"/>
                  <p:cNvGrpSpPr/>
                  <p:nvPr/>
                </p:nvGrpSpPr>
                <p:grpSpPr>
                  <a:xfrm>
                    <a:off x="2564904" y="2411760"/>
                    <a:ext cx="180020" cy="1368152"/>
                    <a:chOff x="2528900" y="2411760"/>
                    <a:chExt cx="180020" cy="1368152"/>
                  </a:xfrm>
                  <a:grpFill/>
                </p:grpSpPr>
                <p:sp>
                  <p:nvSpPr>
                    <p:cNvPr id="104" name="Vuokaaviosymboli: Vaihtoehtoinen käsittely 103"/>
                    <p:cNvSpPr/>
                    <p:nvPr/>
                  </p:nvSpPr>
                  <p:spPr>
                    <a:xfrm rot="5400000">
                      <a:off x="2543548" y="2397112"/>
                      <a:ext cx="150724" cy="180020"/>
                    </a:xfrm>
                    <a:prstGeom prst="flowChartAlternateProcess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endParaRPr lang="fi-FI"/>
                    </a:p>
                  </p:txBody>
                </p:sp>
                <p:sp>
                  <p:nvSpPr>
                    <p:cNvPr id="105" name="Vuokaaviosymboli: Vaihtoehtoinen käsittely 104"/>
                    <p:cNvSpPr/>
                    <p:nvPr/>
                  </p:nvSpPr>
                  <p:spPr>
                    <a:xfrm rot="5400000">
                      <a:off x="2078850" y="3149842"/>
                      <a:ext cx="1080120" cy="180020"/>
                    </a:xfrm>
                    <a:prstGeom prst="flowChartAlternateProcess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endParaRPr lang="fi-FI"/>
                    </a:p>
                  </p:txBody>
                </p:sp>
              </p:grpSp>
              <p:sp>
                <p:nvSpPr>
                  <p:cNvPr id="103" name="Vuokaaviosymboli: Liitin 102"/>
                  <p:cNvSpPr>
                    <a:spLocks noChangeAspect="1"/>
                  </p:cNvSpPr>
                  <p:nvPr/>
                </p:nvSpPr>
                <p:spPr>
                  <a:xfrm>
                    <a:off x="2453462" y="2555776"/>
                    <a:ext cx="150876" cy="150876"/>
                  </a:xfrm>
                  <a:prstGeom prst="flowChartConnector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fi-FI"/>
                  </a:p>
                </p:txBody>
              </p:sp>
            </p:grpSp>
          </p:grpSp>
        </p:grpSp>
        <p:grpSp>
          <p:nvGrpSpPr>
            <p:cNvPr id="14347" name="Ryhmä 145"/>
            <p:cNvGrpSpPr>
              <a:grpSpLocks/>
            </p:cNvGrpSpPr>
            <p:nvPr/>
          </p:nvGrpSpPr>
          <p:grpSpPr bwMode="auto">
            <a:xfrm>
              <a:off x="4752019" y="1772816"/>
              <a:ext cx="4413531" cy="1998223"/>
              <a:chOff x="4752019" y="1772816"/>
              <a:chExt cx="4413531" cy="1998223"/>
            </a:xfrm>
          </p:grpSpPr>
          <p:grpSp>
            <p:nvGrpSpPr>
              <p:cNvPr id="14348" name="Ryhmä 181"/>
              <p:cNvGrpSpPr>
                <a:grpSpLocks/>
              </p:cNvGrpSpPr>
              <p:nvPr/>
            </p:nvGrpSpPr>
            <p:grpSpPr bwMode="auto">
              <a:xfrm>
                <a:off x="7740370" y="2508681"/>
                <a:ext cx="360022" cy="41591"/>
                <a:chOff x="2339770" y="2996961"/>
                <a:chExt cx="360022" cy="41591"/>
              </a:xfrm>
            </p:grpSpPr>
            <p:sp>
              <p:nvSpPr>
                <p:cNvPr id="92" name="Vuokaaviosymboli: Liitin 91"/>
                <p:cNvSpPr>
                  <a:spLocks noChangeAspect="1"/>
                </p:cNvSpPr>
                <p:nvPr/>
              </p:nvSpPr>
              <p:spPr>
                <a:xfrm>
                  <a:off x="2339350" y="2997134"/>
                  <a:ext cx="41276" cy="41273"/>
                </a:xfrm>
                <a:prstGeom prst="flowChartConnector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fi-FI"/>
                </a:p>
              </p:txBody>
            </p:sp>
            <p:sp>
              <p:nvSpPr>
                <p:cNvPr id="93" name="Vuokaaviosymboli: Liitin 92"/>
                <p:cNvSpPr>
                  <a:spLocks noChangeAspect="1"/>
                </p:cNvSpPr>
                <p:nvPr/>
              </p:nvSpPr>
              <p:spPr>
                <a:xfrm>
                  <a:off x="2498103" y="2997134"/>
                  <a:ext cx="42864" cy="41273"/>
                </a:xfrm>
                <a:prstGeom prst="flowChartConnector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fi-FI"/>
                </a:p>
              </p:txBody>
            </p:sp>
            <p:sp>
              <p:nvSpPr>
                <p:cNvPr id="94" name="Vuokaaviosymboli: Liitin 93"/>
                <p:cNvSpPr>
                  <a:spLocks noChangeAspect="1"/>
                </p:cNvSpPr>
                <p:nvPr/>
              </p:nvSpPr>
              <p:spPr>
                <a:xfrm>
                  <a:off x="2658443" y="2997134"/>
                  <a:ext cx="41276" cy="41273"/>
                </a:xfrm>
                <a:prstGeom prst="flowChartConnector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fi-FI"/>
                </a:p>
              </p:txBody>
            </p:sp>
          </p:grpSp>
          <p:grpSp>
            <p:nvGrpSpPr>
              <p:cNvPr id="14349" name="Ryhmä 220"/>
              <p:cNvGrpSpPr>
                <a:grpSpLocks/>
              </p:cNvGrpSpPr>
              <p:nvPr/>
            </p:nvGrpSpPr>
            <p:grpSpPr bwMode="auto">
              <a:xfrm>
                <a:off x="7627136" y="1926000"/>
                <a:ext cx="1538414" cy="338554"/>
                <a:chOff x="4644008" y="1889887"/>
                <a:chExt cx="1538414" cy="338554"/>
              </a:xfrm>
            </p:grpSpPr>
            <p:cxnSp>
              <p:nvCxnSpPr>
                <p:cNvPr id="90" name="Suora nuoliyhdysviiva 89"/>
                <p:cNvCxnSpPr/>
                <p:nvPr/>
              </p:nvCxnSpPr>
              <p:spPr>
                <a:xfrm rot="10800000">
                  <a:off x="4644109" y="2050484"/>
                  <a:ext cx="215904" cy="1587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prstDash val="solid"/>
                  <a:tailEnd type="arrow" w="sm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1" name="Tekstikehys 90"/>
                <p:cNvSpPr txBox="1"/>
                <p:nvPr/>
              </p:nvSpPr>
              <p:spPr>
                <a:xfrm>
                  <a:off x="4756823" y="1890153"/>
                  <a:ext cx="1425599" cy="338124"/>
                </a:xfrm>
                <a:prstGeom prst="rect">
                  <a:avLst/>
                </a:prstGeom>
                <a:noFill/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fi-FI" sz="1600" dirty="0">
                      <a:latin typeface="+mj-lt"/>
                      <a:cs typeface="Arial" pitchFamily="34" charset="0"/>
                    </a:rPr>
                    <a:t>kestävyysgeeni</a:t>
                  </a:r>
                </a:p>
              </p:txBody>
            </p:sp>
          </p:grpSp>
          <p:grpSp>
            <p:nvGrpSpPr>
              <p:cNvPr id="14350" name="Ryhmä 143"/>
              <p:cNvGrpSpPr>
                <a:grpSpLocks/>
              </p:cNvGrpSpPr>
              <p:nvPr/>
            </p:nvGrpSpPr>
            <p:grpSpPr bwMode="auto">
              <a:xfrm>
                <a:off x="8244403" y="2304000"/>
                <a:ext cx="756101" cy="432051"/>
                <a:chOff x="8244403" y="2348880"/>
                <a:chExt cx="756101" cy="432051"/>
              </a:xfrm>
            </p:grpSpPr>
            <p:grpSp>
              <p:nvGrpSpPr>
                <p:cNvPr id="3" name="Ryhmä 11"/>
                <p:cNvGrpSpPr>
                  <a:grpSpLocks noChangeAspect="1"/>
                </p:cNvGrpSpPr>
                <p:nvPr/>
              </p:nvGrpSpPr>
              <p:grpSpPr>
                <a:xfrm>
                  <a:off x="8244403" y="2348880"/>
                  <a:ext cx="324036" cy="432048"/>
                  <a:chOff x="2312876" y="2339752"/>
                  <a:chExt cx="432048" cy="576064"/>
                </a:xfrm>
                <a:solidFill>
                  <a:srgbClr val="DE22DE"/>
                </a:solidFill>
              </p:grpSpPr>
              <p:grpSp>
                <p:nvGrpSpPr>
                  <p:cNvPr id="7" name="Ryhmä 8"/>
                  <p:cNvGrpSpPr/>
                  <p:nvPr/>
                </p:nvGrpSpPr>
                <p:grpSpPr>
                  <a:xfrm>
                    <a:off x="2312876" y="2339752"/>
                    <a:ext cx="180020" cy="576064"/>
                    <a:chOff x="2312876" y="2339752"/>
                    <a:chExt cx="180020" cy="576064"/>
                  </a:xfrm>
                  <a:grpFill/>
                </p:grpSpPr>
                <p:sp>
                  <p:nvSpPr>
                    <p:cNvPr id="88" name="Vuokaaviosymboli: Vaihtoehtoinen käsittely 3"/>
                    <p:cNvSpPr/>
                    <p:nvPr/>
                  </p:nvSpPr>
                  <p:spPr>
                    <a:xfrm rot="5400000">
                      <a:off x="2291520" y="2361108"/>
                      <a:ext cx="222732" cy="180020"/>
                    </a:xfrm>
                    <a:prstGeom prst="flowChartAlternateProcess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endParaRPr lang="fi-FI"/>
                    </a:p>
                  </p:txBody>
                </p:sp>
                <p:sp>
                  <p:nvSpPr>
                    <p:cNvPr id="89" name="Vuokaaviosymboli: Vaihtoehtoinen käsittely 5"/>
                    <p:cNvSpPr/>
                    <p:nvPr/>
                  </p:nvSpPr>
                  <p:spPr>
                    <a:xfrm rot="5400000">
                      <a:off x="2294874" y="2717794"/>
                      <a:ext cx="216024" cy="180020"/>
                    </a:xfrm>
                    <a:prstGeom prst="flowChartAlternateProcess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endParaRPr lang="fi-FI"/>
                    </a:p>
                  </p:txBody>
                </p:sp>
              </p:grpSp>
              <p:grpSp>
                <p:nvGrpSpPr>
                  <p:cNvPr id="8" name="Ryhmä 9"/>
                  <p:cNvGrpSpPr/>
                  <p:nvPr/>
                </p:nvGrpSpPr>
                <p:grpSpPr>
                  <a:xfrm>
                    <a:off x="2564904" y="2339752"/>
                    <a:ext cx="180020" cy="576064"/>
                    <a:chOff x="2528900" y="2339752"/>
                    <a:chExt cx="180020" cy="576064"/>
                  </a:xfrm>
                  <a:grpFill/>
                </p:grpSpPr>
                <p:sp>
                  <p:nvSpPr>
                    <p:cNvPr id="86" name="Vuokaaviosymboli: Vaihtoehtoinen käsittely 85"/>
                    <p:cNvSpPr/>
                    <p:nvPr/>
                  </p:nvSpPr>
                  <p:spPr>
                    <a:xfrm rot="5400000">
                      <a:off x="2507544" y="2361108"/>
                      <a:ext cx="222732" cy="180020"/>
                    </a:xfrm>
                    <a:prstGeom prst="flowChartAlternateProcess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endParaRPr lang="fi-FI"/>
                    </a:p>
                  </p:txBody>
                </p:sp>
                <p:sp>
                  <p:nvSpPr>
                    <p:cNvPr id="87" name="Vuokaaviosymboli: Vaihtoehtoinen käsittely 86"/>
                    <p:cNvSpPr/>
                    <p:nvPr/>
                  </p:nvSpPr>
                  <p:spPr>
                    <a:xfrm rot="5400000">
                      <a:off x="2510898" y="2717794"/>
                      <a:ext cx="216024" cy="180020"/>
                    </a:xfrm>
                    <a:prstGeom prst="flowChartAlternateProcess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endParaRPr lang="fi-FI"/>
                    </a:p>
                  </p:txBody>
                </p:sp>
              </p:grpSp>
              <p:sp>
                <p:nvSpPr>
                  <p:cNvPr id="85" name="Vuokaaviosymboli: Liitin 84"/>
                  <p:cNvSpPr>
                    <a:spLocks noChangeAspect="1"/>
                  </p:cNvSpPr>
                  <p:nvPr/>
                </p:nvSpPr>
                <p:spPr>
                  <a:xfrm>
                    <a:off x="2453462" y="2555776"/>
                    <a:ext cx="150876" cy="150876"/>
                  </a:xfrm>
                  <a:prstGeom prst="flowChartConnector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fi-FI"/>
                  </a:p>
                </p:txBody>
              </p:sp>
            </p:grpSp>
            <p:grpSp>
              <p:nvGrpSpPr>
                <p:cNvPr id="9" name="Ryhmä 11"/>
                <p:cNvGrpSpPr>
                  <a:grpSpLocks noChangeAspect="1"/>
                </p:cNvGrpSpPr>
                <p:nvPr/>
              </p:nvGrpSpPr>
              <p:grpSpPr>
                <a:xfrm>
                  <a:off x="8676468" y="2348883"/>
                  <a:ext cx="324036" cy="432048"/>
                  <a:chOff x="2312876" y="2339752"/>
                  <a:chExt cx="432048" cy="576064"/>
                </a:xfrm>
                <a:solidFill>
                  <a:srgbClr val="DE22DE"/>
                </a:solidFill>
              </p:grpSpPr>
              <p:grpSp>
                <p:nvGrpSpPr>
                  <p:cNvPr id="16" name="Ryhmä 8"/>
                  <p:cNvGrpSpPr/>
                  <p:nvPr/>
                </p:nvGrpSpPr>
                <p:grpSpPr>
                  <a:xfrm>
                    <a:off x="2312876" y="2339752"/>
                    <a:ext cx="180020" cy="576064"/>
                    <a:chOff x="2312876" y="2339752"/>
                    <a:chExt cx="180020" cy="576064"/>
                  </a:xfrm>
                  <a:grpFill/>
                </p:grpSpPr>
                <p:sp>
                  <p:nvSpPr>
                    <p:cNvPr id="81" name="Vuokaaviosymboli: Vaihtoehtoinen käsittely 3"/>
                    <p:cNvSpPr/>
                    <p:nvPr/>
                  </p:nvSpPr>
                  <p:spPr>
                    <a:xfrm rot="5400000">
                      <a:off x="2291520" y="2361108"/>
                      <a:ext cx="222732" cy="180020"/>
                    </a:xfrm>
                    <a:prstGeom prst="flowChartAlternateProcess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endParaRPr lang="fi-FI"/>
                    </a:p>
                  </p:txBody>
                </p:sp>
                <p:sp>
                  <p:nvSpPr>
                    <p:cNvPr id="82" name="Vuokaaviosymboli: Vaihtoehtoinen käsittely 5"/>
                    <p:cNvSpPr/>
                    <p:nvPr/>
                  </p:nvSpPr>
                  <p:spPr>
                    <a:xfrm rot="5400000">
                      <a:off x="2294874" y="2717794"/>
                      <a:ext cx="216024" cy="180020"/>
                    </a:xfrm>
                    <a:prstGeom prst="flowChartAlternateProcess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endParaRPr lang="fi-FI"/>
                    </a:p>
                  </p:txBody>
                </p:sp>
              </p:grpSp>
              <p:grpSp>
                <p:nvGrpSpPr>
                  <p:cNvPr id="14354" name="Ryhmä 9"/>
                  <p:cNvGrpSpPr/>
                  <p:nvPr/>
                </p:nvGrpSpPr>
                <p:grpSpPr>
                  <a:xfrm>
                    <a:off x="2564904" y="2339752"/>
                    <a:ext cx="180020" cy="576064"/>
                    <a:chOff x="2528900" y="2339752"/>
                    <a:chExt cx="180020" cy="576064"/>
                  </a:xfrm>
                  <a:grpFill/>
                </p:grpSpPr>
                <p:sp>
                  <p:nvSpPr>
                    <p:cNvPr id="79" name="Vuokaaviosymboli: Vaihtoehtoinen käsittely 78"/>
                    <p:cNvSpPr/>
                    <p:nvPr/>
                  </p:nvSpPr>
                  <p:spPr>
                    <a:xfrm rot="5400000">
                      <a:off x="2507544" y="2361108"/>
                      <a:ext cx="222732" cy="180020"/>
                    </a:xfrm>
                    <a:prstGeom prst="flowChartAlternateProcess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endParaRPr lang="fi-FI"/>
                    </a:p>
                  </p:txBody>
                </p:sp>
                <p:sp>
                  <p:nvSpPr>
                    <p:cNvPr id="80" name="Vuokaaviosymboli: Vaihtoehtoinen käsittely 79"/>
                    <p:cNvSpPr/>
                    <p:nvPr/>
                  </p:nvSpPr>
                  <p:spPr>
                    <a:xfrm rot="5400000">
                      <a:off x="2510898" y="2717794"/>
                      <a:ext cx="216024" cy="180020"/>
                    </a:xfrm>
                    <a:prstGeom prst="flowChartAlternateProcess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endParaRPr lang="fi-FI"/>
                    </a:p>
                  </p:txBody>
                </p:sp>
              </p:grpSp>
              <p:sp>
                <p:nvSpPr>
                  <p:cNvPr id="78" name="Vuokaaviosymboli: Liitin 77"/>
                  <p:cNvSpPr>
                    <a:spLocks noChangeAspect="1"/>
                  </p:cNvSpPr>
                  <p:nvPr/>
                </p:nvSpPr>
                <p:spPr>
                  <a:xfrm>
                    <a:off x="2453462" y="2555776"/>
                    <a:ext cx="150876" cy="150876"/>
                  </a:xfrm>
                  <a:prstGeom prst="flowChartConnector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fi-FI"/>
                  </a:p>
                </p:txBody>
              </p:sp>
            </p:grpSp>
          </p:grpSp>
          <p:grpSp>
            <p:nvGrpSpPr>
              <p:cNvPr id="14351" name="Ryhmä 142"/>
              <p:cNvGrpSpPr>
                <a:grpSpLocks/>
              </p:cNvGrpSpPr>
              <p:nvPr/>
            </p:nvGrpSpPr>
            <p:grpSpPr bwMode="auto">
              <a:xfrm>
                <a:off x="6811980" y="1944000"/>
                <a:ext cx="784373" cy="1242139"/>
                <a:chOff x="6811980" y="1916832"/>
                <a:chExt cx="784373" cy="1242139"/>
              </a:xfrm>
            </p:grpSpPr>
            <p:grpSp>
              <p:nvGrpSpPr>
                <p:cNvPr id="14358" name="Ryhmä 219"/>
                <p:cNvGrpSpPr>
                  <a:grpSpLocks noChangeAspect="1"/>
                </p:cNvGrpSpPr>
                <p:nvPr/>
              </p:nvGrpSpPr>
              <p:grpSpPr bwMode="auto">
                <a:xfrm>
                  <a:off x="7276174" y="1916832"/>
                  <a:ext cx="320179" cy="1242138"/>
                  <a:chOff x="5837284" y="1988840"/>
                  <a:chExt cx="426904" cy="1656184"/>
                </a:xfrm>
              </p:grpSpPr>
              <p:sp>
                <p:nvSpPr>
                  <p:cNvPr id="63" name="Vuokaaviosymboli: Liitin 62"/>
                  <p:cNvSpPr>
                    <a:spLocks noChangeAspect="1"/>
                  </p:cNvSpPr>
                  <p:nvPr/>
                </p:nvSpPr>
                <p:spPr>
                  <a:xfrm>
                    <a:off x="5975161" y="2708114"/>
                    <a:ext cx="152402" cy="150276"/>
                  </a:xfrm>
                  <a:prstGeom prst="flowChartConnector">
                    <a:avLst/>
                  </a:prstGeom>
                  <a:solidFill>
                    <a:srgbClr val="DE22DE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fi-FI"/>
                  </a:p>
                </p:txBody>
              </p:sp>
              <p:grpSp>
                <p:nvGrpSpPr>
                  <p:cNvPr id="14368" name="Ryhmä 207"/>
                  <p:cNvGrpSpPr>
                    <a:grpSpLocks/>
                  </p:cNvGrpSpPr>
                  <p:nvPr/>
                </p:nvGrpSpPr>
                <p:grpSpPr bwMode="auto">
                  <a:xfrm>
                    <a:off x="5837284" y="1988840"/>
                    <a:ext cx="180020" cy="1656184"/>
                    <a:chOff x="5837284" y="1988840"/>
                    <a:chExt cx="180020" cy="1656184"/>
                  </a:xfrm>
                </p:grpSpPr>
                <p:grpSp>
                  <p:nvGrpSpPr>
                    <p:cNvPr id="28" name="Ryhmä 8"/>
                    <p:cNvGrpSpPr/>
                    <p:nvPr/>
                  </p:nvGrpSpPr>
                  <p:grpSpPr>
                    <a:xfrm>
                      <a:off x="5837284" y="1988840"/>
                      <a:ext cx="180020" cy="1656184"/>
                      <a:chOff x="2312876" y="1835696"/>
                      <a:chExt cx="180020" cy="1656184"/>
                    </a:xfrm>
                    <a:solidFill>
                      <a:srgbClr val="DE22DE"/>
                    </a:solidFill>
                  </p:grpSpPr>
                  <p:sp>
                    <p:nvSpPr>
                      <p:cNvPr id="72" name="Vuokaaviosymboli: Vaihtoehtoinen käsittely 3"/>
                      <p:cNvSpPr/>
                      <p:nvPr/>
                    </p:nvSpPr>
                    <p:spPr>
                      <a:xfrm rot="5400000">
                        <a:off x="2039492" y="2109080"/>
                        <a:ext cx="726788" cy="180020"/>
                      </a:xfrm>
                      <a:prstGeom prst="flowChartAlternateProcess">
                        <a:avLst/>
                      </a:prstGeom>
                      <a:grp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 eaLnBrk="0" hangingPunct="0">
                          <a:defRPr/>
                        </a:pPr>
                        <a:endParaRPr lang="fi-FI"/>
                      </a:p>
                    </p:txBody>
                  </p:sp>
                  <p:sp>
                    <p:nvSpPr>
                      <p:cNvPr id="73" name="Vuokaaviosymboli: Vaihtoehtoinen käsittely 5"/>
                      <p:cNvSpPr/>
                      <p:nvPr/>
                    </p:nvSpPr>
                    <p:spPr>
                      <a:xfrm rot="5400000">
                        <a:off x="2006842" y="3005826"/>
                        <a:ext cx="792088" cy="180020"/>
                      </a:xfrm>
                      <a:prstGeom prst="flowChartAlternateProcess">
                        <a:avLst/>
                      </a:prstGeom>
                      <a:grp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 eaLnBrk="0" hangingPunct="0">
                          <a:defRPr/>
                        </a:pPr>
                        <a:endParaRPr lang="fi-FI"/>
                      </a:p>
                    </p:txBody>
                  </p:sp>
                </p:grpSp>
                <p:sp>
                  <p:nvSpPr>
                    <p:cNvPr id="71" name="Vuokaavio: Prosessi 70"/>
                    <p:cNvSpPr/>
                    <p:nvPr/>
                  </p:nvSpPr>
                  <p:spPr>
                    <a:xfrm rot="10800000">
                      <a:off x="5843925" y="2145104"/>
                      <a:ext cx="167218" cy="50798"/>
                    </a:xfrm>
                    <a:prstGeom prst="flowChartProcess">
                      <a:avLst/>
                    </a:prstGeom>
                    <a:solidFill>
                      <a:srgbClr val="99FF33"/>
                    </a:solidFill>
                    <a:ln w="63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endParaRPr lang="fi-FI"/>
                    </a:p>
                  </p:txBody>
                </p:sp>
              </p:grpSp>
              <p:grpSp>
                <p:nvGrpSpPr>
                  <p:cNvPr id="14369" name="Ryhmä 208"/>
                  <p:cNvGrpSpPr>
                    <a:grpSpLocks/>
                  </p:cNvGrpSpPr>
                  <p:nvPr/>
                </p:nvGrpSpPr>
                <p:grpSpPr bwMode="auto">
                  <a:xfrm>
                    <a:off x="6084168" y="1988840"/>
                    <a:ext cx="180020" cy="1656184"/>
                    <a:chOff x="6093319" y="1988840"/>
                    <a:chExt cx="180020" cy="1656184"/>
                  </a:xfrm>
                </p:grpSpPr>
                <p:grpSp>
                  <p:nvGrpSpPr>
                    <p:cNvPr id="14360" name="Ryhmä 9"/>
                    <p:cNvGrpSpPr/>
                    <p:nvPr/>
                  </p:nvGrpSpPr>
                  <p:grpSpPr>
                    <a:xfrm>
                      <a:off x="6093319" y="1988840"/>
                      <a:ext cx="180020" cy="1656184"/>
                      <a:chOff x="2528900" y="1835696"/>
                      <a:chExt cx="180020" cy="1656184"/>
                    </a:xfrm>
                    <a:solidFill>
                      <a:srgbClr val="DE22DE"/>
                    </a:solidFill>
                  </p:grpSpPr>
                  <p:sp>
                    <p:nvSpPr>
                      <p:cNvPr id="68" name="Vuokaaviosymboli: Vaihtoehtoinen käsittely 67"/>
                      <p:cNvSpPr/>
                      <p:nvPr/>
                    </p:nvSpPr>
                    <p:spPr>
                      <a:xfrm rot="5400000">
                        <a:off x="2255516" y="2109080"/>
                        <a:ext cx="726788" cy="180020"/>
                      </a:xfrm>
                      <a:prstGeom prst="flowChartAlternateProcess">
                        <a:avLst/>
                      </a:prstGeom>
                      <a:grp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 eaLnBrk="0" hangingPunct="0">
                          <a:defRPr/>
                        </a:pPr>
                        <a:endParaRPr lang="fi-FI"/>
                      </a:p>
                    </p:txBody>
                  </p:sp>
                  <p:sp>
                    <p:nvSpPr>
                      <p:cNvPr id="69" name="Vuokaaviosymboli: Vaihtoehtoinen käsittely 68"/>
                      <p:cNvSpPr/>
                      <p:nvPr/>
                    </p:nvSpPr>
                    <p:spPr>
                      <a:xfrm rot="5400000">
                        <a:off x="2222866" y="3005826"/>
                        <a:ext cx="792088" cy="180020"/>
                      </a:xfrm>
                      <a:prstGeom prst="flowChartAlternateProcess">
                        <a:avLst/>
                      </a:prstGeom>
                      <a:grp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 eaLnBrk="0" hangingPunct="0">
                          <a:defRPr/>
                        </a:pPr>
                        <a:endParaRPr lang="fi-FI"/>
                      </a:p>
                    </p:txBody>
                  </p:sp>
                </p:grpSp>
                <p:sp>
                  <p:nvSpPr>
                    <p:cNvPr id="67" name="Vuokaavio: Prosessi 66"/>
                    <p:cNvSpPr/>
                    <p:nvPr/>
                  </p:nvSpPr>
                  <p:spPr>
                    <a:xfrm rot="10800000">
                      <a:off x="6100730" y="2145104"/>
                      <a:ext cx="167220" cy="50798"/>
                    </a:xfrm>
                    <a:prstGeom prst="flowChartProcess">
                      <a:avLst/>
                    </a:prstGeom>
                    <a:solidFill>
                      <a:srgbClr val="99FF33"/>
                    </a:solidFill>
                    <a:ln w="63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endParaRPr lang="fi-FI"/>
                    </a:p>
                  </p:txBody>
                </p:sp>
              </p:grpSp>
            </p:grpSp>
            <p:grpSp>
              <p:nvGrpSpPr>
                <p:cNvPr id="14359" name="Ryhmä 256"/>
                <p:cNvGrpSpPr>
                  <a:grpSpLocks noChangeAspect="1"/>
                </p:cNvGrpSpPr>
                <p:nvPr/>
              </p:nvGrpSpPr>
              <p:grpSpPr bwMode="auto">
                <a:xfrm>
                  <a:off x="6811980" y="1916833"/>
                  <a:ext cx="320179" cy="1242138"/>
                  <a:chOff x="5837284" y="1988840"/>
                  <a:chExt cx="426904" cy="1656184"/>
                </a:xfrm>
              </p:grpSpPr>
              <p:sp>
                <p:nvSpPr>
                  <p:cNvPr id="52" name="Vuokaaviosymboli: Liitin 51"/>
                  <p:cNvSpPr>
                    <a:spLocks noChangeAspect="1"/>
                  </p:cNvSpPr>
                  <p:nvPr/>
                </p:nvSpPr>
                <p:spPr>
                  <a:xfrm>
                    <a:off x="5986592" y="2708113"/>
                    <a:ext cx="152402" cy="150276"/>
                  </a:xfrm>
                  <a:prstGeom prst="flowChartConnector">
                    <a:avLst/>
                  </a:prstGeom>
                  <a:solidFill>
                    <a:srgbClr val="DE22DE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fi-FI"/>
                  </a:p>
                </p:txBody>
              </p:sp>
              <p:grpSp>
                <p:nvGrpSpPr>
                  <p:cNvPr id="14361" name="Ryhmä 207"/>
                  <p:cNvGrpSpPr>
                    <a:grpSpLocks/>
                  </p:cNvGrpSpPr>
                  <p:nvPr/>
                </p:nvGrpSpPr>
                <p:grpSpPr bwMode="auto">
                  <a:xfrm>
                    <a:off x="5837284" y="1988840"/>
                    <a:ext cx="180020" cy="1656184"/>
                    <a:chOff x="5837284" y="1988840"/>
                    <a:chExt cx="180020" cy="1656184"/>
                  </a:xfrm>
                </p:grpSpPr>
                <p:grpSp>
                  <p:nvGrpSpPr>
                    <p:cNvPr id="14363" name="Ryhmä 8"/>
                    <p:cNvGrpSpPr/>
                    <p:nvPr/>
                  </p:nvGrpSpPr>
                  <p:grpSpPr>
                    <a:xfrm>
                      <a:off x="5837284" y="1988840"/>
                      <a:ext cx="180020" cy="1656184"/>
                      <a:chOff x="2312876" y="1835696"/>
                      <a:chExt cx="180020" cy="1656184"/>
                    </a:xfrm>
                    <a:solidFill>
                      <a:srgbClr val="DE22DE"/>
                    </a:solidFill>
                  </p:grpSpPr>
                  <p:sp>
                    <p:nvSpPr>
                      <p:cNvPr id="61" name="Vuokaaviosymboli: Vaihtoehtoinen käsittely 3"/>
                      <p:cNvSpPr/>
                      <p:nvPr/>
                    </p:nvSpPr>
                    <p:spPr>
                      <a:xfrm rot="5400000">
                        <a:off x="2039492" y="2109080"/>
                        <a:ext cx="726788" cy="180020"/>
                      </a:xfrm>
                      <a:prstGeom prst="flowChartAlternateProcess">
                        <a:avLst/>
                      </a:prstGeom>
                      <a:grp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 eaLnBrk="0" hangingPunct="0">
                          <a:defRPr/>
                        </a:pPr>
                        <a:endParaRPr lang="fi-FI"/>
                      </a:p>
                    </p:txBody>
                  </p:sp>
                  <p:sp>
                    <p:nvSpPr>
                      <p:cNvPr id="62" name="Vuokaaviosymboli: Vaihtoehtoinen käsittely 5"/>
                      <p:cNvSpPr/>
                      <p:nvPr/>
                    </p:nvSpPr>
                    <p:spPr>
                      <a:xfrm rot="5400000">
                        <a:off x="2006842" y="3005826"/>
                        <a:ext cx="792088" cy="180020"/>
                      </a:xfrm>
                      <a:prstGeom prst="flowChartAlternateProcess">
                        <a:avLst/>
                      </a:prstGeom>
                      <a:grp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 eaLnBrk="0" hangingPunct="0">
                          <a:defRPr/>
                        </a:pPr>
                        <a:endParaRPr lang="fi-FI"/>
                      </a:p>
                    </p:txBody>
                  </p:sp>
                </p:grpSp>
                <p:sp>
                  <p:nvSpPr>
                    <p:cNvPr id="60" name="Vuokaavio: Prosessi 59"/>
                    <p:cNvSpPr/>
                    <p:nvPr/>
                  </p:nvSpPr>
                  <p:spPr>
                    <a:xfrm rot="10800000">
                      <a:off x="5855356" y="2145103"/>
                      <a:ext cx="156636" cy="50798"/>
                    </a:xfrm>
                    <a:prstGeom prst="flowChartProcess">
                      <a:avLst/>
                    </a:prstGeom>
                    <a:solidFill>
                      <a:srgbClr val="99FF33"/>
                    </a:solidFill>
                    <a:ln w="63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endParaRPr lang="fi-FI"/>
                    </a:p>
                  </p:txBody>
                </p:sp>
              </p:grpSp>
              <p:grpSp>
                <p:nvGrpSpPr>
                  <p:cNvPr id="14362" name="Ryhmä 208"/>
                  <p:cNvGrpSpPr>
                    <a:grpSpLocks/>
                  </p:cNvGrpSpPr>
                  <p:nvPr/>
                </p:nvGrpSpPr>
                <p:grpSpPr bwMode="auto">
                  <a:xfrm>
                    <a:off x="6084168" y="1988840"/>
                    <a:ext cx="180020" cy="1656184"/>
                    <a:chOff x="6093319" y="1988840"/>
                    <a:chExt cx="180020" cy="1656184"/>
                  </a:xfrm>
                </p:grpSpPr>
                <p:grpSp>
                  <p:nvGrpSpPr>
                    <p:cNvPr id="14365" name="Ryhmä 9"/>
                    <p:cNvGrpSpPr/>
                    <p:nvPr/>
                  </p:nvGrpSpPr>
                  <p:grpSpPr>
                    <a:xfrm>
                      <a:off x="6093319" y="1988840"/>
                      <a:ext cx="180020" cy="1656184"/>
                      <a:chOff x="2528900" y="1835696"/>
                      <a:chExt cx="180020" cy="1656184"/>
                    </a:xfrm>
                    <a:solidFill>
                      <a:srgbClr val="DE22DE"/>
                    </a:solidFill>
                  </p:grpSpPr>
                  <p:sp>
                    <p:nvSpPr>
                      <p:cNvPr id="57" name="Vuokaaviosymboli: Vaihtoehtoinen käsittely 56"/>
                      <p:cNvSpPr/>
                      <p:nvPr/>
                    </p:nvSpPr>
                    <p:spPr>
                      <a:xfrm rot="5400000">
                        <a:off x="2255516" y="2109080"/>
                        <a:ext cx="726788" cy="180020"/>
                      </a:xfrm>
                      <a:prstGeom prst="flowChartAlternateProcess">
                        <a:avLst/>
                      </a:prstGeom>
                      <a:grp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 eaLnBrk="0" hangingPunct="0">
                          <a:defRPr/>
                        </a:pPr>
                        <a:endParaRPr lang="fi-FI"/>
                      </a:p>
                    </p:txBody>
                  </p:sp>
                  <p:sp>
                    <p:nvSpPr>
                      <p:cNvPr id="58" name="Vuokaaviosymboli: Vaihtoehtoinen käsittely 57"/>
                      <p:cNvSpPr/>
                      <p:nvPr/>
                    </p:nvSpPr>
                    <p:spPr>
                      <a:xfrm rot="5400000">
                        <a:off x="2222866" y="3005826"/>
                        <a:ext cx="792088" cy="180020"/>
                      </a:xfrm>
                      <a:prstGeom prst="flowChartAlternateProcess">
                        <a:avLst/>
                      </a:prstGeom>
                      <a:grp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 eaLnBrk="0" hangingPunct="0">
                          <a:defRPr/>
                        </a:pPr>
                        <a:endParaRPr lang="fi-FI"/>
                      </a:p>
                    </p:txBody>
                  </p:sp>
                </p:grpSp>
                <p:sp>
                  <p:nvSpPr>
                    <p:cNvPr id="56" name="Vuokaavio: Prosessi 55"/>
                    <p:cNvSpPr/>
                    <p:nvPr/>
                  </p:nvSpPr>
                  <p:spPr>
                    <a:xfrm rot="10800000">
                      <a:off x="6112162" y="2145103"/>
                      <a:ext cx="167218" cy="50798"/>
                    </a:xfrm>
                    <a:prstGeom prst="flowChartProcess">
                      <a:avLst/>
                    </a:prstGeom>
                    <a:solidFill>
                      <a:srgbClr val="99FF33"/>
                    </a:solidFill>
                    <a:ln w="63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endParaRPr lang="fi-FI"/>
                    </a:p>
                  </p:txBody>
                </p:sp>
              </p:grpSp>
            </p:grpSp>
          </p:grpSp>
          <p:grpSp>
            <p:nvGrpSpPr>
              <p:cNvPr id="14352" name="Ryhmä 141"/>
              <p:cNvGrpSpPr>
                <a:grpSpLocks/>
              </p:cNvGrpSpPr>
              <p:nvPr/>
            </p:nvGrpSpPr>
            <p:grpSpPr bwMode="auto">
              <a:xfrm>
                <a:off x="5796140" y="2304000"/>
                <a:ext cx="792078" cy="1296144"/>
                <a:chOff x="5796140" y="2276872"/>
                <a:chExt cx="792078" cy="1296144"/>
              </a:xfrm>
            </p:grpSpPr>
            <p:grpSp>
              <p:nvGrpSpPr>
                <p:cNvPr id="14367" name="Ryhmä 11"/>
                <p:cNvGrpSpPr/>
                <p:nvPr/>
              </p:nvGrpSpPr>
              <p:grpSpPr>
                <a:xfrm>
                  <a:off x="5796140" y="2276872"/>
                  <a:ext cx="324036" cy="1296144"/>
                  <a:chOff x="2312876" y="2339752"/>
                  <a:chExt cx="432048" cy="1728192"/>
                </a:xfrm>
                <a:solidFill>
                  <a:srgbClr val="DE22DE"/>
                </a:solidFill>
              </p:grpSpPr>
              <p:grpSp>
                <p:nvGrpSpPr>
                  <p:cNvPr id="34" name="Ryhmä 8"/>
                  <p:cNvGrpSpPr/>
                  <p:nvPr/>
                </p:nvGrpSpPr>
                <p:grpSpPr>
                  <a:xfrm>
                    <a:off x="2312876" y="2339752"/>
                    <a:ext cx="180020" cy="1728192"/>
                    <a:chOff x="2312876" y="2339752"/>
                    <a:chExt cx="180020" cy="1728192"/>
                  </a:xfrm>
                  <a:grpFill/>
                </p:grpSpPr>
                <p:sp>
                  <p:nvSpPr>
                    <p:cNvPr id="48" name="Vuokaaviosymboli: Vaihtoehtoinen käsittely 3"/>
                    <p:cNvSpPr/>
                    <p:nvPr/>
                  </p:nvSpPr>
                  <p:spPr>
                    <a:xfrm rot="5400000">
                      <a:off x="2291520" y="2361108"/>
                      <a:ext cx="222732" cy="180020"/>
                    </a:xfrm>
                    <a:prstGeom prst="flowChartAlternateProcess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endParaRPr lang="fi-FI"/>
                    </a:p>
                  </p:txBody>
                </p:sp>
                <p:sp>
                  <p:nvSpPr>
                    <p:cNvPr id="49" name="Vuokaaviosymboli: Vaihtoehtoinen käsittely 5"/>
                    <p:cNvSpPr/>
                    <p:nvPr/>
                  </p:nvSpPr>
                  <p:spPr>
                    <a:xfrm rot="5400000">
                      <a:off x="1718810" y="3293858"/>
                      <a:ext cx="1368152" cy="180020"/>
                    </a:xfrm>
                    <a:prstGeom prst="flowChartAlternateProcess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endParaRPr lang="fi-FI"/>
                    </a:p>
                  </p:txBody>
                </p:sp>
              </p:grpSp>
              <p:grpSp>
                <p:nvGrpSpPr>
                  <p:cNvPr id="35" name="Ryhmä 9"/>
                  <p:cNvGrpSpPr/>
                  <p:nvPr/>
                </p:nvGrpSpPr>
                <p:grpSpPr>
                  <a:xfrm>
                    <a:off x="2564904" y="2339752"/>
                    <a:ext cx="180020" cy="1728192"/>
                    <a:chOff x="2528900" y="2339752"/>
                    <a:chExt cx="180020" cy="1728192"/>
                  </a:xfrm>
                  <a:grpFill/>
                </p:grpSpPr>
                <p:sp>
                  <p:nvSpPr>
                    <p:cNvPr id="46" name="Vuokaaviosymboli: Vaihtoehtoinen käsittely 45"/>
                    <p:cNvSpPr/>
                    <p:nvPr/>
                  </p:nvSpPr>
                  <p:spPr>
                    <a:xfrm rot="5400000">
                      <a:off x="2507544" y="2361108"/>
                      <a:ext cx="222732" cy="180020"/>
                    </a:xfrm>
                    <a:prstGeom prst="flowChartAlternateProcess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endParaRPr lang="fi-FI"/>
                    </a:p>
                  </p:txBody>
                </p:sp>
                <p:sp>
                  <p:nvSpPr>
                    <p:cNvPr id="47" name="Vuokaaviosymboli: Vaihtoehtoinen käsittely 46"/>
                    <p:cNvSpPr/>
                    <p:nvPr/>
                  </p:nvSpPr>
                  <p:spPr>
                    <a:xfrm rot="5400000">
                      <a:off x="1934834" y="3293858"/>
                      <a:ext cx="1368152" cy="180020"/>
                    </a:xfrm>
                    <a:prstGeom prst="flowChartAlternateProcess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endParaRPr lang="fi-FI"/>
                    </a:p>
                  </p:txBody>
                </p:sp>
              </p:grpSp>
              <p:sp>
                <p:nvSpPr>
                  <p:cNvPr id="45" name="Vuokaaviosymboli: Liitin 44"/>
                  <p:cNvSpPr>
                    <a:spLocks noChangeAspect="1"/>
                  </p:cNvSpPr>
                  <p:nvPr/>
                </p:nvSpPr>
                <p:spPr>
                  <a:xfrm>
                    <a:off x="2453462" y="2555776"/>
                    <a:ext cx="150876" cy="150876"/>
                  </a:xfrm>
                  <a:prstGeom prst="flowChartConnector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fi-FI"/>
                  </a:p>
                </p:txBody>
              </p:sp>
            </p:grpSp>
            <p:grpSp>
              <p:nvGrpSpPr>
                <p:cNvPr id="36" name="Ryhmä 11"/>
                <p:cNvGrpSpPr>
                  <a:grpSpLocks noChangeAspect="1"/>
                </p:cNvGrpSpPr>
                <p:nvPr/>
              </p:nvGrpSpPr>
              <p:grpSpPr>
                <a:xfrm>
                  <a:off x="6264180" y="2276872"/>
                  <a:ext cx="324038" cy="1296144"/>
                  <a:chOff x="2312876" y="2339752"/>
                  <a:chExt cx="432048" cy="1728192"/>
                </a:xfrm>
                <a:solidFill>
                  <a:srgbClr val="DE22DE"/>
                </a:solidFill>
              </p:grpSpPr>
              <p:grpSp>
                <p:nvGrpSpPr>
                  <p:cNvPr id="37" name="Ryhmä 8"/>
                  <p:cNvGrpSpPr/>
                  <p:nvPr/>
                </p:nvGrpSpPr>
                <p:grpSpPr>
                  <a:xfrm>
                    <a:off x="2312876" y="2339752"/>
                    <a:ext cx="180020" cy="1728192"/>
                    <a:chOff x="2312876" y="2339752"/>
                    <a:chExt cx="180020" cy="1728192"/>
                  </a:xfrm>
                  <a:grpFill/>
                </p:grpSpPr>
                <p:sp>
                  <p:nvSpPr>
                    <p:cNvPr id="41" name="Vuokaaviosymboli: Vaihtoehtoinen käsittely 3"/>
                    <p:cNvSpPr/>
                    <p:nvPr/>
                  </p:nvSpPr>
                  <p:spPr>
                    <a:xfrm rot="5400000">
                      <a:off x="2291520" y="2361108"/>
                      <a:ext cx="222732" cy="180020"/>
                    </a:xfrm>
                    <a:prstGeom prst="flowChartAlternateProcess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endParaRPr lang="fi-FI"/>
                    </a:p>
                  </p:txBody>
                </p:sp>
                <p:sp>
                  <p:nvSpPr>
                    <p:cNvPr id="42" name="Vuokaaviosymboli: Vaihtoehtoinen käsittely 5"/>
                    <p:cNvSpPr/>
                    <p:nvPr/>
                  </p:nvSpPr>
                  <p:spPr>
                    <a:xfrm rot="5400000">
                      <a:off x="1718810" y="3293858"/>
                      <a:ext cx="1368152" cy="180020"/>
                    </a:xfrm>
                    <a:prstGeom prst="flowChartAlternateProcess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endParaRPr lang="fi-FI"/>
                    </a:p>
                  </p:txBody>
                </p:sp>
              </p:grpSp>
              <p:grpSp>
                <p:nvGrpSpPr>
                  <p:cNvPr id="43" name="Ryhmä 9"/>
                  <p:cNvGrpSpPr/>
                  <p:nvPr/>
                </p:nvGrpSpPr>
                <p:grpSpPr>
                  <a:xfrm>
                    <a:off x="2564904" y="2339752"/>
                    <a:ext cx="180020" cy="1728192"/>
                    <a:chOff x="2528900" y="2339752"/>
                    <a:chExt cx="180020" cy="1728192"/>
                  </a:xfrm>
                  <a:grpFill/>
                </p:grpSpPr>
                <p:sp>
                  <p:nvSpPr>
                    <p:cNvPr id="39" name="Vuokaaviosymboli: Vaihtoehtoinen käsittely 38"/>
                    <p:cNvSpPr/>
                    <p:nvPr/>
                  </p:nvSpPr>
                  <p:spPr>
                    <a:xfrm rot="5400000">
                      <a:off x="2507544" y="2361108"/>
                      <a:ext cx="222732" cy="180020"/>
                    </a:xfrm>
                    <a:prstGeom prst="flowChartAlternateProcess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endParaRPr lang="fi-FI"/>
                    </a:p>
                  </p:txBody>
                </p:sp>
                <p:sp>
                  <p:nvSpPr>
                    <p:cNvPr id="40" name="Vuokaaviosymboli: Vaihtoehtoinen käsittely 39"/>
                    <p:cNvSpPr/>
                    <p:nvPr/>
                  </p:nvSpPr>
                  <p:spPr>
                    <a:xfrm rot="5400000">
                      <a:off x="1934834" y="3293858"/>
                      <a:ext cx="1368152" cy="180020"/>
                    </a:xfrm>
                    <a:prstGeom prst="flowChartAlternateProcess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endParaRPr lang="fi-FI"/>
                    </a:p>
                  </p:txBody>
                </p:sp>
              </p:grpSp>
              <p:sp>
                <p:nvSpPr>
                  <p:cNvPr id="38" name="Vuokaaviosymboli: Liitin 37"/>
                  <p:cNvSpPr>
                    <a:spLocks noChangeAspect="1"/>
                  </p:cNvSpPr>
                  <p:nvPr/>
                </p:nvSpPr>
                <p:spPr>
                  <a:xfrm>
                    <a:off x="2453462" y="2555776"/>
                    <a:ext cx="150876" cy="150876"/>
                  </a:xfrm>
                  <a:prstGeom prst="flowChartConnector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fi-FI"/>
                  </a:p>
                </p:txBody>
              </p:sp>
            </p:grpSp>
          </p:grpSp>
          <p:grpSp>
            <p:nvGrpSpPr>
              <p:cNvPr id="14353" name="Ryhmä 140"/>
              <p:cNvGrpSpPr>
                <a:grpSpLocks/>
              </p:cNvGrpSpPr>
              <p:nvPr/>
            </p:nvGrpSpPr>
            <p:grpSpPr bwMode="auto">
              <a:xfrm>
                <a:off x="4752019" y="1772816"/>
                <a:ext cx="792084" cy="1998223"/>
                <a:chOff x="4752019" y="1772816"/>
                <a:chExt cx="792084" cy="1998223"/>
              </a:xfrm>
            </p:grpSpPr>
            <p:grpSp>
              <p:nvGrpSpPr>
                <p:cNvPr id="50" name="Ryhmä 11"/>
                <p:cNvGrpSpPr>
                  <a:grpSpLocks noChangeAspect="1"/>
                </p:cNvGrpSpPr>
                <p:nvPr/>
              </p:nvGrpSpPr>
              <p:grpSpPr>
                <a:xfrm>
                  <a:off x="4752019" y="1772817"/>
                  <a:ext cx="324036" cy="1998222"/>
                  <a:chOff x="2312876" y="1619672"/>
                  <a:chExt cx="432048" cy="2664296"/>
                </a:xfrm>
                <a:solidFill>
                  <a:srgbClr val="DE22DE"/>
                </a:solidFill>
              </p:grpSpPr>
              <p:grpSp>
                <p:nvGrpSpPr>
                  <p:cNvPr id="51" name="Ryhmä 8"/>
                  <p:cNvGrpSpPr/>
                  <p:nvPr/>
                </p:nvGrpSpPr>
                <p:grpSpPr>
                  <a:xfrm>
                    <a:off x="2312876" y="1619672"/>
                    <a:ext cx="180020" cy="2664296"/>
                    <a:chOff x="2312876" y="1619672"/>
                    <a:chExt cx="180020" cy="2664296"/>
                  </a:xfrm>
                  <a:grpFill/>
                </p:grpSpPr>
                <p:sp>
                  <p:nvSpPr>
                    <p:cNvPr id="32" name="Vuokaaviosymboli: Vaihtoehtoinen käsittely 3"/>
                    <p:cNvSpPr/>
                    <p:nvPr/>
                  </p:nvSpPr>
                  <p:spPr>
                    <a:xfrm rot="5400000">
                      <a:off x="1931480" y="2001068"/>
                      <a:ext cx="942812" cy="180020"/>
                    </a:xfrm>
                    <a:prstGeom prst="flowChartAlternateProcess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endParaRPr lang="fi-FI"/>
                    </a:p>
                  </p:txBody>
                </p:sp>
                <p:sp>
                  <p:nvSpPr>
                    <p:cNvPr id="33" name="Vuokaaviosymboli: Vaihtoehtoinen käsittely 5"/>
                    <p:cNvSpPr/>
                    <p:nvPr/>
                  </p:nvSpPr>
                  <p:spPr>
                    <a:xfrm rot="5400000">
                      <a:off x="1610798" y="3401870"/>
                      <a:ext cx="1584176" cy="180020"/>
                    </a:xfrm>
                    <a:prstGeom prst="flowChartAlternateProcess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endParaRPr lang="fi-FI"/>
                    </a:p>
                  </p:txBody>
                </p:sp>
              </p:grpSp>
              <p:grpSp>
                <p:nvGrpSpPr>
                  <p:cNvPr id="53" name="Ryhmä 9"/>
                  <p:cNvGrpSpPr/>
                  <p:nvPr/>
                </p:nvGrpSpPr>
                <p:grpSpPr>
                  <a:xfrm>
                    <a:off x="2564904" y="1619672"/>
                    <a:ext cx="180020" cy="2664296"/>
                    <a:chOff x="2528900" y="1619672"/>
                    <a:chExt cx="180020" cy="2664296"/>
                  </a:xfrm>
                  <a:grpFill/>
                </p:grpSpPr>
                <p:sp>
                  <p:nvSpPr>
                    <p:cNvPr id="30" name="Vuokaaviosymboli: Vaihtoehtoinen käsittely 29"/>
                    <p:cNvSpPr/>
                    <p:nvPr/>
                  </p:nvSpPr>
                  <p:spPr>
                    <a:xfrm rot="5400000">
                      <a:off x="2147504" y="2001068"/>
                      <a:ext cx="942812" cy="180020"/>
                    </a:xfrm>
                    <a:prstGeom prst="flowChartAlternateProcess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endParaRPr lang="fi-FI"/>
                    </a:p>
                  </p:txBody>
                </p:sp>
                <p:sp>
                  <p:nvSpPr>
                    <p:cNvPr id="31" name="Vuokaaviosymboli: Vaihtoehtoinen käsittely 30"/>
                    <p:cNvSpPr/>
                    <p:nvPr/>
                  </p:nvSpPr>
                  <p:spPr>
                    <a:xfrm rot="5400000">
                      <a:off x="1826822" y="3401870"/>
                      <a:ext cx="1584176" cy="180020"/>
                    </a:xfrm>
                    <a:prstGeom prst="flowChartAlternateProcess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endParaRPr lang="fi-FI"/>
                    </a:p>
                  </p:txBody>
                </p:sp>
              </p:grpSp>
              <p:sp>
                <p:nvSpPr>
                  <p:cNvPr id="29" name="Vuokaaviosymboli: Liitin 28"/>
                  <p:cNvSpPr>
                    <a:spLocks noChangeAspect="1"/>
                  </p:cNvSpPr>
                  <p:nvPr/>
                </p:nvSpPr>
                <p:spPr>
                  <a:xfrm>
                    <a:off x="2453462" y="2555776"/>
                    <a:ext cx="150876" cy="150876"/>
                  </a:xfrm>
                  <a:prstGeom prst="flowChartConnector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fi-FI"/>
                  </a:p>
                </p:txBody>
              </p:sp>
            </p:grpSp>
            <p:grpSp>
              <p:nvGrpSpPr>
                <p:cNvPr id="54" name="Ryhmä 11"/>
                <p:cNvGrpSpPr>
                  <a:grpSpLocks noChangeAspect="1"/>
                </p:cNvGrpSpPr>
                <p:nvPr/>
              </p:nvGrpSpPr>
              <p:grpSpPr>
                <a:xfrm>
                  <a:off x="5220067" y="1772816"/>
                  <a:ext cx="324036" cy="1998222"/>
                  <a:chOff x="2312876" y="1619672"/>
                  <a:chExt cx="432048" cy="2664296"/>
                </a:xfrm>
                <a:solidFill>
                  <a:srgbClr val="DE22DE"/>
                </a:solidFill>
              </p:grpSpPr>
              <p:grpSp>
                <p:nvGrpSpPr>
                  <p:cNvPr id="55" name="Ryhmä 8"/>
                  <p:cNvGrpSpPr/>
                  <p:nvPr/>
                </p:nvGrpSpPr>
                <p:grpSpPr>
                  <a:xfrm>
                    <a:off x="2312876" y="1619672"/>
                    <a:ext cx="180020" cy="2664296"/>
                    <a:chOff x="2312876" y="1619672"/>
                    <a:chExt cx="180020" cy="2664296"/>
                  </a:xfrm>
                  <a:grpFill/>
                </p:grpSpPr>
                <p:sp>
                  <p:nvSpPr>
                    <p:cNvPr id="25" name="Vuokaaviosymboli: Vaihtoehtoinen käsittely 3"/>
                    <p:cNvSpPr/>
                    <p:nvPr/>
                  </p:nvSpPr>
                  <p:spPr>
                    <a:xfrm rot="5400000">
                      <a:off x="1931480" y="2001068"/>
                      <a:ext cx="942812" cy="180020"/>
                    </a:xfrm>
                    <a:prstGeom prst="flowChartAlternateProcess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endParaRPr lang="fi-FI"/>
                    </a:p>
                  </p:txBody>
                </p:sp>
                <p:sp>
                  <p:nvSpPr>
                    <p:cNvPr id="26" name="Vuokaaviosymboli: Vaihtoehtoinen käsittely 5"/>
                    <p:cNvSpPr/>
                    <p:nvPr/>
                  </p:nvSpPr>
                  <p:spPr>
                    <a:xfrm rot="5400000">
                      <a:off x="1610798" y="3401870"/>
                      <a:ext cx="1584176" cy="180020"/>
                    </a:xfrm>
                    <a:prstGeom prst="flowChartAlternateProcess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endParaRPr lang="fi-FI"/>
                    </a:p>
                  </p:txBody>
                </p:sp>
              </p:grpSp>
              <p:grpSp>
                <p:nvGrpSpPr>
                  <p:cNvPr id="59" name="Ryhmä 9"/>
                  <p:cNvGrpSpPr/>
                  <p:nvPr/>
                </p:nvGrpSpPr>
                <p:grpSpPr>
                  <a:xfrm>
                    <a:off x="2564904" y="1619672"/>
                    <a:ext cx="180020" cy="2664296"/>
                    <a:chOff x="2528900" y="1619672"/>
                    <a:chExt cx="180020" cy="2664296"/>
                  </a:xfrm>
                  <a:grpFill/>
                </p:grpSpPr>
                <p:sp>
                  <p:nvSpPr>
                    <p:cNvPr id="23" name="Vuokaaviosymboli: Vaihtoehtoinen käsittely 22"/>
                    <p:cNvSpPr/>
                    <p:nvPr/>
                  </p:nvSpPr>
                  <p:spPr>
                    <a:xfrm rot="5400000">
                      <a:off x="2147504" y="2001068"/>
                      <a:ext cx="942812" cy="180020"/>
                    </a:xfrm>
                    <a:prstGeom prst="flowChartAlternateProcess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endParaRPr lang="fi-FI"/>
                    </a:p>
                  </p:txBody>
                </p:sp>
                <p:sp>
                  <p:nvSpPr>
                    <p:cNvPr id="24" name="Vuokaaviosymboli: Vaihtoehtoinen käsittely 23"/>
                    <p:cNvSpPr/>
                    <p:nvPr/>
                  </p:nvSpPr>
                  <p:spPr>
                    <a:xfrm rot="5400000">
                      <a:off x="1826822" y="3401870"/>
                      <a:ext cx="1584176" cy="180020"/>
                    </a:xfrm>
                    <a:prstGeom prst="flowChartAlternateProcess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endParaRPr lang="fi-FI"/>
                    </a:p>
                  </p:txBody>
                </p:sp>
              </p:grpSp>
              <p:sp>
                <p:nvSpPr>
                  <p:cNvPr id="22" name="Vuokaaviosymboli: Liitin 21"/>
                  <p:cNvSpPr>
                    <a:spLocks noChangeAspect="1"/>
                  </p:cNvSpPr>
                  <p:nvPr/>
                </p:nvSpPr>
                <p:spPr>
                  <a:xfrm>
                    <a:off x="2453462" y="2555776"/>
                    <a:ext cx="150876" cy="150876"/>
                  </a:xfrm>
                  <a:prstGeom prst="flowChartConnector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fi-FI"/>
                  </a:p>
                </p:txBody>
              </p:sp>
            </p:grpSp>
          </p:grpSp>
        </p:grpSp>
      </p:grpSp>
      <p:sp>
        <p:nvSpPr>
          <p:cNvPr id="14343" name="Tekstikehys 151"/>
          <p:cNvSpPr txBox="1">
            <a:spLocks noChangeArrowheads="1"/>
          </p:cNvSpPr>
          <p:nvPr/>
        </p:nvSpPr>
        <p:spPr bwMode="auto">
          <a:xfrm>
            <a:off x="179388" y="5876925"/>
            <a:ext cx="77454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fi-FI" sz="2000"/>
              <a:t>* Sama prosessi (I.–III.) toistetaan kenties viiden eri villilajin kanssa, </a:t>
            </a:r>
          </a:p>
          <a:p>
            <a:pPr eaLnBrk="0" hangingPunct="0"/>
            <a:r>
              <a:rPr lang="fi-FI" sz="2000"/>
              <a:t>jotta vehnään kertyisi riittävästi eri kestävyysgeenejä Ug99-rotua vastaan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tsikko 1"/>
          <p:cNvSpPr>
            <a:spLocks noGrp="1"/>
          </p:cNvSpPr>
          <p:nvPr>
            <p:ph type="title"/>
          </p:nvPr>
        </p:nvSpPr>
        <p:spPr>
          <a:xfrm>
            <a:off x="1333500" y="160338"/>
            <a:ext cx="7505700" cy="1539875"/>
          </a:xfrm>
        </p:spPr>
        <p:txBody>
          <a:bodyPr/>
          <a:lstStyle/>
          <a:p>
            <a:r>
              <a:rPr lang="fi-FI" smtClean="0"/>
              <a:t>II. Lajiristeytymää pommitetaan säteilyllä </a:t>
            </a:r>
            <a:br>
              <a:rPr lang="fi-FI" smtClean="0"/>
            </a:br>
            <a:r>
              <a:rPr lang="fi-FI" smtClean="0"/>
              <a:t>kromosomien katkomiseksi</a:t>
            </a:r>
            <a:br>
              <a:rPr lang="fi-FI" smtClean="0"/>
            </a:br>
            <a:r>
              <a:rPr lang="fi-FI" smtClean="0"/>
              <a:t>– vehnän jonkin kromosomin osa häviää ja </a:t>
            </a:r>
            <a:br>
              <a:rPr lang="fi-FI" smtClean="0"/>
            </a:br>
            <a:r>
              <a:rPr lang="fi-FI" smtClean="0"/>
              <a:t>tilalle tarttuu ”juolavehnän” kromosomin osa 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13.9.2012</a:t>
            </a:r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Jussi</a:t>
            </a:r>
            <a:r>
              <a:rPr lang="en-US" dirty="0" smtClean="0"/>
              <a:t> </a:t>
            </a:r>
            <a:r>
              <a:rPr lang="en-US" dirty="0" err="1" smtClean="0"/>
              <a:t>Tammisola</a:t>
            </a:r>
            <a:r>
              <a:rPr lang="en-US" dirty="0" smtClean="0"/>
              <a:t>, </a:t>
            </a:r>
            <a:r>
              <a:rPr lang="en-US" dirty="0" err="1" smtClean="0"/>
              <a:t>Vehnän</a:t>
            </a:r>
            <a:r>
              <a:rPr lang="en-US" dirty="0" smtClean="0"/>
              <a:t> </a:t>
            </a:r>
            <a:r>
              <a:rPr lang="en-US" dirty="0" err="1" smtClean="0"/>
              <a:t>pelastusta</a:t>
            </a:r>
            <a:r>
              <a:rPr lang="en-US" dirty="0" smtClean="0"/>
              <a:t> </a:t>
            </a:r>
            <a:r>
              <a:rPr lang="en-US" dirty="0" err="1" smtClean="0"/>
              <a:t>perinnejalostuksella</a:t>
            </a:r>
            <a:endParaRPr lang="en-US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05AD4C-BFA0-41F5-BE92-C489CDE6375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pSp>
        <p:nvGrpSpPr>
          <p:cNvPr id="15366" name="Ryhmä 281"/>
          <p:cNvGrpSpPr>
            <a:grpSpLocks/>
          </p:cNvGrpSpPr>
          <p:nvPr/>
        </p:nvGrpSpPr>
        <p:grpSpPr bwMode="auto">
          <a:xfrm>
            <a:off x="1993900" y="1916113"/>
            <a:ext cx="742950" cy="3384550"/>
            <a:chOff x="683568" y="1124744"/>
            <a:chExt cx="743161" cy="3384376"/>
          </a:xfrm>
        </p:grpSpPr>
        <p:sp>
          <p:nvSpPr>
            <p:cNvPr id="70" name="Salama 69"/>
            <p:cNvSpPr>
              <a:spLocks noChangeAspect="1"/>
            </p:cNvSpPr>
            <p:nvPr/>
          </p:nvSpPr>
          <p:spPr>
            <a:xfrm rot="8874092">
              <a:off x="1259995" y="2416903"/>
              <a:ext cx="166734" cy="501624"/>
            </a:xfrm>
            <a:prstGeom prst="lightningBol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fi-FI"/>
            </a:p>
          </p:txBody>
        </p:sp>
        <p:sp>
          <p:nvSpPr>
            <p:cNvPr id="71" name="Vuokaaviosymboli: Vaihtoehtoinen käsittely 5"/>
            <p:cNvSpPr/>
            <p:nvPr/>
          </p:nvSpPr>
          <p:spPr>
            <a:xfrm rot="5400000">
              <a:off x="-91062" y="3555051"/>
              <a:ext cx="1728699" cy="179439"/>
            </a:xfrm>
            <a:prstGeom prst="flowChartAlternateProcess">
              <a:avLst/>
            </a:prstGeom>
            <a:solidFill>
              <a:srgbClr val="00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fi-FI"/>
            </a:p>
          </p:txBody>
        </p:sp>
        <p:sp>
          <p:nvSpPr>
            <p:cNvPr id="72" name="Vuokaaviosymboli: Vaihtoehtoinen käsittely 71"/>
            <p:cNvSpPr/>
            <p:nvPr/>
          </p:nvSpPr>
          <p:spPr>
            <a:xfrm rot="5400000">
              <a:off x="161423" y="3555051"/>
              <a:ext cx="1728699" cy="179438"/>
            </a:xfrm>
            <a:prstGeom prst="flowChartAlternateProcess">
              <a:avLst/>
            </a:prstGeom>
            <a:solidFill>
              <a:srgbClr val="00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fi-FI"/>
            </a:p>
          </p:txBody>
        </p:sp>
        <p:sp>
          <p:nvSpPr>
            <p:cNvPr id="73" name="Vuokaaviosymboli: Liitin 72"/>
            <p:cNvSpPr>
              <a:spLocks noChangeAspect="1"/>
            </p:cNvSpPr>
            <p:nvPr/>
          </p:nvSpPr>
          <p:spPr>
            <a:xfrm>
              <a:off x="824896" y="2637553"/>
              <a:ext cx="150855" cy="150805"/>
            </a:xfrm>
            <a:prstGeom prst="flowChartConnector">
              <a:avLst/>
            </a:prstGeom>
            <a:solidFill>
              <a:srgbClr val="00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fi-FI"/>
            </a:p>
          </p:txBody>
        </p:sp>
        <p:sp>
          <p:nvSpPr>
            <p:cNvPr id="74" name="Vuokaaviosymboli: Vaihtoehtoinen käsittely 73"/>
            <p:cNvSpPr/>
            <p:nvPr/>
          </p:nvSpPr>
          <p:spPr>
            <a:xfrm rot="5400000">
              <a:off x="950370" y="2478781"/>
              <a:ext cx="150804" cy="179438"/>
            </a:xfrm>
            <a:prstGeom prst="flowChartAlternateProcess">
              <a:avLst/>
            </a:prstGeom>
            <a:solidFill>
              <a:srgbClr val="00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fi-FI"/>
            </a:p>
          </p:txBody>
        </p:sp>
        <p:sp>
          <p:nvSpPr>
            <p:cNvPr id="75" name="Vuokaaviosymboli: Vaihtoehtoinen käsittely 74"/>
            <p:cNvSpPr/>
            <p:nvPr/>
          </p:nvSpPr>
          <p:spPr>
            <a:xfrm rot="5400000">
              <a:off x="374137" y="1686660"/>
              <a:ext cx="1303270" cy="179438"/>
            </a:xfrm>
            <a:prstGeom prst="flowChartAlternateProcess">
              <a:avLst/>
            </a:prstGeom>
            <a:solidFill>
              <a:srgbClr val="00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fi-FI"/>
            </a:p>
          </p:txBody>
        </p:sp>
        <p:sp>
          <p:nvSpPr>
            <p:cNvPr id="76" name="Vuokaaviosymboli: Vaihtoehtoinen käsittely 75"/>
            <p:cNvSpPr/>
            <p:nvPr/>
          </p:nvSpPr>
          <p:spPr>
            <a:xfrm rot="5400000">
              <a:off x="697885" y="2478781"/>
              <a:ext cx="150804" cy="179439"/>
            </a:xfrm>
            <a:prstGeom prst="flowChartAlternateProcess">
              <a:avLst/>
            </a:prstGeom>
            <a:solidFill>
              <a:srgbClr val="00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fi-FI"/>
            </a:p>
          </p:txBody>
        </p:sp>
        <p:sp>
          <p:nvSpPr>
            <p:cNvPr id="77" name="Vuokaaviosymboli: Vaihtoehtoinen käsittely 76"/>
            <p:cNvSpPr/>
            <p:nvPr/>
          </p:nvSpPr>
          <p:spPr>
            <a:xfrm rot="5400000">
              <a:off x="121652" y="1686660"/>
              <a:ext cx="1303270" cy="179439"/>
            </a:xfrm>
            <a:prstGeom prst="flowChartAlternateProcess">
              <a:avLst/>
            </a:prstGeom>
            <a:solidFill>
              <a:srgbClr val="00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fi-FI"/>
            </a:p>
          </p:txBody>
        </p:sp>
      </p:grpSp>
      <p:cxnSp>
        <p:nvCxnSpPr>
          <p:cNvPr id="65" name="Kaareva yhdysviiva 64"/>
          <p:cNvCxnSpPr>
            <a:stCxn id="66" idx="1"/>
            <a:endCxn id="74" idx="1"/>
          </p:cNvCxnSpPr>
          <p:nvPr/>
        </p:nvCxnSpPr>
        <p:spPr>
          <a:xfrm rot="16200000" flipH="1" flipV="1">
            <a:off x="2497138" y="2627313"/>
            <a:ext cx="568325" cy="892175"/>
          </a:xfrm>
          <a:prstGeom prst="curvedConnector3">
            <a:avLst>
              <a:gd name="adj1" fmla="val 217"/>
            </a:avLst>
          </a:prstGeom>
          <a:ln w="12700">
            <a:solidFill>
              <a:schemeClr val="tx1"/>
            </a:solidFill>
            <a:prstDash val="sysDash"/>
            <a:tailEnd type="arrow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368" name="Ryhmä 81"/>
          <p:cNvGrpSpPr>
            <a:grpSpLocks/>
          </p:cNvGrpSpPr>
          <p:nvPr/>
        </p:nvGrpSpPr>
        <p:grpSpPr bwMode="auto">
          <a:xfrm>
            <a:off x="2886075" y="1916113"/>
            <a:ext cx="858838" cy="1512887"/>
            <a:chOff x="2885459" y="1916832"/>
            <a:chExt cx="859144" cy="1512168"/>
          </a:xfrm>
        </p:grpSpPr>
        <p:sp>
          <p:nvSpPr>
            <p:cNvPr id="59" name="Salama 58"/>
            <p:cNvSpPr>
              <a:spLocks noChangeAspect="1"/>
            </p:cNvSpPr>
            <p:nvPr/>
          </p:nvSpPr>
          <p:spPr>
            <a:xfrm rot="3060000">
              <a:off x="3409590" y="2248252"/>
              <a:ext cx="166609" cy="503417"/>
            </a:xfrm>
            <a:prstGeom prst="lightningBol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fi-FI"/>
            </a:p>
          </p:txBody>
        </p:sp>
        <p:grpSp>
          <p:nvGrpSpPr>
            <p:cNvPr id="15384" name="Ryhmä 79"/>
            <p:cNvGrpSpPr>
              <a:grpSpLocks/>
            </p:cNvGrpSpPr>
            <p:nvPr/>
          </p:nvGrpSpPr>
          <p:grpSpPr bwMode="auto">
            <a:xfrm>
              <a:off x="2885459" y="1916832"/>
              <a:ext cx="432048" cy="792088"/>
              <a:chOff x="2885459" y="1916832"/>
              <a:chExt cx="432048" cy="792088"/>
            </a:xfrm>
          </p:grpSpPr>
          <p:sp>
            <p:nvSpPr>
              <p:cNvPr id="60" name="Vuokaaviosymboli: Vaihtoehtoinen käsittely 3"/>
              <p:cNvSpPr/>
              <p:nvPr/>
            </p:nvSpPr>
            <p:spPr>
              <a:xfrm rot="5400000">
                <a:off x="2719719" y="2082572"/>
                <a:ext cx="510932" cy="179452"/>
              </a:xfrm>
              <a:prstGeom prst="flowChartAlternateProcess">
                <a:avLst/>
              </a:prstGeom>
              <a:solidFill>
                <a:srgbClr val="DE22DE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fi-FI"/>
              </a:p>
            </p:txBody>
          </p:sp>
          <p:sp>
            <p:nvSpPr>
              <p:cNvPr id="61" name="Vuokaaviosymboli: Vaihtoehtoinen käsittely 60"/>
              <p:cNvSpPr/>
              <p:nvPr/>
            </p:nvSpPr>
            <p:spPr>
              <a:xfrm rot="5400000">
                <a:off x="2972222" y="2082572"/>
                <a:ext cx="510932" cy="179451"/>
              </a:xfrm>
              <a:prstGeom prst="flowChartAlternateProcess">
                <a:avLst/>
              </a:prstGeom>
              <a:solidFill>
                <a:srgbClr val="DE22DE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fi-FI"/>
              </a:p>
            </p:txBody>
          </p:sp>
          <p:sp>
            <p:nvSpPr>
              <p:cNvPr id="62" name="Vuokaaviosymboli: Liitin 61"/>
              <p:cNvSpPr>
                <a:spLocks noChangeAspect="1"/>
              </p:cNvSpPr>
              <p:nvPr/>
            </p:nvSpPr>
            <p:spPr>
              <a:xfrm>
                <a:off x="3026797" y="2421417"/>
                <a:ext cx="149278" cy="150740"/>
              </a:xfrm>
              <a:prstGeom prst="flowChartConnector">
                <a:avLst/>
              </a:prstGeom>
              <a:solidFill>
                <a:srgbClr val="DE22DE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fi-FI"/>
              </a:p>
            </p:txBody>
          </p:sp>
          <p:sp>
            <p:nvSpPr>
              <p:cNvPr id="63" name="Vuokaaviosymboli: Vaihtoehtoinen käsittely 62"/>
              <p:cNvSpPr/>
              <p:nvPr/>
            </p:nvSpPr>
            <p:spPr>
              <a:xfrm rot="5400000">
                <a:off x="3155491" y="2546695"/>
                <a:ext cx="144393" cy="179451"/>
              </a:xfrm>
              <a:prstGeom prst="flowChartAlternateProcess">
                <a:avLst/>
              </a:prstGeom>
              <a:solidFill>
                <a:srgbClr val="DE22DE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fi-FI"/>
              </a:p>
            </p:txBody>
          </p:sp>
          <p:sp>
            <p:nvSpPr>
              <p:cNvPr id="64" name="Vuokaaviosymboli: Vaihtoehtoinen käsittely 63"/>
              <p:cNvSpPr/>
              <p:nvPr/>
            </p:nvSpPr>
            <p:spPr>
              <a:xfrm rot="5400000">
                <a:off x="2902988" y="2546695"/>
                <a:ext cx="144393" cy="179452"/>
              </a:xfrm>
              <a:prstGeom prst="flowChartAlternateProcess">
                <a:avLst/>
              </a:prstGeom>
              <a:solidFill>
                <a:srgbClr val="DE22DE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fi-FI"/>
              </a:p>
            </p:txBody>
          </p:sp>
        </p:grpSp>
        <p:grpSp>
          <p:nvGrpSpPr>
            <p:cNvPr id="15385" name="Ryhmä 80"/>
            <p:cNvGrpSpPr>
              <a:grpSpLocks/>
            </p:cNvGrpSpPr>
            <p:nvPr/>
          </p:nvGrpSpPr>
          <p:grpSpPr bwMode="auto">
            <a:xfrm>
              <a:off x="2885459" y="2789312"/>
              <a:ext cx="432048" cy="639688"/>
              <a:chOff x="2885459" y="2789312"/>
              <a:chExt cx="432048" cy="639688"/>
            </a:xfrm>
          </p:grpSpPr>
          <p:grpSp>
            <p:nvGrpSpPr>
              <p:cNvPr id="15386" name="Ryhmä 78"/>
              <p:cNvGrpSpPr>
                <a:grpSpLocks/>
              </p:cNvGrpSpPr>
              <p:nvPr/>
            </p:nvGrpSpPr>
            <p:grpSpPr bwMode="auto">
              <a:xfrm>
                <a:off x="3137487" y="2789312"/>
                <a:ext cx="180020" cy="639688"/>
                <a:chOff x="3137487" y="2789312"/>
                <a:chExt cx="180020" cy="639688"/>
              </a:xfrm>
            </p:grpSpPr>
            <p:sp>
              <p:nvSpPr>
                <p:cNvPr id="66" name="Vuokaaviosymboli: Vaihtoehtoinen käsittely 65"/>
                <p:cNvSpPr/>
                <p:nvPr/>
              </p:nvSpPr>
              <p:spPr>
                <a:xfrm rot="5400000">
                  <a:off x="2907959" y="3019545"/>
                  <a:ext cx="639458" cy="179451"/>
                </a:xfrm>
                <a:prstGeom prst="flowChartAlternateProcess">
                  <a:avLst/>
                </a:prstGeom>
                <a:solidFill>
                  <a:srgbClr val="DE22DE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fi-FI"/>
                </a:p>
              </p:txBody>
            </p:sp>
            <p:sp>
              <p:nvSpPr>
                <p:cNvPr id="67" name="Vuokaavio: Prosessi 66"/>
                <p:cNvSpPr/>
                <p:nvPr/>
              </p:nvSpPr>
              <p:spPr>
                <a:xfrm>
                  <a:off x="3147491" y="3213203"/>
                  <a:ext cx="160394" cy="50776"/>
                </a:xfrm>
                <a:prstGeom prst="flowChartProcess">
                  <a:avLst/>
                </a:prstGeom>
                <a:solidFill>
                  <a:srgbClr val="99FF33"/>
                </a:solidFill>
                <a:ln w="63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fi-FI"/>
                </a:p>
              </p:txBody>
            </p:sp>
          </p:grpSp>
          <p:grpSp>
            <p:nvGrpSpPr>
              <p:cNvPr id="15387" name="Ryhmä 77"/>
              <p:cNvGrpSpPr>
                <a:grpSpLocks/>
              </p:cNvGrpSpPr>
              <p:nvPr/>
            </p:nvGrpSpPr>
            <p:grpSpPr bwMode="auto">
              <a:xfrm>
                <a:off x="2885459" y="2789312"/>
                <a:ext cx="180020" cy="639688"/>
                <a:chOff x="2885459" y="2789312"/>
                <a:chExt cx="180020" cy="639688"/>
              </a:xfrm>
            </p:grpSpPr>
            <p:sp>
              <p:nvSpPr>
                <p:cNvPr id="68" name="Vuokaaviosymboli: Vaihtoehtoinen käsittely 67"/>
                <p:cNvSpPr/>
                <p:nvPr/>
              </p:nvSpPr>
              <p:spPr>
                <a:xfrm rot="5400000">
                  <a:off x="2655456" y="3019545"/>
                  <a:ext cx="639458" cy="179452"/>
                </a:xfrm>
                <a:prstGeom prst="flowChartAlternateProcess">
                  <a:avLst/>
                </a:prstGeom>
                <a:solidFill>
                  <a:srgbClr val="DE22DE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fi-FI"/>
                </a:p>
              </p:txBody>
            </p:sp>
            <p:sp>
              <p:nvSpPr>
                <p:cNvPr id="69" name="Vuokaavio: Prosessi 68"/>
                <p:cNvSpPr/>
                <p:nvPr/>
              </p:nvSpPr>
              <p:spPr>
                <a:xfrm>
                  <a:off x="2894987" y="3213203"/>
                  <a:ext cx="160395" cy="50776"/>
                </a:xfrm>
                <a:prstGeom prst="flowChartProcess">
                  <a:avLst/>
                </a:prstGeom>
                <a:solidFill>
                  <a:srgbClr val="99FF33"/>
                </a:solidFill>
                <a:ln w="63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fi-FI"/>
                </a:p>
              </p:txBody>
            </p:sp>
          </p:grpSp>
        </p:grpSp>
      </p:grpSp>
      <p:grpSp>
        <p:nvGrpSpPr>
          <p:cNvPr id="15369" name="Ryhmä 279"/>
          <p:cNvGrpSpPr>
            <a:grpSpLocks/>
          </p:cNvGrpSpPr>
          <p:nvPr/>
        </p:nvGrpSpPr>
        <p:grpSpPr bwMode="auto">
          <a:xfrm>
            <a:off x="5038725" y="2636838"/>
            <a:ext cx="431800" cy="2663825"/>
            <a:chOff x="4139952" y="1844824"/>
            <a:chExt cx="432048" cy="2664296"/>
          </a:xfrm>
        </p:grpSpPr>
        <p:sp>
          <p:nvSpPr>
            <p:cNvPr id="50" name="Vuokaaviosymboli: Vaihtoehtoinen käsittely 49"/>
            <p:cNvSpPr/>
            <p:nvPr/>
          </p:nvSpPr>
          <p:spPr>
            <a:xfrm rot="5400000">
              <a:off x="4154277" y="2470374"/>
              <a:ext cx="150840" cy="179491"/>
            </a:xfrm>
            <a:prstGeom prst="flowChartAlternateProcess">
              <a:avLst/>
            </a:prstGeom>
            <a:solidFill>
              <a:srgbClr val="00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fi-FI"/>
            </a:p>
          </p:txBody>
        </p:sp>
        <p:sp>
          <p:nvSpPr>
            <p:cNvPr id="51" name="Vuokaaviosymboli: Vaihtoehtoinen käsittely 5"/>
            <p:cNvSpPr/>
            <p:nvPr/>
          </p:nvSpPr>
          <p:spPr>
            <a:xfrm rot="5400000">
              <a:off x="3365945" y="3555622"/>
              <a:ext cx="1727505" cy="179491"/>
            </a:xfrm>
            <a:prstGeom prst="flowChartAlternateProcess">
              <a:avLst/>
            </a:prstGeom>
            <a:solidFill>
              <a:srgbClr val="00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fi-FI"/>
            </a:p>
          </p:txBody>
        </p:sp>
        <p:sp>
          <p:nvSpPr>
            <p:cNvPr id="52" name="Vuokaaviosymboli: Vaihtoehtoinen käsittely 51"/>
            <p:cNvSpPr/>
            <p:nvPr/>
          </p:nvSpPr>
          <p:spPr>
            <a:xfrm rot="5400000">
              <a:off x="4406836" y="2478312"/>
              <a:ext cx="150839" cy="179490"/>
            </a:xfrm>
            <a:prstGeom prst="flowChartAlternateProcess">
              <a:avLst/>
            </a:prstGeom>
            <a:solidFill>
              <a:srgbClr val="00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fi-FI"/>
            </a:p>
          </p:txBody>
        </p:sp>
        <p:sp>
          <p:nvSpPr>
            <p:cNvPr id="53" name="Vuokaaviosymboli: Vaihtoehtoinen käsittely 52"/>
            <p:cNvSpPr/>
            <p:nvPr/>
          </p:nvSpPr>
          <p:spPr>
            <a:xfrm rot="5400000">
              <a:off x="3618503" y="3555622"/>
              <a:ext cx="1727505" cy="179490"/>
            </a:xfrm>
            <a:prstGeom prst="flowChartAlternateProcess">
              <a:avLst/>
            </a:prstGeom>
            <a:solidFill>
              <a:srgbClr val="00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fi-FI"/>
            </a:p>
          </p:txBody>
        </p:sp>
        <p:sp>
          <p:nvSpPr>
            <p:cNvPr id="54" name="Vuokaaviosymboli: Liitin 53"/>
            <p:cNvSpPr>
              <a:spLocks noChangeAspect="1"/>
            </p:cNvSpPr>
            <p:nvPr/>
          </p:nvSpPr>
          <p:spPr>
            <a:xfrm>
              <a:off x="4281321" y="2637126"/>
              <a:ext cx="149311" cy="150840"/>
            </a:xfrm>
            <a:prstGeom prst="flowChartConnector">
              <a:avLst/>
            </a:prstGeom>
            <a:solidFill>
              <a:srgbClr val="00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fi-FI"/>
            </a:p>
          </p:txBody>
        </p:sp>
        <p:sp>
          <p:nvSpPr>
            <p:cNvPr id="55" name="Vuokaaviosymboli: Vaihtoehtoinen käsittely 54"/>
            <p:cNvSpPr/>
            <p:nvPr/>
          </p:nvSpPr>
          <p:spPr>
            <a:xfrm rot="16200000">
              <a:off x="4162318" y="2075016"/>
              <a:ext cx="639875" cy="179490"/>
            </a:xfrm>
            <a:prstGeom prst="flowChartAlternateProcess">
              <a:avLst/>
            </a:prstGeom>
            <a:solidFill>
              <a:srgbClr val="DE22D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fi-FI"/>
            </a:p>
          </p:txBody>
        </p:sp>
        <p:sp>
          <p:nvSpPr>
            <p:cNvPr id="56" name="Vuokaavio: Prosessi 55"/>
            <p:cNvSpPr/>
            <p:nvPr/>
          </p:nvSpPr>
          <p:spPr>
            <a:xfrm rot="10800000">
              <a:off x="4402040" y="2009953"/>
              <a:ext cx="160429" cy="50809"/>
            </a:xfrm>
            <a:prstGeom prst="flowChartProcess">
              <a:avLst/>
            </a:prstGeom>
            <a:solidFill>
              <a:srgbClr val="99FF33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fi-FI"/>
            </a:p>
          </p:txBody>
        </p:sp>
        <p:sp>
          <p:nvSpPr>
            <p:cNvPr id="57" name="Vuokaaviosymboli: Vaihtoehtoinen käsittely 56"/>
            <p:cNvSpPr/>
            <p:nvPr/>
          </p:nvSpPr>
          <p:spPr>
            <a:xfrm rot="16200000">
              <a:off x="3909760" y="2075016"/>
              <a:ext cx="639875" cy="179491"/>
            </a:xfrm>
            <a:prstGeom prst="flowChartAlternateProcess">
              <a:avLst/>
            </a:prstGeom>
            <a:solidFill>
              <a:srgbClr val="DE22D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fi-FI"/>
            </a:p>
          </p:txBody>
        </p:sp>
        <p:sp>
          <p:nvSpPr>
            <p:cNvPr id="58" name="Vuokaavio: Prosessi 57"/>
            <p:cNvSpPr/>
            <p:nvPr/>
          </p:nvSpPr>
          <p:spPr>
            <a:xfrm rot="10800000">
              <a:off x="4149482" y="2009953"/>
              <a:ext cx="160430" cy="50809"/>
            </a:xfrm>
            <a:prstGeom prst="flowChartProcess">
              <a:avLst/>
            </a:prstGeom>
            <a:solidFill>
              <a:srgbClr val="99FF33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fi-FI"/>
            </a:p>
          </p:txBody>
        </p:sp>
      </p:grpSp>
      <p:cxnSp>
        <p:nvCxnSpPr>
          <p:cNvPr id="46" name="Suora nuoliyhdysviiva 45"/>
          <p:cNvCxnSpPr/>
          <p:nvPr/>
        </p:nvCxnSpPr>
        <p:spPr>
          <a:xfrm>
            <a:off x="3529013" y="3573463"/>
            <a:ext cx="935037" cy="1587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71" name="Tekstikehys 46"/>
          <p:cNvSpPr txBox="1">
            <a:spLocks noChangeArrowheads="1"/>
          </p:cNvSpPr>
          <p:nvPr/>
        </p:nvSpPr>
        <p:spPr bwMode="auto">
          <a:xfrm>
            <a:off x="2014538" y="5445125"/>
            <a:ext cx="4333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fi-FI"/>
              <a:t>V2</a:t>
            </a:r>
          </a:p>
        </p:txBody>
      </p:sp>
      <p:sp>
        <p:nvSpPr>
          <p:cNvPr id="15372" name="Tekstikehys 47"/>
          <p:cNvSpPr txBox="1">
            <a:spLocks noChangeArrowheads="1"/>
          </p:cNvSpPr>
          <p:nvPr/>
        </p:nvSpPr>
        <p:spPr bwMode="auto">
          <a:xfrm>
            <a:off x="2865438" y="5445125"/>
            <a:ext cx="3746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fi-FI"/>
              <a:t>J3</a:t>
            </a:r>
          </a:p>
        </p:txBody>
      </p:sp>
      <p:sp>
        <p:nvSpPr>
          <p:cNvPr id="15373" name="Tekstikehys 48"/>
          <p:cNvSpPr txBox="1">
            <a:spLocks noChangeArrowheads="1"/>
          </p:cNvSpPr>
          <p:nvPr/>
        </p:nvSpPr>
        <p:spPr bwMode="auto">
          <a:xfrm>
            <a:off x="4752975" y="5445125"/>
            <a:ext cx="147478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fi-FI"/>
              <a:t>Tr(V2,J3)</a:t>
            </a:r>
            <a:br>
              <a:rPr lang="fi-FI"/>
            </a:br>
            <a:r>
              <a:rPr lang="fi-FI"/>
              <a:t>translokaatio-</a:t>
            </a:r>
          </a:p>
          <a:p>
            <a:pPr eaLnBrk="0" hangingPunct="0"/>
            <a:r>
              <a:rPr lang="fi-FI"/>
              <a:t>kromosomi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tsikko 1"/>
          <p:cNvSpPr>
            <a:spLocks noGrp="1"/>
          </p:cNvSpPr>
          <p:nvPr>
            <p:ph type="title"/>
          </p:nvPr>
        </p:nvSpPr>
        <p:spPr>
          <a:xfrm>
            <a:off x="1333500" y="449263"/>
            <a:ext cx="7505700" cy="1539875"/>
          </a:xfrm>
        </p:spPr>
        <p:txBody>
          <a:bodyPr/>
          <a:lstStyle/>
          <a:p>
            <a:r>
              <a:rPr lang="fi-FI" smtClean="0"/>
              <a:t>III. Lajihybridiä risteytetään takaisin vehnään </a:t>
            </a:r>
            <a:br>
              <a:rPr lang="fi-FI" smtClean="0"/>
            </a:br>
            <a:r>
              <a:rPr lang="fi-FI" smtClean="0"/>
              <a:t>5–10 sukupolven ajan* turhien villikromosomien karsimiseksi</a:t>
            </a:r>
            <a:br>
              <a:rPr lang="fi-FI" smtClean="0"/>
            </a:br>
            <a:r>
              <a:rPr lang="fi-FI" smtClean="0"/>
              <a:t>– ja lopuksi tuotetaan homotsygoottinen kasvilinja itsepölytyksillä tai kaksoishaploiditekniikalla  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13.9.2012</a:t>
            </a:r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Jussi</a:t>
            </a:r>
            <a:r>
              <a:rPr lang="en-US" dirty="0" smtClean="0"/>
              <a:t> </a:t>
            </a:r>
            <a:r>
              <a:rPr lang="en-US" dirty="0" err="1" smtClean="0"/>
              <a:t>Tammisola</a:t>
            </a:r>
            <a:r>
              <a:rPr lang="en-US" dirty="0" smtClean="0"/>
              <a:t>, </a:t>
            </a:r>
            <a:r>
              <a:rPr lang="en-US" dirty="0" err="1" smtClean="0"/>
              <a:t>Vehnän</a:t>
            </a:r>
            <a:r>
              <a:rPr lang="en-US" dirty="0" smtClean="0"/>
              <a:t> </a:t>
            </a:r>
            <a:r>
              <a:rPr lang="en-US" dirty="0" err="1" smtClean="0"/>
              <a:t>pelastusta</a:t>
            </a:r>
            <a:r>
              <a:rPr lang="en-US" dirty="0" smtClean="0"/>
              <a:t> </a:t>
            </a:r>
            <a:r>
              <a:rPr lang="en-US" dirty="0" err="1" smtClean="0"/>
              <a:t>perinnejalostuksella</a:t>
            </a:r>
            <a:endParaRPr lang="en-US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C6B8E9-8370-4C84-9129-B75F474F28F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pSp>
        <p:nvGrpSpPr>
          <p:cNvPr id="16390" name="Ryhmä 41"/>
          <p:cNvGrpSpPr>
            <a:grpSpLocks/>
          </p:cNvGrpSpPr>
          <p:nvPr/>
        </p:nvGrpSpPr>
        <p:grpSpPr bwMode="auto">
          <a:xfrm>
            <a:off x="1125538" y="2133600"/>
            <a:ext cx="7767637" cy="3863975"/>
            <a:chOff x="783696" y="1979548"/>
            <a:chExt cx="7767736" cy="3864625"/>
          </a:xfrm>
        </p:grpSpPr>
        <p:grpSp>
          <p:nvGrpSpPr>
            <p:cNvPr id="16392" name="Ryhmä 17"/>
            <p:cNvGrpSpPr>
              <a:grpSpLocks/>
            </p:cNvGrpSpPr>
            <p:nvPr/>
          </p:nvGrpSpPr>
          <p:grpSpPr bwMode="auto">
            <a:xfrm>
              <a:off x="3325929" y="3243393"/>
              <a:ext cx="360022" cy="41591"/>
              <a:chOff x="2339770" y="2996961"/>
              <a:chExt cx="360022" cy="41591"/>
            </a:xfrm>
          </p:grpSpPr>
          <p:sp>
            <p:nvSpPr>
              <p:cNvPr id="134" name="Vuokaaviosymboli: Liitin 18"/>
              <p:cNvSpPr>
                <a:spLocks noChangeAspect="1"/>
              </p:cNvSpPr>
              <p:nvPr/>
            </p:nvSpPr>
            <p:spPr>
              <a:xfrm>
                <a:off x="2339156" y="2996979"/>
                <a:ext cx="41276" cy="41282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fi-FI"/>
              </a:p>
            </p:txBody>
          </p:sp>
          <p:sp>
            <p:nvSpPr>
              <p:cNvPr id="135" name="Vuokaaviosymboli: Liitin 19"/>
              <p:cNvSpPr>
                <a:spLocks noChangeAspect="1"/>
              </p:cNvSpPr>
              <p:nvPr/>
            </p:nvSpPr>
            <p:spPr>
              <a:xfrm>
                <a:off x="2497908" y="2996979"/>
                <a:ext cx="42864" cy="41282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fi-FI"/>
              </a:p>
            </p:txBody>
          </p:sp>
          <p:sp>
            <p:nvSpPr>
              <p:cNvPr id="136" name="Vuokaaviosymboli: Liitin 20"/>
              <p:cNvSpPr>
                <a:spLocks noChangeAspect="1"/>
              </p:cNvSpPr>
              <p:nvPr/>
            </p:nvSpPr>
            <p:spPr>
              <a:xfrm>
                <a:off x="2658248" y="2996979"/>
                <a:ext cx="41276" cy="41282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fi-FI"/>
              </a:p>
            </p:txBody>
          </p:sp>
        </p:grpSp>
        <p:sp>
          <p:nvSpPr>
            <p:cNvPr id="16393" name="Tekstikehys 43"/>
            <p:cNvSpPr txBox="1">
              <a:spLocks noChangeArrowheads="1"/>
            </p:cNvSpPr>
            <p:nvPr/>
          </p:nvSpPr>
          <p:spPr bwMode="auto">
            <a:xfrm>
              <a:off x="3803468" y="4643844"/>
              <a:ext cx="4747964" cy="120032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fi-FI"/>
                <a:t>Tuloksena vehnälinja, johon on ympätty  ”juolavehnän” kromosomin osa</a:t>
              </a:r>
            </a:p>
          </p:txBody>
        </p:sp>
        <p:grpSp>
          <p:nvGrpSpPr>
            <p:cNvPr id="16394" name="Ryhmä 111"/>
            <p:cNvGrpSpPr>
              <a:grpSpLocks/>
            </p:cNvGrpSpPr>
            <p:nvPr/>
          </p:nvGrpSpPr>
          <p:grpSpPr bwMode="auto">
            <a:xfrm>
              <a:off x="3880040" y="3060000"/>
              <a:ext cx="979992" cy="1368152"/>
              <a:chOff x="3880040" y="3060000"/>
              <a:chExt cx="979992" cy="1368152"/>
            </a:xfrm>
          </p:grpSpPr>
          <p:grpSp>
            <p:nvGrpSpPr>
              <p:cNvPr id="8" name="Ryhmä 11"/>
              <p:cNvGrpSpPr/>
              <p:nvPr/>
            </p:nvGrpSpPr>
            <p:grpSpPr>
              <a:xfrm>
                <a:off x="3880040" y="3060000"/>
                <a:ext cx="432048" cy="1368152"/>
                <a:chOff x="2312876" y="2411760"/>
                <a:chExt cx="432048" cy="1368152"/>
              </a:xfrm>
              <a:solidFill>
                <a:srgbClr val="00FFFF"/>
              </a:solidFill>
            </p:grpSpPr>
            <p:grpSp>
              <p:nvGrpSpPr>
                <p:cNvPr id="9" name="Ryhmä 8"/>
                <p:cNvGrpSpPr/>
                <p:nvPr/>
              </p:nvGrpSpPr>
              <p:grpSpPr>
                <a:xfrm>
                  <a:off x="2312876" y="2411760"/>
                  <a:ext cx="180020" cy="1368152"/>
                  <a:chOff x="2312876" y="2411760"/>
                  <a:chExt cx="180020" cy="1368152"/>
                </a:xfrm>
                <a:grpFill/>
              </p:grpSpPr>
              <p:sp>
                <p:nvSpPr>
                  <p:cNvPr id="132" name="Vuokaaviosymboli: Vaihtoehtoinen käsittely 3"/>
                  <p:cNvSpPr/>
                  <p:nvPr/>
                </p:nvSpPr>
                <p:spPr>
                  <a:xfrm rot="5400000">
                    <a:off x="2327524" y="2397112"/>
                    <a:ext cx="150724" cy="180020"/>
                  </a:xfrm>
                  <a:prstGeom prst="flowChartAlternateProcess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fi-FI"/>
                  </a:p>
                </p:txBody>
              </p:sp>
              <p:sp>
                <p:nvSpPr>
                  <p:cNvPr id="133" name="Vuokaaviosymboli: Vaihtoehtoinen käsittely 5"/>
                  <p:cNvSpPr/>
                  <p:nvPr/>
                </p:nvSpPr>
                <p:spPr>
                  <a:xfrm rot="5400000">
                    <a:off x="1862826" y="3149842"/>
                    <a:ext cx="1080120" cy="180020"/>
                  </a:xfrm>
                  <a:prstGeom prst="flowChartAlternateProcess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fi-FI"/>
                  </a:p>
                </p:txBody>
              </p:sp>
            </p:grpSp>
            <p:grpSp>
              <p:nvGrpSpPr>
                <p:cNvPr id="10" name="Ryhmä 9"/>
                <p:cNvGrpSpPr/>
                <p:nvPr/>
              </p:nvGrpSpPr>
              <p:grpSpPr>
                <a:xfrm>
                  <a:off x="2564904" y="2411760"/>
                  <a:ext cx="180020" cy="1368152"/>
                  <a:chOff x="2528900" y="2411760"/>
                  <a:chExt cx="180020" cy="1368152"/>
                </a:xfrm>
                <a:grpFill/>
              </p:grpSpPr>
              <p:sp>
                <p:nvSpPr>
                  <p:cNvPr id="130" name="Vuokaaviosymboli: Vaihtoehtoinen käsittely 5"/>
                  <p:cNvSpPr/>
                  <p:nvPr/>
                </p:nvSpPr>
                <p:spPr>
                  <a:xfrm rot="5400000">
                    <a:off x="2543548" y="2397112"/>
                    <a:ext cx="150724" cy="180020"/>
                  </a:xfrm>
                  <a:prstGeom prst="flowChartAlternateProcess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fi-FI"/>
                  </a:p>
                </p:txBody>
              </p:sp>
              <p:sp>
                <p:nvSpPr>
                  <p:cNvPr id="131" name="Vuokaaviosymboli: Vaihtoehtoinen käsittely 6"/>
                  <p:cNvSpPr/>
                  <p:nvPr/>
                </p:nvSpPr>
                <p:spPr>
                  <a:xfrm rot="5400000">
                    <a:off x="2078850" y="3149842"/>
                    <a:ext cx="1080120" cy="180020"/>
                  </a:xfrm>
                  <a:prstGeom prst="flowChartAlternateProcess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fi-FI"/>
                  </a:p>
                </p:txBody>
              </p:sp>
            </p:grpSp>
            <p:sp>
              <p:nvSpPr>
                <p:cNvPr id="129" name="Vuokaaviosymboli: Liitin 4"/>
                <p:cNvSpPr>
                  <a:spLocks noChangeAspect="1"/>
                </p:cNvSpPr>
                <p:nvPr/>
              </p:nvSpPr>
              <p:spPr>
                <a:xfrm>
                  <a:off x="2453462" y="2555776"/>
                  <a:ext cx="150876" cy="150876"/>
                </a:xfrm>
                <a:prstGeom prst="flowChartConnector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fi-FI"/>
                </a:p>
              </p:txBody>
            </p:sp>
          </p:grpSp>
          <p:grpSp>
            <p:nvGrpSpPr>
              <p:cNvPr id="11" name="Ryhmä 11"/>
              <p:cNvGrpSpPr/>
              <p:nvPr/>
            </p:nvGrpSpPr>
            <p:grpSpPr>
              <a:xfrm>
                <a:off x="4427984" y="3060000"/>
                <a:ext cx="432048" cy="1368152"/>
                <a:chOff x="2312876" y="2411760"/>
                <a:chExt cx="432048" cy="1368152"/>
              </a:xfrm>
              <a:solidFill>
                <a:srgbClr val="00FFFF"/>
              </a:solidFill>
            </p:grpSpPr>
            <p:grpSp>
              <p:nvGrpSpPr>
                <p:cNvPr id="12" name="Ryhmä 8"/>
                <p:cNvGrpSpPr/>
                <p:nvPr/>
              </p:nvGrpSpPr>
              <p:grpSpPr>
                <a:xfrm>
                  <a:off x="2312876" y="2411760"/>
                  <a:ext cx="180020" cy="1368152"/>
                  <a:chOff x="2312876" y="2411760"/>
                  <a:chExt cx="180020" cy="1368152"/>
                </a:xfrm>
                <a:grpFill/>
              </p:grpSpPr>
              <p:sp>
                <p:nvSpPr>
                  <p:cNvPr id="125" name="Vuokaaviosymboli: Vaihtoehtoinen käsittely 3"/>
                  <p:cNvSpPr/>
                  <p:nvPr/>
                </p:nvSpPr>
                <p:spPr>
                  <a:xfrm rot="5400000">
                    <a:off x="2327524" y="2397112"/>
                    <a:ext cx="150724" cy="180020"/>
                  </a:xfrm>
                  <a:prstGeom prst="flowChartAlternateProcess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fi-FI"/>
                  </a:p>
                </p:txBody>
              </p:sp>
              <p:sp>
                <p:nvSpPr>
                  <p:cNvPr id="126" name="Vuokaaviosymboli: Vaihtoehtoinen käsittely 5"/>
                  <p:cNvSpPr/>
                  <p:nvPr/>
                </p:nvSpPr>
                <p:spPr>
                  <a:xfrm rot="5400000">
                    <a:off x="1862826" y="3149842"/>
                    <a:ext cx="1080120" cy="180020"/>
                  </a:xfrm>
                  <a:prstGeom prst="flowChartAlternateProcess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fi-FI"/>
                  </a:p>
                </p:txBody>
              </p:sp>
            </p:grpSp>
            <p:grpSp>
              <p:nvGrpSpPr>
                <p:cNvPr id="13" name="Ryhmä 9"/>
                <p:cNvGrpSpPr/>
                <p:nvPr/>
              </p:nvGrpSpPr>
              <p:grpSpPr>
                <a:xfrm>
                  <a:off x="2564904" y="2411760"/>
                  <a:ext cx="180020" cy="1368152"/>
                  <a:chOff x="2528900" y="2411760"/>
                  <a:chExt cx="180020" cy="1368152"/>
                </a:xfrm>
                <a:grpFill/>
              </p:grpSpPr>
              <p:sp>
                <p:nvSpPr>
                  <p:cNvPr id="123" name="Vuokaaviosymboli: Vaihtoehtoinen käsittely 46"/>
                  <p:cNvSpPr/>
                  <p:nvPr/>
                </p:nvSpPr>
                <p:spPr>
                  <a:xfrm rot="5400000">
                    <a:off x="2543548" y="2397112"/>
                    <a:ext cx="150724" cy="180020"/>
                  </a:xfrm>
                  <a:prstGeom prst="flowChartAlternateProcess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fi-FI"/>
                  </a:p>
                </p:txBody>
              </p:sp>
              <p:sp>
                <p:nvSpPr>
                  <p:cNvPr id="124" name="Vuokaaviosymboli: Vaihtoehtoinen käsittely 47"/>
                  <p:cNvSpPr/>
                  <p:nvPr/>
                </p:nvSpPr>
                <p:spPr>
                  <a:xfrm rot="5400000">
                    <a:off x="2078850" y="3149842"/>
                    <a:ext cx="1080120" cy="180020"/>
                  </a:xfrm>
                  <a:prstGeom prst="flowChartAlternateProcess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fi-FI"/>
                  </a:p>
                </p:txBody>
              </p:sp>
            </p:grpSp>
            <p:sp>
              <p:nvSpPr>
                <p:cNvPr id="122" name="Vuokaaviosymboli: Liitin 45"/>
                <p:cNvSpPr>
                  <a:spLocks noChangeAspect="1"/>
                </p:cNvSpPr>
                <p:nvPr/>
              </p:nvSpPr>
              <p:spPr>
                <a:xfrm>
                  <a:off x="2453462" y="2555776"/>
                  <a:ext cx="150876" cy="150876"/>
                </a:xfrm>
                <a:prstGeom prst="flowChartConnector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fi-FI"/>
                </a:p>
              </p:txBody>
            </p:sp>
          </p:grpSp>
        </p:grpSp>
        <p:grpSp>
          <p:nvGrpSpPr>
            <p:cNvPr id="16395" name="Ryhmä 112"/>
            <p:cNvGrpSpPr>
              <a:grpSpLocks/>
            </p:cNvGrpSpPr>
            <p:nvPr/>
          </p:nvGrpSpPr>
          <p:grpSpPr bwMode="auto">
            <a:xfrm>
              <a:off x="2012721" y="2411596"/>
              <a:ext cx="1119119" cy="3033628"/>
              <a:chOff x="2012721" y="2411596"/>
              <a:chExt cx="1119119" cy="3033628"/>
            </a:xfrm>
          </p:grpSpPr>
          <p:sp>
            <p:nvSpPr>
              <p:cNvPr id="16399" name="Tekstikehys 95"/>
              <p:cNvSpPr txBox="1">
                <a:spLocks noChangeArrowheads="1"/>
              </p:cNvSpPr>
              <p:nvPr/>
            </p:nvSpPr>
            <p:spPr bwMode="auto">
              <a:xfrm>
                <a:off x="2012721" y="5075892"/>
                <a:ext cx="1003223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fi-FI"/>
                  <a:t>Tr(V2,J3)</a:t>
                </a:r>
              </a:p>
            </p:txBody>
          </p:sp>
          <p:grpSp>
            <p:nvGrpSpPr>
              <p:cNvPr id="16400" name="Ryhmä 110"/>
              <p:cNvGrpSpPr>
                <a:grpSpLocks/>
              </p:cNvGrpSpPr>
              <p:nvPr/>
            </p:nvGrpSpPr>
            <p:grpSpPr bwMode="auto">
              <a:xfrm>
                <a:off x="2079840" y="2411596"/>
                <a:ext cx="1052000" cy="2664296"/>
                <a:chOff x="2079840" y="2411596"/>
                <a:chExt cx="1052000" cy="2664296"/>
              </a:xfrm>
            </p:grpSpPr>
            <p:grpSp>
              <p:nvGrpSpPr>
                <p:cNvPr id="16401" name="Ryhmä 29"/>
                <p:cNvGrpSpPr>
                  <a:grpSpLocks/>
                </p:cNvGrpSpPr>
                <p:nvPr/>
              </p:nvGrpSpPr>
              <p:grpSpPr bwMode="auto">
                <a:xfrm>
                  <a:off x="2079840" y="2411596"/>
                  <a:ext cx="432048" cy="2664296"/>
                  <a:chOff x="4139952" y="1844824"/>
                  <a:chExt cx="432048" cy="2664296"/>
                </a:xfrm>
              </p:grpSpPr>
              <p:sp>
                <p:nvSpPr>
                  <p:cNvPr id="109" name="Vuokaaviosymboli: Vaihtoehtoinen käsittely 108"/>
                  <p:cNvSpPr/>
                  <p:nvPr/>
                </p:nvSpPr>
                <p:spPr>
                  <a:xfrm rot="5400000">
                    <a:off x="4149532" y="2474212"/>
                    <a:ext cx="150837" cy="171452"/>
                  </a:xfrm>
                  <a:prstGeom prst="flowChartAlternateProcess">
                    <a:avLst/>
                  </a:prstGeom>
                  <a:solidFill>
                    <a:srgbClr val="00FFFF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fi-FI"/>
                  </a:p>
                </p:txBody>
              </p:sp>
              <p:sp>
                <p:nvSpPr>
                  <p:cNvPr id="110" name="Vuokaaviosymboli: Vaihtoehtoinen käsittely 5"/>
                  <p:cNvSpPr/>
                  <p:nvPr/>
                </p:nvSpPr>
                <p:spPr>
                  <a:xfrm rot="5400000">
                    <a:off x="3361206" y="3559451"/>
                    <a:ext cx="1727490" cy="171452"/>
                  </a:xfrm>
                  <a:prstGeom prst="flowChartAlternateProcess">
                    <a:avLst/>
                  </a:prstGeom>
                  <a:solidFill>
                    <a:srgbClr val="00FFFF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fi-FI"/>
                  </a:p>
                </p:txBody>
              </p:sp>
              <p:sp>
                <p:nvSpPr>
                  <p:cNvPr id="111" name="Vuokaaviosymboli: Vaihtoehtoinen käsittely 110"/>
                  <p:cNvSpPr/>
                  <p:nvPr/>
                </p:nvSpPr>
                <p:spPr>
                  <a:xfrm rot="5400000">
                    <a:off x="4397978" y="2478183"/>
                    <a:ext cx="150838" cy="179389"/>
                  </a:xfrm>
                  <a:prstGeom prst="flowChartAlternateProcess">
                    <a:avLst/>
                  </a:prstGeom>
                  <a:solidFill>
                    <a:srgbClr val="00FFFF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fi-FI"/>
                  </a:p>
                </p:txBody>
              </p:sp>
              <p:sp>
                <p:nvSpPr>
                  <p:cNvPr id="112" name="Vuokaaviosymboli: Vaihtoehtoinen käsittely 111"/>
                  <p:cNvSpPr/>
                  <p:nvPr/>
                </p:nvSpPr>
                <p:spPr>
                  <a:xfrm rot="5400000">
                    <a:off x="3609653" y="3555482"/>
                    <a:ext cx="1727490" cy="179389"/>
                  </a:xfrm>
                  <a:prstGeom prst="flowChartAlternateProcess">
                    <a:avLst/>
                  </a:prstGeom>
                  <a:solidFill>
                    <a:srgbClr val="00FFFF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fi-FI"/>
                  </a:p>
                </p:txBody>
              </p:sp>
              <p:sp>
                <p:nvSpPr>
                  <p:cNvPr id="113" name="Vuokaaviosymboli: Liitin 112"/>
                  <p:cNvSpPr>
                    <a:spLocks noChangeAspect="1"/>
                  </p:cNvSpPr>
                  <p:nvPr/>
                </p:nvSpPr>
                <p:spPr>
                  <a:xfrm>
                    <a:off x="4272577" y="2636945"/>
                    <a:ext cx="149227" cy="150837"/>
                  </a:xfrm>
                  <a:prstGeom prst="flowChartConnector">
                    <a:avLst/>
                  </a:prstGeom>
                  <a:solidFill>
                    <a:srgbClr val="00FFFF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fi-FI"/>
                  </a:p>
                </p:txBody>
              </p:sp>
              <p:sp>
                <p:nvSpPr>
                  <p:cNvPr id="114" name="Vuokaaviosymboli: Vaihtoehtoinen käsittely 113"/>
                  <p:cNvSpPr/>
                  <p:nvPr/>
                </p:nvSpPr>
                <p:spPr>
                  <a:xfrm rot="16200000">
                    <a:off x="4153462" y="2074890"/>
                    <a:ext cx="639871" cy="179389"/>
                  </a:xfrm>
                  <a:prstGeom prst="flowChartAlternateProcess">
                    <a:avLst/>
                  </a:prstGeom>
                  <a:solidFill>
                    <a:srgbClr val="DE22DE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fi-FI"/>
                  </a:p>
                </p:txBody>
              </p:sp>
              <p:sp>
                <p:nvSpPr>
                  <p:cNvPr id="115" name="Vuokaavio: Prosessi 114"/>
                  <p:cNvSpPr/>
                  <p:nvPr/>
                </p:nvSpPr>
                <p:spPr>
                  <a:xfrm rot="10800000">
                    <a:off x="4393228" y="2009777"/>
                    <a:ext cx="160339" cy="50809"/>
                  </a:xfrm>
                  <a:prstGeom prst="flowChartProcess">
                    <a:avLst/>
                  </a:prstGeom>
                  <a:solidFill>
                    <a:srgbClr val="99FF33"/>
                  </a:solidFill>
                  <a:ln w="63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fi-FI"/>
                  </a:p>
                </p:txBody>
              </p:sp>
              <p:sp>
                <p:nvSpPr>
                  <p:cNvPr id="116" name="Vuokaaviosymboli: Vaihtoehtoinen käsittely 115"/>
                  <p:cNvSpPr/>
                  <p:nvPr/>
                </p:nvSpPr>
                <p:spPr>
                  <a:xfrm rot="16200000">
                    <a:off x="3905015" y="2078859"/>
                    <a:ext cx="639871" cy="171452"/>
                  </a:xfrm>
                  <a:prstGeom prst="flowChartAlternateProcess">
                    <a:avLst/>
                  </a:prstGeom>
                  <a:solidFill>
                    <a:srgbClr val="DE22DE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fi-FI"/>
                  </a:p>
                </p:txBody>
              </p:sp>
              <p:sp>
                <p:nvSpPr>
                  <p:cNvPr id="117" name="Vuokaavio: Prosessi 116"/>
                  <p:cNvSpPr/>
                  <p:nvPr/>
                </p:nvSpPr>
                <p:spPr>
                  <a:xfrm rot="10800000">
                    <a:off x="4148750" y="2009777"/>
                    <a:ext cx="152402" cy="50809"/>
                  </a:xfrm>
                  <a:prstGeom prst="flowChartProcess">
                    <a:avLst/>
                  </a:prstGeom>
                  <a:solidFill>
                    <a:srgbClr val="99FF33"/>
                  </a:solidFill>
                  <a:ln w="63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fi-FI"/>
                  </a:p>
                </p:txBody>
              </p:sp>
            </p:grpSp>
            <p:grpSp>
              <p:nvGrpSpPr>
                <p:cNvPr id="16402" name="Ryhmä 50"/>
                <p:cNvGrpSpPr>
                  <a:grpSpLocks/>
                </p:cNvGrpSpPr>
                <p:nvPr/>
              </p:nvGrpSpPr>
              <p:grpSpPr bwMode="auto">
                <a:xfrm>
                  <a:off x="2699792" y="2411596"/>
                  <a:ext cx="432048" cy="2664296"/>
                  <a:chOff x="4139952" y="1844824"/>
                  <a:chExt cx="432048" cy="2664296"/>
                </a:xfrm>
              </p:grpSpPr>
              <p:sp>
                <p:nvSpPr>
                  <p:cNvPr id="100" name="Vuokaaviosymboli: Vaihtoehtoinen käsittely 99"/>
                  <p:cNvSpPr/>
                  <p:nvPr/>
                </p:nvSpPr>
                <p:spPr>
                  <a:xfrm rot="5400000">
                    <a:off x="4154269" y="2470243"/>
                    <a:ext cx="150837" cy="179390"/>
                  </a:xfrm>
                  <a:prstGeom prst="flowChartAlternateProcess">
                    <a:avLst/>
                  </a:prstGeom>
                  <a:solidFill>
                    <a:srgbClr val="00FFFF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fi-FI"/>
                  </a:p>
                </p:txBody>
              </p:sp>
              <p:sp>
                <p:nvSpPr>
                  <p:cNvPr id="101" name="Vuokaaviosymboli: Vaihtoehtoinen käsittely 5"/>
                  <p:cNvSpPr/>
                  <p:nvPr/>
                </p:nvSpPr>
                <p:spPr>
                  <a:xfrm rot="5400000">
                    <a:off x="3365943" y="3555482"/>
                    <a:ext cx="1727490" cy="179390"/>
                  </a:xfrm>
                  <a:prstGeom prst="flowChartAlternateProcess">
                    <a:avLst/>
                  </a:prstGeom>
                  <a:solidFill>
                    <a:srgbClr val="00FFFF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fi-FI"/>
                  </a:p>
                </p:txBody>
              </p:sp>
              <p:sp>
                <p:nvSpPr>
                  <p:cNvPr id="102" name="Vuokaaviosymboli: Vaihtoehtoinen käsittely 101"/>
                  <p:cNvSpPr/>
                  <p:nvPr/>
                </p:nvSpPr>
                <p:spPr>
                  <a:xfrm rot="5400000">
                    <a:off x="4406684" y="2478183"/>
                    <a:ext cx="150838" cy="179389"/>
                  </a:xfrm>
                  <a:prstGeom prst="flowChartAlternateProcess">
                    <a:avLst/>
                  </a:prstGeom>
                  <a:solidFill>
                    <a:srgbClr val="00FFFF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fi-FI"/>
                  </a:p>
                </p:txBody>
              </p:sp>
              <p:sp>
                <p:nvSpPr>
                  <p:cNvPr id="103" name="Vuokaaviosymboli: Vaihtoehtoinen käsittely 102"/>
                  <p:cNvSpPr/>
                  <p:nvPr/>
                </p:nvSpPr>
                <p:spPr>
                  <a:xfrm rot="5400000">
                    <a:off x="3618359" y="3555482"/>
                    <a:ext cx="1727490" cy="179389"/>
                  </a:xfrm>
                  <a:prstGeom prst="flowChartAlternateProcess">
                    <a:avLst/>
                  </a:prstGeom>
                  <a:solidFill>
                    <a:srgbClr val="00FFFF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fi-FI"/>
                  </a:p>
                </p:txBody>
              </p:sp>
              <p:sp>
                <p:nvSpPr>
                  <p:cNvPr id="104" name="Vuokaaviosymboli: Liitin 103"/>
                  <p:cNvSpPr>
                    <a:spLocks noChangeAspect="1"/>
                  </p:cNvSpPr>
                  <p:nvPr/>
                </p:nvSpPr>
                <p:spPr>
                  <a:xfrm>
                    <a:off x="4281283" y="2636945"/>
                    <a:ext cx="149227" cy="150837"/>
                  </a:xfrm>
                  <a:prstGeom prst="flowChartConnector">
                    <a:avLst/>
                  </a:prstGeom>
                  <a:solidFill>
                    <a:srgbClr val="00FFFF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fi-FI"/>
                  </a:p>
                </p:txBody>
              </p:sp>
              <p:sp>
                <p:nvSpPr>
                  <p:cNvPr id="105" name="Vuokaaviosymboli: Vaihtoehtoinen käsittely 104"/>
                  <p:cNvSpPr/>
                  <p:nvPr/>
                </p:nvSpPr>
                <p:spPr>
                  <a:xfrm rot="16200000">
                    <a:off x="4162168" y="2074890"/>
                    <a:ext cx="639871" cy="179389"/>
                  </a:xfrm>
                  <a:prstGeom prst="flowChartAlternateProcess">
                    <a:avLst/>
                  </a:prstGeom>
                  <a:solidFill>
                    <a:srgbClr val="DE22DE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fi-FI"/>
                  </a:p>
                </p:txBody>
              </p:sp>
              <p:sp>
                <p:nvSpPr>
                  <p:cNvPr id="106" name="Vuokaavio: Prosessi 105"/>
                  <p:cNvSpPr/>
                  <p:nvPr/>
                </p:nvSpPr>
                <p:spPr>
                  <a:xfrm rot="10800000">
                    <a:off x="4401934" y="2009777"/>
                    <a:ext cx="160339" cy="50809"/>
                  </a:xfrm>
                  <a:prstGeom prst="flowChartProcess">
                    <a:avLst/>
                  </a:prstGeom>
                  <a:solidFill>
                    <a:srgbClr val="99FF33"/>
                  </a:solidFill>
                  <a:ln w="63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fi-FI"/>
                  </a:p>
                </p:txBody>
              </p:sp>
              <p:sp>
                <p:nvSpPr>
                  <p:cNvPr id="107" name="Vuokaaviosymboli: Vaihtoehtoinen käsittely 106"/>
                  <p:cNvSpPr/>
                  <p:nvPr/>
                </p:nvSpPr>
                <p:spPr>
                  <a:xfrm rot="16200000">
                    <a:off x="3909752" y="2074890"/>
                    <a:ext cx="639871" cy="179390"/>
                  </a:xfrm>
                  <a:prstGeom prst="flowChartAlternateProcess">
                    <a:avLst/>
                  </a:prstGeom>
                  <a:solidFill>
                    <a:srgbClr val="DE22DE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fi-FI"/>
                  </a:p>
                </p:txBody>
              </p:sp>
              <p:sp>
                <p:nvSpPr>
                  <p:cNvPr id="108" name="Vuokaavio: Prosessi 107"/>
                  <p:cNvSpPr/>
                  <p:nvPr/>
                </p:nvSpPr>
                <p:spPr>
                  <a:xfrm rot="10800000">
                    <a:off x="4149518" y="2009777"/>
                    <a:ext cx="160340" cy="50809"/>
                  </a:xfrm>
                  <a:prstGeom prst="flowChartProcess">
                    <a:avLst/>
                  </a:prstGeom>
                  <a:solidFill>
                    <a:srgbClr val="99FF33"/>
                  </a:solidFill>
                  <a:ln w="63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fi-FI"/>
                  </a:p>
                </p:txBody>
              </p:sp>
            </p:grpSp>
          </p:grpSp>
        </p:grpSp>
        <p:grpSp>
          <p:nvGrpSpPr>
            <p:cNvPr id="16396" name="Ryhmä 109"/>
            <p:cNvGrpSpPr>
              <a:grpSpLocks/>
            </p:cNvGrpSpPr>
            <p:nvPr/>
          </p:nvGrpSpPr>
          <p:grpSpPr bwMode="auto">
            <a:xfrm>
              <a:off x="783696" y="1979548"/>
              <a:ext cx="1052000" cy="3528392"/>
              <a:chOff x="783696" y="1979548"/>
              <a:chExt cx="1052000" cy="3528392"/>
            </a:xfrm>
          </p:grpSpPr>
          <p:grpSp>
            <p:nvGrpSpPr>
              <p:cNvPr id="19" name="Ryhmä 11"/>
              <p:cNvGrpSpPr/>
              <p:nvPr/>
            </p:nvGrpSpPr>
            <p:grpSpPr>
              <a:xfrm>
                <a:off x="783696" y="1979548"/>
                <a:ext cx="432048" cy="3528392"/>
                <a:chOff x="2312876" y="1331640"/>
                <a:chExt cx="432048" cy="3528392"/>
              </a:xfrm>
              <a:solidFill>
                <a:srgbClr val="00FFFF"/>
              </a:solidFill>
            </p:grpSpPr>
            <p:grpSp>
              <p:nvGrpSpPr>
                <p:cNvPr id="20" name="Ryhmä 8"/>
                <p:cNvGrpSpPr/>
                <p:nvPr/>
              </p:nvGrpSpPr>
              <p:grpSpPr>
                <a:xfrm>
                  <a:off x="2312876" y="1331640"/>
                  <a:ext cx="180020" cy="3528392"/>
                  <a:chOff x="2312876" y="1331640"/>
                  <a:chExt cx="180020" cy="3528392"/>
                </a:xfrm>
                <a:grpFill/>
              </p:grpSpPr>
              <p:sp>
                <p:nvSpPr>
                  <p:cNvPr id="94" name="Vuokaaviosymboli: Vaihtoehtoinen käsittely 3"/>
                  <p:cNvSpPr/>
                  <p:nvPr/>
                </p:nvSpPr>
                <p:spPr>
                  <a:xfrm rot="5400000">
                    <a:off x="1787464" y="1857052"/>
                    <a:ext cx="1230844" cy="180020"/>
                  </a:xfrm>
                  <a:prstGeom prst="flowChartAlternateProcess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fi-FI"/>
                  </a:p>
                </p:txBody>
              </p:sp>
              <p:sp>
                <p:nvSpPr>
                  <p:cNvPr id="95" name="Vuokaaviosymboli: Vaihtoehtoinen käsittely 5"/>
                  <p:cNvSpPr/>
                  <p:nvPr/>
                </p:nvSpPr>
                <p:spPr>
                  <a:xfrm rot="5400000">
                    <a:off x="1322766" y="3689902"/>
                    <a:ext cx="2160240" cy="180020"/>
                  </a:xfrm>
                  <a:prstGeom prst="flowChartAlternateProcess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fi-FI"/>
                  </a:p>
                </p:txBody>
              </p:sp>
            </p:grpSp>
            <p:grpSp>
              <p:nvGrpSpPr>
                <p:cNvPr id="21" name="Ryhmä 9"/>
                <p:cNvGrpSpPr/>
                <p:nvPr/>
              </p:nvGrpSpPr>
              <p:grpSpPr>
                <a:xfrm>
                  <a:off x="2564904" y="1331640"/>
                  <a:ext cx="180020" cy="3528392"/>
                  <a:chOff x="2528900" y="1331640"/>
                  <a:chExt cx="180020" cy="3528392"/>
                </a:xfrm>
                <a:grpFill/>
              </p:grpSpPr>
              <p:sp>
                <p:nvSpPr>
                  <p:cNvPr id="92" name="Vuokaaviosymboli: Vaihtoehtoinen käsittely 91"/>
                  <p:cNvSpPr/>
                  <p:nvPr/>
                </p:nvSpPr>
                <p:spPr>
                  <a:xfrm rot="5400000">
                    <a:off x="2003488" y="1857052"/>
                    <a:ext cx="1230844" cy="180020"/>
                  </a:xfrm>
                  <a:prstGeom prst="flowChartAlternateProcess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fi-FI"/>
                  </a:p>
                </p:txBody>
              </p:sp>
              <p:sp>
                <p:nvSpPr>
                  <p:cNvPr id="93" name="Vuokaaviosymboli: Vaihtoehtoinen käsittely 92"/>
                  <p:cNvSpPr/>
                  <p:nvPr/>
                </p:nvSpPr>
                <p:spPr>
                  <a:xfrm rot="5400000">
                    <a:off x="1538790" y="3689902"/>
                    <a:ext cx="2160240" cy="180020"/>
                  </a:xfrm>
                  <a:prstGeom prst="flowChartAlternateProcess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fi-FI"/>
                  </a:p>
                </p:txBody>
              </p:sp>
            </p:grpSp>
            <p:sp>
              <p:nvSpPr>
                <p:cNvPr id="91" name="Vuokaaviosymboli: Liitin 90"/>
                <p:cNvSpPr>
                  <a:spLocks noChangeAspect="1"/>
                </p:cNvSpPr>
                <p:nvPr/>
              </p:nvSpPr>
              <p:spPr>
                <a:xfrm>
                  <a:off x="2453462" y="2555776"/>
                  <a:ext cx="150876" cy="150876"/>
                </a:xfrm>
                <a:prstGeom prst="flowChartConnector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fi-FI"/>
                </a:p>
              </p:txBody>
            </p:sp>
          </p:grpSp>
          <p:grpSp>
            <p:nvGrpSpPr>
              <p:cNvPr id="22" name="Ryhmä 11"/>
              <p:cNvGrpSpPr/>
              <p:nvPr/>
            </p:nvGrpSpPr>
            <p:grpSpPr>
              <a:xfrm>
                <a:off x="1403648" y="1979548"/>
                <a:ext cx="432048" cy="3528392"/>
                <a:chOff x="2312876" y="1331640"/>
                <a:chExt cx="432048" cy="3528392"/>
              </a:xfrm>
              <a:solidFill>
                <a:srgbClr val="00FFFF"/>
              </a:solidFill>
            </p:grpSpPr>
            <p:grpSp>
              <p:nvGrpSpPr>
                <p:cNvPr id="23" name="Ryhmä 8"/>
                <p:cNvGrpSpPr/>
                <p:nvPr/>
              </p:nvGrpSpPr>
              <p:grpSpPr>
                <a:xfrm>
                  <a:off x="2312876" y="1331640"/>
                  <a:ext cx="180020" cy="3528392"/>
                  <a:chOff x="2312876" y="1331640"/>
                  <a:chExt cx="180020" cy="3528392"/>
                </a:xfrm>
                <a:grpFill/>
              </p:grpSpPr>
              <p:sp>
                <p:nvSpPr>
                  <p:cNvPr id="87" name="Vuokaaviosymboli: Vaihtoehtoinen käsittely 3"/>
                  <p:cNvSpPr/>
                  <p:nvPr/>
                </p:nvSpPr>
                <p:spPr>
                  <a:xfrm rot="5400000">
                    <a:off x="1787464" y="1857052"/>
                    <a:ext cx="1230844" cy="180020"/>
                  </a:xfrm>
                  <a:prstGeom prst="flowChartAlternateProcess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fi-FI"/>
                  </a:p>
                </p:txBody>
              </p:sp>
              <p:sp>
                <p:nvSpPr>
                  <p:cNvPr id="88" name="Vuokaaviosymboli: Vaihtoehtoinen käsittely 5"/>
                  <p:cNvSpPr/>
                  <p:nvPr/>
                </p:nvSpPr>
                <p:spPr>
                  <a:xfrm rot="5400000">
                    <a:off x="1322766" y="3689902"/>
                    <a:ext cx="2160240" cy="180020"/>
                  </a:xfrm>
                  <a:prstGeom prst="flowChartAlternateProcess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fi-FI"/>
                  </a:p>
                </p:txBody>
              </p:sp>
            </p:grpSp>
            <p:grpSp>
              <p:nvGrpSpPr>
                <p:cNvPr id="24" name="Ryhmä 9"/>
                <p:cNvGrpSpPr/>
                <p:nvPr/>
              </p:nvGrpSpPr>
              <p:grpSpPr>
                <a:xfrm>
                  <a:off x="2564904" y="1331640"/>
                  <a:ext cx="180020" cy="3528392"/>
                  <a:chOff x="2528900" y="1331640"/>
                  <a:chExt cx="180020" cy="3528392"/>
                </a:xfrm>
                <a:grpFill/>
              </p:grpSpPr>
              <p:sp>
                <p:nvSpPr>
                  <p:cNvPr id="85" name="Vuokaaviosymboli: Vaihtoehtoinen käsittely 84"/>
                  <p:cNvSpPr/>
                  <p:nvPr/>
                </p:nvSpPr>
                <p:spPr>
                  <a:xfrm rot="5400000">
                    <a:off x="2003488" y="1857052"/>
                    <a:ext cx="1230844" cy="180020"/>
                  </a:xfrm>
                  <a:prstGeom prst="flowChartAlternateProcess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fi-FI"/>
                  </a:p>
                </p:txBody>
              </p:sp>
              <p:sp>
                <p:nvSpPr>
                  <p:cNvPr id="86" name="Vuokaaviosymboli: Vaihtoehtoinen käsittely 85"/>
                  <p:cNvSpPr/>
                  <p:nvPr/>
                </p:nvSpPr>
                <p:spPr>
                  <a:xfrm rot="5400000">
                    <a:off x="1538790" y="3689902"/>
                    <a:ext cx="2160240" cy="180020"/>
                  </a:xfrm>
                  <a:prstGeom prst="flowChartAlternateProcess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fi-FI"/>
                  </a:p>
                </p:txBody>
              </p:sp>
            </p:grpSp>
            <p:sp>
              <p:nvSpPr>
                <p:cNvPr id="84" name="Vuokaaviosymboli: Liitin 83"/>
                <p:cNvSpPr>
                  <a:spLocks noChangeAspect="1"/>
                </p:cNvSpPr>
                <p:nvPr/>
              </p:nvSpPr>
              <p:spPr>
                <a:xfrm>
                  <a:off x="2453462" y="2555776"/>
                  <a:ext cx="150876" cy="150876"/>
                </a:xfrm>
                <a:prstGeom prst="flowChartConnector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fi-FI"/>
                </a:p>
              </p:txBody>
            </p:sp>
          </p:grpSp>
        </p:grpSp>
      </p:grpSp>
      <p:sp>
        <p:nvSpPr>
          <p:cNvPr id="16391" name="Suorakulmio 136"/>
          <p:cNvSpPr>
            <a:spLocks noChangeArrowheads="1"/>
          </p:cNvSpPr>
          <p:nvPr/>
        </p:nvSpPr>
        <p:spPr bwMode="auto">
          <a:xfrm>
            <a:off x="647700" y="6011863"/>
            <a:ext cx="8964613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fi-FI" sz="1600"/>
              <a:t>*Dna-määritysten tukemana, sillä 5 polven päästä vielä yli puolet jälkeläisistä sisältää ”juolavehnän”  kromosomeja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Otsikko 1"/>
          <p:cNvSpPr>
            <a:spLocks noGrp="1"/>
          </p:cNvSpPr>
          <p:nvPr>
            <p:ph type="title"/>
          </p:nvPr>
        </p:nvSpPr>
        <p:spPr>
          <a:xfrm>
            <a:off x="1042988" y="260350"/>
            <a:ext cx="8101012" cy="604838"/>
          </a:xfrm>
        </p:spPr>
        <p:txBody>
          <a:bodyPr/>
          <a:lstStyle/>
          <a:p>
            <a:r>
              <a:rPr lang="fi-FI" smtClean="0"/>
              <a:t> ”Retro”keinojen ongelmia </a:t>
            </a:r>
            <a:r>
              <a:rPr lang="fi-FI" sz="2000" smtClean="0"/>
              <a:t>1.</a:t>
            </a:r>
            <a:endParaRPr lang="fi-FI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13.9.2012</a:t>
            </a:r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Jussi</a:t>
            </a:r>
            <a:r>
              <a:rPr lang="en-US" dirty="0" smtClean="0"/>
              <a:t> </a:t>
            </a:r>
            <a:r>
              <a:rPr lang="en-US" dirty="0" err="1" smtClean="0"/>
              <a:t>Tammisola</a:t>
            </a:r>
            <a:r>
              <a:rPr lang="en-US" dirty="0" smtClean="0"/>
              <a:t>, </a:t>
            </a:r>
            <a:r>
              <a:rPr lang="en-US" dirty="0" err="1" smtClean="0"/>
              <a:t>Vehnän</a:t>
            </a:r>
            <a:r>
              <a:rPr lang="en-US" dirty="0" smtClean="0"/>
              <a:t> </a:t>
            </a:r>
            <a:r>
              <a:rPr lang="en-US" dirty="0" err="1" smtClean="0"/>
              <a:t>pelastusta</a:t>
            </a:r>
            <a:r>
              <a:rPr lang="en-US" dirty="0" smtClean="0"/>
              <a:t> </a:t>
            </a:r>
            <a:r>
              <a:rPr lang="en-US" dirty="0" err="1" smtClean="0"/>
              <a:t>perinnejalostuksella</a:t>
            </a:r>
            <a:endParaRPr lang="en-US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AA24FA-EFB2-4D34-A292-6228962F1B0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0" name="Sisällön paikkamerkki 2"/>
          <p:cNvSpPr>
            <a:spLocks noGrp="1"/>
          </p:cNvSpPr>
          <p:nvPr>
            <p:ph idx="1"/>
          </p:nvPr>
        </p:nvSpPr>
        <p:spPr>
          <a:xfrm>
            <a:off x="476250" y="981075"/>
            <a:ext cx="8362950" cy="5535613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fi-FI" dirty="0" smtClean="0"/>
              <a:t>Puolen vuosisadan takaisiin muotikonsteihin liittyy vakavia pulmia:  </a:t>
            </a:r>
          </a:p>
          <a:p>
            <a:pPr>
              <a:defRPr/>
            </a:pPr>
            <a:r>
              <a:rPr lang="fi-FI" dirty="0" smtClean="0"/>
              <a:t>Irronneessa kromosomin osassa </a:t>
            </a:r>
            <a:br>
              <a:rPr lang="fi-FI" dirty="0" smtClean="0"/>
            </a:br>
            <a:r>
              <a:rPr lang="fi-FI" dirty="0" smtClean="0"/>
              <a:t>vehnästä </a:t>
            </a:r>
            <a:r>
              <a:rPr lang="fi-FI" u="sng" dirty="0" smtClean="0"/>
              <a:t>katoaa pysyvästi</a:t>
            </a:r>
            <a:r>
              <a:rPr lang="fi-FI" dirty="0" smtClean="0"/>
              <a:t> jopa tuhansia vehnän geenejä </a:t>
            </a:r>
          </a:p>
          <a:p>
            <a:pPr lvl="1">
              <a:defRPr/>
            </a:pPr>
            <a:r>
              <a:rPr lang="fi-FI" dirty="0" smtClean="0">
                <a:ea typeface="+mn-ea"/>
                <a:cs typeface="+mn-cs"/>
              </a:rPr>
              <a:t>Jotkin niistä voivat olla korvaamattomia vehnän laadulle, satoisuudelle ja viljeltävyydelle</a:t>
            </a:r>
          </a:p>
          <a:p>
            <a:pPr>
              <a:defRPr/>
            </a:pPr>
            <a:r>
              <a:rPr lang="fi-FI" dirty="0" smtClean="0"/>
              <a:t>Tilalle tarttuvassa käsivarren pätkässä </a:t>
            </a:r>
            <a:br>
              <a:rPr lang="fi-FI" dirty="0" smtClean="0"/>
            </a:br>
            <a:r>
              <a:rPr lang="fi-FI" dirty="0" smtClean="0"/>
              <a:t>vehnän perimään </a:t>
            </a:r>
            <a:r>
              <a:rPr lang="fi-FI" u="sng" dirty="0" smtClean="0"/>
              <a:t>saapuu pysyvästi</a:t>
            </a:r>
            <a:r>
              <a:rPr lang="fi-FI" dirty="0" smtClean="0"/>
              <a:t> – ja tarpeettomasti – jopa tuhansia, tuntemattomia villiheinän geenejä</a:t>
            </a:r>
          </a:p>
          <a:p>
            <a:pPr lvl="1">
              <a:defRPr/>
            </a:pPr>
            <a:r>
              <a:rPr lang="fi-FI" dirty="0" smtClean="0">
                <a:ea typeface="+mn-ea"/>
                <a:cs typeface="+mn-cs"/>
              </a:rPr>
              <a:t>Monet näistä ”primitiivisistä” geeneistä voivat olla vahingoksi vehnän vuosituhansia parannetuille ominaisuuksille</a:t>
            </a:r>
          </a:p>
          <a:p>
            <a:pPr>
              <a:defRPr/>
            </a:pPr>
            <a:r>
              <a:rPr lang="fi-FI" dirty="0" smtClean="0"/>
              <a:t>Vehnän jalostuspopulaatio </a:t>
            </a:r>
            <a:r>
              <a:rPr lang="fi-FI" u="sng" dirty="0" smtClean="0"/>
              <a:t>jakautuu</a:t>
            </a:r>
            <a:r>
              <a:rPr lang="fi-FI" dirty="0" smtClean="0"/>
              <a:t> erilaisiin ”kromosomirotuihin”, joiden välisiä risteytyksiä kiusaa heikko jyväsato </a:t>
            </a:r>
            <a:br>
              <a:rPr lang="fi-FI" dirty="0" smtClean="0"/>
            </a:br>
            <a:r>
              <a:rPr lang="fi-FI" dirty="0" smtClean="0"/>
              <a:t>(sillä </a:t>
            </a:r>
            <a:r>
              <a:rPr lang="fi-FI" dirty="0" err="1" smtClean="0"/>
              <a:t>translokaatioheterotsygootissa</a:t>
            </a:r>
            <a:r>
              <a:rPr lang="fi-FI" dirty="0" smtClean="0"/>
              <a:t> on sukusoluhäiriöitä)</a:t>
            </a:r>
          </a:p>
          <a:p>
            <a:pPr lvl="1">
              <a:defRPr/>
            </a:pPr>
            <a:r>
              <a:rPr lang="fi-FI" dirty="0" smtClean="0">
                <a:ea typeface="+mn-ea"/>
                <a:cs typeface="+mn-cs"/>
              </a:rPr>
              <a:t>...mikä vaikeuttaa lajikkeiden jalostamista perinteisillä risteytyksillä </a:t>
            </a:r>
          </a:p>
        </p:txBody>
      </p:sp>
      <p:sp>
        <p:nvSpPr>
          <p:cNvPr id="71" name="Vuokaaviosymboli: Vaihtoehtoinen käsittely 70"/>
          <p:cNvSpPr/>
          <p:nvPr/>
        </p:nvSpPr>
        <p:spPr>
          <a:xfrm rot="10800000">
            <a:off x="4716463" y="1517650"/>
            <a:ext cx="1301750" cy="180975"/>
          </a:xfrm>
          <a:prstGeom prst="flowChartAlternateProcess">
            <a:avLst/>
          </a:prstGeom>
          <a:solidFill>
            <a:srgbClr val="00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fi-FI"/>
          </a:p>
        </p:txBody>
      </p:sp>
      <p:grpSp>
        <p:nvGrpSpPr>
          <p:cNvPr id="17416" name="Ryhmä 71"/>
          <p:cNvGrpSpPr>
            <a:grpSpLocks/>
          </p:cNvGrpSpPr>
          <p:nvPr/>
        </p:nvGrpSpPr>
        <p:grpSpPr bwMode="auto">
          <a:xfrm rot="5400000">
            <a:off x="5602288" y="2803525"/>
            <a:ext cx="179387" cy="639763"/>
            <a:chOff x="2885459" y="2789312"/>
            <a:chExt cx="180020" cy="639688"/>
          </a:xfrm>
        </p:grpSpPr>
        <p:sp>
          <p:nvSpPr>
            <p:cNvPr id="73" name="Vuokaaviosymboli: Vaihtoehtoinen käsittely 72"/>
            <p:cNvSpPr/>
            <p:nvPr/>
          </p:nvSpPr>
          <p:spPr>
            <a:xfrm rot="5400000">
              <a:off x="2655625" y="3019146"/>
              <a:ext cx="639688" cy="180020"/>
            </a:xfrm>
            <a:prstGeom prst="flowChartAlternateProcess">
              <a:avLst/>
            </a:prstGeom>
            <a:solidFill>
              <a:srgbClr val="DE22D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fi-FI"/>
            </a:p>
          </p:txBody>
        </p:sp>
        <p:sp>
          <p:nvSpPr>
            <p:cNvPr id="74" name="Vuokaavio: Prosessi 73"/>
            <p:cNvSpPr/>
            <p:nvPr/>
          </p:nvSpPr>
          <p:spPr>
            <a:xfrm>
              <a:off x="2895018" y="3203602"/>
              <a:ext cx="160903" cy="50794"/>
            </a:xfrm>
            <a:prstGeom prst="flowChartProcess">
              <a:avLst/>
            </a:prstGeom>
            <a:solidFill>
              <a:srgbClr val="99FF33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fi-FI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isällön paikkamerkki 2"/>
          <p:cNvSpPr>
            <a:spLocks noGrp="1"/>
          </p:cNvSpPr>
          <p:nvPr>
            <p:ph idx="1"/>
          </p:nvPr>
        </p:nvSpPr>
        <p:spPr>
          <a:xfrm>
            <a:off x="476250" y="908050"/>
            <a:ext cx="8667750" cy="5534025"/>
          </a:xfrm>
        </p:spPr>
        <p:txBody>
          <a:bodyPr/>
          <a:lstStyle/>
          <a:p>
            <a:pPr>
              <a:defRPr/>
            </a:pPr>
            <a:r>
              <a:rPr lang="fi-FI" dirty="0" smtClean="0"/>
              <a:t>Perinnöllinen </a:t>
            </a:r>
            <a:r>
              <a:rPr lang="fi-FI" u="sng" dirty="0" smtClean="0"/>
              <a:t>monimuotoisuus kapenee</a:t>
            </a:r>
            <a:r>
              <a:rPr lang="fi-FI" dirty="0" smtClean="0"/>
              <a:t>, kun kaikkiin lajikkeisiin viedään (</a:t>
            </a:r>
            <a:r>
              <a:rPr lang="fi-FI" dirty="0" err="1" smtClean="0"/>
              <a:t>translokaatiolinjan</a:t>
            </a:r>
            <a:r>
              <a:rPr lang="fi-FI" dirty="0" smtClean="0"/>
              <a:t> jatkoristeytyksillä) yksi ja sama kromosominpala, jonka geeneissä ei esiinny lainkaan geneettistä vaihtelua</a:t>
            </a:r>
          </a:p>
          <a:p>
            <a:pPr lvl="1">
              <a:defRPr/>
            </a:pPr>
            <a:r>
              <a:rPr lang="fi-FI" dirty="0" smtClean="0">
                <a:ea typeface="+mn-ea"/>
                <a:cs typeface="+mn-cs"/>
              </a:rPr>
              <a:t>Vaihtelua syntyy vasta mutaatioiden tuloksena, ”evoluution aikaskaalassa”</a:t>
            </a:r>
          </a:p>
          <a:p>
            <a:pPr>
              <a:defRPr/>
            </a:pPr>
            <a:r>
              <a:rPr lang="fi-FI" dirty="0" smtClean="0"/>
              <a:t>Kromosominpalojen tarttumakohtaan saattaa perinteisissä kromosomi-mutaatioissa muodostua toimiva </a:t>
            </a:r>
            <a:r>
              <a:rPr lang="fi-FI" u="sng" dirty="0" smtClean="0"/>
              <a:t>fuusiogeeni</a:t>
            </a:r>
            <a:r>
              <a:rPr lang="fi-FI" dirty="0" smtClean="0"/>
              <a:t>*: tässä vehnätapauksessa sulautuma vehnän ja villilajin kahdesta eri geenistä</a:t>
            </a:r>
          </a:p>
          <a:p>
            <a:pPr lvl="1">
              <a:defRPr/>
            </a:pPr>
            <a:r>
              <a:rPr lang="fi-FI" dirty="0" smtClean="0">
                <a:ea typeface="+mn-ea"/>
                <a:cs typeface="+mn-cs"/>
              </a:rPr>
              <a:t>Se saattaa olla kasville haitaksi  (jolloin huono kasvilinja on karsittava pois valinnalla)  </a:t>
            </a:r>
          </a:p>
          <a:p>
            <a:pPr marL="0">
              <a:lnSpc>
                <a:spcPct val="100000"/>
              </a:lnSpc>
              <a:spcBef>
                <a:spcPts val="1200"/>
              </a:spcBef>
              <a:buFont typeface="Wingdings" pitchFamily="2" charset="2"/>
              <a:buNone/>
              <a:defRPr/>
            </a:pPr>
            <a:r>
              <a:rPr lang="fi-FI" sz="1600" dirty="0" smtClean="0"/>
              <a:t>* Ihmisen kromosomien </a:t>
            </a:r>
            <a:r>
              <a:rPr lang="fi-FI" sz="1600" dirty="0" err="1" smtClean="0"/>
              <a:t>translokaatioissa</a:t>
            </a:r>
            <a:r>
              <a:rPr lang="fi-FI" sz="1600" dirty="0" smtClean="0"/>
              <a:t> syntyy usein syöpää aiheuttavia fuusiogeenejä; kuvassa  eräs leukemiaa aiheuttava fuusiogeeni, </a:t>
            </a:r>
            <a:r>
              <a:rPr lang="fi-FI" sz="1600" i="1" dirty="0" smtClean="0"/>
              <a:t>BCR-ABL1</a:t>
            </a:r>
            <a:r>
              <a:rPr lang="fi-FI" sz="1600" dirty="0" smtClean="0"/>
              <a:t>: </a:t>
            </a:r>
          </a:p>
          <a:p>
            <a:pPr marL="0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fi-FI" sz="1800" dirty="0" smtClean="0"/>
              <a:t/>
            </a:r>
            <a:br>
              <a:rPr lang="fi-FI" sz="1800" dirty="0" smtClean="0"/>
            </a:br>
            <a:r>
              <a:rPr lang="fi-FI" sz="1800" dirty="0" smtClean="0"/>
              <a:t/>
            </a:r>
            <a:br>
              <a:rPr lang="fi-FI" sz="1800" dirty="0" smtClean="0"/>
            </a:br>
            <a:r>
              <a:rPr lang="fi-FI" sz="1800" dirty="0" smtClean="0"/>
              <a:t/>
            </a:r>
            <a:br>
              <a:rPr lang="fi-FI" sz="1800" dirty="0" smtClean="0"/>
            </a:br>
            <a:r>
              <a:rPr lang="fi-FI" sz="1800" dirty="0" smtClean="0"/>
              <a:t/>
            </a:r>
            <a:br>
              <a:rPr lang="fi-FI" sz="1800" dirty="0" smtClean="0"/>
            </a:br>
            <a:r>
              <a:rPr lang="nb-NO" sz="1400" dirty="0" smtClean="0"/>
              <a:t>Mitelman F, Johansson B, Mertens F. </a:t>
            </a:r>
            <a:r>
              <a:rPr lang="en-US" sz="1400" dirty="0" smtClean="0"/>
              <a:t>The impact of translocations and gene fusions on cancer causation. Nature Rev Cancer 2007; 7:233–245</a:t>
            </a:r>
            <a:r>
              <a:rPr lang="en-US" sz="1600" dirty="0" smtClean="0"/>
              <a:t>. </a:t>
            </a:r>
            <a:r>
              <a:rPr lang="en-US" sz="1600" dirty="0" smtClean="0">
                <a:hlinkClick r:id="rId3"/>
              </a:rPr>
              <a:t>http://dx.doi.org/10.1038/nrc2091</a:t>
            </a:r>
            <a:endParaRPr lang="en-US" dirty="0" smtClean="0"/>
          </a:p>
        </p:txBody>
      </p:sp>
      <p:sp>
        <p:nvSpPr>
          <p:cNvPr id="18436" name="Otsikko 1"/>
          <p:cNvSpPr>
            <a:spLocks noGrp="1"/>
          </p:cNvSpPr>
          <p:nvPr>
            <p:ph type="title"/>
          </p:nvPr>
        </p:nvSpPr>
        <p:spPr>
          <a:xfrm>
            <a:off x="1042988" y="260350"/>
            <a:ext cx="8101012" cy="604838"/>
          </a:xfrm>
        </p:spPr>
        <p:txBody>
          <a:bodyPr/>
          <a:lstStyle/>
          <a:p>
            <a:r>
              <a:rPr lang="fi-FI" smtClean="0"/>
              <a:t>”Retro”keinojen ongelmia </a:t>
            </a:r>
            <a:r>
              <a:rPr lang="fi-FI" sz="2000" smtClean="0"/>
              <a:t>2.</a:t>
            </a:r>
            <a:endParaRPr lang="fi-FI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13.9.2012</a:t>
            </a:r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Jussi</a:t>
            </a:r>
            <a:r>
              <a:rPr lang="en-US" dirty="0" smtClean="0"/>
              <a:t> </a:t>
            </a:r>
            <a:r>
              <a:rPr lang="en-US" dirty="0" err="1" smtClean="0"/>
              <a:t>Tammisola</a:t>
            </a:r>
            <a:r>
              <a:rPr lang="en-US" dirty="0" smtClean="0"/>
              <a:t>, </a:t>
            </a:r>
            <a:r>
              <a:rPr lang="en-US" dirty="0" err="1" smtClean="0"/>
              <a:t>Vehnän</a:t>
            </a:r>
            <a:r>
              <a:rPr lang="en-US" dirty="0" smtClean="0"/>
              <a:t> </a:t>
            </a:r>
            <a:r>
              <a:rPr lang="en-US" dirty="0" err="1" smtClean="0"/>
              <a:t>pelastusta</a:t>
            </a:r>
            <a:r>
              <a:rPr lang="en-US" dirty="0" smtClean="0"/>
              <a:t> </a:t>
            </a:r>
            <a:r>
              <a:rPr lang="en-US" dirty="0" err="1" smtClean="0"/>
              <a:t>perinnejalostuksella</a:t>
            </a:r>
            <a:endParaRPr lang="en-US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974914-7F11-4BB0-B1DA-6F60095719A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8" name="Kuva 7" descr="FuusioGeeni164t9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013176"/>
            <a:ext cx="9144000" cy="13131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isällön paikkamerkki 2"/>
          <p:cNvSpPr>
            <a:spLocks noGrp="1"/>
          </p:cNvSpPr>
          <p:nvPr>
            <p:ph idx="1"/>
          </p:nvPr>
        </p:nvSpPr>
        <p:spPr>
          <a:xfrm>
            <a:off x="476250" y="990600"/>
            <a:ext cx="8667750" cy="5534025"/>
          </a:xfrm>
        </p:spPr>
        <p:txBody>
          <a:bodyPr/>
          <a:lstStyle/>
          <a:p>
            <a:r>
              <a:rPr lang="fi-FI" dirty="0" smtClean="0"/>
              <a:t>Kun risteytetään eri kasvilajeja keskenään, niin perimän pysyvästi vaiennetut geenit ”vapautuvat” toimintaan. Seuraavien sukupolvien aikana taas osa toimivista geeneistä vaientuu.</a:t>
            </a:r>
          </a:p>
          <a:p>
            <a:r>
              <a:rPr lang="fi-FI" b="1" dirty="0" smtClean="0"/>
              <a:t>Toimivien ja vaiennettujen geenien kirjo </a:t>
            </a:r>
            <a:r>
              <a:rPr lang="fi-FI" dirty="0" smtClean="0"/>
              <a:t>voi lajiristeytyksen eri jälkeläislinjoissa muuttua entisestä oleellisesti</a:t>
            </a:r>
          </a:p>
          <a:p>
            <a:pPr lvl="1"/>
            <a:r>
              <a:rPr lang="fi-FI" dirty="0" smtClean="0"/>
              <a:t>tuloksena vauhdikasta evoluutiota (joka ei ole ihmisen ohjauksessa)  </a:t>
            </a:r>
          </a:p>
          <a:p>
            <a:pPr lvl="1"/>
            <a:r>
              <a:rPr lang="fi-FI" dirty="0" smtClean="0"/>
              <a:t>...eli </a:t>
            </a:r>
            <a:r>
              <a:rPr lang="fi-FI" dirty="0" err="1" smtClean="0"/>
              <a:t>lajikkeiston</a:t>
            </a:r>
            <a:r>
              <a:rPr lang="fi-FI" dirty="0" smtClean="0"/>
              <a:t> ominaisuudet voivat lajiristeytyksen jälkeen muuttua </a:t>
            </a:r>
            <a:br>
              <a:rPr lang="fi-FI" dirty="0" smtClean="0"/>
            </a:br>
            <a:r>
              <a:rPr lang="fi-FI" dirty="0" smtClean="0"/>
              <a:t>tästäkin syystä arvaamattomasti viljelykasvissa</a:t>
            </a:r>
          </a:p>
          <a:p>
            <a:r>
              <a:rPr lang="fi-FI" dirty="0" smtClean="0"/>
              <a:t>Esim. Pukinpartalajien risteytymän (</a:t>
            </a:r>
            <a:r>
              <a:rPr lang="fi-FI" i="1" dirty="0" err="1" smtClean="0"/>
              <a:t>Tragopogon</a:t>
            </a:r>
            <a:r>
              <a:rPr lang="fi-FI" i="1" dirty="0" smtClean="0"/>
              <a:t> </a:t>
            </a:r>
            <a:r>
              <a:rPr lang="fi-FI" i="1" dirty="0" err="1" smtClean="0"/>
              <a:t>miscellus</a:t>
            </a:r>
            <a:r>
              <a:rPr lang="fi-FI" i="1" dirty="0" smtClean="0"/>
              <a:t> </a:t>
            </a:r>
            <a:r>
              <a:rPr lang="fi-FI" dirty="0" smtClean="0"/>
              <a:t>eli</a:t>
            </a:r>
            <a:r>
              <a:rPr lang="fi-FI" i="1" dirty="0" smtClean="0"/>
              <a:t> </a:t>
            </a:r>
            <a:br>
              <a:rPr lang="fi-FI" i="1" dirty="0" smtClean="0"/>
            </a:br>
            <a:r>
              <a:rPr lang="fi-FI" i="1" dirty="0" smtClean="0"/>
              <a:t>T. </a:t>
            </a:r>
            <a:r>
              <a:rPr lang="fi-FI" i="1" dirty="0" err="1" smtClean="0"/>
              <a:t>dubius</a:t>
            </a:r>
            <a:r>
              <a:rPr lang="fi-FI" i="1" dirty="0" smtClean="0"/>
              <a:t> x T. </a:t>
            </a:r>
            <a:r>
              <a:rPr lang="fi-FI" i="1" dirty="0" err="1" smtClean="0"/>
              <a:t>pratensis</a:t>
            </a:r>
            <a:r>
              <a:rPr lang="fi-FI" dirty="0" smtClean="0"/>
              <a:t>) nopea evoluutio Amerikassa. </a:t>
            </a:r>
          </a:p>
          <a:p>
            <a:pPr lvl="1">
              <a:buFont typeface="Wingdings" pitchFamily="2" charset="2"/>
              <a:buNone/>
            </a:pPr>
            <a:r>
              <a:rPr lang="fi-FI" sz="1600" dirty="0" err="1" smtClean="0"/>
              <a:t>Sci</a:t>
            </a:r>
            <a:r>
              <a:rPr lang="fi-FI" sz="1600" dirty="0" smtClean="0"/>
              <a:t>. Daily 18.3.2011 </a:t>
            </a:r>
            <a:r>
              <a:rPr lang="en-US" sz="1600" u="sng" dirty="0" smtClean="0">
                <a:hlinkClick r:id="rId3"/>
              </a:rPr>
              <a:t>http://www.sciencedaily.com/releases/2011/03/110317131034.htm</a:t>
            </a:r>
            <a:endParaRPr lang="en-US" sz="1600" u="sng" dirty="0" smtClean="0"/>
          </a:p>
          <a:p>
            <a:pPr lvl="1">
              <a:lnSpc>
                <a:spcPct val="100000"/>
              </a:lnSpc>
              <a:buFont typeface="Wingdings" pitchFamily="2" charset="2"/>
              <a:buNone/>
            </a:pPr>
            <a:r>
              <a:rPr lang="en-US" sz="1600" dirty="0" err="1" smtClean="0"/>
              <a:t>Buggs</a:t>
            </a:r>
            <a:r>
              <a:rPr lang="en-US" sz="1600" dirty="0" smtClean="0"/>
              <a:t> RJA </a:t>
            </a:r>
            <a:r>
              <a:rPr lang="en-US" sz="1600" dirty="0" err="1" smtClean="0"/>
              <a:t>ym</a:t>
            </a:r>
            <a:r>
              <a:rPr lang="en-US" sz="1600" dirty="0" smtClean="0"/>
              <a:t>. </a:t>
            </a:r>
            <a:r>
              <a:rPr lang="en-US" sz="1600" dirty="0" err="1" smtClean="0"/>
              <a:t>Transcriptomic</a:t>
            </a:r>
            <a:r>
              <a:rPr lang="en-US" sz="1600" dirty="0" smtClean="0"/>
              <a:t> Shock Generates Evolutionary Novelty in a Newly Formed, Natural Allopolyploid Plant. Current Biology 2011; 21: 551-6</a:t>
            </a:r>
            <a:br>
              <a:rPr lang="en-US" sz="1600" dirty="0" smtClean="0"/>
            </a:br>
            <a:r>
              <a:rPr lang="en-US" sz="1600" dirty="0" smtClean="0">
                <a:hlinkClick r:id="rId4"/>
              </a:rPr>
              <a:t>http://dx.doi.org/10.1016/j.cub.2011.02.016</a:t>
            </a:r>
            <a:r>
              <a:rPr lang="en-US" sz="1600" dirty="0" smtClean="0"/>
              <a:t> </a:t>
            </a:r>
            <a:endParaRPr lang="fi-FI" dirty="0" smtClean="0"/>
          </a:p>
          <a:p>
            <a:pPr>
              <a:lnSpc>
                <a:spcPct val="100000"/>
              </a:lnSpc>
            </a:pPr>
            <a:r>
              <a:rPr lang="fi-FI" dirty="0" smtClean="0"/>
              <a:t>Uusi kasvinjalostus on paljon hallitumpaa. HS Tiede 17.8.2004   </a:t>
            </a:r>
            <a:r>
              <a:rPr lang="fi-FI" sz="1800" dirty="0" smtClean="0">
                <a:hlinkClick r:id="rId5"/>
              </a:rPr>
              <a:t>http://geenit.fi/HSTKas110804.pdf</a:t>
            </a:r>
            <a:r>
              <a:rPr lang="fi-FI" sz="1800" dirty="0" smtClean="0"/>
              <a:t> </a:t>
            </a:r>
            <a:endParaRPr lang="fi-FI" dirty="0" smtClean="0"/>
          </a:p>
          <a:p>
            <a:pPr>
              <a:buFont typeface="Wingdings" pitchFamily="2" charset="2"/>
              <a:buNone/>
            </a:pPr>
            <a:endParaRPr lang="fi-FI" dirty="0" smtClean="0"/>
          </a:p>
        </p:txBody>
      </p:sp>
      <p:sp>
        <p:nvSpPr>
          <p:cNvPr id="19459" name="Otsikko 1"/>
          <p:cNvSpPr>
            <a:spLocks noGrp="1"/>
          </p:cNvSpPr>
          <p:nvPr>
            <p:ph type="title"/>
          </p:nvPr>
        </p:nvSpPr>
        <p:spPr>
          <a:xfrm>
            <a:off x="1042988" y="260350"/>
            <a:ext cx="8101012" cy="604838"/>
          </a:xfrm>
        </p:spPr>
        <p:txBody>
          <a:bodyPr/>
          <a:lstStyle/>
          <a:p>
            <a:r>
              <a:rPr lang="fi-FI" smtClean="0"/>
              <a:t>”Retro”keinojen ongelmia </a:t>
            </a:r>
            <a:r>
              <a:rPr lang="fi-FI" sz="2000" smtClean="0"/>
              <a:t>3.</a:t>
            </a:r>
            <a:endParaRPr lang="fi-FI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13.9.2012</a:t>
            </a:r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Jussi</a:t>
            </a:r>
            <a:r>
              <a:rPr lang="en-US" dirty="0" smtClean="0"/>
              <a:t> </a:t>
            </a:r>
            <a:r>
              <a:rPr lang="en-US" dirty="0" err="1" smtClean="0"/>
              <a:t>Tammisola</a:t>
            </a:r>
            <a:r>
              <a:rPr lang="en-US" dirty="0" smtClean="0"/>
              <a:t>, </a:t>
            </a:r>
            <a:r>
              <a:rPr lang="en-US" dirty="0" err="1" smtClean="0"/>
              <a:t>Vehnän</a:t>
            </a:r>
            <a:r>
              <a:rPr lang="en-US" dirty="0" smtClean="0"/>
              <a:t> </a:t>
            </a:r>
            <a:r>
              <a:rPr lang="en-US" dirty="0" err="1" smtClean="0"/>
              <a:t>pelastusta</a:t>
            </a:r>
            <a:r>
              <a:rPr lang="en-US" dirty="0" smtClean="0"/>
              <a:t> </a:t>
            </a:r>
            <a:r>
              <a:rPr lang="en-US" dirty="0" err="1" smtClean="0"/>
              <a:t>perinnejalostuksella</a:t>
            </a:r>
            <a:endParaRPr lang="en-US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BB5E98-CD81-4986-8DC9-84E692654C9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isällön paikkamerkki 2"/>
          <p:cNvSpPr>
            <a:spLocks noGrp="1"/>
          </p:cNvSpPr>
          <p:nvPr>
            <p:ph idx="1"/>
          </p:nvPr>
        </p:nvSpPr>
        <p:spPr>
          <a:xfrm>
            <a:off x="476250" y="990600"/>
            <a:ext cx="8667750" cy="5534025"/>
          </a:xfrm>
        </p:spPr>
        <p:txBody>
          <a:bodyPr/>
          <a:lstStyle/>
          <a:p>
            <a:pPr lvl="1">
              <a:defRPr/>
            </a:pPr>
            <a:endParaRPr lang="en-US" dirty="0" smtClean="0">
              <a:ea typeface="+mn-ea"/>
              <a:cs typeface="+mn-cs"/>
            </a:endParaRPr>
          </a:p>
          <a:p>
            <a:pPr lvl="1">
              <a:defRPr/>
            </a:pPr>
            <a:r>
              <a:rPr lang="en-US" dirty="0" smtClean="0">
                <a:ea typeface="+mn-ea"/>
                <a:cs typeface="+mn-cs"/>
              </a:rPr>
              <a:t>K</a:t>
            </a:r>
            <a:r>
              <a:rPr lang="fi-FI" dirty="0" err="1" smtClean="0"/>
              <a:t>uka</a:t>
            </a:r>
            <a:r>
              <a:rPr lang="fi-FI" dirty="0" smtClean="0"/>
              <a:t> tahansa saa vapaasti jalostaa ja laskea markkinoille kasvilajikkeita näillä kaoottisilla ja ”äärimmäisen” likaisilla vanhoilla keinoilla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fi-FI" dirty="0" smtClean="0"/>
              <a:t>...ilman mitään turvallisuusselvityksiä</a:t>
            </a:r>
          </a:p>
          <a:p>
            <a:pPr lvl="1">
              <a:defRPr/>
            </a:pPr>
            <a:r>
              <a:rPr lang="fi-FI" dirty="0" smtClean="0"/>
              <a:t>Noita konsteja vaaditaan </a:t>
            </a:r>
            <a:r>
              <a:rPr lang="fi-FI" smtClean="0"/>
              <a:t>nyt kampanjoilla takaisin</a:t>
            </a:r>
            <a:r>
              <a:rPr lang="fi-FI" dirty="0" smtClean="0"/>
              <a:t>, yksinvaltaan 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fi-FI" dirty="0" smtClean="0"/>
              <a:t>...”puhtauden” nimeen </a:t>
            </a:r>
            <a:endParaRPr lang="fi-FI" dirty="0" smtClean="0">
              <a:ea typeface="+mn-ea"/>
              <a:cs typeface="+mn-cs"/>
            </a:endParaRPr>
          </a:p>
          <a:p>
            <a:pPr>
              <a:defRPr/>
            </a:pPr>
            <a:endParaRPr lang="fi-FI" dirty="0"/>
          </a:p>
        </p:txBody>
      </p:sp>
      <p:sp>
        <p:nvSpPr>
          <p:cNvPr id="20483" name="Otsikko 1"/>
          <p:cNvSpPr>
            <a:spLocks noGrp="1"/>
          </p:cNvSpPr>
          <p:nvPr>
            <p:ph type="title"/>
          </p:nvPr>
        </p:nvSpPr>
        <p:spPr>
          <a:xfrm>
            <a:off x="1042988" y="260350"/>
            <a:ext cx="8101012" cy="604838"/>
          </a:xfrm>
        </p:spPr>
        <p:txBody>
          <a:bodyPr/>
          <a:lstStyle/>
          <a:p>
            <a:r>
              <a:rPr lang="fi-FI" smtClean="0"/>
              <a:t>Joten...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13.9.2012</a:t>
            </a:r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Jussi</a:t>
            </a:r>
            <a:r>
              <a:rPr lang="en-US" dirty="0" smtClean="0"/>
              <a:t> </a:t>
            </a:r>
            <a:r>
              <a:rPr lang="en-US" dirty="0" err="1" smtClean="0"/>
              <a:t>Tammisola</a:t>
            </a:r>
            <a:r>
              <a:rPr lang="en-US" dirty="0" smtClean="0"/>
              <a:t>, </a:t>
            </a:r>
            <a:r>
              <a:rPr lang="en-US" dirty="0" err="1" smtClean="0"/>
              <a:t>Vehnän</a:t>
            </a:r>
            <a:r>
              <a:rPr lang="en-US" dirty="0" smtClean="0"/>
              <a:t> </a:t>
            </a:r>
            <a:r>
              <a:rPr lang="en-US" dirty="0" err="1" smtClean="0"/>
              <a:t>pelastusta</a:t>
            </a:r>
            <a:r>
              <a:rPr lang="en-US" dirty="0" smtClean="0"/>
              <a:t> </a:t>
            </a:r>
            <a:r>
              <a:rPr lang="en-US" dirty="0" err="1" smtClean="0"/>
              <a:t>perinnejalostuksella</a:t>
            </a:r>
            <a:endParaRPr lang="en-US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5F9C6C-5CA9-4A3F-9DEE-DFB718302E3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1E1C77"/>
      </a:dk2>
      <a:lt2>
        <a:srgbClr val="8C8A87"/>
      </a:lt2>
      <a:accent1>
        <a:srgbClr val="1E1C77"/>
      </a:accent1>
      <a:accent2>
        <a:srgbClr val="009E60"/>
      </a:accent2>
      <a:accent3>
        <a:srgbClr val="FFFFFF"/>
      </a:accent3>
      <a:accent4>
        <a:srgbClr val="000000"/>
      </a:accent4>
      <a:accent5>
        <a:srgbClr val="ABABBD"/>
      </a:accent5>
      <a:accent6>
        <a:srgbClr val="008F56"/>
      </a:accent6>
      <a:hlink>
        <a:srgbClr val="FCA311"/>
      </a:hlink>
      <a:folHlink>
        <a:srgbClr val="5E68C4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5950</TotalTime>
  <Words>593</Words>
  <Application>Microsoft Office PowerPoint</Application>
  <PresentationFormat>Näytössä katseltava diaesitys (4:3)</PresentationFormat>
  <Paragraphs>162</Paragraphs>
  <Slides>16</Slides>
  <Notes>11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16</vt:i4>
      </vt:variant>
    </vt:vector>
  </HeadingPairs>
  <TitlesOfParts>
    <vt:vector size="20" baseType="lpstr">
      <vt:lpstr>Times New Roman</vt:lpstr>
      <vt:lpstr>Arial</vt:lpstr>
      <vt:lpstr>Wingdings</vt:lpstr>
      <vt:lpstr>Default Design</vt:lpstr>
      <vt:lpstr>    Ruoka ja geenit  5. Ruostesieni Ug99 vyöryttää – kuinka     vehnää pelastetaan perinnejalostuksella?   </vt:lpstr>
      <vt:lpstr>Mustaruoste uhkaa romahduttaa maailman vehnäsadot – jälleen</vt:lpstr>
      <vt:lpstr>I. Leipävehnä ja juolavehnän sukulainen pakkoristeytetään keskenään* – hybridisiemen pidetään hengissä ”keskoshoidolla” (alkionpelastus) </vt:lpstr>
      <vt:lpstr>II. Lajiristeytymää pommitetaan säteilyllä  kromosomien katkomiseksi – vehnän jonkin kromosomin osa häviää ja  tilalle tarttuu ”juolavehnän” kromosomin osa </vt:lpstr>
      <vt:lpstr>III. Lajihybridiä risteytetään takaisin vehnään  5–10 sukupolven ajan* turhien villikromosomien karsimiseksi – ja lopuksi tuotetaan homotsygoottinen kasvilinja itsepölytyksillä tai kaksoishaploiditekniikalla  </vt:lpstr>
      <vt:lpstr> ”Retro”keinojen ongelmia 1.</vt:lpstr>
      <vt:lpstr>”Retro”keinojen ongelmia 2.</vt:lpstr>
      <vt:lpstr>”Retro”keinojen ongelmia 3.</vt:lpstr>
      <vt:lpstr>Joten...</vt:lpstr>
      <vt:lpstr>Kun taas uudella geenimuuntelulla...</vt:lpstr>
      <vt:lpstr>Joten...</vt:lpstr>
      <vt:lpstr>”Vaihtoehto” ei geenivastustajilla ole tavoitteena...</vt:lpstr>
      <vt:lpstr>Epilogi: Agroekologia ei vastusta geenimuuntelua</vt:lpstr>
      <vt:lpstr>Mitä on vaihtoehto tieteelle?  No: humpuuki...</vt:lpstr>
      <vt:lpstr>”Luonto antaa meille kaiken mitä tarvitsemme”                                                         (rohdosmiljardööri A. Vogel) </vt:lpstr>
      <vt:lpstr>”Ihmisen ja veden tietoisuudet sulautuvat yhteen”                                (mystikko, geenivastustaja Mae-Wan Ho)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 dian otsikkoa</dc:title>
  <dc:creator>Jussi</dc:creator>
  <cp:lastModifiedBy>Jussi</cp:lastModifiedBy>
  <cp:revision>514</cp:revision>
  <cp:lastPrinted>2003-08-18T12:35:25Z</cp:lastPrinted>
  <dcterms:created xsi:type="dcterms:W3CDTF">2003-08-13T09:52:38Z</dcterms:created>
  <dcterms:modified xsi:type="dcterms:W3CDTF">2012-09-12T07:15:22Z</dcterms:modified>
</cp:coreProperties>
</file>