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Layouts/slideLayout57.xml" ContentType="application/vnd.openxmlformats-officedocument.presentationml.slideLayout+xml"/>
  <Override PartName="/ppt/theme/theme5.xml" ContentType="application/vnd.openxmlformats-officedocument.theme+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225.xml" ContentType="application/vnd.openxmlformats-officedocument.presentationml.slideLayout+xml"/>
  <Override PartName="/ppt/notesSlides/notesSlide30.xml" ContentType="application/vnd.openxmlformats-officedocument.presentationml.notesSlide+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214.xml" ContentType="application/vnd.openxmlformats-officedocument.presentationml.slide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Default Extension="emf" ContentType="image/x-emf"/>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slideLayouts/slideLayout219.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Layouts/slideLayout222.xml" ContentType="application/vnd.openxmlformats-officedocument.presentationml.slideLayout+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slideLayouts/slideLayout211.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notesSlides/notesSlide32.xml" ContentType="application/vnd.openxmlformats-officedocument.presentationml.notesSlide+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216.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145.xml" ContentType="application/vnd.openxmlformats-officedocument.presentationml.slideLayout+xml"/>
  <Override PartName="/ppt/slideLayouts/slideLayout192.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Layouts/slideLayout181.xml" ContentType="application/vnd.openxmlformats-officedocument.presentationml.slideLayout+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Layouts/slideLayout217.xml" ContentType="application/vnd.openxmlformats-officedocument.presentationml.slideLayout+xml"/>
  <Override PartName="/ppt/theme/theme17.xml" ContentType="application/vnd.openxmlformats-officedocument.them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206.xml" ContentType="application/vnd.openxmlformats-officedocument.presentationml.slideLayout+xml"/>
  <Override PartName="/ppt/slideLayouts/slideLayout224.xml" ContentType="application/vnd.openxmlformats-officedocument.presentationml.slideLayout+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Layouts/slideLayout213.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slideLayouts/slideLayout220.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slideLayouts/slideLayout218.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Layouts/slideLayout210.xml" ContentType="application/vnd.openxmlformats-officedocument.presentationml.slideLayout+xml"/>
  <Override PartName="/ppt/slideLayouts/slideLayout221.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215.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223.xml" ContentType="application/vnd.openxmlformats-officedocument.presentationml.slideLayout+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slideLayouts/slideLayout212.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notesSlides/notesSlide19.xml" ContentType="application/vnd.openxmlformats-officedocument.presentationml.notesSlide+xml"/>
  <Override PartName="/ppt/slideLayouts/slideLayout16.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105.xml" ContentType="application/vnd.openxmlformats-officedocument.presentationml.slideLayout+xml"/>
  <Override PartName="/ppt/slideLayouts/slideLayout152.xml" ContentType="application/vnd.openxmlformats-officedocument.presentationml.slideLayout+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14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9240" r:id="rId2"/>
    <p:sldMasterId id="2147489255" r:id="rId3"/>
    <p:sldMasterId id="2147489268" r:id="rId4"/>
    <p:sldMasterId id="2147489395" r:id="rId5"/>
    <p:sldMasterId id="2147489413" r:id="rId6"/>
    <p:sldMasterId id="2147489428" r:id="rId7"/>
    <p:sldMasterId id="2147489441" r:id="rId8"/>
    <p:sldMasterId id="2147489455" r:id="rId9"/>
    <p:sldMasterId id="2147489481" r:id="rId10"/>
    <p:sldMasterId id="2147489493" r:id="rId11"/>
    <p:sldMasterId id="2147489507" r:id="rId12"/>
    <p:sldMasterId id="2147489520" r:id="rId13"/>
    <p:sldMasterId id="2147489533" r:id="rId14"/>
    <p:sldMasterId id="2147489546" r:id="rId15"/>
    <p:sldMasterId id="2147489559" r:id="rId16"/>
    <p:sldMasterId id="2147490864" r:id="rId17"/>
  </p:sldMasterIdLst>
  <p:notesMasterIdLst>
    <p:notesMasterId r:id="rId69"/>
  </p:notesMasterIdLst>
  <p:sldIdLst>
    <p:sldId id="257" r:id="rId18"/>
    <p:sldId id="414" r:id="rId19"/>
    <p:sldId id="430" r:id="rId20"/>
    <p:sldId id="431" r:id="rId21"/>
    <p:sldId id="432" r:id="rId22"/>
    <p:sldId id="433" r:id="rId23"/>
    <p:sldId id="434" r:id="rId24"/>
    <p:sldId id="435" r:id="rId25"/>
    <p:sldId id="483" r:id="rId26"/>
    <p:sldId id="437" r:id="rId27"/>
    <p:sldId id="438" r:id="rId28"/>
    <p:sldId id="439" r:id="rId29"/>
    <p:sldId id="440" r:id="rId30"/>
    <p:sldId id="442" r:id="rId31"/>
    <p:sldId id="444" r:id="rId32"/>
    <p:sldId id="445" r:id="rId33"/>
    <p:sldId id="446" r:id="rId34"/>
    <p:sldId id="447" r:id="rId35"/>
    <p:sldId id="448" r:id="rId36"/>
    <p:sldId id="449" r:id="rId37"/>
    <p:sldId id="450" r:id="rId38"/>
    <p:sldId id="451" r:id="rId39"/>
    <p:sldId id="452" r:id="rId40"/>
    <p:sldId id="484" r:id="rId41"/>
    <p:sldId id="454" r:id="rId42"/>
    <p:sldId id="455" r:id="rId43"/>
    <p:sldId id="456" r:id="rId44"/>
    <p:sldId id="457" r:id="rId45"/>
    <p:sldId id="458" r:id="rId46"/>
    <p:sldId id="459" r:id="rId47"/>
    <p:sldId id="460" r:id="rId48"/>
    <p:sldId id="461" r:id="rId49"/>
    <p:sldId id="462" r:id="rId50"/>
    <p:sldId id="463" r:id="rId51"/>
    <p:sldId id="464" r:id="rId52"/>
    <p:sldId id="465" r:id="rId53"/>
    <p:sldId id="466" r:id="rId54"/>
    <p:sldId id="467" r:id="rId55"/>
    <p:sldId id="470" r:id="rId56"/>
    <p:sldId id="471" r:id="rId57"/>
    <p:sldId id="472" r:id="rId58"/>
    <p:sldId id="473" r:id="rId59"/>
    <p:sldId id="474" r:id="rId60"/>
    <p:sldId id="475" r:id="rId61"/>
    <p:sldId id="476" r:id="rId62"/>
    <p:sldId id="477" r:id="rId63"/>
    <p:sldId id="478" r:id="rId64"/>
    <p:sldId id="479" r:id="rId65"/>
    <p:sldId id="480" r:id="rId66"/>
    <p:sldId id="481" r:id="rId67"/>
    <p:sldId id="482" r:id="rId68"/>
  </p:sldIdLst>
  <p:sldSz cx="6858000" cy="9144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4EE7"/>
    <a:srgbClr val="6A47B9"/>
    <a:srgbClr val="9258C8"/>
    <a:srgbClr val="D60AAA"/>
    <a:srgbClr val="7F8CBF"/>
    <a:srgbClr val="E5053A"/>
    <a:srgbClr val="FFCC49"/>
    <a:srgbClr val="A3AF07"/>
    <a:srgbClr val="E6337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8" autoAdjust="0"/>
    <p:restoredTop sz="75904" autoAdjust="0"/>
  </p:normalViewPr>
  <p:slideViewPr>
    <p:cSldViewPr>
      <p:cViewPr>
        <p:scale>
          <a:sx n="60" d="100"/>
          <a:sy n="60" d="100"/>
        </p:scale>
        <p:origin x="-2460" y="-258"/>
      </p:cViewPr>
      <p:guideLst>
        <p:guide orient="horz" pos="2880"/>
        <p:guide pos="216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slide" Target="slides/slide33.xml"/><Relationship Id="rId55" Type="http://schemas.openxmlformats.org/officeDocument/2006/relationships/slide" Target="slides/slide38.xml"/><Relationship Id="rId63" Type="http://schemas.openxmlformats.org/officeDocument/2006/relationships/slide" Target="slides/slide46.xml"/><Relationship Id="rId68" Type="http://schemas.openxmlformats.org/officeDocument/2006/relationships/slide" Target="slides/slide51.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2.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61" Type="http://schemas.openxmlformats.org/officeDocument/2006/relationships/slide" Target="slides/slide44.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717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76132" name="Rectangle 4"/>
          <p:cNvSpPr>
            <a:spLocks noGrp="1" noRot="1" noChangeAspect="1" noChangeArrowheads="1" noTextEdit="1"/>
          </p:cNvSpPr>
          <p:nvPr>
            <p:ph type="sldImg" idx="2"/>
          </p:nvPr>
        </p:nvSpPr>
        <p:spPr bwMode="auto">
          <a:xfrm>
            <a:off x="2143125" y="685800"/>
            <a:ext cx="2571750" cy="342900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Muokkaa tekstin perustyylejä napsauttamalla</a:t>
            </a:r>
          </a:p>
          <a:p>
            <a:pPr lvl="1"/>
            <a:r>
              <a:rPr lang="en-US" noProof="0" smtClean="0"/>
              <a:t>toinen taso</a:t>
            </a:r>
          </a:p>
          <a:p>
            <a:pPr lvl="2"/>
            <a:r>
              <a:rPr lang="en-US" noProof="0" smtClean="0"/>
              <a:t>kolmas taso</a:t>
            </a:r>
          </a:p>
          <a:p>
            <a:pPr lvl="3"/>
            <a:r>
              <a:rPr lang="en-US" noProof="0" smtClean="0"/>
              <a:t>neljäs taso</a:t>
            </a:r>
          </a:p>
          <a:p>
            <a:pPr lvl="4"/>
            <a:r>
              <a:rPr lang="en-US" noProof="0" smtClean="0"/>
              <a:t>viides taso</a:t>
            </a:r>
          </a:p>
        </p:txBody>
      </p:sp>
      <p:sp>
        <p:nvSpPr>
          <p:cNvPr id="717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717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2278975-99CF-4556-8A0D-C5EF3AC746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Dian kuvan paikkamerkki 1"/>
          <p:cNvSpPr>
            <a:spLocks noGrp="1" noRot="1" noChangeAspect="1" noTextEdit="1"/>
          </p:cNvSpPr>
          <p:nvPr>
            <p:ph type="sldImg"/>
          </p:nvPr>
        </p:nvSpPr>
        <p:spPr>
          <a:ln/>
        </p:spPr>
      </p:sp>
      <p:sp>
        <p:nvSpPr>
          <p:cNvPr id="177155" name="Huomautusten paikkamerkki 2"/>
          <p:cNvSpPr>
            <a:spLocks noGrp="1"/>
          </p:cNvSpPr>
          <p:nvPr>
            <p:ph type="body" idx="1"/>
          </p:nvPr>
        </p:nvSpPr>
        <p:spPr>
          <a:noFill/>
          <a:ln/>
        </p:spPr>
        <p:txBody>
          <a:bodyPr/>
          <a:lstStyle/>
          <a:p>
            <a:pPr>
              <a:lnSpc>
                <a:spcPct val="80000"/>
              </a:lnSpc>
            </a:pPr>
            <a:endParaRPr lang="fi-FI" sz="900" smtClean="0"/>
          </a:p>
        </p:txBody>
      </p:sp>
      <p:sp>
        <p:nvSpPr>
          <p:cNvPr id="177156" name="Dian numeron paikkamerkki 3"/>
          <p:cNvSpPr>
            <a:spLocks noGrp="1"/>
          </p:cNvSpPr>
          <p:nvPr>
            <p:ph type="sldNum" sz="quarter" idx="5"/>
          </p:nvPr>
        </p:nvSpPr>
        <p:spPr>
          <a:noFill/>
        </p:spPr>
        <p:txBody>
          <a:bodyPr/>
          <a:lstStyle/>
          <a:p>
            <a:fld id="{D0126DAD-4965-415B-8C29-603C34D41385}" type="slidenum">
              <a:rPr lang="en-US" smtClean="0">
                <a:solidFill>
                  <a:srgbClr val="000000"/>
                </a:solidFill>
              </a:rPr>
              <a:pPr/>
              <a:t>2</a:t>
            </a:fld>
            <a:endParaRPr 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2228850" y="796925"/>
            <a:ext cx="2405063" cy="3205163"/>
          </a:xfrm>
          <a:ln/>
        </p:spPr>
      </p:sp>
      <p:sp>
        <p:nvSpPr>
          <p:cNvPr id="187395" name="Rectangle 3"/>
          <p:cNvSpPr>
            <a:spLocks noGrp="1" noChangeArrowheads="1"/>
          </p:cNvSpPr>
          <p:nvPr>
            <p:ph type="body" idx="1"/>
          </p:nvPr>
        </p:nvSpPr>
        <p:spPr>
          <a:xfrm>
            <a:off x="914400" y="4343400"/>
            <a:ext cx="5029200" cy="3852863"/>
          </a:xfrm>
          <a:noFill/>
          <a:ln/>
        </p:spPr>
        <p:txBody>
          <a:bodyPr/>
          <a:lstStyle/>
          <a:p>
            <a:r>
              <a:rPr lang="fi-FI" smtClean="0"/>
              <a:t>Erkki  Pulliainen  /vihr:  ”Arvoisa puhemies! ...ja lisäksi tähän [muuntogeenisten viljelykasvien] perheeseen kuuluu puuvilla, </a:t>
            </a:r>
            <a:r>
              <a:rPr lang="fi-FI" b="1" smtClean="0"/>
              <a:t>mutta sitä nyt ei kukaan rupea syömään</a:t>
            </a:r>
            <a:r>
              <a:rPr lang="fi-FI" smtClean="0"/>
              <a:t>. Aika jännittävää on, että ne sovellukset, jotka on saatu aikaiseksi, eivät kuitenkaan kovin hätkähdyttäviä ole, siis niin kuin aikaansaannoksena...” (Ote Anne Kalmarin lakialoitteen lähetekeskustelusta eduskunnassa 10.10.2007)</a:t>
            </a:r>
            <a:endParaRPr lang="en-US" smtClean="0"/>
          </a:p>
          <a:p>
            <a:endParaRPr lang="en-US" smtClean="0"/>
          </a:p>
          <a:p>
            <a:endParaRPr lang="en-US" smtClean="0"/>
          </a:p>
          <a:p>
            <a:r>
              <a:rPr lang="en-US" smtClean="0"/>
              <a:t>Sunilkumar G, Campbell LAM, Puckhaber L, Stipanovic RD, Rathore K (2006). </a:t>
            </a:r>
            <a:r>
              <a:rPr lang="en-US" b="1" smtClean="0"/>
              <a:t>Engineering cottonseed for use in human nutrition by tissue-specific reduction of toxic gossypol</a:t>
            </a:r>
            <a:r>
              <a:rPr lang="en-US" smtClean="0"/>
              <a:t>. </a:t>
            </a:r>
            <a:r>
              <a:rPr lang="en-US" i="1" smtClean="0"/>
              <a:t>PNAS</a:t>
            </a:r>
            <a:r>
              <a:rPr lang="en-US" smtClean="0"/>
              <a:t> 103: 18054–18059 </a:t>
            </a:r>
            <a:endParaRPr lang="fi-FI" smtClean="0"/>
          </a:p>
          <a:p>
            <a:r>
              <a:rPr lang="fi-FI" smtClean="0"/>
              <a:t>http://www.pnas.org/content/103/48/18054.full.pdf+html</a:t>
            </a:r>
          </a:p>
          <a:p>
            <a:endParaRPr lang="fi-FI" smtClean="0"/>
          </a:p>
          <a:p>
            <a:r>
              <a:rPr lang="fi-FI" u="sng" smtClean="0"/>
              <a:t>Abstract</a:t>
            </a:r>
            <a:r>
              <a:rPr lang="fi-FI" smtClean="0"/>
              <a:t>:</a:t>
            </a:r>
          </a:p>
          <a:p>
            <a:r>
              <a:rPr lang="en-US" smtClean="0"/>
              <a:t>Global cottonseed production can potentially provide the protein requirements for half a billion people per year; however, it is woefully underutilized because of the presence of toxic gossypol within seed glands. Therefore, elimination of gossypol from cottonseed has been a long-standing goal of geneticists. Attempts were made to meet this objective by developing so-called ‘‘glandless cotton’’ in the 1950s by conventional breeding techniques; however, the glandless varieties were commercially unviable because of the increased susceptibility of the plant to insect pests due to the systemic absence of glands that contain gossypol and other protective terpenoids. Thus, the promise of cottonseed in contributing to the food requirements of the burgeoning world population remained unfulfilled. We have successfully used RNAi to disrupt gossypol biosynthesis in cottonseed tissue by interfering with the expression of the </a:t>
            </a:r>
            <a:r>
              <a:rPr lang="el-GR" smtClean="0"/>
              <a:t>δ</a:t>
            </a:r>
            <a:r>
              <a:rPr lang="en-US" smtClean="0"/>
              <a:t>-cadinene synthase gene during seed development. We demonstrate that it is possible to significantly reduce cottonseed-gossypol levels in a stable and heritable manner. Results from enzyme activity and molecular analyses on developing transgenic embryos were consistent with the observed phenotype in the mature seeds. Most relevant, the levels of gossypol and related terpenoids in the foliage and floral parts were not diminished, and thus their potential function in plant defense against insects and diseases remained untouched. These results illustrate that a targeted genetic modification, applied to an underutilized agricultural byproduct, provides a mechanism to open up a new source of nutrition for hundreds of millions of people.</a:t>
            </a:r>
          </a:p>
          <a:p>
            <a:endParaRPr lang="en-US" smtClean="0"/>
          </a:p>
          <a:p>
            <a:endParaRPr lang="en-US" smtClean="0"/>
          </a:p>
          <a:p>
            <a:r>
              <a:rPr lang="en-US" b="1" smtClean="0"/>
              <a:t>Kenttäkokeet </a:t>
            </a:r>
            <a:r>
              <a:rPr lang="en-US" smtClean="0"/>
              <a:t>ovat jo osoittautuneet menestyksekkäiksi:</a:t>
            </a:r>
          </a:p>
          <a:p>
            <a:r>
              <a:rPr lang="en-US" smtClean="0"/>
              <a:t>Kuten laboratoriossa, niin myöskin käytännön viljelyoloissa kentällä on varmistunut, että: </a:t>
            </a:r>
            <a:br>
              <a:rPr lang="en-US" smtClean="0"/>
            </a:br>
            <a:r>
              <a:rPr lang="en-US" smtClean="0"/>
              <a:t>Jalostettu puuvilla kasvaa hyvin, ja sen versoston gossypol-pitoisuus säilyy korkeana. Siemenissä gossypolia on enää niin vähän, että ne käyvät jo hyvin ihmisravinnoksi (vrt. “määrä tekee myrkyn” –  toksikologian peruslause). </a:t>
            </a:r>
            <a:br>
              <a:rPr lang="en-US" smtClean="0"/>
            </a:br>
            <a:r>
              <a:rPr lang="en-US" smtClean="0"/>
              <a:t>- Uusimmissa kasvilinjoissa (jotka eivät vielä olleet näissä kenttäkokeissa mukana) päästään vieläkin alhaisempiin gossypol-pitoisuuksiin.   </a:t>
            </a:r>
          </a:p>
          <a:p>
            <a:r>
              <a:rPr lang="en-US" smtClean="0"/>
              <a:t>http://agnews.tamu.edu/showstory.php?id=1399 </a:t>
            </a:r>
          </a:p>
          <a:p>
            <a:endParaRPr lang="en-US" smtClean="0"/>
          </a:p>
          <a:p>
            <a:r>
              <a:rPr lang="en-US" smtClean="0"/>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Dian kuvan paikkamerkki 1"/>
          <p:cNvSpPr>
            <a:spLocks noGrp="1" noRot="1" noChangeAspect="1" noTextEdit="1"/>
          </p:cNvSpPr>
          <p:nvPr>
            <p:ph type="sldImg"/>
          </p:nvPr>
        </p:nvSpPr>
        <p:spPr>
          <a:ln/>
        </p:spPr>
      </p:sp>
      <p:sp>
        <p:nvSpPr>
          <p:cNvPr id="188419" name="Huomautusten paikkamerkki 2"/>
          <p:cNvSpPr>
            <a:spLocks noGrp="1"/>
          </p:cNvSpPr>
          <p:nvPr>
            <p:ph type="body" idx="1"/>
          </p:nvPr>
        </p:nvSpPr>
        <p:spPr>
          <a:noFill/>
          <a:ln/>
        </p:spPr>
        <p:txBody>
          <a:bodyPr/>
          <a:lstStyle/>
          <a:p>
            <a:pPr>
              <a:lnSpc>
                <a:spcPct val="80000"/>
              </a:lnSpc>
            </a:pPr>
            <a:r>
              <a:rPr lang="fi-FI" sz="900" smtClean="0"/>
              <a:t>Bradbury LMT,  Fitzgerald TL, Henry RJ, Jin Q, Waters DLE (2005). The gene for fragrance in rice. Plant Biotech. J. 3: 363–370    http://dx.doi.org/10.1111/j.1467-7652.2005.00131.x </a:t>
            </a:r>
          </a:p>
          <a:p>
            <a:pPr>
              <a:lnSpc>
                <a:spcPct val="80000"/>
              </a:lnSpc>
            </a:pPr>
            <a:r>
              <a:rPr lang="fi-FI" sz="900" u="sng" smtClean="0"/>
              <a:t>Abstract</a:t>
            </a:r>
            <a:r>
              <a:rPr lang="fi-FI" sz="900" smtClean="0"/>
              <a:t>:</a:t>
            </a:r>
          </a:p>
          <a:p>
            <a:pPr>
              <a:lnSpc>
                <a:spcPct val="80000"/>
              </a:lnSpc>
            </a:pPr>
            <a:r>
              <a:rPr lang="en-US" sz="900" smtClean="0"/>
              <a:t>The flavour or fragrance of basmati and jasmine rice is associated with the presence of 2-acetyl-1-pyrroline. A recessive gene (fgr) on chromosome 8 of rice has been linked to this important trait. Here, we show that a gene with homology to the gene that encodes betaine aldehyde dehydrogenase (BAD) has significant polymorphisms in the coding region of fragrant genotypes relative to non-fragrant genotypes. The accumulation of 2-acetyl-1-pyrroline in fragrant rice genotypes may be explained by the presence of mutations resulting in a loss of function of the fgr gene product. The allele in fragrant genotypes has a mutation introducing a stop codon upstream of key amino acid sequences conserved in other BADs. The fgr gene corresponds to the gene encoding BAD2 in rice, while BAD1 is encoded by a gene on chromosome 4. BAD has been linked to stress tolerance in plants. However, the apparent loss of function of BAD2 does not seem to limit the growth of fragrant rice genotypes. Fragrance in domesticated rice has apparently originated from a common ancestor and may have evolved in a genetically isolated population, or may be the outcome of a separate domestication event. This is an example of effective human selection for a recessive trait during domestication.</a:t>
            </a:r>
            <a:endParaRPr lang="fi-FI" sz="900" smtClean="0"/>
          </a:p>
        </p:txBody>
      </p:sp>
      <p:sp>
        <p:nvSpPr>
          <p:cNvPr id="188420" name="Dian numeron paikkamerkki 3"/>
          <p:cNvSpPr>
            <a:spLocks noGrp="1"/>
          </p:cNvSpPr>
          <p:nvPr>
            <p:ph type="sldNum" sz="quarter" idx="5"/>
          </p:nvPr>
        </p:nvSpPr>
        <p:spPr>
          <a:noFill/>
        </p:spPr>
        <p:txBody>
          <a:bodyPr/>
          <a:lstStyle/>
          <a:p>
            <a:fld id="{B7D1BB6C-FFC6-4D3D-B24A-2DD55D9162F0}" type="slidenum">
              <a:rPr lang="en-US" smtClean="0">
                <a:solidFill>
                  <a:srgbClr val="000000"/>
                </a:solidFill>
              </a:rPr>
              <a:pPr/>
              <a:t>17</a:t>
            </a:fld>
            <a:endParaRPr lang="en-US"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Dian kuvan paikkamerkki 1"/>
          <p:cNvSpPr>
            <a:spLocks noGrp="1" noRot="1" noChangeAspect="1" noTextEdit="1"/>
          </p:cNvSpPr>
          <p:nvPr>
            <p:ph type="sldImg"/>
          </p:nvPr>
        </p:nvSpPr>
        <p:spPr>
          <a:ln/>
        </p:spPr>
      </p:sp>
      <p:sp>
        <p:nvSpPr>
          <p:cNvPr id="189443" name="Huomautusten paikkamerkki 2"/>
          <p:cNvSpPr>
            <a:spLocks noGrp="1"/>
          </p:cNvSpPr>
          <p:nvPr>
            <p:ph type="body" idx="1"/>
          </p:nvPr>
        </p:nvSpPr>
        <p:spPr>
          <a:noFill/>
          <a:ln/>
        </p:spPr>
        <p:txBody>
          <a:bodyPr/>
          <a:lstStyle/>
          <a:p>
            <a:pPr>
              <a:lnSpc>
                <a:spcPct val="80000"/>
              </a:lnSpc>
            </a:pPr>
            <a:endParaRPr lang="en-GB" sz="900" smtClean="0"/>
          </a:p>
          <a:p>
            <a:pPr>
              <a:lnSpc>
                <a:spcPct val="80000"/>
              </a:lnSpc>
            </a:pPr>
            <a:endParaRPr lang="fi-FI" sz="900" smtClean="0"/>
          </a:p>
        </p:txBody>
      </p:sp>
      <p:sp>
        <p:nvSpPr>
          <p:cNvPr id="189444" name="Dian numeron paikkamerkki 3"/>
          <p:cNvSpPr>
            <a:spLocks noGrp="1"/>
          </p:cNvSpPr>
          <p:nvPr>
            <p:ph type="sldNum" sz="quarter" idx="5"/>
          </p:nvPr>
        </p:nvSpPr>
        <p:spPr>
          <a:noFill/>
        </p:spPr>
        <p:txBody>
          <a:bodyPr/>
          <a:lstStyle/>
          <a:p>
            <a:fld id="{933DFF8F-9BDC-43CE-B37B-623AC4C70159}" type="slidenum">
              <a:rPr lang="en-US" smtClean="0">
                <a:solidFill>
                  <a:srgbClr val="000000"/>
                </a:solidFill>
              </a:rPr>
              <a:pPr/>
              <a:t>18</a:t>
            </a:fld>
            <a:endParaRPr lang="en-US"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2227263" y="796925"/>
            <a:ext cx="2405062" cy="3205163"/>
          </a:xfrm>
          <a:ln/>
        </p:spPr>
      </p:sp>
      <p:sp>
        <p:nvSpPr>
          <p:cNvPr id="190467" name="Rectangle 3"/>
          <p:cNvSpPr>
            <a:spLocks noGrp="1" noChangeArrowheads="1"/>
          </p:cNvSpPr>
          <p:nvPr>
            <p:ph type="body" idx="1"/>
          </p:nvPr>
        </p:nvSpPr>
        <p:spPr>
          <a:xfrm>
            <a:off x="914400" y="4344988"/>
            <a:ext cx="5029200" cy="3849687"/>
          </a:xfrm>
          <a:noFill/>
          <a:ln/>
        </p:spPr>
        <p:txBody>
          <a:bodyPr/>
          <a:lstStyle/>
          <a:p>
            <a:endParaRPr lang="fi-FI"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2227263" y="796925"/>
            <a:ext cx="2405062" cy="3205163"/>
          </a:xfrm>
          <a:ln/>
        </p:spPr>
      </p:sp>
      <p:sp>
        <p:nvSpPr>
          <p:cNvPr id="191491" name="Rectangle 3"/>
          <p:cNvSpPr>
            <a:spLocks noGrp="1" noChangeArrowheads="1"/>
          </p:cNvSpPr>
          <p:nvPr>
            <p:ph type="body" idx="1"/>
          </p:nvPr>
        </p:nvSpPr>
        <p:spPr>
          <a:xfrm>
            <a:off x="914400" y="4344988"/>
            <a:ext cx="5029200" cy="3851275"/>
          </a:xfrm>
          <a:noFill/>
          <a:ln/>
        </p:spPr>
        <p:txBody>
          <a:bodyPr/>
          <a:lstStyle/>
          <a:p>
            <a:r>
              <a:rPr lang="fi-FI" u="sng" smtClean="0"/>
              <a:t>Vrt.</a:t>
            </a:r>
            <a:r>
              <a:rPr lang="fi-FI" smtClean="0"/>
              <a:t> myös luentoon </a:t>
            </a:r>
            <a:br>
              <a:rPr lang="fi-FI" smtClean="0"/>
            </a:br>
            <a:r>
              <a:rPr lang="fi-FI" smtClean="0"/>
              <a:t>”</a:t>
            </a:r>
            <a:r>
              <a:rPr lang="fi-FI" b="1" smtClean="0"/>
              <a:t>Ruostesieni Ug99 vyöryttää – kuinka vehnää pelastetaan perinnejalostuksella?</a:t>
            </a:r>
            <a:r>
              <a:rPr lang="fi-FI" smtClean="0"/>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Dian kuvan paikkamerkki 1"/>
          <p:cNvSpPr>
            <a:spLocks noGrp="1" noRot="1" noChangeAspect="1" noTextEdit="1"/>
          </p:cNvSpPr>
          <p:nvPr>
            <p:ph type="sldImg"/>
          </p:nvPr>
        </p:nvSpPr>
        <p:spPr>
          <a:ln/>
        </p:spPr>
      </p:sp>
      <p:sp>
        <p:nvSpPr>
          <p:cNvPr id="192515" name="Huomautusten paikkamerkki 2"/>
          <p:cNvSpPr>
            <a:spLocks noGrp="1"/>
          </p:cNvSpPr>
          <p:nvPr>
            <p:ph type="body" idx="1"/>
          </p:nvPr>
        </p:nvSpPr>
        <p:spPr>
          <a:noFill/>
          <a:ln/>
        </p:spPr>
        <p:txBody>
          <a:bodyPr/>
          <a:lstStyle/>
          <a:p>
            <a:pPr>
              <a:lnSpc>
                <a:spcPct val="80000"/>
              </a:lnSpc>
            </a:pPr>
            <a:endParaRPr lang="en-GB" sz="900" smtClean="0"/>
          </a:p>
          <a:p>
            <a:pPr>
              <a:lnSpc>
                <a:spcPct val="80000"/>
              </a:lnSpc>
            </a:pPr>
            <a:endParaRPr lang="fi-FI" sz="900" smtClean="0"/>
          </a:p>
        </p:txBody>
      </p:sp>
      <p:sp>
        <p:nvSpPr>
          <p:cNvPr id="192516" name="Dian numeron paikkamerkki 3"/>
          <p:cNvSpPr>
            <a:spLocks noGrp="1"/>
          </p:cNvSpPr>
          <p:nvPr>
            <p:ph type="sldNum" sz="quarter" idx="5"/>
          </p:nvPr>
        </p:nvSpPr>
        <p:spPr>
          <a:noFill/>
        </p:spPr>
        <p:txBody>
          <a:bodyPr/>
          <a:lstStyle/>
          <a:p>
            <a:fld id="{D3D738CC-70BD-43C7-8072-36E1B8815A1D}" type="slidenum">
              <a:rPr lang="en-US" smtClean="0">
                <a:solidFill>
                  <a:srgbClr val="000000"/>
                </a:solidFill>
              </a:rPr>
              <a:pPr/>
              <a:t>21</a:t>
            </a:fld>
            <a:endParaRPr lang="en-US" smtClean="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Dian kuvan paikkamerkki 1"/>
          <p:cNvSpPr>
            <a:spLocks noGrp="1" noRot="1" noChangeAspect="1" noTextEdit="1"/>
          </p:cNvSpPr>
          <p:nvPr>
            <p:ph type="sldImg"/>
          </p:nvPr>
        </p:nvSpPr>
        <p:spPr>
          <a:ln/>
        </p:spPr>
      </p:sp>
      <p:sp>
        <p:nvSpPr>
          <p:cNvPr id="193539" name="Huomautusten paikkamerkki 2"/>
          <p:cNvSpPr>
            <a:spLocks noGrp="1"/>
          </p:cNvSpPr>
          <p:nvPr>
            <p:ph type="body" idx="1"/>
          </p:nvPr>
        </p:nvSpPr>
        <p:spPr>
          <a:noFill/>
          <a:ln/>
        </p:spPr>
        <p:txBody>
          <a:bodyPr/>
          <a:lstStyle/>
          <a:p>
            <a:pPr>
              <a:lnSpc>
                <a:spcPct val="80000"/>
              </a:lnSpc>
            </a:pPr>
            <a:endParaRPr lang="en-GB" sz="900" smtClean="0"/>
          </a:p>
          <a:p>
            <a:pPr>
              <a:lnSpc>
                <a:spcPct val="80000"/>
              </a:lnSpc>
            </a:pPr>
            <a:endParaRPr lang="fi-FI" sz="900" smtClean="0"/>
          </a:p>
        </p:txBody>
      </p:sp>
      <p:sp>
        <p:nvSpPr>
          <p:cNvPr id="193540" name="Dian numeron paikkamerkki 3"/>
          <p:cNvSpPr>
            <a:spLocks noGrp="1"/>
          </p:cNvSpPr>
          <p:nvPr>
            <p:ph type="sldNum" sz="quarter" idx="5"/>
          </p:nvPr>
        </p:nvSpPr>
        <p:spPr>
          <a:noFill/>
        </p:spPr>
        <p:txBody>
          <a:bodyPr/>
          <a:lstStyle/>
          <a:p>
            <a:fld id="{86E3FC1B-A38F-4900-98A4-67053543B0EB}" type="slidenum">
              <a:rPr lang="en-US" smtClean="0">
                <a:solidFill>
                  <a:srgbClr val="000000"/>
                </a:solidFill>
              </a:rPr>
              <a:pPr/>
              <a:t>22</a:t>
            </a:fld>
            <a:endParaRPr lang="en-US" smtClean="0">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Dian kuvan paikkamerkki 1"/>
          <p:cNvSpPr>
            <a:spLocks noGrp="1" noRot="1" noChangeAspect="1" noTextEdit="1"/>
          </p:cNvSpPr>
          <p:nvPr>
            <p:ph type="sldImg"/>
          </p:nvPr>
        </p:nvSpPr>
        <p:spPr>
          <a:ln/>
        </p:spPr>
      </p:sp>
      <p:sp>
        <p:nvSpPr>
          <p:cNvPr id="299011" name="Huomautusten paikkamerkki 2"/>
          <p:cNvSpPr>
            <a:spLocks noGrp="1"/>
          </p:cNvSpPr>
          <p:nvPr>
            <p:ph type="body" idx="1"/>
          </p:nvPr>
        </p:nvSpPr>
        <p:spPr>
          <a:noFill/>
          <a:ln/>
        </p:spPr>
        <p:txBody>
          <a:bodyPr/>
          <a:lstStyle/>
          <a:p>
            <a:endParaRPr lang="fi-FI" smtClean="0"/>
          </a:p>
        </p:txBody>
      </p:sp>
      <p:sp>
        <p:nvSpPr>
          <p:cNvPr id="299012" name="Dian numeron paikkamerkki 3"/>
          <p:cNvSpPr>
            <a:spLocks noGrp="1"/>
          </p:cNvSpPr>
          <p:nvPr>
            <p:ph type="sldNum" sz="quarter" idx="5"/>
          </p:nvPr>
        </p:nvSpPr>
        <p:spPr>
          <a:noFill/>
        </p:spPr>
        <p:txBody>
          <a:bodyPr/>
          <a:lstStyle/>
          <a:p>
            <a:fld id="{B2610D41-D8FF-4B00-80B2-B3DEC24381D7}" type="slidenum">
              <a:rPr lang="en-US" smtClean="0">
                <a:solidFill>
                  <a:srgbClr val="000000"/>
                </a:solidFill>
              </a:rPr>
              <a:pPr/>
              <a:t>24</a:t>
            </a:fld>
            <a:endParaRPr lang="en-US" smtClean="0">
              <a:solidFill>
                <a:srgbClr val="0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EADE093F-2965-4D83-95B5-A24CA1B69A46}" type="slidenum">
              <a:rPr lang="fi-FI" smtClean="0">
                <a:solidFill>
                  <a:srgbClr val="1F497D"/>
                </a:solidFill>
              </a:rPr>
              <a:pPr/>
              <a:t>34</a:t>
            </a:fld>
            <a:endParaRPr lang="fi-FI" smtClean="0">
              <a:solidFill>
                <a:srgbClr val="1F497D"/>
              </a:solidFill>
            </a:endParaRPr>
          </a:p>
        </p:txBody>
      </p:sp>
      <p:sp>
        <p:nvSpPr>
          <p:cNvPr id="195587" name="Rectangle 2"/>
          <p:cNvSpPr>
            <a:spLocks noGrp="1" noRot="1" noChangeAspect="1" noChangeArrowheads="1" noTextEdit="1"/>
          </p:cNvSpPr>
          <p:nvPr>
            <p:ph type="sldImg"/>
          </p:nvPr>
        </p:nvSpPr>
        <p:spPr>
          <a:xfrm>
            <a:off x="2227263" y="796925"/>
            <a:ext cx="2403475" cy="3205163"/>
          </a:xfrm>
          <a:ln/>
        </p:spPr>
      </p:sp>
      <p:sp>
        <p:nvSpPr>
          <p:cNvPr id="195588" name="Rectangle 3"/>
          <p:cNvSpPr>
            <a:spLocks noGrp="1" noChangeArrowheads="1"/>
          </p:cNvSpPr>
          <p:nvPr>
            <p:ph type="body" idx="1"/>
          </p:nvPr>
        </p:nvSpPr>
        <p:spPr>
          <a:xfrm>
            <a:off x="914400" y="4344988"/>
            <a:ext cx="5029200" cy="3849687"/>
          </a:xfrm>
          <a:noFill/>
          <a:ln/>
        </p:spPr>
        <p:txBody>
          <a:bodyPr/>
          <a:lstStyle/>
          <a:p>
            <a:endParaRPr lang="fi-FI"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endParaRPr lang="fi-FI" dirty="0"/>
          </a:p>
        </p:txBody>
      </p:sp>
      <p:sp>
        <p:nvSpPr>
          <p:cNvPr id="4" name="Dian numeron paikkamerkki 3"/>
          <p:cNvSpPr>
            <a:spLocks noGrp="1"/>
          </p:cNvSpPr>
          <p:nvPr>
            <p:ph type="sldNum" sz="quarter" idx="10"/>
          </p:nvPr>
        </p:nvSpPr>
        <p:spPr/>
        <p:txBody>
          <a:bodyPr/>
          <a:lstStyle/>
          <a:p>
            <a:pPr>
              <a:defRPr/>
            </a:pPr>
            <a:fld id="{A2278975-99CF-4556-8A0D-C5EF3AC7464F}" type="slidenum">
              <a:rPr lang="en-US" smtClean="0"/>
              <a:pPr>
                <a:defRPr/>
              </a:pPr>
              <a:t>36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pPr>
              <a:buClr>
                <a:srgbClr val="FFFFFF"/>
              </a:buClr>
            </a:pPr>
            <a:fld id="{5B5D112C-AE28-4E78-87FF-219D26E625B5}" type="slidenum">
              <a:rPr lang="fi-FI" smtClean="0">
                <a:solidFill>
                  <a:srgbClr val="EEECE1"/>
                </a:solidFill>
              </a:rPr>
              <a:pPr>
                <a:buClr>
                  <a:srgbClr val="FFFFFF"/>
                </a:buClr>
              </a:pPr>
              <a:t>4</a:t>
            </a:fld>
            <a:endParaRPr lang="fi-FI" smtClean="0">
              <a:solidFill>
                <a:srgbClr val="EEECE1"/>
              </a:solidFill>
            </a:endParaRPr>
          </a:p>
        </p:txBody>
      </p:sp>
      <p:sp>
        <p:nvSpPr>
          <p:cNvPr id="178179" name="Rectangle 2"/>
          <p:cNvSpPr>
            <a:spLocks noGrp="1" noRot="1" noChangeAspect="1" noChangeArrowheads="1" noTextEdit="1"/>
          </p:cNvSpPr>
          <p:nvPr>
            <p:ph type="sldImg"/>
          </p:nvPr>
        </p:nvSpPr>
        <p:spPr>
          <a:xfrm>
            <a:off x="2230438" y="793750"/>
            <a:ext cx="2406650" cy="3208338"/>
          </a:xfrm>
          <a:ln/>
        </p:spPr>
      </p:sp>
      <p:sp>
        <p:nvSpPr>
          <p:cNvPr id="178180" name="Rectangle 3"/>
          <p:cNvSpPr>
            <a:spLocks noGrp="1" noChangeArrowheads="1"/>
          </p:cNvSpPr>
          <p:nvPr>
            <p:ph type="body" idx="1"/>
          </p:nvPr>
        </p:nvSpPr>
        <p:spPr>
          <a:xfrm>
            <a:off x="914400" y="4343400"/>
            <a:ext cx="5029200" cy="3849688"/>
          </a:xfrm>
          <a:noFill/>
          <a:ln/>
        </p:spPr>
        <p:txBody>
          <a:bodyPr/>
          <a:lstStyle/>
          <a:p>
            <a:endParaRPr lang="fi-FI"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AFEE3F19-1D8B-4FDE-9396-05906D328FDF}" type="slidenum">
              <a:rPr lang="fi-FI" smtClean="0">
                <a:solidFill>
                  <a:srgbClr val="000000"/>
                </a:solidFill>
              </a:rPr>
              <a:pPr/>
              <a:t>37</a:t>
            </a:fld>
            <a:endParaRPr lang="fi-FI" smtClean="0">
              <a:solidFill>
                <a:srgbClr val="000000"/>
              </a:solidFill>
            </a:endParaRPr>
          </a:p>
        </p:txBody>
      </p:sp>
      <p:sp>
        <p:nvSpPr>
          <p:cNvPr id="196611" name="Rectangle 2"/>
          <p:cNvSpPr>
            <a:spLocks noGrp="1" noRot="1" noChangeAspect="1" noChangeArrowheads="1" noTextEdit="1"/>
          </p:cNvSpPr>
          <p:nvPr>
            <p:ph type="sldImg"/>
          </p:nvPr>
        </p:nvSpPr>
        <p:spPr>
          <a:xfrm>
            <a:off x="2227263" y="796925"/>
            <a:ext cx="2403475" cy="3205163"/>
          </a:xfrm>
          <a:ln/>
        </p:spPr>
      </p:sp>
      <p:sp>
        <p:nvSpPr>
          <p:cNvPr id="196612" name="Rectangle 3"/>
          <p:cNvSpPr>
            <a:spLocks noGrp="1" noChangeArrowheads="1"/>
          </p:cNvSpPr>
          <p:nvPr>
            <p:ph type="body" idx="1"/>
          </p:nvPr>
        </p:nvSpPr>
        <p:spPr>
          <a:xfrm>
            <a:off x="914400" y="4344988"/>
            <a:ext cx="5029200" cy="3849687"/>
          </a:xfrm>
          <a:noFill/>
          <a:ln/>
        </p:spPr>
        <p:txBody>
          <a:bodyPr/>
          <a:lstStyle/>
          <a:p>
            <a:endParaRPr lang="fi-FI"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55DCE3A6-F712-4CF7-A664-81B6156280F2}" type="slidenum">
              <a:rPr lang="fi-FI" smtClean="0">
                <a:solidFill>
                  <a:srgbClr val="000000"/>
                </a:solidFill>
              </a:rPr>
              <a:pPr/>
              <a:t>38</a:t>
            </a:fld>
            <a:endParaRPr lang="fi-FI" smtClean="0">
              <a:solidFill>
                <a:srgbClr val="000000"/>
              </a:solidFill>
            </a:endParaRPr>
          </a:p>
        </p:txBody>
      </p:sp>
      <p:sp>
        <p:nvSpPr>
          <p:cNvPr id="197635" name="Rectangle 2"/>
          <p:cNvSpPr>
            <a:spLocks noGrp="1" noRot="1" noChangeAspect="1" noChangeArrowheads="1" noTextEdit="1"/>
          </p:cNvSpPr>
          <p:nvPr>
            <p:ph type="sldImg"/>
          </p:nvPr>
        </p:nvSpPr>
        <p:spPr>
          <a:xfrm>
            <a:off x="2228850" y="796925"/>
            <a:ext cx="2403475" cy="3205163"/>
          </a:xfrm>
          <a:ln/>
        </p:spPr>
      </p:sp>
      <p:sp>
        <p:nvSpPr>
          <p:cNvPr id="197636" name="Rectangle 3"/>
          <p:cNvSpPr>
            <a:spLocks noGrp="1" noChangeArrowheads="1"/>
          </p:cNvSpPr>
          <p:nvPr>
            <p:ph type="body" idx="1"/>
          </p:nvPr>
        </p:nvSpPr>
        <p:spPr>
          <a:xfrm>
            <a:off x="914400" y="4343400"/>
            <a:ext cx="5029200" cy="3852863"/>
          </a:xfrm>
          <a:noFill/>
          <a:ln/>
        </p:spPr>
        <p:txBody>
          <a:bodyPr/>
          <a:lstStyle/>
          <a:p>
            <a:r>
              <a:rPr lang="fi-FI" smtClean="0"/>
              <a:t>Erkki  Pulliainen  /vihr:  ”Arvoisa puhemies! ...ja lisäksi tähän [muuntogeenisten viljelykasvien] perheeseen kuuluu puuvilla, </a:t>
            </a:r>
            <a:r>
              <a:rPr lang="fi-FI" b="1" smtClean="0"/>
              <a:t>mutta sitä nyt ei kukaan rupea syömään</a:t>
            </a:r>
            <a:r>
              <a:rPr lang="fi-FI" smtClean="0"/>
              <a:t>. Aika jännittävää on, että ne sovellukset, jotka on saatu aikaiseksi, eivät kuitenkaan kovin hätkähdyttäviä ole, siis niin kuin aikaansaannoksena...” (Ote erään lakialoitteen lähetekeskustelusta eduskunnassa 10.10.2007)</a:t>
            </a:r>
            <a:endParaRPr lang="en-US" smtClean="0"/>
          </a:p>
          <a:p>
            <a:endParaRPr lang="en-US" smtClean="0"/>
          </a:p>
          <a:p>
            <a:endParaRPr lang="en-US" smtClean="0"/>
          </a:p>
          <a:p>
            <a:r>
              <a:rPr lang="en-US" smtClean="0"/>
              <a:t>Sunilkumar G, Campbell LAM, Puckhaber L, Stipanovic RD, Rathore K (2006). </a:t>
            </a:r>
            <a:r>
              <a:rPr lang="en-US" b="1" smtClean="0"/>
              <a:t>Engineering cottonseed for use in human nutrition by tissue-specific reduction of toxic gossypol</a:t>
            </a:r>
            <a:r>
              <a:rPr lang="en-US" smtClean="0"/>
              <a:t>. </a:t>
            </a:r>
            <a:r>
              <a:rPr lang="en-US" i="1" smtClean="0"/>
              <a:t>PNAS</a:t>
            </a:r>
            <a:r>
              <a:rPr lang="en-US" smtClean="0"/>
              <a:t> 103: 18054–18059 </a:t>
            </a:r>
            <a:endParaRPr lang="fi-FI" smtClean="0"/>
          </a:p>
          <a:p>
            <a:r>
              <a:rPr lang="fi-FI" smtClean="0"/>
              <a:t>http://www.pnas.org/content/103/48/18054.full.pdf+html</a:t>
            </a:r>
          </a:p>
          <a:p>
            <a:endParaRPr lang="fi-FI" smtClean="0"/>
          </a:p>
          <a:p>
            <a:r>
              <a:rPr lang="fi-FI" u="sng" smtClean="0"/>
              <a:t>Abstract</a:t>
            </a:r>
            <a:r>
              <a:rPr lang="fi-FI" smtClean="0"/>
              <a:t>:</a:t>
            </a:r>
          </a:p>
          <a:p>
            <a:r>
              <a:rPr lang="en-US" smtClean="0"/>
              <a:t>Global cottonseed production can potentially provide the protein requirements for half a billion people per year; however, it is woefully underutilized because of the presence of toxic gossypol within seed glands. Therefore, elimination of gossypol from cottonseed has been a long-standing goal of geneticists. Attempts were made to meet this objective by developing so-called ‘‘glandless cotton’’ in the 1950s by conventional breeding techniques; however, the glandless varieties were commercially unviable because of the increased susceptibility of the plant to insect pests due to the systemic absence of glands that contain gossypol and other protective terpenoids. Thus, the promise of cottonseed in contributing to the food requirements of the burgeoning world population remained unfulfilled. We have successfully used RNAi to disrupt gossypol biosynthesis in cottonseed tissue by interfering with the expression of the </a:t>
            </a:r>
            <a:r>
              <a:rPr lang="el-GR" smtClean="0"/>
              <a:t>δ</a:t>
            </a:r>
            <a:r>
              <a:rPr lang="en-US" smtClean="0"/>
              <a:t>-cadinene synthase gene during seed development. We demonstrate that it is possible to significantly reduce cottonseed-gossypol levels in a stable and heritable manner. Results from enzyme activity and molecular analyses on developing transgenic embryos were consistent with the observed phenotype in the mature seeds. Most relevant, the levels of gossypol and related terpenoids in the foliage and floral parts were not diminished, and thus their potential function in plant defense against insects and diseases remained untouched. These results illustrate that a targeted genetic modification, applied to an underutilized agricultural byproduct, provides a mechanism to open up a new source of nutrition for hundreds of millions of people.</a:t>
            </a:r>
          </a:p>
          <a:p>
            <a:endParaRPr lang="en-US" smtClean="0"/>
          </a:p>
          <a:p>
            <a:endParaRPr lang="en-US" smtClean="0"/>
          </a:p>
          <a:p>
            <a:r>
              <a:rPr lang="en-US" b="1" smtClean="0"/>
              <a:t>Kenttäkokeet </a:t>
            </a:r>
            <a:r>
              <a:rPr lang="en-US" smtClean="0"/>
              <a:t>ovat jo osoittautuneet menestyksekkäiksi:</a:t>
            </a:r>
          </a:p>
          <a:p>
            <a:r>
              <a:rPr lang="en-US" smtClean="0"/>
              <a:t>Kuten laboratoriossa, niin myöskin käytännön viljelyoloissa kentällä on varmistunut, että: </a:t>
            </a:r>
            <a:br>
              <a:rPr lang="en-US" smtClean="0"/>
            </a:br>
            <a:r>
              <a:rPr lang="en-US" smtClean="0"/>
              <a:t>Jalostettu puuvilla kasvaa hyvin, ja sen versoston gossypol-pitoisuus säilyy korkeana. Siemenissä gossypolia on enää niin vähän, että ne käyvät jo hyvin ihmisravinnoksi (vrt. “määrä tekee myrkyn” –  toksikologian peruslause). </a:t>
            </a:r>
            <a:br>
              <a:rPr lang="en-US" smtClean="0"/>
            </a:br>
            <a:r>
              <a:rPr lang="en-US" smtClean="0"/>
              <a:t>- Uusimmissa kasvilinjoissa (jotka eivät vielä olleet näissä kenttäkokeissa mukana) päästään vieläkin alhaisempiin gossypol-pitoisuuksiin.   </a:t>
            </a:r>
          </a:p>
          <a:p>
            <a:r>
              <a:rPr lang="en-US" smtClean="0"/>
              <a:t>http://agnews.tamu.edu/showstory.php?id=1399 </a:t>
            </a:r>
          </a:p>
          <a:p>
            <a:endParaRPr lang="en-US" smtClean="0"/>
          </a:p>
          <a:p>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Dian kuvan paikkamerkki 1"/>
          <p:cNvSpPr>
            <a:spLocks noGrp="1" noRot="1" noChangeAspect="1" noTextEdit="1"/>
          </p:cNvSpPr>
          <p:nvPr>
            <p:ph type="sldImg"/>
          </p:nvPr>
        </p:nvSpPr>
        <p:spPr>
          <a:ln/>
        </p:spPr>
      </p:sp>
      <p:sp>
        <p:nvSpPr>
          <p:cNvPr id="199683" name="Huomautusten paikkamerkki 2"/>
          <p:cNvSpPr>
            <a:spLocks noGrp="1"/>
          </p:cNvSpPr>
          <p:nvPr>
            <p:ph type="body" idx="1"/>
          </p:nvPr>
        </p:nvSpPr>
        <p:spPr>
          <a:noFill/>
          <a:ln/>
        </p:spPr>
        <p:txBody>
          <a:bodyPr/>
          <a:lstStyle/>
          <a:p>
            <a:r>
              <a:rPr lang="fi-FI" b="1" dirty="0" smtClean="0"/>
              <a:t>IUCN (2007). </a:t>
            </a:r>
            <a:r>
              <a:rPr lang="fi-FI" dirty="0" err="1" smtClean="0"/>
              <a:t>Plant</a:t>
            </a:r>
            <a:r>
              <a:rPr lang="fi-FI" dirty="0" smtClean="0"/>
              <a:t> Gen. Res. </a:t>
            </a:r>
            <a:r>
              <a:rPr lang="fi-FI" dirty="0" err="1" smtClean="0"/>
              <a:t>Newsl</a:t>
            </a:r>
            <a:r>
              <a:rPr lang="fi-FI" dirty="0" smtClean="0"/>
              <a:t>. (FAO) 2007, No. 149, p. 45-46</a:t>
            </a:r>
          </a:p>
          <a:p>
            <a:endParaRPr lang="fi-FI" dirty="0" smtClean="0"/>
          </a:p>
          <a:p>
            <a:r>
              <a:rPr lang="fi-FI" dirty="0" smtClean="0"/>
              <a:t>Tiivistelmä (JT): Lääkintä- ja maustekasveja kaupataan maailmassa 400 000 000 kg/v.  Lajeista 80 % kerätään luonnosta. Saalistuksen kohteena yli 70 000 villikasvia, monet niistä vaarassa huveta tai hävitä sukupuuttoon. Esim. Intian ”perinnelääkinnän” kasvilajeista 300 on uhanalaisia (IUCN). Alan suurbisnes varmistelee nyt tuotteiden saatavuutta jatkossakin standardilla (ISSC-MAP) … joka julkistettiin Maailman luomumessuilla (</a:t>
            </a:r>
            <a:r>
              <a:rPr lang="fi-FI" dirty="0" err="1" smtClean="0"/>
              <a:t>Biofach</a:t>
            </a:r>
            <a:r>
              <a:rPr lang="fi-FI" dirty="0" smtClean="0"/>
              <a:t>) 16.2.2007 </a:t>
            </a:r>
          </a:p>
          <a:p>
            <a:endParaRPr lang="en-US" dirty="0" smtClean="0"/>
          </a:p>
          <a:p>
            <a:endParaRPr lang="en-US" dirty="0" smtClean="0"/>
          </a:p>
          <a:p>
            <a:r>
              <a:rPr lang="en-US" dirty="0" smtClean="0"/>
              <a:t>Silva L, Smith CW (2004). </a:t>
            </a:r>
            <a:r>
              <a:rPr lang="en-US" b="1" dirty="0" smtClean="0"/>
              <a:t>A characterization of the non-indigenous flora of the Azores Archipelago</a:t>
            </a:r>
            <a:r>
              <a:rPr lang="en-US" dirty="0" smtClean="0"/>
              <a:t>. Biological Invasions 6: 193–204.</a:t>
            </a:r>
          </a:p>
          <a:p>
            <a:r>
              <a:rPr lang="en-US" dirty="0" smtClean="0"/>
              <a:t>http://www.springerlink.com/content/p178575715j686r7/</a:t>
            </a:r>
          </a:p>
          <a:p>
            <a:endParaRPr lang="en-US" dirty="0" smtClean="0"/>
          </a:p>
          <a:p>
            <a:r>
              <a:rPr lang="en-US" u="sng" dirty="0" smtClean="0"/>
              <a:t>Abstract</a:t>
            </a:r>
            <a:r>
              <a:rPr lang="en-US" dirty="0" smtClean="0"/>
              <a:t>:</a:t>
            </a:r>
          </a:p>
          <a:p>
            <a:r>
              <a:rPr lang="en-US" dirty="0" smtClean="0"/>
              <a:t>The 9 Azores islands are located in the North Atlantic Ocean, about 1500 km from Europe. The vascular plant flora, consisting of 1002 </a:t>
            </a:r>
            <a:r>
              <a:rPr lang="en-US" dirty="0" err="1" smtClean="0"/>
              <a:t>taxa</a:t>
            </a:r>
            <a:r>
              <a:rPr lang="en-US" dirty="0" smtClean="0"/>
              <a:t>, was characterized using a database. </a:t>
            </a:r>
            <a:r>
              <a:rPr lang="en-US" dirty="0" err="1" smtClean="0"/>
              <a:t>Biogeographic</a:t>
            </a:r>
            <a:r>
              <a:rPr lang="en-US" dirty="0" smtClean="0"/>
              <a:t> and historic criteria were used to categorize the </a:t>
            </a:r>
            <a:r>
              <a:rPr lang="en-US" dirty="0" err="1" smtClean="0"/>
              <a:t>taxa</a:t>
            </a:r>
            <a:r>
              <a:rPr lang="en-US" dirty="0" smtClean="0"/>
              <a:t> as indigenous (31%) and </a:t>
            </a:r>
            <a:r>
              <a:rPr lang="en-US" u="sng" dirty="0" smtClean="0"/>
              <a:t>non-indigenous (69%)</a:t>
            </a:r>
            <a:r>
              <a:rPr lang="en-US" dirty="0" smtClean="0"/>
              <a:t>. The proportion of non-indigenous vascular plant </a:t>
            </a:r>
            <a:r>
              <a:rPr lang="en-US" dirty="0" err="1" smtClean="0"/>
              <a:t>taxa</a:t>
            </a:r>
            <a:r>
              <a:rPr lang="en-US" dirty="0" smtClean="0"/>
              <a:t> is higher than in other island ecosystems. This might have resulted from the removal of native vegetation and the introduction of many cultivated and ornamental plants, and from the relatively large extension of the agricultural landscape. </a:t>
            </a:r>
          </a:p>
          <a:p>
            <a:r>
              <a:rPr lang="en-US" dirty="0" smtClean="0"/>
              <a:t>The introduced plants were largely </a:t>
            </a:r>
            <a:r>
              <a:rPr lang="en-US" dirty="0" err="1" smtClean="0"/>
              <a:t>subcosmopolitan</a:t>
            </a:r>
            <a:r>
              <a:rPr lang="en-US" dirty="0" smtClean="0"/>
              <a:t> </a:t>
            </a:r>
            <a:r>
              <a:rPr lang="en-US" dirty="0" err="1" smtClean="0"/>
              <a:t>therophytes</a:t>
            </a:r>
            <a:r>
              <a:rPr lang="en-US" dirty="0" smtClean="0"/>
              <a:t> and </a:t>
            </a:r>
            <a:r>
              <a:rPr lang="en-US" dirty="0" err="1" smtClean="0"/>
              <a:t>hemicryptophytes</a:t>
            </a:r>
            <a:r>
              <a:rPr lang="en-US" dirty="0" smtClean="0"/>
              <a:t>, mainly </a:t>
            </a:r>
            <a:r>
              <a:rPr lang="en-US" dirty="0" err="1" smtClean="0"/>
              <a:t>Dicotyledoneae</a:t>
            </a:r>
            <a:r>
              <a:rPr lang="en-US" dirty="0" smtClean="0"/>
              <a:t> and </a:t>
            </a:r>
            <a:r>
              <a:rPr lang="en-US" dirty="0" err="1" smtClean="0"/>
              <a:t>Monocotyledoneae</a:t>
            </a:r>
            <a:r>
              <a:rPr lang="en-US" dirty="0" smtClean="0"/>
              <a:t>. The families with highest absolute contributions were similar to those in other areas of the world (Poaceae, </a:t>
            </a:r>
            <a:r>
              <a:rPr lang="en-US" dirty="0" err="1" smtClean="0"/>
              <a:t>Asteraceae</a:t>
            </a:r>
            <a:r>
              <a:rPr lang="en-US" dirty="0" smtClean="0"/>
              <a:t>, </a:t>
            </a:r>
            <a:r>
              <a:rPr lang="en-US" dirty="0" err="1" smtClean="0"/>
              <a:t>Fabaceae</a:t>
            </a:r>
            <a:r>
              <a:rPr lang="en-US" dirty="0" smtClean="0"/>
              <a:t>, </a:t>
            </a:r>
            <a:r>
              <a:rPr lang="en-US" dirty="0" err="1" smtClean="0"/>
              <a:t>Brassicaceae</a:t>
            </a:r>
            <a:r>
              <a:rPr lang="en-US" dirty="0" smtClean="0"/>
              <a:t>, </a:t>
            </a:r>
            <a:r>
              <a:rPr lang="en-US" dirty="0" err="1" smtClean="0"/>
              <a:t>Scrophulariaceae</a:t>
            </a:r>
            <a:r>
              <a:rPr lang="en-US" dirty="0" smtClean="0"/>
              <a:t>), but not all contributed as expected by their species richness worldwide. Many were introduced as ornamental or crop plants, but there were also many accidental introductions of weeds (about 55% of non-indigenous </a:t>
            </a:r>
            <a:r>
              <a:rPr lang="en-US" dirty="0" err="1" smtClean="0"/>
              <a:t>taxa</a:t>
            </a:r>
            <a:r>
              <a:rPr lang="en-US" dirty="0" smtClean="0"/>
              <a:t>). Considering the 9 islands, the percentage of introductions was positively correlated with human population density and island surface below 300 m, and negatively correlated with island surface allocated to natural areas.</a:t>
            </a:r>
          </a:p>
          <a:p>
            <a:endParaRPr lang="en-US" dirty="0" smtClean="0"/>
          </a:p>
          <a:p>
            <a:r>
              <a:rPr lang="en-US" u="sng" dirty="0" err="1" smtClean="0"/>
              <a:t>Otteita</a:t>
            </a:r>
            <a:r>
              <a:rPr lang="en-US" dirty="0" smtClean="0"/>
              <a:t>:</a:t>
            </a:r>
          </a:p>
          <a:p>
            <a:r>
              <a:rPr lang="en-US" dirty="0" smtClean="0"/>
              <a:t>Almost all of non-indigenous </a:t>
            </a:r>
            <a:r>
              <a:rPr lang="en-US" dirty="0" err="1" smtClean="0"/>
              <a:t>Pteridophyta</a:t>
            </a:r>
            <a:r>
              <a:rPr lang="en-US" dirty="0" smtClean="0"/>
              <a:t> are ornamental plants, while the </a:t>
            </a:r>
            <a:r>
              <a:rPr lang="en-US" dirty="0" err="1" smtClean="0"/>
              <a:t>Gymnospermae</a:t>
            </a:r>
            <a:r>
              <a:rPr lang="en-US" dirty="0" smtClean="0"/>
              <a:t> are forest species.</a:t>
            </a:r>
            <a:br>
              <a:rPr lang="en-US" dirty="0" smtClean="0"/>
            </a:br>
            <a:r>
              <a:rPr lang="en-US" dirty="0" smtClean="0"/>
              <a:t>About 55% of the non-indigenous </a:t>
            </a:r>
            <a:r>
              <a:rPr lang="en-US" dirty="0" err="1" smtClean="0"/>
              <a:t>taxa</a:t>
            </a:r>
            <a:r>
              <a:rPr lang="en-US" dirty="0" smtClean="0"/>
              <a:t> are considered weeds elsewhere, with larger proportions for the </a:t>
            </a:r>
            <a:r>
              <a:rPr lang="en-US" dirty="0" err="1" smtClean="0"/>
              <a:t>Monocotyledoneae</a:t>
            </a:r>
            <a:r>
              <a:rPr lang="en-US" dirty="0" smtClean="0"/>
              <a:t> than the </a:t>
            </a:r>
            <a:r>
              <a:rPr lang="en-US" dirty="0" err="1" smtClean="0"/>
              <a:t>Dicotyledoneae</a:t>
            </a:r>
            <a:r>
              <a:rPr lang="en-US" dirty="0" smtClean="0"/>
              <a:t>.</a:t>
            </a:r>
          </a:p>
          <a:p>
            <a:r>
              <a:rPr lang="en-US" dirty="0" smtClean="0"/>
              <a:t>Portuguese legislation designated 316 plants as non-indigenous in mainland Portugal, 117 of which are also found in the Azores. Among these, </a:t>
            </a:r>
            <a:r>
              <a:rPr lang="en-US" u="sng" dirty="0" smtClean="0"/>
              <a:t>13</a:t>
            </a:r>
            <a:r>
              <a:rPr lang="en-US" dirty="0" smtClean="0"/>
              <a:t> (from a total of 30 in mainland</a:t>
            </a:r>
          </a:p>
          <a:p>
            <a:r>
              <a:rPr lang="en-US" dirty="0" smtClean="0"/>
              <a:t>Portugal) are considered as </a:t>
            </a:r>
            <a:r>
              <a:rPr lang="en-US" u="sng" dirty="0" smtClean="0"/>
              <a:t>invaders</a:t>
            </a:r>
            <a:r>
              <a:rPr lang="en-US" dirty="0" smtClean="0"/>
              <a:t> in Portuguese legislation. Of the 15 </a:t>
            </a:r>
            <a:r>
              <a:rPr lang="en-US" dirty="0" err="1" smtClean="0"/>
              <a:t>taxa</a:t>
            </a:r>
            <a:r>
              <a:rPr lang="en-US" dirty="0" smtClean="0"/>
              <a:t> considered as an ecological threat on the mainland, only one is present in the Azores.</a:t>
            </a:r>
          </a:p>
          <a:p>
            <a:endParaRPr lang="en-US" dirty="0" smtClean="0"/>
          </a:p>
          <a:p>
            <a:endParaRPr lang="en-US" dirty="0" smtClean="0"/>
          </a:p>
          <a:p>
            <a:r>
              <a:rPr lang="en-US" dirty="0" smtClean="0"/>
              <a:t>WAC (2007). </a:t>
            </a:r>
            <a:r>
              <a:rPr lang="en-US" b="1" dirty="0" smtClean="0"/>
              <a:t>Indigenous Fruit Trees In The Tropics</a:t>
            </a:r>
            <a:r>
              <a:rPr lang="en-US" dirty="0" smtClean="0"/>
              <a:t>. Domestication, Utilization and Commercialization. World </a:t>
            </a:r>
            <a:r>
              <a:rPr lang="en-US" dirty="0" err="1" smtClean="0"/>
              <a:t>Agroforestry</a:t>
            </a:r>
            <a:r>
              <a:rPr lang="en-US" dirty="0" smtClean="0"/>
              <a:t> Center 23.4.2007, 438 p.</a:t>
            </a:r>
          </a:p>
          <a:p>
            <a:r>
              <a:rPr lang="en-US" dirty="0" smtClean="0"/>
              <a:t>http://www.cababstractsplus.org/FTS/Uploads/PDF/20083134897.pdf  </a:t>
            </a:r>
          </a:p>
          <a:p>
            <a:endParaRPr lang="fi-FI" dirty="0" smtClean="0"/>
          </a:p>
        </p:txBody>
      </p:sp>
      <p:sp>
        <p:nvSpPr>
          <p:cNvPr id="199684" name="Dian numeron paikkamerkki 3"/>
          <p:cNvSpPr>
            <a:spLocks noGrp="1"/>
          </p:cNvSpPr>
          <p:nvPr>
            <p:ph type="sldNum" sz="quarter" idx="5"/>
          </p:nvPr>
        </p:nvSpPr>
        <p:spPr>
          <a:noFill/>
        </p:spPr>
        <p:txBody>
          <a:bodyPr/>
          <a:lstStyle/>
          <a:p>
            <a:fld id="{07F6F45E-CE99-416F-83DF-1464868A4139}" type="slidenum">
              <a:rPr lang="en-US" smtClean="0">
                <a:solidFill>
                  <a:srgbClr val="000000"/>
                </a:solidFill>
              </a:rPr>
              <a:pPr/>
              <a:t>40</a:t>
            </a:fld>
            <a:endParaRPr lang="en-US" smtClean="0">
              <a:solidFill>
                <a:srgbClr val="000000"/>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Dian kuvan paikkamerkki 1"/>
          <p:cNvSpPr>
            <a:spLocks noGrp="1" noRot="1" noChangeAspect="1" noTextEdit="1"/>
          </p:cNvSpPr>
          <p:nvPr>
            <p:ph type="sldImg"/>
          </p:nvPr>
        </p:nvSpPr>
        <p:spPr>
          <a:ln/>
        </p:spPr>
      </p:sp>
      <p:sp>
        <p:nvSpPr>
          <p:cNvPr id="200707" name="Huomautusten paikkamerkki 2"/>
          <p:cNvSpPr>
            <a:spLocks noGrp="1"/>
          </p:cNvSpPr>
          <p:nvPr>
            <p:ph type="body" idx="1"/>
          </p:nvPr>
        </p:nvSpPr>
        <p:spPr>
          <a:noFill/>
          <a:ln/>
        </p:spPr>
        <p:txBody>
          <a:bodyPr/>
          <a:lstStyle/>
          <a:p>
            <a:r>
              <a:rPr lang="en-US" smtClean="0"/>
              <a:t>Geenivastustajien kampanjoissaan levittämät väitteet muunnettujen geenien muita suuremmasta alttiudesta liikkumiseen eri lajien välillä ovat vääriä. Ne perustuvat usein väärinymmärryksiin, julkaisujen omalaatuiseen tulkintaan, huteriin tai puutteellisiin töihin (joissa näyttö puuttuu) – mutta myös julkaistujen tutkimusten aivan aitoihin väärennöksiin; vrt</a:t>
            </a:r>
            <a:br>
              <a:rPr lang="en-US" smtClean="0"/>
            </a:br>
            <a:r>
              <a:rPr lang="fi-FI" b="1" smtClean="0"/>
              <a:t>Tutkijoita ei haluta kuunnella</a:t>
            </a:r>
            <a:r>
              <a:rPr lang="fi-FI" smtClean="0"/>
              <a:t>, Savon Sanomat 8.6.2007 </a:t>
            </a:r>
            <a:br>
              <a:rPr lang="fi-FI" smtClean="0"/>
            </a:br>
            <a:r>
              <a:rPr lang="fi-FI" smtClean="0"/>
              <a:t>http://www.geenit.fi/SaSa080607.pdf </a:t>
            </a:r>
            <a:r>
              <a:rPr lang="en-US" smtClean="0"/>
              <a:t> </a:t>
            </a:r>
          </a:p>
          <a:p>
            <a:endParaRPr lang="fi-FI" b="1" smtClean="0"/>
          </a:p>
          <a:p>
            <a:r>
              <a:rPr lang="fi-FI" smtClean="0"/>
              <a:t>Väittämiään kampanjaorganisaatiot levittävät mediassa ja internetissä toinen toistaan komeammilta kalskahtavien, omatekoisten ”tiedejärjestöjen” nimissä (esim. ”Science in Society”, ”Geeniekologian Laitos” , ”Riippumattomat Tutkijat”, ”Arvostettu ranskalainen tiedeneuvosto [Crii-Gen]”, ”Maharishi-yliopisto”, ”Goethe-korkeakoulu” jne) – mutta toisinaan jopa väärennetyin lähdetiedoin: ikään kuin todellisten tiedejärjestöjen kannanottoina.  </a:t>
            </a:r>
          </a:p>
          <a:p>
            <a:r>
              <a:rPr lang="fi-FI" b="1" smtClean="0"/>
              <a:t>Suomalaisten geenivastustajien </a:t>
            </a:r>
            <a:r>
              <a:rPr lang="fi-FI" smtClean="0"/>
              <a:t>Pohjois-Karjalan keskussairaalan (”Scientific Institution” [!]) nimissä EU-komissiolle lähettämä väärennös (29.2.2008) on luettavissa täältä:</a:t>
            </a:r>
          </a:p>
          <a:p>
            <a:r>
              <a:rPr lang="fi-FI" smtClean="0"/>
              <a:t>http://www.geenit.fi/AitVaar.jpg </a:t>
            </a:r>
          </a:p>
          <a:p>
            <a:endParaRPr lang="fi-FI" smtClean="0"/>
          </a:p>
          <a:p>
            <a:endParaRPr lang="fi-FI" smtClean="0"/>
          </a:p>
          <a:p>
            <a:r>
              <a:rPr lang="fi-FI" b="1" smtClean="0"/>
              <a:t>Muunnellut geenit eivät siirry niitä syöneen soluihin</a:t>
            </a:r>
            <a:r>
              <a:rPr lang="fi-FI" smtClean="0"/>
              <a:t>. Dosentti Esa Tyystjärvi, Helsingin Sanomat 14.8.2007</a:t>
            </a:r>
          </a:p>
          <a:p>
            <a:r>
              <a:rPr lang="fi-FI" smtClean="0"/>
              <a:t>http://www.geenit.fi/Tyyst.pdf</a:t>
            </a:r>
          </a:p>
          <a:p>
            <a:endParaRPr lang="fi-FI" smtClean="0"/>
          </a:p>
          <a:p>
            <a:r>
              <a:rPr lang="fi-FI" smtClean="0"/>
              <a:t>Helsingin Sanomien mielipidesivulla kirjoittaneen Markku Rämön (HS 6. 8.) mukaan muuntogeeninen peruna "vaurioitti nuorten rottien aivoja ja maksaa sekä surkastutti niiden kiveksiä".</a:t>
            </a:r>
          </a:p>
          <a:p>
            <a:r>
              <a:rPr lang="fi-FI" smtClean="0"/>
              <a:t>Rämö viittaa kirjoituksessaan vuonna 1999 julkaistuun tutkimukseen (Ewen ja Pusztai, The Lancet 354: 1 353–1 354), jossa vertailtiin geenimanipuloitua ja tavallista perunaa syöneitä rottia. </a:t>
            </a:r>
          </a:p>
          <a:p>
            <a:endParaRPr lang="fi-FI" smtClean="0"/>
          </a:p>
          <a:p>
            <a:r>
              <a:rPr lang="fi-FI" smtClean="0"/>
              <a:t>Tutkimuksessa ei kuitenkaan ole sanaakaan rottien aivoista, maksasta tai kiveksistä. Siinä tutkittiin rottien mahaa, suolia ja lymfosyyttejä. Ilmaisen kopion koko kahden sivun tutkimusraportista</a:t>
            </a:r>
          </a:p>
          <a:p>
            <a:r>
              <a:rPr lang="fi-FI" smtClean="0"/>
              <a:t>löytää Googlen avulla alle minuutissa.</a:t>
            </a:r>
          </a:p>
          <a:p>
            <a:endParaRPr lang="fi-FI" smtClean="0"/>
          </a:p>
          <a:p>
            <a:r>
              <a:rPr lang="fi-FI" smtClean="0"/>
              <a:t>Rämön väärin referoima artikkeli mainitaan usein malliesimerkkinä huonosta tieteestä. Artikkelissa havaittiin eroja geenimanipuloitua, lumikellon lektiiniä tuottavaa perunaa ja tavallista mutta lektiinillä</a:t>
            </a:r>
          </a:p>
          <a:p>
            <a:r>
              <a:rPr lang="fi-FI" smtClean="0"/>
              <a:t>höystettyä perunaa syöneiden rottien tiettyjen suolen osien koossa. Itse tulos on kyseenalainen, koska aineistona oli vain kuusi rottaa syöttökoetta kohden. </a:t>
            </a:r>
          </a:p>
          <a:p>
            <a:endParaRPr lang="fi-FI" smtClean="0"/>
          </a:p>
          <a:p>
            <a:r>
              <a:rPr lang="fi-FI" smtClean="0"/>
              <a:t>Kritiikin ydin on kuitenkin se, että Ewenin johtopäätös ampuu yli.</a:t>
            </a:r>
          </a:p>
          <a:p>
            <a:endParaRPr lang="fi-FI" smtClean="0"/>
          </a:p>
          <a:p>
            <a:r>
              <a:rPr lang="fi-FI" smtClean="0"/>
              <a:t>Toksikologit ovat kahdeksan vuotta kyselleet Eweniltä vastauksia moniin kysymyksiin. Mitä jos syötämme rotille perunan lisäksi muutakin? Pelkässä perunassa on nimittäin nuorelle rotalle liian</a:t>
            </a:r>
          </a:p>
          <a:p>
            <a:r>
              <a:rPr lang="fi-FI" smtClean="0"/>
              <a:t>vähän proteiinia.</a:t>
            </a:r>
          </a:p>
          <a:p>
            <a:r>
              <a:rPr lang="fi-FI" smtClean="0"/>
              <a:t>Väheneekö ja lisääntyykö vaikutus sen mukaan, kuinka paljon geeniperunaa rotat syövät? Ewen teki nimittäin vain yhden kokeen.</a:t>
            </a:r>
          </a:p>
          <a:p>
            <a:r>
              <a:rPr lang="fi-FI" smtClean="0"/>
              <a:t>Miten vaikuttaa se, että geeniperunaa syöneet rotat saivat 20 prosenttia vähemmän proteiinia kuin muut? Ero käy ilmi Royal Societyn tekemästä Ewenin tutkimusten arvioinnista. </a:t>
            </a:r>
            <a:br>
              <a:rPr lang="fi-FI" smtClean="0"/>
            </a:br>
            <a:r>
              <a:rPr lang="fi-FI" smtClean="0"/>
              <a:t>Mitä jos syötetään rotille perunaa, johon on siirretty jokin muu kuin lektiiniä koodaava geeni?</a:t>
            </a:r>
          </a:p>
          <a:p>
            <a:endParaRPr lang="fi-FI" smtClean="0"/>
          </a:p>
          <a:p>
            <a:r>
              <a:rPr lang="fi-FI" smtClean="0"/>
              <a:t>Yksikään tutkimus ei ole vahvistanut Ewenin tuloksia. On siis aika haudata Ewenin johtopäätös.</a:t>
            </a:r>
          </a:p>
          <a:p>
            <a:endParaRPr lang="fi-FI" smtClean="0"/>
          </a:p>
          <a:p>
            <a:r>
              <a:rPr lang="fi-FI" smtClean="0"/>
              <a:t>Rämön pelottelu syötyjen geenien siirtymisestä syöjän genomiin on puhdasta huuhaata. Tummeneeko iho, jos syö mustaa lammasta? Vai mihin soluihin ne geenit sieltä suolesta siirtyisivät?</a:t>
            </a:r>
          </a:p>
          <a:p>
            <a:endParaRPr lang="fi-FI" smtClean="0"/>
          </a:p>
          <a:p>
            <a:r>
              <a:rPr lang="fi-FI" smtClean="0"/>
              <a:t>Ja miksi geenimuunnellun organismin geeni siirtyisi syömällä, jos tavallinen geeni ei siirry? Siirretyt geenit ovat tavallisia geenejä – muuten ne eivät toimisi muuntogeenisessä organismissa.</a:t>
            </a:r>
          </a:p>
          <a:p>
            <a:endParaRPr lang="fi-FI" smtClean="0"/>
          </a:p>
          <a:p>
            <a:r>
              <a:rPr lang="fi-FI" smtClean="0"/>
              <a:t>Biotekniikka voi toki tuottaa epätoivottuja sivuvaikutuksia. Niin tuottaa perinteinenkin jalostus.</a:t>
            </a:r>
          </a:p>
          <a:p>
            <a:r>
              <a:rPr lang="fi-FI" smtClean="0"/>
              <a:t>Jokainen mansikanviljelijä tietää, ettei satoisin marja ole makoisin.</a:t>
            </a:r>
          </a:p>
          <a:p>
            <a:endParaRPr lang="fi-FI" smtClean="0"/>
          </a:p>
          <a:p>
            <a:r>
              <a:rPr lang="fi-FI" smtClean="0"/>
              <a:t>Geenin vaikutus riippuu kuitenkin vain geenistä itsestään eikä siitä, tuliko geeni isältä, äidiltä vai laboratorion tädiltä.</a:t>
            </a:r>
          </a:p>
          <a:p>
            <a:r>
              <a:rPr lang="fi-FI" sz="1000" b="1" smtClean="0"/>
              <a:t>ESA TYYSTJÄRVI</a:t>
            </a:r>
          </a:p>
          <a:p>
            <a:r>
              <a:rPr lang="fi-FI" smtClean="0"/>
              <a:t>biologi</a:t>
            </a:r>
          </a:p>
          <a:p>
            <a:r>
              <a:rPr lang="fi-FI" smtClean="0"/>
              <a:t>Turku</a:t>
            </a:r>
          </a:p>
          <a:p>
            <a:endParaRPr lang="fi-FI" smtClean="0"/>
          </a:p>
          <a:p>
            <a:r>
              <a:rPr lang="fi-FI" smtClean="0"/>
              <a:t>- Huomautus (JT 2.4.2010).  Tutkijan loppulause edellä on toki vain näppärä yleisvertaus (jollaisissa asioita joudutaan usein hieman yksinkertaistamaan). Sen ei ole tarkoitus kumota genetiikassa jo kauan tunnettuja äidinvaikutus-ilmiöitä (jotka nykyään usein kuuluvat mediamuodikkaan ’epigeneesi’-käsitteen piiriin)    </a:t>
            </a:r>
          </a:p>
          <a:p>
            <a:endParaRPr lang="fi-FI" smtClean="0"/>
          </a:p>
          <a:p>
            <a:endParaRPr lang="fi-FI" smtClean="0"/>
          </a:p>
          <a:p>
            <a:endParaRPr lang="fi-FI" smtClean="0"/>
          </a:p>
          <a:p>
            <a:r>
              <a:rPr lang="fi-FI" smtClean="0"/>
              <a:t>Populaatiogeneetikot ovat tutkineet </a:t>
            </a:r>
            <a:r>
              <a:rPr lang="fi-FI" b="1" u="sng" smtClean="0"/>
              <a:t>geenivirtaa populaatioiden ja lajien välillä </a:t>
            </a:r>
            <a:r>
              <a:rPr lang="fi-FI" smtClean="0"/>
              <a:t>jo noin vuosisadan. Itsekin (JT) olen ekologina ja kasvibiologina ollut mukana lukuisissa geenivirtatöissä eri kasvilajeilla noin 40 vuoden kuluessa mm. kuusella, ohralla ja mesimarjalla, esimerkiksi:</a:t>
            </a:r>
            <a:endParaRPr lang="en-US" smtClean="0"/>
          </a:p>
          <a:p>
            <a:pPr>
              <a:buFontTx/>
              <a:buChar char="-"/>
            </a:pPr>
            <a:r>
              <a:rPr lang="en-US" smtClean="0"/>
              <a:t>Tammisola J, Ryynänen A (1970). </a:t>
            </a:r>
            <a:r>
              <a:rPr lang="en-US" b="1" smtClean="0"/>
              <a:t>Incompatibility in </a:t>
            </a:r>
            <a:r>
              <a:rPr lang="en-US" b="1" i="1" smtClean="0"/>
              <a:t>Rubus arcticus </a:t>
            </a:r>
            <a:r>
              <a:rPr lang="en-US" b="1" smtClean="0"/>
              <a:t>L</a:t>
            </a:r>
            <a:r>
              <a:rPr lang="en-US" smtClean="0"/>
              <a:t>.  Hereditas 66: 269–278.</a:t>
            </a:r>
          </a:p>
          <a:p>
            <a:pPr>
              <a:buFontTx/>
              <a:buChar char="-"/>
            </a:pPr>
            <a:r>
              <a:rPr lang="en-US" smtClean="0"/>
              <a:t>Tammisola J. (1988). </a:t>
            </a:r>
            <a:r>
              <a:rPr lang="en-US" b="1" smtClean="0"/>
              <a:t>Incompatibility classes and fruit set in natural populations of arctic bramble (</a:t>
            </a:r>
            <a:r>
              <a:rPr lang="en-US" b="1" i="1" smtClean="0"/>
              <a:t>Rubus arcticus</a:t>
            </a:r>
            <a:r>
              <a:rPr lang="en-US" b="1" smtClean="0"/>
              <a:t> L.) in Finland</a:t>
            </a:r>
            <a:r>
              <a:rPr lang="en-US" smtClean="0"/>
              <a:t>. Journal of agricultural science in Finland 60: 327–446</a:t>
            </a:r>
          </a:p>
          <a:p>
            <a:r>
              <a:rPr lang="fi-FI" smtClean="0"/>
              <a:t>- </a:t>
            </a:r>
            <a:r>
              <a:rPr lang="en-US" smtClean="0"/>
              <a:t>Ritala A, Nuutila AM, Aikasalo R, Kauppinen V, Tammisola J (2002). </a:t>
            </a:r>
            <a:r>
              <a:rPr lang="en-US" b="1" smtClean="0"/>
              <a:t>Measuring Gene Flow in the Cultivation of Transgenic Barley</a:t>
            </a:r>
            <a:r>
              <a:rPr lang="en-US" smtClean="0"/>
              <a:t>. Crop Science 42: 278–285.</a:t>
            </a:r>
          </a:p>
          <a:p>
            <a:r>
              <a:rPr lang="en-US" smtClean="0"/>
              <a:t>http://crop.scijournals.org/cgi/reprint/42/1/278.pdf</a:t>
            </a:r>
          </a:p>
          <a:p>
            <a:endParaRPr lang="en-US" smtClean="0"/>
          </a:p>
          <a:p>
            <a:endParaRPr lang="en-US" smtClean="0"/>
          </a:p>
          <a:p>
            <a:pPr>
              <a:buFontTx/>
              <a:buChar char="-"/>
            </a:pPr>
            <a:endParaRPr lang="fi-FI" smtClean="0"/>
          </a:p>
          <a:p>
            <a:endParaRPr lang="fi-FI" b="1" smtClean="0"/>
          </a:p>
        </p:txBody>
      </p:sp>
      <p:sp>
        <p:nvSpPr>
          <p:cNvPr id="200708" name="Dian numeron paikkamerkki 3"/>
          <p:cNvSpPr>
            <a:spLocks noGrp="1"/>
          </p:cNvSpPr>
          <p:nvPr>
            <p:ph type="sldNum" sz="quarter" idx="5"/>
          </p:nvPr>
        </p:nvSpPr>
        <p:spPr>
          <a:noFill/>
        </p:spPr>
        <p:txBody>
          <a:bodyPr/>
          <a:lstStyle/>
          <a:p>
            <a:fld id="{B025D153-6D29-4286-A9A4-09C234F18D6D}" type="slidenum">
              <a:rPr lang="en-US" smtClean="0">
                <a:solidFill>
                  <a:srgbClr val="000000"/>
                </a:solidFill>
              </a:rPr>
              <a:pPr/>
              <a:t>41</a:t>
            </a:fld>
            <a:endParaRPr lang="en-US" smtClean="0">
              <a:solidFill>
                <a:srgbClr val="000000"/>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Dian kuvan paikkamerkki 1"/>
          <p:cNvSpPr>
            <a:spLocks noGrp="1" noRot="1" noChangeAspect="1" noTextEdit="1"/>
          </p:cNvSpPr>
          <p:nvPr>
            <p:ph type="sldImg"/>
          </p:nvPr>
        </p:nvSpPr>
        <p:spPr>
          <a:ln/>
        </p:spPr>
      </p:sp>
      <p:sp>
        <p:nvSpPr>
          <p:cNvPr id="201731" name="Huomautusten paikkamerkki 2"/>
          <p:cNvSpPr>
            <a:spLocks noGrp="1"/>
          </p:cNvSpPr>
          <p:nvPr>
            <p:ph type="body" idx="1"/>
          </p:nvPr>
        </p:nvSpPr>
        <p:spPr>
          <a:noFill/>
          <a:ln/>
        </p:spPr>
        <p:txBody>
          <a:bodyPr/>
          <a:lstStyle/>
          <a:p>
            <a:r>
              <a:rPr lang="fi-FI" b="1" dirty="0" smtClean="0"/>
              <a:t>Geenitekniikan vastaiset väitteet olisi yksilöitävä</a:t>
            </a:r>
            <a:r>
              <a:rPr lang="fi-FI" dirty="0" smtClean="0"/>
              <a:t>, prof. Eevi Rintamäki, Helsingin Sanomat 27.8.2007 </a:t>
            </a:r>
          </a:p>
          <a:p>
            <a:r>
              <a:rPr lang="fi-FI" dirty="0" smtClean="0"/>
              <a:t>http://geenit.fi/HS270807rint.pdf </a:t>
            </a:r>
          </a:p>
          <a:p>
            <a:endParaRPr lang="fi-FI" dirty="0" smtClean="0"/>
          </a:p>
          <a:p>
            <a:r>
              <a:rPr lang="fi-FI" dirty="0" smtClean="0"/>
              <a:t>Liisa Kuusipalo moitti Esa </a:t>
            </a:r>
            <a:r>
              <a:rPr lang="fi-FI" dirty="0" err="1" smtClean="0"/>
              <a:t>Tyystjärveä</a:t>
            </a:r>
            <a:r>
              <a:rPr lang="fi-FI" dirty="0" smtClean="0"/>
              <a:t> siitä, että tämä olisi mustannut tietyn tutkijan mainetta (HS 20.8.). Kuitenkin </a:t>
            </a:r>
            <a:r>
              <a:rPr lang="fi-FI" dirty="0" err="1" smtClean="0"/>
              <a:t>Tyystjärvi</a:t>
            </a:r>
            <a:r>
              <a:rPr lang="fi-FI" dirty="0" smtClean="0"/>
              <a:t> vain osoitti, että kyseistä tutkijaa oli siteerattu väärin (HS 6.8.).</a:t>
            </a:r>
          </a:p>
          <a:p>
            <a:r>
              <a:rPr lang="fi-FI" dirty="0" smtClean="0"/>
              <a:t>Kuusipalon tulisikin yksilöidä väitteensä, jonka mukaan olisi muita tutkimuksia, jotka osoittaisivat, että eläinten elimiin kertyy vierasta dna:ta muuntogeenisen rehun syönnin jälkeen. Yksilöiminen on</a:t>
            </a:r>
          </a:p>
          <a:p>
            <a:r>
              <a:rPr lang="fi-FI" dirty="0" smtClean="0"/>
              <a:t>välttämätöntä, jotta muut tutkijat voivat näihin tutkimuksiin perehtyä.</a:t>
            </a:r>
          </a:p>
          <a:p>
            <a:endParaRPr lang="fi-FI" dirty="0" smtClean="0"/>
          </a:p>
          <a:p>
            <a:r>
              <a:rPr lang="fi-FI" dirty="0" smtClean="0"/>
              <a:t>Perustelua vaatii myös väite, että muuntogeenit luontaisia geenejä herkemmin siirtyisivät eliöstä toiseen. Kuusipalon käyttämän terminologian mukaan </a:t>
            </a:r>
            <a:r>
              <a:rPr lang="fi-FI" dirty="0" err="1" smtClean="0"/>
              <a:t>gm-kasveihin</a:t>
            </a:r>
            <a:r>
              <a:rPr lang="fi-FI" dirty="0" smtClean="0"/>
              <a:t> siirretyt geenit ovat "virusmaisia"</a:t>
            </a:r>
          </a:p>
          <a:p>
            <a:r>
              <a:rPr lang="fi-FI" dirty="0" smtClean="0"/>
              <a:t>geenejä, koska niistä puuttuvat geenin </a:t>
            </a:r>
            <a:r>
              <a:rPr lang="fi-FI" dirty="0" err="1" smtClean="0"/>
              <a:t>intronialueet</a:t>
            </a:r>
            <a:r>
              <a:rPr lang="fi-FI" dirty="0" smtClean="0"/>
              <a:t>. Tämän "virusominaisuuden" takia muuntogeenin siirtyminen eliöstä toiseen tehostuisi.</a:t>
            </a:r>
          </a:p>
          <a:p>
            <a:endParaRPr lang="fi-FI" dirty="0" smtClean="0"/>
          </a:p>
          <a:p>
            <a:r>
              <a:rPr lang="fi-FI" dirty="0" smtClean="0"/>
              <a:t>On kuitenkin yleisesti tunnettu tosiasia, että sekä bakteereilla että tumallisilla eliöillä esiintyy luonnostaan geenejä, joista </a:t>
            </a:r>
            <a:r>
              <a:rPr lang="fi-FI" dirty="0" err="1" smtClean="0"/>
              <a:t>intronit</a:t>
            </a:r>
            <a:r>
              <a:rPr lang="fi-FI" dirty="0" smtClean="0"/>
              <a:t> puuttuvat. Suurin osa kasvin viherhiukkasen geeneistä on </a:t>
            </a:r>
            <a:r>
              <a:rPr lang="fi-FI" dirty="0" err="1" smtClean="0"/>
              <a:t>intronittomia</a:t>
            </a:r>
            <a:r>
              <a:rPr lang="fi-FI" dirty="0" smtClean="0"/>
              <a:t>.</a:t>
            </a:r>
          </a:p>
          <a:p>
            <a:r>
              <a:rPr lang="fi-FI" dirty="0" smtClean="0"/>
              <a:t>Kuusipalon teorian mukaan viherhiukkasten geenien pitäisi siten olla erittäin herkkiä leviämään muihin eliöihin. En tunne yhtään tieteellisesti arvioitua tutkimusta, joka tukisi teoriaa.</a:t>
            </a:r>
          </a:p>
          <a:p>
            <a:endParaRPr lang="fi-FI" dirty="0" smtClean="0"/>
          </a:p>
          <a:p>
            <a:r>
              <a:rPr lang="fi-FI" dirty="0" smtClean="0"/>
              <a:t>Kuusipalo moittii </a:t>
            </a:r>
            <a:r>
              <a:rPr lang="fi-FI" dirty="0" err="1" smtClean="0"/>
              <a:t>Tyystjärveä</a:t>
            </a:r>
            <a:r>
              <a:rPr lang="fi-FI" dirty="0" smtClean="0"/>
              <a:t> myös siitä, että tämä ei olisi havainnut geenien toimintaa koskevan tieteen edistymistä.</a:t>
            </a:r>
          </a:p>
          <a:p>
            <a:r>
              <a:rPr lang="fi-FI" dirty="0" smtClean="0"/>
              <a:t>Vuodesta 1910 lähtien geneetikot ovat tunteneet </a:t>
            </a:r>
            <a:r>
              <a:rPr lang="fi-FI" dirty="0" err="1" smtClean="0"/>
              <a:t>pleiotropian</a:t>
            </a:r>
            <a:r>
              <a:rPr lang="fi-FI" dirty="0" smtClean="0"/>
              <a:t> nimellä sen tosiasian, että geenit ohjaavat usean eri ominaisuuden syntyä. </a:t>
            </a:r>
            <a:r>
              <a:rPr lang="fi-FI" dirty="0" err="1" smtClean="0"/>
              <a:t>Pleiotropian</a:t>
            </a:r>
            <a:r>
              <a:rPr lang="fi-FI" dirty="0" smtClean="0"/>
              <a:t> melko äskettäinkin löydetyt mekanismit ovat</a:t>
            </a:r>
          </a:p>
          <a:p>
            <a:r>
              <a:rPr lang="fi-FI" dirty="0" smtClean="0"/>
              <a:t>myös kasvifysiologien ja kasvinjalostajien tiedossa.</a:t>
            </a:r>
          </a:p>
          <a:p>
            <a:endParaRPr lang="fi-FI" dirty="0" smtClean="0"/>
          </a:p>
          <a:p>
            <a:r>
              <a:rPr lang="fi-FI" dirty="0" smtClean="0"/>
              <a:t>Näistä mekanismeista Kuusipalo ilmeisesti tarkoittaa vaihtoehtoista </a:t>
            </a:r>
            <a:r>
              <a:rPr lang="fi-FI" dirty="0" err="1" smtClean="0"/>
              <a:t>rna-pujontaa</a:t>
            </a:r>
            <a:r>
              <a:rPr lang="fi-FI" dirty="0" smtClean="0"/>
              <a:t>, joka tuottaa samasta geenistä useita erilaisia </a:t>
            </a:r>
            <a:r>
              <a:rPr lang="fi-FI" dirty="0" err="1" smtClean="0"/>
              <a:t>lähetti-rna-molekyylejä</a:t>
            </a:r>
            <a:r>
              <a:rPr lang="fi-FI" dirty="0" smtClean="0"/>
              <a:t>, jotka puolestaan tuottavat useita erilaisia,</a:t>
            </a:r>
          </a:p>
          <a:p>
            <a:r>
              <a:rPr lang="fi-FI" dirty="0" smtClean="0"/>
              <a:t>toisilleen läheistä sukua olevia proteiineja.</a:t>
            </a:r>
          </a:p>
          <a:p>
            <a:r>
              <a:rPr lang="fi-FI" dirty="0" smtClean="0"/>
              <a:t>Yleistys, että yksi geeni tuottaa aina tuhansia geenituotteita on kuitenkin vähintäänkin karkea, eikä kasvin geenituotteiden tutkimus tue tätä tulkintaa.</a:t>
            </a:r>
          </a:p>
          <a:p>
            <a:endParaRPr lang="fi-FI" dirty="0" smtClean="0"/>
          </a:p>
          <a:p>
            <a:r>
              <a:rPr lang="fi-FI" dirty="0" smtClean="0"/>
              <a:t>Vaihtoehtoinen </a:t>
            </a:r>
            <a:r>
              <a:rPr lang="fi-FI" dirty="0" err="1" smtClean="0"/>
              <a:t>rna-pujonta</a:t>
            </a:r>
            <a:r>
              <a:rPr lang="fi-FI" dirty="0" smtClean="0"/>
              <a:t> löydettiin tumallisilta eliöiltä vuonna 1984, joten tämä tieto on suunnilleen yhtä vanha kuin koko kasvigeenitekniikka. Teoria otetaan siis nykyaikaisessa kasvinjalostuksessa</a:t>
            </a:r>
          </a:p>
          <a:p>
            <a:r>
              <a:rPr lang="fi-FI" dirty="0" smtClean="0"/>
              <a:t>huomioon, koska se vaikuttaa käytännön jalostustyöhön.</a:t>
            </a:r>
          </a:p>
          <a:p>
            <a:endParaRPr lang="fi-FI" dirty="0" smtClean="0"/>
          </a:p>
          <a:p>
            <a:r>
              <a:rPr lang="fi-FI" b="1" dirty="0" smtClean="0"/>
              <a:t>Eevi Rintamäki</a:t>
            </a:r>
          </a:p>
          <a:p>
            <a:r>
              <a:rPr lang="fi-FI" dirty="0" smtClean="0"/>
              <a:t>kasvifysiologian professori</a:t>
            </a:r>
          </a:p>
          <a:p>
            <a:r>
              <a:rPr lang="fi-FI" dirty="0" smtClean="0"/>
              <a:t>Turku </a:t>
            </a:r>
          </a:p>
          <a:p>
            <a:endParaRPr lang="fi-FI" dirty="0" smtClean="0"/>
          </a:p>
        </p:txBody>
      </p:sp>
      <p:sp>
        <p:nvSpPr>
          <p:cNvPr id="201732" name="Dian numeron paikkamerkki 3"/>
          <p:cNvSpPr>
            <a:spLocks noGrp="1"/>
          </p:cNvSpPr>
          <p:nvPr>
            <p:ph type="sldNum" sz="quarter" idx="5"/>
          </p:nvPr>
        </p:nvSpPr>
        <p:spPr>
          <a:noFill/>
        </p:spPr>
        <p:txBody>
          <a:bodyPr/>
          <a:lstStyle/>
          <a:p>
            <a:fld id="{C4B542E2-0FE6-4EE6-A42D-03541B579D68}" type="slidenum">
              <a:rPr lang="en-US" smtClean="0">
                <a:solidFill>
                  <a:srgbClr val="000000"/>
                </a:solidFill>
              </a:rPr>
              <a:pPr/>
              <a:t>42</a:t>
            </a:fld>
            <a:endParaRPr lang="en-US" smtClean="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Dian kuvan paikkamerkki 1"/>
          <p:cNvSpPr>
            <a:spLocks noGrp="1" noRot="1" noChangeAspect="1" noTextEdit="1"/>
          </p:cNvSpPr>
          <p:nvPr>
            <p:ph type="sldImg"/>
          </p:nvPr>
        </p:nvSpPr>
        <p:spPr>
          <a:ln/>
        </p:spPr>
      </p:sp>
      <p:sp>
        <p:nvSpPr>
          <p:cNvPr id="202755" name="Huomautusten paikkamerkki 2"/>
          <p:cNvSpPr>
            <a:spLocks noGrp="1"/>
          </p:cNvSpPr>
          <p:nvPr>
            <p:ph type="body" idx="1"/>
          </p:nvPr>
        </p:nvSpPr>
        <p:spPr>
          <a:noFill/>
          <a:ln/>
        </p:spPr>
        <p:txBody>
          <a:bodyPr/>
          <a:lstStyle/>
          <a:p>
            <a:r>
              <a:rPr lang="fi-FI" dirty="0" smtClean="0"/>
              <a:t>von Wright A (2009). </a:t>
            </a:r>
            <a:r>
              <a:rPr lang="fi-FI" b="1" dirty="0" smtClean="0"/>
              <a:t>Meni susi hukkaan</a:t>
            </a:r>
            <a:r>
              <a:rPr lang="fi-FI" dirty="0" smtClean="0"/>
              <a:t>. </a:t>
            </a:r>
            <a:r>
              <a:rPr lang="fi-FI" dirty="0" err="1" smtClean="0"/>
              <a:t>Viikkosavo</a:t>
            </a:r>
            <a:r>
              <a:rPr lang="fi-FI" dirty="0" smtClean="0"/>
              <a:t> 19.3.2009</a:t>
            </a:r>
          </a:p>
          <a:p>
            <a:r>
              <a:rPr lang="fi-FI" dirty="0" smtClean="0"/>
              <a:t>http://geenit.fi/VS190309.pdf</a:t>
            </a:r>
          </a:p>
          <a:p>
            <a:endParaRPr lang="fi-FI" dirty="0" smtClean="0"/>
          </a:p>
          <a:p>
            <a:r>
              <a:rPr lang="fi-FI" b="1" dirty="0" smtClean="0"/>
              <a:t>Sekasalaatti</a:t>
            </a:r>
            <a:r>
              <a:rPr lang="fi-FI" dirty="0" smtClean="0"/>
              <a:t>:</a:t>
            </a:r>
          </a:p>
          <a:p>
            <a:r>
              <a:rPr lang="fi-FI" dirty="0" smtClean="0"/>
              <a:t>http://geenit.fi/Salaatti.pdf</a:t>
            </a:r>
          </a:p>
          <a:p>
            <a:endParaRPr lang="fi-FI" dirty="0" smtClean="0"/>
          </a:p>
          <a:p>
            <a:r>
              <a:rPr lang="fi-FI" b="1" dirty="0" smtClean="0"/>
              <a:t>Biokassava</a:t>
            </a:r>
            <a:r>
              <a:rPr lang="fi-FI" dirty="0" smtClean="0"/>
              <a:t> Plus:</a:t>
            </a:r>
          </a:p>
          <a:p>
            <a:r>
              <a:rPr lang="fi-FI" dirty="0" smtClean="0"/>
              <a:t>http://biocassavaplus.org    </a:t>
            </a:r>
          </a:p>
          <a:p>
            <a:r>
              <a:rPr lang="fi-FI" dirty="0" smtClean="0"/>
              <a:t>http://geenit.fi/TP090109.pdf   (kalvot 53–55) </a:t>
            </a:r>
          </a:p>
          <a:p>
            <a:endParaRPr lang="fi-FI" dirty="0" smtClean="0"/>
          </a:p>
        </p:txBody>
      </p:sp>
      <p:sp>
        <p:nvSpPr>
          <p:cNvPr id="202756" name="Dian numeron paikkamerkki 3"/>
          <p:cNvSpPr>
            <a:spLocks noGrp="1"/>
          </p:cNvSpPr>
          <p:nvPr>
            <p:ph type="sldNum" sz="quarter" idx="5"/>
          </p:nvPr>
        </p:nvSpPr>
        <p:spPr>
          <a:noFill/>
        </p:spPr>
        <p:txBody>
          <a:bodyPr/>
          <a:lstStyle/>
          <a:p>
            <a:fld id="{4C444FA0-D7E6-4A35-A146-72289E27FA61}" type="slidenum">
              <a:rPr lang="en-US" smtClean="0">
                <a:solidFill>
                  <a:srgbClr val="000000"/>
                </a:solidFill>
              </a:rPr>
              <a:pPr/>
              <a:t>43</a:t>
            </a:fld>
            <a:endParaRPr lang="en-US" smtClean="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Dian kuvan paikkamerkki 1"/>
          <p:cNvSpPr>
            <a:spLocks noGrp="1" noRot="1" noChangeAspect="1" noTextEdit="1"/>
          </p:cNvSpPr>
          <p:nvPr>
            <p:ph type="sldImg"/>
          </p:nvPr>
        </p:nvSpPr>
        <p:spPr>
          <a:ln/>
        </p:spPr>
      </p:sp>
      <p:sp>
        <p:nvSpPr>
          <p:cNvPr id="203779" name="Huomautusten paikkamerkki 2"/>
          <p:cNvSpPr>
            <a:spLocks noGrp="1"/>
          </p:cNvSpPr>
          <p:nvPr>
            <p:ph type="body" idx="1"/>
          </p:nvPr>
        </p:nvSpPr>
        <p:spPr>
          <a:noFill/>
          <a:ln/>
        </p:spPr>
        <p:txBody>
          <a:bodyPr/>
          <a:lstStyle/>
          <a:p>
            <a:r>
              <a:rPr lang="fi-FI" dirty="0" err="1" smtClean="0"/>
              <a:t>Schouten</a:t>
            </a:r>
            <a:r>
              <a:rPr lang="fi-FI" dirty="0" smtClean="0"/>
              <a:t> HJ, </a:t>
            </a:r>
            <a:r>
              <a:rPr lang="fi-FI" dirty="0" err="1" smtClean="0"/>
              <a:t>Krens</a:t>
            </a:r>
            <a:r>
              <a:rPr lang="fi-FI" dirty="0" smtClean="0"/>
              <a:t> FA,  </a:t>
            </a:r>
            <a:r>
              <a:rPr lang="fi-FI" dirty="0" err="1" smtClean="0"/>
              <a:t>Jacobsen</a:t>
            </a:r>
            <a:r>
              <a:rPr lang="fi-FI" dirty="0" smtClean="0"/>
              <a:t> E (2006). </a:t>
            </a:r>
            <a:r>
              <a:rPr lang="en-US" b="1" dirty="0" err="1" smtClean="0"/>
              <a:t>Cisgenic</a:t>
            </a:r>
            <a:r>
              <a:rPr lang="en-US" b="1" dirty="0" smtClean="0"/>
              <a:t> plants are similar to traditionally bred plants: International regulations for genetically modified organisms should be altered to exempt </a:t>
            </a:r>
            <a:r>
              <a:rPr lang="en-US" b="1" dirty="0" err="1" smtClean="0"/>
              <a:t>cisgenesis</a:t>
            </a:r>
            <a:r>
              <a:rPr lang="en-US" b="1" dirty="0" smtClean="0"/>
              <a:t>. </a:t>
            </a:r>
            <a:r>
              <a:rPr lang="pt-BR" dirty="0" smtClean="0"/>
              <a:t>EMBO reports 7: 750–753</a:t>
            </a:r>
          </a:p>
          <a:p>
            <a:r>
              <a:rPr lang="pt-BR" dirty="0" smtClean="0"/>
              <a:t>http://www.nature.com/embor/journal/v7/n8/pdf/7400769.pdf</a:t>
            </a:r>
          </a:p>
          <a:p>
            <a:endParaRPr lang="fi-FI" dirty="0" smtClean="0"/>
          </a:p>
          <a:p>
            <a:r>
              <a:rPr lang="fi-FI" dirty="0" smtClean="0"/>
              <a:t>Otteita:</a:t>
            </a:r>
          </a:p>
          <a:p>
            <a:r>
              <a:rPr lang="fi-FI" dirty="0" smtClean="0"/>
              <a:t>”</a:t>
            </a:r>
            <a:r>
              <a:rPr lang="en-US" u="sng" dirty="0" smtClean="0"/>
              <a:t>Definitions of key terms </a:t>
            </a:r>
            <a:r>
              <a:rPr lang="en-US" dirty="0" smtClean="0"/>
              <a:t>in relation to plants: </a:t>
            </a:r>
            <a:br>
              <a:rPr lang="en-US" dirty="0" smtClean="0"/>
            </a:br>
            <a:endParaRPr lang="en-US" dirty="0" smtClean="0"/>
          </a:p>
          <a:p>
            <a:r>
              <a:rPr lang="en-US" i="1" u="sng" dirty="0" err="1" smtClean="0"/>
              <a:t>Cisgenesis</a:t>
            </a:r>
            <a:r>
              <a:rPr lang="en-US" dirty="0" smtClean="0"/>
              <a:t> is the genetic modification of a recipient plant with a natural gene from a crossable — sexually compatible — plant. Such a gene includes its </a:t>
            </a:r>
            <a:r>
              <a:rPr lang="en-US" dirty="0" err="1" smtClean="0"/>
              <a:t>introns</a:t>
            </a:r>
            <a:r>
              <a:rPr lang="en-US" dirty="0" smtClean="0"/>
              <a:t> and is flanked by its native promoter and terminator in the normal sense orientation. </a:t>
            </a:r>
            <a:r>
              <a:rPr lang="en-US" dirty="0" err="1" smtClean="0"/>
              <a:t>Cisgenic</a:t>
            </a:r>
            <a:r>
              <a:rPr lang="en-US" dirty="0" smtClean="0"/>
              <a:t> plants can </a:t>
            </a:r>
            <a:r>
              <a:rPr lang="en-US" dirty="0" err="1" smtClean="0"/>
              <a:t>harbour</a:t>
            </a:r>
            <a:r>
              <a:rPr lang="en-US" dirty="0" smtClean="0"/>
              <a:t> one or more </a:t>
            </a:r>
            <a:r>
              <a:rPr lang="en-US" dirty="0" err="1" smtClean="0"/>
              <a:t>cisgenes</a:t>
            </a:r>
            <a:r>
              <a:rPr lang="en-US" dirty="0" smtClean="0"/>
              <a:t>, but they do not contain any </a:t>
            </a:r>
            <a:r>
              <a:rPr lang="en-US" dirty="0" err="1" smtClean="0"/>
              <a:t>transgenes</a:t>
            </a:r>
            <a:r>
              <a:rPr lang="en-US" dirty="0" smtClean="0"/>
              <a:t>.</a:t>
            </a:r>
            <a:br>
              <a:rPr lang="en-US" dirty="0" smtClean="0"/>
            </a:br>
            <a:endParaRPr lang="en-US" dirty="0" smtClean="0"/>
          </a:p>
          <a:p>
            <a:r>
              <a:rPr lang="en-US" i="1" u="sng" dirty="0" err="1" smtClean="0"/>
              <a:t>Transgenesis</a:t>
            </a:r>
            <a:r>
              <a:rPr lang="en-US" dirty="0" smtClean="0"/>
              <a:t> is the genetic modification of a recipient plant with one or more genes from any non-plant organism, or from a donor plant that is sexually incompatible with the recipient plant. This includes gene sequences of any origin in the anti-sense orientation, any artificial combination of a coding sequence and a regulatory sequence, such as a promoter from another gene, or a synthetic gene.</a:t>
            </a:r>
          </a:p>
          <a:p>
            <a:endParaRPr lang="en-US" dirty="0" smtClean="0"/>
          </a:p>
          <a:p>
            <a:r>
              <a:rPr lang="en-US" i="1" u="sng" dirty="0" smtClean="0"/>
              <a:t>Traditional breeding</a:t>
            </a:r>
            <a:r>
              <a:rPr lang="en-US" i="1" dirty="0" smtClean="0"/>
              <a:t> </a:t>
            </a:r>
            <a:r>
              <a:rPr lang="en-US" dirty="0" smtClean="0"/>
              <a:t>encompasses all plant breeding methods that do not fall under current GMO regulations. As the European legal framework defines GMOs and specifies various breeding techniques that are excluded from the GMO regulations, we use this framework as a starting point, particularly the European Directive 2001/18/EC on the deliberate release of GMOs into the environment (European Parliament, 2001). Excluded from this GMO Directive are longstanding cross breeding, in vitro fertilization, polyploidy induction, mutagenesis and fusion of protoplasts from sexually compatible plants (European Parliament, 2001).</a:t>
            </a:r>
            <a:endParaRPr lang="pt-BR" dirty="0" smtClean="0"/>
          </a:p>
        </p:txBody>
      </p:sp>
      <p:sp>
        <p:nvSpPr>
          <p:cNvPr id="203780" name="Dian numeron paikkamerkki 3"/>
          <p:cNvSpPr>
            <a:spLocks noGrp="1"/>
          </p:cNvSpPr>
          <p:nvPr>
            <p:ph type="sldNum" sz="quarter" idx="5"/>
          </p:nvPr>
        </p:nvSpPr>
        <p:spPr>
          <a:noFill/>
        </p:spPr>
        <p:txBody>
          <a:bodyPr/>
          <a:lstStyle/>
          <a:p>
            <a:fld id="{6F0F630F-2BC0-47A2-B251-F29C995206F0}" type="slidenum">
              <a:rPr lang="en-US" smtClean="0">
                <a:solidFill>
                  <a:srgbClr val="000000"/>
                </a:solidFill>
              </a:rPr>
              <a:pPr/>
              <a:t>44</a:t>
            </a:fld>
            <a:endParaRPr lang="en-US" smtClean="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ian kuvan paikkamerkki 1"/>
          <p:cNvSpPr>
            <a:spLocks noGrp="1" noRot="1" noChangeAspect="1" noTextEdit="1"/>
          </p:cNvSpPr>
          <p:nvPr>
            <p:ph type="sldImg"/>
          </p:nvPr>
        </p:nvSpPr>
        <p:spPr>
          <a:ln/>
        </p:spPr>
      </p:sp>
      <p:sp>
        <p:nvSpPr>
          <p:cNvPr id="204803" name="Huomautusten paikkamerkki 2"/>
          <p:cNvSpPr>
            <a:spLocks noGrp="1"/>
          </p:cNvSpPr>
          <p:nvPr>
            <p:ph type="body" idx="1"/>
          </p:nvPr>
        </p:nvSpPr>
        <p:spPr>
          <a:noFill/>
          <a:ln/>
        </p:spPr>
        <p:txBody>
          <a:bodyPr/>
          <a:lstStyle/>
          <a:p>
            <a:r>
              <a:rPr lang="fi-FI" dirty="0" smtClean="0"/>
              <a:t>Tammisola J (2004). </a:t>
            </a:r>
            <a:r>
              <a:rPr lang="fi-FI" b="1" dirty="0" smtClean="0"/>
              <a:t>Uusi kasvinjalostus on paljon hallitumpaa</a:t>
            </a:r>
            <a:r>
              <a:rPr lang="fi-FI" dirty="0" smtClean="0"/>
              <a:t>. HS Tiede 17.8.2004</a:t>
            </a:r>
            <a:br>
              <a:rPr lang="fi-FI" dirty="0" smtClean="0"/>
            </a:br>
            <a:r>
              <a:rPr lang="fi-FI" dirty="0" smtClean="0"/>
              <a:t>http://geenit.fi/HSTKas110804.pdf</a:t>
            </a:r>
          </a:p>
          <a:p>
            <a:endParaRPr lang="fi-FI" dirty="0" smtClean="0"/>
          </a:p>
          <a:p>
            <a:endParaRPr lang="fi-FI" dirty="0" smtClean="0"/>
          </a:p>
          <a:p>
            <a:r>
              <a:rPr lang="fi-FI" dirty="0" smtClean="0"/>
              <a:t>Tammisola J (2009). </a:t>
            </a:r>
            <a:r>
              <a:rPr lang="fi-FI" b="1" dirty="0" smtClean="0"/>
              <a:t>Kasvigeenitekniikan Top </a:t>
            </a:r>
            <a:r>
              <a:rPr lang="fi-FI" b="1" dirty="0" err="1" smtClean="0"/>
              <a:t>Ten</a:t>
            </a:r>
            <a:r>
              <a:rPr lang="fi-FI" b="1" dirty="0" smtClean="0"/>
              <a:t> </a:t>
            </a:r>
            <a:r>
              <a:rPr lang="fi-FI" b="1" dirty="0" err="1" smtClean="0"/>
              <a:t>Futures</a:t>
            </a:r>
            <a:r>
              <a:rPr lang="fi-FI" dirty="0" smtClean="0"/>
              <a:t>. Tiedelehti </a:t>
            </a:r>
            <a:r>
              <a:rPr lang="fi-FI" dirty="0" err="1" smtClean="0"/>
              <a:t>Futura</a:t>
            </a:r>
            <a:r>
              <a:rPr lang="fi-FI" dirty="0" smtClean="0"/>
              <a:t> n:o 2/2009, s. 28–44</a:t>
            </a:r>
          </a:p>
          <a:p>
            <a:r>
              <a:rPr lang="fi-FI" dirty="0" smtClean="0"/>
              <a:t>http://geenit.fi/Futura2_09.pdf</a:t>
            </a:r>
          </a:p>
        </p:txBody>
      </p:sp>
      <p:sp>
        <p:nvSpPr>
          <p:cNvPr id="204804" name="Dian numeron paikkamerkki 3"/>
          <p:cNvSpPr>
            <a:spLocks noGrp="1"/>
          </p:cNvSpPr>
          <p:nvPr>
            <p:ph type="sldNum" sz="quarter" idx="5"/>
          </p:nvPr>
        </p:nvSpPr>
        <p:spPr>
          <a:noFill/>
        </p:spPr>
        <p:txBody>
          <a:bodyPr/>
          <a:lstStyle/>
          <a:p>
            <a:fld id="{1B6501DB-2B06-47E8-8B20-F1ACF421A16C}" type="slidenum">
              <a:rPr lang="en-US" smtClean="0">
                <a:solidFill>
                  <a:srgbClr val="000000"/>
                </a:solidFill>
              </a:rPr>
              <a:pPr/>
              <a:t>45</a:t>
            </a:fld>
            <a:endParaRPr lang="en-US" smtClean="0">
              <a:solidFill>
                <a:srgbClr val="000000"/>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Dian kuvan paikkamerkki 1"/>
          <p:cNvSpPr>
            <a:spLocks noGrp="1" noRot="1" noChangeAspect="1" noTextEdit="1"/>
          </p:cNvSpPr>
          <p:nvPr>
            <p:ph type="sldImg"/>
          </p:nvPr>
        </p:nvSpPr>
        <p:spPr>
          <a:ln/>
        </p:spPr>
      </p:sp>
      <p:sp>
        <p:nvSpPr>
          <p:cNvPr id="205827" name="Huomautusten paikkamerkki 2"/>
          <p:cNvSpPr>
            <a:spLocks noGrp="1"/>
          </p:cNvSpPr>
          <p:nvPr>
            <p:ph type="body" idx="1"/>
          </p:nvPr>
        </p:nvSpPr>
        <p:spPr>
          <a:noFill/>
          <a:ln/>
        </p:spPr>
        <p:txBody>
          <a:bodyPr/>
          <a:lstStyle/>
          <a:p>
            <a:r>
              <a:rPr lang="fi-FI" dirty="0" smtClean="0"/>
              <a:t>Petri Hiltunen: </a:t>
            </a:r>
            <a:r>
              <a:rPr lang="fi-FI" b="1" dirty="0" smtClean="0"/>
              <a:t>Väinämöisen paluu </a:t>
            </a:r>
            <a:r>
              <a:rPr lang="fi-FI" dirty="0" smtClean="0"/>
              <a:t>–teossarja:</a:t>
            </a:r>
          </a:p>
          <a:p>
            <a:r>
              <a:rPr lang="fi-FI" dirty="0" smtClean="0"/>
              <a:t>http://fi.wikipedia.org/wiki/Petri_Hiltunen#V.C3.A4in.C3.A4m.C3.B6inen</a:t>
            </a:r>
          </a:p>
          <a:p>
            <a:r>
              <a:rPr lang="fi-FI" dirty="0" smtClean="0"/>
              <a:t>– Taitelija Hiltuselta on (5.4.2010) saatu </a:t>
            </a:r>
            <a:r>
              <a:rPr lang="fi-FI" b="1" dirty="0" smtClean="0"/>
              <a:t>lupa</a:t>
            </a:r>
            <a:r>
              <a:rPr lang="fi-FI" dirty="0" smtClean="0"/>
              <a:t>, että biologian opettajat saavat käyttää kyseistä kuvaa (asianmukaisin lähdetiedoin varustettuna) omassa luokkaopetuksessaan  </a:t>
            </a:r>
          </a:p>
          <a:p>
            <a:endParaRPr lang="fi-FI" dirty="0" smtClean="0"/>
          </a:p>
          <a:p>
            <a:endParaRPr lang="fi-FI" b="1" dirty="0" smtClean="0"/>
          </a:p>
          <a:p>
            <a:r>
              <a:rPr lang="fi-FI" dirty="0" smtClean="0"/>
              <a:t>Tammisola J (2002). </a:t>
            </a:r>
            <a:r>
              <a:rPr lang="fi-FI" b="1" dirty="0" smtClean="0"/>
              <a:t>Jalostusta ilman genetiikkaa?  </a:t>
            </a:r>
            <a:r>
              <a:rPr lang="fi-FI" dirty="0" smtClean="0"/>
              <a:t>(Suomen Kuvalehti n:o 34/2002)</a:t>
            </a:r>
          </a:p>
          <a:p>
            <a:r>
              <a:rPr lang="fi-FI" dirty="0" smtClean="0"/>
              <a:t>http://geenit.fi/SK34_02.pdf    </a:t>
            </a:r>
          </a:p>
          <a:p>
            <a:endParaRPr lang="fi-FI" dirty="0" smtClean="0"/>
          </a:p>
          <a:p>
            <a:r>
              <a:rPr lang="fi-FI" dirty="0" smtClean="0"/>
              <a:t>Juuso-kevätruis jalostettiin ”siemeniä lajittelemalla, genetiikkaa ei ole sormeiltu” (Viikon kuva, SK 32/2002).</a:t>
            </a:r>
          </a:p>
          <a:p>
            <a:endParaRPr lang="fi-FI" dirty="0" smtClean="0"/>
          </a:p>
          <a:p>
            <a:r>
              <a:rPr lang="fi-FI" dirty="0" smtClean="0"/>
              <a:t>Kasvien perinnöllinen hyvyys on geeneissä, kertoi apotti </a:t>
            </a:r>
            <a:r>
              <a:rPr lang="fi-FI" dirty="0" err="1" smtClean="0"/>
              <a:t>Mendel</a:t>
            </a:r>
            <a:r>
              <a:rPr lang="fi-FI" dirty="0" smtClean="0"/>
              <a:t> jo vuonna 1866. Kaikessa jalostuksessa sormeillaan genetiikkaa, sillä ”jalostus on tuotantoeliön perimän muuttamista ihmisen toivomaan suuntaan” (Tammisola ja OECD 2000). </a:t>
            </a:r>
          </a:p>
          <a:p>
            <a:endParaRPr lang="fi-FI" dirty="0" smtClean="0"/>
          </a:p>
          <a:p>
            <a:r>
              <a:rPr lang="fi-FI" dirty="0" smtClean="0"/>
              <a:t>Ohra ja vehnä ovat itsesiittoisia, ja niiden lajike on puhdas linja. Se ei valinnalla muutu. </a:t>
            </a:r>
          </a:p>
          <a:p>
            <a:endParaRPr lang="fi-FI" dirty="0" smtClean="0"/>
          </a:p>
          <a:p>
            <a:r>
              <a:rPr lang="fi-FI" dirty="0" smtClean="0"/>
              <a:t>Ruis on ristisiittoinen, ja sen lajikkeet ovat yleensä perinnöllisesti kirjavia populaatioita. Lajiketta voidaan siksi jalostaa eteenpäin ”siemeniä lajittelemalla”. </a:t>
            </a:r>
          </a:p>
          <a:p>
            <a:endParaRPr lang="fi-FI" dirty="0" smtClean="0"/>
          </a:p>
          <a:p>
            <a:r>
              <a:rPr lang="fi-FI" dirty="0" smtClean="0"/>
              <a:t>Keskiajalla ruis oli miehen mittaista. Vieläkin se työntää turhaa olkea. Himmelien kysyntä hiipuu - vehnä ja ohra on jo ohjattu jyvien tuottamiseen. Ruistakin kannattaisi kehittää. Olisiko genetiikasta apua? </a:t>
            </a:r>
          </a:p>
          <a:p>
            <a:endParaRPr lang="fi-FI" dirty="0" smtClean="0"/>
          </a:p>
          <a:p>
            <a:r>
              <a:rPr lang="fi-FI" dirty="0" smtClean="0"/>
              <a:t>Jussi Tammisola</a:t>
            </a:r>
          </a:p>
          <a:p>
            <a:r>
              <a:rPr lang="fi-FI" dirty="0" smtClean="0"/>
              <a:t>Kasvinjalostuksen dosentti</a:t>
            </a:r>
          </a:p>
          <a:p>
            <a:r>
              <a:rPr lang="fi-FI" dirty="0" smtClean="0"/>
              <a:t>Helsinki</a:t>
            </a:r>
          </a:p>
          <a:p>
            <a:endParaRPr lang="fi-FI" dirty="0" smtClean="0"/>
          </a:p>
        </p:txBody>
      </p:sp>
      <p:sp>
        <p:nvSpPr>
          <p:cNvPr id="205828" name="Dian numeron paikkamerkki 3"/>
          <p:cNvSpPr>
            <a:spLocks noGrp="1"/>
          </p:cNvSpPr>
          <p:nvPr>
            <p:ph type="sldNum" sz="quarter" idx="5"/>
          </p:nvPr>
        </p:nvSpPr>
        <p:spPr>
          <a:noFill/>
        </p:spPr>
        <p:txBody>
          <a:bodyPr/>
          <a:lstStyle/>
          <a:p>
            <a:fld id="{FA6FB0D9-0F0D-4101-8B70-B4FB02DB745F}" type="slidenum">
              <a:rPr lang="en-US" smtClean="0">
                <a:solidFill>
                  <a:srgbClr val="000000"/>
                </a:solidFill>
              </a:rPr>
              <a:pPr/>
              <a:t>46</a:t>
            </a:fld>
            <a:endParaRPr lang="en-US" smtClean="0">
              <a:solidFill>
                <a:srgbClr val="000000"/>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Dian kuvan paikkamerkki 1"/>
          <p:cNvSpPr>
            <a:spLocks noGrp="1" noRot="1" noChangeAspect="1" noTextEdit="1"/>
          </p:cNvSpPr>
          <p:nvPr>
            <p:ph type="sldImg"/>
          </p:nvPr>
        </p:nvSpPr>
        <p:spPr>
          <a:ln/>
        </p:spPr>
      </p:sp>
      <p:sp>
        <p:nvSpPr>
          <p:cNvPr id="206851" name="Huomautusten paikkamerkki 2"/>
          <p:cNvSpPr>
            <a:spLocks noGrp="1"/>
          </p:cNvSpPr>
          <p:nvPr>
            <p:ph type="body" idx="1"/>
          </p:nvPr>
        </p:nvSpPr>
        <p:spPr>
          <a:noFill/>
          <a:ln/>
        </p:spPr>
        <p:txBody>
          <a:bodyPr/>
          <a:lstStyle/>
          <a:p>
            <a:r>
              <a:rPr lang="en-US" dirty="0" err="1" smtClean="0"/>
              <a:t>Tammisola</a:t>
            </a:r>
            <a:r>
              <a:rPr lang="en-US" dirty="0" smtClean="0"/>
              <a:t> J (2009). </a:t>
            </a:r>
            <a:r>
              <a:rPr lang="en-US" b="1" dirty="0" smtClean="0"/>
              <a:t>Bt Rice Is A Good Neighbor</a:t>
            </a:r>
            <a:r>
              <a:rPr lang="en-US" dirty="0" smtClean="0"/>
              <a:t>. </a:t>
            </a:r>
            <a:r>
              <a:rPr lang="en-US" dirty="0" err="1" smtClean="0"/>
              <a:t>AgBioView</a:t>
            </a:r>
            <a:r>
              <a:rPr lang="en-US" dirty="0" smtClean="0"/>
              <a:t> 6.1.2009</a:t>
            </a:r>
          </a:p>
          <a:p>
            <a:r>
              <a:rPr lang="en-US" dirty="0" smtClean="0"/>
              <a:t>http://geenit.fi/AgBioV060109.pdf</a:t>
            </a:r>
          </a:p>
          <a:p>
            <a:endParaRPr lang="en-US" dirty="0" smtClean="0"/>
          </a:p>
          <a:p>
            <a:r>
              <a:rPr lang="en-US" dirty="0" err="1" smtClean="0"/>
              <a:t>Otteita</a:t>
            </a:r>
            <a:r>
              <a:rPr lang="en-US" dirty="0" smtClean="0"/>
              <a:t>:</a:t>
            </a:r>
          </a:p>
          <a:p>
            <a:r>
              <a:rPr lang="en-US" dirty="0" smtClean="0"/>
              <a:t>That was followed with a magic trick: rice cultivars resistant against stem borer were told to </a:t>
            </a:r>
            <a:r>
              <a:rPr lang="en-US" i="1" dirty="0" smtClean="0"/>
              <a:t>threaten wild rice with extinction </a:t>
            </a:r>
            <a:r>
              <a:rPr lang="en-US" dirty="0" smtClean="0"/>
              <a:t>due to natural gene flow</a:t>
            </a:r>
          </a:p>
          <a:p>
            <a:r>
              <a:rPr lang="en-US" dirty="0" smtClean="0"/>
              <a:t>and consequent trait introgression. However, according to the biological science </a:t>
            </a:r>
            <a:r>
              <a:rPr lang="en-US" b="1" dirty="0" smtClean="0"/>
              <a:t>just the opposite is true</a:t>
            </a:r>
            <a:r>
              <a:rPr lang="en-US" dirty="0" smtClean="0"/>
              <a:t>: the resistance trait could not harm but only help the wild plant species in holding its ground</a:t>
            </a:r>
          </a:p>
          <a:p>
            <a:r>
              <a:rPr lang="en-US" dirty="0" smtClean="0"/>
              <a:t>better in its struggle for survival.</a:t>
            </a:r>
          </a:p>
          <a:p>
            <a:endParaRPr lang="en-US" dirty="0" smtClean="0"/>
          </a:p>
          <a:p>
            <a:r>
              <a:rPr lang="en-US" u="sng" dirty="0" smtClean="0"/>
              <a:t>Resistance against stem borer could help wild rice</a:t>
            </a:r>
          </a:p>
          <a:p>
            <a:r>
              <a:rPr lang="en-US" dirty="0" smtClean="0"/>
              <a:t>The opponents warn that the minute natural gene flow from cultivated to wild rice would harm the latter. That is a common misconception, however.</a:t>
            </a:r>
          </a:p>
          <a:p>
            <a:endParaRPr lang="en-US" dirty="0" smtClean="0"/>
          </a:p>
          <a:p>
            <a:r>
              <a:rPr lang="en-US" dirty="0" smtClean="0"/>
              <a:t>If a gene for a trait beneficial for a plant species is being added into its gene pool, such an addition does not threaten the species but, quite the contrary, increases its genetic diversity and enhances its</a:t>
            </a:r>
          </a:p>
          <a:p>
            <a:r>
              <a:rPr lang="en-US" dirty="0" smtClean="0"/>
              <a:t>adaptation potential.*</a:t>
            </a:r>
          </a:p>
          <a:p>
            <a:endParaRPr lang="en-US" dirty="0" smtClean="0"/>
          </a:p>
          <a:p>
            <a:r>
              <a:rPr lang="en-US" dirty="0" smtClean="0"/>
              <a:t>Respectively, a gene harmful to the plant in its environmental conditions does not become common in its populations but its frequency remains low or negligible due to natural selection. Plant populations only adopt genes which provide them with advantages, not disadvantages.</a:t>
            </a:r>
          </a:p>
          <a:p>
            <a:endParaRPr lang="en-US" dirty="0" smtClean="0"/>
          </a:p>
          <a:p>
            <a:r>
              <a:rPr lang="en-US" dirty="0" smtClean="0"/>
              <a:t>Resistance against stem borer could only aid and not harm wild rice populations, just as it helps cultivated rice. Depending on a) how often and how bad damage stem borer may make to wild rice, and b) how great metabolic costs may be caused to the plant by the maintenance of the resistance trait, the resistance gene may become established in the plant's populations and its frequency be balanced to appropriate frequencies.**</a:t>
            </a:r>
          </a:p>
          <a:p>
            <a:endParaRPr lang="en-US" dirty="0" smtClean="0"/>
          </a:p>
          <a:p>
            <a:r>
              <a:rPr lang="en-US" dirty="0" smtClean="0"/>
              <a:t>Similarly, contrary to popular stories, protection against an alien pest (European Corn Borer) </a:t>
            </a:r>
            <a:r>
              <a:rPr lang="en-US" i="1" dirty="0" smtClean="0"/>
              <a:t>could only benefit </a:t>
            </a:r>
            <a:r>
              <a:rPr lang="en-US" dirty="0" smtClean="0"/>
              <a:t>teosinte, the wild progenitor of maize, in its struggle against extinction. However, resistance against corn borer has not become a realized option for teosinte populations in practice, even if somewhat higher gene flow is occurring in maize (due to cross-pollination) than in the self-pollinating rice. That being the case, should scientists assist the in situ conservation of the indispensable gene resources of certain endangered plants by providing their key populations with a</a:t>
            </a:r>
          </a:p>
          <a:p>
            <a:r>
              <a:rPr lang="en-US" dirty="0" smtClean="0"/>
              <a:t>few bottleneck traits necessary for their survival in the rapidly changing world?***</a:t>
            </a:r>
          </a:p>
          <a:p>
            <a:endParaRPr lang="en-US" dirty="0" smtClean="0"/>
          </a:p>
          <a:p>
            <a:r>
              <a:rPr lang="en-US" dirty="0" smtClean="0"/>
              <a:t>* That is particularly clear regarding an added gene which is </a:t>
            </a:r>
            <a:r>
              <a:rPr lang="en-US" i="1" dirty="0" smtClean="0"/>
              <a:t>novel</a:t>
            </a:r>
            <a:r>
              <a:rPr lang="en-US" dirty="0" smtClean="0"/>
              <a:t> to the species and consequently cannot supplant any pre-existing gene allele in the plant's genome. Though, in the beginning, selection favoring or disfavoring the novel gene may have similar effect also on the frequencies of the few gene alleles most strictly coupled with it in the chromosome. However, such a linkage drag effect is only temporary, and it is soon diminished due to genetic recombination in the population.</a:t>
            </a:r>
          </a:p>
          <a:p>
            <a:pPr>
              <a:buFontTx/>
              <a:buChar char="•"/>
            </a:pPr>
            <a:endParaRPr lang="en-US" dirty="0" smtClean="0"/>
          </a:p>
          <a:p>
            <a:r>
              <a:rPr lang="en-US" dirty="0" smtClean="0"/>
              <a:t>** If the overall population of stem borer will be stabilized at a sustainable level in China due to Bt rice adoption, the fitness advantage of the resistance trait in the wild might prove substantially less in the future than it could be today. Consequently, the frequency of the resistance gene may remain low in natural populations in the long run (because just a low incoming gene flow cannot keep the frequency of the resistance gene at a high level in the receiving population).</a:t>
            </a:r>
          </a:p>
          <a:p>
            <a:endParaRPr lang="en-US" dirty="0" smtClean="0"/>
          </a:p>
          <a:p>
            <a:r>
              <a:rPr lang="en-US" dirty="0" smtClean="0"/>
              <a:t>*** Though, in fact, in situ conservation of the gene resources of an endangered plant species in its few populations remaining in nature is an inefficient or even hazardous exercise, because tiny populations inevitably lose gene alleles, particularly in changing environmental conditions as anticipated for the future. Fortunately, the core of the valuable genetic diversity of wild rice still exists in the thousands of accessions collected during decades for safekeeping in public gene banks. Nevertheless, these main lines were not even mentioned in the news story.</a:t>
            </a:r>
          </a:p>
          <a:p>
            <a:endParaRPr lang="en-US" dirty="0" smtClean="0"/>
          </a:p>
          <a:p>
            <a:endParaRPr lang="en-US" dirty="0" smtClean="0"/>
          </a:p>
          <a:p>
            <a:r>
              <a:rPr lang="fi-FI" dirty="0" smtClean="0"/>
              <a:t>Tammisola J (2004). </a:t>
            </a:r>
            <a:r>
              <a:rPr lang="fi-FI" b="1" dirty="0" smtClean="0"/>
              <a:t>Parempia kasvilajikkeita kehitysmaille </a:t>
            </a:r>
            <a:r>
              <a:rPr lang="fi-FI" dirty="0" smtClean="0"/>
              <a:t>–</a:t>
            </a:r>
            <a:r>
              <a:rPr lang="fi-FI" b="1" dirty="0" smtClean="0"/>
              <a:t> miksi ja miten? </a:t>
            </a:r>
            <a:r>
              <a:rPr lang="fi-FI" dirty="0" err="1" smtClean="0"/>
              <a:t>Futura</a:t>
            </a:r>
            <a:r>
              <a:rPr lang="fi-FI" dirty="0" smtClean="0"/>
              <a:t> 4/2004. </a:t>
            </a:r>
          </a:p>
          <a:p>
            <a:r>
              <a:rPr lang="fi-FI" dirty="0" smtClean="0"/>
              <a:t>http://geenit.fi/Futura4_04.pdf</a:t>
            </a:r>
          </a:p>
          <a:p>
            <a:endParaRPr lang="fi-FI" dirty="0" smtClean="0"/>
          </a:p>
          <a:p>
            <a:r>
              <a:rPr lang="fi-FI" dirty="0" smtClean="0"/>
              <a:t>Ote:</a:t>
            </a:r>
          </a:p>
          <a:p>
            <a:r>
              <a:rPr lang="fi-FI" i="1" u="sng" dirty="0" smtClean="0"/>
              <a:t>Meksikon maissit ja monimuotoisuus</a:t>
            </a:r>
          </a:p>
          <a:p>
            <a:r>
              <a:rPr lang="fi-FI" dirty="0" smtClean="0">
                <a:latin typeface="TimesNewRomanPSMT"/>
              </a:rPr>
              <a:t>Greenpeace rummuttaa mediaväelle ja päättäjille, että </a:t>
            </a:r>
            <a:r>
              <a:rPr lang="fi-FI" dirty="0" err="1" smtClean="0">
                <a:latin typeface="TimesNewRomanPSMT"/>
              </a:rPr>
              <a:t>koisankestävä</a:t>
            </a:r>
            <a:r>
              <a:rPr lang="fi-FI" dirty="0" smtClean="0">
                <a:latin typeface="TimesNewRomanPSMT"/>
              </a:rPr>
              <a:t> maissi uhkaisi maissin ja sen kantamuodon (</a:t>
            </a:r>
            <a:r>
              <a:rPr lang="fi-FI" dirty="0" err="1" smtClean="0">
                <a:latin typeface="TimesNewRomanPSMT"/>
              </a:rPr>
              <a:t>teosintin</a:t>
            </a:r>
            <a:r>
              <a:rPr lang="fi-FI" dirty="0" smtClean="0">
                <a:latin typeface="TimesNewRomanPSMT"/>
              </a:rPr>
              <a:t>) geneettistä monimuotoisuutta Meksikossa. Maatyöläiset tuovat näet </a:t>
            </a:r>
            <a:r>
              <a:rPr lang="fi-FI" dirty="0" err="1" smtClean="0">
                <a:latin typeface="TimesNewRomanPSMT"/>
              </a:rPr>
              <a:t>Bt-maissia</a:t>
            </a:r>
            <a:r>
              <a:rPr lang="fi-FI" dirty="0" smtClean="0">
                <a:latin typeface="TimesNewRomanPSMT"/>
              </a:rPr>
              <a:t> salaa pelloilleen naapurimaista käydessään siellä vierastyöläisinä. Mutta onko väitteessä biologista järkeä?</a:t>
            </a:r>
          </a:p>
          <a:p>
            <a:endParaRPr lang="fi-FI" dirty="0" smtClean="0">
              <a:latin typeface="TimesNewRomanPSMT"/>
            </a:endParaRPr>
          </a:p>
          <a:p>
            <a:r>
              <a:rPr lang="fi-FI" dirty="0" smtClean="0">
                <a:latin typeface="TimesNewRomanPSMT"/>
              </a:rPr>
              <a:t>Onko viljelykasvista hyötyä vai haittaa ympäristölle tai ihmiselle, riippuu kasviin jalostetuista ominaisuuksista, ei suinkaan jalostuksessa käytetyistä menetelmistä. Tämä on selvää varsinkin ekologeille - ja sen on asiakirjoissaan todennut jopa EU.</a:t>
            </a:r>
          </a:p>
          <a:p>
            <a:endParaRPr lang="fi-FI" dirty="0" smtClean="0">
              <a:latin typeface="TimesNewRomanPSMT"/>
            </a:endParaRPr>
          </a:p>
          <a:p>
            <a:r>
              <a:rPr lang="fi-FI" dirty="0" smtClean="0">
                <a:latin typeface="TimesNewRomanPSMT"/>
              </a:rPr>
              <a:t>Kasvilaji (kuten viljelijä) ottaa käyttöönsä vain ominaisuuksia, joista on sille hyötyä. Huonot ominaisuudet karsiutuvat "armottomasti" pois luonnon ja viljelijän valinnassa. Esimerkiksi </a:t>
            </a:r>
            <a:r>
              <a:rPr lang="fi-FI" dirty="0" err="1" smtClean="0">
                <a:latin typeface="TimesNewRomanPSMT"/>
              </a:rPr>
              <a:t>teosintti</a:t>
            </a:r>
            <a:r>
              <a:rPr lang="fi-FI" dirty="0" smtClean="0">
                <a:latin typeface="TimesNewRomanPSMT"/>
              </a:rPr>
              <a:t> on elänyt jalostetun maissin rinnalla jo 7 000 vuotta, eivätkä maissiin jalostetut ominaisuudet ole vallanneet sen populaatioita tai uhanneet sen elinkykyä.</a:t>
            </a:r>
          </a:p>
          <a:p>
            <a:endParaRPr lang="fi-FI" dirty="0" smtClean="0">
              <a:latin typeface="TimesNewRomanPSMT"/>
            </a:endParaRPr>
          </a:p>
          <a:p>
            <a:r>
              <a:rPr lang="fi-FI" dirty="0" err="1" smtClean="0">
                <a:latin typeface="TimesNewRomanPSMT"/>
              </a:rPr>
              <a:t>Teosintti</a:t>
            </a:r>
            <a:r>
              <a:rPr lang="fi-FI" dirty="0" smtClean="0">
                <a:latin typeface="TimesNewRomanPSMT"/>
              </a:rPr>
              <a:t> ottaa tosin muutoinkin huonosti vastaan maissin perimää omalaatuisen geneettisen estomekanisminsa takia. Tämä ominaisuus on nyt tuotu (perinteisellä risteytysjalostuksella) myös maissiin, jolloin geenivirtaa muista lajikkeista luomumaissiin voitaisiin ehkäistä. Ominaisuutta ei kuitenkaan saatane avuksi luomuviljelijöille, sillä [</a:t>
            </a:r>
            <a:r>
              <a:rPr lang="fi-FI" dirty="0" err="1" smtClean="0">
                <a:latin typeface="TimesNewRomanPSMT"/>
              </a:rPr>
              <a:t>luomu</a:t>
            </a:r>
            <a:r>
              <a:rPr lang="fi-FI" dirty="0" smtClean="0">
                <a:latin typeface="TimesNewRomanPSMT"/>
              </a:rPr>
              <a:t>]alan järjestö </a:t>
            </a:r>
            <a:r>
              <a:rPr lang="fi-FI" dirty="0" err="1" smtClean="0">
                <a:latin typeface="TimesNewRomanPSMT"/>
              </a:rPr>
              <a:t>Soil</a:t>
            </a:r>
            <a:r>
              <a:rPr lang="fi-FI" dirty="0" smtClean="0">
                <a:latin typeface="TimesNewRomanPSMT"/>
              </a:rPr>
              <a:t> Association laventaa nyt vastustuksensa koskemaan myös perinteistä kasvinjalostusta. </a:t>
            </a:r>
          </a:p>
          <a:p>
            <a:endParaRPr lang="fi-FI" sz="800" dirty="0" smtClean="0">
              <a:latin typeface="TimesNewRomanPSMT"/>
            </a:endParaRPr>
          </a:p>
          <a:p>
            <a:r>
              <a:rPr lang="fi-FI" dirty="0" smtClean="0">
                <a:latin typeface="TimesNewRomanPSMT"/>
              </a:rPr>
              <a:t>Maatiaismaissit on perinteisesti jalostettu siten, että viljelijä heittää pellolleen kourallisen (naapurikylän pellolta pihistämäänsä) “parempaa“ maissia, jossa on jokin kiintoisa  ominaisuus. Se risteytyy hänen maatiaislajikkeensa kanssa, ja parin sukupolven valintatyön jälkeen viljelijällä on käytössään uudella ominaisuudella parannettu, kilpailussa elinvoimaisempi versio “maatiaisestaan“.</a:t>
            </a:r>
          </a:p>
          <a:p>
            <a:endParaRPr lang="fi-FI" dirty="0" smtClean="0">
              <a:latin typeface="TimesNewRomanPSMT"/>
            </a:endParaRPr>
          </a:p>
          <a:p>
            <a:r>
              <a:rPr lang="fi-FI" dirty="0" smtClean="0">
                <a:latin typeface="TimesNewRomanPSMT"/>
              </a:rPr>
              <a:t>Lisätty uusi geenimuoto ei suinkaan vähennä vaan nimenomaan lisää lajikkeen tai jalostuspopulaation geneettistä monimuotoisuutta (käytettiinpä mitä </a:t>
            </a:r>
            <a:r>
              <a:rPr lang="fi-FI" dirty="0" err="1" smtClean="0">
                <a:latin typeface="TimesNewRomanPSMT"/>
              </a:rPr>
              <a:t>diversiteetin</a:t>
            </a:r>
            <a:r>
              <a:rPr lang="fi-FI" dirty="0" smtClean="0">
                <a:latin typeface="TimesNewRomanPSMT"/>
              </a:rPr>
              <a:t> mittaria tahansa). Erityisesti tämä pätee sellaiseen lisättyyn geeniin, jolla ei ole ollenkaan kasvissa </a:t>
            </a:r>
            <a:r>
              <a:rPr lang="fi-FI" dirty="0" err="1" smtClean="0">
                <a:latin typeface="TimesNewRomanPSMT"/>
              </a:rPr>
              <a:t>villialleelia</a:t>
            </a:r>
            <a:r>
              <a:rPr lang="fi-FI" dirty="0" smtClean="0">
                <a:latin typeface="TimesNewRomanPSMT"/>
              </a:rPr>
              <a:t> ennestään.</a:t>
            </a:r>
          </a:p>
          <a:p>
            <a:endParaRPr lang="fi-FI" dirty="0" smtClean="0">
              <a:latin typeface="TimesNewRomanPSMT"/>
            </a:endParaRPr>
          </a:p>
          <a:p>
            <a:r>
              <a:rPr lang="fi-FI" dirty="0" err="1" smtClean="0">
                <a:latin typeface="TimesNewRomanPSMT"/>
              </a:rPr>
              <a:t>Koisankestävyys</a:t>
            </a:r>
            <a:r>
              <a:rPr lang="fi-FI" dirty="0" smtClean="0">
                <a:latin typeface="TimesNewRomanPSMT"/>
              </a:rPr>
              <a:t> on viljelymaissille hyödyllinen ominaisuus. Jos kestävyys leviäisi myös villiin </a:t>
            </a:r>
            <a:r>
              <a:rPr lang="fi-FI" dirty="0" err="1" smtClean="0">
                <a:latin typeface="TimesNewRomanPSMT"/>
              </a:rPr>
              <a:t>teosinttiin</a:t>
            </a:r>
            <a:r>
              <a:rPr lang="fi-FI" dirty="0" smtClean="0">
                <a:latin typeface="TimesNewRomanPSMT"/>
              </a:rPr>
              <a:t>, niin se voisi auttaa tätä uhanalaiseksi käyvää esi-isää sinnittelemään hieman pitempään luonnossa. </a:t>
            </a:r>
            <a:r>
              <a:rPr lang="fi-FI" dirty="0" err="1" smtClean="0">
                <a:latin typeface="TimesNewRomanPSMT"/>
              </a:rPr>
              <a:t>Teosinttia</a:t>
            </a:r>
            <a:r>
              <a:rPr lang="fi-FI" dirty="0" smtClean="0">
                <a:latin typeface="TimesNewRomanPSMT"/>
              </a:rPr>
              <a:t> esiintyy enää paikoin Meksikon eteläosissa ja Guatemalassa (mutta sen perinnöllinen vaihtelu on onneksi jo lähes kokonaan tallessa geenipankeissa).</a:t>
            </a:r>
            <a:endParaRPr lang="fi-FI" dirty="0" smtClean="0"/>
          </a:p>
          <a:p>
            <a:endParaRPr lang="en-US" dirty="0" smtClean="0"/>
          </a:p>
        </p:txBody>
      </p:sp>
      <p:sp>
        <p:nvSpPr>
          <p:cNvPr id="206852" name="Dian numeron paikkamerkki 3"/>
          <p:cNvSpPr>
            <a:spLocks noGrp="1"/>
          </p:cNvSpPr>
          <p:nvPr>
            <p:ph type="sldNum" sz="quarter" idx="5"/>
          </p:nvPr>
        </p:nvSpPr>
        <p:spPr>
          <a:noFill/>
        </p:spPr>
        <p:txBody>
          <a:bodyPr/>
          <a:lstStyle/>
          <a:p>
            <a:fld id="{8289EF74-2E41-4042-83B5-0B69E1A7EC6B}" type="slidenum">
              <a:rPr lang="en-US" smtClean="0">
                <a:solidFill>
                  <a:srgbClr val="000000"/>
                </a:solidFill>
              </a:rPr>
              <a:pPr/>
              <a:t>47</a:t>
            </a:fld>
            <a:endParaRPr lang="en-US"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fontScale="92500"/>
          </a:bodyPr>
          <a:lstStyle/>
          <a:p>
            <a:pPr>
              <a:defRPr/>
            </a:pPr>
            <a:endParaRPr lang="fi-FI" dirty="0" smtClean="0"/>
          </a:p>
          <a:p>
            <a:pPr>
              <a:defRPr/>
            </a:pPr>
            <a:r>
              <a:rPr lang="fi-FI" u="sng" dirty="0" smtClean="0"/>
              <a:t>I. Jos muita geneettisiä eroja ei ole</a:t>
            </a:r>
            <a:r>
              <a:rPr lang="fi-FI" dirty="0" smtClean="0"/>
              <a:t> (jossain muualla perimässä), ei luonto näe tai koe mitään eroa lajikkeilla 1 ja 2  (”ero” on puhtaasti ideologis-uskonnollinen).</a:t>
            </a:r>
          </a:p>
          <a:p>
            <a:pPr>
              <a:defRPr/>
            </a:pPr>
            <a:endParaRPr lang="fi-FI" dirty="0" smtClean="0"/>
          </a:p>
          <a:p>
            <a:pPr>
              <a:defRPr/>
            </a:pPr>
            <a:r>
              <a:rPr lang="fi-FI" dirty="0" smtClean="0"/>
              <a:t>Luonto ei tiedä (eikä sitä edes kiinnosta), mitä menetelmää geneettisen muutoksen aikaan saamisessa käytettiin. </a:t>
            </a:r>
          </a:p>
          <a:p>
            <a:pPr>
              <a:defRPr/>
            </a:pPr>
            <a:r>
              <a:rPr lang="fi-FI" dirty="0" smtClean="0"/>
              <a:t>Geenijakson hyödyllisyys tai haitallisuus, turvallisuus tai vaarallisuus kasville, ekosysteemille tai ihmiselle riippuu ainoastaan siitä, mikä on muutoksen geneettinen lopputulos kasvissa:</a:t>
            </a:r>
          </a:p>
          <a:p>
            <a:pPr>
              <a:buFontTx/>
              <a:buChar char="-"/>
              <a:defRPr/>
            </a:pPr>
            <a:r>
              <a:rPr lang="fi-FI" dirty="0" smtClean="0"/>
              <a:t> </a:t>
            </a:r>
            <a:r>
              <a:rPr lang="fi-FI" b="1" dirty="0" smtClean="0"/>
              <a:t>millaisen kasvin jalostimme</a:t>
            </a:r>
            <a:r>
              <a:rPr lang="fi-FI" dirty="0" smtClean="0"/>
              <a:t>.</a:t>
            </a:r>
          </a:p>
          <a:p>
            <a:pPr>
              <a:buFontTx/>
              <a:buChar char="-"/>
              <a:defRPr/>
            </a:pPr>
            <a:endParaRPr lang="fi-FI" dirty="0" smtClean="0"/>
          </a:p>
          <a:p>
            <a:pPr>
              <a:defRPr/>
            </a:pPr>
            <a:r>
              <a:rPr lang="fi-FI" dirty="0" smtClean="0"/>
              <a:t>Kaikki suuret kansainväliset biologian tiedejärjestöt (ja Euroopankin luonnontieteiden nobelistit) ovat jo yli 20 vuotta yrittäneet kertoa tätä biologisen riskinarvioinnin perusasiaa tavallisille tallaajille:</a:t>
            </a:r>
          </a:p>
          <a:p>
            <a:pPr>
              <a:defRPr/>
            </a:pPr>
            <a:r>
              <a:rPr lang="fi-FI" dirty="0" smtClean="0"/>
              <a:t>kolme keskeistä asiaa ovat ominaisuus, ominaisuus, ominaisuus (ei sen jalostuksessa käytetty menetelmä)</a:t>
            </a:r>
            <a:br>
              <a:rPr lang="fi-FI" dirty="0" smtClean="0"/>
            </a:br>
            <a:r>
              <a:rPr lang="fi-FI" u="sng" dirty="0" smtClean="0"/>
              <a:t>”</a:t>
            </a:r>
            <a:r>
              <a:rPr lang="en-US" u="sng" dirty="0" smtClean="0"/>
              <a:t>the effect of the gene is relevant and not the way it was introduced into the genome”</a:t>
            </a:r>
            <a:endParaRPr lang="fi-FI" u="sng" dirty="0" smtClean="0"/>
          </a:p>
          <a:p>
            <a:pPr>
              <a:buFontTx/>
              <a:buChar char="-"/>
              <a:defRPr/>
            </a:pPr>
            <a:r>
              <a:rPr lang="fi-FI" dirty="0" smtClean="0"/>
              <a:t>Esim. Euroopan kasvinjalostustukijoiden liitto EUCARPIA kertoi tämänkin jo vuonna 1989:  http://www.geenit.fi/Euc1989.pdf </a:t>
            </a:r>
          </a:p>
          <a:p>
            <a:pPr>
              <a:buFontTx/>
              <a:buChar char="-"/>
              <a:defRPr/>
            </a:pPr>
            <a:r>
              <a:rPr lang="fi-FI" dirty="0" smtClean="0"/>
              <a:t>Nobelistien vetoomus: http://www.geenit.fi/25Nobel.pdf </a:t>
            </a:r>
          </a:p>
          <a:p>
            <a:pPr>
              <a:buFontTx/>
              <a:buChar char="-"/>
              <a:defRPr/>
            </a:pPr>
            <a:endParaRPr lang="fi-FI" dirty="0" smtClean="0"/>
          </a:p>
          <a:p>
            <a:pPr>
              <a:defRPr/>
            </a:pPr>
            <a:r>
              <a:rPr lang="fi-FI" dirty="0" smtClean="0"/>
              <a:t>Euroopan poliitikot eivät halua kuunnella luonnontieteitä vaan uskonnollisia ja ideologisia mielipidejärjestöjä ... tuloksena on ollut EU:n biologisesti järjetön geenisäädäntö. </a:t>
            </a:r>
          </a:p>
          <a:p>
            <a:pPr>
              <a:defRPr/>
            </a:pPr>
            <a:endParaRPr lang="fi-FI" dirty="0" smtClean="0"/>
          </a:p>
          <a:p>
            <a:pPr>
              <a:defRPr/>
            </a:pPr>
            <a:r>
              <a:rPr lang="fi-FI" u="sng" dirty="0" smtClean="0"/>
              <a:t>II. Jos tietoa geneettisistä eroista muualla kyseisten lajikkeiden perimässä ei ole</a:t>
            </a:r>
            <a:r>
              <a:rPr lang="fi-FI" dirty="0" smtClean="0"/>
              <a:t>, niin vertailun tilanne muuttuu hieman. Tarkasteltavan geenijakson osalta eroa ei ole lajikkeilla 1 ja 2. Sitä vastoin jalostusmenetelmien (tahattomat) sivuvaikutukset </a:t>
            </a:r>
            <a:r>
              <a:rPr lang="fi-FI" i="1" dirty="0" smtClean="0"/>
              <a:t>muualla perimässä </a:t>
            </a:r>
            <a:r>
              <a:rPr lang="fi-FI" dirty="0" smtClean="0"/>
              <a:t>voivat tuoda eroa lajikkeiden turvallisuuteen.</a:t>
            </a:r>
          </a:p>
          <a:p>
            <a:pPr>
              <a:defRPr/>
            </a:pPr>
            <a:r>
              <a:rPr lang="fi-FI" dirty="0" smtClean="0"/>
              <a:t> </a:t>
            </a:r>
          </a:p>
          <a:p>
            <a:pPr>
              <a:buFontTx/>
              <a:buChar char="-"/>
              <a:defRPr/>
            </a:pPr>
            <a:r>
              <a:rPr lang="fi-FI" dirty="0" smtClean="0"/>
              <a:t>Jos toivottu geenimuoto löytyi valmiina geenipankin jostain kasvilinjasta (tapaus A), niin löydetty geenimuoto on perinnejalostuksessa jouduttu tuomaan viljelylajikkeeseen risteytysten välityksellä. Tällöin lajikkeen n:o 1 geneettinen koostumus muualla perimässä on suureksi osaksi arvaamaton: ”puhdistavista” jatkotoimista huolimatta (monien sukupolvien mittaiset takaisinristeytykset ja valinnat) lajikkeessa voi olla jäljellä melkoinen joukko ei-toivottuja kylkiäisgeenejä kyseisestä (mahdollisesti hyvinkin primitiivisestä) geenipankin kasvilinjasta. </a:t>
            </a:r>
          </a:p>
          <a:p>
            <a:pPr>
              <a:buFontTx/>
              <a:buChar char="-"/>
              <a:defRPr/>
            </a:pPr>
            <a:endParaRPr lang="fi-FI" dirty="0" smtClean="0"/>
          </a:p>
          <a:p>
            <a:pPr>
              <a:buFontTx/>
              <a:buChar char="-"/>
              <a:defRPr/>
            </a:pPr>
            <a:r>
              <a:rPr lang="fi-FI" dirty="0" smtClean="0"/>
              <a:t>Jos kyseinen* geenimuutos saatiin aikaan perinteisellä mutaatiojalostuksella (tapaus B), niin on mahdollista, että muutoksia on käsittelyjen johdosta tullut myös muualle perimään. Ne ovat satunnaisia, arvaamattomia, eikä niiden vaikutuksista ole tietoa. </a:t>
            </a:r>
            <a:br>
              <a:rPr lang="fi-FI" dirty="0" smtClean="0"/>
            </a:br>
            <a:r>
              <a:rPr lang="fi-FI" dirty="0" smtClean="0"/>
              <a:t>Kasvin elinkykyyn tai viljeltävyyteen selvästi haitallisesti vaikuttavat muutokset havaitaan kyllä tavanomaisissa myöhemmissä jalostusvaiheissa, yleensä viimeistään vertailevissa lajikekokeissa, ja liian huonot yksilöt karsitaan pois jalostusohjelmista.</a:t>
            </a:r>
          </a:p>
          <a:p>
            <a:pPr>
              <a:defRPr/>
            </a:pPr>
            <a:r>
              <a:rPr lang="fi-FI" dirty="0" smtClean="0"/>
              <a:t>Kasvin ravintolaatua heikentäviä piileviä muutoksia saattaa helpommin jäädä havaitsematta.</a:t>
            </a:r>
            <a:br>
              <a:rPr lang="fi-FI" dirty="0" smtClean="0"/>
            </a:br>
            <a:endParaRPr lang="fi-FI" dirty="0" smtClean="0"/>
          </a:p>
          <a:p>
            <a:pPr>
              <a:defRPr/>
            </a:pPr>
            <a:r>
              <a:rPr lang="fi-FI" dirty="0" smtClean="0"/>
              <a:t>*Esimerkki on (selkeyden vuoksi) kaunisteltu, sillä esimerkkitapauksen täsmällistä dna-jakson muutosta ei perinteisessä mutaatiojalostuksessa vain ”koskaan” tapahdu käytännössä. Kyseessä on vanha, hallitsematon menetelmä, jota sovellettaessa syntyy kirjava joukko mitä erilaisimpia suuria ja pieniä dna- ja kromosomivaurioita. Jotkin niistä saattavat silti aiheuttaa hiukan sen tyyppisen geneettisen vaikutuksen kuin esimerkissä tarkasteltu tietyn dna-emäksen kohdennettu vaihdos, joten perinnejalostaja joutuu käytännössä yleensä tyytymään johonkin tuollaiseen ”likaiseen” kompromissiin. </a:t>
            </a:r>
            <a:endParaRPr lang="fi-FI" dirty="0"/>
          </a:p>
        </p:txBody>
      </p:sp>
      <p:sp>
        <p:nvSpPr>
          <p:cNvPr id="179204" name="Dian numeron paikkamerkki 3"/>
          <p:cNvSpPr>
            <a:spLocks noGrp="1"/>
          </p:cNvSpPr>
          <p:nvPr>
            <p:ph type="sldNum" sz="quarter" idx="5"/>
          </p:nvPr>
        </p:nvSpPr>
        <p:spPr>
          <a:noFill/>
        </p:spPr>
        <p:txBody>
          <a:bodyPr/>
          <a:lstStyle/>
          <a:p>
            <a:fld id="{A1A571F0-9BD9-45E8-A2AA-53A3CC9FA445}" type="slidenum">
              <a:rPr lang="en-US" smtClean="0">
                <a:solidFill>
                  <a:srgbClr val="000000"/>
                </a:solidFill>
              </a:rPr>
              <a:pPr/>
              <a:t>7</a:t>
            </a:fld>
            <a:endParaRPr lang="en-US" smtClean="0">
              <a:solidFill>
                <a:srgbClr val="000000"/>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p:cNvSpPr>
            <a:spLocks noGrp="1" noChangeArrowheads="1"/>
          </p:cNvSpPr>
          <p:nvPr>
            <p:ph type="sldNum" sz="quarter" idx="5"/>
          </p:nvPr>
        </p:nvSpPr>
        <p:spPr>
          <a:noFill/>
        </p:spPr>
        <p:txBody>
          <a:bodyPr/>
          <a:lstStyle/>
          <a:p>
            <a:pPr>
              <a:buClr>
                <a:srgbClr val="FFFFFF"/>
              </a:buClr>
            </a:pPr>
            <a:fld id="{84BC77BC-56F8-4FBF-8CCE-ADBABC62C958}" type="slidenum">
              <a:rPr lang="fi-FI" smtClean="0">
                <a:solidFill>
                  <a:srgbClr val="EEECE1"/>
                </a:solidFill>
              </a:rPr>
              <a:pPr>
                <a:buClr>
                  <a:srgbClr val="FFFFFF"/>
                </a:buClr>
              </a:pPr>
              <a:t>48</a:t>
            </a:fld>
            <a:endParaRPr lang="fi-FI" smtClean="0">
              <a:solidFill>
                <a:srgbClr val="EEECE1"/>
              </a:solidFill>
            </a:endParaRPr>
          </a:p>
        </p:txBody>
      </p:sp>
      <p:sp>
        <p:nvSpPr>
          <p:cNvPr id="207875" name="Rectangle 2"/>
          <p:cNvSpPr>
            <a:spLocks noGrp="1" noRot="1" noChangeAspect="1" noChangeArrowheads="1" noTextEdit="1"/>
          </p:cNvSpPr>
          <p:nvPr>
            <p:ph type="sldImg"/>
          </p:nvPr>
        </p:nvSpPr>
        <p:spPr>
          <a:xfrm>
            <a:off x="2227263" y="796925"/>
            <a:ext cx="2403475" cy="3205163"/>
          </a:xfrm>
          <a:ln/>
        </p:spPr>
      </p:sp>
      <p:sp>
        <p:nvSpPr>
          <p:cNvPr id="207876" name="Rectangle 3"/>
          <p:cNvSpPr>
            <a:spLocks noGrp="1" noChangeArrowheads="1"/>
          </p:cNvSpPr>
          <p:nvPr>
            <p:ph type="body" idx="1"/>
          </p:nvPr>
        </p:nvSpPr>
        <p:spPr>
          <a:xfrm>
            <a:off x="914400" y="4348163"/>
            <a:ext cx="5029200" cy="3844925"/>
          </a:xfrm>
          <a:noFill/>
          <a:ln/>
        </p:spPr>
        <p:txBody>
          <a:bodyPr/>
          <a:lstStyle/>
          <a:p>
            <a:endParaRPr lang="fi-FI"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Dian kuvan paikkamerkki 1"/>
          <p:cNvSpPr>
            <a:spLocks noGrp="1" noRot="1" noChangeAspect="1" noTextEdit="1"/>
          </p:cNvSpPr>
          <p:nvPr>
            <p:ph type="sldImg"/>
          </p:nvPr>
        </p:nvSpPr>
        <p:spPr>
          <a:ln/>
        </p:spPr>
      </p:sp>
      <p:sp>
        <p:nvSpPr>
          <p:cNvPr id="208899" name="Huomautusten paikkamerkki 2"/>
          <p:cNvSpPr>
            <a:spLocks noGrp="1"/>
          </p:cNvSpPr>
          <p:nvPr>
            <p:ph type="body" idx="1"/>
          </p:nvPr>
        </p:nvSpPr>
        <p:spPr>
          <a:noFill/>
          <a:ln/>
        </p:spPr>
        <p:txBody>
          <a:bodyPr/>
          <a:lstStyle/>
          <a:p>
            <a:r>
              <a:rPr lang="fi-FI" dirty="0" smtClean="0"/>
              <a:t>von Wright A (2009). </a:t>
            </a:r>
            <a:r>
              <a:rPr lang="fi-FI" b="1" dirty="0" smtClean="0"/>
              <a:t>Meni susi hukkaan.</a:t>
            </a:r>
            <a:r>
              <a:rPr lang="fi-FI" dirty="0" smtClean="0"/>
              <a:t> Aktivistien myyttitehtailua tarkastelee professori Atte von Wright </a:t>
            </a:r>
            <a:r>
              <a:rPr lang="fi-FI" dirty="0" err="1" smtClean="0"/>
              <a:t>Viikkosavossa</a:t>
            </a:r>
            <a:r>
              <a:rPr lang="fi-FI" dirty="0" smtClean="0"/>
              <a:t> 19.3.2009 </a:t>
            </a:r>
          </a:p>
          <a:p>
            <a:r>
              <a:rPr lang="fi-FI" dirty="0" smtClean="0"/>
              <a:t>http://geenit.fi/VS190309.pdf</a:t>
            </a:r>
          </a:p>
          <a:p>
            <a:endParaRPr lang="fi-FI" dirty="0" smtClean="0"/>
          </a:p>
          <a:p>
            <a:r>
              <a:rPr lang="fi-FI" dirty="0" smtClean="0"/>
              <a:t>Ingressi: "Maidossa oleva DNA-riekale ei ole geeni.”</a:t>
            </a:r>
          </a:p>
          <a:p>
            <a:endParaRPr lang="fi-FI" dirty="0" smtClean="0"/>
          </a:p>
          <a:p>
            <a:r>
              <a:rPr lang="fi-FI" dirty="0" smtClean="0"/>
              <a:t>"Meni susi hukkaan!" Näin lausahti nuorin poikani nähdessään vanhimman poikani mäyräkoiran – rotunsa kelpo edustajan.</a:t>
            </a:r>
          </a:p>
          <a:p>
            <a:r>
              <a:rPr lang="fi-FI" dirty="0" smtClean="0"/>
              <a:t>Melkoisesti olemmekin sutta – nykyisten koirarotujen kantavanhempaa – geneettisesti muokanneet vuosituhansien aikana. Sama pätee tietenkin kaikkiin kotieläimiimme ja viljelyskasveihimme. Tämä on tehty ilman sen kummempaa eettistä keskustelua – joko tuotannollisten tarpeiden tai esteettisten mieltymysten perusteella.</a:t>
            </a:r>
          </a:p>
          <a:p>
            <a:endParaRPr lang="fi-FI" dirty="0" smtClean="0"/>
          </a:p>
          <a:p>
            <a:r>
              <a:rPr lang="fi-FI" dirty="0" smtClean="0"/>
              <a:t>Ei edes perintöainekseen vaikuttavien kemikaalien tai säteilytyksen käyttö jalostuskeinona ole herättänyt erityistä närkästystä tai yleistä huolta.</a:t>
            </a:r>
          </a:p>
          <a:p>
            <a:endParaRPr lang="fi-FI" dirty="0" smtClean="0"/>
          </a:p>
          <a:p>
            <a:r>
              <a:rPr lang="fi-FI" dirty="0" smtClean="0"/>
              <a:t>Sen sijaan muuntogeenisten lajikkeiden tulo on kohdannut yleistä vastustusta, etenkin Euroopassa. Niitä vastaan on syntynyt jopa kansanliikkeitä.</a:t>
            </a:r>
          </a:p>
          <a:p>
            <a:endParaRPr lang="fi-FI" dirty="0" smtClean="0"/>
          </a:p>
          <a:p>
            <a:r>
              <a:rPr lang="fi-FI" dirty="0" smtClean="0"/>
              <a:t>Vanhoilla jalostuskeinoilla on lajien kesken siirretty tuhansia geenejä laadittaessa uusia risteytyslajikkeita tavoilla, jotka eivät luonnossa onnistuisi. Nyt tietyn yhden geenin, vaikkapa hyönteisresistenssin, siirto maissiin koetaan suurena uhkana.</a:t>
            </a:r>
          </a:p>
          <a:p>
            <a:endParaRPr lang="fi-FI" dirty="0" smtClean="0"/>
          </a:p>
          <a:p>
            <a:r>
              <a:rPr lang="fi-FI" dirty="0" err="1" smtClean="0"/>
              <a:t>Männäviikolla</a:t>
            </a:r>
            <a:r>
              <a:rPr lang="fi-FI" dirty="0" smtClean="0"/>
              <a:t> järjestetyssä vastuullista viljelyä käsitelleessä keskustelutilaisuudessa esiintyi paikallislehden mukaan muuntogeenisyyttä tiukasti vastustava tunnettu aktivisti.  Uutiseen liitetyssä kuvassa hän keskusteli piispamme </a:t>
            </a:r>
            <a:r>
              <a:rPr lang="fi-FI" dirty="0" err="1" smtClean="0"/>
              <a:t>Wille</a:t>
            </a:r>
            <a:r>
              <a:rPr lang="fi-FI" dirty="0" smtClean="0"/>
              <a:t> Riekkisen kanssa.*</a:t>
            </a:r>
          </a:p>
          <a:p>
            <a:endParaRPr lang="fi-FI" dirty="0" smtClean="0"/>
          </a:p>
          <a:p>
            <a:r>
              <a:rPr lang="fi-FI" dirty="0" smtClean="0"/>
              <a:t>Kyseisen aktivistin tosiasioina esittämät tiedot on useaan kertaan ja ällätikun kanssa osoitettu joko tieteellisten lähteiden väärinkäsittämiseksi tai vääristelyksi. Koska lähimmäisestä on uskottava hyvää, pidän ensimmäistä vaihtoehtoa todennäköisempänä.</a:t>
            </a:r>
          </a:p>
          <a:p>
            <a:endParaRPr lang="fi-FI" dirty="0" smtClean="0"/>
          </a:p>
          <a:p>
            <a:r>
              <a:rPr lang="fi-FI" dirty="0" smtClean="0"/>
              <a:t>Puutun tarkemmin yhteen seikkaan. Uutisessa väitettiin muuntogeenisyyden näkyvän esimerkiksi geenimuunneltua rehukasvia syöneen lehmän maidossa. Täsmennetäänpä hieman.</a:t>
            </a:r>
          </a:p>
          <a:p>
            <a:endParaRPr lang="fi-FI" dirty="0" smtClean="0"/>
          </a:p>
          <a:p>
            <a:r>
              <a:rPr lang="fi-FI" dirty="0" smtClean="0"/>
              <a:t>Kaikki ruokamme sisältävät geenejä, DNA:ksi nimitetyn pitkän, nauhamaisen molekyylin jaksoja. Geneettinen tieto on kirjoitettu tämän molekyylin rakenteeseen. Ruuansulatuksessa DNA hajoaa pieniksi palasiksi ja kulkeutuu eri puolille elimistöä, myös vaikkapa lehmän maitoon. Tämä koskee niin siirtogeenistä DNA:ta kuin rehukasvin omia, tavanomaisia DNA-jaksojakin.</a:t>
            </a:r>
          </a:p>
          <a:p>
            <a:endParaRPr lang="fi-FI" dirty="0" smtClean="0"/>
          </a:p>
          <a:p>
            <a:r>
              <a:rPr lang="fi-FI" dirty="0" smtClean="0"/>
              <a:t>Sen sijaan maidossa tai eläintuotteissa yleensäkään ei esiinny rehusta – tavanomaisesta tai muuntogeenisestä – peräsin olevia kokonaisia, toiminnallisia geenejä.</a:t>
            </a:r>
          </a:p>
          <a:p>
            <a:endParaRPr lang="fi-FI" dirty="0" smtClean="0"/>
          </a:p>
          <a:p>
            <a:r>
              <a:rPr lang="fi-FI" dirty="0" smtClean="0"/>
              <a:t>Piispa Riekkinen tuntee hyvin tutkijataustansa pohjalta tilanteen, jossa aavikon hiekasta löytyy ikivanha papyruksen palanen. Tuossa hauraassa repaleessa on kirjoitusta, voimme juuri ja juuri erottaa muutaman sanan. Tuon perusteella asiantuntija voi todeta kyseessä olevan vaikkapa jäännöksen Johanneksen evankeliumista. Se ei kuitenkaan ole Johanneksen evankeliumi.</a:t>
            </a:r>
          </a:p>
          <a:p>
            <a:endParaRPr lang="fi-FI" dirty="0" smtClean="0"/>
          </a:p>
          <a:p>
            <a:r>
              <a:rPr lang="fi-FI" dirty="0" smtClean="0"/>
              <a:t>Maidossa oleva DNA-riekale ei myöskään ole geeni, emmekä maitoa juodessamme muutu geneettisesti sen kummemmiksi kuin ennestään olemme.</a:t>
            </a:r>
          </a:p>
          <a:p>
            <a:endParaRPr lang="fi-FI" dirty="0" smtClean="0"/>
          </a:p>
          <a:p>
            <a:r>
              <a:rPr lang="fi-FI" dirty="0" smtClean="0"/>
              <a:t>Jotain vastuuta keskusteluunkin.</a:t>
            </a:r>
          </a:p>
          <a:p>
            <a:endParaRPr lang="fi-FI" dirty="0" smtClean="0"/>
          </a:p>
          <a:p>
            <a:r>
              <a:rPr lang="fi-FI" dirty="0" smtClean="0"/>
              <a:t>Kirjoittaja on ravitsemus- ja elintarvikebiotekniikan professori ja Kuopion Luonnon Ystäväin Yhdistys ry:n puheenjohtaja.</a:t>
            </a:r>
          </a:p>
          <a:p>
            <a:endParaRPr lang="fi-FI" dirty="0" smtClean="0"/>
          </a:p>
          <a:p>
            <a:r>
              <a:rPr lang="fi-FI" dirty="0" smtClean="0"/>
              <a:t>*</a:t>
            </a:r>
            <a:r>
              <a:rPr lang="fi-FI" u="sng" dirty="0" smtClean="0"/>
              <a:t>Taustatietoa </a:t>
            </a:r>
            <a:r>
              <a:rPr lang="fi-FI" dirty="0" smtClean="0"/>
              <a:t>(JT 3.4.2010): Piispa Riekkinen oli kutsuttu osallistumaan ”luomutilaisuuteen”, joka paikan päällä osoittautuikin ”</a:t>
            </a:r>
            <a:r>
              <a:rPr lang="fi-FI" dirty="0" err="1" smtClean="0"/>
              <a:t>GMO-vapaa</a:t>
            </a:r>
            <a:r>
              <a:rPr lang="fi-FI" dirty="0" smtClean="0"/>
              <a:t> Suomi”-kampanjan ”herätyskokoukseksi”. Näitä kampanjatilaisuuksia kierrätettiin samalla idealla ympäri maata; kirkollista väkeä saatiin hämätyksi paikalle – ja median valokuviin – samalla petoksella. Savon Sanomien ”valittu” toimittaja uutisoi tilaisuudesta Liisa Kuusipalon esitelmän perättömät väitteet sanasta sanaan, mutta riviäkään piispan huuhaa-kriittisestä puheenvuorosta ei lehteen päästetty. Piispan kuva lehteen kyllä kelpasi: ”todistamaan”, että kirkon johtajatkin muka tukevat okkultistien geenikieltokampanjaa...</a:t>
            </a:r>
          </a:p>
          <a:p>
            <a:endParaRPr lang="fi-FI" b="1" dirty="0" smtClean="0"/>
          </a:p>
          <a:p>
            <a:endParaRPr lang="fi-FI" b="1" dirty="0" smtClean="0"/>
          </a:p>
          <a:p>
            <a:endParaRPr lang="fi-FI" b="1" dirty="0" smtClean="0"/>
          </a:p>
          <a:p>
            <a:r>
              <a:rPr lang="fi-FI" dirty="0" smtClean="0"/>
              <a:t>(</a:t>
            </a:r>
            <a:r>
              <a:rPr lang="fi-FI" dirty="0" err="1" smtClean="0"/>
              <a:t>Eucarpia</a:t>
            </a:r>
            <a:r>
              <a:rPr lang="fi-FI" dirty="0" smtClean="0"/>
              <a:t> 1989). </a:t>
            </a:r>
            <a:r>
              <a:rPr lang="fi-FI" b="1" dirty="0" smtClean="0"/>
              <a:t>Ominaisuus ratkaisee</a:t>
            </a:r>
            <a:r>
              <a:rPr lang="fi-FI" dirty="0" smtClean="0"/>
              <a:t>. Euroopan Kasvinjalostustutkijoiden Liitto </a:t>
            </a:r>
            <a:r>
              <a:rPr lang="fi-FI" dirty="0" err="1" smtClean="0"/>
              <a:t>Eucarpia</a:t>
            </a:r>
            <a:r>
              <a:rPr lang="fi-FI" dirty="0" smtClean="0"/>
              <a:t> (1989).  </a:t>
            </a:r>
          </a:p>
          <a:p>
            <a:r>
              <a:rPr lang="fi-FI" dirty="0" smtClean="0"/>
              <a:t>http://geenit.fi/Euc1989.pdf</a:t>
            </a:r>
          </a:p>
          <a:p>
            <a:endParaRPr lang="fi-FI" dirty="0" smtClean="0"/>
          </a:p>
          <a:p>
            <a:r>
              <a:rPr lang="en-US" u="sng" dirty="0" smtClean="0"/>
              <a:t>1989 Statement of </a:t>
            </a:r>
            <a:r>
              <a:rPr lang="en-US" u="sng" dirty="0" err="1" smtClean="0"/>
              <a:t>Eucarpia</a:t>
            </a:r>
            <a:r>
              <a:rPr lang="en-US" u="sng" dirty="0" smtClean="0"/>
              <a:t>* on Risk Assessment Regarding the Release of Transgenic Plants</a:t>
            </a:r>
          </a:p>
          <a:p>
            <a:r>
              <a:rPr lang="en-US" dirty="0" smtClean="0"/>
              <a:t>1. It is the prime competence and responsibility of every research worker to evaluate potential risks of his research and to find ways to control these.</a:t>
            </a:r>
          </a:p>
          <a:p>
            <a:r>
              <a:rPr lang="en-US" dirty="0" smtClean="0"/>
              <a:t>2. The plant is a relatively easy organism to control. Many crop plants are fully dependent on man for their existence.</a:t>
            </a:r>
          </a:p>
          <a:p>
            <a:r>
              <a:rPr lang="en-US" dirty="0" smtClean="0"/>
              <a:t>3. In assessing risks the potential gene flow is crucial. This is determined in amount by the mating type and by the degree of taxonomic relationship. Much knowledge on these phenomena is already available in the literature.</a:t>
            </a:r>
          </a:p>
          <a:p>
            <a:r>
              <a:rPr lang="en-US" dirty="0" smtClean="0"/>
              <a:t>4. Secondly, the effect of the gene is relevant and not the way it was introduced into the genome.</a:t>
            </a:r>
          </a:p>
          <a:p>
            <a:r>
              <a:rPr lang="en-US" dirty="0" smtClean="0"/>
              <a:t>5. It should be kept in mind that well-defined genes, such as those transferred to plants by molecular techniques, can precisely be identified and controlled at the molecular level. However, their phenotypic expression must always be monitored most carefully.</a:t>
            </a:r>
          </a:p>
          <a:p>
            <a:r>
              <a:rPr lang="en-US" dirty="0" smtClean="0"/>
              <a:t>6. There are genes which a priori are known to be harmful. These are not to be transferred into crop plants.</a:t>
            </a:r>
          </a:p>
          <a:p>
            <a:r>
              <a:rPr lang="en-US" dirty="0" smtClean="0"/>
              <a:t>7. Presently, case studies with the release of transgenic plants are underway in several countries. All results should be fully published.</a:t>
            </a:r>
          </a:p>
          <a:p>
            <a:r>
              <a:rPr lang="en-US" dirty="0" smtClean="0"/>
              <a:t>8. </a:t>
            </a:r>
            <a:r>
              <a:rPr lang="en-US" dirty="0" err="1" smtClean="0"/>
              <a:t>Eucarpia</a:t>
            </a:r>
            <a:r>
              <a:rPr lang="en-US" dirty="0" smtClean="0"/>
              <a:t> has established a working group of competent scientists on the subject of risk assessment for the release of transgenic plants.</a:t>
            </a:r>
          </a:p>
          <a:p>
            <a:r>
              <a:rPr lang="en-US" dirty="0" smtClean="0"/>
              <a:t>*European Association for Plant Breeding Research</a:t>
            </a:r>
          </a:p>
          <a:p>
            <a:endParaRPr lang="en-US" dirty="0" smtClean="0"/>
          </a:p>
          <a:p>
            <a:endParaRPr lang="en-US" dirty="0" smtClean="0"/>
          </a:p>
          <a:p>
            <a:r>
              <a:rPr lang="fi-FI" dirty="0" smtClean="0"/>
              <a:t>NRC (2004). </a:t>
            </a:r>
            <a:r>
              <a:rPr lang="fi-FI" b="1" dirty="0" smtClean="0"/>
              <a:t>Kasvin ominaisuudet ratkaisevat - ei jalostusmenetelmä</a:t>
            </a:r>
            <a:r>
              <a:rPr lang="fi-FI" dirty="0" smtClean="0"/>
              <a:t>. Yhdysvaltojen kansallinen tiedeneuvosto 27.7.2004</a:t>
            </a:r>
          </a:p>
          <a:p>
            <a:r>
              <a:rPr lang="fi-FI" dirty="0" smtClean="0"/>
              <a:t>http://geenit.fi/USATiedeNeuv270704.pdf</a:t>
            </a:r>
          </a:p>
          <a:p>
            <a:endParaRPr lang="fi-FI" dirty="0" smtClean="0"/>
          </a:p>
          <a:p>
            <a:r>
              <a:rPr lang="fi-FI" dirty="0" smtClean="0"/>
              <a:t>Otteita:</a:t>
            </a:r>
          </a:p>
          <a:p>
            <a:r>
              <a:rPr lang="en-US" u="sng" dirty="0" smtClean="0"/>
              <a:t>Composition of Altered Food Products, Not Method Used to Create Them, Should Be Basis for Federal Safety Assessment</a:t>
            </a:r>
            <a:r>
              <a:rPr lang="en-US" dirty="0" smtClean="0"/>
              <a:t>.</a:t>
            </a:r>
          </a:p>
          <a:p>
            <a:r>
              <a:rPr lang="en-US" dirty="0" smtClean="0"/>
              <a:t>Federal agencies should assess the safety of genetically altered foods – whether produced by genetic engineering or by other techniques, such as conventional breeding for desirable traits -- on a case-by-case basis to determine whether unintended changes in their composition could adversely affect human health, says a new report from the National Academies' National Research Council and Institute of Medicine. The scope of each safety evaluation should not be based solely on the technique used to alter the food, said the committee that wrote the report, because even traditional methods such as cross-breeding can cause unexpected changes. Instead, greater scrutiny should be given to foods containing new compounds or unusual amounts of naturally occurring substances, regardless of the method used to create them.</a:t>
            </a:r>
          </a:p>
          <a:p>
            <a:endParaRPr lang="en-US" dirty="0" smtClean="0"/>
          </a:p>
          <a:p>
            <a:r>
              <a:rPr lang="en-US" dirty="0" smtClean="0"/>
              <a:t>"All evidence to date indicates that any breeding technique that alters a plant or animal – whether by genetic engineering or other methods -- has the potential to create unintended changes in the quality or amounts of food components that could harm health," said committee chair Bettie Sue Masters, Robert A. Welch Foundation Distinguished Professor in Chemistry, University of Texas Health Science Center, San Antonio. "The possible impact of such compositional changes should be examined on a case-by-case basis to determine whether and how much further evaluation is needed.“</a:t>
            </a:r>
          </a:p>
          <a:p>
            <a:endParaRPr lang="en-US" dirty="0" smtClean="0"/>
          </a:p>
          <a:p>
            <a:r>
              <a:rPr lang="en-US" dirty="0" smtClean="0"/>
              <a:t>Genetic engineering is not an inherently hazardous process, the report says, but the resulting food, along with foods created from other methods of genetic modification, should be examined to</a:t>
            </a:r>
          </a:p>
          <a:p>
            <a:r>
              <a:rPr lang="en-US" dirty="0" smtClean="0"/>
              <a:t>determine if the inserted genes produce toxins or allergens.</a:t>
            </a:r>
          </a:p>
          <a:p>
            <a:endParaRPr lang="en-US" dirty="0" smtClean="0"/>
          </a:p>
          <a:p>
            <a:r>
              <a:rPr lang="en-US" dirty="0" smtClean="0"/>
              <a:t>Because all methods can cause these changes, the committee concluded that attempts to assess food safety based solely on the method of breeding are "scientifically unjustified.“ </a:t>
            </a:r>
          </a:p>
          <a:p>
            <a:endParaRPr lang="en-US" dirty="0" smtClean="0"/>
          </a:p>
          <a:p>
            <a:endParaRPr lang="en-US" dirty="0" smtClean="0"/>
          </a:p>
        </p:txBody>
      </p:sp>
      <p:sp>
        <p:nvSpPr>
          <p:cNvPr id="208900" name="Dian numeron paikkamerkki 3"/>
          <p:cNvSpPr>
            <a:spLocks noGrp="1"/>
          </p:cNvSpPr>
          <p:nvPr>
            <p:ph type="sldNum" sz="quarter" idx="5"/>
          </p:nvPr>
        </p:nvSpPr>
        <p:spPr>
          <a:noFill/>
        </p:spPr>
        <p:txBody>
          <a:bodyPr/>
          <a:lstStyle/>
          <a:p>
            <a:fld id="{085A9263-7BBA-4D3F-8E17-171464A87CE0}" type="slidenum">
              <a:rPr lang="en-US" smtClean="0">
                <a:solidFill>
                  <a:srgbClr val="000000"/>
                </a:solidFill>
              </a:rPr>
              <a:pPr/>
              <a:t>49</a:t>
            </a:fld>
            <a:endParaRPr lang="en-US" smtClean="0">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Dian kuvan paikkamerkki 1"/>
          <p:cNvSpPr>
            <a:spLocks noGrp="1" noRot="1" noChangeAspect="1" noTextEdit="1"/>
          </p:cNvSpPr>
          <p:nvPr>
            <p:ph type="sldImg"/>
          </p:nvPr>
        </p:nvSpPr>
        <p:spPr>
          <a:ln/>
        </p:spPr>
      </p:sp>
      <p:sp>
        <p:nvSpPr>
          <p:cNvPr id="209923" name="Huomautusten paikkamerkki 2"/>
          <p:cNvSpPr>
            <a:spLocks noGrp="1"/>
          </p:cNvSpPr>
          <p:nvPr>
            <p:ph type="body" idx="1"/>
          </p:nvPr>
        </p:nvSpPr>
        <p:spPr>
          <a:noFill/>
          <a:ln/>
        </p:spPr>
        <p:txBody>
          <a:bodyPr/>
          <a:lstStyle/>
          <a:p>
            <a:r>
              <a:rPr lang="fi-FI" smtClean="0"/>
              <a:t>Tammisola J (2006). </a:t>
            </a:r>
            <a:r>
              <a:rPr lang="fi-FI" b="1" smtClean="0"/>
              <a:t>Viljelykasvit ja kasvinjalostus  – edistyksen eturivissä kivikaudelta vihreälle aikakaudelle</a:t>
            </a:r>
            <a:r>
              <a:rPr lang="fi-FI" smtClean="0"/>
              <a:t>. </a:t>
            </a:r>
          </a:p>
          <a:p>
            <a:r>
              <a:rPr lang="fi-FI" smtClean="0"/>
              <a:t>Liite esitelmään Euroopan parlamentissa 10.10.2006: "Biotekniikan uusia ja kehittyviä sovelluksia – haasteet, mahdollisuudet ja taloudelliset vaikutukset Euroopan maataloudessa”.</a:t>
            </a:r>
          </a:p>
          <a:p>
            <a:r>
              <a:rPr lang="fi-FI" smtClean="0"/>
              <a:t>http://www.geenit.fi/EP101006LiiteIK.pdf</a:t>
            </a:r>
          </a:p>
          <a:p>
            <a:endParaRPr lang="fi-FI" smtClean="0"/>
          </a:p>
          <a:p>
            <a:r>
              <a:rPr lang="fi-FI" smtClean="0"/>
              <a:t>Otteita:</a:t>
            </a:r>
            <a:br>
              <a:rPr lang="fi-FI" smtClean="0"/>
            </a:br>
            <a:r>
              <a:rPr lang="fi-FI" u="sng" smtClean="0"/>
              <a:t>10. Biologisesti perusteltuun lainsäädäntöön</a:t>
            </a:r>
          </a:p>
          <a:p>
            <a:r>
              <a:rPr lang="fi-FI" smtClean="0"/>
              <a:t>1) Kasvibiologian tiedeyhteisössä vallitsee laaja yhteisymmärrys siitä, että sovelletun genetiikan tuotteita koskevan lainsäädännön tulisi perustua lopputulokseen – kasviin jalostettuun ominaisuuteen</a:t>
            </a:r>
          </a:p>
          <a:p>
            <a:r>
              <a:rPr lang="fi-FI" smtClean="0"/>
              <a:t>– eikä jalostuksessa käytettyihin menetelmiin. Tämän periaatteen kirjasi Euroopan Kasvinjalostustukijoiden Liitto (EUCARPIA) päätöslauselmaansa</a:t>
            </a:r>
          </a:p>
          <a:p>
            <a:r>
              <a:rPr lang="fi-FI" smtClean="0"/>
              <a:t>jo vuonna 1989.</a:t>
            </a:r>
          </a:p>
          <a:p>
            <a:r>
              <a:rPr lang="fi-FI" smtClean="0"/>
              <a:t>Kanadassa alan lainsäädäntö rakentuu tälle biologisesti pätevälle periaatteelle ("Kasvit, joissa on uusia ominaisuuksia"). Esimerkiksi lajikkeen herbisidinkestävyys – jos se on kyseiselle viljelykasville uusi ominaisuus – laukaisee lain vaatimukset [mm. turvallisuutta on selvitettävä] – riippumatta siitä, käytettiinkö ominaisuuden jalostamiseen vanhaa vai tämän päivän teknologiaa. Kanadassa perinteisin menetelmin jalostettu imidatsolinonia kestävä rapsi ei sitä vastoin laukaise EU:ssa (jalostusmenetelmään pohjautuvaa) gm-lainsäädäntöä.</a:t>
            </a:r>
          </a:p>
          <a:p>
            <a:endParaRPr lang="fi-FI" smtClean="0"/>
          </a:p>
          <a:p>
            <a:r>
              <a:rPr lang="fi-FI" smtClean="0"/>
              <a:t>2) Kasvin luontaisen haittageenin sammuttaminen (esimerkiksi myrkyn tuotannon katkaiseminen) on ekologisesti turvallista, joten tällaiselta jalostukselta tulisi poistaa vaatimus ympäristöriskien arvioinnista. Se voidaan tehdä esimerkiksi tarkentamalla direktiivin 2001/18/EY ja asetuksen (EY) 8029/2003 soveltamisalaa.</a:t>
            </a:r>
          </a:p>
          <a:p>
            <a:r>
              <a:rPr lang="fi-FI" smtClean="0"/>
              <a:t>Luonto on jo testannut minkä tahansa sellaisen geenin sammutusta kasvissa tuhansia, ellei miljoona kertaa joka vuosi, tuhansien tai miljoonien vuosien aikana – ilman menestystä evoluutiossa. Muutokset, jotka poistavat kasvin luontaisia (usein puolustuksellisia) kykyjä eivät suinkaan paranna vaan heikentävät kasvin kuntoisuutta (fitness) ja kilpailukykyä luonnossa.</a:t>
            </a:r>
          </a:p>
          <a:p>
            <a:endParaRPr lang="fi-FI" smtClean="0"/>
          </a:p>
          <a:p>
            <a:r>
              <a:rPr lang="fi-FI" smtClean="0"/>
              <a:t>3) Kasvin ravitsemuksellisen koostumuksen parantaminen ravinto- tai rehukäytön kannalta täytyisi myös vapauttaa ympäristöriskien arvioimisen vaatimuksesta lainsäädännössä. Tällainen muutos näet heikentää kasvin kuntoisuutta ja leviämiskykyä luonnossa. Näin muutetuilla kasveilla on vielä vähemmän mahdollisuuksia aiheuttaa haitallisia ekologisia vaikutuksia kuin perinnejalostuksen tavanomaisilla kasvilinjoilla.</a:t>
            </a:r>
          </a:p>
          <a:p>
            <a:endParaRPr lang="fi-FI" smtClean="0"/>
          </a:p>
          <a:p>
            <a:r>
              <a:rPr lang="fi-FI" smtClean="0"/>
              <a:t>4) Kun viljelykasviin jalostetaan toivottuja geenejä geneettisesti kaukaisilta sukulaisilta tai myrkyllisistä tai villeistä kasveista, se voidaan turvallisimmin tehdä tuomalla geeni kasviin puhdistetussa muodossa, geenitekniikan avulla. Tätä jalostustapaa tulisi siksi suosia vanhojen menetelmien sijasta, ja EU:n gm-lainsäädäntöön tulisi tehdä tarvittavat muutokset.</a:t>
            </a:r>
          </a:p>
          <a:p>
            <a:endParaRPr lang="fi-FI" smtClean="0"/>
          </a:p>
          <a:p>
            <a:endParaRPr lang="fi-FI" smtClean="0"/>
          </a:p>
          <a:p>
            <a:r>
              <a:rPr lang="fi-FI" smtClean="0"/>
              <a:t>Tammisola J (2005). </a:t>
            </a:r>
            <a:r>
              <a:rPr lang="fi-FI" b="1" smtClean="0"/>
              <a:t>Saako mesimarjan pelastaa?</a:t>
            </a:r>
            <a:r>
              <a:rPr lang="fi-FI" smtClean="0"/>
              <a:t> STT:n artikkelipalvelu 8.4.2005.</a:t>
            </a:r>
          </a:p>
          <a:p>
            <a:r>
              <a:rPr lang="fi-FI" smtClean="0"/>
              <a:t>http://www.geenit.fi/MesimSTTKasik080405.pdf</a:t>
            </a:r>
          </a:p>
          <a:p>
            <a:endParaRPr lang="fi-FI" smtClean="0"/>
          </a:p>
          <a:p>
            <a:r>
              <a:rPr lang="fi-FI" smtClean="0"/>
              <a:t>Otteita: </a:t>
            </a:r>
          </a:p>
          <a:p>
            <a:r>
              <a:rPr lang="fi-FI" u="sng" smtClean="0"/>
              <a:t>Mauttomia, kiitteli kettu</a:t>
            </a:r>
          </a:p>
          <a:p>
            <a:r>
              <a:rPr lang="fi-FI" smtClean="0"/>
              <a:t>Entäpä ekologia? Geenivirta kasvista toiseen on luonnon ikiaikainen perusilmiö. Jalomaarain risteytyy vapaasti villin mesimarjan kanssa, joten kaikki sen geenit päätyvät luonnonvalinnan testattaviksi Suomen ekosysteemeihin. Jos ominaisuudet luonnossa menestyvät, ei niitä saada sieltä pois. </a:t>
            </a:r>
          </a:p>
          <a:p>
            <a:r>
              <a:rPr lang="fi-FI" smtClean="0"/>
              <a:t>Mesimarjaa tämä ei haittaa. Kasvilaji omaksuu käyttöönsä vain itselleen hyödyllisiä ominaisuuksia. Hieman kilpailukykyisempänä mesimarja jaksaisi sinnitellä hiukan kauemmin luonnossa. Uhkaa siitä ei tulisi kenellekään.</a:t>
            </a:r>
          </a:p>
          <a:p>
            <a:r>
              <a:rPr lang="fi-FI" smtClean="0"/>
              <a:t>Mutta kuinka aromin käy? Mikäli ”huono amerikan maku” sopisi ketun tai linnun suuhun paremmin kuin mesimarjan vahva aromi, niin vesittynyt versio yleistyisi ajan mittaan mesimarjan luonnonkasvustoissa.</a:t>
            </a:r>
          </a:p>
          <a:p>
            <a:r>
              <a:rPr lang="fi-FI" smtClean="0"/>
              <a:t>Ihmislajin herkkusuita lopputulos voisi harmittaa. Luonnolle tämäkin muutos olisi evoluutiota ja edistystä.</a:t>
            </a:r>
          </a:p>
          <a:p>
            <a:endParaRPr lang="fi-FI" smtClean="0"/>
          </a:p>
          <a:p>
            <a:r>
              <a:rPr lang="fi-FI" u="sng" smtClean="0"/>
              <a:t>Perinnejalostus kieltoon?</a:t>
            </a:r>
          </a:p>
          <a:p>
            <a:r>
              <a:rPr lang="fi-FI" smtClean="0"/>
              <a:t>Miksi ihmeessä pitäisi tehdä turhaa sotkua vain, jotta pääsisimme sitä taas heti siivoamaan? Toivottu geeni kannattaa noutaa mesimarjaan puhtaana, ilman haitallisia "vapaamatkustajia". Nyt sen osaisimme. Enää ei pikku aromipommiin tarvitse päästää huonon maun geenejä.</a:t>
            </a:r>
          </a:p>
          <a:p>
            <a:r>
              <a:rPr lang="fi-FI" smtClean="0"/>
              <a:t>Uudessa täsmäjalostuksessa kasviin tuodaan miljoona kertaa vähemmän vierasta perimäainesta ja 10 000 kertaa vähemmän turhia geenejä. Onnistunut yksilö löydetään seulomalla tuhat kertaa vähemmän jälkeläislinjoja kuin vanhassa jalostuksessa. Geenitekniikka parantaa näin jalostuksen hallittavuutta joillakin kertaluokilla.</a:t>
            </a:r>
          </a:p>
          <a:p>
            <a:r>
              <a:rPr lang="fi-FI" smtClean="0"/>
              <a:t>Risteytykset kaukaisten sukulaisten kanssa voivat myös käynnistää kasvissa kaoottisia ilmiöitä, kuten laukaista ”hyppiviä geenejä” sekä vaientaa toimivia ja avata piileviä geenejä. </a:t>
            </a:r>
          </a:p>
          <a:p>
            <a:r>
              <a:rPr lang="fi-FI" smtClean="0"/>
              <a:t>Pitäisikö perinnejalostus siis kieltää? Ei läheskään aina. Vain silloin, kun se tuo merkittäviä riskejä, jotka uudella tiedolla ja osaamisella olisivat vältettävissä. Risteytykset ja valinta ovat tärkeitä työkaluja jalostajalle.</a:t>
            </a:r>
          </a:p>
          <a:p>
            <a:endParaRPr lang="fi-FI" smtClean="0"/>
          </a:p>
          <a:p>
            <a:r>
              <a:rPr lang="fi-FI" smtClean="0"/>
              <a:t>Kuka siis pelastaisi mesimarjan? Se tosin katsotaan tihutyöksi, josta peritään kymmenien miljoonien korvaukset. Sen verran näet maksaa täsmäjalostetun lajikkeen tuotehyväksyntä EU:ssa.</a:t>
            </a:r>
          </a:p>
          <a:p>
            <a:r>
              <a:rPr lang="fi-FI" smtClean="0"/>
              <a:t>Uskomuksilla on hintansa.</a:t>
            </a:r>
          </a:p>
        </p:txBody>
      </p:sp>
      <p:sp>
        <p:nvSpPr>
          <p:cNvPr id="209924" name="Dian numeron paikkamerkki 3"/>
          <p:cNvSpPr>
            <a:spLocks noGrp="1"/>
          </p:cNvSpPr>
          <p:nvPr>
            <p:ph type="sldNum" sz="quarter" idx="5"/>
          </p:nvPr>
        </p:nvSpPr>
        <p:spPr>
          <a:noFill/>
        </p:spPr>
        <p:txBody>
          <a:bodyPr/>
          <a:lstStyle/>
          <a:p>
            <a:fld id="{93A4EF70-0BEB-4001-87C2-22CD84AF8C3B}" type="slidenum">
              <a:rPr lang="en-US" smtClean="0">
                <a:solidFill>
                  <a:srgbClr val="000000"/>
                </a:solidFill>
              </a:rPr>
              <a:pPr/>
              <a:t>50</a:t>
            </a:fld>
            <a:endParaRPr lang="en-US" smtClean="0">
              <a:solidFill>
                <a:srgbClr val="000000"/>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Dian kuvan paikkamerkki 1"/>
          <p:cNvSpPr>
            <a:spLocks noGrp="1" noRot="1" noChangeAspect="1" noTextEdit="1"/>
          </p:cNvSpPr>
          <p:nvPr>
            <p:ph type="sldImg"/>
          </p:nvPr>
        </p:nvSpPr>
        <p:spPr>
          <a:ln/>
        </p:spPr>
      </p:sp>
      <p:sp>
        <p:nvSpPr>
          <p:cNvPr id="210947" name="Huomautusten paikkamerkki 2"/>
          <p:cNvSpPr>
            <a:spLocks noGrp="1"/>
          </p:cNvSpPr>
          <p:nvPr>
            <p:ph type="body" idx="1"/>
          </p:nvPr>
        </p:nvSpPr>
        <p:spPr>
          <a:noFill/>
          <a:ln/>
        </p:spPr>
        <p:txBody>
          <a:bodyPr/>
          <a:lstStyle/>
          <a:p>
            <a:endParaRPr lang="fi-FI" dirty="0" smtClean="0"/>
          </a:p>
        </p:txBody>
      </p:sp>
      <p:sp>
        <p:nvSpPr>
          <p:cNvPr id="210948" name="Dian numeron paikkamerkki 3"/>
          <p:cNvSpPr>
            <a:spLocks noGrp="1"/>
          </p:cNvSpPr>
          <p:nvPr>
            <p:ph type="sldNum" sz="quarter" idx="5"/>
          </p:nvPr>
        </p:nvSpPr>
        <p:spPr>
          <a:noFill/>
        </p:spPr>
        <p:txBody>
          <a:bodyPr/>
          <a:lstStyle/>
          <a:p>
            <a:fld id="{2DD2A1D4-AC14-4BC4-8125-A908C096A735}" type="slidenum">
              <a:rPr lang="en-US" smtClean="0">
                <a:solidFill>
                  <a:srgbClr val="000000"/>
                </a:solidFill>
              </a:rPr>
              <a:pPr/>
              <a:t>51</a:t>
            </a:fld>
            <a:endParaRPr lang="en-US"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Dian kuvan paikkamerkki 1"/>
          <p:cNvSpPr>
            <a:spLocks noGrp="1" noRot="1" noChangeAspect="1" noTextEdit="1"/>
          </p:cNvSpPr>
          <p:nvPr>
            <p:ph type="sldImg"/>
          </p:nvPr>
        </p:nvSpPr>
        <p:spPr>
          <a:ln/>
        </p:spPr>
      </p:sp>
      <p:sp>
        <p:nvSpPr>
          <p:cNvPr id="3" name="Huomautusten paikkamerkki 2"/>
          <p:cNvSpPr>
            <a:spLocks noGrp="1"/>
          </p:cNvSpPr>
          <p:nvPr>
            <p:ph type="body" idx="1"/>
          </p:nvPr>
        </p:nvSpPr>
        <p:spPr/>
        <p:txBody>
          <a:bodyPr>
            <a:normAutofit fontScale="92500"/>
          </a:bodyPr>
          <a:lstStyle/>
          <a:p>
            <a:pPr>
              <a:defRPr/>
            </a:pPr>
            <a:r>
              <a:rPr lang="fi-FI" dirty="0" smtClean="0"/>
              <a:t>Tapauksia:</a:t>
            </a:r>
          </a:p>
          <a:p>
            <a:pPr>
              <a:defRPr/>
            </a:pPr>
            <a:endParaRPr lang="fi-FI" dirty="0" smtClean="0"/>
          </a:p>
          <a:p>
            <a:pPr>
              <a:defRPr/>
            </a:pPr>
            <a:r>
              <a:rPr lang="fi-FI" dirty="0" smtClean="0"/>
              <a:t>Jospa: Jakso 1 on peräisin tyrannosauruksesta, jakso 2 kasvista, 3 ruttobakteerista, jakso 4 kasvimutantista, jossa kosmisen katastrofin viskaama kosminen säde iski kromosomista pois palan (</a:t>
            </a:r>
            <a:r>
              <a:rPr lang="fi-FI" dirty="0" err="1" smtClean="0"/>
              <a:t>deleetio</a:t>
            </a:r>
            <a:r>
              <a:rPr lang="fi-FI" dirty="0" smtClean="0"/>
              <a:t> ja kahden eri geenin fuusio)</a:t>
            </a:r>
          </a:p>
          <a:p>
            <a:pPr>
              <a:defRPr/>
            </a:pPr>
            <a:r>
              <a:rPr lang="fi-FI" dirty="0" smtClean="0"/>
              <a:t>- Entä, jos dna-jakso ei ole tyrannosaurusta nähnytkään, vaan on rakennettu laboratoriossa synteettisellä orgaanisella kemialla (tyrannosauruksen) geenitiedon perusteella?</a:t>
            </a:r>
          </a:p>
          <a:p>
            <a:pPr>
              <a:buFontTx/>
              <a:buChar char="-"/>
              <a:defRPr/>
            </a:pPr>
            <a:r>
              <a:rPr lang="fi-FI" dirty="0" smtClean="0"/>
              <a:t>No: Kasvi ei jakson alkuperästä tiedä, eikä välitä. ”Se on siinä” – ja kyse on siitä, mitä jakso (kasvissa) oikeasti tekee, mihin aineenvaihdunnan toimintoihin osallistuu (missä, milloin ja miten)…</a:t>
            </a:r>
          </a:p>
          <a:p>
            <a:pPr>
              <a:buFontTx/>
              <a:buChar char="-"/>
              <a:defRPr/>
            </a:pPr>
            <a:endParaRPr lang="fi-FI" dirty="0" smtClean="0"/>
          </a:p>
          <a:p>
            <a:pPr>
              <a:defRPr/>
            </a:pPr>
            <a:r>
              <a:rPr lang="fi-FI" dirty="0" smtClean="0"/>
              <a:t>Tai: Jakso 1 syntyi, kun geenimuuntelulla korjattiin eräs kasvin tappava geenimutaatio (letaali </a:t>
            </a:r>
            <a:r>
              <a:rPr lang="fi-FI" dirty="0" err="1" smtClean="0"/>
              <a:t>alleeli</a:t>
            </a:r>
            <a:r>
              <a:rPr lang="fi-FI" dirty="0" smtClean="0"/>
              <a:t> -&gt; toimimaton avainentsyymi) siedettävään muotoon; jakso 2 kun saman tempun teki luonnon mutageeninen aine; jakso 3, jossa yksi dna-emäs on erilainen, löytyi valmiina villistä ohrapopulaatiosta; jakso 4 taas eräästä maatiaisperunasta</a:t>
            </a:r>
          </a:p>
          <a:p>
            <a:pPr>
              <a:buFontTx/>
              <a:buChar char="-"/>
              <a:defRPr/>
            </a:pPr>
            <a:r>
              <a:rPr lang="fi-FI" dirty="0" smtClean="0"/>
              <a:t>…entäpä jos jakso 3 johtaakin proteiinin vialliseen laskostumiseen, tuloksena </a:t>
            </a:r>
            <a:r>
              <a:rPr lang="fi-FI" dirty="0" err="1" smtClean="0"/>
              <a:t>prioniproteiini</a:t>
            </a:r>
            <a:endParaRPr lang="fi-FI" dirty="0" smtClean="0"/>
          </a:p>
          <a:p>
            <a:pPr>
              <a:buFontTx/>
              <a:buChar char="-"/>
              <a:defRPr/>
            </a:pPr>
            <a:r>
              <a:rPr lang="fi-FI" dirty="0" smtClean="0"/>
              <a:t>…tai jos jakso 4 tuottaa aivan uudentyyppistä alkaloidia, koska ko. yhden dna-emäksen muutos osui alueelle, joka koodaa entsyymin aktiivisessa keskuksessa sijaitsevaa aminohappoa, ja sen vaihtuminen toiseksi muutti entsyymin </a:t>
            </a:r>
            <a:r>
              <a:rPr lang="fi-FI" dirty="0" err="1" smtClean="0"/>
              <a:t>spesifiteettiä</a:t>
            </a:r>
            <a:r>
              <a:rPr lang="fi-FI" dirty="0" smtClean="0"/>
              <a:t> (entsyymi katalysoikin jatkossa jotain muuta reaktiota)</a:t>
            </a:r>
          </a:p>
          <a:p>
            <a:pPr>
              <a:buFontTx/>
              <a:buChar char="-"/>
              <a:defRPr/>
            </a:pPr>
            <a:endParaRPr lang="fi-FI" dirty="0" smtClean="0"/>
          </a:p>
          <a:p>
            <a:pPr>
              <a:buFontTx/>
              <a:buChar char="-"/>
              <a:defRPr/>
            </a:pPr>
            <a:r>
              <a:rPr lang="fi-FI" dirty="0" smtClean="0"/>
              <a:t>Jne. ”</a:t>
            </a:r>
            <a:r>
              <a:rPr lang="fi-FI" dirty="0" err="1" smtClean="0"/>
              <a:t>Sokraattisilla</a:t>
            </a:r>
            <a:r>
              <a:rPr lang="fi-FI" dirty="0" smtClean="0"/>
              <a:t>” ajatuskokeilla saadaan mukavasti testatuksi ”</a:t>
            </a:r>
            <a:r>
              <a:rPr lang="fi-FI" dirty="0" err="1" smtClean="0"/>
              <a:t>gemofobiaa</a:t>
            </a:r>
            <a:r>
              <a:rPr lang="fi-FI" dirty="0" smtClean="0"/>
              <a:t>” (virheellisiä ennakkoluuloja, biologianvastaisia olettamuksia). </a:t>
            </a:r>
            <a:r>
              <a:rPr lang="fi-FI" dirty="0" err="1" smtClean="0"/>
              <a:t>Eo</a:t>
            </a:r>
            <a:r>
              <a:rPr lang="fi-FI" dirty="0" smtClean="0"/>
              <a:t>. Esimerkit olivat vain ”pehmeitä” pikaraapaisuja – pienellä työllä voi itse kukin helposti kehittää terävämpiä…      </a:t>
            </a:r>
            <a:endParaRPr lang="fi-FI" dirty="0"/>
          </a:p>
        </p:txBody>
      </p:sp>
      <p:sp>
        <p:nvSpPr>
          <p:cNvPr id="180228" name="Dian numeron paikkamerkki 3"/>
          <p:cNvSpPr>
            <a:spLocks noGrp="1"/>
          </p:cNvSpPr>
          <p:nvPr>
            <p:ph type="sldNum" sz="quarter" idx="5"/>
          </p:nvPr>
        </p:nvSpPr>
        <p:spPr>
          <a:noFill/>
        </p:spPr>
        <p:txBody>
          <a:bodyPr/>
          <a:lstStyle/>
          <a:p>
            <a:fld id="{A735D317-2657-4AF1-B7B9-B402D3FEC3FE}" type="slidenum">
              <a:rPr lang="en-US" smtClean="0">
                <a:solidFill>
                  <a:srgbClr val="000000"/>
                </a:solidFill>
              </a:rPr>
              <a:pPr/>
              <a:t>8</a:t>
            </a:fld>
            <a:endParaRPr lang="en-US"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xfrm>
            <a:off x="914400" y="4344988"/>
            <a:ext cx="5029200" cy="3851275"/>
          </a:xfrm>
          <a:noFill/>
          <a:ln/>
        </p:spPr>
        <p:txBody>
          <a:bodyPr/>
          <a:lstStyle/>
          <a:p>
            <a:endParaRPr lang="fi-FI"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Dian kuvan paikkamerkki 1"/>
          <p:cNvSpPr>
            <a:spLocks noGrp="1" noRot="1" noChangeAspect="1" noTextEdit="1"/>
          </p:cNvSpPr>
          <p:nvPr>
            <p:ph type="sldImg"/>
          </p:nvPr>
        </p:nvSpPr>
        <p:spPr>
          <a:ln/>
        </p:spPr>
      </p:sp>
      <p:sp>
        <p:nvSpPr>
          <p:cNvPr id="182275" name="Huomautusten paikkamerkki 2"/>
          <p:cNvSpPr>
            <a:spLocks noGrp="1"/>
          </p:cNvSpPr>
          <p:nvPr>
            <p:ph type="body" idx="1"/>
          </p:nvPr>
        </p:nvSpPr>
        <p:spPr>
          <a:noFill/>
          <a:ln/>
        </p:spPr>
        <p:txBody>
          <a:bodyPr/>
          <a:lstStyle/>
          <a:p>
            <a:pPr>
              <a:lnSpc>
                <a:spcPct val="80000"/>
              </a:lnSpc>
            </a:pPr>
            <a:endParaRPr lang="en-GB" sz="900" smtClean="0"/>
          </a:p>
          <a:p>
            <a:pPr>
              <a:lnSpc>
                <a:spcPct val="80000"/>
              </a:lnSpc>
            </a:pPr>
            <a:endParaRPr lang="fi-FI" sz="900" smtClean="0"/>
          </a:p>
        </p:txBody>
      </p:sp>
      <p:sp>
        <p:nvSpPr>
          <p:cNvPr id="182276" name="Dian numeron paikkamerkki 3"/>
          <p:cNvSpPr>
            <a:spLocks noGrp="1"/>
          </p:cNvSpPr>
          <p:nvPr>
            <p:ph type="sldNum" sz="quarter" idx="5"/>
          </p:nvPr>
        </p:nvSpPr>
        <p:spPr>
          <a:noFill/>
        </p:spPr>
        <p:txBody>
          <a:bodyPr/>
          <a:lstStyle/>
          <a:p>
            <a:fld id="{08BA898A-791C-454A-810D-E99A3ECB5BD4}" type="slidenum">
              <a:rPr lang="en-US" smtClean="0">
                <a:solidFill>
                  <a:srgbClr val="000000"/>
                </a:solidFill>
              </a:rPr>
              <a:pPr/>
              <a:t>11</a:t>
            </a:fld>
            <a:endParaRPr lang="en-US"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Dian kuvan paikkamerkki 1"/>
          <p:cNvSpPr>
            <a:spLocks noGrp="1" noRot="1" noChangeAspect="1" noTextEdit="1"/>
          </p:cNvSpPr>
          <p:nvPr>
            <p:ph type="sldImg"/>
          </p:nvPr>
        </p:nvSpPr>
        <p:spPr>
          <a:ln/>
        </p:spPr>
      </p:sp>
      <p:sp>
        <p:nvSpPr>
          <p:cNvPr id="183299" name="Huomautusten paikkamerkki 2"/>
          <p:cNvSpPr>
            <a:spLocks noGrp="1"/>
          </p:cNvSpPr>
          <p:nvPr>
            <p:ph type="body" idx="1"/>
          </p:nvPr>
        </p:nvSpPr>
        <p:spPr>
          <a:noFill/>
          <a:ln/>
        </p:spPr>
        <p:txBody>
          <a:bodyPr/>
          <a:lstStyle/>
          <a:p>
            <a:pPr>
              <a:lnSpc>
                <a:spcPct val="80000"/>
              </a:lnSpc>
            </a:pPr>
            <a:endParaRPr lang="en-GB" sz="900" smtClean="0"/>
          </a:p>
          <a:p>
            <a:pPr>
              <a:lnSpc>
                <a:spcPct val="80000"/>
              </a:lnSpc>
            </a:pPr>
            <a:endParaRPr lang="fi-FI" sz="900" smtClean="0"/>
          </a:p>
        </p:txBody>
      </p:sp>
      <p:sp>
        <p:nvSpPr>
          <p:cNvPr id="183300" name="Dian numeron paikkamerkki 3"/>
          <p:cNvSpPr>
            <a:spLocks noGrp="1"/>
          </p:cNvSpPr>
          <p:nvPr>
            <p:ph type="sldNum" sz="quarter" idx="5"/>
          </p:nvPr>
        </p:nvSpPr>
        <p:spPr>
          <a:noFill/>
        </p:spPr>
        <p:txBody>
          <a:bodyPr/>
          <a:lstStyle/>
          <a:p>
            <a:fld id="{7B000A59-A2C6-4D0C-A9E0-FE37DC75440C}" type="slidenum">
              <a:rPr lang="en-US" smtClean="0">
                <a:solidFill>
                  <a:srgbClr val="000000"/>
                </a:solidFill>
              </a:rPr>
              <a:pPr/>
              <a:t>12</a:t>
            </a:fld>
            <a:endParaRPr 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Dian kuvan paikkamerkki 1"/>
          <p:cNvSpPr>
            <a:spLocks noGrp="1" noRot="1" noChangeAspect="1" noTextEdit="1"/>
          </p:cNvSpPr>
          <p:nvPr>
            <p:ph type="sldImg"/>
          </p:nvPr>
        </p:nvSpPr>
        <p:spPr>
          <a:ln/>
        </p:spPr>
      </p:sp>
      <p:sp>
        <p:nvSpPr>
          <p:cNvPr id="184323" name="Huomautusten paikkamerkki 2"/>
          <p:cNvSpPr>
            <a:spLocks noGrp="1"/>
          </p:cNvSpPr>
          <p:nvPr>
            <p:ph type="body" idx="1"/>
          </p:nvPr>
        </p:nvSpPr>
        <p:spPr>
          <a:noFill/>
          <a:ln/>
        </p:spPr>
        <p:txBody>
          <a:bodyPr/>
          <a:lstStyle/>
          <a:p>
            <a:pPr>
              <a:lnSpc>
                <a:spcPct val="80000"/>
              </a:lnSpc>
            </a:pPr>
            <a:endParaRPr lang="en-GB" sz="900" smtClean="0"/>
          </a:p>
          <a:p>
            <a:pPr>
              <a:lnSpc>
                <a:spcPct val="80000"/>
              </a:lnSpc>
            </a:pPr>
            <a:endParaRPr lang="fi-FI" sz="900" smtClean="0"/>
          </a:p>
        </p:txBody>
      </p:sp>
      <p:sp>
        <p:nvSpPr>
          <p:cNvPr id="184324" name="Dian numeron paikkamerkki 3"/>
          <p:cNvSpPr>
            <a:spLocks noGrp="1"/>
          </p:cNvSpPr>
          <p:nvPr>
            <p:ph type="sldNum" sz="quarter" idx="5"/>
          </p:nvPr>
        </p:nvSpPr>
        <p:spPr>
          <a:noFill/>
        </p:spPr>
        <p:txBody>
          <a:bodyPr/>
          <a:lstStyle/>
          <a:p>
            <a:fld id="{D6FA198D-D7C0-446F-BE33-A76272AD93CE}" type="slidenum">
              <a:rPr lang="en-US" smtClean="0">
                <a:solidFill>
                  <a:srgbClr val="000000"/>
                </a:solidFill>
              </a:rPr>
              <a:pPr/>
              <a:t>13</a:t>
            </a:fld>
            <a:endParaRPr lang="en-US"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Dian kuvan paikkamerkki 1"/>
          <p:cNvSpPr>
            <a:spLocks noGrp="1" noRot="1" noChangeAspect="1" noTextEdit="1"/>
          </p:cNvSpPr>
          <p:nvPr>
            <p:ph type="sldImg"/>
          </p:nvPr>
        </p:nvSpPr>
        <p:spPr>
          <a:ln/>
        </p:spPr>
      </p:sp>
      <p:sp>
        <p:nvSpPr>
          <p:cNvPr id="185347" name="Huomautusten paikkamerkki 2"/>
          <p:cNvSpPr>
            <a:spLocks noGrp="1"/>
          </p:cNvSpPr>
          <p:nvPr>
            <p:ph type="body" idx="1"/>
          </p:nvPr>
        </p:nvSpPr>
        <p:spPr>
          <a:noFill/>
          <a:ln/>
        </p:spPr>
        <p:txBody>
          <a:bodyPr/>
          <a:lstStyle/>
          <a:p>
            <a:r>
              <a:rPr lang="en-US" smtClean="0"/>
              <a:t>Crawley MJ, Brown SL, Hails RS, Kohn DD,  Rees M (2001).  Biotechnology: Transgenic crops in natural habitats.</a:t>
            </a:r>
            <a:r>
              <a:rPr lang="fi-FI" smtClean="0"/>
              <a:t> Nature 409: 682–683   http://dx.doi.org/10.1038/35055621</a:t>
            </a:r>
          </a:p>
          <a:p>
            <a:r>
              <a:rPr lang="fi-FI" u="sng" smtClean="0"/>
              <a:t>Abstract</a:t>
            </a:r>
            <a:r>
              <a:rPr lang="fi-FI" smtClean="0"/>
              <a:t>:</a:t>
            </a:r>
          </a:p>
          <a:p>
            <a:r>
              <a:rPr lang="en-US" smtClean="0"/>
              <a:t>Although improved crop yields can be engineered by genetically modifying plants, there is ecological concern over whether these plants are likely to persist in the wild in the event of dispersal from their cultivated habitat. Here we present the results of a long-term study of the performance of transgenic crops in natural habitats. Four different crops (oilseed rape, potato, maize and sugar beet) were grown in 12 different habitats and monitored over a period of 10 years. In no case were the genetically modified plants found to be more invasive or more persistent than their conventional counterparts.</a:t>
            </a:r>
            <a:endParaRPr lang="fi-FI" smtClean="0"/>
          </a:p>
        </p:txBody>
      </p:sp>
      <p:sp>
        <p:nvSpPr>
          <p:cNvPr id="185348" name="Dian numeron paikkamerkki 3"/>
          <p:cNvSpPr>
            <a:spLocks noGrp="1"/>
          </p:cNvSpPr>
          <p:nvPr>
            <p:ph type="sldNum" sz="quarter" idx="5"/>
          </p:nvPr>
        </p:nvSpPr>
        <p:spPr>
          <a:noFill/>
        </p:spPr>
        <p:txBody>
          <a:bodyPr/>
          <a:lstStyle/>
          <a:p>
            <a:fld id="{636DC98F-8F7B-49A7-A65D-384058F76CD6}" type="slidenum">
              <a:rPr lang="en-US" smtClean="0">
                <a:solidFill>
                  <a:srgbClr val="000000"/>
                </a:solidFill>
              </a:rPr>
              <a:pPr/>
              <a:t>14</a:t>
            </a:fld>
            <a:endParaRPr lang="en-US"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FC7D141D-4961-437E-A819-5F2A5C72CEE3}"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34CF7C53-DD1C-4B37-A015-8FB05DC4B040}" type="slidenum">
              <a:rPr lang="en-US"/>
              <a:pPr>
                <a:defRPr/>
              </a:pPr>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E672A62E-D0FF-47C2-B315-62E2A22230D0}" type="slidenum">
              <a:rPr lang="fi-FI"/>
              <a:pPr>
                <a:defRPr/>
              </a:pPr>
              <a:t>‹#›</a:t>
            </a:fld>
            <a:endParaRPr lang="fi-FI"/>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D0E3604D-D4DA-4A02-9107-6806E383E03B}" type="slidenum">
              <a:rPr lang="fi-FI"/>
              <a:pPr>
                <a:defRPr/>
              </a:pPr>
              <a:t>‹#›</a:t>
            </a:fld>
            <a:endParaRPr lang="fi-FI"/>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3C05A09D-62ED-4CC9-A4EC-9879A515DD9D}" type="slidenum">
              <a:rPr lang="fi-FI"/>
              <a:pPr>
                <a:defRPr/>
              </a:pPr>
              <a:t>‹#›</a:t>
            </a:fld>
            <a:endParaRPr lang="fi-FI"/>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Jalostuksen turvallisuus</a:t>
            </a:r>
            <a:endParaRPr lang="en-US"/>
          </a:p>
        </p:txBody>
      </p:sp>
      <p:sp>
        <p:nvSpPr>
          <p:cNvPr id="9" name="Rectangle 1039"/>
          <p:cNvSpPr>
            <a:spLocks noGrp="1" noChangeArrowheads="1"/>
          </p:cNvSpPr>
          <p:nvPr>
            <p:ph type="sldNum" sz="quarter" idx="17"/>
          </p:nvPr>
        </p:nvSpPr>
        <p:spPr>
          <a:ln/>
        </p:spPr>
        <p:txBody>
          <a:bodyPr/>
          <a:lstStyle>
            <a:lvl1pPr>
              <a:defRPr/>
            </a:lvl1pPr>
          </a:lstStyle>
          <a:p>
            <a:pPr>
              <a:defRPr/>
            </a:pPr>
            <a:fld id="{72781ACE-A7FD-41D2-A764-3BC19A31C94B}" type="slidenum">
              <a:rPr lang="en-US"/>
              <a:pPr>
                <a:defRPr/>
              </a:pPr>
              <a:t>‹#›</a:t>
            </a:fld>
            <a:endParaRPr lang="en-U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83C39BC0-49C0-4DA3-8533-CB13F1620CA0}" type="slidenum">
              <a:rPr lang="fi-FI"/>
              <a:pPr>
                <a:defRPr/>
              </a:pPr>
              <a:t>‹#›</a:t>
            </a:fld>
            <a:endParaRPr lang="fi-FI"/>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9" name="Dian numeron paikkamerkki 8"/>
          <p:cNvSpPr>
            <a:spLocks noGrp="1"/>
          </p:cNvSpPr>
          <p:nvPr>
            <p:ph type="sldNum" sz="quarter" idx="12"/>
          </p:nvPr>
        </p:nvSpPr>
        <p:spPr/>
        <p:txBody>
          <a:bodyPr/>
          <a:lstStyle>
            <a:lvl1pPr>
              <a:defRPr/>
            </a:lvl1pPr>
          </a:lstStyle>
          <a:p>
            <a:pPr>
              <a:defRPr/>
            </a:pPr>
            <a:fld id="{0C4DAC34-101D-478A-A1BA-8230686041EB}" type="slidenum">
              <a:rPr lang="fi-FI"/>
              <a:pPr>
                <a:defRPr/>
              </a:pPr>
              <a:t>‹#›</a:t>
            </a:fld>
            <a:endParaRPr lang="fi-FI"/>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5" name="Dian numeron paikkamerkki 4"/>
          <p:cNvSpPr>
            <a:spLocks noGrp="1"/>
          </p:cNvSpPr>
          <p:nvPr>
            <p:ph type="sldNum" sz="quarter" idx="12"/>
          </p:nvPr>
        </p:nvSpPr>
        <p:spPr/>
        <p:txBody>
          <a:bodyPr/>
          <a:lstStyle>
            <a:lvl1pPr>
              <a:defRPr/>
            </a:lvl1pPr>
          </a:lstStyle>
          <a:p>
            <a:pPr>
              <a:defRPr/>
            </a:pPr>
            <a:fld id="{7291EE13-E6C0-4A83-84A6-558ABE648681}" type="slidenum">
              <a:rPr lang="fi-FI"/>
              <a:pPr>
                <a:defRPr/>
              </a:pPr>
              <a:t>‹#›</a:t>
            </a:fld>
            <a:endParaRPr lang="fi-FI"/>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4" name="Dian numeron paikkamerkki 3"/>
          <p:cNvSpPr>
            <a:spLocks noGrp="1"/>
          </p:cNvSpPr>
          <p:nvPr>
            <p:ph type="sldNum" sz="quarter" idx="12"/>
          </p:nvPr>
        </p:nvSpPr>
        <p:spPr/>
        <p:txBody>
          <a:bodyPr/>
          <a:lstStyle>
            <a:lvl1pPr>
              <a:defRPr/>
            </a:lvl1pPr>
          </a:lstStyle>
          <a:p>
            <a:pPr>
              <a:defRPr/>
            </a:pPr>
            <a:fld id="{6DD88CC3-1C03-4C09-BE80-131D54AFE9BE}" type="slidenum">
              <a:rPr lang="fi-FI"/>
              <a:pPr>
                <a:defRPr/>
              </a:pPr>
              <a:t>‹#›</a:t>
            </a:fld>
            <a:endParaRPr lang="fi-FI"/>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043B21E7-F7D0-4C2C-A327-0D5F6E14B400}" type="slidenum">
              <a:rPr lang="fi-FI"/>
              <a:pPr>
                <a:defRPr/>
              </a:pPr>
              <a:t>‹#›</a:t>
            </a:fld>
            <a:endParaRPr lang="fi-FI"/>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65B5CD47-986A-4322-8D68-824BB20BA987}" type="slidenum">
              <a:rPr lang="fi-FI"/>
              <a:pPr>
                <a:defRPr/>
              </a:pPr>
              <a:t>‹#›</a:t>
            </a:fld>
            <a:endParaRPr lang="fi-FI"/>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D94704D9-1611-4D8A-A3B3-B15513966C72}" type="slidenum">
              <a:rPr lang="fi-FI"/>
              <a:pPr>
                <a:defRPr/>
              </a:pPr>
              <a:t>‹#›</a:t>
            </a:fld>
            <a:endParaRPr lang="fi-FI"/>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a:defRPr/>
            </a:lvl1pPr>
          </a:lstStyle>
          <a:p>
            <a:pPr>
              <a:defRPr/>
            </a:pPr>
            <a:fld id="{321D50AD-1734-49DC-AB12-ACA3689829C3}" type="slidenum">
              <a:rPr lang="fi-FI"/>
              <a:pPr>
                <a:defRPr/>
              </a:pPr>
              <a:t>‹#›</a:t>
            </a:fld>
            <a:endParaRPr lang="fi-FI"/>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a:defRPr/>
            </a:lvl1pPr>
          </a:lstStyle>
          <a:p>
            <a:pPr>
              <a:defRPr/>
            </a:pPr>
            <a:fld id="{AC81D34B-CF41-4611-BA4D-A1C81E88E448}" type="slidenum">
              <a:rPr lang="fi-FI"/>
              <a:pPr>
                <a:defRPr/>
              </a:pPr>
              <a:t>‹#›</a:t>
            </a:fld>
            <a:endParaRPr lang="fi-FI"/>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Jalostuksen turvallisuus</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C6CCD93C-BC76-4240-A3BE-53A328208A83}" type="slidenum">
              <a:rPr lang="en-US"/>
              <a:pPr>
                <a:defRPr/>
              </a:pPr>
              <a:t>‹#›</a:t>
            </a:fld>
            <a:endParaRPr lang="en-U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6"/>
          </p:nvPr>
        </p:nvSpPr>
        <p:spPr>
          <a:ln/>
        </p:spPr>
        <p:txBody>
          <a:bodyPr/>
          <a:lstStyle>
            <a:lvl1pPr>
              <a:defRPr/>
            </a:lvl1pPr>
          </a:lstStyle>
          <a:p>
            <a:pPr>
              <a:defRPr/>
            </a:pPr>
            <a:fld id="{803497F0-D130-410A-970E-F2121232A84A}" type="slidenum">
              <a:rPr lang="en-US"/>
              <a:pPr>
                <a:defRPr/>
              </a:pPr>
              <a:t>‹#›</a:t>
            </a:fld>
            <a:endParaRPr lang="en-U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B8E88E86-BDA4-44BD-A3F2-DCAE8B1C3DE6}" type="slidenum">
              <a:rPr lang="fi-FI"/>
              <a:pPr>
                <a:defRPr/>
              </a:pPr>
              <a:t>‹#›</a:t>
            </a:fld>
            <a:endParaRPr lang="fi-FI"/>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3BFB981E-337B-4B20-9B48-0C0211BA111E}" type="slidenum">
              <a:rPr lang="fi-FI"/>
              <a:pPr>
                <a:defRPr/>
              </a:pPr>
              <a:t>‹#›</a:t>
            </a:fld>
            <a:endParaRPr lang="fi-FI"/>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CD9E96B7-48B2-460F-91E3-93E1DE59C889}" type="slidenum">
              <a:rPr lang="fi-FI"/>
              <a:pPr>
                <a:defRPr/>
              </a:pPr>
              <a:t>‹#›</a:t>
            </a:fld>
            <a:endParaRPr lang="fi-FI"/>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EA84C1C5-3A18-4F47-988E-1E97D0D85F9C}" type="slidenum">
              <a:rPr lang="fi-FI"/>
              <a:pPr>
                <a:defRPr/>
              </a:pPr>
              <a:t>‹#›</a:t>
            </a:fld>
            <a:endParaRPr lang="fi-FI"/>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72604F18-62F6-4E1A-ADE4-FC270294FF03}" type="slidenum">
              <a:rPr lang="fi-FI"/>
              <a:pPr>
                <a:defRPr/>
              </a:pPr>
              <a:t>‹#›</a:t>
            </a:fld>
            <a:endParaRPr lang="fi-FI"/>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B7AE8E66-4611-4459-ACC4-CAF0D9450072}" type="slidenum">
              <a:rPr lang="fi-FI"/>
              <a:pPr>
                <a:defRPr/>
              </a:pPr>
              <a:t>‹#›</a:t>
            </a:fld>
            <a:endParaRPr lang="fi-FI"/>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AAF16783-9615-4A7C-83D4-D2A03ACDED93}" type="slidenum">
              <a:rPr lang="fi-FI"/>
              <a:pPr>
                <a:defRPr/>
              </a:pPr>
              <a:t>‹#›</a:t>
            </a:fld>
            <a:endParaRPr lang="fi-FI"/>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4584A2F0-E72D-4BED-B909-C43A9D8D34EE}" type="slidenum">
              <a:rPr lang="fi-FI"/>
              <a:pPr>
                <a:defRPr/>
              </a:pPr>
              <a:t>‹#›</a:t>
            </a:fld>
            <a:endParaRPr lang="fi-FI"/>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E772C413-D341-4B6B-97A3-F0CD5ED81BC7}" type="slidenum">
              <a:rPr lang="fi-FI"/>
              <a:pPr>
                <a:defRPr/>
              </a:pPr>
              <a:t>‹#›</a:t>
            </a:fld>
            <a:endParaRPr lang="fi-FI"/>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3A699DF4-671B-437E-BD22-069C7E0895D8}" type="slidenum">
              <a:rPr lang="fi-FI"/>
              <a:pPr>
                <a:defRPr/>
              </a:pPr>
              <a:t>‹#›</a:t>
            </a:fld>
            <a:endParaRPr lang="fi-FI"/>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Jalostuksen turvallisuus</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D292FAE0-A120-4E7D-A578-F2DA3399AFAE}" type="slidenum">
              <a:rPr lang="en-US"/>
              <a:pPr>
                <a:defRPr/>
              </a:pPr>
              <a:t>‹#›</a:t>
            </a:fld>
            <a:endParaRPr lang="en-U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2EF8456C-E223-4983-9C26-521B6A7593B8}" type="slidenum">
              <a:rPr lang="fi-FI"/>
              <a:pPr>
                <a:defRPr/>
              </a:pPr>
              <a:t>‹#›</a:t>
            </a:fld>
            <a:endParaRPr lang="fi-FI"/>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9EB601EC-4C3A-4EBA-9F93-CDDFE823F218}" type="slidenum">
              <a:rPr lang="fi-FI"/>
              <a:pPr>
                <a:defRPr/>
              </a:pPr>
              <a:t>‹#›</a:t>
            </a:fld>
            <a:endParaRPr lang="fi-FI"/>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342900" y="2133600"/>
            <a:ext cx="6172200" cy="6034088"/>
          </a:xfrm>
        </p:spPr>
        <p:txBody>
          <a:bodyPr/>
          <a:lstStyle/>
          <a:p>
            <a:pPr lvl="0"/>
            <a:endParaRPr lang="fi-FI" noProof="0" smtClean="0"/>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D8CE4773-ADC4-42AA-B961-68C56013F5A3}" type="slidenum">
              <a:rPr lang="fi-FI"/>
              <a:pPr>
                <a:defRPr/>
              </a:pPr>
              <a:t>‹#›</a:t>
            </a:fld>
            <a:endParaRPr lang="fi-FI"/>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Jalostuksen turvallisuus</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F48890E9-9C6A-4B76-A108-BE86BDC0BC5A}" type="slidenum">
              <a:rPr lang="en-US"/>
              <a:pPr>
                <a:defRPr/>
              </a:pPr>
              <a:t>‹#›</a:t>
            </a:fld>
            <a:endParaRPr lang="en-U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Jalostuksen turvallisuus</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9258693B-2276-4FAA-98E1-F9752E19697E}" type="slidenum">
              <a:rPr lang="en-US"/>
              <a:pPr>
                <a:defRPr/>
              </a:pPr>
              <a:t>‹#›</a:t>
            </a:fld>
            <a:endParaRPr lang="en-U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A23D40A3-8D68-4BD2-BC7F-2410407530F6}" type="slidenum">
              <a:rPr lang="fi-FI"/>
              <a:pPr>
                <a:defRPr/>
              </a:pPr>
              <a:t>‹#›</a:t>
            </a:fld>
            <a:endParaRPr lang="fi-FI"/>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45D6F176-6B26-45CC-88B9-9B92C9A48D48}" type="slidenum">
              <a:rPr lang="fi-FI"/>
              <a:pPr>
                <a:defRPr/>
              </a:pPr>
              <a:t>‹#›</a:t>
            </a:fld>
            <a:endParaRPr lang="fi-FI"/>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A49FC6CA-8821-43B8-B532-297084367E26}" type="slidenum">
              <a:rPr lang="fi-FI"/>
              <a:pPr>
                <a:defRPr/>
              </a:pPr>
              <a:t>‹#›</a:t>
            </a:fld>
            <a:endParaRPr lang="fi-FI"/>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6A86366C-F18B-4DDD-AE0C-2D8366505F70}" type="slidenum">
              <a:rPr lang="fi-FI"/>
              <a:pPr>
                <a:defRPr/>
              </a:pPr>
              <a:t>‹#›</a:t>
            </a:fld>
            <a:endParaRPr lang="fi-FI"/>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A5A7B2CD-89FB-4A75-8B95-0F849CB86AA8}" type="slidenum">
              <a:rPr lang="fi-FI"/>
              <a:pPr>
                <a:defRPr/>
              </a:pPr>
              <a:t>‹#›</a:t>
            </a:fld>
            <a:endParaRPr lang="fi-FI"/>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3FB0143F-0D45-49C4-8D7F-2415DDB53D6A}" type="slidenum">
              <a:rPr lang="fi-FI"/>
              <a:pPr>
                <a:defRPr/>
              </a:pPr>
              <a:t>‹#›</a:t>
            </a:fld>
            <a:endParaRPr lang="fi-FI"/>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FBC6B340-0C30-444E-864B-781844331EEF}" type="slidenum">
              <a:rPr lang="fi-FI"/>
              <a:pPr>
                <a:defRPr/>
              </a:pPr>
              <a:t>‹#›</a:t>
            </a:fld>
            <a:endParaRPr lang="fi-FI"/>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D9402100-3113-44BC-B5AC-3721882323BA}" type="slidenum">
              <a:rPr lang="fi-FI"/>
              <a:pPr>
                <a:defRPr/>
              </a:pPr>
              <a:t>‹#›</a:t>
            </a:fld>
            <a:endParaRPr lang="fi-FI"/>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E76A55EE-2393-497B-909B-1116A9663684}" type="slidenum">
              <a:rPr lang="fi-FI"/>
              <a:pPr>
                <a:defRPr/>
              </a:pPr>
              <a:t>‹#›</a:t>
            </a:fld>
            <a:endParaRPr lang="fi-FI"/>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C47E5DF1-E66C-4778-8CEB-90FF668FA18B}" type="slidenum">
              <a:rPr lang="fi-FI"/>
              <a:pPr>
                <a:defRPr/>
              </a:pPr>
              <a:t>‹#›</a:t>
            </a:fld>
            <a:endParaRPr lang="fi-FI"/>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A6CDC435-8804-443E-B55F-8214A1C13D72}" type="slidenum">
              <a:rPr lang="fi-FI"/>
              <a:pPr>
                <a:defRPr/>
              </a:pPr>
              <a:t>‹#›</a:t>
            </a:fld>
            <a:endParaRPr lang="fi-F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20329566-28ED-492B-8CA0-6E75FF113E4A}"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2F11B9DA-FB14-48F0-8993-2462F3DE644F}" type="slidenum">
              <a:rPr lang="fi-FI"/>
              <a:pPr>
                <a:defRPr/>
              </a:pPr>
              <a:t>‹#›</a:t>
            </a:fld>
            <a:endParaRPr lang="fi-FI"/>
          </a:p>
        </p:txBody>
      </p:sp>
    </p:spTree>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10C6BF41-6BD4-46F9-817F-2EC1A4433951}" type="slidenum">
              <a:rPr lang="fi-FI"/>
              <a:pPr>
                <a:defRPr/>
              </a:pPr>
              <a:t>‹#›</a:t>
            </a:fld>
            <a:endParaRPr lang="fi-FI"/>
          </a:p>
        </p:txBody>
      </p:sp>
    </p:spTree>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F5DC812E-5C6D-4E8F-9709-A21CE7F1B767}" type="slidenum">
              <a:rPr lang="fi-FI"/>
              <a:pPr>
                <a:defRPr/>
              </a:pPr>
              <a:t>‹#›</a:t>
            </a:fld>
            <a:endParaRPr lang="fi-FI"/>
          </a:p>
        </p:txBody>
      </p:sp>
    </p:spTree>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52AC7FD9-B9CB-4AA8-9E70-EC96EC05387F}" type="slidenum">
              <a:rPr lang="fi-FI"/>
              <a:pPr>
                <a:defRPr/>
              </a:pPr>
              <a:t>‹#›</a:t>
            </a:fld>
            <a:endParaRPr lang="fi-FI"/>
          </a:p>
        </p:txBody>
      </p:sp>
    </p:spTree>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B215FD5E-FB05-4A24-9B88-06C91FAC2585}" type="slidenum">
              <a:rPr lang="fi-FI"/>
              <a:pPr>
                <a:defRPr/>
              </a:pPr>
              <a:t>‹#›</a:t>
            </a:fld>
            <a:endParaRPr lang="fi-FI"/>
          </a:p>
        </p:txBody>
      </p:sp>
    </p:spTree>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2FCC8CB0-5520-4884-BD63-D77EE1E6F930}" type="slidenum">
              <a:rPr lang="fi-FI"/>
              <a:pPr>
                <a:defRPr/>
              </a:pPr>
              <a:t>‹#›</a:t>
            </a:fld>
            <a:endParaRPr lang="fi-FI"/>
          </a:p>
        </p:txBody>
      </p:sp>
    </p:spTree>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7456F961-8AC4-478F-B989-3E1BBC70A511}" type="slidenum">
              <a:rPr lang="fi-FI"/>
              <a:pPr>
                <a:defRPr/>
              </a:pPr>
              <a:t>‹#›</a:t>
            </a:fld>
            <a:endParaRPr lang="fi-FI"/>
          </a:p>
        </p:txBody>
      </p:sp>
    </p:spTree>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8B97C2AE-C9F4-49CF-9186-5B11474E59A8}" type="slidenum">
              <a:rPr lang="fi-FI"/>
              <a:pPr>
                <a:defRPr/>
              </a:pPr>
              <a:t>‹#›</a:t>
            </a:fld>
            <a:endParaRPr lang="fi-FI"/>
          </a:p>
        </p:txBody>
      </p:sp>
    </p:spTree>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EF45FF41-C316-4C68-B838-C721E934D049}" type="slidenum">
              <a:rPr lang="fi-FI"/>
              <a:pPr>
                <a:defRPr/>
              </a:pPr>
              <a:t>‹#›</a:t>
            </a:fld>
            <a:endParaRPr lang="fi-FI"/>
          </a:p>
        </p:txBody>
      </p:sp>
    </p:spTree>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DAE92933-8F87-4B8F-89D1-08CCFE572680}" type="slidenum">
              <a:rPr lang="fi-FI"/>
              <a:pPr>
                <a:defRPr/>
              </a:pPr>
              <a:t>‹#›</a:t>
            </a:fld>
            <a:endParaRPr lang="fi-FI"/>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3AA77804-C3F9-4AC2-8B64-22B81C75ECEC}" type="slidenum">
              <a:rPr lang="fi-FI"/>
              <a:pPr>
                <a:defRPr/>
              </a:pPr>
              <a:t>‹#›</a:t>
            </a:fld>
            <a:endParaRPr lang="fi-FI"/>
          </a:p>
        </p:txBody>
      </p:sp>
    </p:spTree>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7E066A3D-43DD-4535-B961-BCF795B42793}" type="slidenum">
              <a:rPr lang="fi-FI"/>
              <a:pPr>
                <a:defRPr/>
              </a:pPr>
              <a:t>‹#›</a:t>
            </a:fld>
            <a:endParaRPr lang="fi-FI"/>
          </a:p>
        </p:txBody>
      </p:sp>
    </p:spTree>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49C44229-D893-459E-A69B-FE9FD710F52F}" type="slidenum">
              <a:rPr lang="fi-FI"/>
              <a:pPr>
                <a:defRPr/>
              </a:pPr>
              <a:t>‹#›</a:t>
            </a:fld>
            <a:endParaRPr lang="fi-FI"/>
          </a:p>
        </p:txBody>
      </p:sp>
    </p:spTree>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D47D168B-3AB5-47BF-9212-5ECED8F63DD2}" type="slidenum">
              <a:rPr lang="fi-FI"/>
              <a:pPr>
                <a:defRPr/>
              </a:pPr>
              <a:t>‹#›</a:t>
            </a:fld>
            <a:endParaRPr lang="fi-FI"/>
          </a:p>
        </p:txBody>
      </p:sp>
    </p:spTree>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8543B410-FCCB-4908-8AC4-F03788B88DEE}" type="slidenum">
              <a:rPr lang="fi-FI"/>
              <a:pPr>
                <a:defRPr/>
              </a:pPr>
              <a:t>‹#›</a:t>
            </a:fld>
            <a:endParaRPr lang="fi-FI"/>
          </a:p>
        </p:txBody>
      </p:sp>
    </p:spTree>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05F4C896-B503-4F0F-9387-A0DCF4ADB87C}" type="slidenum">
              <a:rPr lang="fi-FI"/>
              <a:pPr>
                <a:defRPr/>
              </a:pPr>
              <a:t>‹#›</a:t>
            </a:fld>
            <a:endParaRPr lang="fi-FI"/>
          </a:p>
        </p:txBody>
      </p:sp>
    </p:spTree>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43F09844-2103-4C90-AA09-A7CEA6E178EC}" type="slidenum">
              <a:rPr lang="fi-FI"/>
              <a:pPr>
                <a:defRPr/>
              </a:pPr>
              <a:t>‹#›</a:t>
            </a:fld>
            <a:endParaRPr lang="fi-FI"/>
          </a:p>
        </p:txBody>
      </p:sp>
    </p:spTree>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7CBC88DB-D1B2-43C0-8E9A-160A4124516D}" type="slidenum">
              <a:rPr lang="fi-FI"/>
              <a:pPr>
                <a:defRPr/>
              </a:pPr>
              <a:t>‹#›</a:t>
            </a:fld>
            <a:endParaRPr lang="fi-FI"/>
          </a:p>
        </p:txBody>
      </p:sp>
    </p:spTree>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BB633F18-57DA-44A6-A5AB-55AE2C66BFDF}" type="slidenum">
              <a:rPr lang="fi-FI"/>
              <a:pPr>
                <a:defRPr/>
              </a:pPr>
              <a:t>‹#›</a:t>
            </a:fld>
            <a:endParaRPr lang="fi-FI"/>
          </a:p>
        </p:txBody>
      </p:sp>
    </p:spTree>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2918F257-457B-42F7-9949-5D17B5A760D1}" type="slidenum">
              <a:rPr lang="fi-FI"/>
              <a:pPr>
                <a:defRPr/>
              </a:pPr>
              <a:t>‹#›</a:t>
            </a:fld>
            <a:endParaRPr lang="fi-FI"/>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7DC69724-57B5-48F5-BB6F-CA64B2837A85}" type="slidenum">
              <a:rPr lang="fi-FI"/>
              <a:pPr>
                <a:defRPr/>
              </a:pPr>
              <a:t>‹#›</a:t>
            </a:fld>
            <a:endParaRPr lang="fi-FI"/>
          </a:p>
        </p:txBody>
      </p:sp>
    </p:spTree>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596505A9-451C-4FAC-9B24-58F8C986D5FF}" type="slidenum">
              <a:rPr lang="fi-FI"/>
              <a:pPr>
                <a:defRPr/>
              </a:pPr>
              <a:t>‹#›</a:t>
            </a:fld>
            <a:endParaRPr lang="fi-FI"/>
          </a:p>
        </p:txBody>
      </p:sp>
    </p:spTree>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C77DEE91-C4CB-46E6-89A3-CCC952898983}" type="slidenum">
              <a:rPr lang="fi-FI"/>
              <a:pPr>
                <a:defRPr/>
              </a:pPr>
              <a:t>‹#›</a:t>
            </a:fld>
            <a:endParaRPr lang="fi-FI"/>
          </a:p>
        </p:txBody>
      </p:sp>
    </p:spTree>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7C374432-94E9-4A91-90D6-B02D7E61F54D}" type="slidenum">
              <a:rPr lang="fi-FI"/>
              <a:pPr>
                <a:defRPr/>
              </a:pPr>
              <a:t>‹#›</a:t>
            </a:fld>
            <a:endParaRPr lang="fi-FI"/>
          </a:p>
        </p:txBody>
      </p:sp>
    </p:spTree>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08AC4CFC-8461-42E2-9719-0F3EA9093E28}" type="slidenum">
              <a:rPr lang="fi-FI"/>
              <a:pPr>
                <a:defRPr/>
              </a:pPr>
              <a:t>‹#›</a:t>
            </a:fld>
            <a:endParaRPr lang="fi-FI"/>
          </a:p>
        </p:txBody>
      </p:sp>
    </p:spTree>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342900" y="2133600"/>
            <a:ext cx="6172200" cy="6034088"/>
          </a:xfrm>
        </p:spPr>
        <p:txBody>
          <a:bodyPr/>
          <a:lstStyle/>
          <a:p>
            <a:pPr lvl="0"/>
            <a:endParaRPr lang="fi-FI" noProof="0" smtClean="0"/>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algn="l"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BACF7A63-50DD-48B9-873E-63EE22D7A91A}" type="slidenum">
              <a:rPr lang="fi-FI"/>
              <a:pPr>
                <a:defRPr/>
              </a:pPr>
              <a:t>‹#›</a:t>
            </a:fld>
            <a:endParaRPr lang="fi-FI"/>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3104DD5D-AC6B-4F42-A235-671A41C4CE16}"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6033249C-9EB3-4B27-98B2-8DF3D4EAD043}" type="slidenum">
              <a:rPr lang="fi-FI"/>
              <a:pPr>
                <a:defRPr/>
              </a:pPr>
              <a:t>‹#›</a:t>
            </a:fld>
            <a:endParaRPr lang="fi-FI"/>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0FAE9859-7F14-4664-9D5A-92C11AEED1FA}" type="slidenum">
              <a:rPr lang="fi-FI"/>
              <a:pPr>
                <a:defRPr/>
              </a:pPr>
              <a:t>‹#›</a:t>
            </a:fld>
            <a:endParaRPr lang="fi-FI"/>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7FC60548-B97C-4C99-987B-5C0C4E2BA96E}" type="slidenum">
              <a:rPr lang="fi-FI"/>
              <a:pPr>
                <a:defRPr/>
              </a:pPr>
              <a:t>‹#›</a:t>
            </a:fld>
            <a:endParaRPr lang="fi-FI"/>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3429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544ACBAA-10C5-4125-98FA-C2E5A077B43D}" type="slidenum">
              <a:rPr lang="fi-FI"/>
              <a:pPr>
                <a:defRPr/>
              </a:pPr>
              <a:t>‹#›</a:t>
            </a:fld>
            <a:endParaRPr lang="fi-FI"/>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6"/>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8" name="Alatunnisteen paikkamerkki 7"/>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9" name="Dian numeron paikkamerkki 8"/>
          <p:cNvSpPr>
            <a:spLocks noGrp="1"/>
          </p:cNvSpPr>
          <p:nvPr>
            <p:ph type="sldNum" sz="quarter" idx="12"/>
          </p:nvPr>
        </p:nvSpPr>
        <p:spPr/>
        <p:txBody>
          <a:bodyPr/>
          <a:lstStyle>
            <a:lvl1pPr eaLnBrk="0" hangingPunct="0">
              <a:defRPr>
                <a:latin typeface="Times New Roman" pitchFamily="18" charset="0"/>
              </a:defRPr>
            </a:lvl1pPr>
          </a:lstStyle>
          <a:p>
            <a:pPr>
              <a:defRPr/>
            </a:pPr>
            <a:fld id="{70160136-6487-4A2A-B05D-8A6469CA0B14}" type="slidenum">
              <a:rPr lang="fi-FI"/>
              <a:pPr>
                <a:defRPr/>
              </a:pPr>
              <a:t>‹#›</a:t>
            </a:fld>
            <a:endParaRPr lang="fi-FI"/>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2"/>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4" name="Alatunnisteen paikkamerkki 3"/>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5" name="Dian numeron paikkamerkki 4"/>
          <p:cNvSpPr>
            <a:spLocks noGrp="1"/>
          </p:cNvSpPr>
          <p:nvPr>
            <p:ph type="sldNum" sz="quarter" idx="12"/>
          </p:nvPr>
        </p:nvSpPr>
        <p:spPr/>
        <p:txBody>
          <a:bodyPr/>
          <a:lstStyle>
            <a:lvl1pPr eaLnBrk="0" hangingPunct="0">
              <a:defRPr>
                <a:latin typeface="Times New Roman" pitchFamily="18" charset="0"/>
              </a:defRPr>
            </a:lvl1pPr>
          </a:lstStyle>
          <a:p>
            <a:pPr>
              <a:defRPr/>
            </a:pPr>
            <a:fld id="{7F5B28B6-59F5-4342-9812-73155973F448}" type="slidenum">
              <a:rPr lang="fi-FI"/>
              <a:pPr>
                <a:defRPr/>
              </a:pPr>
              <a:t>‹#›</a:t>
            </a:fld>
            <a:endParaRPr lang="fi-FI"/>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3" name="Alatunnisteen paikkamerkki 2"/>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4" name="Dian numeron paikkamerkki 3"/>
          <p:cNvSpPr>
            <a:spLocks noGrp="1"/>
          </p:cNvSpPr>
          <p:nvPr>
            <p:ph type="sldNum" sz="quarter" idx="12"/>
          </p:nvPr>
        </p:nvSpPr>
        <p:spPr/>
        <p:txBody>
          <a:bodyPr/>
          <a:lstStyle>
            <a:lvl1pPr eaLnBrk="0" hangingPunct="0">
              <a:defRPr>
                <a:latin typeface="Times New Roman" pitchFamily="18" charset="0"/>
              </a:defRPr>
            </a:lvl1pPr>
          </a:lstStyle>
          <a:p>
            <a:pPr>
              <a:defRPr/>
            </a:pPr>
            <a:fld id="{9921E977-A687-4CEE-A08C-7C0F1C7E897A}" type="slidenum">
              <a:rPr lang="fi-FI"/>
              <a:pPr>
                <a:defRPr/>
              </a:pPr>
              <a:t>‹#›</a:t>
            </a:fld>
            <a:endParaRPr lang="fi-FI"/>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3AF5592A-3C99-4F0A-A59A-0614DE465096}" type="slidenum">
              <a:rPr lang="fi-FI"/>
              <a:pPr>
                <a:defRPr/>
              </a:pPr>
              <a:t>‹#›</a:t>
            </a:fld>
            <a:endParaRPr lang="fi-FI"/>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2D6C13A5-7913-4235-BC20-E1792964C55A}"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2ACFC700-33D8-445A-B645-10751C4E3A72}" type="slidenum">
              <a:rPr lang="fi-FI"/>
              <a:pPr>
                <a:defRPr/>
              </a:pPr>
              <a:t>‹#›</a:t>
            </a:fld>
            <a:endParaRPr lang="fi-FI"/>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B55D3F47-3455-4986-8D63-099B01761CCD}" type="slidenum">
              <a:rPr lang="fi-FI"/>
              <a:pPr>
                <a:defRPr/>
              </a:pPr>
              <a:t>‹#›</a:t>
            </a:fld>
            <a:endParaRPr lang="fi-FI"/>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4972050" y="366713"/>
            <a:ext cx="1543050" cy="780097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342900" y="366713"/>
            <a:ext cx="4476750" cy="78009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5" name="Alatunnisteen paikkamerkki 4"/>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6" name="Dian numeron paikkamerkki 5"/>
          <p:cNvSpPr>
            <a:spLocks noGrp="1"/>
          </p:cNvSpPr>
          <p:nvPr>
            <p:ph type="sldNum" sz="quarter" idx="12"/>
          </p:nvPr>
        </p:nvSpPr>
        <p:spPr/>
        <p:txBody>
          <a:bodyPr/>
          <a:lstStyle>
            <a:lvl1pPr eaLnBrk="0" hangingPunct="0">
              <a:defRPr>
                <a:latin typeface="Times New Roman" pitchFamily="18" charset="0"/>
              </a:defRPr>
            </a:lvl1pPr>
          </a:lstStyle>
          <a:p>
            <a:pPr>
              <a:defRPr/>
            </a:pPr>
            <a:fld id="{87EC51F5-77F6-4C56-A8D1-EEE531D782D9}" type="slidenum">
              <a:rPr lang="fi-FI"/>
              <a:pPr>
                <a:defRPr/>
              </a:pPr>
              <a:t>‹#›</a:t>
            </a:fld>
            <a:endParaRPr lang="fi-FI"/>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3429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505200" y="2133600"/>
            <a:ext cx="3009900" cy="6034088"/>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4"/>
          <p:cNvSpPr>
            <a:spLocks noGrp="1"/>
          </p:cNvSpPr>
          <p:nvPr>
            <p:ph type="dt" sz="half" idx="10"/>
          </p:nvPr>
        </p:nvSpPr>
        <p:spPr/>
        <p:txBody>
          <a:bodyPr/>
          <a:lstStyle>
            <a:lvl1pPr eaLnBrk="0" hangingPunct="0">
              <a:defRPr>
                <a:latin typeface="Times New Roman" pitchFamily="18" charset="0"/>
              </a:defRPr>
            </a:lvl1pPr>
          </a:lstStyle>
          <a:p>
            <a:pPr>
              <a:defRPr/>
            </a:pPr>
            <a:r>
              <a:rPr lang="fi-FI" smtClean="0"/>
              <a:t>13.9.2012</a:t>
            </a:r>
            <a:endParaRPr lang="fi-FI"/>
          </a:p>
        </p:txBody>
      </p:sp>
      <p:sp>
        <p:nvSpPr>
          <p:cNvPr id="6" name="Alatunnisteen paikkamerkki 5"/>
          <p:cNvSpPr>
            <a:spLocks noGrp="1"/>
          </p:cNvSpPr>
          <p:nvPr>
            <p:ph type="ftr" sz="quarter" idx="11"/>
          </p:nvPr>
        </p:nvSpPr>
        <p:spPr/>
        <p:txBody>
          <a:bodyPr/>
          <a:lstStyle>
            <a:lvl1pPr eaLnBrk="0" hangingPunct="0">
              <a:defRPr>
                <a:latin typeface="Times New Roman" pitchFamily="18" charset="0"/>
              </a:defRPr>
            </a:lvl1pPr>
          </a:lstStyle>
          <a:p>
            <a:pPr>
              <a:defRPr/>
            </a:pPr>
            <a:r>
              <a:rPr lang="fi-FI" smtClean="0"/>
              <a:t>Jussi Tammisola, Jalostuksen turvallisuus</a:t>
            </a:r>
            <a:endParaRPr lang="fi-FI"/>
          </a:p>
        </p:txBody>
      </p:sp>
      <p:sp>
        <p:nvSpPr>
          <p:cNvPr id="7" name="Dian numeron paikkamerkki 6"/>
          <p:cNvSpPr>
            <a:spLocks noGrp="1"/>
          </p:cNvSpPr>
          <p:nvPr>
            <p:ph type="sldNum" sz="quarter" idx="12"/>
          </p:nvPr>
        </p:nvSpPr>
        <p:spPr/>
        <p:txBody>
          <a:bodyPr/>
          <a:lstStyle>
            <a:lvl1pPr eaLnBrk="0" hangingPunct="0">
              <a:defRPr>
                <a:latin typeface="Times New Roman" pitchFamily="18" charset="0"/>
              </a:defRPr>
            </a:lvl1pPr>
          </a:lstStyle>
          <a:p>
            <a:pPr>
              <a:defRPr/>
            </a:pPr>
            <a:fld id="{CF02ABE7-4282-4E7A-B2A5-7F8B8D45A915}" type="slidenum">
              <a:rPr lang="fi-FI"/>
              <a:pPr>
                <a:defRPr/>
              </a:pPr>
              <a:t>‹#›</a:t>
            </a:fld>
            <a:endParaRPr lang="fi-FI"/>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57C4A5B0-DE2E-4230-BF5A-456DCDA33E9F}" type="slidenum">
              <a:rPr lang="en-US"/>
              <a:pPr>
                <a:defRPr/>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A5119D4A-1379-45E8-AE92-D31A7C63233B}" type="slidenum">
              <a:rPr lang="en-US"/>
              <a:pPr>
                <a:defRPr/>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A2FE6D8B-618C-4843-9181-67C8B12EC0A7}" type="slidenum">
              <a:rPr lang="en-US"/>
              <a:pPr>
                <a:defRPr/>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41E2A657-D47D-4238-8806-24B8F855629A}" type="slidenum">
              <a:rPr lang="en-US"/>
              <a:pPr>
                <a:defRPr/>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01AC4940-5E95-48F0-A1ED-54F479B7B988}"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4546E86E-12D7-43E1-9B27-FD8CEF738579}"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01EAEFAE-F3CB-489E-9037-39491FE8B5A6}" type="slidenum">
              <a:rPr lang="en-US"/>
              <a:pPr>
                <a:defRPr/>
              </a:pPr>
              <a:t>‹#›</a:t>
            </a:fld>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8A52EA25-E5D3-47E2-9C25-9966413C1809}" type="slidenum">
              <a:rPr lang="en-US"/>
              <a:pPr>
                <a:defRPr/>
              </a:pPr>
              <a:t>‹#›</a:t>
            </a:fld>
            <a:endParaRPr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1883256F-CF5B-431C-AA90-FCB73D781D12}" type="slidenum">
              <a:rPr lang="en-US"/>
              <a:pPr>
                <a:defRPr/>
              </a:pPr>
              <a:t>‹#›</a:t>
            </a:fld>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8C9159C1-1C72-4116-8437-1190731D5CC2}" type="slidenum">
              <a:rPr lang="en-US"/>
              <a:pPr>
                <a:defRPr/>
              </a:pPr>
              <a:t>‹#›</a:t>
            </a:fld>
            <a:endParaRPr 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B0519F58-4DAC-48C0-90A1-FAC296F2DDAD}" type="slidenum">
              <a:rPr lang="en-US"/>
              <a:pPr>
                <a:defRPr/>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Jalostuksen turvallisuus</a:t>
            </a:r>
            <a:endParaRPr lang="en-US"/>
          </a:p>
        </p:txBody>
      </p:sp>
      <p:sp>
        <p:nvSpPr>
          <p:cNvPr id="9" name="Rectangle 1039"/>
          <p:cNvSpPr>
            <a:spLocks noGrp="1" noChangeArrowheads="1"/>
          </p:cNvSpPr>
          <p:nvPr>
            <p:ph type="sldNum" sz="quarter" idx="17"/>
          </p:nvPr>
        </p:nvSpPr>
        <p:spPr>
          <a:ln/>
        </p:spPr>
        <p:txBody>
          <a:bodyPr/>
          <a:lstStyle>
            <a:lvl1pPr>
              <a:defRPr/>
            </a:lvl1pPr>
          </a:lstStyle>
          <a:p>
            <a:pPr>
              <a:defRPr/>
            </a:pPr>
            <a:fld id="{4ED6C9DE-0EF5-40BB-89D2-64AD239687C9}" type="slidenum">
              <a:rPr lang="en-US"/>
              <a:pPr>
                <a:defRPr/>
              </a:pPr>
              <a:t>‹#›</a:t>
            </a:fld>
            <a:endParaRPr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Jalostuksen turvallisuus</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04343863-042B-44BC-A25B-4BFC29147C3F}" type="slidenum">
              <a:rPr lang="en-US"/>
              <a:pPr>
                <a:defRPr/>
              </a:pPr>
              <a:t>‹#›</a:t>
            </a:fld>
            <a:endParaRPr 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a:ln/>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6"/>
          </p:nvPr>
        </p:nvSpPr>
        <p:spPr>
          <a:ln/>
        </p:spPr>
        <p:txBody>
          <a:bodyPr/>
          <a:lstStyle>
            <a:lvl1pPr>
              <a:defRPr/>
            </a:lvl1pPr>
          </a:lstStyle>
          <a:p>
            <a:pPr>
              <a:defRPr/>
            </a:pPr>
            <a:fld id="{DF00692E-7E0A-466A-825B-A69665BF9996}" type="slidenum">
              <a:rPr lang="en-US"/>
              <a:pPr>
                <a:defRPr/>
              </a:pPr>
              <a:t>‹#›</a:t>
            </a:fld>
            <a:endParaRPr 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Jalostuksen turvallisuus</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C68D61AA-56D1-4D4A-9540-85976D6D303E}" type="slidenum">
              <a:rPr lang="en-US"/>
              <a:pPr>
                <a:defRPr/>
              </a:pPr>
              <a:t>‹#›</a:t>
            </a:fld>
            <a:endParaRPr 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a:ln/>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a:ln/>
        </p:spPr>
        <p:txBody>
          <a:bodyPr/>
          <a:lstStyle>
            <a:lvl1pPr>
              <a:defRPr/>
            </a:lvl1pPr>
          </a:lstStyle>
          <a:p>
            <a:pPr>
              <a:defRPr/>
            </a:pPr>
            <a:r>
              <a:rPr lang="en-US" smtClean="0"/>
              <a:t>Jussi Tammisola, Jalostuksen turvallisuus</a:t>
            </a:r>
            <a:endParaRPr lang="en-US"/>
          </a:p>
        </p:txBody>
      </p:sp>
      <p:sp>
        <p:nvSpPr>
          <p:cNvPr id="10" name="Rectangle 1039"/>
          <p:cNvSpPr>
            <a:spLocks noGrp="1" noChangeArrowheads="1"/>
          </p:cNvSpPr>
          <p:nvPr>
            <p:ph type="sldNum" sz="quarter" idx="18"/>
          </p:nvPr>
        </p:nvSpPr>
        <p:spPr>
          <a:ln/>
        </p:spPr>
        <p:txBody>
          <a:bodyPr/>
          <a:lstStyle>
            <a:lvl1pPr>
              <a:defRPr/>
            </a:lvl1pPr>
          </a:lstStyle>
          <a:p>
            <a:pPr>
              <a:defRPr/>
            </a:pPr>
            <a:fld id="{B32B37A7-DF01-4AAE-9E99-32D7B932C45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BCC2FBE9-9F8F-454B-B52C-076F6E506584}"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a:ln/>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a:ln/>
        </p:spPr>
        <p:txBody>
          <a:bodyPr/>
          <a:lstStyle>
            <a:lvl1pPr>
              <a:defRPr/>
            </a:lvl1pPr>
          </a:lstStyle>
          <a:p>
            <a:pPr>
              <a:defRPr/>
            </a:pPr>
            <a:r>
              <a:rPr lang="en-US" smtClean="0"/>
              <a:t>Jussi Tammisola, Jalostuksen turvallisuus</a:t>
            </a:r>
            <a:endParaRPr lang="en-US"/>
          </a:p>
        </p:txBody>
      </p:sp>
      <p:sp>
        <p:nvSpPr>
          <p:cNvPr id="8" name="Rectangle 1039"/>
          <p:cNvSpPr>
            <a:spLocks noGrp="1" noChangeArrowheads="1"/>
          </p:cNvSpPr>
          <p:nvPr>
            <p:ph type="sldNum" sz="quarter" idx="17"/>
          </p:nvPr>
        </p:nvSpPr>
        <p:spPr>
          <a:ln/>
        </p:spPr>
        <p:txBody>
          <a:bodyPr/>
          <a:lstStyle>
            <a:lvl1pPr>
              <a:defRPr/>
            </a:lvl1pPr>
          </a:lstStyle>
          <a:p>
            <a:pPr>
              <a:defRPr/>
            </a:pPr>
            <a:fld id="{264CB0BA-FA87-4B23-A352-20ED427237FE}" type="slidenum">
              <a:rPr lang="en-US"/>
              <a:pPr>
                <a:defRPr/>
              </a:pPr>
              <a:t>‹#›</a:t>
            </a:fld>
            <a:endParaRPr 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pic>
        <p:nvPicPr>
          <p:cNvPr id="4" name="Picture 1059" descr="kansi_tkunta-palmenia"/>
          <p:cNvPicPr>
            <a:picLocks noChangeAspect="1" noChangeArrowheads="1"/>
          </p:cNvPicPr>
          <p:nvPr/>
        </p:nvPicPr>
        <p:blipFill>
          <a:blip r:embed="rId2" cstate="print"/>
          <a:srcRect/>
          <a:stretch>
            <a:fillRect/>
          </a:stretch>
        </p:blipFill>
        <p:spPr bwMode="auto">
          <a:xfrm>
            <a:off x="0" y="0"/>
            <a:ext cx="6859588" cy="9145588"/>
          </a:xfrm>
          <a:prstGeom prst="rect">
            <a:avLst/>
          </a:prstGeom>
          <a:noFill/>
          <a:ln w="9525">
            <a:noFill/>
            <a:miter lim="800000"/>
            <a:headEnd/>
            <a:tailEnd/>
          </a:ln>
        </p:spPr>
      </p:pic>
      <p:sp>
        <p:nvSpPr>
          <p:cNvPr id="3074" name="Rectangle 2"/>
          <p:cNvSpPr>
            <a:spLocks noGrp="1" noChangeArrowheads="1"/>
          </p:cNvSpPr>
          <p:nvPr>
            <p:ph type="ctrTitle"/>
          </p:nvPr>
        </p:nvSpPr>
        <p:spPr>
          <a:xfrm>
            <a:off x="800100" y="2798233"/>
            <a:ext cx="4057650" cy="1524000"/>
          </a:xfrm>
        </p:spPr>
        <p:txBody>
          <a:bodyPr/>
          <a:lstStyle>
            <a:lvl1pPr>
              <a:defRPr>
                <a:solidFill>
                  <a:srgbClr val="1E1C77"/>
                </a:solidFill>
              </a:defRPr>
            </a:lvl1pPr>
          </a:lstStyle>
          <a:p>
            <a:r>
              <a:rPr lang="en-US" dirty="0" err="1"/>
              <a:t>Muokkaa</a:t>
            </a:r>
            <a:r>
              <a:rPr lang="en-US" dirty="0"/>
              <a:t> </a:t>
            </a:r>
            <a:r>
              <a:rPr lang="en-US" dirty="0" err="1"/>
              <a:t>otsikon</a:t>
            </a:r>
            <a:r>
              <a:rPr lang="en-US" dirty="0"/>
              <a:t> </a:t>
            </a:r>
            <a:r>
              <a:rPr lang="en-US" dirty="0" err="1"/>
              <a:t>perustyyliä</a:t>
            </a:r>
            <a:r>
              <a:rPr lang="en-US" dirty="0"/>
              <a:t> </a:t>
            </a:r>
            <a:r>
              <a:rPr lang="en-US" dirty="0" err="1"/>
              <a:t>napsauttamalla</a:t>
            </a:r>
            <a:endParaRPr lang="en-US" dirty="0"/>
          </a:p>
        </p:txBody>
      </p:sp>
      <p:sp>
        <p:nvSpPr>
          <p:cNvPr id="3075" name="Rectangle 3"/>
          <p:cNvSpPr>
            <a:spLocks noGrp="1" noChangeArrowheads="1"/>
          </p:cNvSpPr>
          <p:nvPr>
            <p:ph type="subTitle" idx="1"/>
          </p:nvPr>
        </p:nvSpPr>
        <p:spPr>
          <a:xfrm>
            <a:off x="800100" y="4758268"/>
            <a:ext cx="4057650" cy="1845733"/>
          </a:xfrm>
        </p:spPr>
        <p:txBody>
          <a:bodyPr/>
          <a:lstStyle>
            <a:lvl1pPr marL="0" indent="0">
              <a:buFont typeface="Wingdings" pitchFamily="2" charset="2"/>
              <a:buNone/>
              <a:defRPr/>
            </a:lvl1pPr>
          </a:lstStyle>
          <a:p>
            <a:r>
              <a:rPr lang="en-US"/>
              <a:t>Muokkaa alaotsikon perustyyliä napsauttamalla</a:t>
            </a: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4" name="Rectangle 1037"/>
          <p:cNvSpPr>
            <a:spLocks noGrp="1" noChangeArrowheads="1"/>
          </p:cNvSpPr>
          <p:nvPr>
            <p:ph type="dt" sz="half" idx="10"/>
          </p:nvPr>
        </p:nvSpPr>
        <p:spPr>
          <a:ln/>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a:ln/>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a:ln/>
        </p:spPr>
        <p:txBody>
          <a:bodyPr/>
          <a:lstStyle>
            <a:lvl1pPr>
              <a:defRPr/>
            </a:lvl1pPr>
          </a:lstStyle>
          <a:p>
            <a:pPr>
              <a:defRPr/>
            </a:pPr>
            <a:fld id="{67064A66-8B70-462E-AEBC-FE8FE5DE0BAD}" type="slidenum">
              <a:rPr lang="en-US"/>
              <a:pPr>
                <a:defRPr/>
              </a:pPr>
              <a:t>‹#›</a:t>
            </a:fld>
            <a:endParaRPr 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735" y="5875867"/>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735" y="3875620"/>
            <a:ext cx="5829300" cy="2000249"/>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CDECBF91-30CE-40EF-8864-8B4FAE7E7612}" type="slidenum">
              <a:rPr lang="en-US"/>
              <a:pPr>
                <a:defRPr/>
              </a:pPr>
              <a:t>‹#›</a:t>
            </a:fld>
            <a:endParaRPr 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137160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057650" y="2133600"/>
            <a:ext cx="2571750" cy="660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13CF439B-6E9D-481B-BC61-7FD763E8473A}" type="slidenum">
              <a:rPr lang="en-US"/>
              <a:pPr>
                <a:defRPr/>
              </a:pPr>
              <a:t>‹#›</a:t>
            </a:fld>
            <a:endParaRPr 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184"/>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1"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3770"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9" name="Rectangle 1039"/>
          <p:cNvSpPr>
            <a:spLocks noGrp="1" noChangeArrowheads="1"/>
          </p:cNvSpPr>
          <p:nvPr>
            <p:ph type="sldNum" sz="quarter" idx="12"/>
          </p:nvPr>
        </p:nvSpPr>
        <p:spPr/>
        <p:txBody>
          <a:bodyPr/>
          <a:lstStyle>
            <a:lvl1pPr>
              <a:defRPr/>
            </a:lvl1pPr>
          </a:lstStyle>
          <a:p>
            <a:pPr>
              <a:defRPr/>
            </a:pPr>
            <a:fld id="{74F76BA9-5FB9-4E58-B3DF-F7ADD84C8FEB}" type="slidenum">
              <a:rPr lang="en-US"/>
              <a:pPr>
                <a:defRPr/>
              </a:pPr>
              <a:t>‹#›</a:t>
            </a:fld>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4"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5" name="Rectangle 1039"/>
          <p:cNvSpPr>
            <a:spLocks noGrp="1" noChangeArrowheads="1"/>
          </p:cNvSpPr>
          <p:nvPr>
            <p:ph type="sldNum" sz="quarter" idx="12"/>
          </p:nvPr>
        </p:nvSpPr>
        <p:spPr/>
        <p:txBody>
          <a:bodyPr/>
          <a:lstStyle>
            <a:lvl1pPr>
              <a:defRPr/>
            </a:lvl1pPr>
          </a:lstStyle>
          <a:p>
            <a:pPr>
              <a:defRPr/>
            </a:pPr>
            <a:fld id="{7799AD53-2A11-449E-A3EC-EFB3BEEB97B7}" type="slidenum">
              <a:rPr lang="en-US"/>
              <a:pPr>
                <a:defRPr/>
              </a:pPr>
              <a:t>‹#›</a:t>
            </a:fld>
            <a:endParaRPr 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C432571D-4233-4739-882E-B012E72F9677}" type="slidenum">
              <a:rPr lang="en-US"/>
              <a:pPr>
                <a:defRPr/>
              </a:pPr>
              <a:t>‹#›</a:t>
            </a:fld>
            <a:endParaRPr 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3BFDBC41-CD30-4655-B215-C1DBA2BA1DFB}" type="slidenum">
              <a:rPr lang="en-US"/>
              <a:pPr>
                <a:defRPr/>
              </a:pPr>
              <a:t>‹#›</a:t>
            </a:fld>
            <a:endParaRPr 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DB2CBF02-F721-4A64-B5C3-2BF8DB8D92B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3"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4" name="Rectangle 1039"/>
          <p:cNvSpPr>
            <a:spLocks noGrp="1" noChangeArrowheads="1"/>
          </p:cNvSpPr>
          <p:nvPr>
            <p:ph type="sldNum" sz="quarter" idx="12"/>
          </p:nvPr>
        </p:nvSpPr>
        <p:spPr/>
        <p:txBody>
          <a:bodyPr/>
          <a:lstStyle>
            <a:lvl1pPr>
              <a:defRPr/>
            </a:lvl1pPr>
          </a:lstStyle>
          <a:p>
            <a:pPr>
              <a:defRPr/>
            </a:pPr>
            <a:fld id="{314BA260-7071-4AAE-BDB8-C6D04DAA3F91}"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B930D0FA-56C5-4A25-BBCD-344558B087FB}" type="slidenum">
              <a:rPr lang="en-US"/>
              <a:pPr>
                <a:defRPr/>
              </a:pPr>
              <a:t>‹#›</a:t>
            </a:fld>
            <a:endParaRPr 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314950" y="203200"/>
            <a:ext cx="1314450" cy="85344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1371600" y="203200"/>
            <a:ext cx="3829050" cy="85344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2"/>
          </p:nvPr>
        </p:nvSpPr>
        <p:spPr/>
        <p:txBody>
          <a:bodyPr/>
          <a:lstStyle>
            <a:lvl1pPr>
              <a:defRPr/>
            </a:lvl1pPr>
          </a:lstStyle>
          <a:p>
            <a:pPr>
              <a:defRPr/>
            </a:pPr>
            <a:fld id="{F9B3FF08-D0E9-4646-A057-8A8C593182C0}" type="slidenum">
              <a:rPr lang="en-US"/>
              <a:pPr>
                <a:defRPr/>
              </a:pPr>
              <a:t>‹#›</a:t>
            </a:fld>
            <a:endParaRPr lang="en-U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dirty="0"/>
          </a:p>
        </p:txBody>
      </p:sp>
      <p:sp>
        <p:nvSpPr>
          <p:cNvPr id="7" name="Sisällön paikkamerkki 6"/>
          <p:cNvSpPr>
            <a:spLocks noGrp="1"/>
          </p:cNvSpPr>
          <p:nvPr>
            <p:ph sz="quarter" idx="13"/>
          </p:nvPr>
        </p:nvSpPr>
        <p:spPr>
          <a:xfrm>
            <a:off x="357166" y="6858016"/>
            <a:ext cx="6286543" cy="1785949"/>
          </a:xfrm>
        </p:spPr>
        <p:txBody>
          <a:bodyPr/>
          <a:lstStyle>
            <a:lvl1pPr>
              <a:defRPr/>
            </a:lvl1pPr>
            <a:lvl5pPr>
              <a:buNone/>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p:txBody>
      </p:sp>
      <p:sp>
        <p:nvSpPr>
          <p:cNvPr id="8" name="Sisällön paikkamerkki 6"/>
          <p:cNvSpPr>
            <a:spLocks noGrp="1"/>
          </p:cNvSpPr>
          <p:nvPr>
            <p:ph sz="quarter" idx="14"/>
          </p:nvPr>
        </p:nvSpPr>
        <p:spPr>
          <a:xfrm>
            <a:off x="357166" y="1285853"/>
            <a:ext cx="6286543" cy="5429287"/>
          </a:xfrm>
        </p:spPr>
        <p:txBody>
          <a:bodyPr/>
          <a:lstStyle>
            <a:lvl1pPr>
              <a:buNone/>
              <a:defRPr/>
            </a:lvl1pPr>
          </a:lstStyle>
          <a:p>
            <a:pPr lvl="0"/>
            <a:r>
              <a:rPr lang="fi-FI" smtClean="0"/>
              <a:t>Muokkaa tekstin perustyylejä napsauttamalla</a:t>
            </a:r>
          </a:p>
        </p:txBody>
      </p:sp>
      <p:sp>
        <p:nvSpPr>
          <p:cNvPr id="5" name="Rectangle 1037"/>
          <p:cNvSpPr>
            <a:spLocks noGrp="1" noChangeArrowheads="1"/>
          </p:cNvSpPr>
          <p:nvPr>
            <p:ph type="dt" sz="half" idx="15"/>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a:defRPr/>
            </a:lvl1pPr>
          </a:lstStyle>
          <a:p>
            <a:pPr>
              <a:defRPr/>
            </a:pPr>
            <a:r>
              <a:rPr lang="en-US" smtClean="0"/>
              <a:t>Jussi Tammisola, Jalostuksen turvallisuus</a:t>
            </a:r>
            <a:endParaRPr lang="en-US"/>
          </a:p>
        </p:txBody>
      </p:sp>
      <p:sp>
        <p:nvSpPr>
          <p:cNvPr id="9" name="Rectangle 1039"/>
          <p:cNvSpPr>
            <a:spLocks noGrp="1" noChangeArrowheads="1"/>
          </p:cNvSpPr>
          <p:nvPr>
            <p:ph type="sldNum" sz="quarter" idx="17"/>
          </p:nvPr>
        </p:nvSpPr>
        <p:spPr/>
        <p:txBody>
          <a:bodyPr/>
          <a:lstStyle>
            <a:lvl1pPr>
              <a:defRPr/>
            </a:lvl1pPr>
          </a:lstStyle>
          <a:p>
            <a:pPr>
              <a:defRPr/>
            </a:pPr>
            <a:fld id="{53F7B4A7-F254-46A5-88CE-627324EF489D}" type="slidenum">
              <a:rPr lang="en-US"/>
              <a:pPr>
                <a:defRPr/>
              </a:pPr>
              <a:t>‹#›</a:t>
            </a:fld>
            <a:endParaRPr lang="en-U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0" y="1428750"/>
            <a:ext cx="1714500" cy="3214688"/>
          </a:xfrm>
        </p:spPr>
        <p:txBody>
          <a:bodyPr/>
          <a:lstStyle>
            <a:lvl1pPr>
              <a:buNone/>
              <a:defRPr/>
            </a:lvl1pPr>
            <a:lvl2pPr>
              <a:buNone/>
              <a:defRPr/>
            </a:lvl2pPr>
            <a:lvl3pPr>
              <a:buNone/>
              <a:defRPr/>
            </a:lvl3pPr>
          </a:lstStyle>
          <a:p>
            <a:pPr lvl="1"/>
            <a:endParaRPr lang="fi-FI" dirty="0" smtClean="0"/>
          </a:p>
        </p:txBody>
      </p:sp>
      <p:sp>
        <p:nvSpPr>
          <p:cNvPr id="9" name="Sisällön paikkamerkki 8"/>
          <p:cNvSpPr>
            <a:spLocks noGrp="1"/>
          </p:cNvSpPr>
          <p:nvPr>
            <p:ph sz="quarter" idx="14"/>
          </p:nvPr>
        </p:nvSpPr>
        <p:spPr>
          <a:xfrm>
            <a:off x="2000250" y="1500188"/>
            <a:ext cx="4572022" cy="314325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13" name="Tekstin paikkamerkki 12"/>
          <p:cNvSpPr>
            <a:spLocks noGrp="1"/>
          </p:cNvSpPr>
          <p:nvPr>
            <p:ph type="body" sz="quarter" idx="15"/>
          </p:nvPr>
        </p:nvSpPr>
        <p:spPr>
          <a:xfrm>
            <a:off x="357166" y="4929188"/>
            <a:ext cx="6215105" cy="364334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Rectangle 1037"/>
          <p:cNvSpPr>
            <a:spLocks noGrp="1" noChangeArrowheads="1"/>
          </p:cNvSpPr>
          <p:nvPr>
            <p:ph type="dt" sz="half" idx="16"/>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a:defRPr/>
            </a:lvl1pPr>
          </a:lstStyle>
          <a:p>
            <a:pPr>
              <a:defRPr/>
            </a:pPr>
            <a:r>
              <a:rPr lang="en-US" smtClean="0"/>
              <a:t>Jussi Tammisola, Jalostuksen turvallisuus</a:t>
            </a:r>
            <a:endParaRPr lang="en-US"/>
          </a:p>
        </p:txBody>
      </p:sp>
      <p:sp>
        <p:nvSpPr>
          <p:cNvPr id="10" name="Rectangle 1039"/>
          <p:cNvSpPr>
            <a:spLocks noGrp="1" noChangeArrowheads="1"/>
          </p:cNvSpPr>
          <p:nvPr>
            <p:ph type="sldNum" sz="quarter" idx="18"/>
          </p:nvPr>
        </p:nvSpPr>
        <p:spPr/>
        <p:txBody>
          <a:bodyPr/>
          <a:lstStyle>
            <a:lvl1pPr>
              <a:defRPr/>
            </a:lvl1pPr>
          </a:lstStyle>
          <a:p>
            <a:pPr>
              <a:defRPr/>
            </a:pPr>
            <a:fld id="{5B6F5AF5-8D1F-493B-9430-EE88B227E045}" type="slidenum">
              <a:rPr lang="en-US"/>
              <a:pPr>
                <a:defRPr/>
              </a:pPr>
              <a:t>‹#›</a:t>
            </a:fld>
            <a:endParaRPr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Sisällön paikkamerkki 6"/>
          <p:cNvSpPr>
            <a:spLocks noGrp="1"/>
          </p:cNvSpPr>
          <p:nvPr>
            <p:ph sz="quarter" idx="13"/>
          </p:nvPr>
        </p:nvSpPr>
        <p:spPr>
          <a:xfrm>
            <a:off x="357188" y="1214414"/>
            <a:ext cx="6286522" cy="7500989"/>
          </a:xfrm>
        </p:spPr>
        <p:txBody>
          <a:bodyPr/>
          <a:lstStyle>
            <a:lvl1pPr>
              <a:buNone/>
              <a:defRPr/>
            </a:lvl1pPr>
          </a:lstStyle>
          <a:p>
            <a:pPr lvl="0"/>
            <a:endParaRPr lang="fi-FI" dirty="0" smtClean="0"/>
          </a:p>
        </p:txBody>
      </p:sp>
      <p:sp>
        <p:nvSpPr>
          <p:cNvPr id="4" name="Rectangle 1037"/>
          <p:cNvSpPr>
            <a:spLocks noGrp="1" noChangeArrowheads="1"/>
          </p:cNvSpPr>
          <p:nvPr>
            <p:ph type="dt" sz="half" idx="14"/>
          </p:nvPr>
        </p:nvSpPr>
        <p:spPr/>
        <p:txBody>
          <a:bodyPr/>
          <a:lstStyle>
            <a:lvl1pPr>
              <a:defRPr/>
            </a:lvl1pPr>
          </a:lstStyle>
          <a:p>
            <a:pPr>
              <a:defRPr/>
            </a:pPr>
            <a:r>
              <a:rPr lang="fi-FI" smtClean="0"/>
              <a:t>13.9.2012</a:t>
            </a:r>
            <a:endParaRPr lang="en-US"/>
          </a:p>
        </p:txBody>
      </p:sp>
      <p:sp>
        <p:nvSpPr>
          <p:cNvPr id="5" name="Rectangle 1038"/>
          <p:cNvSpPr>
            <a:spLocks noGrp="1" noChangeArrowheads="1"/>
          </p:cNvSpPr>
          <p:nvPr>
            <p:ph type="ftr" sz="quarter" idx="15"/>
          </p:nvPr>
        </p:nvSpPr>
        <p:spPr/>
        <p:txBody>
          <a:bodyPr/>
          <a:lstStyle>
            <a:lvl1pPr>
              <a:defRPr/>
            </a:lvl1pPr>
          </a:lstStyle>
          <a:p>
            <a:pPr>
              <a:defRPr/>
            </a:pPr>
            <a:r>
              <a:rPr lang="en-US" smtClean="0"/>
              <a:t>Jussi Tammisola, Jalostuksen turvallisuus</a:t>
            </a:r>
            <a:endParaRPr lang="en-US"/>
          </a:p>
        </p:txBody>
      </p:sp>
      <p:sp>
        <p:nvSpPr>
          <p:cNvPr id="6" name="Rectangle 1039"/>
          <p:cNvSpPr>
            <a:spLocks noGrp="1" noChangeArrowheads="1"/>
          </p:cNvSpPr>
          <p:nvPr>
            <p:ph type="sldNum" sz="quarter" idx="16"/>
          </p:nvPr>
        </p:nvSpPr>
        <p:spPr/>
        <p:txBody>
          <a:bodyPr/>
          <a:lstStyle>
            <a:lvl1pPr>
              <a:defRPr/>
            </a:lvl1pPr>
          </a:lstStyle>
          <a:p>
            <a:pPr>
              <a:defRPr/>
            </a:pPr>
            <a:fld id="{7CE012D0-24E2-4950-9BCE-9482B7230959}" type="slidenum">
              <a:rPr lang="en-US"/>
              <a:pPr>
                <a:defRPr/>
              </a:pPr>
              <a:t>‹#›</a:t>
            </a:fld>
            <a:endParaRPr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3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28" y="1228708"/>
            <a:ext cx="6357982" cy="4414862"/>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786438"/>
            <a:ext cx="6357938" cy="2857528"/>
          </a:xfrm>
        </p:spPr>
        <p:txBody>
          <a:bodyPr/>
          <a:lstStyle/>
          <a:p>
            <a:pPr lvl="0"/>
            <a:endParaRPr lang="fi-FI" noProof="0"/>
          </a:p>
        </p:txBody>
      </p:sp>
      <p:sp>
        <p:nvSpPr>
          <p:cNvPr id="5" name="Rectangle 1037"/>
          <p:cNvSpPr>
            <a:spLocks noGrp="1" noChangeArrowheads="1"/>
          </p:cNvSpPr>
          <p:nvPr>
            <p:ph type="dt" sz="half" idx="15"/>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a:defRPr/>
            </a:lvl1pPr>
          </a:lstStyle>
          <a:p>
            <a:pPr>
              <a:defRPr/>
            </a:pPr>
            <a:r>
              <a:rPr lang="en-US" smtClean="0"/>
              <a:t>Jussi Tammisola, Jalostuksen turvallisuus</a:t>
            </a:r>
            <a:endParaRPr lang="en-US"/>
          </a:p>
        </p:txBody>
      </p:sp>
      <p:sp>
        <p:nvSpPr>
          <p:cNvPr id="8" name="Rectangle 1039"/>
          <p:cNvSpPr>
            <a:spLocks noGrp="1" noChangeArrowheads="1"/>
          </p:cNvSpPr>
          <p:nvPr>
            <p:ph type="sldNum" sz="quarter" idx="17"/>
          </p:nvPr>
        </p:nvSpPr>
        <p:spPr/>
        <p:txBody>
          <a:bodyPr/>
          <a:lstStyle>
            <a:lvl1pPr>
              <a:defRPr/>
            </a:lvl1pPr>
          </a:lstStyle>
          <a:p>
            <a:pPr>
              <a:defRPr/>
            </a:pPr>
            <a:fld id="{65DC8B72-FE76-4D1E-ADD0-9807D277DF5C}" type="slidenum">
              <a:rPr lang="en-US"/>
              <a:pPr>
                <a:defRPr/>
              </a:pPr>
              <a:t>‹#›</a:t>
            </a:fld>
            <a:endParaRPr lang="en-U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7" name="Tekstin paikkamerkki 6"/>
          <p:cNvSpPr>
            <a:spLocks noGrp="1"/>
          </p:cNvSpPr>
          <p:nvPr>
            <p:ph type="body" sz="quarter" idx="13"/>
          </p:nvPr>
        </p:nvSpPr>
        <p:spPr>
          <a:xfrm>
            <a:off x="285750" y="1285875"/>
            <a:ext cx="6357938" cy="3857629"/>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9" name="Kuvan paikkamerkki 8"/>
          <p:cNvSpPr>
            <a:spLocks noGrp="1"/>
          </p:cNvSpPr>
          <p:nvPr>
            <p:ph type="pic" sz="quarter" idx="14"/>
          </p:nvPr>
        </p:nvSpPr>
        <p:spPr>
          <a:xfrm>
            <a:off x="285750" y="5214964"/>
            <a:ext cx="6357938" cy="3143250"/>
          </a:xfrm>
        </p:spPr>
        <p:txBody>
          <a:bodyPr/>
          <a:lstStyle/>
          <a:p>
            <a:pPr lvl="0"/>
            <a:endParaRPr lang="fi-FI" noProof="0"/>
          </a:p>
        </p:txBody>
      </p:sp>
      <p:sp>
        <p:nvSpPr>
          <p:cNvPr id="11" name="Tekstin paikkamerkki 10"/>
          <p:cNvSpPr>
            <a:spLocks noGrp="1"/>
          </p:cNvSpPr>
          <p:nvPr>
            <p:ph type="body" sz="quarter" idx="15"/>
          </p:nvPr>
        </p:nvSpPr>
        <p:spPr>
          <a:xfrm>
            <a:off x="285750" y="8358214"/>
            <a:ext cx="6357938" cy="285752"/>
          </a:xfrm>
        </p:spPr>
        <p:txBody>
          <a:bodyPr/>
          <a:lstStyle>
            <a:lvl1pPr>
              <a:defRPr/>
            </a:lvl1pPr>
            <a:lvl2pPr>
              <a:defRPr/>
            </a:lvl2pPr>
          </a:lstStyle>
          <a:p>
            <a:pPr lvl="0"/>
            <a:r>
              <a:rPr lang="fi-FI" smtClean="0"/>
              <a:t>Muokkaa tekstin perustyylejä napsauttamalla</a:t>
            </a:r>
          </a:p>
        </p:txBody>
      </p:sp>
      <p:sp>
        <p:nvSpPr>
          <p:cNvPr id="6" name="Rectangle 1037"/>
          <p:cNvSpPr>
            <a:spLocks noGrp="1" noChangeArrowheads="1"/>
          </p:cNvSpPr>
          <p:nvPr>
            <p:ph type="dt" sz="half" idx="16"/>
          </p:nvPr>
        </p:nvSpPr>
        <p:spPr/>
        <p:txBody>
          <a:bodyPr/>
          <a:lstStyle>
            <a:lvl1pPr>
              <a:defRPr/>
            </a:lvl1pPr>
          </a:lstStyle>
          <a:p>
            <a:pPr>
              <a:defRPr/>
            </a:pPr>
            <a:r>
              <a:rPr lang="fi-FI" smtClean="0"/>
              <a:t>13.9.2012</a:t>
            </a:r>
            <a:endParaRPr lang="en-US"/>
          </a:p>
        </p:txBody>
      </p:sp>
      <p:sp>
        <p:nvSpPr>
          <p:cNvPr id="8" name="Rectangle 1038"/>
          <p:cNvSpPr>
            <a:spLocks noGrp="1" noChangeArrowheads="1"/>
          </p:cNvSpPr>
          <p:nvPr>
            <p:ph type="ftr" sz="quarter" idx="17"/>
          </p:nvPr>
        </p:nvSpPr>
        <p:spPr/>
        <p:txBody>
          <a:bodyPr/>
          <a:lstStyle>
            <a:lvl1pPr>
              <a:defRPr/>
            </a:lvl1pPr>
          </a:lstStyle>
          <a:p>
            <a:pPr>
              <a:defRPr/>
            </a:pPr>
            <a:r>
              <a:rPr lang="en-US" smtClean="0"/>
              <a:t>Jussi Tammisola, Jalostuksen turvallisuus</a:t>
            </a:r>
            <a:endParaRPr lang="en-US"/>
          </a:p>
        </p:txBody>
      </p:sp>
      <p:sp>
        <p:nvSpPr>
          <p:cNvPr id="10" name="Rectangle 1039"/>
          <p:cNvSpPr>
            <a:spLocks noGrp="1" noChangeArrowheads="1"/>
          </p:cNvSpPr>
          <p:nvPr>
            <p:ph type="sldNum" sz="quarter" idx="18"/>
          </p:nvPr>
        </p:nvSpPr>
        <p:spPr/>
        <p:txBody>
          <a:bodyPr/>
          <a:lstStyle>
            <a:lvl1pPr>
              <a:defRPr/>
            </a:lvl1pPr>
          </a:lstStyle>
          <a:p>
            <a:pPr>
              <a:defRPr/>
            </a:pPr>
            <a:fld id="{008E73AC-2DCC-4B5A-A5F2-7AAD48D742FD}" type="slidenum">
              <a:rPr lang="en-US"/>
              <a:pPr>
                <a:defRPr/>
              </a:pPr>
              <a:t>‹#›</a:t>
            </a:fld>
            <a:endParaRPr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5_Mukautettu asette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7" name="Kuvan paikkamerkki 6"/>
          <p:cNvSpPr>
            <a:spLocks noGrp="1"/>
          </p:cNvSpPr>
          <p:nvPr>
            <p:ph type="pic" sz="quarter" idx="13"/>
          </p:nvPr>
        </p:nvSpPr>
        <p:spPr>
          <a:xfrm>
            <a:off x="357188" y="1428750"/>
            <a:ext cx="6286522" cy="4857762"/>
          </a:xfrm>
        </p:spPr>
        <p:txBody>
          <a:bodyPr/>
          <a:lstStyle/>
          <a:p>
            <a:pPr lvl="0"/>
            <a:endParaRPr lang="fi-FI" noProof="0"/>
          </a:p>
        </p:txBody>
      </p:sp>
      <p:sp>
        <p:nvSpPr>
          <p:cNvPr id="9" name="Tekstin paikkamerkki 8"/>
          <p:cNvSpPr>
            <a:spLocks noGrp="1"/>
          </p:cNvSpPr>
          <p:nvPr>
            <p:ph type="body" sz="quarter" idx="14"/>
          </p:nvPr>
        </p:nvSpPr>
        <p:spPr>
          <a:xfrm>
            <a:off x="357188" y="6500812"/>
            <a:ext cx="6286522" cy="2214591"/>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Rectangle 1037"/>
          <p:cNvSpPr>
            <a:spLocks noGrp="1" noChangeArrowheads="1"/>
          </p:cNvSpPr>
          <p:nvPr>
            <p:ph type="dt" sz="half" idx="15"/>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6"/>
          </p:nvPr>
        </p:nvSpPr>
        <p:spPr/>
        <p:txBody>
          <a:bodyPr/>
          <a:lstStyle>
            <a:lvl1pPr>
              <a:defRPr/>
            </a:lvl1pPr>
          </a:lstStyle>
          <a:p>
            <a:pPr>
              <a:defRPr/>
            </a:pPr>
            <a:r>
              <a:rPr lang="en-US" smtClean="0"/>
              <a:t>Jussi Tammisola, Jalostuksen turvallisuus</a:t>
            </a:r>
            <a:endParaRPr lang="en-US"/>
          </a:p>
        </p:txBody>
      </p:sp>
      <p:sp>
        <p:nvSpPr>
          <p:cNvPr id="8" name="Rectangle 1039"/>
          <p:cNvSpPr>
            <a:spLocks noGrp="1" noChangeArrowheads="1"/>
          </p:cNvSpPr>
          <p:nvPr>
            <p:ph type="sldNum" sz="quarter" idx="17"/>
          </p:nvPr>
        </p:nvSpPr>
        <p:spPr/>
        <p:txBody>
          <a:bodyPr/>
          <a:lstStyle>
            <a:lvl1pPr>
              <a:defRPr/>
            </a:lvl1pPr>
          </a:lstStyle>
          <a:p>
            <a:pPr>
              <a:defRPr/>
            </a:pPr>
            <a:fld id="{5CEA0CDA-0A2B-4FA6-992D-E784C219B34B}" type="slidenum">
              <a:rPr lang="en-US"/>
              <a:pPr>
                <a:defRPr/>
              </a:pPr>
              <a:t>‹#›</a:t>
            </a:fld>
            <a:endParaRPr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1" y="364067"/>
            <a:ext cx="2256235"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4069"/>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1" y="1913469"/>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BA5FE85B-7799-4688-A64D-42F3DD63ED2B}"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344613" y="6400800"/>
            <a:ext cx="4114800" cy="755650"/>
          </a:xfrm>
        </p:spPr>
        <p:txBody>
          <a:bodyPr/>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344613" y="81756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1344613" y="7156450"/>
            <a:ext cx="4114800" cy="1073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5000625" y="355600"/>
            <a:ext cx="1571625" cy="7366000"/>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285750" y="355600"/>
            <a:ext cx="4562475" cy="7366000"/>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xAndObj" preserve="1">
  <p:cSld name="Otsikko, teksti ja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928670" y="30135"/>
            <a:ext cx="5643602" cy="755651"/>
          </a:xfrm>
        </p:spPr>
        <p:txBody>
          <a:bodyPr/>
          <a:lstStyle>
            <a:lvl1pPr algn="l">
              <a:defRPr sz="2000" b="1"/>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Kuvan paikkamerkki 2"/>
          <p:cNvSpPr>
            <a:spLocks noGrp="1"/>
          </p:cNvSpPr>
          <p:nvPr>
            <p:ph type="pic" idx="1"/>
          </p:nvPr>
        </p:nvSpPr>
        <p:spPr>
          <a:xfrm>
            <a:off x="928670" y="959909"/>
            <a:ext cx="5643602" cy="654104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smtClean="0"/>
          </a:p>
        </p:txBody>
      </p:sp>
      <p:sp>
        <p:nvSpPr>
          <p:cNvPr id="4" name="Tekstin paikkamerkki 3"/>
          <p:cNvSpPr>
            <a:spLocks noGrp="1"/>
          </p:cNvSpPr>
          <p:nvPr>
            <p:ph type="body" sz="half" idx="2"/>
          </p:nvPr>
        </p:nvSpPr>
        <p:spPr>
          <a:xfrm>
            <a:off x="500042" y="7572396"/>
            <a:ext cx="607223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dirty="0" smtClean="0"/>
              <a:t>Muokkaa tekstin perustyylejä napsauttamalla</a:t>
            </a:r>
          </a:p>
        </p:txBody>
      </p:sp>
      <p:sp>
        <p:nvSpPr>
          <p:cNvPr id="5" name="Rectangle 1037"/>
          <p:cNvSpPr>
            <a:spLocks noGrp="1" noChangeArrowheads="1"/>
          </p:cNvSpPr>
          <p:nvPr>
            <p:ph type="dt" sz="half" idx="10"/>
          </p:nvPr>
        </p:nvSpPr>
        <p:spPr/>
        <p:txBody>
          <a:bodyPr/>
          <a:lstStyle>
            <a:lvl1pPr>
              <a:defRPr/>
            </a:lvl1pPr>
          </a:lstStyle>
          <a:p>
            <a:pPr>
              <a:defRPr/>
            </a:pPr>
            <a:r>
              <a:rPr lang="fi-FI" smtClean="0"/>
              <a:t>13.9.2012</a:t>
            </a:r>
            <a:endParaRPr lang="en-US"/>
          </a:p>
        </p:txBody>
      </p:sp>
      <p:sp>
        <p:nvSpPr>
          <p:cNvPr id="6" name="Rectangle 1038"/>
          <p:cNvSpPr>
            <a:spLocks noGrp="1" noChangeArrowheads="1"/>
          </p:cNvSpPr>
          <p:nvPr>
            <p:ph type="ftr" sz="quarter" idx="11"/>
          </p:nvPr>
        </p:nvSpPr>
        <p:spPr/>
        <p:txBody>
          <a:bodyPr/>
          <a:lstStyle>
            <a:lvl1pPr>
              <a:defRPr/>
            </a:lvl1pPr>
          </a:lstStyle>
          <a:p>
            <a:pPr>
              <a:defRPr/>
            </a:pPr>
            <a:r>
              <a:rPr lang="en-US" smtClean="0"/>
              <a:t>Jussi Tammisola, Jalostuksen turvallisuus</a:t>
            </a:r>
            <a:endParaRPr lang="en-US"/>
          </a:p>
        </p:txBody>
      </p:sp>
      <p:sp>
        <p:nvSpPr>
          <p:cNvPr id="7" name="Rectangle 1039"/>
          <p:cNvSpPr>
            <a:spLocks noGrp="1" noChangeArrowheads="1"/>
          </p:cNvSpPr>
          <p:nvPr>
            <p:ph type="sldNum" sz="quarter" idx="12"/>
          </p:nvPr>
        </p:nvSpPr>
        <p:spPr/>
        <p:txBody>
          <a:bodyPr/>
          <a:lstStyle>
            <a:lvl1pPr>
              <a:defRPr/>
            </a:lvl1pPr>
          </a:lstStyle>
          <a:p>
            <a:pPr>
              <a:defRPr/>
            </a:pPr>
            <a:fld id="{0BF32552-BB2E-40E2-9F34-0DD4A408E3D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hart" preserve="1">
  <p:cSld name="Otsikko ja kaavio">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Kaavion paikkamerkki 2"/>
          <p:cNvSpPr>
            <a:spLocks noGrp="1"/>
          </p:cNvSpPr>
          <p:nvPr>
            <p:ph type="chart" idx="1"/>
          </p:nvPr>
        </p:nvSpPr>
        <p:spPr>
          <a:xfrm>
            <a:off x="742950" y="2235200"/>
            <a:ext cx="5829300" cy="5486400"/>
          </a:xfrm>
        </p:spPr>
        <p:txBody>
          <a:bodyPr/>
          <a:lstStyle/>
          <a:p>
            <a:pPr lvl="0"/>
            <a:endParaRPr lang="fi-FI" noProof="0" smtClean="0"/>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TwoObj" preserve="1">
  <p:cSld name="Otsikko, teksti ja 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a:xfrm>
            <a:off x="285750" y="355600"/>
            <a:ext cx="5829300" cy="1473200"/>
          </a:xfrm>
        </p:spPr>
        <p:txBody>
          <a:bodyPr/>
          <a:lstStyle/>
          <a:p>
            <a:r>
              <a:rPr lang="fi-FI" smtClean="0"/>
              <a:t>Muokkaa perustyyl. napsautt.</a:t>
            </a:r>
            <a:endParaRPr lang="fi-FI"/>
          </a:p>
        </p:txBody>
      </p:sp>
      <p:sp>
        <p:nvSpPr>
          <p:cNvPr id="3" name="Tekstin paikkamerkki 2"/>
          <p:cNvSpPr>
            <a:spLocks noGrp="1"/>
          </p:cNvSpPr>
          <p:nvPr>
            <p:ph type="body" sz="half" idx="1"/>
          </p:nvPr>
        </p:nvSpPr>
        <p:spPr>
          <a:xfrm>
            <a:off x="742950" y="2235200"/>
            <a:ext cx="2838450" cy="54864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quarter" idx="2"/>
          </p:nvPr>
        </p:nvSpPr>
        <p:spPr>
          <a:xfrm>
            <a:off x="3733800" y="22352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Sisällön paikkamerkki 4"/>
          <p:cNvSpPr>
            <a:spLocks noGrp="1"/>
          </p:cNvSpPr>
          <p:nvPr>
            <p:ph sz="quarter" idx="3"/>
          </p:nvPr>
        </p:nvSpPr>
        <p:spPr>
          <a:xfrm>
            <a:off x="3733800" y="5054600"/>
            <a:ext cx="2838450" cy="26670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514350" y="2840038"/>
            <a:ext cx="5829300" cy="1960562"/>
          </a:xfrm>
        </p:spPr>
        <p:txBody>
          <a:bodyPr/>
          <a:lstStyle/>
          <a:p>
            <a:r>
              <a:rPr lang="fi-FI" smtClean="0"/>
              <a:t>Muokkaa perustyyl. napsautt.</a:t>
            </a:r>
            <a:endParaRPr lang="fi-FI"/>
          </a:p>
        </p:txBody>
      </p:sp>
      <p:sp>
        <p:nvSpPr>
          <p:cNvPr id="3" name="Alaotsikko 2"/>
          <p:cNvSpPr>
            <a:spLocks noGrp="1"/>
          </p:cNvSpPr>
          <p:nvPr>
            <p:ph type="subTitle" idx="1"/>
          </p:nvPr>
        </p:nvSpPr>
        <p:spPr>
          <a:xfrm>
            <a:off x="1028700" y="5181600"/>
            <a:ext cx="4800600" cy="23368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i-FI" smtClean="0"/>
              <a:t>Muokkaa alaotsikon perustyyliä napsautt.</a:t>
            </a:r>
            <a:endParaRPr lang="fi-FI"/>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p:nvPr>
        </p:nvSpPr>
        <p:spPr>
          <a:xfrm>
            <a:off x="541338" y="5875338"/>
            <a:ext cx="5829300" cy="1816100"/>
          </a:xfrm>
        </p:spPr>
        <p:txBody>
          <a:bodyPr anchor="t"/>
          <a:lstStyle>
            <a:lvl1pPr algn="l">
              <a:defRPr sz="4000" b="1" cap="all"/>
            </a:lvl1pPr>
          </a:lstStyle>
          <a:p>
            <a:r>
              <a:rPr lang="fi-FI" smtClean="0"/>
              <a:t>Muokkaa perustyyl. napsautt.</a:t>
            </a:r>
            <a:endParaRPr lang="fi-FI"/>
          </a:p>
        </p:txBody>
      </p:sp>
      <p:sp>
        <p:nvSpPr>
          <p:cNvPr id="3" name="Tekstin paikkamerkki 2"/>
          <p:cNvSpPr>
            <a:spLocks noGrp="1"/>
          </p:cNvSpPr>
          <p:nvPr>
            <p:ph type="body" idx="1"/>
          </p:nvPr>
        </p:nvSpPr>
        <p:spPr>
          <a:xfrm>
            <a:off x="541338" y="3875088"/>
            <a:ext cx="5829300" cy="20002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i-FI" smtClean="0"/>
              <a:t>Muokkaa tekstin perustyylejä napsauttamalla</a:t>
            </a: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74295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3733800" y="2235200"/>
            <a:ext cx="283845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6713"/>
            <a:ext cx="6172200" cy="1524000"/>
          </a:xfrm>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342900" y="2046288"/>
            <a:ext cx="3030538"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342900" y="2900363"/>
            <a:ext cx="3030538"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3484563" y="2046288"/>
            <a:ext cx="3030537" cy="854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3484563" y="2900363"/>
            <a:ext cx="3030537" cy="52673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342900" y="363538"/>
            <a:ext cx="2255838" cy="1549400"/>
          </a:xfrm>
        </p:spPr>
        <p:txBody>
          <a:bodyPr/>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2681288" y="363538"/>
            <a:ext cx="3833812" cy="78041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342900" y="1912938"/>
            <a:ext cx="2255838" cy="62547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6.xml"/><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theme" Target="../theme/theme10.xml"/><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0" Type="http://schemas.openxmlformats.org/officeDocument/2006/relationships/slideLayout" Target="../slideLayouts/slideLayout138.xml"/><Relationship Id="rId4" Type="http://schemas.openxmlformats.org/officeDocument/2006/relationships/slideLayout" Target="../slideLayouts/slideLayout132.xml"/><Relationship Id="rId9" Type="http://schemas.openxmlformats.org/officeDocument/2006/relationships/slideLayout" Target="../slideLayouts/slideLayout13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7.xml"/><Relationship Id="rId13" Type="http://schemas.openxmlformats.org/officeDocument/2006/relationships/slideLayout" Target="../slideLayouts/slideLayout152.xml"/><Relationship Id="rId3" Type="http://schemas.openxmlformats.org/officeDocument/2006/relationships/slideLayout" Target="../slideLayouts/slideLayout142.xml"/><Relationship Id="rId7" Type="http://schemas.openxmlformats.org/officeDocument/2006/relationships/slideLayout" Target="../slideLayouts/slideLayout146.xml"/><Relationship Id="rId12" Type="http://schemas.openxmlformats.org/officeDocument/2006/relationships/slideLayout" Target="../slideLayouts/slideLayout151.xml"/><Relationship Id="rId2" Type="http://schemas.openxmlformats.org/officeDocument/2006/relationships/slideLayout" Target="../slideLayouts/slideLayout141.xml"/><Relationship Id="rId1" Type="http://schemas.openxmlformats.org/officeDocument/2006/relationships/slideLayout" Target="../slideLayouts/slideLayout140.xml"/><Relationship Id="rId6" Type="http://schemas.openxmlformats.org/officeDocument/2006/relationships/slideLayout" Target="../slideLayouts/slideLayout145.xml"/><Relationship Id="rId11" Type="http://schemas.openxmlformats.org/officeDocument/2006/relationships/slideLayout" Target="../slideLayouts/slideLayout150.xml"/><Relationship Id="rId5" Type="http://schemas.openxmlformats.org/officeDocument/2006/relationships/slideLayout" Target="../slideLayouts/slideLayout144.xml"/><Relationship Id="rId10" Type="http://schemas.openxmlformats.org/officeDocument/2006/relationships/slideLayout" Target="../slideLayouts/slideLayout149.xml"/><Relationship Id="rId4" Type="http://schemas.openxmlformats.org/officeDocument/2006/relationships/slideLayout" Target="../slideLayouts/slideLayout143.xml"/><Relationship Id="rId9" Type="http://schemas.openxmlformats.org/officeDocument/2006/relationships/slideLayout" Target="../slideLayouts/slideLayout148.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2.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3.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theme" Target="../theme/theme1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slideLayout" Target="../slideLayouts/slideLayout188.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96.xml"/><Relationship Id="rId13" Type="http://schemas.openxmlformats.org/officeDocument/2006/relationships/theme" Target="../theme/theme15.xml"/><Relationship Id="rId3" Type="http://schemas.openxmlformats.org/officeDocument/2006/relationships/slideLayout" Target="../slideLayouts/slideLayout191.xml"/><Relationship Id="rId7" Type="http://schemas.openxmlformats.org/officeDocument/2006/relationships/slideLayout" Target="../slideLayouts/slideLayout195.xml"/><Relationship Id="rId12" Type="http://schemas.openxmlformats.org/officeDocument/2006/relationships/slideLayout" Target="../slideLayouts/slideLayout200.xml"/><Relationship Id="rId2" Type="http://schemas.openxmlformats.org/officeDocument/2006/relationships/slideLayout" Target="../slideLayouts/slideLayout190.xml"/><Relationship Id="rId1" Type="http://schemas.openxmlformats.org/officeDocument/2006/relationships/slideLayout" Target="../slideLayouts/slideLayout189.xml"/><Relationship Id="rId6" Type="http://schemas.openxmlformats.org/officeDocument/2006/relationships/slideLayout" Target="../slideLayouts/slideLayout194.xml"/><Relationship Id="rId11" Type="http://schemas.openxmlformats.org/officeDocument/2006/relationships/slideLayout" Target="../slideLayouts/slideLayout199.xml"/><Relationship Id="rId5" Type="http://schemas.openxmlformats.org/officeDocument/2006/relationships/slideLayout" Target="../slideLayouts/slideLayout193.xml"/><Relationship Id="rId10" Type="http://schemas.openxmlformats.org/officeDocument/2006/relationships/slideLayout" Target="../slideLayouts/slideLayout198.xml"/><Relationship Id="rId4" Type="http://schemas.openxmlformats.org/officeDocument/2006/relationships/slideLayout" Target="../slideLayouts/slideLayout192.xml"/><Relationship Id="rId9" Type="http://schemas.openxmlformats.org/officeDocument/2006/relationships/slideLayout" Target="../slideLayouts/slideLayout19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theme" Target="../theme/theme16.xml"/><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slideLayout" Target="../slideLayouts/slideLayout212.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slideLayout" Target="../slideLayouts/slideLayout211.xml"/><Relationship Id="rId5" Type="http://schemas.openxmlformats.org/officeDocument/2006/relationships/slideLayout" Target="../slideLayouts/slideLayout205.xml"/><Relationship Id="rId10" Type="http://schemas.openxmlformats.org/officeDocument/2006/relationships/slideLayout" Target="../slideLayouts/slideLayout210.xml"/><Relationship Id="rId4" Type="http://schemas.openxmlformats.org/officeDocument/2006/relationships/slideLayout" Target="../slideLayouts/slideLayout204.xml"/><Relationship Id="rId9" Type="http://schemas.openxmlformats.org/officeDocument/2006/relationships/slideLayout" Target="../slideLayouts/slideLayout209.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slideLayout" Target="../slideLayouts/slideLayout225.xml"/><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slideLayout" Target="../slideLayouts/slideLayout224.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 Id="rId14" Type="http://schemas.openxmlformats.org/officeDocument/2006/relationships/theme" Target="../theme/theme1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theme" Target="../theme/theme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theme" Target="../theme/theme3.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18" Type="http://schemas.openxmlformats.org/officeDocument/2006/relationships/theme" Target="../theme/theme4.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slideLayout" Target="../slideLayouts/slideLayout60.xml"/><Relationship Id="rId2" Type="http://schemas.openxmlformats.org/officeDocument/2006/relationships/slideLayout" Target="../slideLayouts/slideLayout45.xml"/><Relationship Id="rId16" Type="http://schemas.openxmlformats.org/officeDocument/2006/relationships/slideLayout" Target="../slideLayouts/slideLayout59.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19" Type="http://schemas.openxmlformats.org/officeDocument/2006/relationships/image" Target="../media/image1.jpeg"/><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18" Type="http://schemas.openxmlformats.org/officeDocument/2006/relationships/theme" Target="../theme/theme5.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17" Type="http://schemas.openxmlformats.org/officeDocument/2006/relationships/slideLayout" Target="../slideLayouts/slideLayout77.xml"/><Relationship Id="rId2" Type="http://schemas.openxmlformats.org/officeDocument/2006/relationships/slideLayout" Target="../slideLayouts/slideLayout62.xml"/><Relationship Id="rId16" Type="http://schemas.openxmlformats.org/officeDocument/2006/relationships/slideLayout" Target="../slideLayouts/slideLayout7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19" Type="http://schemas.openxmlformats.org/officeDocument/2006/relationships/image" Target="../media/image1.jpeg"/><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theme" Target="../theme/theme6.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7.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4.xml"/><Relationship Id="rId13" Type="http://schemas.openxmlformats.org/officeDocument/2006/relationships/theme" Target="../theme/theme9.xml"/><Relationship Id="rId3" Type="http://schemas.openxmlformats.org/officeDocument/2006/relationships/slideLayout" Target="../slideLayouts/slideLayout119.xml"/><Relationship Id="rId7" Type="http://schemas.openxmlformats.org/officeDocument/2006/relationships/slideLayout" Target="../slideLayouts/slideLayout123.xml"/><Relationship Id="rId12" Type="http://schemas.openxmlformats.org/officeDocument/2006/relationships/slideLayout" Target="../slideLayouts/slideLayout128.xml"/><Relationship Id="rId2" Type="http://schemas.openxmlformats.org/officeDocument/2006/relationships/slideLayout" Target="../slideLayouts/slideLayout118.xml"/><Relationship Id="rId1" Type="http://schemas.openxmlformats.org/officeDocument/2006/relationships/slideLayout" Target="../slideLayouts/slideLayout117.xml"/><Relationship Id="rId6" Type="http://schemas.openxmlformats.org/officeDocument/2006/relationships/slideLayout" Target="../slideLayouts/slideLayout122.xml"/><Relationship Id="rId11" Type="http://schemas.openxmlformats.org/officeDocument/2006/relationships/slideLayout" Target="../slideLayouts/slideLayout127.xml"/><Relationship Id="rId5" Type="http://schemas.openxmlformats.org/officeDocument/2006/relationships/slideLayout" Target="../slideLayouts/slideLayout121.xml"/><Relationship Id="rId10" Type="http://schemas.openxmlformats.org/officeDocument/2006/relationships/slideLayout" Target="../slideLayouts/slideLayout126.xml"/><Relationship Id="rId4" Type="http://schemas.openxmlformats.org/officeDocument/2006/relationships/slideLayout" Target="../slideLayouts/slideLayout120.xml"/><Relationship Id="rId9" Type="http://schemas.openxmlformats.org/officeDocument/2006/relationships/slideLayout" Target="../slideLayouts/slideLayout1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1027"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1028"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latin typeface="+mn-lt"/>
              </a:defRPr>
            </a:lvl1pPr>
          </a:lstStyle>
          <a:p>
            <a:pPr>
              <a:defRPr/>
            </a:pPr>
            <a:r>
              <a:rPr lang="en-US" smtClean="0"/>
              <a:t>Jussi Tammisola, Jalostuksen turvallisuus</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latin typeface="+mn-lt"/>
              </a:defRPr>
            </a:lvl1pPr>
          </a:lstStyle>
          <a:p>
            <a:pPr>
              <a:defRPr/>
            </a:pPr>
            <a:fld id="{1836223A-E5A1-446D-95A5-A412B02886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65" r:id="rId1"/>
    <p:sldLayoutId id="2147490766" r:id="rId2"/>
    <p:sldLayoutId id="2147490767" r:id="rId3"/>
    <p:sldLayoutId id="2147490768" r:id="rId4"/>
    <p:sldLayoutId id="2147490769" r:id="rId5"/>
    <p:sldLayoutId id="2147490770" r:id="rId6"/>
    <p:sldLayoutId id="2147490771" r:id="rId7"/>
    <p:sldLayoutId id="2147490772" r:id="rId8"/>
    <p:sldLayoutId id="2147490773" r:id="rId9"/>
    <p:sldLayoutId id="2147490774" r:id="rId10"/>
    <p:sldLayoutId id="2147490775" r:id="rId11"/>
    <p:sldLayoutId id="2147490640" r:id="rId12"/>
    <p:sldLayoutId id="2147490641" r:id="rId13"/>
    <p:sldLayoutId id="2147490642" r:id="rId14"/>
    <p:sldLayoutId id="2147490643" r:id="rId15"/>
    <p:sldLayoutId id="2147490644" r:id="rId16"/>
    <p:sldLayoutId id="2147490645"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648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eaLnBrk="1" hangingPunct="1">
              <a:lnSpc>
                <a:spcPct val="90000"/>
              </a:lnSpc>
              <a:defRPr/>
            </a:pPr>
            <a:endParaRPr lang="fi-FI" sz="3200">
              <a:solidFill>
                <a:srgbClr val="081D58"/>
              </a:solidFill>
              <a:latin typeface="Arial" charset="0"/>
            </a:endParaRPr>
          </a:p>
        </p:txBody>
      </p:sp>
      <p:sp>
        <p:nvSpPr>
          <p:cNvPr id="1126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79" tIns="44446" rIns="90479" bIns="44446" numCol="1" anchor="b" anchorCtr="0" compatLnSpc="1">
            <a:prstTxWarp prst="textNoShape">
              <a:avLst/>
            </a:prstTxWarp>
          </a:bodyPr>
          <a:lstStyle/>
          <a:p>
            <a:pPr lvl="0"/>
            <a:r>
              <a:rPr lang="fi-FI" smtClean="0"/>
              <a:t>Click to edit Master title style</a:t>
            </a:r>
          </a:p>
        </p:txBody>
      </p:sp>
      <p:sp>
        <p:nvSpPr>
          <p:cNvPr id="1126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79" tIns="44446" rIns="90479" bIns="44446"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718" r:id="rId1"/>
    <p:sldLayoutId id="2147490719" r:id="rId2"/>
    <p:sldLayoutId id="2147490720" r:id="rId3"/>
    <p:sldLayoutId id="2147490721" r:id="rId4"/>
    <p:sldLayoutId id="2147490722" r:id="rId5"/>
    <p:sldLayoutId id="2147490723" r:id="rId6"/>
    <p:sldLayoutId id="2147490724" r:id="rId7"/>
    <p:sldLayoutId id="2147490725" r:id="rId8"/>
    <p:sldLayoutId id="2147490726" r:id="rId9"/>
    <p:sldLayoutId id="2147490727" r:id="rId10"/>
    <p:sldLayoutId id="2147490728"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2291"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739332"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400">
                <a:solidFill>
                  <a:srgbClr val="000000"/>
                </a:solidFill>
                <a:latin typeface="Arial" charset="0"/>
              </a:defRPr>
            </a:lvl1pPr>
          </a:lstStyle>
          <a:p>
            <a:pPr>
              <a:defRPr/>
            </a:pPr>
            <a:r>
              <a:rPr lang="fi-FI" smtClean="0"/>
              <a:t>13.9.2012</a:t>
            </a:r>
            <a:endParaRPr lang="fi-FI"/>
          </a:p>
        </p:txBody>
      </p:sp>
      <p:sp>
        <p:nvSpPr>
          <p:cNvPr id="739333"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solidFill>
                  <a:srgbClr val="000000"/>
                </a:solidFill>
                <a:latin typeface="Arial" charset="0"/>
              </a:defRPr>
            </a:lvl1pPr>
          </a:lstStyle>
          <a:p>
            <a:pPr>
              <a:defRPr/>
            </a:pPr>
            <a:r>
              <a:rPr lang="fi-FI" smtClean="0"/>
              <a:t>Jussi Tammisola, Jalostuksen turvallisuus</a:t>
            </a:r>
            <a:endParaRPr lang="fi-FI"/>
          </a:p>
        </p:txBody>
      </p:sp>
      <p:sp>
        <p:nvSpPr>
          <p:cNvPr id="739334"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solidFill>
                  <a:srgbClr val="000000"/>
                </a:solidFill>
                <a:latin typeface="Arial" charset="0"/>
              </a:defRPr>
            </a:lvl1pPr>
          </a:lstStyle>
          <a:p>
            <a:pPr>
              <a:defRPr/>
            </a:pPr>
            <a:fld id="{B3061743-2CA3-4D89-8270-7D144CA64FB2}"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827" r:id="rId1"/>
    <p:sldLayoutId id="2147490828" r:id="rId2"/>
    <p:sldLayoutId id="2147490829" r:id="rId3"/>
    <p:sldLayoutId id="2147490830" r:id="rId4"/>
    <p:sldLayoutId id="2147490831" r:id="rId5"/>
    <p:sldLayoutId id="2147490832" r:id="rId6"/>
    <p:sldLayoutId id="2147490833" r:id="rId7"/>
    <p:sldLayoutId id="2147490834" r:id="rId8"/>
    <p:sldLayoutId id="2147490835" r:id="rId9"/>
    <p:sldLayoutId id="2147490836" r:id="rId10"/>
    <p:sldLayoutId id="2147490837" r:id="rId11"/>
    <p:sldLayoutId id="2147490838" r:id="rId12"/>
    <p:sldLayoutId id="2147490839"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7266" name="Line 1026"/>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r" eaLnBrk="1" hangingPunct="1">
              <a:lnSpc>
                <a:spcPct val="90000"/>
              </a:lnSpc>
              <a:defRPr/>
            </a:pPr>
            <a:endParaRPr lang="fi-FI" sz="3200">
              <a:solidFill>
                <a:srgbClr val="081D58"/>
              </a:solidFill>
              <a:latin typeface="Arial" charset="0"/>
            </a:endParaRPr>
          </a:p>
        </p:txBody>
      </p:sp>
      <p:sp>
        <p:nvSpPr>
          <p:cNvPr id="13315" name="Rectangle 1027"/>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3316" name="Rectangle 1028"/>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729" r:id="rId1"/>
    <p:sldLayoutId id="2147490730" r:id="rId2"/>
    <p:sldLayoutId id="2147490731" r:id="rId3"/>
    <p:sldLayoutId id="2147490732" r:id="rId4"/>
    <p:sldLayoutId id="2147490733" r:id="rId5"/>
    <p:sldLayoutId id="2147490734" r:id="rId6"/>
    <p:sldLayoutId id="2147490735" r:id="rId7"/>
    <p:sldLayoutId id="2147490736" r:id="rId8"/>
    <p:sldLayoutId id="2147490737" r:id="rId9"/>
    <p:sldLayoutId id="2147490738" r:id="rId10"/>
    <p:sldLayoutId id="2147490739" r:id="rId11"/>
    <p:sldLayoutId id="2147490740"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charset="0"/>
          <a:cs typeface="Arial" charset="0"/>
        </a:defRPr>
      </a:lvl2pPr>
      <a:lvl3pPr algn="l" rtl="0" eaLnBrk="0" fontAlgn="base" hangingPunct="0">
        <a:spcBef>
          <a:spcPct val="0"/>
        </a:spcBef>
        <a:spcAft>
          <a:spcPct val="0"/>
        </a:spcAft>
        <a:defRPr sz="4400">
          <a:solidFill>
            <a:schemeClr val="tx2"/>
          </a:solidFill>
          <a:latin typeface="Times New Roman" charset="0"/>
          <a:cs typeface="Arial" charset="0"/>
        </a:defRPr>
      </a:lvl3pPr>
      <a:lvl4pPr algn="l" rtl="0" eaLnBrk="0" fontAlgn="base" hangingPunct="0">
        <a:spcBef>
          <a:spcPct val="0"/>
        </a:spcBef>
        <a:spcAft>
          <a:spcPct val="0"/>
        </a:spcAft>
        <a:defRPr sz="4400">
          <a:solidFill>
            <a:schemeClr val="tx2"/>
          </a:solidFill>
          <a:latin typeface="Times New Roman" charset="0"/>
          <a:cs typeface="Arial" charset="0"/>
        </a:defRPr>
      </a:lvl4pPr>
      <a:lvl5pPr algn="l" rtl="0" eaLnBrk="0" fontAlgn="base" hangingPunct="0">
        <a:spcBef>
          <a:spcPct val="0"/>
        </a:spcBef>
        <a:spcAft>
          <a:spcPct val="0"/>
        </a:spcAft>
        <a:defRPr sz="4400">
          <a:solidFill>
            <a:schemeClr val="tx2"/>
          </a:solidFill>
          <a:latin typeface="Times New Roman" charset="0"/>
          <a:cs typeface="Arial" charset="0"/>
        </a:defRPr>
      </a:lvl5pPr>
      <a:lvl6pPr marL="457200" algn="l" rtl="0" fontAlgn="base">
        <a:spcBef>
          <a:spcPct val="0"/>
        </a:spcBef>
        <a:spcAft>
          <a:spcPct val="0"/>
        </a:spcAft>
        <a:defRPr sz="4400">
          <a:solidFill>
            <a:schemeClr val="tx2"/>
          </a:solidFill>
          <a:latin typeface="Times New Roman" charset="0"/>
          <a:cs typeface="Arial" charset="0"/>
        </a:defRPr>
      </a:lvl6pPr>
      <a:lvl7pPr marL="914400" algn="l" rtl="0" fontAlgn="base">
        <a:spcBef>
          <a:spcPct val="0"/>
        </a:spcBef>
        <a:spcAft>
          <a:spcPct val="0"/>
        </a:spcAft>
        <a:defRPr sz="4400">
          <a:solidFill>
            <a:schemeClr val="tx2"/>
          </a:solidFill>
          <a:latin typeface="Times New Roman" charset="0"/>
          <a:cs typeface="Arial" charset="0"/>
        </a:defRPr>
      </a:lvl7pPr>
      <a:lvl8pPr marL="1371600" algn="l" rtl="0" fontAlgn="base">
        <a:spcBef>
          <a:spcPct val="0"/>
        </a:spcBef>
        <a:spcAft>
          <a:spcPct val="0"/>
        </a:spcAft>
        <a:defRPr sz="4400">
          <a:solidFill>
            <a:schemeClr val="tx2"/>
          </a:solidFill>
          <a:latin typeface="Times New Roman" charset="0"/>
          <a:cs typeface="Arial" charset="0"/>
        </a:defRPr>
      </a:lvl8pPr>
      <a:lvl9pPr marL="1828800" algn="l" rtl="0" fontAlgn="base">
        <a:spcBef>
          <a:spcPct val="0"/>
        </a:spcBef>
        <a:spcAft>
          <a:spcPct val="0"/>
        </a:spcAft>
        <a:defRPr sz="4400">
          <a:solidFill>
            <a:schemeClr val="tx2"/>
          </a:solidFill>
          <a:latin typeface="Times New Roman" charset="0"/>
          <a:cs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a:lnSpc>
                <a:spcPct val="85000"/>
              </a:lnSpc>
              <a:spcBef>
                <a:spcPct val="50000"/>
              </a:spcBef>
              <a:defRPr/>
            </a:pPr>
            <a:endParaRPr lang="fi-FI">
              <a:solidFill>
                <a:srgbClr val="081D58"/>
              </a:solidFill>
            </a:endParaRPr>
          </a:p>
        </p:txBody>
      </p:sp>
      <p:sp>
        <p:nvSpPr>
          <p:cNvPr id="14339"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4340"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741" r:id="rId1"/>
    <p:sldLayoutId id="2147490742" r:id="rId2"/>
    <p:sldLayoutId id="2147490743" r:id="rId3"/>
    <p:sldLayoutId id="2147490744" r:id="rId4"/>
    <p:sldLayoutId id="2147490745" r:id="rId5"/>
    <p:sldLayoutId id="2147490746" r:id="rId6"/>
    <p:sldLayoutId id="2147490747" r:id="rId7"/>
    <p:sldLayoutId id="2147490748" r:id="rId8"/>
    <p:sldLayoutId id="2147490749" r:id="rId9"/>
    <p:sldLayoutId id="2147490750" r:id="rId10"/>
    <p:sldLayoutId id="2147490751" r:id="rId11"/>
    <p:sldLayoutId id="2147490752"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0" fontAlgn="base" hangingPunct="0">
        <a:spcBef>
          <a:spcPct val="0"/>
        </a:spcBef>
        <a:spcAft>
          <a:spcPct val="0"/>
        </a:spcAft>
        <a:defRPr sz="4400">
          <a:solidFill>
            <a:schemeClr val="tx2"/>
          </a:solidFill>
          <a:latin typeface="Times New Roman" pitchFamily="18" charset="0"/>
        </a:defRPr>
      </a:lvl6pPr>
      <a:lvl7pPr marL="914400" algn="l" rtl="0" eaLnBrk="0" fontAlgn="base" hangingPunct="0">
        <a:spcBef>
          <a:spcPct val="0"/>
        </a:spcBef>
        <a:spcAft>
          <a:spcPct val="0"/>
        </a:spcAft>
        <a:defRPr sz="4400">
          <a:solidFill>
            <a:schemeClr val="tx2"/>
          </a:solidFill>
          <a:latin typeface="Times New Roman" pitchFamily="18" charset="0"/>
        </a:defRPr>
      </a:lvl7pPr>
      <a:lvl8pPr marL="1371600" algn="l" rtl="0" eaLnBrk="0" fontAlgn="base" hangingPunct="0">
        <a:spcBef>
          <a:spcPct val="0"/>
        </a:spcBef>
        <a:spcAft>
          <a:spcPct val="0"/>
        </a:spcAft>
        <a:defRPr sz="4400">
          <a:solidFill>
            <a:schemeClr val="tx2"/>
          </a:solidFill>
          <a:latin typeface="Times New Roman" pitchFamily="18" charset="0"/>
        </a:defRPr>
      </a:lvl8pPr>
      <a:lvl9pPr marL="1828800" algn="l" rtl="0" eaLnBrk="0" fontAlgn="base" hangingPunct="0">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eaLnBrk="0" fontAlgn="base" hangingPunct="0">
        <a:spcBef>
          <a:spcPct val="20000"/>
        </a:spcBef>
        <a:spcAft>
          <a:spcPct val="0"/>
        </a:spcAft>
        <a:buClr>
          <a:schemeClr val="tx1"/>
        </a:buClr>
        <a:buSzPct val="100000"/>
        <a:buChar char="–"/>
        <a:defRPr sz="2000">
          <a:solidFill>
            <a:schemeClr val="tx1"/>
          </a:solidFill>
          <a:latin typeface="+mn-lt"/>
        </a:defRPr>
      </a:lvl6pPr>
      <a:lvl7pPr marL="2971800" indent="-228600" algn="l" rtl="0" eaLnBrk="0" fontAlgn="base" hangingPunct="0">
        <a:spcBef>
          <a:spcPct val="20000"/>
        </a:spcBef>
        <a:spcAft>
          <a:spcPct val="0"/>
        </a:spcAft>
        <a:buClr>
          <a:schemeClr val="tx1"/>
        </a:buClr>
        <a:buSzPct val="100000"/>
        <a:buChar char="–"/>
        <a:defRPr sz="2000">
          <a:solidFill>
            <a:schemeClr val="tx1"/>
          </a:solidFill>
          <a:latin typeface="+mn-lt"/>
        </a:defRPr>
      </a:lvl7pPr>
      <a:lvl8pPr marL="3429000" indent="-228600" algn="l" rtl="0" eaLnBrk="0" fontAlgn="base" hangingPunct="0">
        <a:spcBef>
          <a:spcPct val="20000"/>
        </a:spcBef>
        <a:spcAft>
          <a:spcPct val="0"/>
        </a:spcAft>
        <a:buClr>
          <a:schemeClr val="tx1"/>
        </a:buClr>
        <a:buSzPct val="100000"/>
        <a:buChar char="–"/>
        <a:defRPr sz="2000">
          <a:solidFill>
            <a:schemeClr val="tx1"/>
          </a:solidFill>
          <a:latin typeface="+mn-lt"/>
        </a:defRPr>
      </a:lvl8pPr>
      <a:lvl9pPr marL="3886200" indent="-228600" algn="l" rtl="0" eaLnBrk="0" fontAlgn="base" hangingPunct="0">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0306"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a:lnSpc>
                <a:spcPct val="85000"/>
              </a:lnSpc>
              <a:spcBef>
                <a:spcPct val="50000"/>
              </a:spcBef>
              <a:defRPr/>
            </a:pPr>
            <a:endParaRPr lang="fi-FI">
              <a:solidFill>
                <a:srgbClr val="081D58"/>
              </a:solidFill>
            </a:endParaRPr>
          </a:p>
        </p:txBody>
      </p:sp>
      <p:sp>
        <p:nvSpPr>
          <p:cNvPr id="15363"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15364"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753" r:id="rId1"/>
    <p:sldLayoutId id="2147490754" r:id="rId2"/>
    <p:sldLayoutId id="2147490755" r:id="rId3"/>
    <p:sldLayoutId id="2147490756" r:id="rId4"/>
    <p:sldLayoutId id="2147490757" r:id="rId5"/>
    <p:sldLayoutId id="2147490758" r:id="rId6"/>
    <p:sldLayoutId id="2147490759" r:id="rId7"/>
    <p:sldLayoutId id="2147490760" r:id="rId8"/>
    <p:sldLayoutId id="2147490761" r:id="rId9"/>
    <p:sldLayoutId id="2147490762" r:id="rId10"/>
    <p:sldLayoutId id="2147490763" r:id="rId11"/>
    <p:sldLayoutId id="2147490764"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cs typeface="Arial" charset="0"/>
        </a:defRPr>
      </a:lvl2pPr>
      <a:lvl3pPr algn="l" rtl="0" eaLnBrk="0" fontAlgn="base" hangingPunct="0">
        <a:spcBef>
          <a:spcPct val="0"/>
        </a:spcBef>
        <a:spcAft>
          <a:spcPct val="0"/>
        </a:spcAft>
        <a:defRPr sz="4400">
          <a:solidFill>
            <a:schemeClr val="tx2"/>
          </a:solidFill>
          <a:latin typeface="Times New Roman" pitchFamily="18" charset="0"/>
          <a:cs typeface="Arial" charset="0"/>
        </a:defRPr>
      </a:lvl3pPr>
      <a:lvl4pPr algn="l" rtl="0" eaLnBrk="0" fontAlgn="base" hangingPunct="0">
        <a:spcBef>
          <a:spcPct val="0"/>
        </a:spcBef>
        <a:spcAft>
          <a:spcPct val="0"/>
        </a:spcAft>
        <a:defRPr sz="4400">
          <a:solidFill>
            <a:schemeClr val="tx2"/>
          </a:solidFill>
          <a:latin typeface="Times New Roman" pitchFamily="18" charset="0"/>
          <a:cs typeface="Arial" charset="0"/>
        </a:defRPr>
      </a:lvl4pPr>
      <a:lvl5pPr algn="l" rtl="0" eaLnBrk="0" fontAlgn="base" hangingPunct="0">
        <a:spcBef>
          <a:spcPct val="0"/>
        </a:spcBef>
        <a:spcAft>
          <a:spcPct val="0"/>
        </a:spcAft>
        <a:defRPr sz="4400">
          <a:solidFill>
            <a:schemeClr val="tx2"/>
          </a:solidFill>
          <a:latin typeface="Times New Roman" pitchFamily="18" charset="0"/>
          <a:cs typeface="Arial" charset="0"/>
        </a:defRPr>
      </a:lvl5pPr>
      <a:lvl6pPr marL="457200" algn="l" rtl="0" fontAlgn="base">
        <a:spcBef>
          <a:spcPct val="0"/>
        </a:spcBef>
        <a:spcAft>
          <a:spcPct val="0"/>
        </a:spcAft>
        <a:defRPr sz="4400">
          <a:solidFill>
            <a:schemeClr val="tx2"/>
          </a:solidFill>
          <a:latin typeface="Times New Roman" pitchFamily="18" charset="0"/>
          <a:cs typeface="Arial" charset="0"/>
        </a:defRPr>
      </a:lvl6pPr>
      <a:lvl7pPr marL="914400" algn="l" rtl="0" fontAlgn="base">
        <a:spcBef>
          <a:spcPct val="0"/>
        </a:spcBef>
        <a:spcAft>
          <a:spcPct val="0"/>
        </a:spcAft>
        <a:defRPr sz="4400">
          <a:solidFill>
            <a:schemeClr val="tx2"/>
          </a:solidFill>
          <a:latin typeface="Times New Roman" pitchFamily="18" charset="0"/>
          <a:cs typeface="Arial" charset="0"/>
        </a:defRPr>
      </a:lvl7pPr>
      <a:lvl8pPr marL="1371600" algn="l" rtl="0" fontAlgn="base">
        <a:spcBef>
          <a:spcPct val="0"/>
        </a:spcBef>
        <a:spcAft>
          <a:spcPct val="0"/>
        </a:spcAft>
        <a:defRPr sz="4400">
          <a:solidFill>
            <a:schemeClr val="tx2"/>
          </a:solidFill>
          <a:latin typeface="Times New Roman" pitchFamily="18" charset="0"/>
          <a:cs typeface="Arial" charset="0"/>
        </a:defRPr>
      </a:lvl8pPr>
      <a:lvl9pPr marL="1828800" algn="l"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cs typeface="+mn-cs"/>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cs typeface="+mn-cs"/>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100000"/>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100000"/>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100000"/>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100000"/>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1638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400">
                <a:solidFill>
                  <a:srgbClr val="000000"/>
                </a:solidFill>
                <a:latin typeface="Arial" charset="0"/>
              </a:defRPr>
            </a:lvl1pPr>
          </a:lstStyle>
          <a:p>
            <a:pPr>
              <a:defRPr/>
            </a:pPr>
            <a:r>
              <a:rPr lang="fi-FI" smtClean="0"/>
              <a:t>13.9.2012</a:t>
            </a:r>
            <a:endParaRPr lang="fi-FI"/>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solidFill>
                  <a:srgbClr val="000000"/>
                </a:solidFill>
                <a:latin typeface="Arial" charset="0"/>
              </a:defRPr>
            </a:lvl1pPr>
          </a:lstStyle>
          <a:p>
            <a:pPr>
              <a:defRPr/>
            </a:pPr>
            <a:r>
              <a:rPr lang="fi-FI" smtClean="0"/>
              <a:t>Jussi Tammisola, Jalostuksen turvallisuus</a:t>
            </a:r>
            <a:endParaRPr lang="fi-FI"/>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solidFill>
                  <a:srgbClr val="000000"/>
                </a:solidFill>
                <a:latin typeface="Arial" charset="0"/>
              </a:defRPr>
            </a:lvl1pPr>
          </a:lstStyle>
          <a:p>
            <a:pPr>
              <a:defRPr/>
            </a:pPr>
            <a:fld id="{AED4917C-28A8-444C-81A4-A9993F9434D7}"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840" r:id="rId1"/>
    <p:sldLayoutId id="2147490841" r:id="rId2"/>
    <p:sldLayoutId id="2147490842" r:id="rId3"/>
    <p:sldLayoutId id="2147490843" r:id="rId4"/>
    <p:sldLayoutId id="2147490844" r:id="rId5"/>
    <p:sldLayoutId id="2147490845" r:id="rId6"/>
    <p:sldLayoutId id="2147490846" r:id="rId7"/>
    <p:sldLayoutId id="2147490847" r:id="rId8"/>
    <p:sldLayoutId id="2147490848" r:id="rId9"/>
    <p:sldLayoutId id="2147490849" r:id="rId10"/>
    <p:sldLayoutId id="2147490850" r:id="rId11"/>
    <p:sldLayoutId id="2147490851"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Click to edit Master title style</a:t>
            </a:r>
          </a:p>
        </p:txBody>
      </p:sp>
      <p:sp>
        <p:nvSpPr>
          <p:cNvPr id="17411"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r>
              <a:rPr lang="fi-FI" smtClean="0"/>
              <a:t>13.9.2012</a:t>
            </a:r>
            <a:endParaRPr lang="fi-FI"/>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r>
              <a:rPr lang="fi-FI" smtClean="0"/>
              <a:t>Jussi Tammisola, Jalostuksen turvallisuus</a:t>
            </a:r>
            <a:endParaRPr lang="fi-FI"/>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25676FB8-90AF-4F0B-8D4E-4972536791CD}"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852" r:id="rId1"/>
    <p:sldLayoutId id="2147490853" r:id="rId2"/>
    <p:sldLayoutId id="2147490854" r:id="rId3"/>
    <p:sldLayoutId id="2147490855" r:id="rId4"/>
    <p:sldLayoutId id="2147490856" r:id="rId5"/>
    <p:sldLayoutId id="2147490857" r:id="rId6"/>
    <p:sldLayoutId id="2147490858" r:id="rId7"/>
    <p:sldLayoutId id="2147490859" r:id="rId8"/>
    <p:sldLayoutId id="2147490860" r:id="rId9"/>
    <p:sldLayoutId id="2147490861" r:id="rId10"/>
    <p:sldLayoutId id="2147490862" r:id="rId11"/>
    <p:sldLayoutId id="2147490863"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21507"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739332"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defRPr sz="1400">
                <a:solidFill>
                  <a:srgbClr val="000000"/>
                </a:solidFill>
                <a:latin typeface="Arial" charset="0"/>
              </a:defRPr>
            </a:lvl1pPr>
          </a:lstStyle>
          <a:p>
            <a:pPr>
              <a:defRPr/>
            </a:pPr>
            <a:r>
              <a:rPr lang="fi-FI" smtClean="0"/>
              <a:t>13.9.2012</a:t>
            </a:r>
            <a:endParaRPr lang="fi-FI"/>
          </a:p>
        </p:txBody>
      </p:sp>
      <p:sp>
        <p:nvSpPr>
          <p:cNvPr id="739333"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defRPr sz="1400">
                <a:solidFill>
                  <a:srgbClr val="000000"/>
                </a:solidFill>
                <a:latin typeface="Arial" charset="0"/>
              </a:defRPr>
            </a:lvl1pPr>
          </a:lstStyle>
          <a:p>
            <a:pPr>
              <a:defRPr/>
            </a:pPr>
            <a:r>
              <a:rPr lang="fi-FI" smtClean="0"/>
              <a:t>Jussi Tammisola, Jalostuksen turvallisuus</a:t>
            </a:r>
            <a:endParaRPr lang="fi-FI"/>
          </a:p>
        </p:txBody>
      </p:sp>
      <p:sp>
        <p:nvSpPr>
          <p:cNvPr id="739334"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400">
                <a:solidFill>
                  <a:srgbClr val="000000"/>
                </a:solidFill>
                <a:latin typeface="Arial" charset="0"/>
              </a:defRPr>
            </a:lvl1pPr>
          </a:lstStyle>
          <a:p>
            <a:pPr>
              <a:defRPr/>
            </a:pPr>
            <a:fld id="{1F144000-7AB9-49FE-92AB-5C5B73BC25CF}"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865" r:id="rId1"/>
    <p:sldLayoutId id="2147490866" r:id="rId2"/>
    <p:sldLayoutId id="2147490867" r:id="rId3"/>
    <p:sldLayoutId id="2147490868" r:id="rId4"/>
    <p:sldLayoutId id="2147490869" r:id="rId5"/>
    <p:sldLayoutId id="2147490870" r:id="rId6"/>
    <p:sldLayoutId id="2147490871" r:id="rId7"/>
    <p:sldLayoutId id="2147490872" r:id="rId8"/>
    <p:sldLayoutId id="2147490873" r:id="rId9"/>
    <p:sldLayoutId id="2147490874" r:id="rId10"/>
    <p:sldLayoutId id="2147490875" r:id="rId11"/>
    <p:sldLayoutId id="2147490876" r:id="rId12"/>
    <p:sldLayoutId id="2147490877" r:id="rId13"/>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75000"/>
              </a:lnSpc>
              <a:defRPr/>
            </a:pPr>
            <a:endParaRPr lang="fi-FI" sz="1800">
              <a:solidFill>
                <a:srgbClr val="081D58"/>
              </a:solidFill>
              <a:latin typeface="Arial" charset="0"/>
            </a:endParaRPr>
          </a:p>
        </p:txBody>
      </p:sp>
      <p:sp>
        <p:nvSpPr>
          <p:cNvPr id="205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79" tIns="44446" rIns="90479" bIns="44446" numCol="1" anchor="b" anchorCtr="0" compatLnSpc="1">
            <a:prstTxWarp prst="textNoShape">
              <a:avLst/>
            </a:prstTxWarp>
          </a:bodyPr>
          <a:lstStyle/>
          <a:p>
            <a:pPr lvl="0"/>
            <a:r>
              <a:rPr lang="fi-FI" smtClean="0"/>
              <a:t>Click to edit Master title style</a:t>
            </a:r>
          </a:p>
        </p:txBody>
      </p:sp>
      <p:sp>
        <p:nvSpPr>
          <p:cNvPr id="205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79" tIns="44446" rIns="90479" bIns="44446"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646" r:id="rId1"/>
    <p:sldLayoutId id="2147490647" r:id="rId2"/>
    <p:sldLayoutId id="2147490648" r:id="rId3"/>
    <p:sldLayoutId id="2147490649" r:id="rId4"/>
    <p:sldLayoutId id="2147490650" r:id="rId5"/>
    <p:sldLayoutId id="2147490651" r:id="rId6"/>
    <p:sldLayoutId id="2147490652" r:id="rId7"/>
    <p:sldLayoutId id="2147490653" r:id="rId8"/>
    <p:sldLayoutId id="2147490654" r:id="rId9"/>
    <p:sldLayoutId id="2147490655" r:id="rId10"/>
    <p:sldLayoutId id="2147490656" r:id="rId11"/>
    <p:sldLayoutId id="2147490657" r:id="rId12"/>
    <p:sldLayoutId id="2147490658" r:id="rId13"/>
    <p:sldLayoutId id="2147490659" r:id="rId14"/>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3075"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1028"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defRPr>
            </a:lvl1pPr>
          </a:lstStyle>
          <a:p>
            <a:pPr>
              <a:defRPr/>
            </a:pPr>
            <a:r>
              <a:rPr lang="fi-FI" smtClean="0"/>
              <a:t>13.9.2012</a:t>
            </a:r>
            <a:endParaRPr lang="fi-FI"/>
          </a:p>
        </p:txBody>
      </p:sp>
      <p:sp>
        <p:nvSpPr>
          <p:cNvPr id="1029"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defRPr>
            </a:lvl1pPr>
          </a:lstStyle>
          <a:p>
            <a:pPr>
              <a:defRPr/>
            </a:pPr>
            <a:r>
              <a:rPr lang="fi-FI" smtClean="0"/>
              <a:t>Jussi Tammisola, Jalostuksen turvallisuus</a:t>
            </a:r>
            <a:endParaRPr lang="fi-FI"/>
          </a:p>
        </p:txBody>
      </p:sp>
      <p:sp>
        <p:nvSpPr>
          <p:cNvPr id="1030"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defRPr>
            </a:lvl1pPr>
          </a:lstStyle>
          <a:p>
            <a:pPr>
              <a:defRPr/>
            </a:pPr>
            <a:fld id="{56803E13-4CE1-40C9-8AA1-39AE2521BF2D}"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776" r:id="rId1"/>
    <p:sldLayoutId id="2147490777" r:id="rId2"/>
    <p:sldLayoutId id="2147490778" r:id="rId3"/>
    <p:sldLayoutId id="2147490779" r:id="rId4"/>
    <p:sldLayoutId id="2147490780" r:id="rId5"/>
    <p:sldLayoutId id="2147490781" r:id="rId6"/>
    <p:sldLayoutId id="2147490782" r:id="rId7"/>
    <p:sldLayoutId id="2147490783" r:id="rId8"/>
    <p:sldLayoutId id="2147490784" r:id="rId9"/>
    <p:sldLayoutId id="2147490785" r:id="rId10"/>
    <p:sldLayoutId id="2147490786" r:id="rId11"/>
    <p:sldLayoutId id="2147490787"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4099"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4100"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smtClean="0"/>
              <a:t>Jussi Tammisola, Jalostuksen turvallisuus</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Arial" charset="0"/>
              </a:defRPr>
            </a:lvl1pPr>
          </a:lstStyle>
          <a:p>
            <a:pPr>
              <a:defRPr/>
            </a:pPr>
            <a:fld id="{E9871E77-D813-478E-8382-3F48802CE82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88" r:id="rId1"/>
    <p:sldLayoutId id="2147490789" r:id="rId2"/>
    <p:sldLayoutId id="2147490790" r:id="rId3"/>
    <p:sldLayoutId id="2147490791" r:id="rId4"/>
    <p:sldLayoutId id="2147490792" r:id="rId5"/>
    <p:sldLayoutId id="2147490793" r:id="rId6"/>
    <p:sldLayoutId id="2147490794" r:id="rId7"/>
    <p:sldLayoutId id="2147490795" r:id="rId8"/>
    <p:sldLayoutId id="2147490796" r:id="rId9"/>
    <p:sldLayoutId id="2147490797" r:id="rId10"/>
    <p:sldLayoutId id="2147490798" r:id="rId11"/>
    <p:sldLayoutId id="2147490660" r:id="rId12"/>
    <p:sldLayoutId id="2147490661" r:id="rId13"/>
    <p:sldLayoutId id="2147490662" r:id="rId14"/>
    <p:sldLayoutId id="2147490663" r:id="rId15"/>
    <p:sldLayoutId id="2147490664" r:id="rId16"/>
    <p:sldLayoutId id="2147490665"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000125" y="214313"/>
            <a:ext cx="5629275" cy="9286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Muokkaa otsikon perustyyliä napsauttamalla</a:t>
            </a:r>
          </a:p>
        </p:txBody>
      </p:sp>
      <p:sp>
        <p:nvSpPr>
          <p:cNvPr id="5123" name="Rectangle 3"/>
          <p:cNvSpPr>
            <a:spLocks noGrp="1" noChangeArrowheads="1"/>
          </p:cNvSpPr>
          <p:nvPr>
            <p:ph type="body" idx="1"/>
          </p:nvPr>
        </p:nvSpPr>
        <p:spPr bwMode="auto">
          <a:xfrm>
            <a:off x="357188" y="1357313"/>
            <a:ext cx="6272212" cy="73802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Muokkaa tekstin perustyylejä napsauttamalla</a:t>
            </a:r>
          </a:p>
          <a:p>
            <a:pPr lvl="1"/>
            <a:r>
              <a:rPr lang="en-US" smtClean="0"/>
              <a:t>toinen taso</a:t>
            </a:r>
          </a:p>
          <a:p>
            <a:pPr lvl="2"/>
            <a:r>
              <a:rPr lang="en-US" smtClean="0"/>
              <a:t>kolmas taso</a:t>
            </a:r>
          </a:p>
          <a:p>
            <a:pPr lvl="3"/>
            <a:r>
              <a:rPr lang="en-US" smtClean="0"/>
              <a:t>neljäs taso</a:t>
            </a:r>
          </a:p>
          <a:p>
            <a:pPr lvl="4"/>
            <a:r>
              <a:rPr lang="en-US" smtClean="0"/>
              <a:t>viides taso</a:t>
            </a:r>
          </a:p>
        </p:txBody>
      </p:sp>
      <p:pic>
        <p:nvPicPr>
          <p:cNvPr id="5124" name="Picture 1036" descr="rgb-vaaka-logo"/>
          <p:cNvPicPr>
            <a:picLocks noChangeAspect="1" noChangeArrowheads="1"/>
          </p:cNvPicPr>
          <p:nvPr/>
        </p:nvPicPr>
        <p:blipFill>
          <a:blip r:embed="rId19" cstate="print"/>
          <a:srcRect/>
          <a:stretch>
            <a:fillRect/>
          </a:stretch>
        </p:blipFill>
        <p:spPr bwMode="auto">
          <a:xfrm>
            <a:off x="265113" y="428625"/>
            <a:ext cx="542925" cy="785813"/>
          </a:xfrm>
          <a:prstGeom prst="rect">
            <a:avLst/>
          </a:prstGeom>
          <a:noFill/>
          <a:ln w="9525">
            <a:noFill/>
            <a:miter lim="800000"/>
            <a:headEnd/>
            <a:tailEnd/>
          </a:ln>
        </p:spPr>
      </p:pic>
      <p:sp>
        <p:nvSpPr>
          <p:cNvPr id="4109" name="Rectangle 1037"/>
          <p:cNvSpPr>
            <a:spLocks noGrp="1" noChangeArrowheads="1"/>
          </p:cNvSpPr>
          <p:nvPr>
            <p:ph type="dt" sz="half" idx="2"/>
          </p:nvPr>
        </p:nvSpPr>
        <p:spPr bwMode="auto">
          <a:xfrm>
            <a:off x="5240338" y="8796338"/>
            <a:ext cx="99695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r>
              <a:rPr lang="fi-FI" smtClean="0"/>
              <a:t>13.9.2012</a:t>
            </a:r>
            <a:endParaRPr lang="en-US"/>
          </a:p>
        </p:txBody>
      </p:sp>
      <p:sp>
        <p:nvSpPr>
          <p:cNvPr id="4110" name="Rectangle 1038"/>
          <p:cNvSpPr>
            <a:spLocks noGrp="1" noChangeArrowheads="1"/>
          </p:cNvSpPr>
          <p:nvPr>
            <p:ph type="ftr" sz="quarter" idx="3"/>
          </p:nvPr>
        </p:nvSpPr>
        <p:spPr bwMode="auto">
          <a:xfrm>
            <a:off x="512763" y="8796338"/>
            <a:ext cx="4699000"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defRPr sz="1000">
                <a:solidFill>
                  <a:srgbClr val="000000"/>
                </a:solidFill>
                <a:latin typeface="+mn-lt"/>
              </a:defRPr>
            </a:lvl1pPr>
          </a:lstStyle>
          <a:p>
            <a:pPr>
              <a:defRPr/>
            </a:pPr>
            <a:r>
              <a:rPr lang="en-US" smtClean="0"/>
              <a:t>Jussi Tammisola, Jalostuksen turvallisuus</a:t>
            </a:r>
            <a:endParaRPr lang="en-US"/>
          </a:p>
        </p:txBody>
      </p:sp>
      <p:sp>
        <p:nvSpPr>
          <p:cNvPr id="4111" name="Rectangle 1039"/>
          <p:cNvSpPr>
            <a:spLocks noGrp="1" noChangeArrowheads="1"/>
          </p:cNvSpPr>
          <p:nvPr>
            <p:ph type="sldNum" sz="quarter" idx="4"/>
          </p:nvPr>
        </p:nvSpPr>
        <p:spPr bwMode="auto">
          <a:xfrm>
            <a:off x="6237288" y="8796338"/>
            <a:ext cx="377825" cy="263525"/>
          </a:xfrm>
          <a:prstGeom prst="rect">
            <a:avLst/>
          </a:prstGeom>
          <a:noFill/>
          <a:ln w="9525">
            <a:noFill/>
            <a:miter lim="800000"/>
            <a:headEnd/>
            <a:tailEnd/>
          </a:ln>
          <a:effectLst/>
        </p:spPr>
        <p:txBody>
          <a:bodyPr vert="horz" wrap="square" lIns="0" tIns="45720" rIns="0" bIns="45720" numCol="1" anchor="t" anchorCtr="0" compatLnSpc="1">
            <a:prstTxWarp prst="textNoShape">
              <a:avLst/>
            </a:prstTxWarp>
          </a:bodyPr>
          <a:lstStyle>
            <a:lvl1pPr algn="r">
              <a:defRPr sz="1000">
                <a:solidFill>
                  <a:srgbClr val="000000"/>
                </a:solidFill>
                <a:latin typeface="+mn-lt"/>
              </a:defRPr>
            </a:lvl1pPr>
          </a:lstStyle>
          <a:p>
            <a:pPr>
              <a:defRPr/>
            </a:pPr>
            <a:fld id="{C2F01049-7318-41A3-B31B-4B10537045E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90799" r:id="rId1"/>
    <p:sldLayoutId id="2147490666" r:id="rId2"/>
    <p:sldLayoutId id="2147490800" r:id="rId3"/>
    <p:sldLayoutId id="2147490801" r:id="rId4"/>
    <p:sldLayoutId id="2147490802" r:id="rId5"/>
    <p:sldLayoutId id="2147490803" r:id="rId6"/>
    <p:sldLayoutId id="2147490804" r:id="rId7"/>
    <p:sldLayoutId id="2147490805" r:id="rId8"/>
    <p:sldLayoutId id="2147490806" r:id="rId9"/>
    <p:sldLayoutId id="2147490807" r:id="rId10"/>
    <p:sldLayoutId id="2147490808" r:id="rId11"/>
    <p:sldLayoutId id="2147490809" r:id="rId12"/>
    <p:sldLayoutId id="2147490810" r:id="rId13"/>
    <p:sldLayoutId id="2147490811" r:id="rId14"/>
    <p:sldLayoutId id="2147490812" r:id="rId15"/>
    <p:sldLayoutId id="2147490813" r:id="rId16"/>
    <p:sldLayoutId id="2147490814" r:id="rId17"/>
  </p:sldLayoutIdLst>
  <p:hf hdr="0"/>
  <p:txStyles>
    <p:titleStyle>
      <a:lvl1pPr algn="l" rtl="0" eaLnBrk="0" fontAlgn="base" hangingPunct="0">
        <a:lnSpc>
          <a:spcPts val="3000"/>
        </a:lnSpc>
        <a:spcBef>
          <a:spcPct val="0"/>
        </a:spcBef>
        <a:spcAft>
          <a:spcPct val="0"/>
        </a:spcAft>
        <a:defRPr sz="2400" b="1">
          <a:solidFill>
            <a:schemeClr val="tx2"/>
          </a:solidFill>
          <a:latin typeface="+mj-lt"/>
          <a:ea typeface="+mj-ea"/>
          <a:cs typeface="+mj-cs"/>
        </a:defRPr>
      </a:lvl1pPr>
      <a:lvl2pPr algn="l" rtl="0" eaLnBrk="0" fontAlgn="base" hangingPunct="0">
        <a:lnSpc>
          <a:spcPts val="3000"/>
        </a:lnSpc>
        <a:spcBef>
          <a:spcPct val="0"/>
        </a:spcBef>
        <a:spcAft>
          <a:spcPct val="0"/>
        </a:spcAft>
        <a:defRPr sz="2400" b="1">
          <a:solidFill>
            <a:schemeClr val="tx2"/>
          </a:solidFill>
          <a:latin typeface="Arial" charset="0"/>
        </a:defRPr>
      </a:lvl2pPr>
      <a:lvl3pPr algn="l" rtl="0" eaLnBrk="0" fontAlgn="base" hangingPunct="0">
        <a:lnSpc>
          <a:spcPts val="3000"/>
        </a:lnSpc>
        <a:spcBef>
          <a:spcPct val="0"/>
        </a:spcBef>
        <a:spcAft>
          <a:spcPct val="0"/>
        </a:spcAft>
        <a:defRPr sz="2400" b="1">
          <a:solidFill>
            <a:schemeClr val="tx2"/>
          </a:solidFill>
          <a:latin typeface="Arial" charset="0"/>
        </a:defRPr>
      </a:lvl3pPr>
      <a:lvl4pPr algn="l" rtl="0" eaLnBrk="0" fontAlgn="base" hangingPunct="0">
        <a:lnSpc>
          <a:spcPts val="3000"/>
        </a:lnSpc>
        <a:spcBef>
          <a:spcPct val="0"/>
        </a:spcBef>
        <a:spcAft>
          <a:spcPct val="0"/>
        </a:spcAft>
        <a:defRPr sz="2400" b="1">
          <a:solidFill>
            <a:schemeClr val="tx2"/>
          </a:solidFill>
          <a:latin typeface="Arial" charset="0"/>
        </a:defRPr>
      </a:lvl4pPr>
      <a:lvl5pPr algn="l" rtl="0" eaLnBrk="0" fontAlgn="base" hangingPunct="0">
        <a:lnSpc>
          <a:spcPts val="3000"/>
        </a:lnSpc>
        <a:spcBef>
          <a:spcPct val="0"/>
        </a:spcBef>
        <a:spcAft>
          <a:spcPct val="0"/>
        </a:spcAft>
        <a:defRPr sz="2400" b="1">
          <a:solidFill>
            <a:schemeClr val="tx2"/>
          </a:solidFill>
          <a:latin typeface="Arial" charset="0"/>
        </a:defRPr>
      </a:lvl5pPr>
      <a:lvl6pPr marL="457200" algn="l" rtl="0" eaLnBrk="0" fontAlgn="base" hangingPunct="0">
        <a:lnSpc>
          <a:spcPts val="3000"/>
        </a:lnSpc>
        <a:spcBef>
          <a:spcPct val="0"/>
        </a:spcBef>
        <a:spcAft>
          <a:spcPct val="0"/>
        </a:spcAft>
        <a:defRPr sz="2400" b="1">
          <a:solidFill>
            <a:schemeClr val="tx2"/>
          </a:solidFill>
          <a:latin typeface="Arial" charset="0"/>
        </a:defRPr>
      </a:lvl6pPr>
      <a:lvl7pPr marL="914400" algn="l" rtl="0" eaLnBrk="0" fontAlgn="base" hangingPunct="0">
        <a:lnSpc>
          <a:spcPts val="3000"/>
        </a:lnSpc>
        <a:spcBef>
          <a:spcPct val="0"/>
        </a:spcBef>
        <a:spcAft>
          <a:spcPct val="0"/>
        </a:spcAft>
        <a:defRPr sz="2400" b="1">
          <a:solidFill>
            <a:schemeClr val="tx2"/>
          </a:solidFill>
          <a:latin typeface="Arial" charset="0"/>
        </a:defRPr>
      </a:lvl7pPr>
      <a:lvl8pPr marL="1371600" algn="l" rtl="0" eaLnBrk="0" fontAlgn="base" hangingPunct="0">
        <a:lnSpc>
          <a:spcPts val="3000"/>
        </a:lnSpc>
        <a:spcBef>
          <a:spcPct val="0"/>
        </a:spcBef>
        <a:spcAft>
          <a:spcPct val="0"/>
        </a:spcAft>
        <a:defRPr sz="2400" b="1">
          <a:solidFill>
            <a:schemeClr val="tx2"/>
          </a:solidFill>
          <a:latin typeface="Arial" charset="0"/>
        </a:defRPr>
      </a:lvl8pPr>
      <a:lvl9pPr marL="1828800" algn="l" rtl="0" eaLnBrk="0" fontAlgn="base" hangingPunct="0">
        <a:lnSpc>
          <a:spcPts val="3000"/>
        </a:lnSpc>
        <a:spcBef>
          <a:spcPct val="0"/>
        </a:spcBef>
        <a:spcAft>
          <a:spcPct val="0"/>
        </a:spcAft>
        <a:defRPr sz="2400" b="1">
          <a:solidFill>
            <a:schemeClr val="tx2"/>
          </a:solidFill>
          <a:latin typeface="Arial" charset="0"/>
        </a:defRPr>
      </a:lvl9pPr>
    </p:titleStyle>
    <p:bodyStyle>
      <a:lvl1pPr marL="282575" indent="-282575" algn="l" rtl="0" eaLnBrk="0" fontAlgn="base" hangingPunct="0">
        <a:lnSpc>
          <a:spcPts val="3000"/>
        </a:lnSpc>
        <a:spcBef>
          <a:spcPct val="0"/>
        </a:spcBef>
        <a:spcAft>
          <a:spcPct val="0"/>
        </a:spcAft>
        <a:buClr>
          <a:srgbClr val="FFCC49"/>
        </a:buClr>
        <a:buSzPct val="110000"/>
        <a:buFont typeface="Wingdings" pitchFamily="2" charset="2"/>
        <a:buChar char="n"/>
        <a:defRPr sz="2000">
          <a:solidFill>
            <a:schemeClr val="tx1"/>
          </a:solidFill>
          <a:latin typeface="+mn-lt"/>
          <a:ea typeface="+mn-ea"/>
          <a:cs typeface="+mn-cs"/>
        </a:defRPr>
      </a:lvl1pPr>
      <a:lvl2pPr marL="669925" indent="-190500" algn="l" rtl="0" eaLnBrk="0" fontAlgn="base" hangingPunct="0">
        <a:lnSpc>
          <a:spcPts val="3000"/>
        </a:lnSpc>
        <a:spcBef>
          <a:spcPct val="0"/>
        </a:spcBef>
        <a:spcAft>
          <a:spcPct val="0"/>
        </a:spcAft>
        <a:buClr>
          <a:srgbClr val="FFCC49"/>
        </a:buClr>
        <a:buSzPct val="80000"/>
        <a:buFont typeface="Wingdings" pitchFamily="2" charset="2"/>
        <a:buChar char="n"/>
        <a:defRPr>
          <a:solidFill>
            <a:schemeClr val="tx1"/>
          </a:solidFill>
          <a:latin typeface="+mn-lt"/>
        </a:defRPr>
      </a:lvl2pPr>
      <a:lvl3pPr marL="1050925" indent="-190500" algn="l" rtl="0" eaLnBrk="0" fontAlgn="base" hangingPunct="0">
        <a:lnSpc>
          <a:spcPts val="3000"/>
        </a:lnSpc>
        <a:spcBef>
          <a:spcPct val="0"/>
        </a:spcBef>
        <a:spcAft>
          <a:spcPct val="0"/>
        </a:spcAft>
        <a:buClr>
          <a:srgbClr val="FFCC49"/>
        </a:buClr>
        <a:buChar char="-"/>
        <a:defRPr>
          <a:solidFill>
            <a:schemeClr val="tx1"/>
          </a:solidFill>
          <a:latin typeface="+mn-lt"/>
        </a:defRPr>
      </a:lvl3pPr>
      <a:lvl4pPr marL="1622425" indent="-152400" algn="l" rtl="0" eaLnBrk="0" fontAlgn="base" hangingPunct="0">
        <a:lnSpc>
          <a:spcPts val="3000"/>
        </a:lnSpc>
        <a:spcBef>
          <a:spcPct val="0"/>
        </a:spcBef>
        <a:spcAft>
          <a:spcPct val="0"/>
        </a:spcAft>
        <a:buClr>
          <a:srgbClr val="FFCC49"/>
        </a:buClr>
        <a:buChar char="-"/>
        <a:defRPr>
          <a:solidFill>
            <a:schemeClr val="tx1"/>
          </a:solidFill>
          <a:latin typeface="+mn-lt"/>
        </a:defRPr>
      </a:lvl4pPr>
      <a:lvl5pPr marL="2095500" indent="-190500" algn="l" rtl="0" eaLnBrk="0" fontAlgn="base" hangingPunct="0">
        <a:lnSpc>
          <a:spcPts val="3000"/>
        </a:lnSpc>
        <a:spcBef>
          <a:spcPct val="0"/>
        </a:spcBef>
        <a:spcAft>
          <a:spcPct val="0"/>
        </a:spcAft>
        <a:buClr>
          <a:srgbClr val="FFCC49"/>
        </a:buClr>
        <a:buChar char="-"/>
        <a:defRPr>
          <a:solidFill>
            <a:schemeClr val="tx1"/>
          </a:solidFill>
          <a:latin typeface="+mn-lt"/>
        </a:defRPr>
      </a:lvl5pPr>
      <a:lvl6pPr marL="2552700" indent="-190500" algn="l" rtl="0" eaLnBrk="0" fontAlgn="base" hangingPunct="0">
        <a:lnSpc>
          <a:spcPts val="3000"/>
        </a:lnSpc>
        <a:spcBef>
          <a:spcPct val="0"/>
        </a:spcBef>
        <a:spcAft>
          <a:spcPct val="0"/>
        </a:spcAft>
        <a:buClr>
          <a:srgbClr val="FFCC49"/>
        </a:buClr>
        <a:buChar char="-"/>
        <a:defRPr>
          <a:solidFill>
            <a:schemeClr val="tx1"/>
          </a:solidFill>
          <a:latin typeface="+mn-lt"/>
        </a:defRPr>
      </a:lvl6pPr>
      <a:lvl7pPr marL="3009900" indent="-190500" algn="l" rtl="0" eaLnBrk="0" fontAlgn="base" hangingPunct="0">
        <a:lnSpc>
          <a:spcPts val="3000"/>
        </a:lnSpc>
        <a:spcBef>
          <a:spcPct val="0"/>
        </a:spcBef>
        <a:spcAft>
          <a:spcPct val="0"/>
        </a:spcAft>
        <a:buClr>
          <a:srgbClr val="FFCC49"/>
        </a:buClr>
        <a:buChar char="-"/>
        <a:defRPr>
          <a:solidFill>
            <a:schemeClr val="tx1"/>
          </a:solidFill>
          <a:latin typeface="+mn-lt"/>
        </a:defRPr>
      </a:lvl7pPr>
      <a:lvl8pPr marL="3467100" indent="-190500" algn="l" rtl="0" eaLnBrk="0" fontAlgn="base" hangingPunct="0">
        <a:lnSpc>
          <a:spcPts val="3000"/>
        </a:lnSpc>
        <a:spcBef>
          <a:spcPct val="0"/>
        </a:spcBef>
        <a:spcAft>
          <a:spcPct val="0"/>
        </a:spcAft>
        <a:buClr>
          <a:srgbClr val="FFCC49"/>
        </a:buClr>
        <a:buChar char="-"/>
        <a:defRPr>
          <a:solidFill>
            <a:schemeClr val="tx1"/>
          </a:solidFill>
          <a:latin typeface="+mn-lt"/>
        </a:defRPr>
      </a:lvl8pPr>
      <a:lvl9pPr marL="3924300" indent="-190500" algn="l" rtl="0" eaLnBrk="0" fontAlgn="base" hangingPunct="0">
        <a:lnSpc>
          <a:spcPts val="3000"/>
        </a:lnSpc>
        <a:spcBef>
          <a:spcPct val="0"/>
        </a:spcBef>
        <a:spcAft>
          <a:spcPct val="0"/>
        </a:spcAft>
        <a:buClr>
          <a:srgbClr val="FFCC49"/>
        </a:buClr>
        <a:buChar char="-"/>
        <a:defRPr>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85000"/>
              </a:lnSpc>
              <a:spcBef>
                <a:spcPct val="20000"/>
              </a:spcBef>
              <a:buClr>
                <a:srgbClr val="FFFFFF"/>
              </a:buClr>
              <a:buSzPct val="100000"/>
              <a:buFontTx/>
              <a:buChar char="•"/>
              <a:defRPr/>
            </a:pPr>
            <a:endParaRPr lang="fi-FI" sz="1800">
              <a:solidFill>
                <a:srgbClr val="808080"/>
              </a:solidFill>
            </a:endParaRPr>
          </a:p>
        </p:txBody>
      </p:sp>
      <p:sp>
        <p:nvSpPr>
          <p:cNvPr id="6147"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79" tIns="44446" rIns="90479" bIns="44446" numCol="1" anchor="b" anchorCtr="0" compatLnSpc="1">
            <a:prstTxWarp prst="textNoShape">
              <a:avLst/>
            </a:prstTxWarp>
          </a:bodyPr>
          <a:lstStyle/>
          <a:p>
            <a:pPr lvl="0"/>
            <a:r>
              <a:rPr lang="fi-FI" smtClean="0"/>
              <a:t>Click to edit Master title style</a:t>
            </a:r>
          </a:p>
        </p:txBody>
      </p:sp>
      <p:sp>
        <p:nvSpPr>
          <p:cNvPr id="6148"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79" tIns="44446" rIns="90479" bIns="44446"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667" r:id="rId1"/>
    <p:sldLayoutId id="2147490668" r:id="rId2"/>
    <p:sldLayoutId id="2147490669" r:id="rId3"/>
    <p:sldLayoutId id="2147490670" r:id="rId4"/>
    <p:sldLayoutId id="2147490671" r:id="rId5"/>
    <p:sldLayoutId id="2147490672" r:id="rId6"/>
    <p:sldLayoutId id="2147490673" r:id="rId7"/>
    <p:sldLayoutId id="2147490674" r:id="rId8"/>
    <p:sldLayoutId id="2147490675" r:id="rId9"/>
    <p:sldLayoutId id="2147490676" r:id="rId10"/>
    <p:sldLayoutId id="2147490677" r:id="rId11"/>
    <p:sldLayoutId id="2147490678" r:id="rId12"/>
    <p:sldLayoutId id="2147490679" r:id="rId13"/>
    <p:sldLayoutId id="2147490680" r:id="rId14"/>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1363" indent="-284163"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1234"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eaLnBrk="1" hangingPunct="1">
              <a:lnSpc>
                <a:spcPct val="85000"/>
              </a:lnSpc>
              <a:spcBef>
                <a:spcPct val="20000"/>
              </a:spcBef>
              <a:buClr>
                <a:srgbClr val="FFFFFF"/>
              </a:buClr>
              <a:buSzPct val="100000"/>
              <a:buFontTx/>
              <a:buChar char="•"/>
              <a:defRPr/>
            </a:pPr>
            <a:endParaRPr lang="fi-FI" sz="1800">
              <a:solidFill>
                <a:srgbClr val="919191"/>
              </a:solidFill>
            </a:endParaRPr>
          </a:p>
        </p:txBody>
      </p:sp>
      <p:sp>
        <p:nvSpPr>
          <p:cNvPr id="7171"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7172"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681" r:id="rId1"/>
    <p:sldLayoutId id="2147490682" r:id="rId2"/>
    <p:sldLayoutId id="2147490683" r:id="rId3"/>
    <p:sldLayoutId id="2147490684" r:id="rId4"/>
    <p:sldLayoutId id="2147490685" r:id="rId5"/>
    <p:sldLayoutId id="2147490686" r:id="rId6"/>
    <p:sldLayoutId id="2147490687" r:id="rId7"/>
    <p:sldLayoutId id="2147490688" r:id="rId8"/>
    <p:sldLayoutId id="2147490689" r:id="rId9"/>
    <p:sldLayoutId id="2147490690" r:id="rId10"/>
    <p:sldLayoutId id="2147490691" r:id="rId11"/>
    <p:sldLayoutId id="2147490692" r:id="rId12"/>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62" name="Line 2"/>
          <p:cNvSpPr>
            <a:spLocks noChangeShapeType="1"/>
          </p:cNvSpPr>
          <p:nvPr/>
        </p:nvSpPr>
        <p:spPr bwMode="auto">
          <a:xfrm>
            <a:off x="19050" y="1828800"/>
            <a:ext cx="5981700" cy="0"/>
          </a:xfrm>
          <a:prstGeom prst="line">
            <a:avLst/>
          </a:prstGeom>
          <a:noFill/>
          <a:ln w="50800">
            <a:solidFill>
              <a:schemeClr val="accent2"/>
            </a:solidFill>
            <a:round/>
            <a:headEnd/>
            <a:tailEnd/>
          </a:ln>
          <a:effectLst/>
        </p:spPr>
        <p:txBody>
          <a:bodyPr wrap="none" anchor="ctr"/>
          <a:lstStyle/>
          <a:p>
            <a:pPr algn="ctr">
              <a:lnSpc>
                <a:spcPct val="85000"/>
              </a:lnSpc>
              <a:spcBef>
                <a:spcPct val="50000"/>
              </a:spcBef>
              <a:defRPr/>
            </a:pPr>
            <a:endParaRPr lang="fi-FI">
              <a:solidFill>
                <a:srgbClr val="081D58"/>
              </a:solidFill>
            </a:endParaRPr>
          </a:p>
        </p:txBody>
      </p:sp>
      <p:sp>
        <p:nvSpPr>
          <p:cNvPr id="8195" name="Rectangle 3"/>
          <p:cNvSpPr>
            <a:spLocks noGrp="1" noChangeArrowheads="1"/>
          </p:cNvSpPr>
          <p:nvPr>
            <p:ph type="title"/>
          </p:nvPr>
        </p:nvSpPr>
        <p:spPr bwMode="auto">
          <a:xfrm>
            <a:off x="285750" y="355600"/>
            <a:ext cx="5829300" cy="1473200"/>
          </a:xfrm>
          <a:prstGeom prst="rect">
            <a:avLst/>
          </a:prstGeom>
          <a:noFill/>
          <a:ln w="12700">
            <a:noFill/>
            <a:miter lim="800000"/>
            <a:headEnd/>
            <a:tailEnd/>
          </a:ln>
        </p:spPr>
        <p:txBody>
          <a:bodyPr vert="horz" wrap="square" lIns="90488" tIns="44450" rIns="90488" bIns="44450" numCol="1" anchor="b" anchorCtr="0" compatLnSpc="1">
            <a:prstTxWarp prst="textNoShape">
              <a:avLst/>
            </a:prstTxWarp>
          </a:bodyPr>
          <a:lstStyle/>
          <a:p>
            <a:pPr lvl="0"/>
            <a:r>
              <a:rPr lang="fi-FI" smtClean="0"/>
              <a:t>Click to edit Master title style</a:t>
            </a:r>
          </a:p>
        </p:txBody>
      </p:sp>
      <p:sp>
        <p:nvSpPr>
          <p:cNvPr id="8196" name="Rectangle 4"/>
          <p:cNvSpPr>
            <a:spLocks noGrp="1" noChangeArrowheads="1"/>
          </p:cNvSpPr>
          <p:nvPr>
            <p:ph type="body" idx="1"/>
          </p:nvPr>
        </p:nvSpPr>
        <p:spPr bwMode="auto">
          <a:xfrm>
            <a:off x="742950" y="2235200"/>
            <a:ext cx="5829300" cy="54864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p>
        </p:txBody>
      </p:sp>
    </p:spTree>
  </p:cSld>
  <p:clrMap bg1="lt1" tx1="dk1" bg2="lt2" tx2="dk2" accent1="accent1" accent2="accent2" accent3="accent3" accent4="accent4" accent5="accent5" accent6="accent6" hlink="hlink" folHlink="folHlink"/>
  <p:sldLayoutIdLst>
    <p:sldLayoutId id="2147490693" r:id="rId1"/>
    <p:sldLayoutId id="2147490694" r:id="rId2"/>
    <p:sldLayoutId id="2147490695" r:id="rId3"/>
    <p:sldLayoutId id="2147490696" r:id="rId4"/>
    <p:sldLayoutId id="2147490697" r:id="rId5"/>
    <p:sldLayoutId id="2147490698" r:id="rId6"/>
    <p:sldLayoutId id="2147490699" r:id="rId7"/>
    <p:sldLayoutId id="2147490700" r:id="rId8"/>
    <p:sldLayoutId id="2147490701" r:id="rId9"/>
    <p:sldLayoutId id="2147490702" r:id="rId10"/>
    <p:sldLayoutId id="2147490703" r:id="rId11"/>
    <p:sldLayoutId id="2147490704" r:id="rId12"/>
    <p:sldLayoutId id="2147490705" r:id="rId13"/>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Monotype Sorts" pitchFamily="2" charset="2"/>
        <a:buChar char="u"/>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latin typeface="+mn-lt"/>
        </a:defRPr>
      </a:lvl2pPr>
      <a:lvl3pPr marL="1143000" indent="-228600" algn="l" rtl="0" eaLnBrk="0" fontAlgn="base" hangingPunct="0">
        <a:spcBef>
          <a:spcPct val="20000"/>
        </a:spcBef>
        <a:spcAft>
          <a:spcPct val="0"/>
        </a:spcAft>
        <a:buClr>
          <a:schemeClr val="tx1"/>
        </a:buClr>
        <a:buSzPct val="100000"/>
        <a:buChar char="»"/>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65000"/>
        <a:buFont typeface="Monotype Sorts" pitchFamily="2" charset="2"/>
        <a:buChar char="u"/>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100000"/>
        <a:buChar char="–"/>
        <a:defRPr sz="2000">
          <a:solidFill>
            <a:schemeClr val="tx1"/>
          </a:solidFill>
          <a:latin typeface="+mn-lt"/>
        </a:defRPr>
      </a:lvl5pPr>
      <a:lvl6pPr marL="2514600" indent="-228600" algn="l" rtl="0" fontAlgn="base">
        <a:spcBef>
          <a:spcPct val="20000"/>
        </a:spcBef>
        <a:spcAft>
          <a:spcPct val="0"/>
        </a:spcAft>
        <a:buClr>
          <a:schemeClr val="tx1"/>
        </a:buClr>
        <a:buSzPct val="100000"/>
        <a:buChar char="–"/>
        <a:defRPr sz="2000">
          <a:solidFill>
            <a:schemeClr val="tx1"/>
          </a:solidFill>
          <a:latin typeface="+mn-lt"/>
        </a:defRPr>
      </a:lvl6pPr>
      <a:lvl7pPr marL="2971800" indent="-228600" algn="l" rtl="0" fontAlgn="base">
        <a:spcBef>
          <a:spcPct val="20000"/>
        </a:spcBef>
        <a:spcAft>
          <a:spcPct val="0"/>
        </a:spcAft>
        <a:buClr>
          <a:schemeClr val="tx1"/>
        </a:buClr>
        <a:buSzPct val="100000"/>
        <a:buChar char="–"/>
        <a:defRPr sz="2000">
          <a:solidFill>
            <a:schemeClr val="tx1"/>
          </a:solidFill>
          <a:latin typeface="+mn-lt"/>
        </a:defRPr>
      </a:lvl7pPr>
      <a:lvl8pPr marL="3429000" indent="-228600" algn="l" rtl="0" fontAlgn="base">
        <a:spcBef>
          <a:spcPct val="20000"/>
        </a:spcBef>
        <a:spcAft>
          <a:spcPct val="0"/>
        </a:spcAft>
        <a:buClr>
          <a:schemeClr val="tx1"/>
        </a:buClr>
        <a:buSzPct val="100000"/>
        <a:buChar char="–"/>
        <a:defRPr sz="2000">
          <a:solidFill>
            <a:schemeClr val="tx1"/>
          </a:solidFill>
          <a:latin typeface="+mn-lt"/>
        </a:defRPr>
      </a:lvl8pPr>
      <a:lvl9pPr marL="3886200" indent="-228600" algn="l" rtl="0" fontAlgn="base">
        <a:spcBef>
          <a:spcPct val="20000"/>
        </a:spcBef>
        <a:spcAft>
          <a:spcPct val="0"/>
        </a:spcAft>
        <a:buClr>
          <a:schemeClr val="tx1"/>
        </a:buClr>
        <a:buSzPct val="100000"/>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342900" y="366713"/>
            <a:ext cx="6172200" cy="1524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i-FI" smtClean="0"/>
              <a:t>Muokkaa perustyyl. napsautt.</a:t>
            </a:r>
          </a:p>
        </p:txBody>
      </p:sp>
      <p:sp>
        <p:nvSpPr>
          <p:cNvPr id="9219" name="Rectangle 3"/>
          <p:cNvSpPr>
            <a:spLocks noGrp="1" noChangeArrowheads="1"/>
          </p:cNvSpPr>
          <p:nvPr>
            <p:ph type="body" idx="1"/>
          </p:nvPr>
        </p:nvSpPr>
        <p:spPr bwMode="auto">
          <a:xfrm>
            <a:off x="342900" y="2133600"/>
            <a:ext cx="6172200" cy="6034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p>
        </p:txBody>
      </p:sp>
      <p:sp>
        <p:nvSpPr>
          <p:cNvPr id="510980" name="Rectangle 4"/>
          <p:cNvSpPr>
            <a:spLocks noGrp="1" noChangeArrowheads="1"/>
          </p:cNvSpPr>
          <p:nvPr>
            <p:ph type="dt" sz="half" idx="2"/>
          </p:nvPr>
        </p:nvSpPr>
        <p:spPr bwMode="auto">
          <a:xfrm>
            <a:off x="342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lnSpc>
                <a:spcPct val="100000"/>
              </a:lnSpc>
              <a:spcBef>
                <a:spcPct val="0"/>
              </a:spcBef>
              <a:defRPr sz="1400">
                <a:solidFill>
                  <a:srgbClr val="000000"/>
                </a:solidFill>
                <a:latin typeface="+mn-lt"/>
              </a:defRPr>
            </a:lvl1pPr>
          </a:lstStyle>
          <a:p>
            <a:pPr>
              <a:defRPr/>
            </a:pPr>
            <a:r>
              <a:rPr lang="fi-FI" smtClean="0"/>
              <a:t>13.9.2012</a:t>
            </a:r>
            <a:endParaRPr lang="fi-FI"/>
          </a:p>
        </p:txBody>
      </p:sp>
      <p:sp>
        <p:nvSpPr>
          <p:cNvPr id="510981" name="Rectangle 5"/>
          <p:cNvSpPr>
            <a:spLocks noGrp="1" noChangeArrowheads="1"/>
          </p:cNvSpPr>
          <p:nvPr>
            <p:ph type="ftr" sz="quarter" idx="3"/>
          </p:nvPr>
        </p:nvSpPr>
        <p:spPr bwMode="auto">
          <a:xfrm>
            <a:off x="2343150" y="8326438"/>
            <a:ext cx="21717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lnSpc>
                <a:spcPct val="100000"/>
              </a:lnSpc>
              <a:spcBef>
                <a:spcPct val="0"/>
              </a:spcBef>
              <a:defRPr sz="1400">
                <a:solidFill>
                  <a:srgbClr val="000000"/>
                </a:solidFill>
                <a:latin typeface="+mn-lt"/>
              </a:defRPr>
            </a:lvl1pPr>
          </a:lstStyle>
          <a:p>
            <a:pPr>
              <a:defRPr/>
            </a:pPr>
            <a:r>
              <a:rPr lang="fi-FI" smtClean="0"/>
              <a:t>Jussi Tammisola, Jalostuksen turvallisuus</a:t>
            </a:r>
            <a:endParaRPr lang="fi-FI"/>
          </a:p>
        </p:txBody>
      </p:sp>
      <p:sp>
        <p:nvSpPr>
          <p:cNvPr id="510982" name="Rectangle 6"/>
          <p:cNvSpPr>
            <a:spLocks noGrp="1" noChangeArrowheads="1"/>
          </p:cNvSpPr>
          <p:nvPr>
            <p:ph type="sldNum" sz="quarter" idx="4"/>
          </p:nvPr>
        </p:nvSpPr>
        <p:spPr bwMode="auto">
          <a:xfrm>
            <a:off x="4914900" y="8326438"/>
            <a:ext cx="1600200" cy="635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spcBef>
                <a:spcPct val="0"/>
              </a:spcBef>
              <a:defRPr sz="1400">
                <a:solidFill>
                  <a:srgbClr val="000000"/>
                </a:solidFill>
                <a:latin typeface="+mn-lt"/>
              </a:defRPr>
            </a:lvl1pPr>
          </a:lstStyle>
          <a:p>
            <a:pPr>
              <a:defRPr/>
            </a:pPr>
            <a:fld id="{D7E54E55-E991-4B41-864A-6D99BEA8D7CA}"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90815" r:id="rId1"/>
    <p:sldLayoutId id="2147490816" r:id="rId2"/>
    <p:sldLayoutId id="2147490817" r:id="rId3"/>
    <p:sldLayoutId id="2147490818" r:id="rId4"/>
    <p:sldLayoutId id="2147490819" r:id="rId5"/>
    <p:sldLayoutId id="2147490820" r:id="rId6"/>
    <p:sldLayoutId id="2147490821" r:id="rId7"/>
    <p:sldLayoutId id="2147490822" r:id="rId8"/>
    <p:sldLayoutId id="2147490823" r:id="rId9"/>
    <p:sldLayoutId id="2147490824" r:id="rId10"/>
    <p:sldLayoutId id="2147490825" r:id="rId11"/>
    <p:sldLayoutId id="2147490826"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3" Type="http://schemas.openxmlformats.org/officeDocument/2006/relationships/hyperlink" Target="http://geenit.fi/AAspa204.pdf" TargetMode="External"/><Relationship Id="rId2" Type="http://schemas.openxmlformats.org/officeDocument/2006/relationships/notesSlide" Target="../notesSlides/notesSlide6.xml"/><Relationship Id="rId1" Type="http://schemas.openxmlformats.org/officeDocument/2006/relationships/slideLayout" Target="../slideLayouts/slideLayout4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62.xml"/><Relationship Id="rId4" Type="http://schemas.openxmlformats.org/officeDocument/2006/relationships/hyperlink" Target="http://dx.doi.org/10.1038/35055621"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0.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43.xml"/><Relationship Id="rId6" Type="http://schemas.openxmlformats.org/officeDocument/2006/relationships/hyperlink" Target="http://www.pnas.org/content/103/48/18054.full.pdf+html" TargetMode="External"/><Relationship Id="rId5" Type="http://schemas.openxmlformats.org/officeDocument/2006/relationships/hyperlink" Target="http://agnews.tamu.edu/showstory.php?id=1399" TargetMode="External"/><Relationship Id="rId4" Type="http://schemas.openxmlformats.org/officeDocument/2006/relationships/hyperlink" Target="http://agnewsarchive.tamu.edu/dailynews/stories/SOIL/Nov2006a.ht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1111/j.1467-7652.2005.00131.x" TargetMode="External"/><Relationship Id="rId2" Type="http://schemas.openxmlformats.org/officeDocument/2006/relationships/notesSlide" Target="../notesSlides/notesSlide11.xml"/><Relationship Id="rId1" Type="http://schemas.openxmlformats.org/officeDocument/2006/relationships/slideLayout" Target="../slideLayouts/slideLayout45.xml"/><Relationship Id="rId4" Type="http://schemas.openxmlformats.org/officeDocument/2006/relationships/hyperlink" Target="http://geenit.fi/PohSa130306.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19.xml.rels><?xml version="1.0" encoding="UTF-8" standalone="yes"?>
<Relationships xmlns="http://schemas.openxmlformats.org/package/2006/relationships"><Relationship Id="rId8" Type="http://schemas.openxmlformats.org/officeDocument/2006/relationships/hyperlink" Target="http://www.csiro.au/news/NueBarley.html" TargetMode="External"/><Relationship Id="rId3" Type="http://schemas.openxmlformats.org/officeDocument/2006/relationships/hyperlink" Target="http://www.seedquest.com/News/releases/2008/april/22304.htm" TargetMode="External"/><Relationship Id="rId7" Type="http://schemas.openxmlformats.org/officeDocument/2006/relationships/hyperlink" Target="http://www.news-medical.net/news/20091120/Arcadia-Biosciences-and-Vilmorin-collaborate-to-develop-and-market-NUE-wheat.aspx" TargetMode="External"/><Relationship Id="rId2" Type="http://schemas.openxmlformats.org/officeDocument/2006/relationships/notesSlide" Target="../notesSlides/notesSlide13.xml"/><Relationship Id="rId1" Type="http://schemas.openxmlformats.org/officeDocument/2006/relationships/slideLayout" Target="../slideLayouts/slideLayout151.xml"/><Relationship Id="rId6" Type="http://schemas.openxmlformats.org/officeDocument/2006/relationships/hyperlink" Target="http://beta.irri.org/news/index2.php?option=com_content&amp;do_pdf=1&amp;id=4306" TargetMode="External"/><Relationship Id="rId5" Type="http://schemas.openxmlformats.org/officeDocument/2006/relationships/hyperlink" Target="http://www.medicalnewstoday.com/articles/105254.php" TargetMode="External"/><Relationship Id="rId4" Type="http://schemas.openxmlformats.org/officeDocument/2006/relationships/hyperlink" Target="http://www.topcropmanager.com/content/view/1422/67/"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5.jpeg"/><Relationship Id="rId5" Type="http://schemas.openxmlformats.org/officeDocument/2006/relationships/hyperlink" Target="http://geenit.fi/KloonPer.pdf" TargetMode="Externa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hyperlink" Target="http://www.eurekalert.org/pub_releases/2008-02/wuis-wuu022508.php" TargetMode="External"/><Relationship Id="rId2" Type="http://schemas.openxmlformats.org/officeDocument/2006/relationships/notesSlide" Target="../notesSlides/notesSlide14.xml"/><Relationship Id="rId1" Type="http://schemas.openxmlformats.org/officeDocument/2006/relationships/slideLayout" Target="../slideLayouts/slideLayout164.xml"/><Relationship Id="rId5" Type="http://schemas.openxmlformats.org/officeDocument/2006/relationships/image" Target="../media/image15.jpeg"/><Relationship Id="rId4" Type="http://schemas.openxmlformats.org/officeDocument/2006/relationships/hyperlink" Target="http://www.geenit.fi/HSTKas110804.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6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18.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geenit.fi/EP101006LiiteIK.pdf" TargetMode="External"/><Relationship Id="rId1" Type="http://schemas.openxmlformats.org/officeDocument/2006/relationships/slideLayout" Target="../slideLayouts/slideLayout10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geenit.fi/MesimSTTKasik080405.pdf" TargetMode="External"/><Relationship Id="rId1" Type="http://schemas.openxmlformats.org/officeDocument/2006/relationships/slideLayout" Target="../slideLayouts/slideLayout1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2" Type="http://schemas.openxmlformats.org/officeDocument/2006/relationships/hyperlink" Target="http://geenit.fi/MesimSTTKasik080405.pdf" TargetMode="External"/><Relationship Id="rId1" Type="http://schemas.openxmlformats.org/officeDocument/2006/relationships/slideLayout" Target="../slideLayouts/slideLayout62.xml"/></Relationships>
</file>

<file path=ppt/slides/_rels/slide3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slideLayout" Target="../slideLayouts/slideLayout188.xml"/><Relationship Id="rId1" Type="http://schemas.openxmlformats.org/officeDocument/2006/relationships/themeOverride" Target="../theme/themeOverride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3.xml"/><Relationship Id="rId1" Type="http://schemas.openxmlformats.org/officeDocument/2006/relationships/themeOverride" Target="../theme/themeOverride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6.xml"/></Relationships>
</file>

<file path=ppt/slides/_rels/slide34.xml.rels><?xml version="1.0" encoding="UTF-8" standalone="yes"?>
<Relationships xmlns="http://schemas.openxmlformats.org/package/2006/relationships"><Relationship Id="rId3" Type="http://schemas.openxmlformats.org/officeDocument/2006/relationships/hyperlink" Target="http://geenit.fi/Euc1989.pdf" TargetMode="External"/><Relationship Id="rId2" Type="http://schemas.openxmlformats.org/officeDocument/2006/relationships/notesSlide" Target="../notesSlides/notesSlide18.xml"/><Relationship Id="rId1" Type="http://schemas.openxmlformats.org/officeDocument/2006/relationships/slideLayout" Target="../slideLayouts/slideLayout200.xml"/><Relationship Id="rId5" Type="http://schemas.openxmlformats.org/officeDocument/2006/relationships/hyperlink" Target="http://geenit.fi/EP101006LiiteIK.pdf" TargetMode="External"/><Relationship Id="rId4" Type="http://schemas.openxmlformats.org/officeDocument/2006/relationships/hyperlink" Target="http://geenit.fi/USATiedeNeuv270704.pdf"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9.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9.xml"/></Relationships>
</file>

<file path=ppt/slides/_rels/slide37.xml.rels><?xml version="1.0" encoding="UTF-8" standalone="yes"?>
<Relationships xmlns="http://schemas.openxmlformats.org/package/2006/relationships"><Relationship Id="rId3" Type="http://schemas.openxmlformats.org/officeDocument/2006/relationships/hyperlink" Target="http://geenit.fi/Natura3_2010.pdf" TargetMode="External"/><Relationship Id="rId2" Type="http://schemas.openxmlformats.org/officeDocument/2006/relationships/notesSlide" Target="../notesSlides/notesSlide20.xml"/><Relationship Id="rId1" Type="http://schemas.openxmlformats.org/officeDocument/2006/relationships/slideLayout" Target="../slideLayouts/slideLayout43.xml"/><Relationship Id="rId6" Type="http://schemas.openxmlformats.org/officeDocument/2006/relationships/hyperlink" Target="http://geenit.fi/EP101006LiiteIK.pdf" TargetMode="External"/><Relationship Id="rId5" Type="http://schemas.openxmlformats.org/officeDocument/2006/relationships/hyperlink" Target="http://geenit.fi/KL030907.pdf" TargetMode="External"/><Relationship Id="rId4" Type="http://schemas.openxmlformats.org/officeDocument/2006/relationships/hyperlink" Target="http://geenit.fi/Natura4_2010.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1.xml"/><Relationship Id="rId1" Type="http://schemas.openxmlformats.org/officeDocument/2006/relationships/slideLayout" Target="../slideLayouts/slideLayout212.xml"/><Relationship Id="rId6" Type="http://schemas.openxmlformats.org/officeDocument/2006/relationships/hyperlink" Target="http://www.pnas.org/content/103/48/18054.full.pdf+html" TargetMode="External"/><Relationship Id="rId5" Type="http://schemas.openxmlformats.org/officeDocument/2006/relationships/hyperlink" Target="http://agnews.tamu.edu/showstory.php?id=1399" TargetMode="External"/><Relationship Id="rId4" Type="http://schemas.openxmlformats.org/officeDocument/2006/relationships/hyperlink" Target="http://agnewsarchive.tamu.edu/dailynews/stories/SOIL/Nov2006a.htm"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83.xml"/></Relationships>
</file>

<file path=ppt/slides/_rels/slide40.xml.rels><?xml version="1.0" encoding="UTF-8" standalone="yes"?>
<Relationships xmlns="http://schemas.openxmlformats.org/package/2006/relationships"><Relationship Id="rId3" Type="http://schemas.openxmlformats.org/officeDocument/2006/relationships/hyperlink" Target="http://www.springerlink.com/content/p178575715j686r7/" TargetMode="External"/><Relationship Id="rId2" Type="http://schemas.openxmlformats.org/officeDocument/2006/relationships/notesSlide" Target="../notesSlides/notesSlide22.xml"/><Relationship Id="rId1" Type="http://schemas.openxmlformats.org/officeDocument/2006/relationships/slideLayout" Target="../slideLayouts/slideLayout62.xml"/><Relationship Id="rId4" Type="http://schemas.openxmlformats.org/officeDocument/2006/relationships/hyperlink" Target="http://www.cababstractsplus.org/FTS/Uploads/PDF/20083134897.pdf"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geenit.fi/GeVaVaar.htm" TargetMode="External"/><Relationship Id="rId2" Type="http://schemas.openxmlformats.org/officeDocument/2006/relationships/notesSlide" Target="../notesSlides/notesSlide23.xml"/><Relationship Id="rId1" Type="http://schemas.openxmlformats.org/officeDocument/2006/relationships/slideLayout" Target="../slideLayouts/slideLayout62.xml"/><Relationship Id="rId4" Type="http://schemas.openxmlformats.org/officeDocument/2006/relationships/hyperlink" Target="http://www.geenit.fi/ViLaKasFrank110804.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geenit.fi/HS270807rint.pdf" TargetMode="External"/><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hyperlink" Target="http://www.geenit.fi/VS190309.pdf" TargetMode="External"/><Relationship Id="rId2" Type="http://schemas.openxmlformats.org/officeDocument/2006/relationships/notesSlide" Target="../notesSlides/notesSlide25.xml"/><Relationship Id="rId1" Type="http://schemas.openxmlformats.org/officeDocument/2006/relationships/slideLayout" Target="../slideLayouts/slideLayout62.xml"/><Relationship Id="rId5" Type="http://schemas.openxmlformats.org/officeDocument/2006/relationships/hyperlink" Target="http://biocassavaplus.org/" TargetMode="External"/><Relationship Id="rId4" Type="http://schemas.openxmlformats.org/officeDocument/2006/relationships/hyperlink" Target="http://www.geenit.fi/Salaatti.pdf"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nature.com/embor/journal/v7/n8/pdf/7400769.pdf" TargetMode="External"/><Relationship Id="rId2" Type="http://schemas.openxmlformats.org/officeDocument/2006/relationships/notesSlide" Target="../notesSlides/notesSlide26.xml"/><Relationship Id="rId1" Type="http://schemas.openxmlformats.org/officeDocument/2006/relationships/slideLayout" Target="../slideLayouts/slideLayout62.xml"/></Relationships>
</file>

<file path=ppt/slides/_rels/slide45.xml.rels><?xml version="1.0" encoding="UTF-8" standalone="yes"?>
<Relationships xmlns="http://schemas.openxmlformats.org/package/2006/relationships"><Relationship Id="rId3" Type="http://schemas.openxmlformats.org/officeDocument/2006/relationships/hyperlink" Target="http://geenit.fi/HSTKas110804.pdf" TargetMode="External"/><Relationship Id="rId2" Type="http://schemas.openxmlformats.org/officeDocument/2006/relationships/notesSlide" Target="../notesSlides/notesSlide27.xml"/><Relationship Id="rId1" Type="http://schemas.openxmlformats.org/officeDocument/2006/relationships/slideLayout" Target="../slideLayouts/slideLayout62.xml"/><Relationship Id="rId4" Type="http://schemas.openxmlformats.org/officeDocument/2006/relationships/hyperlink" Target="http://geenit.fi/Futura2_09.pdf"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www.geenit.fi/SK34_02.pdf" TargetMode="External"/><Relationship Id="rId2" Type="http://schemas.openxmlformats.org/officeDocument/2006/relationships/notesSlide" Target="../notesSlides/notesSlide28.xml"/><Relationship Id="rId1" Type="http://schemas.openxmlformats.org/officeDocument/2006/relationships/slideLayout" Target="../slideLayouts/slideLayout72.xml"/><Relationship Id="rId4" Type="http://schemas.openxmlformats.org/officeDocument/2006/relationships/image" Target="../media/image24.jpeg"/></Relationships>
</file>

<file path=ppt/slides/_rels/slide47.xml.rels><?xml version="1.0" encoding="UTF-8" standalone="yes"?>
<Relationships xmlns="http://schemas.openxmlformats.org/package/2006/relationships"><Relationship Id="rId3" Type="http://schemas.openxmlformats.org/officeDocument/2006/relationships/hyperlink" Target="http://geenit.fi/AgBioV060109.pdf" TargetMode="External"/><Relationship Id="rId2" Type="http://schemas.openxmlformats.org/officeDocument/2006/relationships/notesSlide" Target="../notesSlides/notesSlide29.xml"/><Relationship Id="rId1" Type="http://schemas.openxmlformats.org/officeDocument/2006/relationships/slideLayout" Target="../slideLayouts/slideLayout62.xml"/><Relationship Id="rId4" Type="http://schemas.openxmlformats.org/officeDocument/2006/relationships/hyperlink" Target="http://geenit.fi/Futura4_04.pdf" TargetMode="Externa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2.xml"/></Relationships>
</file>

<file path=ppt/slides/_rels/slide49.xml.rels><?xml version="1.0" encoding="UTF-8" standalone="yes"?>
<Relationships xmlns="http://schemas.openxmlformats.org/package/2006/relationships"><Relationship Id="rId3" Type="http://schemas.openxmlformats.org/officeDocument/2006/relationships/hyperlink" Target="http://geenit.fi/VS190309.pdf" TargetMode="External"/><Relationship Id="rId2" Type="http://schemas.openxmlformats.org/officeDocument/2006/relationships/notesSlide" Target="../notesSlides/notesSlide31.xml"/><Relationship Id="rId1" Type="http://schemas.openxmlformats.org/officeDocument/2006/relationships/slideLayout" Target="../slideLayouts/slideLayout62.xml"/><Relationship Id="rId5" Type="http://schemas.openxmlformats.org/officeDocument/2006/relationships/hyperlink" Target="http://geenit.fi/USATiedeNeuv270704.pdf" TargetMode="External"/><Relationship Id="rId4" Type="http://schemas.openxmlformats.org/officeDocument/2006/relationships/hyperlink" Target="http://geenit.fi/Euc1989.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93.xml"/><Relationship Id="rId1" Type="http://schemas.openxmlformats.org/officeDocument/2006/relationships/themeOverride" Target="../theme/themeOverride1.xml"/></Relationships>
</file>

<file path=ppt/slides/_rels/slide50.xml.rels><?xml version="1.0" encoding="UTF-8" standalone="yes"?>
<Relationships xmlns="http://schemas.openxmlformats.org/package/2006/relationships"><Relationship Id="rId3" Type="http://schemas.openxmlformats.org/officeDocument/2006/relationships/hyperlink" Target="http://www.geenit.fi/EP101006LiiteIK.pdf" TargetMode="External"/><Relationship Id="rId2" Type="http://schemas.openxmlformats.org/officeDocument/2006/relationships/notesSlide" Target="../notesSlides/notesSlide32.xml"/><Relationship Id="rId1" Type="http://schemas.openxmlformats.org/officeDocument/2006/relationships/slideLayout" Target="../slideLayouts/slideLayout62.xml"/><Relationship Id="rId4" Type="http://schemas.openxmlformats.org/officeDocument/2006/relationships/hyperlink" Target="http://www.geenit.fi/MesimSTTKasik080405.pdf"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geenit.fi/RinnakkaiseloTurvattava.pdf" TargetMode="External"/><Relationship Id="rId3" Type="http://schemas.openxmlformats.org/officeDocument/2006/relationships/hyperlink" Target="http://geenit.fi/REbiolOte310505.pdf" TargetMode="External"/><Relationship Id="rId7" Type="http://schemas.openxmlformats.org/officeDocument/2006/relationships/hyperlink" Target="http://www.aka.fi/fi/Apropos/Artikkelit/Tutkija-tyossaan/Tutkittua-tietoa-siirtogeenisen-kasvin-aineenvaihdunnasta" TargetMode="External"/><Relationship Id="rId2" Type="http://schemas.openxmlformats.org/officeDocument/2006/relationships/notesSlide" Target="../notesSlides/notesSlide33.xml"/><Relationship Id="rId1" Type="http://schemas.openxmlformats.org/officeDocument/2006/relationships/slideLayout" Target="../slideLayouts/slideLayout62.xml"/><Relationship Id="rId6" Type="http://schemas.openxmlformats.org/officeDocument/2006/relationships/hyperlink" Target="http://geenit.fi/RA070998.pdf" TargetMode="External"/><Relationship Id="rId5" Type="http://schemas.openxmlformats.org/officeDocument/2006/relationships/hyperlink" Target="http://www.icgeb.org/~bsafesrv/databases/databases.html" TargetMode="External"/><Relationship Id="rId10" Type="http://schemas.openxmlformats.org/officeDocument/2006/relationships/hyperlink" Target="http://geenit.fi/" TargetMode="External"/><Relationship Id="rId4" Type="http://schemas.openxmlformats.org/officeDocument/2006/relationships/hyperlink" Target="http://geenit.fi/SmithKum.htm" TargetMode="External"/><Relationship Id="rId9" Type="http://schemas.openxmlformats.org/officeDocument/2006/relationships/hyperlink" Target="http://geenit.fi/LabL12.pdf"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ctrTitle"/>
          </p:nvPr>
        </p:nvSpPr>
        <p:spPr>
          <a:xfrm>
            <a:off x="800100" y="2798763"/>
            <a:ext cx="4573588" cy="1524000"/>
          </a:xfrm>
        </p:spPr>
        <p:txBody>
          <a:bodyPr/>
          <a:lstStyle/>
          <a:p>
            <a:r>
              <a:rPr lang="en-US" dirty="0" err="1" smtClean="0"/>
              <a:t>Ruoka</a:t>
            </a:r>
            <a:r>
              <a:rPr lang="en-US" dirty="0" smtClean="0"/>
              <a:t> </a:t>
            </a:r>
            <a:r>
              <a:rPr lang="en-US" dirty="0" err="1" smtClean="0"/>
              <a:t>ja</a:t>
            </a:r>
            <a:r>
              <a:rPr lang="en-US" dirty="0" smtClean="0"/>
              <a:t> </a:t>
            </a:r>
            <a:r>
              <a:rPr lang="en-US" dirty="0" err="1" smtClean="0"/>
              <a:t>geenit</a:t>
            </a:r>
            <a:r>
              <a:rPr lang="en-US" dirty="0" smtClean="0"/>
              <a:t> </a:t>
            </a:r>
            <a:br>
              <a:rPr lang="en-US" dirty="0" smtClean="0"/>
            </a:br>
            <a:r>
              <a:rPr lang="en-US" dirty="0" smtClean="0"/>
              <a:t>4. </a:t>
            </a:r>
            <a:r>
              <a:rPr lang="en-US" dirty="0" err="1" smtClean="0"/>
              <a:t>Jalostuksen</a:t>
            </a:r>
            <a:r>
              <a:rPr lang="en-US" dirty="0" smtClean="0"/>
              <a:t> </a:t>
            </a:r>
            <a:r>
              <a:rPr lang="en-US" dirty="0" err="1" smtClean="0"/>
              <a:t>turvallisuus</a:t>
            </a:r>
            <a:r>
              <a:rPr lang="en-US" dirty="0" smtClean="0"/>
              <a:t/>
            </a:r>
            <a:br>
              <a:rPr lang="en-US" dirty="0" smtClean="0"/>
            </a:br>
            <a:r>
              <a:rPr lang="en-US" sz="2000" dirty="0" smtClean="0"/>
              <a:t>- </a:t>
            </a:r>
            <a:r>
              <a:rPr lang="en-US" sz="2000" dirty="0" err="1" smtClean="0"/>
              <a:t>Ominaisuudet</a:t>
            </a:r>
            <a:r>
              <a:rPr lang="en-US" sz="2000" dirty="0" smtClean="0"/>
              <a:t>, </a:t>
            </a:r>
            <a:r>
              <a:rPr lang="en-US" sz="2000" dirty="0" err="1" smtClean="0"/>
              <a:t>vai</a:t>
            </a:r>
            <a:r>
              <a:rPr lang="en-US" sz="2000" dirty="0" smtClean="0"/>
              <a:t> </a:t>
            </a:r>
            <a:br>
              <a:rPr lang="en-US" sz="2000" dirty="0" smtClean="0"/>
            </a:br>
            <a:r>
              <a:rPr lang="en-US" sz="2000" dirty="0" smtClean="0"/>
              <a:t>- </a:t>
            </a:r>
            <a:r>
              <a:rPr lang="en-US" sz="2000" dirty="0" err="1" smtClean="0"/>
              <a:t>Uudet</a:t>
            </a:r>
            <a:r>
              <a:rPr lang="en-US" sz="2000" dirty="0" smtClean="0"/>
              <a:t> vs. </a:t>
            </a:r>
            <a:r>
              <a:rPr lang="en-US" sz="2000" dirty="0" err="1" smtClean="0"/>
              <a:t>perinteiset</a:t>
            </a:r>
            <a:r>
              <a:rPr lang="en-US" sz="2000" dirty="0" smtClean="0"/>
              <a:t> </a:t>
            </a:r>
            <a:r>
              <a:rPr lang="en-US" sz="2000" dirty="0" err="1" smtClean="0"/>
              <a:t>menetelmät</a:t>
            </a:r>
            <a:r>
              <a:rPr lang="en-US" sz="2000" dirty="0" smtClean="0"/>
              <a:t>?</a:t>
            </a:r>
            <a:endParaRPr lang="en-US" dirty="0" smtClean="0"/>
          </a:p>
        </p:txBody>
      </p:sp>
      <p:sp>
        <p:nvSpPr>
          <p:cNvPr id="119811" name="Rectangle 3"/>
          <p:cNvSpPr>
            <a:spLocks noGrp="1" noChangeArrowheads="1"/>
          </p:cNvSpPr>
          <p:nvPr>
            <p:ph type="subTitle" idx="1"/>
          </p:nvPr>
        </p:nvSpPr>
        <p:spPr>
          <a:xfrm>
            <a:off x="800100" y="4757738"/>
            <a:ext cx="4057650" cy="1846262"/>
          </a:xfrm>
        </p:spPr>
        <p:txBody>
          <a:bodyPr/>
          <a:lstStyle/>
          <a:p>
            <a:r>
              <a:rPr lang="fi-FI" dirty="0" smtClean="0"/>
              <a:t>Jussi Tammisola kasvinjalostuksen dosentti</a:t>
            </a:r>
          </a:p>
          <a:p>
            <a:r>
              <a:rPr lang="fi-FI" dirty="0" err="1" smtClean="0">
                <a:solidFill>
                  <a:srgbClr val="002060"/>
                </a:solidFill>
              </a:rPr>
              <a:t>jussi.tammisola@helsinki.fi</a:t>
            </a:r>
            <a:r>
              <a:rPr lang="fi-FI" dirty="0" smtClean="0">
                <a:solidFill>
                  <a:srgbClr val="002060"/>
                </a:solidFill>
              </a:rPr>
              <a:t>   http://geenit.fi</a:t>
            </a:r>
            <a:r>
              <a:rPr lang="fi-FI" dirty="0" smtClean="0">
                <a:solidFill>
                  <a:srgbClr val="00B0F0"/>
                </a:solidFill>
              </a:rPr>
              <a:t> </a:t>
            </a:r>
            <a:r>
              <a:rPr lang="fi-FI" dirty="0" smtClean="0"/>
              <a:t> </a:t>
            </a:r>
          </a:p>
          <a:p>
            <a:r>
              <a:rPr lang="fi-FI" dirty="0" smtClean="0"/>
              <a:t>13.9.2012</a:t>
            </a:r>
          </a:p>
        </p:txBody>
      </p:sp>
      <p:sp>
        <p:nvSpPr>
          <p:cNvPr id="119812" name="Text Box 4"/>
          <p:cNvSpPr txBox="1">
            <a:spLocks noChangeArrowheads="1"/>
          </p:cNvSpPr>
          <p:nvPr/>
        </p:nvSpPr>
        <p:spPr bwMode="auto">
          <a:xfrm>
            <a:off x="798513" y="6705600"/>
            <a:ext cx="5202237" cy="1193800"/>
          </a:xfrm>
          <a:prstGeom prst="rect">
            <a:avLst/>
          </a:prstGeom>
          <a:noFill/>
          <a:ln w="9525">
            <a:noFill/>
            <a:miter lim="800000"/>
            <a:headEnd/>
            <a:tailEnd/>
          </a:ln>
        </p:spPr>
        <p:txBody>
          <a:bodyPr anchor="b"/>
          <a:lstStyle/>
          <a:p>
            <a:pPr>
              <a:spcBef>
                <a:spcPct val="50000"/>
              </a:spcBef>
            </a:pPr>
            <a:r>
              <a:rPr lang="en-US" sz="1600" b="1">
                <a:latin typeface="Arial" pitchFamily="34" charset="0"/>
              </a:rPr>
              <a:t>Koulutus- ja kehittämiskeskus Palmenia</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body" sz="half" idx="1"/>
          </p:nvPr>
        </p:nvSpPr>
        <p:spPr>
          <a:xfrm>
            <a:off x="549275" y="4271963"/>
            <a:ext cx="6115050" cy="4764087"/>
          </a:xfrm>
        </p:spPr>
        <p:txBody>
          <a:bodyPr/>
          <a:lstStyle/>
          <a:p>
            <a:pPr eaLnBrk="1" hangingPunct="1">
              <a:lnSpc>
                <a:spcPct val="80000"/>
              </a:lnSpc>
            </a:pPr>
            <a:r>
              <a:rPr lang="fi-FI" sz="2400" smtClean="0">
                <a:solidFill>
                  <a:srgbClr val="A50FA1"/>
                </a:solidFill>
              </a:rPr>
              <a:t>Kurkkukasvit suojautuvat hyönteistuhoilta cucurbitasiinilla</a:t>
            </a:r>
          </a:p>
          <a:p>
            <a:pPr marL="741363" lvl="1" indent="-284163" eaLnBrk="1" hangingPunct="1">
              <a:lnSpc>
                <a:spcPct val="80000"/>
              </a:lnSpc>
            </a:pPr>
            <a:r>
              <a:rPr lang="fi-FI" sz="2000" smtClean="0"/>
              <a:t>kasvin oma, luontainen torjunta-aine</a:t>
            </a:r>
          </a:p>
          <a:p>
            <a:pPr marL="741363" lvl="1" indent="-284163" eaLnBrk="1" hangingPunct="1">
              <a:lnSpc>
                <a:spcPct val="80000"/>
              </a:lnSpc>
            </a:pPr>
            <a:r>
              <a:rPr lang="fi-FI" sz="2000" smtClean="0"/>
              <a:t>aiheuttaa kurkkuihin kitkeryyttä</a:t>
            </a:r>
          </a:p>
          <a:p>
            <a:pPr eaLnBrk="1" hangingPunct="1">
              <a:lnSpc>
                <a:spcPct val="80000"/>
              </a:lnSpc>
            </a:pPr>
            <a:r>
              <a:rPr lang="fi-FI" sz="2400" smtClean="0">
                <a:solidFill>
                  <a:srgbClr val="A50FA1"/>
                </a:solidFill>
              </a:rPr>
              <a:t>Luomuviljelty kesäkurpitsa vei 16 ihmistä sairaalahoitoon Uudessa Seelannissa v. 2002</a:t>
            </a:r>
            <a:r>
              <a:rPr lang="fi-FI" sz="2400" smtClean="0"/>
              <a:t> </a:t>
            </a:r>
          </a:p>
          <a:p>
            <a:pPr marL="741363" lvl="1" indent="-284163" eaLnBrk="1" hangingPunct="1">
              <a:lnSpc>
                <a:spcPct val="80000"/>
              </a:lnSpc>
            </a:pPr>
            <a:r>
              <a:rPr lang="fi-FI" sz="2000" smtClean="0"/>
              <a:t>paha kirvavuosi </a:t>
            </a:r>
            <a:r>
              <a:rPr lang="fi-FI" sz="2000" smtClean="0">
                <a:latin typeface="Arial Unicode MS" pitchFamily="34" charset="-128"/>
                <a:ea typeface="Arial Unicode MS" pitchFamily="34" charset="-128"/>
                <a:cs typeface="Arial Unicode MS" pitchFamily="34" charset="-128"/>
              </a:rPr>
              <a:t>⇒ </a:t>
            </a:r>
            <a:r>
              <a:rPr lang="fi-FI" sz="2000" smtClean="0">
                <a:ea typeface="Arial Unicode MS" pitchFamily="34" charset="-128"/>
                <a:cs typeface="Arial Unicode MS" pitchFamily="34" charset="-128"/>
              </a:rPr>
              <a:t>kes</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kurpitsat k</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rsiv</a:t>
            </a:r>
            <a:r>
              <a:rPr lang="fi-FI" sz="2000" smtClean="0">
                <a:latin typeface="Times New Roman" pitchFamily="18" charset="0"/>
                <a:ea typeface="Arial Unicode MS" pitchFamily="34" charset="-128"/>
                <a:cs typeface="Arial Unicode MS" pitchFamily="34" charset="-128"/>
              </a:rPr>
              <a:t>ä</a:t>
            </a:r>
            <a:r>
              <a:rPr lang="fi-FI" sz="2000" smtClean="0">
                <a:ea typeface="Arial Unicode MS" pitchFamily="34" charset="-128"/>
                <a:cs typeface="Arial Unicode MS" pitchFamily="34" charset="-128"/>
              </a:rPr>
              <a:t>t ja tuottivat </a:t>
            </a:r>
            <a:r>
              <a:rPr lang="fi-FI" sz="2000" smtClean="0">
                <a:latin typeface="Times New Roman" pitchFamily="18" charset="0"/>
                <a:ea typeface="Arial Unicode MS" pitchFamily="34" charset="-128"/>
                <a:cs typeface="Arial Unicode MS" pitchFamily="34" charset="-128"/>
              </a:rPr>
              <a:t>”</a:t>
            </a:r>
            <a:r>
              <a:rPr lang="fi-FI" sz="2000" smtClean="0">
                <a:ea typeface="Arial Unicode MS" pitchFamily="34" charset="-128"/>
                <a:cs typeface="Arial Unicode MS" pitchFamily="34" charset="-128"/>
              </a:rPr>
              <a:t>liikaa</a:t>
            </a:r>
            <a:r>
              <a:rPr lang="fi-FI" sz="2000" smtClean="0">
                <a:latin typeface="Times New Roman" pitchFamily="18" charset="0"/>
                <a:ea typeface="Arial Unicode MS" pitchFamily="34" charset="-128"/>
                <a:cs typeface="Arial Unicode MS" pitchFamily="34" charset="-128"/>
              </a:rPr>
              <a:t>”</a:t>
            </a:r>
            <a:r>
              <a:rPr lang="fi-FI" sz="2000" smtClean="0">
                <a:ea typeface="Arial Unicode MS" pitchFamily="34" charset="-128"/>
                <a:cs typeface="Arial Unicode MS" pitchFamily="34" charset="-128"/>
              </a:rPr>
              <a:t> torjunta-ainetta</a:t>
            </a:r>
            <a:r>
              <a:rPr lang="fi-FI" sz="2000" smtClean="0"/>
              <a:t> </a:t>
            </a:r>
            <a:endParaRPr lang="fi-FI" sz="2000" smtClean="0">
              <a:latin typeface="Arial Unicode MS" pitchFamily="34" charset="-128"/>
              <a:ea typeface="Arial Unicode MS" pitchFamily="34" charset="-128"/>
              <a:cs typeface="Arial Unicode MS" pitchFamily="34" charset="-128"/>
            </a:endParaRPr>
          </a:p>
          <a:p>
            <a:pPr marL="741363" lvl="1" indent="-284163" eaLnBrk="1" hangingPunct="1">
              <a:lnSpc>
                <a:spcPct val="80000"/>
              </a:lnSpc>
            </a:pPr>
            <a:r>
              <a:rPr lang="fi-FI" sz="2000" smtClean="0"/>
              <a:t>cucurbitasiinia on enemmän vanhoissa, vapaapölytteisissä lajikkeissa</a:t>
            </a:r>
          </a:p>
          <a:p>
            <a:pPr marL="741363" lvl="1" indent="-284163" eaLnBrk="1" hangingPunct="1">
              <a:lnSpc>
                <a:spcPct val="80000"/>
              </a:lnSpc>
            </a:pPr>
            <a:r>
              <a:rPr lang="fi-FI" sz="2000" smtClean="0"/>
              <a:t>joita luomussa vielä käytetään (ja jopa lisätään omasta siemenestä)</a:t>
            </a:r>
          </a:p>
          <a:p>
            <a:pPr eaLnBrk="1" hangingPunct="1">
              <a:lnSpc>
                <a:spcPct val="80000"/>
              </a:lnSpc>
              <a:buClr>
                <a:schemeClr val="tx1"/>
              </a:buClr>
              <a:buFont typeface="Wingdings" pitchFamily="2" charset="2"/>
              <a:buChar char="F"/>
            </a:pPr>
            <a:r>
              <a:rPr lang="fi-FI" sz="1800" i="1" smtClean="0">
                <a:sym typeface="Monotype Sorts" pitchFamily="2" charset="2"/>
              </a:rPr>
              <a:t>Life Sciences Network</a:t>
            </a:r>
            <a:r>
              <a:rPr lang="fi-FI" sz="1800" smtClean="0">
                <a:sym typeface="Monotype Sorts" pitchFamily="2" charset="2"/>
              </a:rPr>
              <a:t> 10.5.2002</a:t>
            </a:r>
          </a:p>
        </p:txBody>
      </p:sp>
      <p:pic>
        <p:nvPicPr>
          <p:cNvPr id="129027" name="Picture 3" descr="zucchiniCpepovmedullosa"/>
          <p:cNvPicPr>
            <a:picLocks noGrp="1" noChangeAspect="1" noChangeArrowheads="1"/>
          </p:cNvPicPr>
          <p:nvPr>
            <p:ph sz="half" idx="2"/>
          </p:nvPr>
        </p:nvPicPr>
        <p:blipFill>
          <a:blip r:embed="rId3" cstate="print"/>
          <a:srcRect/>
          <a:stretch>
            <a:fillRect/>
          </a:stretch>
        </p:blipFill>
        <p:spPr>
          <a:xfrm>
            <a:off x="692150" y="1403350"/>
            <a:ext cx="5543550" cy="2925763"/>
          </a:xfrm>
        </p:spPr>
      </p:pic>
      <p:sp>
        <p:nvSpPr>
          <p:cNvPr id="129028" name="Rectangle 4"/>
          <p:cNvSpPr>
            <a:spLocks noGrp="1" noChangeArrowheads="1"/>
          </p:cNvSpPr>
          <p:nvPr>
            <p:ph type="title"/>
          </p:nvPr>
        </p:nvSpPr>
        <p:spPr>
          <a:xfrm>
            <a:off x="549275" y="252413"/>
            <a:ext cx="5829300" cy="1225550"/>
          </a:xfrm>
          <a:ln w="25400">
            <a:solidFill>
              <a:srgbClr val="FF00FF"/>
            </a:solidFill>
          </a:ln>
        </p:spPr>
        <p:txBody>
          <a:bodyPr/>
          <a:lstStyle/>
          <a:p>
            <a:pPr eaLnBrk="1" hangingPunct="1">
              <a:lnSpc>
                <a:spcPct val="80000"/>
              </a:lnSpc>
            </a:pPr>
            <a:r>
              <a:rPr lang="fi-FI" sz="3600" dirty="0" smtClean="0"/>
              <a:t>Huonosti suojattu kesäkurpitsa</a:t>
            </a:r>
          </a:p>
        </p:txBody>
      </p:sp>
      <p:sp>
        <p:nvSpPr>
          <p:cNvPr id="5" name="Päivämäärän paikkamerkki 4"/>
          <p:cNvSpPr>
            <a:spLocks noGrp="1"/>
          </p:cNvSpPr>
          <p:nvPr>
            <p:ph type="dt" sz="half" idx="10"/>
          </p:nvPr>
        </p:nvSpPr>
        <p:spPr>
          <a:xfrm>
            <a:off x="342900" y="8689528"/>
            <a:ext cx="1600200" cy="635000"/>
          </a:xfrm>
        </p:spPr>
        <p:txBody>
          <a:bodyPr/>
          <a:lstStyle/>
          <a:p>
            <a:pPr>
              <a:defRPr/>
            </a:pPr>
            <a:r>
              <a:rPr lang="fi-FI" smtClean="0"/>
              <a:t>13.9.2012</a:t>
            </a:r>
            <a:endParaRPr lang="fi-FI" dirty="0"/>
          </a:p>
        </p:txBody>
      </p:sp>
      <p:sp>
        <p:nvSpPr>
          <p:cNvPr id="6" name="Dian numeron paikkamerkki 5"/>
          <p:cNvSpPr>
            <a:spLocks noGrp="1"/>
          </p:cNvSpPr>
          <p:nvPr>
            <p:ph type="sldNum" sz="quarter" idx="12"/>
          </p:nvPr>
        </p:nvSpPr>
        <p:spPr>
          <a:xfrm>
            <a:off x="4914900" y="8689528"/>
            <a:ext cx="1600200" cy="635000"/>
          </a:xfrm>
        </p:spPr>
        <p:txBody>
          <a:bodyPr/>
          <a:lstStyle/>
          <a:p>
            <a:pPr>
              <a:defRPr/>
            </a:pPr>
            <a:fld id="{AC81D34B-CF41-4611-BA4D-A1C81E88E448}" type="slidenum">
              <a:rPr lang="fi-FI" smtClean="0"/>
              <a:pPr>
                <a:defRPr/>
              </a:pPr>
              <a:t>10</a:t>
            </a:fld>
            <a:endParaRPr lang="fi-FI"/>
          </a:p>
        </p:txBody>
      </p:sp>
      <p:sp>
        <p:nvSpPr>
          <p:cNvPr id="7" name="Alatunnisteen paikkamerkki 6"/>
          <p:cNvSpPr>
            <a:spLocks noGrp="1"/>
          </p:cNvSpPr>
          <p:nvPr>
            <p:ph type="ftr" sz="quarter" idx="11"/>
          </p:nvPr>
        </p:nvSpPr>
        <p:spPr>
          <a:xfrm>
            <a:off x="2343150" y="8689528"/>
            <a:ext cx="3678138"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Otsikko 1"/>
          <p:cNvSpPr>
            <a:spLocks noGrp="1"/>
          </p:cNvSpPr>
          <p:nvPr>
            <p:ph type="title"/>
          </p:nvPr>
        </p:nvSpPr>
        <p:spPr>
          <a:xfrm>
            <a:off x="1071563" y="428625"/>
            <a:ext cx="5629275" cy="928688"/>
          </a:xfrm>
        </p:spPr>
        <p:txBody>
          <a:bodyPr/>
          <a:lstStyle/>
          <a:p>
            <a:r>
              <a:rPr lang="fi-FI" dirty="0" smtClean="0"/>
              <a:t>Haittageenin sammutus perinteisesti </a:t>
            </a:r>
            <a:r>
              <a:rPr lang="fi-FI" i="1" dirty="0" smtClean="0"/>
              <a:t>vs.</a:t>
            </a:r>
            <a:r>
              <a:rPr lang="fi-FI" dirty="0" smtClean="0"/>
              <a:t> geenimuuntelulla                         </a:t>
            </a:r>
            <a:r>
              <a:rPr lang="fi-FI" sz="2000" dirty="0" smtClean="0"/>
              <a:t>1.</a:t>
            </a:r>
          </a:p>
        </p:txBody>
      </p:sp>
      <p:sp>
        <p:nvSpPr>
          <p:cNvPr id="130051" name="Sisällön paikkamerkki 2"/>
          <p:cNvSpPr>
            <a:spLocks noGrp="1"/>
          </p:cNvSpPr>
          <p:nvPr>
            <p:ph idx="1"/>
          </p:nvPr>
        </p:nvSpPr>
        <p:spPr>
          <a:xfrm>
            <a:off x="357188" y="1406525"/>
            <a:ext cx="6272212" cy="7380288"/>
          </a:xfrm>
        </p:spPr>
        <p:txBody>
          <a:bodyPr/>
          <a:lstStyle/>
          <a:p>
            <a:r>
              <a:rPr lang="fi-FI" b="1" u="sng" dirty="0" smtClean="0"/>
              <a:t>Esimerkki 1. Koivu (</a:t>
            </a:r>
            <a:r>
              <a:rPr lang="fi-FI" b="1" u="sng" dirty="0" err="1" smtClean="0"/>
              <a:t>diploidi</a:t>
            </a:r>
            <a:r>
              <a:rPr lang="fi-FI" b="1" u="sng" dirty="0" smtClean="0"/>
              <a:t> kasvilaji)</a:t>
            </a:r>
          </a:p>
          <a:p>
            <a:r>
              <a:rPr lang="fi-FI" dirty="0" smtClean="0"/>
              <a:t>Koivun proteiini </a:t>
            </a:r>
            <a:r>
              <a:rPr lang="fi-FI" dirty="0" err="1" smtClean="0"/>
              <a:t>Bet</a:t>
            </a:r>
            <a:r>
              <a:rPr lang="fi-FI" dirty="0" smtClean="0"/>
              <a:t> v 1 on syynä koivun siitepöly-allergiaan Pohjolassa </a:t>
            </a:r>
            <a:r>
              <a:rPr lang="fi-FI" sz="1800" dirty="0" smtClean="0"/>
              <a:t>(</a:t>
            </a:r>
            <a:r>
              <a:rPr lang="fi-FI" sz="1800" dirty="0" smtClean="0">
                <a:hlinkClick r:id="rId3"/>
              </a:rPr>
              <a:t>http://geenit.fi/AAspa204.pdf</a:t>
            </a:r>
            <a:r>
              <a:rPr lang="fi-FI" sz="1800" dirty="0" smtClean="0"/>
              <a:t> )</a:t>
            </a:r>
            <a:endParaRPr lang="fi-FI" dirty="0" smtClean="0"/>
          </a:p>
          <a:p>
            <a:r>
              <a:rPr lang="fi-FI" dirty="0" smtClean="0"/>
              <a:t>Siitepöly ei aiheuta allergisille oireita, jos ko. proteiinin tuotanto siitepölyhiukkasiin estetään</a:t>
            </a:r>
          </a:p>
          <a:p>
            <a:r>
              <a:rPr lang="fi-FI" b="1" u="sng" dirty="0" smtClean="0"/>
              <a:t>A.</a:t>
            </a:r>
            <a:r>
              <a:rPr lang="fi-FI" u="sng" dirty="0" smtClean="0"/>
              <a:t> Perinteinen mutaatiojalostus</a:t>
            </a:r>
            <a:r>
              <a:rPr lang="fi-FI" dirty="0" smtClean="0"/>
              <a:t>. Geeni rikotaan sattumanvaraisesti  säteilyllä tai kemikaaleilla</a:t>
            </a:r>
          </a:p>
          <a:p>
            <a:pPr lvl="1"/>
            <a:r>
              <a:rPr lang="fi-FI" dirty="0" smtClean="0"/>
              <a:t>Päävaikutus</a:t>
            </a:r>
            <a:r>
              <a:rPr lang="fi-FI" b="1" dirty="0" smtClean="0"/>
              <a:t>:</a:t>
            </a:r>
            <a:r>
              <a:rPr lang="fi-FI" dirty="0" smtClean="0"/>
              <a:t> Ko. proteiinin tuotanto lakkaa koko kasvissa... mikä saattaa heikentää kasvin menestymistä (vrt. rapsin öljykirjo ja kylmänkesto, syötävä puuvilla)</a:t>
            </a:r>
          </a:p>
          <a:p>
            <a:pPr lvl="1"/>
            <a:r>
              <a:rPr lang="fi-FI" dirty="0" smtClean="0"/>
              <a:t>Sivuvaikutukset</a:t>
            </a:r>
            <a:r>
              <a:rPr lang="fi-FI" b="1" dirty="0" smtClean="0"/>
              <a:t>:</a:t>
            </a:r>
            <a:r>
              <a:rPr lang="fi-FI" dirty="0" smtClean="0"/>
              <a:t> täysin arvaamattomia, sillä yhtä toivottua mutaatiota kohti kasvissa syntyy satojatuhansia, pääosin ei-toivottuja mutaatioita </a:t>
            </a:r>
          </a:p>
          <a:p>
            <a:pPr lvl="1"/>
            <a:r>
              <a:rPr lang="fi-FI" dirty="0" smtClean="0"/>
              <a:t>Onnistumistaajuus</a:t>
            </a:r>
            <a:r>
              <a:rPr lang="fi-FI" b="1" dirty="0" smtClean="0"/>
              <a:t>:</a:t>
            </a:r>
            <a:r>
              <a:rPr lang="fi-FI" dirty="0" smtClean="0"/>
              <a:t> äärimmäisen matala, joten jalostuksessa on käytettävä satojentuhansien kasvien aineistoja – ja onnistuneen yksilön löytämiseen niiden joukosta tarvitaan avuksi analyysirobotteja.</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130054" name="Dian numeron paikkamerkki 5"/>
          <p:cNvSpPr>
            <a:spLocks noGrp="1"/>
          </p:cNvSpPr>
          <p:nvPr>
            <p:ph type="sldNum" sz="quarter" idx="12"/>
          </p:nvPr>
        </p:nvSpPr>
        <p:spPr>
          <a:noFill/>
        </p:spPr>
        <p:txBody>
          <a:bodyPr/>
          <a:lstStyle/>
          <a:p>
            <a:fld id="{B8B7D4B1-F523-4CAB-8277-F1202E892D85}" type="slidenum">
              <a:rPr lang="en-US" smtClean="0">
                <a:latin typeface="Arial" pitchFamily="34" charset="0"/>
              </a:rPr>
              <a:pPr/>
              <a:t>11</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Otsikko 1"/>
          <p:cNvSpPr>
            <a:spLocks noGrp="1"/>
          </p:cNvSpPr>
          <p:nvPr>
            <p:ph type="title"/>
          </p:nvPr>
        </p:nvSpPr>
        <p:spPr>
          <a:xfrm>
            <a:off x="1071563" y="428625"/>
            <a:ext cx="5629275" cy="928688"/>
          </a:xfrm>
        </p:spPr>
        <p:txBody>
          <a:bodyPr/>
          <a:lstStyle/>
          <a:p>
            <a:r>
              <a:rPr lang="fi-FI" smtClean="0"/>
              <a:t>Haittageenin sammutus perinteisesti </a:t>
            </a:r>
            <a:r>
              <a:rPr lang="fi-FI" i="1" smtClean="0"/>
              <a:t>vs.</a:t>
            </a:r>
            <a:r>
              <a:rPr lang="fi-FI" smtClean="0"/>
              <a:t> geenimuuntelulla                         </a:t>
            </a:r>
            <a:r>
              <a:rPr lang="fi-FI" sz="2000" smtClean="0"/>
              <a:t>2.</a:t>
            </a:r>
          </a:p>
        </p:txBody>
      </p:sp>
      <p:sp>
        <p:nvSpPr>
          <p:cNvPr id="131075" name="Sisällön paikkamerkki 2"/>
          <p:cNvSpPr>
            <a:spLocks noGrp="1"/>
          </p:cNvSpPr>
          <p:nvPr>
            <p:ph idx="1"/>
          </p:nvPr>
        </p:nvSpPr>
        <p:spPr>
          <a:xfrm>
            <a:off x="357188" y="1619250"/>
            <a:ext cx="6272212" cy="6229350"/>
          </a:xfrm>
        </p:spPr>
        <p:txBody>
          <a:bodyPr/>
          <a:lstStyle/>
          <a:p>
            <a:r>
              <a:rPr lang="fi-FI" b="1" u="sng" smtClean="0"/>
              <a:t>Esimerkki 1. Koivu (diploidi kasvilaji)</a:t>
            </a:r>
          </a:p>
          <a:p>
            <a:r>
              <a:rPr lang="fi-FI" b="1" u="sng" smtClean="0"/>
              <a:t>B. </a:t>
            </a:r>
            <a:r>
              <a:rPr lang="fi-FI" u="sng" smtClean="0"/>
              <a:t>Geenimuuntelu .</a:t>
            </a:r>
            <a:r>
              <a:rPr lang="fi-FI" smtClean="0"/>
              <a:t>  Sammutetaan haittageeni </a:t>
            </a:r>
            <a:r>
              <a:rPr lang="fi-FI" i="1" smtClean="0"/>
              <a:t>koko kasvissa </a:t>
            </a:r>
            <a:r>
              <a:rPr lang="fi-FI" smtClean="0"/>
              <a:t>rikkomalla se kohdennetusti (sinkkisorminukleaasit, rna-dna-hybridit)</a:t>
            </a:r>
          </a:p>
          <a:p>
            <a:pPr lvl="1"/>
            <a:r>
              <a:rPr lang="fi-FI" smtClean="0"/>
              <a:t>Ko. proteiinin tuotanto lakkaa kaikissa kasvinosissa</a:t>
            </a:r>
          </a:p>
          <a:p>
            <a:pPr lvl="2"/>
            <a:r>
              <a:rPr lang="fi-FI" smtClean="0"/>
              <a:t>...mikä saattaa heikentää kasvin menestymistä</a:t>
            </a:r>
          </a:p>
          <a:p>
            <a:pPr lvl="1"/>
            <a:r>
              <a:rPr lang="fi-FI" smtClean="0"/>
              <a:t>Onnistumistaajuus korkea (jopa 10 %), joten pienet kasviaineistot riittävät</a:t>
            </a:r>
          </a:p>
          <a:p>
            <a:r>
              <a:rPr lang="fi-FI" b="1" u="sng" smtClean="0"/>
              <a:t>C.</a:t>
            </a:r>
            <a:r>
              <a:rPr lang="fi-FI" u="sng" smtClean="0"/>
              <a:t> Geenimuuntelu .</a:t>
            </a:r>
            <a:r>
              <a:rPr lang="fi-FI" smtClean="0"/>
              <a:t> Sammutetaan ko. proteiinin tuotanto </a:t>
            </a:r>
            <a:r>
              <a:rPr lang="fi-FI" i="1" smtClean="0"/>
              <a:t>vain hedekukissa </a:t>
            </a:r>
            <a:r>
              <a:rPr lang="fi-FI" smtClean="0"/>
              <a:t>(esim. rna-häirinnällä)</a:t>
            </a:r>
          </a:p>
          <a:p>
            <a:pPr lvl="1"/>
            <a:r>
              <a:rPr lang="fi-FI" smtClean="0"/>
              <a:t>Hellävaraisinta kasvin kannalta</a:t>
            </a:r>
          </a:p>
          <a:p>
            <a:pPr lvl="1"/>
            <a:r>
              <a:rPr lang="fi-FI" smtClean="0"/>
              <a:t>Geenitoiminnan säätely solukkotasoisesti ei ole mahdollista perinteisillä jalostusmenetelmillä </a:t>
            </a:r>
            <a:br>
              <a:rPr lang="fi-FI" smtClean="0"/>
            </a:br>
            <a:r>
              <a:rPr lang="fi-FI" smtClean="0"/>
              <a:t>(ne ovat siihen aivan liian karkeita)</a:t>
            </a:r>
          </a:p>
          <a:p>
            <a:pPr lvl="1"/>
            <a:r>
              <a:rPr lang="fi-FI" smtClean="0"/>
              <a:t>Onnistumistaajuus voi olla korkea</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131078" name="Dian numeron paikkamerkki 5"/>
          <p:cNvSpPr>
            <a:spLocks noGrp="1"/>
          </p:cNvSpPr>
          <p:nvPr>
            <p:ph type="sldNum" sz="quarter" idx="12"/>
          </p:nvPr>
        </p:nvSpPr>
        <p:spPr>
          <a:noFill/>
        </p:spPr>
        <p:txBody>
          <a:bodyPr/>
          <a:lstStyle/>
          <a:p>
            <a:fld id="{6BA8B2A2-BF78-493C-A103-33C6272B6FDF}" type="slidenum">
              <a:rPr lang="en-US" smtClean="0">
                <a:latin typeface="Arial" pitchFamily="34" charset="0"/>
              </a:rPr>
              <a:pPr/>
              <a:t>12</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Otsikko 1"/>
          <p:cNvSpPr>
            <a:spLocks noGrp="1"/>
          </p:cNvSpPr>
          <p:nvPr>
            <p:ph type="title"/>
          </p:nvPr>
        </p:nvSpPr>
        <p:spPr>
          <a:xfrm>
            <a:off x="1071563" y="428625"/>
            <a:ext cx="5629275" cy="928688"/>
          </a:xfrm>
        </p:spPr>
        <p:txBody>
          <a:bodyPr/>
          <a:lstStyle/>
          <a:p>
            <a:r>
              <a:rPr lang="fi-FI" smtClean="0"/>
              <a:t>Haittageenin sammutus perinteisesti </a:t>
            </a:r>
            <a:r>
              <a:rPr lang="fi-FI" i="1" smtClean="0"/>
              <a:t>vs.</a:t>
            </a:r>
            <a:r>
              <a:rPr lang="fi-FI" smtClean="0"/>
              <a:t> geenimuuntelulla                         </a:t>
            </a:r>
            <a:r>
              <a:rPr lang="fi-FI" sz="2000" smtClean="0"/>
              <a:t>3.</a:t>
            </a:r>
            <a:endParaRPr lang="fi-FI" smtClean="0"/>
          </a:p>
        </p:txBody>
      </p:sp>
      <p:sp>
        <p:nvSpPr>
          <p:cNvPr id="132099" name="Sisällön paikkamerkki 2"/>
          <p:cNvSpPr>
            <a:spLocks noGrp="1"/>
          </p:cNvSpPr>
          <p:nvPr>
            <p:ph idx="1"/>
          </p:nvPr>
        </p:nvSpPr>
        <p:spPr>
          <a:xfrm>
            <a:off x="357188" y="1406525"/>
            <a:ext cx="6272212" cy="7380288"/>
          </a:xfrm>
        </p:spPr>
        <p:txBody>
          <a:bodyPr/>
          <a:lstStyle/>
          <a:p>
            <a:r>
              <a:rPr lang="fi-FI" b="1" u="sng" smtClean="0"/>
              <a:t>Esimerkki 1. Koivu (diploidi kasvilaji)</a:t>
            </a:r>
            <a:endParaRPr lang="fi-FI" smtClean="0"/>
          </a:p>
          <a:p>
            <a:r>
              <a:rPr lang="fi-FI" b="1" u="sng" smtClean="0"/>
              <a:t>D. </a:t>
            </a:r>
            <a:r>
              <a:rPr lang="fi-FI" u="sng" smtClean="0"/>
              <a:t>Haittageenin sammuttamisen turvallisuus. </a:t>
            </a:r>
            <a:r>
              <a:rPr lang="fi-FI" smtClean="0"/>
              <a:t>Valloittaako muunnettu geeni luonnon ekosysteemit?</a:t>
            </a:r>
          </a:p>
          <a:p>
            <a:r>
              <a:rPr lang="fi-FI" smtClean="0"/>
              <a:t>Ei, sillä luonto itse on testannut tämänkin </a:t>
            </a:r>
            <a:br>
              <a:rPr lang="fi-FI" smtClean="0"/>
            </a:br>
            <a:r>
              <a:rPr lang="fi-FI" smtClean="0"/>
              <a:t>(meille haitallisen mutta koivulle hyödyllisen) geenin sammutusta</a:t>
            </a:r>
          </a:p>
          <a:p>
            <a:pPr lvl="1"/>
            <a:r>
              <a:rPr lang="fi-FI" smtClean="0"/>
              <a:t>...jopa miljardien koivujen populaatioissa joka vuosi</a:t>
            </a:r>
          </a:p>
          <a:p>
            <a:pPr lvl="1"/>
            <a:r>
              <a:rPr lang="fi-FI" smtClean="0"/>
              <a:t>...miljoonien vuosisatojen ajan</a:t>
            </a:r>
          </a:p>
          <a:p>
            <a:r>
              <a:rPr lang="fi-FI" smtClean="0"/>
              <a:t>...ilman ”ekokatastrofia”</a:t>
            </a:r>
          </a:p>
          <a:p>
            <a:pPr lvl="1"/>
            <a:r>
              <a:rPr lang="fi-FI" smtClean="0"/>
              <a:t>...sillä luontoa nämä aseista riisutut ”ekopasifistit” eivät pysty valtaamaan. </a:t>
            </a:r>
          </a:p>
          <a:p>
            <a:r>
              <a:rPr lang="fi-FI" smtClean="0"/>
              <a:t>Yksin Suomessa leijailee maahan joka vuosi </a:t>
            </a:r>
            <a:br>
              <a:rPr lang="fi-FI" smtClean="0"/>
            </a:br>
            <a:r>
              <a:rPr lang="fi-FI" smtClean="0"/>
              <a:t>80 miljoonaa koivunsiementä, joissa allergiaproteiinin tuotanto on äskettäin sammunut</a:t>
            </a:r>
          </a:p>
          <a:p>
            <a:pPr lvl="1"/>
            <a:r>
              <a:rPr lang="fi-FI" smtClean="0"/>
              <a:t>...mutta jalostajan kannalta näiden onnenkantamoisten löytäminen luonnosta  ”yrityksellä ja erehdyksellä” on toivotonta</a:t>
            </a:r>
          </a:p>
          <a:p>
            <a:pPr lvl="1"/>
            <a:r>
              <a:rPr lang="fi-FI" smtClean="0"/>
              <a:t>...muiden 200 000 miljardin  koivunsiemenen seasta.</a:t>
            </a:r>
          </a:p>
          <a:p>
            <a:pPr lvl="1"/>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132102" name="Dian numeron paikkamerkki 5"/>
          <p:cNvSpPr>
            <a:spLocks noGrp="1"/>
          </p:cNvSpPr>
          <p:nvPr>
            <p:ph type="sldNum" sz="quarter" idx="12"/>
          </p:nvPr>
        </p:nvSpPr>
        <p:spPr>
          <a:noFill/>
        </p:spPr>
        <p:txBody>
          <a:bodyPr/>
          <a:lstStyle/>
          <a:p>
            <a:fld id="{3555A82F-D36A-4116-B6D7-4960321C81DC}" type="slidenum">
              <a:rPr lang="en-US" smtClean="0">
                <a:latin typeface="Arial" pitchFamily="34" charset="0"/>
              </a:rPr>
              <a:pPr/>
              <a:t>13</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4" descr="HeikotGM"/>
          <p:cNvPicPr>
            <a:picLocks noChangeAspect="1" noChangeArrowheads="1"/>
          </p:cNvPicPr>
          <p:nvPr/>
        </p:nvPicPr>
        <p:blipFill>
          <a:blip r:embed="rId3" cstate="print"/>
          <a:srcRect/>
          <a:stretch>
            <a:fillRect/>
          </a:stretch>
        </p:blipFill>
        <p:spPr bwMode="auto">
          <a:xfrm>
            <a:off x="1052513" y="1835150"/>
            <a:ext cx="4495800" cy="2936875"/>
          </a:xfrm>
          <a:prstGeom prst="rect">
            <a:avLst/>
          </a:prstGeom>
          <a:noFill/>
          <a:ln w="9525">
            <a:noFill/>
            <a:miter lim="800000"/>
            <a:headEnd/>
            <a:tailEnd/>
          </a:ln>
        </p:spPr>
      </p:pic>
      <p:sp>
        <p:nvSpPr>
          <p:cNvPr id="134147" name="Rectangle 2"/>
          <p:cNvSpPr>
            <a:spLocks noGrp="1" noChangeArrowheads="1"/>
          </p:cNvSpPr>
          <p:nvPr>
            <p:ph type="title"/>
          </p:nvPr>
        </p:nvSpPr>
        <p:spPr>
          <a:xfrm>
            <a:off x="169863" y="107950"/>
            <a:ext cx="6572250" cy="1473200"/>
          </a:xfrm>
        </p:spPr>
        <p:txBody>
          <a:bodyPr/>
          <a:lstStyle/>
          <a:p>
            <a:pPr algn="ctr">
              <a:lnSpc>
                <a:spcPct val="85000"/>
              </a:lnSpc>
            </a:pPr>
            <a:r>
              <a:rPr lang="fi-FI" dirty="0" smtClean="0"/>
              <a:t>Geneettisesti muunnettuja hienohelmoja?</a:t>
            </a:r>
          </a:p>
        </p:txBody>
      </p:sp>
      <p:sp>
        <p:nvSpPr>
          <p:cNvPr id="134148" name="Rectangle 3"/>
          <p:cNvSpPr>
            <a:spLocks noGrp="1" noChangeArrowheads="1"/>
          </p:cNvSpPr>
          <p:nvPr>
            <p:ph type="body" idx="1"/>
          </p:nvPr>
        </p:nvSpPr>
        <p:spPr>
          <a:xfrm>
            <a:off x="609600" y="5010150"/>
            <a:ext cx="6248400" cy="4133850"/>
          </a:xfrm>
        </p:spPr>
        <p:txBody>
          <a:bodyPr/>
          <a:lstStyle/>
          <a:p>
            <a:pPr>
              <a:lnSpc>
                <a:spcPct val="150000"/>
              </a:lnSpc>
              <a:spcBef>
                <a:spcPct val="15000"/>
              </a:spcBef>
            </a:pPr>
            <a:r>
              <a:rPr lang="fi-FI" smtClean="0">
                <a:solidFill>
                  <a:srgbClr val="002060"/>
                </a:solidFill>
              </a:rPr>
              <a:t>Kymmenen vuoden ekologiset tutkimukset Yhdistyneissä Kuningaskunnissa osoittivat, että </a:t>
            </a:r>
          </a:p>
          <a:p>
            <a:pPr>
              <a:lnSpc>
                <a:spcPct val="150000"/>
              </a:lnSpc>
              <a:spcBef>
                <a:spcPct val="15000"/>
              </a:spcBef>
            </a:pPr>
            <a:r>
              <a:rPr lang="fi-FI" smtClean="0">
                <a:solidFill>
                  <a:srgbClr val="002060"/>
                </a:solidFill>
              </a:rPr>
              <a:t>...kaikki tutkitut gm-kasvit (rapsi, peruna, maissi, sokerijuurikas) </a:t>
            </a:r>
          </a:p>
          <a:p>
            <a:pPr lvl="1">
              <a:lnSpc>
                <a:spcPct val="150000"/>
              </a:lnSpc>
              <a:spcBef>
                <a:spcPct val="15000"/>
              </a:spcBef>
            </a:pPr>
            <a:r>
              <a:rPr lang="fi-FI" smtClean="0">
                <a:solidFill>
                  <a:srgbClr val="002060"/>
                </a:solidFill>
              </a:rPr>
              <a:t>olivat heikompia luonnossa, ja</a:t>
            </a:r>
          </a:p>
          <a:p>
            <a:pPr lvl="1">
              <a:lnSpc>
                <a:spcPct val="150000"/>
              </a:lnSpc>
              <a:spcBef>
                <a:spcPct val="15000"/>
              </a:spcBef>
            </a:pPr>
            <a:r>
              <a:rPr lang="fi-FI" smtClean="0">
                <a:solidFill>
                  <a:srgbClr val="002060"/>
                </a:solidFill>
              </a:rPr>
              <a:t>hävisivät sieltä nopeammin kuin perinteisesti jalostetut vastineensa</a:t>
            </a:r>
          </a:p>
          <a:p>
            <a:pPr>
              <a:lnSpc>
                <a:spcPct val="150000"/>
              </a:lnSpc>
              <a:spcBef>
                <a:spcPct val="15000"/>
              </a:spcBef>
              <a:buClr>
                <a:schemeClr val="tx1"/>
              </a:buClr>
              <a:buFont typeface="Monotype Sorts" pitchFamily="2" charset="2"/>
              <a:buNone/>
            </a:pPr>
            <a:r>
              <a:rPr lang="fi-FI" smtClean="0">
                <a:solidFill>
                  <a:srgbClr val="002060"/>
                </a:solidFill>
                <a:sym typeface="Monotype Sorts" pitchFamily="2" charset="2"/>
              </a:rPr>
              <a:t>  </a:t>
            </a:r>
            <a:r>
              <a:rPr lang="fi-FI" smtClean="0">
                <a:solidFill>
                  <a:srgbClr val="002060"/>
                </a:solidFill>
                <a:hlinkClick r:id="rId4"/>
              </a:rPr>
              <a:t>Crawley ym</a:t>
            </a:r>
            <a:r>
              <a:rPr lang="fi-FI" smtClean="0">
                <a:solidFill>
                  <a:srgbClr val="002060"/>
                </a:solidFill>
              </a:rPr>
              <a:t>. (2001). </a:t>
            </a:r>
            <a:r>
              <a:rPr lang="fi-FI" i="1" smtClean="0">
                <a:solidFill>
                  <a:srgbClr val="002060"/>
                </a:solidFill>
              </a:rPr>
              <a:t>Nature</a:t>
            </a:r>
            <a:r>
              <a:rPr lang="fi-FI" smtClean="0">
                <a:solidFill>
                  <a:srgbClr val="002060"/>
                </a:solidFill>
              </a:rPr>
              <a:t> 409: 682-683.</a:t>
            </a:r>
          </a:p>
        </p:txBody>
      </p:sp>
      <p:sp>
        <p:nvSpPr>
          <p:cNvPr id="5" name="Päivämäärän paikkamerkki 4"/>
          <p:cNvSpPr>
            <a:spLocks noGrp="1"/>
          </p:cNvSpPr>
          <p:nvPr>
            <p:ph type="dt" sz="half" idx="10"/>
          </p:nvPr>
        </p:nvSpPr>
        <p:spPr/>
        <p:txBody>
          <a:bodyPr/>
          <a:lstStyle/>
          <a:p>
            <a:pPr>
              <a:defRPr/>
            </a:pPr>
            <a:r>
              <a:rPr lang="fi-FI" smtClean="0"/>
              <a:t>13.9.2012</a:t>
            </a:r>
            <a:endParaRPr lang="en-US"/>
          </a:p>
        </p:txBody>
      </p:sp>
      <p:sp>
        <p:nvSpPr>
          <p:cNvPr id="6" name="Dian numeron paikkamerkki 5"/>
          <p:cNvSpPr>
            <a:spLocks noGrp="1"/>
          </p:cNvSpPr>
          <p:nvPr>
            <p:ph type="sldNum" sz="quarter" idx="12"/>
          </p:nvPr>
        </p:nvSpPr>
        <p:spPr/>
        <p:txBody>
          <a:bodyPr/>
          <a:lstStyle/>
          <a:p>
            <a:pPr>
              <a:defRPr/>
            </a:pPr>
            <a:fld id="{67064A66-8B70-462E-AEBC-FE8FE5DE0BAD}" type="slidenum">
              <a:rPr lang="en-US" smtClean="0"/>
              <a:pPr>
                <a:defRPr/>
              </a:pPr>
              <a:t>14</a:t>
            </a:fld>
            <a:endParaRPr lang="en-US"/>
          </a:p>
        </p:txBody>
      </p:sp>
      <p:sp>
        <p:nvSpPr>
          <p:cNvPr id="7" name="Alatunnisteen paikkamerkki 6"/>
          <p:cNvSpPr>
            <a:spLocks noGrp="1"/>
          </p:cNvSpPr>
          <p:nvPr>
            <p:ph type="ftr" sz="quarter" idx="11"/>
          </p:nvPr>
        </p:nvSpPr>
        <p:spPr/>
        <p:txBody>
          <a:bodyPr/>
          <a:lstStyle/>
          <a:p>
            <a:pPr>
              <a:defRPr/>
            </a:pPr>
            <a:r>
              <a:rPr lang="en-US" smtClean="0"/>
              <a:t>Jussi Tammisola, Jalostuksen turvallisuus</a:t>
            </a:r>
            <a:endParaRPr lang="en-US"/>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36194" name="Rectangle 3"/>
          <p:cNvSpPr>
            <a:spLocks noGrp="1" noChangeArrowheads="1"/>
          </p:cNvSpPr>
          <p:nvPr>
            <p:ph type="body" idx="1"/>
          </p:nvPr>
        </p:nvSpPr>
        <p:spPr>
          <a:xfrm>
            <a:off x="152400" y="1692275"/>
            <a:ext cx="6705600" cy="5486400"/>
          </a:xfrm>
        </p:spPr>
        <p:txBody>
          <a:bodyPr/>
          <a:lstStyle/>
          <a:p>
            <a:pPr eaLnBrk="1" hangingPunct="1">
              <a:lnSpc>
                <a:spcPct val="90000"/>
              </a:lnSpc>
              <a:spcBef>
                <a:spcPct val="10000"/>
              </a:spcBef>
            </a:pPr>
            <a:r>
              <a:rPr lang="fi-FI" dirty="0" smtClean="0"/>
              <a:t>Luonto on kokeillut minkä tahansa kasvigeenin vaientamista miljoonia kertoja vuosituhansien aikana </a:t>
            </a:r>
          </a:p>
          <a:p>
            <a:pPr lvl="1" eaLnBrk="1" hangingPunct="1">
              <a:lnSpc>
                <a:spcPct val="90000"/>
              </a:lnSpc>
              <a:spcBef>
                <a:spcPct val="10000"/>
              </a:spcBef>
            </a:pPr>
            <a:r>
              <a:rPr lang="fi-FI" dirty="0" smtClean="0"/>
              <a:t>ilman ekologisia ongelmia</a:t>
            </a:r>
          </a:p>
          <a:p>
            <a:pPr eaLnBrk="1" hangingPunct="1">
              <a:lnSpc>
                <a:spcPct val="90000"/>
              </a:lnSpc>
              <a:spcBef>
                <a:spcPct val="10000"/>
              </a:spcBef>
            </a:pPr>
            <a:r>
              <a:rPr lang="fi-FI" dirty="0" smtClean="0"/>
              <a:t>Kasvin riisuminen aseista ei anna sille valintaetua luonnossa</a:t>
            </a:r>
          </a:p>
          <a:p>
            <a:pPr lvl="1" eaLnBrk="1" hangingPunct="1">
              <a:lnSpc>
                <a:spcPct val="90000"/>
              </a:lnSpc>
              <a:spcBef>
                <a:spcPct val="10000"/>
              </a:spcBef>
            </a:pPr>
            <a:r>
              <a:rPr lang="fi-FI" dirty="0" smtClean="0"/>
              <a:t>...vaan hienohelma jälkeläisineen häviää luonnollisista ekosysteemeistä tavallistakin nopeammin</a:t>
            </a:r>
          </a:p>
          <a:p>
            <a:pPr eaLnBrk="1" hangingPunct="1">
              <a:lnSpc>
                <a:spcPct val="90000"/>
              </a:lnSpc>
              <a:spcBef>
                <a:spcPct val="10000"/>
              </a:spcBef>
              <a:buFont typeface="Monotype Sorts" pitchFamily="2" charset="2"/>
              <a:buChar char="è"/>
            </a:pPr>
            <a:r>
              <a:rPr lang="fi-FI" dirty="0" smtClean="0"/>
              <a:t>Siispä vaiennettu geeni </a:t>
            </a:r>
          </a:p>
          <a:p>
            <a:pPr eaLnBrk="1" hangingPunct="1">
              <a:lnSpc>
                <a:spcPct val="90000"/>
              </a:lnSpc>
              <a:spcBef>
                <a:spcPct val="10000"/>
              </a:spcBef>
            </a:pPr>
            <a:r>
              <a:rPr lang="fi-FI" dirty="0" smtClean="0"/>
              <a:t>ei valtaa ekosysteemejä </a:t>
            </a:r>
          </a:p>
          <a:p>
            <a:pPr eaLnBrk="1" hangingPunct="1">
              <a:lnSpc>
                <a:spcPct val="90000"/>
              </a:lnSpc>
              <a:spcBef>
                <a:spcPct val="10000"/>
              </a:spcBef>
            </a:pPr>
            <a:r>
              <a:rPr lang="fi-FI" dirty="0" smtClean="0"/>
              <a:t>eikä aiheuta pysyviä muutoksia vaan</a:t>
            </a:r>
          </a:p>
          <a:p>
            <a:pPr lvl="1" eaLnBrk="1" hangingPunct="1">
              <a:lnSpc>
                <a:spcPct val="90000"/>
              </a:lnSpc>
              <a:spcBef>
                <a:spcPct val="10000"/>
              </a:spcBef>
            </a:pPr>
            <a:r>
              <a:rPr lang="fi-FI" dirty="0" smtClean="0"/>
              <a:t>korkeintaan tilapäisiä vaikutuksia, jotka ovat pienempiä tai verrattavissa niihin muutoksiin, joita aiheutuu viljelmillä joka vuosi kasvilajin tai sen viljelymenetelmien valinnasta</a:t>
            </a:r>
          </a:p>
        </p:txBody>
      </p:sp>
      <p:sp>
        <p:nvSpPr>
          <p:cNvPr id="136195" name="Rectangle 4"/>
          <p:cNvSpPr>
            <a:spLocks noChangeArrowheads="1"/>
          </p:cNvSpPr>
          <p:nvPr/>
        </p:nvSpPr>
        <p:spPr bwMode="auto">
          <a:xfrm>
            <a:off x="260350" y="1908175"/>
            <a:ext cx="6597650" cy="4859338"/>
          </a:xfrm>
          <a:prstGeom prst="rect">
            <a:avLst/>
          </a:prstGeom>
          <a:noFill/>
          <a:ln w="12700">
            <a:noFill/>
            <a:miter lim="800000"/>
            <a:headEnd/>
            <a:tailEnd/>
          </a:ln>
        </p:spPr>
        <p:txBody>
          <a:bodyPr lIns="90488" tIns="44450" rIns="90488" bIns="44450"/>
          <a:lstStyle/>
          <a:p>
            <a:pPr marL="342900" indent="-342900">
              <a:lnSpc>
                <a:spcPct val="95000"/>
              </a:lnSpc>
              <a:spcBef>
                <a:spcPct val="15000"/>
              </a:spcBef>
              <a:buClr>
                <a:srgbClr val="063DE8"/>
              </a:buClr>
              <a:buSzPct val="75000"/>
              <a:buFont typeface="Monotype Sorts" pitchFamily="2" charset="2"/>
              <a:buChar char="u"/>
            </a:pPr>
            <a:endParaRPr lang="fi-FI" sz="2800">
              <a:solidFill>
                <a:srgbClr val="000000"/>
              </a:solidFill>
            </a:endParaRPr>
          </a:p>
        </p:txBody>
      </p:sp>
      <p:sp>
        <p:nvSpPr>
          <p:cNvPr id="136196" name="Rectangle 5"/>
          <p:cNvSpPr>
            <a:spLocks noChangeArrowheads="1"/>
          </p:cNvSpPr>
          <p:nvPr/>
        </p:nvSpPr>
        <p:spPr bwMode="auto">
          <a:xfrm>
            <a:off x="404813" y="323850"/>
            <a:ext cx="5761037" cy="1255713"/>
          </a:xfrm>
          <a:prstGeom prst="rect">
            <a:avLst/>
          </a:prstGeom>
          <a:noFill/>
          <a:ln w="9525">
            <a:solidFill>
              <a:schemeClr val="tx1"/>
            </a:solidFill>
            <a:miter lim="800000"/>
            <a:headEnd/>
            <a:tailEnd/>
          </a:ln>
        </p:spPr>
        <p:txBody>
          <a:bodyPr anchor="ctr"/>
          <a:lstStyle/>
          <a:p>
            <a:pPr algn="ctr" eaLnBrk="1" hangingPunct="1">
              <a:lnSpc>
                <a:spcPct val="85000"/>
              </a:lnSpc>
            </a:pPr>
            <a:r>
              <a:rPr lang="fi-FI" sz="3200" dirty="0">
                <a:solidFill>
                  <a:srgbClr val="A50FA1"/>
                </a:solidFill>
                <a:latin typeface="Arial" pitchFamily="34" charset="0"/>
              </a:rPr>
              <a:t>Luonto itse testaa kasvin geenien vaientamista</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2060575" y="277813"/>
            <a:ext cx="4724400" cy="1473200"/>
          </a:xfrm>
          <a:noFill/>
          <a:ln>
            <a:solidFill>
              <a:schemeClr val="tx1"/>
            </a:solidFill>
          </a:ln>
        </p:spPr>
        <p:txBody>
          <a:bodyPr/>
          <a:lstStyle/>
          <a:p>
            <a:pPr eaLnBrk="1" hangingPunct="1"/>
            <a:r>
              <a:rPr lang="fi-FI" sz="2000" u="sng" dirty="0" smtClean="0"/>
              <a:t>Haittageenin sammutus. Esimerkki 2.</a:t>
            </a:r>
            <a:r>
              <a:rPr lang="fi-FI" sz="2000" dirty="0" smtClean="0"/>
              <a:t> </a:t>
            </a:r>
            <a:br>
              <a:rPr lang="fi-FI" sz="2000" dirty="0" smtClean="0"/>
            </a:br>
            <a:r>
              <a:rPr lang="fi-FI" sz="2000" dirty="0" smtClean="0"/>
              <a:t>Syötävät puuvillansiemenet </a:t>
            </a:r>
            <a:r>
              <a:rPr lang="fi-FI" sz="2400" dirty="0" smtClean="0"/>
              <a:t/>
            </a:r>
            <a:br>
              <a:rPr lang="fi-FI" sz="2400" dirty="0" smtClean="0"/>
            </a:br>
            <a:r>
              <a:rPr lang="fi-FI" sz="2000" dirty="0" smtClean="0"/>
              <a:t>– proteiinia miljoonille kehitysmaissa</a:t>
            </a:r>
            <a:endParaRPr lang="fi-FI" sz="2400" dirty="0" smtClean="0"/>
          </a:p>
        </p:txBody>
      </p:sp>
      <p:pic>
        <p:nvPicPr>
          <p:cNvPr id="137219" name="Picture 4" descr="cotton"/>
          <p:cNvPicPr>
            <a:picLocks noChangeAspect="1" noChangeArrowheads="1"/>
          </p:cNvPicPr>
          <p:nvPr/>
        </p:nvPicPr>
        <p:blipFill>
          <a:blip r:embed="rId3" cstate="print"/>
          <a:srcRect/>
          <a:stretch>
            <a:fillRect/>
          </a:stretch>
        </p:blipFill>
        <p:spPr bwMode="auto">
          <a:xfrm>
            <a:off x="427038" y="239713"/>
            <a:ext cx="1562100" cy="1524000"/>
          </a:xfrm>
          <a:prstGeom prst="rect">
            <a:avLst/>
          </a:prstGeom>
          <a:noFill/>
          <a:ln w="9525">
            <a:noFill/>
            <a:miter lim="800000"/>
            <a:headEnd/>
            <a:tailEnd/>
          </a:ln>
        </p:spPr>
      </p:pic>
      <p:sp>
        <p:nvSpPr>
          <p:cNvPr id="137220" name="Rectangle 8"/>
          <p:cNvSpPr>
            <a:spLocks noGrp="1" noChangeArrowheads="1"/>
          </p:cNvSpPr>
          <p:nvPr>
            <p:ph type="body" sz="half" idx="1"/>
          </p:nvPr>
        </p:nvSpPr>
        <p:spPr>
          <a:xfrm>
            <a:off x="342900" y="1907704"/>
            <a:ext cx="6515100" cy="7010400"/>
          </a:xfrm>
          <a:noFill/>
        </p:spPr>
        <p:txBody>
          <a:bodyPr/>
          <a:lstStyle/>
          <a:p>
            <a:pPr eaLnBrk="1" hangingPunct="1">
              <a:lnSpc>
                <a:spcPct val="90000"/>
              </a:lnSpc>
            </a:pPr>
            <a:r>
              <a:rPr lang="fi-FI" sz="1800" dirty="0" smtClean="0">
                <a:solidFill>
                  <a:srgbClr val="660066"/>
                </a:solidFill>
              </a:rPr>
              <a:t>Proteiinin puute vahingoittaa kehitysmaissa</a:t>
            </a:r>
          </a:p>
          <a:p>
            <a:pPr lvl="1" eaLnBrk="1" hangingPunct="1">
              <a:lnSpc>
                <a:spcPct val="90000"/>
              </a:lnSpc>
            </a:pPr>
            <a:r>
              <a:rPr lang="fi-FI" sz="1600" dirty="0" smtClean="0"/>
              <a:t>haittaa muun muassa aivojen kehitystä</a:t>
            </a:r>
          </a:p>
          <a:p>
            <a:pPr lvl="1" eaLnBrk="1" hangingPunct="1">
              <a:lnSpc>
                <a:spcPct val="90000"/>
              </a:lnSpc>
            </a:pPr>
            <a:r>
              <a:rPr lang="fi-FI" sz="1600" dirty="0" smtClean="0"/>
              <a:t>monesti ’nälkä’ on siellä juuri proteiinin puutetta </a:t>
            </a:r>
          </a:p>
          <a:p>
            <a:pPr eaLnBrk="1" hangingPunct="1">
              <a:lnSpc>
                <a:spcPct val="90000"/>
              </a:lnSpc>
            </a:pPr>
            <a:r>
              <a:rPr lang="fi-FI" sz="1800" dirty="0" smtClean="0">
                <a:solidFill>
                  <a:srgbClr val="660066"/>
                </a:solidFill>
              </a:rPr>
              <a:t>Puuvillakasvi on myrkyllinen</a:t>
            </a:r>
          </a:p>
          <a:p>
            <a:pPr lvl="1" eaLnBrk="1" hangingPunct="1">
              <a:lnSpc>
                <a:spcPct val="90000"/>
              </a:lnSpc>
            </a:pPr>
            <a:r>
              <a:rPr lang="fi-FI" sz="1600" dirty="0" smtClean="0"/>
              <a:t>puuvillan siemenissä olisi runsaasti (22 %) </a:t>
            </a:r>
            <a:br>
              <a:rPr lang="fi-FI" sz="1600" dirty="0" smtClean="0"/>
            </a:br>
            <a:r>
              <a:rPr lang="fi-FI" sz="1600" dirty="0" smtClean="0"/>
              <a:t>hyvin korkealaatuista proteiinia… </a:t>
            </a:r>
          </a:p>
          <a:p>
            <a:pPr lvl="1" eaLnBrk="1" hangingPunct="1">
              <a:lnSpc>
                <a:spcPct val="90000"/>
              </a:lnSpc>
            </a:pPr>
            <a:r>
              <a:rPr lang="fi-FI" sz="1600" dirty="0" smtClean="0"/>
              <a:t>…joka </a:t>
            </a:r>
            <a:r>
              <a:rPr lang="fi-FI" sz="1600" dirty="0" err="1" smtClean="0"/>
              <a:t>gossypol-myrkyn</a:t>
            </a:r>
            <a:r>
              <a:rPr lang="fi-FI" sz="1600" dirty="0" smtClean="0"/>
              <a:t> takia kuitenkin menee hukkaan</a:t>
            </a:r>
          </a:p>
          <a:p>
            <a:pPr lvl="1" eaLnBrk="1" hangingPunct="1">
              <a:lnSpc>
                <a:spcPct val="90000"/>
              </a:lnSpc>
            </a:pPr>
            <a:r>
              <a:rPr lang="fi-FI" sz="1600" dirty="0" smtClean="0"/>
              <a:t>siementen proteiini (10 miljardia kg/v) riittäisi kohentamaan 500 miljoonan ihmisen terveyttä</a:t>
            </a:r>
          </a:p>
          <a:p>
            <a:pPr eaLnBrk="1" hangingPunct="1">
              <a:lnSpc>
                <a:spcPct val="90000"/>
              </a:lnSpc>
            </a:pPr>
            <a:r>
              <a:rPr lang="fi-FI" sz="1800" dirty="0" smtClean="0">
                <a:solidFill>
                  <a:srgbClr val="660066"/>
                </a:solidFill>
              </a:rPr>
              <a:t>Puuvillan siemenet on nyt geenimuuntelun avulla jalostettu syötäviksi</a:t>
            </a:r>
          </a:p>
          <a:p>
            <a:pPr lvl="1" eaLnBrk="1" hangingPunct="1">
              <a:lnSpc>
                <a:spcPct val="90000"/>
              </a:lnSpc>
            </a:pPr>
            <a:r>
              <a:rPr lang="fi-FI" sz="1600" dirty="0" smtClean="0"/>
              <a:t>myrkyn muodostuminen estettiin ainoastaan syötäväksi aiotussa kasvinosassa</a:t>
            </a:r>
          </a:p>
          <a:p>
            <a:pPr lvl="1" eaLnBrk="1" hangingPunct="1">
              <a:lnSpc>
                <a:spcPct val="90000"/>
              </a:lnSpc>
            </a:pPr>
            <a:r>
              <a:rPr lang="fi-FI" sz="1600" dirty="0" smtClean="0"/>
              <a:t>…sammuttamalla </a:t>
            </a:r>
            <a:r>
              <a:rPr lang="fi-FI" sz="1600" dirty="0" err="1" smtClean="0"/>
              <a:t>gossypol-geenin</a:t>
            </a:r>
            <a:r>
              <a:rPr lang="fi-FI" sz="1600" dirty="0" smtClean="0"/>
              <a:t> toiminta kohdistetusti vain siemenissä</a:t>
            </a:r>
          </a:p>
          <a:p>
            <a:pPr eaLnBrk="1" hangingPunct="1">
              <a:lnSpc>
                <a:spcPct val="90000"/>
              </a:lnSpc>
            </a:pPr>
            <a:r>
              <a:rPr lang="fi-FI" sz="1800" dirty="0" smtClean="0">
                <a:solidFill>
                  <a:srgbClr val="660066"/>
                </a:solidFill>
              </a:rPr>
              <a:t>…mutta muut kasvinosat säilyttivät tärkeän puolustuskykynsä</a:t>
            </a:r>
            <a:r>
              <a:rPr lang="fi-FI" sz="1800" dirty="0" smtClean="0"/>
              <a:t> </a:t>
            </a:r>
          </a:p>
          <a:p>
            <a:pPr lvl="1" eaLnBrk="1" hangingPunct="1">
              <a:lnSpc>
                <a:spcPct val="90000"/>
              </a:lnSpc>
            </a:pPr>
            <a:r>
              <a:rPr lang="fi-FI" sz="1600" dirty="0" smtClean="0"/>
              <a:t>mikä ei olisi mahdollista ”perinteisillä” jalostusmenetelmillä</a:t>
            </a:r>
          </a:p>
          <a:p>
            <a:pPr lvl="1" eaLnBrk="1" hangingPunct="1">
              <a:lnSpc>
                <a:spcPct val="90000"/>
              </a:lnSpc>
            </a:pPr>
            <a:r>
              <a:rPr lang="fi-FI" sz="1600" dirty="0" smtClean="0"/>
              <a:t>vanhalla jalostuksella myrkky katosi koko kasvista, ja hyönteiset söivät viljelmät suihinsa kiitokseksi</a:t>
            </a:r>
          </a:p>
          <a:p>
            <a:pPr eaLnBrk="1" hangingPunct="1">
              <a:lnSpc>
                <a:spcPct val="90000"/>
              </a:lnSpc>
            </a:pPr>
            <a:r>
              <a:rPr lang="fi-FI" sz="1800" dirty="0" smtClean="0">
                <a:solidFill>
                  <a:srgbClr val="660066"/>
                </a:solidFill>
              </a:rPr>
              <a:t>Geenitekninen menetelmä (rna-häirintä) palkittiin lääketieteen </a:t>
            </a:r>
            <a:r>
              <a:rPr lang="fi-FI" sz="1800" dirty="0" err="1" smtClean="0">
                <a:solidFill>
                  <a:srgbClr val="660066"/>
                </a:solidFill>
              </a:rPr>
              <a:t>nobelilla</a:t>
            </a:r>
            <a:r>
              <a:rPr lang="fi-FI" sz="1800" dirty="0" smtClean="0">
                <a:solidFill>
                  <a:srgbClr val="660066"/>
                </a:solidFill>
              </a:rPr>
              <a:t> vuonna 2006</a:t>
            </a:r>
          </a:p>
          <a:p>
            <a:pPr lvl="1" eaLnBrk="1" hangingPunct="1">
              <a:lnSpc>
                <a:spcPct val="90000"/>
              </a:lnSpc>
            </a:pPr>
            <a:r>
              <a:rPr lang="fi-FI" sz="1600" dirty="0" smtClean="0"/>
              <a:t>ideaa käytetty kasvinjalostuksessa jo 20 vuotta, varsinkin viruskestävien lajikkeiden jalostamiseksi</a:t>
            </a:r>
            <a:endParaRPr lang="fi-FI" sz="1600" dirty="0" smtClean="0">
              <a:sym typeface="Monotype Sorts" pitchFamily="2" charset="2"/>
            </a:endParaRPr>
          </a:p>
          <a:p>
            <a:pPr eaLnBrk="1" hangingPunct="1">
              <a:lnSpc>
                <a:spcPct val="90000"/>
              </a:lnSpc>
            </a:pPr>
            <a:r>
              <a:rPr lang="fi-FI" sz="1400" dirty="0" smtClean="0">
                <a:sym typeface="Monotype Sorts" pitchFamily="2" charset="2"/>
                <a:hlinkClick r:id="rId4"/>
              </a:rPr>
              <a:t>http://agnewsarchive.tamu.edu/dailynews/stories/SOIL/Nov2006a.htm </a:t>
            </a:r>
            <a:r>
              <a:rPr lang="fi-FI" sz="1400" dirty="0" smtClean="0">
                <a:sym typeface="Monotype Sorts" pitchFamily="2" charset="2"/>
              </a:rPr>
              <a:t>   </a:t>
            </a:r>
          </a:p>
          <a:p>
            <a:pPr eaLnBrk="1" hangingPunct="1">
              <a:lnSpc>
                <a:spcPct val="90000"/>
              </a:lnSpc>
            </a:pPr>
            <a:r>
              <a:rPr lang="fi-FI" sz="1400" dirty="0" smtClean="0">
                <a:sym typeface="Monotype Sorts" pitchFamily="2" charset="2"/>
                <a:hlinkClick r:id="rId5"/>
              </a:rPr>
              <a:t>http://agnews.tamu.edu/showstory.php?id=1399 </a:t>
            </a:r>
            <a:endParaRPr lang="fi-FI" sz="1400" dirty="0" smtClean="0">
              <a:sym typeface="Monotype Sorts" pitchFamily="2" charset="2"/>
            </a:endParaRPr>
          </a:p>
          <a:p>
            <a:pPr eaLnBrk="1" hangingPunct="1">
              <a:lnSpc>
                <a:spcPct val="90000"/>
              </a:lnSpc>
            </a:pPr>
            <a:r>
              <a:rPr lang="fi-FI" sz="1400" dirty="0" smtClean="0">
                <a:sym typeface="Monotype Sorts" pitchFamily="2" charset="2"/>
              </a:rPr>
              <a:t> </a:t>
            </a:r>
            <a:r>
              <a:rPr lang="fi-FI" sz="1400" dirty="0" err="1" smtClean="0">
                <a:sym typeface="Monotype Sorts" pitchFamily="2" charset="2"/>
                <a:hlinkClick r:id="rId6"/>
              </a:rPr>
              <a:t>Sunilkumar</a:t>
            </a:r>
            <a:r>
              <a:rPr lang="fi-FI" sz="1400" dirty="0" smtClean="0">
                <a:sym typeface="Monotype Sorts" pitchFamily="2" charset="2"/>
                <a:hlinkClick r:id="rId6"/>
              </a:rPr>
              <a:t> ym. (2006)</a:t>
            </a:r>
            <a:r>
              <a:rPr lang="fi-FI" sz="1400" dirty="0" smtClean="0">
                <a:sym typeface="Monotype Sorts" pitchFamily="2" charset="2"/>
              </a:rPr>
              <a:t>. PNAS 103: 18054-18059</a:t>
            </a:r>
          </a:p>
        </p:txBody>
      </p:sp>
      <p:sp>
        <p:nvSpPr>
          <p:cNvPr id="5" name="Päivämäärän paikkamerkki 4"/>
          <p:cNvSpPr>
            <a:spLocks noGrp="1"/>
          </p:cNvSpPr>
          <p:nvPr>
            <p:ph type="dt" sz="half" idx="10"/>
          </p:nvPr>
        </p:nvSpPr>
        <p:spPr>
          <a:xfrm>
            <a:off x="342900" y="8905552"/>
            <a:ext cx="1600200" cy="635000"/>
          </a:xfrm>
        </p:spPr>
        <p:txBody>
          <a:bodyPr/>
          <a:lstStyle/>
          <a:p>
            <a:pPr>
              <a:defRPr/>
            </a:pPr>
            <a:r>
              <a:rPr lang="fi-FI" smtClean="0"/>
              <a:t>13.9.2012</a:t>
            </a:r>
            <a:endParaRPr lang="fi-FI" dirty="0"/>
          </a:p>
        </p:txBody>
      </p:sp>
      <p:sp>
        <p:nvSpPr>
          <p:cNvPr id="6" name="Dian numeron paikkamerkki 5"/>
          <p:cNvSpPr>
            <a:spLocks noGrp="1"/>
          </p:cNvSpPr>
          <p:nvPr>
            <p:ph type="sldNum" sz="quarter" idx="12"/>
          </p:nvPr>
        </p:nvSpPr>
        <p:spPr>
          <a:xfrm>
            <a:off x="4914900" y="8905552"/>
            <a:ext cx="1600200" cy="635000"/>
          </a:xfrm>
        </p:spPr>
        <p:txBody>
          <a:bodyPr/>
          <a:lstStyle/>
          <a:p>
            <a:pPr>
              <a:defRPr/>
            </a:pPr>
            <a:fld id="{CF02ABE7-4282-4E7A-B2A5-7F8B8D45A915}" type="slidenum">
              <a:rPr lang="fi-FI" smtClean="0"/>
              <a:pPr>
                <a:defRPr/>
              </a:pPr>
              <a:t>16</a:t>
            </a:fld>
            <a:endParaRPr lang="fi-FI"/>
          </a:p>
        </p:txBody>
      </p:sp>
      <p:sp>
        <p:nvSpPr>
          <p:cNvPr id="7" name="Alatunnisteen paikkamerkki 6"/>
          <p:cNvSpPr>
            <a:spLocks noGrp="1"/>
          </p:cNvSpPr>
          <p:nvPr>
            <p:ph type="ftr" sz="quarter" idx="11"/>
          </p:nvPr>
        </p:nvSpPr>
        <p:spPr>
          <a:xfrm>
            <a:off x="2343150" y="8905552"/>
            <a:ext cx="3534122"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Otsikko 1"/>
          <p:cNvSpPr>
            <a:spLocks noGrp="1"/>
          </p:cNvSpPr>
          <p:nvPr>
            <p:ph type="title"/>
          </p:nvPr>
        </p:nvSpPr>
        <p:spPr>
          <a:xfrm>
            <a:off x="1071563" y="428625"/>
            <a:ext cx="5629275" cy="928688"/>
          </a:xfrm>
        </p:spPr>
        <p:txBody>
          <a:bodyPr/>
          <a:lstStyle/>
          <a:p>
            <a:r>
              <a:rPr lang="fi-FI" dirty="0" smtClean="0"/>
              <a:t>Haittageenin sammutus perinteisesti </a:t>
            </a:r>
            <a:r>
              <a:rPr lang="fi-FI" i="1" dirty="0" smtClean="0"/>
              <a:t>vs.</a:t>
            </a:r>
            <a:r>
              <a:rPr lang="fi-FI" dirty="0" smtClean="0"/>
              <a:t> geenimuuntelulla                         </a:t>
            </a:r>
            <a:r>
              <a:rPr lang="fi-FI" sz="2000" dirty="0" smtClean="0"/>
              <a:t>6.</a:t>
            </a:r>
          </a:p>
        </p:txBody>
      </p:sp>
      <p:sp>
        <p:nvSpPr>
          <p:cNvPr id="138243" name="Sisällön paikkamerkki 2"/>
          <p:cNvSpPr>
            <a:spLocks noGrp="1"/>
          </p:cNvSpPr>
          <p:nvPr>
            <p:ph idx="1"/>
          </p:nvPr>
        </p:nvSpPr>
        <p:spPr>
          <a:xfrm>
            <a:off x="357188" y="1428750"/>
            <a:ext cx="6272212" cy="7380288"/>
          </a:xfrm>
        </p:spPr>
        <p:txBody>
          <a:bodyPr/>
          <a:lstStyle/>
          <a:p>
            <a:r>
              <a:rPr lang="fi-FI" b="1" u="sng" dirty="0" smtClean="0"/>
              <a:t>Esimerkki 3. Vehnä (</a:t>
            </a:r>
            <a:r>
              <a:rPr lang="fi-FI" b="1" u="sng" dirty="0" err="1" smtClean="0"/>
              <a:t>heksaploidi</a:t>
            </a:r>
            <a:r>
              <a:rPr lang="fi-FI" b="1" u="sng" dirty="0" smtClean="0"/>
              <a:t> kasvilaji)</a:t>
            </a:r>
          </a:p>
          <a:p>
            <a:r>
              <a:rPr lang="fi-FI" dirty="0" smtClean="0"/>
              <a:t>Jalostetaan aromivehnä sammuttamalla heinien </a:t>
            </a:r>
            <a:r>
              <a:rPr lang="fi-FI" dirty="0" smtClean="0">
                <a:hlinkClick r:id="rId3"/>
              </a:rPr>
              <a:t>tuoksuttomuusgeeni</a:t>
            </a:r>
            <a:r>
              <a:rPr lang="fi-FI" dirty="0" smtClean="0"/>
              <a:t> (</a:t>
            </a:r>
            <a:r>
              <a:rPr lang="fi-FI" sz="1600" dirty="0" smtClean="0">
                <a:hlinkClick r:id="rId4"/>
              </a:rPr>
              <a:t>http://geenit.fi/PohSa130306.pdf</a:t>
            </a:r>
            <a:r>
              <a:rPr lang="fi-FI" sz="1600" dirty="0" smtClean="0"/>
              <a:t> )</a:t>
            </a:r>
            <a:endParaRPr lang="fi-FI" dirty="0" smtClean="0"/>
          </a:p>
          <a:p>
            <a:r>
              <a:rPr lang="fi-FI" dirty="0" smtClean="0"/>
              <a:t>Kehitysmaan tutkijat löysivät ja patentoivat geenin</a:t>
            </a:r>
          </a:p>
          <a:p>
            <a:r>
              <a:rPr lang="fi-FI" dirty="0" smtClean="0"/>
              <a:t>Vehnällä tuoksuttomuusgeenejä on 6 kpl, joten niitä </a:t>
            </a:r>
            <a:r>
              <a:rPr lang="fi-FI" b="1" dirty="0" smtClean="0"/>
              <a:t>kaikkia ei voida sammuttaa perinnemutaatioilla</a:t>
            </a:r>
            <a:endParaRPr lang="fi-FI" b="1" u="sng" dirty="0" smtClean="0"/>
          </a:p>
          <a:p>
            <a:r>
              <a:rPr lang="fi-FI" b="1" u="sng" dirty="0" smtClean="0"/>
              <a:t>A.</a:t>
            </a:r>
            <a:r>
              <a:rPr lang="fi-FI" u="sng" dirty="0" smtClean="0"/>
              <a:t> Geenimuuntelu .</a:t>
            </a:r>
            <a:r>
              <a:rPr lang="fi-FI" dirty="0" smtClean="0"/>
              <a:t>  Sammutetaan ko. geenit rikkomalla ne kohdennetusti vuorollaan tai yhtaikaa (</a:t>
            </a:r>
            <a:r>
              <a:rPr lang="fi-FI" dirty="0" err="1" smtClean="0"/>
              <a:t>sinkkisorminukleaasit</a:t>
            </a:r>
            <a:r>
              <a:rPr lang="fi-FI" dirty="0" smtClean="0"/>
              <a:t>, </a:t>
            </a:r>
            <a:r>
              <a:rPr lang="fi-FI" dirty="0" err="1" smtClean="0"/>
              <a:t>rna-dna-hybridit</a:t>
            </a:r>
            <a:r>
              <a:rPr lang="fi-FI" dirty="0" smtClean="0"/>
              <a:t>) </a:t>
            </a:r>
          </a:p>
          <a:p>
            <a:pPr lvl="1"/>
            <a:r>
              <a:rPr lang="fi-FI" dirty="0" smtClean="0"/>
              <a:t>Ko. geenien toiminta lakkaa koko kasvissa</a:t>
            </a:r>
          </a:p>
          <a:p>
            <a:pPr lvl="1"/>
            <a:r>
              <a:rPr lang="fi-FI" dirty="0" smtClean="0"/>
              <a:t>Onnistumistaajuus on kussakin vaiheessa varsin korkea, ja useita tuoksuttomuusgeenejä voi sammua samassa kasviyksilössä yhdellä kertaa.</a:t>
            </a:r>
          </a:p>
          <a:p>
            <a:r>
              <a:rPr lang="fi-FI" b="1" u="sng" dirty="0" smtClean="0"/>
              <a:t>B. </a:t>
            </a:r>
            <a:r>
              <a:rPr lang="fi-FI" u="sng" dirty="0" smtClean="0"/>
              <a:t>Geenimuuntelu .</a:t>
            </a:r>
            <a:r>
              <a:rPr lang="fi-FI" dirty="0" smtClean="0"/>
              <a:t> Sammutetaan kaikki tuoksuttomuusgeenit samalla kertaa ja vain siemenissä (rna-häirintä, siemenspesifinen säätely)</a:t>
            </a:r>
          </a:p>
          <a:p>
            <a:pPr lvl="1"/>
            <a:r>
              <a:rPr lang="fi-FI" dirty="0" smtClean="0"/>
              <a:t> Hellävaraisinta kasvin kannalta</a:t>
            </a:r>
          </a:p>
          <a:p>
            <a:pPr lvl="1"/>
            <a:r>
              <a:rPr lang="fi-FI" dirty="0" smtClean="0"/>
              <a:t>Ei mahdollista perinnekonstein</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138246" name="Dian numeron paikkamerkki 5"/>
          <p:cNvSpPr>
            <a:spLocks noGrp="1"/>
          </p:cNvSpPr>
          <p:nvPr>
            <p:ph type="sldNum" sz="quarter" idx="12"/>
          </p:nvPr>
        </p:nvSpPr>
        <p:spPr>
          <a:noFill/>
        </p:spPr>
        <p:txBody>
          <a:bodyPr/>
          <a:lstStyle/>
          <a:p>
            <a:fld id="{B7651B7F-8D64-4025-8F32-ADD4EB7F07E5}" type="slidenum">
              <a:rPr lang="en-US" smtClean="0">
                <a:latin typeface="Arial" pitchFamily="34" charset="0"/>
              </a:rPr>
              <a:pPr/>
              <a:t>17</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Otsikko 1"/>
          <p:cNvSpPr>
            <a:spLocks noGrp="1"/>
          </p:cNvSpPr>
          <p:nvPr>
            <p:ph type="title"/>
          </p:nvPr>
        </p:nvSpPr>
        <p:spPr>
          <a:xfrm>
            <a:off x="1071563" y="428625"/>
            <a:ext cx="5629275" cy="928688"/>
          </a:xfrm>
        </p:spPr>
        <p:txBody>
          <a:bodyPr/>
          <a:lstStyle/>
          <a:p>
            <a:r>
              <a:rPr lang="fi-FI" dirty="0" smtClean="0"/>
              <a:t>Hyötygeenin tuonti kasviin perinteisesti </a:t>
            </a:r>
            <a:r>
              <a:rPr lang="fi-FI" i="1" dirty="0" smtClean="0"/>
              <a:t>vs.</a:t>
            </a:r>
            <a:r>
              <a:rPr lang="fi-FI" dirty="0" smtClean="0"/>
              <a:t> geenimuuntelulla   </a:t>
            </a:r>
            <a:r>
              <a:rPr lang="fi-FI" sz="2000" dirty="0" smtClean="0"/>
              <a:t>1.</a:t>
            </a:r>
          </a:p>
        </p:txBody>
      </p:sp>
      <p:sp>
        <p:nvSpPr>
          <p:cNvPr id="139267" name="Sisällön paikkamerkki 2"/>
          <p:cNvSpPr>
            <a:spLocks noGrp="1"/>
          </p:cNvSpPr>
          <p:nvPr>
            <p:ph idx="1"/>
          </p:nvPr>
        </p:nvSpPr>
        <p:spPr>
          <a:xfrm>
            <a:off x="357188" y="1428750"/>
            <a:ext cx="6272212" cy="7380288"/>
          </a:xfrm>
        </p:spPr>
        <p:txBody>
          <a:bodyPr/>
          <a:lstStyle/>
          <a:p>
            <a:r>
              <a:rPr lang="fi-FI" b="1" u="sng" smtClean="0"/>
              <a:t>Esimerkki 1. Maissi (diploidi kasvilaji)</a:t>
            </a:r>
          </a:p>
          <a:p>
            <a:r>
              <a:rPr lang="fi-FI" smtClean="0"/>
              <a:t>Typenottoa tehostavan geeni voidaan tuoda maissiin puhveliheinästä (</a:t>
            </a:r>
            <a:r>
              <a:rPr lang="fi-FI" i="1" smtClean="0"/>
              <a:t>Tripsacum</a:t>
            </a:r>
            <a:r>
              <a:rPr lang="fi-FI" smtClean="0"/>
              <a:t>)</a:t>
            </a:r>
          </a:p>
          <a:p>
            <a:r>
              <a:rPr lang="fi-FI" smtClean="0"/>
              <a:t> </a:t>
            </a:r>
            <a:r>
              <a:rPr lang="fi-FI" b="1" u="sng" smtClean="0"/>
              <a:t>A.</a:t>
            </a:r>
            <a:r>
              <a:rPr lang="fi-FI" u="sng" smtClean="0"/>
              <a:t> Geenimuuntelu.</a:t>
            </a:r>
            <a:r>
              <a:rPr lang="fi-FI" smtClean="0"/>
              <a:t> Tehokkaampi geeni etsitään puhveliheinästä, puhdistetaan ja tuodaan maissiin sen oman, huonomman geenimuodon päälle</a:t>
            </a:r>
          </a:p>
          <a:p>
            <a:pPr lvl="1"/>
            <a:r>
              <a:rPr lang="fi-FI" smtClean="0"/>
              <a:t>Maissin  geeni sammuu, puhveliheinän geeni toimii, maissin typenotto tehostuu  </a:t>
            </a:r>
          </a:p>
          <a:p>
            <a:pPr lvl="1"/>
            <a:r>
              <a:rPr lang="fi-FI" smtClean="0"/>
              <a:t>Muita geenejä ei siirry mukana puhveliheinästä </a:t>
            </a:r>
          </a:p>
          <a:p>
            <a:r>
              <a:rPr lang="fi-FI" b="1" u="sng" smtClean="0"/>
              <a:t>B.</a:t>
            </a:r>
            <a:r>
              <a:rPr lang="fi-FI" u="sng" smtClean="0"/>
              <a:t> ”Perinteinen” risteytysketju.</a:t>
            </a:r>
            <a:r>
              <a:rPr lang="fi-FI" smtClean="0"/>
              <a:t> Tehokkaampi geeni tuodaan puhveliheinästä risteytysmanipulaatiolla</a:t>
            </a:r>
          </a:p>
          <a:p>
            <a:pPr lvl="1"/>
            <a:r>
              <a:rPr lang="fi-FI" smtClean="0"/>
              <a:t>Puhveliheinä ei risteydy maissin kanssa, mutta geeni voidaan tuoda maissiin kiertotietä, teosintin kautta:</a:t>
            </a:r>
          </a:p>
          <a:p>
            <a:pPr lvl="2"/>
            <a:r>
              <a:rPr lang="fi-FI" smtClean="0"/>
              <a:t>...risteyttämällä ensin väkisin puhveliheinä ja teosintti, ja sitten niiden risteytymä ja maissi</a:t>
            </a:r>
          </a:p>
          <a:p>
            <a:pPr lvl="1"/>
            <a:r>
              <a:rPr lang="fi-FI" smtClean="0"/>
              <a:t>Mukana siirtyy aluksi kymmeniätuhansia muita (vaikutuksiltaan tuntemattomia) geenejä,</a:t>
            </a:r>
          </a:p>
          <a:p>
            <a:pPr lvl="2"/>
            <a:r>
              <a:rPr lang="fi-FI" smtClean="0"/>
              <a:t>joista satoja voi jää jäljelle maissiin pysyvästi, jälkikäteisistä puhdistusyrityksistä huolimatta </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139270" name="Dian numeron paikkamerkki 5"/>
          <p:cNvSpPr>
            <a:spLocks noGrp="1"/>
          </p:cNvSpPr>
          <p:nvPr>
            <p:ph type="sldNum" sz="quarter" idx="12"/>
          </p:nvPr>
        </p:nvSpPr>
        <p:spPr>
          <a:noFill/>
        </p:spPr>
        <p:txBody>
          <a:bodyPr/>
          <a:lstStyle/>
          <a:p>
            <a:fld id="{75B9354D-8F80-4EBB-A334-3750347E529C}" type="slidenum">
              <a:rPr lang="en-US" smtClean="0">
                <a:latin typeface="Arial" pitchFamily="34" charset="0"/>
              </a:rPr>
              <a:pPr/>
              <a:t>18</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xfrm>
            <a:off x="476250" y="152400"/>
            <a:ext cx="6076950" cy="1384300"/>
          </a:xfrm>
          <a:noFill/>
          <a:ln>
            <a:solidFill>
              <a:schemeClr val="tx1"/>
            </a:solidFill>
          </a:ln>
        </p:spPr>
        <p:txBody>
          <a:bodyPr/>
          <a:lstStyle/>
          <a:p>
            <a:pPr eaLnBrk="1" hangingPunct="1">
              <a:lnSpc>
                <a:spcPct val="80000"/>
              </a:lnSpc>
            </a:pPr>
            <a:r>
              <a:rPr lang="fi-FI" sz="3200" dirty="0" smtClean="0">
                <a:solidFill>
                  <a:srgbClr val="660066"/>
                </a:solidFill>
              </a:rPr>
              <a:t>Viljelykasvien typpitaloutta tehostetaan kasvinjalostuksella</a:t>
            </a:r>
            <a:endParaRPr lang="fi-FI" sz="3200" dirty="0" smtClean="0"/>
          </a:p>
        </p:txBody>
      </p:sp>
      <p:sp>
        <p:nvSpPr>
          <p:cNvPr id="140291" name="Rectangle 3"/>
          <p:cNvSpPr>
            <a:spLocks noGrp="1" noChangeArrowheads="1"/>
          </p:cNvSpPr>
          <p:nvPr>
            <p:ph type="body" sz="half" idx="1"/>
          </p:nvPr>
        </p:nvSpPr>
        <p:spPr>
          <a:xfrm>
            <a:off x="304800" y="1691680"/>
            <a:ext cx="6553200" cy="7499350"/>
          </a:xfrm>
        </p:spPr>
        <p:txBody>
          <a:bodyPr/>
          <a:lstStyle/>
          <a:p>
            <a:pPr eaLnBrk="1" hangingPunct="1">
              <a:lnSpc>
                <a:spcPct val="90000"/>
              </a:lnSpc>
              <a:buClr>
                <a:schemeClr val="tx1"/>
              </a:buClr>
              <a:buFont typeface="Wingdings" pitchFamily="2" charset="2"/>
              <a:buChar char="v"/>
            </a:pPr>
            <a:r>
              <a:rPr lang="fi-FI" sz="2400" dirty="0" smtClean="0"/>
              <a:t>Sokeriruoko vaatii aika paljon typpilannoitetta, mikä heikentää sen tuotannon taloudellisuutta ja hiilitehokkuutta</a:t>
            </a:r>
          </a:p>
          <a:p>
            <a:pPr lvl="1" eaLnBrk="1" hangingPunct="1">
              <a:lnSpc>
                <a:spcPct val="90000"/>
              </a:lnSpc>
            </a:pPr>
            <a:r>
              <a:rPr lang="fi-FI" sz="2000" dirty="0" smtClean="0"/>
              <a:t>…ja myös saastuttaa ympäristöä, sillä perinteisesti viljakasvit pystyvät käyttämään alle puolet annetusta lannoitetypestä (loppu joutuu ilmaan, pohjaveteen ja vesistöihin)  </a:t>
            </a:r>
          </a:p>
          <a:p>
            <a:pPr eaLnBrk="1" hangingPunct="1">
              <a:lnSpc>
                <a:spcPct val="90000"/>
              </a:lnSpc>
              <a:buClr>
                <a:schemeClr val="tx1"/>
              </a:buClr>
              <a:buFont typeface="Wingdings" pitchFamily="2" charset="2"/>
              <a:buChar char="v"/>
            </a:pPr>
            <a:r>
              <a:rPr lang="fi-FI" sz="2400" dirty="0" smtClean="0"/>
              <a:t>Geenimuuntelulla jalostetaan eri maissa typenkäytöltään tehokkaampaa vehnää, riisiä, ohraa, maissia ja rapsia</a:t>
            </a:r>
          </a:p>
          <a:p>
            <a:pPr eaLnBrk="1" hangingPunct="1">
              <a:lnSpc>
                <a:spcPct val="90000"/>
              </a:lnSpc>
              <a:buClr>
                <a:schemeClr val="tx1"/>
              </a:buClr>
              <a:buFont typeface="Wingdings" pitchFamily="2" charset="2"/>
              <a:buChar char="v"/>
            </a:pPr>
            <a:r>
              <a:rPr lang="fi-FI" sz="2400" dirty="0" smtClean="0"/>
              <a:t>Rapsi ja maissi tehokkaita kenttäkokeissa</a:t>
            </a:r>
          </a:p>
          <a:p>
            <a:pPr lvl="1" eaLnBrk="1" hangingPunct="1">
              <a:lnSpc>
                <a:spcPct val="90000"/>
              </a:lnSpc>
            </a:pPr>
            <a:r>
              <a:rPr lang="fi-FI" sz="2000" dirty="0" smtClean="0"/>
              <a:t>Rapsi tuottaa saman sadon kuin perinteinen, mutta tarvitsee typpilannoitetta vain kolmasosan</a:t>
            </a:r>
          </a:p>
          <a:p>
            <a:pPr lvl="1" eaLnBrk="1" hangingPunct="1">
              <a:lnSpc>
                <a:spcPct val="90000"/>
              </a:lnSpc>
            </a:pPr>
            <a:r>
              <a:rPr lang="fi-FI" sz="2000" dirty="0" smtClean="0"/>
              <a:t>Uusi maissi vaatii puolet vähemmän  typpilannoitetta</a:t>
            </a:r>
            <a:endParaRPr lang="fi-FI" sz="1800" dirty="0" smtClean="0"/>
          </a:p>
          <a:p>
            <a:pPr eaLnBrk="1" hangingPunct="1">
              <a:lnSpc>
                <a:spcPct val="90000"/>
              </a:lnSpc>
              <a:buClr>
                <a:schemeClr val="tx1"/>
              </a:buClr>
              <a:buFontTx/>
              <a:buNone/>
            </a:pPr>
            <a:r>
              <a:rPr lang="fi-FI" sz="1600" dirty="0" smtClean="0">
                <a:cs typeface="Times New Roman" pitchFamily="18" charset="0"/>
                <a:hlinkClick r:id="rId3"/>
              </a:rPr>
              <a:t>www.seedquest.com/News/releases/2008/april/22304.htm</a:t>
            </a:r>
            <a:r>
              <a:rPr lang="fi-FI" sz="1600" dirty="0" smtClean="0">
                <a:cs typeface="Times New Roman" pitchFamily="18" charset="0"/>
              </a:rPr>
              <a:t> rapsi</a:t>
            </a:r>
          </a:p>
          <a:p>
            <a:pPr eaLnBrk="1" hangingPunct="1">
              <a:lnSpc>
                <a:spcPct val="90000"/>
              </a:lnSpc>
              <a:buClr>
                <a:schemeClr val="tx1"/>
              </a:buClr>
              <a:buFontTx/>
              <a:buNone/>
            </a:pPr>
            <a:r>
              <a:rPr lang="fi-FI" sz="1600" dirty="0" smtClean="0">
                <a:cs typeface="Times New Roman" pitchFamily="18" charset="0"/>
                <a:hlinkClick r:id="rId4"/>
              </a:rPr>
              <a:t>www.topcropmanager.com/content/view/1422/67/ </a:t>
            </a:r>
            <a:r>
              <a:rPr lang="fi-FI" sz="1600" dirty="0" smtClean="0">
                <a:cs typeface="Times New Roman" pitchFamily="18" charset="0"/>
              </a:rPr>
              <a:t>maissi</a:t>
            </a:r>
          </a:p>
          <a:p>
            <a:pPr eaLnBrk="1" hangingPunct="1">
              <a:lnSpc>
                <a:spcPct val="90000"/>
              </a:lnSpc>
              <a:buClr>
                <a:schemeClr val="tx1"/>
              </a:buClr>
              <a:buFontTx/>
              <a:buNone/>
            </a:pPr>
            <a:r>
              <a:rPr lang="fi-FI" sz="1600" dirty="0" smtClean="0">
                <a:cs typeface="Times New Roman" pitchFamily="18" charset="0"/>
                <a:hlinkClick r:id="rId5"/>
              </a:rPr>
              <a:t>www.medicalnewstoday.com/articles/105254.php</a:t>
            </a:r>
            <a:r>
              <a:rPr lang="fi-FI" sz="1600" dirty="0" smtClean="0">
                <a:cs typeface="Times New Roman" pitchFamily="18" charset="0"/>
              </a:rPr>
              <a:t> riisi (Afrikka) </a:t>
            </a:r>
          </a:p>
          <a:p>
            <a:pPr eaLnBrk="1" hangingPunct="1">
              <a:lnSpc>
                <a:spcPct val="90000"/>
              </a:lnSpc>
              <a:buClr>
                <a:schemeClr val="tx1"/>
              </a:buClr>
              <a:buFontTx/>
              <a:buNone/>
            </a:pPr>
            <a:r>
              <a:rPr lang="fi-FI" sz="1600" dirty="0" smtClean="0">
                <a:cs typeface="Times New Roman" pitchFamily="18" charset="0"/>
                <a:hlinkClick r:id="rId6"/>
              </a:rPr>
              <a:t>http://beta.irri.org/news/index2.php?option=com_content&amp;do_pdf=1&amp;id=4306</a:t>
            </a:r>
            <a:r>
              <a:rPr lang="fi-FI" sz="1600" dirty="0" smtClean="0">
                <a:cs typeface="Times New Roman" pitchFamily="18" charset="0"/>
              </a:rPr>
              <a:t> riisi (Kiina)</a:t>
            </a:r>
          </a:p>
          <a:p>
            <a:pPr eaLnBrk="1" hangingPunct="1">
              <a:lnSpc>
                <a:spcPct val="90000"/>
              </a:lnSpc>
              <a:buClr>
                <a:schemeClr val="tx1"/>
              </a:buClr>
              <a:buFontTx/>
              <a:buNone/>
            </a:pPr>
            <a:r>
              <a:rPr lang="fi-FI" sz="1600" dirty="0" smtClean="0">
                <a:cs typeface="Times New Roman" pitchFamily="18" charset="0"/>
                <a:hlinkClick r:id="rId7"/>
              </a:rPr>
              <a:t>http://www.news-medical.net/news/20091120/Arcadia-Biosciences-and-Vilmorin-collaborate-to-develop-and-market-NUE-wheat.aspx</a:t>
            </a:r>
            <a:r>
              <a:rPr lang="fi-FI" sz="1600" dirty="0" smtClean="0">
                <a:cs typeface="Times New Roman" pitchFamily="18" charset="0"/>
              </a:rPr>
              <a:t> vehnä </a:t>
            </a:r>
          </a:p>
          <a:p>
            <a:pPr eaLnBrk="1" hangingPunct="1">
              <a:lnSpc>
                <a:spcPct val="90000"/>
              </a:lnSpc>
              <a:buClr>
                <a:schemeClr val="tx1"/>
              </a:buClr>
              <a:buFontTx/>
              <a:buNone/>
            </a:pPr>
            <a:r>
              <a:rPr lang="fi-FI" sz="1600" dirty="0" smtClean="0">
                <a:hlinkClick r:id="rId8"/>
              </a:rPr>
              <a:t>http://www.csiro.au/news/NueBarley.html</a:t>
            </a:r>
            <a:r>
              <a:rPr lang="fi-FI" sz="1600" dirty="0" smtClean="0"/>
              <a:t>    ohra </a:t>
            </a:r>
            <a:endParaRPr lang="fi-FI" sz="1800" dirty="0" smtClean="0"/>
          </a:p>
        </p:txBody>
      </p:sp>
      <p:sp>
        <p:nvSpPr>
          <p:cNvPr id="4" name="Päivämäärän paikkamerkki 3"/>
          <p:cNvSpPr>
            <a:spLocks noGrp="1"/>
          </p:cNvSpPr>
          <p:nvPr>
            <p:ph type="dt" sz="half" idx="10"/>
          </p:nvPr>
        </p:nvSpPr>
        <p:spPr>
          <a:xfrm>
            <a:off x="342900" y="8905552"/>
            <a:ext cx="1600200" cy="635000"/>
          </a:xfrm>
        </p:spPr>
        <p:txBody>
          <a:bodyPr/>
          <a:lstStyle/>
          <a:p>
            <a:pPr>
              <a:defRPr/>
            </a:pPr>
            <a:r>
              <a:rPr lang="fi-FI" smtClean="0"/>
              <a:t>13.9.2012</a:t>
            </a:r>
            <a:endParaRPr lang="fi-FI"/>
          </a:p>
        </p:txBody>
      </p:sp>
      <p:sp>
        <p:nvSpPr>
          <p:cNvPr id="5" name="Dian numeron paikkamerkki 4"/>
          <p:cNvSpPr>
            <a:spLocks noGrp="1"/>
          </p:cNvSpPr>
          <p:nvPr>
            <p:ph type="sldNum" sz="quarter" idx="12"/>
          </p:nvPr>
        </p:nvSpPr>
        <p:spPr>
          <a:xfrm>
            <a:off x="4914900" y="8905552"/>
            <a:ext cx="1600200" cy="635000"/>
          </a:xfrm>
        </p:spPr>
        <p:txBody>
          <a:bodyPr/>
          <a:lstStyle/>
          <a:p>
            <a:pPr>
              <a:defRPr/>
            </a:pPr>
            <a:fld id="{9EB601EC-4C3A-4EBA-9F93-CDDFE823F218}" type="slidenum">
              <a:rPr lang="fi-FI" smtClean="0"/>
              <a:pPr>
                <a:defRPr/>
              </a:pPr>
              <a:t>19</a:t>
            </a:fld>
            <a:endParaRPr lang="fi-FI"/>
          </a:p>
        </p:txBody>
      </p:sp>
      <p:sp>
        <p:nvSpPr>
          <p:cNvPr id="6" name="Alatunnisteen paikkamerkki 5"/>
          <p:cNvSpPr>
            <a:spLocks noGrp="1"/>
          </p:cNvSpPr>
          <p:nvPr>
            <p:ph type="ftr" sz="quarter" idx="11"/>
          </p:nvPr>
        </p:nvSpPr>
        <p:spPr>
          <a:xfrm>
            <a:off x="2343150" y="8905552"/>
            <a:ext cx="3606130"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Otsikko 1"/>
          <p:cNvSpPr>
            <a:spLocks noGrp="1"/>
          </p:cNvSpPr>
          <p:nvPr>
            <p:ph type="title"/>
          </p:nvPr>
        </p:nvSpPr>
        <p:spPr>
          <a:xfrm>
            <a:off x="1000125" y="285750"/>
            <a:ext cx="5629275" cy="685800"/>
          </a:xfrm>
        </p:spPr>
        <p:txBody>
          <a:bodyPr/>
          <a:lstStyle/>
          <a:p>
            <a:r>
              <a:rPr lang="fi-FI" dirty="0" smtClean="0"/>
              <a:t>Perinteistä Frankenstein-ruokaa?</a:t>
            </a:r>
          </a:p>
        </p:txBody>
      </p:sp>
      <p:sp>
        <p:nvSpPr>
          <p:cNvPr id="120835" name="Sisällön paikkamerkki 2"/>
          <p:cNvSpPr>
            <a:spLocks noGrp="1"/>
          </p:cNvSpPr>
          <p:nvPr>
            <p:ph idx="1"/>
          </p:nvPr>
        </p:nvSpPr>
        <p:spPr>
          <a:xfrm>
            <a:off x="357188" y="5286375"/>
            <a:ext cx="6500812" cy="1643063"/>
          </a:xfrm>
        </p:spPr>
        <p:txBody>
          <a:bodyPr/>
          <a:lstStyle/>
          <a:p>
            <a:r>
              <a:rPr lang="fi-FI" sz="1600" dirty="0" smtClean="0"/>
              <a:t>Viljellyt omena- ja viinirypäle-</a:t>
            </a:r>
            <a:br>
              <a:rPr lang="fi-FI" sz="1600" dirty="0" smtClean="0"/>
            </a:br>
            <a:r>
              <a:rPr lang="fi-FI" sz="1600" dirty="0" smtClean="0"/>
              <a:t>lajikkeet on iät ja ajat kursittu </a:t>
            </a:r>
            <a:br>
              <a:rPr lang="fi-FI" sz="1600" dirty="0" smtClean="0"/>
            </a:br>
            <a:r>
              <a:rPr lang="fi-FI" sz="1600" dirty="0" smtClean="0"/>
              <a:t>kokoon ”terävän veitsen taiteella”</a:t>
            </a:r>
            <a:br>
              <a:rPr lang="fi-FI" sz="1600" dirty="0" smtClean="0"/>
            </a:br>
            <a:r>
              <a:rPr lang="fi-FI" sz="1400" dirty="0" smtClean="0"/>
              <a:t>(J. </a:t>
            </a:r>
            <a:r>
              <a:rPr lang="fi-FI" sz="1400" dirty="0" err="1" smtClean="0"/>
              <a:t>Tuomisto</a:t>
            </a:r>
            <a:r>
              <a:rPr lang="fi-FI" sz="1400" dirty="0" smtClean="0"/>
              <a:t>: 100 kysymystä ympäristöstä ja terveydestä, Duodecim 2005) </a:t>
            </a:r>
            <a:endParaRPr lang="fi-FI" sz="1600" dirty="0" smtClean="0"/>
          </a:p>
          <a:p>
            <a:pPr lvl="1"/>
            <a:r>
              <a:rPr lang="fi-FI" sz="1400" dirty="0" smtClean="0"/>
              <a:t>...ymppäämällä jalo-oksa ”villiin” perusrunkoon </a:t>
            </a:r>
            <a:endParaRPr lang="fi-FI" sz="1600" dirty="0" smtClean="0"/>
          </a:p>
          <a:p>
            <a:r>
              <a:rPr lang="fi-FI" sz="1600" dirty="0" smtClean="0"/>
              <a:t>Suvuttomasti eräitä kasvilajeja osataan lisätä mm. mukuloista,  sipuleista, itusilmuista, rönsyistä, pistokkaista, taivukkaista, ymppäämällä, tai nykyisin jo myös solukko- tai soluviljelyllä</a:t>
            </a:r>
          </a:p>
          <a:p>
            <a:pPr lvl="1"/>
            <a:r>
              <a:rPr lang="fi-FI" sz="1400" dirty="0" smtClean="0"/>
              <a:t>...mutta aina se ei ole käytännön viljelyssä taloudellisesti mahdollista</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120838" name="Dian numeron paikkamerkki 5"/>
          <p:cNvSpPr>
            <a:spLocks noGrp="1"/>
          </p:cNvSpPr>
          <p:nvPr>
            <p:ph type="sldNum" sz="quarter" idx="12"/>
          </p:nvPr>
        </p:nvSpPr>
        <p:spPr>
          <a:noFill/>
        </p:spPr>
        <p:txBody>
          <a:bodyPr/>
          <a:lstStyle/>
          <a:p>
            <a:fld id="{45D2A979-4AF8-43F0-8572-037393913CFB}" type="slidenum">
              <a:rPr lang="en-US" smtClean="0">
                <a:latin typeface="Arial" pitchFamily="34" charset="0"/>
              </a:rPr>
              <a:pPr/>
              <a:t>2</a:t>
            </a:fld>
            <a:endParaRPr lang="en-US" smtClean="0">
              <a:latin typeface="Arial" pitchFamily="34" charset="0"/>
            </a:endParaRPr>
          </a:p>
        </p:txBody>
      </p:sp>
      <p:pic>
        <p:nvPicPr>
          <p:cNvPr id="120839" name="Kuva 6" descr="RedFlameSeedless.jpg"/>
          <p:cNvPicPr>
            <a:picLocks noChangeAspect="1"/>
          </p:cNvPicPr>
          <p:nvPr/>
        </p:nvPicPr>
        <p:blipFill>
          <a:blip r:embed="rId3" cstate="print"/>
          <a:srcRect/>
          <a:stretch>
            <a:fillRect/>
          </a:stretch>
        </p:blipFill>
        <p:spPr bwMode="auto">
          <a:xfrm>
            <a:off x="3857625" y="1785938"/>
            <a:ext cx="1928813" cy="1928812"/>
          </a:xfrm>
          <a:prstGeom prst="rect">
            <a:avLst/>
          </a:prstGeom>
          <a:noFill/>
          <a:ln w="9525">
            <a:noFill/>
            <a:miter lim="800000"/>
            <a:headEnd/>
            <a:tailEnd/>
          </a:ln>
        </p:spPr>
      </p:pic>
      <p:pic>
        <p:nvPicPr>
          <p:cNvPr id="120840" name="Kuva 7" descr="Gala.jpg"/>
          <p:cNvPicPr>
            <a:picLocks noChangeAspect="1"/>
          </p:cNvPicPr>
          <p:nvPr/>
        </p:nvPicPr>
        <p:blipFill>
          <a:blip r:embed="rId4" cstate="print"/>
          <a:srcRect/>
          <a:stretch>
            <a:fillRect/>
          </a:stretch>
        </p:blipFill>
        <p:spPr bwMode="auto">
          <a:xfrm>
            <a:off x="785813" y="1785938"/>
            <a:ext cx="2571750" cy="3429000"/>
          </a:xfrm>
          <a:prstGeom prst="rect">
            <a:avLst/>
          </a:prstGeom>
          <a:noFill/>
          <a:ln w="9525">
            <a:noFill/>
            <a:miter lim="800000"/>
            <a:headEnd/>
            <a:tailEnd/>
          </a:ln>
        </p:spPr>
      </p:pic>
      <p:sp>
        <p:nvSpPr>
          <p:cNvPr id="10" name="Sisällön paikkamerkki 2"/>
          <p:cNvSpPr txBox="1">
            <a:spLocks/>
          </p:cNvSpPr>
          <p:nvPr/>
        </p:nvSpPr>
        <p:spPr bwMode="auto">
          <a:xfrm>
            <a:off x="357188" y="1214438"/>
            <a:ext cx="6500812" cy="571500"/>
          </a:xfrm>
          <a:prstGeom prst="rect">
            <a:avLst/>
          </a:prstGeom>
          <a:noFill/>
          <a:ln w="9525">
            <a:noFill/>
            <a:miter lim="800000"/>
            <a:headEnd/>
            <a:tailEnd/>
          </a:ln>
        </p:spPr>
        <p:txBody>
          <a:bodyPr/>
          <a:lstStyle/>
          <a:p>
            <a:pPr marL="212725" indent="-190500">
              <a:lnSpc>
                <a:spcPts val="3000"/>
              </a:lnSpc>
              <a:buClr>
                <a:srgbClr val="FFCC49"/>
              </a:buClr>
              <a:buSzPct val="80000"/>
              <a:buFont typeface="Wingdings" pitchFamily="2" charset="2"/>
              <a:buChar char="n"/>
              <a:defRPr/>
            </a:pPr>
            <a:r>
              <a:rPr lang="fi-FI" sz="1600" kern="0" dirty="0">
                <a:solidFill>
                  <a:srgbClr val="000000"/>
                </a:solidFill>
                <a:latin typeface="Arial"/>
              </a:rPr>
              <a:t>Ovatko siniset perunat kloonattuja? </a:t>
            </a:r>
            <a:r>
              <a:rPr lang="fi-FI" sz="1400" kern="0" dirty="0">
                <a:solidFill>
                  <a:srgbClr val="000000"/>
                </a:solidFill>
                <a:latin typeface="Arial"/>
                <a:hlinkClick r:id="rId5"/>
              </a:rPr>
              <a:t>http</a:t>
            </a:r>
            <a:r>
              <a:rPr lang="fi-FI" sz="1400" kern="0" dirty="0" smtClean="0">
                <a:solidFill>
                  <a:srgbClr val="000000"/>
                </a:solidFill>
                <a:latin typeface="Arial"/>
                <a:hlinkClick r:id="rId5"/>
              </a:rPr>
              <a:t>://geenit.fi/KloonPer.pdf</a:t>
            </a:r>
            <a:r>
              <a:rPr lang="fi-FI" sz="1400" kern="0" dirty="0" smtClean="0">
                <a:solidFill>
                  <a:srgbClr val="000000"/>
                </a:solidFill>
                <a:latin typeface="Arial"/>
              </a:rPr>
              <a:t>  </a:t>
            </a:r>
            <a:endParaRPr lang="fi-FI" sz="1600" kern="0" dirty="0">
              <a:solidFill>
                <a:srgbClr val="000000"/>
              </a:solidFill>
              <a:latin typeface="Arial"/>
            </a:endParaRPr>
          </a:p>
          <a:p>
            <a:pPr marL="282575" indent="-282575">
              <a:lnSpc>
                <a:spcPts val="3000"/>
              </a:lnSpc>
              <a:buClr>
                <a:srgbClr val="FFCC49"/>
              </a:buClr>
              <a:buSzPct val="110000"/>
              <a:buFont typeface="Wingdings" pitchFamily="2" charset="2"/>
              <a:buChar char="n"/>
              <a:defRPr/>
            </a:pPr>
            <a:endParaRPr lang="fi-FI" sz="1600" kern="0" dirty="0">
              <a:solidFill>
                <a:srgbClr val="000000"/>
              </a:solidFill>
              <a:latin typeface="Arial"/>
            </a:endParaRPr>
          </a:p>
        </p:txBody>
      </p:sp>
      <p:pic>
        <p:nvPicPr>
          <p:cNvPr id="11" name="Kuva 10" descr="SinPeruna270t40.jpg"/>
          <p:cNvPicPr>
            <a:picLocks noChangeAspect="1"/>
          </p:cNvPicPr>
          <p:nvPr/>
        </p:nvPicPr>
        <p:blipFill>
          <a:blip r:embed="rId6" cstate="print"/>
          <a:stretch>
            <a:fillRect/>
          </a:stretch>
        </p:blipFill>
        <p:spPr>
          <a:xfrm>
            <a:off x="3777305" y="3923928"/>
            <a:ext cx="2820047" cy="2448272"/>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1314" name="Rectangle 2"/>
          <p:cNvSpPr>
            <a:spLocks noGrp="1" noChangeArrowheads="1"/>
          </p:cNvSpPr>
          <p:nvPr>
            <p:ph type="title"/>
          </p:nvPr>
        </p:nvSpPr>
        <p:spPr>
          <a:xfrm>
            <a:off x="476250" y="152400"/>
            <a:ext cx="6076950" cy="1384300"/>
          </a:xfrm>
          <a:noFill/>
          <a:ln>
            <a:solidFill>
              <a:schemeClr val="tx1"/>
            </a:solidFill>
          </a:ln>
        </p:spPr>
        <p:txBody>
          <a:bodyPr/>
          <a:lstStyle/>
          <a:p>
            <a:pPr algn="ctr" eaLnBrk="1" hangingPunct="1">
              <a:lnSpc>
                <a:spcPct val="80000"/>
              </a:lnSpc>
            </a:pPr>
            <a:r>
              <a:rPr lang="fi-FI" sz="3200" dirty="0" smtClean="0">
                <a:solidFill>
                  <a:srgbClr val="660066"/>
                </a:solidFill>
              </a:rPr>
              <a:t>”Maissin” typpitalous paremmaksi kasvisukujen välisillä risteytyksillä? </a:t>
            </a:r>
            <a:endParaRPr lang="fi-FI" sz="3200" dirty="0" smtClean="0"/>
          </a:p>
        </p:txBody>
      </p:sp>
      <p:sp>
        <p:nvSpPr>
          <p:cNvPr id="141315" name="Rectangle 3"/>
          <p:cNvSpPr>
            <a:spLocks noGrp="1" noChangeArrowheads="1"/>
          </p:cNvSpPr>
          <p:nvPr>
            <p:ph type="body" sz="half" idx="1"/>
          </p:nvPr>
        </p:nvSpPr>
        <p:spPr>
          <a:xfrm>
            <a:off x="908050" y="1692275"/>
            <a:ext cx="5805488" cy="7499350"/>
          </a:xfrm>
        </p:spPr>
        <p:txBody>
          <a:bodyPr/>
          <a:lstStyle/>
          <a:p>
            <a:pPr eaLnBrk="1" hangingPunct="1">
              <a:lnSpc>
                <a:spcPct val="85000"/>
              </a:lnSpc>
              <a:buClr>
                <a:schemeClr val="tx1"/>
              </a:buClr>
              <a:buFont typeface="Wingdings" pitchFamily="2" charset="2"/>
              <a:buChar char="v"/>
            </a:pPr>
            <a:r>
              <a:rPr lang="fi-FI" sz="1800" smtClean="0"/>
              <a:t>”Geenimuuntelun väistämiseksi” yritetään  typenkäyttöä tehostaa maissilla myös lajiristeytysten avulla</a:t>
            </a:r>
          </a:p>
          <a:p>
            <a:pPr eaLnBrk="1" hangingPunct="1">
              <a:lnSpc>
                <a:spcPct val="85000"/>
              </a:lnSpc>
              <a:buClr>
                <a:schemeClr val="tx1"/>
              </a:buClr>
              <a:buFont typeface="Wingdings" pitchFamily="2" charset="2"/>
              <a:buChar char="v"/>
            </a:pPr>
            <a:r>
              <a:rPr lang="fi-FI" sz="1800" u="sng" smtClean="0"/>
              <a:t>Puhveliheinillä</a:t>
            </a:r>
            <a:r>
              <a:rPr lang="fi-FI" sz="1800" smtClean="0"/>
              <a:t> (kasvisuku </a:t>
            </a:r>
            <a:r>
              <a:rPr lang="fi-FI" sz="1800" i="1" smtClean="0"/>
              <a:t>Tripsacum)</a:t>
            </a:r>
            <a:r>
              <a:rPr lang="fi-FI" sz="1800" smtClean="0"/>
              <a:t> juuristo käyttää typpeä tehokkaammin hyväkseen kuin maissin juuristo</a:t>
            </a:r>
          </a:p>
          <a:p>
            <a:pPr lvl="1" eaLnBrk="1" hangingPunct="1">
              <a:lnSpc>
                <a:spcPct val="85000"/>
              </a:lnSpc>
            </a:pPr>
            <a:r>
              <a:rPr lang="fi-FI" sz="1600" smtClean="0"/>
              <a:t>…mutta puhveliheinien tähkät ovat vain pieniä, muutaman sentin ”luiruja”</a:t>
            </a:r>
          </a:p>
          <a:p>
            <a:pPr eaLnBrk="1" hangingPunct="1">
              <a:lnSpc>
                <a:spcPct val="85000"/>
              </a:lnSpc>
              <a:buClr>
                <a:schemeClr val="tx1"/>
              </a:buClr>
              <a:buFont typeface="Wingdings" pitchFamily="2" charset="2"/>
              <a:buChar char="v"/>
            </a:pPr>
            <a:r>
              <a:rPr lang="fi-FI" sz="1800" smtClean="0"/>
              <a:t>Erilaisten manipulaatioiden avulla (käyttäen ”siltana” risteytyksiä villien teosinttien kanssa) voidaan </a:t>
            </a:r>
            <a:br>
              <a:rPr lang="fi-FI" sz="1800" smtClean="0"/>
            </a:br>
            <a:r>
              <a:rPr lang="fi-FI" sz="1800" smtClean="0"/>
              <a:t>maissi ja puhveliheinä risteyttää </a:t>
            </a:r>
          </a:p>
          <a:p>
            <a:pPr lvl="1" eaLnBrk="1" hangingPunct="1">
              <a:lnSpc>
                <a:spcPct val="85000"/>
              </a:lnSpc>
            </a:pPr>
            <a:r>
              <a:rPr lang="fi-FI" sz="1600" smtClean="0"/>
              <a:t>mutta hybrideissä on tuhansia viljelymaissille haitallisia, ”primitiivisiä” geenejä</a:t>
            </a:r>
          </a:p>
          <a:p>
            <a:pPr lvl="1" eaLnBrk="1" hangingPunct="1">
              <a:lnSpc>
                <a:spcPct val="85000"/>
              </a:lnSpc>
            </a:pPr>
            <a:r>
              <a:rPr lang="fi-FI" sz="1600" smtClean="0"/>
              <a:t>…joten hybridit ovat yhtä alkeellisia kuin alkumaissi oli tuhansia vuosia sitten </a:t>
            </a:r>
          </a:p>
          <a:p>
            <a:pPr eaLnBrk="1" hangingPunct="1">
              <a:lnSpc>
                <a:spcPct val="85000"/>
              </a:lnSpc>
              <a:buClr>
                <a:schemeClr val="tx1"/>
              </a:buClr>
              <a:buFont typeface="Wingdings" pitchFamily="2" charset="2"/>
              <a:buChar char="v"/>
            </a:pPr>
            <a:r>
              <a:rPr lang="fi-FI" sz="1800" smtClean="0"/>
              <a:t>Siksi hybrideille on tehtävä kymmenien sukupolvien ajan perinteisiä takaisinristeytyksiä maissiin päin </a:t>
            </a:r>
          </a:p>
          <a:p>
            <a:pPr lvl="1" eaLnBrk="1" hangingPunct="1">
              <a:lnSpc>
                <a:spcPct val="85000"/>
              </a:lnSpc>
            </a:pPr>
            <a:r>
              <a:rPr lang="fi-FI" sz="1600" smtClean="0"/>
              <a:t>valvoen kaiken aikaa, että siirrettävät geenit pysyvät kelkassa mukana</a:t>
            </a:r>
          </a:p>
          <a:p>
            <a:pPr eaLnBrk="1" hangingPunct="1">
              <a:lnSpc>
                <a:spcPct val="85000"/>
              </a:lnSpc>
              <a:buClr>
                <a:schemeClr val="tx1"/>
              </a:buClr>
              <a:buFont typeface="Wingdings" pitchFamily="2" charset="2"/>
              <a:buChar char="v"/>
            </a:pPr>
            <a:r>
              <a:rPr lang="fi-FI" sz="1800" smtClean="0"/>
              <a:t> …mutta lopputulokseen jää silti väistämättä </a:t>
            </a:r>
            <a:r>
              <a:rPr lang="fi-FI" sz="1800" smtClean="0">
                <a:solidFill>
                  <a:srgbClr val="9900CC"/>
                </a:solidFill>
              </a:rPr>
              <a:t>”viitisensataa”</a:t>
            </a:r>
            <a:r>
              <a:rPr lang="fi-FI" sz="1800" smtClean="0"/>
              <a:t> Tripsacum-suvun ”turhaa”, tuntematonta geeniä, joita ei maissiin olisi haluttu</a:t>
            </a:r>
          </a:p>
          <a:p>
            <a:pPr lvl="1" eaLnBrk="1" hangingPunct="1">
              <a:lnSpc>
                <a:spcPct val="85000"/>
              </a:lnSpc>
            </a:pPr>
            <a:r>
              <a:rPr lang="fi-FI" sz="1600" smtClean="0"/>
              <a:t>maissin perimän luenta on jo pitkällä; kasvilla on </a:t>
            </a:r>
            <a:br>
              <a:rPr lang="fi-FI" sz="1600" smtClean="0"/>
            </a:br>
            <a:r>
              <a:rPr lang="fi-FI" sz="1600" smtClean="0"/>
              <a:t>50 000–60 000 geeniä:</a:t>
            </a:r>
          </a:p>
          <a:p>
            <a:pPr lvl="1" eaLnBrk="1" hangingPunct="1">
              <a:lnSpc>
                <a:spcPct val="85000"/>
              </a:lnSpc>
              <a:buFontTx/>
              <a:buNone/>
            </a:pPr>
            <a:r>
              <a:rPr lang="fi-FI" sz="1400" smtClean="0">
                <a:hlinkClick r:id="rId3"/>
              </a:rPr>
              <a:t>www.eurekalert.org/pub_releases/2008-02/wuis-wuu022508.php</a:t>
            </a:r>
            <a:endParaRPr lang="fi-FI" sz="1600" smtClean="0"/>
          </a:p>
          <a:p>
            <a:pPr eaLnBrk="1" hangingPunct="1">
              <a:lnSpc>
                <a:spcPct val="85000"/>
              </a:lnSpc>
              <a:buClr>
                <a:schemeClr val="tx1"/>
              </a:buClr>
              <a:buFont typeface="Wingdings" pitchFamily="2" charset="2"/>
              <a:buChar char="v"/>
            </a:pPr>
            <a:r>
              <a:rPr lang="fi-FI" sz="1800" smtClean="0"/>
              <a:t>…eikä kukaan kysy, mitä nämä arvaamattomat kylkiäisgeenit oikein maissille tekevät</a:t>
            </a:r>
          </a:p>
          <a:p>
            <a:pPr lvl="1" eaLnBrk="1" hangingPunct="1">
              <a:lnSpc>
                <a:spcPct val="85000"/>
              </a:lnSpc>
            </a:pPr>
            <a:r>
              <a:rPr lang="fi-FI" sz="1600" smtClean="0"/>
              <a:t>jospa ne sopivat härälle mutta eivät Jupiterille tai ihmiselle…?</a:t>
            </a:r>
          </a:p>
          <a:p>
            <a:pPr eaLnBrk="1" hangingPunct="1">
              <a:lnSpc>
                <a:spcPct val="85000"/>
              </a:lnSpc>
              <a:buClr>
                <a:schemeClr val="tx1"/>
              </a:buClr>
              <a:buFont typeface="Wingdings" pitchFamily="2" charset="2"/>
              <a:buChar char="v"/>
            </a:pPr>
            <a:r>
              <a:rPr lang="fi-FI" sz="1800" smtClean="0"/>
              <a:t>Perinnejalostus ”nyt vain on” sellaista:</a:t>
            </a:r>
          </a:p>
          <a:p>
            <a:pPr lvl="1" eaLnBrk="1" hangingPunct="1">
              <a:lnSpc>
                <a:spcPct val="85000"/>
              </a:lnSpc>
              <a:buFont typeface="Wingdings" pitchFamily="2" charset="2"/>
              <a:buChar char="v"/>
            </a:pPr>
            <a:r>
              <a:rPr lang="fi-FI" sz="1400" smtClean="0"/>
              <a:t>Likaista arpapeliä (</a:t>
            </a:r>
            <a:r>
              <a:rPr lang="fi-FI" sz="1400" smtClean="0">
                <a:hlinkClick r:id="rId4"/>
              </a:rPr>
              <a:t>www.geenit.fi/HSTKas110804.pdf</a:t>
            </a:r>
            <a:r>
              <a:rPr lang="fi-FI" sz="1400" smtClean="0"/>
              <a:t>)</a:t>
            </a:r>
          </a:p>
          <a:p>
            <a:pPr lvl="1" eaLnBrk="1" hangingPunct="1">
              <a:lnSpc>
                <a:spcPct val="85000"/>
              </a:lnSpc>
            </a:pPr>
            <a:r>
              <a:rPr lang="fi-FI" sz="1600" smtClean="0"/>
              <a:t>...johon menneen ajan kaiho meitä kutsuu?</a:t>
            </a:r>
          </a:p>
          <a:p>
            <a:pPr lvl="1" eaLnBrk="1" hangingPunct="1">
              <a:lnSpc>
                <a:spcPct val="85000"/>
              </a:lnSpc>
            </a:pPr>
            <a:endParaRPr lang="fi-FI" sz="1600" smtClean="0"/>
          </a:p>
        </p:txBody>
      </p:sp>
      <p:pic>
        <p:nvPicPr>
          <p:cNvPr id="141316" name="Picture 4" descr="TripsP"/>
          <p:cNvPicPr>
            <a:picLocks noChangeAspect="1" noChangeArrowheads="1"/>
          </p:cNvPicPr>
          <p:nvPr/>
        </p:nvPicPr>
        <p:blipFill>
          <a:blip r:embed="rId5" cstate="print"/>
          <a:srcRect/>
          <a:stretch>
            <a:fillRect/>
          </a:stretch>
        </p:blipFill>
        <p:spPr bwMode="auto">
          <a:xfrm>
            <a:off x="-26988" y="1692275"/>
            <a:ext cx="850901" cy="5903913"/>
          </a:xfrm>
          <a:prstGeom prst="rect">
            <a:avLst/>
          </a:prstGeom>
          <a:noFill/>
          <a:ln w="9525">
            <a:noFill/>
            <a:miter lim="800000"/>
            <a:headEnd/>
            <a:tailEnd/>
          </a:ln>
        </p:spPr>
      </p:pic>
      <p:sp>
        <p:nvSpPr>
          <p:cNvPr id="141317" name="Line 5"/>
          <p:cNvSpPr>
            <a:spLocks noChangeShapeType="1"/>
          </p:cNvSpPr>
          <p:nvPr/>
        </p:nvSpPr>
        <p:spPr bwMode="auto">
          <a:xfrm flipH="1">
            <a:off x="549275" y="3130550"/>
            <a:ext cx="1150938" cy="73025"/>
          </a:xfrm>
          <a:prstGeom prst="line">
            <a:avLst/>
          </a:prstGeom>
          <a:noFill/>
          <a:ln w="25400">
            <a:solidFill>
              <a:srgbClr val="FF00FF"/>
            </a:solidFill>
            <a:round/>
            <a:headEnd/>
            <a:tailEnd type="stealth" w="lg" len="lg"/>
          </a:ln>
        </p:spPr>
        <p:txBody>
          <a:bodyPr vert="eaVert" lIns="90488" tIns="44450" rIns="90488" bIns="44450" anchor="b">
            <a:spAutoFit/>
          </a:bodyPr>
          <a:lstStyle/>
          <a:p>
            <a:endParaRPr lang="fi-FI"/>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Otsikko 1"/>
          <p:cNvSpPr>
            <a:spLocks noGrp="1"/>
          </p:cNvSpPr>
          <p:nvPr>
            <p:ph type="title"/>
          </p:nvPr>
        </p:nvSpPr>
        <p:spPr/>
        <p:txBody>
          <a:bodyPr/>
          <a:lstStyle/>
          <a:p>
            <a:r>
              <a:rPr lang="fi-FI" dirty="0" smtClean="0"/>
              <a:t>Mikä sopii härälle tai Jupiterille, </a:t>
            </a:r>
            <a:br>
              <a:rPr lang="fi-FI" dirty="0" smtClean="0"/>
            </a:br>
            <a:r>
              <a:rPr lang="fi-FI" dirty="0" smtClean="0"/>
              <a:t>ei välttämättä sovi ihmiselle       </a:t>
            </a:r>
            <a:r>
              <a:rPr lang="fi-FI" sz="2000" dirty="0" smtClean="0"/>
              <a:t>4.</a:t>
            </a:r>
            <a:endParaRPr lang="fi-FI" dirty="0" smtClean="0"/>
          </a:p>
        </p:txBody>
      </p:sp>
      <p:pic>
        <p:nvPicPr>
          <p:cNvPr id="142339" name="Kuvan paikkamerkki 8" descr="IMG_2915PuhveliKorkeas150709rkpppp.jpg"/>
          <p:cNvPicPr>
            <a:picLocks noGrp="1" noChangeAspect="1"/>
          </p:cNvPicPr>
          <p:nvPr>
            <p:ph type="pic" sz="quarter" idx="13"/>
          </p:nvPr>
        </p:nvPicPr>
        <p:blipFill>
          <a:blip r:embed="rId3" cstate="print"/>
          <a:srcRect l="4675" r="4675"/>
          <a:stretch>
            <a:fillRect/>
          </a:stretch>
        </p:blipFill>
        <p:spPr>
          <a:xfrm>
            <a:off x="357188" y="1428750"/>
            <a:ext cx="6286500" cy="3286125"/>
          </a:xfrm>
        </p:spPr>
      </p:pic>
      <p:sp>
        <p:nvSpPr>
          <p:cNvPr id="142340" name="Sisällön paikkamerkki 2"/>
          <p:cNvSpPr>
            <a:spLocks noGrp="1"/>
          </p:cNvSpPr>
          <p:nvPr>
            <p:ph type="body" sz="quarter" idx="14"/>
          </p:nvPr>
        </p:nvSpPr>
        <p:spPr>
          <a:xfrm>
            <a:off x="357188" y="4929188"/>
            <a:ext cx="6286500" cy="3500437"/>
          </a:xfrm>
        </p:spPr>
        <p:txBody>
          <a:bodyPr/>
          <a:lstStyle/>
          <a:p>
            <a:r>
              <a:rPr lang="fi-FI" smtClean="0"/>
              <a:t>Miksi ihmeessä ihmiskunnan pitäisi ottaa täysin </a:t>
            </a:r>
            <a:r>
              <a:rPr lang="fi-FI" u="sng" smtClean="0"/>
              <a:t>tarpeettomia riskejä</a:t>
            </a:r>
            <a:r>
              <a:rPr lang="fi-FI" smtClean="0"/>
              <a:t>?</a:t>
            </a:r>
          </a:p>
          <a:p>
            <a:pPr lvl="1"/>
            <a:r>
              <a:rPr lang="fi-FI" smtClean="0"/>
              <a:t>...likaamalla ”peruuttamattomasti” ihmiskunnan vuosituhantinen luomus, maissi,</a:t>
            </a:r>
          </a:p>
          <a:p>
            <a:pPr lvl="1"/>
            <a:r>
              <a:rPr lang="fi-FI" smtClean="0"/>
              <a:t>...sadoilla puhveliheinän tuntemattomilla, ”primitiivisillä” ja usein vahingollisilla geeneillä</a:t>
            </a:r>
          </a:p>
          <a:p>
            <a:pPr lvl="1"/>
            <a:r>
              <a:rPr lang="fi-FI" smtClean="0"/>
              <a:t>...hakuammuntana, menneisyyden arpakonsteilla</a:t>
            </a:r>
          </a:p>
          <a:p>
            <a:pPr lvl="1"/>
            <a:r>
              <a:rPr lang="fi-FI" smtClean="0"/>
              <a:t>...pelkästään ”aatteen”, hämärän okkultismin vuoksi?</a:t>
            </a:r>
          </a:p>
          <a:p>
            <a:r>
              <a:rPr lang="fi-FI" smtClean="0"/>
              <a:t>Hyötygeenithän voidaan jalostaa maissiin jo täysin puhtaasti, uusilla geenimuuntelun menetelmillä </a:t>
            </a:r>
          </a:p>
        </p:txBody>
      </p:sp>
      <p:sp>
        <p:nvSpPr>
          <p:cNvPr id="4" name="Päivämäärän paikkamerkki 3"/>
          <p:cNvSpPr>
            <a:spLocks noGrp="1"/>
          </p:cNvSpPr>
          <p:nvPr>
            <p:ph type="dt" sz="quarter" idx="15"/>
          </p:nvPr>
        </p:nvSpPr>
        <p:spPr/>
        <p:txBody>
          <a:bodyPr/>
          <a:lstStyle/>
          <a:p>
            <a:pPr>
              <a:defRPr/>
            </a:pPr>
            <a:r>
              <a:rPr lang="fi-FI" smtClean="0"/>
              <a:t>13.9.2012</a:t>
            </a:r>
            <a:endParaRPr lang="en-US" dirty="0"/>
          </a:p>
        </p:txBody>
      </p:sp>
      <p:sp>
        <p:nvSpPr>
          <p:cNvPr id="5" name="Alatunnisteen paikkamerkki 4"/>
          <p:cNvSpPr>
            <a:spLocks noGrp="1"/>
          </p:cNvSpPr>
          <p:nvPr>
            <p:ph type="ftr" sz="quarter" idx="16"/>
          </p:nvPr>
        </p:nvSpPr>
        <p:spPr/>
        <p:txBody>
          <a:bodyPr/>
          <a:lstStyle/>
          <a:p>
            <a:pPr>
              <a:defRPr/>
            </a:pPr>
            <a:r>
              <a:rPr lang="en-US" smtClean="0"/>
              <a:t>Jussi Tammisola, Jalostuksen turvallisuus</a:t>
            </a:r>
            <a:endParaRPr lang="en-US" dirty="0"/>
          </a:p>
        </p:txBody>
      </p:sp>
      <p:sp>
        <p:nvSpPr>
          <p:cNvPr id="142343" name="Dian numeron paikkamerkki 5"/>
          <p:cNvSpPr>
            <a:spLocks noGrp="1"/>
          </p:cNvSpPr>
          <p:nvPr>
            <p:ph type="sldNum" sz="quarter" idx="17"/>
          </p:nvPr>
        </p:nvSpPr>
        <p:spPr>
          <a:noFill/>
        </p:spPr>
        <p:txBody>
          <a:bodyPr/>
          <a:lstStyle/>
          <a:p>
            <a:fld id="{74755A7A-3891-4D65-8601-F4575CB060DA}" type="slidenum">
              <a:rPr lang="en-US" smtClean="0">
                <a:latin typeface="Arial" pitchFamily="34" charset="0"/>
              </a:rPr>
              <a:pPr/>
              <a:t>21</a:t>
            </a:fld>
            <a:endParaRPr lang="en-US" smtClean="0">
              <a:latin typeface="Arial" pitchFamily="34" charset="0"/>
            </a:endParaRPr>
          </a:p>
        </p:txBody>
      </p:sp>
      <p:sp>
        <p:nvSpPr>
          <p:cNvPr id="142344" name="Tekstikehys 4"/>
          <p:cNvSpPr txBox="1">
            <a:spLocks noChangeArrowheads="1"/>
          </p:cNvSpPr>
          <p:nvPr/>
        </p:nvSpPr>
        <p:spPr bwMode="auto">
          <a:xfrm>
            <a:off x="2643188" y="4672013"/>
            <a:ext cx="3976687" cy="307975"/>
          </a:xfrm>
          <a:prstGeom prst="rect">
            <a:avLst/>
          </a:prstGeom>
          <a:noFill/>
          <a:ln w="9525">
            <a:noFill/>
            <a:miter lim="800000"/>
            <a:headEnd/>
            <a:tailEnd/>
          </a:ln>
        </p:spPr>
        <p:txBody>
          <a:bodyPr>
            <a:spAutoFit/>
          </a:bodyPr>
          <a:lstStyle/>
          <a:p>
            <a:r>
              <a:rPr lang="fi-FI" sz="1400">
                <a:solidFill>
                  <a:srgbClr val="000000"/>
                </a:solidFill>
                <a:latin typeface="Arial" pitchFamily="34" charset="0"/>
              </a:rPr>
              <a:t>Puhveli, Korkeasaari 15.7.2009. © J.Tammisola</a:t>
            </a:r>
            <a:r>
              <a:rPr lang="fi-FI" sz="1400">
                <a:solidFill>
                  <a:srgbClr val="000000"/>
                </a:solidFill>
              </a:rPr>
              <a:t> </a:t>
            </a:r>
            <a:endParaRPr lang="fi-FI" sz="1400">
              <a:solidFill>
                <a:srgbClr val="000000"/>
              </a:solidFill>
              <a:latin typeface="Arial"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Otsikko 1"/>
          <p:cNvSpPr>
            <a:spLocks noGrp="1"/>
          </p:cNvSpPr>
          <p:nvPr>
            <p:ph type="title"/>
          </p:nvPr>
        </p:nvSpPr>
        <p:spPr>
          <a:xfrm>
            <a:off x="1071563" y="285750"/>
            <a:ext cx="5629275" cy="928688"/>
          </a:xfrm>
        </p:spPr>
        <p:txBody>
          <a:bodyPr/>
          <a:lstStyle/>
          <a:p>
            <a:r>
              <a:rPr lang="fi-FI" smtClean="0"/>
              <a:t>Hyötygeenin tuonti kasviin perinteisesti </a:t>
            </a:r>
            <a:r>
              <a:rPr lang="fi-FI" i="1" smtClean="0"/>
              <a:t>vs.</a:t>
            </a:r>
            <a:r>
              <a:rPr lang="fi-FI" smtClean="0"/>
              <a:t> geenimuuntelulla   </a:t>
            </a:r>
            <a:r>
              <a:rPr lang="fi-FI" sz="2000" smtClean="0"/>
              <a:t>5.</a:t>
            </a:r>
            <a:endParaRPr lang="fi-FI" smtClean="0"/>
          </a:p>
        </p:txBody>
      </p:sp>
      <p:sp>
        <p:nvSpPr>
          <p:cNvPr id="109571" name="Sisällön paikkamerkki 2"/>
          <p:cNvSpPr>
            <a:spLocks noGrp="1"/>
          </p:cNvSpPr>
          <p:nvPr>
            <p:ph idx="1"/>
          </p:nvPr>
        </p:nvSpPr>
        <p:spPr>
          <a:xfrm>
            <a:off x="357188" y="1214438"/>
            <a:ext cx="6272212" cy="7380287"/>
          </a:xfrm>
        </p:spPr>
        <p:txBody>
          <a:bodyPr/>
          <a:lstStyle/>
          <a:p>
            <a:pPr>
              <a:defRPr/>
            </a:pPr>
            <a:r>
              <a:rPr lang="fi-FI" b="1" u="sng" dirty="0" smtClean="0"/>
              <a:t>Esimerkki 1. Maissi (</a:t>
            </a:r>
            <a:r>
              <a:rPr lang="fi-FI" b="1" u="sng" dirty="0" err="1" smtClean="0"/>
              <a:t>diploidi</a:t>
            </a:r>
            <a:r>
              <a:rPr lang="fi-FI" b="1" u="sng" dirty="0" smtClean="0"/>
              <a:t> kasvilaji)</a:t>
            </a:r>
          </a:p>
          <a:p>
            <a:pPr>
              <a:defRPr/>
            </a:pPr>
            <a:r>
              <a:rPr lang="fi-FI" b="1" u="sng" dirty="0" smtClean="0"/>
              <a:t>C.</a:t>
            </a:r>
            <a:r>
              <a:rPr lang="fi-FI" u="sng" dirty="0" smtClean="0"/>
              <a:t> Tuntemattomat yhdysvaikutukset</a:t>
            </a:r>
          </a:p>
          <a:p>
            <a:pPr>
              <a:defRPr/>
            </a:pPr>
            <a:r>
              <a:rPr lang="fi-FI" dirty="0" smtClean="0"/>
              <a:t>Jos maissiin tuodaan  k  uutta geeniä (ja siinä on ennestään  m  eri geenimuotoa), niin</a:t>
            </a:r>
          </a:p>
          <a:p>
            <a:pPr>
              <a:defRPr/>
            </a:pPr>
            <a:r>
              <a:rPr lang="fi-FI" dirty="0" smtClean="0"/>
              <a:t>...uusia </a:t>
            </a:r>
            <a:r>
              <a:rPr lang="fi-FI" u="sng" dirty="0" smtClean="0"/>
              <a:t>pareittaisia</a:t>
            </a:r>
            <a:r>
              <a:rPr lang="fi-FI" dirty="0" smtClean="0"/>
              <a:t>, maississa ennestään tuntemattomia kahden geenin välisiä yhdysvaikutuksia  syntyy km + k(k-1)/2 kpl</a:t>
            </a:r>
          </a:p>
          <a:p>
            <a:pPr lvl="1">
              <a:defRPr/>
            </a:pPr>
            <a:r>
              <a:rPr lang="fi-FI" dirty="0" smtClean="0"/>
              <a:t>...geenimuuntelussa (k=1) siis yleensä m kpl</a:t>
            </a:r>
          </a:p>
          <a:p>
            <a:pPr lvl="1">
              <a:defRPr/>
            </a:pPr>
            <a:r>
              <a:rPr lang="fi-FI" dirty="0" smtClean="0"/>
              <a:t>... kun taas risteytysketjussa yli k kertaa enemmän</a:t>
            </a:r>
          </a:p>
          <a:p>
            <a:pPr lvl="1">
              <a:defRPr/>
            </a:pPr>
            <a:r>
              <a:rPr lang="fi-FI" dirty="0" smtClean="0"/>
              <a:t>Kun maissilla m ≈ 50 000 ja puhveliheinällä voisi ajatella olevan 10 000 maissista poikkeavaa geenimuotoa, niin jalostuksessa </a:t>
            </a:r>
          </a:p>
          <a:p>
            <a:pPr lvl="2">
              <a:defRPr/>
            </a:pPr>
            <a:r>
              <a:rPr lang="fi-FI" dirty="0" smtClean="0"/>
              <a:t>...risteytysketju aiheuttaisi aluksi 11 000 kertaa             ja lopuksikin vielä </a:t>
            </a:r>
            <a:r>
              <a:rPr lang="fi-FI" b="1" i="1" u="sng" dirty="0" smtClean="0">
                <a:solidFill>
                  <a:schemeClr val="accent4"/>
                </a:solidFill>
              </a:rPr>
              <a:t>100 kertaa enemmän </a:t>
            </a:r>
            <a:r>
              <a:rPr lang="fi-FI" dirty="0" smtClean="0"/>
              <a:t>uusia (tuntemattomia) geenien pareittaisia yhdysvaikutuksia kuin geenimuuntelu</a:t>
            </a:r>
          </a:p>
          <a:p>
            <a:pPr>
              <a:defRPr/>
            </a:pPr>
            <a:r>
              <a:rPr lang="fi-FI" dirty="0" smtClean="0"/>
              <a:t>Tosiasiassa likaisen vanhan jalostuksen ongelma on vielä paljon tätä suurempi, sillä uusia </a:t>
            </a:r>
            <a:r>
              <a:rPr lang="fi-FI" i="1" dirty="0" smtClean="0"/>
              <a:t>usean</a:t>
            </a:r>
            <a:r>
              <a:rPr lang="fi-FI" dirty="0" smtClean="0"/>
              <a:t> eri geenin välisiä yhdysvaikutuksia syntyy tietysti vielä ”tähtitieteellisesti” enemmän.</a:t>
            </a:r>
          </a:p>
        </p:txBody>
      </p:sp>
      <p:sp>
        <p:nvSpPr>
          <p:cNvPr id="4" name="Päivämäärän paikkamerkki 3"/>
          <p:cNvSpPr>
            <a:spLocks noGrp="1"/>
          </p:cNvSpPr>
          <p:nvPr>
            <p:ph type="dt" sz="quarter" idx="10"/>
          </p:nvPr>
        </p:nvSpPr>
        <p:spPr>
          <a:xfrm>
            <a:off x="5240338" y="8916987"/>
            <a:ext cx="996950" cy="263525"/>
          </a:xfrm>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a:xfrm>
            <a:off x="512763" y="8916987"/>
            <a:ext cx="4699000" cy="263525"/>
          </a:xfrm>
        </p:spPr>
        <p:txBody>
          <a:bodyPr/>
          <a:lstStyle/>
          <a:p>
            <a:pPr>
              <a:defRPr/>
            </a:pPr>
            <a:r>
              <a:rPr lang="en-US" dirty="0" err="1" smtClean="0"/>
              <a:t>Jussi</a:t>
            </a:r>
            <a:r>
              <a:rPr lang="en-US" dirty="0" smtClean="0"/>
              <a:t> </a:t>
            </a:r>
            <a:r>
              <a:rPr lang="en-US" dirty="0" err="1" smtClean="0"/>
              <a:t>Tammisola</a:t>
            </a:r>
            <a:r>
              <a:rPr lang="en-US" dirty="0" smtClean="0"/>
              <a:t>, </a:t>
            </a:r>
            <a:r>
              <a:rPr lang="en-US" dirty="0" err="1" smtClean="0"/>
              <a:t>Jalostuksen</a:t>
            </a:r>
            <a:r>
              <a:rPr lang="en-US" dirty="0" smtClean="0"/>
              <a:t> </a:t>
            </a:r>
            <a:r>
              <a:rPr lang="en-US" dirty="0" err="1" smtClean="0"/>
              <a:t>turvallisuus</a:t>
            </a:r>
            <a:endParaRPr lang="en-US" dirty="0"/>
          </a:p>
        </p:txBody>
      </p:sp>
      <p:sp>
        <p:nvSpPr>
          <p:cNvPr id="143366" name="Dian numeron paikkamerkki 5"/>
          <p:cNvSpPr>
            <a:spLocks noGrp="1"/>
          </p:cNvSpPr>
          <p:nvPr>
            <p:ph type="sldNum" sz="quarter" idx="12"/>
          </p:nvPr>
        </p:nvSpPr>
        <p:spPr>
          <a:xfrm>
            <a:off x="6237288" y="8916987"/>
            <a:ext cx="377825" cy="263525"/>
          </a:xfrm>
          <a:noFill/>
        </p:spPr>
        <p:txBody>
          <a:bodyPr/>
          <a:lstStyle/>
          <a:p>
            <a:fld id="{1313BD78-EB33-43C2-AD31-98A362E02498}" type="slidenum">
              <a:rPr lang="en-US" smtClean="0">
                <a:latin typeface="Arial" pitchFamily="34" charset="0"/>
              </a:rPr>
              <a:pPr/>
              <a:t>22</a:t>
            </a:fld>
            <a:endParaRPr lang="en-US" smtClean="0">
              <a:latin typeface="Arial"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285750" y="250825"/>
            <a:ext cx="5829300" cy="1473200"/>
          </a:xfrm>
        </p:spPr>
        <p:txBody>
          <a:bodyPr/>
          <a:lstStyle/>
          <a:p>
            <a:r>
              <a:rPr lang="fi-FI" sz="4000" dirty="0" smtClean="0"/>
              <a:t>Kasveilla lajirajojen ylittyminen on arkipäivää</a:t>
            </a:r>
          </a:p>
        </p:txBody>
      </p:sp>
      <p:sp>
        <p:nvSpPr>
          <p:cNvPr id="144387" name="Rectangle 3"/>
          <p:cNvSpPr>
            <a:spLocks noGrp="1" noChangeArrowheads="1"/>
          </p:cNvSpPr>
          <p:nvPr>
            <p:ph type="body" idx="1"/>
          </p:nvPr>
        </p:nvSpPr>
        <p:spPr>
          <a:xfrm>
            <a:off x="742950" y="2235200"/>
            <a:ext cx="6115050" cy="6908800"/>
          </a:xfrm>
        </p:spPr>
        <p:txBody>
          <a:bodyPr/>
          <a:lstStyle/>
          <a:p>
            <a:r>
              <a:rPr lang="fi-FI" sz="2800" smtClean="0"/>
              <a:t>…toisin kuin eläimillä</a:t>
            </a:r>
          </a:p>
          <a:p>
            <a:r>
              <a:rPr lang="fi-FI" sz="2800" smtClean="0"/>
              <a:t>Vehnä on kolmen eri heinälajin risteytymä</a:t>
            </a:r>
          </a:p>
          <a:p>
            <a:r>
              <a:rPr lang="fi-FI" sz="2800" smtClean="0"/>
              <a:t>…ja ruisvehnässä yhdistyvät neljän kasvilajin (kolmen eri kasvisuvun) geenistöt </a:t>
            </a:r>
          </a:p>
          <a:p>
            <a:r>
              <a:rPr lang="fi-FI" sz="2800" smtClean="0"/>
              <a:t>Puutarhamansikka on eurooppalaisen ja amerikkalaisen mansikkalajin risteytymä</a:t>
            </a:r>
          </a:p>
          <a:p>
            <a:pPr lvl="1"/>
            <a:r>
              <a:rPr lang="fi-FI" sz="2400" smtClean="0"/>
              <a:t>oktoploidi: kromosomiluku on kahdeksankertainen </a:t>
            </a:r>
          </a:p>
          <a:p>
            <a:r>
              <a:rPr lang="fi-FI" sz="2800" smtClean="0"/>
              <a:t>Rapsi puolestaan on kahden eri kaalikasvilajin risteytymä</a:t>
            </a:r>
          </a:p>
          <a:p>
            <a:pPr lvl="1"/>
            <a:r>
              <a:rPr lang="fi-FI" sz="2400" smtClean="0"/>
              <a:t>josta saatiin terveellinen vasta 60-luvulla rikkomalla yksi luonnon geeni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latunnisteen paikkamerkki 11"/>
          <p:cNvSpPr>
            <a:spLocks noGrp="1"/>
          </p:cNvSpPr>
          <p:nvPr>
            <p:ph type="ftr" sz="quarter" idx="11"/>
          </p:nvPr>
        </p:nvSpPr>
        <p:spPr>
          <a:xfrm>
            <a:off x="332656" y="8758486"/>
            <a:ext cx="3174082" cy="635000"/>
          </a:xfrm>
        </p:spPr>
        <p:txBody>
          <a:bodyPr/>
          <a:lstStyle/>
          <a:p>
            <a:pPr>
              <a:defRPr/>
            </a:pPr>
            <a:r>
              <a:rPr lang="fi-FI" smtClean="0"/>
              <a:t>Jussi Tammisola, Jalostuksen turvallisuus</a:t>
            </a:r>
            <a:endParaRPr lang="fi-FI" dirty="0"/>
          </a:p>
        </p:txBody>
      </p:sp>
      <p:sp>
        <p:nvSpPr>
          <p:cNvPr id="241666" name="Rectangle 2"/>
          <p:cNvSpPr>
            <a:spLocks noGrp="1" noChangeArrowheads="1"/>
          </p:cNvSpPr>
          <p:nvPr>
            <p:ph type="title"/>
          </p:nvPr>
        </p:nvSpPr>
        <p:spPr>
          <a:xfrm>
            <a:off x="285750" y="107504"/>
            <a:ext cx="5829300" cy="1473200"/>
          </a:xfrm>
        </p:spPr>
        <p:txBody>
          <a:bodyPr/>
          <a:lstStyle/>
          <a:p>
            <a:pPr>
              <a:lnSpc>
                <a:spcPct val="85000"/>
              </a:lnSpc>
            </a:pPr>
            <a:r>
              <a:rPr lang="fi-FI" sz="3200" dirty="0" smtClean="0">
                <a:solidFill>
                  <a:schemeClr val="tx1"/>
                </a:solidFill>
              </a:rPr>
              <a:t>Kelta- ja paimenmatara risteytyvät helposti </a:t>
            </a:r>
          </a:p>
        </p:txBody>
      </p:sp>
      <p:grpSp>
        <p:nvGrpSpPr>
          <p:cNvPr id="2" name="Ryhmä 10"/>
          <p:cNvGrpSpPr>
            <a:grpSpLocks/>
          </p:cNvGrpSpPr>
          <p:nvPr/>
        </p:nvGrpSpPr>
        <p:grpSpPr bwMode="auto">
          <a:xfrm>
            <a:off x="2420441" y="6426026"/>
            <a:ext cx="4752975" cy="1530350"/>
            <a:chOff x="1790525" y="7236296"/>
            <a:chExt cx="4752528" cy="1530162"/>
          </a:xfrm>
        </p:grpSpPr>
        <p:sp>
          <p:nvSpPr>
            <p:cNvPr id="241672" name="Text Box 6"/>
            <p:cNvSpPr txBox="1">
              <a:spLocks noChangeArrowheads="1"/>
            </p:cNvSpPr>
            <p:nvPr/>
          </p:nvSpPr>
          <p:spPr bwMode="auto">
            <a:xfrm>
              <a:off x="3648916" y="7236296"/>
              <a:ext cx="2894137" cy="1530162"/>
            </a:xfrm>
            <a:prstGeom prst="rect">
              <a:avLst/>
            </a:prstGeom>
            <a:noFill/>
            <a:ln w="12700">
              <a:noFill/>
              <a:miter lim="800000"/>
              <a:headEnd/>
              <a:tailEnd/>
            </a:ln>
          </p:spPr>
          <p:txBody>
            <a:bodyPr lIns="90488" tIns="44450" rIns="90488" bIns="44450">
              <a:spAutoFit/>
            </a:bodyPr>
            <a:lstStyle/>
            <a:p>
              <a:pPr>
                <a:lnSpc>
                  <a:spcPct val="90000"/>
                </a:lnSpc>
                <a:buClr>
                  <a:srgbClr val="FFFFFF"/>
                </a:buClr>
              </a:pPr>
              <a:r>
                <a:rPr lang="fi-FI" sz="2000" u="sng">
                  <a:solidFill>
                    <a:srgbClr val="000000"/>
                  </a:solidFill>
                </a:rPr>
                <a:t>Paimenmatara</a:t>
              </a:r>
              <a:r>
                <a:rPr lang="fi-FI" sz="2000">
                  <a:solidFill>
                    <a:srgbClr val="000000"/>
                  </a:solidFill>
                </a:rPr>
                <a:t>: </a:t>
              </a:r>
              <a:br>
                <a:rPr lang="fi-FI" sz="2000">
                  <a:solidFill>
                    <a:srgbClr val="000000"/>
                  </a:solidFill>
                </a:rPr>
              </a:br>
              <a:r>
                <a:rPr lang="fi-FI" sz="2000">
                  <a:solidFill>
                    <a:srgbClr val="000000"/>
                  </a:solidFill>
                </a:rPr>
                <a:t>Rento, tuoksuton</a:t>
              </a:r>
            </a:p>
            <a:p>
              <a:pPr>
                <a:lnSpc>
                  <a:spcPct val="90000"/>
                </a:lnSpc>
                <a:buClr>
                  <a:srgbClr val="FFFFFF"/>
                </a:buClr>
              </a:pPr>
              <a:r>
                <a:rPr lang="fi-FI" sz="2000">
                  <a:solidFill>
                    <a:srgbClr val="000000"/>
                  </a:solidFill>
                </a:rPr>
                <a:t>Valkokukkainen</a:t>
              </a:r>
            </a:p>
            <a:p>
              <a:pPr>
                <a:lnSpc>
                  <a:spcPct val="90000"/>
                </a:lnSpc>
                <a:buClr>
                  <a:srgbClr val="FFFFFF"/>
                </a:buClr>
              </a:pPr>
              <a:r>
                <a:rPr lang="fi-FI" sz="2000">
                  <a:solidFill>
                    <a:srgbClr val="000000"/>
                  </a:solidFill>
                </a:rPr>
                <a:t>Rehevillä niityillä</a:t>
              </a:r>
              <a:br>
                <a:rPr lang="fi-FI" sz="2000">
                  <a:solidFill>
                    <a:srgbClr val="000000"/>
                  </a:solidFill>
                </a:rPr>
              </a:br>
              <a:r>
                <a:rPr lang="fi-FI" sz="2000">
                  <a:solidFill>
                    <a:srgbClr val="000000"/>
                  </a:solidFill>
                </a:rPr>
                <a:t>Tulokas (1900-luku)</a:t>
              </a:r>
              <a:endParaRPr lang="fi-FI">
                <a:solidFill>
                  <a:srgbClr val="000000"/>
                </a:solidFill>
              </a:endParaRPr>
            </a:p>
          </p:txBody>
        </p:sp>
        <p:sp>
          <p:nvSpPr>
            <p:cNvPr id="241673" name="Text Box 7"/>
            <p:cNvSpPr txBox="1">
              <a:spLocks noChangeArrowheads="1"/>
            </p:cNvSpPr>
            <p:nvPr/>
          </p:nvSpPr>
          <p:spPr bwMode="auto">
            <a:xfrm>
              <a:off x="1790525" y="7236296"/>
              <a:ext cx="3222651" cy="1474763"/>
            </a:xfrm>
            <a:prstGeom prst="rect">
              <a:avLst/>
            </a:prstGeom>
            <a:noFill/>
            <a:ln w="12700">
              <a:noFill/>
              <a:miter lim="800000"/>
              <a:headEnd/>
              <a:tailEnd/>
            </a:ln>
          </p:spPr>
          <p:txBody>
            <a:bodyPr lIns="90488" tIns="44450" rIns="90488" bIns="44450">
              <a:spAutoFit/>
            </a:bodyPr>
            <a:lstStyle/>
            <a:p>
              <a:pPr>
                <a:lnSpc>
                  <a:spcPct val="90000"/>
                </a:lnSpc>
                <a:buClr>
                  <a:srgbClr val="FFFF00"/>
                </a:buClr>
                <a:buFontTx/>
                <a:buChar char="•"/>
              </a:pPr>
              <a:r>
                <a:rPr lang="fi-FI" sz="2000" u="sng" dirty="0">
                  <a:solidFill>
                    <a:srgbClr val="000000"/>
                  </a:solidFill>
                </a:rPr>
                <a:t>Keltamatara</a:t>
              </a:r>
              <a:r>
                <a:rPr lang="fi-FI" sz="2000" dirty="0">
                  <a:solidFill>
                    <a:srgbClr val="000000"/>
                  </a:solidFill>
                </a:rPr>
                <a:t>: </a:t>
              </a:r>
            </a:p>
            <a:p>
              <a:pPr>
                <a:lnSpc>
                  <a:spcPct val="90000"/>
                </a:lnSpc>
                <a:buClr>
                  <a:srgbClr val="FFFF00"/>
                </a:buClr>
                <a:buFontTx/>
                <a:buChar char="•"/>
              </a:pPr>
              <a:r>
                <a:rPr lang="fi-FI" sz="2000" dirty="0">
                  <a:solidFill>
                    <a:srgbClr val="000000"/>
                  </a:solidFill>
                </a:rPr>
                <a:t>Pysty, tuoksuva</a:t>
              </a:r>
            </a:p>
            <a:p>
              <a:pPr>
                <a:lnSpc>
                  <a:spcPct val="90000"/>
                </a:lnSpc>
                <a:buClr>
                  <a:srgbClr val="FFFF00"/>
                </a:buClr>
                <a:buFontTx/>
                <a:buChar char="•"/>
              </a:pPr>
              <a:r>
                <a:rPr lang="fi-FI" sz="2000" dirty="0">
                  <a:solidFill>
                    <a:srgbClr val="000000"/>
                  </a:solidFill>
                </a:rPr>
                <a:t>Keltakukkainen</a:t>
              </a:r>
            </a:p>
            <a:p>
              <a:pPr>
                <a:lnSpc>
                  <a:spcPct val="90000"/>
                </a:lnSpc>
                <a:buClr>
                  <a:srgbClr val="FFFF00"/>
                </a:buClr>
                <a:buFontTx/>
                <a:buChar char="•"/>
              </a:pPr>
              <a:r>
                <a:rPr lang="fi-FI" sz="2000" dirty="0">
                  <a:solidFill>
                    <a:srgbClr val="000000"/>
                  </a:solidFill>
                </a:rPr>
                <a:t>Kuivilla kedoilla</a:t>
              </a:r>
            </a:p>
            <a:p>
              <a:pPr>
                <a:lnSpc>
                  <a:spcPct val="90000"/>
                </a:lnSpc>
                <a:buClr>
                  <a:srgbClr val="FFFF00"/>
                </a:buClr>
                <a:buFontTx/>
                <a:buChar char="•"/>
              </a:pPr>
              <a:r>
                <a:rPr lang="fi-FI" sz="2000" dirty="0">
                  <a:solidFill>
                    <a:srgbClr val="000000"/>
                  </a:solidFill>
                </a:rPr>
                <a:t>”Alkuperäinen”</a:t>
              </a:r>
            </a:p>
          </p:txBody>
        </p:sp>
      </p:grpSp>
      <p:sp>
        <p:nvSpPr>
          <p:cNvPr id="241668" name="Text Box 8"/>
          <p:cNvSpPr txBox="1">
            <a:spLocks noChangeArrowheads="1"/>
          </p:cNvSpPr>
          <p:nvPr/>
        </p:nvSpPr>
        <p:spPr bwMode="auto">
          <a:xfrm>
            <a:off x="200025" y="1331640"/>
            <a:ext cx="6646051" cy="560666"/>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pPr>
            <a:r>
              <a:rPr lang="fi-FI" dirty="0">
                <a:solidFill>
                  <a:srgbClr val="000000"/>
                </a:solidFill>
              </a:rPr>
              <a:t>       Risteytymä</a:t>
            </a:r>
            <a:r>
              <a:rPr lang="fi-FI" i="1" dirty="0">
                <a:solidFill>
                  <a:srgbClr val="000000"/>
                </a:solidFill>
              </a:rPr>
              <a:t>      </a:t>
            </a:r>
            <a:r>
              <a:rPr lang="fi-FI" i="1" dirty="0" err="1" smtClean="0">
                <a:solidFill>
                  <a:srgbClr val="000000"/>
                </a:solidFill>
              </a:rPr>
              <a:t>Galium</a:t>
            </a:r>
            <a:r>
              <a:rPr lang="fi-FI" i="1" dirty="0" smtClean="0">
                <a:solidFill>
                  <a:srgbClr val="000000"/>
                </a:solidFill>
              </a:rPr>
              <a:t> </a:t>
            </a:r>
            <a:r>
              <a:rPr lang="fi-FI" i="1" dirty="0" err="1">
                <a:solidFill>
                  <a:srgbClr val="000000"/>
                </a:solidFill>
              </a:rPr>
              <a:t>verum</a:t>
            </a:r>
            <a:r>
              <a:rPr lang="fi-FI" i="1" dirty="0">
                <a:solidFill>
                  <a:srgbClr val="000000"/>
                </a:solidFill>
              </a:rPr>
              <a:t>   </a:t>
            </a:r>
            <a:r>
              <a:rPr lang="fi-FI" i="1" dirty="0" smtClean="0">
                <a:solidFill>
                  <a:srgbClr val="000000"/>
                </a:solidFill>
              </a:rPr>
              <a:t>G. </a:t>
            </a:r>
            <a:r>
              <a:rPr lang="fi-FI" i="1" dirty="0" err="1" smtClean="0">
                <a:solidFill>
                  <a:srgbClr val="000000"/>
                </a:solidFill>
              </a:rPr>
              <a:t>mollugo</a:t>
            </a:r>
            <a:r>
              <a:rPr lang="fi-FI" sz="3600" dirty="0">
                <a:solidFill>
                  <a:srgbClr val="000000"/>
                </a:solidFill>
              </a:rPr>
              <a:t>	</a:t>
            </a:r>
          </a:p>
        </p:txBody>
      </p:sp>
      <p:sp>
        <p:nvSpPr>
          <p:cNvPr id="241669" name="Text Box 9"/>
          <p:cNvSpPr txBox="1">
            <a:spLocks noChangeArrowheads="1"/>
          </p:cNvSpPr>
          <p:nvPr/>
        </p:nvSpPr>
        <p:spPr bwMode="auto">
          <a:xfrm>
            <a:off x="206375" y="8024440"/>
            <a:ext cx="5757988" cy="456022"/>
          </a:xfrm>
          <a:prstGeom prst="rect">
            <a:avLst/>
          </a:prstGeom>
          <a:noFill/>
          <a:ln w="12700">
            <a:noFill/>
            <a:miter lim="800000"/>
            <a:headEnd/>
            <a:tailEnd/>
          </a:ln>
        </p:spPr>
        <p:txBody>
          <a:bodyPr wrap="none" lIns="90488" tIns="44450" rIns="90488" bIns="44450">
            <a:spAutoFit/>
          </a:bodyPr>
          <a:lstStyle/>
          <a:p>
            <a:pPr>
              <a:lnSpc>
                <a:spcPct val="85000"/>
              </a:lnSpc>
              <a:spcBef>
                <a:spcPct val="20000"/>
              </a:spcBef>
              <a:buClr>
                <a:srgbClr val="00FFFF"/>
              </a:buClr>
              <a:buFont typeface="Wingdings" pitchFamily="2" charset="2"/>
              <a:buChar char="v"/>
            </a:pPr>
            <a:r>
              <a:rPr lang="fi-FI" sz="2800" dirty="0">
                <a:solidFill>
                  <a:srgbClr val="000000"/>
                </a:solidFill>
              </a:rPr>
              <a:t> Ihmistoiminta saattoi lajit lähekkäin</a:t>
            </a:r>
          </a:p>
        </p:txBody>
      </p:sp>
      <p:pic>
        <p:nvPicPr>
          <p:cNvPr id="241670" name="Kuva 7" descr="RistKeltPaimIMG_9568krpp.jpg"/>
          <p:cNvPicPr>
            <a:picLocks noChangeAspect="1"/>
          </p:cNvPicPr>
          <p:nvPr/>
        </p:nvPicPr>
        <p:blipFill>
          <a:blip r:embed="rId3" cstate="print"/>
          <a:srcRect/>
          <a:stretch>
            <a:fillRect/>
          </a:stretch>
        </p:blipFill>
        <p:spPr bwMode="auto">
          <a:xfrm>
            <a:off x="692150" y="1820219"/>
            <a:ext cx="4897438" cy="4589462"/>
          </a:xfrm>
          <a:prstGeom prst="rect">
            <a:avLst/>
          </a:prstGeom>
          <a:noFill/>
          <a:ln w="9525">
            <a:noFill/>
            <a:miter lim="800000"/>
            <a:headEnd/>
            <a:tailEnd/>
          </a:ln>
        </p:spPr>
      </p:pic>
      <p:sp>
        <p:nvSpPr>
          <p:cNvPr id="241671" name="Tekstikehys 9"/>
          <p:cNvSpPr txBox="1">
            <a:spLocks noChangeArrowheads="1"/>
          </p:cNvSpPr>
          <p:nvPr/>
        </p:nvSpPr>
        <p:spPr bwMode="auto">
          <a:xfrm rot="16200000">
            <a:off x="4232751" y="3431535"/>
            <a:ext cx="2981265" cy="307777"/>
          </a:xfrm>
          <a:prstGeom prst="rect">
            <a:avLst/>
          </a:prstGeom>
          <a:noFill/>
          <a:ln w="9525">
            <a:noFill/>
            <a:miter lim="800000"/>
            <a:headEnd/>
            <a:tailEnd/>
          </a:ln>
        </p:spPr>
        <p:txBody>
          <a:bodyPr wrap="none">
            <a:spAutoFit/>
          </a:bodyPr>
          <a:lstStyle/>
          <a:p>
            <a:r>
              <a:rPr lang="fi-FI" sz="1400" dirty="0">
                <a:solidFill>
                  <a:srgbClr val="000000"/>
                </a:solidFill>
                <a:latin typeface="+mn-lt"/>
              </a:rPr>
              <a:t>Kuva: </a:t>
            </a:r>
            <a:r>
              <a:rPr lang="fi-FI" sz="1400" dirty="0" err="1">
                <a:solidFill>
                  <a:srgbClr val="000000"/>
                </a:solidFill>
                <a:latin typeface="+mn-lt"/>
              </a:rPr>
              <a:t>J.Tammisola</a:t>
            </a:r>
            <a:r>
              <a:rPr lang="fi-FI" sz="1400" dirty="0">
                <a:solidFill>
                  <a:srgbClr val="000000"/>
                </a:solidFill>
                <a:latin typeface="+mn-lt"/>
              </a:rPr>
              <a:t>, Itä-Pakila 2010</a:t>
            </a:r>
          </a:p>
        </p:txBody>
      </p:sp>
      <p:sp>
        <p:nvSpPr>
          <p:cNvPr id="10" name="Päivämäärän paikkamerkki 9"/>
          <p:cNvSpPr>
            <a:spLocks noGrp="1"/>
          </p:cNvSpPr>
          <p:nvPr>
            <p:ph type="dt" sz="half" idx="10"/>
          </p:nvPr>
        </p:nvSpPr>
        <p:spPr>
          <a:xfrm>
            <a:off x="5085184" y="8758486"/>
            <a:ext cx="1600200" cy="638050"/>
          </a:xfrm>
        </p:spPr>
        <p:txBody>
          <a:bodyPr/>
          <a:lstStyle/>
          <a:p>
            <a:pPr>
              <a:defRPr/>
            </a:pPr>
            <a:r>
              <a:rPr lang="fi-FI" smtClean="0"/>
              <a:t>13.9.2012</a:t>
            </a:r>
            <a:endParaRPr lang="fi-FI" dirty="0"/>
          </a:p>
        </p:txBody>
      </p:sp>
      <p:sp>
        <p:nvSpPr>
          <p:cNvPr id="11" name="Dian numeron paikkamerkki 10"/>
          <p:cNvSpPr>
            <a:spLocks noGrp="1"/>
          </p:cNvSpPr>
          <p:nvPr>
            <p:ph type="sldNum" sz="quarter" idx="12"/>
          </p:nvPr>
        </p:nvSpPr>
        <p:spPr>
          <a:xfrm>
            <a:off x="4914900" y="8758486"/>
            <a:ext cx="1600200" cy="635000"/>
          </a:xfrm>
        </p:spPr>
        <p:txBody>
          <a:bodyPr/>
          <a:lstStyle/>
          <a:p>
            <a:pPr>
              <a:defRPr/>
            </a:pPr>
            <a:fld id="{BB633F18-57DA-44A6-A5AB-55AE2C66BFDF}" type="slidenum">
              <a:rPr lang="fi-FI" smtClean="0"/>
              <a:pPr>
                <a:defRPr/>
              </a:pPr>
              <a:t>24</a:t>
            </a:fld>
            <a:endParaRPr lang="fi-FI" dirty="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6434" name="Kuva 5" descr="IMG_3854kkkkkpppp.jpg"/>
          <p:cNvPicPr>
            <a:picLocks noChangeAspect="1"/>
          </p:cNvPicPr>
          <p:nvPr/>
        </p:nvPicPr>
        <p:blipFill>
          <a:blip r:embed="rId2" cstate="print"/>
          <a:srcRect/>
          <a:stretch>
            <a:fillRect/>
          </a:stretch>
        </p:blipFill>
        <p:spPr bwMode="auto">
          <a:xfrm>
            <a:off x="428625" y="1255713"/>
            <a:ext cx="6065838" cy="7888287"/>
          </a:xfrm>
          <a:prstGeom prst="rect">
            <a:avLst/>
          </a:prstGeom>
          <a:noFill/>
          <a:ln w="9525">
            <a:noFill/>
            <a:miter lim="800000"/>
            <a:headEnd/>
            <a:tailEnd/>
          </a:ln>
        </p:spPr>
      </p:pic>
      <p:sp>
        <p:nvSpPr>
          <p:cNvPr id="146435" name="Rectangle 2"/>
          <p:cNvSpPr>
            <a:spLocks noGrp="1" noChangeArrowheads="1"/>
          </p:cNvSpPr>
          <p:nvPr>
            <p:ph type="title"/>
          </p:nvPr>
        </p:nvSpPr>
        <p:spPr>
          <a:xfrm>
            <a:off x="814388" y="142875"/>
            <a:ext cx="5114925" cy="973138"/>
          </a:xfrm>
        </p:spPr>
        <p:txBody>
          <a:bodyPr/>
          <a:lstStyle/>
          <a:p>
            <a:pPr eaLnBrk="1" hangingPunct="1">
              <a:lnSpc>
                <a:spcPct val="85000"/>
              </a:lnSpc>
            </a:pPr>
            <a:r>
              <a:rPr lang="fi-FI" sz="3200" dirty="0" err="1" smtClean="0"/>
              <a:t>Karukka</a:t>
            </a:r>
            <a:r>
              <a:rPr lang="fi-FI" sz="3200" dirty="0" smtClean="0"/>
              <a:t> on karviaisen ja mustaherukan risteytymä    </a:t>
            </a:r>
            <a:r>
              <a:rPr lang="fi-FI" sz="2800" dirty="0" smtClean="0"/>
              <a:t>1</a:t>
            </a:r>
            <a:r>
              <a:rPr lang="fi-FI" sz="2400" dirty="0" smtClean="0"/>
              <a:t>.</a:t>
            </a:r>
            <a:endParaRPr lang="fi-FI" sz="3200" dirty="0" smtClean="0"/>
          </a:p>
        </p:txBody>
      </p:sp>
      <p:sp>
        <p:nvSpPr>
          <p:cNvPr id="146436" name="Text Box 5"/>
          <p:cNvSpPr txBox="1">
            <a:spLocks noChangeArrowheads="1"/>
          </p:cNvSpPr>
          <p:nvPr/>
        </p:nvSpPr>
        <p:spPr bwMode="auto">
          <a:xfrm>
            <a:off x="4000500" y="8766175"/>
            <a:ext cx="2000250" cy="377825"/>
          </a:xfrm>
          <a:prstGeom prst="rect">
            <a:avLst/>
          </a:prstGeom>
          <a:noFill/>
          <a:ln w="12700" algn="ctr">
            <a:noFill/>
            <a:miter lim="800000"/>
            <a:headEnd/>
            <a:tailEnd/>
          </a:ln>
        </p:spPr>
        <p:txBody>
          <a:bodyPr lIns="90488" tIns="44450" rIns="90488" bIns="44450" anchor="b">
            <a:spAutoFit/>
          </a:bodyPr>
          <a:lstStyle/>
          <a:p>
            <a:pPr>
              <a:lnSpc>
                <a:spcPct val="85000"/>
              </a:lnSpc>
            </a:pPr>
            <a:r>
              <a:rPr lang="fi-FI" sz="1100">
                <a:solidFill>
                  <a:srgbClr val="081D58"/>
                </a:solidFill>
                <a:latin typeface="Arial" pitchFamily="34" charset="0"/>
                <a:cs typeface="Arial" pitchFamily="34" charset="0"/>
              </a:rPr>
              <a:t>Karukka, Helsinki 2009. </a:t>
            </a:r>
            <a:br>
              <a:rPr lang="fi-FI" sz="1100">
                <a:solidFill>
                  <a:srgbClr val="081D58"/>
                </a:solidFill>
                <a:latin typeface="Arial" pitchFamily="34" charset="0"/>
                <a:cs typeface="Arial" pitchFamily="34" charset="0"/>
              </a:rPr>
            </a:br>
            <a:r>
              <a:rPr lang="fi-FI" sz="1100">
                <a:solidFill>
                  <a:srgbClr val="081D58"/>
                </a:solidFill>
                <a:latin typeface="Arial" pitchFamily="34" charset="0"/>
                <a:cs typeface="Arial" pitchFamily="34" charset="0"/>
              </a:rPr>
              <a:t>© J.Tammisola</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a:xfrm>
            <a:off x="642938" y="571500"/>
            <a:ext cx="5829300" cy="1192213"/>
          </a:xfrm>
        </p:spPr>
        <p:txBody>
          <a:bodyPr/>
          <a:lstStyle/>
          <a:p>
            <a:pPr eaLnBrk="1" hangingPunct="1">
              <a:lnSpc>
                <a:spcPct val="85000"/>
              </a:lnSpc>
            </a:pPr>
            <a:r>
              <a:rPr lang="fi-FI" sz="3600" smtClean="0"/>
              <a:t>Karukka on karviaisen ja mustaherukan risteytymä    </a:t>
            </a:r>
            <a:r>
              <a:rPr lang="fi-FI" sz="2800" smtClean="0"/>
              <a:t>2.</a:t>
            </a:r>
            <a:endParaRPr lang="fi-FI" sz="3600" smtClean="0"/>
          </a:p>
        </p:txBody>
      </p:sp>
      <p:sp>
        <p:nvSpPr>
          <p:cNvPr id="147459" name="Rectangle 3"/>
          <p:cNvSpPr>
            <a:spLocks noGrp="1" noChangeArrowheads="1"/>
          </p:cNvSpPr>
          <p:nvPr>
            <p:ph type="body" idx="1"/>
          </p:nvPr>
        </p:nvSpPr>
        <p:spPr>
          <a:xfrm>
            <a:off x="620713" y="5435600"/>
            <a:ext cx="6237287" cy="3779838"/>
          </a:xfrm>
        </p:spPr>
        <p:txBody>
          <a:bodyPr/>
          <a:lstStyle/>
          <a:p>
            <a:pPr eaLnBrk="1" hangingPunct="1">
              <a:spcBef>
                <a:spcPct val="30000"/>
              </a:spcBef>
            </a:pPr>
            <a:r>
              <a:rPr lang="fi-FI" sz="2400" dirty="0" smtClean="0"/>
              <a:t>Perinteisesti jalostuksessa saadaan vapaasti yhdistää lajikkeeseen kahden eri kasvilajin kaikki tuhannet geenit</a:t>
            </a:r>
          </a:p>
          <a:p>
            <a:pPr eaLnBrk="1" hangingPunct="1">
              <a:spcBef>
                <a:spcPct val="30000"/>
              </a:spcBef>
            </a:pPr>
            <a:r>
              <a:rPr lang="fi-FI" sz="2400" dirty="0" smtClean="0"/>
              <a:t>Jos taas kasviin tuodaan tuosta geenipuurosta puhdistettuna vain yksi, tarkasti tunnettu geeni</a:t>
            </a:r>
          </a:p>
          <a:p>
            <a:pPr lvl="1" eaLnBrk="1" hangingPunct="1">
              <a:spcBef>
                <a:spcPct val="30000"/>
              </a:spcBef>
            </a:pPr>
            <a:r>
              <a:rPr lang="fi-FI" sz="2000" dirty="0" smtClean="0"/>
              <a:t>nykyaikaisten, hallitumpien menetelmien avulla </a:t>
            </a:r>
          </a:p>
          <a:p>
            <a:pPr eaLnBrk="1" hangingPunct="1">
              <a:spcBef>
                <a:spcPct val="30000"/>
              </a:spcBef>
            </a:pPr>
            <a:r>
              <a:rPr lang="fi-FI" sz="2400" dirty="0" smtClean="0"/>
              <a:t>…laukeavat lainsäädännön raskaat ja kalliit vaatimukset</a:t>
            </a:r>
          </a:p>
          <a:p>
            <a:pPr eaLnBrk="1" hangingPunct="1">
              <a:spcBef>
                <a:spcPct val="30000"/>
              </a:spcBef>
              <a:buFont typeface="Monotype Sorts" pitchFamily="2" charset="2"/>
              <a:buChar char="F"/>
            </a:pPr>
            <a:r>
              <a:rPr lang="fi-FI" sz="2000" dirty="0" smtClean="0">
                <a:hlinkClick r:id="rId2"/>
              </a:rPr>
              <a:t>http://geenit.fi/EP101006LiiteIK.pdf</a:t>
            </a:r>
            <a:r>
              <a:rPr lang="fi-FI" sz="2000" dirty="0" smtClean="0"/>
              <a:t>    </a:t>
            </a:r>
          </a:p>
        </p:txBody>
      </p:sp>
      <p:pic>
        <p:nvPicPr>
          <p:cNvPr id="147460" name="Picture 4" descr="Karukka14_43Res100High"/>
          <p:cNvPicPr>
            <a:picLocks noChangeAspect="1" noChangeArrowheads="1"/>
          </p:cNvPicPr>
          <p:nvPr/>
        </p:nvPicPr>
        <p:blipFill>
          <a:blip r:embed="rId3" cstate="print"/>
          <a:srcRect/>
          <a:stretch>
            <a:fillRect/>
          </a:stretch>
        </p:blipFill>
        <p:spPr bwMode="auto">
          <a:xfrm>
            <a:off x="885825" y="1962150"/>
            <a:ext cx="4343400" cy="3257550"/>
          </a:xfrm>
          <a:prstGeom prst="rect">
            <a:avLst/>
          </a:prstGeom>
          <a:noFill/>
          <a:ln w="9525">
            <a:noFill/>
            <a:miter lim="800000"/>
            <a:headEnd/>
            <a:tailEnd/>
          </a:ln>
        </p:spPr>
      </p:pic>
      <p:sp>
        <p:nvSpPr>
          <p:cNvPr id="147461" name="Text Box 5"/>
          <p:cNvSpPr txBox="1">
            <a:spLocks noChangeArrowheads="1"/>
          </p:cNvSpPr>
          <p:nvPr/>
        </p:nvSpPr>
        <p:spPr bwMode="auto">
          <a:xfrm>
            <a:off x="2857500" y="5224463"/>
            <a:ext cx="2689225" cy="220662"/>
          </a:xfrm>
          <a:prstGeom prst="rect">
            <a:avLst/>
          </a:prstGeom>
          <a:noFill/>
          <a:ln w="12700" algn="ctr">
            <a:noFill/>
            <a:miter lim="800000"/>
            <a:headEnd/>
            <a:tailEnd/>
          </a:ln>
        </p:spPr>
        <p:txBody>
          <a:bodyPr lIns="90488" tIns="44450" rIns="90488" bIns="44450" anchor="b">
            <a:spAutoFit/>
          </a:bodyPr>
          <a:lstStyle/>
          <a:p>
            <a:pPr>
              <a:lnSpc>
                <a:spcPct val="85000"/>
              </a:lnSpc>
            </a:pPr>
            <a:r>
              <a:rPr lang="fi-FI" sz="1000">
                <a:solidFill>
                  <a:srgbClr val="081D58"/>
                </a:solidFill>
                <a:latin typeface="Arial" pitchFamily="34" charset="0"/>
                <a:cs typeface="Arial" pitchFamily="34" charset="0"/>
              </a:rPr>
              <a:t>Karukka, Helsinki 2006. © J.Tammisola</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285750" y="107950"/>
            <a:ext cx="5829300" cy="1439863"/>
          </a:xfrm>
          <a:prstGeom prst="rect">
            <a:avLst/>
          </a:prstGeom>
          <a:noFill/>
          <a:ln w="12700">
            <a:noFill/>
            <a:miter lim="800000"/>
            <a:headEnd/>
            <a:tailEnd/>
          </a:ln>
        </p:spPr>
        <p:txBody>
          <a:bodyPr lIns="90488" tIns="44450" rIns="90488" bIns="44450" anchor="b"/>
          <a:lstStyle/>
          <a:p>
            <a:pPr algn="ctr" eaLnBrk="1" hangingPunct="1">
              <a:lnSpc>
                <a:spcPct val="85000"/>
              </a:lnSpc>
            </a:pPr>
            <a:r>
              <a:rPr lang="fi-FI" sz="4400">
                <a:solidFill>
                  <a:srgbClr val="000000"/>
                </a:solidFill>
                <a:latin typeface="Arial" pitchFamily="34" charset="0"/>
              </a:rPr>
              <a:t> </a:t>
            </a:r>
          </a:p>
        </p:txBody>
      </p:sp>
      <p:sp>
        <p:nvSpPr>
          <p:cNvPr id="148483" name="Rectangle 3"/>
          <p:cNvSpPr>
            <a:spLocks noGrp="1" noChangeArrowheads="1"/>
          </p:cNvSpPr>
          <p:nvPr>
            <p:ph type="title"/>
          </p:nvPr>
        </p:nvSpPr>
        <p:spPr>
          <a:xfrm>
            <a:off x="381000" y="-69850"/>
            <a:ext cx="5829300" cy="1473200"/>
          </a:xfrm>
        </p:spPr>
        <p:txBody>
          <a:bodyPr/>
          <a:lstStyle/>
          <a:p>
            <a:pPr eaLnBrk="1" hangingPunct="1">
              <a:lnSpc>
                <a:spcPct val="80000"/>
              </a:lnSpc>
            </a:pPr>
            <a:r>
              <a:rPr lang="fi-FI" sz="3600" dirty="0" smtClean="0"/>
              <a:t>Kesyttääkö uusia villikasveja viljelyyn...?</a:t>
            </a:r>
          </a:p>
        </p:txBody>
      </p:sp>
      <p:sp>
        <p:nvSpPr>
          <p:cNvPr id="148484" name="Rectangle 4"/>
          <p:cNvSpPr>
            <a:spLocks noGrp="1" noChangeArrowheads="1"/>
          </p:cNvSpPr>
          <p:nvPr>
            <p:ph type="body" idx="1"/>
          </p:nvPr>
        </p:nvSpPr>
        <p:spPr>
          <a:xfrm>
            <a:off x="549275" y="5580112"/>
            <a:ext cx="6624638" cy="3938588"/>
          </a:xfrm>
        </p:spPr>
        <p:txBody>
          <a:bodyPr/>
          <a:lstStyle/>
          <a:p>
            <a:pPr eaLnBrk="1" hangingPunct="1">
              <a:lnSpc>
                <a:spcPct val="85000"/>
              </a:lnSpc>
              <a:spcBef>
                <a:spcPct val="10000"/>
              </a:spcBef>
            </a:pPr>
            <a:r>
              <a:rPr lang="fi-FI" sz="2400" dirty="0" smtClean="0"/>
              <a:t>Mesimarja (</a:t>
            </a:r>
            <a:r>
              <a:rPr lang="fi-FI" sz="2400" i="1" dirty="0" err="1" smtClean="0"/>
              <a:t>Rubus</a:t>
            </a:r>
            <a:r>
              <a:rPr lang="fi-FI" sz="2400" i="1" dirty="0" smtClean="0"/>
              <a:t> </a:t>
            </a:r>
            <a:r>
              <a:rPr lang="fi-FI" sz="2400" i="1" dirty="0" err="1" smtClean="0"/>
              <a:t>arcticus</a:t>
            </a:r>
            <a:r>
              <a:rPr lang="fi-FI" sz="2400" dirty="0" smtClean="0"/>
              <a:t>)</a:t>
            </a:r>
          </a:p>
          <a:p>
            <a:pPr lvl="1" eaLnBrk="1" hangingPunct="1">
              <a:lnSpc>
                <a:spcPct val="85000"/>
              </a:lnSpc>
              <a:spcBef>
                <a:spcPct val="10000"/>
              </a:spcBef>
            </a:pPr>
            <a:r>
              <a:rPr lang="fi-FI" sz="2000" dirty="0" smtClean="0"/>
              <a:t>”maukkain Euroopan marjoista”  </a:t>
            </a:r>
            <a:br>
              <a:rPr lang="fi-FI" sz="2000" dirty="0" smtClean="0"/>
            </a:br>
            <a:r>
              <a:rPr lang="fi-FI" sz="2000" dirty="0" smtClean="0"/>
              <a:t>(</a:t>
            </a:r>
            <a:r>
              <a:rPr lang="fi-FI" sz="2000" dirty="0" err="1" smtClean="0"/>
              <a:t>Línné</a:t>
            </a:r>
            <a:r>
              <a:rPr lang="fi-FI" sz="2000" dirty="0" smtClean="0"/>
              <a:t> 1762)</a:t>
            </a:r>
          </a:p>
          <a:p>
            <a:pPr eaLnBrk="1" hangingPunct="1">
              <a:lnSpc>
                <a:spcPct val="85000"/>
              </a:lnSpc>
              <a:spcBef>
                <a:spcPct val="10000"/>
              </a:spcBef>
            </a:pPr>
            <a:r>
              <a:rPr lang="fi-FI" sz="2400" dirty="0" smtClean="0"/>
              <a:t>Harvinaistuva laji – marjojen saanti luonnosta vähenee</a:t>
            </a:r>
          </a:p>
          <a:p>
            <a:pPr eaLnBrk="1" hangingPunct="1">
              <a:lnSpc>
                <a:spcPct val="85000"/>
              </a:lnSpc>
              <a:spcBef>
                <a:spcPct val="10000"/>
              </a:spcBef>
            </a:pPr>
            <a:r>
              <a:rPr lang="fi-FI" sz="2400" dirty="0" smtClean="0"/>
              <a:t>Jo </a:t>
            </a:r>
            <a:r>
              <a:rPr lang="fi-FI" sz="2400" dirty="0" err="1" smtClean="0"/>
              <a:t>Linné</a:t>
            </a:r>
            <a:r>
              <a:rPr lang="fi-FI" sz="2400" dirty="0" smtClean="0"/>
              <a:t> teki viljelykokeita</a:t>
            </a:r>
          </a:p>
          <a:p>
            <a:pPr eaLnBrk="1" hangingPunct="1">
              <a:lnSpc>
                <a:spcPct val="85000"/>
              </a:lnSpc>
              <a:spcBef>
                <a:spcPct val="10000"/>
              </a:spcBef>
            </a:pPr>
            <a:r>
              <a:rPr lang="fi-FI" sz="2400" dirty="0" smtClean="0"/>
              <a:t>Jalostusyrityksiä 1920-luvulta lähtien</a:t>
            </a:r>
          </a:p>
          <a:p>
            <a:pPr lvl="1" eaLnBrk="1" hangingPunct="1">
              <a:lnSpc>
                <a:spcPct val="85000"/>
              </a:lnSpc>
              <a:spcBef>
                <a:spcPct val="10000"/>
              </a:spcBef>
            </a:pPr>
            <a:r>
              <a:rPr lang="fi-FI" sz="2000" dirty="0" smtClean="0"/>
              <a:t>niukoin tuloksin</a:t>
            </a:r>
          </a:p>
          <a:p>
            <a:pPr eaLnBrk="1" hangingPunct="1">
              <a:lnSpc>
                <a:spcPct val="85000"/>
              </a:lnSpc>
              <a:spcBef>
                <a:spcPct val="10000"/>
              </a:spcBef>
              <a:buSzPct val="70000"/>
              <a:buFont typeface="Monotype Sorts" pitchFamily="2" charset="2"/>
              <a:buChar char="F"/>
            </a:pPr>
            <a:r>
              <a:rPr lang="fi-FI" sz="1800" dirty="0" smtClean="0">
                <a:sym typeface="Monotype Sorts" pitchFamily="2" charset="2"/>
              </a:rPr>
              <a:t>Tammisola (1988) </a:t>
            </a:r>
            <a:r>
              <a:rPr lang="fi-FI" sz="1800" i="1" dirty="0" err="1" smtClean="0">
                <a:sym typeface="Monotype Sorts" pitchFamily="2" charset="2"/>
              </a:rPr>
              <a:t>J.Agric.Sci.Finl</a:t>
            </a:r>
            <a:r>
              <a:rPr lang="fi-FI" sz="1800" i="1" dirty="0" smtClean="0">
                <a:sym typeface="Monotype Sorts" pitchFamily="2" charset="2"/>
              </a:rPr>
              <a:t>. </a:t>
            </a:r>
            <a:r>
              <a:rPr lang="fi-FI" sz="1800" dirty="0" smtClean="0">
                <a:sym typeface="Monotype Sorts" pitchFamily="2" charset="2"/>
              </a:rPr>
              <a:t>60: 327</a:t>
            </a:r>
            <a:r>
              <a:rPr lang="fi-FI" sz="1800" dirty="0" smtClean="0">
                <a:cs typeface="Times New Roman" pitchFamily="18" charset="0"/>
                <a:sym typeface="Monotype Sorts" pitchFamily="2" charset="2"/>
              </a:rPr>
              <a:t>–</a:t>
            </a:r>
            <a:r>
              <a:rPr lang="fi-FI" sz="1800" dirty="0" smtClean="0">
                <a:sym typeface="Monotype Sorts" pitchFamily="2" charset="2"/>
              </a:rPr>
              <a:t>446</a:t>
            </a:r>
          </a:p>
          <a:p>
            <a:pPr eaLnBrk="1" hangingPunct="1">
              <a:lnSpc>
                <a:spcPct val="85000"/>
              </a:lnSpc>
              <a:spcBef>
                <a:spcPct val="10000"/>
              </a:spcBef>
              <a:buSzPct val="70000"/>
              <a:buFont typeface="Monotype Sorts" pitchFamily="2" charset="2"/>
              <a:buChar char="F"/>
            </a:pPr>
            <a:r>
              <a:rPr lang="fi-FI" sz="1800" dirty="0" smtClean="0">
                <a:sym typeface="Monotype Sorts" pitchFamily="2" charset="2"/>
                <a:hlinkClick r:id="rId2"/>
              </a:rPr>
              <a:t>http://geenit.fi/MesimSTTKasik080405.pdf</a:t>
            </a:r>
            <a:r>
              <a:rPr lang="fi-FI" sz="1800" dirty="0" smtClean="0">
                <a:sym typeface="Monotype Sorts" pitchFamily="2" charset="2"/>
              </a:rPr>
              <a:t> </a:t>
            </a:r>
          </a:p>
        </p:txBody>
      </p:sp>
      <p:sp>
        <p:nvSpPr>
          <p:cNvPr id="148485" name="Text Box 5"/>
          <p:cNvSpPr txBox="1">
            <a:spLocks noChangeArrowheads="1"/>
          </p:cNvSpPr>
          <p:nvPr/>
        </p:nvSpPr>
        <p:spPr bwMode="auto">
          <a:xfrm rot="-5400000">
            <a:off x="5454924" y="4407261"/>
            <a:ext cx="1985801" cy="299056"/>
          </a:xfrm>
          <a:prstGeom prst="rect">
            <a:avLst/>
          </a:prstGeom>
          <a:noFill/>
          <a:ln w="12700">
            <a:noFill/>
            <a:miter lim="800000"/>
            <a:headEnd/>
            <a:tailEnd/>
          </a:ln>
        </p:spPr>
        <p:txBody>
          <a:bodyPr wrap="none" lIns="90488" tIns="44450" rIns="90488" bIns="44450">
            <a:spAutoFit/>
          </a:bodyPr>
          <a:lstStyle/>
          <a:p>
            <a:pPr algn="ctr">
              <a:lnSpc>
                <a:spcPct val="85000"/>
              </a:lnSpc>
              <a:spcBef>
                <a:spcPct val="20000"/>
              </a:spcBef>
            </a:pPr>
            <a:r>
              <a:rPr lang="fi-FI" sz="1600" dirty="0" smtClean="0">
                <a:solidFill>
                  <a:srgbClr val="000000"/>
                </a:solidFill>
                <a:latin typeface="+mn-lt"/>
              </a:rPr>
              <a:t>©</a:t>
            </a:r>
            <a:r>
              <a:rPr lang="fi-FI" sz="1600" dirty="0" err="1" smtClean="0">
                <a:solidFill>
                  <a:srgbClr val="000000"/>
                </a:solidFill>
                <a:latin typeface="+mn-lt"/>
              </a:rPr>
              <a:t>J.Tammisola</a:t>
            </a:r>
            <a:r>
              <a:rPr lang="fi-FI" sz="1600" dirty="0" smtClean="0">
                <a:solidFill>
                  <a:srgbClr val="000000"/>
                </a:solidFill>
                <a:latin typeface="+mn-lt"/>
              </a:rPr>
              <a:t> 1968</a:t>
            </a:r>
            <a:endParaRPr lang="en-US" sz="1600" dirty="0">
              <a:solidFill>
                <a:srgbClr val="000000"/>
              </a:solidFill>
              <a:latin typeface="+mn-lt"/>
              <a:cs typeface="Times New Roman" pitchFamily="18" charset="0"/>
            </a:endParaRPr>
          </a:p>
        </p:txBody>
      </p:sp>
      <p:pic>
        <p:nvPicPr>
          <p:cNvPr id="148486" name="Picture 6" descr="MesimarjaMax"/>
          <p:cNvPicPr>
            <a:picLocks noChangeAspect="1" noChangeArrowheads="1"/>
          </p:cNvPicPr>
          <p:nvPr/>
        </p:nvPicPr>
        <p:blipFill>
          <a:blip r:embed="rId3" cstate="print"/>
          <a:srcRect/>
          <a:stretch>
            <a:fillRect/>
          </a:stretch>
        </p:blipFill>
        <p:spPr bwMode="auto">
          <a:xfrm>
            <a:off x="546100" y="1331640"/>
            <a:ext cx="5765800" cy="4076700"/>
          </a:xfrm>
          <a:prstGeom prst="rect">
            <a:avLst/>
          </a:prstGeom>
          <a:noFill/>
          <a:ln w="9525">
            <a:noFill/>
            <a:miter lim="800000"/>
            <a:headEnd/>
            <a:tailEnd/>
          </a:ln>
        </p:spPr>
      </p:pic>
      <p:sp>
        <p:nvSpPr>
          <p:cNvPr id="7" name="Päivämäärän paikkamerkki 6"/>
          <p:cNvSpPr>
            <a:spLocks noGrp="1"/>
          </p:cNvSpPr>
          <p:nvPr>
            <p:ph type="dt" sz="half" idx="10"/>
          </p:nvPr>
        </p:nvSpPr>
        <p:spPr>
          <a:xfrm>
            <a:off x="342900" y="8761536"/>
            <a:ext cx="1600200" cy="635000"/>
          </a:xfrm>
        </p:spPr>
        <p:txBody>
          <a:bodyPr/>
          <a:lstStyle/>
          <a:p>
            <a:pPr>
              <a:defRPr/>
            </a:pPr>
            <a:r>
              <a:rPr lang="fi-FI" smtClean="0"/>
              <a:t>13.9.2012</a:t>
            </a:r>
            <a:endParaRPr lang="fi-FI"/>
          </a:p>
        </p:txBody>
      </p:sp>
      <p:sp>
        <p:nvSpPr>
          <p:cNvPr id="8" name="Dian numeron paikkamerkki 7"/>
          <p:cNvSpPr>
            <a:spLocks noGrp="1"/>
          </p:cNvSpPr>
          <p:nvPr>
            <p:ph type="sldNum" sz="quarter" idx="12"/>
          </p:nvPr>
        </p:nvSpPr>
        <p:spPr>
          <a:xfrm>
            <a:off x="4914900" y="8761536"/>
            <a:ext cx="1600200" cy="635000"/>
          </a:xfrm>
        </p:spPr>
        <p:txBody>
          <a:bodyPr/>
          <a:lstStyle/>
          <a:p>
            <a:pPr>
              <a:defRPr/>
            </a:pPr>
            <a:fld id="{3BFB981E-337B-4B20-9B48-0C0211BA111E}" type="slidenum">
              <a:rPr lang="fi-FI" smtClean="0"/>
              <a:pPr>
                <a:defRPr/>
              </a:pPr>
              <a:t>27</a:t>
            </a:fld>
            <a:endParaRPr lang="fi-FI"/>
          </a:p>
        </p:txBody>
      </p:sp>
      <p:sp>
        <p:nvSpPr>
          <p:cNvPr id="9" name="Alatunnisteen paikkamerkki 8"/>
          <p:cNvSpPr>
            <a:spLocks noGrp="1"/>
          </p:cNvSpPr>
          <p:nvPr>
            <p:ph type="ftr" sz="quarter" idx="11"/>
          </p:nvPr>
        </p:nvSpPr>
        <p:spPr>
          <a:xfrm>
            <a:off x="2343150" y="8761536"/>
            <a:ext cx="3678138"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285750" y="179388"/>
            <a:ext cx="5829300" cy="1439862"/>
          </a:xfrm>
        </p:spPr>
        <p:txBody>
          <a:bodyPr/>
          <a:lstStyle/>
          <a:p>
            <a:pPr eaLnBrk="1" hangingPunct="1"/>
            <a:r>
              <a:rPr lang="fi-FI" smtClean="0"/>
              <a:t> </a:t>
            </a:r>
          </a:p>
        </p:txBody>
      </p:sp>
      <p:sp>
        <p:nvSpPr>
          <p:cNvPr id="149507" name="Rectangle 3"/>
          <p:cNvSpPr>
            <a:spLocks noGrp="1" noChangeArrowheads="1"/>
          </p:cNvSpPr>
          <p:nvPr>
            <p:ph type="body" idx="1"/>
          </p:nvPr>
        </p:nvSpPr>
        <p:spPr>
          <a:xfrm>
            <a:off x="76200" y="2123728"/>
            <a:ext cx="6781800" cy="7218363"/>
          </a:xfrm>
        </p:spPr>
        <p:txBody>
          <a:bodyPr/>
          <a:lstStyle/>
          <a:p>
            <a:pPr eaLnBrk="1" hangingPunct="1">
              <a:lnSpc>
                <a:spcPct val="105000"/>
              </a:lnSpc>
              <a:spcBef>
                <a:spcPts val="0"/>
              </a:spcBef>
              <a:spcAft>
                <a:spcPts val="600"/>
              </a:spcAft>
            </a:pPr>
            <a:r>
              <a:rPr lang="fi-FI" sz="2800" dirty="0" smtClean="0">
                <a:latin typeface="Times New Roman" pitchFamily="18" charset="0"/>
                <a:cs typeface="Times New Roman" pitchFamily="18" charset="0"/>
              </a:rPr>
              <a:t>Mesimarja on epäluotettava ja työläs viljeltävä ”primitiivisten” piirteidensä takia</a:t>
            </a:r>
          </a:p>
          <a:p>
            <a:pPr lvl="1" eaLnBrk="1" hangingPunct="1">
              <a:lnSpc>
                <a:spcPct val="105000"/>
              </a:lnSpc>
              <a:spcBef>
                <a:spcPts val="0"/>
              </a:spcBef>
              <a:spcAft>
                <a:spcPts val="600"/>
              </a:spcAft>
            </a:pPr>
            <a:r>
              <a:rPr lang="fi-FI" sz="2400" dirty="0" smtClean="0">
                <a:latin typeface="Times New Roman" pitchFamily="18" charset="0"/>
                <a:cs typeface="Times New Roman" pitchFamily="18" charset="0"/>
              </a:rPr>
              <a:t>viihtyy vain pohjoisessa (huonosti jo Etelä-Suomessa) </a:t>
            </a:r>
          </a:p>
          <a:p>
            <a:pPr lvl="1" eaLnBrk="1" hangingPunct="1">
              <a:lnSpc>
                <a:spcPct val="105000"/>
              </a:lnSpc>
              <a:spcBef>
                <a:spcPts val="0"/>
              </a:spcBef>
              <a:spcAft>
                <a:spcPts val="600"/>
              </a:spcAft>
            </a:pPr>
            <a:r>
              <a:rPr lang="fi-FI" sz="2400" dirty="0" smtClean="0">
                <a:latin typeface="Times New Roman" pitchFamily="18" charset="0"/>
                <a:cs typeface="Times New Roman" pitchFamily="18" charset="0"/>
              </a:rPr>
              <a:t>ei kestä rikkakasveja (on heikko kilpailija)</a:t>
            </a:r>
          </a:p>
          <a:p>
            <a:pPr lvl="1" eaLnBrk="1" hangingPunct="1">
              <a:lnSpc>
                <a:spcPct val="105000"/>
              </a:lnSpc>
              <a:spcBef>
                <a:spcPts val="0"/>
              </a:spcBef>
              <a:spcAft>
                <a:spcPts val="600"/>
              </a:spcAft>
            </a:pPr>
            <a:r>
              <a:rPr lang="fi-FI" sz="2400" dirty="0" smtClean="0">
                <a:latin typeface="Times New Roman" pitchFamily="18" charset="0"/>
                <a:cs typeface="Times New Roman" pitchFamily="18" charset="0"/>
              </a:rPr>
              <a:t>on taudinarka (virus- ja sienitauteja)</a:t>
            </a:r>
          </a:p>
          <a:p>
            <a:pPr lvl="1" eaLnBrk="1" hangingPunct="1">
              <a:lnSpc>
                <a:spcPct val="105000"/>
              </a:lnSpc>
              <a:spcBef>
                <a:spcPts val="0"/>
              </a:spcBef>
              <a:spcAft>
                <a:spcPts val="600"/>
              </a:spcAft>
            </a:pPr>
            <a:r>
              <a:rPr lang="fi-FI" sz="2400" dirty="0" smtClean="0">
                <a:latin typeface="Times New Roman" pitchFamily="18" charset="0"/>
                <a:cs typeface="Times New Roman" pitchFamily="18" charset="0"/>
              </a:rPr>
              <a:t>on </a:t>
            </a:r>
            <a:r>
              <a:rPr lang="fi-FI" sz="2400" dirty="0" err="1" smtClean="0">
                <a:latin typeface="Times New Roman" pitchFamily="18" charset="0"/>
                <a:cs typeface="Times New Roman" pitchFamily="18" charset="0"/>
              </a:rPr>
              <a:t>itsesteriili</a:t>
            </a:r>
            <a:r>
              <a:rPr lang="fi-FI" sz="2400" dirty="0" smtClean="0">
                <a:latin typeface="Times New Roman" pitchFamily="18" charset="0"/>
                <a:cs typeface="Times New Roman" pitchFamily="18" charset="0"/>
              </a:rPr>
              <a:t> (joten marjojen saamiseksi täytyy kasvattaa useita lajikkeita sekaisin)</a:t>
            </a:r>
          </a:p>
          <a:p>
            <a:pPr lvl="1" eaLnBrk="1" hangingPunct="1">
              <a:lnSpc>
                <a:spcPct val="105000"/>
              </a:lnSpc>
              <a:spcBef>
                <a:spcPts val="0"/>
              </a:spcBef>
              <a:spcAft>
                <a:spcPts val="600"/>
              </a:spcAft>
            </a:pPr>
            <a:r>
              <a:rPr lang="fi-FI" sz="2400" dirty="0" smtClean="0">
                <a:latin typeface="Times New Roman" pitchFamily="18" charset="0"/>
                <a:cs typeface="Times New Roman" pitchFamily="18" charset="0"/>
              </a:rPr>
              <a:t>marjat ovat pehmeitä eivätkä sovellu mekaaniseen korjuuseen</a:t>
            </a:r>
          </a:p>
          <a:p>
            <a:pPr eaLnBrk="1" hangingPunct="1">
              <a:lnSpc>
                <a:spcPct val="105000"/>
              </a:lnSpc>
              <a:spcBef>
                <a:spcPts val="0"/>
              </a:spcBef>
              <a:spcAft>
                <a:spcPts val="600"/>
              </a:spcAft>
            </a:pPr>
            <a:r>
              <a:rPr lang="fi-FI" sz="2800" dirty="0" smtClean="0">
                <a:latin typeface="Times New Roman" pitchFamily="18" charset="0"/>
                <a:cs typeface="Times New Roman" pitchFamily="18" charset="0"/>
              </a:rPr>
              <a:t>Rotevampaa kasvutapaa, etelänsietoa ja taudinkestävyyttä voitaisiin saada </a:t>
            </a:r>
            <a:r>
              <a:rPr lang="fi-FI" sz="2800" dirty="0" err="1" smtClean="0">
                <a:latin typeface="Times New Roman" pitchFamily="18" charset="0"/>
                <a:cs typeface="Times New Roman" pitchFamily="18" charset="0"/>
              </a:rPr>
              <a:t>amerikkalais</a:t>
            </a:r>
            <a:r>
              <a:rPr lang="fi-FI" sz="2800" dirty="0" smtClean="0">
                <a:latin typeface="Times New Roman" pitchFamily="18" charset="0"/>
                <a:cs typeface="Times New Roman" pitchFamily="18" charset="0"/>
              </a:rPr>
              <a:t>–aasialaisesta ”</a:t>
            </a:r>
            <a:r>
              <a:rPr lang="fi-FI" sz="2800" dirty="0" err="1" smtClean="0">
                <a:latin typeface="Times New Roman" pitchFamily="18" charset="0"/>
                <a:cs typeface="Times New Roman" pitchFamily="18" charset="0"/>
              </a:rPr>
              <a:t>sisar”alalajista</a:t>
            </a:r>
            <a:r>
              <a:rPr lang="fi-FI" sz="2800" dirty="0" smtClean="0">
                <a:latin typeface="Times New Roman" pitchFamily="18" charset="0"/>
                <a:cs typeface="Times New Roman" pitchFamily="18" charset="0"/>
              </a:rPr>
              <a:t> (</a:t>
            </a:r>
            <a:r>
              <a:rPr lang="fi-FI" sz="2800" dirty="0" err="1" smtClean="0">
                <a:latin typeface="Times New Roman" pitchFamily="18" charset="0"/>
                <a:cs typeface="Times New Roman" pitchFamily="18" charset="0"/>
              </a:rPr>
              <a:t>ssp</a:t>
            </a:r>
            <a:r>
              <a:rPr lang="fi-FI" sz="2800" dirty="0" smtClean="0">
                <a:latin typeface="Times New Roman" pitchFamily="18" charset="0"/>
                <a:cs typeface="Times New Roman" pitchFamily="18" charset="0"/>
              </a:rPr>
              <a:t>. </a:t>
            </a:r>
            <a:r>
              <a:rPr lang="fi-FI" sz="2800" i="1" dirty="0" err="1" smtClean="0">
                <a:latin typeface="Times New Roman" pitchFamily="18" charset="0"/>
                <a:cs typeface="Times New Roman" pitchFamily="18" charset="0"/>
              </a:rPr>
              <a:t>stellatus</a:t>
            </a:r>
            <a:r>
              <a:rPr lang="fi-FI" sz="2800" dirty="0" smtClean="0">
                <a:latin typeface="Times New Roman" pitchFamily="18" charset="0"/>
                <a:cs typeface="Times New Roman" pitchFamily="18" charset="0"/>
              </a:rPr>
              <a:t>)</a:t>
            </a:r>
          </a:p>
        </p:txBody>
      </p:sp>
      <p:sp>
        <p:nvSpPr>
          <p:cNvPr id="149508" name="Rectangle 4"/>
          <p:cNvSpPr>
            <a:spLocks noChangeArrowheads="1"/>
          </p:cNvSpPr>
          <p:nvPr/>
        </p:nvSpPr>
        <p:spPr bwMode="auto">
          <a:xfrm>
            <a:off x="188913" y="467841"/>
            <a:ext cx="6356350" cy="1439863"/>
          </a:xfrm>
          <a:prstGeom prst="rect">
            <a:avLst/>
          </a:prstGeom>
          <a:noFill/>
          <a:ln w="12700">
            <a:solidFill>
              <a:schemeClr val="tx1"/>
            </a:solidFill>
            <a:miter lim="800000"/>
            <a:headEnd/>
            <a:tailEnd/>
          </a:ln>
        </p:spPr>
        <p:txBody>
          <a:bodyPr lIns="90488" tIns="44450" rIns="90488" bIns="44450" anchor="b"/>
          <a:lstStyle/>
          <a:p>
            <a:pPr algn="ctr" eaLnBrk="1" hangingPunct="1">
              <a:lnSpc>
                <a:spcPct val="80000"/>
              </a:lnSpc>
            </a:pPr>
            <a:r>
              <a:rPr lang="fi-FI" sz="3200" dirty="0">
                <a:solidFill>
                  <a:srgbClr val="000000"/>
                </a:solidFill>
                <a:latin typeface="Arial" pitchFamily="34" charset="0"/>
              </a:rPr>
              <a:t> ...vai kehittää kehnoja kompromisseja klassillisilla risteytyksillä?</a:t>
            </a:r>
          </a:p>
        </p:txBody>
      </p:sp>
      <p:sp>
        <p:nvSpPr>
          <p:cNvPr id="5" name="Päivämäärän paikkamerkki 4"/>
          <p:cNvSpPr>
            <a:spLocks noGrp="1"/>
          </p:cNvSpPr>
          <p:nvPr>
            <p:ph type="dt" sz="half" idx="10"/>
          </p:nvPr>
        </p:nvSpPr>
        <p:spPr>
          <a:xfrm>
            <a:off x="342900" y="8761536"/>
            <a:ext cx="1600200" cy="635000"/>
          </a:xfrm>
        </p:spPr>
        <p:txBody>
          <a:bodyPr/>
          <a:lstStyle/>
          <a:p>
            <a:pPr>
              <a:defRPr/>
            </a:pPr>
            <a:r>
              <a:rPr lang="fi-FI" dirty="0" smtClean="0"/>
              <a:t>13.9.2012</a:t>
            </a:r>
            <a:endParaRPr lang="fi-FI" dirty="0"/>
          </a:p>
        </p:txBody>
      </p:sp>
      <p:sp>
        <p:nvSpPr>
          <p:cNvPr id="6" name="Dian numeron paikkamerkki 5"/>
          <p:cNvSpPr>
            <a:spLocks noGrp="1"/>
          </p:cNvSpPr>
          <p:nvPr>
            <p:ph type="sldNum" sz="quarter" idx="12"/>
          </p:nvPr>
        </p:nvSpPr>
        <p:spPr>
          <a:xfrm>
            <a:off x="4914900" y="8761536"/>
            <a:ext cx="1600200" cy="635000"/>
          </a:xfrm>
        </p:spPr>
        <p:txBody>
          <a:bodyPr/>
          <a:lstStyle/>
          <a:p>
            <a:pPr>
              <a:defRPr/>
            </a:pPr>
            <a:fld id="{3BFB981E-337B-4B20-9B48-0C0211BA111E}" type="slidenum">
              <a:rPr lang="fi-FI" smtClean="0"/>
              <a:pPr>
                <a:defRPr/>
              </a:pPr>
              <a:t>28</a:t>
            </a:fld>
            <a:endParaRPr lang="fi-FI"/>
          </a:p>
        </p:txBody>
      </p:sp>
      <p:sp>
        <p:nvSpPr>
          <p:cNvPr id="7" name="Alatunnisteen paikkamerkki 6"/>
          <p:cNvSpPr>
            <a:spLocks noGrp="1"/>
          </p:cNvSpPr>
          <p:nvPr>
            <p:ph type="ftr" sz="quarter" idx="11"/>
          </p:nvPr>
        </p:nvSpPr>
        <p:spPr>
          <a:xfrm>
            <a:off x="2343150" y="8761536"/>
            <a:ext cx="3390106"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285750" y="179388"/>
            <a:ext cx="5829300" cy="1439862"/>
          </a:xfrm>
        </p:spPr>
        <p:txBody>
          <a:bodyPr/>
          <a:lstStyle/>
          <a:p>
            <a:pPr eaLnBrk="1" hangingPunct="1"/>
            <a:r>
              <a:rPr lang="fi-FI" smtClean="0"/>
              <a:t> </a:t>
            </a:r>
          </a:p>
        </p:txBody>
      </p:sp>
      <p:sp>
        <p:nvSpPr>
          <p:cNvPr id="150531" name="Rectangle 3"/>
          <p:cNvSpPr>
            <a:spLocks noGrp="1" noChangeArrowheads="1"/>
          </p:cNvSpPr>
          <p:nvPr>
            <p:ph type="body" idx="1"/>
          </p:nvPr>
        </p:nvSpPr>
        <p:spPr>
          <a:xfrm>
            <a:off x="76200" y="2051720"/>
            <a:ext cx="6781800" cy="6534794"/>
          </a:xfrm>
        </p:spPr>
        <p:txBody>
          <a:bodyPr/>
          <a:lstStyle/>
          <a:p>
            <a:pPr eaLnBrk="1" hangingPunct="1">
              <a:lnSpc>
                <a:spcPct val="90000"/>
              </a:lnSpc>
              <a:spcBef>
                <a:spcPct val="25000"/>
              </a:spcBef>
            </a:pPr>
            <a:r>
              <a:rPr lang="fi-FI" sz="2800" dirty="0" smtClean="0">
                <a:latin typeface="Times New Roman" pitchFamily="18" charset="0"/>
                <a:cs typeface="Times New Roman" pitchFamily="18" charset="0"/>
              </a:rPr>
              <a:t>Näitä kahta mesimarjan ”sisarus”-alalajia risteytettiin perinteisesti keskenään ja takaisin aitoon mesimarjaan päin vuosikausien ajan</a:t>
            </a:r>
          </a:p>
          <a:p>
            <a:pPr lvl="1" eaLnBrk="1" hangingPunct="1">
              <a:lnSpc>
                <a:spcPct val="90000"/>
              </a:lnSpc>
              <a:spcBef>
                <a:spcPct val="25000"/>
              </a:spcBef>
            </a:pPr>
            <a:r>
              <a:rPr lang="fi-FI" sz="2400" dirty="0" smtClean="0">
                <a:latin typeface="Times New Roman" pitchFamily="18" charset="0"/>
                <a:cs typeface="Times New Roman" pitchFamily="18" charset="0"/>
              </a:rPr>
              <a:t>ensin Ruotsissa ja sitten myös Suomessa</a:t>
            </a:r>
          </a:p>
          <a:p>
            <a:pPr lvl="1" eaLnBrk="1" hangingPunct="1">
              <a:lnSpc>
                <a:spcPct val="90000"/>
              </a:lnSpc>
              <a:spcBef>
                <a:spcPct val="25000"/>
              </a:spcBef>
            </a:pPr>
            <a:r>
              <a:rPr lang="fi-FI" sz="2400" dirty="0" smtClean="0">
                <a:latin typeface="Times New Roman" pitchFamily="18" charset="0"/>
                <a:cs typeface="Times New Roman" pitchFamily="18" charset="0"/>
              </a:rPr>
              <a:t>tuloksena eteläisempi, rotevampi ja vähemmän taudinarka ”</a:t>
            </a:r>
            <a:r>
              <a:rPr lang="fi-FI" sz="2400" dirty="0" err="1" smtClean="0">
                <a:latin typeface="Times New Roman" pitchFamily="18" charset="0"/>
                <a:cs typeface="Times New Roman" pitchFamily="18" charset="0"/>
              </a:rPr>
              <a:t>jalomaarain</a:t>
            </a:r>
            <a:r>
              <a:rPr lang="fi-FI" sz="2400" dirty="0" smtClean="0">
                <a:latin typeface="Times New Roman" pitchFamily="18" charset="0"/>
                <a:cs typeface="Times New Roman" pitchFamily="18" charset="0"/>
              </a:rPr>
              <a:t>” (”</a:t>
            </a:r>
            <a:r>
              <a:rPr lang="fi-FI" sz="2400" dirty="0" err="1" smtClean="0">
                <a:latin typeface="Times New Roman" pitchFamily="18" charset="0"/>
                <a:cs typeface="Times New Roman" pitchFamily="18" charset="0"/>
              </a:rPr>
              <a:t>allåkerbär</a:t>
            </a:r>
            <a:r>
              <a:rPr lang="fi-FI" sz="2400" dirty="0" smtClean="0">
                <a:latin typeface="Times New Roman" pitchFamily="18" charset="0"/>
                <a:cs typeface="Times New Roman" pitchFamily="18" charset="0"/>
              </a:rPr>
              <a:t>”) </a:t>
            </a:r>
          </a:p>
          <a:p>
            <a:pPr eaLnBrk="1" hangingPunct="1">
              <a:lnSpc>
                <a:spcPct val="90000"/>
              </a:lnSpc>
              <a:spcBef>
                <a:spcPct val="25000"/>
              </a:spcBef>
            </a:pPr>
            <a:r>
              <a:rPr lang="fi-FI" sz="2800" dirty="0" smtClean="0">
                <a:latin typeface="Times New Roman" pitchFamily="18" charset="0"/>
                <a:cs typeface="Times New Roman" pitchFamily="18" charset="0"/>
              </a:rPr>
              <a:t>Mutta! Ainutlaatuinen mesimarjan aromi menetettiin </a:t>
            </a:r>
          </a:p>
          <a:p>
            <a:pPr eaLnBrk="1" hangingPunct="1">
              <a:lnSpc>
                <a:spcPct val="90000"/>
              </a:lnSpc>
              <a:spcBef>
                <a:spcPct val="25000"/>
              </a:spcBef>
            </a:pPr>
            <a:r>
              <a:rPr lang="fi-FI" sz="2800" dirty="0" err="1" smtClean="0">
                <a:latin typeface="Times New Roman" pitchFamily="18" charset="0"/>
                <a:cs typeface="Times New Roman" pitchFamily="18" charset="0"/>
              </a:rPr>
              <a:t>Jalomaaraimet</a:t>
            </a:r>
            <a:r>
              <a:rPr lang="fi-FI" sz="2800" dirty="0" smtClean="0">
                <a:latin typeface="Times New Roman" pitchFamily="18" charset="0"/>
                <a:cs typeface="Times New Roman" pitchFamily="18" charset="0"/>
              </a:rPr>
              <a:t> maistuvat kyllä hyviltä, </a:t>
            </a:r>
            <a:br>
              <a:rPr lang="fi-FI" sz="2800" dirty="0" smtClean="0">
                <a:latin typeface="Times New Roman" pitchFamily="18" charset="0"/>
                <a:cs typeface="Times New Roman" pitchFamily="18" charset="0"/>
              </a:rPr>
            </a:br>
            <a:r>
              <a:rPr lang="fi-FI" sz="2800" dirty="0" smtClean="0">
                <a:latin typeface="Times New Roman" pitchFamily="18" charset="0"/>
                <a:cs typeface="Times New Roman" pitchFamily="18" charset="0"/>
              </a:rPr>
              <a:t>mutta aitoa mesimarjalikööriä niistä ei voi valmistaa</a:t>
            </a:r>
          </a:p>
          <a:p>
            <a:pPr eaLnBrk="1" hangingPunct="1">
              <a:lnSpc>
                <a:spcPct val="90000"/>
              </a:lnSpc>
              <a:spcBef>
                <a:spcPct val="25000"/>
              </a:spcBef>
            </a:pPr>
            <a:r>
              <a:rPr lang="fi-FI" sz="2800" dirty="0" smtClean="0">
                <a:latin typeface="Times New Roman" pitchFamily="18" charset="0"/>
                <a:cs typeface="Times New Roman" pitchFamily="18" charset="0"/>
                <a:sym typeface="Monotype Sorts" pitchFamily="2" charset="2"/>
              </a:rPr>
              <a:t>Opetus: ”</a:t>
            </a:r>
            <a:r>
              <a:rPr lang="fi-FI" sz="2800" dirty="0" err="1" smtClean="0">
                <a:latin typeface="Times New Roman" pitchFamily="18" charset="0"/>
                <a:cs typeface="Times New Roman" pitchFamily="18" charset="0"/>
                <a:sym typeface="Monotype Sorts" pitchFamily="2" charset="2"/>
              </a:rPr>
              <a:t>pelastus”ominaisuudet</a:t>
            </a:r>
            <a:r>
              <a:rPr lang="fi-FI" sz="2800" dirty="0" smtClean="0">
                <a:latin typeface="Times New Roman" pitchFamily="18" charset="0"/>
                <a:cs typeface="Times New Roman" pitchFamily="18" charset="0"/>
                <a:sym typeface="Monotype Sorts" pitchFamily="2" charset="2"/>
              </a:rPr>
              <a:t> täytyy, varovaisuuden vuoksi,  tuoda kasviin puhdistettuina (geenitekniikan avulla). </a:t>
            </a:r>
          </a:p>
          <a:p>
            <a:pPr eaLnBrk="1" hangingPunct="1">
              <a:lnSpc>
                <a:spcPct val="90000"/>
              </a:lnSpc>
              <a:spcBef>
                <a:spcPct val="25000"/>
              </a:spcBef>
              <a:buFont typeface="Monotype Sorts" pitchFamily="2" charset="2"/>
              <a:buChar char="F"/>
            </a:pPr>
            <a:r>
              <a:rPr lang="fi-FI" sz="2000" dirty="0" smtClean="0">
                <a:latin typeface="Times New Roman" pitchFamily="18" charset="0"/>
                <a:cs typeface="Times New Roman" pitchFamily="18" charset="0"/>
                <a:sym typeface="Monotype Sorts" pitchFamily="2" charset="2"/>
              </a:rPr>
              <a:t>Pirinen </a:t>
            </a:r>
            <a:r>
              <a:rPr lang="fi-FI" sz="2000" dirty="0" err="1" smtClean="0">
                <a:latin typeface="Times New Roman" pitchFamily="18" charset="0"/>
                <a:cs typeface="Times New Roman" pitchFamily="18" charset="0"/>
                <a:sym typeface="Monotype Sorts" pitchFamily="2" charset="2"/>
              </a:rPr>
              <a:t>ym</a:t>
            </a:r>
            <a:r>
              <a:rPr lang="fi-FI" sz="2000" dirty="0" smtClean="0">
                <a:latin typeface="Times New Roman" pitchFamily="18" charset="0"/>
                <a:cs typeface="Times New Roman" pitchFamily="18" charset="0"/>
                <a:sym typeface="Monotype Sorts" pitchFamily="2" charset="2"/>
              </a:rPr>
              <a:t> (1998) </a:t>
            </a:r>
            <a:r>
              <a:rPr lang="fi-FI" sz="2000" i="1" dirty="0" err="1" smtClean="0">
                <a:latin typeface="Times New Roman" pitchFamily="18" charset="0"/>
                <a:cs typeface="Times New Roman" pitchFamily="18" charset="0"/>
                <a:sym typeface="Monotype Sorts" pitchFamily="2" charset="2"/>
              </a:rPr>
              <a:t>Agric</a:t>
            </a:r>
            <a:r>
              <a:rPr lang="fi-FI" sz="2000" i="1" dirty="0" smtClean="0">
                <a:latin typeface="Times New Roman" pitchFamily="18" charset="0"/>
                <a:cs typeface="Times New Roman" pitchFamily="18" charset="0"/>
                <a:sym typeface="Monotype Sorts" pitchFamily="2" charset="2"/>
              </a:rPr>
              <a:t>. Food </a:t>
            </a:r>
            <a:r>
              <a:rPr lang="fi-FI" sz="2000" i="1" dirty="0" err="1" smtClean="0">
                <a:latin typeface="Times New Roman" pitchFamily="18" charset="0"/>
                <a:cs typeface="Times New Roman" pitchFamily="18" charset="0"/>
                <a:sym typeface="Monotype Sorts" pitchFamily="2" charset="2"/>
              </a:rPr>
              <a:t>Sci</a:t>
            </a:r>
            <a:r>
              <a:rPr lang="fi-FI" sz="2000" i="1" dirty="0" smtClean="0">
                <a:latin typeface="Times New Roman" pitchFamily="18" charset="0"/>
                <a:cs typeface="Times New Roman" pitchFamily="18" charset="0"/>
                <a:sym typeface="Monotype Sorts" pitchFamily="2" charset="2"/>
              </a:rPr>
              <a:t>. </a:t>
            </a:r>
            <a:r>
              <a:rPr lang="fi-FI" sz="2000" i="1" dirty="0" err="1" smtClean="0">
                <a:latin typeface="Times New Roman" pitchFamily="18" charset="0"/>
                <a:cs typeface="Times New Roman" pitchFamily="18" charset="0"/>
                <a:sym typeface="Monotype Sorts" pitchFamily="2" charset="2"/>
              </a:rPr>
              <a:t>Finl</a:t>
            </a:r>
            <a:r>
              <a:rPr lang="fi-FI" sz="2000" i="1" dirty="0" smtClean="0">
                <a:latin typeface="Times New Roman" pitchFamily="18" charset="0"/>
                <a:cs typeface="Times New Roman" pitchFamily="18" charset="0"/>
                <a:sym typeface="Monotype Sorts" pitchFamily="2" charset="2"/>
              </a:rPr>
              <a:t>. </a:t>
            </a:r>
            <a:r>
              <a:rPr lang="fi-FI" sz="2000" dirty="0" smtClean="0">
                <a:latin typeface="Times New Roman" pitchFamily="18" charset="0"/>
                <a:cs typeface="Times New Roman" pitchFamily="18" charset="0"/>
                <a:sym typeface="Monotype Sorts" pitchFamily="2" charset="2"/>
              </a:rPr>
              <a:t>7:455-468</a:t>
            </a:r>
          </a:p>
        </p:txBody>
      </p:sp>
      <p:sp>
        <p:nvSpPr>
          <p:cNvPr id="150532" name="Rectangle 4"/>
          <p:cNvSpPr>
            <a:spLocks noChangeArrowheads="1"/>
          </p:cNvSpPr>
          <p:nvPr/>
        </p:nvSpPr>
        <p:spPr bwMode="auto">
          <a:xfrm>
            <a:off x="188913" y="323850"/>
            <a:ext cx="6356350" cy="1439863"/>
          </a:xfrm>
          <a:prstGeom prst="rect">
            <a:avLst/>
          </a:prstGeom>
          <a:noFill/>
          <a:ln w="12700">
            <a:solidFill>
              <a:schemeClr val="tx1"/>
            </a:solidFill>
            <a:miter lim="800000"/>
            <a:headEnd/>
            <a:tailEnd/>
          </a:ln>
        </p:spPr>
        <p:txBody>
          <a:bodyPr lIns="90488" tIns="44450" rIns="90488" bIns="44450" anchor="b"/>
          <a:lstStyle/>
          <a:p>
            <a:pPr algn="ctr" eaLnBrk="1" hangingPunct="1">
              <a:lnSpc>
                <a:spcPct val="80000"/>
              </a:lnSpc>
            </a:pPr>
            <a:r>
              <a:rPr lang="fi-FI" sz="3200" dirty="0">
                <a:solidFill>
                  <a:srgbClr val="990099"/>
                </a:solidFill>
                <a:latin typeface="Arial" pitchFamily="34" charset="0"/>
              </a:rPr>
              <a:t> Aromi tärvääntyi, kun </a:t>
            </a:r>
            <a:br>
              <a:rPr lang="fi-FI" sz="3200" dirty="0">
                <a:solidFill>
                  <a:srgbClr val="990099"/>
                </a:solidFill>
                <a:latin typeface="Arial" pitchFamily="34" charset="0"/>
              </a:rPr>
            </a:br>
            <a:r>
              <a:rPr lang="fi-FI" sz="3200" dirty="0">
                <a:solidFill>
                  <a:srgbClr val="990099"/>
                </a:solidFill>
                <a:latin typeface="Arial" pitchFamily="34" charset="0"/>
              </a:rPr>
              <a:t>yhdisteltiin tuntemattomia geenejä sattuman kauppaa</a:t>
            </a:r>
          </a:p>
        </p:txBody>
      </p:sp>
      <p:sp>
        <p:nvSpPr>
          <p:cNvPr id="5" name="Päivämäärän paikkamerkki 4"/>
          <p:cNvSpPr>
            <a:spLocks noGrp="1"/>
          </p:cNvSpPr>
          <p:nvPr>
            <p:ph type="dt" sz="half" idx="10"/>
          </p:nvPr>
        </p:nvSpPr>
        <p:spPr>
          <a:xfrm>
            <a:off x="342900" y="8748464"/>
            <a:ext cx="1600200" cy="635000"/>
          </a:xfrm>
        </p:spPr>
        <p:txBody>
          <a:bodyPr/>
          <a:lstStyle/>
          <a:p>
            <a:pPr>
              <a:defRPr/>
            </a:pPr>
            <a:r>
              <a:rPr lang="fi-FI" dirty="0" smtClean="0"/>
              <a:t>13.9.2012</a:t>
            </a:r>
            <a:endParaRPr lang="fi-FI" dirty="0"/>
          </a:p>
        </p:txBody>
      </p:sp>
      <p:sp>
        <p:nvSpPr>
          <p:cNvPr id="6" name="Dian numeron paikkamerkki 5"/>
          <p:cNvSpPr>
            <a:spLocks noGrp="1"/>
          </p:cNvSpPr>
          <p:nvPr>
            <p:ph type="sldNum" sz="quarter" idx="12"/>
          </p:nvPr>
        </p:nvSpPr>
        <p:spPr>
          <a:xfrm>
            <a:off x="4914900" y="8748464"/>
            <a:ext cx="1600200" cy="635000"/>
          </a:xfrm>
        </p:spPr>
        <p:txBody>
          <a:bodyPr/>
          <a:lstStyle/>
          <a:p>
            <a:pPr>
              <a:defRPr/>
            </a:pPr>
            <a:fld id="{3BFB981E-337B-4B20-9B48-0C0211BA111E}" type="slidenum">
              <a:rPr lang="fi-FI" smtClean="0"/>
              <a:pPr>
                <a:defRPr/>
              </a:pPr>
              <a:t>29</a:t>
            </a:fld>
            <a:endParaRPr lang="fi-FI" dirty="0"/>
          </a:p>
        </p:txBody>
      </p:sp>
      <p:sp>
        <p:nvSpPr>
          <p:cNvPr id="7" name="Alatunnisteen paikkamerkki 6"/>
          <p:cNvSpPr>
            <a:spLocks noGrp="1"/>
          </p:cNvSpPr>
          <p:nvPr>
            <p:ph type="ftr" sz="quarter" idx="11"/>
          </p:nvPr>
        </p:nvSpPr>
        <p:spPr>
          <a:xfrm>
            <a:off x="2343150" y="8748464"/>
            <a:ext cx="3678138"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Otsikko 1"/>
          <p:cNvSpPr>
            <a:spLocks noGrp="1"/>
          </p:cNvSpPr>
          <p:nvPr>
            <p:ph type="title"/>
          </p:nvPr>
        </p:nvSpPr>
        <p:spPr/>
        <p:txBody>
          <a:bodyPr/>
          <a:lstStyle/>
          <a:p>
            <a:r>
              <a:rPr lang="fi-FI" dirty="0" smtClean="0"/>
              <a:t>Ruvetaan röhkimään...? </a:t>
            </a:r>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8C23A513-A639-4120-85C6-F143C690E447}" type="slidenum">
              <a:rPr lang="en-US" smtClean="0">
                <a:solidFill>
                  <a:schemeClr val="tx1"/>
                </a:solidFill>
              </a:rPr>
              <a:pPr>
                <a:defRPr/>
              </a:pPr>
              <a:t>3</a:t>
            </a:fld>
            <a:endParaRPr lang="en-US">
              <a:solidFill>
                <a:schemeClr val="tx1"/>
              </a:solidFill>
            </a:endParaRPr>
          </a:p>
        </p:txBody>
      </p:sp>
      <p:pic>
        <p:nvPicPr>
          <p:cNvPr id="121862" name="Picture 3" descr="OletSika12"/>
          <p:cNvPicPr>
            <a:picLocks noChangeAspect="1" noChangeArrowheads="1"/>
          </p:cNvPicPr>
          <p:nvPr/>
        </p:nvPicPr>
        <p:blipFill>
          <a:blip r:embed="rId2" cstate="print"/>
          <a:srcRect/>
          <a:stretch>
            <a:fillRect/>
          </a:stretch>
        </p:blipFill>
        <p:spPr bwMode="auto">
          <a:xfrm>
            <a:off x="763588" y="1390650"/>
            <a:ext cx="5329237" cy="3640138"/>
          </a:xfrm>
          <a:prstGeom prst="rect">
            <a:avLst/>
          </a:prstGeom>
          <a:noFill/>
          <a:ln w="9525">
            <a:noFill/>
            <a:miter lim="800000"/>
            <a:headEnd/>
            <a:tailEnd/>
          </a:ln>
        </p:spPr>
      </p:pic>
      <p:pic>
        <p:nvPicPr>
          <p:cNvPr id="121863" name="Picture 4" descr="OletSika34"/>
          <p:cNvPicPr>
            <a:picLocks noChangeAspect="1" noChangeArrowheads="1"/>
          </p:cNvPicPr>
          <p:nvPr/>
        </p:nvPicPr>
        <p:blipFill>
          <a:blip r:embed="rId3" cstate="print"/>
          <a:srcRect/>
          <a:stretch>
            <a:fillRect/>
          </a:stretch>
        </p:blipFill>
        <p:spPr bwMode="auto">
          <a:xfrm>
            <a:off x="763588" y="5213350"/>
            <a:ext cx="5329237" cy="34401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Otsikko 1"/>
          <p:cNvSpPr>
            <a:spLocks noGrp="1"/>
          </p:cNvSpPr>
          <p:nvPr>
            <p:ph type="title"/>
          </p:nvPr>
        </p:nvSpPr>
        <p:spPr/>
        <p:txBody>
          <a:bodyPr/>
          <a:lstStyle/>
          <a:p>
            <a:r>
              <a:rPr lang="fi-FI" dirty="0" smtClean="0"/>
              <a:t>Sotkeminen kiellettävä?</a:t>
            </a:r>
          </a:p>
        </p:txBody>
      </p:sp>
      <p:sp>
        <p:nvSpPr>
          <p:cNvPr id="151555" name="Sisällön paikkamerkki 2"/>
          <p:cNvSpPr>
            <a:spLocks noGrp="1"/>
          </p:cNvSpPr>
          <p:nvPr>
            <p:ph idx="1"/>
          </p:nvPr>
        </p:nvSpPr>
        <p:spPr/>
        <p:txBody>
          <a:bodyPr/>
          <a:lstStyle/>
          <a:p>
            <a:r>
              <a:rPr lang="fi-FI" dirty="0" smtClean="0"/>
              <a:t>Miksi ihmeessä pitäisi tehdä turhaa sotkua...</a:t>
            </a:r>
          </a:p>
          <a:p>
            <a:pPr lvl="1"/>
            <a:r>
              <a:rPr lang="fi-FI" dirty="0" smtClean="0"/>
              <a:t>...vain, jotta pääsisimme sitä taas heti siivoamaan? </a:t>
            </a:r>
          </a:p>
          <a:p>
            <a:r>
              <a:rPr lang="fi-FI" dirty="0" smtClean="0"/>
              <a:t>Hyötygeeni kannattaa tuoda mesimarjaan puhtaana</a:t>
            </a:r>
          </a:p>
          <a:p>
            <a:pPr lvl="1"/>
            <a:r>
              <a:rPr lang="fi-FI" dirty="0" smtClean="0"/>
              <a:t>…ilman haitallisia ”vapaamatkustajia” </a:t>
            </a:r>
          </a:p>
          <a:p>
            <a:r>
              <a:rPr lang="fi-FI" dirty="0" smtClean="0"/>
              <a:t>Nyt sen osaisimme, eikä enää</a:t>
            </a:r>
          </a:p>
          <a:p>
            <a:pPr lvl="1"/>
            <a:r>
              <a:rPr lang="fi-FI" dirty="0" smtClean="0"/>
              <a:t>…pikku aromipommiin pääsisi huonon maun geenejä</a:t>
            </a:r>
          </a:p>
          <a:p>
            <a:r>
              <a:rPr lang="fi-FI" dirty="0" smtClean="0"/>
              <a:t>Uudessa </a:t>
            </a:r>
            <a:r>
              <a:rPr lang="fi-FI" dirty="0" err="1" smtClean="0"/>
              <a:t>täsmäjalostuksessa</a:t>
            </a:r>
            <a:r>
              <a:rPr lang="fi-FI" dirty="0" smtClean="0"/>
              <a:t> kasviin tuodaan</a:t>
            </a:r>
          </a:p>
          <a:p>
            <a:pPr lvl="1"/>
            <a:r>
              <a:rPr lang="fi-FI" dirty="0" smtClean="0"/>
              <a:t>miljoona kertaa vähemmän vierasta perimäainesta, ja </a:t>
            </a:r>
          </a:p>
          <a:p>
            <a:pPr lvl="1"/>
            <a:r>
              <a:rPr lang="fi-FI" dirty="0" smtClean="0"/>
              <a:t>10 000 kertaa vähemmän turhia geenejä</a:t>
            </a:r>
          </a:p>
          <a:p>
            <a:pPr lvl="1"/>
            <a:r>
              <a:rPr lang="fi-FI" dirty="0" smtClean="0"/>
              <a:t>...joista valtaosa on tavalla tai toisella haitallisia</a:t>
            </a:r>
          </a:p>
          <a:p>
            <a:r>
              <a:rPr lang="fi-FI" dirty="0" smtClean="0"/>
              <a:t>Onnistunut yksilö löydetään seulomalla</a:t>
            </a:r>
          </a:p>
          <a:p>
            <a:pPr lvl="1"/>
            <a:r>
              <a:rPr lang="fi-FI" dirty="0" smtClean="0"/>
              <a:t>...tuhat kertaa vähemmän jälkeläislinjoja kuin vanhassa, likaisessa jalostuksessa</a:t>
            </a:r>
          </a:p>
          <a:p>
            <a:r>
              <a:rPr lang="fi-FI" dirty="0" smtClean="0"/>
              <a:t>Nykyaikainen geenitieto ja -muuntelu parantaa näin jalostuksen hallittavuutta muutamalla kertaluokalla </a:t>
            </a:r>
            <a:br>
              <a:rPr lang="fi-FI" dirty="0" smtClean="0"/>
            </a:br>
            <a:r>
              <a:rPr lang="fi-FI" dirty="0" smtClean="0"/>
              <a:t>(eli 1000–100 000 -kertaisesti)</a:t>
            </a:r>
          </a:p>
          <a:p>
            <a:r>
              <a:rPr lang="fi-FI" dirty="0" smtClean="0"/>
              <a:t>Saako mesimarjan pelastaa? </a:t>
            </a:r>
            <a:r>
              <a:rPr lang="fi-FI" dirty="0" smtClean="0">
                <a:hlinkClick r:id="rId2"/>
              </a:rPr>
              <a:t>http://geenit.fi/MesimSTTKasik080405.pdf</a:t>
            </a:r>
            <a:r>
              <a:rPr lang="fi-FI" dirty="0" smtClean="0"/>
              <a:t> </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6" name="Dian numeron paikkamerkki 5"/>
          <p:cNvSpPr>
            <a:spLocks noGrp="1"/>
          </p:cNvSpPr>
          <p:nvPr>
            <p:ph type="sldNum" sz="quarter" idx="12"/>
          </p:nvPr>
        </p:nvSpPr>
        <p:spPr/>
        <p:txBody>
          <a:bodyPr/>
          <a:lstStyle/>
          <a:p>
            <a:pPr>
              <a:defRPr/>
            </a:pPr>
            <a:fld id="{7E890F8C-E769-4E9D-BE64-451862CA083D}" type="slidenum">
              <a:rPr lang="en-US" smtClean="0"/>
              <a:pPr>
                <a:defRPr/>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1828800" y="7935913"/>
            <a:ext cx="2000250" cy="584200"/>
          </a:xfrm>
          <a:prstGeom prst="rect">
            <a:avLst/>
          </a:prstGeom>
          <a:noFill/>
          <a:ln w="12700">
            <a:noFill/>
            <a:miter lim="800000"/>
            <a:headEnd/>
            <a:tailEnd/>
          </a:ln>
        </p:spPr>
        <p:txBody>
          <a:bodyPr wrap="none" anchor="ctr"/>
          <a:lstStyle/>
          <a:p>
            <a:pPr algn="ctr">
              <a:lnSpc>
                <a:spcPct val="85000"/>
              </a:lnSpc>
              <a:spcBef>
                <a:spcPct val="50000"/>
              </a:spcBef>
            </a:pPr>
            <a:endParaRPr lang="fi-FI">
              <a:solidFill>
                <a:srgbClr val="FFFF00"/>
              </a:solidFill>
            </a:endParaRPr>
          </a:p>
        </p:txBody>
      </p:sp>
      <p:pic>
        <p:nvPicPr>
          <p:cNvPr id="152579" name="Picture 3"/>
          <p:cNvPicPr>
            <a:picLocks noChangeArrowheads="1"/>
          </p:cNvPicPr>
          <p:nvPr/>
        </p:nvPicPr>
        <p:blipFill>
          <a:blip r:embed="rId3" cstate="print"/>
          <a:srcRect/>
          <a:stretch>
            <a:fillRect/>
          </a:stretch>
        </p:blipFill>
        <p:spPr bwMode="auto">
          <a:xfrm>
            <a:off x="304800" y="3132138"/>
            <a:ext cx="6381750" cy="5754687"/>
          </a:xfrm>
          <a:prstGeom prst="rect">
            <a:avLst/>
          </a:prstGeom>
          <a:noFill/>
          <a:ln w="12700">
            <a:noFill/>
            <a:miter lim="800000"/>
            <a:headEnd/>
            <a:tailEnd/>
          </a:ln>
        </p:spPr>
      </p:pic>
      <p:sp>
        <p:nvSpPr>
          <p:cNvPr id="152580" name="Rectangle 4"/>
          <p:cNvSpPr>
            <a:spLocks noChangeArrowheads="1"/>
          </p:cNvSpPr>
          <p:nvPr/>
        </p:nvSpPr>
        <p:spPr bwMode="auto">
          <a:xfrm>
            <a:off x="1143000" y="8459788"/>
            <a:ext cx="2235200" cy="515937"/>
          </a:xfrm>
          <a:prstGeom prst="rect">
            <a:avLst/>
          </a:prstGeom>
          <a:noFill/>
          <a:ln w="12700">
            <a:noFill/>
            <a:miter lim="800000"/>
            <a:headEnd/>
            <a:tailEnd/>
          </a:ln>
        </p:spPr>
        <p:txBody>
          <a:bodyPr lIns="90488" tIns="44450" rIns="90488" bIns="44450">
            <a:spAutoFit/>
          </a:bodyPr>
          <a:lstStyle/>
          <a:p>
            <a:pPr>
              <a:spcBef>
                <a:spcPct val="50000"/>
              </a:spcBef>
            </a:pPr>
            <a:r>
              <a:rPr lang="fi-FI" sz="2800">
                <a:solidFill>
                  <a:srgbClr val="FFFFFF"/>
                </a:solidFill>
              </a:rPr>
              <a:t>Viljelykasvi</a:t>
            </a:r>
          </a:p>
        </p:txBody>
      </p:sp>
      <p:sp>
        <p:nvSpPr>
          <p:cNvPr id="152581" name="Rectangle 5"/>
          <p:cNvSpPr>
            <a:spLocks noChangeArrowheads="1"/>
          </p:cNvSpPr>
          <p:nvPr/>
        </p:nvSpPr>
        <p:spPr bwMode="auto">
          <a:xfrm>
            <a:off x="4572000" y="8459788"/>
            <a:ext cx="1720850" cy="515937"/>
          </a:xfrm>
          <a:prstGeom prst="rect">
            <a:avLst/>
          </a:prstGeom>
          <a:noFill/>
          <a:ln w="12700">
            <a:noFill/>
            <a:miter lim="800000"/>
            <a:headEnd/>
            <a:tailEnd/>
          </a:ln>
        </p:spPr>
        <p:txBody>
          <a:bodyPr lIns="90488" tIns="44450" rIns="90488" bIns="44450">
            <a:spAutoFit/>
          </a:bodyPr>
          <a:lstStyle/>
          <a:p>
            <a:pPr>
              <a:spcBef>
                <a:spcPct val="50000"/>
              </a:spcBef>
            </a:pPr>
            <a:r>
              <a:rPr lang="fi-FI" sz="2800">
                <a:solidFill>
                  <a:srgbClr val="FFFFFF"/>
                </a:solidFill>
              </a:rPr>
              <a:t>Villilaji</a:t>
            </a:r>
          </a:p>
        </p:txBody>
      </p:sp>
      <p:sp>
        <p:nvSpPr>
          <p:cNvPr id="152582" name="Rectangle 6"/>
          <p:cNvSpPr>
            <a:spLocks noGrp="1" noChangeArrowheads="1"/>
          </p:cNvSpPr>
          <p:nvPr>
            <p:ph type="title"/>
          </p:nvPr>
        </p:nvSpPr>
        <p:spPr>
          <a:xfrm>
            <a:off x="285750" y="250825"/>
            <a:ext cx="6572250" cy="1473200"/>
          </a:xfrm>
        </p:spPr>
        <p:txBody>
          <a:bodyPr/>
          <a:lstStyle/>
          <a:p>
            <a:pPr algn="ctr" eaLnBrk="1" hangingPunct="1">
              <a:lnSpc>
                <a:spcPct val="85000"/>
              </a:lnSpc>
            </a:pPr>
            <a:r>
              <a:rPr lang="fi-FI" sz="3600" dirty="0" smtClean="0">
                <a:latin typeface="Arial Unicode MS" pitchFamily="34" charset="-128"/>
                <a:ea typeface="Arial Unicode MS" pitchFamily="34" charset="-128"/>
                <a:cs typeface="Arial Unicode MS" pitchFamily="34" charset="-128"/>
              </a:rPr>
              <a:t>Geenin nouto risteyttämällä villilajista ja puhdistaminen takaisinristeytyksillä</a:t>
            </a:r>
          </a:p>
        </p:txBody>
      </p:sp>
      <p:sp>
        <p:nvSpPr>
          <p:cNvPr id="152583" name="Text Box 9"/>
          <p:cNvSpPr txBox="1">
            <a:spLocks noChangeArrowheads="1"/>
          </p:cNvSpPr>
          <p:nvPr/>
        </p:nvSpPr>
        <p:spPr bwMode="auto">
          <a:xfrm>
            <a:off x="260350" y="2119313"/>
            <a:ext cx="6337300" cy="723900"/>
          </a:xfrm>
          <a:prstGeom prst="rect">
            <a:avLst/>
          </a:prstGeom>
          <a:noFill/>
          <a:ln w="12700" algn="ctr">
            <a:solidFill>
              <a:srgbClr val="FF00FF"/>
            </a:solidFill>
            <a:miter lim="800000"/>
            <a:headEnd/>
            <a:tailEnd/>
          </a:ln>
        </p:spPr>
        <p:txBody>
          <a:bodyPr lIns="90488" tIns="44450" rIns="90488" bIns="44450" anchor="b">
            <a:spAutoFit/>
          </a:bodyPr>
          <a:lstStyle/>
          <a:p>
            <a:pPr algn="ctr">
              <a:lnSpc>
                <a:spcPct val="85000"/>
              </a:lnSpc>
              <a:spcBef>
                <a:spcPct val="50000"/>
              </a:spcBef>
            </a:pPr>
            <a:r>
              <a:rPr lang="fi-FI" i="1">
                <a:solidFill>
                  <a:srgbClr val="FFFF00"/>
                </a:solidFill>
              </a:rPr>
              <a:t>Risteytysjälkeläisen kromosomit ovat mosaiikki risteytysvanhempien kromosomien osista</a:t>
            </a:r>
            <a:endParaRPr lang="fi-FI">
              <a:solidFill>
                <a:srgbClr val="FFFF00"/>
              </a:solidFill>
            </a:endParaRPr>
          </a:p>
        </p:txBody>
      </p:sp>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r>
              <a:rPr lang="fi-FI" dirty="0" smtClean="0"/>
              <a:t>Geeni siirtyy puhtaana uudessa jalostuksessa</a:t>
            </a:r>
          </a:p>
        </p:txBody>
      </p:sp>
      <p:pic>
        <p:nvPicPr>
          <p:cNvPr id="4" name="Kuva 3" descr="GeeniSiirtyyPuht511t40.jpg"/>
          <p:cNvPicPr>
            <a:picLocks noChangeAspect="1"/>
          </p:cNvPicPr>
          <p:nvPr/>
        </p:nvPicPr>
        <p:blipFill>
          <a:blip r:embed="rId3" cstate="print"/>
          <a:stretch>
            <a:fillRect/>
          </a:stretch>
        </p:blipFill>
        <p:spPr>
          <a:xfrm>
            <a:off x="0" y="2195736"/>
            <a:ext cx="6858000" cy="4315810"/>
          </a:xfrm>
          <a:prstGeom prst="rect">
            <a:avLst/>
          </a:prstGeom>
        </p:spPr>
      </p:pic>
    </p:spTree>
  </p:cSld>
  <p:clrMapOvr>
    <a:overrideClrMapping bg1="dk2" tx1="lt1" bg2="dk1" tx2="lt2" accent1="accent1" accent2="accent2" accent3="accent3" accent4="accent4" accent5="accent5" accent6="accent6" hlink="hlink" folHlink="folHlink"/>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p:txBody>
          <a:bodyPr/>
          <a:lstStyle/>
          <a:p>
            <a:pPr algn="ctr">
              <a:lnSpc>
                <a:spcPct val="85000"/>
              </a:lnSpc>
            </a:pPr>
            <a:r>
              <a:rPr lang="fi-FI" sz="4000" dirty="0" smtClean="0"/>
              <a:t>Mutaatiojalostus </a:t>
            </a:r>
            <a:br>
              <a:rPr lang="fi-FI" sz="4000" dirty="0" smtClean="0"/>
            </a:br>
            <a:r>
              <a:rPr lang="fi-FI" sz="4000" dirty="0" smtClean="0"/>
              <a:t>(70 vuotta)</a:t>
            </a:r>
          </a:p>
        </p:txBody>
      </p:sp>
      <p:sp>
        <p:nvSpPr>
          <p:cNvPr id="154627" name="Rectangle 3"/>
          <p:cNvSpPr>
            <a:spLocks noGrp="1" noChangeArrowheads="1"/>
          </p:cNvSpPr>
          <p:nvPr>
            <p:ph type="body" idx="1"/>
          </p:nvPr>
        </p:nvSpPr>
        <p:spPr>
          <a:xfrm>
            <a:off x="742950" y="2055813"/>
            <a:ext cx="5829300" cy="6908800"/>
          </a:xfrm>
        </p:spPr>
        <p:txBody>
          <a:bodyPr/>
          <a:lstStyle/>
          <a:p>
            <a:pPr>
              <a:lnSpc>
                <a:spcPct val="90000"/>
              </a:lnSpc>
              <a:spcBef>
                <a:spcPct val="25000"/>
              </a:spcBef>
            </a:pPr>
            <a:r>
              <a:rPr lang="fi-FI" sz="2000" smtClean="0"/>
              <a:t>…on kasvin perimän summittaista särkemistä onnekkaiden muutosten toivossa</a:t>
            </a:r>
          </a:p>
          <a:p>
            <a:pPr lvl="1">
              <a:lnSpc>
                <a:spcPct val="90000"/>
              </a:lnSpc>
              <a:spcBef>
                <a:spcPct val="25000"/>
              </a:spcBef>
            </a:pPr>
            <a:r>
              <a:rPr lang="fi-FI" sz="1800" smtClean="0"/>
              <a:t>ei mitään "sokean kellosepän" tarkkuustyötä, vaan </a:t>
            </a:r>
          </a:p>
          <a:p>
            <a:pPr lvl="1">
              <a:lnSpc>
                <a:spcPct val="90000"/>
              </a:lnSpc>
              <a:spcBef>
                <a:spcPct val="25000"/>
              </a:spcBef>
            </a:pPr>
            <a:r>
              <a:rPr lang="fi-FI" sz="1800" smtClean="0"/>
              <a:t>..."aleatorisen apinan" sattumanvaraista mäiskintää</a:t>
            </a:r>
          </a:p>
          <a:p>
            <a:pPr lvl="1">
              <a:lnSpc>
                <a:spcPct val="90000"/>
              </a:lnSpc>
              <a:spcBef>
                <a:spcPct val="25000"/>
              </a:spcBef>
            </a:pPr>
            <a:r>
              <a:rPr lang="fi-FI" sz="1800" smtClean="0"/>
              <a:t>...tietokoneen "korjailua" vasaralla hakkaamalla</a:t>
            </a:r>
          </a:p>
          <a:p>
            <a:pPr>
              <a:lnSpc>
                <a:spcPct val="90000"/>
              </a:lnSpc>
              <a:spcBef>
                <a:spcPct val="25000"/>
              </a:spcBef>
            </a:pPr>
            <a:r>
              <a:rPr lang="fi-FI" sz="2000" smtClean="0"/>
              <a:t>Säteilyä tai kemikaaleja annetaan siemenille niin paljon, että</a:t>
            </a:r>
          </a:p>
          <a:p>
            <a:pPr lvl="1">
              <a:lnSpc>
                <a:spcPct val="90000"/>
              </a:lnSpc>
              <a:spcBef>
                <a:spcPct val="25000"/>
              </a:spcBef>
            </a:pPr>
            <a:r>
              <a:rPr lang="fi-FI" sz="1800" smtClean="0"/>
              <a:t>puolet niistä kuolee</a:t>
            </a:r>
          </a:p>
          <a:p>
            <a:pPr lvl="1">
              <a:lnSpc>
                <a:spcPct val="90000"/>
              </a:lnSpc>
              <a:spcBef>
                <a:spcPct val="25000"/>
              </a:spcBef>
            </a:pPr>
            <a:r>
              <a:rPr lang="fi-FI" sz="1800" smtClean="0"/>
              <a:t>…jolloin saadaan riittävästi mutaatioita</a:t>
            </a:r>
          </a:p>
          <a:p>
            <a:pPr>
              <a:lnSpc>
                <a:spcPct val="90000"/>
              </a:lnSpc>
              <a:spcBef>
                <a:spcPct val="25000"/>
              </a:spcBef>
            </a:pPr>
            <a:r>
              <a:rPr lang="fi-FI" sz="2000" smtClean="0"/>
              <a:t>Perinteiset mutaatiot ovat ennakoimattomia</a:t>
            </a:r>
          </a:p>
          <a:p>
            <a:pPr lvl="1">
              <a:lnSpc>
                <a:spcPct val="90000"/>
              </a:lnSpc>
              <a:spcBef>
                <a:spcPct val="25000"/>
              </a:spcBef>
            </a:pPr>
            <a:r>
              <a:rPr lang="fi-FI" sz="1800" smtClean="0"/>
              <a:t>…joten yhtä toivottua muutosta kohden syntyy satojatuhansia ei-toivottuja muutoksia </a:t>
            </a:r>
            <a:br>
              <a:rPr lang="fi-FI" sz="1800" smtClean="0"/>
            </a:br>
            <a:r>
              <a:rPr lang="fi-FI" sz="1800" smtClean="0"/>
              <a:t>kasvin perimässä  </a:t>
            </a:r>
          </a:p>
          <a:p>
            <a:pPr>
              <a:lnSpc>
                <a:spcPct val="90000"/>
              </a:lnSpc>
              <a:spcBef>
                <a:spcPct val="25000"/>
              </a:spcBef>
            </a:pPr>
            <a:r>
              <a:rPr lang="fi-FI" sz="2000" smtClean="0"/>
              <a:t>Kelvottomien muutosten massa täytyy karsia pois</a:t>
            </a:r>
          </a:p>
          <a:p>
            <a:pPr>
              <a:lnSpc>
                <a:spcPct val="90000"/>
              </a:lnSpc>
              <a:spcBef>
                <a:spcPct val="25000"/>
              </a:spcBef>
            </a:pPr>
            <a:r>
              <a:rPr lang="fi-FI" sz="2000" smtClean="0"/>
              <a:t>…ja suotuisat harvinaisuudet on poimittava talteen </a:t>
            </a:r>
          </a:p>
          <a:p>
            <a:pPr>
              <a:lnSpc>
                <a:spcPct val="90000"/>
              </a:lnSpc>
              <a:spcBef>
                <a:spcPct val="25000"/>
              </a:spcBef>
            </a:pPr>
            <a:r>
              <a:rPr lang="fi-FI" sz="2000" smtClean="0"/>
              <a:t>Jalostus on laatujärjestelmä: ”syrjinnässä perinnejalostuksen taide koetellaan”</a:t>
            </a:r>
          </a:p>
          <a:p>
            <a:pPr>
              <a:lnSpc>
                <a:spcPct val="90000"/>
              </a:lnSpc>
              <a:spcBef>
                <a:spcPct val="25000"/>
              </a:spcBef>
            </a:pPr>
            <a:r>
              <a:rPr lang="fi-FI" sz="2000" smtClean="0"/>
              <a:t>Erukahapoton mutanttirypsi jalostettiin 1960-luvulla Suomessakin </a:t>
            </a:r>
          </a:p>
          <a:p>
            <a:pPr lvl="1">
              <a:lnSpc>
                <a:spcPct val="90000"/>
              </a:lnSpc>
              <a:spcBef>
                <a:spcPct val="25000"/>
              </a:spcBef>
            </a:pPr>
            <a:r>
              <a:rPr lang="fi-FI" sz="1800" smtClean="0"/>
              <a:t>turvautumalla kobolttikanuunaan, ja </a:t>
            </a:r>
          </a:p>
          <a:p>
            <a:pPr lvl="1">
              <a:lnSpc>
                <a:spcPct val="90000"/>
              </a:lnSpc>
              <a:spcBef>
                <a:spcPct val="25000"/>
              </a:spcBef>
            </a:pPr>
            <a:r>
              <a:rPr lang="fi-FI" sz="1800" smtClean="0"/>
              <a:t>analysoimalla rasvahapot erikseen 200 000 rypsinsiemen puolikkaasta</a:t>
            </a: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WordArt 13"/>
          <p:cNvSpPr>
            <a:spLocks noChangeArrowheads="1" noChangeShapeType="1" noTextEdit="1"/>
          </p:cNvSpPr>
          <p:nvPr/>
        </p:nvSpPr>
        <p:spPr bwMode="auto">
          <a:xfrm>
            <a:off x="1484313" y="8218488"/>
            <a:ext cx="3486150" cy="314325"/>
          </a:xfrm>
          <a:prstGeom prst="rect">
            <a:avLst/>
          </a:prstGeom>
        </p:spPr>
        <p:txBody>
          <a:bodyPr wrap="none" fromWordArt="1">
            <a:prstTxWarp prst="textPlain">
              <a:avLst>
                <a:gd name="adj" fmla="val 50000"/>
              </a:avLst>
            </a:prstTxWarp>
          </a:bodyPr>
          <a:lstStyle/>
          <a:p>
            <a:pPr algn="ctr"/>
            <a:r>
              <a:rPr lang="fi-FI" sz="1800" i="1" kern="1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LOPPUTULOS RATKAISEE...</a:t>
            </a:r>
          </a:p>
        </p:txBody>
      </p:sp>
      <p:sp>
        <p:nvSpPr>
          <p:cNvPr id="155651" name="Rectangle 2"/>
          <p:cNvSpPr>
            <a:spLocks noGrp="1" noChangeArrowheads="1"/>
          </p:cNvSpPr>
          <p:nvPr>
            <p:ph type="title"/>
          </p:nvPr>
        </p:nvSpPr>
        <p:spPr>
          <a:xfrm>
            <a:off x="115888" y="147638"/>
            <a:ext cx="6858000" cy="1184275"/>
          </a:xfrm>
        </p:spPr>
        <p:txBody>
          <a:bodyPr/>
          <a:lstStyle/>
          <a:p>
            <a:pPr eaLnBrk="1" hangingPunct="1">
              <a:lnSpc>
                <a:spcPct val="80000"/>
              </a:lnSpc>
            </a:pPr>
            <a:r>
              <a:rPr lang="fi-FI" sz="3600" dirty="0" smtClean="0"/>
              <a:t>Jalostuksen vaikutukset </a:t>
            </a:r>
            <a:br>
              <a:rPr lang="fi-FI" sz="3600" dirty="0" smtClean="0"/>
            </a:br>
            <a:r>
              <a:rPr lang="fi-FI" sz="3600" dirty="0" smtClean="0"/>
              <a:t>ihmiseen ja ympäristöön...</a:t>
            </a:r>
          </a:p>
        </p:txBody>
      </p:sp>
      <p:sp>
        <p:nvSpPr>
          <p:cNvPr id="155652" name="Rectangle 12"/>
          <p:cNvSpPr>
            <a:spLocks noChangeArrowheads="1"/>
          </p:cNvSpPr>
          <p:nvPr/>
        </p:nvSpPr>
        <p:spPr bwMode="auto">
          <a:xfrm>
            <a:off x="665163" y="179388"/>
            <a:ext cx="5759450" cy="1079500"/>
          </a:xfrm>
          <a:prstGeom prst="rect">
            <a:avLst/>
          </a:prstGeom>
          <a:noFill/>
          <a:ln w="38100" algn="ctr">
            <a:solidFill>
              <a:srgbClr val="800080"/>
            </a:solidFill>
            <a:miter lim="800000"/>
            <a:headEnd/>
            <a:tailEnd/>
          </a:ln>
        </p:spPr>
        <p:txBody>
          <a:bodyPr wrap="none" anchor="ctr"/>
          <a:lstStyle/>
          <a:p>
            <a:pPr algn="ctr" eaLnBrk="1" hangingPunct="1">
              <a:lnSpc>
                <a:spcPct val="80000"/>
              </a:lnSpc>
            </a:pPr>
            <a:endParaRPr lang="fi-FI" sz="3600">
              <a:solidFill>
                <a:srgbClr val="000000"/>
              </a:solidFill>
              <a:latin typeface="Arial" pitchFamily="34" charset="0"/>
            </a:endParaRPr>
          </a:p>
        </p:txBody>
      </p:sp>
      <p:sp>
        <p:nvSpPr>
          <p:cNvPr id="155653" name="Rectangle 3"/>
          <p:cNvSpPr>
            <a:spLocks noGrp="1" noChangeArrowheads="1"/>
          </p:cNvSpPr>
          <p:nvPr>
            <p:ph type="body" sz="half" idx="1"/>
          </p:nvPr>
        </p:nvSpPr>
        <p:spPr>
          <a:xfrm>
            <a:off x="457200" y="1617663"/>
            <a:ext cx="6140450" cy="6770687"/>
          </a:xfrm>
        </p:spPr>
        <p:txBody>
          <a:bodyPr/>
          <a:lstStyle/>
          <a:p>
            <a:pPr eaLnBrk="1" hangingPunct="1">
              <a:lnSpc>
                <a:spcPct val="85000"/>
              </a:lnSpc>
            </a:pPr>
            <a:r>
              <a:rPr lang="fi-FI" dirty="0" smtClean="0"/>
              <a:t>...riippuvat aina siitä,</a:t>
            </a:r>
            <a:br>
              <a:rPr lang="fi-FI" dirty="0" smtClean="0"/>
            </a:br>
            <a:r>
              <a:rPr lang="fi-FI" dirty="0" smtClean="0"/>
              <a:t> </a:t>
            </a:r>
            <a:r>
              <a:rPr lang="fi-FI" dirty="0" smtClean="0">
                <a:solidFill>
                  <a:srgbClr val="800080"/>
                </a:solidFill>
              </a:rPr>
              <a:t>millaisen kasvin jalostimme...</a:t>
            </a:r>
          </a:p>
          <a:p>
            <a:pPr eaLnBrk="1" hangingPunct="1">
              <a:lnSpc>
                <a:spcPct val="85000"/>
              </a:lnSpc>
            </a:pPr>
            <a:r>
              <a:rPr lang="fi-FI" dirty="0" smtClean="0"/>
              <a:t>...eli kasviin jalostetuista ominaisuuksista...</a:t>
            </a:r>
          </a:p>
          <a:p>
            <a:pPr eaLnBrk="1" hangingPunct="1">
              <a:lnSpc>
                <a:spcPct val="85000"/>
              </a:lnSpc>
            </a:pPr>
            <a:r>
              <a:rPr lang="fi-FI" dirty="0" smtClean="0"/>
              <a:t>...eivätkä jalostuksessa käytetyistä menetelmistä</a:t>
            </a:r>
          </a:p>
          <a:p>
            <a:pPr marL="741363" lvl="1" indent="-284163" eaLnBrk="1" hangingPunct="1">
              <a:lnSpc>
                <a:spcPct val="85000"/>
              </a:lnSpc>
              <a:buFont typeface="Wingdings" pitchFamily="2" charset="2"/>
              <a:buChar char="F"/>
            </a:pPr>
            <a:r>
              <a:rPr lang="fi-FI" sz="2000" dirty="0" smtClean="0"/>
              <a:t>Euroopan kasvinjalostustutkijoiden liitto EUCARPIA (1989), ks. luento </a:t>
            </a:r>
            <a:r>
              <a:rPr lang="fi-FI" sz="2000" dirty="0" smtClean="0">
                <a:hlinkClick r:id="rId3"/>
              </a:rPr>
              <a:t>http://geenit.fi/Euc1989.pdf</a:t>
            </a:r>
            <a:r>
              <a:rPr lang="fi-FI" sz="2000" dirty="0" smtClean="0"/>
              <a:t> </a:t>
            </a:r>
          </a:p>
          <a:p>
            <a:pPr marL="741363" lvl="1" indent="-284163" eaLnBrk="1" hangingPunct="1">
              <a:lnSpc>
                <a:spcPct val="85000"/>
              </a:lnSpc>
              <a:buFont typeface="Wingdings" pitchFamily="2" charset="2"/>
              <a:buChar char="F"/>
            </a:pPr>
            <a:r>
              <a:rPr lang="fi-FI" sz="2000" dirty="0" smtClean="0"/>
              <a:t>USA:n kansallinen tiedeneuvosto 27.7.2004 </a:t>
            </a:r>
            <a:r>
              <a:rPr lang="fi-FI" sz="2000" dirty="0" smtClean="0">
                <a:hlinkClick r:id="rId4"/>
              </a:rPr>
              <a:t>http://geenit.fi/USATiedeNeuv270704.pdf</a:t>
            </a:r>
            <a:r>
              <a:rPr lang="fi-FI" sz="2000" dirty="0" smtClean="0"/>
              <a:t> </a:t>
            </a:r>
            <a:endParaRPr lang="fi-FI" sz="2400" dirty="0" smtClean="0"/>
          </a:p>
          <a:p>
            <a:pPr marL="741363" lvl="1" indent="-284163" eaLnBrk="1" hangingPunct="1">
              <a:lnSpc>
                <a:spcPct val="85000"/>
              </a:lnSpc>
              <a:spcBef>
                <a:spcPct val="40000"/>
              </a:spcBef>
            </a:pPr>
            <a:r>
              <a:rPr lang="fi-FI" sz="2000" dirty="0" smtClean="0"/>
              <a:t>joskin perinteisessä jalostuksessa on usein aika vaikea tietää, millainen kasvi oikein saatiin aikaan</a:t>
            </a:r>
          </a:p>
          <a:p>
            <a:pPr marL="741363" lvl="1" indent="-284163" eaLnBrk="1" hangingPunct="1">
              <a:lnSpc>
                <a:spcPct val="85000"/>
              </a:lnSpc>
            </a:pPr>
            <a:r>
              <a:rPr lang="fi-FI" sz="2000" dirty="0" smtClean="0"/>
              <a:t>...ja vaikka geneettiseen tietotaitoon perustuvat uudet jalostustekniikat (geenimuuntelu) ovat monesti jopa ”tähtitieteellisesti” hallitumpia</a:t>
            </a:r>
          </a:p>
          <a:p>
            <a:pPr marL="741363" lvl="1" indent="-284163" eaLnBrk="1" hangingPunct="1">
              <a:lnSpc>
                <a:spcPct val="85000"/>
              </a:lnSpc>
              <a:buFont typeface="Wingdings" pitchFamily="2" charset="2"/>
              <a:buChar char="F"/>
            </a:pPr>
            <a:r>
              <a:rPr lang="fi-FI" sz="1800" dirty="0" smtClean="0">
                <a:hlinkClick r:id="rId5"/>
              </a:rPr>
              <a:t>http://geenit.fi/EP101006LiiteIK.pdf</a:t>
            </a:r>
            <a:r>
              <a:rPr lang="fi-FI" sz="1800" dirty="0" smtClean="0"/>
              <a:t> </a:t>
            </a:r>
          </a:p>
        </p:txBody>
      </p:sp>
      <p:sp>
        <p:nvSpPr>
          <p:cNvPr id="6" name="Päivämäärän paikkamerkki 5"/>
          <p:cNvSpPr>
            <a:spLocks noGrp="1"/>
          </p:cNvSpPr>
          <p:nvPr>
            <p:ph type="dt" sz="half" idx="10"/>
          </p:nvPr>
        </p:nvSpPr>
        <p:spPr>
          <a:xfrm>
            <a:off x="342900" y="8833544"/>
            <a:ext cx="1600200" cy="635000"/>
          </a:xfrm>
        </p:spPr>
        <p:txBody>
          <a:bodyPr/>
          <a:lstStyle/>
          <a:p>
            <a:pPr>
              <a:defRPr/>
            </a:pPr>
            <a:r>
              <a:rPr lang="fi-FI" smtClean="0"/>
              <a:t>13.9.2012</a:t>
            </a:r>
            <a:endParaRPr lang="fi-FI"/>
          </a:p>
        </p:txBody>
      </p:sp>
      <p:sp>
        <p:nvSpPr>
          <p:cNvPr id="7" name="Dian numeron paikkamerkki 6"/>
          <p:cNvSpPr>
            <a:spLocks noGrp="1"/>
          </p:cNvSpPr>
          <p:nvPr>
            <p:ph type="sldNum" sz="quarter" idx="12"/>
          </p:nvPr>
        </p:nvSpPr>
        <p:spPr>
          <a:xfrm>
            <a:off x="4914900" y="8833544"/>
            <a:ext cx="1600200" cy="635000"/>
          </a:xfrm>
        </p:spPr>
        <p:txBody>
          <a:bodyPr/>
          <a:lstStyle/>
          <a:p>
            <a:pPr>
              <a:defRPr/>
            </a:pPr>
            <a:fld id="{2F11B9DA-FB14-48F0-8993-2462F3DE644F}" type="slidenum">
              <a:rPr lang="fi-FI" smtClean="0"/>
              <a:pPr>
                <a:defRPr/>
              </a:pPr>
              <a:t>34</a:t>
            </a:fld>
            <a:endParaRPr lang="fi-FI"/>
          </a:p>
        </p:txBody>
      </p:sp>
      <p:sp>
        <p:nvSpPr>
          <p:cNvPr id="8" name="Alatunnisteen paikkamerkki 7"/>
          <p:cNvSpPr>
            <a:spLocks noGrp="1"/>
          </p:cNvSpPr>
          <p:nvPr>
            <p:ph type="ftr" sz="quarter" idx="11"/>
          </p:nvPr>
        </p:nvSpPr>
        <p:spPr>
          <a:xfrm>
            <a:off x="2343150" y="8833544"/>
            <a:ext cx="3606130"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285750" y="304800"/>
            <a:ext cx="5829300" cy="1473200"/>
          </a:xfrm>
        </p:spPr>
        <p:txBody>
          <a:bodyPr/>
          <a:lstStyle/>
          <a:p>
            <a:pPr algn="ctr" eaLnBrk="1" hangingPunct="1">
              <a:lnSpc>
                <a:spcPct val="85000"/>
              </a:lnSpc>
            </a:pPr>
            <a:r>
              <a:rPr lang="fi-FI" sz="4000" dirty="0" smtClean="0"/>
              <a:t>Kasvinjalostuksen lipsahduksia</a:t>
            </a:r>
          </a:p>
        </p:txBody>
      </p:sp>
      <p:sp>
        <p:nvSpPr>
          <p:cNvPr id="156675" name="Rectangle 3"/>
          <p:cNvSpPr>
            <a:spLocks noGrp="1" noChangeArrowheads="1"/>
          </p:cNvSpPr>
          <p:nvPr>
            <p:ph type="body" idx="1"/>
          </p:nvPr>
        </p:nvSpPr>
        <p:spPr>
          <a:xfrm>
            <a:off x="381000" y="1905000"/>
            <a:ext cx="6477000" cy="6843713"/>
          </a:xfrm>
        </p:spPr>
        <p:txBody>
          <a:bodyPr/>
          <a:lstStyle/>
          <a:p>
            <a:pPr eaLnBrk="1" hangingPunct="1">
              <a:lnSpc>
                <a:spcPct val="80000"/>
              </a:lnSpc>
              <a:spcBef>
                <a:spcPct val="15000"/>
              </a:spcBef>
              <a:buSzTx/>
              <a:buFont typeface="Wingdings" pitchFamily="2" charset="2"/>
              <a:buChar char=" "/>
            </a:pPr>
            <a:r>
              <a:rPr lang="fi-FI" sz="2800" smtClean="0"/>
              <a:t>Perinteinen kasvinjalostus nojasi ”yrityksen ja erehdyksen” menetelmään vuosituhansien ajan </a:t>
            </a:r>
          </a:p>
          <a:p>
            <a:pPr eaLnBrk="1" hangingPunct="1">
              <a:lnSpc>
                <a:spcPct val="80000"/>
              </a:lnSpc>
              <a:spcBef>
                <a:spcPct val="15000"/>
              </a:spcBef>
              <a:buFont typeface="Monotype Sorts" pitchFamily="2" charset="2"/>
              <a:buChar char=" "/>
            </a:pPr>
            <a:r>
              <a:rPr lang="fi-FI" sz="2800" smtClean="0"/>
              <a:t>- ”black box” </a:t>
            </a:r>
          </a:p>
          <a:p>
            <a:pPr eaLnBrk="1" hangingPunct="1">
              <a:lnSpc>
                <a:spcPct val="80000"/>
              </a:lnSpc>
              <a:spcBef>
                <a:spcPct val="15000"/>
              </a:spcBef>
              <a:buFont typeface="Monotype Sorts" pitchFamily="2" charset="2"/>
              <a:buChar char=" "/>
            </a:pPr>
            <a:r>
              <a:rPr lang="fi-FI" sz="2800" smtClean="0"/>
              <a:t>- siihen nähden vähän möhläyksiä</a:t>
            </a:r>
          </a:p>
          <a:p>
            <a:pPr eaLnBrk="1" hangingPunct="1">
              <a:lnSpc>
                <a:spcPct val="80000"/>
              </a:lnSpc>
              <a:spcBef>
                <a:spcPct val="15000"/>
              </a:spcBef>
              <a:buFont typeface="Monotype Sorts" pitchFamily="2" charset="2"/>
              <a:buChar char=" "/>
            </a:pPr>
            <a:r>
              <a:rPr lang="fi-FI" sz="2800" smtClean="0"/>
              <a:t>- (valitut) viljelykasvit ovat melko</a:t>
            </a:r>
            <a:br>
              <a:rPr lang="fi-FI" sz="2800" smtClean="0"/>
            </a:br>
            <a:r>
              <a:rPr lang="fi-FI" sz="2800" smtClean="0"/>
              <a:t>   turvallista ravintoa  </a:t>
            </a:r>
          </a:p>
          <a:p>
            <a:pPr eaLnBrk="1" hangingPunct="1">
              <a:lnSpc>
                <a:spcPct val="80000"/>
              </a:lnSpc>
              <a:spcBef>
                <a:spcPct val="15000"/>
              </a:spcBef>
              <a:buFont typeface="Monotype Sorts" pitchFamily="2" charset="2"/>
              <a:buBlip>
                <a:blip r:embed="rId2"/>
              </a:buBlip>
            </a:pPr>
            <a:r>
              <a:rPr lang="fi-FI" sz="2800" smtClean="0"/>
              <a:t>Parissa (muutamassa) perunalajikkeessa on ollut ”liikaa” alkaloideja</a:t>
            </a:r>
          </a:p>
          <a:p>
            <a:pPr eaLnBrk="1" hangingPunct="1">
              <a:lnSpc>
                <a:spcPct val="80000"/>
              </a:lnSpc>
              <a:spcBef>
                <a:spcPct val="15000"/>
              </a:spcBef>
              <a:buFont typeface="Monotype Sorts" pitchFamily="2" charset="2"/>
              <a:buBlip>
                <a:blip r:embed="rId2"/>
              </a:buBlip>
            </a:pPr>
            <a:r>
              <a:rPr lang="fi-FI" sz="2800" smtClean="0"/>
              <a:t>Yksi luomuviljelyyn jalostettu sellerilajike tuotti liikaa psoraleenia</a:t>
            </a:r>
          </a:p>
          <a:p>
            <a:pPr eaLnBrk="1" hangingPunct="1">
              <a:lnSpc>
                <a:spcPct val="80000"/>
              </a:lnSpc>
              <a:spcBef>
                <a:spcPct val="15000"/>
              </a:spcBef>
              <a:buFont typeface="Monotype Sorts" pitchFamily="2" charset="2"/>
              <a:buNone/>
            </a:pPr>
            <a:r>
              <a:rPr lang="fi-FI" sz="2800" smtClean="0"/>
              <a:t>	– sarjakukkaiskasvit torjuvat  sillä</a:t>
            </a:r>
            <a:br>
              <a:rPr lang="fi-FI" sz="2800" smtClean="0"/>
            </a:br>
            <a:r>
              <a:rPr lang="fi-FI" sz="2800" smtClean="0"/>
              <a:t>   hyönteistuhoja. Jättiputken</a:t>
            </a:r>
            <a:br>
              <a:rPr lang="fi-FI" sz="2800" smtClean="0"/>
            </a:br>
            <a:r>
              <a:rPr lang="fi-FI" sz="2800" smtClean="0"/>
              <a:t>   koskettaminen aiheuttaa ihoon</a:t>
            </a:r>
            <a:br>
              <a:rPr lang="fi-FI" sz="2800" smtClean="0"/>
            </a:br>
            <a:r>
              <a:rPr lang="fi-FI" sz="2800" smtClean="0"/>
              <a:t>   valovammoja. Sellerilajike vaurioitti</a:t>
            </a:r>
            <a:br>
              <a:rPr lang="fi-FI" sz="2800" smtClean="0"/>
            </a:br>
            <a:r>
              <a:rPr lang="fi-FI" sz="2800" smtClean="0"/>
              <a:t>   käsiä.</a:t>
            </a:r>
          </a:p>
          <a:p>
            <a:pPr eaLnBrk="1" hangingPunct="1">
              <a:lnSpc>
                <a:spcPct val="80000"/>
              </a:lnSpc>
              <a:spcBef>
                <a:spcPct val="15000"/>
              </a:spcBef>
              <a:buSzTx/>
              <a:buFont typeface="Arial Unicode MS" pitchFamily="34" charset="-128"/>
              <a:buChar char="⇒"/>
            </a:pPr>
            <a:r>
              <a:rPr lang="fi-FI" smtClean="0"/>
              <a:t>Lajikkeet vedettiin viljelystä</a:t>
            </a:r>
          </a:p>
          <a:p>
            <a:pPr eaLnBrk="1" hangingPunct="1">
              <a:lnSpc>
                <a:spcPct val="80000"/>
              </a:lnSpc>
              <a:spcBef>
                <a:spcPct val="15000"/>
              </a:spcBef>
              <a:buClrTx/>
              <a:buSzPct val="85000"/>
              <a:buFont typeface="Monotype Sorts" pitchFamily="2" charset="2"/>
              <a:buChar char="L"/>
            </a:pPr>
            <a:r>
              <a:rPr lang="fi-FI" sz="2800" smtClean="0"/>
              <a:t>Monissa viljelykasveissa on haitallisia yhdisteitä vielä jäljellä (”liikaa”?)</a:t>
            </a:r>
            <a:r>
              <a:rPr lang="fi-FI" smtClean="0"/>
              <a:t> </a:t>
            </a: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285750" y="290513"/>
            <a:ext cx="6457950" cy="1473200"/>
          </a:xfrm>
          <a:noFill/>
        </p:spPr>
        <p:txBody>
          <a:bodyPr/>
          <a:lstStyle/>
          <a:p>
            <a:pPr eaLnBrk="1" hangingPunct="1">
              <a:lnSpc>
                <a:spcPts val="3600"/>
              </a:lnSpc>
            </a:pPr>
            <a:r>
              <a:rPr lang="fi-FI" sz="4000" dirty="0" smtClean="0">
                <a:solidFill>
                  <a:srgbClr val="094EE7"/>
                </a:solidFill>
              </a:rPr>
              <a:t>Kasvinjalostus on vain ensimmäinen suuri laatujärjestelmä</a:t>
            </a:r>
          </a:p>
        </p:txBody>
      </p:sp>
      <p:sp>
        <p:nvSpPr>
          <p:cNvPr id="157699" name="Rectangle 3"/>
          <p:cNvSpPr>
            <a:spLocks noGrp="1" noChangeArrowheads="1"/>
          </p:cNvSpPr>
          <p:nvPr>
            <p:ph type="body" idx="1"/>
          </p:nvPr>
        </p:nvSpPr>
        <p:spPr>
          <a:xfrm>
            <a:off x="742950" y="2057400"/>
            <a:ext cx="5829300" cy="5486400"/>
          </a:xfrm>
          <a:noFill/>
        </p:spPr>
        <p:txBody>
          <a:bodyPr/>
          <a:lstStyle/>
          <a:p>
            <a:pPr eaLnBrk="1" hangingPunct="1">
              <a:lnSpc>
                <a:spcPct val="90000"/>
              </a:lnSpc>
            </a:pPr>
            <a:r>
              <a:rPr lang="fi-FI" smtClean="0"/>
              <a:t>Lähdetään liikkeelle suurista aineistoista</a:t>
            </a:r>
          </a:p>
          <a:p>
            <a:pPr eaLnBrk="1" hangingPunct="1">
              <a:lnSpc>
                <a:spcPct val="90000"/>
              </a:lnSpc>
            </a:pPr>
            <a:r>
              <a:rPr lang="fi-FI" smtClean="0"/>
              <a:t>Jatkoon valitaan aina vain ehdottomasti parhaat yksilöt</a:t>
            </a:r>
          </a:p>
          <a:p>
            <a:pPr lvl="1" eaLnBrk="1" hangingPunct="1">
              <a:lnSpc>
                <a:spcPct val="90000"/>
              </a:lnSpc>
            </a:pPr>
            <a:r>
              <a:rPr lang="fi-FI" smtClean="0"/>
              <a:t>häviäjiä olisi kallista roikuttaa mukana</a:t>
            </a:r>
          </a:p>
          <a:p>
            <a:pPr eaLnBrk="1" hangingPunct="1">
              <a:lnSpc>
                <a:spcPct val="90000"/>
              </a:lnSpc>
            </a:pPr>
            <a:r>
              <a:rPr lang="fi-FI" smtClean="0"/>
              <a:t>Yksilöiden ja linjojen laatu tarkastetaan sukupolvi toisensa jälkeen</a:t>
            </a:r>
          </a:p>
          <a:p>
            <a:pPr lvl="1" eaLnBrk="1" hangingPunct="1">
              <a:lnSpc>
                <a:spcPct val="90000"/>
              </a:lnSpc>
            </a:pPr>
            <a:r>
              <a:rPr lang="fi-FI" smtClean="0"/>
              <a:t>useinkin 10–15 sukupolven ajan</a:t>
            </a:r>
          </a:p>
          <a:p>
            <a:pPr eaLnBrk="1" hangingPunct="1">
              <a:lnSpc>
                <a:spcPct val="90000"/>
              </a:lnSpc>
            </a:pPr>
            <a:r>
              <a:rPr lang="fi-FI" smtClean="0"/>
              <a:t>Syrjintäjärjestelmän tehokkuus testautuu käytännössä vuosi vuodelta uudelleen</a:t>
            </a:r>
          </a:p>
          <a:p>
            <a:pPr eaLnBrk="1" hangingPunct="1">
              <a:lnSpc>
                <a:spcPct val="90000"/>
              </a:lnSpc>
              <a:buFont typeface="Monotype Sorts" pitchFamily="2" charset="2"/>
              <a:buChar char="è"/>
            </a:pPr>
            <a:r>
              <a:rPr lang="fi-FI" smtClean="0"/>
              <a:t>mm. yli 2700 mutaatiolajiketta lähes ongelmitta </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285750" y="74613"/>
            <a:ext cx="5829300" cy="1473200"/>
          </a:xfrm>
        </p:spPr>
        <p:txBody>
          <a:bodyPr/>
          <a:lstStyle/>
          <a:p>
            <a:pPr eaLnBrk="1" hangingPunct="1">
              <a:lnSpc>
                <a:spcPct val="80000"/>
              </a:lnSpc>
            </a:pPr>
            <a:r>
              <a:rPr lang="fi-FI" sz="4000" dirty="0" smtClean="0"/>
              <a:t>Tieto ja osaaminen – vaarallista?</a:t>
            </a:r>
          </a:p>
        </p:txBody>
      </p:sp>
      <p:sp>
        <p:nvSpPr>
          <p:cNvPr id="158723" name="Rectangle 3"/>
          <p:cNvSpPr>
            <a:spLocks noGrp="1" noChangeArrowheads="1"/>
          </p:cNvSpPr>
          <p:nvPr>
            <p:ph type="body" sz="half" idx="1"/>
          </p:nvPr>
        </p:nvSpPr>
        <p:spPr>
          <a:xfrm>
            <a:off x="260350" y="1449388"/>
            <a:ext cx="6597650" cy="4765675"/>
          </a:xfrm>
        </p:spPr>
        <p:txBody>
          <a:bodyPr/>
          <a:lstStyle/>
          <a:p>
            <a:pPr eaLnBrk="1" hangingPunct="1"/>
            <a:r>
              <a:rPr lang="fi-FI" sz="2400" dirty="0" smtClean="0"/>
              <a:t>”Geenitekniikan paradoksi… </a:t>
            </a:r>
            <a:r>
              <a:rPr lang="fi-FI" sz="2400" b="1" dirty="0" smtClean="0">
                <a:solidFill>
                  <a:srgbClr val="660066"/>
                </a:solidFill>
              </a:rPr>
              <a:t>täsmällisyyden ja tarkkuuden nähdään tuovan mukanaan myös hallitsemattomuuden</a:t>
            </a:r>
            <a:r>
              <a:rPr lang="fi-FI" sz="2400" dirty="0" smtClean="0"/>
              <a:t>” </a:t>
            </a:r>
            <a:br>
              <a:rPr lang="fi-FI" sz="2400" dirty="0" smtClean="0"/>
            </a:br>
            <a:r>
              <a:rPr lang="fi-FI" sz="2000" dirty="0" smtClean="0"/>
              <a:t>(HS 20.10.2007, Mari Niva &amp; Johanna Mäkelä)</a:t>
            </a:r>
          </a:p>
          <a:p>
            <a:pPr eaLnBrk="1" hangingPunct="1"/>
            <a:r>
              <a:rPr lang="fi-FI" sz="2400" dirty="0" smtClean="0"/>
              <a:t>Paradoksiko? Ei, vaan taikauskoa</a:t>
            </a:r>
          </a:p>
          <a:p>
            <a:pPr marL="741363" lvl="1" indent="-284163" eaLnBrk="1" hangingPunct="1"/>
            <a:r>
              <a:rPr lang="fi-FI" sz="2000" dirty="0" smtClean="0"/>
              <a:t>luonnontieteen vastaisten liikkeiden iskulause </a:t>
            </a:r>
          </a:p>
          <a:p>
            <a:pPr eaLnBrk="1" hangingPunct="1"/>
            <a:r>
              <a:rPr lang="fi-FI" sz="2400" dirty="0" smtClean="0"/>
              <a:t>Jalostimme kasveja 11 000 vuotta tietämättä mitään</a:t>
            </a:r>
          </a:p>
          <a:p>
            <a:pPr marL="741363" lvl="1" indent="-284163" eaLnBrk="1" hangingPunct="1"/>
            <a:r>
              <a:rPr lang="fi-FI" sz="2000" dirty="0" smtClean="0"/>
              <a:t>edes kasvien suvullisesta lisääntymisestä (</a:t>
            </a:r>
            <a:r>
              <a:rPr lang="fi-FI" sz="2000" dirty="0" err="1" smtClean="0"/>
              <a:t>Camerarius</a:t>
            </a:r>
            <a:r>
              <a:rPr lang="fi-FI" sz="2000" dirty="0" smtClean="0"/>
              <a:t> 1694)</a:t>
            </a:r>
          </a:p>
          <a:p>
            <a:pPr marL="741363" lvl="1" indent="-284163" eaLnBrk="1" hangingPunct="1"/>
            <a:r>
              <a:rPr lang="fi-FI" sz="2000" dirty="0" smtClean="0"/>
              <a:t>saati sitten geeneistä  (</a:t>
            </a:r>
            <a:r>
              <a:rPr lang="fi-FI" sz="2000" dirty="0" err="1" smtClean="0"/>
              <a:t>Mendel</a:t>
            </a:r>
            <a:r>
              <a:rPr lang="fi-FI" sz="2000" dirty="0" smtClean="0"/>
              <a:t> 1865, 1900)</a:t>
            </a:r>
          </a:p>
          <a:p>
            <a:pPr eaLnBrk="1" hangingPunct="1"/>
            <a:r>
              <a:rPr lang="fi-FI" sz="2400" dirty="0" smtClean="0"/>
              <a:t>Biologinen tietotaito ei tietenkään heikennä vaan </a:t>
            </a:r>
            <a:r>
              <a:rPr lang="fi-FI" sz="2400" b="1" dirty="0" smtClean="0">
                <a:solidFill>
                  <a:srgbClr val="660066"/>
                </a:solidFill>
              </a:rPr>
              <a:t>parantaa jalostuksen hallittavuutta</a:t>
            </a:r>
          </a:p>
          <a:p>
            <a:pPr marL="741363" lvl="1" indent="-284163" eaLnBrk="1" hangingPunct="1"/>
            <a:r>
              <a:rPr lang="fi-FI" sz="2000" dirty="0" smtClean="0"/>
              <a:t>”tuhatkertaisesti”  </a:t>
            </a:r>
          </a:p>
          <a:p>
            <a:pPr eaLnBrk="1" hangingPunct="1">
              <a:spcBef>
                <a:spcPct val="30000"/>
              </a:spcBef>
              <a:buClr>
                <a:schemeClr val="tx1"/>
              </a:buClr>
              <a:buFont typeface="Wingdings" pitchFamily="2" charset="2"/>
              <a:buChar char="F"/>
            </a:pPr>
            <a:r>
              <a:rPr lang="fi-FI" sz="1800" dirty="0" smtClean="0">
                <a:sym typeface="Monotype Sorts" pitchFamily="2" charset="2"/>
                <a:hlinkClick r:id="rId3"/>
              </a:rPr>
              <a:t>http://geenit.fi/Natura3_2010.pdf</a:t>
            </a:r>
            <a:r>
              <a:rPr lang="fi-FI" sz="1800" dirty="0" smtClean="0">
                <a:sym typeface="Monotype Sorts" pitchFamily="2" charset="2"/>
              </a:rPr>
              <a:t>  (Natura 3/2010)</a:t>
            </a:r>
          </a:p>
          <a:p>
            <a:pPr eaLnBrk="1" hangingPunct="1">
              <a:spcBef>
                <a:spcPct val="30000"/>
              </a:spcBef>
              <a:buClr>
                <a:schemeClr val="tx1"/>
              </a:buClr>
              <a:buFont typeface="Wingdings" pitchFamily="2" charset="2"/>
              <a:buChar char="F"/>
            </a:pPr>
            <a:r>
              <a:rPr lang="fi-FI" sz="1800" dirty="0" smtClean="0">
                <a:sym typeface="Monotype Sorts" pitchFamily="2" charset="2"/>
                <a:hlinkClick r:id="rId4"/>
              </a:rPr>
              <a:t>http://geenit.fi/Natura4_2010.pdf</a:t>
            </a:r>
            <a:r>
              <a:rPr lang="fi-FI" sz="1800" dirty="0" smtClean="0">
                <a:sym typeface="Monotype Sorts" pitchFamily="2" charset="2"/>
              </a:rPr>
              <a:t>   (Natura 4/2010)</a:t>
            </a:r>
          </a:p>
          <a:p>
            <a:pPr eaLnBrk="1" hangingPunct="1">
              <a:spcBef>
                <a:spcPct val="30000"/>
              </a:spcBef>
              <a:buClr>
                <a:schemeClr val="tx1"/>
              </a:buClr>
              <a:buFont typeface="Wingdings" pitchFamily="2" charset="2"/>
              <a:buChar char="F"/>
            </a:pPr>
            <a:r>
              <a:rPr lang="fi-FI" sz="1800" dirty="0" smtClean="0">
                <a:sym typeface="Monotype Sorts" pitchFamily="2" charset="2"/>
                <a:hlinkClick r:id="rId5"/>
              </a:rPr>
              <a:t>http://geenit.fi/KL030907.pdf</a:t>
            </a:r>
            <a:r>
              <a:rPr lang="fi-FI" sz="1800" dirty="0" smtClean="0">
                <a:sym typeface="Monotype Sorts" pitchFamily="2" charset="2"/>
              </a:rPr>
              <a:t>   (KL 3.9.2007)</a:t>
            </a:r>
          </a:p>
          <a:p>
            <a:pPr eaLnBrk="1" hangingPunct="1">
              <a:buClr>
                <a:schemeClr val="tx1"/>
              </a:buClr>
              <a:buFont typeface="Wingdings" pitchFamily="2" charset="2"/>
              <a:buChar char="F"/>
            </a:pPr>
            <a:r>
              <a:rPr lang="fi-FI" sz="1800" dirty="0" smtClean="0">
                <a:sym typeface="Monotype Sorts" pitchFamily="2" charset="2"/>
                <a:hlinkClick r:id="rId6"/>
              </a:rPr>
              <a:t>http://geenit.fi/EP101006LiiteIK.pdf</a:t>
            </a:r>
            <a:r>
              <a:rPr lang="fi-FI" sz="1800" dirty="0" smtClean="0">
                <a:sym typeface="Monotype Sorts" pitchFamily="2" charset="2"/>
              </a:rPr>
              <a:t>   (EP 10.10.2006)</a:t>
            </a:r>
          </a:p>
        </p:txBody>
      </p:sp>
      <p:sp>
        <p:nvSpPr>
          <p:cNvPr id="4" name="Päivämäärän paikkamerkki 3"/>
          <p:cNvSpPr>
            <a:spLocks noGrp="1"/>
          </p:cNvSpPr>
          <p:nvPr>
            <p:ph type="dt" sz="half" idx="10"/>
          </p:nvPr>
        </p:nvSpPr>
        <p:spPr>
          <a:xfrm>
            <a:off x="342900" y="8833544"/>
            <a:ext cx="1600200" cy="635000"/>
          </a:xfrm>
        </p:spPr>
        <p:txBody>
          <a:bodyPr/>
          <a:lstStyle/>
          <a:p>
            <a:pPr>
              <a:defRPr/>
            </a:pPr>
            <a:r>
              <a:rPr lang="fi-FI" smtClean="0"/>
              <a:t>13.9.2012</a:t>
            </a:r>
            <a:endParaRPr lang="fi-FI"/>
          </a:p>
        </p:txBody>
      </p:sp>
      <p:sp>
        <p:nvSpPr>
          <p:cNvPr id="5" name="Dian numeron paikkamerkki 4"/>
          <p:cNvSpPr>
            <a:spLocks noGrp="1"/>
          </p:cNvSpPr>
          <p:nvPr>
            <p:ph type="sldNum" sz="quarter" idx="12"/>
          </p:nvPr>
        </p:nvSpPr>
        <p:spPr>
          <a:xfrm>
            <a:off x="4914900" y="8833544"/>
            <a:ext cx="1600200" cy="635000"/>
          </a:xfrm>
        </p:spPr>
        <p:txBody>
          <a:bodyPr/>
          <a:lstStyle/>
          <a:p>
            <a:pPr>
              <a:defRPr/>
            </a:pPr>
            <a:fld id="{CF02ABE7-4282-4E7A-B2A5-7F8B8D45A915}" type="slidenum">
              <a:rPr lang="fi-FI" smtClean="0"/>
              <a:pPr>
                <a:defRPr/>
              </a:pPr>
              <a:t>37</a:t>
            </a:fld>
            <a:endParaRPr lang="fi-FI"/>
          </a:p>
        </p:txBody>
      </p:sp>
      <p:sp>
        <p:nvSpPr>
          <p:cNvPr id="6" name="Alatunnisteen paikkamerkki 5"/>
          <p:cNvSpPr>
            <a:spLocks noGrp="1"/>
          </p:cNvSpPr>
          <p:nvPr>
            <p:ph type="ftr" sz="quarter" idx="11"/>
          </p:nvPr>
        </p:nvSpPr>
        <p:spPr>
          <a:xfrm>
            <a:off x="2343150" y="8833544"/>
            <a:ext cx="3534122"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2060575" y="277813"/>
            <a:ext cx="4724400" cy="1473200"/>
          </a:xfrm>
          <a:noFill/>
          <a:ln>
            <a:solidFill>
              <a:schemeClr val="tx1"/>
            </a:solidFill>
          </a:ln>
        </p:spPr>
        <p:txBody>
          <a:bodyPr/>
          <a:lstStyle/>
          <a:p>
            <a:pPr eaLnBrk="1" hangingPunct="1">
              <a:lnSpc>
                <a:spcPct val="80000"/>
              </a:lnSpc>
            </a:pPr>
            <a:r>
              <a:rPr lang="fi-FI" sz="2800" dirty="0" smtClean="0"/>
              <a:t>Syötävät puuvillansiemenet </a:t>
            </a:r>
            <a:br>
              <a:rPr lang="fi-FI" sz="2800" dirty="0" smtClean="0"/>
            </a:br>
            <a:r>
              <a:rPr lang="fi-FI" sz="2800" dirty="0" smtClean="0"/>
              <a:t>– proteiinia miljoonille</a:t>
            </a:r>
            <a:br>
              <a:rPr lang="fi-FI" sz="2800" dirty="0" smtClean="0"/>
            </a:br>
            <a:r>
              <a:rPr lang="fi-FI" sz="2800" dirty="0" smtClean="0"/>
              <a:t>  kehitysmaissa</a:t>
            </a:r>
          </a:p>
        </p:txBody>
      </p:sp>
      <p:pic>
        <p:nvPicPr>
          <p:cNvPr id="159747" name="Picture 3" descr="cotton"/>
          <p:cNvPicPr>
            <a:picLocks noChangeAspect="1" noChangeArrowheads="1"/>
          </p:cNvPicPr>
          <p:nvPr/>
        </p:nvPicPr>
        <p:blipFill>
          <a:blip r:embed="rId3" cstate="print"/>
          <a:srcRect/>
          <a:stretch>
            <a:fillRect/>
          </a:stretch>
        </p:blipFill>
        <p:spPr bwMode="auto">
          <a:xfrm>
            <a:off x="427038" y="239713"/>
            <a:ext cx="1562100" cy="1524000"/>
          </a:xfrm>
          <a:prstGeom prst="rect">
            <a:avLst/>
          </a:prstGeom>
          <a:noFill/>
          <a:ln w="9525">
            <a:noFill/>
            <a:miter lim="800000"/>
            <a:headEnd/>
            <a:tailEnd/>
          </a:ln>
        </p:spPr>
      </p:pic>
      <p:sp>
        <p:nvSpPr>
          <p:cNvPr id="159748" name="Rectangle 4"/>
          <p:cNvSpPr>
            <a:spLocks noGrp="1" noChangeArrowheads="1"/>
          </p:cNvSpPr>
          <p:nvPr>
            <p:ph type="body" sz="half" idx="1"/>
          </p:nvPr>
        </p:nvSpPr>
        <p:spPr>
          <a:xfrm>
            <a:off x="342900" y="1964754"/>
            <a:ext cx="6515100" cy="7143750"/>
          </a:xfrm>
          <a:noFill/>
        </p:spPr>
        <p:txBody>
          <a:bodyPr/>
          <a:lstStyle/>
          <a:p>
            <a:pPr eaLnBrk="1" hangingPunct="1">
              <a:lnSpc>
                <a:spcPct val="90000"/>
              </a:lnSpc>
            </a:pPr>
            <a:r>
              <a:rPr lang="fi-FI" sz="1800" dirty="0" smtClean="0">
                <a:solidFill>
                  <a:srgbClr val="660066"/>
                </a:solidFill>
              </a:rPr>
              <a:t>Proteiinin puute vahingoittaa kehitysmaissa</a:t>
            </a:r>
          </a:p>
          <a:p>
            <a:pPr lvl="1" eaLnBrk="1" hangingPunct="1">
              <a:lnSpc>
                <a:spcPct val="90000"/>
              </a:lnSpc>
            </a:pPr>
            <a:r>
              <a:rPr lang="fi-FI" sz="1600" dirty="0" smtClean="0"/>
              <a:t>haittaa muun muassa aivojen kehitystä</a:t>
            </a:r>
          </a:p>
          <a:p>
            <a:pPr lvl="1" eaLnBrk="1" hangingPunct="1">
              <a:lnSpc>
                <a:spcPct val="90000"/>
              </a:lnSpc>
            </a:pPr>
            <a:r>
              <a:rPr lang="fi-FI" sz="1600" dirty="0" smtClean="0"/>
              <a:t>monesti ’nälkä’ on siellä juuri proteiinin puutetta </a:t>
            </a:r>
          </a:p>
          <a:p>
            <a:pPr eaLnBrk="1" hangingPunct="1">
              <a:lnSpc>
                <a:spcPct val="90000"/>
              </a:lnSpc>
            </a:pPr>
            <a:r>
              <a:rPr lang="fi-FI" sz="1800" dirty="0" smtClean="0">
                <a:solidFill>
                  <a:srgbClr val="660066"/>
                </a:solidFill>
              </a:rPr>
              <a:t>Puuvillakasvi on myrkyllinen</a:t>
            </a:r>
          </a:p>
          <a:p>
            <a:pPr lvl="1" eaLnBrk="1" hangingPunct="1">
              <a:lnSpc>
                <a:spcPct val="90000"/>
              </a:lnSpc>
            </a:pPr>
            <a:r>
              <a:rPr lang="fi-FI" sz="1600" dirty="0" smtClean="0"/>
              <a:t>puuvillan siemenissä olisi runsaasti (22 %) </a:t>
            </a:r>
            <a:br>
              <a:rPr lang="fi-FI" sz="1600" dirty="0" smtClean="0"/>
            </a:br>
            <a:r>
              <a:rPr lang="fi-FI" sz="1600" dirty="0" smtClean="0"/>
              <a:t>hyvin korkealaatuista proteiinia… </a:t>
            </a:r>
          </a:p>
          <a:p>
            <a:pPr lvl="1" eaLnBrk="1" hangingPunct="1">
              <a:lnSpc>
                <a:spcPct val="90000"/>
              </a:lnSpc>
            </a:pPr>
            <a:r>
              <a:rPr lang="fi-FI" sz="1600" dirty="0" smtClean="0"/>
              <a:t>…joka </a:t>
            </a:r>
            <a:r>
              <a:rPr lang="fi-FI" sz="1600" dirty="0" err="1" smtClean="0"/>
              <a:t>gossypol-myrkyn</a:t>
            </a:r>
            <a:r>
              <a:rPr lang="fi-FI" sz="1600" dirty="0" smtClean="0"/>
              <a:t> takia kuitenkin menee hukkaan</a:t>
            </a:r>
          </a:p>
          <a:p>
            <a:pPr lvl="1" eaLnBrk="1" hangingPunct="1">
              <a:lnSpc>
                <a:spcPct val="90000"/>
              </a:lnSpc>
            </a:pPr>
            <a:r>
              <a:rPr lang="fi-FI" sz="1600" dirty="0" smtClean="0"/>
              <a:t>siementen proteiini (10 miljardia kg/v) riittäisi kohentamaan 500 miljoonan ihmisen terveyttä</a:t>
            </a:r>
          </a:p>
          <a:p>
            <a:pPr eaLnBrk="1" hangingPunct="1">
              <a:lnSpc>
                <a:spcPct val="90000"/>
              </a:lnSpc>
            </a:pPr>
            <a:r>
              <a:rPr lang="fi-FI" sz="1800" dirty="0" smtClean="0">
                <a:solidFill>
                  <a:srgbClr val="660066"/>
                </a:solidFill>
              </a:rPr>
              <a:t>Puuvillan siemenet on nyt geenimuuntelun avulla jalostettu syötäviksi</a:t>
            </a:r>
          </a:p>
          <a:p>
            <a:pPr lvl="1" eaLnBrk="1" hangingPunct="1">
              <a:lnSpc>
                <a:spcPct val="90000"/>
              </a:lnSpc>
            </a:pPr>
            <a:r>
              <a:rPr lang="fi-FI" sz="1600" dirty="0" smtClean="0"/>
              <a:t>myrkyn muodostuminen estettiin ainoastaan syötäväksi aiotussa kasvinosassa</a:t>
            </a:r>
          </a:p>
          <a:p>
            <a:pPr lvl="1" eaLnBrk="1" hangingPunct="1">
              <a:lnSpc>
                <a:spcPct val="90000"/>
              </a:lnSpc>
            </a:pPr>
            <a:r>
              <a:rPr lang="fi-FI" sz="1600" dirty="0" smtClean="0"/>
              <a:t>…sammuttamalla </a:t>
            </a:r>
            <a:r>
              <a:rPr lang="fi-FI" sz="1600" dirty="0" err="1" smtClean="0"/>
              <a:t>gossypol-geenin</a:t>
            </a:r>
            <a:r>
              <a:rPr lang="fi-FI" sz="1600" dirty="0" smtClean="0"/>
              <a:t> toiminta kohdistetusti vain siemenissä</a:t>
            </a:r>
          </a:p>
          <a:p>
            <a:pPr eaLnBrk="1" hangingPunct="1">
              <a:lnSpc>
                <a:spcPct val="90000"/>
              </a:lnSpc>
            </a:pPr>
            <a:r>
              <a:rPr lang="fi-FI" sz="1800" dirty="0" smtClean="0">
                <a:solidFill>
                  <a:srgbClr val="660066"/>
                </a:solidFill>
              </a:rPr>
              <a:t>…mutta muut kasvinosat säilyttivät tärkeän puolustuskykynsä</a:t>
            </a:r>
            <a:r>
              <a:rPr lang="fi-FI" sz="1800" dirty="0" smtClean="0"/>
              <a:t> </a:t>
            </a:r>
          </a:p>
          <a:p>
            <a:pPr lvl="1" eaLnBrk="1" hangingPunct="1">
              <a:lnSpc>
                <a:spcPct val="90000"/>
              </a:lnSpc>
            </a:pPr>
            <a:r>
              <a:rPr lang="fi-FI" sz="1600" dirty="0" smtClean="0"/>
              <a:t>mikä ei olisi mahdollista ”perinteisillä” jalostusmenetelmillä</a:t>
            </a:r>
          </a:p>
          <a:p>
            <a:pPr lvl="1" eaLnBrk="1" hangingPunct="1">
              <a:lnSpc>
                <a:spcPct val="90000"/>
              </a:lnSpc>
            </a:pPr>
            <a:r>
              <a:rPr lang="fi-FI" sz="1600" dirty="0" smtClean="0"/>
              <a:t>vanhalla jalostuksella myrkky katosi koko kasvista, ja hyönteiset söivät viljelmät suihinsa kiitokseksi</a:t>
            </a:r>
          </a:p>
          <a:p>
            <a:pPr eaLnBrk="1" hangingPunct="1">
              <a:lnSpc>
                <a:spcPct val="90000"/>
              </a:lnSpc>
            </a:pPr>
            <a:r>
              <a:rPr lang="fi-FI" sz="1800" dirty="0" smtClean="0">
                <a:solidFill>
                  <a:srgbClr val="660066"/>
                </a:solidFill>
              </a:rPr>
              <a:t>Geenitekninen menetelmä (Rna-häirintä) palkittiin lääketieteen </a:t>
            </a:r>
            <a:r>
              <a:rPr lang="fi-FI" sz="1800" dirty="0" err="1" smtClean="0">
                <a:solidFill>
                  <a:srgbClr val="660066"/>
                </a:solidFill>
              </a:rPr>
              <a:t>nobelilla</a:t>
            </a:r>
            <a:r>
              <a:rPr lang="fi-FI" sz="1800" dirty="0" smtClean="0">
                <a:solidFill>
                  <a:srgbClr val="660066"/>
                </a:solidFill>
              </a:rPr>
              <a:t> vuonna 2006</a:t>
            </a:r>
          </a:p>
          <a:p>
            <a:pPr lvl="1" eaLnBrk="1" hangingPunct="1">
              <a:lnSpc>
                <a:spcPct val="90000"/>
              </a:lnSpc>
            </a:pPr>
            <a:r>
              <a:rPr lang="fi-FI" sz="1600" dirty="0" smtClean="0"/>
              <a:t>käytetty kasvinjalostuksessa jo 20 vuotta, varsinkin viruskestävien lajikkeiden jalostamiseksi</a:t>
            </a:r>
            <a:endParaRPr lang="fi-FI" sz="1600" dirty="0" smtClean="0">
              <a:sym typeface="Monotype Sorts" pitchFamily="2" charset="2"/>
            </a:endParaRPr>
          </a:p>
          <a:p>
            <a:pPr eaLnBrk="1" hangingPunct="1">
              <a:lnSpc>
                <a:spcPts val="1200"/>
              </a:lnSpc>
              <a:spcBef>
                <a:spcPct val="30000"/>
              </a:spcBef>
              <a:buClr>
                <a:schemeClr val="tx1"/>
              </a:buClr>
              <a:buFont typeface="Wingdings" pitchFamily="2" charset="2"/>
              <a:buChar char="F"/>
            </a:pPr>
            <a:r>
              <a:rPr lang="fi-FI" sz="1400" dirty="0" smtClean="0">
                <a:hlinkClick r:id="rId4"/>
              </a:rPr>
              <a:t>http://agnewsarchive.tamu.edu/dailynews/stories/SOIL/Nov2006a.htm</a:t>
            </a:r>
            <a:r>
              <a:rPr lang="fi-FI" sz="1400" dirty="0" smtClean="0"/>
              <a:t>   </a:t>
            </a:r>
          </a:p>
          <a:p>
            <a:pPr eaLnBrk="1" hangingPunct="1">
              <a:lnSpc>
                <a:spcPts val="1200"/>
              </a:lnSpc>
              <a:spcBef>
                <a:spcPct val="30000"/>
              </a:spcBef>
              <a:buClr>
                <a:schemeClr val="tx1"/>
              </a:buClr>
              <a:buFont typeface="Wingdings" pitchFamily="2" charset="2"/>
              <a:buChar char="F"/>
            </a:pPr>
            <a:r>
              <a:rPr lang="fi-FI" sz="1400" dirty="0" smtClean="0">
                <a:hlinkClick r:id="rId5"/>
              </a:rPr>
              <a:t>http://agnews.tamu.edu/showstory.php?id=1399</a:t>
            </a:r>
            <a:r>
              <a:rPr lang="fi-FI" sz="1400" dirty="0" smtClean="0"/>
              <a:t> </a:t>
            </a:r>
          </a:p>
          <a:p>
            <a:pPr eaLnBrk="1" hangingPunct="1">
              <a:lnSpc>
                <a:spcPts val="1200"/>
              </a:lnSpc>
              <a:spcBef>
                <a:spcPct val="30000"/>
              </a:spcBef>
              <a:buClr>
                <a:schemeClr val="tx1"/>
              </a:buClr>
              <a:buFont typeface="Wingdings" pitchFamily="2" charset="2"/>
              <a:buChar char="F"/>
            </a:pPr>
            <a:r>
              <a:rPr lang="fi-FI" sz="1400" dirty="0" smtClean="0"/>
              <a:t> </a:t>
            </a:r>
            <a:r>
              <a:rPr lang="fi-FI" sz="1400" dirty="0" err="1" smtClean="0">
                <a:hlinkClick r:id="rId6"/>
              </a:rPr>
              <a:t>Sunilkumar</a:t>
            </a:r>
            <a:r>
              <a:rPr lang="fi-FI" sz="1400" dirty="0" smtClean="0">
                <a:hlinkClick r:id="rId6"/>
              </a:rPr>
              <a:t> ym. (2006)</a:t>
            </a:r>
            <a:r>
              <a:rPr lang="fi-FI" sz="1400" dirty="0" smtClean="0"/>
              <a:t>. </a:t>
            </a:r>
            <a:r>
              <a:rPr lang="fi-FI" sz="1400" i="1" dirty="0" smtClean="0"/>
              <a:t>PNAS</a:t>
            </a:r>
            <a:r>
              <a:rPr lang="fi-FI" sz="1400" dirty="0" smtClean="0"/>
              <a:t> 103: 18054-18059</a:t>
            </a:r>
            <a:endParaRPr lang="fi-FI" sz="1600" dirty="0" smtClean="0">
              <a:solidFill>
                <a:srgbClr val="660066"/>
              </a:solidFill>
            </a:endParaRPr>
          </a:p>
          <a:p>
            <a:pPr eaLnBrk="1" hangingPunct="1">
              <a:lnSpc>
                <a:spcPct val="90000"/>
              </a:lnSpc>
            </a:pPr>
            <a:endParaRPr lang="fi-FI" sz="900" dirty="0" smtClean="0">
              <a:sym typeface="Monotype Sorts" pitchFamily="2" charset="2"/>
            </a:endParaRPr>
          </a:p>
        </p:txBody>
      </p:sp>
      <p:sp>
        <p:nvSpPr>
          <p:cNvPr id="5" name="Päivämäärän paikkamerkki 4"/>
          <p:cNvSpPr>
            <a:spLocks noGrp="1"/>
          </p:cNvSpPr>
          <p:nvPr>
            <p:ph type="dt" sz="half" idx="10"/>
          </p:nvPr>
        </p:nvSpPr>
        <p:spPr>
          <a:xfrm>
            <a:off x="342900" y="8905552"/>
            <a:ext cx="1600200" cy="635000"/>
          </a:xfrm>
        </p:spPr>
        <p:txBody>
          <a:bodyPr/>
          <a:lstStyle/>
          <a:p>
            <a:pPr>
              <a:defRPr/>
            </a:pPr>
            <a:r>
              <a:rPr lang="fi-FI" dirty="0" smtClean="0"/>
              <a:t>13.9.2012</a:t>
            </a:r>
            <a:endParaRPr lang="fi-FI" dirty="0"/>
          </a:p>
        </p:txBody>
      </p:sp>
      <p:sp>
        <p:nvSpPr>
          <p:cNvPr id="6" name="Dian numeron paikkamerkki 5"/>
          <p:cNvSpPr>
            <a:spLocks noGrp="1"/>
          </p:cNvSpPr>
          <p:nvPr>
            <p:ph type="sldNum" sz="quarter" idx="12"/>
          </p:nvPr>
        </p:nvSpPr>
        <p:spPr>
          <a:xfrm>
            <a:off x="4914900" y="8905552"/>
            <a:ext cx="1600200" cy="635000"/>
          </a:xfrm>
        </p:spPr>
        <p:txBody>
          <a:bodyPr/>
          <a:lstStyle/>
          <a:p>
            <a:pPr>
              <a:defRPr/>
            </a:pPr>
            <a:fld id="{49C44229-D893-459E-A69B-FE9FD710F52F}" type="slidenum">
              <a:rPr lang="fi-FI" smtClean="0"/>
              <a:pPr>
                <a:defRPr/>
              </a:pPr>
              <a:t>38</a:t>
            </a:fld>
            <a:endParaRPr lang="fi-FI"/>
          </a:p>
        </p:txBody>
      </p:sp>
      <p:sp>
        <p:nvSpPr>
          <p:cNvPr id="7" name="Alatunnisteen paikkamerkki 6"/>
          <p:cNvSpPr>
            <a:spLocks noGrp="1"/>
          </p:cNvSpPr>
          <p:nvPr>
            <p:ph type="ftr" sz="quarter" idx="11"/>
          </p:nvPr>
        </p:nvSpPr>
        <p:spPr>
          <a:xfrm>
            <a:off x="2343150" y="8905552"/>
            <a:ext cx="3606130" cy="635000"/>
          </a:xfrm>
        </p:spPr>
        <p:txBody>
          <a:bodyPr/>
          <a:lstStyle/>
          <a:p>
            <a:pPr>
              <a:defRPr/>
            </a:pPr>
            <a:r>
              <a:rPr lang="fi-FI" dirty="0" smtClean="0"/>
              <a:t>Jussi Tammisola, Jalostuksen turvallisuus</a:t>
            </a:r>
            <a:endParaRPr lang="fi-FI"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a:xfrm>
            <a:off x="357188" y="-142875"/>
            <a:ext cx="6572250" cy="1473200"/>
          </a:xfrm>
          <a:noFill/>
        </p:spPr>
        <p:txBody>
          <a:bodyPr/>
          <a:lstStyle/>
          <a:p>
            <a:pPr algn="ctr">
              <a:lnSpc>
                <a:spcPct val="85000"/>
              </a:lnSpc>
            </a:pPr>
            <a:r>
              <a:rPr lang="fi-FI" sz="2800" dirty="0" smtClean="0"/>
              <a:t>Monet jalostusominaisuudet ovat ekologisesti ”kesyjä”</a:t>
            </a:r>
          </a:p>
        </p:txBody>
      </p:sp>
      <p:sp>
        <p:nvSpPr>
          <p:cNvPr id="162819" name="Rectangle 3"/>
          <p:cNvSpPr>
            <a:spLocks noGrp="1" noChangeArrowheads="1"/>
          </p:cNvSpPr>
          <p:nvPr>
            <p:ph type="body" idx="1"/>
          </p:nvPr>
        </p:nvSpPr>
        <p:spPr>
          <a:xfrm>
            <a:off x="44450" y="1571625"/>
            <a:ext cx="6813550" cy="7858125"/>
          </a:xfrm>
        </p:spPr>
        <p:txBody>
          <a:bodyPr/>
          <a:lstStyle/>
          <a:p>
            <a:pPr>
              <a:lnSpc>
                <a:spcPct val="100000"/>
              </a:lnSpc>
            </a:pPr>
            <a:r>
              <a:rPr lang="fi-FI" sz="2400" dirty="0" smtClean="0"/>
              <a:t>Laatuominaisuudet, jotka parantavat kasvituotteiden käyttökelpoisuutta ihmisen tarpeisiin</a:t>
            </a:r>
          </a:p>
          <a:p>
            <a:pPr lvl="1">
              <a:lnSpc>
                <a:spcPct val="100000"/>
              </a:lnSpc>
            </a:pPr>
            <a:r>
              <a:rPr lang="fi-FI" sz="2000" dirty="0" smtClean="0"/>
              <a:t>Eivät yleensä auta kasvia leviämään tai selviämään paremmin luonnon ekosysteemeissä...  </a:t>
            </a:r>
          </a:p>
          <a:p>
            <a:pPr lvl="1">
              <a:lnSpc>
                <a:spcPct val="100000"/>
              </a:lnSpc>
            </a:pPr>
            <a:r>
              <a:rPr lang="fi-FI" sz="2000" dirty="0" smtClean="0"/>
              <a:t>...kuten eivät moiset ominaisuudet vanhassa jalostuksessakaan</a:t>
            </a:r>
          </a:p>
          <a:p>
            <a:pPr lvl="1">
              <a:lnSpc>
                <a:spcPct val="100000"/>
              </a:lnSpc>
            </a:pPr>
            <a:r>
              <a:rPr lang="fi-FI" sz="2000" dirty="0" smtClean="0"/>
              <a:t>Vaan ne joutuvat säännön mukaan karsituiksi pois luonnon valinnassa</a:t>
            </a:r>
          </a:p>
          <a:p>
            <a:pPr lvl="1">
              <a:lnSpc>
                <a:spcPct val="100000"/>
              </a:lnSpc>
            </a:pPr>
            <a:r>
              <a:rPr lang="fi-FI" sz="2000" dirty="0" smtClean="0"/>
              <a:t>Villikasvi ottaa käyttöönsä vain ominaisuuksia, joista on sille hyötyä elinympäristössään</a:t>
            </a:r>
          </a:p>
          <a:p>
            <a:pPr lvl="1">
              <a:lnSpc>
                <a:spcPct val="100000"/>
              </a:lnSpc>
              <a:buFont typeface="Wingdings" pitchFamily="2" charset="2"/>
              <a:buNone/>
            </a:pPr>
            <a:endParaRPr lang="fi-FI" sz="2000" dirty="0" smtClean="0"/>
          </a:p>
          <a:p>
            <a:pPr>
              <a:lnSpc>
                <a:spcPct val="100000"/>
              </a:lnSpc>
            </a:pPr>
            <a:r>
              <a:rPr lang="fi-FI" sz="2400" dirty="0" smtClean="0"/>
              <a:t>Sopeutuneisuutta merkittävästi lisäävät uudet jalostusominaisuudet ansaitsevat sitä vastoin enemmän tarkkailua, jotta  mahdollisia vaikutuksia ympäristöön voidaan ennakoida</a:t>
            </a:r>
          </a:p>
          <a:p>
            <a:pPr lvl="1">
              <a:lnSpc>
                <a:spcPct val="100000"/>
              </a:lnSpc>
            </a:pPr>
            <a:r>
              <a:rPr lang="fi-FI" sz="2000" dirty="0" smtClean="0"/>
              <a:t>...sillä tuollaiset ominaisuudet voivat luonnon populaatioissa tiettyyn mittaan yleistyä</a:t>
            </a:r>
          </a:p>
          <a:p>
            <a:pPr lvl="1">
              <a:lnSpc>
                <a:spcPct val="100000"/>
              </a:lnSpc>
            </a:pPr>
            <a:r>
              <a:rPr lang="fi-FI" sz="2000" dirty="0" smtClean="0"/>
              <a:t>…joskaan eivät välttämättä nouse siellä vallitsevaan asemaan.</a:t>
            </a:r>
          </a:p>
        </p:txBody>
      </p:sp>
      <p:sp>
        <p:nvSpPr>
          <p:cNvPr id="162820" name="Rectangle 4"/>
          <p:cNvSpPr>
            <a:spLocks noChangeArrowheads="1"/>
          </p:cNvSpPr>
          <p:nvPr/>
        </p:nvSpPr>
        <p:spPr bwMode="auto">
          <a:xfrm>
            <a:off x="1079500" y="1908175"/>
            <a:ext cx="6597650" cy="4859338"/>
          </a:xfrm>
          <a:prstGeom prst="rect">
            <a:avLst/>
          </a:prstGeom>
          <a:noFill/>
          <a:ln w="12700">
            <a:noFill/>
            <a:miter lim="800000"/>
            <a:headEnd/>
            <a:tailEnd/>
          </a:ln>
        </p:spPr>
        <p:txBody>
          <a:bodyPr lIns="90488" tIns="44450" rIns="90488" bIns="44450"/>
          <a:lstStyle/>
          <a:p>
            <a:pPr marL="342900" indent="-342900">
              <a:lnSpc>
                <a:spcPct val="95000"/>
              </a:lnSpc>
              <a:spcBef>
                <a:spcPct val="15000"/>
              </a:spcBef>
              <a:buClr>
                <a:srgbClr val="009E60"/>
              </a:buClr>
              <a:buSzPct val="75000"/>
              <a:buFont typeface="Monotype Sorts" pitchFamily="2" charset="2"/>
              <a:buChar char="u"/>
            </a:pPr>
            <a:endParaRPr lang="fi-FI" sz="2800">
              <a:solidFill>
                <a:srgbClr val="000000"/>
              </a:solidFill>
            </a:endParaRPr>
          </a:p>
        </p:txBody>
      </p:sp>
      <p:sp>
        <p:nvSpPr>
          <p:cNvPr id="5" name="Päivämäärän paikkamerkki 4"/>
          <p:cNvSpPr>
            <a:spLocks noGrp="1"/>
          </p:cNvSpPr>
          <p:nvPr>
            <p:ph type="dt" sz="half" idx="10"/>
          </p:nvPr>
        </p:nvSpPr>
        <p:spPr/>
        <p:txBody>
          <a:bodyPr/>
          <a:lstStyle/>
          <a:p>
            <a:pPr>
              <a:defRPr/>
            </a:pPr>
            <a:r>
              <a:rPr lang="fi-FI" smtClean="0"/>
              <a:t>13.9.2012</a:t>
            </a:r>
            <a:endParaRPr lang="en-US"/>
          </a:p>
        </p:txBody>
      </p:sp>
      <p:sp>
        <p:nvSpPr>
          <p:cNvPr id="6" name="Dian numeron paikkamerkki 5"/>
          <p:cNvSpPr>
            <a:spLocks noGrp="1"/>
          </p:cNvSpPr>
          <p:nvPr>
            <p:ph type="sldNum" sz="quarter" idx="12"/>
          </p:nvPr>
        </p:nvSpPr>
        <p:spPr/>
        <p:txBody>
          <a:bodyPr/>
          <a:lstStyle/>
          <a:p>
            <a:pPr>
              <a:defRPr/>
            </a:pPr>
            <a:fld id="{67064A66-8B70-462E-AEBC-FE8FE5DE0BAD}" type="slidenum">
              <a:rPr lang="en-US" smtClean="0"/>
              <a:pPr>
                <a:defRPr/>
              </a:pPr>
              <a:t>39</a:t>
            </a:fld>
            <a:endParaRPr lang="en-US"/>
          </a:p>
        </p:txBody>
      </p:sp>
      <p:sp>
        <p:nvSpPr>
          <p:cNvPr id="7" name="Alatunnisteen paikkamerkki 6"/>
          <p:cNvSpPr>
            <a:spLocks noGrp="1"/>
          </p:cNvSpPr>
          <p:nvPr>
            <p:ph type="ftr" sz="quarter" idx="11"/>
          </p:nvPr>
        </p:nvSpPr>
        <p:spPr/>
        <p:txBody>
          <a:bodyPr/>
          <a:lstStyle/>
          <a:p>
            <a:pPr>
              <a:defRPr/>
            </a:pPr>
            <a:r>
              <a:rPr lang="en-US" smtClean="0"/>
              <a:t>Jussi Tammisola, Jalostuksen turvallisuus</a:t>
            </a:r>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52400" y="179388"/>
            <a:ext cx="6953250" cy="1473200"/>
          </a:xfrm>
        </p:spPr>
        <p:txBody>
          <a:bodyPr/>
          <a:lstStyle/>
          <a:p>
            <a:pPr eaLnBrk="1" hangingPunct="1">
              <a:lnSpc>
                <a:spcPct val="85000"/>
              </a:lnSpc>
            </a:pPr>
            <a:r>
              <a:rPr lang="fi-FI" sz="4000" dirty="0" smtClean="0"/>
              <a:t>Ihminen ei ole mitä hän syö </a:t>
            </a:r>
          </a:p>
        </p:txBody>
      </p:sp>
      <p:pic>
        <p:nvPicPr>
          <p:cNvPr id="122883" name="Picture 3" descr="oletsyot"/>
          <p:cNvPicPr>
            <a:picLocks noChangeAspect="1" noChangeArrowheads="1"/>
          </p:cNvPicPr>
          <p:nvPr/>
        </p:nvPicPr>
        <p:blipFill>
          <a:blip r:embed="rId3" cstate="print"/>
          <a:srcRect/>
          <a:stretch>
            <a:fillRect/>
          </a:stretch>
        </p:blipFill>
        <p:spPr bwMode="auto">
          <a:xfrm>
            <a:off x="506413" y="1979613"/>
            <a:ext cx="5226050" cy="5146675"/>
          </a:xfrm>
          <a:prstGeom prst="rect">
            <a:avLst/>
          </a:prstGeom>
          <a:noFill/>
          <a:ln w="9525">
            <a:noFill/>
            <a:miter lim="800000"/>
            <a:headEnd/>
            <a:tailEnd/>
          </a:ln>
        </p:spPr>
      </p:pic>
      <p:sp>
        <p:nvSpPr>
          <p:cNvPr id="122884" name="Text Box 4"/>
          <p:cNvSpPr txBox="1">
            <a:spLocks noChangeArrowheads="1"/>
          </p:cNvSpPr>
          <p:nvPr/>
        </p:nvSpPr>
        <p:spPr bwMode="auto">
          <a:xfrm>
            <a:off x="549275" y="7392988"/>
            <a:ext cx="6534150" cy="1716087"/>
          </a:xfrm>
          <a:prstGeom prst="rect">
            <a:avLst/>
          </a:prstGeom>
          <a:noFill/>
          <a:ln w="12700" algn="ctr">
            <a:noFill/>
            <a:miter lim="800000"/>
            <a:headEnd/>
            <a:tailEnd/>
          </a:ln>
        </p:spPr>
        <p:txBody>
          <a:bodyPr lIns="90488" tIns="44450" rIns="90488" bIns="44450" anchor="b">
            <a:spAutoFit/>
          </a:bodyPr>
          <a:lstStyle/>
          <a:p>
            <a:pPr eaLnBrk="1" hangingPunct="1">
              <a:lnSpc>
                <a:spcPct val="80000"/>
              </a:lnSpc>
            </a:pPr>
            <a:r>
              <a:rPr lang="fi-FI" sz="2800">
                <a:solidFill>
                  <a:srgbClr val="000000"/>
                </a:solidFill>
              </a:rPr>
              <a:t>– </a:t>
            </a:r>
            <a:r>
              <a:rPr lang="fi-FI" sz="3200">
                <a:solidFill>
                  <a:srgbClr val="000000"/>
                </a:solidFill>
              </a:rPr>
              <a:t>syömme vieraita proteiineja </a:t>
            </a:r>
            <a:br>
              <a:rPr lang="fi-FI" sz="3200">
                <a:solidFill>
                  <a:srgbClr val="000000"/>
                </a:solidFill>
              </a:rPr>
            </a:br>
            <a:r>
              <a:rPr lang="fi-FI" sz="3200">
                <a:solidFill>
                  <a:srgbClr val="000000"/>
                </a:solidFill>
              </a:rPr>
              <a:t>  ja perimäainesta</a:t>
            </a:r>
          </a:p>
          <a:p>
            <a:pPr eaLnBrk="1" hangingPunct="1">
              <a:lnSpc>
                <a:spcPct val="80000"/>
              </a:lnSpc>
            </a:pPr>
            <a:r>
              <a:rPr lang="fi-FI" sz="3600">
                <a:solidFill>
                  <a:srgbClr val="000000"/>
                </a:solidFill>
              </a:rPr>
              <a:t>  	</a:t>
            </a:r>
            <a:r>
              <a:rPr lang="fi-FI" sz="3200">
                <a:solidFill>
                  <a:srgbClr val="000000"/>
                </a:solidFill>
              </a:rPr>
              <a:t>(ihmistä syövät vain vauvat)</a:t>
            </a:r>
          </a:p>
          <a:p>
            <a:pPr eaLnBrk="1" hangingPunct="1">
              <a:lnSpc>
                <a:spcPct val="80000"/>
              </a:lnSpc>
            </a:pPr>
            <a:endParaRPr lang="fi-FI" sz="3200">
              <a:solidFill>
                <a:srgbClr val="000000"/>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Otsikko 1"/>
          <p:cNvSpPr>
            <a:spLocks noGrp="1"/>
          </p:cNvSpPr>
          <p:nvPr>
            <p:ph type="title"/>
          </p:nvPr>
        </p:nvSpPr>
        <p:spPr/>
        <p:txBody>
          <a:bodyPr/>
          <a:lstStyle/>
          <a:p>
            <a:r>
              <a:rPr lang="fi-FI" dirty="0" smtClean="0"/>
              <a:t>Biologisen monimuotoisuuden pääuhkia maailmassa</a:t>
            </a:r>
          </a:p>
        </p:txBody>
      </p:sp>
      <p:sp>
        <p:nvSpPr>
          <p:cNvPr id="163843" name="Sisällön paikkamerkki 2"/>
          <p:cNvSpPr>
            <a:spLocks noGrp="1"/>
          </p:cNvSpPr>
          <p:nvPr>
            <p:ph idx="1"/>
          </p:nvPr>
        </p:nvSpPr>
        <p:spPr>
          <a:xfrm>
            <a:off x="357188" y="1115616"/>
            <a:ext cx="6272212" cy="7451725"/>
          </a:xfrm>
        </p:spPr>
        <p:txBody>
          <a:bodyPr/>
          <a:lstStyle/>
          <a:p>
            <a:r>
              <a:rPr lang="fi-FI" dirty="0" smtClean="0"/>
              <a:t>1. Elintilan (kasvupaikkojen) katoaminen</a:t>
            </a:r>
          </a:p>
          <a:p>
            <a:pPr lvl="1"/>
            <a:r>
              <a:rPr lang="fi-FI" dirty="0" smtClean="0"/>
              <a:t>Luonnon elintila vallataan ihmiskunnan käyttöön:</a:t>
            </a:r>
          </a:p>
          <a:p>
            <a:pPr lvl="2"/>
            <a:r>
              <a:rPr lang="fi-FI" dirty="0" smtClean="0"/>
              <a:t>maatalous, asuminen, liikenne, energia</a:t>
            </a:r>
          </a:p>
          <a:p>
            <a:r>
              <a:rPr lang="fi-FI" dirty="0" smtClean="0"/>
              <a:t>2. Myytit</a:t>
            </a:r>
          </a:p>
          <a:p>
            <a:pPr lvl="1"/>
            <a:r>
              <a:rPr lang="fi-FI" dirty="0" smtClean="0"/>
              <a:t>Uskomuslääkintä </a:t>
            </a:r>
            <a:r>
              <a:rPr lang="fi-FI" sz="1600" dirty="0" smtClean="0"/>
              <a:t>(IUCN 2007)</a:t>
            </a:r>
            <a:r>
              <a:rPr lang="fi-FI" dirty="0" smtClean="0"/>
              <a:t>, kulttiruoka, näennäistuotanto </a:t>
            </a:r>
          </a:p>
          <a:p>
            <a:r>
              <a:rPr lang="fi-FI" dirty="0" smtClean="0"/>
              <a:t>3. Nopeat ympäristöolojen muutokset</a:t>
            </a:r>
          </a:p>
          <a:p>
            <a:r>
              <a:rPr lang="fi-FI" dirty="0" smtClean="0"/>
              <a:t>4. </a:t>
            </a:r>
            <a:r>
              <a:rPr lang="fi-FI" dirty="0" err="1" smtClean="0"/>
              <a:t>Invasiiviset</a:t>
            </a:r>
            <a:r>
              <a:rPr lang="fi-FI" dirty="0" smtClean="0"/>
              <a:t> lajit</a:t>
            </a:r>
          </a:p>
          <a:p>
            <a:pPr lvl="1"/>
            <a:r>
              <a:rPr lang="fi-FI" dirty="0" smtClean="0"/>
              <a:t>Muita paremmin sopeutuneita  muuttuviin nykyoloihin</a:t>
            </a:r>
          </a:p>
          <a:p>
            <a:pPr lvl="1"/>
            <a:r>
              <a:rPr lang="fi-FI" dirty="0" smtClean="0"/>
              <a:t>...tehokkaita leviäjiä </a:t>
            </a:r>
            <a:r>
              <a:rPr lang="fi-FI" sz="1600" dirty="0" smtClean="0"/>
              <a:t>(esim. </a:t>
            </a:r>
            <a:r>
              <a:rPr lang="fi-FI" sz="1600" dirty="0" smtClean="0">
                <a:hlinkClick r:id="rId3"/>
              </a:rPr>
              <a:t>Silva &amp; Smith 2004</a:t>
            </a:r>
            <a:r>
              <a:rPr lang="fi-FI" sz="1600" dirty="0" smtClean="0"/>
              <a:t>)</a:t>
            </a:r>
            <a:r>
              <a:rPr lang="fi-FI" dirty="0" smtClean="0"/>
              <a:t>, ja</a:t>
            </a:r>
          </a:p>
          <a:p>
            <a:pPr lvl="1"/>
            <a:r>
              <a:rPr lang="fi-FI" dirty="0" smtClean="0"/>
              <a:t>...kilpailukykyisempiä kuin moni alueen aiempi laji.</a:t>
            </a:r>
          </a:p>
          <a:p>
            <a:r>
              <a:rPr lang="fi-FI" i="1" u="sng" dirty="0" smtClean="0"/>
              <a:t>Uusia kasveja </a:t>
            </a:r>
            <a:r>
              <a:rPr lang="fi-FI" dirty="0" smtClean="0"/>
              <a:t>ei tarvitse kovin pelätä</a:t>
            </a:r>
          </a:p>
          <a:p>
            <a:pPr lvl="1"/>
            <a:r>
              <a:rPr lang="fi-FI" dirty="0" smtClean="0"/>
              <a:t>Vain pari prosenttia tuoduista kasvilajeista pystyy asettumaan alueelle pysyvästi (Britannian oloissa)</a:t>
            </a:r>
          </a:p>
          <a:p>
            <a:pPr lvl="1"/>
            <a:r>
              <a:rPr lang="fi-FI" dirty="0" smtClean="0"/>
              <a:t>...ja niistä vain pari prosenttia ilmenee </a:t>
            </a:r>
            <a:r>
              <a:rPr lang="fi-FI" dirty="0" err="1" smtClean="0"/>
              <a:t>invasiivisiksi</a:t>
            </a:r>
            <a:endParaRPr lang="fi-FI" dirty="0" smtClean="0"/>
          </a:p>
          <a:p>
            <a:r>
              <a:rPr lang="fi-FI" i="1" u="sng" dirty="0" smtClean="0"/>
              <a:t>Jalostetut kasvilajikkeet </a:t>
            </a:r>
            <a:r>
              <a:rPr lang="fi-FI" dirty="0" smtClean="0"/>
              <a:t>eivät juuri ole uusia lajeja</a:t>
            </a:r>
          </a:p>
          <a:p>
            <a:pPr lvl="1"/>
            <a:r>
              <a:rPr lang="fi-FI" dirty="0" smtClean="0"/>
              <a:t>Poikkeuksena laajat  ”kansatieteelliset” villipuiden kesytysohjelmat tropiikissa </a:t>
            </a:r>
            <a:r>
              <a:rPr lang="fi-FI" sz="1600" dirty="0" smtClean="0"/>
              <a:t>(esim. </a:t>
            </a:r>
            <a:r>
              <a:rPr lang="fi-FI" sz="1600" dirty="0" smtClean="0">
                <a:hlinkClick r:id="rId4"/>
              </a:rPr>
              <a:t>WAC 2007</a:t>
            </a:r>
            <a:r>
              <a:rPr lang="fi-FI" sz="1600" dirty="0" smtClean="0"/>
              <a:t>)</a:t>
            </a:r>
            <a:endParaRPr lang="fi-FI" dirty="0" smtClean="0"/>
          </a:p>
          <a:p>
            <a:r>
              <a:rPr lang="fi-FI" dirty="0" smtClean="0"/>
              <a:t>...ja niiden uhat luonnolle jäävätkin paljon</a:t>
            </a:r>
            <a:br>
              <a:rPr lang="fi-FI" dirty="0" smtClean="0"/>
            </a:br>
            <a:r>
              <a:rPr lang="fi-FI" dirty="0" smtClean="0"/>
              <a:t>   pienemmiksi.</a:t>
            </a:r>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EC69E5B4-81B7-4794-B4AB-DE21E64B775B}" type="slidenum">
              <a:rPr lang="en-US" smtClean="0">
                <a:solidFill>
                  <a:schemeClr val="tx1"/>
                </a:solidFill>
              </a:rPr>
              <a:pPr>
                <a:defRPr/>
              </a:pPr>
              <a:t>40</a:t>
            </a:fld>
            <a:endParaRPr lang="en-US">
              <a:solidFill>
                <a:schemeClr val="tx1"/>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Otsikko 1"/>
          <p:cNvSpPr>
            <a:spLocks noGrp="1"/>
          </p:cNvSpPr>
          <p:nvPr>
            <p:ph type="title"/>
          </p:nvPr>
        </p:nvSpPr>
        <p:spPr>
          <a:xfrm>
            <a:off x="1000125" y="214313"/>
            <a:ext cx="5857875" cy="928687"/>
          </a:xfrm>
        </p:spPr>
        <p:txBody>
          <a:bodyPr/>
          <a:lstStyle/>
          <a:p>
            <a:r>
              <a:rPr lang="fi-FI" dirty="0" smtClean="0"/>
              <a:t>Geenikampanjoiden perusväittämiä  </a:t>
            </a:r>
            <a:r>
              <a:rPr lang="fi-FI" sz="2000" dirty="0" smtClean="0"/>
              <a:t>1.</a:t>
            </a:r>
            <a:r>
              <a:rPr lang="fi-FI" dirty="0" smtClean="0"/>
              <a:t> </a:t>
            </a:r>
          </a:p>
        </p:txBody>
      </p:sp>
      <p:sp>
        <p:nvSpPr>
          <p:cNvPr id="164867" name="Sisällön paikkamerkki 2"/>
          <p:cNvSpPr>
            <a:spLocks noGrp="1"/>
          </p:cNvSpPr>
          <p:nvPr>
            <p:ph idx="1"/>
          </p:nvPr>
        </p:nvSpPr>
        <p:spPr>
          <a:xfrm>
            <a:off x="357188" y="1406525"/>
            <a:ext cx="6500812" cy="7451725"/>
          </a:xfrm>
        </p:spPr>
        <p:txBody>
          <a:bodyPr/>
          <a:lstStyle/>
          <a:p>
            <a:r>
              <a:rPr lang="en-US" u="sng" dirty="0" err="1" smtClean="0">
                <a:solidFill>
                  <a:srgbClr val="9258C8"/>
                </a:solidFill>
              </a:rPr>
              <a:t>Väittämä</a:t>
            </a:r>
            <a:r>
              <a:rPr lang="en-US" u="sng" dirty="0" smtClean="0">
                <a:solidFill>
                  <a:srgbClr val="9258C8"/>
                </a:solidFill>
              </a:rPr>
              <a:t> 1</a:t>
            </a:r>
            <a:r>
              <a:rPr lang="en-US" dirty="0" smtClean="0">
                <a:solidFill>
                  <a:srgbClr val="9258C8"/>
                </a:solidFill>
              </a:rPr>
              <a:t>. ”The transgenic elements </a:t>
            </a:r>
            <a:r>
              <a:rPr lang="en-US" b="1" i="1" dirty="0" smtClean="0">
                <a:solidFill>
                  <a:srgbClr val="9258C8"/>
                </a:solidFill>
              </a:rPr>
              <a:t>combining DNA of various life forms</a:t>
            </a:r>
            <a:r>
              <a:rPr lang="en-US" dirty="0" smtClean="0">
                <a:solidFill>
                  <a:srgbClr val="9258C8"/>
                </a:solidFill>
              </a:rPr>
              <a:t> can pass the boundaries between species in the nature, this has been proved in several studies by now.” </a:t>
            </a:r>
            <a:r>
              <a:rPr lang="en-US" dirty="0" smtClean="0"/>
              <a:t/>
            </a:r>
            <a:br>
              <a:rPr lang="en-US" dirty="0" smtClean="0"/>
            </a:br>
            <a:r>
              <a:rPr lang="en-US" sz="1800" dirty="0" smtClean="0"/>
              <a:t>(</a:t>
            </a:r>
            <a:r>
              <a:rPr lang="en-US" sz="1800" dirty="0" err="1" smtClean="0"/>
              <a:t>Ote</a:t>
            </a:r>
            <a:r>
              <a:rPr lang="en-US" sz="1800" dirty="0" smtClean="0"/>
              <a:t> </a:t>
            </a:r>
            <a:r>
              <a:rPr lang="en-US" sz="1800" dirty="0" err="1" smtClean="0"/>
              <a:t>kampanja-aktivistien</a:t>
            </a:r>
            <a:r>
              <a:rPr lang="en-US" sz="1800" dirty="0" smtClean="0"/>
              <a:t> EU-</a:t>
            </a:r>
            <a:r>
              <a:rPr lang="en-US" sz="1800" dirty="0" err="1" smtClean="0"/>
              <a:t>komissiolle</a:t>
            </a:r>
            <a:r>
              <a:rPr lang="en-US" sz="1800" dirty="0" smtClean="0"/>
              <a:t> </a:t>
            </a:r>
            <a:r>
              <a:rPr lang="en-US" sz="1800" dirty="0" err="1" smtClean="0"/>
              <a:t>lähettämästä</a:t>
            </a:r>
            <a:r>
              <a:rPr lang="en-US" sz="1800" dirty="0" smtClean="0"/>
              <a:t> </a:t>
            </a:r>
            <a:r>
              <a:rPr lang="en-US" sz="1800" dirty="0" err="1" smtClean="0"/>
              <a:t>väärennöksestä</a:t>
            </a:r>
            <a:r>
              <a:rPr lang="en-US" sz="1800" dirty="0" smtClean="0"/>
              <a:t>: </a:t>
            </a:r>
            <a:r>
              <a:rPr lang="en-US" sz="1800" dirty="0" smtClean="0">
                <a:hlinkClick r:id="rId3"/>
              </a:rPr>
              <a:t>http://geenit.fi/GeVaVaar.htm</a:t>
            </a:r>
            <a:r>
              <a:rPr lang="en-US" sz="1800" dirty="0" smtClean="0"/>
              <a:t> ) </a:t>
            </a:r>
            <a:endParaRPr lang="en-US" dirty="0" smtClean="0"/>
          </a:p>
          <a:p>
            <a:r>
              <a:rPr lang="en-US" dirty="0" err="1" smtClean="0"/>
              <a:t>Väittämää</a:t>
            </a:r>
            <a:r>
              <a:rPr lang="en-US" dirty="0" smtClean="0"/>
              <a:t> </a:t>
            </a:r>
            <a:r>
              <a:rPr lang="en-US" dirty="0" err="1" smtClean="0"/>
              <a:t>toistaa</a:t>
            </a:r>
            <a:r>
              <a:rPr lang="en-US" dirty="0" smtClean="0"/>
              <a:t> mm. </a:t>
            </a:r>
            <a:r>
              <a:rPr lang="en-US" dirty="0" err="1" smtClean="0"/>
              <a:t>KansalaistenBioturvayhdistys</a:t>
            </a:r>
            <a:endParaRPr lang="en-US" dirty="0" smtClean="0"/>
          </a:p>
          <a:p>
            <a:r>
              <a:rPr lang="en-US" dirty="0" smtClean="0"/>
              <a:t>...</a:t>
            </a:r>
            <a:r>
              <a:rPr lang="en-US" dirty="0" err="1" smtClean="0"/>
              <a:t>eikä</a:t>
            </a:r>
            <a:r>
              <a:rPr lang="en-US" dirty="0" smtClean="0"/>
              <a:t> </a:t>
            </a:r>
            <a:r>
              <a:rPr lang="en-US" dirty="0" err="1" smtClean="0"/>
              <a:t>siinä</a:t>
            </a:r>
            <a:r>
              <a:rPr lang="en-US" dirty="0" smtClean="0"/>
              <a:t> ole </a:t>
            </a:r>
            <a:r>
              <a:rPr lang="en-US" dirty="0" err="1" smtClean="0"/>
              <a:t>biologista</a:t>
            </a:r>
            <a:r>
              <a:rPr lang="en-US" dirty="0" smtClean="0"/>
              <a:t> </a:t>
            </a:r>
            <a:r>
              <a:rPr lang="en-US" dirty="0" err="1" smtClean="0"/>
              <a:t>järkeä</a:t>
            </a:r>
            <a:r>
              <a:rPr lang="en-US" dirty="0" smtClean="0"/>
              <a:t>:</a:t>
            </a:r>
          </a:p>
          <a:p>
            <a:r>
              <a:rPr lang="en-US" dirty="0" err="1" smtClean="0"/>
              <a:t>Samankaltaisuus</a:t>
            </a:r>
            <a:r>
              <a:rPr lang="en-US" dirty="0" smtClean="0"/>
              <a:t> </a:t>
            </a:r>
            <a:r>
              <a:rPr lang="en-US" dirty="0" err="1" smtClean="0"/>
              <a:t>ei</a:t>
            </a:r>
            <a:r>
              <a:rPr lang="en-US" dirty="0" smtClean="0"/>
              <a:t> </a:t>
            </a:r>
            <a:r>
              <a:rPr lang="en-US" dirty="0" err="1" smtClean="0"/>
              <a:t>aiheuta</a:t>
            </a:r>
            <a:r>
              <a:rPr lang="en-US" dirty="0" smtClean="0"/>
              <a:t> </a:t>
            </a:r>
            <a:r>
              <a:rPr lang="en-US" dirty="0" err="1" smtClean="0"/>
              <a:t>geenivirtaa</a:t>
            </a:r>
            <a:endParaRPr lang="en-US" dirty="0" smtClean="0"/>
          </a:p>
          <a:p>
            <a:r>
              <a:rPr lang="en-US" dirty="0" err="1" smtClean="0"/>
              <a:t>Eri</a:t>
            </a:r>
            <a:r>
              <a:rPr lang="en-US" dirty="0" smtClean="0"/>
              <a:t> </a:t>
            </a:r>
            <a:r>
              <a:rPr lang="en-US" dirty="0" err="1" smtClean="0"/>
              <a:t>eliöiden</a:t>
            </a:r>
            <a:r>
              <a:rPr lang="en-US" dirty="0" smtClean="0"/>
              <a:t> </a:t>
            </a:r>
            <a:r>
              <a:rPr lang="en-US" dirty="0" err="1" smtClean="0"/>
              <a:t>geenit</a:t>
            </a:r>
            <a:r>
              <a:rPr lang="en-US" dirty="0" smtClean="0"/>
              <a:t> </a:t>
            </a:r>
            <a:r>
              <a:rPr lang="en-US" dirty="0" err="1" smtClean="0"/>
              <a:t>ovat</a:t>
            </a:r>
            <a:r>
              <a:rPr lang="en-US" dirty="0" smtClean="0"/>
              <a:t> </a:t>
            </a:r>
            <a:r>
              <a:rPr lang="en-US" dirty="0" err="1" smtClean="0"/>
              <a:t>usein</a:t>
            </a:r>
            <a:r>
              <a:rPr lang="en-US" dirty="0" smtClean="0"/>
              <a:t> </a:t>
            </a:r>
            <a:r>
              <a:rPr lang="en-US" dirty="0" err="1" smtClean="0"/>
              <a:t>aika</a:t>
            </a:r>
            <a:r>
              <a:rPr lang="en-US" dirty="0" smtClean="0"/>
              <a:t> </a:t>
            </a:r>
            <a:r>
              <a:rPr lang="en-US" dirty="0" err="1" smtClean="0"/>
              <a:t>samanlaisia</a:t>
            </a:r>
            <a:endParaRPr lang="en-US" dirty="0" smtClean="0"/>
          </a:p>
          <a:p>
            <a:pPr lvl="1"/>
            <a:r>
              <a:rPr lang="en-US" dirty="0" smtClean="0"/>
              <a:t>...</a:t>
            </a:r>
            <a:r>
              <a:rPr lang="en-US" dirty="0" err="1" smtClean="0"/>
              <a:t>mutta</a:t>
            </a:r>
            <a:r>
              <a:rPr lang="en-US" dirty="0" smtClean="0"/>
              <a:t> </a:t>
            </a:r>
            <a:r>
              <a:rPr lang="en-US" dirty="0" err="1" smtClean="0"/>
              <a:t>eivät</a:t>
            </a:r>
            <a:r>
              <a:rPr lang="en-US" dirty="0" smtClean="0"/>
              <a:t> ne </a:t>
            </a:r>
            <a:r>
              <a:rPr lang="en-US" dirty="0" err="1" smtClean="0"/>
              <a:t>siksi</a:t>
            </a:r>
            <a:r>
              <a:rPr lang="en-US" dirty="0" smtClean="0"/>
              <a:t> </a:t>
            </a:r>
            <a:r>
              <a:rPr lang="en-US" dirty="0" err="1" smtClean="0"/>
              <a:t>sukkuloi</a:t>
            </a:r>
            <a:r>
              <a:rPr lang="en-US" dirty="0" smtClean="0"/>
              <a:t> </a:t>
            </a:r>
            <a:r>
              <a:rPr lang="en-US" dirty="0" err="1" smtClean="0"/>
              <a:t>yhtään</a:t>
            </a:r>
            <a:r>
              <a:rPr lang="en-US" dirty="0" smtClean="0"/>
              <a:t> </a:t>
            </a:r>
            <a:r>
              <a:rPr lang="en-US" dirty="0" err="1" smtClean="0"/>
              <a:t>alttiimmin</a:t>
            </a:r>
            <a:r>
              <a:rPr lang="en-US" dirty="0" smtClean="0"/>
              <a:t> </a:t>
            </a:r>
            <a:r>
              <a:rPr lang="en-US" dirty="0" err="1" smtClean="0"/>
              <a:t>eri</a:t>
            </a:r>
            <a:r>
              <a:rPr lang="en-US" dirty="0" smtClean="0"/>
              <a:t> </a:t>
            </a:r>
            <a:r>
              <a:rPr lang="en-US" dirty="0" err="1" smtClean="0"/>
              <a:t>lajien</a:t>
            </a:r>
            <a:r>
              <a:rPr lang="en-US" dirty="0" smtClean="0"/>
              <a:t> </a:t>
            </a:r>
            <a:r>
              <a:rPr lang="en-US" dirty="0" err="1" smtClean="0"/>
              <a:t>välillä</a:t>
            </a:r>
            <a:r>
              <a:rPr lang="en-US" dirty="0" smtClean="0"/>
              <a:t> </a:t>
            </a:r>
          </a:p>
          <a:p>
            <a:r>
              <a:rPr lang="en-US" dirty="0" err="1" smtClean="0"/>
              <a:t>Esimerkiksi</a:t>
            </a:r>
            <a:r>
              <a:rPr lang="en-US" dirty="0" smtClean="0"/>
              <a:t> </a:t>
            </a:r>
            <a:r>
              <a:rPr lang="en-US" dirty="0" err="1" smtClean="0"/>
              <a:t>leivinhiivan</a:t>
            </a:r>
            <a:r>
              <a:rPr lang="en-US" dirty="0" smtClean="0"/>
              <a:t> </a:t>
            </a:r>
            <a:r>
              <a:rPr lang="en-US" dirty="0" err="1" smtClean="0"/>
              <a:t>geenit</a:t>
            </a:r>
            <a:r>
              <a:rPr lang="en-US" dirty="0" smtClean="0"/>
              <a:t> </a:t>
            </a:r>
            <a:r>
              <a:rPr lang="en-US" dirty="0" err="1" smtClean="0"/>
              <a:t>ovat</a:t>
            </a:r>
            <a:r>
              <a:rPr lang="en-US" dirty="0" smtClean="0"/>
              <a:t> </a:t>
            </a:r>
            <a:r>
              <a:rPr lang="en-US" dirty="0" err="1" smtClean="0"/>
              <a:t>yllättävän</a:t>
            </a:r>
            <a:r>
              <a:rPr lang="en-US" dirty="0" smtClean="0"/>
              <a:t> </a:t>
            </a:r>
            <a:r>
              <a:rPr lang="en-US" dirty="0" err="1" smtClean="0"/>
              <a:t>lähellä</a:t>
            </a:r>
            <a:r>
              <a:rPr lang="en-US" dirty="0" smtClean="0"/>
              <a:t> </a:t>
            </a:r>
            <a:r>
              <a:rPr lang="en-US" dirty="0" err="1" smtClean="0"/>
              <a:t>omiamme</a:t>
            </a:r>
            <a:endParaRPr lang="en-US" dirty="0" smtClean="0"/>
          </a:p>
          <a:p>
            <a:pPr lvl="1"/>
            <a:r>
              <a:rPr lang="en-US" dirty="0" smtClean="0"/>
              <a:t>...</a:t>
            </a:r>
            <a:r>
              <a:rPr lang="en-US" dirty="0" err="1" smtClean="0"/>
              <a:t>mutta</a:t>
            </a:r>
            <a:r>
              <a:rPr lang="en-US" dirty="0" smtClean="0"/>
              <a:t> </a:t>
            </a:r>
            <a:r>
              <a:rPr lang="en-US" dirty="0" err="1" smtClean="0"/>
              <a:t>eivät</a:t>
            </a:r>
            <a:r>
              <a:rPr lang="en-US" dirty="0" smtClean="0"/>
              <a:t> ne </a:t>
            </a:r>
            <a:r>
              <a:rPr lang="en-US" dirty="0" err="1" smtClean="0"/>
              <a:t>silti</a:t>
            </a:r>
            <a:r>
              <a:rPr lang="en-US" dirty="0" smtClean="0"/>
              <a:t> </a:t>
            </a:r>
            <a:r>
              <a:rPr lang="en-US" dirty="0" err="1" smtClean="0"/>
              <a:t>hyppele</a:t>
            </a:r>
            <a:r>
              <a:rPr lang="en-US" dirty="0" smtClean="0"/>
              <a:t> </a:t>
            </a:r>
            <a:r>
              <a:rPr lang="en-US" dirty="0" err="1" smtClean="0"/>
              <a:t>ihmisen</a:t>
            </a:r>
            <a:r>
              <a:rPr lang="en-US" dirty="0" smtClean="0"/>
              <a:t> </a:t>
            </a:r>
            <a:r>
              <a:rPr lang="en-US" dirty="0" err="1" smtClean="0"/>
              <a:t>kimppuun</a:t>
            </a:r>
            <a:endParaRPr lang="en-US" dirty="0" smtClean="0"/>
          </a:p>
          <a:p>
            <a:pPr lvl="1"/>
            <a:r>
              <a:rPr lang="en-US" dirty="0" smtClean="0"/>
              <a:t>...</a:t>
            </a:r>
            <a:r>
              <a:rPr lang="en-US" dirty="0" err="1" smtClean="0"/>
              <a:t>eivätkä</a:t>
            </a:r>
            <a:r>
              <a:rPr lang="en-US" dirty="0" smtClean="0"/>
              <a:t> </a:t>
            </a:r>
            <a:r>
              <a:rPr lang="en-US" dirty="0" err="1" smtClean="0"/>
              <a:t>omat</a:t>
            </a:r>
            <a:r>
              <a:rPr lang="en-US" dirty="0" smtClean="0"/>
              <a:t> </a:t>
            </a:r>
            <a:r>
              <a:rPr lang="en-US" dirty="0" err="1" smtClean="0"/>
              <a:t>geenimme</a:t>
            </a:r>
            <a:r>
              <a:rPr lang="en-US" dirty="0" smtClean="0"/>
              <a:t> </a:t>
            </a:r>
            <a:r>
              <a:rPr lang="en-US" dirty="0" err="1" smtClean="0"/>
              <a:t>tunkeudu</a:t>
            </a:r>
            <a:r>
              <a:rPr lang="en-US" dirty="0" smtClean="0"/>
              <a:t> </a:t>
            </a:r>
            <a:r>
              <a:rPr lang="en-US" dirty="0" err="1" smtClean="0"/>
              <a:t>hiivan</a:t>
            </a:r>
            <a:r>
              <a:rPr lang="en-US" dirty="0" smtClean="0"/>
              <a:t> </a:t>
            </a:r>
            <a:r>
              <a:rPr lang="en-US" dirty="0" err="1" smtClean="0"/>
              <a:t>perimään</a:t>
            </a:r>
            <a:r>
              <a:rPr lang="en-US" dirty="0" smtClean="0"/>
              <a:t> </a:t>
            </a:r>
          </a:p>
          <a:p>
            <a:r>
              <a:rPr lang="en-US" dirty="0" err="1" smtClean="0"/>
              <a:t>Yhteiset</a:t>
            </a:r>
            <a:r>
              <a:rPr lang="en-US" dirty="0" smtClean="0"/>
              <a:t> </a:t>
            </a:r>
            <a:r>
              <a:rPr lang="en-US" dirty="0" err="1" smtClean="0"/>
              <a:t>geenijaksot</a:t>
            </a:r>
            <a:r>
              <a:rPr lang="en-US" dirty="0" smtClean="0"/>
              <a:t> </a:t>
            </a:r>
            <a:r>
              <a:rPr lang="en-US" dirty="0" err="1" smtClean="0"/>
              <a:t>hiivan</a:t>
            </a:r>
            <a:r>
              <a:rPr lang="en-US" dirty="0" smtClean="0"/>
              <a:t> </a:t>
            </a:r>
            <a:r>
              <a:rPr lang="en-US" dirty="0" err="1" smtClean="0"/>
              <a:t>kanssa</a:t>
            </a:r>
            <a:r>
              <a:rPr lang="en-US" dirty="0" smtClean="0"/>
              <a:t> </a:t>
            </a:r>
            <a:r>
              <a:rPr lang="en-US" dirty="0" err="1" smtClean="0"/>
              <a:t>eivät</a:t>
            </a:r>
            <a:r>
              <a:rPr lang="en-US" dirty="0" smtClean="0"/>
              <a:t> tee </a:t>
            </a:r>
            <a:r>
              <a:rPr lang="en-US" dirty="0" err="1" smtClean="0"/>
              <a:t>ihmisestä</a:t>
            </a:r>
            <a:r>
              <a:rPr lang="en-US" dirty="0" smtClean="0"/>
              <a:t> </a:t>
            </a:r>
            <a:r>
              <a:rPr lang="en-US" dirty="0" err="1" smtClean="0"/>
              <a:t>epäilyttävää</a:t>
            </a:r>
            <a:r>
              <a:rPr lang="en-US" dirty="0" smtClean="0"/>
              <a:t> </a:t>
            </a:r>
            <a:r>
              <a:rPr lang="en-US" dirty="0" err="1" smtClean="0">
                <a:hlinkClick r:id="rId4"/>
              </a:rPr>
              <a:t>Frankensteinin</a:t>
            </a:r>
            <a:r>
              <a:rPr lang="en-US" dirty="0" smtClean="0">
                <a:hlinkClick r:id="rId4"/>
              </a:rPr>
              <a:t> </a:t>
            </a:r>
            <a:r>
              <a:rPr lang="en-US" dirty="0" err="1" smtClean="0">
                <a:hlinkClick r:id="rId4"/>
              </a:rPr>
              <a:t>hirviötä</a:t>
            </a:r>
            <a:endParaRPr lang="en-US" dirty="0" smtClean="0"/>
          </a:p>
          <a:p>
            <a:pPr lvl="1"/>
            <a:r>
              <a:rPr lang="en-US" dirty="0" smtClean="0"/>
              <a:t>...</a:t>
            </a:r>
            <a:r>
              <a:rPr lang="en-US" dirty="0" err="1" smtClean="0"/>
              <a:t>joka</a:t>
            </a:r>
            <a:r>
              <a:rPr lang="en-US" dirty="0" smtClean="0"/>
              <a:t> </a:t>
            </a:r>
            <a:r>
              <a:rPr lang="en-US" dirty="0" err="1" smtClean="0"/>
              <a:t>siksi</a:t>
            </a:r>
            <a:r>
              <a:rPr lang="en-US" dirty="0" smtClean="0"/>
              <a:t> </a:t>
            </a:r>
            <a:r>
              <a:rPr lang="en-US" dirty="0" err="1" smtClean="0"/>
              <a:t>olisi</a:t>
            </a:r>
            <a:r>
              <a:rPr lang="en-US" dirty="0" smtClean="0"/>
              <a:t> </a:t>
            </a:r>
            <a:r>
              <a:rPr lang="en-US" dirty="0" err="1" smtClean="0"/>
              <a:t>muka</a:t>
            </a:r>
            <a:r>
              <a:rPr lang="en-US" dirty="0" smtClean="0"/>
              <a:t> </a:t>
            </a:r>
            <a:r>
              <a:rPr lang="en-US" dirty="0" err="1" smtClean="0"/>
              <a:t>vaaraksi</a:t>
            </a:r>
            <a:r>
              <a:rPr lang="en-US" dirty="0" smtClean="0"/>
              <a:t> </a:t>
            </a:r>
            <a:r>
              <a:rPr lang="en-US" dirty="0" err="1" smtClean="0"/>
              <a:t>ekosysteemille</a:t>
            </a:r>
            <a:r>
              <a:rPr lang="en-US" dirty="0" smtClean="0"/>
              <a:t> </a:t>
            </a:r>
            <a:endParaRPr lang="fi-FI" dirty="0" smtClean="0"/>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98565BD4-DAB2-4054-8226-73B6E46B5619}" type="slidenum">
              <a:rPr lang="en-US" smtClean="0">
                <a:solidFill>
                  <a:schemeClr val="tx1"/>
                </a:solidFill>
              </a:rPr>
              <a:pPr>
                <a:defRPr/>
              </a:pPr>
              <a:t>41</a:t>
            </a:fld>
            <a:endParaRPr lang="en-US">
              <a:solidFill>
                <a:schemeClr val="tx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Otsikko 1"/>
          <p:cNvSpPr>
            <a:spLocks noGrp="1"/>
          </p:cNvSpPr>
          <p:nvPr>
            <p:ph type="title"/>
          </p:nvPr>
        </p:nvSpPr>
        <p:spPr>
          <a:xfrm>
            <a:off x="1000125" y="214313"/>
            <a:ext cx="5857875" cy="928687"/>
          </a:xfrm>
        </p:spPr>
        <p:txBody>
          <a:bodyPr/>
          <a:lstStyle/>
          <a:p>
            <a:r>
              <a:rPr lang="fi-FI" smtClean="0"/>
              <a:t>Geenikampanjoiden perusväittämiä  </a:t>
            </a:r>
            <a:r>
              <a:rPr lang="fi-FI" sz="2000" smtClean="0"/>
              <a:t>2</a:t>
            </a:r>
            <a:r>
              <a:rPr lang="fi-FI" sz="1800" smtClean="0"/>
              <a:t>.</a:t>
            </a:r>
            <a:r>
              <a:rPr lang="fi-FI" smtClean="0"/>
              <a:t> </a:t>
            </a:r>
          </a:p>
        </p:txBody>
      </p:sp>
      <p:sp>
        <p:nvSpPr>
          <p:cNvPr id="219139" name="Sisällön paikkamerkki 2"/>
          <p:cNvSpPr>
            <a:spLocks noGrp="1"/>
          </p:cNvSpPr>
          <p:nvPr>
            <p:ph idx="1"/>
          </p:nvPr>
        </p:nvSpPr>
        <p:spPr>
          <a:xfrm>
            <a:off x="357188" y="1406525"/>
            <a:ext cx="6272212" cy="7451725"/>
          </a:xfrm>
        </p:spPr>
        <p:txBody>
          <a:bodyPr/>
          <a:lstStyle/>
          <a:p>
            <a:pPr>
              <a:defRPr/>
            </a:pPr>
            <a:r>
              <a:rPr lang="en-US" u="sng" dirty="0" err="1" smtClean="0">
                <a:solidFill>
                  <a:srgbClr val="9258C8"/>
                </a:solidFill>
              </a:rPr>
              <a:t>Väittämä</a:t>
            </a:r>
            <a:r>
              <a:rPr lang="en-US" u="sng" dirty="0" smtClean="0">
                <a:solidFill>
                  <a:srgbClr val="9258C8"/>
                </a:solidFill>
              </a:rPr>
              <a:t> 2</a:t>
            </a:r>
            <a:r>
              <a:rPr lang="en-US" dirty="0" smtClean="0">
                <a:solidFill>
                  <a:srgbClr val="9258C8"/>
                </a:solidFill>
              </a:rPr>
              <a:t>. “</a:t>
            </a:r>
            <a:r>
              <a:rPr lang="fi-FI" dirty="0" smtClean="0">
                <a:solidFill>
                  <a:srgbClr val="9258C8"/>
                </a:solidFill>
              </a:rPr>
              <a:t>Muuntogeenit </a:t>
            </a:r>
            <a:r>
              <a:rPr lang="fi-FI" b="1" i="1" dirty="0" smtClean="0">
                <a:solidFill>
                  <a:srgbClr val="9258C8"/>
                </a:solidFill>
              </a:rPr>
              <a:t>ovat virusmaisia </a:t>
            </a:r>
            <a:r>
              <a:rPr lang="fi-FI" dirty="0" smtClean="0">
                <a:solidFill>
                  <a:srgbClr val="9258C8"/>
                </a:solidFill>
              </a:rPr>
              <a:t>ja kykenevät siirtymään eliöstä toiseen”</a:t>
            </a:r>
            <a:endParaRPr lang="fi-FI" dirty="0" smtClean="0"/>
          </a:p>
          <a:p>
            <a:pPr lvl="1">
              <a:defRPr/>
            </a:pPr>
            <a:r>
              <a:rPr lang="fi-FI" dirty="0" smtClean="0">
                <a:solidFill>
                  <a:srgbClr val="9258C8"/>
                </a:solidFill>
              </a:rPr>
              <a:t>...”koska niistä puuttuvat </a:t>
            </a:r>
            <a:r>
              <a:rPr lang="fi-FI" b="1" dirty="0" smtClean="0">
                <a:solidFill>
                  <a:srgbClr val="9258C8"/>
                </a:solidFill>
              </a:rPr>
              <a:t>välikkeet</a:t>
            </a:r>
            <a:r>
              <a:rPr lang="fi-FI" dirty="0" smtClean="0">
                <a:solidFill>
                  <a:srgbClr val="9258C8"/>
                </a:solidFill>
              </a:rPr>
              <a:t>, kuten viruksiltakin”</a:t>
            </a:r>
          </a:p>
          <a:p>
            <a:pPr lvl="1">
              <a:defRPr/>
            </a:pPr>
            <a:r>
              <a:rPr lang="en-US" dirty="0" smtClean="0">
                <a:solidFill>
                  <a:srgbClr val="9258C8"/>
                </a:solidFill>
              </a:rPr>
              <a:t>...</a:t>
            </a:r>
            <a:r>
              <a:rPr lang="en-US" dirty="0" err="1" smtClean="0">
                <a:solidFill>
                  <a:srgbClr val="9258C8"/>
                </a:solidFill>
              </a:rPr>
              <a:t>ja</a:t>
            </a:r>
            <a:r>
              <a:rPr lang="en-US" dirty="0" smtClean="0">
                <a:solidFill>
                  <a:srgbClr val="9258C8"/>
                </a:solidFill>
              </a:rPr>
              <a:t> “</a:t>
            </a:r>
            <a:r>
              <a:rPr lang="en-US" dirty="0" err="1" smtClean="0">
                <a:solidFill>
                  <a:srgbClr val="9258C8"/>
                </a:solidFill>
              </a:rPr>
              <a:t>koska</a:t>
            </a:r>
            <a:r>
              <a:rPr lang="en-US" dirty="0" smtClean="0">
                <a:solidFill>
                  <a:srgbClr val="9258C8"/>
                </a:solidFill>
              </a:rPr>
              <a:t> </a:t>
            </a:r>
            <a:r>
              <a:rPr lang="en-US" dirty="0" err="1" smtClean="0">
                <a:solidFill>
                  <a:srgbClr val="9258C8"/>
                </a:solidFill>
              </a:rPr>
              <a:t>niissä</a:t>
            </a:r>
            <a:r>
              <a:rPr lang="en-US" dirty="0" smtClean="0">
                <a:solidFill>
                  <a:srgbClr val="9258C8"/>
                </a:solidFill>
              </a:rPr>
              <a:t> on </a:t>
            </a:r>
            <a:r>
              <a:rPr lang="en-US" b="1" dirty="0" err="1" smtClean="0">
                <a:solidFill>
                  <a:srgbClr val="9258C8"/>
                </a:solidFill>
              </a:rPr>
              <a:t>virusten</a:t>
            </a:r>
            <a:r>
              <a:rPr lang="en-US" b="1" dirty="0" smtClean="0">
                <a:solidFill>
                  <a:srgbClr val="9258C8"/>
                </a:solidFill>
              </a:rPr>
              <a:t> </a:t>
            </a:r>
            <a:r>
              <a:rPr lang="en-US" b="1" dirty="0" err="1" smtClean="0">
                <a:solidFill>
                  <a:srgbClr val="9258C8"/>
                </a:solidFill>
              </a:rPr>
              <a:t>geeniainesta</a:t>
            </a:r>
            <a:r>
              <a:rPr lang="en-US" dirty="0" smtClean="0">
                <a:solidFill>
                  <a:srgbClr val="9258C8"/>
                </a:solidFill>
              </a:rPr>
              <a:t>“ </a:t>
            </a:r>
          </a:p>
          <a:p>
            <a:pPr>
              <a:defRPr/>
            </a:pPr>
            <a:r>
              <a:rPr lang="en-US" dirty="0" err="1" smtClean="0"/>
              <a:t>Mitä</a:t>
            </a:r>
            <a:r>
              <a:rPr lang="en-US" dirty="0" smtClean="0"/>
              <a:t> </a:t>
            </a:r>
            <a:r>
              <a:rPr lang="en-US" dirty="0" err="1" smtClean="0"/>
              <a:t>hlö</a:t>
            </a:r>
            <a:r>
              <a:rPr lang="en-US" dirty="0" smtClean="0"/>
              <a:t> “</a:t>
            </a:r>
            <a:r>
              <a:rPr lang="en-US" dirty="0" err="1" smtClean="0"/>
              <a:t>virusmaisella</a:t>
            </a:r>
            <a:r>
              <a:rPr lang="en-US" dirty="0" smtClean="0"/>
              <a:t>” </a:t>
            </a:r>
            <a:r>
              <a:rPr lang="en-US" dirty="0" err="1" smtClean="0"/>
              <a:t>tarkoittaa</a:t>
            </a:r>
            <a:r>
              <a:rPr lang="en-US" dirty="0" smtClean="0"/>
              <a:t>, </a:t>
            </a:r>
            <a:r>
              <a:rPr lang="en-US" dirty="0" err="1" smtClean="0"/>
              <a:t>ei</a:t>
            </a:r>
            <a:r>
              <a:rPr lang="en-US" dirty="0" smtClean="0"/>
              <a:t> </a:t>
            </a:r>
            <a:r>
              <a:rPr lang="en-US" dirty="0" err="1" smtClean="0"/>
              <a:t>käy</a:t>
            </a:r>
            <a:r>
              <a:rPr lang="en-US" dirty="0" smtClean="0"/>
              <a:t> </a:t>
            </a:r>
            <a:r>
              <a:rPr lang="en-US" dirty="0" err="1" smtClean="0"/>
              <a:t>selväksi</a:t>
            </a:r>
            <a:endParaRPr lang="en-US" dirty="0" smtClean="0"/>
          </a:p>
          <a:p>
            <a:pPr lvl="1">
              <a:defRPr/>
            </a:pPr>
            <a:r>
              <a:rPr lang="en-US" dirty="0" smtClean="0"/>
              <a:t>...</a:t>
            </a:r>
            <a:r>
              <a:rPr lang="en-US" dirty="0" err="1" smtClean="0"/>
              <a:t>paitsi</a:t>
            </a:r>
            <a:r>
              <a:rPr lang="en-US" dirty="0" smtClean="0"/>
              <a:t> </a:t>
            </a:r>
            <a:r>
              <a:rPr lang="en-US" dirty="0" err="1" smtClean="0"/>
              <a:t>hänen</a:t>
            </a:r>
            <a:r>
              <a:rPr lang="en-US" dirty="0" smtClean="0"/>
              <a:t> </a:t>
            </a:r>
            <a:r>
              <a:rPr lang="en-US" dirty="0" err="1" smtClean="0"/>
              <a:t>yleisölleen</a:t>
            </a:r>
            <a:r>
              <a:rPr lang="en-US" dirty="0" smtClean="0"/>
              <a:t>, </a:t>
            </a:r>
            <a:r>
              <a:rPr lang="en-US" dirty="0" err="1" smtClean="0"/>
              <a:t>jonka</a:t>
            </a:r>
            <a:r>
              <a:rPr lang="en-US" dirty="0" smtClean="0"/>
              <a:t> “</a:t>
            </a:r>
            <a:r>
              <a:rPr lang="en-US" dirty="0" err="1" smtClean="0"/>
              <a:t>patologinen</a:t>
            </a:r>
            <a:r>
              <a:rPr lang="en-US" dirty="0" smtClean="0"/>
              <a:t>” </a:t>
            </a:r>
            <a:r>
              <a:rPr lang="en-US" dirty="0" err="1" smtClean="0"/>
              <a:t>vertaus</a:t>
            </a:r>
            <a:r>
              <a:rPr lang="en-US" dirty="0" smtClean="0"/>
              <a:t> </a:t>
            </a:r>
            <a:r>
              <a:rPr lang="en-US" dirty="0" err="1" smtClean="0"/>
              <a:t>osaa</a:t>
            </a:r>
            <a:r>
              <a:rPr lang="en-US" dirty="0" smtClean="0"/>
              <a:t> </a:t>
            </a:r>
            <a:r>
              <a:rPr lang="en-US" dirty="0" err="1" smtClean="0"/>
              <a:t>säikäyttää</a:t>
            </a:r>
            <a:r>
              <a:rPr lang="en-US" dirty="0" smtClean="0"/>
              <a:t>...</a:t>
            </a:r>
          </a:p>
          <a:p>
            <a:pPr marL="282575" lvl="1" indent="-282575">
              <a:buSzPct val="110000"/>
              <a:defRPr/>
            </a:pPr>
            <a:r>
              <a:rPr lang="en-US" sz="2000" dirty="0" err="1" smtClean="0"/>
              <a:t>Väittämä</a:t>
            </a:r>
            <a:r>
              <a:rPr lang="en-US" sz="2000" dirty="0" smtClean="0"/>
              <a:t> on </a:t>
            </a:r>
            <a:r>
              <a:rPr lang="en-US" sz="2000" dirty="0" err="1" smtClean="0"/>
              <a:t>monipuolisesti</a:t>
            </a:r>
            <a:r>
              <a:rPr lang="en-US" sz="2000" dirty="0" smtClean="0"/>
              <a:t> </a:t>
            </a:r>
            <a:r>
              <a:rPr lang="en-US" sz="2000" dirty="0" err="1" smtClean="0"/>
              <a:t>hulvaton</a:t>
            </a:r>
            <a:r>
              <a:rPr lang="en-US" sz="2000" dirty="0" smtClean="0"/>
              <a:t>:</a:t>
            </a:r>
          </a:p>
          <a:p>
            <a:pPr marL="282575" lvl="1" indent="-282575">
              <a:buSzPct val="110000"/>
              <a:defRPr/>
            </a:pPr>
            <a:r>
              <a:rPr lang="en-US" sz="2000" dirty="0" smtClean="0"/>
              <a:t>a) </a:t>
            </a:r>
            <a:r>
              <a:rPr lang="en-US" sz="2000" dirty="0" err="1" smtClean="0"/>
              <a:t>Välikkeet</a:t>
            </a:r>
            <a:r>
              <a:rPr lang="en-US" sz="2000" dirty="0" smtClean="0"/>
              <a:t> </a:t>
            </a:r>
            <a:r>
              <a:rPr lang="en-US" sz="2000" dirty="0" err="1" smtClean="0"/>
              <a:t>eli</a:t>
            </a:r>
            <a:r>
              <a:rPr lang="en-US" sz="2000" dirty="0" smtClean="0"/>
              <a:t> </a:t>
            </a:r>
            <a:r>
              <a:rPr lang="en-US" sz="2000" dirty="0" err="1" smtClean="0"/>
              <a:t>intronit</a:t>
            </a:r>
            <a:r>
              <a:rPr lang="en-US" sz="2000" dirty="0" smtClean="0"/>
              <a:t> </a:t>
            </a:r>
            <a:r>
              <a:rPr lang="en-US" sz="2000" dirty="0" err="1" smtClean="0"/>
              <a:t>puuttuvat</a:t>
            </a:r>
            <a:r>
              <a:rPr lang="en-US" sz="2000" dirty="0" smtClean="0"/>
              <a:t> </a:t>
            </a:r>
            <a:r>
              <a:rPr lang="en-US" sz="2000" dirty="0" err="1" smtClean="0"/>
              <a:t>kaikilta</a:t>
            </a:r>
            <a:r>
              <a:rPr lang="en-US" sz="2000" dirty="0" smtClean="0"/>
              <a:t> </a:t>
            </a:r>
            <a:r>
              <a:rPr lang="en-US" sz="2000" dirty="0" err="1" smtClean="0"/>
              <a:t>prokaryooteilta</a:t>
            </a:r>
            <a:r>
              <a:rPr lang="en-US" sz="2000" dirty="0" smtClean="0"/>
              <a:t> (</a:t>
            </a:r>
            <a:r>
              <a:rPr lang="en-US" sz="2000" dirty="0" err="1" smtClean="0"/>
              <a:t>sekä</a:t>
            </a:r>
            <a:r>
              <a:rPr lang="en-US" sz="2000" dirty="0" smtClean="0"/>
              <a:t> </a:t>
            </a:r>
            <a:r>
              <a:rPr lang="en-US" sz="2000" dirty="0" err="1" smtClean="0"/>
              <a:t>viruksilta</a:t>
            </a:r>
            <a:r>
              <a:rPr lang="en-US" sz="2000" dirty="0" smtClean="0"/>
              <a:t> </a:t>
            </a:r>
            <a:r>
              <a:rPr lang="en-US" sz="2000" dirty="0" err="1" smtClean="0"/>
              <a:t>että</a:t>
            </a:r>
            <a:r>
              <a:rPr lang="en-US" sz="2000" dirty="0" smtClean="0"/>
              <a:t> </a:t>
            </a:r>
            <a:r>
              <a:rPr lang="en-US" sz="2000" dirty="0" err="1" smtClean="0"/>
              <a:t>bakteereilta</a:t>
            </a:r>
            <a:r>
              <a:rPr lang="en-US" sz="2000" dirty="0" smtClean="0"/>
              <a:t> </a:t>
            </a:r>
            <a:r>
              <a:rPr lang="en-US" sz="2000" dirty="0" err="1" smtClean="0"/>
              <a:t>ym</a:t>
            </a:r>
            <a:r>
              <a:rPr lang="en-US" sz="2000" dirty="0" smtClean="0"/>
              <a:t>)</a:t>
            </a:r>
          </a:p>
          <a:p>
            <a:pPr>
              <a:defRPr/>
            </a:pPr>
            <a:r>
              <a:rPr lang="en-US" dirty="0" smtClean="0"/>
              <a:t>b) ...</a:t>
            </a:r>
            <a:r>
              <a:rPr lang="en-US" dirty="0" err="1" smtClean="0"/>
              <a:t>mutta</a:t>
            </a:r>
            <a:r>
              <a:rPr lang="en-US" dirty="0" smtClean="0"/>
              <a:t> </a:t>
            </a:r>
            <a:r>
              <a:rPr lang="en-US" dirty="0" err="1" smtClean="0"/>
              <a:t>myös</a:t>
            </a:r>
            <a:r>
              <a:rPr lang="en-US" dirty="0" smtClean="0"/>
              <a:t> </a:t>
            </a:r>
            <a:r>
              <a:rPr lang="en-US" dirty="0" err="1" smtClean="0"/>
              <a:t>kasvisoluissa</a:t>
            </a:r>
            <a:r>
              <a:rPr lang="en-US" dirty="0" smtClean="0"/>
              <a:t> </a:t>
            </a:r>
            <a:r>
              <a:rPr lang="en-US" b="1" i="1" dirty="0" err="1" smtClean="0"/>
              <a:t>esiintyy</a:t>
            </a:r>
            <a:r>
              <a:rPr lang="en-US" b="1" i="1" dirty="0" smtClean="0"/>
              <a:t> </a:t>
            </a:r>
            <a:r>
              <a:rPr lang="en-US" b="1" i="1" dirty="0" err="1" smtClean="0"/>
              <a:t>luonnostaan</a:t>
            </a:r>
            <a:r>
              <a:rPr lang="en-US" b="1" i="1" dirty="0" smtClean="0"/>
              <a:t> </a:t>
            </a:r>
            <a:r>
              <a:rPr lang="en-US" dirty="0" err="1" smtClean="0"/>
              <a:t>runsaslukuisesti</a:t>
            </a:r>
            <a:r>
              <a:rPr lang="en-US" dirty="0" smtClean="0"/>
              <a:t> </a:t>
            </a:r>
            <a:r>
              <a:rPr lang="en-US" dirty="0" err="1" smtClean="0"/>
              <a:t>geenejä</a:t>
            </a:r>
            <a:r>
              <a:rPr lang="en-US" dirty="0" smtClean="0"/>
              <a:t>, </a:t>
            </a:r>
            <a:r>
              <a:rPr lang="en-US" dirty="0" err="1" smtClean="0"/>
              <a:t>joista</a:t>
            </a:r>
            <a:r>
              <a:rPr lang="en-US" dirty="0" smtClean="0"/>
              <a:t> </a:t>
            </a:r>
            <a:r>
              <a:rPr lang="en-US" dirty="0" err="1" smtClean="0"/>
              <a:t>välikkeet</a:t>
            </a:r>
            <a:r>
              <a:rPr lang="en-US" dirty="0" smtClean="0"/>
              <a:t> </a:t>
            </a:r>
            <a:r>
              <a:rPr lang="en-US" dirty="0" err="1" smtClean="0"/>
              <a:t>puuttuvat</a:t>
            </a:r>
            <a:r>
              <a:rPr lang="en-US" dirty="0" smtClean="0"/>
              <a:t> (</a:t>
            </a:r>
            <a:r>
              <a:rPr lang="en-US" dirty="0" err="1" smtClean="0"/>
              <a:t>esim</a:t>
            </a:r>
            <a:r>
              <a:rPr lang="en-US" dirty="0" smtClean="0"/>
              <a:t>. </a:t>
            </a:r>
            <a:r>
              <a:rPr lang="en-US" dirty="0" err="1" smtClean="0"/>
              <a:t>kloroplastien</a:t>
            </a:r>
            <a:r>
              <a:rPr lang="en-US" dirty="0" smtClean="0"/>
              <a:t> </a:t>
            </a:r>
            <a:r>
              <a:rPr lang="en-US" dirty="0" err="1" smtClean="0"/>
              <a:t>geenit</a:t>
            </a:r>
            <a:r>
              <a:rPr lang="en-US" dirty="0" smtClean="0"/>
              <a:t>)</a:t>
            </a:r>
          </a:p>
          <a:p>
            <a:pPr lvl="1">
              <a:defRPr/>
            </a:pPr>
            <a:r>
              <a:rPr lang="en-US" dirty="0" smtClean="0"/>
              <a:t>...</a:t>
            </a:r>
            <a:r>
              <a:rPr lang="en-US" dirty="0" err="1" smtClean="0"/>
              <a:t>eivätkä</a:t>
            </a:r>
            <a:r>
              <a:rPr lang="en-US" dirty="0" smtClean="0"/>
              <a:t> ne </a:t>
            </a:r>
            <a:r>
              <a:rPr lang="en-US" dirty="0" err="1" smtClean="0"/>
              <a:t>siirtyile</a:t>
            </a:r>
            <a:r>
              <a:rPr lang="en-US" dirty="0" smtClean="0"/>
              <a:t> </a:t>
            </a:r>
            <a:r>
              <a:rPr lang="en-US" dirty="0" err="1" smtClean="0"/>
              <a:t>muihin</a:t>
            </a:r>
            <a:r>
              <a:rPr lang="en-US" dirty="0" smtClean="0"/>
              <a:t> </a:t>
            </a:r>
            <a:r>
              <a:rPr lang="en-US" dirty="0" err="1" smtClean="0"/>
              <a:t>eliöihin</a:t>
            </a:r>
            <a:r>
              <a:rPr lang="en-US" dirty="0" smtClean="0"/>
              <a:t> (</a:t>
            </a:r>
            <a:r>
              <a:rPr lang="en-US" dirty="0" err="1" smtClean="0">
                <a:hlinkClick r:id="rId3"/>
              </a:rPr>
              <a:t>Rintamäki</a:t>
            </a:r>
            <a:r>
              <a:rPr lang="en-US" dirty="0" smtClean="0">
                <a:hlinkClick r:id="rId3"/>
              </a:rPr>
              <a:t> 2007</a:t>
            </a:r>
            <a:r>
              <a:rPr lang="en-US" dirty="0" smtClean="0"/>
              <a:t>)</a:t>
            </a:r>
          </a:p>
          <a:p>
            <a:pPr>
              <a:defRPr/>
            </a:pPr>
            <a:r>
              <a:rPr lang="en-US" dirty="0" smtClean="0"/>
              <a:t>c) </a:t>
            </a:r>
            <a:r>
              <a:rPr lang="en-US" dirty="0" err="1" smtClean="0"/>
              <a:t>Muuntogeeneissä</a:t>
            </a:r>
            <a:r>
              <a:rPr lang="en-US" dirty="0" smtClean="0"/>
              <a:t> </a:t>
            </a:r>
            <a:r>
              <a:rPr lang="en-US" b="1" i="1" dirty="0" err="1" smtClean="0"/>
              <a:t>voidaan</a:t>
            </a:r>
            <a:r>
              <a:rPr lang="en-US" b="1" i="1" dirty="0" smtClean="0"/>
              <a:t> </a:t>
            </a:r>
            <a:r>
              <a:rPr lang="en-US" b="1" i="1" dirty="0" err="1" smtClean="0"/>
              <a:t>käyttää</a:t>
            </a:r>
            <a:r>
              <a:rPr lang="en-US" b="1" i="1" dirty="0" smtClean="0"/>
              <a:t> </a:t>
            </a:r>
            <a:r>
              <a:rPr lang="en-US" dirty="0" err="1" smtClean="0"/>
              <a:t>välikkeitä</a:t>
            </a:r>
            <a:endParaRPr lang="en-US" dirty="0" smtClean="0"/>
          </a:p>
          <a:p>
            <a:pPr lvl="1">
              <a:defRPr/>
            </a:pPr>
            <a:r>
              <a:rPr lang="en-US" dirty="0" smtClean="0"/>
              <a:t>...</a:t>
            </a:r>
            <a:r>
              <a:rPr lang="en-US" dirty="0" err="1" smtClean="0"/>
              <a:t>ja</a:t>
            </a:r>
            <a:r>
              <a:rPr lang="en-US" dirty="0" smtClean="0"/>
              <a:t> ne </a:t>
            </a:r>
            <a:r>
              <a:rPr lang="en-US" dirty="0" err="1" smtClean="0"/>
              <a:t>ovat</a:t>
            </a:r>
            <a:r>
              <a:rPr lang="en-US" dirty="0" smtClean="0"/>
              <a:t> </a:t>
            </a:r>
            <a:r>
              <a:rPr lang="en-US" dirty="0" err="1" smtClean="0"/>
              <a:t>toisinaan</a:t>
            </a:r>
            <a:r>
              <a:rPr lang="en-US" dirty="0" smtClean="0"/>
              <a:t> </a:t>
            </a:r>
            <a:r>
              <a:rPr lang="en-US" dirty="0" err="1" smtClean="0"/>
              <a:t>hyödyksi</a:t>
            </a:r>
            <a:endParaRPr lang="en-US" dirty="0" smtClean="0"/>
          </a:p>
          <a:p>
            <a:pPr>
              <a:defRPr/>
            </a:pPr>
            <a:r>
              <a:rPr lang="en-US" dirty="0" smtClean="0"/>
              <a:t>d) </a:t>
            </a:r>
            <a:r>
              <a:rPr lang="en-US" dirty="0" err="1" smtClean="0"/>
              <a:t>Tällainen</a:t>
            </a:r>
            <a:r>
              <a:rPr lang="en-US" dirty="0" smtClean="0"/>
              <a:t> </a:t>
            </a:r>
            <a:r>
              <a:rPr lang="en-US" dirty="0" err="1" smtClean="0"/>
              <a:t>rakennepiirre</a:t>
            </a:r>
            <a:r>
              <a:rPr lang="en-US" dirty="0" smtClean="0"/>
              <a:t> (</a:t>
            </a:r>
            <a:r>
              <a:rPr lang="en-US" dirty="0" err="1" smtClean="0"/>
              <a:t>välikkeitä</a:t>
            </a:r>
            <a:r>
              <a:rPr lang="en-US" dirty="0" smtClean="0"/>
              <a:t> on tai </a:t>
            </a:r>
            <a:r>
              <a:rPr lang="en-US" dirty="0" err="1" smtClean="0"/>
              <a:t>ei</a:t>
            </a:r>
            <a:r>
              <a:rPr lang="en-US" dirty="0" smtClean="0"/>
              <a:t>) </a:t>
            </a:r>
            <a:br>
              <a:rPr lang="en-US" dirty="0" smtClean="0"/>
            </a:br>
            <a:r>
              <a:rPr lang="en-US" dirty="0" smtClean="0"/>
              <a:t> </a:t>
            </a:r>
            <a:r>
              <a:rPr lang="en-US" b="1" i="1" dirty="0" err="1" smtClean="0"/>
              <a:t>ei</a:t>
            </a:r>
            <a:r>
              <a:rPr lang="en-US" b="1" i="1" dirty="0" smtClean="0"/>
              <a:t> </a:t>
            </a:r>
            <a:r>
              <a:rPr lang="en-US" b="1" i="1" dirty="0" err="1" smtClean="0"/>
              <a:t>vaikuta</a:t>
            </a:r>
            <a:r>
              <a:rPr lang="en-US" b="1" i="1" dirty="0" smtClean="0"/>
              <a:t> </a:t>
            </a:r>
            <a:r>
              <a:rPr lang="en-US" b="1" i="1" dirty="0" err="1" smtClean="0"/>
              <a:t>mitenkään</a:t>
            </a:r>
            <a:r>
              <a:rPr lang="en-US" b="1" i="1" dirty="0" smtClean="0"/>
              <a:t> </a:t>
            </a:r>
            <a:r>
              <a:rPr lang="en-US" dirty="0" err="1" smtClean="0"/>
              <a:t>dna-jaksojen</a:t>
            </a:r>
            <a:r>
              <a:rPr lang="en-US" dirty="0" smtClean="0"/>
              <a:t> </a:t>
            </a:r>
            <a:r>
              <a:rPr lang="en-US" dirty="0" err="1" smtClean="0"/>
              <a:t>siirtymisiin</a:t>
            </a:r>
            <a:endParaRPr lang="en-US" dirty="0" smtClean="0"/>
          </a:p>
          <a:p>
            <a:pPr>
              <a:defRPr/>
            </a:pPr>
            <a:endParaRPr lang="en-US" dirty="0" smtClean="0"/>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1AE3B392-8A14-4590-B3C7-46CAD1586D1B}" type="slidenum">
              <a:rPr lang="en-US" smtClean="0">
                <a:solidFill>
                  <a:schemeClr val="tx1"/>
                </a:solidFill>
              </a:rPr>
              <a:pPr>
                <a:defRPr/>
              </a:pPr>
              <a:t>42</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Otsikko 1"/>
          <p:cNvSpPr>
            <a:spLocks noGrp="1"/>
          </p:cNvSpPr>
          <p:nvPr>
            <p:ph type="title"/>
          </p:nvPr>
        </p:nvSpPr>
        <p:spPr>
          <a:xfrm>
            <a:off x="1000125" y="357188"/>
            <a:ext cx="5857875" cy="928687"/>
          </a:xfrm>
        </p:spPr>
        <p:txBody>
          <a:bodyPr/>
          <a:lstStyle/>
          <a:p>
            <a:r>
              <a:rPr lang="fi-FI" dirty="0" smtClean="0"/>
              <a:t>Yksi Ferrarin mutteri ei tee </a:t>
            </a:r>
            <a:br>
              <a:rPr lang="fi-FI" dirty="0" smtClean="0"/>
            </a:br>
            <a:r>
              <a:rPr lang="fi-FI" dirty="0" smtClean="0"/>
              <a:t>volkkarista kilpa-autoa                        </a:t>
            </a:r>
            <a:r>
              <a:rPr lang="fi-FI" sz="2000" dirty="0" smtClean="0"/>
              <a:t>3</a:t>
            </a:r>
            <a:r>
              <a:rPr lang="fi-FI" sz="1800" dirty="0" smtClean="0"/>
              <a:t>.</a:t>
            </a:r>
            <a:r>
              <a:rPr lang="fi-FI" dirty="0" smtClean="0"/>
              <a:t> </a:t>
            </a:r>
          </a:p>
        </p:txBody>
      </p:sp>
      <p:sp>
        <p:nvSpPr>
          <p:cNvPr id="166915" name="Sisällön paikkamerkki 2"/>
          <p:cNvSpPr>
            <a:spLocks noGrp="1"/>
          </p:cNvSpPr>
          <p:nvPr>
            <p:ph idx="1"/>
          </p:nvPr>
        </p:nvSpPr>
        <p:spPr>
          <a:xfrm>
            <a:off x="357188" y="1406525"/>
            <a:ext cx="6272212" cy="7451725"/>
          </a:xfrm>
        </p:spPr>
        <p:txBody>
          <a:bodyPr/>
          <a:lstStyle/>
          <a:p>
            <a:r>
              <a:rPr lang="en-US" dirty="0" smtClean="0"/>
              <a:t>e) </a:t>
            </a:r>
            <a:r>
              <a:rPr lang="en-US" dirty="0" err="1" smtClean="0"/>
              <a:t>Ei</a:t>
            </a:r>
            <a:r>
              <a:rPr lang="en-US" dirty="0" smtClean="0"/>
              <a:t> </a:t>
            </a:r>
            <a:r>
              <a:rPr lang="en-US" b="1" i="1" dirty="0" err="1" smtClean="0"/>
              <a:t>yksi</a:t>
            </a:r>
            <a:r>
              <a:rPr lang="en-US" b="1" i="1" dirty="0" smtClean="0"/>
              <a:t> </a:t>
            </a:r>
            <a:r>
              <a:rPr lang="en-US" b="1" i="1" dirty="0" err="1" smtClean="0"/>
              <a:t>geeni</a:t>
            </a:r>
            <a:r>
              <a:rPr lang="en-US" b="1" i="1" dirty="0" smtClean="0"/>
              <a:t> </a:t>
            </a:r>
            <a:r>
              <a:rPr lang="en-US" dirty="0" err="1" smtClean="0"/>
              <a:t>virusta</a:t>
            </a:r>
            <a:r>
              <a:rPr lang="en-US" dirty="0" smtClean="0"/>
              <a:t> tee</a:t>
            </a:r>
          </a:p>
          <a:p>
            <a:pPr lvl="1"/>
            <a:r>
              <a:rPr lang="en-US" dirty="0" smtClean="0"/>
              <a:t>...</a:t>
            </a:r>
            <a:r>
              <a:rPr lang="en-US" dirty="0" err="1" smtClean="0"/>
              <a:t>yhdestä</a:t>
            </a:r>
            <a:r>
              <a:rPr lang="en-US" dirty="0" smtClean="0"/>
              <a:t> </a:t>
            </a:r>
            <a:r>
              <a:rPr lang="en-US" dirty="0" err="1" smtClean="0"/>
              <a:t>dna-jaksosta</a:t>
            </a:r>
            <a:r>
              <a:rPr lang="en-US" dirty="0" smtClean="0"/>
              <a:t> </a:t>
            </a:r>
            <a:r>
              <a:rPr lang="en-US" dirty="0" err="1" smtClean="0"/>
              <a:t>puhumattakaan</a:t>
            </a:r>
            <a:endParaRPr lang="en-US" dirty="0" smtClean="0"/>
          </a:p>
          <a:p>
            <a:r>
              <a:rPr lang="en-US" dirty="0" smtClean="0"/>
              <a:t>...</a:t>
            </a:r>
            <a:r>
              <a:rPr lang="en-US" dirty="0" err="1" smtClean="0"/>
              <a:t>sillä</a:t>
            </a:r>
            <a:r>
              <a:rPr lang="en-US" dirty="0" smtClean="0"/>
              <a:t> </a:t>
            </a:r>
            <a:r>
              <a:rPr lang="en-US" dirty="0" err="1" smtClean="0"/>
              <a:t>toimiakseen</a:t>
            </a:r>
            <a:r>
              <a:rPr lang="en-US" dirty="0" smtClean="0"/>
              <a:t> </a:t>
            </a:r>
            <a:r>
              <a:rPr lang="en-US" dirty="0" err="1" smtClean="0"/>
              <a:t>viruksen</a:t>
            </a:r>
            <a:r>
              <a:rPr lang="en-US" dirty="0" smtClean="0"/>
              <a:t> on </a:t>
            </a:r>
            <a:r>
              <a:rPr lang="en-US" dirty="0" err="1" smtClean="0"/>
              <a:t>oltava</a:t>
            </a:r>
            <a:r>
              <a:rPr lang="en-US" dirty="0" smtClean="0"/>
              <a:t> </a:t>
            </a:r>
            <a:r>
              <a:rPr lang="en-US" dirty="0" err="1" smtClean="0"/>
              <a:t>lukuisien</a:t>
            </a:r>
            <a:r>
              <a:rPr lang="en-US" dirty="0" smtClean="0"/>
              <a:t> </a:t>
            </a:r>
            <a:r>
              <a:rPr lang="en-US" dirty="0" err="1" smtClean="0"/>
              <a:t>geenien</a:t>
            </a:r>
            <a:r>
              <a:rPr lang="en-US" dirty="0" smtClean="0"/>
              <a:t> </a:t>
            </a:r>
            <a:r>
              <a:rPr lang="en-US" dirty="0" err="1" smtClean="0"/>
              <a:t>tarkoin</a:t>
            </a:r>
            <a:r>
              <a:rPr lang="en-US" dirty="0" smtClean="0"/>
              <a:t> </a:t>
            </a:r>
            <a:r>
              <a:rPr lang="en-US" dirty="0" err="1" smtClean="0"/>
              <a:t>yhteen</a:t>
            </a:r>
            <a:r>
              <a:rPr lang="en-US" dirty="0" smtClean="0"/>
              <a:t> </a:t>
            </a:r>
            <a:r>
              <a:rPr lang="en-US" dirty="0" err="1" smtClean="0"/>
              <a:t>viritetty</a:t>
            </a:r>
            <a:r>
              <a:rPr lang="en-US" dirty="0" smtClean="0"/>
              <a:t> </a:t>
            </a:r>
            <a:r>
              <a:rPr lang="en-US" dirty="0" err="1" smtClean="0"/>
              <a:t>kokonaisuus</a:t>
            </a:r>
            <a:r>
              <a:rPr lang="en-US" dirty="0" smtClean="0"/>
              <a:t> </a:t>
            </a:r>
          </a:p>
          <a:p>
            <a:pPr lvl="1"/>
            <a:r>
              <a:rPr lang="en-US" dirty="0" smtClean="0"/>
              <a:t>“</a:t>
            </a:r>
            <a:r>
              <a:rPr lang="en-US" dirty="0" err="1" smtClean="0"/>
              <a:t>Yksi</a:t>
            </a:r>
            <a:r>
              <a:rPr lang="en-US" dirty="0" smtClean="0"/>
              <a:t> </a:t>
            </a:r>
            <a:r>
              <a:rPr lang="en-US" dirty="0" err="1" smtClean="0"/>
              <a:t>Ferrarin</a:t>
            </a:r>
            <a:r>
              <a:rPr lang="en-US" dirty="0" smtClean="0"/>
              <a:t> </a:t>
            </a:r>
            <a:r>
              <a:rPr lang="en-US" dirty="0" err="1" smtClean="0"/>
              <a:t>mutteri</a:t>
            </a:r>
            <a:r>
              <a:rPr lang="en-US" dirty="0" smtClean="0"/>
              <a:t> </a:t>
            </a:r>
            <a:r>
              <a:rPr lang="en-US" dirty="0" err="1" smtClean="0"/>
              <a:t>ei</a:t>
            </a:r>
            <a:r>
              <a:rPr lang="en-US" dirty="0" smtClean="0"/>
              <a:t> tee </a:t>
            </a:r>
            <a:r>
              <a:rPr lang="en-US" dirty="0" err="1" smtClean="0"/>
              <a:t>volkkarista</a:t>
            </a:r>
            <a:r>
              <a:rPr lang="en-US" dirty="0" smtClean="0"/>
              <a:t> </a:t>
            </a:r>
            <a:r>
              <a:rPr lang="en-US" dirty="0" err="1" smtClean="0"/>
              <a:t>kilpa-autoa</a:t>
            </a:r>
            <a:r>
              <a:rPr lang="en-US" dirty="0" smtClean="0"/>
              <a:t>”</a:t>
            </a:r>
          </a:p>
          <a:p>
            <a:r>
              <a:rPr lang="en-US" dirty="0" smtClean="0"/>
              <a:t>f) </a:t>
            </a:r>
            <a:r>
              <a:rPr lang="en-US" dirty="0" err="1" smtClean="0"/>
              <a:t>Viruksen</a:t>
            </a:r>
            <a:r>
              <a:rPr lang="en-US" dirty="0" smtClean="0"/>
              <a:t> </a:t>
            </a:r>
            <a:r>
              <a:rPr lang="en-US" dirty="0" err="1" smtClean="0"/>
              <a:t>geeniaines</a:t>
            </a:r>
            <a:r>
              <a:rPr lang="en-US" dirty="0" smtClean="0"/>
              <a:t> </a:t>
            </a:r>
            <a:r>
              <a:rPr lang="en-US" dirty="0" err="1" smtClean="0"/>
              <a:t>pääsee</a:t>
            </a:r>
            <a:r>
              <a:rPr lang="en-US" dirty="0" smtClean="0"/>
              <a:t> </a:t>
            </a:r>
            <a:r>
              <a:rPr lang="en-US" dirty="0" err="1" smtClean="0"/>
              <a:t>soluun</a:t>
            </a:r>
            <a:r>
              <a:rPr lang="en-US" dirty="0" smtClean="0"/>
              <a:t> </a:t>
            </a:r>
            <a:r>
              <a:rPr lang="en-US" dirty="0" err="1" smtClean="0"/>
              <a:t>viruksen</a:t>
            </a:r>
            <a:r>
              <a:rPr lang="en-US" dirty="0" smtClean="0"/>
              <a:t> </a:t>
            </a:r>
            <a:r>
              <a:rPr lang="en-US" dirty="0" err="1" smtClean="0"/>
              <a:t>spesifisten</a:t>
            </a:r>
            <a:r>
              <a:rPr lang="en-US" dirty="0" smtClean="0"/>
              <a:t> </a:t>
            </a:r>
            <a:r>
              <a:rPr lang="en-US" dirty="0" err="1" smtClean="0"/>
              <a:t>hyökkäys</a:t>
            </a:r>
            <a:r>
              <a:rPr lang="en-US" b="1" i="1" dirty="0" err="1" smtClean="0"/>
              <a:t>proteiinien</a:t>
            </a:r>
            <a:r>
              <a:rPr lang="en-US" b="1" i="1" dirty="0" smtClean="0"/>
              <a:t> </a:t>
            </a:r>
            <a:r>
              <a:rPr lang="en-US" dirty="0" err="1" smtClean="0"/>
              <a:t>avulla</a:t>
            </a:r>
            <a:endParaRPr lang="en-US" dirty="0" smtClean="0"/>
          </a:p>
          <a:p>
            <a:pPr lvl="1"/>
            <a:r>
              <a:rPr lang="en-US" dirty="0" smtClean="0"/>
              <a:t>...</a:t>
            </a:r>
            <a:r>
              <a:rPr lang="en-US" dirty="0" err="1" smtClean="0"/>
              <a:t>eikä</a:t>
            </a:r>
            <a:r>
              <a:rPr lang="en-US" dirty="0" smtClean="0"/>
              <a:t> </a:t>
            </a:r>
            <a:r>
              <a:rPr lang="en-US" dirty="0" err="1" smtClean="0"/>
              <a:t>dna-jaksojen</a:t>
            </a:r>
            <a:r>
              <a:rPr lang="en-US" dirty="0" smtClean="0"/>
              <a:t> </a:t>
            </a:r>
            <a:r>
              <a:rPr lang="en-US" dirty="0" err="1" smtClean="0"/>
              <a:t>perusteella</a:t>
            </a:r>
            <a:endParaRPr lang="en-US" dirty="0" smtClean="0"/>
          </a:p>
          <a:p>
            <a:pPr lvl="1"/>
            <a:r>
              <a:rPr lang="en-US" dirty="0" smtClean="0"/>
              <a:t>...</a:t>
            </a:r>
            <a:r>
              <a:rPr lang="en-US" dirty="0" err="1" smtClean="0"/>
              <a:t>olipa</a:t>
            </a:r>
            <a:r>
              <a:rPr lang="en-US" dirty="0" smtClean="0"/>
              <a:t> </a:t>
            </a:r>
            <a:r>
              <a:rPr lang="en-US" dirty="0" err="1" smtClean="0"/>
              <a:t>niiillä</a:t>
            </a:r>
            <a:r>
              <a:rPr lang="en-US" dirty="0" smtClean="0"/>
              <a:t> </a:t>
            </a:r>
            <a:r>
              <a:rPr lang="en-US" dirty="0" err="1" smtClean="0"/>
              <a:t>välikkeitä</a:t>
            </a:r>
            <a:r>
              <a:rPr lang="en-US" dirty="0" smtClean="0"/>
              <a:t> tai </a:t>
            </a:r>
            <a:r>
              <a:rPr lang="en-US" dirty="0" err="1" smtClean="0"/>
              <a:t>ei</a:t>
            </a:r>
            <a:r>
              <a:rPr lang="en-US" dirty="0" smtClean="0"/>
              <a:t>... </a:t>
            </a:r>
          </a:p>
          <a:p>
            <a:r>
              <a:rPr lang="en-US" dirty="0" smtClean="0"/>
              <a:t>g) </a:t>
            </a:r>
            <a:r>
              <a:rPr lang="en-US" dirty="0" err="1" smtClean="0"/>
              <a:t>Perinnöllistä</a:t>
            </a:r>
            <a:r>
              <a:rPr lang="en-US" dirty="0" smtClean="0"/>
              <a:t> </a:t>
            </a:r>
            <a:r>
              <a:rPr lang="en-US" dirty="0" err="1" smtClean="0"/>
              <a:t>merkitystä</a:t>
            </a:r>
            <a:r>
              <a:rPr lang="en-US" dirty="0" smtClean="0"/>
              <a:t> on vain </a:t>
            </a:r>
            <a:r>
              <a:rPr lang="en-US" dirty="0" err="1" smtClean="0"/>
              <a:t>geeniaineksella</a:t>
            </a:r>
            <a:r>
              <a:rPr lang="en-US" dirty="0" smtClean="0"/>
              <a:t>, </a:t>
            </a:r>
            <a:r>
              <a:rPr lang="en-US" dirty="0" err="1" smtClean="0"/>
              <a:t>joka</a:t>
            </a:r>
            <a:r>
              <a:rPr lang="en-US" dirty="0" smtClean="0"/>
              <a:t> </a:t>
            </a:r>
            <a:r>
              <a:rPr lang="en-US" dirty="0" err="1" smtClean="0"/>
              <a:t>pääsee</a:t>
            </a:r>
            <a:r>
              <a:rPr lang="en-US" dirty="0" smtClean="0"/>
              <a:t> </a:t>
            </a:r>
            <a:r>
              <a:rPr lang="en-US" b="1" i="1" dirty="0" err="1" smtClean="0"/>
              <a:t>kiinnittymään</a:t>
            </a:r>
            <a:r>
              <a:rPr lang="en-US" dirty="0" smtClean="0"/>
              <a:t> </a:t>
            </a:r>
            <a:r>
              <a:rPr lang="en-US" dirty="0" err="1" smtClean="0"/>
              <a:t>solun</a:t>
            </a:r>
            <a:r>
              <a:rPr lang="en-US" dirty="0" smtClean="0"/>
              <a:t> </a:t>
            </a:r>
            <a:r>
              <a:rPr lang="en-US" dirty="0" err="1" smtClean="0"/>
              <a:t>kromosomeihin</a:t>
            </a:r>
            <a:r>
              <a:rPr lang="en-US" dirty="0" smtClean="0"/>
              <a:t> </a:t>
            </a:r>
          </a:p>
          <a:p>
            <a:pPr lvl="1"/>
            <a:r>
              <a:rPr lang="en-US" dirty="0" smtClean="0"/>
              <a:t>...</a:t>
            </a:r>
            <a:r>
              <a:rPr lang="en-US" dirty="0" err="1" smtClean="0"/>
              <a:t>sillä</a:t>
            </a:r>
            <a:r>
              <a:rPr lang="en-US" dirty="0" smtClean="0"/>
              <a:t> </a:t>
            </a:r>
            <a:r>
              <a:rPr lang="en-US" dirty="0" err="1" smtClean="0"/>
              <a:t>irralliset</a:t>
            </a:r>
            <a:r>
              <a:rPr lang="en-US" dirty="0" smtClean="0"/>
              <a:t> </a:t>
            </a:r>
            <a:r>
              <a:rPr lang="en-US" dirty="0" err="1" smtClean="0"/>
              <a:t>geenijaksot</a:t>
            </a:r>
            <a:r>
              <a:rPr lang="en-US" dirty="0" smtClean="0"/>
              <a:t> </a:t>
            </a:r>
            <a:r>
              <a:rPr lang="en-US" dirty="0" err="1" smtClean="0"/>
              <a:t>katoavat</a:t>
            </a:r>
            <a:r>
              <a:rPr lang="en-US" dirty="0" smtClean="0"/>
              <a:t> tai </a:t>
            </a:r>
            <a:r>
              <a:rPr lang="en-US" dirty="0" err="1" smtClean="0"/>
              <a:t>hajotetaan</a:t>
            </a:r>
            <a:endParaRPr lang="en-US" dirty="0" smtClean="0"/>
          </a:p>
          <a:p>
            <a:r>
              <a:rPr lang="en-US" dirty="0" err="1" smtClean="0">
                <a:hlinkClick r:id="rId3"/>
              </a:rPr>
              <a:t>Geeninriekaleita</a:t>
            </a:r>
            <a:r>
              <a:rPr lang="en-US" dirty="0" smtClean="0"/>
              <a:t> </a:t>
            </a:r>
            <a:r>
              <a:rPr lang="en-US" dirty="0" err="1" smtClean="0"/>
              <a:t>maailma</a:t>
            </a:r>
            <a:r>
              <a:rPr lang="en-US" dirty="0" smtClean="0"/>
              <a:t> on </a:t>
            </a:r>
            <a:r>
              <a:rPr lang="en-US" dirty="0" err="1" smtClean="0"/>
              <a:t>kyllä</a:t>
            </a:r>
            <a:r>
              <a:rPr lang="en-US" dirty="0" smtClean="0"/>
              <a:t> </a:t>
            </a:r>
            <a:r>
              <a:rPr lang="en-US" dirty="0" err="1" smtClean="0"/>
              <a:t>täynnään</a:t>
            </a:r>
            <a:r>
              <a:rPr lang="en-US" dirty="0" smtClean="0"/>
              <a:t>:</a:t>
            </a:r>
          </a:p>
          <a:p>
            <a:pPr lvl="1"/>
            <a:r>
              <a:rPr lang="en-US" dirty="0" err="1" smtClean="0"/>
              <a:t>Annoksesta</a:t>
            </a:r>
            <a:r>
              <a:rPr lang="en-US" dirty="0" smtClean="0"/>
              <a:t> </a:t>
            </a:r>
            <a:r>
              <a:rPr lang="en-US" dirty="0" err="1" smtClean="0">
                <a:hlinkClick r:id="rId4"/>
              </a:rPr>
              <a:t>sekasalaattia</a:t>
            </a:r>
            <a:r>
              <a:rPr lang="en-US" dirty="0" smtClean="0"/>
              <a:t> </a:t>
            </a:r>
            <a:r>
              <a:rPr lang="en-US" dirty="0" err="1" smtClean="0"/>
              <a:t>syömme</a:t>
            </a:r>
            <a:r>
              <a:rPr lang="en-US" dirty="0" smtClean="0"/>
              <a:t> 100 000 </a:t>
            </a:r>
            <a:r>
              <a:rPr lang="en-US" dirty="0" err="1" smtClean="0"/>
              <a:t>miljardia</a:t>
            </a:r>
            <a:r>
              <a:rPr lang="en-US" dirty="0" smtClean="0"/>
              <a:t> “</a:t>
            </a:r>
            <a:r>
              <a:rPr lang="en-US" dirty="0" err="1" smtClean="0"/>
              <a:t>vierasta</a:t>
            </a:r>
            <a:r>
              <a:rPr lang="en-US" dirty="0" smtClean="0"/>
              <a:t>” </a:t>
            </a:r>
            <a:r>
              <a:rPr lang="en-US" dirty="0" err="1" smtClean="0"/>
              <a:t>geeniä</a:t>
            </a:r>
            <a:r>
              <a:rPr lang="en-US" dirty="0" smtClean="0"/>
              <a:t> (</a:t>
            </a:r>
            <a:r>
              <a:rPr lang="en-US" dirty="0" err="1" smtClean="0"/>
              <a:t>riekaleiksi</a:t>
            </a:r>
            <a:r>
              <a:rPr lang="en-US" dirty="0" smtClean="0"/>
              <a:t> </a:t>
            </a:r>
            <a:r>
              <a:rPr lang="en-US" dirty="0" err="1" smtClean="0"/>
              <a:t>ruoansulatukseemme</a:t>
            </a:r>
            <a:r>
              <a:rPr lang="en-US" dirty="0" smtClean="0"/>
              <a:t>)</a:t>
            </a:r>
          </a:p>
          <a:p>
            <a:pPr lvl="1"/>
            <a:r>
              <a:rPr lang="en-US" dirty="0" smtClean="0"/>
              <a:t>...</a:t>
            </a:r>
            <a:r>
              <a:rPr lang="en-US" dirty="0" err="1" smtClean="0"/>
              <a:t>ja</a:t>
            </a:r>
            <a:r>
              <a:rPr lang="en-US" dirty="0" smtClean="0"/>
              <a:t> </a:t>
            </a:r>
            <a:r>
              <a:rPr lang="en-US" dirty="0" err="1" smtClean="0"/>
              <a:t>kaalinlehdestä</a:t>
            </a:r>
            <a:r>
              <a:rPr lang="en-US" dirty="0" smtClean="0"/>
              <a:t> </a:t>
            </a:r>
            <a:r>
              <a:rPr lang="en-US" dirty="0" err="1" smtClean="0"/>
              <a:t>mosaiikkiviruksen</a:t>
            </a:r>
            <a:r>
              <a:rPr lang="en-US" dirty="0" smtClean="0"/>
              <a:t> </a:t>
            </a:r>
            <a:r>
              <a:rPr lang="en-US" dirty="0" err="1" smtClean="0"/>
              <a:t>geenistöjä</a:t>
            </a:r>
            <a:r>
              <a:rPr lang="en-US" dirty="0" smtClean="0"/>
              <a:t> </a:t>
            </a:r>
            <a:r>
              <a:rPr lang="en-US" dirty="0" err="1" smtClean="0"/>
              <a:t>miljoonittain</a:t>
            </a:r>
            <a:r>
              <a:rPr lang="en-US" dirty="0" smtClean="0"/>
              <a:t> (</a:t>
            </a:r>
            <a:r>
              <a:rPr lang="en-US" dirty="0" err="1" smtClean="0"/>
              <a:t>paitsi</a:t>
            </a:r>
            <a:r>
              <a:rPr lang="en-US" dirty="0" smtClean="0"/>
              <a:t> </a:t>
            </a:r>
            <a:r>
              <a:rPr lang="en-US" dirty="0" err="1" smtClean="0"/>
              <a:t>viruskestävistä</a:t>
            </a:r>
            <a:r>
              <a:rPr lang="en-US" dirty="0" smtClean="0"/>
              <a:t> </a:t>
            </a:r>
            <a:r>
              <a:rPr lang="en-US" dirty="0" err="1" smtClean="0"/>
              <a:t>lajikkeista</a:t>
            </a:r>
            <a:r>
              <a:rPr lang="en-US" dirty="0" smtClean="0"/>
              <a:t>...)</a:t>
            </a:r>
          </a:p>
          <a:p>
            <a:pPr lvl="1"/>
            <a:r>
              <a:rPr lang="en-US" dirty="0" err="1" smtClean="0"/>
              <a:t>Omatkin</a:t>
            </a:r>
            <a:r>
              <a:rPr lang="en-US" dirty="0" smtClean="0"/>
              <a:t> </a:t>
            </a:r>
            <a:r>
              <a:rPr lang="en-US" dirty="0" err="1" smtClean="0"/>
              <a:t>geenisi</a:t>
            </a:r>
            <a:r>
              <a:rPr lang="en-US" dirty="0" smtClean="0"/>
              <a:t> </a:t>
            </a:r>
            <a:r>
              <a:rPr lang="en-US" dirty="0" err="1" smtClean="0"/>
              <a:t>ovat</a:t>
            </a:r>
            <a:r>
              <a:rPr lang="en-US" dirty="0" smtClean="0"/>
              <a:t> </a:t>
            </a:r>
            <a:r>
              <a:rPr lang="en-US" dirty="0" err="1" smtClean="0"/>
              <a:t>maabakteerien</a:t>
            </a:r>
            <a:r>
              <a:rPr lang="en-US" dirty="0" smtClean="0"/>
              <a:t> </a:t>
            </a:r>
            <a:r>
              <a:rPr lang="en-US" dirty="0" err="1" smtClean="0"/>
              <a:t>eväs</a:t>
            </a:r>
            <a:r>
              <a:rPr lang="en-US" dirty="0" smtClean="0"/>
              <a:t> </a:t>
            </a:r>
            <a:r>
              <a:rPr lang="en-US" dirty="0" err="1" smtClean="0"/>
              <a:t>kuoltuas</a:t>
            </a:r>
            <a:endParaRPr lang="en-US" dirty="0" smtClean="0"/>
          </a:p>
          <a:p>
            <a:pPr lvl="1"/>
            <a:r>
              <a:rPr lang="en-US" dirty="0" smtClean="0"/>
              <a:t>...</a:t>
            </a:r>
            <a:r>
              <a:rPr lang="en-US" dirty="0" err="1" smtClean="0"/>
              <a:t>kuten</a:t>
            </a:r>
            <a:r>
              <a:rPr lang="en-US" dirty="0" smtClean="0"/>
              <a:t> </a:t>
            </a:r>
            <a:r>
              <a:rPr lang="en-US" dirty="0" err="1" smtClean="0"/>
              <a:t>koivun</a:t>
            </a:r>
            <a:r>
              <a:rPr lang="en-US" dirty="0" smtClean="0"/>
              <a:t>, </a:t>
            </a:r>
            <a:r>
              <a:rPr lang="en-US" dirty="0" err="1" smtClean="0"/>
              <a:t>kirahvin</a:t>
            </a:r>
            <a:r>
              <a:rPr lang="en-US" dirty="0" smtClean="0"/>
              <a:t>, </a:t>
            </a:r>
            <a:r>
              <a:rPr lang="en-US" dirty="0" err="1" smtClean="0"/>
              <a:t>ruisvehnän</a:t>
            </a:r>
            <a:r>
              <a:rPr lang="en-US" dirty="0" smtClean="0"/>
              <a:t> </a:t>
            </a:r>
            <a:r>
              <a:rPr lang="en-US" dirty="0" err="1" smtClean="0"/>
              <a:t>ja</a:t>
            </a:r>
            <a:r>
              <a:rPr lang="en-US" dirty="0" smtClean="0"/>
              <a:t> </a:t>
            </a:r>
            <a:r>
              <a:rPr lang="en-US" dirty="0" err="1" smtClean="0">
                <a:hlinkClick r:id="rId5"/>
              </a:rPr>
              <a:t>biokassavan</a:t>
            </a:r>
            <a:r>
              <a:rPr lang="en-US" dirty="0" smtClean="0"/>
              <a:t>.</a:t>
            </a:r>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6A511037-F2C1-4139-A37B-16BFCA61037D}" type="slidenum">
              <a:rPr lang="en-US" smtClean="0">
                <a:solidFill>
                  <a:schemeClr val="tx1"/>
                </a:solidFill>
              </a:rPr>
              <a:pPr>
                <a:defRPr/>
              </a:pPr>
              <a:t>43</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Otsikko 1"/>
          <p:cNvSpPr>
            <a:spLocks noGrp="1"/>
          </p:cNvSpPr>
          <p:nvPr>
            <p:ph type="title"/>
          </p:nvPr>
        </p:nvSpPr>
        <p:spPr>
          <a:xfrm>
            <a:off x="1000125" y="214313"/>
            <a:ext cx="5857875" cy="928687"/>
          </a:xfrm>
        </p:spPr>
        <p:txBody>
          <a:bodyPr/>
          <a:lstStyle/>
          <a:p>
            <a:r>
              <a:rPr lang="fi-FI" dirty="0" smtClean="0"/>
              <a:t>Luonnon kasveista hyötygeenejä viljelykasveihin                                     </a:t>
            </a:r>
            <a:r>
              <a:rPr lang="fi-FI" sz="2000" dirty="0" smtClean="0"/>
              <a:t>4</a:t>
            </a:r>
            <a:r>
              <a:rPr lang="fi-FI" sz="1600" dirty="0" smtClean="0"/>
              <a:t>.</a:t>
            </a:r>
            <a:r>
              <a:rPr lang="fi-FI" sz="2000" dirty="0" smtClean="0"/>
              <a:t> </a:t>
            </a:r>
            <a:endParaRPr lang="fi-FI" dirty="0" smtClean="0"/>
          </a:p>
        </p:txBody>
      </p:sp>
      <p:sp>
        <p:nvSpPr>
          <p:cNvPr id="167939" name="Sisällön paikkamerkki 2"/>
          <p:cNvSpPr>
            <a:spLocks noGrp="1"/>
          </p:cNvSpPr>
          <p:nvPr>
            <p:ph idx="1"/>
          </p:nvPr>
        </p:nvSpPr>
        <p:spPr>
          <a:xfrm>
            <a:off x="357188" y="1406525"/>
            <a:ext cx="6272212" cy="7451725"/>
          </a:xfrm>
        </p:spPr>
        <p:txBody>
          <a:bodyPr/>
          <a:lstStyle/>
          <a:p>
            <a:r>
              <a:rPr lang="en-US" dirty="0" smtClean="0"/>
              <a:t>h) </a:t>
            </a:r>
            <a:r>
              <a:rPr lang="en-US" dirty="0" err="1" smtClean="0"/>
              <a:t>Muuntogeenissä</a:t>
            </a:r>
            <a:r>
              <a:rPr lang="en-US" dirty="0" smtClean="0"/>
              <a:t> </a:t>
            </a:r>
            <a:r>
              <a:rPr lang="en-US" b="1" i="1" dirty="0" err="1" smtClean="0"/>
              <a:t>ei</a:t>
            </a:r>
            <a:r>
              <a:rPr lang="en-US" b="1" i="1" dirty="0" smtClean="0"/>
              <a:t> </a:t>
            </a:r>
            <a:r>
              <a:rPr lang="en-US" b="1" i="1" dirty="0" err="1" smtClean="0"/>
              <a:t>enää</a:t>
            </a:r>
            <a:r>
              <a:rPr lang="en-US" b="1" i="1" dirty="0" smtClean="0"/>
              <a:t> </a:t>
            </a:r>
            <a:r>
              <a:rPr lang="en-US" b="1" i="1" dirty="0" err="1" smtClean="0"/>
              <a:t>useinkaan</a:t>
            </a:r>
            <a:r>
              <a:rPr lang="en-US" b="1" i="1" dirty="0" smtClean="0"/>
              <a:t> </a:t>
            </a:r>
            <a:r>
              <a:rPr lang="en-US" b="1" i="1" dirty="0" err="1" smtClean="0"/>
              <a:t>tarvitse</a:t>
            </a:r>
            <a:r>
              <a:rPr lang="en-US" b="1" i="1" dirty="0" smtClean="0"/>
              <a:t> </a:t>
            </a:r>
            <a:r>
              <a:rPr lang="en-US" dirty="0" err="1" smtClean="0"/>
              <a:t>käyttää</a:t>
            </a:r>
            <a:r>
              <a:rPr lang="en-US" dirty="0" smtClean="0"/>
              <a:t> </a:t>
            </a:r>
            <a:r>
              <a:rPr lang="en-US" dirty="0" err="1" smtClean="0"/>
              <a:t>minkään</a:t>
            </a:r>
            <a:r>
              <a:rPr lang="en-US" dirty="0" smtClean="0"/>
              <a:t> </a:t>
            </a:r>
            <a:r>
              <a:rPr lang="en-US" dirty="0" err="1" smtClean="0"/>
              <a:t>viruksen</a:t>
            </a:r>
            <a:r>
              <a:rPr lang="en-US" dirty="0" smtClean="0"/>
              <a:t> </a:t>
            </a:r>
            <a:r>
              <a:rPr lang="en-US" dirty="0" err="1" smtClean="0"/>
              <a:t>kanssa</a:t>
            </a:r>
            <a:r>
              <a:rPr lang="en-US" dirty="0" smtClean="0"/>
              <a:t> </a:t>
            </a:r>
            <a:r>
              <a:rPr lang="en-US" dirty="0" err="1" smtClean="0"/>
              <a:t>identtisiä</a:t>
            </a:r>
            <a:r>
              <a:rPr lang="en-US" dirty="0" smtClean="0"/>
              <a:t> </a:t>
            </a:r>
            <a:r>
              <a:rPr lang="en-US" dirty="0" err="1" smtClean="0"/>
              <a:t>jaksoja</a:t>
            </a:r>
            <a:endParaRPr lang="en-US" dirty="0" smtClean="0"/>
          </a:p>
          <a:p>
            <a:pPr lvl="1"/>
            <a:r>
              <a:rPr lang="en-US" dirty="0" smtClean="0"/>
              <a:t>...</a:t>
            </a:r>
            <a:r>
              <a:rPr lang="en-US" dirty="0" err="1" smtClean="0"/>
              <a:t>siis</a:t>
            </a:r>
            <a:r>
              <a:rPr lang="en-US" dirty="0" smtClean="0"/>
              <a:t> </a:t>
            </a:r>
            <a:r>
              <a:rPr lang="en-US" dirty="0" err="1" smtClean="0"/>
              <a:t>löysäkielessä</a:t>
            </a:r>
            <a:r>
              <a:rPr lang="en-US" dirty="0" smtClean="0"/>
              <a:t>: “</a:t>
            </a:r>
            <a:r>
              <a:rPr lang="en-US" dirty="0" err="1" smtClean="0"/>
              <a:t>virusperäistä</a:t>
            </a:r>
            <a:r>
              <a:rPr lang="en-US" dirty="0" smtClean="0"/>
              <a:t>” </a:t>
            </a:r>
            <a:r>
              <a:rPr lang="en-US" dirty="0" err="1" smtClean="0"/>
              <a:t>geeniainesta</a:t>
            </a:r>
            <a:endParaRPr lang="en-US" dirty="0" smtClean="0"/>
          </a:p>
          <a:p>
            <a:r>
              <a:rPr lang="en-US" dirty="0" smtClean="0"/>
              <a:t>...</a:t>
            </a:r>
            <a:r>
              <a:rPr lang="en-US" dirty="0" err="1" smtClean="0"/>
              <a:t>koska</a:t>
            </a:r>
            <a:r>
              <a:rPr lang="en-US" dirty="0" smtClean="0"/>
              <a:t> </a:t>
            </a:r>
            <a:r>
              <a:rPr lang="en-US" dirty="0" err="1" smtClean="0"/>
              <a:t>hyödynnettävissä</a:t>
            </a:r>
            <a:r>
              <a:rPr lang="en-US" dirty="0" smtClean="0"/>
              <a:t> on </a:t>
            </a:r>
            <a:r>
              <a:rPr lang="en-US" dirty="0" err="1" smtClean="0"/>
              <a:t>jo</a:t>
            </a:r>
            <a:r>
              <a:rPr lang="en-US" dirty="0" smtClean="0"/>
              <a:t> </a:t>
            </a:r>
            <a:r>
              <a:rPr lang="en-US" dirty="0" err="1" smtClean="0"/>
              <a:t>valtava</a:t>
            </a:r>
            <a:r>
              <a:rPr lang="en-US" dirty="0" smtClean="0"/>
              <a:t> </a:t>
            </a:r>
            <a:r>
              <a:rPr lang="en-US" dirty="0" err="1" smtClean="0"/>
              <a:t>määrä</a:t>
            </a:r>
            <a:r>
              <a:rPr lang="en-US" dirty="0" smtClean="0"/>
              <a:t/>
            </a:r>
            <a:br>
              <a:rPr lang="en-US" dirty="0" smtClean="0"/>
            </a:br>
            <a:r>
              <a:rPr lang="en-US" dirty="0" smtClean="0"/>
              <a:t>   </a:t>
            </a:r>
            <a:r>
              <a:rPr lang="en-US" dirty="0" err="1" smtClean="0"/>
              <a:t>yksityiskohtaista</a:t>
            </a:r>
            <a:r>
              <a:rPr lang="en-US" dirty="0" smtClean="0"/>
              <a:t> </a:t>
            </a:r>
            <a:r>
              <a:rPr lang="en-US" dirty="0" err="1" smtClean="0"/>
              <a:t>geenitietoa</a:t>
            </a:r>
            <a:r>
              <a:rPr lang="en-US" dirty="0" smtClean="0"/>
              <a:t> </a:t>
            </a:r>
            <a:r>
              <a:rPr lang="en-US" dirty="0" err="1" smtClean="0"/>
              <a:t>myös</a:t>
            </a:r>
            <a:r>
              <a:rPr lang="en-US" dirty="0" smtClean="0"/>
              <a:t> </a:t>
            </a:r>
            <a:r>
              <a:rPr lang="en-US" dirty="0" err="1" smtClean="0"/>
              <a:t>kasvikunnasta</a:t>
            </a:r>
            <a:endParaRPr lang="en-US" dirty="0" smtClean="0"/>
          </a:p>
          <a:p>
            <a:r>
              <a:rPr lang="en-US" dirty="0" err="1" smtClean="0"/>
              <a:t>Luonnon</a:t>
            </a:r>
            <a:r>
              <a:rPr lang="en-US" dirty="0" smtClean="0"/>
              <a:t> </a:t>
            </a:r>
            <a:r>
              <a:rPr lang="en-US" dirty="0" err="1" smtClean="0"/>
              <a:t>kasvien</a:t>
            </a:r>
            <a:r>
              <a:rPr lang="en-US" dirty="0" smtClean="0"/>
              <a:t> </a:t>
            </a:r>
            <a:r>
              <a:rPr lang="en-US" dirty="0" err="1" smtClean="0"/>
              <a:t>kromosomeissa</a:t>
            </a:r>
            <a:r>
              <a:rPr lang="en-US" dirty="0" smtClean="0"/>
              <a:t> </a:t>
            </a:r>
            <a:r>
              <a:rPr lang="en-US" dirty="0" err="1" smtClean="0"/>
              <a:t>moisia</a:t>
            </a:r>
            <a:r>
              <a:rPr lang="en-US" dirty="0" smtClean="0"/>
              <a:t> </a:t>
            </a:r>
            <a:r>
              <a:rPr lang="en-US" dirty="0" err="1" smtClean="0"/>
              <a:t>jaksoja</a:t>
            </a:r>
            <a:r>
              <a:rPr lang="en-US" dirty="0" smtClean="0"/>
              <a:t> </a:t>
            </a:r>
            <a:r>
              <a:rPr lang="en-US" dirty="0" err="1" smtClean="0"/>
              <a:t>voi</a:t>
            </a:r>
            <a:r>
              <a:rPr lang="en-US" dirty="0" smtClean="0"/>
              <a:t> </a:t>
            </a:r>
            <a:r>
              <a:rPr lang="en-US" dirty="0" err="1" smtClean="0"/>
              <a:t>sitä</a:t>
            </a:r>
            <a:r>
              <a:rPr lang="en-US" dirty="0" smtClean="0"/>
              <a:t> </a:t>
            </a:r>
            <a:r>
              <a:rPr lang="en-US" dirty="0" err="1" smtClean="0"/>
              <a:t>vastoin</a:t>
            </a:r>
            <a:r>
              <a:rPr lang="en-US" dirty="0" smtClean="0"/>
              <a:t> </a:t>
            </a:r>
            <a:r>
              <a:rPr lang="en-US" dirty="0" err="1" smtClean="0"/>
              <a:t>esiintyä</a:t>
            </a:r>
            <a:r>
              <a:rPr lang="en-US" dirty="0" smtClean="0"/>
              <a:t> </a:t>
            </a:r>
            <a:r>
              <a:rPr lang="en-US" dirty="0" err="1" smtClean="0"/>
              <a:t>hyvinkin</a:t>
            </a:r>
            <a:r>
              <a:rPr lang="en-US" dirty="0" smtClean="0"/>
              <a:t> </a:t>
            </a:r>
            <a:r>
              <a:rPr lang="en-US" dirty="0" err="1" smtClean="0"/>
              <a:t>runsaasti</a:t>
            </a:r>
            <a:endParaRPr lang="en-US" dirty="0" smtClean="0"/>
          </a:p>
          <a:p>
            <a:pPr lvl="1"/>
            <a:r>
              <a:rPr lang="en-US" dirty="0" err="1" smtClean="0"/>
              <a:t>esimerkkeinä</a:t>
            </a:r>
            <a:r>
              <a:rPr lang="en-US" dirty="0" smtClean="0"/>
              <a:t> </a:t>
            </a:r>
            <a:r>
              <a:rPr lang="en-US" dirty="0" err="1" smtClean="0"/>
              <a:t>transposonit</a:t>
            </a:r>
            <a:endParaRPr lang="en-US" dirty="0" smtClean="0"/>
          </a:p>
          <a:p>
            <a:r>
              <a:rPr lang="en-US" dirty="0" err="1" smtClean="0"/>
              <a:t>Viime</a:t>
            </a:r>
            <a:r>
              <a:rPr lang="en-US" dirty="0" smtClean="0"/>
              <a:t> </a:t>
            </a:r>
            <a:r>
              <a:rPr lang="en-US" dirty="0" err="1" smtClean="0"/>
              <a:t>vuosien</a:t>
            </a:r>
            <a:r>
              <a:rPr lang="en-US" dirty="0" smtClean="0"/>
              <a:t> </a:t>
            </a:r>
            <a:r>
              <a:rPr lang="en-US" dirty="0" err="1" smtClean="0"/>
              <a:t>kehityssuuntia</a:t>
            </a:r>
            <a:r>
              <a:rPr lang="en-US" dirty="0" smtClean="0"/>
              <a:t>:</a:t>
            </a:r>
          </a:p>
          <a:p>
            <a:pPr lvl="1"/>
            <a:r>
              <a:rPr lang="en-US" dirty="0" smtClean="0"/>
              <a:t>Boreal </a:t>
            </a:r>
            <a:r>
              <a:rPr lang="en-US" dirty="0" err="1" smtClean="0"/>
              <a:t>Kasvinjalostus</a:t>
            </a:r>
            <a:r>
              <a:rPr lang="en-US" dirty="0" smtClean="0"/>
              <a:t> </a:t>
            </a:r>
            <a:r>
              <a:rPr lang="en-US" dirty="0" err="1" smtClean="0"/>
              <a:t>Oy:n</a:t>
            </a:r>
            <a:r>
              <a:rPr lang="en-US" dirty="0" smtClean="0"/>
              <a:t> </a:t>
            </a:r>
            <a:r>
              <a:rPr lang="en-US" dirty="0" err="1" smtClean="0"/>
              <a:t>periaate</a:t>
            </a:r>
            <a:r>
              <a:rPr lang="en-US" dirty="0" smtClean="0"/>
              <a:t>: </a:t>
            </a:r>
            <a:br>
              <a:rPr lang="en-US" dirty="0" smtClean="0"/>
            </a:br>
            <a:r>
              <a:rPr lang="en-US" dirty="0" smtClean="0"/>
              <a:t>Vain “</a:t>
            </a:r>
            <a:r>
              <a:rPr lang="en-US" dirty="0" err="1" smtClean="0"/>
              <a:t>kasviperäisiä</a:t>
            </a:r>
            <a:r>
              <a:rPr lang="en-US" dirty="0" smtClean="0"/>
              <a:t>” </a:t>
            </a:r>
            <a:r>
              <a:rPr lang="en-US" dirty="0" err="1" smtClean="0"/>
              <a:t>geenejä</a:t>
            </a:r>
            <a:endParaRPr lang="en-US" dirty="0" smtClean="0"/>
          </a:p>
          <a:p>
            <a:pPr lvl="1"/>
            <a:r>
              <a:rPr lang="en-US" dirty="0" smtClean="0"/>
              <a:t>“</a:t>
            </a:r>
            <a:r>
              <a:rPr lang="en-US" dirty="0" err="1" smtClean="0"/>
              <a:t>Cisgeeninen</a:t>
            </a:r>
            <a:r>
              <a:rPr lang="en-US" dirty="0" smtClean="0"/>
              <a:t>” </a:t>
            </a:r>
            <a:r>
              <a:rPr lang="en-US" dirty="0" err="1" smtClean="0"/>
              <a:t>muuntelu</a:t>
            </a:r>
            <a:r>
              <a:rPr lang="en-US" dirty="0" smtClean="0"/>
              <a:t> (</a:t>
            </a:r>
            <a:r>
              <a:rPr lang="en-US" dirty="0" smtClean="0">
                <a:hlinkClick r:id="rId3"/>
              </a:rPr>
              <a:t>Schouten </a:t>
            </a:r>
            <a:r>
              <a:rPr lang="en-US" dirty="0" err="1" smtClean="0">
                <a:hlinkClick r:id="rId3"/>
              </a:rPr>
              <a:t>ym</a:t>
            </a:r>
            <a:r>
              <a:rPr lang="en-US" dirty="0" smtClean="0">
                <a:hlinkClick r:id="rId3"/>
              </a:rPr>
              <a:t>. 2006</a:t>
            </a:r>
            <a:r>
              <a:rPr lang="en-US" dirty="0" smtClean="0"/>
              <a:t>)</a:t>
            </a:r>
          </a:p>
          <a:p>
            <a:pPr>
              <a:buFont typeface="Wingdings" pitchFamily="2" charset="2"/>
              <a:buNone/>
            </a:pPr>
            <a:endParaRPr lang="fi-FI" dirty="0" smtClean="0"/>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45D75B7D-3B5F-4045-9B3D-9B1A55C9A014}" type="slidenum">
              <a:rPr lang="en-US" smtClean="0">
                <a:solidFill>
                  <a:schemeClr val="tx1"/>
                </a:solidFill>
              </a:rPr>
              <a:pPr>
                <a:defRPr/>
              </a:pPr>
              <a:t>44</a:t>
            </a:fld>
            <a:endParaRPr lang="en-US" dirty="0">
              <a:solidFill>
                <a:schemeClr val="tx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Otsikko 1"/>
          <p:cNvSpPr>
            <a:spLocks noGrp="1"/>
          </p:cNvSpPr>
          <p:nvPr>
            <p:ph type="title"/>
          </p:nvPr>
        </p:nvSpPr>
        <p:spPr>
          <a:xfrm>
            <a:off x="1000125" y="214313"/>
            <a:ext cx="5857875" cy="928687"/>
          </a:xfrm>
        </p:spPr>
        <p:txBody>
          <a:bodyPr/>
          <a:lstStyle/>
          <a:p>
            <a:r>
              <a:rPr lang="fi-FI" dirty="0" smtClean="0"/>
              <a:t>Himmeleitä jalostamaan?                  </a:t>
            </a:r>
            <a:r>
              <a:rPr lang="fi-FI" sz="2000" dirty="0" smtClean="0"/>
              <a:t>5</a:t>
            </a:r>
            <a:r>
              <a:rPr lang="fi-FI" sz="1800" dirty="0" smtClean="0"/>
              <a:t>.</a:t>
            </a:r>
            <a:r>
              <a:rPr lang="fi-FI" dirty="0" smtClean="0"/>
              <a:t> </a:t>
            </a:r>
          </a:p>
        </p:txBody>
      </p:sp>
      <p:sp>
        <p:nvSpPr>
          <p:cNvPr id="168963" name="Sisällön paikkamerkki 2"/>
          <p:cNvSpPr>
            <a:spLocks noGrp="1"/>
          </p:cNvSpPr>
          <p:nvPr>
            <p:ph idx="1"/>
          </p:nvPr>
        </p:nvSpPr>
        <p:spPr>
          <a:xfrm>
            <a:off x="357188" y="1143000"/>
            <a:ext cx="6272212" cy="7451725"/>
          </a:xfrm>
        </p:spPr>
        <p:txBody>
          <a:bodyPr/>
          <a:lstStyle/>
          <a:p>
            <a:r>
              <a:rPr lang="en-US" u="sng" dirty="0" err="1" smtClean="0">
                <a:solidFill>
                  <a:srgbClr val="9258C8"/>
                </a:solidFill>
              </a:rPr>
              <a:t>Väittämä</a:t>
            </a:r>
            <a:r>
              <a:rPr lang="en-US" u="sng" dirty="0" smtClean="0">
                <a:solidFill>
                  <a:srgbClr val="9258C8"/>
                </a:solidFill>
              </a:rPr>
              <a:t> 3</a:t>
            </a:r>
            <a:r>
              <a:rPr lang="en-US" dirty="0" smtClean="0">
                <a:solidFill>
                  <a:srgbClr val="9258C8"/>
                </a:solidFill>
              </a:rPr>
              <a:t>. “</a:t>
            </a:r>
            <a:r>
              <a:rPr lang="fi-FI" dirty="0" smtClean="0">
                <a:solidFill>
                  <a:srgbClr val="9258C8"/>
                </a:solidFill>
              </a:rPr>
              <a:t>Perimä on siitä monipuolinen systeemi, että kun sorkit yhtä kohtaa, </a:t>
            </a:r>
            <a:r>
              <a:rPr lang="fi-FI" b="1" i="1" dirty="0" smtClean="0">
                <a:solidFill>
                  <a:srgbClr val="9258C8"/>
                </a:solidFill>
              </a:rPr>
              <a:t>aiheutat samalla vahingossa muutoksia </a:t>
            </a:r>
            <a:r>
              <a:rPr lang="fi-FI" dirty="0" smtClean="0">
                <a:solidFill>
                  <a:srgbClr val="9258C8"/>
                </a:solidFill>
              </a:rPr>
              <a:t>myös muualla. Samaan tapaan, kuin himmeli ei ole entisensä, jos lisäät sinne yhden korren.”  </a:t>
            </a:r>
            <a:r>
              <a:rPr lang="fi-FI" dirty="0" smtClean="0"/>
              <a:t>(</a:t>
            </a:r>
            <a:r>
              <a:rPr lang="fi-FI" sz="1800" dirty="0" smtClean="0"/>
              <a:t>Liisa Kuusipalo: ”GMO, ruokaa manipuloiduilla geeneillä”. YLE Radio1, 9.9.2008) </a:t>
            </a:r>
            <a:r>
              <a:rPr lang="en-US" sz="1800" dirty="0" smtClean="0"/>
              <a:t> </a:t>
            </a:r>
            <a:endParaRPr lang="fi-FI" dirty="0" smtClean="0"/>
          </a:p>
          <a:p>
            <a:r>
              <a:rPr lang="fi-FI" dirty="0" smtClean="0"/>
              <a:t>Vertaus kylvää kalliolle... unohtuu näet mainita, että ongelma koskee erityisesti </a:t>
            </a:r>
            <a:r>
              <a:rPr lang="fi-FI" i="1" dirty="0" smtClean="0"/>
              <a:t>perinnejalostusta</a:t>
            </a:r>
            <a:r>
              <a:rPr lang="fi-FI" dirty="0" smtClean="0"/>
              <a:t>:</a:t>
            </a:r>
          </a:p>
          <a:p>
            <a:pPr lvl="1"/>
            <a:r>
              <a:rPr lang="fi-FI" dirty="0" smtClean="0"/>
              <a:t>Geenimuuntelu on usein satoja tai tuhansia kertoja puhtaampaa, tarkempaa, tuloksekkaampaa ja hallitumpaa </a:t>
            </a:r>
            <a:r>
              <a:rPr lang="fi-FI" sz="1600" dirty="0" smtClean="0"/>
              <a:t>(Tammisola </a:t>
            </a:r>
            <a:r>
              <a:rPr lang="fi-FI" sz="1600" dirty="0" smtClean="0">
                <a:hlinkClick r:id="rId3"/>
              </a:rPr>
              <a:t>2004</a:t>
            </a:r>
            <a:r>
              <a:rPr lang="fi-FI" sz="1600" dirty="0" smtClean="0"/>
              <a:t>, </a:t>
            </a:r>
            <a:r>
              <a:rPr lang="fi-FI" sz="1600" dirty="0" smtClean="0">
                <a:hlinkClick r:id="rId4"/>
              </a:rPr>
              <a:t>2009</a:t>
            </a:r>
            <a:r>
              <a:rPr lang="fi-FI" sz="1600" dirty="0" smtClean="0"/>
              <a:t>)</a:t>
            </a:r>
            <a:endParaRPr lang="fi-FI" dirty="0" smtClean="0"/>
          </a:p>
          <a:p>
            <a:pPr lvl="1"/>
            <a:r>
              <a:rPr lang="fi-FI" dirty="0" smtClean="0"/>
              <a:t>...ja aiheuttaa (esim. ”sata kertaa”) vähemmän </a:t>
            </a:r>
            <a:br>
              <a:rPr lang="fi-FI" dirty="0" smtClean="0"/>
            </a:br>
            <a:r>
              <a:rPr lang="fi-FI" dirty="0" smtClean="0"/>
              <a:t>ei-toivottuja muutoksia kasvissa kuin perinnejalostus</a:t>
            </a:r>
          </a:p>
          <a:p>
            <a:r>
              <a:rPr lang="fi-FI" dirty="0" smtClean="0"/>
              <a:t>Perimäkö siis ”himmeli”? – ja sitä ei saisi muuttaa?</a:t>
            </a:r>
          </a:p>
          <a:p>
            <a:pPr lvl="1"/>
            <a:r>
              <a:rPr lang="fi-FI" dirty="0" smtClean="0"/>
              <a:t>...vai kuvastaako moinen aatos sittenkin harppausta</a:t>
            </a:r>
            <a:br>
              <a:rPr lang="fi-FI" dirty="0" smtClean="0"/>
            </a:br>
            <a:r>
              <a:rPr lang="fi-FI" dirty="0" smtClean="0"/>
              <a:t>   Darwinia edeltävään maailmaan: </a:t>
            </a:r>
          </a:p>
          <a:p>
            <a:pPr lvl="1"/>
            <a:r>
              <a:rPr lang="fi-FI" dirty="0" smtClean="0"/>
              <a:t>...uskonnollista pysähtyneisyyttä, </a:t>
            </a:r>
            <a:r>
              <a:rPr lang="fi-FI" dirty="0" err="1" smtClean="0"/>
              <a:t>predeterminismiä</a:t>
            </a:r>
            <a:r>
              <a:rPr lang="fi-FI" dirty="0" smtClean="0"/>
              <a:t>,</a:t>
            </a:r>
          </a:p>
          <a:p>
            <a:pPr lvl="1">
              <a:buFont typeface="Wingdings" pitchFamily="2" charset="2"/>
              <a:buNone/>
            </a:pPr>
            <a:r>
              <a:rPr lang="fi-FI" dirty="0" smtClean="0"/>
              <a:t>      spiritualistista </a:t>
            </a:r>
            <a:r>
              <a:rPr lang="fi-FI" dirty="0" err="1" smtClean="0"/>
              <a:t>Ho-holismia</a:t>
            </a:r>
            <a:r>
              <a:rPr lang="fi-FI" dirty="0" smtClean="0"/>
              <a:t>, ”älykästä suunnittelua”? </a:t>
            </a:r>
          </a:p>
          <a:p>
            <a:r>
              <a:rPr lang="fi-FI" dirty="0" smtClean="0"/>
              <a:t>Perinneolki vain ei elätä, joten olkien asemesta jalostajat kehittävät nyt  jyviä ihmiskunnan laariin... </a:t>
            </a:r>
          </a:p>
          <a:p>
            <a:pPr lvl="1"/>
            <a:endParaRPr lang="fi-FI" dirty="0" smtClean="0"/>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5C144539-E270-4C42-9A13-597DF646CC94}" type="slidenum">
              <a:rPr lang="en-US" smtClean="0">
                <a:solidFill>
                  <a:schemeClr val="tx1"/>
                </a:solidFill>
              </a:rPr>
              <a:pPr>
                <a:defRPr/>
              </a:pPr>
              <a:t>45</a:t>
            </a:fld>
            <a:endParaRPr lang="en-US">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Otsikko 1"/>
          <p:cNvSpPr>
            <a:spLocks noGrp="1"/>
          </p:cNvSpPr>
          <p:nvPr>
            <p:ph type="title"/>
          </p:nvPr>
        </p:nvSpPr>
        <p:spPr/>
        <p:txBody>
          <a:bodyPr/>
          <a:lstStyle/>
          <a:p>
            <a:r>
              <a:rPr lang="fi-FI" dirty="0" smtClean="0"/>
              <a:t>Olkityöt ja satoindeksin kehitys       </a:t>
            </a:r>
            <a:r>
              <a:rPr lang="fi-FI" sz="2000" dirty="0" smtClean="0"/>
              <a:t>6</a:t>
            </a:r>
            <a:r>
              <a:rPr lang="fi-FI" sz="1600" dirty="0" smtClean="0"/>
              <a:t>.</a:t>
            </a:r>
            <a:r>
              <a:rPr lang="fi-FI" dirty="0" smtClean="0"/>
              <a:t> </a:t>
            </a:r>
          </a:p>
        </p:txBody>
      </p:sp>
      <p:sp>
        <p:nvSpPr>
          <p:cNvPr id="169987" name="Sisällön paikkamerkki 2"/>
          <p:cNvSpPr>
            <a:spLocks noGrp="1"/>
          </p:cNvSpPr>
          <p:nvPr>
            <p:ph sz="quarter" idx="13"/>
          </p:nvPr>
        </p:nvSpPr>
        <p:spPr>
          <a:xfrm>
            <a:off x="428625" y="6429375"/>
            <a:ext cx="6286500" cy="1785938"/>
          </a:xfrm>
        </p:spPr>
        <p:txBody>
          <a:bodyPr/>
          <a:lstStyle/>
          <a:p>
            <a:r>
              <a:rPr lang="fi-FI" dirty="0" smtClean="0"/>
              <a:t>...vai voisiko modernin olkihevosen huima nopeus olla sittenkin myytti vain: pollehan on nyt pienempi?</a:t>
            </a:r>
          </a:p>
          <a:p>
            <a:r>
              <a:rPr lang="fi-FI" dirty="0" smtClean="0"/>
              <a:t>Viljat on näet nykyään jalostettu lyhytkortisiksi:</a:t>
            </a:r>
          </a:p>
          <a:p>
            <a:pPr lvl="1"/>
            <a:r>
              <a:rPr lang="fi-FI" dirty="0" smtClean="0"/>
              <a:t>...parempi satoindeksi, jyvälaatu ja satoisuus</a:t>
            </a:r>
          </a:p>
          <a:p>
            <a:r>
              <a:rPr lang="fi-FI" dirty="0" smtClean="0"/>
              <a:t>...paitsi ruis, joka puskee järjettömän pitkää olkea yhä vain – ”</a:t>
            </a:r>
            <a:r>
              <a:rPr lang="fi-FI" dirty="0" smtClean="0">
                <a:hlinkClick r:id="rId3"/>
              </a:rPr>
              <a:t>ilman genetiikkaa</a:t>
            </a:r>
            <a:r>
              <a:rPr lang="fi-FI" dirty="0" smtClean="0"/>
              <a:t>”  </a:t>
            </a:r>
          </a:p>
        </p:txBody>
      </p:sp>
      <p:sp>
        <p:nvSpPr>
          <p:cNvPr id="4" name="Päivämäärän paikkamerkki 3"/>
          <p:cNvSpPr>
            <a:spLocks noGrp="1"/>
          </p:cNvSpPr>
          <p:nvPr>
            <p:ph type="dt" sz="quarter" idx="15"/>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6"/>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7"/>
          </p:nvPr>
        </p:nvSpPr>
        <p:spPr/>
        <p:txBody>
          <a:bodyPr/>
          <a:lstStyle/>
          <a:p>
            <a:pPr>
              <a:defRPr/>
            </a:pPr>
            <a:fld id="{99F9385C-88E2-4AB6-9C3B-11DD1DB0B324}" type="slidenum">
              <a:rPr lang="en-US" smtClean="0">
                <a:solidFill>
                  <a:schemeClr val="tx1"/>
                </a:solidFill>
              </a:rPr>
              <a:pPr>
                <a:defRPr/>
              </a:pPr>
              <a:t>46</a:t>
            </a:fld>
            <a:endParaRPr lang="en-US">
              <a:solidFill>
                <a:schemeClr val="tx1"/>
              </a:solidFill>
            </a:endParaRPr>
          </a:p>
        </p:txBody>
      </p:sp>
      <p:sp>
        <p:nvSpPr>
          <p:cNvPr id="169992" name="Tekstikehys 9"/>
          <p:cNvSpPr txBox="1">
            <a:spLocks noChangeArrowheads="1"/>
          </p:cNvSpPr>
          <p:nvPr/>
        </p:nvSpPr>
        <p:spPr bwMode="auto">
          <a:xfrm>
            <a:off x="2931690" y="6012160"/>
            <a:ext cx="3449638" cy="307975"/>
          </a:xfrm>
          <a:prstGeom prst="rect">
            <a:avLst/>
          </a:prstGeom>
          <a:noFill/>
          <a:ln w="9525">
            <a:noFill/>
            <a:miter lim="800000"/>
            <a:headEnd/>
            <a:tailEnd/>
          </a:ln>
        </p:spPr>
        <p:txBody>
          <a:bodyPr wrap="none">
            <a:spAutoFit/>
          </a:bodyPr>
          <a:lstStyle/>
          <a:p>
            <a:r>
              <a:rPr lang="fi-FI" sz="1400" dirty="0">
                <a:solidFill>
                  <a:srgbClr val="000000"/>
                </a:solidFill>
              </a:rPr>
              <a:t>Väinämöisen paluu –sarja. </a:t>
            </a:r>
            <a:r>
              <a:rPr lang="fi-FI" sz="1400" dirty="0">
                <a:solidFill>
                  <a:srgbClr val="000000"/>
                </a:solidFill>
                <a:latin typeface="Arial" pitchFamily="34" charset="0"/>
              </a:rPr>
              <a:t>© Petri Hiltunen </a:t>
            </a:r>
          </a:p>
        </p:txBody>
      </p:sp>
      <p:pic>
        <p:nvPicPr>
          <p:cNvPr id="10" name="Sisällön paikkamerkki 9" descr="OlkiHevonen511t40.jpg"/>
          <p:cNvPicPr>
            <a:picLocks noGrp="1" noChangeAspect="1"/>
          </p:cNvPicPr>
          <p:nvPr>
            <p:ph sz="quarter" idx="14"/>
          </p:nvPr>
        </p:nvPicPr>
        <p:blipFill>
          <a:blip r:embed="rId4" cstate="print"/>
          <a:stretch>
            <a:fillRect/>
          </a:stretch>
        </p:blipFill>
        <p:spPr>
          <a:xfrm>
            <a:off x="357188" y="1441969"/>
            <a:ext cx="6286500" cy="4642199"/>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Otsikko 1"/>
          <p:cNvSpPr>
            <a:spLocks noGrp="1"/>
          </p:cNvSpPr>
          <p:nvPr>
            <p:ph type="title"/>
          </p:nvPr>
        </p:nvSpPr>
        <p:spPr>
          <a:xfrm>
            <a:off x="1000125" y="214313"/>
            <a:ext cx="5857875" cy="928687"/>
          </a:xfrm>
        </p:spPr>
        <p:txBody>
          <a:bodyPr/>
          <a:lstStyle/>
          <a:p>
            <a:r>
              <a:rPr lang="fi-FI" dirty="0" smtClean="0"/>
              <a:t>Geenikampanjoiden perusväittämiä   7.</a:t>
            </a:r>
          </a:p>
        </p:txBody>
      </p:sp>
      <p:sp>
        <p:nvSpPr>
          <p:cNvPr id="171011" name="Sisällön paikkamerkki 2"/>
          <p:cNvSpPr>
            <a:spLocks noGrp="1"/>
          </p:cNvSpPr>
          <p:nvPr>
            <p:ph idx="1"/>
          </p:nvPr>
        </p:nvSpPr>
        <p:spPr>
          <a:xfrm>
            <a:off x="357188" y="1143000"/>
            <a:ext cx="6272212" cy="7451725"/>
          </a:xfrm>
        </p:spPr>
        <p:txBody>
          <a:bodyPr/>
          <a:lstStyle/>
          <a:p>
            <a:r>
              <a:rPr lang="fi-FI" u="sng" dirty="0" smtClean="0">
                <a:solidFill>
                  <a:srgbClr val="9258C8"/>
                </a:solidFill>
              </a:rPr>
              <a:t>Väittämä 4</a:t>
            </a:r>
            <a:r>
              <a:rPr lang="fi-FI" dirty="0" smtClean="0">
                <a:solidFill>
                  <a:srgbClr val="9258C8"/>
                </a:solidFill>
              </a:rPr>
              <a:t>. Geenimuuntelu aiheuttaa luonnon </a:t>
            </a:r>
            <a:r>
              <a:rPr lang="fi-FI" b="1" i="1" dirty="0" smtClean="0">
                <a:solidFill>
                  <a:srgbClr val="9258C8"/>
                </a:solidFill>
              </a:rPr>
              <a:t>geneettisen </a:t>
            </a:r>
            <a:r>
              <a:rPr lang="fi-FI" b="1" i="1" dirty="0" err="1" smtClean="0">
                <a:solidFill>
                  <a:srgbClr val="9258C8"/>
                </a:solidFill>
              </a:rPr>
              <a:t>diversiteetin</a:t>
            </a:r>
            <a:r>
              <a:rPr lang="fi-FI" b="1" i="1" dirty="0" smtClean="0">
                <a:solidFill>
                  <a:srgbClr val="9258C8"/>
                </a:solidFill>
              </a:rPr>
              <a:t> katoamisen </a:t>
            </a:r>
            <a:r>
              <a:rPr lang="fi-FI" sz="1800" dirty="0" smtClean="0"/>
              <a:t>(</a:t>
            </a:r>
            <a:r>
              <a:rPr lang="fi-FI" sz="1800" dirty="0" err="1" smtClean="0"/>
              <a:t>biodynaamikko</a:t>
            </a:r>
            <a:r>
              <a:rPr lang="fi-FI" sz="1800" dirty="0" smtClean="0"/>
              <a:t> Jaakko Länsipuro, </a:t>
            </a:r>
            <a:r>
              <a:rPr lang="fi-FI" sz="1800" dirty="0" err="1" smtClean="0"/>
              <a:t>VL:n</a:t>
            </a:r>
            <a:r>
              <a:rPr lang="fi-FI" sz="1800" dirty="0" smtClean="0"/>
              <a:t> </a:t>
            </a:r>
            <a:r>
              <a:rPr lang="fi-FI" sz="1800" dirty="0" err="1" smtClean="0"/>
              <a:t>vpj</a:t>
            </a:r>
            <a:r>
              <a:rPr lang="fi-FI" sz="1800" dirty="0" smtClean="0"/>
              <a:t> 2005–7)</a:t>
            </a:r>
            <a:endParaRPr lang="fi-FI" dirty="0" smtClean="0"/>
          </a:p>
          <a:p>
            <a:pPr>
              <a:buFont typeface="Wingdings" pitchFamily="2" charset="2"/>
              <a:buNone/>
            </a:pPr>
            <a:r>
              <a:rPr lang="fi-FI" u="sng" dirty="0" smtClean="0"/>
              <a:t>Populaatiogenetiikan perusteet</a:t>
            </a:r>
            <a:r>
              <a:rPr lang="fi-FI" dirty="0" smtClean="0"/>
              <a:t>  kuitenkin kertovat:</a:t>
            </a:r>
          </a:p>
          <a:p>
            <a:r>
              <a:rPr lang="fi-FI" dirty="0" smtClean="0"/>
              <a:t>Jos kasvipopulaatioon </a:t>
            </a:r>
            <a:r>
              <a:rPr lang="fi-FI" i="1" dirty="0" smtClean="0"/>
              <a:t>lisätään</a:t>
            </a:r>
            <a:r>
              <a:rPr lang="fi-FI" dirty="0" smtClean="0"/>
              <a:t> uusi geenimuoto, niin populaation geneettinen vaihtelu ei siitä suinkaan vähene vaan päinvastoin </a:t>
            </a:r>
            <a:r>
              <a:rPr lang="fi-FI" b="1" i="1" dirty="0" smtClean="0"/>
              <a:t>kasvaa</a:t>
            </a:r>
          </a:p>
          <a:p>
            <a:pPr lvl="1"/>
            <a:r>
              <a:rPr lang="fi-FI" dirty="0" smtClean="0"/>
              <a:t>...mitattiinpa sitä millä mittarilla tahansa </a:t>
            </a:r>
            <a:r>
              <a:rPr lang="fi-FI" sz="1600" dirty="0" smtClean="0"/>
              <a:t>(</a:t>
            </a:r>
            <a:r>
              <a:rPr lang="fi-FI" sz="1600" dirty="0" smtClean="0">
                <a:hlinkClick r:id="rId3"/>
              </a:rPr>
              <a:t>JT 2009</a:t>
            </a:r>
            <a:r>
              <a:rPr lang="fi-FI" sz="1600" dirty="0" smtClean="0"/>
              <a:t>)</a:t>
            </a:r>
            <a:endParaRPr lang="fi-FI" dirty="0" smtClean="0"/>
          </a:p>
          <a:p>
            <a:r>
              <a:rPr lang="fi-FI" dirty="0" smtClean="0"/>
              <a:t>a) Mikäli uusi geenimuoto </a:t>
            </a:r>
            <a:r>
              <a:rPr lang="fi-FI" i="1" u="sng" dirty="0" smtClean="0"/>
              <a:t>parantaa</a:t>
            </a:r>
            <a:r>
              <a:rPr lang="fi-FI" dirty="0" smtClean="0"/>
              <a:t> kasvilajin selviämiskykyä joissakin luonnon oloissa </a:t>
            </a:r>
            <a:r>
              <a:rPr lang="fi-FI" sz="1800" dirty="0" smtClean="0"/>
              <a:t>(</a:t>
            </a:r>
            <a:r>
              <a:rPr lang="fi-FI" sz="1800" dirty="0" smtClean="0">
                <a:hlinkClick r:id="rId4"/>
              </a:rPr>
              <a:t>JT 2004</a:t>
            </a:r>
            <a:r>
              <a:rPr lang="fi-FI" sz="1800" dirty="0" smtClean="0"/>
              <a:t>)</a:t>
            </a:r>
            <a:endParaRPr lang="fi-FI" dirty="0" smtClean="0"/>
          </a:p>
          <a:p>
            <a:r>
              <a:rPr lang="fi-FI" dirty="0" smtClean="0"/>
              <a:t>...niin se voi </a:t>
            </a:r>
            <a:r>
              <a:rPr lang="fi-FI" i="1" dirty="0" smtClean="0"/>
              <a:t>vakiintua</a:t>
            </a:r>
            <a:r>
              <a:rPr lang="fi-FI" dirty="0" smtClean="0"/>
              <a:t> osaksi kasvilajin geneettistä kirjoa joissakin sen luonnonpopulaatioissa</a:t>
            </a:r>
          </a:p>
          <a:p>
            <a:pPr lvl="1"/>
            <a:r>
              <a:rPr lang="fi-FI" dirty="0" smtClean="0"/>
              <a:t>Monimuotoisuus säilyy populaatiossa olovaihtelun ja erisuuntaisten valintatekijöiden ansiosta</a:t>
            </a:r>
          </a:p>
          <a:p>
            <a:r>
              <a:rPr lang="fi-FI" dirty="0" smtClean="0"/>
              <a:t>b) Mikäli uusi geenimuoto taas ei tuo kasville valintaetua vaan </a:t>
            </a:r>
            <a:r>
              <a:rPr lang="fi-FI" i="1" u="sng" dirty="0" smtClean="0"/>
              <a:t>haittaa</a:t>
            </a:r>
            <a:r>
              <a:rPr lang="fi-FI" dirty="0" smtClean="0"/>
              <a:t> luonnon oloissa</a:t>
            </a:r>
          </a:p>
          <a:p>
            <a:r>
              <a:rPr lang="fi-FI" dirty="0" smtClean="0"/>
              <a:t>...niin sen vierailu kasvilajin luonnonpopulaatioissa jää </a:t>
            </a:r>
            <a:r>
              <a:rPr lang="fi-FI" i="1" dirty="0" smtClean="0"/>
              <a:t>tilapäiseksi</a:t>
            </a:r>
          </a:p>
          <a:p>
            <a:pPr lvl="1"/>
            <a:r>
              <a:rPr lang="fi-FI" dirty="0" smtClean="0"/>
              <a:t>Kasville haitallinen geenimuoto karsiutuu nopeasti vähiin luonnonvalinnan paineessa.</a:t>
            </a:r>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BCDA4788-8CFB-483B-90FD-F8749870B45C}" type="slidenum">
              <a:rPr lang="en-US" smtClean="0">
                <a:solidFill>
                  <a:schemeClr val="tx1"/>
                </a:solidFill>
              </a:rPr>
              <a:pPr>
                <a:defRPr/>
              </a:pPr>
              <a:t>47</a:t>
            </a:fld>
            <a:endParaRPr lang="en-US">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333375" y="179512"/>
            <a:ext cx="6343650" cy="1524000"/>
          </a:xfrm>
        </p:spPr>
        <p:txBody>
          <a:bodyPr/>
          <a:lstStyle/>
          <a:p>
            <a:pPr algn="ctr" eaLnBrk="1" hangingPunct="1">
              <a:lnSpc>
                <a:spcPct val="85000"/>
              </a:lnSpc>
            </a:pPr>
            <a:r>
              <a:rPr lang="en-GB" sz="2800" dirty="0" smtClean="0"/>
              <a:t>1989 Statement of </a:t>
            </a:r>
            <a:r>
              <a:rPr lang="en-GB" sz="2800" dirty="0" err="1" smtClean="0"/>
              <a:t>Eucarpia</a:t>
            </a:r>
            <a:r>
              <a:rPr lang="en-GB" sz="2800" dirty="0" smtClean="0"/>
              <a:t>* on</a:t>
            </a:r>
            <a:br>
              <a:rPr lang="en-GB" sz="2800" dirty="0" smtClean="0"/>
            </a:br>
            <a:r>
              <a:rPr lang="en-GB" sz="2800" dirty="0" smtClean="0"/>
              <a:t>Risk Assessment Regarding the </a:t>
            </a:r>
            <a:br>
              <a:rPr lang="en-GB" sz="2800" dirty="0" smtClean="0"/>
            </a:br>
            <a:r>
              <a:rPr lang="en-GB" sz="2800" dirty="0" smtClean="0"/>
              <a:t>Release of Transgenic Plants</a:t>
            </a:r>
            <a:br>
              <a:rPr lang="en-GB" sz="2800" dirty="0" smtClean="0"/>
            </a:br>
            <a:r>
              <a:rPr lang="en-GB" sz="2800" dirty="0" smtClean="0"/>
              <a:t>  </a:t>
            </a:r>
          </a:p>
        </p:txBody>
      </p:sp>
      <p:sp>
        <p:nvSpPr>
          <p:cNvPr id="172035" name="Rectangle 3"/>
          <p:cNvSpPr>
            <a:spLocks noGrp="1" noChangeArrowheads="1"/>
          </p:cNvSpPr>
          <p:nvPr>
            <p:ph type="body" idx="1"/>
          </p:nvPr>
        </p:nvSpPr>
        <p:spPr>
          <a:xfrm>
            <a:off x="333375" y="1317848"/>
            <a:ext cx="6343650" cy="5486400"/>
          </a:xfrm>
        </p:spPr>
        <p:txBody>
          <a:bodyPr/>
          <a:lstStyle/>
          <a:p>
            <a:pPr eaLnBrk="1" hangingPunct="1">
              <a:lnSpc>
                <a:spcPct val="85000"/>
              </a:lnSpc>
              <a:buClr>
                <a:schemeClr val="tx1"/>
              </a:buClr>
              <a:buFont typeface="Monotype Sorts" pitchFamily="2" charset="2"/>
              <a:buNone/>
            </a:pPr>
            <a:r>
              <a:rPr lang="en-GB" sz="1800" dirty="0" smtClean="0"/>
              <a:t>1.	It is the prime competence and responsibility of every research worker to evaluate potential risks of his research and to find ways to control these.</a:t>
            </a:r>
          </a:p>
          <a:p>
            <a:pPr eaLnBrk="1" hangingPunct="1">
              <a:lnSpc>
                <a:spcPct val="85000"/>
              </a:lnSpc>
              <a:buClr>
                <a:schemeClr val="tx1"/>
              </a:buClr>
              <a:buFont typeface="Monotype Sorts" pitchFamily="2" charset="2"/>
              <a:buNone/>
            </a:pPr>
            <a:endParaRPr lang="en-GB" sz="1200" dirty="0" smtClean="0"/>
          </a:p>
          <a:p>
            <a:pPr eaLnBrk="1" hangingPunct="1">
              <a:lnSpc>
                <a:spcPct val="85000"/>
              </a:lnSpc>
              <a:buClr>
                <a:schemeClr val="tx1"/>
              </a:buClr>
              <a:buFont typeface="Monotype Sorts" pitchFamily="2" charset="2"/>
              <a:buNone/>
            </a:pPr>
            <a:r>
              <a:rPr lang="en-GB" sz="1800" dirty="0" smtClean="0"/>
              <a:t>2.	The plant is a relatively easy organism to control. Many crop plants are fully dependent on man for their existence.</a:t>
            </a:r>
          </a:p>
          <a:p>
            <a:pPr eaLnBrk="1" hangingPunct="1">
              <a:lnSpc>
                <a:spcPct val="85000"/>
              </a:lnSpc>
              <a:buClr>
                <a:schemeClr val="tx1"/>
              </a:buClr>
              <a:buFont typeface="Monotype Sorts" pitchFamily="2" charset="2"/>
              <a:buNone/>
            </a:pPr>
            <a:endParaRPr lang="en-GB" sz="1200" dirty="0" smtClean="0"/>
          </a:p>
          <a:p>
            <a:pPr eaLnBrk="1" hangingPunct="1">
              <a:lnSpc>
                <a:spcPct val="85000"/>
              </a:lnSpc>
              <a:buClr>
                <a:schemeClr val="tx1"/>
              </a:buClr>
              <a:buFont typeface="Monotype Sorts" pitchFamily="2" charset="2"/>
              <a:buNone/>
            </a:pPr>
            <a:r>
              <a:rPr lang="en-GB" sz="1800" dirty="0" smtClean="0"/>
              <a:t>3.	In assessing risks the potential gene flow is crucial. This is determined in amount by the mating type and by the degree of taxonomic relationship. Much knowledge on these phenomena is already available in the literature.</a:t>
            </a:r>
          </a:p>
          <a:p>
            <a:pPr eaLnBrk="1" hangingPunct="1">
              <a:lnSpc>
                <a:spcPct val="85000"/>
              </a:lnSpc>
              <a:buClr>
                <a:schemeClr val="tx1"/>
              </a:buClr>
              <a:buFont typeface="Monotype Sorts" pitchFamily="2" charset="2"/>
              <a:buNone/>
            </a:pPr>
            <a:endParaRPr lang="en-GB" sz="1200" dirty="0" smtClean="0"/>
          </a:p>
          <a:p>
            <a:pPr eaLnBrk="1" hangingPunct="1">
              <a:lnSpc>
                <a:spcPct val="85000"/>
              </a:lnSpc>
              <a:buClr>
                <a:schemeClr val="tx1"/>
              </a:buClr>
              <a:buFont typeface="Monotype Sorts" pitchFamily="2" charset="2"/>
              <a:buNone/>
            </a:pPr>
            <a:r>
              <a:rPr lang="en-GB" sz="1800" dirty="0" smtClean="0"/>
              <a:t>4.</a:t>
            </a:r>
            <a:r>
              <a:rPr lang="en-GB" sz="1200" dirty="0" smtClean="0"/>
              <a:t>	</a:t>
            </a:r>
            <a:r>
              <a:rPr lang="en-GB" sz="1800" dirty="0" smtClean="0"/>
              <a:t>Secondly, the effect of the gene is relevant and not the way it was introduced into the genome.</a:t>
            </a:r>
          </a:p>
          <a:p>
            <a:pPr lvl="3" eaLnBrk="1" hangingPunct="1">
              <a:lnSpc>
                <a:spcPct val="85000"/>
              </a:lnSpc>
              <a:buClr>
                <a:schemeClr val="tx1"/>
              </a:buClr>
              <a:buFont typeface="Monotype Sorts" pitchFamily="2" charset="2"/>
              <a:buNone/>
            </a:pPr>
            <a:endParaRPr lang="en-GB" dirty="0" smtClean="0"/>
          </a:p>
          <a:p>
            <a:pPr eaLnBrk="1" hangingPunct="1">
              <a:lnSpc>
                <a:spcPct val="85000"/>
              </a:lnSpc>
              <a:buClr>
                <a:schemeClr val="tx1"/>
              </a:buClr>
              <a:buFont typeface="Monotype Sorts" pitchFamily="2" charset="2"/>
              <a:buNone/>
            </a:pPr>
            <a:r>
              <a:rPr lang="en-GB" sz="1800" dirty="0" smtClean="0"/>
              <a:t>5.	It should be kept in mind that well-defined genes, such as those</a:t>
            </a:r>
            <a:br>
              <a:rPr lang="en-GB" sz="1800" dirty="0" smtClean="0"/>
            </a:br>
            <a:r>
              <a:rPr lang="en-GB" sz="1800" dirty="0" smtClean="0"/>
              <a:t>transferred to plants by molecular techniques, can precisely be identified and controlled at the molecular level. However, their phenotypic expression must always be monitored most carefully.</a:t>
            </a:r>
          </a:p>
          <a:p>
            <a:pPr lvl="2" eaLnBrk="1" hangingPunct="1">
              <a:lnSpc>
                <a:spcPct val="85000"/>
              </a:lnSpc>
              <a:buFontTx/>
              <a:buNone/>
            </a:pPr>
            <a:endParaRPr lang="en-GB" sz="1200" dirty="0" smtClean="0"/>
          </a:p>
          <a:p>
            <a:pPr eaLnBrk="1" hangingPunct="1">
              <a:lnSpc>
                <a:spcPct val="85000"/>
              </a:lnSpc>
              <a:buClr>
                <a:schemeClr val="tx1"/>
              </a:buClr>
              <a:buFont typeface="Monotype Sorts" pitchFamily="2" charset="2"/>
              <a:buNone/>
            </a:pPr>
            <a:r>
              <a:rPr lang="en-GB" sz="1800" dirty="0" smtClean="0"/>
              <a:t>6.	There are genes which a priori are known</a:t>
            </a:r>
            <a:r>
              <a:rPr lang="en-GB" sz="1800" i="1" dirty="0" smtClean="0"/>
              <a:t> </a:t>
            </a:r>
            <a:r>
              <a:rPr lang="en-GB" sz="1800" dirty="0" smtClean="0"/>
              <a:t>to be harmful. These are not to be transferred into crop plants.</a:t>
            </a:r>
          </a:p>
          <a:p>
            <a:pPr lvl="2" eaLnBrk="1" hangingPunct="1">
              <a:lnSpc>
                <a:spcPct val="85000"/>
              </a:lnSpc>
              <a:buFontTx/>
              <a:buNone/>
            </a:pPr>
            <a:endParaRPr lang="en-GB" sz="1200" i="1" dirty="0" smtClean="0"/>
          </a:p>
          <a:p>
            <a:pPr eaLnBrk="1" hangingPunct="1">
              <a:lnSpc>
                <a:spcPct val="85000"/>
              </a:lnSpc>
              <a:buClr>
                <a:schemeClr val="tx1"/>
              </a:buClr>
              <a:buFont typeface="Monotype Sorts" pitchFamily="2" charset="2"/>
              <a:buNone/>
            </a:pPr>
            <a:r>
              <a:rPr lang="en-GB" sz="1800" dirty="0" smtClean="0"/>
              <a:t>7.	Presently, case studies with the release of transgenic plants are underway in several countries. All results should be fully published.</a:t>
            </a:r>
          </a:p>
          <a:p>
            <a:pPr lvl="4" eaLnBrk="1" hangingPunct="1">
              <a:lnSpc>
                <a:spcPct val="85000"/>
              </a:lnSpc>
              <a:buFontTx/>
              <a:buNone/>
            </a:pPr>
            <a:endParaRPr lang="en-GB" sz="1200" dirty="0" smtClean="0"/>
          </a:p>
          <a:p>
            <a:pPr marL="342900" indent="-342900" eaLnBrk="1" hangingPunct="1">
              <a:lnSpc>
                <a:spcPct val="85000"/>
              </a:lnSpc>
              <a:buClr>
                <a:schemeClr val="tx1"/>
              </a:buClr>
              <a:buFont typeface="Monotype Sorts" pitchFamily="2" charset="2"/>
              <a:buAutoNum type="arabicPeriod" startAt="8"/>
            </a:pPr>
            <a:r>
              <a:rPr lang="en-GB" sz="1800" dirty="0" err="1" smtClean="0"/>
              <a:t>Eucarpia</a:t>
            </a:r>
            <a:r>
              <a:rPr lang="en-GB" sz="1800" dirty="0" smtClean="0"/>
              <a:t> has established a working group of competent scientists on the subject of risk assessment for the release of transgenic plants.</a:t>
            </a:r>
          </a:p>
        </p:txBody>
      </p:sp>
      <p:sp>
        <p:nvSpPr>
          <p:cNvPr id="4" name="Päivämäärän paikkamerkki 3"/>
          <p:cNvSpPr>
            <a:spLocks noGrp="1"/>
          </p:cNvSpPr>
          <p:nvPr>
            <p:ph type="dt" sz="half" idx="10"/>
          </p:nvPr>
        </p:nvSpPr>
        <p:spPr>
          <a:xfrm>
            <a:off x="5240338" y="8916987"/>
            <a:ext cx="996950" cy="263525"/>
          </a:xfrm>
        </p:spPr>
        <p:txBody>
          <a:bodyPr/>
          <a:lstStyle/>
          <a:p>
            <a:pPr>
              <a:defRPr/>
            </a:pPr>
            <a:r>
              <a:rPr lang="fi-FI" smtClean="0"/>
              <a:t>13.9.2012</a:t>
            </a:r>
            <a:endParaRPr lang="en-US"/>
          </a:p>
        </p:txBody>
      </p:sp>
      <p:sp>
        <p:nvSpPr>
          <p:cNvPr id="5" name="Dian numeron paikkamerkki 4"/>
          <p:cNvSpPr>
            <a:spLocks noGrp="1"/>
          </p:cNvSpPr>
          <p:nvPr>
            <p:ph type="sldNum" sz="quarter" idx="12"/>
          </p:nvPr>
        </p:nvSpPr>
        <p:spPr>
          <a:xfrm>
            <a:off x="6237288" y="8916987"/>
            <a:ext cx="377825" cy="263525"/>
          </a:xfrm>
        </p:spPr>
        <p:txBody>
          <a:bodyPr/>
          <a:lstStyle/>
          <a:p>
            <a:pPr>
              <a:defRPr/>
            </a:pPr>
            <a:fld id="{67064A66-8B70-462E-AEBC-FE8FE5DE0BAD}" type="slidenum">
              <a:rPr lang="en-US" smtClean="0"/>
              <a:pPr>
                <a:defRPr/>
              </a:pPr>
              <a:t>48</a:t>
            </a:fld>
            <a:endParaRPr lang="en-US"/>
          </a:p>
        </p:txBody>
      </p:sp>
      <p:sp>
        <p:nvSpPr>
          <p:cNvPr id="6" name="Alatunnisteen paikkamerkki 5"/>
          <p:cNvSpPr>
            <a:spLocks noGrp="1"/>
          </p:cNvSpPr>
          <p:nvPr>
            <p:ph type="ftr" sz="quarter" idx="11"/>
          </p:nvPr>
        </p:nvSpPr>
        <p:spPr>
          <a:xfrm>
            <a:off x="512763" y="8916987"/>
            <a:ext cx="4699000" cy="263525"/>
          </a:xfrm>
        </p:spPr>
        <p:txBody>
          <a:bodyPr/>
          <a:lstStyle/>
          <a:p>
            <a:pPr>
              <a:defRPr/>
            </a:pPr>
            <a:r>
              <a:rPr lang="en-US" dirty="0" err="1" smtClean="0"/>
              <a:t>Jussi</a:t>
            </a:r>
            <a:r>
              <a:rPr lang="en-US" dirty="0" smtClean="0"/>
              <a:t> </a:t>
            </a:r>
            <a:r>
              <a:rPr lang="en-US" dirty="0" err="1" smtClean="0"/>
              <a:t>Tammisola</a:t>
            </a:r>
            <a:r>
              <a:rPr lang="en-US" dirty="0" smtClean="0"/>
              <a:t>, </a:t>
            </a:r>
            <a:r>
              <a:rPr lang="en-US" dirty="0" err="1" smtClean="0"/>
              <a:t>Jalostuksen</a:t>
            </a:r>
            <a:r>
              <a:rPr lang="en-US" dirty="0" smtClean="0"/>
              <a:t> </a:t>
            </a:r>
            <a:r>
              <a:rPr lang="en-US" dirty="0" err="1" smtClean="0"/>
              <a:t>turvallisuus</a:t>
            </a:r>
            <a:endParaRPr lang="en-US" dirty="0"/>
          </a:p>
        </p:txBody>
      </p:sp>
      <p:sp>
        <p:nvSpPr>
          <p:cNvPr id="7" name="Tekstikehys 6"/>
          <p:cNvSpPr txBox="1"/>
          <p:nvPr/>
        </p:nvSpPr>
        <p:spPr>
          <a:xfrm>
            <a:off x="332656" y="8625934"/>
            <a:ext cx="4461350" cy="338554"/>
          </a:xfrm>
          <a:prstGeom prst="rect">
            <a:avLst/>
          </a:prstGeom>
          <a:noFill/>
        </p:spPr>
        <p:txBody>
          <a:bodyPr wrap="none" rtlCol="0">
            <a:spAutoFit/>
          </a:bodyPr>
          <a:lstStyle/>
          <a:p>
            <a:r>
              <a:rPr lang="en-GB" sz="1600" dirty="0" smtClean="0"/>
              <a:t>*European Association for Plant Breeding Research</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Otsikko 1"/>
          <p:cNvSpPr>
            <a:spLocks noGrp="1"/>
          </p:cNvSpPr>
          <p:nvPr>
            <p:ph type="title"/>
          </p:nvPr>
        </p:nvSpPr>
        <p:spPr/>
        <p:txBody>
          <a:bodyPr/>
          <a:lstStyle/>
          <a:p>
            <a:r>
              <a:rPr lang="fi-FI" dirty="0" smtClean="0"/>
              <a:t>Genetiikan peruspäätelmiä  </a:t>
            </a:r>
            <a:r>
              <a:rPr lang="fi-FI" sz="2000" dirty="0" smtClean="0"/>
              <a:t>1.</a:t>
            </a:r>
            <a:r>
              <a:rPr lang="fi-FI" dirty="0" smtClean="0"/>
              <a:t>              </a:t>
            </a:r>
          </a:p>
        </p:txBody>
      </p:sp>
      <p:sp>
        <p:nvSpPr>
          <p:cNvPr id="173059" name="Sisällön paikkamerkki 2"/>
          <p:cNvSpPr>
            <a:spLocks noGrp="1"/>
          </p:cNvSpPr>
          <p:nvPr>
            <p:ph idx="1"/>
          </p:nvPr>
        </p:nvSpPr>
        <p:spPr>
          <a:xfrm>
            <a:off x="357188" y="1406525"/>
            <a:ext cx="6272212" cy="7451725"/>
          </a:xfrm>
        </p:spPr>
        <p:txBody>
          <a:bodyPr/>
          <a:lstStyle/>
          <a:p>
            <a:pPr>
              <a:buFont typeface="Wingdings" pitchFamily="2" charset="2"/>
              <a:buNone/>
            </a:pPr>
            <a:r>
              <a:rPr lang="fi-FI" dirty="0" smtClean="0"/>
              <a:t>Biologian tiedeyhteisö on jo pari vuosikymmentä korostanut yhteisymmärryksessä, että:</a:t>
            </a:r>
          </a:p>
          <a:p>
            <a:r>
              <a:rPr lang="fi-FI" dirty="0" smtClean="0"/>
              <a:t>Muunnetut geenit käyttäytyvät </a:t>
            </a:r>
            <a:r>
              <a:rPr lang="fi-FI" i="1" u="sng" dirty="0" smtClean="0"/>
              <a:t>samojen geneettisten ja ekologisten lainalaisuuksien</a:t>
            </a:r>
            <a:r>
              <a:rPr lang="fi-FI" u="sng" dirty="0" smtClean="0"/>
              <a:t> </a:t>
            </a:r>
            <a:r>
              <a:rPr lang="fi-FI" dirty="0" smtClean="0"/>
              <a:t>mukaisesti kuin muut geenit</a:t>
            </a:r>
          </a:p>
          <a:p>
            <a:r>
              <a:rPr lang="fi-FI" dirty="0" smtClean="0"/>
              <a:t>Ne </a:t>
            </a:r>
            <a:r>
              <a:rPr lang="fi-FI" i="1" u="sng" dirty="0" smtClean="0"/>
              <a:t>eivät leviä </a:t>
            </a:r>
            <a:r>
              <a:rPr lang="fi-FI" dirty="0" smtClean="0"/>
              <a:t>sen voimakkaammin luonnossa, </a:t>
            </a:r>
            <a:r>
              <a:rPr lang="fi-FI" i="1" u="sng" dirty="0" smtClean="0"/>
              <a:t>eivät siirry</a:t>
            </a:r>
            <a:r>
              <a:rPr lang="fi-FI" b="1" i="1" dirty="0" smtClean="0"/>
              <a:t> </a:t>
            </a:r>
            <a:r>
              <a:rPr lang="fi-FI" dirty="0" smtClean="0"/>
              <a:t>tehokkaammin eliöstä toiseen </a:t>
            </a:r>
            <a:r>
              <a:rPr lang="fi-FI" i="1" u="sng" dirty="0" smtClean="0"/>
              <a:t>eivätkä säily</a:t>
            </a:r>
            <a:r>
              <a:rPr lang="fi-FI" b="1" i="1" dirty="0" smtClean="0"/>
              <a:t> </a:t>
            </a:r>
            <a:r>
              <a:rPr lang="fi-FI" dirty="0" smtClean="0"/>
              <a:t>ympäristössä sen pidempään kuin muut geenit </a:t>
            </a:r>
            <a:r>
              <a:rPr lang="fi-FI" sz="1800" dirty="0" smtClean="0"/>
              <a:t>(</a:t>
            </a:r>
            <a:r>
              <a:rPr lang="fi-FI" sz="1800" dirty="0" smtClean="0">
                <a:hlinkClick r:id="rId3"/>
              </a:rPr>
              <a:t>von Wright 2009</a:t>
            </a:r>
            <a:r>
              <a:rPr lang="fi-FI" sz="1800" dirty="0" smtClean="0"/>
              <a:t>)</a:t>
            </a:r>
            <a:r>
              <a:rPr lang="fi-FI" dirty="0" smtClean="0"/>
              <a:t>.</a:t>
            </a:r>
          </a:p>
          <a:p>
            <a:r>
              <a:rPr lang="fi-FI" dirty="0" smtClean="0"/>
              <a:t>Ovatko geneettisen muutoksen vaikutukset </a:t>
            </a:r>
            <a:r>
              <a:rPr lang="fi-FI" b="1" dirty="0" smtClean="0"/>
              <a:t>haitallisia vai hyödyllisiä </a:t>
            </a:r>
            <a:r>
              <a:rPr lang="fi-FI" dirty="0" smtClean="0"/>
              <a:t>kasville itselleen, kasvin tuhoojille tai ympäristölle</a:t>
            </a:r>
          </a:p>
          <a:p>
            <a:r>
              <a:rPr lang="fi-FI" dirty="0" smtClean="0"/>
              <a:t>...riippuvat siitä, mikä on jalostuksen </a:t>
            </a:r>
            <a:r>
              <a:rPr lang="fi-FI" b="1" i="1" dirty="0" smtClean="0"/>
              <a:t>lopputulos</a:t>
            </a:r>
            <a:r>
              <a:rPr lang="fi-FI" b="1" dirty="0" smtClean="0"/>
              <a:t> </a:t>
            </a:r>
            <a:r>
              <a:rPr lang="fi-FI" dirty="0" smtClean="0"/>
              <a:t>eli</a:t>
            </a:r>
            <a:r>
              <a:rPr lang="fi-FI" b="1" dirty="0" smtClean="0"/>
              <a:t> </a:t>
            </a:r>
            <a:br>
              <a:rPr lang="fi-FI" b="1" dirty="0" smtClean="0"/>
            </a:br>
            <a:r>
              <a:rPr lang="fi-FI" dirty="0" smtClean="0"/>
              <a:t>millaisen kasvin saimme aikaan:</a:t>
            </a:r>
          </a:p>
          <a:p>
            <a:pPr lvl="1"/>
            <a:r>
              <a:rPr lang="fi-FI" dirty="0" smtClean="0"/>
              <a:t>Mitä muutoksia kasviin jalostettiin, siis</a:t>
            </a:r>
          </a:p>
          <a:p>
            <a:pPr lvl="1"/>
            <a:r>
              <a:rPr lang="fi-FI" dirty="0" smtClean="0"/>
              <a:t>...mitä muuttuneet geenit kasvissa tekevät ja millaisen säätelyn alaisena</a:t>
            </a:r>
          </a:p>
          <a:p>
            <a:r>
              <a:rPr lang="fi-FI" dirty="0" smtClean="0"/>
              <a:t>...</a:t>
            </a:r>
            <a:r>
              <a:rPr lang="fi-FI" i="1" u="sng" dirty="0" smtClean="0"/>
              <a:t>eivätkä</a:t>
            </a:r>
            <a:r>
              <a:rPr lang="fi-FI" dirty="0" smtClean="0"/>
              <a:t> siitä, millä </a:t>
            </a:r>
            <a:r>
              <a:rPr lang="fi-FI" i="1" u="sng" dirty="0" smtClean="0"/>
              <a:t>menetelmillä</a:t>
            </a:r>
            <a:r>
              <a:rPr lang="fi-FI" dirty="0" smtClean="0"/>
              <a:t> nuo perinnölliset muutokset jalostettiin </a:t>
            </a:r>
            <a:r>
              <a:rPr lang="fi-FI" sz="1800" dirty="0" smtClean="0"/>
              <a:t>(</a:t>
            </a:r>
            <a:r>
              <a:rPr lang="fi-FI" sz="1800" dirty="0" err="1" smtClean="0">
                <a:hlinkClick r:id="rId4"/>
              </a:rPr>
              <a:t>Eucarpia</a:t>
            </a:r>
            <a:r>
              <a:rPr lang="fi-FI" sz="1800" dirty="0" smtClean="0">
                <a:hlinkClick r:id="rId4"/>
              </a:rPr>
              <a:t> 1989</a:t>
            </a:r>
            <a:r>
              <a:rPr lang="fi-FI" sz="1800" dirty="0" smtClean="0"/>
              <a:t>, </a:t>
            </a:r>
            <a:r>
              <a:rPr lang="fi-FI" sz="1800" dirty="0" smtClean="0">
                <a:hlinkClick r:id="rId5"/>
              </a:rPr>
              <a:t>NRC 2004</a:t>
            </a:r>
            <a:r>
              <a:rPr lang="fi-FI" sz="1800" dirty="0" smtClean="0"/>
              <a:t>)</a:t>
            </a:r>
            <a:endParaRPr lang="fi-FI" dirty="0" smtClean="0"/>
          </a:p>
          <a:p>
            <a:endParaRPr lang="fi-FI" dirty="0" smtClean="0"/>
          </a:p>
          <a:p>
            <a:pPr lvl="1"/>
            <a:endParaRPr lang="fi-FI" dirty="0" smtClean="0"/>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E760D9A0-43AA-413C-A07C-EC06A8FE6948}" type="slidenum">
              <a:rPr lang="en-US" smtClean="0">
                <a:solidFill>
                  <a:schemeClr val="tx1"/>
                </a:solidFill>
              </a:rPr>
              <a:pPr>
                <a:defRPr/>
              </a:pPr>
              <a:t>49</a:t>
            </a:fld>
            <a:endParaRPr lang="en-US">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a:xfrm>
            <a:off x="285750" y="-107950"/>
            <a:ext cx="5829300" cy="1473200"/>
          </a:xfrm>
        </p:spPr>
        <p:txBody>
          <a:bodyPr/>
          <a:lstStyle/>
          <a:p>
            <a:pPr algn="ctr" eaLnBrk="1" hangingPunct="1">
              <a:lnSpc>
                <a:spcPct val="85000"/>
              </a:lnSpc>
            </a:pPr>
            <a:r>
              <a:rPr lang="fi-FI" sz="4000" dirty="0" smtClean="0"/>
              <a:t>Lajikohtaisia ravinto- vaatimuksia</a:t>
            </a:r>
          </a:p>
        </p:txBody>
      </p:sp>
      <p:pic>
        <p:nvPicPr>
          <p:cNvPr id="123907" name="Picture 3" descr="kolest2"/>
          <p:cNvPicPr>
            <a:picLocks noGrp="1" noChangeAspect="1" noChangeArrowheads="1"/>
          </p:cNvPicPr>
          <p:nvPr>
            <p:ph idx="1"/>
          </p:nvPr>
        </p:nvPicPr>
        <p:blipFill>
          <a:blip r:embed="rId3" cstate="print"/>
          <a:srcRect/>
          <a:stretch>
            <a:fillRect/>
          </a:stretch>
        </p:blipFill>
        <p:spPr>
          <a:xfrm>
            <a:off x="762000" y="1404938"/>
            <a:ext cx="4899025" cy="6119812"/>
          </a:xfrm>
          <a:noFill/>
        </p:spPr>
      </p:pic>
      <p:sp>
        <p:nvSpPr>
          <p:cNvPr id="123908" name="Text Box 4"/>
          <p:cNvSpPr txBox="1">
            <a:spLocks noChangeArrowheads="1"/>
          </p:cNvSpPr>
          <p:nvPr/>
        </p:nvSpPr>
        <p:spPr bwMode="auto">
          <a:xfrm>
            <a:off x="387350" y="7912323"/>
            <a:ext cx="5338001" cy="961802"/>
          </a:xfrm>
          <a:prstGeom prst="rect">
            <a:avLst/>
          </a:prstGeom>
          <a:noFill/>
          <a:ln w="12700" algn="ctr">
            <a:noFill/>
            <a:miter lim="800000"/>
            <a:headEnd/>
            <a:tailEnd/>
          </a:ln>
        </p:spPr>
        <p:txBody>
          <a:bodyPr wrap="none" lIns="90488" tIns="44450" rIns="90488" bIns="44450" anchor="b">
            <a:spAutoFit/>
          </a:bodyPr>
          <a:lstStyle/>
          <a:p>
            <a:pPr eaLnBrk="1" hangingPunct="1">
              <a:lnSpc>
                <a:spcPts val="3400"/>
              </a:lnSpc>
              <a:buFontTx/>
              <a:buChar char="-"/>
            </a:pPr>
            <a:r>
              <a:rPr lang="fi-FI" sz="3200" dirty="0">
                <a:solidFill>
                  <a:srgbClr val="000000"/>
                </a:solidFill>
              </a:rPr>
              <a:t> hylkeen lapset vaativat rasvaa</a:t>
            </a:r>
          </a:p>
          <a:p>
            <a:pPr eaLnBrk="1" hangingPunct="1">
              <a:lnSpc>
                <a:spcPts val="3400"/>
              </a:lnSpc>
            </a:pPr>
            <a:r>
              <a:rPr lang="fi-FI" sz="3200" dirty="0">
                <a:solidFill>
                  <a:srgbClr val="000000"/>
                </a:solidFill>
              </a:rPr>
              <a:t>- karhu syö lohesta vatsan</a:t>
            </a:r>
          </a:p>
        </p:txBody>
      </p:sp>
    </p:spTree>
  </p:cSld>
  <p:clrMapOvr>
    <a:overrideClrMapping bg1="lt1" tx1="dk1" bg2="lt2" tx2="dk2" accent1="accent1" accent2="accent2" accent3="accent3" accent4="accent4" accent5="accent5" accent6="accent6" hlink="hlink" folHlink="folHlink"/>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Otsikko 1"/>
          <p:cNvSpPr>
            <a:spLocks noGrp="1"/>
          </p:cNvSpPr>
          <p:nvPr>
            <p:ph type="title"/>
          </p:nvPr>
        </p:nvSpPr>
        <p:spPr/>
        <p:txBody>
          <a:bodyPr/>
          <a:lstStyle/>
          <a:p>
            <a:r>
              <a:rPr lang="fi-FI" smtClean="0"/>
              <a:t>Genetiikan peruspäätelmiä  </a:t>
            </a:r>
            <a:r>
              <a:rPr lang="fi-FI" sz="2000" smtClean="0"/>
              <a:t>2.</a:t>
            </a:r>
            <a:r>
              <a:rPr lang="fi-FI" smtClean="0"/>
              <a:t>     </a:t>
            </a:r>
            <a:endParaRPr lang="fi-FI" sz="2000" smtClean="0"/>
          </a:p>
        </p:txBody>
      </p:sp>
      <p:sp>
        <p:nvSpPr>
          <p:cNvPr id="174083" name="Sisällön paikkamerkki 2"/>
          <p:cNvSpPr>
            <a:spLocks noGrp="1"/>
          </p:cNvSpPr>
          <p:nvPr>
            <p:ph idx="1"/>
          </p:nvPr>
        </p:nvSpPr>
        <p:spPr>
          <a:xfrm>
            <a:off x="357188" y="1285875"/>
            <a:ext cx="6500812" cy="7451725"/>
          </a:xfrm>
        </p:spPr>
        <p:txBody>
          <a:bodyPr/>
          <a:lstStyle/>
          <a:p>
            <a:pPr>
              <a:buFont typeface="Wingdings" pitchFamily="2" charset="2"/>
              <a:buNone/>
            </a:pPr>
            <a:r>
              <a:rPr lang="fi-FI" smtClean="0"/>
              <a:t>Ruoan</a:t>
            </a:r>
            <a:r>
              <a:rPr lang="fi-FI" b="1" smtClean="0"/>
              <a:t> </a:t>
            </a:r>
            <a:r>
              <a:rPr lang="fi-FI" u="sng" smtClean="0"/>
              <a:t>ravitsevuutta parantavat muutokset </a:t>
            </a:r>
            <a:r>
              <a:rPr lang="fi-FI" smtClean="0"/>
              <a:t>viljelykasveissa tulisi välittömästi </a:t>
            </a:r>
            <a:r>
              <a:rPr lang="fi-FI" b="1" smtClean="0"/>
              <a:t>vapauttaa</a:t>
            </a:r>
            <a:r>
              <a:rPr lang="fi-FI" smtClean="0"/>
              <a:t> geenisäädösten ympäristövaatimuksista (</a:t>
            </a:r>
            <a:r>
              <a:rPr lang="fi-FI" smtClean="0">
                <a:hlinkClick r:id="rId3"/>
              </a:rPr>
              <a:t>JT 2006</a:t>
            </a:r>
            <a:r>
              <a:rPr lang="fi-FI" smtClean="0"/>
              <a:t>)</a:t>
            </a:r>
          </a:p>
          <a:p>
            <a:r>
              <a:rPr lang="fi-FI" smtClean="0"/>
              <a:t>...sillä niistä ei aiheudu minkäänlaista ekologista uhkaa luonnolle </a:t>
            </a:r>
          </a:p>
          <a:p>
            <a:r>
              <a:rPr lang="fi-FI" smtClean="0"/>
              <a:t>...aivan riippumatta ominaisuuden jalostuksessa käytetyistä menetelmistä.</a:t>
            </a:r>
          </a:p>
          <a:p>
            <a:r>
              <a:rPr lang="fi-FI" smtClean="0"/>
              <a:t>Samoin tulisi ihmiselle </a:t>
            </a:r>
            <a:r>
              <a:rPr lang="fi-FI" u="sng" smtClean="0"/>
              <a:t>haitallisten geenien sammuttaminen</a:t>
            </a:r>
            <a:r>
              <a:rPr lang="fi-FI" b="1" smtClean="0"/>
              <a:t> </a:t>
            </a:r>
            <a:r>
              <a:rPr lang="fi-FI" smtClean="0"/>
              <a:t>viljelykasveissa vapauttaa elämän tieteen vastaisista rasitteista</a:t>
            </a:r>
          </a:p>
          <a:p>
            <a:pPr lvl="1"/>
            <a:r>
              <a:rPr lang="fi-FI" smtClean="0"/>
              <a:t>Tuollaisia haittageenejä ovat monet kasvien geenit, jotka vastaavat luontaisten myrkkyjen tai allergiaa aiheuttavien proteiinien tuotannosta </a:t>
            </a:r>
          </a:p>
          <a:p>
            <a:pPr lvl="1"/>
            <a:r>
              <a:rPr lang="fi-FI" smtClean="0"/>
              <a:t>...ravinnoksi käytettävissä kasvinosissa.</a:t>
            </a:r>
          </a:p>
          <a:p>
            <a:r>
              <a:rPr lang="fi-FI" smtClean="0"/>
              <a:t>Hyötygeenien nouto primitiivistä kasvisukulaisista ja </a:t>
            </a:r>
            <a:r>
              <a:rPr lang="fi-FI" u="sng" smtClean="0"/>
              <a:t>villikasveista risteytysten avulla </a:t>
            </a:r>
            <a:r>
              <a:rPr lang="fi-FI" smtClean="0"/>
              <a:t>tulisi jo </a:t>
            </a:r>
            <a:r>
              <a:rPr lang="fi-FI" b="1" smtClean="0"/>
              <a:t>kieltää</a:t>
            </a:r>
          </a:p>
          <a:p>
            <a:pPr lvl="1"/>
            <a:r>
              <a:rPr lang="fi-FI" smtClean="0"/>
              <a:t>...ja sallia niiden nouto vain puhdistettuina, uusilla geenimuuntelun menetelmillä (</a:t>
            </a:r>
            <a:r>
              <a:rPr lang="fi-FI" smtClean="0">
                <a:hlinkClick r:id="rId4"/>
              </a:rPr>
              <a:t>JT 2005</a:t>
            </a:r>
            <a:r>
              <a:rPr lang="fi-FI" smtClean="0"/>
              <a:t>)</a:t>
            </a:r>
          </a:p>
          <a:p>
            <a:pPr lvl="1"/>
            <a:r>
              <a:rPr lang="fi-FI" smtClean="0"/>
              <a:t>...jottei jalostuspopulaatioita enää suotta liattaisi</a:t>
            </a:r>
          </a:p>
          <a:p>
            <a:pPr lvl="1"/>
            <a:endParaRPr lang="fi-FI" smtClean="0"/>
          </a:p>
        </p:txBody>
      </p:sp>
      <p:sp>
        <p:nvSpPr>
          <p:cNvPr id="4" name="Päivämäärän paikkamerkki 3"/>
          <p:cNvSpPr>
            <a:spLocks noGrp="1"/>
          </p:cNvSpPr>
          <p:nvPr>
            <p:ph type="dt" sz="quarter" idx="10"/>
          </p:nvPr>
        </p:nvSpPr>
        <p:spPr/>
        <p:txBody>
          <a:bodyPr/>
          <a:lstStyle/>
          <a:p>
            <a:pPr>
              <a:defRPr/>
            </a:pPr>
            <a:r>
              <a:rPr lang="fi-FI" smtClean="0">
                <a:solidFill>
                  <a:schemeClr val="tx1"/>
                </a:solidFill>
              </a:rPr>
              <a:t>13.9.2012</a:t>
            </a:r>
            <a:endParaRPr lang="en-US" dirty="0">
              <a:solidFill>
                <a:schemeClr val="tx1"/>
              </a:solidFill>
            </a:endParaRPr>
          </a:p>
        </p:txBody>
      </p:sp>
      <p:sp>
        <p:nvSpPr>
          <p:cNvPr id="5" name="Alatunnisteen paikkamerkki 4"/>
          <p:cNvSpPr>
            <a:spLocks noGrp="1"/>
          </p:cNvSpPr>
          <p:nvPr>
            <p:ph type="ftr" sz="quarter" idx="11"/>
          </p:nvPr>
        </p:nvSpPr>
        <p:spPr/>
        <p:txBody>
          <a:bodyPr/>
          <a:lstStyle/>
          <a:p>
            <a:pPr>
              <a:defRPr/>
            </a:pPr>
            <a:r>
              <a:rPr lang="en-US" smtClean="0">
                <a:solidFill>
                  <a:schemeClr val="tx1"/>
                </a:solidFill>
              </a:rPr>
              <a:t>Jussi Tammisola, Jalostuksen turvallisuus</a:t>
            </a:r>
            <a:endParaRPr lang="en-US" dirty="0">
              <a:solidFill>
                <a:schemeClr val="tx1"/>
              </a:solidFill>
            </a:endParaRPr>
          </a:p>
        </p:txBody>
      </p:sp>
      <p:sp>
        <p:nvSpPr>
          <p:cNvPr id="6" name="Dian numeron paikkamerkki 5"/>
          <p:cNvSpPr>
            <a:spLocks noGrp="1"/>
          </p:cNvSpPr>
          <p:nvPr>
            <p:ph type="sldNum" sz="quarter" idx="12"/>
          </p:nvPr>
        </p:nvSpPr>
        <p:spPr/>
        <p:txBody>
          <a:bodyPr/>
          <a:lstStyle/>
          <a:p>
            <a:pPr>
              <a:defRPr/>
            </a:pPr>
            <a:fld id="{FB9E69DE-D568-44AD-8743-AF10E6C98EDC}" type="slidenum">
              <a:rPr lang="en-US" smtClean="0">
                <a:solidFill>
                  <a:schemeClr val="tx1"/>
                </a:solidFill>
              </a:rPr>
              <a:pPr>
                <a:defRPr/>
              </a:pPr>
              <a:t>50</a:t>
            </a:fld>
            <a:endParaRPr lang="en-US">
              <a:solidFill>
                <a:schemeClr val="tx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Otsikko 1"/>
          <p:cNvSpPr>
            <a:spLocks noGrp="1"/>
          </p:cNvSpPr>
          <p:nvPr>
            <p:ph type="title"/>
          </p:nvPr>
        </p:nvSpPr>
        <p:spPr/>
        <p:txBody>
          <a:bodyPr/>
          <a:lstStyle/>
          <a:p>
            <a:r>
              <a:rPr lang="fi-FI" dirty="0" smtClean="0"/>
              <a:t>Lisää (</a:t>
            </a:r>
            <a:r>
              <a:rPr lang="fi-FI" dirty="0" err="1" smtClean="0"/>
              <a:t>hyper</a:t>
            </a:r>
            <a:r>
              <a:rPr lang="fi-FI" dirty="0" smtClean="0"/>
              <a:t>)linkkejä </a:t>
            </a:r>
            <a:endParaRPr lang="fi-FI" dirty="0" smtClean="0"/>
          </a:p>
        </p:txBody>
      </p:sp>
      <p:sp>
        <p:nvSpPr>
          <p:cNvPr id="175107" name="Sisällön paikkamerkki 2"/>
          <p:cNvSpPr>
            <a:spLocks noGrp="1"/>
          </p:cNvSpPr>
          <p:nvPr>
            <p:ph idx="1"/>
          </p:nvPr>
        </p:nvSpPr>
        <p:spPr>
          <a:xfrm>
            <a:off x="357188" y="1143000"/>
            <a:ext cx="6500812" cy="7451725"/>
          </a:xfrm>
        </p:spPr>
        <p:txBody>
          <a:bodyPr/>
          <a:lstStyle/>
          <a:p>
            <a:pPr>
              <a:lnSpc>
                <a:spcPts val="2400"/>
              </a:lnSpc>
              <a:spcAft>
                <a:spcPts val="600"/>
              </a:spcAft>
            </a:pPr>
            <a:r>
              <a:rPr lang="fi-FI" sz="1800" dirty="0" smtClean="0"/>
              <a:t>Eräitä geenikampanjoiden näkyvimpiä väitteitä 15 viime vuoden ajalta tarkastellaan Rinnakkaiselon asiantuntija-työryhmän ”klassillisessa” väliraportissa 31.5.2005:</a:t>
            </a:r>
          </a:p>
          <a:p>
            <a:pPr lvl="1">
              <a:lnSpc>
                <a:spcPts val="2400"/>
              </a:lnSpc>
              <a:spcAft>
                <a:spcPts val="600"/>
              </a:spcAft>
            </a:pPr>
            <a:r>
              <a:rPr lang="fi-FI" sz="1600" dirty="0" smtClean="0"/>
              <a:t>[Ote: Geenitekniikka, geenivirta, kasvinjalostus ja geenikeskustelu]  </a:t>
            </a:r>
            <a:r>
              <a:rPr lang="fi-FI" sz="1600" dirty="0" smtClean="0">
                <a:hlinkClick r:id="rId3"/>
              </a:rPr>
              <a:t>http://geenit.fi/REbiolOte310505.pdf</a:t>
            </a:r>
            <a:r>
              <a:rPr lang="fi-FI" sz="1600" dirty="0" smtClean="0"/>
              <a:t> </a:t>
            </a:r>
          </a:p>
          <a:p>
            <a:pPr>
              <a:lnSpc>
                <a:spcPts val="2400"/>
              </a:lnSpc>
              <a:spcAft>
                <a:spcPts val="600"/>
              </a:spcAft>
            </a:pPr>
            <a:r>
              <a:rPr lang="fi-FI" sz="1800" dirty="0" smtClean="0"/>
              <a:t>”</a:t>
            </a:r>
            <a:r>
              <a:rPr lang="fi-FI" sz="1800" dirty="0" err="1" smtClean="0"/>
              <a:t>GMO-vapaa</a:t>
            </a:r>
            <a:r>
              <a:rPr lang="fi-FI" sz="1800" dirty="0" smtClean="0"/>
              <a:t> Suomi”-kampanjan ”luonnonlait” haetaan  joogalentäjä </a:t>
            </a:r>
            <a:r>
              <a:rPr lang="fi-FI" sz="1800" dirty="0" err="1" smtClean="0"/>
              <a:t>Jeffrey</a:t>
            </a:r>
            <a:r>
              <a:rPr lang="fi-FI" sz="1800" dirty="0" smtClean="0"/>
              <a:t> M. Smithin pamfletista: </a:t>
            </a:r>
            <a:r>
              <a:rPr lang="fi-FI" sz="1600" dirty="0" smtClean="0">
                <a:hlinkClick r:id="rId4"/>
              </a:rPr>
              <a:t>http://geenit.fi/SmithKum.htm</a:t>
            </a:r>
            <a:r>
              <a:rPr lang="fi-FI" sz="1600" dirty="0" smtClean="0"/>
              <a:t>  </a:t>
            </a:r>
            <a:endParaRPr lang="fi-FI" sz="1800" dirty="0" smtClean="0"/>
          </a:p>
          <a:p>
            <a:pPr>
              <a:lnSpc>
                <a:spcPts val="2400"/>
              </a:lnSpc>
              <a:spcAft>
                <a:spcPts val="600"/>
              </a:spcAft>
            </a:pPr>
            <a:r>
              <a:rPr lang="fi-FI" sz="1800" dirty="0" smtClean="0"/>
              <a:t>Yli  6 000 geenimuuntelun turvallisuuteen liittyvää tiedejulkaisua on kerätty </a:t>
            </a:r>
            <a:r>
              <a:rPr lang="fi-FI" sz="1800" dirty="0" err="1" smtClean="0"/>
              <a:t>Biosafety</a:t>
            </a:r>
            <a:r>
              <a:rPr lang="fi-FI" sz="1800" dirty="0" smtClean="0"/>
              <a:t> </a:t>
            </a:r>
            <a:r>
              <a:rPr lang="fi-FI" sz="1800" dirty="0" err="1" smtClean="0"/>
              <a:t>Biobliographic</a:t>
            </a:r>
            <a:r>
              <a:rPr lang="fi-FI" sz="1800" dirty="0" smtClean="0"/>
              <a:t> </a:t>
            </a:r>
            <a:r>
              <a:rPr lang="fi-FI" sz="1800" dirty="0" err="1" smtClean="0"/>
              <a:t>Databasen</a:t>
            </a:r>
            <a:r>
              <a:rPr lang="fi-FI" sz="1800" dirty="0" smtClean="0"/>
              <a:t> (ICGEB) avoimeen tietokantaan: </a:t>
            </a:r>
            <a:r>
              <a:rPr lang="fi-FI" sz="1600" dirty="0" err="1" smtClean="0">
                <a:hlinkClick r:id="rId5"/>
              </a:rPr>
              <a:t>www.icgeb.org/~bsafesrv/databases/databases.html</a:t>
            </a:r>
            <a:r>
              <a:rPr lang="fi-FI" sz="1600" dirty="0" smtClean="0"/>
              <a:t>  </a:t>
            </a:r>
            <a:endParaRPr lang="fi-FI" sz="1800" dirty="0" smtClean="0"/>
          </a:p>
          <a:p>
            <a:pPr>
              <a:lnSpc>
                <a:spcPts val="2400"/>
              </a:lnSpc>
              <a:spcAft>
                <a:spcPts val="600"/>
              </a:spcAft>
            </a:pPr>
            <a:r>
              <a:rPr lang="fi-FI" sz="1800" dirty="0" smtClean="0"/>
              <a:t>Biologisen riskinarvioinnin perusteita tarkastellaan esim. </a:t>
            </a:r>
            <a:r>
              <a:rPr lang="fi-FI" sz="1800" dirty="0" err="1" smtClean="0"/>
              <a:t>RA-seminaarin</a:t>
            </a:r>
            <a:r>
              <a:rPr lang="fi-FI" sz="1800" dirty="0" smtClean="0"/>
              <a:t> (7.9.1998) esitelmässä: </a:t>
            </a:r>
          </a:p>
          <a:p>
            <a:pPr lvl="1">
              <a:lnSpc>
                <a:spcPts val="2400"/>
              </a:lnSpc>
              <a:spcAft>
                <a:spcPts val="600"/>
              </a:spcAft>
            </a:pPr>
            <a:r>
              <a:rPr lang="fi-FI" sz="1600" dirty="0" smtClean="0"/>
              <a:t> </a:t>
            </a:r>
            <a:r>
              <a:rPr lang="fi-FI" sz="1600" dirty="0" smtClean="0">
                <a:hlinkClick r:id="rId6"/>
              </a:rPr>
              <a:t>http://geenit.fi/RA070998.pdf</a:t>
            </a:r>
            <a:r>
              <a:rPr lang="fi-FI" sz="1600" dirty="0" smtClean="0"/>
              <a:t>   </a:t>
            </a:r>
          </a:p>
          <a:p>
            <a:pPr>
              <a:lnSpc>
                <a:spcPts val="2400"/>
              </a:lnSpc>
              <a:spcAft>
                <a:spcPts val="600"/>
              </a:spcAft>
            </a:pPr>
            <a:r>
              <a:rPr lang="fi-FI" sz="1800" dirty="0" err="1" smtClean="0"/>
              <a:t>SA:n</a:t>
            </a:r>
            <a:r>
              <a:rPr lang="fi-FI" sz="1800" dirty="0" smtClean="0"/>
              <a:t> </a:t>
            </a:r>
            <a:r>
              <a:rPr lang="fi-FI" sz="1800" dirty="0" err="1" smtClean="0">
                <a:hlinkClick r:id="rId7"/>
              </a:rPr>
              <a:t>ESGEMO-tutkimusohjelman</a:t>
            </a:r>
            <a:r>
              <a:rPr lang="fi-FI" sz="1800" dirty="0" smtClean="0"/>
              <a:t> tuloksia</a:t>
            </a:r>
            <a:endParaRPr lang="fi-FI" sz="1600" dirty="0" smtClean="0"/>
          </a:p>
          <a:p>
            <a:pPr>
              <a:lnSpc>
                <a:spcPts val="2400"/>
              </a:lnSpc>
              <a:spcAft>
                <a:spcPts val="600"/>
              </a:spcAft>
            </a:pPr>
            <a:r>
              <a:rPr lang="fi-FI" sz="1800" dirty="0" smtClean="0"/>
              <a:t>333 tohtorin biovetoomus Suomessa: </a:t>
            </a:r>
            <a:r>
              <a:rPr lang="fi-FI" sz="1600" dirty="0" smtClean="0">
                <a:hlinkClick r:id="rId8"/>
              </a:rPr>
              <a:t>http://geenit.fi/RinnakkaiseloTurvattava.pdf</a:t>
            </a:r>
            <a:r>
              <a:rPr lang="fi-FI" sz="1600" dirty="0" smtClean="0"/>
              <a:t> </a:t>
            </a:r>
            <a:r>
              <a:rPr lang="fi-FI" sz="1800" dirty="0" smtClean="0"/>
              <a:t> </a:t>
            </a:r>
          </a:p>
          <a:p>
            <a:pPr>
              <a:lnSpc>
                <a:spcPts val="2400"/>
              </a:lnSpc>
              <a:spcAft>
                <a:spcPts val="600"/>
              </a:spcAft>
            </a:pPr>
            <a:r>
              <a:rPr lang="fi-FI" sz="1800" dirty="0" smtClean="0"/>
              <a:t>Onko ruokatuotannon geenimuuntelu terveydelle vaarallista? Laboratoriolääketiede 2012, </a:t>
            </a:r>
            <a:r>
              <a:rPr lang="fi-FI" sz="1800" dirty="0" err="1" smtClean="0"/>
              <a:t>Symposio</a:t>
            </a:r>
            <a:r>
              <a:rPr lang="fi-FI" sz="1800" dirty="0" smtClean="0"/>
              <a:t> 3, Elintarvikkeiden vaarat: </a:t>
            </a:r>
            <a:r>
              <a:rPr lang="fi-FI" sz="1600" dirty="0" smtClean="0">
                <a:hlinkClick r:id="rId9"/>
              </a:rPr>
              <a:t>http://geenit.fi/LabL12.pdf</a:t>
            </a:r>
            <a:r>
              <a:rPr lang="fi-FI" sz="1800" dirty="0" smtClean="0"/>
              <a:t> </a:t>
            </a:r>
          </a:p>
          <a:p>
            <a:pPr>
              <a:lnSpc>
                <a:spcPts val="2400"/>
              </a:lnSpc>
              <a:spcAft>
                <a:spcPts val="600"/>
              </a:spcAft>
            </a:pPr>
            <a:r>
              <a:rPr lang="fi-FI" sz="1800" dirty="0" smtClean="0"/>
              <a:t>Kasvibiologian tietosivusto (HY): </a:t>
            </a:r>
            <a:r>
              <a:rPr lang="fi-FI" sz="1800" dirty="0" smtClean="0">
                <a:hlinkClick r:id="rId10"/>
              </a:rPr>
              <a:t>http://geenit.fi</a:t>
            </a:r>
            <a:r>
              <a:rPr lang="fi-FI" sz="1800" dirty="0" smtClean="0"/>
              <a:t>    </a:t>
            </a:r>
          </a:p>
          <a:p>
            <a:pPr>
              <a:lnSpc>
                <a:spcPts val="2400"/>
              </a:lnSpc>
              <a:spcAft>
                <a:spcPts val="600"/>
              </a:spcAft>
            </a:pPr>
            <a:endParaRPr lang="fi-FI" sz="1800" dirty="0" smtClean="0"/>
          </a:p>
          <a:p>
            <a:pPr>
              <a:lnSpc>
                <a:spcPts val="2400"/>
              </a:lnSpc>
              <a:spcAft>
                <a:spcPts val="600"/>
              </a:spcAft>
              <a:buFont typeface="Wingdings" pitchFamily="2" charset="2"/>
              <a:buNone/>
            </a:pPr>
            <a:r>
              <a:rPr lang="fi-FI" sz="1800" dirty="0" smtClean="0"/>
              <a:t>   </a:t>
            </a:r>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6" name="Dian numeron paikkamerkki 5"/>
          <p:cNvSpPr>
            <a:spLocks noGrp="1"/>
          </p:cNvSpPr>
          <p:nvPr>
            <p:ph type="sldNum" sz="quarter" idx="12"/>
          </p:nvPr>
        </p:nvSpPr>
        <p:spPr/>
        <p:txBody>
          <a:bodyPr/>
          <a:lstStyle/>
          <a:p>
            <a:pPr>
              <a:defRPr/>
            </a:pPr>
            <a:fld id="{893FB378-0713-41FF-8184-04DFDAD5F577}" type="slidenum">
              <a:rPr lang="en-US" smtClean="0"/>
              <a:pPr>
                <a:defRPr/>
              </a:pPr>
              <a:t>51</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a:xfrm>
            <a:off x="548680" y="866775"/>
            <a:ext cx="3142556" cy="1473200"/>
          </a:xfrm>
        </p:spPr>
        <p:txBody>
          <a:bodyPr/>
          <a:lstStyle/>
          <a:p>
            <a:pPr eaLnBrk="1" hangingPunct="1">
              <a:lnSpc>
                <a:spcPct val="85000"/>
              </a:lnSpc>
            </a:pPr>
            <a:r>
              <a:rPr lang="fi-FI" sz="5400" i="1" dirty="0" smtClean="0"/>
              <a:t>Salaatin geenit</a:t>
            </a:r>
          </a:p>
        </p:txBody>
      </p:sp>
      <p:sp>
        <p:nvSpPr>
          <p:cNvPr id="124931" name="Rectangle 3"/>
          <p:cNvSpPr>
            <a:spLocks noGrp="1" noChangeArrowheads="1"/>
          </p:cNvSpPr>
          <p:nvPr>
            <p:ph type="body" sz="half" idx="1"/>
          </p:nvPr>
        </p:nvSpPr>
        <p:spPr>
          <a:xfrm>
            <a:off x="404813" y="2973388"/>
            <a:ext cx="6115050" cy="5486400"/>
          </a:xfrm>
        </p:spPr>
        <p:txBody>
          <a:bodyPr/>
          <a:lstStyle/>
          <a:p>
            <a:pPr eaLnBrk="1" hangingPunct="1"/>
            <a:r>
              <a:rPr lang="fi-FI" dirty="0" smtClean="0"/>
              <a:t>Nauttikaamme 500 g annos sekasalaattia</a:t>
            </a:r>
          </a:p>
          <a:p>
            <a:pPr lvl="1" eaLnBrk="1" hangingPunct="1"/>
            <a:r>
              <a:rPr lang="fi-FI" dirty="0" smtClean="0"/>
              <a:t>siinä on 4 miljardia solua</a:t>
            </a:r>
          </a:p>
          <a:p>
            <a:pPr lvl="1" eaLnBrk="1" hangingPunct="1"/>
            <a:r>
              <a:rPr lang="fi-FI" dirty="0" smtClean="0"/>
              <a:t>joka solussa 25 000 geeniä</a:t>
            </a:r>
          </a:p>
          <a:p>
            <a:pPr eaLnBrk="1" hangingPunct="1"/>
            <a:r>
              <a:rPr lang="fi-FI" dirty="0" smtClean="0"/>
              <a:t> Söimme siis</a:t>
            </a:r>
            <a:br>
              <a:rPr lang="fi-FI" dirty="0" smtClean="0"/>
            </a:br>
            <a:r>
              <a:rPr lang="fi-FI" dirty="0" smtClean="0"/>
              <a:t> 100 000 miljardia eli </a:t>
            </a:r>
            <a:br>
              <a:rPr lang="fi-FI" dirty="0" smtClean="0"/>
            </a:br>
            <a:r>
              <a:rPr lang="fi-FI" dirty="0" smtClean="0"/>
              <a:t>        </a:t>
            </a:r>
            <a:r>
              <a:rPr lang="fi-FI" dirty="0" smtClean="0">
                <a:solidFill>
                  <a:srgbClr val="00B0F0"/>
                </a:solidFill>
              </a:rPr>
              <a:t>100 000 000 000 000    </a:t>
            </a:r>
            <a:br>
              <a:rPr lang="fi-FI" dirty="0" smtClean="0">
                <a:solidFill>
                  <a:srgbClr val="00B0F0"/>
                </a:solidFill>
              </a:rPr>
            </a:br>
            <a:r>
              <a:rPr lang="fi-FI" dirty="0" smtClean="0">
                <a:solidFill>
                  <a:srgbClr val="00B0F0"/>
                </a:solidFill>
              </a:rPr>
              <a:t>                    ”vierasta” geeniä</a:t>
            </a:r>
          </a:p>
          <a:p>
            <a:pPr lvl="1" eaLnBrk="1" hangingPunct="1"/>
            <a:r>
              <a:rPr lang="fi-FI" dirty="0" smtClean="0"/>
              <a:t>tässä tapauksessa kasvigeenejä</a:t>
            </a:r>
          </a:p>
          <a:p>
            <a:pPr lvl="1" eaLnBrk="1" hangingPunct="1"/>
            <a:r>
              <a:rPr lang="fi-FI" dirty="0" smtClean="0"/>
              <a:t>joista ”yllättävän” suuri joukko on melko lähellä omiamme</a:t>
            </a:r>
          </a:p>
          <a:p>
            <a:pPr eaLnBrk="1" hangingPunct="1">
              <a:buClr>
                <a:schemeClr val="tx1"/>
              </a:buClr>
              <a:buFont typeface="Monotype Sorts" pitchFamily="2" charset="2"/>
              <a:buChar char="F"/>
            </a:pPr>
            <a:r>
              <a:rPr lang="fi-FI" sz="2400" dirty="0" err="1" smtClean="0"/>
              <a:t>Brennecke</a:t>
            </a:r>
            <a:r>
              <a:rPr lang="fi-FI" sz="2400" dirty="0" smtClean="0"/>
              <a:t> (2001) </a:t>
            </a:r>
            <a:r>
              <a:rPr lang="fi-FI" sz="2400" i="1" dirty="0" smtClean="0"/>
              <a:t>EMBO </a:t>
            </a:r>
            <a:endParaRPr lang="fi-FI" dirty="0" smtClean="0"/>
          </a:p>
          <a:p>
            <a:pPr lvl="1" eaLnBrk="1" hangingPunct="1"/>
            <a:endParaRPr lang="fi-FI" dirty="0" smtClean="0"/>
          </a:p>
        </p:txBody>
      </p:sp>
      <p:pic>
        <p:nvPicPr>
          <p:cNvPr id="7" name="Kuva 6" descr="SalVaatt260t40.jpg"/>
          <p:cNvPicPr>
            <a:picLocks noChangeAspect="1"/>
          </p:cNvPicPr>
          <p:nvPr/>
        </p:nvPicPr>
        <p:blipFill>
          <a:blip r:embed="rId2" cstate="print"/>
          <a:stretch>
            <a:fillRect/>
          </a:stretch>
        </p:blipFill>
        <p:spPr>
          <a:xfrm>
            <a:off x="3789040" y="323528"/>
            <a:ext cx="2486025" cy="2476500"/>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Otsikko 1"/>
          <p:cNvSpPr>
            <a:spLocks noGrp="1"/>
          </p:cNvSpPr>
          <p:nvPr>
            <p:ph type="title"/>
          </p:nvPr>
        </p:nvSpPr>
        <p:spPr/>
        <p:txBody>
          <a:bodyPr/>
          <a:lstStyle/>
          <a:p>
            <a:r>
              <a:rPr lang="fi-FI" dirty="0" smtClean="0"/>
              <a:t>Mikä dna-jakso on vaarallinen? </a:t>
            </a:r>
          </a:p>
        </p:txBody>
      </p:sp>
      <p:sp>
        <p:nvSpPr>
          <p:cNvPr id="125955" name="Sisällön paikkamerkki 2"/>
          <p:cNvSpPr>
            <a:spLocks noGrp="1"/>
          </p:cNvSpPr>
          <p:nvPr>
            <p:ph idx="1"/>
          </p:nvPr>
        </p:nvSpPr>
        <p:spPr/>
        <p:txBody>
          <a:bodyPr/>
          <a:lstStyle/>
          <a:p>
            <a:r>
              <a:rPr lang="fi-FI" smtClean="0"/>
              <a:t>Vanha kasvilajike: 	 …GCAATC</a:t>
            </a:r>
            <a:r>
              <a:rPr lang="fi-FI" b="1" smtClean="0"/>
              <a:t>G</a:t>
            </a:r>
            <a:r>
              <a:rPr lang="fi-FI" smtClean="0"/>
              <a:t>TACTTG…</a:t>
            </a:r>
          </a:p>
          <a:p>
            <a:r>
              <a:rPr lang="fi-FI" smtClean="0"/>
              <a:t>Uusi kasvilajike n:o 1:  …GCAATC</a:t>
            </a:r>
            <a:r>
              <a:rPr lang="fi-FI" b="1" smtClean="0"/>
              <a:t>A</a:t>
            </a:r>
            <a:r>
              <a:rPr lang="fi-FI" smtClean="0"/>
              <a:t>TACTTG…</a:t>
            </a:r>
          </a:p>
          <a:p>
            <a:r>
              <a:rPr lang="fi-FI" smtClean="0"/>
              <a:t>Uusi kasvilajike n:o 2:  …GCAATC</a:t>
            </a:r>
            <a:r>
              <a:rPr lang="fi-FI" b="1" smtClean="0"/>
              <a:t>A</a:t>
            </a:r>
            <a:r>
              <a:rPr lang="fi-FI" smtClean="0"/>
              <a:t>TACTTG…</a:t>
            </a:r>
          </a:p>
          <a:p>
            <a:pPr>
              <a:buFont typeface="Wingdings" pitchFamily="2" charset="2"/>
              <a:buNone/>
            </a:pPr>
            <a:endParaRPr lang="fi-FI" smtClean="0"/>
          </a:p>
          <a:p>
            <a:pPr>
              <a:buFont typeface="Wingdings" pitchFamily="2" charset="2"/>
              <a:buNone/>
            </a:pPr>
            <a:r>
              <a:rPr lang="fi-FI" smtClean="0"/>
              <a:t>Kumpi on vaarallinen,  kumpi turvallinen – </a:t>
            </a:r>
            <a:r>
              <a:rPr lang="fi-FI" i="1" smtClean="0"/>
              <a:t>ja miksi</a:t>
            </a:r>
            <a:r>
              <a:rPr lang="fi-FI" smtClean="0"/>
              <a:t>: </a:t>
            </a:r>
          </a:p>
          <a:p>
            <a:pPr>
              <a:buFont typeface="Wingdings" pitchFamily="2" charset="2"/>
              <a:buNone/>
            </a:pPr>
            <a:r>
              <a:rPr lang="fi-FI" smtClean="0"/>
              <a:t>lajike 1 vai 2 ?</a:t>
            </a:r>
          </a:p>
          <a:p>
            <a:pPr>
              <a:buFont typeface="Wingdings" pitchFamily="2" charset="2"/>
              <a:buNone/>
            </a:pPr>
            <a:endParaRPr lang="fi-FI" smtClean="0"/>
          </a:p>
          <a:p>
            <a:pPr>
              <a:buFont typeface="Wingdings" pitchFamily="2" charset="2"/>
              <a:buNone/>
            </a:pPr>
            <a:r>
              <a:rPr lang="fi-FI" u="sng" smtClean="0"/>
              <a:t>Tapaus A</a:t>
            </a:r>
            <a:r>
              <a:rPr lang="fi-FI" smtClean="0"/>
              <a:t>. </a:t>
            </a:r>
          </a:p>
          <a:p>
            <a:pPr>
              <a:buFontTx/>
              <a:buChar char="-"/>
            </a:pPr>
            <a:r>
              <a:rPr lang="fi-FI" smtClean="0"/>
              <a:t>Uusi lajike n:o 1 tehtiin ”perinteisellä” menetelmällä (geeni löydettiin valmiina geenipankkiaineistoista)</a:t>
            </a:r>
          </a:p>
          <a:p>
            <a:pPr>
              <a:buFontTx/>
              <a:buChar char="-"/>
            </a:pPr>
            <a:r>
              <a:rPr lang="fi-FI" smtClean="0"/>
              <a:t>Uusi lajike n:o 2 johdettiin vanhasta lajikkeesta geenimuuntelulla (kohdennettu mutageneesi)  </a:t>
            </a:r>
          </a:p>
          <a:p>
            <a:pPr>
              <a:buFont typeface="Wingdings" pitchFamily="2" charset="2"/>
              <a:buNone/>
            </a:pPr>
            <a:endParaRPr lang="fi-FI" u="sng" smtClean="0"/>
          </a:p>
          <a:p>
            <a:pPr>
              <a:buFont typeface="Wingdings" pitchFamily="2" charset="2"/>
              <a:buNone/>
            </a:pPr>
            <a:r>
              <a:rPr lang="fi-FI" u="sng" smtClean="0"/>
              <a:t>Tapaus B</a:t>
            </a:r>
            <a:r>
              <a:rPr lang="fi-FI" smtClean="0"/>
              <a:t>. </a:t>
            </a:r>
          </a:p>
          <a:p>
            <a:pPr>
              <a:buFontTx/>
              <a:buChar char="-"/>
            </a:pPr>
            <a:r>
              <a:rPr lang="fi-FI" smtClean="0"/>
              <a:t>Uusi lajike n:o 1 tehtiin ”perinteisellä” menetelmällä (mutageeniset kemikaalit tai säteilytys), ja</a:t>
            </a:r>
          </a:p>
          <a:p>
            <a:pPr>
              <a:buFontTx/>
              <a:buChar char="-"/>
            </a:pPr>
            <a:r>
              <a:rPr lang="fi-FI" smtClean="0"/>
              <a:t>Uusi lajike n:o 2 johdettiin vanhasta lajikkeesta  geenimuuntelulla (kohdennettu mutageneesi)  </a:t>
            </a:r>
          </a:p>
          <a:p>
            <a:pPr>
              <a:buFont typeface="Wingdings" pitchFamily="2" charset="2"/>
              <a:buNone/>
            </a:pPr>
            <a:endParaRPr lang="fi-FI" smtClean="0"/>
          </a:p>
          <a:p>
            <a:pPr>
              <a:buFont typeface="Wingdings" pitchFamily="2" charset="2"/>
              <a:buNone/>
            </a:pPr>
            <a:endParaRPr lang="fi-FI" smtClean="0"/>
          </a:p>
          <a:p>
            <a:pPr>
              <a:buFont typeface="Wingdings" pitchFamily="2" charset="2"/>
              <a:buNone/>
            </a:pPr>
            <a:r>
              <a:rPr lang="fi-FI" smtClean="0"/>
              <a:t> </a:t>
            </a:r>
          </a:p>
          <a:p>
            <a:endParaRPr lang="fi-FI" smtClean="0"/>
          </a:p>
          <a:p>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6" name="Dian numeron paikkamerkki 5"/>
          <p:cNvSpPr>
            <a:spLocks noGrp="1"/>
          </p:cNvSpPr>
          <p:nvPr>
            <p:ph type="sldNum" sz="quarter" idx="12"/>
          </p:nvPr>
        </p:nvSpPr>
        <p:spPr/>
        <p:txBody>
          <a:bodyPr/>
          <a:lstStyle/>
          <a:p>
            <a:pPr>
              <a:defRPr/>
            </a:pPr>
            <a:fld id="{544B0F29-8640-4538-AC7A-53D9542BCC05}"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Otsikko 1"/>
          <p:cNvSpPr>
            <a:spLocks noGrp="1"/>
          </p:cNvSpPr>
          <p:nvPr>
            <p:ph type="title"/>
          </p:nvPr>
        </p:nvSpPr>
        <p:spPr/>
        <p:txBody>
          <a:bodyPr/>
          <a:lstStyle/>
          <a:p>
            <a:r>
              <a:rPr lang="fi-FI" dirty="0" smtClean="0"/>
              <a:t>Mikä dna-jakso on vaarallinen? </a:t>
            </a:r>
          </a:p>
        </p:txBody>
      </p:sp>
      <p:sp>
        <p:nvSpPr>
          <p:cNvPr id="126979" name="Sisällön paikkamerkki 2"/>
          <p:cNvSpPr>
            <a:spLocks noGrp="1"/>
          </p:cNvSpPr>
          <p:nvPr>
            <p:ph idx="1"/>
          </p:nvPr>
        </p:nvSpPr>
        <p:spPr/>
        <p:txBody>
          <a:bodyPr/>
          <a:lstStyle/>
          <a:p>
            <a:endParaRPr lang="fi-FI" smtClean="0"/>
          </a:p>
          <a:p>
            <a:endParaRPr lang="fi-FI" smtClean="0"/>
          </a:p>
          <a:p>
            <a:r>
              <a:rPr lang="fi-FI" smtClean="0"/>
              <a:t>Kasvi n:o 1: …GCAATCGTACTTG…</a:t>
            </a:r>
          </a:p>
          <a:p>
            <a:endParaRPr lang="fi-FI" smtClean="0"/>
          </a:p>
          <a:p>
            <a:r>
              <a:rPr lang="fi-FI" smtClean="0"/>
              <a:t>Kasvi n:o 2:  …GCAATCGTACTTG…</a:t>
            </a:r>
          </a:p>
          <a:p>
            <a:endParaRPr lang="fi-FI" smtClean="0"/>
          </a:p>
          <a:p>
            <a:r>
              <a:rPr lang="fi-FI" smtClean="0"/>
              <a:t>Kasvi n:o 3:  …GCAATCGTACTCG…</a:t>
            </a:r>
          </a:p>
          <a:p>
            <a:endParaRPr lang="fi-FI" smtClean="0"/>
          </a:p>
          <a:p>
            <a:r>
              <a:rPr lang="fi-FI" smtClean="0"/>
              <a:t>Kasvi n:o 4:   …GCTATCGTACTTG…</a:t>
            </a:r>
          </a:p>
          <a:p>
            <a:endParaRPr lang="fi-FI" smtClean="0"/>
          </a:p>
          <a:p>
            <a:pPr>
              <a:buFont typeface="Wingdings" pitchFamily="2" charset="2"/>
              <a:buNone/>
            </a:pPr>
            <a:r>
              <a:rPr lang="fi-FI" smtClean="0"/>
              <a:t>Kumpi on vaarallinen,  kumpi turvallinen: </a:t>
            </a:r>
          </a:p>
          <a:p>
            <a:pPr>
              <a:buFont typeface="Wingdings" pitchFamily="2" charset="2"/>
              <a:buNone/>
            </a:pPr>
            <a:r>
              <a:rPr lang="fi-FI" smtClean="0"/>
              <a:t>1 vai 2 ?</a:t>
            </a:r>
          </a:p>
          <a:p>
            <a:pPr>
              <a:buFont typeface="Wingdings" pitchFamily="2" charset="2"/>
              <a:buNone/>
            </a:pPr>
            <a:endParaRPr lang="fi-FI" smtClean="0"/>
          </a:p>
          <a:p>
            <a:pPr>
              <a:buFont typeface="Wingdings" pitchFamily="2" charset="2"/>
              <a:buNone/>
            </a:pPr>
            <a:r>
              <a:rPr lang="fi-FI" smtClean="0"/>
              <a:t>2 vai 3 ?</a:t>
            </a:r>
          </a:p>
          <a:p>
            <a:pPr>
              <a:buFont typeface="Wingdings" pitchFamily="2" charset="2"/>
              <a:buNone/>
            </a:pPr>
            <a:endParaRPr lang="fi-FI" smtClean="0"/>
          </a:p>
          <a:p>
            <a:pPr>
              <a:buFont typeface="Wingdings" pitchFamily="2" charset="2"/>
              <a:buNone/>
            </a:pPr>
            <a:r>
              <a:rPr lang="fi-FI" smtClean="0"/>
              <a:t>3 vai 4 ?</a:t>
            </a:r>
          </a:p>
          <a:p>
            <a:pPr>
              <a:buFont typeface="Wingdings" pitchFamily="2" charset="2"/>
              <a:buNone/>
            </a:pPr>
            <a:endParaRPr lang="fi-FI" smtClean="0"/>
          </a:p>
          <a:p>
            <a:pPr>
              <a:buFont typeface="Wingdings" pitchFamily="2" charset="2"/>
              <a:buNone/>
            </a:pPr>
            <a:r>
              <a:rPr lang="fi-FI" smtClean="0"/>
              <a:t> </a:t>
            </a:r>
          </a:p>
          <a:p>
            <a:endParaRPr lang="fi-FI" smtClean="0"/>
          </a:p>
          <a:p>
            <a:endParaRPr lang="fi-FI" smtClean="0"/>
          </a:p>
        </p:txBody>
      </p:sp>
      <p:sp>
        <p:nvSpPr>
          <p:cNvPr id="4" name="Päivämäärän paikkamerkki 3"/>
          <p:cNvSpPr>
            <a:spLocks noGrp="1"/>
          </p:cNvSpPr>
          <p:nvPr>
            <p:ph type="dt" sz="quarter" idx="10"/>
          </p:nvPr>
        </p:nvSpPr>
        <p:spPr/>
        <p:txBody>
          <a:bodyPr/>
          <a:lstStyle/>
          <a:p>
            <a:pPr>
              <a:defRPr/>
            </a:pPr>
            <a:r>
              <a:rPr lang="fi-FI" smtClean="0"/>
              <a:t>13.9.2012</a:t>
            </a:r>
            <a:endParaRPr lang="en-US" dirty="0"/>
          </a:p>
        </p:txBody>
      </p:sp>
      <p:sp>
        <p:nvSpPr>
          <p:cNvPr id="5" name="Alatunnisteen paikkamerkki 4"/>
          <p:cNvSpPr>
            <a:spLocks noGrp="1"/>
          </p:cNvSpPr>
          <p:nvPr>
            <p:ph type="ftr" sz="quarter" idx="11"/>
          </p:nvPr>
        </p:nvSpPr>
        <p:spPr/>
        <p:txBody>
          <a:bodyPr/>
          <a:lstStyle/>
          <a:p>
            <a:pPr>
              <a:defRPr/>
            </a:pPr>
            <a:r>
              <a:rPr lang="en-US" smtClean="0"/>
              <a:t>Jussi Tammisola, Jalostuksen turvallisuus</a:t>
            </a:r>
            <a:endParaRPr lang="en-US" dirty="0"/>
          </a:p>
        </p:txBody>
      </p:sp>
      <p:sp>
        <p:nvSpPr>
          <p:cNvPr id="6" name="Dian numeron paikkamerkki 5"/>
          <p:cNvSpPr>
            <a:spLocks noGrp="1"/>
          </p:cNvSpPr>
          <p:nvPr>
            <p:ph type="sldNum" sz="quarter" idx="12"/>
          </p:nvPr>
        </p:nvSpPr>
        <p:spPr/>
        <p:txBody>
          <a:bodyPr/>
          <a:lstStyle/>
          <a:p>
            <a:pPr>
              <a:defRPr/>
            </a:pPr>
            <a:fld id="{2E69F574-92F8-4F51-9911-4EBD8F5A423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body" idx="1"/>
          </p:nvPr>
        </p:nvSpPr>
        <p:spPr>
          <a:xfrm>
            <a:off x="457200" y="2057400"/>
            <a:ext cx="6400800" cy="6619056"/>
          </a:xfrm>
        </p:spPr>
        <p:txBody>
          <a:bodyPr/>
          <a:lstStyle/>
          <a:p>
            <a:pPr eaLnBrk="1" hangingPunct="1">
              <a:lnSpc>
                <a:spcPct val="85000"/>
              </a:lnSpc>
            </a:pPr>
            <a:r>
              <a:rPr lang="fi-FI" sz="2800" dirty="0" smtClean="0"/>
              <a:t>Kasvit käyvät kemiallista sotaa kasvinsyöjiä vastaan.</a:t>
            </a:r>
          </a:p>
          <a:p>
            <a:pPr eaLnBrk="1" hangingPunct="1">
              <a:lnSpc>
                <a:spcPct val="85000"/>
              </a:lnSpc>
            </a:pPr>
            <a:r>
              <a:rPr lang="fi-FI" sz="2800" dirty="0" smtClean="0"/>
              <a:t>Vaarattomatkin kasvit voivat tuottaa myrkyllisiä aineita, kun laidunpaine kasvaa liian suureksi.</a:t>
            </a:r>
          </a:p>
          <a:p>
            <a:pPr eaLnBrk="1" hangingPunct="1">
              <a:lnSpc>
                <a:spcPct val="85000"/>
              </a:lnSpc>
            </a:pPr>
            <a:r>
              <a:rPr lang="fi-FI" sz="2800" dirty="0" smtClean="0"/>
              <a:t>Kiusattuna tunturisara panostaa siementen sijasta myrkyn tuotantoon:</a:t>
            </a:r>
          </a:p>
          <a:p>
            <a:pPr lvl="1" eaLnBrk="1" hangingPunct="1">
              <a:lnSpc>
                <a:spcPct val="85000"/>
              </a:lnSpc>
            </a:pPr>
            <a:r>
              <a:rPr lang="fi-FI" sz="2400" dirty="0" smtClean="0"/>
              <a:t>Keväällä alkaa uusi kasvukausi, eikä jyrsijöilläkään ole puutetta ravinnosta</a:t>
            </a:r>
          </a:p>
          <a:p>
            <a:pPr lvl="1" eaLnBrk="1" hangingPunct="1">
              <a:lnSpc>
                <a:spcPct val="85000"/>
              </a:lnSpc>
            </a:pPr>
            <a:r>
              <a:rPr lang="fi-FI" sz="2400" dirty="0" smtClean="0"/>
              <a:t>Silti sopulikanta romahtaa usein juuri keväällä, ja rinteillä lojuu satamäärin kuolleita sopuleita</a:t>
            </a:r>
          </a:p>
          <a:p>
            <a:pPr eaLnBrk="1" hangingPunct="1">
              <a:lnSpc>
                <a:spcPct val="85000"/>
              </a:lnSpc>
            </a:pPr>
            <a:r>
              <a:rPr lang="fi-FI" sz="2800" dirty="0" smtClean="0"/>
              <a:t>Tutkimus paljasti, että kuolleiden sopulien haima oli jopa kolme kertaa tavallista suurempi.</a:t>
            </a:r>
          </a:p>
          <a:p>
            <a:pPr eaLnBrk="1" hangingPunct="1">
              <a:lnSpc>
                <a:spcPct val="85000"/>
              </a:lnSpc>
              <a:buClr>
                <a:schemeClr val="tx1"/>
              </a:buClr>
              <a:buSzTx/>
              <a:buFont typeface="Monotype Sorts" pitchFamily="2" charset="2"/>
              <a:buChar char="F"/>
            </a:pPr>
            <a:r>
              <a:rPr lang="fi-FI" sz="2000" dirty="0" smtClean="0"/>
              <a:t>Sundsvallin luontofestivaaleilla 1999 palkittu ohjelma. </a:t>
            </a:r>
            <a:r>
              <a:rPr lang="fi-FI" sz="2000" i="1" dirty="0" smtClean="0"/>
              <a:t>TV1</a:t>
            </a:r>
            <a:r>
              <a:rPr lang="fi-FI" sz="2000" dirty="0" smtClean="0"/>
              <a:t> 29.5.2000. Suom. Tuija </a:t>
            </a:r>
            <a:r>
              <a:rPr lang="fi-FI" sz="2000" dirty="0" err="1" smtClean="0"/>
              <a:t>Kankus</a:t>
            </a:r>
            <a:r>
              <a:rPr lang="fi-FI" sz="2000" dirty="0" smtClean="0"/>
              <a:t> </a:t>
            </a:r>
            <a:r>
              <a:rPr lang="fi-FI" sz="2800" dirty="0" smtClean="0"/>
              <a:t> </a:t>
            </a:r>
          </a:p>
        </p:txBody>
      </p:sp>
      <p:pic>
        <p:nvPicPr>
          <p:cNvPr id="215043" name="Picture 3" descr="lemming"/>
          <p:cNvPicPr>
            <a:picLocks noChangeAspect="1" noChangeArrowheads="1"/>
          </p:cNvPicPr>
          <p:nvPr/>
        </p:nvPicPr>
        <p:blipFill>
          <a:blip r:embed="rId2" cstate="print"/>
          <a:srcRect/>
          <a:stretch>
            <a:fillRect/>
          </a:stretch>
        </p:blipFill>
        <p:spPr bwMode="auto">
          <a:xfrm>
            <a:off x="3556000" y="101600"/>
            <a:ext cx="2921000" cy="1346200"/>
          </a:xfrm>
          <a:prstGeom prst="rect">
            <a:avLst/>
          </a:prstGeom>
          <a:noFill/>
          <a:ln w="9525">
            <a:noFill/>
            <a:miter lim="800000"/>
            <a:headEnd/>
            <a:tailEnd/>
          </a:ln>
        </p:spPr>
      </p:pic>
      <p:sp>
        <p:nvSpPr>
          <p:cNvPr id="215044" name="Rectangle 4"/>
          <p:cNvSpPr>
            <a:spLocks noGrp="1" noChangeArrowheads="1"/>
          </p:cNvSpPr>
          <p:nvPr>
            <p:ph type="title"/>
          </p:nvPr>
        </p:nvSpPr>
        <p:spPr/>
        <p:txBody>
          <a:bodyPr/>
          <a:lstStyle/>
          <a:p>
            <a:pPr eaLnBrk="1" hangingPunct="1"/>
            <a:r>
              <a:rPr lang="fi-FI" dirty="0" smtClean="0"/>
              <a:t>Kiusatun kasvin kosto</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3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3_sidebarc">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3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4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pp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pp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pp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pp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pp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pp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pp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pp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6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2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fi-FI" sz="36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80000"/>
          </a:lnSpc>
          <a:spcBef>
            <a:spcPct val="0"/>
          </a:spcBef>
          <a:spcAft>
            <a:spcPct val="0"/>
          </a:spcAft>
          <a:buClrTx/>
          <a:buSzTx/>
          <a:buFontTx/>
          <a:buNone/>
          <a:tabLst/>
          <a:defRPr kumimoji="0" lang="fi-FI" sz="3600" b="0" i="0" u="none" strike="noStrike" cap="none" normalizeH="0" baseline="0" smtClean="0">
            <a:ln>
              <a:noFill/>
            </a:ln>
            <a:solidFill>
              <a:schemeClr val="tx2"/>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3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90000"/>
          </a:lnSpc>
          <a:spcBef>
            <a:spcPct val="0"/>
          </a:spcBef>
          <a:spcAft>
            <a:spcPct val="0"/>
          </a:spcAft>
          <a:buClrTx/>
          <a:buSzTx/>
          <a:buFontTx/>
          <a:buNone/>
          <a:tabLst/>
          <a:defRPr kumimoji="0" lang="fi-FI" sz="3200" b="0" i="0" u="none" strike="noStrike" cap="none" normalizeH="0" baseline="0" smtClean="0">
            <a:ln>
              <a:noFill/>
            </a:ln>
            <a:solidFill>
              <a:schemeClr val="tx2"/>
            </a:solidFill>
            <a:effectLst/>
            <a:latin typeface="Arial"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teem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90488" tIns="44450" rIns="90488" bIns="44450" numCol="1" anchor="b" anchorCtr="0" compatLnSpc="1">
        <a:prstTxWarp prst="textNoShape">
          <a:avLst/>
        </a:prstTxWarp>
      </a:bodyPr>
      <a:lstStyle>
        <a:defPPr marL="0" marR="0" indent="0" algn="l" defTabSz="914400" rtl="0" eaLnBrk="1" fontAlgn="base" latinLnBrk="0" hangingPunct="1">
          <a:lnSpc>
            <a:spcPct val="75000"/>
          </a:lnSpc>
          <a:spcBef>
            <a:spcPct val="0"/>
          </a:spcBef>
          <a:spcAft>
            <a:spcPct val="0"/>
          </a:spcAft>
          <a:buClrTx/>
          <a:buSzTx/>
          <a:buFontTx/>
          <a:buNone/>
          <a:tabLst/>
          <a:defRPr kumimoji="0" lang="fi-FI" sz="1800" b="0" i="0" u="none" strike="noStrike" cap="none" normalizeH="0" baseline="0" smtClean="0">
            <a:ln>
              <a:noFill/>
            </a:ln>
            <a:solidFill>
              <a:schemeClr val="tx2"/>
            </a:solidFill>
            <a:effectLst/>
            <a:latin typeface="Arial"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efault Design">
  <a:themeElements>
    <a:clrScheme name="">
      <a:dk1>
        <a:srgbClr val="000000"/>
      </a:dk1>
      <a:lt1>
        <a:srgbClr val="FFFFFF"/>
      </a:lt1>
      <a:dk2>
        <a:srgbClr val="1E1C77"/>
      </a:dk2>
      <a:lt2>
        <a:srgbClr val="8C8A87"/>
      </a:lt2>
      <a:accent1>
        <a:srgbClr val="1E1C77"/>
      </a:accent1>
      <a:accent2>
        <a:srgbClr val="009E60"/>
      </a:accent2>
      <a:accent3>
        <a:srgbClr val="FFFFFF"/>
      </a:accent3>
      <a:accent4>
        <a:srgbClr val="000000"/>
      </a:accent4>
      <a:accent5>
        <a:srgbClr val="ABABBD"/>
      </a:accent5>
      <a:accent6>
        <a:srgbClr val="008F56"/>
      </a:accent6>
      <a:hlink>
        <a:srgbClr val="FCA311"/>
      </a:hlink>
      <a:folHlink>
        <a:srgbClr val="5E68C4"/>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sidebarc">
  <a:themeElements>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1_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spDef>
    <a:lnDef>
      <a:spPr bwMode="auto">
        <a:xfrm>
          <a:off x="0" y="0"/>
          <a:ext cx="1" cy="1"/>
        </a:xfrm>
        <a:custGeom>
          <a:avLst/>
          <a:gdLst/>
          <a:ahLst/>
          <a:cxnLst/>
          <a:rect l="0" t="0" r="0" b="0"/>
          <a:pathLst/>
        </a:custGeom>
        <a:solidFill>
          <a:schemeClr val="tx1"/>
        </a:solidFill>
        <a:ln w="12700" cap="flat" cmpd="sng" algn="ctr">
          <a:noFill/>
          <a:prstDash val="solid"/>
          <a:round/>
          <a:headEnd type="none" w="med" len="med"/>
          <a:tailEnd type="none" w="med" len="med"/>
        </a:ln>
        <a:effectLst/>
      </a:spPr>
      <a:bodyPr vert="horz" wrap="square" lIns="90479" tIns="44446" rIns="90479" bIns="44446" numCol="1" anchor="t" anchorCtr="0" compatLnSpc="1">
        <a:prstTxWarp prst="textNoShape">
          <a:avLst/>
        </a:prstTxWarp>
      </a:bodyPr>
      <a:lstStyle>
        <a:defPPr marL="0" marR="0" indent="0" algn="l" defTabSz="914400" rtl="0" eaLnBrk="1" fontAlgn="base" latinLnBrk="0" hangingPunct="1">
          <a:lnSpc>
            <a:spcPct val="85000"/>
          </a:lnSpc>
          <a:spcBef>
            <a:spcPct val="20000"/>
          </a:spcBef>
          <a:spcAft>
            <a:spcPct val="0"/>
          </a:spcAft>
          <a:buClr>
            <a:schemeClr val="bg1"/>
          </a:buClr>
          <a:buSzPct val="100000"/>
          <a:buFontTx/>
          <a:buChar char="•"/>
          <a:tabLst/>
          <a:defRPr kumimoji="0" lang="fi-FI" sz="1800" b="0" i="0" u="none" strike="noStrike" cap="none" normalizeH="0" baseline="0" smtClean="0">
            <a:ln>
              <a:noFill/>
            </a:ln>
            <a:solidFill>
              <a:schemeClr val="bg2"/>
            </a:solidFill>
            <a:effectLst/>
            <a:latin typeface="Times New Roman" pitchFamily="18" charset="0"/>
          </a:defRPr>
        </a:defPPr>
      </a:lstStyle>
    </a:lnDef>
  </a:objectDefaults>
  <a:extraClrSchemeLst>
    <a:extraClrScheme>
      <a:clrScheme name="1_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5_sidebarc">
  <a:themeElements>
    <a:clrScheme name="">
      <a:dk1>
        <a:srgbClr val="000000"/>
      </a:dk1>
      <a:lt1>
        <a:srgbClr val="FFFFFF"/>
      </a:lt1>
      <a:dk2>
        <a:srgbClr val="081D58"/>
      </a:dk2>
      <a:lt2>
        <a:srgbClr val="919191"/>
      </a:lt2>
      <a:accent1>
        <a:srgbClr val="FC0128"/>
      </a:accent1>
      <a:accent2>
        <a:srgbClr val="063DE8"/>
      </a:accent2>
      <a:accent3>
        <a:srgbClr val="FFFFFF"/>
      </a:accent3>
      <a:accent4>
        <a:srgbClr val="000000"/>
      </a:accent4>
      <a:accent5>
        <a:srgbClr val="FDAAAC"/>
      </a:accent5>
      <a:accent6>
        <a:srgbClr val="0536D2"/>
      </a:accent6>
      <a:hlink>
        <a:srgbClr val="00DFCA"/>
      </a:hlink>
      <a:folHlink>
        <a:srgbClr val="EAEC5E"/>
      </a:folHlink>
    </a:clrScheme>
    <a:fontScheme name="sidebarc">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sidebar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idebar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idebar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idebar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idebar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Oletusrakenne">
  <a:themeElements>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letusrakenn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eaVert" wrap="square" lIns="90488" tIns="44450" rIns="90488" bIns="44450" numCol="1" anchor="b" anchorCtr="0" compatLnSpc="1">
        <a:prstTxWarp prst="textNoShape">
          <a:avLst/>
        </a:prstTxWarp>
        <a:spAutoFit/>
      </a:bodyPr>
      <a:lstStyle>
        <a:defPPr marL="0" marR="0" indent="0" algn="ctr" defTabSz="914400" rtl="0" eaLnBrk="0" fontAlgn="base" latinLnBrk="0" hangingPunct="0">
          <a:lnSpc>
            <a:spcPct val="85000"/>
          </a:lnSpc>
          <a:spcBef>
            <a:spcPct val="50000"/>
          </a:spcBef>
          <a:spcAft>
            <a:spcPct val="0"/>
          </a:spcAft>
          <a:buClrTx/>
          <a:buSzTx/>
          <a:buFontTx/>
          <a:buNone/>
          <a:tabLst/>
          <a:defRPr kumimoji="0" lang="fi-FI" sz="2400" b="0" i="0" u="none" strike="noStrike" cap="none" normalizeH="0" baseline="0" smtClean="0">
            <a:ln>
              <a:noFill/>
            </a:ln>
            <a:solidFill>
              <a:schemeClr val="tx2"/>
            </a:solidFill>
            <a:effectLst/>
            <a:latin typeface="Times New Roman" pitchFamily="18" charset="0"/>
          </a:defRPr>
        </a:defPPr>
      </a:lstStyle>
    </a:lnDef>
  </a:objectDefaults>
  <a:extraClrSchemeLst>
    <a:extraClrScheme>
      <a:clrScheme name="Oletusrakenn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letusrakenn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letusrakenn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letusrakenn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letusrakenn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letusrakenn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letusrakenn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letusrakenn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letusrakenn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letusrakenn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letusrakenn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letusrakenn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sidebar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themeOverride>
</file>

<file path=ppt/theme/themeOverride2.xml><?xml version="1.0" encoding="utf-8"?>
<a:themeOverride xmlns:a="http://schemas.openxmlformats.org/drawingml/2006/main">
  <a:clrScheme name="1_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ppt/theme/themeOverride3.xml><?xml version="1.0" encoding="utf-8"?>
<a:themeOverride xmlns:a="http://schemas.openxmlformats.org/drawingml/2006/main">
  <a:clrScheme name="sidebar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themeOverride>
</file>

<file path=docProps/app.xml><?xml version="1.0" encoding="utf-8"?>
<Properties xmlns="http://schemas.openxmlformats.org/officeDocument/2006/extended-properties" xmlns:vt="http://schemas.openxmlformats.org/officeDocument/2006/docPropsVTypes">
  <TotalTime>4739</TotalTime>
  <Words>8009</Words>
  <Application>Microsoft Office PowerPoint</Application>
  <PresentationFormat>Näytössä katseltava diaesitys (4:3)</PresentationFormat>
  <Paragraphs>1011</Paragraphs>
  <Slides>51</Slides>
  <Notes>33</Notes>
  <HiddenSlides>0</HiddenSlides>
  <MMClips>0</MMClips>
  <ScaleCrop>false</ScaleCrop>
  <HeadingPairs>
    <vt:vector size="4" baseType="variant">
      <vt:variant>
        <vt:lpstr>Teema</vt:lpstr>
      </vt:variant>
      <vt:variant>
        <vt:i4>17</vt:i4>
      </vt:variant>
      <vt:variant>
        <vt:lpstr>Dian otsikot</vt:lpstr>
      </vt:variant>
      <vt:variant>
        <vt:i4>51</vt:i4>
      </vt:variant>
    </vt:vector>
  </HeadingPairs>
  <TitlesOfParts>
    <vt:vector size="68" baseType="lpstr">
      <vt:lpstr>Default Design</vt:lpstr>
      <vt:lpstr>sidebarc</vt:lpstr>
      <vt:lpstr>Oletusrakenne</vt:lpstr>
      <vt:lpstr>1_Default Design</vt:lpstr>
      <vt:lpstr>2_Default Design</vt:lpstr>
      <vt:lpstr>1_sidebarc</vt:lpstr>
      <vt:lpstr>4_sidebarc</vt:lpstr>
      <vt:lpstr>15_sidebarc</vt:lpstr>
      <vt:lpstr>8_Oletusrakenne</vt:lpstr>
      <vt:lpstr>5_sidebarc</vt:lpstr>
      <vt:lpstr>1_Oletusrakenne</vt:lpstr>
      <vt:lpstr>13_sidebarc</vt:lpstr>
      <vt:lpstr>14_sidebarc</vt:lpstr>
      <vt:lpstr>16_sidebarc</vt:lpstr>
      <vt:lpstr>2_Oletusrakenne</vt:lpstr>
      <vt:lpstr>3_Default Design</vt:lpstr>
      <vt:lpstr>3_Oletusrakenne</vt:lpstr>
      <vt:lpstr>Ruoka ja geenit  4. Jalostuksen turvallisuus - Ominaisuudet, vai  - Uudet vs. perinteiset menetelmät?</vt:lpstr>
      <vt:lpstr>Perinteistä Frankenstein-ruokaa?</vt:lpstr>
      <vt:lpstr>Ruvetaan röhkimään...? </vt:lpstr>
      <vt:lpstr>Ihminen ei ole mitä hän syö </vt:lpstr>
      <vt:lpstr>Lajikohtaisia ravinto- vaatimuksia</vt:lpstr>
      <vt:lpstr>Salaatin geenit</vt:lpstr>
      <vt:lpstr>Mikä dna-jakso on vaarallinen? </vt:lpstr>
      <vt:lpstr>Mikä dna-jakso on vaarallinen? </vt:lpstr>
      <vt:lpstr>Kiusatun kasvin kosto</vt:lpstr>
      <vt:lpstr>Huonosti suojattu kesäkurpitsa</vt:lpstr>
      <vt:lpstr>Haittageenin sammutus perinteisesti vs. geenimuuntelulla                         1.</vt:lpstr>
      <vt:lpstr>Haittageenin sammutus perinteisesti vs. geenimuuntelulla                         2.</vt:lpstr>
      <vt:lpstr>Haittageenin sammutus perinteisesti vs. geenimuuntelulla                         3.</vt:lpstr>
      <vt:lpstr>Geneettisesti muunnettuja hienohelmoja?</vt:lpstr>
      <vt:lpstr>Dia 15</vt:lpstr>
      <vt:lpstr>Haittageenin sammutus. Esimerkki 2.  Syötävät puuvillansiemenet  – proteiinia miljoonille kehitysmaissa</vt:lpstr>
      <vt:lpstr>Haittageenin sammutus perinteisesti vs. geenimuuntelulla                         6.</vt:lpstr>
      <vt:lpstr>Hyötygeenin tuonti kasviin perinteisesti vs. geenimuuntelulla   1.</vt:lpstr>
      <vt:lpstr>Viljelykasvien typpitaloutta tehostetaan kasvinjalostuksella</vt:lpstr>
      <vt:lpstr>”Maissin” typpitalous paremmaksi kasvisukujen välisillä risteytyksillä? </vt:lpstr>
      <vt:lpstr>Mikä sopii härälle tai Jupiterille,  ei välttämättä sovi ihmiselle       4.</vt:lpstr>
      <vt:lpstr>Hyötygeenin tuonti kasviin perinteisesti vs. geenimuuntelulla   5.</vt:lpstr>
      <vt:lpstr>Kasveilla lajirajojen ylittyminen on arkipäivää</vt:lpstr>
      <vt:lpstr>Kelta- ja paimenmatara risteytyvät helposti </vt:lpstr>
      <vt:lpstr>Karukka on karviaisen ja mustaherukan risteytymä    1.</vt:lpstr>
      <vt:lpstr>Karukka on karviaisen ja mustaherukan risteytymä    2.</vt:lpstr>
      <vt:lpstr>Kesyttääkö uusia villikasveja viljelyyn...?</vt:lpstr>
      <vt:lpstr> </vt:lpstr>
      <vt:lpstr> </vt:lpstr>
      <vt:lpstr>Sotkeminen kiellettävä?</vt:lpstr>
      <vt:lpstr>Geenin nouto risteyttämällä villilajista ja puhdistaminen takaisinristeytyksillä</vt:lpstr>
      <vt:lpstr>Geeni siirtyy puhtaana uudessa jalostuksessa</vt:lpstr>
      <vt:lpstr>Mutaatiojalostus  (70 vuotta)</vt:lpstr>
      <vt:lpstr>Jalostuksen vaikutukset  ihmiseen ja ympäristöön...</vt:lpstr>
      <vt:lpstr>Kasvinjalostuksen lipsahduksia</vt:lpstr>
      <vt:lpstr>Kasvinjalostus on vain ensimmäinen suuri laatujärjestelmä</vt:lpstr>
      <vt:lpstr>Tieto ja osaaminen – vaarallista?</vt:lpstr>
      <vt:lpstr>Syötävät puuvillansiemenet  – proteiinia miljoonille   kehitysmaissa</vt:lpstr>
      <vt:lpstr>Monet jalostusominaisuudet ovat ekologisesti ”kesyjä”</vt:lpstr>
      <vt:lpstr>Biologisen monimuotoisuuden pääuhkia maailmassa</vt:lpstr>
      <vt:lpstr>Geenikampanjoiden perusväittämiä  1. </vt:lpstr>
      <vt:lpstr>Geenikampanjoiden perusväittämiä  2. </vt:lpstr>
      <vt:lpstr>Yksi Ferrarin mutteri ei tee  volkkarista kilpa-autoa                        3. </vt:lpstr>
      <vt:lpstr>Luonnon kasveista hyötygeenejä viljelykasveihin                                     4. </vt:lpstr>
      <vt:lpstr>Himmeleitä jalostamaan?                  5. </vt:lpstr>
      <vt:lpstr>Olkityöt ja satoindeksin kehitys       6. </vt:lpstr>
      <vt:lpstr>Geenikampanjoiden perusväittämiä   7.</vt:lpstr>
      <vt:lpstr>1989 Statement of Eucarpia* on Risk Assessment Regarding the  Release of Transgenic Plants   </vt:lpstr>
      <vt:lpstr>Genetiikan peruspäätelmiä  1.              </vt:lpstr>
      <vt:lpstr>Genetiikan peruspäätelmiä  2.     </vt:lpstr>
      <vt:lpstr>Lisää (hyper)linkkejä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 dian otsikkoa</dc:title>
  <dc:creator>Jussi</dc:creator>
  <cp:lastModifiedBy>Jussi</cp:lastModifiedBy>
  <cp:revision>448</cp:revision>
  <cp:lastPrinted>2003-08-18T12:35:25Z</cp:lastPrinted>
  <dcterms:created xsi:type="dcterms:W3CDTF">2003-08-13T09:52:38Z</dcterms:created>
  <dcterms:modified xsi:type="dcterms:W3CDTF">2012-09-12T17:08:04Z</dcterms:modified>
</cp:coreProperties>
</file>