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9224" r:id="rId2"/>
    <p:sldMasterId id="2147489240" r:id="rId3"/>
    <p:sldMasterId id="2147489255" r:id="rId4"/>
    <p:sldMasterId id="2147489268" r:id="rId5"/>
  </p:sldMasterIdLst>
  <p:notesMasterIdLst>
    <p:notesMasterId r:id="rId47"/>
  </p:notesMasterIdLst>
  <p:sldIdLst>
    <p:sldId id="257"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Lst>
  <p:sldSz cx="6858000" cy="9144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47B9"/>
    <a:srgbClr val="9258C8"/>
    <a:srgbClr val="D60AAA"/>
    <a:srgbClr val="7F8CBF"/>
    <a:srgbClr val="E5053A"/>
    <a:srgbClr val="FFCC49"/>
    <a:srgbClr val="A3AF07"/>
    <a:srgbClr val="E633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75904" autoAdjust="0"/>
  </p:normalViewPr>
  <p:slideViewPr>
    <p:cSldViewPr>
      <p:cViewPr>
        <p:scale>
          <a:sx n="60" d="100"/>
          <a:sy n="60" d="100"/>
        </p:scale>
        <p:origin x="-3066" y="-2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1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2948"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Muokkaa tekstin perustyylejä napsauttamalla</a:t>
            </a:r>
          </a:p>
          <a:p>
            <a:pPr lvl="1"/>
            <a:r>
              <a:rPr lang="en-US" noProof="0" smtClean="0"/>
              <a:t>toinen taso</a:t>
            </a:r>
          </a:p>
          <a:p>
            <a:pPr lvl="2"/>
            <a:r>
              <a:rPr lang="en-US" noProof="0" smtClean="0"/>
              <a:t>kolmas taso</a:t>
            </a:r>
          </a:p>
          <a:p>
            <a:pPr lvl="3"/>
            <a:r>
              <a:rPr lang="en-US" noProof="0" smtClean="0"/>
              <a:t>neljäs taso</a:t>
            </a:r>
          </a:p>
          <a:p>
            <a:pPr lvl="4"/>
            <a:r>
              <a:rPr lang="en-US" noProof="0" smtClean="0"/>
              <a:t>viides taso</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632569A-DFF6-49A1-B300-8EE47FF784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an kuvan paikkamerkki 1"/>
          <p:cNvSpPr>
            <a:spLocks noGrp="1" noRot="1" noChangeAspect="1" noTextEdit="1"/>
          </p:cNvSpPr>
          <p:nvPr>
            <p:ph type="sldImg"/>
          </p:nvPr>
        </p:nvSpPr>
        <p:spPr>
          <a:ln/>
        </p:spPr>
      </p:sp>
      <p:sp>
        <p:nvSpPr>
          <p:cNvPr id="83971" name="Huomautusten paikkamerkki 2"/>
          <p:cNvSpPr>
            <a:spLocks noGrp="1"/>
          </p:cNvSpPr>
          <p:nvPr>
            <p:ph type="body" idx="1"/>
          </p:nvPr>
        </p:nvSpPr>
        <p:spPr>
          <a:noFill/>
          <a:ln/>
        </p:spPr>
        <p:txBody>
          <a:bodyPr/>
          <a:lstStyle/>
          <a:p>
            <a:endParaRPr lang="fi-FI" smtClean="0"/>
          </a:p>
        </p:txBody>
      </p:sp>
      <p:sp>
        <p:nvSpPr>
          <p:cNvPr id="83972" name="Dian numeron paikkamerkki 3"/>
          <p:cNvSpPr>
            <a:spLocks noGrp="1"/>
          </p:cNvSpPr>
          <p:nvPr>
            <p:ph type="sldNum" sz="quarter" idx="5"/>
          </p:nvPr>
        </p:nvSpPr>
        <p:spPr>
          <a:noFill/>
        </p:spPr>
        <p:txBody>
          <a:bodyPr/>
          <a:lstStyle/>
          <a:p>
            <a:fld id="{172C8FD2-7A9B-4415-8257-64C5A7EFDDF6}" type="slidenum">
              <a:rPr lang="en-US" smtClean="0">
                <a:solidFill>
                  <a:srgbClr val="000000"/>
                </a:solidFill>
              </a:rPr>
              <a:pPr/>
              <a:t>3</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Dian kuvan paikkamerkki 1"/>
          <p:cNvSpPr>
            <a:spLocks noGrp="1" noRot="1" noChangeAspect="1" noTextEdit="1"/>
          </p:cNvSpPr>
          <p:nvPr>
            <p:ph type="sldImg"/>
          </p:nvPr>
        </p:nvSpPr>
        <p:spPr>
          <a:ln/>
        </p:spPr>
      </p:sp>
      <p:sp>
        <p:nvSpPr>
          <p:cNvPr id="92163" name="Huomautusten paikkamerkki 2"/>
          <p:cNvSpPr>
            <a:spLocks noGrp="1"/>
          </p:cNvSpPr>
          <p:nvPr>
            <p:ph type="body" idx="1"/>
          </p:nvPr>
        </p:nvSpPr>
        <p:spPr>
          <a:noFill/>
          <a:ln/>
        </p:spPr>
        <p:txBody>
          <a:bodyPr/>
          <a:lstStyle/>
          <a:p>
            <a:pPr>
              <a:lnSpc>
                <a:spcPct val="80000"/>
              </a:lnSpc>
            </a:pPr>
            <a:endParaRPr lang="fi-FI" sz="900" dirty="0" smtClean="0"/>
          </a:p>
        </p:txBody>
      </p:sp>
      <p:sp>
        <p:nvSpPr>
          <p:cNvPr id="92164" name="Dian numeron paikkamerkki 3"/>
          <p:cNvSpPr>
            <a:spLocks noGrp="1"/>
          </p:cNvSpPr>
          <p:nvPr>
            <p:ph type="sldNum" sz="quarter" idx="5"/>
          </p:nvPr>
        </p:nvSpPr>
        <p:spPr>
          <a:noFill/>
        </p:spPr>
        <p:txBody>
          <a:bodyPr/>
          <a:lstStyle/>
          <a:p>
            <a:fld id="{8C9D5899-A3CD-44AA-9998-742C33B52305}" type="slidenum">
              <a:rPr lang="en-US" smtClean="0">
                <a:solidFill>
                  <a:srgbClr val="000000"/>
                </a:solidFill>
              </a:rPr>
              <a:pPr/>
              <a:t>16</a:t>
            </a:fld>
            <a:endParaRPr lang="en-US"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ian kuvan paikkamerkki 1"/>
          <p:cNvSpPr>
            <a:spLocks noGrp="1" noRot="1" noChangeAspect="1" noTextEdit="1"/>
          </p:cNvSpPr>
          <p:nvPr>
            <p:ph type="sldImg"/>
          </p:nvPr>
        </p:nvSpPr>
        <p:spPr>
          <a:ln/>
        </p:spPr>
      </p:sp>
      <p:sp>
        <p:nvSpPr>
          <p:cNvPr id="93187" name="Huomautusten paikkamerkki 2"/>
          <p:cNvSpPr>
            <a:spLocks noGrp="1"/>
          </p:cNvSpPr>
          <p:nvPr>
            <p:ph type="body" idx="1"/>
          </p:nvPr>
        </p:nvSpPr>
        <p:spPr>
          <a:noFill/>
          <a:ln/>
        </p:spPr>
        <p:txBody>
          <a:bodyPr/>
          <a:lstStyle/>
          <a:p>
            <a:pPr>
              <a:lnSpc>
                <a:spcPct val="80000"/>
              </a:lnSpc>
            </a:pPr>
            <a:r>
              <a:rPr lang="de-DE" sz="900" smtClean="0"/>
              <a:t>Townsend JA, Wright DA, Winfrey RJ, Fu F, Maeder ML, Joung K, Voytas DF (2009). High </a:t>
            </a:r>
            <a:r>
              <a:rPr lang="en-US" sz="900" smtClean="0"/>
              <a:t>frequency modification of plant genes using engineered zinc-finger nucleases. </a:t>
            </a:r>
            <a:r>
              <a:rPr lang="en-US" sz="900" i="1" smtClean="0"/>
              <a:t>Nature </a:t>
            </a:r>
            <a:r>
              <a:rPr lang="en-US" sz="900" smtClean="0"/>
              <a:t>459: 442–445   </a:t>
            </a:r>
            <a:r>
              <a:rPr lang="fi-FI" sz="900" smtClean="0"/>
              <a:t>http://dx.doi.org/10.1038/nature07845</a:t>
            </a:r>
          </a:p>
          <a:p>
            <a:pPr>
              <a:lnSpc>
                <a:spcPct val="80000"/>
              </a:lnSpc>
            </a:pPr>
            <a:endParaRPr lang="fi-FI" sz="900" smtClean="0"/>
          </a:p>
          <a:p>
            <a:pPr>
              <a:lnSpc>
                <a:spcPct val="80000"/>
              </a:lnSpc>
            </a:pPr>
            <a:r>
              <a:rPr lang="fi-FI" sz="900" smtClean="0"/>
              <a:t>Shukla VK, Doyon Y, Miller JC, Dekelver RC, Moehle EA, Worden SE, Mitchell JC, Arnold NL, Gopalan S, Meng X, Choi VM, Rock JM, Wu YY, Katibah GE, Zhifang G, McCaskill D, Simpson MA, Blakeslee B, Greenwalt SA, Butler HJ, Hinkley SJ, Zhang L, Rebar EJ, Gregory PD, Urnov </a:t>
            </a:r>
            <a:r>
              <a:rPr lang="en-US" sz="900" smtClean="0"/>
              <a:t>FD (2009). Precise genome modification in the crop species </a:t>
            </a:r>
            <a:r>
              <a:rPr lang="en-US" sz="900" i="1" smtClean="0"/>
              <a:t>Zea mays using zinc-finger nucleases. Nature </a:t>
            </a:r>
            <a:r>
              <a:rPr lang="en-US" sz="900" smtClean="0"/>
              <a:t>459: 437–441    http://dx.doi.org/10.1038/nature07992</a:t>
            </a:r>
          </a:p>
          <a:p>
            <a:pPr>
              <a:lnSpc>
                <a:spcPct val="80000"/>
              </a:lnSpc>
            </a:pPr>
            <a:endParaRPr lang="en-US" sz="900" smtClean="0"/>
          </a:p>
          <a:p>
            <a:pPr>
              <a:lnSpc>
                <a:spcPct val="80000"/>
              </a:lnSpc>
            </a:pPr>
            <a:r>
              <a:rPr lang="en-US" sz="900" smtClean="0"/>
              <a:t>Porteus MH (2009). Plant biotechnology: Zinc fingers on target. </a:t>
            </a:r>
            <a:r>
              <a:rPr lang="en-US" sz="900" i="1" smtClean="0"/>
              <a:t>Nature</a:t>
            </a:r>
            <a:r>
              <a:rPr lang="en-US" sz="900" smtClean="0"/>
              <a:t> 459: 337–338    http://dx.doi.org/10.1038/459337a</a:t>
            </a:r>
          </a:p>
          <a:p>
            <a:pPr>
              <a:lnSpc>
                <a:spcPct val="80000"/>
              </a:lnSpc>
            </a:pPr>
            <a:endParaRPr lang="en-US" sz="900" smtClean="0"/>
          </a:p>
          <a:p>
            <a:pPr>
              <a:lnSpc>
                <a:spcPct val="80000"/>
              </a:lnSpc>
            </a:pPr>
            <a:r>
              <a:rPr lang="en-US" sz="900" smtClean="0"/>
              <a:t>--------------------------------------------------------------------------------</a:t>
            </a:r>
          </a:p>
          <a:p>
            <a:pPr>
              <a:lnSpc>
                <a:spcPct val="80000"/>
              </a:lnSpc>
            </a:pPr>
            <a:endParaRPr lang="en-US" sz="900" smtClean="0"/>
          </a:p>
          <a:p>
            <a:pPr>
              <a:lnSpc>
                <a:spcPct val="80000"/>
              </a:lnSpc>
            </a:pPr>
            <a:r>
              <a:rPr lang="en-US" sz="900" smtClean="0"/>
              <a:t>Nature, Editor's Summary, 21 May 2009</a:t>
            </a:r>
          </a:p>
          <a:p>
            <a:pPr>
              <a:lnSpc>
                <a:spcPct val="80000"/>
              </a:lnSpc>
            </a:pPr>
            <a:endParaRPr lang="en-US" sz="900" smtClean="0"/>
          </a:p>
          <a:p>
            <a:pPr>
              <a:lnSpc>
                <a:spcPct val="80000"/>
              </a:lnSpc>
            </a:pPr>
            <a:r>
              <a:rPr lang="en-US" sz="900" smtClean="0"/>
              <a:t>On target for new plant genes</a:t>
            </a:r>
          </a:p>
          <a:p>
            <a:pPr>
              <a:lnSpc>
                <a:spcPct val="80000"/>
              </a:lnSpc>
            </a:pPr>
            <a:endParaRPr lang="en-US" sz="900" smtClean="0"/>
          </a:p>
          <a:p>
            <a:pPr>
              <a:lnSpc>
                <a:spcPct val="80000"/>
              </a:lnSpc>
            </a:pPr>
            <a:r>
              <a:rPr lang="en-US" sz="900" smtClean="0"/>
              <a:t>The scope for improvement of yield and disease resistance of crop plants by genetic engineering has been limited by the lack of an efficient method for targeted gene modification. Zinc-finger protein technology looks set to fill the gap. This relies on the use of designed zinc-finger nucleases, artificial chimaeric proteins that exploit the natural recognition mechanism of cellular DNA repair machinery, to make sequence-specific double-stranded DNA breaks at a target locus. In this issue two groups report the successful application of this emerging technique. Shukla et al. modify the maize gene IPK1, thereby introducing both herbicide tolerance and modified phytate metabolism into this important crop plant. Townsend et al. target the SuR loci in tobacco plants, conferring resistance to imidazolinone and sulphonylurea herbicides. The method achieves a high frequency of gene targeting and should be suitable for the routine modification of endogenous plant genes.</a:t>
            </a:r>
          </a:p>
          <a:p>
            <a:pPr>
              <a:lnSpc>
                <a:spcPct val="80000"/>
              </a:lnSpc>
            </a:pPr>
            <a:endParaRPr lang="fi-FI" sz="900" smtClean="0"/>
          </a:p>
        </p:txBody>
      </p:sp>
      <p:sp>
        <p:nvSpPr>
          <p:cNvPr id="93188" name="Dian numeron paikkamerkki 3"/>
          <p:cNvSpPr>
            <a:spLocks noGrp="1"/>
          </p:cNvSpPr>
          <p:nvPr>
            <p:ph type="sldNum" sz="quarter" idx="5"/>
          </p:nvPr>
        </p:nvSpPr>
        <p:spPr>
          <a:noFill/>
        </p:spPr>
        <p:txBody>
          <a:bodyPr/>
          <a:lstStyle/>
          <a:p>
            <a:fld id="{BE9C3E68-E917-4817-8D13-0F1E12E8AB90}" type="slidenum">
              <a:rPr lang="en-US" smtClean="0">
                <a:solidFill>
                  <a:srgbClr val="000000"/>
                </a:solidFill>
              </a:rPr>
              <a:pPr/>
              <a:t>17</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Dian kuvan paikkamerkki 1"/>
          <p:cNvSpPr>
            <a:spLocks noGrp="1" noRot="1" noChangeAspect="1" noTextEdit="1"/>
          </p:cNvSpPr>
          <p:nvPr>
            <p:ph type="sldImg"/>
          </p:nvPr>
        </p:nvSpPr>
        <p:spPr>
          <a:ln/>
        </p:spPr>
      </p:sp>
      <p:sp>
        <p:nvSpPr>
          <p:cNvPr id="3" name="Huomautusten paikkamerkki 2"/>
          <p:cNvSpPr>
            <a:spLocks noGrp="1"/>
          </p:cNvSpPr>
          <p:nvPr>
            <p:ph type="body" idx="1"/>
          </p:nvPr>
        </p:nvSpPr>
        <p:spPr/>
        <p:txBody>
          <a:bodyPr>
            <a:normAutofit fontScale="77500" lnSpcReduction="20000"/>
          </a:bodyPr>
          <a:lstStyle/>
          <a:p>
            <a:pPr>
              <a:defRPr/>
            </a:pPr>
            <a:r>
              <a:rPr lang="en-US" dirty="0" err="1" smtClean="0"/>
              <a:t>Porteus</a:t>
            </a:r>
            <a:r>
              <a:rPr lang="en-US" dirty="0" smtClean="0"/>
              <a:t> MH (2009). Plant biotechnology: Zinc fingers on target. </a:t>
            </a:r>
            <a:r>
              <a:rPr lang="en-US" i="1" dirty="0" smtClean="0"/>
              <a:t>Nature</a:t>
            </a:r>
            <a:r>
              <a:rPr lang="en-US" dirty="0" smtClean="0"/>
              <a:t> 459: 337–338    http://dx.doi.org/10.1038/459337a</a:t>
            </a:r>
          </a:p>
        </p:txBody>
      </p:sp>
      <p:sp>
        <p:nvSpPr>
          <p:cNvPr id="94212" name="Dian numeron paikkamerkki 3"/>
          <p:cNvSpPr>
            <a:spLocks noGrp="1"/>
          </p:cNvSpPr>
          <p:nvPr>
            <p:ph type="sldNum" sz="quarter" idx="5"/>
          </p:nvPr>
        </p:nvSpPr>
        <p:spPr>
          <a:noFill/>
        </p:spPr>
        <p:txBody>
          <a:bodyPr/>
          <a:lstStyle/>
          <a:p>
            <a:fld id="{875F4125-BEA3-443B-8226-9E35B78346E6}" type="slidenum">
              <a:rPr lang="en-US" smtClean="0">
                <a:solidFill>
                  <a:srgbClr val="000000"/>
                </a:solidFill>
              </a:rPr>
              <a:pPr/>
              <a:t>18</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Dian kuvan paikkamerkki 1"/>
          <p:cNvSpPr>
            <a:spLocks noGrp="1" noRot="1" noChangeAspect="1" noTextEdit="1"/>
          </p:cNvSpPr>
          <p:nvPr>
            <p:ph type="sldImg"/>
          </p:nvPr>
        </p:nvSpPr>
        <p:spPr>
          <a:ln/>
        </p:spPr>
      </p:sp>
      <p:sp>
        <p:nvSpPr>
          <p:cNvPr id="95235" name="Huomautusten paikkamerkki 2"/>
          <p:cNvSpPr>
            <a:spLocks noGrp="1"/>
          </p:cNvSpPr>
          <p:nvPr>
            <p:ph type="body" idx="1"/>
          </p:nvPr>
        </p:nvSpPr>
        <p:spPr>
          <a:noFill/>
          <a:ln/>
        </p:spPr>
        <p:txBody>
          <a:bodyPr/>
          <a:lstStyle/>
          <a:p>
            <a:pPr>
              <a:lnSpc>
                <a:spcPct val="80000"/>
              </a:lnSpc>
            </a:pPr>
            <a:r>
              <a:rPr lang="en-US" sz="900" smtClean="0"/>
              <a:t>Porteus MH (2009). Plant biotechnology: Zinc fingers on target. </a:t>
            </a:r>
            <a:r>
              <a:rPr lang="en-US" sz="900" i="1" smtClean="0"/>
              <a:t>Nature</a:t>
            </a:r>
            <a:r>
              <a:rPr lang="en-US" sz="900" smtClean="0"/>
              <a:t> 459: 337–338    http://dx.doi.org/10.1038/459337a</a:t>
            </a:r>
          </a:p>
          <a:p>
            <a:pPr>
              <a:lnSpc>
                <a:spcPct val="80000"/>
              </a:lnSpc>
            </a:pPr>
            <a:endParaRPr lang="en-US" sz="900" smtClean="0"/>
          </a:p>
        </p:txBody>
      </p:sp>
      <p:sp>
        <p:nvSpPr>
          <p:cNvPr id="95236" name="Dian numeron paikkamerkki 3"/>
          <p:cNvSpPr>
            <a:spLocks noGrp="1"/>
          </p:cNvSpPr>
          <p:nvPr>
            <p:ph type="sldNum" sz="quarter" idx="5"/>
          </p:nvPr>
        </p:nvSpPr>
        <p:spPr>
          <a:noFill/>
        </p:spPr>
        <p:txBody>
          <a:bodyPr/>
          <a:lstStyle/>
          <a:p>
            <a:fld id="{54AC2AB0-4F0D-4E79-9DA0-7ADC7BBDF18C}" type="slidenum">
              <a:rPr lang="en-US" smtClean="0">
                <a:solidFill>
                  <a:srgbClr val="000000"/>
                </a:solidFill>
              </a:rPr>
              <a:pPr/>
              <a:t>19</a:t>
            </a:fld>
            <a:endParaRPr 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Dian kuvan paikkamerkki 1"/>
          <p:cNvSpPr>
            <a:spLocks noGrp="1" noRot="1" noChangeAspect="1" noTextEdit="1"/>
          </p:cNvSpPr>
          <p:nvPr>
            <p:ph type="sldImg"/>
          </p:nvPr>
        </p:nvSpPr>
        <p:spPr>
          <a:ln/>
        </p:spPr>
      </p:sp>
      <p:sp>
        <p:nvSpPr>
          <p:cNvPr id="96259" name="Huomautusten paikkamerkki 2"/>
          <p:cNvSpPr>
            <a:spLocks noGrp="1"/>
          </p:cNvSpPr>
          <p:nvPr>
            <p:ph type="body" idx="1"/>
          </p:nvPr>
        </p:nvSpPr>
        <p:spPr>
          <a:noFill/>
          <a:ln/>
        </p:spPr>
        <p:txBody>
          <a:bodyPr/>
          <a:lstStyle/>
          <a:p>
            <a:pPr>
              <a:lnSpc>
                <a:spcPct val="80000"/>
              </a:lnSpc>
            </a:pPr>
            <a:endParaRPr lang="fi-FI" sz="900" smtClean="0"/>
          </a:p>
        </p:txBody>
      </p:sp>
      <p:sp>
        <p:nvSpPr>
          <p:cNvPr id="96260" name="Dian numeron paikkamerkki 3"/>
          <p:cNvSpPr>
            <a:spLocks noGrp="1"/>
          </p:cNvSpPr>
          <p:nvPr>
            <p:ph type="sldNum" sz="quarter" idx="5"/>
          </p:nvPr>
        </p:nvSpPr>
        <p:spPr>
          <a:noFill/>
        </p:spPr>
        <p:txBody>
          <a:bodyPr/>
          <a:lstStyle/>
          <a:p>
            <a:fld id="{063010F3-A646-4C30-9912-3D3E2A4C72C3}" type="slidenum">
              <a:rPr lang="en-US" smtClean="0">
                <a:solidFill>
                  <a:srgbClr val="000000"/>
                </a:solidFill>
              </a:rPr>
              <a:pPr/>
              <a:t>20</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Dian kuvan paikkamerkki 1"/>
          <p:cNvSpPr>
            <a:spLocks noGrp="1" noRot="1" noChangeAspect="1" noTextEdit="1"/>
          </p:cNvSpPr>
          <p:nvPr>
            <p:ph type="sldImg"/>
          </p:nvPr>
        </p:nvSpPr>
        <p:spPr>
          <a:ln/>
        </p:spPr>
      </p:sp>
      <p:sp>
        <p:nvSpPr>
          <p:cNvPr id="97283" name="Huomautusten paikkamerkki 2"/>
          <p:cNvSpPr>
            <a:spLocks noGrp="1"/>
          </p:cNvSpPr>
          <p:nvPr>
            <p:ph type="body" idx="1"/>
          </p:nvPr>
        </p:nvSpPr>
        <p:spPr>
          <a:noFill/>
          <a:ln/>
        </p:spPr>
        <p:txBody>
          <a:bodyPr/>
          <a:lstStyle/>
          <a:p>
            <a:pPr>
              <a:lnSpc>
                <a:spcPct val="80000"/>
              </a:lnSpc>
            </a:pPr>
            <a:endParaRPr lang="fi-FI" sz="900" smtClean="0"/>
          </a:p>
        </p:txBody>
      </p:sp>
      <p:sp>
        <p:nvSpPr>
          <p:cNvPr id="97284" name="Dian numeron paikkamerkki 3"/>
          <p:cNvSpPr>
            <a:spLocks noGrp="1"/>
          </p:cNvSpPr>
          <p:nvPr>
            <p:ph type="sldNum" sz="quarter" idx="5"/>
          </p:nvPr>
        </p:nvSpPr>
        <p:spPr>
          <a:noFill/>
        </p:spPr>
        <p:txBody>
          <a:bodyPr/>
          <a:lstStyle/>
          <a:p>
            <a:fld id="{6DC180D0-1807-4F08-96CA-1213EC55AC29}" type="slidenum">
              <a:rPr lang="en-US" smtClean="0">
                <a:solidFill>
                  <a:srgbClr val="000000"/>
                </a:solidFill>
              </a:rPr>
              <a:pPr/>
              <a:t>21</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Dian kuvan paikkamerkki 1"/>
          <p:cNvSpPr>
            <a:spLocks noGrp="1" noRot="1" noChangeAspect="1" noTextEdit="1"/>
          </p:cNvSpPr>
          <p:nvPr>
            <p:ph type="sldImg"/>
          </p:nvPr>
        </p:nvSpPr>
        <p:spPr>
          <a:ln/>
        </p:spPr>
      </p:sp>
      <p:sp>
        <p:nvSpPr>
          <p:cNvPr id="98307" name="Huomautusten paikkamerkki 2"/>
          <p:cNvSpPr>
            <a:spLocks noGrp="1"/>
          </p:cNvSpPr>
          <p:nvPr>
            <p:ph type="body" idx="1"/>
          </p:nvPr>
        </p:nvSpPr>
        <p:spPr>
          <a:noFill/>
          <a:ln/>
        </p:spPr>
        <p:txBody>
          <a:bodyPr/>
          <a:lstStyle/>
          <a:p>
            <a:pPr>
              <a:lnSpc>
                <a:spcPct val="80000"/>
              </a:lnSpc>
            </a:pPr>
            <a:endParaRPr lang="fi-FI" sz="900" smtClean="0"/>
          </a:p>
        </p:txBody>
      </p:sp>
      <p:sp>
        <p:nvSpPr>
          <p:cNvPr id="98308" name="Dian numeron paikkamerkki 3"/>
          <p:cNvSpPr>
            <a:spLocks noGrp="1"/>
          </p:cNvSpPr>
          <p:nvPr>
            <p:ph type="sldNum" sz="quarter" idx="5"/>
          </p:nvPr>
        </p:nvSpPr>
        <p:spPr>
          <a:noFill/>
        </p:spPr>
        <p:txBody>
          <a:bodyPr/>
          <a:lstStyle/>
          <a:p>
            <a:fld id="{819EF4B4-1F58-4C55-9357-5B3408669E6B}" type="slidenum">
              <a:rPr lang="en-US" smtClean="0">
                <a:solidFill>
                  <a:srgbClr val="000000"/>
                </a:solidFill>
              </a:rPr>
              <a:pPr/>
              <a:t>26</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Dian kuvan paikkamerkki 1"/>
          <p:cNvSpPr>
            <a:spLocks noGrp="1" noRot="1" noChangeAspect="1" noTextEdit="1"/>
          </p:cNvSpPr>
          <p:nvPr>
            <p:ph type="sldImg"/>
          </p:nvPr>
        </p:nvSpPr>
        <p:spPr>
          <a:ln/>
        </p:spPr>
      </p:sp>
      <p:sp>
        <p:nvSpPr>
          <p:cNvPr id="99331" name="Huomautusten paikkamerkki 2"/>
          <p:cNvSpPr>
            <a:spLocks noGrp="1"/>
          </p:cNvSpPr>
          <p:nvPr>
            <p:ph type="body" idx="1"/>
          </p:nvPr>
        </p:nvSpPr>
        <p:spPr>
          <a:noFill/>
          <a:ln/>
        </p:spPr>
        <p:txBody>
          <a:bodyPr/>
          <a:lstStyle/>
          <a:p>
            <a:pPr>
              <a:lnSpc>
                <a:spcPct val="80000"/>
              </a:lnSpc>
            </a:pPr>
            <a:endParaRPr lang="fi-FI" sz="900" smtClean="0"/>
          </a:p>
        </p:txBody>
      </p:sp>
      <p:sp>
        <p:nvSpPr>
          <p:cNvPr id="99332" name="Dian numeron paikkamerkki 3"/>
          <p:cNvSpPr>
            <a:spLocks noGrp="1"/>
          </p:cNvSpPr>
          <p:nvPr>
            <p:ph type="sldNum" sz="quarter" idx="5"/>
          </p:nvPr>
        </p:nvSpPr>
        <p:spPr>
          <a:noFill/>
        </p:spPr>
        <p:txBody>
          <a:bodyPr/>
          <a:lstStyle/>
          <a:p>
            <a:fld id="{37D6EFBB-D3AA-4042-AB37-9D221B900ADA}" type="slidenum">
              <a:rPr lang="en-US" smtClean="0">
                <a:solidFill>
                  <a:srgbClr val="000000"/>
                </a:solidFill>
              </a:rPr>
              <a:pPr/>
              <a:t>27</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ian kuvan paikkamerkki 1"/>
          <p:cNvSpPr>
            <a:spLocks noGrp="1" noRot="1" noChangeAspect="1" noTextEdit="1"/>
          </p:cNvSpPr>
          <p:nvPr>
            <p:ph type="sldImg"/>
          </p:nvPr>
        </p:nvSpPr>
        <p:spPr>
          <a:ln/>
        </p:spPr>
      </p:sp>
      <p:sp>
        <p:nvSpPr>
          <p:cNvPr id="100355" name="Huomautusten paikkamerkki 2"/>
          <p:cNvSpPr>
            <a:spLocks noGrp="1"/>
          </p:cNvSpPr>
          <p:nvPr>
            <p:ph type="body" idx="1"/>
          </p:nvPr>
        </p:nvSpPr>
        <p:spPr>
          <a:noFill/>
          <a:ln/>
        </p:spPr>
        <p:txBody>
          <a:bodyPr/>
          <a:lstStyle/>
          <a:p>
            <a:pPr>
              <a:lnSpc>
                <a:spcPct val="80000"/>
              </a:lnSpc>
            </a:pPr>
            <a:endParaRPr lang="fi-FI" sz="900" smtClean="0"/>
          </a:p>
        </p:txBody>
      </p:sp>
      <p:sp>
        <p:nvSpPr>
          <p:cNvPr id="100356" name="Dian numeron paikkamerkki 3"/>
          <p:cNvSpPr>
            <a:spLocks noGrp="1"/>
          </p:cNvSpPr>
          <p:nvPr>
            <p:ph type="sldNum" sz="quarter" idx="5"/>
          </p:nvPr>
        </p:nvSpPr>
        <p:spPr>
          <a:noFill/>
        </p:spPr>
        <p:txBody>
          <a:bodyPr/>
          <a:lstStyle/>
          <a:p>
            <a:fld id="{5872C4D7-51BC-461B-963F-356CB9649193}" type="slidenum">
              <a:rPr lang="en-US" smtClean="0">
                <a:solidFill>
                  <a:srgbClr val="000000"/>
                </a:solidFill>
              </a:rPr>
              <a:pPr/>
              <a:t>28</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Dian kuvan paikkamerkki 1"/>
          <p:cNvSpPr>
            <a:spLocks noGrp="1" noRot="1" noChangeAspect="1" noTextEdit="1"/>
          </p:cNvSpPr>
          <p:nvPr>
            <p:ph type="sldImg"/>
          </p:nvPr>
        </p:nvSpPr>
        <p:spPr>
          <a:ln/>
        </p:spPr>
      </p:sp>
      <p:sp>
        <p:nvSpPr>
          <p:cNvPr id="101379" name="Huomautusten paikkamerkki 2"/>
          <p:cNvSpPr>
            <a:spLocks noGrp="1"/>
          </p:cNvSpPr>
          <p:nvPr>
            <p:ph type="body" idx="1"/>
          </p:nvPr>
        </p:nvSpPr>
        <p:spPr>
          <a:noFill/>
          <a:ln/>
        </p:spPr>
        <p:txBody>
          <a:bodyPr/>
          <a:lstStyle/>
          <a:p>
            <a:pPr>
              <a:lnSpc>
                <a:spcPct val="80000"/>
              </a:lnSpc>
            </a:pPr>
            <a:endParaRPr lang="fi-FI" sz="900" smtClean="0"/>
          </a:p>
        </p:txBody>
      </p:sp>
      <p:sp>
        <p:nvSpPr>
          <p:cNvPr id="101380" name="Dian numeron paikkamerkki 3"/>
          <p:cNvSpPr>
            <a:spLocks noGrp="1"/>
          </p:cNvSpPr>
          <p:nvPr>
            <p:ph type="sldNum" sz="quarter" idx="5"/>
          </p:nvPr>
        </p:nvSpPr>
        <p:spPr>
          <a:noFill/>
        </p:spPr>
        <p:txBody>
          <a:bodyPr/>
          <a:lstStyle/>
          <a:p>
            <a:fld id="{628FAEEE-CF29-4F41-BBDB-144981F7B19B}" type="slidenum">
              <a:rPr lang="en-US" smtClean="0">
                <a:solidFill>
                  <a:srgbClr val="000000"/>
                </a:solidFill>
              </a:rPr>
              <a:pPr/>
              <a:t>29</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pPr>
              <a:defRPr/>
            </a:pPr>
            <a:fld id="{0632569A-DFF6-49A1-B300-8EE47FF784E5}"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Dian kuvan paikkamerkki 1"/>
          <p:cNvSpPr>
            <a:spLocks noGrp="1" noRot="1" noChangeAspect="1" noTextEdit="1"/>
          </p:cNvSpPr>
          <p:nvPr>
            <p:ph type="sldImg"/>
          </p:nvPr>
        </p:nvSpPr>
        <p:spPr>
          <a:ln/>
        </p:spPr>
      </p:sp>
      <p:sp>
        <p:nvSpPr>
          <p:cNvPr id="102403" name="Huomautusten paikkamerkki 2"/>
          <p:cNvSpPr>
            <a:spLocks noGrp="1"/>
          </p:cNvSpPr>
          <p:nvPr>
            <p:ph type="body" idx="1"/>
          </p:nvPr>
        </p:nvSpPr>
        <p:spPr>
          <a:noFill/>
          <a:ln/>
        </p:spPr>
        <p:txBody>
          <a:bodyPr/>
          <a:lstStyle/>
          <a:p>
            <a:pPr>
              <a:lnSpc>
                <a:spcPct val="80000"/>
              </a:lnSpc>
            </a:pPr>
            <a:endParaRPr lang="fi-FI" sz="900" smtClean="0"/>
          </a:p>
        </p:txBody>
      </p:sp>
      <p:sp>
        <p:nvSpPr>
          <p:cNvPr id="102404" name="Dian numeron paikkamerkki 3"/>
          <p:cNvSpPr>
            <a:spLocks noGrp="1"/>
          </p:cNvSpPr>
          <p:nvPr>
            <p:ph type="sldNum" sz="quarter" idx="5"/>
          </p:nvPr>
        </p:nvSpPr>
        <p:spPr>
          <a:noFill/>
        </p:spPr>
        <p:txBody>
          <a:bodyPr/>
          <a:lstStyle/>
          <a:p>
            <a:fld id="{615C1498-5283-46BC-97B4-37A9E50D552D}" type="slidenum">
              <a:rPr lang="en-US" smtClean="0">
                <a:solidFill>
                  <a:srgbClr val="000000"/>
                </a:solidFill>
              </a:rPr>
              <a:pPr/>
              <a:t>30</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Dian kuvan paikkamerkki 1"/>
          <p:cNvSpPr>
            <a:spLocks noGrp="1" noRot="1" noChangeAspect="1" noTextEdit="1"/>
          </p:cNvSpPr>
          <p:nvPr>
            <p:ph type="sldImg"/>
          </p:nvPr>
        </p:nvSpPr>
        <p:spPr>
          <a:ln/>
        </p:spPr>
      </p:sp>
      <p:sp>
        <p:nvSpPr>
          <p:cNvPr id="103427" name="Huomautusten paikkamerkki 2"/>
          <p:cNvSpPr>
            <a:spLocks noGrp="1"/>
          </p:cNvSpPr>
          <p:nvPr>
            <p:ph type="body" idx="1"/>
          </p:nvPr>
        </p:nvSpPr>
        <p:spPr>
          <a:noFill/>
          <a:ln/>
        </p:spPr>
        <p:txBody>
          <a:bodyPr/>
          <a:lstStyle/>
          <a:p>
            <a:pPr>
              <a:lnSpc>
                <a:spcPct val="80000"/>
              </a:lnSpc>
            </a:pPr>
            <a:endParaRPr lang="fi-FI" sz="900" smtClean="0"/>
          </a:p>
        </p:txBody>
      </p:sp>
      <p:sp>
        <p:nvSpPr>
          <p:cNvPr id="103428" name="Dian numeron paikkamerkki 3"/>
          <p:cNvSpPr>
            <a:spLocks noGrp="1"/>
          </p:cNvSpPr>
          <p:nvPr>
            <p:ph type="sldNum" sz="quarter" idx="5"/>
          </p:nvPr>
        </p:nvSpPr>
        <p:spPr>
          <a:noFill/>
        </p:spPr>
        <p:txBody>
          <a:bodyPr/>
          <a:lstStyle/>
          <a:p>
            <a:fld id="{D26AD16F-4FBE-4160-A741-15D309AF2439}" type="slidenum">
              <a:rPr lang="en-US" smtClean="0">
                <a:solidFill>
                  <a:srgbClr val="000000"/>
                </a:solidFill>
              </a:rPr>
              <a:pPr/>
              <a:t>31</a:t>
            </a:fld>
            <a:endParaRPr 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Dian kuvan paikkamerkki 1"/>
          <p:cNvSpPr>
            <a:spLocks noGrp="1" noRot="1" noChangeAspect="1" noTextEdit="1"/>
          </p:cNvSpPr>
          <p:nvPr>
            <p:ph type="sldImg"/>
          </p:nvPr>
        </p:nvSpPr>
        <p:spPr>
          <a:ln/>
        </p:spPr>
      </p:sp>
      <p:sp>
        <p:nvSpPr>
          <p:cNvPr id="104451" name="Huomautusten paikkamerkki 2"/>
          <p:cNvSpPr>
            <a:spLocks noGrp="1"/>
          </p:cNvSpPr>
          <p:nvPr>
            <p:ph type="body" idx="1"/>
          </p:nvPr>
        </p:nvSpPr>
        <p:spPr>
          <a:noFill/>
          <a:ln/>
        </p:spPr>
        <p:txBody>
          <a:bodyPr/>
          <a:lstStyle/>
          <a:p>
            <a:pPr>
              <a:lnSpc>
                <a:spcPct val="80000"/>
              </a:lnSpc>
            </a:pPr>
            <a:endParaRPr lang="fi-FI" sz="900" smtClean="0"/>
          </a:p>
        </p:txBody>
      </p:sp>
      <p:sp>
        <p:nvSpPr>
          <p:cNvPr id="104452" name="Dian numeron paikkamerkki 3"/>
          <p:cNvSpPr>
            <a:spLocks noGrp="1"/>
          </p:cNvSpPr>
          <p:nvPr>
            <p:ph type="sldNum" sz="quarter" idx="5"/>
          </p:nvPr>
        </p:nvSpPr>
        <p:spPr>
          <a:noFill/>
        </p:spPr>
        <p:txBody>
          <a:bodyPr/>
          <a:lstStyle/>
          <a:p>
            <a:fld id="{9AEE4857-C726-42A3-B6B4-48D8A03A371B}" type="slidenum">
              <a:rPr lang="en-US" smtClean="0">
                <a:solidFill>
                  <a:srgbClr val="000000"/>
                </a:solidFill>
              </a:rPr>
              <a:pPr/>
              <a:t>32</a:t>
            </a:fld>
            <a:endParaRPr 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Dian kuvan paikkamerkki 1"/>
          <p:cNvSpPr>
            <a:spLocks noGrp="1" noRot="1" noChangeAspect="1" noTextEdit="1"/>
          </p:cNvSpPr>
          <p:nvPr>
            <p:ph type="sldImg"/>
          </p:nvPr>
        </p:nvSpPr>
        <p:spPr>
          <a:ln/>
        </p:spPr>
      </p:sp>
      <p:sp>
        <p:nvSpPr>
          <p:cNvPr id="105475" name="Huomautusten paikkamerkki 2"/>
          <p:cNvSpPr>
            <a:spLocks noGrp="1"/>
          </p:cNvSpPr>
          <p:nvPr>
            <p:ph type="body" idx="1"/>
          </p:nvPr>
        </p:nvSpPr>
        <p:spPr>
          <a:noFill/>
          <a:ln/>
        </p:spPr>
        <p:txBody>
          <a:bodyPr/>
          <a:lstStyle/>
          <a:p>
            <a:pPr>
              <a:lnSpc>
                <a:spcPct val="80000"/>
              </a:lnSpc>
            </a:pPr>
            <a:endParaRPr lang="fi-FI" sz="900" smtClean="0"/>
          </a:p>
        </p:txBody>
      </p:sp>
      <p:sp>
        <p:nvSpPr>
          <p:cNvPr id="105476" name="Dian numeron paikkamerkki 3"/>
          <p:cNvSpPr>
            <a:spLocks noGrp="1"/>
          </p:cNvSpPr>
          <p:nvPr>
            <p:ph type="sldNum" sz="quarter" idx="5"/>
          </p:nvPr>
        </p:nvSpPr>
        <p:spPr>
          <a:noFill/>
        </p:spPr>
        <p:txBody>
          <a:bodyPr/>
          <a:lstStyle/>
          <a:p>
            <a:fld id="{4368492C-CDD5-4A34-B9C2-251EEE385774}" type="slidenum">
              <a:rPr lang="en-US" smtClean="0">
                <a:solidFill>
                  <a:srgbClr val="000000"/>
                </a:solidFill>
              </a:rPr>
              <a:pPr/>
              <a:t>33</a:t>
            </a:fld>
            <a:endParaRPr 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ian kuvan paikkamerkki 1"/>
          <p:cNvSpPr>
            <a:spLocks noGrp="1" noRot="1" noChangeAspect="1" noTextEdit="1"/>
          </p:cNvSpPr>
          <p:nvPr>
            <p:ph type="sldImg"/>
          </p:nvPr>
        </p:nvSpPr>
        <p:spPr>
          <a:ln/>
        </p:spPr>
      </p:sp>
      <p:sp>
        <p:nvSpPr>
          <p:cNvPr id="106499" name="Huomautusten paikkamerkki 2"/>
          <p:cNvSpPr>
            <a:spLocks noGrp="1"/>
          </p:cNvSpPr>
          <p:nvPr>
            <p:ph type="body" idx="1"/>
          </p:nvPr>
        </p:nvSpPr>
        <p:spPr>
          <a:noFill/>
          <a:ln/>
        </p:spPr>
        <p:txBody>
          <a:bodyPr/>
          <a:lstStyle/>
          <a:p>
            <a:pPr>
              <a:lnSpc>
                <a:spcPct val="80000"/>
              </a:lnSpc>
            </a:pPr>
            <a:endParaRPr lang="fi-FI" sz="900" smtClean="0"/>
          </a:p>
        </p:txBody>
      </p:sp>
      <p:sp>
        <p:nvSpPr>
          <p:cNvPr id="106500" name="Dian numeron paikkamerkki 3"/>
          <p:cNvSpPr>
            <a:spLocks noGrp="1"/>
          </p:cNvSpPr>
          <p:nvPr>
            <p:ph type="sldNum" sz="quarter" idx="5"/>
          </p:nvPr>
        </p:nvSpPr>
        <p:spPr>
          <a:noFill/>
        </p:spPr>
        <p:txBody>
          <a:bodyPr/>
          <a:lstStyle/>
          <a:p>
            <a:fld id="{9BD813C5-DA81-4EF2-8BC7-5946EE5E9656}" type="slidenum">
              <a:rPr lang="en-US" smtClean="0">
                <a:solidFill>
                  <a:srgbClr val="000000"/>
                </a:solidFill>
              </a:rPr>
              <a:pPr/>
              <a:t>34</a:t>
            </a:fld>
            <a:endParaRPr 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Dian kuvan paikkamerkki 1"/>
          <p:cNvSpPr>
            <a:spLocks noGrp="1" noRot="1" noChangeAspect="1" noTextEdit="1"/>
          </p:cNvSpPr>
          <p:nvPr>
            <p:ph type="sldImg"/>
          </p:nvPr>
        </p:nvSpPr>
        <p:spPr>
          <a:ln/>
        </p:spPr>
      </p:sp>
      <p:sp>
        <p:nvSpPr>
          <p:cNvPr id="107523" name="Huomautusten paikkamerkki 2"/>
          <p:cNvSpPr>
            <a:spLocks noGrp="1"/>
          </p:cNvSpPr>
          <p:nvPr>
            <p:ph type="body" idx="1"/>
          </p:nvPr>
        </p:nvSpPr>
        <p:spPr>
          <a:noFill/>
          <a:ln/>
        </p:spPr>
        <p:txBody>
          <a:bodyPr/>
          <a:lstStyle/>
          <a:p>
            <a:pPr>
              <a:lnSpc>
                <a:spcPct val="80000"/>
              </a:lnSpc>
            </a:pPr>
            <a:endParaRPr lang="fi-FI" sz="900" smtClean="0"/>
          </a:p>
        </p:txBody>
      </p:sp>
      <p:sp>
        <p:nvSpPr>
          <p:cNvPr id="107524" name="Dian numeron paikkamerkki 3"/>
          <p:cNvSpPr>
            <a:spLocks noGrp="1"/>
          </p:cNvSpPr>
          <p:nvPr>
            <p:ph type="sldNum" sz="quarter" idx="5"/>
          </p:nvPr>
        </p:nvSpPr>
        <p:spPr>
          <a:noFill/>
        </p:spPr>
        <p:txBody>
          <a:bodyPr/>
          <a:lstStyle/>
          <a:p>
            <a:fld id="{1E835EC5-D9A5-4E4B-AC06-57428C2D276A}" type="slidenum">
              <a:rPr lang="en-US" smtClean="0">
                <a:solidFill>
                  <a:srgbClr val="000000"/>
                </a:solidFill>
              </a:rPr>
              <a:pPr/>
              <a:t>35</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Dian kuvan paikkamerkki 1"/>
          <p:cNvSpPr>
            <a:spLocks noGrp="1" noRot="1" noChangeAspect="1" noTextEdit="1"/>
          </p:cNvSpPr>
          <p:nvPr>
            <p:ph type="sldImg"/>
          </p:nvPr>
        </p:nvSpPr>
        <p:spPr>
          <a:ln/>
        </p:spPr>
      </p:sp>
      <p:sp>
        <p:nvSpPr>
          <p:cNvPr id="108547" name="Huomautusten paikkamerkki 2"/>
          <p:cNvSpPr>
            <a:spLocks noGrp="1"/>
          </p:cNvSpPr>
          <p:nvPr>
            <p:ph type="body" idx="1"/>
          </p:nvPr>
        </p:nvSpPr>
        <p:spPr>
          <a:noFill/>
          <a:ln/>
        </p:spPr>
        <p:txBody>
          <a:bodyPr/>
          <a:lstStyle/>
          <a:p>
            <a:pPr>
              <a:lnSpc>
                <a:spcPct val="80000"/>
              </a:lnSpc>
            </a:pPr>
            <a:endParaRPr lang="fi-FI" sz="900" smtClean="0"/>
          </a:p>
        </p:txBody>
      </p:sp>
      <p:sp>
        <p:nvSpPr>
          <p:cNvPr id="108548" name="Dian numeron paikkamerkki 3"/>
          <p:cNvSpPr>
            <a:spLocks noGrp="1"/>
          </p:cNvSpPr>
          <p:nvPr>
            <p:ph type="sldNum" sz="quarter" idx="5"/>
          </p:nvPr>
        </p:nvSpPr>
        <p:spPr>
          <a:noFill/>
        </p:spPr>
        <p:txBody>
          <a:bodyPr/>
          <a:lstStyle/>
          <a:p>
            <a:fld id="{70F2838B-2544-4623-889A-2E7CD6EC095F}" type="slidenum">
              <a:rPr lang="en-US" smtClean="0">
                <a:solidFill>
                  <a:srgbClr val="000000"/>
                </a:solidFill>
              </a:rPr>
              <a:pPr/>
              <a:t>36</a:t>
            </a:fld>
            <a:endParaRPr lang="en-U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ian kuvan paikkamerkki 1"/>
          <p:cNvSpPr>
            <a:spLocks noGrp="1" noRot="1" noChangeAspect="1" noTextEdit="1"/>
          </p:cNvSpPr>
          <p:nvPr>
            <p:ph type="sldImg"/>
          </p:nvPr>
        </p:nvSpPr>
        <p:spPr>
          <a:ln/>
        </p:spPr>
      </p:sp>
      <p:sp>
        <p:nvSpPr>
          <p:cNvPr id="109571" name="Huomautusten paikkamerkki 2"/>
          <p:cNvSpPr>
            <a:spLocks noGrp="1"/>
          </p:cNvSpPr>
          <p:nvPr>
            <p:ph type="body" idx="1"/>
          </p:nvPr>
        </p:nvSpPr>
        <p:spPr>
          <a:noFill/>
          <a:ln/>
        </p:spPr>
        <p:txBody>
          <a:bodyPr/>
          <a:lstStyle/>
          <a:p>
            <a:pPr>
              <a:lnSpc>
                <a:spcPct val="80000"/>
              </a:lnSpc>
            </a:pPr>
            <a:endParaRPr lang="fi-FI" sz="900" smtClean="0"/>
          </a:p>
        </p:txBody>
      </p:sp>
      <p:sp>
        <p:nvSpPr>
          <p:cNvPr id="109572" name="Dian numeron paikkamerkki 3"/>
          <p:cNvSpPr>
            <a:spLocks noGrp="1"/>
          </p:cNvSpPr>
          <p:nvPr>
            <p:ph type="sldNum" sz="quarter" idx="5"/>
          </p:nvPr>
        </p:nvSpPr>
        <p:spPr>
          <a:noFill/>
        </p:spPr>
        <p:txBody>
          <a:bodyPr/>
          <a:lstStyle/>
          <a:p>
            <a:fld id="{4CD07F63-4975-4F19-B534-C2A00795CBB3}" type="slidenum">
              <a:rPr lang="en-US" smtClean="0">
                <a:solidFill>
                  <a:srgbClr val="000000"/>
                </a:solidFill>
              </a:rPr>
              <a:pPr/>
              <a:t>37</a:t>
            </a:fld>
            <a:endParaRPr 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Dian kuvan paikkamerkki 1"/>
          <p:cNvSpPr>
            <a:spLocks noGrp="1" noRot="1" noChangeAspect="1" noTextEdit="1"/>
          </p:cNvSpPr>
          <p:nvPr>
            <p:ph type="sldImg"/>
          </p:nvPr>
        </p:nvSpPr>
        <p:spPr>
          <a:ln/>
        </p:spPr>
      </p:sp>
      <p:sp>
        <p:nvSpPr>
          <p:cNvPr id="110595" name="Huomautusten paikkamerkki 2"/>
          <p:cNvSpPr>
            <a:spLocks noGrp="1"/>
          </p:cNvSpPr>
          <p:nvPr>
            <p:ph type="body" idx="1"/>
          </p:nvPr>
        </p:nvSpPr>
        <p:spPr>
          <a:noFill/>
          <a:ln/>
        </p:spPr>
        <p:txBody>
          <a:bodyPr/>
          <a:lstStyle/>
          <a:p>
            <a:pPr>
              <a:lnSpc>
                <a:spcPct val="80000"/>
              </a:lnSpc>
            </a:pPr>
            <a:endParaRPr lang="fi-FI" sz="900" smtClean="0"/>
          </a:p>
        </p:txBody>
      </p:sp>
      <p:sp>
        <p:nvSpPr>
          <p:cNvPr id="110596" name="Dian numeron paikkamerkki 3"/>
          <p:cNvSpPr>
            <a:spLocks noGrp="1"/>
          </p:cNvSpPr>
          <p:nvPr>
            <p:ph type="sldNum" sz="quarter" idx="5"/>
          </p:nvPr>
        </p:nvSpPr>
        <p:spPr>
          <a:noFill/>
        </p:spPr>
        <p:txBody>
          <a:bodyPr/>
          <a:lstStyle/>
          <a:p>
            <a:fld id="{83170248-CC33-40B9-ABB7-F9A29CD83ADF}" type="slidenum">
              <a:rPr lang="en-US" smtClean="0">
                <a:solidFill>
                  <a:srgbClr val="000000"/>
                </a:solidFill>
              </a:rPr>
              <a:pPr/>
              <a:t>38</a:t>
            </a:fld>
            <a:endParaRPr lang="en-U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Dian kuvan paikkamerkki 1"/>
          <p:cNvSpPr>
            <a:spLocks noGrp="1" noRot="1" noChangeAspect="1" noTextEdit="1"/>
          </p:cNvSpPr>
          <p:nvPr>
            <p:ph type="sldImg"/>
          </p:nvPr>
        </p:nvSpPr>
        <p:spPr>
          <a:ln/>
        </p:spPr>
      </p:sp>
      <p:sp>
        <p:nvSpPr>
          <p:cNvPr id="111619" name="Huomautusten paikkamerkki 2"/>
          <p:cNvSpPr>
            <a:spLocks noGrp="1"/>
          </p:cNvSpPr>
          <p:nvPr>
            <p:ph type="body" idx="1"/>
          </p:nvPr>
        </p:nvSpPr>
        <p:spPr>
          <a:noFill/>
          <a:ln/>
        </p:spPr>
        <p:txBody>
          <a:bodyPr/>
          <a:lstStyle/>
          <a:p>
            <a:pPr>
              <a:lnSpc>
                <a:spcPct val="80000"/>
              </a:lnSpc>
            </a:pPr>
            <a:endParaRPr lang="fi-FI" sz="900" smtClean="0"/>
          </a:p>
        </p:txBody>
      </p:sp>
      <p:sp>
        <p:nvSpPr>
          <p:cNvPr id="111620" name="Dian numeron paikkamerkki 3"/>
          <p:cNvSpPr>
            <a:spLocks noGrp="1"/>
          </p:cNvSpPr>
          <p:nvPr>
            <p:ph type="sldNum" sz="quarter" idx="5"/>
          </p:nvPr>
        </p:nvSpPr>
        <p:spPr>
          <a:noFill/>
        </p:spPr>
        <p:txBody>
          <a:bodyPr/>
          <a:lstStyle/>
          <a:p>
            <a:fld id="{4C473064-0637-4950-8DF7-F03FF5771046}" type="slidenum">
              <a:rPr lang="en-US" smtClean="0">
                <a:solidFill>
                  <a:srgbClr val="000000"/>
                </a:solidFill>
              </a:rPr>
              <a:pPr/>
              <a:t>39</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8A49F6C-2257-4372-9088-8E67C3B7FD69}" type="slidenum">
              <a:rPr lang="fi-FI" smtClean="0">
                <a:solidFill>
                  <a:srgbClr val="1F497D"/>
                </a:solidFill>
              </a:rPr>
              <a:pPr/>
              <a:t>9</a:t>
            </a:fld>
            <a:endParaRPr lang="fi-FI" smtClean="0">
              <a:solidFill>
                <a:srgbClr val="1F497D"/>
              </a:solidFill>
            </a:endParaRPr>
          </a:p>
        </p:txBody>
      </p:sp>
      <p:sp>
        <p:nvSpPr>
          <p:cNvPr id="84995" name="Rectangle 2"/>
          <p:cNvSpPr>
            <a:spLocks noGrp="1" noRot="1" noChangeAspect="1" noChangeArrowheads="1" noTextEdit="1"/>
          </p:cNvSpPr>
          <p:nvPr>
            <p:ph type="sldImg"/>
          </p:nvPr>
        </p:nvSpPr>
        <p:spPr>
          <a:xfrm>
            <a:off x="2230438" y="798513"/>
            <a:ext cx="2403475" cy="3203575"/>
          </a:xfrm>
          <a:ln/>
        </p:spPr>
      </p:sp>
      <p:sp>
        <p:nvSpPr>
          <p:cNvPr id="84996" name="Rectangle 3"/>
          <p:cNvSpPr>
            <a:spLocks noGrp="1" noChangeArrowheads="1"/>
          </p:cNvSpPr>
          <p:nvPr>
            <p:ph type="body" idx="1"/>
          </p:nvPr>
        </p:nvSpPr>
        <p:spPr>
          <a:xfrm>
            <a:off x="914400" y="4346575"/>
            <a:ext cx="5029200" cy="3851275"/>
          </a:xfrm>
          <a:noFill/>
          <a:ln/>
        </p:spPr>
        <p:txBody>
          <a:bodyPr lIns="95113" tIns="47557" rIns="95113" bIns="47557"/>
          <a:lstStyle/>
          <a:p>
            <a:endParaRPr lang="fi-FI"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Dian kuvan paikkamerkki 1"/>
          <p:cNvSpPr>
            <a:spLocks noGrp="1" noRot="1" noChangeAspect="1" noTextEdit="1"/>
          </p:cNvSpPr>
          <p:nvPr>
            <p:ph type="sldImg"/>
          </p:nvPr>
        </p:nvSpPr>
        <p:spPr>
          <a:ln/>
        </p:spPr>
      </p:sp>
      <p:sp>
        <p:nvSpPr>
          <p:cNvPr id="112643" name="Huomautusten paikkamerkki 2"/>
          <p:cNvSpPr>
            <a:spLocks noGrp="1"/>
          </p:cNvSpPr>
          <p:nvPr>
            <p:ph type="body" idx="1"/>
          </p:nvPr>
        </p:nvSpPr>
        <p:spPr>
          <a:noFill/>
          <a:ln/>
        </p:spPr>
        <p:txBody>
          <a:bodyPr/>
          <a:lstStyle/>
          <a:p>
            <a:pPr>
              <a:lnSpc>
                <a:spcPct val="80000"/>
              </a:lnSpc>
            </a:pPr>
            <a:endParaRPr lang="fi-FI" sz="900" smtClean="0"/>
          </a:p>
        </p:txBody>
      </p:sp>
      <p:sp>
        <p:nvSpPr>
          <p:cNvPr id="112644" name="Dian numeron paikkamerkki 3"/>
          <p:cNvSpPr>
            <a:spLocks noGrp="1"/>
          </p:cNvSpPr>
          <p:nvPr>
            <p:ph type="sldNum" sz="quarter" idx="5"/>
          </p:nvPr>
        </p:nvSpPr>
        <p:spPr>
          <a:noFill/>
        </p:spPr>
        <p:txBody>
          <a:bodyPr/>
          <a:lstStyle/>
          <a:p>
            <a:fld id="{D8318EED-596C-4A2E-A7B2-B56355F7F385}" type="slidenum">
              <a:rPr lang="en-US" smtClean="0">
                <a:solidFill>
                  <a:srgbClr val="000000"/>
                </a:solidFill>
              </a:rPr>
              <a:pPr/>
              <a:t>40</a:t>
            </a:fld>
            <a:endParaRPr lang="en-US"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ian kuvan paikkamerkki 1"/>
          <p:cNvSpPr>
            <a:spLocks noGrp="1" noRot="1" noChangeAspect="1" noTextEdit="1"/>
          </p:cNvSpPr>
          <p:nvPr>
            <p:ph type="sldImg"/>
          </p:nvPr>
        </p:nvSpPr>
        <p:spPr>
          <a:ln/>
        </p:spPr>
      </p:sp>
      <p:sp>
        <p:nvSpPr>
          <p:cNvPr id="113667" name="Huomautusten paikkamerkki 2"/>
          <p:cNvSpPr>
            <a:spLocks noGrp="1"/>
          </p:cNvSpPr>
          <p:nvPr>
            <p:ph type="body" idx="1"/>
          </p:nvPr>
        </p:nvSpPr>
        <p:spPr>
          <a:noFill/>
          <a:ln/>
        </p:spPr>
        <p:txBody>
          <a:bodyPr/>
          <a:lstStyle/>
          <a:p>
            <a:pPr>
              <a:lnSpc>
                <a:spcPct val="80000"/>
              </a:lnSpc>
            </a:pPr>
            <a:r>
              <a:rPr lang="fi-FI" sz="900" u="sng" smtClean="0"/>
              <a:t>Apomiksian ”stabilointi” hybridilinjassa</a:t>
            </a:r>
          </a:p>
          <a:p>
            <a:pPr>
              <a:lnSpc>
                <a:spcPct val="80000"/>
              </a:lnSpc>
            </a:pPr>
            <a:r>
              <a:rPr lang="fi-FI" sz="900" smtClean="0"/>
              <a:t>Carman JG (2009). </a:t>
            </a:r>
            <a:r>
              <a:rPr lang="en-GB" sz="900" smtClean="0"/>
              <a:t>Methods for stabilizing and controlling apomixis. United States Patent 7638680.    </a:t>
            </a:r>
            <a:endParaRPr lang="fi-FI" sz="900" smtClean="0"/>
          </a:p>
          <a:p>
            <a:pPr>
              <a:lnSpc>
                <a:spcPct val="80000"/>
              </a:lnSpc>
            </a:pPr>
            <a:r>
              <a:rPr lang="fi-FI" sz="900" smtClean="0"/>
              <a:t>http://www.freepatentsonline.com/7638680.pdf </a:t>
            </a:r>
          </a:p>
          <a:p>
            <a:pPr>
              <a:lnSpc>
                <a:spcPct val="80000"/>
              </a:lnSpc>
            </a:pPr>
            <a:r>
              <a:rPr lang="fi-FI" sz="900" u="sng" smtClean="0"/>
              <a:t>Abstract</a:t>
            </a:r>
            <a:r>
              <a:rPr lang="fi-FI" sz="900" smtClean="0"/>
              <a:t>:</a:t>
            </a:r>
          </a:p>
          <a:p>
            <a:pPr>
              <a:lnSpc>
                <a:spcPct val="80000"/>
              </a:lnSpc>
            </a:pPr>
            <a:r>
              <a:rPr lang="en-GB" sz="900" smtClean="0"/>
              <a:t>Methods are disclosed for detecting genetic instability for apomixis in angiospermous plant, and for enhancing, genetically stabilizing, and controlling apomixis expression in such plants. Enhanced expression, stabilization, and control are achieved by converting a facultative apomict to obligate apomixis. Enhanced expression of apomixis is further achieved by increasing frequencies of unreduced egg formation and/or parthenogenesis. Genetic stabilization of apomixis is alternatively achieved by conferring mechanisms to a facultative apomict that, during facultative sexual seed formation, prevent the segregational loss of unique alleles at multiple loci, which cause apomixis, such that progeny produced sexually from the facultative apomict inherit the unique allelic combinations required to maintain apomixis. The disclosed methods are used in various combinations to produce apomictic plants that possess improved yield, quality, and/or seed production characteristics. </a:t>
            </a:r>
          </a:p>
          <a:p>
            <a:pPr>
              <a:lnSpc>
                <a:spcPct val="80000"/>
              </a:lnSpc>
            </a:pPr>
            <a:endParaRPr lang="en-GB" sz="900" smtClean="0"/>
          </a:p>
          <a:p>
            <a:pPr>
              <a:lnSpc>
                <a:spcPct val="80000"/>
              </a:lnSpc>
            </a:pPr>
            <a:r>
              <a:rPr lang="en-GB" sz="900" u="sng" smtClean="0"/>
              <a:t>Riisi</a:t>
            </a:r>
          </a:p>
          <a:p>
            <a:pPr>
              <a:lnSpc>
                <a:spcPct val="80000"/>
              </a:lnSpc>
            </a:pPr>
            <a:r>
              <a:rPr lang="fi-FI" sz="900" smtClean="0"/>
              <a:t>Bennett J, Koltunow A, Zhao X (2008). </a:t>
            </a:r>
            <a:r>
              <a:rPr lang="en-GB" sz="900" smtClean="0"/>
              <a:t>Fertilisation-independent formation of embryo, endosperm and pericarp for apomictic hybrid rice. Final Report, ACIAR, 36 p.</a:t>
            </a:r>
            <a:endParaRPr lang="fi-FI" sz="900" smtClean="0"/>
          </a:p>
          <a:p>
            <a:pPr>
              <a:lnSpc>
                <a:spcPct val="80000"/>
              </a:lnSpc>
            </a:pPr>
            <a:r>
              <a:rPr lang="fi-FI" sz="900" smtClean="0"/>
              <a:t>http://www.aciar.gov.au/system/files/node/10119/CIM-2002-106.pdf</a:t>
            </a:r>
          </a:p>
          <a:p>
            <a:pPr>
              <a:lnSpc>
                <a:spcPct val="80000"/>
              </a:lnSpc>
            </a:pPr>
            <a:r>
              <a:rPr lang="fi-FI" sz="900" smtClean="0"/>
              <a:t>Bennett J, Zhao X (2008). No sex, please – we are apomicts. Rice Today July–September 2008, p. 35–36.</a:t>
            </a:r>
          </a:p>
          <a:p>
            <a:pPr>
              <a:lnSpc>
                <a:spcPct val="80000"/>
              </a:lnSpc>
            </a:pPr>
            <a:r>
              <a:rPr lang="fi-FI" sz="900" smtClean="0"/>
              <a:t>http://beta.irri.org/news/images/stories/ricetoday/7_3/SS_no%20sex%20please.pdf</a:t>
            </a:r>
          </a:p>
          <a:p>
            <a:pPr>
              <a:lnSpc>
                <a:spcPct val="80000"/>
              </a:lnSpc>
            </a:pPr>
            <a:endParaRPr lang="fi-FI" sz="900" smtClean="0"/>
          </a:p>
          <a:p>
            <a:pPr>
              <a:lnSpc>
                <a:spcPct val="80000"/>
              </a:lnSpc>
            </a:pPr>
            <a:r>
              <a:rPr lang="fi-FI" sz="900" u="sng" smtClean="0"/>
              <a:t>Maissi</a:t>
            </a:r>
          </a:p>
          <a:p>
            <a:pPr>
              <a:lnSpc>
                <a:spcPct val="80000"/>
              </a:lnSpc>
            </a:pPr>
            <a:r>
              <a:rPr lang="en-GB" sz="900" smtClean="0"/>
              <a:t>Leblanc O, Grimanelli D, Hernandez-Rodriguez M, Galindo PA, Soriano-Martinez AM, Perotti E (2009). Seed development and inheritance studies in apomictic maize-</a:t>
            </a:r>
            <a:r>
              <a:rPr lang="en-GB" sz="900" i="1" smtClean="0"/>
              <a:t>Tripsacum</a:t>
            </a:r>
            <a:r>
              <a:rPr lang="en-GB" sz="900" smtClean="0"/>
              <a:t> hybrids reveal barriers for the transfer of apomixis into sexual crops. </a:t>
            </a:r>
            <a:r>
              <a:rPr lang="sv-SE" sz="900" i="1" smtClean="0"/>
              <a:t>Int J Dev Biol</a:t>
            </a:r>
            <a:r>
              <a:rPr lang="sv-SE" sz="900" smtClean="0"/>
              <a:t>. 53: 585</a:t>
            </a:r>
            <a:r>
              <a:rPr lang="fi-FI" sz="900" smtClean="0"/>
              <a:t>–5</a:t>
            </a:r>
            <a:r>
              <a:rPr lang="sv-SE" sz="900" smtClean="0"/>
              <a:t>96   </a:t>
            </a:r>
          </a:p>
          <a:p>
            <a:pPr>
              <a:lnSpc>
                <a:spcPct val="80000"/>
              </a:lnSpc>
            </a:pPr>
            <a:r>
              <a:rPr lang="sv-SE" sz="900" smtClean="0"/>
              <a:t>http://www.ijdb.ehu.es/web/paper.php?doi=10.1387/ijdb.082813ol</a:t>
            </a:r>
            <a:endParaRPr lang="en-GB" sz="900" smtClean="0"/>
          </a:p>
          <a:p>
            <a:pPr>
              <a:lnSpc>
                <a:spcPct val="80000"/>
              </a:lnSpc>
            </a:pPr>
            <a:r>
              <a:rPr lang="fi-FI" sz="900" u="sng" smtClean="0"/>
              <a:t>Abstract</a:t>
            </a:r>
            <a:r>
              <a:rPr lang="fi-FI" sz="900" smtClean="0"/>
              <a:t>:</a:t>
            </a:r>
          </a:p>
          <a:p>
            <a:pPr>
              <a:lnSpc>
                <a:spcPct val="80000"/>
              </a:lnSpc>
            </a:pPr>
            <a:r>
              <a:rPr lang="en-GB" sz="900" smtClean="0"/>
              <a:t>Apomixis in plants covers a variety of cloning systems through seeds of great potential for plant breeding. Among long-standing approaches for crop improvement is the attempt to exploit wild relatives as natural, vast reservoirs for novel genetic variation. With regard to apomixis, maize possesses an apomictic wild relative, </a:t>
            </a:r>
            <a:r>
              <a:rPr lang="en-GB" sz="900" i="1" smtClean="0"/>
              <a:t>Tripsacum</a:t>
            </a:r>
            <a:r>
              <a:rPr lang="en-GB" sz="900" smtClean="0"/>
              <a:t>, which we used to produce advanced maize-</a:t>
            </a:r>
            <a:r>
              <a:rPr lang="en-GB" sz="900" i="1" smtClean="0"/>
              <a:t>Tripsacum</a:t>
            </a:r>
            <a:r>
              <a:rPr lang="en-GB" sz="900" smtClean="0"/>
              <a:t> hybrid generations. However, introgression of apomixis in maize has failed so far. In order to understand the hows and whys, we undertook characterization of seed development and inheritance studies in these materials. We show that apomictic seeds suffer from epigenetic loads. Both seed tissues, the endosperm and the embryo, displayed developmental defects resulting from imbalanced parental genomic contributions and aberrant methylation patterns, respectively. Progeny characterization of several maize-</a:t>
            </a:r>
            <a:r>
              <a:rPr lang="en-GB" sz="900" i="1" smtClean="0"/>
              <a:t>Tripsacum</a:t>
            </a:r>
            <a:r>
              <a:rPr lang="en-GB" sz="900" smtClean="0"/>
              <a:t> hybrid generations allowed significant progress toward the unraveling of the genetics of apomixis. First, chromosome deletion mapping showed that expression of apomixis requires one single Tripsacum chromosome. However, inheritance studies revealed that female gametes inheriting this segment were unequivalent carriers depending on their origin: unreduced gametes transmit a functional segment, whereas progeny derived from reduced ones reproduced sexually. Finally, chromosomal or genomic dosage variation barely affected the apomictic phenotype suggesting no dependency for ploidy in these materials. We conclude that epigenetic information imposes constraints for apomictic seed development and seems pivotal for transgenerational propagation of apomixis. The nature of the triggering mechanisms remains unknown as-yet, but it certainly explains the modest success relative to the development of apomictic maize thus far.</a:t>
            </a:r>
          </a:p>
          <a:p>
            <a:pPr>
              <a:lnSpc>
                <a:spcPct val="80000"/>
              </a:lnSpc>
            </a:pPr>
            <a:endParaRPr lang="en-GB" sz="900" smtClean="0"/>
          </a:p>
          <a:p>
            <a:pPr>
              <a:lnSpc>
                <a:spcPct val="80000"/>
              </a:lnSpc>
            </a:pPr>
            <a:endParaRPr lang="fi-FI" sz="900" smtClean="0"/>
          </a:p>
        </p:txBody>
      </p:sp>
      <p:sp>
        <p:nvSpPr>
          <p:cNvPr id="113668" name="Dian numeron paikkamerkki 3"/>
          <p:cNvSpPr>
            <a:spLocks noGrp="1"/>
          </p:cNvSpPr>
          <p:nvPr>
            <p:ph type="sldNum" sz="quarter" idx="5"/>
          </p:nvPr>
        </p:nvSpPr>
        <p:spPr>
          <a:noFill/>
        </p:spPr>
        <p:txBody>
          <a:bodyPr/>
          <a:lstStyle/>
          <a:p>
            <a:fld id="{8EEAA77B-C48A-4BEB-AEEC-FAE0061F20F6}" type="slidenum">
              <a:rPr lang="en-US" smtClean="0">
                <a:solidFill>
                  <a:srgbClr val="000000"/>
                </a:solidFill>
              </a:rPr>
              <a:pPr/>
              <a:t>41</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37BC1EB-AD4C-4164-BB17-941D3127AFFC}" type="slidenum">
              <a:rPr lang="fi-FI" smtClean="0">
                <a:solidFill>
                  <a:srgbClr val="000000"/>
                </a:solidFill>
              </a:rPr>
              <a:pPr/>
              <a:t>10</a:t>
            </a:fld>
            <a:endParaRPr lang="fi-FI" smtClean="0">
              <a:solidFill>
                <a:srgbClr val="000000"/>
              </a:solidFill>
            </a:endParaRPr>
          </a:p>
        </p:txBody>
      </p:sp>
      <p:sp>
        <p:nvSpPr>
          <p:cNvPr id="86019" name="Rectangle 2"/>
          <p:cNvSpPr>
            <a:spLocks noGrp="1" noRot="1" noChangeAspect="1" noChangeArrowheads="1" noTextEdit="1"/>
          </p:cNvSpPr>
          <p:nvPr>
            <p:ph type="sldImg"/>
          </p:nvPr>
        </p:nvSpPr>
        <p:spPr>
          <a:xfrm>
            <a:off x="2227263" y="796925"/>
            <a:ext cx="2403475" cy="3205163"/>
          </a:xfrm>
          <a:ln/>
        </p:spPr>
      </p:sp>
      <p:sp>
        <p:nvSpPr>
          <p:cNvPr id="86020" name="Rectangle 3"/>
          <p:cNvSpPr>
            <a:spLocks noGrp="1" noChangeArrowheads="1"/>
          </p:cNvSpPr>
          <p:nvPr>
            <p:ph type="body" idx="1"/>
          </p:nvPr>
        </p:nvSpPr>
        <p:spPr>
          <a:xfrm>
            <a:off x="914400" y="4344988"/>
            <a:ext cx="5029200" cy="3849687"/>
          </a:xfrm>
          <a:noFill/>
          <a:ln/>
        </p:spPr>
        <p:txBody>
          <a:bodyPr/>
          <a:lstStyle/>
          <a:p>
            <a:endParaRPr lang="fi-FI"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ian kuvan paikkamerkki 1"/>
          <p:cNvSpPr>
            <a:spLocks noGrp="1" noRot="1" noChangeAspect="1" noTextEdit="1"/>
          </p:cNvSpPr>
          <p:nvPr>
            <p:ph type="sldImg"/>
          </p:nvPr>
        </p:nvSpPr>
        <p:spPr>
          <a:ln/>
        </p:spPr>
      </p:sp>
      <p:sp>
        <p:nvSpPr>
          <p:cNvPr id="87043" name="Huomautusten paikkamerkki 2"/>
          <p:cNvSpPr>
            <a:spLocks noGrp="1"/>
          </p:cNvSpPr>
          <p:nvPr>
            <p:ph type="body" idx="1"/>
          </p:nvPr>
        </p:nvSpPr>
        <p:spPr>
          <a:noFill/>
          <a:ln/>
        </p:spPr>
        <p:txBody>
          <a:bodyPr/>
          <a:lstStyle/>
          <a:p>
            <a:pPr>
              <a:lnSpc>
                <a:spcPct val="80000"/>
              </a:lnSpc>
            </a:pPr>
            <a:r>
              <a:rPr lang="en-US" sz="900" smtClean="0"/>
              <a:t>Ow D (2007). Site-specific Recombination for Plant Genetic Engineering: Strategy for Agro-mediated Gene Stacking. ISHS Acta Horticulturae 738: International Symposium on Biotechnology of Temperate Fruit Crops and Tropical Species </a:t>
            </a:r>
          </a:p>
          <a:p>
            <a:pPr>
              <a:lnSpc>
                <a:spcPct val="80000"/>
              </a:lnSpc>
            </a:pPr>
            <a:r>
              <a:rPr lang="fi-FI" sz="900" smtClean="0"/>
              <a:t>http://www.actahort.org/members/showpdf?booknrarnr=738_10</a:t>
            </a:r>
          </a:p>
          <a:p>
            <a:pPr>
              <a:lnSpc>
                <a:spcPct val="80000"/>
              </a:lnSpc>
            </a:pPr>
            <a:r>
              <a:rPr lang="fi-FI" sz="900" u="sng" smtClean="0"/>
              <a:t>Abstract</a:t>
            </a:r>
            <a:r>
              <a:rPr lang="fi-FI" sz="900" smtClean="0"/>
              <a:t>: </a:t>
            </a:r>
            <a:r>
              <a:rPr lang="en-US" sz="900" smtClean="0"/>
              <a:t>The precise rearrangement of DNA in planta can be achieved through site-specific recombination. For the past decade and a half, laboratory experiments have shown that site-specific recombination can delete genomic DNA, regulate gene expression, recombine chromosomes, and target new DNA into designated transgenic loci. Although much of the technology was once viewed as futuristic promises, commercial adoption of at least a first application is underway. New transgenic crops with the antibiotic resistance marker removed through site-specific recombination are due to appear in the marketplace. This translation from laboratory research to improved field varieties has been slowed by a combination of factors, including the long development time in crop genetic engineering. This paper discusses future potential applications in recombinase-based plant transformation, and in particular, a gene stacking strategy that may be used by Agrobacterium-based delivery of the integrating DNA. This transformation operating system should help shorten the development time of transgenic plants as well as help mitigate biosafety concerns of plant genetic modifications. </a:t>
            </a:r>
            <a:endParaRPr lang="fi-FI" sz="900" smtClean="0"/>
          </a:p>
        </p:txBody>
      </p:sp>
      <p:sp>
        <p:nvSpPr>
          <p:cNvPr id="87044" name="Dian numeron paikkamerkki 3"/>
          <p:cNvSpPr>
            <a:spLocks noGrp="1"/>
          </p:cNvSpPr>
          <p:nvPr>
            <p:ph type="sldNum" sz="quarter" idx="5"/>
          </p:nvPr>
        </p:nvSpPr>
        <p:spPr>
          <a:noFill/>
        </p:spPr>
        <p:txBody>
          <a:bodyPr/>
          <a:lstStyle/>
          <a:p>
            <a:fld id="{0C138FFD-D4E1-4C50-8B91-ACF77181D8CE}" type="slidenum">
              <a:rPr lang="en-US" smtClean="0">
                <a:solidFill>
                  <a:srgbClr val="000000"/>
                </a:solidFill>
              </a:rPr>
              <a:pPr/>
              <a:t>11</a:t>
            </a:fld>
            <a:endParaRPr 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Dian kuvan paikkamerkki 1"/>
          <p:cNvSpPr>
            <a:spLocks noGrp="1" noRot="1" noChangeAspect="1" noTextEdit="1"/>
          </p:cNvSpPr>
          <p:nvPr>
            <p:ph type="sldImg"/>
          </p:nvPr>
        </p:nvSpPr>
        <p:spPr>
          <a:ln/>
        </p:spPr>
      </p:sp>
      <p:sp>
        <p:nvSpPr>
          <p:cNvPr id="88067" name="Huomautusten paikkamerkki 2"/>
          <p:cNvSpPr>
            <a:spLocks noGrp="1"/>
          </p:cNvSpPr>
          <p:nvPr>
            <p:ph type="body" idx="1"/>
          </p:nvPr>
        </p:nvSpPr>
        <p:spPr>
          <a:noFill/>
          <a:ln/>
        </p:spPr>
        <p:txBody>
          <a:bodyPr/>
          <a:lstStyle/>
          <a:p>
            <a:pPr>
              <a:lnSpc>
                <a:spcPct val="80000"/>
              </a:lnSpc>
            </a:pPr>
            <a:r>
              <a:rPr lang="en-US" sz="900" u="sng" smtClean="0"/>
              <a:t>Cre/</a:t>
            </a:r>
            <a:r>
              <a:rPr lang="en-US" sz="900" i="1" u="sng" smtClean="0"/>
              <a:t>lox</a:t>
            </a:r>
            <a:r>
              <a:rPr lang="en-US" sz="900" u="sng" smtClean="0"/>
              <a:t>-systeemi</a:t>
            </a:r>
          </a:p>
          <a:p>
            <a:pPr>
              <a:lnSpc>
                <a:spcPct val="80000"/>
              </a:lnSpc>
            </a:pPr>
            <a:r>
              <a:rPr lang="en-GB" sz="900" smtClean="0"/>
              <a:t>Ow DW (2002). Recombinase-directed plant transformation for the post-genomic era. </a:t>
            </a:r>
            <a:r>
              <a:rPr lang="en-GB" sz="900" i="1" smtClean="0"/>
              <a:t>Plant Molecular Biology </a:t>
            </a:r>
            <a:r>
              <a:rPr lang="en-GB" sz="900" smtClean="0"/>
              <a:t>48: 183–200    http://dx.doi.org/10.1023/A:1013718106742  </a:t>
            </a:r>
            <a:endParaRPr lang="en-US" sz="900" smtClean="0"/>
          </a:p>
          <a:p>
            <a:pPr>
              <a:lnSpc>
                <a:spcPct val="80000"/>
              </a:lnSpc>
            </a:pPr>
            <a:r>
              <a:rPr lang="en-US" sz="900" u="sng" smtClean="0"/>
              <a:t>Abstract</a:t>
            </a:r>
            <a:r>
              <a:rPr lang="en-US" sz="900" smtClean="0"/>
              <a:t>:</a:t>
            </a:r>
          </a:p>
          <a:p>
            <a:pPr>
              <a:lnSpc>
                <a:spcPct val="80000"/>
              </a:lnSpc>
            </a:pPr>
            <a:r>
              <a:rPr lang="en-GB" sz="900" smtClean="0"/>
              <a:t>Plant genomics promises to accelerate genetic discoveries for plant improvements. Machine-driven technologies</a:t>
            </a:r>
          </a:p>
          <a:p>
            <a:pPr>
              <a:lnSpc>
                <a:spcPct val="80000"/>
              </a:lnSpc>
            </a:pPr>
            <a:r>
              <a:rPr lang="en-GB" sz="900" smtClean="0"/>
              <a:t>are ushering in gene structural and expressional data at an unprecedented rate. Potential bottlenecks in this crop</a:t>
            </a:r>
          </a:p>
          <a:p>
            <a:pPr>
              <a:lnSpc>
                <a:spcPct val="80000"/>
              </a:lnSpc>
            </a:pPr>
            <a:r>
              <a:rPr lang="en-GB" sz="900" smtClean="0"/>
              <a:t>improvement process are steps involving plant transformation. With few exceptions, genetic transformation is</a:t>
            </a:r>
          </a:p>
          <a:p>
            <a:pPr>
              <a:lnSpc>
                <a:spcPct val="80000"/>
              </a:lnSpc>
            </a:pPr>
            <a:r>
              <a:rPr lang="en-GB" sz="900" smtClean="0"/>
              <a:t>an obligatory final step by which useful traits are engineered into plants. In addition, transgenesis is most often</a:t>
            </a:r>
          </a:p>
          <a:p>
            <a:pPr>
              <a:lnSpc>
                <a:spcPct val="80000"/>
              </a:lnSpc>
            </a:pPr>
            <a:r>
              <a:rPr lang="en-GB" sz="900" smtClean="0"/>
              <a:t>needed to confirm gene function, after deductions made through comparative genomics, expression profiles, and</a:t>
            </a:r>
          </a:p>
          <a:p>
            <a:pPr>
              <a:lnSpc>
                <a:spcPct val="80000"/>
              </a:lnSpc>
            </a:pPr>
            <a:r>
              <a:rPr lang="en-GB" sz="900" smtClean="0"/>
              <a:t>mutation analysis. This article reviews the use of recombinase systems to deliver DNA more efficiently into the</a:t>
            </a:r>
          </a:p>
          <a:p>
            <a:pPr>
              <a:lnSpc>
                <a:spcPct val="80000"/>
              </a:lnSpc>
            </a:pPr>
            <a:r>
              <a:rPr lang="en-GB" sz="900" smtClean="0"/>
              <a:t>plant genome.</a:t>
            </a:r>
            <a:endParaRPr lang="en-US" sz="900" smtClean="0"/>
          </a:p>
          <a:p>
            <a:pPr>
              <a:lnSpc>
                <a:spcPct val="80000"/>
              </a:lnSpc>
            </a:pPr>
            <a:endParaRPr lang="en-US" sz="900" smtClean="0"/>
          </a:p>
          <a:p>
            <a:pPr>
              <a:lnSpc>
                <a:spcPct val="80000"/>
              </a:lnSpc>
            </a:pPr>
            <a:r>
              <a:rPr lang="en-US" sz="900" u="sng" smtClean="0"/>
              <a:t>FLP/</a:t>
            </a:r>
            <a:r>
              <a:rPr lang="en-US" sz="900" i="1" u="sng" smtClean="0"/>
              <a:t>FRT</a:t>
            </a:r>
            <a:r>
              <a:rPr lang="en-US" sz="900" u="sng" smtClean="0"/>
              <a:t>-systeemi</a:t>
            </a:r>
          </a:p>
          <a:p>
            <a:pPr>
              <a:lnSpc>
                <a:spcPct val="80000"/>
              </a:lnSpc>
            </a:pPr>
            <a:r>
              <a:rPr lang="en-US" sz="900" smtClean="0"/>
              <a:t>Fladung M , Schenk TMH, Polak O, Becker D (2009). Elimination of marker genes and targeted integration via FLP/FRT recombination system from yeast in hybrid aspen (</a:t>
            </a:r>
            <a:r>
              <a:rPr lang="en-US" sz="900" i="1" smtClean="0"/>
              <a:t>Populus tremula </a:t>
            </a:r>
            <a:r>
              <a:rPr lang="en-US" sz="900" smtClean="0"/>
              <a:t>L. × </a:t>
            </a:r>
            <a:r>
              <a:rPr lang="en-US" sz="900" i="1" smtClean="0"/>
              <a:t>P. tremuloides </a:t>
            </a:r>
            <a:r>
              <a:rPr lang="en-US" sz="900" smtClean="0"/>
              <a:t>Michx.). </a:t>
            </a:r>
            <a:r>
              <a:rPr lang="en-US" sz="900" i="1" smtClean="0"/>
              <a:t>Tree Genetics &amp; Genomes</a:t>
            </a:r>
            <a:r>
              <a:rPr lang="en-US" sz="900" smtClean="0"/>
              <a:t>: 1614–2950  Publ. online 30 Sep. 2009    http://dx.doi.org/10.1007/s11295-009-0241-x</a:t>
            </a:r>
          </a:p>
          <a:p>
            <a:pPr>
              <a:lnSpc>
                <a:spcPct val="80000"/>
              </a:lnSpc>
            </a:pPr>
            <a:r>
              <a:rPr lang="en-US" sz="900" u="sng" smtClean="0"/>
              <a:t>Abstract</a:t>
            </a:r>
            <a:r>
              <a:rPr lang="en-US" sz="900" smtClean="0"/>
              <a:t>:</a:t>
            </a:r>
          </a:p>
          <a:p>
            <a:pPr>
              <a:lnSpc>
                <a:spcPct val="80000"/>
              </a:lnSpc>
            </a:pPr>
            <a:r>
              <a:rPr lang="en-GB" sz="900" smtClean="0"/>
              <a:t>Marker gene elimination was investigated in hybrid aspen (Populus tremula L. × Populus tremuloides Michx.) using the FLP/</a:t>
            </a:r>
            <a:r>
              <a:rPr lang="en-GB" sz="900" i="1" smtClean="0"/>
              <a:t>FRT</a:t>
            </a:r>
            <a:r>
              <a:rPr lang="en-GB" sz="900" smtClean="0"/>
              <a:t> recombination system. The construct contained the FLP recombinase under control of a heat inducible promoter, the antibiotic resistance gene nptII driven by the CaMV 35S promoter, and a promoterless uidA gene. The construct was integrated into poplar via Agrobacterium-mediated transformation. The active FLP recombinase excised the nptII marker gene and combined the promoterless uidA gene with the CaMV 35S promoter to form an active uidA gene. For targeted transgene integration, two constructs were used. The first one carried FLP under control of the heat-inducible Gmhsp17.5-E promoter from soybean as well as an active nptII gene flanked by two FRT sites; the second contained the promoterless bar selection marker gene also flanked by two </a:t>
            </a:r>
            <a:r>
              <a:rPr lang="en-GB" sz="900" i="1" smtClean="0"/>
              <a:t>FRT</a:t>
            </a:r>
            <a:r>
              <a:rPr lang="en-GB" sz="900" smtClean="0"/>
              <a:t> sites. Following transformation and induction of FLP, the enzyme mediated a site-specific recombination at the </a:t>
            </a:r>
            <a:r>
              <a:rPr lang="en-GB" sz="900" i="1" smtClean="0"/>
              <a:t>FRT</a:t>
            </a:r>
            <a:r>
              <a:rPr lang="en-GB" sz="900" smtClean="0"/>
              <a:t> sites of both constructs. This recombination leads to an excision of the FLP and nptII gene from the first as well as an excision of the promoterless bar gene from the second construct. The promoterless bar gene reintegrated exactly at the former position of the FLP and nptII genes in the first construct to form an active bar gene. The FLP/</a:t>
            </a:r>
            <a:r>
              <a:rPr lang="en-GB" sz="900" i="1" smtClean="0"/>
              <a:t>FRT </a:t>
            </a:r>
            <a:r>
              <a:rPr lang="en-GB" sz="900" smtClean="0"/>
              <a:t>recombination system from yeast forms a promising basis for the production of antibiotic-free transgenic plants and a useful tool for directed integration of transgenes into plant genomes. </a:t>
            </a:r>
          </a:p>
          <a:p>
            <a:pPr>
              <a:lnSpc>
                <a:spcPct val="80000"/>
              </a:lnSpc>
            </a:pPr>
            <a:endParaRPr lang="en-US" sz="900" smtClean="0"/>
          </a:p>
          <a:p>
            <a:pPr>
              <a:lnSpc>
                <a:spcPct val="80000"/>
              </a:lnSpc>
            </a:pPr>
            <a:endParaRPr lang="en-US" sz="900" u="sng" smtClean="0"/>
          </a:p>
          <a:p>
            <a:pPr>
              <a:lnSpc>
                <a:spcPct val="80000"/>
              </a:lnSpc>
            </a:pPr>
            <a:endParaRPr lang="en-US" sz="900" u="sng" smtClean="0"/>
          </a:p>
        </p:txBody>
      </p:sp>
      <p:sp>
        <p:nvSpPr>
          <p:cNvPr id="88068" name="Dian numeron paikkamerkki 3"/>
          <p:cNvSpPr>
            <a:spLocks noGrp="1"/>
          </p:cNvSpPr>
          <p:nvPr>
            <p:ph type="sldNum" sz="quarter" idx="5"/>
          </p:nvPr>
        </p:nvSpPr>
        <p:spPr>
          <a:noFill/>
        </p:spPr>
        <p:txBody>
          <a:bodyPr/>
          <a:lstStyle/>
          <a:p>
            <a:fld id="{E4622DC1-36B1-4725-81F1-75F83BAC0314}" type="slidenum">
              <a:rPr lang="en-US" smtClean="0">
                <a:solidFill>
                  <a:srgbClr val="000000"/>
                </a:solidFill>
              </a:rPr>
              <a:pPr/>
              <a:t>12</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ian kuvan paikkamerkki 1"/>
          <p:cNvSpPr>
            <a:spLocks noGrp="1" noRot="1" noChangeAspect="1" noTextEdit="1"/>
          </p:cNvSpPr>
          <p:nvPr>
            <p:ph type="sldImg"/>
          </p:nvPr>
        </p:nvSpPr>
        <p:spPr>
          <a:ln/>
        </p:spPr>
      </p:sp>
      <p:sp>
        <p:nvSpPr>
          <p:cNvPr id="89091" name="Huomautusten paikkamerkki 2"/>
          <p:cNvSpPr>
            <a:spLocks noGrp="1"/>
          </p:cNvSpPr>
          <p:nvPr>
            <p:ph type="body" idx="1"/>
          </p:nvPr>
        </p:nvSpPr>
        <p:spPr>
          <a:noFill/>
          <a:ln/>
        </p:spPr>
        <p:txBody>
          <a:bodyPr/>
          <a:lstStyle/>
          <a:p>
            <a:pPr>
              <a:lnSpc>
                <a:spcPct val="80000"/>
              </a:lnSpc>
            </a:pPr>
            <a:r>
              <a:rPr lang="en-US" sz="900" u="sng" smtClean="0"/>
              <a:t>Cre/</a:t>
            </a:r>
            <a:r>
              <a:rPr lang="en-US" sz="900" i="1" u="sng" smtClean="0"/>
              <a:t>lox</a:t>
            </a:r>
            <a:r>
              <a:rPr lang="en-US" sz="900" u="sng" smtClean="0"/>
              <a:t>-systeemi</a:t>
            </a:r>
          </a:p>
          <a:p>
            <a:pPr>
              <a:lnSpc>
                <a:spcPct val="80000"/>
              </a:lnSpc>
            </a:pPr>
            <a:r>
              <a:rPr lang="en-GB" sz="900" smtClean="0"/>
              <a:t>Ow DW (2002). Recombinase-directed plant transformation for the post-genomic era. </a:t>
            </a:r>
            <a:r>
              <a:rPr lang="en-GB" sz="900" i="1" smtClean="0"/>
              <a:t>Plant Molecular Biology </a:t>
            </a:r>
            <a:r>
              <a:rPr lang="en-GB" sz="900" smtClean="0"/>
              <a:t>48: 183–200    http://dx.doi.org/10.1023/A:1013718106742  </a:t>
            </a:r>
            <a:endParaRPr lang="en-US" sz="900" smtClean="0"/>
          </a:p>
          <a:p>
            <a:pPr>
              <a:lnSpc>
                <a:spcPct val="80000"/>
              </a:lnSpc>
            </a:pPr>
            <a:r>
              <a:rPr lang="en-US" sz="900" u="sng" smtClean="0"/>
              <a:t>Abstract</a:t>
            </a:r>
            <a:r>
              <a:rPr lang="en-US" sz="900" smtClean="0"/>
              <a:t>:</a:t>
            </a:r>
          </a:p>
          <a:p>
            <a:pPr>
              <a:lnSpc>
                <a:spcPct val="80000"/>
              </a:lnSpc>
            </a:pPr>
            <a:r>
              <a:rPr lang="en-GB" sz="900" smtClean="0"/>
              <a:t>Plant genomics promises to accelerate genetic discoveries for plant improvements. Machine-driven technologies</a:t>
            </a:r>
          </a:p>
          <a:p>
            <a:pPr>
              <a:lnSpc>
                <a:spcPct val="80000"/>
              </a:lnSpc>
            </a:pPr>
            <a:r>
              <a:rPr lang="en-GB" sz="900" smtClean="0"/>
              <a:t>are ushering in gene structural and expressional data at an unprecedented rate. Potential bottlenecks in this crop</a:t>
            </a:r>
          </a:p>
          <a:p>
            <a:pPr>
              <a:lnSpc>
                <a:spcPct val="80000"/>
              </a:lnSpc>
            </a:pPr>
            <a:r>
              <a:rPr lang="en-GB" sz="900" smtClean="0"/>
              <a:t>improvement process are steps involving plant transformation. With few exceptions, genetic transformation is</a:t>
            </a:r>
          </a:p>
          <a:p>
            <a:pPr>
              <a:lnSpc>
                <a:spcPct val="80000"/>
              </a:lnSpc>
            </a:pPr>
            <a:r>
              <a:rPr lang="en-GB" sz="900" smtClean="0"/>
              <a:t>an obligatory final step by which useful traits are engineered into plants. In addition, transgenesis is most often</a:t>
            </a:r>
          </a:p>
          <a:p>
            <a:pPr>
              <a:lnSpc>
                <a:spcPct val="80000"/>
              </a:lnSpc>
            </a:pPr>
            <a:r>
              <a:rPr lang="en-GB" sz="900" smtClean="0"/>
              <a:t>needed to confirm gene function, after deductions made through comparative genomics, expression profiles, and</a:t>
            </a:r>
          </a:p>
          <a:p>
            <a:pPr>
              <a:lnSpc>
                <a:spcPct val="80000"/>
              </a:lnSpc>
            </a:pPr>
            <a:r>
              <a:rPr lang="en-GB" sz="900" smtClean="0"/>
              <a:t>mutation analysis. This article reviews the use of recombinase systems to deliver DNA more efficiently into the</a:t>
            </a:r>
          </a:p>
          <a:p>
            <a:pPr>
              <a:lnSpc>
                <a:spcPct val="80000"/>
              </a:lnSpc>
            </a:pPr>
            <a:r>
              <a:rPr lang="en-GB" sz="900" smtClean="0"/>
              <a:t>plant genome.</a:t>
            </a:r>
            <a:endParaRPr lang="en-US" sz="900" smtClean="0"/>
          </a:p>
          <a:p>
            <a:pPr>
              <a:lnSpc>
                <a:spcPct val="80000"/>
              </a:lnSpc>
            </a:pPr>
            <a:endParaRPr lang="en-US" sz="900" smtClean="0"/>
          </a:p>
          <a:p>
            <a:pPr>
              <a:lnSpc>
                <a:spcPct val="80000"/>
              </a:lnSpc>
            </a:pPr>
            <a:r>
              <a:rPr lang="en-US" sz="900" u="sng" smtClean="0"/>
              <a:t>FLP/</a:t>
            </a:r>
            <a:r>
              <a:rPr lang="en-US" sz="900" i="1" u="sng" smtClean="0"/>
              <a:t>FRT</a:t>
            </a:r>
            <a:r>
              <a:rPr lang="en-US" sz="900" u="sng" smtClean="0"/>
              <a:t>-systeemi</a:t>
            </a:r>
          </a:p>
          <a:p>
            <a:pPr>
              <a:lnSpc>
                <a:spcPct val="80000"/>
              </a:lnSpc>
            </a:pPr>
            <a:r>
              <a:rPr lang="en-US" sz="900" smtClean="0"/>
              <a:t>Fladung M , Schenk TMH, Polak O, Becker D (2009). Elimination of marker genes and targeted integration via FLP/FRT recombination system from yeast in hybrid aspen (</a:t>
            </a:r>
            <a:r>
              <a:rPr lang="en-US" sz="900" i="1" smtClean="0"/>
              <a:t>Populus tremula </a:t>
            </a:r>
            <a:r>
              <a:rPr lang="en-US" sz="900" smtClean="0"/>
              <a:t>L. × </a:t>
            </a:r>
            <a:r>
              <a:rPr lang="en-US" sz="900" i="1" smtClean="0"/>
              <a:t>P. tremuloides </a:t>
            </a:r>
            <a:r>
              <a:rPr lang="en-US" sz="900" smtClean="0"/>
              <a:t>Michx.). </a:t>
            </a:r>
            <a:r>
              <a:rPr lang="en-US" sz="900" i="1" smtClean="0"/>
              <a:t>Tree Genetics &amp; Genomes</a:t>
            </a:r>
            <a:r>
              <a:rPr lang="en-US" sz="900" smtClean="0"/>
              <a:t>: 1614–2950  Publ. online 30 Sep. 2009    http://dx.doi.org/10.1007/s11295-009-0241-x</a:t>
            </a:r>
          </a:p>
          <a:p>
            <a:pPr>
              <a:lnSpc>
                <a:spcPct val="80000"/>
              </a:lnSpc>
            </a:pPr>
            <a:r>
              <a:rPr lang="en-US" sz="900" u="sng" smtClean="0"/>
              <a:t>Abstract</a:t>
            </a:r>
            <a:r>
              <a:rPr lang="en-US" sz="900" smtClean="0"/>
              <a:t>:</a:t>
            </a:r>
          </a:p>
          <a:p>
            <a:pPr>
              <a:lnSpc>
                <a:spcPct val="80000"/>
              </a:lnSpc>
            </a:pPr>
            <a:r>
              <a:rPr lang="en-GB" sz="900" smtClean="0"/>
              <a:t>Marker gene elimination was investigated in hybrid aspen (Populus tremula L. × Populus tremuloides Michx.) using the FLP/</a:t>
            </a:r>
            <a:r>
              <a:rPr lang="en-GB" sz="900" i="1" smtClean="0"/>
              <a:t>FRT</a:t>
            </a:r>
            <a:r>
              <a:rPr lang="en-GB" sz="900" smtClean="0"/>
              <a:t> recombination system. The construct contained the FLP recombinase under control of a heat inducible promoter, the antibiotic resistance gene nptII driven by the CaMV 35S promoter, and a promoterless uidA gene. The construct was integrated into poplar via Agrobacterium-mediated transformation. The active FLP recombinase excised the nptII marker gene and combined the promoterless uidA gene with the CaMV 35S promoter to form an active uidA gene. For targeted transgene integration, two constructs were used. The first one carried FLP under control of the heat-inducible Gmhsp17.5-E promoter from soybean as well as an active nptII gene flanked by two FRT sites; the second contained the promoterless bar selection marker gene also flanked by two </a:t>
            </a:r>
            <a:r>
              <a:rPr lang="en-GB" sz="900" i="1" smtClean="0"/>
              <a:t>FRT</a:t>
            </a:r>
            <a:r>
              <a:rPr lang="en-GB" sz="900" smtClean="0"/>
              <a:t> sites. Following transformation and induction of FLP, the enzyme mediated a site-specific recombination at the </a:t>
            </a:r>
            <a:r>
              <a:rPr lang="en-GB" sz="900" i="1" smtClean="0"/>
              <a:t>FRT</a:t>
            </a:r>
            <a:r>
              <a:rPr lang="en-GB" sz="900" smtClean="0"/>
              <a:t> sites of both constructs. This recombination leads to an excision of the FLP and nptII gene from the first as well as an excision of the promoterless bar gene from the second construct. The promoterless bar gene reintegrated exactly at the former position of the FLP and nptII genes in the first construct to form an active bar gene. The FLP/</a:t>
            </a:r>
            <a:r>
              <a:rPr lang="en-GB" sz="900" i="1" smtClean="0"/>
              <a:t>FRT </a:t>
            </a:r>
            <a:r>
              <a:rPr lang="en-GB" sz="900" smtClean="0"/>
              <a:t>recombination system from yeast forms a promising basis for the production of antibiotic-free transgenic plants and a useful tool for directed integration of transgenes into plant genomes. </a:t>
            </a:r>
          </a:p>
          <a:p>
            <a:pPr>
              <a:lnSpc>
                <a:spcPct val="80000"/>
              </a:lnSpc>
            </a:pPr>
            <a:endParaRPr lang="en-US" sz="900" smtClean="0"/>
          </a:p>
          <a:p>
            <a:pPr>
              <a:lnSpc>
                <a:spcPct val="80000"/>
              </a:lnSpc>
            </a:pPr>
            <a:endParaRPr lang="en-US" sz="900" u="sng" smtClean="0"/>
          </a:p>
          <a:p>
            <a:pPr>
              <a:lnSpc>
                <a:spcPct val="80000"/>
              </a:lnSpc>
            </a:pPr>
            <a:endParaRPr lang="en-US" sz="900" u="sng" smtClean="0"/>
          </a:p>
        </p:txBody>
      </p:sp>
      <p:sp>
        <p:nvSpPr>
          <p:cNvPr id="89092" name="Dian numeron paikkamerkki 3"/>
          <p:cNvSpPr>
            <a:spLocks noGrp="1"/>
          </p:cNvSpPr>
          <p:nvPr>
            <p:ph type="sldNum" sz="quarter" idx="5"/>
          </p:nvPr>
        </p:nvSpPr>
        <p:spPr>
          <a:noFill/>
        </p:spPr>
        <p:txBody>
          <a:bodyPr/>
          <a:lstStyle/>
          <a:p>
            <a:fld id="{30A32979-92CF-479B-BB95-693A0D9BA9BD}" type="slidenum">
              <a:rPr lang="en-US" smtClean="0">
                <a:solidFill>
                  <a:srgbClr val="000000"/>
                </a:solidFill>
              </a:rPr>
              <a:pPr/>
              <a:t>13</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Dian kuvan paikkamerkki 1"/>
          <p:cNvSpPr>
            <a:spLocks noGrp="1" noRot="1" noChangeAspect="1" noTextEdit="1"/>
          </p:cNvSpPr>
          <p:nvPr>
            <p:ph type="sldImg"/>
          </p:nvPr>
        </p:nvSpPr>
        <p:spPr>
          <a:ln/>
        </p:spPr>
      </p:sp>
      <p:sp>
        <p:nvSpPr>
          <p:cNvPr id="90115" name="Huomautusten paikkamerkki 2"/>
          <p:cNvSpPr>
            <a:spLocks noGrp="1"/>
          </p:cNvSpPr>
          <p:nvPr>
            <p:ph type="body" idx="1"/>
          </p:nvPr>
        </p:nvSpPr>
        <p:spPr>
          <a:noFill/>
          <a:ln/>
        </p:spPr>
        <p:txBody>
          <a:bodyPr/>
          <a:lstStyle/>
          <a:p>
            <a:pPr>
              <a:lnSpc>
                <a:spcPct val="80000"/>
              </a:lnSpc>
            </a:pPr>
            <a:endParaRPr lang="fi-FI" sz="900" smtClean="0"/>
          </a:p>
        </p:txBody>
      </p:sp>
      <p:sp>
        <p:nvSpPr>
          <p:cNvPr id="90116" name="Dian numeron paikkamerkki 3"/>
          <p:cNvSpPr>
            <a:spLocks noGrp="1"/>
          </p:cNvSpPr>
          <p:nvPr>
            <p:ph type="sldNum" sz="quarter" idx="5"/>
          </p:nvPr>
        </p:nvSpPr>
        <p:spPr>
          <a:noFill/>
        </p:spPr>
        <p:txBody>
          <a:bodyPr/>
          <a:lstStyle/>
          <a:p>
            <a:fld id="{68013C19-2581-4B9A-9D3B-AFD3385FDB23}" type="slidenum">
              <a:rPr lang="en-US" smtClean="0">
                <a:solidFill>
                  <a:srgbClr val="000000"/>
                </a:solidFill>
              </a:rPr>
              <a:pPr/>
              <a:t>14</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ian kuvan paikkamerkki 1"/>
          <p:cNvSpPr>
            <a:spLocks noGrp="1" noRot="1" noChangeAspect="1" noTextEdit="1"/>
          </p:cNvSpPr>
          <p:nvPr>
            <p:ph type="sldImg"/>
          </p:nvPr>
        </p:nvSpPr>
        <p:spPr>
          <a:ln/>
        </p:spPr>
      </p:sp>
      <p:sp>
        <p:nvSpPr>
          <p:cNvPr id="91139" name="Huomautusten paikkamerkki 2"/>
          <p:cNvSpPr>
            <a:spLocks noGrp="1"/>
          </p:cNvSpPr>
          <p:nvPr>
            <p:ph type="body" idx="1"/>
          </p:nvPr>
        </p:nvSpPr>
        <p:spPr>
          <a:noFill/>
          <a:ln/>
        </p:spPr>
        <p:txBody>
          <a:bodyPr/>
          <a:lstStyle/>
          <a:p>
            <a:pPr>
              <a:lnSpc>
                <a:spcPct val="80000"/>
              </a:lnSpc>
            </a:pPr>
            <a:r>
              <a:rPr lang="en-US" sz="900" smtClean="0"/>
              <a:t>Mlynarova L, Nap J-P (2006). Transgenic Plants that Make Non-transgenic Pollen. </a:t>
            </a:r>
            <a:r>
              <a:rPr lang="en-US" sz="900" i="1" smtClean="0"/>
              <a:t>ISB News Report </a:t>
            </a:r>
            <a:r>
              <a:rPr lang="en-US" sz="900" smtClean="0"/>
              <a:t>Aug. 2006, 3 p.</a:t>
            </a:r>
          </a:p>
          <a:p>
            <a:pPr>
              <a:lnSpc>
                <a:spcPct val="80000"/>
              </a:lnSpc>
            </a:pPr>
            <a:r>
              <a:rPr lang="en-US" sz="900" smtClean="0"/>
              <a:t>http://www.isb.vt.edu/news/2006/artspdf/aug0603.pdf</a:t>
            </a:r>
          </a:p>
          <a:p>
            <a:pPr>
              <a:lnSpc>
                <a:spcPct val="80000"/>
              </a:lnSpc>
            </a:pPr>
            <a:endParaRPr lang="en-US" sz="900" u="sng" smtClean="0"/>
          </a:p>
          <a:p>
            <a:pPr>
              <a:lnSpc>
                <a:spcPct val="80000"/>
              </a:lnSpc>
            </a:pPr>
            <a:r>
              <a:rPr lang="en-GB" sz="900" smtClean="0"/>
              <a:t>Chakraborti D, Sarkar A, Mondal HA, Schuermann D, Hohn B, Sarmah BK, Das S (2008). Cre/ </a:t>
            </a:r>
            <a:r>
              <a:rPr lang="en-GB" sz="900" i="1" smtClean="0"/>
              <a:t>lox</a:t>
            </a:r>
            <a:r>
              <a:rPr lang="en-GB" sz="900" smtClean="0"/>
              <a:t> system to develop selectable marker free transgenic tobacco plants conferring resistance against sap sucking homopteran insect. </a:t>
            </a:r>
            <a:r>
              <a:rPr lang="en-GB" sz="900" i="1" smtClean="0"/>
              <a:t>Plant Cell Rep. </a:t>
            </a:r>
            <a:r>
              <a:rPr lang="en-GB" sz="900" smtClean="0"/>
              <a:t>27: 1623–1633   http://dx.doi.org/10.1007/s00299-008-0585-y </a:t>
            </a:r>
            <a:r>
              <a:rPr lang="en-GB" sz="900" u="sng" smtClean="0"/>
              <a:t> </a:t>
            </a:r>
            <a:endParaRPr lang="en-US" sz="900" u="sng" smtClean="0"/>
          </a:p>
          <a:p>
            <a:pPr>
              <a:lnSpc>
                <a:spcPct val="80000"/>
              </a:lnSpc>
            </a:pPr>
            <a:r>
              <a:rPr lang="en-US" sz="900" u="sng" smtClean="0"/>
              <a:t>Abstract</a:t>
            </a:r>
            <a:r>
              <a:rPr lang="en-US" sz="900" smtClean="0"/>
              <a:t>:    [Huom! Tässä menetelmän versiossa joudutaan tekemään ja risteyttämään keskenään kaksi gm-kasvilinjaa] </a:t>
            </a:r>
          </a:p>
          <a:p>
            <a:pPr>
              <a:lnSpc>
                <a:spcPct val="80000"/>
              </a:lnSpc>
            </a:pPr>
            <a:r>
              <a:rPr lang="en-GB" sz="900" smtClean="0"/>
              <a:t>A binary expression vector was constructed containing the insecticidal gene </a:t>
            </a:r>
            <a:r>
              <a:rPr lang="en-GB" sz="900" i="1" smtClean="0"/>
              <a:t>Allium sativum </a:t>
            </a:r>
            <a:r>
              <a:rPr lang="en-GB" sz="900" smtClean="0"/>
              <a:t>leaf agglutinin (ASAL), and a selectable nptII marker gene cassette, flanked by lox sites. Similarly, another binary vector was developed with the chimeric cre gene construct. Transformed tobacco plants were generated with these two independent vectors. Each of the T0 lox plants was crossed with T0 Cre plants. PCR analyses followed by the sequencing of the target T-DNA part of the hybrid T1 plants demonstrated the excision of the nptII gene in highly precised manner in certain percentage of the T1 hybrid lines. The frequency of such marker gene excision was calculated to be 19.2% in the hybrids. Marker free plants were able to express ASAL efficiently and reduce the survivability of Myzus persiceae, the deadly pest of tobacco significantly, compared to the control tobacco plants. Results of PCR and Southern blot analyses of some of the T2 plants detected the absence of cre as well as nptII genes. Thus, the crossing strategy involving Cre/lox system for the excision of marker genes appears to be very effective and easy to execute. Documentation of such marker excision phenomenon in the transgenic plants expressing the important insecticidal protein for the first time has a great significance from agricultural and biotechnological points of view</a:t>
            </a:r>
            <a:endParaRPr lang="en-US" sz="900" smtClean="0"/>
          </a:p>
          <a:p>
            <a:pPr>
              <a:lnSpc>
                <a:spcPct val="80000"/>
              </a:lnSpc>
            </a:pPr>
            <a:endParaRPr lang="en-US" sz="900" u="sng" smtClean="0"/>
          </a:p>
          <a:p>
            <a:pPr>
              <a:lnSpc>
                <a:spcPct val="80000"/>
              </a:lnSpc>
            </a:pPr>
            <a:r>
              <a:rPr lang="en-US" sz="900" smtClean="0"/>
              <a:t>Fladung M , Schenk TMH, Polak O, Becker D (2009). Elimination of marker genes and targeted integration via FLP/FRT recombination system from yeast in hybrid aspen (</a:t>
            </a:r>
            <a:r>
              <a:rPr lang="en-US" sz="900" i="1" smtClean="0"/>
              <a:t>Populus tremula </a:t>
            </a:r>
            <a:r>
              <a:rPr lang="en-US" sz="900" smtClean="0"/>
              <a:t>L. × </a:t>
            </a:r>
            <a:r>
              <a:rPr lang="en-US" sz="900" i="1" smtClean="0"/>
              <a:t>P. tremuloides </a:t>
            </a:r>
            <a:r>
              <a:rPr lang="en-US" sz="900" smtClean="0"/>
              <a:t>Michx.). </a:t>
            </a:r>
            <a:r>
              <a:rPr lang="en-US" sz="900" i="1" smtClean="0"/>
              <a:t>Tree Genetics &amp; Genomes</a:t>
            </a:r>
            <a:r>
              <a:rPr lang="en-US" sz="900" smtClean="0"/>
              <a:t>: 1614–2950  Publ. online 30 Sep. 2009    http://dx.doi.org/10.1007/s11295-009-0241-x</a:t>
            </a:r>
          </a:p>
          <a:p>
            <a:pPr>
              <a:lnSpc>
                <a:spcPct val="80000"/>
              </a:lnSpc>
            </a:pPr>
            <a:r>
              <a:rPr lang="en-US" sz="900" u="sng" smtClean="0"/>
              <a:t>Abstract</a:t>
            </a:r>
            <a:r>
              <a:rPr lang="en-US" sz="900" smtClean="0"/>
              <a:t>: [Tässä menetelmän versiossa rekombinaasientsyymin tuotanto gm-kasvissa voidaan käynnistää jälkikäteen lämpökäsittelyllä, jolloin  jo turhat “tekniset” dna-pätkät leikkautuvat pois kromosomista]</a:t>
            </a:r>
          </a:p>
          <a:p>
            <a:pPr>
              <a:lnSpc>
                <a:spcPct val="80000"/>
              </a:lnSpc>
            </a:pPr>
            <a:r>
              <a:rPr lang="en-GB" sz="900" smtClean="0"/>
              <a:t>Marker gene elimination was investigated in hybrid aspen (Populus tremula L. × Populus tremuloides Michx.) using the FLP/FRT recombination system. The construct contained the FLP recombinase under control of a heat inducible promoter, the antibiotic resistance gene nptII driven by the CaMV 35S promoter, and a promoterless uidA gene. The construct was integrated into poplar via Agrobacterium-mediated transformation. The active FLP recombinase excised the nptII marker gene and combined the promoterless uidA gene with the CaMV 35S promoter to form an active uidA gene. For targeted transgene integration, two constructs were used. The first one carried FLP under control of the heat-inducible Gmhsp17.5-E promoter from soybean as well as an active nptII gene flanked by two FRT sites; the second contained the promoterless bar selection marker gene also flanked by two FRT sites. Following transformation and induction of FLP, the enzyme mediated a site-specific recombination at the FRT sites of both constructs. This recombination leads to an excision of the FLP and nptII gene from the first as well as an excision of the promoterless bar gene from the second construct. The promoterless bar gene reintegrated exactly at the former position of the FLP and nptII genes in the first construct to form an active bar gene. The FLP/FRT recombination system from yeast forms a promising basis for the production of antibiotic-free transgenic plants and a useful tool for directed integration of transgenes into plant genomes. </a:t>
            </a:r>
          </a:p>
          <a:p>
            <a:pPr>
              <a:lnSpc>
                <a:spcPct val="80000"/>
              </a:lnSpc>
            </a:pPr>
            <a:endParaRPr lang="en-US" sz="900" u="sng" smtClean="0"/>
          </a:p>
          <a:p>
            <a:pPr>
              <a:lnSpc>
                <a:spcPct val="80000"/>
              </a:lnSpc>
            </a:pPr>
            <a:r>
              <a:rPr lang="en-US" sz="900" u="sng" smtClean="0"/>
              <a:t>Patentti USA:ssa</a:t>
            </a:r>
            <a:endParaRPr lang="en-US" sz="900" smtClean="0"/>
          </a:p>
          <a:p>
            <a:pPr>
              <a:lnSpc>
                <a:spcPct val="80000"/>
              </a:lnSpc>
            </a:pPr>
            <a:r>
              <a:rPr lang="en-US" sz="900" smtClean="0"/>
              <a:t>Moller SG, Zuo J, Chua N-H (2004). US Patent 6723896 - Inducible site-specific recombination for the activation and removal of transgenes in transgenic plants</a:t>
            </a:r>
          </a:p>
          <a:p>
            <a:pPr>
              <a:lnSpc>
                <a:spcPct val="80000"/>
              </a:lnSpc>
            </a:pPr>
            <a:r>
              <a:rPr lang="en-US" sz="900" smtClean="0"/>
              <a:t>http://www.patentstorm.us/patents/6723896/fulltext.html</a:t>
            </a:r>
          </a:p>
          <a:p>
            <a:pPr>
              <a:lnSpc>
                <a:spcPct val="80000"/>
              </a:lnSpc>
            </a:pPr>
            <a:r>
              <a:rPr lang="en-US" sz="900" u="sng" smtClean="0"/>
              <a:t>Abstract:</a:t>
            </a:r>
          </a:p>
          <a:p>
            <a:pPr>
              <a:lnSpc>
                <a:spcPct val="80000"/>
              </a:lnSpc>
            </a:pPr>
            <a:r>
              <a:rPr lang="en-US" sz="900" smtClean="0"/>
              <a:t>Disclosed is an inducible promoter system in conjunction with a site-specific recombination system which allows (i) specific activation of transgenes at specific times or (ii) excision and removal of transgenes (e.g., antibiotic resistance markers) from transgenic plants. These “suicide” gene cassettes, including the recombination system itself, can be evicted from the plant genome once their function has been exerted. The system is based on the ability to temporally and spatially induce the expression of CRE recombinase which then binds to directly repeated lox sites flanking the transgene in question leading to the precise excision of the gene cassette. Also disclosed is a method to activate an inverted, and therefore silent, transgene by placing two lox sites in opposite orientations flanking the transgene. This results in inversion of the intervening DNA fragment in the presence of CRE recombinase. This activation can be timed by placing the CRE recombinase under the control of an inducible promoter.</a:t>
            </a:r>
          </a:p>
          <a:p>
            <a:pPr>
              <a:lnSpc>
                <a:spcPct val="80000"/>
              </a:lnSpc>
            </a:pPr>
            <a:endParaRPr lang="en-US" sz="900" smtClean="0"/>
          </a:p>
          <a:p>
            <a:pPr>
              <a:lnSpc>
                <a:spcPct val="80000"/>
              </a:lnSpc>
            </a:pPr>
            <a:r>
              <a:rPr lang="en-US" sz="900" u="sng" smtClean="0"/>
              <a:t>USDA ARS –tutkimusprojekti</a:t>
            </a:r>
            <a:endParaRPr lang="en-US" sz="900" smtClean="0"/>
          </a:p>
          <a:p>
            <a:pPr>
              <a:lnSpc>
                <a:spcPct val="80000"/>
              </a:lnSpc>
            </a:pPr>
            <a:r>
              <a:rPr lang="en-US" sz="900" smtClean="0"/>
              <a:t>Biocontainment Via Recombination: Removal of Transgenes from Canola Pollen</a:t>
            </a:r>
          </a:p>
          <a:p>
            <a:pPr>
              <a:lnSpc>
                <a:spcPct val="80000"/>
              </a:lnSpc>
            </a:pPr>
            <a:r>
              <a:rPr lang="en-US" sz="900" smtClean="0"/>
              <a:t>http://www.ars.usda.gov/research/projects/projects.htm?ACCN_NO=411441</a:t>
            </a:r>
          </a:p>
          <a:p>
            <a:pPr>
              <a:lnSpc>
                <a:spcPct val="80000"/>
              </a:lnSpc>
            </a:pPr>
            <a:r>
              <a:rPr lang="en-US" sz="900" u="sng" smtClean="0"/>
              <a:t>Objective</a:t>
            </a:r>
            <a:r>
              <a:rPr lang="en-US" sz="900" smtClean="0"/>
              <a:t>: </a:t>
            </a:r>
          </a:p>
          <a:p>
            <a:pPr>
              <a:lnSpc>
                <a:spcPct val="80000"/>
              </a:lnSpc>
            </a:pPr>
            <a:r>
              <a:rPr lang="en-US" sz="900" smtClean="0"/>
              <a:t>Produce and characterize transgenic canola with pollen-specific recombinases in which the T-DNA includes recognition sites flanking genes that code for recombinases and fluorescent proteins that serve as whole plant and pollen markers. </a:t>
            </a:r>
          </a:p>
          <a:p>
            <a:pPr>
              <a:lnSpc>
                <a:spcPct val="80000"/>
              </a:lnSpc>
            </a:pPr>
            <a:r>
              <a:rPr lang="en-US" sz="900" u="sng" smtClean="0"/>
              <a:t>Approach</a:t>
            </a:r>
            <a:r>
              <a:rPr lang="en-US" sz="900" smtClean="0"/>
              <a:t>: (eri rekombinaasientsyymejä ja niiden dna-tunnistusjaksoja kokeillaan gm-rapsilla) </a:t>
            </a:r>
          </a:p>
          <a:p>
            <a:pPr>
              <a:lnSpc>
                <a:spcPct val="80000"/>
              </a:lnSpc>
            </a:pPr>
            <a:r>
              <a:rPr lang="en-US" sz="900" smtClean="0"/>
              <a:t>Seven plant transformation vectors will be produced and tested in transgenic canola: 1. loxP recognition sites and Cre recombinase; 2. Fused loxP/FRT recognition sites and CRE recombinase; 3. ParA recongition sites and ParA recombinase system; 4. CinH recongition sites and CinH recombinase system; 5. Tn50-53 recongition sites and Tn5053 recombinase system; 6. Tn1721 recongition sites and Tn1721 recombinase system; and 7. Control with loxP recognition sites with no recombinase cassette (positive control). BSL-1; 7/3/09. Documents Reimbursable with University of Tennessee. Log 31141. </a:t>
            </a:r>
          </a:p>
          <a:p>
            <a:pPr>
              <a:lnSpc>
                <a:spcPct val="80000"/>
              </a:lnSpc>
            </a:pPr>
            <a:r>
              <a:rPr lang="en-US" sz="900" smtClean="0"/>
              <a:t> </a:t>
            </a:r>
          </a:p>
          <a:p>
            <a:pPr>
              <a:lnSpc>
                <a:spcPct val="80000"/>
              </a:lnSpc>
            </a:pPr>
            <a:r>
              <a:rPr lang="en-US" sz="900" u="sng" smtClean="0"/>
              <a:t>Kiinalainen julkaisu</a:t>
            </a:r>
            <a:endParaRPr lang="en-US" sz="900" smtClean="0"/>
          </a:p>
          <a:p>
            <a:pPr>
              <a:lnSpc>
                <a:spcPct val="80000"/>
              </a:lnSpc>
            </a:pPr>
            <a:r>
              <a:rPr lang="en-US" sz="900" smtClean="0"/>
              <a:t>SONG Hong-yuan, REN Xue-song, SI Jun, LI Cheng-qiong, SONG Ming (2008). Construction of Marker-Free GFP Transgenic Tobacco by Cre/Iox Site-Specific Recombination System. Agricultural Sciences in China 07(9)  </a:t>
            </a:r>
            <a:endParaRPr lang="fi-FI" sz="900" smtClean="0"/>
          </a:p>
          <a:p>
            <a:pPr>
              <a:lnSpc>
                <a:spcPct val="80000"/>
              </a:lnSpc>
            </a:pPr>
            <a:r>
              <a:rPr lang="fi-FI" sz="900" smtClean="0"/>
              <a:t>http://d.wanfangdata.com.cn/Periodical_zgnykx-e200809005.aspx</a:t>
            </a:r>
            <a:endParaRPr lang="fi-FI" sz="900" u="sng" smtClean="0"/>
          </a:p>
          <a:p>
            <a:pPr>
              <a:lnSpc>
                <a:spcPct val="80000"/>
              </a:lnSpc>
            </a:pPr>
            <a:r>
              <a:rPr lang="fi-FI" sz="900" u="sng" smtClean="0"/>
              <a:t>Abstract:</a:t>
            </a:r>
          </a:p>
          <a:p>
            <a:pPr>
              <a:lnSpc>
                <a:spcPct val="80000"/>
              </a:lnSpc>
            </a:pPr>
            <a:r>
              <a:rPr lang="en-US" sz="900" smtClean="0"/>
              <a:t>Marker-free GFP transgenic tobacco plants were constructed based on Cre/lox site-specific recombination system.A GFP gene was introduced into the tobacco genome using the Bar gene as a linked selectable marker flanked by recombination sites in a directed orientation.The Bar gene expression box was subsequently excised from the plant genome by a strategy of Cre gene retransformation.After removal of the Cre-NPT H locus by genetic segregation through self-cross,plants that incorporated only the GFP transgene were obtained.Transgenic tobacco plants mediated by Agrobacterium tumefaciens were obtained,which resisted herbicide Basta and GFP expressed well,then the Cre gene was subsequently introduced into 5 plants of them,respectively,by retransformation.The leaf disks from Cre transgenic plants were used to test the resistance to Basta on the medium with 8 mg L-1 of PPT.The results showed that few discs were able to regenerate normally,and the excision at 76-100% efficiency depended on individual retransformation events.Evidence for a precise recombination event was confirmed by cloning the nucleotides sequence surrounding the lox sites of the Basts sensitive plants.The result indicated that the excision event in the recombination sites was precise and conservative,without loss or alteration of any submarginal nucleotides of the recombination sites.Bar gene excised plants were self-pollinated to allow segregation of the GFP gene from the Cre-NPT II locus.The progenies from self-pollinated plants were scored for Kan senstivity,then the segregation of GFP gene from Cre-NPT II locus in the Kan senstive plants were confirmed by PCR analysis subsequently.Hence,constructing marker-free transgenic tobacco plants by Cre/lox site-specific recombination system was reliable,and the strategy presented here should be applicable to other plants for the construction of marker-free transgenic plants as well.</a:t>
            </a:r>
            <a:endParaRPr lang="fi-FI" sz="900" smtClean="0"/>
          </a:p>
          <a:p>
            <a:pPr>
              <a:lnSpc>
                <a:spcPct val="80000"/>
              </a:lnSpc>
            </a:pPr>
            <a:endParaRPr lang="fi-FI" sz="900" smtClean="0"/>
          </a:p>
          <a:p>
            <a:pPr>
              <a:lnSpc>
                <a:spcPct val="80000"/>
              </a:lnSpc>
            </a:pPr>
            <a:endParaRPr lang="fi-FI" sz="900" smtClean="0"/>
          </a:p>
        </p:txBody>
      </p:sp>
      <p:sp>
        <p:nvSpPr>
          <p:cNvPr id="91140" name="Dian numeron paikkamerkki 3"/>
          <p:cNvSpPr>
            <a:spLocks noGrp="1"/>
          </p:cNvSpPr>
          <p:nvPr>
            <p:ph type="sldNum" sz="quarter" idx="5"/>
          </p:nvPr>
        </p:nvSpPr>
        <p:spPr>
          <a:noFill/>
        </p:spPr>
        <p:txBody>
          <a:bodyPr/>
          <a:lstStyle/>
          <a:p>
            <a:fld id="{EECAB04B-91F5-4A6A-9590-3898BBDF7C01}" type="slidenum">
              <a:rPr lang="en-US" smtClean="0">
                <a:solidFill>
                  <a:srgbClr val="000000"/>
                </a:solidFill>
              </a:rPr>
              <a:pPr/>
              <a:t>15</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C148968A-7FED-4F3F-958C-6EF056B1E9F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952B6955-C40B-40E3-88BF-756E5815DC1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Kasvibiotekniikan menetelmiä</a:t>
            </a:r>
            <a:endParaRPr lang="en-US"/>
          </a:p>
        </p:txBody>
      </p:sp>
      <p:sp>
        <p:nvSpPr>
          <p:cNvPr id="9" name="Rectangle 1039"/>
          <p:cNvSpPr>
            <a:spLocks noGrp="1" noChangeArrowheads="1"/>
          </p:cNvSpPr>
          <p:nvPr>
            <p:ph type="sldNum" sz="quarter" idx="17"/>
          </p:nvPr>
        </p:nvSpPr>
        <p:spPr>
          <a:ln/>
        </p:spPr>
        <p:txBody>
          <a:bodyPr/>
          <a:lstStyle>
            <a:lvl1pPr>
              <a:defRPr/>
            </a:lvl1pPr>
          </a:lstStyle>
          <a:p>
            <a:pPr>
              <a:defRPr/>
            </a:pPr>
            <a:fld id="{58D36AC6-ABB7-48F0-B896-EADDD4F9CAA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smtClean="0"/>
              <a:t>Jussi Tammisola, Kasvibiotekniikan menetelmiä</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C5034753-9002-4DCB-93E6-4C247668ADD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en-US" smtClean="0"/>
              <a:t>Jussi Tammisola, Kasvibiotekniikan menetelmiä</a:t>
            </a:r>
            <a:endParaRPr lang="en-US"/>
          </a:p>
        </p:txBody>
      </p:sp>
      <p:sp>
        <p:nvSpPr>
          <p:cNvPr id="6" name="Rectangle 1039"/>
          <p:cNvSpPr>
            <a:spLocks noGrp="1" noChangeArrowheads="1"/>
          </p:cNvSpPr>
          <p:nvPr>
            <p:ph type="sldNum" sz="quarter" idx="16"/>
          </p:nvPr>
        </p:nvSpPr>
        <p:spPr>
          <a:ln/>
        </p:spPr>
        <p:txBody>
          <a:bodyPr/>
          <a:lstStyle>
            <a:lvl1pPr>
              <a:defRPr/>
            </a:lvl1pPr>
          </a:lstStyle>
          <a:p>
            <a:pPr>
              <a:defRPr/>
            </a:pPr>
            <a:fld id="{5F7676FF-F2FF-4E4B-9016-72F70C753EF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Kasvibiotekniikan menetelmiä</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1B925772-D0B2-470B-88A8-94909726E7B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smtClean="0"/>
              <a:t>Jussi Tammisola, Kasvibiotekniikan menetelmiä</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C3485699-471E-449A-8094-D70FF998F1D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Kasvibiotekniikan menetelmiä</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435D6A57-9A19-4EAC-B335-6877779B16A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ACF1B2EB-6D73-4BAD-BE45-92CC9F64155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742950" y="2235200"/>
            <a:ext cx="5829300" cy="5486400"/>
          </a:xfrm>
        </p:spPr>
        <p:txBody>
          <a:bodyPr/>
          <a:lstStyle/>
          <a:p>
            <a:pPr lvl="0"/>
            <a:endParaRPr lang="fi-FI"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792C3B24-FF6F-4007-89ED-6973AC583C9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woObj" preserve="1">
  <p:cSld name="Otsikko, sisältö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reserve="1">
  <p:cSld name="Otsikko, ClipArt-kuva ja teksti">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ClipArt-paikkamerkki 2"/>
          <p:cNvSpPr>
            <a:spLocks noGrp="1"/>
          </p:cNvSpPr>
          <p:nvPr>
            <p:ph type="clipArt" sz="half" idx="1"/>
          </p:nvPr>
        </p:nvSpPr>
        <p:spPr>
          <a:xfrm>
            <a:off x="742950" y="2235200"/>
            <a:ext cx="2838450" cy="5486400"/>
          </a:xfrm>
        </p:spPr>
        <p:txBody>
          <a:bodyPr/>
          <a:lstStyle/>
          <a:p>
            <a:pPr lvl="0"/>
            <a:endParaRPr lang="fi-FI" noProof="0" smtClean="0"/>
          </a:p>
        </p:txBody>
      </p:sp>
      <p:sp>
        <p:nvSpPr>
          <p:cNvPr id="4" name="Tekstin paikkamerkki 3"/>
          <p:cNvSpPr>
            <a:spLocks noGrp="1"/>
          </p:cNvSpPr>
          <p:nvPr>
            <p:ph type="body"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1FB1121D-1628-48E4-92F4-5FD7A542A5C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742950" y="2235200"/>
            <a:ext cx="5829300" cy="5486400"/>
          </a:xfrm>
        </p:spPr>
        <p:txBody>
          <a:bodyPr/>
          <a:lstStyle/>
          <a:p>
            <a:pPr lvl="0"/>
            <a:endParaRPr lang="fi-FI" noProof="0" smtClean="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2B2C8F88-90E2-4438-A173-5E03518E3E62}" type="slidenum">
              <a:rPr lang="fi-FI"/>
              <a:pPr>
                <a:defRPr/>
              </a:pPr>
              <a:t>‹#›</a:t>
            </a:fld>
            <a:endParaRPr lang="fi-FI"/>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FB8787EA-7C11-48DA-A986-FFA670317935}" type="slidenum">
              <a:rPr lang="fi-FI"/>
              <a:pPr>
                <a:defRPr/>
              </a:pPr>
              <a:t>‹#›</a:t>
            </a:fld>
            <a:endParaRPr lang="fi-FI"/>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0A8B8707-EE8E-4107-9D21-9974873F8954}"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51F05447-481D-479E-94D9-FA7A4FD5570A}"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FA66C783-7693-4909-9C56-791CCEC6BCE4}" type="slidenum">
              <a:rPr lang="fi-FI"/>
              <a:pPr>
                <a:defRPr/>
              </a:pPr>
              <a:t>‹#›</a:t>
            </a:fld>
            <a:endParaRPr lang="fi-FI"/>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9" name="Dian numeron paikkamerkki 8"/>
          <p:cNvSpPr>
            <a:spLocks noGrp="1"/>
          </p:cNvSpPr>
          <p:nvPr>
            <p:ph type="sldNum" sz="quarter" idx="12"/>
          </p:nvPr>
        </p:nvSpPr>
        <p:spPr/>
        <p:txBody>
          <a:bodyPr/>
          <a:lstStyle>
            <a:lvl1pPr eaLnBrk="0" hangingPunct="0">
              <a:defRPr>
                <a:latin typeface="Times New Roman" pitchFamily="18" charset="0"/>
              </a:defRPr>
            </a:lvl1pPr>
          </a:lstStyle>
          <a:p>
            <a:pPr>
              <a:defRPr/>
            </a:pPr>
            <a:fld id="{4CBB9EAE-84A8-4D0D-9782-47ABAFBEF2E9}" type="slidenum">
              <a:rPr lang="fi-FI"/>
              <a:pPr>
                <a:defRPr/>
              </a:pPr>
              <a:t>‹#›</a:t>
            </a:fld>
            <a:endParaRPr lang="fi-FI"/>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5" name="Dian numeron paikkamerkki 4"/>
          <p:cNvSpPr>
            <a:spLocks noGrp="1"/>
          </p:cNvSpPr>
          <p:nvPr>
            <p:ph type="sldNum" sz="quarter" idx="12"/>
          </p:nvPr>
        </p:nvSpPr>
        <p:spPr/>
        <p:txBody>
          <a:bodyPr/>
          <a:lstStyle>
            <a:lvl1pPr eaLnBrk="0" hangingPunct="0">
              <a:defRPr>
                <a:latin typeface="Times New Roman" pitchFamily="18" charset="0"/>
              </a:defRPr>
            </a:lvl1pPr>
          </a:lstStyle>
          <a:p>
            <a:pPr>
              <a:defRPr/>
            </a:pPr>
            <a:fld id="{43AC8C55-AC3B-464E-A54F-1196C19EE021}" type="slidenum">
              <a:rPr lang="fi-FI"/>
              <a:pPr>
                <a:defRPr/>
              </a:pPr>
              <a:t>‹#›</a:t>
            </a:fld>
            <a:endParaRPr lang="fi-FI"/>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4" name="Dian numeron paikkamerkki 3"/>
          <p:cNvSpPr>
            <a:spLocks noGrp="1"/>
          </p:cNvSpPr>
          <p:nvPr>
            <p:ph type="sldNum" sz="quarter" idx="12"/>
          </p:nvPr>
        </p:nvSpPr>
        <p:spPr/>
        <p:txBody>
          <a:bodyPr/>
          <a:lstStyle>
            <a:lvl1pPr eaLnBrk="0" hangingPunct="0">
              <a:defRPr>
                <a:latin typeface="Times New Roman" pitchFamily="18" charset="0"/>
              </a:defRPr>
            </a:lvl1pPr>
          </a:lstStyle>
          <a:p>
            <a:pPr>
              <a:defRPr/>
            </a:pPr>
            <a:fld id="{B996462D-C388-4311-A25C-A1EF4E5D4E2E}" type="slidenum">
              <a:rPr lang="fi-FI"/>
              <a:pPr>
                <a:defRPr/>
              </a:pPr>
              <a:t>‹#›</a:t>
            </a:fld>
            <a:endParaRPr lang="fi-FI"/>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1C0AF699-2031-4EA0-AB43-815F628C33AC}" type="slidenum">
              <a:rPr lang="fi-FI"/>
              <a:pPr>
                <a:defRPr/>
              </a:pPr>
              <a:t>‹#›</a:t>
            </a:fld>
            <a:endParaRPr lang="fi-FI"/>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3FDE6208-26F1-49B1-A516-4F95C3301E58}" type="slidenum">
              <a:rPr lang="fi-FI"/>
              <a:pPr>
                <a:defRPr/>
              </a:pPr>
              <a:t>‹#›</a:t>
            </a:fld>
            <a:endParaRPr lang="fi-FI"/>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FEEBFED2-4DE6-4CF6-9C12-8C8FA572DDE3}" type="slidenum">
              <a:rPr lang="fi-FI"/>
              <a:pPr>
                <a:defRPr/>
              </a:pPr>
              <a:t>‹#›</a:t>
            </a:fld>
            <a:endParaRPr lang="fi-FI"/>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5E54D6E1-49A5-4CB7-AA10-61AEC6AF20FA}" type="slidenum">
              <a:rPr lang="fi-FI"/>
              <a:pPr>
                <a:defRPr/>
              </a:pPr>
              <a:t>‹#›</a:t>
            </a:fld>
            <a:endParaRPr lang="fi-FI"/>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Kasvibiotekniikan menetelmiä</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A8F33C3B-BD2A-491C-BDF0-9E3F27EB6646}" type="slidenum">
              <a:rPr lang="fi-FI"/>
              <a:pPr>
                <a:defRPr/>
              </a:pPr>
              <a:t>‹#›</a:t>
            </a:fld>
            <a:endParaRPr lang="fi-FI"/>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809BF585-3CA8-458B-9DF7-A6A83F8C12D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a:t>Jussi Tammisola, Kasvibiotekniikan menetelmiä</a:t>
            </a:r>
          </a:p>
        </p:txBody>
      </p:sp>
      <p:sp>
        <p:nvSpPr>
          <p:cNvPr id="6" name="Rectangle 1039"/>
          <p:cNvSpPr>
            <a:spLocks noGrp="1" noChangeArrowheads="1"/>
          </p:cNvSpPr>
          <p:nvPr>
            <p:ph type="sldNum" sz="quarter" idx="12"/>
          </p:nvPr>
        </p:nvSpPr>
        <p:spPr/>
        <p:txBody>
          <a:bodyPr/>
          <a:lstStyle>
            <a:lvl1pPr>
              <a:defRPr/>
            </a:lvl1pPr>
          </a:lstStyle>
          <a:p>
            <a:pPr>
              <a:defRPr/>
            </a:pPr>
            <a:fld id="{F4A23E51-B56F-4826-A0D4-A5ED1D6A61CF}"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735444F9-70DC-4F10-96A1-567EA9A9C15D}"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BD7768FE-A9E1-4A0C-89F4-C0C9F6E3A0BA}"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D9578CA8-F893-4D4C-8B6E-0731DC5E2E26}"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D16FE9F3-A55F-45D8-A68E-0F6DF607DA6A}"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295057AB-DA24-480C-A783-31539A07A6E9}"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9E80D5DB-1135-4B88-8689-81EFA398C44C}"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823A7A28-4795-48F3-850C-33135FFAD6C0}"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97B2C983-CA10-4FD1-BA62-860C791CF3A3}"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A69DD746-D42F-4584-8168-21FC14DF74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5FE6E2F9-C21A-4A21-8C74-A3D66E0AD15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Kasvibiotekniikan menetelmiä</a:t>
            </a:r>
            <a:endParaRPr lang="en-US"/>
          </a:p>
        </p:txBody>
      </p:sp>
      <p:sp>
        <p:nvSpPr>
          <p:cNvPr id="9" name="Rectangle 1039"/>
          <p:cNvSpPr>
            <a:spLocks noGrp="1" noChangeArrowheads="1"/>
          </p:cNvSpPr>
          <p:nvPr>
            <p:ph type="sldNum" sz="quarter" idx="17"/>
          </p:nvPr>
        </p:nvSpPr>
        <p:spPr>
          <a:ln/>
        </p:spPr>
        <p:txBody>
          <a:bodyPr/>
          <a:lstStyle>
            <a:lvl1pPr>
              <a:defRPr/>
            </a:lvl1pPr>
          </a:lstStyle>
          <a:p>
            <a:pPr>
              <a:defRPr/>
            </a:pPr>
            <a:fld id="{08D2ED87-866E-48B9-9873-A256193AD86D}"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smtClean="0"/>
              <a:t>Jussi Tammisola, Kasvibiotekniikan menetelmiä</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641DD621-C764-4CCA-839B-D6E549F4F8FA}"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en-US" smtClean="0"/>
              <a:t>Jussi Tammisola, Kasvibiotekniikan menetelmiä</a:t>
            </a:r>
            <a:endParaRPr lang="en-US"/>
          </a:p>
        </p:txBody>
      </p:sp>
      <p:sp>
        <p:nvSpPr>
          <p:cNvPr id="6" name="Rectangle 1039"/>
          <p:cNvSpPr>
            <a:spLocks noGrp="1" noChangeArrowheads="1"/>
          </p:cNvSpPr>
          <p:nvPr>
            <p:ph type="sldNum" sz="quarter" idx="16"/>
          </p:nvPr>
        </p:nvSpPr>
        <p:spPr>
          <a:ln/>
        </p:spPr>
        <p:txBody>
          <a:bodyPr/>
          <a:lstStyle>
            <a:lvl1pPr>
              <a:defRPr/>
            </a:lvl1pPr>
          </a:lstStyle>
          <a:p>
            <a:pPr>
              <a:defRPr/>
            </a:pPr>
            <a:fld id="{B3FAC3BB-40C8-4543-AE3C-C24FC04C80E6}"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Kasvibiotekniikan menetelmiä</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2E6526BB-D6AD-4113-9F2F-20CF99B8FDAA}"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smtClean="0"/>
              <a:t>Jussi Tammisola, Kasvibiotekniikan menetelmiä</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1D0386A5-27A2-4707-80D8-F8D8C22A688B}"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Kasvibiotekniikan menetelmiä</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CC32CD00-BB21-4281-8DF3-5ABEE362D0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DABB9973-D914-4A42-876D-E0B3914307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Kasvibiotekniikan menetelmiä</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CBF6B32E-0B38-4524-81E6-CE20B27ABE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1.jpe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1027"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1028"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latin typeface="+mn-lt"/>
              </a:defRPr>
            </a:lvl1pPr>
          </a:lstStyle>
          <a:p>
            <a:pPr>
              <a:defRPr/>
            </a:pPr>
            <a:r>
              <a:rPr lang="en-US" smtClean="0"/>
              <a:t>Jussi Tammisola, Kasvibiotekniikan menetelmiä</a:t>
            </a:r>
            <a:endParaRPr lang="en-US"/>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latin typeface="+mn-lt"/>
              </a:defRPr>
            </a:lvl1pPr>
          </a:lstStyle>
          <a:p>
            <a:pPr>
              <a:defRPr/>
            </a:pPr>
            <a:fld id="{97C98225-4580-4CA2-BE8F-767DB2D02ED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688" r:id="rId1"/>
    <p:sldLayoutId id="2147489689" r:id="rId2"/>
    <p:sldLayoutId id="2147489690" r:id="rId3"/>
    <p:sldLayoutId id="2147489691" r:id="rId4"/>
    <p:sldLayoutId id="2147489692" r:id="rId5"/>
    <p:sldLayoutId id="2147489693" r:id="rId6"/>
    <p:sldLayoutId id="2147489694" r:id="rId7"/>
    <p:sldLayoutId id="2147489695" r:id="rId8"/>
    <p:sldLayoutId id="2147489696" r:id="rId9"/>
    <p:sldLayoutId id="2147489697" r:id="rId10"/>
    <p:sldLayoutId id="2147489698" r:id="rId11"/>
    <p:sldLayoutId id="2147489647" r:id="rId12"/>
    <p:sldLayoutId id="2147489648" r:id="rId13"/>
    <p:sldLayoutId id="2147489649" r:id="rId14"/>
    <p:sldLayoutId id="2147489650" r:id="rId15"/>
    <p:sldLayoutId id="2147489651" r:id="rId16"/>
    <p:sldLayoutId id="2147489652"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eaLnBrk="1" hangingPunct="1">
              <a:lnSpc>
                <a:spcPct val="75000"/>
              </a:lnSpc>
              <a:defRPr/>
            </a:pPr>
            <a:endParaRPr lang="fi-FI" sz="1800">
              <a:solidFill>
                <a:srgbClr val="081D58"/>
              </a:solidFill>
              <a:latin typeface="Arial" charset="0"/>
            </a:endParaRPr>
          </a:p>
        </p:txBody>
      </p:sp>
      <p:sp>
        <p:nvSpPr>
          <p:cNvPr id="2051"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2052"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89653" r:id="rId1"/>
    <p:sldLayoutId id="2147489654" r:id="rId2"/>
    <p:sldLayoutId id="2147489655" r:id="rId3"/>
    <p:sldLayoutId id="2147489656" r:id="rId4"/>
    <p:sldLayoutId id="2147489657" r:id="rId5"/>
    <p:sldLayoutId id="2147489658" r:id="rId6"/>
    <p:sldLayoutId id="2147489659" r:id="rId7"/>
    <p:sldLayoutId id="2147489660" r:id="rId8"/>
    <p:sldLayoutId id="2147489661" r:id="rId9"/>
    <p:sldLayoutId id="2147489662" r:id="rId10"/>
    <p:sldLayoutId id="2147489663" r:id="rId11"/>
    <p:sldLayoutId id="2147489664" r:id="rId12"/>
    <p:sldLayoutId id="2147489665" r:id="rId13"/>
    <p:sldLayoutId id="2147489666" r:id="rId14"/>
    <p:sldLayoutId id="2147489667" r:id="rId15"/>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eaLnBrk="1" hangingPunct="1">
              <a:lnSpc>
                <a:spcPct val="75000"/>
              </a:lnSpc>
              <a:defRPr/>
            </a:pPr>
            <a:endParaRPr lang="fi-FI" sz="1800">
              <a:solidFill>
                <a:srgbClr val="081D58"/>
              </a:solidFill>
              <a:latin typeface="Arial" charset="0"/>
            </a:endParaRPr>
          </a:p>
        </p:txBody>
      </p:sp>
      <p:sp>
        <p:nvSpPr>
          <p:cNvPr id="3075"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79" tIns="44446" rIns="90479" bIns="44446" numCol="1" anchor="b" anchorCtr="0" compatLnSpc="1">
            <a:prstTxWarp prst="textNoShape">
              <a:avLst/>
            </a:prstTxWarp>
          </a:bodyPr>
          <a:lstStyle/>
          <a:p>
            <a:pPr lvl="0"/>
            <a:r>
              <a:rPr lang="fi-FI" smtClean="0"/>
              <a:t>Click to edit Master title style</a:t>
            </a:r>
          </a:p>
        </p:txBody>
      </p:sp>
      <p:sp>
        <p:nvSpPr>
          <p:cNvPr id="3076"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79" tIns="44446" rIns="90479" bIns="44446"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89668" r:id="rId1"/>
    <p:sldLayoutId id="2147489669" r:id="rId2"/>
    <p:sldLayoutId id="2147489670" r:id="rId3"/>
    <p:sldLayoutId id="2147489671" r:id="rId4"/>
    <p:sldLayoutId id="2147489672" r:id="rId5"/>
    <p:sldLayoutId id="2147489673" r:id="rId6"/>
    <p:sldLayoutId id="2147489674" r:id="rId7"/>
    <p:sldLayoutId id="2147489675" r:id="rId8"/>
    <p:sldLayoutId id="2147489676" r:id="rId9"/>
    <p:sldLayoutId id="2147489677" r:id="rId10"/>
    <p:sldLayoutId id="2147489678" r:id="rId11"/>
    <p:sldLayoutId id="2147489679" r:id="rId12"/>
    <p:sldLayoutId id="2147489680" r:id="rId13"/>
    <p:sldLayoutId id="2147489681" r:id="rId14"/>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4099"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r>
              <a:rPr lang="fi-FI" smtClean="0"/>
              <a:t>13.9.2012</a:t>
            </a:r>
            <a:endParaRPr lang="fi-FI"/>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r>
              <a:rPr lang="fi-FI" smtClean="0"/>
              <a:t>Jussi Tammisola, Kasvibiotekniikan menetelmiä</a:t>
            </a:r>
            <a:endParaRPr lang="fi-FI"/>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F5943F69-B620-4F7C-A14C-9E15F64314F5}"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9699" r:id="rId1"/>
    <p:sldLayoutId id="2147489700" r:id="rId2"/>
    <p:sldLayoutId id="2147489701" r:id="rId3"/>
    <p:sldLayoutId id="2147489702" r:id="rId4"/>
    <p:sldLayoutId id="2147489703" r:id="rId5"/>
    <p:sldLayoutId id="2147489704" r:id="rId6"/>
    <p:sldLayoutId id="2147489705" r:id="rId7"/>
    <p:sldLayoutId id="2147489706" r:id="rId8"/>
    <p:sldLayoutId id="2147489707" r:id="rId9"/>
    <p:sldLayoutId id="2147489708" r:id="rId10"/>
    <p:sldLayoutId id="2147489709" r:id="rId11"/>
    <p:sldLayoutId id="214748971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5123"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5124"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solidFill>
                  <a:srgbClr val="000000"/>
                </a:solidFill>
                <a:latin typeface="+mn-lt"/>
              </a:defRPr>
            </a:lvl1pPr>
          </a:lstStyle>
          <a:p>
            <a:pPr>
              <a:defRPr/>
            </a:pPr>
            <a:r>
              <a:rPr lang="en-US" smtClean="0"/>
              <a:t>Jussi Tammisola, Kasvibiotekniikan menetelmiä</a:t>
            </a:r>
            <a:endParaRPr lang="en-US"/>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Arial" charset="0"/>
              </a:defRPr>
            </a:lvl1pPr>
          </a:lstStyle>
          <a:p>
            <a:pPr>
              <a:defRPr/>
            </a:pPr>
            <a:fld id="{9A0278E9-57F8-4512-8B97-B1FF62F002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9711" r:id="rId1"/>
    <p:sldLayoutId id="2147489712" r:id="rId2"/>
    <p:sldLayoutId id="2147489713" r:id="rId3"/>
    <p:sldLayoutId id="2147489714" r:id="rId4"/>
    <p:sldLayoutId id="2147489715" r:id="rId5"/>
    <p:sldLayoutId id="2147489716" r:id="rId6"/>
    <p:sldLayoutId id="2147489717" r:id="rId7"/>
    <p:sldLayoutId id="2147489718" r:id="rId8"/>
    <p:sldLayoutId id="2147489719" r:id="rId9"/>
    <p:sldLayoutId id="2147489720" r:id="rId10"/>
    <p:sldLayoutId id="2147489721" r:id="rId11"/>
    <p:sldLayoutId id="2147489682" r:id="rId12"/>
    <p:sldLayoutId id="2147489683" r:id="rId13"/>
    <p:sldLayoutId id="2147489684" r:id="rId14"/>
    <p:sldLayoutId id="2147489685" r:id="rId15"/>
    <p:sldLayoutId id="2147489686" r:id="rId16"/>
    <p:sldLayoutId id="2147489687"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enetics.plosjournals.org/archive/1553-7404/3/10/pdf/10.1371_journal.pgen.0030179-L.pdf" TargetMode="External"/><Relationship Id="rId2" Type="http://schemas.openxmlformats.org/officeDocument/2006/relationships/notesSlide" Target="../notesSlides/notesSlide4.xml"/><Relationship Id="rId1" Type="http://schemas.openxmlformats.org/officeDocument/2006/relationships/slideLayout" Target="../slideLayouts/slideLayout5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pnas.org/cgi/content/abstract/0700932104v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hyperlink" Target="http://www.hare.vn.fi/upload/Julkaisut/9300/2762_trm2005_9.pdf" TargetMode="External"/><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hyperlink" Target="http://geenit.fi/LabL12.pdf" TargetMode="External"/><Relationship Id="rId4" Type="http://schemas.openxmlformats.org/officeDocument/2006/relationships/hyperlink" Target="http://geenit.fi/EP101006LiiteIK.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dx.doi.org/10.1038/nature07992" TargetMode="External"/><Relationship Id="rId2" Type="http://schemas.openxmlformats.org/officeDocument/2006/relationships/notesSlide" Target="../notesSlides/notesSlide11.xml"/><Relationship Id="rId1" Type="http://schemas.openxmlformats.org/officeDocument/2006/relationships/slideLayout" Target="../slideLayouts/slideLayout60.xml"/><Relationship Id="rId6" Type="http://schemas.openxmlformats.org/officeDocument/2006/relationships/image" Target="../media/image17.jpeg"/><Relationship Id="rId5" Type="http://schemas.openxmlformats.org/officeDocument/2006/relationships/hyperlink" Target="http://dx.doi.org/10.1038/459337a" TargetMode="External"/><Relationship Id="rId4" Type="http://schemas.openxmlformats.org/officeDocument/2006/relationships/hyperlink" Target="http://dx.doi.org/10.1038/nature0784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dx.doi.org/10.1038/459337a" TargetMode="External"/><Relationship Id="rId2" Type="http://schemas.openxmlformats.org/officeDocument/2006/relationships/notesSlide" Target="../notesSlides/notesSlide12.xml"/><Relationship Id="rId1" Type="http://schemas.openxmlformats.org/officeDocument/2006/relationships/slideLayout" Target="../slideLayouts/slideLayout60.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hyperlink" Target="http://dx.doi.org/10.1038/459337a" TargetMode="External"/><Relationship Id="rId2" Type="http://schemas.openxmlformats.org/officeDocument/2006/relationships/notesSlide" Target="../notesSlides/notesSlide13.xml"/><Relationship Id="rId1" Type="http://schemas.openxmlformats.org/officeDocument/2006/relationships/slideLayout" Target="../slideLayouts/slideLayout60.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0.xml"/><Relationship Id="rId6" Type="http://schemas.openxmlformats.org/officeDocument/2006/relationships/image" Target="../media/image24.jpeg"/><Relationship Id="rId5" Type="http://schemas.openxmlformats.org/officeDocument/2006/relationships/hyperlink" Target="http://geenit.fi/KloonPer.pdf" TargetMode="Externa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0.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9.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60.xml"/><Relationship Id="rId6" Type="http://schemas.openxmlformats.org/officeDocument/2006/relationships/image" Target="../media/image26.jpeg"/><Relationship Id="rId11" Type="http://schemas.openxmlformats.org/officeDocument/2006/relationships/image" Target="../media/image35.jpeg"/><Relationship Id="rId5" Type="http://schemas.openxmlformats.org/officeDocument/2006/relationships/image" Target="../media/image25.jpeg"/><Relationship Id="rId10" Type="http://schemas.openxmlformats.org/officeDocument/2006/relationships/image" Target="../media/image34.jpeg"/><Relationship Id="rId4" Type="http://schemas.openxmlformats.org/officeDocument/2006/relationships/image" Target="../media/image30.jpeg"/><Relationship Id="rId9" Type="http://schemas.openxmlformats.org/officeDocument/2006/relationships/image" Target="../media/image33.jpeg"/></Relationships>
</file>

<file path=ppt/slides/_rels/slide3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2.jpeg"/><Relationship Id="rId7" Type="http://schemas.openxmlformats.org/officeDocument/2006/relationships/image" Target="../media/image34.jpeg"/><Relationship Id="rId12"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60.xml"/><Relationship Id="rId6" Type="http://schemas.openxmlformats.org/officeDocument/2006/relationships/image" Target="../media/image26.jpeg"/><Relationship Id="rId11" Type="http://schemas.openxmlformats.org/officeDocument/2006/relationships/image" Target="../media/image35.jpeg"/><Relationship Id="rId5" Type="http://schemas.openxmlformats.org/officeDocument/2006/relationships/image" Target="../media/image30.jpeg"/><Relationship Id="rId10" Type="http://schemas.openxmlformats.org/officeDocument/2006/relationships/image" Target="../media/image31.jpeg"/><Relationship Id="rId4" Type="http://schemas.openxmlformats.org/officeDocument/2006/relationships/image" Target="../media/image33.jpeg"/><Relationship Id="rId9" Type="http://schemas.openxmlformats.org/officeDocument/2006/relationships/image" Target="../media/image25.jpeg"/></Relationships>
</file>

<file path=ppt/slides/_rels/slide3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60.xml"/><Relationship Id="rId6" Type="http://schemas.openxmlformats.org/officeDocument/2006/relationships/image" Target="../media/image26.jpeg"/><Relationship Id="rId11" Type="http://schemas.openxmlformats.org/officeDocument/2006/relationships/image" Target="../media/image37.jpeg"/><Relationship Id="rId5" Type="http://schemas.openxmlformats.org/officeDocument/2006/relationships/image" Target="../media/image30.jpeg"/><Relationship Id="rId10" Type="http://schemas.openxmlformats.org/officeDocument/2006/relationships/image" Target="../media/image31.jpeg"/><Relationship Id="rId4" Type="http://schemas.openxmlformats.org/officeDocument/2006/relationships/image" Target="../media/image33.jpe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38.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hemeOverride" Target="../theme/themeOverride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800100" y="2798763"/>
            <a:ext cx="4057650" cy="1524000"/>
          </a:xfrm>
        </p:spPr>
        <p:txBody>
          <a:bodyPr/>
          <a:lstStyle/>
          <a:p>
            <a:r>
              <a:rPr lang="en-US" dirty="0" err="1" smtClean="0"/>
              <a:t>Ruoka</a:t>
            </a:r>
            <a:r>
              <a:rPr lang="en-US" dirty="0" smtClean="0"/>
              <a:t> </a:t>
            </a:r>
            <a:r>
              <a:rPr lang="en-US" dirty="0" err="1" smtClean="0"/>
              <a:t>ja</a:t>
            </a:r>
            <a:r>
              <a:rPr lang="en-US" dirty="0" smtClean="0"/>
              <a:t> </a:t>
            </a:r>
            <a:r>
              <a:rPr lang="en-US" dirty="0" err="1" smtClean="0"/>
              <a:t>geenit</a:t>
            </a:r>
            <a:r>
              <a:rPr lang="en-US" dirty="0" smtClean="0"/>
              <a:t> </a:t>
            </a:r>
            <a:br>
              <a:rPr lang="en-US" dirty="0" smtClean="0"/>
            </a:br>
            <a:r>
              <a:rPr lang="en-US" dirty="0" smtClean="0"/>
              <a:t>3. </a:t>
            </a:r>
            <a:r>
              <a:rPr lang="en-US" dirty="0" err="1" smtClean="0"/>
              <a:t>Kasvibiotekniikan</a:t>
            </a:r>
            <a:r>
              <a:rPr lang="en-US" dirty="0" smtClean="0"/>
              <a:t/>
            </a:r>
            <a:br>
              <a:rPr lang="en-US" dirty="0" smtClean="0"/>
            </a:br>
            <a:r>
              <a:rPr lang="en-US" dirty="0" smtClean="0"/>
              <a:t>    </a:t>
            </a:r>
            <a:r>
              <a:rPr lang="en-US" dirty="0" err="1" smtClean="0"/>
              <a:t>menetelmiä</a:t>
            </a:r>
            <a:endParaRPr lang="en-US" dirty="0" smtClean="0"/>
          </a:p>
        </p:txBody>
      </p:sp>
      <p:sp>
        <p:nvSpPr>
          <p:cNvPr id="40963" name="Rectangle 3"/>
          <p:cNvSpPr>
            <a:spLocks noGrp="1" noChangeArrowheads="1"/>
          </p:cNvSpPr>
          <p:nvPr>
            <p:ph type="subTitle" idx="1"/>
          </p:nvPr>
        </p:nvSpPr>
        <p:spPr>
          <a:xfrm>
            <a:off x="800100" y="4757738"/>
            <a:ext cx="4057650" cy="1846262"/>
          </a:xfrm>
        </p:spPr>
        <p:txBody>
          <a:bodyPr/>
          <a:lstStyle/>
          <a:p>
            <a:r>
              <a:rPr lang="fi-FI" dirty="0" smtClean="0"/>
              <a:t>Jussi Tammisola kasvinjalostuksen dosentti</a:t>
            </a:r>
          </a:p>
          <a:p>
            <a:r>
              <a:rPr lang="fi-FI" dirty="0" err="1" smtClean="0">
                <a:solidFill>
                  <a:srgbClr val="002060"/>
                </a:solidFill>
              </a:rPr>
              <a:t>jussi.tammisola@helsinki.fi</a:t>
            </a:r>
            <a:r>
              <a:rPr lang="fi-FI" dirty="0" smtClean="0">
                <a:solidFill>
                  <a:srgbClr val="002060"/>
                </a:solidFill>
              </a:rPr>
              <a:t>   </a:t>
            </a:r>
            <a:r>
              <a:rPr lang="fi-FI" dirty="0" smtClean="0">
                <a:solidFill>
                  <a:srgbClr val="002060"/>
                </a:solidFill>
              </a:rPr>
              <a:t>http://geenit.fi</a:t>
            </a:r>
            <a:r>
              <a:rPr lang="fi-FI" dirty="0" smtClean="0">
                <a:solidFill>
                  <a:srgbClr val="00B0F0"/>
                </a:solidFill>
              </a:rPr>
              <a:t> </a:t>
            </a:r>
            <a:r>
              <a:rPr lang="fi-FI" dirty="0" smtClean="0"/>
              <a:t> </a:t>
            </a:r>
            <a:endParaRPr lang="fi-FI" dirty="0" smtClean="0"/>
          </a:p>
          <a:p>
            <a:r>
              <a:rPr lang="fi-FI" dirty="0" smtClean="0"/>
              <a:t>13.9.2012</a:t>
            </a:r>
          </a:p>
        </p:txBody>
      </p:sp>
      <p:sp>
        <p:nvSpPr>
          <p:cNvPr id="40964" name="Text Box 4"/>
          <p:cNvSpPr txBox="1">
            <a:spLocks noChangeArrowheads="1"/>
          </p:cNvSpPr>
          <p:nvPr/>
        </p:nvSpPr>
        <p:spPr bwMode="auto">
          <a:xfrm>
            <a:off x="798513" y="6705600"/>
            <a:ext cx="5202237" cy="1193800"/>
          </a:xfrm>
          <a:prstGeom prst="rect">
            <a:avLst/>
          </a:prstGeom>
          <a:noFill/>
          <a:ln w="9525">
            <a:noFill/>
            <a:miter lim="800000"/>
            <a:headEnd/>
            <a:tailEnd/>
          </a:ln>
        </p:spPr>
        <p:txBody>
          <a:bodyPr anchor="b"/>
          <a:lstStyle/>
          <a:p>
            <a:pPr>
              <a:spcBef>
                <a:spcPct val="50000"/>
              </a:spcBef>
            </a:pPr>
            <a:r>
              <a:rPr lang="en-US" sz="1600" b="1">
                <a:latin typeface="Arial" charset="0"/>
              </a:rPr>
              <a:t>Koulutus- ja kehittämiskeskus Palmenia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74613"/>
            <a:ext cx="6858000" cy="1184275"/>
          </a:xfrm>
        </p:spPr>
        <p:txBody>
          <a:bodyPr/>
          <a:lstStyle/>
          <a:p>
            <a:pPr eaLnBrk="1" hangingPunct="1">
              <a:lnSpc>
                <a:spcPct val="90000"/>
              </a:lnSpc>
            </a:pPr>
            <a:r>
              <a:rPr lang="fi-FI" sz="2800" smtClean="0"/>
              <a:t>Monta geeniä voidaan jalostaa kasviin yhtaikaa minikromosomissa</a:t>
            </a:r>
          </a:p>
        </p:txBody>
      </p:sp>
      <p:sp>
        <p:nvSpPr>
          <p:cNvPr id="50179" name="Rectangle 3"/>
          <p:cNvSpPr>
            <a:spLocks noGrp="1" noChangeArrowheads="1"/>
          </p:cNvSpPr>
          <p:nvPr>
            <p:ph type="body" sz="half" idx="1"/>
          </p:nvPr>
        </p:nvSpPr>
        <p:spPr>
          <a:xfrm>
            <a:off x="457200" y="1401763"/>
            <a:ext cx="6324600" cy="7634287"/>
          </a:xfrm>
        </p:spPr>
        <p:txBody>
          <a:bodyPr/>
          <a:lstStyle/>
          <a:p>
            <a:pPr eaLnBrk="1" hangingPunct="1">
              <a:lnSpc>
                <a:spcPct val="85000"/>
              </a:lnSpc>
            </a:pPr>
            <a:r>
              <a:rPr lang="fi-FI" sz="1800" smtClean="0"/>
              <a:t>Heinäkasveilla on soluissaan usein myös ylimääräisiä pieniä, ns. B-kromosomeja</a:t>
            </a:r>
          </a:p>
          <a:p>
            <a:pPr marL="741363" lvl="1" indent="-284163" eaLnBrk="1" hangingPunct="1">
              <a:lnSpc>
                <a:spcPct val="85000"/>
              </a:lnSpc>
            </a:pPr>
            <a:r>
              <a:rPr lang="fi-FI" sz="1600" smtClean="0"/>
              <a:t>käyttäytyvät kuin muut kromosomit</a:t>
            </a:r>
          </a:p>
          <a:p>
            <a:pPr marL="741363" lvl="1" indent="-284163" eaLnBrk="1" hangingPunct="1">
              <a:lnSpc>
                <a:spcPct val="85000"/>
              </a:lnSpc>
            </a:pPr>
            <a:r>
              <a:rPr lang="fi-FI" sz="1600" smtClean="0"/>
              <a:t>lukumäärä voi olla suurikin</a:t>
            </a:r>
          </a:p>
          <a:p>
            <a:pPr marL="741363" lvl="1" indent="-284163" eaLnBrk="1" hangingPunct="1">
              <a:lnSpc>
                <a:spcPct val="85000"/>
              </a:lnSpc>
            </a:pPr>
            <a:r>
              <a:rPr lang="fi-FI" sz="1600" smtClean="0"/>
              <a:t>ovat geneettisesti (lähes) tyhjiä, mutta niissä on välttämättömät kromosomin rakenneosat (liikutinosa eli </a:t>
            </a:r>
            <a:r>
              <a:rPr lang="fi-FI" sz="1600" i="1" smtClean="0"/>
              <a:t>sentromeeri </a:t>
            </a:r>
            <a:r>
              <a:rPr lang="fi-FI" sz="1600" smtClean="0"/>
              <a:t> sekä kromosomin päät  eli </a:t>
            </a:r>
            <a:r>
              <a:rPr lang="fi-FI" sz="1600" i="1" smtClean="0"/>
              <a:t>telomeerit</a:t>
            </a:r>
            <a:r>
              <a:rPr lang="fi-FI" sz="1600" smtClean="0"/>
              <a:t>)</a:t>
            </a:r>
          </a:p>
          <a:p>
            <a:pPr eaLnBrk="1" hangingPunct="1">
              <a:lnSpc>
                <a:spcPct val="85000"/>
              </a:lnSpc>
            </a:pPr>
            <a:r>
              <a:rPr lang="fi-FI" sz="1800" smtClean="0"/>
              <a:t>Tyhjennettyyn B-kromosomiin voidaan viedä monta jalostettavaa geeniä yhtaikaa geenitekniikan avulla (ns. geenikasettina) </a:t>
            </a:r>
          </a:p>
          <a:p>
            <a:pPr marL="741363" lvl="1" indent="-284163" eaLnBrk="1" hangingPunct="1">
              <a:lnSpc>
                <a:spcPct val="85000"/>
              </a:lnSpc>
            </a:pPr>
            <a:r>
              <a:rPr lang="fi-FI" sz="1600" smtClean="0"/>
              <a:t>tuloksena toimiva </a:t>
            </a:r>
            <a:r>
              <a:rPr lang="fi-FI" sz="1600" b="1" smtClean="0">
                <a:solidFill>
                  <a:srgbClr val="6600CC"/>
                </a:solidFill>
              </a:rPr>
              <a:t>minikromosomi</a:t>
            </a:r>
            <a:r>
              <a:rPr lang="fi-FI" sz="1600" smtClean="0"/>
              <a:t>, joka sitten voidaan siirtää kasvisolun tumaan geenipyssyllä  </a:t>
            </a:r>
          </a:p>
          <a:p>
            <a:pPr marL="741363" lvl="1" indent="-284163" eaLnBrk="1" hangingPunct="1">
              <a:lnSpc>
                <a:spcPct val="85000"/>
              </a:lnSpc>
            </a:pPr>
            <a:endParaRPr lang="fi-FI" sz="1600" smtClean="0"/>
          </a:p>
          <a:p>
            <a:pPr marL="741363" lvl="1" indent="-284163" eaLnBrk="1" hangingPunct="1">
              <a:lnSpc>
                <a:spcPct val="85000"/>
              </a:lnSpc>
            </a:pPr>
            <a:endParaRPr lang="fi-FI" sz="1600" smtClean="0"/>
          </a:p>
          <a:p>
            <a:pPr marL="741363" lvl="1" indent="-284163" eaLnBrk="1" hangingPunct="1">
              <a:lnSpc>
                <a:spcPct val="85000"/>
              </a:lnSpc>
            </a:pPr>
            <a:endParaRPr lang="fi-FI" sz="1600" smtClean="0"/>
          </a:p>
          <a:p>
            <a:pPr marL="741363" lvl="1" indent="-284163" eaLnBrk="1" hangingPunct="1">
              <a:lnSpc>
                <a:spcPct val="85000"/>
              </a:lnSpc>
            </a:pPr>
            <a:endParaRPr lang="fi-FI" sz="1600" smtClean="0"/>
          </a:p>
          <a:p>
            <a:pPr marL="741363" lvl="1" indent="-284163" eaLnBrk="1" hangingPunct="1">
              <a:lnSpc>
                <a:spcPct val="85000"/>
              </a:lnSpc>
            </a:pPr>
            <a:endParaRPr lang="fi-FI" sz="1600" smtClean="0"/>
          </a:p>
          <a:p>
            <a:pPr marL="741363" lvl="1" indent="-284163" eaLnBrk="1" hangingPunct="1">
              <a:lnSpc>
                <a:spcPct val="85000"/>
              </a:lnSpc>
            </a:pPr>
            <a:endParaRPr lang="fi-FI" sz="1600" smtClean="0"/>
          </a:p>
          <a:p>
            <a:pPr marL="741363" lvl="1" indent="-284163" eaLnBrk="1" hangingPunct="1">
              <a:lnSpc>
                <a:spcPct val="85000"/>
              </a:lnSpc>
              <a:buFontTx/>
              <a:buNone/>
            </a:pPr>
            <a:endParaRPr lang="fi-FI" sz="1600" smtClean="0"/>
          </a:p>
          <a:p>
            <a:pPr marL="741363" lvl="1" indent="-284163" eaLnBrk="1" hangingPunct="1">
              <a:lnSpc>
                <a:spcPct val="85000"/>
              </a:lnSpc>
              <a:buFontTx/>
              <a:buNone/>
            </a:pPr>
            <a:endParaRPr lang="fi-FI" sz="1600" smtClean="0"/>
          </a:p>
          <a:p>
            <a:pPr marL="741363" lvl="1" indent="-284163" eaLnBrk="1" hangingPunct="1">
              <a:lnSpc>
                <a:spcPct val="85000"/>
              </a:lnSpc>
              <a:buFontTx/>
              <a:buNone/>
            </a:pPr>
            <a:endParaRPr lang="fi-FI" sz="1600" smtClean="0"/>
          </a:p>
          <a:p>
            <a:pPr eaLnBrk="1" hangingPunct="1">
              <a:lnSpc>
                <a:spcPct val="85000"/>
              </a:lnSpc>
              <a:buFontTx/>
              <a:buNone/>
            </a:pPr>
            <a:r>
              <a:rPr lang="fi-FI" sz="1800" smtClean="0"/>
              <a:t>      </a:t>
            </a:r>
            <a:r>
              <a:rPr lang="fi-FI" sz="1400" smtClean="0"/>
              <a:t>Minikromosomi on merkitty kuvassa nuolella</a:t>
            </a:r>
          </a:p>
          <a:p>
            <a:pPr eaLnBrk="1" hangingPunct="1">
              <a:lnSpc>
                <a:spcPct val="85000"/>
              </a:lnSpc>
            </a:pPr>
            <a:r>
              <a:rPr lang="fi-FI" sz="1800" smtClean="0"/>
              <a:t>Koetulosten mukaan minikromosomit siirtyvät normaalisti solusukupolvesta toiseen mitoosissa ja kasvisukupolvesta toiseen meioosissa</a:t>
            </a:r>
          </a:p>
          <a:p>
            <a:pPr eaLnBrk="1" hangingPunct="1">
              <a:lnSpc>
                <a:spcPct val="85000"/>
              </a:lnSpc>
              <a:buClr>
                <a:schemeClr val="tx1"/>
              </a:buClr>
              <a:buFont typeface="Wingdings" pitchFamily="2" charset="2"/>
              <a:buChar char="F"/>
            </a:pPr>
            <a:r>
              <a:rPr lang="fi-FI" sz="1600" smtClean="0">
                <a:sym typeface="Monotype Sorts" pitchFamily="2" charset="2"/>
              </a:rPr>
              <a:t>Carlson ym. (2007). </a:t>
            </a:r>
            <a:r>
              <a:rPr lang="fi-FI" sz="1600" i="1" smtClean="0">
                <a:sym typeface="Monotype Sorts" pitchFamily="2" charset="2"/>
              </a:rPr>
              <a:t>PLOS Genetics</a:t>
            </a:r>
            <a:r>
              <a:rPr lang="fi-FI" sz="1600" smtClean="0">
                <a:sym typeface="Monotype Sorts" pitchFamily="2" charset="2"/>
              </a:rPr>
              <a:t> 3: 1965-1974</a:t>
            </a:r>
            <a:br>
              <a:rPr lang="fi-FI" sz="1600" smtClean="0">
                <a:sym typeface="Monotype Sorts" pitchFamily="2" charset="2"/>
              </a:rPr>
            </a:br>
            <a:r>
              <a:rPr lang="fi-FI" sz="1600" smtClean="0">
                <a:sym typeface="Monotype Sorts" pitchFamily="2" charset="2"/>
                <a:hlinkClick r:id="rId3"/>
              </a:rPr>
              <a:t>http://genetics.plosjournals.org/archive/1553-7404/3/10/pdf/10.1371_journal.pgen.0030179-L.pdf</a:t>
            </a:r>
            <a:endParaRPr lang="fi-FI" sz="1600" smtClean="0">
              <a:sym typeface="Monotype Sorts" pitchFamily="2" charset="2"/>
            </a:endParaRPr>
          </a:p>
          <a:p>
            <a:pPr eaLnBrk="1" hangingPunct="1">
              <a:lnSpc>
                <a:spcPct val="85000"/>
              </a:lnSpc>
              <a:buClr>
                <a:schemeClr val="tx1"/>
              </a:buClr>
              <a:buFont typeface="Wingdings" pitchFamily="2" charset="2"/>
              <a:buChar char="F"/>
            </a:pPr>
            <a:r>
              <a:rPr lang="fi-FI" sz="1600" smtClean="0">
                <a:sym typeface="Monotype Sorts" pitchFamily="2" charset="2"/>
              </a:rPr>
              <a:t>Yu ym. (2007). 14.5.2007 </a:t>
            </a:r>
            <a:r>
              <a:rPr lang="fi-FI" sz="1600" i="1" smtClean="0">
                <a:sym typeface="Monotype Sorts" pitchFamily="2" charset="2"/>
              </a:rPr>
              <a:t>PNAS</a:t>
            </a:r>
            <a:r>
              <a:rPr lang="fi-FI" sz="1600" smtClean="0">
                <a:sym typeface="Monotype Sorts" pitchFamily="2" charset="2"/>
              </a:rPr>
              <a:t/>
            </a:r>
            <a:br>
              <a:rPr lang="fi-FI" sz="1600" smtClean="0">
                <a:sym typeface="Monotype Sorts" pitchFamily="2" charset="2"/>
              </a:rPr>
            </a:br>
            <a:r>
              <a:rPr lang="fi-FI" sz="1600" smtClean="0">
                <a:sym typeface="Monotype Sorts" pitchFamily="2" charset="2"/>
                <a:hlinkClick r:id="rId4"/>
              </a:rPr>
              <a:t>http://www.pnas.org/cgi/content/abstract/0700932104v1</a:t>
            </a:r>
            <a:r>
              <a:rPr lang="fi-FI" sz="1600" smtClean="0">
                <a:sym typeface="Monotype Sorts" pitchFamily="2" charset="2"/>
              </a:rPr>
              <a:t> </a:t>
            </a:r>
          </a:p>
        </p:txBody>
      </p:sp>
      <p:pic>
        <p:nvPicPr>
          <p:cNvPr id="50180" name="Picture 7" descr="MaissinKeinotMinikr170507"/>
          <p:cNvPicPr>
            <a:picLocks noChangeAspect="1" noChangeArrowheads="1"/>
          </p:cNvPicPr>
          <p:nvPr/>
        </p:nvPicPr>
        <p:blipFill>
          <a:blip r:embed="rId5" cstate="print"/>
          <a:srcRect/>
          <a:stretch>
            <a:fillRect/>
          </a:stretch>
        </p:blipFill>
        <p:spPr bwMode="auto">
          <a:xfrm>
            <a:off x="958850" y="4500563"/>
            <a:ext cx="3333750" cy="2076450"/>
          </a:xfrm>
          <a:prstGeom prst="rect">
            <a:avLst/>
          </a:prstGeom>
          <a:noFill/>
          <a:ln w="9525">
            <a:noFill/>
            <a:miter lim="800000"/>
            <a:headEnd/>
            <a:tailEnd/>
          </a:ln>
        </p:spPr>
      </p:pic>
      <p:pic>
        <p:nvPicPr>
          <p:cNvPr id="50181" name="Picture 9" descr="tupboije"/>
          <p:cNvPicPr>
            <a:picLocks noChangeAspect="1" noChangeArrowheads="1"/>
          </p:cNvPicPr>
          <p:nvPr/>
        </p:nvPicPr>
        <p:blipFill>
          <a:blip r:embed="rId6" cstate="print"/>
          <a:srcRect/>
          <a:stretch>
            <a:fillRect/>
          </a:stretch>
        </p:blipFill>
        <p:spPr bwMode="auto">
          <a:xfrm>
            <a:off x="4427538" y="4518025"/>
            <a:ext cx="2241550" cy="2044700"/>
          </a:xfrm>
          <a:prstGeom prst="rect">
            <a:avLst/>
          </a:prstGeom>
          <a:noFill/>
          <a:ln w="9525">
            <a:noFill/>
            <a:miter lim="800000"/>
            <a:headEnd/>
            <a:tailEnd/>
          </a:ln>
        </p:spPr>
      </p:pic>
      <p:sp>
        <p:nvSpPr>
          <p:cNvPr id="6" name="Päivämäärän paikkamerkki 5"/>
          <p:cNvSpPr>
            <a:spLocks noGrp="1"/>
          </p:cNvSpPr>
          <p:nvPr>
            <p:ph type="dt" sz="half" idx="10"/>
          </p:nvPr>
        </p:nvSpPr>
        <p:spPr>
          <a:xfrm>
            <a:off x="342900" y="8833544"/>
            <a:ext cx="1600200" cy="635000"/>
          </a:xfrm>
        </p:spPr>
        <p:txBody>
          <a:bodyPr/>
          <a:lstStyle/>
          <a:p>
            <a:pPr>
              <a:defRPr/>
            </a:pPr>
            <a:r>
              <a:rPr lang="fi-FI" dirty="0" smtClean="0"/>
              <a:t>13.9.2012</a:t>
            </a:r>
            <a:endParaRPr lang="fi-FI" dirty="0"/>
          </a:p>
        </p:txBody>
      </p:sp>
      <p:sp>
        <p:nvSpPr>
          <p:cNvPr id="7" name="Dian numeron paikkamerkki 6"/>
          <p:cNvSpPr>
            <a:spLocks noGrp="1"/>
          </p:cNvSpPr>
          <p:nvPr>
            <p:ph type="sldNum" sz="quarter" idx="12"/>
          </p:nvPr>
        </p:nvSpPr>
        <p:spPr>
          <a:xfrm>
            <a:off x="4914900" y="8833544"/>
            <a:ext cx="1600200" cy="635000"/>
          </a:xfrm>
        </p:spPr>
        <p:txBody>
          <a:bodyPr/>
          <a:lstStyle/>
          <a:p>
            <a:pPr>
              <a:defRPr/>
            </a:pPr>
            <a:fld id="{A8F33C3B-BD2A-491C-BDF0-9E3F27EB6646}" type="slidenum">
              <a:rPr lang="fi-FI" smtClean="0"/>
              <a:pPr>
                <a:defRPr/>
              </a:pPr>
              <a:t>10</a:t>
            </a:fld>
            <a:endParaRPr lang="fi-FI" dirty="0"/>
          </a:p>
        </p:txBody>
      </p:sp>
      <p:sp>
        <p:nvSpPr>
          <p:cNvPr id="8" name="Alatunnisteen paikkamerkki 7"/>
          <p:cNvSpPr>
            <a:spLocks noGrp="1"/>
          </p:cNvSpPr>
          <p:nvPr>
            <p:ph type="ftr" sz="quarter" idx="11"/>
          </p:nvPr>
        </p:nvSpPr>
        <p:spPr>
          <a:xfrm>
            <a:off x="2348880" y="8833544"/>
            <a:ext cx="4032448" cy="635000"/>
          </a:xfrm>
        </p:spPr>
        <p:txBody>
          <a:bodyPr/>
          <a:lstStyle/>
          <a:p>
            <a:pPr>
              <a:defRPr/>
            </a:pPr>
            <a:r>
              <a:rPr lang="fi-FI" dirty="0" smtClean="0"/>
              <a:t>Jussi Tammisola, Kasvibiotekniikan menetelmiä</a:t>
            </a:r>
            <a:endParaRPr lang="fi-FI"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tsikko 1"/>
          <p:cNvSpPr>
            <a:spLocks noGrp="1"/>
          </p:cNvSpPr>
          <p:nvPr>
            <p:ph type="title"/>
          </p:nvPr>
        </p:nvSpPr>
        <p:spPr>
          <a:xfrm>
            <a:off x="1000125" y="285750"/>
            <a:ext cx="5857875" cy="928688"/>
          </a:xfrm>
        </p:spPr>
        <p:txBody>
          <a:bodyPr/>
          <a:lstStyle/>
          <a:p>
            <a:r>
              <a:rPr lang="fi-FI" smtClean="0"/>
              <a:t>Geenin vienti esivalittuun paikkaan kromosomissa rekombinaatio-systeemin avulla </a:t>
            </a:r>
            <a:r>
              <a:rPr lang="fi-FI" sz="2000" smtClean="0"/>
              <a:t>(Cre/</a:t>
            </a:r>
            <a:r>
              <a:rPr lang="fi-FI" sz="2000" i="1" smtClean="0"/>
              <a:t>Iox</a:t>
            </a:r>
            <a:r>
              <a:rPr lang="fi-FI" sz="2000" smtClean="0"/>
              <a:t>, FLP/</a:t>
            </a:r>
            <a:r>
              <a:rPr lang="fi-FI" sz="2000" i="1" smtClean="0"/>
              <a:t>FRT</a:t>
            </a:r>
            <a:r>
              <a:rPr lang="fi-FI" sz="2000" smtClean="0"/>
              <a:t> ym)   </a:t>
            </a:r>
            <a:r>
              <a:rPr lang="fi-FI" smtClean="0"/>
              <a:t>1.</a:t>
            </a:r>
          </a:p>
        </p:txBody>
      </p:sp>
      <p:sp>
        <p:nvSpPr>
          <p:cNvPr id="51203" name="Sisällön paikkamerkki 2"/>
          <p:cNvSpPr>
            <a:spLocks noGrp="1"/>
          </p:cNvSpPr>
          <p:nvPr>
            <p:ph idx="1"/>
          </p:nvPr>
        </p:nvSpPr>
        <p:spPr>
          <a:xfrm>
            <a:off x="357188" y="1357313"/>
            <a:ext cx="6272212" cy="2428875"/>
          </a:xfrm>
        </p:spPr>
        <p:txBody>
          <a:bodyPr/>
          <a:lstStyle/>
          <a:p>
            <a:r>
              <a:rPr lang="fi-FI" smtClean="0"/>
              <a:t>Siirtogeeni voidaan ohjata esivalittuun, hyvin toimivaksi testattuun paikkaan kasvin perimässä </a:t>
            </a:r>
          </a:p>
          <a:p>
            <a:r>
              <a:rPr lang="fi-FI" smtClean="0"/>
              <a:t>Samaan paikkaan voidaan myöhemmin lisätä muita geenejä tarpeen mukaan</a:t>
            </a:r>
          </a:p>
          <a:p>
            <a:pPr>
              <a:buFont typeface="Wingdings" pitchFamily="2" charset="2"/>
              <a:buNone/>
            </a:pPr>
            <a:endParaRPr lang="fi-FI" smtClean="0"/>
          </a:p>
          <a:p>
            <a:pPr algn="ctr">
              <a:buFont typeface="Wingdings" pitchFamily="2" charset="2"/>
              <a:buNone/>
            </a:pPr>
            <a:r>
              <a:rPr lang="fi-FI" b="1" smtClean="0">
                <a:solidFill>
                  <a:srgbClr val="0070C0"/>
                </a:solidFill>
              </a:rPr>
              <a:t>Expression of transgenes from specific chromosome locations </a:t>
            </a:r>
            <a:r>
              <a:rPr lang="fi-FI" sz="1600" smtClean="0">
                <a:solidFill>
                  <a:srgbClr val="0070C0"/>
                </a:solidFill>
              </a:rPr>
              <a:t>(David Ow, ABIC 2004)</a:t>
            </a:r>
            <a:endParaRPr lang="fi-FI" smtClean="0">
              <a:solidFill>
                <a:srgbClr val="0070C0"/>
              </a:solidFill>
            </a:endParaRP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51206" name="Dian numeron paikkamerkki 5"/>
          <p:cNvSpPr>
            <a:spLocks noGrp="1"/>
          </p:cNvSpPr>
          <p:nvPr>
            <p:ph type="sldNum" sz="quarter" idx="12"/>
          </p:nvPr>
        </p:nvSpPr>
        <p:spPr>
          <a:noFill/>
        </p:spPr>
        <p:txBody>
          <a:bodyPr/>
          <a:lstStyle/>
          <a:p>
            <a:fld id="{282FA569-8112-42A1-8FCA-2F721C56661A}" type="slidenum">
              <a:rPr lang="en-US" smtClean="0"/>
              <a:pPr/>
              <a:t>11</a:t>
            </a:fld>
            <a:endParaRPr lang="en-US" smtClean="0"/>
          </a:p>
        </p:txBody>
      </p:sp>
      <p:pic>
        <p:nvPicPr>
          <p:cNvPr id="51207" name="Kuva 9" descr="Ow2004a.jpg"/>
          <p:cNvPicPr>
            <a:picLocks noChangeAspect="1"/>
          </p:cNvPicPr>
          <p:nvPr/>
        </p:nvPicPr>
        <p:blipFill>
          <a:blip r:embed="rId3" cstate="print"/>
          <a:srcRect/>
          <a:stretch>
            <a:fillRect/>
          </a:stretch>
        </p:blipFill>
        <p:spPr bwMode="auto">
          <a:xfrm>
            <a:off x="0" y="4214813"/>
            <a:ext cx="6858000" cy="4406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tsikko 1"/>
          <p:cNvSpPr>
            <a:spLocks noGrp="1"/>
          </p:cNvSpPr>
          <p:nvPr>
            <p:ph type="title"/>
          </p:nvPr>
        </p:nvSpPr>
        <p:spPr>
          <a:xfrm>
            <a:off x="1000125" y="285750"/>
            <a:ext cx="5857875" cy="928688"/>
          </a:xfrm>
        </p:spPr>
        <p:txBody>
          <a:bodyPr/>
          <a:lstStyle/>
          <a:p>
            <a:r>
              <a:rPr lang="fi-FI" smtClean="0"/>
              <a:t>Geenin vienti esivalittuun paikkaan kromosomissa rekombinaatio-systeemin avulla </a:t>
            </a:r>
            <a:r>
              <a:rPr lang="fi-FI" sz="2000" smtClean="0"/>
              <a:t>(Cre/</a:t>
            </a:r>
            <a:r>
              <a:rPr lang="fi-FI" sz="2000" i="1" smtClean="0"/>
              <a:t>Iox</a:t>
            </a:r>
            <a:r>
              <a:rPr lang="fi-FI" sz="2000" smtClean="0"/>
              <a:t>, FLP/</a:t>
            </a:r>
            <a:r>
              <a:rPr lang="fi-FI" sz="2000" i="1" smtClean="0"/>
              <a:t>FRT</a:t>
            </a:r>
            <a:r>
              <a:rPr lang="fi-FI" sz="2000" smtClean="0"/>
              <a:t> ym)   </a:t>
            </a:r>
            <a:r>
              <a:rPr lang="fi-FI" smtClean="0"/>
              <a:t>2</a:t>
            </a:r>
            <a:r>
              <a:rPr lang="fi-FI" sz="2800" smtClean="0"/>
              <a:t>.</a:t>
            </a:r>
            <a:endParaRPr lang="fi-FI" smtClean="0"/>
          </a:p>
        </p:txBody>
      </p:sp>
      <p:sp>
        <p:nvSpPr>
          <p:cNvPr id="52227" name="Sisällön paikkamerkki 2"/>
          <p:cNvSpPr>
            <a:spLocks noGrp="1"/>
          </p:cNvSpPr>
          <p:nvPr>
            <p:ph idx="1"/>
          </p:nvPr>
        </p:nvSpPr>
        <p:spPr>
          <a:xfrm>
            <a:off x="357188" y="1357313"/>
            <a:ext cx="6272212" cy="7429500"/>
          </a:xfrm>
        </p:spPr>
        <p:txBody>
          <a:bodyPr/>
          <a:lstStyle/>
          <a:p>
            <a:r>
              <a:rPr lang="fi-FI" u="sng" smtClean="0"/>
              <a:t>Rekombinaatiosysteemejä</a:t>
            </a:r>
            <a:r>
              <a:rPr lang="fi-FI" smtClean="0"/>
              <a:t> on kehitetty useita </a:t>
            </a:r>
          </a:p>
          <a:p>
            <a:r>
              <a:rPr lang="fi-FI" smtClean="0"/>
              <a:t>Ne perustuvat löydettyyn rekombinaasientsyymiin, joka aiheuttaa rekombinaation kahden ko. entsyymille spesifisen dna-jakson (”tunnistusjakson”) kesken</a:t>
            </a:r>
          </a:p>
          <a:p>
            <a:r>
              <a:rPr lang="fi-FI" smtClean="0"/>
              <a:t>Tuloksena voi silloin (yksityiskohdista riippuen) olla joko </a:t>
            </a:r>
          </a:p>
          <a:p>
            <a:pPr lvl="1"/>
            <a:r>
              <a:rPr lang="fi-FI" smtClean="0"/>
              <a:t>…noiden jaksojen välisen dna-pätkän </a:t>
            </a:r>
            <a:r>
              <a:rPr lang="fi-FI" i="1" smtClean="0"/>
              <a:t>irtoaminen</a:t>
            </a:r>
            <a:r>
              <a:rPr lang="fi-FI" smtClean="0"/>
              <a:t> kromosomista (ks. Merkkigeenin poisto), tai </a:t>
            </a:r>
          </a:p>
          <a:p>
            <a:pPr lvl="1"/>
            <a:r>
              <a:rPr lang="fi-FI" smtClean="0"/>
              <a:t>…soluun tuodun, tunnistusjaksoilla varustetun dna-pätkän </a:t>
            </a:r>
            <a:r>
              <a:rPr lang="fi-FI" i="1" smtClean="0"/>
              <a:t>kiinnittyminen</a:t>
            </a:r>
            <a:r>
              <a:rPr lang="fi-FI" smtClean="0"/>
              <a:t> kromosomiin tunnistusjakson kohdalle (siihen kohdennettu geeninsiirto) (Ow 2002) </a:t>
            </a:r>
          </a:p>
          <a:p>
            <a:r>
              <a:rPr lang="fi-FI" smtClean="0"/>
              <a:t>Faagilta löydetty Cre-geeni koodaa Cre-rekombinaasientsyymiä, joka tunnistaa </a:t>
            </a:r>
            <a:r>
              <a:rPr lang="fi-FI" i="1" smtClean="0"/>
              <a:t>lox</a:t>
            </a:r>
            <a:r>
              <a:rPr lang="fi-FI" smtClean="0"/>
              <a:t>-jakson</a:t>
            </a:r>
          </a:p>
          <a:p>
            <a:r>
              <a:rPr lang="fi-FI" smtClean="0"/>
              <a:t>Hiivalta löydetty FLP-geeni koodaa FLP-rekombinaasia, joka tunnistaa </a:t>
            </a:r>
            <a:r>
              <a:rPr lang="fi-FI" i="1" smtClean="0"/>
              <a:t>FRT</a:t>
            </a:r>
            <a:r>
              <a:rPr lang="fi-FI" smtClean="0"/>
              <a:t>-jakson: AAGTTCCTATTCTCTAGAAAGTATAGGAACTTC </a:t>
            </a:r>
            <a:br>
              <a:rPr lang="fi-FI" smtClean="0"/>
            </a:br>
            <a:r>
              <a:rPr lang="fi-FI" smtClean="0"/>
              <a:t> (Fladung ym. 2009)</a:t>
            </a:r>
          </a:p>
          <a:p>
            <a:pPr lvl="1">
              <a:buFont typeface="Wingdings" pitchFamily="2" charset="2"/>
              <a:buNone/>
            </a:pPr>
            <a:endParaRPr lang="fi-FI" smtClean="0"/>
          </a:p>
          <a:p>
            <a:pPr lvl="1"/>
            <a:endParaRPr lang="fi-FI" smtClean="0"/>
          </a:p>
          <a:p>
            <a:pPr lvl="1"/>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52230" name="Dian numeron paikkamerkki 5"/>
          <p:cNvSpPr>
            <a:spLocks noGrp="1"/>
          </p:cNvSpPr>
          <p:nvPr>
            <p:ph type="sldNum" sz="quarter" idx="12"/>
          </p:nvPr>
        </p:nvSpPr>
        <p:spPr>
          <a:noFill/>
        </p:spPr>
        <p:txBody>
          <a:bodyPr/>
          <a:lstStyle/>
          <a:p>
            <a:fld id="{BF57D233-6B68-43DA-AE46-2A228FB13358}" type="slidenum">
              <a:rPr lang="en-US" smtClean="0"/>
              <a:pPr/>
              <a:t>12</a:t>
            </a:fld>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tsikko 1"/>
          <p:cNvSpPr>
            <a:spLocks noGrp="1"/>
          </p:cNvSpPr>
          <p:nvPr>
            <p:ph type="title"/>
          </p:nvPr>
        </p:nvSpPr>
        <p:spPr>
          <a:xfrm>
            <a:off x="1000125" y="285750"/>
            <a:ext cx="5857875" cy="928688"/>
          </a:xfrm>
        </p:spPr>
        <p:txBody>
          <a:bodyPr/>
          <a:lstStyle/>
          <a:p>
            <a:r>
              <a:rPr lang="fi-FI" smtClean="0"/>
              <a:t>Geenin vienti esivalittuun paikkaan kromosomissa rekombinaatio-systeemin avulla </a:t>
            </a:r>
            <a:r>
              <a:rPr lang="fi-FI" sz="2000" smtClean="0"/>
              <a:t>(Cre/</a:t>
            </a:r>
            <a:r>
              <a:rPr lang="fi-FI" sz="2000" i="1" smtClean="0"/>
              <a:t>Iox</a:t>
            </a:r>
            <a:r>
              <a:rPr lang="fi-FI" sz="2000" smtClean="0"/>
              <a:t>, FLP/</a:t>
            </a:r>
            <a:r>
              <a:rPr lang="fi-FI" sz="2000" i="1" smtClean="0"/>
              <a:t>FRT</a:t>
            </a:r>
            <a:r>
              <a:rPr lang="fi-FI" sz="2000" smtClean="0"/>
              <a:t> ym)   </a:t>
            </a:r>
            <a:r>
              <a:rPr lang="fi-FI" smtClean="0"/>
              <a:t>3</a:t>
            </a:r>
            <a:r>
              <a:rPr lang="fi-FI" sz="2800" smtClean="0"/>
              <a:t>.</a:t>
            </a:r>
            <a:endParaRPr lang="fi-FI" smtClean="0"/>
          </a:p>
        </p:txBody>
      </p:sp>
      <p:sp>
        <p:nvSpPr>
          <p:cNvPr id="53251" name="Sisällön paikkamerkki 2"/>
          <p:cNvSpPr>
            <a:spLocks noGrp="1"/>
          </p:cNvSpPr>
          <p:nvPr>
            <p:ph idx="1"/>
          </p:nvPr>
        </p:nvSpPr>
        <p:spPr>
          <a:xfrm>
            <a:off x="357188" y="1214438"/>
            <a:ext cx="6272212" cy="7429500"/>
          </a:xfrm>
        </p:spPr>
        <p:txBody>
          <a:bodyPr/>
          <a:lstStyle/>
          <a:p>
            <a:endParaRPr lang="fi-FI" u="sng" smtClean="0"/>
          </a:p>
          <a:p>
            <a:r>
              <a:rPr lang="fi-FI" u="sng" smtClean="0"/>
              <a:t>Hyvin toimivien geenipaikkojen kokoelma</a:t>
            </a:r>
            <a:r>
              <a:rPr lang="fi-FI" smtClean="0"/>
              <a:t>:</a:t>
            </a:r>
          </a:p>
          <a:p>
            <a:r>
              <a:rPr lang="fi-FI" smtClean="0"/>
              <a:t>Kasvilajille kannattaa tehdä suuri joukko muuntogeenisiä testilinjoja, joissa (ko. tunnistusjaksolla varustettu) koegeeni sijaitsee (satunnaisesti) eri paikoissa kromosomistoa</a:t>
            </a:r>
          </a:p>
          <a:p>
            <a:r>
              <a:rPr lang="fi-FI" smtClean="0"/>
              <a:t>Hyvin toimivat testilinjat tallennetaan jalostuksen peruskokoelmaksi </a:t>
            </a:r>
          </a:p>
          <a:p>
            <a:r>
              <a:rPr lang="fi-FI" smtClean="0"/>
              <a:t>Hyötygeeni kannattaa sitten siirtää johonkin peruskokoelman linjaan</a:t>
            </a:r>
          </a:p>
          <a:p>
            <a:pPr lvl="1"/>
            <a:r>
              <a:rPr lang="fi-FI" smtClean="0"/>
              <a:t>…siinä olevan koegeenin tilalle</a:t>
            </a:r>
          </a:p>
          <a:p>
            <a:r>
              <a:rPr lang="fi-FI" smtClean="0"/>
              <a:t> Jos kasvilla on jo olemassa jokin hyvin toimiva </a:t>
            </a:r>
            <a:br>
              <a:rPr lang="fi-FI" smtClean="0"/>
            </a:br>
            <a:r>
              <a:rPr lang="fi-FI" smtClean="0"/>
              <a:t>(ko. tunnistusjaksolla varustettu) muuntogeeninen lajike</a:t>
            </a:r>
          </a:p>
          <a:p>
            <a:pPr lvl="1"/>
            <a:r>
              <a:rPr lang="fi-FI" smtClean="0"/>
              <a:t>…niin uusi hyötygeeni kannattaa liittää sen seuraksi</a:t>
            </a:r>
          </a:p>
          <a:p>
            <a:pPr lvl="2"/>
            <a:r>
              <a:rPr lang="fi-FI" smtClean="0"/>
              <a:t>…samaa tunnistusjaksoa  hyödyntäen  </a:t>
            </a:r>
          </a:p>
          <a:p>
            <a:pPr lvl="1"/>
            <a:endParaRPr lang="fi-FI" smtClean="0"/>
          </a:p>
          <a:p>
            <a:pPr lvl="1"/>
            <a:endParaRPr lang="fi-FI" smtClean="0"/>
          </a:p>
          <a:p>
            <a:pPr lvl="1"/>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53254" name="Dian numeron paikkamerkki 5"/>
          <p:cNvSpPr>
            <a:spLocks noGrp="1"/>
          </p:cNvSpPr>
          <p:nvPr>
            <p:ph type="sldNum" sz="quarter" idx="12"/>
          </p:nvPr>
        </p:nvSpPr>
        <p:spPr>
          <a:noFill/>
        </p:spPr>
        <p:txBody>
          <a:bodyPr/>
          <a:lstStyle/>
          <a:p>
            <a:fld id="{2F9D138C-3D1F-413B-A7B3-B4FB9ECD50A0}" type="slidenum">
              <a:rPr lang="en-US" smtClean="0"/>
              <a:pPr/>
              <a:t>13</a:t>
            </a:fld>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Otsikko 1"/>
          <p:cNvSpPr>
            <a:spLocks noGrp="1"/>
          </p:cNvSpPr>
          <p:nvPr>
            <p:ph type="title"/>
          </p:nvPr>
        </p:nvSpPr>
        <p:spPr>
          <a:xfrm>
            <a:off x="1000125" y="285750"/>
            <a:ext cx="5857875" cy="928688"/>
          </a:xfrm>
        </p:spPr>
        <p:txBody>
          <a:bodyPr/>
          <a:lstStyle/>
          <a:p>
            <a:r>
              <a:rPr lang="fi-FI" smtClean="0"/>
              <a:t>Geenin vienti esivalittuun paikkaan kromosomissa rekombinaatio-systeemin avulla </a:t>
            </a:r>
            <a:r>
              <a:rPr lang="fi-FI" sz="2000" smtClean="0"/>
              <a:t>(Cre/</a:t>
            </a:r>
            <a:r>
              <a:rPr lang="fi-FI" sz="2000" i="1" smtClean="0"/>
              <a:t>Iox</a:t>
            </a:r>
            <a:r>
              <a:rPr lang="fi-FI" sz="2000" smtClean="0"/>
              <a:t>, FLP/</a:t>
            </a:r>
            <a:r>
              <a:rPr lang="fi-FI" sz="2000" i="1" smtClean="0"/>
              <a:t>FRT</a:t>
            </a:r>
            <a:r>
              <a:rPr lang="fi-FI" sz="2000" smtClean="0"/>
              <a:t> ym)   </a:t>
            </a:r>
            <a:r>
              <a:rPr lang="fi-FI" smtClean="0"/>
              <a:t>4.</a:t>
            </a:r>
          </a:p>
        </p:txBody>
      </p:sp>
      <p:sp>
        <p:nvSpPr>
          <p:cNvPr id="54275" name="Sisällön paikkamerkki 2"/>
          <p:cNvSpPr>
            <a:spLocks noGrp="1"/>
          </p:cNvSpPr>
          <p:nvPr>
            <p:ph idx="1"/>
          </p:nvPr>
        </p:nvSpPr>
        <p:spPr>
          <a:xfrm>
            <a:off x="357188" y="1357313"/>
            <a:ext cx="6272212" cy="1071562"/>
          </a:xfrm>
        </p:spPr>
        <p:txBody>
          <a:bodyPr/>
          <a:lstStyle/>
          <a:p>
            <a:r>
              <a:rPr lang="fi-FI" smtClean="0"/>
              <a:t>Siirrettävät geenit kannattaa </a:t>
            </a:r>
            <a:r>
              <a:rPr lang="fi-FI" u="sng" smtClean="0"/>
              <a:t>lisätä yksi kerrallaan</a:t>
            </a:r>
            <a:r>
              <a:rPr lang="fi-FI" smtClean="0"/>
              <a:t> ”paketiksi” (vierekkäin) yhteen, hyväksi tunnettuun paikkaan kromosomissa</a:t>
            </a:r>
          </a:p>
          <a:p>
            <a:pPr>
              <a:buFont typeface="Wingdings" pitchFamily="2" charset="2"/>
              <a:buNone/>
            </a:pPr>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54278" name="Dian numeron paikkamerkki 5"/>
          <p:cNvSpPr>
            <a:spLocks noGrp="1"/>
          </p:cNvSpPr>
          <p:nvPr>
            <p:ph type="sldNum" sz="quarter" idx="12"/>
          </p:nvPr>
        </p:nvSpPr>
        <p:spPr>
          <a:noFill/>
        </p:spPr>
        <p:txBody>
          <a:bodyPr/>
          <a:lstStyle/>
          <a:p>
            <a:fld id="{4DBBC3E4-04F8-4F09-B781-515BD51238EB}" type="slidenum">
              <a:rPr lang="en-US" smtClean="0"/>
              <a:pPr/>
              <a:t>14</a:t>
            </a:fld>
            <a:endParaRPr lang="en-US" smtClean="0"/>
          </a:p>
        </p:txBody>
      </p:sp>
      <p:sp>
        <p:nvSpPr>
          <p:cNvPr id="54280" name="Tekstikehys 9"/>
          <p:cNvSpPr txBox="1">
            <a:spLocks noChangeArrowheads="1"/>
          </p:cNvSpPr>
          <p:nvPr/>
        </p:nvSpPr>
        <p:spPr bwMode="auto">
          <a:xfrm>
            <a:off x="4881563" y="7358063"/>
            <a:ext cx="1190625" cy="369887"/>
          </a:xfrm>
          <a:prstGeom prst="rect">
            <a:avLst/>
          </a:prstGeom>
          <a:noFill/>
          <a:ln w="9525">
            <a:noFill/>
            <a:miter lim="800000"/>
            <a:headEnd/>
            <a:tailEnd/>
          </a:ln>
        </p:spPr>
        <p:txBody>
          <a:bodyPr wrap="none">
            <a:spAutoFit/>
          </a:bodyPr>
          <a:lstStyle/>
          <a:p>
            <a:r>
              <a:rPr lang="fi-FI" sz="1800">
                <a:solidFill>
                  <a:srgbClr val="000000"/>
                </a:solidFill>
              </a:rPr>
              <a:t>(Ow 2004)</a:t>
            </a:r>
          </a:p>
        </p:txBody>
      </p:sp>
      <p:pic>
        <p:nvPicPr>
          <p:cNvPr id="9" name="Kuva 8" descr="GeneStacking761t80.jpg"/>
          <p:cNvPicPr>
            <a:picLocks noChangeAspect="1"/>
          </p:cNvPicPr>
          <p:nvPr/>
        </p:nvPicPr>
        <p:blipFill>
          <a:blip r:embed="rId3" cstate="print"/>
          <a:stretch>
            <a:fillRect/>
          </a:stretch>
        </p:blipFill>
        <p:spPr>
          <a:xfrm>
            <a:off x="0" y="2699792"/>
            <a:ext cx="6858000" cy="4630823"/>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Otsikko 1"/>
          <p:cNvSpPr>
            <a:spLocks noGrp="1"/>
          </p:cNvSpPr>
          <p:nvPr>
            <p:ph type="title"/>
          </p:nvPr>
        </p:nvSpPr>
        <p:spPr>
          <a:xfrm>
            <a:off x="1000125" y="251520"/>
            <a:ext cx="5857875" cy="928688"/>
          </a:xfrm>
        </p:spPr>
        <p:txBody>
          <a:bodyPr/>
          <a:lstStyle/>
          <a:p>
            <a:pPr>
              <a:lnSpc>
                <a:spcPts val="2600"/>
              </a:lnSpc>
            </a:pPr>
            <a:r>
              <a:rPr lang="fi-FI" dirty="0" smtClean="0"/>
              <a:t>(Merkki)geenin poisto muunnetusta kromosomista jälkikäteen </a:t>
            </a:r>
            <a:br>
              <a:rPr lang="fi-FI" dirty="0" smtClean="0"/>
            </a:br>
            <a:r>
              <a:rPr lang="fi-FI" sz="2000" dirty="0" smtClean="0"/>
              <a:t>(</a:t>
            </a:r>
            <a:r>
              <a:rPr lang="fi-FI" sz="2000" dirty="0" err="1" smtClean="0"/>
              <a:t>Cre/</a:t>
            </a:r>
            <a:r>
              <a:rPr lang="fi-FI" sz="2000" i="1" dirty="0" err="1" smtClean="0"/>
              <a:t>Iox</a:t>
            </a:r>
            <a:r>
              <a:rPr lang="fi-FI" sz="2000" dirty="0" smtClean="0"/>
              <a:t>, FLP/</a:t>
            </a:r>
            <a:r>
              <a:rPr lang="fi-FI" sz="2000" i="1" dirty="0" smtClean="0"/>
              <a:t>FRT</a:t>
            </a:r>
            <a:r>
              <a:rPr lang="fi-FI" sz="2000" dirty="0" smtClean="0"/>
              <a:t> </a:t>
            </a:r>
            <a:r>
              <a:rPr lang="fi-FI" sz="2000" dirty="0" err="1" smtClean="0"/>
              <a:t>ym</a:t>
            </a:r>
            <a:r>
              <a:rPr lang="fi-FI" sz="2000" dirty="0" smtClean="0"/>
              <a:t>)                                      </a:t>
            </a:r>
            <a:r>
              <a:rPr lang="fi-FI" dirty="0" smtClean="0"/>
              <a:t>1.</a:t>
            </a:r>
          </a:p>
        </p:txBody>
      </p:sp>
      <p:sp>
        <p:nvSpPr>
          <p:cNvPr id="55300" name="Sisällön paikkamerkki 2"/>
          <p:cNvSpPr>
            <a:spLocks noGrp="1"/>
          </p:cNvSpPr>
          <p:nvPr>
            <p:ph idx="1"/>
          </p:nvPr>
        </p:nvSpPr>
        <p:spPr>
          <a:xfrm>
            <a:off x="260648" y="1214438"/>
            <a:ext cx="6368752" cy="1071562"/>
          </a:xfrm>
        </p:spPr>
        <p:txBody>
          <a:bodyPr/>
          <a:lstStyle/>
          <a:p>
            <a:pPr>
              <a:lnSpc>
                <a:spcPts val="2600"/>
              </a:lnSpc>
            </a:pPr>
            <a:r>
              <a:rPr lang="fi-FI" dirty="0" smtClean="0"/>
              <a:t>Näillä metodeilla tehdystä </a:t>
            </a:r>
            <a:r>
              <a:rPr lang="fi-FI" dirty="0" err="1" smtClean="0"/>
              <a:t>gm-kasvilinjasta</a:t>
            </a:r>
            <a:r>
              <a:rPr lang="fi-FI" dirty="0" smtClean="0"/>
              <a:t> valinnan merkkigeeni* voidaan myöhemmin </a:t>
            </a:r>
            <a:r>
              <a:rPr lang="fi-FI" u="sng" dirty="0" smtClean="0"/>
              <a:t>leikata pois</a:t>
            </a:r>
            <a:r>
              <a:rPr lang="fi-FI" dirty="0" smtClean="0"/>
              <a:t> </a:t>
            </a:r>
          </a:p>
          <a:p>
            <a:pPr>
              <a:lnSpc>
                <a:spcPts val="2600"/>
              </a:lnSpc>
            </a:pPr>
            <a:r>
              <a:rPr lang="fi-FI" dirty="0" smtClean="0"/>
              <a:t>...tai itse siirtogeeni voidaan ohjelmoida leikkautumaan aina pois tietystä solukosta, esim.</a:t>
            </a:r>
          </a:p>
          <a:p>
            <a:pPr lvl="1">
              <a:lnSpc>
                <a:spcPts val="2600"/>
              </a:lnSpc>
            </a:pPr>
            <a:r>
              <a:rPr lang="fi-FI" dirty="0" smtClean="0"/>
              <a:t>muodostuvista siitepölyhiukkasista (geenivirran esto) </a:t>
            </a:r>
          </a:p>
          <a:p>
            <a:pPr lvl="1">
              <a:lnSpc>
                <a:spcPts val="2600"/>
              </a:lnSpc>
            </a:pPr>
            <a:r>
              <a:rPr lang="fi-FI" dirty="0" smtClean="0"/>
              <a:t>...tai syötävistä kasvinosista (geenipelot). </a:t>
            </a:r>
          </a:p>
        </p:txBody>
      </p:sp>
      <p:sp>
        <p:nvSpPr>
          <p:cNvPr id="4" name="Päivämäärän paikkamerkki 3"/>
          <p:cNvSpPr>
            <a:spLocks noGrp="1"/>
          </p:cNvSpPr>
          <p:nvPr>
            <p:ph type="dt" sz="quarter" idx="10"/>
          </p:nvPr>
        </p:nvSpPr>
        <p:spPr>
          <a:xfrm>
            <a:off x="5240338" y="8916987"/>
            <a:ext cx="996950" cy="263525"/>
          </a:xfrm>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a:xfrm>
            <a:off x="512763" y="8916987"/>
            <a:ext cx="4699000" cy="263525"/>
          </a:xfrm>
        </p:spPr>
        <p:txBody>
          <a:bodyPr/>
          <a:lstStyle/>
          <a:p>
            <a:pPr>
              <a:defRPr/>
            </a:pPr>
            <a:r>
              <a:rPr lang="en-US" smtClean="0"/>
              <a:t>Jussi Tammisola, Kasvibiotekniikan menetelmiä</a:t>
            </a:r>
            <a:endParaRPr lang="en-US" dirty="0"/>
          </a:p>
        </p:txBody>
      </p:sp>
      <p:sp>
        <p:nvSpPr>
          <p:cNvPr id="55303" name="Dian numeron paikkamerkki 5"/>
          <p:cNvSpPr>
            <a:spLocks noGrp="1"/>
          </p:cNvSpPr>
          <p:nvPr>
            <p:ph type="sldNum" sz="quarter" idx="12"/>
          </p:nvPr>
        </p:nvSpPr>
        <p:spPr>
          <a:xfrm>
            <a:off x="6237288" y="8916987"/>
            <a:ext cx="377825" cy="263525"/>
          </a:xfrm>
          <a:noFill/>
        </p:spPr>
        <p:txBody>
          <a:bodyPr/>
          <a:lstStyle/>
          <a:p>
            <a:fld id="{E172F18E-C637-4718-B987-42B2491E2D27}" type="slidenum">
              <a:rPr lang="en-US" smtClean="0"/>
              <a:pPr/>
              <a:t>15</a:t>
            </a:fld>
            <a:endParaRPr lang="en-US" smtClean="0"/>
          </a:p>
        </p:txBody>
      </p:sp>
      <p:sp>
        <p:nvSpPr>
          <p:cNvPr id="55304" name="Tekstikehys 11"/>
          <p:cNvSpPr txBox="1">
            <a:spLocks noChangeArrowheads="1"/>
          </p:cNvSpPr>
          <p:nvPr/>
        </p:nvSpPr>
        <p:spPr bwMode="auto">
          <a:xfrm>
            <a:off x="20538" y="8307705"/>
            <a:ext cx="6000750" cy="584775"/>
          </a:xfrm>
          <a:prstGeom prst="rect">
            <a:avLst/>
          </a:prstGeom>
          <a:noFill/>
          <a:ln w="9525">
            <a:noFill/>
            <a:miter lim="800000"/>
            <a:headEnd/>
            <a:tailEnd/>
          </a:ln>
        </p:spPr>
        <p:txBody>
          <a:bodyPr>
            <a:spAutoFit/>
          </a:bodyPr>
          <a:lstStyle/>
          <a:p>
            <a:r>
              <a:rPr lang="fi-FI" sz="1600" dirty="0">
                <a:solidFill>
                  <a:srgbClr val="000000"/>
                </a:solidFill>
              </a:rPr>
              <a:t>*Geeninsiirron apugeeni, jonka avulla viljelmästä voidaan valita</a:t>
            </a:r>
            <a:br>
              <a:rPr lang="fi-FI" sz="1600" dirty="0">
                <a:solidFill>
                  <a:srgbClr val="000000"/>
                </a:solidFill>
              </a:rPr>
            </a:br>
            <a:r>
              <a:rPr lang="fi-FI" sz="1600" dirty="0">
                <a:solidFill>
                  <a:srgbClr val="000000"/>
                </a:solidFill>
              </a:rPr>
              <a:t>   jatkokasvatukseen ne kasvisolut, joissa geeninsiirto on </a:t>
            </a:r>
            <a:r>
              <a:rPr lang="fi-FI" sz="1600" dirty="0" smtClean="0">
                <a:solidFill>
                  <a:srgbClr val="000000"/>
                </a:solidFill>
              </a:rPr>
              <a:t>onnistunut</a:t>
            </a:r>
            <a:endParaRPr lang="fi-FI" sz="1600" dirty="0">
              <a:solidFill>
                <a:srgbClr val="000000"/>
              </a:solidFill>
            </a:endParaRPr>
          </a:p>
        </p:txBody>
      </p:sp>
      <p:pic>
        <p:nvPicPr>
          <p:cNvPr id="11" name="Kuva 10" descr="SiteSpecRecOw600hSt80.jpg"/>
          <p:cNvPicPr>
            <a:picLocks noChangeAspect="1"/>
          </p:cNvPicPr>
          <p:nvPr/>
        </p:nvPicPr>
        <p:blipFill>
          <a:blip r:embed="rId3" cstate="print"/>
          <a:stretch>
            <a:fillRect/>
          </a:stretch>
        </p:blipFill>
        <p:spPr>
          <a:xfrm>
            <a:off x="0" y="3316659"/>
            <a:ext cx="6858000" cy="4999757"/>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tsikko 1"/>
          <p:cNvSpPr>
            <a:spLocks noGrp="1"/>
          </p:cNvSpPr>
          <p:nvPr>
            <p:ph type="title"/>
          </p:nvPr>
        </p:nvSpPr>
        <p:spPr/>
        <p:txBody>
          <a:bodyPr/>
          <a:lstStyle/>
          <a:p>
            <a:r>
              <a:rPr lang="fi-FI" smtClean="0"/>
              <a:t>Uudet jalostusmenetelmät kasveilla</a:t>
            </a:r>
            <a:br>
              <a:rPr lang="fi-FI" smtClean="0"/>
            </a:br>
            <a:r>
              <a:rPr lang="fi-FI" smtClean="0"/>
              <a:t>Säädäntö</a:t>
            </a:r>
          </a:p>
        </p:txBody>
      </p:sp>
      <p:sp>
        <p:nvSpPr>
          <p:cNvPr id="40963" name="Sisällön paikkamerkki 2"/>
          <p:cNvSpPr>
            <a:spLocks noGrp="1"/>
          </p:cNvSpPr>
          <p:nvPr>
            <p:ph idx="1"/>
          </p:nvPr>
        </p:nvSpPr>
        <p:spPr>
          <a:xfrm>
            <a:off x="357188" y="1214438"/>
            <a:ext cx="6272212" cy="7534026"/>
          </a:xfrm>
        </p:spPr>
        <p:txBody>
          <a:bodyPr/>
          <a:lstStyle/>
          <a:p>
            <a:pPr>
              <a:defRPr/>
            </a:pPr>
            <a:r>
              <a:rPr lang="fi-FI" dirty="0" smtClean="0"/>
              <a:t>EU:n ympäristödirektoraatin perustama asiantuntijatyöryhmä  ”Uudet jalostusteknologiat” selvittää parhaillaan (2009–10), muodostuuko tiettyjen uusien tekniikoiden käytöllä EY:n geenitekniikkasäännösten (dir. 2001/18/EY ja 2009/41/EY)*</a:t>
            </a:r>
            <a:r>
              <a:rPr lang="fi-FI" baseline="30000" dirty="0" smtClean="0"/>
              <a:t>#</a:t>
            </a:r>
            <a:r>
              <a:rPr lang="fi-FI" dirty="0" smtClean="0"/>
              <a:t> mukaan ’geneettisesti muunnettu’ organismi</a:t>
            </a:r>
          </a:p>
          <a:p>
            <a:pPr lvl="1">
              <a:defRPr/>
            </a:pPr>
            <a:r>
              <a:rPr lang="fi-FI" dirty="0" smtClean="0"/>
              <a:t>…eli koskeeko säädäntö esimerkiksi tiettyjä uusia kohdennetun mutageneesin menetelmiä vai ei</a:t>
            </a:r>
          </a:p>
          <a:p>
            <a:pPr>
              <a:defRPr/>
            </a:pPr>
            <a:r>
              <a:rPr lang="fi-FI" dirty="0" smtClean="0"/>
              <a:t>Selvitettäviksi valittiin puolen tusinaa uutta jalostusmenetelmää, </a:t>
            </a:r>
            <a:r>
              <a:rPr lang="fi-FI" dirty="0" err="1" smtClean="0"/>
              <a:t>esim</a:t>
            </a:r>
            <a:r>
              <a:rPr lang="fi-FI" dirty="0" smtClean="0"/>
              <a:t>:</a:t>
            </a:r>
          </a:p>
          <a:p>
            <a:pPr>
              <a:defRPr/>
            </a:pPr>
            <a:r>
              <a:rPr lang="fi-FI" dirty="0" err="1" smtClean="0"/>
              <a:t>Oligonukleotidiohjattu</a:t>
            </a:r>
            <a:r>
              <a:rPr lang="fi-FI" dirty="0" smtClean="0"/>
              <a:t> mutageneesi (esim. RTDS)</a:t>
            </a:r>
          </a:p>
          <a:p>
            <a:pPr>
              <a:defRPr/>
            </a:pPr>
            <a:r>
              <a:rPr lang="fi-FI" dirty="0" err="1" smtClean="0"/>
              <a:t>Sinkkisorminukleaasi-mutageneesi</a:t>
            </a:r>
            <a:endParaRPr lang="fi-FI" dirty="0" smtClean="0"/>
          </a:p>
          <a:p>
            <a:pPr>
              <a:defRPr/>
            </a:pPr>
            <a:r>
              <a:rPr lang="fi-FI" dirty="0" smtClean="0"/>
              <a:t>”</a:t>
            </a:r>
            <a:r>
              <a:rPr lang="fi-FI" dirty="0" err="1" smtClean="0"/>
              <a:t>Käänteishybridi”menetelmä</a:t>
            </a:r>
            <a:r>
              <a:rPr lang="fi-FI" dirty="0" smtClean="0"/>
              <a:t> (</a:t>
            </a:r>
            <a:r>
              <a:rPr lang="fi-FI" dirty="0" err="1" smtClean="0"/>
              <a:t>Reverse</a:t>
            </a:r>
            <a:r>
              <a:rPr lang="fi-FI" dirty="0" smtClean="0"/>
              <a:t> </a:t>
            </a:r>
            <a:r>
              <a:rPr lang="fi-FI" dirty="0" err="1" smtClean="0"/>
              <a:t>Breeding</a:t>
            </a:r>
            <a:r>
              <a:rPr lang="fi-FI" dirty="0" smtClean="0"/>
              <a:t>)</a:t>
            </a:r>
          </a:p>
          <a:p>
            <a:pPr marL="288000">
              <a:lnSpc>
                <a:spcPct val="100000"/>
              </a:lnSpc>
              <a:spcBef>
                <a:spcPts val="600"/>
              </a:spcBef>
              <a:buNone/>
              <a:defRPr/>
            </a:pPr>
            <a:r>
              <a:rPr lang="fi-FI" sz="1600" dirty="0" smtClean="0"/>
              <a:t>* Geenimuuntelun määritelmä on koottu Rinnakkaiselon asiantuntijatyöryhmän väliraporttiin (</a:t>
            </a:r>
            <a:r>
              <a:rPr lang="fi-FI" sz="1400" dirty="0" smtClean="0"/>
              <a:t>sivulle 25): </a:t>
            </a:r>
            <a:r>
              <a:rPr lang="fi-FI" sz="1400" dirty="0" smtClean="0">
                <a:hlinkClick r:id="rId3"/>
              </a:rPr>
              <a:t>http://www.hare.vn.fi/upload/Julkaisut/9300/2762_trm2005_9.pdf</a:t>
            </a:r>
            <a:endParaRPr lang="fi-FI" sz="1600" dirty="0" smtClean="0"/>
          </a:p>
          <a:p>
            <a:pPr marL="288000">
              <a:lnSpc>
                <a:spcPct val="100000"/>
              </a:lnSpc>
              <a:spcBef>
                <a:spcPts val="1200"/>
              </a:spcBef>
              <a:buFont typeface="Wingdings" pitchFamily="2" charset="2"/>
              <a:buNone/>
              <a:defRPr/>
            </a:pPr>
            <a:r>
              <a:rPr lang="fi-FI" sz="1600" baseline="30000" dirty="0" smtClean="0"/>
              <a:t>#  </a:t>
            </a:r>
            <a:r>
              <a:rPr lang="fi-FI" sz="1600" u="sng" dirty="0" smtClean="0"/>
              <a:t>JT</a:t>
            </a:r>
            <a:r>
              <a:rPr lang="fi-FI" sz="1600" dirty="0" smtClean="0"/>
              <a:t>: Määritelmässä ei juuri ole biologista järkeä, mikä on johtanut  tieteellisen riskinarvioinnin ja terveen järjen vastaisiin käytäntöihin sekä biotaantumaan Euroopassa: </a:t>
            </a:r>
            <a:r>
              <a:rPr lang="fi-FI" sz="1600" dirty="0" smtClean="0">
                <a:hlinkClick r:id="rId4"/>
              </a:rPr>
              <a:t>http://g</a:t>
            </a:r>
            <a:r>
              <a:rPr lang="fi-FI" sz="1400" dirty="0" smtClean="0">
                <a:hlinkClick r:id="rId4"/>
              </a:rPr>
              <a:t>eenit.fi/EP101006LiiteIK.pdf</a:t>
            </a:r>
            <a:r>
              <a:rPr lang="fi-FI" sz="1400" dirty="0" smtClean="0"/>
              <a:t>   </a:t>
            </a:r>
            <a:br>
              <a:rPr lang="fi-FI" sz="1400" dirty="0" smtClean="0"/>
            </a:br>
            <a:r>
              <a:rPr lang="fi-FI" sz="1600" dirty="0" smtClean="0">
                <a:hlinkClick r:id="rId5"/>
              </a:rPr>
              <a:t>http://geenit.fi/LabL12.pdf</a:t>
            </a:r>
            <a:r>
              <a:rPr lang="fi-FI" sz="1600" dirty="0" smtClean="0"/>
              <a:t> </a:t>
            </a:r>
            <a:endParaRPr lang="fi-FI" sz="1400" dirty="0" smtClean="0"/>
          </a:p>
          <a:p>
            <a:pPr marL="288000">
              <a:lnSpc>
                <a:spcPct val="100000"/>
              </a:lnSpc>
              <a:spcBef>
                <a:spcPts val="1200"/>
              </a:spcBef>
              <a:buFont typeface="Wingdings" pitchFamily="2" charset="2"/>
              <a:buNone/>
              <a:defRPr/>
            </a:pPr>
            <a:endParaRPr lang="fi-FI" sz="1400" dirty="0"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56326" name="Dian numeron paikkamerkki 5"/>
          <p:cNvSpPr>
            <a:spLocks noGrp="1"/>
          </p:cNvSpPr>
          <p:nvPr>
            <p:ph type="sldNum" sz="quarter" idx="12"/>
          </p:nvPr>
        </p:nvSpPr>
        <p:spPr>
          <a:noFill/>
        </p:spPr>
        <p:txBody>
          <a:bodyPr/>
          <a:lstStyle/>
          <a:p>
            <a:fld id="{9A36D434-DDA1-4AEE-B84F-A2F972E74120}" type="slidenum">
              <a:rPr lang="en-US" smtClean="0"/>
              <a:pPr/>
              <a:t>16</a:t>
            </a:fld>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Otsikko 1"/>
          <p:cNvSpPr>
            <a:spLocks noGrp="1"/>
          </p:cNvSpPr>
          <p:nvPr>
            <p:ph type="title"/>
          </p:nvPr>
        </p:nvSpPr>
        <p:spPr/>
        <p:txBody>
          <a:bodyPr/>
          <a:lstStyle/>
          <a:p>
            <a:r>
              <a:rPr lang="fi-FI" dirty="0" smtClean="0"/>
              <a:t>Kohdennettu mutageneesi </a:t>
            </a:r>
            <a:r>
              <a:rPr lang="fi-FI" dirty="0" err="1" smtClean="0"/>
              <a:t>sinkkisorminukleaasien</a:t>
            </a:r>
            <a:r>
              <a:rPr lang="fi-FI" dirty="0" smtClean="0"/>
              <a:t> avulla         1.</a:t>
            </a:r>
          </a:p>
        </p:txBody>
      </p:sp>
      <p:sp>
        <p:nvSpPr>
          <p:cNvPr id="57347" name="Sisällön paikkamerkki 2"/>
          <p:cNvSpPr>
            <a:spLocks noGrp="1"/>
          </p:cNvSpPr>
          <p:nvPr>
            <p:ph idx="1"/>
          </p:nvPr>
        </p:nvSpPr>
        <p:spPr>
          <a:xfrm>
            <a:off x="357188" y="1187624"/>
            <a:ext cx="6272212" cy="4214812"/>
          </a:xfrm>
        </p:spPr>
        <p:txBody>
          <a:bodyPr/>
          <a:lstStyle/>
          <a:p>
            <a:pPr>
              <a:lnSpc>
                <a:spcPts val="2600"/>
              </a:lnSpc>
            </a:pPr>
            <a:r>
              <a:rPr lang="fi-FI" sz="1600" dirty="0" err="1" smtClean="0"/>
              <a:t>Sinkkisorminukleaasit</a:t>
            </a:r>
            <a:r>
              <a:rPr lang="fi-FI" sz="1600" dirty="0" smtClean="0"/>
              <a:t> (ZFN) ovat muunnettuja dna:n katkaisuentsyymejä, joissa katkaisuosaan on fuusioitu dna-jaksojen tunnistuselementtejä solun dna-korjausjärjestelmästä</a:t>
            </a:r>
          </a:p>
          <a:p>
            <a:pPr>
              <a:lnSpc>
                <a:spcPts val="2600"/>
              </a:lnSpc>
            </a:pPr>
            <a:r>
              <a:rPr lang="fi-FI" sz="1600" dirty="0" smtClean="0"/>
              <a:t>Kukin  niistä katkaisee </a:t>
            </a:r>
            <a:r>
              <a:rPr lang="fi-FI" sz="1600" dirty="0" err="1" smtClean="0"/>
              <a:t>dna-juosteen</a:t>
            </a:r>
            <a:r>
              <a:rPr lang="fi-FI" sz="1600" dirty="0" smtClean="0"/>
              <a:t> täsmälleen paikasta, johon tunnistuselementti sen kohdistaa, ja katkaisuentsyymille spesifisen emäsjakson kohdalta</a:t>
            </a:r>
          </a:p>
          <a:p>
            <a:pPr>
              <a:lnSpc>
                <a:spcPts val="2600"/>
              </a:lnSpc>
            </a:pPr>
            <a:r>
              <a:rPr lang="fi-FI" sz="1600" dirty="0" smtClean="0"/>
              <a:t>Sopivasti valittu entsyymipari katkaisee </a:t>
            </a:r>
            <a:r>
              <a:rPr lang="fi-FI" sz="1600" dirty="0" err="1" smtClean="0"/>
              <a:t>kaksisäikeisen</a:t>
            </a:r>
            <a:r>
              <a:rPr lang="fi-FI" sz="1600" dirty="0" smtClean="0"/>
              <a:t> dna:n molemmat </a:t>
            </a:r>
            <a:r>
              <a:rPr lang="fi-FI" sz="1600" dirty="0" err="1" smtClean="0"/>
              <a:t>juosteet</a:t>
            </a:r>
            <a:r>
              <a:rPr lang="fi-FI" sz="1600" dirty="0" smtClean="0"/>
              <a:t> samalta kohdalta</a:t>
            </a:r>
          </a:p>
          <a:p>
            <a:pPr>
              <a:lnSpc>
                <a:spcPts val="2600"/>
              </a:lnSpc>
            </a:pPr>
            <a:r>
              <a:rPr lang="fi-FI" sz="1600" dirty="0" smtClean="0"/>
              <a:t>Kyseiseen kohtaan saadaan viedyksi geneettinen muutos, kun solun omat korjausentsyymit houkutellaan korjaamaan katkos</a:t>
            </a:r>
          </a:p>
          <a:p>
            <a:pPr lvl="1">
              <a:lnSpc>
                <a:spcPts val="2600"/>
              </a:lnSpc>
            </a:pPr>
            <a:r>
              <a:rPr lang="fi-FI" sz="1400" dirty="0" smtClean="0"/>
              <a:t>...jolloin tarjottu korjaava dna-jakso kiinnittyy katkoskohtaan homologisella </a:t>
            </a:r>
            <a:r>
              <a:rPr lang="fi-FI" sz="1400" dirty="0" err="1" smtClean="0"/>
              <a:t>rekombinaatiolla</a:t>
            </a:r>
            <a:r>
              <a:rPr lang="fi-FI" sz="1400" dirty="0" smtClean="0"/>
              <a:t> (kuvassa vaihtoehdot c ja d)</a:t>
            </a:r>
          </a:p>
          <a:p>
            <a:pPr>
              <a:lnSpc>
                <a:spcPts val="2600"/>
              </a:lnSpc>
            </a:pPr>
            <a:endParaRPr lang="fi-FI" sz="1600" dirty="0"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57350" name="Dian numeron paikkamerkki 5"/>
          <p:cNvSpPr>
            <a:spLocks noGrp="1"/>
          </p:cNvSpPr>
          <p:nvPr>
            <p:ph type="sldNum" sz="quarter" idx="12"/>
          </p:nvPr>
        </p:nvSpPr>
        <p:spPr>
          <a:noFill/>
        </p:spPr>
        <p:txBody>
          <a:bodyPr/>
          <a:lstStyle/>
          <a:p>
            <a:fld id="{E8A87110-C2E0-4DEA-8596-EBB811F77334}" type="slidenum">
              <a:rPr lang="en-US" smtClean="0"/>
              <a:pPr/>
              <a:t>17</a:t>
            </a:fld>
            <a:endParaRPr lang="en-US" smtClean="0"/>
          </a:p>
        </p:txBody>
      </p:sp>
      <p:sp>
        <p:nvSpPr>
          <p:cNvPr id="57352" name="Tekstikehys 8"/>
          <p:cNvSpPr txBox="1">
            <a:spLocks noChangeArrowheads="1"/>
          </p:cNvSpPr>
          <p:nvPr/>
        </p:nvSpPr>
        <p:spPr bwMode="auto">
          <a:xfrm>
            <a:off x="0" y="8337902"/>
            <a:ext cx="6786563" cy="338554"/>
          </a:xfrm>
          <a:prstGeom prst="rect">
            <a:avLst/>
          </a:prstGeom>
          <a:noFill/>
          <a:ln w="9525">
            <a:noFill/>
            <a:miter lim="800000"/>
            <a:headEnd/>
            <a:tailEnd/>
          </a:ln>
        </p:spPr>
        <p:txBody>
          <a:bodyPr>
            <a:spAutoFit/>
          </a:bodyPr>
          <a:lstStyle/>
          <a:p>
            <a:pPr algn="r"/>
            <a:r>
              <a:rPr lang="fi-FI" sz="1600" dirty="0">
                <a:solidFill>
                  <a:srgbClr val="000000"/>
                </a:solidFill>
                <a:latin typeface="+mn-lt"/>
              </a:rPr>
              <a:t>(</a:t>
            </a:r>
            <a:r>
              <a:rPr lang="fi-FI" sz="1600" dirty="0" err="1">
                <a:solidFill>
                  <a:srgbClr val="000000"/>
                </a:solidFill>
                <a:latin typeface="+mn-lt"/>
                <a:hlinkClick r:id="rId3"/>
              </a:rPr>
              <a:t>Shukla</a:t>
            </a:r>
            <a:r>
              <a:rPr lang="fi-FI" sz="1600" dirty="0">
                <a:solidFill>
                  <a:srgbClr val="000000"/>
                </a:solidFill>
                <a:latin typeface="+mn-lt"/>
                <a:hlinkClick r:id="rId3"/>
              </a:rPr>
              <a:t> ym. 2009</a:t>
            </a:r>
            <a:r>
              <a:rPr lang="fi-FI" sz="1600" dirty="0">
                <a:solidFill>
                  <a:srgbClr val="000000"/>
                </a:solidFill>
                <a:latin typeface="+mn-lt"/>
              </a:rPr>
              <a:t>, </a:t>
            </a:r>
            <a:r>
              <a:rPr lang="fi-FI" sz="1600" dirty="0" err="1">
                <a:solidFill>
                  <a:srgbClr val="000000"/>
                </a:solidFill>
                <a:latin typeface="+mn-lt"/>
                <a:hlinkClick r:id="rId4"/>
              </a:rPr>
              <a:t>Townsend</a:t>
            </a:r>
            <a:r>
              <a:rPr lang="fi-FI" sz="1600" dirty="0">
                <a:solidFill>
                  <a:srgbClr val="000000"/>
                </a:solidFill>
                <a:latin typeface="+mn-lt"/>
                <a:hlinkClick r:id="rId4"/>
              </a:rPr>
              <a:t> ym. 2009</a:t>
            </a:r>
            <a:r>
              <a:rPr lang="fi-FI" sz="1600" dirty="0">
                <a:solidFill>
                  <a:srgbClr val="000000"/>
                </a:solidFill>
                <a:latin typeface="+mn-lt"/>
              </a:rPr>
              <a:t>)                Kuva: </a:t>
            </a:r>
            <a:r>
              <a:rPr lang="fi-FI" sz="1600" dirty="0" err="1">
                <a:solidFill>
                  <a:srgbClr val="000000"/>
                </a:solidFill>
                <a:latin typeface="+mn-lt"/>
                <a:hlinkClick r:id="rId5"/>
              </a:rPr>
              <a:t>Porteus</a:t>
            </a:r>
            <a:r>
              <a:rPr lang="fi-FI" sz="1600" dirty="0">
                <a:solidFill>
                  <a:srgbClr val="000000"/>
                </a:solidFill>
                <a:latin typeface="+mn-lt"/>
                <a:hlinkClick r:id="rId5"/>
              </a:rPr>
              <a:t> 2009</a:t>
            </a:r>
            <a:endParaRPr lang="fi-FI" sz="1600" dirty="0">
              <a:solidFill>
                <a:srgbClr val="000000"/>
              </a:solidFill>
              <a:latin typeface="+mn-lt"/>
            </a:endParaRPr>
          </a:p>
        </p:txBody>
      </p:sp>
      <p:pic>
        <p:nvPicPr>
          <p:cNvPr id="9" name="Kuva 8" descr="KohdMutSinkkisNukl350t40.jpg"/>
          <p:cNvPicPr>
            <a:picLocks noChangeAspect="1"/>
          </p:cNvPicPr>
          <p:nvPr/>
        </p:nvPicPr>
        <p:blipFill>
          <a:blip r:embed="rId6" cstate="print"/>
          <a:stretch>
            <a:fillRect/>
          </a:stretch>
        </p:blipFill>
        <p:spPr>
          <a:xfrm>
            <a:off x="0" y="5427968"/>
            <a:ext cx="6858000" cy="2888448"/>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tsikko 1"/>
          <p:cNvSpPr>
            <a:spLocks noGrp="1"/>
          </p:cNvSpPr>
          <p:nvPr>
            <p:ph type="title"/>
          </p:nvPr>
        </p:nvSpPr>
        <p:spPr/>
        <p:txBody>
          <a:bodyPr/>
          <a:lstStyle/>
          <a:p>
            <a:r>
              <a:rPr lang="fi-FI" smtClean="0"/>
              <a:t>Kohdennettu mutageneesi sinkkisorminukleaasien avulla         2.</a:t>
            </a:r>
          </a:p>
        </p:txBody>
      </p:sp>
      <p:sp>
        <p:nvSpPr>
          <p:cNvPr id="58371" name="Sisällön paikkamerkki 2"/>
          <p:cNvSpPr>
            <a:spLocks noGrp="1"/>
          </p:cNvSpPr>
          <p:nvPr>
            <p:ph idx="1"/>
          </p:nvPr>
        </p:nvSpPr>
        <p:spPr>
          <a:xfrm>
            <a:off x="357188" y="1077268"/>
            <a:ext cx="6272212" cy="4214812"/>
          </a:xfrm>
        </p:spPr>
        <p:txBody>
          <a:bodyPr/>
          <a:lstStyle/>
          <a:p>
            <a:r>
              <a:rPr lang="fi-FI" sz="1600" b="1" dirty="0" smtClean="0"/>
              <a:t>b)</a:t>
            </a:r>
            <a:r>
              <a:rPr lang="fi-FI" sz="1600" dirty="0" smtClean="0"/>
              <a:t> Jos solulle ei tarjota korjaavaa dna-jaksoa, niin katkos voi korjaantua siten, että katkoksen päät tarttuvat takaisin toisiinsa</a:t>
            </a:r>
          </a:p>
          <a:p>
            <a:r>
              <a:rPr lang="fi-FI" sz="1600" dirty="0" smtClean="0"/>
              <a:t>Tällainen ns. </a:t>
            </a:r>
            <a:r>
              <a:rPr lang="fi-FI" sz="1600" u="sng" dirty="0" smtClean="0"/>
              <a:t>epähomologinen korjautuminen</a:t>
            </a:r>
            <a:r>
              <a:rPr lang="fi-FI" sz="1600" dirty="0" smtClean="0"/>
              <a:t> on kuitenkin epätarkkaa</a:t>
            </a:r>
          </a:p>
          <a:p>
            <a:r>
              <a:rPr lang="fi-FI" sz="1600" dirty="0" smtClean="0"/>
              <a:t>...joten katkoskohtaan syntyy usein (satunnainen) mutaatio: </a:t>
            </a:r>
          </a:p>
          <a:p>
            <a:pPr lvl="1"/>
            <a:r>
              <a:rPr lang="fi-FI" sz="1400" dirty="0" smtClean="0"/>
              <a:t>yhden tai muutaman </a:t>
            </a:r>
            <a:r>
              <a:rPr lang="fi-FI" sz="1400" dirty="0" err="1" smtClean="0"/>
              <a:t>nukleotidin</a:t>
            </a:r>
            <a:r>
              <a:rPr lang="fi-FI" sz="1400" dirty="0" smtClean="0"/>
              <a:t> muutos (poistuminen  eli </a:t>
            </a:r>
            <a:r>
              <a:rPr lang="fi-FI" sz="1400" dirty="0" err="1" smtClean="0"/>
              <a:t>deleetio</a:t>
            </a:r>
            <a:r>
              <a:rPr lang="fi-FI" sz="1400" dirty="0" smtClean="0"/>
              <a:t> tai lisäys eli </a:t>
            </a:r>
            <a:r>
              <a:rPr lang="fi-FI" sz="1400" dirty="0" err="1" smtClean="0"/>
              <a:t>insertio</a:t>
            </a:r>
            <a:r>
              <a:rPr lang="fi-FI" sz="1400" dirty="0" smtClean="0"/>
              <a:t>) </a:t>
            </a:r>
          </a:p>
          <a:p>
            <a:r>
              <a:rPr lang="fi-FI" sz="1600" dirty="0" smtClean="0"/>
              <a:t>Kohdentamalla tällainen mutaatio geenin toiminnallisesti tärkeään osaan (esim. entsyymin aktiivisen keskuksen alueelle)  saadaan (haitta)geeni usein ”sammutetuksi”</a:t>
            </a:r>
          </a:p>
          <a:p>
            <a:pPr lvl="1"/>
            <a:r>
              <a:rPr lang="fi-FI" sz="1400" dirty="0" smtClean="0"/>
              <a:t>kyseisen geenin toimivaa lopputuotetta ei solussa synny</a:t>
            </a:r>
            <a:endParaRPr lang="fi-FI" dirty="0"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58374" name="Dian numeron paikkamerkki 5"/>
          <p:cNvSpPr>
            <a:spLocks noGrp="1"/>
          </p:cNvSpPr>
          <p:nvPr>
            <p:ph type="sldNum" sz="quarter" idx="12"/>
          </p:nvPr>
        </p:nvSpPr>
        <p:spPr>
          <a:noFill/>
        </p:spPr>
        <p:txBody>
          <a:bodyPr/>
          <a:lstStyle/>
          <a:p>
            <a:fld id="{42297387-0854-46AD-A401-F528D318F050}" type="slidenum">
              <a:rPr lang="en-US" smtClean="0"/>
              <a:pPr/>
              <a:t>18</a:t>
            </a:fld>
            <a:endParaRPr lang="en-US" smtClean="0"/>
          </a:p>
        </p:txBody>
      </p:sp>
      <p:sp>
        <p:nvSpPr>
          <p:cNvPr id="58376" name="Tekstikehys 8"/>
          <p:cNvSpPr txBox="1">
            <a:spLocks noChangeArrowheads="1"/>
          </p:cNvSpPr>
          <p:nvPr/>
        </p:nvSpPr>
        <p:spPr bwMode="auto">
          <a:xfrm>
            <a:off x="4768850" y="8388424"/>
            <a:ext cx="1986441" cy="338554"/>
          </a:xfrm>
          <a:prstGeom prst="rect">
            <a:avLst/>
          </a:prstGeom>
          <a:noFill/>
          <a:ln w="9525">
            <a:noFill/>
            <a:miter lim="800000"/>
            <a:headEnd/>
            <a:tailEnd/>
          </a:ln>
        </p:spPr>
        <p:txBody>
          <a:bodyPr wrap="none">
            <a:spAutoFit/>
          </a:bodyPr>
          <a:lstStyle/>
          <a:p>
            <a:r>
              <a:rPr lang="fi-FI" sz="1600" dirty="0">
                <a:solidFill>
                  <a:srgbClr val="000000"/>
                </a:solidFill>
                <a:latin typeface="+mn-lt"/>
              </a:rPr>
              <a:t>Kuva: </a:t>
            </a:r>
            <a:r>
              <a:rPr lang="fi-FI" sz="1600" dirty="0" err="1">
                <a:solidFill>
                  <a:srgbClr val="000000"/>
                </a:solidFill>
                <a:latin typeface="+mn-lt"/>
                <a:hlinkClick r:id="rId3"/>
              </a:rPr>
              <a:t>Porteus</a:t>
            </a:r>
            <a:r>
              <a:rPr lang="fi-FI" sz="1600" dirty="0">
                <a:solidFill>
                  <a:srgbClr val="000000"/>
                </a:solidFill>
                <a:latin typeface="+mn-lt"/>
                <a:hlinkClick r:id="rId3"/>
              </a:rPr>
              <a:t> 2009</a:t>
            </a:r>
            <a:endParaRPr lang="fi-FI" sz="1600" dirty="0">
              <a:solidFill>
                <a:srgbClr val="000000"/>
              </a:solidFill>
              <a:latin typeface="+mn-lt"/>
            </a:endParaRPr>
          </a:p>
        </p:txBody>
      </p:sp>
      <p:pic>
        <p:nvPicPr>
          <p:cNvPr id="9" name="Kuva 8" descr="KohdMutSinkkisNukl350t40.jpg"/>
          <p:cNvPicPr>
            <a:picLocks noChangeAspect="1"/>
          </p:cNvPicPr>
          <p:nvPr/>
        </p:nvPicPr>
        <p:blipFill>
          <a:blip r:embed="rId4" cstate="print"/>
          <a:stretch>
            <a:fillRect/>
          </a:stretch>
        </p:blipFill>
        <p:spPr>
          <a:xfrm>
            <a:off x="0" y="5508104"/>
            <a:ext cx="6858000" cy="2888448"/>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Otsikko 1"/>
          <p:cNvSpPr>
            <a:spLocks noGrp="1"/>
          </p:cNvSpPr>
          <p:nvPr>
            <p:ph type="title"/>
          </p:nvPr>
        </p:nvSpPr>
        <p:spPr/>
        <p:txBody>
          <a:bodyPr/>
          <a:lstStyle/>
          <a:p>
            <a:r>
              <a:rPr lang="fi-FI" smtClean="0"/>
              <a:t>Kohdennettu mutageneesi sinkkisorminukleaasien avulla         3.</a:t>
            </a:r>
          </a:p>
        </p:txBody>
      </p:sp>
      <p:sp>
        <p:nvSpPr>
          <p:cNvPr id="41987" name="Sisällön paikkamerkki 2"/>
          <p:cNvSpPr>
            <a:spLocks noGrp="1"/>
          </p:cNvSpPr>
          <p:nvPr>
            <p:ph idx="1"/>
          </p:nvPr>
        </p:nvSpPr>
        <p:spPr>
          <a:xfrm>
            <a:off x="357188" y="1259632"/>
            <a:ext cx="6272212" cy="4214812"/>
          </a:xfrm>
        </p:spPr>
        <p:txBody>
          <a:bodyPr/>
          <a:lstStyle/>
          <a:p>
            <a:pPr>
              <a:defRPr/>
            </a:pPr>
            <a:r>
              <a:rPr lang="fi-FI" sz="1600" b="1" dirty="0" smtClean="0"/>
              <a:t>c)</a:t>
            </a:r>
            <a:r>
              <a:rPr lang="fi-FI" sz="1600" dirty="0" smtClean="0"/>
              <a:t> Jos solulle tarjotaan korjaava dna-jakso, jossa on </a:t>
            </a:r>
          </a:p>
          <a:p>
            <a:pPr lvl="1">
              <a:defRPr/>
            </a:pPr>
            <a:r>
              <a:rPr lang="fi-FI" sz="1400" dirty="0" smtClean="0"/>
              <a:t>pieni geneettinen muutos (yksi tai muutama dna-emäs vaihdettu)</a:t>
            </a:r>
          </a:p>
          <a:p>
            <a:pPr lvl="1">
              <a:defRPr/>
            </a:pPr>
            <a:r>
              <a:rPr lang="fi-FI" sz="1400" dirty="0" smtClean="0"/>
              <a:t>...ja homologiseen </a:t>
            </a:r>
            <a:r>
              <a:rPr lang="fi-FI" sz="1400" dirty="0" err="1" smtClean="0"/>
              <a:t>rekombinaatioon</a:t>
            </a:r>
            <a:r>
              <a:rPr lang="fi-FI" sz="1400" dirty="0" smtClean="0"/>
              <a:t>  tarvittavat vastaavuusjaksot katkoskohdan molemmilla puolilla</a:t>
            </a:r>
          </a:p>
          <a:p>
            <a:pPr>
              <a:defRPr/>
            </a:pPr>
            <a:r>
              <a:rPr lang="fi-FI" sz="1600" dirty="0" smtClean="0"/>
              <a:t>...niin katkos korjautuu tarkasti, kyseisellä muutoksella varustettuna</a:t>
            </a:r>
          </a:p>
          <a:p>
            <a:pPr>
              <a:defRPr/>
            </a:pPr>
            <a:r>
              <a:rPr lang="fi-FI" sz="1600" b="1" dirty="0" smtClean="0"/>
              <a:t>d) </a:t>
            </a:r>
            <a:r>
              <a:rPr lang="fi-FI" sz="1600" dirty="0" smtClean="0"/>
              <a:t>Korjaavaan dna-jaksoon voidaan vastaavasti sijoittaa myös kokonainen siirtogeeni</a:t>
            </a:r>
          </a:p>
          <a:p>
            <a:pPr lvl="1">
              <a:defRPr/>
            </a:pPr>
            <a:r>
              <a:rPr lang="fi-FI" sz="1400" dirty="0" smtClean="0">
                <a:ea typeface="+mn-ea"/>
                <a:cs typeface="+mn-cs"/>
              </a:rPr>
              <a:t>...joka siten saadaan viedyksi solun perimään kyseiselle kohdalle</a:t>
            </a:r>
          </a:p>
          <a:p>
            <a:pPr lvl="1">
              <a:defRPr/>
            </a:pPr>
            <a:r>
              <a:rPr lang="fi-FI" sz="1400" dirty="0" smtClean="0">
                <a:ea typeface="+mn-ea"/>
                <a:cs typeface="+mn-cs"/>
              </a:rPr>
              <a:t>Onnistumistaajuus saattaa olla varsin korkea (maissilla jopa 3-20%)</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59398" name="Dian numeron paikkamerkki 5"/>
          <p:cNvSpPr>
            <a:spLocks noGrp="1"/>
          </p:cNvSpPr>
          <p:nvPr>
            <p:ph type="sldNum" sz="quarter" idx="12"/>
          </p:nvPr>
        </p:nvSpPr>
        <p:spPr>
          <a:noFill/>
        </p:spPr>
        <p:txBody>
          <a:bodyPr/>
          <a:lstStyle/>
          <a:p>
            <a:fld id="{3672593E-F74F-4A30-B40A-46DB6EB9CD62}" type="slidenum">
              <a:rPr lang="en-US" smtClean="0"/>
              <a:pPr/>
              <a:t>19</a:t>
            </a:fld>
            <a:endParaRPr lang="en-US" smtClean="0"/>
          </a:p>
        </p:txBody>
      </p:sp>
      <p:sp>
        <p:nvSpPr>
          <p:cNvPr id="59400" name="Tekstikehys 8"/>
          <p:cNvSpPr txBox="1">
            <a:spLocks noChangeArrowheads="1"/>
          </p:cNvSpPr>
          <p:nvPr/>
        </p:nvSpPr>
        <p:spPr bwMode="auto">
          <a:xfrm>
            <a:off x="4768850" y="8274050"/>
            <a:ext cx="2017713" cy="338554"/>
          </a:xfrm>
          <a:prstGeom prst="rect">
            <a:avLst/>
          </a:prstGeom>
          <a:noFill/>
          <a:ln w="9525">
            <a:noFill/>
            <a:miter lim="800000"/>
            <a:headEnd/>
            <a:tailEnd/>
          </a:ln>
        </p:spPr>
        <p:txBody>
          <a:bodyPr>
            <a:spAutoFit/>
          </a:bodyPr>
          <a:lstStyle/>
          <a:p>
            <a:r>
              <a:rPr lang="fi-FI" sz="1600" dirty="0">
                <a:solidFill>
                  <a:srgbClr val="000000"/>
                </a:solidFill>
                <a:latin typeface="+mn-lt"/>
              </a:rPr>
              <a:t>Kuva: </a:t>
            </a:r>
            <a:r>
              <a:rPr lang="fi-FI" sz="1600" dirty="0" err="1">
                <a:solidFill>
                  <a:srgbClr val="000000"/>
                </a:solidFill>
                <a:latin typeface="+mn-lt"/>
                <a:hlinkClick r:id="rId3"/>
              </a:rPr>
              <a:t>Porteus</a:t>
            </a:r>
            <a:r>
              <a:rPr lang="fi-FI" sz="1600" dirty="0">
                <a:solidFill>
                  <a:srgbClr val="000000"/>
                </a:solidFill>
                <a:latin typeface="+mn-lt"/>
                <a:hlinkClick r:id="rId3"/>
              </a:rPr>
              <a:t> 2009</a:t>
            </a:r>
            <a:endParaRPr lang="fi-FI" sz="1600" dirty="0">
              <a:solidFill>
                <a:srgbClr val="000000"/>
              </a:solidFill>
              <a:latin typeface="+mn-lt"/>
            </a:endParaRPr>
          </a:p>
        </p:txBody>
      </p:sp>
      <p:pic>
        <p:nvPicPr>
          <p:cNvPr id="10" name="Kuva 9" descr="KohdMutSinkkisNukl350t40.jpg"/>
          <p:cNvPicPr>
            <a:picLocks noChangeAspect="1"/>
          </p:cNvPicPr>
          <p:nvPr/>
        </p:nvPicPr>
        <p:blipFill>
          <a:blip r:embed="rId4" cstate="print"/>
          <a:stretch>
            <a:fillRect/>
          </a:stretch>
        </p:blipFill>
        <p:spPr>
          <a:xfrm>
            <a:off x="0" y="5364088"/>
            <a:ext cx="6858000" cy="2888448"/>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Kuva 2" descr="Mikrolis1000t50.jpg"/>
          <p:cNvPicPr>
            <a:picLocks noChangeAspect="1"/>
          </p:cNvPicPr>
          <p:nvPr/>
        </p:nvPicPr>
        <p:blipFill>
          <a:blip r:embed="rId2" cstate="print"/>
          <a:stretch>
            <a:fillRect/>
          </a:stretch>
        </p:blipFill>
        <p:spPr>
          <a:xfrm>
            <a:off x="0" y="0"/>
            <a:ext cx="6858000" cy="91440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Otsikko 1"/>
          <p:cNvSpPr>
            <a:spLocks noGrp="1"/>
          </p:cNvSpPr>
          <p:nvPr>
            <p:ph type="title"/>
          </p:nvPr>
        </p:nvSpPr>
        <p:spPr/>
        <p:txBody>
          <a:bodyPr/>
          <a:lstStyle/>
          <a:p>
            <a:r>
              <a:rPr lang="fi-FI" smtClean="0"/>
              <a:t>Kohdennettu mutageneesi sinkkisorminukleaasien avulla         4.</a:t>
            </a:r>
          </a:p>
        </p:txBody>
      </p:sp>
      <p:sp>
        <p:nvSpPr>
          <p:cNvPr id="60419" name="Sisällön paikkamerkki 2"/>
          <p:cNvSpPr>
            <a:spLocks noGrp="1"/>
          </p:cNvSpPr>
          <p:nvPr>
            <p:ph idx="1"/>
          </p:nvPr>
        </p:nvSpPr>
        <p:spPr>
          <a:xfrm>
            <a:off x="357188" y="1214438"/>
            <a:ext cx="6272212" cy="4214812"/>
          </a:xfrm>
        </p:spPr>
        <p:txBody>
          <a:bodyPr/>
          <a:lstStyle/>
          <a:p>
            <a:r>
              <a:rPr lang="fi-FI" sz="1600" b="1" smtClean="0"/>
              <a:t>c-d)</a:t>
            </a:r>
            <a:r>
              <a:rPr lang="fi-FI" sz="1600" smtClean="0"/>
              <a:t> </a:t>
            </a:r>
            <a:r>
              <a:rPr lang="fi-FI" sz="1600" u="sng" smtClean="0"/>
              <a:t>Käyttömahdollisuuksia</a:t>
            </a:r>
            <a:r>
              <a:rPr lang="fi-FI" sz="1600" smtClean="0"/>
              <a:t>:</a:t>
            </a:r>
          </a:p>
          <a:p>
            <a:r>
              <a:rPr lang="fi-FI" sz="1600" smtClean="0"/>
              <a:t>1. Geenin hienosäätö yksittäisiä dna-emäksiä vaihtamalla</a:t>
            </a:r>
          </a:p>
          <a:p>
            <a:pPr lvl="1"/>
            <a:r>
              <a:rPr lang="fi-FI" sz="1400" smtClean="0"/>
              <a:t>esim. ”virheiden” poisto, geeniterapia</a:t>
            </a:r>
          </a:p>
          <a:p>
            <a:r>
              <a:rPr lang="fi-FI" sz="1600" smtClean="0"/>
              <a:t>2. Haittageenin hallittu sammuttaminen</a:t>
            </a:r>
          </a:p>
          <a:p>
            <a:pPr lvl="1"/>
            <a:r>
              <a:rPr lang="fi-FI" sz="1400" smtClean="0"/>
              <a:t>esim. viedään geenissä valittuun paikkaan stop-kodoni, jolloin geeni tuottaa proteiinista vain (inaktiivista) tynkämuotoa</a:t>
            </a:r>
          </a:p>
          <a:p>
            <a:r>
              <a:rPr lang="fi-FI" sz="1600" smtClean="0"/>
              <a:t>3. Haittageenin korvaaminen hyötygeenillä </a:t>
            </a:r>
          </a:p>
          <a:p>
            <a:pPr lvl="1"/>
            <a:r>
              <a:rPr lang="fi-FI" sz="1400" smtClean="0"/>
              <a:t>viedään toimiva hyötygeeni täsmälleen haitallisen päälle perimässä</a:t>
            </a:r>
          </a:p>
          <a:p>
            <a:pPr lvl="1"/>
            <a:r>
              <a:rPr lang="fi-FI" sz="1400" smtClean="0"/>
              <a:t>...jolloin haittageeni inaktivoituu (mikä on haitatonta ja hyödyllistä!)</a:t>
            </a:r>
          </a:p>
          <a:p>
            <a:r>
              <a:rPr lang="fi-FI" sz="1600" smtClean="0"/>
              <a:t>4. Periaatteessa voidaan kasvin oma, epätyydyttävä geenimuoto myös täydelleen korvata paremmalla geenimuodolla</a:t>
            </a:r>
          </a:p>
          <a:p>
            <a:pPr lvl="1"/>
            <a:r>
              <a:rPr lang="fi-FI" sz="1400" smtClean="0"/>
              <a:t>”pilkuntarkasti” eli ”yhden emäksen tarkkuudella”</a:t>
            </a:r>
          </a:p>
          <a:p>
            <a:pPr lvl="1"/>
            <a:r>
              <a:rPr lang="fi-FI" sz="1400" smtClean="0"/>
              <a:t>...vaikka biologian kannalta käyttötapa 3 on yleensä yhtä hyvä</a:t>
            </a:r>
          </a:p>
          <a:p>
            <a:pPr lvl="1"/>
            <a:r>
              <a:rPr lang="fi-FI" sz="1400" smtClean="0"/>
              <a:t>Leikataan geeni irti:  katkaistaan dna sen molemmilta puolilta</a:t>
            </a:r>
          </a:p>
          <a:p>
            <a:pPr lvl="1"/>
            <a:r>
              <a:rPr lang="fi-FI" sz="1400" smtClean="0"/>
              <a:t>Geeni ei aina kiinnity takaisin paikoilleen vaan jää irralleen ja häviää</a:t>
            </a:r>
          </a:p>
          <a:p>
            <a:pPr lvl="1"/>
            <a:r>
              <a:rPr lang="fi-FI" sz="1400" smtClean="0"/>
              <a:t>Kromosomin ”tynkäkohtaan” viedään sitten ko. parempi geenimuoto  kohdan d) menettelyllä.</a:t>
            </a:r>
          </a:p>
          <a:p>
            <a:r>
              <a:rPr lang="fi-FI" sz="1600" smtClean="0"/>
              <a:t>Esimerkiksi riisin huono pakkaskestävyysgeeni voidaan korvata Etelämanteren lauhan* paljon paremmalla</a:t>
            </a:r>
          </a:p>
          <a:p>
            <a:pPr>
              <a:lnSpc>
                <a:spcPts val="2000"/>
              </a:lnSpc>
              <a:buFont typeface="Wingdings" pitchFamily="2" charset="2"/>
              <a:buNone/>
            </a:pPr>
            <a:r>
              <a:rPr lang="fi-FI" sz="1200" smtClean="0"/>
              <a:t>* </a:t>
            </a:r>
            <a:r>
              <a:rPr lang="fi-FI" sz="1200" i="1" smtClean="0"/>
              <a:t>Deschampsia antarctica</a:t>
            </a:r>
            <a:r>
              <a:rPr lang="fi-FI" sz="1200" smtClean="0"/>
              <a:t> -heinälaji, kestää -30°C  </a:t>
            </a:r>
            <a:endParaRPr lang="fi-FI" sz="1400"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60422" name="Dian numeron paikkamerkki 5"/>
          <p:cNvSpPr>
            <a:spLocks noGrp="1"/>
          </p:cNvSpPr>
          <p:nvPr>
            <p:ph type="sldNum" sz="quarter" idx="12"/>
          </p:nvPr>
        </p:nvSpPr>
        <p:spPr>
          <a:noFill/>
        </p:spPr>
        <p:txBody>
          <a:bodyPr/>
          <a:lstStyle/>
          <a:p>
            <a:fld id="{65D0CC59-424B-4752-87E4-C43B5636A585}" type="slidenum">
              <a:rPr lang="en-US" smtClean="0"/>
              <a:pPr/>
              <a:t>20</a:t>
            </a:fld>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tsikko 1"/>
          <p:cNvSpPr>
            <a:spLocks noGrp="1"/>
          </p:cNvSpPr>
          <p:nvPr>
            <p:ph type="title"/>
          </p:nvPr>
        </p:nvSpPr>
        <p:spPr/>
        <p:txBody>
          <a:bodyPr/>
          <a:lstStyle/>
          <a:p>
            <a:r>
              <a:rPr lang="fi-FI" smtClean="0"/>
              <a:t>Kohdennettu mutageneesi sinkkisorminukleaasien avulla         5.</a:t>
            </a:r>
          </a:p>
        </p:txBody>
      </p:sp>
      <p:sp>
        <p:nvSpPr>
          <p:cNvPr id="61443" name="Sisällön paikkamerkki 2"/>
          <p:cNvSpPr>
            <a:spLocks noGrp="1"/>
          </p:cNvSpPr>
          <p:nvPr>
            <p:ph idx="1"/>
          </p:nvPr>
        </p:nvSpPr>
        <p:spPr>
          <a:xfrm>
            <a:off x="357188" y="1143000"/>
            <a:ext cx="6272212" cy="4214813"/>
          </a:xfrm>
        </p:spPr>
        <p:txBody>
          <a:bodyPr/>
          <a:lstStyle/>
          <a:p>
            <a:r>
              <a:rPr lang="fi-FI" sz="1400" smtClean="0"/>
              <a:t>Kuinka näin tarkkaan työskentelyyn on lopulta päästy kasveillakin?</a:t>
            </a:r>
          </a:p>
          <a:p>
            <a:r>
              <a:rPr lang="fi-FI" sz="1400" smtClean="0"/>
              <a:t>Sinkkisorminukleaasit tunnistivat katkaisukohtansa alun perin vain muutaman</a:t>
            </a:r>
            <a:r>
              <a:rPr lang="fi-FI" sz="1400" b="1" smtClean="0">
                <a:solidFill>
                  <a:srgbClr val="FF0000"/>
                </a:solidFill>
              </a:rPr>
              <a:t> </a:t>
            </a:r>
            <a:r>
              <a:rPr lang="fi-FI" sz="1400" smtClean="0"/>
              <a:t>dna-emäksen pituisen jakson perusteella. Se oli kovin epätarkkaa, eikä sillä voitaisi päästä jalostajia tyydyttäviin tuloksiin.</a:t>
            </a:r>
          </a:p>
          <a:p>
            <a:pPr lvl="1"/>
            <a:r>
              <a:rPr lang="fi-FI" sz="1200" smtClean="0"/>
              <a:t>Toivotun kohdan ohella entsyymi katkoisi nimittäin aina  perimää myös lukuisista muista, ei-toivotuista paikoista</a:t>
            </a:r>
          </a:p>
          <a:p>
            <a:pPr lvl="1"/>
            <a:r>
              <a:rPr lang="fi-FI" sz="1200" smtClean="0"/>
              <a:t>Kohdennetun mutaation lisäksi syntyisi siis sivuvaikutuksena usein myös</a:t>
            </a:r>
          </a:p>
          <a:p>
            <a:pPr lvl="2"/>
            <a:r>
              <a:rPr lang="fi-FI" sz="1200" smtClean="0"/>
              <a:t>...jalostajan kannalta epäsuotavia mutaatioita </a:t>
            </a:r>
          </a:p>
          <a:p>
            <a:pPr lvl="2"/>
            <a:r>
              <a:rPr lang="fi-FI" sz="1200" smtClean="0"/>
              <a:t>...ei toki likikään niin summittaisia kuin perinteisessä mutaatiojalostuksessa </a:t>
            </a:r>
          </a:p>
          <a:p>
            <a:r>
              <a:rPr lang="fi-FI" sz="1400" smtClean="0"/>
              <a:t>Näiden entsyymien tunnistustarkkuutta on nyt onnistuttu huimasti parantamaan mm lisäämällä niiden dna-tunnistuselementtien lukumäärää </a:t>
            </a:r>
          </a:p>
          <a:p>
            <a:r>
              <a:rPr lang="fi-FI" sz="1400" smtClean="0"/>
              <a:t>Parannetut entsyymit päättävät nyt katkaisukohdasta paljon pidemmän dna-emäsjakson perusteella</a:t>
            </a:r>
          </a:p>
          <a:p>
            <a:r>
              <a:rPr lang="fi-FI" sz="1400" smtClean="0"/>
              <a:t>...joten katkaisukohta määräytyy monta kertaluokkaa yksikäsitteisemmin</a:t>
            </a:r>
          </a:p>
          <a:p>
            <a:r>
              <a:rPr lang="fi-FI" sz="1400" smtClean="0"/>
              <a:t>Tahattomia lisäkatkoksia syntyy siksi enää ”tähtitieteellisen” harvoin</a:t>
            </a:r>
          </a:p>
          <a:p>
            <a:r>
              <a:rPr lang="fi-FI" sz="1400" smtClean="0"/>
              <a:t>Tarkkuus riittääkin jo mainiosti jopa geeniterapiaan (jossa  vioittuneita soluja ei saa syntyä juuri ollenkaan)</a:t>
            </a:r>
          </a:p>
          <a:p>
            <a:r>
              <a:rPr lang="fi-FI" sz="1400" smtClean="0"/>
              <a:t>...ja kasvinjalostuksen vaatimukset ylitetään jo suuresti:</a:t>
            </a:r>
          </a:p>
          <a:p>
            <a:pPr lvl="1"/>
            <a:r>
              <a:rPr lang="fi-FI" sz="1200" smtClean="0"/>
              <a:t>Perinteisesti jalostuksessa huonoja kasvilinjoja saisi syntyä aluksi paljonkin </a:t>
            </a:r>
          </a:p>
          <a:p>
            <a:pPr lvl="1"/>
            <a:r>
              <a:rPr lang="fi-FI" sz="1200" smtClean="0"/>
              <a:t>...sillä linjoista vain parhaat  valitaan jatkoon lajikkeita kehitettäessä.  </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61446" name="Dian numeron paikkamerkki 5"/>
          <p:cNvSpPr>
            <a:spLocks noGrp="1"/>
          </p:cNvSpPr>
          <p:nvPr>
            <p:ph type="sldNum" sz="quarter" idx="12"/>
          </p:nvPr>
        </p:nvSpPr>
        <p:spPr>
          <a:noFill/>
        </p:spPr>
        <p:txBody>
          <a:bodyPr/>
          <a:lstStyle/>
          <a:p>
            <a:fld id="{15F391BB-B2F3-4E83-A932-A2A429C90A70}" type="slidenum">
              <a:rPr lang="en-US" smtClean="0"/>
              <a:pPr/>
              <a:t>21</a:t>
            </a:fld>
            <a:endParaRPr 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Otsikko 1"/>
          <p:cNvSpPr>
            <a:spLocks noGrp="1"/>
          </p:cNvSpPr>
          <p:nvPr>
            <p:ph type="title"/>
          </p:nvPr>
        </p:nvSpPr>
        <p:spPr>
          <a:xfrm>
            <a:off x="1000125" y="214313"/>
            <a:ext cx="5857875" cy="1428750"/>
          </a:xfrm>
        </p:spPr>
        <p:txBody>
          <a:bodyPr/>
          <a:lstStyle/>
          <a:p>
            <a:r>
              <a:rPr lang="fi-FI" u="sng" smtClean="0"/>
              <a:t>Oligonukleotidiohjattu mutageneesi </a:t>
            </a:r>
            <a:r>
              <a:rPr lang="fi-FI" smtClean="0"/>
              <a:t>Rapid Trait Development System </a:t>
            </a:r>
            <a:br>
              <a:rPr lang="fi-FI" smtClean="0"/>
            </a:br>
            <a:r>
              <a:rPr lang="fi-FI" sz="2000" smtClean="0"/>
              <a:t>RTDS (Cibus Inc.), synonyymi mm. ODGM     </a:t>
            </a:r>
            <a:r>
              <a:rPr lang="fi-FI" smtClean="0"/>
              <a:t>1.</a:t>
            </a:r>
          </a:p>
        </p:txBody>
      </p:sp>
      <p:pic>
        <p:nvPicPr>
          <p:cNvPr id="62467" name="Sisällön paikkamerkki 6" descr="RtdsSketch1_LoRes.jpg"/>
          <p:cNvPicPr>
            <a:picLocks noGrp="1" noChangeAspect="1"/>
          </p:cNvPicPr>
          <p:nvPr>
            <p:ph sz="quarter" idx="13"/>
          </p:nvPr>
        </p:nvPicPr>
        <p:blipFill>
          <a:blip r:embed="rId2" cstate="print"/>
          <a:srcRect/>
          <a:stretch>
            <a:fillRect/>
          </a:stretch>
        </p:blipFill>
        <p:spPr>
          <a:xfrm>
            <a:off x="-214313" y="2063750"/>
            <a:ext cx="7500938" cy="5794375"/>
          </a:xfrm>
        </p:spPr>
      </p:pic>
      <p:sp>
        <p:nvSpPr>
          <p:cNvPr id="4" name="Päivämäärän paikkamerkki 3"/>
          <p:cNvSpPr>
            <a:spLocks noGrp="1"/>
          </p:cNvSpPr>
          <p:nvPr>
            <p:ph type="dt" sz="quarter" idx="14"/>
          </p:nvPr>
        </p:nvSpPr>
        <p:spPr/>
        <p:txBody>
          <a:bodyPr/>
          <a:lstStyle/>
          <a:p>
            <a:pPr>
              <a:defRPr/>
            </a:pPr>
            <a:r>
              <a:rPr lang="fi-FI" smtClean="0"/>
              <a:t>13.9.2012</a:t>
            </a:r>
            <a:endParaRPr lang="en-US" dirty="0"/>
          </a:p>
        </p:txBody>
      </p:sp>
      <p:sp>
        <p:nvSpPr>
          <p:cNvPr id="5" name="Alatunnisteen paikkamerkki 4"/>
          <p:cNvSpPr>
            <a:spLocks noGrp="1"/>
          </p:cNvSpPr>
          <p:nvPr>
            <p:ph type="ftr" sz="quarter" idx="15"/>
          </p:nvPr>
        </p:nvSpPr>
        <p:spPr/>
        <p:txBody>
          <a:bodyPr/>
          <a:lstStyle/>
          <a:p>
            <a:pPr>
              <a:defRPr/>
            </a:pPr>
            <a:r>
              <a:rPr lang="en-US" smtClean="0"/>
              <a:t>Jussi Tammisola, Kasvibiotekniikan menetelmiä</a:t>
            </a:r>
            <a:endParaRPr lang="en-US" dirty="0" smtClean="0"/>
          </a:p>
        </p:txBody>
      </p:sp>
      <p:sp>
        <p:nvSpPr>
          <p:cNvPr id="62470" name="Dian numeron paikkamerkki 5"/>
          <p:cNvSpPr>
            <a:spLocks noGrp="1"/>
          </p:cNvSpPr>
          <p:nvPr>
            <p:ph type="sldNum" sz="quarter" idx="16"/>
          </p:nvPr>
        </p:nvSpPr>
        <p:spPr>
          <a:noFill/>
        </p:spPr>
        <p:txBody>
          <a:bodyPr/>
          <a:lstStyle/>
          <a:p>
            <a:fld id="{86244F29-C03B-4290-9A0D-C9C9B7D71411}" type="slidenum">
              <a:rPr lang="en-US" smtClean="0"/>
              <a:pPr/>
              <a:t>22</a:t>
            </a:fld>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tsikko 1"/>
          <p:cNvSpPr>
            <a:spLocks noGrp="1"/>
          </p:cNvSpPr>
          <p:nvPr>
            <p:ph type="title"/>
          </p:nvPr>
        </p:nvSpPr>
        <p:spPr>
          <a:xfrm>
            <a:off x="1000125" y="428625"/>
            <a:ext cx="5629275" cy="928688"/>
          </a:xfrm>
        </p:spPr>
        <p:txBody>
          <a:bodyPr/>
          <a:lstStyle/>
          <a:p>
            <a:r>
              <a:rPr lang="fi-FI" u="sng" smtClean="0"/>
              <a:t>Oligonukleotidiohjattu mutageneesi </a:t>
            </a:r>
            <a:r>
              <a:rPr lang="fi-FI" smtClean="0"/>
              <a:t>RTDS                                                 2.</a:t>
            </a:r>
          </a:p>
        </p:txBody>
      </p:sp>
      <p:sp>
        <p:nvSpPr>
          <p:cNvPr id="4" name="Päivämäärän paikkamerkki 3"/>
          <p:cNvSpPr>
            <a:spLocks noGrp="1"/>
          </p:cNvSpPr>
          <p:nvPr>
            <p:ph type="dt" sz="quarter" idx="14"/>
          </p:nvPr>
        </p:nvSpPr>
        <p:spPr/>
        <p:txBody>
          <a:bodyPr/>
          <a:lstStyle/>
          <a:p>
            <a:pPr>
              <a:defRPr/>
            </a:pPr>
            <a:r>
              <a:rPr lang="fi-FI" smtClean="0"/>
              <a:t>13.9.2012</a:t>
            </a:r>
            <a:endParaRPr lang="en-US" dirty="0"/>
          </a:p>
        </p:txBody>
      </p:sp>
      <p:sp>
        <p:nvSpPr>
          <p:cNvPr id="5" name="Alatunnisteen paikkamerkki 4"/>
          <p:cNvSpPr>
            <a:spLocks noGrp="1"/>
          </p:cNvSpPr>
          <p:nvPr>
            <p:ph type="ftr" sz="quarter" idx="15"/>
          </p:nvPr>
        </p:nvSpPr>
        <p:spPr/>
        <p:txBody>
          <a:bodyPr/>
          <a:lstStyle/>
          <a:p>
            <a:pPr>
              <a:defRPr/>
            </a:pPr>
            <a:r>
              <a:rPr lang="en-US" smtClean="0"/>
              <a:t>Jussi Tammisola, Kasvibiotekniikan menetelmiä</a:t>
            </a:r>
            <a:endParaRPr lang="en-US" dirty="0" smtClean="0"/>
          </a:p>
        </p:txBody>
      </p:sp>
      <p:sp>
        <p:nvSpPr>
          <p:cNvPr id="63493" name="Dian numeron paikkamerkki 5"/>
          <p:cNvSpPr>
            <a:spLocks noGrp="1"/>
          </p:cNvSpPr>
          <p:nvPr>
            <p:ph type="sldNum" sz="quarter" idx="16"/>
          </p:nvPr>
        </p:nvSpPr>
        <p:spPr>
          <a:noFill/>
        </p:spPr>
        <p:txBody>
          <a:bodyPr/>
          <a:lstStyle/>
          <a:p>
            <a:fld id="{5D9E4282-5A62-4E7D-A88C-0E2A012207BB}" type="slidenum">
              <a:rPr lang="en-US" smtClean="0"/>
              <a:pPr/>
              <a:t>23</a:t>
            </a:fld>
            <a:endParaRPr lang="en-US" smtClean="0"/>
          </a:p>
        </p:txBody>
      </p:sp>
      <p:pic>
        <p:nvPicPr>
          <p:cNvPr id="63494" name="Sisällön paikkamerkki 8" descr="RtdsSketch2_LoRes.jpg"/>
          <p:cNvPicPr>
            <a:picLocks noGrp="1" noChangeAspect="1"/>
          </p:cNvPicPr>
          <p:nvPr>
            <p:ph sz="quarter" idx="13"/>
          </p:nvPr>
        </p:nvPicPr>
        <p:blipFill>
          <a:blip r:embed="rId2" cstate="print"/>
          <a:srcRect/>
          <a:stretch>
            <a:fillRect/>
          </a:stretch>
        </p:blipFill>
        <p:spPr>
          <a:xfrm>
            <a:off x="-228600" y="1822450"/>
            <a:ext cx="7443788" cy="5749925"/>
          </a:xfr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tsikko 1"/>
          <p:cNvSpPr>
            <a:spLocks noGrp="1"/>
          </p:cNvSpPr>
          <p:nvPr>
            <p:ph type="title"/>
          </p:nvPr>
        </p:nvSpPr>
        <p:spPr/>
        <p:txBody>
          <a:bodyPr/>
          <a:lstStyle/>
          <a:p>
            <a:r>
              <a:rPr lang="fi-FI" u="sng" smtClean="0"/>
              <a:t>Oligonukleotidiohjattu mutageneesi </a:t>
            </a:r>
            <a:r>
              <a:rPr lang="fi-FI" smtClean="0"/>
              <a:t>RTDS                                                 3.</a:t>
            </a:r>
          </a:p>
        </p:txBody>
      </p:sp>
      <p:sp>
        <p:nvSpPr>
          <p:cNvPr id="4" name="Päivämäärän paikkamerkki 3"/>
          <p:cNvSpPr>
            <a:spLocks noGrp="1"/>
          </p:cNvSpPr>
          <p:nvPr>
            <p:ph type="dt" sz="quarter" idx="14"/>
          </p:nvPr>
        </p:nvSpPr>
        <p:spPr/>
        <p:txBody>
          <a:bodyPr/>
          <a:lstStyle/>
          <a:p>
            <a:pPr>
              <a:defRPr/>
            </a:pPr>
            <a:r>
              <a:rPr lang="fi-FI" smtClean="0"/>
              <a:t>13.9.2012</a:t>
            </a:r>
            <a:endParaRPr lang="en-US" dirty="0"/>
          </a:p>
        </p:txBody>
      </p:sp>
      <p:sp>
        <p:nvSpPr>
          <p:cNvPr id="5" name="Alatunnisteen paikkamerkki 4"/>
          <p:cNvSpPr>
            <a:spLocks noGrp="1"/>
          </p:cNvSpPr>
          <p:nvPr>
            <p:ph type="ftr" sz="quarter" idx="15"/>
          </p:nvPr>
        </p:nvSpPr>
        <p:spPr/>
        <p:txBody>
          <a:bodyPr/>
          <a:lstStyle/>
          <a:p>
            <a:pPr>
              <a:defRPr/>
            </a:pPr>
            <a:r>
              <a:rPr lang="en-US" smtClean="0"/>
              <a:t>Jussi Tammisola, Kasvibiotekniikan menetelmiä</a:t>
            </a:r>
            <a:endParaRPr lang="en-US" dirty="0" smtClean="0"/>
          </a:p>
        </p:txBody>
      </p:sp>
      <p:sp>
        <p:nvSpPr>
          <p:cNvPr id="64517" name="Dian numeron paikkamerkki 5"/>
          <p:cNvSpPr>
            <a:spLocks noGrp="1"/>
          </p:cNvSpPr>
          <p:nvPr>
            <p:ph type="sldNum" sz="quarter" idx="16"/>
          </p:nvPr>
        </p:nvSpPr>
        <p:spPr>
          <a:noFill/>
        </p:spPr>
        <p:txBody>
          <a:bodyPr/>
          <a:lstStyle/>
          <a:p>
            <a:fld id="{71D83F5F-04E2-4148-9DC1-60E6365D937C}" type="slidenum">
              <a:rPr lang="en-US" smtClean="0"/>
              <a:pPr/>
              <a:t>24</a:t>
            </a:fld>
            <a:endParaRPr lang="en-US" smtClean="0"/>
          </a:p>
        </p:txBody>
      </p:sp>
      <p:pic>
        <p:nvPicPr>
          <p:cNvPr id="64518" name="Sisällön paikkamerkki 8" descr="RtdsSketch3_LoRes.jpg"/>
          <p:cNvPicPr>
            <a:picLocks noGrp="1" noChangeAspect="1"/>
          </p:cNvPicPr>
          <p:nvPr>
            <p:ph sz="quarter" idx="13"/>
          </p:nvPr>
        </p:nvPicPr>
        <p:blipFill>
          <a:blip r:embed="rId2" cstate="print"/>
          <a:srcRect/>
          <a:stretch>
            <a:fillRect/>
          </a:stretch>
        </p:blipFill>
        <p:spPr>
          <a:xfrm>
            <a:off x="603250" y="1214438"/>
            <a:ext cx="5794375" cy="7500937"/>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Otsikko 1"/>
          <p:cNvSpPr>
            <a:spLocks noGrp="1"/>
          </p:cNvSpPr>
          <p:nvPr>
            <p:ph type="title"/>
          </p:nvPr>
        </p:nvSpPr>
        <p:spPr/>
        <p:txBody>
          <a:bodyPr/>
          <a:lstStyle/>
          <a:p>
            <a:r>
              <a:rPr lang="fi-FI" u="sng" smtClean="0"/>
              <a:t>Oligonukleotidiohjattu mutageneesi </a:t>
            </a:r>
            <a:r>
              <a:rPr lang="fi-FI" smtClean="0"/>
              <a:t>RTDS                                                 4.</a:t>
            </a:r>
          </a:p>
        </p:txBody>
      </p:sp>
      <p:sp>
        <p:nvSpPr>
          <p:cNvPr id="4" name="Päivämäärän paikkamerkki 3"/>
          <p:cNvSpPr>
            <a:spLocks noGrp="1"/>
          </p:cNvSpPr>
          <p:nvPr>
            <p:ph type="dt" sz="quarter" idx="14"/>
          </p:nvPr>
        </p:nvSpPr>
        <p:spPr/>
        <p:txBody>
          <a:bodyPr/>
          <a:lstStyle/>
          <a:p>
            <a:pPr>
              <a:defRPr/>
            </a:pPr>
            <a:r>
              <a:rPr lang="fi-FI" smtClean="0"/>
              <a:t>13.9.2012</a:t>
            </a:r>
            <a:endParaRPr lang="en-US" dirty="0"/>
          </a:p>
        </p:txBody>
      </p:sp>
      <p:sp>
        <p:nvSpPr>
          <p:cNvPr id="5" name="Alatunnisteen paikkamerkki 4"/>
          <p:cNvSpPr>
            <a:spLocks noGrp="1"/>
          </p:cNvSpPr>
          <p:nvPr>
            <p:ph type="ftr" sz="quarter" idx="15"/>
          </p:nvPr>
        </p:nvSpPr>
        <p:spPr/>
        <p:txBody>
          <a:bodyPr/>
          <a:lstStyle/>
          <a:p>
            <a:pPr>
              <a:defRPr/>
            </a:pPr>
            <a:r>
              <a:rPr lang="en-US" smtClean="0"/>
              <a:t>Jussi Tammisola, Kasvibiotekniikan menetelmiä</a:t>
            </a:r>
            <a:endParaRPr lang="en-US" dirty="0" smtClean="0"/>
          </a:p>
        </p:txBody>
      </p:sp>
      <p:sp>
        <p:nvSpPr>
          <p:cNvPr id="65541" name="Dian numeron paikkamerkki 5"/>
          <p:cNvSpPr>
            <a:spLocks noGrp="1"/>
          </p:cNvSpPr>
          <p:nvPr>
            <p:ph type="sldNum" sz="quarter" idx="16"/>
          </p:nvPr>
        </p:nvSpPr>
        <p:spPr>
          <a:noFill/>
        </p:spPr>
        <p:txBody>
          <a:bodyPr/>
          <a:lstStyle/>
          <a:p>
            <a:fld id="{020CDA72-1142-4B69-A0F7-D332A71E9AD7}" type="slidenum">
              <a:rPr lang="en-US" smtClean="0"/>
              <a:pPr/>
              <a:t>25</a:t>
            </a:fld>
            <a:endParaRPr lang="en-US" smtClean="0"/>
          </a:p>
        </p:txBody>
      </p:sp>
      <p:pic>
        <p:nvPicPr>
          <p:cNvPr id="65542" name="Sisällön paikkamerkki 8" descr="RtdsSketch4_LoRes.jpg"/>
          <p:cNvPicPr>
            <a:picLocks noGrp="1" noChangeAspect="1"/>
          </p:cNvPicPr>
          <p:nvPr>
            <p:ph sz="quarter" idx="13"/>
          </p:nvPr>
        </p:nvPicPr>
        <p:blipFill>
          <a:blip r:embed="rId2" cstate="print"/>
          <a:srcRect/>
          <a:stretch>
            <a:fillRect/>
          </a:stretch>
        </p:blipFill>
        <p:spPr>
          <a:xfrm>
            <a:off x="0" y="1500188"/>
            <a:ext cx="6858000" cy="5283200"/>
          </a:xfrm>
        </p:spPr>
      </p:pic>
      <p:sp>
        <p:nvSpPr>
          <p:cNvPr id="65543" name="Tekstikehys 6"/>
          <p:cNvSpPr txBox="1">
            <a:spLocks noChangeArrowheads="1"/>
          </p:cNvSpPr>
          <p:nvPr/>
        </p:nvSpPr>
        <p:spPr bwMode="auto">
          <a:xfrm>
            <a:off x="396875" y="6929438"/>
            <a:ext cx="6318250" cy="1938337"/>
          </a:xfrm>
          <a:prstGeom prst="rect">
            <a:avLst/>
          </a:prstGeom>
          <a:noFill/>
          <a:ln w="9525">
            <a:noFill/>
            <a:miter lim="800000"/>
            <a:headEnd/>
            <a:tailEnd/>
          </a:ln>
        </p:spPr>
        <p:txBody>
          <a:bodyPr>
            <a:spAutoFit/>
          </a:bodyPr>
          <a:lstStyle/>
          <a:p>
            <a:r>
              <a:rPr lang="fi-FI" sz="2000" u="sng">
                <a:solidFill>
                  <a:srgbClr val="000000"/>
                </a:solidFill>
              </a:rPr>
              <a:t>Harjoitustehtävä</a:t>
            </a:r>
            <a:r>
              <a:rPr lang="fi-FI" sz="2000">
                <a:solidFill>
                  <a:srgbClr val="000000"/>
                </a:solidFill>
              </a:rPr>
              <a:t>: </a:t>
            </a:r>
            <a:br>
              <a:rPr lang="fi-FI" sz="2000">
                <a:solidFill>
                  <a:srgbClr val="000000"/>
                </a:solidFill>
              </a:rPr>
            </a:br>
            <a:r>
              <a:rPr lang="fi-FI" sz="2000">
                <a:solidFill>
                  <a:srgbClr val="000000"/>
                </a:solidFill>
              </a:rPr>
              <a:t>Erittele, kuinka firma </a:t>
            </a:r>
          </a:p>
          <a:p>
            <a:r>
              <a:rPr lang="fi-FI" sz="2000">
                <a:solidFill>
                  <a:srgbClr val="000000"/>
                </a:solidFill>
              </a:rPr>
              <a:t>– markkinoi muuntamistapaansa ratsastamalla </a:t>
            </a:r>
          </a:p>
          <a:p>
            <a:r>
              <a:rPr lang="fi-FI" sz="2000">
                <a:solidFill>
                  <a:srgbClr val="000000"/>
                </a:solidFill>
              </a:rPr>
              <a:t>   ”hieman vinosti” yleisillä gm-erhekäsityksillä</a:t>
            </a:r>
          </a:p>
          <a:p>
            <a:r>
              <a:rPr lang="fi-FI" sz="2000">
                <a:solidFill>
                  <a:srgbClr val="000000"/>
                </a:solidFill>
              </a:rPr>
              <a:t>– toivoo saavansa piankin myydä menetelmää </a:t>
            </a:r>
            <a:br>
              <a:rPr lang="fi-FI" sz="2000">
                <a:solidFill>
                  <a:srgbClr val="000000"/>
                </a:solidFill>
              </a:rPr>
            </a:br>
            <a:r>
              <a:rPr lang="fi-FI" sz="2000">
                <a:solidFill>
                  <a:srgbClr val="000000"/>
                </a:solidFill>
              </a:rPr>
              <a:t>   ”ei-geenimuunteluna”  (myös EU:ssa!)</a:t>
            </a:r>
            <a:endParaRPr lang="fi-FI">
              <a:solidFill>
                <a:srgbClr val="00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tsikko 1"/>
          <p:cNvSpPr>
            <a:spLocks noGrp="1"/>
          </p:cNvSpPr>
          <p:nvPr>
            <p:ph type="title"/>
          </p:nvPr>
        </p:nvSpPr>
        <p:spPr>
          <a:xfrm>
            <a:off x="1000125" y="357188"/>
            <a:ext cx="5629275" cy="928687"/>
          </a:xfrm>
        </p:spPr>
        <p:txBody>
          <a:bodyPr/>
          <a:lstStyle/>
          <a:p>
            <a:r>
              <a:rPr lang="fi-FI" smtClean="0"/>
              <a:t>Kuinka voitaisiin viljellä huippuyksilöä lajikkeena?               1.</a:t>
            </a:r>
          </a:p>
        </p:txBody>
      </p:sp>
      <p:sp>
        <p:nvSpPr>
          <p:cNvPr id="66563" name="Sisällön paikkamerkki 2"/>
          <p:cNvSpPr>
            <a:spLocks noGrp="1"/>
          </p:cNvSpPr>
          <p:nvPr>
            <p:ph idx="1"/>
          </p:nvPr>
        </p:nvSpPr>
        <p:spPr>
          <a:xfrm>
            <a:off x="357188" y="1285875"/>
            <a:ext cx="6272212" cy="7429500"/>
          </a:xfrm>
        </p:spPr>
        <p:txBody>
          <a:bodyPr/>
          <a:lstStyle/>
          <a:p>
            <a:r>
              <a:rPr lang="fi-FI" sz="1600" smtClean="0"/>
              <a:t>Kasviaineistoista löytyy toisinaan jokin muita paljon parempi genotyyppi, ”huippuyksilö”</a:t>
            </a:r>
          </a:p>
          <a:p>
            <a:pPr lvl="1"/>
            <a:r>
              <a:rPr lang="fi-FI" sz="1400" smtClean="0"/>
              <a:t>...joka säännön mukaan on hyvin heterotsygoottinen*</a:t>
            </a:r>
          </a:p>
          <a:p>
            <a:r>
              <a:rPr lang="fi-FI" sz="1600" smtClean="0"/>
              <a:t>Kuinka tätä huippuyksilöä voitaisiin viljellä kasvilajikkeena?</a:t>
            </a:r>
            <a:endParaRPr lang="fi-FI" sz="1400" smtClean="0"/>
          </a:p>
          <a:p>
            <a:r>
              <a:rPr lang="fi-FI" sz="1600" smtClean="0"/>
              <a:t>...kun suvullinen lisääntyminen  ”sotkee kaiken” (edullinen genotyyppi on jälkeläistössä hajonnut).</a:t>
            </a:r>
          </a:p>
          <a:p>
            <a:pPr>
              <a:buFont typeface="Wingdings" pitchFamily="2" charset="2"/>
              <a:buNone/>
            </a:pPr>
            <a:endParaRPr lang="fi-FI" sz="1600" smtClean="0"/>
          </a:p>
          <a:p>
            <a:r>
              <a:rPr lang="fi-FI" sz="1600" smtClean="0"/>
              <a:t>1.  Vanha osaratkaistu: </a:t>
            </a:r>
            <a:r>
              <a:rPr lang="fi-FI" sz="1600" b="1" smtClean="0"/>
              <a:t>kloonaus</a:t>
            </a:r>
          </a:p>
          <a:p>
            <a:pPr lvl="1"/>
            <a:r>
              <a:rPr lang="fi-FI" sz="1400" smtClean="0"/>
              <a:t>...niillä kasvilajeilla, joita manipuloinnin yleismies jantunen on vuosituhansien kuluessa oppinut lisäämään suvuttomasti</a:t>
            </a:r>
          </a:p>
          <a:p>
            <a:r>
              <a:rPr lang="fi-FI" sz="1600" smtClean="0"/>
              <a:t>2. Uusi yleisratkaisu: </a:t>
            </a:r>
            <a:r>
              <a:rPr lang="fi-FI" sz="1600" b="1" smtClean="0"/>
              <a:t>”käänteishybridit”</a:t>
            </a:r>
          </a:p>
          <a:p>
            <a:pPr lvl="1"/>
            <a:r>
              <a:rPr lang="fi-FI" sz="1400" smtClean="0"/>
              <a:t>...toimii myös kasvilajeilla, joita osaamme toistaiseksi lisätä vain suvullisesti (siemenistä)</a:t>
            </a:r>
          </a:p>
          <a:p>
            <a:pPr lvl="2"/>
            <a:r>
              <a:rPr lang="fi-FI" sz="1400" smtClean="0"/>
              <a:t>...jollei kasvin kromosomiluku ole kovin korkea</a:t>
            </a:r>
          </a:p>
          <a:p>
            <a:r>
              <a:rPr lang="fi-FI" sz="1600" smtClean="0"/>
              <a:t>3. Tuleva yleisratkaisu: </a:t>
            </a:r>
            <a:r>
              <a:rPr lang="fi-FI" sz="1600" b="1" smtClean="0"/>
              <a:t>suvuttomat siemenet </a:t>
            </a:r>
            <a:r>
              <a:rPr lang="fi-FI" sz="1600" smtClean="0"/>
              <a:t>(apomiksia**)</a:t>
            </a:r>
          </a:p>
          <a:p>
            <a:pPr lvl="1"/>
            <a:r>
              <a:rPr lang="fi-FI" sz="1400" smtClean="0"/>
              <a:t>...joiden genotyyppi on sama kuin äitikasvilla</a:t>
            </a:r>
          </a:p>
          <a:p>
            <a:pPr lvl="1"/>
            <a:r>
              <a:rPr lang="fi-FI" sz="1400" smtClean="0"/>
              <a:t>...on vielä  pääosin perustutkimuksen vaiheessa. </a:t>
            </a:r>
            <a:endParaRPr lang="fi-FI" sz="1600" smtClean="0"/>
          </a:p>
          <a:p>
            <a:pPr>
              <a:lnSpc>
                <a:spcPct val="100000"/>
              </a:lnSpc>
              <a:spcBef>
                <a:spcPts val="1200"/>
              </a:spcBef>
              <a:buFont typeface="Wingdings" pitchFamily="2" charset="2"/>
              <a:buNone/>
            </a:pPr>
            <a:r>
              <a:rPr lang="fi-FI" sz="1200" smtClean="0"/>
              <a:t>* Täysin homotsygoottinen yksilö on harvoin paras edes itsesiittoisilla kasvilajeilla </a:t>
            </a:r>
            <a:br>
              <a:rPr lang="fi-FI" sz="1200" smtClean="0"/>
            </a:br>
            <a:r>
              <a:rPr lang="fi-FI" sz="1200" smtClean="0"/>
              <a:t>(vehnä, ohra, riisi)  </a:t>
            </a:r>
          </a:p>
          <a:p>
            <a:pPr>
              <a:lnSpc>
                <a:spcPct val="100000"/>
              </a:lnSpc>
              <a:buFont typeface="Wingdings" pitchFamily="2" charset="2"/>
              <a:buNone/>
            </a:pPr>
            <a:r>
              <a:rPr lang="fi-FI" sz="1200" smtClean="0"/>
              <a:t>** Varsinkin puuvartisilla kasveilla kehitetään myös solukkoviljelyn avulla tuotettavia,  ”somaattisia siemeniä”</a:t>
            </a:r>
          </a:p>
          <a:p>
            <a:pPr>
              <a:lnSpc>
                <a:spcPct val="100000"/>
              </a:lnSpc>
              <a:buFont typeface="Wingdings" pitchFamily="2" charset="2"/>
              <a:buNone/>
            </a:pPr>
            <a:endParaRPr lang="fi-FI" sz="1400"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66566" name="Dian numeron paikkamerkki 5"/>
          <p:cNvSpPr>
            <a:spLocks noGrp="1"/>
          </p:cNvSpPr>
          <p:nvPr>
            <p:ph type="sldNum" sz="quarter" idx="12"/>
          </p:nvPr>
        </p:nvSpPr>
        <p:spPr>
          <a:noFill/>
        </p:spPr>
        <p:txBody>
          <a:bodyPr/>
          <a:lstStyle/>
          <a:p>
            <a:fld id="{31894C60-B2D5-496E-A8FC-DD52D7A5B213}" type="slidenum">
              <a:rPr lang="en-US" smtClean="0"/>
              <a:pPr/>
              <a:t>26</a:t>
            </a:fld>
            <a:endParaRPr lang="en-US"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tsikko 1"/>
          <p:cNvSpPr>
            <a:spLocks noGrp="1"/>
          </p:cNvSpPr>
          <p:nvPr>
            <p:ph type="title"/>
          </p:nvPr>
        </p:nvSpPr>
        <p:spPr>
          <a:xfrm>
            <a:off x="1000125" y="285750"/>
            <a:ext cx="5629275" cy="928688"/>
          </a:xfrm>
        </p:spPr>
        <p:txBody>
          <a:bodyPr/>
          <a:lstStyle/>
          <a:p>
            <a:r>
              <a:rPr lang="fi-FI" smtClean="0"/>
              <a:t>Taustaa: </a:t>
            </a:r>
            <a:br>
              <a:rPr lang="fi-FI" smtClean="0"/>
            </a:br>
            <a:r>
              <a:rPr lang="fi-FI" smtClean="0"/>
              <a:t>Perinteistä Frankenstein-ruokaa?</a:t>
            </a:r>
          </a:p>
        </p:txBody>
      </p:sp>
      <p:sp>
        <p:nvSpPr>
          <p:cNvPr id="67587" name="Sisällön paikkamerkki 2"/>
          <p:cNvSpPr>
            <a:spLocks noGrp="1"/>
          </p:cNvSpPr>
          <p:nvPr>
            <p:ph idx="1"/>
          </p:nvPr>
        </p:nvSpPr>
        <p:spPr>
          <a:xfrm>
            <a:off x="240556" y="5220072"/>
            <a:ext cx="6500812" cy="1643063"/>
          </a:xfrm>
        </p:spPr>
        <p:txBody>
          <a:bodyPr/>
          <a:lstStyle/>
          <a:p>
            <a:r>
              <a:rPr lang="fi-FI" sz="1600" dirty="0" smtClean="0"/>
              <a:t>Viljellyt omena- ja viinirypäle-</a:t>
            </a:r>
            <a:br>
              <a:rPr lang="fi-FI" sz="1600" dirty="0" smtClean="0"/>
            </a:br>
            <a:r>
              <a:rPr lang="fi-FI" sz="1600" dirty="0" smtClean="0"/>
              <a:t>lajikkeet on iät ja ajat kursittu </a:t>
            </a:r>
            <a:br>
              <a:rPr lang="fi-FI" sz="1600" dirty="0" smtClean="0"/>
            </a:br>
            <a:r>
              <a:rPr lang="fi-FI" sz="1600" dirty="0" smtClean="0"/>
              <a:t>kokoon ”terävän veitsen taiteella”</a:t>
            </a:r>
            <a:br>
              <a:rPr lang="fi-FI" sz="1600" dirty="0" smtClean="0"/>
            </a:br>
            <a:r>
              <a:rPr lang="fi-FI" sz="1400" dirty="0" smtClean="0"/>
              <a:t>(J. </a:t>
            </a:r>
            <a:r>
              <a:rPr lang="fi-FI" sz="1400" dirty="0" err="1" smtClean="0"/>
              <a:t>Tuomisto</a:t>
            </a:r>
            <a:r>
              <a:rPr lang="fi-FI" sz="1400" dirty="0" smtClean="0"/>
              <a:t>: 100 kysymystä ympäristöstä ja terveydestä, Duodecim 2005) </a:t>
            </a:r>
            <a:endParaRPr lang="fi-FI" sz="1600" dirty="0" smtClean="0"/>
          </a:p>
          <a:p>
            <a:pPr lvl="1"/>
            <a:r>
              <a:rPr lang="fi-FI" sz="1400" dirty="0" smtClean="0"/>
              <a:t>...ymppäämällä jalo-oksa ”villiin” perusrunkoon </a:t>
            </a:r>
            <a:endParaRPr lang="fi-FI" sz="1600" dirty="0" smtClean="0"/>
          </a:p>
          <a:p>
            <a:r>
              <a:rPr lang="fi-FI" sz="1600" dirty="0" smtClean="0"/>
              <a:t>Suvuttomasti eräitä kasvilajeja osataan lisätä mm. mukuloista,  sipuleista, itusilmuista, rönsyistä, pistokkaista, taivukkaista, ymppäämällä, tai nykyisin jo myös solukko- tai soluviljelyllä</a:t>
            </a:r>
          </a:p>
          <a:p>
            <a:pPr lvl="1"/>
            <a:r>
              <a:rPr lang="fi-FI" sz="1400" dirty="0" smtClean="0"/>
              <a:t>...mutta aina se ei ole käytännön viljelyssä taloudellisesti mahdollista</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67590" name="Dian numeron paikkamerkki 5"/>
          <p:cNvSpPr>
            <a:spLocks noGrp="1"/>
          </p:cNvSpPr>
          <p:nvPr>
            <p:ph type="sldNum" sz="quarter" idx="12"/>
          </p:nvPr>
        </p:nvSpPr>
        <p:spPr>
          <a:noFill/>
        </p:spPr>
        <p:txBody>
          <a:bodyPr/>
          <a:lstStyle/>
          <a:p>
            <a:fld id="{BB0D1662-1550-4502-A257-949337A35AEC}" type="slidenum">
              <a:rPr lang="en-US" smtClean="0"/>
              <a:pPr/>
              <a:t>27</a:t>
            </a:fld>
            <a:endParaRPr lang="en-US" smtClean="0"/>
          </a:p>
        </p:txBody>
      </p:sp>
      <p:pic>
        <p:nvPicPr>
          <p:cNvPr id="67591" name="Kuva 6" descr="RedFlameSeedless.jpg"/>
          <p:cNvPicPr>
            <a:picLocks noChangeAspect="1"/>
          </p:cNvPicPr>
          <p:nvPr/>
        </p:nvPicPr>
        <p:blipFill>
          <a:blip r:embed="rId3" cstate="print"/>
          <a:srcRect/>
          <a:stretch>
            <a:fillRect/>
          </a:stretch>
        </p:blipFill>
        <p:spPr bwMode="auto">
          <a:xfrm>
            <a:off x="3775670" y="1785938"/>
            <a:ext cx="1928813" cy="1928812"/>
          </a:xfrm>
          <a:prstGeom prst="rect">
            <a:avLst/>
          </a:prstGeom>
          <a:noFill/>
          <a:ln w="9525">
            <a:noFill/>
            <a:miter lim="800000"/>
            <a:headEnd/>
            <a:tailEnd/>
          </a:ln>
        </p:spPr>
      </p:pic>
      <p:pic>
        <p:nvPicPr>
          <p:cNvPr id="67592" name="Kuva 7" descr="Gala.jpg"/>
          <p:cNvPicPr>
            <a:picLocks noChangeAspect="1"/>
          </p:cNvPicPr>
          <p:nvPr/>
        </p:nvPicPr>
        <p:blipFill>
          <a:blip r:embed="rId4" cstate="print"/>
          <a:srcRect/>
          <a:stretch>
            <a:fillRect/>
          </a:stretch>
        </p:blipFill>
        <p:spPr bwMode="auto">
          <a:xfrm>
            <a:off x="703858" y="1785938"/>
            <a:ext cx="2571750" cy="3429000"/>
          </a:xfrm>
          <a:prstGeom prst="rect">
            <a:avLst/>
          </a:prstGeom>
          <a:noFill/>
          <a:ln w="9525">
            <a:noFill/>
            <a:miter lim="800000"/>
            <a:headEnd/>
            <a:tailEnd/>
          </a:ln>
        </p:spPr>
      </p:pic>
      <p:sp>
        <p:nvSpPr>
          <p:cNvPr id="10" name="Sisällön paikkamerkki 2"/>
          <p:cNvSpPr txBox="1">
            <a:spLocks/>
          </p:cNvSpPr>
          <p:nvPr/>
        </p:nvSpPr>
        <p:spPr bwMode="auto">
          <a:xfrm>
            <a:off x="240556" y="1214438"/>
            <a:ext cx="6500812" cy="571500"/>
          </a:xfrm>
          <a:prstGeom prst="rect">
            <a:avLst/>
          </a:prstGeom>
          <a:noFill/>
          <a:ln w="9525">
            <a:noFill/>
            <a:miter lim="800000"/>
            <a:headEnd/>
            <a:tailEnd/>
          </a:ln>
        </p:spPr>
        <p:txBody>
          <a:bodyPr/>
          <a:lstStyle/>
          <a:p>
            <a:pPr marL="212725" indent="-190500">
              <a:lnSpc>
                <a:spcPts val="3000"/>
              </a:lnSpc>
              <a:buClr>
                <a:srgbClr val="FFCC49"/>
              </a:buClr>
              <a:buSzPct val="80000"/>
              <a:buFont typeface="Wingdings" pitchFamily="2" charset="2"/>
              <a:buChar char="n"/>
              <a:defRPr/>
            </a:pPr>
            <a:r>
              <a:rPr lang="fi-FI" sz="1600" kern="0" dirty="0">
                <a:solidFill>
                  <a:srgbClr val="000000"/>
                </a:solidFill>
                <a:latin typeface="Arial"/>
              </a:rPr>
              <a:t>Ovatko siniset perunat kloonattuja? </a:t>
            </a:r>
            <a:r>
              <a:rPr lang="fi-FI" sz="1400" kern="0" dirty="0">
                <a:solidFill>
                  <a:srgbClr val="000000"/>
                </a:solidFill>
                <a:latin typeface="Arial"/>
                <a:hlinkClick r:id="rId5"/>
              </a:rPr>
              <a:t>http</a:t>
            </a:r>
            <a:r>
              <a:rPr lang="fi-FI" sz="1400" kern="0" dirty="0" smtClean="0">
                <a:solidFill>
                  <a:srgbClr val="000000"/>
                </a:solidFill>
                <a:latin typeface="Arial"/>
                <a:hlinkClick r:id="rId5"/>
              </a:rPr>
              <a:t>://geenit.fi/KloonPer.pdf</a:t>
            </a:r>
            <a:r>
              <a:rPr lang="fi-FI" sz="1400" kern="0" dirty="0" smtClean="0">
                <a:solidFill>
                  <a:srgbClr val="000000"/>
                </a:solidFill>
                <a:latin typeface="Arial"/>
              </a:rPr>
              <a:t>  </a:t>
            </a:r>
            <a:endParaRPr lang="fi-FI" sz="1600" kern="0" dirty="0">
              <a:solidFill>
                <a:srgbClr val="000000"/>
              </a:solidFill>
              <a:latin typeface="Arial"/>
            </a:endParaRPr>
          </a:p>
          <a:p>
            <a:pPr marL="282575" indent="-282575">
              <a:lnSpc>
                <a:spcPts val="3000"/>
              </a:lnSpc>
              <a:buClr>
                <a:srgbClr val="FFCC49"/>
              </a:buClr>
              <a:buSzPct val="110000"/>
              <a:buFont typeface="Wingdings" pitchFamily="2" charset="2"/>
              <a:buChar char="n"/>
              <a:defRPr/>
            </a:pPr>
            <a:endParaRPr lang="fi-FI" sz="1600" kern="0" dirty="0">
              <a:solidFill>
                <a:srgbClr val="000000"/>
              </a:solidFill>
              <a:latin typeface="Arial"/>
            </a:endParaRPr>
          </a:p>
        </p:txBody>
      </p:sp>
      <p:pic>
        <p:nvPicPr>
          <p:cNvPr id="12" name="Kuva 11" descr="SinPeruna270t40.jpg"/>
          <p:cNvPicPr>
            <a:picLocks noChangeAspect="1"/>
          </p:cNvPicPr>
          <p:nvPr/>
        </p:nvPicPr>
        <p:blipFill>
          <a:blip r:embed="rId6" cstate="print"/>
          <a:stretch>
            <a:fillRect/>
          </a:stretch>
        </p:blipFill>
        <p:spPr>
          <a:xfrm>
            <a:off x="3707085" y="3888000"/>
            <a:ext cx="2820047" cy="2448272"/>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tsikko 1"/>
          <p:cNvSpPr>
            <a:spLocks noGrp="1"/>
          </p:cNvSpPr>
          <p:nvPr>
            <p:ph type="title"/>
          </p:nvPr>
        </p:nvSpPr>
        <p:spPr>
          <a:xfrm>
            <a:off x="1000125" y="285750"/>
            <a:ext cx="5629275" cy="928688"/>
          </a:xfrm>
        </p:spPr>
        <p:txBody>
          <a:bodyPr/>
          <a:lstStyle/>
          <a:p>
            <a:r>
              <a:rPr lang="fi-FI" smtClean="0"/>
              <a:t>Taustaa: </a:t>
            </a:r>
            <a:br>
              <a:rPr lang="fi-FI" smtClean="0"/>
            </a:br>
            <a:r>
              <a:rPr lang="fi-FI" smtClean="0"/>
              <a:t>”Perinteiset” hybridilajikkeet </a:t>
            </a:r>
          </a:p>
        </p:txBody>
      </p:sp>
      <p:sp>
        <p:nvSpPr>
          <p:cNvPr id="68611" name="Sisällön paikkamerkki 2"/>
          <p:cNvSpPr>
            <a:spLocks noGrp="1"/>
          </p:cNvSpPr>
          <p:nvPr>
            <p:ph idx="1"/>
          </p:nvPr>
        </p:nvSpPr>
        <p:spPr>
          <a:xfrm>
            <a:off x="357188" y="1120775"/>
            <a:ext cx="6500812" cy="7380288"/>
          </a:xfrm>
        </p:spPr>
        <p:txBody>
          <a:bodyPr/>
          <a:lstStyle/>
          <a:p>
            <a:r>
              <a:rPr lang="fi-FI" sz="1600" smtClean="0"/>
              <a:t>Arvokkaita </a:t>
            </a:r>
            <a:r>
              <a:rPr lang="fi-FI" sz="1600" b="1" smtClean="0"/>
              <a:t>hybridilajikkeita</a:t>
            </a:r>
            <a:r>
              <a:rPr lang="fi-FI" sz="1600" smtClean="0"/>
              <a:t> jalostetaan perinteisesti </a:t>
            </a:r>
            <a:br>
              <a:rPr lang="fi-FI" sz="1600" smtClean="0"/>
            </a:br>
            <a:r>
              <a:rPr lang="fi-FI" sz="1600" smtClean="0"/>
              <a:t>yrityksellä ja erehdyksellä</a:t>
            </a:r>
          </a:p>
          <a:p>
            <a:r>
              <a:rPr lang="fi-FI" sz="1600" smtClean="0"/>
              <a:t>”Risteytyselinvoimaa” (heteroosia) </a:t>
            </a:r>
            <a:r>
              <a:rPr lang="fi-FI" sz="1600" u="sng" smtClean="0"/>
              <a:t>etsitään kokeellisesti</a:t>
            </a:r>
            <a:r>
              <a:rPr lang="fi-FI" sz="1600" smtClean="0"/>
              <a:t> </a:t>
            </a:r>
          </a:p>
          <a:p>
            <a:r>
              <a:rPr lang="fi-FI" sz="1600" smtClean="0"/>
              <a:t>...tekemällä hyvin heterotsygoottisesta kasviyksilöstä (keinotekoisesti) (melko) homotsygoottisia jälkeläislinjoja</a:t>
            </a:r>
          </a:p>
          <a:p>
            <a:pPr lvl="2"/>
            <a:r>
              <a:rPr lang="fi-FI" sz="1400" smtClean="0"/>
              <a:t>(pakotetulla) sisäsiitoksella (monen sukupolven ajan), tai</a:t>
            </a:r>
          </a:p>
          <a:p>
            <a:pPr lvl="2"/>
            <a:r>
              <a:rPr lang="fi-FI" sz="1400" smtClean="0"/>
              <a:t>kasvattamalla yksilön siitepölystä soluviljelmien avulla ns. kaksoishaploideja kasviyksilöitä (yhdessä sukupolvessa)</a:t>
            </a:r>
          </a:p>
          <a:p>
            <a:r>
              <a:rPr lang="fi-FI" sz="1600" smtClean="0"/>
              <a:t>...ja yhdistelemällä näitä homotsygoottisia linjoja sitten pareittain laajoilla risteytyskokeilla</a:t>
            </a:r>
          </a:p>
          <a:p>
            <a:pPr lvl="1"/>
            <a:r>
              <a:rPr lang="fi-FI" sz="1400" smtClean="0"/>
              <a:t>Jotkin yhdistelmistä (hybridilinjoista) saattavat olla jopa 30–40 % parempia kuin tavalliset lajikkeet</a:t>
            </a:r>
          </a:p>
          <a:p>
            <a:pPr lvl="1"/>
            <a:r>
              <a:rPr lang="fi-FI" sz="1400" smtClean="0"/>
              <a:t>Parasta yhdistelmää ryhdytään sitten viljelemään (hybridi)lajikkeena.</a:t>
            </a:r>
          </a:p>
          <a:p>
            <a:r>
              <a:rPr lang="fi-FI" sz="1600" smtClean="0"/>
              <a:t>Kaikkien mahdollisten yhdistelmien testaaminen koekentällä vaatisi ”käsittämättömän” paljon työtä:</a:t>
            </a:r>
          </a:p>
          <a:p>
            <a:pPr lvl="1"/>
            <a:r>
              <a:rPr lang="fi-FI" sz="1400" smtClean="0"/>
              <a:t>M  kasvilinjasta saadaan M(M-1)/2 pareittaista yhdistelmää</a:t>
            </a:r>
          </a:p>
          <a:p>
            <a:pPr lvl="2"/>
            <a:r>
              <a:rPr lang="fi-FI" sz="1400" smtClean="0"/>
              <a:t>... joten esim. 1000 linjasta olisi siis testattava 500 000 yhdistelmää</a:t>
            </a:r>
          </a:p>
          <a:p>
            <a:r>
              <a:rPr lang="fi-FI" sz="1600" smtClean="0"/>
              <a:t>...joten käytännössä vain </a:t>
            </a:r>
            <a:r>
              <a:rPr lang="fi-FI" sz="1600" i="1" smtClean="0"/>
              <a:t>pieni osa </a:t>
            </a:r>
            <a:r>
              <a:rPr lang="fi-FI" sz="1600" smtClean="0"/>
              <a:t>mahdollisista linjoista ja niiden yhdistelmistä voidaan testata jalostusohjelmissa</a:t>
            </a:r>
          </a:p>
          <a:p>
            <a:r>
              <a:rPr lang="fi-FI" sz="1600" smtClean="0"/>
              <a:t>...ja parhaat hybridilinjat jäävät siksi käytännössä ”aina” löytymättä.</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68614" name="Dian numeron paikkamerkki 5"/>
          <p:cNvSpPr>
            <a:spLocks noGrp="1"/>
          </p:cNvSpPr>
          <p:nvPr>
            <p:ph type="sldNum" sz="quarter" idx="12"/>
          </p:nvPr>
        </p:nvSpPr>
        <p:spPr>
          <a:noFill/>
        </p:spPr>
        <p:txBody>
          <a:bodyPr/>
          <a:lstStyle/>
          <a:p>
            <a:fld id="{AA894120-1B4F-4412-A702-B85AE88C7617}" type="slidenum">
              <a:rPr lang="en-US" smtClean="0"/>
              <a:pPr/>
              <a:t>28</a:t>
            </a:fld>
            <a:endParaRPr 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isällön paikkamerkki 2"/>
          <p:cNvSpPr>
            <a:spLocks noGrp="1"/>
          </p:cNvSpPr>
          <p:nvPr>
            <p:ph idx="1"/>
          </p:nvPr>
        </p:nvSpPr>
        <p:spPr>
          <a:xfrm>
            <a:off x="357188" y="1143000"/>
            <a:ext cx="6272212" cy="7429500"/>
          </a:xfrm>
        </p:spPr>
        <p:txBody>
          <a:bodyPr/>
          <a:lstStyle/>
          <a:p>
            <a:r>
              <a:rPr lang="fi-FI" sz="1600" b="1" u="sng" smtClean="0"/>
              <a:t>Perinteisten hybridilajikkeiden</a:t>
            </a:r>
            <a:r>
              <a:rPr lang="fi-FI" sz="1600" b="1" smtClean="0"/>
              <a:t> </a:t>
            </a:r>
            <a:r>
              <a:rPr lang="fi-FI" sz="1600" smtClean="0"/>
              <a:t>kylvösiemen saadaan risteyttämällä kaksi geneettisesti erilaista kasvilinjaa massamitassa</a:t>
            </a:r>
          </a:p>
          <a:p>
            <a:r>
              <a:rPr lang="fi-FI" sz="1600" smtClean="0"/>
              <a:t>Jotta hybridilajikkeen kasviyksilöt  voivat kaikki olla yhtä elinvoimaisia, niiden tulisi olla geneettisesti (lähes) identtisiä</a:t>
            </a:r>
          </a:p>
          <a:p>
            <a:pPr lvl="1"/>
            <a:r>
              <a:rPr lang="fi-FI" sz="1400" smtClean="0"/>
              <a:t>...mikä on ihanteellista myös sadon tasaisen laadun kannalta</a:t>
            </a:r>
          </a:p>
          <a:p>
            <a:r>
              <a:rPr lang="fi-FI" sz="1600" smtClean="0"/>
              <a:t>... joten risteytettävien vanhemmaislinjojen täytyy olla (lähes) homotsygoottisia. </a:t>
            </a:r>
          </a:p>
          <a:p>
            <a:r>
              <a:rPr lang="fi-FI" sz="1600" b="1" u="sng" smtClean="0"/>
              <a:t>Huippuyksilön rekonstruointi risteytyksellä</a:t>
            </a:r>
          </a:p>
          <a:p>
            <a:r>
              <a:rPr lang="fi-FI" sz="1600" smtClean="0"/>
              <a:t>(Hyvin heterotsygoottisen) huippuyksilön suvullinen jälkeläistö on erittäin kirjava, syynä kromosomien rekombinaatio ja </a:t>
            </a:r>
            <a:br>
              <a:rPr lang="fi-FI" sz="1600" smtClean="0"/>
            </a:br>
            <a:r>
              <a:rPr lang="fi-FI" sz="1600" smtClean="0"/>
              <a:t>kromosominosien tilkkutäkkejä tuottava </a:t>
            </a:r>
            <a:r>
              <a:rPr lang="fi-FI" sz="1600" u="sng" smtClean="0"/>
              <a:t>crossing-over</a:t>
            </a:r>
            <a:r>
              <a:rPr lang="fi-FI" sz="1600" smtClean="0"/>
              <a:t>: </a:t>
            </a:r>
          </a:p>
          <a:p>
            <a:pPr>
              <a:buFont typeface="Wingdings" pitchFamily="2" charset="2"/>
              <a:buNone/>
            </a:pPr>
            <a:endParaRPr lang="fi-FI" sz="1600" smtClean="0"/>
          </a:p>
          <a:p>
            <a:pPr>
              <a:buFont typeface="Wingdings" pitchFamily="2" charset="2"/>
              <a:buNone/>
            </a:pPr>
            <a:endParaRPr lang="fi-FI" sz="1600" smtClean="0"/>
          </a:p>
          <a:p>
            <a:pPr>
              <a:buFont typeface="Wingdings" pitchFamily="2" charset="2"/>
              <a:buNone/>
            </a:pPr>
            <a:endParaRPr lang="fi-FI" sz="1600" smtClean="0"/>
          </a:p>
          <a:p>
            <a:pPr>
              <a:buFont typeface="Wingdings" pitchFamily="2" charset="2"/>
              <a:buNone/>
            </a:pPr>
            <a:endParaRPr lang="fi-FI" sz="1600" smtClean="0"/>
          </a:p>
          <a:p>
            <a:pPr>
              <a:buFont typeface="Wingdings" pitchFamily="2" charset="2"/>
              <a:buNone/>
            </a:pPr>
            <a:endParaRPr lang="fi-FI" sz="1600" smtClean="0"/>
          </a:p>
          <a:p>
            <a:r>
              <a:rPr lang="fi-FI" sz="1600" smtClean="0"/>
              <a:t>...joten huippuyksilön genotyyppiä on </a:t>
            </a:r>
            <a:r>
              <a:rPr lang="fi-FI" sz="1600" u="sng" smtClean="0"/>
              <a:t>lähes mahdotonta tuottaa uudelleen</a:t>
            </a:r>
            <a:r>
              <a:rPr lang="fi-FI" sz="1600" smtClean="0"/>
              <a:t> risteyttämällä keskenään sen jälkeläisiä (tai niistä johdettuja homotsygoottisia linjoja) (taulukko 1).</a:t>
            </a:r>
          </a:p>
        </p:txBody>
      </p:sp>
      <p:sp>
        <p:nvSpPr>
          <p:cNvPr id="69635" name="Otsikko 1"/>
          <p:cNvSpPr>
            <a:spLocks noGrp="1"/>
          </p:cNvSpPr>
          <p:nvPr>
            <p:ph type="title"/>
          </p:nvPr>
        </p:nvSpPr>
        <p:spPr>
          <a:xfrm>
            <a:off x="1000125" y="285750"/>
            <a:ext cx="5629275" cy="928688"/>
          </a:xfrm>
        </p:spPr>
        <p:txBody>
          <a:bodyPr/>
          <a:lstStyle/>
          <a:p>
            <a:r>
              <a:rPr lang="fi-FI" smtClean="0"/>
              <a:t>Kuinka voitaisiin viljellä huippuyksilöä lajikkeena?               4.</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69638" name="Dian numeron paikkamerkki 5"/>
          <p:cNvSpPr>
            <a:spLocks noGrp="1"/>
          </p:cNvSpPr>
          <p:nvPr>
            <p:ph type="sldNum" sz="quarter" idx="12"/>
          </p:nvPr>
        </p:nvSpPr>
        <p:spPr>
          <a:noFill/>
        </p:spPr>
        <p:txBody>
          <a:bodyPr/>
          <a:lstStyle/>
          <a:p>
            <a:fld id="{F03E63CF-4E28-440B-88A1-07D94FF2BBE7}" type="slidenum">
              <a:rPr lang="en-US" smtClean="0"/>
              <a:pPr/>
              <a:t>29</a:t>
            </a:fld>
            <a:endParaRPr lang="en-US" smtClean="0"/>
          </a:p>
        </p:txBody>
      </p:sp>
      <p:grpSp>
        <p:nvGrpSpPr>
          <p:cNvPr id="69639" name="Ryhmä 29"/>
          <p:cNvGrpSpPr>
            <a:grpSpLocks/>
          </p:cNvGrpSpPr>
          <p:nvPr/>
        </p:nvGrpSpPr>
        <p:grpSpPr bwMode="auto">
          <a:xfrm>
            <a:off x="357188" y="5897563"/>
            <a:ext cx="5462587" cy="1665287"/>
            <a:chOff x="357166" y="5897582"/>
            <a:chExt cx="5461885" cy="1666061"/>
          </a:xfrm>
        </p:grpSpPr>
        <p:grpSp>
          <p:nvGrpSpPr>
            <p:cNvPr id="69640" name="Ryhmä 27"/>
            <p:cNvGrpSpPr>
              <a:grpSpLocks/>
            </p:cNvGrpSpPr>
            <p:nvPr/>
          </p:nvGrpSpPr>
          <p:grpSpPr bwMode="auto">
            <a:xfrm>
              <a:off x="714356" y="5897582"/>
              <a:ext cx="5000660" cy="1460500"/>
              <a:chOff x="714356" y="6000760"/>
              <a:chExt cx="5000660" cy="1460500"/>
            </a:xfrm>
          </p:grpSpPr>
          <p:grpSp>
            <p:nvGrpSpPr>
              <p:cNvPr id="69644" name="Ryhmä 26"/>
              <p:cNvGrpSpPr>
                <a:grpSpLocks/>
              </p:cNvGrpSpPr>
              <p:nvPr/>
            </p:nvGrpSpPr>
            <p:grpSpPr bwMode="auto">
              <a:xfrm>
                <a:off x="2795586" y="6000760"/>
                <a:ext cx="2919430" cy="1460500"/>
                <a:chOff x="2795586" y="6000760"/>
                <a:chExt cx="2919430" cy="1460500"/>
              </a:xfrm>
            </p:grpSpPr>
            <p:pic>
              <p:nvPicPr>
                <p:cNvPr id="69652" name="Kuva 9" descr="KromPeSin_pp.jpg"/>
                <p:cNvPicPr>
                  <a:picLocks noChangeAspect="1"/>
                </p:cNvPicPr>
                <p:nvPr/>
              </p:nvPicPr>
              <p:blipFill>
                <a:blip r:embed="rId3" cstate="print"/>
                <a:srcRect/>
                <a:stretch>
                  <a:fillRect/>
                </a:stretch>
              </p:blipFill>
              <p:spPr bwMode="auto">
                <a:xfrm>
                  <a:off x="2795586" y="6000760"/>
                  <a:ext cx="419100" cy="1447800"/>
                </a:xfrm>
                <a:prstGeom prst="rect">
                  <a:avLst/>
                </a:prstGeom>
                <a:noFill/>
                <a:ln w="9525">
                  <a:noFill/>
                  <a:miter lim="800000"/>
                  <a:headEnd/>
                  <a:tailEnd/>
                </a:ln>
              </p:spPr>
            </p:pic>
            <p:pic>
              <p:nvPicPr>
                <p:cNvPr id="69653" name="Kuva 10" descr="KromPeKelt_pp.jpg"/>
                <p:cNvPicPr>
                  <a:picLocks noChangeAspect="1"/>
                </p:cNvPicPr>
                <p:nvPr/>
              </p:nvPicPr>
              <p:blipFill>
                <a:blip r:embed="rId4" cstate="print"/>
                <a:srcRect/>
                <a:stretch>
                  <a:fillRect/>
                </a:stretch>
              </p:blipFill>
              <p:spPr bwMode="auto">
                <a:xfrm>
                  <a:off x="3629029" y="6000760"/>
                  <a:ext cx="419100" cy="1447800"/>
                </a:xfrm>
                <a:prstGeom prst="rect">
                  <a:avLst/>
                </a:prstGeom>
                <a:noFill/>
                <a:ln w="9525">
                  <a:noFill/>
                  <a:miter lim="800000"/>
                  <a:headEnd/>
                  <a:tailEnd/>
                </a:ln>
              </p:spPr>
            </p:pic>
            <p:pic>
              <p:nvPicPr>
                <p:cNvPr id="69654" name="Kuva 13" descr="KromPeSinCr2ppu.jpg"/>
                <p:cNvPicPr>
                  <a:picLocks noChangeAspect="1"/>
                </p:cNvPicPr>
                <p:nvPr/>
              </p:nvPicPr>
              <p:blipFill>
                <a:blip r:embed="rId5" cstate="print"/>
                <a:srcRect/>
                <a:stretch>
                  <a:fillRect/>
                </a:stretch>
              </p:blipFill>
              <p:spPr bwMode="auto">
                <a:xfrm>
                  <a:off x="4462472" y="6000760"/>
                  <a:ext cx="419100" cy="1447800"/>
                </a:xfrm>
                <a:prstGeom prst="rect">
                  <a:avLst/>
                </a:prstGeom>
                <a:noFill/>
                <a:ln w="9525">
                  <a:noFill/>
                  <a:miter lim="800000"/>
                  <a:headEnd/>
                  <a:tailEnd/>
                </a:ln>
              </p:spPr>
            </p:pic>
            <p:pic>
              <p:nvPicPr>
                <p:cNvPr id="69655" name="Kuva 14" descr="KromPeKeltCr2ppu.jpg"/>
                <p:cNvPicPr>
                  <a:picLocks noChangeAspect="1"/>
                </p:cNvPicPr>
                <p:nvPr/>
              </p:nvPicPr>
              <p:blipFill>
                <a:blip r:embed="rId6" cstate="print"/>
                <a:srcRect/>
                <a:stretch>
                  <a:fillRect/>
                </a:stretch>
              </p:blipFill>
              <p:spPr bwMode="auto">
                <a:xfrm>
                  <a:off x="5295916" y="6000760"/>
                  <a:ext cx="419100" cy="1460500"/>
                </a:xfrm>
                <a:prstGeom prst="rect">
                  <a:avLst/>
                </a:prstGeom>
                <a:noFill/>
                <a:ln w="9525">
                  <a:noFill/>
                  <a:miter lim="800000"/>
                  <a:headEnd/>
                  <a:tailEnd/>
                </a:ln>
              </p:spPr>
            </p:pic>
          </p:grpSp>
          <p:grpSp>
            <p:nvGrpSpPr>
              <p:cNvPr id="69645" name="Ryhmä 25"/>
              <p:cNvGrpSpPr>
                <a:grpSpLocks/>
              </p:cNvGrpSpPr>
              <p:nvPr/>
            </p:nvGrpSpPr>
            <p:grpSpPr bwMode="auto">
              <a:xfrm>
                <a:off x="714356" y="6000760"/>
                <a:ext cx="1000132" cy="1447800"/>
                <a:chOff x="714356" y="6000760"/>
                <a:chExt cx="1000132" cy="1447800"/>
              </a:xfrm>
            </p:grpSpPr>
            <p:pic>
              <p:nvPicPr>
                <p:cNvPr id="69647" name="Kuva 7" descr="KromPeKelt_pp.jpg"/>
                <p:cNvPicPr>
                  <a:picLocks noChangeAspect="1"/>
                </p:cNvPicPr>
                <p:nvPr/>
              </p:nvPicPr>
              <p:blipFill>
                <a:blip r:embed="rId4" cstate="print"/>
                <a:srcRect/>
                <a:stretch>
                  <a:fillRect/>
                </a:stretch>
              </p:blipFill>
              <p:spPr bwMode="auto">
                <a:xfrm>
                  <a:off x="714356" y="6000760"/>
                  <a:ext cx="419100" cy="1447800"/>
                </a:xfrm>
                <a:prstGeom prst="rect">
                  <a:avLst/>
                </a:prstGeom>
                <a:noFill/>
                <a:ln w="9525">
                  <a:noFill/>
                  <a:miter lim="800000"/>
                  <a:headEnd/>
                  <a:tailEnd/>
                </a:ln>
              </p:spPr>
            </p:pic>
            <p:pic>
              <p:nvPicPr>
                <p:cNvPr id="69648" name="Kuva 8" descr="KromPeSin_pp.jpg"/>
                <p:cNvPicPr>
                  <a:picLocks noChangeAspect="1"/>
                </p:cNvPicPr>
                <p:nvPr/>
              </p:nvPicPr>
              <p:blipFill>
                <a:blip r:embed="rId3" cstate="print"/>
                <a:srcRect/>
                <a:stretch>
                  <a:fillRect/>
                </a:stretch>
              </p:blipFill>
              <p:spPr bwMode="auto">
                <a:xfrm>
                  <a:off x="1295388" y="6000760"/>
                  <a:ext cx="419100" cy="1447800"/>
                </a:xfrm>
                <a:prstGeom prst="rect">
                  <a:avLst/>
                </a:prstGeom>
                <a:noFill/>
                <a:ln w="9525">
                  <a:noFill/>
                  <a:miter lim="800000"/>
                  <a:headEnd/>
                  <a:tailEnd/>
                </a:ln>
              </p:spPr>
            </p:pic>
            <p:grpSp>
              <p:nvGrpSpPr>
                <p:cNvPr id="69649" name="Ryhmä 21"/>
                <p:cNvGrpSpPr>
                  <a:grpSpLocks/>
                </p:cNvGrpSpPr>
                <p:nvPr/>
              </p:nvGrpSpPr>
              <p:grpSpPr bwMode="auto">
                <a:xfrm>
                  <a:off x="1134000" y="7000892"/>
                  <a:ext cx="188984" cy="37108"/>
                  <a:chOff x="1134000" y="7000892"/>
                  <a:chExt cx="188984" cy="37108"/>
                </a:xfrm>
              </p:grpSpPr>
              <p:cxnSp>
                <p:nvCxnSpPr>
                  <p:cNvPr id="69650" name="Suora yhdysviiva 16"/>
                  <p:cNvCxnSpPr>
                    <a:cxnSpLocks noChangeShapeType="1"/>
                  </p:cNvCxnSpPr>
                  <p:nvPr/>
                </p:nvCxnSpPr>
                <p:spPr bwMode="auto">
                  <a:xfrm>
                    <a:off x="1134000" y="7000892"/>
                    <a:ext cx="180000" cy="36000"/>
                  </a:xfrm>
                  <a:prstGeom prst="line">
                    <a:avLst/>
                  </a:prstGeom>
                  <a:noFill/>
                  <a:ln w="15875" algn="ctr">
                    <a:solidFill>
                      <a:schemeClr val="tx1"/>
                    </a:solidFill>
                    <a:round/>
                    <a:headEnd/>
                    <a:tailEnd/>
                  </a:ln>
                </p:spPr>
              </p:cxnSp>
              <p:cxnSp>
                <p:nvCxnSpPr>
                  <p:cNvPr id="69651" name="Suora yhdysviiva 20"/>
                  <p:cNvCxnSpPr>
                    <a:cxnSpLocks noChangeShapeType="1"/>
                  </p:cNvCxnSpPr>
                  <p:nvPr/>
                </p:nvCxnSpPr>
                <p:spPr bwMode="auto">
                  <a:xfrm flipV="1">
                    <a:off x="1142984" y="7002000"/>
                    <a:ext cx="180000" cy="36000"/>
                  </a:xfrm>
                  <a:prstGeom prst="line">
                    <a:avLst/>
                  </a:prstGeom>
                  <a:noFill/>
                  <a:ln w="15875" algn="ctr">
                    <a:solidFill>
                      <a:schemeClr val="tx1"/>
                    </a:solidFill>
                    <a:round/>
                    <a:headEnd/>
                    <a:tailEnd/>
                  </a:ln>
                </p:spPr>
              </p:cxnSp>
            </p:grpSp>
          </p:grpSp>
          <p:sp>
            <p:nvSpPr>
              <p:cNvPr id="69646" name="Nuoli oikealle 22"/>
              <p:cNvSpPr>
                <a:spLocks noChangeArrowheads="1"/>
              </p:cNvSpPr>
              <p:nvPr/>
            </p:nvSpPr>
            <p:spPr bwMode="auto">
              <a:xfrm>
                <a:off x="2000240" y="6572264"/>
                <a:ext cx="428628" cy="142876"/>
              </a:xfrm>
              <a:prstGeom prst="rightArrow">
                <a:avLst>
                  <a:gd name="adj1" fmla="val 50000"/>
                  <a:gd name="adj2" fmla="val 50000"/>
                </a:avLst>
              </a:prstGeom>
              <a:noFill/>
              <a:ln w="9525" algn="ctr">
                <a:solidFill>
                  <a:schemeClr val="tx1"/>
                </a:solidFill>
                <a:round/>
                <a:headEnd/>
                <a:tailEnd/>
              </a:ln>
            </p:spPr>
            <p:txBody>
              <a:bodyPr/>
              <a:lstStyle/>
              <a:p>
                <a:endParaRPr lang="fi-FI">
                  <a:solidFill>
                    <a:srgbClr val="000000"/>
                  </a:solidFill>
                </a:endParaRPr>
              </a:p>
            </p:txBody>
          </p:sp>
        </p:grpSp>
        <p:grpSp>
          <p:nvGrpSpPr>
            <p:cNvPr id="69641" name="Ryhmä 28"/>
            <p:cNvGrpSpPr>
              <a:grpSpLocks/>
            </p:cNvGrpSpPr>
            <p:nvPr/>
          </p:nvGrpSpPr>
          <p:grpSpPr bwMode="auto">
            <a:xfrm>
              <a:off x="357166" y="7286644"/>
              <a:ext cx="5461885" cy="276999"/>
              <a:chOff x="357166" y="7438273"/>
              <a:chExt cx="5461885" cy="276999"/>
            </a:xfrm>
          </p:grpSpPr>
          <p:sp>
            <p:nvSpPr>
              <p:cNvPr id="69642" name="Tekstikehys 23"/>
              <p:cNvSpPr txBox="1">
                <a:spLocks noChangeArrowheads="1"/>
              </p:cNvSpPr>
              <p:nvPr/>
            </p:nvSpPr>
            <p:spPr bwMode="auto">
              <a:xfrm>
                <a:off x="2642872" y="7438918"/>
                <a:ext cx="3176179" cy="276354"/>
              </a:xfrm>
              <a:prstGeom prst="rect">
                <a:avLst/>
              </a:prstGeom>
              <a:noFill/>
              <a:ln w="9525">
                <a:noFill/>
                <a:miter lim="800000"/>
                <a:headEnd/>
                <a:tailEnd/>
              </a:ln>
            </p:spPr>
            <p:txBody>
              <a:bodyPr wrap="none">
                <a:spAutoFit/>
              </a:bodyPr>
              <a:lstStyle/>
              <a:p>
                <a:r>
                  <a:rPr lang="fi-FI" sz="1200">
                    <a:solidFill>
                      <a:srgbClr val="000000"/>
                    </a:solidFill>
                    <a:latin typeface="Arial" charset="0"/>
                  </a:rPr>
                  <a:t>Jälkeläistössä esiintyviä kromosomityyppejä</a:t>
                </a:r>
              </a:p>
            </p:txBody>
          </p:sp>
          <p:sp>
            <p:nvSpPr>
              <p:cNvPr id="69643" name="Tekstikehys 24"/>
              <p:cNvSpPr txBox="1">
                <a:spLocks noChangeArrowheads="1"/>
              </p:cNvSpPr>
              <p:nvPr/>
            </p:nvSpPr>
            <p:spPr bwMode="auto">
              <a:xfrm>
                <a:off x="357166" y="7438918"/>
                <a:ext cx="1973008" cy="276354"/>
              </a:xfrm>
              <a:prstGeom prst="rect">
                <a:avLst/>
              </a:prstGeom>
              <a:noFill/>
              <a:ln w="9525">
                <a:noFill/>
                <a:miter lim="800000"/>
                <a:headEnd/>
                <a:tailEnd/>
              </a:ln>
            </p:spPr>
            <p:txBody>
              <a:bodyPr wrap="none">
                <a:spAutoFit/>
              </a:bodyPr>
              <a:lstStyle/>
              <a:p>
                <a:r>
                  <a:rPr lang="fi-FI" sz="1200">
                    <a:solidFill>
                      <a:srgbClr val="000000"/>
                    </a:solidFill>
                    <a:latin typeface="Arial" charset="0"/>
                  </a:rPr>
                  <a:t>Huippuyksilön kromosomit</a:t>
                </a:r>
              </a:p>
            </p:txBody>
          </p:sp>
        </p:gr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6483" name="Text Box 3"/>
          <p:cNvSpPr>
            <a:spLocks noGrp="1" noChangeArrowheads="1"/>
          </p:cNvSpPr>
          <p:nvPr>
            <p:ph type="title"/>
          </p:nvPr>
        </p:nvSpPr>
        <p:spPr>
          <a:xfrm>
            <a:off x="764704" y="-285576"/>
            <a:ext cx="5544616" cy="1473200"/>
          </a:xfrm>
          <a:noFill/>
        </p:spPr>
        <p:txBody>
          <a:bodyPr/>
          <a:lstStyle/>
          <a:p>
            <a:pPr eaLnBrk="1" hangingPunct="1">
              <a:lnSpc>
                <a:spcPts val="3600"/>
              </a:lnSpc>
            </a:pPr>
            <a:r>
              <a:rPr lang="fi-FI" sz="4000" dirty="0" smtClean="0">
                <a:solidFill>
                  <a:srgbClr val="FDFF28"/>
                </a:solidFill>
              </a:rPr>
              <a:t>Solu- ja solukkoviljelyyn perustuvat menetelmät</a:t>
            </a:r>
            <a:endParaRPr lang="fi-FI" sz="3600" dirty="0" smtClean="0">
              <a:sym typeface="Monotype Sorts" pitchFamily="2" charset="2"/>
            </a:endParaRPr>
          </a:p>
        </p:txBody>
      </p:sp>
      <p:sp>
        <p:nvSpPr>
          <p:cNvPr id="916485" name="Rectangle 5"/>
          <p:cNvSpPr>
            <a:spLocks noChangeArrowheads="1"/>
          </p:cNvSpPr>
          <p:nvPr/>
        </p:nvSpPr>
        <p:spPr bwMode="auto">
          <a:xfrm rot="-5400000">
            <a:off x="4078673" y="6703453"/>
            <a:ext cx="4136070" cy="305212"/>
          </a:xfrm>
          <a:prstGeom prst="rect">
            <a:avLst/>
          </a:prstGeom>
          <a:noFill/>
          <a:ln w="12700">
            <a:noFill/>
            <a:miter lim="800000"/>
            <a:headEnd/>
            <a:tailEnd/>
          </a:ln>
        </p:spPr>
        <p:txBody>
          <a:bodyPr wrap="none" lIns="90488" tIns="44450" rIns="90488" bIns="44450">
            <a:spAutoFit/>
          </a:bodyPr>
          <a:lstStyle/>
          <a:p>
            <a:r>
              <a:rPr lang="fi-FI" sz="1400" dirty="0" smtClean="0">
                <a:solidFill>
                  <a:srgbClr val="FFFFFF"/>
                </a:solidFill>
                <a:latin typeface="Arial" pitchFamily="34" charset="0"/>
                <a:cs typeface="Arial" pitchFamily="34" charset="0"/>
              </a:rPr>
              <a:t>VTT, Biotekniikan laboratorio © </a:t>
            </a:r>
            <a:r>
              <a:rPr lang="fi-FI" sz="1400" dirty="0" err="1">
                <a:solidFill>
                  <a:srgbClr val="FFFFFF"/>
                </a:solidFill>
                <a:latin typeface="Arial" pitchFamily="34" charset="0"/>
                <a:cs typeface="Arial" pitchFamily="34" charset="0"/>
              </a:rPr>
              <a:t>J.Tammisola</a:t>
            </a:r>
            <a:r>
              <a:rPr lang="fi-FI" sz="1400" dirty="0">
                <a:solidFill>
                  <a:srgbClr val="FFFFFF"/>
                </a:solidFill>
                <a:latin typeface="Arial" pitchFamily="34" charset="0"/>
                <a:cs typeface="Arial" pitchFamily="34" charset="0"/>
              </a:rPr>
              <a:t> 1997</a:t>
            </a:r>
          </a:p>
        </p:txBody>
      </p:sp>
      <p:pic>
        <p:nvPicPr>
          <p:cNvPr id="7" name="Kuva 6" descr="KoivSomAlkio800t50m.jpg"/>
          <p:cNvPicPr>
            <a:picLocks noChangeAspect="1"/>
          </p:cNvPicPr>
          <p:nvPr/>
        </p:nvPicPr>
        <p:blipFill>
          <a:blip r:embed="rId4" cstate="print"/>
          <a:stretch>
            <a:fillRect/>
          </a:stretch>
        </p:blipFill>
        <p:spPr>
          <a:xfrm>
            <a:off x="862012" y="1272480"/>
            <a:ext cx="5133975" cy="7620000"/>
          </a:xfrm>
          <a:prstGeom prst="rect">
            <a:avLst/>
          </a:prstGeom>
        </p:spPr>
      </p:pic>
      <p:sp>
        <p:nvSpPr>
          <p:cNvPr id="916484" name="Rectangle 4"/>
          <p:cNvSpPr>
            <a:spLocks noChangeArrowheads="1"/>
          </p:cNvSpPr>
          <p:nvPr/>
        </p:nvSpPr>
        <p:spPr bwMode="auto">
          <a:xfrm>
            <a:off x="1295400" y="8077200"/>
            <a:ext cx="4724400" cy="838200"/>
          </a:xfrm>
          <a:prstGeom prst="rect">
            <a:avLst/>
          </a:prstGeom>
          <a:noFill/>
          <a:ln w="12700">
            <a:noFill/>
            <a:miter lim="800000"/>
            <a:headEnd/>
            <a:tailEnd/>
          </a:ln>
        </p:spPr>
        <p:txBody>
          <a:bodyPr lIns="90488" tIns="44450" rIns="90488" bIns="44450" anchor="ctr"/>
          <a:lstStyle/>
          <a:p>
            <a:pPr eaLnBrk="1" hangingPunct="1"/>
            <a:r>
              <a:rPr lang="fi-FI" b="1" dirty="0">
                <a:solidFill>
                  <a:schemeClr val="bg2"/>
                </a:solidFill>
              </a:rPr>
              <a:t>  Koivun somaattinen alkio</a:t>
            </a:r>
          </a:p>
        </p:txBody>
      </p:sp>
      <p:sp>
        <p:nvSpPr>
          <p:cNvPr id="916486" name="Text Box 6"/>
          <p:cNvSpPr txBox="1">
            <a:spLocks noChangeArrowheads="1"/>
          </p:cNvSpPr>
          <p:nvPr/>
        </p:nvSpPr>
        <p:spPr bwMode="auto">
          <a:xfrm>
            <a:off x="0" y="1547664"/>
            <a:ext cx="6669088" cy="830263"/>
          </a:xfrm>
          <a:prstGeom prst="rect">
            <a:avLst/>
          </a:prstGeom>
          <a:noFill/>
          <a:ln w="12700">
            <a:noFill/>
            <a:miter lim="800000"/>
            <a:headEnd/>
            <a:tailEnd/>
          </a:ln>
        </p:spPr>
        <p:txBody>
          <a:bodyPr wrap="none">
            <a:spAutoFit/>
          </a:bodyPr>
          <a:lstStyle/>
          <a:p>
            <a:r>
              <a:rPr lang="fi-FI" dirty="0">
                <a:solidFill>
                  <a:srgbClr val="00FFFF"/>
                </a:solidFill>
                <a:sym typeface="Monotype Sorts" pitchFamily="2" charset="2"/>
              </a:rPr>
              <a:t> –</a:t>
            </a:r>
            <a:r>
              <a:rPr lang="fi-FI" dirty="0">
                <a:solidFill>
                  <a:srgbClr val="FFFFFF"/>
                </a:solidFill>
                <a:sym typeface="Monotype Sorts" pitchFamily="2" charset="2"/>
              </a:rPr>
              <a:t> tekivät läpimurron   </a:t>
            </a:r>
            <a:r>
              <a:rPr lang="fi-FI" dirty="0">
                <a:solidFill>
                  <a:srgbClr val="00FFFF"/>
                </a:solidFill>
                <a:sym typeface="Monotype Sorts" pitchFamily="2" charset="2"/>
              </a:rPr>
              <a:t>–</a:t>
            </a:r>
            <a:r>
              <a:rPr lang="fi-FI" dirty="0">
                <a:solidFill>
                  <a:srgbClr val="FFFFFF"/>
                </a:solidFill>
                <a:sym typeface="Monotype Sorts" pitchFamily="2" charset="2"/>
              </a:rPr>
              <a:t> ovat jalostuksen arkipäivää</a:t>
            </a:r>
          </a:p>
          <a:p>
            <a:r>
              <a:rPr lang="fi-FI" dirty="0">
                <a:solidFill>
                  <a:srgbClr val="FFFFFF"/>
                </a:solidFill>
                <a:sym typeface="Monotype Sorts" pitchFamily="2" charset="2"/>
              </a:rPr>
              <a:t>                </a:t>
            </a:r>
            <a:r>
              <a:rPr lang="fi-FI" dirty="0" smtClean="0">
                <a:solidFill>
                  <a:srgbClr val="FFFFFF"/>
                </a:solidFill>
                <a:sym typeface="Monotype Sorts" pitchFamily="2" charset="2"/>
              </a:rPr>
              <a:t>‒ </a:t>
            </a:r>
            <a:r>
              <a:rPr lang="fi-FI" dirty="0">
                <a:solidFill>
                  <a:srgbClr val="FFFFFF"/>
                </a:solidFill>
                <a:sym typeface="Monotype Sorts" pitchFamily="2" charset="2"/>
              </a:rPr>
              <a:t>vähättelijöistä (mm. JT) piittaamatta!</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16483"/>
                                        </p:tgtEl>
                                        <p:attrNameLst>
                                          <p:attrName>style.visibility</p:attrName>
                                        </p:attrNameLst>
                                      </p:cBhvr>
                                      <p:to>
                                        <p:strVal val="visible"/>
                                      </p:to>
                                    </p:set>
                                  </p:childTnLst>
                                </p:cTn>
                              </p:par>
                            </p:childTnLst>
                          </p:cTn>
                        </p:par>
                        <p:par>
                          <p:cTn id="7" fill="hold">
                            <p:stCondLst>
                              <p:cond delay="500"/>
                            </p:stCondLst>
                            <p:childTnLst>
                              <p:par>
                                <p:cTn id="8" presetID="17" presetClass="entr" presetSubtype="10" fill="hold" grpId="0" nodeType="afterEffect">
                                  <p:stCondLst>
                                    <p:cond delay="0"/>
                                  </p:stCondLst>
                                  <p:childTnLst>
                                    <p:set>
                                      <p:cBhvr>
                                        <p:cTn id="9" dur="1" fill="hold">
                                          <p:stCondLst>
                                            <p:cond delay="0"/>
                                          </p:stCondLst>
                                        </p:cTn>
                                        <p:tgtEl>
                                          <p:spTgt spid="916484"/>
                                        </p:tgtEl>
                                        <p:attrNameLst>
                                          <p:attrName>style.visibility</p:attrName>
                                        </p:attrNameLst>
                                      </p:cBhvr>
                                      <p:to>
                                        <p:strVal val="visible"/>
                                      </p:to>
                                    </p:set>
                                    <p:anim calcmode="lin" valueType="num">
                                      <p:cBhvr>
                                        <p:cTn id="10" dur="500" fill="hold"/>
                                        <p:tgtEl>
                                          <p:spTgt spid="916484"/>
                                        </p:tgtEl>
                                        <p:attrNameLst>
                                          <p:attrName>ppt_w</p:attrName>
                                        </p:attrNameLst>
                                      </p:cBhvr>
                                      <p:tavLst>
                                        <p:tav tm="0">
                                          <p:val>
                                            <p:fltVal val="0"/>
                                          </p:val>
                                        </p:tav>
                                        <p:tav tm="100000">
                                          <p:val>
                                            <p:strVal val="#ppt_w"/>
                                          </p:val>
                                        </p:tav>
                                      </p:tavLst>
                                    </p:anim>
                                    <p:anim calcmode="lin" valueType="num">
                                      <p:cBhvr>
                                        <p:cTn id="11" dur="500" fill="hold"/>
                                        <p:tgtEl>
                                          <p:spTgt spid="916484"/>
                                        </p:tgtEl>
                                        <p:attrNameLst>
                                          <p:attrName>ppt_h</p:attrName>
                                        </p:attrNameLst>
                                      </p:cBhvr>
                                      <p:tavLst>
                                        <p:tav tm="0">
                                          <p:val>
                                            <p:strVal val="#ppt_h"/>
                                          </p:val>
                                        </p:tav>
                                        <p:tav tm="100000">
                                          <p:val>
                                            <p:strVal val="#ppt_h"/>
                                          </p:val>
                                        </p:tav>
                                      </p:tavLst>
                                    </p:anim>
                                  </p:childTnLst>
                                </p:cTn>
                              </p:par>
                            </p:childTnLst>
                          </p:cTn>
                        </p:par>
                        <p:par>
                          <p:cTn id="12" fill="hold">
                            <p:stCondLst>
                              <p:cond delay="1000"/>
                            </p:stCondLst>
                            <p:childTnLst>
                              <p:par>
                                <p:cTn id="13" presetID="17" presetClass="entr" presetSubtype="10" fill="hold" grpId="0" nodeType="afterEffect">
                                  <p:stCondLst>
                                    <p:cond delay="0"/>
                                  </p:stCondLst>
                                  <p:childTnLst>
                                    <p:set>
                                      <p:cBhvr>
                                        <p:cTn id="14" dur="1" fill="hold">
                                          <p:stCondLst>
                                            <p:cond delay="0"/>
                                          </p:stCondLst>
                                        </p:cTn>
                                        <p:tgtEl>
                                          <p:spTgt spid="916485"/>
                                        </p:tgtEl>
                                        <p:attrNameLst>
                                          <p:attrName>style.visibility</p:attrName>
                                        </p:attrNameLst>
                                      </p:cBhvr>
                                      <p:to>
                                        <p:strVal val="visible"/>
                                      </p:to>
                                    </p:set>
                                    <p:anim calcmode="lin" valueType="num">
                                      <p:cBhvr>
                                        <p:cTn id="15" dur="500" fill="hold"/>
                                        <p:tgtEl>
                                          <p:spTgt spid="916485"/>
                                        </p:tgtEl>
                                        <p:attrNameLst>
                                          <p:attrName>ppt_w</p:attrName>
                                        </p:attrNameLst>
                                      </p:cBhvr>
                                      <p:tavLst>
                                        <p:tav tm="0">
                                          <p:val>
                                            <p:fltVal val="0"/>
                                          </p:val>
                                        </p:tav>
                                        <p:tav tm="100000">
                                          <p:val>
                                            <p:strVal val="#ppt_w"/>
                                          </p:val>
                                        </p:tav>
                                      </p:tavLst>
                                    </p:anim>
                                    <p:anim calcmode="lin" valueType="num">
                                      <p:cBhvr>
                                        <p:cTn id="16" dur="500" fill="hold"/>
                                        <p:tgtEl>
                                          <p:spTgt spid="916485"/>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916486"/>
                                        </p:tgtEl>
                                        <p:attrNameLst>
                                          <p:attrName>style.visibility</p:attrName>
                                        </p:attrNameLst>
                                      </p:cBhvr>
                                      <p:to>
                                        <p:strVal val="visible"/>
                                      </p:to>
                                    </p:set>
                                    <p:animEffect transition="in" filter="dissolve">
                                      <p:cBhvr>
                                        <p:cTn id="20" dur="500"/>
                                        <p:tgtEl>
                                          <p:spTgt spid="916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6483" grpId="0" autoUpdateAnimBg="0"/>
      <p:bldP spid="916485" grpId="0" autoUpdateAnimBg="0"/>
      <p:bldP spid="916484" grpId="0" autoUpdateAnimBg="0"/>
      <p:bldP spid="91648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Otsikko 1"/>
          <p:cNvSpPr>
            <a:spLocks noGrp="1"/>
          </p:cNvSpPr>
          <p:nvPr>
            <p:ph type="title"/>
          </p:nvPr>
        </p:nvSpPr>
        <p:spPr>
          <a:xfrm>
            <a:off x="1000125" y="571500"/>
            <a:ext cx="5629275" cy="928688"/>
          </a:xfrm>
        </p:spPr>
        <p:txBody>
          <a:bodyPr/>
          <a:lstStyle/>
          <a:p>
            <a:r>
              <a:rPr lang="fi-FI" smtClean="0"/>
              <a:t>Kuinka voitaisiin viljellä huippuyksilöä lajikkeena?               5.</a:t>
            </a:r>
            <a:br>
              <a:rPr lang="fi-FI" smtClean="0"/>
            </a:br>
            <a:r>
              <a:rPr lang="fi-FI" sz="2000" u="sng" smtClean="0"/>
              <a:t>”Käänteishybridit”</a:t>
            </a:r>
            <a:endParaRPr lang="fi-FI" u="sng" smtClean="0"/>
          </a:p>
        </p:txBody>
      </p:sp>
      <p:sp>
        <p:nvSpPr>
          <p:cNvPr id="70659" name="Sisällön paikkamerkki 2"/>
          <p:cNvSpPr>
            <a:spLocks noGrp="1"/>
          </p:cNvSpPr>
          <p:nvPr>
            <p:ph idx="1"/>
          </p:nvPr>
        </p:nvSpPr>
        <p:spPr>
          <a:xfrm>
            <a:off x="357188" y="1477963"/>
            <a:ext cx="6272212" cy="7380287"/>
          </a:xfrm>
        </p:spPr>
        <p:txBody>
          <a:bodyPr/>
          <a:lstStyle/>
          <a:p>
            <a:r>
              <a:rPr lang="fi-FI" sz="1600" smtClean="0"/>
              <a:t>Jos sukusolujen muodostumisessa </a:t>
            </a:r>
            <a:r>
              <a:rPr lang="fi-FI" sz="1600" b="1" smtClean="0"/>
              <a:t>crossing-over estetään</a:t>
            </a:r>
            <a:r>
              <a:rPr lang="fi-FI" sz="1600" smtClean="0"/>
              <a:t>, niin huippuyksilön jälkeläistö on kuitenkin paljon vähemmän kirjavaa:</a:t>
            </a:r>
          </a:p>
          <a:p>
            <a:pPr lvl="1"/>
            <a:r>
              <a:rPr lang="fi-FI" sz="1400" smtClean="0"/>
              <a:t>Kromosominosien tilkkutäkkejä ei synny</a:t>
            </a:r>
          </a:p>
          <a:p>
            <a:pPr lvl="1"/>
            <a:r>
              <a:rPr lang="fi-FI" sz="1400" smtClean="0"/>
              <a:t>...vaan ainoastaan uusia yhdistelmiä huippuyksilön ”ehjistä” kromosomeista </a:t>
            </a:r>
          </a:p>
          <a:p>
            <a:r>
              <a:rPr lang="fi-FI" sz="1600" smtClean="0"/>
              <a:t>Huippuyksilöstä voi tällöin syntyä vain </a:t>
            </a:r>
            <a:r>
              <a:rPr lang="fi-FI" sz="1600" i="1" smtClean="0"/>
              <a:t>kohtuullinen määrä </a:t>
            </a:r>
            <a:r>
              <a:rPr lang="fi-FI" sz="1600" smtClean="0"/>
              <a:t>erilaisia homotsygoottisia jälkeläislinjoja</a:t>
            </a:r>
          </a:p>
          <a:p>
            <a:pPr lvl="1"/>
            <a:r>
              <a:rPr lang="fi-FI" sz="1400" smtClean="0"/>
              <a:t>...jos vain kasvin kromosomiluku ei ole kovin korkea</a:t>
            </a:r>
          </a:p>
          <a:p>
            <a:r>
              <a:rPr lang="fi-FI" sz="1600" smtClean="0"/>
              <a:t>...joten huippuyksilö voidaan </a:t>
            </a:r>
            <a:r>
              <a:rPr lang="fi-FI" sz="1600" b="1" smtClean="0"/>
              <a:t>melko helposti tuottaa uudelleen </a:t>
            </a:r>
            <a:r>
              <a:rPr lang="fi-FI" sz="1600" smtClean="0"/>
              <a:t>risteyttämällä keskenään kaksi sopivasti valittua homotsygoottista jälkeläislinjaa (taulukko 2)</a:t>
            </a:r>
          </a:p>
          <a:p>
            <a:r>
              <a:rPr lang="fi-FI" sz="1600" smtClean="0"/>
              <a:t>Näitä kahta valittua homotsygoottista kasvilinjaa voidaan lisätä puhtaina siemenistä viljelymittakaavaan asti</a:t>
            </a:r>
          </a:p>
          <a:p>
            <a:r>
              <a:rPr lang="fi-FI" sz="1600" smtClean="0"/>
              <a:t>...ja  risteyttämällä näitä kahta linjaa keskenään massamitassa</a:t>
            </a:r>
          </a:p>
          <a:p>
            <a:pPr lvl="1"/>
            <a:r>
              <a:rPr lang="fi-FI" sz="1400" smtClean="0"/>
              <a:t>...kuten perinteisillä hybridilajikkeilla</a:t>
            </a:r>
          </a:p>
          <a:p>
            <a:r>
              <a:rPr lang="fi-FI" sz="1600" smtClean="0"/>
              <a:t>...voidaan sitten tuottaa kylvösiementä viljelijöille huippuyksilön (kopioiden) kasvattamiseksi pelloilla ”huippulajikkeena”.</a:t>
            </a:r>
          </a:p>
          <a:p>
            <a:r>
              <a:rPr lang="fi-FI" sz="1600" smtClean="0"/>
              <a:t>Yksityiskohtia on käsitelty jäljempänä (</a:t>
            </a:r>
            <a:r>
              <a:rPr lang="fi-FI" sz="1600" u="sng" smtClean="0"/>
              <a:t>kalvot 6–14</a:t>
            </a:r>
            <a:r>
              <a:rPr lang="fi-FI" sz="1600" smtClean="0"/>
              <a:t>).</a:t>
            </a:r>
          </a:p>
          <a:p>
            <a:pPr lvl="1"/>
            <a:r>
              <a:rPr lang="fi-FI" sz="1400" smtClean="0"/>
              <a:t> </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70662" name="Dian numeron paikkamerkki 5"/>
          <p:cNvSpPr>
            <a:spLocks noGrp="1"/>
          </p:cNvSpPr>
          <p:nvPr>
            <p:ph type="sldNum" sz="quarter" idx="12"/>
          </p:nvPr>
        </p:nvSpPr>
        <p:spPr>
          <a:noFill/>
        </p:spPr>
        <p:txBody>
          <a:bodyPr/>
          <a:lstStyle/>
          <a:p>
            <a:fld id="{BA462D59-A6C6-4A27-9D39-9B27542D8216}" type="slidenum">
              <a:rPr lang="en-US" smtClean="0"/>
              <a:pPr/>
              <a:t>30</a:t>
            </a:fld>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tsikko 1"/>
          <p:cNvSpPr>
            <a:spLocks noGrp="1"/>
          </p:cNvSpPr>
          <p:nvPr>
            <p:ph type="title"/>
          </p:nvPr>
        </p:nvSpPr>
        <p:spPr>
          <a:xfrm>
            <a:off x="1000125" y="402952"/>
            <a:ext cx="5629275" cy="928688"/>
          </a:xfrm>
        </p:spPr>
        <p:txBody>
          <a:bodyPr/>
          <a:lstStyle/>
          <a:p>
            <a:r>
              <a:rPr lang="fi-FI" dirty="0" smtClean="0"/>
              <a:t>Kuinka voitaisiin viljellä huippuyksilöä lajikkeena?               6.</a:t>
            </a:r>
            <a:br>
              <a:rPr lang="fi-FI" dirty="0" smtClean="0"/>
            </a:br>
            <a:r>
              <a:rPr lang="fi-FI" sz="2000" u="sng" dirty="0" smtClean="0"/>
              <a:t>Perinteiset hybridilajikkeet</a:t>
            </a:r>
            <a:endParaRPr lang="fi-FI" dirty="0" smtClean="0"/>
          </a:p>
        </p:txBody>
      </p:sp>
      <p:sp>
        <p:nvSpPr>
          <p:cNvPr id="71683" name="Sisällön paikkamerkki 2"/>
          <p:cNvSpPr>
            <a:spLocks noGrp="1"/>
          </p:cNvSpPr>
          <p:nvPr>
            <p:ph idx="1"/>
          </p:nvPr>
        </p:nvSpPr>
        <p:spPr>
          <a:xfrm>
            <a:off x="357188" y="1403648"/>
            <a:ext cx="6272212" cy="7380288"/>
          </a:xfrm>
        </p:spPr>
        <p:txBody>
          <a:bodyPr/>
          <a:lstStyle/>
          <a:p>
            <a:r>
              <a:rPr lang="fi-FI" dirty="0" smtClean="0"/>
              <a:t>Heterotsygoottisesta huippuyksilöstä voidaan tuottaa hyvin suuri joukko erilaisia </a:t>
            </a:r>
            <a:r>
              <a:rPr lang="fi-FI" i="1" dirty="0" smtClean="0"/>
              <a:t>homotsygoottisia </a:t>
            </a:r>
            <a:r>
              <a:rPr lang="fi-FI" dirty="0" smtClean="0"/>
              <a:t>jälkeläislinjoja</a:t>
            </a:r>
          </a:p>
          <a:p>
            <a:pPr lvl="1"/>
            <a:r>
              <a:rPr lang="fi-FI" dirty="0" smtClean="0"/>
              <a:t>”Jos on onnea”, niistä löytyy komplementaarinen linjapari, jotka risteyttämällä  ko. huippuyksilö voidaan tuottaa uudelleen </a:t>
            </a:r>
          </a:p>
          <a:p>
            <a:pPr lvl="1"/>
            <a:r>
              <a:rPr lang="fi-FI" dirty="0" smtClean="0"/>
              <a:t>Tuota linjaparia lisäämällä kylvösiementä sitten voitaisiin tuottaa massamitassa ko. huippuyksilön viljelemiseksi lajikkeena</a:t>
            </a:r>
          </a:p>
          <a:p>
            <a:r>
              <a:rPr lang="fi-FI" dirty="0" smtClean="0"/>
              <a:t>Käytännössä tehtävä saisi mahdottomat, giganttiset mittasuhteet, sillä hyvin heterotsygoottinen yksilö tuottaa suvullisessa lisääntymisessä  ”tähtitieteellisen”  lukumäärän erilaisia jälkeläislinjoja:</a:t>
            </a:r>
          </a:p>
          <a:p>
            <a:pPr lvl="1"/>
            <a:r>
              <a:rPr lang="fi-FI" dirty="0" smtClean="0"/>
              <a:t> Jos kasvi on </a:t>
            </a:r>
            <a:r>
              <a:rPr lang="fi-FI" dirty="0" err="1" smtClean="0"/>
              <a:t>diploidinen</a:t>
            </a:r>
            <a:r>
              <a:rPr lang="fi-FI" dirty="0" smtClean="0"/>
              <a:t> ja…</a:t>
            </a:r>
          </a:p>
          <a:p>
            <a:pPr lvl="1"/>
            <a:r>
              <a:rPr lang="fi-FI" dirty="0" smtClean="0"/>
              <a:t>heterotsygoottinen </a:t>
            </a:r>
            <a:r>
              <a:rPr lang="fi-FI" i="1" dirty="0" smtClean="0"/>
              <a:t>m</a:t>
            </a:r>
            <a:r>
              <a:rPr lang="fi-FI" dirty="0" smtClean="0"/>
              <a:t> </a:t>
            </a:r>
            <a:r>
              <a:rPr lang="fi-FI" dirty="0" err="1" smtClean="0"/>
              <a:t>geenilokuksessa</a:t>
            </a:r>
            <a:r>
              <a:rPr lang="fi-FI" dirty="0" smtClean="0"/>
              <a:t>, niin…</a:t>
            </a:r>
          </a:p>
          <a:p>
            <a:pPr lvl="1"/>
            <a:r>
              <a:rPr lang="fi-FI" dirty="0" smtClean="0"/>
              <a:t>erilaisia gameetteja (ja siis myös homotsygoottisia jälkeläisiä) on voinut syntyä  2</a:t>
            </a:r>
            <a:r>
              <a:rPr lang="fi-FI" baseline="30000" dirty="0" smtClean="0"/>
              <a:t>m</a:t>
            </a:r>
            <a:r>
              <a:rPr lang="fi-FI" dirty="0" smtClean="0"/>
              <a:t> kpl  </a:t>
            </a:r>
            <a:br>
              <a:rPr lang="fi-FI" dirty="0" smtClean="0"/>
            </a:br>
            <a:r>
              <a:rPr lang="fi-FI" dirty="0" smtClean="0"/>
              <a:t> (2</a:t>
            </a:r>
            <a:r>
              <a:rPr lang="fi-FI" baseline="30000" dirty="0" smtClean="0"/>
              <a:t>10</a:t>
            </a:r>
            <a:r>
              <a:rPr lang="fi-FI" dirty="0" smtClean="0"/>
              <a:t> = 1024,   2</a:t>
            </a:r>
            <a:r>
              <a:rPr lang="fi-FI" baseline="30000" dirty="0" smtClean="0"/>
              <a:t>20</a:t>
            </a:r>
            <a:r>
              <a:rPr lang="fi-FI" dirty="0" smtClean="0"/>
              <a:t> = 1 048 576,   2</a:t>
            </a:r>
            <a:r>
              <a:rPr lang="fi-FI" baseline="30000" dirty="0" smtClean="0"/>
              <a:t>30</a:t>
            </a:r>
            <a:r>
              <a:rPr lang="fi-FI" dirty="0" smtClean="0"/>
              <a:t> = 1 073 741 824) </a:t>
            </a:r>
          </a:p>
          <a:p>
            <a:pPr lvl="1"/>
            <a:endParaRPr lang="fi-FI" dirty="0"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71686" name="Dian numeron paikkamerkki 5"/>
          <p:cNvSpPr>
            <a:spLocks noGrp="1"/>
          </p:cNvSpPr>
          <p:nvPr>
            <p:ph type="sldNum" sz="quarter" idx="12"/>
          </p:nvPr>
        </p:nvSpPr>
        <p:spPr>
          <a:noFill/>
        </p:spPr>
        <p:txBody>
          <a:bodyPr/>
          <a:lstStyle/>
          <a:p>
            <a:fld id="{4E063968-0BB8-453A-8C0C-3F1F2B684913}" type="slidenum">
              <a:rPr lang="en-US" smtClean="0"/>
              <a:pPr/>
              <a:t>31</a:t>
            </a:fld>
            <a:endParaRPr 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Otsikko 1"/>
          <p:cNvSpPr>
            <a:spLocks noGrp="1"/>
          </p:cNvSpPr>
          <p:nvPr>
            <p:ph type="title"/>
          </p:nvPr>
        </p:nvSpPr>
        <p:spPr>
          <a:xfrm>
            <a:off x="1000125" y="402952"/>
            <a:ext cx="5629275" cy="928688"/>
          </a:xfrm>
        </p:spPr>
        <p:txBody>
          <a:bodyPr/>
          <a:lstStyle/>
          <a:p>
            <a:r>
              <a:rPr lang="fi-FI" dirty="0" smtClean="0"/>
              <a:t>Kuinka voitaisiin viljellä huippuyksilöä lajikkeena?               7.</a:t>
            </a:r>
            <a:br>
              <a:rPr lang="fi-FI" dirty="0" smtClean="0"/>
            </a:br>
            <a:r>
              <a:rPr lang="fi-FI" sz="2000" u="sng" dirty="0" smtClean="0"/>
              <a:t>Perinteiset hybridilajikkeet</a:t>
            </a:r>
            <a:endParaRPr lang="fi-FI" dirty="0" smtClean="0"/>
          </a:p>
        </p:txBody>
      </p:sp>
      <p:sp>
        <p:nvSpPr>
          <p:cNvPr id="72707" name="Sisällön paikkamerkki 2"/>
          <p:cNvSpPr>
            <a:spLocks noGrp="1"/>
          </p:cNvSpPr>
          <p:nvPr>
            <p:ph idx="1"/>
          </p:nvPr>
        </p:nvSpPr>
        <p:spPr>
          <a:xfrm>
            <a:off x="357188" y="1403648"/>
            <a:ext cx="6272212" cy="7380288"/>
          </a:xfrm>
        </p:spPr>
        <p:txBody>
          <a:bodyPr/>
          <a:lstStyle/>
          <a:p>
            <a:pPr lvl="1"/>
            <a:r>
              <a:rPr lang="fi-FI" dirty="0" smtClean="0"/>
              <a:t>Kullekin homotsygootille linjalle on löydettävissä vain yksi sille komplementaarinen linja</a:t>
            </a:r>
          </a:p>
          <a:p>
            <a:pPr lvl="1">
              <a:buFont typeface="Wingdings" pitchFamily="2" charset="2"/>
              <a:buNone/>
            </a:pPr>
            <a:r>
              <a:rPr lang="fi-FI" dirty="0" smtClean="0"/>
              <a:t>Soveltamalla ehdollista todennäköisyyttä voidaan johtaa </a:t>
            </a:r>
            <a:r>
              <a:rPr lang="fi-FI" b="1" dirty="0" smtClean="0"/>
              <a:t>tulos</a:t>
            </a:r>
            <a:r>
              <a:rPr lang="fi-FI" dirty="0" smtClean="0"/>
              <a:t>:</a:t>
            </a:r>
          </a:p>
          <a:p>
            <a:pPr lvl="1"/>
            <a:r>
              <a:rPr lang="fi-FI" dirty="0" smtClean="0"/>
              <a:t>Jos tutkitaan k homotsygoottista jälkeläislinjaa, niin todennäköisyys että </a:t>
            </a:r>
            <a:r>
              <a:rPr lang="fi-FI" u="sng" dirty="0" smtClean="0"/>
              <a:t>joukkoon </a:t>
            </a:r>
            <a:r>
              <a:rPr lang="fi-FI" i="1" u="sng" dirty="0" smtClean="0"/>
              <a:t>ei</a:t>
            </a:r>
            <a:r>
              <a:rPr lang="fi-FI" u="sng" dirty="0" smtClean="0"/>
              <a:t> vielä ole osunut yhtään komplementaarista paria</a:t>
            </a:r>
            <a:r>
              <a:rPr lang="fi-FI" dirty="0" smtClean="0"/>
              <a:t> (joista huippuyksilö voitaisiin rekonstruoida) on</a:t>
            </a:r>
            <a:br>
              <a:rPr lang="fi-FI" dirty="0" smtClean="0"/>
            </a:br>
            <a:r>
              <a:rPr lang="fi-FI" dirty="0" smtClean="0"/>
              <a:t>P{0;k,m} = </a:t>
            </a:r>
            <a:r>
              <a:rPr lang="el-GR" dirty="0" smtClean="0"/>
              <a:t>Π</a:t>
            </a:r>
            <a:r>
              <a:rPr lang="fi-FI" baseline="-25000" dirty="0" smtClean="0"/>
              <a:t>i=1</a:t>
            </a:r>
            <a:r>
              <a:rPr lang="fi-FI" baseline="30000" dirty="0" smtClean="0"/>
              <a:t>k</a:t>
            </a:r>
            <a:r>
              <a:rPr lang="fi-FI" dirty="0" smtClean="0"/>
              <a:t> [1 – (i-1)/2</a:t>
            </a:r>
            <a:r>
              <a:rPr lang="fi-FI" baseline="30000" dirty="0" smtClean="0"/>
              <a:t>m</a:t>
            </a:r>
            <a:r>
              <a:rPr lang="fi-FI" dirty="0" smtClean="0"/>
              <a:t>]  = </a:t>
            </a:r>
            <a:r>
              <a:rPr lang="el-GR" dirty="0" smtClean="0"/>
              <a:t>Π</a:t>
            </a:r>
            <a:r>
              <a:rPr lang="fi-FI" baseline="-25000" dirty="0" smtClean="0"/>
              <a:t>i=1</a:t>
            </a:r>
            <a:r>
              <a:rPr lang="fi-FI" baseline="30000" dirty="0" smtClean="0"/>
              <a:t>k</a:t>
            </a:r>
            <a:r>
              <a:rPr lang="fi-FI" dirty="0" smtClean="0"/>
              <a:t> {[2</a:t>
            </a:r>
            <a:r>
              <a:rPr lang="fi-FI" baseline="30000" dirty="0" smtClean="0"/>
              <a:t>m</a:t>
            </a:r>
            <a:r>
              <a:rPr lang="fi-FI" dirty="0" smtClean="0"/>
              <a:t> – (i-1)]/2</a:t>
            </a:r>
            <a:r>
              <a:rPr lang="fi-FI" baseline="30000" dirty="0" smtClean="0"/>
              <a:t>m</a:t>
            </a:r>
            <a:r>
              <a:rPr lang="fi-FI" dirty="0" smtClean="0"/>
              <a:t>]}</a:t>
            </a:r>
            <a:br>
              <a:rPr lang="fi-FI" dirty="0" smtClean="0"/>
            </a:br>
            <a:r>
              <a:rPr lang="fi-FI" dirty="0" smtClean="0"/>
              <a:t>              = [(2</a:t>
            </a:r>
            <a:r>
              <a:rPr lang="fi-FI" baseline="30000" dirty="0" smtClean="0"/>
              <a:t>m</a:t>
            </a:r>
            <a:r>
              <a:rPr lang="fi-FI" dirty="0" smtClean="0"/>
              <a:t>-1)!/(2</a:t>
            </a:r>
            <a:r>
              <a:rPr lang="fi-FI" baseline="30000" dirty="0" smtClean="0"/>
              <a:t>m</a:t>
            </a:r>
            <a:r>
              <a:rPr lang="fi-FI" dirty="0" smtClean="0"/>
              <a:t>-k)! ]/2</a:t>
            </a:r>
            <a:r>
              <a:rPr lang="fi-FI" baseline="30000" dirty="0" smtClean="0"/>
              <a:t>(k-1)m</a:t>
            </a:r>
            <a:r>
              <a:rPr lang="fi-FI" dirty="0" smtClean="0"/>
              <a:t>              </a:t>
            </a:r>
            <a:r>
              <a:rPr lang="fi-FI" sz="1400" dirty="0" smtClean="0"/>
              <a:t>(JT 21.1.2010)</a:t>
            </a:r>
            <a:endParaRPr lang="fi-FI" dirty="0" smtClean="0"/>
          </a:p>
          <a:p>
            <a:pPr lvl="1"/>
            <a:r>
              <a:rPr lang="fi-FI" dirty="0" smtClean="0"/>
              <a:t>Esim. jos </a:t>
            </a:r>
            <a:r>
              <a:rPr lang="fi-FI" b="1" dirty="0" smtClean="0"/>
              <a:t>m=10</a:t>
            </a:r>
            <a:r>
              <a:rPr lang="fi-FI" dirty="0" smtClean="0"/>
              <a:t> (eli huippuyksilössä olisi </a:t>
            </a:r>
            <a:r>
              <a:rPr lang="fi-FI" i="1" dirty="0" smtClean="0"/>
              <a:t>vain</a:t>
            </a:r>
            <a:r>
              <a:rPr lang="fi-FI" dirty="0" smtClean="0"/>
              <a:t> 10 heterotsygoottista </a:t>
            </a:r>
            <a:r>
              <a:rPr lang="fi-FI" dirty="0" err="1" smtClean="0"/>
              <a:t>lokusta</a:t>
            </a:r>
            <a:r>
              <a:rPr lang="fi-FI" dirty="0" smtClean="0"/>
              <a:t>) ja tutkitaan 10 homotsygoottista jälkeläislinjaa (k=10), niin on hyvin todennäköistä, että yhtään komplementaarista paria ei niiden joukosta löydy: P{0;10,10} ≈ 0,96. Onnistumisen mahdollisuudet olisivat </a:t>
            </a:r>
            <a:r>
              <a:rPr lang="fi-FI" dirty="0" err="1" smtClean="0"/>
              <a:t>fifty-fifty</a:t>
            </a:r>
            <a:r>
              <a:rPr lang="fi-FI" dirty="0" smtClean="0"/>
              <a:t> vasta, kun tutkitaan 40 linjaa: P=0,46. Käytännössä hetero-tsygoottisen huippuyksilön (m &gt;&gt;10) rekonstruointi olisi erittäin vaikeaa (taulukko 1).</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72710" name="Dian numeron paikkamerkki 5"/>
          <p:cNvSpPr>
            <a:spLocks noGrp="1"/>
          </p:cNvSpPr>
          <p:nvPr>
            <p:ph type="sldNum" sz="quarter" idx="12"/>
          </p:nvPr>
        </p:nvSpPr>
        <p:spPr>
          <a:noFill/>
        </p:spPr>
        <p:txBody>
          <a:bodyPr/>
          <a:lstStyle/>
          <a:p>
            <a:fld id="{9BFCC674-90F4-40E2-8365-450FDA28AEEA}" type="slidenum">
              <a:rPr lang="en-US" smtClean="0"/>
              <a:pPr/>
              <a:t>32</a:t>
            </a:fld>
            <a:endParaRPr lang="en-US"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Otsikko 1"/>
          <p:cNvSpPr>
            <a:spLocks noGrp="1"/>
          </p:cNvSpPr>
          <p:nvPr>
            <p:ph type="title"/>
          </p:nvPr>
        </p:nvSpPr>
        <p:spPr>
          <a:xfrm>
            <a:off x="1000125" y="402953"/>
            <a:ext cx="5629275" cy="928687"/>
          </a:xfrm>
        </p:spPr>
        <p:txBody>
          <a:bodyPr/>
          <a:lstStyle/>
          <a:p>
            <a:r>
              <a:rPr lang="fi-FI" dirty="0" smtClean="0"/>
              <a:t>Kuinka voitaisiin viljellä huippuyksilöä lajikkeena?               8.</a:t>
            </a:r>
            <a:br>
              <a:rPr lang="fi-FI" dirty="0" smtClean="0"/>
            </a:br>
            <a:r>
              <a:rPr lang="fi-FI" sz="2000" u="sng" dirty="0" smtClean="0"/>
              <a:t>Perinteiset hybridilajikkeet</a:t>
            </a:r>
            <a:endParaRPr lang="fi-FI" dirty="0" smtClean="0"/>
          </a:p>
        </p:txBody>
      </p:sp>
      <p:graphicFrame>
        <p:nvGraphicFramePr>
          <p:cNvPr id="7" name="Sisällön paikkamerkki 6"/>
          <p:cNvGraphicFramePr>
            <a:graphicFrameLocks noGrp="1"/>
          </p:cNvGraphicFramePr>
          <p:nvPr>
            <p:ph idx="1"/>
          </p:nvPr>
        </p:nvGraphicFramePr>
        <p:xfrm>
          <a:off x="911225" y="1928813"/>
          <a:ext cx="5589588" cy="6543675"/>
        </p:xfrm>
        <a:graphic>
          <a:graphicData uri="http://schemas.openxmlformats.org/drawingml/2006/table">
            <a:tbl>
              <a:tblPr/>
              <a:tblGrid>
                <a:gridCol w="1231900"/>
                <a:gridCol w="1003300"/>
                <a:gridCol w="1117600"/>
                <a:gridCol w="1119188"/>
                <a:gridCol w="1117600"/>
              </a:tblGrid>
              <a:tr h="371475">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sng" strike="noStrike" cap="none" normalizeH="0" baseline="0" smtClean="0">
                          <a:ln>
                            <a:noFill/>
                          </a:ln>
                          <a:solidFill>
                            <a:srgbClr val="FFFFFF"/>
                          </a:solidFill>
                          <a:effectLst/>
                          <a:latin typeface="Arial" charset="0"/>
                        </a:rPr>
                        <a:t>Taulukko 1. Perinteinen jalostus</a:t>
                      </a:r>
                      <a:r>
                        <a:rPr kumimoji="0" lang="fi-FI" sz="1800" b="1" i="0" u="none" strike="noStrike" cap="none" normalizeH="0" baseline="0" smtClean="0">
                          <a:ln>
                            <a:noFill/>
                          </a:ln>
                          <a:solidFill>
                            <a:srgbClr val="FFFFFF"/>
                          </a:solidFill>
                          <a:effectLst/>
                          <a:latin typeface="Arial" charset="0"/>
                        </a:rPr>
                        <a:t>. Todennäköisyys, että huippuyksilön homotsygoottisista jälkeläislinjoista löytyy ainakin yksi geneettisesti komplementaarinen pari, joka risteyttämällä  huippuyksilö voidaan rekonstruoida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Tutkittujen homots. jälkeläis-linjojen lkm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Huippuyksilön heterotsygoottisten  geenilokusten lkm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hMerge="1">
                  <a:txBody>
                    <a:bodyPr/>
                    <a:lstStyle/>
                    <a:p>
                      <a:endParaRPr lang="fi-FI"/>
                    </a:p>
                  </a:txBody>
                  <a:tcPr/>
                </a:tc>
                <a:tc hMerge="1">
                  <a:txBody>
                    <a:bodyPr/>
                    <a:lstStyle/>
                    <a:p>
                      <a:endParaRPr lang="fi-FI"/>
                    </a:p>
                  </a:txBody>
                  <a:tcPr/>
                </a:tc>
                <a:tc hMerge="1">
                  <a:txBody>
                    <a:bodyPr/>
                    <a:lstStyle/>
                    <a:p>
                      <a:endParaRPr lang="fi-FI"/>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0,00004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4∙10</a:t>
                      </a:r>
                      <a:r>
                        <a:rPr kumimoji="0" lang="fi-FI" sz="1800" b="0" i="0" u="none" strike="noStrike" cap="none" normalizeH="0" baseline="3000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4∙10</a:t>
                      </a:r>
                      <a:r>
                        <a:rPr kumimoji="0" lang="fi-FI" sz="1800" b="0" i="0" u="none" strike="noStrike" cap="none" normalizeH="0" baseline="30000" smtClean="0">
                          <a:ln>
                            <a:noFill/>
                          </a:ln>
                          <a:solidFill>
                            <a:srgbClr val="000000"/>
                          </a:solidFill>
                          <a:effectLst/>
                          <a:latin typeface="Arial"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0,0002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1,8∙10</a:t>
                      </a:r>
                      <a:r>
                        <a:rPr kumimoji="0" lang="fi-FI" sz="1800" b="0" i="0" u="none" strike="noStrike" cap="none" normalizeH="0" baseline="30000" smtClean="0">
                          <a:ln>
                            <a:noFill/>
                          </a:ln>
                          <a:solidFill>
                            <a:srgbClr val="000000"/>
                          </a:solidFill>
                          <a:effectLst/>
                          <a:latin typeface="Arial" charset="0"/>
                        </a:rPr>
                        <a:t>-7</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1,7∙10</a:t>
                      </a:r>
                      <a:r>
                        <a:rPr kumimoji="0" lang="fi-FI" sz="1800" b="0" i="0" u="none" strike="noStrike" cap="none" normalizeH="0" baseline="30000" smtClean="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0,0004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4∙10</a:t>
                      </a:r>
                      <a:r>
                        <a:rPr kumimoji="0" lang="fi-FI" sz="1800" b="0" i="0" u="none" strike="noStrike" cap="none" normalizeH="0" baseline="30000" smtClean="0">
                          <a:ln>
                            <a:noFill/>
                          </a:ln>
                          <a:solidFill>
                            <a:srgbClr val="000000"/>
                          </a:solidFill>
                          <a:effectLst/>
                          <a:latin typeface="Arial" charset="0"/>
                        </a:rPr>
                        <a:t>-7</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4∙10</a:t>
                      </a:r>
                      <a:r>
                        <a:rPr kumimoji="0" lang="fi-FI" sz="1800" b="0" i="0" u="none" strike="noStrike" cap="none" normalizeH="0" baseline="30000" smtClean="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0,0007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7∙10</a:t>
                      </a:r>
                      <a:r>
                        <a:rPr kumimoji="0" lang="fi-FI" sz="1800" b="0" i="0" u="none" strike="noStrike" cap="none" normalizeH="0" baseline="30000" smtClean="0">
                          <a:ln>
                            <a:noFill/>
                          </a:ln>
                          <a:solidFill>
                            <a:srgbClr val="000000"/>
                          </a:solidFill>
                          <a:effectLst/>
                          <a:latin typeface="Arial" charset="0"/>
                        </a:rPr>
                        <a:t>-7</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7∙10</a:t>
                      </a:r>
                      <a:r>
                        <a:rPr kumimoji="0" lang="fi-FI" sz="1800" b="0" i="0" u="none" strike="noStrike" cap="none" normalizeH="0" baseline="30000" smtClean="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2FFC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2FFC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0,0012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1,1∙10</a:t>
                      </a:r>
                      <a:r>
                        <a:rPr kumimoji="0" lang="fi-FI" sz="1800" b="0" i="0" u="none" strike="noStrike" cap="none" normalizeH="0" baseline="30000" smtClean="0">
                          <a:ln>
                            <a:noFill/>
                          </a:ln>
                          <a:solidFill>
                            <a:srgbClr val="000000"/>
                          </a:solidFill>
                          <a:effectLst/>
                          <a:latin typeface="Arial" charset="0"/>
                        </a:rPr>
                        <a:t>-6</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1,1∙10</a:t>
                      </a:r>
                      <a:r>
                        <a:rPr kumimoji="0" lang="fi-FI" sz="1800" b="0" i="0" u="none" strike="noStrike" cap="none" normalizeH="0" baseline="30000" smtClean="0">
                          <a:ln>
                            <a:noFill/>
                          </a:ln>
                          <a:solidFill>
                            <a:srgbClr val="000000"/>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0,0047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4,6∙10</a:t>
                      </a:r>
                      <a:r>
                        <a:rPr kumimoji="0" lang="fi-FI" sz="1800" b="0" i="0" u="none" strike="noStrike" cap="none" normalizeH="0" baseline="30000" smtClean="0">
                          <a:ln>
                            <a:noFill/>
                          </a:ln>
                          <a:solidFill>
                            <a:srgbClr val="000000"/>
                          </a:solidFill>
                          <a:effectLst/>
                          <a:latin typeface="Arial" charset="0"/>
                        </a:rPr>
                        <a:t>-6</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4,5∙10</a:t>
                      </a:r>
                      <a:r>
                        <a:rPr kumimoji="0" lang="fi-FI" sz="1800" b="0" i="0" u="none" strike="noStrike" cap="none" normalizeH="0" baseline="30000" smtClean="0">
                          <a:ln>
                            <a:noFill/>
                          </a:ln>
                          <a:solidFill>
                            <a:srgbClr val="000000"/>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0,019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1,9∙10</a:t>
                      </a:r>
                      <a:r>
                        <a:rPr kumimoji="0" lang="fi-FI" sz="1800" b="0" i="0" u="none" strike="noStrike" cap="none" normalizeH="0" baseline="30000" smtClean="0">
                          <a:ln>
                            <a:noFill/>
                          </a:ln>
                          <a:solidFill>
                            <a:srgbClr val="000000"/>
                          </a:solidFill>
                          <a:effectLst/>
                          <a:latin typeface="Arial" charset="0"/>
                        </a:rPr>
                        <a:t>-5</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1,8∙10</a:t>
                      </a:r>
                      <a:r>
                        <a:rPr kumimoji="0" lang="fi-FI" sz="1800" b="0" i="0" u="none" strike="noStrike" cap="none" normalizeH="0" baseline="30000" smtClean="0">
                          <a:ln>
                            <a:noFill/>
                          </a:ln>
                          <a:solidFill>
                            <a:srgbClr val="000000"/>
                          </a:solidFill>
                          <a:effectLst/>
                          <a:latin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89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5C4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0,00012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89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1,1∙10</a:t>
                      </a:r>
                      <a:r>
                        <a:rPr kumimoji="0" lang="fi-FI" sz="1800" b="0" i="0" u="none" strike="noStrike" cap="none" normalizeH="0" baseline="30000" smtClean="0">
                          <a:ln>
                            <a:noFill/>
                          </a:ln>
                          <a:solidFill>
                            <a:srgbClr val="000000"/>
                          </a:solidFill>
                          <a:effectLst/>
                          <a:latin typeface="Arial" charset="0"/>
                        </a:rPr>
                        <a:t>-7</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89E3"/>
                    </a:solidFill>
                  </a:tcPr>
                </a:tc>
              </a:tr>
            </a:tbl>
          </a:graphicData>
        </a:graphic>
      </p:graphicFrame>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73800" name="Dian numeron paikkamerkki 5"/>
          <p:cNvSpPr>
            <a:spLocks noGrp="1"/>
          </p:cNvSpPr>
          <p:nvPr>
            <p:ph type="sldNum" sz="quarter" idx="12"/>
          </p:nvPr>
        </p:nvSpPr>
        <p:spPr>
          <a:noFill/>
        </p:spPr>
        <p:txBody>
          <a:bodyPr/>
          <a:lstStyle/>
          <a:p>
            <a:fld id="{92082AA0-D78D-4C4B-A7E5-215FE6B68A3C}" type="slidenum">
              <a:rPr lang="en-US" smtClean="0"/>
              <a:pPr/>
              <a:t>33</a:t>
            </a:fld>
            <a:endParaRPr 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tsikko 1"/>
          <p:cNvSpPr>
            <a:spLocks noGrp="1"/>
          </p:cNvSpPr>
          <p:nvPr>
            <p:ph type="title"/>
          </p:nvPr>
        </p:nvSpPr>
        <p:spPr>
          <a:xfrm>
            <a:off x="1000125" y="285750"/>
            <a:ext cx="5629275" cy="928688"/>
          </a:xfrm>
        </p:spPr>
        <p:txBody>
          <a:bodyPr/>
          <a:lstStyle/>
          <a:p>
            <a:r>
              <a:rPr lang="fi-FI" smtClean="0"/>
              <a:t>Kuinka voitaisiin viljellä huippuyksilöä lajikkeena?               9.</a:t>
            </a:r>
            <a:br>
              <a:rPr lang="fi-FI" smtClean="0"/>
            </a:br>
            <a:r>
              <a:rPr lang="fi-FI" sz="2000" u="sng" smtClean="0"/>
              <a:t>Perinteisistä ”käänteishybrideihin”</a:t>
            </a:r>
            <a:endParaRPr lang="fi-FI" smtClean="0"/>
          </a:p>
        </p:txBody>
      </p:sp>
      <p:sp>
        <p:nvSpPr>
          <p:cNvPr id="74755" name="Sisällön paikkamerkki 2"/>
          <p:cNvSpPr>
            <a:spLocks noGrp="1"/>
          </p:cNvSpPr>
          <p:nvPr>
            <p:ph idx="1"/>
          </p:nvPr>
        </p:nvSpPr>
        <p:spPr>
          <a:xfrm>
            <a:off x="357188" y="1259632"/>
            <a:ext cx="6272212" cy="7380287"/>
          </a:xfrm>
        </p:spPr>
        <p:txBody>
          <a:bodyPr/>
          <a:lstStyle/>
          <a:p>
            <a:pPr lvl="1"/>
            <a:r>
              <a:rPr lang="fi-FI" u="sng" dirty="0" smtClean="0"/>
              <a:t>Päätelmä</a:t>
            </a:r>
            <a:r>
              <a:rPr lang="fi-FI" dirty="0" smtClean="0"/>
              <a:t>: perinteisessä jalostuksessa huippuyksilön rekonstruointi lajikkeeksi </a:t>
            </a:r>
            <a:r>
              <a:rPr lang="fi-FI" u="sng" dirty="0" smtClean="0"/>
              <a:t>ei onnistu käytännössä</a:t>
            </a:r>
            <a:r>
              <a:rPr lang="fi-FI" dirty="0" smtClean="0"/>
              <a:t>, sillä</a:t>
            </a:r>
          </a:p>
          <a:p>
            <a:pPr lvl="2"/>
            <a:r>
              <a:rPr lang="fi-FI" dirty="0" smtClean="0"/>
              <a:t>tutkittavia jälkeläislinjoja olisi aivan liikaa</a:t>
            </a:r>
          </a:p>
          <a:p>
            <a:pPr lvl="2"/>
            <a:r>
              <a:rPr lang="fi-FI" dirty="0" smtClean="0"/>
              <a:t>…ja niiden kaikkien täysi </a:t>
            </a:r>
            <a:r>
              <a:rPr lang="fi-FI" dirty="0" err="1" smtClean="0"/>
              <a:t>genotyypitys</a:t>
            </a:r>
            <a:r>
              <a:rPr lang="fi-FI" dirty="0" smtClean="0"/>
              <a:t> (dna-merkein?) tulisi aivan liian raskaaksi</a:t>
            </a:r>
          </a:p>
          <a:p>
            <a:pPr lvl="1"/>
            <a:r>
              <a:rPr lang="fi-FI" i="1" dirty="0" smtClean="0"/>
              <a:t>Tarvittiin siis oivallus:</a:t>
            </a:r>
          </a:p>
          <a:p>
            <a:pPr lvl="1"/>
            <a:r>
              <a:rPr lang="fi-FI" dirty="0" smtClean="0"/>
              <a:t> </a:t>
            </a:r>
            <a:r>
              <a:rPr lang="fi-FI" b="1" dirty="0" smtClean="0"/>
              <a:t>”Käänteishybridi”-menetelmässä </a:t>
            </a:r>
            <a:r>
              <a:rPr lang="fi-FI" b="1" dirty="0" err="1" smtClean="0"/>
              <a:t>crossing-over</a:t>
            </a:r>
            <a:r>
              <a:rPr lang="fi-FI" b="1" dirty="0" smtClean="0"/>
              <a:t> meioosissa estetään </a:t>
            </a:r>
            <a:r>
              <a:rPr lang="fi-FI" dirty="0" smtClean="0"/>
              <a:t>(sopivalla muuntogeenillä*)</a:t>
            </a:r>
          </a:p>
          <a:p>
            <a:pPr lvl="2"/>
            <a:r>
              <a:rPr lang="fi-FI" dirty="0" smtClean="0"/>
              <a:t>...kun homotsygoottisia jälkeläislinjoja tehdään</a:t>
            </a:r>
          </a:p>
          <a:p>
            <a:pPr lvl="1"/>
            <a:r>
              <a:rPr lang="fi-FI" u="sng" dirty="0" smtClean="0"/>
              <a:t>Tulos</a:t>
            </a:r>
            <a:r>
              <a:rPr lang="fi-FI" dirty="0" smtClean="0"/>
              <a:t>: Erilaisten homotsygoottisten linjojen lukumäärä saattaa romahtaa</a:t>
            </a:r>
          </a:p>
          <a:p>
            <a:pPr lvl="2"/>
            <a:r>
              <a:rPr lang="fi-FI" dirty="0" smtClean="0"/>
              <a:t>...sillä niitä voi syntyä enintään 2</a:t>
            </a:r>
            <a:r>
              <a:rPr lang="fi-FI" baseline="30000" dirty="0" smtClean="0"/>
              <a:t>n</a:t>
            </a:r>
            <a:r>
              <a:rPr lang="fi-FI" dirty="0" smtClean="0"/>
              <a:t> erilaista </a:t>
            </a:r>
            <a:br>
              <a:rPr lang="fi-FI" dirty="0" smtClean="0"/>
            </a:br>
            <a:r>
              <a:rPr lang="fi-FI" dirty="0" smtClean="0"/>
              <a:t>(missä 2n = kasvin kromosomiluku: ohralla  2n=2x=14, vehnällä 2n=6x=56)</a:t>
            </a:r>
          </a:p>
          <a:p>
            <a:pPr lvl="3"/>
            <a:r>
              <a:rPr lang="fi-FI" dirty="0" smtClean="0"/>
              <a:t>täysin riippumatta heterotsygoottisten </a:t>
            </a:r>
            <a:r>
              <a:rPr lang="fi-FI" dirty="0" err="1" smtClean="0"/>
              <a:t>lokusten</a:t>
            </a:r>
            <a:r>
              <a:rPr lang="fi-FI" dirty="0" smtClean="0"/>
              <a:t> lukumäärästä!</a:t>
            </a:r>
          </a:p>
          <a:p>
            <a:pPr lvl="2"/>
            <a:r>
              <a:rPr lang="fi-FI" dirty="0" smtClean="0"/>
              <a:t>…joten komplementaarinen linjapari </a:t>
            </a:r>
            <a:r>
              <a:rPr lang="fi-FI" u="sng" dirty="0" smtClean="0"/>
              <a:t>löytyy käytännössä helposti</a:t>
            </a:r>
            <a:r>
              <a:rPr lang="fi-FI" dirty="0" smtClean="0"/>
              <a:t>, </a:t>
            </a:r>
            <a:r>
              <a:rPr lang="fi-FI" i="1" dirty="0" smtClean="0"/>
              <a:t>mikäli</a:t>
            </a:r>
            <a:r>
              <a:rPr lang="fi-FI" dirty="0" smtClean="0"/>
              <a:t> kasvilajin </a:t>
            </a:r>
            <a:r>
              <a:rPr lang="fi-FI" u="sng" dirty="0" smtClean="0"/>
              <a:t>kromosomiluku ei ole suuri</a:t>
            </a:r>
            <a:r>
              <a:rPr lang="fi-FI" i="1" dirty="0" smtClean="0"/>
              <a:t> </a:t>
            </a:r>
            <a:r>
              <a:rPr lang="fi-FI" dirty="0" smtClean="0"/>
              <a:t>(taulukko 2).</a:t>
            </a:r>
          </a:p>
          <a:p>
            <a:pPr>
              <a:buFont typeface="Wingdings" pitchFamily="2" charset="2"/>
              <a:buNone/>
            </a:pPr>
            <a:r>
              <a:rPr lang="fi-FI" sz="1400" dirty="0" smtClean="0"/>
              <a:t>*Siksi EY-työryhmä selvittää, onko syntyvä lajike ’muuntogeeninen’</a:t>
            </a:r>
          </a:p>
        </p:txBody>
      </p:sp>
      <p:sp>
        <p:nvSpPr>
          <p:cNvPr id="4" name="Päivämäärän paikkamerkki 3"/>
          <p:cNvSpPr>
            <a:spLocks noGrp="1"/>
          </p:cNvSpPr>
          <p:nvPr>
            <p:ph type="dt" sz="quarter" idx="10"/>
          </p:nvPr>
        </p:nvSpPr>
        <p:spPr>
          <a:xfrm>
            <a:off x="5240338" y="8892480"/>
            <a:ext cx="996950" cy="263525"/>
          </a:xfrm>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a:xfrm>
            <a:off x="512763" y="8892480"/>
            <a:ext cx="4699000" cy="263525"/>
          </a:xfrm>
        </p:spPr>
        <p:txBody>
          <a:bodyPr/>
          <a:lstStyle/>
          <a:p>
            <a:pPr>
              <a:defRPr/>
            </a:pPr>
            <a:r>
              <a:rPr lang="en-US" dirty="0" err="1" smtClean="0"/>
              <a:t>Jussi</a:t>
            </a:r>
            <a:r>
              <a:rPr lang="en-US" dirty="0" smtClean="0"/>
              <a:t> </a:t>
            </a:r>
            <a:r>
              <a:rPr lang="en-US" dirty="0" err="1" smtClean="0"/>
              <a:t>Tammisola</a:t>
            </a:r>
            <a:r>
              <a:rPr lang="en-US" dirty="0" smtClean="0"/>
              <a:t>, </a:t>
            </a:r>
            <a:r>
              <a:rPr lang="en-US" dirty="0" err="1" smtClean="0"/>
              <a:t>Kasvibiotekniikan</a:t>
            </a:r>
            <a:r>
              <a:rPr lang="en-US" dirty="0" smtClean="0"/>
              <a:t> </a:t>
            </a:r>
            <a:r>
              <a:rPr lang="en-US" dirty="0" err="1" smtClean="0"/>
              <a:t>menetelmiä</a:t>
            </a:r>
            <a:endParaRPr lang="en-US" dirty="0"/>
          </a:p>
        </p:txBody>
      </p:sp>
      <p:sp>
        <p:nvSpPr>
          <p:cNvPr id="74758" name="Dian numeron paikkamerkki 5"/>
          <p:cNvSpPr>
            <a:spLocks noGrp="1"/>
          </p:cNvSpPr>
          <p:nvPr>
            <p:ph type="sldNum" sz="quarter" idx="12"/>
          </p:nvPr>
        </p:nvSpPr>
        <p:spPr>
          <a:xfrm>
            <a:off x="6237288" y="8892480"/>
            <a:ext cx="377825" cy="263525"/>
          </a:xfrm>
          <a:noFill/>
        </p:spPr>
        <p:txBody>
          <a:bodyPr/>
          <a:lstStyle/>
          <a:p>
            <a:fld id="{FCCAE33E-7713-4F2F-9F19-485830165F6D}" type="slidenum">
              <a:rPr lang="en-US" smtClean="0"/>
              <a:pPr/>
              <a:t>34</a:t>
            </a:fld>
            <a:endParaRPr 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Otsikko 1"/>
          <p:cNvSpPr>
            <a:spLocks noGrp="1"/>
          </p:cNvSpPr>
          <p:nvPr>
            <p:ph type="title"/>
          </p:nvPr>
        </p:nvSpPr>
        <p:spPr>
          <a:xfrm>
            <a:off x="1000125" y="285750"/>
            <a:ext cx="5629275" cy="928688"/>
          </a:xfrm>
        </p:spPr>
        <p:txBody>
          <a:bodyPr/>
          <a:lstStyle/>
          <a:p>
            <a:r>
              <a:rPr lang="fi-FI" smtClean="0"/>
              <a:t>Kuinka voitaisiin viljellä huippuyksilöä lajikkeena?              10.</a:t>
            </a:r>
            <a:br>
              <a:rPr lang="fi-FI" smtClean="0"/>
            </a:br>
            <a:r>
              <a:rPr lang="fi-FI" sz="2000" u="sng" smtClean="0"/>
              <a:t>”Käänteishybridit”</a:t>
            </a:r>
            <a:endParaRPr lang="fi-FI" smtClean="0"/>
          </a:p>
        </p:txBody>
      </p:sp>
      <p:graphicFrame>
        <p:nvGraphicFramePr>
          <p:cNvPr id="7" name="Sisällön paikkamerkki 6"/>
          <p:cNvGraphicFramePr>
            <a:graphicFrameLocks noGrp="1"/>
          </p:cNvGraphicFramePr>
          <p:nvPr>
            <p:ph idx="1"/>
          </p:nvPr>
        </p:nvGraphicFramePr>
        <p:xfrm>
          <a:off x="911225" y="1500188"/>
          <a:ext cx="5232400" cy="6817995"/>
        </p:xfrm>
        <a:graphic>
          <a:graphicData uri="http://schemas.openxmlformats.org/drawingml/2006/table">
            <a:tbl>
              <a:tblPr/>
              <a:tblGrid>
                <a:gridCol w="1017588"/>
                <a:gridCol w="1214437"/>
                <a:gridCol w="1500188"/>
                <a:gridCol w="1500187"/>
              </a:tblGrid>
              <a:tr h="37147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sng" strike="noStrike" cap="none" normalizeH="0" baseline="0" smtClean="0">
                          <a:ln>
                            <a:noFill/>
                          </a:ln>
                          <a:solidFill>
                            <a:srgbClr val="FFFFFF"/>
                          </a:solidFill>
                          <a:effectLst/>
                          <a:latin typeface="Arial" charset="0"/>
                        </a:rPr>
                        <a:t>Taulukko 2. ”Käänteishybridi”menetelmä</a:t>
                      </a:r>
                      <a:r>
                        <a:rPr kumimoji="0" lang="fi-FI" sz="1800" b="1" i="0" u="none" strike="noStrike" cap="none" normalizeH="0" baseline="0" smtClean="0">
                          <a:ln>
                            <a:noFill/>
                          </a:ln>
                          <a:solidFill>
                            <a:srgbClr val="FFFFFF"/>
                          </a:solidFill>
                          <a:effectLst/>
                          <a:latin typeface="Arial" charset="0"/>
                        </a:rPr>
                        <a:t>. Todennäköisyys, että heterotsygoottisen* huippuyksilön homotsygoottisista jälkeläislinjoista löytyy ainakin yksi geneettisesti komplementaarinen pari,</a:t>
                      </a:r>
                      <a:br>
                        <a:rPr kumimoji="0" lang="fi-FI" sz="1800" b="1" i="0" u="none" strike="noStrike" cap="none" normalizeH="0" baseline="0" smtClean="0">
                          <a:ln>
                            <a:noFill/>
                          </a:ln>
                          <a:solidFill>
                            <a:srgbClr val="FFFFFF"/>
                          </a:solidFill>
                          <a:effectLst/>
                          <a:latin typeface="Arial" charset="0"/>
                        </a:rPr>
                      </a:br>
                      <a:r>
                        <a:rPr kumimoji="0" lang="fi-FI" sz="1800" b="1" i="0" u="none" strike="noStrike" cap="none" normalizeH="0" baseline="0" smtClean="0">
                          <a:ln>
                            <a:noFill/>
                          </a:ln>
                          <a:solidFill>
                            <a:srgbClr val="FFFFFF"/>
                          </a:solidFill>
                          <a:effectLst/>
                          <a:latin typeface="Arial" charset="0"/>
                        </a:rPr>
                        <a:t>joka risteyttämällä huippuyksilö voidaan rekonstruoida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fi-FI"/>
                    </a:p>
                  </a:txBody>
                  <a:tcPr/>
                </a:tc>
                <a:tc hMerge="1">
                  <a:txBody>
                    <a:bodyPr/>
                    <a:lstStyle/>
                    <a:p>
                      <a:endParaRPr lang="fi-FI"/>
                    </a:p>
                  </a:txBody>
                  <a:tcPr/>
                </a:tc>
                <a:tc hMerge="1">
                  <a:txBody>
                    <a:bodyPr/>
                    <a:lstStyle/>
                    <a:p>
                      <a:endParaRPr lang="fi-FI"/>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Tutkittu-jen homots. linjojen lkm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Kasvin kromosomiluku (2n)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hMerge="1">
                  <a:txBody>
                    <a:bodyPr/>
                    <a:lstStyle/>
                    <a:p>
                      <a:endParaRPr lang="fi-FI"/>
                    </a:p>
                  </a:txBody>
                  <a:tcPr/>
                </a:tc>
                <a:tc hMerge="1">
                  <a:txBody>
                    <a:bodyPr/>
                    <a:lstStyle/>
                    <a:p>
                      <a:endParaRPr lang="fi-FI"/>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14 (ohra)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20 (maissi)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56 (vehnä)</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1,7∙10</a:t>
                      </a:r>
                      <a:r>
                        <a:rPr kumimoji="0" lang="fi-FI" sz="1800" b="0" i="0" u="none" strike="noStrike" cap="none" normalizeH="0" baseline="30000" smtClean="0">
                          <a:ln>
                            <a:noFill/>
                          </a:ln>
                          <a:solidFill>
                            <a:srgbClr val="000000"/>
                          </a:solidFill>
                          <a:effectLst/>
                          <a:latin typeface="Arial" charset="0"/>
                        </a:rPr>
                        <a:t>-7</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2FFC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0,79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2FFC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7∙10</a:t>
                      </a:r>
                      <a:r>
                        <a:rPr kumimoji="0" lang="fi-FI" sz="1800" b="0" i="0" u="none" strike="noStrike" cap="none" normalizeH="0" baseline="30000" smtClean="0">
                          <a:ln>
                            <a:noFill/>
                          </a:ln>
                          <a:solidFill>
                            <a:srgbClr val="000000"/>
                          </a:solidFill>
                          <a:effectLst/>
                          <a:latin typeface="Arial" charset="0"/>
                        </a:rPr>
                        <a:t>-7</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0,975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1,6∙10</a:t>
                      </a:r>
                      <a:r>
                        <a:rPr kumimoji="0" lang="fi-FI" sz="1800" b="0" i="0" u="none" strike="noStrike" cap="none" normalizeH="0" baseline="30000" smtClean="0">
                          <a:ln>
                            <a:noFill/>
                          </a:ln>
                          <a:solidFill>
                            <a:srgbClr val="000000"/>
                          </a:solidFill>
                          <a:effectLst/>
                          <a:latin typeface="Arial" charset="0"/>
                        </a:rPr>
                        <a:t>-6</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0,9989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2,9∙10</a:t>
                      </a:r>
                      <a:r>
                        <a:rPr kumimoji="0" lang="fi-FI" sz="1800" b="0" i="0" u="none" strike="noStrike" cap="none" normalizeH="0" baseline="30000" smtClean="0">
                          <a:ln>
                            <a:noFill/>
                          </a:ln>
                          <a:solidFill>
                            <a:srgbClr val="000000"/>
                          </a:solidFill>
                          <a:effectLst/>
                          <a:latin typeface="Arial" charset="0"/>
                        </a:rPr>
                        <a:t>-6</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2FFC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0,9999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2FFC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4,6∙10</a:t>
                      </a:r>
                      <a:r>
                        <a:rPr kumimoji="0" lang="fi-FI" sz="1800" b="0" i="0" u="none" strike="noStrike" cap="none" normalizeH="0" baseline="30000" smtClean="0">
                          <a:ln>
                            <a:noFill/>
                          </a:ln>
                          <a:solidFill>
                            <a:srgbClr val="000000"/>
                          </a:solidFill>
                          <a:effectLst/>
                          <a:latin typeface="Arial" charset="0"/>
                        </a:rPr>
                        <a:t>-6</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0,99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1,8∙10</a:t>
                      </a:r>
                      <a:r>
                        <a:rPr kumimoji="0" lang="fi-FI" sz="1800" b="0" i="0" u="none" strike="noStrike" cap="none" normalizeH="0" baseline="30000" smtClean="0">
                          <a:ln>
                            <a:noFill/>
                          </a:ln>
                          <a:solidFill>
                            <a:srgbClr val="000000"/>
                          </a:solidFill>
                          <a:effectLst/>
                          <a:latin typeface="Arial" charset="0"/>
                        </a:rPr>
                        <a:t>-5</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7,4∙10</a:t>
                      </a:r>
                      <a:r>
                        <a:rPr kumimoji="0" lang="fi-FI" sz="1800" b="0" i="0" u="none" strike="noStrike" cap="none" normalizeH="0" baseline="30000" smtClean="0">
                          <a:ln>
                            <a:noFill/>
                          </a:ln>
                          <a:solidFill>
                            <a:srgbClr val="000000"/>
                          </a:solidFill>
                          <a:effectLst/>
                          <a:latin typeface="Arial" charset="0"/>
                        </a:rPr>
                        <a:t>-5</a:t>
                      </a:r>
                      <a:endParaRPr kumimoji="0" lang="fi-FI"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CD6"/>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2"/>
                          </a:solidFill>
                          <a:effectLst/>
                          <a:latin typeface="Arial" charset="0"/>
                        </a:rPr>
                        <a:t>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89E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rgbClr val="000000"/>
                          </a:solidFill>
                          <a:effectLst/>
                          <a:latin typeface="Arial" charset="0"/>
                        </a:rPr>
                        <a:t>0,00047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89E3"/>
                    </a:solidFill>
                  </a:tcPr>
                </a:tc>
              </a:tr>
            </a:tbl>
          </a:graphicData>
        </a:graphic>
      </p:graphicFrame>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75838" name="Dian numeron paikkamerkki 5"/>
          <p:cNvSpPr>
            <a:spLocks noGrp="1"/>
          </p:cNvSpPr>
          <p:nvPr>
            <p:ph type="sldNum" sz="quarter" idx="12"/>
          </p:nvPr>
        </p:nvSpPr>
        <p:spPr>
          <a:noFill/>
        </p:spPr>
        <p:txBody>
          <a:bodyPr/>
          <a:lstStyle/>
          <a:p>
            <a:fld id="{A5CA89D2-3C0A-47E1-9A8A-8171D3239316}" type="slidenum">
              <a:rPr lang="en-US" smtClean="0"/>
              <a:pPr/>
              <a:t>35</a:t>
            </a:fld>
            <a:endParaRPr lang="en-US" smtClean="0"/>
          </a:p>
        </p:txBody>
      </p:sp>
      <p:sp>
        <p:nvSpPr>
          <p:cNvPr id="75839" name="Tekstikehys 7"/>
          <p:cNvSpPr txBox="1">
            <a:spLocks noChangeArrowheads="1"/>
          </p:cNvSpPr>
          <p:nvPr/>
        </p:nvSpPr>
        <p:spPr bwMode="auto">
          <a:xfrm>
            <a:off x="857250" y="8286750"/>
            <a:ext cx="4768850" cy="584200"/>
          </a:xfrm>
          <a:prstGeom prst="rect">
            <a:avLst/>
          </a:prstGeom>
          <a:noFill/>
          <a:ln w="9525">
            <a:noFill/>
            <a:miter lim="800000"/>
            <a:headEnd/>
            <a:tailEnd/>
          </a:ln>
        </p:spPr>
        <p:txBody>
          <a:bodyPr wrap="none">
            <a:spAutoFit/>
          </a:bodyPr>
          <a:lstStyle/>
          <a:p>
            <a:r>
              <a:rPr lang="fi-FI" sz="1600">
                <a:solidFill>
                  <a:srgbClr val="000000"/>
                </a:solidFill>
              </a:rPr>
              <a:t>*Oletetaan, että heterotsygotiaa esiintyy huippuyksilön </a:t>
            </a:r>
            <a:br>
              <a:rPr lang="fi-FI" sz="1600">
                <a:solidFill>
                  <a:srgbClr val="000000"/>
                </a:solidFill>
              </a:rPr>
            </a:br>
            <a:r>
              <a:rPr lang="fi-FI" sz="1600">
                <a:solidFill>
                  <a:srgbClr val="000000"/>
                </a:solidFill>
              </a:rPr>
              <a:t>kaikissa kromosomeissa</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Otsikko 1"/>
          <p:cNvSpPr>
            <a:spLocks noGrp="1"/>
          </p:cNvSpPr>
          <p:nvPr>
            <p:ph type="title"/>
          </p:nvPr>
        </p:nvSpPr>
        <p:spPr>
          <a:xfrm>
            <a:off x="1000125" y="323528"/>
            <a:ext cx="5629275" cy="928688"/>
          </a:xfrm>
        </p:spPr>
        <p:txBody>
          <a:bodyPr/>
          <a:lstStyle/>
          <a:p>
            <a:r>
              <a:rPr lang="fi-FI" dirty="0" smtClean="0"/>
              <a:t>Kuinka voitaisiin viljellä huippuyksilöä lajikkeena?              11.</a:t>
            </a:r>
            <a:br>
              <a:rPr lang="fi-FI" dirty="0" smtClean="0"/>
            </a:br>
            <a:r>
              <a:rPr lang="fi-FI" sz="2000" u="sng" dirty="0" smtClean="0"/>
              <a:t>”Käänteishybridit”</a:t>
            </a:r>
            <a:endParaRPr lang="fi-FI" dirty="0" smtClean="0"/>
          </a:p>
        </p:txBody>
      </p:sp>
      <p:sp>
        <p:nvSpPr>
          <p:cNvPr id="76803" name="Sisällön paikkamerkki 2"/>
          <p:cNvSpPr>
            <a:spLocks noGrp="1"/>
          </p:cNvSpPr>
          <p:nvPr>
            <p:ph idx="1"/>
          </p:nvPr>
        </p:nvSpPr>
        <p:spPr>
          <a:xfrm>
            <a:off x="357188" y="1368177"/>
            <a:ext cx="6272212" cy="7380287"/>
          </a:xfrm>
        </p:spPr>
        <p:txBody>
          <a:bodyPr/>
          <a:lstStyle/>
          <a:p>
            <a:pPr lvl="1"/>
            <a:r>
              <a:rPr lang="fi-FI" dirty="0" smtClean="0"/>
              <a:t>Jos </a:t>
            </a:r>
            <a:r>
              <a:rPr lang="fi-FI" dirty="0" err="1" smtClean="0"/>
              <a:t>crossing-overin</a:t>
            </a:r>
            <a:r>
              <a:rPr lang="fi-FI" dirty="0" smtClean="0"/>
              <a:t> estävä muuntogeeni jää mukaan homotsygoottisiin linjoihin, niin niistä rekonstruoitu lajike ei ole geneettisesti täysin identtinen kopio huippuyksilöstä</a:t>
            </a:r>
          </a:p>
          <a:p>
            <a:pPr lvl="2"/>
            <a:r>
              <a:rPr lang="fi-FI" dirty="0" smtClean="0"/>
              <a:t>...ja se täytyisi hyväksyttää </a:t>
            </a:r>
            <a:r>
              <a:rPr lang="fi-FI" dirty="0" err="1" smtClean="0"/>
              <a:t>gm-lajikkeena</a:t>
            </a:r>
            <a:r>
              <a:rPr lang="fi-FI" dirty="0" smtClean="0"/>
              <a:t>. </a:t>
            </a:r>
          </a:p>
          <a:p>
            <a:pPr lvl="1"/>
            <a:r>
              <a:rPr lang="fi-FI" dirty="0" smtClean="0"/>
              <a:t>Muuntogeeni voidaan uusimmissa menetelmissä leikata kasvista pois jälkeen päin</a:t>
            </a:r>
          </a:p>
          <a:p>
            <a:pPr lvl="1"/>
            <a:r>
              <a:rPr lang="fi-FI" dirty="0" smtClean="0"/>
              <a:t>...mutta tässä tapauksessa poisto onnistuisi helposti (risteyttämällä) myös klassillisia muuntelumenetelmiä käytettäessä, tekemällä vain perusasia </a:t>
            </a:r>
            <a:r>
              <a:rPr lang="fi-FI" u="sng" dirty="0" smtClean="0"/>
              <a:t>kahteen kertaan</a:t>
            </a:r>
            <a:r>
              <a:rPr lang="fi-FI" dirty="0" smtClean="0"/>
              <a:t>:</a:t>
            </a:r>
          </a:p>
          <a:p>
            <a:pPr lvl="2"/>
            <a:r>
              <a:rPr lang="fi-FI" dirty="0" smtClean="0"/>
              <a:t>Suoritetaan sama geenimuunnos riippumattomasti uudelleen</a:t>
            </a:r>
          </a:p>
          <a:p>
            <a:pPr lvl="3"/>
            <a:r>
              <a:rPr lang="fi-FI" dirty="0" smtClean="0"/>
              <a:t>...jolloin geeni kiinnittyy eri kohtaan</a:t>
            </a:r>
          </a:p>
          <a:p>
            <a:pPr lvl="2"/>
            <a:r>
              <a:rPr lang="fi-FI" dirty="0" smtClean="0"/>
              <a:t>Homotsygoottisia jälkeläislinjoja tuotetaan sitten huippuyksilön kummastakin </a:t>
            </a:r>
            <a:r>
              <a:rPr lang="fi-FI" dirty="0" err="1" smtClean="0"/>
              <a:t>gm-linjasta</a:t>
            </a:r>
            <a:endParaRPr lang="fi-FI" dirty="0" smtClean="0"/>
          </a:p>
          <a:p>
            <a:pPr lvl="2"/>
            <a:r>
              <a:rPr lang="fi-FI" dirty="0" smtClean="0"/>
              <a:t>...ja valitaan niistä käytettäväksi </a:t>
            </a:r>
            <a:r>
              <a:rPr lang="fi-FI" i="1" dirty="0" smtClean="0"/>
              <a:t>muuntogeenittömiä </a:t>
            </a:r>
            <a:r>
              <a:rPr lang="fi-FI" dirty="0" smtClean="0"/>
              <a:t>komplementaarisia linjapareja (ks. vaiheet 1-5 jäljempänä).</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76806" name="Dian numeron paikkamerkki 5"/>
          <p:cNvSpPr>
            <a:spLocks noGrp="1"/>
          </p:cNvSpPr>
          <p:nvPr>
            <p:ph type="sldNum" sz="quarter" idx="12"/>
          </p:nvPr>
        </p:nvSpPr>
        <p:spPr>
          <a:noFill/>
        </p:spPr>
        <p:txBody>
          <a:bodyPr/>
          <a:lstStyle/>
          <a:p>
            <a:fld id="{93848A61-7722-43F6-AA24-CE77649E6CB6}" type="slidenum">
              <a:rPr lang="en-US" smtClean="0"/>
              <a:pPr/>
              <a:t>36</a:t>
            </a:fld>
            <a:endParaRPr lang="en-US"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tsikko 1"/>
          <p:cNvSpPr>
            <a:spLocks noGrp="1"/>
          </p:cNvSpPr>
          <p:nvPr>
            <p:ph type="title"/>
          </p:nvPr>
        </p:nvSpPr>
        <p:spPr>
          <a:xfrm>
            <a:off x="1000125" y="330944"/>
            <a:ext cx="5629275" cy="928688"/>
          </a:xfrm>
        </p:spPr>
        <p:txBody>
          <a:bodyPr/>
          <a:lstStyle/>
          <a:p>
            <a:r>
              <a:rPr lang="fi-FI" dirty="0" smtClean="0"/>
              <a:t>Kuinka voitaisiin viljellä huippuyksilöä lajikkeena?              12.</a:t>
            </a:r>
            <a:br>
              <a:rPr lang="fi-FI" dirty="0" smtClean="0"/>
            </a:br>
            <a:r>
              <a:rPr lang="fi-FI" sz="2000" u="sng" dirty="0" smtClean="0"/>
              <a:t>”Käänteishybridit”</a:t>
            </a:r>
            <a:endParaRPr lang="fi-FI" dirty="0"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77829" name="Dian numeron paikkamerkki 5"/>
          <p:cNvSpPr>
            <a:spLocks noGrp="1"/>
          </p:cNvSpPr>
          <p:nvPr>
            <p:ph type="sldNum" sz="quarter" idx="12"/>
          </p:nvPr>
        </p:nvSpPr>
        <p:spPr>
          <a:noFill/>
        </p:spPr>
        <p:txBody>
          <a:bodyPr/>
          <a:lstStyle/>
          <a:p>
            <a:fld id="{3ED81A0D-DD3B-4611-B103-F15E887F7BF3}" type="slidenum">
              <a:rPr lang="en-US" smtClean="0"/>
              <a:pPr/>
              <a:t>37</a:t>
            </a:fld>
            <a:endParaRPr lang="en-US" smtClean="0"/>
          </a:p>
        </p:txBody>
      </p:sp>
      <p:sp>
        <p:nvSpPr>
          <p:cNvPr id="77830" name="Tekstikehys 12"/>
          <p:cNvSpPr txBox="1">
            <a:spLocks noChangeArrowheads="1"/>
          </p:cNvSpPr>
          <p:nvPr/>
        </p:nvSpPr>
        <p:spPr bwMode="auto">
          <a:xfrm>
            <a:off x="714375" y="1529283"/>
            <a:ext cx="5499100" cy="830263"/>
          </a:xfrm>
          <a:prstGeom prst="rect">
            <a:avLst/>
          </a:prstGeom>
          <a:noFill/>
          <a:ln w="9525">
            <a:noFill/>
            <a:miter lim="800000"/>
            <a:headEnd/>
            <a:tailEnd/>
          </a:ln>
        </p:spPr>
        <p:txBody>
          <a:bodyPr wrap="none">
            <a:spAutoFit/>
          </a:bodyPr>
          <a:lstStyle/>
          <a:p>
            <a:r>
              <a:rPr lang="fi-FI" u="sng" dirty="0">
                <a:solidFill>
                  <a:srgbClr val="000000"/>
                </a:solidFill>
              </a:rPr>
              <a:t>Vaihe 1.</a:t>
            </a:r>
            <a:r>
              <a:rPr lang="fi-FI" dirty="0">
                <a:solidFill>
                  <a:srgbClr val="000000"/>
                </a:solidFill>
              </a:rPr>
              <a:t> Heterotsygoottinen </a:t>
            </a:r>
            <a:r>
              <a:rPr lang="fi-FI" b="1" dirty="0">
                <a:solidFill>
                  <a:srgbClr val="000000"/>
                </a:solidFill>
              </a:rPr>
              <a:t>huippuyksilö</a:t>
            </a:r>
            <a:r>
              <a:rPr lang="fi-FI" dirty="0">
                <a:solidFill>
                  <a:srgbClr val="000000"/>
                </a:solidFill>
              </a:rPr>
              <a:t> </a:t>
            </a:r>
          </a:p>
          <a:p>
            <a:r>
              <a:rPr lang="fi-FI" dirty="0">
                <a:solidFill>
                  <a:srgbClr val="000000"/>
                </a:solidFill>
              </a:rPr>
              <a:t>löydetään (jostain)</a:t>
            </a:r>
          </a:p>
        </p:txBody>
      </p:sp>
      <p:grpSp>
        <p:nvGrpSpPr>
          <p:cNvPr id="77831" name="Ryhmä 78"/>
          <p:cNvGrpSpPr>
            <a:grpSpLocks/>
          </p:cNvGrpSpPr>
          <p:nvPr/>
        </p:nvGrpSpPr>
        <p:grpSpPr bwMode="auto">
          <a:xfrm>
            <a:off x="785813" y="2224608"/>
            <a:ext cx="4822825" cy="1447800"/>
            <a:chOff x="785794" y="1552564"/>
            <a:chExt cx="4822856" cy="1447800"/>
          </a:xfrm>
        </p:grpSpPr>
        <p:grpSp>
          <p:nvGrpSpPr>
            <p:cNvPr id="77857" name="Ryhmä 66"/>
            <p:cNvGrpSpPr>
              <a:grpSpLocks/>
            </p:cNvGrpSpPr>
            <p:nvPr/>
          </p:nvGrpSpPr>
          <p:grpSpPr bwMode="auto">
            <a:xfrm>
              <a:off x="2134951" y="2162164"/>
              <a:ext cx="884238" cy="838200"/>
              <a:chOff x="2165344" y="2162164"/>
              <a:chExt cx="884238" cy="838200"/>
            </a:xfrm>
          </p:grpSpPr>
          <p:pic>
            <p:nvPicPr>
              <p:cNvPr id="77867" name="Kuva 25" descr="KromLsin_pp.jpg"/>
              <p:cNvPicPr>
                <a:picLocks noChangeAspect="1"/>
              </p:cNvPicPr>
              <p:nvPr/>
            </p:nvPicPr>
            <p:blipFill>
              <a:blip r:embed="rId3" cstate="print"/>
              <a:srcRect/>
              <a:stretch>
                <a:fillRect/>
              </a:stretch>
            </p:blipFill>
            <p:spPr bwMode="auto">
              <a:xfrm>
                <a:off x="2165344" y="2162164"/>
                <a:ext cx="406400" cy="838200"/>
              </a:xfrm>
              <a:prstGeom prst="rect">
                <a:avLst/>
              </a:prstGeom>
              <a:noFill/>
              <a:ln w="9525">
                <a:noFill/>
                <a:miter lim="800000"/>
                <a:headEnd/>
                <a:tailEnd/>
              </a:ln>
            </p:spPr>
          </p:pic>
          <p:pic>
            <p:nvPicPr>
              <p:cNvPr id="77868" name="Kuva 26" descr="KromLkelt_pp.jpg"/>
              <p:cNvPicPr>
                <a:picLocks noChangeAspect="1"/>
              </p:cNvPicPr>
              <p:nvPr/>
            </p:nvPicPr>
            <p:blipFill>
              <a:blip r:embed="rId4" cstate="print"/>
              <a:srcRect/>
              <a:stretch>
                <a:fillRect/>
              </a:stretch>
            </p:blipFill>
            <p:spPr bwMode="auto">
              <a:xfrm>
                <a:off x="2643182" y="2162164"/>
                <a:ext cx="406400" cy="838200"/>
              </a:xfrm>
              <a:prstGeom prst="rect">
                <a:avLst/>
              </a:prstGeom>
              <a:noFill/>
              <a:ln w="9525">
                <a:noFill/>
                <a:miter lim="800000"/>
                <a:headEnd/>
                <a:tailEnd/>
              </a:ln>
            </p:spPr>
          </p:pic>
        </p:grpSp>
        <p:grpSp>
          <p:nvGrpSpPr>
            <p:cNvPr id="77858" name="Ryhmä 67"/>
            <p:cNvGrpSpPr>
              <a:grpSpLocks/>
            </p:cNvGrpSpPr>
            <p:nvPr/>
          </p:nvGrpSpPr>
          <p:grpSpPr bwMode="auto">
            <a:xfrm>
              <a:off x="3407908" y="1552564"/>
              <a:ext cx="931184" cy="1447800"/>
              <a:chOff x="3416982" y="1552564"/>
              <a:chExt cx="931184" cy="1447800"/>
            </a:xfrm>
          </p:grpSpPr>
          <p:pic>
            <p:nvPicPr>
              <p:cNvPr id="77865" name="Kuva 27" descr="KromPeSin_pp.jpg"/>
              <p:cNvPicPr>
                <a:picLocks noChangeAspect="1"/>
              </p:cNvPicPr>
              <p:nvPr/>
            </p:nvPicPr>
            <p:blipFill>
              <a:blip r:embed="rId5" cstate="print"/>
              <a:srcRect/>
              <a:stretch>
                <a:fillRect/>
              </a:stretch>
            </p:blipFill>
            <p:spPr bwMode="auto">
              <a:xfrm>
                <a:off x="3416982" y="1552564"/>
                <a:ext cx="419100" cy="1447800"/>
              </a:xfrm>
              <a:prstGeom prst="rect">
                <a:avLst/>
              </a:prstGeom>
              <a:noFill/>
              <a:ln w="9525">
                <a:noFill/>
                <a:miter lim="800000"/>
                <a:headEnd/>
                <a:tailEnd/>
              </a:ln>
            </p:spPr>
          </p:pic>
          <p:pic>
            <p:nvPicPr>
              <p:cNvPr id="77866" name="Kuva 28" descr="KromPeKelt_pp.jpg"/>
              <p:cNvPicPr>
                <a:picLocks noChangeAspect="1"/>
              </p:cNvPicPr>
              <p:nvPr/>
            </p:nvPicPr>
            <p:blipFill>
              <a:blip r:embed="rId6" cstate="print"/>
              <a:srcRect/>
              <a:stretch>
                <a:fillRect/>
              </a:stretch>
            </p:blipFill>
            <p:spPr bwMode="auto">
              <a:xfrm>
                <a:off x="3929066" y="1552564"/>
                <a:ext cx="419100" cy="1447800"/>
              </a:xfrm>
              <a:prstGeom prst="rect">
                <a:avLst/>
              </a:prstGeom>
              <a:noFill/>
              <a:ln w="9525">
                <a:noFill/>
                <a:miter lim="800000"/>
                <a:headEnd/>
                <a:tailEnd/>
              </a:ln>
            </p:spPr>
          </p:pic>
        </p:grpSp>
        <p:grpSp>
          <p:nvGrpSpPr>
            <p:cNvPr id="77859" name="Ryhmä 68"/>
            <p:cNvGrpSpPr>
              <a:grpSpLocks/>
            </p:cNvGrpSpPr>
            <p:nvPr/>
          </p:nvGrpSpPr>
          <p:grpSpPr bwMode="auto">
            <a:xfrm>
              <a:off x="4727812" y="1971664"/>
              <a:ext cx="880838" cy="1028700"/>
              <a:chOff x="4727812" y="1971664"/>
              <a:chExt cx="880838" cy="1028700"/>
            </a:xfrm>
          </p:grpSpPr>
          <p:pic>
            <p:nvPicPr>
              <p:cNvPr id="77863" name="Kuva 30" descr="KromEsin_pp.jpg"/>
              <p:cNvPicPr>
                <a:picLocks noChangeAspect="1"/>
              </p:cNvPicPr>
              <p:nvPr/>
            </p:nvPicPr>
            <p:blipFill>
              <a:blip r:embed="rId7" cstate="print"/>
              <a:srcRect/>
              <a:stretch>
                <a:fillRect/>
              </a:stretch>
            </p:blipFill>
            <p:spPr bwMode="auto">
              <a:xfrm>
                <a:off x="4727812" y="1971664"/>
                <a:ext cx="393700" cy="1028700"/>
              </a:xfrm>
              <a:prstGeom prst="rect">
                <a:avLst/>
              </a:prstGeom>
              <a:noFill/>
              <a:ln w="9525">
                <a:noFill/>
                <a:miter lim="800000"/>
                <a:headEnd/>
                <a:tailEnd/>
              </a:ln>
            </p:spPr>
          </p:pic>
          <p:pic>
            <p:nvPicPr>
              <p:cNvPr id="77864" name="Kuva 31" descr="KromEKelt_pp.jpg"/>
              <p:cNvPicPr>
                <a:picLocks noChangeAspect="1"/>
              </p:cNvPicPr>
              <p:nvPr/>
            </p:nvPicPr>
            <p:blipFill>
              <a:blip r:embed="rId8" cstate="print"/>
              <a:srcRect/>
              <a:stretch>
                <a:fillRect/>
              </a:stretch>
            </p:blipFill>
            <p:spPr bwMode="auto">
              <a:xfrm>
                <a:off x="5214950" y="1971664"/>
                <a:ext cx="393700" cy="1028700"/>
              </a:xfrm>
              <a:prstGeom prst="rect">
                <a:avLst/>
              </a:prstGeom>
              <a:noFill/>
              <a:ln w="9525">
                <a:noFill/>
                <a:miter lim="800000"/>
                <a:headEnd/>
                <a:tailEnd/>
              </a:ln>
            </p:spPr>
          </p:pic>
        </p:grpSp>
        <p:grpSp>
          <p:nvGrpSpPr>
            <p:cNvPr id="77860" name="Ryhmä 65"/>
            <p:cNvGrpSpPr>
              <a:grpSpLocks/>
            </p:cNvGrpSpPr>
            <p:nvPr/>
          </p:nvGrpSpPr>
          <p:grpSpPr bwMode="auto">
            <a:xfrm>
              <a:off x="785794" y="1717664"/>
              <a:ext cx="960438" cy="1282700"/>
              <a:chOff x="1000108" y="1714480"/>
              <a:chExt cx="960438" cy="1282700"/>
            </a:xfrm>
          </p:grpSpPr>
          <p:pic>
            <p:nvPicPr>
              <p:cNvPr id="77861" name="Sisällön paikkamerkki 23" descr="KromSin_pp.jpg"/>
              <p:cNvPicPr>
                <a:picLocks noChangeAspect="1"/>
              </p:cNvPicPr>
              <p:nvPr/>
            </p:nvPicPr>
            <p:blipFill>
              <a:blip r:embed="rId9" cstate="print"/>
              <a:srcRect/>
              <a:stretch>
                <a:fillRect/>
              </a:stretch>
            </p:blipFill>
            <p:spPr bwMode="auto">
              <a:xfrm>
                <a:off x="1000108" y="1714480"/>
                <a:ext cx="444500" cy="1282700"/>
              </a:xfrm>
              <a:prstGeom prst="rect">
                <a:avLst/>
              </a:prstGeom>
              <a:noFill/>
              <a:ln w="9525">
                <a:noFill/>
                <a:miter lim="800000"/>
                <a:headEnd/>
                <a:tailEnd/>
              </a:ln>
            </p:spPr>
          </p:pic>
          <p:pic>
            <p:nvPicPr>
              <p:cNvPr id="77862" name="Kuva 63" descr="KromKelt_pp.jpg"/>
              <p:cNvPicPr>
                <a:picLocks noChangeAspect="1"/>
              </p:cNvPicPr>
              <p:nvPr/>
            </p:nvPicPr>
            <p:blipFill>
              <a:blip r:embed="rId10" cstate="print"/>
              <a:srcRect/>
              <a:stretch>
                <a:fillRect/>
              </a:stretch>
            </p:blipFill>
            <p:spPr bwMode="auto">
              <a:xfrm>
                <a:off x="1516046" y="1714480"/>
                <a:ext cx="444500" cy="1282700"/>
              </a:xfrm>
              <a:prstGeom prst="rect">
                <a:avLst/>
              </a:prstGeom>
              <a:noFill/>
              <a:ln w="9525">
                <a:noFill/>
                <a:miter lim="800000"/>
                <a:headEnd/>
                <a:tailEnd/>
              </a:ln>
            </p:spPr>
          </p:pic>
        </p:grpSp>
      </p:grpSp>
      <p:grpSp>
        <p:nvGrpSpPr>
          <p:cNvPr id="77832" name="Ryhmä 85"/>
          <p:cNvGrpSpPr>
            <a:grpSpLocks/>
          </p:cNvGrpSpPr>
          <p:nvPr/>
        </p:nvGrpSpPr>
        <p:grpSpPr bwMode="auto">
          <a:xfrm>
            <a:off x="714375" y="4128021"/>
            <a:ext cx="5329238" cy="830262"/>
            <a:chOff x="714356" y="3793401"/>
            <a:chExt cx="5329857" cy="830997"/>
          </a:xfrm>
        </p:grpSpPr>
        <p:sp>
          <p:nvSpPr>
            <p:cNvPr id="77855" name="Tekstikehys 12"/>
            <p:cNvSpPr txBox="1">
              <a:spLocks noChangeArrowheads="1"/>
            </p:cNvSpPr>
            <p:nvPr/>
          </p:nvSpPr>
          <p:spPr bwMode="auto">
            <a:xfrm>
              <a:off x="714356" y="3793401"/>
              <a:ext cx="5329857" cy="830997"/>
            </a:xfrm>
            <a:prstGeom prst="rect">
              <a:avLst/>
            </a:prstGeom>
            <a:noFill/>
            <a:ln w="9525">
              <a:noFill/>
              <a:miter lim="800000"/>
              <a:headEnd/>
              <a:tailEnd/>
            </a:ln>
          </p:spPr>
          <p:txBody>
            <a:bodyPr wrap="none">
              <a:spAutoFit/>
            </a:bodyPr>
            <a:lstStyle/>
            <a:p>
              <a:r>
                <a:rPr lang="fi-FI" u="sng">
                  <a:solidFill>
                    <a:srgbClr val="000000"/>
                  </a:solidFill>
                </a:rPr>
                <a:t>Vaihe 2.</a:t>
              </a:r>
              <a:r>
                <a:rPr lang="fi-FI">
                  <a:solidFill>
                    <a:srgbClr val="000000"/>
                  </a:solidFill>
                </a:rPr>
                <a:t> Siitä tehdään kaksi eri gm-linjaa </a:t>
              </a:r>
            </a:p>
            <a:p>
              <a:r>
                <a:rPr lang="fi-FI">
                  <a:solidFill>
                    <a:srgbClr val="000000"/>
                  </a:solidFill>
                </a:rPr>
                <a:t>lisäämällä geeni ”Ei Crossing-Overia”</a:t>
              </a:r>
            </a:p>
          </p:txBody>
        </p:sp>
        <p:sp>
          <p:nvSpPr>
            <p:cNvPr id="77856" name="Suorakulmio 76"/>
            <p:cNvSpPr>
              <a:spLocks noChangeAspect="1"/>
            </p:cNvSpPr>
            <p:nvPr/>
          </p:nvSpPr>
          <p:spPr bwMode="auto">
            <a:xfrm>
              <a:off x="5500702" y="4357686"/>
              <a:ext cx="250028" cy="107157"/>
            </a:xfrm>
            <a:prstGeom prst="rect">
              <a:avLst/>
            </a:prstGeom>
            <a:solidFill>
              <a:srgbClr val="7F0C88"/>
            </a:solidFill>
            <a:ln w="9525" algn="ctr">
              <a:solidFill>
                <a:schemeClr val="tx1"/>
              </a:solidFill>
              <a:round/>
              <a:headEnd/>
              <a:tailEnd/>
            </a:ln>
          </p:spPr>
          <p:txBody>
            <a:bodyPr/>
            <a:lstStyle/>
            <a:p>
              <a:endParaRPr lang="fi-FI">
                <a:solidFill>
                  <a:srgbClr val="000000"/>
                </a:solidFill>
              </a:endParaRPr>
            </a:p>
          </p:txBody>
        </p:sp>
      </p:grpSp>
      <p:grpSp>
        <p:nvGrpSpPr>
          <p:cNvPr id="77833" name="Ryhmä 83"/>
          <p:cNvGrpSpPr>
            <a:grpSpLocks/>
          </p:cNvGrpSpPr>
          <p:nvPr/>
        </p:nvGrpSpPr>
        <p:grpSpPr bwMode="auto">
          <a:xfrm>
            <a:off x="785813" y="5101158"/>
            <a:ext cx="4822825" cy="1447800"/>
            <a:chOff x="785794" y="4410084"/>
            <a:chExt cx="4822825" cy="1447800"/>
          </a:xfrm>
        </p:grpSpPr>
        <p:pic>
          <p:nvPicPr>
            <p:cNvPr id="77846" name="Kuva 26" descr="KromLkelt_pp.jpg"/>
            <p:cNvPicPr>
              <a:picLocks noChangeAspect="1"/>
            </p:cNvPicPr>
            <p:nvPr/>
          </p:nvPicPr>
          <p:blipFill>
            <a:blip r:embed="rId4" cstate="print"/>
            <a:srcRect/>
            <a:stretch>
              <a:fillRect/>
            </a:stretch>
          </p:blipFill>
          <p:spPr bwMode="auto">
            <a:xfrm>
              <a:off x="2612777" y="5019684"/>
              <a:ext cx="406397" cy="838200"/>
            </a:xfrm>
            <a:prstGeom prst="rect">
              <a:avLst/>
            </a:prstGeom>
            <a:noFill/>
            <a:ln w="9525">
              <a:noFill/>
              <a:miter lim="800000"/>
              <a:headEnd/>
              <a:tailEnd/>
            </a:ln>
          </p:spPr>
        </p:pic>
        <p:pic>
          <p:nvPicPr>
            <p:cNvPr id="77847" name="Kuva 27" descr="KromPeSin_pp.jpg"/>
            <p:cNvPicPr>
              <a:picLocks noChangeAspect="1"/>
            </p:cNvPicPr>
            <p:nvPr/>
          </p:nvPicPr>
          <p:blipFill>
            <a:blip r:embed="rId5" cstate="print"/>
            <a:srcRect/>
            <a:stretch>
              <a:fillRect/>
            </a:stretch>
          </p:blipFill>
          <p:spPr bwMode="auto">
            <a:xfrm>
              <a:off x="3407891" y="4410084"/>
              <a:ext cx="419097" cy="1447800"/>
            </a:xfrm>
            <a:prstGeom prst="rect">
              <a:avLst/>
            </a:prstGeom>
            <a:noFill/>
            <a:ln w="9525">
              <a:noFill/>
              <a:miter lim="800000"/>
              <a:headEnd/>
              <a:tailEnd/>
            </a:ln>
          </p:spPr>
        </p:pic>
        <p:pic>
          <p:nvPicPr>
            <p:cNvPr id="77848" name="Kuva 28" descr="KromPeKelt_pp.jpg"/>
            <p:cNvPicPr>
              <a:picLocks noChangeAspect="1"/>
            </p:cNvPicPr>
            <p:nvPr/>
          </p:nvPicPr>
          <p:blipFill>
            <a:blip r:embed="rId6" cstate="print"/>
            <a:srcRect/>
            <a:stretch>
              <a:fillRect/>
            </a:stretch>
          </p:blipFill>
          <p:spPr bwMode="auto">
            <a:xfrm>
              <a:off x="3919972" y="4410084"/>
              <a:ext cx="419097" cy="1447800"/>
            </a:xfrm>
            <a:prstGeom prst="rect">
              <a:avLst/>
            </a:prstGeom>
            <a:noFill/>
            <a:ln w="9525">
              <a:noFill/>
              <a:miter lim="800000"/>
              <a:headEnd/>
              <a:tailEnd/>
            </a:ln>
          </p:spPr>
        </p:pic>
        <p:pic>
          <p:nvPicPr>
            <p:cNvPr id="77849" name="Kuva 30" descr="KromEsin_pp.jpg"/>
            <p:cNvPicPr>
              <a:picLocks noChangeAspect="1"/>
            </p:cNvPicPr>
            <p:nvPr/>
          </p:nvPicPr>
          <p:blipFill>
            <a:blip r:embed="rId7" cstate="print"/>
            <a:srcRect/>
            <a:stretch>
              <a:fillRect/>
            </a:stretch>
          </p:blipFill>
          <p:spPr bwMode="auto">
            <a:xfrm>
              <a:off x="4727787" y="4829184"/>
              <a:ext cx="393697" cy="1028700"/>
            </a:xfrm>
            <a:prstGeom prst="rect">
              <a:avLst/>
            </a:prstGeom>
            <a:noFill/>
            <a:ln w="9525">
              <a:noFill/>
              <a:miter lim="800000"/>
              <a:headEnd/>
              <a:tailEnd/>
            </a:ln>
          </p:spPr>
        </p:pic>
        <p:pic>
          <p:nvPicPr>
            <p:cNvPr id="77850" name="Kuva 31" descr="KromEKelt_pp.jpg"/>
            <p:cNvPicPr>
              <a:picLocks noChangeAspect="1"/>
            </p:cNvPicPr>
            <p:nvPr/>
          </p:nvPicPr>
          <p:blipFill>
            <a:blip r:embed="rId8" cstate="print"/>
            <a:srcRect/>
            <a:stretch>
              <a:fillRect/>
            </a:stretch>
          </p:blipFill>
          <p:spPr bwMode="auto">
            <a:xfrm>
              <a:off x="5214922" y="4829184"/>
              <a:ext cx="393697" cy="1028700"/>
            </a:xfrm>
            <a:prstGeom prst="rect">
              <a:avLst/>
            </a:prstGeom>
            <a:noFill/>
            <a:ln w="9525">
              <a:noFill/>
              <a:miter lim="800000"/>
              <a:headEnd/>
              <a:tailEnd/>
            </a:ln>
          </p:spPr>
        </p:pic>
        <p:pic>
          <p:nvPicPr>
            <p:cNvPr id="77851" name="Sisällön paikkamerkki 23" descr="KromSin_pp.jpg"/>
            <p:cNvPicPr>
              <a:picLocks noChangeAspect="1"/>
            </p:cNvPicPr>
            <p:nvPr/>
          </p:nvPicPr>
          <p:blipFill>
            <a:blip r:embed="rId9" cstate="print"/>
            <a:srcRect/>
            <a:stretch>
              <a:fillRect/>
            </a:stretch>
          </p:blipFill>
          <p:spPr bwMode="auto">
            <a:xfrm>
              <a:off x="785794" y="4575184"/>
              <a:ext cx="444497" cy="1282700"/>
            </a:xfrm>
            <a:prstGeom prst="rect">
              <a:avLst/>
            </a:prstGeom>
            <a:noFill/>
            <a:ln w="9525">
              <a:noFill/>
              <a:miter lim="800000"/>
              <a:headEnd/>
              <a:tailEnd/>
            </a:ln>
          </p:spPr>
        </p:pic>
        <p:pic>
          <p:nvPicPr>
            <p:cNvPr id="77852" name="Kuva 63" descr="KromKelt_pp.jpg"/>
            <p:cNvPicPr>
              <a:picLocks noChangeAspect="1"/>
            </p:cNvPicPr>
            <p:nvPr/>
          </p:nvPicPr>
          <p:blipFill>
            <a:blip r:embed="rId10" cstate="print"/>
            <a:srcRect/>
            <a:stretch>
              <a:fillRect/>
            </a:stretch>
          </p:blipFill>
          <p:spPr bwMode="auto">
            <a:xfrm>
              <a:off x="1301729" y="4575184"/>
              <a:ext cx="444497" cy="1282700"/>
            </a:xfrm>
            <a:prstGeom prst="rect">
              <a:avLst/>
            </a:prstGeom>
            <a:noFill/>
            <a:ln w="9525">
              <a:noFill/>
              <a:miter lim="800000"/>
              <a:headEnd/>
              <a:tailEnd/>
            </a:ln>
          </p:spPr>
        </p:pic>
        <p:pic>
          <p:nvPicPr>
            <p:cNvPr id="77853" name="Kuva 74" descr="KromLsinM_pp.jpg"/>
            <p:cNvPicPr>
              <a:picLocks noChangeAspect="1"/>
            </p:cNvPicPr>
            <p:nvPr/>
          </p:nvPicPr>
          <p:blipFill>
            <a:blip r:embed="rId11" cstate="print"/>
            <a:srcRect/>
            <a:stretch>
              <a:fillRect/>
            </a:stretch>
          </p:blipFill>
          <p:spPr bwMode="auto">
            <a:xfrm>
              <a:off x="2214554" y="5000628"/>
              <a:ext cx="406400" cy="838200"/>
            </a:xfrm>
            <a:prstGeom prst="rect">
              <a:avLst/>
            </a:prstGeom>
            <a:noFill/>
            <a:ln w="9525">
              <a:noFill/>
              <a:miter lim="800000"/>
              <a:headEnd/>
              <a:tailEnd/>
            </a:ln>
          </p:spPr>
        </p:pic>
        <p:cxnSp>
          <p:nvCxnSpPr>
            <p:cNvPr id="77854" name="Suora nuoliyhdysviiva 78"/>
            <p:cNvCxnSpPr>
              <a:cxnSpLocks noChangeShapeType="1"/>
            </p:cNvCxnSpPr>
            <p:nvPr/>
          </p:nvCxnSpPr>
          <p:spPr bwMode="auto">
            <a:xfrm>
              <a:off x="1990800" y="5306400"/>
              <a:ext cx="285752" cy="214314"/>
            </a:xfrm>
            <a:prstGeom prst="straightConnector1">
              <a:avLst/>
            </a:prstGeom>
            <a:noFill/>
            <a:ln w="9525" algn="ctr">
              <a:solidFill>
                <a:schemeClr val="tx1"/>
              </a:solidFill>
              <a:round/>
              <a:headEnd/>
              <a:tailEnd type="arrow" w="med" len="med"/>
            </a:ln>
          </p:spPr>
        </p:cxnSp>
      </p:grpSp>
      <p:grpSp>
        <p:nvGrpSpPr>
          <p:cNvPr id="77834" name="Ryhmä 84"/>
          <p:cNvGrpSpPr>
            <a:grpSpLocks/>
          </p:cNvGrpSpPr>
          <p:nvPr/>
        </p:nvGrpSpPr>
        <p:grpSpPr bwMode="auto">
          <a:xfrm>
            <a:off x="785813" y="6717233"/>
            <a:ext cx="4822825" cy="1527175"/>
            <a:chOff x="785794" y="6206400"/>
            <a:chExt cx="4822825" cy="1527912"/>
          </a:xfrm>
        </p:grpSpPr>
        <p:pic>
          <p:nvPicPr>
            <p:cNvPr id="77837" name="Kuva 25" descr="KromLsin_pp.jpg"/>
            <p:cNvPicPr>
              <a:picLocks noChangeAspect="1"/>
            </p:cNvPicPr>
            <p:nvPr/>
          </p:nvPicPr>
          <p:blipFill>
            <a:blip r:embed="rId3" cstate="print"/>
            <a:srcRect/>
            <a:stretch>
              <a:fillRect/>
            </a:stretch>
          </p:blipFill>
          <p:spPr bwMode="auto">
            <a:xfrm>
              <a:off x="2134942" y="6877072"/>
              <a:ext cx="406397" cy="838200"/>
            </a:xfrm>
            <a:prstGeom prst="rect">
              <a:avLst/>
            </a:prstGeom>
            <a:noFill/>
            <a:ln w="9525">
              <a:noFill/>
              <a:miter lim="800000"/>
              <a:headEnd/>
              <a:tailEnd/>
            </a:ln>
          </p:spPr>
        </p:pic>
        <p:pic>
          <p:nvPicPr>
            <p:cNvPr id="77838" name="Kuva 26" descr="KromLkelt_pp.jpg"/>
            <p:cNvPicPr>
              <a:picLocks noChangeAspect="1"/>
            </p:cNvPicPr>
            <p:nvPr/>
          </p:nvPicPr>
          <p:blipFill>
            <a:blip r:embed="rId4" cstate="print"/>
            <a:srcRect/>
            <a:stretch>
              <a:fillRect/>
            </a:stretch>
          </p:blipFill>
          <p:spPr bwMode="auto">
            <a:xfrm>
              <a:off x="2612777" y="6877072"/>
              <a:ext cx="406397" cy="838200"/>
            </a:xfrm>
            <a:prstGeom prst="rect">
              <a:avLst/>
            </a:prstGeom>
            <a:noFill/>
            <a:ln w="9525">
              <a:noFill/>
              <a:miter lim="800000"/>
              <a:headEnd/>
              <a:tailEnd/>
            </a:ln>
          </p:spPr>
        </p:pic>
        <p:pic>
          <p:nvPicPr>
            <p:cNvPr id="77839" name="Kuva 27" descr="KromPeSin_pp.jpg"/>
            <p:cNvPicPr>
              <a:picLocks noChangeAspect="1"/>
            </p:cNvPicPr>
            <p:nvPr/>
          </p:nvPicPr>
          <p:blipFill>
            <a:blip r:embed="rId5" cstate="print"/>
            <a:srcRect/>
            <a:stretch>
              <a:fillRect/>
            </a:stretch>
          </p:blipFill>
          <p:spPr bwMode="auto">
            <a:xfrm>
              <a:off x="3407891" y="6267472"/>
              <a:ext cx="419097" cy="1447800"/>
            </a:xfrm>
            <a:prstGeom prst="rect">
              <a:avLst/>
            </a:prstGeom>
            <a:noFill/>
            <a:ln w="9525">
              <a:noFill/>
              <a:miter lim="800000"/>
              <a:headEnd/>
              <a:tailEnd/>
            </a:ln>
          </p:spPr>
        </p:pic>
        <p:pic>
          <p:nvPicPr>
            <p:cNvPr id="77840" name="Kuva 30" descr="KromEsin_pp.jpg"/>
            <p:cNvPicPr>
              <a:picLocks noChangeAspect="1"/>
            </p:cNvPicPr>
            <p:nvPr/>
          </p:nvPicPr>
          <p:blipFill>
            <a:blip r:embed="rId7" cstate="print"/>
            <a:srcRect/>
            <a:stretch>
              <a:fillRect/>
            </a:stretch>
          </p:blipFill>
          <p:spPr bwMode="auto">
            <a:xfrm>
              <a:off x="4727787" y="6686572"/>
              <a:ext cx="393697" cy="1028700"/>
            </a:xfrm>
            <a:prstGeom prst="rect">
              <a:avLst/>
            </a:prstGeom>
            <a:noFill/>
            <a:ln w="9525">
              <a:noFill/>
              <a:miter lim="800000"/>
              <a:headEnd/>
              <a:tailEnd/>
            </a:ln>
          </p:spPr>
        </p:pic>
        <p:pic>
          <p:nvPicPr>
            <p:cNvPr id="77841" name="Kuva 31" descr="KromEKelt_pp.jpg"/>
            <p:cNvPicPr>
              <a:picLocks noChangeAspect="1"/>
            </p:cNvPicPr>
            <p:nvPr/>
          </p:nvPicPr>
          <p:blipFill>
            <a:blip r:embed="rId8" cstate="print"/>
            <a:srcRect/>
            <a:stretch>
              <a:fillRect/>
            </a:stretch>
          </p:blipFill>
          <p:spPr bwMode="auto">
            <a:xfrm>
              <a:off x="5214922" y="6686572"/>
              <a:ext cx="393697" cy="1028700"/>
            </a:xfrm>
            <a:prstGeom prst="rect">
              <a:avLst/>
            </a:prstGeom>
            <a:noFill/>
            <a:ln w="9525">
              <a:noFill/>
              <a:miter lim="800000"/>
              <a:headEnd/>
              <a:tailEnd/>
            </a:ln>
          </p:spPr>
        </p:pic>
        <p:pic>
          <p:nvPicPr>
            <p:cNvPr id="77842" name="Sisällön paikkamerkki 23" descr="KromSin_pp.jpg"/>
            <p:cNvPicPr>
              <a:picLocks noChangeAspect="1"/>
            </p:cNvPicPr>
            <p:nvPr/>
          </p:nvPicPr>
          <p:blipFill>
            <a:blip r:embed="rId9" cstate="print"/>
            <a:srcRect/>
            <a:stretch>
              <a:fillRect/>
            </a:stretch>
          </p:blipFill>
          <p:spPr bwMode="auto">
            <a:xfrm>
              <a:off x="785794" y="6432572"/>
              <a:ext cx="444497" cy="1282700"/>
            </a:xfrm>
            <a:prstGeom prst="rect">
              <a:avLst/>
            </a:prstGeom>
            <a:noFill/>
            <a:ln w="9525">
              <a:noFill/>
              <a:miter lim="800000"/>
              <a:headEnd/>
              <a:tailEnd/>
            </a:ln>
          </p:spPr>
        </p:pic>
        <p:pic>
          <p:nvPicPr>
            <p:cNvPr id="77843" name="Kuva 63" descr="KromKelt_pp.jpg"/>
            <p:cNvPicPr>
              <a:picLocks noChangeAspect="1"/>
            </p:cNvPicPr>
            <p:nvPr/>
          </p:nvPicPr>
          <p:blipFill>
            <a:blip r:embed="rId10" cstate="print"/>
            <a:srcRect/>
            <a:stretch>
              <a:fillRect/>
            </a:stretch>
          </p:blipFill>
          <p:spPr bwMode="auto">
            <a:xfrm>
              <a:off x="1301729" y="6432572"/>
              <a:ext cx="444497" cy="1282700"/>
            </a:xfrm>
            <a:prstGeom prst="rect">
              <a:avLst/>
            </a:prstGeom>
            <a:noFill/>
            <a:ln w="9525">
              <a:noFill/>
              <a:miter lim="800000"/>
              <a:headEnd/>
              <a:tailEnd/>
            </a:ln>
          </p:spPr>
        </p:pic>
        <p:pic>
          <p:nvPicPr>
            <p:cNvPr id="77844" name="Kuva 75" descr="KromPeKeltM_pp.jpg"/>
            <p:cNvPicPr>
              <a:picLocks noChangeAspect="1"/>
            </p:cNvPicPr>
            <p:nvPr/>
          </p:nvPicPr>
          <p:blipFill>
            <a:blip r:embed="rId12" cstate="print"/>
            <a:srcRect/>
            <a:stretch>
              <a:fillRect/>
            </a:stretch>
          </p:blipFill>
          <p:spPr bwMode="auto">
            <a:xfrm>
              <a:off x="3857628" y="6286512"/>
              <a:ext cx="419100" cy="1447800"/>
            </a:xfrm>
            <a:prstGeom prst="rect">
              <a:avLst/>
            </a:prstGeom>
            <a:noFill/>
            <a:ln w="9525">
              <a:noFill/>
              <a:miter lim="800000"/>
              <a:headEnd/>
              <a:tailEnd/>
            </a:ln>
          </p:spPr>
        </p:pic>
        <p:cxnSp>
          <p:nvCxnSpPr>
            <p:cNvPr id="77845" name="Suora nuoliyhdysviiva 79"/>
            <p:cNvCxnSpPr>
              <a:cxnSpLocks noChangeShapeType="1"/>
            </p:cNvCxnSpPr>
            <p:nvPr/>
          </p:nvCxnSpPr>
          <p:spPr bwMode="auto">
            <a:xfrm rot="10800000" flipV="1">
              <a:off x="4286257" y="6206400"/>
              <a:ext cx="357190" cy="285752"/>
            </a:xfrm>
            <a:prstGeom prst="straightConnector1">
              <a:avLst/>
            </a:prstGeom>
            <a:noFill/>
            <a:ln w="9525" algn="ctr">
              <a:solidFill>
                <a:schemeClr val="tx1"/>
              </a:solidFill>
              <a:round/>
              <a:headEnd/>
              <a:tailEnd type="arrow" w="med" len="med"/>
            </a:ln>
          </p:spPr>
        </p:cxnSp>
      </p:grpSp>
      <p:sp>
        <p:nvSpPr>
          <p:cNvPr id="77835" name="Tekstikehys 86"/>
          <p:cNvSpPr txBox="1">
            <a:spLocks noChangeArrowheads="1"/>
          </p:cNvSpPr>
          <p:nvPr/>
        </p:nvSpPr>
        <p:spPr bwMode="auto">
          <a:xfrm>
            <a:off x="5786438" y="5672658"/>
            <a:ext cx="749300" cy="461963"/>
          </a:xfrm>
          <a:prstGeom prst="rect">
            <a:avLst/>
          </a:prstGeom>
          <a:noFill/>
          <a:ln w="9525">
            <a:noFill/>
            <a:miter lim="800000"/>
            <a:headEnd/>
            <a:tailEnd/>
          </a:ln>
        </p:spPr>
        <p:txBody>
          <a:bodyPr wrap="none">
            <a:spAutoFit/>
          </a:bodyPr>
          <a:lstStyle/>
          <a:p>
            <a:r>
              <a:rPr lang="fi-FI">
                <a:solidFill>
                  <a:srgbClr val="000000"/>
                </a:solidFill>
              </a:rPr>
              <a:t>Gm</a:t>
            </a:r>
            <a:r>
              <a:rPr lang="fi-FI" baseline="-25000">
                <a:solidFill>
                  <a:srgbClr val="000000"/>
                </a:solidFill>
              </a:rPr>
              <a:t>1</a:t>
            </a:r>
          </a:p>
        </p:txBody>
      </p:sp>
      <p:sp>
        <p:nvSpPr>
          <p:cNvPr id="77836" name="Tekstikehys 87"/>
          <p:cNvSpPr txBox="1">
            <a:spLocks noChangeArrowheads="1"/>
          </p:cNvSpPr>
          <p:nvPr/>
        </p:nvSpPr>
        <p:spPr bwMode="auto">
          <a:xfrm>
            <a:off x="5786438" y="7282383"/>
            <a:ext cx="749300" cy="461963"/>
          </a:xfrm>
          <a:prstGeom prst="rect">
            <a:avLst/>
          </a:prstGeom>
          <a:noFill/>
          <a:ln w="9525">
            <a:noFill/>
            <a:miter lim="800000"/>
            <a:headEnd/>
            <a:tailEnd/>
          </a:ln>
        </p:spPr>
        <p:txBody>
          <a:bodyPr wrap="none">
            <a:spAutoFit/>
          </a:bodyPr>
          <a:lstStyle/>
          <a:p>
            <a:r>
              <a:rPr lang="fi-FI">
                <a:solidFill>
                  <a:srgbClr val="000000"/>
                </a:solidFill>
              </a:rPr>
              <a:t>Gm</a:t>
            </a:r>
            <a:r>
              <a:rPr lang="fi-FI" baseline="-25000">
                <a:solidFill>
                  <a:srgbClr val="000000"/>
                </a:solidFill>
              </a:rPr>
              <a:t>2</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Otsikko 1"/>
          <p:cNvSpPr>
            <a:spLocks noGrp="1"/>
          </p:cNvSpPr>
          <p:nvPr>
            <p:ph type="title"/>
          </p:nvPr>
        </p:nvSpPr>
        <p:spPr>
          <a:xfrm>
            <a:off x="1000125" y="285750"/>
            <a:ext cx="5629275" cy="928688"/>
          </a:xfrm>
        </p:spPr>
        <p:txBody>
          <a:bodyPr/>
          <a:lstStyle/>
          <a:p>
            <a:r>
              <a:rPr lang="fi-FI" smtClean="0"/>
              <a:t>Kuinka voitaisiin viljellä huippuyksilöä lajikkeena?              13.</a:t>
            </a:r>
            <a:br>
              <a:rPr lang="fi-FI" smtClean="0"/>
            </a:br>
            <a:r>
              <a:rPr lang="fi-FI" sz="2000" u="sng" smtClean="0"/>
              <a:t>”Käänteishybridit”</a:t>
            </a:r>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78853" name="Dian numeron paikkamerkki 5"/>
          <p:cNvSpPr>
            <a:spLocks noGrp="1"/>
          </p:cNvSpPr>
          <p:nvPr>
            <p:ph type="sldNum" sz="quarter" idx="12"/>
          </p:nvPr>
        </p:nvSpPr>
        <p:spPr>
          <a:noFill/>
        </p:spPr>
        <p:txBody>
          <a:bodyPr/>
          <a:lstStyle/>
          <a:p>
            <a:fld id="{0A4CDCAE-E675-4D1A-88CB-BF6333B52BAA}" type="slidenum">
              <a:rPr lang="en-US" smtClean="0"/>
              <a:pPr/>
              <a:t>38</a:t>
            </a:fld>
            <a:endParaRPr lang="en-US" smtClean="0"/>
          </a:p>
        </p:txBody>
      </p:sp>
      <p:sp>
        <p:nvSpPr>
          <p:cNvPr id="78854" name="Tekstikehys 12"/>
          <p:cNvSpPr txBox="1">
            <a:spLocks noChangeArrowheads="1"/>
          </p:cNvSpPr>
          <p:nvPr/>
        </p:nvSpPr>
        <p:spPr bwMode="auto">
          <a:xfrm>
            <a:off x="714375" y="1219200"/>
            <a:ext cx="5740400" cy="1138238"/>
          </a:xfrm>
          <a:prstGeom prst="rect">
            <a:avLst/>
          </a:prstGeom>
          <a:noFill/>
          <a:ln w="9525">
            <a:noFill/>
            <a:miter lim="800000"/>
            <a:headEnd/>
            <a:tailEnd/>
          </a:ln>
        </p:spPr>
        <p:txBody>
          <a:bodyPr wrap="none">
            <a:spAutoFit/>
          </a:bodyPr>
          <a:lstStyle/>
          <a:p>
            <a:r>
              <a:rPr lang="fi-FI" u="sng" dirty="0">
                <a:solidFill>
                  <a:srgbClr val="000000"/>
                </a:solidFill>
              </a:rPr>
              <a:t>Vaihe 3.</a:t>
            </a:r>
            <a:r>
              <a:rPr lang="fi-FI" dirty="0">
                <a:solidFill>
                  <a:srgbClr val="000000"/>
                </a:solidFill>
              </a:rPr>
              <a:t> Kummastakin </a:t>
            </a:r>
            <a:r>
              <a:rPr lang="fi-FI" dirty="0" err="1">
                <a:solidFill>
                  <a:srgbClr val="000000"/>
                </a:solidFill>
              </a:rPr>
              <a:t>gm-linjasta</a:t>
            </a:r>
            <a:r>
              <a:rPr lang="fi-FI" dirty="0">
                <a:solidFill>
                  <a:srgbClr val="000000"/>
                </a:solidFill>
              </a:rPr>
              <a:t> tuotetaan</a:t>
            </a:r>
            <a:br>
              <a:rPr lang="fi-FI" dirty="0">
                <a:solidFill>
                  <a:srgbClr val="000000"/>
                </a:solidFill>
              </a:rPr>
            </a:br>
            <a:r>
              <a:rPr lang="fi-FI" dirty="0">
                <a:solidFill>
                  <a:srgbClr val="000000"/>
                </a:solidFill>
              </a:rPr>
              <a:t>homotsygoottisia jälkeläislinjoja</a:t>
            </a:r>
            <a:br>
              <a:rPr lang="fi-FI" dirty="0">
                <a:solidFill>
                  <a:srgbClr val="000000"/>
                </a:solidFill>
              </a:rPr>
            </a:br>
            <a:r>
              <a:rPr lang="fi-FI" sz="2000" dirty="0">
                <a:solidFill>
                  <a:srgbClr val="000000"/>
                </a:solidFill>
              </a:rPr>
              <a:t>(</a:t>
            </a:r>
            <a:r>
              <a:rPr lang="fi-FI" sz="2000" dirty="0" err="1">
                <a:solidFill>
                  <a:srgbClr val="000000"/>
                </a:solidFill>
              </a:rPr>
              <a:t>Huom</a:t>
            </a:r>
            <a:r>
              <a:rPr lang="fi-FI" sz="2000" dirty="0">
                <a:solidFill>
                  <a:srgbClr val="000000"/>
                </a:solidFill>
              </a:rPr>
              <a:t>! Puolet niistä on ilman muuntogeeniä)</a:t>
            </a:r>
          </a:p>
        </p:txBody>
      </p:sp>
      <p:grpSp>
        <p:nvGrpSpPr>
          <p:cNvPr id="78855" name="Ryhmä 160"/>
          <p:cNvGrpSpPr>
            <a:grpSpLocks/>
          </p:cNvGrpSpPr>
          <p:nvPr/>
        </p:nvGrpSpPr>
        <p:grpSpPr bwMode="auto">
          <a:xfrm>
            <a:off x="769938" y="2338388"/>
            <a:ext cx="4873625" cy="1447800"/>
            <a:chOff x="769938" y="2195506"/>
            <a:chExt cx="4873625" cy="1447800"/>
          </a:xfrm>
        </p:grpSpPr>
        <p:grpSp>
          <p:nvGrpSpPr>
            <p:cNvPr id="78903" name="Ryhmä 48"/>
            <p:cNvGrpSpPr>
              <a:grpSpLocks/>
            </p:cNvGrpSpPr>
            <p:nvPr/>
          </p:nvGrpSpPr>
          <p:grpSpPr bwMode="auto">
            <a:xfrm>
              <a:off x="4749803" y="2614606"/>
              <a:ext cx="893760" cy="1028700"/>
              <a:chOff x="4749812" y="3776654"/>
              <a:chExt cx="893766" cy="1028700"/>
            </a:xfrm>
          </p:grpSpPr>
          <p:pic>
            <p:nvPicPr>
              <p:cNvPr id="78913" name="Kuva 35" descr="KromEKelt_pp.jpg"/>
              <p:cNvPicPr>
                <a:picLocks noChangeAspect="1"/>
              </p:cNvPicPr>
              <p:nvPr/>
            </p:nvPicPr>
            <p:blipFill>
              <a:blip r:embed="rId3" cstate="print"/>
              <a:srcRect/>
              <a:stretch>
                <a:fillRect/>
              </a:stretch>
            </p:blipFill>
            <p:spPr bwMode="auto">
              <a:xfrm>
                <a:off x="5249878" y="3776654"/>
                <a:ext cx="393700" cy="1028700"/>
              </a:xfrm>
              <a:prstGeom prst="rect">
                <a:avLst/>
              </a:prstGeom>
              <a:noFill/>
              <a:ln w="9525">
                <a:noFill/>
                <a:miter lim="800000"/>
                <a:headEnd/>
                <a:tailEnd/>
              </a:ln>
            </p:spPr>
          </p:pic>
          <p:pic>
            <p:nvPicPr>
              <p:cNvPr id="78914" name="Kuva 39" descr="KromEKelt_pp.jpg"/>
              <p:cNvPicPr>
                <a:picLocks noChangeAspect="1"/>
              </p:cNvPicPr>
              <p:nvPr/>
            </p:nvPicPr>
            <p:blipFill>
              <a:blip r:embed="rId3" cstate="print"/>
              <a:srcRect/>
              <a:stretch>
                <a:fillRect/>
              </a:stretch>
            </p:blipFill>
            <p:spPr bwMode="auto">
              <a:xfrm>
                <a:off x="4749812" y="3776654"/>
                <a:ext cx="393700" cy="1028700"/>
              </a:xfrm>
              <a:prstGeom prst="rect">
                <a:avLst/>
              </a:prstGeom>
              <a:noFill/>
              <a:ln w="9525">
                <a:noFill/>
                <a:miter lim="800000"/>
                <a:headEnd/>
                <a:tailEnd/>
              </a:ln>
            </p:spPr>
          </p:pic>
        </p:grpSp>
        <p:grpSp>
          <p:nvGrpSpPr>
            <p:cNvPr id="78904" name="Ryhmä 46"/>
            <p:cNvGrpSpPr>
              <a:grpSpLocks/>
            </p:cNvGrpSpPr>
            <p:nvPr/>
          </p:nvGrpSpPr>
          <p:grpSpPr bwMode="auto">
            <a:xfrm>
              <a:off x="769938" y="2360606"/>
              <a:ext cx="960432" cy="1282700"/>
              <a:chOff x="769922" y="3522654"/>
              <a:chExt cx="960438" cy="1282700"/>
            </a:xfrm>
          </p:grpSpPr>
          <p:pic>
            <p:nvPicPr>
              <p:cNvPr id="78911" name="Sisällön paikkamerkki 23" descr="KromSin_pp.jpg"/>
              <p:cNvPicPr>
                <a:picLocks noChangeAspect="1"/>
              </p:cNvPicPr>
              <p:nvPr/>
            </p:nvPicPr>
            <p:blipFill>
              <a:blip r:embed="rId4" cstate="print"/>
              <a:srcRect/>
              <a:stretch>
                <a:fillRect/>
              </a:stretch>
            </p:blipFill>
            <p:spPr bwMode="auto">
              <a:xfrm>
                <a:off x="769922" y="3522654"/>
                <a:ext cx="444500" cy="1282700"/>
              </a:xfrm>
              <a:prstGeom prst="rect">
                <a:avLst/>
              </a:prstGeom>
              <a:noFill/>
              <a:ln w="9525">
                <a:noFill/>
                <a:miter lim="800000"/>
                <a:headEnd/>
                <a:tailEnd/>
              </a:ln>
            </p:spPr>
          </p:pic>
          <p:pic>
            <p:nvPicPr>
              <p:cNvPr id="78912" name="Sisällön paikkamerkki 23" descr="KromSin_pp.jpg"/>
              <p:cNvPicPr>
                <a:picLocks noChangeAspect="1"/>
              </p:cNvPicPr>
              <p:nvPr/>
            </p:nvPicPr>
            <p:blipFill>
              <a:blip r:embed="rId4" cstate="print"/>
              <a:srcRect/>
              <a:stretch>
                <a:fillRect/>
              </a:stretch>
            </p:blipFill>
            <p:spPr bwMode="auto">
              <a:xfrm>
                <a:off x="1285860" y="3522654"/>
                <a:ext cx="444500" cy="1282700"/>
              </a:xfrm>
              <a:prstGeom prst="rect">
                <a:avLst/>
              </a:prstGeom>
              <a:noFill/>
              <a:ln w="9525">
                <a:noFill/>
                <a:miter lim="800000"/>
                <a:headEnd/>
                <a:tailEnd/>
              </a:ln>
            </p:spPr>
          </p:pic>
        </p:grpSp>
        <p:grpSp>
          <p:nvGrpSpPr>
            <p:cNvPr id="78905" name="Ryhmä 45"/>
            <p:cNvGrpSpPr>
              <a:grpSpLocks/>
            </p:cNvGrpSpPr>
            <p:nvPr/>
          </p:nvGrpSpPr>
          <p:grpSpPr bwMode="auto">
            <a:xfrm>
              <a:off x="2131710" y="2805106"/>
              <a:ext cx="906460" cy="838200"/>
              <a:chOff x="2143116" y="3967154"/>
              <a:chExt cx="906466" cy="838200"/>
            </a:xfrm>
          </p:grpSpPr>
          <p:pic>
            <p:nvPicPr>
              <p:cNvPr id="78909" name="Kuva 41" descr="KromLkelt_pp.jpg"/>
              <p:cNvPicPr>
                <a:picLocks noChangeAspect="1"/>
              </p:cNvPicPr>
              <p:nvPr/>
            </p:nvPicPr>
            <p:blipFill>
              <a:blip r:embed="rId5" cstate="print"/>
              <a:srcRect/>
              <a:stretch>
                <a:fillRect/>
              </a:stretch>
            </p:blipFill>
            <p:spPr bwMode="auto">
              <a:xfrm>
                <a:off x="2643182" y="3967154"/>
                <a:ext cx="406400" cy="838200"/>
              </a:xfrm>
              <a:prstGeom prst="rect">
                <a:avLst/>
              </a:prstGeom>
              <a:noFill/>
              <a:ln w="9525">
                <a:noFill/>
                <a:miter lim="800000"/>
                <a:headEnd/>
                <a:tailEnd/>
              </a:ln>
            </p:spPr>
          </p:pic>
          <p:pic>
            <p:nvPicPr>
              <p:cNvPr id="78910" name="Kuva 43" descr="KromLkelt_pp.jpg"/>
              <p:cNvPicPr>
                <a:picLocks noChangeAspect="1"/>
              </p:cNvPicPr>
              <p:nvPr/>
            </p:nvPicPr>
            <p:blipFill>
              <a:blip r:embed="rId5" cstate="print"/>
              <a:srcRect/>
              <a:stretch>
                <a:fillRect/>
              </a:stretch>
            </p:blipFill>
            <p:spPr bwMode="auto">
              <a:xfrm>
                <a:off x="2143116" y="3967154"/>
                <a:ext cx="406400" cy="838200"/>
              </a:xfrm>
              <a:prstGeom prst="rect">
                <a:avLst/>
              </a:prstGeom>
              <a:noFill/>
              <a:ln w="9525">
                <a:noFill/>
                <a:miter lim="800000"/>
                <a:headEnd/>
                <a:tailEnd/>
              </a:ln>
            </p:spPr>
          </p:pic>
        </p:grpSp>
        <p:grpSp>
          <p:nvGrpSpPr>
            <p:cNvPr id="78906" name="Ryhmä 47"/>
            <p:cNvGrpSpPr>
              <a:grpSpLocks/>
            </p:cNvGrpSpPr>
            <p:nvPr/>
          </p:nvGrpSpPr>
          <p:grpSpPr bwMode="auto">
            <a:xfrm>
              <a:off x="3439511" y="2195506"/>
              <a:ext cx="908952" cy="1447800"/>
              <a:chOff x="3509966" y="3357554"/>
              <a:chExt cx="908958" cy="1447800"/>
            </a:xfrm>
          </p:grpSpPr>
          <p:pic>
            <p:nvPicPr>
              <p:cNvPr id="78907" name="Kuva 34" descr="KromPeKelt_pp.jpg"/>
              <p:cNvPicPr>
                <a:picLocks noChangeAspect="1"/>
              </p:cNvPicPr>
              <p:nvPr/>
            </p:nvPicPr>
            <p:blipFill>
              <a:blip r:embed="rId6" cstate="print"/>
              <a:srcRect/>
              <a:stretch>
                <a:fillRect/>
              </a:stretch>
            </p:blipFill>
            <p:spPr bwMode="auto">
              <a:xfrm>
                <a:off x="3999824" y="3357554"/>
                <a:ext cx="419100" cy="1447800"/>
              </a:xfrm>
              <a:prstGeom prst="rect">
                <a:avLst/>
              </a:prstGeom>
              <a:noFill/>
              <a:ln w="9525">
                <a:noFill/>
                <a:miter lim="800000"/>
                <a:headEnd/>
                <a:tailEnd/>
              </a:ln>
            </p:spPr>
          </p:pic>
          <p:pic>
            <p:nvPicPr>
              <p:cNvPr id="78908" name="Kuva 44" descr="KromPeKelt_pp.jpg"/>
              <p:cNvPicPr>
                <a:picLocks noChangeAspect="1"/>
              </p:cNvPicPr>
              <p:nvPr/>
            </p:nvPicPr>
            <p:blipFill>
              <a:blip r:embed="rId6" cstate="print"/>
              <a:srcRect/>
              <a:stretch>
                <a:fillRect/>
              </a:stretch>
            </p:blipFill>
            <p:spPr bwMode="auto">
              <a:xfrm>
                <a:off x="3509966" y="3357554"/>
                <a:ext cx="419100" cy="1447800"/>
              </a:xfrm>
              <a:prstGeom prst="rect">
                <a:avLst/>
              </a:prstGeom>
              <a:noFill/>
              <a:ln w="9525">
                <a:noFill/>
                <a:miter lim="800000"/>
                <a:headEnd/>
                <a:tailEnd/>
              </a:ln>
            </p:spPr>
          </p:pic>
        </p:grpSp>
      </p:grpSp>
      <p:sp>
        <p:nvSpPr>
          <p:cNvPr id="78856" name="Tekstikehys 63"/>
          <p:cNvSpPr txBox="1">
            <a:spLocks noChangeArrowheads="1"/>
          </p:cNvSpPr>
          <p:nvPr/>
        </p:nvSpPr>
        <p:spPr bwMode="auto">
          <a:xfrm>
            <a:off x="5786438" y="2928938"/>
            <a:ext cx="1000125" cy="461962"/>
          </a:xfrm>
          <a:prstGeom prst="rect">
            <a:avLst/>
          </a:prstGeom>
          <a:noFill/>
          <a:ln w="9525">
            <a:noFill/>
            <a:miter lim="800000"/>
            <a:headEnd/>
            <a:tailEnd/>
          </a:ln>
        </p:spPr>
        <p:txBody>
          <a:bodyPr wrap="none">
            <a:spAutoFit/>
          </a:bodyPr>
          <a:lstStyle/>
          <a:p>
            <a:r>
              <a:rPr lang="fi-FI" b="1">
                <a:solidFill>
                  <a:srgbClr val="000000"/>
                </a:solidFill>
              </a:rPr>
              <a:t>Gm</a:t>
            </a:r>
            <a:r>
              <a:rPr lang="fi-FI" b="1" baseline="-25000">
                <a:solidFill>
                  <a:srgbClr val="000000"/>
                </a:solidFill>
              </a:rPr>
              <a:t>1</a:t>
            </a:r>
            <a:r>
              <a:rPr lang="fi-FI" b="1">
                <a:solidFill>
                  <a:srgbClr val="000000"/>
                </a:solidFill>
              </a:rPr>
              <a:t>ℓ</a:t>
            </a:r>
            <a:r>
              <a:rPr lang="fi-FI" b="1" baseline="-25000">
                <a:solidFill>
                  <a:srgbClr val="000000"/>
                </a:solidFill>
              </a:rPr>
              <a:t>5</a:t>
            </a:r>
          </a:p>
        </p:txBody>
      </p:sp>
      <p:sp>
        <p:nvSpPr>
          <p:cNvPr id="78857" name="Tekstikehys 64"/>
          <p:cNvSpPr txBox="1">
            <a:spLocks noChangeArrowheads="1"/>
          </p:cNvSpPr>
          <p:nvPr/>
        </p:nvSpPr>
        <p:spPr bwMode="auto">
          <a:xfrm>
            <a:off x="5786438" y="4448175"/>
            <a:ext cx="1004887" cy="461963"/>
          </a:xfrm>
          <a:prstGeom prst="rect">
            <a:avLst/>
          </a:prstGeom>
          <a:noFill/>
          <a:ln w="9525">
            <a:noFill/>
            <a:miter lim="800000"/>
            <a:headEnd/>
            <a:tailEnd/>
          </a:ln>
        </p:spPr>
        <p:txBody>
          <a:bodyPr wrap="none">
            <a:spAutoFit/>
          </a:bodyPr>
          <a:lstStyle/>
          <a:p>
            <a:r>
              <a:rPr lang="fi-FI">
                <a:solidFill>
                  <a:srgbClr val="000000"/>
                </a:solidFill>
              </a:rPr>
              <a:t>Gm</a:t>
            </a:r>
            <a:r>
              <a:rPr lang="fi-FI" baseline="-25000">
                <a:solidFill>
                  <a:srgbClr val="000000"/>
                </a:solidFill>
              </a:rPr>
              <a:t>1</a:t>
            </a:r>
            <a:r>
              <a:rPr lang="fi-FI">
                <a:solidFill>
                  <a:srgbClr val="000000"/>
                </a:solidFill>
              </a:rPr>
              <a:t>ℓ</a:t>
            </a:r>
            <a:r>
              <a:rPr lang="fi-FI" baseline="-25000">
                <a:solidFill>
                  <a:srgbClr val="000000"/>
                </a:solidFill>
              </a:rPr>
              <a:t>8</a:t>
            </a:r>
          </a:p>
        </p:txBody>
      </p:sp>
      <p:grpSp>
        <p:nvGrpSpPr>
          <p:cNvPr id="78858" name="Ryhmä 151"/>
          <p:cNvGrpSpPr>
            <a:grpSpLocks/>
          </p:cNvGrpSpPr>
          <p:nvPr/>
        </p:nvGrpSpPr>
        <p:grpSpPr bwMode="auto">
          <a:xfrm>
            <a:off x="769938" y="7339013"/>
            <a:ext cx="4838700" cy="1447800"/>
            <a:chOff x="769938" y="7072330"/>
            <a:chExt cx="4838700" cy="1447800"/>
          </a:xfrm>
        </p:grpSpPr>
        <p:grpSp>
          <p:nvGrpSpPr>
            <p:cNvPr id="78891" name="Ryhmä 60"/>
            <p:cNvGrpSpPr>
              <a:grpSpLocks/>
            </p:cNvGrpSpPr>
            <p:nvPr/>
          </p:nvGrpSpPr>
          <p:grpSpPr bwMode="auto">
            <a:xfrm>
              <a:off x="769938" y="7237430"/>
              <a:ext cx="944561" cy="1282700"/>
              <a:chOff x="769922" y="5022852"/>
              <a:chExt cx="944566" cy="1282700"/>
            </a:xfrm>
          </p:grpSpPr>
          <p:pic>
            <p:nvPicPr>
              <p:cNvPr id="78901" name="Kuva 49" descr="KromKelt_pp.jpg"/>
              <p:cNvPicPr>
                <a:picLocks noChangeAspect="1"/>
              </p:cNvPicPr>
              <p:nvPr/>
            </p:nvPicPr>
            <p:blipFill>
              <a:blip r:embed="rId7" cstate="print"/>
              <a:srcRect/>
              <a:stretch>
                <a:fillRect/>
              </a:stretch>
            </p:blipFill>
            <p:spPr bwMode="auto">
              <a:xfrm>
                <a:off x="769922" y="5022852"/>
                <a:ext cx="444500" cy="1282700"/>
              </a:xfrm>
              <a:prstGeom prst="rect">
                <a:avLst/>
              </a:prstGeom>
              <a:noFill/>
              <a:ln w="9525">
                <a:noFill/>
                <a:miter lim="800000"/>
                <a:headEnd/>
                <a:tailEnd/>
              </a:ln>
            </p:spPr>
          </p:pic>
          <p:pic>
            <p:nvPicPr>
              <p:cNvPr id="78902" name="Kuva 50" descr="KromKelt_pp.jpg"/>
              <p:cNvPicPr>
                <a:picLocks noChangeAspect="1"/>
              </p:cNvPicPr>
              <p:nvPr/>
            </p:nvPicPr>
            <p:blipFill>
              <a:blip r:embed="rId7" cstate="print"/>
              <a:srcRect/>
              <a:stretch>
                <a:fillRect/>
              </a:stretch>
            </p:blipFill>
            <p:spPr bwMode="auto">
              <a:xfrm>
                <a:off x="1269988" y="5022852"/>
                <a:ext cx="444500" cy="1282700"/>
              </a:xfrm>
              <a:prstGeom prst="rect">
                <a:avLst/>
              </a:prstGeom>
              <a:noFill/>
              <a:ln w="9525">
                <a:noFill/>
                <a:miter lim="800000"/>
                <a:headEnd/>
                <a:tailEnd/>
              </a:ln>
            </p:spPr>
          </p:pic>
        </p:grpSp>
        <p:grpSp>
          <p:nvGrpSpPr>
            <p:cNvPr id="78892" name="Ryhmä 59"/>
            <p:cNvGrpSpPr>
              <a:grpSpLocks/>
            </p:cNvGrpSpPr>
            <p:nvPr/>
          </p:nvGrpSpPr>
          <p:grpSpPr bwMode="auto">
            <a:xfrm>
              <a:off x="2121960" y="7681930"/>
              <a:ext cx="884233" cy="838200"/>
              <a:chOff x="2165344" y="5467352"/>
              <a:chExt cx="884238" cy="838200"/>
            </a:xfrm>
          </p:grpSpPr>
          <p:pic>
            <p:nvPicPr>
              <p:cNvPr id="78899" name="Kuva 51" descr="KromLsin_pp.jpg"/>
              <p:cNvPicPr>
                <a:picLocks noChangeAspect="1"/>
              </p:cNvPicPr>
              <p:nvPr/>
            </p:nvPicPr>
            <p:blipFill>
              <a:blip r:embed="rId8" cstate="print"/>
              <a:srcRect/>
              <a:stretch>
                <a:fillRect/>
              </a:stretch>
            </p:blipFill>
            <p:spPr bwMode="auto">
              <a:xfrm>
                <a:off x="2165344" y="5467352"/>
                <a:ext cx="406400" cy="838200"/>
              </a:xfrm>
              <a:prstGeom prst="rect">
                <a:avLst/>
              </a:prstGeom>
              <a:noFill/>
              <a:ln w="9525">
                <a:noFill/>
                <a:miter lim="800000"/>
                <a:headEnd/>
                <a:tailEnd/>
              </a:ln>
            </p:spPr>
          </p:pic>
          <p:pic>
            <p:nvPicPr>
              <p:cNvPr id="78900" name="Kuva 52" descr="KromLsin_pp.jpg"/>
              <p:cNvPicPr>
                <a:picLocks noChangeAspect="1"/>
              </p:cNvPicPr>
              <p:nvPr/>
            </p:nvPicPr>
            <p:blipFill>
              <a:blip r:embed="rId8" cstate="print"/>
              <a:srcRect/>
              <a:stretch>
                <a:fillRect/>
              </a:stretch>
            </p:blipFill>
            <p:spPr bwMode="auto">
              <a:xfrm>
                <a:off x="2643182" y="5467352"/>
                <a:ext cx="406400" cy="838200"/>
              </a:xfrm>
              <a:prstGeom prst="rect">
                <a:avLst/>
              </a:prstGeom>
              <a:noFill/>
              <a:ln w="9525">
                <a:noFill/>
                <a:miter lim="800000"/>
                <a:headEnd/>
                <a:tailEnd/>
              </a:ln>
            </p:spPr>
          </p:pic>
        </p:grpSp>
        <p:grpSp>
          <p:nvGrpSpPr>
            <p:cNvPr id="78893" name="Ryhmä 58"/>
            <p:cNvGrpSpPr>
              <a:grpSpLocks/>
            </p:cNvGrpSpPr>
            <p:nvPr/>
          </p:nvGrpSpPr>
          <p:grpSpPr bwMode="auto">
            <a:xfrm>
              <a:off x="3413655" y="7072330"/>
              <a:ext cx="928689" cy="1447800"/>
              <a:chOff x="3429000" y="4857752"/>
              <a:chExt cx="928694" cy="1447800"/>
            </a:xfrm>
          </p:grpSpPr>
          <p:pic>
            <p:nvPicPr>
              <p:cNvPr id="78897" name="Kuva 53" descr="KromPeSin_pp.jpg"/>
              <p:cNvPicPr>
                <a:picLocks noChangeAspect="1"/>
              </p:cNvPicPr>
              <p:nvPr/>
            </p:nvPicPr>
            <p:blipFill>
              <a:blip r:embed="rId9" cstate="print"/>
              <a:srcRect/>
              <a:stretch>
                <a:fillRect/>
              </a:stretch>
            </p:blipFill>
            <p:spPr bwMode="auto">
              <a:xfrm>
                <a:off x="3429000" y="4857752"/>
                <a:ext cx="419100" cy="1447800"/>
              </a:xfrm>
              <a:prstGeom prst="rect">
                <a:avLst/>
              </a:prstGeom>
              <a:noFill/>
              <a:ln w="9525">
                <a:noFill/>
                <a:miter lim="800000"/>
                <a:headEnd/>
                <a:tailEnd/>
              </a:ln>
            </p:spPr>
          </p:pic>
          <p:pic>
            <p:nvPicPr>
              <p:cNvPr id="78898" name="Kuva 54" descr="KromPeSin_pp.jpg"/>
              <p:cNvPicPr>
                <a:picLocks noChangeAspect="1"/>
              </p:cNvPicPr>
              <p:nvPr/>
            </p:nvPicPr>
            <p:blipFill>
              <a:blip r:embed="rId9" cstate="print"/>
              <a:srcRect/>
              <a:stretch>
                <a:fillRect/>
              </a:stretch>
            </p:blipFill>
            <p:spPr bwMode="auto">
              <a:xfrm>
                <a:off x="3938594" y="4857752"/>
                <a:ext cx="419100" cy="1447800"/>
              </a:xfrm>
              <a:prstGeom prst="rect">
                <a:avLst/>
              </a:prstGeom>
              <a:noFill/>
              <a:ln w="9525">
                <a:noFill/>
                <a:miter lim="800000"/>
                <a:headEnd/>
                <a:tailEnd/>
              </a:ln>
            </p:spPr>
          </p:pic>
        </p:grpSp>
        <p:grpSp>
          <p:nvGrpSpPr>
            <p:cNvPr id="78894" name="Ryhmä 57"/>
            <p:cNvGrpSpPr>
              <a:grpSpLocks/>
            </p:cNvGrpSpPr>
            <p:nvPr/>
          </p:nvGrpSpPr>
          <p:grpSpPr bwMode="auto">
            <a:xfrm>
              <a:off x="4749805" y="7491430"/>
              <a:ext cx="858833" cy="1028700"/>
              <a:chOff x="4749812" y="5276852"/>
              <a:chExt cx="858838" cy="1028700"/>
            </a:xfrm>
          </p:grpSpPr>
          <p:pic>
            <p:nvPicPr>
              <p:cNvPr id="78895" name="Kuva 55" descr="KromEsin_pp.jpg"/>
              <p:cNvPicPr>
                <a:picLocks noChangeAspect="1"/>
              </p:cNvPicPr>
              <p:nvPr/>
            </p:nvPicPr>
            <p:blipFill>
              <a:blip r:embed="rId10" cstate="print"/>
              <a:srcRect/>
              <a:stretch>
                <a:fillRect/>
              </a:stretch>
            </p:blipFill>
            <p:spPr bwMode="auto">
              <a:xfrm>
                <a:off x="4749812" y="5276852"/>
                <a:ext cx="393700" cy="1028700"/>
              </a:xfrm>
              <a:prstGeom prst="rect">
                <a:avLst/>
              </a:prstGeom>
              <a:noFill/>
              <a:ln w="9525">
                <a:noFill/>
                <a:miter lim="800000"/>
                <a:headEnd/>
                <a:tailEnd/>
              </a:ln>
            </p:spPr>
          </p:pic>
          <p:pic>
            <p:nvPicPr>
              <p:cNvPr id="78896" name="Kuva 56" descr="KromEsin_pp.jpg"/>
              <p:cNvPicPr>
                <a:picLocks noChangeAspect="1"/>
              </p:cNvPicPr>
              <p:nvPr/>
            </p:nvPicPr>
            <p:blipFill>
              <a:blip r:embed="rId10" cstate="print"/>
              <a:srcRect/>
              <a:stretch>
                <a:fillRect/>
              </a:stretch>
            </p:blipFill>
            <p:spPr bwMode="auto">
              <a:xfrm>
                <a:off x="5214950" y="5276852"/>
                <a:ext cx="393700" cy="1028700"/>
              </a:xfrm>
              <a:prstGeom prst="rect">
                <a:avLst/>
              </a:prstGeom>
              <a:noFill/>
              <a:ln w="9525">
                <a:noFill/>
                <a:miter lim="800000"/>
                <a:headEnd/>
                <a:tailEnd/>
              </a:ln>
            </p:spPr>
          </p:pic>
        </p:grpSp>
      </p:grpSp>
      <p:sp>
        <p:nvSpPr>
          <p:cNvPr id="78859" name="Tekstikehys 121"/>
          <p:cNvSpPr txBox="1">
            <a:spLocks noChangeArrowheads="1"/>
          </p:cNvSpPr>
          <p:nvPr/>
        </p:nvSpPr>
        <p:spPr bwMode="auto">
          <a:xfrm>
            <a:off x="5786438" y="6357938"/>
            <a:ext cx="1004887" cy="461962"/>
          </a:xfrm>
          <a:prstGeom prst="rect">
            <a:avLst/>
          </a:prstGeom>
          <a:noFill/>
          <a:ln w="9525">
            <a:noFill/>
            <a:miter lim="800000"/>
            <a:headEnd/>
            <a:tailEnd/>
          </a:ln>
        </p:spPr>
        <p:txBody>
          <a:bodyPr wrap="none">
            <a:spAutoFit/>
          </a:bodyPr>
          <a:lstStyle/>
          <a:p>
            <a:r>
              <a:rPr lang="fi-FI">
                <a:solidFill>
                  <a:srgbClr val="000000"/>
                </a:solidFill>
              </a:rPr>
              <a:t>Gm</a:t>
            </a:r>
            <a:r>
              <a:rPr lang="fi-FI" baseline="-25000">
                <a:solidFill>
                  <a:srgbClr val="000000"/>
                </a:solidFill>
              </a:rPr>
              <a:t>2</a:t>
            </a:r>
            <a:r>
              <a:rPr lang="fi-FI">
                <a:solidFill>
                  <a:srgbClr val="000000"/>
                </a:solidFill>
              </a:rPr>
              <a:t>ℓ</a:t>
            </a:r>
            <a:r>
              <a:rPr lang="fi-FI" baseline="-25000">
                <a:solidFill>
                  <a:srgbClr val="000000"/>
                </a:solidFill>
              </a:rPr>
              <a:t>4</a:t>
            </a:r>
          </a:p>
        </p:txBody>
      </p:sp>
      <p:sp>
        <p:nvSpPr>
          <p:cNvPr id="78860" name="Tekstikehys 122"/>
          <p:cNvSpPr txBox="1">
            <a:spLocks noChangeArrowheads="1"/>
          </p:cNvSpPr>
          <p:nvPr/>
        </p:nvSpPr>
        <p:spPr bwMode="auto">
          <a:xfrm>
            <a:off x="5786438" y="7877175"/>
            <a:ext cx="1103312" cy="461963"/>
          </a:xfrm>
          <a:prstGeom prst="rect">
            <a:avLst/>
          </a:prstGeom>
          <a:noFill/>
          <a:ln w="9525">
            <a:noFill/>
            <a:miter lim="800000"/>
            <a:headEnd/>
            <a:tailEnd/>
          </a:ln>
        </p:spPr>
        <p:txBody>
          <a:bodyPr wrap="none">
            <a:spAutoFit/>
          </a:bodyPr>
          <a:lstStyle/>
          <a:p>
            <a:r>
              <a:rPr lang="fi-FI" b="1">
                <a:solidFill>
                  <a:srgbClr val="000000"/>
                </a:solidFill>
              </a:rPr>
              <a:t>Gm</a:t>
            </a:r>
            <a:r>
              <a:rPr lang="fi-FI" b="1" baseline="-25000">
                <a:solidFill>
                  <a:srgbClr val="000000"/>
                </a:solidFill>
              </a:rPr>
              <a:t>2</a:t>
            </a:r>
            <a:r>
              <a:rPr lang="fi-FI" b="1">
                <a:solidFill>
                  <a:srgbClr val="000000"/>
                </a:solidFill>
              </a:rPr>
              <a:t>ℓ</a:t>
            </a:r>
            <a:r>
              <a:rPr lang="fi-FI" b="1" baseline="-25000">
                <a:solidFill>
                  <a:srgbClr val="000000"/>
                </a:solidFill>
              </a:rPr>
              <a:t>26</a:t>
            </a:r>
          </a:p>
        </p:txBody>
      </p:sp>
      <p:grpSp>
        <p:nvGrpSpPr>
          <p:cNvPr id="78861" name="Ryhmä 159"/>
          <p:cNvGrpSpPr>
            <a:grpSpLocks/>
          </p:cNvGrpSpPr>
          <p:nvPr/>
        </p:nvGrpSpPr>
        <p:grpSpPr bwMode="auto">
          <a:xfrm>
            <a:off x="769938" y="3876675"/>
            <a:ext cx="4910137" cy="1481138"/>
            <a:chOff x="769938" y="3733800"/>
            <a:chExt cx="4910144" cy="1481142"/>
          </a:xfrm>
        </p:grpSpPr>
        <p:grpSp>
          <p:nvGrpSpPr>
            <p:cNvPr id="78878" name="Ryhmä 123"/>
            <p:cNvGrpSpPr>
              <a:grpSpLocks/>
            </p:cNvGrpSpPr>
            <p:nvPr/>
          </p:nvGrpSpPr>
          <p:grpSpPr bwMode="auto">
            <a:xfrm>
              <a:off x="769938" y="3898900"/>
              <a:ext cx="944561" cy="1282700"/>
              <a:chOff x="769938" y="3898900"/>
              <a:chExt cx="944561" cy="1282700"/>
            </a:xfrm>
          </p:grpSpPr>
          <p:pic>
            <p:nvPicPr>
              <p:cNvPr id="78889" name="Kuva 49" descr="KromKelt_pp.jpg"/>
              <p:cNvPicPr>
                <a:picLocks noChangeAspect="1"/>
              </p:cNvPicPr>
              <p:nvPr/>
            </p:nvPicPr>
            <p:blipFill>
              <a:blip r:embed="rId7" cstate="print"/>
              <a:srcRect/>
              <a:stretch>
                <a:fillRect/>
              </a:stretch>
            </p:blipFill>
            <p:spPr bwMode="auto">
              <a:xfrm>
                <a:off x="769938" y="3898900"/>
                <a:ext cx="444498" cy="1282700"/>
              </a:xfrm>
              <a:prstGeom prst="rect">
                <a:avLst/>
              </a:prstGeom>
              <a:noFill/>
              <a:ln w="9525">
                <a:noFill/>
                <a:miter lim="800000"/>
                <a:headEnd/>
                <a:tailEnd/>
              </a:ln>
            </p:spPr>
          </p:pic>
          <p:pic>
            <p:nvPicPr>
              <p:cNvPr id="78890" name="Kuva 50" descr="KromKelt_pp.jpg"/>
              <p:cNvPicPr>
                <a:picLocks noChangeAspect="1"/>
              </p:cNvPicPr>
              <p:nvPr/>
            </p:nvPicPr>
            <p:blipFill>
              <a:blip r:embed="rId7" cstate="print"/>
              <a:srcRect/>
              <a:stretch>
                <a:fillRect/>
              </a:stretch>
            </p:blipFill>
            <p:spPr bwMode="auto">
              <a:xfrm>
                <a:off x="1270001" y="3898900"/>
                <a:ext cx="444498" cy="1282700"/>
              </a:xfrm>
              <a:prstGeom prst="rect">
                <a:avLst/>
              </a:prstGeom>
              <a:noFill/>
              <a:ln w="9525">
                <a:noFill/>
                <a:miter lim="800000"/>
                <a:headEnd/>
                <a:tailEnd/>
              </a:ln>
            </p:spPr>
          </p:pic>
        </p:grpSp>
        <p:grpSp>
          <p:nvGrpSpPr>
            <p:cNvPr id="78879" name="Ryhmä 125"/>
            <p:cNvGrpSpPr>
              <a:grpSpLocks/>
            </p:cNvGrpSpPr>
            <p:nvPr/>
          </p:nvGrpSpPr>
          <p:grpSpPr bwMode="auto">
            <a:xfrm>
              <a:off x="3413655" y="3733800"/>
              <a:ext cx="928689" cy="1447800"/>
              <a:chOff x="3413655" y="3733800"/>
              <a:chExt cx="928689" cy="1447800"/>
            </a:xfrm>
          </p:grpSpPr>
          <p:pic>
            <p:nvPicPr>
              <p:cNvPr id="78887" name="Kuva 53" descr="KromPeSin_pp.jpg"/>
              <p:cNvPicPr>
                <a:picLocks noChangeAspect="1"/>
              </p:cNvPicPr>
              <p:nvPr/>
            </p:nvPicPr>
            <p:blipFill>
              <a:blip r:embed="rId9" cstate="print"/>
              <a:srcRect/>
              <a:stretch>
                <a:fillRect/>
              </a:stretch>
            </p:blipFill>
            <p:spPr bwMode="auto">
              <a:xfrm>
                <a:off x="3413655" y="3733800"/>
                <a:ext cx="419098" cy="1447800"/>
              </a:xfrm>
              <a:prstGeom prst="rect">
                <a:avLst/>
              </a:prstGeom>
              <a:noFill/>
              <a:ln w="9525">
                <a:noFill/>
                <a:miter lim="800000"/>
                <a:headEnd/>
                <a:tailEnd/>
              </a:ln>
            </p:spPr>
          </p:pic>
          <p:pic>
            <p:nvPicPr>
              <p:cNvPr id="78888" name="Kuva 54" descr="KromPeSin_pp.jpg"/>
              <p:cNvPicPr>
                <a:picLocks noChangeAspect="1"/>
              </p:cNvPicPr>
              <p:nvPr/>
            </p:nvPicPr>
            <p:blipFill>
              <a:blip r:embed="rId9" cstate="print"/>
              <a:srcRect/>
              <a:stretch>
                <a:fillRect/>
              </a:stretch>
            </p:blipFill>
            <p:spPr bwMode="auto">
              <a:xfrm>
                <a:off x="3923246" y="3733800"/>
                <a:ext cx="419098" cy="1447800"/>
              </a:xfrm>
              <a:prstGeom prst="rect">
                <a:avLst/>
              </a:prstGeom>
              <a:noFill/>
              <a:ln w="9525">
                <a:noFill/>
                <a:miter lim="800000"/>
                <a:headEnd/>
                <a:tailEnd/>
              </a:ln>
            </p:spPr>
          </p:pic>
        </p:grpSp>
        <p:grpSp>
          <p:nvGrpSpPr>
            <p:cNvPr id="78880" name="Ryhmä 124"/>
            <p:cNvGrpSpPr>
              <a:grpSpLocks/>
            </p:cNvGrpSpPr>
            <p:nvPr/>
          </p:nvGrpSpPr>
          <p:grpSpPr bwMode="auto">
            <a:xfrm>
              <a:off x="1990800" y="4376742"/>
              <a:ext cx="1081010" cy="838200"/>
              <a:chOff x="1990800" y="4376742"/>
              <a:chExt cx="1081010" cy="838200"/>
            </a:xfrm>
          </p:grpSpPr>
          <p:pic>
            <p:nvPicPr>
              <p:cNvPr id="78884" name="Kuva 74" descr="KromLsinM_pp.jpg"/>
              <p:cNvPicPr>
                <a:picLocks noChangeAspect="1"/>
              </p:cNvPicPr>
              <p:nvPr/>
            </p:nvPicPr>
            <p:blipFill>
              <a:blip r:embed="rId11" cstate="print"/>
              <a:srcRect/>
              <a:stretch>
                <a:fillRect/>
              </a:stretch>
            </p:blipFill>
            <p:spPr bwMode="auto">
              <a:xfrm>
                <a:off x="2214554" y="4376742"/>
                <a:ext cx="406400" cy="838200"/>
              </a:xfrm>
              <a:prstGeom prst="rect">
                <a:avLst/>
              </a:prstGeom>
              <a:noFill/>
              <a:ln w="9525">
                <a:noFill/>
                <a:miter lim="800000"/>
                <a:headEnd/>
                <a:tailEnd/>
              </a:ln>
            </p:spPr>
          </p:pic>
          <p:cxnSp>
            <p:nvCxnSpPr>
              <p:cNvPr id="78885" name="Suora nuoliyhdysviiva 78"/>
              <p:cNvCxnSpPr>
                <a:cxnSpLocks noChangeShapeType="1"/>
              </p:cNvCxnSpPr>
              <p:nvPr/>
            </p:nvCxnSpPr>
            <p:spPr bwMode="auto">
              <a:xfrm>
                <a:off x="1990800" y="4682514"/>
                <a:ext cx="285752" cy="214314"/>
              </a:xfrm>
              <a:prstGeom prst="straightConnector1">
                <a:avLst/>
              </a:prstGeom>
              <a:noFill/>
              <a:ln w="9525" algn="ctr">
                <a:solidFill>
                  <a:schemeClr val="tx1"/>
                </a:solidFill>
                <a:round/>
                <a:headEnd/>
                <a:tailEnd type="arrow" w="med" len="med"/>
              </a:ln>
            </p:spPr>
          </p:cxnSp>
          <p:pic>
            <p:nvPicPr>
              <p:cNvPr id="78886" name="Kuva 91" descr="KromLsinM_pp.jpg"/>
              <p:cNvPicPr>
                <a:picLocks noChangeAspect="1"/>
              </p:cNvPicPr>
              <p:nvPr/>
            </p:nvPicPr>
            <p:blipFill>
              <a:blip r:embed="rId11" cstate="print"/>
              <a:srcRect/>
              <a:stretch>
                <a:fillRect/>
              </a:stretch>
            </p:blipFill>
            <p:spPr bwMode="auto">
              <a:xfrm>
                <a:off x="2665410" y="4376742"/>
                <a:ext cx="406400" cy="838200"/>
              </a:xfrm>
              <a:prstGeom prst="rect">
                <a:avLst/>
              </a:prstGeom>
              <a:noFill/>
              <a:ln w="9525">
                <a:noFill/>
                <a:miter lim="800000"/>
                <a:headEnd/>
                <a:tailEnd/>
              </a:ln>
            </p:spPr>
          </p:pic>
        </p:grpSp>
        <p:grpSp>
          <p:nvGrpSpPr>
            <p:cNvPr id="78881" name="Ryhmä 48"/>
            <p:cNvGrpSpPr>
              <a:grpSpLocks/>
            </p:cNvGrpSpPr>
            <p:nvPr/>
          </p:nvGrpSpPr>
          <p:grpSpPr bwMode="auto">
            <a:xfrm>
              <a:off x="4786322" y="4143372"/>
              <a:ext cx="893760" cy="1028700"/>
              <a:chOff x="4749812" y="3776654"/>
              <a:chExt cx="893766" cy="1028700"/>
            </a:xfrm>
          </p:grpSpPr>
          <p:pic>
            <p:nvPicPr>
              <p:cNvPr id="78882" name="Kuva 35" descr="KromEKelt_pp.jpg"/>
              <p:cNvPicPr>
                <a:picLocks noChangeAspect="1"/>
              </p:cNvPicPr>
              <p:nvPr/>
            </p:nvPicPr>
            <p:blipFill>
              <a:blip r:embed="rId3" cstate="print"/>
              <a:srcRect/>
              <a:stretch>
                <a:fillRect/>
              </a:stretch>
            </p:blipFill>
            <p:spPr bwMode="auto">
              <a:xfrm>
                <a:off x="5249878" y="3776654"/>
                <a:ext cx="393700" cy="1028700"/>
              </a:xfrm>
              <a:prstGeom prst="rect">
                <a:avLst/>
              </a:prstGeom>
              <a:noFill/>
              <a:ln w="9525">
                <a:noFill/>
                <a:miter lim="800000"/>
                <a:headEnd/>
                <a:tailEnd/>
              </a:ln>
            </p:spPr>
          </p:pic>
          <p:pic>
            <p:nvPicPr>
              <p:cNvPr id="78883" name="Kuva 39" descr="KromEKelt_pp.jpg"/>
              <p:cNvPicPr>
                <a:picLocks noChangeAspect="1"/>
              </p:cNvPicPr>
              <p:nvPr/>
            </p:nvPicPr>
            <p:blipFill>
              <a:blip r:embed="rId3" cstate="print"/>
              <a:srcRect/>
              <a:stretch>
                <a:fillRect/>
              </a:stretch>
            </p:blipFill>
            <p:spPr bwMode="auto">
              <a:xfrm>
                <a:off x="4749812" y="3776654"/>
                <a:ext cx="393700" cy="1028700"/>
              </a:xfrm>
              <a:prstGeom prst="rect">
                <a:avLst/>
              </a:prstGeom>
              <a:noFill/>
              <a:ln w="9525">
                <a:noFill/>
                <a:miter lim="800000"/>
                <a:headEnd/>
                <a:tailEnd/>
              </a:ln>
            </p:spPr>
          </p:pic>
        </p:grpSp>
      </p:grpSp>
      <p:sp>
        <p:nvSpPr>
          <p:cNvPr id="78862" name="Tekstikehys 147"/>
          <p:cNvSpPr txBox="1">
            <a:spLocks noChangeArrowheads="1"/>
          </p:cNvSpPr>
          <p:nvPr/>
        </p:nvSpPr>
        <p:spPr bwMode="auto">
          <a:xfrm>
            <a:off x="5786438" y="2386013"/>
            <a:ext cx="781050" cy="400050"/>
          </a:xfrm>
          <a:prstGeom prst="rect">
            <a:avLst/>
          </a:prstGeom>
          <a:noFill/>
          <a:ln w="9525">
            <a:noFill/>
            <a:miter lim="800000"/>
            <a:headEnd/>
            <a:tailEnd/>
          </a:ln>
        </p:spPr>
        <p:txBody>
          <a:bodyPr wrap="none">
            <a:spAutoFit/>
          </a:bodyPr>
          <a:lstStyle/>
          <a:p>
            <a:r>
              <a:rPr lang="fi-FI" sz="2000" u="sng">
                <a:solidFill>
                  <a:srgbClr val="000000"/>
                </a:solidFill>
              </a:rPr>
              <a:t>Esim:</a:t>
            </a:r>
            <a:endParaRPr lang="fi-FI" sz="2000" u="sng" baseline="-25000">
              <a:solidFill>
                <a:srgbClr val="000000"/>
              </a:solidFill>
            </a:endParaRPr>
          </a:p>
        </p:txBody>
      </p:sp>
      <p:grpSp>
        <p:nvGrpSpPr>
          <p:cNvPr id="78863" name="Ryhmä 158"/>
          <p:cNvGrpSpPr>
            <a:grpSpLocks/>
          </p:cNvGrpSpPr>
          <p:nvPr/>
        </p:nvGrpSpPr>
        <p:grpSpPr bwMode="auto">
          <a:xfrm>
            <a:off x="785813" y="5676900"/>
            <a:ext cx="4873625" cy="1590675"/>
            <a:chOff x="785794" y="5410216"/>
            <a:chExt cx="4873625" cy="1590676"/>
          </a:xfrm>
        </p:grpSpPr>
        <p:grpSp>
          <p:nvGrpSpPr>
            <p:cNvPr id="78865" name="Ryhmä 130"/>
            <p:cNvGrpSpPr>
              <a:grpSpLocks/>
            </p:cNvGrpSpPr>
            <p:nvPr/>
          </p:nvGrpSpPr>
          <p:grpSpPr bwMode="auto">
            <a:xfrm>
              <a:off x="4765659" y="5953152"/>
              <a:ext cx="893760" cy="1028700"/>
              <a:chOff x="4765659" y="5953152"/>
              <a:chExt cx="893760" cy="1028700"/>
            </a:xfrm>
          </p:grpSpPr>
          <p:pic>
            <p:nvPicPr>
              <p:cNvPr id="78876" name="Kuva 35" descr="KromEKelt_pp.jpg"/>
              <p:cNvPicPr>
                <a:picLocks noChangeAspect="1"/>
              </p:cNvPicPr>
              <p:nvPr/>
            </p:nvPicPr>
            <p:blipFill>
              <a:blip r:embed="rId3" cstate="print"/>
              <a:srcRect/>
              <a:stretch>
                <a:fillRect/>
              </a:stretch>
            </p:blipFill>
            <p:spPr bwMode="auto">
              <a:xfrm>
                <a:off x="5265722" y="5953152"/>
                <a:ext cx="393697" cy="1028700"/>
              </a:xfrm>
              <a:prstGeom prst="rect">
                <a:avLst/>
              </a:prstGeom>
              <a:noFill/>
              <a:ln w="9525">
                <a:noFill/>
                <a:miter lim="800000"/>
                <a:headEnd/>
                <a:tailEnd/>
              </a:ln>
            </p:spPr>
          </p:pic>
          <p:pic>
            <p:nvPicPr>
              <p:cNvPr id="78877" name="Kuva 39" descr="KromEKelt_pp.jpg"/>
              <p:cNvPicPr>
                <a:picLocks noChangeAspect="1"/>
              </p:cNvPicPr>
              <p:nvPr/>
            </p:nvPicPr>
            <p:blipFill>
              <a:blip r:embed="rId3" cstate="print"/>
              <a:srcRect/>
              <a:stretch>
                <a:fillRect/>
              </a:stretch>
            </p:blipFill>
            <p:spPr bwMode="auto">
              <a:xfrm>
                <a:off x="4765659" y="5953152"/>
                <a:ext cx="393697" cy="1028700"/>
              </a:xfrm>
              <a:prstGeom prst="rect">
                <a:avLst/>
              </a:prstGeom>
              <a:noFill/>
              <a:ln w="9525">
                <a:noFill/>
                <a:miter lim="800000"/>
                <a:headEnd/>
                <a:tailEnd/>
              </a:ln>
            </p:spPr>
          </p:pic>
        </p:grpSp>
        <p:grpSp>
          <p:nvGrpSpPr>
            <p:cNvPr id="78866" name="Ryhmä 127"/>
            <p:cNvGrpSpPr>
              <a:grpSpLocks/>
            </p:cNvGrpSpPr>
            <p:nvPr/>
          </p:nvGrpSpPr>
          <p:grpSpPr bwMode="auto">
            <a:xfrm>
              <a:off x="785794" y="5715008"/>
              <a:ext cx="960432" cy="1282700"/>
              <a:chOff x="785794" y="5699152"/>
              <a:chExt cx="960432" cy="1282700"/>
            </a:xfrm>
          </p:grpSpPr>
          <p:pic>
            <p:nvPicPr>
              <p:cNvPr id="78874" name="Sisällön paikkamerkki 23" descr="KromSin_pp.jpg"/>
              <p:cNvPicPr>
                <a:picLocks noChangeAspect="1"/>
              </p:cNvPicPr>
              <p:nvPr/>
            </p:nvPicPr>
            <p:blipFill>
              <a:blip r:embed="rId4" cstate="print"/>
              <a:srcRect/>
              <a:stretch>
                <a:fillRect/>
              </a:stretch>
            </p:blipFill>
            <p:spPr bwMode="auto">
              <a:xfrm>
                <a:off x="785794" y="5699152"/>
                <a:ext cx="444497" cy="1282700"/>
              </a:xfrm>
              <a:prstGeom prst="rect">
                <a:avLst/>
              </a:prstGeom>
              <a:noFill/>
              <a:ln w="9525">
                <a:noFill/>
                <a:miter lim="800000"/>
                <a:headEnd/>
                <a:tailEnd/>
              </a:ln>
            </p:spPr>
          </p:pic>
          <p:pic>
            <p:nvPicPr>
              <p:cNvPr id="78875" name="Sisällön paikkamerkki 23" descr="KromSin_pp.jpg"/>
              <p:cNvPicPr>
                <a:picLocks noChangeAspect="1"/>
              </p:cNvPicPr>
              <p:nvPr/>
            </p:nvPicPr>
            <p:blipFill>
              <a:blip r:embed="rId4" cstate="print"/>
              <a:srcRect/>
              <a:stretch>
                <a:fillRect/>
              </a:stretch>
            </p:blipFill>
            <p:spPr bwMode="auto">
              <a:xfrm>
                <a:off x="1301729" y="5699152"/>
                <a:ext cx="444497" cy="1282700"/>
              </a:xfrm>
              <a:prstGeom prst="rect">
                <a:avLst/>
              </a:prstGeom>
              <a:noFill/>
              <a:ln w="9525">
                <a:noFill/>
                <a:miter lim="800000"/>
                <a:headEnd/>
                <a:tailEnd/>
              </a:ln>
            </p:spPr>
          </p:pic>
        </p:grpSp>
        <p:grpSp>
          <p:nvGrpSpPr>
            <p:cNvPr id="78867" name="Ryhmä 129"/>
            <p:cNvGrpSpPr>
              <a:grpSpLocks/>
            </p:cNvGrpSpPr>
            <p:nvPr/>
          </p:nvGrpSpPr>
          <p:grpSpPr bwMode="auto">
            <a:xfrm>
              <a:off x="3429000" y="5410216"/>
              <a:ext cx="1285913" cy="1590676"/>
              <a:chOff x="3429000" y="5410216"/>
              <a:chExt cx="1285913" cy="1590676"/>
            </a:xfrm>
          </p:grpSpPr>
          <p:pic>
            <p:nvPicPr>
              <p:cNvPr id="78871" name="Kuva 75" descr="KromPeKeltM_pp.jpg"/>
              <p:cNvPicPr>
                <a:picLocks noChangeAspect="1"/>
              </p:cNvPicPr>
              <p:nvPr/>
            </p:nvPicPr>
            <p:blipFill>
              <a:blip r:embed="rId12" cstate="print"/>
              <a:srcRect/>
              <a:stretch>
                <a:fillRect/>
              </a:stretch>
            </p:blipFill>
            <p:spPr bwMode="auto">
              <a:xfrm>
                <a:off x="3929094" y="5534052"/>
                <a:ext cx="419100" cy="1447800"/>
              </a:xfrm>
              <a:prstGeom prst="rect">
                <a:avLst/>
              </a:prstGeom>
              <a:noFill/>
              <a:ln w="9525">
                <a:noFill/>
                <a:miter lim="800000"/>
                <a:headEnd/>
                <a:tailEnd/>
              </a:ln>
            </p:spPr>
          </p:pic>
          <p:cxnSp>
            <p:nvCxnSpPr>
              <p:cNvPr id="78872" name="Suora nuoliyhdysviiva 79"/>
              <p:cNvCxnSpPr>
                <a:cxnSpLocks noChangeShapeType="1"/>
              </p:cNvCxnSpPr>
              <p:nvPr/>
            </p:nvCxnSpPr>
            <p:spPr bwMode="auto">
              <a:xfrm rot="10800000" flipV="1">
                <a:off x="4357723" y="5410216"/>
                <a:ext cx="357190" cy="285752"/>
              </a:xfrm>
              <a:prstGeom prst="straightConnector1">
                <a:avLst/>
              </a:prstGeom>
              <a:noFill/>
              <a:ln w="9525" algn="ctr">
                <a:solidFill>
                  <a:schemeClr val="tx1"/>
                </a:solidFill>
                <a:round/>
                <a:headEnd/>
                <a:tailEnd type="arrow" w="med" len="med"/>
              </a:ln>
            </p:spPr>
          </p:cxnSp>
          <p:pic>
            <p:nvPicPr>
              <p:cNvPr id="78873" name="Kuva 105" descr="KromPeKeltM_pp.jpg"/>
              <p:cNvPicPr>
                <a:picLocks noChangeAspect="1"/>
              </p:cNvPicPr>
              <p:nvPr/>
            </p:nvPicPr>
            <p:blipFill>
              <a:blip r:embed="rId12" cstate="print"/>
              <a:srcRect/>
              <a:stretch>
                <a:fillRect/>
              </a:stretch>
            </p:blipFill>
            <p:spPr bwMode="auto">
              <a:xfrm>
                <a:off x="3429000" y="5553092"/>
                <a:ext cx="419100" cy="1447800"/>
              </a:xfrm>
              <a:prstGeom prst="rect">
                <a:avLst/>
              </a:prstGeom>
              <a:noFill/>
              <a:ln w="9525">
                <a:noFill/>
                <a:miter lim="800000"/>
                <a:headEnd/>
                <a:tailEnd/>
              </a:ln>
            </p:spPr>
          </p:pic>
        </p:grpSp>
        <p:grpSp>
          <p:nvGrpSpPr>
            <p:cNvPr id="78868" name="Ryhmä 59"/>
            <p:cNvGrpSpPr>
              <a:grpSpLocks/>
            </p:cNvGrpSpPr>
            <p:nvPr/>
          </p:nvGrpSpPr>
          <p:grpSpPr bwMode="auto">
            <a:xfrm>
              <a:off x="2143116" y="6162692"/>
              <a:ext cx="884233" cy="838200"/>
              <a:chOff x="2165344" y="5467352"/>
              <a:chExt cx="884238" cy="838200"/>
            </a:xfrm>
          </p:grpSpPr>
          <p:pic>
            <p:nvPicPr>
              <p:cNvPr id="78869" name="Kuva 51" descr="KromLsin_pp.jpg"/>
              <p:cNvPicPr>
                <a:picLocks noChangeAspect="1"/>
              </p:cNvPicPr>
              <p:nvPr/>
            </p:nvPicPr>
            <p:blipFill>
              <a:blip r:embed="rId8" cstate="print"/>
              <a:srcRect/>
              <a:stretch>
                <a:fillRect/>
              </a:stretch>
            </p:blipFill>
            <p:spPr bwMode="auto">
              <a:xfrm>
                <a:off x="2165344" y="5467352"/>
                <a:ext cx="406400" cy="838200"/>
              </a:xfrm>
              <a:prstGeom prst="rect">
                <a:avLst/>
              </a:prstGeom>
              <a:noFill/>
              <a:ln w="9525">
                <a:noFill/>
                <a:miter lim="800000"/>
                <a:headEnd/>
                <a:tailEnd/>
              </a:ln>
            </p:spPr>
          </p:pic>
          <p:pic>
            <p:nvPicPr>
              <p:cNvPr id="78870" name="Kuva 52" descr="KromLsin_pp.jpg"/>
              <p:cNvPicPr>
                <a:picLocks noChangeAspect="1"/>
              </p:cNvPicPr>
              <p:nvPr/>
            </p:nvPicPr>
            <p:blipFill>
              <a:blip r:embed="rId8" cstate="print"/>
              <a:srcRect/>
              <a:stretch>
                <a:fillRect/>
              </a:stretch>
            </p:blipFill>
            <p:spPr bwMode="auto">
              <a:xfrm>
                <a:off x="2643182" y="5467352"/>
                <a:ext cx="406400" cy="838200"/>
              </a:xfrm>
              <a:prstGeom prst="rect">
                <a:avLst/>
              </a:prstGeom>
              <a:noFill/>
              <a:ln w="9525">
                <a:noFill/>
                <a:miter lim="800000"/>
                <a:headEnd/>
                <a:tailEnd/>
              </a:ln>
            </p:spPr>
          </p:pic>
        </p:grpSp>
      </p:grpSp>
      <p:sp>
        <p:nvSpPr>
          <p:cNvPr id="78864" name="Tekstikehys 161"/>
          <p:cNvSpPr txBox="1">
            <a:spLocks noChangeArrowheads="1"/>
          </p:cNvSpPr>
          <p:nvPr/>
        </p:nvSpPr>
        <p:spPr bwMode="auto">
          <a:xfrm>
            <a:off x="785813" y="5429250"/>
            <a:ext cx="1544637" cy="461963"/>
          </a:xfrm>
          <a:prstGeom prst="rect">
            <a:avLst/>
          </a:prstGeom>
          <a:noFill/>
          <a:ln w="9525">
            <a:noFill/>
            <a:miter lim="800000"/>
            <a:headEnd/>
            <a:tailEnd/>
          </a:ln>
        </p:spPr>
        <p:txBody>
          <a:bodyPr wrap="none">
            <a:spAutoFit/>
          </a:bodyPr>
          <a:lstStyle/>
          <a:p>
            <a:r>
              <a:rPr lang="fi-FI">
                <a:solidFill>
                  <a:srgbClr val="000000"/>
                </a:solidFill>
              </a:rPr>
              <a:t>- - - - - - -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Otsikko 1"/>
          <p:cNvSpPr>
            <a:spLocks noGrp="1"/>
          </p:cNvSpPr>
          <p:nvPr>
            <p:ph type="title"/>
          </p:nvPr>
        </p:nvSpPr>
        <p:spPr>
          <a:xfrm>
            <a:off x="1000125" y="285750"/>
            <a:ext cx="5629275" cy="928688"/>
          </a:xfrm>
        </p:spPr>
        <p:txBody>
          <a:bodyPr/>
          <a:lstStyle/>
          <a:p>
            <a:r>
              <a:rPr lang="fi-FI" smtClean="0"/>
              <a:t>Kuinka voitaisiin viljellä huippuyksilöä lajikkeena?              14.</a:t>
            </a:r>
            <a:br>
              <a:rPr lang="fi-FI" smtClean="0"/>
            </a:br>
            <a:r>
              <a:rPr lang="fi-FI" sz="2000" u="sng" smtClean="0"/>
              <a:t>”Käänteishybridit”</a:t>
            </a:r>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79877" name="Dian numeron paikkamerkki 5"/>
          <p:cNvSpPr>
            <a:spLocks noGrp="1"/>
          </p:cNvSpPr>
          <p:nvPr>
            <p:ph type="sldNum" sz="quarter" idx="12"/>
          </p:nvPr>
        </p:nvSpPr>
        <p:spPr>
          <a:noFill/>
        </p:spPr>
        <p:txBody>
          <a:bodyPr/>
          <a:lstStyle/>
          <a:p>
            <a:fld id="{8768A416-377A-4AAE-AD87-EEECFA2BEBA0}" type="slidenum">
              <a:rPr lang="en-US" smtClean="0"/>
              <a:pPr/>
              <a:t>39</a:t>
            </a:fld>
            <a:endParaRPr lang="en-US" smtClean="0"/>
          </a:p>
        </p:txBody>
      </p:sp>
      <p:sp>
        <p:nvSpPr>
          <p:cNvPr id="79878" name="Tekstikehys 12"/>
          <p:cNvSpPr txBox="1">
            <a:spLocks noChangeArrowheads="1"/>
          </p:cNvSpPr>
          <p:nvPr/>
        </p:nvSpPr>
        <p:spPr bwMode="auto">
          <a:xfrm>
            <a:off x="714375" y="1239838"/>
            <a:ext cx="5929313" cy="3046412"/>
          </a:xfrm>
          <a:prstGeom prst="rect">
            <a:avLst/>
          </a:prstGeom>
          <a:noFill/>
          <a:ln w="9525">
            <a:noFill/>
            <a:miter lim="800000"/>
            <a:headEnd/>
            <a:tailEnd/>
          </a:ln>
        </p:spPr>
        <p:txBody>
          <a:bodyPr>
            <a:spAutoFit/>
          </a:bodyPr>
          <a:lstStyle/>
          <a:p>
            <a:r>
              <a:rPr lang="fi-FI" u="sng">
                <a:solidFill>
                  <a:srgbClr val="000000"/>
                </a:solidFill>
              </a:rPr>
              <a:t>Vaihe 4.</a:t>
            </a:r>
            <a:r>
              <a:rPr lang="fi-FI">
                <a:solidFill>
                  <a:srgbClr val="000000"/>
                </a:solidFill>
              </a:rPr>
              <a:t> Valitaan </a:t>
            </a:r>
            <a:r>
              <a:rPr lang="fi-FI" i="1">
                <a:solidFill>
                  <a:srgbClr val="000000"/>
                </a:solidFill>
              </a:rPr>
              <a:t>muuntogeenitön</a:t>
            </a:r>
            <a:r>
              <a:rPr lang="fi-FI">
                <a:solidFill>
                  <a:srgbClr val="000000"/>
                </a:solidFill>
              </a:rPr>
              <a:t> komplementaarinen linjapari</a:t>
            </a:r>
          </a:p>
          <a:p>
            <a:r>
              <a:rPr lang="fi-FI">
                <a:solidFill>
                  <a:srgbClr val="000000"/>
                </a:solidFill>
              </a:rPr>
              <a:t>– toinen linjan Gm</a:t>
            </a:r>
            <a:r>
              <a:rPr lang="fi-FI" baseline="-25000">
                <a:solidFill>
                  <a:srgbClr val="000000"/>
                </a:solidFill>
              </a:rPr>
              <a:t>1</a:t>
            </a:r>
            <a:r>
              <a:rPr lang="fi-FI">
                <a:solidFill>
                  <a:srgbClr val="000000"/>
                </a:solidFill>
              </a:rPr>
              <a:t>, toinen linjan Gm</a:t>
            </a:r>
            <a:r>
              <a:rPr lang="fi-FI" baseline="-25000">
                <a:solidFill>
                  <a:srgbClr val="000000"/>
                </a:solidFill>
              </a:rPr>
              <a:t>2</a:t>
            </a:r>
            <a:r>
              <a:rPr lang="fi-FI">
                <a:solidFill>
                  <a:srgbClr val="000000"/>
                </a:solidFill>
              </a:rPr>
              <a:t> homotsygoottisista jälkeläislinjoista.</a:t>
            </a:r>
          </a:p>
          <a:p>
            <a:endParaRPr lang="fi-FI">
              <a:solidFill>
                <a:srgbClr val="000000"/>
              </a:solidFill>
            </a:endParaRPr>
          </a:p>
          <a:p>
            <a:r>
              <a:rPr lang="fi-FI" u="sng">
                <a:solidFill>
                  <a:srgbClr val="000000"/>
                </a:solidFill>
              </a:rPr>
              <a:t>Vaihe 5. </a:t>
            </a:r>
            <a:r>
              <a:rPr lang="fi-FI" b="1">
                <a:solidFill>
                  <a:srgbClr val="000000"/>
                </a:solidFill>
              </a:rPr>
              <a:t>Huippulajikkeen kylvösiemen </a:t>
            </a:r>
            <a:r>
              <a:rPr lang="fi-FI">
                <a:solidFill>
                  <a:srgbClr val="000000"/>
                </a:solidFill>
              </a:rPr>
              <a:t>tuotetaan lisäämällä näitä valittuja linjoja ja risteyttämällä ne lopuksi keskenään. </a:t>
            </a:r>
          </a:p>
        </p:txBody>
      </p:sp>
      <p:sp>
        <p:nvSpPr>
          <p:cNvPr id="79879" name="Tekstikehys 12"/>
          <p:cNvSpPr txBox="1">
            <a:spLocks noChangeArrowheads="1"/>
          </p:cNvSpPr>
          <p:nvPr/>
        </p:nvSpPr>
        <p:spPr bwMode="auto">
          <a:xfrm>
            <a:off x="642938" y="7429500"/>
            <a:ext cx="5929312" cy="1323975"/>
          </a:xfrm>
          <a:prstGeom prst="rect">
            <a:avLst/>
          </a:prstGeom>
          <a:noFill/>
          <a:ln w="9525">
            <a:noFill/>
            <a:miter lim="800000"/>
            <a:headEnd/>
            <a:tailEnd/>
          </a:ln>
        </p:spPr>
        <p:txBody>
          <a:bodyPr>
            <a:spAutoFit/>
          </a:bodyPr>
          <a:lstStyle/>
          <a:p>
            <a:r>
              <a:rPr lang="fi-FI" sz="2000" u="sng">
                <a:solidFill>
                  <a:srgbClr val="000000"/>
                </a:solidFill>
              </a:rPr>
              <a:t>Huom!</a:t>
            </a:r>
            <a:r>
              <a:rPr lang="fi-FI" sz="2000">
                <a:solidFill>
                  <a:srgbClr val="000000"/>
                </a:solidFill>
              </a:rPr>
              <a:t> Sopivista pareista otetaan käyttöön elinvoimaisin (sillä sisäsiitosdepressio heikentää usein homotsygoottisten yksilöiden elinkykyisyyttä ristisiittoisilla kasvilajeilla). </a:t>
            </a:r>
          </a:p>
        </p:txBody>
      </p:sp>
      <p:grpSp>
        <p:nvGrpSpPr>
          <p:cNvPr id="79880" name="Ryhmä 123"/>
          <p:cNvGrpSpPr>
            <a:grpSpLocks/>
          </p:cNvGrpSpPr>
          <p:nvPr/>
        </p:nvGrpSpPr>
        <p:grpSpPr bwMode="auto">
          <a:xfrm>
            <a:off x="769938" y="4176713"/>
            <a:ext cx="6119812" cy="3181350"/>
            <a:chOff x="769938" y="4000496"/>
            <a:chExt cx="6119703" cy="3181352"/>
          </a:xfrm>
        </p:grpSpPr>
        <p:grpSp>
          <p:nvGrpSpPr>
            <p:cNvPr id="79881" name="Ryhmä 65"/>
            <p:cNvGrpSpPr>
              <a:grpSpLocks/>
            </p:cNvGrpSpPr>
            <p:nvPr/>
          </p:nvGrpSpPr>
          <p:grpSpPr bwMode="auto">
            <a:xfrm>
              <a:off x="769938" y="4000496"/>
              <a:ext cx="4873625" cy="1447800"/>
              <a:chOff x="769938" y="2195506"/>
              <a:chExt cx="4873625" cy="1447800"/>
            </a:xfrm>
          </p:grpSpPr>
          <p:grpSp>
            <p:nvGrpSpPr>
              <p:cNvPr id="79898" name="Ryhmä 48"/>
              <p:cNvGrpSpPr>
                <a:grpSpLocks/>
              </p:cNvGrpSpPr>
              <p:nvPr/>
            </p:nvGrpSpPr>
            <p:grpSpPr bwMode="auto">
              <a:xfrm>
                <a:off x="4749798" y="2614606"/>
                <a:ext cx="893759" cy="1028700"/>
                <a:chOff x="4749812" y="3776654"/>
                <a:chExt cx="893766" cy="1028700"/>
              </a:xfrm>
            </p:grpSpPr>
            <p:pic>
              <p:nvPicPr>
                <p:cNvPr id="79908" name="Kuva 35" descr="KromEKelt_pp.jpg"/>
                <p:cNvPicPr>
                  <a:picLocks noChangeAspect="1"/>
                </p:cNvPicPr>
                <p:nvPr/>
              </p:nvPicPr>
              <p:blipFill>
                <a:blip r:embed="rId3" cstate="print"/>
                <a:srcRect/>
                <a:stretch>
                  <a:fillRect/>
                </a:stretch>
              </p:blipFill>
              <p:spPr bwMode="auto">
                <a:xfrm>
                  <a:off x="5249878" y="3776654"/>
                  <a:ext cx="393700" cy="1028700"/>
                </a:xfrm>
                <a:prstGeom prst="rect">
                  <a:avLst/>
                </a:prstGeom>
                <a:noFill/>
                <a:ln w="9525">
                  <a:noFill/>
                  <a:miter lim="800000"/>
                  <a:headEnd/>
                  <a:tailEnd/>
                </a:ln>
              </p:spPr>
            </p:pic>
            <p:pic>
              <p:nvPicPr>
                <p:cNvPr id="79909" name="Kuva 39" descr="KromEKelt_pp.jpg"/>
                <p:cNvPicPr>
                  <a:picLocks noChangeAspect="1"/>
                </p:cNvPicPr>
                <p:nvPr/>
              </p:nvPicPr>
              <p:blipFill>
                <a:blip r:embed="rId3" cstate="print"/>
                <a:srcRect/>
                <a:stretch>
                  <a:fillRect/>
                </a:stretch>
              </p:blipFill>
              <p:spPr bwMode="auto">
                <a:xfrm>
                  <a:off x="4749812" y="3776654"/>
                  <a:ext cx="393700" cy="1028700"/>
                </a:xfrm>
                <a:prstGeom prst="rect">
                  <a:avLst/>
                </a:prstGeom>
                <a:noFill/>
                <a:ln w="9525">
                  <a:noFill/>
                  <a:miter lim="800000"/>
                  <a:headEnd/>
                  <a:tailEnd/>
                </a:ln>
              </p:spPr>
            </p:pic>
          </p:grpSp>
          <p:grpSp>
            <p:nvGrpSpPr>
              <p:cNvPr id="79899" name="Ryhmä 46"/>
              <p:cNvGrpSpPr>
                <a:grpSpLocks/>
              </p:cNvGrpSpPr>
              <p:nvPr/>
            </p:nvGrpSpPr>
            <p:grpSpPr bwMode="auto">
              <a:xfrm>
                <a:off x="769938" y="2360606"/>
                <a:ext cx="960432" cy="1282700"/>
                <a:chOff x="769922" y="3522654"/>
                <a:chExt cx="960438" cy="1282700"/>
              </a:xfrm>
            </p:grpSpPr>
            <p:pic>
              <p:nvPicPr>
                <p:cNvPr id="79906" name="Sisällön paikkamerkki 23" descr="KromSin_pp.jpg"/>
                <p:cNvPicPr>
                  <a:picLocks noChangeAspect="1"/>
                </p:cNvPicPr>
                <p:nvPr/>
              </p:nvPicPr>
              <p:blipFill>
                <a:blip r:embed="rId4" cstate="print"/>
                <a:srcRect/>
                <a:stretch>
                  <a:fillRect/>
                </a:stretch>
              </p:blipFill>
              <p:spPr bwMode="auto">
                <a:xfrm>
                  <a:off x="769922" y="3522654"/>
                  <a:ext cx="444500" cy="1282700"/>
                </a:xfrm>
                <a:prstGeom prst="rect">
                  <a:avLst/>
                </a:prstGeom>
                <a:noFill/>
                <a:ln w="9525">
                  <a:noFill/>
                  <a:miter lim="800000"/>
                  <a:headEnd/>
                  <a:tailEnd/>
                </a:ln>
              </p:spPr>
            </p:pic>
            <p:pic>
              <p:nvPicPr>
                <p:cNvPr id="79907" name="Sisällön paikkamerkki 23" descr="KromSin_pp.jpg"/>
                <p:cNvPicPr>
                  <a:picLocks noChangeAspect="1"/>
                </p:cNvPicPr>
                <p:nvPr/>
              </p:nvPicPr>
              <p:blipFill>
                <a:blip r:embed="rId4" cstate="print"/>
                <a:srcRect/>
                <a:stretch>
                  <a:fillRect/>
                </a:stretch>
              </p:blipFill>
              <p:spPr bwMode="auto">
                <a:xfrm>
                  <a:off x="1285860" y="3522654"/>
                  <a:ext cx="444500" cy="1282700"/>
                </a:xfrm>
                <a:prstGeom prst="rect">
                  <a:avLst/>
                </a:prstGeom>
                <a:noFill/>
                <a:ln w="9525">
                  <a:noFill/>
                  <a:miter lim="800000"/>
                  <a:headEnd/>
                  <a:tailEnd/>
                </a:ln>
              </p:spPr>
            </p:pic>
          </p:grpSp>
          <p:grpSp>
            <p:nvGrpSpPr>
              <p:cNvPr id="79900" name="Ryhmä 45"/>
              <p:cNvGrpSpPr>
                <a:grpSpLocks/>
              </p:cNvGrpSpPr>
              <p:nvPr/>
            </p:nvGrpSpPr>
            <p:grpSpPr bwMode="auto">
              <a:xfrm>
                <a:off x="2131708" y="2805106"/>
                <a:ext cx="906459" cy="838200"/>
                <a:chOff x="2143116" y="3967154"/>
                <a:chExt cx="906466" cy="838200"/>
              </a:xfrm>
            </p:grpSpPr>
            <p:pic>
              <p:nvPicPr>
                <p:cNvPr id="79904" name="Kuva 41" descr="KromLkelt_pp.jpg"/>
                <p:cNvPicPr>
                  <a:picLocks noChangeAspect="1"/>
                </p:cNvPicPr>
                <p:nvPr/>
              </p:nvPicPr>
              <p:blipFill>
                <a:blip r:embed="rId5" cstate="print"/>
                <a:srcRect/>
                <a:stretch>
                  <a:fillRect/>
                </a:stretch>
              </p:blipFill>
              <p:spPr bwMode="auto">
                <a:xfrm>
                  <a:off x="2643182" y="3967154"/>
                  <a:ext cx="406400" cy="838200"/>
                </a:xfrm>
                <a:prstGeom prst="rect">
                  <a:avLst/>
                </a:prstGeom>
                <a:noFill/>
                <a:ln w="9525">
                  <a:noFill/>
                  <a:miter lim="800000"/>
                  <a:headEnd/>
                  <a:tailEnd/>
                </a:ln>
              </p:spPr>
            </p:pic>
            <p:pic>
              <p:nvPicPr>
                <p:cNvPr id="79905" name="Kuva 43" descr="KromLkelt_pp.jpg"/>
                <p:cNvPicPr>
                  <a:picLocks noChangeAspect="1"/>
                </p:cNvPicPr>
                <p:nvPr/>
              </p:nvPicPr>
              <p:blipFill>
                <a:blip r:embed="rId5" cstate="print"/>
                <a:srcRect/>
                <a:stretch>
                  <a:fillRect/>
                </a:stretch>
              </p:blipFill>
              <p:spPr bwMode="auto">
                <a:xfrm>
                  <a:off x="2143116" y="3967154"/>
                  <a:ext cx="406400" cy="838200"/>
                </a:xfrm>
                <a:prstGeom prst="rect">
                  <a:avLst/>
                </a:prstGeom>
                <a:noFill/>
                <a:ln w="9525">
                  <a:noFill/>
                  <a:miter lim="800000"/>
                  <a:headEnd/>
                  <a:tailEnd/>
                </a:ln>
              </p:spPr>
            </p:pic>
          </p:grpSp>
          <p:grpSp>
            <p:nvGrpSpPr>
              <p:cNvPr id="79901" name="Ryhmä 47"/>
              <p:cNvGrpSpPr>
                <a:grpSpLocks/>
              </p:cNvGrpSpPr>
              <p:nvPr/>
            </p:nvGrpSpPr>
            <p:grpSpPr bwMode="auto">
              <a:xfrm>
                <a:off x="3439508" y="2195506"/>
                <a:ext cx="908951" cy="1447800"/>
                <a:chOff x="3509966" y="3357554"/>
                <a:chExt cx="908958" cy="1447800"/>
              </a:xfrm>
            </p:grpSpPr>
            <p:pic>
              <p:nvPicPr>
                <p:cNvPr id="79902" name="Kuva 34" descr="KromPeKelt_pp.jpg"/>
                <p:cNvPicPr>
                  <a:picLocks noChangeAspect="1"/>
                </p:cNvPicPr>
                <p:nvPr/>
              </p:nvPicPr>
              <p:blipFill>
                <a:blip r:embed="rId6" cstate="print"/>
                <a:srcRect/>
                <a:stretch>
                  <a:fillRect/>
                </a:stretch>
              </p:blipFill>
              <p:spPr bwMode="auto">
                <a:xfrm>
                  <a:off x="3999824" y="3357554"/>
                  <a:ext cx="419100" cy="1447800"/>
                </a:xfrm>
                <a:prstGeom prst="rect">
                  <a:avLst/>
                </a:prstGeom>
                <a:noFill/>
                <a:ln w="9525">
                  <a:noFill/>
                  <a:miter lim="800000"/>
                  <a:headEnd/>
                  <a:tailEnd/>
                </a:ln>
              </p:spPr>
            </p:pic>
            <p:pic>
              <p:nvPicPr>
                <p:cNvPr id="79903" name="Kuva 44" descr="KromPeKelt_pp.jpg"/>
                <p:cNvPicPr>
                  <a:picLocks noChangeAspect="1"/>
                </p:cNvPicPr>
                <p:nvPr/>
              </p:nvPicPr>
              <p:blipFill>
                <a:blip r:embed="rId6" cstate="print"/>
                <a:srcRect/>
                <a:stretch>
                  <a:fillRect/>
                </a:stretch>
              </p:blipFill>
              <p:spPr bwMode="auto">
                <a:xfrm>
                  <a:off x="3509966" y="3357554"/>
                  <a:ext cx="419100" cy="1447800"/>
                </a:xfrm>
                <a:prstGeom prst="rect">
                  <a:avLst/>
                </a:prstGeom>
                <a:noFill/>
                <a:ln w="9525">
                  <a:noFill/>
                  <a:miter lim="800000"/>
                  <a:headEnd/>
                  <a:tailEnd/>
                </a:ln>
              </p:spPr>
            </p:pic>
          </p:grpSp>
        </p:grpSp>
        <p:sp>
          <p:nvSpPr>
            <p:cNvPr id="79882" name="Tekstikehys 86"/>
            <p:cNvSpPr txBox="1">
              <a:spLocks noChangeArrowheads="1"/>
            </p:cNvSpPr>
            <p:nvPr/>
          </p:nvSpPr>
          <p:spPr bwMode="auto">
            <a:xfrm>
              <a:off x="5786454" y="4591040"/>
              <a:ext cx="1000595" cy="461665"/>
            </a:xfrm>
            <a:prstGeom prst="rect">
              <a:avLst/>
            </a:prstGeom>
            <a:noFill/>
            <a:ln w="9525">
              <a:noFill/>
              <a:miter lim="800000"/>
              <a:headEnd/>
              <a:tailEnd/>
            </a:ln>
          </p:spPr>
          <p:txBody>
            <a:bodyPr wrap="none">
              <a:spAutoFit/>
            </a:bodyPr>
            <a:lstStyle/>
            <a:p>
              <a:r>
                <a:rPr lang="fi-FI" b="1">
                  <a:solidFill>
                    <a:srgbClr val="000000"/>
                  </a:solidFill>
                </a:rPr>
                <a:t>Gm</a:t>
              </a:r>
              <a:r>
                <a:rPr lang="fi-FI" b="1" baseline="-25000">
                  <a:solidFill>
                    <a:srgbClr val="000000"/>
                  </a:solidFill>
                </a:rPr>
                <a:t>1</a:t>
              </a:r>
              <a:r>
                <a:rPr lang="fi-FI" b="1">
                  <a:solidFill>
                    <a:srgbClr val="000000"/>
                  </a:solidFill>
                </a:rPr>
                <a:t>ℓ</a:t>
              </a:r>
              <a:r>
                <a:rPr lang="fi-FI" b="1" baseline="-25000">
                  <a:solidFill>
                    <a:srgbClr val="000000"/>
                  </a:solidFill>
                </a:rPr>
                <a:t>5</a:t>
              </a:r>
            </a:p>
          </p:txBody>
        </p:sp>
        <p:grpSp>
          <p:nvGrpSpPr>
            <p:cNvPr id="79883" name="Ryhmä 87"/>
            <p:cNvGrpSpPr>
              <a:grpSpLocks/>
            </p:cNvGrpSpPr>
            <p:nvPr/>
          </p:nvGrpSpPr>
          <p:grpSpPr bwMode="auto">
            <a:xfrm>
              <a:off x="769938" y="5734048"/>
              <a:ext cx="4838700" cy="1447800"/>
              <a:chOff x="769938" y="7072330"/>
              <a:chExt cx="4838700" cy="1447800"/>
            </a:xfrm>
          </p:grpSpPr>
          <p:grpSp>
            <p:nvGrpSpPr>
              <p:cNvPr id="79886" name="Ryhmä 60"/>
              <p:cNvGrpSpPr>
                <a:grpSpLocks/>
              </p:cNvGrpSpPr>
              <p:nvPr/>
            </p:nvGrpSpPr>
            <p:grpSpPr bwMode="auto">
              <a:xfrm>
                <a:off x="769939" y="7237430"/>
                <a:ext cx="944562" cy="1282700"/>
                <a:chOff x="769922" y="5022852"/>
                <a:chExt cx="944566" cy="1282700"/>
              </a:xfrm>
            </p:grpSpPr>
            <p:pic>
              <p:nvPicPr>
                <p:cNvPr id="79896" name="Kuva 49" descr="KromKelt_pp.jpg"/>
                <p:cNvPicPr>
                  <a:picLocks noChangeAspect="1"/>
                </p:cNvPicPr>
                <p:nvPr/>
              </p:nvPicPr>
              <p:blipFill>
                <a:blip r:embed="rId7" cstate="print"/>
                <a:srcRect/>
                <a:stretch>
                  <a:fillRect/>
                </a:stretch>
              </p:blipFill>
              <p:spPr bwMode="auto">
                <a:xfrm>
                  <a:off x="769922" y="5022852"/>
                  <a:ext cx="444500" cy="1282700"/>
                </a:xfrm>
                <a:prstGeom prst="rect">
                  <a:avLst/>
                </a:prstGeom>
                <a:noFill/>
                <a:ln w="9525">
                  <a:noFill/>
                  <a:miter lim="800000"/>
                  <a:headEnd/>
                  <a:tailEnd/>
                </a:ln>
              </p:spPr>
            </p:pic>
            <p:pic>
              <p:nvPicPr>
                <p:cNvPr id="79897" name="Kuva 50" descr="KromKelt_pp.jpg"/>
                <p:cNvPicPr>
                  <a:picLocks noChangeAspect="1"/>
                </p:cNvPicPr>
                <p:nvPr/>
              </p:nvPicPr>
              <p:blipFill>
                <a:blip r:embed="rId7" cstate="print"/>
                <a:srcRect/>
                <a:stretch>
                  <a:fillRect/>
                </a:stretch>
              </p:blipFill>
              <p:spPr bwMode="auto">
                <a:xfrm>
                  <a:off x="1269988" y="5022852"/>
                  <a:ext cx="444500" cy="1282700"/>
                </a:xfrm>
                <a:prstGeom prst="rect">
                  <a:avLst/>
                </a:prstGeom>
                <a:noFill/>
                <a:ln w="9525">
                  <a:noFill/>
                  <a:miter lim="800000"/>
                  <a:headEnd/>
                  <a:tailEnd/>
                </a:ln>
              </p:spPr>
            </p:pic>
          </p:grpSp>
          <p:grpSp>
            <p:nvGrpSpPr>
              <p:cNvPr id="79887" name="Ryhmä 59"/>
              <p:cNvGrpSpPr>
                <a:grpSpLocks/>
              </p:cNvGrpSpPr>
              <p:nvPr/>
            </p:nvGrpSpPr>
            <p:grpSpPr bwMode="auto">
              <a:xfrm>
                <a:off x="2121963" y="7681930"/>
                <a:ext cx="884234" cy="838200"/>
                <a:chOff x="2165344" y="5467352"/>
                <a:chExt cx="884238" cy="838200"/>
              </a:xfrm>
            </p:grpSpPr>
            <p:pic>
              <p:nvPicPr>
                <p:cNvPr id="79894" name="Kuva 51" descr="KromLsin_pp.jpg"/>
                <p:cNvPicPr>
                  <a:picLocks noChangeAspect="1"/>
                </p:cNvPicPr>
                <p:nvPr/>
              </p:nvPicPr>
              <p:blipFill>
                <a:blip r:embed="rId8" cstate="print"/>
                <a:srcRect/>
                <a:stretch>
                  <a:fillRect/>
                </a:stretch>
              </p:blipFill>
              <p:spPr bwMode="auto">
                <a:xfrm>
                  <a:off x="2165344" y="5467352"/>
                  <a:ext cx="406400" cy="838200"/>
                </a:xfrm>
                <a:prstGeom prst="rect">
                  <a:avLst/>
                </a:prstGeom>
                <a:noFill/>
                <a:ln w="9525">
                  <a:noFill/>
                  <a:miter lim="800000"/>
                  <a:headEnd/>
                  <a:tailEnd/>
                </a:ln>
              </p:spPr>
            </p:pic>
            <p:pic>
              <p:nvPicPr>
                <p:cNvPr id="79895" name="Kuva 52" descr="KromLsin_pp.jpg"/>
                <p:cNvPicPr>
                  <a:picLocks noChangeAspect="1"/>
                </p:cNvPicPr>
                <p:nvPr/>
              </p:nvPicPr>
              <p:blipFill>
                <a:blip r:embed="rId8" cstate="print"/>
                <a:srcRect/>
                <a:stretch>
                  <a:fillRect/>
                </a:stretch>
              </p:blipFill>
              <p:spPr bwMode="auto">
                <a:xfrm>
                  <a:off x="2643182" y="5467352"/>
                  <a:ext cx="406400" cy="838200"/>
                </a:xfrm>
                <a:prstGeom prst="rect">
                  <a:avLst/>
                </a:prstGeom>
                <a:noFill/>
                <a:ln w="9525">
                  <a:noFill/>
                  <a:miter lim="800000"/>
                  <a:headEnd/>
                  <a:tailEnd/>
                </a:ln>
              </p:spPr>
            </p:pic>
          </p:grpSp>
          <p:grpSp>
            <p:nvGrpSpPr>
              <p:cNvPr id="79888" name="Ryhmä 58"/>
              <p:cNvGrpSpPr>
                <a:grpSpLocks/>
              </p:cNvGrpSpPr>
              <p:nvPr/>
            </p:nvGrpSpPr>
            <p:grpSpPr bwMode="auto">
              <a:xfrm>
                <a:off x="3413659" y="7072330"/>
                <a:ext cx="928690" cy="1447800"/>
                <a:chOff x="3429000" y="4857752"/>
                <a:chExt cx="928694" cy="1447800"/>
              </a:xfrm>
            </p:grpSpPr>
            <p:pic>
              <p:nvPicPr>
                <p:cNvPr id="79892" name="Kuva 53" descr="KromPeSin_pp.jpg"/>
                <p:cNvPicPr>
                  <a:picLocks noChangeAspect="1"/>
                </p:cNvPicPr>
                <p:nvPr/>
              </p:nvPicPr>
              <p:blipFill>
                <a:blip r:embed="rId9" cstate="print"/>
                <a:srcRect/>
                <a:stretch>
                  <a:fillRect/>
                </a:stretch>
              </p:blipFill>
              <p:spPr bwMode="auto">
                <a:xfrm>
                  <a:off x="3429000" y="4857752"/>
                  <a:ext cx="419100" cy="1447800"/>
                </a:xfrm>
                <a:prstGeom prst="rect">
                  <a:avLst/>
                </a:prstGeom>
                <a:noFill/>
                <a:ln w="9525">
                  <a:noFill/>
                  <a:miter lim="800000"/>
                  <a:headEnd/>
                  <a:tailEnd/>
                </a:ln>
              </p:spPr>
            </p:pic>
            <p:pic>
              <p:nvPicPr>
                <p:cNvPr id="79893" name="Kuva 54" descr="KromPeSin_pp.jpg"/>
                <p:cNvPicPr>
                  <a:picLocks noChangeAspect="1"/>
                </p:cNvPicPr>
                <p:nvPr/>
              </p:nvPicPr>
              <p:blipFill>
                <a:blip r:embed="rId9" cstate="print"/>
                <a:srcRect/>
                <a:stretch>
                  <a:fillRect/>
                </a:stretch>
              </p:blipFill>
              <p:spPr bwMode="auto">
                <a:xfrm>
                  <a:off x="3938594" y="4857752"/>
                  <a:ext cx="419100" cy="1447800"/>
                </a:xfrm>
                <a:prstGeom prst="rect">
                  <a:avLst/>
                </a:prstGeom>
                <a:noFill/>
                <a:ln w="9525">
                  <a:noFill/>
                  <a:miter lim="800000"/>
                  <a:headEnd/>
                  <a:tailEnd/>
                </a:ln>
              </p:spPr>
            </p:pic>
          </p:grpSp>
          <p:grpSp>
            <p:nvGrpSpPr>
              <p:cNvPr id="79889" name="Ryhmä 57"/>
              <p:cNvGrpSpPr>
                <a:grpSpLocks/>
              </p:cNvGrpSpPr>
              <p:nvPr/>
            </p:nvGrpSpPr>
            <p:grpSpPr bwMode="auto">
              <a:xfrm>
                <a:off x="4749811" y="7491430"/>
                <a:ext cx="858834" cy="1028700"/>
                <a:chOff x="4749812" y="5276852"/>
                <a:chExt cx="858838" cy="1028700"/>
              </a:xfrm>
            </p:grpSpPr>
            <p:pic>
              <p:nvPicPr>
                <p:cNvPr id="79890" name="Kuva 55" descr="KromEsin_pp.jpg"/>
                <p:cNvPicPr>
                  <a:picLocks noChangeAspect="1"/>
                </p:cNvPicPr>
                <p:nvPr/>
              </p:nvPicPr>
              <p:blipFill>
                <a:blip r:embed="rId10" cstate="print"/>
                <a:srcRect/>
                <a:stretch>
                  <a:fillRect/>
                </a:stretch>
              </p:blipFill>
              <p:spPr bwMode="auto">
                <a:xfrm>
                  <a:off x="4749812" y="5276852"/>
                  <a:ext cx="393700" cy="1028700"/>
                </a:xfrm>
                <a:prstGeom prst="rect">
                  <a:avLst/>
                </a:prstGeom>
                <a:noFill/>
                <a:ln w="9525">
                  <a:noFill/>
                  <a:miter lim="800000"/>
                  <a:headEnd/>
                  <a:tailEnd/>
                </a:ln>
              </p:spPr>
            </p:pic>
            <p:pic>
              <p:nvPicPr>
                <p:cNvPr id="79891" name="Kuva 56" descr="KromEsin_pp.jpg"/>
                <p:cNvPicPr>
                  <a:picLocks noChangeAspect="1"/>
                </p:cNvPicPr>
                <p:nvPr/>
              </p:nvPicPr>
              <p:blipFill>
                <a:blip r:embed="rId10" cstate="print"/>
                <a:srcRect/>
                <a:stretch>
                  <a:fillRect/>
                </a:stretch>
              </p:blipFill>
              <p:spPr bwMode="auto">
                <a:xfrm>
                  <a:off x="5214950" y="5276852"/>
                  <a:ext cx="393700" cy="1028700"/>
                </a:xfrm>
                <a:prstGeom prst="rect">
                  <a:avLst/>
                </a:prstGeom>
                <a:noFill/>
                <a:ln w="9525">
                  <a:noFill/>
                  <a:miter lim="800000"/>
                  <a:headEnd/>
                  <a:tailEnd/>
                </a:ln>
              </p:spPr>
            </p:pic>
          </p:grpSp>
        </p:grpSp>
        <p:sp>
          <p:nvSpPr>
            <p:cNvPr id="79884" name="Tekstikehys 110"/>
            <p:cNvSpPr txBox="1">
              <a:spLocks noChangeArrowheads="1"/>
            </p:cNvSpPr>
            <p:nvPr/>
          </p:nvSpPr>
          <p:spPr bwMode="auto">
            <a:xfrm>
              <a:off x="5786454" y="6272515"/>
              <a:ext cx="1103187" cy="461665"/>
            </a:xfrm>
            <a:prstGeom prst="rect">
              <a:avLst/>
            </a:prstGeom>
            <a:noFill/>
            <a:ln w="9525">
              <a:noFill/>
              <a:miter lim="800000"/>
              <a:headEnd/>
              <a:tailEnd/>
            </a:ln>
          </p:spPr>
          <p:txBody>
            <a:bodyPr wrap="none">
              <a:spAutoFit/>
            </a:bodyPr>
            <a:lstStyle/>
            <a:p>
              <a:r>
                <a:rPr lang="fi-FI" b="1">
                  <a:solidFill>
                    <a:srgbClr val="000000"/>
                  </a:solidFill>
                </a:rPr>
                <a:t>Gm</a:t>
              </a:r>
              <a:r>
                <a:rPr lang="fi-FI" b="1" baseline="-25000">
                  <a:solidFill>
                    <a:srgbClr val="000000"/>
                  </a:solidFill>
                </a:rPr>
                <a:t>2</a:t>
              </a:r>
              <a:r>
                <a:rPr lang="fi-FI" b="1">
                  <a:solidFill>
                    <a:srgbClr val="000000"/>
                  </a:solidFill>
                </a:rPr>
                <a:t>ℓ</a:t>
              </a:r>
              <a:r>
                <a:rPr lang="fi-FI" b="1" baseline="-25000">
                  <a:solidFill>
                    <a:srgbClr val="000000"/>
                  </a:solidFill>
                </a:rPr>
                <a:t>26</a:t>
              </a:r>
            </a:p>
          </p:txBody>
        </p:sp>
        <p:pic>
          <p:nvPicPr>
            <p:cNvPr id="79885" name="Kuva 120" descr="KertaaRist_pp.jpg"/>
            <p:cNvPicPr>
              <a:picLocks noChangeAspect="1"/>
            </p:cNvPicPr>
            <p:nvPr/>
          </p:nvPicPr>
          <p:blipFill>
            <a:blip r:embed="rId11" cstate="print"/>
            <a:srcRect/>
            <a:stretch>
              <a:fillRect/>
            </a:stretch>
          </p:blipFill>
          <p:spPr bwMode="auto">
            <a:xfrm>
              <a:off x="2857496" y="5519176"/>
              <a:ext cx="481584" cy="48158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Tekstikehys 2"/>
          <p:cNvSpPr txBox="1">
            <a:spLocks noChangeArrowheads="1"/>
          </p:cNvSpPr>
          <p:nvPr/>
        </p:nvSpPr>
        <p:spPr bwMode="auto">
          <a:xfrm>
            <a:off x="763588" y="214313"/>
            <a:ext cx="5808662" cy="461962"/>
          </a:xfrm>
          <a:prstGeom prst="rect">
            <a:avLst/>
          </a:prstGeom>
          <a:noFill/>
          <a:ln w="19050">
            <a:solidFill>
              <a:schemeClr val="tx1"/>
            </a:solidFill>
            <a:miter lim="800000"/>
            <a:headEnd/>
            <a:tailEnd/>
          </a:ln>
        </p:spPr>
        <p:txBody>
          <a:bodyPr wrap="none">
            <a:spAutoFit/>
          </a:bodyPr>
          <a:lstStyle/>
          <a:p>
            <a:r>
              <a:rPr lang="fi-FI">
                <a:solidFill>
                  <a:srgbClr val="000000"/>
                </a:solidFill>
              </a:rPr>
              <a:t>Klassillisia  geenimuuntelumenetelmiä        1.</a:t>
            </a:r>
          </a:p>
        </p:txBody>
      </p:sp>
      <p:pic>
        <p:nvPicPr>
          <p:cNvPr id="5" name="Kuva 4" descr="Agrobakt850t80.jpg"/>
          <p:cNvPicPr>
            <a:picLocks noChangeAspect="1"/>
          </p:cNvPicPr>
          <p:nvPr/>
        </p:nvPicPr>
        <p:blipFill>
          <a:blip r:embed="rId2" cstate="print"/>
          <a:stretch>
            <a:fillRect/>
          </a:stretch>
        </p:blipFill>
        <p:spPr>
          <a:xfrm>
            <a:off x="814536" y="868238"/>
            <a:ext cx="5638800" cy="8096250"/>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Otsikko 1"/>
          <p:cNvSpPr>
            <a:spLocks noGrp="1"/>
          </p:cNvSpPr>
          <p:nvPr>
            <p:ph type="title"/>
          </p:nvPr>
        </p:nvSpPr>
        <p:spPr>
          <a:xfrm>
            <a:off x="1000125" y="285750"/>
            <a:ext cx="5629275" cy="928688"/>
          </a:xfrm>
        </p:spPr>
        <p:txBody>
          <a:bodyPr/>
          <a:lstStyle/>
          <a:p>
            <a:r>
              <a:rPr lang="fi-FI" smtClean="0"/>
              <a:t>Hybridilajikkeen lisääminen suvuttomien siementen </a:t>
            </a:r>
            <a:br>
              <a:rPr lang="fi-FI" smtClean="0"/>
            </a:br>
            <a:r>
              <a:rPr lang="fi-FI" smtClean="0"/>
              <a:t>(apomiksian) avulla                           1.</a:t>
            </a:r>
          </a:p>
        </p:txBody>
      </p:sp>
      <p:sp>
        <p:nvSpPr>
          <p:cNvPr id="80899" name="Sisällön paikkamerkki 2"/>
          <p:cNvSpPr>
            <a:spLocks noGrp="1"/>
          </p:cNvSpPr>
          <p:nvPr>
            <p:ph idx="1"/>
          </p:nvPr>
        </p:nvSpPr>
        <p:spPr>
          <a:xfrm>
            <a:off x="357188" y="1368176"/>
            <a:ext cx="6272212" cy="7380288"/>
          </a:xfrm>
        </p:spPr>
        <p:txBody>
          <a:bodyPr/>
          <a:lstStyle/>
          <a:p>
            <a:r>
              <a:rPr lang="fi-FI" dirty="0" smtClean="0"/>
              <a:t>Perinteisesti hybridilajikkeen kylvösiemen joudutaan tuottamaan risteyttämällä lajikkeen (homotsygoottiset) </a:t>
            </a:r>
            <a:r>
              <a:rPr lang="fi-FI" dirty="0" err="1" smtClean="0"/>
              <a:t>vanhemmaislinjat</a:t>
            </a:r>
            <a:r>
              <a:rPr lang="fi-FI" dirty="0" smtClean="0"/>
              <a:t> massamitassa aina uudelleen</a:t>
            </a:r>
          </a:p>
          <a:p>
            <a:r>
              <a:rPr lang="fi-FI" dirty="0" smtClean="0"/>
              <a:t>Luonnon heinäkasveilla tavataan kuitenkin usein </a:t>
            </a:r>
            <a:r>
              <a:rPr lang="fi-FI" u="sng" dirty="0" err="1" smtClean="0"/>
              <a:t>apomiksiaa</a:t>
            </a:r>
            <a:r>
              <a:rPr lang="fi-FI" dirty="0" smtClean="0"/>
              <a:t>: suvutonta siementen muodostumista</a:t>
            </a:r>
          </a:p>
          <a:p>
            <a:r>
              <a:rPr lang="fi-FI" dirty="0" smtClean="0"/>
              <a:t>Jos siemen syntyy emokasvin solukosta ilman meioosia, sen genotyyppi voi olla sama kuin  emokasvilla</a:t>
            </a:r>
          </a:p>
          <a:p>
            <a:r>
              <a:rPr lang="fi-FI" dirty="0" smtClean="0"/>
              <a:t>…joten </a:t>
            </a:r>
            <a:r>
              <a:rPr lang="fi-FI" dirty="0" err="1" smtClean="0"/>
              <a:t>apomiktisista</a:t>
            </a:r>
            <a:r>
              <a:rPr lang="fi-FI" dirty="0" smtClean="0"/>
              <a:t> siemenistä hybridilajiketta </a:t>
            </a:r>
          </a:p>
          <a:p>
            <a:pPr lvl="2"/>
            <a:r>
              <a:rPr lang="fi-FI" dirty="0" smtClean="0"/>
              <a:t>tai mitä tahansa heterotsygoottista yksilöä</a:t>
            </a:r>
          </a:p>
          <a:p>
            <a:r>
              <a:rPr lang="fi-FI" dirty="0" smtClean="0"/>
              <a:t>…voitaisiin lisätä viljelyyn muuttumattomana.</a:t>
            </a:r>
          </a:p>
          <a:p>
            <a:r>
              <a:rPr lang="fi-FI" dirty="0" smtClean="0"/>
              <a:t> Viljelijä voisi tällöin lisätä hybridilajiketta vuodesta toiseen oman pellon siemenestä</a:t>
            </a:r>
          </a:p>
          <a:p>
            <a:pPr lvl="1"/>
            <a:r>
              <a:rPr lang="fi-FI" dirty="0" smtClean="0"/>
              <a:t>…mistä voisi olla apua köyhien alueiden pienviljelijöille.</a:t>
            </a:r>
          </a:p>
          <a:p>
            <a:r>
              <a:rPr lang="fi-FI" dirty="0" smtClean="0"/>
              <a:t>Toimivaa </a:t>
            </a:r>
            <a:r>
              <a:rPr lang="fi-FI" dirty="0" err="1" smtClean="0"/>
              <a:t>apomiksiaa</a:t>
            </a:r>
            <a:r>
              <a:rPr lang="fi-FI" dirty="0" smtClean="0"/>
              <a:t> ollaan kehittämässä viljoille varsinkin geenimuuntelun avulla.</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80902" name="Dian numeron paikkamerkki 5"/>
          <p:cNvSpPr>
            <a:spLocks noGrp="1"/>
          </p:cNvSpPr>
          <p:nvPr>
            <p:ph type="sldNum" sz="quarter" idx="12"/>
          </p:nvPr>
        </p:nvSpPr>
        <p:spPr>
          <a:noFill/>
        </p:spPr>
        <p:txBody>
          <a:bodyPr/>
          <a:lstStyle/>
          <a:p>
            <a:fld id="{74B28249-10CF-4A52-93D5-E791C48D560B}" type="slidenum">
              <a:rPr lang="en-US" smtClean="0"/>
              <a:pPr/>
              <a:t>40</a:t>
            </a:fld>
            <a:endParaRPr lang="en-US"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Otsikko 1"/>
          <p:cNvSpPr>
            <a:spLocks noGrp="1"/>
          </p:cNvSpPr>
          <p:nvPr>
            <p:ph type="title"/>
          </p:nvPr>
        </p:nvSpPr>
        <p:spPr>
          <a:xfrm>
            <a:off x="1000125" y="357188"/>
            <a:ext cx="5629275" cy="928687"/>
          </a:xfrm>
        </p:spPr>
        <p:txBody>
          <a:bodyPr/>
          <a:lstStyle/>
          <a:p>
            <a:r>
              <a:rPr lang="fi-FI" smtClean="0"/>
              <a:t>Hybridilajikkeen lisääminen suvuttomien siementen </a:t>
            </a:r>
            <a:br>
              <a:rPr lang="fi-FI" smtClean="0"/>
            </a:br>
            <a:r>
              <a:rPr lang="fi-FI" smtClean="0"/>
              <a:t>(apomiksian) avulla                           2.</a:t>
            </a:r>
          </a:p>
        </p:txBody>
      </p:sp>
      <p:sp>
        <p:nvSpPr>
          <p:cNvPr id="81923" name="Sisällön paikkamerkki 2"/>
          <p:cNvSpPr>
            <a:spLocks noGrp="1"/>
          </p:cNvSpPr>
          <p:nvPr>
            <p:ph idx="1"/>
          </p:nvPr>
        </p:nvSpPr>
        <p:spPr>
          <a:xfrm>
            <a:off x="357188" y="1285875"/>
            <a:ext cx="6272212" cy="7380288"/>
          </a:xfrm>
        </p:spPr>
        <p:txBody>
          <a:bodyPr/>
          <a:lstStyle/>
          <a:p>
            <a:r>
              <a:rPr lang="fi-FI" smtClean="0"/>
              <a:t>1. On myönnetty patentti menetelmälle, jonka avulla vaihtoehtoisesti apomiktisen hybridilinjan </a:t>
            </a:r>
            <a:br>
              <a:rPr lang="fi-FI" smtClean="0"/>
            </a:br>
            <a:r>
              <a:rPr lang="fi-FI" smtClean="0"/>
              <a:t>apomiksia voidaan ”stabiloida”  (Carman 2009)</a:t>
            </a:r>
          </a:p>
          <a:p>
            <a:pPr lvl="1"/>
            <a:r>
              <a:rPr lang="fi-FI" smtClean="0"/>
              <a:t>…siinä mielessä, että myös toisinaan syntyvistä suvullisista siemenistä kasvaa apomiktisia yksilöitä</a:t>
            </a:r>
          </a:p>
          <a:p>
            <a:pPr lvl="2"/>
            <a:r>
              <a:rPr lang="fi-FI" smtClean="0"/>
              <a:t>…jotka kylläkin ovat geneettisesti erilaisia </a:t>
            </a:r>
            <a:br>
              <a:rPr lang="fi-FI" smtClean="0"/>
            </a:br>
            <a:r>
              <a:rPr lang="fi-FI" smtClean="0"/>
              <a:t>(eivät enää vastaa hybridilajikkeen laatua)</a:t>
            </a:r>
          </a:p>
          <a:p>
            <a:pPr lvl="1"/>
            <a:r>
              <a:rPr lang="fi-FI" smtClean="0"/>
              <a:t>…joten kasvilinja säilyy kyllä apomiktisena (joskaan lajikevaatimukset eivät enää täyty)</a:t>
            </a:r>
          </a:p>
          <a:p>
            <a:pPr lvl="1"/>
            <a:r>
              <a:rPr lang="fi-FI" smtClean="0"/>
              <a:t>Viimeisenä vaiheena menetelmässä kasviin viedään geeni, joka estää meioosin.</a:t>
            </a:r>
          </a:p>
          <a:p>
            <a:r>
              <a:rPr lang="fi-FI" smtClean="0"/>
              <a:t>2. Australia ja Filippiinit ovat yrittäneet yhdessä kehittää apomiktista hybridiriisiä (Bennett ym. 2008, Bennett ja Zhao 2008). </a:t>
            </a:r>
          </a:p>
          <a:p>
            <a:pPr lvl="1"/>
            <a:r>
              <a:rPr lang="fi-FI" smtClean="0"/>
              <a:t>Ongelma on monimutkaisempi kuin ensin uskottiin</a:t>
            </a:r>
          </a:p>
          <a:p>
            <a:pPr lvl="1"/>
            <a:r>
              <a:rPr lang="fi-FI" smtClean="0"/>
              <a:t>Uusien ratkaisujen uskotaan löytyvän hyödyntämällä hiivan meioositutkimuksia  </a:t>
            </a:r>
          </a:p>
          <a:p>
            <a:r>
              <a:rPr lang="fi-FI" smtClean="0"/>
              <a:t>3. Maissiin piti tuoda apomiksiaa </a:t>
            </a:r>
            <a:r>
              <a:rPr lang="fi-FI" i="1" smtClean="0"/>
              <a:t>Tripsacumista </a:t>
            </a:r>
          </a:p>
          <a:p>
            <a:pPr lvl="1"/>
            <a:r>
              <a:rPr lang="fi-FI" smtClean="0"/>
              <a:t>…saatiinkin tietoa genetiikasta (Leblanc ym 2009)</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Kasvibiotekniikan menetelmiä</a:t>
            </a:r>
            <a:endParaRPr lang="en-US" dirty="0"/>
          </a:p>
        </p:txBody>
      </p:sp>
      <p:sp>
        <p:nvSpPr>
          <p:cNvPr id="81926" name="Dian numeron paikkamerkki 5"/>
          <p:cNvSpPr>
            <a:spLocks noGrp="1"/>
          </p:cNvSpPr>
          <p:nvPr>
            <p:ph type="sldNum" sz="quarter" idx="12"/>
          </p:nvPr>
        </p:nvSpPr>
        <p:spPr>
          <a:noFill/>
        </p:spPr>
        <p:txBody>
          <a:bodyPr/>
          <a:lstStyle/>
          <a:p>
            <a:fld id="{A99FF443-C187-4F5B-807E-DA32D87B090A}" type="slidenum">
              <a:rPr lang="en-US" smtClean="0"/>
              <a:pPr/>
              <a:t>41</a:t>
            </a:fld>
            <a:endParaRPr 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4437112" y="8366125"/>
            <a:ext cx="2282997" cy="400110"/>
          </a:xfrm>
          <a:prstGeom prst="rect">
            <a:avLst/>
          </a:prstGeom>
          <a:noFill/>
          <a:ln w="12700">
            <a:noFill/>
            <a:miter lim="800000"/>
            <a:headEnd/>
            <a:tailEnd/>
          </a:ln>
        </p:spPr>
        <p:txBody>
          <a:bodyPr wrap="none">
            <a:spAutoFit/>
          </a:bodyPr>
          <a:lstStyle/>
          <a:p>
            <a:r>
              <a:rPr lang="fi-FI" sz="2000" dirty="0" err="1" smtClean="0">
                <a:solidFill>
                  <a:srgbClr val="000000"/>
                </a:solidFill>
              </a:rPr>
              <a:t>S.Somersalo</a:t>
            </a:r>
            <a:r>
              <a:rPr lang="fi-FI" sz="2000" dirty="0" smtClean="0">
                <a:solidFill>
                  <a:srgbClr val="000000"/>
                </a:solidFill>
              </a:rPr>
              <a:t> </a:t>
            </a:r>
            <a:r>
              <a:rPr lang="fi-FI" sz="2000" dirty="0">
                <a:solidFill>
                  <a:srgbClr val="000000"/>
                </a:solidFill>
              </a:rPr>
              <a:t>(1998)</a:t>
            </a:r>
          </a:p>
        </p:txBody>
      </p:sp>
      <p:sp>
        <p:nvSpPr>
          <p:cNvPr id="45060" name="Tekstikehys 3"/>
          <p:cNvSpPr txBox="1">
            <a:spLocks noChangeArrowheads="1"/>
          </p:cNvSpPr>
          <p:nvPr/>
        </p:nvSpPr>
        <p:spPr bwMode="auto">
          <a:xfrm>
            <a:off x="763588" y="214313"/>
            <a:ext cx="5808662" cy="461962"/>
          </a:xfrm>
          <a:prstGeom prst="rect">
            <a:avLst/>
          </a:prstGeom>
          <a:noFill/>
          <a:ln w="19050">
            <a:solidFill>
              <a:schemeClr val="tx1"/>
            </a:solidFill>
            <a:miter lim="800000"/>
            <a:headEnd/>
            <a:tailEnd/>
          </a:ln>
        </p:spPr>
        <p:txBody>
          <a:bodyPr wrap="none">
            <a:spAutoFit/>
          </a:bodyPr>
          <a:lstStyle/>
          <a:p>
            <a:r>
              <a:rPr lang="fi-FI">
                <a:solidFill>
                  <a:srgbClr val="000000"/>
                </a:solidFill>
              </a:rPr>
              <a:t>Klassillisia  geenimuuntelumenetelmiä        2.</a:t>
            </a:r>
          </a:p>
        </p:txBody>
      </p:sp>
      <p:pic>
        <p:nvPicPr>
          <p:cNvPr id="5" name="Kuva 4" descr="GeeninSiirtoRypsiin850t80.jpg"/>
          <p:cNvPicPr>
            <a:picLocks noChangeAspect="1"/>
          </p:cNvPicPr>
          <p:nvPr/>
        </p:nvPicPr>
        <p:blipFill>
          <a:blip r:embed="rId3" cstate="print"/>
          <a:stretch>
            <a:fillRect/>
          </a:stretch>
        </p:blipFill>
        <p:spPr>
          <a:xfrm>
            <a:off x="0" y="771935"/>
            <a:ext cx="6858000" cy="760013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xfrm>
            <a:off x="285750" y="241300"/>
            <a:ext cx="6357938" cy="1473200"/>
          </a:xfrm>
        </p:spPr>
        <p:txBody>
          <a:bodyPr/>
          <a:lstStyle/>
          <a:p>
            <a:pPr eaLnBrk="1" hangingPunct="1"/>
            <a:r>
              <a:rPr lang="fi-FI" sz="2800" smtClean="0"/>
              <a:t>Klassillisia geenimuuntelumenetelmiä     3.</a:t>
            </a:r>
            <a:br>
              <a:rPr lang="fi-FI" sz="2800" smtClean="0"/>
            </a:br>
            <a:r>
              <a:rPr lang="fi-FI" sz="2800" smtClean="0"/>
              <a:t>Geenin siirto tupakkaan geenipyssyllä</a:t>
            </a:r>
          </a:p>
        </p:txBody>
      </p:sp>
      <p:sp>
        <p:nvSpPr>
          <p:cNvPr id="46084" name="Text Box 4"/>
          <p:cNvSpPr txBox="1">
            <a:spLocks noChangeArrowheads="1"/>
          </p:cNvSpPr>
          <p:nvPr/>
        </p:nvSpPr>
        <p:spPr bwMode="auto">
          <a:xfrm>
            <a:off x="4653136" y="8316416"/>
            <a:ext cx="1473200" cy="366713"/>
          </a:xfrm>
          <a:prstGeom prst="rect">
            <a:avLst/>
          </a:prstGeom>
          <a:noFill/>
          <a:ln w="12700">
            <a:noFill/>
            <a:miter lim="800000"/>
            <a:headEnd/>
            <a:tailEnd/>
          </a:ln>
        </p:spPr>
        <p:txBody>
          <a:bodyPr wrap="none" lIns="91430" tIns="45715" rIns="91430" bIns="45715">
            <a:spAutoFit/>
          </a:bodyPr>
          <a:lstStyle/>
          <a:p>
            <a:r>
              <a:rPr lang="fi-FI" sz="2000" dirty="0" err="1">
                <a:solidFill>
                  <a:srgbClr val="FFFFFF"/>
                </a:solidFill>
              </a:rPr>
              <a:t>Boije</a:t>
            </a:r>
            <a:r>
              <a:rPr lang="fi-FI" sz="2000" dirty="0">
                <a:solidFill>
                  <a:srgbClr val="FFFFFF"/>
                </a:solidFill>
              </a:rPr>
              <a:t> (1999)</a:t>
            </a:r>
          </a:p>
        </p:txBody>
      </p:sp>
      <p:pic>
        <p:nvPicPr>
          <p:cNvPr id="5" name="Kuva 4" descr="Geenipyssy850mHvn.jpg"/>
          <p:cNvPicPr>
            <a:picLocks noChangeAspect="1"/>
          </p:cNvPicPr>
          <p:nvPr/>
        </p:nvPicPr>
        <p:blipFill>
          <a:blip r:embed="rId3" cstate="print"/>
          <a:stretch>
            <a:fillRect/>
          </a:stretch>
        </p:blipFill>
        <p:spPr>
          <a:xfrm>
            <a:off x="0" y="2061802"/>
            <a:ext cx="6858000" cy="6254614"/>
          </a:xfrm>
          <a:prstGeom prst="rect">
            <a:avLst/>
          </a:prstGeom>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4635500" y="8243888"/>
            <a:ext cx="2218877" cy="400110"/>
          </a:xfrm>
          <a:prstGeom prst="rect">
            <a:avLst/>
          </a:prstGeom>
          <a:noFill/>
          <a:ln w="12700">
            <a:noFill/>
            <a:miter lim="800000"/>
            <a:headEnd/>
            <a:tailEnd/>
          </a:ln>
        </p:spPr>
        <p:txBody>
          <a:bodyPr wrap="none">
            <a:spAutoFit/>
          </a:bodyPr>
          <a:lstStyle/>
          <a:p>
            <a:r>
              <a:rPr lang="fi-FI" sz="2000" dirty="0" err="1" smtClean="0">
                <a:solidFill>
                  <a:srgbClr val="000000"/>
                </a:solidFill>
              </a:rPr>
              <a:t>S.Somersalo</a:t>
            </a:r>
            <a:r>
              <a:rPr lang="fi-FI" sz="2000" dirty="0" smtClean="0">
                <a:solidFill>
                  <a:srgbClr val="000000"/>
                </a:solidFill>
              </a:rPr>
              <a:t> </a:t>
            </a:r>
            <a:r>
              <a:rPr lang="fi-FI" sz="2000" dirty="0">
                <a:solidFill>
                  <a:srgbClr val="000000"/>
                </a:solidFill>
              </a:rPr>
              <a:t>(1998)</a:t>
            </a:r>
          </a:p>
        </p:txBody>
      </p:sp>
      <p:sp>
        <p:nvSpPr>
          <p:cNvPr id="47108" name="Tekstikehys 3"/>
          <p:cNvSpPr txBox="1">
            <a:spLocks noChangeArrowheads="1"/>
          </p:cNvSpPr>
          <p:nvPr/>
        </p:nvSpPr>
        <p:spPr bwMode="auto">
          <a:xfrm>
            <a:off x="763588" y="214313"/>
            <a:ext cx="5808662" cy="461962"/>
          </a:xfrm>
          <a:prstGeom prst="rect">
            <a:avLst/>
          </a:prstGeom>
          <a:noFill/>
          <a:ln w="19050">
            <a:solidFill>
              <a:schemeClr val="tx1"/>
            </a:solidFill>
            <a:miter lim="800000"/>
            <a:headEnd/>
            <a:tailEnd/>
          </a:ln>
        </p:spPr>
        <p:txBody>
          <a:bodyPr wrap="none">
            <a:spAutoFit/>
          </a:bodyPr>
          <a:lstStyle/>
          <a:p>
            <a:r>
              <a:rPr lang="fi-FI">
                <a:solidFill>
                  <a:srgbClr val="000000"/>
                </a:solidFill>
              </a:rPr>
              <a:t>Klassillisia  geenimuuntelumenetelmiä        4.</a:t>
            </a:r>
          </a:p>
        </p:txBody>
      </p:sp>
      <p:pic>
        <p:nvPicPr>
          <p:cNvPr id="5" name="Kuva 4" descr="ToimivaGeeni850t80hS.jpg"/>
          <p:cNvPicPr>
            <a:picLocks noChangeAspect="1"/>
          </p:cNvPicPr>
          <p:nvPr/>
        </p:nvPicPr>
        <p:blipFill>
          <a:blip r:embed="rId2" cstate="print"/>
          <a:stretch>
            <a:fillRect/>
          </a:stretch>
        </p:blipFill>
        <p:spPr>
          <a:xfrm>
            <a:off x="0" y="1077216"/>
            <a:ext cx="6858000" cy="6989568"/>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85750" y="50800"/>
            <a:ext cx="5829300" cy="1473200"/>
          </a:xfrm>
          <a:noFill/>
        </p:spPr>
        <p:txBody>
          <a:bodyPr/>
          <a:lstStyle/>
          <a:p>
            <a:pPr eaLnBrk="1" hangingPunct="1"/>
            <a:r>
              <a:rPr lang="fi-FI" smtClean="0"/>
              <a:t>Kasvigeenitekniikan uusia kehityslinjoja </a:t>
            </a:r>
          </a:p>
        </p:txBody>
      </p:sp>
      <p:sp>
        <p:nvSpPr>
          <p:cNvPr id="48131" name="Rectangle 3"/>
          <p:cNvSpPr>
            <a:spLocks noGrp="1" noChangeArrowheads="1"/>
          </p:cNvSpPr>
          <p:nvPr>
            <p:ph type="body" idx="1"/>
          </p:nvPr>
        </p:nvSpPr>
        <p:spPr>
          <a:xfrm>
            <a:off x="152400" y="2014538"/>
            <a:ext cx="6705600" cy="5486400"/>
          </a:xfrm>
          <a:noFill/>
        </p:spPr>
        <p:txBody>
          <a:bodyPr/>
          <a:lstStyle/>
          <a:p>
            <a:pPr eaLnBrk="1" hangingPunct="1">
              <a:lnSpc>
                <a:spcPct val="90000"/>
              </a:lnSpc>
            </a:pPr>
            <a:r>
              <a:rPr lang="fi-FI" smtClean="0"/>
              <a:t>Kasvigeenien toimintaa ja säätelyä selvitetään</a:t>
            </a:r>
          </a:p>
          <a:p>
            <a:pPr lvl="1" eaLnBrk="1" hangingPunct="1">
              <a:lnSpc>
                <a:spcPct val="90000"/>
              </a:lnSpc>
            </a:pPr>
            <a:r>
              <a:rPr lang="fi-FI" smtClean="0"/>
              <a:t>kasvin omia geenejä hienosäädetään</a:t>
            </a:r>
          </a:p>
          <a:p>
            <a:pPr eaLnBrk="1" hangingPunct="1">
              <a:lnSpc>
                <a:spcPct val="90000"/>
              </a:lnSpc>
            </a:pPr>
            <a:r>
              <a:rPr lang="fi-FI" smtClean="0"/>
              <a:t>Geenistön toiminnan analysointi</a:t>
            </a:r>
          </a:p>
          <a:p>
            <a:pPr lvl="1" eaLnBrk="1" hangingPunct="1">
              <a:lnSpc>
                <a:spcPct val="90000"/>
              </a:lnSpc>
            </a:pPr>
            <a:r>
              <a:rPr lang="fi-FI" smtClean="0"/>
              <a:t>proteomiikka, dna- ja rna-sirut</a:t>
            </a:r>
          </a:p>
          <a:p>
            <a:pPr eaLnBrk="1" hangingPunct="1">
              <a:lnSpc>
                <a:spcPct val="90000"/>
              </a:lnSpc>
            </a:pPr>
            <a:r>
              <a:rPr lang="fi-FI" smtClean="0"/>
              <a:t>Usean geenin jalostaminen yhtaikaa </a:t>
            </a:r>
          </a:p>
          <a:p>
            <a:pPr eaLnBrk="1" hangingPunct="1">
              <a:lnSpc>
                <a:spcPct val="90000"/>
              </a:lnSpc>
            </a:pPr>
            <a:r>
              <a:rPr lang="fi-FI" smtClean="0"/>
              <a:t>Esivalitut geenien kiinnittymiskohdat </a:t>
            </a:r>
          </a:p>
          <a:p>
            <a:pPr eaLnBrk="1" hangingPunct="1">
              <a:lnSpc>
                <a:spcPct val="90000"/>
              </a:lnSpc>
            </a:pPr>
            <a:r>
              <a:rPr lang="fi-FI" smtClean="0"/>
              <a:t>Geenin eristäminen toiminnallisesti naapureistaan</a:t>
            </a:r>
          </a:p>
          <a:p>
            <a:pPr eaLnBrk="1" hangingPunct="1">
              <a:lnSpc>
                <a:spcPct val="90000"/>
              </a:lnSpc>
            </a:pPr>
            <a:r>
              <a:rPr lang="fi-FI" smtClean="0"/>
              <a:t>Haittageenin eliminointi laserilla</a:t>
            </a:r>
          </a:p>
          <a:p>
            <a:pPr eaLnBrk="1" hangingPunct="1">
              <a:lnSpc>
                <a:spcPct val="90000"/>
              </a:lnSpc>
            </a:pPr>
            <a:r>
              <a:rPr lang="fi-FI" smtClean="0"/>
              <a:t>Kohdennettu mutageneesi </a:t>
            </a:r>
          </a:p>
          <a:p>
            <a:pPr lvl="1" eaLnBrk="1" hangingPunct="1">
              <a:lnSpc>
                <a:spcPct val="90000"/>
              </a:lnSpc>
            </a:pPr>
            <a:r>
              <a:rPr lang="fi-FI" smtClean="0"/>
              <a:t>rna/dna-hybridimolekyylien avulla</a:t>
            </a:r>
          </a:p>
          <a:p>
            <a:pPr lvl="1" eaLnBrk="1" hangingPunct="1">
              <a:lnSpc>
                <a:spcPct val="90000"/>
              </a:lnSpc>
            </a:pPr>
            <a:r>
              <a:rPr lang="fi-FI" smtClean="0"/>
              <a:t>sinkkisorminukleaaseilla</a:t>
            </a:r>
          </a:p>
          <a:p>
            <a:pPr eaLnBrk="1" hangingPunct="1">
              <a:lnSpc>
                <a:spcPct val="90000"/>
              </a:lnSpc>
            </a:pPr>
            <a:r>
              <a:rPr lang="fi-FI" smtClean="0"/>
              <a:t>Kasvien pienet keinokromosomit </a:t>
            </a:r>
          </a:p>
          <a:p>
            <a:pPr lvl="1" eaLnBrk="1" hangingPunct="1">
              <a:lnSpc>
                <a:spcPct val="90000"/>
              </a:lnSpc>
              <a:buFontTx/>
              <a:buNone/>
            </a:pPr>
            <a:endParaRPr lang="fi-FI" smtClean="0"/>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85750" y="355600"/>
            <a:ext cx="6572250" cy="1473200"/>
          </a:xfrm>
        </p:spPr>
        <p:txBody>
          <a:bodyPr/>
          <a:lstStyle/>
          <a:p>
            <a:pPr eaLnBrk="1" hangingPunct="1"/>
            <a:r>
              <a:rPr lang="fi-FI" smtClean="0"/>
              <a:t>Nisäkkään keinotekoinen kromosomi (MAC)</a:t>
            </a:r>
          </a:p>
        </p:txBody>
      </p:sp>
      <p:pic>
        <p:nvPicPr>
          <p:cNvPr id="49155" name="Picture 3"/>
          <p:cNvPicPr>
            <a:picLocks noChangeAspect="1" noChangeArrowheads="1"/>
          </p:cNvPicPr>
          <p:nvPr/>
        </p:nvPicPr>
        <p:blipFill>
          <a:blip r:embed="rId4" cstate="print"/>
          <a:srcRect/>
          <a:stretch>
            <a:fillRect/>
          </a:stretch>
        </p:blipFill>
        <p:spPr bwMode="auto">
          <a:xfrm>
            <a:off x="381000" y="2057400"/>
            <a:ext cx="6096000" cy="5842000"/>
          </a:xfrm>
          <a:prstGeom prst="rect">
            <a:avLst/>
          </a:prstGeom>
          <a:noFill/>
          <a:ln w="12700">
            <a:noFill/>
            <a:miter lim="800000"/>
            <a:headEnd/>
            <a:tailEnd/>
          </a:ln>
        </p:spPr>
      </p:pic>
      <p:sp>
        <p:nvSpPr>
          <p:cNvPr id="49156" name="Text Box 4"/>
          <p:cNvSpPr txBox="1">
            <a:spLocks noChangeArrowheads="1"/>
          </p:cNvSpPr>
          <p:nvPr/>
        </p:nvSpPr>
        <p:spPr bwMode="auto">
          <a:xfrm>
            <a:off x="990600" y="8015288"/>
            <a:ext cx="3270250" cy="366712"/>
          </a:xfrm>
          <a:prstGeom prst="rect">
            <a:avLst/>
          </a:prstGeom>
          <a:noFill/>
          <a:ln w="12700">
            <a:noFill/>
            <a:miter lim="800000"/>
            <a:headEnd/>
            <a:tailEnd/>
          </a:ln>
        </p:spPr>
        <p:txBody>
          <a:bodyPr>
            <a:spAutoFit/>
          </a:bodyPr>
          <a:lstStyle/>
          <a:p>
            <a:r>
              <a:rPr lang="fi-FI" sz="1800">
                <a:solidFill>
                  <a:srgbClr val="FFFFFF"/>
                </a:solidFill>
              </a:rPr>
              <a:t>YAC-materiaalia</a:t>
            </a:r>
          </a:p>
        </p:txBody>
      </p:sp>
      <p:sp>
        <p:nvSpPr>
          <p:cNvPr id="49157" name="Text Box 5"/>
          <p:cNvSpPr txBox="1">
            <a:spLocks noChangeArrowheads="1"/>
          </p:cNvSpPr>
          <p:nvPr/>
        </p:nvSpPr>
        <p:spPr bwMode="auto">
          <a:xfrm>
            <a:off x="4594225" y="7929563"/>
            <a:ext cx="1906588" cy="400050"/>
          </a:xfrm>
          <a:prstGeom prst="rect">
            <a:avLst/>
          </a:prstGeom>
          <a:noFill/>
          <a:ln w="12700">
            <a:noFill/>
            <a:miter lim="800000"/>
            <a:headEnd/>
            <a:tailEnd/>
          </a:ln>
        </p:spPr>
        <p:txBody>
          <a:bodyPr wrap="none">
            <a:spAutoFit/>
          </a:bodyPr>
          <a:lstStyle/>
          <a:p>
            <a:r>
              <a:rPr lang="fi-FI" sz="2000">
                <a:solidFill>
                  <a:srgbClr val="FFFFFF"/>
                </a:solidFill>
              </a:rPr>
              <a:t>(Ikeno ym.1998)</a:t>
            </a:r>
          </a:p>
        </p:txBody>
      </p:sp>
      <p:pic>
        <p:nvPicPr>
          <p:cNvPr id="49158" name="Picture 6"/>
          <p:cNvPicPr>
            <a:picLocks noChangeAspect="1" noChangeArrowheads="1"/>
          </p:cNvPicPr>
          <p:nvPr/>
        </p:nvPicPr>
        <p:blipFill>
          <a:blip r:embed="rId5" cstate="print"/>
          <a:srcRect/>
          <a:stretch>
            <a:fillRect/>
          </a:stretch>
        </p:blipFill>
        <p:spPr bwMode="auto">
          <a:xfrm>
            <a:off x="609600" y="8458200"/>
            <a:ext cx="304800" cy="190500"/>
          </a:xfrm>
          <a:prstGeom prst="rect">
            <a:avLst/>
          </a:prstGeom>
          <a:noFill/>
          <a:ln w="12700">
            <a:noFill/>
            <a:miter lim="800000"/>
            <a:headEnd/>
            <a:tailEnd/>
          </a:ln>
        </p:spPr>
      </p:pic>
      <p:pic>
        <p:nvPicPr>
          <p:cNvPr id="49159" name="Picture 7"/>
          <p:cNvPicPr>
            <a:picLocks noChangeAspect="1" noChangeArrowheads="1"/>
          </p:cNvPicPr>
          <p:nvPr/>
        </p:nvPicPr>
        <p:blipFill>
          <a:blip r:embed="rId6" cstate="print"/>
          <a:srcRect/>
          <a:stretch>
            <a:fillRect/>
          </a:stretch>
        </p:blipFill>
        <p:spPr bwMode="auto">
          <a:xfrm>
            <a:off x="609600" y="8099425"/>
            <a:ext cx="304800" cy="206375"/>
          </a:xfrm>
          <a:prstGeom prst="rect">
            <a:avLst/>
          </a:prstGeom>
          <a:noFill/>
          <a:ln w="12700">
            <a:noFill/>
            <a:miter lim="800000"/>
            <a:headEnd/>
            <a:tailEnd/>
          </a:ln>
        </p:spPr>
      </p:pic>
      <p:sp>
        <p:nvSpPr>
          <p:cNvPr id="49160" name="Text Box 8"/>
          <p:cNvSpPr txBox="1">
            <a:spLocks noChangeArrowheads="1"/>
          </p:cNvSpPr>
          <p:nvPr/>
        </p:nvSpPr>
        <p:spPr bwMode="auto">
          <a:xfrm>
            <a:off x="990600" y="8382000"/>
            <a:ext cx="5029200" cy="366713"/>
          </a:xfrm>
          <a:prstGeom prst="rect">
            <a:avLst/>
          </a:prstGeom>
          <a:noFill/>
          <a:ln w="12700">
            <a:noFill/>
            <a:miter lim="800000"/>
            <a:headEnd/>
            <a:tailEnd/>
          </a:ln>
        </p:spPr>
        <p:txBody>
          <a:bodyPr>
            <a:spAutoFit/>
          </a:bodyPr>
          <a:lstStyle/>
          <a:p>
            <a:r>
              <a:rPr lang="fi-FI" sz="1800">
                <a:solidFill>
                  <a:srgbClr val="FFFFFF"/>
                </a:solidFill>
              </a:rPr>
              <a:t>Ihmisen kr. 21 sentromeerimateriaalia</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1_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l" defTabSz="914400" rtl="0" eaLnBrk="1" fontAlgn="base" latinLnBrk="0" hangingPunct="1">
          <a:lnSpc>
            <a:spcPct val="75000"/>
          </a:lnSpc>
          <a:spcBef>
            <a:spcPct val="0"/>
          </a:spcBef>
          <a:spcAft>
            <a:spcPct val="0"/>
          </a:spcAft>
          <a:buClrTx/>
          <a:buSzTx/>
          <a:buFontTx/>
          <a:buNone/>
          <a:tabLst/>
          <a:defRPr kumimoji="0" lang="fi-FI"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l" defTabSz="914400" rtl="0" eaLnBrk="1" fontAlgn="base" latinLnBrk="0" hangingPunct="1">
          <a:lnSpc>
            <a:spcPct val="75000"/>
          </a:lnSpc>
          <a:spcBef>
            <a:spcPct val="0"/>
          </a:spcBef>
          <a:spcAft>
            <a:spcPct val="0"/>
          </a:spcAft>
          <a:buClrTx/>
          <a:buSzTx/>
          <a:buFontTx/>
          <a:buNone/>
          <a:tabLst/>
          <a:defRPr kumimoji="0" lang="fi-FI" sz="1800" b="0" i="0" u="none" strike="noStrike" cap="none" normalizeH="0" baseline="0" smtClean="0">
            <a:ln>
              <a:noFill/>
            </a:ln>
            <a:solidFill>
              <a:schemeClr val="tx2"/>
            </a:solidFill>
            <a:effectLst/>
            <a:latin typeface="Arial" charset="0"/>
          </a:defRPr>
        </a:defPPr>
      </a:lstStyle>
    </a:lnDef>
  </a:objectDefaults>
  <a:extraClrSchemeLst>
    <a:extraClrScheme>
      <a:clrScheme name="1_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l" defTabSz="914400" rtl="0" eaLnBrk="1" fontAlgn="base" latinLnBrk="0" hangingPunct="1">
          <a:lnSpc>
            <a:spcPct val="75000"/>
          </a:lnSpc>
          <a:spcBef>
            <a:spcPct val="0"/>
          </a:spcBef>
          <a:spcAft>
            <a:spcPct val="0"/>
          </a:spcAft>
          <a:buClrTx/>
          <a:buSzTx/>
          <a:buFontTx/>
          <a:buNone/>
          <a:tabLst/>
          <a:defRPr kumimoji="0" lang="fi-FI"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l" defTabSz="914400" rtl="0" eaLnBrk="1" fontAlgn="base" latinLnBrk="0" hangingPunct="1">
          <a:lnSpc>
            <a:spcPct val="75000"/>
          </a:lnSpc>
          <a:spcBef>
            <a:spcPct val="0"/>
          </a:spcBef>
          <a:spcAft>
            <a:spcPct val="0"/>
          </a:spcAft>
          <a:buClrTx/>
          <a:buSzTx/>
          <a:buFontTx/>
          <a:buNone/>
          <a:tabLst/>
          <a:defRPr kumimoji="0" lang="fi-FI" sz="1800" b="0" i="0" u="none" strike="noStrike" cap="none" normalizeH="0" baseline="0" smtClean="0">
            <a:ln>
              <a:noFill/>
            </a:ln>
            <a:solidFill>
              <a:schemeClr val="tx2"/>
            </a:solidFill>
            <a:effectLst/>
            <a:latin typeface="Arial"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2.xml><?xml version="1.0" encoding="utf-8"?>
<a:themeOverride xmlns:a="http://schemas.openxmlformats.org/drawingml/2006/main">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3.xml><?xml version="1.0" encoding="utf-8"?>
<a:themeOverride xmlns:a="http://schemas.openxmlformats.org/drawingml/2006/main">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4.xml><?xml version="1.0" encoding="utf-8"?>
<a:themeOverride xmlns:a="http://schemas.openxmlformats.org/drawingml/2006/main">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4668</TotalTime>
  <Words>6020</Words>
  <Application>Microsoft Office PowerPoint</Application>
  <PresentationFormat>Näytössä katseltava diaesitys (4:3)</PresentationFormat>
  <Paragraphs>615</Paragraphs>
  <Slides>41</Slides>
  <Notes>31</Notes>
  <HiddenSlides>0</HiddenSlides>
  <MMClips>0</MMClips>
  <ScaleCrop>false</ScaleCrop>
  <HeadingPairs>
    <vt:vector size="4" baseType="variant">
      <vt:variant>
        <vt:lpstr>Teema</vt:lpstr>
      </vt:variant>
      <vt:variant>
        <vt:i4>5</vt:i4>
      </vt:variant>
      <vt:variant>
        <vt:lpstr>Dian otsikot</vt:lpstr>
      </vt:variant>
      <vt:variant>
        <vt:i4>41</vt:i4>
      </vt:variant>
    </vt:vector>
  </HeadingPairs>
  <TitlesOfParts>
    <vt:vector size="46" baseType="lpstr">
      <vt:lpstr>Default Design</vt:lpstr>
      <vt:lpstr>3_sidebarc</vt:lpstr>
      <vt:lpstr>sidebarc</vt:lpstr>
      <vt:lpstr>Oletusrakenne</vt:lpstr>
      <vt:lpstr>1_Default Design</vt:lpstr>
      <vt:lpstr>Ruoka ja geenit  3. Kasvibiotekniikan     menetelmiä</vt:lpstr>
      <vt:lpstr>Dia 2</vt:lpstr>
      <vt:lpstr>Solu- ja solukkoviljelyyn perustuvat menetelmät</vt:lpstr>
      <vt:lpstr>Dia 4</vt:lpstr>
      <vt:lpstr>Dia 5</vt:lpstr>
      <vt:lpstr>Klassillisia geenimuuntelumenetelmiä     3. Geenin siirto tupakkaan geenipyssyllä</vt:lpstr>
      <vt:lpstr>Dia 7</vt:lpstr>
      <vt:lpstr>Kasvigeenitekniikan uusia kehityslinjoja </vt:lpstr>
      <vt:lpstr>Nisäkkään keinotekoinen kromosomi (MAC)</vt:lpstr>
      <vt:lpstr>Monta geeniä voidaan jalostaa kasviin yhtaikaa minikromosomissa</vt:lpstr>
      <vt:lpstr>Geenin vienti esivalittuun paikkaan kromosomissa rekombinaatio-systeemin avulla (Cre/Iox, FLP/FRT ym)   1.</vt:lpstr>
      <vt:lpstr>Geenin vienti esivalittuun paikkaan kromosomissa rekombinaatio-systeemin avulla (Cre/Iox, FLP/FRT ym)   2.</vt:lpstr>
      <vt:lpstr>Geenin vienti esivalittuun paikkaan kromosomissa rekombinaatio-systeemin avulla (Cre/Iox, FLP/FRT ym)   3.</vt:lpstr>
      <vt:lpstr>Geenin vienti esivalittuun paikkaan kromosomissa rekombinaatio-systeemin avulla (Cre/Iox, FLP/FRT ym)   4.</vt:lpstr>
      <vt:lpstr>(Merkki)geenin poisto muunnetusta kromosomista jälkikäteen  (Cre/Iox, FLP/FRT ym)                                      1.</vt:lpstr>
      <vt:lpstr>Uudet jalostusmenetelmät kasveilla Säädäntö</vt:lpstr>
      <vt:lpstr>Kohdennettu mutageneesi sinkkisorminukleaasien avulla         1.</vt:lpstr>
      <vt:lpstr>Kohdennettu mutageneesi sinkkisorminukleaasien avulla         2.</vt:lpstr>
      <vt:lpstr>Kohdennettu mutageneesi sinkkisorminukleaasien avulla         3.</vt:lpstr>
      <vt:lpstr>Kohdennettu mutageneesi sinkkisorminukleaasien avulla         4.</vt:lpstr>
      <vt:lpstr>Kohdennettu mutageneesi sinkkisorminukleaasien avulla         5.</vt:lpstr>
      <vt:lpstr>Oligonukleotidiohjattu mutageneesi Rapid Trait Development System  RTDS (Cibus Inc.), synonyymi mm. ODGM     1.</vt:lpstr>
      <vt:lpstr>Oligonukleotidiohjattu mutageneesi RTDS                                                 2.</vt:lpstr>
      <vt:lpstr>Oligonukleotidiohjattu mutageneesi RTDS                                                 3.</vt:lpstr>
      <vt:lpstr>Oligonukleotidiohjattu mutageneesi RTDS                                                 4.</vt:lpstr>
      <vt:lpstr>Kuinka voitaisiin viljellä huippuyksilöä lajikkeena?               1.</vt:lpstr>
      <vt:lpstr>Taustaa:  Perinteistä Frankenstein-ruokaa?</vt:lpstr>
      <vt:lpstr>Taustaa:  ”Perinteiset” hybridilajikkeet </vt:lpstr>
      <vt:lpstr>Kuinka voitaisiin viljellä huippuyksilöä lajikkeena?               4.</vt:lpstr>
      <vt:lpstr>Kuinka voitaisiin viljellä huippuyksilöä lajikkeena?               5. ”Käänteishybridit”</vt:lpstr>
      <vt:lpstr>Kuinka voitaisiin viljellä huippuyksilöä lajikkeena?               6. Perinteiset hybridilajikkeet</vt:lpstr>
      <vt:lpstr>Kuinka voitaisiin viljellä huippuyksilöä lajikkeena?               7. Perinteiset hybridilajikkeet</vt:lpstr>
      <vt:lpstr>Kuinka voitaisiin viljellä huippuyksilöä lajikkeena?               8. Perinteiset hybridilajikkeet</vt:lpstr>
      <vt:lpstr>Kuinka voitaisiin viljellä huippuyksilöä lajikkeena?               9. Perinteisistä ”käänteishybrideihin”</vt:lpstr>
      <vt:lpstr>Kuinka voitaisiin viljellä huippuyksilöä lajikkeena?              10. ”Käänteishybridit”</vt:lpstr>
      <vt:lpstr>Kuinka voitaisiin viljellä huippuyksilöä lajikkeena?              11. ”Käänteishybridit”</vt:lpstr>
      <vt:lpstr>Kuinka voitaisiin viljellä huippuyksilöä lajikkeena?              12. ”Käänteishybridit”</vt:lpstr>
      <vt:lpstr>Kuinka voitaisiin viljellä huippuyksilöä lajikkeena?              13. ”Käänteishybridit”</vt:lpstr>
      <vt:lpstr>Kuinka voitaisiin viljellä huippuyksilöä lajikkeena?              14. ”Käänteishybridit”</vt:lpstr>
      <vt:lpstr>Hybridilajikkeen lisääminen suvuttomien siementen  (apomiksian) avulla                           1.</vt:lpstr>
      <vt:lpstr>Hybridilajikkeen lisääminen suvuttomien siementen  (apomiksian) avulla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 dian otsikkoa</dc:title>
  <dc:creator>Jussi</dc:creator>
  <cp:lastModifiedBy>Jussi</cp:lastModifiedBy>
  <cp:revision>444</cp:revision>
  <cp:lastPrinted>2003-08-18T12:35:25Z</cp:lastPrinted>
  <dcterms:created xsi:type="dcterms:W3CDTF">2003-08-13T09:52:38Z</dcterms:created>
  <dcterms:modified xsi:type="dcterms:W3CDTF">2012-09-12T05:27:07Z</dcterms:modified>
</cp:coreProperties>
</file>