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Override PartName="/ppt/slideLayouts/slideLayout408.xml" ContentType="application/vnd.openxmlformats-officedocument.presentationml.slideLayout+xml"/>
  <Override PartName="/ppt/slideLayouts/slideLayout455.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480.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411.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slideLayouts/slideLayout395.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49.xml" ContentType="application/vnd.openxmlformats-officedocument.presentationml.slideLayout+xml"/>
  <Override PartName="/ppt/slideLayouts/slideLayout496.xml" ContentType="application/vnd.openxmlformats-officedocument.presentationml.slideLayout+xml"/>
  <Override PartName="/ppt/theme/themeOverride6.xml" ContentType="application/vnd.openxmlformats-officedocument.themeOverride+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452.xml" ContentType="application/vnd.openxmlformats-officedocument.presentationml.slideLayout+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notesSlides/notesSlide4.xml" ContentType="application/vnd.openxmlformats-officedocument.presentationml.notesSlide+xml"/>
  <Override PartName="/ppt/theme/themeOverride14.xml" ContentType="application/vnd.openxmlformats-officedocument.themeOverr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Layouts/slideLayout468.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493.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402.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notesSlides/notesSlide1.xml" ContentType="application/vnd.openxmlformats-officedocument.presentationml.notesSlide+xml"/>
  <Override PartName="/ppt/theme/themeOverride11.xml" ContentType="application/vnd.openxmlformats-officedocument.themeOverr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slideLayouts/slideLayout465.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theme/theme14.xml" ContentType="application/vnd.openxmlformats-officedocument.theme+xml"/>
  <Override PartName="/ppt/slideLayouts/slideLayout440.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theme/themeOverride7.xml" ContentType="application/vnd.openxmlformats-officedocument.themeOverride+xml"/>
  <Override PartName="/ppt/slides/slide45.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Default Extension="xls" ContentType="application/vnd.ms-excel"/>
  <Override PartName="/ppt/notesSlides/notesSlide36.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theme/themeOverride15.xml" ContentType="application/vnd.openxmlformats-officedocument.themeOverride+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theme/themeOverride4.xml" ContentType="application/vnd.openxmlformats-officedocument.themeOverrid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387.xml" ContentType="application/vnd.openxmlformats-officedocument.presentationml.slideLayout+xml"/>
  <Override PartName="/ppt/slideLayouts/slideLayout398.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499.xml" ContentType="application/vnd.openxmlformats-officedocument.presentationml.slideLayout+xml"/>
  <Override PartName="/ppt/theme/themeOverride9.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400.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theme/theme37.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theme/themeOverride8.xml" ContentType="application/vnd.openxmlformats-officedocument.themeOverride+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Default Extension="wav" ContentType="audio/wav"/>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theme/theme31.xml" ContentType="application/vnd.openxmlformats-officedocument.theme+xml"/>
  <Override PartName="/ppt/notesSlides/notesSlide6.xml" ContentType="application/vnd.openxmlformats-officedocument.presentationml.notes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388.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theme/themeOverride13.xml" ContentType="application/vnd.openxmlformats-officedocument.themeOverr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theme/themeOverride2.xml" ContentType="application/vnd.openxmlformats-officedocument.themeOverr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theme/themeOverride10.xml" ContentType="application/vnd.openxmlformats-officedocument.themeOverride+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85" r:id="rId2"/>
    <p:sldMasterId id="2147483898" r:id="rId3"/>
    <p:sldMasterId id="2147483913" r:id="rId4"/>
    <p:sldMasterId id="2147483952" r:id="rId5"/>
    <p:sldMasterId id="2147485601" r:id="rId6"/>
    <p:sldMasterId id="2147485619" r:id="rId7"/>
    <p:sldMasterId id="2147485650" r:id="rId8"/>
    <p:sldMasterId id="2147485664" r:id="rId9"/>
    <p:sldMasterId id="2147485677" r:id="rId10"/>
    <p:sldMasterId id="2147485693" r:id="rId11"/>
    <p:sldMasterId id="2147485705" r:id="rId12"/>
    <p:sldMasterId id="2147485717" r:id="rId13"/>
    <p:sldMasterId id="2147485729" r:id="rId14"/>
    <p:sldMasterId id="2147487662" r:id="rId15"/>
    <p:sldMasterId id="2147487676" r:id="rId16"/>
    <p:sldMasterId id="2147487689" r:id="rId17"/>
    <p:sldMasterId id="2147487702" r:id="rId18"/>
    <p:sldMasterId id="2147487716" r:id="rId19"/>
    <p:sldMasterId id="2147487728" r:id="rId20"/>
    <p:sldMasterId id="2147487746" r:id="rId21"/>
    <p:sldMasterId id="2147487762" r:id="rId22"/>
    <p:sldMasterId id="2147487774" r:id="rId23"/>
    <p:sldMasterId id="2147487792" r:id="rId24"/>
    <p:sldMasterId id="2147487808" r:id="rId25"/>
    <p:sldMasterId id="2147487824" r:id="rId26"/>
    <p:sldMasterId id="2147487842" r:id="rId27"/>
    <p:sldMasterId id="2147487860" r:id="rId28"/>
    <p:sldMasterId id="2147487893" r:id="rId29"/>
    <p:sldMasterId id="2147487907" r:id="rId30"/>
    <p:sldMasterId id="2147487925" r:id="rId31"/>
    <p:sldMasterId id="2147490303" r:id="rId32"/>
    <p:sldMasterId id="2147490317" r:id="rId33"/>
    <p:sldMasterId id="2147490335" r:id="rId34"/>
    <p:sldMasterId id="2147490348" r:id="rId35"/>
    <p:sldMasterId id="2147490360" r:id="rId36"/>
  </p:sldMasterIdLst>
  <p:notesMasterIdLst>
    <p:notesMasterId r:id="rId117"/>
  </p:notesMasterIdLst>
  <p:sldIdLst>
    <p:sldId id="257" r:id="rId37"/>
    <p:sldId id="400" r:id="rId38"/>
    <p:sldId id="401" r:id="rId39"/>
    <p:sldId id="394" r:id="rId40"/>
    <p:sldId id="402" r:id="rId41"/>
    <p:sldId id="389" r:id="rId42"/>
    <p:sldId id="328" r:id="rId43"/>
    <p:sldId id="347" r:id="rId44"/>
    <p:sldId id="355" r:id="rId45"/>
    <p:sldId id="356" r:id="rId46"/>
    <p:sldId id="374" r:id="rId47"/>
    <p:sldId id="375" r:id="rId48"/>
    <p:sldId id="393" r:id="rId49"/>
    <p:sldId id="377" r:id="rId50"/>
    <p:sldId id="369" r:id="rId51"/>
    <p:sldId id="373" r:id="rId52"/>
    <p:sldId id="371" r:id="rId53"/>
    <p:sldId id="372" r:id="rId54"/>
    <p:sldId id="378" r:id="rId55"/>
    <p:sldId id="379" r:id="rId56"/>
    <p:sldId id="384" r:id="rId57"/>
    <p:sldId id="380" r:id="rId58"/>
    <p:sldId id="365" r:id="rId59"/>
    <p:sldId id="357" r:id="rId60"/>
    <p:sldId id="358" r:id="rId61"/>
    <p:sldId id="383" r:id="rId62"/>
    <p:sldId id="381" r:id="rId63"/>
    <p:sldId id="382" r:id="rId64"/>
    <p:sldId id="396" r:id="rId65"/>
    <p:sldId id="279" r:id="rId66"/>
    <p:sldId id="349" r:id="rId67"/>
    <p:sldId id="351" r:id="rId68"/>
    <p:sldId id="325" r:id="rId69"/>
    <p:sldId id="352" r:id="rId70"/>
    <p:sldId id="353" r:id="rId71"/>
    <p:sldId id="354" r:id="rId72"/>
    <p:sldId id="387" r:id="rId73"/>
    <p:sldId id="397" r:id="rId74"/>
    <p:sldId id="368" r:id="rId75"/>
    <p:sldId id="293" r:id="rId76"/>
    <p:sldId id="327" r:id="rId77"/>
    <p:sldId id="364" r:id="rId78"/>
    <p:sldId id="334" r:id="rId79"/>
    <p:sldId id="331" r:id="rId80"/>
    <p:sldId id="403" r:id="rId81"/>
    <p:sldId id="309" r:id="rId82"/>
    <p:sldId id="310" r:id="rId83"/>
    <p:sldId id="390" r:id="rId84"/>
    <p:sldId id="269" r:id="rId85"/>
    <p:sldId id="270" r:id="rId86"/>
    <p:sldId id="361" r:id="rId87"/>
    <p:sldId id="359" r:id="rId88"/>
    <p:sldId id="360" r:id="rId89"/>
    <p:sldId id="332" r:id="rId90"/>
    <p:sldId id="335" r:id="rId91"/>
    <p:sldId id="311" r:id="rId92"/>
    <p:sldId id="312" r:id="rId93"/>
    <p:sldId id="366" r:id="rId94"/>
    <p:sldId id="398" r:id="rId95"/>
    <p:sldId id="282" r:id="rId96"/>
    <p:sldId id="283" r:id="rId97"/>
    <p:sldId id="329" r:id="rId98"/>
    <p:sldId id="338" r:id="rId99"/>
    <p:sldId id="340" r:id="rId100"/>
    <p:sldId id="314" r:id="rId101"/>
    <p:sldId id="315" r:id="rId102"/>
    <p:sldId id="319" r:id="rId103"/>
    <p:sldId id="320" r:id="rId104"/>
    <p:sldId id="321" r:id="rId105"/>
    <p:sldId id="322" r:id="rId106"/>
    <p:sldId id="326" r:id="rId107"/>
    <p:sldId id="302" r:id="rId108"/>
    <p:sldId id="303" r:id="rId109"/>
    <p:sldId id="304" r:id="rId110"/>
    <p:sldId id="285" r:id="rId111"/>
    <p:sldId id="399" r:id="rId112"/>
    <p:sldId id="362" r:id="rId113"/>
    <p:sldId id="363" r:id="rId114"/>
    <p:sldId id="333" r:id="rId115"/>
    <p:sldId id="289" r:id="rId116"/>
  </p:sldIdLst>
  <p:sldSz cx="6858000" cy="9144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00"/>
    <a:srgbClr val="6A47B9"/>
    <a:srgbClr val="9258C8"/>
    <a:srgbClr val="D60AAA"/>
    <a:srgbClr val="7F8CBF"/>
    <a:srgbClr val="E5053A"/>
    <a:srgbClr val="FFCC49"/>
    <a:srgbClr val="A3AF07"/>
    <a:srgbClr val="E6337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33" autoAdjust="0"/>
    <p:restoredTop sz="94755" autoAdjust="0"/>
  </p:normalViewPr>
  <p:slideViewPr>
    <p:cSldViewPr>
      <p:cViewPr>
        <p:scale>
          <a:sx n="80" d="100"/>
          <a:sy n="80" d="100"/>
        </p:scale>
        <p:origin x="-2028" y="-180"/>
      </p:cViewPr>
      <p:guideLst>
        <p:guide orient="horz" pos="2880"/>
        <p:guide pos="2160"/>
      </p:guideLst>
    </p:cSldViewPr>
  </p:slideViewPr>
  <p:outlineViewPr>
    <p:cViewPr>
      <p:scale>
        <a:sx n="33" d="100"/>
        <a:sy n="33" d="100"/>
      </p:scale>
      <p:origin x="0" y="7458"/>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25.xml"/><Relationship Id="rId82" Type="http://schemas.openxmlformats.org/officeDocument/2006/relationships/slide" Target="slides/slide46.xml"/><Relationship Id="rId90" Type="http://schemas.openxmlformats.org/officeDocument/2006/relationships/slide" Target="slides/slide54.xml"/><Relationship Id="rId95"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13" Type="http://schemas.openxmlformats.org/officeDocument/2006/relationships/slide" Target="slides/slide77.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103" Type="http://schemas.openxmlformats.org/officeDocument/2006/relationships/slide" Target="slides/slide67.xml"/><Relationship Id="rId108" Type="http://schemas.openxmlformats.org/officeDocument/2006/relationships/slide" Target="slides/slide72.xml"/><Relationship Id="rId116"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slide" Target="slides/slide60.xml"/><Relationship Id="rId111"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6" Type="http://schemas.openxmlformats.org/officeDocument/2006/relationships/slide" Target="slides/slide70.xml"/><Relationship Id="rId114" Type="http://schemas.openxmlformats.org/officeDocument/2006/relationships/slide" Target="slides/slide78.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0340" name="Rectangle 4"/>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Muokkaa tekstin perustyylejä napsauttamalla</a:t>
            </a:r>
          </a:p>
          <a:p>
            <a:pPr lvl="1"/>
            <a:r>
              <a:rPr lang="en-US" noProof="0" smtClean="0"/>
              <a:t>toinen taso</a:t>
            </a:r>
          </a:p>
          <a:p>
            <a:pPr lvl="2"/>
            <a:r>
              <a:rPr lang="en-US" noProof="0" smtClean="0"/>
              <a:t>kolmas taso</a:t>
            </a:r>
          </a:p>
          <a:p>
            <a:pPr lvl="3"/>
            <a:r>
              <a:rPr lang="en-US" noProof="0" smtClean="0"/>
              <a:t>neljäs taso</a:t>
            </a:r>
          </a:p>
          <a:p>
            <a:pPr lvl="4"/>
            <a:r>
              <a:rPr lang="en-US" noProof="0" smtClean="0"/>
              <a:t>viides taso</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A2BAEEF-D5AE-4030-8813-9CCB98935EB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Dian kuvan paikkamerkki 1"/>
          <p:cNvSpPr>
            <a:spLocks noGrp="1" noRot="1" noChangeAspect="1" noTextEdit="1"/>
          </p:cNvSpPr>
          <p:nvPr>
            <p:ph type="sldImg"/>
          </p:nvPr>
        </p:nvSpPr>
        <p:spPr>
          <a:ln/>
        </p:spPr>
      </p:sp>
      <p:sp>
        <p:nvSpPr>
          <p:cNvPr id="271363" name="Huomautusten paikkamerkki 2"/>
          <p:cNvSpPr>
            <a:spLocks noGrp="1"/>
          </p:cNvSpPr>
          <p:nvPr>
            <p:ph type="body" idx="1"/>
          </p:nvPr>
        </p:nvSpPr>
        <p:spPr>
          <a:noFill/>
          <a:ln/>
        </p:spPr>
        <p:txBody>
          <a:bodyPr/>
          <a:lstStyle/>
          <a:p>
            <a:pPr eaLnBrk="1" hangingPunct="1">
              <a:spcBef>
                <a:spcPct val="0"/>
              </a:spcBef>
            </a:pPr>
            <a:r>
              <a:rPr lang="fi-FI" smtClean="0"/>
              <a:t>Riepponen L (2003). Maidon ja viljan tuotantokustannukset Suomen kirjanpitotiloilla vuosina 1998-2000. Maa- ja elintarviketalous 19, MTT, 32 s.</a:t>
            </a:r>
          </a:p>
          <a:p>
            <a:pPr eaLnBrk="1" hangingPunct="1">
              <a:spcBef>
                <a:spcPct val="0"/>
              </a:spcBef>
            </a:pPr>
            <a:r>
              <a:rPr lang="fi-FI" smtClean="0"/>
              <a:t>http://www.mtt.fi/met/pdf/met19.pdf</a:t>
            </a:r>
          </a:p>
        </p:txBody>
      </p:sp>
      <p:sp>
        <p:nvSpPr>
          <p:cNvPr id="271364" name="Dian numeron paikkamerkki 3"/>
          <p:cNvSpPr>
            <a:spLocks noGrp="1"/>
          </p:cNvSpPr>
          <p:nvPr>
            <p:ph type="sldNum" sz="quarter" idx="5"/>
          </p:nvPr>
        </p:nvSpPr>
        <p:spPr>
          <a:noFill/>
        </p:spPr>
        <p:txBody>
          <a:bodyPr/>
          <a:lstStyle/>
          <a:p>
            <a:fld id="{A27650C8-CB72-4CCB-AD78-57D32DFF6C1B}" type="slidenum">
              <a:rPr lang="en-US" smtClean="0">
                <a:solidFill>
                  <a:srgbClr val="000000"/>
                </a:solidFill>
              </a:rPr>
              <a:pPr/>
              <a:t>8</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Dian kuvan paikkamerkki 1"/>
          <p:cNvSpPr>
            <a:spLocks noGrp="1" noRot="1" noChangeAspect="1" noTextEdit="1"/>
          </p:cNvSpPr>
          <p:nvPr>
            <p:ph type="sldImg"/>
          </p:nvPr>
        </p:nvSpPr>
        <p:spPr>
          <a:ln/>
        </p:spPr>
      </p:sp>
      <p:sp>
        <p:nvSpPr>
          <p:cNvPr id="279555" name="Huomautusten paikkamerkki 2"/>
          <p:cNvSpPr>
            <a:spLocks noGrp="1"/>
          </p:cNvSpPr>
          <p:nvPr>
            <p:ph type="body" idx="1"/>
          </p:nvPr>
        </p:nvSpPr>
        <p:spPr>
          <a:noFill/>
          <a:ln/>
        </p:spPr>
        <p:txBody>
          <a:bodyPr/>
          <a:lstStyle/>
          <a:p>
            <a:r>
              <a:rPr lang="fi-FI" smtClean="0"/>
              <a:t>Mae-Wan Ho on johtavia geenimuuntelun vastustajia Euroopassa.</a:t>
            </a:r>
          </a:p>
        </p:txBody>
      </p:sp>
      <p:sp>
        <p:nvSpPr>
          <p:cNvPr id="279556" name="Dian numeron paikkamerkki 3"/>
          <p:cNvSpPr>
            <a:spLocks noGrp="1"/>
          </p:cNvSpPr>
          <p:nvPr>
            <p:ph type="sldNum" sz="quarter" idx="5"/>
          </p:nvPr>
        </p:nvSpPr>
        <p:spPr>
          <a:noFill/>
        </p:spPr>
        <p:txBody>
          <a:bodyPr/>
          <a:lstStyle/>
          <a:p>
            <a:fld id="{A3D5E371-5A7E-4DBF-A31E-F0740C1C19DC}" type="slidenum">
              <a:rPr lang="en-US" smtClean="0">
                <a:solidFill>
                  <a:srgbClr val="000000"/>
                </a:solidFill>
              </a:rPr>
              <a:pPr/>
              <a:t>19</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Dian kuvan paikkamerkki 1"/>
          <p:cNvSpPr>
            <a:spLocks noGrp="1" noRot="1" noChangeAspect="1" noTextEdit="1"/>
          </p:cNvSpPr>
          <p:nvPr>
            <p:ph type="sldImg"/>
          </p:nvPr>
        </p:nvSpPr>
        <p:spPr>
          <a:ln/>
        </p:spPr>
      </p:sp>
      <p:sp>
        <p:nvSpPr>
          <p:cNvPr id="280579" name="Huomautusten paikkamerkki 2"/>
          <p:cNvSpPr>
            <a:spLocks noGrp="1"/>
          </p:cNvSpPr>
          <p:nvPr>
            <p:ph type="body" idx="1"/>
          </p:nvPr>
        </p:nvSpPr>
        <p:spPr>
          <a:noFill/>
          <a:ln/>
        </p:spPr>
        <p:txBody>
          <a:bodyPr/>
          <a:lstStyle/>
          <a:p>
            <a:endParaRPr lang="fi-FI" smtClean="0"/>
          </a:p>
        </p:txBody>
      </p:sp>
      <p:sp>
        <p:nvSpPr>
          <p:cNvPr id="280580" name="Dian numeron paikkamerkki 3"/>
          <p:cNvSpPr>
            <a:spLocks noGrp="1"/>
          </p:cNvSpPr>
          <p:nvPr>
            <p:ph type="sldNum" sz="quarter" idx="5"/>
          </p:nvPr>
        </p:nvSpPr>
        <p:spPr>
          <a:noFill/>
        </p:spPr>
        <p:txBody>
          <a:bodyPr/>
          <a:lstStyle/>
          <a:p>
            <a:fld id="{12A349ED-2B8B-4BF8-A46D-73AC8C1CAE43}" type="slidenum">
              <a:rPr lang="en-US" smtClean="0">
                <a:solidFill>
                  <a:srgbClr val="000000"/>
                </a:solidFill>
              </a:rPr>
              <a:pPr/>
              <a:t>20</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Dian kuvan paikkamerkki 1"/>
          <p:cNvSpPr>
            <a:spLocks noGrp="1" noRot="1" noChangeAspect="1" noTextEdit="1"/>
          </p:cNvSpPr>
          <p:nvPr>
            <p:ph type="sldImg"/>
          </p:nvPr>
        </p:nvSpPr>
        <p:spPr>
          <a:ln/>
        </p:spPr>
      </p:sp>
      <p:sp>
        <p:nvSpPr>
          <p:cNvPr id="281603" name="Huomautusten paikkamerkki 2"/>
          <p:cNvSpPr>
            <a:spLocks noGrp="1"/>
          </p:cNvSpPr>
          <p:nvPr>
            <p:ph type="body" idx="1"/>
          </p:nvPr>
        </p:nvSpPr>
        <p:spPr>
          <a:noFill/>
          <a:ln/>
        </p:spPr>
        <p:txBody>
          <a:bodyPr/>
          <a:lstStyle/>
          <a:p>
            <a:r>
              <a:rPr lang="fi-FI" smtClean="0"/>
              <a:t>”Saako mesimarjan pelastaa?” </a:t>
            </a:r>
          </a:p>
          <a:p>
            <a:r>
              <a:rPr lang="fi-FI" smtClean="0"/>
              <a:t> Käsikirjoitus STT:n artikkelipalveluun (JT 8.4.2005) </a:t>
            </a:r>
          </a:p>
          <a:p>
            <a:r>
              <a:rPr lang="fi-FI" smtClean="0"/>
              <a:t>- julkaistiin useissa päivälehdissä</a:t>
            </a:r>
          </a:p>
          <a:p>
            <a:pPr>
              <a:buFontTx/>
              <a:buChar char="-"/>
            </a:pPr>
            <a:r>
              <a:rPr lang="fi-FI" smtClean="0"/>
              <a:t> sisältää myös kuvia</a:t>
            </a:r>
          </a:p>
          <a:p>
            <a:pPr>
              <a:buFontTx/>
              <a:buChar char="-"/>
            </a:pPr>
            <a:r>
              <a:rPr lang="fi-FI" smtClean="0"/>
              <a:t> http://www.geenit.fi/MesimSTTKasik080405.pdf</a:t>
            </a:r>
          </a:p>
          <a:p>
            <a:pPr>
              <a:buFontTx/>
              <a:buChar char="-"/>
            </a:pPr>
            <a:endParaRPr lang="fi-FI" smtClean="0"/>
          </a:p>
          <a:p>
            <a:r>
              <a:rPr lang="fi-FI" smtClean="0"/>
              <a:t>Tammisola J (1988). Incompatibility classes and fruit set in natural populations of arctic bramble (Rubus arcticus L.) in Finland (Selostus: Inkompatibiliteettiluokat ja marjonta mesimarjan suomalaisissa luonnonesiintymissä). J Agric Sci Finl 60: 327-446 </a:t>
            </a:r>
          </a:p>
          <a:p>
            <a:pPr>
              <a:buFontTx/>
              <a:buChar char="-"/>
            </a:pPr>
            <a:r>
              <a:rPr lang="fi-FI" smtClean="0"/>
              <a:t> väitöskirja mesimarjan marjonnan ekologisesta genetiikasta</a:t>
            </a:r>
          </a:p>
          <a:p>
            <a:r>
              <a:rPr lang="fi-FI" smtClean="0"/>
              <a:t>[”suomalainen väitöskirja”: Ei siitä liiviä syntynytkään – tulipahan palttoo…]</a:t>
            </a:r>
          </a:p>
          <a:p>
            <a:pPr>
              <a:buFontTx/>
              <a:buChar char="-"/>
            </a:pPr>
            <a:endParaRPr lang="fi-FI" smtClean="0"/>
          </a:p>
          <a:p>
            <a:endParaRPr lang="fi-FI" smtClean="0"/>
          </a:p>
          <a:p>
            <a:endParaRPr lang="fi-FI" smtClean="0"/>
          </a:p>
          <a:p>
            <a:pPr>
              <a:buFontTx/>
              <a:buChar char="-"/>
            </a:pPr>
            <a:endParaRPr lang="fi-FI" smtClean="0"/>
          </a:p>
        </p:txBody>
      </p:sp>
      <p:sp>
        <p:nvSpPr>
          <p:cNvPr id="281604" name="Dian numeron paikkamerkki 3"/>
          <p:cNvSpPr>
            <a:spLocks noGrp="1"/>
          </p:cNvSpPr>
          <p:nvPr>
            <p:ph type="sldNum" sz="quarter" idx="5"/>
          </p:nvPr>
        </p:nvSpPr>
        <p:spPr>
          <a:noFill/>
        </p:spPr>
        <p:txBody>
          <a:bodyPr/>
          <a:lstStyle/>
          <a:p>
            <a:fld id="{C94FB762-E3D4-4759-9A4E-283BC6D23C48}" type="slidenum">
              <a:rPr lang="en-US" smtClean="0">
                <a:solidFill>
                  <a:srgbClr val="000000"/>
                </a:solidFill>
              </a:rPr>
              <a:pPr/>
              <a:t>21</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Dian kuvan paikkamerkki 1"/>
          <p:cNvSpPr>
            <a:spLocks noGrp="1" noRot="1" noChangeAspect="1" noTextEdit="1"/>
          </p:cNvSpPr>
          <p:nvPr>
            <p:ph type="sldImg"/>
          </p:nvPr>
        </p:nvSpPr>
        <p:spPr>
          <a:ln/>
        </p:spPr>
      </p:sp>
      <p:sp>
        <p:nvSpPr>
          <p:cNvPr id="282627" name="Huomautusten paikkamerkki 2"/>
          <p:cNvSpPr>
            <a:spLocks noGrp="1"/>
          </p:cNvSpPr>
          <p:nvPr>
            <p:ph type="body" idx="1"/>
          </p:nvPr>
        </p:nvSpPr>
        <p:spPr>
          <a:noFill/>
          <a:ln/>
        </p:spPr>
        <p:txBody>
          <a:bodyPr/>
          <a:lstStyle/>
          <a:p>
            <a:pPr>
              <a:buFontTx/>
              <a:buChar char="-"/>
            </a:pPr>
            <a:r>
              <a:rPr lang="fi-FI" smtClean="0"/>
              <a:t>Alkaloideja on eniten uusissa, pienissä perunoissa ja mukuloiden kuoriosissa. </a:t>
            </a:r>
          </a:p>
          <a:p>
            <a:pPr>
              <a:buFontTx/>
              <a:buChar char="-"/>
            </a:pPr>
            <a:r>
              <a:rPr lang="fi-FI" smtClean="0"/>
              <a:t> Keittäminen ei hajota tai poista niitä. </a:t>
            </a:r>
          </a:p>
          <a:p>
            <a:pPr>
              <a:buFontTx/>
              <a:buChar char="-"/>
            </a:pPr>
            <a:r>
              <a:rPr lang="fi-FI" smtClean="0"/>
              <a:t> Perunat kannattaa kuoria, jolloin alkaloidien saanti vähenee puoleen (ravinteiden säästämiseksi kuoriminen kannattaa tehdä vasta keittämisen jälkeen). </a:t>
            </a:r>
          </a:p>
        </p:txBody>
      </p:sp>
      <p:sp>
        <p:nvSpPr>
          <p:cNvPr id="282628" name="Dian numeron paikkamerkki 3"/>
          <p:cNvSpPr>
            <a:spLocks noGrp="1"/>
          </p:cNvSpPr>
          <p:nvPr>
            <p:ph type="sldNum" sz="quarter" idx="5"/>
          </p:nvPr>
        </p:nvSpPr>
        <p:spPr>
          <a:noFill/>
        </p:spPr>
        <p:txBody>
          <a:bodyPr/>
          <a:lstStyle/>
          <a:p>
            <a:fld id="{F5945F80-D6B0-4C2D-96ED-7F2677099F27}" type="slidenum">
              <a:rPr lang="en-US" smtClean="0">
                <a:solidFill>
                  <a:srgbClr val="000000"/>
                </a:solidFill>
              </a:rPr>
              <a:pPr/>
              <a:t>22</a:t>
            </a:fld>
            <a:endParaRPr 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Dian kuvan paikkamerkki 1"/>
          <p:cNvSpPr>
            <a:spLocks noGrp="1" noRot="1" noChangeAspect="1" noTextEdit="1"/>
          </p:cNvSpPr>
          <p:nvPr>
            <p:ph type="sldImg"/>
          </p:nvPr>
        </p:nvSpPr>
        <p:spPr>
          <a:ln/>
        </p:spPr>
      </p:sp>
      <p:sp>
        <p:nvSpPr>
          <p:cNvPr id="3" name="Huomautusten paikkamerkki 2"/>
          <p:cNvSpPr>
            <a:spLocks noGrp="1"/>
          </p:cNvSpPr>
          <p:nvPr>
            <p:ph type="body" idx="1"/>
          </p:nvPr>
        </p:nvSpPr>
        <p:spPr/>
        <p:txBody>
          <a:bodyPr>
            <a:normAutofit fontScale="47500" lnSpcReduction="20000"/>
          </a:bodyPr>
          <a:lstStyle/>
          <a:p>
            <a:pPr>
              <a:defRPr/>
            </a:pPr>
            <a:r>
              <a:rPr lang="fi-FI" dirty="0" err="1" smtClean="0"/>
              <a:t>Sherman</a:t>
            </a:r>
            <a:r>
              <a:rPr lang="fi-FI" dirty="0" smtClean="0"/>
              <a:t> PW, </a:t>
            </a:r>
            <a:r>
              <a:rPr lang="fi-FI" dirty="0" err="1" smtClean="0"/>
              <a:t>Flaxman</a:t>
            </a:r>
            <a:r>
              <a:rPr lang="fi-FI" dirty="0" smtClean="0"/>
              <a:t> SM (2001). </a:t>
            </a:r>
            <a:r>
              <a:rPr lang="fi-FI" dirty="0" err="1" smtClean="0"/>
              <a:t>Protecting</a:t>
            </a:r>
            <a:r>
              <a:rPr lang="fi-FI" dirty="0" smtClean="0"/>
              <a:t> </a:t>
            </a:r>
            <a:r>
              <a:rPr lang="fi-FI" dirty="0" err="1" smtClean="0"/>
              <a:t>Ourselves</a:t>
            </a:r>
            <a:r>
              <a:rPr lang="fi-FI" dirty="0" smtClean="0"/>
              <a:t> </a:t>
            </a:r>
            <a:r>
              <a:rPr lang="fi-FI" dirty="0" err="1" smtClean="0"/>
              <a:t>from</a:t>
            </a:r>
            <a:r>
              <a:rPr lang="fi-FI" dirty="0" smtClean="0"/>
              <a:t> Food. American </a:t>
            </a:r>
            <a:r>
              <a:rPr lang="fi-FI" dirty="0" err="1" smtClean="0"/>
              <a:t>Scientist</a:t>
            </a:r>
            <a:r>
              <a:rPr lang="fi-FI" dirty="0" smtClean="0"/>
              <a:t> 89: 142–151</a:t>
            </a:r>
          </a:p>
          <a:p>
            <a:pPr>
              <a:defRPr/>
            </a:pPr>
            <a:r>
              <a:rPr lang="fi-FI" dirty="0" smtClean="0"/>
              <a:t>http://www.americanscientist.org/issues/page2/protecting-ourselves-from-food</a:t>
            </a:r>
          </a:p>
          <a:p>
            <a:pPr>
              <a:defRPr/>
            </a:pPr>
            <a:r>
              <a:rPr lang="fi-FI" u="sng" dirty="0" err="1" smtClean="0"/>
              <a:t>Abstract</a:t>
            </a:r>
            <a:r>
              <a:rPr lang="fi-FI" dirty="0" smtClean="0"/>
              <a:t>:</a:t>
            </a:r>
          </a:p>
          <a:p>
            <a:pPr>
              <a:defRPr/>
            </a:pPr>
            <a:r>
              <a:rPr lang="en-US" dirty="0" smtClean="0"/>
              <a:t>Discusses traditions and studies associated with preparing and eating food. Reason for the enduring value of spices; Reasons spices may have become so common in the human diet; How the nausea and vomiting of pregnancy affect the outcome of pregnancy; Possible reason why traditional Japanese recipes call for few spices.</a:t>
            </a:r>
          </a:p>
          <a:p>
            <a:pPr>
              <a:defRPr/>
            </a:pPr>
            <a:r>
              <a:rPr lang="en-US" dirty="0" smtClean="0"/>
              <a:t>The act of eating can be one of the most dangerous things many of us do every day. Ingesting bits and pieces of the outside world provides a free pass to the bloodstream for whatever may lurk within, perhaps an unfriendly bacterium or a plant toxin. The authors argue that two mechanisms—one cultural and the other physiological—help us to avoid these dangers. In the first part of the article, the authors examine the hypothesis that adding spices to food inhibits the growth of microorganisms, and thus protect us from diseases. In the second part, they explore the idea that "morning sickness"—expelling or avoiding certain foods during the early months of pregnancy—also serves to protect the mother and embryo from </a:t>
            </a:r>
            <a:r>
              <a:rPr lang="en-US" dirty="0" err="1" smtClean="0"/>
              <a:t>foodborne</a:t>
            </a:r>
            <a:r>
              <a:rPr lang="en-US" dirty="0" smtClean="0"/>
              <a:t> illnesses and toxins, especially when the fetus is most sensitive to disruption. </a:t>
            </a:r>
          </a:p>
          <a:p>
            <a:pPr>
              <a:defRPr/>
            </a:pPr>
            <a:endParaRPr lang="en-US" dirty="0" smtClean="0"/>
          </a:p>
        </p:txBody>
      </p:sp>
      <p:sp>
        <p:nvSpPr>
          <p:cNvPr id="283652" name="Dian numeron paikkamerkki 3"/>
          <p:cNvSpPr>
            <a:spLocks noGrp="1"/>
          </p:cNvSpPr>
          <p:nvPr>
            <p:ph type="sldNum" sz="quarter" idx="5"/>
          </p:nvPr>
        </p:nvSpPr>
        <p:spPr>
          <a:noFill/>
        </p:spPr>
        <p:txBody>
          <a:bodyPr/>
          <a:lstStyle/>
          <a:p>
            <a:fld id="{DC589474-5F04-4DF0-92A7-42E2EA0DDAE0}" type="slidenum">
              <a:rPr lang="en-US" smtClean="0">
                <a:solidFill>
                  <a:srgbClr val="000000"/>
                </a:solidFill>
              </a:rPr>
              <a:pPr/>
              <a:t>23</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xfrm>
            <a:off x="914400" y="4344988"/>
            <a:ext cx="5029200" cy="3851275"/>
          </a:xfrm>
          <a:noFill/>
          <a:ln/>
        </p:spPr>
        <p:txBody>
          <a:bodyPr/>
          <a:lstStyle/>
          <a:p>
            <a:endParaRPr lang="fi-FI"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Dian kuvan paikkamerkki 1"/>
          <p:cNvSpPr>
            <a:spLocks noGrp="1" noRot="1" noChangeAspect="1" noTextEdit="1"/>
          </p:cNvSpPr>
          <p:nvPr>
            <p:ph type="sldImg"/>
          </p:nvPr>
        </p:nvSpPr>
        <p:spPr>
          <a:ln/>
        </p:spPr>
      </p:sp>
      <p:sp>
        <p:nvSpPr>
          <p:cNvPr id="3" name="Huomautusten paikkamerkki 2"/>
          <p:cNvSpPr>
            <a:spLocks noGrp="1"/>
          </p:cNvSpPr>
          <p:nvPr>
            <p:ph type="body" idx="1"/>
          </p:nvPr>
        </p:nvSpPr>
        <p:spPr/>
        <p:txBody>
          <a:bodyPr>
            <a:normAutofit lnSpcReduction="10000"/>
          </a:bodyPr>
          <a:lstStyle/>
          <a:p>
            <a:pPr>
              <a:defRPr/>
            </a:pPr>
            <a:r>
              <a:rPr lang="fi-FI" b="1" kern="1800" dirty="0" err="1" smtClean="0"/>
              <a:t>Phytodermatitis</a:t>
            </a:r>
            <a:r>
              <a:rPr lang="fi-FI" b="1" kern="1800" dirty="0" smtClean="0"/>
              <a:t> </a:t>
            </a:r>
            <a:r>
              <a:rPr lang="fi-FI" b="1" kern="1800" dirty="0" err="1" smtClean="0"/>
              <a:t>Index</a:t>
            </a:r>
            <a:endParaRPr lang="fi-FI" b="1" kern="1800" dirty="0" smtClean="0"/>
          </a:p>
          <a:p>
            <a:pPr>
              <a:defRPr/>
            </a:pPr>
            <a:r>
              <a:rPr lang="fi-FI" dirty="0" smtClean="0"/>
              <a:t>Washington State Department of </a:t>
            </a:r>
            <a:r>
              <a:rPr lang="fi-FI" dirty="0" err="1" smtClean="0"/>
              <a:t>Labor</a:t>
            </a:r>
            <a:r>
              <a:rPr lang="fi-FI" dirty="0" smtClean="0"/>
              <a:t> &amp; </a:t>
            </a:r>
            <a:r>
              <a:rPr lang="fi-FI" dirty="0" err="1" smtClean="0"/>
              <a:t>Industries</a:t>
            </a:r>
            <a:endParaRPr lang="fi-FI" dirty="0" smtClean="0"/>
          </a:p>
          <a:p>
            <a:pPr>
              <a:defRPr/>
            </a:pPr>
            <a:r>
              <a:rPr lang="fi-FI" dirty="0" smtClean="0"/>
              <a:t>http://www.lni.wa.gov/Safety/Research/Dermatitis/EdMat/PhytoSlides/     Värikuvia </a:t>
            </a:r>
            <a:r>
              <a:rPr lang="fi-FI" smtClean="0"/>
              <a:t>eri ihottumista</a:t>
            </a:r>
            <a:endParaRPr lang="fi-FI" dirty="0"/>
          </a:p>
        </p:txBody>
      </p:sp>
      <p:sp>
        <p:nvSpPr>
          <p:cNvPr id="285700" name="Dian numeron paikkamerkki 3"/>
          <p:cNvSpPr>
            <a:spLocks noGrp="1"/>
          </p:cNvSpPr>
          <p:nvPr>
            <p:ph type="sldNum" sz="quarter" idx="5"/>
          </p:nvPr>
        </p:nvSpPr>
        <p:spPr>
          <a:noFill/>
        </p:spPr>
        <p:txBody>
          <a:bodyPr/>
          <a:lstStyle/>
          <a:p>
            <a:fld id="{7ADD1C37-371F-4A10-B9C6-FE32891CE8F8}" type="slidenum">
              <a:rPr lang="en-US" smtClean="0">
                <a:solidFill>
                  <a:srgbClr val="000000"/>
                </a:solidFill>
              </a:rPr>
              <a:pPr/>
              <a:t>26</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Dian kuvan paikkamerkki 1"/>
          <p:cNvSpPr>
            <a:spLocks noGrp="1" noRot="1" noChangeAspect="1" noTextEdit="1"/>
          </p:cNvSpPr>
          <p:nvPr>
            <p:ph type="sldImg"/>
          </p:nvPr>
        </p:nvSpPr>
        <p:spPr>
          <a:ln/>
        </p:spPr>
      </p:sp>
      <p:sp>
        <p:nvSpPr>
          <p:cNvPr id="286723" name="Huomautusten paikkamerkki 2"/>
          <p:cNvSpPr>
            <a:spLocks noGrp="1"/>
          </p:cNvSpPr>
          <p:nvPr>
            <p:ph type="body" idx="1"/>
          </p:nvPr>
        </p:nvSpPr>
        <p:spPr>
          <a:noFill/>
          <a:ln/>
        </p:spPr>
        <p:txBody>
          <a:bodyPr/>
          <a:lstStyle/>
          <a:p>
            <a:r>
              <a:rPr lang="fi-FI" smtClean="0"/>
              <a:t>Bruce Ames on ”ympäristötoksikologian isä”, yksi 25:stä tiedejulkaisuissa eniten siteeratusta tutkijasta maailmassa, ja hän on saanut lukuisia ympäristöpalkintoja: http://en.wikipedia.org/wiki/Bruce_Ames .</a:t>
            </a:r>
          </a:p>
          <a:p>
            <a:endParaRPr lang="fi-FI" smtClean="0"/>
          </a:p>
          <a:p>
            <a:r>
              <a:rPr lang="fi-FI" smtClean="0"/>
              <a:t>Hän kehitti (1970-luvun alussa) ensimmäisen laajasti käyttökelpoisen mittausmenetelmän (”Amesin testi”) määrittämään kemikaalien mutageenisuutta.  </a:t>
            </a:r>
          </a:p>
        </p:txBody>
      </p:sp>
      <p:sp>
        <p:nvSpPr>
          <p:cNvPr id="286724" name="Dian numeron paikkamerkki 3"/>
          <p:cNvSpPr>
            <a:spLocks noGrp="1"/>
          </p:cNvSpPr>
          <p:nvPr>
            <p:ph type="sldNum" sz="quarter" idx="5"/>
          </p:nvPr>
        </p:nvSpPr>
        <p:spPr>
          <a:noFill/>
        </p:spPr>
        <p:txBody>
          <a:bodyPr/>
          <a:lstStyle/>
          <a:p>
            <a:fld id="{F796AA35-D0E3-4EF1-9CD5-241AB2FE312F}" type="slidenum">
              <a:rPr lang="en-US" smtClean="0">
                <a:solidFill>
                  <a:srgbClr val="000000"/>
                </a:solidFill>
              </a:rPr>
              <a:pPr/>
              <a:t>27</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pPr>
              <a:buClr>
                <a:srgbClr val="FFFFFF"/>
              </a:buClr>
            </a:pPr>
            <a:fld id="{4B62D390-6791-4C5E-A4F5-688EECAF0624}" type="slidenum">
              <a:rPr lang="fi-FI" smtClean="0">
                <a:solidFill>
                  <a:srgbClr val="EEECE1"/>
                </a:solidFill>
              </a:rPr>
              <a:pPr>
                <a:buClr>
                  <a:srgbClr val="FFFFFF"/>
                </a:buClr>
              </a:pPr>
              <a:t>29</a:t>
            </a:fld>
            <a:endParaRPr lang="fi-FI" smtClean="0">
              <a:solidFill>
                <a:srgbClr val="EEECE1"/>
              </a:solidFill>
            </a:endParaRPr>
          </a:p>
        </p:txBody>
      </p:sp>
      <p:sp>
        <p:nvSpPr>
          <p:cNvPr id="287747" name="Rectangle 2"/>
          <p:cNvSpPr>
            <a:spLocks noGrp="1" noRot="1" noChangeAspect="1" noChangeArrowheads="1" noTextEdit="1"/>
          </p:cNvSpPr>
          <p:nvPr>
            <p:ph type="sldImg"/>
          </p:nvPr>
        </p:nvSpPr>
        <p:spPr>
          <a:xfrm>
            <a:off x="2228850" y="796925"/>
            <a:ext cx="2403475" cy="3205163"/>
          </a:xfrm>
          <a:ln/>
        </p:spPr>
      </p:sp>
      <p:sp>
        <p:nvSpPr>
          <p:cNvPr id="287748" name="Rectangle 3"/>
          <p:cNvSpPr>
            <a:spLocks noGrp="1" noChangeArrowheads="1"/>
          </p:cNvSpPr>
          <p:nvPr>
            <p:ph type="body" idx="1"/>
          </p:nvPr>
        </p:nvSpPr>
        <p:spPr>
          <a:xfrm>
            <a:off x="914400" y="4348163"/>
            <a:ext cx="5029200" cy="3844925"/>
          </a:xfrm>
          <a:noFill/>
          <a:ln/>
        </p:spPr>
        <p:txBody>
          <a:bodyPr/>
          <a:lstStyle/>
          <a:p>
            <a:r>
              <a:rPr lang="fi-FI" dirty="0" err="1" smtClean="0"/>
              <a:t>Ames</a:t>
            </a:r>
            <a:r>
              <a:rPr lang="fi-FI" dirty="0" smtClean="0"/>
              <a:t> BN, Gold LS (2000). </a:t>
            </a:r>
            <a:r>
              <a:rPr lang="fi-FI" dirty="0" err="1" smtClean="0"/>
              <a:t>Paracelsus</a:t>
            </a:r>
            <a:r>
              <a:rPr lang="fi-FI" dirty="0" smtClean="0"/>
              <a:t> to </a:t>
            </a:r>
            <a:r>
              <a:rPr lang="fi-FI" dirty="0" err="1" smtClean="0"/>
              <a:t>parascience</a:t>
            </a:r>
            <a:r>
              <a:rPr lang="fi-FI" dirty="0" smtClean="0"/>
              <a:t>: the </a:t>
            </a:r>
            <a:r>
              <a:rPr lang="fi-FI" dirty="0" err="1" smtClean="0"/>
              <a:t>environmental</a:t>
            </a:r>
            <a:r>
              <a:rPr lang="fi-FI" dirty="0" smtClean="0"/>
              <a:t> </a:t>
            </a:r>
            <a:r>
              <a:rPr lang="fi-FI" dirty="0" err="1" smtClean="0"/>
              <a:t>cancer</a:t>
            </a:r>
            <a:r>
              <a:rPr lang="fi-FI" dirty="0" smtClean="0"/>
              <a:t> </a:t>
            </a:r>
            <a:r>
              <a:rPr lang="fi-FI" dirty="0" err="1" smtClean="0"/>
              <a:t>distraction</a:t>
            </a:r>
            <a:r>
              <a:rPr lang="fi-FI" dirty="0" smtClean="0"/>
              <a:t>. </a:t>
            </a:r>
            <a:r>
              <a:rPr lang="fi-FI" dirty="0" err="1" smtClean="0"/>
              <a:t>Mutation</a:t>
            </a:r>
            <a:r>
              <a:rPr lang="fi-FI" dirty="0" smtClean="0"/>
              <a:t> Res.  447: 3–13</a:t>
            </a:r>
          </a:p>
          <a:p>
            <a:r>
              <a:rPr lang="fi-FI" dirty="0" smtClean="0"/>
              <a:t>http://geenit.fi/amesgold.pdf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pPr>
              <a:buClr>
                <a:srgbClr val="FFFFFF"/>
              </a:buClr>
            </a:pPr>
            <a:fld id="{DF8D9EA3-66D3-46A9-A6E0-2F11F308AEB6}" type="slidenum">
              <a:rPr lang="fi-FI" smtClean="0">
                <a:solidFill>
                  <a:srgbClr val="EEECE1"/>
                </a:solidFill>
              </a:rPr>
              <a:pPr>
                <a:buClr>
                  <a:srgbClr val="FFFFFF"/>
                </a:buClr>
              </a:pPr>
              <a:t>30</a:t>
            </a:fld>
            <a:endParaRPr lang="fi-FI" smtClean="0">
              <a:solidFill>
                <a:srgbClr val="EEECE1"/>
              </a:solidFill>
            </a:endParaRPr>
          </a:p>
        </p:txBody>
      </p:sp>
      <p:sp>
        <p:nvSpPr>
          <p:cNvPr id="288771" name="Rectangle 2"/>
          <p:cNvSpPr>
            <a:spLocks noGrp="1" noRot="1" noChangeAspect="1" noChangeArrowheads="1" noTextEdit="1"/>
          </p:cNvSpPr>
          <p:nvPr>
            <p:ph type="sldImg"/>
          </p:nvPr>
        </p:nvSpPr>
        <p:spPr>
          <a:xfrm>
            <a:off x="2230438" y="796925"/>
            <a:ext cx="2401887" cy="3201988"/>
          </a:xfrm>
          <a:ln/>
        </p:spPr>
      </p:sp>
      <p:sp>
        <p:nvSpPr>
          <p:cNvPr id="288772" name="Rectangle 3"/>
          <p:cNvSpPr>
            <a:spLocks noGrp="1" noChangeArrowheads="1"/>
          </p:cNvSpPr>
          <p:nvPr>
            <p:ph type="body" idx="1"/>
          </p:nvPr>
        </p:nvSpPr>
        <p:spPr>
          <a:xfrm>
            <a:off x="914400" y="4343400"/>
            <a:ext cx="5029200" cy="3852863"/>
          </a:xfrm>
          <a:noFill/>
          <a:ln/>
        </p:spPr>
        <p:txBody>
          <a:bodyPr/>
          <a:lstStyle/>
          <a:p>
            <a:endParaRPr lang="fi-FI"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pPr>
              <a:buClr>
                <a:srgbClr val="FFFFFF"/>
              </a:buClr>
            </a:pPr>
            <a:fld id="{FC6E04AE-EF41-4520-A814-4F273BEAE10D}" type="slidenum">
              <a:rPr lang="fi-FI" smtClean="0">
                <a:solidFill>
                  <a:srgbClr val="EEECE1"/>
                </a:solidFill>
              </a:rPr>
              <a:pPr>
                <a:buClr>
                  <a:srgbClr val="FFFFFF"/>
                </a:buClr>
              </a:pPr>
              <a:t>9</a:t>
            </a:fld>
            <a:endParaRPr lang="fi-FI" smtClean="0">
              <a:solidFill>
                <a:srgbClr val="EEECE1"/>
              </a:solidFill>
            </a:endParaRPr>
          </a:p>
        </p:txBody>
      </p:sp>
      <p:sp>
        <p:nvSpPr>
          <p:cNvPr id="272387" name="Rectangle 2"/>
          <p:cNvSpPr>
            <a:spLocks noGrp="1" noRot="1" noChangeAspect="1" noChangeArrowheads="1" noTextEdit="1"/>
          </p:cNvSpPr>
          <p:nvPr>
            <p:ph type="sldImg"/>
          </p:nvPr>
        </p:nvSpPr>
        <p:spPr>
          <a:xfrm>
            <a:off x="2230438" y="793750"/>
            <a:ext cx="2406650" cy="3208338"/>
          </a:xfrm>
          <a:ln/>
        </p:spPr>
      </p:sp>
      <p:sp>
        <p:nvSpPr>
          <p:cNvPr id="272388" name="Rectangle 3"/>
          <p:cNvSpPr>
            <a:spLocks noGrp="1" noChangeArrowheads="1"/>
          </p:cNvSpPr>
          <p:nvPr>
            <p:ph type="body" idx="1"/>
          </p:nvPr>
        </p:nvSpPr>
        <p:spPr>
          <a:xfrm>
            <a:off x="914400" y="4343400"/>
            <a:ext cx="5029200" cy="3849688"/>
          </a:xfrm>
          <a:noFill/>
          <a:ln/>
        </p:spPr>
        <p:txBody>
          <a:bodyPr/>
          <a:lstStyle/>
          <a:p>
            <a:endParaRPr lang="fi-FI"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Dian kuvan paikkamerkki 1"/>
          <p:cNvSpPr>
            <a:spLocks noGrp="1" noRot="1" noChangeAspect="1" noTextEdit="1"/>
          </p:cNvSpPr>
          <p:nvPr>
            <p:ph type="sldImg"/>
          </p:nvPr>
        </p:nvSpPr>
        <p:spPr>
          <a:ln/>
        </p:spPr>
      </p:sp>
      <p:sp>
        <p:nvSpPr>
          <p:cNvPr id="289795" name="Huomautusten paikkamerkki 2"/>
          <p:cNvSpPr>
            <a:spLocks noGrp="1"/>
          </p:cNvSpPr>
          <p:nvPr>
            <p:ph type="body" idx="1"/>
          </p:nvPr>
        </p:nvSpPr>
        <p:spPr>
          <a:noFill/>
          <a:ln/>
        </p:spPr>
        <p:txBody>
          <a:bodyPr/>
          <a:lstStyle/>
          <a:p>
            <a:r>
              <a:rPr lang="fi-FI" smtClean="0"/>
              <a:t>Ames BN, Gold LS (2000). Paracelsus to parascience: the environmental cancer distraction. Mutation Res.  447: 3–13</a:t>
            </a:r>
          </a:p>
          <a:p>
            <a:r>
              <a:rPr lang="fi-FI" smtClean="0"/>
              <a:t>http://www.geenit.fi/amesgold.pdf</a:t>
            </a:r>
          </a:p>
          <a:p>
            <a:pPr eaLnBrk="1" hangingPunct="1">
              <a:spcBef>
                <a:spcPct val="0"/>
              </a:spcBef>
            </a:pPr>
            <a:endParaRPr lang="fi-FI" smtClean="0"/>
          </a:p>
        </p:txBody>
      </p:sp>
      <p:sp>
        <p:nvSpPr>
          <p:cNvPr id="289796" name="Dian numeron paikkamerkki 3"/>
          <p:cNvSpPr>
            <a:spLocks noGrp="1"/>
          </p:cNvSpPr>
          <p:nvPr>
            <p:ph type="sldNum" sz="quarter" idx="5"/>
          </p:nvPr>
        </p:nvSpPr>
        <p:spPr>
          <a:noFill/>
        </p:spPr>
        <p:txBody>
          <a:bodyPr/>
          <a:lstStyle/>
          <a:p>
            <a:fld id="{8429E073-1116-4BB0-8DE8-C58AEEBD8BF1}" type="slidenum">
              <a:rPr lang="en-US" smtClean="0">
                <a:solidFill>
                  <a:srgbClr val="000000"/>
                </a:solidFill>
              </a:rPr>
              <a:pPr/>
              <a:t>31</a:t>
            </a:fld>
            <a:endParaRPr 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Dian kuvan paikkamerkki 1"/>
          <p:cNvSpPr>
            <a:spLocks noGrp="1" noRot="1" noChangeAspect="1" noTextEdit="1"/>
          </p:cNvSpPr>
          <p:nvPr>
            <p:ph type="sldImg"/>
          </p:nvPr>
        </p:nvSpPr>
        <p:spPr>
          <a:ln/>
        </p:spPr>
      </p:sp>
      <p:sp>
        <p:nvSpPr>
          <p:cNvPr id="290819" name="Huomautusten paikkamerkki 2"/>
          <p:cNvSpPr>
            <a:spLocks noGrp="1"/>
          </p:cNvSpPr>
          <p:nvPr>
            <p:ph type="body" idx="1"/>
          </p:nvPr>
        </p:nvSpPr>
        <p:spPr>
          <a:noFill/>
          <a:ln/>
        </p:spPr>
        <p:txBody>
          <a:bodyPr/>
          <a:lstStyle/>
          <a:p>
            <a:pPr eaLnBrk="1" hangingPunct="1">
              <a:spcBef>
                <a:spcPct val="0"/>
              </a:spcBef>
            </a:pPr>
            <a:endParaRPr lang="fi-FI" smtClean="0"/>
          </a:p>
        </p:txBody>
      </p:sp>
      <p:sp>
        <p:nvSpPr>
          <p:cNvPr id="290820" name="Dian numeron paikkamerkki 3"/>
          <p:cNvSpPr>
            <a:spLocks noGrp="1"/>
          </p:cNvSpPr>
          <p:nvPr>
            <p:ph type="sldNum" sz="quarter" idx="5"/>
          </p:nvPr>
        </p:nvSpPr>
        <p:spPr>
          <a:noFill/>
        </p:spPr>
        <p:txBody>
          <a:bodyPr/>
          <a:lstStyle/>
          <a:p>
            <a:fld id="{0CEA1238-3535-496E-9327-036C6D6ADC46}" type="slidenum">
              <a:rPr lang="en-US" smtClean="0">
                <a:solidFill>
                  <a:srgbClr val="000000"/>
                </a:solidFill>
              </a:rPr>
              <a:pPr/>
              <a:t>32</a:t>
            </a:fld>
            <a:endParaRPr 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Dian kuvan paikkamerkki 1"/>
          <p:cNvSpPr>
            <a:spLocks noGrp="1" noRot="1" noChangeAspect="1" noTextEdit="1"/>
          </p:cNvSpPr>
          <p:nvPr>
            <p:ph type="sldImg"/>
          </p:nvPr>
        </p:nvSpPr>
        <p:spPr>
          <a:ln/>
        </p:spPr>
      </p:sp>
      <p:sp>
        <p:nvSpPr>
          <p:cNvPr id="291843" name="Huomautusten paikkamerkki 2"/>
          <p:cNvSpPr>
            <a:spLocks noGrp="1"/>
          </p:cNvSpPr>
          <p:nvPr>
            <p:ph type="body" idx="1"/>
          </p:nvPr>
        </p:nvSpPr>
        <p:spPr>
          <a:noFill/>
          <a:ln/>
        </p:spPr>
        <p:txBody>
          <a:bodyPr/>
          <a:lstStyle/>
          <a:p>
            <a:pPr eaLnBrk="1" hangingPunct="1">
              <a:spcBef>
                <a:spcPct val="0"/>
              </a:spcBef>
            </a:pPr>
            <a:r>
              <a:rPr lang="fi-FI" smtClean="0"/>
              <a:t>Mae-Wan Ho on johtavia geenimuuntelun vastustajia Euroopassa.</a:t>
            </a:r>
          </a:p>
        </p:txBody>
      </p:sp>
      <p:sp>
        <p:nvSpPr>
          <p:cNvPr id="291844" name="Dian numeron paikkamerkki 3"/>
          <p:cNvSpPr>
            <a:spLocks noGrp="1"/>
          </p:cNvSpPr>
          <p:nvPr>
            <p:ph type="sldNum" sz="quarter" idx="5"/>
          </p:nvPr>
        </p:nvSpPr>
        <p:spPr>
          <a:noFill/>
        </p:spPr>
        <p:txBody>
          <a:bodyPr/>
          <a:lstStyle/>
          <a:p>
            <a:fld id="{7171F2E5-CF9A-4E6F-9A78-FCF8CDE2EF28}" type="slidenum">
              <a:rPr lang="en-US" smtClean="0">
                <a:solidFill>
                  <a:srgbClr val="000000"/>
                </a:solidFill>
              </a:rPr>
              <a:pPr/>
              <a:t>36</a:t>
            </a:fld>
            <a:endParaRPr 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Dian kuvan paikkamerkki 1"/>
          <p:cNvSpPr>
            <a:spLocks noGrp="1" noRot="1" noChangeAspect="1" noTextEdit="1"/>
          </p:cNvSpPr>
          <p:nvPr>
            <p:ph type="sldImg"/>
          </p:nvPr>
        </p:nvSpPr>
        <p:spPr>
          <a:ln/>
        </p:spPr>
      </p:sp>
      <p:sp>
        <p:nvSpPr>
          <p:cNvPr id="3" name="Huomautusten paikkamerkki 2"/>
          <p:cNvSpPr>
            <a:spLocks noGrp="1"/>
          </p:cNvSpPr>
          <p:nvPr>
            <p:ph type="body" idx="1"/>
          </p:nvPr>
        </p:nvSpPr>
        <p:spPr/>
        <p:txBody>
          <a:bodyPr>
            <a:normAutofit lnSpcReduction="10000"/>
          </a:bodyPr>
          <a:lstStyle/>
          <a:p>
            <a:pPr>
              <a:defRPr/>
            </a:pPr>
            <a:r>
              <a:rPr lang="fi-FI" dirty="0" smtClean="0"/>
              <a:t>Sivulla http://www.boy.fi/stu/etusivu_aiemmat2007.php (pitkä arkistosivu)</a:t>
            </a:r>
          </a:p>
          <a:p>
            <a:pPr>
              <a:defRPr/>
            </a:pPr>
            <a:r>
              <a:rPr lang="fi-FI" dirty="0" smtClean="0"/>
              <a:t> </a:t>
            </a:r>
          </a:p>
          <a:p>
            <a:pPr>
              <a:defRPr/>
            </a:pPr>
            <a:r>
              <a:rPr lang="fi-FI" u="sng" dirty="0" err="1" smtClean="0"/>
              <a:t>Lidlin</a:t>
            </a:r>
            <a:r>
              <a:rPr lang="fi-FI" u="sng" dirty="0" smtClean="0"/>
              <a:t> maissilastuissa "luomumyrkkyjä"</a:t>
            </a:r>
          </a:p>
          <a:p>
            <a:pPr>
              <a:defRPr/>
            </a:pPr>
            <a:r>
              <a:rPr lang="fi-FI" dirty="0" smtClean="0"/>
              <a:t>STU/16.10.2007  (sivustolla  http://www.boy.fi/stu/etusivu_aiemmat2007.php)</a:t>
            </a:r>
          </a:p>
          <a:p>
            <a:pPr>
              <a:defRPr/>
            </a:pPr>
            <a:r>
              <a:rPr lang="fi-FI" dirty="0" smtClean="0"/>
              <a:t> </a:t>
            </a:r>
          </a:p>
          <a:p>
            <a:pPr>
              <a:defRPr/>
            </a:pPr>
            <a:r>
              <a:rPr lang="fi-FI" dirty="0" err="1" smtClean="0"/>
              <a:t>Lidlin</a:t>
            </a:r>
            <a:r>
              <a:rPr lang="fi-FI" dirty="0" smtClean="0"/>
              <a:t> maissilastuissa havaittiin määräystenvastaisia pitoisuuksia homeen tuottamaa myrkkyä nimeltään </a:t>
            </a:r>
            <a:r>
              <a:rPr lang="fi-FI" dirty="0" err="1" smtClean="0"/>
              <a:t>deoksinivalenoli</a:t>
            </a:r>
            <a:r>
              <a:rPr lang="fi-FI" dirty="0" smtClean="0"/>
              <a:t>. Pitoisuus oli 1400 mikrogramma kilossa. Sallittu enimmäispitoisuus on viime vuoden heinäkuusta alkaen ollut 500 mikrogrammaa kilossa. Tavara on ollut myynnissä </a:t>
            </a:r>
            <a:r>
              <a:rPr lang="fi-FI" dirty="0" err="1" smtClean="0"/>
              <a:t>Lidlin</a:t>
            </a:r>
            <a:r>
              <a:rPr lang="fi-FI" dirty="0" smtClean="0"/>
              <a:t> kaupoissa. Kyseessä olivat El </a:t>
            </a:r>
            <a:r>
              <a:rPr lang="fi-FI" dirty="0" err="1" smtClean="0"/>
              <a:t>Tequito</a:t>
            </a:r>
            <a:r>
              <a:rPr lang="fi-FI" dirty="0" smtClean="0"/>
              <a:t> Tortilla Chips </a:t>
            </a:r>
            <a:r>
              <a:rPr lang="fi-FI" dirty="0" err="1" smtClean="0"/>
              <a:t>Lightly</a:t>
            </a:r>
            <a:r>
              <a:rPr lang="fi-FI" dirty="0" smtClean="0"/>
              <a:t> </a:t>
            </a:r>
            <a:r>
              <a:rPr lang="fi-FI" dirty="0" err="1" smtClean="0"/>
              <a:t>Salted</a:t>
            </a:r>
            <a:r>
              <a:rPr lang="fi-FI" dirty="0" smtClean="0"/>
              <a:t> -lastut, jonka erätunnus on A  609 52 70  609 52 70 . Myyjä on aloittanut takaisinvedon.</a:t>
            </a:r>
          </a:p>
          <a:p>
            <a:pPr>
              <a:defRPr/>
            </a:pPr>
            <a:r>
              <a:rPr lang="fi-FI" dirty="0" smtClean="0"/>
              <a:t> </a:t>
            </a:r>
          </a:p>
          <a:p>
            <a:pPr>
              <a:defRPr/>
            </a:pPr>
            <a:r>
              <a:rPr lang="fi-FI" dirty="0" smtClean="0"/>
              <a:t>Suomessa </a:t>
            </a:r>
            <a:r>
              <a:rPr lang="fi-FI" dirty="0" err="1" smtClean="0"/>
              <a:t>deoksinivalenolipitoisuudet</a:t>
            </a:r>
            <a:r>
              <a:rPr lang="fi-FI" dirty="0" smtClean="0"/>
              <a:t> viljoilla ovat keskimäärin olleet alle raja-arvojen. Poikkeuksia esiintyy joskus. Esimerkiksi luomuviljaa koskeneessa vuoden 2002 hometoksiiniprojektissa tutkittiin yhteensä 98 viljatuote-erää, joista 12:sta löytyi </a:t>
            </a:r>
            <a:r>
              <a:rPr lang="fi-FI" dirty="0" err="1" smtClean="0"/>
              <a:t>deoksinivalenolia</a:t>
            </a:r>
            <a:r>
              <a:rPr lang="fi-FI" dirty="0" smtClean="0"/>
              <a:t>. Korkeimmat pitoisuudet olivat samat kuin nyt tavatuissa </a:t>
            </a:r>
            <a:r>
              <a:rPr lang="fi-FI" dirty="0" err="1" smtClean="0"/>
              <a:t>Lidlin</a:t>
            </a:r>
            <a:r>
              <a:rPr lang="fi-FI" dirty="0" smtClean="0"/>
              <a:t> maissilastuissa; kaurassa ja ohrassa 1400 ja 1000 mikrogrammaa kilossa. Muuten pitoisuudet olivat alle 750 mikrogrammaa kiloa kohden. </a:t>
            </a:r>
          </a:p>
          <a:p>
            <a:pPr>
              <a:defRPr/>
            </a:pPr>
            <a:endParaRPr lang="fi-FI" dirty="0"/>
          </a:p>
        </p:txBody>
      </p:sp>
      <p:sp>
        <p:nvSpPr>
          <p:cNvPr id="292868" name="Dian numeron paikkamerkki 3"/>
          <p:cNvSpPr>
            <a:spLocks noGrp="1"/>
          </p:cNvSpPr>
          <p:nvPr>
            <p:ph type="sldNum" sz="quarter" idx="5"/>
          </p:nvPr>
        </p:nvSpPr>
        <p:spPr>
          <a:noFill/>
        </p:spPr>
        <p:txBody>
          <a:bodyPr/>
          <a:lstStyle/>
          <a:p>
            <a:fld id="{B8370052-8DBC-4867-8D63-41747B5DA89C}" type="slidenum">
              <a:rPr lang="en-US" smtClean="0">
                <a:solidFill>
                  <a:srgbClr val="000000"/>
                </a:solidFill>
              </a:rPr>
              <a:pPr/>
              <a:t>39</a:t>
            </a:fld>
            <a:endParaRPr 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Dian kuvan paikkamerkki 1"/>
          <p:cNvSpPr>
            <a:spLocks noGrp="1" noRot="1" noChangeAspect="1" noTextEdit="1"/>
          </p:cNvSpPr>
          <p:nvPr>
            <p:ph type="sldImg"/>
          </p:nvPr>
        </p:nvSpPr>
        <p:spPr>
          <a:ln/>
        </p:spPr>
      </p:sp>
      <p:sp>
        <p:nvSpPr>
          <p:cNvPr id="293891" name="Huomautusten paikkamerkki 2"/>
          <p:cNvSpPr>
            <a:spLocks noGrp="1"/>
          </p:cNvSpPr>
          <p:nvPr>
            <p:ph type="body" idx="1"/>
          </p:nvPr>
        </p:nvSpPr>
        <p:spPr>
          <a:noFill/>
          <a:ln/>
        </p:spPr>
        <p:txBody>
          <a:bodyPr/>
          <a:lstStyle/>
          <a:p>
            <a:r>
              <a:rPr lang="fi-FI" smtClean="0"/>
              <a:t>Tekniikka &amp; Talous 27.11.2007   http://www.tekniikkatalous.fi/tk/article49372.ece </a:t>
            </a:r>
          </a:p>
        </p:txBody>
      </p:sp>
      <p:sp>
        <p:nvSpPr>
          <p:cNvPr id="293892" name="Dian numeron paikkamerkki 3"/>
          <p:cNvSpPr>
            <a:spLocks noGrp="1"/>
          </p:cNvSpPr>
          <p:nvPr>
            <p:ph type="sldNum" sz="quarter" idx="5"/>
          </p:nvPr>
        </p:nvSpPr>
        <p:spPr>
          <a:noFill/>
        </p:spPr>
        <p:txBody>
          <a:bodyPr/>
          <a:lstStyle/>
          <a:p>
            <a:fld id="{78AFA865-5733-42A5-9D80-66C7203796B5}" type="slidenum">
              <a:rPr lang="en-US" smtClean="0"/>
              <a:pPr/>
              <a:t>40</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26"/>
          <p:cNvSpPr>
            <a:spLocks noGrp="1" noRot="1" noChangeAspect="1" noChangeArrowheads="1" noTextEdit="1"/>
          </p:cNvSpPr>
          <p:nvPr>
            <p:ph type="sldImg"/>
          </p:nvPr>
        </p:nvSpPr>
        <p:spPr>
          <a:ln/>
        </p:spPr>
      </p:sp>
      <p:sp>
        <p:nvSpPr>
          <p:cNvPr id="294915" name="Rectangle 1027"/>
          <p:cNvSpPr>
            <a:spLocks noGrp="1" noChangeArrowheads="1"/>
          </p:cNvSpPr>
          <p:nvPr>
            <p:ph type="body" idx="1"/>
          </p:nvPr>
        </p:nvSpPr>
        <p:spPr>
          <a:noFill/>
          <a:ln/>
        </p:spPr>
        <p:txBody>
          <a:bodyPr/>
          <a:lstStyle/>
          <a:p>
            <a:r>
              <a:rPr lang="en-US" smtClean="0"/>
              <a:t>Heuer O, Pedersen K, Andersen J, Madsen M (2001). Prevalence and antimicrobial susceptibility of thermophilic campylobacters in organic and</a:t>
            </a:r>
          </a:p>
          <a:p>
            <a:r>
              <a:rPr lang="en-US" smtClean="0"/>
              <a:t>conventional broiler flocks. Lett. Appl. Microbiol. 33: 269–274</a:t>
            </a:r>
          </a:p>
          <a:p>
            <a:r>
              <a:rPr lang="en-US" smtClean="0"/>
              <a:t>http://dx.doi.org/10.1046/j.1472-765X.2001.00994.x</a:t>
            </a:r>
          </a:p>
          <a:p>
            <a:r>
              <a:rPr lang="en-US" u="sng" smtClean="0"/>
              <a:t>Abstract</a:t>
            </a:r>
            <a:r>
              <a:rPr lang="en-US" smtClean="0"/>
              <a:t>:</a:t>
            </a:r>
          </a:p>
          <a:p>
            <a:r>
              <a:rPr lang="en-US" smtClean="0"/>
              <a:t>Aims: To determine the flock prevalence and to estimate the within flock prevalence of</a:t>
            </a:r>
          </a:p>
          <a:p>
            <a:r>
              <a:rPr lang="en-US" smtClean="0"/>
              <a:t>Campylobacter in broiler flocks from different rearing systems, and to determine the</a:t>
            </a:r>
          </a:p>
          <a:p>
            <a:r>
              <a:rPr lang="en-US" smtClean="0"/>
              <a:t>antimicrobial susceptibility of </a:t>
            </a:r>
            <a:r>
              <a:rPr lang="en-US" i="1" smtClean="0"/>
              <a:t>Campylobacter</a:t>
            </a:r>
            <a:r>
              <a:rPr lang="en-US" smtClean="0"/>
              <a:t> isolates to selected antimicrobial substances.</a:t>
            </a:r>
          </a:p>
          <a:p>
            <a:r>
              <a:rPr lang="en-US" smtClean="0"/>
              <a:t>Methods and Results: One hundred and sixty broiler flocks originating from organic,</a:t>
            </a:r>
          </a:p>
          <a:p>
            <a:r>
              <a:rPr lang="en-US" smtClean="0"/>
              <a:t>conventional and extensive indoor production farms were investigated for the presence of</a:t>
            </a:r>
          </a:p>
          <a:p>
            <a:r>
              <a:rPr lang="en-US" smtClean="0"/>
              <a:t>Campylobacter at the time of slaughter. Campylobacter isolates from a subsample of positive</a:t>
            </a:r>
          </a:p>
          <a:p>
            <a:r>
              <a:rPr lang="en-US" smtClean="0"/>
              <a:t>flocks were subjected to susceptibility testing. </a:t>
            </a:r>
            <a:r>
              <a:rPr lang="en-US" i="1" smtClean="0"/>
              <a:t>Campylobacter</a:t>
            </a:r>
            <a:r>
              <a:rPr lang="en-US" smtClean="0"/>
              <a:t> spp. were isolated from 100% of</a:t>
            </a:r>
          </a:p>
          <a:p>
            <a:r>
              <a:rPr lang="en-US" smtClean="0"/>
              <a:t>organic broiler flocks, from 36.7% of conventional broiler flocks and from 49.2% of extensive</a:t>
            </a:r>
          </a:p>
          <a:p>
            <a:r>
              <a:rPr lang="en-US" smtClean="0"/>
              <a:t>indoor broiler flocks. Six of 62 Campylobacter isolates were resistant to one or more of the</a:t>
            </a:r>
          </a:p>
          <a:p>
            <a:r>
              <a:rPr lang="en-US" smtClean="0"/>
              <a:t>antimicrobials tested.</a:t>
            </a:r>
          </a:p>
          <a:p>
            <a:r>
              <a:rPr lang="en-US" smtClean="0"/>
              <a:t>Conclusions: These results indicate that the special characteristics of organic broiler</a:t>
            </a:r>
          </a:p>
          <a:p>
            <a:r>
              <a:rPr lang="en-US" smtClean="0"/>
              <a:t>production provide a high prevalence of Campylobacter-positive  flocks. Antimicrobial resistance</a:t>
            </a:r>
          </a:p>
          <a:p>
            <a:r>
              <a:rPr lang="en-US" smtClean="0"/>
              <a:t>was scarce among Campylobacter isolates from all rearing systems.</a:t>
            </a:r>
          </a:p>
          <a:p>
            <a:r>
              <a:rPr lang="en-US" smtClean="0"/>
              <a:t>Significance and Impact of the Study: Organic broiler flocks constitute a strong potential</a:t>
            </a:r>
          </a:p>
          <a:p>
            <a:r>
              <a:rPr lang="en-US" smtClean="0"/>
              <a:t>for introduction of Campylobacter to the processing line upon arrival at slaughter.</a:t>
            </a:r>
          </a:p>
          <a:p>
            <a:endParaRPr lang="en-US" smtClean="0"/>
          </a:p>
          <a:p>
            <a:endParaRPr lang="en-US" smtClean="0"/>
          </a:p>
          <a:p>
            <a:r>
              <a:rPr lang="en-US" smtClean="0"/>
              <a:t>Newell DG, Fearnley C (2003). Minireview. Sources of </a:t>
            </a:r>
            <a:r>
              <a:rPr lang="en-US" i="1" smtClean="0"/>
              <a:t>Campylobacter</a:t>
            </a:r>
            <a:r>
              <a:rPr lang="en-US" smtClean="0"/>
              <a:t> Colonization in Broiler Chickens. Applied and Environmental Microbiology 69: 4343–4351    http://dx.doi.org/10.1128/AEM.69.8.4343–4351.2003</a:t>
            </a:r>
            <a:endParaRPr lang="fi-FI"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Dian kuvan paikkamerkki 1"/>
          <p:cNvSpPr>
            <a:spLocks noGrp="1" noRot="1" noChangeAspect="1" noTextEdit="1"/>
          </p:cNvSpPr>
          <p:nvPr>
            <p:ph type="sldImg"/>
          </p:nvPr>
        </p:nvSpPr>
        <p:spPr>
          <a:ln/>
        </p:spPr>
      </p:sp>
      <p:sp>
        <p:nvSpPr>
          <p:cNvPr id="3" name="Huomautusten paikkamerkki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dirty="0" err="1" smtClean="0"/>
              <a:t>Oivanen</a:t>
            </a:r>
            <a:r>
              <a:rPr lang="en-US" dirty="0" smtClean="0"/>
              <a:t> L (2005).  Endemic </a:t>
            </a:r>
            <a:r>
              <a:rPr lang="en-US" dirty="0" err="1" smtClean="0"/>
              <a:t>Trichinellosis</a:t>
            </a:r>
            <a:r>
              <a:rPr lang="en-US" dirty="0" smtClean="0"/>
              <a:t> – Experimental And Epidemiological Studies. </a:t>
            </a:r>
            <a:r>
              <a:rPr lang="en-US" dirty="0" err="1" smtClean="0"/>
              <a:t>Väitöskirja</a:t>
            </a:r>
            <a:r>
              <a:rPr lang="en-US" dirty="0" smtClean="0"/>
              <a:t>, </a:t>
            </a:r>
            <a:r>
              <a:rPr lang="en-US" dirty="0" err="1" smtClean="0"/>
              <a:t>Helsingin</a:t>
            </a:r>
            <a:r>
              <a:rPr lang="en-US" dirty="0" smtClean="0"/>
              <a:t> </a:t>
            </a:r>
            <a:r>
              <a:rPr lang="en-US" dirty="0" err="1" smtClean="0"/>
              <a:t>yliopisto</a:t>
            </a:r>
            <a:r>
              <a:rPr lang="en-US" dirty="0" smtClean="0"/>
              <a:t>, 82 s.</a:t>
            </a:r>
          </a:p>
          <a:p>
            <a:pPr eaLnBrk="1" fontAlgn="auto" hangingPunct="1">
              <a:spcBef>
                <a:spcPts val="0"/>
              </a:spcBef>
              <a:spcAft>
                <a:spcPts val="0"/>
              </a:spcAft>
              <a:defRPr/>
            </a:pPr>
            <a:r>
              <a:rPr lang="fi-FI" dirty="0" smtClean="0"/>
              <a:t>http://ethesis.helsinki.fi/julkaisut/ela/perus/vk/oivanen/endemict.pdf</a:t>
            </a:r>
          </a:p>
          <a:p>
            <a:pPr eaLnBrk="1" fontAlgn="auto" hangingPunct="1">
              <a:spcBef>
                <a:spcPts val="0"/>
              </a:spcBef>
              <a:spcAft>
                <a:spcPts val="0"/>
              </a:spcAft>
              <a:defRPr/>
            </a:pPr>
            <a:r>
              <a:rPr lang="fi-FI" u="sng" dirty="0" smtClean="0"/>
              <a:t>Ote Abstraktista</a:t>
            </a:r>
            <a:r>
              <a:rPr lang="fi-FI" dirty="0" smtClean="0"/>
              <a:t>:</a:t>
            </a:r>
          </a:p>
          <a:p>
            <a:pPr eaLnBrk="1" fontAlgn="auto" hangingPunct="1">
              <a:spcBef>
                <a:spcPts val="0"/>
              </a:spcBef>
              <a:spcAft>
                <a:spcPts val="0"/>
              </a:spcAft>
              <a:defRPr/>
            </a:pPr>
            <a:r>
              <a:rPr lang="en-US" dirty="0" err="1" smtClean="0"/>
              <a:t>Trichinellosis</a:t>
            </a:r>
            <a:r>
              <a:rPr lang="en-US" dirty="0" smtClean="0"/>
              <a:t> is endemic in Finland. To evaluate the characteristics of the </a:t>
            </a:r>
            <a:r>
              <a:rPr lang="en-US" i="1" dirty="0" err="1" smtClean="0"/>
              <a:t>Trichinella</a:t>
            </a:r>
            <a:r>
              <a:rPr lang="en-US" dirty="0" smtClean="0"/>
              <a:t> parasite,</a:t>
            </a:r>
          </a:p>
          <a:p>
            <a:pPr eaLnBrk="1" fontAlgn="auto" hangingPunct="1">
              <a:spcBef>
                <a:spcPts val="0"/>
              </a:spcBef>
              <a:spcAft>
                <a:spcPts val="0"/>
              </a:spcAft>
              <a:defRPr/>
            </a:pPr>
            <a:r>
              <a:rPr lang="en-US" dirty="0" smtClean="0"/>
              <a:t>epidemiological and experimental studies comparing domestic </a:t>
            </a:r>
            <a:r>
              <a:rPr lang="en-US" dirty="0" err="1" smtClean="0"/>
              <a:t>trichinellosis</a:t>
            </a:r>
            <a:r>
              <a:rPr lang="en-US" dirty="0" smtClean="0"/>
              <a:t> occurring</a:t>
            </a:r>
          </a:p>
          <a:p>
            <a:pPr eaLnBrk="1" fontAlgn="auto" hangingPunct="1">
              <a:spcBef>
                <a:spcPts val="0"/>
              </a:spcBef>
              <a:spcAft>
                <a:spcPts val="0"/>
              </a:spcAft>
              <a:defRPr/>
            </a:pPr>
            <a:r>
              <a:rPr lang="en-US" dirty="0" smtClean="0"/>
              <a:t>among production animals with </a:t>
            </a:r>
            <a:r>
              <a:rPr lang="en-US" dirty="0" err="1" smtClean="0"/>
              <a:t>sylvatic</a:t>
            </a:r>
            <a:r>
              <a:rPr lang="en-US" dirty="0" smtClean="0"/>
              <a:t> </a:t>
            </a:r>
            <a:r>
              <a:rPr lang="en-US" dirty="0" err="1" smtClean="0"/>
              <a:t>trichinellosis</a:t>
            </a:r>
            <a:r>
              <a:rPr lang="en-US" dirty="0" smtClean="0"/>
              <a:t> in wildlife were conducted.</a:t>
            </a:r>
          </a:p>
          <a:p>
            <a:pPr eaLnBrk="1" fontAlgn="auto" hangingPunct="1">
              <a:spcBef>
                <a:spcPts val="0"/>
              </a:spcBef>
              <a:spcAft>
                <a:spcPts val="0"/>
              </a:spcAft>
              <a:defRPr/>
            </a:pPr>
            <a:r>
              <a:rPr lang="en-US" dirty="0" smtClean="0"/>
              <a:t>The prevalence of </a:t>
            </a:r>
            <a:r>
              <a:rPr lang="en-US" dirty="0" err="1" smtClean="0"/>
              <a:t>sylvatic</a:t>
            </a:r>
            <a:r>
              <a:rPr lang="en-US" dirty="0" smtClean="0"/>
              <a:t> </a:t>
            </a:r>
            <a:r>
              <a:rPr lang="en-US" dirty="0" err="1" smtClean="0"/>
              <a:t>trichinellosis</a:t>
            </a:r>
            <a:r>
              <a:rPr lang="en-US" dirty="0" smtClean="0"/>
              <a:t> in Finland was shown to vary by region, being</a:t>
            </a:r>
          </a:p>
          <a:p>
            <a:pPr eaLnBrk="1" fontAlgn="auto" hangingPunct="1">
              <a:spcBef>
                <a:spcPts val="0"/>
              </a:spcBef>
              <a:spcAft>
                <a:spcPts val="0"/>
              </a:spcAft>
              <a:defRPr/>
            </a:pPr>
            <a:r>
              <a:rPr lang="en-US" dirty="0" smtClean="0"/>
              <a:t>higher in the southern regions than in the north. It was highest (70%) among lynxes in the</a:t>
            </a:r>
          </a:p>
          <a:p>
            <a:pPr eaLnBrk="1" fontAlgn="auto" hangingPunct="1">
              <a:spcBef>
                <a:spcPts val="0"/>
              </a:spcBef>
              <a:spcAft>
                <a:spcPts val="0"/>
              </a:spcAft>
              <a:defRPr/>
            </a:pPr>
            <a:r>
              <a:rPr lang="en-US" dirty="0" smtClean="0"/>
              <a:t>southwest. In domestic animals, the dominating species was </a:t>
            </a:r>
            <a:r>
              <a:rPr lang="en-US" i="1" dirty="0" smtClean="0"/>
              <a:t>T. </a:t>
            </a:r>
            <a:r>
              <a:rPr lang="en-US" i="1" dirty="0" err="1" smtClean="0"/>
              <a:t>spiralis</a:t>
            </a:r>
            <a:r>
              <a:rPr lang="en-US" dirty="0" smtClean="0"/>
              <a:t>. </a:t>
            </a:r>
            <a:r>
              <a:rPr lang="en-US" i="1" dirty="0" err="1" smtClean="0"/>
              <a:t>Trichinella</a:t>
            </a:r>
            <a:r>
              <a:rPr lang="en-US" i="1" dirty="0" smtClean="0"/>
              <a:t> </a:t>
            </a:r>
            <a:r>
              <a:rPr lang="en-US" i="1" dirty="0" err="1" smtClean="0"/>
              <a:t>nativa</a:t>
            </a:r>
            <a:endParaRPr lang="en-US" i="1" dirty="0" smtClean="0"/>
          </a:p>
          <a:p>
            <a:pPr eaLnBrk="1" fontAlgn="auto" hangingPunct="1">
              <a:spcBef>
                <a:spcPts val="0"/>
              </a:spcBef>
              <a:spcAft>
                <a:spcPts val="0"/>
              </a:spcAft>
              <a:defRPr/>
            </a:pPr>
            <a:r>
              <a:rPr lang="en-US" dirty="0" smtClean="0"/>
              <a:t>was detected only in </a:t>
            </a:r>
            <a:r>
              <a:rPr lang="en-US" dirty="0" err="1" smtClean="0"/>
              <a:t>sylvatic</a:t>
            </a:r>
            <a:r>
              <a:rPr lang="en-US" dirty="0" smtClean="0"/>
              <a:t> hosts and was the predominant species among them. </a:t>
            </a:r>
            <a:r>
              <a:rPr lang="en-US" i="1" dirty="0" err="1" smtClean="0"/>
              <a:t>Trichinella</a:t>
            </a:r>
            <a:endParaRPr lang="en-US" i="1" dirty="0" smtClean="0"/>
          </a:p>
          <a:p>
            <a:pPr eaLnBrk="1" fontAlgn="auto" hangingPunct="1">
              <a:spcBef>
                <a:spcPts val="0"/>
              </a:spcBef>
              <a:spcAft>
                <a:spcPts val="0"/>
              </a:spcAft>
              <a:defRPr/>
            </a:pPr>
            <a:r>
              <a:rPr lang="en-US" i="1" dirty="0" err="1" smtClean="0"/>
              <a:t>pseudospiralis</a:t>
            </a:r>
            <a:r>
              <a:rPr lang="en-US" dirty="0" smtClean="0"/>
              <a:t> and </a:t>
            </a:r>
            <a:r>
              <a:rPr lang="en-US" i="1" dirty="0" err="1" smtClean="0"/>
              <a:t>Trichinella</a:t>
            </a:r>
            <a:r>
              <a:rPr lang="en-US" i="1" dirty="0" smtClean="0"/>
              <a:t> </a:t>
            </a:r>
            <a:r>
              <a:rPr lang="en-US" i="1" dirty="0" err="1" smtClean="0"/>
              <a:t>britovi</a:t>
            </a:r>
            <a:r>
              <a:rPr lang="en-US" i="1" dirty="0" smtClean="0"/>
              <a:t> </a:t>
            </a:r>
            <a:r>
              <a:rPr lang="en-US" dirty="0" smtClean="0"/>
              <a:t>were detected for the first time in Finland, and </a:t>
            </a:r>
            <a:r>
              <a:rPr lang="en-US" i="1" dirty="0" smtClean="0"/>
              <a:t>T.</a:t>
            </a:r>
          </a:p>
          <a:p>
            <a:pPr eaLnBrk="1" fontAlgn="auto" hangingPunct="1">
              <a:spcBef>
                <a:spcPts val="0"/>
              </a:spcBef>
              <a:spcAft>
                <a:spcPts val="0"/>
              </a:spcAft>
              <a:defRPr/>
            </a:pPr>
            <a:r>
              <a:rPr lang="en-US" i="1" dirty="0" err="1" smtClean="0"/>
              <a:t>pseudospiralis</a:t>
            </a:r>
            <a:r>
              <a:rPr lang="en-US" dirty="0" smtClean="0"/>
              <a:t> for the first time in northern Europe. </a:t>
            </a:r>
            <a:r>
              <a:rPr lang="en-US" i="1" dirty="0" err="1" smtClean="0"/>
              <a:t>Trichinella</a:t>
            </a:r>
            <a:r>
              <a:rPr lang="en-US" i="1" dirty="0" smtClean="0"/>
              <a:t> </a:t>
            </a:r>
            <a:r>
              <a:rPr lang="en-US" i="1" dirty="0" err="1" smtClean="0"/>
              <a:t>pseudospiralis</a:t>
            </a:r>
            <a:r>
              <a:rPr lang="en-US" i="1" dirty="0" smtClean="0"/>
              <a:t> </a:t>
            </a:r>
            <a:r>
              <a:rPr lang="en-US" dirty="0" smtClean="0"/>
              <a:t>was detected</a:t>
            </a:r>
          </a:p>
          <a:p>
            <a:pPr eaLnBrk="1" fontAlgn="auto" hangingPunct="1">
              <a:spcBef>
                <a:spcPts val="0"/>
              </a:spcBef>
              <a:spcAft>
                <a:spcPts val="0"/>
              </a:spcAft>
              <a:defRPr/>
            </a:pPr>
            <a:r>
              <a:rPr lang="en-US" dirty="0" smtClean="0"/>
              <a:t>both in </a:t>
            </a:r>
            <a:r>
              <a:rPr lang="en-US" dirty="0" err="1" smtClean="0"/>
              <a:t>synanthropic</a:t>
            </a:r>
            <a:r>
              <a:rPr lang="en-US" dirty="0" smtClean="0"/>
              <a:t> hosts that live close to human habitation, i.e. rats, and in </a:t>
            </a:r>
            <a:r>
              <a:rPr lang="en-US" dirty="0" err="1" smtClean="0"/>
              <a:t>sylvatic</a:t>
            </a:r>
            <a:endParaRPr lang="en-US" dirty="0" smtClean="0"/>
          </a:p>
          <a:p>
            <a:pPr eaLnBrk="1" fontAlgn="auto" hangingPunct="1">
              <a:spcBef>
                <a:spcPts val="0"/>
              </a:spcBef>
              <a:spcAft>
                <a:spcPts val="0"/>
              </a:spcAft>
              <a:defRPr/>
            </a:pPr>
            <a:r>
              <a:rPr lang="en-US" dirty="0" smtClean="0"/>
              <a:t>hosts. </a:t>
            </a:r>
            <a:r>
              <a:rPr lang="en-US" i="1" dirty="0" err="1" smtClean="0"/>
              <a:t>Trichinella</a:t>
            </a:r>
            <a:r>
              <a:rPr lang="en-US" i="1" dirty="0" smtClean="0"/>
              <a:t> </a:t>
            </a:r>
            <a:r>
              <a:rPr lang="en-US" i="1" dirty="0" err="1" smtClean="0"/>
              <a:t>britovi</a:t>
            </a:r>
            <a:r>
              <a:rPr lang="en-US" i="1" dirty="0" smtClean="0"/>
              <a:t> </a:t>
            </a:r>
            <a:r>
              <a:rPr lang="en-US" dirty="0" smtClean="0"/>
              <a:t>was detected only in mixed infections with other </a:t>
            </a:r>
            <a:r>
              <a:rPr lang="en-US" i="1" dirty="0" err="1" smtClean="0"/>
              <a:t>Trichinella</a:t>
            </a:r>
            <a:endParaRPr lang="en-US" i="1" dirty="0" smtClean="0"/>
          </a:p>
          <a:p>
            <a:pPr eaLnBrk="1" fontAlgn="auto" hangingPunct="1">
              <a:spcBef>
                <a:spcPts val="0"/>
              </a:spcBef>
              <a:spcAft>
                <a:spcPts val="0"/>
              </a:spcAft>
              <a:defRPr/>
            </a:pPr>
            <a:r>
              <a:rPr lang="en-US" dirty="0" smtClean="0"/>
              <a:t>species. The raccoon dog, the only host species to be infected by all four </a:t>
            </a:r>
            <a:r>
              <a:rPr lang="en-US" i="1" dirty="0" err="1" smtClean="0"/>
              <a:t>Trichinella</a:t>
            </a:r>
            <a:endParaRPr lang="en-US" i="1" dirty="0" smtClean="0"/>
          </a:p>
          <a:p>
            <a:pPr eaLnBrk="1" fontAlgn="auto" hangingPunct="1">
              <a:spcBef>
                <a:spcPts val="0"/>
              </a:spcBef>
              <a:spcAft>
                <a:spcPts val="0"/>
              </a:spcAft>
              <a:defRPr/>
            </a:pPr>
            <a:r>
              <a:rPr lang="en-US" dirty="0" smtClean="0"/>
              <a:t>species, also carried the most intense infections. An outbreak of </a:t>
            </a:r>
            <a:r>
              <a:rPr lang="en-US" dirty="0" err="1" smtClean="0"/>
              <a:t>trichinellosis</a:t>
            </a:r>
            <a:r>
              <a:rPr lang="en-US" dirty="0" smtClean="0"/>
              <a:t> was described</a:t>
            </a:r>
          </a:p>
          <a:p>
            <a:pPr eaLnBrk="1" fontAlgn="auto" hangingPunct="1">
              <a:spcBef>
                <a:spcPts val="0"/>
              </a:spcBef>
              <a:spcAft>
                <a:spcPts val="0"/>
              </a:spcAft>
              <a:defRPr/>
            </a:pPr>
            <a:r>
              <a:rPr lang="en-US" dirty="0" smtClean="0"/>
              <a:t>on a wild boar farm. A likely source of the infection was a previous rat invasion in the area due</a:t>
            </a:r>
          </a:p>
          <a:p>
            <a:pPr eaLnBrk="1" fontAlgn="auto" hangingPunct="1">
              <a:spcBef>
                <a:spcPts val="0"/>
              </a:spcBef>
              <a:spcAft>
                <a:spcPts val="0"/>
              </a:spcAft>
              <a:defRPr/>
            </a:pPr>
            <a:r>
              <a:rPr lang="en-US" dirty="0" smtClean="0"/>
              <a:t>to the closing of a nearby dump site.</a:t>
            </a:r>
            <a:endParaRPr lang="fi-FI" dirty="0"/>
          </a:p>
        </p:txBody>
      </p:sp>
      <p:sp>
        <p:nvSpPr>
          <p:cNvPr id="295940" name="Dian numeron paikkamerkki 3"/>
          <p:cNvSpPr>
            <a:spLocks noGrp="1"/>
          </p:cNvSpPr>
          <p:nvPr>
            <p:ph type="sldNum" sz="quarter" idx="5"/>
          </p:nvPr>
        </p:nvSpPr>
        <p:spPr>
          <a:noFill/>
        </p:spPr>
        <p:txBody>
          <a:bodyPr/>
          <a:lstStyle/>
          <a:p>
            <a:fld id="{DBBCF6A0-64B6-408E-B939-23D80C59ADF8}" type="slidenum">
              <a:rPr lang="en-US" smtClean="0">
                <a:solidFill>
                  <a:srgbClr val="000000"/>
                </a:solidFill>
              </a:rPr>
              <a:pPr/>
              <a:t>43</a:t>
            </a:fld>
            <a:endParaRPr 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Dian kuvan paikkamerkki 1"/>
          <p:cNvSpPr>
            <a:spLocks noGrp="1" noRot="1" noChangeAspect="1" noTextEdit="1"/>
          </p:cNvSpPr>
          <p:nvPr>
            <p:ph type="sldImg"/>
          </p:nvPr>
        </p:nvSpPr>
        <p:spPr>
          <a:ln/>
        </p:spPr>
      </p:sp>
      <p:sp>
        <p:nvSpPr>
          <p:cNvPr id="296963" name="Huomautusten paikkamerkki 2"/>
          <p:cNvSpPr>
            <a:spLocks noGrp="1"/>
          </p:cNvSpPr>
          <p:nvPr>
            <p:ph type="body" idx="1"/>
          </p:nvPr>
        </p:nvSpPr>
        <p:spPr>
          <a:noFill/>
          <a:ln/>
        </p:spPr>
        <p:txBody>
          <a:bodyPr/>
          <a:lstStyle/>
          <a:p>
            <a:pPr>
              <a:lnSpc>
                <a:spcPct val="80000"/>
              </a:lnSpc>
            </a:pPr>
            <a:endParaRPr lang="fi-FI" sz="900" smtClean="0"/>
          </a:p>
        </p:txBody>
      </p:sp>
      <p:sp>
        <p:nvSpPr>
          <p:cNvPr id="296964" name="Dian numeron paikkamerkki 3"/>
          <p:cNvSpPr>
            <a:spLocks noGrp="1"/>
          </p:cNvSpPr>
          <p:nvPr>
            <p:ph type="sldNum" sz="quarter" idx="5"/>
          </p:nvPr>
        </p:nvSpPr>
        <p:spPr>
          <a:noFill/>
        </p:spPr>
        <p:txBody>
          <a:bodyPr/>
          <a:lstStyle/>
          <a:p>
            <a:fld id="{9CD9605F-105B-45CA-A07F-2A52033683A8}" type="slidenum">
              <a:rPr lang="en-US" smtClean="0">
                <a:solidFill>
                  <a:srgbClr val="000000"/>
                </a:solidFill>
              </a:rPr>
              <a:pPr/>
              <a:t>48</a:t>
            </a:fld>
            <a:endParaRPr 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Dian kuvan paikkamerkki 1"/>
          <p:cNvSpPr>
            <a:spLocks noGrp="1" noRot="1" noChangeAspect="1" noTextEdit="1"/>
          </p:cNvSpPr>
          <p:nvPr>
            <p:ph type="sldImg"/>
          </p:nvPr>
        </p:nvSpPr>
        <p:spPr>
          <a:ln/>
        </p:spPr>
      </p:sp>
      <p:sp>
        <p:nvSpPr>
          <p:cNvPr id="297987" name="Huomautusten paikkamerkki 2"/>
          <p:cNvSpPr>
            <a:spLocks noGrp="1"/>
          </p:cNvSpPr>
          <p:nvPr>
            <p:ph type="body" idx="1"/>
          </p:nvPr>
        </p:nvSpPr>
        <p:spPr>
          <a:noFill/>
          <a:ln/>
        </p:spPr>
        <p:txBody>
          <a:bodyPr/>
          <a:lstStyle/>
          <a:p>
            <a:r>
              <a:rPr lang="en-US" smtClean="0"/>
              <a:t>Jost B, Vilotte J-L, Duluc I, Rodeau J-L, Freund J-N (1999). Production of low-lactose milk by ectopic expression of intestinal lactase in the mouse mammary gland. Nature Biotechnology 17: 160–164    http://www.nature.com/nbt/journal/v17/n2/abs/nbt0299_160.html</a:t>
            </a:r>
          </a:p>
          <a:p>
            <a:r>
              <a:rPr lang="en-US" u="sng" smtClean="0"/>
              <a:t>Abstract</a:t>
            </a:r>
            <a:r>
              <a:rPr lang="en-US" smtClean="0"/>
              <a:t>:</a:t>
            </a:r>
          </a:p>
          <a:p>
            <a:r>
              <a:rPr lang="en-US" smtClean="0"/>
              <a:t>We have investigated, in mice, an in vivo method for producing low−lactose milk, based on the creation of transgenic animals carrying a hybrid gene in which the intestinal lactase−phlorizin hydrolase cDNA was placed under the control of the mammary−specific −lactalbumin promoter. Transgenic females expressed lactase protein and activity during lactation at the apical side of mammary alveolar cells. Active lactase was also secreted into milk, anchored in the outer membrane of fat globules. Lactase synthesis in the mammary gland caused a significant decrease in milk lactose (50−85%) without obvious changes in fat and protein concentrations. Sucklings nourished with low−lactose milk developed normally. Hence, these data validate the use of transgenic animals expressing lactase in the mammary gland to produce low−lactose milk in vivo, and they demonstrate that the secretion of an intestinal digestive enzyme into milk can selectively modify its composition.</a:t>
            </a:r>
            <a:endParaRPr lang="fi-FI" smtClean="0"/>
          </a:p>
        </p:txBody>
      </p:sp>
      <p:sp>
        <p:nvSpPr>
          <p:cNvPr id="297988" name="Dian numeron paikkamerkki 3"/>
          <p:cNvSpPr>
            <a:spLocks noGrp="1"/>
          </p:cNvSpPr>
          <p:nvPr>
            <p:ph type="sldNum" sz="quarter" idx="5"/>
          </p:nvPr>
        </p:nvSpPr>
        <p:spPr>
          <a:noFill/>
        </p:spPr>
        <p:txBody>
          <a:bodyPr/>
          <a:lstStyle/>
          <a:p>
            <a:fld id="{6998498B-F311-4C04-B411-6385BF87E95C}" type="slidenum">
              <a:rPr lang="en-US" smtClean="0"/>
              <a:pPr/>
              <a:t>50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Dian kuvan paikkamerkki 1"/>
          <p:cNvSpPr>
            <a:spLocks noGrp="1" noRot="1" noChangeAspect="1" noTextEdit="1"/>
          </p:cNvSpPr>
          <p:nvPr>
            <p:ph type="sldImg"/>
          </p:nvPr>
        </p:nvSpPr>
        <p:spPr>
          <a:ln/>
        </p:spPr>
      </p:sp>
      <p:sp>
        <p:nvSpPr>
          <p:cNvPr id="299011" name="Huomautusten paikkamerkki 2"/>
          <p:cNvSpPr>
            <a:spLocks noGrp="1"/>
          </p:cNvSpPr>
          <p:nvPr>
            <p:ph type="body" idx="1"/>
          </p:nvPr>
        </p:nvSpPr>
        <p:spPr>
          <a:noFill/>
          <a:ln/>
        </p:spPr>
        <p:txBody>
          <a:bodyPr/>
          <a:lstStyle/>
          <a:p>
            <a:endParaRPr lang="fi-FI" smtClean="0"/>
          </a:p>
        </p:txBody>
      </p:sp>
      <p:sp>
        <p:nvSpPr>
          <p:cNvPr id="299012" name="Dian numeron paikkamerkki 3"/>
          <p:cNvSpPr>
            <a:spLocks noGrp="1"/>
          </p:cNvSpPr>
          <p:nvPr>
            <p:ph type="sldNum" sz="quarter" idx="5"/>
          </p:nvPr>
        </p:nvSpPr>
        <p:spPr>
          <a:noFill/>
        </p:spPr>
        <p:txBody>
          <a:bodyPr/>
          <a:lstStyle/>
          <a:p>
            <a:fld id="{B2610D41-D8FF-4B00-80B2-B3DEC24381D7}" type="slidenum">
              <a:rPr lang="en-US" smtClean="0">
                <a:solidFill>
                  <a:srgbClr val="000000"/>
                </a:solidFill>
              </a:rPr>
              <a:pPr/>
              <a:t>53</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Dian kuvan paikkamerkki 1"/>
          <p:cNvSpPr>
            <a:spLocks noGrp="1" noRot="1" noChangeAspect="1" noTextEdit="1"/>
          </p:cNvSpPr>
          <p:nvPr>
            <p:ph type="sldImg"/>
          </p:nvPr>
        </p:nvSpPr>
        <p:spPr>
          <a:ln/>
        </p:spPr>
      </p:sp>
      <p:sp>
        <p:nvSpPr>
          <p:cNvPr id="273411" name="Huomautusten paikkamerkki 2"/>
          <p:cNvSpPr>
            <a:spLocks noGrp="1"/>
          </p:cNvSpPr>
          <p:nvPr>
            <p:ph type="body" idx="1"/>
          </p:nvPr>
        </p:nvSpPr>
        <p:spPr>
          <a:noFill/>
          <a:ln/>
        </p:spPr>
        <p:txBody>
          <a:bodyPr/>
          <a:lstStyle/>
          <a:p>
            <a:endParaRPr lang="fi-FI" smtClean="0"/>
          </a:p>
        </p:txBody>
      </p:sp>
      <p:sp>
        <p:nvSpPr>
          <p:cNvPr id="273412" name="Dian numeron paikkamerkki 3"/>
          <p:cNvSpPr>
            <a:spLocks noGrp="1"/>
          </p:cNvSpPr>
          <p:nvPr>
            <p:ph type="sldNum" sz="quarter" idx="5"/>
          </p:nvPr>
        </p:nvSpPr>
        <p:spPr>
          <a:noFill/>
        </p:spPr>
        <p:txBody>
          <a:bodyPr/>
          <a:lstStyle/>
          <a:p>
            <a:fld id="{88BD5A13-4350-45E9-B510-A167EB17909B}" type="slidenum">
              <a:rPr lang="en-US" smtClean="0">
                <a:solidFill>
                  <a:srgbClr val="000000"/>
                </a:solidFill>
              </a:rPr>
              <a:pPr/>
              <a:t>11</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Dian kuvan paikkamerkki 1"/>
          <p:cNvSpPr>
            <a:spLocks noGrp="1" noRot="1" noChangeAspect="1" noTextEdit="1"/>
          </p:cNvSpPr>
          <p:nvPr>
            <p:ph type="sldImg"/>
          </p:nvPr>
        </p:nvSpPr>
        <p:spPr>
          <a:ln/>
        </p:spPr>
      </p:sp>
      <p:sp>
        <p:nvSpPr>
          <p:cNvPr id="300035" name="Huomautusten paikkamerkki 2"/>
          <p:cNvSpPr>
            <a:spLocks noGrp="1"/>
          </p:cNvSpPr>
          <p:nvPr>
            <p:ph type="body" idx="1"/>
          </p:nvPr>
        </p:nvSpPr>
        <p:spPr>
          <a:noFill/>
          <a:ln/>
        </p:spPr>
        <p:txBody>
          <a:bodyPr/>
          <a:lstStyle/>
          <a:p>
            <a:pPr marL="0" lvl="3" eaLnBrk="1" hangingPunct="1">
              <a:spcBef>
                <a:spcPct val="0"/>
              </a:spcBef>
            </a:pPr>
            <a:r>
              <a:rPr lang="fi-FI" sz="2000" smtClean="0"/>
              <a:t>Euroopan parlamentin ja neuvoston </a:t>
            </a:r>
            <a:r>
              <a:rPr lang="fi-FI" sz="2000" b="1" smtClean="0"/>
              <a:t>asetus (EY) N:o 258/97 uuselintarvikkeista</a:t>
            </a:r>
            <a:r>
              <a:rPr lang="fi-FI" sz="2000" smtClean="0"/>
              <a:t> ja elintarvikkeiden uusista ainesosista </a:t>
            </a:r>
          </a:p>
          <a:p>
            <a:pPr marL="0" lvl="3" eaLnBrk="1" hangingPunct="1">
              <a:spcBef>
                <a:spcPct val="0"/>
              </a:spcBef>
            </a:pPr>
            <a:r>
              <a:rPr lang="fi-FI" sz="2000" smtClean="0"/>
              <a:t>http://eur-lex.europa.eu/LexUriServ/LexUriServ.do?uri=CELEX:31997R0258:fi:HTML</a:t>
            </a:r>
          </a:p>
          <a:p>
            <a:pPr marL="0" lvl="3" eaLnBrk="1" hangingPunct="1">
              <a:spcBef>
                <a:spcPct val="0"/>
              </a:spcBef>
            </a:pPr>
            <a:endParaRPr lang="fi-FI" sz="2000" smtClean="0"/>
          </a:p>
          <a:p>
            <a:pPr marL="0" lvl="3" eaLnBrk="1" hangingPunct="1">
              <a:spcBef>
                <a:spcPct val="0"/>
              </a:spcBef>
            </a:pPr>
            <a:endParaRPr lang="fi-FI" sz="2000" smtClean="0"/>
          </a:p>
          <a:p>
            <a:pPr marL="0" lvl="3" eaLnBrk="1" hangingPunct="1">
              <a:spcBef>
                <a:spcPct val="0"/>
              </a:spcBef>
            </a:pPr>
            <a:endParaRPr lang="fi-FI" sz="2000" smtClean="0"/>
          </a:p>
          <a:p>
            <a:pPr eaLnBrk="1" hangingPunct="1">
              <a:spcBef>
                <a:spcPct val="0"/>
              </a:spcBef>
            </a:pPr>
            <a:endParaRPr lang="fi-FI" smtClean="0"/>
          </a:p>
        </p:txBody>
      </p:sp>
      <p:sp>
        <p:nvSpPr>
          <p:cNvPr id="300036" name="Dian numeron paikkamerkki 3"/>
          <p:cNvSpPr>
            <a:spLocks noGrp="1"/>
          </p:cNvSpPr>
          <p:nvPr>
            <p:ph type="sldNum" sz="quarter" idx="5"/>
          </p:nvPr>
        </p:nvSpPr>
        <p:spPr>
          <a:noFill/>
        </p:spPr>
        <p:txBody>
          <a:bodyPr/>
          <a:lstStyle/>
          <a:p>
            <a:fld id="{546159E3-279F-44C1-AC7B-7B027CB01B1C}" type="slidenum">
              <a:rPr lang="en-US" smtClean="0">
                <a:solidFill>
                  <a:srgbClr val="000000"/>
                </a:solidFill>
              </a:rPr>
              <a:pPr/>
              <a:t>55</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Dian kuvan paikkamerkki 1"/>
          <p:cNvSpPr>
            <a:spLocks noGrp="1" noRot="1" noChangeAspect="1" noTextEdit="1"/>
          </p:cNvSpPr>
          <p:nvPr>
            <p:ph type="sldImg"/>
          </p:nvPr>
        </p:nvSpPr>
        <p:spPr>
          <a:ln/>
        </p:spPr>
      </p:sp>
      <p:sp>
        <p:nvSpPr>
          <p:cNvPr id="301059" name="Huomautusten paikkamerkki 2"/>
          <p:cNvSpPr>
            <a:spLocks noGrp="1"/>
          </p:cNvSpPr>
          <p:nvPr>
            <p:ph type="body" idx="1"/>
          </p:nvPr>
        </p:nvSpPr>
        <p:spPr>
          <a:noFill/>
          <a:ln/>
        </p:spPr>
        <p:txBody>
          <a:bodyPr/>
          <a:lstStyle/>
          <a:p>
            <a:pPr marL="0" lvl="3" eaLnBrk="1" hangingPunct="1">
              <a:spcBef>
                <a:spcPct val="0"/>
              </a:spcBef>
            </a:pPr>
            <a:r>
              <a:rPr lang="fi-FI" sz="2000" b="1" smtClean="0"/>
              <a:t>Homeopatia se jakaa vedet</a:t>
            </a:r>
            <a:r>
              <a:rPr lang="fi-FI" sz="2000" smtClean="0"/>
              <a:t>. J.Tammisola 30.9.2003 . Yleviarkisto:</a:t>
            </a:r>
          </a:p>
          <a:p>
            <a:pPr marL="0" lvl="3" eaLnBrk="1" hangingPunct="1">
              <a:spcBef>
                <a:spcPct val="0"/>
              </a:spcBef>
            </a:pPr>
            <a:r>
              <a:rPr lang="fi-FI" sz="2000" smtClean="0"/>
              <a:t>http://www.vihreat.fi/yleviarkisto/2003/9_2003/0672.html</a:t>
            </a:r>
          </a:p>
          <a:p>
            <a:pPr marL="0" lvl="3" eaLnBrk="1" hangingPunct="1">
              <a:spcBef>
                <a:spcPct val="0"/>
              </a:spcBef>
            </a:pPr>
            <a:endParaRPr lang="fi-FI" sz="2000" smtClean="0"/>
          </a:p>
          <a:p>
            <a:pPr eaLnBrk="1" hangingPunct="1">
              <a:spcBef>
                <a:spcPct val="0"/>
              </a:spcBef>
            </a:pPr>
            <a:endParaRPr lang="fi-FI" smtClean="0"/>
          </a:p>
        </p:txBody>
      </p:sp>
      <p:sp>
        <p:nvSpPr>
          <p:cNvPr id="301060" name="Dian numeron paikkamerkki 3"/>
          <p:cNvSpPr>
            <a:spLocks noGrp="1"/>
          </p:cNvSpPr>
          <p:nvPr>
            <p:ph type="sldNum" sz="quarter" idx="5"/>
          </p:nvPr>
        </p:nvSpPr>
        <p:spPr>
          <a:noFill/>
        </p:spPr>
        <p:txBody>
          <a:bodyPr/>
          <a:lstStyle/>
          <a:p>
            <a:fld id="{DE3AE6AB-1098-4DB4-BAA2-35496EAA21D3}" type="slidenum">
              <a:rPr lang="en-US" smtClean="0">
                <a:solidFill>
                  <a:srgbClr val="000000"/>
                </a:solidFill>
              </a:rPr>
              <a:pPr/>
              <a:t>56</a:t>
            </a:fld>
            <a:endParaRPr 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Dian kuvan paikkamerkki 1"/>
          <p:cNvSpPr>
            <a:spLocks noGrp="1" noRot="1" noChangeAspect="1" noTextEdit="1"/>
          </p:cNvSpPr>
          <p:nvPr>
            <p:ph type="sldImg"/>
          </p:nvPr>
        </p:nvSpPr>
        <p:spPr>
          <a:ln/>
        </p:spPr>
      </p:sp>
      <p:sp>
        <p:nvSpPr>
          <p:cNvPr id="302083" name="Huomautusten paikkamerkki 2"/>
          <p:cNvSpPr>
            <a:spLocks noGrp="1"/>
          </p:cNvSpPr>
          <p:nvPr>
            <p:ph type="body" idx="1"/>
          </p:nvPr>
        </p:nvSpPr>
        <p:spPr>
          <a:noFill/>
          <a:ln/>
        </p:spPr>
        <p:txBody>
          <a:bodyPr/>
          <a:lstStyle/>
          <a:p>
            <a:pPr eaLnBrk="1" hangingPunct="1">
              <a:spcBef>
                <a:spcPct val="0"/>
              </a:spcBef>
            </a:pPr>
            <a:r>
              <a:rPr lang="fi-FI" b="1" smtClean="0"/>
              <a:t>Luomu on lumetta  </a:t>
            </a:r>
            <a:r>
              <a:rPr lang="fi-FI" smtClean="0"/>
              <a:t>eli kaikki, mitä et ole koskaan saanut tietää luomusta (MOT 7.5.2001).</a:t>
            </a:r>
          </a:p>
          <a:p>
            <a:pPr eaLnBrk="1" hangingPunct="1">
              <a:spcBef>
                <a:spcPct val="0"/>
              </a:spcBef>
            </a:pPr>
            <a:r>
              <a:rPr lang="fi-FI" smtClean="0"/>
              <a:t>Käsikirjoitus:    http://yle.fi/mot/070501/kasis.htm </a:t>
            </a:r>
          </a:p>
          <a:p>
            <a:pPr marL="0" lvl="3" eaLnBrk="1" hangingPunct="1">
              <a:spcBef>
                <a:spcPct val="0"/>
              </a:spcBef>
            </a:pPr>
            <a:endParaRPr lang="fi-FI" sz="2000" b="1" smtClean="0"/>
          </a:p>
          <a:p>
            <a:pPr marL="0" lvl="3" eaLnBrk="1" hangingPunct="1">
              <a:spcBef>
                <a:spcPct val="0"/>
              </a:spcBef>
            </a:pPr>
            <a:r>
              <a:rPr lang="fi-FI" sz="2000" b="1" smtClean="0"/>
              <a:t>Hautala huuhaa-kongressiin </a:t>
            </a:r>
            <a:r>
              <a:rPr lang="fi-FI" sz="2000" smtClean="0"/>
              <a:t>(IS 2.6.1998):</a:t>
            </a:r>
          </a:p>
          <a:p>
            <a:pPr marL="0" lvl="3" eaLnBrk="1" hangingPunct="1">
              <a:spcBef>
                <a:spcPct val="0"/>
              </a:spcBef>
            </a:pPr>
            <a:r>
              <a:rPr lang="fi-FI" sz="2000" smtClean="0"/>
              <a:t> ”Vihreiden eurokansanedustaja ja presidenttiehdokas Heidi Hautala on lupautunut puhujaksi syyskuussa Tampereella pidettävään ”kolmanteen refleksiologien kongressiin”… Huuhaa-sarjaan kuuluvassa tilaisuudessa käsitellään mm. psykologista ja modernia vyöhyketerapiaa, jossa painellaan jalkapohjassa olevia, eri sisäelimien oletettuja vastinkohtia. Toissa vuonna Heidi Hautala vieraili ufouskovaisten Ultrapäivien pääpuhujana. Hän kertoi pitävänsä uskomuslääkinnän edistämistä tärkeänä osana työtään europarlamentissa.” </a:t>
            </a:r>
          </a:p>
          <a:p>
            <a:pPr marL="0" lvl="3" eaLnBrk="1" hangingPunct="1">
              <a:spcBef>
                <a:spcPct val="0"/>
              </a:spcBef>
            </a:pPr>
            <a:endParaRPr lang="fi-FI" sz="2000" smtClean="0"/>
          </a:p>
          <a:p>
            <a:pPr marL="0" lvl="3" eaLnBrk="1" hangingPunct="1">
              <a:spcBef>
                <a:spcPct val="0"/>
              </a:spcBef>
            </a:pPr>
            <a:endParaRPr lang="fi-FI" sz="2000" smtClean="0"/>
          </a:p>
          <a:p>
            <a:pPr eaLnBrk="1" hangingPunct="1">
              <a:spcBef>
                <a:spcPct val="0"/>
              </a:spcBef>
            </a:pPr>
            <a:endParaRPr lang="fi-FI" smtClean="0"/>
          </a:p>
        </p:txBody>
      </p:sp>
      <p:sp>
        <p:nvSpPr>
          <p:cNvPr id="302084" name="Dian numeron paikkamerkki 3"/>
          <p:cNvSpPr>
            <a:spLocks noGrp="1"/>
          </p:cNvSpPr>
          <p:nvPr>
            <p:ph type="sldNum" sz="quarter" idx="5"/>
          </p:nvPr>
        </p:nvSpPr>
        <p:spPr>
          <a:noFill/>
        </p:spPr>
        <p:txBody>
          <a:bodyPr/>
          <a:lstStyle/>
          <a:p>
            <a:fld id="{5E08313D-7440-4036-BBC8-E1C110FB0EBE}" type="slidenum">
              <a:rPr lang="en-US" smtClean="0">
                <a:solidFill>
                  <a:srgbClr val="000000"/>
                </a:solidFill>
              </a:rPr>
              <a:pPr/>
              <a:t>57</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Dian kuvan paikkamerkki 1"/>
          <p:cNvSpPr>
            <a:spLocks noGrp="1" noRot="1" noChangeAspect="1" noTextEdit="1"/>
          </p:cNvSpPr>
          <p:nvPr>
            <p:ph type="sldImg"/>
          </p:nvPr>
        </p:nvSpPr>
        <p:spPr bwMode="auto">
          <a:noFill/>
          <a:ln>
            <a:solidFill>
              <a:srgbClr val="000000"/>
            </a:solidFill>
            <a:miter lim="800000"/>
            <a:headEnd/>
            <a:tailEnd/>
          </a:ln>
        </p:spPr>
      </p:sp>
      <p:sp>
        <p:nvSpPr>
          <p:cNvPr id="266243"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i-FI" smtClean="0"/>
          </a:p>
        </p:txBody>
      </p:sp>
      <p:sp>
        <p:nvSpPr>
          <p:cNvPr id="294916"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70A9B22-24C4-4459-A582-0CFB5C0EA1FE}" type="slidenum">
              <a:rPr lang="en-US" smtClean="0">
                <a:solidFill>
                  <a:srgbClr val="000000"/>
                </a:solidFill>
              </a:rPr>
              <a:pPr>
                <a:defRPr/>
              </a:pPr>
              <a:t>59</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buClr>
                <a:srgbClr val="FFFFFF"/>
              </a:buClr>
            </a:pPr>
            <a:fld id="{32222636-84F1-47F7-81AE-2F470ED8C4B6}" type="slidenum">
              <a:rPr lang="fi-FI" smtClean="0">
                <a:solidFill>
                  <a:srgbClr val="EEECE1"/>
                </a:solidFill>
              </a:rPr>
              <a:pPr>
                <a:buClr>
                  <a:srgbClr val="FFFFFF"/>
                </a:buClr>
              </a:pPr>
              <a:t>60</a:t>
            </a:fld>
            <a:endParaRPr lang="fi-FI" smtClean="0">
              <a:solidFill>
                <a:srgbClr val="EEECE1"/>
              </a:solidFill>
            </a:endParaRPr>
          </a:p>
        </p:txBody>
      </p:sp>
      <p:sp>
        <p:nvSpPr>
          <p:cNvPr id="304131" name="Rectangle 2"/>
          <p:cNvSpPr>
            <a:spLocks noGrp="1" noRot="1" noChangeAspect="1" noChangeArrowheads="1" noTextEdit="1"/>
          </p:cNvSpPr>
          <p:nvPr>
            <p:ph type="sldImg"/>
          </p:nvPr>
        </p:nvSpPr>
        <p:spPr>
          <a:xfrm>
            <a:off x="2230438" y="796925"/>
            <a:ext cx="2401887" cy="3201988"/>
          </a:xfrm>
          <a:ln/>
        </p:spPr>
      </p:sp>
      <p:sp>
        <p:nvSpPr>
          <p:cNvPr id="304132" name="Rectangle 3"/>
          <p:cNvSpPr>
            <a:spLocks noGrp="1" noChangeArrowheads="1"/>
          </p:cNvSpPr>
          <p:nvPr>
            <p:ph type="body" idx="1"/>
          </p:nvPr>
        </p:nvSpPr>
        <p:spPr>
          <a:xfrm>
            <a:off x="914400" y="4343400"/>
            <a:ext cx="5029200" cy="3849688"/>
          </a:xfrm>
          <a:noFill/>
          <a:ln/>
        </p:spPr>
        <p:txBody>
          <a:bodyPr/>
          <a:lstStyle/>
          <a:p>
            <a:endParaRPr lang="fi-FI"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pPr>
              <a:buClr>
                <a:srgbClr val="FFFFFF"/>
              </a:buClr>
            </a:pPr>
            <a:fld id="{FB0CED8D-047B-4BD1-9F04-ECFAB106BAD1}" type="slidenum">
              <a:rPr lang="fi-FI" smtClean="0">
                <a:solidFill>
                  <a:srgbClr val="EEECE1"/>
                </a:solidFill>
              </a:rPr>
              <a:pPr>
                <a:buClr>
                  <a:srgbClr val="FFFFFF"/>
                </a:buClr>
              </a:pPr>
              <a:t>61</a:t>
            </a:fld>
            <a:endParaRPr lang="fi-FI" smtClean="0">
              <a:solidFill>
                <a:srgbClr val="EEECE1"/>
              </a:solidFill>
            </a:endParaRPr>
          </a:p>
        </p:txBody>
      </p:sp>
      <p:sp>
        <p:nvSpPr>
          <p:cNvPr id="305155" name="Rectangle 2"/>
          <p:cNvSpPr>
            <a:spLocks noGrp="1" noRot="1" noChangeAspect="1" noChangeArrowheads="1" noTextEdit="1"/>
          </p:cNvSpPr>
          <p:nvPr>
            <p:ph type="sldImg"/>
          </p:nvPr>
        </p:nvSpPr>
        <p:spPr>
          <a:xfrm>
            <a:off x="2230438" y="796925"/>
            <a:ext cx="2401887" cy="3201988"/>
          </a:xfrm>
          <a:ln/>
        </p:spPr>
      </p:sp>
      <p:sp>
        <p:nvSpPr>
          <p:cNvPr id="305156" name="Rectangle 3"/>
          <p:cNvSpPr>
            <a:spLocks noGrp="1" noChangeArrowheads="1"/>
          </p:cNvSpPr>
          <p:nvPr>
            <p:ph type="body" idx="1"/>
          </p:nvPr>
        </p:nvSpPr>
        <p:spPr>
          <a:xfrm>
            <a:off x="914400" y="4343400"/>
            <a:ext cx="5029200" cy="3849688"/>
          </a:xfrm>
          <a:noFill/>
          <a:ln/>
        </p:spPr>
        <p:txBody>
          <a:bodyPr/>
          <a:lstStyle/>
          <a:p>
            <a:r>
              <a:rPr lang="fi-FI" smtClean="0"/>
              <a:t>Kuka kantaa vastuun aiheutetuista vahingoista? Orkesterin oman lääkärin vaatimuksia hoitoon pääsystä ei kuunneltu, vaan saksalaiset vakuuttivat, että ”lapsilla on vain esiintymiskuumetta”.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pPr eaLnBrk="1" hangingPunct="1">
              <a:spcBef>
                <a:spcPct val="0"/>
              </a:spcBef>
            </a:pPr>
            <a:r>
              <a:rPr lang="fi-FI" dirty="0" smtClean="0"/>
              <a:t>Helsingin Juniorijouset sai pyytämättä ”elävää ravintoa” keskellä vihreintä Saksaa (</a:t>
            </a:r>
            <a:r>
              <a:rPr lang="fi-FI" dirty="0" err="1" smtClean="0"/>
              <a:t>Sauerlandissa</a:t>
            </a:r>
            <a:r>
              <a:rPr lang="fi-FI" dirty="0" smtClean="0"/>
              <a:t>):</a:t>
            </a:r>
          </a:p>
          <a:p>
            <a:pPr eaLnBrk="1" hangingPunct="1">
              <a:spcBef>
                <a:spcPct val="0"/>
              </a:spcBef>
            </a:pPr>
            <a:r>
              <a:rPr lang="fi-FI" dirty="0" smtClean="0"/>
              <a:t>http://geenit.fi/Pasteur.htm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Dian kuvan paikkamerkki 1"/>
          <p:cNvSpPr>
            <a:spLocks noGrp="1" noRot="1" noChangeAspect="1" noTextEdit="1"/>
          </p:cNvSpPr>
          <p:nvPr>
            <p:ph type="sldImg"/>
          </p:nvPr>
        </p:nvSpPr>
        <p:spPr>
          <a:ln/>
        </p:spPr>
      </p:sp>
      <p:sp>
        <p:nvSpPr>
          <p:cNvPr id="307203" name="Huomautusten paikkamerkki 2"/>
          <p:cNvSpPr>
            <a:spLocks noGrp="1"/>
          </p:cNvSpPr>
          <p:nvPr>
            <p:ph type="body" idx="1"/>
          </p:nvPr>
        </p:nvSpPr>
        <p:spPr>
          <a:noFill/>
          <a:ln/>
        </p:spPr>
        <p:txBody>
          <a:bodyPr/>
          <a:lstStyle/>
          <a:p>
            <a:pPr eaLnBrk="1" hangingPunct="1">
              <a:spcBef>
                <a:spcPct val="0"/>
              </a:spcBef>
            </a:pPr>
            <a:r>
              <a:rPr lang="fi-FI" smtClean="0"/>
              <a:t>Petri Hiltunen: </a:t>
            </a:r>
            <a:r>
              <a:rPr lang="fi-FI" b="1" smtClean="0"/>
              <a:t>Väinämöisen paluu </a:t>
            </a:r>
            <a:r>
              <a:rPr lang="fi-FI" smtClean="0"/>
              <a:t>–teossarja:</a:t>
            </a:r>
          </a:p>
          <a:p>
            <a:pPr eaLnBrk="1" hangingPunct="1">
              <a:spcBef>
                <a:spcPct val="0"/>
              </a:spcBef>
            </a:pPr>
            <a:r>
              <a:rPr lang="fi-FI" smtClean="0"/>
              <a:t>http://fi.wikipedia.org/wiki/Petri_Hiltunen#V.C3.A4in.C3.A4m.C3.B6inen</a:t>
            </a:r>
          </a:p>
          <a:p>
            <a:pPr eaLnBrk="1" hangingPunct="1">
              <a:spcBef>
                <a:spcPct val="0"/>
              </a:spcBef>
            </a:pPr>
            <a:r>
              <a:rPr lang="fi-FI" smtClean="0"/>
              <a:t>– Taitelija Hiltuselta on (5.4.2010) saatu </a:t>
            </a:r>
            <a:r>
              <a:rPr lang="fi-FI" b="1" smtClean="0"/>
              <a:t>lupa</a:t>
            </a:r>
            <a:r>
              <a:rPr lang="fi-FI" smtClean="0"/>
              <a:t>, että biologian opettajat saavat käyttää kyseistä strippiä (asianmukaisin lähdetiedoin varustettuna) omassa luokkaopetuksessaan  </a:t>
            </a:r>
          </a:p>
          <a:p>
            <a:pPr eaLnBrk="1" hangingPunct="1">
              <a:spcBef>
                <a:spcPct val="0"/>
              </a:spcBef>
            </a:pPr>
            <a:r>
              <a:rPr lang="fi-FI" smtClean="0"/>
              <a:t> </a:t>
            </a:r>
          </a:p>
          <a:p>
            <a:pPr eaLnBrk="1" hangingPunct="1">
              <a:spcBef>
                <a:spcPct val="0"/>
              </a:spcBef>
            </a:pPr>
            <a:endParaRPr lang="fi-FI" smtClean="0"/>
          </a:p>
          <a:p>
            <a:pPr eaLnBrk="1" hangingPunct="1">
              <a:spcBef>
                <a:spcPct val="0"/>
              </a:spcBef>
            </a:pPr>
            <a:endParaRPr lang="fi-FI" smtClean="0"/>
          </a:p>
        </p:txBody>
      </p:sp>
      <p:sp>
        <p:nvSpPr>
          <p:cNvPr id="307204" name="Dian numeron paikkamerkki 3"/>
          <p:cNvSpPr>
            <a:spLocks noGrp="1"/>
          </p:cNvSpPr>
          <p:nvPr>
            <p:ph type="sldNum" sz="quarter" idx="5"/>
          </p:nvPr>
        </p:nvSpPr>
        <p:spPr>
          <a:noFill/>
        </p:spPr>
        <p:txBody>
          <a:bodyPr/>
          <a:lstStyle/>
          <a:p>
            <a:fld id="{D2DC000C-9D0A-4C2C-AF0A-852FC24C41DF}" type="slidenum">
              <a:rPr lang="en-US" smtClean="0">
                <a:solidFill>
                  <a:srgbClr val="000000"/>
                </a:solidFill>
              </a:rPr>
              <a:pPr/>
              <a:t>63</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Dian kuvan paikkamerkki 1"/>
          <p:cNvSpPr>
            <a:spLocks noGrp="1" noRot="1" noChangeAspect="1" noTextEdit="1"/>
          </p:cNvSpPr>
          <p:nvPr>
            <p:ph type="sldImg"/>
          </p:nvPr>
        </p:nvSpPr>
        <p:spPr>
          <a:ln/>
        </p:spPr>
      </p:sp>
      <p:sp>
        <p:nvSpPr>
          <p:cNvPr id="308227" name="Huomautusten paikkamerkki 2"/>
          <p:cNvSpPr>
            <a:spLocks noGrp="1"/>
          </p:cNvSpPr>
          <p:nvPr>
            <p:ph type="body" idx="1"/>
          </p:nvPr>
        </p:nvSpPr>
        <p:spPr>
          <a:noFill/>
          <a:ln/>
        </p:spPr>
        <p:txBody>
          <a:bodyPr/>
          <a:lstStyle/>
          <a:p>
            <a:pPr eaLnBrk="1" hangingPunct="1">
              <a:spcBef>
                <a:spcPct val="0"/>
              </a:spcBef>
            </a:pPr>
            <a:r>
              <a:rPr lang="fi-FI" smtClean="0"/>
              <a:t>Petri Hiltunen: </a:t>
            </a:r>
            <a:r>
              <a:rPr lang="fi-FI" b="1" smtClean="0"/>
              <a:t>Väinämöisen paluu </a:t>
            </a:r>
            <a:r>
              <a:rPr lang="fi-FI" smtClean="0"/>
              <a:t>–teossarja:</a:t>
            </a:r>
          </a:p>
          <a:p>
            <a:pPr eaLnBrk="1" hangingPunct="1">
              <a:spcBef>
                <a:spcPct val="0"/>
              </a:spcBef>
            </a:pPr>
            <a:r>
              <a:rPr lang="fi-FI" smtClean="0"/>
              <a:t>http://fi.wikipedia.org/wiki/Petri_Hiltunen#V.C3.A4in.C3.A4m.C3.B6inen</a:t>
            </a:r>
          </a:p>
          <a:p>
            <a:pPr eaLnBrk="1" hangingPunct="1">
              <a:spcBef>
                <a:spcPct val="0"/>
              </a:spcBef>
            </a:pPr>
            <a:r>
              <a:rPr lang="fi-FI" smtClean="0"/>
              <a:t>– Taitelija Hiltuselta on (5.4.2010) saatu </a:t>
            </a:r>
            <a:r>
              <a:rPr lang="fi-FI" b="1" smtClean="0"/>
              <a:t>lupa</a:t>
            </a:r>
            <a:r>
              <a:rPr lang="fi-FI" smtClean="0"/>
              <a:t>, että biologian opettajat saavat käyttää kyseistä strippiä (asianmukaisin lähdetiedoin varustettuna) omassa luokkaopetuksessaan </a:t>
            </a:r>
          </a:p>
          <a:p>
            <a:pPr eaLnBrk="1" hangingPunct="1">
              <a:spcBef>
                <a:spcPct val="0"/>
              </a:spcBef>
            </a:pPr>
            <a:endParaRPr lang="fi-FI" smtClean="0"/>
          </a:p>
          <a:p>
            <a:pPr eaLnBrk="1" hangingPunct="1">
              <a:spcBef>
                <a:spcPct val="0"/>
              </a:spcBef>
            </a:pPr>
            <a:r>
              <a:rPr lang="fi-FI" u="sng" smtClean="0"/>
              <a:t>Pitäisikö siis uusi biologia korvata perinteikkäällä </a:t>
            </a:r>
            <a:r>
              <a:rPr lang="fi-FI" b="1" u="sng" smtClean="0"/>
              <a:t>vitalismilla</a:t>
            </a:r>
            <a:r>
              <a:rPr lang="fi-FI" u="sng" smtClean="0"/>
              <a:t>?</a:t>
            </a:r>
          </a:p>
          <a:p>
            <a:pPr eaLnBrk="1" hangingPunct="1">
              <a:spcBef>
                <a:spcPct val="0"/>
              </a:spcBef>
            </a:pPr>
            <a:endParaRPr lang="fi-FI" smtClean="0"/>
          </a:p>
          <a:p>
            <a:pPr eaLnBrk="1" hangingPunct="1">
              <a:spcBef>
                <a:spcPct val="0"/>
              </a:spcBef>
            </a:pPr>
            <a:r>
              <a:rPr lang="fi-FI" smtClean="0"/>
              <a:t>Vitalismi syntyi maailmanselityksenä ihmiskunnan alkuhämärissä, ja se sai luonnontieteissä kuoliniskun 1800-luvun alkupuolella, muun muassa biokemian syntyessä 1840-luvulla (biologiassa muutama vitalismin viimeinen mohikaani haudattiin 1900-luvun puolivälissä). Uskonsuuntana se kuitenkin elää maallikkopiireissä parasta kliimaksiaan – disinformaatiovälineiden vallankumouksen ja luontaisrohdosten miljardibisneksen tukemana – samoin kuin homeopatia ja eräät muutkin noilta ajoilta polveutuvat luonnontieteitä torjuvat uskomukset. </a:t>
            </a:r>
          </a:p>
          <a:p>
            <a:pPr eaLnBrk="1" hangingPunct="1">
              <a:spcBef>
                <a:spcPct val="0"/>
              </a:spcBef>
            </a:pPr>
            <a:endParaRPr lang="fi-FI" smtClean="0"/>
          </a:p>
          <a:p>
            <a:pPr eaLnBrk="1" hangingPunct="1">
              <a:spcBef>
                <a:spcPct val="0"/>
              </a:spcBef>
            </a:pPr>
            <a:r>
              <a:rPr lang="fi-FI" smtClean="0"/>
              <a:t>”Tieteellisesti virheellinen luonnonfilosofinen käsitys, jonka mukaan eläviä organismeja ei voida selittää yksinomaan fys.-kem. tekijöiden avulla, vaan on lisäksi oletettava erityisiä </a:t>
            </a:r>
            <a:r>
              <a:rPr lang="fi-FI" u="sng" smtClean="0"/>
              <a:t>teleologisia </a:t>
            </a:r>
            <a:r>
              <a:rPr lang="fi-FI" smtClean="0"/>
              <a:t>elämänvoimia, joiden luonne on tuntematon. 1900-luvun alkupuolella vitalistisia ajatustapoja edustivat mm. Hans Driesch ja Henri Bergson.” (Iso Tietosanakirja, WSOY 1997)</a:t>
            </a:r>
          </a:p>
          <a:p>
            <a:pPr eaLnBrk="1" hangingPunct="1">
              <a:spcBef>
                <a:spcPct val="0"/>
              </a:spcBef>
            </a:pPr>
            <a:r>
              <a:rPr lang="fi-FI" smtClean="0"/>
              <a:t>” Selitystä, joka päämäärästä tai tarkoituksesta lähtien selittää jonkin ilmiön, sanotaan teleologiseksi... Vitalistit olettavat elämän erityisluonteen perustaksi tietyn periaatteen, </a:t>
            </a:r>
            <a:r>
              <a:rPr lang="fi-FI" u="sng" smtClean="0"/>
              <a:t>elämänvoiman</a:t>
            </a:r>
            <a:r>
              <a:rPr lang="fi-FI" smtClean="0"/>
              <a:t> (latinaksi </a:t>
            </a:r>
            <a:r>
              <a:rPr lang="fi-FI" i="1" smtClean="0"/>
              <a:t>vis vitalis</a:t>
            </a:r>
            <a:r>
              <a:rPr lang="fi-FI" smtClean="0"/>
              <a:t>), jonka vaikutuksia elämän ilmiöt ovat… Fysikaalisen kemian, biofysiikan ja biokemian edistyessä lähes kaikki biologit ovat hylänneet vitalismin, jonka puolesta ei ole voitu esittää kokeellisia todisteita.” (Spectrum, WSOY 1981)</a:t>
            </a:r>
          </a:p>
          <a:p>
            <a:pPr eaLnBrk="1" hangingPunct="1">
              <a:spcBef>
                <a:spcPct val="0"/>
              </a:spcBef>
            </a:pPr>
            <a:endParaRPr lang="fi-FI" smtClean="0"/>
          </a:p>
          <a:p>
            <a:pPr eaLnBrk="1" hangingPunct="1">
              <a:spcBef>
                <a:spcPct val="0"/>
              </a:spcBef>
            </a:pPr>
            <a:r>
              <a:rPr lang="fi-FI" smtClean="0"/>
              <a:t>Luomun aatteellinen ydin näyttäisi polveutuvan lähinnä vitalismista – osittain täydennettynä saman aikakauden homeopatialla ja tähdistä ennustamisella (antroposofia, biodynamiikka), viime vuosisadan joogalennolla (Maharishi-kultti, yliaistillinen mietiskely) ja 1700-luvun ”romanttisella” rousseaulaisella maailmannäkemyksellä (työnjako on ihmiskunnan pahuuden alku). Tämä käy hyvin ilmi esimerkiksi EU:n luomusäädöksistä (jotka tosiasiallisesti määrittelevät, mitä luomu on). </a:t>
            </a:r>
          </a:p>
          <a:p>
            <a:pPr eaLnBrk="1" hangingPunct="1">
              <a:spcBef>
                <a:spcPct val="0"/>
              </a:spcBef>
            </a:pPr>
            <a:endParaRPr lang="fi-FI" smtClean="0"/>
          </a:p>
          <a:p>
            <a:pPr eaLnBrk="1" hangingPunct="1">
              <a:spcBef>
                <a:spcPct val="0"/>
              </a:spcBef>
            </a:pPr>
            <a:r>
              <a:rPr lang="fi-FI" smtClean="0"/>
              <a:t>Tuollaiseen ”eklektiseen” koosteeseen on vaikea yhdistää biologiaan perustuvia hyviä viljelykäytäntöjä, minkä myös luomun säädäntö ja arki osoittavat.  Luonnon, ihmisen, kotieläinten, ekotehokkuuden ja tuotelaadun kannalta parempiin tuloksiin voidaan luonnollisesti päästä tieteeseen perustuvilla tuotantotavoilla  (esim. integroitu torjunta, kestävät lajikkeet ja kyntämätön viljely).</a:t>
            </a:r>
          </a:p>
          <a:p>
            <a:pPr eaLnBrk="1" hangingPunct="1">
              <a:spcBef>
                <a:spcPct val="0"/>
              </a:spcBef>
            </a:pPr>
            <a:endParaRPr lang="fi-FI" smtClean="0"/>
          </a:p>
          <a:p>
            <a:pPr eaLnBrk="1" hangingPunct="1">
              <a:spcBef>
                <a:spcPct val="0"/>
              </a:spcBef>
            </a:pPr>
            <a:endParaRPr lang="fi-FI" smtClean="0"/>
          </a:p>
          <a:p>
            <a:pPr eaLnBrk="1" hangingPunct="1">
              <a:spcBef>
                <a:spcPct val="0"/>
              </a:spcBef>
            </a:pPr>
            <a:endParaRPr lang="fi-FI" smtClean="0"/>
          </a:p>
          <a:p>
            <a:pPr eaLnBrk="1" hangingPunct="1">
              <a:spcBef>
                <a:spcPct val="0"/>
              </a:spcBef>
            </a:pPr>
            <a:endParaRPr lang="fi-FI" smtClean="0"/>
          </a:p>
        </p:txBody>
      </p:sp>
      <p:sp>
        <p:nvSpPr>
          <p:cNvPr id="308228" name="Dian numeron paikkamerkki 3"/>
          <p:cNvSpPr>
            <a:spLocks noGrp="1"/>
          </p:cNvSpPr>
          <p:nvPr>
            <p:ph type="sldNum" sz="quarter" idx="5"/>
          </p:nvPr>
        </p:nvSpPr>
        <p:spPr>
          <a:noFill/>
        </p:spPr>
        <p:txBody>
          <a:bodyPr/>
          <a:lstStyle/>
          <a:p>
            <a:fld id="{9B08A84F-97A0-487B-BAD0-1C65591CE7C1}" type="slidenum">
              <a:rPr lang="en-US" smtClean="0">
                <a:solidFill>
                  <a:srgbClr val="000000"/>
                </a:solidFill>
              </a:rPr>
              <a:pPr/>
              <a:t>64</a:t>
            </a:fld>
            <a:endParaRPr 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Dian kuvan paikkamerkki 1"/>
          <p:cNvSpPr>
            <a:spLocks noGrp="1" noRot="1" noChangeAspect="1" noTextEdit="1"/>
          </p:cNvSpPr>
          <p:nvPr>
            <p:ph type="sldImg"/>
          </p:nvPr>
        </p:nvSpPr>
        <p:spPr>
          <a:ln/>
        </p:spPr>
      </p:sp>
      <p:sp>
        <p:nvSpPr>
          <p:cNvPr id="309251" name="Huomautusten paikkamerkki 2"/>
          <p:cNvSpPr>
            <a:spLocks noGrp="1"/>
          </p:cNvSpPr>
          <p:nvPr>
            <p:ph type="body" idx="1"/>
          </p:nvPr>
        </p:nvSpPr>
        <p:spPr>
          <a:noFill/>
          <a:ln/>
        </p:spPr>
        <p:txBody>
          <a:bodyPr/>
          <a:lstStyle/>
          <a:p>
            <a:pPr eaLnBrk="1" hangingPunct="1">
              <a:spcBef>
                <a:spcPct val="0"/>
              </a:spcBef>
            </a:pPr>
            <a:endParaRPr lang="fi-FI" smtClean="0"/>
          </a:p>
        </p:txBody>
      </p:sp>
      <p:sp>
        <p:nvSpPr>
          <p:cNvPr id="309252" name="Dian numeron paikkamerkki 3"/>
          <p:cNvSpPr>
            <a:spLocks noGrp="1"/>
          </p:cNvSpPr>
          <p:nvPr>
            <p:ph type="sldNum" sz="quarter" idx="5"/>
          </p:nvPr>
        </p:nvSpPr>
        <p:spPr>
          <a:noFill/>
        </p:spPr>
        <p:txBody>
          <a:bodyPr/>
          <a:lstStyle/>
          <a:p>
            <a:fld id="{225E9F85-DF8A-4E79-8963-6FDAABC20832}" type="slidenum">
              <a:rPr lang="en-US" smtClean="0">
                <a:solidFill>
                  <a:srgbClr val="000000"/>
                </a:solidFill>
              </a:rPr>
              <a:pPr/>
              <a:t>65</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pPr>
              <a:defRPr/>
            </a:pPr>
            <a:fld id="{CA2BAEEF-D5AE-4030-8813-9CCB98935EB5}" type="slidenum">
              <a:rPr lang="en-US" smtClean="0"/>
              <a:pPr>
                <a:defRPr/>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Dian kuvan paikkamerkki 1"/>
          <p:cNvSpPr>
            <a:spLocks noGrp="1" noRot="1" noChangeAspect="1" noTextEdit="1"/>
          </p:cNvSpPr>
          <p:nvPr>
            <p:ph type="sldImg"/>
          </p:nvPr>
        </p:nvSpPr>
        <p:spPr>
          <a:ln/>
        </p:spPr>
      </p:sp>
      <p:sp>
        <p:nvSpPr>
          <p:cNvPr id="310275" name="Huomautusten paikkamerkki 2"/>
          <p:cNvSpPr>
            <a:spLocks noGrp="1"/>
          </p:cNvSpPr>
          <p:nvPr>
            <p:ph type="body" idx="1"/>
          </p:nvPr>
        </p:nvSpPr>
        <p:spPr>
          <a:noFill/>
          <a:ln/>
        </p:spPr>
        <p:txBody>
          <a:bodyPr/>
          <a:lstStyle/>
          <a:p>
            <a:pPr eaLnBrk="1" hangingPunct="1">
              <a:spcBef>
                <a:spcPct val="0"/>
              </a:spcBef>
            </a:pPr>
            <a:endParaRPr lang="fi-FI" smtClean="0"/>
          </a:p>
        </p:txBody>
      </p:sp>
      <p:sp>
        <p:nvSpPr>
          <p:cNvPr id="310276" name="Dian numeron paikkamerkki 3"/>
          <p:cNvSpPr>
            <a:spLocks noGrp="1"/>
          </p:cNvSpPr>
          <p:nvPr>
            <p:ph type="sldNum" sz="quarter" idx="5"/>
          </p:nvPr>
        </p:nvSpPr>
        <p:spPr>
          <a:noFill/>
        </p:spPr>
        <p:txBody>
          <a:bodyPr/>
          <a:lstStyle/>
          <a:p>
            <a:fld id="{F119C5C9-7F0C-43EC-8179-99F0FEA11086}" type="slidenum">
              <a:rPr lang="en-US" smtClean="0">
                <a:solidFill>
                  <a:srgbClr val="000000"/>
                </a:solidFill>
              </a:rPr>
              <a:pPr/>
              <a:t>66</a:t>
            </a:fld>
            <a:endParaRPr 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Dian kuvan paikkamerkki 1"/>
          <p:cNvSpPr>
            <a:spLocks noGrp="1" noRot="1" noChangeAspect="1" noTextEdit="1"/>
          </p:cNvSpPr>
          <p:nvPr>
            <p:ph type="sldImg"/>
          </p:nvPr>
        </p:nvSpPr>
        <p:spPr>
          <a:ln/>
        </p:spPr>
      </p:sp>
      <p:sp>
        <p:nvSpPr>
          <p:cNvPr id="311299" name="Huomautusten paikkamerkki 2"/>
          <p:cNvSpPr>
            <a:spLocks noGrp="1"/>
          </p:cNvSpPr>
          <p:nvPr>
            <p:ph type="body" idx="1"/>
          </p:nvPr>
        </p:nvSpPr>
        <p:spPr>
          <a:noFill/>
          <a:ln/>
        </p:spPr>
        <p:txBody>
          <a:bodyPr/>
          <a:lstStyle/>
          <a:p>
            <a:pPr eaLnBrk="1" hangingPunct="1">
              <a:spcBef>
                <a:spcPct val="0"/>
              </a:spcBef>
            </a:pPr>
            <a:r>
              <a:rPr lang="fi-FI" smtClean="0"/>
              <a:t>Steiner R (1912). </a:t>
            </a:r>
            <a:r>
              <a:rPr lang="en-US" b="1" smtClean="0"/>
              <a:t>The Spiritual Beings in the Heavenly Bodies and in the Kingdoms of Nature</a:t>
            </a:r>
            <a:r>
              <a:rPr lang="en-US" smtClean="0"/>
              <a:t>. </a:t>
            </a:r>
            <a:r>
              <a:rPr lang="fi-FI" smtClean="0"/>
              <a:t>Lectures in Helsinki.</a:t>
            </a:r>
          </a:p>
          <a:p>
            <a:pPr eaLnBrk="1" hangingPunct="1">
              <a:spcBef>
                <a:spcPct val="0"/>
              </a:spcBef>
            </a:pPr>
            <a:r>
              <a:rPr lang="fi-FI" smtClean="0"/>
              <a:t>In: http://www.steinerbooks.org/excerpts/astronomy_anthroposophy_letter_1.pdf</a:t>
            </a:r>
          </a:p>
          <a:p>
            <a:pPr eaLnBrk="1" hangingPunct="1">
              <a:spcBef>
                <a:spcPct val="0"/>
              </a:spcBef>
            </a:pPr>
            <a:endParaRPr lang="fi-FI" smtClean="0"/>
          </a:p>
          <a:p>
            <a:pPr eaLnBrk="1" hangingPunct="1">
              <a:spcBef>
                <a:spcPct val="0"/>
              </a:spcBef>
            </a:pPr>
            <a:r>
              <a:rPr lang="fi-FI" smtClean="0"/>
              <a:t>Steiner R (1927). </a:t>
            </a:r>
            <a:r>
              <a:rPr lang="fi-FI" b="1" smtClean="0"/>
              <a:t>Astronomy and Anthroposophy</a:t>
            </a:r>
          </a:p>
          <a:p>
            <a:pPr eaLnBrk="1" hangingPunct="1">
              <a:spcBef>
                <a:spcPct val="0"/>
              </a:spcBef>
            </a:pPr>
            <a:r>
              <a:rPr lang="fi-FI" smtClean="0"/>
              <a:t>In: http://www.steinerbooks.org/excerpts/astronomy_anthroposophy_letter_1.pdf</a:t>
            </a:r>
          </a:p>
          <a:p>
            <a:pPr eaLnBrk="1" hangingPunct="1">
              <a:spcBef>
                <a:spcPct val="0"/>
              </a:spcBef>
            </a:pPr>
            <a:endParaRPr lang="fi-FI" smtClean="0"/>
          </a:p>
          <a:p>
            <a:pPr eaLnBrk="1" hangingPunct="1">
              <a:spcBef>
                <a:spcPct val="0"/>
              </a:spcBef>
            </a:pPr>
            <a:r>
              <a:rPr lang="fi-FI" smtClean="0"/>
              <a:t>Steiner R (1909). Die Geheimwissenschaft im Umriß  [</a:t>
            </a:r>
            <a:r>
              <a:rPr lang="en-US" b="1" smtClean="0"/>
              <a:t>The Occult Science].</a:t>
            </a:r>
            <a:r>
              <a:rPr lang="fi-FI" smtClean="0"/>
              <a:t> </a:t>
            </a:r>
          </a:p>
          <a:p>
            <a:pPr eaLnBrk="1" hangingPunct="1">
              <a:spcBef>
                <a:spcPct val="0"/>
              </a:spcBef>
            </a:pPr>
            <a:r>
              <a:rPr lang="fi-FI" smtClean="0"/>
              <a:t>In: http://www.steinerbooks.org/excerpts/astronomy_anthroposophy_letter_1.pdf</a:t>
            </a:r>
          </a:p>
          <a:p>
            <a:pPr eaLnBrk="1" hangingPunct="1">
              <a:spcBef>
                <a:spcPct val="0"/>
              </a:spcBef>
            </a:pPr>
            <a:endParaRPr lang="fi-FI" smtClean="0"/>
          </a:p>
          <a:p>
            <a:pPr eaLnBrk="1" hangingPunct="1">
              <a:spcBef>
                <a:spcPct val="0"/>
              </a:spcBef>
            </a:pPr>
            <a:r>
              <a:rPr lang="en-US" smtClean="0"/>
              <a:t>Bussel B (1999). </a:t>
            </a:r>
            <a:r>
              <a:rPr lang="en-US" b="1" smtClean="0"/>
              <a:t>Planetary Qualities, </a:t>
            </a:r>
            <a:r>
              <a:rPr lang="en-US" smtClean="0"/>
              <a:t>an anthroposophical view. </a:t>
            </a:r>
            <a:br>
              <a:rPr lang="en-US" smtClean="0"/>
            </a:br>
            <a:r>
              <a:rPr lang="en-US" smtClean="0"/>
              <a:t>http://www.xs4all.nl/~busbi</a:t>
            </a:r>
          </a:p>
          <a:p>
            <a:pPr eaLnBrk="1" hangingPunct="1">
              <a:spcBef>
                <a:spcPct val="0"/>
              </a:spcBef>
            </a:pPr>
            <a:endParaRPr lang="fi-FI" smtClean="0"/>
          </a:p>
        </p:txBody>
      </p:sp>
      <p:sp>
        <p:nvSpPr>
          <p:cNvPr id="311300" name="Dian numeron paikkamerkki 3"/>
          <p:cNvSpPr>
            <a:spLocks noGrp="1"/>
          </p:cNvSpPr>
          <p:nvPr>
            <p:ph type="sldNum" sz="quarter" idx="5"/>
          </p:nvPr>
        </p:nvSpPr>
        <p:spPr>
          <a:noFill/>
        </p:spPr>
        <p:txBody>
          <a:bodyPr/>
          <a:lstStyle/>
          <a:p>
            <a:fld id="{1472DBB1-A66A-4CAF-9664-C43116E297D9}" type="slidenum">
              <a:rPr lang="en-US" smtClean="0">
                <a:solidFill>
                  <a:srgbClr val="000000"/>
                </a:solidFill>
              </a:rPr>
              <a:pPr/>
              <a:t>67</a:t>
            </a:fld>
            <a:endParaRPr 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Dian kuvan paikkamerkki 1"/>
          <p:cNvSpPr>
            <a:spLocks noGrp="1" noRot="1" noChangeAspect="1" noTextEdit="1"/>
          </p:cNvSpPr>
          <p:nvPr>
            <p:ph type="sldImg"/>
          </p:nvPr>
        </p:nvSpPr>
        <p:spPr>
          <a:ln/>
        </p:spPr>
      </p:sp>
      <p:sp>
        <p:nvSpPr>
          <p:cNvPr id="312323" name="Huomautusten paikkamerkki 2"/>
          <p:cNvSpPr>
            <a:spLocks noGrp="1"/>
          </p:cNvSpPr>
          <p:nvPr>
            <p:ph type="body" idx="1"/>
          </p:nvPr>
        </p:nvSpPr>
        <p:spPr>
          <a:noFill/>
          <a:ln/>
        </p:spPr>
        <p:txBody>
          <a:bodyPr/>
          <a:lstStyle/>
          <a:p>
            <a:pPr eaLnBrk="1" hangingPunct="1">
              <a:spcBef>
                <a:spcPct val="0"/>
              </a:spcBef>
            </a:pPr>
            <a:r>
              <a:rPr lang="fi-FI" smtClean="0"/>
              <a:t>Steiner R (1912). Lectures in Helsinki: </a:t>
            </a:r>
            <a:r>
              <a:rPr lang="en-US" b="1" smtClean="0"/>
              <a:t>The Spiritual Beings in the Heavenly Bodies and in the Kingdoms of Nature</a:t>
            </a:r>
            <a:r>
              <a:rPr lang="en-US" smtClean="0"/>
              <a:t>.</a:t>
            </a:r>
            <a:endParaRPr lang="fi-FI" smtClean="0"/>
          </a:p>
          <a:p>
            <a:pPr eaLnBrk="1" hangingPunct="1">
              <a:spcBef>
                <a:spcPct val="0"/>
              </a:spcBef>
            </a:pPr>
            <a:r>
              <a:rPr lang="fi-FI" smtClean="0"/>
              <a:t>In: http://www.steinerbooks.org/excerpts/astronomy_anthroposophy_letter_1.pdf</a:t>
            </a:r>
          </a:p>
          <a:p>
            <a:pPr eaLnBrk="1" hangingPunct="1">
              <a:spcBef>
                <a:spcPct val="0"/>
              </a:spcBef>
            </a:pPr>
            <a:endParaRPr lang="fi-FI" smtClean="0"/>
          </a:p>
          <a:p>
            <a:pPr eaLnBrk="1" hangingPunct="1">
              <a:spcBef>
                <a:spcPct val="0"/>
              </a:spcBef>
            </a:pPr>
            <a:r>
              <a:rPr lang="en-US" smtClean="0"/>
              <a:t>Staudenmaier P (1996). </a:t>
            </a:r>
            <a:r>
              <a:rPr lang="en-US" b="1" smtClean="0"/>
              <a:t>Fascist Ecology: The "Green Wing" of the Nazi Party and its Historical Antecedents</a:t>
            </a:r>
            <a:r>
              <a:rPr lang="en-US" smtClean="0"/>
              <a:t>, sekä</a:t>
            </a:r>
          </a:p>
          <a:p>
            <a:pPr eaLnBrk="1" hangingPunct="1">
              <a:spcBef>
                <a:spcPct val="0"/>
              </a:spcBef>
            </a:pPr>
            <a:r>
              <a:rPr lang="en-US" smtClean="0"/>
              <a:t>Biehl J (1996). </a:t>
            </a:r>
            <a:r>
              <a:rPr lang="en-US" b="1" smtClean="0"/>
              <a:t>'Ecology' and the Modernization of Fascism in the German Ultra-right</a:t>
            </a:r>
            <a:r>
              <a:rPr lang="en-US" smtClean="0"/>
              <a:t>.</a:t>
            </a:r>
          </a:p>
          <a:p>
            <a:pPr eaLnBrk="1" hangingPunct="1">
              <a:spcBef>
                <a:spcPct val="0"/>
              </a:spcBef>
            </a:pPr>
            <a:r>
              <a:rPr lang="en-US" smtClean="0"/>
              <a:t>In: Biehl J, Staudenmaier P (1996). </a:t>
            </a:r>
            <a:r>
              <a:rPr lang="en-US" b="1" smtClean="0"/>
              <a:t>Ecofascism: Lessons From The German Experience</a:t>
            </a:r>
            <a:r>
              <a:rPr lang="en-US" smtClean="0"/>
              <a:t>. AK Press 1996.</a:t>
            </a:r>
          </a:p>
          <a:p>
            <a:pPr eaLnBrk="1" hangingPunct="1">
              <a:spcBef>
                <a:spcPct val="0"/>
              </a:spcBef>
            </a:pPr>
            <a:r>
              <a:rPr lang="fi-FI" smtClean="0"/>
              <a:t>http://www.lust-for-life.org/Lust-For-Life/FascistEcologyTheGreenWingOfTheNaziParty/FascistEcologyTheGreenWingOfTheNaziParty.pdf</a:t>
            </a:r>
          </a:p>
          <a:p>
            <a:pPr eaLnBrk="1" hangingPunct="1">
              <a:spcBef>
                <a:spcPct val="0"/>
              </a:spcBef>
            </a:pPr>
            <a:endParaRPr lang="fi-FI" smtClean="0"/>
          </a:p>
        </p:txBody>
      </p:sp>
      <p:sp>
        <p:nvSpPr>
          <p:cNvPr id="312324" name="Dian numeron paikkamerkki 3"/>
          <p:cNvSpPr>
            <a:spLocks noGrp="1"/>
          </p:cNvSpPr>
          <p:nvPr>
            <p:ph type="sldNum" sz="quarter" idx="5"/>
          </p:nvPr>
        </p:nvSpPr>
        <p:spPr>
          <a:noFill/>
        </p:spPr>
        <p:txBody>
          <a:bodyPr/>
          <a:lstStyle/>
          <a:p>
            <a:fld id="{F9B9D070-89F3-4476-B121-F246604679DB}" type="slidenum">
              <a:rPr lang="en-US" smtClean="0">
                <a:solidFill>
                  <a:srgbClr val="000000"/>
                </a:solidFill>
              </a:rPr>
              <a:pPr/>
              <a:t>68</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Dian kuvan paikkamerkki 1"/>
          <p:cNvSpPr>
            <a:spLocks noGrp="1" noRot="1" noChangeAspect="1" noTextEdit="1"/>
          </p:cNvSpPr>
          <p:nvPr>
            <p:ph type="sldImg"/>
          </p:nvPr>
        </p:nvSpPr>
        <p:spPr>
          <a:ln/>
        </p:spPr>
      </p:sp>
      <p:sp>
        <p:nvSpPr>
          <p:cNvPr id="313347" name="Huomautusten paikkamerkki 2"/>
          <p:cNvSpPr>
            <a:spLocks noGrp="1"/>
          </p:cNvSpPr>
          <p:nvPr>
            <p:ph type="body" idx="1"/>
          </p:nvPr>
        </p:nvSpPr>
        <p:spPr>
          <a:noFill/>
          <a:ln/>
        </p:spPr>
        <p:txBody>
          <a:bodyPr/>
          <a:lstStyle/>
          <a:p>
            <a:pPr eaLnBrk="1" hangingPunct="1">
              <a:spcBef>
                <a:spcPct val="0"/>
              </a:spcBef>
            </a:pPr>
            <a:r>
              <a:rPr lang="fi-FI" smtClean="0"/>
              <a:t>Steiner R (1912). Lectures in Helsinki: </a:t>
            </a:r>
            <a:r>
              <a:rPr lang="en-US" b="1" smtClean="0"/>
              <a:t>The Spiritual Beings in the Heavenly Bodies and in the Kingdoms of Nature</a:t>
            </a:r>
            <a:r>
              <a:rPr lang="en-US" smtClean="0"/>
              <a:t>.</a:t>
            </a:r>
            <a:endParaRPr lang="fi-FI" smtClean="0"/>
          </a:p>
          <a:p>
            <a:pPr eaLnBrk="1" hangingPunct="1">
              <a:spcBef>
                <a:spcPct val="0"/>
              </a:spcBef>
            </a:pPr>
            <a:r>
              <a:rPr lang="fi-FI" smtClean="0"/>
              <a:t>In: http://www.steinerbooks.org/excerpts/astronomy_anthroposophy_letter_1.pdf</a:t>
            </a:r>
          </a:p>
          <a:p>
            <a:pPr eaLnBrk="1" hangingPunct="1">
              <a:spcBef>
                <a:spcPct val="0"/>
              </a:spcBef>
            </a:pPr>
            <a:endParaRPr lang="fi-FI" smtClean="0"/>
          </a:p>
          <a:p>
            <a:pPr eaLnBrk="1" hangingPunct="1">
              <a:spcBef>
                <a:spcPct val="0"/>
              </a:spcBef>
            </a:pPr>
            <a:r>
              <a:rPr lang="en-US" smtClean="0"/>
              <a:t>Staudenmaier P (1996). </a:t>
            </a:r>
            <a:r>
              <a:rPr lang="en-US" b="1" smtClean="0"/>
              <a:t>Fascist Ecology: The "Green Wing" of the Nazi Party and its Historical Antecedents</a:t>
            </a:r>
            <a:r>
              <a:rPr lang="en-US" smtClean="0"/>
              <a:t>, sekä</a:t>
            </a:r>
          </a:p>
          <a:p>
            <a:pPr eaLnBrk="1" hangingPunct="1">
              <a:spcBef>
                <a:spcPct val="0"/>
              </a:spcBef>
            </a:pPr>
            <a:r>
              <a:rPr lang="en-US" smtClean="0"/>
              <a:t>Biehl J (1996). </a:t>
            </a:r>
            <a:r>
              <a:rPr lang="en-US" b="1" smtClean="0"/>
              <a:t>'Ecology' and the Modernization of Fascism in the German Ultra-right</a:t>
            </a:r>
            <a:r>
              <a:rPr lang="en-US" smtClean="0"/>
              <a:t>.</a:t>
            </a:r>
          </a:p>
          <a:p>
            <a:pPr eaLnBrk="1" hangingPunct="1">
              <a:spcBef>
                <a:spcPct val="0"/>
              </a:spcBef>
            </a:pPr>
            <a:r>
              <a:rPr lang="en-US" smtClean="0"/>
              <a:t>In: Biehl J, Staudenmaier P (1996). </a:t>
            </a:r>
            <a:r>
              <a:rPr lang="en-US" b="1" smtClean="0"/>
              <a:t>Ecofascism: Lessons From The German Experience</a:t>
            </a:r>
            <a:r>
              <a:rPr lang="en-US" smtClean="0"/>
              <a:t>. AK Press 1996.</a:t>
            </a:r>
          </a:p>
          <a:p>
            <a:pPr eaLnBrk="1" hangingPunct="1">
              <a:spcBef>
                <a:spcPct val="0"/>
              </a:spcBef>
            </a:pPr>
            <a:r>
              <a:rPr lang="fi-FI" smtClean="0"/>
              <a:t>http://www.lust-for-life.org/Lust-For-Life/FascistEcologyTheGreenWingOfTheNaziParty/FascistEcologyTheGreenWingOfTheNaziParty.pdf</a:t>
            </a:r>
          </a:p>
          <a:p>
            <a:pPr eaLnBrk="1" hangingPunct="1">
              <a:spcBef>
                <a:spcPct val="0"/>
              </a:spcBef>
            </a:pPr>
            <a:endParaRPr lang="fi-FI" smtClean="0"/>
          </a:p>
          <a:p>
            <a:pPr eaLnBrk="1" hangingPunct="1">
              <a:spcBef>
                <a:spcPct val="0"/>
              </a:spcBef>
            </a:pPr>
            <a:r>
              <a:rPr lang="fi-FI" smtClean="0"/>
              <a:t>Tammisola J (2002). </a:t>
            </a:r>
            <a:r>
              <a:rPr lang="fi-FI" b="1" smtClean="0"/>
              <a:t>Jalostus ei ole taikaa</a:t>
            </a:r>
            <a:r>
              <a:rPr lang="fi-FI" smtClean="0"/>
              <a:t>. Demeter 4/2002 </a:t>
            </a:r>
          </a:p>
          <a:p>
            <a:pPr eaLnBrk="1" hangingPunct="1">
              <a:spcBef>
                <a:spcPct val="0"/>
              </a:spcBef>
            </a:pPr>
            <a:r>
              <a:rPr lang="fi-FI" smtClean="0"/>
              <a:t>http://www.geenit.fi/Demet402.pdf</a:t>
            </a:r>
          </a:p>
          <a:p>
            <a:pPr eaLnBrk="1" hangingPunct="1">
              <a:spcBef>
                <a:spcPct val="0"/>
              </a:spcBef>
            </a:pPr>
            <a:endParaRPr lang="fi-FI" smtClean="0"/>
          </a:p>
          <a:p>
            <a:pPr eaLnBrk="1" hangingPunct="1">
              <a:spcBef>
                <a:spcPct val="0"/>
              </a:spcBef>
            </a:pPr>
            <a:r>
              <a:rPr lang="fi-FI" smtClean="0"/>
              <a:t>Tammisola J (2003). </a:t>
            </a:r>
            <a:r>
              <a:rPr lang="fi-FI" b="1" smtClean="0"/>
              <a:t>Tavalliset viljelykasvit ovat terveellistä ravintoa</a:t>
            </a:r>
            <a:r>
              <a:rPr lang="fi-FI" smtClean="0"/>
              <a:t>. Turun Sanomat 11.6.2003</a:t>
            </a:r>
          </a:p>
          <a:p>
            <a:pPr eaLnBrk="1" hangingPunct="1">
              <a:spcBef>
                <a:spcPct val="0"/>
              </a:spcBef>
            </a:pPr>
            <a:r>
              <a:rPr lang="fi-FI" smtClean="0"/>
              <a:t>http://www.geenit.fi/TS110603.pdf </a:t>
            </a:r>
          </a:p>
          <a:p>
            <a:pPr eaLnBrk="1" hangingPunct="1">
              <a:spcBef>
                <a:spcPct val="0"/>
              </a:spcBef>
            </a:pPr>
            <a:endParaRPr lang="fi-FI" smtClean="0"/>
          </a:p>
          <a:p>
            <a:pPr eaLnBrk="1" hangingPunct="1">
              <a:spcBef>
                <a:spcPct val="0"/>
              </a:spcBef>
            </a:pPr>
            <a:endParaRPr lang="fi-FI" smtClean="0"/>
          </a:p>
        </p:txBody>
      </p:sp>
      <p:sp>
        <p:nvSpPr>
          <p:cNvPr id="313348" name="Dian numeron paikkamerkki 3"/>
          <p:cNvSpPr>
            <a:spLocks noGrp="1"/>
          </p:cNvSpPr>
          <p:nvPr>
            <p:ph type="sldNum" sz="quarter" idx="5"/>
          </p:nvPr>
        </p:nvSpPr>
        <p:spPr>
          <a:noFill/>
        </p:spPr>
        <p:txBody>
          <a:bodyPr/>
          <a:lstStyle/>
          <a:p>
            <a:fld id="{BD433291-D16D-4EE2-9669-4612DCC25A75}" type="slidenum">
              <a:rPr lang="en-US" smtClean="0">
                <a:solidFill>
                  <a:srgbClr val="000000"/>
                </a:solidFill>
              </a:rPr>
              <a:pPr/>
              <a:t>69</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Dian kuvan paikkamerkki 1"/>
          <p:cNvSpPr>
            <a:spLocks noGrp="1" noRot="1" noChangeAspect="1" noTextEdit="1"/>
          </p:cNvSpPr>
          <p:nvPr>
            <p:ph type="sldImg"/>
          </p:nvPr>
        </p:nvSpPr>
        <p:spPr>
          <a:ln/>
        </p:spPr>
      </p:sp>
      <p:sp>
        <p:nvSpPr>
          <p:cNvPr id="314371" name="Huomautusten paikkamerkki 2"/>
          <p:cNvSpPr>
            <a:spLocks noGrp="1"/>
          </p:cNvSpPr>
          <p:nvPr>
            <p:ph type="body" idx="1"/>
          </p:nvPr>
        </p:nvSpPr>
        <p:spPr>
          <a:noFill/>
          <a:ln/>
        </p:spPr>
        <p:txBody>
          <a:bodyPr/>
          <a:lstStyle/>
          <a:p>
            <a:pPr eaLnBrk="1" hangingPunct="1">
              <a:spcBef>
                <a:spcPct val="0"/>
              </a:spcBef>
            </a:pPr>
            <a:r>
              <a:rPr lang="fi-FI" b="1" smtClean="0"/>
              <a:t>Luomuvegaaniverkosto – Ekologista semiotiikkaa</a:t>
            </a:r>
          </a:p>
          <a:p>
            <a:pPr eaLnBrk="1" hangingPunct="1">
              <a:spcBef>
                <a:spcPct val="0"/>
              </a:spcBef>
            </a:pPr>
            <a:r>
              <a:rPr lang="fi-FI" smtClean="0"/>
              <a:t>http://kulma.net/ossi/lveg/von-fi/</a:t>
            </a:r>
          </a:p>
          <a:p>
            <a:pPr eaLnBrk="1" hangingPunct="1">
              <a:spcBef>
                <a:spcPct val="0"/>
              </a:spcBef>
            </a:pPr>
            <a:endParaRPr lang="fi-FI" smtClean="0"/>
          </a:p>
          <a:p>
            <a:pPr eaLnBrk="1" hangingPunct="1">
              <a:spcBef>
                <a:spcPct val="0"/>
              </a:spcBef>
            </a:pPr>
            <a:r>
              <a:rPr lang="fi-FI" smtClean="0"/>
              <a:t>Orwell G (1949). </a:t>
            </a:r>
            <a:r>
              <a:rPr lang="fi-FI" b="1" smtClean="0"/>
              <a:t>Nineteen eighty-four</a:t>
            </a:r>
            <a:r>
              <a:rPr lang="fi-FI" smtClean="0"/>
              <a:t>. </a:t>
            </a:r>
          </a:p>
          <a:p>
            <a:pPr eaLnBrk="1" hangingPunct="1">
              <a:spcBef>
                <a:spcPct val="0"/>
              </a:spcBef>
            </a:pPr>
            <a:r>
              <a:rPr lang="fi-FI" smtClean="0"/>
              <a:t>http://gutenberg.net.au/ebooks01/0100021.txt</a:t>
            </a:r>
          </a:p>
        </p:txBody>
      </p:sp>
      <p:sp>
        <p:nvSpPr>
          <p:cNvPr id="314372" name="Dian numeron paikkamerkki 3"/>
          <p:cNvSpPr>
            <a:spLocks noGrp="1"/>
          </p:cNvSpPr>
          <p:nvPr>
            <p:ph type="sldNum" sz="quarter" idx="5"/>
          </p:nvPr>
        </p:nvSpPr>
        <p:spPr>
          <a:noFill/>
        </p:spPr>
        <p:txBody>
          <a:bodyPr/>
          <a:lstStyle/>
          <a:p>
            <a:fld id="{48B5DE3C-528A-4E87-8DA0-0D3DB98C98D3}" type="slidenum">
              <a:rPr lang="en-US" smtClean="0">
                <a:solidFill>
                  <a:srgbClr val="000000"/>
                </a:solidFill>
              </a:rPr>
              <a:pPr/>
              <a:t>70</a:t>
            </a:fld>
            <a:endParaRPr 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Dian kuvan paikkamerkki 1"/>
          <p:cNvSpPr>
            <a:spLocks noGrp="1" noRot="1" noChangeAspect="1" noTextEdit="1"/>
          </p:cNvSpPr>
          <p:nvPr>
            <p:ph type="sldImg"/>
          </p:nvPr>
        </p:nvSpPr>
        <p:spPr>
          <a:ln/>
        </p:spPr>
      </p:sp>
      <p:sp>
        <p:nvSpPr>
          <p:cNvPr id="315395" name="Huomautusten paikkamerkki 2"/>
          <p:cNvSpPr>
            <a:spLocks noGrp="1"/>
          </p:cNvSpPr>
          <p:nvPr>
            <p:ph type="body" idx="1"/>
          </p:nvPr>
        </p:nvSpPr>
        <p:spPr>
          <a:noFill/>
          <a:ln/>
        </p:spPr>
        <p:txBody>
          <a:bodyPr/>
          <a:lstStyle/>
          <a:p>
            <a:pPr eaLnBrk="1" hangingPunct="1">
              <a:spcBef>
                <a:spcPct val="0"/>
              </a:spcBef>
            </a:pPr>
            <a:r>
              <a:rPr lang="fi-FI" smtClean="0"/>
              <a:t>Enron. Suuri huijaus. Helsingin Kaupunginteatteri 2010 </a:t>
            </a:r>
          </a:p>
          <a:p>
            <a:pPr eaLnBrk="1" hangingPunct="1">
              <a:spcBef>
                <a:spcPct val="0"/>
              </a:spcBef>
            </a:pPr>
            <a:r>
              <a:rPr lang="fi-FI" smtClean="0"/>
              <a:t>http://www.hkt.fi/ohjelmisto/play.php?name=enro</a:t>
            </a:r>
          </a:p>
        </p:txBody>
      </p:sp>
      <p:sp>
        <p:nvSpPr>
          <p:cNvPr id="315396" name="Dian numeron paikkamerkki 3"/>
          <p:cNvSpPr>
            <a:spLocks noGrp="1"/>
          </p:cNvSpPr>
          <p:nvPr>
            <p:ph type="sldNum" sz="quarter" idx="5"/>
          </p:nvPr>
        </p:nvSpPr>
        <p:spPr>
          <a:noFill/>
        </p:spPr>
        <p:txBody>
          <a:bodyPr/>
          <a:lstStyle/>
          <a:p>
            <a:fld id="{136376FC-DE86-4793-A979-2539CC08B37F}" type="slidenum">
              <a:rPr lang="en-US" smtClean="0">
                <a:solidFill>
                  <a:srgbClr val="000000"/>
                </a:solidFill>
              </a:rPr>
              <a:pPr/>
              <a:t>71</a:t>
            </a:fld>
            <a:endParaRPr 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Dian kuvan paikkamerkki 1"/>
          <p:cNvSpPr>
            <a:spLocks noGrp="1" noRot="1" noChangeAspect="1" noTextEdit="1"/>
          </p:cNvSpPr>
          <p:nvPr>
            <p:ph type="sldImg"/>
          </p:nvPr>
        </p:nvSpPr>
        <p:spPr>
          <a:ln/>
        </p:spPr>
      </p:sp>
      <p:sp>
        <p:nvSpPr>
          <p:cNvPr id="316419" name="Huomautusten paikkamerkki 2"/>
          <p:cNvSpPr>
            <a:spLocks noGrp="1"/>
          </p:cNvSpPr>
          <p:nvPr>
            <p:ph type="body" idx="1"/>
          </p:nvPr>
        </p:nvSpPr>
        <p:spPr>
          <a:noFill/>
          <a:ln/>
        </p:spPr>
        <p:txBody>
          <a:bodyPr/>
          <a:lstStyle/>
          <a:p>
            <a:pPr eaLnBrk="1" hangingPunct="1">
              <a:spcBef>
                <a:spcPct val="0"/>
              </a:spcBef>
            </a:pPr>
            <a:endParaRPr lang="fi-FI" smtClean="0"/>
          </a:p>
        </p:txBody>
      </p:sp>
      <p:sp>
        <p:nvSpPr>
          <p:cNvPr id="316420" name="Dian numeron paikkamerkki 3"/>
          <p:cNvSpPr>
            <a:spLocks noGrp="1"/>
          </p:cNvSpPr>
          <p:nvPr>
            <p:ph type="sldNum" sz="quarter" idx="5"/>
          </p:nvPr>
        </p:nvSpPr>
        <p:spPr>
          <a:noFill/>
        </p:spPr>
        <p:txBody>
          <a:bodyPr/>
          <a:lstStyle/>
          <a:p>
            <a:fld id="{4F9C3B3E-C718-4D2D-9EE0-B73F63F33939}" type="slidenum">
              <a:rPr lang="en-US" smtClean="0">
                <a:solidFill>
                  <a:srgbClr val="000000"/>
                </a:solidFill>
              </a:rPr>
              <a:pPr/>
              <a:t>72</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Dian kuvan paikkamerkki 1"/>
          <p:cNvSpPr>
            <a:spLocks noGrp="1" noRot="1" noChangeAspect="1" noTextEdit="1"/>
          </p:cNvSpPr>
          <p:nvPr>
            <p:ph type="sldImg"/>
          </p:nvPr>
        </p:nvSpPr>
        <p:spPr>
          <a:ln/>
        </p:spPr>
      </p:sp>
      <p:sp>
        <p:nvSpPr>
          <p:cNvPr id="317443" name="Huomautusten paikkamerkki 2"/>
          <p:cNvSpPr>
            <a:spLocks noGrp="1"/>
          </p:cNvSpPr>
          <p:nvPr>
            <p:ph type="body" idx="1"/>
          </p:nvPr>
        </p:nvSpPr>
        <p:spPr>
          <a:noFill/>
          <a:ln/>
        </p:spPr>
        <p:txBody>
          <a:bodyPr/>
          <a:lstStyle/>
          <a:p>
            <a:pPr marL="0" lvl="3" eaLnBrk="1" hangingPunct="1">
              <a:spcBef>
                <a:spcPct val="0"/>
              </a:spcBef>
            </a:pPr>
            <a:endParaRPr lang="fi-FI" sz="2000" smtClean="0"/>
          </a:p>
          <a:p>
            <a:pPr marL="0" lvl="3" eaLnBrk="1" hangingPunct="1">
              <a:spcBef>
                <a:spcPct val="0"/>
              </a:spcBef>
            </a:pPr>
            <a:r>
              <a:rPr lang="fi-FI" sz="2000" u="sng" smtClean="0"/>
              <a:t>Suomen tietoja</a:t>
            </a:r>
            <a:r>
              <a:rPr lang="fi-FI" sz="2000" smtClean="0"/>
              <a:t>:</a:t>
            </a:r>
          </a:p>
          <a:p>
            <a:pPr marL="0" lvl="3" eaLnBrk="1" hangingPunct="1">
              <a:spcBef>
                <a:spcPct val="0"/>
              </a:spcBef>
            </a:pPr>
            <a:r>
              <a:rPr lang="fi-FI" sz="2000" smtClean="0"/>
              <a:t>Koko vuotuinen typen käyttö </a:t>
            </a:r>
            <a:r>
              <a:rPr lang="fi-FI" sz="2000" smtClean="0">
                <a:solidFill>
                  <a:srgbClr val="FF0000"/>
                </a:solidFill>
              </a:rPr>
              <a:t>peltoviljelyssä on  noin 150 000 tn (Tike 2009), mikä vastaisi noin </a:t>
            </a:r>
            <a:r>
              <a:rPr lang="fi-FI" sz="2000" b="1" smtClean="0">
                <a:solidFill>
                  <a:srgbClr val="FF0000"/>
                </a:solidFill>
              </a:rPr>
              <a:t>409 000 tn </a:t>
            </a:r>
            <a:r>
              <a:rPr lang="fi-FI" sz="2000" b="1" smtClean="0"/>
              <a:t>ammoniumnitraattia </a:t>
            </a:r>
            <a:r>
              <a:rPr lang="fi-FI" sz="2000" smtClean="0"/>
              <a:t>(Matti Pekkarinen 26.11.2010). Täällä tosin käytetään Suomensalpietaria.</a:t>
            </a:r>
          </a:p>
          <a:p>
            <a:pPr marL="0" lvl="3" eaLnBrk="1" hangingPunct="1">
              <a:spcBef>
                <a:spcPct val="0"/>
              </a:spcBef>
            </a:pPr>
            <a:r>
              <a:rPr lang="fi-FI" sz="2000" smtClean="0"/>
              <a:t>Tike (2009). Maataloustilastollinen vuosikirja 2009. Maa- ja metsätalousministeriön tietopalvelukeskus, 268 s.</a:t>
            </a:r>
          </a:p>
          <a:p>
            <a:pPr marL="0" lvl="3" eaLnBrk="1" hangingPunct="1">
              <a:spcBef>
                <a:spcPct val="0"/>
              </a:spcBef>
            </a:pPr>
            <a:r>
              <a:rPr lang="fi-FI" sz="2000" smtClean="0"/>
              <a:t>http://www.maataloustilastot.fi/sites/default/modules/pubdlcnt/pubdlcnt.php?file=http://www.maataloustilastot.fi/sites/default/files/maatilatilastollinen_vuosikirja_2009.pdf&amp;nid=1137</a:t>
            </a:r>
          </a:p>
          <a:p>
            <a:pPr marL="0" lvl="3" eaLnBrk="1" hangingPunct="1">
              <a:spcBef>
                <a:spcPct val="0"/>
              </a:spcBef>
            </a:pPr>
            <a:r>
              <a:rPr lang="fi-FI" sz="2000" smtClean="0"/>
              <a:t>Valtion ala: 338 420 km2, Maa-ala: 303 900 km2,  Viljelyala: 22 960 km2, Väestö: 5 326 000</a:t>
            </a:r>
          </a:p>
          <a:p>
            <a:pPr marL="0" lvl="3" eaLnBrk="1" hangingPunct="1">
              <a:spcBef>
                <a:spcPct val="0"/>
              </a:spcBef>
            </a:pPr>
            <a:r>
              <a:rPr lang="fi-FI" sz="2000" smtClean="0"/>
              <a:t>(FAO Country Profiles 2010, luettu 26.11.2010:    http://www.fao.org/countryprofiles/index.asp?lang=en&amp;ISO3=FIN)</a:t>
            </a:r>
          </a:p>
          <a:p>
            <a:pPr marL="0" lvl="3" eaLnBrk="1" hangingPunct="1">
              <a:spcBef>
                <a:spcPct val="0"/>
              </a:spcBef>
            </a:pPr>
            <a:endParaRPr lang="fi-FI" sz="2000" smtClean="0"/>
          </a:p>
          <a:p>
            <a:pPr marL="0" lvl="3" eaLnBrk="1" hangingPunct="1">
              <a:spcBef>
                <a:spcPct val="0"/>
              </a:spcBef>
            </a:pPr>
            <a:r>
              <a:rPr lang="fi-FI" sz="2000" u="sng" smtClean="0"/>
              <a:t>Kuuban tietoja</a:t>
            </a:r>
            <a:r>
              <a:rPr lang="fi-FI" sz="2000" smtClean="0"/>
              <a:t>:</a:t>
            </a:r>
          </a:p>
          <a:p>
            <a:pPr marL="0" lvl="3" eaLnBrk="1" hangingPunct="1">
              <a:spcBef>
                <a:spcPct val="0"/>
              </a:spcBef>
            </a:pPr>
            <a:r>
              <a:rPr lang="fi-FI" sz="2000" smtClean="0"/>
              <a:t>Valtion ala: 109 890 km2, Maa-ala: 106 440 km2,  Viljelyala: 66 000 km2, Väestö: 11 204 000</a:t>
            </a:r>
          </a:p>
          <a:p>
            <a:pPr marL="0" lvl="3" eaLnBrk="1" hangingPunct="1">
              <a:spcBef>
                <a:spcPct val="0"/>
              </a:spcBef>
            </a:pPr>
            <a:r>
              <a:rPr lang="fi-FI" sz="2000" smtClean="0"/>
              <a:t>(FAO Country Profiles 2010, luettu 26.11.2010:    http://www.fao.org/countryprofiles/index.asp?lang=en&amp;ISO3=CUB)</a:t>
            </a:r>
          </a:p>
          <a:p>
            <a:pPr marL="0" lvl="3" eaLnBrk="1" hangingPunct="1">
              <a:spcBef>
                <a:spcPct val="0"/>
              </a:spcBef>
            </a:pPr>
            <a:r>
              <a:rPr lang="fi-FI" sz="2000" smtClean="0"/>
              <a:t>Saneerattu keinolannoitetehdas aikoo tuottaa vuodessa </a:t>
            </a:r>
            <a:r>
              <a:rPr lang="fi-FI" sz="2000" b="1" smtClean="0"/>
              <a:t>200 000 tn ammoniumnitraattia </a:t>
            </a:r>
          </a:p>
          <a:p>
            <a:pPr marL="0" lvl="3" eaLnBrk="1" hangingPunct="1">
              <a:spcBef>
                <a:spcPct val="0"/>
              </a:spcBef>
            </a:pPr>
            <a:endParaRPr lang="fi-FI" sz="2000" b="1" u="sng" smtClean="0"/>
          </a:p>
          <a:p>
            <a:pPr marL="0" lvl="3" eaLnBrk="1" hangingPunct="1">
              <a:spcBef>
                <a:spcPct val="0"/>
              </a:spcBef>
            </a:pPr>
            <a:r>
              <a:rPr lang="fi-FI" sz="2000" u="sng" smtClean="0"/>
              <a:t>Suomen Kuvalehti 1.10.2010</a:t>
            </a:r>
          </a:p>
          <a:p>
            <a:pPr marL="0" lvl="3" eaLnBrk="1" hangingPunct="1">
              <a:spcBef>
                <a:spcPct val="0"/>
              </a:spcBef>
            </a:pPr>
            <a:r>
              <a:rPr lang="fi-FI" sz="2000" smtClean="0"/>
              <a:t>Leivonniemi H (2010). Geenimuuntelu: </a:t>
            </a:r>
            <a:r>
              <a:rPr lang="fi-FI" sz="2000" b="1" smtClean="0"/>
              <a:t>Ministeri Sirkka-Liisa Anttila kieltäisi gmo-viljelyn</a:t>
            </a:r>
            <a:r>
              <a:rPr lang="fi-FI" sz="2000" smtClean="0"/>
              <a:t>, mitä mieltä sinä olet? Suomen Kuvalehti 1.10.2010.    http://suomenkuvalehti.fi/jutut/kotimaa/sirkka-liisa-anttila-ja-gmo    Luettu 25.10.2010. </a:t>
            </a:r>
          </a:p>
          <a:p>
            <a:pPr marL="0" lvl="3" eaLnBrk="1" hangingPunct="1">
              <a:spcBef>
                <a:spcPct val="0"/>
              </a:spcBef>
            </a:pPr>
            <a:endParaRPr lang="fi-FI" sz="2000" smtClean="0"/>
          </a:p>
          <a:p>
            <a:pPr marL="0" lvl="3" eaLnBrk="1" hangingPunct="1">
              <a:spcBef>
                <a:spcPct val="0"/>
              </a:spcBef>
            </a:pPr>
            <a:endParaRPr lang="fi-FI" sz="2000" smtClean="0"/>
          </a:p>
          <a:p>
            <a:pPr eaLnBrk="1" hangingPunct="1">
              <a:spcBef>
                <a:spcPct val="0"/>
              </a:spcBef>
            </a:pPr>
            <a:endParaRPr lang="fi-FI" smtClean="0"/>
          </a:p>
        </p:txBody>
      </p:sp>
      <p:sp>
        <p:nvSpPr>
          <p:cNvPr id="317444" name="Dian numeron paikkamerkki 3"/>
          <p:cNvSpPr>
            <a:spLocks noGrp="1"/>
          </p:cNvSpPr>
          <p:nvPr>
            <p:ph type="sldNum" sz="quarter" idx="5"/>
          </p:nvPr>
        </p:nvSpPr>
        <p:spPr>
          <a:noFill/>
        </p:spPr>
        <p:txBody>
          <a:bodyPr/>
          <a:lstStyle/>
          <a:p>
            <a:fld id="{C3A81F83-FAAA-4F61-B57A-C23B4011DCB6}" type="slidenum">
              <a:rPr lang="en-US" smtClean="0">
                <a:solidFill>
                  <a:srgbClr val="000000"/>
                </a:solidFill>
              </a:rPr>
              <a:pPr/>
              <a:t>73</a:t>
            </a:fld>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Dian kuvan paikkamerkki 1"/>
          <p:cNvSpPr>
            <a:spLocks noGrp="1" noRot="1" noChangeAspect="1" noTextEdit="1"/>
          </p:cNvSpPr>
          <p:nvPr>
            <p:ph type="sldImg"/>
          </p:nvPr>
        </p:nvSpPr>
        <p:spPr>
          <a:ln/>
        </p:spPr>
      </p:sp>
      <p:sp>
        <p:nvSpPr>
          <p:cNvPr id="318467" name="Huomautusten paikkamerkki 2"/>
          <p:cNvSpPr>
            <a:spLocks noGrp="1"/>
          </p:cNvSpPr>
          <p:nvPr>
            <p:ph type="body" idx="1"/>
          </p:nvPr>
        </p:nvSpPr>
        <p:spPr>
          <a:noFill/>
          <a:ln/>
        </p:spPr>
        <p:txBody>
          <a:bodyPr/>
          <a:lstStyle/>
          <a:p>
            <a:pPr eaLnBrk="1" hangingPunct="1">
              <a:spcBef>
                <a:spcPct val="0"/>
              </a:spcBef>
            </a:pPr>
            <a:r>
              <a:rPr lang="en-US" smtClean="0"/>
              <a:t>FAO (2010). </a:t>
            </a:r>
            <a:r>
              <a:rPr lang="en-US" b="1" smtClean="0"/>
              <a:t>Cultured Aquatic Species Information Programme, </a:t>
            </a:r>
            <a:r>
              <a:rPr lang="en-US" b="1" i="1" smtClean="0"/>
              <a:t>Oreochromis niloticus</a:t>
            </a:r>
            <a:r>
              <a:rPr lang="en-US" b="1" smtClean="0"/>
              <a:t> </a:t>
            </a:r>
            <a:r>
              <a:rPr lang="en-US" smtClean="0"/>
              <a:t> </a:t>
            </a:r>
          </a:p>
          <a:p>
            <a:pPr eaLnBrk="1" hangingPunct="1">
              <a:spcBef>
                <a:spcPct val="0"/>
              </a:spcBef>
            </a:pPr>
            <a:r>
              <a:rPr lang="en-US" smtClean="0"/>
              <a:t>http://www.fao.org/fishery/culturedspecies/Oreochromis_niloticus/en</a:t>
            </a:r>
          </a:p>
          <a:p>
            <a:pPr eaLnBrk="1" hangingPunct="1">
              <a:spcBef>
                <a:spcPct val="0"/>
              </a:spcBef>
            </a:pPr>
            <a:endParaRPr lang="en-US" smtClean="0"/>
          </a:p>
          <a:p>
            <a:pPr eaLnBrk="1" hangingPunct="1">
              <a:spcBef>
                <a:spcPct val="0"/>
              </a:spcBef>
            </a:pPr>
            <a:r>
              <a:rPr lang="en-US" smtClean="0"/>
              <a:t>Estrada MP (2004). </a:t>
            </a:r>
            <a:r>
              <a:rPr lang="en-US" b="1" smtClean="0"/>
              <a:t>Genetic Modified Fish Research in Cuba</a:t>
            </a:r>
            <a:r>
              <a:rPr lang="en-US" smtClean="0"/>
              <a:t>. Presentation. Center for Genetic Engineering and Biotechnology, Havana, Cuba 2004, </a:t>
            </a:r>
            <a:r>
              <a:rPr lang="en-US" smtClean="0">
                <a:solidFill>
                  <a:srgbClr val="00B0F0"/>
                </a:solidFill>
              </a:rPr>
              <a:t>38 p.</a:t>
            </a:r>
            <a:br>
              <a:rPr lang="en-US" smtClean="0">
                <a:solidFill>
                  <a:srgbClr val="00B0F0"/>
                </a:solidFill>
              </a:rPr>
            </a:br>
            <a:r>
              <a:rPr lang="en-US" smtClean="0">
                <a:solidFill>
                  <a:srgbClr val="00B0F0"/>
                </a:solidFill>
              </a:rPr>
              <a:t>http://www.pugwash.org/reports/ees/cuba2004/02%20Pugwash/06_Mario.pdf</a:t>
            </a:r>
          </a:p>
          <a:p>
            <a:pPr eaLnBrk="1" hangingPunct="1">
              <a:spcBef>
                <a:spcPct val="0"/>
              </a:spcBef>
            </a:pPr>
            <a:endParaRPr lang="en-US" smtClean="0">
              <a:solidFill>
                <a:srgbClr val="00B0F0"/>
              </a:solidFill>
            </a:endParaRPr>
          </a:p>
          <a:p>
            <a:pPr eaLnBrk="1" hangingPunct="1">
              <a:spcBef>
                <a:spcPct val="0"/>
              </a:spcBef>
            </a:pPr>
            <a:r>
              <a:rPr lang="en-US" smtClean="0">
                <a:solidFill>
                  <a:srgbClr val="00B0F0"/>
                </a:solidFill>
              </a:rPr>
              <a:t>Guillén I, Berlanga J, Valenzuela CM, Morales A, Toledo J, Estrada MP, Puentes P, Hayes O, de la Fuente J (1999). </a:t>
            </a:r>
            <a:r>
              <a:rPr lang="en-US" b="1" smtClean="0">
                <a:solidFill>
                  <a:srgbClr val="00B0F0"/>
                </a:solidFill>
              </a:rPr>
              <a:t>Safety Evaluation of Transgenic Tilapia with Accelerated Growth</a:t>
            </a:r>
            <a:r>
              <a:rPr lang="en-US" smtClean="0">
                <a:solidFill>
                  <a:srgbClr val="00B0F0"/>
                </a:solidFill>
              </a:rPr>
              <a:t>. Marine Biotechnology 1 (1): 2-14</a:t>
            </a:r>
          </a:p>
          <a:p>
            <a:pPr eaLnBrk="1" hangingPunct="1">
              <a:spcBef>
                <a:spcPct val="0"/>
              </a:spcBef>
            </a:pPr>
            <a:r>
              <a:rPr lang="en-US" smtClean="0">
                <a:solidFill>
                  <a:srgbClr val="00B0F0"/>
                </a:solidFill>
              </a:rPr>
              <a:t>http://dx.doi.org/10.1007/PL00011746 </a:t>
            </a:r>
          </a:p>
          <a:p>
            <a:pPr eaLnBrk="1" hangingPunct="1">
              <a:spcBef>
                <a:spcPct val="0"/>
              </a:spcBef>
            </a:pPr>
            <a:endParaRPr lang="en-US" smtClean="0">
              <a:solidFill>
                <a:srgbClr val="00B0F0"/>
              </a:solidFill>
            </a:endParaRPr>
          </a:p>
          <a:p>
            <a:pPr eaLnBrk="1" hangingPunct="1">
              <a:spcBef>
                <a:spcPct val="0"/>
              </a:spcBef>
            </a:pPr>
            <a:endParaRPr lang="en-US" smtClean="0">
              <a:solidFill>
                <a:srgbClr val="00B0F0"/>
              </a:solidFill>
            </a:endParaRPr>
          </a:p>
          <a:p>
            <a:pPr eaLnBrk="1" hangingPunct="1">
              <a:spcBef>
                <a:spcPct val="0"/>
              </a:spcBef>
            </a:pPr>
            <a:r>
              <a:rPr lang="en-US" smtClean="0">
                <a:solidFill>
                  <a:srgbClr val="00B0F0"/>
                </a:solidFill>
              </a:rPr>
              <a:t>Popular Fish, </a:t>
            </a:r>
            <a:r>
              <a:rPr lang="en-US" b="1" smtClean="0">
                <a:solidFill>
                  <a:srgbClr val="00B0F0"/>
                </a:solidFill>
              </a:rPr>
              <a:t>Tilapia, Contains Potentially Dangerous Fatty Acid Combination</a:t>
            </a:r>
            <a:r>
              <a:rPr lang="en-US" smtClean="0">
                <a:solidFill>
                  <a:srgbClr val="00B0F0"/>
                </a:solidFill>
              </a:rPr>
              <a:t>. ScienceDaily (July 10, 2008).</a:t>
            </a:r>
          </a:p>
          <a:p>
            <a:pPr eaLnBrk="1" hangingPunct="1">
              <a:spcBef>
                <a:spcPct val="0"/>
              </a:spcBef>
            </a:pPr>
            <a:r>
              <a:rPr lang="fi-FI" smtClean="0">
                <a:solidFill>
                  <a:srgbClr val="00B0F0"/>
                </a:solidFill>
              </a:rPr>
              <a:t>http://www.sciencedaily.com/releases/200</a:t>
            </a:r>
            <a:r>
              <a:rPr lang="fi-FI" smtClean="0"/>
              <a:t>8/07/080708092228.htm</a:t>
            </a:r>
          </a:p>
        </p:txBody>
      </p:sp>
      <p:sp>
        <p:nvSpPr>
          <p:cNvPr id="318468" name="Dian numeron paikkamerkki 3"/>
          <p:cNvSpPr>
            <a:spLocks noGrp="1"/>
          </p:cNvSpPr>
          <p:nvPr>
            <p:ph type="sldNum" sz="quarter" idx="5"/>
          </p:nvPr>
        </p:nvSpPr>
        <p:spPr>
          <a:noFill/>
        </p:spPr>
        <p:txBody>
          <a:bodyPr/>
          <a:lstStyle/>
          <a:p>
            <a:fld id="{81A4962C-0414-4063-A549-A949691C6DBB}" type="slidenum">
              <a:rPr lang="en-US" smtClean="0">
                <a:solidFill>
                  <a:srgbClr val="000000"/>
                </a:solidFill>
              </a:rPr>
              <a:pPr/>
              <a:t>74</a:t>
            </a:fld>
            <a:endParaRPr 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pPr>
              <a:buClr>
                <a:srgbClr val="FFFFFF"/>
              </a:buClr>
            </a:pPr>
            <a:fld id="{8D29661F-B822-46DA-8E2E-FDFEB395E6E1}" type="slidenum">
              <a:rPr lang="fi-FI">
                <a:solidFill>
                  <a:srgbClr val="EEECE1"/>
                </a:solidFill>
              </a:rPr>
              <a:pPr>
                <a:buClr>
                  <a:srgbClr val="FFFFFF"/>
                </a:buClr>
              </a:pPr>
              <a:t>76</a:t>
            </a:fld>
            <a:endParaRPr lang="fi-FI">
              <a:solidFill>
                <a:srgbClr val="EEECE1"/>
              </a:solidFill>
            </a:endParaRPr>
          </a:p>
        </p:txBody>
      </p:sp>
      <p:sp>
        <p:nvSpPr>
          <p:cNvPr id="319491" name="Rectangle 2"/>
          <p:cNvSpPr>
            <a:spLocks noGrp="1" noRot="1" noChangeAspect="1" noChangeArrowheads="1" noTextEdit="1"/>
          </p:cNvSpPr>
          <p:nvPr>
            <p:ph type="sldImg"/>
          </p:nvPr>
        </p:nvSpPr>
        <p:spPr>
          <a:xfrm>
            <a:off x="2230438" y="796925"/>
            <a:ext cx="2401887" cy="3201988"/>
          </a:xfrm>
          <a:ln/>
        </p:spPr>
      </p:sp>
      <p:sp>
        <p:nvSpPr>
          <p:cNvPr id="319492" name="Rectangle 3"/>
          <p:cNvSpPr>
            <a:spLocks noGrp="1" noChangeArrowheads="1"/>
          </p:cNvSpPr>
          <p:nvPr>
            <p:ph type="body" idx="1"/>
          </p:nvPr>
        </p:nvSpPr>
        <p:spPr>
          <a:xfrm>
            <a:off x="914400" y="4343400"/>
            <a:ext cx="5029200" cy="3852863"/>
          </a:xfrm>
          <a:noFill/>
          <a:ln/>
        </p:spPr>
        <p:txBody>
          <a:bodyPr/>
          <a:lstStyle/>
          <a:p>
            <a:endParaRPr lang="fi-FI"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Dian kuvan paikkamerkki 1"/>
          <p:cNvSpPr>
            <a:spLocks noGrp="1" noRot="1" noChangeAspect="1" noTextEdit="1"/>
          </p:cNvSpPr>
          <p:nvPr>
            <p:ph type="sldImg"/>
          </p:nvPr>
        </p:nvSpPr>
        <p:spPr>
          <a:ln/>
        </p:spPr>
      </p:sp>
      <p:sp>
        <p:nvSpPr>
          <p:cNvPr id="274435" name="Huomautusten paikkamerkki 2"/>
          <p:cNvSpPr>
            <a:spLocks noGrp="1"/>
          </p:cNvSpPr>
          <p:nvPr>
            <p:ph type="body" idx="1"/>
          </p:nvPr>
        </p:nvSpPr>
        <p:spPr>
          <a:noFill/>
          <a:ln/>
        </p:spPr>
        <p:txBody>
          <a:bodyPr/>
          <a:lstStyle/>
          <a:p>
            <a:endParaRPr lang="fi-FI" sz="1800" b="1" dirty="0" smtClean="0">
              <a:solidFill>
                <a:srgbClr val="FF0000"/>
              </a:solidFill>
            </a:endParaRPr>
          </a:p>
        </p:txBody>
      </p:sp>
      <p:sp>
        <p:nvSpPr>
          <p:cNvPr id="274436" name="Dian numeron paikkamerkki 3"/>
          <p:cNvSpPr>
            <a:spLocks noGrp="1"/>
          </p:cNvSpPr>
          <p:nvPr>
            <p:ph type="sldNum" sz="quarter" idx="5"/>
          </p:nvPr>
        </p:nvSpPr>
        <p:spPr>
          <a:noFill/>
        </p:spPr>
        <p:txBody>
          <a:bodyPr/>
          <a:lstStyle/>
          <a:p>
            <a:fld id="{F842D204-88B7-410F-8B0A-2708E92B8793}" type="slidenum">
              <a:rPr lang="en-US" smtClean="0">
                <a:solidFill>
                  <a:srgbClr val="000000"/>
                </a:solidFill>
              </a:rPr>
              <a:pPr/>
              <a:t>13</a:t>
            </a:fld>
            <a:endParaRPr 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B0244138-3453-435B-83DA-B974DBA68ADF}" type="slidenum">
              <a:rPr lang="fi-FI" smtClean="0">
                <a:solidFill>
                  <a:srgbClr val="1F497D"/>
                </a:solidFill>
              </a:rPr>
              <a:pPr/>
              <a:t>78</a:t>
            </a:fld>
            <a:endParaRPr lang="fi-FI" smtClean="0">
              <a:solidFill>
                <a:srgbClr val="1F497D"/>
              </a:solidFill>
            </a:endParaRPr>
          </a:p>
        </p:txBody>
      </p:sp>
      <p:sp>
        <p:nvSpPr>
          <p:cNvPr id="320515" name="Rectangle 2"/>
          <p:cNvSpPr>
            <a:spLocks noGrp="1" noRot="1" noChangeAspect="1" noChangeArrowheads="1" noTextEdit="1"/>
          </p:cNvSpPr>
          <p:nvPr>
            <p:ph type="sldImg"/>
          </p:nvPr>
        </p:nvSpPr>
        <p:spPr>
          <a:xfrm>
            <a:off x="2227263" y="796925"/>
            <a:ext cx="2405062" cy="3205163"/>
          </a:xfrm>
          <a:ln/>
        </p:spPr>
      </p:sp>
      <p:sp>
        <p:nvSpPr>
          <p:cNvPr id="320516" name="Rectangle 3"/>
          <p:cNvSpPr>
            <a:spLocks noGrp="1" noChangeArrowheads="1"/>
          </p:cNvSpPr>
          <p:nvPr>
            <p:ph type="body" idx="1"/>
          </p:nvPr>
        </p:nvSpPr>
        <p:spPr>
          <a:xfrm>
            <a:off x="914400" y="4344988"/>
            <a:ext cx="5029200" cy="3852862"/>
          </a:xfrm>
          <a:noFill/>
          <a:ln/>
        </p:spPr>
        <p:txBody>
          <a:bodyPr/>
          <a:lstStyle/>
          <a:p>
            <a:endParaRPr lang="fi-FI"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Dian kuvan paikkamerkki 1"/>
          <p:cNvSpPr>
            <a:spLocks noGrp="1" noRot="1" noChangeAspect="1" noTextEdit="1"/>
          </p:cNvSpPr>
          <p:nvPr>
            <p:ph type="sldImg"/>
          </p:nvPr>
        </p:nvSpPr>
        <p:spPr>
          <a:ln/>
        </p:spPr>
      </p:sp>
      <p:sp>
        <p:nvSpPr>
          <p:cNvPr id="321539" name="Huomautusten paikkamerkki 2"/>
          <p:cNvSpPr>
            <a:spLocks noGrp="1"/>
          </p:cNvSpPr>
          <p:nvPr>
            <p:ph type="body" idx="1"/>
          </p:nvPr>
        </p:nvSpPr>
        <p:spPr>
          <a:noFill/>
          <a:ln/>
        </p:spPr>
        <p:txBody>
          <a:bodyPr/>
          <a:lstStyle/>
          <a:p>
            <a:pPr eaLnBrk="1" hangingPunct="1">
              <a:spcBef>
                <a:spcPct val="0"/>
              </a:spcBef>
            </a:pPr>
            <a:endParaRPr lang="fi-FI" smtClean="0"/>
          </a:p>
        </p:txBody>
      </p:sp>
      <p:sp>
        <p:nvSpPr>
          <p:cNvPr id="321540" name="Dian numeron paikkamerkki 3"/>
          <p:cNvSpPr>
            <a:spLocks noGrp="1"/>
          </p:cNvSpPr>
          <p:nvPr>
            <p:ph type="sldNum" sz="quarter" idx="5"/>
          </p:nvPr>
        </p:nvSpPr>
        <p:spPr>
          <a:noFill/>
        </p:spPr>
        <p:txBody>
          <a:bodyPr/>
          <a:lstStyle/>
          <a:p>
            <a:fld id="{91436C3F-653F-4AE9-BFCE-3D37C24A40FF}" type="slidenum">
              <a:rPr lang="en-US" smtClean="0">
                <a:solidFill>
                  <a:srgbClr val="000000"/>
                </a:solidFill>
              </a:rPr>
              <a:pPr/>
              <a:t>79</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3D944391-794A-4558-A727-E33B5C916B9A}" type="slidenum">
              <a:rPr lang="fi-FI" smtClean="0">
                <a:solidFill>
                  <a:srgbClr val="1F497D"/>
                </a:solidFill>
              </a:rPr>
              <a:pPr/>
              <a:t>15</a:t>
            </a:fld>
            <a:endParaRPr lang="fi-FI" smtClean="0">
              <a:solidFill>
                <a:srgbClr val="1F497D"/>
              </a:solidFill>
            </a:endParaRPr>
          </a:p>
        </p:txBody>
      </p:sp>
      <p:sp>
        <p:nvSpPr>
          <p:cNvPr id="275459" name="Rectangle 2"/>
          <p:cNvSpPr>
            <a:spLocks noGrp="1" noRot="1" noChangeAspect="1" noChangeArrowheads="1" noTextEdit="1"/>
          </p:cNvSpPr>
          <p:nvPr>
            <p:ph type="sldImg"/>
          </p:nvPr>
        </p:nvSpPr>
        <p:spPr>
          <a:xfrm>
            <a:off x="2227263" y="796925"/>
            <a:ext cx="2405062" cy="3205163"/>
          </a:xfrm>
          <a:ln/>
        </p:spPr>
      </p:sp>
      <p:sp>
        <p:nvSpPr>
          <p:cNvPr id="275460" name="Rectangle 3"/>
          <p:cNvSpPr>
            <a:spLocks noGrp="1" noChangeArrowheads="1"/>
          </p:cNvSpPr>
          <p:nvPr>
            <p:ph type="body" idx="1"/>
          </p:nvPr>
        </p:nvSpPr>
        <p:spPr>
          <a:xfrm>
            <a:off x="914400" y="4344988"/>
            <a:ext cx="5029200" cy="3849687"/>
          </a:xfrm>
          <a:noFill/>
          <a:ln/>
        </p:spPr>
        <p:txBody>
          <a:bodyPr/>
          <a:lstStyle/>
          <a:p>
            <a:endParaRPr lang="fi-FI"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934B967E-2716-4043-AC80-876CA7CA8941}" type="slidenum">
              <a:rPr lang="fi-FI" smtClean="0">
                <a:solidFill>
                  <a:srgbClr val="1F497D"/>
                </a:solidFill>
              </a:rPr>
              <a:pPr/>
              <a:t>16</a:t>
            </a:fld>
            <a:endParaRPr lang="fi-FI" smtClean="0">
              <a:solidFill>
                <a:srgbClr val="1F497D"/>
              </a:solidFill>
            </a:endParaRPr>
          </a:p>
        </p:txBody>
      </p:sp>
      <p:sp>
        <p:nvSpPr>
          <p:cNvPr id="276483" name="Rectangle 2"/>
          <p:cNvSpPr>
            <a:spLocks noGrp="1" noRot="1" noChangeAspect="1" noChangeArrowheads="1" noTextEdit="1"/>
          </p:cNvSpPr>
          <p:nvPr>
            <p:ph type="sldImg"/>
          </p:nvPr>
        </p:nvSpPr>
        <p:spPr>
          <a:xfrm>
            <a:off x="2227263" y="796925"/>
            <a:ext cx="2405062" cy="3205163"/>
          </a:xfrm>
          <a:ln/>
        </p:spPr>
      </p:sp>
      <p:sp>
        <p:nvSpPr>
          <p:cNvPr id="276484" name="Rectangle 3"/>
          <p:cNvSpPr>
            <a:spLocks noGrp="1" noChangeArrowheads="1"/>
          </p:cNvSpPr>
          <p:nvPr>
            <p:ph type="body" idx="1"/>
          </p:nvPr>
        </p:nvSpPr>
        <p:spPr>
          <a:xfrm>
            <a:off x="914400" y="4344988"/>
            <a:ext cx="5029200" cy="3849687"/>
          </a:xfrm>
          <a:noFill/>
          <a:ln/>
        </p:spPr>
        <p:txBody>
          <a:bodyPr/>
          <a:lstStyle/>
          <a:p>
            <a:pPr eaLnBrk="1" hangingPunct="1">
              <a:spcBef>
                <a:spcPct val="0"/>
              </a:spcBef>
            </a:pPr>
            <a:endParaRPr lang="fi-FI"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88F8F016-3A28-4639-9F4B-8862290CF916}" type="slidenum">
              <a:rPr lang="fi-FI" smtClean="0">
                <a:solidFill>
                  <a:srgbClr val="1F497D"/>
                </a:solidFill>
              </a:rPr>
              <a:pPr/>
              <a:t>17</a:t>
            </a:fld>
            <a:endParaRPr lang="fi-FI" smtClean="0">
              <a:solidFill>
                <a:srgbClr val="1F497D"/>
              </a:solidFill>
            </a:endParaRPr>
          </a:p>
        </p:txBody>
      </p:sp>
      <p:sp>
        <p:nvSpPr>
          <p:cNvPr id="277507" name="Rectangle 2"/>
          <p:cNvSpPr>
            <a:spLocks noGrp="1" noRot="1" noChangeAspect="1" noChangeArrowheads="1" noTextEdit="1"/>
          </p:cNvSpPr>
          <p:nvPr>
            <p:ph type="sldImg"/>
          </p:nvPr>
        </p:nvSpPr>
        <p:spPr>
          <a:xfrm>
            <a:off x="2227263" y="796925"/>
            <a:ext cx="2405062" cy="3205163"/>
          </a:xfrm>
          <a:ln/>
        </p:spPr>
      </p:sp>
      <p:sp>
        <p:nvSpPr>
          <p:cNvPr id="277508" name="Rectangle 3"/>
          <p:cNvSpPr>
            <a:spLocks noGrp="1" noChangeArrowheads="1"/>
          </p:cNvSpPr>
          <p:nvPr>
            <p:ph type="body" idx="1"/>
          </p:nvPr>
        </p:nvSpPr>
        <p:spPr>
          <a:xfrm>
            <a:off x="914400" y="4344988"/>
            <a:ext cx="5029200" cy="3849687"/>
          </a:xfrm>
          <a:noFill/>
          <a:ln/>
        </p:spPr>
        <p:txBody>
          <a:bodyPr/>
          <a:lstStyle/>
          <a:p>
            <a:r>
              <a:rPr lang="fi-FI" smtClean="0"/>
              <a:t>Rousi M (1990). </a:t>
            </a:r>
            <a:r>
              <a:rPr lang="en-US" smtClean="0"/>
              <a:t>Breeding forest trees for resistance to mammalian herbivores - a study based on European white birch. Väitöskirja, Helsingin yliopisto. Acta Forestalia Fennica 210: 1–20.</a:t>
            </a:r>
            <a:endParaRPr lang="fi-FI" smtClean="0"/>
          </a:p>
          <a:p>
            <a:r>
              <a:rPr lang="fi-FI" smtClean="0"/>
              <a:t>http://helda.helsinki.fi/bitstream/handle/1975/9312/210.pdf?sequence=3</a:t>
            </a:r>
          </a:p>
          <a:p>
            <a:endParaRPr lang="fi-FI"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0EF2D83C-3FAD-4918-8CDF-590EB5496DB7}" type="slidenum">
              <a:rPr lang="fi-FI" smtClean="0">
                <a:solidFill>
                  <a:srgbClr val="1F497D"/>
                </a:solidFill>
              </a:rPr>
              <a:pPr/>
              <a:t>18</a:t>
            </a:fld>
            <a:endParaRPr lang="fi-FI" smtClean="0">
              <a:solidFill>
                <a:srgbClr val="1F497D"/>
              </a:solidFill>
            </a:endParaRPr>
          </a:p>
        </p:txBody>
      </p:sp>
      <p:sp>
        <p:nvSpPr>
          <p:cNvPr id="278531" name="Rectangle 2"/>
          <p:cNvSpPr>
            <a:spLocks noGrp="1" noRot="1" noChangeAspect="1" noChangeArrowheads="1" noTextEdit="1"/>
          </p:cNvSpPr>
          <p:nvPr>
            <p:ph type="sldImg"/>
          </p:nvPr>
        </p:nvSpPr>
        <p:spPr>
          <a:xfrm>
            <a:off x="2227263" y="796925"/>
            <a:ext cx="2405062" cy="3205163"/>
          </a:xfrm>
          <a:ln/>
        </p:spPr>
      </p:sp>
      <p:sp>
        <p:nvSpPr>
          <p:cNvPr id="278532" name="Rectangle 3"/>
          <p:cNvSpPr>
            <a:spLocks noGrp="1" noChangeArrowheads="1"/>
          </p:cNvSpPr>
          <p:nvPr>
            <p:ph type="body" idx="1"/>
          </p:nvPr>
        </p:nvSpPr>
        <p:spPr>
          <a:xfrm>
            <a:off x="914400" y="4344988"/>
            <a:ext cx="5029200" cy="3849687"/>
          </a:xfrm>
          <a:noFill/>
          <a:ln/>
        </p:spPr>
        <p:txBody>
          <a:bodyPr/>
          <a:lstStyle/>
          <a:p>
            <a:r>
              <a:rPr lang="fi-FI" smtClean="0"/>
              <a:t>Rousi M (1990). </a:t>
            </a:r>
            <a:r>
              <a:rPr lang="en-US" smtClean="0"/>
              <a:t>Breeding forest trees for resistance to mammalian herbivores - a study based on European white birch. Väitöskirja, Helsingin ylioisto. Acta Forestalia Fennica 210: 1–20.</a:t>
            </a:r>
            <a:endParaRPr lang="fi-FI" smtClean="0"/>
          </a:p>
          <a:p>
            <a:r>
              <a:rPr lang="fi-FI" smtClean="0"/>
              <a:t>http://helda.helsinki.fi/bitstream/handle/1975/9312/210.pdf?sequence=3</a:t>
            </a:r>
          </a:p>
          <a:p>
            <a:r>
              <a:rPr lang="fi-FI" u="sng" smtClean="0"/>
              <a:t>Yhteenveto</a:t>
            </a:r>
            <a:r>
              <a:rPr lang="fi-FI" smtClean="0"/>
              <a:t>: Kalvossa...</a:t>
            </a:r>
          </a:p>
          <a:p>
            <a:endParaRPr lang="fi-FI"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9BB8F7CF-9995-4536-8A45-E6C1BBEE1048}"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5"/>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p:txBody>
          <a:bodyPr/>
          <a:lstStyle>
            <a:lvl1pPr eaLnBrk="1" fontAlgn="auto" hangingPunct="1">
              <a:spcBef>
                <a:spcPts val="0"/>
              </a:spcBef>
              <a:spcAft>
                <a:spcPts val="0"/>
              </a:spcAft>
              <a:defRPr/>
            </a:lvl1pPr>
          </a:lstStyle>
          <a:p>
            <a:pPr>
              <a:defRPr/>
            </a:pPr>
            <a:fld id="{12569E02-8609-430E-B8E9-BC86A88748A5}"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48A0009F-DF85-4FDD-8848-F854F44E13FF}"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9EF0F656-A385-4310-8D8F-20F7F3537D2E}"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C0485D5C-8C60-4B6A-A7E6-E599356B090D}"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DF8DAF56-8487-42C7-BFF2-259527ED02BB}" type="slidenum">
              <a:rPr lang="fi-FI"/>
              <a:pPr>
                <a:defRPr/>
              </a:pPr>
              <a:t>‹#›</a:t>
            </a:fld>
            <a:endParaRPr lang="fi-FI"/>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D89C5F1B-B386-4A5B-9327-339A71417A05}" type="slidenum">
              <a:rPr lang="fi-FI"/>
              <a:pPr>
                <a:defRPr/>
              </a:pPr>
              <a:t>‹#›</a:t>
            </a:fld>
            <a:endParaRPr lang="fi-FI"/>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0E38A4CA-DBFC-4F0E-869D-7E4A805AE5AB}" type="slidenum">
              <a:rPr lang="fi-FI"/>
              <a:pPr>
                <a:defRPr/>
              </a:pPr>
              <a:t>‹#›</a:t>
            </a:fld>
            <a:endParaRPr lang="fi-FI"/>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4D290D2D-023A-4EE2-8A14-2947B46F0E19}" type="slidenum">
              <a:rPr lang="fi-FI"/>
              <a:pPr>
                <a:defRPr/>
              </a:pPr>
              <a:t>‹#›</a:t>
            </a:fld>
            <a:endParaRPr lang="fi-FI"/>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8" name="Alatunnisteen paikkamerkki 7"/>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9" name="Dian numeron paikkamerkki 8"/>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B7B9A022-4D32-48B9-B962-4E2D6FD19F1F}" type="slidenum">
              <a:rPr lang="fi-FI"/>
              <a:pPr>
                <a:defRPr/>
              </a:pPr>
              <a:t>‹#›</a:t>
            </a:fld>
            <a:endParaRPr lang="fi-FI"/>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4" name="Alatunnisteen paikkamerkki 3"/>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5" name="Dian numeron paikkamerkki 4"/>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28BFEBB1-B417-4469-BEAE-655E55C1C2C7}" type="slidenum">
              <a:rPr lang="fi-FI"/>
              <a:pPr>
                <a:defRPr/>
              </a:pPr>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FB4DAB12-6F28-408F-ABFA-8164747EA0FE}"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3" name="Alatunnisteen paikkamerkki 2"/>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4" name="Dian numeron paikkamerkki 3"/>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CA9FBAC1-F682-466C-A496-4ED50158272F}" type="slidenum">
              <a:rPr lang="fi-FI"/>
              <a:pPr>
                <a:defRPr/>
              </a:pPr>
              <a:t>‹#›</a:t>
            </a:fld>
            <a:endParaRPr lang="fi-FI"/>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21D0129D-5089-4609-83B4-53CA36151168}" type="slidenum">
              <a:rPr lang="fi-FI"/>
              <a:pPr>
                <a:defRPr/>
              </a:pPr>
              <a:t>‹#›</a:t>
            </a:fld>
            <a:endParaRPr lang="fi-FI"/>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75A28FD6-27CB-43E4-9C7B-3CDFFA8C4840}" type="slidenum">
              <a:rPr lang="fi-FI"/>
              <a:pPr>
                <a:defRPr/>
              </a:pPr>
              <a:t>‹#›</a:t>
            </a:fld>
            <a:endParaRPr lang="fi-FI"/>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B283AB60-08D7-4FC0-9518-047987286E3A}" type="slidenum">
              <a:rPr lang="fi-FI"/>
              <a:pPr>
                <a:defRPr/>
              </a:pPr>
              <a:t>‹#›</a:t>
            </a:fld>
            <a:endParaRPr lang="fi-FI"/>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4972050" y="366713"/>
            <a:ext cx="1543050" cy="780097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342900" y="366713"/>
            <a:ext cx="4476750" cy="780097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36DB194D-FD84-4A3F-BDA2-C8C5D664AADA}" type="slidenum">
              <a:rPr lang="fi-FI"/>
              <a:pPr>
                <a:defRPr/>
              </a:pPr>
              <a:t>‹#›</a:t>
            </a:fld>
            <a:endParaRPr lang="fi-FI"/>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6CF986C8-6169-4238-A8C5-98B4C32FA656}" type="slidenum">
              <a:rPr lang="fi-FI"/>
              <a:pPr>
                <a:defRPr/>
              </a:pPr>
              <a:t>‹#›</a:t>
            </a:fld>
            <a:endParaRPr lang="fi-FI"/>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505200" y="2133600"/>
            <a:ext cx="3009900" cy="29400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505200" y="5226050"/>
            <a:ext cx="3009900" cy="29416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Päivämäärän paikkamerkki 5"/>
          <p:cNvSpPr>
            <a:spLocks noGrp="1"/>
          </p:cNvSpPr>
          <p:nvPr>
            <p:ph type="dt" sz="half" idx="10"/>
          </p:nvPr>
        </p:nvSpPr>
        <p:spPr/>
        <p:txBody>
          <a:bodyPr/>
          <a:lstStyle>
            <a:lvl1pPr eaLnBrk="0" hangingPunct="0">
              <a:defRPr>
                <a:latin typeface="Times New Roman" pitchFamily="18" charset="0"/>
                <a:cs typeface="Arial" charset="0"/>
              </a:defRPr>
            </a:lvl1pPr>
          </a:lstStyle>
          <a:p>
            <a:pPr>
              <a:defRPr/>
            </a:pPr>
            <a:r>
              <a:rPr lang="fi-FI" smtClean="0"/>
              <a:t>13.9.2012</a:t>
            </a:r>
            <a:endParaRPr lang="fi-FI"/>
          </a:p>
        </p:txBody>
      </p:sp>
      <p:sp>
        <p:nvSpPr>
          <p:cNvPr id="7" name="Alatunnisteen paikkamerkki 6"/>
          <p:cNvSpPr>
            <a:spLocks noGrp="1"/>
          </p:cNvSpPr>
          <p:nvPr>
            <p:ph type="ftr" sz="quarter" idx="11"/>
          </p:nvPr>
        </p:nvSpPr>
        <p:spPr/>
        <p:txBody>
          <a:bodyPr/>
          <a:lstStyle>
            <a:lvl1pPr eaLnBrk="0" hangingPunct="0">
              <a:defRPr>
                <a:latin typeface="Times New Roman" pitchFamily="18" charset="0"/>
                <a:cs typeface="Arial" charset="0"/>
              </a:defRPr>
            </a:lvl1pPr>
          </a:lstStyle>
          <a:p>
            <a:pPr>
              <a:defRPr/>
            </a:pPr>
            <a:r>
              <a:rPr lang="fi-FI" smtClean="0"/>
              <a:t>Jussi Tammisola, Kasvit ja ravinto</a:t>
            </a:r>
            <a:endParaRPr lang="fi-FI"/>
          </a:p>
        </p:txBody>
      </p:sp>
      <p:sp>
        <p:nvSpPr>
          <p:cNvPr id="8" name="Dian numeron paikkamerkki 7"/>
          <p:cNvSpPr>
            <a:spLocks noGrp="1"/>
          </p:cNvSpPr>
          <p:nvPr>
            <p:ph type="sldNum" sz="quarter" idx="12"/>
          </p:nvPr>
        </p:nvSpPr>
        <p:spPr/>
        <p:txBody>
          <a:bodyPr/>
          <a:lstStyle>
            <a:lvl1pPr algn="l" eaLnBrk="0" hangingPunct="0">
              <a:defRPr>
                <a:latin typeface="Times New Roman" pitchFamily="18" charset="0"/>
                <a:cs typeface="Arial" charset="0"/>
              </a:defRPr>
            </a:lvl1pPr>
          </a:lstStyle>
          <a:p>
            <a:pPr>
              <a:defRPr/>
            </a:pPr>
            <a:fld id="{1DA2E5FF-04D6-409B-9453-93AE6357538C}" type="slidenum">
              <a:rPr lang="fi-FI"/>
              <a:pPr>
                <a:defRPr/>
              </a:pPr>
              <a:t>‹#›</a:t>
            </a:fld>
            <a:endParaRPr lang="fi-FI"/>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a:ln/>
        </p:spPr>
        <p:txBody>
          <a:bodyPr/>
          <a:lstStyle>
            <a:lvl1pPr>
              <a:defRPr/>
            </a:lvl1pPr>
          </a:lstStyle>
          <a:p>
            <a:pPr>
              <a:defRPr/>
            </a:pPr>
            <a:fld id="{9980EAF8-3986-4A2D-9072-442B41C30592}"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398ADEDD-9745-43DB-89A8-577B57D4432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a:ln/>
        </p:spPr>
        <p:txBody>
          <a:bodyPr/>
          <a:lstStyle>
            <a:lvl1pPr>
              <a:defRPr/>
            </a:lvl1pPr>
          </a:lstStyle>
          <a:p>
            <a:pPr>
              <a:defRPr/>
            </a:pPr>
            <a:fld id="{F94310DE-06CE-4B59-B48A-1EEF94856BCF}"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Otsikko, sisältö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lipArtAndTx" preserve="1">
  <p:cSld name="Otsikko, ClipArt-kuva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ClipArt-paikkamerkki 2"/>
          <p:cNvSpPr>
            <a:spLocks noGrp="1"/>
          </p:cNvSpPr>
          <p:nvPr>
            <p:ph type="clipArt" sz="half" idx="1"/>
          </p:nvPr>
        </p:nvSpPr>
        <p:spPr>
          <a:xfrm>
            <a:off x="742950" y="2235200"/>
            <a:ext cx="2838450" cy="5486400"/>
          </a:xfrm>
        </p:spPr>
        <p:txBody>
          <a:bodyPr/>
          <a:lstStyle/>
          <a:p>
            <a:pPr lvl="0"/>
            <a:endParaRPr lang="fi-FI" noProof="0" smtClean="0"/>
          </a:p>
        </p:txBody>
      </p:sp>
      <p:sp>
        <p:nvSpPr>
          <p:cNvPr id="4" name="Tekstin paikkamerkki 3"/>
          <p:cNvSpPr>
            <a:spLocks noGrp="1"/>
          </p:cNvSpPr>
          <p:nvPr>
            <p:ph type="body"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6AFCC63E-92A7-47A1-BCA8-D96F7714980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90BB93D1-DB5A-478B-B5D5-417C8625BC1D}"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FA2D873E-819B-435A-8583-BD579A24B6EB}"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CFC73D40-4598-418C-B593-FC2E12E3443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defRPr/>
            </a:lvl1pPr>
          </a:lstStyle>
          <a:p>
            <a:pPr>
              <a:defRPr/>
            </a:pPr>
            <a:fld id="{AA4E1CE1-77D0-43E8-AB88-D6D3F92C1EA8}" type="slidenum">
              <a:rPr lang="fi-FI"/>
              <a:pPr>
                <a:defRPr/>
              </a:pPr>
              <a:t>‹#›</a:t>
            </a:fld>
            <a:endParaRPr lang="fi-FI"/>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defRPr/>
            </a:lvl1pPr>
          </a:lstStyle>
          <a:p>
            <a:pPr>
              <a:defRPr/>
            </a:pPr>
            <a:fld id="{4D22B45A-36A3-4D29-95D7-49BC8448BC47}" type="slidenum">
              <a:rPr lang="fi-FI"/>
              <a:pPr>
                <a:defRPr/>
              </a:pPr>
              <a:t>‹#›</a:t>
            </a:fld>
            <a:endParaRPr lang="fi-FI"/>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defRPr/>
            </a:lvl1pPr>
          </a:lstStyle>
          <a:p>
            <a:pPr>
              <a:defRPr/>
            </a:pPr>
            <a:fld id="{9E58A451-3CF8-4626-9CA0-6D3BF0EB210A}" type="slidenum">
              <a:rPr lang="fi-FI"/>
              <a:pPr>
                <a:defRPr/>
              </a:pPr>
              <a:t>‹#›</a:t>
            </a:fld>
            <a:endParaRPr lang="fi-FI"/>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defRPr/>
            </a:lvl1pPr>
          </a:lstStyle>
          <a:p>
            <a:pPr>
              <a:defRPr/>
            </a:pPr>
            <a:fld id="{15383161-76F6-4144-ABA2-5A1E810D7E30}" type="slidenum">
              <a:rPr lang="fi-FI"/>
              <a:pPr>
                <a:defRPr/>
              </a:pPr>
              <a:t>‹#›</a:t>
            </a:fld>
            <a:endParaRPr lang="fi-FI"/>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lvl1pPr>
              <a:defRPr/>
            </a:lvl1pPr>
          </a:lstStyle>
          <a:p>
            <a:pPr>
              <a:defRPr/>
            </a:pPr>
            <a:r>
              <a:rPr lang="fi-FI" smtClean="0"/>
              <a:t>13.9.2012</a:t>
            </a:r>
            <a:endParaRPr lang="fi-FI"/>
          </a:p>
        </p:txBody>
      </p:sp>
      <p:sp>
        <p:nvSpPr>
          <p:cNvPr id="8" name="Alatunnisteen paikkamerkki 7"/>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9" name="Dian numeron paikkamerkki 8"/>
          <p:cNvSpPr>
            <a:spLocks noGrp="1"/>
          </p:cNvSpPr>
          <p:nvPr>
            <p:ph type="sldNum" sz="quarter" idx="12"/>
          </p:nvPr>
        </p:nvSpPr>
        <p:spPr/>
        <p:txBody>
          <a:bodyPr/>
          <a:lstStyle>
            <a:lvl1pPr>
              <a:defRPr/>
            </a:lvl1pPr>
          </a:lstStyle>
          <a:p>
            <a:pPr>
              <a:defRPr/>
            </a:pPr>
            <a:fld id="{04D034C8-A0FF-4BB5-9B37-63CD0BB54BF8}" type="slidenum">
              <a:rPr lang="fi-FI"/>
              <a:pPr>
                <a:defRPr/>
              </a:pPr>
              <a:t>‹#›</a:t>
            </a:fld>
            <a:endParaRPr lang="fi-FI"/>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lvl1pPr>
              <a:defRPr/>
            </a:lvl1pPr>
          </a:lstStyle>
          <a:p>
            <a:pPr>
              <a:defRPr/>
            </a:pPr>
            <a:r>
              <a:rPr lang="fi-FI" smtClean="0"/>
              <a:t>13.9.2012</a:t>
            </a:r>
            <a:endParaRPr lang="fi-FI"/>
          </a:p>
        </p:txBody>
      </p:sp>
      <p:sp>
        <p:nvSpPr>
          <p:cNvPr id="4" name="Alatunnisteen paikkamerkki 3"/>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5" name="Dian numeron paikkamerkki 4"/>
          <p:cNvSpPr>
            <a:spLocks noGrp="1"/>
          </p:cNvSpPr>
          <p:nvPr>
            <p:ph type="sldNum" sz="quarter" idx="12"/>
          </p:nvPr>
        </p:nvSpPr>
        <p:spPr/>
        <p:txBody>
          <a:bodyPr/>
          <a:lstStyle>
            <a:lvl1pPr>
              <a:defRPr/>
            </a:lvl1pPr>
          </a:lstStyle>
          <a:p>
            <a:pPr>
              <a:defRPr/>
            </a:pPr>
            <a:fld id="{DD40A362-FF28-428A-B670-447E905C97B7}" type="slidenum">
              <a:rPr lang="fi-FI"/>
              <a:pPr>
                <a:defRPr/>
              </a:pPr>
              <a:t>‹#›</a:t>
            </a:fld>
            <a:endParaRPr lang="fi-FI"/>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lvl1pPr>
          </a:lstStyle>
          <a:p>
            <a:pPr>
              <a:defRPr/>
            </a:pPr>
            <a:r>
              <a:rPr lang="fi-FI" smtClean="0"/>
              <a:t>13.9.2012</a:t>
            </a:r>
            <a:endParaRPr lang="fi-FI"/>
          </a:p>
        </p:txBody>
      </p:sp>
      <p:sp>
        <p:nvSpPr>
          <p:cNvPr id="3" name="Alatunnisteen paikkamerkki 2"/>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4" name="Dian numeron paikkamerkki 3"/>
          <p:cNvSpPr>
            <a:spLocks noGrp="1"/>
          </p:cNvSpPr>
          <p:nvPr>
            <p:ph type="sldNum" sz="quarter" idx="12"/>
          </p:nvPr>
        </p:nvSpPr>
        <p:spPr/>
        <p:txBody>
          <a:bodyPr/>
          <a:lstStyle>
            <a:lvl1pPr>
              <a:defRPr/>
            </a:lvl1pPr>
          </a:lstStyle>
          <a:p>
            <a:pPr>
              <a:defRPr/>
            </a:pPr>
            <a:fld id="{19A00E88-BA0B-44C1-A3AB-B8AA6F7D23C8}" type="slidenum">
              <a:rPr lang="fi-FI"/>
              <a:pPr>
                <a:defRPr/>
              </a:pPr>
              <a:t>‹#›</a:t>
            </a:fld>
            <a:endParaRPr lang="fi-FI"/>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defRPr/>
            </a:lvl1pPr>
          </a:lstStyle>
          <a:p>
            <a:pPr>
              <a:defRPr/>
            </a:pPr>
            <a:fld id="{D8884550-4C80-4ED5-89F2-F6C16882986B}" type="slidenum">
              <a:rPr lang="fi-FI"/>
              <a:pPr>
                <a:defRPr/>
              </a:pPr>
              <a:t>‹#›</a:t>
            </a:fld>
            <a:endParaRPr lang="fi-FI"/>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defRPr/>
            </a:lvl1pPr>
          </a:lstStyle>
          <a:p>
            <a:pPr>
              <a:defRPr/>
            </a:pPr>
            <a:fld id="{4AF37CE5-81CF-4EC0-AA40-F04AB187E8F8}" type="slidenum">
              <a:rPr lang="fi-FI"/>
              <a:pPr>
                <a:defRPr/>
              </a:pPr>
              <a:t>‹#›</a:t>
            </a:fld>
            <a:endParaRPr lang="fi-FI"/>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defRPr/>
            </a:lvl1pPr>
          </a:lstStyle>
          <a:p>
            <a:pPr>
              <a:defRPr/>
            </a:pPr>
            <a:fld id="{C8F240AD-DDF6-442F-972F-58572BAA3E97}" type="slidenum">
              <a:rPr lang="fi-FI"/>
              <a:pPr>
                <a:defRPr/>
              </a:pPr>
              <a:t>‹#›</a:t>
            </a:fld>
            <a:endParaRPr lang="fi-FI"/>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4972050" y="366713"/>
            <a:ext cx="1543050" cy="780097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342900" y="366713"/>
            <a:ext cx="4476750" cy="780097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a:defRPr/>
            </a:lvl1pPr>
          </a:lstStyle>
          <a:p>
            <a:pPr>
              <a:defRPr/>
            </a:pPr>
            <a:fld id="{D230C125-25A2-43BC-8931-A5BFBCAEF9EF}" type="slidenum">
              <a:rPr lang="fi-FI"/>
              <a:pPr>
                <a:defRPr/>
              </a:pPr>
              <a:t>‹#›</a:t>
            </a:fld>
            <a:endParaRPr lang="fi-FI"/>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a:defRPr/>
            </a:lvl1pPr>
          </a:lstStyle>
          <a:p>
            <a:pPr>
              <a:defRPr/>
            </a:pPr>
            <a:fld id="{FA6ABC03-C73B-46B0-BFE2-3F29A09F1730}" type="slidenum">
              <a:rPr lang="fi-FI"/>
              <a:pPr>
                <a:defRPr/>
              </a:pPr>
              <a:t>‹#›</a:t>
            </a:fld>
            <a:endParaRPr lang="fi-FI"/>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D47D168B-3AB5-47BF-9212-5ECED8F63DD2}" type="slidenum">
              <a:rPr lang="fi-FI"/>
              <a:pPr>
                <a:defRPr/>
              </a:pPr>
              <a:t>‹#›</a:t>
            </a:fld>
            <a:endParaRPr lang="fi-FI"/>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8543B410-FCCB-4908-8AC4-F03788B88DEE}" type="slidenum">
              <a:rPr lang="fi-FI"/>
              <a:pPr>
                <a:defRPr/>
              </a:pPr>
              <a:t>‹#›</a:t>
            </a:fld>
            <a:endParaRPr lang="fi-FI"/>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05F4C896-B503-4F0F-9387-A0DCF4ADB87C}" type="slidenum">
              <a:rPr lang="fi-FI"/>
              <a:pPr>
                <a:defRPr/>
              </a:pPr>
              <a:t>‹#›</a:t>
            </a:fld>
            <a:endParaRPr lang="fi-FI"/>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eaLnBrk="0" hangingPunct="0">
              <a:defRPr>
                <a:latin typeface="Times New Roman" pitchFamily="18" charset="0"/>
              </a:defRPr>
            </a:lvl1pPr>
          </a:lstStyle>
          <a:p>
            <a:pPr>
              <a:defRPr/>
            </a:pPr>
            <a:fld id="{43F09844-2103-4C90-AA09-A7CEA6E178EC}" type="slidenum">
              <a:rPr lang="fi-FI"/>
              <a:pPr>
                <a:defRPr/>
              </a:pPr>
              <a:t>‹#›</a:t>
            </a:fld>
            <a:endParaRPr lang="fi-FI"/>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8" name="Alatunnisteen paikkamerkki 7"/>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9" name="Dian numeron paikkamerkki 8"/>
          <p:cNvSpPr>
            <a:spLocks noGrp="1"/>
          </p:cNvSpPr>
          <p:nvPr>
            <p:ph type="sldNum" sz="quarter" idx="12"/>
          </p:nvPr>
        </p:nvSpPr>
        <p:spPr/>
        <p:txBody>
          <a:bodyPr/>
          <a:lstStyle>
            <a:lvl1pPr eaLnBrk="0" hangingPunct="0">
              <a:defRPr>
                <a:latin typeface="Times New Roman" pitchFamily="18" charset="0"/>
              </a:defRPr>
            </a:lvl1pPr>
          </a:lstStyle>
          <a:p>
            <a:pPr>
              <a:defRPr/>
            </a:pPr>
            <a:fld id="{7CBC88DB-D1B2-43C0-8E9A-160A4124516D}" type="slidenum">
              <a:rPr lang="fi-FI"/>
              <a:pPr>
                <a:defRPr/>
              </a:pPr>
              <a:t>‹#›</a:t>
            </a:fld>
            <a:endParaRPr lang="fi-FI"/>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4" name="Alatunnisteen paikkamerkki 3"/>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5" name="Dian numeron paikkamerkki 4"/>
          <p:cNvSpPr>
            <a:spLocks noGrp="1"/>
          </p:cNvSpPr>
          <p:nvPr>
            <p:ph type="sldNum" sz="quarter" idx="12"/>
          </p:nvPr>
        </p:nvSpPr>
        <p:spPr/>
        <p:txBody>
          <a:bodyPr/>
          <a:lstStyle>
            <a:lvl1pPr eaLnBrk="0" hangingPunct="0">
              <a:defRPr>
                <a:latin typeface="Times New Roman" pitchFamily="18" charset="0"/>
              </a:defRPr>
            </a:lvl1pPr>
          </a:lstStyle>
          <a:p>
            <a:pPr>
              <a:defRPr/>
            </a:pPr>
            <a:fld id="{BB633F18-57DA-44A6-A5AB-55AE2C66BFDF}" type="slidenum">
              <a:rPr lang="fi-FI"/>
              <a:pPr>
                <a:defRPr/>
              </a:pPr>
              <a:t>‹#›</a:t>
            </a:fld>
            <a:endParaRPr lang="fi-FI"/>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3" name="Alatunnisteen paikkamerkki 2"/>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4" name="Dian numeron paikkamerkki 3"/>
          <p:cNvSpPr>
            <a:spLocks noGrp="1"/>
          </p:cNvSpPr>
          <p:nvPr>
            <p:ph type="sldNum" sz="quarter" idx="12"/>
          </p:nvPr>
        </p:nvSpPr>
        <p:spPr/>
        <p:txBody>
          <a:bodyPr/>
          <a:lstStyle>
            <a:lvl1pPr eaLnBrk="0" hangingPunct="0">
              <a:defRPr>
                <a:latin typeface="Times New Roman" pitchFamily="18" charset="0"/>
              </a:defRPr>
            </a:lvl1pPr>
          </a:lstStyle>
          <a:p>
            <a:pPr>
              <a:defRPr/>
            </a:pPr>
            <a:fld id="{2918F257-457B-42F7-9949-5D17B5A760D1}" type="slidenum">
              <a:rPr lang="fi-FI"/>
              <a:pPr>
                <a:defRPr/>
              </a:pPr>
              <a:t>‹#›</a:t>
            </a:fld>
            <a:endParaRPr lang="fi-FI"/>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eaLnBrk="0" hangingPunct="0">
              <a:defRPr>
                <a:latin typeface="Times New Roman" pitchFamily="18" charset="0"/>
              </a:defRPr>
            </a:lvl1pPr>
          </a:lstStyle>
          <a:p>
            <a:pPr>
              <a:defRPr/>
            </a:pPr>
            <a:fld id="{7DC69724-57B5-48F5-BB6F-CA64B2837A85}" type="slidenum">
              <a:rPr lang="fi-FI"/>
              <a:pPr>
                <a:defRPr/>
              </a:pPr>
              <a:t>‹#›</a:t>
            </a:fld>
            <a:endParaRPr lang="fi-FI"/>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eaLnBrk="0" hangingPunct="0">
              <a:defRPr>
                <a:latin typeface="Times New Roman" pitchFamily="18" charset="0"/>
              </a:defRPr>
            </a:lvl1pPr>
          </a:lstStyle>
          <a:p>
            <a:pPr>
              <a:defRPr/>
            </a:pPr>
            <a:fld id="{596505A9-451C-4FAC-9B24-58F8C986D5FF}" type="slidenum">
              <a:rPr lang="fi-FI"/>
              <a:pPr>
                <a:defRPr/>
              </a:pPr>
              <a:t>‹#›</a:t>
            </a:fld>
            <a:endParaRPr lang="fi-FI"/>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C77DEE91-C4CB-46E6-89A3-CCC952898983}" type="slidenum">
              <a:rPr lang="fi-FI"/>
              <a:pPr>
                <a:defRPr/>
              </a:pPr>
              <a:t>‹#›</a:t>
            </a:fld>
            <a:endParaRPr lang="fi-FI"/>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4972050" y="366713"/>
            <a:ext cx="1543050" cy="780097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342900" y="366713"/>
            <a:ext cx="4476750" cy="780097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7C374432-94E9-4A91-90D6-B02D7E61F54D}" type="slidenum">
              <a:rPr lang="fi-FI"/>
              <a:pPr>
                <a:defRPr/>
              </a:pPr>
              <a:t>‹#›</a:t>
            </a:fld>
            <a:endParaRPr lang="fi-FI"/>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6" name="Alatunnisteen paikkamerkki 5"/>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7" name="Dian numeron paikkamerkki 6"/>
          <p:cNvSpPr>
            <a:spLocks noGrp="1"/>
          </p:cNvSpPr>
          <p:nvPr>
            <p:ph type="sldNum" sz="quarter" idx="12"/>
          </p:nvPr>
        </p:nvSpPr>
        <p:spPr/>
        <p:txBody>
          <a:bodyPr/>
          <a:lstStyle>
            <a:lvl1pPr eaLnBrk="0" hangingPunct="0">
              <a:defRPr>
                <a:latin typeface="Times New Roman" pitchFamily="18" charset="0"/>
              </a:defRPr>
            </a:lvl1pPr>
          </a:lstStyle>
          <a:p>
            <a:pPr>
              <a:defRPr/>
            </a:pPr>
            <a:fld id="{08AC4CFC-8461-42E2-9719-0F3EA9093E28}" type="slidenum">
              <a:rPr lang="fi-FI"/>
              <a:pPr>
                <a:defRPr/>
              </a:pPr>
              <a:t>‹#›</a:t>
            </a:fld>
            <a:endParaRPr lang="fi-FI"/>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342900" y="2133600"/>
            <a:ext cx="6172200" cy="6034088"/>
          </a:xfrm>
        </p:spPr>
        <p:txBody>
          <a:bodyPr/>
          <a:lstStyle/>
          <a:p>
            <a:pPr lvl="0"/>
            <a:endParaRPr lang="fi-FI" noProof="0" smtClean="0"/>
          </a:p>
        </p:txBody>
      </p:sp>
      <p:sp>
        <p:nvSpPr>
          <p:cNvPr id="4" name="Päivämäärän paikkamerkki 3"/>
          <p:cNvSpPr>
            <a:spLocks noGrp="1"/>
          </p:cNvSpPr>
          <p:nvPr>
            <p:ph type="dt" sz="half" idx="10"/>
          </p:nvPr>
        </p:nvSpPr>
        <p:spPr/>
        <p:txBody>
          <a:bodyPr/>
          <a:lstStyle>
            <a:lvl1pPr eaLnBrk="0" hangingPunct="0">
              <a:defRPr>
                <a:latin typeface="Times New Roman" pitchFamily="18" charset="0"/>
              </a:defRPr>
            </a:lvl1pPr>
          </a:lstStyle>
          <a:p>
            <a:pPr>
              <a:defRPr/>
            </a:pPr>
            <a:r>
              <a:rPr lang="fi-FI" smtClean="0"/>
              <a:t>13.9.2012</a:t>
            </a:r>
            <a:endParaRPr lang="fi-FI"/>
          </a:p>
        </p:txBody>
      </p:sp>
      <p:sp>
        <p:nvSpPr>
          <p:cNvPr id="5" name="Alatunnisteen paikkamerkki 4"/>
          <p:cNvSpPr>
            <a:spLocks noGrp="1"/>
          </p:cNvSpPr>
          <p:nvPr>
            <p:ph type="ftr" sz="quarter" idx="11"/>
          </p:nvPr>
        </p:nvSpPr>
        <p:spPr/>
        <p:txBody>
          <a:bodyPr/>
          <a:lstStyle>
            <a:lvl1pPr algn="l" eaLnBrk="0" hangingPunct="0">
              <a:defRPr>
                <a:latin typeface="Times New Roman" pitchFamily="18" charset="0"/>
              </a:defRPr>
            </a:lvl1pPr>
          </a:lstStyle>
          <a:p>
            <a:pPr>
              <a:defRPr/>
            </a:pPr>
            <a:r>
              <a:rPr lang="fi-FI" smtClean="0"/>
              <a:t>Jussi Tammisola, Kasvit ja ravinto</a:t>
            </a:r>
            <a:endParaRPr lang="fi-FI"/>
          </a:p>
        </p:txBody>
      </p:sp>
      <p:sp>
        <p:nvSpPr>
          <p:cNvPr id="6" name="Dian numeron paikkamerkki 5"/>
          <p:cNvSpPr>
            <a:spLocks noGrp="1"/>
          </p:cNvSpPr>
          <p:nvPr>
            <p:ph type="sldNum" sz="quarter" idx="12"/>
          </p:nvPr>
        </p:nvSpPr>
        <p:spPr/>
        <p:txBody>
          <a:bodyPr/>
          <a:lstStyle>
            <a:lvl1pPr eaLnBrk="0" hangingPunct="0">
              <a:defRPr>
                <a:latin typeface="Times New Roman" pitchFamily="18" charset="0"/>
              </a:defRPr>
            </a:lvl1pPr>
          </a:lstStyle>
          <a:p>
            <a:pPr>
              <a:defRPr/>
            </a:pPr>
            <a:fld id="{BACF7A63-50DD-48B9-873E-63EE22D7A91A}" type="slidenum">
              <a:rPr lang="fi-FI"/>
              <a:pPr>
                <a:defRPr/>
              </a:pPr>
              <a:t>‹#›</a:t>
            </a:fld>
            <a:endParaRPr lang="fi-FI"/>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F826524-FD9C-49E6-80F5-8E6A76767B6C}" type="slidenum">
              <a:rPr lang="en-US"/>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5BFA972C-3BE9-4935-9FD4-6BEF06BF3947}" type="slidenum">
              <a:rPr lang="en-US"/>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41CD2685-80B2-41A4-BD2B-67B7EB9649C9}" type="slidenum">
              <a:rPr lang="en-US"/>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6F89B1A2-BDB2-4ECE-B7C5-332A64375C2C}"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6B6B6542-01E1-4CAA-8385-3858216E21B8}"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12DEB7DC-B986-44C7-9E35-30D57D95965E}"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9DA99069-9B42-4A25-B675-CB7FAF2F375C}"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F79250D1-2D6E-44E0-A524-BEE7663B621F}"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D769F35A-6573-475A-996D-4C9EF30B0555}"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3EE9D40D-E995-46AE-B047-D759AC7CFF4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p:txBody>
          <a:bodyPr/>
          <a:lstStyle>
            <a:lvl1pPr>
              <a:defRPr/>
            </a:lvl1pPr>
          </a:lstStyle>
          <a:p>
            <a:pPr>
              <a:defRPr/>
            </a:pPr>
            <a:fld id="{0BCFDADE-E045-4FD7-818D-E167971E5103}"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a:defRPr/>
            </a:lvl1pPr>
          </a:lstStyle>
          <a:p>
            <a:pPr>
              <a:defRPr/>
            </a:pPr>
            <a:fld id="{BB2F38C6-F059-4990-A126-FB25F6F3A07A}"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p:txBody>
          <a:bodyPr/>
          <a:lstStyle>
            <a:lvl1pPr>
              <a:defRPr/>
            </a:lvl1pPr>
          </a:lstStyle>
          <a:p>
            <a:pPr>
              <a:defRPr/>
            </a:pPr>
            <a:fld id="{8CF737B2-BBBC-4454-BD90-4B0EFBA8C8E9}"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a:defRPr/>
            </a:lvl1pPr>
          </a:lstStyle>
          <a:p>
            <a:pPr>
              <a:defRPr/>
            </a:pPr>
            <a:fld id="{41471E77-0A05-427D-8554-0207B16F44E1}"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a:defRPr/>
            </a:lvl1pPr>
          </a:lstStyle>
          <a:p>
            <a:pPr>
              <a:defRPr/>
            </a:pPr>
            <a:fld id="{888AF635-FBC4-4A4E-A576-1EEB6A953B54}"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a:defRPr/>
            </a:lvl1pPr>
          </a:lstStyle>
          <a:p>
            <a:pPr>
              <a:defRPr/>
            </a:pPr>
            <a:fld id="{EFD77D80-D6AD-40E6-B1CC-1A9D522E33D8}"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Otsikko, sisältö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clipArtAndTx" preserve="1">
  <p:cSld name="Otsikko, ClipArt-kuva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ClipArt-paikkamerkki 2"/>
          <p:cNvSpPr>
            <a:spLocks noGrp="1"/>
          </p:cNvSpPr>
          <p:nvPr>
            <p:ph type="clipArt" sz="half" idx="1"/>
          </p:nvPr>
        </p:nvSpPr>
        <p:spPr>
          <a:xfrm>
            <a:off x="742950" y="2235200"/>
            <a:ext cx="2838450" cy="5486400"/>
          </a:xfrm>
        </p:spPr>
        <p:txBody>
          <a:bodyPr/>
          <a:lstStyle/>
          <a:p>
            <a:pPr lvl="0"/>
            <a:endParaRPr lang="fi-FI" noProof="0" smtClean="0"/>
          </a:p>
        </p:txBody>
      </p:sp>
      <p:sp>
        <p:nvSpPr>
          <p:cNvPr id="4" name="Tekstin paikkamerkki 3"/>
          <p:cNvSpPr>
            <a:spLocks noGrp="1"/>
          </p:cNvSpPr>
          <p:nvPr>
            <p:ph type="body"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C3D23312-07A9-4EEB-86E2-6F68C1734B2F}"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DD6BA091-B8EA-4F17-8F1A-AB8448E7F60D}"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06F1A398-5EA9-44F4-9A09-578EFDEEEC0C}"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137946C0-DD3C-491A-927C-7439C8FD4A75}" type="slidenum">
              <a:rPr lang="en-US"/>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3F039B19-D2BF-41D0-A89A-99BFC828EE89}" type="slidenum">
              <a:rPr lang="en-US"/>
              <a:pPr>
                <a:defRPr/>
              </a:pPr>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D5363E55-E4D9-431A-A4F2-78C1B370887E}" type="slidenum">
              <a:rPr lang="en-US"/>
              <a:pPr>
                <a:defRPr/>
              </a:pPr>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CA6307D5-1698-40DE-9EB2-D42A2A611DA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CB8367E9-221A-46D1-B5AA-E3F25539D29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7EF2C9A6-1FA7-437E-AA08-2383A4034AAE}" type="slidenum">
              <a:rPr lang="en-US"/>
              <a:pPr>
                <a:defRPr/>
              </a:pPr>
              <a:t>‹#›</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D81E57AA-9E88-4287-80FE-EE67490E8B44}" type="slidenum">
              <a:rPr lang="en-US"/>
              <a:pPr>
                <a:defRPr/>
              </a:pPr>
              <a:t>‹#›</a:t>
            </a:fld>
            <a:endParaRPr 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9D6C56A2-E4D9-4BA5-9EAF-D6EE29F21911}" type="slidenum">
              <a:rPr lang="en-US"/>
              <a:pPr>
                <a:defRPr/>
              </a:pPr>
              <a:t>‹#›</a:t>
            </a:fld>
            <a:endParaRPr 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p:txBody>
          <a:bodyPr/>
          <a:lstStyle>
            <a:lvl1pPr>
              <a:defRPr/>
            </a:lvl1pPr>
          </a:lstStyle>
          <a:p>
            <a:pPr>
              <a:defRPr/>
            </a:pPr>
            <a:fld id="{B6D21B34-4F53-4D3F-82AB-1605227368DC}" type="slidenum">
              <a:rPr lang="en-US"/>
              <a:pPr>
                <a:defRPr/>
              </a:pPr>
              <a:t>‹#›</a:t>
            </a:fld>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a:defRPr/>
            </a:lvl1pPr>
          </a:lstStyle>
          <a:p>
            <a:pPr>
              <a:defRPr/>
            </a:pPr>
            <a:fld id="{CFD0813B-CDC3-4525-A421-C7020DF23D28}" type="slidenum">
              <a:rPr lang="en-US"/>
              <a:pPr>
                <a:defRPr/>
              </a:pPr>
              <a:t>‹#›</a:t>
            </a:fld>
            <a:endParaRPr 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p:txBody>
          <a:bodyPr/>
          <a:lstStyle>
            <a:lvl1pPr>
              <a:defRPr/>
            </a:lvl1pPr>
          </a:lstStyle>
          <a:p>
            <a:pPr>
              <a:defRPr/>
            </a:pPr>
            <a:fld id="{A63AD0A3-9ACF-437C-A817-90F6D64A5248}" type="slidenum">
              <a:rPr lang="en-US"/>
              <a:pPr>
                <a:defRPr/>
              </a:pPr>
              <a:t>‹#›</a:t>
            </a:fld>
            <a:endParaRPr 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a:defRPr/>
            </a:lvl1pPr>
          </a:lstStyle>
          <a:p>
            <a:pPr>
              <a:defRPr/>
            </a:pPr>
            <a:fld id="{53589B08-3C46-4B37-A0D7-1C602D46EF77}" type="slidenum">
              <a:rPr lang="en-US"/>
              <a:pPr>
                <a:defRPr/>
              </a:pPr>
              <a:t>‹#›</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a:defRPr/>
            </a:lvl1pPr>
          </a:lstStyle>
          <a:p>
            <a:pPr>
              <a:defRPr/>
            </a:pPr>
            <a:fld id="{6B47A6E1-C543-46A3-83ED-AA2C411EE28A}" type="slidenum">
              <a:rPr lang="en-US"/>
              <a:pPr>
                <a:defRPr/>
              </a:pPr>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a:defRPr/>
            </a:lvl1pPr>
          </a:lstStyle>
          <a:p>
            <a:pPr>
              <a:defRPr/>
            </a:pPr>
            <a:fld id="{5663A0DA-5DBF-412D-BA3E-006ED8DC67E4}" type="slidenum">
              <a:rPr lang="en-US"/>
              <a:pPr>
                <a:defRPr/>
              </a:pPr>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bl" preserve="1">
  <p:cSld name="Otsikko ja taulukk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aulukon paikkamerkki 2"/>
          <p:cNvSpPr>
            <a:spLocks noGrp="1"/>
          </p:cNvSpPr>
          <p:nvPr>
            <p:ph type="tbl"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bl" preserve="1">
  <p:cSld name="Otsikko ja taulukk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aulukon paikkamerkki 2"/>
          <p:cNvSpPr>
            <a:spLocks noGrp="1"/>
          </p:cNvSpPr>
          <p:nvPr>
            <p:ph type="tbl"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81E362C-F692-443F-AD9E-8F07C890D025}" type="slidenum">
              <a:rPr lang="en-US"/>
              <a:pPr>
                <a:defRPr/>
              </a:pPr>
              <a:t>‹#›</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B58C8547-0804-4083-8C78-E371786EBDCC}" type="slidenum">
              <a:rPr lang="en-US"/>
              <a:pPr>
                <a:defRPr/>
              </a:pPr>
              <a:t>‹#›</a:t>
            </a:fld>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915824EA-DAF1-4505-9043-5C3733361673}" type="slidenum">
              <a:rPr lang="en-US"/>
              <a:pPr>
                <a:defRPr/>
              </a:pPr>
              <a:t>‹#›</a:t>
            </a:fld>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315C7A13-60A3-48C4-A2DE-28E94E2A7F1F}" type="slidenum">
              <a:rPr lang="en-US"/>
              <a:pPr>
                <a:defRPr/>
              </a:pPr>
              <a:t>‹#›</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0C116C99-E723-4EE6-BE99-EE8E8FB9877F}" type="slidenum">
              <a:rPr lang="en-US"/>
              <a:pPr>
                <a:defRPr/>
              </a:pPr>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82B021F5-4492-49E5-9F67-92748D6F4A1E}" type="slidenum">
              <a:rPr lang="en-US"/>
              <a:pPr>
                <a:defRPr/>
              </a:pPr>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309F53F8-9472-4079-BA3F-1DB8D3FAF5C6}" type="slidenum">
              <a:rPr lang="en-US"/>
              <a:pPr>
                <a:defRPr/>
              </a:pPr>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CAAECD9F-114E-4BE6-8DDA-C41180800220}" type="slidenum">
              <a:rPr lang="en-US"/>
              <a:pPr>
                <a:defRPr/>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375DAED3-4B48-42D5-B4E5-1DE312257F9E}" type="slidenum">
              <a:rPr lang="en-US"/>
              <a:pPr>
                <a:defRPr/>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15C33905-CBFB-4A08-87E3-90D0D4813C7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a:ln/>
        </p:spPr>
        <p:txBody>
          <a:bodyPr/>
          <a:lstStyle>
            <a:lvl1pPr>
              <a:defRPr/>
            </a:lvl1pPr>
          </a:lstStyle>
          <a:p>
            <a:pPr>
              <a:defRPr/>
            </a:pPr>
            <a:fld id="{FD2D165C-C506-4CA5-A4C3-970547654EBF}" type="slidenum">
              <a:rPr lang="en-US"/>
              <a:pPr>
                <a:defRPr/>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2274BD19-D526-4BE5-9343-DB5A63FEC253}" type="slidenum">
              <a:rPr lang="en-US"/>
              <a:pPr>
                <a:defRPr/>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a:ln/>
        </p:spPr>
        <p:txBody>
          <a:bodyPr/>
          <a:lstStyle>
            <a:lvl1pPr>
              <a:defRPr/>
            </a:lvl1pPr>
          </a:lstStyle>
          <a:p>
            <a:pPr>
              <a:defRPr/>
            </a:pPr>
            <a:fld id="{309DFFD7-F8FC-4C59-8BEE-D96E7DAEBDB7}" type="slidenum">
              <a:rPr lang="en-US"/>
              <a:pPr>
                <a:defRPr/>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248949B4-008B-4755-9AEF-A80D312FD86B}" type="slidenum">
              <a:rPr lang="en-US"/>
              <a:pPr>
                <a:defRPr/>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48EA533C-0DA2-44DB-9275-4D9B0EF73892}" type="slidenum">
              <a:rPr lang="en-US"/>
              <a:pPr>
                <a:defRPr/>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3FD831AD-34E3-4E46-88C7-4C9E6FA4909C}" type="slidenum">
              <a:rPr lang="en-US"/>
              <a:pPr>
                <a:defRPr/>
              </a:pPr>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A4A919D-CC62-4FE3-BCC1-CCDB352780D9}" type="slidenum">
              <a:rPr lang="en-US"/>
              <a:pPr>
                <a:defRPr/>
              </a:pPr>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A10D5AB2-139B-4739-BAA9-23EAC5E2F4FE}" type="slidenum">
              <a:rPr lang="en-US"/>
              <a:pPr>
                <a:defRPr/>
              </a:pPr>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3C302949-2B33-42D7-A898-9D13D7A5B9CF}"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2C32EA2C-F0A9-4CC7-B7D0-3618848C21BD}" type="slidenum">
              <a:rPr lang="en-US"/>
              <a:pPr>
                <a:defRPr/>
              </a:pPr>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D76249E4-60D5-4303-B0E3-64452D3A7A0B}" type="slidenum">
              <a:rPr lang="en-US"/>
              <a:pPr>
                <a:defRPr/>
              </a:pPr>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8911F6CD-6DE0-40AD-9A4A-FFDEFF91C90A}" type="slidenum">
              <a:rPr lang="en-US"/>
              <a:pPr>
                <a:defRPr/>
              </a:pPr>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6958D0EC-E757-4839-A573-2DF0D35DB2EB}" type="slidenum">
              <a:rPr lang="en-US"/>
              <a:pPr>
                <a:defRPr/>
              </a:pPr>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79BA4838-E33B-4098-8507-62E124C9C685}" type="slidenum">
              <a:rPr lang="en-US"/>
              <a:pPr>
                <a:defRPr/>
              </a:pPr>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C93411B9-B006-4949-9432-66FA3C73753C}" type="slidenum">
              <a:rPr lang="en-US"/>
              <a:pPr>
                <a:defRPr/>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2A66082F-E764-44FB-B269-2BCD79658298}" type="slidenum">
              <a:rPr lang="en-US"/>
              <a:pPr>
                <a:defRPr/>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a:ln/>
        </p:spPr>
        <p:txBody>
          <a:bodyPr/>
          <a:lstStyle>
            <a:lvl1pPr>
              <a:defRPr/>
            </a:lvl1pPr>
          </a:lstStyle>
          <a:p>
            <a:pPr>
              <a:defRPr/>
            </a:pPr>
            <a:fld id="{23EE04BE-EC48-471E-9A97-51CC08D67A3B}"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ADB18D40-AA88-4567-9FC4-E404219CFFEA}" type="slidenum">
              <a:rPr lang="en-US"/>
              <a:pPr>
                <a:defRPr/>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a:ln/>
        </p:spPr>
        <p:txBody>
          <a:bodyPr/>
          <a:lstStyle>
            <a:lvl1pPr>
              <a:defRPr/>
            </a:lvl1pPr>
          </a:lstStyle>
          <a:p>
            <a:pPr>
              <a:defRPr/>
            </a:pPr>
            <a:fld id="{0D303198-DC27-4C0A-8D1F-461BA222459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6A4F7E95-0613-4A3C-AD71-4FB4C097D91B}" type="slidenum">
              <a:rPr lang="en-US"/>
              <a:pPr>
                <a:defRPr/>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0AB8F1FA-0C2C-4107-B71D-C32AED10A85E}" type="slidenum">
              <a:rPr lang="en-US"/>
              <a:pPr>
                <a:defRPr/>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6CF96C57-88D5-43F6-B3C0-4747D7072CAB}" type="slidenum">
              <a:rPr lang="en-US"/>
              <a:pPr>
                <a:defRPr/>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AndTwoObj" preserve="1">
  <p:cSld name="Otsikko, sisältö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2AC61007-D490-4CCA-ABDB-0D8DC707522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8B38BC01-150F-42ED-B7E1-949F460A0830}" type="slidenum">
              <a:rPr lang="en-US"/>
              <a:pPr>
                <a:defRPr/>
              </a:pPr>
              <a:t>‹#›</a:t>
            </a:fld>
            <a:endParaRPr lang="en-US"/>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F6CC45F9-0B5F-41E2-8EFA-409F7C76F731}" type="slidenum">
              <a:rPr lang="en-US"/>
              <a:pPr>
                <a:defRPr/>
              </a:pPr>
              <a:t>‹#›</a:t>
            </a:fld>
            <a:endParaRPr lang="en-US"/>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0BA42FFD-8CB4-4E2C-8C87-0C128AFFCBCC}" type="slidenum">
              <a:rPr lang="en-US"/>
              <a:pPr>
                <a:defRPr/>
              </a:pPr>
              <a:t>‹#›</a:t>
            </a:fld>
            <a:endParaRPr lang="en-US"/>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A9EBA004-E59E-466D-9E9B-41D1CC3F86FA}" type="slidenum">
              <a:rPr lang="en-US"/>
              <a:pPr>
                <a:defRPr/>
              </a:pPr>
              <a:t>‹#›</a:t>
            </a:fld>
            <a:endParaRPr lang="en-US"/>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BE48942D-94B7-4075-B22B-2760013D09B2}" type="slidenum">
              <a:rPr lang="en-US"/>
              <a:pPr>
                <a:defRPr/>
              </a:pPr>
              <a:t>‹#›</a:t>
            </a:fld>
            <a:endParaRPr lang="en-US"/>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B835A261-DCBE-40BE-9CE5-766E32DD95CA}" type="slidenum">
              <a:rPr lang="en-US"/>
              <a:pPr>
                <a:defRPr/>
              </a:pPr>
              <a:t>‹#›</a:t>
            </a:fld>
            <a:endParaRPr lang="en-US"/>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BD4E1951-DE2D-4387-BF53-270CD5579BB4}" type="slidenum">
              <a:rPr lang="en-US"/>
              <a:pPr>
                <a:defRPr/>
              </a:pPr>
              <a:t>‹#›</a:t>
            </a:fld>
            <a:endParaRPr lang="en-US"/>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09FE6A13-A866-4632-8EF6-CBD16ABED832}" type="slidenum">
              <a:rPr lang="en-US"/>
              <a:pPr>
                <a:defRPr/>
              </a:pPr>
              <a:t>‹#›</a:t>
            </a:fld>
            <a:endParaRPr lang="en-US"/>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6E6F272F-CE3B-4875-8867-8158ECB58B6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E8B76808-8F88-4DD5-9DB6-1848CECBF16B}" type="slidenum">
              <a:rPr lang="en-US"/>
              <a:pPr>
                <a:defRPr/>
              </a:pPr>
              <a:t>‹#›</a:t>
            </a:fld>
            <a:endParaRPr lang="en-US"/>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a:ln/>
        </p:spPr>
        <p:txBody>
          <a:bodyPr/>
          <a:lstStyle>
            <a:lvl1pPr>
              <a:defRPr/>
            </a:lvl1pPr>
          </a:lstStyle>
          <a:p>
            <a:pPr>
              <a:defRPr/>
            </a:pPr>
            <a:fld id="{1E576C93-599D-4578-8225-6BEAE71A460E}" type="slidenum">
              <a:rPr lang="en-US"/>
              <a:pPr>
                <a:defRPr/>
              </a:pPr>
              <a:t>‹#›</a:t>
            </a:fld>
            <a:endParaRPr lang="en-US"/>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6015FB49-EC66-4D61-AC89-0ED132CF431B}" type="slidenum">
              <a:rPr lang="en-US"/>
              <a:pPr>
                <a:defRPr/>
              </a:pPr>
              <a:t>‹#›</a:t>
            </a:fld>
            <a:endParaRPr lang="en-US"/>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a:ln/>
        </p:spPr>
        <p:txBody>
          <a:bodyPr/>
          <a:lstStyle>
            <a:lvl1pPr>
              <a:defRPr/>
            </a:lvl1pPr>
          </a:lstStyle>
          <a:p>
            <a:pPr>
              <a:defRPr/>
            </a:pPr>
            <a:fld id="{CBF7C809-6A94-424E-A59A-444BD52754F0}" type="slidenum">
              <a:rPr lang="en-US"/>
              <a:pPr>
                <a:defRPr/>
              </a:pPr>
              <a:t>‹#›</a:t>
            </a:fld>
            <a:endParaRPr lang="en-US"/>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F7BBFA0A-3782-43B9-BFB0-2E18C4782574}" type="slidenum">
              <a:rPr lang="en-US"/>
              <a:pPr>
                <a:defRPr/>
              </a:pPr>
              <a:t>‹#›</a:t>
            </a:fld>
            <a:endParaRPr lang="en-US"/>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156EAC18-6546-4D98-95C9-8A06190A3F64}" type="slidenum">
              <a:rPr lang="en-US"/>
              <a:pPr>
                <a:defRPr/>
              </a:pPr>
              <a:t>‹#›</a:t>
            </a:fld>
            <a:endParaRPr lang="en-US"/>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6F346972-1211-43DD-85BD-06362683B026}" type="slidenum">
              <a:rPr lang="en-US"/>
              <a:pPr>
                <a:defRPr/>
              </a:pPr>
              <a:t>‹#›</a:t>
            </a:fld>
            <a:endParaRPr lang="en-US"/>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ABCF15DE-DEA4-42DA-88B2-A4EC6DFEF85E}" type="slidenum">
              <a:rPr lang="en-US"/>
              <a:pPr>
                <a:defRPr/>
              </a:pPr>
              <a:t>‹#›</a:t>
            </a:fld>
            <a:endParaRPr lang="en-US"/>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9E0F9F49-601B-4060-98E9-1750D99ABAF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2DA0D200-656E-4B05-8464-8CA8ADA65AA7}" type="slidenum">
              <a:rPr lang="en-US"/>
              <a:pPr>
                <a:defRPr/>
              </a:pPr>
              <a:t>‹#›</a:t>
            </a:fld>
            <a:endParaRPr lang="en-US"/>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7828EBFE-E96B-4A6B-BD47-59927131A914}" type="slidenum">
              <a:rPr lang="en-US"/>
              <a:pPr>
                <a:defRPr/>
              </a:pPr>
              <a:t>‹#›</a:t>
            </a:fld>
            <a:endParaRPr lang="en-US"/>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41A7EAC1-8B2A-49F1-9EEB-7502E6347E7B}" type="slidenum">
              <a:rPr lang="en-US"/>
              <a:pPr>
                <a:defRPr/>
              </a:pPr>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4945D14A-1BB6-4AFF-8173-C002A8327FAF}" type="slidenum">
              <a:rPr lang="en-US"/>
              <a:pPr>
                <a:defRPr/>
              </a:pPr>
              <a:t>‹#›</a:t>
            </a:fld>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CB99E528-99B5-4247-BA4D-FD26A234AE3B}" type="slidenum">
              <a:rPr lang="en-US"/>
              <a:pPr>
                <a:defRPr/>
              </a:pPr>
              <a:t>‹#›</a:t>
            </a:fld>
            <a:endParaRPr lang="en-US"/>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AB2D320F-1D50-458E-AD07-8C9E98555BCD}" type="slidenum">
              <a:rPr lang="en-US"/>
              <a:pPr>
                <a:defRPr/>
              </a:pPr>
              <a:t>‹#›</a:t>
            </a:fld>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16701E90-D36F-4B83-8CF5-8284C38F9356}" type="slidenum">
              <a:rPr lang="en-US"/>
              <a:pPr>
                <a:defRPr/>
              </a:pPr>
              <a:t>‹#›</a:t>
            </a:fld>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a:defRPr/>
            </a:lvl1pPr>
          </a:lstStyle>
          <a:p>
            <a:pPr>
              <a:defRPr/>
            </a:pPr>
            <a:fld id="{3610492E-7088-4710-B079-11436CFCFF5B}" type="slidenum">
              <a:rPr lang="en-US"/>
              <a:pPr>
                <a:defRPr/>
              </a:pPr>
              <a:t>‹#›</a:t>
            </a:fld>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a:ln/>
        </p:spPr>
        <p:txBody>
          <a:bodyPr/>
          <a:lstStyle>
            <a:lvl1pPr>
              <a:defRPr/>
            </a:lvl1pPr>
          </a:lstStyle>
          <a:p>
            <a:pPr>
              <a:defRPr/>
            </a:pPr>
            <a:fld id="{8FB8E6F7-5D47-4BD8-91EB-408EF8F91582}" type="slidenum">
              <a:rPr lang="en-US"/>
              <a:pPr>
                <a:defRPr/>
              </a:pPr>
              <a:t>‹#›</a:t>
            </a:fld>
            <a:endParaRPr 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81E763FE-5EB8-4609-AB6B-EDB8161A5D15}"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fi-FI" smtClean="0"/>
              <a:t>13.9.2012</a:t>
            </a:r>
            <a:endParaRPr lang="en-US"/>
          </a:p>
        </p:txBody>
      </p:sp>
      <p:sp>
        <p:nvSpPr>
          <p:cNvPr id="5" name="Rectangle 1038"/>
          <p:cNvSpPr>
            <a:spLocks noGrp="1" noChangeArrowheads="1"/>
          </p:cNvSpPr>
          <p:nvPr>
            <p:ph type="ftr" sz="quarter" idx="15"/>
          </p:nvPr>
        </p:nvSpPr>
        <p:spPr>
          <a:ln/>
        </p:spPr>
        <p:txBody>
          <a:bodyPr/>
          <a:lstStyle>
            <a:lvl1pPr>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a:ln/>
        </p:spPr>
        <p:txBody>
          <a:bodyPr/>
          <a:lstStyle>
            <a:lvl1pPr>
              <a:defRPr/>
            </a:lvl1pPr>
          </a:lstStyle>
          <a:p>
            <a:pPr>
              <a:defRPr/>
            </a:pPr>
            <a:fld id="{06E869D1-F21C-4E29-866A-E052556F8DD5}" type="slidenum">
              <a:rPr lang="en-US"/>
              <a:pPr>
                <a:defRPr/>
              </a:pPr>
              <a:t>‹#›</a:t>
            </a:fld>
            <a:endParaRPr 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05F94A87-E18C-4AEB-B148-5E369AC8EB6D}" type="slidenum">
              <a:rPr lang="en-US"/>
              <a:pPr>
                <a:defRPr/>
              </a:pPr>
              <a:t>‹#›</a:t>
            </a:fld>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7"/>
          </p:nvPr>
        </p:nvSpPr>
        <p:spPr>
          <a:ln/>
        </p:spPr>
        <p:txBody>
          <a:bodyPr/>
          <a:lstStyle>
            <a:lvl1pPr>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a:ln/>
        </p:spPr>
        <p:txBody>
          <a:bodyPr/>
          <a:lstStyle>
            <a:lvl1pPr>
              <a:defRPr/>
            </a:lvl1pPr>
          </a:lstStyle>
          <a:p>
            <a:pPr>
              <a:defRPr/>
            </a:pPr>
            <a:fld id="{4A965FD6-95C6-468B-B0E3-CF14DA5D98BA}" type="slidenum">
              <a:rPr lang="en-US"/>
              <a:pPr>
                <a:defRPr/>
              </a:pPr>
              <a:t>‹#›</a:t>
            </a:fld>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6"/>
          </p:nvPr>
        </p:nvSpPr>
        <p:spPr>
          <a:ln/>
        </p:spPr>
        <p:txBody>
          <a:bodyPr/>
          <a:lstStyle>
            <a:lvl1pPr>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a:ln/>
        </p:spPr>
        <p:txBody>
          <a:bodyPr/>
          <a:lstStyle>
            <a:lvl1pPr>
              <a:defRPr/>
            </a:lvl1pPr>
          </a:lstStyle>
          <a:p>
            <a:pPr>
              <a:defRPr/>
            </a:pPr>
            <a:fld id="{57CEF196-CF81-4F50-B325-B4C4D26C9FCC}" type="slidenum">
              <a:rPr lang="en-US"/>
              <a:pPr>
                <a:defRPr/>
              </a:pPr>
              <a:t>‹#›</a:t>
            </a:fld>
            <a:endParaRPr lang="en-US"/>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a:defRPr>
                <a:cs typeface="Arial" charset="0"/>
              </a:defRPr>
            </a:lvl1pPr>
          </a:lstStyle>
          <a:p>
            <a:pPr>
              <a:defRPr/>
            </a:pPr>
            <a:endParaRPr lang="fi-FI"/>
          </a:p>
        </p:txBody>
      </p:sp>
      <p:sp>
        <p:nvSpPr>
          <p:cNvPr id="5" name="Alatunnisteen paikkamerkki 4"/>
          <p:cNvSpPr>
            <a:spLocks noGrp="1"/>
          </p:cNvSpPr>
          <p:nvPr>
            <p:ph type="ftr" sz="quarter" idx="11"/>
          </p:nvPr>
        </p:nvSpPr>
        <p:spPr/>
        <p:txBody>
          <a:bodyPr/>
          <a:lstStyle>
            <a:lvl1pPr>
              <a:defRPr>
                <a:cs typeface="Arial" charset="0"/>
              </a:defRPr>
            </a:lvl1pPr>
          </a:lstStyle>
          <a:p>
            <a:pPr>
              <a:defRPr/>
            </a:pPr>
            <a:endParaRPr lang="fi-FI"/>
          </a:p>
        </p:txBody>
      </p:sp>
      <p:sp>
        <p:nvSpPr>
          <p:cNvPr id="6" name="Dian numeron paikkamerkki 5"/>
          <p:cNvSpPr>
            <a:spLocks noGrp="1"/>
          </p:cNvSpPr>
          <p:nvPr>
            <p:ph type="sldNum" sz="quarter" idx="12"/>
          </p:nvPr>
        </p:nvSpPr>
        <p:spPr/>
        <p:txBody>
          <a:bodyPr/>
          <a:lstStyle>
            <a:lvl1pPr algn="l">
              <a:defRPr>
                <a:cs typeface="Arial" charset="0"/>
              </a:defRPr>
            </a:lvl1pPr>
          </a:lstStyle>
          <a:p>
            <a:pPr>
              <a:defRPr/>
            </a:pPr>
            <a:fld id="{4E4B86F1-C6A3-4BFD-AFF0-36F40ECA7E87}" type="slidenum">
              <a:rPr lang="fi-FI"/>
              <a:pPr>
                <a:defRPr/>
              </a:pPr>
              <a:t>‹#›</a:t>
            </a:fld>
            <a:endParaRPr lang="fi-FI"/>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cs typeface="Arial" charset="0"/>
              </a:defRPr>
            </a:lvl1pPr>
          </a:lstStyle>
          <a:p>
            <a:pPr>
              <a:defRPr/>
            </a:pPr>
            <a:endParaRPr lang="fi-FI"/>
          </a:p>
        </p:txBody>
      </p:sp>
      <p:sp>
        <p:nvSpPr>
          <p:cNvPr id="5" name="Alatunnisteen paikkamerkki 4"/>
          <p:cNvSpPr>
            <a:spLocks noGrp="1"/>
          </p:cNvSpPr>
          <p:nvPr>
            <p:ph type="ftr" sz="quarter" idx="11"/>
          </p:nvPr>
        </p:nvSpPr>
        <p:spPr/>
        <p:txBody>
          <a:bodyPr/>
          <a:lstStyle>
            <a:lvl1pPr>
              <a:defRPr>
                <a:cs typeface="Arial" charset="0"/>
              </a:defRPr>
            </a:lvl1pPr>
          </a:lstStyle>
          <a:p>
            <a:pPr>
              <a:defRPr/>
            </a:pPr>
            <a:endParaRPr lang="fi-FI"/>
          </a:p>
        </p:txBody>
      </p:sp>
      <p:sp>
        <p:nvSpPr>
          <p:cNvPr id="6" name="Dian numeron paikkamerkki 5"/>
          <p:cNvSpPr>
            <a:spLocks noGrp="1"/>
          </p:cNvSpPr>
          <p:nvPr>
            <p:ph type="sldNum" sz="quarter" idx="12"/>
          </p:nvPr>
        </p:nvSpPr>
        <p:spPr/>
        <p:txBody>
          <a:bodyPr/>
          <a:lstStyle>
            <a:lvl1pPr algn="l">
              <a:defRPr>
                <a:cs typeface="Arial" charset="0"/>
              </a:defRPr>
            </a:lvl1pPr>
          </a:lstStyle>
          <a:p>
            <a:pPr>
              <a:defRPr/>
            </a:pPr>
            <a:fld id="{F4D5D7EB-E3CC-4E99-8FA4-3361A8586E72}" type="slidenum">
              <a:rPr lang="fi-FI"/>
              <a:pPr>
                <a:defRPr/>
              </a:pPr>
              <a:t>‹#›</a:t>
            </a:fld>
            <a:endParaRPr lang="fi-FI"/>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a:defRPr>
                <a:cs typeface="Arial" charset="0"/>
              </a:defRPr>
            </a:lvl1pPr>
          </a:lstStyle>
          <a:p>
            <a:pPr>
              <a:defRPr/>
            </a:pPr>
            <a:endParaRPr lang="fi-FI"/>
          </a:p>
        </p:txBody>
      </p:sp>
      <p:sp>
        <p:nvSpPr>
          <p:cNvPr id="5" name="Alatunnisteen paikkamerkki 4"/>
          <p:cNvSpPr>
            <a:spLocks noGrp="1"/>
          </p:cNvSpPr>
          <p:nvPr>
            <p:ph type="ftr" sz="quarter" idx="11"/>
          </p:nvPr>
        </p:nvSpPr>
        <p:spPr/>
        <p:txBody>
          <a:bodyPr/>
          <a:lstStyle>
            <a:lvl1pPr>
              <a:defRPr>
                <a:cs typeface="Arial" charset="0"/>
              </a:defRPr>
            </a:lvl1pPr>
          </a:lstStyle>
          <a:p>
            <a:pPr>
              <a:defRPr/>
            </a:pPr>
            <a:endParaRPr lang="fi-FI"/>
          </a:p>
        </p:txBody>
      </p:sp>
      <p:sp>
        <p:nvSpPr>
          <p:cNvPr id="6" name="Dian numeron paikkamerkki 5"/>
          <p:cNvSpPr>
            <a:spLocks noGrp="1"/>
          </p:cNvSpPr>
          <p:nvPr>
            <p:ph type="sldNum" sz="quarter" idx="12"/>
          </p:nvPr>
        </p:nvSpPr>
        <p:spPr/>
        <p:txBody>
          <a:bodyPr/>
          <a:lstStyle>
            <a:lvl1pPr algn="l">
              <a:defRPr>
                <a:cs typeface="Arial" charset="0"/>
              </a:defRPr>
            </a:lvl1pPr>
          </a:lstStyle>
          <a:p>
            <a:pPr>
              <a:defRPr/>
            </a:pPr>
            <a:fld id="{F6BC8350-7C9C-4F4A-AE47-98EA57FB2689}" type="slidenum">
              <a:rPr lang="fi-FI"/>
              <a:pPr>
                <a:defRPr/>
              </a:pPr>
              <a:t>‹#›</a:t>
            </a:fld>
            <a:endParaRPr lang="fi-FI"/>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a:defRPr>
                <a:cs typeface="Arial" charset="0"/>
              </a:defRPr>
            </a:lvl1pPr>
          </a:lstStyle>
          <a:p>
            <a:pPr>
              <a:defRPr/>
            </a:pPr>
            <a:endParaRPr lang="fi-FI"/>
          </a:p>
        </p:txBody>
      </p:sp>
      <p:sp>
        <p:nvSpPr>
          <p:cNvPr id="6" name="Alatunnisteen paikkamerkki 5"/>
          <p:cNvSpPr>
            <a:spLocks noGrp="1"/>
          </p:cNvSpPr>
          <p:nvPr>
            <p:ph type="ftr" sz="quarter" idx="11"/>
          </p:nvPr>
        </p:nvSpPr>
        <p:spPr/>
        <p:txBody>
          <a:bodyPr/>
          <a:lstStyle>
            <a:lvl1pPr>
              <a:defRPr>
                <a:cs typeface="Arial" charset="0"/>
              </a:defRPr>
            </a:lvl1pPr>
          </a:lstStyle>
          <a:p>
            <a:pPr>
              <a:defRPr/>
            </a:pPr>
            <a:endParaRPr lang="fi-FI"/>
          </a:p>
        </p:txBody>
      </p:sp>
      <p:sp>
        <p:nvSpPr>
          <p:cNvPr id="7" name="Dian numeron paikkamerkki 6"/>
          <p:cNvSpPr>
            <a:spLocks noGrp="1"/>
          </p:cNvSpPr>
          <p:nvPr>
            <p:ph type="sldNum" sz="quarter" idx="12"/>
          </p:nvPr>
        </p:nvSpPr>
        <p:spPr/>
        <p:txBody>
          <a:bodyPr/>
          <a:lstStyle>
            <a:lvl1pPr algn="l">
              <a:defRPr>
                <a:cs typeface="Arial" charset="0"/>
              </a:defRPr>
            </a:lvl1pPr>
          </a:lstStyle>
          <a:p>
            <a:pPr>
              <a:defRPr/>
            </a:pPr>
            <a:fld id="{A00B3734-22C2-4101-95E5-110AEC4170D5}" type="slidenum">
              <a:rPr lang="fi-FI"/>
              <a:pPr>
                <a:defRPr/>
              </a:pPr>
              <a:t>‹#›</a:t>
            </a:fld>
            <a:endParaRPr lang="fi-FI"/>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lvl1pPr>
              <a:defRPr>
                <a:cs typeface="Arial" charset="0"/>
              </a:defRPr>
            </a:lvl1pPr>
          </a:lstStyle>
          <a:p>
            <a:pPr>
              <a:defRPr/>
            </a:pPr>
            <a:endParaRPr lang="fi-FI"/>
          </a:p>
        </p:txBody>
      </p:sp>
      <p:sp>
        <p:nvSpPr>
          <p:cNvPr id="8" name="Alatunnisteen paikkamerkki 7"/>
          <p:cNvSpPr>
            <a:spLocks noGrp="1"/>
          </p:cNvSpPr>
          <p:nvPr>
            <p:ph type="ftr" sz="quarter" idx="11"/>
          </p:nvPr>
        </p:nvSpPr>
        <p:spPr/>
        <p:txBody>
          <a:bodyPr/>
          <a:lstStyle>
            <a:lvl1pPr>
              <a:defRPr>
                <a:cs typeface="Arial" charset="0"/>
              </a:defRPr>
            </a:lvl1pPr>
          </a:lstStyle>
          <a:p>
            <a:pPr>
              <a:defRPr/>
            </a:pPr>
            <a:endParaRPr lang="fi-FI"/>
          </a:p>
        </p:txBody>
      </p:sp>
      <p:sp>
        <p:nvSpPr>
          <p:cNvPr id="9" name="Dian numeron paikkamerkki 8"/>
          <p:cNvSpPr>
            <a:spLocks noGrp="1"/>
          </p:cNvSpPr>
          <p:nvPr>
            <p:ph type="sldNum" sz="quarter" idx="12"/>
          </p:nvPr>
        </p:nvSpPr>
        <p:spPr/>
        <p:txBody>
          <a:bodyPr/>
          <a:lstStyle>
            <a:lvl1pPr algn="l">
              <a:defRPr>
                <a:cs typeface="Arial" charset="0"/>
              </a:defRPr>
            </a:lvl1pPr>
          </a:lstStyle>
          <a:p>
            <a:pPr>
              <a:defRPr/>
            </a:pPr>
            <a:fld id="{C043C785-A93E-4CB6-8900-979F12E09D75}" type="slidenum">
              <a:rPr lang="fi-FI"/>
              <a:pPr>
                <a:defRPr/>
              </a:pPr>
              <a:t>‹#›</a:t>
            </a:fld>
            <a:endParaRPr lang="fi-FI"/>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lvl1pPr>
              <a:defRPr>
                <a:cs typeface="Arial" charset="0"/>
              </a:defRPr>
            </a:lvl1pPr>
          </a:lstStyle>
          <a:p>
            <a:pPr>
              <a:defRPr/>
            </a:pPr>
            <a:endParaRPr lang="fi-FI"/>
          </a:p>
        </p:txBody>
      </p:sp>
      <p:sp>
        <p:nvSpPr>
          <p:cNvPr id="4" name="Alatunnisteen paikkamerkki 3"/>
          <p:cNvSpPr>
            <a:spLocks noGrp="1"/>
          </p:cNvSpPr>
          <p:nvPr>
            <p:ph type="ftr" sz="quarter" idx="11"/>
          </p:nvPr>
        </p:nvSpPr>
        <p:spPr/>
        <p:txBody>
          <a:bodyPr/>
          <a:lstStyle>
            <a:lvl1pPr>
              <a:defRPr>
                <a:cs typeface="Arial" charset="0"/>
              </a:defRPr>
            </a:lvl1pPr>
          </a:lstStyle>
          <a:p>
            <a:pPr>
              <a:defRPr/>
            </a:pPr>
            <a:endParaRPr lang="fi-FI"/>
          </a:p>
        </p:txBody>
      </p:sp>
      <p:sp>
        <p:nvSpPr>
          <p:cNvPr id="5" name="Dian numeron paikkamerkki 4"/>
          <p:cNvSpPr>
            <a:spLocks noGrp="1"/>
          </p:cNvSpPr>
          <p:nvPr>
            <p:ph type="sldNum" sz="quarter" idx="12"/>
          </p:nvPr>
        </p:nvSpPr>
        <p:spPr/>
        <p:txBody>
          <a:bodyPr/>
          <a:lstStyle>
            <a:lvl1pPr algn="l">
              <a:defRPr>
                <a:cs typeface="Arial" charset="0"/>
              </a:defRPr>
            </a:lvl1pPr>
          </a:lstStyle>
          <a:p>
            <a:pPr>
              <a:defRPr/>
            </a:pPr>
            <a:fld id="{7063B6A0-F23C-448E-BB15-C1D82CA50A01}" type="slidenum">
              <a:rPr lang="fi-FI"/>
              <a:pPr>
                <a:defRPr/>
              </a:pPr>
              <a:t>‹#›</a:t>
            </a:fld>
            <a:endParaRPr lang="fi-FI"/>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cs typeface="Arial" charset="0"/>
              </a:defRPr>
            </a:lvl1pPr>
          </a:lstStyle>
          <a:p>
            <a:pPr>
              <a:defRPr/>
            </a:pPr>
            <a:endParaRPr lang="fi-FI"/>
          </a:p>
        </p:txBody>
      </p:sp>
      <p:sp>
        <p:nvSpPr>
          <p:cNvPr id="3" name="Alatunnisteen paikkamerkki 2"/>
          <p:cNvSpPr>
            <a:spLocks noGrp="1"/>
          </p:cNvSpPr>
          <p:nvPr>
            <p:ph type="ftr" sz="quarter" idx="11"/>
          </p:nvPr>
        </p:nvSpPr>
        <p:spPr/>
        <p:txBody>
          <a:bodyPr/>
          <a:lstStyle>
            <a:lvl1pPr>
              <a:defRPr>
                <a:cs typeface="Arial" charset="0"/>
              </a:defRPr>
            </a:lvl1pPr>
          </a:lstStyle>
          <a:p>
            <a:pPr>
              <a:defRPr/>
            </a:pPr>
            <a:endParaRPr lang="fi-FI"/>
          </a:p>
        </p:txBody>
      </p:sp>
      <p:sp>
        <p:nvSpPr>
          <p:cNvPr id="4" name="Dian numeron paikkamerkki 3"/>
          <p:cNvSpPr>
            <a:spLocks noGrp="1"/>
          </p:cNvSpPr>
          <p:nvPr>
            <p:ph type="sldNum" sz="quarter" idx="12"/>
          </p:nvPr>
        </p:nvSpPr>
        <p:spPr/>
        <p:txBody>
          <a:bodyPr/>
          <a:lstStyle>
            <a:lvl1pPr algn="l">
              <a:defRPr>
                <a:cs typeface="Arial" charset="0"/>
              </a:defRPr>
            </a:lvl1pPr>
          </a:lstStyle>
          <a:p>
            <a:pPr>
              <a:defRPr/>
            </a:pPr>
            <a:fld id="{5105D685-795F-40D8-8515-2559B75CDA23}" type="slidenum">
              <a:rPr lang="fi-FI"/>
              <a:pPr>
                <a:defRPr/>
              </a:pPr>
              <a:t>‹#›</a:t>
            </a:fld>
            <a:endParaRPr lang="fi-FI"/>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cs typeface="Arial" charset="0"/>
              </a:defRPr>
            </a:lvl1pPr>
          </a:lstStyle>
          <a:p>
            <a:pPr>
              <a:defRPr/>
            </a:pPr>
            <a:endParaRPr lang="fi-FI"/>
          </a:p>
        </p:txBody>
      </p:sp>
      <p:sp>
        <p:nvSpPr>
          <p:cNvPr id="6" name="Alatunnisteen paikkamerkki 5"/>
          <p:cNvSpPr>
            <a:spLocks noGrp="1"/>
          </p:cNvSpPr>
          <p:nvPr>
            <p:ph type="ftr" sz="quarter" idx="11"/>
          </p:nvPr>
        </p:nvSpPr>
        <p:spPr/>
        <p:txBody>
          <a:bodyPr/>
          <a:lstStyle>
            <a:lvl1pPr>
              <a:defRPr>
                <a:cs typeface="Arial" charset="0"/>
              </a:defRPr>
            </a:lvl1pPr>
          </a:lstStyle>
          <a:p>
            <a:pPr>
              <a:defRPr/>
            </a:pPr>
            <a:endParaRPr lang="fi-FI"/>
          </a:p>
        </p:txBody>
      </p:sp>
      <p:sp>
        <p:nvSpPr>
          <p:cNvPr id="7" name="Dian numeron paikkamerkki 6"/>
          <p:cNvSpPr>
            <a:spLocks noGrp="1"/>
          </p:cNvSpPr>
          <p:nvPr>
            <p:ph type="sldNum" sz="quarter" idx="12"/>
          </p:nvPr>
        </p:nvSpPr>
        <p:spPr/>
        <p:txBody>
          <a:bodyPr/>
          <a:lstStyle>
            <a:lvl1pPr algn="l">
              <a:defRPr>
                <a:cs typeface="Arial" charset="0"/>
              </a:defRPr>
            </a:lvl1pPr>
          </a:lstStyle>
          <a:p>
            <a:pPr>
              <a:defRPr/>
            </a:pPr>
            <a:fld id="{A64D268B-F4CE-4B04-B348-326EFBEF47B7}" type="slidenum">
              <a:rPr lang="fi-FI"/>
              <a:pPr>
                <a:defRPr/>
              </a:pPr>
              <a:t>‹#›</a:t>
            </a:fld>
            <a:endParaRPr lang="fi-FI"/>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cs typeface="Arial" charset="0"/>
              </a:defRPr>
            </a:lvl1pPr>
          </a:lstStyle>
          <a:p>
            <a:pPr>
              <a:defRPr/>
            </a:pPr>
            <a:endParaRPr lang="fi-FI"/>
          </a:p>
        </p:txBody>
      </p:sp>
      <p:sp>
        <p:nvSpPr>
          <p:cNvPr id="6" name="Alatunnisteen paikkamerkki 5"/>
          <p:cNvSpPr>
            <a:spLocks noGrp="1"/>
          </p:cNvSpPr>
          <p:nvPr>
            <p:ph type="ftr" sz="quarter" idx="11"/>
          </p:nvPr>
        </p:nvSpPr>
        <p:spPr/>
        <p:txBody>
          <a:bodyPr/>
          <a:lstStyle>
            <a:lvl1pPr>
              <a:defRPr>
                <a:cs typeface="Arial" charset="0"/>
              </a:defRPr>
            </a:lvl1pPr>
          </a:lstStyle>
          <a:p>
            <a:pPr>
              <a:defRPr/>
            </a:pPr>
            <a:endParaRPr lang="fi-FI"/>
          </a:p>
        </p:txBody>
      </p:sp>
      <p:sp>
        <p:nvSpPr>
          <p:cNvPr id="7" name="Dian numeron paikkamerkki 6"/>
          <p:cNvSpPr>
            <a:spLocks noGrp="1"/>
          </p:cNvSpPr>
          <p:nvPr>
            <p:ph type="sldNum" sz="quarter" idx="12"/>
          </p:nvPr>
        </p:nvSpPr>
        <p:spPr/>
        <p:txBody>
          <a:bodyPr/>
          <a:lstStyle>
            <a:lvl1pPr algn="l">
              <a:defRPr>
                <a:cs typeface="Arial" charset="0"/>
              </a:defRPr>
            </a:lvl1pPr>
          </a:lstStyle>
          <a:p>
            <a:pPr>
              <a:defRPr/>
            </a:pPr>
            <a:fld id="{C843864D-F19D-41A5-8FDE-2D8567C1053F}" type="slidenum">
              <a:rPr lang="fi-FI"/>
              <a:pPr>
                <a:defRPr/>
              </a:pPr>
              <a:t>‹#›</a:t>
            </a:fld>
            <a:endParaRPr lang="fi-FI"/>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cs typeface="Arial" charset="0"/>
              </a:defRPr>
            </a:lvl1pPr>
          </a:lstStyle>
          <a:p>
            <a:pPr>
              <a:defRPr/>
            </a:pPr>
            <a:endParaRPr lang="fi-FI"/>
          </a:p>
        </p:txBody>
      </p:sp>
      <p:sp>
        <p:nvSpPr>
          <p:cNvPr id="5" name="Alatunnisteen paikkamerkki 4"/>
          <p:cNvSpPr>
            <a:spLocks noGrp="1"/>
          </p:cNvSpPr>
          <p:nvPr>
            <p:ph type="ftr" sz="quarter" idx="11"/>
          </p:nvPr>
        </p:nvSpPr>
        <p:spPr/>
        <p:txBody>
          <a:bodyPr/>
          <a:lstStyle>
            <a:lvl1pPr>
              <a:defRPr>
                <a:cs typeface="Arial" charset="0"/>
              </a:defRPr>
            </a:lvl1pPr>
          </a:lstStyle>
          <a:p>
            <a:pPr>
              <a:defRPr/>
            </a:pPr>
            <a:endParaRPr lang="fi-FI"/>
          </a:p>
        </p:txBody>
      </p:sp>
      <p:sp>
        <p:nvSpPr>
          <p:cNvPr id="6" name="Dian numeron paikkamerkki 5"/>
          <p:cNvSpPr>
            <a:spLocks noGrp="1"/>
          </p:cNvSpPr>
          <p:nvPr>
            <p:ph type="sldNum" sz="quarter" idx="12"/>
          </p:nvPr>
        </p:nvSpPr>
        <p:spPr/>
        <p:txBody>
          <a:bodyPr/>
          <a:lstStyle>
            <a:lvl1pPr algn="l">
              <a:defRPr>
                <a:cs typeface="Arial" charset="0"/>
              </a:defRPr>
            </a:lvl1pPr>
          </a:lstStyle>
          <a:p>
            <a:pPr>
              <a:defRPr/>
            </a:pPr>
            <a:fld id="{238F97BB-0804-4839-9F13-1572822FFBCD}" type="slidenum">
              <a:rPr lang="fi-FI"/>
              <a:pPr>
                <a:defRPr/>
              </a:pPr>
              <a:t>‹#›</a:t>
            </a:fld>
            <a:endParaRPr lang="fi-FI"/>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4972050" y="366713"/>
            <a:ext cx="1543050" cy="780097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342900" y="366713"/>
            <a:ext cx="4476750" cy="780097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cs typeface="Arial" charset="0"/>
              </a:defRPr>
            </a:lvl1pPr>
          </a:lstStyle>
          <a:p>
            <a:pPr>
              <a:defRPr/>
            </a:pPr>
            <a:endParaRPr lang="fi-FI"/>
          </a:p>
        </p:txBody>
      </p:sp>
      <p:sp>
        <p:nvSpPr>
          <p:cNvPr id="5" name="Alatunnisteen paikkamerkki 4"/>
          <p:cNvSpPr>
            <a:spLocks noGrp="1"/>
          </p:cNvSpPr>
          <p:nvPr>
            <p:ph type="ftr" sz="quarter" idx="11"/>
          </p:nvPr>
        </p:nvSpPr>
        <p:spPr/>
        <p:txBody>
          <a:bodyPr/>
          <a:lstStyle>
            <a:lvl1pPr>
              <a:defRPr>
                <a:cs typeface="Arial" charset="0"/>
              </a:defRPr>
            </a:lvl1pPr>
          </a:lstStyle>
          <a:p>
            <a:pPr>
              <a:defRPr/>
            </a:pPr>
            <a:endParaRPr lang="fi-FI"/>
          </a:p>
        </p:txBody>
      </p:sp>
      <p:sp>
        <p:nvSpPr>
          <p:cNvPr id="6" name="Dian numeron paikkamerkki 5"/>
          <p:cNvSpPr>
            <a:spLocks noGrp="1"/>
          </p:cNvSpPr>
          <p:nvPr>
            <p:ph type="sldNum" sz="quarter" idx="12"/>
          </p:nvPr>
        </p:nvSpPr>
        <p:spPr/>
        <p:txBody>
          <a:bodyPr/>
          <a:lstStyle>
            <a:lvl1pPr algn="l">
              <a:defRPr>
                <a:cs typeface="Arial" charset="0"/>
              </a:defRPr>
            </a:lvl1pPr>
          </a:lstStyle>
          <a:p>
            <a:pPr>
              <a:defRPr/>
            </a:pPr>
            <a:fld id="{8A366FA0-F5D8-48C3-A948-FD150B71A670}" type="slidenum">
              <a:rPr lang="fi-FI"/>
              <a:pPr>
                <a:defRPr/>
              </a:pPr>
              <a:t>‹#›</a:t>
            </a:fld>
            <a:endParaRPr lang="fi-FI"/>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5052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a:defRPr>
                <a:cs typeface="Arial" charset="0"/>
              </a:defRPr>
            </a:lvl1pPr>
          </a:lstStyle>
          <a:p>
            <a:pPr>
              <a:defRPr/>
            </a:pPr>
            <a:endParaRPr lang="fi-FI"/>
          </a:p>
        </p:txBody>
      </p:sp>
      <p:sp>
        <p:nvSpPr>
          <p:cNvPr id="6" name="Alatunnisteen paikkamerkki 5"/>
          <p:cNvSpPr>
            <a:spLocks noGrp="1"/>
          </p:cNvSpPr>
          <p:nvPr>
            <p:ph type="ftr" sz="quarter" idx="11"/>
          </p:nvPr>
        </p:nvSpPr>
        <p:spPr/>
        <p:txBody>
          <a:bodyPr/>
          <a:lstStyle>
            <a:lvl1pPr>
              <a:defRPr>
                <a:cs typeface="Arial" charset="0"/>
              </a:defRPr>
            </a:lvl1pPr>
          </a:lstStyle>
          <a:p>
            <a:pPr>
              <a:defRPr/>
            </a:pPr>
            <a:endParaRPr lang="fi-FI"/>
          </a:p>
        </p:txBody>
      </p:sp>
      <p:sp>
        <p:nvSpPr>
          <p:cNvPr id="7" name="Dian numeron paikkamerkki 6"/>
          <p:cNvSpPr>
            <a:spLocks noGrp="1"/>
          </p:cNvSpPr>
          <p:nvPr>
            <p:ph type="sldNum" sz="quarter" idx="12"/>
          </p:nvPr>
        </p:nvSpPr>
        <p:spPr/>
        <p:txBody>
          <a:bodyPr/>
          <a:lstStyle>
            <a:lvl1pPr algn="l">
              <a:defRPr>
                <a:cs typeface="Arial" charset="0"/>
              </a:defRPr>
            </a:lvl1pPr>
          </a:lstStyle>
          <a:p>
            <a:pPr>
              <a:defRPr/>
            </a:pPr>
            <a:fld id="{6123CF3B-76C1-4FA4-BAE2-26EC8694C351}" type="slidenum">
              <a:rPr lang="fi-FI"/>
              <a:pPr>
                <a:defRPr/>
              </a:pPr>
              <a:t>‹#›</a:t>
            </a:fld>
            <a:endParaRPr lang="fi-FI"/>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342900" y="2133600"/>
            <a:ext cx="3009900" cy="60340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505200" y="2133600"/>
            <a:ext cx="3009900" cy="29400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505200" y="5226050"/>
            <a:ext cx="3009900" cy="29416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Päivämäärän paikkamerkki 5"/>
          <p:cNvSpPr>
            <a:spLocks noGrp="1"/>
          </p:cNvSpPr>
          <p:nvPr>
            <p:ph type="dt" sz="half" idx="10"/>
          </p:nvPr>
        </p:nvSpPr>
        <p:spPr/>
        <p:txBody>
          <a:bodyPr/>
          <a:lstStyle>
            <a:lvl1pPr>
              <a:defRPr>
                <a:cs typeface="Arial" charset="0"/>
              </a:defRPr>
            </a:lvl1pPr>
          </a:lstStyle>
          <a:p>
            <a:pPr>
              <a:defRPr/>
            </a:pPr>
            <a:endParaRPr lang="fi-FI"/>
          </a:p>
        </p:txBody>
      </p:sp>
      <p:sp>
        <p:nvSpPr>
          <p:cNvPr id="7" name="Alatunnisteen paikkamerkki 6"/>
          <p:cNvSpPr>
            <a:spLocks noGrp="1"/>
          </p:cNvSpPr>
          <p:nvPr>
            <p:ph type="ftr" sz="quarter" idx="11"/>
          </p:nvPr>
        </p:nvSpPr>
        <p:spPr/>
        <p:txBody>
          <a:bodyPr/>
          <a:lstStyle>
            <a:lvl1pPr>
              <a:defRPr>
                <a:cs typeface="Arial" charset="0"/>
              </a:defRPr>
            </a:lvl1pPr>
          </a:lstStyle>
          <a:p>
            <a:pPr>
              <a:defRPr/>
            </a:pPr>
            <a:endParaRPr lang="fi-FI"/>
          </a:p>
        </p:txBody>
      </p:sp>
      <p:sp>
        <p:nvSpPr>
          <p:cNvPr id="8" name="Dian numeron paikkamerkki 7"/>
          <p:cNvSpPr>
            <a:spLocks noGrp="1"/>
          </p:cNvSpPr>
          <p:nvPr>
            <p:ph type="sldNum" sz="quarter" idx="12"/>
          </p:nvPr>
        </p:nvSpPr>
        <p:spPr/>
        <p:txBody>
          <a:bodyPr/>
          <a:lstStyle>
            <a:lvl1pPr algn="l">
              <a:defRPr>
                <a:cs typeface="Arial" charset="0"/>
              </a:defRPr>
            </a:lvl1pPr>
          </a:lstStyle>
          <a:p>
            <a:pPr>
              <a:defRPr/>
            </a:pPr>
            <a:fld id="{491B989D-71A2-46C8-BA4E-57B7D6F2F909}" type="slidenum">
              <a:rPr lang="fi-FI"/>
              <a:pPr>
                <a:defRPr/>
              </a:pPr>
              <a:t>‹#›</a:t>
            </a:fld>
            <a:endParaRPr lang="fi-FI"/>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27.11.2009</a:t>
            </a:r>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0F153-B14F-4688-A250-4E76E00128A8}" type="slidenum">
              <a:rPr lang="en-US"/>
              <a:pPr>
                <a:defRPr/>
              </a:pPr>
              <a:t>‹#›</a:t>
            </a:fld>
            <a:endParaRPr 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BF9F889-8CE2-45A4-96C9-3EB80C1DEBF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1EE2900-49E5-4D74-A980-0A8883309CEB}" type="slidenum">
              <a:rPr lang="en-US"/>
              <a:pPr>
                <a:defRPr/>
              </a:pPr>
              <a:t>‹#›</a:t>
            </a:fld>
            <a:endParaRPr lang="en-US"/>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8"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9"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B144F45-31B8-4C10-A240-C99EA81DDD4D}" type="slidenum">
              <a:rPr lang="en-US"/>
              <a:pPr>
                <a:defRPr/>
              </a:pPr>
              <a:t>‹#›</a:t>
            </a:fld>
            <a:endParaRPr 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4"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5"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2B74FF3-7399-44F4-831B-62E1C35145A2}" type="slidenum">
              <a:rPr lang="en-US"/>
              <a:pPr>
                <a:defRPr/>
              </a:pPr>
              <a:t>‹#›</a:t>
            </a:fld>
            <a:endParaRPr lang="en-US"/>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3"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4"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2A8A0C1-1B44-45D1-B275-7E7FBD0D5DB1}" type="slidenum">
              <a:rPr lang="en-US"/>
              <a:pPr>
                <a:defRPr/>
              </a:pPr>
              <a:t>‹#›</a:t>
            </a:fld>
            <a:endParaRPr lang="en-US"/>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8966961-2C9E-4E4C-A6DD-DEE41DE61418}" type="slidenum">
              <a:rPr lang="en-US"/>
              <a:pPr>
                <a:defRPr/>
              </a:pPr>
              <a:t>‹#›</a:t>
            </a:fld>
            <a:endParaRPr lang="en-US"/>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D9C7D0B-36F9-4A46-AA59-A79AEC847AE9}" type="slidenum">
              <a:rPr lang="en-US"/>
              <a:pPr>
                <a:defRPr/>
              </a:pPr>
              <a:t>‹#›</a:t>
            </a:fld>
            <a:endParaRPr lang="en-US"/>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90D4463-BCD7-4454-99BE-415DDCAE082E}" type="slidenum">
              <a:rPr lang="en-US"/>
              <a:pPr>
                <a:defRPr/>
              </a:pPr>
              <a:t>‹#›</a:t>
            </a:fld>
            <a:endParaRPr lang="en-US"/>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890BD27-9CD5-4FE2-8528-D1DEABA14AB7}" type="slidenum">
              <a:rPr lang="en-US"/>
              <a:pPr>
                <a:defRPr/>
              </a:pPr>
              <a:t>‹#›</a:t>
            </a:fld>
            <a:endParaRPr lang="en-US"/>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en-US"/>
              <a:t>27.11.2009</a:t>
            </a:r>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9"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15159686-0E70-45E5-8EDD-443A166ADA9A}" type="slidenum">
              <a:rPr lang="en-US"/>
              <a:pPr>
                <a:defRPr/>
              </a:pPr>
              <a:t>‹#›</a:t>
            </a:fld>
            <a:endParaRPr 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en-US"/>
              <a:t>27.11.2009</a:t>
            </a:r>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CBAB409E-2E23-4399-B4DF-17E9D4EDC40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p:txBody>
          <a:bodyPr/>
          <a:lstStyle>
            <a:lvl1pPr eaLnBrk="1" fontAlgn="auto" hangingPunct="1">
              <a:spcBef>
                <a:spcPts val="0"/>
              </a:spcBef>
              <a:spcAft>
                <a:spcPts val="0"/>
              </a:spcAft>
              <a:defRPr/>
            </a:lvl1pPr>
          </a:lstStyle>
          <a:p>
            <a:pPr>
              <a:defRPr/>
            </a:pPr>
            <a:r>
              <a:rPr lang="en-US"/>
              <a:t>27.11.2009</a:t>
            </a:r>
          </a:p>
        </p:txBody>
      </p:sp>
      <p:sp>
        <p:nvSpPr>
          <p:cNvPr id="5" name="Rectangle 1038"/>
          <p:cNvSpPr>
            <a:spLocks noGrp="1" noChangeArrowheads="1"/>
          </p:cNvSpPr>
          <p:nvPr>
            <p:ph type="ftr" sz="quarter" idx="15"/>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6" name="Rectangle 1039"/>
          <p:cNvSpPr>
            <a:spLocks noGrp="1" noChangeArrowheads="1"/>
          </p:cNvSpPr>
          <p:nvPr>
            <p:ph type="sldNum" sz="quarter" idx="16"/>
          </p:nvPr>
        </p:nvSpPr>
        <p:spPr/>
        <p:txBody>
          <a:bodyPr/>
          <a:lstStyle>
            <a:lvl1pPr eaLnBrk="1" fontAlgn="auto" hangingPunct="1">
              <a:spcBef>
                <a:spcPts val="0"/>
              </a:spcBef>
              <a:spcAft>
                <a:spcPts val="0"/>
              </a:spcAft>
              <a:defRPr/>
            </a:lvl1pPr>
          </a:lstStyle>
          <a:p>
            <a:pPr>
              <a:defRPr/>
            </a:pPr>
            <a:fld id="{53AAA296-CBD5-4807-93D5-81930C99BA0A}" type="slidenum">
              <a:rPr lang="en-US"/>
              <a:pPr>
                <a:defRPr/>
              </a:pPr>
              <a:t>‹#›</a:t>
            </a:fld>
            <a:endParaRPr lang="en-US"/>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en-US"/>
              <a:t>27.11.2009</a:t>
            </a:r>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74375B0C-1E58-448E-9D27-9D507F782078}" type="slidenum">
              <a:rPr lang="en-US"/>
              <a:pPr>
                <a:defRPr/>
              </a:pPr>
              <a:t>‹#›</a:t>
            </a:fld>
            <a:endParaRPr 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en-US"/>
              <a:t>27.11.2009</a:t>
            </a:r>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0030A57A-D083-49F8-AAFF-2C8D337616BE}" type="slidenum">
              <a:rPr lang="en-US"/>
              <a:pPr>
                <a:defRPr/>
              </a:pPr>
              <a:t>‹#›</a:t>
            </a:fld>
            <a:endParaRPr 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en-US"/>
              <a:t>27.11.2009</a:t>
            </a:r>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en-US"/>
              <a:t>Jussi Tammisola, Perinteinen kasvinjalostus</a:t>
            </a:r>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3292D1F4-A350-48E4-98BD-147BFF70D737}" type="slidenum">
              <a:rPr lang="en-US"/>
              <a:pPr>
                <a:defRPr/>
              </a:pPr>
              <a:t>‹#›</a:t>
            </a:fld>
            <a:endParaRPr 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568"/>
            <a:ext cx="5829300" cy="1960033"/>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a:defRPr/>
            </a:lvl1pPr>
          </a:lstStyle>
          <a:p>
            <a:pPr>
              <a:defRPr/>
            </a:pPr>
            <a:fld id="{3FBFD26F-A98B-4369-A284-5C059EE090DB}" type="datetimeFigureOut">
              <a:rPr lang="fi-FI">
                <a:solidFill>
                  <a:prstClr val="black">
                    <a:tint val="75000"/>
                  </a:prstClr>
                </a:solidFill>
              </a:rPr>
              <a:pPr>
                <a:defRPr/>
              </a:pPr>
              <a:t>12.9.2012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E80F97E3-2FD7-4666-861D-9873759F1183}"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fld id="{99F665EE-90DD-443E-84D4-EDD257617868}" type="datetimeFigureOut">
              <a:rPr lang="fi-FI">
                <a:solidFill>
                  <a:prstClr val="black">
                    <a:tint val="75000"/>
                  </a:prstClr>
                </a:solidFill>
              </a:rPr>
              <a:pPr>
                <a:defRPr/>
              </a:pPr>
              <a:t>12.9.2012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DDEF4954-1ED6-4FFB-971A-5F34123D7F13}"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5BBDECAA-A8BE-4BE7-BFE2-4401C0456940}" type="datetimeFigureOut">
              <a:rPr lang="fi-FI">
                <a:solidFill>
                  <a:prstClr val="black">
                    <a:tint val="75000"/>
                  </a:prstClr>
                </a:solidFill>
              </a:rPr>
              <a:pPr>
                <a:defRPr/>
              </a:pPr>
              <a:t>12.9.2012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E2BE8E10-B330-498C-944B-24C05B3A0F42}"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3"/>
          <p:cNvSpPr>
            <a:spLocks noGrp="1"/>
          </p:cNvSpPr>
          <p:nvPr>
            <p:ph type="dt" sz="half" idx="10"/>
          </p:nvPr>
        </p:nvSpPr>
        <p:spPr/>
        <p:txBody>
          <a:bodyPr/>
          <a:lstStyle>
            <a:lvl1pPr>
              <a:defRPr/>
            </a:lvl1pPr>
          </a:lstStyle>
          <a:p>
            <a:pPr>
              <a:defRPr/>
            </a:pPr>
            <a:fld id="{BDCEC366-4AA0-434D-88A1-EE7E11E0FFE4}" type="datetimeFigureOut">
              <a:rPr lang="fi-FI">
                <a:solidFill>
                  <a:prstClr val="black">
                    <a:tint val="75000"/>
                  </a:prstClr>
                </a:solidFill>
              </a:rPr>
              <a:pPr>
                <a:defRPr/>
              </a:pPr>
              <a:t>12.9.2012</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D98BA34B-1D3C-4B81-88B6-DD3A20909F35}"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3"/>
          <p:cNvSpPr>
            <a:spLocks noGrp="1"/>
          </p:cNvSpPr>
          <p:nvPr>
            <p:ph type="dt" sz="half" idx="10"/>
          </p:nvPr>
        </p:nvSpPr>
        <p:spPr/>
        <p:txBody>
          <a:bodyPr/>
          <a:lstStyle>
            <a:lvl1pPr>
              <a:defRPr/>
            </a:lvl1pPr>
          </a:lstStyle>
          <a:p>
            <a:pPr>
              <a:defRPr/>
            </a:pPr>
            <a:fld id="{33AD5513-44C0-4EFC-8B85-B06DE1DE36E2}" type="datetimeFigureOut">
              <a:rPr lang="fi-FI">
                <a:solidFill>
                  <a:prstClr val="black">
                    <a:tint val="75000"/>
                  </a:prstClr>
                </a:solidFill>
              </a:rPr>
              <a:pPr>
                <a:defRPr/>
              </a:pPr>
              <a:t>12.9.2012</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9571AA0A-F5AA-4EEC-AA59-74F25E4FB8E1}"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3"/>
          <p:cNvSpPr>
            <a:spLocks noGrp="1"/>
          </p:cNvSpPr>
          <p:nvPr>
            <p:ph type="dt" sz="half" idx="10"/>
          </p:nvPr>
        </p:nvSpPr>
        <p:spPr/>
        <p:txBody>
          <a:bodyPr/>
          <a:lstStyle>
            <a:lvl1pPr>
              <a:defRPr/>
            </a:lvl1pPr>
          </a:lstStyle>
          <a:p>
            <a:pPr>
              <a:defRPr/>
            </a:pPr>
            <a:fld id="{71B59FF0-0293-4DA6-BD40-63C26F195996}" type="datetimeFigureOut">
              <a:rPr lang="fi-FI">
                <a:solidFill>
                  <a:prstClr val="black">
                    <a:tint val="75000"/>
                  </a:prstClr>
                </a:solidFill>
              </a:rPr>
              <a:pPr>
                <a:defRPr/>
              </a:pPr>
              <a:t>12.9.2012</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1BCAC158-B344-43C3-9665-38FC5BC3C5ED}"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DBAC8470-524C-4841-B657-3AF66839466F}" type="datetimeFigureOut">
              <a:rPr lang="fi-FI">
                <a:solidFill>
                  <a:prstClr val="black">
                    <a:tint val="75000"/>
                  </a:prstClr>
                </a:solidFill>
              </a:rPr>
              <a:pPr>
                <a:defRPr/>
              </a:pPr>
              <a:t>12.9.2012</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6BC08EE-25C7-4754-A7BE-5B349C7AE369}"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4067"/>
            <a:ext cx="2256235" cy="154940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381790FA-7C1B-440F-AAD5-0AB1858F7D44}" type="datetimeFigureOut">
              <a:rPr lang="fi-FI">
                <a:solidFill>
                  <a:prstClr val="black">
                    <a:tint val="75000"/>
                  </a:prstClr>
                </a:solidFill>
              </a:rPr>
              <a:pPr>
                <a:defRPr/>
              </a:pPr>
              <a:t>12.9.2012</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0D94EC42-F72C-4A68-A11C-CF8FF9CAC697}"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216" y="6400800"/>
            <a:ext cx="4114800" cy="755651"/>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kstin paikkamerkki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7F07A894-31AA-457A-92CC-44022B253316}" type="datetimeFigureOut">
              <a:rPr lang="fi-FI">
                <a:solidFill>
                  <a:prstClr val="black">
                    <a:tint val="75000"/>
                  </a:prstClr>
                </a:solidFill>
              </a:rPr>
              <a:pPr>
                <a:defRPr/>
              </a:pPr>
              <a:t>12.9.2012</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7B7763C-5B66-4A67-B856-C6C36A769C8F}"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fld id="{63F7B321-8AB3-4896-9197-F3F2DDA108BF}" type="datetimeFigureOut">
              <a:rPr lang="fi-FI">
                <a:solidFill>
                  <a:prstClr val="black">
                    <a:tint val="75000"/>
                  </a:prstClr>
                </a:solidFill>
              </a:rPr>
              <a:pPr>
                <a:defRPr/>
              </a:pPr>
              <a:t>12.9.2012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FA05B77B-25B8-4774-8A2C-5201D4A173A1}"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3729037" y="488951"/>
            <a:ext cx="1157288" cy="104013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57175" y="488951"/>
            <a:ext cx="3357563" cy="104013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a:defRPr/>
            </a:lvl1pPr>
          </a:lstStyle>
          <a:p>
            <a:pPr>
              <a:defRPr/>
            </a:pPr>
            <a:fld id="{F0E62082-E86D-4C92-929B-1777996EE4B6}" type="datetimeFigureOut">
              <a:rPr lang="fi-FI">
                <a:solidFill>
                  <a:prstClr val="black">
                    <a:tint val="75000"/>
                  </a:prstClr>
                </a:solidFill>
              </a:rPr>
              <a:pPr>
                <a:defRPr/>
              </a:pPr>
              <a:t>12.9.2012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C0DFAED-D382-43A0-B911-D8A9105932B9}"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p:txBody>
          <a:bodyPr/>
          <a:lstStyle>
            <a:lvl1pPr>
              <a:defRPr/>
            </a:lvl1pPr>
          </a:lstStyle>
          <a:p>
            <a:pPr>
              <a:defRPr/>
            </a:pPr>
            <a:r>
              <a:rPr lang="en-US"/>
              <a:t>27.11.2009</a:t>
            </a:r>
          </a:p>
        </p:txBody>
      </p:sp>
      <p:sp>
        <p:nvSpPr>
          <p:cNvPr id="5" name="Rectangle 1038"/>
          <p:cNvSpPr>
            <a:spLocks noGrp="1" noChangeArrowheads="1"/>
          </p:cNvSpPr>
          <p:nvPr>
            <p:ph type="ftr" sz="quarter" idx="11"/>
          </p:nvPr>
        </p:nvSpPr>
        <p:spPr/>
        <p:txBody>
          <a:bodyPr/>
          <a:lstStyle>
            <a:lvl1pPr>
              <a:defRPr/>
            </a:lvl1pPr>
          </a:lstStyle>
          <a:p>
            <a:pPr>
              <a:defRPr/>
            </a:pPr>
            <a:r>
              <a:rPr lang="en-US"/>
              <a:t>Jussi Tammisola,  Kasvinjalostuksen uusia sovelluksia</a:t>
            </a:r>
          </a:p>
        </p:txBody>
      </p:sp>
      <p:sp>
        <p:nvSpPr>
          <p:cNvPr id="6" name="Rectangle 1039"/>
          <p:cNvSpPr>
            <a:spLocks noGrp="1" noChangeArrowheads="1"/>
          </p:cNvSpPr>
          <p:nvPr>
            <p:ph type="sldNum" sz="quarter" idx="12"/>
          </p:nvPr>
        </p:nvSpPr>
        <p:spPr/>
        <p:txBody>
          <a:bodyPr/>
          <a:lstStyle>
            <a:lvl1pPr>
              <a:defRPr/>
            </a:lvl1pPr>
          </a:lstStyle>
          <a:p>
            <a:pPr>
              <a:defRPr/>
            </a:pPr>
            <a:fld id="{D343DC50-51D6-4380-858B-2C1E832A5754}" type="slidenum">
              <a:rPr lang="en-US"/>
              <a:pPr>
                <a:defRPr/>
              </a:pPr>
              <a:t>‹#›</a:t>
            </a:fld>
            <a:endParaRPr lang="en-US"/>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a:defRPr/>
            </a:lvl1pPr>
          </a:lstStyle>
          <a:p>
            <a:pPr>
              <a:defRPr/>
            </a:pPr>
            <a:fld id="{6E0279DF-1181-41CD-AAD8-90CAAE518763}"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a:defRPr/>
            </a:lvl1pPr>
          </a:lstStyle>
          <a:p>
            <a:pPr>
              <a:defRPr/>
            </a:pPr>
            <a:fld id="{A57FB1C4-CF2A-457D-AA37-C771767AA34D}" type="slidenum">
              <a:rPr lang="en-US"/>
              <a:pPr>
                <a:defRPr/>
              </a:pPr>
              <a:t>‹#›</a:t>
            </a:fld>
            <a:endParaRPr 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en-US"/>
              <a:t>01.01.2006</a:t>
            </a:r>
          </a:p>
        </p:txBody>
      </p:sp>
      <p:sp>
        <p:nvSpPr>
          <p:cNvPr id="8"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9" name="Rectangle 1039"/>
          <p:cNvSpPr>
            <a:spLocks noGrp="1" noChangeArrowheads="1"/>
          </p:cNvSpPr>
          <p:nvPr>
            <p:ph type="sldNum" sz="quarter" idx="12"/>
          </p:nvPr>
        </p:nvSpPr>
        <p:spPr/>
        <p:txBody>
          <a:bodyPr/>
          <a:lstStyle>
            <a:lvl1pPr>
              <a:defRPr/>
            </a:lvl1pPr>
          </a:lstStyle>
          <a:p>
            <a:pPr>
              <a:defRPr/>
            </a:pPr>
            <a:fld id="{AADA72A1-943F-4AE0-8608-0A78D6E0736B}" type="slidenum">
              <a:rPr lang="en-US"/>
              <a:pPr>
                <a:defRPr/>
              </a:pPr>
              <a:t>‹#›</a:t>
            </a:fld>
            <a:endParaRPr 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en-US"/>
              <a:t>01.01.2006</a:t>
            </a:r>
          </a:p>
        </p:txBody>
      </p:sp>
      <p:sp>
        <p:nvSpPr>
          <p:cNvPr id="4"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5" name="Rectangle 1039"/>
          <p:cNvSpPr>
            <a:spLocks noGrp="1" noChangeArrowheads="1"/>
          </p:cNvSpPr>
          <p:nvPr>
            <p:ph type="sldNum" sz="quarter" idx="12"/>
          </p:nvPr>
        </p:nvSpPr>
        <p:spPr/>
        <p:txBody>
          <a:bodyPr/>
          <a:lstStyle>
            <a:lvl1pPr>
              <a:defRPr/>
            </a:lvl1pPr>
          </a:lstStyle>
          <a:p>
            <a:pPr>
              <a:defRPr/>
            </a:pPr>
            <a:fld id="{29A00F5E-1DDF-4155-8DB6-8C9618F64DC8}" type="slidenum">
              <a:rPr lang="en-US"/>
              <a:pPr>
                <a:defRPr/>
              </a:pPr>
              <a:t>‹#›</a:t>
            </a:fld>
            <a:endParaRPr lang="en-US"/>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en-US"/>
              <a:t>01.01.2006</a:t>
            </a:r>
          </a:p>
        </p:txBody>
      </p:sp>
      <p:sp>
        <p:nvSpPr>
          <p:cNvPr id="3"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4" name="Rectangle 1039"/>
          <p:cNvSpPr>
            <a:spLocks noGrp="1" noChangeArrowheads="1"/>
          </p:cNvSpPr>
          <p:nvPr>
            <p:ph type="sldNum" sz="quarter" idx="12"/>
          </p:nvPr>
        </p:nvSpPr>
        <p:spPr/>
        <p:txBody>
          <a:bodyPr/>
          <a:lstStyle>
            <a:lvl1pPr>
              <a:defRPr/>
            </a:lvl1pPr>
          </a:lstStyle>
          <a:p>
            <a:pPr>
              <a:defRPr/>
            </a:pPr>
            <a:fld id="{C6A1CA37-9C21-4345-BF2D-D55F8FFCFFB1}" type="slidenum">
              <a:rPr lang="en-US"/>
              <a:pPr>
                <a:defRPr/>
              </a:pPr>
              <a:t>‹#›</a:t>
            </a:fld>
            <a:endParaRPr lang="en-US"/>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a:defRPr/>
            </a:lvl1pPr>
          </a:lstStyle>
          <a:p>
            <a:pPr>
              <a:defRPr/>
            </a:pPr>
            <a:fld id="{B4B068B0-521C-4760-AF83-064AC5D9F9D8}" type="slidenum">
              <a:rPr lang="en-US"/>
              <a:pPr>
                <a:defRPr/>
              </a:pPr>
              <a:t>‹#›</a:t>
            </a:fld>
            <a:endParaRPr 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en-US"/>
              <a:t>01.01.2006</a:t>
            </a:r>
          </a:p>
        </p:txBody>
      </p:sp>
      <p:sp>
        <p:nvSpPr>
          <p:cNvPr id="6"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7" name="Rectangle 1039"/>
          <p:cNvSpPr>
            <a:spLocks noGrp="1" noChangeArrowheads="1"/>
          </p:cNvSpPr>
          <p:nvPr>
            <p:ph type="sldNum" sz="quarter" idx="12"/>
          </p:nvPr>
        </p:nvSpPr>
        <p:spPr/>
        <p:txBody>
          <a:bodyPr/>
          <a:lstStyle>
            <a:lvl1pPr>
              <a:defRPr/>
            </a:lvl1pPr>
          </a:lstStyle>
          <a:p>
            <a:pPr>
              <a:defRPr/>
            </a:pPr>
            <a:fld id="{8B63783D-9E29-4A4F-97E9-4D3C7591C495}" type="slidenum">
              <a:rPr lang="en-US"/>
              <a:pPr>
                <a:defRPr/>
              </a:pPr>
              <a:t>‹#›</a:t>
            </a:fld>
            <a:endParaRPr 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a:defRPr/>
            </a:lvl1pPr>
          </a:lstStyle>
          <a:p>
            <a:pPr>
              <a:defRPr/>
            </a:pPr>
            <a:fld id="{4642B93C-27BB-4757-8612-EEB21A79922B}" type="slidenum">
              <a:rPr lang="en-US"/>
              <a:pPr>
                <a:defRPr/>
              </a:pPr>
              <a:t>‹#›</a:t>
            </a:fld>
            <a:endParaRPr lang="en-US"/>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a:defRPr/>
            </a:lvl1pPr>
          </a:lstStyle>
          <a:p>
            <a:pPr>
              <a:defRPr/>
            </a:pPr>
            <a:r>
              <a:rPr lang="en-US"/>
              <a:t>01.01.2006</a:t>
            </a:r>
          </a:p>
        </p:txBody>
      </p:sp>
      <p:sp>
        <p:nvSpPr>
          <p:cNvPr id="5" name="Rectangle 1038"/>
          <p:cNvSpPr>
            <a:spLocks noGrp="1" noChangeArrowheads="1"/>
          </p:cNvSpPr>
          <p:nvPr>
            <p:ph type="ftr" sz="quarter" idx="11"/>
          </p:nvPr>
        </p:nvSpPr>
        <p:spPr/>
        <p:txBody>
          <a:bodyPr/>
          <a:lstStyle>
            <a:lvl1pPr>
              <a:defRPr/>
            </a:lvl1pPr>
          </a:lstStyle>
          <a:p>
            <a:pPr>
              <a:defRPr/>
            </a:pPr>
            <a:r>
              <a:rPr lang="en-US"/>
              <a:t>Osaston tai henkilön nimi, esityksen nimi</a:t>
            </a:r>
          </a:p>
        </p:txBody>
      </p:sp>
      <p:sp>
        <p:nvSpPr>
          <p:cNvPr id="6" name="Rectangle 1039"/>
          <p:cNvSpPr>
            <a:spLocks noGrp="1" noChangeArrowheads="1"/>
          </p:cNvSpPr>
          <p:nvPr>
            <p:ph type="sldNum" sz="quarter" idx="12"/>
          </p:nvPr>
        </p:nvSpPr>
        <p:spPr/>
        <p:txBody>
          <a:bodyPr/>
          <a:lstStyle>
            <a:lvl1pPr>
              <a:defRPr/>
            </a:lvl1pPr>
          </a:lstStyle>
          <a:p>
            <a:pPr>
              <a:defRPr/>
            </a:pPr>
            <a:fld id="{338AEC97-6A5E-4A04-84A2-A293C0E25686}" type="slidenum">
              <a:rPr lang="en-US"/>
              <a:pPr>
                <a:defRPr/>
              </a:pPr>
              <a:t>‹#›</a:t>
            </a:fld>
            <a:endParaRPr 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a:ln/>
        </p:spPr>
        <p:txBody>
          <a:bodyPr/>
          <a:lstStyle>
            <a:lvl1pPr>
              <a:defRPr/>
            </a:lvl1pPr>
          </a:lstStyle>
          <a:p>
            <a:pPr>
              <a:defRPr/>
            </a:pPr>
            <a:r>
              <a:rPr lang="en-US"/>
              <a:t>27.11.2009</a:t>
            </a:r>
          </a:p>
        </p:txBody>
      </p:sp>
      <p:sp>
        <p:nvSpPr>
          <p:cNvPr id="6" name="Rectangle 1038"/>
          <p:cNvSpPr>
            <a:spLocks noGrp="1" noChangeArrowheads="1"/>
          </p:cNvSpPr>
          <p:nvPr>
            <p:ph type="ftr" sz="quarter" idx="16"/>
          </p:nvPr>
        </p:nvSpPr>
        <p:spPr>
          <a:ln/>
        </p:spPr>
        <p:txBody>
          <a:bodyPr/>
          <a:lstStyle>
            <a:lvl1pPr>
              <a:defRPr/>
            </a:lvl1pPr>
          </a:lstStyle>
          <a:p>
            <a:pPr>
              <a:defRPr/>
            </a:pPr>
            <a:r>
              <a:rPr lang="en-US"/>
              <a:t>Jussi Tammisola, Perinteinen kasvinjalostus</a:t>
            </a:r>
          </a:p>
        </p:txBody>
      </p:sp>
      <p:sp>
        <p:nvSpPr>
          <p:cNvPr id="9" name="Rectangle 1039"/>
          <p:cNvSpPr>
            <a:spLocks noGrp="1" noChangeArrowheads="1"/>
          </p:cNvSpPr>
          <p:nvPr>
            <p:ph type="sldNum" sz="quarter" idx="17"/>
          </p:nvPr>
        </p:nvSpPr>
        <p:spPr>
          <a:ln/>
        </p:spPr>
        <p:txBody>
          <a:bodyPr/>
          <a:lstStyle>
            <a:lvl1pPr>
              <a:defRPr/>
            </a:lvl1pPr>
          </a:lstStyle>
          <a:p>
            <a:pPr>
              <a:defRPr/>
            </a:pPr>
            <a:fld id="{89DC3DCD-7BD1-4600-A6A5-80D2778DBB91}" type="slidenum">
              <a:rPr lang="en-US"/>
              <a:pPr>
                <a:defRPr/>
              </a:pPr>
              <a:t>‹#›</a:t>
            </a:fld>
            <a:endParaRPr 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a:ln/>
        </p:spPr>
        <p:txBody>
          <a:bodyPr/>
          <a:lstStyle>
            <a:lvl1pPr>
              <a:defRPr/>
            </a:lvl1pPr>
          </a:lstStyle>
          <a:p>
            <a:pPr>
              <a:defRPr/>
            </a:pPr>
            <a:r>
              <a:rPr lang="en-US"/>
              <a:t>27.11.2009</a:t>
            </a:r>
          </a:p>
        </p:txBody>
      </p:sp>
      <p:sp>
        <p:nvSpPr>
          <p:cNvPr id="8" name="Rectangle 1038"/>
          <p:cNvSpPr>
            <a:spLocks noGrp="1" noChangeArrowheads="1"/>
          </p:cNvSpPr>
          <p:nvPr>
            <p:ph type="ftr" sz="quarter" idx="17"/>
          </p:nvPr>
        </p:nvSpPr>
        <p:spPr>
          <a:ln/>
        </p:spPr>
        <p:txBody>
          <a:bodyPr/>
          <a:lstStyle>
            <a:lvl1pPr>
              <a:defRPr/>
            </a:lvl1pPr>
          </a:lstStyle>
          <a:p>
            <a:pPr>
              <a:defRPr/>
            </a:pPr>
            <a:r>
              <a:rPr lang="en-US"/>
              <a:t>Jussi Tammisola, Perinteinen kasvinjalostus</a:t>
            </a:r>
          </a:p>
        </p:txBody>
      </p:sp>
      <p:sp>
        <p:nvSpPr>
          <p:cNvPr id="10" name="Rectangle 1039"/>
          <p:cNvSpPr>
            <a:spLocks noGrp="1" noChangeArrowheads="1"/>
          </p:cNvSpPr>
          <p:nvPr>
            <p:ph type="sldNum" sz="quarter" idx="18"/>
          </p:nvPr>
        </p:nvSpPr>
        <p:spPr>
          <a:ln/>
        </p:spPr>
        <p:txBody>
          <a:bodyPr/>
          <a:lstStyle>
            <a:lvl1pPr>
              <a:defRPr/>
            </a:lvl1pPr>
          </a:lstStyle>
          <a:p>
            <a:pPr>
              <a:defRPr/>
            </a:pPr>
            <a:fld id="{C88E4664-B5E7-4F32-9975-BD2301834D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a:defRPr/>
            </a:lvl1pPr>
          </a:lstStyle>
          <a:p>
            <a:pPr>
              <a:defRPr/>
            </a:pPr>
            <a:fld id="{C6029CF0-E060-49DE-ABF6-BF041238D102}"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a:ln/>
        </p:spPr>
        <p:txBody>
          <a:bodyPr/>
          <a:lstStyle>
            <a:lvl1pPr>
              <a:defRPr/>
            </a:lvl1pPr>
          </a:lstStyle>
          <a:p>
            <a:pPr>
              <a:defRPr/>
            </a:pPr>
            <a:r>
              <a:rPr lang="en-US"/>
              <a:t>27.11.2009</a:t>
            </a:r>
          </a:p>
        </p:txBody>
      </p:sp>
      <p:sp>
        <p:nvSpPr>
          <p:cNvPr id="5" name="Rectangle 1038"/>
          <p:cNvSpPr>
            <a:spLocks noGrp="1" noChangeArrowheads="1"/>
          </p:cNvSpPr>
          <p:nvPr>
            <p:ph type="ftr" sz="quarter" idx="15"/>
          </p:nvPr>
        </p:nvSpPr>
        <p:spPr>
          <a:ln/>
        </p:spPr>
        <p:txBody>
          <a:bodyPr/>
          <a:lstStyle>
            <a:lvl1pPr>
              <a:defRPr/>
            </a:lvl1pPr>
          </a:lstStyle>
          <a:p>
            <a:pPr>
              <a:defRPr/>
            </a:pPr>
            <a:r>
              <a:rPr lang="en-US"/>
              <a:t>Jussi Tammisola, Perinteinen kasvinjalostus</a:t>
            </a:r>
          </a:p>
        </p:txBody>
      </p:sp>
      <p:sp>
        <p:nvSpPr>
          <p:cNvPr id="6" name="Rectangle 1039"/>
          <p:cNvSpPr>
            <a:spLocks noGrp="1" noChangeArrowheads="1"/>
          </p:cNvSpPr>
          <p:nvPr>
            <p:ph type="sldNum" sz="quarter" idx="16"/>
          </p:nvPr>
        </p:nvSpPr>
        <p:spPr>
          <a:ln/>
        </p:spPr>
        <p:txBody>
          <a:bodyPr/>
          <a:lstStyle>
            <a:lvl1pPr>
              <a:defRPr/>
            </a:lvl1pPr>
          </a:lstStyle>
          <a:p>
            <a:pPr>
              <a:defRPr/>
            </a:pPr>
            <a:fld id="{285A51A9-B81F-444D-BBDE-85F0E1780A75}" type="slidenum">
              <a:rPr lang="en-US"/>
              <a:pPr>
                <a:defRPr/>
              </a:pPr>
              <a:t>‹#›</a:t>
            </a:fld>
            <a:endParaRPr lang="en-US"/>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a:ln/>
        </p:spPr>
        <p:txBody>
          <a:bodyPr/>
          <a:lstStyle>
            <a:lvl1pPr>
              <a:defRPr/>
            </a:lvl1pPr>
          </a:lstStyle>
          <a:p>
            <a:pPr>
              <a:defRPr/>
            </a:pPr>
            <a:r>
              <a:rPr lang="en-US"/>
              <a:t>27.11.2009</a:t>
            </a:r>
          </a:p>
        </p:txBody>
      </p:sp>
      <p:sp>
        <p:nvSpPr>
          <p:cNvPr id="6" name="Rectangle 1038"/>
          <p:cNvSpPr>
            <a:spLocks noGrp="1" noChangeArrowheads="1"/>
          </p:cNvSpPr>
          <p:nvPr>
            <p:ph type="ftr" sz="quarter" idx="16"/>
          </p:nvPr>
        </p:nvSpPr>
        <p:spPr>
          <a:ln/>
        </p:spPr>
        <p:txBody>
          <a:bodyPr/>
          <a:lstStyle>
            <a:lvl1pPr>
              <a:defRPr/>
            </a:lvl1pPr>
          </a:lstStyle>
          <a:p>
            <a:pPr>
              <a:defRPr/>
            </a:pPr>
            <a:r>
              <a:rPr lang="en-US"/>
              <a:t>Jussi Tammisola, Perinteinen kasvinjalostus</a:t>
            </a:r>
          </a:p>
        </p:txBody>
      </p:sp>
      <p:sp>
        <p:nvSpPr>
          <p:cNvPr id="8" name="Rectangle 1039"/>
          <p:cNvSpPr>
            <a:spLocks noGrp="1" noChangeArrowheads="1"/>
          </p:cNvSpPr>
          <p:nvPr>
            <p:ph type="sldNum" sz="quarter" idx="17"/>
          </p:nvPr>
        </p:nvSpPr>
        <p:spPr>
          <a:ln/>
        </p:spPr>
        <p:txBody>
          <a:bodyPr/>
          <a:lstStyle>
            <a:lvl1pPr>
              <a:defRPr/>
            </a:lvl1pPr>
          </a:lstStyle>
          <a:p>
            <a:pPr>
              <a:defRPr/>
            </a:pPr>
            <a:fld id="{CAE4D1DE-617C-4143-9BA8-84663965DA05}" type="slidenum">
              <a:rPr lang="en-US"/>
              <a:pPr>
                <a:defRPr/>
              </a:pPr>
              <a:t>‹#›</a:t>
            </a:fld>
            <a:endParaRPr 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a:ln/>
        </p:spPr>
        <p:txBody>
          <a:bodyPr/>
          <a:lstStyle>
            <a:lvl1pPr>
              <a:defRPr/>
            </a:lvl1pPr>
          </a:lstStyle>
          <a:p>
            <a:pPr>
              <a:defRPr/>
            </a:pPr>
            <a:r>
              <a:rPr lang="en-US"/>
              <a:t>27.11.2009</a:t>
            </a:r>
          </a:p>
        </p:txBody>
      </p:sp>
      <p:sp>
        <p:nvSpPr>
          <p:cNvPr id="8" name="Rectangle 1038"/>
          <p:cNvSpPr>
            <a:spLocks noGrp="1" noChangeArrowheads="1"/>
          </p:cNvSpPr>
          <p:nvPr>
            <p:ph type="ftr" sz="quarter" idx="17"/>
          </p:nvPr>
        </p:nvSpPr>
        <p:spPr>
          <a:ln/>
        </p:spPr>
        <p:txBody>
          <a:bodyPr/>
          <a:lstStyle>
            <a:lvl1pPr>
              <a:defRPr/>
            </a:lvl1pPr>
          </a:lstStyle>
          <a:p>
            <a:pPr>
              <a:defRPr/>
            </a:pPr>
            <a:r>
              <a:rPr lang="en-US"/>
              <a:t>Jussi Tammisola, Perinteinen kasvinjalostus</a:t>
            </a:r>
          </a:p>
        </p:txBody>
      </p:sp>
      <p:sp>
        <p:nvSpPr>
          <p:cNvPr id="10" name="Rectangle 1039"/>
          <p:cNvSpPr>
            <a:spLocks noGrp="1" noChangeArrowheads="1"/>
          </p:cNvSpPr>
          <p:nvPr>
            <p:ph type="sldNum" sz="quarter" idx="18"/>
          </p:nvPr>
        </p:nvSpPr>
        <p:spPr>
          <a:ln/>
        </p:spPr>
        <p:txBody>
          <a:bodyPr/>
          <a:lstStyle>
            <a:lvl1pPr>
              <a:defRPr/>
            </a:lvl1pPr>
          </a:lstStyle>
          <a:p>
            <a:pPr>
              <a:defRPr/>
            </a:pPr>
            <a:fld id="{2DE965CC-86B9-4108-958F-39AED6107CCA}" type="slidenum">
              <a:rPr lang="en-US"/>
              <a:pPr>
                <a:defRPr/>
              </a:pPr>
              <a:t>‹#›</a:t>
            </a:fld>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a:ln/>
        </p:spPr>
        <p:txBody>
          <a:bodyPr/>
          <a:lstStyle>
            <a:lvl1pPr>
              <a:defRPr/>
            </a:lvl1pPr>
          </a:lstStyle>
          <a:p>
            <a:pPr>
              <a:defRPr/>
            </a:pPr>
            <a:r>
              <a:rPr lang="en-US"/>
              <a:t>27.11.2009</a:t>
            </a:r>
          </a:p>
        </p:txBody>
      </p:sp>
      <p:sp>
        <p:nvSpPr>
          <p:cNvPr id="6" name="Rectangle 1038"/>
          <p:cNvSpPr>
            <a:spLocks noGrp="1" noChangeArrowheads="1"/>
          </p:cNvSpPr>
          <p:nvPr>
            <p:ph type="ftr" sz="quarter" idx="16"/>
          </p:nvPr>
        </p:nvSpPr>
        <p:spPr>
          <a:ln/>
        </p:spPr>
        <p:txBody>
          <a:bodyPr/>
          <a:lstStyle>
            <a:lvl1pPr>
              <a:defRPr/>
            </a:lvl1pPr>
          </a:lstStyle>
          <a:p>
            <a:pPr>
              <a:defRPr/>
            </a:pPr>
            <a:r>
              <a:rPr lang="en-US"/>
              <a:t>Jussi Tammisola, Perinteinen kasvinjalostus</a:t>
            </a:r>
          </a:p>
        </p:txBody>
      </p:sp>
      <p:sp>
        <p:nvSpPr>
          <p:cNvPr id="8" name="Rectangle 1039"/>
          <p:cNvSpPr>
            <a:spLocks noGrp="1" noChangeArrowheads="1"/>
          </p:cNvSpPr>
          <p:nvPr>
            <p:ph type="sldNum" sz="quarter" idx="17"/>
          </p:nvPr>
        </p:nvSpPr>
        <p:spPr>
          <a:ln/>
        </p:spPr>
        <p:txBody>
          <a:bodyPr/>
          <a:lstStyle>
            <a:lvl1pPr>
              <a:defRPr/>
            </a:lvl1pPr>
          </a:lstStyle>
          <a:p>
            <a:pPr>
              <a:defRPr/>
            </a:pPr>
            <a:fld id="{3D351E8C-1354-408C-AD88-B7AC5D63AD38}"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2840038"/>
            <a:ext cx="5829300" cy="1960562"/>
          </a:xfrm>
        </p:spPr>
        <p:txBody>
          <a:bodyPr/>
          <a:lstStyle/>
          <a:p>
            <a:r>
              <a:rPr lang="fi-FI" smtClean="0"/>
              <a:t>Muokkaa perustyyl. napsautt.</a:t>
            </a:r>
            <a:endParaRPr lang="fi-FI"/>
          </a:p>
        </p:txBody>
      </p:sp>
      <p:sp>
        <p:nvSpPr>
          <p:cNvPr id="3" name="Alaotsikk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338" y="5875338"/>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74295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a:defRPr/>
            </a:lvl1pPr>
          </a:lstStyle>
          <a:p>
            <a:pPr>
              <a:defRPr/>
            </a:pPr>
            <a:fld id="{EA3B5913-C6E1-45CC-B502-26033B3AEDC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713"/>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3538"/>
            <a:ext cx="2255838"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613" y="6400800"/>
            <a:ext cx="4114800" cy="755650"/>
          </a:xfrm>
        </p:spPr>
        <p:txBody>
          <a:bodyPr/>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000625" y="355600"/>
            <a:ext cx="1571625" cy="73660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285750" y="355600"/>
            <a:ext cx="4562475" cy="73660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373380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Kaavion paikkamerkki 2"/>
          <p:cNvSpPr>
            <a:spLocks noGrp="1"/>
          </p:cNvSpPr>
          <p:nvPr>
            <p:ph type="chart" idx="1"/>
          </p:nvPr>
        </p:nvSpPr>
        <p:spPr>
          <a:xfrm>
            <a:off x="742950" y="2235200"/>
            <a:ext cx="5829300" cy="5486400"/>
          </a:xfrm>
        </p:spPr>
        <p:txBody>
          <a:bodyPr/>
          <a:lstStyle/>
          <a:p>
            <a:pPr lvl="0"/>
            <a:endParaRPr lang="fi-FI" noProof="0" smtClean="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85750" y="355600"/>
            <a:ext cx="5829300" cy="1473200"/>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742950" y="2235200"/>
            <a:ext cx="2838450" cy="54864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3733800" y="22352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3733800" y="5054600"/>
            <a:ext cx="2838450" cy="2667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a:defRPr/>
            </a:lvl1pPr>
          </a:lstStyle>
          <a:p>
            <a:pPr>
              <a:defRPr/>
            </a:pPr>
            <a:fld id="{1DCADB13-D97D-4955-9BC6-774B9F3FCDD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FE42C1A-8D34-45CF-9B09-E609C6EA7D6B}"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B823C23-005A-4AAE-B7B9-E8CE3E6349BF}"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F0EF7D7-1BF9-44E9-92E2-50508B4788D8}"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2885A17-806A-424D-B731-18E6231C2C5A}"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E18B3ED-60D1-42F1-BC78-89101DC6229D}"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7EFA7AF-8BB9-4662-A1FC-A526D6DA5B45}"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351A890-24D8-43F6-81D2-0C7045849CD9}"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988A081-DD0C-4817-A448-1DD83583AB5B}"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E7233D1-89D5-492B-A05C-0854DB6614D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5E562EAC-FA11-40F6-A2F0-DB999D131FE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4C07A40-0F34-4838-BBF8-6C684A1E7BB7}"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D613BDBD-2508-45AB-ADEA-623167F9F01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C7DDC5C4-14AB-4922-94C3-5466CD446D4F}"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357188" y="1214414"/>
            <a:ext cx="6286522" cy="7500989"/>
          </a:xfrm>
        </p:spPr>
        <p:txBody>
          <a:bodyPr/>
          <a:lstStyle>
            <a:lvl1pPr>
              <a:buNone/>
              <a:defRPr/>
            </a:lvl1pPr>
          </a:lstStyle>
          <a:p>
            <a:pPr lvl="0"/>
            <a:endParaRPr lang="fi-FI" dirty="0" smtClean="0"/>
          </a:p>
        </p:txBody>
      </p:sp>
      <p:sp>
        <p:nvSpPr>
          <p:cNvPr id="4" name="Rectangle 1037"/>
          <p:cNvSpPr>
            <a:spLocks noGrp="1" noChangeArrowheads="1"/>
          </p:cNvSpPr>
          <p:nvPr>
            <p:ph type="dt" sz="half" idx="14"/>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5"/>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6"/>
          </p:nvPr>
        </p:nvSpPr>
        <p:spPr/>
        <p:txBody>
          <a:bodyPr/>
          <a:lstStyle>
            <a:lvl1pPr eaLnBrk="1" fontAlgn="auto" hangingPunct="1">
              <a:spcBef>
                <a:spcPts val="0"/>
              </a:spcBef>
              <a:spcAft>
                <a:spcPts val="0"/>
              </a:spcAft>
              <a:defRPr/>
            </a:lvl1pPr>
          </a:lstStyle>
          <a:p>
            <a:pPr>
              <a:defRPr/>
            </a:pPr>
            <a:fld id="{434209AF-B648-4DF9-A2FA-D87F9E18EF9C}"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28" y="1228708"/>
            <a:ext cx="6357982" cy="44148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786438"/>
            <a:ext cx="6357938" cy="2857528"/>
          </a:xfrm>
        </p:spPr>
        <p:txBody>
          <a:bodyPr/>
          <a:lstStyle/>
          <a:p>
            <a:pPr lvl="0"/>
            <a:endParaRPr lang="fi-FI" noProof="0"/>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80E9ACB0-CA5B-479C-9C5D-4D779915582A}"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Tekstin paikkamerkki 6"/>
          <p:cNvSpPr>
            <a:spLocks noGrp="1"/>
          </p:cNvSpPr>
          <p:nvPr>
            <p:ph type="body" sz="quarter" idx="13"/>
          </p:nvPr>
        </p:nvSpPr>
        <p:spPr>
          <a:xfrm>
            <a:off x="285750" y="1285875"/>
            <a:ext cx="6357938" cy="385762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9" name="Kuvan paikkamerkki 8"/>
          <p:cNvSpPr>
            <a:spLocks noGrp="1"/>
          </p:cNvSpPr>
          <p:nvPr>
            <p:ph type="pic" sz="quarter" idx="14"/>
          </p:nvPr>
        </p:nvSpPr>
        <p:spPr>
          <a:xfrm>
            <a:off x="285750" y="5214964"/>
            <a:ext cx="6357938" cy="3143250"/>
          </a:xfrm>
        </p:spPr>
        <p:txBody>
          <a:bodyPr/>
          <a:lstStyle/>
          <a:p>
            <a:pPr lvl="0"/>
            <a:endParaRPr lang="fi-FI" noProof="0"/>
          </a:p>
        </p:txBody>
      </p:sp>
      <p:sp>
        <p:nvSpPr>
          <p:cNvPr id="11" name="Tekstin paikkamerkki 10"/>
          <p:cNvSpPr>
            <a:spLocks noGrp="1"/>
          </p:cNvSpPr>
          <p:nvPr>
            <p:ph type="body" sz="quarter" idx="15"/>
          </p:nvPr>
        </p:nvSpPr>
        <p:spPr>
          <a:xfrm>
            <a:off x="285750" y="8358214"/>
            <a:ext cx="6357938" cy="285752"/>
          </a:xfrm>
        </p:spPr>
        <p:txBody>
          <a:bodyPr/>
          <a:lstStyle>
            <a:lvl1pPr>
              <a:defRPr/>
            </a:lvl1pPr>
            <a:lvl2pPr>
              <a:defRPr/>
            </a:lvl2pPr>
          </a:lstStyle>
          <a:p>
            <a:pPr lvl="0"/>
            <a:r>
              <a:rPr lang="fi-FI" smtClean="0"/>
              <a:t>Muokkaa tekstin perustyylejä napsauttamalla</a:t>
            </a:r>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FA4242B7-AA1F-4B20-A304-44B203761DDD}"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7" name="Kuvan paikkamerkki 6"/>
          <p:cNvSpPr>
            <a:spLocks noGrp="1"/>
          </p:cNvSpPr>
          <p:nvPr>
            <p:ph type="pic" sz="quarter" idx="13"/>
          </p:nvPr>
        </p:nvSpPr>
        <p:spPr>
          <a:xfrm>
            <a:off x="357188" y="1428750"/>
            <a:ext cx="6286522" cy="4857762"/>
          </a:xfrm>
        </p:spPr>
        <p:txBody>
          <a:bodyPr/>
          <a:lstStyle/>
          <a:p>
            <a:pPr lvl="0"/>
            <a:endParaRPr lang="fi-FI" noProof="0"/>
          </a:p>
        </p:txBody>
      </p:sp>
      <p:sp>
        <p:nvSpPr>
          <p:cNvPr id="9" name="Tekstin paikkamerkki 8"/>
          <p:cNvSpPr>
            <a:spLocks noGrp="1"/>
          </p:cNvSpPr>
          <p:nvPr>
            <p:ph type="body" sz="quarter" idx="14"/>
          </p:nvPr>
        </p:nvSpPr>
        <p:spPr>
          <a:xfrm>
            <a:off x="357188" y="6500812"/>
            <a:ext cx="6286522" cy="221459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8"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F27DD2AE-D0B9-42AD-B89D-EA960F1596A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1059" descr="kansi_tkunta-palmenia"/>
          <p:cNvPicPr>
            <a:picLocks noChangeAspect="1" noChangeArrowheads="1"/>
          </p:cNvPicPr>
          <p:nvPr/>
        </p:nvPicPr>
        <p:blipFill>
          <a:blip r:embed="rId2" cstate="print"/>
          <a:srcRect/>
          <a:stretch>
            <a:fillRect/>
          </a:stretch>
        </p:blipFill>
        <p:spPr bwMode="auto">
          <a:xfrm>
            <a:off x="0" y="0"/>
            <a:ext cx="6859588" cy="9145588"/>
          </a:xfrm>
          <a:prstGeom prst="rect">
            <a:avLst/>
          </a:prstGeom>
          <a:noFill/>
          <a:ln w="9525">
            <a:noFill/>
            <a:miter lim="800000"/>
            <a:headEnd/>
            <a:tailEnd/>
          </a:ln>
        </p:spPr>
      </p:pic>
      <p:sp>
        <p:nvSpPr>
          <p:cNvPr id="3074" name="Rectangle 2"/>
          <p:cNvSpPr>
            <a:spLocks noGrp="1" noChangeArrowheads="1"/>
          </p:cNvSpPr>
          <p:nvPr>
            <p:ph type="ctrTitle"/>
          </p:nvPr>
        </p:nvSpPr>
        <p:spPr>
          <a:xfrm>
            <a:off x="800100" y="2798233"/>
            <a:ext cx="4057650" cy="1524000"/>
          </a:xfrm>
        </p:spPr>
        <p:txBody>
          <a:bodyPr/>
          <a:lstStyle>
            <a:lvl1pPr>
              <a:defRPr>
                <a:solidFill>
                  <a:srgbClr val="1E1C77"/>
                </a:solidFill>
              </a:defRPr>
            </a:lvl1pPr>
          </a:lstStyle>
          <a:p>
            <a:r>
              <a:rPr lang="en-US" dirty="0" err="1"/>
              <a:t>Muokkaa</a:t>
            </a:r>
            <a:r>
              <a:rPr lang="en-US" dirty="0"/>
              <a:t> </a:t>
            </a:r>
            <a:r>
              <a:rPr lang="en-US" dirty="0" err="1"/>
              <a:t>otsikon</a:t>
            </a:r>
            <a:r>
              <a:rPr lang="en-US" dirty="0"/>
              <a:t> </a:t>
            </a:r>
            <a:r>
              <a:rPr lang="en-US" dirty="0" err="1"/>
              <a:t>perustyyliä</a:t>
            </a:r>
            <a:r>
              <a:rPr lang="en-US" dirty="0"/>
              <a:t> </a:t>
            </a:r>
            <a:r>
              <a:rPr lang="en-US" dirty="0" err="1"/>
              <a:t>napsauttamalla</a:t>
            </a:r>
            <a:endParaRPr lang="en-US" dirty="0"/>
          </a:p>
        </p:txBody>
      </p:sp>
      <p:sp>
        <p:nvSpPr>
          <p:cNvPr id="3075" name="Rectangle 3"/>
          <p:cNvSpPr>
            <a:spLocks noGrp="1" noChangeArrowheads="1"/>
          </p:cNvSpPr>
          <p:nvPr>
            <p:ph type="subTitle" idx="1"/>
          </p:nvPr>
        </p:nvSpPr>
        <p:spPr>
          <a:xfrm>
            <a:off x="800100" y="4758268"/>
            <a:ext cx="4057650" cy="1845733"/>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4CF2616-F58F-4681-80B4-173EBD329382}"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5875867"/>
            <a:ext cx="5829300" cy="1816100"/>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97D0C85-446F-4682-997D-8B0F8F3C824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a:defRPr/>
            </a:lvl1pPr>
          </a:lstStyle>
          <a:p>
            <a:pPr>
              <a:defRPr/>
            </a:pPr>
            <a:fld id="{6A6E51FE-E33B-4285-B7C6-BDA070799CFB}"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137160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057650" y="2133600"/>
            <a:ext cx="2571750" cy="66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138F92E-382B-433D-B5F7-39FCE0AAF968}"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42900" y="366184"/>
            <a:ext cx="6172200" cy="1524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0E605EB-FF26-45F8-845D-619781010FEE}"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4"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5"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B4B6A77-C128-4A1F-A9F7-340B1A0AB835}"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3"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4"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EDDAC5B-8243-4CC4-B2D4-7A21C6D3E426}"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1" y="364067"/>
            <a:ext cx="2256235" cy="1549400"/>
          </a:xfrm>
        </p:spPr>
        <p:txBody>
          <a:bodyPr/>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DFB9E36-941B-4E15-946F-3A2A033B98F9}"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928670" y="30135"/>
            <a:ext cx="5643602" cy="755651"/>
          </a:xfrm>
        </p:spPr>
        <p:txBody>
          <a:bodyPr/>
          <a:lstStyle>
            <a:lvl1pPr algn="l">
              <a:defRPr sz="2000" b="1"/>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928670" y="959909"/>
            <a:ext cx="5643602" cy="65410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500042" y="7572396"/>
            <a:ext cx="6072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5"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7"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5F793DB-89D6-46E3-8EB0-C1EC144058BB}"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6B21DF2-4076-46C2-AC36-BC93D7C603A6}"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5314950" y="203200"/>
            <a:ext cx="1314450" cy="8534400"/>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1371600" y="203200"/>
            <a:ext cx="3829050" cy="8534400"/>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1037"/>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5" name="Rectangle 1038"/>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6" name="Rectangle 1039"/>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4AED6F7-5AC5-43D2-8614-16CD80694C7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7" name="Sisällön paikkamerkki 6"/>
          <p:cNvSpPr>
            <a:spLocks noGrp="1"/>
          </p:cNvSpPr>
          <p:nvPr>
            <p:ph sz="quarter" idx="13"/>
          </p:nvPr>
        </p:nvSpPr>
        <p:spPr>
          <a:xfrm>
            <a:off x="357166" y="6858016"/>
            <a:ext cx="6286543" cy="1785949"/>
          </a:xfrm>
        </p:spPr>
        <p:txBody>
          <a:bodyPr/>
          <a:lstStyle>
            <a:lvl1pPr>
              <a:defRPr/>
            </a:lvl1pPr>
            <a:lvl5pPr>
              <a:buNone/>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Sisällön paikkamerkki 6"/>
          <p:cNvSpPr>
            <a:spLocks noGrp="1"/>
          </p:cNvSpPr>
          <p:nvPr>
            <p:ph sz="quarter" idx="14"/>
          </p:nvPr>
        </p:nvSpPr>
        <p:spPr>
          <a:xfrm>
            <a:off x="357166" y="1285853"/>
            <a:ext cx="6286543" cy="5429287"/>
          </a:xfrm>
        </p:spPr>
        <p:txBody>
          <a:bodyPr/>
          <a:lstStyle>
            <a:lvl1pPr>
              <a:buNone/>
              <a:defRPr/>
            </a:lvl1pPr>
          </a:lstStyle>
          <a:p>
            <a:pPr lvl="0"/>
            <a:r>
              <a:rPr lang="fi-FI" smtClean="0"/>
              <a:t>Muokkaa tekstin perustyylejä napsauttamalla</a:t>
            </a:r>
          </a:p>
        </p:txBody>
      </p:sp>
      <p:sp>
        <p:nvSpPr>
          <p:cNvPr id="5" name="Rectangle 1037"/>
          <p:cNvSpPr>
            <a:spLocks noGrp="1" noChangeArrowheads="1"/>
          </p:cNvSpPr>
          <p:nvPr>
            <p:ph type="dt" sz="half" idx="15"/>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6" name="Rectangle 1038"/>
          <p:cNvSpPr>
            <a:spLocks noGrp="1" noChangeArrowheads="1"/>
          </p:cNvSpPr>
          <p:nvPr>
            <p:ph type="ftr" sz="quarter" idx="16"/>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9" name="Rectangle 1039"/>
          <p:cNvSpPr>
            <a:spLocks noGrp="1" noChangeArrowheads="1"/>
          </p:cNvSpPr>
          <p:nvPr>
            <p:ph type="sldNum" sz="quarter" idx="17"/>
          </p:nvPr>
        </p:nvSpPr>
        <p:spPr/>
        <p:txBody>
          <a:bodyPr/>
          <a:lstStyle>
            <a:lvl1pPr eaLnBrk="1" fontAlgn="auto" hangingPunct="1">
              <a:spcBef>
                <a:spcPts val="0"/>
              </a:spcBef>
              <a:spcAft>
                <a:spcPts val="0"/>
              </a:spcAft>
              <a:defRPr/>
            </a:lvl1pPr>
          </a:lstStyle>
          <a:p>
            <a:pPr>
              <a:defRPr/>
            </a:pPr>
            <a:fld id="{5035EFDF-E443-478B-A7D0-5AA34382D36C}"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7" name="Sisällön paikkamerkki 6"/>
          <p:cNvSpPr>
            <a:spLocks noGrp="1"/>
          </p:cNvSpPr>
          <p:nvPr>
            <p:ph sz="quarter" idx="13"/>
          </p:nvPr>
        </p:nvSpPr>
        <p:spPr>
          <a:xfrm>
            <a:off x="0" y="1428750"/>
            <a:ext cx="1714500" cy="3214688"/>
          </a:xfrm>
        </p:spPr>
        <p:txBody>
          <a:bodyPr/>
          <a:lstStyle>
            <a:lvl1pPr>
              <a:buNone/>
              <a:defRPr/>
            </a:lvl1pPr>
            <a:lvl2pPr>
              <a:buNone/>
              <a:defRPr/>
            </a:lvl2pPr>
            <a:lvl3pPr>
              <a:buNone/>
              <a:defRPr/>
            </a:lvl3pPr>
          </a:lstStyle>
          <a:p>
            <a:pPr lvl="1"/>
            <a:endParaRPr lang="fi-FI" dirty="0" smtClean="0"/>
          </a:p>
        </p:txBody>
      </p:sp>
      <p:sp>
        <p:nvSpPr>
          <p:cNvPr id="9" name="Sisällön paikkamerkki 8"/>
          <p:cNvSpPr>
            <a:spLocks noGrp="1"/>
          </p:cNvSpPr>
          <p:nvPr>
            <p:ph sz="quarter" idx="14"/>
          </p:nvPr>
        </p:nvSpPr>
        <p:spPr>
          <a:xfrm>
            <a:off x="2000250" y="1500188"/>
            <a:ext cx="4572022" cy="31432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13" name="Tekstin paikkamerkki 12"/>
          <p:cNvSpPr>
            <a:spLocks noGrp="1"/>
          </p:cNvSpPr>
          <p:nvPr>
            <p:ph type="body" sz="quarter" idx="15"/>
          </p:nvPr>
        </p:nvSpPr>
        <p:spPr>
          <a:xfrm>
            <a:off x="357166" y="4929188"/>
            <a:ext cx="6215105" cy="364334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1037"/>
          <p:cNvSpPr>
            <a:spLocks noGrp="1" noChangeArrowheads="1"/>
          </p:cNvSpPr>
          <p:nvPr>
            <p:ph type="dt" sz="half" idx="16"/>
          </p:nvPr>
        </p:nvSpPr>
        <p:spPr/>
        <p:txBody>
          <a:bodyPr/>
          <a:lstStyle>
            <a:lvl1pPr eaLnBrk="1" fontAlgn="auto" hangingPunct="1">
              <a:spcBef>
                <a:spcPts val="0"/>
              </a:spcBef>
              <a:spcAft>
                <a:spcPts val="0"/>
              </a:spcAft>
              <a:defRPr/>
            </a:lvl1pPr>
          </a:lstStyle>
          <a:p>
            <a:pPr>
              <a:defRPr/>
            </a:pPr>
            <a:r>
              <a:rPr lang="fi-FI" smtClean="0"/>
              <a:t>13.9.2012</a:t>
            </a:r>
            <a:endParaRPr lang="en-US"/>
          </a:p>
        </p:txBody>
      </p:sp>
      <p:sp>
        <p:nvSpPr>
          <p:cNvPr id="8" name="Rectangle 1038"/>
          <p:cNvSpPr>
            <a:spLocks noGrp="1" noChangeArrowheads="1"/>
          </p:cNvSpPr>
          <p:nvPr>
            <p:ph type="ftr" sz="quarter" idx="17"/>
          </p:nvPr>
        </p:nvSpPr>
        <p:spPr/>
        <p:txBody>
          <a:bodyPr/>
          <a:lstStyle>
            <a:lvl1pPr eaLnBrk="1" fontAlgn="auto" hangingPunct="1">
              <a:spcBef>
                <a:spcPts val="0"/>
              </a:spcBef>
              <a:spcAft>
                <a:spcPts val="0"/>
              </a:spcAft>
              <a:defRPr/>
            </a:lvl1pPr>
          </a:lstStyle>
          <a:p>
            <a:pPr>
              <a:defRPr/>
            </a:pPr>
            <a:r>
              <a:rPr lang="fi-FI" smtClean="0"/>
              <a:t>Jussi Tammisola, Kasvit ja ravinto</a:t>
            </a:r>
            <a:endParaRPr lang="en-US"/>
          </a:p>
        </p:txBody>
      </p:sp>
      <p:sp>
        <p:nvSpPr>
          <p:cNvPr id="10" name="Rectangle 1039"/>
          <p:cNvSpPr>
            <a:spLocks noGrp="1" noChangeArrowheads="1"/>
          </p:cNvSpPr>
          <p:nvPr>
            <p:ph type="sldNum" sz="quarter" idx="18"/>
          </p:nvPr>
        </p:nvSpPr>
        <p:spPr/>
        <p:txBody>
          <a:bodyPr/>
          <a:lstStyle>
            <a:lvl1pPr eaLnBrk="1" fontAlgn="auto" hangingPunct="1">
              <a:spcBef>
                <a:spcPts val="0"/>
              </a:spcBef>
              <a:spcAft>
                <a:spcPts val="0"/>
              </a:spcAft>
              <a:defRPr/>
            </a:lvl1pPr>
          </a:lstStyle>
          <a:p>
            <a:pPr>
              <a:defRPr/>
            </a:pPr>
            <a:fld id="{FCF8A8CA-52B8-463C-9491-88B7FFA76F9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theme" Target="../theme/theme1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2.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4.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6.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17.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theme" Target="../theme/theme20.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19" Type="http://schemas.openxmlformats.org/officeDocument/2006/relationships/image" Target="../media/image1.jpeg"/><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6" Type="http://schemas.openxmlformats.org/officeDocument/2006/relationships/theme" Target="../theme/theme21.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theme" Target="../theme/theme23.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image" Target="../media/image1.jpe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6" Type="http://schemas.openxmlformats.org/officeDocument/2006/relationships/theme" Target="../theme/theme24.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6" Type="http://schemas.openxmlformats.org/officeDocument/2006/relationships/theme" Target="../theme/theme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theme" Target="../theme/theme2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10" Type="http://schemas.openxmlformats.org/officeDocument/2006/relationships/slideLayout" Target="../slideLayouts/slideLayout348.xml"/><Relationship Id="rId19" Type="http://schemas.openxmlformats.org/officeDocument/2006/relationships/image" Target="../media/image1.jpeg"/><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18" Type="http://schemas.openxmlformats.org/officeDocument/2006/relationships/theme" Target="../theme/theme27.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17" Type="http://schemas.openxmlformats.org/officeDocument/2006/relationships/slideLayout" Target="../slideLayouts/slideLayout372.xml"/><Relationship Id="rId2" Type="http://schemas.openxmlformats.org/officeDocument/2006/relationships/slideLayout" Target="../slideLayouts/slideLayout357.xml"/><Relationship Id="rId16" Type="http://schemas.openxmlformats.org/officeDocument/2006/relationships/slideLayout" Target="../slideLayouts/slideLayout371.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10" Type="http://schemas.openxmlformats.org/officeDocument/2006/relationships/slideLayout" Target="../slideLayouts/slideLayout365.xml"/><Relationship Id="rId19" Type="http://schemas.openxmlformats.org/officeDocument/2006/relationships/image" Target="../media/image1.jpeg"/><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theme" Target="../theme/theme28.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18" Type="http://schemas.openxmlformats.org/officeDocument/2006/relationships/theme" Target="../theme/theme30.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17" Type="http://schemas.openxmlformats.org/officeDocument/2006/relationships/slideLayout" Target="../slideLayouts/slideLayout416.xml"/><Relationship Id="rId2" Type="http://schemas.openxmlformats.org/officeDocument/2006/relationships/slideLayout" Target="../slideLayouts/slideLayout401.xml"/><Relationship Id="rId16" Type="http://schemas.openxmlformats.org/officeDocument/2006/relationships/slideLayout" Target="../slideLayouts/slideLayout415.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19" Type="http://schemas.openxmlformats.org/officeDocument/2006/relationships/image" Target="../media/image1.jpeg"/><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theme" Target="../theme/theme31.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image" Target="../media/image1.jpeg"/><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18" Type="http://schemas.openxmlformats.org/officeDocument/2006/relationships/theme" Target="../theme/theme33.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19" Type="http://schemas.openxmlformats.org/officeDocument/2006/relationships/image" Target="../media/image1.jpeg"/><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theme" Target="../theme/theme34.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3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18" Type="http://schemas.openxmlformats.org/officeDocument/2006/relationships/theme" Target="../theme/theme36.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17" Type="http://schemas.openxmlformats.org/officeDocument/2006/relationships/slideLayout" Target="../slideLayouts/slideLayout503.xml"/><Relationship Id="rId2" Type="http://schemas.openxmlformats.org/officeDocument/2006/relationships/slideLayout" Target="../slideLayouts/slideLayout488.xml"/><Relationship Id="rId16" Type="http://schemas.openxmlformats.org/officeDocument/2006/relationships/slideLayout" Target="../slideLayouts/slideLayout502.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slideLayout" Target="../slideLayouts/slideLayout501.xml"/><Relationship Id="rId10" Type="http://schemas.openxmlformats.org/officeDocument/2006/relationships/slideLayout" Target="../slideLayouts/slideLayout496.xml"/><Relationship Id="rId19" Type="http://schemas.openxmlformats.org/officeDocument/2006/relationships/image" Target="../media/image1.jpeg"/><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slideLayout" Target="../slideLayouts/slideLayout5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1.jpe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1.jpe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4099"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4100"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latin typeface="+mn-lt"/>
              </a:defRPr>
            </a:lvl1pPr>
          </a:lstStyle>
          <a:p>
            <a:pPr>
              <a:defRPr/>
            </a:pPr>
            <a:fld id="{858CF8B2-E2EA-458F-B46B-660E72D836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46" r:id="rId1"/>
    <p:sldLayoutId id="2147490147" r:id="rId2"/>
    <p:sldLayoutId id="2147490148" r:id="rId3"/>
    <p:sldLayoutId id="2147490149" r:id="rId4"/>
    <p:sldLayoutId id="2147490150" r:id="rId5"/>
    <p:sldLayoutId id="2147490151" r:id="rId6"/>
    <p:sldLayoutId id="2147490152" r:id="rId7"/>
    <p:sldLayoutId id="2147490153" r:id="rId8"/>
    <p:sldLayoutId id="2147490154" r:id="rId9"/>
    <p:sldLayoutId id="2147490155" r:id="rId10"/>
    <p:sldLayoutId id="2147490156" r:id="rId11"/>
    <p:sldLayoutId id="2147489870" r:id="rId12"/>
    <p:sldLayoutId id="2147489871" r:id="rId13"/>
    <p:sldLayoutId id="2147489872" r:id="rId14"/>
    <p:sldLayoutId id="2147489873" r:id="rId15"/>
    <p:sldLayoutId id="2147489874" r:id="rId16"/>
    <p:sldLayoutId id="2147489875"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75000"/>
              </a:lnSpc>
              <a:defRPr/>
            </a:pPr>
            <a:endParaRPr lang="fi-FI" sz="1800">
              <a:solidFill>
                <a:srgbClr val="081D58"/>
              </a:solidFill>
              <a:latin typeface="Arial" pitchFamily="34" charset="0"/>
              <a:cs typeface="Arial" charset="0"/>
            </a:endParaRPr>
          </a:p>
        </p:txBody>
      </p:sp>
      <p:sp>
        <p:nvSpPr>
          <p:cNvPr id="13315"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3316"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940" r:id="rId1"/>
    <p:sldLayoutId id="2147489941" r:id="rId2"/>
    <p:sldLayoutId id="2147489942" r:id="rId3"/>
    <p:sldLayoutId id="2147489943" r:id="rId4"/>
    <p:sldLayoutId id="2147489944" r:id="rId5"/>
    <p:sldLayoutId id="2147489945" r:id="rId6"/>
    <p:sldLayoutId id="2147489946" r:id="rId7"/>
    <p:sldLayoutId id="2147489947" r:id="rId8"/>
    <p:sldLayoutId id="2147489948" r:id="rId9"/>
    <p:sldLayoutId id="2147489949" r:id="rId10"/>
    <p:sldLayoutId id="2147489950" r:id="rId11"/>
    <p:sldLayoutId id="2147489951" r:id="rId12"/>
    <p:sldLayoutId id="2147489952" r:id="rId13"/>
    <p:sldLayoutId id="2147489953" r:id="rId14"/>
    <p:sldLayoutId id="2147489954" r:id="rId15"/>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nSpc>
                <a:spcPct val="85000"/>
              </a:lnSpc>
              <a:spcBef>
                <a:spcPct val="20000"/>
              </a:spcBef>
              <a:buFontTx/>
              <a:buChar char="•"/>
              <a:defRPr/>
            </a:pPr>
            <a:endParaRPr lang="fi-FI">
              <a:solidFill>
                <a:srgbClr val="FFFFFF"/>
              </a:solidFill>
              <a:latin typeface="Times New Roman"/>
              <a:cs typeface="Arial" charset="0"/>
            </a:endParaRPr>
          </a:p>
        </p:txBody>
      </p:sp>
      <p:sp>
        <p:nvSpPr>
          <p:cNvPr id="14339"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4340"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89955" r:id="rId1"/>
    <p:sldLayoutId id="2147489956" r:id="rId2"/>
    <p:sldLayoutId id="2147489957" r:id="rId3"/>
    <p:sldLayoutId id="2147489958" r:id="rId4"/>
    <p:sldLayoutId id="2147489959" r:id="rId5"/>
    <p:sldLayoutId id="2147489960" r:id="rId6"/>
    <p:sldLayoutId id="2147489961" r:id="rId7"/>
    <p:sldLayoutId id="2147489962" r:id="rId8"/>
    <p:sldLayoutId id="2147489963" r:id="rId9"/>
    <p:sldLayoutId id="2147489964" r:id="rId10"/>
    <p:sldLayoutId id="2147489965"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nSpc>
                <a:spcPct val="85000"/>
              </a:lnSpc>
              <a:spcBef>
                <a:spcPct val="20000"/>
              </a:spcBef>
              <a:buFontTx/>
              <a:buChar char="•"/>
              <a:defRPr/>
            </a:pPr>
            <a:endParaRPr lang="fi-FI">
              <a:solidFill>
                <a:srgbClr val="FFFFFF"/>
              </a:solidFill>
              <a:latin typeface="Times New Roman"/>
              <a:cs typeface="Arial" charset="0"/>
            </a:endParaRPr>
          </a:p>
        </p:txBody>
      </p:sp>
      <p:sp>
        <p:nvSpPr>
          <p:cNvPr id="15363"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5364"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89966" r:id="rId1"/>
    <p:sldLayoutId id="2147489967" r:id="rId2"/>
    <p:sldLayoutId id="2147489968" r:id="rId3"/>
    <p:sldLayoutId id="2147489969" r:id="rId4"/>
    <p:sldLayoutId id="2147489970" r:id="rId5"/>
    <p:sldLayoutId id="2147489971" r:id="rId6"/>
    <p:sldLayoutId id="2147489972" r:id="rId7"/>
    <p:sldLayoutId id="2147489973" r:id="rId8"/>
    <p:sldLayoutId id="2147489974" r:id="rId9"/>
    <p:sldLayoutId id="2147489975" r:id="rId10"/>
    <p:sldLayoutId id="2147489976"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nSpc>
                <a:spcPct val="85000"/>
              </a:lnSpc>
              <a:spcBef>
                <a:spcPct val="20000"/>
              </a:spcBef>
              <a:buFontTx/>
              <a:buChar char="•"/>
              <a:defRPr/>
            </a:pPr>
            <a:endParaRPr lang="fi-FI">
              <a:solidFill>
                <a:srgbClr val="FFFFFF"/>
              </a:solidFill>
              <a:cs typeface="Arial" charset="0"/>
            </a:endParaRPr>
          </a:p>
        </p:txBody>
      </p:sp>
      <p:sp>
        <p:nvSpPr>
          <p:cNvPr id="16387"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6388"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89977" r:id="rId1"/>
    <p:sldLayoutId id="2147489978" r:id="rId2"/>
    <p:sldLayoutId id="2147489979" r:id="rId3"/>
    <p:sldLayoutId id="2147489980" r:id="rId4"/>
    <p:sldLayoutId id="2147489981" r:id="rId5"/>
    <p:sldLayoutId id="2147489982" r:id="rId6"/>
    <p:sldLayoutId id="2147489983" r:id="rId7"/>
    <p:sldLayoutId id="2147489984" r:id="rId8"/>
    <p:sldLayoutId id="2147489985" r:id="rId9"/>
    <p:sldLayoutId id="2147489986" r:id="rId10"/>
    <p:sldLayoutId id="2147489987"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nSpc>
                <a:spcPct val="85000"/>
              </a:lnSpc>
              <a:spcBef>
                <a:spcPct val="20000"/>
              </a:spcBef>
              <a:buFontTx/>
              <a:buChar char="•"/>
              <a:defRPr/>
            </a:pPr>
            <a:endParaRPr lang="fi-FI">
              <a:solidFill>
                <a:srgbClr val="FFFFFF"/>
              </a:solidFill>
              <a:latin typeface="Times New Roman"/>
              <a:cs typeface="Arial" charset="0"/>
            </a:endParaRPr>
          </a:p>
        </p:txBody>
      </p:sp>
      <p:sp>
        <p:nvSpPr>
          <p:cNvPr id="1741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741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89988" r:id="rId1"/>
    <p:sldLayoutId id="2147489989" r:id="rId2"/>
    <p:sldLayoutId id="2147489990" r:id="rId3"/>
    <p:sldLayoutId id="2147489991" r:id="rId4"/>
    <p:sldLayoutId id="2147489992" r:id="rId5"/>
    <p:sldLayoutId id="2147489993" r:id="rId6"/>
    <p:sldLayoutId id="2147489994" r:id="rId7"/>
    <p:sldLayoutId id="2147489995" r:id="rId8"/>
    <p:sldLayoutId id="2147489996" r:id="rId9"/>
    <p:sldLayoutId id="2147489997" r:id="rId10"/>
    <p:sldLayoutId id="2147489998"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62"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gn="ctr">
              <a:lnSpc>
                <a:spcPct val="85000"/>
              </a:lnSpc>
              <a:spcBef>
                <a:spcPct val="50000"/>
              </a:spcBef>
              <a:defRPr/>
            </a:pPr>
            <a:endParaRPr lang="fi-FI">
              <a:solidFill>
                <a:srgbClr val="081D58"/>
              </a:solidFill>
            </a:endParaRPr>
          </a:p>
        </p:txBody>
      </p:sp>
      <p:sp>
        <p:nvSpPr>
          <p:cNvPr id="18435"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8436"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999" r:id="rId1"/>
    <p:sldLayoutId id="2147490000" r:id="rId2"/>
    <p:sldLayoutId id="2147490001" r:id="rId3"/>
    <p:sldLayoutId id="2147490002" r:id="rId4"/>
    <p:sldLayoutId id="2147490003" r:id="rId5"/>
    <p:sldLayoutId id="2147490004" r:id="rId6"/>
    <p:sldLayoutId id="2147490005" r:id="rId7"/>
    <p:sldLayoutId id="2147490006" r:id="rId8"/>
    <p:sldLayoutId id="2147490007" r:id="rId9"/>
    <p:sldLayoutId id="2147490008" r:id="rId10"/>
    <p:sldLayoutId id="2147490009" r:id="rId11"/>
    <p:sldLayoutId id="2147490010" r:id="rId12"/>
    <p:sldLayoutId id="2147490011" r:id="rId13"/>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19459" name="Rectangle 3"/>
          <p:cNvSpPr>
            <a:spLocks noGrp="1" noChangeArrowheads="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510980"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a:solidFill>
                  <a:srgbClr val="000000"/>
                </a:solidFill>
                <a:latin typeface="+mn-lt"/>
              </a:defRPr>
            </a:lvl1pPr>
          </a:lstStyle>
          <a:p>
            <a:pPr>
              <a:defRPr/>
            </a:pPr>
            <a:r>
              <a:rPr lang="fi-FI" smtClean="0"/>
              <a:t>13.9.2012</a:t>
            </a:r>
            <a:endParaRPr lang="fi-FI"/>
          </a:p>
        </p:txBody>
      </p:sp>
      <p:sp>
        <p:nvSpPr>
          <p:cNvPr id="510981"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a:solidFill>
                  <a:srgbClr val="000000"/>
                </a:solidFill>
                <a:latin typeface="+mn-lt"/>
              </a:defRPr>
            </a:lvl1pPr>
          </a:lstStyle>
          <a:p>
            <a:pPr>
              <a:defRPr/>
            </a:pPr>
            <a:r>
              <a:rPr lang="fi-FI" smtClean="0"/>
              <a:t>Jussi Tammisola, Kasvit ja ravinto</a:t>
            </a:r>
            <a:endParaRPr lang="fi-FI"/>
          </a:p>
        </p:txBody>
      </p:sp>
      <p:sp>
        <p:nvSpPr>
          <p:cNvPr id="510982"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a:solidFill>
                  <a:srgbClr val="000000"/>
                </a:solidFill>
                <a:latin typeface="+mn-lt"/>
              </a:defRPr>
            </a:lvl1pPr>
          </a:lstStyle>
          <a:p>
            <a:pPr>
              <a:defRPr/>
            </a:pPr>
            <a:fld id="{9CF79AE7-482D-432C-87B9-7E3733625934}"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90204" r:id="rId1"/>
    <p:sldLayoutId id="2147490205" r:id="rId2"/>
    <p:sldLayoutId id="2147490206" r:id="rId3"/>
    <p:sldLayoutId id="2147490207" r:id="rId4"/>
    <p:sldLayoutId id="2147490208" r:id="rId5"/>
    <p:sldLayoutId id="2147490209" r:id="rId6"/>
    <p:sldLayoutId id="2147490210" r:id="rId7"/>
    <p:sldLayoutId id="2147490211" r:id="rId8"/>
    <p:sldLayoutId id="2147490212" r:id="rId9"/>
    <p:sldLayoutId id="2147490213" r:id="rId10"/>
    <p:sldLayoutId id="2147490214" r:id="rId11"/>
    <p:sldLayoutId id="2147490215"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gn="ctr">
              <a:lnSpc>
                <a:spcPct val="85000"/>
              </a:lnSpc>
              <a:spcBef>
                <a:spcPct val="50000"/>
              </a:spcBef>
              <a:defRPr/>
            </a:pPr>
            <a:endParaRPr lang="fi-FI">
              <a:solidFill>
                <a:srgbClr val="081D58"/>
              </a:solidFill>
            </a:endParaRPr>
          </a:p>
        </p:txBody>
      </p:sp>
      <p:sp>
        <p:nvSpPr>
          <p:cNvPr id="20483"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20484"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012" r:id="rId1"/>
    <p:sldLayoutId id="2147490013" r:id="rId2"/>
    <p:sldLayoutId id="2147490014" r:id="rId3"/>
    <p:sldLayoutId id="2147490015" r:id="rId4"/>
    <p:sldLayoutId id="2147490016" r:id="rId5"/>
    <p:sldLayoutId id="2147490017" r:id="rId6"/>
    <p:sldLayoutId id="2147490018" r:id="rId7"/>
    <p:sldLayoutId id="2147490019" r:id="rId8"/>
    <p:sldLayoutId id="2147490020" r:id="rId9"/>
    <p:sldLayoutId id="2147490021" r:id="rId10"/>
    <p:sldLayoutId id="2147490022" r:id="rId11"/>
    <p:sldLayoutId id="2147490023" r:id="rId12"/>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21507" name="Rectangle 3"/>
          <p:cNvSpPr>
            <a:spLocks noGrp="1" noChangeArrowheads="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739332"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defRPr sz="1400">
                <a:solidFill>
                  <a:srgbClr val="000000"/>
                </a:solidFill>
                <a:latin typeface="Arial" charset="0"/>
              </a:defRPr>
            </a:lvl1pPr>
          </a:lstStyle>
          <a:p>
            <a:pPr>
              <a:defRPr/>
            </a:pPr>
            <a:r>
              <a:rPr lang="fi-FI" smtClean="0"/>
              <a:t>13.9.2012</a:t>
            </a:r>
            <a:endParaRPr lang="fi-FI"/>
          </a:p>
        </p:txBody>
      </p:sp>
      <p:sp>
        <p:nvSpPr>
          <p:cNvPr id="739333"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rgbClr val="000000"/>
                </a:solidFill>
                <a:latin typeface="Arial" charset="0"/>
              </a:defRPr>
            </a:lvl1pPr>
          </a:lstStyle>
          <a:p>
            <a:pPr>
              <a:defRPr/>
            </a:pPr>
            <a:r>
              <a:rPr lang="fi-FI" smtClean="0"/>
              <a:t>Jussi Tammisola, Kasvit ja ravinto</a:t>
            </a:r>
            <a:endParaRPr lang="fi-FI"/>
          </a:p>
        </p:txBody>
      </p:sp>
      <p:sp>
        <p:nvSpPr>
          <p:cNvPr id="739334"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defRPr sz="1400">
                <a:solidFill>
                  <a:srgbClr val="000000"/>
                </a:solidFill>
                <a:latin typeface="Arial" charset="0"/>
              </a:defRPr>
            </a:lvl1pPr>
          </a:lstStyle>
          <a:p>
            <a:pPr>
              <a:defRPr/>
            </a:pPr>
            <a:fld id="{1F144000-7AB9-49FE-92AB-5C5B73BC25CF}"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90216" r:id="rId1"/>
    <p:sldLayoutId id="2147490217" r:id="rId2"/>
    <p:sldLayoutId id="2147490218" r:id="rId3"/>
    <p:sldLayoutId id="2147490219" r:id="rId4"/>
    <p:sldLayoutId id="2147490220" r:id="rId5"/>
    <p:sldLayoutId id="2147490221" r:id="rId6"/>
    <p:sldLayoutId id="2147490222" r:id="rId7"/>
    <p:sldLayoutId id="2147490223" r:id="rId8"/>
    <p:sldLayoutId id="2147490224" r:id="rId9"/>
    <p:sldLayoutId id="2147490225" r:id="rId10"/>
    <p:sldLayoutId id="2147490226" r:id="rId11"/>
    <p:sldLayoutId id="2147490227" r:id="rId12"/>
    <p:sldLayoutId id="2147490228"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667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gn="ctr" eaLnBrk="1" hangingPunct="1">
              <a:lnSpc>
                <a:spcPct val="90000"/>
              </a:lnSpc>
              <a:defRPr/>
            </a:pPr>
            <a:endParaRPr lang="fi-FI" sz="3200">
              <a:solidFill>
                <a:srgbClr val="081D58"/>
              </a:solidFill>
              <a:latin typeface="Arial" charset="0"/>
            </a:endParaRPr>
          </a:p>
        </p:txBody>
      </p:sp>
      <p:sp>
        <p:nvSpPr>
          <p:cNvPr id="2253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79" tIns="44446" rIns="90479" bIns="44446" numCol="1" anchor="b" anchorCtr="0" compatLnSpc="1">
            <a:prstTxWarp prst="textNoShape">
              <a:avLst/>
            </a:prstTxWarp>
          </a:bodyPr>
          <a:lstStyle/>
          <a:p>
            <a:pPr lvl="0"/>
            <a:r>
              <a:rPr lang="fi-FI" smtClean="0"/>
              <a:t>Click to edit Master title style</a:t>
            </a:r>
          </a:p>
        </p:txBody>
      </p:sp>
      <p:sp>
        <p:nvSpPr>
          <p:cNvPr id="2253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79" tIns="44446" rIns="90479" bIns="44446"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024" r:id="rId1"/>
    <p:sldLayoutId id="2147490025" r:id="rId2"/>
    <p:sldLayoutId id="2147490026" r:id="rId3"/>
    <p:sldLayoutId id="2147490027" r:id="rId4"/>
    <p:sldLayoutId id="2147490028" r:id="rId5"/>
    <p:sldLayoutId id="2147490029" r:id="rId6"/>
    <p:sldLayoutId id="2147490030" r:id="rId7"/>
    <p:sldLayoutId id="2147490031" r:id="rId8"/>
    <p:sldLayoutId id="2147490032" r:id="rId9"/>
    <p:sldLayoutId id="2147490033" r:id="rId10"/>
    <p:sldLayoutId id="2147490034"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85000"/>
              </a:lnSpc>
              <a:spcBef>
                <a:spcPct val="20000"/>
              </a:spcBef>
              <a:buClr>
                <a:srgbClr val="FFFFFF"/>
              </a:buClr>
              <a:buSzPct val="100000"/>
              <a:buFontTx/>
              <a:buChar char="•"/>
              <a:defRPr/>
            </a:pPr>
            <a:endParaRPr lang="fi-FI" sz="1800">
              <a:solidFill>
                <a:srgbClr val="919191"/>
              </a:solidFill>
            </a:endParaRPr>
          </a:p>
        </p:txBody>
      </p:sp>
      <p:sp>
        <p:nvSpPr>
          <p:cNvPr id="5123"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5124"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 id="2147489887" r:id="rId12"/>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23555"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23556"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solidFill>
                  <a:srgbClr val="000000"/>
                </a:solidFill>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fld id="{B1176113-30ED-4607-B20D-6F24918959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9" r:id="rId1"/>
    <p:sldLayoutId id="2147490035" r:id="rId2"/>
    <p:sldLayoutId id="2147490230" r:id="rId3"/>
    <p:sldLayoutId id="2147490231" r:id="rId4"/>
    <p:sldLayoutId id="2147490232" r:id="rId5"/>
    <p:sldLayoutId id="2147490233" r:id="rId6"/>
    <p:sldLayoutId id="2147490234" r:id="rId7"/>
    <p:sldLayoutId id="2147490235" r:id="rId8"/>
    <p:sldLayoutId id="2147490236" r:id="rId9"/>
    <p:sldLayoutId id="2147490237" r:id="rId10"/>
    <p:sldLayoutId id="2147490238" r:id="rId11"/>
    <p:sldLayoutId id="2147490239" r:id="rId12"/>
    <p:sldLayoutId id="2147490240" r:id="rId13"/>
    <p:sldLayoutId id="2147490241" r:id="rId14"/>
    <p:sldLayoutId id="2147490242" r:id="rId15"/>
    <p:sldLayoutId id="2147490243" r:id="rId16"/>
    <p:sldLayoutId id="2147490244"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75000"/>
              </a:lnSpc>
              <a:defRPr/>
            </a:pPr>
            <a:endParaRPr lang="fi-FI" sz="1800">
              <a:solidFill>
                <a:srgbClr val="081D58"/>
              </a:solidFill>
              <a:latin typeface="Arial" charset="0"/>
            </a:endParaRPr>
          </a:p>
        </p:txBody>
      </p:sp>
      <p:sp>
        <p:nvSpPr>
          <p:cNvPr id="24579"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24580"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036" r:id="rId1"/>
    <p:sldLayoutId id="2147490037" r:id="rId2"/>
    <p:sldLayoutId id="2147490038" r:id="rId3"/>
    <p:sldLayoutId id="2147490039" r:id="rId4"/>
    <p:sldLayoutId id="2147490040" r:id="rId5"/>
    <p:sldLayoutId id="2147490041" r:id="rId6"/>
    <p:sldLayoutId id="2147490042" r:id="rId7"/>
    <p:sldLayoutId id="2147490043" r:id="rId8"/>
    <p:sldLayoutId id="2147490044" r:id="rId9"/>
    <p:sldLayoutId id="2147490045" r:id="rId10"/>
    <p:sldLayoutId id="2147490046" r:id="rId11"/>
    <p:sldLayoutId id="2147490047" r:id="rId12"/>
    <p:sldLayoutId id="2147490048" r:id="rId13"/>
    <p:sldLayoutId id="2147490049" r:id="rId14"/>
    <p:sldLayoutId id="2147490050" r:id="rId15"/>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nSpc>
                <a:spcPct val="85000"/>
              </a:lnSpc>
              <a:spcBef>
                <a:spcPct val="20000"/>
              </a:spcBef>
              <a:buFontTx/>
              <a:buChar char="•"/>
              <a:defRPr/>
            </a:pPr>
            <a:endParaRPr lang="fi-FI">
              <a:solidFill>
                <a:srgbClr val="FFFFFF"/>
              </a:solidFill>
            </a:endParaRPr>
          </a:p>
        </p:txBody>
      </p:sp>
      <p:sp>
        <p:nvSpPr>
          <p:cNvPr id="25603"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25604"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90051" r:id="rId1"/>
    <p:sldLayoutId id="2147490052" r:id="rId2"/>
    <p:sldLayoutId id="2147490053" r:id="rId3"/>
    <p:sldLayoutId id="2147490054" r:id="rId4"/>
    <p:sldLayoutId id="2147490055" r:id="rId5"/>
    <p:sldLayoutId id="2147490056" r:id="rId6"/>
    <p:sldLayoutId id="2147490057" r:id="rId7"/>
    <p:sldLayoutId id="2147490058" r:id="rId8"/>
    <p:sldLayoutId id="2147490059" r:id="rId9"/>
    <p:sldLayoutId id="2147490060" r:id="rId10"/>
    <p:sldLayoutId id="2147490061" r:id="rId11"/>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26627"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26628"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solidFill>
                  <a:srgbClr val="000000"/>
                </a:solidFill>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fld id="{E30C291F-1865-4D51-AD84-0BF48360B7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45" r:id="rId1"/>
    <p:sldLayoutId id="2147490062" r:id="rId2"/>
    <p:sldLayoutId id="2147490246" r:id="rId3"/>
    <p:sldLayoutId id="2147490247" r:id="rId4"/>
    <p:sldLayoutId id="2147490248" r:id="rId5"/>
    <p:sldLayoutId id="2147490249" r:id="rId6"/>
    <p:sldLayoutId id="2147490250" r:id="rId7"/>
    <p:sldLayoutId id="2147490251" r:id="rId8"/>
    <p:sldLayoutId id="2147490252" r:id="rId9"/>
    <p:sldLayoutId id="2147490253" r:id="rId10"/>
    <p:sldLayoutId id="2147490254" r:id="rId11"/>
    <p:sldLayoutId id="2147490255" r:id="rId12"/>
    <p:sldLayoutId id="2147490256" r:id="rId13"/>
    <p:sldLayoutId id="2147490257" r:id="rId14"/>
    <p:sldLayoutId id="2147490258" r:id="rId15"/>
    <p:sldLayoutId id="2147490259" r:id="rId16"/>
    <p:sldLayoutId id="2147490260"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75000"/>
              </a:lnSpc>
              <a:defRPr/>
            </a:pPr>
            <a:endParaRPr lang="fi-FI" sz="1800">
              <a:solidFill>
                <a:srgbClr val="081D58"/>
              </a:solidFill>
              <a:latin typeface="Arial" charset="0"/>
            </a:endParaRPr>
          </a:p>
        </p:txBody>
      </p:sp>
      <p:sp>
        <p:nvSpPr>
          <p:cNvPr id="2765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79" tIns="44446" rIns="90479" bIns="44446" numCol="1" anchor="b" anchorCtr="0" compatLnSpc="1">
            <a:prstTxWarp prst="textNoShape">
              <a:avLst/>
            </a:prstTxWarp>
          </a:bodyPr>
          <a:lstStyle/>
          <a:p>
            <a:pPr lvl="0"/>
            <a:r>
              <a:rPr lang="fi-FI" smtClean="0"/>
              <a:t>Click to edit Master title style</a:t>
            </a:r>
          </a:p>
        </p:txBody>
      </p:sp>
      <p:sp>
        <p:nvSpPr>
          <p:cNvPr id="2765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79" tIns="44446" rIns="90479" bIns="44446"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063" r:id="rId1"/>
    <p:sldLayoutId id="2147490064" r:id="rId2"/>
    <p:sldLayoutId id="2147490065" r:id="rId3"/>
    <p:sldLayoutId id="2147490066" r:id="rId4"/>
    <p:sldLayoutId id="2147490067" r:id="rId5"/>
    <p:sldLayoutId id="2147490068" r:id="rId6"/>
    <p:sldLayoutId id="2147490069" r:id="rId7"/>
    <p:sldLayoutId id="2147490070" r:id="rId8"/>
    <p:sldLayoutId id="2147490071" r:id="rId9"/>
    <p:sldLayoutId id="2147490072" r:id="rId10"/>
    <p:sldLayoutId id="2147490073" r:id="rId11"/>
    <p:sldLayoutId id="2147490074" r:id="rId12"/>
    <p:sldLayoutId id="2147490075" r:id="rId13"/>
    <p:sldLayoutId id="2147490076" r:id="rId14"/>
    <p:sldLayoutId id="2147490077" r:id="rId15"/>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75000"/>
              </a:lnSpc>
              <a:defRPr/>
            </a:pPr>
            <a:endParaRPr lang="fi-FI" sz="1800">
              <a:solidFill>
                <a:srgbClr val="081D58"/>
              </a:solidFill>
              <a:latin typeface="Arial" charset="0"/>
              <a:cs typeface="Arial" charset="0"/>
            </a:endParaRPr>
          </a:p>
        </p:txBody>
      </p:sp>
      <p:sp>
        <p:nvSpPr>
          <p:cNvPr id="28675"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79" tIns="44446" rIns="90479" bIns="44446" numCol="1" anchor="b" anchorCtr="0" compatLnSpc="1">
            <a:prstTxWarp prst="textNoShape">
              <a:avLst/>
            </a:prstTxWarp>
          </a:bodyPr>
          <a:lstStyle/>
          <a:p>
            <a:pPr lvl="0"/>
            <a:r>
              <a:rPr lang="fi-FI" smtClean="0"/>
              <a:t>Click to edit Master title style</a:t>
            </a:r>
          </a:p>
        </p:txBody>
      </p:sp>
      <p:sp>
        <p:nvSpPr>
          <p:cNvPr id="28676"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79" tIns="44446" rIns="90479" bIns="44446"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078" r:id="rId1"/>
    <p:sldLayoutId id="2147490079" r:id="rId2"/>
    <p:sldLayoutId id="2147490080" r:id="rId3"/>
    <p:sldLayoutId id="2147490081" r:id="rId4"/>
    <p:sldLayoutId id="2147490082" r:id="rId5"/>
    <p:sldLayoutId id="2147490083" r:id="rId6"/>
    <p:sldLayoutId id="2147490084" r:id="rId7"/>
    <p:sldLayoutId id="2147490085" r:id="rId8"/>
    <p:sldLayoutId id="2147490086" r:id="rId9"/>
    <p:sldLayoutId id="2147490087" r:id="rId10"/>
    <p:sldLayoutId id="2147490088" r:id="rId11"/>
    <p:sldLayoutId id="2147490089" r:id="rId12"/>
    <p:sldLayoutId id="2147490090" r:id="rId13"/>
    <p:sldLayoutId id="2147490091" r:id="rId14"/>
    <p:sldLayoutId id="2147490092" r:id="rId15"/>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29699"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29700"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solidFill>
                  <a:srgbClr val="000000"/>
                </a:solidFill>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fld id="{055E85DF-BC07-4530-A9D5-CE6847123A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61" r:id="rId1"/>
    <p:sldLayoutId id="2147490093" r:id="rId2"/>
    <p:sldLayoutId id="2147490262" r:id="rId3"/>
    <p:sldLayoutId id="2147490263" r:id="rId4"/>
    <p:sldLayoutId id="2147490264" r:id="rId5"/>
    <p:sldLayoutId id="2147490265" r:id="rId6"/>
    <p:sldLayoutId id="2147490266" r:id="rId7"/>
    <p:sldLayoutId id="2147490267" r:id="rId8"/>
    <p:sldLayoutId id="2147490268" r:id="rId9"/>
    <p:sldLayoutId id="2147490269" r:id="rId10"/>
    <p:sldLayoutId id="2147490270" r:id="rId11"/>
    <p:sldLayoutId id="2147490094" r:id="rId12"/>
    <p:sldLayoutId id="2147490095" r:id="rId13"/>
    <p:sldLayoutId id="2147490096" r:id="rId14"/>
    <p:sldLayoutId id="2147490097" r:id="rId15"/>
    <p:sldLayoutId id="2147490098" r:id="rId16"/>
    <p:sldLayoutId id="2147490099"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30723"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30724"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solidFill>
                  <a:srgbClr val="000000"/>
                </a:solidFill>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fld id="{F45DCC58-4428-4818-B8CA-1615BCE49B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71" r:id="rId1"/>
    <p:sldLayoutId id="2147490100" r:id="rId2"/>
    <p:sldLayoutId id="2147490272" r:id="rId3"/>
    <p:sldLayoutId id="2147490273" r:id="rId4"/>
    <p:sldLayoutId id="2147490274" r:id="rId5"/>
    <p:sldLayoutId id="2147490275" r:id="rId6"/>
    <p:sldLayoutId id="2147490276" r:id="rId7"/>
    <p:sldLayoutId id="2147490277" r:id="rId8"/>
    <p:sldLayoutId id="2147490278" r:id="rId9"/>
    <p:sldLayoutId id="2147490279" r:id="rId10"/>
    <p:sldLayoutId id="2147490280" r:id="rId11"/>
    <p:sldLayoutId id="2147490101" r:id="rId12"/>
    <p:sldLayoutId id="2147490102" r:id="rId13"/>
    <p:sldLayoutId id="2147490103" r:id="rId14"/>
    <p:sldLayoutId id="2147490104" r:id="rId15"/>
    <p:sldLayoutId id="2147490105" r:id="rId16"/>
    <p:sldLayoutId id="2147490106"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75000"/>
              </a:lnSpc>
              <a:defRPr/>
            </a:pPr>
            <a:endParaRPr lang="fi-FI" sz="1800">
              <a:solidFill>
                <a:srgbClr val="081D58"/>
              </a:solidFill>
            </a:endParaRPr>
          </a:p>
        </p:txBody>
      </p:sp>
      <p:sp>
        <p:nvSpPr>
          <p:cNvPr id="31747"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31748"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107" r:id="rId1"/>
    <p:sldLayoutId id="2147490108" r:id="rId2"/>
    <p:sldLayoutId id="2147490109" r:id="rId3"/>
    <p:sldLayoutId id="2147490110" r:id="rId4"/>
    <p:sldLayoutId id="2147490111" r:id="rId5"/>
    <p:sldLayoutId id="2147490112" r:id="rId6"/>
    <p:sldLayoutId id="2147490113" r:id="rId7"/>
    <p:sldLayoutId id="2147490114" r:id="rId8"/>
    <p:sldLayoutId id="2147490115" r:id="rId9"/>
    <p:sldLayoutId id="2147490116" r:id="rId10"/>
    <p:sldLayoutId id="2147490117" r:id="rId11"/>
    <p:sldLayoutId id="2147490118" r:id="rId12"/>
    <p:sldLayoutId id="2147490119" r:id="rId13"/>
    <p:sldLayoutId id="2147490120" r:id="rId14"/>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62"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gn="ctr">
              <a:lnSpc>
                <a:spcPct val="85000"/>
              </a:lnSpc>
              <a:spcBef>
                <a:spcPct val="50000"/>
              </a:spcBef>
              <a:defRPr/>
            </a:pPr>
            <a:endParaRPr lang="fi-FI">
              <a:solidFill>
                <a:srgbClr val="081D58"/>
              </a:solidFill>
            </a:endParaRPr>
          </a:p>
        </p:txBody>
      </p:sp>
      <p:sp>
        <p:nvSpPr>
          <p:cNvPr id="3277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3277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 id="2147490133" r:id="rId13"/>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85000"/>
              </a:lnSpc>
              <a:spcBef>
                <a:spcPct val="20000"/>
              </a:spcBef>
              <a:buClr>
                <a:srgbClr val="FFFFFF"/>
              </a:buClr>
              <a:buSzPct val="100000"/>
              <a:buFontTx/>
              <a:buChar char="•"/>
              <a:defRPr/>
            </a:pPr>
            <a:endParaRPr lang="fi-FI" sz="1800">
              <a:solidFill>
                <a:srgbClr val="808080"/>
              </a:solidFill>
            </a:endParaRPr>
          </a:p>
        </p:txBody>
      </p:sp>
      <p:sp>
        <p:nvSpPr>
          <p:cNvPr id="6147"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79" tIns="44446" rIns="90479" bIns="44446" numCol="1" anchor="b" anchorCtr="0" compatLnSpc="1">
            <a:prstTxWarp prst="textNoShape">
              <a:avLst/>
            </a:prstTxWarp>
          </a:bodyPr>
          <a:lstStyle/>
          <a:p>
            <a:pPr lvl="0"/>
            <a:r>
              <a:rPr lang="fi-FI" smtClean="0"/>
              <a:t>Click to edit Master title style</a:t>
            </a:r>
          </a:p>
        </p:txBody>
      </p:sp>
      <p:sp>
        <p:nvSpPr>
          <p:cNvPr id="6148"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79" tIns="44446" rIns="90479" bIns="44446"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 id="2147489899" r:id="rId12"/>
    <p:sldLayoutId id="2147489900" r:id="rId13"/>
    <p:sldLayoutId id="2147489901" r:id="rId14"/>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33795"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33796"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eaLnBrk="0" hangingPunct="0">
              <a:defRPr sz="1000">
                <a:solidFill>
                  <a:srgbClr val="000000"/>
                </a:solidFill>
                <a:latin typeface="+mn-lt"/>
                <a:cs typeface="+mn-cs"/>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fld id="{7DCEAC61-B23E-4C8A-9088-841C37587F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 id="2147490134" r:id="rId12"/>
    <p:sldLayoutId id="2147490135" r:id="rId13"/>
    <p:sldLayoutId id="2147490136" r:id="rId14"/>
    <p:sldLayoutId id="2147490137" r:id="rId15"/>
    <p:sldLayoutId id="2147490138" r:id="rId16"/>
    <p:sldLayoutId id="2147490139"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34819"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34820"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mn-lt"/>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1000">
                <a:solidFill>
                  <a:srgbClr val="000000"/>
                </a:solidFill>
                <a:latin typeface="+mn-lt"/>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rgbClr val="000000"/>
                </a:solidFill>
                <a:latin typeface="Arial" charset="0"/>
              </a:defRPr>
            </a:lvl1pPr>
          </a:lstStyle>
          <a:p>
            <a:pPr>
              <a:defRPr/>
            </a:pPr>
            <a:fld id="{7C3A9099-DEEE-426B-8E9F-29F6E08A34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 id="2147490140" r:id="rId12"/>
    <p:sldLayoutId id="2147490141" r:id="rId13"/>
    <p:sldLayoutId id="2147490142" r:id="rId14"/>
    <p:sldLayoutId id="2147490143" r:id="rId15"/>
    <p:sldLayoutId id="2147490144" r:id="rId16"/>
    <p:sldLayoutId id="2147490145"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20483" name="Rectangle 3"/>
          <p:cNvSpPr>
            <a:spLocks noGrp="1" noChangeArrowheads="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739332"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rgbClr val="000000"/>
                </a:solidFill>
                <a:latin typeface="Arial" charset="0"/>
                <a:cs typeface="+mn-cs"/>
              </a:defRPr>
            </a:lvl1pPr>
          </a:lstStyle>
          <a:p>
            <a:pPr eaLnBrk="1" hangingPunct="1">
              <a:defRPr/>
            </a:pPr>
            <a:endParaRPr lang="fi-FI"/>
          </a:p>
        </p:txBody>
      </p:sp>
      <p:sp>
        <p:nvSpPr>
          <p:cNvPr id="739333"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rgbClr val="000000"/>
                </a:solidFill>
                <a:latin typeface="Arial" charset="0"/>
                <a:cs typeface="+mn-cs"/>
              </a:defRPr>
            </a:lvl1pPr>
          </a:lstStyle>
          <a:p>
            <a:pPr eaLnBrk="1" hangingPunct="1">
              <a:defRPr/>
            </a:pPr>
            <a:endParaRPr lang="fi-FI"/>
          </a:p>
        </p:txBody>
      </p:sp>
      <p:sp>
        <p:nvSpPr>
          <p:cNvPr id="739334"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rgbClr val="000000"/>
                </a:solidFill>
                <a:latin typeface="Arial" charset="0"/>
                <a:cs typeface="+mn-cs"/>
              </a:defRPr>
            </a:lvl1pPr>
          </a:lstStyle>
          <a:p>
            <a:pPr eaLnBrk="1" hangingPunct="1">
              <a:defRPr/>
            </a:pPr>
            <a:fld id="{768B5933-F4E8-46B5-B36F-2603F954B8CB}" type="slidenum">
              <a:rPr lang="fi-FI"/>
              <a:pPr eaLnBrk="1" hangingPunct="1">
                <a:defRPr/>
              </a:pPr>
              <a:t>‹#›</a:t>
            </a:fld>
            <a:endParaRPr lang="fi-FI"/>
          </a:p>
        </p:txBody>
      </p:sp>
    </p:spTree>
  </p:cSld>
  <p:clrMap bg1="lt1" tx1="dk1" bg2="lt2" tx2="dk2" accent1="accent1" accent2="accent2" accent3="accent3" accent4="accent4" accent5="accent5" accent6="accent6" hlink="hlink" folHlink="folHlink"/>
  <p:sldLayoutIdLst>
    <p:sldLayoutId id="2147490304" r:id="rId1"/>
    <p:sldLayoutId id="2147490305" r:id="rId2"/>
    <p:sldLayoutId id="2147490306" r:id="rId3"/>
    <p:sldLayoutId id="2147490307" r:id="rId4"/>
    <p:sldLayoutId id="2147490308" r:id="rId5"/>
    <p:sldLayoutId id="2147490309" r:id="rId6"/>
    <p:sldLayoutId id="2147490310" r:id="rId7"/>
    <p:sldLayoutId id="2147490311" r:id="rId8"/>
    <p:sldLayoutId id="2147490312" r:id="rId9"/>
    <p:sldLayoutId id="2147490313" r:id="rId10"/>
    <p:sldLayoutId id="2147490314" r:id="rId11"/>
    <p:sldLayoutId id="2147490315" r:id="rId12"/>
    <p:sldLayoutId id="21474903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7171"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7172"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r>
              <a:rPr lang="en-US"/>
              <a:t>27.11.2009</a:t>
            </a:r>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eaLnBrk="0" hangingPunct="0">
              <a:defRPr sz="1000">
                <a:solidFill>
                  <a:srgbClr val="000000"/>
                </a:solidFill>
                <a:latin typeface="+mn-lt"/>
                <a:cs typeface="+mn-cs"/>
              </a:defRPr>
            </a:lvl1pPr>
          </a:lstStyle>
          <a:p>
            <a:pPr>
              <a:defRPr/>
            </a:pPr>
            <a:r>
              <a:rPr lang="en-US"/>
              <a:t>Jussi Tammisola, Perinteinen kasvinjalostus</a:t>
            </a:r>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fld id="{943AD31E-18CC-423E-9638-0645FD5A39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318" r:id="rId1"/>
    <p:sldLayoutId id="2147490319" r:id="rId2"/>
    <p:sldLayoutId id="2147490320" r:id="rId3"/>
    <p:sldLayoutId id="2147490321" r:id="rId4"/>
    <p:sldLayoutId id="2147490322" r:id="rId5"/>
    <p:sldLayoutId id="2147490323" r:id="rId6"/>
    <p:sldLayoutId id="2147490324" r:id="rId7"/>
    <p:sldLayoutId id="2147490325" r:id="rId8"/>
    <p:sldLayoutId id="2147490326" r:id="rId9"/>
    <p:sldLayoutId id="2147490327" r:id="rId10"/>
    <p:sldLayoutId id="2147490328" r:id="rId11"/>
    <p:sldLayoutId id="2147490329" r:id="rId12"/>
    <p:sldLayoutId id="2147490330" r:id="rId13"/>
    <p:sldLayoutId id="2147490331" r:id="rId14"/>
    <p:sldLayoutId id="2147490332" r:id="rId15"/>
    <p:sldLayoutId id="2147490333" r:id="rId16"/>
    <p:sldLayoutId id="2147490334"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85000"/>
              </a:lnSpc>
              <a:spcBef>
                <a:spcPct val="20000"/>
              </a:spcBef>
              <a:buClr>
                <a:srgbClr val="FFFFFF"/>
              </a:buClr>
              <a:buSzPct val="100000"/>
              <a:buFontTx/>
              <a:buChar char="•"/>
              <a:defRPr/>
            </a:pPr>
            <a:endParaRPr lang="fi-FI" sz="1800">
              <a:solidFill>
                <a:srgbClr val="919191"/>
              </a:solidFill>
              <a:cs typeface="Arial" charset="0"/>
            </a:endParaRPr>
          </a:p>
        </p:txBody>
      </p:sp>
      <p:sp>
        <p:nvSpPr>
          <p:cNvPr id="717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717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90336" r:id="rId1"/>
    <p:sldLayoutId id="2147490337" r:id="rId2"/>
    <p:sldLayoutId id="2147490338" r:id="rId3"/>
    <p:sldLayoutId id="2147490339" r:id="rId4"/>
    <p:sldLayoutId id="2147490340" r:id="rId5"/>
    <p:sldLayoutId id="2147490341" r:id="rId6"/>
    <p:sldLayoutId id="2147490342" r:id="rId7"/>
    <p:sldLayoutId id="2147490343" r:id="rId8"/>
    <p:sldLayoutId id="2147490344" r:id="rId9"/>
    <p:sldLayoutId id="2147490345" r:id="rId10"/>
    <p:sldLayoutId id="2147490346" r:id="rId11"/>
    <p:sldLayoutId id="214749034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Otsikon paikkamerkki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6147" name="Tekstin paikkamerkki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4" name="Päivämäärän paikkamerkki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B90E1654-7DFE-4D5D-BE97-6AD28756A5C6}" type="datetimeFigureOut">
              <a:rPr lang="fi-FI">
                <a:solidFill>
                  <a:prstClr val="black">
                    <a:tint val="75000"/>
                  </a:prstClr>
                </a:solidFill>
              </a:rPr>
              <a:pPr eaLnBrk="1" hangingPunct="1">
                <a:defRPr/>
              </a:pPr>
              <a:t>12.9.2012</a:t>
            </a:fld>
            <a:endParaRPr lang="fi-FI">
              <a:solidFill>
                <a:prstClr val="black">
                  <a:tint val="75000"/>
                </a:prstClr>
              </a:solidFill>
            </a:endParaRPr>
          </a:p>
        </p:txBody>
      </p:sp>
      <p:sp>
        <p:nvSpPr>
          <p:cNvPr id="5" name="Alatunnisteen paikkamerkki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1AA8345-0CC6-446D-9C8C-464E069C8730}" type="slidenum">
              <a:rPr lang="fi-FI">
                <a:solidFill>
                  <a:prstClr val="black">
                    <a:tint val="75000"/>
                  </a:prstClr>
                </a:solidFill>
              </a:rPr>
              <a:pPr eaLnBrk="1" hangingPunct="1">
                <a:defRPr/>
              </a:pPr>
              <a:t>‹#›</a:t>
            </a:fld>
            <a:endParaRPr lang="fi-FI">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90349" r:id="rId1"/>
    <p:sldLayoutId id="2147490350" r:id="rId2"/>
    <p:sldLayoutId id="2147490351" r:id="rId3"/>
    <p:sldLayoutId id="2147490352" r:id="rId4"/>
    <p:sldLayoutId id="2147490353" r:id="rId5"/>
    <p:sldLayoutId id="2147490354" r:id="rId6"/>
    <p:sldLayoutId id="2147490355" r:id="rId7"/>
    <p:sldLayoutId id="2147490356" r:id="rId8"/>
    <p:sldLayoutId id="2147490357" r:id="rId9"/>
    <p:sldLayoutId id="2147490358" r:id="rId10"/>
    <p:sldLayoutId id="21474903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33795"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33796"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r>
              <a:rPr lang="en-US"/>
              <a:t>27.11.2009</a:t>
            </a:r>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eaLnBrk="0" hangingPunct="0">
              <a:defRPr sz="1000">
                <a:solidFill>
                  <a:srgbClr val="000000"/>
                </a:solidFill>
                <a:latin typeface="+mn-lt"/>
                <a:cs typeface="+mn-cs"/>
              </a:defRPr>
            </a:lvl1pPr>
          </a:lstStyle>
          <a:p>
            <a:pPr>
              <a:defRPr/>
            </a:pPr>
            <a:r>
              <a:rPr lang="en-US"/>
              <a:t>Jussi Tammisola, Perinteinen kasvinjalostus</a:t>
            </a:r>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fld id="{057E61C2-0C35-4DB3-A280-56FA473D86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361" r:id="rId1"/>
    <p:sldLayoutId id="2147490362" r:id="rId2"/>
    <p:sldLayoutId id="2147490363" r:id="rId3"/>
    <p:sldLayoutId id="2147490364" r:id="rId4"/>
    <p:sldLayoutId id="2147490365" r:id="rId5"/>
    <p:sldLayoutId id="2147490366" r:id="rId6"/>
    <p:sldLayoutId id="2147490367" r:id="rId7"/>
    <p:sldLayoutId id="2147490368" r:id="rId8"/>
    <p:sldLayoutId id="2147490369" r:id="rId9"/>
    <p:sldLayoutId id="2147490370" r:id="rId10"/>
    <p:sldLayoutId id="2147490371" r:id="rId11"/>
    <p:sldLayoutId id="2147490372" r:id="rId12"/>
    <p:sldLayoutId id="2147490373" r:id="rId13"/>
    <p:sldLayoutId id="2147490374" r:id="rId14"/>
    <p:sldLayoutId id="2147490375" r:id="rId15"/>
    <p:sldLayoutId id="2147490376" r:id="rId16"/>
    <p:sldLayoutId id="2147490377"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85000"/>
              </a:lnSpc>
              <a:spcBef>
                <a:spcPct val="20000"/>
              </a:spcBef>
              <a:buClr>
                <a:srgbClr val="FFFFFF"/>
              </a:buClr>
              <a:buSzPct val="100000"/>
              <a:buFontTx/>
              <a:buChar char="•"/>
              <a:defRPr/>
            </a:pPr>
            <a:endParaRPr lang="fi-FI" sz="1800">
              <a:solidFill>
                <a:srgbClr val="919191"/>
              </a:solidFill>
            </a:endParaRPr>
          </a:p>
        </p:txBody>
      </p:sp>
      <p:sp>
        <p:nvSpPr>
          <p:cNvPr id="717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717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902" r:id="rId1"/>
    <p:sldLayoutId id="2147489903" r:id="rId2"/>
    <p:sldLayoutId id="2147489904" r:id="rId3"/>
    <p:sldLayoutId id="2147489905" r:id="rId4"/>
    <p:sldLayoutId id="2147489906" r:id="rId5"/>
    <p:sldLayoutId id="2147489907" r:id="rId6"/>
    <p:sldLayoutId id="2147489908" r:id="rId7"/>
    <p:sldLayoutId id="2147489909" r:id="rId8"/>
    <p:sldLayoutId id="2147489910" r:id="rId9"/>
    <p:sldLayoutId id="2147489911" r:id="rId10"/>
    <p:sldLayoutId id="2147489912" r:id="rId11"/>
    <p:sldLayoutId id="2147489913" r:id="rId12"/>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eaLnBrk="1" hangingPunct="1">
              <a:lnSpc>
                <a:spcPct val="85000"/>
              </a:lnSpc>
              <a:spcBef>
                <a:spcPct val="20000"/>
              </a:spcBef>
              <a:buClr>
                <a:srgbClr val="FFFFFF"/>
              </a:buClr>
              <a:buSzPct val="100000"/>
              <a:buFontTx/>
              <a:buChar char="•"/>
              <a:defRPr/>
            </a:pPr>
            <a:endParaRPr lang="fi-FI" sz="1800">
              <a:solidFill>
                <a:srgbClr val="808080"/>
              </a:solidFill>
            </a:endParaRPr>
          </a:p>
        </p:txBody>
      </p:sp>
      <p:sp>
        <p:nvSpPr>
          <p:cNvPr id="8195"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79" tIns="44446" rIns="90479" bIns="44446" numCol="1" anchor="b" anchorCtr="0" compatLnSpc="1">
            <a:prstTxWarp prst="textNoShape">
              <a:avLst/>
            </a:prstTxWarp>
          </a:bodyPr>
          <a:lstStyle/>
          <a:p>
            <a:pPr lvl="0"/>
            <a:r>
              <a:rPr lang="fi-FI" smtClean="0"/>
              <a:t>Click to edit Master title style</a:t>
            </a:r>
          </a:p>
        </p:txBody>
      </p:sp>
      <p:sp>
        <p:nvSpPr>
          <p:cNvPr id="8196"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79" tIns="44446" rIns="90479" bIns="44446"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lt1" tx1="dk1" bg2="lt2" tx2="dk2" accent1="accent1" accent2="accent2" accent3="accent3" accent4="accent4" accent5="accent5" accent6="accent6" hlink="hlink" folHlink="folHlink"/>
  <p:sldLayoutIdLst>
    <p:sldLayoutId id="2147489914" r:id="rId1"/>
    <p:sldLayoutId id="2147489915" r:id="rId2"/>
    <p:sldLayoutId id="2147489916" r:id="rId3"/>
    <p:sldLayoutId id="2147489917" r:id="rId4"/>
    <p:sldLayoutId id="2147489918" r:id="rId5"/>
    <p:sldLayoutId id="2147489919" r:id="rId6"/>
    <p:sldLayoutId id="2147489920" r:id="rId7"/>
    <p:sldLayoutId id="2147489921" r:id="rId8"/>
    <p:sldLayoutId id="2147489922" r:id="rId9"/>
    <p:sldLayoutId id="2147489923" r:id="rId10"/>
    <p:sldLayoutId id="2147489924" r:id="rId11"/>
    <p:sldLayoutId id="2147489925" r:id="rId12"/>
    <p:sldLayoutId id="2147489926" r:id="rId13"/>
    <p:sldLayoutId id="2147489927" r:id="rId14"/>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9219"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9220"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eaLnBrk="0" hangingPunct="0">
              <a:defRPr sz="1000">
                <a:solidFill>
                  <a:srgbClr val="000000"/>
                </a:solidFill>
                <a:latin typeface="+mn-lt"/>
                <a:cs typeface="+mn-cs"/>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fld id="{B31E3E03-8658-4CB9-AA61-7ABDE8E19D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57" r:id="rId1"/>
    <p:sldLayoutId id="2147490158" r:id="rId2"/>
    <p:sldLayoutId id="2147490159" r:id="rId3"/>
    <p:sldLayoutId id="2147490160" r:id="rId4"/>
    <p:sldLayoutId id="2147490161" r:id="rId5"/>
    <p:sldLayoutId id="2147490162" r:id="rId6"/>
    <p:sldLayoutId id="2147490163" r:id="rId7"/>
    <p:sldLayoutId id="2147490164" r:id="rId8"/>
    <p:sldLayoutId id="2147490165" r:id="rId9"/>
    <p:sldLayoutId id="2147490166" r:id="rId10"/>
    <p:sldLayoutId id="2147490167" r:id="rId11"/>
    <p:sldLayoutId id="2147490168" r:id="rId12"/>
    <p:sldLayoutId id="2147490169" r:id="rId13"/>
    <p:sldLayoutId id="2147490170" r:id="rId14"/>
    <p:sldLayoutId id="2147490171" r:id="rId15"/>
    <p:sldLayoutId id="2147490172" r:id="rId16"/>
    <p:sldLayoutId id="2147490173"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000125" y="214313"/>
            <a:ext cx="5629275" cy="9286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10243" name="Rectangle 3"/>
          <p:cNvSpPr>
            <a:spLocks noGrp="1" noChangeArrowheads="1"/>
          </p:cNvSpPr>
          <p:nvPr>
            <p:ph type="body" idx="1"/>
          </p:nvPr>
        </p:nvSpPr>
        <p:spPr bwMode="auto">
          <a:xfrm>
            <a:off x="357188" y="1357313"/>
            <a:ext cx="6272212" cy="738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pic>
        <p:nvPicPr>
          <p:cNvPr id="10244" name="Picture 1036" descr="rgb-vaaka-logo"/>
          <p:cNvPicPr>
            <a:picLocks noChangeAspect="1" noChangeArrowheads="1"/>
          </p:cNvPicPr>
          <p:nvPr/>
        </p:nvPicPr>
        <p:blipFill>
          <a:blip r:embed="rId19" cstate="print"/>
          <a:srcRect/>
          <a:stretch>
            <a:fillRect/>
          </a:stretch>
        </p:blipFill>
        <p:spPr bwMode="auto">
          <a:xfrm>
            <a:off x="265113" y="428625"/>
            <a:ext cx="542925" cy="785813"/>
          </a:xfrm>
          <a:prstGeom prst="rect">
            <a:avLst/>
          </a:prstGeom>
          <a:noFill/>
          <a:ln w="9525">
            <a:noFill/>
            <a:miter lim="800000"/>
            <a:headEnd/>
            <a:tailEnd/>
          </a:ln>
        </p:spPr>
      </p:pic>
      <p:sp>
        <p:nvSpPr>
          <p:cNvPr id="4109" name="Rectangle 1037"/>
          <p:cNvSpPr>
            <a:spLocks noGrp="1" noChangeArrowheads="1"/>
          </p:cNvSpPr>
          <p:nvPr>
            <p:ph type="dt" sz="half" idx="2"/>
          </p:nvPr>
        </p:nvSpPr>
        <p:spPr bwMode="auto">
          <a:xfrm>
            <a:off x="5240338" y="8796338"/>
            <a:ext cx="99695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r>
              <a:rPr lang="fi-FI" smtClean="0"/>
              <a:t>13.9.2012</a:t>
            </a:r>
            <a:endParaRPr lang="en-US"/>
          </a:p>
        </p:txBody>
      </p:sp>
      <p:sp>
        <p:nvSpPr>
          <p:cNvPr id="4110" name="Rectangle 1038"/>
          <p:cNvSpPr>
            <a:spLocks noGrp="1" noChangeArrowheads="1"/>
          </p:cNvSpPr>
          <p:nvPr>
            <p:ph type="ftr" sz="quarter" idx="3"/>
          </p:nvPr>
        </p:nvSpPr>
        <p:spPr bwMode="auto">
          <a:xfrm>
            <a:off x="512763" y="8796338"/>
            <a:ext cx="4699000"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eaLnBrk="0" hangingPunct="0">
              <a:defRPr sz="1000">
                <a:solidFill>
                  <a:srgbClr val="000000"/>
                </a:solidFill>
                <a:latin typeface="+mn-lt"/>
                <a:cs typeface="+mn-cs"/>
              </a:defRPr>
            </a:lvl1pPr>
          </a:lstStyle>
          <a:p>
            <a:pPr>
              <a:defRPr/>
            </a:pPr>
            <a:r>
              <a:rPr lang="fi-FI" smtClean="0"/>
              <a:t>Jussi Tammisola, Kasvit ja ravinto</a:t>
            </a:r>
            <a:endParaRPr lang="en-US"/>
          </a:p>
        </p:txBody>
      </p:sp>
      <p:sp>
        <p:nvSpPr>
          <p:cNvPr id="4111" name="Rectangle 1039"/>
          <p:cNvSpPr>
            <a:spLocks noGrp="1" noChangeArrowheads="1"/>
          </p:cNvSpPr>
          <p:nvPr>
            <p:ph type="sldNum" sz="quarter" idx="4"/>
          </p:nvPr>
        </p:nvSpPr>
        <p:spPr bwMode="auto">
          <a:xfrm>
            <a:off x="6237288" y="8796338"/>
            <a:ext cx="377825" cy="2635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a:defRPr/>
            </a:pPr>
            <a:fld id="{1624E217-91FB-43CF-85B6-BFEAF6DEF8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74" r:id="rId1"/>
    <p:sldLayoutId id="2147490175" r:id="rId2"/>
    <p:sldLayoutId id="2147490176" r:id="rId3"/>
    <p:sldLayoutId id="2147490177" r:id="rId4"/>
    <p:sldLayoutId id="2147490178" r:id="rId5"/>
    <p:sldLayoutId id="2147490179" r:id="rId6"/>
    <p:sldLayoutId id="2147490180" r:id="rId7"/>
    <p:sldLayoutId id="2147490181" r:id="rId8"/>
    <p:sldLayoutId id="2147490182" r:id="rId9"/>
    <p:sldLayoutId id="2147490183" r:id="rId10"/>
    <p:sldLayoutId id="2147490184" r:id="rId11"/>
    <p:sldLayoutId id="2147490185" r:id="rId12"/>
    <p:sldLayoutId id="2147490186" r:id="rId13"/>
    <p:sldLayoutId id="2147490187" r:id="rId14"/>
    <p:sldLayoutId id="2147490188" r:id="rId15"/>
    <p:sldLayoutId id="2147490189" r:id="rId16"/>
    <p:sldLayoutId id="2147490190" r:id="rId17"/>
  </p:sldLayoutIdLst>
  <p:hf hdr="0"/>
  <p:txStyles>
    <p:titleStyle>
      <a:lvl1pPr algn="l" rtl="0" eaLnBrk="0" fontAlgn="base" hangingPunct="0">
        <a:lnSpc>
          <a:spcPts val="3000"/>
        </a:lnSpc>
        <a:spcBef>
          <a:spcPct val="0"/>
        </a:spcBef>
        <a:spcAft>
          <a:spcPct val="0"/>
        </a:spcAft>
        <a:defRPr sz="2400" b="1">
          <a:solidFill>
            <a:schemeClr val="tx2"/>
          </a:solidFill>
          <a:latin typeface="+mj-lt"/>
          <a:ea typeface="+mj-ea"/>
          <a:cs typeface="+mj-cs"/>
        </a:defRPr>
      </a:lvl1pPr>
      <a:lvl2pPr algn="l" rtl="0" eaLnBrk="0" fontAlgn="base" hangingPunct="0">
        <a:lnSpc>
          <a:spcPts val="3000"/>
        </a:lnSpc>
        <a:spcBef>
          <a:spcPct val="0"/>
        </a:spcBef>
        <a:spcAft>
          <a:spcPct val="0"/>
        </a:spcAft>
        <a:defRPr sz="2400" b="1">
          <a:solidFill>
            <a:schemeClr val="tx2"/>
          </a:solidFill>
          <a:latin typeface="Arial" charset="0"/>
        </a:defRPr>
      </a:lvl2pPr>
      <a:lvl3pPr algn="l" rtl="0" eaLnBrk="0" fontAlgn="base" hangingPunct="0">
        <a:lnSpc>
          <a:spcPts val="3000"/>
        </a:lnSpc>
        <a:spcBef>
          <a:spcPct val="0"/>
        </a:spcBef>
        <a:spcAft>
          <a:spcPct val="0"/>
        </a:spcAft>
        <a:defRPr sz="2400" b="1">
          <a:solidFill>
            <a:schemeClr val="tx2"/>
          </a:solidFill>
          <a:latin typeface="Arial" charset="0"/>
        </a:defRPr>
      </a:lvl3pPr>
      <a:lvl4pPr algn="l" rtl="0" eaLnBrk="0" fontAlgn="base" hangingPunct="0">
        <a:lnSpc>
          <a:spcPts val="3000"/>
        </a:lnSpc>
        <a:spcBef>
          <a:spcPct val="0"/>
        </a:spcBef>
        <a:spcAft>
          <a:spcPct val="0"/>
        </a:spcAft>
        <a:defRPr sz="2400" b="1">
          <a:solidFill>
            <a:schemeClr val="tx2"/>
          </a:solidFill>
          <a:latin typeface="Arial" charset="0"/>
        </a:defRPr>
      </a:lvl4pPr>
      <a:lvl5pPr algn="l" rtl="0" eaLnBrk="0" fontAlgn="base" hangingPunct="0">
        <a:lnSpc>
          <a:spcPts val="3000"/>
        </a:lnSpc>
        <a:spcBef>
          <a:spcPct val="0"/>
        </a:spcBef>
        <a:spcAft>
          <a:spcPct val="0"/>
        </a:spcAft>
        <a:defRPr sz="2400" b="1">
          <a:solidFill>
            <a:schemeClr val="tx2"/>
          </a:solidFill>
          <a:latin typeface="Arial" charset="0"/>
        </a:defRPr>
      </a:lvl5pPr>
      <a:lvl6pPr marL="457200" algn="l" rtl="0" eaLnBrk="0" fontAlgn="base" hangingPunct="0">
        <a:lnSpc>
          <a:spcPts val="3000"/>
        </a:lnSpc>
        <a:spcBef>
          <a:spcPct val="0"/>
        </a:spcBef>
        <a:spcAft>
          <a:spcPct val="0"/>
        </a:spcAft>
        <a:defRPr sz="2400" b="1">
          <a:solidFill>
            <a:schemeClr val="tx2"/>
          </a:solidFill>
          <a:latin typeface="Arial" charset="0"/>
        </a:defRPr>
      </a:lvl6pPr>
      <a:lvl7pPr marL="914400" algn="l" rtl="0" eaLnBrk="0" fontAlgn="base" hangingPunct="0">
        <a:lnSpc>
          <a:spcPts val="3000"/>
        </a:lnSpc>
        <a:spcBef>
          <a:spcPct val="0"/>
        </a:spcBef>
        <a:spcAft>
          <a:spcPct val="0"/>
        </a:spcAft>
        <a:defRPr sz="2400" b="1">
          <a:solidFill>
            <a:schemeClr val="tx2"/>
          </a:solidFill>
          <a:latin typeface="Arial" charset="0"/>
        </a:defRPr>
      </a:lvl7pPr>
      <a:lvl8pPr marL="1371600" algn="l" rtl="0" eaLnBrk="0" fontAlgn="base" hangingPunct="0">
        <a:lnSpc>
          <a:spcPts val="3000"/>
        </a:lnSpc>
        <a:spcBef>
          <a:spcPct val="0"/>
        </a:spcBef>
        <a:spcAft>
          <a:spcPct val="0"/>
        </a:spcAft>
        <a:defRPr sz="2400" b="1">
          <a:solidFill>
            <a:schemeClr val="tx2"/>
          </a:solidFill>
          <a:latin typeface="Arial" charset="0"/>
        </a:defRPr>
      </a:lvl8pPr>
      <a:lvl9pPr marL="1828800" algn="l" rtl="0" eaLnBrk="0" fontAlgn="base" hangingPunct="0">
        <a:lnSpc>
          <a:spcPts val="3000"/>
        </a:lnSpc>
        <a:spcBef>
          <a:spcPct val="0"/>
        </a:spcBef>
        <a:spcAft>
          <a:spcPct val="0"/>
        </a:spcAft>
        <a:defRPr sz="2400" b="1">
          <a:solidFill>
            <a:schemeClr val="tx2"/>
          </a:solidFill>
          <a:latin typeface="Arial" charset="0"/>
        </a:defRPr>
      </a:lvl9pPr>
    </p:titleStyle>
    <p:bodyStyle>
      <a:lvl1pPr marL="282575" indent="-282575" algn="l" rtl="0" eaLnBrk="0" fontAlgn="base" hangingPunct="0">
        <a:lnSpc>
          <a:spcPts val="3000"/>
        </a:lnSpc>
        <a:spcBef>
          <a:spcPct val="0"/>
        </a:spcBef>
        <a:spcAft>
          <a:spcPct val="0"/>
        </a:spcAft>
        <a:buClr>
          <a:srgbClr val="FFCC49"/>
        </a:buClr>
        <a:buSzPct val="110000"/>
        <a:buFont typeface="Wingdings" pitchFamily="2" charset="2"/>
        <a:buChar char="n"/>
        <a:defRPr sz="2000">
          <a:solidFill>
            <a:schemeClr val="tx1"/>
          </a:solidFill>
          <a:latin typeface="+mn-lt"/>
          <a:ea typeface="+mn-ea"/>
          <a:cs typeface="+mn-cs"/>
        </a:defRPr>
      </a:lvl1pPr>
      <a:lvl2pPr marL="669925" indent="-190500" algn="l" rtl="0" eaLnBrk="0" fontAlgn="base" hangingPunct="0">
        <a:lnSpc>
          <a:spcPts val="3000"/>
        </a:lnSpc>
        <a:spcBef>
          <a:spcPct val="0"/>
        </a:spcBef>
        <a:spcAft>
          <a:spcPct val="0"/>
        </a:spcAft>
        <a:buClr>
          <a:srgbClr val="FFCC49"/>
        </a:buClr>
        <a:buSzPct val="80000"/>
        <a:buFont typeface="Wingdings" pitchFamily="2" charset="2"/>
        <a:buChar char="n"/>
        <a:defRPr>
          <a:solidFill>
            <a:schemeClr val="tx1"/>
          </a:solidFill>
          <a:latin typeface="+mn-lt"/>
        </a:defRPr>
      </a:lvl2pPr>
      <a:lvl3pPr marL="1050925" indent="-190500" algn="l" rtl="0" eaLnBrk="0" fontAlgn="base" hangingPunct="0">
        <a:lnSpc>
          <a:spcPts val="3000"/>
        </a:lnSpc>
        <a:spcBef>
          <a:spcPct val="0"/>
        </a:spcBef>
        <a:spcAft>
          <a:spcPct val="0"/>
        </a:spcAft>
        <a:buClr>
          <a:srgbClr val="FFCC49"/>
        </a:buClr>
        <a:buChar char="-"/>
        <a:defRPr>
          <a:solidFill>
            <a:schemeClr val="tx1"/>
          </a:solidFill>
          <a:latin typeface="+mn-lt"/>
        </a:defRPr>
      </a:lvl3pPr>
      <a:lvl4pPr marL="1622425" indent="-152400" algn="l" rtl="0" eaLnBrk="0" fontAlgn="base" hangingPunct="0">
        <a:lnSpc>
          <a:spcPts val="3000"/>
        </a:lnSpc>
        <a:spcBef>
          <a:spcPct val="0"/>
        </a:spcBef>
        <a:spcAft>
          <a:spcPct val="0"/>
        </a:spcAft>
        <a:buClr>
          <a:srgbClr val="FFCC49"/>
        </a:buClr>
        <a:buChar char="-"/>
        <a:defRPr>
          <a:solidFill>
            <a:schemeClr val="tx1"/>
          </a:solidFill>
          <a:latin typeface="+mn-lt"/>
        </a:defRPr>
      </a:lvl4pPr>
      <a:lvl5pPr marL="2095500" indent="-190500" algn="l" rtl="0" eaLnBrk="0" fontAlgn="base" hangingPunct="0">
        <a:lnSpc>
          <a:spcPts val="3000"/>
        </a:lnSpc>
        <a:spcBef>
          <a:spcPct val="0"/>
        </a:spcBef>
        <a:spcAft>
          <a:spcPct val="0"/>
        </a:spcAft>
        <a:buClr>
          <a:srgbClr val="FFCC49"/>
        </a:buClr>
        <a:buChar char="-"/>
        <a:defRPr>
          <a:solidFill>
            <a:schemeClr val="tx1"/>
          </a:solidFill>
          <a:latin typeface="+mn-lt"/>
        </a:defRPr>
      </a:lvl5pPr>
      <a:lvl6pPr marL="2552700" indent="-190500" algn="l" rtl="0" eaLnBrk="0" fontAlgn="base" hangingPunct="0">
        <a:lnSpc>
          <a:spcPts val="3000"/>
        </a:lnSpc>
        <a:spcBef>
          <a:spcPct val="0"/>
        </a:spcBef>
        <a:spcAft>
          <a:spcPct val="0"/>
        </a:spcAft>
        <a:buClr>
          <a:srgbClr val="FFCC49"/>
        </a:buClr>
        <a:buChar char="-"/>
        <a:defRPr>
          <a:solidFill>
            <a:schemeClr val="tx1"/>
          </a:solidFill>
          <a:latin typeface="+mn-lt"/>
        </a:defRPr>
      </a:lvl6pPr>
      <a:lvl7pPr marL="3009900" indent="-190500" algn="l" rtl="0" eaLnBrk="0" fontAlgn="base" hangingPunct="0">
        <a:lnSpc>
          <a:spcPts val="3000"/>
        </a:lnSpc>
        <a:spcBef>
          <a:spcPct val="0"/>
        </a:spcBef>
        <a:spcAft>
          <a:spcPct val="0"/>
        </a:spcAft>
        <a:buClr>
          <a:srgbClr val="FFCC49"/>
        </a:buClr>
        <a:buChar char="-"/>
        <a:defRPr>
          <a:solidFill>
            <a:schemeClr val="tx1"/>
          </a:solidFill>
          <a:latin typeface="+mn-lt"/>
        </a:defRPr>
      </a:lvl7pPr>
      <a:lvl8pPr marL="3467100" indent="-190500" algn="l" rtl="0" eaLnBrk="0" fontAlgn="base" hangingPunct="0">
        <a:lnSpc>
          <a:spcPts val="3000"/>
        </a:lnSpc>
        <a:spcBef>
          <a:spcPct val="0"/>
        </a:spcBef>
        <a:spcAft>
          <a:spcPct val="0"/>
        </a:spcAft>
        <a:buClr>
          <a:srgbClr val="FFCC49"/>
        </a:buClr>
        <a:buChar char="-"/>
        <a:defRPr>
          <a:solidFill>
            <a:schemeClr val="tx1"/>
          </a:solidFill>
          <a:latin typeface="+mn-lt"/>
        </a:defRPr>
      </a:lvl8pPr>
      <a:lvl9pPr marL="3924300" indent="-190500" algn="l" rtl="0" eaLnBrk="0" fontAlgn="base" hangingPunct="0">
        <a:lnSpc>
          <a:spcPts val="3000"/>
        </a:lnSpc>
        <a:spcBef>
          <a:spcPct val="0"/>
        </a:spcBef>
        <a:spcAft>
          <a:spcPct val="0"/>
        </a:spcAft>
        <a:buClr>
          <a:srgbClr val="FFCC49"/>
        </a:buClr>
        <a:buChar char="-"/>
        <a:defRPr>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11267" name="Rectangle 3"/>
          <p:cNvSpPr>
            <a:spLocks noGrp="1" noChangeArrowheads="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739332"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defRPr sz="1400">
                <a:solidFill>
                  <a:srgbClr val="000000"/>
                </a:solidFill>
                <a:latin typeface="Arial" charset="0"/>
                <a:cs typeface="+mn-cs"/>
              </a:defRPr>
            </a:lvl1pPr>
          </a:lstStyle>
          <a:p>
            <a:pPr>
              <a:defRPr/>
            </a:pPr>
            <a:r>
              <a:rPr lang="fi-FI" smtClean="0"/>
              <a:t>13.9.2012</a:t>
            </a:r>
            <a:endParaRPr lang="fi-FI"/>
          </a:p>
        </p:txBody>
      </p:sp>
      <p:sp>
        <p:nvSpPr>
          <p:cNvPr id="739333"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rgbClr val="000000"/>
                </a:solidFill>
                <a:latin typeface="Arial" charset="0"/>
                <a:cs typeface="+mn-cs"/>
              </a:defRPr>
            </a:lvl1pPr>
          </a:lstStyle>
          <a:p>
            <a:pPr>
              <a:defRPr/>
            </a:pPr>
            <a:r>
              <a:rPr lang="fi-FI" smtClean="0"/>
              <a:t>Jussi Tammisola, Kasvit ja ravinto</a:t>
            </a:r>
            <a:endParaRPr lang="fi-FI"/>
          </a:p>
        </p:txBody>
      </p:sp>
      <p:sp>
        <p:nvSpPr>
          <p:cNvPr id="739334"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defRPr sz="1400">
                <a:solidFill>
                  <a:srgbClr val="000000"/>
                </a:solidFill>
                <a:latin typeface="Arial" charset="0"/>
                <a:cs typeface="+mn-cs"/>
              </a:defRPr>
            </a:lvl1pPr>
          </a:lstStyle>
          <a:p>
            <a:pPr>
              <a:defRPr/>
            </a:pPr>
            <a:fld id="{7072BA45-DAA9-4240-8898-B197A764D285}"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90191" r:id="rId1"/>
    <p:sldLayoutId id="2147490192" r:id="rId2"/>
    <p:sldLayoutId id="2147490193" r:id="rId3"/>
    <p:sldLayoutId id="2147490194" r:id="rId4"/>
    <p:sldLayoutId id="2147490195" r:id="rId5"/>
    <p:sldLayoutId id="2147490196" r:id="rId6"/>
    <p:sldLayoutId id="2147490197" r:id="rId7"/>
    <p:sldLayoutId id="2147490198" r:id="rId8"/>
    <p:sldLayoutId id="2147490199" r:id="rId9"/>
    <p:sldLayoutId id="2147490200" r:id="rId10"/>
    <p:sldLayoutId id="2147490201" r:id="rId11"/>
    <p:sldLayoutId id="2147490202" r:id="rId12"/>
    <p:sldLayoutId id="2147490203"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4562" name="Line 2"/>
          <p:cNvSpPr>
            <a:spLocks noChangeShapeType="1"/>
          </p:cNvSpPr>
          <p:nvPr/>
        </p:nvSpPr>
        <p:spPr bwMode="auto">
          <a:xfrm>
            <a:off x="19050" y="1828800"/>
            <a:ext cx="5981700" cy="0"/>
          </a:xfrm>
          <a:prstGeom prst="line">
            <a:avLst/>
          </a:prstGeom>
          <a:noFill/>
          <a:ln w="50800">
            <a:solidFill>
              <a:schemeClr val="accent2"/>
            </a:solidFill>
            <a:round/>
            <a:headEnd/>
            <a:tailEnd/>
          </a:ln>
          <a:effectLst/>
        </p:spPr>
        <p:txBody>
          <a:bodyPr wrap="none" anchor="ctr"/>
          <a:lstStyle/>
          <a:p>
            <a:pPr algn="r" eaLnBrk="1" hangingPunct="1">
              <a:lnSpc>
                <a:spcPct val="90000"/>
              </a:lnSpc>
              <a:defRPr/>
            </a:pPr>
            <a:endParaRPr lang="fi-FI" sz="3200">
              <a:solidFill>
                <a:srgbClr val="FFFF00"/>
              </a:solidFill>
              <a:latin typeface="Arial" charset="0"/>
              <a:cs typeface="Arial" charset="0"/>
            </a:endParaRPr>
          </a:p>
        </p:txBody>
      </p:sp>
      <p:sp>
        <p:nvSpPr>
          <p:cNvPr id="12291" name="Rectangle 3"/>
          <p:cNvSpPr>
            <a:spLocks noGrp="1" noChangeArrowheads="1"/>
          </p:cNvSpPr>
          <p:nvPr>
            <p:ph type="title"/>
          </p:nvPr>
        </p:nvSpPr>
        <p:spPr bwMode="auto">
          <a:xfrm>
            <a:off x="285750" y="355600"/>
            <a:ext cx="5829300" cy="14732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i-FI" smtClean="0"/>
              <a:t>Click to edit Master title style</a:t>
            </a:r>
          </a:p>
        </p:txBody>
      </p:sp>
      <p:sp>
        <p:nvSpPr>
          <p:cNvPr id="12292" name="Rectangle 4"/>
          <p:cNvSpPr>
            <a:spLocks noGrp="1" noChangeArrowheads="1"/>
          </p:cNvSpPr>
          <p:nvPr>
            <p:ph type="body" idx="1"/>
          </p:nvPr>
        </p:nvSpPr>
        <p:spPr bwMode="auto">
          <a:xfrm>
            <a:off x="742950" y="2235200"/>
            <a:ext cx="58293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spTree>
  </p:cSld>
  <p:clrMap bg1="dk2" tx1="lt1" bg2="dk1" tx2="lt2" accent1="accent1" accent2="accent2" accent3="accent3" accent4="accent4" accent5="accent5" accent6="accent6" hlink="hlink" folHlink="folHlink"/>
  <p:sldLayoutIdLst>
    <p:sldLayoutId id="2147489928" r:id="rId1"/>
    <p:sldLayoutId id="2147489929" r:id="rId2"/>
    <p:sldLayoutId id="2147489930" r:id="rId3"/>
    <p:sldLayoutId id="2147489931" r:id="rId4"/>
    <p:sldLayoutId id="2147489932" r:id="rId5"/>
    <p:sldLayoutId id="2147489933" r:id="rId6"/>
    <p:sldLayoutId id="2147489934" r:id="rId7"/>
    <p:sldLayoutId id="2147489935" r:id="rId8"/>
    <p:sldLayoutId id="2147489936" r:id="rId9"/>
    <p:sldLayoutId id="2147489937" r:id="rId10"/>
    <p:sldLayoutId id="2147489938" r:id="rId11"/>
    <p:sldLayoutId id="2147489939" r:id="rId12"/>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fontAlgn="base">
        <a:spcBef>
          <a:spcPct val="20000"/>
        </a:spcBef>
        <a:spcAft>
          <a:spcPct val="0"/>
        </a:spcAft>
        <a:buClr>
          <a:schemeClr val="tx1"/>
        </a:buClr>
        <a:buSzPct val="100000"/>
        <a:buChar char="–"/>
        <a:defRPr sz="2000">
          <a:solidFill>
            <a:schemeClr val="tx1"/>
          </a:solidFill>
          <a:latin typeface="+mn-lt"/>
        </a:defRPr>
      </a:lvl6pPr>
      <a:lvl7pPr marL="2971800" indent="-228600" algn="l" rtl="0" fontAlgn="base">
        <a:spcBef>
          <a:spcPct val="20000"/>
        </a:spcBef>
        <a:spcAft>
          <a:spcPct val="0"/>
        </a:spcAft>
        <a:buClr>
          <a:schemeClr val="tx1"/>
        </a:buClr>
        <a:buSzPct val="100000"/>
        <a:buChar char="–"/>
        <a:defRPr sz="2000">
          <a:solidFill>
            <a:schemeClr val="tx1"/>
          </a:solidFill>
          <a:latin typeface="+mn-lt"/>
        </a:defRPr>
      </a:lvl7pPr>
      <a:lvl8pPr marL="3429000" indent="-228600" algn="l" rtl="0" fontAlgn="base">
        <a:spcBef>
          <a:spcPct val="20000"/>
        </a:spcBef>
        <a:spcAft>
          <a:spcPct val="0"/>
        </a:spcAft>
        <a:buClr>
          <a:schemeClr val="tx1"/>
        </a:buClr>
        <a:buSzPct val="100000"/>
        <a:buChar char="–"/>
        <a:defRPr sz="2000">
          <a:solidFill>
            <a:schemeClr val="tx1"/>
          </a:solidFill>
          <a:latin typeface="+mn-lt"/>
        </a:defRPr>
      </a:lvl8pPr>
      <a:lvl9pPr marL="3886200" indent="-228600" algn="l" rtl="0" fontAlgn="base">
        <a:spcBef>
          <a:spcPct val="20000"/>
        </a:spcBef>
        <a:spcAft>
          <a:spcPct val="0"/>
        </a:spcAft>
        <a:buClr>
          <a:schemeClr val="tx1"/>
        </a:buClr>
        <a:buSzPct val="100000"/>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50.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5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50.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5.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5.xml"/><Relationship Id="rId1" Type="http://schemas.openxmlformats.org/officeDocument/2006/relationships/themeOverride" Target="../theme/themeOverride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0.xml"/><Relationship Id="rId1" Type="http://schemas.openxmlformats.org/officeDocument/2006/relationships/themeOverride" Target="../theme/themeOverride3.xml"/><Relationship Id="rId4" Type="http://schemas.openxmlformats.org/officeDocument/2006/relationships/hyperlink" Target="http://helda.helsinki.fi/bitstream/handle/1975/9312/210.pdf?sequence=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7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5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8.xml"/><Relationship Id="rId1" Type="http://schemas.openxmlformats.org/officeDocument/2006/relationships/themeOverride" Target="../theme/themeOverride4.xml"/><Relationship Id="rId5" Type="http://schemas.openxmlformats.org/officeDocument/2006/relationships/hyperlink" Target="http://geenit.fi/MesimSTTKasik080405.pdf" TargetMode="Externa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5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2.xml"/><Relationship Id="rId1" Type="http://schemas.openxmlformats.org/officeDocument/2006/relationships/vmlDrawing" Target="../drawings/vmlDrawing2.vml"/><Relationship Id="rId5" Type="http://schemas.openxmlformats.org/officeDocument/2006/relationships/oleObject" Target="../embeddings/Microsoft_Office_Excel_97_-_2003_-laskentataulukko2.xls"/><Relationship Id="rId4" Type="http://schemas.openxmlformats.org/officeDocument/2006/relationships/hyperlink" Target="http://www.americanscientist.org/issues/page2/protecting-ourselves-from-foo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5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hyperlink" Target="http://geenit.fi/amesgold.pdf" TargetMode="External"/><Relationship Id="rId2" Type="http://schemas.openxmlformats.org/officeDocument/2006/relationships/notesSlide" Target="../notesSlides/notesSlide17.xml"/><Relationship Id="rId1" Type="http://schemas.openxmlformats.org/officeDocument/2006/relationships/slideLayout" Target="../slideLayouts/slideLayout340.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1.xml"/></Relationships>
</file>

<file path=ppt/slides/_rels/slide29.xml.rels><?xml version="1.0" encoding="UTF-8" standalone="yes"?>
<Relationships xmlns="http://schemas.openxmlformats.org/package/2006/relationships"><Relationship Id="rId3" Type="http://schemas.openxmlformats.org/officeDocument/2006/relationships/hyperlink" Target="http://geenit.fi/amesgold.pdf" TargetMode="External"/><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3" Type="http://schemas.openxmlformats.org/officeDocument/2006/relationships/hyperlink" Target="http://www.geenit.fi/amesgold.pdf" TargetMode="External"/><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www.geenit.fi/HTkar902s.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unicef-irc.org/publications/pdf/rc9_eng.pdf" TargetMode="External"/><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hyperlink" Target="http://www.mv.helsinki.fi/home/tammisol/HS290309.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4.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9.xml"/><Relationship Id="rId1" Type="http://schemas.openxmlformats.org/officeDocument/2006/relationships/themeOverride" Target="../theme/themeOverr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88.xml"/><Relationship Id="rId1" Type="http://schemas.openxmlformats.org/officeDocument/2006/relationships/themeOverride" Target="../theme/themeOverr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39.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9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01.xml"/><Relationship Id="rId4" Type="http://schemas.openxmlformats.org/officeDocument/2006/relationships/hyperlink" Target="http://en.wikipedia.org/wiki/en:GNU_Free_Documentation_Licens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tekniikkatalous.fi/tk/article49372.ece"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hyperlink" Target="http://dx.doi.org/10.1046/j.1472-765X.2001.00994.x" TargetMode="External"/><Relationship Id="rId2" Type="http://schemas.openxmlformats.org/officeDocument/2006/relationships/notesSlide" Target="../notesSlides/notesSlide25.xml"/><Relationship Id="rId1" Type="http://schemas.openxmlformats.org/officeDocument/2006/relationships/slideLayout" Target="../slideLayouts/slideLayout2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3.xml"/><Relationship Id="rId1" Type="http://schemas.openxmlformats.org/officeDocument/2006/relationships/vmlDrawing" Target="../drawings/vmlDrawing3.vml"/><Relationship Id="rId5" Type="http://schemas.openxmlformats.org/officeDocument/2006/relationships/oleObject" Target="../embeddings/Microsoft_Office_Excel_97_-_2003_-laskentataulukko3.xls"/><Relationship Id="rId4" Type="http://schemas.openxmlformats.org/officeDocument/2006/relationships/hyperlink" Target="http://ethesis.helsinki.fi/julkaisut/ela/perus/vk/oivanen/endemict.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3" Type="http://schemas.openxmlformats.org/officeDocument/2006/relationships/hyperlink" Target="http://www.efsa.europa.eu/en/supporting/doc/176e.pdf" TargetMode="External"/><Relationship Id="rId2" Type="http://schemas.openxmlformats.org/officeDocument/2006/relationships/hyperlink" Target="http://www.foodsafetynews.com/2011/07/outbreak-german-task-forces-final-report/?utm_source=feedburner&amp;utm_medium=feed&amp;utm_campaign=Feed:+foodsafetynews/mRcs+(Food+Safety+News)" TargetMode="External"/><Relationship Id="rId1" Type="http://schemas.openxmlformats.org/officeDocument/2006/relationships/slideLayout" Target="../slideLayouts/slideLayout488.xml"/><Relationship Id="rId6" Type="http://schemas.openxmlformats.org/officeDocument/2006/relationships/hyperlink" Target="http://www.mtv3.fi/uutiset/kotimaa.shtml/hermomyrkky-botuliini-ei-maistu-miltaan---vasta-halvaus-halyttaa/2011/11/1424854" TargetMode="External"/><Relationship Id="rId5" Type="http://schemas.openxmlformats.org/officeDocument/2006/relationships/hyperlink" Target="http://geenit.fi/TS110603.pdf" TargetMode="External"/><Relationship Id="rId4" Type="http://schemas.openxmlformats.org/officeDocument/2006/relationships/hyperlink" Target="http://www.who.int/mediacentre/factsheets/fs125/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dasmirnov.net/media/users/paul/PBF_02_3_image_04_full.jpg" TargetMode="External"/><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418.xml"/><Relationship Id="rId6" Type="http://schemas.openxmlformats.org/officeDocument/2006/relationships/hyperlink" Target="http://www.geenit.fi/KloonPer.pdf"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9.xml"/><Relationship Id="rId1" Type="http://schemas.openxmlformats.org/officeDocument/2006/relationships/themeOverride" Target="../theme/themeOverride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0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hemeOverride" Target="../theme/themeOverride10.xml"/><Relationship Id="rId4" Type="http://schemas.openxmlformats.org/officeDocument/2006/relationships/hyperlink" Target="http://www.nature.com/nbt/journal/v17/n2/abs/nbt0299_160.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3" Type="http://schemas.openxmlformats.org/officeDocument/2006/relationships/hyperlink" Target="http://www.retina.fi/rpgeeni.html" TargetMode="External"/><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hyperlink" Target="http://eur-lex.europa.eu/LexUriServ/LexUriServ.do?uri=CELEX:31997R0258:fi: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vihreat.fi/yleviarkisto/2003/9_2003/0672.html" TargetMode="External"/><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hyperlink" Target="http://yle.fi/mot/070501/kasis.htm" TargetMode="External"/><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2.xml"/></Relationships>
</file>

<file path=ppt/slides/_rels/slide59.xml.rels><?xml version="1.0" encoding="UTF-8" standalone="yes"?>
<Relationships xmlns="http://schemas.openxmlformats.org/package/2006/relationships"><Relationship Id="rId3" Type="http://schemas.openxmlformats.org/officeDocument/2006/relationships/hyperlink" Target="http://geenit.fi/PastMaito12.htm" TargetMode="External"/><Relationship Id="rId2" Type="http://schemas.openxmlformats.org/officeDocument/2006/relationships/notesSlide" Target="../notesSlides/notesSlide33.xml"/><Relationship Id="rId1" Type="http://schemas.openxmlformats.org/officeDocument/2006/relationships/slideLayout" Target="../slideLayouts/slideLayout448.xml"/><Relationship Id="rId4" Type="http://schemas.openxmlformats.org/officeDocument/2006/relationships/hyperlink" Target="http://yle.fi/uutiset/thl_pastoroimattomassa_maidossa_ei_ravitsemuksellista_lisaarvoa/622092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xml"/><Relationship Id="rId1" Type="http://schemas.openxmlformats.org/officeDocument/2006/relationships/themeOverride" Target="../theme/themeOverride1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5.xml"/><Relationship Id="rId1" Type="http://schemas.openxmlformats.org/officeDocument/2006/relationships/themeOverride" Target="../theme/themeOverride12.xml"/></Relationships>
</file>

<file path=ppt/slides/_rels/slide62.xml.rels><?xml version="1.0" encoding="UTF-8" standalone="yes"?>
<Relationships xmlns="http://schemas.openxmlformats.org/package/2006/relationships"><Relationship Id="rId3" Type="http://schemas.openxmlformats.org/officeDocument/2006/relationships/hyperlink" Target="http://www.geenit.fi/Pasteur.htm" TargetMode="External"/><Relationship Id="rId2" Type="http://schemas.openxmlformats.org/officeDocument/2006/relationships/notesSlide" Target="../notesSlides/notesSlide36.xml"/><Relationship Id="rId1" Type="http://schemas.openxmlformats.org/officeDocument/2006/relationships/slideLayout" Target="../slideLayouts/slideLayout145.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93.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6.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hyperlink" Target="http://www.skepsis.fi/ihmeellinen/antroposofia.html" TargetMode="External"/><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hyperlink" Target="http://www.steinerbooks.org/excerpts/astronomy_anthroposophy_letter_1.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steinerbooks.org/excerpts/astronomy_anthroposophy_letter_1.pdf" TargetMode="External"/><Relationship Id="rId2" Type="http://schemas.openxmlformats.org/officeDocument/2006/relationships/notesSlide" Target="../notesSlides/notesSlide42.xml"/><Relationship Id="rId1" Type="http://schemas.openxmlformats.org/officeDocument/2006/relationships/slideLayout" Target="../slideLayouts/slideLayout71.xml"/><Relationship Id="rId4" Type="http://schemas.openxmlformats.org/officeDocument/2006/relationships/hyperlink" Target="http://www.lust-for-life.org/Lust-For-Life/FascistEcologyTheGreenWingOfTheNaziParty/FascistEcologyTheGreenWingOfTheNaziParty.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steinerbooks.org/excerpts/astronomy_anthroposophy_letter_1.pdf" TargetMode="External"/><Relationship Id="rId7" Type="http://schemas.openxmlformats.org/officeDocument/2006/relationships/hyperlink" Target="http://www.geenit.fi/TS110603.pdf" TargetMode="External"/><Relationship Id="rId2" Type="http://schemas.openxmlformats.org/officeDocument/2006/relationships/notesSlide" Target="../notesSlides/notesSlide43.xml"/><Relationship Id="rId1" Type="http://schemas.openxmlformats.org/officeDocument/2006/relationships/slideLayout" Target="../slideLayouts/slideLayout71.xml"/><Relationship Id="rId6" Type="http://schemas.openxmlformats.org/officeDocument/2006/relationships/hyperlink" Target="http://www.geenit.fi/Demet402.pdf" TargetMode="External"/><Relationship Id="rId5" Type="http://schemas.openxmlformats.org/officeDocument/2006/relationships/hyperlink" Target="http://fi.wikipedia.org/wiki/Nuoren_Wertherin_k%C3%A4rsimykset" TargetMode="External"/><Relationship Id="rId4" Type="http://schemas.openxmlformats.org/officeDocument/2006/relationships/hyperlink" Target="http://www.lust-for-life.org/Lust-For-Life/FascistEcologyTheGreenWingOfTheNaziParty/FascistEcologyTheGreenWingOfTheNaziParty.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hyperlink" Target="http://kulma.net/ossi/lveg/von-fi/" TargetMode="External"/><Relationship Id="rId2" Type="http://schemas.openxmlformats.org/officeDocument/2006/relationships/notesSlide" Target="../notesSlides/notesSlide44.xml"/><Relationship Id="rId1" Type="http://schemas.openxmlformats.org/officeDocument/2006/relationships/slideLayout" Target="../slideLayouts/slideLayout71.xml"/><Relationship Id="rId5" Type="http://schemas.openxmlformats.org/officeDocument/2006/relationships/image" Target="../media/image67.jpeg"/><Relationship Id="rId4" Type="http://schemas.openxmlformats.org/officeDocument/2006/relationships/hyperlink" Target="http://gutenberg.net.au/ebooks01/0100021.tx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cgfi.org/2000/10/cubas-blue-ribbon-for-organic-farming/" TargetMode="External"/><Relationship Id="rId7" Type="http://schemas.openxmlformats.org/officeDocument/2006/relationships/hyperlink" Target="http://www.hkt.fi/ohjelmisto/play.php?name=enro" TargetMode="External"/><Relationship Id="rId2" Type="http://schemas.openxmlformats.org/officeDocument/2006/relationships/notesSlide" Target="../notesSlides/notesSlide45.xml"/><Relationship Id="rId1" Type="http://schemas.openxmlformats.org/officeDocument/2006/relationships/slideLayout" Target="../slideLayouts/slideLayout71.xml"/><Relationship Id="rId6" Type="http://schemas.openxmlformats.org/officeDocument/2006/relationships/hyperlink" Target="http://www.tehtavasuomelle.fi/documents/TS_koko_raportti_A4_FIN.pdf" TargetMode="External"/><Relationship Id="rId5" Type="http://schemas.openxmlformats.org/officeDocument/2006/relationships/hyperlink" Target="http://formin.finland.fi/Public/default.aspx?contentid=206410&amp;nodeid=15145&amp;culture=fi-FI" TargetMode="External"/><Relationship Id="rId4" Type="http://schemas.openxmlformats.org/officeDocument/2006/relationships/hyperlink" Target="http://tuottavamaa.org/forum/index.php?topic=507.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3" Type="http://schemas.openxmlformats.org/officeDocument/2006/relationships/hyperlink" Target="http://www.cadenagramonte.cubaweb.cu/english/index.php?option=com_content&amp;view=article&amp;id=1783:bolivarian-alliance-for-the-americas-to-build-up-fertilizer-industry-in-camaguey&amp;catid=1:camaguey&amp;Itemid=14" TargetMode="External"/><Relationship Id="rId2" Type="http://schemas.openxmlformats.org/officeDocument/2006/relationships/notesSlide" Target="../notesSlides/notesSlide47.xml"/><Relationship Id="rId1" Type="http://schemas.openxmlformats.org/officeDocument/2006/relationships/slideLayout" Target="../slideLayouts/slideLayout71.xml"/><Relationship Id="rId6" Type="http://schemas.openxmlformats.org/officeDocument/2006/relationships/hyperlink" Target="http://www.maataloustilastot.fi/sites/default/modules/pubdlcnt/pubdlcnt.php?file=http://www.maataloustilastot.fi/sites/default/files/maatilatilastollinen_vuosikirja_2009.pdf&amp;nid=1137" TargetMode="External"/><Relationship Id="rId5" Type="http://schemas.openxmlformats.org/officeDocument/2006/relationships/hyperlink" Target="http://suomenkuvalehti.fi/jutut/kotimaa/sirkka-liisa-anttila-ja-gmo" TargetMode="External"/><Relationship Id="rId4" Type="http://schemas.openxmlformats.org/officeDocument/2006/relationships/hyperlink" Target="http://www.tuottavamaa.org/uutiset.php?News_id=143"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fao.org/fishery/culturedspecies/Oreochromis_niloticus/en" TargetMode="External"/><Relationship Id="rId7"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1.xml"/><Relationship Id="rId6" Type="http://schemas.openxmlformats.org/officeDocument/2006/relationships/hyperlink" Target="http://dx.doi.org/10.1007/PL00011746" TargetMode="External"/><Relationship Id="rId5" Type="http://schemas.openxmlformats.org/officeDocument/2006/relationships/hyperlink" Target="http://www.pugwash.org/reports/ees/cuba2004/02%20Pugwash/06_Mario.pdf" TargetMode="External"/><Relationship Id="rId4" Type="http://schemas.openxmlformats.org/officeDocument/2006/relationships/hyperlink" Target="http://www.sciencedaily.com/releases/2008/07/080708092228.ht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47.xml"/><Relationship Id="rId1" Type="http://schemas.openxmlformats.org/officeDocument/2006/relationships/themeOverride" Target="../theme/themeOverride13.xml"/><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65.xml"/><Relationship Id="rId1" Type="http://schemas.openxmlformats.org/officeDocument/2006/relationships/themeOverride" Target="../theme/themeOverride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1.xml"/><Relationship Id="rId1" Type="http://schemas.openxmlformats.org/officeDocument/2006/relationships/themeOverride" Target="../theme/themeOverride15.xml"/><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1.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oleObject" Target="../embeddings/Microsoft_Office_Excel_97_-_2003_-laskentataulukko1.xls"/><Relationship Id="rId4" Type="http://schemas.openxmlformats.org/officeDocument/2006/relationships/hyperlink" Target="http://www.mtt.fi/met/pdf/met19.pd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ctrTitle"/>
          </p:nvPr>
        </p:nvSpPr>
        <p:spPr>
          <a:xfrm>
            <a:off x="800100" y="2798763"/>
            <a:ext cx="4057650" cy="1524000"/>
          </a:xfrm>
        </p:spPr>
        <p:txBody>
          <a:bodyPr/>
          <a:lstStyle/>
          <a:p>
            <a:r>
              <a:rPr lang="en-US" dirty="0" err="1" smtClean="0"/>
              <a:t>Ruoka</a:t>
            </a:r>
            <a:r>
              <a:rPr lang="en-US" dirty="0" smtClean="0"/>
              <a:t> </a:t>
            </a:r>
            <a:r>
              <a:rPr lang="en-US" dirty="0" err="1" smtClean="0"/>
              <a:t>ja</a:t>
            </a:r>
            <a:r>
              <a:rPr lang="en-US" dirty="0" smtClean="0"/>
              <a:t> </a:t>
            </a:r>
            <a:r>
              <a:rPr lang="en-US" dirty="0" err="1" smtClean="0"/>
              <a:t>geenit</a:t>
            </a:r>
            <a:r>
              <a:rPr lang="en-US" dirty="0" smtClean="0"/>
              <a:t> </a:t>
            </a:r>
            <a:br>
              <a:rPr lang="en-US" dirty="0" smtClean="0"/>
            </a:br>
            <a:r>
              <a:rPr lang="en-US" dirty="0" smtClean="0"/>
              <a:t>1. </a:t>
            </a:r>
            <a:r>
              <a:rPr lang="en-US" dirty="0" err="1" smtClean="0"/>
              <a:t>Kasvit</a:t>
            </a:r>
            <a:r>
              <a:rPr lang="en-US" dirty="0" smtClean="0"/>
              <a:t> </a:t>
            </a:r>
            <a:r>
              <a:rPr lang="en-US" dirty="0" err="1" smtClean="0"/>
              <a:t>ja</a:t>
            </a:r>
            <a:r>
              <a:rPr lang="en-US" dirty="0" smtClean="0"/>
              <a:t> </a:t>
            </a:r>
            <a:r>
              <a:rPr lang="en-US" dirty="0" err="1" smtClean="0"/>
              <a:t>ravinto</a:t>
            </a:r>
            <a:endParaRPr lang="en-US" dirty="0" smtClean="0"/>
          </a:p>
        </p:txBody>
      </p:sp>
      <p:sp>
        <p:nvSpPr>
          <p:cNvPr id="196611" name="Rectangle 3"/>
          <p:cNvSpPr>
            <a:spLocks noGrp="1" noChangeArrowheads="1"/>
          </p:cNvSpPr>
          <p:nvPr>
            <p:ph type="subTitle" idx="1"/>
          </p:nvPr>
        </p:nvSpPr>
        <p:spPr>
          <a:xfrm>
            <a:off x="800100" y="4757738"/>
            <a:ext cx="4057650" cy="1846262"/>
          </a:xfrm>
        </p:spPr>
        <p:txBody>
          <a:bodyPr/>
          <a:lstStyle/>
          <a:p>
            <a:r>
              <a:rPr lang="fi-FI" dirty="0" smtClean="0"/>
              <a:t>Jussi Tammisola kasvinjalostuksen dosentti</a:t>
            </a:r>
          </a:p>
          <a:p>
            <a:r>
              <a:rPr lang="fi-FI" dirty="0" err="1" smtClean="0">
                <a:solidFill>
                  <a:srgbClr val="002060"/>
                </a:solidFill>
              </a:rPr>
              <a:t>jussi.tammisola@helsinki.fi</a:t>
            </a:r>
            <a:r>
              <a:rPr lang="fi-FI" dirty="0" smtClean="0">
                <a:solidFill>
                  <a:srgbClr val="002060"/>
                </a:solidFill>
              </a:rPr>
              <a:t>   http://geenit.fi</a:t>
            </a:r>
            <a:r>
              <a:rPr lang="fi-FI" dirty="0" smtClean="0">
                <a:solidFill>
                  <a:srgbClr val="00B0F0"/>
                </a:solidFill>
              </a:rPr>
              <a:t> </a:t>
            </a:r>
            <a:r>
              <a:rPr lang="fi-FI" dirty="0" smtClean="0"/>
              <a:t> </a:t>
            </a:r>
          </a:p>
          <a:p>
            <a:r>
              <a:rPr lang="fi-FI" dirty="0" smtClean="0"/>
              <a:t>13.9.2012</a:t>
            </a:r>
          </a:p>
        </p:txBody>
      </p:sp>
      <p:sp>
        <p:nvSpPr>
          <p:cNvPr id="196612" name="Text Box 4"/>
          <p:cNvSpPr txBox="1">
            <a:spLocks noChangeArrowheads="1"/>
          </p:cNvSpPr>
          <p:nvPr/>
        </p:nvSpPr>
        <p:spPr bwMode="auto">
          <a:xfrm>
            <a:off x="798513" y="6705600"/>
            <a:ext cx="5202237" cy="1193800"/>
          </a:xfrm>
          <a:prstGeom prst="rect">
            <a:avLst/>
          </a:prstGeom>
          <a:noFill/>
          <a:ln w="9525">
            <a:noFill/>
            <a:miter lim="800000"/>
            <a:headEnd/>
            <a:tailEnd/>
          </a:ln>
        </p:spPr>
        <p:txBody>
          <a:bodyPr anchor="b"/>
          <a:lstStyle/>
          <a:p>
            <a:pPr>
              <a:spcBef>
                <a:spcPct val="50000"/>
              </a:spcBef>
            </a:pPr>
            <a:r>
              <a:rPr lang="en-US" sz="1600" b="1">
                <a:latin typeface="Arial" pitchFamily="34" charset="0"/>
              </a:rPr>
              <a:t>Koulutus- ja kehittämiskeskus Palmenia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85750" y="866775"/>
            <a:ext cx="3430588" cy="1473200"/>
          </a:xfrm>
        </p:spPr>
        <p:txBody>
          <a:bodyPr/>
          <a:lstStyle/>
          <a:p>
            <a:pPr eaLnBrk="1" hangingPunct="1">
              <a:lnSpc>
                <a:spcPct val="85000"/>
              </a:lnSpc>
            </a:pPr>
            <a:r>
              <a:rPr lang="fi-FI" sz="6000" i="1" dirty="0" smtClean="0"/>
              <a:t>Salaatin geenit</a:t>
            </a:r>
          </a:p>
        </p:txBody>
      </p:sp>
      <p:sp>
        <p:nvSpPr>
          <p:cNvPr id="201731" name="Rectangle 3"/>
          <p:cNvSpPr>
            <a:spLocks noGrp="1" noChangeArrowheads="1"/>
          </p:cNvSpPr>
          <p:nvPr>
            <p:ph type="body" sz="half" idx="1"/>
          </p:nvPr>
        </p:nvSpPr>
        <p:spPr>
          <a:xfrm>
            <a:off x="404813" y="2973388"/>
            <a:ext cx="6115050" cy="5486400"/>
          </a:xfrm>
        </p:spPr>
        <p:txBody>
          <a:bodyPr/>
          <a:lstStyle/>
          <a:p>
            <a:pPr eaLnBrk="1" hangingPunct="1"/>
            <a:r>
              <a:rPr lang="fi-FI" smtClean="0"/>
              <a:t>Nauttikaamme 500 g annos sekasalaattia</a:t>
            </a:r>
          </a:p>
          <a:p>
            <a:pPr lvl="1" eaLnBrk="1" hangingPunct="1"/>
            <a:r>
              <a:rPr lang="fi-FI" smtClean="0"/>
              <a:t>siinä on 4 miljardia solua</a:t>
            </a:r>
          </a:p>
          <a:p>
            <a:pPr lvl="1" eaLnBrk="1" hangingPunct="1"/>
            <a:r>
              <a:rPr lang="fi-FI" smtClean="0"/>
              <a:t>joka solussa 25 000 geeniä</a:t>
            </a:r>
          </a:p>
          <a:p>
            <a:pPr eaLnBrk="1" hangingPunct="1"/>
            <a:r>
              <a:rPr lang="fi-FI" smtClean="0"/>
              <a:t> Söimme siis</a:t>
            </a:r>
            <a:br>
              <a:rPr lang="fi-FI" smtClean="0"/>
            </a:br>
            <a:r>
              <a:rPr lang="fi-FI" smtClean="0"/>
              <a:t> 100 000 miljardia eli </a:t>
            </a:r>
            <a:br>
              <a:rPr lang="fi-FI" smtClean="0"/>
            </a:br>
            <a:r>
              <a:rPr lang="fi-FI" smtClean="0"/>
              <a:t>        </a:t>
            </a:r>
            <a:r>
              <a:rPr lang="fi-FI" smtClean="0">
                <a:solidFill>
                  <a:srgbClr val="00B0F0"/>
                </a:solidFill>
              </a:rPr>
              <a:t>100 000 000 000 000    </a:t>
            </a:r>
            <a:br>
              <a:rPr lang="fi-FI" smtClean="0">
                <a:solidFill>
                  <a:srgbClr val="00B0F0"/>
                </a:solidFill>
              </a:rPr>
            </a:br>
            <a:r>
              <a:rPr lang="fi-FI" smtClean="0">
                <a:solidFill>
                  <a:srgbClr val="00B0F0"/>
                </a:solidFill>
              </a:rPr>
              <a:t>                    ”vierasta” geeniä</a:t>
            </a:r>
          </a:p>
          <a:p>
            <a:pPr lvl="1" eaLnBrk="1" hangingPunct="1"/>
            <a:r>
              <a:rPr lang="fi-FI" smtClean="0"/>
              <a:t>tässä tapauksessa kasvigeenejä</a:t>
            </a:r>
          </a:p>
          <a:p>
            <a:pPr lvl="1" eaLnBrk="1" hangingPunct="1"/>
            <a:r>
              <a:rPr lang="fi-FI" smtClean="0"/>
              <a:t>joista ”yllättävän” suuri joukko on melko lähellä omiamme</a:t>
            </a:r>
          </a:p>
          <a:p>
            <a:pPr eaLnBrk="1" hangingPunct="1">
              <a:buClr>
                <a:schemeClr val="tx1"/>
              </a:buClr>
              <a:buFont typeface="Monotype Sorts" pitchFamily="2" charset="2"/>
              <a:buChar char="F"/>
            </a:pPr>
            <a:r>
              <a:rPr lang="fi-FI" sz="2400" smtClean="0"/>
              <a:t>Brennecke (2001) </a:t>
            </a:r>
            <a:r>
              <a:rPr lang="fi-FI" sz="2400" i="1" smtClean="0"/>
              <a:t>EMBO </a:t>
            </a:r>
            <a:endParaRPr lang="fi-FI" smtClean="0"/>
          </a:p>
          <a:p>
            <a:pPr lvl="1" eaLnBrk="1" hangingPunct="1"/>
            <a:endParaRPr lang="fi-FI" smtClean="0"/>
          </a:p>
        </p:txBody>
      </p:sp>
      <p:pic>
        <p:nvPicPr>
          <p:cNvPr id="201732" name="Picture 4" descr="LettuceLadiestop-let-fp"/>
          <p:cNvPicPr>
            <a:picLocks noGrp="1" noChangeAspect="1" noChangeArrowheads="1"/>
          </p:cNvPicPr>
          <p:nvPr>
            <p:ph sz="half" idx="2"/>
          </p:nvPr>
        </p:nvPicPr>
        <p:blipFill>
          <a:blip r:embed="rId2" cstate="print"/>
          <a:srcRect/>
          <a:stretch>
            <a:fillRect/>
          </a:stretch>
        </p:blipFill>
        <p:spPr>
          <a:xfrm>
            <a:off x="4292600" y="501650"/>
            <a:ext cx="2141538" cy="2125663"/>
          </a:xfr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Otsikko 1"/>
          <p:cNvSpPr>
            <a:spLocks noGrp="1"/>
          </p:cNvSpPr>
          <p:nvPr>
            <p:ph type="title"/>
          </p:nvPr>
        </p:nvSpPr>
        <p:spPr>
          <a:xfrm>
            <a:off x="785813" y="214313"/>
            <a:ext cx="5629275" cy="928687"/>
          </a:xfrm>
        </p:spPr>
        <p:txBody>
          <a:bodyPr/>
          <a:lstStyle/>
          <a:p>
            <a:pPr algn="ctr"/>
            <a:r>
              <a:rPr lang="fi-FI" dirty="0" smtClean="0"/>
              <a:t>Kasvi ei osaa juosta karkuun...</a:t>
            </a:r>
          </a:p>
        </p:txBody>
      </p:sp>
      <p:sp>
        <p:nvSpPr>
          <p:cNvPr id="202755" name="Sisällön paikkamerkki 2"/>
          <p:cNvSpPr>
            <a:spLocks noGrp="1"/>
          </p:cNvSpPr>
          <p:nvPr>
            <p:ph sz="quarter" idx="13"/>
          </p:nvPr>
        </p:nvSpPr>
        <p:spPr>
          <a:xfrm>
            <a:off x="357188" y="7572375"/>
            <a:ext cx="6286500" cy="857250"/>
          </a:xfrm>
        </p:spPr>
        <p:txBody>
          <a:bodyPr/>
          <a:lstStyle/>
          <a:p>
            <a:r>
              <a:rPr lang="fi-FI" smtClean="0"/>
              <a:t>...joten sen täytyy puolustautua tuholaisiaan</a:t>
            </a:r>
            <a:br>
              <a:rPr lang="fi-FI" smtClean="0"/>
            </a:br>
            <a:r>
              <a:rPr lang="fi-FI" smtClean="0"/>
              <a:t>   vastaan</a:t>
            </a:r>
          </a:p>
        </p:txBody>
      </p:sp>
      <p:sp>
        <p:nvSpPr>
          <p:cNvPr id="5" name="Päivämäärän paikkamerkki 4"/>
          <p:cNvSpPr>
            <a:spLocks noGrp="1"/>
          </p:cNvSpPr>
          <p:nvPr>
            <p:ph type="dt" sz="quarter" idx="15"/>
          </p:nvPr>
        </p:nvSpPr>
        <p:spPr/>
        <p:txBody>
          <a:bodyPr/>
          <a:lstStyle/>
          <a:p>
            <a:pPr>
              <a:defRPr/>
            </a:pPr>
            <a:r>
              <a:rPr lang="fi-FI" smtClean="0"/>
              <a:t>13.9.2012</a:t>
            </a:r>
            <a:endParaRPr lang="en-US" dirty="0"/>
          </a:p>
        </p:txBody>
      </p:sp>
      <p:sp>
        <p:nvSpPr>
          <p:cNvPr id="6" name="Alatunnisteen paikkamerkki 5"/>
          <p:cNvSpPr>
            <a:spLocks noGrp="1"/>
          </p:cNvSpPr>
          <p:nvPr>
            <p:ph type="ftr" sz="quarter" idx="16"/>
          </p:nvPr>
        </p:nvSpPr>
        <p:spPr/>
        <p:txBody>
          <a:bodyPr/>
          <a:lstStyle/>
          <a:p>
            <a:pPr>
              <a:defRPr/>
            </a:pPr>
            <a:r>
              <a:rPr lang="fi-FI" smtClean="0"/>
              <a:t>Jussi Tammisola, Kasvit ja ravinto</a:t>
            </a:r>
            <a:endParaRPr lang="en-US" dirty="0"/>
          </a:p>
        </p:txBody>
      </p:sp>
      <p:sp>
        <p:nvSpPr>
          <p:cNvPr id="7" name="Dian numeron paikkamerkki 6"/>
          <p:cNvSpPr>
            <a:spLocks noGrp="1"/>
          </p:cNvSpPr>
          <p:nvPr>
            <p:ph type="sldNum" sz="quarter" idx="17"/>
          </p:nvPr>
        </p:nvSpPr>
        <p:spPr/>
        <p:txBody>
          <a:bodyPr/>
          <a:lstStyle/>
          <a:p>
            <a:pPr>
              <a:defRPr/>
            </a:pPr>
            <a:fld id="{43CFED1E-6EA4-4532-BBE9-DCB8F4182359}" type="slidenum">
              <a:rPr lang="en-US" smtClean="0"/>
              <a:pPr>
                <a:defRPr/>
              </a:pPr>
              <a:t>11</a:t>
            </a:fld>
            <a:endParaRPr lang="en-US"/>
          </a:p>
        </p:txBody>
      </p:sp>
      <p:sp>
        <p:nvSpPr>
          <p:cNvPr id="202759" name="Tekstikehys 11"/>
          <p:cNvSpPr txBox="1">
            <a:spLocks noChangeArrowheads="1"/>
          </p:cNvSpPr>
          <p:nvPr/>
        </p:nvSpPr>
        <p:spPr bwMode="auto">
          <a:xfrm>
            <a:off x="158750" y="6834188"/>
            <a:ext cx="3413125" cy="523875"/>
          </a:xfrm>
          <a:prstGeom prst="rect">
            <a:avLst/>
          </a:prstGeom>
          <a:noFill/>
          <a:ln w="9525">
            <a:noFill/>
            <a:miter lim="800000"/>
            <a:headEnd/>
            <a:tailEnd/>
          </a:ln>
        </p:spPr>
        <p:txBody>
          <a:bodyPr>
            <a:spAutoFit/>
          </a:bodyPr>
          <a:lstStyle/>
          <a:p>
            <a:r>
              <a:rPr lang="fi-FI" sz="1400">
                <a:solidFill>
                  <a:srgbClr val="000000"/>
                </a:solidFill>
                <a:latin typeface="Arial" pitchFamily="34" charset="0"/>
              </a:rPr>
              <a:t>Kapokkipuu. PontaDelgada, Azorit 2009</a:t>
            </a:r>
            <a:br>
              <a:rPr lang="fi-FI" sz="1400">
                <a:solidFill>
                  <a:srgbClr val="000000"/>
                </a:solidFill>
                <a:latin typeface="Arial" pitchFamily="34" charset="0"/>
              </a:rPr>
            </a:br>
            <a:r>
              <a:rPr lang="fi-FI" sz="1400">
                <a:solidFill>
                  <a:srgbClr val="000000"/>
                </a:solidFill>
                <a:latin typeface="Arial" pitchFamily="34" charset="0"/>
              </a:rPr>
              <a:t> © J.Tammisola </a:t>
            </a:r>
          </a:p>
        </p:txBody>
      </p:sp>
      <p:sp>
        <p:nvSpPr>
          <p:cNvPr id="202762" name="Tekstikehys 18"/>
          <p:cNvSpPr txBox="1">
            <a:spLocks noChangeArrowheads="1"/>
          </p:cNvSpPr>
          <p:nvPr/>
        </p:nvSpPr>
        <p:spPr bwMode="auto">
          <a:xfrm>
            <a:off x="3802063" y="6834188"/>
            <a:ext cx="3127375" cy="523875"/>
          </a:xfrm>
          <a:prstGeom prst="rect">
            <a:avLst/>
          </a:prstGeom>
          <a:noFill/>
          <a:ln w="9525">
            <a:noFill/>
            <a:miter lim="800000"/>
            <a:headEnd/>
            <a:tailEnd/>
          </a:ln>
        </p:spPr>
        <p:txBody>
          <a:bodyPr>
            <a:spAutoFit/>
          </a:bodyPr>
          <a:lstStyle/>
          <a:p>
            <a:r>
              <a:rPr lang="fi-FI" sz="1400">
                <a:solidFill>
                  <a:srgbClr val="000000"/>
                </a:solidFill>
                <a:latin typeface="Arial" pitchFamily="34" charset="0"/>
              </a:rPr>
              <a:t>Korkkitammi. Toscana 2006</a:t>
            </a:r>
            <a:br>
              <a:rPr lang="fi-FI" sz="1400">
                <a:solidFill>
                  <a:srgbClr val="000000"/>
                </a:solidFill>
                <a:latin typeface="Arial" pitchFamily="34" charset="0"/>
              </a:rPr>
            </a:br>
            <a:r>
              <a:rPr lang="fi-FI" sz="1400">
                <a:solidFill>
                  <a:srgbClr val="000000"/>
                </a:solidFill>
                <a:latin typeface="Arial" pitchFamily="34" charset="0"/>
              </a:rPr>
              <a:t>© J.Tammisola </a:t>
            </a:r>
          </a:p>
        </p:txBody>
      </p:sp>
      <p:pic>
        <p:nvPicPr>
          <p:cNvPr id="12" name="Sisällön paikkamerkki 11" descr="Kapokki863t50.jpg"/>
          <p:cNvPicPr>
            <a:picLocks noGrp="1" noChangeAspect="1"/>
          </p:cNvPicPr>
          <p:nvPr>
            <p:ph sz="quarter" idx="14"/>
          </p:nvPr>
        </p:nvPicPr>
        <p:blipFill>
          <a:blip r:embed="rId3" cstate="print"/>
          <a:stretch>
            <a:fillRect/>
          </a:stretch>
        </p:blipFill>
        <p:spPr>
          <a:xfrm>
            <a:off x="44624" y="1302990"/>
            <a:ext cx="3648656" cy="5429250"/>
          </a:xfrm>
        </p:spPr>
      </p:pic>
      <p:pic>
        <p:nvPicPr>
          <p:cNvPr id="14" name="Kuva 13" descr="Korkkitammi863t80.jpg"/>
          <p:cNvPicPr>
            <a:picLocks noChangeAspect="1"/>
          </p:cNvPicPr>
          <p:nvPr/>
        </p:nvPicPr>
        <p:blipFill>
          <a:blip r:embed="rId4" cstate="print"/>
          <a:stretch>
            <a:fillRect/>
          </a:stretch>
        </p:blipFill>
        <p:spPr>
          <a:xfrm>
            <a:off x="3717032" y="1331639"/>
            <a:ext cx="3097679" cy="540060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Otsikko 1"/>
          <p:cNvSpPr>
            <a:spLocks noGrp="1"/>
          </p:cNvSpPr>
          <p:nvPr>
            <p:ph type="title"/>
          </p:nvPr>
        </p:nvSpPr>
        <p:spPr>
          <a:xfrm>
            <a:off x="785813" y="214313"/>
            <a:ext cx="5629275" cy="928687"/>
          </a:xfrm>
        </p:spPr>
        <p:txBody>
          <a:bodyPr/>
          <a:lstStyle/>
          <a:p>
            <a:pPr algn="ctr"/>
            <a:r>
              <a:rPr lang="fi-FI" dirty="0" smtClean="0"/>
              <a:t>Pisteliäs tarina välimerenmaista   </a:t>
            </a:r>
            <a:r>
              <a:rPr lang="fi-FI" sz="2000" dirty="0" smtClean="0"/>
              <a:t>1.</a:t>
            </a:r>
            <a:endParaRPr lang="fi-FI" dirty="0" smtClean="0"/>
          </a:p>
        </p:txBody>
      </p:sp>
      <p:sp>
        <p:nvSpPr>
          <p:cNvPr id="203779" name="Sisällön paikkamerkki 2"/>
          <p:cNvSpPr>
            <a:spLocks noGrp="1"/>
          </p:cNvSpPr>
          <p:nvPr>
            <p:ph sz="quarter" idx="13"/>
          </p:nvPr>
        </p:nvSpPr>
        <p:spPr>
          <a:xfrm>
            <a:off x="357188" y="5929313"/>
            <a:ext cx="6286500" cy="1285875"/>
          </a:xfrm>
        </p:spPr>
        <p:txBody>
          <a:bodyPr/>
          <a:lstStyle/>
          <a:p>
            <a:r>
              <a:rPr lang="fi-FI" dirty="0" smtClean="0"/>
              <a:t>Ei tätä syö vuohikaan...</a:t>
            </a:r>
          </a:p>
          <a:p>
            <a:pPr lvl="1"/>
            <a:r>
              <a:rPr lang="fi-FI" dirty="0" smtClean="0"/>
              <a:t>...prosessointitaitojen puuttuessa</a:t>
            </a:r>
          </a:p>
          <a:p>
            <a:r>
              <a:rPr lang="fi-FI" dirty="0" smtClean="0"/>
              <a:t>Manipuloinnin mestarilta se voisi onnistuakin...</a:t>
            </a:r>
          </a:p>
        </p:txBody>
      </p:sp>
      <p:sp>
        <p:nvSpPr>
          <p:cNvPr id="5" name="Päivämäärän paikkamerkki 4"/>
          <p:cNvSpPr>
            <a:spLocks noGrp="1"/>
          </p:cNvSpPr>
          <p:nvPr>
            <p:ph type="dt" sz="quarter" idx="15"/>
          </p:nvPr>
        </p:nvSpPr>
        <p:spPr/>
        <p:txBody>
          <a:bodyPr/>
          <a:lstStyle/>
          <a:p>
            <a:pPr>
              <a:defRPr/>
            </a:pPr>
            <a:r>
              <a:rPr lang="fi-FI" smtClean="0"/>
              <a:t>13.9.2012</a:t>
            </a:r>
            <a:endParaRPr lang="en-US" dirty="0"/>
          </a:p>
        </p:txBody>
      </p:sp>
      <p:sp>
        <p:nvSpPr>
          <p:cNvPr id="6" name="Alatunnisteen paikkamerkki 5"/>
          <p:cNvSpPr>
            <a:spLocks noGrp="1"/>
          </p:cNvSpPr>
          <p:nvPr>
            <p:ph type="ftr" sz="quarter" idx="16"/>
          </p:nvPr>
        </p:nvSpPr>
        <p:spPr/>
        <p:txBody>
          <a:bodyPr/>
          <a:lstStyle/>
          <a:p>
            <a:pPr>
              <a:defRPr/>
            </a:pPr>
            <a:r>
              <a:rPr lang="fi-FI" smtClean="0"/>
              <a:t>Jussi Tammisola, Kasvit ja ravinto</a:t>
            </a:r>
            <a:endParaRPr lang="en-US"/>
          </a:p>
        </p:txBody>
      </p:sp>
      <p:sp>
        <p:nvSpPr>
          <p:cNvPr id="7" name="Dian numeron paikkamerkki 6"/>
          <p:cNvSpPr>
            <a:spLocks noGrp="1"/>
          </p:cNvSpPr>
          <p:nvPr>
            <p:ph type="sldNum" sz="quarter" idx="17"/>
          </p:nvPr>
        </p:nvSpPr>
        <p:spPr/>
        <p:txBody>
          <a:bodyPr/>
          <a:lstStyle/>
          <a:p>
            <a:pPr>
              <a:defRPr/>
            </a:pPr>
            <a:fld id="{210373C3-E787-4D94-B01D-3844A1EBD756}" type="slidenum">
              <a:rPr lang="en-US" smtClean="0"/>
              <a:pPr>
                <a:defRPr/>
              </a:pPr>
              <a:t>12</a:t>
            </a:fld>
            <a:endParaRPr lang="en-US"/>
          </a:p>
        </p:txBody>
      </p:sp>
      <p:sp>
        <p:nvSpPr>
          <p:cNvPr id="203783" name="Tekstikehys 11"/>
          <p:cNvSpPr txBox="1">
            <a:spLocks noChangeArrowheads="1"/>
          </p:cNvSpPr>
          <p:nvPr/>
        </p:nvSpPr>
        <p:spPr bwMode="auto">
          <a:xfrm>
            <a:off x="3143250" y="5715000"/>
            <a:ext cx="3413125" cy="307975"/>
          </a:xfrm>
          <a:prstGeom prst="rect">
            <a:avLst/>
          </a:prstGeom>
          <a:noFill/>
          <a:ln w="9525">
            <a:noFill/>
            <a:miter lim="800000"/>
            <a:headEnd/>
            <a:tailEnd/>
          </a:ln>
        </p:spPr>
        <p:txBody>
          <a:bodyPr wrap="none">
            <a:spAutoFit/>
          </a:bodyPr>
          <a:lstStyle/>
          <a:p>
            <a:r>
              <a:rPr lang="fi-FI" sz="1400">
                <a:solidFill>
                  <a:srgbClr val="000000"/>
                </a:solidFill>
                <a:latin typeface="Arial" pitchFamily="34" charset="0"/>
              </a:rPr>
              <a:t>Kolymbia, Rodos 2009. © J.Tammisola </a:t>
            </a:r>
          </a:p>
        </p:txBody>
      </p:sp>
      <p:pic>
        <p:nvPicPr>
          <p:cNvPr id="14" name="Sisällön paikkamerkki 13" descr="PistTarVuoh511t30.jpg"/>
          <p:cNvPicPr>
            <a:picLocks noGrp="1" noChangeAspect="1"/>
          </p:cNvPicPr>
          <p:nvPr>
            <p:ph sz="quarter" idx="14"/>
          </p:nvPr>
        </p:nvPicPr>
        <p:blipFill>
          <a:blip r:embed="rId3" cstate="print"/>
          <a:stretch>
            <a:fillRect/>
          </a:stretch>
        </p:blipFill>
        <p:spPr>
          <a:xfrm>
            <a:off x="501204" y="1251276"/>
            <a:ext cx="5952132" cy="4472852"/>
          </a:xfrm>
        </p:spPr>
      </p:pic>
      <p:pic>
        <p:nvPicPr>
          <p:cNvPr id="15" name="Kuva 14" descr="PistTar1a140t30.jpg"/>
          <p:cNvPicPr>
            <a:picLocks noChangeAspect="1"/>
          </p:cNvPicPr>
          <p:nvPr/>
        </p:nvPicPr>
        <p:blipFill>
          <a:blip r:embed="rId4" cstate="print"/>
          <a:stretch>
            <a:fillRect/>
          </a:stretch>
        </p:blipFill>
        <p:spPr>
          <a:xfrm>
            <a:off x="505222" y="7164288"/>
            <a:ext cx="1771650" cy="1333500"/>
          </a:xfrm>
          <a:prstGeom prst="rect">
            <a:avLst/>
          </a:prstGeom>
        </p:spPr>
      </p:pic>
      <p:pic>
        <p:nvPicPr>
          <p:cNvPr id="16" name="Kuva 15" descr="PistTar1d140t30.jpg"/>
          <p:cNvPicPr>
            <a:picLocks noChangeAspect="1"/>
          </p:cNvPicPr>
          <p:nvPr/>
        </p:nvPicPr>
        <p:blipFill>
          <a:blip r:embed="rId5" cstate="print"/>
          <a:stretch>
            <a:fillRect/>
          </a:stretch>
        </p:blipFill>
        <p:spPr>
          <a:xfrm>
            <a:off x="4725144" y="7164288"/>
            <a:ext cx="1771650" cy="1333500"/>
          </a:xfrm>
          <a:prstGeom prst="rect">
            <a:avLst/>
          </a:prstGeom>
        </p:spPr>
      </p:pic>
      <p:pic>
        <p:nvPicPr>
          <p:cNvPr id="17" name="Kuva 16" descr="PistTar1b175t30.jpg"/>
          <p:cNvPicPr>
            <a:picLocks noChangeAspect="1"/>
          </p:cNvPicPr>
          <p:nvPr/>
        </p:nvPicPr>
        <p:blipFill>
          <a:blip r:embed="rId6" cstate="print"/>
          <a:stretch>
            <a:fillRect/>
          </a:stretch>
        </p:blipFill>
        <p:spPr>
          <a:xfrm>
            <a:off x="2234183" y="7164288"/>
            <a:ext cx="1266825" cy="1666875"/>
          </a:xfrm>
          <a:prstGeom prst="rect">
            <a:avLst/>
          </a:prstGeom>
        </p:spPr>
      </p:pic>
      <p:pic>
        <p:nvPicPr>
          <p:cNvPr id="18" name="Kuva 17" descr="PistTar1c175t50.jpg"/>
          <p:cNvPicPr>
            <a:picLocks noChangeAspect="1"/>
          </p:cNvPicPr>
          <p:nvPr/>
        </p:nvPicPr>
        <p:blipFill>
          <a:blip r:embed="rId7" cstate="print"/>
          <a:stretch>
            <a:fillRect/>
          </a:stretch>
        </p:blipFill>
        <p:spPr>
          <a:xfrm>
            <a:off x="3501008" y="7164288"/>
            <a:ext cx="1257300" cy="16668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Kuva 17" descr="JespOhdVuoh440t30.jpg"/>
          <p:cNvPicPr>
            <a:picLocks noChangeAspect="1"/>
          </p:cNvPicPr>
          <p:nvPr/>
        </p:nvPicPr>
        <p:blipFill>
          <a:blip r:embed="rId3" cstate="print"/>
          <a:stretch>
            <a:fillRect/>
          </a:stretch>
        </p:blipFill>
        <p:spPr>
          <a:xfrm>
            <a:off x="3534231" y="5506046"/>
            <a:ext cx="2991113" cy="3528391"/>
          </a:xfrm>
          <a:prstGeom prst="rect">
            <a:avLst/>
          </a:prstGeom>
        </p:spPr>
      </p:pic>
      <p:pic>
        <p:nvPicPr>
          <p:cNvPr id="14" name="Kuva 13" descr="JespOhdVartta440t50.jpg"/>
          <p:cNvPicPr>
            <a:picLocks noChangeAspect="1"/>
          </p:cNvPicPr>
          <p:nvPr/>
        </p:nvPicPr>
        <p:blipFill>
          <a:blip r:embed="rId4" cstate="print"/>
          <a:stretch>
            <a:fillRect/>
          </a:stretch>
        </p:blipFill>
        <p:spPr>
          <a:xfrm>
            <a:off x="488509" y="5506046"/>
            <a:ext cx="2808312" cy="3530450"/>
          </a:xfrm>
          <a:prstGeom prst="rect">
            <a:avLst/>
          </a:prstGeom>
        </p:spPr>
      </p:pic>
      <p:sp>
        <p:nvSpPr>
          <p:cNvPr id="204804" name="Otsikko 1"/>
          <p:cNvSpPr>
            <a:spLocks noGrp="1"/>
          </p:cNvSpPr>
          <p:nvPr>
            <p:ph type="title"/>
          </p:nvPr>
        </p:nvSpPr>
        <p:spPr>
          <a:xfrm>
            <a:off x="785813" y="-317128"/>
            <a:ext cx="5629275" cy="928688"/>
          </a:xfrm>
        </p:spPr>
        <p:txBody>
          <a:bodyPr/>
          <a:lstStyle/>
          <a:p>
            <a:pPr algn="ctr"/>
            <a:r>
              <a:rPr lang="fi-FI" dirty="0" smtClean="0"/>
              <a:t>Pisteliäs tarina välimerenmaista   </a:t>
            </a:r>
            <a:r>
              <a:rPr lang="fi-FI" sz="2000" dirty="0" smtClean="0"/>
              <a:t>2.</a:t>
            </a:r>
            <a:endParaRPr lang="fi-FI" dirty="0" smtClean="0"/>
          </a:p>
        </p:txBody>
      </p:sp>
      <p:sp>
        <p:nvSpPr>
          <p:cNvPr id="5" name="Päivämäärän paikkamerkki 4"/>
          <p:cNvSpPr>
            <a:spLocks noGrp="1"/>
          </p:cNvSpPr>
          <p:nvPr>
            <p:ph type="dt" sz="quarter" idx="15"/>
          </p:nvPr>
        </p:nvSpPr>
        <p:spPr/>
        <p:txBody>
          <a:bodyPr/>
          <a:lstStyle/>
          <a:p>
            <a:pPr>
              <a:defRPr/>
            </a:pPr>
            <a:r>
              <a:rPr lang="fi-FI" smtClean="0"/>
              <a:t>13.9.2012</a:t>
            </a:r>
            <a:endParaRPr lang="en-US" dirty="0"/>
          </a:p>
        </p:txBody>
      </p:sp>
      <p:sp>
        <p:nvSpPr>
          <p:cNvPr id="6" name="Alatunnisteen paikkamerkki 5"/>
          <p:cNvSpPr>
            <a:spLocks noGrp="1"/>
          </p:cNvSpPr>
          <p:nvPr>
            <p:ph type="ftr" sz="quarter" idx="16"/>
          </p:nvPr>
        </p:nvSpPr>
        <p:spPr/>
        <p:txBody>
          <a:bodyPr/>
          <a:lstStyle/>
          <a:p>
            <a:pPr>
              <a:defRPr/>
            </a:pPr>
            <a:r>
              <a:rPr lang="fi-FI" smtClean="0">
                <a:solidFill>
                  <a:schemeClr val="bg1"/>
                </a:solidFill>
              </a:rPr>
              <a:t>Jussi Tammisola, Kasvit ja ravinto</a:t>
            </a:r>
            <a:endParaRPr lang="en-US" dirty="0">
              <a:solidFill>
                <a:schemeClr val="bg1"/>
              </a:solidFill>
            </a:endParaRPr>
          </a:p>
        </p:txBody>
      </p:sp>
      <p:sp>
        <p:nvSpPr>
          <p:cNvPr id="7" name="Dian numeron paikkamerkki 6"/>
          <p:cNvSpPr>
            <a:spLocks noGrp="1"/>
          </p:cNvSpPr>
          <p:nvPr>
            <p:ph type="sldNum" sz="quarter" idx="17"/>
          </p:nvPr>
        </p:nvSpPr>
        <p:spPr>
          <a:xfrm>
            <a:off x="6093296" y="8796338"/>
            <a:ext cx="377825" cy="263525"/>
          </a:xfrm>
        </p:spPr>
        <p:txBody>
          <a:bodyPr/>
          <a:lstStyle/>
          <a:p>
            <a:pPr>
              <a:defRPr/>
            </a:pPr>
            <a:fld id="{A691383C-DEB6-4ADA-8BF5-F987599AA723}" type="slidenum">
              <a:rPr lang="en-US" smtClean="0"/>
              <a:pPr>
                <a:defRPr/>
              </a:pPr>
              <a:t>13</a:t>
            </a:fld>
            <a:endParaRPr lang="en-US" dirty="0"/>
          </a:p>
        </p:txBody>
      </p:sp>
      <p:sp>
        <p:nvSpPr>
          <p:cNvPr id="204808" name="Tekstikehys 11"/>
          <p:cNvSpPr txBox="1">
            <a:spLocks noChangeArrowheads="1"/>
          </p:cNvSpPr>
          <p:nvPr/>
        </p:nvSpPr>
        <p:spPr bwMode="auto">
          <a:xfrm>
            <a:off x="3857625" y="5184000"/>
            <a:ext cx="2741613" cy="261937"/>
          </a:xfrm>
          <a:prstGeom prst="rect">
            <a:avLst/>
          </a:prstGeom>
          <a:noFill/>
          <a:ln w="9525">
            <a:noFill/>
            <a:miter lim="800000"/>
            <a:headEnd/>
            <a:tailEnd/>
          </a:ln>
        </p:spPr>
        <p:txBody>
          <a:bodyPr wrap="none">
            <a:spAutoFit/>
          </a:bodyPr>
          <a:lstStyle/>
          <a:p>
            <a:r>
              <a:rPr lang="fi-FI" sz="1100" dirty="0" err="1">
                <a:solidFill>
                  <a:srgbClr val="000000"/>
                </a:solidFill>
                <a:latin typeface="Arial" pitchFamily="34" charset="0"/>
              </a:rPr>
              <a:t>Kolymbia</a:t>
            </a:r>
            <a:r>
              <a:rPr lang="fi-FI" sz="1100" dirty="0">
                <a:solidFill>
                  <a:srgbClr val="000000"/>
                </a:solidFill>
                <a:latin typeface="Arial" pitchFamily="34" charset="0"/>
              </a:rPr>
              <a:t>, Rodos 2009. © </a:t>
            </a:r>
            <a:r>
              <a:rPr lang="fi-FI" sz="1100" dirty="0" err="1">
                <a:solidFill>
                  <a:srgbClr val="000000"/>
                </a:solidFill>
                <a:latin typeface="Arial" pitchFamily="34" charset="0"/>
              </a:rPr>
              <a:t>J.Tammisola</a:t>
            </a:r>
            <a:r>
              <a:rPr lang="fi-FI" sz="1100" dirty="0">
                <a:solidFill>
                  <a:srgbClr val="000000"/>
                </a:solidFill>
                <a:latin typeface="Arial" pitchFamily="34" charset="0"/>
              </a:rPr>
              <a:t> </a:t>
            </a:r>
          </a:p>
        </p:txBody>
      </p:sp>
      <p:sp>
        <p:nvSpPr>
          <p:cNvPr id="204809" name="Tekstikehys 14"/>
          <p:cNvSpPr txBox="1">
            <a:spLocks noChangeArrowheads="1"/>
          </p:cNvSpPr>
          <p:nvPr/>
        </p:nvSpPr>
        <p:spPr bwMode="auto">
          <a:xfrm>
            <a:off x="214313" y="285750"/>
            <a:ext cx="500062" cy="584200"/>
          </a:xfrm>
          <a:prstGeom prst="rect">
            <a:avLst/>
          </a:prstGeom>
          <a:solidFill>
            <a:schemeClr val="bg1"/>
          </a:solidFill>
          <a:ln w="9525">
            <a:noFill/>
            <a:miter lim="800000"/>
            <a:headEnd/>
            <a:tailEnd/>
          </a:ln>
        </p:spPr>
        <p:txBody>
          <a:bodyPr>
            <a:spAutoFit/>
          </a:bodyPr>
          <a:lstStyle/>
          <a:p>
            <a:endParaRPr lang="fi-FI" sz="3200">
              <a:solidFill>
                <a:srgbClr val="000000"/>
              </a:solidFill>
            </a:endParaRPr>
          </a:p>
        </p:txBody>
      </p:sp>
      <p:pic>
        <p:nvPicPr>
          <p:cNvPr id="19" name="Kuva 18" descr="JespOhd511t20hSv.jpg"/>
          <p:cNvPicPr>
            <a:picLocks noChangeAspect="1"/>
          </p:cNvPicPr>
          <p:nvPr/>
        </p:nvPicPr>
        <p:blipFill>
          <a:blip r:embed="rId5" cstate="print"/>
          <a:stretch>
            <a:fillRect/>
          </a:stretch>
        </p:blipFill>
        <p:spPr>
          <a:xfrm>
            <a:off x="476673" y="648000"/>
            <a:ext cx="6036836" cy="45365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Otsikko 1"/>
          <p:cNvSpPr>
            <a:spLocks noGrp="1"/>
          </p:cNvSpPr>
          <p:nvPr>
            <p:ph type="title"/>
          </p:nvPr>
        </p:nvSpPr>
        <p:spPr>
          <a:xfrm>
            <a:off x="785813" y="214313"/>
            <a:ext cx="5629275" cy="928687"/>
          </a:xfrm>
        </p:spPr>
        <p:txBody>
          <a:bodyPr/>
          <a:lstStyle/>
          <a:p>
            <a:pPr algn="ctr"/>
            <a:r>
              <a:rPr lang="fi-FI" dirty="0" smtClean="0"/>
              <a:t>Olisiko lehmä kaunosielu?</a:t>
            </a:r>
          </a:p>
        </p:txBody>
      </p:sp>
      <p:sp>
        <p:nvSpPr>
          <p:cNvPr id="205827" name="Sisällön paikkamerkki 2"/>
          <p:cNvSpPr>
            <a:spLocks noGrp="1"/>
          </p:cNvSpPr>
          <p:nvPr>
            <p:ph sz="quarter" idx="13"/>
          </p:nvPr>
        </p:nvSpPr>
        <p:spPr>
          <a:xfrm>
            <a:off x="357188" y="7643813"/>
            <a:ext cx="6286500" cy="1785937"/>
          </a:xfrm>
        </p:spPr>
        <p:txBody>
          <a:bodyPr/>
          <a:lstStyle/>
          <a:p>
            <a:r>
              <a:rPr lang="fi-FI" smtClean="0"/>
              <a:t>Kalla (</a:t>
            </a:r>
            <a:r>
              <a:rPr lang="fi-FI" i="1" smtClean="0"/>
              <a:t>Zantedeschia aethiopica</a:t>
            </a:r>
            <a:r>
              <a:rPr lang="fi-FI" smtClean="0"/>
              <a:t>) kukoistaa Azorien laitumilla – jotka on muuten syöty sileäksi</a:t>
            </a:r>
          </a:p>
          <a:p>
            <a:r>
              <a:rPr lang="fi-FI" smtClean="0"/>
              <a:t>Syynä ei taida olla estetiikka vaan myrkyt...</a:t>
            </a:r>
          </a:p>
        </p:txBody>
      </p:sp>
      <p:sp>
        <p:nvSpPr>
          <p:cNvPr id="5" name="Päivämäärän paikkamerkki 4"/>
          <p:cNvSpPr>
            <a:spLocks noGrp="1"/>
          </p:cNvSpPr>
          <p:nvPr>
            <p:ph type="dt" sz="quarter" idx="15"/>
          </p:nvPr>
        </p:nvSpPr>
        <p:spPr/>
        <p:txBody>
          <a:bodyPr/>
          <a:lstStyle/>
          <a:p>
            <a:pPr>
              <a:defRPr/>
            </a:pPr>
            <a:r>
              <a:rPr lang="fi-FI" smtClean="0"/>
              <a:t>13.9.2012</a:t>
            </a:r>
            <a:endParaRPr lang="en-US" dirty="0"/>
          </a:p>
        </p:txBody>
      </p:sp>
      <p:sp>
        <p:nvSpPr>
          <p:cNvPr id="6" name="Alatunnisteen paikkamerkki 5"/>
          <p:cNvSpPr>
            <a:spLocks noGrp="1"/>
          </p:cNvSpPr>
          <p:nvPr>
            <p:ph type="ftr" sz="quarter" idx="16"/>
          </p:nvPr>
        </p:nvSpPr>
        <p:spPr/>
        <p:txBody>
          <a:bodyPr/>
          <a:lstStyle/>
          <a:p>
            <a:pPr>
              <a:defRPr/>
            </a:pPr>
            <a:r>
              <a:rPr lang="fi-FI" smtClean="0"/>
              <a:t>Jussi Tammisola, Kasvit ja ravinto</a:t>
            </a:r>
            <a:endParaRPr lang="en-US"/>
          </a:p>
        </p:txBody>
      </p:sp>
      <p:sp>
        <p:nvSpPr>
          <p:cNvPr id="7" name="Dian numeron paikkamerkki 6"/>
          <p:cNvSpPr>
            <a:spLocks noGrp="1"/>
          </p:cNvSpPr>
          <p:nvPr>
            <p:ph type="sldNum" sz="quarter" idx="17"/>
          </p:nvPr>
        </p:nvSpPr>
        <p:spPr/>
        <p:txBody>
          <a:bodyPr/>
          <a:lstStyle/>
          <a:p>
            <a:pPr>
              <a:defRPr/>
            </a:pPr>
            <a:fld id="{2B175F13-05DB-48E6-B878-56A99F01625C}" type="slidenum">
              <a:rPr lang="en-US" smtClean="0"/>
              <a:pPr>
                <a:defRPr/>
              </a:pPr>
              <a:t>14</a:t>
            </a:fld>
            <a:endParaRPr lang="en-US"/>
          </a:p>
        </p:txBody>
      </p:sp>
      <p:sp>
        <p:nvSpPr>
          <p:cNvPr id="205832" name="Tekstikehys 11"/>
          <p:cNvSpPr txBox="1">
            <a:spLocks noChangeArrowheads="1"/>
          </p:cNvSpPr>
          <p:nvPr/>
        </p:nvSpPr>
        <p:spPr bwMode="auto">
          <a:xfrm>
            <a:off x="2643188" y="7308304"/>
            <a:ext cx="3133725" cy="307975"/>
          </a:xfrm>
          <a:prstGeom prst="rect">
            <a:avLst/>
          </a:prstGeom>
          <a:noFill/>
          <a:ln w="9525">
            <a:noFill/>
            <a:miter lim="800000"/>
            <a:headEnd/>
            <a:tailEnd/>
          </a:ln>
        </p:spPr>
        <p:txBody>
          <a:bodyPr wrap="none">
            <a:spAutoFit/>
          </a:bodyPr>
          <a:lstStyle/>
          <a:p>
            <a:r>
              <a:rPr lang="fi-FI" sz="1400" dirty="0" err="1">
                <a:solidFill>
                  <a:srgbClr val="000000"/>
                </a:solidFill>
                <a:latin typeface="Arial" pitchFamily="34" charset="0"/>
              </a:rPr>
              <a:t>Caloura</a:t>
            </a:r>
            <a:r>
              <a:rPr lang="fi-FI" sz="1400" dirty="0">
                <a:solidFill>
                  <a:srgbClr val="000000"/>
                </a:solidFill>
                <a:latin typeface="Arial" pitchFamily="34" charset="0"/>
              </a:rPr>
              <a:t>, Azorit 2010. © </a:t>
            </a:r>
            <a:r>
              <a:rPr lang="fi-FI" sz="1400" dirty="0" err="1">
                <a:solidFill>
                  <a:srgbClr val="000000"/>
                </a:solidFill>
                <a:latin typeface="Arial" pitchFamily="34" charset="0"/>
              </a:rPr>
              <a:t>J.Tammisola</a:t>
            </a:r>
            <a:r>
              <a:rPr lang="fi-FI" sz="1400" dirty="0">
                <a:solidFill>
                  <a:srgbClr val="000000"/>
                </a:solidFill>
                <a:latin typeface="Arial" pitchFamily="34" charset="0"/>
              </a:rPr>
              <a:t> </a:t>
            </a:r>
          </a:p>
        </p:txBody>
      </p:sp>
      <p:pic>
        <p:nvPicPr>
          <p:cNvPr id="12" name="Sisällön paikkamerkki 11" descr="Kalla800t30HvSv.jpg"/>
          <p:cNvPicPr>
            <a:picLocks noGrp="1" noChangeAspect="1"/>
          </p:cNvPicPr>
          <p:nvPr>
            <p:ph sz="quarter" idx="14"/>
          </p:nvPr>
        </p:nvPicPr>
        <p:blipFill>
          <a:blip r:embed="rId2" cstate="print"/>
          <a:stretch>
            <a:fillRect/>
          </a:stretch>
        </p:blipFill>
        <p:spPr>
          <a:xfrm>
            <a:off x="1190994" y="1262032"/>
            <a:ext cx="4542262" cy="604627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3399"/>
        </a:solidFill>
        <a:effectLst/>
      </p:bgPr>
    </p:bg>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357188" y="122238"/>
            <a:ext cx="5707062" cy="877887"/>
          </a:xfrm>
          <a:prstGeom prst="rect">
            <a:avLst/>
          </a:prstGeom>
          <a:noFill/>
          <a:ln w="12700" algn="ctr">
            <a:noFill/>
            <a:miter lim="800000"/>
            <a:headEnd/>
            <a:tailEnd/>
          </a:ln>
        </p:spPr>
        <p:txBody>
          <a:bodyPr lIns="90479" tIns="44446" rIns="90479" bIns="44446">
            <a:spAutoFit/>
          </a:bodyPr>
          <a:lstStyle/>
          <a:p>
            <a:pPr algn="ctr" eaLnBrk="1" hangingPunct="1">
              <a:lnSpc>
                <a:spcPct val="80000"/>
              </a:lnSpc>
              <a:spcBef>
                <a:spcPct val="20000"/>
              </a:spcBef>
              <a:buFont typeface="Monotype Sorts" pitchFamily="2" charset="2"/>
              <a:buNone/>
            </a:pPr>
            <a:r>
              <a:rPr lang="fi-FI" sz="3200" dirty="0">
                <a:solidFill>
                  <a:srgbClr val="00FFFF"/>
                </a:solidFill>
              </a:rPr>
              <a:t>   Rohtoraunioyrtti</a:t>
            </a:r>
            <a:br>
              <a:rPr lang="fi-FI" sz="3200" dirty="0">
                <a:solidFill>
                  <a:srgbClr val="00FFFF"/>
                </a:solidFill>
              </a:rPr>
            </a:br>
            <a:r>
              <a:rPr lang="fi-FI" sz="3200" dirty="0">
                <a:solidFill>
                  <a:srgbClr val="00FFFF"/>
                </a:solidFill>
              </a:rPr>
              <a:t>  – luontaislääkinnän lippulaiva</a:t>
            </a:r>
          </a:p>
        </p:txBody>
      </p:sp>
      <p:pic>
        <p:nvPicPr>
          <p:cNvPr id="4" name="Kuva 3" descr="Rohtor900t50.jpg"/>
          <p:cNvPicPr>
            <a:picLocks noChangeAspect="1"/>
          </p:cNvPicPr>
          <p:nvPr/>
        </p:nvPicPr>
        <p:blipFill>
          <a:blip r:embed="rId4" cstate="print"/>
          <a:stretch>
            <a:fillRect/>
          </a:stretch>
        </p:blipFill>
        <p:spPr>
          <a:xfrm>
            <a:off x="904881" y="1077839"/>
            <a:ext cx="5170358" cy="7742633"/>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290513"/>
            <a:ext cx="6858000" cy="1473200"/>
          </a:xfrm>
        </p:spPr>
        <p:txBody>
          <a:bodyPr/>
          <a:lstStyle/>
          <a:p>
            <a:pPr algn="ctr" eaLnBrk="1" hangingPunct="1">
              <a:lnSpc>
                <a:spcPct val="95000"/>
              </a:lnSpc>
            </a:pPr>
            <a:r>
              <a:rPr lang="fi-FI" sz="4000" dirty="0" smtClean="0">
                <a:latin typeface="Arial" pitchFamily="34" charset="0"/>
                <a:cs typeface="Arial" pitchFamily="34" charset="0"/>
              </a:rPr>
              <a:t>Ystävä lahjoitti lapsiperheelle raunioyrtin ”mustajuurena”</a:t>
            </a:r>
            <a:r>
              <a:rPr lang="fi-FI" sz="4000" dirty="0" smtClean="0">
                <a:solidFill>
                  <a:srgbClr val="00FF00"/>
                </a:solidFill>
                <a:latin typeface="Arial" pitchFamily="34" charset="0"/>
                <a:cs typeface="Arial" pitchFamily="34" charset="0"/>
              </a:rPr>
              <a:t>*</a:t>
            </a:r>
          </a:p>
        </p:txBody>
      </p:sp>
      <p:sp>
        <p:nvSpPr>
          <p:cNvPr id="207875" name="Rectangle 3"/>
          <p:cNvSpPr>
            <a:spLocks noChangeArrowheads="1"/>
          </p:cNvSpPr>
          <p:nvPr/>
        </p:nvSpPr>
        <p:spPr bwMode="auto">
          <a:xfrm>
            <a:off x="342900" y="1861120"/>
            <a:ext cx="6515100" cy="3581400"/>
          </a:xfrm>
          <a:prstGeom prst="rect">
            <a:avLst/>
          </a:prstGeom>
          <a:noFill/>
          <a:ln w="12700">
            <a:noFill/>
            <a:miter lim="800000"/>
            <a:headEnd/>
            <a:tailEnd/>
          </a:ln>
        </p:spPr>
        <p:txBody>
          <a:bodyPr lIns="90479" tIns="44446" rIns="90479" bIns="44446"/>
          <a:lstStyle/>
          <a:p>
            <a:pPr marL="342900" indent="-342900" eaLnBrk="1" hangingPunct="1">
              <a:lnSpc>
                <a:spcPct val="90000"/>
              </a:lnSpc>
              <a:spcBef>
                <a:spcPct val="20000"/>
              </a:spcBef>
              <a:buClr>
                <a:srgbClr val="00FFFF"/>
              </a:buClr>
              <a:buSzPct val="75000"/>
              <a:buFont typeface="Monotype Sorts" pitchFamily="2" charset="2"/>
              <a:buChar char="u"/>
            </a:pPr>
            <a:r>
              <a:rPr lang="fi-FI" dirty="0">
                <a:solidFill>
                  <a:srgbClr val="00FF00"/>
                </a:solidFill>
                <a:latin typeface="+mn-lt"/>
                <a:cs typeface="Arial" pitchFamily="34" charset="0"/>
              </a:rPr>
              <a:t>Raunioyrttiä </a:t>
            </a:r>
            <a:r>
              <a:rPr lang="fi-FI" dirty="0">
                <a:solidFill>
                  <a:srgbClr val="FFFFFF"/>
                </a:solidFill>
                <a:latin typeface="+mn-lt"/>
                <a:cs typeface="Arial" pitchFamily="34" charset="0"/>
              </a:rPr>
              <a:t>suositellaan mm. seuraavien sairauksien hoitoon: Anemia, astma, sokeritauti, ihottumat, ilmapöhö, kihti, maha- ja suolistovaivat, nivelreuma, osteoporoosi, ripuli, sappivaivat, syöpä, säärihaavat ja rohtumat, sekä verisuonten kalkkeutuminen. </a:t>
            </a:r>
            <a:br>
              <a:rPr lang="fi-FI" dirty="0">
                <a:solidFill>
                  <a:srgbClr val="FFFFFF"/>
                </a:solidFill>
                <a:latin typeface="+mn-lt"/>
                <a:cs typeface="Arial" pitchFamily="34" charset="0"/>
              </a:rPr>
            </a:br>
            <a:r>
              <a:rPr lang="fi-FI" dirty="0">
                <a:solidFill>
                  <a:srgbClr val="00FF00"/>
                </a:solidFill>
                <a:latin typeface="+mn-lt"/>
                <a:cs typeface="Arial" pitchFamily="34" charset="0"/>
              </a:rPr>
              <a:t>Leskenlehdellä</a:t>
            </a:r>
            <a:r>
              <a:rPr lang="fi-FI" dirty="0">
                <a:solidFill>
                  <a:srgbClr val="FFFFFF"/>
                </a:solidFill>
                <a:latin typeface="+mn-lt"/>
                <a:cs typeface="Arial" pitchFamily="34" charset="0"/>
              </a:rPr>
              <a:t> hoidetaan astmaa. </a:t>
            </a:r>
            <a:br>
              <a:rPr lang="fi-FI" dirty="0">
                <a:solidFill>
                  <a:srgbClr val="FFFFFF"/>
                </a:solidFill>
                <a:latin typeface="+mn-lt"/>
                <a:cs typeface="Arial" pitchFamily="34" charset="0"/>
              </a:rPr>
            </a:br>
            <a:r>
              <a:rPr lang="fi-FI" sz="2000" dirty="0">
                <a:solidFill>
                  <a:srgbClr val="FFFFFF"/>
                </a:solidFill>
                <a:latin typeface="+mn-lt"/>
                <a:cs typeface="Arial" pitchFamily="34" charset="0"/>
              </a:rPr>
              <a:t>(Paavo Airola 1988. Voi hyvin. Luonnonlääketieteen käsikirja. Suomen Terveyskirjat Oy)</a:t>
            </a:r>
            <a:endParaRPr lang="fi-FI" dirty="0">
              <a:solidFill>
                <a:srgbClr val="FFFFFF"/>
              </a:solidFill>
              <a:latin typeface="+mn-lt"/>
              <a:cs typeface="Arial" pitchFamily="34" charset="0"/>
            </a:endParaRPr>
          </a:p>
          <a:p>
            <a:pPr marL="342900" indent="-342900" eaLnBrk="1" hangingPunct="1">
              <a:lnSpc>
                <a:spcPct val="90000"/>
              </a:lnSpc>
              <a:spcBef>
                <a:spcPct val="20000"/>
              </a:spcBef>
              <a:buClr>
                <a:srgbClr val="00FFFF"/>
              </a:buClr>
              <a:buSzPct val="75000"/>
              <a:buFont typeface="Monotype Sorts" pitchFamily="2" charset="2"/>
              <a:buChar char="u"/>
            </a:pPr>
            <a:r>
              <a:rPr lang="fi-FI" dirty="0">
                <a:solidFill>
                  <a:srgbClr val="FFFFFF"/>
                </a:solidFill>
                <a:latin typeface="+mn-lt"/>
                <a:cs typeface="Arial" pitchFamily="34" charset="0"/>
              </a:rPr>
              <a:t>”Samoin on arvostettu maksalle myrkyllisiä </a:t>
            </a:r>
            <a:r>
              <a:rPr lang="fi-FI" dirty="0" err="1">
                <a:solidFill>
                  <a:srgbClr val="00FF00"/>
                </a:solidFill>
                <a:latin typeface="+mn-lt"/>
                <a:cs typeface="Arial" pitchFamily="34" charset="0"/>
              </a:rPr>
              <a:t>pyrrolitsidiinialkaloideja</a:t>
            </a:r>
            <a:r>
              <a:rPr lang="fi-FI" dirty="0">
                <a:solidFill>
                  <a:srgbClr val="00FF00"/>
                </a:solidFill>
                <a:latin typeface="+mn-lt"/>
                <a:cs typeface="Arial" pitchFamily="34" charset="0"/>
              </a:rPr>
              <a:t> </a:t>
            </a:r>
            <a:r>
              <a:rPr lang="fi-FI" dirty="0">
                <a:solidFill>
                  <a:srgbClr val="FFFFFF"/>
                </a:solidFill>
                <a:latin typeface="+mn-lt"/>
                <a:cs typeface="Arial" pitchFamily="34" charset="0"/>
              </a:rPr>
              <a:t>sisältäviä yrttejä, kuten leskenlehteä ja rohtoraunioyrttiä,</a:t>
            </a:r>
            <a:br>
              <a:rPr lang="fi-FI" dirty="0">
                <a:solidFill>
                  <a:srgbClr val="FFFFFF"/>
                </a:solidFill>
                <a:latin typeface="+mn-lt"/>
                <a:cs typeface="Arial" pitchFamily="34" charset="0"/>
              </a:rPr>
            </a:br>
            <a:r>
              <a:rPr lang="fi-FI" dirty="0">
                <a:solidFill>
                  <a:srgbClr val="FFFFFF"/>
                </a:solidFill>
                <a:latin typeface="+mn-lt"/>
                <a:cs typeface="Arial" pitchFamily="34" charset="0"/>
              </a:rPr>
              <a:t>                       </a:t>
            </a:r>
            <a:r>
              <a:rPr lang="fi-FI" dirty="0" smtClean="0">
                <a:solidFill>
                  <a:srgbClr val="FFFFFF"/>
                </a:solidFill>
                <a:latin typeface="+mn-lt"/>
                <a:cs typeface="Arial" pitchFamily="34" charset="0"/>
              </a:rPr>
              <a:t>       ja </a:t>
            </a:r>
            <a:r>
              <a:rPr lang="fi-FI" dirty="0">
                <a:solidFill>
                  <a:srgbClr val="FFFFFF"/>
                </a:solidFill>
                <a:latin typeface="+mn-lt"/>
                <a:cs typeface="Arial" pitchFamily="34" charset="0"/>
              </a:rPr>
              <a:t>yhä niitä </a:t>
            </a:r>
            <a:r>
              <a:rPr lang="fi-FI" dirty="0" smtClean="0">
                <a:solidFill>
                  <a:srgbClr val="FFFFFF"/>
                </a:solidFill>
                <a:latin typeface="+mn-lt"/>
                <a:cs typeface="Arial" pitchFamily="34" charset="0"/>
              </a:rPr>
              <a:t>suositellaan yrtti-</a:t>
            </a:r>
            <a:br>
              <a:rPr lang="fi-FI" dirty="0" smtClean="0">
                <a:solidFill>
                  <a:srgbClr val="FFFFFF"/>
                </a:solidFill>
                <a:latin typeface="+mn-lt"/>
                <a:cs typeface="Arial" pitchFamily="34" charset="0"/>
              </a:rPr>
            </a:br>
            <a:r>
              <a:rPr lang="fi-FI" dirty="0" smtClean="0">
                <a:solidFill>
                  <a:srgbClr val="FFFFFF"/>
                </a:solidFill>
                <a:latin typeface="+mn-lt"/>
                <a:cs typeface="Arial" pitchFamily="34" charset="0"/>
              </a:rPr>
              <a:t>                              lääkinnän </a:t>
            </a:r>
            <a:r>
              <a:rPr lang="fi-FI" dirty="0">
                <a:solidFill>
                  <a:srgbClr val="FFFFFF"/>
                </a:solidFill>
                <a:latin typeface="+mn-lt"/>
                <a:cs typeface="Arial" pitchFamily="34" charset="0"/>
              </a:rPr>
              <a:t>kirjallisuudessa.”</a:t>
            </a:r>
          </a:p>
        </p:txBody>
      </p:sp>
      <p:sp>
        <p:nvSpPr>
          <p:cNvPr id="207876" name="Rectangle 4"/>
          <p:cNvSpPr>
            <a:spLocks noGrp="1" noChangeArrowheads="1"/>
          </p:cNvSpPr>
          <p:nvPr>
            <p:ph type="body" idx="1"/>
          </p:nvPr>
        </p:nvSpPr>
        <p:spPr>
          <a:xfrm>
            <a:off x="2580456" y="6509320"/>
            <a:ext cx="4953000" cy="2743200"/>
          </a:xfrm>
        </p:spPr>
        <p:txBody>
          <a:bodyPr/>
          <a:lstStyle/>
          <a:p>
            <a:pPr eaLnBrk="1" hangingPunct="1">
              <a:lnSpc>
                <a:spcPct val="90000"/>
              </a:lnSpc>
            </a:pPr>
            <a:r>
              <a:rPr lang="fi-FI" sz="2400" dirty="0" smtClean="0"/>
              <a:t>”Ne eivät kuitenkaan sovi </a:t>
            </a:r>
            <a:br>
              <a:rPr lang="fi-FI" sz="2400" dirty="0" smtClean="0"/>
            </a:br>
            <a:r>
              <a:rPr lang="fi-FI" sz="2400" dirty="0" smtClean="0"/>
              <a:t>ihmiselle mihinkään käyttöön. Lapsille ja raskaana oleville </a:t>
            </a:r>
            <a:br>
              <a:rPr lang="fi-FI" sz="2400" dirty="0" smtClean="0"/>
            </a:br>
            <a:r>
              <a:rPr lang="fi-FI" sz="2400" dirty="0" smtClean="0"/>
              <a:t>naisille ei pitäisi antaa lainkaan yrttivalmisteita.”  </a:t>
            </a:r>
            <a:br>
              <a:rPr lang="fi-FI" sz="2400" dirty="0" smtClean="0"/>
            </a:br>
            <a:r>
              <a:rPr lang="fi-FI" sz="2000" dirty="0" smtClean="0"/>
              <a:t>(Hyvä Terveys 5/99)</a:t>
            </a:r>
          </a:p>
          <a:p>
            <a:pPr eaLnBrk="1" hangingPunct="1">
              <a:lnSpc>
                <a:spcPct val="90000"/>
              </a:lnSpc>
              <a:buClr>
                <a:schemeClr val="tx1"/>
              </a:buClr>
              <a:buFont typeface="Monotype Sorts" pitchFamily="2" charset="2"/>
              <a:buNone/>
            </a:pPr>
            <a:r>
              <a:rPr lang="fi-FI" sz="2000" dirty="0" smtClean="0">
                <a:solidFill>
                  <a:srgbClr val="FF0000"/>
                </a:solidFill>
                <a:latin typeface="Arial Narrow" pitchFamily="34" charset="0"/>
              </a:rPr>
              <a:t>       </a:t>
            </a:r>
            <a:endParaRPr lang="fi-FI" sz="2000" dirty="0" smtClean="0">
              <a:latin typeface="Arial Narrow" pitchFamily="34" charset="0"/>
            </a:endParaRPr>
          </a:p>
        </p:txBody>
      </p:sp>
      <p:pic>
        <p:nvPicPr>
          <p:cNvPr id="6" name="Kuva 5" descr="IMG_0252EiOsaaTorjuaR300t65VK.jpg"/>
          <p:cNvPicPr>
            <a:picLocks noChangeAspect="1"/>
          </p:cNvPicPr>
          <p:nvPr/>
        </p:nvPicPr>
        <p:blipFill>
          <a:blip r:embed="rId4" cstate="print"/>
          <a:stretch>
            <a:fillRect/>
          </a:stretch>
        </p:blipFill>
        <p:spPr>
          <a:xfrm>
            <a:off x="188640" y="5972472"/>
            <a:ext cx="2376264" cy="2458204"/>
          </a:xfrm>
          <a:prstGeom prst="rect">
            <a:avLst/>
          </a:prstGeom>
        </p:spPr>
      </p:pic>
      <p:sp>
        <p:nvSpPr>
          <p:cNvPr id="7" name="Tekstikehys 6"/>
          <p:cNvSpPr txBox="1"/>
          <p:nvPr/>
        </p:nvSpPr>
        <p:spPr>
          <a:xfrm>
            <a:off x="476672" y="8585031"/>
            <a:ext cx="6048672" cy="555793"/>
          </a:xfrm>
          <a:prstGeom prst="rect">
            <a:avLst/>
          </a:prstGeom>
          <a:noFill/>
        </p:spPr>
        <p:txBody>
          <a:bodyPr wrap="square" rtlCol="0">
            <a:spAutoFit/>
          </a:bodyPr>
          <a:lstStyle/>
          <a:p>
            <a:pPr>
              <a:lnSpc>
                <a:spcPts val="1800"/>
              </a:lnSpc>
            </a:pPr>
            <a:r>
              <a:rPr lang="fi-FI" sz="2000" dirty="0" smtClean="0">
                <a:solidFill>
                  <a:srgbClr val="00FF00"/>
                </a:solidFill>
                <a:latin typeface="Arial Narrow" pitchFamily="34" charset="0"/>
              </a:rPr>
              <a:t> * Raunioyrtin </a:t>
            </a:r>
            <a:r>
              <a:rPr lang="fi-FI" sz="2000" dirty="0" smtClean="0">
                <a:latin typeface="Arial Narrow" pitchFamily="34" charset="0"/>
              </a:rPr>
              <a:t>kansanomainen nimi. Oikea, syötävä mustajuuri</a:t>
            </a:r>
            <a:br>
              <a:rPr lang="fi-FI" sz="2000" dirty="0" smtClean="0">
                <a:latin typeface="Arial Narrow" pitchFamily="34" charset="0"/>
              </a:rPr>
            </a:br>
            <a:r>
              <a:rPr lang="fi-FI" sz="2000" dirty="0" smtClean="0">
                <a:latin typeface="Arial Narrow" pitchFamily="34" charset="0"/>
              </a:rPr>
              <a:t>   on aivan eri laji </a:t>
            </a:r>
            <a:endParaRPr lang="fi-FI" sz="2000"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85750" y="304800"/>
            <a:ext cx="5829300" cy="1473200"/>
          </a:xfrm>
        </p:spPr>
        <p:txBody>
          <a:bodyPr/>
          <a:lstStyle/>
          <a:p>
            <a:pPr algn="ctr" eaLnBrk="1" hangingPunct="1"/>
            <a:r>
              <a:rPr lang="fi-FI" sz="4000" dirty="0" smtClean="0"/>
              <a:t>Koivunlehtiä imettäville äideille?</a:t>
            </a:r>
          </a:p>
        </p:txBody>
      </p:sp>
      <p:sp>
        <p:nvSpPr>
          <p:cNvPr id="208899" name="Rectangle 3"/>
          <p:cNvSpPr>
            <a:spLocks noGrp="1" noChangeArrowheads="1"/>
          </p:cNvSpPr>
          <p:nvPr>
            <p:ph type="body" idx="1"/>
          </p:nvPr>
        </p:nvSpPr>
        <p:spPr>
          <a:xfrm>
            <a:off x="381000" y="1893912"/>
            <a:ext cx="6477000" cy="5486400"/>
          </a:xfrm>
        </p:spPr>
        <p:txBody>
          <a:bodyPr/>
          <a:lstStyle/>
          <a:p>
            <a:pPr eaLnBrk="1" hangingPunct="1">
              <a:lnSpc>
                <a:spcPct val="95000"/>
              </a:lnSpc>
            </a:pPr>
            <a:r>
              <a:rPr lang="fi-FI" sz="2400" dirty="0" smtClean="0"/>
              <a:t>Rikala siirtyy pitemmälle vaihtoehtoisuuden maailmaan. . . neuvoo ehkäisemään koliikkia</a:t>
            </a:r>
            <a:br>
              <a:rPr lang="fi-FI" sz="2400" dirty="0" smtClean="0"/>
            </a:br>
            <a:r>
              <a:rPr lang="fi-FI" sz="2400" dirty="0" smtClean="0"/>
              <a:t>. . . syömällä koivun lehtiä magnesiumin takia </a:t>
            </a:r>
            <a:br>
              <a:rPr lang="fi-FI" sz="2400" dirty="0" smtClean="0"/>
            </a:br>
            <a:r>
              <a:rPr lang="fi-FI" sz="2000" dirty="0" smtClean="0"/>
              <a:t>(</a:t>
            </a:r>
            <a:r>
              <a:rPr lang="fi-FI" sz="2000" i="1" dirty="0" smtClean="0"/>
              <a:t>HS</a:t>
            </a:r>
            <a:r>
              <a:rPr lang="fi-FI" sz="2000" dirty="0" smtClean="0"/>
              <a:t> 4.7.1999)</a:t>
            </a:r>
            <a:endParaRPr lang="fi-FI" sz="2400" dirty="0" smtClean="0"/>
          </a:p>
          <a:p>
            <a:pPr eaLnBrk="1" hangingPunct="1">
              <a:lnSpc>
                <a:spcPct val="95000"/>
              </a:lnSpc>
            </a:pPr>
            <a:r>
              <a:rPr lang="fi-FI" sz="2400" dirty="0" smtClean="0"/>
              <a:t>”Kasvit käyvät kemiallista sotaa kasvinsyöjiä vastaan. . .  nyt lehdet ovatkin myrkyllisiä. Koivut vastaavat hyönteisten hyökkäykseen tuottamalla myrkkyä.” </a:t>
            </a:r>
            <a:br>
              <a:rPr lang="fi-FI" sz="2400" dirty="0" smtClean="0"/>
            </a:br>
            <a:r>
              <a:rPr lang="fi-FI" sz="2000" dirty="0" smtClean="0"/>
              <a:t>(Sundsvallin luontofestivaaleilla 1999 palkittu ohjelma. </a:t>
            </a:r>
            <a:r>
              <a:rPr lang="fi-FI" sz="2000" i="1" dirty="0" smtClean="0"/>
              <a:t>TV1</a:t>
            </a:r>
            <a:r>
              <a:rPr lang="fi-FI" sz="2000" dirty="0" smtClean="0"/>
              <a:t> 29.5.2000. Suom. Tuija </a:t>
            </a:r>
            <a:r>
              <a:rPr lang="fi-FI" sz="2000" dirty="0" err="1" smtClean="0"/>
              <a:t>Kankus</a:t>
            </a:r>
            <a:r>
              <a:rPr lang="fi-FI" sz="2000" dirty="0" smtClean="0"/>
              <a:t>)</a:t>
            </a:r>
            <a:endParaRPr lang="fi-FI" sz="2400" dirty="0" smtClean="0"/>
          </a:p>
          <a:p>
            <a:pPr eaLnBrk="1" hangingPunct="1">
              <a:lnSpc>
                <a:spcPct val="95000"/>
              </a:lnSpc>
            </a:pPr>
            <a:r>
              <a:rPr lang="fi-FI" sz="2400" dirty="0" smtClean="0"/>
              <a:t>”Karitsanfileetä, varpukastiketta. . . Fileet on  paahdettu koivunvarpujen päällä. Sen jälkeen varpukieppi on kiehautettu kastikkeessa. . . </a:t>
            </a:r>
            <a:br>
              <a:rPr lang="fi-FI" sz="2400" dirty="0" smtClean="0"/>
            </a:br>
            <a:r>
              <a:rPr lang="fi-FI" sz="2400" dirty="0" smtClean="0"/>
              <a:t>se on keuruulainen perinne.” </a:t>
            </a:r>
            <a:br>
              <a:rPr lang="fi-FI" sz="2400" dirty="0" smtClean="0"/>
            </a:br>
            <a:r>
              <a:rPr lang="fi-FI" sz="2000" dirty="0" smtClean="0"/>
              <a:t>(Lapset </a:t>
            </a:r>
            <a:r>
              <a:rPr lang="fi-FI" sz="2000" dirty="0" err="1" smtClean="0"/>
              <a:t>koemaistoivat</a:t>
            </a:r>
            <a:r>
              <a:rPr lang="fi-FI" sz="2000" dirty="0" smtClean="0"/>
              <a:t> juhlaillallisen. </a:t>
            </a:r>
            <a:r>
              <a:rPr lang="fi-FI" sz="2000" i="1" dirty="0" smtClean="0"/>
              <a:t>HS</a:t>
            </a:r>
            <a:r>
              <a:rPr lang="fi-FI" sz="2000" dirty="0" smtClean="0"/>
              <a:t>  8.3.2001)</a:t>
            </a:r>
            <a:endParaRPr lang="fi-FI" sz="2400" dirty="0" smtClean="0"/>
          </a:p>
          <a:p>
            <a:pPr eaLnBrk="1" hangingPunct="1">
              <a:lnSpc>
                <a:spcPct val="95000"/>
              </a:lnSpc>
            </a:pPr>
            <a:r>
              <a:rPr lang="fi-FI" sz="2400" dirty="0" smtClean="0"/>
              <a:t>Koivuissa on myrkyllisiä yhdisteitä mm. oksien, silmujen ja lehtien hartsinystyissä. Myrkyillä koivu torjuu mm. jäniksiä ja hirviä. Kokeissa hartsia syövät myyrät kuolevat.</a:t>
            </a:r>
          </a:p>
          <a:p>
            <a:pPr eaLnBrk="1" hangingPunct="1">
              <a:lnSpc>
                <a:spcPts val="1800"/>
              </a:lnSpc>
              <a:buClr>
                <a:schemeClr val="tx1"/>
              </a:buClr>
              <a:buSzTx/>
              <a:buFont typeface="Monotype Sorts" pitchFamily="2" charset="2"/>
              <a:buChar char="F"/>
            </a:pPr>
            <a:r>
              <a:rPr lang="fi-FI" sz="2000" dirty="0" smtClean="0">
                <a:sym typeface="Monotype Sorts" pitchFamily="2" charset="2"/>
              </a:rPr>
              <a:t>Lapinjoki ym. (1991,-92,-95) </a:t>
            </a:r>
            <a:r>
              <a:rPr lang="fi-FI" sz="2000" i="1" dirty="0" smtClean="0">
                <a:sym typeface="Monotype Sorts" pitchFamily="2" charset="2"/>
              </a:rPr>
              <a:t>New </a:t>
            </a:r>
            <a:r>
              <a:rPr lang="fi-FI" sz="2000" i="1" dirty="0" err="1" smtClean="0">
                <a:sym typeface="Monotype Sorts" pitchFamily="2" charset="2"/>
              </a:rPr>
              <a:t>Phytol</a:t>
            </a:r>
            <a:r>
              <a:rPr lang="fi-FI" sz="2000" i="1" dirty="0" smtClean="0">
                <a:sym typeface="Monotype Sorts" pitchFamily="2" charset="2"/>
              </a:rPr>
              <a:t>.</a:t>
            </a:r>
            <a:r>
              <a:rPr lang="fi-FI" sz="2000" dirty="0" smtClean="0">
                <a:sym typeface="Monotype Sorts" pitchFamily="2" charset="2"/>
              </a:rPr>
              <a:t>, </a:t>
            </a:r>
            <a:r>
              <a:rPr lang="fi-FI" sz="2000" i="1" dirty="0" err="1" smtClean="0">
                <a:sym typeface="Monotype Sorts" pitchFamily="2" charset="2"/>
              </a:rPr>
              <a:t>Nat.Prod.Lett</a:t>
            </a:r>
            <a:r>
              <a:rPr lang="fi-FI" sz="2000" i="1" dirty="0" smtClean="0">
                <a:sym typeface="Monotype Sorts" pitchFamily="2" charset="2"/>
              </a:rPr>
              <a:t>.</a:t>
            </a:r>
            <a:r>
              <a:rPr lang="fi-FI" sz="2000" dirty="0" smtClean="0">
                <a:sym typeface="Monotype Sorts" pitchFamily="2" charset="2"/>
              </a:rPr>
              <a:t>; </a:t>
            </a:r>
            <a:r>
              <a:rPr lang="fi-FI" sz="2000" dirty="0" err="1" smtClean="0">
                <a:sym typeface="Monotype Sorts" pitchFamily="2" charset="2"/>
                <a:hlinkClick r:id="rId4"/>
              </a:rPr>
              <a:t>Rousi</a:t>
            </a:r>
            <a:r>
              <a:rPr lang="fi-FI" sz="2000" dirty="0" smtClean="0">
                <a:sym typeface="Monotype Sorts" pitchFamily="2" charset="2"/>
                <a:hlinkClick r:id="rId4"/>
              </a:rPr>
              <a:t> (1990)</a:t>
            </a:r>
            <a:r>
              <a:rPr lang="fi-FI" sz="2000" dirty="0" smtClean="0">
                <a:sym typeface="Monotype Sorts" pitchFamily="2" charset="2"/>
              </a:rPr>
              <a:t>,</a:t>
            </a:r>
            <a:r>
              <a:rPr lang="fi-FI" sz="2000" dirty="0" smtClean="0"/>
              <a:t> </a:t>
            </a:r>
            <a:r>
              <a:rPr lang="fi-FI" sz="2000" i="1" dirty="0" smtClean="0"/>
              <a:t>Acta For. </a:t>
            </a:r>
            <a:r>
              <a:rPr lang="fi-FI" sz="2000" i="1" dirty="0" err="1" smtClean="0"/>
              <a:t>Fenn</a:t>
            </a:r>
            <a:r>
              <a:rPr lang="fi-FI" sz="2000" i="1" dirty="0" smtClean="0"/>
              <a:t>.</a:t>
            </a:r>
            <a:r>
              <a:rPr lang="fi-FI" sz="2000" dirty="0" smtClean="0"/>
              <a:t> 210:1-20</a:t>
            </a:r>
            <a:r>
              <a:rPr lang="fi-FI" sz="2400" dirty="0" smtClean="0"/>
              <a:t>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85750" y="304800"/>
            <a:ext cx="5829300" cy="1473200"/>
          </a:xfrm>
        </p:spPr>
        <p:txBody>
          <a:bodyPr/>
          <a:lstStyle/>
          <a:p>
            <a:pPr algn="ctr" eaLnBrk="1" hangingPunct="1"/>
            <a:r>
              <a:rPr lang="fi-FI" sz="3600" dirty="0" smtClean="0"/>
              <a:t>...tappavasta myrkkyhartsista piittaamatta?</a:t>
            </a:r>
          </a:p>
        </p:txBody>
      </p:sp>
      <p:sp>
        <p:nvSpPr>
          <p:cNvPr id="209923" name="Rectangle 3"/>
          <p:cNvSpPr>
            <a:spLocks noGrp="1" noChangeArrowheads="1"/>
          </p:cNvSpPr>
          <p:nvPr>
            <p:ph type="body" idx="1"/>
          </p:nvPr>
        </p:nvSpPr>
        <p:spPr>
          <a:xfrm>
            <a:off x="381000" y="8401050"/>
            <a:ext cx="6477000" cy="457200"/>
          </a:xfrm>
        </p:spPr>
        <p:txBody>
          <a:bodyPr/>
          <a:lstStyle/>
          <a:p>
            <a:pPr eaLnBrk="1" hangingPunct="1">
              <a:lnSpc>
                <a:spcPct val="95000"/>
              </a:lnSpc>
            </a:pPr>
            <a:r>
              <a:rPr lang="fi-FI" sz="2000" smtClean="0">
                <a:sym typeface="Monotype Sorts" pitchFamily="2" charset="2"/>
              </a:rPr>
              <a:t>Matti Rousi (1990),</a:t>
            </a:r>
            <a:r>
              <a:rPr lang="fi-FI" sz="2000" smtClean="0"/>
              <a:t> </a:t>
            </a:r>
            <a:r>
              <a:rPr lang="fi-FI" sz="2000" i="1" smtClean="0"/>
              <a:t>Acta For. Fenn.</a:t>
            </a:r>
            <a:r>
              <a:rPr lang="fi-FI" sz="2000" smtClean="0"/>
              <a:t> 210:1–20</a:t>
            </a:r>
            <a:r>
              <a:rPr lang="fi-FI" sz="2400" smtClean="0"/>
              <a:t> </a:t>
            </a:r>
          </a:p>
        </p:txBody>
      </p:sp>
      <p:pic>
        <p:nvPicPr>
          <p:cNvPr id="209924" name="Picture 2"/>
          <p:cNvPicPr>
            <a:picLocks noChangeAspect="1" noChangeArrowheads="1"/>
          </p:cNvPicPr>
          <p:nvPr/>
        </p:nvPicPr>
        <p:blipFill>
          <a:blip r:embed="rId3" cstate="print"/>
          <a:srcRect/>
          <a:stretch>
            <a:fillRect/>
          </a:stretch>
        </p:blipFill>
        <p:spPr bwMode="auto">
          <a:xfrm>
            <a:off x="476250" y="2571750"/>
            <a:ext cx="5738813" cy="5929313"/>
          </a:xfrm>
          <a:prstGeom prst="rect">
            <a:avLst/>
          </a:prstGeom>
          <a:noFill/>
          <a:ln w="9525">
            <a:noFill/>
            <a:miter lim="800000"/>
            <a:headEnd/>
            <a:tailEnd/>
          </a:ln>
        </p:spPr>
      </p:pic>
      <p:sp>
        <p:nvSpPr>
          <p:cNvPr id="209925" name="Tekstikehys 4"/>
          <p:cNvSpPr txBox="1">
            <a:spLocks noChangeArrowheads="1"/>
          </p:cNvSpPr>
          <p:nvPr/>
        </p:nvSpPr>
        <p:spPr bwMode="auto">
          <a:xfrm>
            <a:off x="500063" y="2143125"/>
            <a:ext cx="1827212" cy="461963"/>
          </a:xfrm>
          <a:prstGeom prst="rect">
            <a:avLst/>
          </a:prstGeom>
          <a:noFill/>
          <a:ln w="9525">
            <a:noFill/>
            <a:miter lim="800000"/>
            <a:headEnd/>
            <a:tailEnd/>
          </a:ln>
        </p:spPr>
        <p:txBody>
          <a:bodyPr wrap="none">
            <a:spAutoFit/>
          </a:bodyPr>
          <a:lstStyle/>
          <a:p>
            <a:r>
              <a:rPr lang="fi-FI">
                <a:solidFill>
                  <a:srgbClr val="000000"/>
                </a:solidFill>
                <a:latin typeface="Arial" pitchFamily="34" charset="0"/>
                <a:cs typeface="Arial" pitchFamily="34" charset="0"/>
              </a:rPr>
              <a:t>Yhteenveto:</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a:p>
        </p:txBody>
      </p:sp>
      <p:sp>
        <p:nvSpPr>
          <p:cNvPr id="6" name="Dian numeron paikkamerkki 5"/>
          <p:cNvSpPr>
            <a:spLocks noGrp="1"/>
          </p:cNvSpPr>
          <p:nvPr>
            <p:ph type="sldNum" sz="quarter" idx="12"/>
          </p:nvPr>
        </p:nvSpPr>
        <p:spPr/>
        <p:txBody>
          <a:bodyPr/>
          <a:lstStyle/>
          <a:p>
            <a:pPr>
              <a:defRPr/>
            </a:pPr>
            <a:fld id="{674AED41-DE87-49B6-970A-1B609A6E4948}" type="slidenum">
              <a:rPr lang="en-US"/>
              <a:pPr>
                <a:defRPr/>
              </a:pPr>
              <a:t>19</a:t>
            </a:fld>
            <a:endParaRPr lang="en-US"/>
          </a:p>
        </p:txBody>
      </p:sp>
      <p:sp>
        <p:nvSpPr>
          <p:cNvPr id="210949" name="Rectangle 1028"/>
          <p:cNvSpPr>
            <a:spLocks noGrp="1" noChangeArrowheads="1"/>
          </p:cNvSpPr>
          <p:nvPr>
            <p:ph type="title"/>
          </p:nvPr>
        </p:nvSpPr>
        <p:spPr/>
        <p:txBody>
          <a:bodyPr/>
          <a:lstStyle/>
          <a:p>
            <a:r>
              <a:rPr lang="fi-FI" dirty="0" smtClean="0"/>
              <a:t>Kiitosjuhlia vanhoille perunoille?</a:t>
            </a:r>
          </a:p>
        </p:txBody>
      </p:sp>
      <p:sp>
        <p:nvSpPr>
          <p:cNvPr id="210950" name="Rectangle 1029"/>
          <p:cNvSpPr>
            <a:spLocks noGrp="1" noChangeArrowheads="1"/>
          </p:cNvSpPr>
          <p:nvPr>
            <p:ph type="body" idx="1"/>
          </p:nvPr>
        </p:nvSpPr>
        <p:spPr/>
        <p:txBody>
          <a:bodyPr/>
          <a:lstStyle/>
          <a:p>
            <a:pPr>
              <a:lnSpc>
                <a:spcPct val="95000"/>
              </a:lnSpc>
              <a:spcBef>
                <a:spcPct val="25000"/>
              </a:spcBef>
            </a:pPr>
            <a:r>
              <a:rPr lang="fi-FI" sz="2400" smtClean="0"/>
              <a:t>”Vanhoille perunoille tulisi järjestää kiitosjuhlia, kun ne ovat täyttäneet kutsumuksensa ihmiskunnan ruokkimiseksi” (holisti, geenivastustaja </a:t>
            </a:r>
            <a:r>
              <a:rPr lang="fi-FI" sz="2200" smtClean="0"/>
              <a:t>Mae-Wan Ho)</a:t>
            </a:r>
          </a:p>
          <a:p>
            <a:pPr>
              <a:lnSpc>
                <a:spcPct val="95000"/>
              </a:lnSpc>
              <a:spcBef>
                <a:spcPct val="25000"/>
              </a:spcBef>
            </a:pPr>
            <a:r>
              <a:rPr lang="fi-FI" sz="2200" smtClean="0"/>
              <a:t>Perunoilla vain taitaa olla vallan muita kutsumuksia...?</a:t>
            </a:r>
          </a:p>
          <a:p>
            <a:pPr>
              <a:lnSpc>
                <a:spcPct val="95000"/>
              </a:lnSpc>
              <a:spcBef>
                <a:spcPct val="25000"/>
              </a:spcBef>
            </a:pPr>
            <a:r>
              <a:rPr lang="fi-FI" sz="2200" smtClean="0"/>
              <a:t>Kasvit eivät halua olla ravintoamme</a:t>
            </a:r>
          </a:p>
          <a:p>
            <a:pPr lvl="1">
              <a:lnSpc>
                <a:spcPct val="95000"/>
              </a:lnSpc>
              <a:spcBef>
                <a:spcPct val="25000"/>
              </a:spcBef>
            </a:pPr>
            <a:r>
              <a:rPr lang="fi-FI" smtClean="0"/>
              <a:t>...vaan ovat ryhtyneet ”myrkkyjen pesäksi”</a:t>
            </a:r>
          </a:p>
          <a:p>
            <a:pPr>
              <a:lnSpc>
                <a:spcPct val="95000"/>
              </a:lnSpc>
              <a:spcBef>
                <a:spcPct val="25000"/>
              </a:spcBef>
            </a:pPr>
            <a:r>
              <a:rPr lang="fi-FI" smtClean="0"/>
              <a:t>Kasvikunnasta tunnetaan jo noin 200 000 ”toissijaisen aineenvaihdunnan” yhdistettä </a:t>
            </a:r>
            <a:br>
              <a:rPr lang="fi-FI" smtClean="0"/>
            </a:br>
            <a:r>
              <a:rPr lang="fi-FI" smtClean="0"/>
              <a:t>(ns. sekundaarimetaboliittia)</a:t>
            </a:r>
          </a:p>
          <a:p>
            <a:pPr lvl="1">
              <a:lnSpc>
                <a:spcPct val="95000"/>
              </a:lnSpc>
              <a:spcBef>
                <a:spcPct val="25000"/>
              </a:spcBef>
            </a:pPr>
            <a:r>
              <a:rPr lang="fi-FI" smtClean="0"/>
              <a:t>...joista useimmilla on puolustustehtäviä</a:t>
            </a:r>
          </a:p>
          <a:p>
            <a:pPr>
              <a:lnSpc>
                <a:spcPct val="95000"/>
              </a:lnSpc>
              <a:spcBef>
                <a:spcPct val="25000"/>
              </a:spcBef>
            </a:pPr>
            <a:r>
              <a:rPr lang="fi-FI" smtClean="0"/>
              <a:t>Harvoja poikkeuksia ovat eräät marjat ja eräät hedelmät</a:t>
            </a:r>
          </a:p>
          <a:p>
            <a:pPr lvl="1">
              <a:lnSpc>
                <a:spcPct val="95000"/>
              </a:lnSpc>
              <a:spcBef>
                <a:spcPct val="25000"/>
              </a:spcBef>
            </a:pPr>
            <a:r>
              <a:rPr lang="fi-FI" smtClean="0"/>
              <a:t>...joilla kasvi yrittää käyttää meitä hyväksi siementensä levittämisessä</a:t>
            </a:r>
          </a:p>
          <a:p>
            <a:pPr>
              <a:lnSpc>
                <a:spcPct val="95000"/>
              </a:lnSpc>
              <a:spcBef>
                <a:spcPct val="25000"/>
              </a:spcBef>
            </a:pPr>
            <a:r>
              <a:rPr lang="fi-FI" smtClean="0"/>
              <a:t>Eräät marjatkin ovat meille myrkyllisiä</a:t>
            </a:r>
          </a:p>
          <a:p>
            <a:pPr lvl="1">
              <a:lnSpc>
                <a:spcPct val="95000"/>
              </a:lnSpc>
              <a:spcBef>
                <a:spcPct val="25000"/>
              </a:spcBef>
            </a:pPr>
            <a:r>
              <a:rPr lang="fi-FI" smtClean="0"/>
              <a:t>esim. tuomi, näsiä, kielo, konnanmarja, koisot</a:t>
            </a:r>
          </a:p>
          <a:p>
            <a:pPr>
              <a:lnSpc>
                <a:spcPct val="95000"/>
              </a:lnSpc>
              <a:spcBef>
                <a:spcPct val="25000"/>
              </a:spcBef>
            </a:pPr>
            <a:r>
              <a:rPr lang="fi-FI" smtClean="0"/>
              <a:t>...ne näet aikovat olla ”linnun ruokaa”</a:t>
            </a:r>
          </a:p>
          <a:p>
            <a:pPr lvl="1">
              <a:lnSpc>
                <a:spcPct val="95000"/>
              </a:lnSpc>
              <a:spcBef>
                <a:spcPct val="25000"/>
              </a:spcBef>
            </a:pPr>
            <a:r>
              <a:rPr lang="fi-FI" smtClean="0"/>
              <a:t>koska nisäkkäiden ruoansulatus on vahvempi ja niiden nielemät siemenet usein kuolevat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isällön paikkamerkki 4" descr="VoiSeura240670IMG_2793-1000VK.jpg"/>
          <p:cNvPicPr>
            <a:picLocks noGrp="1" noChangeAspect="1"/>
          </p:cNvPicPr>
          <p:nvPr>
            <p:ph idx="1"/>
          </p:nvPr>
        </p:nvPicPr>
        <p:blipFill>
          <a:blip r:embed="rId2" cstate="print"/>
          <a:stretch>
            <a:fillRect/>
          </a:stretch>
        </p:blipFill>
        <p:spPr>
          <a:xfrm>
            <a:off x="1" y="-36512"/>
            <a:ext cx="6885384" cy="9180512"/>
          </a:xfrm>
        </p:spPr>
      </p:pic>
      <p:sp>
        <p:nvSpPr>
          <p:cNvPr id="3" name="Tekstikehys 2"/>
          <p:cNvSpPr txBox="1"/>
          <p:nvPr/>
        </p:nvSpPr>
        <p:spPr>
          <a:xfrm>
            <a:off x="4653136" y="251520"/>
            <a:ext cx="1890261" cy="369332"/>
          </a:xfrm>
          <a:prstGeom prst="rect">
            <a:avLst/>
          </a:prstGeom>
          <a:noFill/>
        </p:spPr>
        <p:txBody>
          <a:bodyPr wrap="none" rtlCol="0">
            <a:spAutoFit/>
          </a:bodyPr>
          <a:lstStyle/>
          <a:p>
            <a:pPr eaLnBrk="1" hangingPunct="1"/>
            <a:r>
              <a:rPr lang="fi-FI" sz="1800" dirty="0" smtClean="0">
                <a:solidFill>
                  <a:prstClr val="white"/>
                </a:solidFill>
                <a:latin typeface="Arial" charset="0"/>
                <a:cs typeface="Arial" charset="0"/>
              </a:rPr>
              <a:t>Seura 24.6.1970</a:t>
            </a:r>
            <a:endParaRPr lang="fi-FI" sz="1800" dirty="0">
              <a:solidFill>
                <a:prstClr val="white"/>
              </a:solidFill>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Otsikko 1"/>
          <p:cNvSpPr>
            <a:spLocks noGrp="1"/>
          </p:cNvSpPr>
          <p:nvPr>
            <p:ph type="title"/>
          </p:nvPr>
        </p:nvSpPr>
        <p:spPr/>
        <p:txBody>
          <a:bodyPr/>
          <a:lstStyle/>
          <a:p>
            <a:r>
              <a:rPr lang="fi-FI" dirty="0" smtClean="0"/>
              <a:t>Punakoiso ja paprika ovat lintujen ruokaa</a:t>
            </a:r>
          </a:p>
        </p:txBody>
      </p:sp>
      <p:sp>
        <p:nvSpPr>
          <p:cNvPr id="3" name="Päivämäärän paikkamerkki 2"/>
          <p:cNvSpPr>
            <a:spLocks noGrp="1"/>
          </p:cNvSpPr>
          <p:nvPr>
            <p:ph type="dt" sz="quarter" idx="15"/>
          </p:nvPr>
        </p:nvSpPr>
        <p:spPr/>
        <p:txBody>
          <a:bodyPr/>
          <a:lstStyle/>
          <a:p>
            <a:pPr>
              <a:defRPr/>
            </a:pPr>
            <a:r>
              <a:rPr lang="fi-FI" smtClean="0"/>
              <a:t>13.9.2012</a:t>
            </a:r>
            <a:endParaRPr lang="en-US" dirty="0"/>
          </a:p>
        </p:txBody>
      </p:sp>
      <p:sp>
        <p:nvSpPr>
          <p:cNvPr id="4" name="Alatunnisteen paikkamerkki 3"/>
          <p:cNvSpPr>
            <a:spLocks noGrp="1"/>
          </p:cNvSpPr>
          <p:nvPr>
            <p:ph type="ftr" sz="quarter" idx="16"/>
          </p:nvPr>
        </p:nvSpPr>
        <p:spPr/>
        <p:txBody>
          <a:bodyPr/>
          <a:lstStyle/>
          <a:p>
            <a:pPr>
              <a:defRPr/>
            </a:pPr>
            <a:r>
              <a:rPr lang="fi-FI" smtClean="0"/>
              <a:t>Jussi Tammisola, Kasvit ja ravinto</a:t>
            </a:r>
            <a:endParaRPr lang="en-US"/>
          </a:p>
        </p:txBody>
      </p:sp>
      <p:sp>
        <p:nvSpPr>
          <p:cNvPr id="5" name="Dian numeron paikkamerkki 4"/>
          <p:cNvSpPr>
            <a:spLocks noGrp="1"/>
          </p:cNvSpPr>
          <p:nvPr>
            <p:ph type="sldNum" sz="quarter" idx="17"/>
          </p:nvPr>
        </p:nvSpPr>
        <p:spPr/>
        <p:txBody>
          <a:bodyPr/>
          <a:lstStyle/>
          <a:p>
            <a:pPr>
              <a:defRPr/>
            </a:pPr>
            <a:fld id="{9785DF6D-9C59-4963-AD0D-78D4973A606C}" type="slidenum">
              <a:rPr lang="en-US"/>
              <a:pPr>
                <a:defRPr/>
              </a:pPr>
              <a:t>20</a:t>
            </a:fld>
            <a:endParaRPr lang="en-US"/>
          </a:p>
        </p:txBody>
      </p:sp>
      <p:sp>
        <p:nvSpPr>
          <p:cNvPr id="211974" name="Tekstin paikkamerkki 6"/>
          <p:cNvSpPr>
            <a:spLocks noGrp="1"/>
          </p:cNvSpPr>
          <p:nvPr>
            <p:ph type="body" sz="quarter" idx="14"/>
          </p:nvPr>
        </p:nvSpPr>
        <p:spPr>
          <a:xfrm>
            <a:off x="357188" y="6500813"/>
            <a:ext cx="6286500" cy="2214562"/>
          </a:xfrm>
        </p:spPr>
        <p:txBody>
          <a:bodyPr/>
          <a:lstStyle/>
          <a:p>
            <a:r>
              <a:rPr lang="fi-FI" smtClean="0"/>
              <a:t>Monien koisokasvien marjat ovat meille myrkyllisiä tai polttavia </a:t>
            </a:r>
          </a:p>
          <a:p>
            <a:r>
              <a:rPr lang="fi-FI" smtClean="0"/>
              <a:t>Myrkkymarjoja tekevät mm. punakoiso (</a:t>
            </a:r>
            <a:r>
              <a:rPr lang="fi-FI" i="1" smtClean="0"/>
              <a:t>Solanum dulcamara</a:t>
            </a:r>
            <a:r>
              <a:rPr lang="fi-FI" smtClean="0"/>
              <a:t>), peruna ja eräät villitomaatit</a:t>
            </a:r>
          </a:p>
          <a:p>
            <a:r>
              <a:rPr lang="fi-FI" smtClean="0"/>
              <a:t>Paprikaa eivät nisäkkäät syö, paitsi ihminen</a:t>
            </a:r>
          </a:p>
          <a:p>
            <a:pPr lvl="1"/>
            <a:r>
              <a:rPr lang="fi-FI" smtClean="0"/>
              <a:t>polttavaa kapsaisiinia on vähennetty jalostuksella </a:t>
            </a:r>
          </a:p>
        </p:txBody>
      </p:sp>
      <p:pic>
        <p:nvPicPr>
          <p:cNvPr id="211975" name="Kuvan paikkamerkki 8" descr="IMG_4199kppp.jpg"/>
          <p:cNvPicPr>
            <a:picLocks noGrp="1" noChangeAspect="1"/>
          </p:cNvPicPr>
          <p:nvPr>
            <p:ph type="pic" sz="quarter" idx="13"/>
          </p:nvPr>
        </p:nvPicPr>
        <p:blipFill>
          <a:blip r:embed="rId3" cstate="print"/>
          <a:srcRect l="1471" r="1471"/>
          <a:stretch>
            <a:fillRect/>
          </a:stretch>
        </p:blipFill>
        <p:spPr>
          <a:xfrm>
            <a:off x="357188" y="1357313"/>
            <a:ext cx="6286500" cy="4857750"/>
          </a:xfrm>
        </p:spPr>
      </p:pic>
      <p:sp>
        <p:nvSpPr>
          <p:cNvPr id="211976" name="Tekstikehys 9"/>
          <p:cNvSpPr txBox="1">
            <a:spLocks noChangeArrowheads="1"/>
          </p:cNvSpPr>
          <p:nvPr/>
        </p:nvSpPr>
        <p:spPr bwMode="auto">
          <a:xfrm>
            <a:off x="3598863" y="6224588"/>
            <a:ext cx="3044825" cy="276225"/>
          </a:xfrm>
          <a:prstGeom prst="rect">
            <a:avLst/>
          </a:prstGeom>
          <a:noFill/>
          <a:ln w="9525">
            <a:noFill/>
            <a:miter lim="800000"/>
            <a:headEnd/>
            <a:tailEnd/>
          </a:ln>
        </p:spPr>
        <p:txBody>
          <a:bodyPr wrap="none">
            <a:spAutoFit/>
          </a:bodyPr>
          <a:lstStyle/>
          <a:p>
            <a:r>
              <a:rPr lang="fi-FI" sz="1200">
                <a:solidFill>
                  <a:srgbClr val="000000"/>
                </a:solidFill>
                <a:latin typeface="Arial" pitchFamily="34" charset="0"/>
              </a:rPr>
              <a:t>Punakoiso, Helsinki 2009. © J.Tammisola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285750" y="355600"/>
            <a:ext cx="6572250" cy="1473200"/>
          </a:xfrm>
        </p:spPr>
        <p:txBody>
          <a:bodyPr/>
          <a:lstStyle/>
          <a:p>
            <a:pPr algn="ctr" eaLnBrk="1" hangingPunct="1">
              <a:lnSpc>
                <a:spcPct val="85000"/>
              </a:lnSpc>
            </a:pPr>
            <a:r>
              <a:rPr lang="fi-FI" sz="3200" dirty="0" smtClean="0">
                <a:solidFill>
                  <a:schemeClr val="accent2"/>
                </a:solidFill>
                <a:latin typeface="Jokerman" pitchFamily="82" charset="0"/>
              </a:rPr>
              <a:t>Mesimarja (</a:t>
            </a:r>
            <a:r>
              <a:rPr lang="fi-FI" sz="3200" i="1" dirty="0" err="1" smtClean="0">
                <a:solidFill>
                  <a:schemeClr val="accent2"/>
                </a:solidFill>
                <a:latin typeface="Jokerman" pitchFamily="82" charset="0"/>
              </a:rPr>
              <a:t>Rubus</a:t>
            </a:r>
            <a:r>
              <a:rPr lang="fi-FI" sz="3200" i="1" dirty="0" smtClean="0">
                <a:solidFill>
                  <a:schemeClr val="accent2"/>
                </a:solidFill>
                <a:latin typeface="Jokerman" pitchFamily="82" charset="0"/>
              </a:rPr>
              <a:t> </a:t>
            </a:r>
            <a:r>
              <a:rPr lang="fi-FI" sz="3200" i="1" dirty="0" err="1" smtClean="0">
                <a:solidFill>
                  <a:schemeClr val="accent2"/>
                </a:solidFill>
                <a:latin typeface="Jokerman" pitchFamily="82" charset="0"/>
              </a:rPr>
              <a:t>arcticus</a:t>
            </a:r>
            <a:r>
              <a:rPr lang="fi-FI" sz="3200" i="1" dirty="0" smtClean="0">
                <a:solidFill>
                  <a:schemeClr val="accent2"/>
                </a:solidFill>
                <a:latin typeface="Jokerman" pitchFamily="82" charset="0"/>
              </a:rPr>
              <a:t> </a:t>
            </a:r>
            <a:r>
              <a:rPr lang="fi-FI" sz="3200" dirty="0" smtClean="0">
                <a:solidFill>
                  <a:schemeClr val="accent2"/>
                </a:solidFill>
                <a:latin typeface="Jokerman" pitchFamily="82" charset="0"/>
              </a:rPr>
              <a:t>L.)</a:t>
            </a:r>
            <a:r>
              <a:rPr lang="fi-FI" sz="3600" dirty="0" smtClean="0">
                <a:solidFill>
                  <a:schemeClr val="accent2"/>
                </a:solidFill>
                <a:latin typeface="Jokerman" pitchFamily="82" charset="0"/>
              </a:rPr>
              <a:t>  </a:t>
            </a:r>
            <a:r>
              <a:rPr lang="fi-FI" sz="2800" dirty="0" err="1" smtClean="0">
                <a:solidFill>
                  <a:schemeClr val="accent2"/>
                </a:solidFill>
                <a:latin typeface="Jokerman" pitchFamily="82" charset="0"/>
              </a:rPr>
              <a:t>Arctic</a:t>
            </a:r>
            <a:r>
              <a:rPr lang="fi-FI" sz="2800" dirty="0" smtClean="0">
                <a:solidFill>
                  <a:schemeClr val="accent2"/>
                </a:solidFill>
                <a:latin typeface="Jokerman" pitchFamily="82" charset="0"/>
              </a:rPr>
              <a:t> </a:t>
            </a:r>
            <a:r>
              <a:rPr lang="fi-FI" sz="2800" dirty="0" err="1" smtClean="0">
                <a:solidFill>
                  <a:schemeClr val="accent2"/>
                </a:solidFill>
                <a:latin typeface="Jokerman" pitchFamily="82" charset="0"/>
              </a:rPr>
              <a:t>Bramble</a:t>
            </a:r>
            <a:r>
              <a:rPr lang="fi-FI" sz="2800" dirty="0" smtClean="0">
                <a:solidFill>
                  <a:schemeClr val="accent2"/>
                </a:solidFill>
                <a:latin typeface="Jokerman" pitchFamily="82" charset="0"/>
              </a:rPr>
              <a:t>, </a:t>
            </a:r>
            <a:r>
              <a:rPr lang="fi-FI" sz="2800" dirty="0" err="1" smtClean="0">
                <a:solidFill>
                  <a:schemeClr val="accent2"/>
                </a:solidFill>
                <a:latin typeface="Jokerman" pitchFamily="82" charset="0"/>
              </a:rPr>
              <a:t>Nectarberry</a:t>
            </a:r>
            <a:r>
              <a:rPr lang="fi-FI" sz="2800" dirty="0" smtClean="0">
                <a:solidFill>
                  <a:schemeClr val="accent2"/>
                </a:solidFill>
                <a:latin typeface="Jokerman" pitchFamily="82" charset="0"/>
              </a:rPr>
              <a:t>, </a:t>
            </a:r>
            <a:r>
              <a:rPr lang="fi-FI" sz="2800" dirty="0" err="1" smtClean="0">
                <a:solidFill>
                  <a:schemeClr val="accent2"/>
                </a:solidFill>
                <a:latin typeface="Jokerman" pitchFamily="82" charset="0"/>
              </a:rPr>
              <a:t>åkerbär</a:t>
            </a:r>
            <a:r>
              <a:rPr lang="fi-FI" sz="2800" dirty="0" smtClean="0">
                <a:solidFill>
                  <a:schemeClr val="accent2"/>
                </a:solidFill>
                <a:latin typeface="Jokerman" pitchFamily="82" charset="0"/>
              </a:rPr>
              <a:t> </a:t>
            </a:r>
            <a:br>
              <a:rPr lang="fi-FI" sz="2800" dirty="0" smtClean="0">
                <a:solidFill>
                  <a:schemeClr val="accent2"/>
                </a:solidFill>
                <a:latin typeface="Jokerman" pitchFamily="82" charset="0"/>
              </a:rPr>
            </a:br>
            <a:r>
              <a:rPr lang="fi-FI" sz="2800" dirty="0" smtClean="0">
                <a:solidFill>
                  <a:schemeClr val="accent2"/>
                </a:solidFill>
                <a:latin typeface="Jokerman" pitchFamily="82" charset="0"/>
              </a:rPr>
              <a:t>– Suomen erikoisuus</a:t>
            </a:r>
          </a:p>
        </p:txBody>
      </p:sp>
      <p:pic>
        <p:nvPicPr>
          <p:cNvPr id="212995" name="Picture 3" descr="mesimar2"/>
          <p:cNvPicPr>
            <a:picLocks noChangeAspect="1" noChangeArrowheads="1"/>
          </p:cNvPicPr>
          <p:nvPr/>
        </p:nvPicPr>
        <p:blipFill>
          <a:blip r:embed="rId4" cstate="print"/>
          <a:srcRect/>
          <a:stretch>
            <a:fillRect/>
          </a:stretch>
        </p:blipFill>
        <p:spPr bwMode="auto">
          <a:xfrm>
            <a:off x="776288" y="2124075"/>
            <a:ext cx="5029200" cy="3581400"/>
          </a:xfrm>
          <a:prstGeom prst="rect">
            <a:avLst/>
          </a:prstGeom>
          <a:noFill/>
          <a:ln w="9525">
            <a:noFill/>
            <a:miter lim="800000"/>
            <a:headEnd/>
            <a:tailEnd/>
          </a:ln>
        </p:spPr>
      </p:pic>
      <p:sp>
        <p:nvSpPr>
          <p:cNvPr id="212996" name="Text Box 4"/>
          <p:cNvSpPr txBox="1">
            <a:spLocks noChangeArrowheads="1"/>
          </p:cNvSpPr>
          <p:nvPr/>
        </p:nvSpPr>
        <p:spPr bwMode="auto">
          <a:xfrm>
            <a:off x="349250" y="6018213"/>
            <a:ext cx="6508750" cy="3416320"/>
          </a:xfrm>
          <a:prstGeom prst="rect">
            <a:avLst/>
          </a:prstGeom>
          <a:noFill/>
          <a:ln w="12700">
            <a:noFill/>
            <a:miter lim="800000"/>
            <a:headEnd/>
            <a:tailEnd/>
          </a:ln>
        </p:spPr>
        <p:txBody>
          <a:bodyPr>
            <a:spAutoFit/>
          </a:bodyPr>
          <a:lstStyle/>
          <a:p>
            <a:r>
              <a:rPr lang="fi-FI" dirty="0">
                <a:solidFill>
                  <a:srgbClr val="FFFFFF"/>
                </a:solidFill>
              </a:rPr>
              <a:t>- ”Maukkain Euroopan marjoista” (</a:t>
            </a:r>
            <a:r>
              <a:rPr lang="fi-FI" dirty="0" err="1">
                <a:solidFill>
                  <a:srgbClr val="FFFFFF"/>
                </a:solidFill>
              </a:rPr>
              <a:t>Linné</a:t>
            </a:r>
            <a:r>
              <a:rPr lang="fi-FI" dirty="0">
                <a:solidFill>
                  <a:srgbClr val="FFFFFF"/>
                </a:solidFill>
              </a:rPr>
              <a:t> 1762)</a:t>
            </a:r>
            <a:br>
              <a:rPr lang="fi-FI" dirty="0">
                <a:solidFill>
                  <a:srgbClr val="FFFFFF"/>
                </a:solidFill>
              </a:rPr>
            </a:br>
            <a:r>
              <a:rPr lang="fi-FI" dirty="0">
                <a:solidFill>
                  <a:srgbClr val="FFFFFF"/>
                </a:solidFill>
              </a:rPr>
              <a:t>- </a:t>
            </a:r>
            <a:r>
              <a:rPr lang="fi-FI" dirty="0" smtClean="0">
                <a:solidFill>
                  <a:srgbClr val="FFFFFF"/>
                </a:solidFill>
              </a:rPr>
              <a:t>Marjonta </a:t>
            </a:r>
            <a:r>
              <a:rPr lang="fi-FI" dirty="0">
                <a:solidFill>
                  <a:srgbClr val="FFFFFF"/>
                </a:solidFill>
              </a:rPr>
              <a:t>luonnossa on vähentynyt </a:t>
            </a:r>
          </a:p>
          <a:p>
            <a:r>
              <a:rPr lang="fi-FI" dirty="0">
                <a:solidFill>
                  <a:srgbClr val="FFFFFF"/>
                </a:solidFill>
              </a:rPr>
              <a:t>- </a:t>
            </a:r>
            <a:r>
              <a:rPr lang="fi-FI" dirty="0" smtClean="0">
                <a:solidFill>
                  <a:srgbClr val="FFFFFF"/>
                </a:solidFill>
              </a:rPr>
              <a:t>Taudinarka </a:t>
            </a:r>
            <a:r>
              <a:rPr lang="fi-FI" dirty="0">
                <a:solidFill>
                  <a:srgbClr val="FFFFFF"/>
                </a:solidFill>
              </a:rPr>
              <a:t>eikä kestä rikkakasvien kilpailua</a:t>
            </a:r>
          </a:p>
          <a:p>
            <a:r>
              <a:rPr lang="fi-FI" dirty="0">
                <a:solidFill>
                  <a:srgbClr val="FFFFFF"/>
                </a:solidFill>
              </a:rPr>
              <a:t>- </a:t>
            </a:r>
            <a:r>
              <a:rPr lang="fi-FI" dirty="0" smtClean="0">
                <a:solidFill>
                  <a:srgbClr val="FFFFFF"/>
                </a:solidFill>
              </a:rPr>
              <a:t>Vaikea </a:t>
            </a:r>
            <a:r>
              <a:rPr lang="fi-FI" dirty="0">
                <a:solidFill>
                  <a:srgbClr val="FFFFFF"/>
                </a:solidFill>
              </a:rPr>
              <a:t>ja työläs viljeltävä, vähän lajikkeita</a:t>
            </a:r>
          </a:p>
          <a:p>
            <a:pPr>
              <a:buFontTx/>
              <a:buChar char="-"/>
            </a:pPr>
            <a:r>
              <a:rPr lang="fi-FI" dirty="0" smtClean="0">
                <a:solidFill>
                  <a:srgbClr val="FFFFFF"/>
                </a:solidFill>
              </a:rPr>
              <a:t>”Aika </a:t>
            </a:r>
            <a:r>
              <a:rPr lang="fi-FI" dirty="0">
                <a:solidFill>
                  <a:srgbClr val="FFFFFF"/>
                </a:solidFill>
              </a:rPr>
              <a:t>loppuu”, mutta olisiko uudesta geenitiedosta</a:t>
            </a:r>
            <a:br>
              <a:rPr lang="fi-FI" dirty="0">
                <a:solidFill>
                  <a:srgbClr val="FFFFFF"/>
                </a:solidFill>
              </a:rPr>
            </a:br>
            <a:r>
              <a:rPr lang="fi-FI" dirty="0">
                <a:solidFill>
                  <a:srgbClr val="FFFFFF"/>
                </a:solidFill>
              </a:rPr>
              <a:t>  ja </a:t>
            </a:r>
            <a:r>
              <a:rPr lang="fi-FI" dirty="0" err="1">
                <a:solidFill>
                  <a:srgbClr val="FFFFFF"/>
                </a:solidFill>
              </a:rPr>
              <a:t>täsmäjalostuksesta</a:t>
            </a:r>
            <a:r>
              <a:rPr lang="fi-FI" dirty="0">
                <a:solidFill>
                  <a:srgbClr val="FFFFFF"/>
                </a:solidFill>
              </a:rPr>
              <a:t> apua marjan </a:t>
            </a:r>
            <a:r>
              <a:rPr lang="fi-FI" dirty="0">
                <a:solidFill>
                  <a:srgbClr val="FFFFFF"/>
                </a:solidFill>
                <a:hlinkClick r:id="rId5"/>
              </a:rPr>
              <a:t>pelastamisessa</a:t>
            </a:r>
            <a:r>
              <a:rPr lang="fi-FI" dirty="0" smtClean="0">
                <a:solidFill>
                  <a:srgbClr val="FFFFFF"/>
                </a:solidFill>
              </a:rPr>
              <a:t>?</a:t>
            </a:r>
            <a:br>
              <a:rPr lang="fi-FI" dirty="0" smtClean="0">
                <a:solidFill>
                  <a:srgbClr val="FFFFFF"/>
                </a:solidFill>
              </a:rPr>
            </a:br>
            <a:r>
              <a:rPr lang="fi-FI" sz="1200" dirty="0" smtClean="0">
                <a:solidFill>
                  <a:srgbClr val="FFFFFF"/>
                </a:solidFill>
              </a:rPr>
              <a:t> </a:t>
            </a:r>
            <a:r>
              <a:rPr lang="fi-FI" sz="1100" dirty="0">
                <a:solidFill>
                  <a:srgbClr val="FFFFFF"/>
                </a:solidFill>
              </a:rPr>
              <a:t/>
            </a:r>
            <a:br>
              <a:rPr lang="fi-FI" sz="1100" dirty="0">
                <a:solidFill>
                  <a:srgbClr val="FFFFFF"/>
                </a:solidFill>
              </a:rPr>
            </a:br>
            <a:r>
              <a:rPr lang="fi-FI" sz="2000" dirty="0">
                <a:solidFill>
                  <a:srgbClr val="FFFFFF"/>
                </a:solidFill>
                <a:sym typeface="Monotype Sorts" pitchFamily="2" charset="2"/>
              </a:rPr>
              <a:t> Tammisola (1988) </a:t>
            </a:r>
            <a:r>
              <a:rPr lang="fi-FI" sz="2000" i="1" dirty="0" err="1">
                <a:solidFill>
                  <a:srgbClr val="FFFFFF"/>
                </a:solidFill>
                <a:sym typeface="Monotype Sorts" pitchFamily="2" charset="2"/>
              </a:rPr>
              <a:t>J.Agric.Sci.Finl</a:t>
            </a:r>
            <a:r>
              <a:rPr lang="fi-FI" sz="2000" i="1" dirty="0">
                <a:solidFill>
                  <a:srgbClr val="FFFFFF"/>
                </a:solidFill>
                <a:sym typeface="Monotype Sorts" pitchFamily="2" charset="2"/>
              </a:rPr>
              <a:t>. </a:t>
            </a:r>
            <a:r>
              <a:rPr lang="fi-FI" sz="2000" dirty="0">
                <a:solidFill>
                  <a:srgbClr val="FFFFFF"/>
                </a:solidFill>
                <a:sym typeface="Monotype Sorts" pitchFamily="2" charset="2"/>
              </a:rPr>
              <a:t>60: 327-446 (</a:t>
            </a:r>
            <a:r>
              <a:rPr lang="fi-FI" sz="2000" dirty="0" err="1">
                <a:solidFill>
                  <a:srgbClr val="FFFFFF"/>
                </a:solidFill>
                <a:sym typeface="Monotype Sorts" pitchFamily="2" charset="2"/>
              </a:rPr>
              <a:t>väitösk</a:t>
            </a:r>
            <a:r>
              <a:rPr lang="fi-FI" sz="2000" dirty="0">
                <a:solidFill>
                  <a:srgbClr val="FFFFFF"/>
                </a:solidFill>
                <a:sym typeface="Monotype Sorts" pitchFamily="2" charset="2"/>
              </a:rPr>
              <a:t>.), </a:t>
            </a:r>
            <a:br>
              <a:rPr lang="fi-FI" sz="2000" dirty="0">
                <a:solidFill>
                  <a:srgbClr val="FFFFFF"/>
                </a:solidFill>
                <a:sym typeface="Monotype Sorts" pitchFamily="2" charset="2"/>
              </a:rPr>
            </a:br>
            <a:r>
              <a:rPr lang="fi-FI" sz="2000" dirty="0">
                <a:solidFill>
                  <a:srgbClr val="FFFFFF"/>
                </a:solidFill>
                <a:sym typeface="Monotype Sorts" pitchFamily="2" charset="2"/>
              </a:rPr>
              <a:t>     Pirinen ym. (1998) </a:t>
            </a:r>
            <a:r>
              <a:rPr lang="fi-FI" sz="2000" i="1" dirty="0" err="1">
                <a:solidFill>
                  <a:srgbClr val="FFFFFF"/>
                </a:solidFill>
                <a:sym typeface="Monotype Sorts" pitchFamily="2" charset="2"/>
              </a:rPr>
              <a:t>Agric</a:t>
            </a:r>
            <a:r>
              <a:rPr lang="fi-FI" sz="2000" i="1" dirty="0">
                <a:solidFill>
                  <a:srgbClr val="FFFFFF"/>
                </a:solidFill>
                <a:sym typeface="Monotype Sorts" pitchFamily="2" charset="2"/>
              </a:rPr>
              <a:t>. Food </a:t>
            </a:r>
            <a:r>
              <a:rPr lang="fi-FI" sz="2000" i="1" dirty="0" err="1">
                <a:solidFill>
                  <a:srgbClr val="FFFFFF"/>
                </a:solidFill>
                <a:sym typeface="Monotype Sorts" pitchFamily="2" charset="2"/>
              </a:rPr>
              <a:t>Sci</a:t>
            </a:r>
            <a:r>
              <a:rPr lang="fi-FI" sz="2000" i="1" dirty="0">
                <a:solidFill>
                  <a:srgbClr val="FFFFFF"/>
                </a:solidFill>
                <a:sym typeface="Monotype Sorts" pitchFamily="2" charset="2"/>
              </a:rPr>
              <a:t>. </a:t>
            </a:r>
            <a:r>
              <a:rPr lang="fi-FI" sz="2000" i="1" dirty="0" err="1">
                <a:solidFill>
                  <a:srgbClr val="FFFFFF"/>
                </a:solidFill>
                <a:sym typeface="Monotype Sorts" pitchFamily="2" charset="2"/>
              </a:rPr>
              <a:t>Finl</a:t>
            </a:r>
            <a:r>
              <a:rPr lang="fi-FI" sz="2000" i="1" dirty="0">
                <a:solidFill>
                  <a:srgbClr val="FFFFFF"/>
                </a:solidFill>
                <a:sym typeface="Monotype Sorts" pitchFamily="2" charset="2"/>
              </a:rPr>
              <a:t>. </a:t>
            </a:r>
            <a:r>
              <a:rPr lang="fi-FI" sz="2000" dirty="0">
                <a:solidFill>
                  <a:srgbClr val="FFFFFF"/>
                </a:solidFill>
                <a:sym typeface="Monotype Sorts" pitchFamily="2" charset="2"/>
              </a:rPr>
              <a:t>7: 455-468.</a:t>
            </a:r>
            <a:br>
              <a:rPr lang="fi-FI" sz="2000" dirty="0">
                <a:solidFill>
                  <a:srgbClr val="FFFFFF"/>
                </a:solidFill>
                <a:sym typeface="Monotype Sorts" pitchFamily="2" charset="2"/>
              </a:rPr>
            </a:br>
            <a:endParaRPr lang="fi-FI" sz="1800" dirty="0">
              <a:solidFill>
                <a:srgbClr val="FFFFFF"/>
              </a:solidFill>
            </a:endParaRPr>
          </a:p>
        </p:txBody>
      </p:sp>
      <p:sp>
        <p:nvSpPr>
          <p:cNvPr id="212997" name="Tekstikehys 4"/>
          <p:cNvSpPr txBox="1">
            <a:spLocks noChangeArrowheads="1"/>
          </p:cNvSpPr>
          <p:nvPr/>
        </p:nvSpPr>
        <p:spPr bwMode="auto">
          <a:xfrm>
            <a:off x="3573016" y="5704383"/>
            <a:ext cx="2030620" cy="307777"/>
          </a:xfrm>
          <a:prstGeom prst="rect">
            <a:avLst/>
          </a:prstGeom>
          <a:noFill/>
          <a:ln w="9525">
            <a:noFill/>
            <a:miter lim="800000"/>
            <a:headEnd/>
            <a:tailEnd/>
          </a:ln>
        </p:spPr>
        <p:txBody>
          <a:bodyPr wrap="none">
            <a:spAutoFit/>
          </a:bodyPr>
          <a:lstStyle/>
          <a:p>
            <a:r>
              <a:rPr lang="fi-FI" sz="1400" baseline="30000" dirty="0">
                <a:solidFill>
                  <a:srgbClr val="FFFFFF"/>
                </a:solidFill>
                <a:latin typeface="Arial" pitchFamily="34" charset="0"/>
                <a:cs typeface="Arial" pitchFamily="34" charset="0"/>
              </a:rPr>
              <a:t>©</a:t>
            </a:r>
            <a:r>
              <a:rPr lang="fi-FI" sz="1400" dirty="0">
                <a:solidFill>
                  <a:srgbClr val="FFFFFF"/>
                </a:solidFill>
                <a:latin typeface="Arial" pitchFamily="34" charset="0"/>
                <a:cs typeface="Arial" pitchFamily="34" charset="0"/>
              </a:rPr>
              <a:t>Jussi </a:t>
            </a:r>
            <a:r>
              <a:rPr lang="fi-FI" sz="1400" dirty="0" smtClean="0">
                <a:solidFill>
                  <a:srgbClr val="FFFFFF"/>
                </a:solidFill>
                <a:latin typeface="Arial" pitchFamily="34" charset="0"/>
                <a:cs typeface="Arial" pitchFamily="34" charset="0"/>
              </a:rPr>
              <a:t>Tammisola1968 </a:t>
            </a:r>
            <a:endParaRPr lang="fi-FI" sz="1400" dirty="0">
              <a:solidFill>
                <a:srgbClr val="FFFFFF"/>
              </a:solidFill>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kstin paikkamerkki 6"/>
          <p:cNvSpPr>
            <a:spLocks noGrp="1"/>
          </p:cNvSpPr>
          <p:nvPr>
            <p:ph type="body" sz="quarter" idx="14"/>
          </p:nvPr>
        </p:nvSpPr>
        <p:spPr>
          <a:xfrm>
            <a:off x="357188" y="6072188"/>
            <a:ext cx="6286500" cy="2214562"/>
          </a:xfrm>
        </p:spPr>
        <p:txBody>
          <a:bodyPr/>
          <a:lstStyle/>
          <a:p>
            <a:r>
              <a:rPr lang="fi-FI" dirty="0" smtClean="0"/>
              <a:t>Mukuloissa on myrkyllisiä </a:t>
            </a:r>
            <a:r>
              <a:rPr lang="fi-FI" dirty="0" err="1" smtClean="0"/>
              <a:t>glykoalkaloideja</a:t>
            </a:r>
            <a:r>
              <a:rPr lang="fi-FI" dirty="0" smtClean="0"/>
              <a:t> (solaniini, </a:t>
            </a:r>
            <a:r>
              <a:rPr lang="fi-FI" dirty="0" err="1" smtClean="0"/>
              <a:t>chakoniini</a:t>
            </a:r>
            <a:r>
              <a:rPr lang="fi-FI" dirty="0" smtClean="0"/>
              <a:t>) aivan ”liian” paljon </a:t>
            </a:r>
          </a:p>
          <a:p>
            <a:pPr lvl="1"/>
            <a:r>
              <a:rPr lang="fi-FI" dirty="0" smtClean="0"/>
              <a:t>Peruna ei ole ”tarkoittanut” mukuloitaan ihmisille</a:t>
            </a:r>
          </a:p>
          <a:p>
            <a:r>
              <a:rPr lang="fi-FI" dirty="0" smtClean="0"/>
              <a:t>Pohjolan perunoissakin usein yli 100 mg/kg</a:t>
            </a:r>
          </a:p>
          <a:p>
            <a:pPr lvl="1"/>
            <a:r>
              <a:rPr lang="fi-FI" dirty="0" smtClean="0"/>
              <a:t>Lajikkeet, pitkä päivä, viileä ja sateinen kasvukausi </a:t>
            </a:r>
          </a:p>
          <a:p>
            <a:r>
              <a:rPr lang="fi-FI" dirty="0" smtClean="0"/>
              <a:t>Vähennetty 40‒60 % muuntamalla perunan omia geenejä  </a:t>
            </a:r>
            <a:r>
              <a:rPr lang="fi-FI" sz="1800" dirty="0" smtClean="0"/>
              <a:t>(</a:t>
            </a:r>
            <a:r>
              <a:rPr lang="fi-FI" sz="1800" dirty="0" err="1" smtClean="0"/>
              <a:t>AgBiotech</a:t>
            </a:r>
            <a:r>
              <a:rPr lang="fi-FI" sz="1800" dirty="0" smtClean="0"/>
              <a:t> Rep.12/99)</a:t>
            </a:r>
          </a:p>
          <a:p>
            <a:endParaRPr lang="fi-FI" dirty="0" smtClean="0"/>
          </a:p>
        </p:txBody>
      </p:sp>
      <p:sp>
        <p:nvSpPr>
          <p:cNvPr id="214019" name="Otsikko 1"/>
          <p:cNvSpPr>
            <a:spLocks noGrp="1"/>
          </p:cNvSpPr>
          <p:nvPr>
            <p:ph type="title"/>
          </p:nvPr>
        </p:nvSpPr>
        <p:spPr/>
        <p:txBody>
          <a:bodyPr/>
          <a:lstStyle/>
          <a:p>
            <a:r>
              <a:rPr lang="fi-FI" dirty="0" smtClean="0"/>
              <a:t>Andien maatiaisperunat ovat terveydelle haitallisia</a:t>
            </a:r>
          </a:p>
        </p:txBody>
      </p:sp>
      <p:sp>
        <p:nvSpPr>
          <p:cNvPr id="3" name="Päivämäärän paikkamerkki 2"/>
          <p:cNvSpPr>
            <a:spLocks noGrp="1"/>
          </p:cNvSpPr>
          <p:nvPr>
            <p:ph type="dt" sz="quarter" idx="15"/>
          </p:nvPr>
        </p:nvSpPr>
        <p:spPr/>
        <p:txBody>
          <a:bodyPr/>
          <a:lstStyle/>
          <a:p>
            <a:pPr>
              <a:defRPr/>
            </a:pPr>
            <a:r>
              <a:rPr lang="fi-FI" smtClean="0"/>
              <a:t>13.9.2012</a:t>
            </a:r>
            <a:endParaRPr lang="en-US" dirty="0"/>
          </a:p>
        </p:txBody>
      </p:sp>
      <p:sp>
        <p:nvSpPr>
          <p:cNvPr id="4" name="Alatunnisteen paikkamerkki 3"/>
          <p:cNvSpPr>
            <a:spLocks noGrp="1"/>
          </p:cNvSpPr>
          <p:nvPr>
            <p:ph type="ftr" sz="quarter" idx="16"/>
          </p:nvPr>
        </p:nvSpPr>
        <p:spPr/>
        <p:txBody>
          <a:bodyPr/>
          <a:lstStyle/>
          <a:p>
            <a:pPr>
              <a:defRPr/>
            </a:pPr>
            <a:r>
              <a:rPr lang="fi-FI" smtClean="0"/>
              <a:t>Jussi Tammisola, Kasvit ja ravinto</a:t>
            </a:r>
            <a:endParaRPr lang="en-US"/>
          </a:p>
        </p:txBody>
      </p:sp>
      <p:sp>
        <p:nvSpPr>
          <p:cNvPr id="5" name="Dian numeron paikkamerkki 4"/>
          <p:cNvSpPr>
            <a:spLocks noGrp="1"/>
          </p:cNvSpPr>
          <p:nvPr>
            <p:ph type="sldNum" sz="quarter" idx="17"/>
          </p:nvPr>
        </p:nvSpPr>
        <p:spPr/>
        <p:txBody>
          <a:bodyPr/>
          <a:lstStyle/>
          <a:p>
            <a:pPr>
              <a:defRPr/>
            </a:pPr>
            <a:fld id="{8581B7AB-D3EF-4A6F-AA7E-326B74CB680A}" type="slidenum">
              <a:rPr lang="en-US"/>
              <a:pPr>
                <a:defRPr/>
              </a:pPr>
              <a:t>22</a:t>
            </a:fld>
            <a:endParaRPr lang="en-US" dirty="0"/>
          </a:p>
        </p:txBody>
      </p:sp>
      <p:pic>
        <p:nvPicPr>
          <p:cNvPr id="214023" name="Kuvan paikkamerkki 11" descr="AndMaatPerPpK.jpg"/>
          <p:cNvPicPr>
            <a:picLocks noGrp="1" noChangeAspect="1"/>
          </p:cNvPicPr>
          <p:nvPr>
            <p:ph type="pic" sz="quarter" idx="13"/>
          </p:nvPr>
        </p:nvPicPr>
        <p:blipFill>
          <a:blip r:embed="rId3" cstate="print"/>
          <a:srcRect l="6113" r="6113"/>
          <a:stretch>
            <a:fillRect/>
          </a:stretch>
        </p:blipFill>
        <p:spPr>
          <a:xfrm>
            <a:off x="357188" y="1214438"/>
            <a:ext cx="6286500" cy="485775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1031"/>
          <p:cNvSpPr>
            <a:spLocks noGrp="1" noChangeArrowheads="1"/>
          </p:cNvSpPr>
          <p:nvPr>
            <p:ph type="body" idx="1"/>
          </p:nvPr>
        </p:nvSpPr>
        <p:spPr>
          <a:xfrm>
            <a:off x="742950" y="2800350"/>
            <a:ext cx="6115050" cy="5486400"/>
          </a:xfrm>
        </p:spPr>
        <p:txBody>
          <a:bodyPr/>
          <a:lstStyle/>
          <a:p>
            <a:pPr eaLnBrk="1" hangingPunct="1"/>
            <a:endParaRPr lang="fi-FI" sz="2800" smtClean="0"/>
          </a:p>
          <a:p>
            <a:pPr eaLnBrk="1" hangingPunct="1"/>
            <a:endParaRPr lang="fi-FI" sz="2800" smtClean="0"/>
          </a:p>
          <a:p>
            <a:pPr eaLnBrk="1" hangingPunct="1"/>
            <a:endParaRPr lang="fi-FI" sz="2800" smtClean="0"/>
          </a:p>
          <a:p>
            <a:pPr eaLnBrk="1" hangingPunct="1"/>
            <a:endParaRPr lang="fi-FI" sz="2800" smtClean="0"/>
          </a:p>
          <a:p>
            <a:pPr eaLnBrk="1" hangingPunct="1"/>
            <a:endParaRPr lang="fi-FI" sz="2800" smtClean="0"/>
          </a:p>
          <a:p>
            <a:pPr eaLnBrk="1" hangingPunct="1"/>
            <a:endParaRPr lang="fi-FI" sz="2800" smtClean="0"/>
          </a:p>
          <a:p>
            <a:pPr eaLnBrk="1" hangingPunct="1"/>
            <a:endParaRPr lang="fi-FI" sz="2800" smtClean="0"/>
          </a:p>
          <a:p>
            <a:pPr eaLnBrk="1" hangingPunct="1">
              <a:lnSpc>
                <a:spcPct val="80000"/>
              </a:lnSpc>
            </a:pPr>
            <a:r>
              <a:rPr lang="fi-FI" sz="2400" smtClean="0"/>
              <a:t>Mausteet ovat kemikaaleja, joita kasvit tuottavat, etteivät joutuisi syödyiksi</a:t>
            </a:r>
          </a:p>
          <a:p>
            <a:pPr lvl="1" eaLnBrk="1" hangingPunct="1">
              <a:lnSpc>
                <a:spcPct val="80000"/>
              </a:lnSpc>
            </a:pPr>
            <a:r>
              <a:rPr lang="fi-FI" sz="2000" smtClean="0"/>
              <a:t>estävät usein tehokkaasti bakteerikasvua</a:t>
            </a:r>
          </a:p>
          <a:p>
            <a:pPr lvl="1" eaLnBrk="1" hangingPunct="1">
              <a:lnSpc>
                <a:spcPct val="80000"/>
              </a:lnSpc>
            </a:pPr>
            <a:r>
              <a:rPr lang="fi-FI" sz="2000" smtClean="0"/>
              <a:t>liikakäyttö lisää allergioita, syöpää, perimävaurioita, epämuodostumia ja keskenmenoja</a:t>
            </a:r>
          </a:p>
          <a:p>
            <a:pPr eaLnBrk="1" hangingPunct="1">
              <a:lnSpc>
                <a:spcPct val="80000"/>
              </a:lnSpc>
            </a:pPr>
            <a:r>
              <a:rPr lang="fi-FI" sz="2400" smtClean="0"/>
              <a:t>Moni inhoaa ensin, oppii lopulta pitämään </a:t>
            </a:r>
            <a:br>
              <a:rPr lang="fi-FI" sz="2400" smtClean="0"/>
            </a:br>
            <a:r>
              <a:rPr lang="fi-FI" sz="2400" smtClean="0"/>
              <a:t>(ja myös vaatimaan...) </a:t>
            </a:r>
          </a:p>
          <a:p>
            <a:pPr eaLnBrk="1" hangingPunct="1">
              <a:buClr>
                <a:schemeClr val="tx1"/>
              </a:buClr>
              <a:buFont typeface="Monotype Sorts" pitchFamily="2" charset="2"/>
              <a:buChar char="F"/>
            </a:pPr>
            <a:r>
              <a:rPr lang="fi-FI" sz="1800" smtClean="0">
                <a:hlinkClick r:id="rId4"/>
              </a:rPr>
              <a:t>Sherman &amp; Flaxman</a:t>
            </a:r>
            <a:r>
              <a:rPr lang="fi-FI" sz="1800" smtClean="0"/>
              <a:t> (2001). </a:t>
            </a:r>
            <a:r>
              <a:rPr lang="fi-FI" sz="1800" i="1" smtClean="0"/>
              <a:t>Am. Sci. </a:t>
            </a:r>
            <a:r>
              <a:rPr lang="fi-FI" sz="1800" smtClean="0"/>
              <a:t>89: 142–151</a:t>
            </a:r>
            <a:r>
              <a:rPr lang="fi-FI" sz="2000" smtClean="0"/>
              <a:t> </a:t>
            </a:r>
            <a:endParaRPr lang="fi-FI" sz="2800" smtClean="0"/>
          </a:p>
        </p:txBody>
      </p:sp>
      <p:sp>
        <p:nvSpPr>
          <p:cNvPr id="2052" name="Rectangle 1030"/>
          <p:cNvSpPr>
            <a:spLocks noGrp="1" noChangeArrowheads="1"/>
          </p:cNvSpPr>
          <p:nvPr>
            <p:ph type="title"/>
          </p:nvPr>
        </p:nvSpPr>
        <p:spPr>
          <a:xfrm>
            <a:off x="71438" y="71438"/>
            <a:ext cx="6572250" cy="1473200"/>
          </a:xfrm>
        </p:spPr>
        <p:txBody>
          <a:bodyPr/>
          <a:lstStyle/>
          <a:p>
            <a:pPr algn="ctr" eaLnBrk="1" hangingPunct="1">
              <a:lnSpc>
                <a:spcPct val="80000"/>
              </a:lnSpc>
            </a:pPr>
            <a:r>
              <a:rPr lang="fi-FI" sz="3200" dirty="0" smtClean="0">
                <a:solidFill>
                  <a:schemeClr val="tx1"/>
                </a:solidFill>
              </a:rPr>
              <a:t>”Ei säilöntäaineita”?</a:t>
            </a:r>
            <a:br>
              <a:rPr lang="fi-FI" sz="3200" dirty="0" smtClean="0">
                <a:solidFill>
                  <a:schemeClr val="tx1"/>
                </a:solidFill>
              </a:rPr>
            </a:br>
            <a:r>
              <a:rPr lang="fi-FI" sz="3200" dirty="0" smtClean="0">
                <a:solidFill>
                  <a:schemeClr val="tx1"/>
                </a:solidFill>
              </a:rPr>
              <a:t>…vai oliko himo säilöntäaineisiin</a:t>
            </a:r>
            <a:br>
              <a:rPr lang="fi-FI" sz="3200" dirty="0" smtClean="0">
                <a:solidFill>
                  <a:schemeClr val="tx1"/>
                </a:solidFill>
              </a:rPr>
            </a:br>
            <a:r>
              <a:rPr lang="fi-FI" sz="3200" dirty="0" smtClean="0">
                <a:solidFill>
                  <a:schemeClr val="tx1"/>
                </a:solidFill>
              </a:rPr>
              <a:t> </a:t>
            </a:r>
            <a:r>
              <a:rPr lang="fi-FI" sz="3200" dirty="0" smtClean="0">
                <a:solidFill>
                  <a:schemeClr val="tx1"/>
                </a:solidFill>
                <a:cs typeface="Times New Roman" pitchFamily="18" charset="0"/>
              </a:rPr>
              <a:t> </a:t>
            </a:r>
            <a:r>
              <a:rPr lang="fi-FI" sz="3200" dirty="0" smtClean="0">
                <a:solidFill>
                  <a:schemeClr val="tx1"/>
                </a:solidFill>
              </a:rPr>
              <a:t>ihmiskunnan menestyksen salaisuus?</a:t>
            </a:r>
            <a:endParaRPr lang="fi-FI" sz="2800" dirty="0" smtClean="0">
              <a:solidFill>
                <a:schemeClr val="tx1"/>
              </a:solidFill>
            </a:endParaRPr>
          </a:p>
        </p:txBody>
      </p:sp>
      <p:grpSp>
        <p:nvGrpSpPr>
          <p:cNvPr id="2053" name="Ryhmä 10"/>
          <p:cNvGrpSpPr>
            <a:grpSpLocks/>
          </p:cNvGrpSpPr>
          <p:nvPr/>
        </p:nvGrpSpPr>
        <p:grpSpPr bwMode="auto">
          <a:xfrm>
            <a:off x="57150" y="1408113"/>
            <a:ext cx="6667500" cy="4999037"/>
            <a:chOff x="57150" y="1500166"/>
            <a:chExt cx="6667500" cy="4999687"/>
          </a:xfrm>
        </p:grpSpPr>
        <p:graphicFrame>
          <p:nvGraphicFramePr>
            <p:cNvPr id="2050" name="Object 2"/>
            <p:cNvGraphicFramePr>
              <a:graphicFrameLocks noChangeAspect="1"/>
            </p:cNvGraphicFramePr>
            <p:nvPr/>
          </p:nvGraphicFramePr>
          <p:xfrm>
            <a:off x="57150" y="1500166"/>
            <a:ext cx="6667500" cy="4419600"/>
          </p:xfrm>
          <a:graphic>
            <a:graphicData uri="http://schemas.openxmlformats.org/presentationml/2006/ole">
              <p:oleObj spid="_x0000_s2050" r:id="rId5" imgW="6669602" imgH="4419983" progId="Excel.Sheet.8">
                <p:embed/>
              </p:oleObj>
            </a:graphicData>
          </a:graphic>
        </p:graphicFrame>
        <p:sp>
          <p:nvSpPr>
            <p:cNvPr id="2054" name="Tekstikehys 5"/>
            <p:cNvSpPr txBox="1">
              <a:spLocks noChangeArrowheads="1"/>
            </p:cNvSpPr>
            <p:nvPr/>
          </p:nvSpPr>
          <p:spPr bwMode="auto">
            <a:xfrm rot="5400000">
              <a:off x="1190425" y="5545745"/>
              <a:ext cx="795411" cy="400110"/>
            </a:xfrm>
            <a:prstGeom prst="rect">
              <a:avLst/>
            </a:prstGeom>
            <a:noFill/>
            <a:ln w="9525">
              <a:noFill/>
              <a:miter lim="800000"/>
              <a:headEnd/>
              <a:tailEnd/>
            </a:ln>
          </p:spPr>
          <p:txBody>
            <a:bodyPr wrap="none">
              <a:spAutoFit/>
            </a:bodyPr>
            <a:lstStyle/>
            <a:p>
              <a:r>
                <a:rPr lang="fi-FI" sz="2000">
                  <a:solidFill>
                    <a:srgbClr val="FFFFFF"/>
                  </a:solidFill>
                </a:rPr>
                <a:t>Sipuli</a:t>
              </a:r>
            </a:p>
          </p:txBody>
        </p:sp>
        <p:sp>
          <p:nvSpPr>
            <p:cNvPr id="2055" name="Tekstikehys 6"/>
            <p:cNvSpPr txBox="1">
              <a:spLocks noChangeArrowheads="1"/>
            </p:cNvSpPr>
            <p:nvPr/>
          </p:nvSpPr>
          <p:spPr bwMode="auto">
            <a:xfrm rot="5400000">
              <a:off x="1960840" y="5524105"/>
              <a:ext cx="760144" cy="400110"/>
            </a:xfrm>
            <a:prstGeom prst="rect">
              <a:avLst/>
            </a:prstGeom>
            <a:noFill/>
            <a:ln w="9525">
              <a:noFill/>
              <a:miter lim="800000"/>
              <a:headEnd/>
              <a:tailEnd/>
            </a:ln>
          </p:spPr>
          <p:txBody>
            <a:bodyPr wrap="none">
              <a:spAutoFit/>
            </a:bodyPr>
            <a:lstStyle/>
            <a:p>
              <a:r>
                <a:rPr lang="fi-FI" sz="2000">
                  <a:solidFill>
                    <a:srgbClr val="FFFFFF"/>
                  </a:solidFill>
                </a:rPr>
                <a:t>Chili </a:t>
              </a:r>
            </a:p>
          </p:txBody>
        </p:sp>
        <p:sp>
          <p:nvSpPr>
            <p:cNvPr id="2056" name="Tekstikehys 7"/>
            <p:cNvSpPr txBox="1">
              <a:spLocks noChangeArrowheads="1"/>
            </p:cNvSpPr>
            <p:nvPr/>
          </p:nvSpPr>
          <p:spPr bwMode="auto">
            <a:xfrm rot="5400000">
              <a:off x="2619220" y="5677993"/>
              <a:ext cx="1015021" cy="400110"/>
            </a:xfrm>
            <a:prstGeom prst="rect">
              <a:avLst/>
            </a:prstGeom>
            <a:noFill/>
            <a:ln w="9525">
              <a:noFill/>
              <a:miter lim="800000"/>
              <a:headEnd/>
              <a:tailEnd/>
            </a:ln>
          </p:spPr>
          <p:txBody>
            <a:bodyPr wrap="none">
              <a:spAutoFit/>
            </a:bodyPr>
            <a:lstStyle/>
            <a:p>
              <a:r>
                <a:rPr lang="fi-FI" sz="2000">
                  <a:solidFill>
                    <a:srgbClr val="FFFFFF"/>
                  </a:solidFill>
                </a:rPr>
                <a:t>Persilja </a:t>
              </a:r>
            </a:p>
          </p:txBody>
        </p:sp>
        <p:sp>
          <p:nvSpPr>
            <p:cNvPr id="2057" name="Tekstikehys 8"/>
            <p:cNvSpPr txBox="1">
              <a:spLocks noChangeArrowheads="1"/>
            </p:cNvSpPr>
            <p:nvPr/>
          </p:nvSpPr>
          <p:spPr bwMode="auto">
            <a:xfrm rot="5400000">
              <a:off x="3424089" y="5739901"/>
              <a:ext cx="1119794" cy="400110"/>
            </a:xfrm>
            <a:prstGeom prst="rect">
              <a:avLst/>
            </a:prstGeom>
            <a:noFill/>
            <a:ln w="9525">
              <a:noFill/>
              <a:miter lim="800000"/>
              <a:headEnd/>
              <a:tailEnd/>
            </a:ln>
          </p:spPr>
          <p:txBody>
            <a:bodyPr wrap="none">
              <a:spAutoFit/>
            </a:bodyPr>
            <a:lstStyle/>
            <a:p>
              <a:r>
                <a:rPr lang="fi-FI" sz="2000">
                  <a:solidFill>
                    <a:srgbClr val="FFFFFF"/>
                  </a:solidFill>
                </a:rPr>
                <a:t>Timjami </a:t>
              </a:r>
            </a:p>
          </p:txBody>
        </p:sp>
        <p:sp>
          <p:nvSpPr>
            <p:cNvPr id="2058" name="Tekstikehys 9"/>
            <p:cNvSpPr txBox="1">
              <a:spLocks noChangeArrowheads="1"/>
            </p:cNvSpPr>
            <p:nvPr/>
          </p:nvSpPr>
          <p:spPr bwMode="auto">
            <a:xfrm rot="5400000">
              <a:off x="4182839" y="5686810"/>
              <a:ext cx="1031051" cy="400110"/>
            </a:xfrm>
            <a:prstGeom prst="rect">
              <a:avLst/>
            </a:prstGeom>
            <a:noFill/>
            <a:ln w="9525">
              <a:noFill/>
              <a:miter lim="800000"/>
              <a:headEnd/>
              <a:tailEnd/>
            </a:ln>
          </p:spPr>
          <p:txBody>
            <a:bodyPr wrap="none">
              <a:spAutoFit/>
            </a:bodyPr>
            <a:lstStyle/>
            <a:p>
              <a:r>
                <a:rPr lang="fi-FI" sz="2000">
                  <a:solidFill>
                    <a:srgbClr val="FFFFFF"/>
                  </a:solidFill>
                </a:rPr>
                <a:t>Sinappi </a:t>
              </a: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idx="1"/>
          </p:nvPr>
        </p:nvSpPr>
        <p:spPr>
          <a:xfrm>
            <a:off x="457200" y="2057400"/>
            <a:ext cx="6400800" cy="6619056"/>
          </a:xfrm>
        </p:spPr>
        <p:txBody>
          <a:bodyPr/>
          <a:lstStyle/>
          <a:p>
            <a:pPr eaLnBrk="1" hangingPunct="1">
              <a:lnSpc>
                <a:spcPct val="85000"/>
              </a:lnSpc>
            </a:pPr>
            <a:r>
              <a:rPr lang="fi-FI" sz="2800" dirty="0" smtClean="0"/>
              <a:t>Kasvit käyvät kemiallista sotaa kasvinsyöjiä vastaan.</a:t>
            </a:r>
          </a:p>
          <a:p>
            <a:pPr eaLnBrk="1" hangingPunct="1">
              <a:lnSpc>
                <a:spcPct val="85000"/>
              </a:lnSpc>
            </a:pPr>
            <a:r>
              <a:rPr lang="fi-FI" sz="2800" dirty="0" smtClean="0"/>
              <a:t>Vaarattomatkin kasvit voivat tuottaa myrkyllisiä aineita, kun laidunpaine kasvaa liian suureksi.</a:t>
            </a:r>
          </a:p>
          <a:p>
            <a:pPr eaLnBrk="1" hangingPunct="1">
              <a:lnSpc>
                <a:spcPct val="85000"/>
              </a:lnSpc>
            </a:pPr>
            <a:r>
              <a:rPr lang="fi-FI" sz="2800" dirty="0" smtClean="0"/>
              <a:t>Kiusattuna tunturisara panostaa siementen sijasta myrkyn tuotantoon:</a:t>
            </a:r>
          </a:p>
          <a:p>
            <a:pPr lvl="1" eaLnBrk="1" hangingPunct="1">
              <a:lnSpc>
                <a:spcPct val="85000"/>
              </a:lnSpc>
            </a:pPr>
            <a:r>
              <a:rPr lang="fi-FI" sz="2400" dirty="0" smtClean="0"/>
              <a:t>Keväällä alkaa uusi kasvukausi, eikä jyrsijöilläkään ole puutetta ravinnosta</a:t>
            </a:r>
          </a:p>
          <a:p>
            <a:pPr lvl="1" eaLnBrk="1" hangingPunct="1">
              <a:lnSpc>
                <a:spcPct val="85000"/>
              </a:lnSpc>
            </a:pPr>
            <a:r>
              <a:rPr lang="fi-FI" sz="2400" dirty="0" smtClean="0"/>
              <a:t>Silti sopulikanta romahtaa usein juuri keväällä, ja rinteillä lojuu satamäärin kuolleita sopuleita</a:t>
            </a:r>
          </a:p>
          <a:p>
            <a:pPr eaLnBrk="1" hangingPunct="1">
              <a:lnSpc>
                <a:spcPct val="85000"/>
              </a:lnSpc>
            </a:pPr>
            <a:r>
              <a:rPr lang="fi-FI" sz="2800" dirty="0" smtClean="0"/>
              <a:t>Tutkimus paljasti, että kuolleiden sopulien haima oli jopa kolme kertaa tavallista suurempi.</a:t>
            </a:r>
          </a:p>
          <a:p>
            <a:pPr eaLnBrk="1" hangingPunct="1">
              <a:lnSpc>
                <a:spcPct val="85000"/>
              </a:lnSpc>
              <a:buClr>
                <a:schemeClr val="tx1"/>
              </a:buClr>
              <a:buSzTx/>
              <a:buFont typeface="Monotype Sorts" pitchFamily="2" charset="2"/>
              <a:buChar char="F"/>
            </a:pPr>
            <a:r>
              <a:rPr lang="fi-FI" sz="2000" dirty="0" smtClean="0"/>
              <a:t>Sundsvallin luontofestivaaleilla 1999 palkittu ohjelma. </a:t>
            </a:r>
            <a:r>
              <a:rPr lang="fi-FI" sz="2000" i="1" dirty="0" smtClean="0"/>
              <a:t>TV1</a:t>
            </a:r>
            <a:r>
              <a:rPr lang="fi-FI" sz="2000" dirty="0" smtClean="0"/>
              <a:t> 29.5.2000. Suom. Tuija </a:t>
            </a:r>
            <a:r>
              <a:rPr lang="fi-FI" sz="2000" dirty="0" err="1" smtClean="0"/>
              <a:t>Kankus</a:t>
            </a:r>
            <a:r>
              <a:rPr lang="fi-FI" sz="2000" dirty="0" smtClean="0"/>
              <a:t> </a:t>
            </a:r>
            <a:r>
              <a:rPr lang="fi-FI" sz="2800" dirty="0" smtClean="0"/>
              <a:t> </a:t>
            </a:r>
          </a:p>
        </p:txBody>
      </p:sp>
      <p:pic>
        <p:nvPicPr>
          <p:cNvPr id="215043" name="Picture 3" descr="lemming"/>
          <p:cNvPicPr>
            <a:picLocks noChangeAspect="1" noChangeArrowheads="1"/>
          </p:cNvPicPr>
          <p:nvPr/>
        </p:nvPicPr>
        <p:blipFill>
          <a:blip r:embed="rId2" cstate="print"/>
          <a:srcRect/>
          <a:stretch>
            <a:fillRect/>
          </a:stretch>
        </p:blipFill>
        <p:spPr bwMode="auto">
          <a:xfrm>
            <a:off x="3556000" y="101600"/>
            <a:ext cx="2921000" cy="1346200"/>
          </a:xfrm>
          <a:prstGeom prst="rect">
            <a:avLst/>
          </a:prstGeom>
          <a:noFill/>
          <a:ln w="9525">
            <a:noFill/>
            <a:miter lim="800000"/>
            <a:headEnd/>
            <a:tailEnd/>
          </a:ln>
        </p:spPr>
      </p:pic>
      <p:sp>
        <p:nvSpPr>
          <p:cNvPr id="215044" name="Rectangle 4"/>
          <p:cNvSpPr>
            <a:spLocks noGrp="1" noChangeArrowheads="1"/>
          </p:cNvSpPr>
          <p:nvPr>
            <p:ph type="title"/>
          </p:nvPr>
        </p:nvSpPr>
        <p:spPr/>
        <p:txBody>
          <a:bodyPr/>
          <a:lstStyle/>
          <a:p>
            <a:pPr eaLnBrk="1" hangingPunct="1"/>
            <a:r>
              <a:rPr lang="fi-FI" dirty="0" smtClean="0"/>
              <a:t>Kiusatun kasvin kosto</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Rectangle 2"/>
          <p:cNvSpPr>
            <a:spLocks noGrp="1" noChangeArrowheads="1"/>
          </p:cNvSpPr>
          <p:nvPr>
            <p:ph type="body" sz="half" idx="1"/>
          </p:nvPr>
        </p:nvSpPr>
        <p:spPr>
          <a:xfrm>
            <a:off x="549275" y="4271963"/>
            <a:ext cx="6115050" cy="4764087"/>
          </a:xfrm>
        </p:spPr>
        <p:txBody>
          <a:bodyPr/>
          <a:lstStyle/>
          <a:p>
            <a:pPr eaLnBrk="1" hangingPunct="1">
              <a:lnSpc>
                <a:spcPct val="80000"/>
              </a:lnSpc>
            </a:pPr>
            <a:r>
              <a:rPr lang="fi-FI" sz="2400" dirty="0" smtClean="0">
                <a:solidFill>
                  <a:srgbClr val="A50FA1"/>
                </a:solidFill>
              </a:rPr>
              <a:t>Kurkkukasvit suojautuvat hyönteistuhoilta </a:t>
            </a:r>
            <a:r>
              <a:rPr lang="fi-FI" sz="2400" dirty="0" err="1" smtClean="0">
                <a:solidFill>
                  <a:srgbClr val="A50FA1"/>
                </a:solidFill>
              </a:rPr>
              <a:t>cucurbitasiinilla</a:t>
            </a:r>
            <a:endParaRPr lang="fi-FI" sz="2400" dirty="0" smtClean="0">
              <a:solidFill>
                <a:srgbClr val="A50FA1"/>
              </a:solidFill>
            </a:endParaRPr>
          </a:p>
          <a:p>
            <a:pPr marL="741363" lvl="1" indent="-284163" eaLnBrk="1" hangingPunct="1">
              <a:lnSpc>
                <a:spcPct val="80000"/>
              </a:lnSpc>
            </a:pPr>
            <a:r>
              <a:rPr lang="fi-FI" sz="2000" dirty="0" smtClean="0"/>
              <a:t>Kasvin oma, luontainen torjunta-aine</a:t>
            </a:r>
          </a:p>
          <a:p>
            <a:pPr marL="741363" lvl="1" indent="-284163" eaLnBrk="1" hangingPunct="1">
              <a:lnSpc>
                <a:spcPct val="80000"/>
              </a:lnSpc>
            </a:pPr>
            <a:r>
              <a:rPr lang="fi-FI" sz="2000" dirty="0" smtClean="0"/>
              <a:t>Aiheuttaa kurkkuihin kitkeryyttä</a:t>
            </a:r>
          </a:p>
          <a:p>
            <a:pPr eaLnBrk="1" hangingPunct="1">
              <a:lnSpc>
                <a:spcPct val="80000"/>
              </a:lnSpc>
            </a:pPr>
            <a:r>
              <a:rPr lang="fi-FI" sz="2400" dirty="0" smtClean="0">
                <a:solidFill>
                  <a:srgbClr val="A50FA1"/>
                </a:solidFill>
              </a:rPr>
              <a:t>Luomuviljelty kesäkurpitsa vei 16 ihmistä sairaalahoitoon Uudessa Seelannissa v. 2002</a:t>
            </a:r>
            <a:r>
              <a:rPr lang="fi-FI" sz="2400" dirty="0" smtClean="0"/>
              <a:t> </a:t>
            </a:r>
          </a:p>
          <a:p>
            <a:pPr marL="741363" lvl="1" indent="-284163" eaLnBrk="1" hangingPunct="1">
              <a:lnSpc>
                <a:spcPct val="80000"/>
              </a:lnSpc>
            </a:pPr>
            <a:r>
              <a:rPr lang="fi-FI" sz="2000" dirty="0" smtClean="0"/>
              <a:t>Pahana kirvavuonna</a:t>
            </a:r>
            <a:r>
              <a:rPr lang="fi-FI" sz="2000" dirty="0" smtClean="0">
                <a:latin typeface="Arial Unicode MS" pitchFamily="34" charset="-128"/>
                <a:ea typeface="Arial Unicode MS" pitchFamily="34" charset="-128"/>
                <a:cs typeface="Arial Unicode MS" pitchFamily="34" charset="-128"/>
              </a:rPr>
              <a:t> </a:t>
            </a:r>
            <a:r>
              <a:rPr lang="fi-FI" sz="2000" dirty="0" smtClean="0">
                <a:ea typeface="Arial Unicode MS" pitchFamily="34" charset="-128"/>
                <a:cs typeface="Arial Unicode MS" pitchFamily="34" charset="-128"/>
              </a:rPr>
              <a:t>kes</a:t>
            </a:r>
            <a:r>
              <a:rPr lang="fi-FI" sz="2000" dirty="0" smtClean="0">
                <a:latin typeface="Times New Roman" pitchFamily="18" charset="0"/>
                <a:ea typeface="Arial Unicode MS" pitchFamily="34" charset="-128"/>
                <a:cs typeface="Arial Unicode MS" pitchFamily="34" charset="-128"/>
              </a:rPr>
              <a:t>ä</a:t>
            </a:r>
            <a:r>
              <a:rPr lang="fi-FI" sz="2000" dirty="0" smtClean="0">
                <a:ea typeface="Arial Unicode MS" pitchFamily="34" charset="-128"/>
                <a:cs typeface="Arial Unicode MS" pitchFamily="34" charset="-128"/>
              </a:rPr>
              <a:t>kurpitsat k</a:t>
            </a:r>
            <a:r>
              <a:rPr lang="fi-FI" sz="2000" dirty="0" smtClean="0">
                <a:latin typeface="Times New Roman" pitchFamily="18" charset="0"/>
                <a:ea typeface="Arial Unicode MS" pitchFamily="34" charset="-128"/>
                <a:cs typeface="Arial Unicode MS" pitchFamily="34" charset="-128"/>
              </a:rPr>
              <a:t>ä</a:t>
            </a:r>
            <a:r>
              <a:rPr lang="fi-FI" sz="2000" dirty="0" smtClean="0">
                <a:ea typeface="Arial Unicode MS" pitchFamily="34" charset="-128"/>
                <a:cs typeface="Arial Unicode MS" pitchFamily="34" charset="-128"/>
              </a:rPr>
              <a:t>rsiv</a:t>
            </a:r>
            <a:r>
              <a:rPr lang="fi-FI" sz="2000" dirty="0" smtClean="0">
                <a:latin typeface="Times New Roman" pitchFamily="18" charset="0"/>
                <a:ea typeface="Arial Unicode MS" pitchFamily="34" charset="-128"/>
                <a:cs typeface="Arial Unicode MS" pitchFamily="34" charset="-128"/>
              </a:rPr>
              <a:t>ä</a:t>
            </a:r>
            <a:r>
              <a:rPr lang="fi-FI" sz="2000" dirty="0" smtClean="0">
                <a:ea typeface="Arial Unicode MS" pitchFamily="34" charset="-128"/>
                <a:cs typeface="Arial Unicode MS" pitchFamily="34" charset="-128"/>
              </a:rPr>
              <a:t>t ja tuottivat </a:t>
            </a:r>
            <a:r>
              <a:rPr lang="fi-FI" sz="2000" dirty="0" smtClean="0">
                <a:latin typeface="Times New Roman" pitchFamily="18" charset="0"/>
                <a:ea typeface="Arial Unicode MS" pitchFamily="34" charset="-128"/>
                <a:cs typeface="Arial Unicode MS" pitchFamily="34" charset="-128"/>
              </a:rPr>
              <a:t>”</a:t>
            </a:r>
            <a:r>
              <a:rPr lang="fi-FI" sz="2000" dirty="0" smtClean="0">
                <a:ea typeface="Arial Unicode MS" pitchFamily="34" charset="-128"/>
                <a:cs typeface="Arial Unicode MS" pitchFamily="34" charset="-128"/>
              </a:rPr>
              <a:t>liikaa</a:t>
            </a:r>
            <a:r>
              <a:rPr lang="fi-FI" sz="2000" dirty="0" smtClean="0">
                <a:latin typeface="Times New Roman" pitchFamily="18" charset="0"/>
                <a:ea typeface="Arial Unicode MS" pitchFamily="34" charset="-128"/>
                <a:cs typeface="Arial Unicode MS" pitchFamily="34" charset="-128"/>
              </a:rPr>
              <a:t>”</a:t>
            </a:r>
            <a:r>
              <a:rPr lang="fi-FI" sz="2000" dirty="0" smtClean="0">
                <a:ea typeface="Arial Unicode MS" pitchFamily="34" charset="-128"/>
                <a:cs typeface="Arial Unicode MS" pitchFamily="34" charset="-128"/>
              </a:rPr>
              <a:t> torjunta-ainetta</a:t>
            </a:r>
            <a:r>
              <a:rPr lang="fi-FI" sz="2000" dirty="0" smtClean="0"/>
              <a:t> </a:t>
            </a:r>
            <a:endParaRPr lang="fi-FI" sz="2000" dirty="0" smtClean="0">
              <a:latin typeface="Arial Unicode MS" pitchFamily="34" charset="-128"/>
              <a:ea typeface="Arial Unicode MS" pitchFamily="34" charset="-128"/>
              <a:cs typeface="Arial Unicode MS" pitchFamily="34" charset="-128"/>
            </a:endParaRPr>
          </a:p>
          <a:p>
            <a:pPr marL="741363" lvl="1" indent="-284163" eaLnBrk="1" hangingPunct="1">
              <a:lnSpc>
                <a:spcPct val="80000"/>
              </a:lnSpc>
            </a:pPr>
            <a:r>
              <a:rPr lang="fi-FI" sz="2000" dirty="0" err="1" smtClean="0"/>
              <a:t>Cucurbitasiinia</a:t>
            </a:r>
            <a:r>
              <a:rPr lang="fi-FI" sz="2000" dirty="0" smtClean="0"/>
              <a:t> on enemmän vanhoissa, vapaapölytteisissä lajikkeissa</a:t>
            </a:r>
          </a:p>
          <a:p>
            <a:pPr marL="741363" lvl="1" indent="-284163" eaLnBrk="1" hangingPunct="1">
              <a:lnSpc>
                <a:spcPct val="80000"/>
              </a:lnSpc>
            </a:pPr>
            <a:r>
              <a:rPr lang="fi-FI" sz="2000" dirty="0" smtClean="0"/>
              <a:t>...joita </a:t>
            </a:r>
            <a:r>
              <a:rPr lang="fi-FI" sz="2000" dirty="0" err="1" smtClean="0"/>
              <a:t>luomussa</a:t>
            </a:r>
            <a:r>
              <a:rPr lang="fi-FI" sz="2000" dirty="0" smtClean="0"/>
              <a:t> vielä käytetään (ja jopa lisätään omasta siemenestä).</a:t>
            </a:r>
          </a:p>
          <a:p>
            <a:pPr eaLnBrk="1" hangingPunct="1">
              <a:lnSpc>
                <a:spcPct val="80000"/>
              </a:lnSpc>
              <a:buClr>
                <a:schemeClr val="tx1"/>
              </a:buClr>
              <a:buFont typeface="Wingdings" pitchFamily="2" charset="2"/>
              <a:buChar char="F"/>
            </a:pPr>
            <a:r>
              <a:rPr lang="fi-FI" sz="1800" i="1" dirty="0" smtClean="0">
                <a:sym typeface="Monotype Sorts" pitchFamily="2" charset="2"/>
              </a:rPr>
              <a:t>Life Sciences </a:t>
            </a:r>
            <a:r>
              <a:rPr lang="fi-FI" sz="1800" i="1" dirty="0" err="1" smtClean="0">
                <a:sym typeface="Monotype Sorts" pitchFamily="2" charset="2"/>
              </a:rPr>
              <a:t>Network</a:t>
            </a:r>
            <a:r>
              <a:rPr lang="fi-FI" sz="1800" dirty="0" smtClean="0">
                <a:sym typeface="Monotype Sorts" pitchFamily="2" charset="2"/>
              </a:rPr>
              <a:t> 10.5.2002</a:t>
            </a:r>
          </a:p>
        </p:txBody>
      </p:sp>
      <p:pic>
        <p:nvPicPr>
          <p:cNvPr id="216067" name="Picture 3" descr="zucchiniCpepovmedullosa"/>
          <p:cNvPicPr>
            <a:picLocks noGrp="1" noChangeAspect="1" noChangeArrowheads="1"/>
          </p:cNvPicPr>
          <p:nvPr>
            <p:ph sz="half" idx="2"/>
          </p:nvPr>
        </p:nvPicPr>
        <p:blipFill>
          <a:blip r:embed="rId3" cstate="print"/>
          <a:srcRect/>
          <a:stretch>
            <a:fillRect/>
          </a:stretch>
        </p:blipFill>
        <p:spPr>
          <a:xfrm>
            <a:off x="692150" y="1403350"/>
            <a:ext cx="5543550" cy="2925763"/>
          </a:xfrm>
        </p:spPr>
      </p:pic>
      <p:sp>
        <p:nvSpPr>
          <p:cNvPr id="216068" name="Rectangle 4"/>
          <p:cNvSpPr>
            <a:spLocks noGrp="1" noChangeArrowheads="1"/>
          </p:cNvSpPr>
          <p:nvPr>
            <p:ph type="title"/>
          </p:nvPr>
        </p:nvSpPr>
        <p:spPr>
          <a:xfrm>
            <a:off x="549275" y="252413"/>
            <a:ext cx="5829300" cy="1225550"/>
          </a:xfrm>
          <a:ln w="25400">
            <a:solidFill>
              <a:srgbClr val="FF00FF"/>
            </a:solidFill>
          </a:ln>
        </p:spPr>
        <p:txBody>
          <a:bodyPr/>
          <a:lstStyle/>
          <a:p>
            <a:pPr eaLnBrk="1" hangingPunct="1">
              <a:lnSpc>
                <a:spcPct val="80000"/>
              </a:lnSpc>
            </a:pPr>
            <a:r>
              <a:rPr lang="fi-FI" sz="3600" dirty="0" smtClean="0"/>
              <a:t>Huonosti suojattu kesäkurpitsa</a:t>
            </a:r>
          </a:p>
        </p:txBody>
      </p:sp>
      <p:sp>
        <p:nvSpPr>
          <p:cNvPr id="5" name="Päivämäärän paikkamerkki 4"/>
          <p:cNvSpPr>
            <a:spLocks noGrp="1"/>
          </p:cNvSpPr>
          <p:nvPr>
            <p:ph type="dt" sz="half" idx="10"/>
          </p:nvPr>
        </p:nvSpPr>
        <p:spPr>
          <a:xfrm>
            <a:off x="342900" y="8686478"/>
            <a:ext cx="1600200" cy="278010"/>
          </a:xfrm>
        </p:spPr>
        <p:txBody>
          <a:bodyPr/>
          <a:lstStyle/>
          <a:p>
            <a:pPr>
              <a:defRPr/>
            </a:pPr>
            <a:r>
              <a:rPr lang="fi-FI" smtClean="0"/>
              <a:t>13.9.2012</a:t>
            </a:r>
            <a:endParaRPr lang="fi-FI"/>
          </a:p>
        </p:txBody>
      </p:sp>
      <p:sp>
        <p:nvSpPr>
          <p:cNvPr id="6" name="Dian numeron paikkamerkki 5"/>
          <p:cNvSpPr>
            <a:spLocks noGrp="1"/>
          </p:cNvSpPr>
          <p:nvPr>
            <p:ph type="sldNum" sz="quarter" idx="12"/>
          </p:nvPr>
        </p:nvSpPr>
        <p:spPr>
          <a:xfrm>
            <a:off x="4914900" y="8686478"/>
            <a:ext cx="1600200" cy="278010"/>
          </a:xfrm>
        </p:spPr>
        <p:txBody>
          <a:bodyPr/>
          <a:lstStyle/>
          <a:p>
            <a:pPr>
              <a:defRPr/>
            </a:pPr>
            <a:fld id="{FA6ABC03-C73B-46B0-BFE2-3F29A09F1730}" type="slidenum">
              <a:rPr lang="fi-FI" smtClean="0"/>
              <a:pPr>
                <a:defRPr/>
              </a:pPr>
              <a:t>25</a:t>
            </a:fld>
            <a:endParaRPr lang="fi-FI" dirty="0"/>
          </a:p>
        </p:txBody>
      </p:sp>
      <p:sp>
        <p:nvSpPr>
          <p:cNvPr id="7" name="Alatunnisteen paikkamerkki 6"/>
          <p:cNvSpPr>
            <a:spLocks noGrp="1"/>
          </p:cNvSpPr>
          <p:nvPr>
            <p:ph type="ftr" sz="quarter" idx="11"/>
          </p:nvPr>
        </p:nvSpPr>
        <p:spPr>
          <a:xfrm>
            <a:off x="2343150" y="8686478"/>
            <a:ext cx="3318098" cy="153242"/>
          </a:xfrm>
        </p:spPr>
        <p:txBody>
          <a:bodyPr/>
          <a:lstStyle/>
          <a:p>
            <a:pPr>
              <a:defRPr/>
            </a:pPr>
            <a:r>
              <a:rPr lang="fi-FI" dirty="0" smtClean="0"/>
              <a:t>Jussi Tammisola, Kasvit ja ravinto</a:t>
            </a:r>
            <a:endParaRPr lang="fi-FI"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Otsikko 1"/>
          <p:cNvSpPr>
            <a:spLocks noGrp="1"/>
          </p:cNvSpPr>
          <p:nvPr>
            <p:ph type="title"/>
          </p:nvPr>
        </p:nvSpPr>
        <p:spPr>
          <a:xfrm>
            <a:off x="1000125" y="357188"/>
            <a:ext cx="5629275" cy="928687"/>
          </a:xfrm>
        </p:spPr>
        <p:txBody>
          <a:bodyPr/>
          <a:lstStyle/>
          <a:p>
            <a:r>
              <a:rPr lang="fi-FI" sz="2800" dirty="0" smtClean="0"/>
              <a:t>Sarjakukkaiskasvit voivat aiheuttaa ihoon tulehduksellista valoihottumaa</a:t>
            </a:r>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a:p>
        </p:txBody>
      </p:sp>
      <p:sp>
        <p:nvSpPr>
          <p:cNvPr id="6" name="Dian numeron paikkamerkki 5"/>
          <p:cNvSpPr>
            <a:spLocks noGrp="1"/>
          </p:cNvSpPr>
          <p:nvPr>
            <p:ph type="sldNum" sz="quarter" idx="12"/>
          </p:nvPr>
        </p:nvSpPr>
        <p:spPr/>
        <p:txBody>
          <a:bodyPr/>
          <a:lstStyle/>
          <a:p>
            <a:pPr>
              <a:defRPr/>
            </a:pPr>
            <a:fld id="{D8030FA1-2BF0-409D-BF7D-2B3D9A730524}" type="slidenum">
              <a:rPr lang="en-US" smtClean="0"/>
              <a:pPr>
                <a:defRPr/>
              </a:pPr>
              <a:t>26</a:t>
            </a:fld>
            <a:endParaRPr lang="en-US"/>
          </a:p>
        </p:txBody>
      </p:sp>
      <p:sp>
        <p:nvSpPr>
          <p:cNvPr id="217096" name="Tekstikehys 7"/>
          <p:cNvSpPr txBox="1">
            <a:spLocks noChangeArrowheads="1"/>
          </p:cNvSpPr>
          <p:nvPr/>
        </p:nvSpPr>
        <p:spPr bwMode="auto">
          <a:xfrm rot="-5400000">
            <a:off x="3481055" y="6867336"/>
            <a:ext cx="3197225" cy="276999"/>
          </a:xfrm>
          <a:prstGeom prst="rect">
            <a:avLst/>
          </a:prstGeom>
          <a:noFill/>
          <a:ln w="9525">
            <a:noFill/>
            <a:miter lim="800000"/>
            <a:headEnd/>
            <a:tailEnd/>
          </a:ln>
        </p:spPr>
        <p:txBody>
          <a:bodyPr wrap="square">
            <a:spAutoFit/>
          </a:bodyPr>
          <a:lstStyle/>
          <a:p>
            <a:r>
              <a:rPr lang="fi-FI" sz="1200" dirty="0">
                <a:solidFill>
                  <a:srgbClr val="000000"/>
                </a:solidFill>
                <a:latin typeface="Arial" pitchFamily="34" charset="0"/>
              </a:rPr>
              <a:t>Palsternakka, Tallinna 2009 © </a:t>
            </a:r>
            <a:r>
              <a:rPr lang="fi-FI" sz="1200" dirty="0" err="1">
                <a:solidFill>
                  <a:srgbClr val="000000"/>
                </a:solidFill>
                <a:latin typeface="Arial" pitchFamily="34" charset="0"/>
              </a:rPr>
              <a:t>J.Tammisola</a:t>
            </a:r>
            <a:r>
              <a:rPr lang="fi-FI" sz="1200" dirty="0">
                <a:solidFill>
                  <a:srgbClr val="000000"/>
                </a:solidFill>
                <a:latin typeface="Arial" pitchFamily="34" charset="0"/>
              </a:rPr>
              <a:t> </a:t>
            </a:r>
          </a:p>
        </p:txBody>
      </p:sp>
      <p:pic>
        <p:nvPicPr>
          <p:cNvPr id="217097" name="Picture 2" descr="Wild parsnip phytophotodermatitis"/>
          <p:cNvPicPr>
            <a:picLocks noChangeAspect="1" noChangeArrowheads="1"/>
          </p:cNvPicPr>
          <p:nvPr/>
        </p:nvPicPr>
        <p:blipFill>
          <a:blip r:embed="rId3" cstate="print"/>
          <a:srcRect/>
          <a:stretch>
            <a:fillRect/>
          </a:stretch>
        </p:blipFill>
        <p:spPr bwMode="auto">
          <a:xfrm>
            <a:off x="4221088" y="938231"/>
            <a:ext cx="2304256" cy="1545537"/>
          </a:xfrm>
          <a:prstGeom prst="rect">
            <a:avLst/>
          </a:prstGeom>
          <a:noFill/>
          <a:ln w="9525">
            <a:noFill/>
            <a:miter lim="800000"/>
            <a:headEnd/>
            <a:tailEnd/>
          </a:ln>
        </p:spPr>
      </p:pic>
      <p:pic>
        <p:nvPicPr>
          <p:cNvPr id="11" name="Kuva 10" descr="Palsternakka600t50400t20.jpg"/>
          <p:cNvPicPr>
            <a:picLocks noChangeAspect="1"/>
          </p:cNvPicPr>
          <p:nvPr/>
        </p:nvPicPr>
        <p:blipFill>
          <a:blip r:embed="rId4" cstate="print"/>
          <a:stretch>
            <a:fillRect/>
          </a:stretch>
        </p:blipFill>
        <p:spPr>
          <a:xfrm>
            <a:off x="1158628" y="4283968"/>
            <a:ext cx="3829546" cy="4464496"/>
          </a:xfrm>
          <a:prstGeom prst="rect">
            <a:avLst/>
          </a:prstGeom>
        </p:spPr>
      </p:pic>
      <p:sp>
        <p:nvSpPr>
          <p:cNvPr id="217091" name="Sisällön paikkamerkki 2"/>
          <p:cNvSpPr>
            <a:spLocks noGrp="1"/>
          </p:cNvSpPr>
          <p:nvPr>
            <p:ph idx="1"/>
          </p:nvPr>
        </p:nvSpPr>
        <p:spPr>
          <a:xfrm>
            <a:off x="188640" y="1285305"/>
            <a:ext cx="6669360" cy="2710631"/>
          </a:xfrm>
        </p:spPr>
        <p:txBody>
          <a:bodyPr/>
          <a:lstStyle/>
          <a:p>
            <a:pPr>
              <a:lnSpc>
                <a:spcPct val="100000"/>
              </a:lnSpc>
            </a:pPr>
            <a:r>
              <a:rPr lang="fi-FI" sz="2400" dirty="0" smtClean="0"/>
              <a:t>Myös muut sarjakukkais-</a:t>
            </a:r>
            <a:br>
              <a:rPr lang="fi-FI" sz="2400" dirty="0" smtClean="0"/>
            </a:br>
            <a:r>
              <a:rPr lang="fi-FI" sz="2400" dirty="0" smtClean="0"/>
              <a:t>kasvit kuin jättiputki </a:t>
            </a:r>
            <a:r>
              <a:rPr lang="fi-FI" sz="2400" dirty="0" err="1" smtClean="0"/>
              <a:t>tuot-</a:t>
            </a:r>
            <a:r>
              <a:rPr lang="fi-FI" sz="2400" dirty="0" smtClean="0"/>
              <a:t/>
            </a:r>
            <a:br>
              <a:rPr lang="fi-FI" sz="2400" dirty="0" smtClean="0"/>
            </a:br>
            <a:r>
              <a:rPr lang="fi-FI" sz="2400" dirty="0" smtClean="0"/>
              <a:t>tavat </a:t>
            </a:r>
            <a:r>
              <a:rPr lang="fi-FI" sz="2400" i="1" dirty="0" err="1" smtClean="0"/>
              <a:t>furokumariineja</a:t>
            </a:r>
            <a:r>
              <a:rPr lang="fi-FI" sz="2400" dirty="0" smtClean="0"/>
              <a:t> (mm. </a:t>
            </a:r>
            <a:br>
              <a:rPr lang="fi-FI" sz="2400" dirty="0" smtClean="0"/>
            </a:br>
            <a:r>
              <a:rPr lang="fi-FI" sz="2400" dirty="0" err="1" smtClean="0"/>
              <a:t>psoraleeni</a:t>
            </a:r>
            <a:r>
              <a:rPr lang="fi-FI" sz="2400" dirty="0" smtClean="0"/>
              <a:t>), jotka aiheuttavat  ihoon ns. </a:t>
            </a:r>
            <a:r>
              <a:rPr lang="fi-FI" sz="2400" dirty="0" err="1" smtClean="0"/>
              <a:t>fotodermatiittia</a:t>
            </a:r>
            <a:r>
              <a:rPr lang="fi-FI" sz="2400" dirty="0" smtClean="0"/>
              <a:t> </a:t>
            </a:r>
          </a:p>
          <a:p>
            <a:pPr lvl="1">
              <a:lnSpc>
                <a:spcPct val="100000"/>
              </a:lnSpc>
              <a:buNone/>
            </a:pPr>
            <a:r>
              <a:rPr lang="fi-FI" sz="2200" dirty="0" smtClean="0"/>
              <a:t>– ...eli kroonisia vaurioita auringonvalon vaikutuksesta </a:t>
            </a:r>
          </a:p>
          <a:p>
            <a:pPr lvl="0">
              <a:lnSpc>
                <a:spcPct val="100000"/>
              </a:lnSpc>
              <a:defRPr/>
            </a:pPr>
            <a:r>
              <a:rPr lang="fi-FI" sz="2400" dirty="0" smtClean="0"/>
              <a:t>Kuvassa palsternakan jälkiä.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Otsikko 1"/>
          <p:cNvSpPr>
            <a:spLocks noGrp="1"/>
          </p:cNvSpPr>
          <p:nvPr>
            <p:ph type="title"/>
          </p:nvPr>
        </p:nvSpPr>
        <p:spPr/>
        <p:txBody>
          <a:bodyPr/>
          <a:lstStyle/>
          <a:p>
            <a:r>
              <a:rPr lang="fi-FI" dirty="0" smtClean="0"/>
              <a:t>Kuluttaja nauttii torjunta-aineita</a:t>
            </a:r>
          </a:p>
        </p:txBody>
      </p:sp>
      <p:sp>
        <p:nvSpPr>
          <p:cNvPr id="218115" name="Sisällön paikkamerkki 2"/>
          <p:cNvSpPr>
            <a:spLocks noGrp="1"/>
          </p:cNvSpPr>
          <p:nvPr>
            <p:ph idx="1"/>
          </p:nvPr>
        </p:nvSpPr>
        <p:spPr/>
        <p:txBody>
          <a:bodyPr/>
          <a:lstStyle/>
          <a:p>
            <a:r>
              <a:rPr lang="fi-FI" dirty="0" smtClean="0"/>
              <a:t>Ravinnosta saamme kasvien omia, luontaisia torjunta-aineita 10 000 kertaa enemmän kuin kasvinsuojeluaineiden jäämiä </a:t>
            </a:r>
          </a:p>
          <a:p>
            <a:endParaRPr lang="fi-FI" dirty="0" smtClean="0"/>
          </a:p>
          <a:p>
            <a:r>
              <a:rPr lang="fi-FI" dirty="0" smtClean="0"/>
              <a:t>Puolet luontaisista torjunta-aineista aiheuttaa syöpää, mutaatioita ja epämuodostumia</a:t>
            </a:r>
          </a:p>
          <a:p>
            <a:endParaRPr lang="fi-FI" dirty="0" smtClean="0"/>
          </a:p>
          <a:p>
            <a:r>
              <a:rPr lang="fi-FI" dirty="0" smtClean="0"/>
              <a:t>Yhdessä kahvikupillisessa on syöpää aiheuttavia yhdisteitä yhtä paljon kuin amerikkalainen saa synteettisten torjunta-aineiden jäämiä vuodessa</a:t>
            </a:r>
          </a:p>
          <a:p>
            <a:endParaRPr lang="fi-FI" dirty="0" smtClean="0"/>
          </a:p>
          <a:p>
            <a:r>
              <a:rPr lang="fi-FI" dirty="0" err="1" smtClean="0"/>
              <a:t>Ames</a:t>
            </a:r>
            <a:r>
              <a:rPr lang="fi-FI" dirty="0" smtClean="0"/>
              <a:t> BN, Gold LS (2000): </a:t>
            </a:r>
            <a:r>
              <a:rPr lang="fi-FI" dirty="0" err="1" smtClean="0"/>
              <a:t>Paracelsus</a:t>
            </a:r>
            <a:r>
              <a:rPr lang="fi-FI" dirty="0" smtClean="0"/>
              <a:t> to </a:t>
            </a:r>
            <a:r>
              <a:rPr lang="fi-FI" dirty="0" err="1" smtClean="0"/>
              <a:t>parascience</a:t>
            </a:r>
            <a:r>
              <a:rPr lang="fi-FI" dirty="0" smtClean="0"/>
              <a:t>: the </a:t>
            </a:r>
            <a:r>
              <a:rPr lang="fi-FI" dirty="0" err="1" smtClean="0"/>
              <a:t>environmental</a:t>
            </a:r>
            <a:r>
              <a:rPr lang="fi-FI" dirty="0" smtClean="0"/>
              <a:t> </a:t>
            </a:r>
            <a:r>
              <a:rPr lang="fi-FI" dirty="0" err="1" smtClean="0"/>
              <a:t>cancer</a:t>
            </a:r>
            <a:r>
              <a:rPr lang="fi-FI" dirty="0" smtClean="0"/>
              <a:t> </a:t>
            </a:r>
            <a:r>
              <a:rPr lang="fi-FI" dirty="0" err="1" smtClean="0"/>
              <a:t>distraction</a:t>
            </a:r>
            <a:r>
              <a:rPr lang="fi-FI" dirty="0" smtClean="0"/>
              <a:t>.  </a:t>
            </a:r>
            <a:r>
              <a:rPr lang="fi-FI" dirty="0" err="1" smtClean="0"/>
              <a:t>Mut</a:t>
            </a:r>
            <a:r>
              <a:rPr lang="fi-FI" dirty="0" smtClean="0"/>
              <a:t>. Res. 447: 3–13    </a:t>
            </a:r>
            <a:r>
              <a:rPr lang="fi-FI" dirty="0" smtClean="0">
                <a:hlinkClick r:id="rId3"/>
              </a:rPr>
              <a:t>http://geenit.fi/amesgold.pdf</a:t>
            </a:r>
            <a:r>
              <a:rPr lang="fi-FI" dirty="0" smtClean="0"/>
              <a:t>  .</a:t>
            </a:r>
          </a:p>
          <a:p>
            <a:endParaRPr lang="fi-FI" dirty="0" smtClean="0"/>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a:p>
        </p:txBody>
      </p:sp>
      <p:sp>
        <p:nvSpPr>
          <p:cNvPr id="6" name="Dian numeron paikkamerkki 5"/>
          <p:cNvSpPr>
            <a:spLocks noGrp="1"/>
          </p:cNvSpPr>
          <p:nvPr>
            <p:ph type="sldNum" sz="quarter" idx="12"/>
          </p:nvPr>
        </p:nvSpPr>
        <p:spPr/>
        <p:txBody>
          <a:bodyPr/>
          <a:lstStyle/>
          <a:p>
            <a:pPr>
              <a:defRPr/>
            </a:pPr>
            <a:fld id="{BE49BB44-D6C5-488A-88BB-468F9EEF64E0}"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Otsikko 1"/>
          <p:cNvSpPr>
            <a:spLocks noGrp="1"/>
          </p:cNvSpPr>
          <p:nvPr>
            <p:ph type="title"/>
          </p:nvPr>
        </p:nvSpPr>
        <p:spPr/>
        <p:txBody>
          <a:bodyPr/>
          <a:lstStyle/>
          <a:p>
            <a:r>
              <a:rPr lang="fi-FI" dirty="0" smtClean="0"/>
              <a:t>Syö joka päivä matolääkettä vitamiinivihanneksena?</a:t>
            </a:r>
          </a:p>
        </p:txBody>
      </p:sp>
      <p:pic>
        <p:nvPicPr>
          <p:cNvPr id="219139" name="Sisällön paikkamerkki 8" descr="Jauhosav.jpg"/>
          <p:cNvPicPr>
            <a:picLocks noGrp="1" noChangeAspect="1"/>
          </p:cNvPicPr>
          <p:nvPr>
            <p:ph sz="quarter" idx="13"/>
          </p:nvPr>
        </p:nvPicPr>
        <p:blipFill>
          <a:blip r:embed="rId2" cstate="print"/>
          <a:srcRect/>
          <a:stretch>
            <a:fillRect/>
          </a:stretch>
        </p:blipFill>
        <p:spPr>
          <a:xfrm>
            <a:off x="331614" y="1249610"/>
            <a:ext cx="1873250" cy="3754438"/>
          </a:xfrm>
        </p:spPr>
      </p:pic>
      <p:sp>
        <p:nvSpPr>
          <p:cNvPr id="219140" name="Sisällön paikkamerkki 3"/>
          <p:cNvSpPr>
            <a:spLocks noGrp="1"/>
          </p:cNvSpPr>
          <p:nvPr>
            <p:ph sz="quarter" idx="14"/>
          </p:nvPr>
        </p:nvSpPr>
        <p:spPr>
          <a:xfrm>
            <a:off x="2357438" y="1115616"/>
            <a:ext cx="4500562" cy="3744416"/>
          </a:xfrm>
        </p:spPr>
        <p:txBody>
          <a:bodyPr/>
          <a:lstStyle/>
          <a:p>
            <a:pPr>
              <a:lnSpc>
                <a:spcPts val="2400"/>
              </a:lnSpc>
              <a:spcAft>
                <a:spcPts val="600"/>
              </a:spcAft>
            </a:pPr>
            <a:r>
              <a:rPr lang="fi-FI" dirty="0" smtClean="0"/>
              <a:t>Fyysikko, ”ekofeministi” </a:t>
            </a:r>
            <a:r>
              <a:rPr lang="fi-FI" dirty="0" err="1" smtClean="0"/>
              <a:t>Vandana</a:t>
            </a:r>
            <a:r>
              <a:rPr lang="fi-FI" dirty="0" smtClean="0"/>
              <a:t> </a:t>
            </a:r>
            <a:r>
              <a:rPr lang="fi-FI" dirty="0" err="1" smtClean="0"/>
              <a:t>Shiva</a:t>
            </a:r>
            <a:r>
              <a:rPr lang="fi-FI" dirty="0" smtClean="0"/>
              <a:t> vaatii Intian köyhiä syömään  A-vitamiiniriisin sijasta ”sukupuuttoon ajettua </a:t>
            </a:r>
            <a:r>
              <a:rPr lang="fi-FI" dirty="0" err="1" smtClean="0"/>
              <a:t>bathuaa</a:t>
            </a:r>
            <a:r>
              <a:rPr lang="fi-FI" dirty="0" smtClean="0"/>
              <a:t>” (</a:t>
            </a:r>
            <a:r>
              <a:rPr lang="fi-FI" dirty="0" err="1" smtClean="0"/>
              <a:t>jauhosavikka</a:t>
            </a:r>
            <a:r>
              <a:rPr lang="fi-FI" dirty="0" smtClean="0"/>
              <a:t>). Rikkakasveja ei siksi saisi torjua pelloilta. </a:t>
            </a:r>
            <a:br>
              <a:rPr lang="fi-FI" dirty="0" smtClean="0"/>
            </a:br>
            <a:r>
              <a:rPr lang="fi-FI" sz="1800" dirty="0" smtClean="0"/>
              <a:t>(</a:t>
            </a:r>
            <a:r>
              <a:rPr lang="fi-FI" sz="1800" dirty="0" err="1" smtClean="0"/>
              <a:t>Shiva</a:t>
            </a:r>
            <a:r>
              <a:rPr lang="fi-FI" sz="1800" dirty="0" smtClean="0"/>
              <a:t> 14.2.2000)</a:t>
            </a:r>
          </a:p>
          <a:p>
            <a:pPr>
              <a:lnSpc>
                <a:spcPts val="2400"/>
              </a:lnSpc>
              <a:spcAft>
                <a:spcPts val="600"/>
              </a:spcAft>
            </a:pPr>
            <a:r>
              <a:rPr lang="fi-FI" dirty="0" smtClean="0"/>
              <a:t>”</a:t>
            </a:r>
            <a:r>
              <a:rPr lang="fi-FI" dirty="0" err="1" smtClean="0"/>
              <a:t>Jauhosavikka</a:t>
            </a:r>
            <a:r>
              <a:rPr lang="fi-FI" dirty="0" smtClean="0"/>
              <a:t> sisältää jopa 11% oksalaatteja... on aiheuttanut myrkytyksiä lampailla ja karjalla”. </a:t>
            </a:r>
            <a:r>
              <a:rPr lang="fi-FI" sz="1800" dirty="0" smtClean="0"/>
              <a:t>(Lopez ym. 1988, </a:t>
            </a:r>
            <a:r>
              <a:rPr lang="fi-FI" sz="1800" dirty="0" err="1" smtClean="0"/>
              <a:t>Veterinaria</a:t>
            </a:r>
            <a:r>
              <a:rPr lang="fi-FI" sz="1800" dirty="0" smtClean="0"/>
              <a:t> </a:t>
            </a:r>
            <a:r>
              <a:rPr lang="fi-FI" sz="1800" dirty="0" err="1" smtClean="0"/>
              <a:t>Argentina</a:t>
            </a:r>
            <a:r>
              <a:rPr lang="fi-FI" sz="1800" dirty="0" smtClean="0"/>
              <a:t> 5: 230,236)</a:t>
            </a:r>
            <a:endParaRPr lang="fi-FI" dirty="0" smtClean="0"/>
          </a:p>
          <a:p>
            <a:endParaRPr lang="fi-FI" dirty="0" smtClean="0"/>
          </a:p>
        </p:txBody>
      </p:sp>
      <p:sp>
        <p:nvSpPr>
          <p:cNvPr id="219141" name="Tekstin paikkamerkki 4"/>
          <p:cNvSpPr>
            <a:spLocks noGrp="1"/>
          </p:cNvSpPr>
          <p:nvPr>
            <p:ph type="body" sz="quarter" idx="15"/>
          </p:nvPr>
        </p:nvSpPr>
        <p:spPr>
          <a:xfrm>
            <a:off x="116632" y="5148064"/>
            <a:ext cx="6741368" cy="3643312"/>
          </a:xfrm>
        </p:spPr>
        <p:txBody>
          <a:bodyPr/>
          <a:lstStyle/>
          <a:p>
            <a:pPr>
              <a:lnSpc>
                <a:spcPts val="2400"/>
              </a:lnSpc>
              <a:spcAft>
                <a:spcPts val="600"/>
              </a:spcAft>
            </a:pPr>
            <a:r>
              <a:rPr lang="fi-FI" dirty="0" smtClean="0"/>
              <a:t>”</a:t>
            </a:r>
            <a:r>
              <a:rPr lang="fi-FI" dirty="0" err="1" smtClean="0"/>
              <a:t>Savikka</a:t>
            </a:r>
            <a:r>
              <a:rPr lang="fi-FI" dirty="0" smtClean="0"/>
              <a:t> sopii kaikenlaisten suolistoloisten häätämiseen.” </a:t>
            </a:r>
            <a:r>
              <a:rPr lang="fi-FI" sz="1800" dirty="0" smtClean="0"/>
              <a:t>(Paavo Airola 1988. Voi hyvin. Luonnonlääketieteen käsikirja. Suomen Terveyskirjat Oy)</a:t>
            </a:r>
            <a:endParaRPr lang="fi-FI" dirty="0" smtClean="0"/>
          </a:p>
          <a:p>
            <a:pPr>
              <a:lnSpc>
                <a:spcPts val="2400"/>
              </a:lnSpc>
              <a:spcAft>
                <a:spcPts val="600"/>
              </a:spcAft>
            </a:pPr>
            <a:r>
              <a:rPr lang="fi-FI" dirty="0" smtClean="0"/>
              <a:t>”On hyvin tärkeää ymmärtää, että sellaisia kasvilajeja ei tule käyttää, joiden oikeasta käyttötavasta tai vaikutuksista ei ole varma. Useimmat kirjassa esitellyt kasvit ja niiden osat ovat syötyinä vähintään laksatiivisia tai pahimmillaan jopa tappavan myrkyllisiä. Kaikkein paras vaihtoehto on jättää kasvit kokonaan koskematta ja ihailla niitä kasvupaikoillaan.”  </a:t>
            </a:r>
            <a:br>
              <a:rPr lang="fi-FI" dirty="0" smtClean="0"/>
            </a:br>
            <a:r>
              <a:rPr lang="fi-FI" sz="1800" dirty="0" smtClean="0"/>
              <a:t>(Pertti Perttula ym. 2008, Itäisen Välimeren kasviopas)</a:t>
            </a:r>
            <a:endParaRPr lang="fi-FI" dirty="0" smtClean="0"/>
          </a:p>
          <a:p>
            <a:pPr>
              <a:lnSpc>
                <a:spcPts val="2400"/>
              </a:lnSpc>
              <a:spcAft>
                <a:spcPts val="600"/>
              </a:spcAft>
            </a:pPr>
            <a:endParaRPr lang="fi-FI" dirty="0" smtClean="0"/>
          </a:p>
        </p:txBody>
      </p:sp>
      <p:sp>
        <p:nvSpPr>
          <p:cNvPr id="6" name="Päivämäärän paikkamerkki 5"/>
          <p:cNvSpPr>
            <a:spLocks noGrp="1"/>
          </p:cNvSpPr>
          <p:nvPr>
            <p:ph type="dt" sz="quarter" idx="16"/>
          </p:nvPr>
        </p:nvSpPr>
        <p:spPr/>
        <p:txBody>
          <a:bodyPr/>
          <a:lstStyle/>
          <a:p>
            <a:pPr>
              <a:defRPr/>
            </a:pPr>
            <a:r>
              <a:rPr lang="fi-FI" smtClean="0"/>
              <a:t>13.9.2012</a:t>
            </a:r>
            <a:endParaRPr lang="en-US" dirty="0"/>
          </a:p>
        </p:txBody>
      </p:sp>
      <p:sp>
        <p:nvSpPr>
          <p:cNvPr id="7" name="Alatunnisteen paikkamerkki 6"/>
          <p:cNvSpPr>
            <a:spLocks noGrp="1"/>
          </p:cNvSpPr>
          <p:nvPr>
            <p:ph type="ftr" sz="quarter" idx="17"/>
          </p:nvPr>
        </p:nvSpPr>
        <p:spPr/>
        <p:txBody>
          <a:bodyPr/>
          <a:lstStyle/>
          <a:p>
            <a:pPr>
              <a:defRPr/>
            </a:pPr>
            <a:r>
              <a:rPr lang="fi-FI" smtClean="0"/>
              <a:t>Jussi Tammisola, Kasvit ja ravinto</a:t>
            </a:r>
            <a:endParaRPr lang="en-US" dirty="0"/>
          </a:p>
        </p:txBody>
      </p:sp>
      <p:sp>
        <p:nvSpPr>
          <p:cNvPr id="8" name="Dian numeron paikkamerkki 7"/>
          <p:cNvSpPr>
            <a:spLocks noGrp="1"/>
          </p:cNvSpPr>
          <p:nvPr>
            <p:ph type="sldNum" sz="quarter" idx="18"/>
          </p:nvPr>
        </p:nvSpPr>
        <p:spPr/>
        <p:txBody>
          <a:bodyPr/>
          <a:lstStyle/>
          <a:p>
            <a:pPr>
              <a:defRPr/>
            </a:pPr>
            <a:fld id="{D974662C-837C-4FB1-B565-5F209D5A6E07}"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285750" y="304800"/>
            <a:ext cx="5829300" cy="1026840"/>
          </a:xfrm>
        </p:spPr>
        <p:txBody>
          <a:bodyPr/>
          <a:lstStyle/>
          <a:p>
            <a:pPr algn="ctr" eaLnBrk="1" hangingPunct="1"/>
            <a:r>
              <a:rPr lang="fi-FI" sz="2800" dirty="0" smtClean="0"/>
              <a:t>Hivenainepuutoksista rappeutumasairauksia</a:t>
            </a:r>
          </a:p>
        </p:txBody>
      </p:sp>
      <p:sp>
        <p:nvSpPr>
          <p:cNvPr id="220163" name="Rectangle 3"/>
          <p:cNvSpPr>
            <a:spLocks noGrp="1" noChangeArrowheads="1"/>
          </p:cNvSpPr>
          <p:nvPr>
            <p:ph type="body" idx="1"/>
          </p:nvPr>
        </p:nvSpPr>
        <p:spPr>
          <a:xfrm>
            <a:off x="304800" y="1547664"/>
            <a:ext cx="6553200" cy="5486400"/>
          </a:xfrm>
        </p:spPr>
        <p:txBody>
          <a:bodyPr/>
          <a:lstStyle/>
          <a:p>
            <a:pPr eaLnBrk="1" hangingPunct="1">
              <a:spcAft>
                <a:spcPts val="600"/>
              </a:spcAft>
            </a:pPr>
            <a:r>
              <a:rPr lang="fi-FI" sz="2400" dirty="0" smtClean="0"/>
              <a:t>”Mikroravinteiden riittämättömyys on haitallista solujen perintöainekselle. Sisäerityshormonit, ravintoepätasapainot, infektioiden aiheuttamat tulehdukset sekä perinnölliset tekijät - joista mikään ei sisällä ulkoa saatua syöpää aiheuttavaa ainetta - ovat ihmisen syövän pääaiheuttajat.” </a:t>
            </a:r>
          </a:p>
          <a:p>
            <a:pPr eaLnBrk="1" hangingPunct="1">
              <a:spcAft>
                <a:spcPts val="600"/>
              </a:spcAft>
            </a:pPr>
            <a:r>
              <a:rPr lang="fi-FI" sz="2400" dirty="0" smtClean="0"/>
              <a:t>”Suuri hedelmien ja kasvisten kulutus </a:t>
            </a:r>
            <a:br>
              <a:rPr lang="fi-FI" sz="2400" dirty="0" smtClean="0"/>
            </a:br>
            <a:r>
              <a:rPr lang="fi-FI" sz="2400" dirty="0" smtClean="0"/>
              <a:t>liittyy alentuneeseen riskiin saada rappeutumasairauksia kuten syöpä, </a:t>
            </a:r>
            <a:br>
              <a:rPr lang="fi-FI" sz="2400" dirty="0" smtClean="0"/>
            </a:br>
            <a:r>
              <a:rPr lang="fi-FI" sz="2400" dirty="0" smtClean="0"/>
              <a:t>sydän- ja verenkiertoelinten sairaudet, </a:t>
            </a:r>
            <a:br>
              <a:rPr lang="fi-FI" sz="2400" dirty="0" smtClean="0"/>
            </a:br>
            <a:r>
              <a:rPr lang="fi-FI" sz="2400" dirty="0" smtClean="0"/>
              <a:t>kaihi ja aivohäiriöt.”</a:t>
            </a:r>
          </a:p>
          <a:p>
            <a:pPr eaLnBrk="1" hangingPunct="1">
              <a:spcAft>
                <a:spcPts val="600"/>
              </a:spcAft>
              <a:buClr>
                <a:schemeClr val="tx1"/>
              </a:buClr>
              <a:buSzTx/>
              <a:buFont typeface="Monotype Sorts" pitchFamily="2" charset="2"/>
              <a:buChar char="F"/>
            </a:pPr>
            <a:r>
              <a:rPr lang="fi-FI" dirty="0" err="1" smtClean="0">
                <a:hlinkClick r:id="rId3"/>
              </a:rPr>
              <a:t>Ames</a:t>
            </a:r>
            <a:r>
              <a:rPr lang="fi-FI" dirty="0" smtClean="0">
                <a:hlinkClick r:id="rId3"/>
              </a:rPr>
              <a:t> BN, Gold LS (2000)</a:t>
            </a:r>
            <a:r>
              <a:rPr lang="fi-FI" dirty="0" smtClean="0"/>
              <a:t>. </a:t>
            </a:r>
            <a:r>
              <a:rPr lang="fi-FI" i="1" dirty="0" err="1" smtClean="0"/>
              <a:t>Mutation</a:t>
            </a:r>
            <a:r>
              <a:rPr lang="fi-FI" i="1" dirty="0" smtClean="0"/>
              <a:t> Res. </a:t>
            </a:r>
            <a:r>
              <a:rPr lang="fi-FI" dirty="0" smtClean="0"/>
              <a:t> 447:3–13.</a:t>
            </a:r>
            <a:r>
              <a:rPr lang="fi-FI" sz="1800" dirty="0" smtClean="0"/>
              <a:t/>
            </a:r>
            <a:br>
              <a:rPr lang="fi-FI" sz="1800" dirty="0" smtClean="0"/>
            </a:br>
            <a:r>
              <a:rPr lang="fi-FI" dirty="0" smtClean="0"/>
              <a:t>Bruce </a:t>
            </a:r>
            <a:r>
              <a:rPr lang="fi-FI" dirty="0" err="1" smtClean="0"/>
              <a:t>Ames</a:t>
            </a:r>
            <a:r>
              <a:rPr lang="fi-FI" dirty="0" smtClean="0"/>
              <a:t> on ympäristötoksikologian pioneeri,  ns. </a:t>
            </a:r>
            <a:r>
              <a:rPr lang="fi-FI" dirty="0" err="1" smtClean="0"/>
              <a:t>Amesin</a:t>
            </a:r>
            <a:r>
              <a:rPr lang="fi-FI" dirty="0" smtClean="0"/>
              <a:t> mutaatiotestin kehittäjä ja yksi maailman     25 siteeratuimmasta luonnontutkijasta</a:t>
            </a:r>
            <a:r>
              <a:rPr lang="fi-FI" sz="2000" dirty="0" smtClean="0"/>
              <a:t/>
            </a:r>
            <a:br>
              <a:rPr lang="fi-FI" sz="2000" dirty="0" smtClean="0"/>
            </a:br>
            <a:endParaRPr lang="fi-FI" sz="2000" dirty="0" smtClean="0"/>
          </a:p>
        </p:txBody>
      </p:sp>
      <p:sp>
        <p:nvSpPr>
          <p:cNvPr id="7" name="Päivämäärän paikkamerkki 6"/>
          <p:cNvSpPr>
            <a:spLocks noGrp="1"/>
          </p:cNvSpPr>
          <p:nvPr>
            <p:ph type="dt" sz="half" idx="10"/>
          </p:nvPr>
        </p:nvSpPr>
        <p:spPr/>
        <p:txBody>
          <a:bodyPr/>
          <a:lstStyle/>
          <a:p>
            <a:pPr>
              <a:defRPr/>
            </a:pPr>
            <a:r>
              <a:rPr lang="fi-FI" smtClean="0"/>
              <a:t>13.9.2012</a:t>
            </a:r>
            <a:endParaRPr lang="en-US"/>
          </a:p>
        </p:txBody>
      </p:sp>
      <p:sp>
        <p:nvSpPr>
          <p:cNvPr id="8" name="Dian numeron paikkamerkki 7"/>
          <p:cNvSpPr>
            <a:spLocks noGrp="1"/>
          </p:cNvSpPr>
          <p:nvPr>
            <p:ph type="sldNum" sz="quarter" idx="12"/>
          </p:nvPr>
        </p:nvSpPr>
        <p:spPr/>
        <p:txBody>
          <a:bodyPr/>
          <a:lstStyle/>
          <a:p>
            <a:pPr>
              <a:defRPr/>
            </a:pPr>
            <a:fld id="{FFE42C1A-8D34-45CF-9B09-E609C6EA7D6B}" type="slidenum">
              <a:rPr lang="en-US" smtClean="0"/>
              <a:pPr>
                <a:defRPr/>
              </a:pPr>
              <a:t>29</a:t>
            </a:fld>
            <a:endParaRPr lang="en-US"/>
          </a:p>
        </p:txBody>
      </p:sp>
      <p:sp>
        <p:nvSpPr>
          <p:cNvPr id="9" name="Alatunnisteen paikkamerkki 8"/>
          <p:cNvSpPr>
            <a:spLocks noGrp="1"/>
          </p:cNvSpPr>
          <p:nvPr>
            <p:ph type="ftr" sz="quarter" idx="11"/>
          </p:nvPr>
        </p:nvSpPr>
        <p:spPr/>
        <p:txBody>
          <a:bodyPr/>
          <a:lstStyle/>
          <a:p>
            <a:pPr>
              <a:defRPr/>
            </a:pPr>
            <a:r>
              <a:rPr lang="fi-FI" smtClean="0"/>
              <a:t>Jussi Tammisola, Kasvit ja ravinto</a:t>
            </a: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isällön paikkamerkki 4" descr="VoiHS-KL10-2011.jpg"/>
          <p:cNvPicPr>
            <a:picLocks noGrp="1" noChangeAspect="1"/>
          </p:cNvPicPr>
          <p:nvPr>
            <p:ph idx="1"/>
          </p:nvPr>
        </p:nvPicPr>
        <p:blipFill>
          <a:blip r:embed="rId2" cstate="print"/>
          <a:stretch>
            <a:fillRect/>
          </a:stretch>
        </p:blipFill>
        <p:spPr>
          <a:xfrm>
            <a:off x="-51800" y="-324544"/>
            <a:ext cx="6909800" cy="9505056"/>
          </a:xfrm>
        </p:spPr>
      </p:pic>
      <p:sp>
        <p:nvSpPr>
          <p:cNvPr id="3" name="Tekstikehys 2"/>
          <p:cNvSpPr txBox="1"/>
          <p:nvPr/>
        </p:nvSpPr>
        <p:spPr>
          <a:xfrm>
            <a:off x="4221088" y="26204"/>
            <a:ext cx="2706703" cy="369332"/>
          </a:xfrm>
          <a:prstGeom prst="rect">
            <a:avLst/>
          </a:prstGeom>
          <a:noFill/>
        </p:spPr>
        <p:txBody>
          <a:bodyPr wrap="none" rtlCol="0">
            <a:spAutoFit/>
          </a:bodyPr>
          <a:lstStyle/>
          <a:p>
            <a:pPr eaLnBrk="1" hangingPunct="1"/>
            <a:r>
              <a:rPr lang="fi-FI" sz="1800" dirty="0" smtClean="0">
                <a:solidFill>
                  <a:prstClr val="black"/>
                </a:solidFill>
                <a:latin typeface="Arial" charset="0"/>
                <a:cs typeface="Arial" charset="0"/>
              </a:rPr>
              <a:t>HS kuukausiliite 10/2011</a:t>
            </a:r>
            <a:endParaRPr lang="fi-FI" sz="1800" dirty="0">
              <a:solidFill>
                <a:prstClr val="black"/>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algn="ctr" eaLnBrk="1" hangingPunct="1">
              <a:lnSpc>
                <a:spcPts val="4000"/>
              </a:lnSpc>
            </a:pPr>
            <a:r>
              <a:rPr lang="fi-FI" sz="4000" dirty="0" smtClean="0"/>
              <a:t>Suomen luonto suo kitsaasti seleeniä – ja </a:t>
            </a:r>
            <a:r>
              <a:rPr lang="fi-FI" sz="4000" dirty="0" err="1" smtClean="0"/>
              <a:t>luomussa</a:t>
            </a:r>
            <a:r>
              <a:rPr lang="fi-FI" sz="4000" dirty="0" smtClean="0"/>
              <a:t> sitä ei saa käyttää</a:t>
            </a:r>
          </a:p>
        </p:txBody>
      </p:sp>
      <p:sp>
        <p:nvSpPr>
          <p:cNvPr id="221187" name="Rectangle 3"/>
          <p:cNvSpPr>
            <a:spLocks noGrp="1" noChangeArrowheads="1"/>
          </p:cNvSpPr>
          <p:nvPr>
            <p:ph type="body" idx="1"/>
          </p:nvPr>
        </p:nvSpPr>
        <p:spPr>
          <a:xfrm>
            <a:off x="381000" y="2057400"/>
            <a:ext cx="6477000" cy="5486400"/>
          </a:xfrm>
        </p:spPr>
        <p:txBody>
          <a:bodyPr/>
          <a:lstStyle/>
          <a:p>
            <a:pPr eaLnBrk="1" hangingPunct="1"/>
            <a:r>
              <a:rPr lang="fi-FI" sz="2400" smtClean="0"/>
              <a:t>Seleeni on terveydelle välttämätön hivenaine, joka ehkäisee rappeutumasairauksia, kuten syöpää ja sydäntauteja.</a:t>
            </a:r>
          </a:p>
          <a:p>
            <a:pPr eaLnBrk="1" hangingPunct="1"/>
            <a:r>
              <a:rPr lang="fi-FI" sz="2400" smtClean="0"/>
              <a:t>Suomen maaperässä ei juuri ole seleeniä, joten sitä lisätään väkilannoitteisiin.</a:t>
            </a:r>
          </a:p>
          <a:p>
            <a:pPr eaLnBrk="1" hangingPunct="1"/>
            <a:r>
              <a:rPr lang="fi-FI" sz="2400" smtClean="0"/>
              <a:t>Luomuviljassa seleeniä on siksi hyvin vähän.  ”Suurin osa tuloksista jäi selvästi alle määritysrajan . . .mikä voi aiheuttaa ongelmia mm. luomutuotettujen kotieläinten ravitsemuksessa.” </a:t>
            </a:r>
            <a:br>
              <a:rPr lang="fi-FI" sz="2400" smtClean="0"/>
            </a:br>
            <a:r>
              <a:rPr lang="fi-FI" sz="2000" smtClean="0">
                <a:sym typeface="Monotype Sorts" pitchFamily="2" charset="2"/>
              </a:rPr>
              <a:t> </a:t>
            </a:r>
            <a:r>
              <a:rPr lang="fi-FI" sz="2000" smtClean="0"/>
              <a:t>Kontturi ym. Suomalaisen kauran laatu. Kansallisen kauraohjelman tutkimusosion päätösseminaari, Viikki 4.4.2001</a:t>
            </a:r>
            <a:r>
              <a:rPr lang="fi-FI" sz="2400" smtClean="0"/>
              <a:t> </a:t>
            </a:r>
          </a:p>
          <a:p>
            <a:pPr eaLnBrk="1" hangingPunct="1"/>
            <a:r>
              <a:rPr lang="fi-FI" sz="2400" smtClean="0"/>
              <a:t>Jos joku söisi pelkkää luomuruokaa, saanti jäisi niukaksi. ”Ihmisiä suuremmassa vaarassa ovatkin luomutilojen kotieläimet, joille seleenin puutos on todellinen terveysvaara.” </a:t>
            </a:r>
            <a:br>
              <a:rPr lang="fi-FI" sz="2400" smtClean="0"/>
            </a:br>
            <a:r>
              <a:rPr lang="fi-FI" sz="2000" smtClean="0"/>
              <a:t>(Antti Aro, </a:t>
            </a:r>
            <a:r>
              <a:rPr lang="fi-FI" sz="2000" i="1" smtClean="0"/>
              <a:t>Hyvä Terveys</a:t>
            </a:r>
            <a:r>
              <a:rPr lang="fi-FI" sz="2000" smtClean="0"/>
              <a:t> 4/2001)</a:t>
            </a:r>
            <a:endParaRPr lang="fi-FI" sz="240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5076825"/>
            <a:ext cx="6500812" cy="3024188"/>
          </a:xfrm>
        </p:spPr>
        <p:txBody>
          <a:bodyPr/>
          <a:lstStyle/>
          <a:p>
            <a:pPr marL="282575" lvl="1" indent="-282575" eaLnBrk="1" hangingPunct="1">
              <a:lnSpc>
                <a:spcPct val="85000"/>
              </a:lnSpc>
              <a:spcBef>
                <a:spcPts val="600"/>
              </a:spcBef>
              <a:buSzPct val="110000"/>
              <a:defRPr/>
            </a:pPr>
            <a:r>
              <a:rPr lang="fi-FI" dirty="0" smtClean="0"/>
              <a:t>Hinnan nousu vähentäisi hedelmien ja vihannesten kulutusta ja lisäisi väestön syöpäriskiä  </a:t>
            </a:r>
          </a:p>
          <a:p>
            <a:pPr eaLnBrk="1" hangingPunct="1">
              <a:lnSpc>
                <a:spcPct val="85000"/>
              </a:lnSpc>
              <a:spcBef>
                <a:spcPts val="600"/>
              </a:spcBef>
              <a:buClr>
                <a:schemeClr val="tx1"/>
              </a:buClr>
              <a:buSzTx/>
              <a:buFont typeface="Monotype Sorts" pitchFamily="2" charset="2"/>
              <a:buChar char="F"/>
              <a:defRPr/>
            </a:pPr>
            <a:r>
              <a:rPr lang="fi-FI" sz="1600" dirty="0" smtClean="0"/>
              <a:t>Ekonometrinen mallitutkimus. G.M. </a:t>
            </a:r>
            <a:r>
              <a:rPr lang="fi-FI" sz="1600" dirty="0" err="1" smtClean="0"/>
              <a:t>Gray</a:t>
            </a:r>
            <a:r>
              <a:rPr lang="fi-FI" sz="1600" dirty="0" smtClean="0"/>
              <a:t>, Center for </a:t>
            </a:r>
            <a:r>
              <a:rPr lang="fi-FI" sz="1600" dirty="0" err="1" smtClean="0"/>
              <a:t>Risk</a:t>
            </a:r>
            <a:r>
              <a:rPr lang="fi-FI" sz="1600" dirty="0" smtClean="0"/>
              <a:t> </a:t>
            </a:r>
            <a:r>
              <a:rPr lang="fi-FI" sz="1600" dirty="0" err="1" smtClean="0"/>
              <a:t>Analysis</a:t>
            </a:r>
            <a:r>
              <a:rPr lang="fi-FI" sz="1600" dirty="0" smtClean="0"/>
              <a:t>, </a:t>
            </a:r>
            <a:r>
              <a:rPr lang="fi-FI" sz="1600" dirty="0" err="1" smtClean="0"/>
              <a:t>School</a:t>
            </a:r>
            <a:r>
              <a:rPr lang="fi-FI" sz="1600" dirty="0" smtClean="0"/>
              <a:t> of Public Health, Harvard </a:t>
            </a:r>
            <a:r>
              <a:rPr lang="fi-FI" sz="1600" dirty="0" err="1" smtClean="0"/>
              <a:t>University</a:t>
            </a:r>
            <a:r>
              <a:rPr lang="fi-FI" sz="1600" dirty="0" smtClean="0"/>
              <a:t> (huhtik. 2001</a:t>
            </a:r>
            <a:r>
              <a:rPr lang="fi-FI" sz="1800" dirty="0" smtClean="0"/>
              <a:t>)</a:t>
            </a:r>
            <a:r>
              <a:rPr lang="fi-FI" dirty="0" smtClean="0"/>
              <a:t> </a:t>
            </a:r>
            <a:endParaRPr lang="fi-FI" sz="2400" dirty="0" smtClean="0"/>
          </a:p>
          <a:p>
            <a:pPr eaLnBrk="1" hangingPunct="1">
              <a:lnSpc>
                <a:spcPct val="85000"/>
              </a:lnSpc>
              <a:spcBef>
                <a:spcPts val="600"/>
              </a:spcBef>
              <a:defRPr/>
            </a:pPr>
            <a:r>
              <a:rPr lang="fi-FI" dirty="0" smtClean="0"/>
              <a:t>Hedelmät ja vihannekset ovat avainasemassa syövän vähentämisessä </a:t>
            </a:r>
          </a:p>
          <a:p>
            <a:pPr lvl="1" eaLnBrk="1" hangingPunct="1">
              <a:lnSpc>
                <a:spcPct val="85000"/>
              </a:lnSpc>
              <a:spcBef>
                <a:spcPts val="600"/>
              </a:spcBef>
              <a:defRPr/>
            </a:pPr>
            <a:r>
              <a:rPr lang="fi-FI" dirty="0" smtClean="0"/>
              <a:t>Jos ne tehdään kalliimmiksi vähentämällä synteettisten torjunta-aineiden käyttöä, niin niiden</a:t>
            </a:r>
            <a:br>
              <a:rPr lang="fi-FI" dirty="0" smtClean="0"/>
            </a:br>
            <a:r>
              <a:rPr lang="fi-FI" dirty="0" smtClean="0"/>
              <a:t>kulutus pienenee ja syövät lisääntyvät </a:t>
            </a:r>
          </a:p>
          <a:p>
            <a:pPr lvl="1" eaLnBrk="1" hangingPunct="1">
              <a:lnSpc>
                <a:spcPct val="85000"/>
              </a:lnSpc>
              <a:spcBef>
                <a:spcPts val="600"/>
              </a:spcBef>
              <a:defRPr/>
            </a:pPr>
            <a:r>
              <a:rPr lang="fi-FI" dirty="0" smtClean="0"/>
              <a:t>Pienituloiset käyttävät muita suuremman osan tuloistaan ruokaan ja syövät vähemmän hedelmiä ja vihanneksia </a:t>
            </a:r>
          </a:p>
          <a:p>
            <a:pPr eaLnBrk="1" hangingPunct="1">
              <a:lnSpc>
                <a:spcPct val="85000"/>
              </a:lnSpc>
              <a:spcBef>
                <a:spcPts val="600"/>
              </a:spcBef>
              <a:buClr>
                <a:schemeClr val="tx1"/>
              </a:buClr>
              <a:buSzTx/>
              <a:buFont typeface="Monotype Sorts" pitchFamily="2" charset="2"/>
              <a:buChar char="F"/>
              <a:defRPr/>
            </a:pPr>
            <a:r>
              <a:rPr lang="fi-FI" sz="1400" dirty="0" err="1" smtClean="0">
                <a:hlinkClick r:id="rId3"/>
              </a:rPr>
              <a:t>Ames</a:t>
            </a:r>
            <a:r>
              <a:rPr lang="fi-FI" sz="1400" dirty="0" smtClean="0">
                <a:hlinkClick r:id="rId3"/>
              </a:rPr>
              <a:t> &amp; Gold (2000)</a:t>
            </a:r>
            <a:r>
              <a:rPr lang="fi-FI" sz="1400" dirty="0" smtClean="0"/>
              <a:t>. </a:t>
            </a:r>
            <a:r>
              <a:rPr lang="fi-FI" sz="1400" i="1" dirty="0" err="1" smtClean="0"/>
              <a:t>Mutation</a:t>
            </a:r>
            <a:r>
              <a:rPr lang="fi-FI" sz="1400" i="1" dirty="0" smtClean="0"/>
              <a:t> Res. </a:t>
            </a:r>
            <a:r>
              <a:rPr lang="fi-FI" sz="1400" dirty="0" smtClean="0"/>
              <a:t> 447: 3-13</a:t>
            </a:r>
          </a:p>
          <a:p>
            <a:pPr eaLnBrk="1" hangingPunct="1">
              <a:lnSpc>
                <a:spcPct val="85000"/>
              </a:lnSpc>
              <a:spcBef>
                <a:spcPts val="600"/>
              </a:spcBef>
              <a:buClr>
                <a:schemeClr val="tx1"/>
              </a:buClr>
              <a:buSzTx/>
              <a:buFont typeface="Monotype Sorts" pitchFamily="2" charset="2"/>
              <a:buChar char="F"/>
              <a:defRPr/>
            </a:pPr>
            <a:r>
              <a:rPr lang="fi-FI" sz="1400" dirty="0" smtClean="0">
                <a:hlinkClick r:id="rId4"/>
              </a:rPr>
              <a:t>Hyvä Terveys </a:t>
            </a:r>
            <a:r>
              <a:rPr lang="fi-FI" sz="1400" dirty="0" smtClean="0"/>
              <a:t>9/2002, Duodecim</a:t>
            </a:r>
          </a:p>
          <a:p>
            <a:pPr eaLnBrk="1" hangingPunct="1">
              <a:lnSpc>
                <a:spcPct val="85000"/>
              </a:lnSpc>
              <a:spcBef>
                <a:spcPts val="600"/>
              </a:spcBef>
              <a:buClr>
                <a:schemeClr val="tx1"/>
              </a:buClr>
              <a:buSzTx/>
              <a:buFont typeface="Monotype Sorts" pitchFamily="2" charset="2"/>
              <a:buChar char="F"/>
              <a:defRPr/>
            </a:pPr>
            <a:endParaRPr lang="fi-FI" dirty="0" smtClean="0"/>
          </a:p>
        </p:txBody>
      </p:sp>
      <p:sp>
        <p:nvSpPr>
          <p:cNvPr id="218115"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dirty="0" smtClean="0"/>
          </a:p>
        </p:txBody>
      </p:sp>
      <p:sp>
        <p:nvSpPr>
          <p:cNvPr id="218116"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dirty="0" smtClean="0"/>
          </a:p>
        </p:txBody>
      </p:sp>
      <p:sp>
        <p:nvSpPr>
          <p:cNvPr id="218117" name="Dian numeron paikkamerkki 5"/>
          <p:cNvSpPr>
            <a:spLocks noGrp="1"/>
          </p:cNvSpPr>
          <p:nvPr>
            <p:ph type="sldNum" sz="quarter" idx="12"/>
          </p:nvPr>
        </p:nvSpPr>
        <p:spPr/>
        <p:txBody>
          <a:bodyPr/>
          <a:lstStyle/>
          <a:p>
            <a:pPr fontAlgn="base">
              <a:spcBef>
                <a:spcPct val="0"/>
              </a:spcBef>
              <a:spcAft>
                <a:spcPct val="0"/>
              </a:spcAft>
              <a:defRPr/>
            </a:pPr>
            <a:fld id="{3806A4B7-69BF-4976-BC6A-E6DD1E293E26}" type="slidenum">
              <a:rPr lang="en-US" smtClean="0"/>
              <a:pPr fontAlgn="base">
                <a:spcBef>
                  <a:spcPct val="0"/>
                </a:spcBef>
                <a:spcAft>
                  <a:spcPct val="0"/>
                </a:spcAft>
                <a:defRPr/>
              </a:pPr>
              <a:t>31</a:t>
            </a:fld>
            <a:endParaRPr lang="en-US" smtClean="0"/>
          </a:p>
        </p:txBody>
      </p:sp>
      <p:sp>
        <p:nvSpPr>
          <p:cNvPr id="222214" name="Rectangle 1028"/>
          <p:cNvSpPr>
            <a:spLocks noGrp="1" noChangeArrowheads="1"/>
          </p:cNvSpPr>
          <p:nvPr>
            <p:ph type="title"/>
          </p:nvPr>
        </p:nvSpPr>
        <p:spPr>
          <a:xfrm>
            <a:off x="1000125" y="187325"/>
            <a:ext cx="5629275" cy="928688"/>
          </a:xfrm>
        </p:spPr>
        <p:txBody>
          <a:bodyPr/>
          <a:lstStyle/>
          <a:p>
            <a:pPr>
              <a:lnSpc>
                <a:spcPts val="2500"/>
              </a:lnSpc>
            </a:pPr>
            <a:r>
              <a:rPr lang="fi-FI" dirty="0" smtClean="0"/>
              <a:t>Kuinka syödä vähemmän kasviksia, marjoja ja hedelmiä? </a:t>
            </a:r>
          </a:p>
        </p:txBody>
      </p:sp>
      <p:grpSp>
        <p:nvGrpSpPr>
          <p:cNvPr id="222215" name="Group 4"/>
          <p:cNvGrpSpPr>
            <a:grpSpLocks/>
          </p:cNvGrpSpPr>
          <p:nvPr/>
        </p:nvGrpSpPr>
        <p:grpSpPr bwMode="auto">
          <a:xfrm>
            <a:off x="381000" y="1290638"/>
            <a:ext cx="6270625" cy="3352800"/>
            <a:chOff x="260" y="1200"/>
            <a:chExt cx="3950" cy="2208"/>
          </a:xfrm>
        </p:grpSpPr>
        <p:pic>
          <p:nvPicPr>
            <p:cNvPr id="222216" name="Picture 5" descr="korkhin1"/>
            <p:cNvPicPr>
              <a:picLocks noChangeAspect="1" noChangeArrowheads="1"/>
            </p:cNvPicPr>
            <p:nvPr/>
          </p:nvPicPr>
          <p:blipFill>
            <a:blip r:embed="rId5" cstate="print"/>
            <a:srcRect/>
            <a:stretch>
              <a:fillRect/>
            </a:stretch>
          </p:blipFill>
          <p:spPr bwMode="auto">
            <a:xfrm>
              <a:off x="260" y="1200"/>
              <a:ext cx="1747" cy="2208"/>
            </a:xfrm>
            <a:prstGeom prst="rect">
              <a:avLst/>
            </a:prstGeom>
            <a:noFill/>
            <a:ln w="9525">
              <a:noFill/>
              <a:miter lim="800000"/>
              <a:headEnd/>
              <a:tailEnd/>
            </a:ln>
          </p:spPr>
        </p:pic>
        <p:pic>
          <p:nvPicPr>
            <p:cNvPr id="222217" name="Picture 6" descr="korkhin2"/>
            <p:cNvPicPr>
              <a:picLocks noChangeAspect="1" noChangeArrowheads="1"/>
            </p:cNvPicPr>
            <p:nvPr/>
          </p:nvPicPr>
          <p:blipFill>
            <a:blip r:embed="rId6" cstate="print"/>
            <a:srcRect/>
            <a:stretch>
              <a:fillRect/>
            </a:stretch>
          </p:blipFill>
          <p:spPr bwMode="auto">
            <a:xfrm>
              <a:off x="2112" y="1200"/>
              <a:ext cx="2098" cy="22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258888"/>
            <a:ext cx="6500812" cy="7489825"/>
          </a:xfrm>
        </p:spPr>
        <p:txBody>
          <a:bodyPr/>
          <a:lstStyle/>
          <a:p>
            <a:pPr marL="282575" lvl="1" indent="-282575" eaLnBrk="1" hangingPunct="1">
              <a:lnSpc>
                <a:spcPct val="85000"/>
              </a:lnSpc>
              <a:spcBef>
                <a:spcPts val="600"/>
              </a:spcBef>
              <a:buSzPct val="110000"/>
              <a:defRPr/>
            </a:pPr>
            <a:r>
              <a:rPr lang="fi-FI" dirty="0" smtClean="0"/>
              <a:t>Suomalaislapset syövät hedelmiä ja kasviksia </a:t>
            </a:r>
            <a:r>
              <a:rPr lang="fi-FI" u="sng" dirty="0" smtClean="0"/>
              <a:t>selvästi vähemmän kuin muissa maissa </a:t>
            </a:r>
            <a:r>
              <a:rPr lang="fi-FI" sz="1600" dirty="0" smtClean="0"/>
              <a:t>(Unicef </a:t>
            </a:r>
            <a:r>
              <a:rPr lang="fi-FI" sz="1600" dirty="0" smtClean="0">
                <a:hlinkClick r:id="rId3"/>
              </a:rPr>
              <a:t>2010</a:t>
            </a:r>
            <a:r>
              <a:rPr lang="fi-FI" sz="1600" dirty="0" smtClean="0"/>
              <a:t>)</a:t>
            </a:r>
            <a:endParaRPr lang="fi-FI" dirty="0" smtClean="0"/>
          </a:p>
          <a:p>
            <a:pPr marL="663575" lvl="2" indent="-282575" eaLnBrk="1" hangingPunct="1">
              <a:lnSpc>
                <a:spcPct val="85000"/>
              </a:lnSpc>
              <a:spcBef>
                <a:spcPts val="600"/>
              </a:spcBef>
              <a:buSzPct val="110000"/>
              <a:buFont typeface="Wingdings" pitchFamily="2" charset="2"/>
              <a:buChar char="§"/>
              <a:defRPr/>
            </a:pPr>
            <a:r>
              <a:rPr lang="fi-FI" dirty="0" smtClean="0"/>
              <a:t>Esim. 15-vuotiaista pojista vain 14 % syö niitä päivittäin</a:t>
            </a:r>
          </a:p>
          <a:p>
            <a:pPr eaLnBrk="1" hangingPunct="1">
              <a:lnSpc>
                <a:spcPct val="85000"/>
              </a:lnSpc>
              <a:spcBef>
                <a:spcPts val="600"/>
              </a:spcBef>
              <a:defRPr/>
            </a:pPr>
            <a:r>
              <a:rPr lang="fi-FI" dirty="0" smtClean="0"/>
              <a:t>”Yksi syy hedelmien ja kasvisten vähäiseen käyttöön on selkeästi se, että ne ovat melko kalliita”</a:t>
            </a:r>
          </a:p>
          <a:p>
            <a:pPr lvl="1" eaLnBrk="1" hangingPunct="1">
              <a:lnSpc>
                <a:spcPct val="85000"/>
              </a:lnSpc>
              <a:spcBef>
                <a:spcPts val="600"/>
              </a:spcBef>
              <a:defRPr/>
            </a:pPr>
            <a:r>
              <a:rPr lang="fi-FI" dirty="0" smtClean="0"/>
              <a:t> Taloudellisesti tiukoilla olevat perheet saattavat tinkiä erityisesti hedelmien ja kasvisten ostoista </a:t>
            </a:r>
            <a:br>
              <a:rPr lang="fi-FI" dirty="0" smtClean="0"/>
            </a:br>
            <a:r>
              <a:rPr lang="fi-FI" sz="1600" dirty="0" smtClean="0"/>
              <a:t>(Prof. Lasse Kannas, HS 3.12.2010)</a:t>
            </a:r>
            <a:r>
              <a:rPr lang="fi-FI" dirty="0" smtClean="0"/>
              <a:t> </a:t>
            </a:r>
          </a:p>
          <a:p>
            <a:pPr eaLnBrk="1" hangingPunct="1">
              <a:lnSpc>
                <a:spcPct val="85000"/>
              </a:lnSpc>
              <a:spcBef>
                <a:spcPts val="600"/>
              </a:spcBef>
              <a:defRPr/>
            </a:pPr>
            <a:r>
              <a:rPr lang="fi-FI" dirty="0" smtClean="0"/>
              <a:t>Ruoka-asioissa Suomessa vallitsee varakkaiden ja vähävaraisten perheiden välillä </a:t>
            </a:r>
            <a:r>
              <a:rPr lang="fi-FI" u="sng" dirty="0" smtClean="0"/>
              <a:t>suurempi epätasa-arvo kuin muissa maissa</a:t>
            </a:r>
            <a:endParaRPr lang="fi-FI" dirty="0" smtClean="0"/>
          </a:p>
          <a:p>
            <a:pPr eaLnBrk="1" hangingPunct="1">
              <a:lnSpc>
                <a:spcPct val="85000"/>
              </a:lnSpc>
              <a:spcBef>
                <a:spcPts val="600"/>
              </a:spcBef>
              <a:defRPr/>
            </a:pPr>
            <a:r>
              <a:rPr lang="fi-FI" dirty="0" smtClean="0"/>
              <a:t>”Tehokas tapa poistaa eriarvoisuutta olisikin terveellisten elintarvikkeiden </a:t>
            </a:r>
            <a:r>
              <a:rPr lang="fi-FI" b="1" dirty="0" smtClean="0">
                <a:solidFill>
                  <a:srgbClr val="6A47B9"/>
                </a:solidFill>
              </a:rPr>
              <a:t>saaminen halvemmiksi</a:t>
            </a:r>
            <a:r>
              <a:rPr lang="fi-FI" dirty="0" smtClean="0"/>
              <a:t>” </a:t>
            </a:r>
            <a:r>
              <a:rPr lang="fi-FI" sz="1600" dirty="0" smtClean="0"/>
              <a:t>(prof. L. Kannas, HS 3.12.2010) </a:t>
            </a:r>
            <a:endParaRPr lang="fi-FI" sz="1800" dirty="0" smtClean="0"/>
          </a:p>
          <a:p>
            <a:pPr eaLnBrk="1" hangingPunct="1">
              <a:lnSpc>
                <a:spcPct val="85000"/>
              </a:lnSpc>
              <a:spcBef>
                <a:spcPts val="600"/>
              </a:spcBef>
              <a:defRPr/>
            </a:pPr>
            <a:r>
              <a:rPr lang="fi-FI" dirty="0" smtClean="0"/>
              <a:t>Näin nolosti on näreet tavanomaisella kasviravinnolla </a:t>
            </a:r>
          </a:p>
          <a:p>
            <a:pPr lvl="1" eaLnBrk="1" hangingPunct="1">
              <a:lnSpc>
                <a:spcPct val="85000"/>
              </a:lnSpc>
              <a:spcBef>
                <a:spcPts val="600"/>
              </a:spcBef>
              <a:defRPr/>
            </a:pPr>
            <a:r>
              <a:rPr lang="fi-FI" dirty="0" smtClean="0"/>
              <a:t>...täällä kovin kalliin ruoan maassa</a:t>
            </a:r>
          </a:p>
          <a:p>
            <a:pPr eaLnBrk="1" hangingPunct="1">
              <a:lnSpc>
                <a:spcPct val="85000"/>
              </a:lnSpc>
              <a:spcBef>
                <a:spcPts val="600"/>
              </a:spcBef>
              <a:defRPr/>
            </a:pPr>
            <a:r>
              <a:rPr lang="fi-FI" dirty="0" err="1" smtClean="0"/>
              <a:t>Luomu</a:t>
            </a:r>
            <a:r>
              <a:rPr lang="fi-FI" dirty="0" smtClean="0"/>
              <a:t> sitä vastoin nostaa hedelmien ja kasvisten kuluttajahinnat </a:t>
            </a:r>
            <a:r>
              <a:rPr lang="fi-FI" u="sng" dirty="0" smtClean="0"/>
              <a:t>2–6-kertaisiksi</a:t>
            </a:r>
            <a:r>
              <a:rPr lang="fi-FI" dirty="0" smtClean="0"/>
              <a:t> Suomessa </a:t>
            </a:r>
            <a:br>
              <a:rPr lang="fi-FI" dirty="0" smtClean="0"/>
            </a:br>
            <a:r>
              <a:rPr lang="fi-FI" sz="1600" dirty="0" smtClean="0"/>
              <a:t>(</a:t>
            </a:r>
            <a:r>
              <a:rPr lang="fi-FI" sz="1600" dirty="0" smtClean="0">
                <a:hlinkClick r:id="rId4"/>
              </a:rPr>
              <a:t>HS 29.3.2009</a:t>
            </a:r>
            <a:r>
              <a:rPr lang="fi-FI" sz="1600" dirty="0" smtClean="0"/>
              <a:t>) </a:t>
            </a:r>
            <a:endParaRPr lang="fi-FI" sz="1800" dirty="0" smtClean="0"/>
          </a:p>
          <a:p>
            <a:pPr eaLnBrk="1" hangingPunct="1">
              <a:lnSpc>
                <a:spcPct val="85000"/>
              </a:lnSpc>
              <a:spcBef>
                <a:spcPts val="600"/>
              </a:spcBef>
              <a:defRPr/>
            </a:pPr>
            <a:r>
              <a:rPr lang="fi-FI" dirty="0" smtClean="0"/>
              <a:t>Tavallisella eurolla saamme monin verroin  enemmän terveyttä kuin </a:t>
            </a:r>
            <a:r>
              <a:rPr lang="fi-FI" dirty="0" err="1" smtClean="0"/>
              <a:t>luomueurolla</a:t>
            </a:r>
            <a:r>
              <a:rPr lang="fi-FI" dirty="0" smtClean="0"/>
              <a:t>...</a:t>
            </a:r>
            <a:r>
              <a:rPr lang="fi-FI" sz="2400" dirty="0" smtClean="0"/>
              <a:t> </a:t>
            </a:r>
          </a:p>
          <a:p>
            <a:pPr lvl="1" eaLnBrk="1" hangingPunct="1">
              <a:lnSpc>
                <a:spcPct val="85000"/>
              </a:lnSpc>
              <a:spcBef>
                <a:spcPts val="600"/>
              </a:spcBef>
              <a:defRPr/>
            </a:pPr>
            <a:r>
              <a:rPr lang="fi-FI" dirty="0" smtClean="0"/>
              <a:t>...joten leikkisä ”</a:t>
            </a:r>
            <a:r>
              <a:rPr lang="fi-FI" dirty="0" err="1" smtClean="0"/>
              <a:t>brändäysvaltuuskunta</a:t>
            </a:r>
            <a:r>
              <a:rPr lang="fi-FI" dirty="0" smtClean="0"/>
              <a:t>” yllyttää panemaan </a:t>
            </a:r>
            <a:r>
              <a:rPr lang="fi-FI" dirty="0" smtClean="0">
                <a:solidFill>
                  <a:srgbClr val="00B0F0"/>
                </a:solidFill>
              </a:rPr>
              <a:t>puolet Suomesta </a:t>
            </a:r>
            <a:r>
              <a:rPr lang="fi-FI" dirty="0" err="1" smtClean="0">
                <a:solidFill>
                  <a:srgbClr val="00B0F0"/>
                </a:solidFill>
              </a:rPr>
              <a:t>pakkoluomutukseen</a:t>
            </a:r>
            <a:r>
              <a:rPr lang="fi-FI" dirty="0" smtClean="0">
                <a:solidFill>
                  <a:srgbClr val="00B0F0"/>
                </a:solidFill>
              </a:rPr>
              <a:t> </a:t>
            </a:r>
            <a:r>
              <a:rPr lang="fi-FI" sz="1400" dirty="0" smtClean="0"/>
              <a:t>(Jorma Ollila haluaa </a:t>
            </a:r>
            <a:r>
              <a:rPr lang="fi-FI" sz="1400" dirty="0" err="1" smtClean="0"/>
              <a:t>luomu-Suomen</a:t>
            </a:r>
            <a:r>
              <a:rPr lang="fi-FI" sz="1400" dirty="0" smtClean="0"/>
              <a:t>. YLE TV2, Ajankohtainen Kakkonen 23.11.2010)</a:t>
            </a:r>
            <a:r>
              <a:rPr lang="fi-FI" sz="1600" dirty="0" smtClean="0"/>
              <a:t> </a:t>
            </a:r>
            <a:endParaRPr lang="fi-FI" dirty="0" smtClean="0"/>
          </a:p>
          <a:p>
            <a:pPr eaLnBrk="1" hangingPunct="1">
              <a:lnSpc>
                <a:spcPct val="85000"/>
              </a:lnSpc>
              <a:spcBef>
                <a:spcPts val="600"/>
              </a:spcBef>
              <a:buClr>
                <a:schemeClr val="tx1"/>
              </a:buClr>
              <a:buSzTx/>
              <a:buFont typeface="Monotype Sorts" pitchFamily="2" charset="2"/>
              <a:buChar char="F"/>
              <a:defRPr/>
            </a:pPr>
            <a:r>
              <a:rPr lang="fi-FI" sz="1400" dirty="0" smtClean="0"/>
              <a:t>Unicef (2010). </a:t>
            </a:r>
            <a:r>
              <a:rPr lang="en-US" sz="1400" dirty="0" smtClean="0"/>
              <a:t>The children left behind. A league table of inequality in child well-being in the world’s rich countries</a:t>
            </a:r>
            <a:r>
              <a:rPr lang="fi-FI" sz="1400" dirty="0" smtClean="0"/>
              <a:t> </a:t>
            </a:r>
            <a:br>
              <a:rPr lang="fi-FI" sz="1400" dirty="0" smtClean="0"/>
            </a:br>
            <a:r>
              <a:rPr lang="fi-FI" sz="1400" dirty="0" smtClean="0">
                <a:hlinkClick r:id="rId3"/>
              </a:rPr>
              <a:t>http://www.unicef-irc.org/publications/pdf/rc9_eng.pdf</a:t>
            </a:r>
            <a:r>
              <a:rPr lang="fi-FI" sz="1400" dirty="0" smtClean="0"/>
              <a:t> </a:t>
            </a:r>
            <a:endParaRPr lang="fi-FI" dirty="0" smtClean="0"/>
          </a:p>
        </p:txBody>
      </p:sp>
      <p:sp>
        <p:nvSpPr>
          <p:cNvPr id="218115"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dirty="0" smtClean="0"/>
          </a:p>
        </p:txBody>
      </p:sp>
      <p:sp>
        <p:nvSpPr>
          <p:cNvPr id="218116"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dirty="0" smtClean="0"/>
          </a:p>
        </p:txBody>
      </p:sp>
      <p:sp>
        <p:nvSpPr>
          <p:cNvPr id="218117" name="Dian numeron paikkamerkki 5"/>
          <p:cNvSpPr>
            <a:spLocks noGrp="1"/>
          </p:cNvSpPr>
          <p:nvPr>
            <p:ph type="sldNum" sz="quarter" idx="12"/>
          </p:nvPr>
        </p:nvSpPr>
        <p:spPr/>
        <p:txBody>
          <a:bodyPr/>
          <a:lstStyle/>
          <a:p>
            <a:pPr fontAlgn="base">
              <a:spcBef>
                <a:spcPct val="0"/>
              </a:spcBef>
              <a:spcAft>
                <a:spcPct val="0"/>
              </a:spcAft>
              <a:defRPr/>
            </a:pPr>
            <a:fld id="{BB387841-32D5-4872-B7B2-50D7591D7C0A}" type="slidenum">
              <a:rPr lang="en-US" smtClean="0"/>
              <a:pPr fontAlgn="base">
                <a:spcBef>
                  <a:spcPct val="0"/>
                </a:spcBef>
                <a:spcAft>
                  <a:spcPct val="0"/>
                </a:spcAft>
                <a:defRPr/>
              </a:pPr>
              <a:t>32</a:t>
            </a:fld>
            <a:endParaRPr lang="en-US" smtClean="0"/>
          </a:p>
        </p:txBody>
      </p:sp>
      <p:sp>
        <p:nvSpPr>
          <p:cNvPr id="223238" name="Rectangle 1028"/>
          <p:cNvSpPr>
            <a:spLocks noGrp="1" noChangeArrowheads="1"/>
          </p:cNvSpPr>
          <p:nvPr>
            <p:ph type="title"/>
          </p:nvPr>
        </p:nvSpPr>
        <p:spPr>
          <a:xfrm>
            <a:off x="1000125" y="179388"/>
            <a:ext cx="5857875" cy="928687"/>
          </a:xfrm>
        </p:spPr>
        <p:txBody>
          <a:bodyPr/>
          <a:lstStyle/>
          <a:p>
            <a:pPr>
              <a:lnSpc>
                <a:spcPts val="2200"/>
              </a:lnSpc>
            </a:pPr>
            <a:r>
              <a:rPr lang="fi-FI" dirty="0" smtClean="0"/>
              <a:t>Kuinka Suomen lapset saisivat (vielä) </a:t>
            </a:r>
            <a:br>
              <a:rPr lang="fi-FI" dirty="0" smtClean="0"/>
            </a:br>
            <a:r>
              <a:rPr lang="fi-FI" dirty="0" smtClean="0"/>
              <a:t>vähemmän kasviksia, marjoja ja hedelmiä? No: </a:t>
            </a:r>
            <a:r>
              <a:rPr lang="fi-FI" dirty="0" err="1" smtClean="0"/>
              <a:t>luomulla</a:t>
            </a:r>
            <a:r>
              <a:rPr lang="fi-FI" dirty="0" smtClean="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85750" y="355600"/>
            <a:ext cx="6572250" cy="903288"/>
          </a:xfrm>
        </p:spPr>
        <p:txBody>
          <a:bodyPr/>
          <a:lstStyle/>
          <a:p>
            <a:pPr eaLnBrk="1" hangingPunct="1"/>
            <a:r>
              <a:rPr lang="fi-FI" sz="3600" dirty="0" smtClean="0"/>
              <a:t>Vanhat rodut ovat ”ekologisia”</a:t>
            </a:r>
            <a:br>
              <a:rPr lang="fi-FI" sz="3600" dirty="0" smtClean="0"/>
            </a:br>
            <a:r>
              <a:rPr lang="fi-FI" sz="3600" dirty="0" smtClean="0"/>
              <a:t> ...vai luonnonvarojen haaskausta?</a:t>
            </a:r>
          </a:p>
        </p:txBody>
      </p:sp>
      <p:pic>
        <p:nvPicPr>
          <p:cNvPr id="224259" name="Picture 3" descr="Unklehma"/>
          <p:cNvPicPr>
            <a:picLocks noChangeAspect="1" noChangeArrowheads="1"/>
          </p:cNvPicPr>
          <p:nvPr/>
        </p:nvPicPr>
        <p:blipFill>
          <a:blip r:embed="rId3" cstate="print"/>
          <a:srcRect/>
          <a:stretch>
            <a:fillRect/>
          </a:stretch>
        </p:blipFill>
        <p:spPr bwMode="auto">
          <a:xfrm>
            <a:off x="0" y="1476375"/>
            <a:ext cx="6858000" cy="4148138"/>
          </a:xfrm>
          <a:prstGeom prst="rect">
            <a:avLst/>
          </a:prstGeom>
          <a:noFill/>
          <a:ln w="9525">
            <a:noFill/>
            <a:miter lim="800000"/>
            <a:headEnd/>
            <a:tailEnd/>
          </a:ln>
        </p:spPr>
      </p:pic>
      <p:sp>
        <p:nvSpPr>
          <p:cNvPr id="224260" name="Text Box 4"/>
          <p:cNvSpPr txBox="1">
            <a:spLocks noChangeArrowheads="1"/>
          </p:cNvSpPr>
          <p:nvPr/>
        </p:nvSpPr>
        <p:spPr bwMode="auto">
          <a:xfrm>
            <a:off x="358775" y="6156325"/>
            <a:ext cx="6559550" cy="2782888"/>
          </a:xfrm>
          <a:prstGeom prst="rect">
            <a:avLst/>
          </a:prstGeom>
          <a:noFill/>
          <a:ln w="12700">
            <a:noFill/>
            <a:miter lim="800000"/>
            <a:headEnd/>
            <a:tailEnd/>
          </a:ln>
        </p:spPr>
        <p:txBody>
          <a:bodyPr wrap="none" lIns="90488" tIns="44450" rIns="90488" bIns="44450">
            <a:spAutoFit/>
          </a:bodyPr>
          <a:lstStyle/>
          <a:p>
            <a:pPr>
              <a:lnSpc>
                <a:spcPct val="85000"/>
              </a:lnSpc>
              <a:spcBef>
                <a:spcPct val="20000"/>
              </a:spcBef>
              <a:buClr>
                <a:srgbClr val="00FFFF"/>
              </a:buClr>
              <a:buSzPct val="75000"/>
            </a:pPr>
            <a:r>
              <a:rPr lang="fi-FI" sz="2800">
                <a:solidFill>
                  <a:srgbClr val="00B0F0"/>
                </a:solidFill>
                <a:cs typeface="Arial" pitchFamily="34" charset="0"/>
              </a:rPr>
              <a:t>Unkarin harmaa nauta:</a:t>
            </a:r>
          </a:p>
          <a:p>
            <a:pPr>
              <a:lnSpc>
                <a:spcPct val="85000"/>
              </a:lnSpc>
              <a:spcBef>
                <a:spcPct val="20000"/>
              </a:spcBef>
              <a:buClr>
                <a:srgbClr val="00FFFF"/>
              </a:buClr>
              <a:buSzPct val="75000"/>
              <a:buFont typeface="Monotype Sorts" pitchFamily="2" charset="2"/>
              <a:buChar char="u"/>
            </a:pPr>
            <a:r>
              <a:rPr lang="fi-FI">
                <a:solidFill>
                  <a:srgbClr val="FFFFFF"/>
                </a:solidFill>
                <a:cs typeface="Arial" pitchFamily="34" charset="0"/>
              </a:rPr>
              <a:t> On verrattain kestävä suu- ja sorkkataudille  </a:t>
            </a:r>
          </a:p>
          <a:p>
            <a:pPr>
              <a:lnSpc>
                <a:spcPct val="85000"/>
              </a:lnSpc>
              <a:spcBef>
                <a:spcPct val="20000"/>
              </a:spcBef>
              <a:buClr>
                <a:srgbClr val="00FFFF"/>
              </a:buClr>
              <a:buSzPct val="75000"/>
              <a:buFont typeface="Monotype Sorts" pitchFamily="2" charset="2"/>
              <a:buChar char="u"/>
            </a:pPr>
            <a:r>
              <a:rPr lang="fi-FI">
                <a:solidFill>
                  <a:srgbClr val="FFFFFF"/>
                </a:solidFill>
                <a:cs typeface="Arial" pitchFamily="34" charset="0"/>
              </a:rPr>
              <a:t> Kasvaa </a:t>
            </a:r>
            <a:r>
              <a:rPr lang="fi-FI">
                <a:solidFill>
                  <a:srgbClr val="00B0F0"/>
                </a:solidFill>
                <a:cs typeface="Arial" pitchFamily="34" charset="0"/>
              </a:rPr>
              <a:t>kolme kertaa hitaammin</a:t>
            </a:r>
          </a:p>
          <a:p>
            <a:pPr lvl="1">
              <a:lnSpc>
                <a:spcPct val="85000"/>
              </a:lnSpc>
              <a:spcBef>
                <a:spcPct val="20000"/>
              </a:spcBef>
              <a:buClr>
                <a:srgbClr val="00FFFF"/>
              </a:buClr>
              <a:buSzPct val="75000"/>
              <a:buFont typeface="Wingdings" pitchFamily="2" charset="2"/>
              <a:buChar char="Ø"/>
            </a:pPr>
            <a:r>
              <a:rPr lang="fi-FI">
                <a:solidFill>
                  <a:srgbClr val="FFFFFF"/>
                </a:solidFill>
                <a:cs typeface="Arial" pitchFamily="34" charset="0"/>
              </a:rPr>
              <a:t> kuluttaa paljon enemmän rehua</a:t>
            </a:r>
          </a:p>
          <a:p>
            <a:pPr lvl="1">
              <a:lnSpc>
                <a:spcPct val="85000"/>
              </a:lnSpc>
              <a:spcBef>
                <a:spcPct val="20000"/>
              </a:spcBef>
              <a:buClr>
                <a:srgbClr val="00FFFF"/>
              </a:buClr>
              <a:buSzPct val="75000"/>
              <a:buFont typeface="Wingdings" pitchFamily="2" charset="2"/>
              <a:buChar char="Ø"/>
            </a:pPr>
            <a:r>
              <a:rPr lang="fi-FI">
                <a:solidFill>
                  <a:srgbClr val="FFFFFF"/>
                </a:solidFill>
                <a:cs typeface="Arial" pitchFamily="34" charset="0"/>
              </a:rPr>
              <a:t> tuottaa  enemmän metaania ja typpioksiduulia</a:t>
            </a:r>
          </a:p>
          <a:p>
            <a:pPr lvl="1">
              <a:lnSpc>
                <a:spcPct val="85000"/>
              </a:lnSpc>
              <a:spcBef>
                <a:spcPct val="20000"/>
              </a:spcBef>
              <a:buClr>
                <a:srgbClr val="00FFFF"/>
              </a:buClr>
              <a:buSzPct val="75000"/>
              <a:buFont typeface="Wingdings" pitchFamily="2" charset="2"/>
              <a:buChar char="Ø"/>
            </a:pPr>
            <a:r>
              <a:rPr lang="fi-FI">
                <a:solidFill>
                  <a:srgbClr val="FFFFFF"/>
                </a:solidFill>
                <a:cs typeface="Arial" pitchFamily="34" charset="0"/>
              </a:rPr>
              <a:t> vie enemmän elintilaa luonnolta</a:t>
            </a:r>
          </a:p>
          <a:p>
            <a:pPr lvl="1">
              <a:lnSpc>
                <a:spcPct val="85000"/>
              </a:lnSpc>
              <a:spcBef>
                <a:spcPct val="20000"/>
              </a:spcBef>
              <a:buClr>
                <a:srgbClr val="00FFFF"/>
              </a:buClr>
              <a:buSzPct val="75000"/>
            </a:pPr>
            <a:r>
              <a:rPr lang="fi-FI">
                <a:solidFill>
                  <a:srgbClr val="FFFFFF"/>
                </a:solidFill>
                <a:cs typeface="Arial" pitchFamily="34" charset="0"/>
              </a:rPr>
              <a:t>...lihakiloa kohti</a:t>
            </a:r>
          </a:p>
        </p:txBody>
      </p:sp>
    </p:spTree>
  </p:cSld>
  <p:clrMapOvr>
    <a:overrideClrMapping bg1="dk2" tx1="lt1" bg2="dk1" tx2="lt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285750" y="228600"/>
            <a:ext cx="6572250" cy="1473200"/>
          </a:xfrm>
        </p:spPr>
        <p:txBody>
          <a:bodyPr/>
          <a:lstStyle/>
          <a:p>
            <a:pPr algn="ctr"/>
            <a:r>
              <a:rPr lang="fi-FI" sz="4000" dirty="0" smtClean="0"/>
              <a:t>Kehitysmaat vaativat ravitsevampaa ruokaa !</a:t>
            </a:r>
          </a:p>
        </p:txBody>
      </p:sp>
      <p:sp>
        <p:nvSpPr>
          <p:cNvPr id="225283" name="Rectangle 3"/>
          <p:cNvSpPr>
            <a:spLocks noGrp="1" noChangeArrowheads="1"/>
          </p:cNvSpPr>
          <p:nvPr>
            <p:ph type="body" idx="1"/>
          </p:nvPr>
        </p:nvSpPr>
        <p:spPr/>
        <p:txBody>
          <a:bodyPr/>
          <a:lstStyle/>
          <a:p>
            <a:endParaRPr lang="fi-FI" smtClean="0"/>
          </a:p>
          <a:p>
            <a:endParaRPr lang="fi-FI" smtClean="0"/>
          </a:p>
        </p:txBody>
      </p:sp>
      <p:pic>
        <p:nvPicPr>
          <p:cNvPr id="630788" name="Picture 4" descr="protkysb"/>
          <p:cNvPicPr>
            <a:picLocks noChangeAspect="1" noChangeArrowheads="1"/>
          </p:cNvPicPr>
          <p:nvPr/>
        </p:nvPicPr>
        <p:blipFill>
          <a:blip r:embed="rId3" cstate="print"/>
          <a:srcRect/>
          <a:stretch>
            <a:fillRect/>
          </a:stretch>
        </p:blipFill>
        <p:spPr bwMode="auto">
          <a:xfrm>
            <a:off x="2209800" y="5022850"/>
            <a:ext cx="4572000" cy="4121150"/>
          </a:xfrm>
          <a:prstGeom prst="rect">
            <a:avLst/>
          </a:prstGeom>
          <a:noFill/>
          <a:ln w="9525">
            <a:noFill/>
            <a:miter lim="800000"/>
            <a:headEnd/>
            <a:tailEnd/>
          </a:ln>
        </p:spPr>
      </p:pic>
      <p:pic>
        <p:nvPicPr>
          <p:cNvPr id="630789" name="Picture 5" descr="protky1a"/>
          <p:cNvPicPr>
            <a:picLocks noChangeAspect="1" noChangeArrowheads="1"/>
          </p:cNvPicPr>
          <p:nvPr/>
        </p:nvPicPr>
        <p:blipFill>
          <a:blip r:embed="rId4" cstate="print"/>
          <a:srcRect/>
          <a:stretch>
            <a:fillRect/>
          </a:stretch>
        </p:blipFill>
        <p:spPr bwMode="auto">
          <a:xfrm>
            <a:off x="152400" y="1954213"/>
            <a:ext cx="3276600" cy="2922587"/>
          </a:xfrm>
          <a:prstGeom prst="rect">
            <a:avLst/>
          </a:prstGeom>
          <a:noFill/>
          <a:ln w="9525">
            <a:noFill/>
            <a:miter lim="800000"/>
            <a:headEnd/>
            <a:tailEnd/>
          </a:ln>
        </p:spPr>
      </p:pic>
      <p:pic>
        <p:nvPicPr>
          <p:cNvPr id="630790" name="Picture 6" descr="protky1b"/>
          <p:cNvPicPr>
            <a:picLocks noChangeAspect="1" noChangeArrowheads="1"/>
          </p:cNvPicPr>
          <p:nvPr/>
        </p:nvPicPr>
        <p:blipFill>
          <a:blip r:embed="rId5" cstate="print"/>
          <a:srcRect/>
          <a:stretch>
            <a:fillRect/>
          </a:stretch>
        </p:blipFill>
        <p:spPr bwMode="auto">
          <a:xfrm>
            <a:off x="3429000" y="1962150"/>
            <a:ext cx="3429000" cy="3219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30789"/>
                                        </p:tgtEl>
                                        <p:attrNameLst>
                                          <p:attrName>style.visibility</p:attrName>
                                        </p:attrNameLst>
                                      </p:cBhvr>
                                      <p:to>
                                        <p:strVal val="visible"/>
                                      </p:to>
                                    </p:set>
                                    <p:animEffect transition="in" filter="dissolve">
                                      <p:cBhvr>
                                        <p:cTn id="7" dur="500"/>
                                        <p:tgtEl>
                                          <p:spTgt spid="630789"/>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630790"/>
                                        </p:tgtEl>
                                        <p:attrNameLst>
                                          <p:attrName>style.visibility</p:attrName>
                                        </p:attrNameLst>
                                      </p:cBhvr>
                                      <p:to>
                                        <p:strVal val="visible"/>
                                      </p:to>
                                    </p:set>
                                    <p:animEffect transition="in" filter="box(out)">
                                      <p:cBhvr>
                                        <p:cTn id="11" dur="500"/>
                                        <p:tgtEl>
                                          <p:spTgt spid="630790"/>
                                        </p:tgtEl>
                                      </p:cBhvr>
                                    </p:animEffect>
                                  </p:childTnLst>
                                </p:cTn>
                              </p:par>
                            </p:childTnLst>
                          </p:cTn>
                        </p:par>
                        <p:par>
                          <p:cTn id="12" fill="hold">
                            <p:stCondLst>
                              <p:cond delay="2000"/>
                            </p:stCondLst>
                            <p:childTnLst>
                              <p:par>
                                <p:cTn id="13" presetID="15" presetClass="entr" presetSubtype="0" fill="hold" nodeType="afterEffect">
                                  <p:stCondLst>
                                    <p:cond delay="1000"/>
                                  </p:stCondLst>
                                  <p:childTnLst>
                                    <p:set>
                                      <p:cBhvr>
                                        <p:cTn id="14" dur="1" fill="hold">
                                          <p:stCondLst>
                                            <p:cond delay="0"/>
                                          </p:stCondLst>
                                        </p:cTn>
                                        <p:tgtEl>
                                          <p:spTgt spid="630788"/>
                                        </p:tgtEl>
                                        <p:attrNameLst>
                                          <p:attrName>style.visibility</p:attrName>
                                        </p:attrNameLst>
                                      </p:cBhvr>
                                      <p:to>
                                        <p:strVal val="visible"/>
                                      </p:to>
                                    </p:set>
                                    <p:anim calcmode="lin" valueType="num">
                                      <p:cBhvr>
                                        <p:cTn id="15" dur="1000" fill="hold"/>
                                        <p:tgtEl>
                                          <p:spTgt spid="630788"/>
                                        </p:tgtEl>
                                        <p:attrNameLst>
                                          <p:attrName>ppt_w</p:attrName>
                                        </p:attrNameLst>
                                      </p:cBhvr>
                                      <p:tavLst>
                                        <p:tav tm="0">
                                          <p:val>
                                            <p:fltVal val="0"/>
                                          </p:val>
                                        </p:tav>
                                        <p:tav tm="100000">
                                          <p:val>
                                            <p:strVal val="#ppt_w"/>
                                          </p:val>
                                        </p:tav>
                                      </p:tavLst>
                                    </p:anim>
                                    <p:anim calcmode="lin" valueType="num">
                                      <p:cBhvr>
                                        <p:cTn id="16" dur="1000" fill="hold"/>
                                        <p:tgtEl>
                                          <p:spTgt spid="630788"/>
                                        </p:tgtEl>
                                        <p:attrNameLst>
                                          <p:attrName>ppt_h</p:attrName>
                                        </p:attrNameLst>
                                      </p:cBhvr>
                                      <p:tavLst>
                                        <p:tav tm="0">
                                          <p:val>
                                            <p:fltVal val="0"/>
                                          </p:val>
                                        </p:tav>
                                        <p:tav tm="100000">
                                          <p:val>
                                            <p:strVal val="#ppt_h"/>
                                          </p:val>
                                        </p:tav>
                                      </p:tavLst>
                                    </p:anim>
                                    <p:anim calcmode="lin" valueType="num">
                                      <p:cBhvr>
                                        <p:cTn id="17" dur="1000" fill="hold"/>
                                        <p:tgtEl>
                                          <p:spTgt spid="6307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3078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4000"/>
                            </p:stCondLst>
                            <p:childTnLst>
                              <p:par>
                                <p:cTn id="20" presetID="2" presetClass="entr" presetSubtype="3" fill="hold" grpId="0" nodeType="afterEffect">
                                  <p:stCondLst>
                                    <p:cond delay="1000"/>
                                  </p:stCondLst>
                                  <p:iterate type="lt">
                                    <p:tmPct val="100000"/>
                                  </p:iterate>
                                  <p:childTnLst>
                                    <p:set>
                                      <p:cBhvr>
                                        <p:cTn id="21" dur="1" fill="hold">
                                          <p:stCondLst>
                                            <p:cond delay="0"/>
                                          </p:stCondLst>
                                        </p:cTn>
                                        <p:tgtEl>
                                          <p:spTgt spid="630786">
                                            <p:txEl>
                                              <p:pRg st="0" end="0"/>
                                            </p:txEl>
                                          </p:spTgt>
                                        </p:tgtEl>
                                        <p:attrNameLst>
                                          <p:attrName>style.visibility</p:attrName>
                                        </p:attrNameLst>
                                      </p:cBhvr>
                                      <p:to>
                                        <p:strVal val="visible"/>
                                      </p:to>
                                    </p:set>
                                    <p:anim calcmode="lin" valueType="num">
                                      <p:cBhvr additive="base">
                                        <p:cTn id="22" dur="75" fill="hold"/>
                                        <p:tgtEl>
                                          <p:spTgt spid="630786">
                                            <p:txEl>
                                              <p:pRg st="0" end="0"/>
                                            </p:txEl>
                                          </p:spTgt>
                                        </p:tgtEl>
                                        <p:attrNameLst>
                                          <p:attrName>ppt_x</p:attrName>
                                        </p:attrNameLst>
                                      </p:cBhvr>
                                      <p:tavLst>
                                        <p:tav tm="0">
                                          <p:val>
                                            <p:strVal val="1+#ppt_w/2"/>
                                          </p:val>
                                        </p:tav>
                                        <p:tav tm="100000">
                                          <p:val>
                                            <p:strVal val="#ppt_x"/>
                                          </p:val>
                                        </p:tav>
                                      </p:tavLst>
                                    </p:anim>
                                    <p:anim calcmode="lin" valueType="num">
                                      <p:cBhvr additive="base">
                                        <p:cTn id="23" dur="75" fill="hold"/>
                                        <p:tgtEl>
                                          <p:spTgt spid="6307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6" grpId="0" build="p" autoUpdateAnimBg="0" advAuto="100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361950"/>
            <a:ext cx="6858000" cy="1473200"/>
          </a:xfrm>
        </p:spPr>
        <p:txBody>
          <a:bodyPr/>
          <a:lstStyle/>
          <a:p>
            <a:pPr algn="ctr" eaLnBrk="1" hangingPunct="1">
              <a:lnSpc>
                <a:spcPct val="90000"/>
              </a:lnSpc>
            </a:pPr>
            <a:r>
              <a:rPr lang="fi-FI" sz="3200" dirty="0" smtClean="0"/>
              <a:t>Uudet lajikkeet vain toisivat kehitysmaihin   "länsimaisen kulttuurin ja ajattelun ongelmat” </a:t>
            </a:r>
            <a:br>
              <a:rPr lang="fi-FI" sz="3200" dirty="0" smtClean="0"/>
            </a:br>
            <a:r>
              <a:rPr lang="fi-FI" sz="2800" dirty="0" smtClean="0"/>
              <a:t>(Irma Saloniemi, </a:t>
            </a:r>
            <a:r>
              <a:rPr lang="fi-FI" sz="2800" i="1" dirty="0" smtClean="0"/>
              <a:t>Vihreä Lanka</a:t>
            </a:r>
            <a:r>
              <a:rPr lang="fi-FI" sz="2800" dirty="0" smtClean="0"/>
              <a:t> 26.3.2004)</a:t>
            </a:r>
            <a:endParaRPr lang="fi-FI" sz="3200" dirty="0" smtClean="0"/>
          </a:p>
        </p:txBody>
      </p:sp>
      <p:pic>
        <p:nvPicPr>
          <p:cNvPr id="226307" name="Picture 3" descr="Eco-imperialism"/>
          <p:cNvPicPr>
            <a:picLocks noGrp="1" noChangeAspect="1" noChangeArrowheads="1"/>
          </p:cNvPicPr>
          <p:nvPr>
            <p:ph idx="1"/>
          </p:nvPr>
        </p:nvPicPr>
        <p:blipFill>
          <a:blip r:embed="rId3" cstate="print"/>
          <a:srcRect/>
          <a:stretch>
            <a:fillRect/>
          </a:stretch>
        </p:blipFill>
        <p:spPr>
          <a:xfrm>
            <a:off x="1196975" y="1979613"/>
            <a:ext cx="4549775" cy="6911975"/>
          </a:xfrm>
          <a:noFill/>
        </p:spPr>
      </p:pic>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30" name="Kuva 12" descr="RAFIter.jpg"/>
          <p:cNvPicPr>
            <a:picLocks noChangeAspect="1"/>
          </p:cNvPicPr>
          <p:nvPr/>
        </p:nvPicPr>
        <p:blipFill>
          <a:blip r:embed="rId3" cstate="print"/>
          <a:srcRect/>
          <a:stretch>
            <a:fillRect/>
          </a:stretch>
        </p:blipFill>
        <p:spPr bwMode="auto">
          <a:xfrm>
            <a:off x="4032250" y="2330450"/>
            <a:ext cx="2825750" cy="2889250"/>
          </a:xfrm>
          <a:prstGeom prst="rect">
            <a:avLst/>
          </a:prstGeom>
          <a:noFill/>
          <a:ln w="9525">
            <a:noFill/>
            <a:miter lim="800000"/>
            <a:headEnd/>
            <a:tailEnd/>
          </a:ln>
        </p:spPr>
      </p:pic>
      <p:sp>
        <p:nvSpPr>
          <p:cNvPr id="227331" name="Rectangle 1029"/>
          <p:cNvSpPr>
            <a:spLocks noGrp="1" noChangeArrowheads="1"/>
          </p:cNvSpPr>
          <p:nvPr>
            <p:ph type="body" idx="1"/>
          </p:nvPr>
        </p:nvSpPr>
        <p:spPr>
          <a:xfrm>
            <a:off x="357188" y="1357313"/>
            <a:ext cx="6272212" cy="6454775"/>
          </a:xfrm>
        </p:spPr>
        <p:txBody>
          <a:bodyPr/>
          <a:lstStyle/>
          <a:p>
            <a:pPr>
              <a:lnSpc>
                <a:spcPct val="95000"/>
              </a:lnSpc>
              <a:spcBef>
                <a:spcPct val="25000"/>
              </a:spcBef>
            </a:pPr>
            <a:r>
              <a:rPr lang="fi-FI" sz="1800" smtClean="0"/>
              <a:t>”</a:t>
            </a:r>
            <a:r>
              <a:rPr lang="fi-FI" smtClean="0"/>
              <a:t>Koneet </a:t>
            </a:r>
            <a:r>
              <a:rPr lang="fi-FI" smtClean="0">
                <a:solidFill>
                  <a:srgbClr val="00B0F0"/>
                </a:solidFill>
              </a:rPr>
              <a:t>veivät runouden </a:t>
            </a:r>
            <a:r>
              <a:rPr lang="fi-FI" smtClean="0"/>
              <a:t>maanviljelystä” </a:t>
            </a:r>
            <a:r>
              <a:rPr lang="fi-FI" sz="1800" smtClean="0"/>
              <a:t>(mystikko Mae-Wan Ho, Suomen geenivastustajien johtotähti)</a:t>
            </a:r>
          </a:p>
          <a:p>
            <a:pPr>
              <a:lnSpc>
                <a:spcPct val="95000"/>
              </a:lnSpc>
              <a:spcBef>
                <a:spcPct val="25000"/>
              </a:spcBef>
            </a:pPr>
            <a:endParaRPr lang="fi-FI" smtClean="0"/>
          </a:p>
          <a:p>
            <a:pPr>
              <a:lnSpc>
                <a:spcPct val="95000"/>
              </a:lnSpc>
              <a:spcBef>
                <a:spcPct val="25000"/>
              </a:spcBef>
            </a:pPr>
            <a:r>
              <a:rPr lang="fi-FI" smtClean="0"/>
              <a:t>Onko tämä</a:t>
            </a:r>
          </a:p>
          <a:p>
            <a:pPr lvl="1">
              <a:lnSpc>
                <a:spcPct val="95000"/>
              </a:lnSpc>
              <a:spcBef>
                <a:spcPct val="25000"/>
              </a:spcBef>
            </a:pPr>
            <a:r>
              <a:rPr lang="fi-FI" smtClean="0"/>
              <a:t>viljelyn runoutta?</a:t>
            </a:r>
          </a:p>
          <a:p>
            <a:pPr lvl="1">
              <a:lnSpc>
                <a:spcPct val="95000"/>
              </a:lnSpc>
              <a:spcBef>
                <a:spcPct val="25000"/>
              </a:spcBef>
            </a:pPr>
            <a:r>
              <a:rPr lang="fi-FI" smtClean="0"/>
              <a:t>(bio)tekniikkaa  vastustavan</a:t>
            </a:r>
            <a:br>
              <a:rPr lang="fi-FI" smtClean="0"/>
            </a:br>
            <a:r>
              <a:rPr lang="fi-FI" smtClean="0"/>
              <a:t>järjestön logo (RAFI, ETC Group)?</a:t>
            </a:r>
          </a:p>
          <a:p>
            <a:pPr lvl="1">
              <a:lnSpc>
                <a:spcPct val="95000"/>
              </a:lnSpc>
              <a:spcBef>
                <a:spcPct val="25000"/>
              </a:spcBef>
            </a:pPr>
            <a:r>
              <a:rPr lang="fi-FI" smtClean="0"/>
              <a:t>…vai terveyttä turmeleva työasento, </a:t>
            </a:r>
            <a:br>
              <a:rPr lang="fi-FI" smtClean="0"/>
            </a:br>
            <a:r>
              <a:rPr lang="fi-FI" smtClean="0"/>
              <a:t>jonka Kalifornian maatyöläiset </a:t>
            </a:r>
            <a:br>
              <a:rPr lang="fi-FI" smtClean="0"/>
            </a:br>
            <a:r>
              <a:rPr lang="fi-FI" smtClean="0"/>
              <a:t>ovat saaneet kielletyksi?</a:t>
            </a:r>
          </a:p>
          <a:p>
            <a:pPr lvl="1">
              <a:lnSpc>
                <a:spcPct val="95000"/>
              </a:lnSpc>
              <a:spcBef>
                <a:spcPct val="25000"/>
              </a:spcBef>
            </a:pPr>
            <a:endParaRPr lang="fi-FI" sz="1600" smtClean="0"/>
          </a:p>
          <a:p>
            <a:pPr>
              <a:lnSpc>
                <a:spcPct val="95000"/>
              </a:lnSpc>
              <a:spcBef>
                <a:spcPct val="25000"/>
              </a:spcBef>
            </a:pPr>
            <a:r>
              <a:rPr lang="fi-FI" smtClean="0"/>
              <a:t>Vastaus kompakysymykseen:</a:t>
            </a:r>
          </a:p>
          <a:p>
            <a:pPr lvl="1">
              <a:lnSpc>
                <a:spcPct val="95000"/>
              </a:lnSpc>
              <a:spcBef>
                <a:spcPct val="25000"/>
              </a:spcBef>
            </a:pPr>
            <a:r>
              <a:rPr lang="fi-FI" smtClean="0"/>
              <a:t>Ei toki näin romanttisesti ole selkää turmeltu Kaliforniassa enää nykypäivänä </a:t>
            </a:r>
          </a:p>
          <a:p>
            <a:pPr lvl="1">
              <a:lnSpc>
                <a:spcPct val="95000"/>
              </a:lnSpc>
              <a:spcBef>
                <a:spcPct val="25000"/>
              </a:spcBef>
            </a:pPr>
            <a:r>
              <a:rPr lang="fi-FI" smtClean="0"/>
              <a:t>Kielletyksi saatiin näet äskettäin </a:t>
            </a:r>
            <a:br>
              <a:rPr lang="fi-FI" smtClean="0"/>
            </a:br>
            <a:r>
              <a:rPr lang="fi-FI" smtClean="0"/>
              <a:t>(tukirangalle vahingollinen) rikkaruohojen käsinharaus</a:t>
            </a:r>
          </a:p>
          <a:p>
            <a:pPr lvl="2">
              <a:lnSpc>
                <a:spcPct val="95000"/>
              </a:lnSpc>
              <a:spcBef>
                <a:spcPct val="25000"/>
              </a:spcBef>
            </a:pPr>
            <a:r>
              <a:rPr lang="fi-FI" smtClean="0"/>
              <a:t>...luomuisäntien äänekkäästä vastarinnasta huolimatta</a:t>
            </a:r>
          </a:p>
          <a:p>
            <a:pPr lvl="1">
              <a:lnSpc>
                <a:spcPct val="95000"/>
              </a:lnSpc>
              <a:spcBef>
                <a:spcPct val="25000"/>
              </a:spcBef>
            </a:pPr>
            <a:r>
              <a:rPr lang="fi-FI" smtClean="0"/>
              <a:t>Haraus sentään tehtiin laitteella ja selkää hieman vähemmän rikkovassa työasennossa... </a:t>
            </a:r>
          </a:p>
        </p:txBody>
      </p:sp>
      <p:sp>
        <p:nvSpPr>
          <p:cNvPr id="214020"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14021"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14022" name="Dian numeron paikkamerkki 5"/>
          <p:cNvSpPr>
            <a:spLocks noGrp="1"/>
          </p:cNvSpPr>
          <p:nvPr>
            <p:ph type="sldNum" sz="quarter" idx="12"/>
          </p:nvPr>
        </p:nvSpPr>
        <p:spPr/>
        <p:txBody>
          <a:bodyPr/>
          <a:lstStyle/>
          <a:p>
            <a:pPr fontAlgn="base">
              <a:spcBef>
                <a:spcPct val="0"/>
              </a:spcBef>
              <a:spcAft>
                <a:spcPct val="0"/>
              </a:spcAft>
              <a:defRPr/>
            </a:pPr>
            <a:fld id="{E5FB6BC0-1823-4FB5-BADC-C6AD50D2294B}" type="slidenum">
              <a:rPr lang="en-US" smtClean="0"/>
              <a:pPr fontAlgn="base">
                <a:spcBef>
                  <a:spcPct val="0"/>
                </a:spcBef>
                <a:spcAft>
                  <a:spcPct val="0"/>
                </a:spcAft>
                <a:defRPr/>
              </a:pPr>
              <a:t>36</a:t>
            </a:fld>
            <a:endParaRPr lang="en-US" smtClean="0"/>
          </a:p>
        </p:txBody>
      </p:sp>
      <p:sp>
        <p:nvSpPr>
          <p:cNvPr id="227335" name="Rectangle 1028"/>
          <p:cNvSpPr>
            <a:spLocks noGrp="1" noChangeArrowheads="1"/>
          </p:cNvSpPr>
          <p:nvPr>
            <p:ph type="title"/>
          </p:nvPr>
        </p:nvSpPr>
        <p:spPr>
          <a:gradFill rotWithShape="0">
            <a:gsLst>
              <a:gs pos="0">
                <a:srgbClr val="5E9EFF"/>
              </a:gs>
              <a:gs pos="39999">
                <a:srgbClr val="85C2FF"/>
              </a:gs>
              <a:gs pos="70000">
                <a:srgbClr val="C4D6EB"/>
              </a:gs>
              <a:gs pos="100000">
                <a:srgbClr val="FFEBFA"/>
              </a:gs>
            </a:gsLst>
            <a:lin ang="2400000"/>
          </a:gradFill>
        </p:spPr>
        <p:txBody>
          <a:bodyPr/>
          <a:lstStyle/>
          <a:p>
            <a:pPr>
              <a:lnSpc>
                <a:spcPts val="2500"/>
              </a:lnSpc>
            </a:pPr>
            <a:r>
              <a:rPr lang="fi-FI" dirty="0" smtClean="0"/>
              <a:t>Miten ruokaa saadaan?</a:t>
            </a:r>
            <a:br>
              <a:rPr lang="fi-FI" dirty="0" smtClean="0"/>
            </a:br>
            <a:r>
              <a:rPr lang="fi-FI" dirty="0" smtClean="0"/>
              <a:t>                                – kuka kyykyttää?         </a:t>
            </a:r>
          </a:p>
        </p:txBody>
      </p:sp>
      <p:cxnSp>
        <p:nvCxnSpPr>
          <p:cNvPr id="227336" name="Suora nuoliyhdysviiva 8"/>
          <p:cNvCxnSpPr>
            <a:cxnSpLocks noChangeShapeType="1"/>
          </p:cNvCxnSpPr>
          <p:nvPr/>
        </p:nvCxnSpPr>
        <p:spPr bwMode="auto">
          <a:xfrm>
            <a:off x="2133600" y="2555875"/>
            <a:ext cx="2735263" cy="647700"/>
          </a:xfrm>
          <a:prstGeom prst="straightConnector1">
            <a:avLst/>
          </a:prstGeom>
          <a:noFill/>
          <a:ln w="9525" algn="ctr">
            <a:solidFill>
              <a:schemeClr val="tx1"/>
            </a:solidFill>
            <a:round/>
            <a:headEnd/>
            <a:tailEnd type="arrow" w="med" len="med"/>
          </a:ln>
        </p:spPr>
      </p:cxnSp>
      <p:pic>
        <p:nvPicPr>
          <p:cNvPr id="227337" name="Picture 8" descr="Picture48pk"/>
          <p:cNvPicPr>
            <a:picLocks noChangeAspect="1" noChangeArrowheads="1"/>
          </p:cNvPicPr>
          <p:nvPr/>
        </p:nvPicPr>
        <p:blipFill>
          <a:blip r:embed="rId4" cstate="print"/>
          <a:srcRect/>
          <a:stretch>
            <a:fillRect/>
          </a:stretch>
        </p:blipFill>
        <p:spPr bwMode="auto">
          <a:xfrm>
            <a:off x="1987550" y="7834313"/>
            <a:ext cx="3170238" cy="113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765175" y="290513"/>
            <a:ext cx="6572250" cy="1473200"/>
          </a:xfrm>
        </p:spPr>
        <p:txBody>
          <a:bodyPr/>
          <a:lstStyle/>
          <a:p>
            <a:pPr eaLnBrk="1" hangingPunct="1">
              <a:lnSpc>
                <a:spcPct val="80000"/>
              </a:lnSpc>
            </a:pPr>
            <a:r>
              <a:rPr lang="fi-FI" sz="4000" dirty="0" smtClean="0"/>
              <a:t>Tuotteissa piilevät infektiot voivat altistaa ihmisiä vahingollisille aineille</a:t>
            </a:r>
          </a:p>
        </p:txBody>
      </p:sp>
      <p:sp>
        <p:nvSpPr>
          <p:cNvPr id="228355" name="Text Box 3"/>
          <p:cNvSpPr txBox="1">
            <a:spLocks noChangeArrowheads="1"/>
          </p:cNvSpPr>
          <p:nvPr/>
        </p:nvSpPr>
        <p:spPr bwMode="auto">
          <a:xfrm>
            <a:off x="404664" y="7072313"/>
            <a:ext cx="6453336" cy="2945935"/>
          </a:xfrm>
          <a:prstGeom prst="rect">
            <a:avLst/>
          </a:prstGeom>
          <a:noFill/>
          <a:ln w="12700">
            <a:noFill/>
            <a:miter lim="800000"/>
            <a:headEnd/>
            <a:tailEnd/>
          </a:ln>
        </p:spPr>
        <p:txBody>
          <a:bodyPr wrap="square" lIns="90488" tIns="44450" rIns="90488" bIns="44450">
            <a:spAutoFit/>
          </a:bodyPr>
          <a:lstStyle/>
          <a:p>
            <a:pPr>
              <a:lnSpc>
                <a:spcPct val="85000"/>
              </a:lnSpc>
              <a:spcBef>
                <a:spcPct val="20000"/>
              </a:spcBef>
            </a:pPr>
            <a:r>
              <a:rPr lang="fi-FI" dirty="0">
                <a:solidFill>
                  <a:srgbClr val="000000"/>
                </a:solidFill>
              </a:rPr>
              <a:t>				 </a:t>
            </a:r>
            <a:r>
              <a:rPr lang="fi-FI" dirty="0" smtClean="0">
                <a:solidFill>
                  <a:srgbClr val="000000"/>
                </a:solidFill>
              </a:rPr>
              <a:t>              </a:t>
            </a:r>
            <a:r>
              <a:rPr lang="en-US" sz="1600" dirty="0" smtClean="0">
                <a:solidFill>
                  <a:srgbClr val="000000"/>
                </a:solidFill>
                <a:latin typeface="Arial" pitchFamily="34" charset="0"/>
                <a:cs typeface="Arial" pitchFamily="34" charset="0"/>
              </a:rPr>
              <a:t>© </a:t>
            </a:r>
            <a:r>
              <a:rPr lang="fi-FI" sz="1600" dirty="0" err="1" smtClean="0">
                <a:solidFill>
                  <a:srgbClr val="000000"/>
                </a:solidFill>
                <a:latin typeface="Arial" pitchFamily="34" charset="0"/>
                <a:cs typeface="Arial" pitchFamily="34" charset="0"/>
              </a:rPr>
              <a:t>J.Tammisola</a:t>
            </a:r>
            <a:endParaRPr lang="en-US" dirty="0">
              <a:solidFill>
                <a:srgbClr val="000000"/>
              </a:solidFill>
              <a:latin typeface="Arial" pitchFamily="34" charset="0"/>
              <a:cs typeface="Arial" pitchFamily="34" charset="0"/>
            </a:endParaRPr>
          </a:p>
          <a:p>
            <a:pPr>
              <a:lnSpc>
                <a:spcPct val="85000"/>
              </a:lnSpc>
              <a:spcBef>
                <a:spcPct val="20000"/>
              </a:spcBef>
            </a:pPr>
            <a:r>
              <a:rPr lang="fi-FI" sz="2800" dirty="0">
                <a:solidFill>
                  <a:srgbClr val="000000"/>
                </a:solidFill>
                <a:cs typeface="Times New Roman" pitchFamily="18" charset="0"/>
              </a:rPr>
              <a:t>–</a:t>
            </a:r>
            <a:r>
              <a:rPr lang="fi-FI" sz="2800" dirty="0">
                <a:solidFill>
                  <a:srgbClr val="000000"/>
                </a:solidFill>
              </a:rPr>
              <a:t> home on valloittanut </a:t>
            </a:r>
            <a:r>
              <a:rPr lang="fi-FI" sz="2800" dirty="0" smtClean="0">
                <a:solidFill>
                  <a:srgbClr val="000000"/>
                </a:solidFill>
              </a:rPr>
              <a:t>luomuomenan sydämen omenakääriäisen </a:t>
            </a:r>
            <a:r>
              <a:rPr lang="fi-FI" sz="2800" dirty="0">
                <a:solidFill>
                  <a:srgbClr val="000000"/>
                </a:solidFill>
              </a:rPr>
              <a:t>käytävien kautta</a:t>
            </a:r>
          </a:p>
          <a:p>
            <a:pPr>
              <a:lnSpc>
                <a:spcPct val="85000"/>
              </a:lnSpc>
              <a:spcBef>
                <a:spcPct val="20000"/>
              </a:spcBef>
            </a:pPr>
            <a:r>
              <a:rPr lang="fi-FI" sz="2800" dirty="0">
                <a:solidFill>
                  <a:srgbClr val="000000"/>
                </a:solidFill>
                <a:cs typeface="Times New Roman" pitchFamily="18" charset="0"/>
              </a:rPr>
              <a:t>– …ja nautimme omenasta </a:t>
            </a:r>
            <a:r>
              <a:rPr lang="fi-FI" sz="2800" dirty="0" err="1">
                <a:solidFill>
                  <a:srgbClr val="000000"/>
                </a:solidFill>
                <a:cs typeface="Times New Roman" pitchFamily="18" charset="0"/>
              </a:rPr>
              <a:t>patuliini-homemyrkkyä</a:t>
            </a:r>
            <a:r>
              <a:rPr lang="fi-FI" sz="2800" dirty="0">
                <a:solidFill>
                  <a:srgbClr val="000000"/>
                </a:solidFill>
                <a:cs typeface="Times New Roman" pitchFamily="18" charset="0"/>
              </a:rPr>
              <a:t> </a:t>
            </a:r>
            <a:endParaRPr lang="fi-FI" sz="2800" dirty="0">
              <a:solidFill>
                <a:srgbClr val="000000"/>
              </a:solidFill>
            </a:endParaRPr>
          </a:p>
          <a:p>
            <a:pPr>
              <a:lnSpc>
                <a:spcPct val="85000"/>
              </a:lnSpc>
              <a:spcBef>
                <a:spcPct val="20000"/>
              </a:spcBef>
            </a:pPr>
            <a:r>
              <a:rPr lang="fi-FI" sz="2800" dirty="0">
                <a:solidFill>
                  <a:srgbClr val="000000"/>
                </a:solidFill>
              </a:rPr>
              <a:t> </a:t>
            </a:r>
          </a:p>
          <a:p>
            <a:pPr>
              <a:lnSpc>
                <a:spcPct val="85000"/>
              </a:lnSpc>
              <a:spcBef>
                <a:spcPct val="20000"/>
              </a:spcBef>
            </a:pPr>
            <a:endParaRPr lang="en-US" sz="2800" dirty="0">
              <a:solidFill>
                <a:srgbClr val="000000"/>
              </a:solidFill>
            </a:endParaRPr>
          </a:p>
        </p:txBody>
      </p:sp>
      <p:pic>
        <p:nvPicPr>
          <p:cNvPr id="228356" name="Picture 4" descr="OmenaKaar20_04cmHigh"/>
          <p:cNvPicPr>
            <a:picLocks noChangeAspect="1" noChangeArrowheads="1"/>
          </p:cNvPicPr>
          <p:nvPr/>
        </p:nvPicPr>
        <p:blipFill>
          <a:blip r:embed="rId3" cstate="print"/>
          <a:srcRect/>
          <a:stretch>
            <a:fillRect/>
          </a:stretch>
        </p:blipFill>
        <p:spPr bwMode="auto">
          <a:xfrm>
            <a:off x="0" y="2000250"/>
            <a:ext cx="6858000" cy="51435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Otsikko 1"/>
          <p:cNvSpPr>
            <a:spLocks noGrp="1"/>
          </p:cNvSpPr>
          <p:nvPr>
            <p:ph type="title"/>
          </p:nvPr>
        </p:nvSpPr>
        <p:spPr>
          <a:xfrm>
            <a:off x="342900" y="23813"/>
            <a:ext cx="6172200" cy="1524000"/>
          </a:xfrm>
        </p:spPr>
        <p:txBody>
          <a:bodyPr/>
          <a:lstStyle/>
          <a:p>
            <a:pPr algn="l"/>
            <a:r>
              <a:rPr lang="fi-FI" sz="4000" dirty="0" smtClean="0"/>
              <a:t>       </a:t>
            </a:r>
            <a:r>
              <a:rPr lang="fi-FI" sz="3600" dirty="0" smtClean="0"/>
              <a:t>Kaikki tallella...</a:t>
            </a:r>
            <a:endParaRPr lang="fi-FI" sz="4000" dirty="0" smtClean="0"/>
          </a:p>
        </p:txBody>
      </p:sp>
      <p:pic>
        <p:nvPicPr>
          <p:cNvPr id="146435" name="Picture 2"/>
          <p:cNvPicPr>
            <a:picLocks noChangeAspect="1" noChangeArrowheads="1"/>
          </p:cNvPicPr>
          <p:nvPr/>
        </p:nvPicPr>
        <p:blipFill>
          <a:blip r:embed="rId2" cstate="print"/>
          <a:srcRect/>
          <a:stretch>
            <a:fillRect/>
          </a:stretch>
        </p:blipFill>
        <p:spPr bwMode="auto">
          <a:xfrm>
            <a:off x="587375" y="1366838"/>
            <a:ext cx="5684838" cy="3060700"/>
          </a:xfrm>
          <a:prstGeom prst="rect">
            <a:avLst/>
          </a:prstGeom>
          <a:noFill/>
          <a:ln w="9525">
            <a:noFill/>
            <a:miter lim="800000"/>
            <a:headEnd/>
            <a:tailEnd/>
          </a:ln>
        </p:spPr>
      </p:pic>
      <p:pic>
        <p:nvPicPr>
          <p:cNvPr id="146436" name="Picture 3"/>
          <p:cNvPicPr>
            <a:picLocks noChangeAspect="1" noChangeArrowheads="1"/>
          </p:cNvPicPr>
          <p:nvPr/>
        </p:nvPicPr>
        <p:blipFill>
          <a:blip r:embed="rId3" cstate="print"/>
          <a:srcRect/>
          <a:stretch>
            <a:fillRect/>
          </a:stretch>
        </p:blipFill>
        <p:spPr bwMode="auto">
          <a:xfrm>
            <a:off x="1246188" y="4567238"/>
            <a:ext cx="3551237" cy="3821112"/>
          </a:xfrm>
          <a:prstGeom prst="rect">
            <a:avLst/>
          </a:prstGeom>
          <a:noFill/>
          <a:ln w="9525">
            <a:noFill/>
            <a:miter lim="800000"/>
            <a:headEnd/>
            <a:tailEnd/>
          </a:ln>
        </p:spPr>
      </p:pic>
      <p:sp>
        <p:nvSpPr>
          <p:cNvPr id="146437" name="Tekstikehys 4"/>
          <p:cNvSpPr txBox="1">
            <a:spLocks noChangeArrowheads="1"/>
          </p:cNvSpPr>
          <p:nvPr/>
        </p:nvSpPr>
        <p:spPr bwMode="auto">
          <a:xfrm>
            <a:off x="1412875" y="8532813"/>
            <a:ext cx="4916488" cy="522287"/>
          </a:xfrm>
          <a:prstGeom prst="rect">
            <a:avLst/>
          </a:prstGeom>
          <a:noFill/>
          <a:ln w="9525">
            <a:noFill/>
            <a:miter lim="800000"/>
            <a:headEnd/>
            <a:tailEnd/>
          </a:ln>
        </p:spPr>
        <p:txBody>
          <a:bodyPr wrap="none">
            <a:spAutoFit/>
          </a:bodyPr>
          <a:lstStyle/>
          <a:p>
            <a:pPr eaLnBrk="1" hangingPunct="1"/>
            <a:r>
              <a:rPr lang="fi-FI" sz="1400">
                <a:solidFill>
                  <a:srgbClr val="000000"/>
                </a:solidFill>
                <a:latin typeface="Arial" charset="0"/>
                <a:cs typeface="Arial" charset="0"/>
              </a:rPr>
              <a:t>Taiteilija Kaarina Goldberg on antanut J. Tammisolalle luvan</a:t>
            </a:r>
          </a:p>
          <a:p>
            <a:pPr eaLnBrk="1" hangingPunct="1"/>
            <a:r>
              <a:rPr lang="fi-FI" sz="1400">
                <a:solidFill>
                  <a:srgbClr val="000000"/>
                </a:solidFill>
                <a:latin typeface="Arial" charset="0"/>
                <a:cs typeface="Arial" charset="0"/>
              </a:rPr>
              <a:t>käyttää Senni ja Safira –sarjakuvaa opetuksessa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85750" y="179388"/>
            <a:ext cx="5829300" cy="1473200"/>
          </a:xfrm>
        </p:spPr>
        <p:txBody>
          <a:bodyPr/>
          <a:lstStyle/>
          <a:p>
            <a:pPr algn="ctr">
              <a:lnSpc>
                <a:spcPct val="75000"/>
              </a:lnSpc>
            </a:pPr>
            <a:r>
              <a:rPr lang="fi-FI" dirty="0" smtClean="0"/>
              <a:t>Perhostuhon jäljissä pesii usein homeita</a:t>
            </a:r>
          </a:p>
        </p:txBody>
      </p:sp>
      <p:sp>
        <p:nvSpPr>
          <p:cNvPr id="229379" name="Rectangle 3"/>
          <p:cNvSpPr>
            <a:spLocks noGrp="1" noChangeArrowheads="1"/>
          </p:cNvSpPr>
          <p:nvPr>
            <p:ph type="body" idx="1"/>
          </p:nvPr>
        </p:nvSpPr>
        <p:spPr>
          <a:xfrm>
            <a:off x="115888" y="7092950"/>
            <a:ext cx="6742112" cy="2519363"/>
          </a:xfrm>
        </p:spPr>
        <p:txBody>
          <a:bodyPr/>
          <a:lstStyle/>
          <a:p>
            <a:pPr>
              <a:lnSpc>
                <a:spcPct val="95000"/>
              </a:lnSpc>
              <a:buFont typeface="Monotype Sorts" pitchFamily="2" charset="2"/>
              <a:buNone/>
            </a:pPr>
            <a:r>
              <a:rPr lang="fi-FI" smtClean="0"/>
              <a:t>...jotka aiheuttavat parantumattomia hermostovaurioita syntymättömissä vauvoissa </a:t>
            </a:r>
          </a:p>
          <a:p>
            <a:pPr>
              <a:lnSpc>
                <a:spcPct val="95000"/>
              </a:lnSpc>
              <a:buFont typeface="Monotype Sorts" pitchFamily="2" charset="2"/>
              <a:buNone/>
            </a:pPr>
            <a:r>
              <a:rPr lang="fi-FI" smtClean="0">
                <a:cs typeface="Times New Roman" pitchFamily="18" charset="0"/>
              </a:rPr>
              <a:t>– </a:t>
            </a:r>
            <a:r>
              <a:rPr lang="fi-FI" smtClean="0"/>
              <a:t>varsinkin ”tortillavyöhykkeen” maissa</a:t>
            </a:r>
          </a:p>
        </p:txBody>
      </p:sp>
      <p:pic>
        <p:nvPicPr>
          <p:cNvPr id="229380" name="Picture 4" descr="homettaMaissisa03_wbc_myco_1"/>
          <p:cNvPicPr>
            <a:picLocks noChangeAspect="1" noChangeArrowheads="1"/>
          </p:cNvPicPr>
          <p:nvPr/>
        </p:nvPicPr>
        <p:blipFill>
          <a:blip r:embed="rId3" cstate="print"/>
          <a:srcRect/>
          <a:stretch>
            <a:fillRect/>
          </a:stretch>
        </p:blipFill>
        <p:spPr bwMode="auto">
          <a:xfrm>
            <a:off x="252413" y="2190750"/>
            <a:ext cx="6353175" cy="4762500"/>
          </a:xfrm>
          <a:prstGeom prst="rect">
            <a:avLst/>
          </a:prstGeom>
          <a:noFill/>
          <a:ln w="9525">
            <a:noFill/>
            <a:miter lim="800000"/>
            <a:headEnd/>
            <a:tailEnd/>
          </a:ln>
        </p:spPr>
      </p:pic>
      <p:sp>
        <p:nvSpPr>
          <p:cNvPr id="5" name="Päivämäärän paikkamerkki 4"/>
          <p:cNvSpPr>
            <a:spLocks noGrp="1"/>
          </p:cNvSpPr>
          <p:nvPr>
            <p:ph type="dt" sz="half" idx="10"/>
          </p:nvPr>
        </p:nvSpPr>
        <p:spPr/>
        <p:txBody>
          <a:bodyPr/>
          <a:lstStyle/>
          <a:p>
            <a:pPr>
              <a:defRPr/>
            </a:pPr>
            <a:r>
              <a:rPr lang="fi-FI" smtClean="0"/>
              <a:t>13.9.2012</a:t>
            </a:r>
            <a:endParaRPr lang="en-US"/>
          </a:p>
        </p:txBody>
      </p:sp>
      <p:sp>
        <p:nvSpPr>
          <p:cNvPr id="6" name="Dian numeron paikkamerkki 5"/>
          <p:cNvSpPr>
            <a:spLocks noGrp="1"/>
          </p:cNvSpPr>
          <p:nvPr>
            <p:ph type="sldNum" sz="quarter" idx="12"/>
          </p:nvPr>
        </p:nvSpPr>
        <p:spPr/>
        <p:txBody>
          <a:bodyPr/>
          <a:lstStyle/>
          <a:p>
            <a:pPr>
              <a:defRPr/>
            </a:pPr>
            <a:fld id="{C3D23312-07A9-4EEB-86E2-6F68C1734B2F}" type="slidenum">
              <a:rPr lang="en-US" smtClean="0"/>
              <a:pPr>
                <a:defRPr/>
              </a:pPr>
              <a:t>39</a:t>
            </a:fld>
            <a:endParaRPr lang="en-US"/>
          </a:p>
        </p:txBody>
      </p:sp>
      <p:sp>
        <p:nvSpPr>
          <p:cNvPr id="7" name="Alatunnisteen paikkamerkki 6"/>
          <p:cNvSpPr>
            <a:spLocks noGrp="1"/>
          </p:cNvSpPr>
          <p:nvPr>
            <p:ph type="ftr" sz="quarter" idx="11"/>
          </p:nvPr>
        </p:nvSpPr>
        <p:spPr/>
        <p:txBody>
          <a:bodyPr/>
          <a:lstStyle/>
          <a:p>
            <a:pPr>
              <a:defRPr/>
            </a:pPr>
            <a:r>
              <a:rPr lang="fi-FI" smtClean="0"/>
              <a:t>Jussi Tammisola, Kasvit ja ravinto</a:t>
            </a: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Otsikko 1"/>
          <p:cNvSpPr>
            <a:spLocks noGrp="1"/>
          </p:cNvSpPr>
          <p:nvPr>
            <p:ph type="title"/>
          </p:nvPr>
        </p:nvSpPr>
        <p:spPr>
          <a:xfrm>
            <a:off x="1052513" y="107504"/>
            <a:ext cx="5545137" cy="928688"/>
          </a:xfrm>
        </p:spPr>
        <p:txBody>
          <a:bodyPr/>
          <a:lstStyle/>
          <a:p>
            <a:r>
              <a:rPr lang="fi-FI" dirty="0" smtClean="0"/>
              <a:t>Tämän päivän suurin haaste?</a:t>
            </a:r>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dirty="0" smtClean="0"/>
              <a:t>Jussi Tammisola, Kasvit ja ravinto</a:t>
            </a:r>
            <a:endParaRPr lang="en-US" dirty="0"/>
          </a:p>
        </p:txBody>
      </p:sp>
      <p:sp>
        <p:nvSpPr>
          <p:cNvPr id="6" name="Dian numeron paikkamerkki 5"/>
          <p:cNvSpPr>
            <a:spLocks noGrp="1"/>
          </p:cNvSpPr>
          <p:nvPr>
            <p:ph type="sldNum" sz="quarter" idx="12"/>
          </p:nvPr>
        </p:nvSpPr>
        <p:spPr/>
        <p:txBody>
          <a:bodyPr/>
          <a:lstStyle/>
          <a:p>
            <a:pPr>
              <a:defRPr/>
            </a:pPr>
            <a:fld id="{21895D53-9BBF-4728-9195-63A1673A761C}" type="slidenum">
              <a:rPr lang="en-US" smtClean="0"/>
              <a:pPr>
                <a:defRPr/>
              </a:pPr>
              <a:t>4</a:t>
            </a:fld>
            <a:endParaRPr lang="en-US"/>
          </a:p>
        </p:txBody>
      </p:sp>
      <p:pic>
        <p:nvPicPr>
          <p:cNvPr id="11" name="Kuva 10" descr="VandanaShiva100607ElkeWetzig480.jpg"/>
          <p:cNvPicPr>
            <a:picLocks noChangeAspect="1"/>
          </p:cNvPicPr>
          <p:nvPr/>
        </p:nvPicPr>
        <p:blipFill>
          <a:blip r:embed="rId2" cstate="print"/>
          <a:stretch>
            <a:fillRect/>
          </a:stretch>
        </p:blipFill>
        <p:spPr>
          <a:xfrm>
            <a:off x="116632" y="3017113"/>
            <a:ext cx="4610100" cy="4572000"/>
          </a:xfrm>
          <a:prstGeom prst="rect">
            <a:avLst/>
          </a:prstGeom>
        </p:spPr>
      </p:pic>
      <p:pic>
        <p:nvPicPr>
          <p:cNvPr id="12" name="Kuva 11" descr="FamineVictimBoyIndiaFlickrR480t20.jpg"/>
          <p:cNvPicPr>
            <a:picLocks noChangeAspect="1"/>
          </p:cNvPicPr>
          <p:nvPr/>
        </p:nvPicPr>
        <p:blipFill>
          <a:blip r:embed="rId3" cstate="print"/>
          <a:stretch>
            <a:fillRect/>
          </a:stretch>
        </p:blipFill>
        <p:spPr>
          <a:xfrm>
            <a:off x="4779218" y="3017113"/>
            <a:ext cx="1962150" cy="4572000"/>
          </a:xfrm>
          <a:prstGeom prst="rect">
            <a:avLst/>
          </a:prstGeom>
        </p:spPr>
      </p:pic>
      <p:sp>
        <p:nvSpPr>
          <p:cNvPr id="14" name="Tekstikehys 13"/>
          <p:cNvSpPr txBox="1"/>
          <p:nvPr/>
        </p:nvSpPr>
        <p:spPr>
          <a:xfrm>
            <a:off x="5069626" y="7535361"/>
            <a:ext cx="1336776" cy="276999"/>
          </a:xfrm>
          <a:prstGeom prst="rect">
            <a:avLst/>
          </a:prstGeom>
          <a:noFill/>
        </p:spPr>
        <p:txBody>
          <a:bodyPr wrap="none" rtlCol="0">
            <a:spAutoFit/>
          </a:bodyPr>
          <a:lstStyle/>
          <a:p>
            <a:r>
              <a:rPr lang="fi-FI" sz="1200" dirty="0" smtClean="0">
                <a:latin typeface="+mn-lt"/>
              </a:rPr>
              <a:t>Lähde: </a:t>
            </a:r>
            <a:r>
              <a:rPr lang="fi-FI" sz="1200" dirty="0" err="1" smtClean="0">
                <a:latin typeface="+mn-lt"/>
              </a:rPr>
              <a:t>flickr.com</a:t>
            </a:r>
            <a:endParaRPr lang="fi-FI" sz="1200" dirty="0">
              <a:latin typeface="+mn-lt"/>
            </a:endParaRPr>
          </a:p>
        </p:txBody>
      </p:sp>
      <p:sp>
        <p:nvSpPr>
          <p:cNvPr id="15" name="Tekstikehys 14"/>
          <p:cNvSpPr txBox="1"/>
          <p:nvPr/>
        </p:nvSpPr>
        <p:spPr>
          <a:xfrm>
            <a:off x="836712" y="7535361"/>
            <a:ext cx="3627510" cy="276999"/>
          </a:xfrm>
          <a:prstGeom prst="rect">
            <a:avLst/>
          </a:prstGeom>
          <a:noFill/>
        </p:spPr>
        <p:txBody>
          <a:bodyPr wrap="square" rtlCol="0">
            <a:spAutoFit/>
          </a:bodyPr>
          <a:lstStyle/>
          <a:p>
            <a:r>
              <a:rPr lang="fi-FI" sz="1200" dirty="0" err="1" smtClean="0">
                <a:latin typeface="+mn-lt"/>
              </a:rPr>
              <a:t>Vandana</a:t>
            </a:r>
            <a:r>
              <a:rPr lang="fi-FI" sz="1200" dirty="0" smtClean="0">
                <a:latin typeface="+mn-lt"/>
              </a:rPr>
              <a:t> </a:t>
            </a:r>
            <a:r>
              <a:rPr lang="fi-FI" sz="1200" dirty="0" err="1" smtClean="0">
                <a:latin typeface="+mn-lt"/>
              </a:rPr>
              <a:t>Shiva</a:t>
            </a:r>
            <a:r>
              <a:rPr lang="fi-FI" sz="1200" dirty="0" smtClean="0">
                <a:latin typeface="+mn-lt"/>
              </a:rPr>
              <a:t> 2007. Kuva: </a:t>
            </a:r>
            <a:r>
              <a:rPr lang="fi-FI" sz="1200" dirty="0" err="1" smtClean="0">
                <a:latin typeface="+mn-lt"/>
                <a:hlinkClick r:id="rId4"/>
              </a:rPr>
              <a:t>Elke</a:t>
            </a:r>
            <a:r>
              <a:rPr lang="fi-FI" sz="1200" dirty="0" smtClean="0">
                <a:latin typeface="+mn-lt"/>
                <a:hlinkClick r:id="rId4"/>
              </a:rPr>
              <a:t> </a:t>
            </a:r>
            <a:r>
              <a:rPr lang="fi-FI" sz="1200" dirty="0" err="1" smtClean="0">
                <a:latin typeface="+mn-lt"/>
                <a:hlinkClick r:id="rId4"/>
              </a:rPr>
              <a:t>Wetzig</a:t>
            </a:r>
            <a:endParaRPr lang="fi-FI" sz="1200" dirty="0">
              <a:latin typeface="+mn-lt"/>
            </a:endParaRPr>
          </a:p>
        </p:txBody>
      </p:sp>
      <p:sp>
        <p:nvSpPr>
          <p:cNvPr id="197635" name="Sisällön paikkamerkki 2"/>
          <p:cNvSpPr>
            <a:spLocks noGrp="1"/>
          </p:cNvSpPr>
          <p:nvPr>
            <p:ph idx="1"/>
          </p:nvPr>
        </p:nvSpPr>
        <p:spPr>
          <a:xfrm>
            <a:off x="357188" y="1259632"/>
            <a:ext cx="6272212" cy="1872208"/>
          </a:xfrm>
        </p:spPr>
        <p:txBody>
          <a:bodyPr/>
          <a:lstStyle/>
          <a:p>
            <a:pPr>
              <a:lnSpc>
                <a:spcPts val="2000"/>
              </a:lnSpc>
              <a:spcAft>
                <a:spcPts val="600"/>
              </a:spcAft>
            </a:pPr>
            <a:r>
              <a:rPr lang="fi-FI" sz="1800" dirty="0" smtClean="0"/>
              <a:t>”Kätilöille tämän päivän suurin haaste on äitien pyöreys. Vatsan rasvakerroksen läpi on hankala ultralla nähdä.” </a:t>
            </a:r>
            <a:br>
              <a:rPr lang="fi-FI" sz="1800" dirty="0" smtClean="0"/>
            </a:br>
            <a:r>
              <a:rPr lang="fi-FI" sz="1600" dirty="0" smtClean="0"/>
              <a:t>(Viivi Virtanen, HS Elämä 10.9.2012)</a:t>
            </a:r>
          </a:p>
          <a:p>
            <a:pPr>
              <a:lnSpc>
                <a:spcPts val="2000"/>
              </a:lnSpc>
              <a:spcAft>
                <a:spcPts val="600"/>
              </a:spcAft>
            </a:pPr>
            <a:r>
              <a:rPr lang="fi-FI" sz="1800" dirty="0" smtClean="0"/>
              <a:t>Onko Suomi siis menossa ”intialaiseen” suuntaan?</a:t>
            </a:r>
          </a:p>
          <a:p>
            <a:pPr lvl="1">
              <a:lnSpc>
                <a:spcPts val="2000"/>
              </a:lnSpc>
              <a:spcAft>
                <a:spcPts val="600"/>
              </a:spcAft>
            </a:pPr>
            <a:r>
              <a:rPr lang="fi-FI" sz="1600" dirty="0" smtClean="0"/>
              <a:t>”Norsuja ja hiiriä” – yli kaiken syöneitä tai pelottavan kuihtuneita?</a:t>
            </a:r>
          </a:p>
        </p:txBody>
      </p:sp>
      <p:sp>
        <p:nvSpPr>
          <p:cNvPr id="16" name="Sisällön paikkamerkki 2"/>
          <p:cNvSpPr txBox="1">
            <a:spLocks/>
          </p:cNvSpPr>
          <p:nvPr/>
        </p:nvSpPr>
        <p:spPr bwMode="auto">
          <a:xfrm>
            <a:off x="509588" y="7812360"/>
            <a:ext cx="6272212" cy="9361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2575" marR="0" lvl="0" indent="-282575" algn="l" defTabSz="914400" rtl="0" eaLnBrk="0" fontAlgn="base" latinLnBrk="0" hangingPunct="0">
              <a:lnSpc>
                <a:spcPts val="2400"/>
              </a:lnSpc>
              <a:spcBef>
                <a:spcPct val="0"/>
              </a:spcBef>
              <a:spcAft>
                <a:spcPct val="0"/>
              </a:spcAft>
              <a:buClr>
                <a:srgbClr val="FFCC49"/>
              </a:buClr>
              <a:buSzPct val="110000"/>
              <a:buFont typeface="Wingdings" pitchFamily="2" charset="2"/>
              <a:buChar char="n"/>
              <a:tabLst/>
              <a:defRPr/>
            </a:pPr>
            <a:r>
              <a:rPr kumimoji="0" lang="fi-FI" sz="1800" b="0" i="0" u="none" strike="noStrike" kern="0" cap="none" spc="0" normalizeH="0" baseline="0" noProof="0" dirty="0" smtClean="0">
                <a:ln>
                  <a:noFill/>
                </a:ln>
                <a:solidFill>
                  <a:schemeClr val="tx1"/>
                </a:solidFill>
                <a:effectLst/>
                <a:uLnTx/>
                <a:uFillTx/>
                <a:latin typeface="+mn-lt"/>
                <a:ea typeface="+mn-ea"/>
                <a:cs typeface="+mn-cs"/>
              </a:rPr>
              <a:t>Kyllä vain, silmät auki turistina maailmalla:</a:t>
            </a: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Char char="n"/>
              <a:tabLst/>
              <a:defRPr/>
            </a:pPr>
            <a:r>
              <a:rPr kumimoji="0" lang="fi-FI" sz="1600" b="0" i="0" u="none" strike="noStrike" kern="0" cap="none" spc="0" normalizeH="0" baseline="0" noProof="0" dirty="0" smtClean="0">
                <a:ln>
                  <a:noFill/>
                </a:ln>
                <a:solidFill>
                  <a:schemeClr val="tx1"/>
                </a:solidFill>
                <a:effectLst/>
                <a:uLnTx/>
                <a:uFillTx/>
                <a:latin typeface="+mn-lt"/>
              </a:rPr>
              <a:t>Ne pallot, joita nähtävyyksillä vaappuu vastaan, ovatkin jo usein suomalaisia nuoria äitejä – (oppi)lapsineen...  </a:t>
            </a:r>
          </a:p>
          <a:p>
            <a:pPr marL="282575" marR="0" lvl="0" indent="-282575" algn="l" defTabSz="914400" rtl="0" eaLnBrk="0" fontAlgn="base" latinLnBrk="0" hangingPunct="0">
              <a:lnSpc>
                <a:spcPts val="2400"/>
              </a:lnSpc>
              <a:spcBef>
                <a:spcPct val="0"/>
              </a:spcBef>
              <a:spcAft>
                <a:spcPct val="0"/>
              </a:spcAft>
              <a:buClr>
                <a:srgbClr val="FFCC49"/>
              </a:buClr>
              <a:buSzPct val="110000"/>
              <a:buFont typeface="Wingdings" pitchFamily="2" charset="2"/>
              <a:buChar char="n"/>
              <a:tabLst/>
              <a:defRPr/>
            </a:pPr>
            <a:endParaRPr kumimoji="0" lang="fi-FI" sz="18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Char char="n"/>
              <a:tabLst/>
              <a:defRPr/>
            </a:pPr>
            <a:endParaRPr kumimoji="0" lang="fi-FI" sz="1600" b="0" i="0" u="none" strike="noStrike" kern="0" cap="none" spc="0" normalizeH="0" baseline="0" noProof="0" dirty="0" smtClean="0">
              <a:ln>
                <a:noFill/>
              </a:ln>
              <a:solidFill>
                <a:schemeClr val="tx1"/>
              </a:solidFill>
              <a:effectLst/>
              <a:uLnTx/>
              <a:uFillTx/>
              <a:latin typeface="+mn-lt"/>
            </a:endParaRP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Char char="n"/>
              <a:tabLst/>
              <a:defRPr/>
            </a:pPr>
            <a:endParaRPr kumimoji="0" lang="fi-FI" sz="1600" b="0" i="0" u="none" strike="noStrike" kern="0" cap="none" spc="0" normalizeH="0" baseline="0" noProof="0" dirty="0" smtClean="0">
              <a:ln>
                <a:noFill/>
              </a:ln>
              <a:solidFill>
                <a:schemeClr val="tx1"/>
              </a:solidFill>
              <a:effectLst/>
              <a:uLnTx/>
              <a:uFillTx/>
              <a:latin typeface="+mn-lt"/>
            </a:endParaRP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Char char="n"/>
              <a:tabLst/>
              <a:defRPr/>
            </a:pPr>
            <a:endParaRPr kumimoji="0" lang="fi-FI" sz="1600" b="0" i="0" u="none" strike="noStrike" kern="0" cap="none" spc="0" normalizeH="0" baseline="0" noProof="0" dirty="0" smtClean="0">
              <a:ln>
                <a:noFill/>
              </a:ln>
              <a:solidFill>
                <a:schemeClr val="tx1"/>
              </a:solidFill>
              <a:effectLst/>
              <a:uLnTx/>
              <a:uFillTx/>
              <a:latin typeface="+mn-lt"/>
            </a:endParaRP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Char char="n"/>
              <a:tabLst/>
              <a:defRPr/>
            </a:pPr>
            <a:endParaRPr kumimoji="0" lang="fi-FI" sz="1600" b="0" i="0" u="none" strike="noStrike" kern="0" cap="none" spc="0" normalizeH="0" baseline="0" noProof="0" dirty="0" smtClean="0">
              <a:ln>
                <a:noFill/>
              </a:ln>
              <a:solidFill>
                <a:schemeClr val="tx1"/>
              </a:solidFill>
              <a:effectLst/>
              <a:uLnTx/>
              <a:uFillTx/>
              <a:latin typeface="+mn-lt"/>
            </a:endParaRPr>
          </a:p>
          <a:p>
            <a:pPr marL="669925" marR="0" lvl="1" indent="-190500" algn="l" defTabSz="914400" rtl="0" eaLnBrk="0" fontAlgn="base" latinLnBrk="0" hangingPunct="0">
              <a:lnSpc>
                <a:spcPts val="2400"/>
              </a:lnSpc>
              <a:spcBef>
                <a:spcPct val="0"/>
              </a:spcBef>
              <a:spcAft>
                <a:spcPct val="0"/>
              </a:spcAft>
              <a:buClr>
                <a:srgbClr val="FFCC49"/>
              </a:buClr>
              <a:buSzPct val="80000"/>
              <a:buFont typeface="Wingdings" pitchFamily="2" charset="2"/>
              <a:buNone/>
              <a:tabLst/>
              <a:defRPr/>
            </a:pPr>
            <a:endParaRPr kumimoji="0" lang="fi-FI" sz="16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Otsikko 1"/>
          <p:cNvSpPr>
            <a:spLocks noGrp="1"/>
          </p:cNvSpPr>
          <p:nvPr>
            <p:ph type="title"/>
          </p:nvPr>
        </p:nvSpPr>
        <p:spPr/>
        <p:txBody>
          <a:bodyPr/>
          <a:lstStyle/>
          <a:p>
            <a:r>
              <a:rPr lang="fi-FI" dirty="0" smtClean="0"/>
              <a:t>Perinteisen maissin homeisuus pimitettiin Italiassa</a:t>
            </a:r>
          </a:p>
        </p:txBody>
      </p:sp>
      <p:sp>
        <p:nvSpPr>
          <p:cNvPr id="230403" name="Tekstin paikkamerkki 3"/>
          <p:cNvSpPr>
            <a:spLocks noGrp="1"/>
          </p:cNvSpPr>
          <p:nvPr>
            <p:ph type="body" sz="quarter" idx="14"/>
          </p:nvPr>
        </p:nvSpPr>
        <p:spPr>
          <a:xfrm>
            <a:off x="357188" y="6429375"/>
            <a:ext cx="6286500" cy="2214563"/>
          </a:xfrm>
        </p:spPr>
        <p:txBody>
          <a:bodyPr/>
          <a:lstStyle/>
          <a:p>
            <a:r>
              <a:rPr lang="fi-FI" smtClean="0"/>
              <a:t>Italiassa valtionhallinto </a:t>
            </a:r>
            <a:r>
              <a:rPr lang="fi-FI" smtClean="0">
                <a:hlinkClick r:id="rId3"/>
              </a:rPr>
              <a:t>pimitti</a:t>
            </a:r>
            <a:r>
              <a:rPr lang="fi-FI" smtClean="0"/>
              <a:t> kahden vuoden ajan tutkijoiden koetulokset:</a:t>
            </a:r>
          </a:p>
          <a:p>
            <a:pPr lvl="1"/>
            <a:r>
              <a:rPr lang="fi-FI" sz="1600" smtClean="0"/>
              <a:t>Perinteinen maissi (vasemmalla) tuotti selvästi vähemmän satoa ja sen tähkissä oli yli sata kertaa enemmän homemyrkkyä kuin koisankestävässä gm-maississa (oikealla)</a:t>
            </a:r>
            <a:endParaRPr lang="fi-FI" smtClean="0"/>
          </a:p>
          <a:p>
            <a:endParaRPr lang="fi-FI" smtClean="0"/>
          </a:p>
          <a:p>
            <a:endParaRPr lang="fi-FI" smtClean="0"/>
          </a:p>
          <a:p>
            <a:endParaRPr lang="fi-FI" smtClean="0"/>
          </a:p>
        </p:txBody>
      </p:sp>
      <p:sp>
        <p:nvSpPr>
          <p:cNvPr id="5" name="Päivämäärän paikkamerkki 4"/>
          <p:cNvSpPr>
            <a:spLocks noGrp="1"/>
          </p:cNvSpPr>
          <p:nvPr>
            <p:ph type="dt" sz="quarter" idx="15"/>
          </p:nvPr>
        </p:nvSpPr>
        <p:spPr/>
        <p:txBody>
          <a:bodyPr/>
          <a:lstStyle/>
          <a:p>
            <a:pPr>
              <a:defRPr/>
            </a:pPr>
            <a:r>
              <a:rPr lang="fi-FI" smtClean="0"/>
              <a:t>13.9.2012</a:t>
            </a:r>
            <a:endParaRPr lang="en-US" dirty="0"/>
          </a:p>
        </p:txBody>
      </p:sp>
      <p:sp>
        <p:nvSpPr>
          <p:cNvPr id="6" name="Alatunnisteen paikkamerkki 5"/>
          <p:cNvSpPr>
            <a:spLocks noGrp="1"/>
          </p:cNvSpPr>
          <p:nvPr>
            <p:ph type="ftr" sz="quarter" idx="16"/>
          </p:nvPr>
        </p:nvSpPr>
        <p:spPr/>
        <p:txBody>
          <a:bodyPr/>
          <a:lstStyle/>
          <a:p>
            <a:pPr>
              <a:defRPr/>
            </a:pPr>
            <a:r>
              <a:rPr lang="fi-FI" smtClean="0"/>
              <a:t>Jussi Tammisola, Kasvit ja ravinto</a:t>
            </a:r>
            <a:endParaRPr lang="en-US" dirty="0"/>
          </a:p>
        </p:txBody>
      </p:sp>
      <p:sp>
        <p:nvSpPr>
          <p:cNvPr id="7" name="Dian numeron paikkamerkki 6"/>
          <p:cNvSpPr>
            <a:spLocks noGrp="1"/>
          </p:cNvSpPr>
          <p:nvPr>
            <p:ph type="sldNum" sz="quarter" idx="17"/>
          </p:nvPr>
        </p:nvSpPr>
        <p:spPr/>
        <p:txBody>
          <a:bodyPr/>
          <a:lstStyle/>
          <a:p>
            <a:pPr>
              <a:defRPr/>
            </a:pPr>
            <a:fld id="{8936402A-EFCE-4F27-BC0C-61E274B77B72}" type="slidenum">
              <a:rPr lang="en-US" smtClean="0"/>
              <a:pPr>
                <a:defRPr/>
              </a:pPr>
              <a:t>40</a:t>
            </a:fld>
            <a:endParaRPr lang="en-US"/>
          </a:p>
        </p:txBody>
      </p:sp>
      <p:pic>
        <p:nvPicPr>
          <p:cNvPr id="230407" name="Picture 2"/>
          <p:cNvPicPr>
            <a:picLocks noGrp="1" noChangeAspect="1" noChangeArrowheads="1"/>
          </p:cNvPicPr>
          <p:nvPr>
            <p:ph type="pic" sz="quarter" idx="13"/>
          </p:nvPr>
        </p:nvPicPr>
        <p:blipFill>
          <a:blip r:embed="rId4" cstate="print"/>
          <a:srcRect l="1527" r="1527"/>
          <a:stretch>
            <a:fillRect/>
          </a:stretch>
        </p:blipFill>
        <p:spPr>
          <a:xfrm>
            <a:off x="357188" y="1357313"/>
            <a:ext cx="6286500" cy="4857750"/>
          </a:xfrm>
          <a:noFill/>
        </p:spPr>
      </p:pic>
      <p:sp>
        <p:nvSpPr>
          <p:cNvPr id="230408" name="Tekstikehys 8"/>
          <p:cNvSpPr txBox="1">
            <a:spLocks noChangeArrowheads="1"/>
          </p:cNvSpPr>
          <p:nvPr/>
        </p:nvSpPr>
        <p:spPr bwMode="auto">
          <a:xfrm>
            <a:off x="5172075" y="6215063"/>
            <a:ext cx="1543050" cy="338137"/>
          </a:xfrm>
          <a:prstGeom prst="rect">
            <a:avLst/>
          </a:prstGeom>
          <a:noFill/>
          <a:ln w="9525">
            <a:noFill/>
            <a:miter lim="800000"/>
            <a:headEnd/>
            <a:tailEnd/>
          </a:ln>
        </p:spPr>
        <p:txBody>
          <a:bodyPr wrap="none">
            <a:spAutoFit/>
          </a:bodyPr>
          <a:lstStyle/>
          <a:p>
            <a:r>
              <a:rPr lang="fi-FI" sz="1600"/>
              <a:t>(</a:t>
            </a:r>
            <a:r>
              <a:rPr lang="fi-FI" sz="1400"/>
              <a:t>Morandini</a:t>
            </a:r>
            <a:r>
              <a:rPr lang="fi-FI" sz="1600"/>
              <a:t> 2007)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algn="ctr" eaLnBrk="1" hangingPunct="1"/>
            <a:r>
              <a:rPr lang="fi-FI" sz="3600" dirty="0" smtClean="0"/>
              <a:t>Kuolleisuus suolistoinfektioihin</a:t>
            </a:r>
          </a:p>
        </p:txBody>
      </p:sp>
      <p:pic>
        <p:nvPicPr>
          <p:cNvPr id="231427" name="Picture 3" descr="SuolInfektKuollCBR918Economist240205"/>
          <p:cNvPicPr>
            <a:picLocks noGrp="1" noChangeAspect="1" noChangeArrowheads="1"/>
          </p:cNvPicPr>
          <p:nvPr>
            <p:ph idx="1"/>
          </p:nvPr>
        </p:nvPicPr>
        <p:blipFill>
          <a:blip r:embed="rId2" cstate="print"/>
          <a:srcRect/>
          <a:stretch>
            <a:fillRect/>
          </a:stretch>
        </p:blipFill>
        <p:spPr>
          <a:xfrm>
            <a:off x="590550" y="2195513"/>
            <a:ext cx="5468938" cy="6337300"/>
          </a:xfrm>
          <a:noFill/>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4098"/>
          <p:cNvSpPr>
            <a:spLocks noGrp="1" noChangeArrowheads="1"/>
          </p:cNvSpPr>
          <p:nvPr>
            <p:ph type="title"/>
          </p:nvPr>
        </p:nvSpPr>
        <p:spPr>
          <a:xfrm>
            <a:off x="285750" y="228600"/>
            <a:ext cx="6572250" cy="1473200"/>
          </a:xfrm>
        </p:spPr>
        <p:txBody>
          <a:bodyPr/>
          <a:lstStyle/>
          <a:p>
            <a:pPr eaLnBrk="1" hangingPunct="1">
              <a:lnSpc>
                <a:spcPct val="90000"/>
              </a:lnSpc>
            </a:pPr>
            <a:r>
              <a:rPr lang="fi-FI" dirty="0" smtClean="0"/>
              <a:t>Tuotantotapa ja tautiriski</a:t>
            </a:r>
          </a:p>
        </p:txBody>
      </p:sp>
      <p:sp>
        <p:nvSpPr>
          <p:cNvPr id="232451" name="Rectangle 4099"/>
          <p:cNvSpPr>
            <a:spLocks noGrp="1" noChangeArrowheads="1"/>
          </p:cNvSpPr>
          <p:nvPr>
            <p:ph type="body" idx="1"/>
          </p:nvPr>
        </p:nvSpPr>
        <p:spPr>
          <a:xfrm>
            <a:off x="381000" y="1905000"/>
            <a:ext cx="6629400" cy="5486400"/>
          </a:xfrm>
        </p:spPr>
        <p:txBody>
          <a:bodyPr/>
          <a:lstStyle/>
          <a:p>
            <a:pPr eaLnBrk="1" hangingPunct="1"/>
            <a:r>
              <a:rPr lang="fi-FI" sz="2800" smtClean="0"/>
              <a:t>Luomubroilereissa kampylobakteereita esiintyy kolme kertaa useammin </a:t>
            </a:r>
          </a:p>
          <a:p>
            <a:pPr lvl="1" eaLnBrk="1" hangingPunct="1"/>
            <a:r>
              <a:rPr lang="fi-FI" sz="2400" smtClean="0"/>
              <a:t>kampylobakteeri on yleisin ruokamyrkytysten aiheuttaja länsimaissa</a:t>
            </a:r>
          </a:p>
          <a:p>
            <a:pPr lvl="1" eaLnBrk="1" hangingPunct="1"/>
            <a:r>
              <a:rPr lang="fi-FI" sz="2400" smtClean="0"/>
              <a:t>esiintyy 100%:ssa luomubroilerien parvista Tanskassa (tavallisilla broilereilla 36,7%)</a:t>
            </a:r>
          </a:p>
          <a:p>
            <a:pPr lvl="1" eaLnBrk="1" hangingPunct="1">
              <a:lnSpc>
                <a:spcPct val="85000"/>
              </a:lnSpc>
              <a:buFont typeface="Monotype Sorts" pitchFamily="2" charset="2"/>
              <a:buChar char="+"/>
            </a:pPr>
            <a:r>
              <a:rPr lang="fi-FI" sz="1800" smtClean="0">
                <a:hlinkClick r:id="rId3"/>
              </a:rPr>
              <a:t>Heuer ym</a:t>
            </a:r>
            <a:r>
              <a:rPr lang="fi-FI" sz="1800" smtClean="0"/>
              <a:t>. (2001).  </a:t>
            </a:r>
            <a:r>
              <a:rPr lang="fi-FI" sz="1800" i="1" smtClean="0"/>
              <a:t>Lett. Appl. Microbiol. </a:t>
            </a:r>
            <a:r>
              <a:rPr lang="fi-FI" sz="1800" smtClean="0"/>
              <a:t> 33: 269–274</a:t>
            </a:r>
            <a:endParaRPr lang="fi-FI" sz="2400" smtClean="0"/>
          </a:p>
          <a:p>
            <a:pPr eaLnBrk="1" hangingPunct="1"/>
            <a:r>
              <a:rPr lang="fi-FI" sz="2800" smtClean="0"/>
              <a:t>Englannin sikaruttoepidemia sai alkunsa ulkona tarhatuista sioista</a:t>
            </a:r>
          </a:p>
          <a:p>
            <a:pPr eaLnBrk="1" hangingPunct="1"/>
            <a:r>
              <a:rPr lang="fi-FI" sz="2800" smtClean="0"/>
              <a:t>Trikiiniriskin vuoksi sikoja ei tulisi lainkaan tarhata ulkona</a:t>
            </a:r>
          </a:p>
          <a:p>
            <a:pPr eaLnBrk="1" hangingPunct="1"/>
            <a:r>
              <a:rPr lang="fi-FI" sz="2800" smtClean="0"/>
              <a:t>Ulkotarhassa kalkkunat voivat syödä matoja ja sairastua niistä parantumattomaan mustapäätautiin</a:t>
            </a:r>
          </a:p>
          <a:p>
            <a:pPr eaLnBrk="1" hangingPunct="1"/>
            <a:r>
              <a:rPr lang="fi-FI" sz="2800" smtClean="0"/>
              <a:t>Luomueläimiltä ei saa häätää loisia matokuureilla ennalta ehkäisevästi</a:t>
            </a:r>
            <a:endParaRPr lang="fi-FI" smtClean="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14313" y="8293100"/>
            <a:ext cx="6721475" cy="708025"/>
          </a:xfrm>
          <a:prstGeom prst="rect">
            <a:avLst/>
          </a:prstGeom>
          <a:noFill/>
          <a:ln w="12700">
            <a:noFill/>
            <a:miter lim="800000"/>
            <a:headEnd/>
            <a:tailEnd/>
          </a:ln>
        </p:spPr>
        <p:txBody>
          <a:bodyPr>
            <a:spAutoFit/>
          </a:bodyPr>
          <a:lstStyle/>
          <a:p>
            <a:pPr>
              <a:buFont typeface="Monotype Sorts" pitchFamily="2" charset="2"/>
              <a:buChar char="F"/>
            </a:pPr>
            <a:r>
              <a:rPr lang="fi-FI" sz="2000">
                <a:solidFill>
                  <a:srgbClr val="FFFFFF"/>
                </a:solidFill>
                <a:cs typeface="Arial" pitchFamily="34" charset="0"/>
              </a:rPr>
              <a:t> </a:t>
            </a:r>
            <a:r>
              <a:rPr lang="fi-FI" sz="2000">
                <a:solidFill>
                  <a:srgbClr val="FFFFFF"/>
                </a:solidFill>
                <a:cs typeface="Arial" pitchFamily="34" charset="0"/>
                <a:hlinkClick r:id="rId4"/>
              </a:rPr>
              <a:t>Oivanen</a:t>
            </a:r>
            <a:r>
              <a:rPr lang="fi-FI" sz="2000">
                <a:solidFill>
                  <a:srgbClr val="FFFFFF"/>
                </a:solidFill>
                <a:cs typeface="Arial" pitchFamily="34" charset="0"/>
              </a:rPr>
              <a:t> (2005). Endemic trichinellosis – experimental </a:t>
            </a:r>
            <a:br>
              <a:rPr lang="fi-FI" sz="2000">
                <a:solidFill>
                  <a:srgbClr val="FFFFFF"/>
                </a:solidFill>
                <a:cs typeface="Arial" pitchFamily="34" charset="0"/>
              </a:rPr>
            </a:br>
            <a:r>
              <a:rPr lang="fi-FI" sz="2000">
                <a:solidFill>
                  <a:srgbClr val="FFFFFF"/>
                </a:solidFill>
                <a:cs typeface="Arial" pitchFamily="34" charset="0"/>
              </a:rPr>
              <a:t>    and epidemiological studies. Dissertation, Univ. of Helsinki.</a:t>
            </a:r>
          </a:p>
        </p:txBody>
      </p:sp>
      <p:sp>
        <p:nvSpPr>
          <p:cNvPr id="3076" name="Rectangle 3"/>
          <p:cNvSpPr>
            <a:spLocks noChangeArrowheads="1"/>
          </p:cNvSpPr>
          <p:nvPr/>
        </p:nvSpPr>
        <p:spPr bwMode="auto">
          <a:xfrm>
            <a:off x="188913" y="-214313"/>
            <a:ext cx="6572250" cy="1473201"/>
          </a:xfrm>
          <a:prstGeom prst="rect">
            <a:avLst/>
          </a:prstGeom>
          <a:noFill/>
          <a:ln w="12700">
            <a:noFill/>
            <a:miter lim="800000"/>
            <a:headEnd/>
            <a:tailEnd/>
          </a:ln>
        </p:spPr>
        <p:txBody>
          <a:bodyPr lIns="90488" tIns="44450" rIns="90488" bIns="44450" anchor="b"/>
          <a:lstStyle/>
          <a:p>
            <a:pPr algn="ctr" eaLnBrk="1" hangingPunct="1">
              <a:lnSpc>
                <a:spcPct val="80000"/>
              </a:lnSpc>
            </a:pPr>
            <a:r>
              <a:rPr lang="fi-FI" sz="4000" dirty="0">
                <a:solidFill>
                  <a:srgbClr val="FFFF00"/>
                </a:solidFill>
                <a:cs typeface="Arial" pitchFamily="34" charset="0"/>
              </a:rPr>
              <a:t>Sikojen ulkotarhaus tuo </a:t>
            </a:r>
          </a:p>
          <a:p>
            <a:pPr algn="ctr" eaLnBrk="1" hangingPunct="1">
              <a:lnSpc>
                <a:spcPct val="80000"/>
              </a:lnSpc>
            </a:pPr>
            <a:r>
              <a:rPr lang="fi-FI" sz="4000" dirty="0">
                <a:solidFill>
                  <a:srgbClr val="FFFF00"/>
                </a:solidFill>
                <a:cs typeface="Arial" pitchFamily="34" charset="0"/>
              </a:rPr>
              <a:t>turhia, suuria</a:t>
            </a:r>
            <a:r>
              <a:rPr lang="fi-FI" sz="4000" baseline="30000" dirty="0">
                <a:solidFill>
                  <a:srgbClr val="FFFF00"/>
                </a:solidFill>
                <a:cs typeface="Arial" pitchFamily="34" charset="0"/>
              </a:rPr>
              <a:t>#</a:t>
            </a:r>
            <a:r>
              <a:rPr lang="fi-FI" sz="4000" dirty="0">
                <a:solidFill>
                  <a:srgbClr val="FFFF00"/>
                </a:solidFill>
                <a:cs typeface="Arial" pitchFamily="34" charset="0"/>
              </a:rPr>
              <a:t> tautiriskejä</a:t>
            </a:r>
          </a:p>
        </p:txBody>
      </p:sp>
      <p:sp>
        <p:nvSpPr>
          <p:cNvPr id="3077" name="Rectangle 4"/>
          <p:cNvSpPr>
            <a:spLocks noChangeArrowheads="1"/>
          </p:cNvSpPr>
          <p:nvPr/>
        </p:nvSpPr>
        <p:spPr bwMode="auto">
          <a:xfrm>
            <a:off x="501650" y="571500"/>
            <a:ext cx="5829300" cy="1473200"/>
          </a:xfrm>
          <a:prstGeom prst="rect">
            <a:avLst/>
          </a:prstGeom>
          <a:noFill/>
          <a:ln w="12700">
            <a:noFill/>
            <a:miter lim="800000"/>
            <a:headEnd/>
            <a:tailEnd/>
          </a:ln>
        </p:spPr>
        <p:txBody>
          <a:bodyPr lIns="90488" tIns="44450" rIns="90488" bIns="44450" anchor="b"/>
          <a:lstStyle/>
          <a:p>
            <a:pPr eaLnBrk="1" hangingPunct="1"/>
            <a:r>
              <a:rPr lang="fi-FI" sz="4400">
                <a:solidFill>
                  <a:srgbClr val="FFFF00"/>
                </a:solidFill>
                <a:cs typeface="Arial" pitchFamily="34" charset="0"/>
              </a:rPr>
              <a:t> </a:t>
            </a:r>
          </a:p>
        </p:txBody>
      </p:sp>
      <p:grpSp>
        <p:nvGrpSpPr>
          <p:cNvPr id="3078" name="Ryhmä 10"/>
          <p:cNvGrpSpPr>
            <a:grpSpLocks/>
          </p:cNvGrpSpPr>
          <p:nvPr/>
        </p:nvGrpSpPr>
        <p:grpSpPr bwMode="auto">
          <a:xfrm>
            <a:off x="0" y="1479550"/>
            <a:ext cx="7572375" cy="5878513"/>
            <a:chOff x="0" y="1765300"/>
            <a:chExt cx="7572404" cy="5878534"/>
          </a:xfrm>
        </p:grpSpPr>
        <p:graphicFrame>
          <p:nvGraphicFramePr>
            <p:cNvPr id="3074" name="Object 2"/>
            <p:cNvGraphicFramePr>
              <a:graphicFrameLocks noChangeAspect="1"/>
            </p:cNvGraphicFramePr>
            <p:nvPr/>
          </p:nvGraphicFramePr>
          <p:xfrm>
            <a:off x="0" y="1765300"/>
            <a:ext cx="7572404" cy="5878534"/>
          </p:xfrm>
          <a:graphic>
            <a:graphicData uri="http://schemas.openxmlformats.org/presentationml/2006/ole">
              <p:oleObj spid="_x0000_s3074" r:id="rId5" imgW="7571888" imgH="5877053" progId="Excel.Sheet.8">
                <p:embed/>
              </p:oleObj>
            </a:graphicData>
          </a:graphic>
        </p:graphicFrame>
        <p:sp>
          <p:nvSpPr>
            <p:cNvPr id="3083" name="Tekstikehys 8"/>
            <p:cNvSpPr txBox="1">
              <a:spLocks noChangeArrowheads="1"/>
            </p:cNvSpPr>
            <p:nvPr/>
          </p:nvSpPr>
          <p:spPr bwMode="auto">
            <a:xfrm>
              <a:off x="1159328" y="1834202"/>
              <a:ext cx="3841308" cy="523220"/>
            </a:xfrm>
            <a:prstGeom prst="rect">
              <a:avLst/>
            </a:prstGeom>
            <a:noFill/>
            <a:ln w="9525">
              <a:noFill/>
              <a:miter lim="800000"/>
              <a:headEnd/>
              <a:tailEnd/>
            </a:ln>
          </p:spPr>
          <p:txBody>
            <a:bodyPr wrap="none">
              <a:spAutoFit/>
            </a:bodyPr>
            <a:lstStyle/>
            <a:p>
              <a:r>
                <a:rPr lang="fi-FI" sz="2800">
                  <a:solidFill>
                    <a:srgbClr val="FFFFFF"/>
                  </a:solidFill>
                  <a:cs typeface="Arial" pitchFamily="34" charset="0"/>
                </a:rPr>
                <a:t>Trikiinisikojen osuus [%]</a:t>
              </a:r>
            </a:p>
          </p:txBody>
        </p:sp>
      </p:grpSp>
      <p:grpSp>
        <p:nvGrpSpPr>
          <p:cNvPr id="3079" name="Ryhmä 13"/>
          <p:cNvGrpSpPr>
            <a:grpSpLocks/>
          </p:cNvGrpSpPr>
          <p:nvPr/>
        </p:nvGrpSpPr>
        <p:grpSpPr bwMode="auto">
          <a:xfrm>
            <a:off x="260350" y="7286625"/>
            <a:ext cx="6478588" cy="1000125"/>
            <a:chOff x="260350" y="7286644"/>
            <a:chExt cx="6478185" cy="1000135"/>
          </a:xfrm>
        </p:grpSpPr>
        <p:sp>
          <p:nvSpPr>
            <p:cNvPr id="3080" name="Text Box 6"/>
            <p:cNvSpPr txBox="1">
              <a:spLocks noChangeArrowheads="1"/>
            </p:cNvSpPr>
            <p:nvPr/>
          </p:nvSpPr>
          <p:spPr bwMode="auto">
            <a:xfrm>
              <a:off x="260350" y="7286644"/>
              <a:ext cx="5324407" cy="397545"/>
            </a:xfrm>
            <a:prstGeom prst="rect">
              <a:avLst/>
            </a:prstGeom>
            <a:noFill/>
            <a:ln w="12700" algn="ctr">
              <a:noFill/>
              <a:miter lim="800000"/>
              <a:headEnd/>
              <a:tailEnd/>
            </a:ln>
          </p:spPr>
          <p:txBody>
            <a:bodyPr wrap="none" lIns="90488" tIns="44450" rIns="90488" bIns="44450">
              <a:spAutoFit/>
            </a:bodyPr>
            <a:lstStyle/>
            <a:p>
              <a:pPr eaLnBrk="1" hangingPunct="1">
                <a:buSzPct val="100000"/>
                <a:buFont typeface="Monotype Sorts" pitchFamily="2" charset="2"/>
                <a:buNone/>
              </a:pPr>
              <a:r>
                <a:rPr lang="fi-FI" sz="2000">
                  <a:solidFill>
                    <a:srgbClr val="FFFFFF"/>
                  </a:solidFill>
                  <a:cs typeface="Arial" pitchFamily="34" charset="0"/>
                </a:rPr>
                <a:t>*   Kaatopaikan sulkemisen vuoksi. Villisikatarha.</a:t>
              </a:r>
            </a:p>
          </p:txBody>
        </p:sp>
        <p:sp>
          <p:nvSpPr>
            <p:cNvPr id="3081" name="Text Box 7"/>
            <p:cNvSpPr txBox="1">
              <a:spLocks noChangeArrowheads="1"/>
            </p:cNvSpPr>
            <p:nvPr/>
          </p:nvSpPr>
          <p:spPr bwMode="auto">
            <a:xfrm>
              <a:off x="260350" y="7587937"/>
              <a:ext cx="5111978" cy="397545"/>
            </a:xfrm>
            <a:prstGeom prst="rect">
              <a:avLst/>
            </a:prstGeom>
            <a:noFill/>
            <a:ln w="12700" algn="ctr">
              <a:noFill/>
              <a:miter lim="800000"/>
              <a:headEnd/>
              <a:tailEnd/>
            </a:ln>
          </p:spPr>
          <p:txBody>
            <a:bodyPr wrap="none" lIns="90488" tIns="44450" rIns="90488" bIns="44450">
              <a:spAutoFit/>
            </a:bodyPr>
            <a:lstStyle/>
            <a:p>
              <a:pPr eaLnBrk="1" hangingPunct="1">
                <a:buSzPct val="100000"/>
                <a:buFont typeface="Monotype Sorts" pitchFamily="2" charset="2"/>
                <a:buNone/>
              </a:pPr>
              <a:r>
                <a:rPr lang="fi-FI" sz="2000">
                  <a:solidFill>
                    <a:srgbClr val="FFFFFF"/>
                  </a:solidFill>
                  <a:cs typeface="Arial" pitchFamily="34" charset="0"/>
                </a:rPr>
                <a:t>** Rotta-altistuksen päätyttyä syntyneet villisiat</a:t>
              </a:r>
            </a:p>
          </p:txBody>
        </p:sp>
        <p:sp>
          <p:nvSpPr>
            <p:cNvPr id="3082" name="Text Box 7"/>
            <p:cNvSpPr txBox="1">
              <a:spLocks noChangeArrowheads="1"/>
            </p:cNvSpPr>
            <p:nvPr/>
          </p:nvSpPr>
          <p:spPr bwMode="auto">
            <a:xfrm>
              <a:off x="285728" y="7889231"/>
              <a:ext cx="6452807" cy="397548"/>
            </a:xfrm>
            <a:prstGeom prst="rect">
              <a:avLst/>
            </a:prstGeom>
            <a:noFill/>
            <a:ln w="12700" algn="ctr">
              <a:noFill/>
              <a:miter lim="800000"/>
              <a:headEnd/>
              <a:tailEnd/>
            </a:ln>
          </p:spPr>
          <p:txBody>
            <a:bodyPr wrap="none" lIns="90488" tIns="44450" rIns="90488" bIns="44450">
              <a:spAutoFit/>
            </a:bodyPr>
            <a:lstStyle/>
            <a:p>
              <a:pPr eaLnBrk="1" hangingPunct="1">
                <a:buSzPct val="100000"/>
                <a:buFont typeface="Monotype Sorts" pitchFamily="2" charset="2"/>
                <a:buNone/>
              </a:pPr>
              <a:r>
                <a:rPr lang="fi-FI" sz="2000" baseline="30000">
                  <a:solidFill>
                    <a:srgbClr val="FFFFFF"/>
                  </a:solidFill>
                  <a:cs typeface="Arial" pitchFamily="34" charset="0"/>
                </a:rPr>
                <a:t>#</a:t>
              </a:r>
              <a:r>
                <a:rPr lang="fi-FI" sz="2000">
                  <a:solidFill>
                    <a:srgbClr val="FFFFFF"/>
                  </a:solidFill>
                  <a:cs typeface="Arial" pitchFamily="34" charset="0"/>
                </a:rPr>
                <a:t>   Sian tautiriski voi olla  28 000  kertaa tavallista suurempi</a:t>
              </a:r>
            </a:p>
          </p:txBody>
        </p:sp>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026"/>
          <p:cNvSpPr>
            <a:spLocks noGrp="1" noChangeArrowheads="1"/>
          </p:cNvSpPr>
          <p:nvPr>
            <p:ph type="title"/>
          </p:nvPr>
        </p:nvSpPr>
        <p:spPr>
          <a:xfrm>
            <a:off x="285750" y="250825"/>
            <a:ext cx="5829300" cy="1473200"/>
          </a:xfrm>
        </p:spPr>
        <p:txBody>
          <a:bodyPr/>
          <a:lstStyle/>
          <a:p>
            <a:pPr algn="ctr" eaLnBrk="1" hangingPunct="1">
              <a:lnSpc>
                <a:spcPct val="90000"/>
              </a:lnSpc>
            </a:pPr>
            <a:r>
              <a:rPr lang="fi-FI" dirty="0" smtClean="0"/>
              <a:t>Syödään luonto elävältä </a:t>
            </a:r>
            <a:r>
              <a:rPr lang="fi-FI" dirty="0" smtClean="0"/>
              <a:t>- </a:t>
            </a:r>
            <a:r>
              <a:rPr lang="fi-FI" dirty="0" smtClean="0"/>
              <a:t>vai onko siinä itua? </a:t>
            </a:r>
          </a:p>
        </p:txBody>
      </p:sp>
      <p:sp>
        <p:nvSpPr>
          <p:cNvPr id="233475" name="Rectangle 1027"/>
          <p:cNvSpPr>
            <a:spLocks noGrp="1" noChangeArrowheads="1"/>
          </p:cNvSpPr>
          <p:nvPr>
            <p:ph type="body" idx="1"/>
          </p:nvPr>
        </p:nvSpPr>
        <p:spPr>
          <a:xfrm>
            <a:off x="609600" y="2057400"/>
            <a:ext cx="6248400" cy="5486400"/>
          </a:xfrm>
        </p:spPr>
        <p:txBody>
          <a:bodyPr/>
          <a:lstStyle/>
          <a:p>
            <a:pPr eaLnBrk="1" hangingPunct="1">
              <a:buFont typeface="Wingdings" pitchFamily="2" charset="2"/>
              <a:buChar char="q"/>
            </a:pPr>
            <a:r>
              <a:rPr lang="fi-FI" dirty="0" smtClean="0"/>
              <a:t>”Ne sisältävät myös enemmän entsyymejä ... elottomat ruuat eivät ylläpidä terveyttä” </a:t>
            </a:r>
            <a:br>
              <a:rPr lang="fi-FI" dirty="0" smtClean="0"/>
            </a:br>
            <a:r>
              <a:rPr lang="fi-FI" sz="2400" dirty="0" smtClean="0"/>
              <a:t>(Paavo Airola 1988. Luonnonlääketieteen käsikirja. Suomen Terveyskirjat Oy)</a:t>
            </a:r>
            <a:endParaRPr lang="fi-FI" sz="2800" dirty="0" smtClean="0"/>
          </a:p>
          <a:p>
            <a:pPr eaLnBrk="1" hangingPunct="1"/>
            <a:r>
              <a:rPr lang="fi-FI" dirty="0" smtClean="0"/>
              <a:t>Entsyymit ovat valkuaisaineita. Ravinnon valkuaisaineet pilkotaan aminohapoiksi, joista ihminen rakentaa itse omat entsyyminsä.</a:t>
            </a:r>
          </a:p>
          <a:p>
            <a:pPr eaLnBrk="1" hangingPunct="1"/>
            <a:r>
              <a:rPr lang="fi-FI" dirty="0" smtClean="0"/>
              <a:t>Kasvien haitta-aineet</a:t>
            </a:r>
          </a:p>
          <a:p>
            <a:pPr eaLnBrk="1" hangingPunct="1"/>
            <a:r>
              <a:rPr lang="fi-FI" dirty="0" smtClean="0"/>
              <a:t>Loiset, taudinaiheuttajat</a:t>
            </a:r>
          </a:p>
          <a:p>
            <a:pPr eaLnBrk="1" hangingPunct="1"/>
            <a:r>
              <a:rPr lang="fi-FI" dirty="0" smtClean="0"/>
              <a:t>Prosessointi (esim. keittäminen) vähentää monia haitta- ja eräitä hyötyaineita (vitamiinit)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tsikko 1"/>
          <p:cNvSpPr>
            <a:spLocks noGrp="1"/>
          </p:cNvSpPr>
          <p:nvPr>
            <p:ph type="title"/>
          </p:nvPr>
        </p:nvSpPr>
        <p:spPr>
          <a:xfrm>
            <a:off x="1052513" y="250825"/>
            <a:ext cx="5256212" cy="928688"/>
          </a:xfrm>
        </p:spPr>
        <p:txBody>
          <a:bodyPr/>
          <a:lstStyle/>
          <a:p>
            <a:r>
              <a:rPr lang="fi-FI" dirty="0" smtClean="0"/>
              <a:t>Luomusatoa EU:ssa 2011</a:t>
            </a:r>
          </a:p>
        </p:txBody>
      </p:sp>
      <p:sp>
        <p:nvSpPr>
          <p:cNvPr id="198659" name="Sisällön paikkamerkki 2"/>
          <p:cNvSpPr>
            <a:spLocks noGrp="1"/>
          </p:cNvSpPr>
          <p:nvPr>
            <p:ph idx="1"/>
          </p:nvPr>
        </p:nvSpPr>
        <p:spPr>
          <a:xfrm>
            <a:off x="333375" y="1357313"/>
            <a:ext cx="6272213" cy="7380287"/>
          </a:xfrm>
        </p:spPr>
        <p:txBody>
          <a:bodyPr/>
          <a:lstStyle/>
          <a:p>
            <a:r>
              <a:rPr lang="fi-FI" dirty="0" smtClean="0"/>
              <a:t>Euroopassa yli 50 ihmistä kuoli ja 4000 sairastui </a:t>
            </a:r>
            <a:r>
              <a:rPr lang="fi-FI" dirty="0" err="1" smtClean="0">
                <a:hlinkClick r:id="rId2"/>
              </a:rPr>
              <a:t>luomuiduista</a:t>
            </a:r>
            <a:r>
              <a:rPr lang="fi-FI" dirty="0" smtClean="0">
                <a:hlinkClick r:id="rId2"/>
              </a:rPr>
              <a:t> levinneeseen veriripuliin </a:t>
            </a:r>
            <a:r>
              <a:rPr lang="fi-FI" dirty="0" smtClean="0"/>
              <a:t>vuonna 2011</a:t>
            </a:r>
          </a:p>
          <a:p>
            <a:r>
              <a:rPr lang="fi-FI" dirty="0" smtClean="0"/>
              <a:t>Epidemia käynnistyi luomutilalla tuotetuista, </a:t>
            </a:r>
            <a:r>
              <a:rPr lang="fi-FI" dirty="0" err="1" smtClean="0">
                <a:hlinkClick r:id="rId3"/>
              </a:rPr>
              <a:t>EHEC-kolibakteerin</a:t>
            </a:r>
            <a:r>
              <a:rPr lang="fi-FI" dirty="0" smtClean="0">
                <a:hlinkClick r:id="rId3"/>
              </a:rPr>
              <a:t> saastuttamista</a:t>
            </a:r>
            <a:r>
              <a:rPr lang="fi-FI" dirty="0" smtClean="0"/>
              <a:t> sarviapilan siemenistä</a:t>
            </a:r>
          </a:p>
          <a:p>
            <a:pPr lvl="1"/>
            <a:r>
              <a:rPr lang="fi-FI" dirty="0" smtClean="0"/>
              <a:t>joita myytiin Suomenkin luomukaupoissa </a:t>
            </a:r>
            <a:br>
              <a:rPr lang="fi-FI" dirty="0" smtClean="0"/>
            </a:br>
            <a:r>
              <a:rPr lang="fi-FI" dirty="0" smtClean="0"/>
              <a:t>"elävän ravinnon" tuotantoon (luonnollisesti ilman </a:t>
            </a:r>
            <a:br>
              <a:rPr lang="fi-FI" dirty="0" smtClean="0"/>
            </a:br>
            <a:r>
              <a:rPr lang="fi-FI" dirty="0" smtClean="0"/>
              <a:t>lain vaatimia alkuperämerkintöjä) </a:t>
            </a:r>
          </a:p>
          <a:p>
            <a:r>
              <a:rPr lang="fi-FI" dirty="0" smtClean="0"/>
              <a:t>Tällaiset epidemiat johtuvat usein ruoan saastumisesta </a:t>
            </a:r>
            <a:r>
              <a:rPr lang="fi-FI" dirty="0" smtClean="0">
                <a:hlinkClick r:id="rId4"/>
              </a:rPr>
              <a:t>ulosteella</a:t>
            </a:r>
            <a:r>
              <a:rPr lang="fi-FI" dirty="0" smtClean="0"/>
              <a:t> (WHO 2011); </a:t>
            </a:r>
            <a:br>
              <a:rPr lang="fi-FI" dirty="0" smtClean="0"/>
            </a:br>
            <a:r>
              <a:rPr lang="fi-FI" dirty="0" err="1" smtClean="0"/>
              <a:t>EHEC-bakteeria</a:t>
            </a:r>
            <a:r>
              <a:rPr lang="fi-FI" dirty="0" smtClean="0"/>
              <a:t> muhii nautojen suolistossa </a:t>
            </a:r>
            <a:br>
              <a:rPr lang="fi-FI" dirty="0" smtClean="0"/>
            </a:br>
            <a:r>
              <a:rPr lang="fi-FI" dirty="0" smtClean="0"/>
              <a:t>eläintä haittaamatta</a:t>
            </a:r>
          </a:p>
          <a:p>
            <a:r>
              <a:rPr lang="fi-FI" dirty="0" smtClean="0"/>
              <a:t>Ruoan kasvatus ulosteilla on luomuaatteen ydintä, vaikka niiden kierrätys energiaksi voisi usein olla turvallisempaa </a:t>
            </a:r>
          </a:p>
          <a:p>
            <a:pPr lvl="1"/>
            <a:r>
              <a:rPr lang="fi-FI" dirty="0" smtClean="0"/>
              <a:t>Itsekin osasin </a:t>
            </a:r>
            <a:r>
              <a:rPr lang="fi-FI" dirty="0" smtClean="0">
                <a:hlinkClick r:id="rId5"/>
              </a:rPr>
              <a:t>varoittaa </a:t>
            </a:r>
            <a:r>
              <a:rPr lang="fi-FI" dirty="0" err="1" smtClean="0">
                <a:hlinkClick r:id="rId5"/>
              </a:rPr>
              <a:t>tappajaiduista</a:t>
            </a:r>
            <a:r>
              <a:rPr lang="fi-FI" dirty="0" smtClean="0">
                <a:hlinkClick r:id="rId5"/>
              </a:rPr>
              <a:t> </a:t>
            </a:r>
            <a:r>
              <a:rPr lang="fi-FI" dirty="0" smtClean="0"/>
              <a:t>Suomessa vasta 2003 (TS 11.6.2003)</a:t>
            </a:r>
          </a:p>
          <a:p>
            <a:r>
              <a:rPr lang="fi-FI" dirty="0" smtClean="0"/>
              <a:t>Luomuoliivien </a:t>
            </a:r>
            <a:r>
              <a:rPr lang="fi-FI" dirty="0" err="1" smtClean="0">
                <a:hlinkClick r:id="rId6"/>
              </a:rPr>
              <a:t>botuliinibakteereihin</a:t>
            </a:r>
            <a:r>
              <a:rPr lang="fi-FI" dirty="0" smtClean="0"/>
              <a:t> sitä vastoin kuoli vain yksi suomalainen, iäkäs naishenkilö (MTV3  1.11.2011)</a:t>
            </a:r>
          </a:p>
          <a:p>
            <a:pPr lvl="1">
              <a:buNone/>
            </a:pPr>
            <a:endParaRPr lang="fi-FI" dirty="0" smtClean="0"/>
          </a:p>
          <a:p>
            <a:pPr lvl="1"/>
            <a:endParaRPr lang="fi-FI" dirty="0" smtClean="0"/>
          </a:p>
          <a:p>
            <a:pPr lvl="1"/>
            <a:endParaRPr lang="fi-FI" dirty="0" smtClean="0"/>
          </a:p>
          <a:p>
            <a:pPr lvl="1"/>
            <a:endParaRPr lang="fi-FI" dirty="0" smtClean="0"/>
          </a:p>
          <a:p>
            <a:pPr lvl="1"/>
            <a:endParaRPr lang="fi-FI" dirty="0" smtClean="0"/>
          </a:p>
          <a:p>
            <a:pPr lvl="1"/>
            <a:endParaRPr lang="fi-FI" dirty="0" smtClean="0"/>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 </a:t>
            </a:r>
            <a:endParaRPr lang="en-US" dirty="0"/>
          </a:p>
        </p:txBody>
      </p:sp>
      <p:sp>
        <p:nvSpPr>
          <p:cNvPr id="6" name="Dian numeron paikkamerkki 5"/>
          <p:cNvSpPr>
            <a:spLocks noGrp="1"/>
          </p:cNvSpPr>
          <p:nvPr>
            <p:ph type="sldNum" sz="quarter" idx="12"/>
          </p:nvPr>
        </p:nvSpPr>
        <p:spPr/>
        <p:txBody>
          <a:bodyPr/>
          <a:lstStyle/>
          <a:p>
            <a:pPr>
              <a:defRPr/>
            </a:pPr>
            <a:fld id="{B432B313-4E08-432A-BE4A-823F3F091AA9}"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34925"/>
            <a:ext cx="6813550" cy="1473200"/>
          </a:xfrm>
          <a:noFill/>
        </p:spPr>
        <p:txBody>
          <a:bodyPr lIns="90488" tIns="44450" rIns="90488" bIns="44450" anchor="b"/>
          <a:lstStyle/>
          <a:p>
            <a:pPr eaLnBrk="1" hangingPunct="1">
              <a:lnSpc>
                <a:spcPct val="85000"/>
              </a:lnSpc>
            </a:pPr>
            <a:r>
              <a:rPr lang="fi-FI" sz="3200" dirty="0" smtClean="0"/>
              <a:t>Siemenettömien kasvilajikkeiden jalostus kiellettävä?</a:t>
            </a:r>
          </a:p>
        </p:txBody>
      </p:sp>
      <p:sp>
        <p:nvSpPr>
          <p:cNvPr id="234499" name="Rectangle 3"/>
          <p:cNvSpPr>
            <a:spLocks noChangeArrowheads="1"/>
          </p:cNvSpPr>
          <p:nvPr/>
        </p:nvSpPr>
        <p:spPr bwMode="auto">
          <a:xfrm>
            <a:off x="115888" y="1368425"/>
            <a:ext cx="6913562" cy="4859338"/>
          </a:xfrm>
          <a:prstGeom prst="rect">
            <a:avLst/>
          </a:prstGeom>
          <a:noFill/>
          <a:ln w="12700">
            <a:noFill/>
            <a:miter lim="800000"/>
            <a:headEnd/>
            <a:tailEnd/>
          </a:ln>
        </p:spPr>
        <p:txBody>
          <a:bodyPr lIns="90488" tIns="44450" rIns="90488" bIns="44450"/>
          <a:lstStyle/>
          <a:p>
            <a:pPr marL="342900" indent="-342900" eaLnBrk="1" hangingPunct="1">
              <a:lnSpc>
                <a:spcPct val="95000"/>
              </a:lnSpc>
              <a:spcBef>
                <a:spcPct val="20000"/>
              </a:spcBef>
            </a:pPr>
            <a:r>
              <a:rPr lang="fi-FI" sz="2800">
                <a:solidFill>
                  <a:srgbClr val="000000"/>
                </a:solidFill>
                <a:latin typeface="Arial" pitchFamily="34" charset="0"/>
                <a:cs typeface="Arial" pitchFamily="34" charset="0"/>
              </a:rPr>
              <a:t>	</a:t>
            </a:r>
          </a:p>
          <a:p>
            <a:pPr marL="342900" indent="-342900" eaLnBrk="1" hangingPunct="1">
              <a:lnSpc>
                <a:spcPct val="95000"/>
              </a:lnSpc>
              <a:spcBef>
                <a:spcPct val="20000"/>
              </a:spcBef>
              <a:buFontTx/>
              <a:buChar char="•"/>
            </a:pPr>
            <a:r>
              <a:rPr lang="fi-FI" sz="2800">
                <a:solidFill>
                  <a:srgbClr val="000000"/>
                </a:solidFill>
                <a:latin typeface="Arial" pitchFamily="34" charset="0"/>
                <a:cs typeface="Arial" pitchFamily="34" charset="0"/>
              </a:rPr>
              <a:t>Sveitsin bioetiikkasäädös tyrmää esimerkiksi siemenettömien kasvilajikkeiden jalostamisen</a:t>
            </a:r>
          </a:p>
          <a:p>
            <a:pPr marL="342900" indent="-342900" eaLnBrk="1" hangingPunct="1">
              <a:lnSpc>
                <a:spcPct val="95000"/>
              </a:lnSpc>
              <a:spcBef>
                <a:spcPct val="20000"/>
              </a:spcBef>
              <a:buFontTx/>
              <a:buChar char="•"/>
            </a:pPr>
            <a:r>
              <a:rPr lang="fi-FI" sz="2800">
                <a:solidFill>
                  <a:srgbClr val="000000"/>
                </a:solidFill>
                <a:latin typeface="Arial" pitchFamily="34" charset="0"/>
                <a:cs typeface="Arial" pitchFamily="34" charset="0"/>
              </a:rPr>
              <a:t>…joten pian ostamme kaupasta tällaisia banaaneja: </a:t>
            </a:r>
          </a:p>
          <a:p>
            <a:pPr marL="342900" indent="-342900" eaLnBrk="1" hangingPunct="1">
              <a:lnSpc>
                <a:spcPct val="95000"/>
              </a:lnSpc>
              <a:spcBef>
                <a:spcPct val="20000"/>
              </a:spcBef>
            </a:pPr>
            <a:endParaRPr lang="fi-FI" sz="2800">
              <a:solidFill>
                <a:srgbClr val="000000"/>
              </a:solidFill>
              <a:latin typeface="Arial" pitchFamily="34" charset="0"/>
              <a:cs typeface="Arial" pitchFamily="34" charset="0"/>
            </a:endParaRPr>
          </a:p>
        </p:txBody>
      </p:sp>
      <p:sp>
        <p:nvSpPr>
          <p:cNvPr id="234500" name="Rectangle 4"/>
          <p:cNvSpPr>
            <a:spLocks noChangeArrowheads="1"/>
          </p:cNvSpPr>
          <p:nvPr/>
        </p:nvSpPr>
        <p:spPr bwMode="auto">
          <a:xfrm>
            <a:off x="333375" y="323850"/>
            <a:ext cx="6191250" cy="1368425"/>
          </a:xfrm>
          <a:prstGeom prst="rect">
            <a:avLst/>
          </a:prstGeom>
          <a:noFill/>
          <a:ln w="9525" algn="ctr">
            <a:solidFill>
              <a:schemeClr val="tx1"/>
            </a:solidFill>
            <a:miter lim="800000"/>
            <a:headEnd/>
            <a:tailEnd/>
          </a:ln>
        </p:spPr>
        <p:txBody>
          <a:bodyPr wrap="none" anchor="ctr"/>
          <a:lstStyle/>
          <a:p>
            <a:pPr algn="r" eaLnBrk="1" hangingPunct="1">
              <a:lnSpc>
                <a:spcPct val="90000"/>
              </a:lnSpc>
            </a:pPr>
            <a:endParaRPr lang="fi-FI" sz="3200">
              <a:solidFill>
                <a:srgbClr val="000000"/>
              </a:solidFill>
              <a:latin typeface="Arial" pitchFamily="34" charset="0"/>
              <a:cs typeface="Arial" pitchFamily="34" charset="0"/>
            </a:endParaRPr>
          </a:p>
        </p:txBody>
      </p:sp>
      <p:sp>
        <p:nvSpPr>
          <p:cNvPr id="234501" name="Rectangle 7"/>
          <p:cNvSpPr>
            <a:spLocks noChangeArrowheads="1"/>
          </p:cNvSpPr>
          <p:nvPr/>
        </p:nvSpPr>
        <p:spPr bwMode="auto">
          <a:xfrm>
            <a:off x="0" y="8166100"/>
            <a:ext cx="6858000" cy="341632"/>
          </a:xfrm>
          <a:prstGeom prst="rect">
            <a:avLst/>
          </a:prstGeom>
          <a:noFill/>
          <a:ln w="9525">
            <a:noFill/>
            <a:miter lim="800000"/>
            <a:headEnd/>
            <a:tailEnd/>
          </a:ln>
        </p:spPr>
        <p:txBody>
          <a:bodyPr>
            <a:spAutoFit/>
          </a:bodyPr>
          <a:lstStyle/>
          <a:p>
            <a:pPr eaLnBrk="1" hangingPunct="1">
              <a:lnSpc>
                <a:spcPct val="90000"/>
              </a:lnSpc>
            </a:pPr>
            <a:r>
              <a:rPr lang="fi-FI" sz="1800" dirty="0" smtClean="0">
                <a:solidFill>
                  <a:srgbClr val="0000FF"/>
                </a:solidFill>
                <a:cs typeface="Arial" pitchFamily="34" charset="0"/>
                <a:hlinkClick r:id="rId2"/>
              </a:rPr>
              <a:t>www.dasmirnov.net/media/users/paul/PBF_02_3_image_04_full.jpg</a:t>
            </a:r>
            <a:r>
              <a:rPr lang="fi-FI" sz="1800" dirty="0" smtClean="0">
                <a:solidFill>
                  <a:srgbClr val="0000FF"/>
                </a:solidFill>
                <a:cs typeface="Arial" pitchFamily="34" charset="0"/>
              </a:rPr>
              <a:t> </a:t>
            </a:r>
            <a:endParaRPr lang="fi-FI" sz="1800" dirty="0">
              <a:solidFill>
                <a:srgbClr val="000000"/>
              </a:solidFill>
              <a:cs typeface="Arial" pitchFamily="34" charset="0"/>
            </a:endParaRPr>
          </a:p>
        </p:txBody>
      </p:sp>
      <p:pic>
        <p:nvPicPr>
          <p:cNvPr id="234502" name="Picture 8" descr="C:\Documents and Settings\Jussi\Omat tiedostot\Omat kuvatiedostot\KikkareBan.jpg"/>
          <p:cNvPicPr>
            <a:picLocks noChangeAspect="1" noChangeArrowheads="1"/>
          </p:cNvPicPr>
          <p:nvPr/>
        </p:nvPicPr>
        <p:blipFill>
          <a:blip r:embed="rId3" cstate="print"/>
          <a:srcRect/>
          <a:stretch>
            <a:fillRect/>
          </a:stretch>
        </p:blipFill>
        <p:spPr bwMode="auto">
          <a:xfrm>
            <a:off x="1066800" y="4114800"/>
            <a:ext cx="4343400" cy="3870325"/>
          </a:xfrm>
          <a:prstGeom prst="rect">
            <a:avLst/>
          </a:prstGeom>
          <a:noFill/>
          <a:ln w="9525">
            <a:noFill/>
            <a:miter lim="800000"/>
            <a:headEnd/>
            <a:tailEnd/>
          </a:ln>
        </p:spPr>
      </p:pic>
      <p:sp>
        <p:nvSpPr>
          <p:cNvPr id="7" name="Päivämäärän paikkamerkki 6"/>
          <p:cNvSpPr>
            <a:spLocks noGrp="1"/>
          </p:cNvSpPr>
          <p:nvPr>
            <p:ph type="dt" sz="half" idx="10"/>
          </p:nvPr>
        </p:nvSpPr>
        <p:spPr>
          <a:xfrm>
            <a:off x="342900" y="8833544"/>
            <a:ext cx="1600200" cy="635000"/>
          </a:xfrm>
        </p:spPr>
        <p:txBody>
          <a:bodyPr/>
          <a:lstStyle/>
          <a:p>
            <a:pPr>
              <a:defRPr/>
            </a:pPr>
            <a:r>
              <a:rPr lang="fi-FI" dirty="0" smtClean="0"/>
              <a:t>13.9.2012</a:t>
            </a:r>
            <a:endParaRPr lang="fi-FI" dirty="0"/>
          </a:p>
        </p:txBody>
      </p:sp>
      <p:sp>
        <p:nvSpPr>
          <p:cNvPr id="8" name="Dian numeron paikkamerkki 7"/>
          <p:cNvSpPr>
            <a:spLocks noGrp="1"/>
          </p:cNvSpPr>
          <p:nvPr>
            <p:ph type="sldNum" sz="quarter" idx="12"/>
          </p:nvPr>
        </p:nvSpPr>
        <p:spPr>
          <a:xfrm>
            <a:off x="4914900" y="8833544"/>
            <a:ext cx="1600200" cy="635000"/>
          </a:xfrm>
        </p:spPr>
        <p:txBody>
          <a:bodyPr/>
          <a:lstStyle/>
          <a:p>
            <a:pPr>
              <a:defRPr/>
            </a:pPr>
            <a:fld id="{6CF986C8-6169-4238-A8C5-98B4C32FA656}" type="slidenum">
              <a:rPr lang="fi-FI" smtClean="0"/>
              <a:pPr>
                <a:defRPr/>
              </a:pPr>
              <a:t>46</a:t>
            </a:fld>
            <a:endParaRPr lang="fi-FI"/>
          </a:p>
        </p:txBody>
      </p:sp>
      <p:sp>
        <p:nvSpPr>
          <p:cNvPr id="9" name="Alatunnisteen paikkamerkki 8"/>
          <p:cNvSpPr>
            <a:spLocks noGrp="1"/>
          </p:cNvSpPr>
          <p:nvPr>
            <p:ph type="ftr" sz="quarter" idx="11"/>
          </p:nvPr>
        </p:nvSpPr>
        <p:spPr>
          <a:xfrm>
            <a:off x="1556792" y="8833544"/>
            <a:ext cx="3246090" cy="635000"/>
          </a:xfrm>
        </p:spPr>
        <p:txBody>
          <a:bodyPr/>
          <a:lstStyle/>
          <a:p>
            <a:pPr>
              <a:defRPr/>
            </a:pPr>
            <a:r>
              <a:rPr lang="fi-FI" dirty="0" smtClean="0"/>
              <a:t>Jussi Tammisola, Kasvit ja ravinto</a:t>
            </a:r>
            <a:endParaRPr lang="fi-FI"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a:xfrm>
            <a:off x="0" y="381000"/>
            <a:ext cx="5791200" cy="1524000"/>
          </a:xfrm>
        </p:spPr>
        <p:txBody>
          <a:bodyPr/>
          <a:lstStyle/>
          <a:p>
            <a:pPr algn="ctr" eaLnBrk="1" hangingPunct="1"/>
            <a:r>
              <a:rPr lang="fi-FI" sz="4000" dirty="0" smtClean="0"/>
              <a:t>…mutta jos kasvilta tosiaan kysyttäisiin?</a:t>
            </a:r>
          </a:p>
        </p:txBody>
      </p:sp>
      <p:pic>
        <p:nvPicPr>
          <p:cNvPr id="235523" name="Picture 3" descr="potato_blight03"/>
          <p:cNvPicPr>
            <a:picLocks noChangeAspect="1" noChangeArrowheads="1"/>
          </p:cNvPicPr>
          <p:nvPr/>
        </p:nvPicPr>
        <p:blipFill>
          <a:blip r:embed="rId2" cstate="print"/>
          <a:srcRect/>
          <a:stretch>
            <a:fillRect/>
          </a:stretch>
        </p:blipFill>
        <p:spPr bwMode="auto">
          <a:xfrm>
            <a:off x="228600" y="2703513"/>
            <a:ext cx="6477000" cy="567213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Otsikko 1"/>
          <p:cNvSpPr>
            <a:spLocks noGrp="1"/>
          </p:cNvSpPr>
          <p:nvPr>
            <p:ph type="title"/>
          </p:nvPr>
        </p:nvSpPr>
        <p:spPr>
          <a:xfrm>
            <a:off x="1000125" y="285750"/>
            <a:ext cx="5629275" cy="928688"/>
          </a:xfrm>
        </p:spPr>
        <p:txBody>
          <a:bodyPr/>
          <a:lstStyle/>
          <a:p>
            <a:r>
              <a:rPr lang="fi-FI" dirty="0" smtClean="0"/>
              <a:t>Taustaa: </a:t>
            </a:r>
            <a:br>
              <a:rPr lang="fi-FI" dirty="0" smtClean="0"/>
            </a:br>
            <a:r>
              <a:rPr lang="fi-FI" dirty="0" smtClean="0"/>
              <a:t>Perinteistä Frankenstein-ruokaa?</a:t>
            </a:r>
          </a:p>
        </p:txBody>
      </p:sp>
      <p:sp>
        <p:nvSpPr>
          <p:cNvPr id="236547" name="Sisällön paikkamerkki 2"/>
          <p:cNvSpPr>
            <a:spLocks noGrp="1"/>
          </p:cNvSpPr>
          <p:nvPr>
            <p:ph idx="1"/>
          </p:nvPr>
        </p:nvSpPr>
        <p:spPr>
          <a:xfrm>
            <a:off x="357188" y="5286375"/>
            <a:ext cx="6500812" cy="1643063"/>
          </a:xfrm>
        </p:spPr>
        <p:txBody>
          <a:bodyPr/>
          <a:lstStyle/>
          <a:p>
            <a:r>
              <a:rPr lang="fi-FI" sz="1600" smtClean="0"/>
              <a:t>Viljellyt omena- ja viinirypäle-</a:t>
            </a:r>
            <a:br>
              <a:rPr lang="fi-FI" sz="1600" smtClean="0"/>
            </a:br>
            <a:r>
              <a:rPr lang="fi-FI" sz="1600" smtClean="0"/>
              <a:t>lajikkeet on iät ja ajat kursittu </a:t>
            </a:r>
            <a:br>
              <a:rPr lang="fi-FI" sz="1600" smtClean="0"/>
            </a:br>
            <a:r>
              <a:rPr lang="fi-FI" sz="1600" smtClean="0"/>
              <a:t>kokoon ”terävän veitsen taiteella”</a:t>
            </a:r>
            <a:br>
              <a:rPr lang="fi-FI" sz="1600" smtClean="0"/>
            </a:br>
            <a:r>
              <a:rPr lang="fi-FI" sz="1400" smtClean="0"/>
              <a:t>(J. Tuomisto: 100 kysymystä ympäristöstä ja terveydestä, Duodecim 2005) </a:t>
            </a:r>
            <a:endParaRPr lang="fi-FI" sz="1600" smtClean="0"/>
          </a:p>
          <a:p>
            <a:pPr lvl="1"/>
            <a:r>
              <a:rPr lang="fi-FI" sz="1400" smtClean="0"/>
              <a:t>...ymppäämällä jalo-oksa ”villiin” perusrunkoon </a:t>
            </a:r>
            <a:endParaRPr lang="fi-FI" sz="1600" smtClean="0"/>
          </a:p>
          <a:p>
            <a:r>
              <a:rPr lang="fi-FI" sz="1600" smtClean="0"/>
              <a:t>Suvuttomasti eräitä kasvilajeja osataan lisätä mm. mukuloista,  sipuleista, itusilmuista, rönsyistä, pistokkaista, taivukkaista, ymppäämällä, tai nykyisin jo myös solukko- tai soluviljelyllä</a:t>
            </a:r>
          </a:p>
          <a:p>
            <a:pPr lvl="1"/>
            <a:r>
              <a:rPr lang="fi-FI" sz="1400" smtClean="0"/>
              <a:t>...mutta aina se ei ole käytännön viljelyssä taloudellisesti mahdollista</a:t>
            </a:r>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dirty="0" smtClean="0"/>
              <a:t>Jussi Tammisola, Kasvit ja ravinto</a:t>
            </a:r>
            <a:endParaRPr lang="en-US" dirty="0"/>
          </a:p>
        </p:txBody>
      </p:sp>
      <p:sp>
        <p:nvSpPr>
          <p:cNvPr id="236550" name="Dian numeron paikkamerkki 5"/>
          <p:cNvSpPr>
            <a:spLocks noGrp="1"/>
          </p:cNvSpPr>
          <p:nvPr>
            <p:ph type="sldNum" sz="quarter" idx="12"/>
          </p:nvPr>
        </p:nvSpPr>
        <p:spPr>
          <a:noFill/>
        </p:spPr>
        <p:txBody>
          <a:bodyPr/>
          <a:lstStyle/>
          <a:p>
            <a:fld id="{261DA6F4-629E-4755-A089-B764A4A091D8}" type="slidenum">
              <a:rPr lang="en-US" smtClean="0">
                <a:latin typeface="Arial" pitchFamily="34" charset="0"/>
              </a:rPr>
              <a:pPr/>
              <a:t>48</a:t>
            </a:fld>
            <a:endParaRPr lang="en-US" smtClean="0">
              <a:latin typeface="Arial" pitchFamily="34" charset="0"/>
            </a:endParaRPr>
          </a:p>
        </p:txBody>
      </p:sp>
      <p:pic>
        <p:nvPicPr>
          <p:cNvPr id="236551" name="Kuva 6" descr="RedFlameSeedless.jpg"/>
          <p:cNvPicPr>
            <a:picLocks noChangeAspect="1"/>
          </p:cNvPicPr>
          <p:nvPr/>
        </p:nvPicPr>
        <p:blipFill>
          <a:blip r:embed="rId3" cstate="print"/>
          <a:srcRect/>
          <a:stretch>
            <a:fillRect/>
          </a:stretch>
        </p:blipFill>
        <p:spPr bwMode="auto">
          <a:xfrm>
            <a:off x="3857625" y="1785938"/>
            <a:ext cx="1928813" cy="1928812"/>
          </a:xfrm>
          <a:prstGeom prst="rect">
            <a:avLst/>
          </a:prstGeom>
          <a:noFill/>
          <a:ln w="9525">
            <a:noFill/>
            <a:miter lim="800000"/>
            <a:headEnd/>
            <a:tailEnd/>
          </a:ln>
        </p:spPr>
      </p:pic>
      <p:pic>
        <p:nvPicPr>
          <p:cNvPr id="236552" name="Kuva 7" descr="Gala.jpg"/>
          <p:cNvPicPr>
            <a:picLocks noChangeAspect="1"/>
          </p:cNvPicPr>
          <p:nvPr/>
        </p:nvPicPr>
        <p:blipFill>
          <a:blip r:embed="rId4" cstate="print"/>
          <a:srcRect/>
          <a:stretch>
            <a:fillRect/>
          </a:stretch>
        </p:blipFill>
        <p:spPr bwMode="auto">
          <a:xfrm>
            <a:off x="785813" y="1785938"/>
            <a:ext cx="2571750" cy="3429000"/>
          </a:xfrm>
          <a:prstGeom prst="rect">
            <a:avLst/>
          </a:prstGeom>
          <a:noFill/>
          <a:ln w="9525">
            <a:noFill/>
            <a:miter lim="800000"/>
            <a:headEnd/>
            <a:tailEnd/>
          </a:ln>
        </p:spPr>
      </p:pic>
      <p:pic>
        <p:nvPicPr>
          <p:cNvPr id="236553" name="Kuva 10" descr="IMG_4506rpppps.jpg"/>
          <p:cNvPicPr>
            <a:picLocks noChangeAspect="1"/>
          </p:cNvPicPr>
          <p:nvPr/>
        </p:nvPicPr>
        <p:blipFill>
          <a:blip r:embed="rId5" cstate="print"/>
          <a:srcRect/>
          <a:stretch>
            <a:fillRect/>
          </a:stretch>
        </p:blipFill>
        <p:spPr bwMode="auto">
          <a:xfrm>
            <a:off x="3786188" y="3857625"/>
            <a:ext cx="2720975" cy="2357438"/>
          </a:xfrm>
          <a:prstGeom prst="rect">
            <a:avLst/>
          </a:prstGeom>
          <a:noFill/>
          <a:ln w="9525">
            <a:noFill/>
            <a:miter lim="800000"/>
            <a:headEnd/>
            <a:tailEnd/>
          </a:ln>
        </p:spPr>
      </p:pic>
      <p:sp>
        <p:nvSpPr>
          <p:cNvPr id="10" name="Sisällön paikkamerkki 2"/>
          <p:cNvSpPr txBox="1">
            <a:spLocks/>
          </p:cNvSpPr>
          <p:nvPr/>
        </p:nvSpPr>
        <p:spPr bwMode="auto">
          <a:xfrm>
            <a:off x="357188" y="1214438"/>
            <a:ext cx="6500812" cy="571500"/>
          </a:xfrm>
          <a:prstGeom prst="rect">
            <a:avLst/>
          </a:prstGeom>
          <a:noFill/>
          <a:ln w="9525">
            <a:noFill/>
            <a:miter lim="800000"/>
            <a:headEnd/>
            <a:tailEnd/>
          </a:ln>
        </p:spPr>
        <p:txBody>
          <a:bodyPr/>
          <a:lstStyle/>
          <a:p>
            <a:pPr marL="212725" indent="-190500">
              <a:lnSpc>
                <a:spcPts val="3000"/>
              </a:lnSpc>
              <a:buClr>
                <a:srgbClr val="FFCC49"/>
              </a:buClr>
              <a:buSzPct val="80000"/>
              <a:buFont typeface="Wingdings" pitchFamily="2" charset="2"/>
              <a:buChar char="n"/>
              <a:defRPr/>
            </a:pPr>
            <a:r>
              <a:rPr lang="fi-FI" sz="1600" kern="0" dirty="0">
                <a:solidFill>
                  <a:srgbClr val="000000"/>
                </a:solidFill>
                <a:latin typeface="Arial"/>
              </a:rPr>
              <a:t>Ovatko siniset perunat kloonattuja? </a:t>
            </a:r>
            <a:r>
              <a:rPr lang="fi-FI" sz="1400" kern="0" dirty="0">
                <a:solidFill>
                  <a:srgbClr val="000000"/>
                </a:solidFill>
                <a:latin typeface="Arial"/>
                <a:hlinkClick r:id="rId6"/>
              </a:rPr>
              <a:t>http://www.geenit.fi/KloonPer.pdf</a:t>
            </a:r>
            <a:r>
              <a:rPr lang="fi-FI" sz="1400" kern="0" dirty="0">
                <a:solidFill>
                  <a:srgbClr val="000000"/>
                </a:solidFill>
                <a:latin typeface="Arial"/>
              </a:rPr>
              <a:t> </a:t>
            </a:r>
            <a:endParaRPr lang="fi-FI" sz="1600" kern="0" dirty="0">
              <a:solidFill>
                <a:srgbClr val="000000"/>
              </a:solidFill>
              <a:latin typeface="Arial"/>
            </a:endParaRPr>
          </a:p>
          <a:p>
            <a:pPr marL="282575" indent="-282575">
              <a:lnSpc>
                <a:spcPts val="3000"/>
              </a:lnSpc>
              <a:buClr>
                <a:srgbClr val="FFCC49"/>
              </a:buClr>
              <a:buSzPct val="110000"/>
              <a:buFont typeface="Wingdings" pitchFamily="2" charset="2"/>
              <a:buChar char="n"/>
              <a:defRPr/>
            </a:pPr>
            <a:endParaRPr lang="fi-FI" sz="1600" kern="0"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533400" y="1981200"/>
            <a:ext cx="6248400" cy="2438400"/>
          </a:xfrm>
        </p:spPr>
        <p:txBody>
          <a:bodyPr/>
          <a:lstStyle/>
          <a:p>
            <a:pPr eaLnBrk="1" hangingPunct="1">
              <a:lnSpc>
                <a:spcPct val="95000"/>
              </a:lnSpc>
            </a:pPr>
            <a:r>
              <a:rPr lang="fi-FI" smtClean="0"/>
              <a:t>70% maailman aikuisväestöstä         kärsii maidon laktoosista</a:t>
            </a:r>
          </a:p>
          <a:p>
            <a:pPr lvl="1" eaLnBrk="1" hangingPunct="1">
              <a:lnSpc>
                <a:spcPct val="95000"/>
              </a:lnSpc>
            </a:pPr>
            <a:r>
              <a:rPr lang="fi-FI" smtClean="0"/>
              <a:t>laktoosia pilkkoo nisäkkäiden suolessa laktaasi-entsyymi</a:t>
            </a:r>
          </a:p>
          <a:p>
            <a:pPr lvl="1" eaLnBrk="1" hangingPunct="1">
              <a:lnSpc>
                <a:spcPct val="95000"/>
              </a:lnSpc>
            </a:pPr>
            <a:r>
              <a:rPr lang="fi-FI" smtClean="0"/>
              <a:t>entsyymiä syntyy imeväisikäisillä</a:t>
            </a:r>
          </a:p>
          <a:p>
            <a:pPr eaLnBrk="1" hangingPunct="1">
              <a:lnSpc>
                <a:spcPct val="95000"/>
              </a:lnSpc>
            </a:pPr>
            <a:endParaRPr lang="fi-FI" smtClean="0"/>
          </a:p>
          <a:p>
            <a:pPr lvl="1" eaLnBrk="1" hangingPunct="1">
              <a:lnSpc>
                <a:spcPct val="95000"/>
              </a:lnSpc>
            </a:pPr>
            <a:endParaRPr lang="fi-FI" smtClean="0"/>
          </a:p>
        </p:txBody>
      </p:sp>
      <p:sp>
        <p:nvSpPr>
          <p:cNvPr id="960515" name="WordArt 3"/>
          <p:cNvSpPr>
            <a:spLocks noChangeArrowheads="1" noChangeShapeType="1" noTextEdit="1"/>
          </p:cNvSpPr>
          <p:nvPr/>
        </p:nvSpPr>
        <p:spPr bwMode="auto">
          <a:xfrm>
            <a:off x="152400" y="4381500"/>
            <a:ext cx="6535738" cy="647700"/>
          </a:xfrm>
          <a:prstGeom prst="rect">
            <a:avLst/>
          </a:prstGeom>
        </p:spPr>
        <p:txBody>
          <a:bodyPr wrap="none" fromWordArt="1">
            <a:prstTxWarp prst="textPlain">
              <a:avLst>
                <a:gd name="adj" fmla="val 50000"/>
              </a:avLst>
            </a:prstTxWarp>
          </a:bodyPr>
          <a:lstStyle/>
          <a:p>
            <a:pPr algn="ctr"/>
            <a:r>
              <a:rPr lang="fi-FI"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Ihmiset koekaniineina!</a:t>
            </a:r>
          </a:p>
        </p:txBody>
      </p:sp>
      <p:sp>
        <p:nvSpPr>
          <p:cNvPr id="960516" name="WordArt 4"/>
          <p:cNvSpPr>
            <a:spLocks noChangeArrowheads="1" noChangeShapeType="1" noTextEdit="1"/>
          </p:cNvSpPr>
          <p:nvPr/>
        </p:nvSpPr>
        <p:spPr bwMode="auto">
          <a:xfrm>
            <a:off x="533400" y="5105400"/>
            <a:ext cx="6172200" cy="3962400"/>
          </a:xfrm>
          <a:prstGeom prst="rect">
            <a:avLst/>
          </a:prstGeom>
        </p:spPr>
        <p:txBody>
          <a:bodyPr wrap="none" fromWordArt="1">
            <a:prstTxWarp prst="textSlantUp">
              <a:avLst>
                <a:gd name="adj" fmla="val 47162"/>
              </a:avLst>
            </a:prstTxWarp>
          </a:bodyPr>
          <a:lstStyle/>
          <a:p>
            <a:pPr algn="ctr"/>
            <a:r>
              <a:rPr lang="fi-FI"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Satoja vuosia</a:t>
            </a:r>
          </a:p>
          <a:p>
            <a:pPr algn="ctr"/>
            <a:r>
              <a:rPr lang="fi-FI"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     salaista</a:t>
            </a:r>
          </a:p>
          <a:p>
            <a:pPr algn="ctr"/>
            <a:r>
              <a:rPr lang="fi-FI"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ihmisjalostusta</a:t>
            </a:r>
          </a:p>
          <a:p>
            <a:pPr algn="ctr"/>
            <a:r>
              <a:rPr lang="fi-FI"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Pohjoismaissa !</a:t>
            </a:r>
          </a:p>
        </p:txBody>
      </p:sp>
      <p:sp>
        <p:nvSpPr>
          <p:cNvPr id="237573" name="Text Box 5"/>
          <p:cNvSpPr txBox="1">
            <a:spLocks noChangeArrowheads="1"/>
          </p:cNvSpPr>
          <p:nvPr/>
        </p:nvSpPr>
        <p:spPr bwMode="auto">
          <a:xfrm>
            <a:off x="4964113" y="7659688"/>
            <a:ext cx="1741487" cy="1406525"/>
          </a:xfrm>
          <a:prstGeom prst="rect">
            <a:avLst/>
          </a:prstGeom>
          <a:noFill/>
          <a:ln w="12700">
            <a:noFill/>
            <a:miter lim="800000"/>
            <a:headEnd/>
            <a:tailEnd/>
          </a:ln>
        </p:spPr>
        <p:txBody>
          <a:bodyPr wrap="none">
            <a:spAutoFit/>
          </a:bodyPr>
          <a:lstStyle/>
          <a:p>
            <a:pPr>
              <a:lnSpc>
                <a:spcPct val="90000"/>
              </a:lnSpc>
            </a:pPr>
            <a:r>
              <a:rPr lang="fi-FI" sz="3200" b="1">
                <a:solidFill>
                  <a:srgbClr val="000000"/>
                </a:solidFill>
              </a:rPr>
              <a:t>Annettu</a:t>
            </a:r>
          </a:p>
          <a:p>
            <a:pPr>
              <a:lnSpc>
                <a:spcPct val="90000"/>
              </a:lnSpc>
            </a:pPr>
            <a:r>
              <a:rPr lang="fi-FI" sz="3200" b="1">
                <a:solidFill>
                  <a:srgbClr val="000000"/>
                </a:solidFill>
              </a:rPr>
              <a:t>aikuisille</a:t>
            </a:r>
          </a:p>
          <a:p>
            <a:pPr>
              <a:lnSpc>
                <a:spcPct val="90000"/>
              </a:lnSpc>
            </a:pPr>
            <a:r>
              <a:rPr lang="fi-FI" sz="3200" b="1">
                <a:solidFill>
                  <a:srgbClr val="000000"/>
                </a:solidFill>
              </a:rPr>
              <a:t>maitoa...</a:t>
            </a:r>
          </a:p>
        </p:txBody>
      </p:sp>
      <p:pic>
        <p:nvPicPr>
          <p:cNvPr id="960518" name="Picture 6" descr="bonobo"/>
          <p:cNvPicPr>
            <a:picLocks noChangeAspect="1" noChangeArrowheads="1"/>
          </p:cNvPicPr>
          <p:nvPr/>
        </p:nvPicPr>
        <p:blipFill>
          <a:blip r:embed="rId3" cstate="print"/>
          <a:srcRect/>
          <a:stretch>
            <a:fillRect/>
          </a:stretch>
        </p:blipFill>
        <p:spPr bwMode="auto">
          <a:xfrm>
            <a:off x="0" y="4989513"/>
            <a:ext cx="1800225" cy="1639887"/>
          </a:xfrm>
          <a:prstGeom prst="rect">
            <a:avLst/>
          </a:prstGeom>
          <a:noFill/>
          <a:ln w="9525">
            <a:noFill/>
            <a:miter lim="800000"/>
            <a:headEnd/>
            <a:tailEnd/>
          </a:ln>
        </p:spPr>
      </p:pic>
      <p:sp>
        <p:nvSpPr>
          <p:cNvPr id="237575" name="Rectangle 7"/>
          <p:cNvSpPr>
            <a:spLocks noGrp="1" noChangeArrowheads="1"/>
          </p:cNvSpPr>
          <p:nvPr>
            <p:ph type="title"/>
          </p:nvPr>
        </p:nvSpPr>
        <p:spPr>
          <a:xfrm>
            <a:off x="285750" y="250825"/>
            <a:ext cx="5829300" cy="1473200"/>
          </a:xfrm>
        </p:spPr>
        <p:txBody>
          <a:bodyPr/>
          <a:lstStyle/>
          <a:p>
            <a:pPr algn="ctr" eaLnBrk="1" hangingPunct="1">
              <a:lnSpc>
                <a:spcPct val="90000"/>
              </a:lnSpc>
            </a:pPr>
            <a:r>
              <a:rPr lang="fi-FI" dirty="0" smtClean="0"/>
              <a:t> Maitoa juovat aikuiset ovat mutantteja</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60515"/>
                                        </p:tgtEl>
                                        <p:attrNameLst>
                                          <p:attrName>style.visibility</p:attrName>
                                        </p:attrNameLst>
                                      </p:cBhvr>
                                      <p:to>
                                        <p:strVal val="visible"/>
                                      </p:to>
                                    </p:set>
                                    <p:anim calcmode="lin" valueType="num">
                                      <p:cBhvr additive="base">
                                        <p:cTn id="7" dur="500" fill="hold"/>
                                        <p:tgtEl>
                                          <p:spTgt spid="960515"/>
                                        </p:tgtEl>
                                        <p:attrNameLst>
                                          <p:attrName>ppt_x</p:attrName>
                                        </p:attrNameLst>
                                      </p:cBhvr>
                                      <p:tavLst>
                                        <p:tav tm="0">
                                          <p:val>
                                            <p:strVal val="0-#ppt_w/2"/>
                                          </p:val>
                                        </p:tav>
                                        <p:tav tm="100000">
                                          <p:val>
                                            <p:strVal val="#ppt_x"/>
                                          </p:val>
                                        </p:tav>
                                      </p:tavLst>
                                    </p:anim>
                                    <p:anim calcmode="lin" valueType="num">
                                      <p:cBhvr additive="base">
                                        <p:cTn id="8" dur="500" fill="hold"/>
                                        <p:tgtEl>
                                          <p:spTgt spid="960515"/>
                                        </p:tgtEl>
                                        <p:attrNameLst>
                                          <p:attrName>ppt_y</p:attrName>
                                        </p:attrNameLst>
                                      </p:cBhvr>
                                      <p:tavLst>
                                        <p:tav tm="0">
                                          <p:val>
                                            <p:strVal val="#ppt_y"/>
                                          </p:val>
                                        </p:tav>
                                        <p:tav tm="100000">
                                          <p:val>
                                            <p:strVal val="#ppt_y"/>
                                          </p:val>
                                        </p:tav>
                                      </p:tavLst>
                                    </p:anim>
                                  </p:childTnLst>
                                </p:cTn>
                              </p:par>
                              <p:par>
                                <p:cTn id="9" presetID="11" presetClass="entr" presetSubtype="0" fill="hold" nodeType="withEffect">
                                  <p:stCondLst>
                                    <p:cond delay="0"/>
                                  </p:stCondLst>
                                  <p:childTnLst>
                                    <p:set>
                                      <p:cBhvr>
                                        <p:cTn id="10" dur="1000">
                                          <p:stCondLst>
                                            <p:cond delay="0"/>
                                          </p:stCondLst>
                                        </p:cTn>
                                        <p:tgtEl>
                                          <p:spTgt spid="960518"/>
                                        </p:tgtEl>
                                        <p:attrNameLst>
                                          <p:attrName>style.visibility</p:attrName>
                                        </p:attrNameLst>
                                      </p:cBhvr>
                                      <p:to>
                                        <p:strVal val="visible"/>
                                      </p:to>
                                    </p:set>
                                  </p:childTnLst>
                                </p:cTn>
                              </p:par>
                            </p:childTnLst>
                          </p:cTn>
                        </p:par>
                        <p:par>
                          <p:cTn id="11" fill="hold">
                            <p:stCondLst>
                              <p:cond delay="1000"/>
                            </p:stCondLst>
                            <p:childTnLst>
                              <p:par>
                                <p:cTn id="12" presetID="2" presetClass="entr" presetSubtype="9" fill="hold" grpId="0" nodeType="afterEffect">
                                  <p:stCondLst>
                                    <p:cond delay="500"/>
                                  </p:stCondLst>
                                  <p:childTnLst>
                                    <p:set>
                                      <p:cBhvr>
                                        <p:cTn id="13" dur="1" fill="hold">
                                          <p:stCondLst>
                                            <p:cond delay="0"/>
                                          </p:stCondLst>
                                        </p:cTn>
                                        <p:tgtEl>
                                          <p:spTgt spid="960516"/>
                                        </p:tgtEl>
                                        <p:attrNameLst>
                                          <p:attrName>style.visibility</p:attrName>
                                        </p:attrNameLst>
                                      </p:cBhvr>
                                      <p:to>
                                        <p:strVal val="visible"/>
                                      </p:to>
                                    </p:set>
                                    <p:anim calcmode="lin" valueType="num">
                                      <p:cBhvr additive="base">
                                        <p:cTn id="14" dur="500" fill="hold"/>
                                        <p:tgtEl>
                                          <p:spTgt spid="960516"/>
                                        </p:tgtEl>
                                        <p:attrNameLst>
                                          <p:attrName>ppt_x</p:attrName>
                                        </p:attrNameLst>
                                      </p:cBhvr>
                                      <p:tavLst>
                                        <p:tav tm="0">
                                          <p:val>
                                            <p:strVal val="0-#ppt_w/2"/>
                                          </p:val>
                                        </p:tav>
                                        <p:tav tm="100000">
                                          <p:val>
                                            <p:strVal val="#ppt_x"/>
                                          </p:val>
                                        </p:tav>
                                      </p:tavLst>
                                    </p:anim>
                                    <p:anim calcmode="lin" valueType="num">
                                      <p:cBhvr additive="base">
                                        <p:cTn id="15" dur="500" fill="hold"/>
                                        <p:tgtEl>
                                          <p:spTgt spid="9605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5" grpId="0" animBg="1"/>
      <p:bldP spid="9605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Otsikko 1"/>
          <p:cNvSpPr>
            <a:spLocks noGrp="1"/>
          </p:cNvSpPr>
          <p:nvPr>
            <p:ph type="title"/>
          </p:nvPr>
        </p:nvSpPr>
        <p:spPr>
          <a:xfrm>
            <a:off x="1052513" y="250825"/>
            <a:ext cx="5545137" cy="928688"/>
          </a:xfrm>
        </p:spPr>
        <p:txBody>
          <a:bodyPr/>
          <a:lstStyle/>
          <a:p>
            <a:r>
              <a:rPr lang="fi-FI" dirty="0" smtClean="0"/>
              <a:t>Laatu = luuloa? Myyteistä </a:t>
            </a:r>
            <a:r>
              <a:rPr lang="fi-FI" dirty="0" err="1" smtClean="0"/>
              <a:t>myntiksi</a:t>
            </a:r>
            <a:r>
              <a:rPr lang="fi-FI" dirty="0" smtClean="0"/>
              <a:t>  </a:t>
            </a:r>
            <a:br>
              <a:rPr lang="fi-FI" dirty="0" smtClean="0"/>
            </a:br>
            <a:r>
              <a:rPr lang="fi-FI" dirty="0" smtClean="0"/>
              <a:t>kotimaisen ruoan lumokampanjalla</a:t>
            </a:r>
          </a:p>
        </p:txBody>
      </p:sp>
      <p:sp>
        <p:nvSpPr>
          <p:cNvPr id="197635" name="Sisällön paikkamerkki 2"/>
          <p:cNvSpPr>
            <a:spLocks noGrp="1"/>
          </p:cNvSpPr>
          <p:nvPr>
            <p:ph idx="1"/>
          </p:nvPr>
        </p:nvSpPr>
        <p:spPr/>
        <p:txBody>
          <a:bodyPr/>
          <a:lstStyle/>
          <a:p>
            <a:r>
              <a:rPr lang="fi-FI" dirty="0" smtClean="0"/>
              <a:t>Maatalousministeri(ö) kampanjoi suomalaisten elintarvikkeiden </a:t>
            </a:r>
            <a:r>
              <a:rPr lang="fi-FI" u="sng" dirty="0" smtClean="0"/>
              <a:t>laadun parantamiseksi</a:t>
            </a:r>
            <a:r>
              <a:rPr lang="fi-FI" dirty="0" smtClean="0"/>
              <a:t>, huippukalliin ravinnon maassa:</a:t>
            </a:r>
          </a:p>
          <a:p>
            <a:r>
              <a:rPr lang="fi-FI" dirty="0" smtClean="0"/>
              <a:t>16 muotikokkia maailmalta, kansainvälisten toimittajien kuorruttamina, kustannettiin euroillamme Lapin luksuslomalle, valistamaan metsäläisiä kotimaisen lähiruoan hurmasta:</a:t>
            </a:r>
          </a:p>
          <a:p>
            <a:r>
              <a:rPr lang="fi-FI" dirty="0" smtClean="0"/>
              <a:t>Kokkasivat jäkälää, sammalta, neulasia, kukkia, tuohta, nilaa, puiden lehtiä, heinää, juuria, kärpäs-sieniä; toki  ”Jätä raa’aksi”-idealla. Poronkieli hautui luonnonläheisesti vessan lattialla. ”Siinä on taikaa”. </a:t>
            </a:r>
          </a:p>
          <a:p>
            <a:pPr lvl="1"/>
            <a:endParaRPr lang="fi-FI" dirty="0" smtClean="0"/>
          </a:p>
          <a:p>
            <a:pPr lvl="1"/>
            <a:endParaRPr lang="fi-FI" dirty="0" smtClean="0"/>
          </a:p>
          <a:p>
            <a:pPr lvl="1"/>
            <a:endParaRPr lang="fi-FI" dirty="0" smtClean="0"/>
          </a:p>
          <a:p>
            <a:pPr lvl="1"/>
            <a:endParaRPr lang="fi-FI" dirty="0" smtClean="0"/>
          </a:p>
          <a:p>
            <a:pPr lvl="1"/>
            <a:endParaRPr lang="fi-FI" dirty="0" smtClean="0"/>
          </a:p>
          <a:p>
            <a:pPr lvl="1"/>
            <a:endParaRPr lang="fi-FI" dirty="0" smtClean="0"/>
          </a:p>
          <a:p>
            <a:pPr lvl="1">
              <a:buFont typeface="Wingdings" pitchFamily="2" charset="2"/>
              <a:buNone/>
            </a:pPr>
            <a:endParaRPr lang="fi-FI" dirty="0" smtClean="0"/>
          </a:p>
          <a:p>
            <a:pPr lvl="1">
              <a:lnSpc>
                <a:spcPct val="100000"/>
              </a:lnSpc>
              <a:buFont typeface="Wingdings" pitchFamily="2" charset="2"/>
              <a:buNone/>
            </a:pPr>
            <a:r>
              <a:rPr lang="fi-FI" sz="1600" dirty="0" smtClean="0"/>
              <a:t>   ”Meillä on kaikkea”, riemuitsee ministeriö kansalaisten</a:t>
            </a:r>
            <a:br>
              <a:rPr lang="fi-FI" sz="1600" dirty="0" smtClean="0"/>
            </a:br>
            <a:r>
              <a:rPr lang="fi-FI" sz="1600" dirty="0" smtClean="0"/>
              <a:t>          puolesta (HS 9.9.2010)</a:t>
            </a:r>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dirty="0"/>
          </a:p>
        </p:txBody>
      </p:sp>
      <p:sp>
        <p:nvSpPr>
          <p:cNvPr id="6" name="Dian numeron paikkamerkki 5"/>
          <p:cNvSpPr>
            <a:spLocks noGrp="1"/>
          </p:cNvSpPr>
          <p:nvPr>
            <p:ph type="sldNum" sz="quarter" idx="12"/>
          </p:nvPr>
        </p:nvSpPr>
        <p:spPr/>
        <p:txBody>
          <a:bodyPr/>
          <a:lstStyle/>
          <a:p>
            <a:pPr>
              <a:defRPr/>
            </a:pPr>
            <a:fld id="{21895D53-9BBF-4728-9195-63A1673A761C}" type="slidenum">
              <a:rPr lang="en-US" smtClean="0"/>
              <a:pPr>
                <a:defRPr/>
              </a:pPr>
              <a:t>5</a:t>
            </a:fld>
            <a:endParaRPr lang="en-US"/>
          </a:p>
        </p:txBody>
      </p:sp>
      <p:grpSp>
        <p:nvGrpSpPr>
          <p:cNvPr id="2" name="Ryhmä 9"/>
          <p:cNvGrpSpPr>
            <a:grpSpLocks/>
          </p:cNvGrpSpPr>
          <p:nvPr/>
        </p:nvGrpSpPr>
        <p:grpSpPr bwMode="auto">
          <a:xfrm>
            <a:off x="765175" y="5651500"/>
            <a:ext cx="5543550" cy="2592388"/>
            <a:chOff x="764704" y="5220072"/>
            <a:chExt cx="5544615" cy="2592288"/>
          </a:xfrm>
        </p:grpSpPr>
        <p:pic>
          <p:nvPicPr>
            <p:cNvPr id="197640" name="Kuva 6" descr="IMG_4159ppp.jpg"/>
            <p:cNvPicPr>
              <a:picLocks noChangeAspect="1"/>
            </p:cNvPicPr>
            <p:nvPr/>
          </p:nvPicPr>
          <p:blipFill>
            <a:blip r:embed="rId2" cstate="print"/>
            <a:srcRect/>
            <a:stretch>
              <a:fillRect/>
            </a:stretch>
          </p:blipFill>
          <p:spPr bwMode="auto">
            <a:xfrm>
              <a:off x="2852935" y="5220072"/>
              <a:ext cx="3456384" cy="2592288"/>
            </a:xfrm>
            <a:prstGeom prst="rect">
              <a:avLst/>
            </a:prstGeom>
            <a:noFill/>
            <a:ln w="9525">
              <a:noFill/>
              <a:miter lim="800000"/>
              <a:headEnd/>
              <a:tailEnd/>
            </a:ln>
          </p:spPr>
        </p:pic>
        <p:pic>
          <p:nvPicPr>
            <p:cNvPr id="197641" name="Kuva 7" descr="IMG_0735Maununneva200910ppp.jpg"/>
            <p:cNvPicPr>
              <a:picLocks noChangeAspect="1"/>
            </p:cNvPicPr>
            <p:nvPr/>
          </p:nvPicPr>
          <p:blipFill>
            <a:blip r:embed="rId3" cstate="print"/>
            <a:srcRect/>
            <a:stretch>
              <a:fillRect/>
            </a:stretch>
          </p:blipFill>
          <p:spPr bwMode="auto">
            <a:xfrm>
              <a:off x="764704" y="5220072"/>
              <a:ext cx="1944216" cy="259228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85750" y="203200"/>
            <a:ext cx="5829300" cy="1473200"/>
          </a:xfrm>
        </p:spPr>
        <p:txBody>
          <a:bodyPr/>
          <a:lstStyle/>
          <a:p>
            <a:pPr eaLnBrk="1" hangingPunct="1"/>
            <a:r>
              <a:rPr lang="fi-FI" dirty="0" smtClean="0"/>
              <a:t>Aikuisille lypsetään vähälaktoosista maitoa?</a:t>
            </a:r>
          </a:p>
        </p:txBody>
      </p:sp>
      <p:sp>
        <p:nvSpPr>
          <p:cNvPr id="238595" name="Rectangle 3"/>
          <p:cNvSpPr>
            <a:spLocks noChangeArrowheads="1"/>
          </p:cNvSpPr>
          <p:nvPr/>
        </p:nvSpPr>
        <p:spPr bwMode="auto">
          <a:xfrm>
            <a:off x="533400" y="3419475"/>
            <a:ext cx="6248400" cy="1981200"/>
          </a:xfrm>
          <a:prstGeom prst="rect">
            <a:avLst/>
          </a:prstGeom>
          <a:noFill/>
          <a:ln w="12700">
            <a:noFill/>
            <a:miter lim="800000"/>
            <a:headEnd/>
            <a:tailEnd/>
          </a:ln>
        </p:spPr>
        <p:txBody>
          <a:bodyPr lIns="90488" tIns="44450" rIns="90488" bIns="44450"/>
          <a:lstStyle/>
          <a:p>
            <a:pPr marL="342900" indent="-342900" eaLnBrk="1" hangingPunct="1">
              <a:lnSpc>
                <a:spcPct val="95000"/>
              </a:lnSpc>
              <a:spcBef>
                <a:spcPct val="20000"/>
              </a:spcBef>
              <a:buClr>
                <a:srgbClr val="0000FF"/>
              </a:buClr>
              <a:buSzPct val="75000"/>
              <a:buFont typeface="Monotype Sorts" pitchFamily="2" charset="2"/>
              <a:buChar char="u"/>
            </a:pPr>
            <a:r>
              <a:rPr lang="fi-FI" sz="3200">
                <a:solidFill>
                  <a:srgbClr val="000000"/>
                </a:solidFill>
              </a:rPr>
              <a:t>Laktaasigeeni ohjataan toimimaan lehmän maitorauhasessa</a:t>
            </a:r>
          </a:p>
          <a:p>
            <a:pPr marL="742950" lvl="1" indent="-285750" eaLnBrk="1" hangingPunct="1">
              <a:lnSpc>
                <a:spcPct val="95000"/>
              </a:lnSpc>
              <a:spcBef>
                <a:spcPct val="20000"/>
              </a:spcBef>
              <a:buClr>
                <a:srgbClr val="000000"/>
              </a:buClr>
              <a:buSzPct val="100000"/>
              <a:buFontTx/>
              <a:buChar char="–"/>
            </a:pPr>
            <a:r>
              <a:rPr lang="fi-FI" sz="2800">
                <a:solidFill>
                  <a:srgbClr val="000000"/>
                </a:solidFill>
              </a:rPr>
              <a:t>vaihdetaan spesifinen säätelyalue</a:t>
            </a:r>
          </a:p>
          <a:p>
            <a:pPr marL="742950" lvl="1" indent="-285750" eaLnBrk="1" hangingPunct="1">
              <a:lnSpc>
                <a:spcPct val="95000"/>
              </a:lnSpc>
              <a:spcBef>
                <a:spcPct val="20000"/>
              </a:spcBef>
              <a:buClr>
                <a:srgbClr val="0000FF"/>
              </a:buClr>
              <a:buSzPct val="100000"/>
              <a:buFont typeface="Monotype Sorts" pitchFamily="2" charset="2"/>
              <a:buChar char="è"/>
            </a:pPr>
            <a:r>
              <a:rPr lang="fi-FI" sz="2800">
                <a:solidFill>
                  <a:srgbClr val="000000"/>
                </a:solidFill>
              </a:rPr>
              <a:t> maidon laktoosipitoisuus alenee</a:t>
            </a:r>
          </a:p>
        </p:txBody>
      </p:sp>
      <p:sp>
        <p:nvSpPr>
          <p:cNvPr id="238596" name="Rectangle 4"/>
          <p:cNvSpPr>
            <a:spLocks noChangeArrowheads="1"/>
          </p:cNvSpPr>
          <p:nvPr/>
        </p:nvSpPr>
        <p:spPr bwMode="auto">
          <a:xfrm>
            <a:off x="533400" y="5580063"/>
            <a:ext cx="6248400" cy="1981200"/>
          </a:xfrm>
          <a:prstGeom prst="rect">
            <a:avLst/>
          </a:prstGeom>
          <a:noFill/>
          <a:ln w="12700">
            <a:noFill/>
            <a:miter lim="800000"/>
            <a:headEnd/>
            <a:tailEnd/>
          </a:ln>
        </p:spPr>
        <p:txBody>
          <a:bodyPr lIns="90488" tIns="44450" rIns="90488" bIns="44450"/>
          <a:lstStyle/>
          <a:p>
            <a:pPr marL="342900" indent="-342900" eaLnBrk="1" hangingPunct="1">
              <a:lnSpc>
                <a:spcPct val="95000"/>
              </a:lnSpc>
              <a:spcBef>
                <a:spcPct val="20000"/>
              </a:spcBef>
              <a:buClr>
                <a:srgbClr val="0000FF"/>
              </a:buClr>
              <a:buSzPct val="75000"/>
              <a:buFont typeface="Monotype Sorts" pitchFamily="2" charset="2"/>
              <a:buChar char="u"/>
            </a:pPr>
            <a:r>
              <a:rPr lang="fi-FI" sz="3200">
                <a:solidFill>
                  <a:srgbClr val="000000"/>
                </a:solidFill>
              </a:rPr>
              <a:t>Onnistuu jo hiirillä</a:t>
            </a:r>
          </a:p>
          <a:p>
            <a:pPr marL="742950" lvl="1" indent="-285750" eaLnBrk="1" hangingPunct="1">
              <a:lnSpc>
                <a:spcPct val="95000"/>
              </a:lnSpc>
              <a:spcBef>
                <a:spcPct val="20000"/>
              </a:spcBef>
              <a:buClr>
                <a:srgbClr val="000000"/>
              </a:buClr>
              <a:buSzPct val="100000"/>
              <a:buFontTx/>
              <a:buChar char="–"/>
            </a:pPr>
            <a:r>
              <a:rPr lang="fi-FI" sz="2800">
                <a:solidFill>
                  <a:srgbClr val="000000"/>
                </a:solidFill>
              </a:rPr>
              <a:t>laktoosia jopa 85% vähemmän</a:t>
            </a:r>
          </a:p>
          <a:p>
            <a:pPr marL="742950" lvl="1" indent="-285750" eaLnBrk="1" hangingPunct="1">
              <a:lnSpc>
                <a:spcPct val="95000"/>
              </a:lnSpc>
              <a:spcBef>
                <a:spcPct val="20000"/>
              </a:spcBef>
              <a:buClr>
                <a:srgbClr val="000000"/>
              </a:buClr>
              <a:buSzPct val="100000"/>
              <a:buFontTx/>
              <a:buChar char="–"/>
            </a:pPr>
            <a:r>
              <a:rPr lang="fi-FI" sz="2800">
                <a:solidFill>
                  <a:srgbClr val="000000"/>
                </a:solidFill>
              </a:rPr>
              <a:t>riittää vähentämään oireita</a:t>
            </a:r>
          </a:p>
          <a:p>
            <a:pPr marL="742950" lvl="1" indent="-285750" eaLnBrk="1" hangingPunct="1">
              <a:lnSpc>
                <a:spcPct val="95000"/>
              </a:lnSpc>
              <a:spcBef>
                <a:spcPct val="20000"/>
              </a:spcBef>
              <a:buClr>
                <a:srgbClr val="A50FA1"/>
              </a:buClr>
              <a:buSzPct val="85000"/>
              <a:buFont typeface="Monotype Sorts" pitchFamily="2" charset="2"/>
              <a:buChar char="|"/>
            </a:pPr>
            <a:r>
              <a:rPr lang="fi-FI" sz="2800">
                <a:solidFill>
                  <a:srgbClr val="000000"/>
                </a:solidFill>
              </a:rPr>
              <a:t> myös hiirenpoikaset voivat hyvin</a:t>
            </a:r>
          </a:p>
          <a:p>
            <a:pPr marL="342900" indent="-342900" eaLnBrk="1" hangingPunct="1">
              <a:lnSpc>
                <a:spcPct val="95000"/>
              </a:lnSpc>
              <a:spcBef>
                <a:spcPct val="20000"/>
              </a:spcBef>
              <a:buClr>
                <a:srgbClr val="000000"/>
              </a:buClr>
              <a:buFont typeface="Monotype Sorts" pitchFamily="2" charset="2"/>
              <a:buChar char="F"/>
            </a:pPr>
            <a:r>
              <a:rPr lang="fi-FI" sz="3200">
                <a:solidFill>
                  <a:srgbClr val="000000"/>
                </a:solidFill>
              </a:rPr>
              <a:t> </a:t>
            </a:r>
            <a:r>
              <a:rPr lang="fi-FI">
                <a:solidFill>
                  <a:srgbClr val="000000"/>
                </a:solidFill>
                <a:hlinkClick r:id="rId4"/>
              </a:rPr>
              <a:t>Jost ym.</a:t>
            </a:r>
            <a:r>
              <a:rPr lang="fi-FI">
                <a:solidFill>
                  <a:srgbClr val="000000"/>
                </a:solidFill>
              </a:rPr>
              <a:t> (1999), </a:t>
            </a:r>
            <a:r>
              <a:rPr lang="fi-FI" i="1">
                <a:solidFill>
                  <a:srgbClr val="000000"/>
                </a:solidFill>
              </a:rPr>
              <a:t>Nat. Biotech. </a:t>
            </a:r>
            <a:r>
              <a:rPr lang="fi-FI">
                <a:solidFill>
                  <a:srgbClr val="000000"/>
                </a:solidFill>
              </a:rPr>
              <a:t>17: 160–164</a:t>
            </a:r>
            <a:endParaRPr lang="fi-FI" sz="3200">
              <a:solidFill>
                <a:srgbClr val="000000"/>
              </a:solidFill>
            </a:endParaRPr>
          </a:p>
          <a:p>
            <a:pPr marL="342900" indent="-342900" eaLnBrk="1" hangingPunct="1">
              <a:lnSpc>
                <a:spcPct val="95000"/>
              </a:lnSpc>
              <a:spcBef>
                <a:spcPct val="20000"/>
              </a:spcBef>
              <a:buClr>
                <a:srgbClr val="0000FF"/>
              </a:buClr>
              <a:buSzPct val="75000"/>
              <a:buFont typeface="Monotype Sorts" pitchFamily="2" charset="2"/>
              <a:buChar char="u"/>
            </a:pPr>
            <a:endParaRPr lang="fi-FI" sz="3200">
              <a:solidFill>
                <a:srgbClr val="000000"/>
              </a:solidFill>
            </a:endParaRPr>
          </a:p>
          <a:p>
            <a:pPr marL="742950" lvl="1" indent="-285750" eaLnBrk="1" hangingPunct="1">
              <a:lnSpc>
                <a:spcPct val="95000"/>
              </a:lnSpc>
              <a:spcBef>
                <a:spcPct val="20000"/>
              </a:spcBef>
              <a:buClr>
                <a:srgbClr val="000000"/>
              </a:buClr>
              <a:buSzPct val="100000"/>
              <a:buFontTx/>
              <a:buChar char="–"/>
            </a:pPr>
            <a:endParaRPr lang="fi-FI" sz="2800">
              <a:solidFill>
                <a:srgbClr val="000000"/>
              </a:solidFill>
            </a:endParaRPr>
          </a:p>
        </p:txBody>
      </p:sp>
      <p:sp>
        <p:nvSpPr>
          <p:cNvPr id="238597" name="Rectangle 5"/>
          <p:cNvSpPr>
            <a:spLocks noChangeArrowheads="1"/>
          </p:cNvSpPr>
          <p:nvPr/>
        </p:nvSpPr>
        <p:spPr bwMode="auto">
          <a:xfrm>
            <a:off x="496888" y="2195513"/>
            <a:ext cx="5394325" cy="1190625"/>
          </a:xfrm>
          <a:prstGeom prst="rect">
            <a:avLst/>
          </a:prstGeom>
          <a:noFill/>
          <a:ln w="12700">
            <a:noFill/>
            <a:miter lim="800000"/>
            <a:headEnd/>
            <a:tailEnd/>
          </a:ln>
        </p:spPr>
        <p:txBody>
          <a:bodyPr wrap="none">
            <a:spAutoFit/>
          </a:bodyPr>
          <a:lstStyle/>
          <a:p>
            <a:r>
              <a:rPr lang="fi-FI" sz="3600">
                <a:solidFill>
                  <a:srgbClr val="FF00FF"/>
                </a:solidFill>
                <a:sym typeface="Monotype Sorts" pitchFamily="2" charset="2"/>
              </a:rPr>
              <a:t></a:t>
            </a:r>
            <a:r>
              <a:rPr lang="fi-FI" sz="3600">
                <a:solidFill>
                  <a:srgbClr val="000000"/>
                </a:solidFill>
                <a:sym typeface="Monotype Sorts" pitchFamily="2" charset="2"/>
              </a:rPr>
              <a:t> Nyt jalostetaan sen sijaan</a:t>
            </a:r>
            <a:br>
              <a:rPr lang="fi-FI" sz="3600">
                <a:solidFill>
                  <a:srgbClr val="000000"/>
                </a:solidFill>
                <a:sym typeface="Monotype Sorts" pitchFamily="2" charset="2"/>
              </a:rPr>
            </a:br>
            <a:r>
              <a:rPr lang="fi-FI" sz="3600">
                <a:solidFill>
                  <a:srgbClr val="000000"/>
                </a:solidFill>
                <a:sym typeface="Monotype Sorts" pitchFamily="2" charset="2"/>
              </a:rPr>
              <a:t>     lehmiä</a:t>
            </a:r>
            <a:r>
              <a:rPr lang="fi-FI" sz="3600">
                <a:solidFill>
                  <a:srgbClr val="000000"/>
                </a:solidFill>
              </a:rPr>
              <a: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9618" name="Rectangle 3"/>
          <p:cNvSpPr>
            <a:spLocks noGrp="1" noChangeArrowheads="1"/>
          </p:cNvSpPr>
          <p:nvPr>
            <p:ph type="body" idx="1"/>
          </p:nvPr>
        </p:nvSpPr>
        <p:spPr>
          <a:xfrm>
            <a:off x="152400" y="1692275"/>
            <a:ext cx="6705600" cy="5486400"/>
          </a:xfrm>
        </p:spPr>
        <p:txBody>
          <a:bodyPr/>
          <a:lstStyle/>
          <a:p>
            <a:pPr eaLnBrk="1" hangingPunct="1">
              <a:lnSpc>
                <a:spcPct val="90000"/>
              </a:lnSpc>
              <a:spcBef>
                <a:spcPct val="10000"/>
              </a:spcBef>
            </a:pPr>
            <a:r>
              <a:rPr lang="fi-FI" smtClean="0"/>
              <a:t>Luonto on kokeillut minkä tahansa kasvigeenin vaientamista miljoonia kertoja vuosituhansien aikana </a:t>
            </a:r>
          </a:p>
          <a:p>
            <a:pPr lvl="1" eaLnBrk="1" hangingPunct="1">
              <a:lnSpc>
                <a:spcPct val="90000"/>
              </a:lnSpc>
              <a:spcBef>
                <a:spcPct val="10000"/>
              </a:spcBef>
            </a:pPr>
            <a:r>
              <a:rPr lang="fi-FI" smtClean="0"/>
              <a:t>ilman ekologisia ongelmia</a:t>
            </a:r>
          </a:p>
          <a:p>
            <a:pPr eaLnBrk="1" hangingPunct="1">
              <a:lnSpc>
                <a:spcPct val="90000"/>
              </a:lnSpc>
              <a:spcBef>
                <a:spcPct val="10000"/>
              </a:spcBef>
            </a:pPr>
            <a:r>
              <a:rPr lang="fi-FI" smtClean="0"/>
              <a:t>Kasvin riisuminen aseista ei anna sille valintaetua luonnossa</a:t>
            </a:r>
          </a:p>
          <a:p>
            <a:pPr lvl="1" eaLnBrk="1" hangingPunct="1">
              <a:lnSpc>
                <a:spcPct val="90000"/>
              </a:lnSpc>
              <a:spcBef>
                <a:spcPct val="10000"/>
              </a:spcBef>
            </a:pPr>
            <a:r>
              <a:rPr lang="fi-FI" smtClean="0"/>
              <a:t>...vaan hienohelma jälkeläisineen häviää luonnollisista ekosysteemeistä tavallistakin nopeammin</a:t>
            </a:r>
          </a:p>
          <a:p>
            <a:pPr eaLnBrk="1" hangingPunct="1">
              <a:lnSpc>
                <a:spcPct val="90000"/>
              </a:lnSpc>
              <a:spcBef>
                <a:spcPct val="10000"/>
              </a:spcBef>
              <a:buFont typeface="Monotype Sorts" pitchFamily="2" charset="2"/>
              <a:buChar char="è"/>
            </a:pPr>
            <a:r>
              <a:rPr lang="fi-FI" smtClean="0"/>
              <a:t>Siispä vaiennettu geeni </a:t>
            </a:r>
          </a:p>
          <a:p>
            <a:pPr eaLnBrk="1" hangingPunct="1">
              <a:lnSpc>
                <a:spcPct val="90000"/>
              </a:lnSpc>
              <a:spcBef>
                <a:spcPct val="10000"/>
              </a:spcBef>
            </a:pPr>
            <a:r>
              <a:rPr lang="fi-FI" smtClean="0"/>
              <a:t>ei valtaa ekosysteemejä </a:t>
            </a:r>
          </a:p>
          <a:p>
            <a:pPr eaLnBrk="1" hangingPunct="1">
              <a:lnSpc>
                <a:spcPct val="90000"/>
              </a:lnSpc>
              <a:spcBef>
                <a:spcPct val="10000"/>
              </a:spcBef>
            </a:pPr>
            <a:r>
              <a:rPr lang="fi-FI" smtClean="0"/>
              <a:t>eikä aiheuta pysyviä muutoksia vaan</a:t>
            </a:r>
          </a:p>
          <a:p>
            <a:pPr lvl="1" eaLnBrk="1" hangingPunct="1">
              <a:lnSpc>
                <a:spcPct val="90000"/>
              </a:lnSpc>
              <a:spcBef>
                <a:spcPct val="10000"/>
              </a:spcBef>
            </a:pPr>
            <a:r>
              <a:rPr lang="fi-FI" smtClean="0"/>
              <a:t>korkeintaan tilapäisiä vaikutuksia, jotka ovat pienempiä tai verrattavissa niihin muutoksiin, joita aiheutuu viljelmillä joka vuosi kasvilajin tai sen viljelymenetelmien valinnasta</a:t>
            </a:r>
          </a:p>
        </p:txBody>
      </p:sp>
      <p:sp>
        <p:nvSpPr>
          <p:cNvPr id="239619" name="Rectangle 4"/>
          <p:cNvSpPr>
            <a:spLocks noChangeArrowheads="1"/>
          </p:cNvSpPr>
          <p:nvPr/>
        </p:nvSpPr>
        <p:spPr bwMode="auto">
          <a:xfrm>
            <a:off x="260350" y="1908175"/>
            <a:ext cx="6597650" cy="4859338"/>
          </a:xfrm>
          <a:prstGeom prst="rect">
            <a:avLst/>
          </a:prstGeom>
          <a:noFill/>
          <a:ln w="12700">
            <a:noFill/>
            <a:miter lim="800000"/>
            <a:headEnd/>
            <a:tailEnd/>
          </a:ln>
        </p:spPr>
        <p:txBody>
          <a:bodyPr lIns="90488" tIns="44450" rIns="90488" bIns="44450"/>
          <a:lstStyle/>
          <a:p>
            <a:pPr marL="342900" indent="-342900">
              <a:lnSpc>
                <a:spcPct val="95000"/>
              </a:lnSpc>
              <a:spcBef>
                <a:spcPct val="15000"/>
              </a:spcBef>
              <a:buClr>
                <a:srgbClr val="063DE8"/>
              </a:buClr>
              <a:buSzPct val="75000"/>
              <a:buFont typeface="Monotype Sorts" pitchFamily="2" charset="2"/>
              <a:buChar char="u"/>
            </a:pPr>
            <a:endParaRPr lang="fi-FI" sz="2800">
              <a:solidFill>
                <a:srgbClr val="000000"/>
              </a:solidFill>
            </a:endParaRPr>
          </a:p>
        </p:txBody>
      </p:sp>
      <p:sp>
        <p:nvSpPr>
          <p:cNvPr id="239620" name="Rectangle 5"/>
          <p:cNvSpPr>
            <a:spLocks noChangeArrowheads="1"/>
          </p:cNvSpPr>
          <p:nvPr/>
        </p:nvSpPr>
        <p:spPr bwMode="auto">
          <a:xfrm>
            <a:off x="404813" y="323850"/>
            <a:ext cx="5761037" cy="1255713"/>
          </a:xfrm>
          <a:prstGeom prst="rect">
            <a:avLst/>
          </a:prstGeom>
          <a:noFill/>
          <a:ln w="9525">
            <a:solidFill>
              <a:schemeClr val="tx1"/>
            </a:solidFill>
            <a:miter lim="800000"/>
            <a:headEnd/>
            <a:tailEnd/>
          </a:ln>
        </p:spPr>
        <p:txBody>
          <a:bodyPr anchor="ctr"/>
          <a:lstStyle/>
          <a:p>
            <a:pPr algn="ctr" eaLnBrk="1" hangingPunct="1">
              <a:lnSpc>
                <a:spcPct val="85000"/>
              </a:lnSpc>
            </a:pPr>
            <a:r>
              <a:rPr lang="fi-FI" sz="3200" dirty="0">
                <a:solidFill>
                  <a:srgbClr val="A50FA1"/>
                </a:solidFill>
                <a:latin typeface="Arial" pitchFamily="34" charset="0"/>
              </a:rPr>
              <a:t>Luonto itse testaa kasvin geenien vaientamista</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85750" y="250825"/>
            <a:ext cx="5829300" cy="1473200"/>
          </a:xfrm>
        </p:spPr>
        <p:txBody>
          <a:bodyPr/>
          <a:lstStyle/>
          <a:p>
            <a:r>
              <a:rPr lang="fi-FI" sz="4000" dirty="0" smtClean="0"/>
              <a:t>Kasveilla lajirajojen ylittyminen on arkipäivää</a:t>
            </a:r>
          </a:p>
        </p:txBody>
      </p:sp>
      <p:sp>
        <p:nvSpPr>
          <p:cNvPr id="240643" name="Rectangle 3"/>
          <p:cNvSpPr>
            <a:spLocks noGrp="1" noChangeArrowheads="1"/>
          </p:cNvSpPr>
          <p:nvPr>
            <p:ph type="body" idx="1"/>
          </p:nvPr>
        </p:nvSpPr>
        <p:spPr>
          <a:xfrm>
            <a:off x="742950" y="2235200"/>
            <a:ext cx="6115050" cy="6908800"/>
          </a:xfrm>
        </p:spPr>
        <p:txBody>
          <a:bodyPr/>
          <a:lstStyle/>
          <a:p>
            <a:r>
              <a:rPr lang="fi-FI" sz="2800" smtClean="0"/>
              <a:t>…toisin kuin eläimillä</a:t>
            </a:r>
          </a:p>
          <a:p>
            <a:r>
              <a:rPr lang="fi-FI" sz="2800" smtClean="0"/>
              <a:t>Vehnä on kolmen eri heinälajin risteytymä</a:t>
            </a:r>
          </a:p>
          <a:p>
            <a:r>
              <a:rPr lang="fi-FI" sz="2800" smtClean="0"/>
              <a:t>…ja ruisvehnässä yhdistyvät neljän kasvilajin (kolmen eri kasvisuvun) geenistöt </a:t>
            </a:r>
          </a:p>
          <a:p>
            <a:r>
              <a:rPr lang="fi-FI" sz="2800" smtClean="0"/>
              <a:t>Puutarhamansikka on eurooppalaisen ja amerikkalaisen mansikkalajin risteytymä</a:t>
            </a:r>
          </a:p>
          <a:p>
            <a:pPr lvl="1"/>
            <a:r>
              <a:rPr lang="fi-FI" sz="2400" smtClean="0"/>
              <a:t>oktoploidi: kromosomiluku on kahdeksankertainen </a:t>
            </a:r>
          </a:p>
          <a:p>
            <a:r>
              <a:rPr lang="fi-FI" sz="2800" smtClean="0"/>
              <a:t>Rapsi puolestaan on kahden eri kaalikasvilajin risteytymä</a:t>
            </a:r>
          </a:p>
          <a:p>
            <a:pPr lvl="1"/>
            <a:r>
              <a:rPr lang="fi-FI" sz="2400" smtClean="0"/>
              <a:t>josta saatiin terveellinen vasta 60-luvulla rikkomalla yksi luonnon geeni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latunnisteen paikkamerkki 11"/>
          <p:cNvSpPr>
            <a:spLocks noGrp="1"/>
          </p:cNvSpPr>
          <p:nvPr>
            <p:ph type="ftr" sz="quarter" idx="11"/>
          </p:nvPr>
        </p:nvSpPr>
        <p:spPr>
          <a:xfrm>
            <a:off x="332656" y="8758486"/>
            <a:ext cx="3174082" cy="635000"/>
          </a:xfrm>
        </p:spPr>
        <p:txBody>
          <a:bodyPr/>
          <a:lstStyle/>
          <a:p>
            <a:pPr>
              <a:defRPr/>
            </a:pPr>
            <a:r>
              <a:rPr lang="fi-FI" dirty="0" smtClean="0"/>
              <a:t>Jussi Tammisola, Kasvit ja ravinto</a:t>
            </a:r>
            <a:endParaRPr lang="fi-FI" dirty="0"/>
          </a:p>
        </p:txBody>
      </p:sp>
      <p:sp>
        <p:nvSpPr>
          <p:cNvPr id="241666" name="Rectangle 2"/>
          <p:cNvSpPr>
            <a:spLocks noGrp="1" noChangeArrowheads="1"/>
          </p:cNvSpPr>
          <p:nvPr>
            <p:ph type="title"/>
          </p:nvPr>
        </p:nvSpPr>
        <p:spPr>
          <a:xfrm>
            <a:off x="285750" y="107504"/>
            <a:ext cx="5829300" cy="1473200"/>
          </a:xfrm>
        </p:spPr>
        <p:txBody>
          <a:bodyPr/>
          <a:lstStyle/>
          <a:p>
            <a:pPr>
              <a:lnSpc>
                <a:spcPct val="85000"/>
              </a:lnSpc>
            </a:pPr>
            <a:r>
              <a:rPr lang="fi-FI" sz="3200" dirty="0" smtClean="0">
                <a:solidFill>
                  <a:schemeClr val="tx1"/>
                </a:solidFill>
              </a:rPr>
              <a:t>Kelta- ja paimenmatara risteytyvät helposti </a:t>
            </a:r>
          </a:p>
        </p:txBody>
      </p:sp>
      <p:grpSp>
        <p:nvGrpSpPr>
          <p:cNvPr id="241667" name="Ryhmä 10"/>
          <p:cNvGrpSpPr>
            <a:grpSpLocks/>
          </p:cNvGrpSpPr>
          <p:nvPr/>
        </p:nvGrpSpPr>
        <p:grpSpPr bwMode="auto">
          <a:xfrm>
            <a:off x="2420441" y="6426026"/>
            <a:ext cx="4752975" cy="1530350"/>
            <a:chOff x="1790525" y="7236296"/>
            <a:chExt cx="4752528" cy="1530162"/>
          </a:xfrm>
        </p:grpSpPr>
        <p:sp>
          <p:nvSpPr>
            <p:cNvPr id="241672" name="Text Box 6"/>
            <p:cNvSpPr txBox="1">
              <a:spLocks noChangeArrowheads="1"/>
            </p:cNvSpPr>
            <p:nvPr/>
          </p:nvSpPr>
          <p:spPr bwMode="auto">
            <a:xfrm>
              <a:off x="3648916" y="7236296"/>
              <a:ext cx="2894137" cy="1530162"/>
            </a:xfrm>
            <a:prstGeom prst="rect">
              <a:avLst/>
            </a:prstGeom>
            <a:noFill/>
            <a:ln w="12700">
              <a:noFill/>
              <a:miter lim="800000"/>
              <a:headEnd/>
              <a:tailEnd/>
            </a:ln>
          </p:spPr>
          <p:txBody>
            <a:bodyPr lIns="90488" tIns="44450" rIns="90488" bIns="44450">
              <a:spAutoFit/>
            </a:bodyPr>
            <a:lstStyle/>
            <a:p>
              <a:pPr>
                <a:lnSpc>
                  <a:spcPct val="90000"/>
                </a:lnSpc>
                <a:buClr>
                  <a:srgbClr val="FFFFFF"/>
                </a:buClr>
              </a:pPr>
              <a:r>
                <a:rPr lang="fi-FI" sz="2000" u="sng">
                  <a:solidFill>
                    <a:srgbClr val="000000"/>
                  </a:solidFill>
                </a:rPr>
                <a:t>Paimenmatara</a:t>
              </a:r>
              <a:r>
                <a:rPr lang="fi-FI" sz="2000">
                  <a:solidFill>
                    <a:srgbClr val="000000"/>
                  </a:solidFill>
                </a:rPr>
                <a:t>: </a:t>
              </a:r>
              <a:br>
                <a:rPr lang="fi-FI" sz="2000">
                  <a:solidFill>
                    <a:srgbClr val="000000"/>
                  </a:solidFill>
                </a:rPr>
              </a:br>
              <a:r>
                <a:rPr lang="fi-FI" sz="2000">
                  <a:solidFill>
                    <a:srgbClr val="000000"/>
                  </a:solidFill>
                </a:rPr>
                <a:t>Rento, tuoksuton</a:t>
              </a:r>
            </a:p>
            <a:p>
              <a:pPr>
                <a:lnSpc>
                  <a:spcPct val="90000"/>
                </a:lnSpc>
                <a:buClr>
                  <a:srgbClr val="FFFFFF"/>
                </a:buClr>
              </a:pPr>
              <a:r>
                <a:rPr lang="fi-FI" sz="2000">
                  <a:solidFill>
                    <a:srgbClr val="000000"/>
                  </a:solidFill>
                </a:rPr>
                <a:t>Valkokukkainen</a:t>
              </a:r>
            </a:p>
            <a:p>
              <a:pPr>
                <a:lnSpc>
                  <a:spcPct val="90000"/>
                </a:lnSpc>
                <a:buClr>
                  <a:srgbClr val="FFFFFF"/>
                </a:buClr>
              </a:pPr>
              <a:r>
                <a:rPr lang="fi-FI" sz="2000">
                  <a:solidFill>
                    <a:srgbClr val="000000"/>
                  </a:solidFill>
                </a:rPr>
                <a:t>Rehevillä niityillä</a:t>
              </a:r>
              <a:br>
                <a:rPr lang="fi-FI" sz="2000">
                  <a:solidFill>
                    <a:srgbClr val="000000"/>
                  </a:solidFill>
                </a:rPr>
              </a:br>
              <a:r>
                <a:rPr lang="fi-FI" sz="2000">
                  <a:solidFill>
                    <a:srgbClr val="000000"/>
                  </a:solidFill>
                </a:rPr>
                <a:t>Tulokas (1900-luku)</a:t>
              </a:r>
              <a:endParaRPr lang="fi-FI">
                <a:solidFill>
                  <a:srgbClr val="000000"/>
                </a:solidFill>
              </a:endParaRPr>
            </a:p>
          </p:txBody>
        </p:sp>
        <p:sp>
          <p:nvSpPr>
            <p:cNvPr id="241673" name="Text Box 7"/>
            <p:cNvSpPr txBox="1">
              <a:spLocks noChangeArrowheads="1"/>
            </p:cNvSpPr>
            <p:nvPr/>
          </p:nvSpPr>
          <p:spPr bwMode="auto">
            <a:xfrm>
              <a:off x="1790525" y="7236296"/>
              <a:ext cx="3222651" cy="1474763"/>
            </a:xfrm>
            <a:prstGeom prst="rect">
              <a:avLst/>
            </a:prstGeom>
            <a:noFill/>
            <a:ln w="12700">
              <a:noFill/>
              <a:miter lim="800000"/>
              <a:headEnd/>
              <a:tailEnd/>
            </a:ln>
          </p:spPr>
          <p:txBody>
            <a:bodyPr lIns="90488" tIns="44450" rIns="90488" bIns="44450">
              <a:spAutoFit/>
            </a:bodyPr>
            <a:lstStyle/>
            <a:p>
              <a:pPr>
                <a:lnSpc>
                  <a:spcPct val="90000"/>
                </a:lnSpc>
                <a:buClr>
                  <a:srgbClr val="FFFF00"/>
                </a:buClr>
                <a:buFontTx/>
                <a:buChar char="•"/>
              </a:pPr>
              <a:r>
                <a:rPr lang="fi-FI" sz="2000" u="sng" dirty="0">
                  <a:solidFill>
                    <a:srgbClr val="000000"/>
                  </a:solidFill>
                </a:rPr>
                <a:t>Keltamatara</a:t>
              </a:r>
              <a:r>
                <a:rPr lang="fi-FI" sz="2000" dirty="0">
                  <a:solidFill>
                    <a:srgbClr val="000000"/>
                  </a:solidFill>
                </a:rPr>
                <a:t>: </a:t>
              </a:r>
            </a:p>
            <a:p>
              <a:pPr>
                <a:lnSpc>
                  <a:spcPct val="90000"/>
                </a:lnSpc>
                <a:buClr>
                  <a:srgbClr val="FFFF00"/>
                </a:buClr>
                <a:buFontTx/>
                <a:buChar char="•"/>
              </a:pPr>
              <a:r>
                <a:rPr lang="fi-FI" sz="2000" dirty="0">
                  <a:solidFill>
                    <a:srgbClr val="000000"/>
                  </a:solidFill>
                </a:rPr>
                <a:t>Pysty, tuoksuva</a:t>
              </a:r>
            </a:p>
            <a:p>
              <a:pPr>
                <a:lnSpc>
                  <a:spcPct val="90000"/>
                </a:lnSpc>
                <a:buClr>
                  <a:srgbClr val="FFFF00"/>
                </a:buClr>
                <a:buFontTx/>
                <a:buChar char="•"/>
              </a:pPr>
              <a:r>
                <a:rPr lang="fi-FI" sz="2000" dirty="0">
                  <a:solidFill>
                    <a:srgbClr val="000000"/>
                  </a:solidFill>
                </a:rPr>
                <a:t>Keltakukkainen</a:t>
              </a:r>
            </a:p>
            <a:p>
              <a:pPr>
                <a:lnSpc>
                  <a:spcPct val="90000"/>
                </a:lnSpc>
                <a:buClr>
                  <a:srgbClr val="FFFF00"/>
                </a:buClr>
                <a:buFontTx/>
                <a:buChar char="•"/>
              </a:pPr>
              <a:r>
                <a:rPr lang="fi-FI" sz="2000" dirty="0">
                  <a:solidFill>
                    <a:srgbClr val="000000"/>
                  </a:solidFill>
                </a:rPr>
                <a:t>Kuivilla kedoilla</a:t>
              </a:r>
            </a:p>
            <a:p>
              <a:pPr>
                <a:lnSpc>
                  <a:spcPct val="90000"/>
                </a:lnSpc>
                <a:buClr>
                  <a:srgbClr val="FFFF00"/>
                </a:buClr>
                <a:buFontTx/>
                <a:buChar char="•"/>
              </a:pPr>
              <a:r>
                <a:rPr lang="fi-FI" sz="2000" dirty="0">
                  <a:solidFill>
                    <a:srgbClr val="000000"/>
                  </a:solidFill>
                </a:rPr>
                <a:t>”Alkuperäinen”</a:t>
              </a:r>
            </a:p>
          </p:txBody>
        </p:sp>
      </p:grpSp>
      <p:sp>
        <p:nvSpPr>
          <p:cNvPr id="241668" name="Text Box 8"/>
          <p:cNvSpPr txBox="1">
            <a:spLocks noChangeArrowheads="1"/>
          </p:cNvSpPr>
          <p:nvPr/>
        </p:nvSpPr>
        <p:spPr bwMode="auto">
          <a:xfrm>
            <a:off x="200025" y="1331640"/>
            <a:ext cx="6645275" cy="560388"/>
          </a:xfrm>
          <a:prstGeom prst="rect">
            <a:avLst/>
          </a:prstGeom>
          <a:noFill/>
          <a:ln w="12700">
            <a:noFill/>
            <a:miter lim="800000"/>
            <a:headEnd/>
            <a:tailEnd/>
          </a:ln>
        </p:spPr>
        <p:txBody>
          <a:bodyPr wrap="none" lIns="90488" tIns="44450" rIns="90488" bIns="44450">
            <a:spAutoFit/>
          </a:bodyPr>
          <a:lstStyle/>
          <a:p>
            <a:pPr>
              <a:lnSpc>
                <a:spcPct val="85000"/>
              </a:lnSpc>
              <a:spcBef>
                <a:spcPct val="20000"/>
              </a:spcBef>
            </a:pPr>
            <a:r>
              <a:rPr lang="fi-FI" dirty="0">
                <a:solidFill>
                  <a:srgbClr val="000000"/>
                </a:solidFill>
              </a:rPr>
              <a:t>       Risteytymä</a:t>
            </a:r>
            <a:r>
              <a:rPr lang="fi-FI" i="1" dirty="0">
                <a:solidFill>
                  <a:srgbClr val="000000"/>
                </a:solidFill>
              </a:rPr>
              <a:t>      G. </a:t>
            </a:r>
            <a:r>
              <a:rPr lang="fi-FI" i="1" dirty="0" err="1">
                <a:solidFill>
                  <a:srgbClr val="000000"/>
                </a:solidFill>
              </a:rPr>
              <a:t>verum</a:t>
            </a:r>
            <a:r>
              <a:rPr lang="fi-FI" i="1" dirty="0">
                <a:solidFill>
                  <a:srgbClr val="000000"/>
                </a:solidFill>
              </a:rPr>
              <a:t>   </a:t>
            </a:r>
            <a:r>
              <a:rPr lang="fi-FI" i="1" dirty="0" err="1">
                <a:solidFill>
                  <a:srgbClr val="000000"/>
                </a:solidFill>
              </a:rPr>
              <a:t>Galium</a:t>
            </a:r>
            <a:r>
              <a:rPr lang="fi-FI" i="1" dirty="0">
                <a:solidFill>
                  <a:srgbClr val="000000"/>
                </a:solidFill>
              </a:rPr>
              <a:t> </a:t>
            </a:r>
            <a:r>
              <a:rPr lang="fi-FI" i="1" dirty="0" err="1">
                <a:solidFill>
                  <a:srgbClr val="000000"/>
                </a:solidFill>
              </a:rPr>
              <a:t>mollugo</a:t>
            </a:r>
            <a:r>
              <a:rPr lang="fi-FI" sz="3600" dirty="0">
                <a:solidFill>
                  <a:srgbClr val="000000"/>
                </a:solidFill>
              </a:rPr>
              <a:t>	</a:t>
            </a:r>
          </a:p>
        </p:txBody>
      </p:sp>
      <p:sp>
        <p:nvSpPr>
          <p:cNvPr id="241669" name="Text Box 9"/>
          <p:cNvSpPr txBox="1">
            <a:spLocks noChangeArrowheads="1"/>
          </p:cNvSpPr>
          <p:nvPr/>
        </p:nvSpPr>
        <p:spPr bwMode="auto">
          <a:xfrm>
            <a:off x="206375" y="8024440"/>
            <a:ext cx="5757988" cy="456022"/>
          </a:xfrm>
          <a:prstGeom prst="rect">
            <a:avLst/>
          </a:prstGeom>
          <a:noFill/>
          <a:ln w="12700">
            <a:noFill/>
            <a:miter lim="800000"/>
            <a:headEnd/>
            <a:tailEnd/>
          </a:ln>
        </p:spPr>
        <p:txBody>
          <a:bodyPr wrap="none" lIns="90488" tIns="44450" rIns="90488" bIns="44450">
            <a:spAutoFit/>
          </a:bodyPr>
          <a:lstStyle/>
          <a:p>
            <a:pPr>
              <a:lnSpc>
                <a:spcPct val="85000"/>
              </a:lnSpc>
              <a:spcBef>
                <a:spcPct val="20000"/>
              </a:spcBef>
              <a:buClr>
                <a:srgbClr val="00FFFF"/>
              </a:buClr>
              <a:buFont typeface="Wingdings" pitchFamily="2" charset="2"/>
              <a:buChar char="v"/>
            </a:pPr>
            <a:r>
              <a:rPr lang="fi-FI" sz="2800" dirty="0">
                <a:solidFill>
                  <a:srgbClr val="000000"/>
                </a:solidFill>
              </a:rPr>
              <a:t> Ihmistoiminta saattoi lajit lähekkäin</a:t>
            </a:r>
          </a:p>
        </p:txBody>
      </p:sp>
      <p:pic>
        <p:nvPicPr>
          <p:cNvPr id="241670" name="Kuva 7" descr="RistKeltPaimIMG_9568krpp.jpg"/>
          <p:cNvPicPr>
            <a:picLocks noChangeAspect="1"/>
          </p:cNvPicPr>
          <p:nvPr/>
        </p:nvPicPr>
        <p:blipFill>
          <a:blip r:embed="rId3" cstate="print"/>
          <a:srcRect/>
          <a:stretch>
            <a:fillRect/>
          </a:stretch>
        </p:blipFill>
        <p:spPr bwMode="auto">
          <a:xfrm>
            <a:off x="692150" y="1820219"/>
            <a:ext cx="4897438" cy="4589462"/>
          </a:xfrm>
          <a:prstGeom prst="rect">
            <a:avLst/>
          </a:prstGeom>
          <a:noFill/>
          <a:ln w="9525">
            <a:noFill/>
            <a:miter lim="800000"/>
            <a:headEnd/>
            <a:tailEnd/>
          </a:ln>
        </p:spPr>
      </p:pic>
      <p:sp>
        <p:nvSpPr>
          <p:cNvPr id="241671" name="Tekstikehys 9"/>
          <p:cNvSpPr txBox="1">
            <a:spLocks noChangeArrowheads="1"/>
          </p:cNvSpPr>
          <p:nvPr/>
        </p:nvSpPr>
        <p:spPr bwMode="auto">
          <a:xfrm rot="16200000">
            <a:off x="4113089" y="4680000"/>
            <a:ext cx="3148012" cy="339725"/>
          </a:xfrm>
          <a:prstGeom prst="rect">
            <a:avLst/>
          </a:prstGeom>
          <a:noFill/>
          <a:ln w="9525">
            <a:noFill/>
            <a:miter lim="800000"/>
            <a:headEnd/>
            <a:tailEnd/>
          </a:ln>
        </p:spPr>
        <p:txBody>
          <a:bodyPr wrap="none">
            <a:spAutoFit/>
          </a:bodyPr>
          <a:lstStyle/>
          <a:p>
            <a:r>
              <a:rPr lang="fi-FI" sz="1600">
                <a:solidFill>
                  <a:srgbClr val="000000"/>
                </a:solidFill>
              </a:rPr>
              <a:t>Kuva: J.Tammisola, Itä-Pakila 2010</a:t>
            </a:r>
          </a:p>
        </p:txBody>
      </p:sp>
      <p:sp>
        <p:nvSpPr>
          <p:cNvPr id="10" name="Päivämäärän paikkamerkki 9"/>
          <p:cNvSpPr>
            <a:spLocks noGrp="1"/>
          </p:cNvSpPr>
          <p:nvPr>
            <p:ph type="dt" sz="half" idx="10"/>
          </p:nvPr>
        </p:nvSpPr>
        <p:spPr>
          <a:xfrm>
            <a:off x="5085184" y="8758486"/>
            <a:ext cx="1600200" cy="638050"/>
          </a:xfrm>
        </p:spPr>
        <p:txBody>
          <a:bodyPr/>
          <a:lstStyle/>
          <a:p>
            <a:pPr>
              <a:defRPr/>
            </a:pPr>
            <a:r>
              <a:rPr lang="fi-FI" dirty="0" smtClean="0"/>
              <a:t>13.9.2012</a:t>
            </a:r>
            <a:endParaRPr lang="fi-FI" dirty="0"/>
          </a:p>
        </p:txBody>
      </p:sp>
      <p:sp>
        <p:nvSpPr>
          <p:cNvPr id="11" name="Dian numeron paikkamerkki 10"/>
          <p:cNvSpPr>
            <a:spLocks noGrp="1"/>
          </p:cNvSpPr>
          <p:nvPr>
            <p:ph type="sldNum" sz="quarter" idx="12"/>
          </p:nvPr>
        </p:nvSpPr>
        <p:spPr>
          <a:xfrm>
            <a:off x="4914900" y="8758486"/>
            <a:ext cx="1600200" cy="635000"/>
          </a:xfrm>
        </p:spPr>
        <p:txBody>
          <a:bodyPr/>
          <a:lstStyle/>
          <a:p>
            <a:pPr>
              <a:defRPr/>
            </a:pPr>
            <a:fld id="{BB633F18-57DA-44A6-A5AB-55AE2C66BFDF}" type="slidenum">
              <a:rPr lang="fi-FI" smtClean="0"/>
              <a:pPr>
                <a:defRPr/>
              </a:pPr>
              <a:t>53</a:t>
            </a:fld>
            <a:endParaRPr lang="fi-FI"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074"/>
          <p:cNvSpPr>
            <a:spLocks noGrp="1" noChangeArrowheads="1"/>
          </p:cNvSpPr>
          <p:nvPr>
            <p:ph type="title"/>
          </p:nvPr>
        </p:nvSpPr>
        <p:spPr>
          <a:xfrm>
            <a:off x="285750" y="279400"/>
            <a:ext cx="6267450" cy="1473200"/>
          </a:xfrm>
          <a:noFill/>
        </p:spPr>
        <p:txBody>
          <a:bodyPr/>
          <a:lstStyle/>
          <a:p>
            <a:pPr algn="ctr" eaLnBrk="1" hangingPunct="1">
              <a:lnSpc>
                <a:spcPct val="75000"/>
              </a:lnSpc>
            </a:pPr>
            <a:r>
              <a:rPr lang="fi-FI" sz="4000" dirty="0" smtClean="0"/>
              <a:t>DVMO </a:t>
            </a:r>
            <a:br>
              <a:rPr lang="fi-FI" sz="4000" dirty="0" smtClean="0"/>
            </a:br>
            <a:r>
              <a:rPr lang="fi-FI" sz="4000" dirty="0" smtClean="0"/>
              <a:t>– tuntematon tappaja – </a:t>
            </a:r>
            <a:br>
              <a:rPr lang="fi-FI" sz="4000" dirty="0" smtClean="0"/>
            </a:br>
            <a:r>
              <a:rPr lang="fi-FI" sz="4000" dirty="0" smtClean="0"/>
              <a:t>on kiellettävä!</a:t>
            </a:r>
          </a:p>
        </p:txBody>
      </p:sp>
      <p:sp>
        <p:nvSpPr>
          <p:cNvPr id="242691" name="Rectangle 3075"/>
          <p:cNvSpPr>
            <a:spLocks noGrp="1" noChangeArrowheads="1"/>
          </p:cNvSpPr>
          <p:nvPr>
            <p:ph type="body" idx="1"/>
          </p:nvPr>
        </p:nvSpPr>
        <p:spPr>
          <a:xfrm>
            <a:off x="76200" y="1981200"/>
            <a:ext cx="6781800" cy="5486400"/>
          </a:xfrm>
          <a:noFill/>
        </p:spPr>
        <p:txBody>
          <a:bodyPr/>
          <a:lstStyle/>
          <a:p>
            <a:pPr eaLnBrk="1" hangingPunct="1">
              <a:lnSpc>
                <a:spcPct val="75000"/>
              </a:lnSpc>
              <a:spcBef>
                <a:spcPct val="10000"/>
              </a:spcBef>
              <a:buFont typeface="Monotype Sorts" pitchFamily="2" charset="2"/>
              <a:buChar char=" "/>
            </a:pPr>
            <a:r>
              <a:rPr lang="fi-FI" sz="2800" smtClean="0"/>
              <a:t>Kemiallinen aine </a:t>
            </a:r>
            <a:r>
              <a:rPr lang="fi-FI" sz="2800" b="1" smtClean="0"/>
              <a:t>divetymonoksidi</a:t>
            </a:r>
            <a:endParaRPr lang="fi-FI" sz="2800" smtClean="0"/>
          </a:p>
          <a:p>
            <a:pPr lvl="1" eaLnBrk="1" hangingPunct="1">
              <a:lnSpc>
                <a:spcPct val="75000"/>
              </a:lnSpc>
              <a:spcBef>
                <a:spcPct val="10000"/>
              </a:spcBef>
            </a:pPr>
            <a:r>
              <a:rPr lang="fi-FI" sz="2400" smtClean="0"/>
              <a:t>aiheuttaa vahingossa hengitettäessä tuhansien amerikkalaisten kuoleman joka vuosi</a:t>
            </a:r>
          </a:p>
          <a:p>
            <a:pPr lvl="1" eaLnBrk="1" hangingPunct="1">
              <a:lnSpc>
                <a:spcPct val="75000"/>
              </a:lnSpc>
              <a:spcBef>
                <a:spcPct val="10000"/>
              </a:spcBef>
            </a:pPr>
            <a:r>
              <a:rPr lang="fi-FI" sz="2400" smtClean="0"/>
              <a:t>on löydetty kuolevien syöpäpotilaiden leikatuista kasvaimista</a:t>
            </a:r>
          </a:p>
          <a:p>
            <a:pPr lvl="1" eaLnBrk="1" hangingPunct="1">
              <a:lnSpc>
                <a:spcPct val="75000"/>
              </a:lnSpc>
              <a:spcBef>
                <a:spcPct val="10000"/>
              </a:spcBef>
            </a:pPr>
            <a:r>
              <a:rPr lang="fi-FI" sz="2400" smtClean="0"/>
              <a:t>voi aiheuttaa kaasumaisena pahoja palovammoja</a:t>
            </a:r>
          </a:p>
          <a:p>
            <a:pPr lvl="1" eaLnBrk="1" hangingPunct="1">
              <a:lnSpc>
                <a:spcPct val="75000"/>
              </a:lnSpc>
              <a:spcBef>
                <a:spcPct val="10000"/>
              </a:spcBef>
            </a:pPr>
            <a:r>
              <a:rPr lang="fi-FI" sz="2400" smtClean="0"/>
              <a:t>yliannoksen oireina ovat voimakas hikoilu ja virtsaamisen tarve, ja epäpuhtaana  aine voi aiheuttaa pahoinvointia ja ripulia</a:t>
            </a:r>
          </a:p>
          <a:p>
            <a:pPr lvl="1" eaLnBrk="1" hangingPunct="1">
              <a:lnSpc>
                <a:spcPct val="75000"/>
              </a:lnSpc>
              <a:spcBef>
                <a:spcPct val="10000"/>
              </a:spcBef>
            </a:pPr>
            <a:r>
              <a:rPr lang="fi-FI" sz="2400" smtClean="0"/>
              <a:t>DVMO aiheuttaa niin vahvan riippuvuuden, että ilman jäävä potilas on kuoleman oma </a:t>
            </a:r>
          </a:p>
          <a:p>
            <a:pPr lvl="1" eaLnBrk="1" hangingPunct="1">
              <a:lnSpc>
                <a:spcPct val="75000"/>
              </a:lnSpc>
              <a:spcBef>
                <a:spcPct val="10000"/>
              </a:spcBef>
            </a:pPr>
            <a:r>
              <a:rPr lang="fi-FI" sz="2400" smtClean="0"/>
              <a:t>on myös happosateen pääkomponentti </a:t>
            </a:r>
          </a:p>
          <a:p>
            <a:pPr lvl="1" eaLnBrk="1" hangingPunct="1">
              <a:lnSpc>
                <a:spcPct val="75000"/>
              </a:lnSpc>
              <a:spcBef>
                <a:spcPct val="10000"/>
              </a:spcBef>
            </a:pPr>
            <a:r>
              <a:rPr lang="fi-FI" sz="2400" smtClean="0"/>
              <a:t>nopeuttaa monien metallien korroosiota ja ruostumista sekä lisää maan eroosiota</a:t>
            </a:r>
          </a:p>
          <a:p>
            <a:pPr lvl="1" eaLnBrk="1" hangingPunct="1">
              <a:lnSpc>
                <a:spcPct val="75000"/>
              </a:lnSpc>
              <a:spcBef>
                <a:spcPct val="10000"/>
              </a:spcBef>
            </a:pPr>
            <a:r>
              <a:rPr lang="fi-FI" sz="2400" smtClean="0"/>
              <a:t>DVMO-molekyylejä on voitu osoittaa kaikista Amerikan joista ja järvistä otetuista näytteistä</a:t>
            </a:r>
          </a:p>
          <a:p>
            <a:pPr eaLnBrk="1" hangingPunct="1">
              <a:lnSpc>
                <a:spcPct val="75000"/>
              </a:lnSpc>
              <a:spcBef>
                <a:spcPct val="10000"/>
              </a:spcBef>
              <a:buSzTx/>
              <a:buFont typeface="Monotype Sorts" pitchFamily="2" charset="2"/>
              <a:buChar char="è"/>
            </a:pPr>
            <a:r>
              <a:rPr lang="fi-FI" sz="2800" smtClean="0"/>
              <a:t> 86% haastatelluista vaati aineen</a:t>
            </a:r>
            <a:br>
              <a:rPr lang="fi-FI" sz="2800" smtClean="0"/>
            </a:br>
            <a:r>
              <a:rPr lang="fi-FI" sz="2800" smtClean="0"/>
              <a:t>  kieltämistä välittömästi. . .</a:t>
            </a:r>
          </a:p>
          <a:p>
            <a:pPr lvl="1" eaLnBrk="1" hangingPunct="1">
              <a:lnSpc>
                <a:spcPct val="75000"/>
              </a:lnSpc>
              <a:spcBef>
                <a:spcPct val="10000"/>
              </a:spcBef>
            </a:pPr>
            <a:r>
              <a:rPr lang="fi-FI" sz="2400" smtClean="0"/>
              <a:t>14-vuotias koululainen Nathan Zohner voitti gallup-tutkimuksellaan Idahon lukioiden tiedekilpailun v.1997</a:t>
            </a:r>
            <a:r>
              <a:rPr lang="fi-FI" sz="1800" smtClean="0"/>
              <a:t>	  				    	                 		 		</a:t>
            </a:r>
          </a:p>
        </p:txBody>
      </p:sp>
      <p:sp>
        <p:nvSpPr>
          <p:cNvPr id="560132" name="Text Box 3076"/>
          <p:cNvSpPr txBox="1">
            <a:spLocks noChangeArrowheads="1"/>
          </p:cNvSpPr>
          <p:nvPr/>
        </p:nvSpPr>
        <p:spPr bwMode="auto">
          <a:xfrm>
            <a:off x="1905000" y="8707438"/>
            <a:ext cx="2674938" cy="360362"/>
          </a:xfrm>
          <a:prstGeom prst="rect">
            <a:avLst/>
          </a:prstGeom>
          <a:solidFill>
            <a:srgbClr val="00FFFF">
              <a:alpha val="50195"/>
            </a:srgbClr>
          </a:solidFill>
          <a:ln w="12700">
            <a:solidFill>
              <a:schemeClr val="tx1"/>
            </a:solidFill>
            <a:miter lim="800000"/>
            <a:headEnd/>
            <a:tailEnd/>
          </a:ln>
        </p:spPr>
        <p:txBody>
          <a:bodyPr wrap="none" lIns="90488" tIns="44450" rIns="90488" bIns="44450">
            <a:spAutoFit/>
          </a:bodyPr>
          <a:lstStyle/>
          <a:p>
            <a:r>
              <a:rPr lang="fi-FI" sz="2000" dirty="0" err="1">
                <a:solidFill>
                  <a:srgbClr val="FFFFFF"/>
                </a:solidFill>
                <a:cs typeface="Arial" pitchFamily="34" charset="0"/>
              </a:rPr>
              <a:t>Divetymonoksidi</a:t>
            </a:r>
            <a:r>
              <a:rPr lang="fi-FI" sz="2000" dirty="0">
                <a:solidFill>
                  <a:srgbClr val="FFFFFF"/>
                </a:solidFill>
                <a:cs typeface="Arial" pitchFamily="34" charset="0"/>
              </a:rPr>
              <a:t> = H</a:t>
            </a:r>
            <a:r>
              <a:rPr lang="fi-FI" sz="2000" baseline="-25000" dirty="0">
                <a:solidFill>
                  <a:srgbClr val="FFFFFF"/>
                </a:solidFill>
                <a:cs typeface="Arial" pitchFamily="34" charset="0"/>
              </a:rPr>
              <a:t>2</a:t>
            </a:r>
            <a:r>
              <a:rPr lang="fi-FI" sz="2000" dirty="0">
                <a:solidFill>
                  <a:srgbClr val="FFFFFF"/>
                </a:solidFill>
                <a:cs typeface="Arial" pitchFamily="34" charset="0"/>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0132"/>
                                        </p:tgtEl>
                                        <p:attrNameLst>
                                          <p:attrName>style.visibility</p:attrName>
                                        </p:attrNameLst>
                                      </p:cBhvr>
                                      <p:to>
                                        <p:strVal val="visible"/>
                                      </p:to>
                                    </p:set>
                                    <p:animEffect transition="in" filter="checkerboard(across)">
                                      <p:cBhvr>
                                        <p:cTn id="7" dur="500"/>
                                        <p:tgtEl>
                                          <p:spTgt spid="560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1029"/>
          <p:cNvSpPr>
            <a:spLocks noGrp="1" noChangeArrowheads="1"/>
          </p:cNvSpPr>
          <p:nvPr>
            <p:ph type="body" idx="1"/>
          </p:nvPr>
        </p:nvSpPr>
        <p:spPr>
          <a:xfrm>
            <a:off x="357188" y="1187450"/>
            <a:ext cx="6500812" cy="3024188"/>
          </a:xfrm>
        </p:spPr>
        <p:txBody>
          <a:bodyPr/>
          <a:lstStyle/>
          <a:p>
            <a:pPr marL="282575" lvl="1" indent="-282575" eaLnBrk="1" hangingPunct="1">
              <a:lnSpc>
                <a:spcPct val="85000"/>
              </a:lnSpc>
              <a:spcBef>
                <a:spcPts val="600"/>
              </a:spcBef>
              <a:buSzPct val="110000"/>
              <a:buFont typeface="Wingdings" pitchFamily="2" charset="2"/>
              <a:buNone/>
            </a:pPr>
            <a:r>
              <a:rPr lang="fi-FI" sz="2000" smtClean="0"/>
              <a:t>Ehdotuksia:</a:t>
            </a:r>
          </a:p>
          <a:p>
            <a:pPr marL="282575" lvl="1" indent="-282575" eaLnBrk="1" hangingPunct="1">
              <a:lnSpc>
                <a:spcPct val="85000"/>
              </a:lnSpc>
              <a:spcBef>
                <a:spcPts val="600"/>
              </a:spcBef>
              <a:buSzPct val="110000"/>
            </a:pPr>
            <a:r>
              <a:rPr lang="fi-FI" sz="2000" smtClean="0"/>
              <a:t>Bioturvayhdistyksen konkari, sen krooninen videokuvaaja </a:t>
            </a:r>
            <a:r>
              <a:rPr lang="fi-FI" sz="2000" u="sng" smtClean="0"/>
              <a:t>Ossi Kakko</a:t>
            </a:r>
            <a:r>
              <a:rPr lang="fi-FI" sz="2000" smtClean="0"/>
              <a:t>:</a:t>
            </a:r>
          </a:p>
          <a:p>
            <a:pPr marL="663575" lvl="2" indent="-282575" eaLnBrk="1" hangingPunct="1">
              <a:lnSpc>
                <a:spcPct val="85000"/>
              </a:lnSpc>
              <a:spcBef>
                <a:spcPts val="600"/>
              </a:spcBef>
              <a:buSzPct val="110000"/>
              <a:buFont typeface="Wingdings" pitchFamily="2" charset="2"/>
              <a:buChar char="§"/>
            </a:pPr>
            <a:r>
              <a:rPr lang="fi-FI" sz="2000" smtClean="0"/>
              <a:t>Tunkeutui kutsutta STM:n kutsuseminaariin </a:t>
            </a:r>
            <a:br>
              <a:rPr lang="fi-FI" sz="2000" smtClean="0"/>
            </a:br>
            <a:r>
              <a:rPr lang="fi-FI" sz="2000" smtClean="0"/>
              <a:t>(”Geenit ja Arvot”, </a:t>
            </a:r>
            <a:r>
              <a:rPr lang="fi-FI" sz="2000" smtClean="0">
                <a:hlinkClick r:id="rId3"/>
              </a:rPr>
              <a:t>2002</a:t>
            </a:r>
            <a:r>
              <a:rPr lang="fi-FI" sz="2000" smtClean="0"/>
              <a:t>), filmasi tilaisuuden </a:t>
            </a:r>
            <a:br>
              <a:rPr lang="fi-FI" sz="2000" smtClean="0"/>
            </a:br>
            <a:r>
              <a:rPr lang="fi-FI" sz="2000" smtClean="0"/>
              <a:t>(ilman kuvattavien lupaa), ja neuvoi professoreita lääketieteestä:</a:t>
            </a:r>
          </a:p>
          <a:p>
            <a:pPr marL="663575" lvl="2" indent="-282575" eaLnBrk="1" hangingPunct="1">
              <a:lnSpc>
                <a:spcPct val="85000"/>
              </a:lnSpc>
              <a:spcBef>
                <a:spcPts val="600"/>
              </a:spcBef>
              <a:buSzPct val="110000"/>
              <a:buFont typeface="Wingdings" pitchFamily="2" charset="2"/>
              <a:buChar char="v"/>
            </a:pPr>
            <a:r>
              <a:rPr lang="fi-FI" sz="2000" smtClean="0"/>
              <a:t>”</a:t>
            </a:r>
            <a:r>
              <a:rPr lang="fi-FI" sz="2000" smtClean="0">
                <a:solidFill>
                  <a:srgbClr val="00B0F0"/>
                </a:solidFill>
              </a:rPr>
              <a:t>Insuliini on täysin tarpeetonta </a:t>
            </a:r>
            <a:r>
              <a:rPr lang="fi-FI" sz="2000" smtClean="0"/>
              <a:t>– terveet elämäntavat riittävät” </a:t>
            </a:r>
          </a:p>
          <a:p>
            <a:pPr marL="663575" lvl="2" indent="-282575" eaLnBrk="1" hangingPunct="1">
              <a:lnSpc>
                <a:spcPct val="85000"/>
              </a:lnSpc>
              <a:spcBef>
                <a:spcPts val="600"/>
              </a:spcBef>
              <a:buSzPct val="110000"/>
            </a:pPr>
            <a:r>
              <a:rPr lang="fi-FI" sz="2000" smtClean="0"/>
              <a:t>...millä onnistui suututtamaan jopa arkkiatri </a:t>
            </a:r>
            <a:br>
              <a:rPr lang="fi-FI" sz="2000" smtClean="0"/>
            </a:br>
            <a:r>
              <a:rPr lang="fi-FI" sz="2000" smtClean="0"/>
              <a:t>Risto Pelkosen (sinänsä hämmästyttävä suoritus): </a:t>
            </a:r>
            <a:br>
              <a:rPr lang="fi-FI" sz="2000" smtClean="0"/>
            </a:br>
            <a:r>
              <a:rPr lang="fi-FI" sz="2000" smtClean="0"/>
              <a:t>”Eipä sentään ryhdytä tappamaan sairaita ihmisiä!”</a:t>
            </a:r>
          </a:p>
          <a:p>
            <a:pPr marL="282575" lvl="1" indent="-282575" eaLnBrk="1" hangingPunct="1">
              <a:lnSpc>
                <a:spcPct val="85000"/>
              </a:lnSpc>
              <a:spcBef>
                <a:spcPts val="600"/>
              </a:spcBef>
              <a:buSzPct val="110000"/>
            </a:pPr>
            <a:r>
              <a:rPr lang="fi-FI" sz="2000" smtClean="0"/>
              <a:t>Bioturvayhdistys moittii biologien ja toksikologien </a:t>
            </a:r>
            <a:r>
              <a:rPr lang="fi-FI" sz="2000" u="sng" smtClean="0"/>
              <a:t>luonnontieteellisiä turvallisuusselvityksiä</a:t>
            </a:r>
            <a:r>
              <a:rPr lang="fi-FI" sz="2000" smtClean="0"/>
              <a:t>. Sillä:</a:t>
            </a:r>
          </a:p>
          <a:p>
            <a:pPr marL="663575" lvl="2" indent="-282575" eaLnBrk="1" hangingPunct="1">
              <a:lnSpc>
                <a:spcPct val="85000"/>
              </a:lnSpc>
              <a:spcBef>
                <a:spcPts val="600"/>
              </a:spcBef>
              <a:buSzPct val="110000"/>
              <a:buFont typeface="Wingdings" pitchFamily="2" charset="2"/>
              <a:buChar char="v"/>
            </a:pPr>
            <a:r>
              <a:rPr lang="fi-FI" sz="2000" smtClean="0"/>
              <a:t>”</a:t>
            </a:r>
            <a:r>
              <a:rPr lang="fi-FI" sz="2000" smtClean="0">
                <a:solidFill>
                  <a:srgbClr val="00B0F0"/>
                </a:solidFill>
              </a:rPr>
              <a:t>Kasvit puhuvat  minulle</a:t>
            </a:r>
            <a:r>
              <a:rPr lang="fi-FI" sz="2000" smtClean="0"/>
              <a:t>, ja sanovat, onko niistä syötäväksi. Nyt tutkittavana on terttuselja.” </a:t>
            </a:r>
            <a:br>
              <a:rPr lang="fi-FI" sz="2000" smtClean="0"/>
            </a:br>
            <a:r>
              <a:rPr lang="fi-FI" sz="2000" smtClean="0"/>
              <a:t>Kakko uskoo sen olevan syötävä, </a:t>
            </a:r>
            <a:r>
              <a:rPr lang="fi-FI" sz="2000" i="1" smtClean="0"/>
              <a:t>koska</a:t>
            </a:r>
            <a:r>
              <a:rPr lang="fi-FI" sz="2000" smtClean="0"/>
              <a:t> kukat ovat kuin pieniä parsakaaleja. </a:t>
            </a:r>
            <a:r>
              <a:rPr lang="fi-FI" smtClean="0"/>
              <a:t>(HS Nyt 7/2010)</a:t>
            </a:r>
            <a:endParaRPr lang="fi-FI" sz="2000" smtClean="0"/>
          </a:p>
          <a:p>
            <a:pPr marL="663575" lvl="2" indent="-282575" eaLnBrk="1" hangingPunct="1">
              <a:lnSpc>
                <a:spcPct val="85000"/>
              </a:lnSpc>
              <a:spcBef>
                <a:spcPts val="600"/>
              </a:spcBef>
              <a:buSzPct val="110000"/>
              <a:buFont typeface="Wingdings" pitchFamily="2" charset="2"/>
              <a:buChar char="v"/>
            </a:pPr>
            <a:r>
              <a:rPr lang="fi-FI" sz="2000" smtClean="0"/>
              <a:t>Kasvien kuulopuheet maestro opettaa meille heikkokuuloisille: hän on jo kuusi vuotta toiminut asiassa kouluttajana. </a:t>
            </a:r>
          </a:p>
          <a:p>
            <a:pPr marL="663575" lvl="2" indent="-282575" eaLnBrk="1" hangingPunct="1">
              <a:lnSpc>
                <a:spcPct val="85000"/>
              </a:lnSpc>
              <a:spcBef>
                <a:spcPts val="600"/>
              </a:spcBef>
              <a:buSzPct val="110000"/>
              <a:buFont typeface="Wingdings" pitchFamily="2" charset="2"/>
              <a:buChar char="v"/>
            </a:pPr>
            <a:r>
              <a:rPr lang="fi-FI" sz="2000" smtClean="0"/>
              <a:t>EU:ssa saa tosin </a:t>
            </a:r>
            <a:r>
              <a:rPr lang="fi-FI" smtClean="0"/>
              <a:t>(Uuselintarvikeasetus  </a:t>
            </a:r>
            <a:r>
              <a:rPr lang="fi-FI" smtClean="0">
                <a:hlinkClick r:id="rId4"/>
              </a:rPr>
              <a:t>258/97</a:t>
            </a:r>
            <a:r>
              <a:rPr lang="fi-FI" smtClean="0"/>
              <a:t>) </a:t>
            </a:r>
            <a:r>
              <a:rPr lang="fi-FI" sz="2000" smtClean="0"/>
              <a:t>tuoda markkinoille vain turvallisiksi osoitettuja uusia ruokaeliöitä </a:t>
            </a:r>
          </a:p>
          <a:p>
            <a:pPr marL="1235075" lvl="3" indent="-282575" eaLnBrk="1" hangingPunct="1">
              <a:lnSpc>
                <a:spcPct val="85000"/>
              </a:lnSpc>
              <a:spcBef>
                <a:spcPts val="600"/>
              </a:spcBef>
              <a:buSzPct val="110000"/>
              <a:buFont typeface="Wingdings" pitchFamily="2" charset="2"/>
              <a:buChar char="v"/>
            </a:pPr>
            <a:r>
              <a:rPr lang="fi-FI" sz="2000" smtClean="0"/>
              <a:t>...mutta sehän ei koske itsetuhoon kouluttamista</a:t>
            </a:r>
            <a:endParaRPr lang="fi-FI" sz="2400" smtClean="0"/>
          </a:p>
        </p:txBody>
      </p:sp>
      <p:sp>
        <p:nvSpPr>
          <p:cNvPr id="227331"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7332"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7333" name="Dian numeron paikkamerkki 5"/>
          <p:cNvSpPr>
            <a:spLocks noGrp="1"/>
          </p:cNvSpPr>
          <p:nvPr>
            <p:ph type="sldNum" sz="quarter" idx="12"/>
          </p:nvPr>
        </p:nvSpPr>
        <p:spPr/>
        <p:txBody>
          <a:bodyPr/>
          <a:lstStyle/>
          <a:p>
            <a:pPr fontAlgn="base">
              <a:spcBef>
                <a:spcPct val="0"/>
              </a:spcBef>
              <a:spcAft>
                <a:spcPct val="0"/>
              </a:spcAft>
              <a:defRPr/>
            </a:pPr>
            <a:fld id="{3BF4AD80-FAA0-4B1E-8E74-000377C7FF78}" type="slidenum">
              <a:rPr lang="en-US" smtClean="0"/>
              <a:pPr fontAlgn="base">
                <a:spcBef>
                  <a:spcPct val="0"/>
                </a:spcBef>
                <a:spcAft>
                  <a:spcPct val="0"/>
                </a:spcAft>
                <a:defRPr/>
              </a:pPr>
              <a:t>55</a:t>
            </a:fld>
            <a:endParaRPr lang="en-US" smtClean="0"/>
          </a:p>
        </p:txBody>
      </p:sp>
      <p:sp>
        <p:nvSpPr>
          <p:cNvPr id="243718" name="Rectangle 1028"/>
          <p:cNvSpPr>
            <a:spLocks noGrp="1" noChangeArrowheads="1"/>
          </p:cNvSpPr>
          <p:nvPr>
            <p:ph type="title"/>
          </p:nvPr>
        </p:nvSpPr>
        <p:spPr>
          <a:xfrm>
            <a:off x="692150" y="107950"/>
            <a:ext cx="6049963" cy="928688"/>
          </a:xfrm>
        </p:spPr>
        <p:txBody>
          <a:bodyPr/>
          <a:lstStyle/>
          <a:p>
            <a:pPr>
              <a:lnSpc>
                <a:spcPts val="2500"/>
              </a:lnSpc>
            </a:pPr>
            <a:r>
              <a:rPr lang="fi-FI" dirty="0" smtClean="0"/>
              <a:t>Vaihtoehto tieteelle... </a:t>
            </a:r>
            <a:br>
              <a:rPr lang="fi-FI" dirty="0" smtClean="0"/>
            </a:br>
            <a:r>
              <a:rPr lang="fi-FI" dirty="0" smtClean="0"/>
              <a:t>                               mitä siis sen tilalle?  </a:t>
            </a:r>
            <a:r>
              <a:rPr lang="fi-FI" sz="2000" dirty="0" smtClean="0"/>
              <a:t>1.</a:t>
            </a:r>
            <a:r>
              <a:rPr lang="fi-FI" dirty="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331913"/>
            <a:ext cx="6500812" cy="6840537"/>
          </a:xfrm>
        </p:spPr>
        <p:txBody>
          <a:bodyPr/>
          <a:lstStyle/>
          <a:p>
            <a:pPr marL="282575" lvl="1" indent="-282575" eaLnBrk="1" hangingPunct="1">
              <a:lnSpc>
                <a:spcPct val="85000"/>
              </a:lnSpc>
              <a:spcBef>
                <a:spcPts val="1200"/>
              </a:spcBef>
              <a:spcAft>
                <a:spcPts val="600"/>
              </a:spcAft>
              <a:buSzPct val="110000"/>
              <a:defRPr/>
            </a:pPr>
            <a:r>
              <a:rPr lang="fi-FI" sz="2000" dirty="0" smtClean="0"/>
              <a:t>Bioturvayhdistyksen vuorottelevat puheenjohtajat (laskennon opettajaksi opiskellut </a:t>
            </a:r>
            <a:r>
              <a:rPr lang="fi-FI" sz="2000" dirty="0" smtClean="0">
                <a:hlinkClick r:id="rId3"/>
              </a:rPr>
              <a:t>Hannu Hyvönen</a:t>
            </a:r>
            <a:r>
              <a:rPr lang="fi-FI" sz="2000" dirty="0" smtClean="0"/>
              <a:t> </a:t>
            </a:r>
            <a:br>
              <a:rPr lang="fi-FI" sz="2000" dirty="0" smtClean="0"/>
            </a:br>
            <a:r>
              <a:rPr lang="fi-FI" sz="2000" dirty="0" smtClean="0"/>
              <a:t>ja vapaa toimittaja </a:t>
            </a:r>
            <a:r>
              <a:rPr lang="fi-FI" sz="2000" u="sng" dirty="0" smtClean="0"/>
              <a:t>Markku Rämö</a:t>
            </a:r>
            <a:r>
              <a:rPr lang="fi-FI" sz="2000" dirty="0" smtClean="0"/>
              <a:t>) uskovat </a:t>
            </a:r>
            <a:r>
              <a:rPr lang="fi-FI" sz="2000" dirty="0" smtClean="0">
                <a:solidFill>
                  <a:srgbClr val="00B0F0"/>
                </a:solidFill>
              </a:rPr>
              <a:t>homeopatiaan</a:t>
            </a:r>
            <a:r>
              <a:rPr lang="fi-FI" sz="2000" dirty="0" smtClean="0"/>
              <a:t> </a:t>
            </a:r>
          </a:p>
          <a:p>
            <a:pPr marL="282575" lvl="1" indent="-282575" eaLnBrk="1" hangingPunct="1">
              <a:lnSpc>
                <a:spcPct val="85000"/>
              </a:lnSpc>
              <a:spcBef>
                <a:spcPts val="1200"/>
              </a:spcBef>
              <a:spcAft>
                <a:spcPts val="600"/>
              </a:spcAft>
              <a:buSzPct val="110000"/>
              <a:defRPr/>
            </a:pPr>
            <a:r>
              <a:rPr lang="fi-FI" sz="2000" dirty="0" err="1" smtClean="0"/>
              <a:t>HaHy</a:t>
            </a:r>
            <a:r>
              <a:rPr lang="fi-FI" sz="2000" dirty="0" smtClean="0"/>
              <a:t> </a:t>
            </a:r>
            <a:r>
              <a:rPr lang="fi-FI" dirty="0" smtClean="0"/>
              <a:t>(30.9.2003, </a:t>
            </a:r>
            <a:r>
              <a:rPr lang="fi-FI" dirty="0" err="1" smtClean="0"/>
              <a:t>Ylevi</a:t>
            </a:r>
            <a:r>
              <a:rPr lang="fi-FI" dirty="0" smtClean="0"/>
              <a:t>):</a:t>
            </a:r>
            <a:r>
              <a:rPr lang="fi-FI" sz="2000" dirty="0" smtClean="0"/>
              <a:t> ”Mitä tulee homeopatiaan ...vedellä ja vedellä on kuin onkin eroja. Kävin juuri hierojalla joka kertoi tekemänsä kokeen. Jos vesi jäädytetään niin että vesiastian alla on magneetti kiderakenne on erilainen.”</a:t>
            </a:r>
          </a:p>
          <a:p>
            <a:pPr marL="663575" lvl="2" indent="-282575" eaLnBrk="1" hangingPunct="1">
              <a:lnSpc>
                <a:spcPct val="85000"/>
              </a:lnSpc>
              <a:spcBef>
                <a:spcPts val="1200"/>
              </a:spcBef>
              <a:spcAft>
                <a:spcPts val="600"/>
              </a:spcAft>
              <a:buSzPct val="110000"/>
              <a:buFont typeface="Wingdings" pitchFamily="2" charset="2"/>
              <a:buChar char="§"/>
              <a:defRPr/>
            </a:pPr>
            <a:r>
              <a:rPr lang="fi-FI" sz="2000" dirty="0" smtClean="0"/>
              <a:t>”Parantavaan veteen uskominen ei ole taikauskoa. On epätieteellistä väittää niin.”</a:t>
            </a:r>
          </a:p>
          <a:p>
            <a:pPr marL="282575" lvl="1" indent="-282575" eaLnBrk="1" hangingPunct="1">
              <a:lnSpc>
                <a:spcPct val="85000"/>
              </a:lnSpc>
              <a:spcBef>
                <a:spcPts val="1200"/>
              </a:spcBef>
              <a:spcAft>
                <a:spcPts val="600"/>
              </a:spcAft>
              <a:buSzPct val="110000"/>
              <a:defRPr/>
            </a:pPr>
            <a:r>
              <a:rPr lang="fi-FI" sz="2000" dirty="0" smtClean="0"/>
              <a:t>MR on puolustanut homeopatiaa esim. </a:t>
            </a:r>
            <a:r>
              <a:rPr lang="fi-FI" sz="2000" dirty="0" err="1" smtClean="0"/>
              <a:t>GMO-vapaan</a:t>
            </a:r>
            <a:r>
              <a:rPr lang="fi-FI" sz="2000" dirty="0" smtClean="0"/>
              <a:t> Suomen tilaisuudessa Hgin ylioppilastalolla </a:t>
            </a:r>
            <a:br>
              <a:rPr lang="fi-FI" sz="2000" dirty="0" smtClean="0"/>
            </a:br>
            <a:r>
              <a:rPr lang="fi-FI" dirty="0" smtClean="0"/>
              <a:t>(huhtik. 2008(?))</a:t>
            </a:r>
            <a:r>
              <a:rPr lang="fi-FI" sz="2000" dirty="0" smtClean="0"/>
              <a:t> </a:t>
            </a:r>
          </a:p>
          <a:p>
            <a:pPr marL="282575" lvl="1" indent="-282575" eaLnBrk="1" hangingPunct="1">
              <a:lnSpc>
                <a:spcPct val="85000"/>
              </a:lnSpc>
              <a:spcBef>
                <a:spcPts val="1200"/>
              </a:spcBef>
              <a:spcAft>
                <a:spcPts val="600"/>
              </a:spcAft>
              <a:buSzPct val="110000"/>
              <a:defRPr/>
            </a:pPr>
            <a:r>
              <a:rPr lang="fi-FI" sz="2000" dirty="0" smtClean="0"/>
              <a:t>Luomuliiton pitkäaikainen toiminnanjohtaja* </a:t>
            </a:r>
            <a:br>
              <a:rPr lang="fi-FI" sz="2000" dirty="0" smtClean="0"/>
            </a:br>
            <a:r>
              <a:rPr lang="fi-FI" sz="2000" u="sng" dirty="0" smtClean="0"/>
              <a:t>Arja Peltomäki</a:t>
            </a:r>
            <a:r>
              <a:rPr lang="fi-FI" sz="2000" dirty="0" smtClean="0"/>
              <a:t> opastaa luomuväkeä homeopatian ihmeisiin muun muassa kirjoituksessaan ”Homeopaattiset lääkkeet ja </a:t>
            </a:r>
            <a:r>
              <a:rPr lang="fi-FI" sz="2000" dirty="0" err="1" smtClean="0"/>
              <a:t>potenssointi</a:t>
            </a:r>
            <a:r>
              <a:rPr lang="fi-FI" sz="2000" dirty="0" smtClean="0"/>
              <a:t>” </a:t>
            </a:r>
            <a:br>
              <a:rPr lang="fi-FI" sz="2000" dirty="0" smtClean="0"/>
            </a:br>
            <a:r>
              <a:rPr lang="fi-FI" dirty="0" smtClean="0"/>
              <a:t>(Luomulehti 7/2000):</a:t>
            </a:r>
            <a:endParaRPr lang="fi-FI" sz="2000" dirty="0" smtClean="0"/>
          </a:p>
          <a:p>
            <a:pPr marL="663575" lvl="2" indent="-282575" eaLnBrk="1" hangingPunct="1">
              <a:lnSpc>
                <a:spcPct val="85000"/>
              </a:lnSpc>
              <a:spcBef>
                <a:spcPts val="1200"/>
              </a:spcBef>
              <a:spcAft>
                <a:spcPts val="600"/>
              </a:spcAft>
              <a:buSzPct val="110000"/>
              <a:buFont typeface="Wingdings" pitchFamily="2" charset="2"/>
              <a:buChar char="§"/>
              <a:defRPr/>
            </a:pPr>
            <a:r>
              <a:rPr lang="fi-FI" sz="2000" dirty="0" smtClean="0"/>
              <a:t>” Tämän ravistelun avulla alkuperäismateriaalista peräisin oleva informaatio siirretään liuokseen... Homeopaattisen lääkkeen voidaan siis ajatella toimivan eräänlaisena signaalina.” </a:t>
            </a:r>
          </a:p>
          <a:p>
            <a:pPr marL="0" lvl="1" indent="0" eaLnBrk="1" hangingPunct="1">
              <a:lnSpc>
                <a:spcPct val="85000"/>
              </a:lnSpc>
              <a:spcBef>
                <a:spcPts val="0"/>
              </a:spcBef>
              <a:spcAft>
                <a:spcPts val="0"/>
              </a:spcAft>
              <a:buSzPct val="110000"/>
              <a:buFont typeface="Wingdings" pitchFamily="2" charset="2"/>
              <a:buNone/>
              <a:defRPr/>
            </a:pPr>
            <a:r>
              <a:rPr lang="fi-FI" dirty="0" smtClean="0"/>
              <a:t>* Nykyinen </a:t>
            </a:r>
            <a:r>
              <a:rPr lang="fi-FI" dirty="0" err="1" smtClean="0"/>
              <a:t>t.j</a:t>
            </a:r>
            <a:r>
              <a:rPr lang="fi-FI" dirty="0" smtClean="0"/>
              <a:t>. (Elisa Niemi) taas puolustaa antroposofiaa...</a:t>
            </a:r>
          </a:p>
          <a:p>
            <a:pPr marL="282575" lvl="1" indent="-282575" eaLnBrk="1" hangingPunct="1">
              <a:lnSpc>
                <a:spcPct val="85000"/>
              </a:lnSpc>
              <a:spcBef>
                <a:spcPts val="1200"/>
              </a:spcBef>
              <a:spcAft>
                <a:spcPts val="600"/>
              </a:spcAft>
              <a:buSzPct val="110000"/>
              <a:defRPr/>
            </a:pPr>
            <a:endParaRPr lang="fi-FI" sz="2400" dirty="0" smtClean="0"/>
          </a:p>
        </p:txBody>
      </p:sp>
      <p:sp>
        <p:nvSpPr>
          <p:cNvPr id="229379"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9380"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9381" name="Dian numeron paikkamerkki 5"/>
          <p:cNvSpPr>
            <a:spLocks noGrp="1"/>
          </p:cNvSpPr>
          <p:nvPr>
            <p:ph type="sldNum" sz="quarter" idx="12"/>
          </p:nvPr>
        </p:nvSpPr>
        <p:spPr/>
        <p:txBody>
          <a:bodyPr/>
          <a:lstStyle/>
          <a:p>
            <a:pPr fontAlgn="base">
              <a:spcBef>
                <a:spcPct val="0"/>
              </a:spcBef>
              <a:spcAft>
                <a:spcPct val="0"/>
              </a:spcAft>
              <a:defRPr/>
            </a:pPr>
            <a:fld id="{C134F5E0-902E-4957-8A8F-8F7493EB3F05}" type="slidenum">
              <a:rPr lang="en-US" smtClean="0"/>
              <a:pPr fontAlgn="base">
                <a:spcBef>
                  <a:spcPct val="0"/>
                </a:spcBef>
                <a:spcAft>
                  <a:spcPct val="0"/>
                </a:spcAft>
                <a:defRPr/>
              </a:pPr>
              <a:t>56</a:t>
            </a:fld>
            <a:endParaRPr lang="en-US" smtClean="0"/>
          </a:p>
        </p:txBody>
      </p:sp>
      <p:sp>
        <p:nvSpPr>
          <p:cNvPr id="244742" name="Rectangle 1028"/>
          <p:cNvSpPr>
            <a:spLocks noGrp="1" noChangeArrowheads="1"/>
          </p:cNvSpPr>
          <p:nvPr>
            <p:ph type="title"/>
          </p:nvPr>
        </p:nvSpPr>
        <p:spPr>
          <a:xfrm>
            <a:off x="692150" y="107950"/>
            <a:ext cx="6049963" cy="928688"/>
          </a:xfrm>
        </p:spPr>
        <p:txBody>
          <a:bodyPr/>
          <a:lstStyle/>
          <a:p>
            <a:pPr>
              <a:lnSpc>
                <a:spcPts val="2500"/>
              </a:lnSpc>
            </a:pPr>
            <a:r>
              <a:rPr lang="fi-FI" dirty="0" smtClean="0"/>
              <a:t>Vaihtoehto tieteelle... </a:t>
            </a:r>
            <a:br>
              <a:rPr lang="fi-FI" dirty="0" smtClean="0"/>
            </a:br>
            <a:r>
              <a:rPr lang="fi-FI" dirty="0" smtClean="0"/>
              <a:t>                               mitä siis sen tilalle?  </a:t>
            </a:r>
            <a:r>
              <a:rPr lang="fi-FI" sz="2000" dirty="0" smtClean="0"/>
              <a:t>2.</a:t>
            </a:r>
            <a:r>
              <a:rPr lang="fi-FI" dirty="0" smtClean="0"/>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403350"/>
            <a:ext cx="6500812" cy="2305050"/>
          </a:xfrm>
        </p:spPr>
        <p:txBody>
          <a:bodyPr/>
          <a:lstStyle/>
          <a:p>
            <a:pPr marL="282575" lvl="1" indent="-282575" eaLnBrk="1" hangingPunct="1">
              <a:lnSpc>
                <a:spcPct val="85000"/>
              </a:lnSpc>
              <a:spcBef>
                <a:spcPts val="600"/>
              </a:spcBef>
              <a:buSzPct val="110000"/>
              <a:defRPr/>
            </a:pPr>
            <a:r>
              <a:rPr lang="fi-FI" sz="2000" dirty="0" smtClean="0"/>
              <a:t>Maailman </a:t>
            </a:r>
            <a:r>
              <a:rPr lang="fi-FI" sz="2000" dirty="0" err="1" smtClean="0"/>
              <a:t>luomussa</a:t>
            </a:r>
            <a:r>
              <a:rPr lang="fi-FI" sz="2000" dirty="0" smtClean="0"/>
              <a:t> </a:t>
            </a:r>
            <a:r>
              <a:rPr lang="fi-FI" sz="2000" dirty="0" smtClean="0">
                <a:solidFill>
                  <a:srgbClr val="00B0F0"/>
                </a:solidFill>
              </a:rPr>
              <a:t>antibiootilla ei saa eläintä hoitaa</a:t>
            </a:r>
            <a:r>
              <a:rPr lang="fi-FI" sz="2000" dirty="0" smtClean="0"/>
              <a:t>. Aateväki on käärmeissään EU:lle, joka (eläin-lääkärien vaatimuksesta) lopulta salli </a:t>
            </a:r>
            <a:r>
              <a:rPr lang="fi-FI" sz="2000" dirty="0" err="1" smtClean="0"/>
              <a:t>luomueläimel-lekin</a:t>
            </a:r>
            <a:r>
              <a:rPr lang="fi-FI" sz="2000" dirty="0" smtClean="0"/>
              <a:t> kaksi antibioottikuuria sen koko elämän aikana.</a:t>
            </a:r>
          </a:p>
          <a:p>
            <a:pPr marL="282575" lvl="1" indent="-282575" eaLnBrk="1" hangingPunct="1">
              <a:lnSpc>
                <a:spcPct val="85000"/>
              </a:lnSpc>
              <a:spcBef>
                <a:spcPts val="600"/>
              </a:spcBef>
              <a:buSzPct val="110000"/>
              <a:defRPr/>
            </a:pPr>
            <a:r>
              <a:rPr lang="fi-FI" sz="2000" dirty="0" smtClean="0">
                <a:solidFill>
                  <a:srgbClr val="00B0F0"/>
                </a:solidFill>
              </a:rPr>
              <a:t>Sairaita luomueläimiä </a:t>
            </a:r>
            <a:r>
              <a:rPr lang="fi-FI" sz="2000" dirty="0" smtClean="0"/>
              <a:t>tulee hoitaa ensi sijassa </a:t>
            </a:r>
            <a:r>
              <a:rPr lang="fi-FI" sz="2000" dirty="0" smtClean="0">
                <a:solidFill>
                  <a:srgbClr val="00B0F0"/>
                </a:solidFill>
              </a:rPr>
              <a:t>yrteillä ja homeopatialla</a:t>
            </a:r>
            <a:r>
              <a:rPr lang="fi-FI" sz="2000" dirty="0" smtClean="0"/>
              <a:t> </a:t>
            </a:r>
            <a:r>
              <a:rPr lang="fi-FI" dirty="0" smtClean="0"/>
              <a:t>(EU:n luomueläinasetus 1804/1999)*</a:t>
            </a:r>
            <a:endParaRPr lang="fi-FI" sz="2000" dirty="0" smtClean="0"/>
          </a:p>
          <a:p>
            <a:pPr marL="282575" lvl="1" indent="-282575" eaLnBrk="1" hangingPunct="1">
              <a:lnSpc>
                <a:spcPct val="85000"/>
              </a:lnSpc>
              <a:spcBef>
                <a:spcPts val="600"/>
              </a:spcBef>
              <a:buSzPct val="110000"/>
              <a:defRPr/>
            </a:pPr>
            <a:r>
              <a:rPr lang="fi-FI" sz="2000" dirty="0" smtClean="0"/>
              <a:t>”Homeopaattisia lääkkeitä kauppaavat vahvat firmat ovat varmasti satsanneet tämän asian ajamiseen... Homeopatialla ei ole osoitettu mitään tehoa. Se on maagisella tavalla ravisteltua vettä”. </a:t>
            </a:r>
            <a:br>
              <a:rPr lang="fi-FI" sz="2000" dirty="0" smtClean="0"/>
            </a:br>
            <a:r>
              <a:rPr lang="fi-FI" dirty="0" smtClean="0"/>
              <a:t>(Prof. Satu Pyörälä, Luomulehti 8/00 ja MOT </a:t>
            </a:r>
            <a:r>
              <a:rPr lang="fi-FI" dirty="0" smtClean="0">
                <a:hlinkClick r:id="rId3"/>
              </a:rPr>
              <a:t>7.5.2001</a:t>
            </a:r>
            <a:r>
              <a:rPr lang="fi-FI" dirty="0" smtClean="0"/>
              <a:t>)</a:t>
            </a:r>
            <a:endParaRPr lang="fi-FI" sz="2400" dirty="0" smtClean="0"/>
          </a:p>
          <a:p>
            <a:pPr marL="282575" lvl="1" indent="-282575" eaLnBrk="1" hangingPunct="1">
              <a:lnSpc>
                <a:spcPct val="85000"/>
              </a:lnSpc>
              <a:spcBef>
                <a:spcPts val="600"/>
              </a:spcBef>
              <a:buSzPct val="110000"/>
              <a:defRPr/>
            </a:pPr>
            <a:r>
              <a:rPr lang="fi-FI" sz="2000" dirty="0" smtClean="0"/>
              <a:t>Definition av </a:t>
            </a:r>
            <a:r>
              <a:rPr lang="fi-FI" sz="2000" dirty="0" err="1" smtClean="0"/>
              <a:t>naturläkemedel</a:t>
            </a:r>
            <a:r>
              <a:rPr lang="fi-FI" sz="2000" dirty="0" smtClean="0"/>
              <a:t>: ”Ett </a:t>
            </a:r>
            <a:r>
              <a:rPr lang="fi-FI" sz="2000" dirty="0" err="1" smtClean="0"/>
              <a:t>preparat</a:t>
            </a:r>
            <a:r>
              <a:rPr lang="fi-FI" sz="2000" dirty="0" smtClean="0"/>
              <a:t> </a:t>
            </a:r>
            <a:r>
              <a:rPr lang="fi-FI" sz="2000" dirty="0" err="1" smtClean="0"/>
              <a:t>där</a:t>
            </a:r>
            <a:r>
              <a:rPr lang="fi-FI" sz="2000" dirty="0" smtClean="0"/>
              <a:t> </a:t>
            </a:r>
            <a:r>
              <a:rPr lang="fi-FI" sz="2000" dirty="0" err="1" smtClean="0"/>
              <a:t>den</a:t>
            </a:r>
            <a:r>
              <a:rPr lang="fi-FI" sz="2000" dirty="0" smtClean="0"/>
              <a:t> </a:t>
            </a:r>
            <a:r>
              <a:rPr lang="fi-FI" sz="2000" dirty="0" err="1" smtClean="0"/>
              <a:t>verksamma</a:t>
            </a:r>
            <a:r>
              <a:rPr lang="fi-FI" sz="2000" dirty="0" smtClean="0"/>
              <a:t> </a:t>
            </a:r>
            <a:r>
              <a:rPr lang="fi-FI" sz="2000" dirty="0" err="1" smtClean="0"/>
              <a:t>substansens</a:t>
            </a:r>
            <a:r>
              <a:rPr lang="fi-FI" sz="2000" dirty="0" smtClean="0"/>
              <a:t> </a:t>
            </a:r>
            <a:r>
              <a:rPr lang="fi-FI" sz="2000" dirty="0" err="1" smtClean="0"/>
              <a:t>koncentration</a:t>
            </a:r>
            <a:r>
              <a:rPr lang="fi-FI" sz="2000" dirty="0" smtClean="0"/>
              <a:t> </a:t>
            </a:r>
            <a:r>
              <a:rPr lang="fi-FI" sz="2000" dirty="0" err="1" smtClean="0"/>
              <a:t>är</a:t>
            </a:r>
            <a:r>
              <a:rPr lang="fi-FI" sz="2000" dirty="0" smtClean="0"/>
              <a:t> </a:t>
            </a:r>
            <a:r>
              <a:rPr lang="fi-FI" sz="2000" dirty="0" err="1" smtClean="0"/>
              <a:t>någonting</a:t>
            </a:r>
            <a:r>
              <a:rPr lang="fi-FI" sz="2000" dirty="0" smtClean="0"/>
              <a:t> </a:t>
            </a:r>
            <a:r>
              <a:rPr lang="fi-FI" sz="2000" dirty="0" err="1" smtClean="0"/>
              <a:t>mellan</a:t>
            </a:r>
            <a:r>
              <a:rPr lang="fi-FI" sz="2000" dirty="0" smtClean="0"/>
              <a:t> </a:t>
            </a:r>
            <a:r>
              <a:rPr lang="fi-FI" sz="2000" dirty="0" err="1" smtClean="0"/>
              <a:t>noll</a:t>
            </a:r>
            <a:r>
              <a:rPr lang="fi-FI" sz="2000" dirty="0" smtClean="0"/>
              <a:t> </a:t>
            </a:r>
            <a:r>
              <a:rPr lang="fi-FI" sz="2000" dirty="0" err="1" smtClean="0"/>
              <a:t>och</a:t>
            </a:r>
            <a:r>
              <a:rPr lang="fi-FI" sz="2000" dirty="0" smtClean="0"/>
              <a:t> </a:t>
            </a:r>
            <a:r>
              <a:rPr lang="fi-FI" sz="2000" dirty="0" err="1" smtClean="0"/>
              <a:t>dödlig</a:t>
            </a:r>
            <a:r>
              <a:rPr lang="fi-FI" sz="2000" dirty="0" smtClean="0"/>
              <a:t>”. </a:t>
            </a:r>
            <a:br>
              <a:rPr lang="fi-FI" sz="2000" dirty="0" smtClean="0"/>
            </a:br>
            <a:r>
              <a:rPr lang="fi-FI" dirty="0" smtClean="0"/>
              <a:t>(Jarl </a:t>
            </a:r>
            <a:r>
              <a:rPr lang="fi-FI" dirty="0" err="1" smtClean="0"/>
              <a:t>Ahlbeck</a:t>
            </a:r>
            <a:r>
              <a:rPr lang="fi-FI" dirty="0" smtClean="0"/>
              <a:t>.  </a:t>
            </a:r>
            <a:r>
              <a:rPr lang="fi-FI" dirty="0" err="1" smtClean="0"/>
              <a:t>Tänk</a:t>
            </a:r>
            <a:r>
              <a:rPr lang="fi-FI" dirty="0" smtClean="0"/>
              <a:t> </a:t>
            </a:r>
            <a:r>
              <a:rPr lang="fi-FI" dirty="0" err="1" smtClean="0"/>
              <a:t>på</a:t>
            </a:r>
            <a:r>
              <a:rPr lang="fi-FI" dirty="0" smtClean="0"/>
              <a:t> </a:t>
            </a:r>
            <a:r>
              <a:rPr lang="fi-FI" dirty="0" err="1" smtClean="0"/>
              <a:t>miljön</a:t>
            </a:r>
            <a:r>
              <a:rPr lang="fi-FI" dirty="0" smtClean="0"/>
              <a:t> - </a:t>
            </a:r>
            <a:r>
              <a:rPr lang="fi-FI" dirty="0" err="1" smtClean="0"/>
              <a:t>köp</a:t>
            </a:r>
            <a:r>
              <a:rPr lang="fi-FI" dirty="0" smtClean="0"/>
              <a:t> ny </a:t>
            </a:r>
            <a:r>
              <a:rPr lang="fi-FI" dirty="0" err="1" smtClean="0"/>
              <a:t>bil</a:t>
            </a:r>
            <a:r>
              <a:rPr lang="fi-FI" dirty="0" smtClean="0"/>
              <a:t>. </a:t>
            </a:r>
            <a:r>
              <a:rPr lang="fi-FI" dirty="0" err="1" smtClean="0"/>
              <a:t>Schildts</a:t>
            </a:r>
            <a:r>
              <a:rPr lang="fi-FI" dirty="0" smtClean="0"/>
              <a:t> 2001)</a:t>
            </a:r>
            <a:endParaRPr lang="fi-FI" sz="2000" dirty="0" smtClean="0"/>
          </a:p>
          <a:p>
            <a:pPr marL="282575" lvl="1" indent="-282575" eaLnBrk="1" hangingPunct="1">
              <a:lnSpc>
                <a:spcPct val="85000"/>
              </a:lnSpc>
              <a:spcBef>
                <a:spcPts val="600"/>
              </a:spcBef>
              <a:buSzPct val="110000"/>
              <a:defRPr/>
            </a:pPr>
            <a:r>
              <a:rPr lang="fi-FI" sz="2000" dirty="0" err="1" smtClean="0"/>
              <a:t>Fytoterapeuttisten</a:t>
            </a:r>
            <a:r>
              <a:rPr lang="fi-FI" sz="2000" dirty="0" smtClean="0"/>
              <a:t> aineiden [yrtit] aiheuttamista jäämistä maidossa ja lihassa ei ole mitään tietoa, mikä tekee niistä aika arveluttavia tuotantoeläinten lääkinnässä… Tällä hetkellä </a:t>
            </a:r>
            <a:r>
              <a:rPr lang="fi-FI" sz="2000" dirty="0" err="1" smtClean="0"/>
              <a:t>luomussa</a:t>
            </a:r>
            <a:r>
              <a:rPr lang="fi-FI" sz="2000" dirty="0" smtClean="0"/>
              <a:t> suositeltavat hoitomuodot tuntuvat aika haulikkoammunnalta.” </a:t>
            </a:r>
            <a:r>
              <a:rPr lang="fi-FI" dirty="0" smtClean="0"/>
              <a:t>(Laura </a:t>
            </a:r>
            <a:r>
              <a:rPr lang="fi-FI" dirty="0" err="1" smtClean="0"/>
              <a:t>Kulkas</a:t>
            </a:r>
            <a:r>
              <a:rPr lang="fi-FI" dirty="0" smtClean="0"/>
              <a:t>, eläinlääkäri. MT 8.2.2000)</a:t>
            </a:r>
          </a:p>
          <a:p>
            <a:pPr marL="282575" lvl="1" indent="-282575" eaLnBrk="1" hangingPunct="1">
              <a:lnSpc>
                <a:spcPct val="85000"/>
              </a:lnSpc>
              <a:spcBef>
                <a:spcPts val="600"/>
              </a:spcBef>
              <a:buSzPct val="110000"/>
              <a:defRPr/>
            </a:pPr>
            <a:r>
              <a:rPr lang="fi-FI" sz="2000" dirty="0" smtClean="0"/>
              <a:t>Heitteille jättöä vai eläinrääkkäystä...?</a:t>
            </a:r>
          </a:p>
          <a:p>
            <a:pPr marL="0" lvl="1" indent="0" eaLnBrk="1" hangingPunct="1">
              <a:lnSpc>
                <a:spcPct val="85000"/>
              </a:lnSpc>
              <a:spcBef>
                <a:spcPts val="600"/>
              </a:spcBef>
              <a:buSzPct val="110000"/>
              <a:buFont typeface="Wingdings" pitchFamily="2" charset="2"/>
              <a:buNone/>
              <a:defRPr/>
            </a:pPr>
            <a:r>
              <a:rPr lang="fi-FI" sz="2000" dirty="0" smtClean="0"/>
              <a:t>* </a:t>
            </a:r>
            <a:r>
              <a:rPr lang="fi-FI" dirty="0" smtClean="0"/>
              <a:t>Homeopatia oli vaarassa jäädä pois asetuksesta, mutta ”vaihtoehdoista” innostunut </a:t>
            </a:r>
            <a:r>
              <a:rPr lang="fi-FI" u="sng" dirty="0" smtClean="0"/>
              <a:t>Heidi Hautala</a:t>
            </a:r>
            <a:r>
              <a:rPr lang="fi-FI" dirty="0" smtClean="0"/>
              <a:t> (Vihr.) sai sen mukaan (HH oli Europarlamentissa säädöksen raportoijana). </a:t>
            </a:r>
            <a:br>
              <a:rPr lang="fi-FI" dirty="0" smtClean="0"/>
            </a:br>
            <a:r>
              <a:rPr lang="fi-FI" dirty="0" smtClean="0"/>
              <a:t> – Järkyttyneille eläinlääkäreille HH perusteli saavutustaan: ”Kuka näistä kaikista selvän ottaa” </a:t>
            </a:r>
            <a:r>
              <a:rPr lang="fi-FI" sz="1600" dirty="0" smtClean="0"/>
              <a:t>(Ekomessut, Hki 17.5.1997)</a:t>
            </a:r>
            <a:endParaRPr lang="fi-FI" sz="2000" dirty="0" smtClean="0"/>
          </a:p>
          <a:p>
            <a:pPr marL="282575" lvl="1" indent="0" eaLnBrk="1" hangingPunct="1">
              <a:lnSpc>
                <a:spcPct val="85000"/>
              </a:lnSpc>
              <a:spcBef>
                <a:spcPts val="600"/>
              </a:spcBef>
              <a:buSzPct val="110000"/>
              <a:defRPr/>
            </a:pPr>
            <a:endParaRPr lang="fi-FI" sz="2000" dirty="0" smtClean="0"/>
          </a:p>
        </p:txBody>
      </p:sp>
      <p:sp>
        <p:nvSpPr>
          <p:cNvPr id="230403"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0404"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0405" name="Dian numeron paikkamerkki 5"/>
          <p:cNvSpPr>
            <a:spLocks noGrp="1"/>
          </p:cNvSpPr>
          <p:nvPr>
            <p:ph type="sldNum" sz="quarter" idx="12"/>
          </p:nvPr>
        </p:nvSpPr>
        <p:spPr/>
        <p:txBody>
          <a:bodyPr/>
          <a:lstStyle/>
          <a:p>
            <a:pPr fontAlgn="base">
              <a:spcBef>
                <a:spcPct val="0"/>
              </a:spcBef>
              <a:spcAft>
                <a:spcPct val="0"/>
              </a:spcAft>
              <a:defRPr/>
            </a:pPr>
            <a:fld id="{0566C4D7-ED80-483A-9BBB-59432CE549E9}" type="slidenum">
              <a:rPr lang="en-US" smtClean="0"/>
              <a:pPr fontAlgn="base">
                <a:spcBef>
                  <a:spcPct val="0"/>
                </a:spcBef>
                <a:spcAft>
                  <a:spcPct val="0"/>
                </a:spcAft>
                <a:defRPr/>
              </a:pPr>
              <a:t>57</a:t>
            </a:fld>
            <a:endParaRPr lang="en-US" smtClean="0"/>
          </a:p>
        </p:txBody>
      </p:sp>
      <p:sp>
        <p:nvSpPr>
          <p:cNvPr id="245766" name="Rectangle 1028"/>
          <p:cNvSpPr>
            <a:spLocks noGrp="1" noChangeArrowheads="1"/>
          </p:cNvSpPr>
          <p:nvPr>
            <p:ph type="title"/>
          </p:nvPr>
        </p:nvSpPr>
        <p:spPr>
          <a:xfrm>
            <a:off x="692150" y="403225"/>
            <a:ext cx="6049963" cy="928688"/>
          </a:xfrm>
        </p:spPr>
        <p:txBody>
          <a:bodyPr/>
          <a:lstStyle/>
          <a:p>
            <a:pPr>
              <a:lnSpc>
                <a:spcPts val="2500"/>
              </a:lnSpc>
            </a:pPr>
            <a:r>
              <a:rPr lang="fi-FI" dirty="0" smtClean="0"/>
              <a:t>Vaihtoehto tieteelle...                             </a:t>
            </a:r>
            <a:r>
              <a:rPr lang="fi-FI" sz="2000" dirty="0" smtClean="0"/>
              <a:t>3.</a:t>
            </a:r>
            <a:r>
              <a:rPr lang="fi-FI" dirty="0" smtClean="0"/>
              <a:t> </a:t>
            </a:r>
            <a:br>
              <a:rPr lang="fi-FI" dirty="0" smtClean="0"/>
            </a:br>
            <a:r>
              <a:rPr lang="fi-FI" dirty="0" smtClean="0"/>
              <a:t>       ravisteltua taikavettä hoidoksi</a:t>
            </a:r>
            <a:br>
              <a:rPr lang="fi-FI" dirty="0" smtClean="0"/>
            </a:br>
            <a:r>
              <a:rPr lang="fi-FI" dirty="0" smtClean="0"/>
              <a:t>                                        sairaille eläimille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52400" y="76200"/>
            <a:ext cx="5829300" cy="1473200"/>
          </a:xfrm>
        </p:spPr>
        <p:txBody>
          <a:bodyPr/>
          <a:lstStyle/>
          <a:p>
            <a:pPr eaLnBrk="1" hangingPunct="1"/>
            <a:r>
              <a:rPr lang="fi-FI" dirty="0" err="1" smtClean="0"/>
              <a:t>Boiled</a:t>
            </a:r>
            <a:r>
              <a:rPr lang="fi-FI" dirty="0" smtClean="0"/>
              <a:t> is </a:t>
            </a:r>
            <a:r>
              <a:rPr lang="fi-FI" dirty="0" err="1" smtClean="0"/>
              <a:t>best</a:t>
            </a:r>
            <a:endParaRPr lang="fi-FI" dirty="0" smtClean="0"/>
          </a:p>
        </p:txBody>
      </p:sp>
      <p:sp>
        <p:nvSpPr>
          <p:cNvPr id="220163" name="Rectangle 3"/>
          <p:cNvSpPr>
            <a:spLocks noGrp="1" noChangeArrowheads="1"/>
          </p:cNvSpPr>
          <p:nvPr>
            <p:ph type="body" idx="1"/>
          </p:nvPr>
        </p:nvSpPr>
        <p:spPr>
          <a:xfrm>
            <a:off x="0" y="1905000"/>
            <a:ext cx="6115050" cy="5486400"/>
          </a:xfrm>
        </p:spPr>
        <p:txBody>
          <a:bodyPr/>
          <a:lstStyle/>
          <a:p>
            <a:pPr eaLnBrk="1" hangingPunct="1">
              <a:spcBef>
                <a:spcPct val="10000"/>
              </a:spcBef>
            </a:pPr>
            <a:r>
              <a:rPr lang="fi-FI" dirty="0" smtClean="0"/>
              <a:t>Keitetyt kasvikset</a:t>
            </a:r>
            <a:br>
              <a:rPr lang="fi-FI" dirty="0" smtClean="0"/>
            </a:br>
            <a:r>
              <a:rPr lang="fi-FI" dirty="0" smtClean="0"/>
              <a:t>suojaavat </a:t>
            </a:r>
            <a:r>
              <a:rPr lang="fi-FI" dirty="0" err="1" smtClean="0"/>
              <a:t>huomat-</a:t>
            </a:r>
            <a:r>
              <a:rPr lang="fi-FI" dirty="0" smtClean="0"/>
              <a:t/>
            </a:r>
            <a:br>
              <a:rPr lang="fi-FI" dirty="0" smtClean="0"/>
            </a:br>
            <a:r>
              <a:rPr lang="fi-FI" dirty="0" err="1" smtClean="0"/>
              <a:t>tavasti</a:t>
            </a:r>
            <a:r>
              <a:rPr lang="fi-FI" dirty="0" smtClean="0"/>
              <a:t> paremmin</a:t>
            </a:r>
          </a:p>
          <a:p>
            <a:pPr lvl="1" eaLnBrk="1" hangingPunct="1">
              <a:spcBef>
                <a:spcPct val="10000"/>
              </a:spcBef>
            </a:pPr>
            <a:r>
              <a:rPr lang="fi-FI" dirty="0" smtClean="0"/>
              <a:t>syövältä </a:t>
            </a:r>
          </a:p>
          <a:p>
            <a:pPr lvl="1" eaLnBrk="1" hangingPunct="1">
              <a:spcBef>
                <a:spcPct val="10000"/>
              </a:spcBef>
            </a:pPr>
            <a:r>
              <a:rPr lang="fi-FI" dirty="0" smtClean="0"/>
              <a:t>sydäntaudeilta</a:t>
            </a:r>
          </a:p>
          <a:p>
            <a:pPr eaLnBrk="1" hangingPunct="1">
              <a:spcBef>
                <a:spcPct val="10000"/>
              </a:spcBef>
            </a:pPr>
            <a:r>
              <a:rPr lang="fi-FI" dirty="0" smtClean="0"/>
              <a:t>Keitetystä porkkanasta imeytyy viisi kertaa enemmän </a:t>
            </a:r>
            <a:r>
              <a:rPr lang="fi-FI" dirty="0" err="1" smtClean="0"/>
              <a:t>karotenoideja</a:t>
            </a:r>
            <a:r>
              <a:rPr lang="fi-FI" dirty="0" smtClean="0"/>
              <a:t> kuin raa’asta</a:t>
            </a:r>
          </a:p>
          <a:p>
            <a:pPr eaLnBrk="1" hangingPunct="1">
              <a:spcBef>
                <a:spcPct val="10000"/>
              </a:spcBef>
            </a:pPr>
            <a:r>
              <a:rPr lang="fi-FI" dirty="0" smtClean="0"/>
              <a:t>Tomaattisoseet ja -pyreet ovat paljon parempi </a:t>
            </a:r>
            <a:r>
              <a:rPr lang="fi-FI" dirty="0" err="1" smtClean="0"/>
              <a:t>lykopeenin</a:t>
            </a:r>
            <a:r>
              <a:rPr lang="fi-FI" dirty="0" smtClean="0"/>
              <a:t> lähde kuin tuoretomaatit</a:t>
            </a:r>
          </a:p>
          <a:p>
            <a:pPr lvl="1" eaLnBrk="1" hangingPunct="1">
              <a:spcBef>
                <a:spcPct val="10000"/>
              </a:spcBef>
            </a:pPr>
            <a:r>
              <a:rPr lang="fi-FI" dirty="0" smtClean="0"/>
              <a:t>oliko Reagan sittenkin oikeassa mainostaessaan ketsuppia ”vihanneksena” kouluruokailussa?</a:t>
            </a:r>
          </a:p>
          <a:p>
            <a:pPr eaLnBrk="1" hangingPunct="1">
              <a:lnSpc>
                <a:spcPct val="80000"/>
              </a:lnSpc>
              <a:spcBef>
                <a:spcPct val="10000"/>
              </a:spcBef>
              <a:buClr>
                <a:schemeClr val="tx1"/>
              </a:buClr>
              <a:buSzTx/>
              <a:buFont typeface="Wingdings" pitchFamily="2" charset="2"/>
              <a:buChar char="Ø"/>
            </a:pPr>
            <a:r>
              <a:rPr lang="fi-FI" sz="2400" dirty="0" smtClean="0"/>
              <a:t>Andy </a:t>
            </a:r>
            <a:r>
              <a:rPr lang="fi-FI" sz="2400" dirty="0" err="1" smtClean="0"/>
              <a:t>Cochlan</a:t>
            </a:r>
            <a:r>
              <a:rPr lang="fi-FI" sz="2400" dirty="0" smtClean="0"/>
              <a:t>, </a:t>
            </a:r>
            <a:r>
              <a:rPr lang="fi-FI" sz="2400" i="1" dirty="0" smtClean="0"/>
              <a:t>New </a:t>
            </a:r>
            <a:r>
              <a:rPr lang="fi-FI" sz="2400" i="1" dirty="0" err="1" smtClean="0"/>
              <a:t>Scientist</a:t>
            </a:r>
            <a:r>
              <a:rPr lang="fi-FI" sz="2400" dirty="0" smtClean="0"/>
              <a:t> 5.6.1999</a:t>
            </a:r>
            <a:endParaRPr lang="fi-FI" dirty="0" smtClean="0"/>
          </a:p>
          <a:p>
            <a:pPr eaLnBrk="1" hangingPunct="1">
              <a:spcBef>
                <a:spcPct val="10000"/>
              </a:spcBef>
            </a:pPr>
            <a:endParaRPr lang="fi-FI" dirty="0" smtClean="0"/>
          </a:p>
        </p:txBody>
      </p:sp>
      <p:pic>
        <p:nvPicPr>
          <p:cNvPr id="220164" name="Picture 4" descr="elavarav"/>
          <p:cNvPicPr>
            <a:picLocks noChangeAspect="1" noChangeArrowheads="1"/>
          </p:cNvPicPr>
          <p:nvPr/>
        </p:nvPicPr>
        <p:blipFill>
          <a:blip r:embed="rId2" cstate="print"/>
          <a:srcRect/>
          <a:stretch>
            <a:fillRect/>
          </a:stretch>
        </p:blipFill>
        <p:spPr bwMode="auto">
          <a:xfrm>
            <a:off x="3487738" y="304800"/>
            <a:ext cx="3141662" cy="3990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0-#ppt_w/2"/>
                                          </p:val>
                                        </p:tav>
                                        <p:tav tm="100000">
                                          <p:val>
                                            <p:strVal val="#ppt_x"/>
                                          </p:val>
                                        </p:tav>
                                      </p:tavLst>
                                    </p:anim>
                                    <p:anim calcmode="lin" valueType="num">
                                      <p:cBhvr additive="base">
                                        <p:cTn id="8" dur="500" fill="hold"/>
                                        <p:tgtEl>
                                          <p:spTgt spid="2201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2000"/>
                                  </p:stCondLst>
                                  <p:childTnLst>
                                    <p:set>
                                      <p:cBhvr>
                                        <p:cTn id="11" dur="1" fill="hold">
                                          <p:stCondLst>
                                            <p:cond delay="0"/>
                                          </p:stCondLst>
                                        </p:cTn>
                                        <p:tgtEl>
                                          <p:spTgt spid="220164"/>
                                        </p:tgtEl>
                                        <p:attrNameLst>
                                          <p:attrName>style.visibility</p:attrName>
                                        </p:attrNameLst>
                                      </p:cBhvr>
                                      <p:to>
                                        <p:strVal val="visible"/>
                                      </p:to>
                                    </p:set>
                                    <p:anim calcmode="lin" valueType="num">
                                      <p:cBhvr>
                                        <p:cTn id="12" dur="1000" fill="hold"/>
                                        <p:tgtEl>
                                          <p:spTgt spid="220164"/>
                                        </p:tgtEl>
                                        <p:attrNameLst>
                                          <p:attrName>ppt_w</p:attrName>
                                        </p:attrNameLst>
                                      </p:cBhvr>
                                      <p:tavLst>
                                        <p:tav tm="0">
                                          <p:val>
                                            <p:fltVal val="0"/>
                                          </p:val>
                                        </p:tav>
                                        <p:tav tm="100000">
                                          <p:val>
                                            <p:strVal val="#ppt_w"/>
                                          </p:val>
                                        </p:tav>
                                      </p:tavLst>
                                    </p:anim>
                                    <p:anim calcmode="lin" valueType="num">
                                      <p:cBhvr>
                                        <p:cTn id="13" dur="1000" fill="hold"/>
                                        <p:tgtEl>
                                          <p:spTgt spid="220164"/>
                                        </p:tgtEl>
                                        <p:attrNameLst>
                                          <p:attrName>ppt_h</p:attrName>
                                        </p:attrNameLst>
                                      </p:cBhvr>
                                      <p:tavLst>
                                        <p:tav tm="0">
                                          <p:val>
                                            <p:fltVal val="0"/>
                                          </p:val>
                                        </p:tav>
                                        <p:tav tm="100000">
                                          <p:val>
                                            <p:strVal val="#ppt_h"/>
                                          </p:val>
                                        </p:tav>
                                      </p:tavLst>
                                    </p:anim>
                                    <p:anim calcmode="lin" valueType="num">
                                      <p:cBhvr>
                                        <p:cTn id="14" dur="1000" fill="hold"/>
                                        <p:tgtEl>
                                          <p:spTgt spid="22016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201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1029"/>
          <p:cNvSpPr>
            <a:spLocks noGrp="1" noChangeArrowheads="1"/>
          </p:cNvSpPr>
          <p:nvPr>
            <p:ph type="body" idx="1"/>
          </p:nvPr>
        </p:nvSpPr>
        <p:spPr>
          <a:xfrm>
            <a:off x="357188" y="1475656"/>
            <a:ext cx="6500812" cy="7416824"/>
          </a:xfrm>
        </p:spPr>
        <p:txBody>
          <a:bodyPr/>
          <a:lstStyle/>
          <a:p>
            <a:pPr marL="282575" lvl="1" indent="-282575" eaLnBrk="1" hangingPunct="1">
              <a:lnSpc>
                <a:spcPts val="1900"/>
              </a:lnSpc>
              <a:spcBef>
                <a:spcPts val="600"/>
              </a:spcBef>
              <a:spcAft>
                <a:spcPts val="600"/>
              </a:spcAft>
              <a:buSzPct val="110000"/>
            </a:pPr>
            <a:r>
              <a:rPr lang="fi-FI" sz="2000" dirty="0" smtClean="0"/>
              <a:t>”Maito on elävää ravintoa”...</a:t>
            </a:r>
          </a:p>
          <a:p>
            <a:pPr marL="663575" lvl="2" indent="-282575" eaLnBrk="1" hangingPunct="1">
              <a:lnSpc>
                <a:spcPts val="1900"/>
              </a:lnSpc>
              <a:spcBef>
                <a:spcPts val="600"/>
              </a:spcBef>
              <a:spcAft>
                <a:spcPts val="600"/>
              </a:spcAft>
              <a:buSzPct val="110000"/>
              <a:buFont typeface="Wingdings" pitchFamily="2" charset="2"/>
              <a:buChar char="§"/>
            </a:pPr>
            <a:r>
              <a:rPr lang="fi-FI" sz="2000" dirty="0" smtClean="0"/>
              <a:t>”Bakteereilla pelottelu on vastenmielistä”</a:t>
            </a:r>
            <a:br>
              <a:rPr lang="fi-FI" sz="2000" dirty="0" smtClean="0"/>
            </a:br>
            <a:r>
              <a:rPr lang="fi-FI" dirty="0" smtClean="0"/>
              <a:t>(”vaihtoehtolääkäri” Antti Heikkilä)</a:t>
            </a:r>
            <a:endParaRPr lang="fi-FI" sz="2000" dirty="0" smtClean="0"/>
          </a:p>
          <a:p>
            <a:pPr marL="282575" lvl="1" indent="-282575" eaLnBrk="1" hangingPunct="1">
              <a:lnSpc>
                <a:spcPts val="1900"/>
              </a:lnSpc>
              <a:spcBef>
                <a:spcPts val="600"/>
              </a:spcBef>
              <a:spcAft>
                <a:spcPts val="600"/>
              </a:spcAft>
              <a:buSzPct val="110000"/>
            </a:pPr>
            <a:r>
              <a:rPr lang="fi-FI" sz="2000" dirty="0" smtClean="0"/>
              <a:t>Stafylokokit tuottavat suolistomyrkkyjä</a:t>
            </a:r>
          </a:p>
          <a:p>
            <a:pPr marL="282575" lvl="1" indent="-282575" eaLnBrk="1" hangingPunct="1">
              <a:lnSpc>
                <a:spcPts val="1900"/>
              </a:lnSpc>
              <a:spcBef>
                <a:spcPts val="600"/>
              </a:spcBef>
              <a:spcAft>
                <a:spcPts val="600"/>
              </a:spcAft>
              <a:buSzPct val="110000"/>
            </a:pPr>
            <a:r>
              <a:rPr lang="fi-FI" sz="2000" dirty="0" smtClean="0"/>
              <a:t>Pastöroimattoman maidon </a:t>
            </a:r>
            <a:r>
              <a:rPr lang="fi-FI" sz="2000" dirty="0" err="1" smtClean="0"/>
              <a:t>kampylobakteerit</a:t>
            </a:r>
            <a:r>
              <a:rPr lang="fi-FI" sz="2000" dirty="0" smtClean="0"/>
              <a:t> ovat aiheuttaneet ripuliepidemioita eri puolilla Eurooppaa</a:t>
            </a:r>
          </a:p>
          <a:p>
            <a:pPr marL="282575" lvl="1" indent="-282575" eaLnBrk="1" hangingPunct="1">
              <a:lnSpc>
                <a:spcPts val="1900"/>
              </a:lnSpc>
              <a:spcBef>
                <a:spcPts val="600"/>
              </a:spcBef>
              <a:spcAft>
                <a:spcPts val="600"/>
              </a:spcAft>
              <a:buSzPct val="110000"/>
            </a:pPr>
            <a:r>
              <a:rPr lang="fi-FI" sz="2000" dirty="0" smtClean="0"/>
              <a:t>”Millään valvonnalla ei voida tietää, mitä bakteereita raakamaidossa milloinkin on”</a:t>
            </a:r>
          </a:p>
          <a:p>
            <a:pPr marL="663575" lvl="2" indent="-282575" eaLnBrk="1" hangingPunct="1">
              <a:lnSpc>
                <a:spcPts val="1900"/>
              </a:lnSpc>
              <a:spcBef>
                <a:spcPts val="600"/>
              </a:spcBef>
              <a:spcAft>
                <a:spcPts val="600"/>
              </a:spcAft>
              <a:buSzPct val="110000"/>
              <a:buFont typeface="Wingdings" pitchFamily="2" charset="2"/>
              <a:buChar char="§"/>
            </a:pPr>
            <a:r>
              <a:rPr lang="fi-FI" sz="2000" dirty="0" smtClean="0"/>
              <a:t>”Pastörointi on riskin minimoimiseksi välttämätöntä” </a:t>
            </a:r>
            <a:r>
              <a:rPr lang="fi-FI" dirty="0" smtClean="0"/>
              <a:t>(</a:t>
            </a:r>
            <a:r>
              <a:rPr lang="fi-FI" dirty="0" err="1" smtClean="0"/>
              <a:t>Eläinlääket</a:t>
            </a:r>
            <a:r>
              <a:rPr lang="fi-FI" dirty="0" smtClean="0"/>
              <a:t>. prof. Satu Pyörälä) </a:t>
            </a:r>
            <a:endParaRPr lang="fi-FI" sz="2000" dirty="0" smtClean="0"/>
          </a:p>
          <a:p>
            <a:pPr marL="282575" lvl="1" indent="-282575" eaLnBrk="1" hangingPunct="1">
              <a:lnSpc>
                <a:spcPts val="1900"/>
              </a:lnSpc>
              <a:spcBef>
                <a:spcPts val="600"/>
              </a:spcBef>
              <a:spcAft>
                <a:spcPts val="600"/>
              </a:spcAft>
              <a:buSzPct val="110000"/>
            </a:pPr>
            <a:r>
              <a:rPr lang="fi-FI" sz="2000" dirty="0" smtClean="0"/>
              <a:t>”Emme voi ottaa riskiä, että raskaana oleva saisi keskenmenon tai lapsi ruokamyrkytyksen” </a:t>
            </a:r>
            <a:br>
              <a:rPr lang="fi-FI" sz="2000" dirty="0" smtClean="0"/>
            </a:br>
            <a:r>
              <a:rPr lang="fi-FI" dirty="0" smtClean="0"/>
              <a:t>(Valion teknologiajohtaja Matti Harju)</a:t>
            </a:r>
            <a:endParaRPr lang="fi-FI" sz="2000" dirty="0" smtClean="0"/>
          </a:p>
          <a:p>
            <a:pPr marL="282575" lvl="1" indent="-282575" eaLnBrk="1" hangingPunct="1">
              <a:lnSpc>
                <a:spcPts val="1900"/>
              </a:lnSpc>
              <a:spcBef>
                <a:spcPts val="600"/>
              </a:spcBef>
              <a:spcAft>
                <a:spcPts val="600"/>
              </a:spcAft>
              <a:buSzPct val="110000"/>
            </a:pPr>
            <a:r>
              <a:rPr lang="fi-FI" sz="2000" dirty="0" smtClean="0"/>
              <a:t>”Menneinä hyvinä, raakuuden aikoina” pastöroimaton maito oli keskeinen reitti mm. tuberkuloosin leviämiselle</a:t>
            </a:r>
          </a:p>
          <a:p>
            <a:pPr marL="282575" lvl="1" indent="-282575" eaLnBrk="1" hangingPunct="1">
              <a:lnSpc>
                <a:spcPts val="1900"/>
              </a:lnSpc>
              <a:spcBef>
                <a:spcPts val="600"/>
              </a:spcBef>
              <a:spcAft>
                <a:spcPts val="600"/>
              </a:spcAft>
              <a:buSzPct val="110000"/>
            </a:pPr>
            <a:r>
              <a:rPr lang="fi-FI" sz="2000" dirty="0" smtClean="0"/>
              <a:t>Tautiriski kasvaa </a:t>
            </a:r>
            <a:r>
              <a:rPr lang="fi-FI" sz="2000" dirty="0" smtClean="0">
                <a:hlinkClick r:id="rId3"/>
              </a:rPr>
              <a:t>150-kertaiseksi</a:t>
            </a:r>
            <a:r>
              <a:rPr lang="fi-FI" sz="2000" dirty="0" smtClean="0"/>
              <a:t> pastöroimattomilla maitotuotteilla </a:t>
            </a:r>
            <a:r>
              <a:rPr lang="fi-FI" dirty="0" smtClean="0"/>
              <a:t>(CDC 2012)</a:t>
            </a:r>
            <a:endParaRPr lang="fi-FI" sz="2000" dirty="0" smtClean="0"/>
          </a:p>
          <a:p>
            <a:pPr marL="663575" lvl="2" indent="-282575" eaLnBrk="1" hangingPunct="1">
              <a:lnSpc>
                <a:spcPts val="1900"/>
              </a:lnSpc>
              <a:spcBef>
                <a:spcPts val="600"/>
              </a:spcBef>
              <a:spcAft>
                <a:spcPts val="600"/>
              </a:spcAft>
              <a:buSzPct val="110000"/>
              <a:buFont typeface="Wingdings" pitchFamily="2" charset="2"/>
              <a:buChar char="§"/>
            </a:pPr>
            <a:r>
              <a:rPr lang="fi-FI" sz="2000" dirty="0" smtClean="0"/>
              <a:t>Sairaalaan joutuu 13 kertaa todennäköisemmin kuin normaalimaidon aiheuttamista myrkytyksistä</a:t>
            </a:r>
          </a:p>
          <a:p>
            <a:pPr marL="663575" lvl="2" indent="-282575" eaLnBrk="1" hangingPunct="1">
              <a:lnSpc>
                <a:spcPts val="1900"/>
              </a:lnSpc>
              <a:spcBef>
                <a:spcPts val="600"/>
              </a:spcBef>
              <a:spcAft>
                <a:spcPts val="600"/>
              </a:spcAft>
              <a:buSzPct val="110000"/>
              <a:buFont typeface="Wingdings" pitchFamily="2" charset="2"/>
              <a:buChar char="§"/>
            </a:pPr>
            <a:r>
              <a:rPr lang="fi-FI" sz="2000" dirty="0" smtClean="0"/>
              <a:t>Vakavimmin vaarantuvat lapset ja nuoret</a:t>
            </a:r>
          </a:p>
          <a:p>
            <a:pPr marL="282575" lvl="1" indent="-282575" eaLnBrk="1" hangingPunct="1">
              <a:lnSpc>
                <a:spcPts val="1900"/>
              </a:lnSpc>
              <a:spcBef>
                <a:spcPts val="600"/>
              </a:spcBef>
              <a:spcAft>
                <a:spcPts val="600"/>
              </a:spcAft>
              <a:buClr>
                <a:srgbClr val="FF3399"/>
              </a:buClr>
              <a:buSzPct val="175000"/>
              <a:buFont typeface="Wingdings" pitchFamily="2" charset="2"/>
              <a:buChar char="Ø"/>
            </a:pPr>
            <a:r>
              <a:rPr lang="fi-FI" sz="2000" dirty="0" smtClean="0"/>
              <a:t>Heinäkuussa 2012  </a:t>
            </a:r>
            <a:r>
              <a:rPr lang="fi-FI" sz="2000" dirty="0" smtClean="0">
                <a:hlinkClick r:id="rId4"/>
              </a:rPr>
              <a:t>pastöroimaton museomaito</a:t>
            </a:r>
            <a:r>
              <a:rPr lang="fi-FI" sz="2000" dirty="0" smtClean="0"/>
              <a:t> vei Suomessa lapsia </a:t>
            </a:r>
            <a:r>
              <a:rPr lang="fi-FI" sz="2000" dirty="0" err="1" smtClean="0"/>
              <a:t>EHEC-teholle</a:t>
            </a:r>
            <a:r>
              <a:rPr lang="fi-FI" sz="2000" dirty="0" smtClean="0"/>
              <a:t> ‒ kuolleita 0</a:t>
            </a:r>
          </a:p>
          <a:p>
            <a:pPr marL="282575" lvl="1" indent="-282575" eaLnBrk="1" hangingPunct="1">
              <a:lnSpc>
                <a:spcPts val="1900"/>
              </a:lnSpc>
              <a:spcBef>
                <a:spcPts val="600"/>
              </a:spcBef>
              <a:spcAft>
                <a:spcPts val="600"/>
              </a:spcAft>
              <a:buSzPct val="110000"/>
            </a:pPr>
            <a:endParaRPr lang="fi-FI" sz="2000" dirty="0" smtClean="0"/>
          </a:p>
          <a:p>
            <a:pPr marL="282575" lvl="1" indent="-282575" eaLnBrk="1" hangingPunct="1">
              <a:lnSpc>
                <a:spcPts val="1900"/>
              </a:lnSpc>
              <a:spcBef>
                <a:spcPts val="600"/>
              </a:spcBef>
              <a:spcAft>
                <a:spcPts val="600"/>
              </a:spcAft>
              <a:buSzPct val="110000"/>
            </a:pPr>
            <a:endParaRPr lang="fi-FI" dirty="0" smtClean="0"/>
          </a:p>
          <a:p>
            <a:pPr marL="282575" lvl="1" indent="-282575" eaLnBrk="1" hangingPunct="1">
              <a:lnSpc>
                <a:spcPts val="1900"/>
              </a:lnSpc>
              <a:spcBef>
                <a:spcPts val="600"/>
              </a:spcBef>
              <a:spcAft>
                <a:spcPts val="600"/>
              </a:spcAft>
              <a:buSzPct val="110000"/>
            </a:pPr>
            <a:endParaRPr lang="fi-FI" sz="2000" dirty="0" smtClean="0"/>
          </a:p>
          <a:p>
            <a:pPr marL="282575" lvl="1" indent="-282575" eaLnBrk="1" hangingPunct="1">
              <a:lnSpc>
                <a:spcPts val="1900"/>
              </a:lnSpc>
              <a:spcBef>
                <a:spcPts val="600"/>
              </a:spcBef>
              <a:spcAft>
                <a:spcPts val="600"/>
              </a:spcAft>
              <a:buSzPct val="110000"/>
            </a:pPr>
            <a:endParaRPr lang="fi-FI" sz="2000" dirty="0" smtClean="0"/>
          </a:p>
          <a:p>
            <a:pPr marL="282575" lvl="1" indent="-282575" eaLnBrk="1" hangingPunct="1">
              <a:lnSpc>
                <a:spcPts val="1900"/>
              </a:lnSpc>
              <a:spcBef>
                <a:spcPts val="600"/>
              </a:spcBef>
              <a:spcAft>
                <a:spcPts val="600"/>
              </a:spcAft>
              <a:buSzPct val="110000"/>
            </a:pPr>
            <a:endParaRPr lang="fi-FI" sz="2000" dirty="0" smtClean="0"/>
          </a:p>
        </p:txBody>
      </p:sp>
      <p:sp>
        <p:nvSpPr>
          <p:cNvPr id="248835"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dirty="0" smtClean="0"/>
          </a:p>
        </p:txBody>
      </p:sp>
      <p:sp>
        <p:nvSpPr>
          <p:cNvPr id="248836"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dirty="0" smtClean="0"/>
          </a:p>
        </p:txBody>
      </p:sp>
      <p:sp>
        <p:nvSpPr>
          <p:cNvPr id="248837" name="Dian numeron paikkamerkki 5"/>
          <p:cNvSpPr>
            <a:spLocks noGrp="1"/>
          </p:cNvSpPr>
          <p:nvPr>
            <p:ph type="sldNum" sz="quarter" idx="12"/>
          </p:nvPr>
        </p:nvSpPr>
        <p:spPr/>
        <p:txBody>
          <a:bodyPr/>
          <a:lstStyle/>
          <a:p>
            <a:pPr fontAlgn="base">
              <a:spcBef>
                <a:spcPct val="0"/>
              </a:spcBef>
              <a:spcAft>
                <a:spcPct val="0"/>
              </a:spcAft>
              <a:defRPr/>
            </a:pPr>
            <a:fld id="{A487B00B-BE08-47D9-8B87-81B03D142A44}" type="slidenum">
              <a:rPr lang="en-US" smtClean="0"/>
              <a:pPr fontAlgn="base">
                <a:spcBef>
                  <a:spcPct val="0"/>
                </a:spcBef>
                <a:spcAft>
                  <a:spcPct val="0"/>
                </a:spcAft>
                <a:defRPr/>
              </a:pPr>
              <a:t>59</a:t>
            </a:fld>
            <a:endParaRPr lang="en-US" smtClean="0"/>
          </a:p>
        </p:txBody>
      </p:sp>
      <p:sp>
        <p:nvSpPr>
          <p:cNvPr id="218118" name="Rectangle 1028"/>
          <p:cNvSpPr>
            <a:spLocks noGrp="1" noChangeArrowheads="1"/>
          </p:cNvSpPr>
          <p:nvPr>
            <p:ph type="title"/>
          </p:nvPr>
        </p:nvSpPr>
        <p:spPr>
          <a:xfrm>
            <a:off x="476250" y="107504"/>
            <a:ext cx="6265863" cy="1223963"/>
          </a:xfrm>
          <a:ln w="25400">
            <a:solidFill>
              <a:srgbClr val="00B0F0"/>
            </a:solidFill>
          </a:ln>
        </p:spPr>
        <p:txBody>
          <a:bodyPr/>
          <a:lstStyle/>
          <a:p>
            <a:pPr>
              <a:lnSpc>
                <a:spcPts val="2500"/>
              </a:lnSpc>
            </a:pPr>
            <a:r>
              <a:rPr lang="fi-FI" sz="2800" dirty="0" smtClean="0"/>
              <a:t>       </a:t>
            </a:r>
            <a:r>
              <a:rPr lang="fi-FI" sz="2800" dirty="0" smtClean="0">
                <a:solidFill>
                  <a:srgbClr val="00B0F0"/>
                </a:solidFill>
              </a:rPr>
              <a:t>”Maito raakana, kiitos!”</a:t>
            </a:r>
            <a:r>
              <a:rPr lang="fi-FI" sz="2800" dirty="0" smtClean="0"/>
              <a:t/>
            </a:r>
            <a:br>
              <a:rPr lang="fi-FI" sz="2800" dirty="0" smtClean="0"/>
            </a:br>
            <a:r>
              <a:rPr lang="fi-FI" sz="2800" dirty="0" smtClean="0"/>
              <a:t>                   </a:t>
            </a:r>
            <a:r>
              <a:rPr lang="fi-FI" dirty="0" smtClean="0"/>
              <a:t>(</a:t>
            </a:r>
            <a:r>
              <a:rPr lang="fi-FI" sz="2000" dirty="0" smtClean="0"/>
              <a:t>Luomutoimittaja Hanna </a:t>
            </a:r>
            <a:r>
              <a:rPr lang="fi-FI" sz="2000" dirty="0" err="1" smtClean="0"/>
              <a:t>Jensen</a:t>
            </a:r>
            <a:r>
              <a:rPr lang="fi-FI" sz="2000" dirty="0" smtClean="0"/>
              <a:t> </a:t>
            </a:r>
            <a:br>
              <a:rPr lang="fi-FI" sz="2000" dirty="0" smtClean="0"/>
            </a:br>
            <a:r>
              <a:rPr lang="fi-FI" sz="2000" dirty="0" smtClean="0"/>
              <a:t>                                    HS-täyssivullisella 7.11.2010)</a:t>
            </a:r>
            <a:endParaRPr lang="fi-FI"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tsikko 1"/>
          <p:cNvSpPr>
            <a:spLocks noGrp="1"/>
          </p:cNvSpPr>
          <p:nvPr>
            <p:ph type="title"/>
          </p:nvPr>
        </p:nvSpPr>
        <p:spPr>
          <a:xfrm>
            <a:off x="1052513" y="250825"/>
            <a:ext cx="5256212" cy="928688"/>
          </a:xfrm>
        </p:spPr>
        <p:txBody>
          <a:bodyPr/>
          <a:lstStyle/>
          <a:p>
            <a:r>
              <a:rPr lang="fi-FI" dirty="0" smtClean="0"/>
              <a:t>Syödään Suomen luonto?</a:t>
            </a:r>
          </a:p>
        </p:txBody>
      </p:sp>
      <p:sp>
        <p:nvSpPr>
          <p:cNvPr id="198659" name="Sisällön paikkamerkki 2"/>
          <p:cNvSpPr>
            <a:spLocks noGrp="1"/>
          </p:cNvSpPr>
          <p:nvPr>
            <p:ph idx="1"/>
          </p:nvPr>
        </p:nvSpPr>
        <p:spPr>
          <a:xfrm>
            <a:off x="333375" y="1357313"/>
            <a:ext cx="6272213" cy="7380287"/>
          </a:xfrm>
        </p:spPr>
        <p:txBody>
          <a:bodyPr/>
          <a:lstStyle/>
          <a:p>
            <a:r>
              <a:rPr lang="fi-FI" smtClean="0"/>
              <a:t>No, 1860-luvun nälkävuodet tappoivat </a:t>
            </a:r>
            <a:br>
              <a:rPr lang="fi-FI" smtClean="0"/>
            </a:br>
            <a:r>
              <a:rPr lang="fi-FI" smtClean="0"/>
              <a:t>170 000 ihmistä Suomessa </a:t>
            </a:r>
          </a:p>
          <a:p>
            <a:pPr lvl="1"/>
            <a:r>
              <a:rPr lang="fi-FI" smtClean="0"/>
              <a:t>Köyhien ruisleipään lisättiin näet puolet jäkälää – sen myrkkyjä on vaikea poistaa ja ravintoarvo on heikko (Antti Häkkinen, Yliopisto 10/2010) </a:t>
            </a:r>
          </a:p>
          <a:p>
            <a:r>
              <a:rPr lang="fi-FI" smtClean="0"/>
              <a:t>Etelä-Suomen kaupunkilaisten on ehkä tyytyminen</a:t>
            </a:r>
            <a:br>
              <a:rPr lang="fi-FI" smtClean="0"/>
            </a:br>
            <a:r>
              <a:rPr lang="fi-FI" smtClean="0"/>
              <a:t>jäkälän sijasta vaikkapa somaan punakoisoon, mutta onhan sekin sentään myrkyllistä...</a:t>
            </a:r>
          </a:p>
          <a:p>
            <a:pPr>
              <a:buFont typeface="Wingdings" pitchFamily="2" charset="2"/>
              <a:buNone/>
            </a:pPr>
            <a:r>
              <a:rPr lang="fi-FI" smtClean="0"/>
              <a:t>    (mikä vinkiksi ideologisille ”keräilypuutarhureille”)</a:t>
            </a:r>
          </a:p>
          <a:p>
            <a:endParaRPr lang="fi-FI" smtClean="0"/>
          </a:p>
          <a:p>
            <a:pPr lvl="1"/>
            <a:endParaRPr lang="fi-FI" smtClean="0"/>
          </a:p>
          <a:p>
            <a:pPr lvl="1"/>
            <a:endParaRPr lang="fi-FI" smtClean="0"/>
          </a:p>
          <a:p>
            <a:pPr lvl="1"/>
            <a:endParaRPr lang="fi-FI" smtClean="0"/>
          </a:p>
          <a:p>
            <a:pPr lvl="1"/>
            <a:endParaRPr lang="fi-FI" smtClean="0"/>
          </a:p>
          <a:p>
            <a:pPr lvl="1"/>
            <a:endParaRPr lang="fi-FI" smtClean="0"/>
          </a:p>
          <a:p>
            <a:pPr lvl="1"/>
            <a:endParaRPr lang="fi-FI" smtClean="0"/>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dirty="0"/>
          </a:p>
        </p:txBody>
      </p:sp>
      <p:sp>
        <p:nvSpPr>
          <p:cNvPr id="6" name="Dian numeron paikkamerkki 5"/>
          <p:cNvSpPr>
            <a:spLocks noGrp="1"/>
          </p:cNvSpPr>
          <p:nvPr>
            <p:ph type="sldNum" sz="quarter" idx="12"/>
          </p:nvPr>
        </p:nvSpPr>
        <p:spPr/>
        <p:txBody>
          <a:bodyPr/>
          <a:lstStyle/>
          <a:p>
            <a:pPr>
              <a:defRPr/>
            </a:pPr>
            <a:fld id="{F671A1C8-8073-4459-8A78-954CECD7B294}" type="slidenum">
              <a:rPr lang="en-US" smtClean="0"/>
              <a:pPr>
                <a:defRPr/>
              </a:pPr>
              <a:t>6</a:t>
            </a:fld>
            <a:endParaRPr lang="en-US"/>
          </a:p>
        </p:txBody>
      </p:sp>
      <p:pic>
        <p:nvPicPr>
          <p:cNvPr id="198663" name="Kuva 8" descr="IMG_0797pppkr.jpg"/>
          <p:cNvPicPr>
            <a:picLocks noChangeAspect="1"/>
          </p:cNvPicPr>
          <p:nvPr/>
        </p:nvPicPr>
        <p:blipFill>
          <a:blip r:embed="rId2" cstate="print"/>
          <a:srcRect/>
          <a:stretch>
            <a:fillRect/>
          </a:stretch>
        </p:blipFill>
        <p:spPr bwMode="auto">
          <a:xfrm>
            <a:off x="1916113" y="5292725"/>
            <a:ext cx="2520950" cy="3306763"/>
          </a:xfrm>
          <a:prstGeom prst="rect">
            <a:avLst/>
          </a:prstGeom>
          <a:noFill/>
          <a:ln w="9525">
            <a:noFill/>
            <a:miter lim="800000"/>
            <a:headEnd/>
            <a:tailEnd/>
          </a:ln>
        </p:spPr>
      </p:pic>
      <p:sp>
        <p:nvSpPr>
          <p:cNvPr id="198664" name="Tekstikehys 9"/>
          <p:cNvSpPr txBox="1">
            <a:spLocks noChangeArrowheads="1"/>
          </p:cNvSpPr>
          <p:nvPr/>
        </p:nvSpPr>
        <p:spPr bwMode="auto">
          <a:xfrm>
            <a:off x="4484688" y="5324475"/>
            <a:ext cx="2330450" cy="2584450"/>
          </a:xfrm>
          <a:prstGeom prst="rect">
            <a:avLst/>
          </a:prstGeom>
          <a:noFill/>
          <a:ln w="9525">
            <a:noFill/>
            <a:miter lim="800000"/>
            <a:headEnd/>
            <a:tailEnd/>
          </a:ln>
        </p:spPr>
        <p:txBody>
          <a:bodyPr wrap="none">
            <a:spAutoFit/>
          </a:bodyPr>
          <a:lstStyle/>
          <a:p>
            <a:r>
              <a:rPr lang="fi-FI" sz="1800" i="1">
                <a:solidFill>
                  <a:srgbClr val="000000"/>
                </a:solidFill>
                <a:cs typeface="Arial" pitchFamily="34" charset="0"/>
              </a:rPr>
              <a:t>Solanum dulcamara</a:t>
            </a:r>
            <a:r>
              <a:rPr lang="fi-FI" sz="1800">
                <a:solidFill>
                  <a:srgbClr val="000000"/>
                </a:solidFill>
                <a:cs typeface="Arial" pitchFamily="34" charset="0"/>
              </a:rPr>
              <a:t/>
            </a:r>
            <a:br>
              <a:rPr lang="fi-FI" sz="1800">
                <a:solidFill>
                  <a:srgbClr val="000000"/>
                </a:solidFill>
                <a:cs typeface="Arial" pitchFamily="34" charset="0"/>
              </a:rPr>
            </a:br>
            <a:r>
              <a:rPr lang="fi-FI" sz="1800">
                <a:solidFill>
                  <a:srgbClr val="000000"/>
                </a:solidFill>
                <a:cs typeface="Arial" pitchFamily="34" charset="0"/>
              </a:rPr>
              <a:t>Kuva: J.Tammisola, </a:t>
            </a:r>
            <a:br>
              <a:rPr lang="fi-FI" sz="1800">
                <a:solidFill>
                  <a:srgbClr val="000000"/>
                </a:solidFill>
                <a:cs typeface="Arial" pitchFamily="34" charset="0"/>
              </a:rPr>
            </a:br>
            <a:r>
              <a:rPr lang="fi-FI" sz="1800">
                <a:solidFill>
                  <a:srgbClr val="000000"/>
                </a:solidFill>
                <a:cs typeface="Arial" pitchFamily="34" charset="0"/>
              </a:rPr>
              <a:t>Pirkkola 2010</a:t>
            </a:r>
          </a:p>
          <a:p>
            <a:endParaRPr lang="fi-FI" sz="1800" i="1">
              <a:solidFill>
                <a:srgbClr val="000000"/>
              </a:solidFill>
              <a:cs typeface="Arial" pitchFamily="34" charset="0"/>
            </a:endParaRPr>
          </a:p>
          <a:p>
            <a:r>
              <a:rPr lang="fi-FI" sz="1800">
                <a:solidFill>
                  <a:srgbClr val="000000"/>
                </a:solidFill>
                <a:cs typeface="Arial" pitchFamily="34" charset="0"/>
              </a:rPr>
              <a:t>” Tallien ja navetoiden </a:t>
            </a:r>
            <a:br>
              <a:rPr lang="fi-FI" sz="1800">
                <a:solidFill>
                  <a:srgbClr val="000000"/>
                </a:solidFill>
                <a:cs typeface="Arial" pitchFamily="34" charset="0"/>
              </a:rPr>
            </a:br>
            <a:r>
              <a:rPr lang="fi-FI" sz="1800">
                <a:solidFill>
                  <a:srgbClr val="000000"/>
                </a:solidFill>
                <a:cs typeface="Arial" pitchFamily="34" charset="0"/>
              </a:rPr>
              <a:t>edustalla sen uskottiin </a:t>
            </a:r>
            <a:br>
              <a:rPr lang="fi-FI" sz="1800">
                <a:solidFill>
                  <a:srgbClr val="000000"/>
                </a:solidFill>
                <a:cs typeface="Arial" pitchFamily="34" charset="0"/>
              </a:rPr>
            </a:br>
            <a:r>
              <a:rPr lang="fi-FI" sz="1800">
                <a:solidFill>
                  <a:srgbClr val="000000"/>
                </a:solidFill>
                <a:cs typeface="Arial" pitchFamily="34" charset="0"/>
              </a:rPr>
              <a:t>suojaavan karjaa </a:t>
            </a:r>
            <a:br>
              <a:rPr lang="fi-FI" sz="1800">
                <a:solidFill>
                  <a:srgbClr val="000000"/>
                </a:solidFill>
                <a:cs typeface="Arial" pitchFamily="34" charset="0"/>
              </a:rPr>
            </a:br>
            <a:r>
              <a:rPr lang="fi-FI" sz="1800">
                <a:solidFill>
                  <a:srgbClr val="000000"/>
                </a:solidFill>
                <a:cs typeface="Arial" pitchFamily="34" charset="0"/>
              </a:rPr>
              <a:t>noitien aiheuttamilta </a:t>
            </a:r>
            <a:br>
              <a:rPr lang="fi-FI" sz="1800">
                <a:solidFill>
                  <a:srgbClr val="000000"/>
                </a:solidFill>
                <a:cs typeface="Arial" pitchFamily="34" charset="0"/>
              </a:rPr>
            </a:br>
            <a:r>
              <a:rPr lang="fi-FI" sz="1800">
                <a:solidFill>
                  <a:srgbClr val="000000"/>
                </a:solidFill>
                <a:cs typeface="Arial" pitchFamily="34" charset="0"/>
              </a:rPr>
              <a:t>onnettomuuksilta”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algn="ctr" eaLnBrk="1" hangingPunct="1"/>
            <a:r>
              <a:rPr lang="fi-FI" sz="4000" dirty="0" smtClean="0"/>
              <a:t>Jo joutui armas aika </a:t>
            </a:r>
            <a:br>
              <a:rPr lang="fi-FI" sz="4000" dirty="0" smtClean="0"/>
            </a:br>
            <a:r>
              <a:rPr lang="fi-FI" sz="4000" dirty="0" smtClean="0"/>
              <a:t>ennen Pasteuria? </a:t>
            </a:r>
          </a:p>
        </p:txBody>
      </p:sp>
      <p:sp>
        <p:nvSpPr>
          <p:cNvPr id="248835" name="Rectangle 3"/>
          <p:cNvSpPr>
            <a:spLocks noGrp="1" noChangeArrowheads="1"/>
          </p:cNvSpPr>
          <p:nvPr>
            <p:ph type="body" idx="1"/>
          </p:nvPr>
        </p:nvSpPr>
        <p:spPr>
          <a:xfrm>
            <a:off x="304800" y="1981200"/>
            <a:ext cx="6553200" cy="5486400"/>
          </a:xfrm>
        </p:spPr>
        <p:txBody>
          <a:bodyPr/>
          <a:lstStyle/>
          <a:p>
            <a:pPr eaLnBrk="1" hangingPunct="1"/>
            <a:r>
              <a:rPr lang="fi-FI" sz="2800" smtClean="0"/>
              <a:t>Louis Pasteur osoitti v. 1865 lähtien, että (paljain silmin näkymättömät) mikrobit voivat aiheuttaa tauteja.</a:t>
            </a:r>
          </a:p>
          <a:p>
            <a:pPr eaLnBrk="1" hangingPunct="1"/>
            <a:r>
              <a:rPr lang="fi-FI" sz="2800" smtClean="0"/>
              <a:t>”Kemian ja fysiikan nopealla kehityksellä kahden viimeksi kuluneen vuosisadan aikana on ollut erittäin kielteinen vaikutus lääketieteelliseen ajatteluun. . .  Uusi biologinen lääketiede poikkeaa tällaisesta pasteurilaisesta sairauskäsityksestä”.</a:t>
            </a:r>
            <a:br>
              <a:rPr lang="fi-FI" sz="2800" smtClean="0"/>
            </a:br>
            <a:r>
              <a:rPr lang="fi-FI" sz="2000" smtClean="0"/>
              <a:t>(Paavo Airola 1988. Luonnonlääketieteen käsikirja. Suomen Terveyskirjat Oy)</a:t>
            </a:r>
            <a:r>
              <a:rPr lang="fi-FI" sz="2800" smtClean="0"/>
              <a:t> </a:t>
            </a:r>
          </a:p>
          <a:p>
            <a:pPr eaLnBrk="1" hangingPunct="1"/>
            <a:r>
              <a:rPr lang="fi-FI" sz="2800" smtClean="0"/>
              <a:t>”Pastöroimattomassa maidossa piilee suuri ruokamyrkytyksen vaara. Siinä voi olla mm. kampylobakteeria, salmonellaa, listeriaa ja EHEC-bakteeria, Siitonen tähdentää.” </a:t>
            </a:r>
            <a:r>
              <a:rPr lang="fi-FI" sz="2000" smtClean="0"/>
              <a:t>(Hyvä Terveys 8/2000)</a:t>
            </a:r>
            <a:r>
              <a:rPr lang="fi-FI" sz="2800" smtClean="0"/>
              <a:t> </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85750" y="304800"/>
            <a:ext cx="6572250" cy="1473200"/>
          </a:xfrm>
        </p:spPr>
        <p:txBody>
          <a:bodyPr/>
          <a:lstStyle/>
          <a:p>
            <a:pPr algn="ctr" eaLnBrk="1" hangingPunct="1">
              <a:lnSpc>
                <a:spcPct val="85000"/>
              </a:lnSpc>
            </a:pPr>
            <a:r>
              <a:rPr lang="fi-FI" sz="3600" dirty="0" smtClean="0"/>
              <a:t>”Vihreä” Saksa hemmotteli viuluviikareita </a:t>
            </a:r>
            <a:r>
              <a:rPr lang="fi-FI" sz="3600" dirty="0" err="1" smtClean="0"/>
              <a:t>pastöroimat-tomalla</a:t>
            </a:r>
            <a:r>
              <a:rPr lang="fi-FI" sz="3600" dirty="0" smtClean="0"/>
              <a:t> maitotuotteella </a:t>
            </a:r>
          </a:p>
        </p:txBody>
      </p:sp>
      <p:sp>
        <p:nvSpPr>
          <p:cNvPr id="249859" name="Rectangle 3"/>
          <p:cNvSpPr>
            <a:spLocks noGrp="1" noChangeArrowheads="1"/>
          </p:cNvSpPr>
          <p:nvPr>
            <p:ph type="body" idx="1"/>
          </p:nvPr>
        </p:nvSpPr>
        <p:spPr>
          <a:xfrm>
            <a:off x="152400" y="1828800"/>
            <a:ext cx="6705600" cy="5486400"/>
          </a:xfrm>
        </p:spPr>
        <p:txBody>
          <a:bodyPr/>
          <a:lstStyle/>
          <a:p>
            <a:pPr eaLnBrk="1" hangingPunct="1">
              <a:lnSpc>
                <a:spcPct val="90000"/>
              </a:lnSpc>
            </a:pPr>
            <a:r>
              <a:rPr lang="fi-FI" sz="2800" smtClean="0"/>
              <a:t>Luonnonmukaisuuden nimissä on vaadittu mm. pastöroinnin lopettamista.</a:t>
            </a:r>
          </a:p>
          <a:p>
            <a:pPr lvl="1" eaLnBrk="1" hangingPunct="1">
              <a:lnSpc>
                <a:spcPct val="90000"/>
              </a:lnSpc>
              <a:buFontTx/>
              <a:buChar char=" "/>
            </a:pPr>
            <a:r>
              <a:rPr lang="fi-FI" sz="2400" smtClean="0"/>
              <a:t>”Luonnollista, pilkkomatonta, käsittelemätöntä ja jalostamatonta ravintoa nauttivat alkuasukkaat ovat kaikkialla täydellisen terveitä, he elävät vanhoiksi eivätkä sairastele” </a:t>
            </a:r>
            <a:r>
              <a:rPr lang="fi-FI" sz="2000" smtClean="0"/>
              <a:t>(Paavo Airola 1988. Luonnonlääketieteen käsikirja. Suomen Terveyskirjat Oy)</a:t>
            </a:r>
            <a:r>
              <a:rPr lang="fi-FI" sz="2400" smtClean="0"/>
              <a:t> </a:t>
            </a:r>
          </a:p>
          <a:p>
            <a:pPr eaLnBrk="1" hangingPunct="1">
              <a:lnSpc>
                <a:spcPct val="85000"/>
              </a:lnSpc>
            </a:pPr>
            <a:r>
              <a:rPr lang="fi-FI" sz="2800" smtClean="0"/>
              <a:t>Salmonellasta riutuneita juniorijousia saapui Saksasta. Lähes 30 nuorta joutui tiputukseen nestehukan takia. . . osa jäi vielä saksalaiseen sairaalaan. ”Infernaalista”, kuvaili kirurgi Ilkka Toivio. . .. ”Koskaan en 31-vuotisen urani aikana ole nähnyt moista”. Pastöroimattomasta maidosta valmistettu jälkiruokavanukas osoittautui myöhemmin syylliseksi. . . puolalainen maatalous-valtuuskunta teki muusikoille seuraa. </a:t>
            </a:r>
            <a:r>
              <a:rPr lang="fi-FI" sz="2000" smtClean="0"/>
              <a:t>(Hannele Tulonen, </a:t>
            </a:r>
            <a:r>
              <a:rPr lang="fi-FI" sz="2000" i="1" smtClean="0"/>
              <a:t>HS</a:t>
            </a:r>
            <a:r>
              <a:rPr lang="fi-FI" sz="2000" smtClean="0"/>
              <a:t> 27.10.1990)</a:t>
            </a:r>
            <a:endParaRPr lang="fi-FI" sz="280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285750" y="-187325"/>
            <a:ext cx="6572250" cy="1473200"/>
          </a:xfrm>
        </p:spPr>
        <p:txBody>
          <a:bodyPr/>
          <a:lstStyle/>
          <a:p>
            <a:pPr algn="ctr" eaLnBrk="1" hangingPunct="1">
              <a:lnSpc>
                <a:spcPct val="85000"/>
              </a:lnSpc>
            </a:pPr>
            <a:r>
              <a:rPr lang="fi-FI" sz="3600" dirty="0" smtClean="0"/>
              <a:t>Helsingin Juniorijouset ja </a:t>
            </a:r>
            <a:br>
              <a:rPr lang="fi-FI" sz="3600" dirty="0" smtClean="0"/>
            </a:br>
            <a:r>
              <a:rPr lang="fi-FI" sz="3600" dirty="0" smtClean="0"/>
              <a:t>elävä ravinto</a:t>
            </a:r>
          </a:p>
        </p:txBody>
      </p:sp>
      <p:sp>
        <p:nvSpPr>
          <p:cNvPr id="250883" name="Rectangle 3"/>
          <p:cNvSpPr>
            <a:spLocks noGrp="1" noChangeArrowheads="1"/>
          </p:cNvSpPr>
          <p:nvPr>
            <p:ph type="body" idx="1"/>
          </p:nvPr>
        </p:nvSpPr>
        <p:spPr>
          <a:xfrm>
            <a:off x="152400" y="1285875"/>
            <a:ext cx="6705600" cy="1584325"/>
          </a:xfrm>
        </p:spPr>
        <p:txBody>
          <a:bodyPr/>
          <a:lstStyle/>
          <a:p>
            <a:pPr eaLnBrk="1" hangingPunct="1">
              <a:lnSpc>
                <a:spcPct val="80000"/>
              </a:lnSpc>
              <a:buFont typeface="Monotype Sorts" pitchFamily="2" charset="2"/>
              <a:buNone/>
            </a:pPr>
            <a:r>
              <a:rPr lang="fi-FI" sz="2400" smtClean="0"/>
              <a:t>              Luomumaidon on oltava </a:t>
            </a:r>
            <a:r>
              <a:rPr lang="fi-FI" sz="2400" smtClean="0">
                <a:hlinkClick r:id="rId3"/>
              </a:rPr>
              <a:t>”elävää”</a:t>
            </a:r>
            <a:endParaRPr lang="fi-FI" sz="2400" smtClean="0"/>
          </a:p>
          <a:p>
            <a:pPr eaLnBrk="1" hangingPunct="1">
              <a:lnSpc>
                <a:spcPct val="80000"/>
              </a:lnSpc>
              <a:buFont typeface="Monotype Sorts" pitchFamily="2" charset="2"/>
              <a:buNone/>
            </a:pPr>
            <a:endParaRPr lang="fi-FI" sz="2400" smtClean="0"/>
          </a:p>
          <a:p>
            <a:pPr eaLnBrk="1" hangingPunct="1">
              <a:lnSpc>
                <a:spcPct val="80000"/>
              </a:lnSpc>
              <a:buFont typeface="Monotype Sorts" pitchFamily="2" charset="2"/>
              <a:buNone/>
            </a:pPr>
            <a:r>
              <a:rPr lang="fi-FI" sz="2400" smtClean="0"/>
              <a:t>…intti aatteen väki sitkeästi...</a:t>
            </a:r>
          </a:p>
          <a:p>
            <a:pPr lvl="1" eaLnBrk="1" hangingPunct="1">
              <a:lnSpc>
                <a:spcPct val="80000"/>
              </a:lnSpc>
            </a:pPr>
            <a:r>
              <a:rPr lang="fi-FI" sz="2000" smtClean="0"/>
              <a:t>mutta lääkärit saivat edes sen katastrofin torjutuksi </a:t>
            </a:r>
            <a:br>
              <a:rPr lang="fi-FI" sz="2000" smtClean="0"/>
            </a:br>
            <a:r>
              <a:rPr lang="fi-FI" sz="2000" smtClean="0"/>
              <a:t>EU:n luomuasetuksesta </a:t>
            </a:r>
          </a:p>
        </p:txBody>
      </p:sp>
      <p:pic>
        <p:nvPicPr>
          <p:cNvPr id="250884" name="Picture 6" descr="Viuluviikari Outi"/>
          <p:cNvPicPr>
            <a:picLocks noChangeAspect="1" noChangeArrowheads="1"/>
          </p:cNvPicPr>
          <p:nvPr/>
        </p:nvPicPr>
        <p:blipFill>
          <a:blip r:embed="rId4" cstate="print"/>
          <a:srcRect/>
          <a:stretch>
            <a:fillRect/>
          </a:stretch>
        </p:blipFill>
        <p:spPr bwMode="auto">
          <a:xfrm>
            <a:off x="1604963" y="3098800"/>
            <a:ext cx="3467100" cy="5259388"/>
          </a:xfrm>
          <a:prstGeom prst="rect">
            <a:avLst/>
          </a:prstGeom>
          <a:noFill/>
          <a:ln w="9525">
            <a:noFill/>
            <a:miter lim="800000"/>
            <a:headEnd/>
            <a:tailEnd/>
          </a:ln>
        </p:spPr>
      </p:pic>
      <p:sp>
        <p:nvSpPr>
          <p:cNvPr id="250885" name="Text Box 7"/>
          <p:cNvSpPr txBox="1">
            <a:spLocks noChangeArrowheads="1"/>
          </p:cNvSpPr>
          <p:nvPr/>
        </p:nvSpPr>
        <p:spPr bwMode="auto">
          <a:xfrm>
            <a:off x="328613" y="8421688"/>
            <a:ext cx="7100887" cy="1320800"/>
          </a:xfrm>
          <a:prstGeom prst="rect">
            <a:avLst/>
          </a:prstGeom>
          <a:noFill/>
          <a:ln w="12700">
            <a:noFill/>
            <a:miter lim="800000"/>
            <a:headEnd/>
            <a:tailEnd/>
          </a:ln>
        </p:spPr>
        <p:txBody>
          <a:bodyPr lIns="90488" tIns="44450" rIns="90488" bIns="44450">
            <a:spAutoFit/>
          </a:bodyPr>
          <a:lstStyle/>
          <a:p>
            <a:r>
              <a:rPr lang="fi-FI" sz="2000">
                <a:solidFill>
                  <a:srgbClr val="FFFFFF"/>
                </a:solidFill>
                <a:cs typeface="Arial" pitchFamily="34" charset="0"/>
              </a:rPr>
              <a:t>Sairaalassa oli kivaa! Miksi tultiin jo takaisin kouluun,</a:t>
            </a:r>
            <a:br>
              <a:rPr lang="fi-FI" sz="2000">
                <a:solidFill>
                  <a:srgbClr val="FFFFFF"/>
                </a:solidFill>
                <a:cs typeface="Arial" pitchFamily="34" charset="0"/>
              </a:rPr>
            </a:br>
            <a:r>
              <a:rPr lang="fi-FI" sz="2000">
                <a:solidFill>
                  <a:srgbClr val="FFFFFF"/>
                </a:solidFill>
                <a:cs typeface="Arial" pitchFamily="34" charset="0"/>
              </a:rPr>
              <a:t>valitti Outi, joka oli syönyt luomuvanukasta vain vähän.</a:t>
            </a:r>
          </a:p>
          <a:p>
            <a:endParaRPr lang="fi-FI" sz="2000">
              <a:solidFill>
                <a:srgbClr val="FFFFFF"/>
              </a:solidFill>
              <a:cs typeface="Arial" pitchFamily="34" charset="0"/>
            </a:endParaRPr>
          </a:p>
          <a:p>
            <a:endParaRPr lang="fi-FI" sz="2000">
              <a:solidFill>
                <a:srgbClr val="FFFFFF"/>
              </a:solidFill>
              <a:cs typeface="Arial" pitchFamily="34"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906" name="Picture 3" descr="LuontLaakkeet3"/>
          <p:cNvPicPr>
            <a:picLocks noChangeAspect="1" noChangeArrowheads="1"/>
          </p:cNvPicPr>
          <p:nvPr/>
        </p:nvPicPr>
        <p:blipFill>
          <a:blip r:embed="rId3" cstate="print"/>
          <a:srcRect/>
          <a:stretch>
            <a:fillRect/>
          </a:stretch>
        </p:blipFill>
        <p:spPr bwMode="auto">
          <a:xfrm>
            <a:off x="1828800" y="4616450"/>
            <a:ext cx="3965575" cy="3884613"/>
          </a:xfrm>
          <a:prstGeom prst="rect">
            <a:avLst/>
          </a:prstGeom>
          <a:noFill/>
          <a:ln w="9525">
            <a:noFill/>
            <a:miter lim="800000"/>
            <a:headEnd/>
            <a:tailEnd/>
          </a:ln>
        </p:spPr>
      </p:pic>
      <p:sp>
        <p:nvSpPr>
          <p:cNvPr id="232451" name="Päivämäärän paikkamerkki 1"/>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2452" name="Alatunnisteen paikkamerkki 2"/>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2453" name="Dian numeron paikkamerkki 3"/>
          <p:cNvSpPr>
            <a:spLocks noGrp="1"/>
          </p:cNvSpPr>
          <p:nvPr>
            <p:ph type="sldNum" sz="quarter" idx="12"/>
          </p:nvPr>
        </p:nvSpPr>
        <p:spPr/>
        <p:txBody>
          <a:bodyPr/>
          <a:lstStyle/>
          <a:p>
            <a:pPr fontAlgn="base">
              <a:spcBef>
                <a:spcPct val="0"/>
              </a:spcBef>
              <a:spcAft>
                <a:spcPct val="0"/>
              </a:spcAft>
              <a:defRPr/>
            </a:pPr>
            <a:fld id="{A02AF272-01E9-415A-8075-097955AF0362}" type="slidenum">
              <a:rPr lang="en-US" smtClean="0"/>
              <a:pPr fontAlgn="base">
                <a:spcBef>
                  <a:spcPct val="0"/>
                </a:spcBef>
                <a:spcAft>
                  <a:spcPct val="0"/>
                </a:spcAft>
                <a:defRPr/>
              </a:pPr>
              <a:t>63</a:t>
            </a:fld>
            <a:endParaRPr lang="en-US" smtClean="0"/>
          </a:p>
        </p:txBody>
      </p:sp>
      <p:pic>
        <p:nvPicPr>
          <p:cNvPr id="251910" name="Picture 2" descr="LuontLaakkeet1_2"/>
          <p:cNvPicPr>
            <a:picLocks noChangeAspect="1" noChangeArrowheads="1"/>
          </p:cNvPicPr>
          <p:nvPr/>
        </p:nvPicPr>
        <p:blipFill>
          <a:blip r:embed="rId4" cstate="print"/>
          <a:srcRect/>
          <a:stretch>
            <a:fillRect/>
          </a:stretch>
        </p:blipFill>
        <p:spPr bwMode="auto">
          <a:xfrm>
            <a:off x="214313" y="1285875"/>
            <a:ext cx="6521450" cy="3352800"/>
          </a:xfrm>
          <a:prstGeom prst="rect">
            <a:avLst/>
          </a:prstGeom>
          <a:noFill/>
          <a:ln w="9525">
            <a:noFill/>
            <a:miter lim="800000"/>
            <a:headEnd/>
            <a:tailEnd/>
          </a:ln>
        </p:spPr>
      </p:pic>
      <p:sp>
        <p:nvSpPr>
          <p:cNvPr id="251911" name="Tekstikehys 6"/>
          <p:cNvSpPr txBox="1">
            <a:spLocks noChangeArrowheads="1"/>
          </p:cNvSpPr>
          <p:nvPr/>
        </p:nvSpPr>
        <p:spPr bwMode="auto">
          <a:xfrm>
            <a:off x="2265363" y="8335963"/>
            <a:ext cx="3449637" cy="307975"/>
          </a:xfrm>
          <a:prstGeom prst="rect">
            <a:avLst/>
          </a:prstGeom>
          <a:noFill/>
          <a:ln w="9525">
            <a:noFill/>
            <a:miter lim="800000"/>
            <a:headEnd/>
            <a:tailEnd/>
          </a:ln>
        </p:spPr>
        <p:txBody>
          <a:bodyPr wrap="none">
            <a:spAutoFit/>
          </a:bodyPr>
          <a:lstStyle/>
          <a:p>
            <a:r>
              <a:rPr lang="fi-FI" sz="1400">
                <a:solidFill>
                  <a:srgbClr val="000000"/>
                </a:solidFill>
                <a:cs typeface="Arial" pitchFamily="34" charset="0"/>
              </a:rPr>
              <a:t>Väinämöisen paluu –sarja. </a:t>
            </a:r>
            <a:r>
              <a:rPr lang="fi-FI" sz="1400">
                <a:solidFill>
                  <a:srgbClr val="000000"/>
                </a:solidFill>
                <a:latin typeface="Arial" pitchFamily="34" charset="0"/>
                <a:cs typeface="Arial" pitchFamily="34" charset="0"/>
              </a:rPr>
              <a:t>© Petri Hiltunen </a:t>
            </a:r>
          </a:p>
        </p:txBody>
      </p:sp>
      <p:sp>
        <p:nvSpPr>
          <p:cNvPr id="8" name="Otsikko 1"/>
          <p:cNvSpPr txBox="1">
            <a:spLocks/>
          </p:cNvSpPr>
          <p:nvPr/>
        </p:nvSpPr>
        <p:spPr>
          <a:xfrm>
            <a:off x="1000125" y="214313"/>
            <a:ext cx="5629275" cy="928687"/>
          </a:xfrm>
          <a:prstGeom prst="rect">
            <a:avLst/>
          </a:prstGeom>
        </p:spPr>
        <p:txBody>
          <a:bodyPr/>
          <a:lstStyle/>
          <a:p>
            <a:pPr>
              <a:lnSpc>
                <a:spcPts val="3000"/>
              </a:lnSpc>
              <a:defRPr/>
            </a:pPr>
            <a:r>
              <a:rPr lang="fi-FI" b="1" kern="0" dirty="0">
                <a:solidFill>
                  <a:srgbClr val="1E1C77"/>
                </a:solidFill>
                <a:latin typeface="Arial"/>
                <a:cs typeface="Arial" charset="0"/>
              </a:rPr>
              <a:t>Luonto antaa meille kaiken mitä tarvitsemme </a:t>
            </a:r>
            <a:r>
              <a:rPr lang="fi-FI" sz="2000" b="1" kern="0" dirty="0">
                <a:solidFill>
                  <a:srgbClr val="1E1C77"/>
                </a:solidFill>
                <a:latin typeface="Arial"/>
                <a:cs typeface="Arial" charset="0"/>
              </a:rPr>
              <a:t>(rohdosmiljardööri A. Vogel) </a:t>
            </a:r>
            <a:endParaRPr lang="fi-FI" b="1" kern="0" dirty="0">
              <a:solidFill>
                <a:srgbClr val="1E1C77"/>
              </a:solidFill>
              <a:latin typeface="Arial"/>
              <a:cs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Päivämäärän paikkamerkki 1"/>
          <p:cNvSpPr>
            <a:spLocks noGrp="1"/>
          </p:cNvSpPr>
          <p:nvPr>
            <p:ph type="dt" sz="quarter" idx="10"/>
          </p:nvPr>
        </p:nvSpPr>
        <p:spPr/>
        <p:txBody>
          <a:bodyPr/>
          <a:lstStyle/>
          <a:p>
            <a:pPr fontAlgn="base">
              <a:spcBef>
                <a:spcPct val="0"/>
              </a:spcBef>
              <a:spcAft>
                <a:spcPct val="0"/>
              </a:spcAft>
              <a:defRPr/>
            </a:pPr>
            <a:r>
              <a:rPr lang="fi-FI" smtClean="0"/>
              <a:t>13.9.2012</a:t>
            </a:r>
            <a:endParaRPr lang="en-US" dirty="0" smtClean="0"/>
          </a:p>
        </p:txBody>
      </p:sp>
      <p:sp>
        <p:nvSpPr>
          <p:cNvPr id="234499" name="Alatunnisteen paikkamerkki 2"/>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dirty="0" smtClean="0"/>
          </a:p>
        </p:txBody>
      </p:sp>
      <p:sp>
        <p:nvSpPr>
          <p:cNvPr id="234500" name="Dian numeron paikkamerkki 3"/>
          <p:cNvSpPr>
            <a:spLocks noGrp="1"/>
          </p:cNvSpPr>
          <p:nvPr>
            <p:ph type="sldNum" sz="quarter" idx="12"/>
          </p:nvPr>
        </p:nvSpPr>
        <p:spPr/>
        <p:txBody>
          <a:bodyPr/>
          <a:lstStyle/>
          <a:p>
            <a:pPr fontAlgn="base">
              <a:spcBef>
                <a:spcPct val="0"/>
              </a:spcBef>
              <a:spcAft>
                <a:spcPct val="0"/>
              </a:spcAft>
              <a:defRPr/>
            </a:pPr>
            <a:fld id="{A04069D3-8F33-4CC6-AFA6-60650F17D109}" type="slidenum">
              <a:rPr lang="en-US" smtClean="0"/>
              <a:pPr fontAlgn="base">
                <a:spcBef>
                  <a:spcPct val="0"/>
                </a:spcBef>
                <a:spcAft>
                  <a:spcPct val="0"/>
                </a:spcAft>
                <a:defRPr/>
              </a:pPr>
              <a:t>64</a:t>
            </a:fld>
            <a:endParaRPr lang="en-US" smtClean="0"/>
          </a:p>
        </p:txBody>
      </p:sp>
      <p:pic>
        <p:nvPicPr>
          <p:cNvPr id="252933" name="Picture 2" descr="TervRuok1_2"/>
          <p:cNvPicPr>
            <a:picLocks noChangeAspect="1" noChangeArrowheads="1"/>
          </p:cNvPicPr>
          <p:nvPr/>
        </p:nvPicPr>
        <p:blipFill>
          <a:blip r:embed="rId3" cstate="print"/>
          <a:srcRect/>
          <a:stretch>
            <a:fillRect/>
          </a:stretch>
        </p:blipFill>
        <p:spPr bwMode="auto">
          <a:xfrm>
            <a:off x="428625" y="1465263"/>
            <a:ext cx="6119813" cy="3178175"/>
          </a:xfrm>
          <a:prstGeom prst="rect">
            <a:avLst/>
          </a:prstGeom>
          <a:noFill/>
          <a:ln w="9525">
            <a:noFill/>
            <a:miter lim="800000"/>
            <a:headEnd/>
            <a:tailEnd/>
          </a:ln>
        </p:spPr>
      </p:pic>
      <p:pic>
        <p:nvPicPr>
          <p:cNvPr id="252934" name="Picture 3" descr="TervRuok3"/>
          <p:cNvPicPr>
            <a:picLocks noChangeAspect="1" noChangeArrowheads="1"/>
          </p:cNvPicPr>
          <p:nvPr/>
        </p:nvPicPr>
        <p:blipFill>
          <a:blip r:embed="rId4" cstate="print"/>
          <a:srcRect/>
          <a:stretch>
            <a:fillRect/>
          </a:stretch>
        </p:blipFill>
        <p:spPr bwMode="auto">
          <a:xfrm>
            <a:off x="1928813" y="4714875"/>
            <a:ext cx="4095750" cy="3786188"/>
          </a:xfrm>
          <a:prstGeom prst="rect">
            <a:avLst/>
          </a:prstGeom>
          <a:noFill/>
          <a:ln w="9525">
            <a:noFill/>
            <a:miter lim="800000"/>
            <a:headEnd/>
            <a:tailEnd/>
          </a:ln>
        </p:spPr>
      </p:pic>
      <p:sp>
        <p:nvSpPr>
          <p:cNvPr id="252935" name="Tekstikehys 6"/>
          <p:cNvSpPr txBox="1">
            <a:spLocks noChangeArrowheads="1"/>
          </p:cNvSpPr>
          <p:nvPr/>
        </p:nvSpPr>
        <p:spPr bwMode="auto">
          <a:xfrm>
            <a:off x="2408238" y="8335963"/>
            <a:ext cx="3449637" cy="307975"/>
          </a:xfrm>
          <a:prstGeom prst="rect">
            <a:avLst/>
          </a:prstGeom>
          <a:noFill/>
          <a:ln w="9525">
            <a:noFill/>
            <a:miter lim="800000"/>
            <a:headEnd/>
            <a:tailEnd/>
          </a:ln>
        </p:spPr>
        <p:txBody>
          <a:bodyPr wrap="none">
            <a:spAutoFit/>
          </a:bodyPr>
          <a:lstStyle/>
          <a:p>
            <a:r>
              <a:rPr lang="fi-FI" sz="1400">
                <a:solidFill>
                  <a:srgbClr val="000000"/>
                </a:solidFill>
                <a:cs typeface="Arial" pitchFamily="34" charset="0"/>
              </a:rPr>
              <a:t>Väinämöisen paluu –sarja. </a:t>
            </a:r>
            <a:r>
              <a:rPr lang="fi-FI" sz="1400">
                <a:solidFill>
                  <a:srgbClr val="000000"/>
                </a:solidFill>
                <a:latin typeface="Arial" pitchFamily="34" charset="0"/>
                <a:cs typeface="Arial" pitchFamily="34" charset="0"/>
              </a:rPr>
              <a:t>© Petri Hiltunen </a:t>
            </a:r>
          </a:p>
        </p:txBody>
      </p:sp>
      <p:sp>
        <p:nvSpPr>
          <p:cNvPr id="8" name="Rectangle 2"/>
          <p:cNvSpPr txBox="1">
            <a:spLocks noChangeArrowheads="1"/>
          </p:cNvSpPr>
          <p:nvPr/>
        </p:nvSpPr>
        <p:spPr>
          <a:xfrm>
            <a:off x="285750" y="0"/>
            <a:ext cx="6238875" cy="1220788"/>
          </a:xfrm>
          <a:prstGeom prst="rect">
            <a:avLst/>
          </a:prstGeom>
        </p:spPr>
        <p:txBody>
          <a:bodyPr/>
          <a:lstStyle/>
          <a:p>
            <a:pPr algn="ctr" eaLnBrk="1" hangingPunct="1">
              <a:lnSpc>
                <a:spcPct val="80000"/>
              </a:lnSpc>
              <a:defRPr/>
            </a:pPr>
            <a:r>
              <a:rPr lang="fi-FI" sz="3200" kern="0" dirty="0">
                <a:solidFill>
                  <a:srgbClr val="660066"/>
                </a:solidFill>
                <a:latin typeface="Arial"/>
                <a:cs typeface="Arial" charset="0"/>
              </a:rPr>
              <a:t/>
            </a:r>
            <a:br>
              <a:rPr lang="fi-FI" sz="3200" kern="0" dirty="0">
                <a:solidFill>
                  <a:srgbClr val="660066"/>
                </a:solidFill>
                <a:latin typeface="Arial"/>
                <a:cs typeface="Arial" charset="0"/>
              </a:rPr>
            </a:br>
            <a:r>
              <a:rPr lang="fi-FI" sz="2800" kern="0" dirty="0">
                <a:solidFill>
                  <a:srgbClr val="660066"/>
                </a:solidFill>
                <a:latin typeface="Arial"/>
                <a:cs typeface="Arial" charset="0"/>
              </a:rPr>
              <a:t>Maittavaa terveysruokaa... vitalismilla?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Rectangle 1029"/>
          <p:cNvSpPr>
            <a:spLocks noGrp="1" noChangeArrowheads="1"/>
          </p:cNvSpPr>
          <p:nvPr>
            <p:ph type="body" idx="1"/>
          </p:nvPr>
        </p:nvSpPr>
        <p:spPr>
          <a:xfrm>
            <a:off x="357188" y="1258888"/>
            <a:ext cx="6500812" cy="2305050"/>
          </a:xfrm>
        </p:spPr>
        <p:txBody>
          <a:bodyPr/>
          <a:lstStyle/>
          <a:p>
            <a:pPr marL="282575" lvl="1" indent="-282575" eaLnBrk="1" hangingPunct="1">
              <a:lnSpc>
                <a:spcPct val="85000"/>
              </a:lnSpc>
              <a:spcBef>
                <a:spcPts val="600"/>
              </a:spcBef>
              <a:buSzPct val="110000"/>
            </a:pPr>
            <a:r>
              <a:rPr lang="fi-FI" sz="2000" smtClean="0"/>
              <a:t>Korvatako uusi biologia perinteikkäällä vitalismilla?</a:t>
            </a:r>
          </a:p>
          <a:p>
            <a:pPr marL="282575" lvl="1" indent="-282575" eaLnBrk="1" hangingPunct="1">
              <a:lnSpc>
                <a:spcPct val="85000"/>
              </a:lnSpc>
              <a:spcBef>
                <a:spcPts val="600"/>
              </a:spcBef>
              <a:buSzPct val="110000"/>
            </a:pPr>
            <a:r>
              <a:rPr lang="fi-FI" sz="2000" smtClean="0"/>
              <a:t>Vitalismi syntyi maailmanselityksenä ihmiskunnan alkuhämärissä</a:t>
            </a:r>
          </a:p>
          <a:p>
            <a:pPr marL="663575" lvl="2" indent="-282575" eaLnBrk="1" hangingPunct="1">
              <a:lnSpc>
                <a:spcPct val="85000"/>
              </a:lnSpc>
              <a:spcBef>
                <a:spcPts val="600"/>
              </a:spcBef>
              <a:buSzPct val="110000"/>
              <a:buFont typeface="Wingdings" pitchFamily="2" charset="2"/>
              <a:buChar char="§"/>
            </a:pPr>
            <a:r>
              <a:rPr lang="fi-FI" sz="2000" smtClean="0"/>
              <a:t>...ja sai luonnontieteissä kuoliniskun 1800-luvulla </a:t>
            </a:r>
          </a:p>
          <a:p>
            <a:pPr marL="1235075" lvl="3" indent="-282575" eaLnBrk="1" hangingPunct="1">
              <a:lnSpc>
                <a:spcPct val="85000"/>
              </a:lnSpc>
              <a:spcBef>
                <a:spcPts val="600"/>
              </a:spcBef>
              <a:buSzPct val="110000"/>
            </a:pPr>
            <a:r>
              <a:rPr lang="fi-FI" sz="2000" smtClean="0"/>
              <a:t>...varsinkin biokemian syntyessä 1840-luvulla </a:t>
            </a:r>
          </a:p>
          <a:p>
            <a:pPr marL="663575" lvl="2" indent="-282575" eaLnBrk="1" hangingPunct="1">
              <a:lnSpc>
                <a:spcPct val="85000"/>
              </a:lnSpc>
              <a:spcBef>
                <a:spcPts val="600"/>
              </a:spcBef>
              <a:buSzPct val="110000"/>
              <a:buFont typeface="Wingdings" pitchFamily="2" charset="2"/>
              <a:buChar char="§"/>
            </a:pPr>
            <a:r>
              <a:rPr lang="fi-FI" sz="2000" smtClean="0"/>
              <a:t>Biologiassa pari viimeistä aatteen mohikaania haudattiin 1900-luvun puolivälissä</a:t>
            </a:r>
          </a:p>
          <a:p>
            <a:pPr marL="282575" lvl="1" indent="-282575" eaLnBrk="1" hangingPunct="1">
              <a:lnSpc>
                <a:spcPct val="85000"/>
              </a:lnSpc>
              <a:spcBef>
                <a:spcPts val="600"/>
              </a:spcBef>
              <a:buSzPct val="110000"/>
            </a:pPr>
            <a:r>
              <a:rPr lang="fi-FI" sz="2000" smtClean="0"/>
              <a:t>Uskonsuuntana vitalismi elää maallikkopiireissä yhä kukoistustaan </a:t>
            </a:r>
          </a:p>
          <a:p>
            <a:pPr marL="663575" lvl="2" indent="-282575" eaLnBrk="1" hangingPunct="1">
              <a:lnSpc>
                <a:spcPct val="85000"/>
              </a:lnSpc>
              <a:spcBef>
                <a:spcPts val="600"/>
              </a:spcBef>
              <a:buSzPct val="110000"/>
              <a:buFont typeface="Wingdings" pitchFamily="2" charset="2"/>
              <a:buChar char="§"/>
            </a:pPr>
            <a:r>
              <a:rPr lang="fi-FI" sz="2000" smtClean="0"/>
              <a:t>disinformaatiovälineiden vallankumouksen... </a:t>
            </a:r>
          </a:p>
          <a:p>
            <a:pPr marL="663575" lvl="2" indent="-282575" eaLnBrk="1" hangingPunct="1">
              <a:lnSpc>
                <a:spcPct val="85000"/>
              </a:lnSpc>
              <a:spcBef>
                <a:spcPts val="600"/>
              </a:spcBef>
              <a:buSzPct val="110000"/>
              <a:buFont typeface="Wingdings" pitchFamily="2" charset="2"/>
              <a:buChar char="§"/>
            </a:pPr>
            <a:r>
              <a:rPr lang="fi-FI" sz="2000" smtClean="0"/>
              <a:t>...ja luontaisrohdosten miljardibisneksen tuella</a:t>
            </a:r>
          </a:p>
          <a:p>
            <a:pPr marL="282575" lvl="1" indent="-282575" eaLnBrk="1" hangingPunct="1">
              <a:lnSpc>
                <a:spcPct val="85000"/>
              </a:lnSpc>
              <a:spcBef>
                <a:spcPts val="600"/>
              </a:spcBef>
              <a:buSzPct val="110000"/>
            </a:pPr>
            <a:r>
              <a:rPr lang="fi-FI" sz="2000" smtClean="0"/>
              <a:t>”Tieteellisesti virheellinen luonnonfilosofinen käsitys, jonka mukaan eläviä organismeja ei voida selittää yksinomaan fysikaalis-kemiallisten tekijöiden avulla, vaan on lisäksi oletettava erityisiä </a:t>
            </a:r>
            <a:r>
              <a:rPr lang="fi-FI" sz="2000" smtClean="0">
                <a:solidFill>
                  <a:srgbClr val="00B0F0"/>
                </a:solidFill>
              </a:rPr>
              <a:t>teleologisia elämänvoimia</a:t>
            </a:r>
            <a:r>
              <a:rPr lang="fi-FI" sz="2000" smtClean="0"/>
              <a:t>, joiden luonne on tuntematon. </a:t>
            </a:r>
            <a:br>
              <a:rPr lang="fi-FI" sz="2000" smtClean="0"/>
            </a:br>
            <a:r>
              <a:rPr lang="fi-FI" smtClean="0"/>
              <a:t>(Iso Tietosanakirja, WSOY 1997)</a:t>
            </a:r>
            <a:endParaRPr lang="fi-FI" sz="2000" smtClean="0"/>
          </a:p>
          <a:p>
            <a:pPr marL="282575" lvl="1" indent="-282575" eaLnBrk="1" hangingPunct="1">
              <a:lnSpc>
                <a:spcPct val="85000"/>
              </a:lnSpc>
              <a:spcBef>
                <a:spcPts val="600"/>
              </a:spcBef>
              <a:buSzPct val="110000"/>
            </a:pPr>
            <a:r>
              <a:rPr lang="fi-FI" sz="2000" smtClean="0"/>
              <a:t>” Selitystä, joka </a:t>
            </a:r>
            <a:r>
              <a:rPr lang="fi-FI" sz="2000" smtClean="0">
                <a:solidFill>
                  <a:srgbClr val="00B0F0"/>
                </a:solidFill>
              </a:rPr>
              <a:t>päämäärästä</a:t>
            </a:r>
            <a:r>
              <a:rPr lang="fi-FI" sz="2000" smtClean="0"/>
              <a:t> tai </a:t>
            </a:r>
            <a:r>
              <a:rPr lang="fi-FI" sz="2000" smtClean="0">
                <a:solidFill>
                  <a:srgbClr val="00B0F0"/>
                </a:solidFill>
              </a:rPr>
              <a:t>tarkoituksesta</a:t>
            </a:r>
            <a:r>
              <a:rPr lang="fi-FI" sz="2000" smtClean="0"/>
              <a:t> lähtien selittää jonkin ilmiön, sanotaan teleologi-seksi... Vitalistit olettavat elämän erityisluonteen perustaksi tietyn periaatteen, </a:t>
            </a:r>
            <a:r>
              <a:rPr lang="fi-FI" sz="2000" smtClean="0">
                <a:solidFill>
                  <a:srgbClr val="00B0F0"/>
                </a:solidFill>
              </a:rPr>
              <a:t>elämänvoiman</a:t>
            </a:r>
            <a:r>
              <a:rPr lang="fi-FI" sz="2000" smtClean="0"/>
              <a:t> </a:t>
            </a:r>
            <a:br>
              <a:rPr lang="fi-FI" sz="2000" smtClean="0"/>
            </a:br>
            <a:r>
              <a:rPr lang="fi-FI" sz="2000" smtClean="0"/>
              <a:t>(lat. </a:t>
            </a:r>
            <a:r>
              <a:rPr lang="fi-FI" sz="2000" i="1" smtClean="0"/>
              <a:t>vis vitalis</a:t>
            </a:r>
            <a:r>
              <a:rPr lang="fi-FI" sz="2000" smtClean="0"/>
              <a:t>), jonka vaikutuksia elämän ilmiöt ovat” </a:t>
            </a:r>
          </a:p>
          <a:p>
            <a:pPr marL="663575" lvl="2" indent="-282575" eaLnBrk="1" hangingPunct="1">
              <a:lnSpc>
                <a:spcPct val="85000"/>
              </a:lnSpc>
              <a:spcBef>
                <a:spcPts val="600"/>
              </a:spcBef>
              <a:buSzPct val="110000"/>
              <a:buFont typeface="Wingdings" pitchFamily="2" charset="2"/>
              <a:buChar char="§"/>
            </a:pPr>
            <a:r>
              <a:rPr lang="fi-FI" sz="2000" smtClean="0"/>
              <a:t>”Fysikaalisen kemian, biofysiikan ja biokemian edistyessä lähes kaikki biologit ovat hylänneet vitalismin, jonka puolesta ei ole voitu esittää kokeellisia todisteita.” </a:t>
            </a:r>
            <a:r>
              <a:rPr lang="fi-FI" smtClean="0"/>
              <a:t>(Spectrum, WSOY 1981)</a:t>
            </a:r>
            <a:endParaRPr lang="fi-FI" sz="2000" smtClean="0"/>
          </a:p>
          <a:p>
            <a:pPr marL="282575" lvl="1" indent="-282575" eaLnBrk="1" hangingPunct="1">
              <a:lnSpc>
                <a:spcPct val="85000"/>
              </a:lnSpc>
              <a:spcBef>
                <a:spcPts val="600"/>
              </a:spcBef>
              <a:buSzPct val="110000"/>
            </a:pPr>
            <a:endParaRPr lang="fi-FI" sz="2000" smtClean="0"/>
          </a:p>
        </p:txBody>
      </p:sp>
      <p:sp>
        <p:nvSpPr>
          <p:cNvPr id="235523"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5524"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5525" name="Dian numeron paikkamerkki 5"/>
          <p:cNvSpPr>
            <a:spLocks noGrp="1"/>
          </p:cNvSpPr>
          <p:nvPr>
            <p:ph type="sldNum" sz="quarter" idx="12"/>
          </p:nvPr>
        </p:nvSpPr>
        <p:spPr/>
        <p:txBody>
          <a:bodyPr/>
          <a:lstStyle/>
          <a:p>
            <a:pPr fontAlgn="base">
              <a:spcBef>
                <a:spcPct val="0"/>
              </a:spcBef>
              <a:spcAft>
                <a:spcPct val="0"/>
              </a:spcAft>
              <a:defRPr/>
            </a:pPr>
            <a:fld id="{EC4FD2C1-7D3F-4B70-8EC6-96467744B395}" type="slidenum">
              <a:rPr lang="en-US" smtClean="0"/>
              <a:pPr fontAlgn="base">
                <a:spcBef>
                  <a:spcPct val="0"/>
                </a:spcBef>
                <a:spcAft>
                  <a:spcPct val="0"/>
                </a:spcAft>
                <a:defRPr/>
              </a:pPr>
              <a:t>65</a:t>
            </a:fld>
            <a:endParaRPr lang="en-US" smtClean="0"/>
          </a:p>
        </p:txBody>
      </p:sp>
      <p:sp>
        <p:nvSpPr>
          <p:cNvPr id="253958" name="Rectangle 1028"/>
          <p:cNvSpPr>
            <a:spLocks noGrp="1" noChangeArrowheads="1"/>
          </p:cNvSpPr>
          <p:nvPr>
            <p:ph type="title"/>
          </p:nvPr>
        </p:nvSpPr>
        <p:spPr>
          <a:xfrm>
            <a:off x="692150" y="179388"/>
            <a:ext cx="6049963" cy="928687"/>
          </a:xfrm>
        </p:spPr>
        <p:txBody>
          <a:bodyPr/>
          <a:lstStyle/>
          <a:p>
            <a:pPr>
              <a:lnSpc>
                <a:spcPts val="2500"/>
              </a:lnSpc>
            </a:pPr>
            <a:r>
              <a:rPr lang="fi-FI" dirty="0" smtClean="0"/>
              <a:t>Vitalismi... </a:t>
            </a:r>
            <a:br>
              <a:rPr lang="fi-FI" dirty="0" smtClean="0"/>
            </a:br>
            <a:r>
              <a:rPr lang="fi-FI" dirty="0" smtClean="0"/>
              <a:t>                    </a:t>
            </a:r>
            <a:r>
              <a:rPr lang="fi-FI" dirty="0" err="1" smtClean="0"/>
              <a:t>luomun</a:t>
            </a:r>
            <a:r>
              <a:rPr lang="fi-FI" dirty="0" smtClean="0"/>
              <a:t> aateperusta            </a:t>
            </a:r>
            <a:r>
              <a:rPr lang="fi-FI" sz="2000" dirty="0" smtClean="0"/>
              <a:t>1.</a:t>
            </a:r>
            <a:endParaRPr lang="fi-FI"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331913"/>
            <a:ext cx="6500812" cy="2303462"/>
          </a:xfrm>
        </p:spPr>
        <p:txBody>
          <a:bodyPr/>
          <a:lstStyle/>
          <a:p>
            <a:pPr marL="282575" lvl="1" indent="-282575" eaLnBrk="1" hangingPunct="1">
              <a:lnSpc>
                <a:spcPct val="85000"/>
              </a:lnSpc>
              <a:spcBef>
                <a:spcPts val="600"/>
              </a:spcBef>
              <a:buSzPct val="110000"/>
              <a:defRPr/>
            </a:pPr>
            <a:r>
              <a:rPr lang="fi-FI" sz="2000" dirty="0" err="1" smtClean="0"/>
              <a:t>Luomun</a:t>
            </a:r>
            <a:r>
              <a:rPr lang="fi-FI" sz="2000" dirty="0" smtClean="0"/>
              <a:t> aatteellinen ydin näyttäisi polveutuvan lähinnä vitalismista </a:t>
            </a:r>
          </a:p>
          <a:p>
            <a:pPr marL="663575" lvl="2" indent="-282575" eaLnBrk="1" hangingPunct="1">
              <a:lnSpc>
                <a:spcPct val="85000"/>
              </a:lnSpc>
              <a:spcBef>
                <a:spcPts val="600"/>
              </a:spcBef>
              <a:buSzPct val="110000"/>
              <a:buFont typeface="Wingdings" pitchFamily="2" charset="2"/>
              <a:buChar char="§"/>
              <a:defRPr/>
            </a:pPr>
            <a:r>
              <a:rPr lang="fi-FI" sz="2000" dirty="0" smtClean="0"/>
              <a:t>...osittain täydennettynä saman aikakauden homeopatialla </a:t>
            </a:r>
          </a:p>
          <a:p>
            <a:pPr marL="663575" lvl="2" indent="-282575" eaLnBrk="1" hangingPunct="1">
              <a:lnSpc>
                <a:spcPct val="85000"/>
              </a:lnSpc>
              <a:spcBef>
                <a:spcPts val="600"/>
              </a:spcBef>
              <a:buSzPct val="110000"/>
              <a:buFont typeface="Wingdings" pitchFamily="2" charset="2"/>
              <a:buChar char="§"/>
              <a:defRPr/>
            </a:pPr>
            <a:r>
              <a:rPr lang="fi-FI" sz="2000" dirty="0" smtClean="0"/>
              <a:t>...modernilla tähdistä ennustamisella (antroposofia, biodynamiikka)</a:t>
            </a:r>
          </a:p>
          <a:p>
            <a:pPr marL="663575" lvl="2" indent="-282575" eaLnBrk="1" hangingPunct="1">
              <a:lnSpc>
                <a:spcPct val="85000"/>
              </a:lnSpc>
              <a:spcBef>
                <a:spcPts val="600"/>
              </a:spcBef>
              <a:buSzPct val="110000"/>
              <a:buFont typeface="Wingdings" pitchFamily="2" charset="2"/>
              <a:buChar char="§"/>
              <a:defRPr/>
            </a:pPr>
            <a:r>
              <a:rPr lang="fi-FI" sz="2000" dirty="0" smtClean="0"/>
              <a:t>...viime vuosisadan joogalennolla </a:t>
            </a:r>
            <a:br>
              <a:rPr lang="fi-FI" sz="2000" dirty="0" smtClean="0"/>
            </a:br>
            <a:r>
              <a:rPr lang="fi-FI" sz="2000" dirty="0" smtClean="0"/>
              <a:t>(</a:t>
            </a:r>
            <a:r>
              <a:rPr lang="fi-FI" sz="2000" dirty="0" err="1" smtClean="0"/>
              <a:t>Maharishi-kultti</a:t>
            </a:r>
            <a:r>
              <a:rPr lang="fi-FI" sz="2000" dirty="0" smtClean="0"/>
              <a:t>, yliaistillinen mietiskely)</a:t>
            </a:r>
          </a:p>
          <a:p>
            <a:pPr marL="663575" lvl="2" indent="-282575" eaLnBrk="1" hangingPunct="1">
              <a:lnSpc>
                <a:spcPct val="85000"/>
              </a:lnSpc>
              <a:spcBef>
                <a:spcPts val="600"/>
              </a:spcBef>
              <a:buSzPct val="110000"/>
              <a:buFont typeface="Wingdings" pitchFamily="2" charset="2"/>
              <a:buChar char="§"/>
              <a:defRPr/>
            </a:pPr>
            <a:r>
              <a:rPr lang="fi-FI" sz="2000" dirty="0" smtClean="0"/>
              <a:t>... ja 1700-luvun ”romanttisella” </a:t>
            </a:r>
            <a:r>
              <a:rPr lang="fi-FI" sz="2000" dirty="0" err="1" smtClean="0"/>
              <a:t>rousseaulaisella</a:t>
            </a:r>
            <a:r>
              <a:rPr lang="fi-FI" sz="2000" dirty="0" smtClean="0"/>
              <a:t> maailmannäkemyksellä: </a:t>
            </a:r>
          </a:p>
          <a:p>
            <a:pPr marL="1235075" lvl="3" indent="-282575" eaLnBrk="1" hangingPunct="1">
              <a:lnSpc>
                <a:spcPct val="85000"/>
              </a:lnSpc>
              <a:spcBef>
                <a:spcPts val="600"/>
              </a:spcBef>
              <a:buSzPct val="110000"/>
              <a:defRPr/>
            </a:pPr>
            <a:r>
              <a:rPr lang="fi-FI" sz="2000" dirty="0" smtClean="0"/>
              <a:t>työnjako on ihmiskunnan pahuuden alku* </a:t>
            </a:r>
          </a:p>
          <a:p>
            <a:pPr marL="282575" lvl="1" indent="-282575" eaLnBrk="1" hangingPunct="1">
              <a:lnSpc>
                <a:spcPct val="85000"/>
              </a:lnSpc>
              <a:spcBef>
                <a:spcPts val="600"/>
              </a:spcBef>
              <a:buSzPct val="110000"/>
              <a:defRPr/>
            </a:pPr>
            <a:r>
              <a:rPr lang="fi-FI" sz="2000" dirty="0" smtClean="0"/>
              <a:t>Tämä ilmenee myös EU:n säädöksistä </a:t>
            </a:r>
          </a:p>
          <a:p>
            <a:pPr marL="663575" lvl="2" indent="-282575" eaLnBrk="1" hangingPunct="1">
              <a:lnSpc>
                <a:spcPct val="85000"/>
              </a:lnSpc>
              <a:spcBef>
                <a:spcPts val="600"/>
              </a:spcBef>
              <a:buSzPct val="110000"/>
              <a:buFont typeface="Wingdings" pitchFamily="2" charset="2"/>
              <a:buChar char="§"/>
              <a:defRPr/>
            </a:pPr>
            <a:r>
              <a:rPr lang="fi-FI" sz="2000" dirty="0" smtClean="0"/>
              <a:t>jotka virallisesti määrittelevät, mitä </a:t>
            </a:r>
            <a:r>
              <a:rPr lang="fi-FI" sz="2000" dirty="0" err="1" smtClean="0"/>
              <a:t>luomu</a:t>
            </a:r>
            <a:r>
              <a:rPr lang="fi-FI" sz="2000" dirty="0" smtClean="0"/>
              <a:t> on</a:t>
            </a:r>
          </a:p>
          <a:p>
            <a:pPr marL="282575" lvl="1" indent="-282575" eaLnBrk="1" hangingPunct="1">
              <a:lnSpc>
                <a:spcPct val="85000"/>
              </a:lnSpc>
              <a:spcBef>
                <a:spcPts val="600"/>
              </a:spcBef>
              <a:buSzPct val="110000"/>
              <a:defRPr/>
            </a:pPr>
            <a:r>
              <a:rPr lang="fi-FI" sz="2000" dirty="0" smtClean="0"/>
              <a:t>Tuollaiseen ”eklektiseen” koosteeseen on vaikea yhdistää biologiaan perustuvia hyviä viljelykäytäntöjä, minkä myös </a:t>
            </a:r>
            <a:r>
              <a:rPr lang="fi-FI" sz="2000" dirty="0" err="1" smtClean="0"/>
              <a:t>luomun</a:t>
            </a:r>
            <a:r>
              <a:rPr lang="fi-FI" sz="2000" dirty="0" smtClean="0"/>
              <a:t> arki ja säädäntö osoittavat</a:t>
            </a:r>
          </a:p>
          <a:p>
            <a:pPr marL="282575" lvl="1" indent="-282575" eaLnBrk="1" hangingPunct="1">
              <a:lnSpc>
                <a:spcPct val="85000"/>
              </a:lnSpc>
              <a:spcBef>
                <a:spcPts val="600"/>
              </a:spcBef>
              <a:buSzPct val="110000"/>
              <a:defRPr/>
            </a:pPr>
            <a:r>
              <a:rPr lang="fi-FI" sz="2000" dirty="0" smtClean="0"/>
              <a:t>Parempiin tuloksiin luonnon, ihmisen, kotieläinten, ekotehokkuuden ja/tai tuotelaadun kannalta...</a:t>
            </a:r>
          </a:p>
          <a:p>
            <a:pPr marL="282575" lvl="1" indent="-282575" eaLnBrk="1" hangingPunct="1">
              <a:lnSpc>
                <a:spcPct val="85000"/>
              </a:lnSpc>
              <a:spcBef>
                <a:spcPts val="600"/>
              </a:spcBef>
              <a:buSzPct val="110000"/>
              <a:defRPr/>
            </a:pPr>
            <a:r>
              <a:rPr lang="fi-FI" sz="2000" dirty="0" smtClean="0"/>
              <a:t>...voidaan luonnollisesti päästä tieteeseen perustuvilla tuotantotavoilla  </a:t>
            </a:r>
          </a:p>
          <a:p>
            <a:pPr marL="663575" lvl="2" indent="-282575" eaLnBrk="1" hangingPunct="1">
              <a:lnSpc>
                <a:spcPct val="85000"/>
              </a:lnSpc>
              <a:spcBef>
                <a:spcPts val="600"/>
              </a:spcBef>
              <a:buSzPct val="110000"/>
              <a:buFont typeface="Wingdings" pitchFamily="2" charset="2"/>
              <a:buChar char="§"/>
              <a:defRPr/>
            </a:pPr>
            <a:r>
              <a:rPr lang="fi-FI" sz="2000" dirty="0" smtClean="0"/>
              <a:t>...kuten </a:t>
            </a:r>
            <a:r>
              <a:rPr lang="fi-FI" sz="2000" u="sng" dirty="0" smtClean="0"/>
              <a:t>integroitu torju</a:t>
            </a:r>
            <a:r>
              <a:rPr lang="fi-FI" sz="2000" dirty="0" smtClean="0"/>
              <a:t>nta, kestävät ja </a:t>
            </a:r>
            <a:br>
              <a:rPr lang="fi-FI" sz="2000" dirty="0" smtClean="0"/>
            </a:br>
            <a:r>
              <a:rPr lang="fi-FI" sz="2000" u="sng" dirty="0" smtClean="0"/>
              <a:t>laadukkaat lajikkeet </a:t>
            </a:r>
            <a:r>
              <a:rPr lang="fi-FI" sz="2000" dirty="0" smtClean="0"/>
              <a:t>sekä </a:t>
            </a:r>
            <a:r>
              <a:rPr lang="fi-FI" sz="2000" u="sng" dirty="0" smtClean="0"/>
              <a:t>kyntämätön viljely</a:t>
            </a:r>
            <a:endParaRPr lang="fi-FI" sz="100" u="sng" dirty="0" smtClean="0"/>
          </a:p>
          <a:p>
            <a:pPr marL="0" lvl="1" indent="-282575" eaLnBrk="1" hangingPunct="1">
              <a:lnSpc>
                <a:spcPct val="85000"/>
              </a:lnSpc>
              <a:spcBef>
                <a:spcPts val="1000"/>
              </a:spcBef>
              <a:buSzPct val="110000"/>
              <a:buFont typeface="Wingdings" pitchFamily="2" charset="2"/>
              <a:buNone/>
              <a:defRPr/>
            </a:pPr>
            <a:r>
              <a:rPr lang="fi-FI" sz="2000" dirty="0" smtClean="0"/>
              <a:t>* Autuaimmat perääntyvät jo kulttuuria edeltävään kauteen:  Bioturvan kolmikymppinen veteraani O. </a:t>
            </a:r>
            <a:r>
              <a:rPr lang="fi-FI" sz="2000" dirty="0" err="1" smtClean="0"/>
              <a:t>Kakko</a:t>
            </a:r>
            <a:r>
              <a:rPr lang="fi-FI" sz="2000" dirty="0" smtClean="0"/>
              <a:t> </a:t>
            </a:r>
            <a:br>
              <a:rPr lang="fi-FI" sz="2000" dirty="0" smtClean="0"/>
            </a:br>
            <a:r>
              <a:rPr lang="fi-FI" sz="2000" dirty="0" smtClean="0"/>
              <a:t>”ei syö mitään viljeltyä” </a:t>
            </a:r>
            <a:r>
              <a:rPr lang="fi-FI" dirty="0" smtClean="0"/>
              <a:t>(HS Nyt 7/2010)</a:t>
            </a:r>
            <a:endParaRPr lang="fi-FI" sz="2000" dirty="0" smtClean="0"/>
          </a:p>
        </p:txBody>
      </p:sp>
      <p:sp>
        <p:nvSpPr>
          <p:cNvPr id="236547"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6548"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6549" name="Dian numeron paikkamerkki 5"/>
          <p:cNvSpPr>
            <a:spLocks noGrp="1"/>
          </p:cNvSpPr>
          <p:nvPr>
            <p:ph type="sldNum" sz="quarter" idx="12"/>
          </p:nvPr>
        </p:nvSpPr>
        <p:spPr/>
        <p:txBody>
          <a:bodyPr/>
          <a:lstStyle/>
          <a:p>
            <a:pPr fontAlgn="base">
              <a:spcBef>
                <a:spcPct val="0"/>
              </a:spcBef>
              <a:spcAft>
                <a:spcPct val="0"/>
              </a:spcAft>
              <a:defRPr/>
            </a:pPr>
            <a:fld id="{D18BC871-5C4E-485E-A2BE-89C006B64564}" type="slidenum">
              <a:rPr lang="en-US" smtClean="0"/>
              <a:pPr fontAlgn="base">
                <a:spcBef>
                  <a:spcPct val="0"/>
                </a:spcBef>
                <a:spcAft>
                  <a:spcPct val="0"/>
                </a:spcAft>
                <a:defRPr/>
              </a:pPr>
              <a:t>66</a:t>
            </a:fld>
            <a:endParaRPr lang="en-US" smtClean="0"/>
          </a:p>
        </p:txBody>
      </p:sp>
      <p:sp>
        <p:nvSpPr>
          <p:cNvPr id="254982" name="Rectangle 1028"/>
          <p:cNvSpPr>
            <a:spLocks noGrp="1" noChangeArrowheads="1"/>
          </p:cNvSpPr>
          <p:nvPr>
            <p:ph type="title"/>
          </p:nvPr>
        </p:nvSpPr>
        <p:spPr>
          <a:xfrm>
            <a:off x="692150" y="323850"/>
            <a:ext cx="6049963" cy="928688"/>
          </a:xfrm>
        </p:spPr>
        <p:txBody>
          <a:bodyPr/>
          <a:lstStyle/>
          <a:p>
            <a:pPr>
              <a:lnSpc>
                <a:spcPts val="2500"/>
              </a:lnSpc>
            </a:pPr>
            <a:r>
              <a:rPr lang="fi-FI" smtClean="0"/>
              <a:t>Vitalismi... </a:t>
            </a:r>
            <a:br>
              <a:rPr lang="fi-FI" smtClean="0"/>
            </a:br>
            <a:r>
              <a:rPr lang="fi-FI" smtClean="0"/>
              <a:t>                    luomun aateperusta            </a:t>
            </a:r>
            <a:r>
              <a:rPr lang="fi-FI" sz="2000" smtClean="0"/>
              <a:t>2.</a:t>
            </a:r>
            <a:endParaRPr lang="fi-FI"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331913"/>
            <a:ext cx="6500812" cy="7416800"/>
          </a:xfrm>
        </p:spPr>
        <p:txBody>
          <a:bodyPr/>
          <a:lstStyle/>
          <a:p>
            <a:pPr marL="282575" lvl="1" indent="-282575" eaLnBrk="1" hangingPunct="1">
              <a:lnSpc>
                <a:spcPct val="85000"/>
              </a:lnSpc>
              <a:spcBef>
                <a:spcPts val="600"/>
              </a:spcBef>
              <a:buSzPct val="110000"/>
              <a:defRPr/>
            </a:pPr>
            <a:r>
              <a:rPr lang="fi-FI" dirty="0" smtClean="0"/>
              <a:t>Antroposofia on teosofian haara, jonka Rudolf Steiner perusti v.1913      (ks. esim. Ihmeellinen maailma: </a:t>
            </a:r>
            <a:r>
              <a:rPr lang="fi-FI" dirty="0" smtClean="0">
                <a:hlinkClick r:id="rId3"/>
              </a:rPr>
              <a:t>http://www.skepsis.fi/ihmeellinen/antroposofia.html</a:t>
            </a:r>
            <a:r>
              <a:rPr lang="fi-FI" dirty="0" smtClean="0"/>
              <a:t>)</a:t>
            </a:r>
          </a:p>
          <a:p>
            <a:pPr marL="663575" lvl="2" indent="-282575" eaLnBrk="1" hangingPunct="1">
              <a:lnSpc>
                <a:spcPct val="85000"/>
              </a:lnSpc>
              <a:spcBef>
                <a:spcPts val="600"/>
              </a:spcBef>
              <a:buSzPct val="110000"/>
              <a:buFont typeface="Wingdings" pitchFamily="2" charset="2"/>
              <a:buChar char="§"/>
              <a:defRPr/>
            </a:pPr>
            <a:r>
              <a:rPr lang="fi-FI" dirty="0" smtClean="0"/>
              <a:t>Steinerin okkultistisia kirjoituksia on hyllymetreittäin; vuo on verrattavissa Leninin koottuihin</a:t>
            </a:r>
          </a:p>
          <a:p>
            <a:pPr marL="282575" lvl="1" indent="-282575" eaLnBrk="1" hangingPunct="1">
              <a:lnSpc>
                <a:spcPct val="85000"/>
              </a:lnSpc>
              <a:spcBef>
                <a:spcPts val="600"/>
              </a:spcBef>
              <a:buSzPct val="110000"/>
              <a:defRPr/>
            </a:pPr>
            <a:r>
              <a:rPr lang="fi-FI" dirty="0" smtClean="0"/>
              <a:t>Antroposofian päälinnake ”</a:t>
            </a:r>
            <a:r>
              <a:rPr lang="fi-FI" dirty="0" err="1" smtClean="0"/>
              <a:t>Goetheanum</a:t>
            </a:r>
            <a:r>
              <a:rPr lang="fi-FI" dirty="0" smtClean="0"/>
              <a:t>”* sijaitsee Sveitsissä, ja sillä on yli 10 000 koulua eri maissa, eniten Euroopassa</a:t>
            </a:r>
          </a:p>
          <a:p>
            <a:pPr marL="663575" lvl="2" indent="-282575" eaLnBrk="1" hangingPunct="1">
              <a:lnSpc>
                <a:spcPct val="85000"/>
              </a:lnSpc>
              <a:spcBef>
                <a:spcPts val="600"/>
              </a:spcBef>
              <a:buSzPct val="110000"/>
              <a:buFont typeface="Wingdings" pitchFamily="2" charset="2"/>
              <a:buChar char="§"/>
              <a:defRPr/>
            </a:pPr>
            <a:r>
              <a:rPr lang="fi-FI" dirty="0" smtClean="0"/>
              <a:t>...Suomessa valtion rahoittamina (!)</a:t>
            </a:r>
          </a:p>
          <a:p>
            <a:pPr marL="282575" lvl="1" indent="-282575" eaLnBrk="1" hangingPunct="1">
              <a:lnSpc>
                <a:spcPct val="85000"/>
              </a:lnSpc>
              <a:spcBef>
                <a:spcPts val="600"/>
              </a:spcBef>
              <a:buSzPct val="110000"/>
              <a:defRPr/>
            </a:pPr>
            <a:r>
              <a:rPr lang="fi-FI" dirty="0" smtClean="0"/>
              <a:t>Otteita antroposofian </a:t>
            </a:r>
            <a:r>
              <a:rPr lang="fi-FI" b="1" u="sng" dirty="0" smtClean="0"/>
              <a:t>tähtitieteestä</a:t>
            </a:r>
            <a:r>
              <a:rPr lang="fi-FI" dirty="0" smtClean="0"/>
              <a:t>: </a:t>
            </a:r>
          </a:p>
          <a:p>
            <a:pPr marL="282575" lvl="1" indent="-282575" eaLnBrk="1" hangingPunct="1">
              <a:lnSpc>
                <a:spcPct val="85000"/>
              </a:lnSpc>
              <a:spcBef>
                <a:spcPts val="600"/>
              </a:spcBef>
              <a:buSzPct val="110000"/>
              <a:defRPr/>
            </a:pPr>
            <a:r>
              <a:rPr lang="fi-FI" dirty="0" smtClean="0"/>
              <a:t>”...</a:t>
            </a:r>
            <a:r>
              <a:rPr lang="en-US" dirty="0" smtClean="0"/>
              <a:t> stars reveal themselves as “</a:t>
            </a:r>
            <a:r>
              <a:rPr lang="en-US" dirty="0" smtClean="0">
                <a:solidFill>
                  <a:srgbClr val="00B0F0"/>
                </a:solidFill>
              </a:rPr>
              <a:t>colonies of spiritual beings</a:t>
            </a:r>
            <a:r>
              <a:rPr lang="en-US" dirty="0" smtClean="0"/>
              <a:t>” </a:t>
            </a:r>
            <a:r>
              <a:rPr lang="en-US" sz="1600" dirty="0" smtClean="0"/>
              <a:t>(Steiner 1927)</a:t>
            </a:r>
          </a:p>
          <a:p>
            <a:pPr marL="282575" lvl="1" indent="-282575" eaLnBrk="1" hangingPunct="1">
              <a:lnSpc>
                <a:spcPct val="85000"/>
              </a:lnSpc>
              <a:spcBef>
                <a:spcPts val="600"/>
              </a:spcBef>
              <a:buSzPct val="110000"/>
              <a:defRPr/>
            </a:pPr>
            <a:r>
              <a:rPr lang="en-US" dirty="0" smtClean="0"/>
              <a:t>“</a:t>
            </a:r>
            <a:r>
              <a:rPr lang="en-US" dirty="0" err="1" smtClean="0"/>
              <a:t>Ihmisen</a:t>
            </a:r>
            <a:r>
              <a:rPr lang="en-US" dirty="0" smtClean="0"/>
              <a:t> </a:t>
            </a:r>
            <a:r>
              <a:rPr lang="en-US" dirty="0" err="1" smtClean="0"/>
              <a:t>yläpuolella</a:t>
            </a:r>
            <a:r>
              <a:rPr lang="en-US" dirty="0" smtClean="0"/>
              <a:t> on 9 </a:t>
            </a:r>
            <a:r>
              <a:rPr lang="en-US" dirty="0" err="1" smtClean="0"/>
              <a:t>hierarkiaa</a:t>
            </a:r>
            <a:r>
              <a:rPr lang="en-US" dirty="0" smtClean="0"/>
              <a:t> </a:t>
            </a:r>
            <a:r>
              <a:rPr lang="en-US" dirty="0" err="1" smtClean="0"/>
              <a:t>korkeampia</a:t>
            </a:r>
            <a:r>
              <a:rPr lang="en-US" dirty="0" smtClean="0"/>
              <a:t> </a:t>
            </a:r>
            <a:r>
              <a:rPr lang="en-US" dirty="0" err="1" smtClean="0"/>
              <a:t>olentoja</a:t>
            </a:r>
            <a:r>
              <a:rPr lang="en-US" dirty="0" smtClean="0"/>
              <a:t>”; </a:t>
            </a:r>
            <a:r>
              <a:rPr lang="en-US" dirty="0" err="1" smtClean="0"/>
              <a:t>kuten</a:t>
            </a:r>
            <a:r>
              <a:rPr lang="en-US" dirty="0" smtClean="0"/>
              <a:t> “</a:t>
            </a:r>
            <a:r>
              <a:rPr lang="en-US" dirty="0" err="1" smtClean="0"/>
              <a:t>enkelit</a:t>
            </a:r>
            <a:r>
              <a:rPr lang="en-US" dirty="0" smtClean="0"/>
              <a:t>, </a:t>
            </a:r>
            <a:r>
              <a:rPr lang="en-US" dirty="0" err="1" smtClean="0"/>
              <a:t>jotka</a:t>
            </a:r>
            <a:r>
              <a:rPr lang="en-US" dirty="0" smtClean="0"/>
              <a:t> </a:t>
            </a:r>
            <a:r>
              <a:rPr lang="en-US" dirty="0" err="1" smtClean="0"/>
              <a:t>asuvat</a:t>
            </a:r>
            <a:r>
              <a:rPr lang="en-US" dirty="0" smtClean="0"/>
              <a:t> </a:t>
            </a:r>
            <a:r>
              <a:rPr lang="en-US" dirty="0" err="1" smtClean="0"/>
              <a:t>kuussa</a:t>
            </a:r>
            <a:r>
              <a:rPr lang="en-US" dirty="0" smtClean="0"/>
              <a:t> </a:t>
            </a:r>
            <a:r>
              <a:rPr lang="en-US" dirty="0" err="1" smtClean="0"/>
              <a:t>ja</a:t>
            </a:r>
            <a:r>
              <a:rPr lang="en-US" dirty="0" smtClean="0"/>
              <a:t> </a:t>
            </a:r>
            <a:r>
              <a:rPr lang="en-US" dirty="0" err="1" smtClean="0"/>
              <a:t>ohjaavat</a:t>
            </a:r>
            <a:r>
              <a:rPr lang="en-US" dirty="0" smtClean="0"/>
              <a:t> </a:t>
            </a:r>
            <a:r>
              <a:rPr lang="en-US" dirty="0" err="1" smtClean="0"/>
              <a:t>ihmistä</a:t>
            </a:r>
            <a:r>
              <a:rPr lang="en-US" dirty="0" smtClean="0"/>
              <a:t> </a:t>
            </a:r>
            <a:r>
              <a:rPr lang="en-US" dirty="0" err="1" smtClean="0"/>
              <a:t>jälleensyntymästä</a:t>
            </a:r>
            <a:r>
              <a:rPr lang="en-US" dirty="0" smtClean="0"/>
              <a:t> </a:t>
            </a:r>
            <a:r>
              <a:rPr lang="en-US" dirty="0" err="1" smtClean="0"/>
              <a:t>seuraavaan</a:t>
            </a:r>
            <a:r>
              <a:rPr lang="en-US" dirty="0" smtClean="0"/>
              <a:t>” </a:t>
            </a:r>
            <a:br>
              <a:rPr lang="en-US" dirty="0" smtClean="0"/>
            </a:br>
            <a:r>
              <a:rPr lang="en-US" sz="1600" dirty="0" smtClean="0"/>
              <a:t>(Steiner </a:t>
            </a:r>
            <a:r>
              <a:rPr lang="en-US" sz="1600" dirty="0" smtClean="0">
                <a:hlinkClick r:id="rId4"/>
              </a:rPr>
              <a:t>1909</a:t>
            </a:r>
            <a:r>
              <a:rPr lang="en-US" sz="1600" dirty="0" smtClean="0"/>
              <a:t>: The Occult Science)</a:t>
            </a:r>
            <a:endParaRPr lang="en-US" dirty="0" smtClean="0"/>
          </a:p>
          <a:p>
            <a:pPr marL="663575" lvl="2" indent="-282575" eaLnBrk="1" hangingPunct="1">
              <a:lnSpc>
                <a:spcPct val="85000"/>
              </a:lnSpc>
              <a:spcBef>
                <a:spcPts val="600"/>
              </a:spcBef>
              <a:buSzPct val="110000"/>
              <a:buFont typeface="Wingdings" pitchFamily="2" charset="2"/>
              <a:buChar char="§"/>
              <a:defRPr/>
            </a:pPr>
            <a:r>
              <a:rPr lang="en-US" sz="1600" dirty="0" smtClean="0"/>
              <a:t>“Ne </a:t>
            </a:r>
            <a:r>
              <a:rPr lang="en-US" sz="1600" dirty="0" err="1" smtClean="0"/>
              <a:t>eivät</a:t>
            </a:r>
            <a:r>
              <a:rPr lang="en-US" sz="1600" dirty="0" smtClean="0"/>
              <a:t> </a:t>
            </a:r>
            <a:r>
              <a:rPr lang="en-US" sz="1600" dirty="0" err="1" smtClean="0"/>
              <a:t>kuitenkaan</a:t>
            </a:r>
            <a:r>
              <a:rPr lang="en-US" sz="1600" dirty="0" smtClean="0"/>
              <a:t> </a:t>
            </a:r>
            <a:r>
              <a:rPr lang="en-US" sz="1600" dirty="0" err="1" smtClean="0"/>
              <a:t>pysty</a:t>
            </a:r>
            <a:r>
              <a:rPr lang="en-US" sz="1600" dirty="0" smtClean="0"/>
              <a:t> </a:t>
            </a:r>
            <a:r>
              <a:rPr lang="en-US" sz="1600" dirty="0" err="1" smtClean="0"/>
              <a:t>vaikuttamaan</a:t>
            </a:r>
            <a:r>
              <a:rPr lang="en-US" sz="1600" dirty="0" smtClean="0"/>
              <a:t> </a:t>
            </a:r>
            <a:r>
              <a:rPr lang="en-US" sz="1600" dirty="0" err="1" smtClean="0"/>
              <a:t>kuuhun</a:t>
            </a:r>
            <a:r>
              <a:rPr lang="en-US" sz="1600" dirty="0" smtClean="0"/>
              <a:t>, </a:t>
            </a:r>
            <a:r>
              <a:rPr lang="en-US" sz="1600" dirty="0" err="1" smtClean="0"/>
              <a:t>vaan</a:t>
            </a:r>
            <a:r>
              <a:rPr lang="en-US" sz="1600" dirty="0" smtClean="0"/>
              <a:t> </a:t>
            </a:r>
            <a:r>
              <a:rPr lang="en-US" sz="1600" dirty="0" err="1" smtClean="0"/>
              <a:t>siihen</a:t>
            </a:r>
            <a:r>
              <a:rPr lang="en-US" sz="1600" dirty="0" smtClean="0"/>
              <a:t> </a:t>
            </a:r>
            <a:r>
              <a:rPr lang="en-US" sz="1600" dirty="0" err="1" smtClean="0"/>
              <a:t>tarvitaan</a:t>
            </a:r>
            <a:r>
              <a:rPr lang="en-US" sz="1600" dirty="0" smtClean="0"/>
              <a:t> </a:t>
            </a:r>
            <a:r>
              <a:rPr lang="en-US" sz="1600" dirty="0" err="1" smtClean="0"/>
              <a:t>arkkienkeleitä</a:t>
            </a:r>
            <a:r>
              <a:rPr lang="en-US" sz="1600" dirty="0" smtClean="0"/>
              <a:t>, </a:t>
            </a:r>
            <a:r>
              <a:rPr lang="en-US" sz="1600" dirty="0" err="1" smtClean="0"/>
              <a:t>jotka</a:t>
            </a:r>
            <a:r>
              <a:rPr lang="en-US" sz="1600" dirty="0" smtClean="0"/>
              <a:t> </a:t>
            </a:r>
            <a:r>
              <a:rPr lang="en-US" sz="1600" dirty="0" err="1" smtClean="0"/>
              <a:t>ohjaavat</a:t>
            </a:r>
            <a:r>
              <a:rPr lang="en-US" sz="1600" dirty="0" smtClean="0"/>
              <a:t> </a:t>
            </a:r>
            <a:r>
              <a:rPr lang="en-US" sz="1600" dirty="0" err="1" smtClean="0"/>
              <a:t>myös</a:t>
            </a:r>
            <a:r>
              <a:rPr lang="en-US" sz="1600" dirty="0" smtClean="0"/>
              <a:t> </a:t>
            </a:r>
            <a:r>
              <a:rPr lang="en-US" sz="1600" dirty="0" err="1" smtClean="0"/>
              <a:t>maan</a:t>
            </a:r>
            <a:r>
              <a:rPr lang="en-US" sz="1600" dirty="0" smtClean="0"/>
              <a:t> </a:t>
            </a:r>
            <a:r>
              <a:rPr lang="en-US" sz="1600" dirty="0" err="1" smtClean="0"/>
              <a:t>valtioita</a:t>
            </a:r>
            <a:r>
              <a:rPr lang="en-US" sz="1600" dirty="0" smtClean="0"/>
              <a:t> </a:t>
            </a:r>
            <a:r>
              <a:rPr lang="en-US" sz="1600" dirty="0" err="1" smtClean="0"/>
              <a:t>ja</a:t>
            </a:r>
            <a:r>
              <a:rPr lang="en-US" sz="1600" dirty="0" smtClean="0"/>
              <a:t> historian </a:t>
            </a:r>
            <a:r>
              <a:rPr lang="en-US" sz="1600" dirty="0" err="1" smtClean="0"/>
              <a:t>suuria</a:t>
            </a:r>
            <a:r>
              <a:rPr lang="en-US" sz="1600" dirty="0" smtClean="0"/>
              <a:t> </a:t>
            </a:r>
            <a:r>
              <a:rPr lang="en-US" sz="1600" dirty="0" err="1" smtClean="0"/>
              <a:t>aikakausia</a:t>
            </a:r>
            <a:r>
              <a:rPr lang="en-US" sz="1600" dirty="0" smtClean="0"/>
              <a:t>”</a:t>
            </a:r>
            <a:endParaRPr lang="fi-FI" sz="1600" dirty="0" smtClean="0"/>
          </a:p>
          <a:p>
            <a:pPr marL="282575" lvl="1" indent="-282575" eaLnBrk="1" hangingPunct="1">
              <a:lnSpc>
                <a:spcPct val="85000"/>
              </a:lnSpc>
              <a:spcBef>
                <a:spcPts val="600"/>
              </a:spcBef>
              <a:buSzPct val="110000"/>
              <a:defRPr/>
            </a:pPr>
            <a:r>
              <a:rPr lang="fi-FI" dirty="0" smtClean="0"/>
              <a:t>”Auringossa taas asuu muodon, liikkeen ja viisauden henkiä. Niiden työkohde ovat planeetat, ja ne lähettävät voimansa planeetoista alas Maahan.”</a:t>
            </a:r>
          </a:p>
          <a:p>
            <a:pPr marL="282575" lvl="1" indent="-282575" eaLnBrk="1" hangingPunct="1">
              <a:lnSpc>
                <a:spcPct val="85000"/>
              </a:lnSpc>
              <a:spcBef>
                <a:spcPts val="600"/>
              </a:spcBef>
              <a:buSzPct val="110000"/>
              <a:defRPr/>
            </a:pPr>
            <a:r>
              <a:rPr lang="fi-FI" dirty="0" smtClean="0"/>
              <a:t>...ja sitä rataa (7 hierarkiaa jäi tässä vielä käsittelemättä...)</a:t>
            </a:r>
          </a:p>
          <a:p>
            <a:pPr marL="282575" lvl="1" indent="-282575" eaLnBrk="1" hangingPunct="1">
              <a:lnSpc>
                <a:spcPct val="85000"/>
              </a:lnSpc>
              <a:spcBef>
                <a:spcPts val="600"/>
              </a:spcBef>
              <a:buSzPct val="110000"/>
              <a:defRPr/>
            </a:pPr>
            <a:r>
              <a:rPr lang="en-US" dirty="0" smtClean="0"/>
              <a:t>Planetary qualities </a:t>
            </a:r>
            <a:r>
              <a:rPr lang="en-US" dirty="0" smtClean="0">
                <a:solidFill>
                  <a:srgbClr val="00B0F0"/>
                </a:solidFill>
              </a:rPr>
              <a:t>influence our astral body</a:t>
            </a:r>
            <a:r>
              <a:rPr lang="en-US" dirty="0" smtClean="0"/>
              <a:t>. By describing the planetary energies and qualities you try to inspire the listener to look into himself and </a:t>
            </a:r>
            <a:r>
              <a:rPr lang="en-US" dirty="0" smtClean="0">
                <a:solidFill>
                  <a:srgbClr val="00B0F0"/>
                </a:solidFill>
              </a:rPr>
              <a:t>find the planetary influences </a:t>
            </a:r>
            <a:r>
              <a:rPr lang="en-US" sz="1600" dirty="0" smtClean="0"/>
              <a:t>(</a:t>
            </a:r>
            <a:r>
              <a:rPr lang="en-US" sz="1600" dirty="0" err="1" smtClean="0"/>
              <a:t>Bussel</a:t>
            </a:r>
            <a:r>
              <a:rPr lang="en-US" sz="1600" dirty="0" smtClean="0"/>
              <a:t> 1999)</a:t>
            </a:r>
            <a:endParaRPr lang="en-US" dirty="0" smtClean="0"/>
          </a:p>
          <a:p>
            <a:pPr marL="0" lvl="2" indent="-282575" eaLnBrk="1" hangingPunct="1">
              <a:lnSpc>
                <a:spcPct val="85000"/>
              </a:lnSpc>
              <a:spcBef>
                <a:spcPts val="600"/>
              </a:spcBef>
              <a:buSzPct val="110000"/>
              <a:buFontTx/>
              <a:buNone/>
              <a:defRPr/>
            </a:pPr>
            <a:r>
              <a:rPr lang="fi-FI" dirty="0" smtClean="0"/>
              <a:t>* </a:t>
            </a:r>
            <a:r>
              <a:rPr lang="fi-FI" sz="1600" dirty="0" smtClean="0"/>
              <a:t>Uskonsuunnan opinahjot nimetään paikallisten suurmiesten mukaan: Suomessa sillä on </a:t>
            </a:r>
            <a:r>
              <a:rPr lang="fi-FI" sz="1600" dirty="0" err="1" smtClean="0"/>
              <a:t>Snellman-”korkeakoulu</a:t>
            </a:r>
            <a:r>
              <a:rPr lang="fi-FI" sz="1600" dirty="0" smtClean="0"/>
              <a:t>”  </a:t>
            </a:r>
            <a:endParaRPr lang="fi-FI" dirty="0" smtClean="0"/>
          </a:p>
          <a:p>
            <a:pPr marL="282575" lvl="1" indent="-282575" eaLnBrk="1" hangingPunct="1">
              <a:lnSpc>
                <a:spcPct val="85000"/>
              </a:lnSpc>
              <a:spcBef>
                <a:spcPts val="600"/>
              </a:spcBef>
              <a:buSzPct val="110000"/>
              <a:defRPr/>
            </a:pPr>
            <a:endParaRPr lang="fi-FI" dirty="0" smtClean="0"/>
          </a:p>
        </p:txBody>
      </p:sp>
      <p:sp>
        <p:nvSpPr>
          <p:cNvPr id="237571"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7572"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7573" name="Dian numeron paikkamerkki 5"/>
          <p:cNvSpPr>
            <a:spLocks noGrp="1"/>
          </p:cNvSpPr>
          <p:nvPr>
            <p:ph type="sldNum" sz="quarter" idx="12"/>
          </p:nvPr>
        </p:nvSpPr>
        <p:spPr/>
        <p:txBody>
          <a:bodyPr/>
          <a:lstStyle/>
          <a:p>
            <a:pPr fontAlgn="base">
              <a:spcBef>
                <a:spcPct val="0"/>
              </a:spcBef>
              <a:spcAft>
                <a:spcPct val="0"/>
              </a:spcAft>
              <a:defRPr/>
            </a:pPr>
            <a:fld id="{C8F3D455-4671-4E3F-A1A8-338118735D4E}" type="slidenum">
              <a:rPr lang="en-US" smtClean="0"/>
              <a:pPr fontAlgn="base">
                <a:spcBef>
                  <a:spcPct val="0"/>
                </a:spcBef>
                <a:spcAft>
                  <a:spcPct val="0"/>
                </a:spcAft>
                <a:defRPr/>
              </a:pPr>
              <a:t>67</a:t>
            </a:fld>
            <a:endParaRPr lang="en-US" smtClean="0"/>
          </a:p>
        </p:txBody>
      </p:sp>
      <p:sp>
        <p:nvSpPr>
          <p:cNvPr id="256006" name="Rectangle 1028"/>
          <p:cNvSpPr>
            <a:spLocks noGrp="1" noChangeArrowheads="1"/>
          </p:cNvSpPr>
          <p:nvPr>
            <p:ph type="title"/>
          </p:nvPr>
        </p:nvSpPr>
        <p:spPr>
          <a:xfrm>
            <a:off x="692150" y="250825"/>
            <a:ext cx="6049963" cy="928688"/>
          </a:xfrm>
        </p:spPr>
        <p:txBody>
          <a:bodyPr/>
          <a:lstStyle/>
          <a:p>
            <a:pPr>
              <a:lnSpc>
                <a:spcPts val="2500"/>
              </a:lnSpc>
            </a:pPr>
            <a:r>
              <a:rPr lang="fi-FI" dirty="0" smtClean="0"/>
              <a:t>Antroposofia... </a:t>
            </a:r>
            <a:br>
              <a:rPr lang="fi-FI" dirty="0" smtClean="0"/>
            </a:br>
            <a:r>
              <a:rPr lang="fi-FI" dirty="0" smtClean="0"/>
              <a:t>         tähdistä ennustamista</a:t>
            </a:r>
            <a:br>
              <a:rPr lang="fi-FI" dirty="0" smtClean="0"/>
            </a:br>
            <a:r>
              <a:rPr lang="fi-FI" dirty="0" smtClean="0"/>
              <a:t>                yhdeksännessä potenssissa  </a:t>
            </a:r>
            <a:r>
              <a:rPr lang="fi-FI" sz="2000" dirty="0" smtClean="0"/>
              <a:t>1</a:t>
            </a:r>
            <a:r>
              <a:rPr lang="fi-FI" sz="1800" dirty="0" smtClean="0"/>
              <a:t>.</a:t>
            </a:r>
            <a:endParaRPr lang="fi-FI"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8" name="Rectangle 1029"/>
          <p:cNvSpPr>
            <a:spLocks noGrp="1" noChangeArrowheads="1"/>
          </p:cNvSpPr>
          <p:nvPr>
            <p:ph type="body" idx="1"/>
          </p:nvPr>
        </p:nvSpPr>
        <p:spPr>
          <a:xfrm>
            <a:off x="357188" y="1331913"/>
            <a:ext cx="6500812" cy="7488237"/>
          </a:xfrm>
        </p:spPr>
        <p:txBody>
          <a:bodyPr/>
          <a:lstStyle/>
          <a:p>
            <a:pPr marL="282575" lvl="1" indent="0" eaLnBrk="1" hangingPunct="1">
              <a:lnSpc>
                <a:spcPct val="85000"/>
              </a:lnSpc>
              <a:spcBef>
                <a:spcPts val="600"/>
              </a:spcBef>
              <a:buSzPct val="110000"/>
              <a:defRPr/>
            </a:pPr>
            <a:r>
              <a:rPr lang="fi-FI" dirty="0" smtClean="0"/>
              <a:t>Yliluonnollisissa ”</a:t>
            </a:r>
            <a:r>
              <a:rPr lang="fi-FI" dirty="0" err="1" smtClean="0"/>
              <a:t>Akasha</a:t>
            </a:r>
            <a:r>
              <a:rPr lang="fi-FI" dirty="0" smtClean="0"/>
              <a:t> </a:t>
            </a:r>
            <a:r>
              <a:rPr lang="fi-FI" dirty="0" err="1" smtClean="0"/>
              <a:t>Chronicle</a:t>
            </a:r>
            <a:r>
              <a:rPr lang="fi-FI" dirty="0" smtClean="0"/>
              <a:t>” –kirjoituksissa on tietoa kaukaisesta menneisyydestä ja tulevaisuudesta</a:t>
            </a:r>
          </a:p>
          <a:p>
            <a:pPr marL="663575" lvl="2" indent="0" eaLnBrk="1" hangingPunct="1">
              <a:lnSpc>
                <a:spcPct val="85000"/>
              </a:lnSpc>
              <a:spcBef>
                <a:spcPts val="600"/>
              </a:spcBef>
              <a:buSzPct val="110000"/>
              <a:buFont typeface="Wingdings" pitchFamily="2" charset="2"/>
              <a:buChar char="§"/>
              <a:defRPr/>
            </a:pPr>
            <a:r>
              <a:rPr lang="fi-FI" dirty="0" smtClean="0"/>
              <a:t>Steiner hankki tietonsa olevaisesta </a:t>
            </a:r>
            <a:r>
              <a:rPr lang="fi-FI" dirty="0" smtClean="0">
                <a:solidFill>
                  <a:srgbClr val="00B0F0"/>
                </a:solidFill>
              </a:rPr>
              <a:t>matkailemalla planeetoille </a:t>
            </a:r>
            <a:r>
              <a:rPr lang="fi-FI" dirty="0" smtClean="0"/>
              <a:t>(ennen avaruusrakettien aikaa) lukemassa näitä salatietoja</a:t>
            </a:r>
          </a:p>
          <a:p>
            <a:pPr marL="282575" lvl="1" indent="0" eaLnBrk="1" hangingPunct="1">
              <a:lnSpc>
                <a:spcPct val="100000"/>
              </a:lnSpc>
              <a:spcBef>
                <a:spcPts val="600"/>
              </a:spcBef>
              <a:buSzPct val="110000"/>
              <a:defRPr/>
            </a:pPr>
            <a:r>
              <a:rPr lang="fi-FI" dirty="0" smtClean="0"/>
              <a:t>”...v</a:t>
            </a:r>
            <a:r>
              <a:rPr lang="en-US" dirty="0" err="1" smtClean="0"/>
              <a:t>ery</a:t>
            </a:r>
            <a:r>
              <a:rPr lang="en-US" dirty="0" smtClean="0"/>
              <a:t> foundations of spiritual science—the idea that the external world is </a:t>
            </a:r>
            <a:r>
              <a:rPr lang="en-US" dirty="0" err="1" smtClean="0"/>
              <a:t>maya</a:t>
            </a:r>
            <a:r>
              <a:rPr lang="en-US" dirty="0" smtClean="0"/>
              <a:t>, or </a:t>
            </a:r>
            <a:r>
              <a:rPr lang="en-US" dirty="0" smtClean="0">
                <a:solidFill>
                  <a:srgbClr val="00B0F0"/>
                </a:solidFill>
              </a:rPr>
              <a:t>illusion</a:t>
            </a:r>
            <a:r>
              <a:rPr lang="en-US" dirty="0" smtClean="0"/>
              <a:t>, and that spiritual science seeks to penetrate to the reality that lies behind it</a:t>
            </a:r>
            <a:r>
              <a:rPr lang="en-US" sz="2000" dirty="0" smtClean="0"/>
              <a:t>” </a:t>
            </a:r>
            <a:br>
              <a:rPr lang="en-US" sz="2000" dirty="0" smtClean="0"/>
            </a:br>
            <a:r>
              <a:rPr lang="en-US" sz="1600" dirty="0" smtClean="0"/>
              <a:t>(Steiner 1912, </a:t>
            </a:r>
            <a:r>
              <a:rPr lang="en-US" sz="1600" dirty="0" smtClean="0">
                <a:hlinkClick r:id="rId3"/>
              </a:rPr>
              <a:t>Helsinki</a:t>
            </a:r>
            <a:r>
              <a:rPr lang="en-US" sz="1600" dirty="0" smtClean="0"/>
              <a:t>)</a:t>
            </a:r>
            <a:r>
              <a:rPr lang="en-US" sz="2000" dirty="0" smtClean="0"/>
              <a:t> </a:t>
            </a:r>
            <a:endParaRPr lang="fi-FI" sz="4800" dirty="0" smtClean="0"/>
          </a:p>
          <a:p>
            <a:pPr marL="282575" lvl="1" indent="0" eaLnBrk="1" hangingPunct="1">
              <a:lnSpc>
                <a:spcPct val="85000"/>
              </a:lnSpc>
              <a:spcBef>
                <a:spcPts val="600"/>
              </a:spcBef>
              <a:buSzPct val="110000"/>
              <a:defRPr/>
            </a:pPr>
            <a:r>
              <a:rPr lang="fi-FI" dirty="0" smtClean="0"/>
              <a:t>Antroposofian mukaan on olemassa viisi ”kantarotua”, joista </a:t>
            </a:r>
            <a:r>
              <a:rPr lang="fi-FI" dirty="0" smtClean="0">
                <a:solidFill>
                  <a:srgbClr val="00B0F0"/>
                </a:solidFill>
              </a:rPr>
              <a:t>arjalainen rotu</a:t>
            </a:r>
            <a:r>
              <a:rPr lang="fi-FI" dirty="0" smtClean="0"/>
              <a:t>, erityisesti sen germaanis-pohjoismainen alarotu, on ylivertainen </a:t>
            </a:r>
            <a:br>
              <a:rPr lang="fi-FI" dirty="0" smtClean="0"/>
            </a:br>
            <a:r>
              <a:rPr lang="fi-FI" sz="1600" dirty="0" smtClean="0"/>
              <a:t>(</a:t>
            </a:r>
            <a:r>
              <a:rPr lang="fi-FI" sz="1600" dirty="0" err="1" smtClean="0"/>
              <a:t>Biehl</a:t>
            </a:r>
            <a:r>
              <a:rPr lang="fi-FI" sz="1600" dirty="0" smtClean="0"/>
              <a:t> &amp; </a:t>
            </a:r>
            <a:r>
              <a:rPr lang="fi-FI" sz="1600" dirty="0" err="1" smtClean="0"/>
              <a:t>Staudenmaier</a:t>
            </a:r>
            <a:r>
              <a:rPr lang="fi-FI" sz="1600" dirty="0" smtClean="0"/>
              <a:t> </a:t>
            </a:r>
            <a:r>
              <a:rPr lang="fi-FI" sz="1600" dirty="0" smtClean="0">
                <a:hlinkClick r:id="rId4"/>
              </a:rPr>
              <a:t>1996</a:t>
            </a:r>
            <a:r>
              <a:rPr lang="fi-FI" sz="1600" dirty="0" smtClean="0"/>
              <a:t>)</a:t>
            </a:r>
            <a:endParaRPr lang="fi-FI" dirty="0" smtClean="0"/>
          </a:p>
          <a:p>
            <a:pPr marL="663575" lvl="2" indent="0" eaLnBrk="1" hangingPunct="1">
              <a:lnSpc>
                <a:spcPct val="85000"/>
              </a:lnSpc>
              <a:spcBef>
                <a:spcPts val="600"/>
              </a:spcBef>
              <a:buSzPct val="110000"/>
              <a:buFont typeface="Wingdings" pitchFamily="2" charset="2"/>
              <a:buChar char="§"/>
              <a:defRPr/>
            </a:pPr>
            <a:r>
              <a:rPr lang="fi-FI" dirty="0" smtClean="0"/>
              <a:t>Värilliset rodut ovat valkoiseen nähden oppilasasemassa. ”Valkoinen rotu on tulevaisuuden rotu, sielullisesti luova rotu”</a:t>
            </a:r>
          </a:p>
          <a:p>
            <a:pPr marL="663575" lvl="2" indent="0" eaLnBrk="1" hangingPunct="1">
              <a:lnSpc>
                <a:spcPct val="85000"/>
              </a:lnSpc>
              <a:spcBef>
                <a:spcPts val="600"/>
              </a:spcBef>
              <a:buSzPct val="110000"/>
              <a:buFont typeface="Wingdings" pitchFamily="2" charset="2"/>
              <a:buChar char="§"/>
              <a:defRPr/>
            </a:pPr>
            <a:r>
              <a:rPr lang="fi-FI" dirty="0" smtClean="0"/>
              <a:t> ”Neekerirotu ei kuulu Eurooppaan ja on tietenkin häpeä, että tällä rodulla on nyt [1922] niin suuri rooli Euroopassa” </a:t>
            </a:r>
          </a:p>
          <a:p>
            <a:pPr marL="282575" lvl="1" indent="0" eaLnBrk="1" hangingPunct="1">
              <a:lnSpc>
                <a:spcPct val="85000"/>
              </a:lnSpc>
              <a:spcBef>
                <a:spcPts val="600"/>
              </a:spcBef>
              <a:buSzPct val="110000"/>
              <a:defRPr/>
            </a:pPr>
            <a:r>
              <a:rPr lang="fi-FI" dirty="0" smtClean="0"/>
              <a:t>Antroposofian oppi perustuu karman lakiin ja </a:t>
            </a:r>
            <a:r>
              <a:rPr lang="fi-FI" dirty="0" smtClean="0">
                <a:solidFill>
                  <a:srgbClr val="00B0F0"/>
                </a:solidFill>
              </a:rPr>
              <a:t>jälleensyntymiseen</a:t>
            </a:r>
            <a:r>
              <a:rPr lang="fi-FI" dirty="0" smtClean="0"/>
              <a:t> </a:t>
            </a:r>
          </a:p>
          <a:p>
            <a:pPr marL="282575" lvl="1" indent="0" eaLnBrk="1" hangingPunct="1">
              <a:lnSpc>
                <a:spcPct val="85000"/>
              </a:lnSpc>
              <a:spcBef>
                <a:spcPts val="600"/>
              </a:spcBef>
              <a:buSzPct val="110000"/>
              <a:defRPr/>
            </a:pPr>
            <a:r>
              <a:rPr lang="fi-FI" dirty="0" smtClean="0"/>
              <a:t>”Lapsi on sielullinen olento, jolla on takanaan vaihteleva määrä jälleensyntymiä”</a:t>
            </a:r>
          </a:p>
          <a:p>
            <a:pPr marL="282575" lvl="1" indent="0" eaLnBrk="1" hangingPunct="1">
              <a:lnSpc>
                <a:spcPct val="85000"/>
              </a:lnSpc>
              <a:spcBef>
                <a:spcPts val="600"/>
              </a:spcBef>
              <a:buSzPct val="110000"/>
              <a:defRPr/>
            </a:pPr>
            <a:r>
              <a:rPr lang="fi-FI" dirty="0" smtClean="0"/>
              <a:t>”Lapsi on </a:t>
            </a:r>
            <a:r>
              <a:rPr lang="fi-FI" dirty="0" smtClean="0">
                <a:solidFill>
                  <a:srgbClr val="00B0F0"/>
                </a:solidFill>
              </a:rPr>
              <a:t>valinnut vanhempansa ennen syntymäänsä </a:t>
            </a:r>
            <a:r>
              <a:rPr lang="fi-FI" dirty="0" smtClean="0"/>
              <a:t>sen perusteella, mitä he voivat tarjota hänelle hänen karmansa täyttämiseksi”</a:t>
            </a:r>
          </a:p>
          <a:p>
            <a:pPr marL="663575" lvl="2" indent="0" eaLnBrk="1" hangingPunct="1">
              <a:lnSpc>
                <a:spcPct val="85000"/>
              </a:lnSpc>
              <a:spcBef>
                <a:spcPts val="600"/>
              </a:spcBef>
              <a:buSzPct val="110000"/>
              <a:buFont typeface="Wingdings" pitchFamily="2" charset="2"/>
              <a:buChar char="§"/>
              <a:defRPr/>
            </a:pPr>
            <a:r>
              <a:rPr lang="fi-FI" dirty="0" smtClean="0"/>
              <a:t>Hiukan ongelmia </a:t>
            </a:r>
            <a:r>
              <a:rPr lang="fi-FI" dirty="0" err="1" smtClean="0"/>
              <a:t>Mendelin</a:t>
            </a:r>
            <a:r>
              <a:rPr lang="fi-FI" dirty="0" smtClean="0"/>
              <a:t> lakien ja </a:t>
            </a:r>
            <a:br>
              <a:rPr lang="fi-FI" dirty="0" smtClean="0"/>
            </a:br>
            <a:r>
              <a:rPr lang="fi-FI" dirty="0" smtClean="0"/>
              <a:t>  populaatiogenetiikan kanssa...?</a:t>
            </a:r>
          </a:p>
          <a:p>
            <a:pPr marL="282575" lvl="1" indent="-282575" eaLnBrk="1" hangingPunct="1">
              <a:lnSpc>
                <a:spcPct val="85000"/>
              </a:lnSpc>
              <a:spcBef>
                <a:spcPts val="600"/>
              </a:spcBef>
              <a:buSzPct val="110000"/>
              <a:defRPr/>
            </a:pPr>
            <a:endParaRPr lang="fi-FI" dirty="0" smtClean="0"/>
          </a:p>
          <a:p>
            <a:pPr marL="282575" lvl="1" indent="-282575" eaLnBrk="1" hangingPunct="1">
              <a:lnSpc>
                <a:spcPct val="85000"/>
              </a:lnSpc>
              <a:spcBef>
                <a:spcPts val="600"/>
              </a:spcBef>
              <a:buSzPct val="110000"/>
              <a:defRPr/>
            </a:pPr>
            <a:endParaRPr lang="fi-FI" dirty="0" smtClean="0"/>
          </a:p>
          <a:p>
            <a:pPr marL="282575" lvl="1" indent="-282575" eaLnBrk="1" hangingPunct="1">
              <a:lnSpc>
                <a:spcPct val="85000"/>
              </a:lnSpc>
              <a:spcBef>
                <a:spcPts val="600"/>
              </a:spcBef>
              <a:buSzPct val="110000"/>
              <a:defRPr/>
            </a:pPr>
            <a:endParaRPr lang="fi-FI" dirty="0" smtClean="0"/>
          </a:p>
          <a:p>
            <a:pPr marL="282575" lvl="1" indent="-282575" eaLnBrk="1" hangingPunct="1">
              <a:lnSpc>
                <a:spcPct val="85000"/>
              </a:lnSpc>
              <a:spcBef>
                <a:spcPts val="600"/>
              </a:spcBef>
              <a:buSzPct val="110000"/>
              <a:defRPr/>
            </a:pPr>
            <a:endParaRPr lang="fi-FI" dirty="0" smtClean="0"/>
          </a:p>
          <a:p>
            <a:pPr marL="282575" lvl="1" indent="-282575" eaLnBrk="1" hangingPunct="1">
              <a:lnSpc>
                <a:spcPct val="85000"/>
              </a:lnSpc>
              <a:spcBef>
                <a:spcPts val="600"/>
              </a:spcBef>
              <a:buSzPct val="110000"/>
              <a:defRPr/>
            </a:pPr>
            <a:endParaRPr lang="fi-FI" dirty="0" smtClean="0"/>
          </a:p>
          <a:p>
            <a:pPr marL="282575" lvl="1" indent="-282575" eaLnBrk="1" hangingPunct="1">
              <a:lnSpc>
                <a:spcPct val="85000"/>
              </a:lnSpc>
              <a:spcBef>
                <a:spcPts val="600"/>
              </a:spcBef>
              <a:buSzPct val="110000"/>
              <a:defRPr/>
            </a:pPr>
            <a:r>
              <a:rPr lang="fi-FI" dirty="0" smtClean="0"/>
              <a:t>Biodynaaminen viljely on soveltavaa antroposofiaa, jossa uskotaan näkymättömien kosmisten voimien vaikuttavan maahan ja kasvillisuuteen. Maa on organismi, joka hengittää kahdesti päivässä, ja taivaankappaleet ja niiden liikkeet vaikuttavat suoraan kasvien kasvuun. Siksi mm. kylvöajat sovitetaan taivaankappaleiden asentojen mukaan. Käytännössä biodynaaminen viljely usein lähestyy luonnonmukaisen viljelyn laajempia periaatteita.  (Peter </a:t>
            </a:r>
            <a:r>
              <a:rPr lang="fi-FI" dirty="0" err="1" smtClean="0"/>
              <a:t>Staudenmaier</a:t>
            </a:r>
            <a:r>
              <a:rPr lang="fi-FI" dirty="0" smtClean="0"/>
              <a:t> 1.2.2000)   http://tao.ca/~ise/archive/ise01065.html  ja ise01066.html</a:t>
            </a:r>
          </a:p>
        </p:txBody>
      </p:sp>
      <p:sp>
        <p:nvSpPr>
          <p:cNvPr id="238595"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38596"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38597" name="Dian numeron paikkamerkki 5"/>
          <p:cNvSpPr>
            <a:spLocks noGrp="1"/>
          </p:cNvSpPr>
          <p:nvPr>
            <p:ph type="sldNum" sz="quarter" idx="12"/>
          </p:nvPr>
        </p:nvSpPr>
        <p:spPr/>
        <p:txBody>
          <a:bodyPr/>
          <a:lstStyle/>
          <a:p>
            <a:pPr fontAlgn="base">
              <a:spcBef>
                <a:spcPct val="0"/>
              </a:spcBef>
              <a:spcAft>
                <a:spcPct val="0"/>
              </a:spcAft>
              <a:defRPr/>
            </a:pPr>
            <a:fld id="{D32B2461-4EC3-462A-8647-3AE77BAC6322}" type="slidenum">
              <a:rPr lang="en-US" smtClean="0"/>
              <a:pPr fontAlgn="base">
                <a:spcBef>
                  <a:spcPct val="0"/>
                </a:spcBef>
                <a:spcAft>
                  <a:spcPct val="0"/>
                </a:spcAft>
                <a:defRPr/>
              </a:pPr>
              <a:t>68</a:t>
            </a:fld>
            <a:endParaRPr lang="en-US" smtClean="0"/>
          </a:p>
        </p:txBody>
      </p:sp>
      <p:sp>
        <p:nvSpPr>
          <p:cNvPr id="257030" name="Rectangle 1028"/>
          <p:cNvSpPr>
            <a:spLocks noGrp="1" noChangeArrowheads="1"/>
          </p:cNvSpPr>
          <p:nvPr>
            <p:ph type="title"/>
          </p:nvPr>
        </p:nvSpPr>
        <p:spPr>
          <a:xfrm>
            <a:off x="692150" y="323850"/>
            <a:ext cx="6049963" cy="928688"/>
          </a:xfrm>
        </p:spPr>
        <p:txBody>
          <a:bodyPr/>
          <a:lstStyle/>
          <a:p>
            <a:pPr>
              <a:lnSpc>
                <a:spcPts val="2500"/>
              </a:lnSpc>
            </a:pPr>
            <a:r>
              <a:rPr lang="fi-FI" dirty="0" smtClean="0"/>
              <a:t>Antroposofian tieto-oppi, biologia </a:t>
            </a:r>
            <a:br>
              <a:rPr lang="fi-FI" dirty="0" smtClean="0"/>
            </a:br>
            <a:r>
              <a:rPr lang="fi-FI" dirty="0" smtClean="0"/>
              <a:t>                          ja perinnöllisyystiede    </a:t>
            </a:r>
            <a:r>
              <a:rPr lang="fi-FI" sz="2000" dirty="0" smtClean="0"/>
              <a:t>2</a:t>
            </a:r>
            <a:r>
              <a:rPr lang="fi-FI" sz="1800" dirty="0" smtClean="0"/>
              <a:t>.</a:t>
            </a:r>
            <a:endParaRPr lang="fi-FI"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1029"/>
          <p:cNvSpPr>
            <a:spLocks noGrp="1" noChangeArrowheads="1"/>
          </p:cNvSpPr>
          <p:nvPr>
            <p:ph type="body" idx="1"/>
          </p:nvPr>
        </p:nvSpPr>
        <p:spPr>
          <a:xfrm>
            <a:off x="357188" y="1258888"/>
            <a:ext cx="6500812" cy="7489825"/>
          </a:xfrm>
        </p:spPr>
        <p:txBody>
          <a:bodyPr/>
          <a:lstStyle/>
          <a:p>
            <a:pPr marL="282575" lvl="1" indent="-282575" eaLnBrk="1" hangingPunct="1">
              <a:lnSpc>
                <a:spcPct val="85000"/>
              </a:lnSpc>
              <a:spcBef>
                <a:spcPts val="600"/>
              </a:spcBef>
              <a:buSzPct val="110000"/>
              <a:defRPr/>
            </a:pPr>
            <a:r>
              <a:rPr lang="fi-FI" b="1" u="sng" dirty="0" smtClean="0"/>
              <a:t>Biodynaaminen viljely </a:t>
            </a:r>
            <a:r>
              <a:rPr lang="fi-FI" dirty="0" smtClean="0"/>
              <a:t>on soveltavaa antroposofiaa</a:t>
            </a:r>
          </a:p>
          <a:p>
            <a:pPr marL="663575" lvl="2" indent="-282575" eaLnBrk="1" hangingPunct="1">
              <a:lnSpc>
                <a:spcPct val="85000"/>
              </a:lnSpc>
              <a:spcBef>
                <a:spcPts val="600"/>
              </a:spcBef>
              <a:buSzPct val="110000"/>
              <a:buFont typeface="Wingdings" pitchFamily="2" charset="2"/>
              <a:buChar char="§"/>
              <a:defRPr/>
            </a:pPr>
            <a:r>
              <a:rPr lang="fi-FI" dirty="0" smtClean="0"/>
              <a:t>...jossa uskotaan näkymättömien kosmisten voimien vaikuttavan maahan ja kasvillisuuteen </a:t>
            </a:r>
            <a:r>
              <a:rPr lang="fi-FI" sz="1600" dirty="0" smtClean="0"/>
              <a:t>(Steiner </a:t>
            </a:r>
            <a:r>
              <a:rPr lang="fi-FI" sz="1600" dirty="0" smtClean="0">
                <a:hlinkClick r:id="rId3"/>
              </a:rPr>
              <a:t>1912</a:t>
            </a:r>
            <a:r>
              <a:rPr lang="fi-FI" sz="1600" dirty="0" smtClean="0"/>
              <a:t>)</a:t>
            </a:r>
            <a:endParaRPr lang="fi-FI" dirty="0" smtClean="0"/>
          </a:p>
          <a:p>
            <a:pPr marL="663575" lvl="2" indent="-282575" eaLnBrk="1" hangingPunct="1">
              <a:lnSpc>
                <a:spcPct val="85000"/>
              </a:lnSpc>
              <a:spcBef>
                <a:spcPts val="600"/>
              </a:spcBef>
              <a:buSzPct val="110000"/>
              <a:buFont typeface="Wingdings" pitchFamily="2" charset="2"/>
              <a:buChar char="§"/>
              <a:defRPr/>
            </a:pPr>
            <a:r>
              <a:rPr lang="fi-FI" dirty="0" smtClean="0"/>
              <a:t>Maa on organismi, joka </a:t>
            </a:r>
            <a:r>
              <a:rPr lang="fi-FI" dirty="0" smtClean="0">
                <a:solidFill>
                  <a:srgbClr val="00B0F0"/>
                </a:solidFill>
              </a:rPr>
              <a:t>hengittää kahdesti päivässä</a:t>
            </a:r>
          </a:p>
          <a:p>
            <a:pPr marL="663575" lvl="2" indent="-282575" eaLnBrk="1" hangingPunct="1">
              <a:lnSpc>
                <a:spcPct val="85000"/>
              </a:lnSpc>
              <a:spcBef>
                <a:spcPts val="600"/>
              </a:spcBef>
              <a:buSzPct val="110000"/>
              <a:buFont typeface="Wingdings" pitchFamily="2" charset="2"/>
              <a:buChar char="§"/>
              <a:defRPr/>
            </a:pPr>
            <a:r>
              <a:rPr lang="fi-FI" dirty="0" smtClean="0"/>
              <a:t>Taivaankappaleet  ja niiden liikkeet vaikuttavat suoraan kasvien kasvuun </a:t>
            </a:r>
            <a:r>
              <a:rPr lang="fi-FI" sz="1600" dirty="0" smtClean="0"/>
              <a:t>(</a:t>
            </a:r>
            <a:r>
              <a:rPr lang="fi-FI" sz="1600" dirty="0" err="1" smtClean="0"/>
              <a:t>Biehl</a:t>
            </a:r>
            <a:r>
              <a:rPr lang="fi-FI" sz="1600" dirty="0" smtClean="0"/>
              <a:t> &amp; </a:t>
            </a:r>
            <a:r>
              <a:rPr lang="fi-FI" sz="1600" dirty="0" err="1" smtClean="0"/>
              <a:t>Staudenmaier</a:t>
            </a:r>
            <a:r>
              <a:rPr lang="fi-FI" sz="1600" dirty="0" smtClean="0"/>
              <a:t> </a:t>
            </a:r>
            <a:r>
              <a:rPr lang="fi-FI" sz="1600" dirty="0" smtClean="0">
                <a:hlinkClick r:id="rId4"/>
              </a:rPr>
              <a:t>1996</a:t>
            </a:r>
            <a:r>
              <a:rPr lang="fi-FI" sz="1600" dirty="0" smtClean="0"/>
              <a:t>)</a:t>
            </a:r>
            <a:endParaRPr lang="fi-FI" dirty="0" smtClean="0"/>
          </a:p>
          <a:p>
            <a:pPr marL="1235075" lvl="3" indent="-282575" eaLnBrk="1" hangingPunct="1">
              <a:lnSpc>
                <a:spcPct val="85000"/>
              </a:lnSpc>
              <a:spcBef>
                <a:spcPts val="600"/>
              </a:spcBef>
              <a:buSzPct val="110000"/>
              <a:buFont typeface="Wingdings" pitchFamily="2" charset="2"/>
              <a:buChar char="§"/>
              <a:defRPr/>
            </a:pPr>
            <a:r>
              <a:rPr lang="fi-FI" dirty="0" smtClean="0"/>
              <a:t>Siksi muun muassa </a:t>
            </a:r>
            <a:r>
              <a:rPr lang="fi-FI" dirty="0" smtClean="0">
                <a:solidFill>
                  <a:srgbClr val="00B0F0"/>
                </a:solidFill>
              </a:rPr>
              <a:t>kylvöajat sovitetaan taivaankappaleiden</a:t>
            </a:r>
            <a:r>
              <a:rPr lang="fi-FI" dirty="0" smtClean="0"/>
              <a:t> asentojen mukaan</a:t>
            </a:r>
            <a:br>
              <a:rPr lang="fi-FI" dirty="0" smtClean="0"/>
            </a:br>
            <a:r>
              <a:rPr lang="fi-FI" dirty="0" smtClean="0"/>
              <a:t>(vrt. Antroposofian tähtitiede)*</a:t>
            </a:r>
            <a:endParaRPr lang="fi-FI" b="1" u="sng" dirty="0" smtClean="0"/>
          </a:p>
          <a:p>
            <a:pPr marL="282575" lvl="1" indent="-282575" eaLnBrk="1" hangingPunct="1">
              <a:lnSpc>
                <a:spcPct val="85000"/>
              </a:lnSpc>
              <a:spcBef>
                <a:spcPts val="600"/>
              </a:spcBef>
              <a:buSzPct val="110000"/>
              <a:defRPr/>
            </a:pPr>
            <a:r>
              <a:rPr lang="fi-FI" b="1" u="sng" dirty="0" smtClean="0"/>
              <a:t>Kasvibiologiassa</a:t>
            </a:r>
            <a:r>
              <a:rPr lang="fi-FI" dirty="0" smtClean="0"/>
              <a:t> asioita tutkitaan antroposofiassa usein </a:t>
            </a:r>
            <a:r>
              <a:rPr lang="fi-FI" dirty="0" smtClean="0">
                <a:solidFill>
                  <a:srgbClr val="00B0F0"/>
                </a:solidFill>
              </a:rPr>
              <a:t>Goethen</a:t>
            </a:r>
            <a:r>
              <a:rPr lang="fi-FI" dirty="0" smtClean="0"/>
              <a:t> 1700-luvun lopulla keksimien oppien mukaisesti</a:t>
            </a:r>
          </a:p>
          <a:p>
            <a:pPr marL="663575" lvl="2" indent="-282575" eaLnBrk="1" hangingPunct="1">
              <a:lnSpc>
                <a:spcPct val="85000"/>
              </a:lnSpc>
              <a:spcBef>
                <a:spcPts val="600"/>
              </a:spcBef>
              <a:buSzPct val="110000"/>
              <a:buFont typeface="Wingdings" pitchFamily="2" charset="2"/>
              <a:buChar char="§"/>
              <a:defRPr/>
            </a:pPr>
            <a:r>
              <a:rPr lang="fi-FI" dirty="0" smtClean="0"/>
              <a:t>...jotka olivat luonnontieteissä usein pahasti hakotiellä </a:t>
            </a:r>
          </a:p>
          <a:p>
            <a:pPr marL="663575" lvl="2" indent="-282575" eaLnBrk="1" hangingPunct="1">
              <a:lnSpc>
                <a:spcPct val="85000"/>
              </a:lnSpc>
              <a:spcBef>
                <a:spcPts val="600"/>
              </a:spcBef>
              <a:buSzPct val="110000"/>
              <a:buFont typeface="Wingdings" pitchFamily="2" charset="2"/>
              <a:buChar char="§"/>
              <a:defRPr/>
            </a:pPr>
            <a:r>
              <a:rPr lang="fi-FI" dirty="0" smtClean="0"/>
              <a:t>Biologian kannalta nämä ”</a:t>
            </a:r>
            <a:r>
              <a:rPr lang="fi-FI" dirty="0" err="1" smtClean="0"/>
              <a:t>tutkimus”tulokset</a:t>
            </a:r>
            <a:r>
              <a:rPr lang="fi-FI" dirty="0" smtClean="0"/>
              <a:t> vastaavat  yleensä ’Nuoren </a:t>
            </a:r>
            <a:r>
              <a:rPr lang="fi-FI" dirty="0" err="1" smtClean="0"/>
              <a:t>Wertherin</a:t>
            </a:r>
            <a:r>
              <a:rPr lang="fi-FI" dirty="0" smtClean="0"/>
              <a:t> </a:t>
            </a:r>
            <a:r>
              <a:rPr lang="fi-FI" dirty="0" smtClean="0">
                <a:hlinkClick r:id="rId5"/>
              </a:rPr>
              <a:t>kärsimyksiä</a:t>
            </a:r>
            <a:r>
              <a:rPr lang="fi-FI" dirty="0" smtClean="0"/>
              <a:t>’ </a:t>
            </a:r>
            <a:r>
              <a:rPr lang="fi-FI" sz="1600" dirty="0" smtClean="0"/>
              <a:t>(Goethe 1774)</a:t>
            </a:r>
          </a:p>
          <a:p>
            <a:pPr marL="663575" lvl="2" indent="-282575" eaLnBrk="1" hangingPunct="1">
              <a:lnSpc>
                <a:spcPct val="85000"/>
              </a:lnSpc>
              <a:spcBef>
                <a:spcPts val="600"/>
              </a:spcBef>
              <a:buSzPct val="110000"/>
              <a:buFont typeface="Wingdings" pitchFamily="2" charset="2"/>
              <a:buChar char="§"/>
              <a:defRPr/>
            </a:pPr>
            <a:r>
              <a:rPr lang="fi-FI" sz="1600" dirty="0" smtClean="0"/>
              <a:t>...kuten antroposofien </a:t>
            </a:r>
            <a:r>
              <a:rPr lang="fi-FI" sz="1600" dirty="0" err="1" smtClean="0">
                <a:hlinkClick r:id="rId6"/>
              </a:rPr>
              <a:t>Demeter</a:t>
            </a:r>
            <a:r>
              <a:rPr lang="fi-FI" sz="1600" dirty="0" err="1" smtClean="0"/>
              <a:t>-lehteä</a:t>
            </a:r>
            <a:r>
              <a:rPr lang="fi-FI" sz="1600" dirty="0" smtClean="0"/>
              <a:t> seuraamalla selvinnee</a:t>
            </a:r>
          </a:p>
          <a:p>
            <a:pPr marL="282575" lvl="1" indent="-282575" eaLnBrk="1" hangingPunct="1">
              <a:lnSpc>
                <a:spcPct val="85000"/>
              </a:lnSpc>
              <a:spcBef>
                <a:spcPts val="600"/>
              </a:spcBef>
              <a:buSzPct val="110000"/>
              <a:defRPr/>
            </a:pPr>
            <a:r>
              <a:rPr lang="fi-FI" dirty="0" smtClean="0"/>
              <a:t>Nuori biologi (JT) ehti kuitenkin tilata biodynaamisia perunoita perheelleen vuosikausia </a:t>
            </a:r>
          </a:p>
          <a:p>
            <a:pPr marL="663575" lvl="2" indent="-282575" eaLnBrk="1" hangingPunct="1">
              <a:lnSpc>
                <a:spcPct val="85000"/>
              </a:lnSpc>
              <a:spcBef>
                <a:spcPts val="600"/>
              </a:spcBef>
              <a:buSzPct val="110000"/>
              <a:buFont typeface="Wingdings" pitchFamily="2" charset="2"/>
              <a:buChar char="§"/>
              <a:defRPr/>
            </a:pPr>
            <a:r>
              <a:rPr lang="fi-FI" dirty="0" smtClean="0"/>
              <a:t>...aatepohjasta normaalin tietämättömänä</a:t>
            </a:r>
          </a:p>
          <a:p>
            <a:pPr marL="663575" lvl="2" indent="-282575" eaLnBrk="1" hangingPunct="1">
              <a:lnSpc>
                <a:spcPct val="85000"/>
              </a:lnSpc>
              <a:spcBef>
                <a:spcPts val="600"/>
              </a:spcBef>
              <a:buSzPct val="110000"/>
              <a:buFont typeface="Wingdings" pitchFamily="2" charset="2"/>
              <a:buChar char="§"/>
              <a:defRPr/>
            </a:pPr>
            <a:r>
              <a:rPr lang="fi-FI" dirty="0" smtClean="0"/>
              <a:t>Biodynaamisten perunoiden näet </a:t>
            </a:r>
            <a:r>
              <a:rPr lang="fi-FI" dirty="0" smtClean="0">
                <a:solidFill>
                  <a:srgbClr val="00B0F0"/>
                </a:solidFill>
              </a:rPr>
              <a:t>mainostettiin</a:t>
            </a:r>
            <a:r>
              <a:rPr lang="fi-FI" dirty="0" smtClean="0"/>
              <a:t>:</a:t>
            </a:r>
          </a:p>
          <a:p>
            <a:pPr marL="1235075" lvl="3" indent="-282575" eaLnBrk="1" hangingPunct="1">
              <a:lnSpc>
                <a:spcPct val="85000"/>
              </a:lnSpc>
              <a:spcBef>
                <a:spcPts val="600"/>
              </a:spcBef>
              <a:buSzPct val="110000"/>
              <a:buFont typeface="Wingdings" pitchFamily="2" charset="2"/>
              <a:buChar char="§"/>
              <a:defRPr/>
            </a:pPr>
            <a:r>
              <a:rPr lang="fi-FI" dirty="0" smtClean="0"/>
              <a:t>olevan allergioiden ehkäisyssä välttämättömiä </a:t>
            </a:r>
          </a:p>
          <a:p>
            <a:pPr marL="1235075" lvl="3" indent="-282575" eaLnBrk="1" hangingPunct="1">
              <a:lnSpc>
                <a:spcPct val="85000"/>
              </a:lnSpc>
              <a:spcBef>
                <a:spcPts val="600"/>
              </a:spcBef>
              <a:buSzPct val="110000"/>
              <a:buFont typeface="Wingdings" pitchFamily="2" charset="2"/>
              <a:buChar char="§"/>
              <a:defRPr/>
            </a:pPr>
            <a:r>
              <a:rPr lang="fi-FI" dirty="0" smtClean="0"/>
              <a:t>...ja muutenkin terveellisempiä: </a:t>
            </a:r>
          </a:p>
          <a:p>
            <a:pPr marL="1235075" lvl="3" indent="-282575" eaLnBrk="1" hangingPunct="1">
              <a:lnSpc>
                <a:spcPct val="85000"/>
              </a:lnSpc>
              <a:spcBef>
                <a:spcPts val="600"/>
              </a:spcBef>
              <a:buSzPct val="110000"/>
              <a:buFont typeface="Wingdings" pitchFamily="2" charset="2"/>
              <a:buChar char="§"/>
              <a:defRPr/>
            </a:pPr>
            <a:r>
              <a:rPr lang="fi-FI" dirty="0" smtClean="0"/>
              <a:t>sisältävän vähemmän myrkkyjä ja nitraattia </a:t>
            </a:r>
            <a:br>
              <a:rPr lang="fi-FI" dirty="0" smtClean="0"/>
            </a:br>
            <a:r>
              <a:rPr lang="fi-FI" dirty="0" smtClean="0"/>
              <a:t>kuin tavallisten perunoiden</a:t>
            </a:r>
          </a:p>
          <a:p>
            <a:pPr marL="663575" lvl="2" indent="-282575" eaLnBrk="1" hangingPunct="1">
              <a:lnSpc>
                <a:spcPct val="85000"/>
              </a:lnSpc>
              <a:spcBef>
                <a:spcPts val="600"/>
              </a:spcBef>
              <a:buSzPct val="110000"/>
              <a:buFont typeface="Wingdings" pitchFamily="2" charset="2"/>
              <a:buChar char="v"/>
              <a:defRPr/>
            </a:pPr>
            <a:r>
              <a:rPr lang="fi-FI" dirty="0" smtClean="0"/>
              <a:t>Kuinka tarinassa sitten oikein </a:t>
            </a:r>
            <a:r>
              <a:rPr lang="fi-FI" dirty="0" smtClean="0">
                <a:hlinkClick r:id="rId7"/>
              </a:rPr>
              <a:t>kävikään</a:t>
            </a:r>
            <a:r>
              <a:rPr lang="fi-FI" dirty="0" smtClean="0"/>
              <a:t>?</a:t>
            </a:r>
          </a:p>
          <a:p>
            <a:pPr marL="0" lvl="1" indent="0" eaLnBrk="1" hangingPunct="1">
              <a:lnSpc>
                <a:spcPct val="85000"/>
              </a:lnSpc>
              <a:spcBef>
                <a:spcPts val="600"/>
              </a:spcBef>
              <a:buSzPct val="110000"/>
              <a:buFont typeface="Wingdings" pitchFamily="2" charset="2"/>
              <a:buNone/>
              <a:defRPr/>
            </a:pPr>
            <a:r>
              <a:rPr lang="fi-FI" dirty="0" smtClean="0"/>
              <a:t>* ”Kuinka ihmeessä joku voi väittää antroposofiaa uskonnoksi, </a:t>
            </a:r>
            <a:r>
              <a:rPr lang="fi-FI" dirty="0" smtClean="0">
                <a:solidFill>
                  <a:srgbClr val="00B0F0"/>
                </a:solidFill>
              </a:rPr>
              <a:t>sehän on filosofia</a:t>
            </a:r>
            <a:r>
              <a:rPr lang="fi-FI" dirty="0" smtClean="0"/>
              <a:t>” </a:t>
            </a:r>
            <a:r>
              <a:rPr lang="fi-FI" sz="1600" dirty="0" smtClean="0"/>
              <a:t>(Luomuliiton </a:t>
            </a:r>
            <a:r>
              <a:rPr lang="fi-FI" sz="1600" dirty="0" err="1" smtClean="0"/>
              <a:t>tj</a:t>
            </a:r>
            <a:r>
              <a:rPr lang="fi-FI" sz="1600" dirty="0" smtClean="0"/>
              <a:t> Elisa Niemi, joka pitkään toimi </a:t>
            </a:r>
            <a:r>
              <a:rPr lang="fi-FI" sz="1600" dirty="0" err="1" smtClean="0"/>
              <a:t>GMO-vapaa</a:t>
            </a:r>
            <a:r>
              <a:rPr lang="fi-FI" sz="1600" dirty="0" smtClean="0"/>
              <a:t> Suomi -kampanjan ”pääsihteerinä”)</a:t>
            </a:r>
            <a:endParaRPr lang="fi-FI" dirty="0" smtClean="0"/>
          </a:p>
          <a:p>
            <a:pPr marL="1235075" lvl="3" indent="-282575" eaLnBrk="1" hangingPunct="1">
              <a:lnSpc>
                <a:spcPct val="85000"/>
              </a:lnSpc>
              <a:spcBef>
                <a:spcPts val="600"/>
              </a:spcBef>
              <a:buSzPct val="110000"/>
              <a:buFont typeface="Wingdings" pitchFamily="2" charset="2"/>
              <a:buChar char="§"/>
              <a:defRPr/>
            </a:pPr>
            <a:endParaRPr lang="fi-FI" dirty="0" smtClean="0"/>
          </a:p>
          <a:p>
            <a:pPr marL="1235075" lvl="3" indent="-282575" eaLnBrk="1" hangingPunct="1">
              <a:lnSpc>
                <a:spcPct val="85000"/>
              </a:lnSpc>
              <a:spcBef>
                <a:spcPts val="600"/>
              </a:spcBef>
              <a:buSzPct val="110000"/>
              <a:buFont typeface="Wingdings" pitchFamily="2" charset="2"/>
              <a:buChar char="§"/>
              <a:defRPr/>
            </a:pPr>
            <a:endParaRPr lang="fi-FI" dirty="0" smtClean="0"/>
          </a:p>
          <a:p>
            <a:pPr marL="1235075" lvl="3" indent="-282575" eaLnBrk="1" hangingPunct="1">
              <a:lnSpc>
                <a:spcPct val="85000"/>
              </a:lnSpc>
              <a:spcBef>
                <a:spcPts val="600"/>
              </a:spcBef>
              <a:buSzPct val="110000"/>
              <a:buFont typeface="Wingdings" pitchFamily="2" charset="2"/>
              <a:buChar char="§"/>
              <a:defRPr/>
            </a:pPr>
            <a:endParaRPr lang="fi-FI" dirty="0" smtClean="0"/>
          </a:p>
        </p:txBody>
      </p:sp>
      <p:sp>
        <p:nvSpPr>
          <p:cNvPr id="239619"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dirty="0" smtClean="0"/>
          </a:p>
        </p:txBody>
      </p:sp>
      <p:sp>
        <p:nvSpPr>
          <p:cNvPr id="239620" name="Alatunnisteen paikkamerkki 4"/>
          <p:cNvSpPr>
            <a:spLocks noGrp="1"/>
          </p:cNvSpPr>
          <p:nvPr>
            <p:ph type="ftr" sz="quarter" idx="11"/>
          </p:nvPr>
        </p:nvSpPr>
        <p:spPr/>
        <p:txBody>
          <a:bodyPr/>
          <a:lstStyle/>
          <a:p>
            <a:pPr fontAlgn="base">
              <a:spcBef>
                <a:spcPct val="0"/>
              </a:spcBef>
              <a:spcAft>
                <a:spcPct val="0"/>
              </a:spcAft>
              <a:defRPr/>
            </a:pPr>
            <a:r>
              <a:rPr lang="fi-FI" b="1" smtClean="0"/>
              <a:t>Jussi Tammisola, Kasvit ja ravinto</a:t>
            </a:r>
            <a:endParaRPr lang="en-US" b="1" dirty="0" smtClean="0"/>
          </a:p>
        </p:txBody>
      </p:sp>
      <p:sp>
        <p:nvSpPr>
          <p:cNvPr id="239621" name="Dian numeron paikkamerkki 5"/>
          <p:cNvSpPr>
            <a:spLocks noGrp="1"/>
          </p:cNvSpPr>
          <p:nvPr>
            <p:ph type="sldNum" sz="quarter" idx="12"/>
          </p:nvPr>
        </p:nvSpPr>
        <p:spPr/>
        <p:txBody>
          <a:bodyPr/>
          <a:lstStyle/>
          <a:p>
            <a:pPr fontAlgn="base">
              <a:spcBef>
                <a:spcPct val="0"/>
              </a:spcBef>
              <a:spcAft>
                <a:spcPct val="0"/>
              </a:spcAft>
              <a:defRPr/>
            </a:pPr>
            <a:fld id="{3331C6F4-1CAC-44EE-8D67-60F1D42524A0}" type="slidenum">
              <a:rPr lang="en-US" smtClean="0"/>
              <a:pPr fontAlgn="base">
                <a:spcBef>
                  <a:spcPct val="0"/>
                </a:spcBef>
                <a:spcAft>
                  <a:spcPct val="0"/>
                </a:spcAft>
                <a:defRPr/>
              </a:pPr>
              <a:t>69</a:t>
            </a:fld>
            <a:endParaRPr lang="en-US" smtClean="0"/>
          </a:p>
        </p:txBody>
      </p:sp>
      <p:sp>
        <p:nvSpPr>
          <p:cNvPr id="258054" name="Rectangle 1028"/>
          <p:cNvSpPr>
            <a:spLocks noGrp="1" noChangeArrowheads="1"/>
          </p:cNvSpPr>
          <p:nvPr>
            <p:ph type="title"/>
          </p:nvPr>
        </p:nvSpPr>
        <p:spPr>
          <a:xfrm>
            <a:off x="692150" y="179388"/>
            <a:ext cx="6049963" cy="928687"/>
          </a:xfrm>
        </p:spPr>
        <p:txBody>
          <a:bodyPr/>
          <a:lstStyle/>
          <a:p>
            <a:pPr>
              <a:lnSpc>
                <a:spcPts val="2500"/>
              </a:lnSpc>
            </a:pPr>
            <a:r>
              <a:rPr lang="fi-FI" dirty="0" smtClean="0"/>
              <a:t>Antroposofian ekologia </a:t>
            </a:r>
            <a:br>
              <a:rPr lang="fi-FI" dirty="0" smtClean="0"/>
            </a:br>
            <a:r>
              <a:rPr lang="fi-FI" dirty="0" smtClean="0"/>
              <a:t>                               ja maataloustieteet   </a:t>
            </a:r>
            <a:r>
              <a:rPr lang="fi-FI" sz="2000" dirty="0" smtClean="0"/>
              <a:t>3</a:t>
            </a:r>
            <a:r>
              <a:rPr lang="fi-FI" sz="1800" dirty="0" smtClean="0"/>
              <a:t>.</a:t>
            </a:r>
            <a:endParaRPr lang="fi-FI"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57188" y="323850"/>
            <a:ext cx="6311900" cy="1120775"/>
          </a:xfrm>
        </p:spPr>
        <p:txBody>
          <a:bodyPr/>
          <a:lstStyle/>
          <a:p>
            <a:pPr eaLnBrk="1" hangingPunct="1">
              <a:lnSpc>
                <a:spcPct val="90000"/>
              </a:lnSpc>
            </a:pPr>
            <a:r>
              <a:rPr lang="fi-FI" sz="3200" dirty="0" smtClean="0">
                <a:solidFill>
                  <a:schemeClr val="tx1"/>
                </a:solidFill>
              </a:rPr>
              <a:t>Eliniän nopea kehitys </a:t>
            </a:r>
            <a:r>
              <a:rPr lang="fi-FI" sz="3200" dirty="0" smtClean="0">
                <a:solidFill>
                  <a:schemeClr val="tx1"/>
                </a:solidFill>
                <a:cs typeface="Times New Roman" pitchFamily="18" charset="0"/>
              </a:rPr>
              <a:t>─ </a:t>
            </a:r>
            <a:br>
              <a:rPr lang="fi-FI" sz="3200" dirty="0" smtClean="0">
                <a:solidFill>
                  <a:schemeClr val="tx1"/>
                </a:solidFill>
                <a:cs typeface="Times New Roman" pitchFamily="18" charset="0"/>
              </a:rPr>
            </a:br>
            <a:r>
              <a:rPr lang="fi-FI" sz="3200" dirty="0" smtClean="0">
                <a:solidFill>
                  <a:schemeClr val="tx1"/>
                </a:solidFill>
                <a:cs typeface="Times New Roman" pitchFamily="18" charset="0"/>
              </a:rPr>
              <a:t>ennen olisit jo vainaa...</a:t>
            </a:r>
            <a:r>
              <a:rPr lang="fi-FI" sz="3200" dirty="0" smtClean="0">
                <a:solidFill>
                  <a:schemeClr val="tx1"/>
                </a:solidFill>
              </a:rPr>
              <a:t> </a:t>
            </a:r>
          </a:p>
        </p:txBody>
      </p:sp>
      <p:pic>
        <p:nvPicPr>
          <p:cNvPr id="199683" name="Picture 3" descr="demography1fig2OeppenjaVaupel2002Science296"/>
          <p:cNvPicPr>
            <a:picLocks noGrp="1" noChangeAspect="1" noChangeArrowheads="1"/>
          </p:cNvPicPr>
          <p:nvPr>
            <p:ph idx="1"/>
          </p:nvPr>
        </p:nvPicPr>
        <p:blipFill>
          <a:blip r:embed="rId2" cstate="print"/>
          <a:srcRect/>
          <a:stretch>
            <a:fillRect/>
          </a:stretch>
        </p:blipFill>
        <p:spPr>
          <a:xfrm>
            <a:off x="549275" y="1727200"/>
            <a:ext cx="5367338" cy="6948488"/>
          </a:xfrm>
          <a:noFill/>
        </p:spPr>
      </p:pic>
      <p:sp>
        <p:nvSpPr>
          <p:cNvPr id="199684" name="Text Box 4"/>
          <p:cNvSpPr txBox="1">
            <a:spLocks noChangeArrowheads="1"/>
          </p:cNvSpPr>
          <p:nvPr/>
        </p:nvSpPr>
        <p:spPr bwMode="auto">
          <a:xfrm>
            <a:off x="600075" y="8669338"/>
            <a:ext cx="4567238" cy="366712"/>
          </a:xfrm>
          <a:prstGeom prst="rect">
            <a:avLst/>
          </a:prstGeom>
          <a:noFill/>
          <a:ln w="9525">
            <a:noFill/>
            <a:miter lim="800000"/>
            <a:headEnd/>
            <a:tailEnd/>
          </a:ln>
        </p:spPr>
        <p:txBody>
          <a:bodyPr wrap="none">
            <a:spAutoFit/>
          </a:bodyPr>
          <a:lstStyle/>
          <a:p>
            <a:pPr eaLnBrk="1" hangingPunct="1"/>
            <a:r>
              <a:rPr lang="fi-FI" sz="1800">
                <a:solidFill>
                  <a:srgbClr val="660066"/>
                </a:solidFill>
                <a:latin typeface="Arial" pitchFamily="34" charset="0"/>
                <a:sym typeface="Wingdings" pitchFamily="2" charset="2"/>
              </a:rPr>
              <a:t></a:t>
            </a:r>
            <a:r>
              <a:rPr lang="fi-FI" sz="1800">
                <a:solidFill>
                  <a:srgbClr val="660066"/>
                </a:solidFill>
                <a:latin typeface="Arial" pitchFamily="34" charset="0"/>
              </a:rPr>
              <a:t> </a:t>
            </a:r>
            <a:r>
              <a:rPr lang="fi-FI" sz="1800">
                <a:solidFill>
                  <a:srgbClr val="000000"/>
                </a:solidFill>
                <a:latin typeface="Arial" pitchFamily="34" charset="0"/>
              </a:rPr>
              <a:t>Tiede: kunnon lääkkeet, parempi ruoka...</a:t>
            </a: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4" name="Rectangle 1029"/>
          <p:cNvSpPr>
            <a:spLocks noGrp="1" noChangeArrowheads="1"/>
          </p:cNvSpPr>
          <p:nvPr>
            <p:ph type="body" idx="1"/>
          </p:nvPr>
        </p:nvSpPr>
        <p:spPr>
          <a:xfrm>
            <a:off x="357188" y="1331913"/>
            <a:ext cx="6500812" cy="2303462"/>
          </a:xfrm>
        </p:spPr>
        <p:txBody>
          <a:bodyPr/>
          <a:lstStyle/>
          <a:p>
            <a:pPr marL="282575" lvl="1" indent="-282575" eaLnBrk="1" hangingPunct="1">
              <a:lnSpc>
                <a:spcPct val="85000"/>
              </a:lnSpc>
              <a:spcBef>
                <a:spcPts val="600"/>
              </a:spcBef>
              <a:buSzPct val="110000"/>
            </a:pPr>
            <a:r>
              <a:rPr lang="fi-FI" sz="2000" smtClean="0"/>
              <a:t>”Ossi” verkostoi luomuvegaaneja henkilöitä </a:t>
            </a:r>
            <a:r>
              <a:rPr lang="fi-FI" sz="2000" smtClean="0">
                <a:hlinkClick r:id="rId3"/>
              </a:rPr>
              <a:t>Suomessa</a:t>
            </a:r>
            <a:r>
              <a:rPr lang="fi-FI" sz="2000" smtClean="0"/>
              <a:t> </a:t>
            </a:r>
          </a:p>
          <a:p>
            <a:pPr marL="282575" lvl="1" indent="-282575" eaLnBrk="1" hangingPunct="1">
              <a:lnSpc>
                <a:spcPct val="85000"/>
              </a:lnSpc>
              <a:spcBef>
                <a:spcPts val="600"/>
              </a:spcBef>
              <a:buSzPct val="110000"/>
            </a:pPr>
            <a:r>
              <a:rPr lang="fi-FI" sz="2000" smtClean="0"/>
              <a:t>Voiko vegaani olla luonnon mukainen?</a:t>
            </a:r>
          </a:p>
          <a:p>
            <a:pPr marL="282575" lvl="1" indent="-282575" eaLnBrk="1" hangingPunct="1">
              <a:lnSpc>
                <a:spcPct val="85000"/>
              </a:lnSpc>
              <a:spcBef>
                <a:spcPts val="600"/>
              </a:spcBef>
              <a:buSzPct val="110000"/>
            </a:pPr>
            <a:r>
              <a:rPr lang="fi-FI" sz="2000" smtClean="0"/>
              <a:t>Tietty: lehmä on luonnon mukainen vegaani</a:t>
            </a:r>
          </a:p>
          <a:p>
            <a:pPr marL="1235075" lvl="3" indent="-282575" eaLnBrk="1" hangingPunct="1">
              <a:lnSpc>
                <a:spcPct val="85000"/>
              </a:lnSpc>
              <a:spcBef>
                <a:spcPts val="600"/>
              </a:spcBef>
              <a:buSzPct val="110000"/>
              <a:buFont typeface="Wingdings" pitchFamily="2" charset="2"/>
              <a:buChar char="§"/>
            </a:pPr>
            <a:r>
              <a:rPr lang="fi-FI" sz="2000" smtClean="0"/>
              <a:t>...tai toki oikeastaan bakteerien syöjä</a:t>
            </a:r>
          </a:p>
          <a:p>
            <a:pPr marL="282575" lvl="1" indent="-282575" eaLnBrk="1" hangingPunct="1">
              <a:lnSpc>
                <a:spcPct val="85000"/>
              </a:lnSpc>
              <a:spcBef>
                <a:spcPts val="600"/>
              </a:spcBef>
              <a:buSzPct val="110000"/>
            </a:pPr>
            <a:r>
              <a:rPr lang="fi-FI" sz="2000" smtClean="0"/>
              <a:t>Luomuvegaani ihmishenkilö sitä vastoin on </a:t>
            </a:r>
            <a:br>
              <a:rPr lang="fi-FI" sz="2000" smtClean="0"/>
            </a:br>
            <a:r>
              <a:rPr lang="fi-FI" sz="2000" smtClean="0">
                <a:solidFill>
                  <a:srgbClr val="00B0F0"/>
                </a:solidFill>
              </a:rPr>
              <a:t>looginen mahdottomuus</a:t>
            </a:r>
            <a:r>
              <a:rPr lang="fi-FI" sz="2000" smtClean="0"/>
              <a:t>:</a:t>
            </a:r>
          </a:p>
          <a:p>
            <a:pPr marL="663575" lvl="2" indent="-282575" eaLnBrk="1" hangingPunct="1">
              <a:lnSpc>
                <a:spcPct val="85000"/>
              </a:lnSpc>
              <a:spcBef>
                <a:spcPts val="600"/>
              </a:spcBef>
              <a:buSzPct val="110000"/>
              <a:buFont typeface="Wingdings" pitchFamily="2" charset="2"/>
              <a:buChar char="§"/>
            </a:pPr>
            <a:r>
              <a:rPr lang="fi-FI" sz="2000" smtClean="0"/>
              <a:t>Ihminen on luonnon biologialtaan sekaruokainen</a:t>
            </a:r>
          </a:p>
          <a:p>
            <a:pPr marL="282575" lvl="1" indent="-282575" eaLnBrk="1" hangingPunct="1">
              <a:lnSpc>
                <a:spcPct val="85000"/>
              </a:lnSpc>
              <a:spcBef>
                <a:spcPts val="600"/>
              </a:spcBef>
              <a:buSzPct val="110000"/>
            </a:pPr>
            <a:r>
              <a:rPr lang="fi-FI" sz="2000" smtClean="0"/>
              <a:t>Moinen on orwellilaista uuskieltä: </a:t>
            </a:r>
          </a:p>
          <a:p>
            <a:pPr marL="663575" lvl="2" indent="-282575" eaLnBrk="1" hangingPunct="1">
              <a:lnSpc>
                <a:spcPct val="85000"/>
              </a:lnSpc>
              <a:spcBef>
                <a:spcPts val="600"/>
              </a:spcBef>
              <a:buSzPct val="110000"/>
              <a:buFont typeface="Wingdings" pitchFamily="2" charset="2"/>
              <a:buChar char="§"/>
            </a:pPr>
            <a:r>
              <a:rPr lang="fi-FI" sz="2000" smtClean="0"/>
              <a:t>”Vallatkaa kieli, niin ajattelu käy mahdottomaksi” </a:t>
            </a:r>
            <a:br>
              <a:rPr lang="fi-FI" sz="2000" smtClean="0"/>
            </a:br>
            <a:r>
              <a:rPr lang="fi-FI" smtClean="0"/>
              <a:t>(Nineteen eighty-four, Orwell </a:t>
            </a:r>
            <a:r>
              <a:rPr lang="fi-FI" smtClean="0">
                <a:hlinkClick r:id="rId4"/>
              </a:rPr>
              <a:t>1949</a:t>
            </a:r>
            <a:r>
              <a:rPr lang="fi-FI" smtClean="0"/>
              <a:t>)</a:t>
            </a:r>
            <a:endParaRPr lang="fi-FI" sz="2000" smtClean="0"/>
          </a:p>
          <a:p>
            <a:pPr marL="282575" lvl="1" indent="-282575" eaLnBrk="1" hangingPunct="1">
              <a:lnSpc>
                <a:spcPct val="85000"/>
              </a:lnSpc>
              <a:spcBef>
                <a:spcPts val="600"/>
              </a:spcBef>
              <a:buSzPct val="110000"/>
            </a:pPr>
            <a:r>
              <a:rPr lang="fi-FI" sz="2000" smtClean="0"/>
              <a:t>No, oikeasti kyseessä</a:t>
            </a:r>
            <a:br>
              <a:rPr lang="fi-FI" sz="2000" smtClean="0"/>
            </a:br>
            <a:r>
              <a:rPr lang="fi-FI" sz="2000" smtClean="0"/>
              <a:t>onkin vain aatteen </a:t>
            </a:r>
            <a:br>
              <a:rPr lang="fi-FI" sz="2000" smtClean="0"/>
            </a:br>
            <a:r>
              <a:rPr lang="fi-FI" sz="2000" smtClean="0"/>
              <a:t>jyrkempi muoto: </a:t>
            </a:r>
            <a:br>
              <a:rPr lang="fi-FI" sz="2000" smtClean="0"/>
            </a:br>
            <a:r>
              <a:rPr lang="fi-FI" sz="2000" smtClean="0"/>
              <a:t>’karjaton luomu’</a:t>
            </a:r>
          </a:p>
          <a:p>
            <a:pPr marL="282575" lvl="1" indent="-282575" eaLnBrk="1" hangingPunct="1">
              <a:lnSpc>
                <a:spcPct val="85000"/>
              </a:lnSpc>
              <a:spcBef>
                <a:spcPts val="600"/>
              </a:spcBef>
              <a:buSzPct val="110000"/>
            </a:pPr>
            <a:r>
              <a:rPr lang="fi-FI" sz="2000" smtClean="0"/>
              <a:t>Kaikki lehmän tuotos</a:t>
            </a:r>
            <a:br>
              <a:rPr lang="fi-FI" sz="2000" smtClean="0"/>
            </a:br>
            <a:r>
              <a:rPr lang="fi-FI" sz="2000" smtClean="0"/>
              <a:t>ei enää kelpaakaan </a:t>
            </a:r>
            <a:br>
              <a:rPr lang="fi-FI" sz="2000" smtClean="0"/>
            </a:br>
            <a:r>
              <a:rPr lang="fi-FI" sz="2000" smtClean="0"/>
              <a:t>tiukimmille: onhan </a:t>
            </a:r>
            <a:br>
              <a:rPr lang="fi-FI" sz="2000" smtClean="0"/>
            </a:br>
            <a:r>
              <a:rPr lang="fi-FI" sz="2000" smtClean="0"/>
              <a:t>lehmä saattanut syödä </a:t>
            </a:r>
            <a:br>
              <a:rPr lang="fi-FI" sz="2000" smtClean="0"/>
            </a:br>
            <a:r>
              <a:rPr lang="fi-FI" sz="2000" smtClean="0"/>
              <a:t>viljellyn peltokasvin </a:t>
            </a:r>
            <a:br>
              <a:rPr lang="fi-FI" sz="2000" smtClean="0"/>
            </a:br>
            <a:r>
              <a:rPr lang="fi-FI" sz="2000" smtClean="0"/>
              <a:t>(ei ehkä luomua)</a:t>
            </a:r>
          </a:p>
          <a:p>
            <a:pPr marL="282575" lvl="1" indent="-282575" eaLnBrk="1" hangingPunct="1">
              <a:lnSpc>
                <a:spcPct val="85000"/>
              </a:lnSpc>
              <a:spcBef>
                <a:spcPts val="600"/>
              </a:spcBef>
              <a:buSzPct val="110000"/>
            </a:pPr>
            <a:r>
              <a:rPr lang="fi-FI" sz="2000" smtClean="0"/>
              <a:t>Toisaalta: teurasjätettä</a:t>
            </a:r>
            <a:br>
              <a:rPr lang="fi-FI" sz="2000" smtClean="0"/>
            </a:br>
            <a:r>
              <a:rPr lang="fi-FI" sz="2000" smtClean="0"/>
              <a:t>(liha-luujauho) sai </a:t>
            </a:r>
            <a:br>
              <a:rPr lang="fi-FI" sz="2000" smtClean="0"/>
            </a:br>
            <a:r>
              <a:rPr lang="fi-FI" sz="2000" smtClean="0"/>
              <a:t>levittää luomupelloille</a:t>
            </a:r>
            <a:br>
              <a:rPr lang="fi-FI" sz="2000" smtClean="0"/>
            </a:br>
            <a:r>
              <a:rPr lang="fi-FI" sz="2000" smtClean="0"/>
              <a:t>jopa hullun lehmän epidemian huippuaikoina...</a:t>
            </a:r>
          </a:p>
        </p:txBody>
      </p:sp>
      <p:sp>
        <p:nvSpPr>
          <p:cNvPr id="240643"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40644"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40645" name="Dian numeron paikkamerkki 5"/>
          <p:cNvSpPr>
            <a:spLocks noGrp="1"/>
          </p:cNvSpPr>
          <p:nvPr>
            <p:ph type="sldNum" sz="quarter" idx="12"/>
          </p:nvPr>
        </p:nvSpPr>
        <p:spPr/>
        <p:txBody>
          <a:bodyPr/>
          <a:lstStyle/>
          <a:p>
            <a:pPr fontAlgn="base">
              <a:spcBef>
                <a:spcPct val="0"/>
              </a:spcBef>
              <a:spcAft>
                <a:spcPct val="0"/>
              </a:spcAft>
              <a:defRPr/>
            </a:pPr>
            <a:fld id="{2A244C8F-241F-430C-9845-349CF2F81347}" type="slidenum">
              <a:rPr lang="en-US" smtClean="0"/>
              <a:pPr fontAlgn="base">
                <a:spcBef>
                  <a:spcPct val="0"/>
                </a:spcBef>
                <a:spcAft>
                  <a:spcPct val="0"/>
                </a:spcAft>
                <a:defRPr/>
              </a:pPr>
              <a:t>70</a:t>
            </a:fld>
            <a:endParaRPr lang="en-US" smtClean="0"/>
          </a:p>
        </p:txBody>
      </p:sp>
      <p:sp>
        <p:nvSpPr>
          <p:cNvPr id="259078" name="Rectangle 1028"/>
          <p:cNvSpPr>
            <a:spLocks noGrp="1" noChangeArrowheads="1"/>
          </p:cNvSpPr>
          <p:nvPr>
            <p:ph type="title"/>
          </p:nvPr>
        </p:nvSpPr>
        <p:spPr>
          <a:xfrm>
            <a:off x="692150" y="250825"/>
            <a:ext cx="6049963" cy="928688"/>
          </a:xfrm>
        </p:spPr>
        <p:txBody>
          <a:bodyPr/>
          <a:lstStyle/>
          <a:p>
            <a:pPr>
              <a:lnSpc>
                <a:spcPts val="2500"/>
              </a:lnSpc>
            </a:pPr>
            <a:r>
              <a:rPr lang="fi-FI" dirty="0" smtClean="0"/>
              <a:t>’Luomuvegaani’ </a:t>
            </a:r>
            <a:br>
              <a:rPr lang="fi-FI" dirty="0" smtClean="0"/>
            </a:br>
            <a:r>
              <a:rPr lang="fi-FI" dirty="0" smtClean="0"/>
              <a:t>           ...luonnon vastainen käsitehirviö?</a:t>
            </a:r>
          </a:p>
        </p:txBody>
      </p:sp>
      <p:pic>
        <p:nvPicPr>
          <p:cNvPr id="259079" name="Kuva 6" descr="IMG_6114kor300.jpg"/>
          <p:cNvPicPr>
            <a:picLocks noChangeAspect="1"/>
          </p:cNvPicPr>
          <p:nvPr/>
        </p:nvPicPr>
        <p:blipFill>
          <a:blip r:embed="rId5" cstate="print"/>
          <a:srcRect/>
          <a:stretch>
            <a:fillRect/>
          </a:stretch>
        </p:blipFill>
        <p:spPr bwMode="auto">
          <a:xfrm>
            <a:off x="3367088" y="4895850"/>
            <a:ext cx="3230562" cy="3381375"/>
          </a:xfrm>
          <a:prstGeom prst="rect">
            <a:avLst/>
          </a:prstGeom>
          <a:noFill/>
          <a:ln w="9525">
            <a:noFill/>
            <a:miter lim="800000"/>
            <a:headEnd/>
            <a:tailEnd/>
          </a:ln>
        </p:spPr>
      </p:pic>
      <p:sp>
        <p:nvSpPr>
          <p:cNvPr id="8" name="Tekstikehys 7"/>
          <p:cNvSpPr txBox="1"/>
          <p:nvPr/>
        </p:nvSpPr>
        <p:spPr>
          <a:xfrm rot="-5400000">
            <a:off x="5456237" y="6864351"/>
            <a:ext cx="2390775" cy="254000"/>
          </a:xfrm>
          <a:prstGeom prst="rect">
            <a:avLst/>
          </a:prstGeom>
          <a:noFill/>
        </p:spPr>
        <p:txBody>
          <a:bodyPr wrap="none">
            <a:spAutoFit/>
          </a:bodyPr>
          <a:lstStyle/>
          <a:p>
            <a:pPr eaLnBrk="1" fontAlgn="auto" hangingPunct="1">
              <a:spcBef>
                <a:spcPts val="0"/>
              </a:spcBef>
              <a:spcAft>
                <a:spcPts val="0"/>
              </a:spcAft>
              <a:defRPr/>
            </a:pPr>
            <a:r>
              <a:rPr lang="fi-FI" sz="1050" dirty="0" err="1">
                <a:solidFill>
                  <a:srgbClr val="000000"/>
                </a:solidFill>
                <a:latin typeface="Arial"/>
                <a:cs typeface="Arial" charset="0"/>
              </a:rPr>
              <a:t>Caloura</a:t>
            </a:r>
            <a:r>
              <a:rPr lang="fi-FI" sz="1050" dirty="0">
                <a:solidFill>
                  <a:srgbClr val="000000"/>
                </a:solidFill>
                <a:latin typeface="Arial"/>
                <a:cs typeface="Arial" charset="0"/>
              </a:rPr>
              <a:t>, Azorit 2010 © </a:t>
            </a:r>
            <a:r>
              <a:rPr lang="fi-FI" sz="1050" dirty="0" err="1">
                <a:solidFill>
                  <a:srgbClr val="000000"/>
                </a:solidFill>
                <a:latin typeface="Arial"/>
                <a:cs typeface="Arial" charset="0"/>
              </a:rPr>
              <a:t>J.Tammisola</a:t>
            </a:r>
            <a:endParaRPr lang="fi-FI" sz="1050"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098" name="Rectangle 1029"/>
          <p:cNvSpPr>
            <a:spLocks noGrp="1" noChangeArrowheads="1"/>
          </p:cNvSpPr>
          <p:nvPr>
            <p:ph type="body" idx="1"/>
          </p:nvPr>
        </p:nvSpPr>
        <p:spPr>
          <a:xfrm>
            <a:off x="357188" y="1116013"/>
            <a:ext cx="6311900" cy="3024187"/>
          </a:xfrm>
        </p:spPr>
        <p:txBody>
          <a:bodyPr/>
          <a:lstStyle/>
          <a:p>
            <a:pPr marL="0" lvl="1" indent="-282575" eaLnBrk="1" hangingPunct="1">
              <a:lnSpc>
                <a:spcPct val="85000"/>
              </a:lnSpc>
              <a:spcBef>
                <a:spcPts val="1000"/>
              </a:spcBef>
              <a:buSzPct val="110000"/>
            </a:pPr>
            <a:r>
              <a:rPr lang="fi-FI" sz="2000" smtClean="0"/>
              <a:t>Kuuba on luomutuotannon ihannemaa, joka on  </a:t>
            </a:r>
            <a:br>
              <a:rPr lang="fi-FI" sz="2000" smtClean="0"/>
            </a:br>
            <a:r>
              <a:rPr lang="fi-FI" sz="2000" smtClean="0"/>
              <a:t>palkittu siitä ”vaihtoehtonobelilla” </a:t>
            </a:r>
            <a:r>
              <a:rPr lang="fi-FI" sz="2000" smtClean="0">
                <a:hlinkClick r:id="rId3"/>
              </a:rPr>
              <a:t>1999</a:t>
            </a:r>
            <a:endParaRPr lang="fi-FI" sz="2000" smtClean="0"/>
          </a:p>
          <a:p>
            <a:pPr marL="0" lvl="1" indent="-282575" eaLnBrk="1" hangingPunct="1">
              <a:lnSpc>
                <a:spcPct val="85000"/>
              </a:lnSpc>
              <a:spcBef>
                <a:spcPts val="1000"/>
              </a:spcBef>
              <a:buSzPct val="110000"/>
            </a:pPr>
            <a:r>
              <a:rPr lang="fi-FI" sz="2000" smtClean="0"/>
              <a:t>Oltuaan jo vuosikymmeniä luomutuotannossa... </a:t>
            </a:r>
          </a:p>
          <a:p>
            <a:pPr marL="0" lvl="1" indent="-282575" eaLnBrk="1" hangingPunct="1">
              <a:lnSpc>
                <a:spcPct val="85000"/>
              </a:lnSpc>
              <a:spcBef>
                <a:spcPts val="1000"/>
              </a:spcBef>
              <a:buSzPct val="110000"/>
              <a:buFont typeface="Wingdings" pitchFamily="2" charset="2"/>
              <a:buChar char="v"/>
            </a:pPr>
            <a:r>
              <a:rPr lang="fi-FI" sz="2000" smtClean="0"/>
              <a:t>...Kuuba tuo 84 % elintarvikkeistaan ulkomailta</a:t>
            </a:r>
          </a:p>
          <a:p>
            <a:pPr marL="0" lvl="1" indent="-282575" eaLnBrk="1" hangingPunct="1">
              <a:lnSpc>
                <a:spcPct val="85000"/>
              </a:lnSpc>
              <a:spcBef>
                <a:spcPts val="1000"/>
              </a:spcBef>
              <a:buSzPct val="110000"/>
              <a:buFont typeface="Wingdings" pitchFamily="2" charset="2"/>
              <a:buChar char="v"/>
            </a:pPr>
            <a:r>
              <a:rPr lang="fi-FI" sz="2000" smtClean="0"/>
              <a:t>Satotasot ovat siellä hyvin heikkoja (vain murto-osa tavanomaisista)</a:t>
            </a:r>
          </a:p>
          <a:p>
            <a:pPr marL="0" lvl="1" indent="-282575" eaLnBrk="1" hangingPunct="1">
              <a:lnSpc>
                <a:spcPct val="85000"/>
              </a:lnSpc>
              <a:spcBef>
                <a:spcPts val="1000"/>
              </a:spcBef>
              <a:buSzPct val="110000"/>
              <a:buFont typeface="Wingdings" pitchFamily="2" charset="2"/>
              <a:buChar char="v"/>
            </a:pPr>
            <a:r>
              <a:rPr lang="fi-FI" sz="2000" smtClean="0"/>
              <a:t>...koska ”keinolannoitteista ja torjuntakemikaaleista</a:t>
            </a:r>
            <a:br>
              <a:rPr lang="fi-FI" sz="2000" smtClean="0"/>
            </a:br>
            <a:r>
              <a:rPr lang="fi-FI" sz="2000" smtClean="0"/>
              <a:t>   on puutetta”</a:t>
            </a:r>
          </a:p>
          <a:p>
            <a:pPr marL="0" lvl="2" indent="-282575" eaLnBrk="1" hangingPunct="1">
              <a:lnSpc>
                <a:spcPct val="85000"/>
              </a:lnSpc>
              <a:spcBef>
                <a:spcPts val="1000"/>
              </a:spcBef>
              <a:buSzPct val="110000"/>
              <a:buFont typeface="Wingdings" pitchFamily="2" charset="2"/>
              <a:buChar char="Ø"/>
            </a:pPr>
            <a:r>
              <a:rPr lang="fi-FI" sz="2000" smtClean="0"/>
              <a:t>...ja siksi Kuubasta on nyt tullut jopa kahvin</a:t>
            </a:r>
            <a:br>
              <a:rPr lang="fi-FI" sz="2000" smtClean="0"/>
            </a:br>
            <a:r>
              <a:rPr lang="fi-FI" sz="2000" smtClean="0"/>
              <a:t>   nettotuoja </a:t>
            </a:r>
            <a:endParaRPr lang="fi-FI" sz="1600" smtClean="0"/>
          </a:p>
          <a:p>
            <a:pPr marL="0" eaLnBrk="1" hangingPunct="1">
              <a:lnSpc>
                <a:spcPct val="85000"/>
              </a:lnSpc>
              <a:spcBef>
                <a:spcPts val="1000"/>
              </a:spcBef>
              <a:buClr>
                <a:schemeClr val="tx1"/>
              </a:buClr>
              <a:buSzTx/>
              <a:buFont typeface="Monotype Sorts" pitchFamily="2" charset="2"/>
              <a:buChar char="F"/>
            </a:pPr>
            <a:r>
              <a:rPr lang="fi-FI" sz="1600" smtClean="0"/>
              <a:t>Luonnonsuojeluyhdistys  Tuottava Maa –  Turvattu Luonto ry: </a:t>
            </a:r>
            <a:r>
              <a:rPr lang="fi-FI" sz="1600" smtClean="0">
                <a:hlinkClick r:id="rId4"/>
              </a:rPr>
              <a:t>http://tuottavamaa.org/forum/index.php?topic=507.0</a:t>
            </a:r>
            <a:r>
              <a:rPr lang="fi-FI" sz="1600" smtClean="0"/>
              <a:t> </a:t>
            </a:r>
          </a:p>
          <a:p>
            <a:pPr marL="0" lvl="1" indent="-282575" eaLnBrk="1" hangingPunct="1">
              <a:lnSpc>
                <a:spcPct val="85000"/>
              </a:lnSpc>
              <a:spcBef>
                <a:spcPts val="1000"/>
              </a:spcBef>
              <a:buSzPct val="110000"/>
            </a:pPr>
            <a:r>
              <a:rPr lang="fi-FI" sz="2000" smtClean="0"/>
              <a:t>Kännykkäguru Jorma Ollilan vetämä brändäystiimi löysi Suomelle ratkaisun: </a:t>
            </a:r>
          </a:p>
          <a:p>
            <a:pPr marL="0" lvl="2" indent="-282575" eaLnBrk="1" hangingPunct="1">
              <a:lnSpc>
                <a:spcPct val="85000"/>
              </a:lnSpc>
              <a:spcBef>
                <a:spcPts val="1000"/>
              </a:spcBef>
              <a:buSzPct val="110000"/>
              <a:buFont typeface="Wingdings" pitchFamily="2" charset="2"/>
              <a:buChar char="v"/>
            </a:pPr>
            <a:r>
              <a:rPr lang="fi-FI" sz="2000" smtClean="0"/>
              <a:t>Puolet  luomuksi näillä Kalevalan kankahilla</a:t>
            </a:r>
          </a:p>
          <a:p>
            <a:pPr marL="571500" lvl="3" indent="-282575" eaLnBrk="1" hangingPunct="1">
              <a:lnSpc>
                <a:spcPct val="85000"/>
              </a:lnSpc>
              <a:spcBef>
                <a:spcPts val="1000"/>
              </a:spcBef>
              <a:buSzPct val="110000"/>
            </a:pPr>
            <a:r>
              <a:rPr lang="fi-FI" sz="2000" smtClean="0"/>
              <a:t>...kyllä kansa maksaa (ja kilpailevat maat...) </a:t>
            </a:r>
          </a:p>
          <a:p>
            <a:pPr marL="0" eaLnBrk="1" hangingPunct="1">
              <a:lnSpc>
                <a:spcPct val="85000"/>
              </a:lnSpc>
              <a:spcBef>
                <a:spcPts val="1000"/>
              </a:spcBef>
              <a:buClr>
                <a:schemeClr val="tx1"/>
              </a:buClr>
              <a:buSzTx/>
              <a:buFont typeface="Monotype Sorts" pitchFamily="2" charset="2"/>
              <a:buChar char="F"/>
            </a:pPr>
            <a:r>
              <a:rPr lang="fi-FI" sz="1600" smtClean="0"/>
              <a:t>Maabrändivaltuuskunta antaa Suomelle tehtäviä. </a:t>
            </a:r>
            <a:r>
              <a:rPr lang="fi-FI" sz="1600" smtClean="0">
                <a:hlinkClick r:id="rId5"/>
              </a:rPr>
              <a:t>UM 25.11.2010</a:t>
            </a:r>
            <a:r>
              <a:rPr lang="fi-FI" sz="1600" smtClean="0"/>
              <a:t/>
            </a:r>
            <a:br>
              <a:rPr lang="fi-FI" sz="1600" smtClean="0"/>
            </a:br>
            <a:r>
              <a:rPr lang="fi-FI" sz="1400" smtClean="0">
                <a:hlinkClick r:id="rId6"/>
              </a:rPr>
              <a:t>http://www.tehtavasuomelle.fi/documents/TS_koko_raportti_A4_FIN.pdf</a:t>
            </a:r>
            <a:r>
              <a:rPr lang="fi-FI" sz="1400" smtClean="0"/>
              <a:t> </a:t>
            </a:r>
            <a:endParaRPr lang="fi-FI" sz="1600" smtClean="0"/>
          </a:p>
          <a:p>
            <a:pPr marL="0" eaLnBrk="1" hangingPunct="1">
              <a:lnSpc>
                <a:spcPct val="85000"/>
              </a:lnSpc>
              <a:spcBef>
                <a:spcPts val="1000"/>
              </a:spcBef>
              <a:buClr>
                <a:schemeClr val="tx1"/>
              </a:buClr>
              <a:buSzTx/>
              <a:buFont typeface="Wingdings" pitchFamily="2" charset="2"/>
              <a:buChar char="v"/>
            </a:pPr>
            <a:r>
              <a:rPr lang="fi-FI" sz="1600" smtClean="0"/>
              <a:t>Brändimietintö väkevöityy toiveeseen (s.119, Drink Finland):  ”Jos kaikki Suomen järvet brandyksi muuttuisi”  (Ujo Ajattelija </a:t>
            </a:r>
            <a:br>
              <a:rPr lang="fi-FI" sz="1600" smtClean="0"/>
            </a:br>
            <a:r>
              <a:rPr lang="fi-FI" sz="1600" smtClean="0"/>
              <a:t>Runo-Suomesta 26.11.2010)</a:t>
            </a:r>
          </a:p>
          <a:p>
            <a:pPr marL="0" eaLnBrk="1" hangingPunct="1">
              <a:lnSpc>
                <a:spcPct val="85000"/>
              </a:lnSpc>
              <a:spcBef>
                <a:spcPts val="1000"/>
              </a:spcBef>
              <a:buClr>
                <a:schemeClr val="tx1"/>
              </a:buClr>
              <a:buSzTx/>
              <a:buFont typeface="Wingdings" pitchFamily="2" charset="2"/>
              <a:buChar char="v"/>
            </a:pPr>
            <a:r>
              <a:rPr lang="fi-FI" sz="1600" smtClean="0"/>
              <a:t>JT puolestaan suosittelee, mielikuvien myynnistä kiinnostuneille, </a:t>
            </a:r>
            <a:r>
              <a:rPr lang="fi-FI" sz="1600" smtClean="0">
                <a:hlinkClick r:id="rId7"/>
              </a:rPr>
              <a:t>Helsingin Kaupunginteatterin </a:t>
            </a:r>
            <a:r>
              <a:rPr lang="fi-FI" sz="1600" smtClean="0"/>
              <a:t>uutta näytelmää ”Enron”</a:t>
            </a:r>
          </a:p>
          <a:p>
            <a:pPr marL="0" eaLnBrk="1" hangingPunct="1">
              <a:lnSpc>
                <a:spcPct val="85000"/>
              </a:lnSpc>
              <a:spcBef>
                <a:spcPts val="1000"/>
              </a:spcBef>
              <a:buClr>
                <a:schemeClr val="tx1"/>
              </a:buClr>
              <a:buSzTx/>
              <a:buFont typeface="Wingdings" pitchFamily="2" charset="2"/>
              <a:buNone/>
            </a:pPr>
            <a:r>
              <a:rPr lang="fi-FI" sz="1600" smtClean="0"/>
              <a:t>* Jorma Ollila haluaa luomu-Suomen. YLE TV2, Ajankohtainen Kakkonen 23.11.2010</a:t>
            </a:r>
          </a:p>
          <a:p>
            <a:pPr marL="0" eaLnBrk="1" hangingPunct="1">
              <a:lnSpc>
                <a:spcPct val="85000"/>
              </a:lnSpc>
              <a:spcBef>
                <a:spcPts val="1000"/>
              </a:spcBef>
              <a:buClr>
                <a:schemeClr val="tx1"/>
              </a:buClr>
              <a:buSzTx/>
              <a:buFont typeface="Monotype Sorts" pitchFamily="2" charset="2"/>
              <a:buChar char="F"/>
            </a:pPr>
            <a:endParaRPr lang="fi-FI" sz="2400" smtClean="0"/>
          </a:p>
        </p:txBody>
      </p:sp>
      <p:sp>
        <p:nvSpPr>
          <p:cNvPr id="222211"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2212"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2213" name="Dian numeron paikkamerkki 5"/>
          <p:cNvSpPr>
            <a:spLocks noGrp="1"/>
          </p:cNvSpPr>
          <p:nvPr>
            <p:ph type="sldNum" sz="quarter" idx="12"/>
          </p:nvPr>
        </p:nvSpPr>
        <p:spPr/>
        <p:txBody>
          <a:bodyPr/>
          <a:lstStyle/>
          <a:p>
            <a:pPr fontAlgn="base">
              <a:spcBef>
                <a:spcPct val="0"/>
              </a:spcBef>
              <a:spcAft>
                <a:spcPct val="0"/>
              </a:spcAft>
              <a:defRPr/>
            </a:pPr>
            <a:fld id="{9855A659-6C21-4E36-A049-1FA063A8F1E7}" type="slidenum">
              <a:rPr lang="en-US" smtClean="0"/>
              <a:pPr fontAlgn="base">
                <a:spcBef>
                  <a:spcPct val="0"/>
                </a:spcBef>
                <a:spcAft>
                  <a:spcPct val="0"/>
                </a:spcAft>
                <a:defRPr/>
              </a:pPr>
              <a:t>71</a:t>
            </a:fld>
            <a:endParaRPr lang="en-US" smtClean="0"/>
          </a:p>
        </p:txBody>
      </p:sp>
      <p:sp>
        <p:nvSpPr>
          <p:cNvPr id="260102" name="Rectangle 1028"/>
          <p:cNvSpPr>
            <a:spLocks noGrp="1" noChangeArrowheads="1"/>
          </p:cNvSpPr>
          <p:nvPr>
            <p:ph type="title"/>
          </p:nvPr>
        </p:nvSpPr>
        <p:spPr>
          <a:xfrm>
            <a:off x="692150" y="42863"/>
            <a:ext cx="6049963" cy="928687"/>
          </a:xfrm>
        </p:spPr>
        <p:txBody>
          <a:bodyPr/>
          <a:lstStyle/>
          <a:p>
            <a:pPr>
              <a:lnSpc>
                <a:spcPts val="2500"/>
              </a:lnSpc>
            </a:pPr>
            <a:r>
              <a:rPr lang="fi-FI" dirty="0" smtClean="0"/>
              <a:t>Kuuban tie on meidän tiemme...?</a:t>
            </a:r>
            <a:br>
              <a:rPr lang="fi-FI" dirty="0" smtClean="0"/>
            </a:br>
            <a:r>
              <a:rPr lang="fi-FI" sz="2000" dirty="0" smtClean="0"/>
              <a:t>(Suomesta luomumaa, Jorma Ollila* 23.11.2010)</a:t>
            </a:r>
            <a:endParaRPr lang="fi-FI"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1122" name="Picture 2" descr="Smoke signals"/>
          <p:cNvPicPr>
            <a:picLocks noChangeAspect="1" noChangeArrowheads="1"/>
          </p:cNvPicPr>
          <p:nvPr/>
        </p:nvPicPr>
        <p:blipFill>
          <a:blip r:embed="rId3" cstate="print"/>
          <a:srcRect/>
          <a:stretch>
            <a:fillRect/>
          </a:stretch>
        </p:blipFill>
        <p:spPr bwMode="auto">
          <a:xfrm>
            <a:off x="-15875" y="1428750"/>
            <a:ext cx="2797175" cy="3287713"/>
          </a:xfrm>
          <a:prstGeom prst="rect">
            <a:avLst/>
          </a:prstGeom>
          <a:noFill/>
          <a:ln w="9525">
            <a:noFill/>
            <a:miter lim="800000"/>
            <a:headEnd/>
            <a:tailEnd/>
          </a:ln>
        </p:spPr>
      </p:pic>
      <p:sp>
        <p:nvSpPr>
          <p:cNvPr id="223235"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3236"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3237" name="Dian numeron paikkamerkki 5"/>
          <p:cNvSpPr>
            <a:spLocks noGrp="1"/>
          </p:cNvSpPr>
          <p:nvPr>
            <p:ph type="sldNum" sz="quarter" idx="12"/>
          </p:nvPr>
        </p:nvSpPr>
        <p:spPr/>
        <p:txBody>
          <a:bodyPr/>
          <a:lstStyle/>
          <a:p>
            <a:pPr fontAlgn="base">
              <a:spcBef>
                <a:spcPct val="0"/>
              </a:spcBef>
              <a:spcAft>
                <a:spcPct val="0"/>
              </a:spcAft>
              <a:defRPr/>
            </a:pPr>
            <a:fld id="{C687B4F2-578B-46F2-8793-B53F95562188}" type="slidenum">
              <a:rPr lang="en-US" smtClean="0"/>
              <a:pPr fontAlgn="base">
                <a:spcBef>
                  <a:spcPct val="0"/>
                </a:spcBef>
                <a:spcAft>
                  <a:spcPct val="0"/>
                </a:spcAft>
                <a:defRPr/>
              </a:pPr>
              <a:t>72</a:t>
            </a:fld>
            <a:endParaRPr lang="en-US" smtClean="0"/>
          </a:p>
        </p:txBody>
      </p:sp>
      <p:sp>
        <p:nvSpPr>
          <p:cNvPr id="261126" name="Rectangle 1028"/>
          <p:cNvSpPr>
            <a:spLocks noGrp="1" noChangeArrowheads="1"/>
          </p:cNvSpPr>
          <p:nvPr>
            <p:ph type="title"/>
          </p:nvPr>
        </p:nvSpPr>
        <p:spPr>
          <a:xfrm>
            <a:off x="620713" y="258763"/>
            <a:ext cx="6048375" cy="928687"/>
          </a:xfrm>
        </p:spPr>
        <p:txBody>
          <a:bodyPr/>
          <a:lstStyle/>
          <a:p>
            <a:pPr>
              <a:lnSpc>
                <a:spcPts val="2500"/>
              </a:lnSpc>
            </a:pPr>
            <a:r>
              <a:rPr lang="fi-FI" dirty="0" smtClean="0"/>
              <a:t>Nokia valitsee nyt laadun ja siirtyy luonnonmukaiseen* viestintään?</a:t>
            </a:r>
          </a:p>
        </p:txBody>
      </p:sp>
      <p:sp>
        <p:nvSpPr>
          <p:cNvPr id="261127" name="Rectangle 1029"/>
          <p:cNvSpPr>
            <a:spLocks noGrp="1" noChangeArrowheads="1"/>
          </p:cNvSpPr>
          <p:nvPr>
            <p:ph type="body" idx="1"/>
          </p:nvPr>
        </p:nvSpPr>
        <p:spPr>
          <a:xfrm>
            <a:off x="2349500" y="1547813"/>
            <a:ext cx="4508500" cy="1584325"/>
          </a:xfrm>
        </p:spPr>
        <p:txBody>
          <a:bodyPr/>
          <a:lstStyle/>
          <a:p>
            <a:pPr marL="282575" lvl="1" indent="-282575" eaLnBrk="1" hangingPunct="1">
              <a:lnSpc>
                <a:spcPct val="85000"/>
              </a:lnSpc>
              <a:spcBef>
                <a:spcPts val="600"/>
              </a:spcBef>
              <a:buSzPct val="110000"/>
              <a:buFont typeface="Wingdings" pitchFamily="2" charset="2"/>
              <a:buNone/>
            </a:pPr>
            <a:r>
              <a:rPr lang="fi-FI" sz="2000" u="sng" smtClean="0"/>
              <a:t>Otteita maailman mediasta</a:t>
            </a:r>
            <a:r>
              <a:rPr lang="fi-FI" sz="2000" smtClean="0"/>
              <a:t>:</a:t>
            </a:r>
          </a:p>
          <a:p>
            <a:pPr marL="282575" lvl="1" indent="-282575" eaLnBrk="1" hangingPunct="1">
              <a:lnSpc>
                <a:spcPct val="85000"/>
              </a:lnSpc>
              <a:spcBef>
                <a:spcPts val="600"/>
              </a:spcBef>
              <a:buSzPct val="110000"/>
              <a:buFont typeface="Wingdings" pitchFamily="2" charset="2"/>
              <a:buNone/>
            </a:pPr>
            <a:endParaRPr lang="fi-FI" sz="2000" smtClean="0"/>
          </a:p>
          <a:p>
            <a:pPr marL="282575" lvl="1" indent="-282575" eaLnBrk="1" hangingPunct="1">
              <a:lnSpc>
                <a:spcPct val="85000"/>
              </a:lnSpc>
              <a:spcBef>
                <a:spcPts val="600"/>
              </a:spcBef>
              <a:buSzPct val="110000"/>
              <a:buFont typeface="Wingdings" pitchFamily="2" charset="2"/>
              <a:buChar char="§"/>
            </a:pPr>
            <a:r>
              <a:rPr lang="fi-FI" sz="2000" smtClean="0"/>
              <a:t>”Nokian uusi, luonnonmukainen </a:t>
            </a:r>
            <a:br>
              <a:rPr lang="fi-FI" sz="2000" smtClean="0"/>
            </a:br>
            <a:r>
              <a:rPr lang="fi-FI" sz="2000" smtClean="0"/>
              <a:t>  viestintäbrändi osoittautui heti</a:t>
            </a:r>
            <a:br>
              <a:rPr lang="fi-FI" sz="2000" smtClean="0"/>
            </a:br>
            <a:r>
              <a:rPr lang="fi-FI" sz="2000" smtClean="0"/>
              <a:t>    megamenestykseksi”</a:t>
            </a:r>
          </a:p>
          <a:p>
            <a:pPr marL="282575" lvl="1" indent="-282575" eaLnBrk="1" hangingPunct="1">
              <a:lnSpc>
                <a:spcPct val="85000"/>
              </a:lnSpc>
              <a:spcBef>
                <a:spcPts val="600"/>
              </a:spcBef>
              <a:buSzPct val="110000"/>
              <a:buFont typeface="Wingdings" pitchFamily="2" charset="2"/>
              <a:buNone/>
            </a:pPr>
            <a:r>
              <a:rPr lang="fi-FI" sz="2000" smtClean="0"/>
              <a:t> </a:t>
            </a:r>
          </a:p>
        </p:txBody>
      </p:sp>
      <p:sp>
        <p:nvSpPr>
          <p:cNvPr id="8" name="Rectangle 1029"/>
          <p:cNvSpPr txBox="1">
            <a:spLocks noChangeArrowheads="1"/>
          </p:cNvSpPr>
          <p:nvPr/>
        </p:nvSpPr>
        <p:spPr bwMode="auto">
          <a:xfrm>
            <a:off x="333375" y="4859338"/>
            <a:ext cx="6480175" cy="1225550"/>
          </a:xfrm>
          <a:prstGeom prst="rect">
            <a:avLst/>
          </a:prstGeom>
          <a:noFill/>
          <a:ln w="9525">
            <a:noFill/>
            <a:miter lim="800000"/>
            <a:headEnd/>
            <a:tailEnd/>
          </a:ln>
        </p:spPr>
        <p:txBody>
          <a:bodyPr/>
          <a:lstStyle/>
          <a:p>
            <a:pPr marL="282575" lvl="1" indent="-282575" eaLnBrk="1" hangingPunct="1">
              <a:lnSpc>
                <a:spcPct val="85000"/>
              </a:lnSpc>
              <a:spcBef>
                <a:spcPts val="600"/>
              </a:spcBef>
              <a:buClr>
                <a:srgbClr val="FFCC49"/>
              </a:buClr>
              <a:buSzPct val="110000"/>
              <a:buFont typeface="Wingdings" pitchFamily="2" charset="2"/>
              <a:buChar char="§"/>
              <a:defRPr/>
            </a:pPr>
            <a:r>
              <a:rPr lang="fi-FI" sz="2000" kern="0" dirty="0">
                <a:solidFill>
                  <a:srgbClr val="000000"/>
                </a:solidFill>
                <a:latin typeface="Arial"/>
                <a:cs typeface="Arial" charset="0"/>
              </a:rPr>
              <a:t>”Tuliterää viestintäteknologiaa vastaan  on jo ehditty nostaa ensimmäiset kanteet. Sen väitetään mm. aiheuttavan astmaa, keuhkosyöpää ja </a:t>
            </a:r>
            <a:br>
              <a:rPr lang="fi-FI" sz="2000" kern="0" dirty="0">
                <a:solidFill>
                  <a:srgbClr val="000000"/>
                </a:solidFill>
                <a:latin typeface="Arial"/>
                <a:cs typeface="Arial" charset="0"/>
              </a:rPr>
            </a:br>
            <a:r>
              <a:rPr lang="fi-FI" sz="2000" kern="0" dirty="0">
                <a:solidFill>
                  <a:srgbClr val="000000"/>
                </a:solidFill>
                <a:latin typeface="Arial"/>
                <a:cs typeface="Arial" charset="0"/>
              </a:rPr>
              <a:t>pakkasten lieventymistä! ”</a:t>
            </a:r>
          </a:p>
        </p:txBody>
      </p:sp>
      <p:sp>
        <p:nvSpPr>
          <p:cNvPr id="9" name="Rectangle 1029"/>
          <p:cNvSpPr txBox="1">
            <a:spLocks noChangeArrowheads="1"/>
          </p:cNvSpPr>
          <p:nvPr/>
        </p:nvSpPr>
        <p:spPr bwMode="auto">
          <a:xfrm>
            <a:off x="333375" y="6156325"/>
            <a:ext cx="6500813" cy="2519363"/>
          </a:xfrm>
          <a:prstGeom prst="rect">
            <a:avLst/>
          </a:prstGeom>
          <a:noFill/>
          <a:ln w="9525">
            <a:noFill/>
            <a:miter lim="800000"/>
            <a:headEnd/>
            <a:tailEnd/>
          </a:ln>
        </p:spPr>
        <p:txBody>
          <a:bodyPr/>
          <a:lstStyle/>
          <a:p>
            <a:pPr marL="282575" lvl="1" indent="-282575" eaLnBrk="1" hangingPunct="1">
              <a:lnSpc>
                <a:spcPct val="85000"/>
              </a:lnSpc>
              <a:spcBef>
                <a:spcPts val="600"/>
              </a:spcBef>
              <a:buClr>
                <a:srgbClr val="FFCC49"/>
              </a:buClr>
              <a:buSzPct val="110000"/>
              <a:buFont typeface="Wingdings" pitchFamily="2" charset="2"/>
              <a:buChar char="§"/>
              <a:defRPr/>
            </a:pPr>
            <a:r>
              <a:rPr lang="fi-FI" sz="2000" kern="0" dirty="0">
                <a:solidFill>
                  <a:srgbClr val="000000"/>
                </a:solidFill>
                <a:latin typeface="Arial"/>
                <a:cs typeface="Arial" charset="0"/>
              </a:rPr>
              <a:t>”Suomen Poliisi kiistää yhä viestintäteknologian yhteyden kerrostalon rajuun paloon Tampereella  22.11.2010”</a:t>
            </a:r>
          </a:p>
          <a:p>
            <a:pPr marL="739775" lvl="2" indent="-282575" eaLnBrk="1" hangingPunct="1">
              <a:lnSpc>
                <a:spcPct val="85000"/>
              </a:lnSpc>
              <a:spcBef>
                <a:spcPts val="600"/>
              </a:spcBef>
              <a:buClr>
                <a:srgbClr val="FFCC49"/>
              </a:buClr>
              <a:buSzPct val="110000"/>
              <a:defRPr/>
            </a:pPr>
            <a:r>
              <a:rPr lang="fi-FI" sz="2000" dirty="0">
                <a:solidFill>
                  <a:srgbClr val="000000"/>
                </a:solidFill>
                <a:latin typeface="Arial"/>
                <a:cs typeface="Arial" charset="0"/>
              </a:rPr>
              <a:t>– ”</a:t>
            </a:r>
            <a:r>
              <a:rPr lang="fi-FI" sz="2000" kern="0" dirty="0">
                <a:solidFill>
                  <a:srgbClr val="000000"/>
                </a:solidFill>
                <a:latin typeface="Arial"/>
                <a:cs typeface="Arial" charset="0"/>
              </a:rPr>
              <a:t>Talosta ei tiettävästi ole ”soiteltu” paloa edeltävinä päivinä, kuten sitkeät huhut väittävät...” </a:t>
            </a:r>
          </a:p>
          <a:p>
            <a:pPr marL="739775" lvl="2" indent="-282575" eaLnBrk="1" hangingPunct="1">
              <a:lnSpc>
                <a:spcPct val="85000"/>
              </a:lnSpc>
              <a:spcBef>
                <a:spcPts val="600"/>
              </a:spcBef>
              <a:buClr>
                <a:srgbClr val="FFCC49"/>
              </a:buClr>
              <a:buSzPct val="110000"/>
              <a:defRPr/>
            </a:pPr>
            <a:endParaRPr lang="fi-FI" sz="1600" kern="0" dirty="0">
              <a:solidFill>
                <a:srgbClr val="000000"/>
              </a:solidFill>
              <a:latin typeface="Arial"/>
              <a:cs typeface="Arial" charset="0"/>
            </a:endParaRPr>
          </a:p>
          <a:p>
            <a:pPr marL="282575" indent="-282575" eaLnBrk="1" hangingPunct="1">
              <a:lnSpc>
                <a:spcPct val="85000"/>
              </a:lnSpc>
              <a:spcBef>
                <a:spcPts val="600"/>
              </a:spcBef>
              <a:buClr>
                <a:srgbClr val="000000"/>
              </a:buClr>
              <a:buFont typeface="Wingdings" pitchFamily="2" charset="2"/>
              <a:buNone/>
              <a:defRPr/>
            </a:pPr>
            <a:endParaRPr lang="fi-FI" sz="1050" kern="0" dirty="0">
              <a:solidFill>
                <a:srgbClr val="000000"/>
              </a:solidFill>
              <a:latin typeface="Arial"/>
              <a:cs typeface="Arial" charset="0"/>
            </a:endParaRPr>
          </a:p>
          <a:p>
            <a:pPr marL="282575" indent="-282575" eaLnBrk="1" hangingPunct="1">
              <a:lnSpc>
                <a:spcPct val="85000"/>
              </a:lnSpc>
              <a:spcBef>
                <a:spcPts val="600"/>
              </a:spcBef>
              <a:buClr>
                <a:srgbClr val="000000"/>
              </a:buClr>
              <a:buFont typeface="Wingdings" pitchFamily="2" charset="2"/>
              <a:buNone/>
              <a:defRPr/>
            </a:pPr>
            <a:r>
              <a:rPr lang="fi-FI" sz="1600" kern="0" dirty="0">
                <a:solidFill>
                  <a:srgbClr val="000000"/>
                </a:solidFill>
                <a:latin typeface="Arial"/>
                <a:cs typeface="Arial" charset="0"/>
              </a:rPr>
              <a:t>* Vrt. Jorma Ollila haluaa </a:t>
            </a:r>
            <a:r>
              <a:rPr lang="fi-FI" sz="1600" kern="0" dirty="0" err="1">
                <a:solidFill>
                  <a:srgbClr val="000000"/>
                </a:solidFill>
                <a:latin typeface="Arial"/>
                <a:cs typeface="Arial" charset="0"/>
              </a:rPr>
              <a:t>luomu-Suomen</a:t>
            </a:r>
            <a:r>
              <a:rPr lang="fi-FI" sz="1600" kern="0" dirty="0">
                <a:solidFill>
                  <a:srgbClr val="000000"/>
                </a:solidFill>
                <a:latin typeface="Arial"/>
                <a:cs typeface="Arial" charset="0"/>
              </a:rPr>
              <a:t>. YLE TV2, Ajankohtainen Kakkonen 23.11.2010</a:t>
            </a:r>
          </a:p>
          <a:p>
            <a:pPr marL="282575" indent="-282575" eaLnBrk="1" hangingPunct="1">
              <a:lnSpc>
                <a:spcPct val="85000"/>
              </a:lnSpc>
              <a:spcBef>
                <a:spcPts val="600"/>
              </a:spcBef>
              <a:buClr>
                <a:srgbClr val="000000"/>
              </a:buClr>
              <a:buFont typeface="Monotype Sorts" pitchFamily="2" charset="2"/>
              <a:buChar char="F"/>
              <a:defRPr/>
            </a:pPr>
            <a:endParaRPr lang="fi-FI" kern="0" dirty="0">
              <a:solidFill>
                <a:srgbClr val="000000"/>
              </a:solidFill>
              <a:latin typeface="Arial"/>
              <a:cs typeface="Arial" charset="0"/>
            </a:endParaRPr>
          </a:p>
        </p:txBody>
      </p:sp>
      <p:sp>
        <p:nvSpPr>
          <p:cNvPr id="10" name="Rectangle 1029"/>
          <p:cNvSpPr txBox="1">
            <a:spLocks noChangeArrowheads="1"/>
          </p:cNvSpPr>
          <p:nvPr/>
        </p:nvSpPr>
        <p:spPr bwMode="auto">
          <a:xfrm>
            <a:off x="2625725" y="3140075"/>
            <a:ext cx="4548188" cy="1431925"/>
          </a:xfrm>
          <a:prstGeom prst="rect">
            <a:avLst/>
          </a:prstGeom>
          <a:noFill/>
          <a:ln w="9525">
            <a:noFill/>
            <a:miter lim="800000"/>
            <a:headEnd/>
            <a:tailEnd/>
          </a:ln>
        </p:spPr>
        <p:txBody>
          <a:bodyPr/>
          <a:lstStyle/>
          <a:p>
            <a:pPr marL="282575" lvl="1" indent="-282575" eaLnBrk="1" hangingPunct="1">
              <a:lnSpc>
                <a:spcPct val="85000"/>
              </a:lnSpc>
              <a:spcBef>
                <a:spcPts val="600"/>
              </a:spcBef>
              <a:buClr>
                <a:srgbClr val="FFCC49"/>
              </a:buClr>
              <a:buSzPct val="110000"/>
              <a:buFont typeface="Wingdings" pitchFamily="2" charset="2"/>
              <a:buChar char="§"/>
              <a:defRPr/>
            </a:pPr>
            <a:r>
              <a:rPr lang="fi-FI" sz="2000" kern="0" dirty="0">
                <a:solidFill>
                  <a:srgbClr val="000000"/>
                </a:solidFill>
                <a:latin typeface="Arial"/>
                <a:cs typeface="Arial" charset="0"/>
              </a:rPr>
              <a:t>”Se kärventää alleen kilpailijoiden </a:t>
            </a:r>
            <a:br>
              <a:rPr lang="fi-FI" sz="2000" kern="0" dirty="0">
                <a:solidFill>
                  <a:srgbClr val="000000"/>
                </a:solidFill>
                <a:latin typeface="Arial"/>
                <a:cs typeface="Arial" charset="0"/>
              </a:rPr>
            </a:br>
            <a:r>
              <a:rPr lang="fi-FI" sz="2000" kern="0" dirty="0">
                <a:solidFill>
                  <a:srgbClr val="000000"/>
                </a:solidFill>
                <a:latin typeface="Arial"/>
                <a:cs typeface="Arial" charset="0"/>
              </a:rPr>
              <a:t> eettisesti epäilyttävät, </a:t>
            </a:r>
            <a:r>
              <a:rPr lang="fi-FI" sz="2000" kern="0" dirty="0" err="1">
                <a:solidFill>
                  <a:srgbClr val="000000"/>
                </a:solidFill>
                <a:latin typeface="Arial"/>
                <a:cs typeface="Arial" charset="0"/>
              </a:rPr>
              <a:t>hightekkiin</a:t>
            </a:r>
            <a:r>
              <a:rPr lang="fi-FI" sz="2000" kern="0" dirty="0">
                <a:solidFill>
                  <a:srgbClr val="000000"/>
                </a:solidFill>
                <a:latin typeface="Arial"/>
                <a:cs typeface="Arial" charset="0"/>
              </a:rPr>
              <a:t> </a:t>
            </a:r>
            <a:br>
              <a:rPr lang="fi-FI" sz="2000" kern="0" dirty="0">
                <a:solidFill>
                  <a:srgbClr val="000000"/>
                </a:solidFill>
                <a:latin typeface="Arial"/>
                <a:cs typeface="Arial" charset="0"/>
              </a:rPr>
            </a:br>
            <a:r>
              <a:rPr lang="fi-FI" sz="2000" kern="0" dirty="0">
                <a:solidFill>
                  <a:srgbClr val="000000"/>
                </a:solidFill>
                <a:latin typeface="Arial"/>
                <a:cs typeface="Arial" charset="0"/>
              </a:rPr>
              <a:t>ja kosketteluun perustuvat, </a:t>
            </a:r>
            <a:br>
              <a:rPr lang="fi-FI" sz="2000" kern="0" dirty="0">
                <a:solidFill>
                  <a:srgbClr val="000000"/>
                </a:solidFill>
                <a:latin typeface="Arial"/>
                <a:cs typeface="Arial" charset="0"/>
              </a:rPr>
            </a:br>
            <a:r>
              <a:rPr lang="fi-FI" sz="2000" kern="0" dirty="0">
                <a:solidFill>
                  <a:srgbClr val="000000"/>
                </a:solidFill>
                <a:latin typeface="Arial"/>
                <a:cs typeface="Arial" charset="0"/>
              </a:rPr>
              <a:t> keinotekoiset laitteet, jollaisia </a:t>
            </a:r>
            <a:br>
              <a:rPr lang="fi-FI" sz="2000" kern="0" dirty="0">
                <a:solidFill>
                  <a:srgbClr val="000000"/>
                </a:solidFill>
                <a:latin typeface="Arial"/>
                <a:cs typeface="Arial" charset="0"/>
              </a:rPr>
            </a:br>
            <a:r>
              <a:rPr lang="fi-FI" sz="2000" kern="0" dirty="0">
                <a:solidFill>
                  <a:srgbClr val="000000"/>
                </a:solidFill>
                <a:latin typeface="Arial"/>
                <a:cs typeface="Arial" charset="0"/>
              </a:rPr>
              <a:t> ei koskaan ole esiintynyt </a:t>
            </a:r>
            <a:br>
              <a:rPr lang="fi-FI" sz="2000" kern="0" dirty="0">
                <a:solidFill>
                  <a:srgbClr val="000000"/>
                </a:solidFill>
                <a:latin typeface="Arial"/>
                <a:cs typeface="Arial" charset="0"/>
              </a:rPr>
            </a:br>
            <a:r>
              <a:rPr lang="fi-FI" sz="2000" kern="0" dirty="0">
                <a:solidFill>
                  <a:srgbClr val="000000"/>
                </a:solidFill>
                <a:latin typeface="Arial"/>
                <a:cs typeface="Arial" charset="0"/>
              </a:rPr>
              <a:t>Luonnossa”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46" name="Rectangle 1029"/>
          <p:cNvSpPr>
            <a:spLocks noGrp="1" noChangeArrowheads="1"/>
          </p:cNvSpPr>
          <p:nvPr>
            <p:ph type="body" idx="1"/>
          </p:nvPr>
        </p:nvSpPr>
        <p:spPr>
          <a:xfrm>
            <a:off x="357188" y="1187450"/>
            <a:ext cx="6500812" cy="3024188"/>
          </a:xfrm>
        </p:spPr>
        <p:txBody>
          <a:bodyPr/>
          <a:lstStyle/>
          <a:p>
            <a:pPr marL="282575" lvl="1" indent="-282575" eaLnBrk="1" hangingPunct="1">
              <a:lnSpc>
                <a:spcPct val="85000"/>
              </a:lnSpc>
              <a:spcBef>
                <a:spcPts val="1000"/>
              </a:spcBef>
              <a:buSzPct val="110000"/>
            </a:pPr>
            <a:r>
              <a:rPr lang="fi-FI" sz="2000" smtClean="0"/>
              <a:t>Maan </a:t>
            </a:r>
            <a:r>
              <a:rPr lang="fi-FI" sz="2000" u="sng" smtClean="0"/>
              <a:t>keinolannoitetehdas</a:t>
            </a:r>
            <a:r>
              <a:rPr lang="fi-FI" sz="2000" smtClean="0"/>
              <a:t> </a:t>
            </a:r>
            <a:r>
              <a:rPr lang="fi-FI" sz="2000" smtClean="0">
                <a:hlinkClick r:id="rId3"/>
              </a:rPr>
              <a:t>uudistetaan</a:t>
            </a:r>
            <a:r>
              <a:rPr lang="fi-FI" sz="2000" smtClean="0"/>
              <a:t> </a:t>
            </a:r>
            <a:br>
              <a:rPr lang="fi-FI" sz="2000" smtClean="0"/>
            </a:br>
            <a:r>
              <a:rPr lang="fi-FI" sz="2000" smtClean="0"/>
              <a:t>8 milj. $ sijoituksella</a:t>
            </a:r>
          </a:p>
          <a:p>
            <a:pPr marL="663575" lvl="2" indent="-282575" eaLnBrk="1" hangingPunct="1">
              <a:lnSpc>
                <a:spcPct val="85000"/>
              </a:lnSpc>
              <a:spcBef>
                <a:spcPts val="1000"/>
              </a:spcBef>
              <a:buSzPct val="110000"/>
            </a:pPr>
            <a:r>
              <a:rPr lang="fi-FI" sz="2000" smtClean="0"/>
              <a:t>...öljyvaltio Venezuelan tuella</a:t>
            </a:r>
          </a:p>
          <a:p>
            <a:pPr marL="663575" lvl="2" indent="-282575" eaLnBrk="1" hangingPunct="1">
              <a:lnSpc>
                <a:spcPct val="85000"/>
              </a:lnSpc>
              <a:spcBef>
                <a:spcPts val="1000"/>
              </a:spcBef>
              <a:buSzPct val="110000"/>
              <a:buFont typeface="Wingdings" pitchFamily="2" charset="2"/>
              <a:buChar char="§"/>
            </a:pPr>
            <a:r>
              <a:rPr lang="fi-FI" sz="2000" smtClean="0"/>
              <a:t>Vuosituotannoksi tulee 200 000 tn ammoniumnitraattia</a:t>
            </a:r>
          </a:p>
          <a:p>
            <a:pPr marL="1235075" lvl="3" indent="-282575" eaLnBrk="1" hangingPunct="1">
              <a:lnSpc>
                <a:spcPct val="85000"/>
              </a:lnSpc>
              <a:spcBef>
                <a:spcPts val="1000"/>
              </a:spcBef>
              <a:buSzPct val="110000"/>
              <a:buFont typeface="Wingdings" pitchFamily="2" charset="2"/>
              <a:buChar char="§"/>
            </a:pPr>
            <a:r>
              <a:rPr lang="fi-FI" smtClean="0"/>
              <a:t>...mikä tyydyttäisi noin puolet Suomen peltoviljelyn vuotuisesta lannoitetypen tarpeesta (Tike 2009)</a:t>
            </a:r>
          </a:p>
          <a:p>
            <a:pPr marL="663575" lvl="2" indent="-282575" eaLnBrk="1" hangingPunct="1">
              <a:lnSpc>
                <a:spcPct val="85000"/>
              </a:lnSpc>
              <a:spcBef>
                <a:spcPts val="1000"/>
              </a:spcBef>
              <a:buSzPct val="110000"/>
            </a:pPr>
            <a:r>
              <a:rPr lang="fi-FI" sz="2000" smtClean="0"/>
              <a:t>...kiellettyä luomussa</a:t>
            </a:r>
          </a:p>
          <a:p>
            <a:pPr marL="282575" lvl="1" indent="-282575" eaLnBrk="1" hangingPunct="1">
              <a:lnSpc>
                <a:spcPct val="85000"/>
              </a:lnSpc>
              <a:spcBef>
                <a:spcPts val="1000"/>
              </a:spcBef>
              <a:buSzPct val="110000"/>
            </a:pPr>
            <a:r>
              <a:rPr lang="fi-FI" sz="2000" smtClean="0"/>
              <a:t>Kuuba on ottanut juuri viljelyyn ja kulutukseen </a:t>
            </a:r>
            <a:br>
              <a:rPr lang="fi-FI" sz="2000" smtClean="0"/>
            </a:br>
            <a:r>
              <a:rPr lang="fi-FI" sz="2000" smtClean="0"/>
              <a:t>maan </a:t>
            </a:r>
            <a:r>
              <a:rPr lang="fi-FI" sz="2000" smtClean="0">
                <a:hlinkClick r:id="rId4"/>
              </a:rPr>
              <a:t>omien tutkijoiden</a:t>
            </a:r>
            <a:r>
              <a:rPr lang="fi-FI" sz="2000" smtClean="0"/>
              <a:t> kehittämän </a:t>
            </a:r>
            <a:br>
              <a:rPr lang="fi-FI" sz="2000" smtClean="0"/>
            </a:br>
            <a:r>
              <a:rPr lang="fi-FI" sz="2000" u="sng" smtClean="0"/>
              <a:t>muuntogeenisen maissin</a:t>
            </a:r>
          </a:p>
          <a:p>
            <a:pPr marL="663575" lvl="2" indent="-282575" eaLnBrk="1" hangingPunct="1">
              <a:lnSpc>
                <a:spcPct val="85000"/>
              </a:lnSpc>
              <a:spcBef>
                <a:spcPts val="1000"/>
              </a:spcBef>
              <a:buSzPct val="110000"/>
            </a:pPr>
            <a:r>
              <a:rPr lang="fi-FI" sz="2000" smtClean="0"/>
              <a:t>...kiellettyä luomussa</a:t>
            </a:r>
          </a:p>
          <a:p>
            <a:pPr marL="282575" lvl="1" indent="-282575" eaLnBrk="1" hangingPunct="1">
              <a:lnSpc>
                <a:spcPct val="85000"/>
              </a:lnSpc>
              <a:spcBef>
                <a:spcPts val="1000"/>
              </a:spcBef>
              <a:buSzPct val="110000"/>
            </a:pPr>
            <a:r>
              <a:rPr lang="fi-FI" sz="2000" smtClean="0"/>
              <a:t>Kuuba on ensimmäisten joukossa kehittämässä kasvatukseen  </a:t>
            </a:r>
            <a:r>
              <a:rPr lang="fi-FI" sz="2000" u="sng" smtClean="0"/>
              <a:t>muuntogeenistä tilapia-kalaa</a:t>
            </a:r>
          </a:p>
          <a:p>
            <a:pPr marL="663575" lvl="2" indent="-282575" eaLnBrk="1" hangingPunct="1">
              <a:lnSpc>
                <a:spcPct val="85000"/>
              </a:lnSpc>
              <a:spcBef>
                <a:spcPts val="1000"/>
              </a:spcBef>
              <a:buSzPct val="110000"/>
            </a:pPr>
            <a:r>
              <a:rPr lang="fi-FI" sz="2000" smtClean="0"/>
              <a:t>...kiellettyä luomussa</a:t>
            </a:r>
          </a:p>
          <a:p>
            <a:pPr marL="282575" lvl="1" indent="-282575" eaLnBrk="1" hangingPunct="1">
              <a:lnSpc>
                <a:spcPct val="85000"/>
              </a:lnSpc>
              <a:spcBef>
                <a:spcPts val="1000"/>
              </a:spcBef>
              <a:buSzPct val="110000"/>
            </a:pPr>
            <a:r>
              <a:rPr lang="fi-FI" sz="2000" b="1" smtClean="0">
                <a:solidFill>
                  <a:srgbClr val="00B0F0"/>
                </a:solidFill>
              </a:rPr>
              <a:t>Milloinkahan Suomi </a:t>
            </a:r>
            <a:r>
              <a:rPr lang="fi-FI" sz="2000" smtClean="0"/>
              <a:t>pääsisi kehityksen kelkkaan...?</a:t>
            </a:r>
          </a:p>
          <a:p>
            <a:pPr marL="282575" lvl="1" indent="-282575" eaLnBrk="1" hangingPunct="1">
              <a:lnSpc>
                <a:spcPct val="85000"/>
              </a:lnSpc>
              <a:spcBef>
                <a:spcPts val="1000"/>
              </a:spcBef>
              <a:buSzPct val="110000"/>
            </a:pPr>
            <a:r>
              <a:rPr lang="fi-FI" sz="2000" smtClean="0"/>
              <a:t>Suomalainen pieni kasvinjalostuslaitos (Boreal) on jalostanut  huipputehokkaan gm-tärkkelysperunan</a:t>
            </a:r>
          </a:p>
          <a:p>
            <a:pPr marL="663575" lvl="2" indent="-282575" eaLnBrk="1" hangingPunct="1">
              <a:lnSpc>
                <a:spcPct val="85000"/>
              </a:lnSpc>
              <a:spcBef>
                <a:spcPts val="1000"/>
              </a:spcBef>
              <a:buSzPct val="110000"/>
              <a:buFont typeface="Wingdings" pitchFamily="2" charset="2"/>
              <a:buChar char="§"/>
            </a:pPr>
            <a:r>
              <a:rPr lang="fi-FI" sz="2000" smtClean="0"/>
              <a:t>...mutta päättäjät puuhaavat vain geenikieltoa</a:t>
            </a:r>
          </a:p>
          <a:p>
            <a:pPr marL="663575" lvl="2" indent="-282575" eaLnBrk="1" hangingPunct="1">
              <a:lnSpc>
                <a:spcPct val="85000"/>
              </a:lnSpc>
              <a:spcBef>
                <a:spcPts val="1000"/>
              </a:spcBef>
              <a:buSzPct val="110000"/>
              <a:buFont typeface="Wingdings" pitchFamily="2" charset="2"/>
              <a:buChar char="§"/>
            </a:pPr>
            <a:r>
              <a:rPr lang="fi-FI" sz="2000" smtClean="0"/>
              <a:t>Maatalousministeri* toivoo, ettei tiede osaisi kehittää yhtään täällä menestyvää gm-kasvia</a:t>
            </a:r>
          </a:p>
          <a:p>
            <a:pPr marL="282575" lvl="1" indent="-282575" eaLnBrk="1" hangingPunct="1">
              <a:lnSpc>
                <a:spcPct val="85000"/>
              </a:lnSpc>
              <a:spcBef>
                <a:spcPts val="1000"/>
              </a:spcBef>
              <a:buSzPct val="110000"/>
              <a:buFont typeface="Wingdings" pitchFamily="2" charset="2"/>
              <a:buNone/>
            </a:pPr>
            <a:r>
              <a:rPr lang="fi-FI" sz="1600" smtClean="0"/>
              <a:t>* Suomen Kuvalehti </a:t>
            </a:r>
            <a:r>
              <a:rPr lang="fi-FI" sz="1600" smtClean="0">
                <a:hlinkClick r:id="rId5"/>
              </a:rPr>
              <a:t>1.10.2010</a:t>
            </a:r>
            <a:r>
              <a:rPr lang="fi-FI" sz="1600" smtClean="0"/>
              <a:t> </a:t>
            </a:r>
            <a:endParaRPr lang="fi-FI" sz="2000" smtClean="0"/>
          </a:p>
          <a:p>
            <a:pPr eaLnBrk="1" hangingPunct="1">
              <a:lnSpc>
                <a:spcPct val="85000"/>
              </a:lnSpc>
              <a:spcBef>
                <a:spcPts val="1000"/>
              </a:spcBef>
              <a:buClr>
                <a:schemeClr val="tx1"/>
              </a:buClr>
              <a:buSzTx/>
              <a:buFont typeface="Monotype Sorts" pitchFamily="2" charset="2"/>
              <a:buChar char="F"/>
            </a:pPr>
            <a:r>
              <a:rPr lang="fi-FI" sz="1600" smtClean="0"/>
              <a:t>Tike (</a:t>
            </a:r>
            <a:r>
              <a:rPr lang="fi-FI" sz="1600" smtClean="0">
                <a:hlinkClick r:id="rId6"/>
              </a:rPr>
              <a:t>2009</a:t>
            </a:r>
            <a:r>
              <a:rPr lang="fi-FI" sz="1600" smtClean="0"/>
              <a:t>). Maataloustilastollinen vuosikirja 2009. </a:t>
            </a:r>
          </a:p>
          <a:p>
            <a:pPr eaLnBrk="1" hangingPunct="1">
              <a:lnSpc>
                <a:spcPct val="85000"/>
              </a:lnSpc>
              <a:spcBef>
                <a:spcPts val="1000"/>
              </a:spcBef>
              <a:buClr>
                <a:schemeClr val="tx1"/>
              </a:buClr>
              <a:buSzTx/>
              <a:buFont typeface="Wingdings" pitchFamily="2" charset="2"/>
              <a:buNone/>
            </a:pPr>
            <a:endParaRPr lang="fi-FI" sz="1600" smtClean="0"/>
          </a:p>
          <a:p>
            <a:pPr eaLnBrk="1" hangingPunct="1">
              <a:lnSpc>
                <a:spcPct val="85000"/>
              </a:lnSpc>
              <a:spcBef>
                <a:spcPts val="1000"/>
              </a:spcBef>
              <a:buClr>
                <a:schemeClr val="tx1"/>
              </a:buClr>
              <a:buSzTx/>
              <a:buFont typeface="Monotype Sorts" pitchFamily="2" charset="2"/>
              <a:buChar char="F"/>
            </a:pPr>
            <a:endParaRPr lang="fi-FI" sz="2400" smtClean="0"/>
          </a:p>
        </p:txBody>
      </p:sp>
      <p:sp>
        <p:nvSpPr>
          <p:cNvPr id="224259"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4260"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4261" name="Dian numeron paikkamerkki 5"/>
          <p:cNvSpPr>
            <a:spLocks noGrp="1"/>
          </p:cNvSpPr>
          <p:nvPr>
            <p:ph type="sldNum" sz="quarter" idx="12"/>
          </p:nvPr>
        </p:nvSpPr>
        <p:spPr/>
        <p:txBody>
          <a:bodyPr/>
          <a:lstStyle/>
          <a:p>
            <a:pPr fontAlgn="base">
              <a:spcBef>
                <a:spcPct val="0"/>
              </a:spcBef>
              <a:spcAft>
                <a:spcPct val="0"/>
              </a:spcAft>
              <a:defRPr/>
            </a:pPr>
            <a:fld id="{A5F6593E-D77F-4633-8A8C-D8FAFD0DEF5D}" type="slidenum">
              <a:rPr lang="en-US" smtClean="0"/>
              <a:pPr fontAlgn="base">
                <a:spcBef>
                  <a:spcPct val="0"/>
                </a:spcBef>
                <a:spcAft>
                  <a:spcPct val="0"/>
                </a:spcAft>
                <a:defRPr/>
              </a:pPr>
              <a:t>73</a:t>
            </a:fld>
            <a:endParaRPr lang="en-US" smtClean="0"/>
          </a:p>
        </p:txBody>
      </p:sp>
      <p:sp>
        <p:nvSpPr>
          <p:cNvPr id="262150" name="Rectangle 1028"/>
          <p:cNvSpPr>
            <a:spLocks noGrp="1" noChangeArrowheads="1"/>
          </p:cNvSpPr>
          <p:nvPr>
            <p:ph type="title"/>
          </p:nvPr>
        </p:nvSpPr>
        <p:spPr>
          <a:xfrm>
            <a:off x="692150" y="107950"/>
            <a:ext cx="6049963" cy="928688"/>
          </a:xfrm>
        </p:spPr>
        <p:txBody>
          <a:bodyPr/>
          <a:lstStyle/>
          <a:p>
            <a:pPr>
              <a:lnSpc>
                <a:spcPts val="2500"/>
              </a:lnSpc>
            </a:pPr>
            <a:r>
              <a:rPr lang="fi-FI" dirty="0" smtClean="0"/>
              <a:t>Luomumaa Kuuba kuitenkin aikoo nousta...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170" name="Rectangle 1029"/>
          <p:cNvSpPr>
            <a:spLocks noGrp="1" noChangeArrowheads="1"/>
          </p:cNvSpPr>
          <p:nvPr>
            <p:ph type="body" idx="1"/>
          </p:nvPr>
        </p:nvSpPr>
        <p:spPr>
          <a:xfrm>
            <a:off x="357188" y="4356100"/>
            <a:ext cx="6500812" cy="3095625"/>
          </a:xfrm>
        </p:spPr>
        <p:txBody>
          <a:bodyPr/>
          <a:lstStyle/>
          <a:p>
            <a:pPr eaLnBrk="1" hangingPunct="1">
              <a:lnSpc>
                <a:spcPct val="85000"/>
              </a:lnSpc>
              <a:spcBef>
                <a:spcPts val="600"/>
              </a:spcBef>
            </a:pPr>
            <a:r>
              <a:rPr lang="fi-FI" smtClean="0"/>
              <a:t>Tilapiat ovat trooppisia kirjoahvenia. Ne ovat </a:t>
            </a:r>
            <a:br>
              <a:rPr lang="fi-FI" smtClean="0"/>
            </a:br>
            <a:r>
              <a:rPr lang="fi-FI" smtClean="0"/>
              <a:t>karppien ja lohikalojen jälkeen eniten viljeltyjä kaloja: </a:t>
            </a:r>
            <a:br>
              <a:rPr lang="fi-FI" smtClean="0"/>
            </a:br>
            <a:r>
              <a:rPr lang="fi-FI" smtClean="0"/>
              <a:t>1.5 milj. tn/v (FAO </a:t>
            </a:r>
            <a:r>
              <a:rPr lang="fi-FI" smtClean="0">
                <a:hlinkClick r:id="rId3"/>
              </a:rPr>
              <a:t>2010</a:t>
            </a:r>
            <a:r>
              <a:rPr lang="fi-FI" smtClean="0"/>
              <a:t>)</a:t>
            </a:r>
          </a:p>
          <a:p>
            <a:pPr eaLnBrk="1" hangingPunct="1">
              <a:lnSpc>
                <a:spcPct val="85000"/>
              </a:lnSpc>
              <a:spcBef>
                <a:spcPts val="600"/>
              </a:spcBef>
            </a:pPr>
            <a:r>
              <a:rPr lang="fi-FI" smtClean="0"/>
              <a:t>Tilapiat karkailevat viljelmiltä ja vakiintuvat tropiikissa uusiksi lajeiksi paikalliseen luontoon</a:t>
            </a:r>
          </a:p>
          <a:p>
            <a:pPr eaLnBrk="1" hangingPunct="1">
              <a:lnSpc>
                <a:spcPct val="85000"/>
              </a:lnSpc>
              <a:spcBef>
                <a:spcPts val="600"/>
              </a:spcBef>
            </a:pPr>
            <a:r>
              <a:rPr lang="fi-FI" smtClean="0"/>
              <a:t>Kuubassa kuluttajat tahtoisivat ostaa maassa kehitettyjä </a:t>
            </a:r>
            <a:r>
              <a:rPr lang="fi-FI" u="sng" smtClean="0"/>
              <a:t>muuntogeenisiä tilapioita</a:t>
            </a:r>
            <a:r>
              <a:rPr lang="fi-FI" smtClean="0"/>
              <a:t>, sillä tutkimusten mukaan ne ovat paremman makuisia, hyödyntävät rehun ekotehokkaammin, käyttäytyvät väistyvämmin ja selviäisivät vapaana huonommin kuin tavalliset tilapiat tai villit kalalajit</a:t>
            </a:r>
          </a:p>
          <a:p>
            <a:pPr lvl="1" eaLnBrk="1" hangingPunct="1">
              <a:lnSpc>
                <a:spcPct val="85000"/>
              </a:lnSpc>
              <a:spcBef>
                <a:spcPts val="600"/>
              </a:spcBef>
            </a:pPr>
            <a:r>
              <a:rPr lang="fi-FI" smtClean="0"/>
              <a:t>P.S. Viljeltyjen tilapioiden rehuun kannattaisi lisätä sydänystävällistä, muuntogeenistä omega3-soijaa</a:t>
            </a:r>
            <a:br>
              <a:rPr lang="fi-FI" smtClean="0"/>
            </a:br>
            <a:r>
              <a:rPr lang="fi-FI" sz="1600" smtClean="0"/>
              <a:t>(vrt. Science Daily </a:t>
            </a:r>
            <a:r>
              <a:rPr lang="fi-FI" sz="1600" smtClean="0">
                <a:hlinkClick r:id="rId4"/>
              </a:rPr>
              <a:t>10.7.2008</a:t>
            </a:r>
            <a:r>
              <a:rPr lang="fi-FI" sz="1600" smtClean="0"/>
              <a:t>) </a:t>
            </a:r>
            <a:r>
              <a:rPr lang="fi-FI" smtClean="0"/>
              <a:t> </a:t>
            </a:r>
          </a:p>
          <a:p>
            <a:pPr eaLnBrk="1" hangingPunct="1">
              <a:lnSpc>
                <a:spcPct val="85000"/>
              </a:lnSpc>
              <a:spcBef>
                <a:spcPts val="600"/>
              </a:spcBef>
              <a:buClr>
                <a:schemeClr val="tx1"/>
              </a:buClr>
              <a:buSzTx/>
              <a:buFont typeface="Monotype Sorts" pitchFamily="2" charset="2"/>
              <a:buChar char="F"/>
            </a:pPr>
            <a:r>
              <a:rPr lang="fi-FI" sz="1400" smtClean="0"/>
              <a:t>Estrada MP (2004). Center for Genetic Engineering and Biotechnology, Havana, Cuba 2004, </a:t>
            </a:r>
            <a:r>
              <a:rPr lang="fi-FI" sz="1400" smtClean="0">
                <a:hlinkClick r:id="rId5"/>
              </a:rPr>
              <a:t>esitelmä</a:t>
            </a:r>
            <a:r>
              <a:rPr lang="fi-FI" sz="1400" smtClean="0"/>
              <a:t> (38 s., pdf) </a:t>
            </a:r>
          </a:p>
          <a:p>
            <a:pPr eaLnBrk="1" hangingPunct="1">
              <a:lnSpc>
                <a:spcPct val="85000"/>
              </a:lnSpc>
              <a:buClr>
                <a:schemeClr val="tx1"/>
              </a:buClr>
              <a:buSzTx/>
              <a:buFont typeface="Monotype Sorts" pitchFamily="2" charset="2"/>
              <a:buChar char="F"/>
            </a:pPr>
            <a:r>
              <a:rPr lang="fi-FI" sz="1400" smtClean="0"/>
              <a:t>Guillen et al. (1999). Mar. Biotechnol. 1: </a:t>
            </a:r>
            <a:r>
              <a:rPr lang="fi-FI" sz="1400" smtClean="0">
                <a:hlinkClick r:id="rId6"/>
              </a:rPr>
              <a:t>2–14</a:t>
            </a:r>
            <a:endParaRPr lang="fi-FI" sz="1400" smtClean="0"/>
          </a:p>
          <a:p>
            <a:pPr eaLnBrk="1" hangingPunct="1">
              <a:lnSpc>
                <a:spcPct val="85000"/>
              </a:lnSpc>
              <a:spcBef>
                <a:spcPts val="600"/>
              </a:spcBef>
              <a:buClr>
                <a:schemeClr val="tx1"/>
              </a:buClr>
              <a:buSzTx/>
              <a:buFont typeface="Monotype Sorts" pitchFamily="2" charset="2"/>
              <a:buChar char="F"/>
            </a:pPr>
            <a:endParaRPr lang="fi-FI" smtClean="0"/>
          </a:p>
        </p:txBody>
      </p:sp>
      <p:sp>
        <p:nvSpPr>
          <p:cNvPr id="225283"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25284"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25285" name="Dian numeron paikkamerkki 5"/>
          <p:cNvSpPr>
            <a:spLocks noGrp="1"/>
          </p:cNvSpPr>
          <p:nvPr>
            <p:ph type="sldNum" sz="quarter" idx="12"/>
          </p:nvPr>
        </p:nvSpPr>
        <p:spPr/>
        <p:txBody>
          <a:bodyPr/>
          <a:lstStyle/>
          <a:p>
            <a:pPr fontAlgn="base">
              <a:spcBef>
                <a:spcPct val="0"/>
              </a:spcBef>
              <a:spcAft>
                <a:spcPct val="0"/>
              </a:spcAft>
              <a:defRPr/>
            </a:pPr>
            <a:fld id="{D0DA81B6-994F-4B0B-A397-C2FFD95AFB88}" type="slidenum">
              <a:rPr lang="en-US" smtClean="0"/>
              <a:pPr fontAlgn="base">
                <a:spcBef>
                  <a:spcPct val="0"/>
                </a:spcBef>
                <a:spcAft>
                  <a:spcPct val="0"/>
                </a:spcAft>
                <a:defRPr/>
              </a:pPr>
              <a:t>74</a:t>
            </a:fld>
            <a:endParaRPr lang="en-US" smtClean="0"/>
          </a:p>
        </p:txBody>
      </p:sp>
      <p:sp>
        <p:nvSpPr>
          <p:cNvPr id="263174" name="Rectangle 1028"/>
          <p:cNvSpPr>
            <a:spLocks noGrp="1" noChangeArrowheads="1"/>
          </p:cNvSpPr>
          <p:nvPr>
            <p:ph type="title"/>
          </p:nvPr>
        </p:nvSpPr>
        <p:spPr>
          <a:xfrm>
            <a:off x="234950" y="187325"/>
            <a:ext cx="5857875" cy="928688"/>
          </a:xfrm>
        </p:spPr>
        <p:txBody>
          <a:bodyPr/>
          <a:lstStyle/>
          <a:p>
            <a:pPr algn="ctr">
              <a:lnSpc>
                <a:spcPts val="2500"/>
              </a:lnSpc>
            </a:pPr>
            <a:r>
              <a:rPr lang="fi-FI" dirty="0" err="1" smtClean="0"/>
              <a:t>Gm-tilapia</a:t>
            </a:r>
            <a:r>
              <a:rPr lang="fi-FI" dirty="0" smtClean="0"/>
              <a:t> on maukkaampaa, </a:t>
            </a:r>
            <a:br>
              <a:rPr lang="fi-FI" dirty="0" smtClean="0"/>
            </a:br>
            <a:r>
              <a:rPr lang="fi-FI" dirty="0" smtClean="0"/>
              <a:t>(</a:t>
            </a:r>
            <a:r>
              <a:rPr lang="fi-FI" dirty="0" err="1" smtClean="0"/>
              <a:t>eko</a:t>
            </a:r>
            <a:r>
              <a:rPr lang="fi-FI" dirty="0" smtClean="0"/>
              <a:t>)tehokkaampaa  ja </a:t>
            </a:r>
            <a:br>
              <a:rPr lang="fi-FI" dirty="0" smtClean="0"/>
            </a:br>
            <a:r>
              <a:rPr lang="fi-FI" dirty="0" smtClean="0"/>
              <a:t>turvallisempaa ympäristölle</a:t>
            </a:r>
          </a:p>
        </p:txBody>
      </p:sp>
      <p:pic>
        <p:nvPicPr>
          <p:cNvPr id="263175" name="Picture 2" descr="http://www.morningstarfishermen.org/images/fond.jpg"/>
          <p:cNvPicPr>
            <a:picLocks noChangeAspect="1" noChangeArrowheads="1"/>
          </p:cNvPicPr>
          <p:nvPr/>
        </p:nvPicPr>
        <p:blipFill>
          <a:blip r:embed="rId7" cstate="print"/>
          <a:srcRect/>
          <a:stretch>
            <a:fillRect/>
          </a:stretch>
        </p:blipFill>
        <p:spPr bwMode="auto">
          <a:xfrm>
            <a:off x="1268413" y="1128713"/>
            <a:ext cx="3744912" cy="325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285750" y="3175"/>
            <a:ext cx="5829300" cy="1473200"/>
          </a:xfrm>
        </p:spPr>
        <p:txBody>
          <a:bodyPr/>
          <a:lstStyle/>
          <a:p>
            <a:pPr algn="ctr" eaLnBrk="1" hangingPunct="1"/>
            <a:r>
              <a:rPr lang="fi-FI" sz="3600" dirty="0" smtClean="0"/>
              <a:t>Asiakaslähtöisyys lääkintähuollossa?</a:t>
            </a:r>
          </a:p>
        </p:txBody>
      </p:sp>
      <p:pic>
        <p:nvPicPr>
          <p:cNvPr id="264195" name="Picture 3" descr="vaihlaa1"/>
          <p:cNvPicPr>
            <a:picLocks noGrp="1" noChangeAspect="1" noChangeArrowheads="1"/>
          </p:cNvPicPr>
          <p:nvPr>
            <p:ph sz="half" idx="1"/>
          </p:nvPr>
        </p:nvPicPr>
        <p:blipFill>
          <a:blip r:embed="rId3" cstate="print"/>
          <a:srcRect/>
          <a:stretch>
            <a:fillRect/>
          </a:stretch>
        </p:blipFill>
        <p:spPr>
          <a:xfrm>
            <a:off x="404813" y="1768475"/>
            <a:ext cx="4679950" cy="3300413"/>
          </a:xfrm>
          <a:noFill/>
        </p:spPr>
      </p:pic>
      <p:pic>
        <p:nvPicPr>
          <p:cNvPr id="264196" name="Picture 4" descr="Vaihla2kt"/>
          <p:cNvPicPr>
            <a:picLocks noGrp="1" noChangeAspect="1" noChangeArrowheads="1"/>
          </p:cNvPicPr>
          <p:nvPr>
            <p:ph sz="half" idx="2"/>
          </p:nvPr>
        </p:nvPicPr>
        <p:blipFill>
          <a:blip r:embed="rId4" cstate="print"/>
          <a:srcRect/>
          <a:stretch>
            <a:fillRect/>
          </a:stretch>
        </p:blipFill>
        <p:spPr>
          <a:xfrm>
            <a:off x="765175" y="5330825"/>
            <a:ext cx="5472113" cy="3489325"/>
          </a:xfrm>
          <a:noFill/>
        </p:spPr>
      </p:pic>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algn="ctr" eaLnBrk="1" hangingPunct="1"/>
            <a:r>
              <a:rPr lang="fi-FI" sz="4000" dirty="0" smtClean="0"/>
              <a:t>Lääketurismi - rahat pois sairailta eläkeläisiltä</a:t>
            </a:r>
          </a:p>
        </p:txBody>
      </p:sp>
      <p:sp>
        <p:nvSpPr>
          <p:cNvPr id="265219" name="Rectangle 3"/>
          <p:cNvSpPr>
            <a:spLocks noGrp="1" noChangeArrowheads="1"/>
          </p:cNvSpPr>
          <p:nvPr>
            <p:ph type="body" idx="1"/>
          </p:nvPr>
        </p:nvSpPr>
        <p:spPr>
          <a:xfrm>
            <a:off x="304800" y="1905000"/>
            <a:ext cx="6400800" cy="5486400"/>
          </a:xfrm>
        </p:spPr>
        <p:txBody>
          <a:bodyPr/>
          <a:lstStyle/>
          <a:p>
            <a:pPr eaLnBrk="1" hangingPunct="1">
              <a:buFont typeface="Monotype Sorts" pitchFamily="2" charset="2"/>
              <a:buNone/>
            </a:pPr>
            <a:r>
              <a:rPr lang="fi-FI" sz="2800" u="sng" dirty="0" smtClean="0"/>
              <a:t>Kokemuksia Kiinan-matkalta 1999 </a:t>
            </a:r>
            <a:endParaRPr lang="fi-FI" sz="2800" dirty="0" smtClean="0"/>
          </a:p>
          <a:p>
            <a:pPr eaLnBrk="1" hangingPunct="1"/>
            <a:r>
              <a:rPr lang="fi-FI" sz="2800" dirty="0" smtClean="0"/>
              <a:t>Turistit kytkettiin sähköjohtoon  ”eläviksi kuusenkynttilöiksi”</a:t>
            </a:r>
          </a:p>
          <a:p>
            <a:pPr eaLnBrk="1" hangingPunct="1"/>
            <a:r>
              <a:rPr lang="fi-FI" sz="2800" dirty="0" smtClean="0"/>
              <a:t>Kaikkien sairauksien diagnoosi valtimon sykinnästä</a:t>
            </a:r>
          </a:p>
          <a:p>
            <a:pPr eaLnBrk="1" hangingPunct="1"/>
            <a:r>
              <a:rPr lang="fi-FI" sz="2800" dirty="0" smtClean="0"/>
              <a:t>Yrttihoidot lopun ikää, 500 mk/ annos (lisätoimitukset postitse)</a:t>
            </a:r>
          </a:p>
          <a:p>
            <a:pPr eaLnBrk="1" hangingPunct="1"/>
            <a:r>
              <a:rPr lang="fi-FI" sz="2800" dirty="0" smtClean="0"/>
              <a:t>”Kalliita, koska niin harvinaisia”</a:t>
            </a:r>
          </a:p>
          <a:p>
            <a:pPr eaLnBrk="1" hangingPunct="1"/>
            <a:r>
              <a:rPr lang="fi-FI" sz="2800" dirty="0" smtClean="0"/>
              <a:t>Mutta ”mitä ihminen ei tekisi terveytensä eteen”</a:t>
            </a:r>
          </a:p>
          <a:p>
            <a:pPr eaLnBrk="1" hangingPunct="1"/>
            <a:r>
              <a:rPr lang="fi-FI" sz="2800" dirty="0" smtClean="0"/>
              <a:t>”Ei ollenkaan sivuvaikutuksia”</a:t>
            </a:r>
          </a:p>
          <a:p>
            <a:pPr eaLnBrk="1" hangingPunct="1"/>
            <a:r>
              <a:rPr lang="fi-FI" sz="2800" dirty="0" smtClean="0"/>
              <a:t>. . . joskin kuolettavia haittoja</a:t>
            </a:r>
          </a:p>
          <a:p>
            <a:pPr lvl="1" eaLnBrk="1" hangingPunct="1"/>
            <a:r>
              <a:rPr lang="fi-FI" sz="2400" dirty="0" smtClean="0"/>
              <a:t>maksansiirrot pelastivat Kiinan yrttejä nauttineita Suomessa v. 1999</a:t>
            </a:r>
          </a:p>
          <a:p>
            <a:pPr eaLnBrk="1" hangingPunct="1"/>
            <a:r>
              <a:rPr lang="fi-FI" sz="2800" dirty="0" smtClean="0"/>
              <a:t>Intialaiset perässä rahan pyydystykseen</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Otsikko 1"/>
          <p:cNvSpPr>
            <a:spLocks noGrp="1"/>
          </p:cNvSpPr>
          <p:nvPr>
            <p:ph type="title"/>
          </p:nvPr>
        </p:nvSpPr>
        <p:spPr/>
        <p:txBody>
          <a:bodyPr/>
          <a:lstStyle/>
          <a:p>
            <a:r>
              <a:rPr lang="fi-FI" dirty="0" smtClean="0"/>
              <a:t>Uskomuslääkintä syö maailmasta </a:t>
            </a:r>
            <a:br>
              <a:rPr lang="fi-FI" dirty="0" smtClean="0"/>
            </a:br>
            <a:r>
              <a:rPr lang="fi-FI" dirty="0" smtClean="0"/>
              <a:t>harvinaiset villikasvit</a:t>
            </a:r>
          </a:p>
        </p:txBody>
      </p:sp>
      <p:sp>
        <p:nvSpPr>
          <p:cNvPr id="266243" name="Sisällön paikkamerkki 2"/>
          <p:cNvSpPr>
            <a:spLocks noGrp="1"/>
          </p:cNvSpPr>
          <p:nvPr>
            <p:ph idx="1"/>
          </p:nvPr>
        </p:nvSpPr>
        <p:spPr/>
        <p:txBody>
          <a:bodyPr/>
          <a:lstStyle/>
          <a:p>
            <a:pPr>
              <a:lnSpc>
                <a:spcPct val="150000"/>
              </a:lnSpc>
            </a:pPr>
            <a:r>
              <a:rPr lang="fi-FI" smtClean="0"/>
              <a:t>Lääkintä- ja maustekasveja kaupataan maailmassa </a:t>
            </a:r>
            <a:br>
              <a:rPr lang="fi-FI" smtClean="0"/>
            </a:br>
            <a:r>
              <a:rPr lang="fi-FI" smtClean="0"/>
              <a:t>400 000 000 kg/v</a:t>
            </a:r>
          </a:p>
          <a:p>
            <a:pPr>
              <a:lnSpc>
                <a:spcPct val="150000"/>
              </a:lnSpc>
            </a:pPr>
            <a:r>
              <a:rPr lang="fi-FI" smtClean="0"/>
              <a:t> Lajeista 80 % kerätään luonnosta</a:t>
            </a:r>
          </a:p>
          <a:p>
            <a:pPr>
              <a:lnSpc>
                <a:spcPct val="150000"/>
              </a:lnSpc>
            </a:pPr>
            <a:r>
              <a:rPr lang="fi-FI" smtClean="0"/>
              <a:t>Saalistuksen kohteena yli 70 000 villikasvia, monet niistä vaarassa huveta tai hävitä sukupuuttoon</a:t>
            </a:r>
          </a:p>
          <a:p>
            <a:pPr>
              <a:lnSpc>
                <a:spcPct val="150000"/>
              </a:lnSpc>
            </a:pPr>
            <a:r>
              <a:rPr lang="fi-FI" smtClean="0"/>
              <a:t>Esim. Intian ”perinnelääkinnän” kasvilajeista 300 on uhanalaisia (IUCN)</a:t>
            </a:r>
          </a:p>
          <a:p>
            <a:pPr>
              <a:lnSpc>
                <a:spcPct val="150000"/>
              </a:lnSpc>
            </a:pPr>
            <a:r>
              <a:rPr lang="fi-FI" smtClean="0"/>
              <a:t>Alan suurbisnes varmistelee nyt tuotteiden saatavuutta jatkossakin standardilla (ISSC-MAP)</a:t>
            </a:r>
          </a:p>
          <a:p>
            <a:pPr lvl="1">
              <a:lnSpc>
                <a:spcPct val="150000"/>
              </a:lnSpc>
            </a:pPr>
            <a:r>
              <a:rPr lang="fi-FI" smtClean="0"/>
              <a:t>… joka julkistettiin Maailman luomumessuilla (Biofach) 16.2.2007 </a:t>
            </a:r>
          </a:p>
          <a:p>
            <a:pPr>
              <a:lnSpc>
                <a:spcPct val="150000"/>
              </a:lnSpc>
            </a:pPr>
            <a:r>
              <a:rPr lang="fi-FI" smtClean="0"/>
              <a:t> Plant Gen. Res. Newsl. 2007, No. 149, p. 45-46</a:t>
            </a:r>
          </a:p>
          <a:p>
            <a:pPr>
              <a:lnSpc>
                <a:spcPct val="150000"/>
              </a:lnSpc>
            </a:pPr>
            <a:endParaRPr lang="fi-FI" smtClean="0"/>
          </a:p>
        </p:txBody>
      </p:sp>
      <p:sp>
        <p:nvSpPr>
          <p:cNvPr id="4" name="Päivämäärän paikkamerkki 3"/>
          <p:cNvSpPr>
            <a:spLocks noGrp="1"/>
          </p:cNvSpPr>
          <p:nvPr>
            <p:ph type="dt" sz="quarter" idx="10"/>
          </p:nvPr>
        </p:nvSpPr>
        <p:spPr/>
        <p:txBody>
          <a:bodyPr/>
          <a:lstStyle/>
          <a:p>
            <a:pPr>
              <a:defRPr/>
            </a:pPr>
            <a:r>
              <a:rPr lang="fi-FI" smtClean="0"/>
              <a:t>13.9.2012</a:t>
            </a:r>
            <a:endParaRPr lang="en-US" dirty="0"/>
          </a:p>
        </p:txBody>
      </p:sp>
      <p:sp>
        <p:nvSpPr>
          <p:cNvPr id="5" name="Alatunnisteen paikkamerkki 4"/>
          <p:cNvSpPr>
            <a:spLocks noGrp="1"/>
          </p:cNvSpPr>
          <p:nvPr>
            <p:ph type="ftr" sz="quarter" idx="11"/>
          </p:nvPr>
        </p:nvSpPr>
        <p:spPr/>
        <p:txBody>
          <a:bodyPr/>
          <a:lstStyle/>
          <a:p>
            <a:pPr>
              <a:defRPr/>
            </a:pPr>
            <a:r>
              <a:rPr lang="fi-FI" smtClean="0"/>
              <a:t>Jussi Tammisola, Kasvit ja ravinto</a:t>
            </a:r>
            <a:endParaRPr lang="en-US"/>
          </a:p>
        </p:txBody>
      </p:sp>
      <p:sp>
        <p:nvSpPr>
          <p:cNvPr id="6" name="Dian numeron paikkamerkki 5"/>
          <p:cNvSpPr>
            <a:spLocks noGrp="1"/>
          </p:cNvSpPr>
          <p:nvPr>
            <p:ph type="sldNum" sz="quarter" idx="12"/>
          </p:nvPr>
        </p:nvSpPr>
        <p:spPr/>
        <p:txBody>
          <a:bodyPr/>
          <a:lstStyle/>
          <a:p>
            <a:pPr>
              <a:defRPr/>
            </a:pPr>
            <a:fld id="{AFED89E3-43F9-4473-ABF3-7E7C9BB8D446}"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606425" y="279400"/>
            <a:ext cx="5380038" cy="1473200"/>
          </a:xfrm>
          <a:prstGeom prst="rect">
            <a:avLst/>
          </a:prstGeom>
          <a:noFill/>
          <a:ln w="12700">
            <a:noFill/>
            <a:miter lim="800000"/>
            <a:headEnd/>
            <a:tailEnd/>
          </a:ln>
        </p:spPr>
        <p:txBody>
          <a:bodyPr lIns="90488" tIns="44450" rIns="90488" bIns="44450" anchor="b"/>
          <a:lstStyle/>
          <a:p>
            <a:pPr eaLnBrk="1" hangingPunct="1"/>
            <a:r>
              <a:rPr lang="fi-FI" sz="4400" dirty="0">
                <a:solidFill>
                  <a:srgbClr val="00FF00"/>
                </a:solidFill>
              </a:rPr>
              <a:t>Sukupuuttojen syitä ihmisen aikakaudella</a:t>
            </a:r>
          </a:p>
        </p:txBody>
      </p:sp>
      <p:sp>
        <p:nvSpPr>
          <p:cNvPr id="267267" name="Rectangle 3"/>
          <p:cNvSpPr>
            <a:spLocks noGrp="1" noChangeArrowheads="1"/>
          </p:cNvSpPr>
          <p:nvPr>
            <p:ph type="title"/>
          </p:nvPr>
        </p:nvSpPr>
        <p:spPr>
          <a:xfrm>
            <a:off x="1096963" y="355600"/>
            <a:ext cx="5380037" cy="1473200"/>
          </a:xfrm>
        </p:spPr>
        <p:txBody>
          <a:bodyPr/>
          <a:lstStyle/>
          <a:p>
            <a:pPr eaLnBrk="1" hangingPunct="1"/>
            <a:r>
              <a:rPr lang="fi-FI" smtClean="0"/>
              <a:t> </a:t>
            </a:r>
          </a:p>
        </p:txBody>
      </p:sp>
      <p:pic>
        <p:nvPicPr>
          <p:cNvPr id="267268" name="Picture 4" descr="halebo15"/>
          <p:cNvPicPr>
            <a:picLocks noChangeAspect="1" noChangeArrowheads="1"/>
          </p:cNvPicPr>
          <p:nvPr/>
        </p:nvPicPr>
        <p:blipFill>
          <a:blip r:embed="rId4" cstate="print"/>
          <a:srcRect/>
          <a:stretch>
            <a:fillRect/>
          </a:stretch>
        </p:blipFill>
        <p:spPr bwMode="auto">
          <a:xfrm>
            <a:off x="-1905000" y="1785938"/>
            <a:ext cx="15163800" cy="8894762"/>
          </a:xfrm>
          <a:prstGeom prst="rect">
            <a:avLst/>
          </a:prstGeom>
          <a:noFill/>
          <a:ln w="9525">
            <a:noFill/>
            <a:miter lim="800000"/>
            <a:headEnd/>
            <a:tailEnd/>
          </a:ln>
        </p:spPr>
      </p:pic>
      <p:sp>
        <p:nvSpPr>
          <p:cNvPr id="267269" name="Rectangle 5"/>
          <p:cNvSpPr>
            <a:spLocks noChangeArrowheads="1"/>
          </p:cNvSpPr>
          <p:nvPr/>
        </p:nvSpPr>
        <p:spPr bwMode="auto">
          <a:xfrm>
            <a:off x="911225" y="2057400"/>
            <a:ext cx="5380038" cy="5486400"/>
          </a:xfrm>
          <a:prstGeom prst="rect">
            <a:avLst/>
          </a:prstGeom>
          <a:noFill/>
          <a:ln w="12700">
            <a:noFill/>
            <a:miter lim="800000"/>
            <a:headEnd/>
            <a:tailEnd/>
          </a:ln>
        </p:spPr>
        <p:txBody>
          <a:bodyPr lIns="90488" tIns="44450" rIns="90488" bIns="44450"/>
          <a:lstStyle/>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Elinympäristöjen katoaminen</a:t>
            </a:r>
            <a:endParaRPr lang="fi-FI" sz="3200">
              <a:solidFill>
                <a:srgbClr val="00FF00"/>
              </a:solidFill>
            </a:endParaRP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Loppuun metsästäminen</a:t>
            </a: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Luontaistuotteet, taikausko, perinteet, uskomuslääkintä</a:t>
            </a: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Harvinaisuuksien keräily</a:t>
            </a: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Vieraslajien saapuminen</a:t>
            </a:r>
            <a:r>
              <a:rPr lang="fi-FI" sz="3200">
                <a:solidFill>
                  <a:srgbClr val="00FF00"/>
                </a:solidFill>
              </a:rPr>
              <a:t> </a:t>
            </a:r>
            <a:r>
              <a:rPr lang="fi-FI" sz="3200">
                <a:solidFill>
                  <a:srgbClr val="00FFFF"/>
                </a:solidFill>
              </a:rPr>
              <a:t>eristyneille</a:t>
            </a:r>
            <a:r>
              <a:rPr lang="fi-FI" sz="3200">
                <a:solidFill>
                  <a:srgbClr val="00FF00"/>
                </a:solidFill>
              </a:rPr>
              <a:t> </a:t>
            </a:r>
            <a:r>
              <a:rPr lang="fi-FI" sz="3200">
                <a:solidFill>
                  <a:srgbClr val="00FFFF"/>
                </a:solidFill>
              </a:rPr>
              <a:t>alu</a:t>
            </a:r>
            <a:r>
              <a:rPr lang="fi-FI" sz="3200">
                <a:solidFill>
                  <a:srgbClr val="FF33CC"/>
                </a:solidFill>
              </a:rPr>
              <a:t>eille</a:t>
            </a:r>
            <a:endParaRPr lang="fi-FI" sz="3200">
              <a:solidFill>
                <a:srgbClr val="00FF00"/>
              </a:solidFill>
            </a:endParaRP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Geneetti</a:t>
            </a:r>
            <a:r>
              <a:rPr lang="fi-FI" sz="3200">
                <a:solidFill>
                  <a:srgbClr val="FF33CC"/>
                </a:solidFill>
              </a:rPr>
              <a:t>nen</a:t>
            </a:r>
            <a:r>
              <a:rPr lang="fi-FI" sz="3200">
                <a:solidFill>
                  <a:srgbClr val="00FF00"/>
                </a:solidFill>
              </a:rPr>
              <a:t> </a:t>
            </a:r>
            <a:r>
              <a:rPr lang="fi-FI" sz="3200">
                <a:solidFill>
                  <a:srgbClr val="FF33CC"/>
                </a:solidFill>
              </a:rPr>
              <a:t>degeneraatio</a:t>
            </a:r>
            <a:endParaRPr lang="fi-FI" sz="3200">
              <a:solidFill>
                <a:srgbClr val="00FF00"/>
              </a:solidFill>
            </a:endParaRPr>
          </a:p>
          <a:p>
            <a:pPr marL="742950" lvl="1" indent="-285750" eaLnBrk="1" hangingPunct="1">
              <a:lnSpc>
                <a:spcPct val="90000"/>
              </a:lnSpc>
              <a:spcBef>
                <a:spcPct val="20000"/>
              </a:spcBef>
              <a:buClr>
                <a:srgbClr val="00FFFF"/>
              </a:buClr>
              <a:buSzPct val="100000"/>
              <a:buFontTx/>
              <a:buChar char="•"/>
            </a:pPr>
            <a:r>
              <a:rPr lang="fi-FI" sz="2800">
                <a:solidFill>
                  <a:srgbClr val="00FFFF"/>
                </a:solidFill>
              </a:rPr>
              <a:t>pienet</a:t>
            </a:r>
            <a:r>
              <a:rPr lang="fi-FI" sz="2800">
                <a:solidFill>
                  <a:srgbClr val="FF33CC"/>
                </a:solidFill>
              </a:rPr>
              <a:t> ja eristyneet</a:t>
            </a:r>
            <a:r>
              <a:rPr lang="fi-FI" sz="2800">
                <a:solidFill>
                  <a:srgbClr val="00FF00"/>
                </a:solidFill>
              </a:rPr>
              <a:t> </a:t>
            </a:r>
            <a:r>
              <a:rPr lang="fi-FI" sz="2800">
                <a:solidFill>
                  <a:srgbClr val="FF33CC"/>
                </a:solidFill>
              </a:rPr>
              <a:t>popu</a:t>
            </a:r>
            <a:r>
              <a:rPr lang="fi-FI" sz="2800">
                <a:solidFill>
                  <a:srgbClr val="00FFFF"/>
                </a:solidFill>
              </a:rPr>
              <a:t>laatiot</a:t>
            </a:r>
          </a:p>
          <a:p>
            <a:pPr marL="742950" lvl="1" indent="-285750" eaLnBrk="1" hangingPunct="1">
              <a:lnSpc>
                <a:spcPct val="90000"/>
              </a:lnSpc>
              <a:spcBef>
                <a:spcPct val="20000"/>
              </a:spcBef>
              <a:buClr>
                <a:srgbClr val="00FFFF"/>
              </a:buClr>
              <a:buSzPct val="100000"/>
              <a:buFontTx/>
              <a:buChar char="•"/>
            </a:pPr>
            <a:r>
              <a:rPr lang="fi-FI" sz="2800">
                <a:solidFill>
                  <a:srgbClr val="00FFFF"/>
                </a:solidFill>
              </a:rPr>
              <a:t>diversiteetin katoaminen</a:t>
            </a:r>
          </a:p>
          <a:p>
            <a:pPr marL="742950" lvl="1" indent="-285750" eaLnBrk="1" hangingPunct="1">
              <a:lnSpc>
                <a:spcPct val="90000"/>
              </a:lnSpc>
              <a:spcBef>
                <a:spcPct val="20000"/>
              </a:spcBef>
              <a:buClr>
                <a:srgbClr val="00FFFF"/>
              </a:buClr>
              <a:buSzPct val="100000"/>
              <a:buFontTx/>
              <a:buChar char="•"/>
            </a:pPr>
            <a:r>
              <a:rPr lang="fi-FI" sz="2800">
                <a:solidFill>
                  <a:srgbClr val="00FFFF"/>
                </a:solidFill>
              </a:rPr>
              <a:t>sopeutumattomuus muutoksiin</a:t>
            </a:r>
            <a:endParaRPr lang="fi-FI" sz="2800">
              <a:solidFill>
                <a:srgbClr val="00FF00"/>
              </a:solidFill>
            </a:endParaRPr>
          </a:p>
          <a:p>
            <a:pPr marL="742950" lvl="1" indent="-285750" eaLnBrk="1" hangingPunct="1">
              <a:lnSpc>
                <a:spcPct val="90000"/>
              </a:lnSpc>
              <a:spcBef>
                <a:spcPct val="20000"/>
              </a:spcBef>
              <a:buClr>
                <a:srgbClr val="FF33CC"/>
              </a:buClr>
              <a:buSzPct val="80000"/>
              <a:buFont typeface="Wingdings" pitchFamily="2" charset="2"/>
              <a:buChar char="v"/>
            </a:pPr>
            <a:r>
              <a:rPr lang="fi-FI" sz="2800">
                <a:solidFill>
                  <a:srgbClr val="00FFFF"/>
                </a:solidFill>
              </a:rPr>
              <a:t>Maan siemenpankki puskuroi</a:t>
            </a:r>
          </a:p>
          <a:p>
            <a:pPr marL="342900" indent="-342900" eaLnBrk="1" hangingPunct="1">
              <a:lnSpc>
                <a:spcPct val="90000"/>
              </a:lnSpc>
              <a:spcBef>
                <a:spcPct val="20000"/>
              </a:spcBef>
              <a:buClr>
                <a:srgbClr val="00FFFF"/>
              </a:buClr>
              <a:buSzPct val="75000"/>
              <a:buFont typeface="Monotype Sorts" pitchFamily="2" charset="2"/>
              <a:buChar char="u"/>
            </a:pPr>
            <a:r>
              <a:rPr lang="fi-FI" sz="3200">
                <a:solidFill>
                  <a:srgbClr val="00FFFF"/>
                </a:solidFill>
              </a:rPr>
              <a:t>Gm-eliöt vielä viattomia...</a:t>
            </a:r>
            <a:endParaRPr lang="fi-FI" sz="3200">
              <a:solidFill>
                <a:srgbClr val="00FF00"/>
              </a:solidFill>
            </a:endParaRPr>
          </a:p>
        </p:txBody>
      </p:sp>
      <p:sp>
        <p:nvSpPr>
          <p:cNvPr id="267270" name="Text Box 6"/>
          <p:cNvSpPr txBox="1">
            <a:spLocks noChangeArrowheads="1"/>
          </p:cNvSpPr>
          <p:nvPr/>
        </p:nvSpPr>
        <p:spPr bwMode="auto">
          <a:xfrm>
            <a:off x="3819525" y="8610600"/>
            <a:ext cx="2433638" cy="457200"/>
          </a:xfrm>
          <a:prstGeom prst="rect">
            <a:avLst/>
          </a:prstGeom>
          <a:noFill/>
          <a:ln w="12700">
            <a:noFill/>
            <a:miter lim="800000"/>
            <a:headEnd/>
            <a:tailEnd/>
          </a:ln>
        </p:spPr>
        <p:txBody>
          <a:bodyPr wrap="none">
            <a:spAutoFit/>
          </a:bodyPr>
          <a:lstStyle/>
          <a:p>
            <a:r>
              <a:rPr lang="fi-FI">
                <a:solidFill>
                  <a:srgbClr val="00FFFF"/>
                </a:solidFill>
              </a:rPr>
              <a:t>J.Tammisola 1998</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8050"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58051"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58052" name="Dian numeron paikkamerkki 5"/>
          <p:cNvSpPr>
            <a:spLocks noGrp="1"/>
          </p:cNvSpPr>
          <p:nvPr>
            <p:ph type="sldNum" sz="quarter" idx="12"/>
          </p:nvPr>
        </p:nvSpPr>
        <p:spPr/>
        <p:txBody>
          <a:bodyPr/>
          <a:lstStyle/>
          <a:p>
            <a:pPr fontAlgn="base">
              <a:spcBef>
                <a:spcPct val="0"/>
              </a:spcBef>
              <a:spcAft>
                <a:spcPct val="0"/>
              </a:spcAft>
              <a:defRPr/>
            </a:pPr>
            <a:fld id="{1EA0BC9A-FB22-420D-8A15-891DAF6C9390}" type="slidenum">
              <a:rPr lang="en-US" smtClean="0"/>
              <a:pPr fontAlgn="base">
                <a:spcBef>
                  <a:spcPct val="0"/>
                </a:spcBef>
                <a:spcAft>
                  <a:spcPct val="0"/>
                </a:spcAft>
                <a:defRPr/>
              </a:pPr>
              <a:t>79</a:t>
            </a:fld>
            <a:endParaRPr lang="en-US" smtClean="0"/>
          </a:p>
        </p:txBody>
      </p:sp>
      <p:sp>
        <p:nvSpPr>
          <p:cNvPr id="268293" name="Rectangle 1028"/>
          <p:cNvSpPr>
            <a:spLocks noGrp="1" noChangeArrowheads="1"/>
          </p:cNvSpPr>
          <p:nvPr>
            <p:ph type="title"/>
          </p:nvPr>
        </p:nvSpPr>
        <p:spPr>
          <a:xfrm>
            <a:off x="620713" y="474663"/>
            <a:ext cx="6048375" cy="928687"/>
          </a:xfrm>
        </p:spPr>
        <p:txBody>
          <a:bodyPr/>
          <a:lstStyle/>
          <a:p>
            <a:pPr>
              <a:lnSpc>
                <a:spcPts val="2500"/>
              </a:lnSpc>
            </a:pPr>
            <a:r>
              <a:rPr lang="fi-FI" dirty="0" smtClean="0"/>
              <a:t>”Ihmisen ja veden tietoisuudet</a:t>
            </a:r>
            <a:br>
              <a:rPr lang="fi-FI" dirty="0" smtClean="0"/>
            </a:br>
            <a:r>
              <a:rPr lang="fi-FI" dirty="0" smtClean="0"/>
              <a:t>                               sulautuvat yhteen” </a:t>
            </a:r>
            <a:br>
              <a:rPr lang="fi-FI" dirty="0" smtClean="0"/>
            </a:br>
            <a:r>
              <a:rPr lang="fi-FI" dirty="0" smtClean="0"/>
              <a:t>                                     </a:t>
            </a:r>
            <a:r>
              <a:rPr lang="fi-FI" sz="2000" b="0" dirty="0" smtClean="0"/>
              <a:t>(mystikko </a:t>
            </a:r>
            <a:r>
              <a:rPr lang="fi-FI" sz="2000" b="0" dirty="0" err="1" smtClean="0"/>
              <a:t>Mae-Wan</a:t>
            </a:r>
            <a:r>
              <a:rPr lang="fi-FI" sz="2000" b="0" dirty="0" smtClean="0"/>
              <a:t> Ho) </a:t>
            </a:r>
            <a:endParaRPr lang="fi-FI" dirty="0" smtClean="0"/>
          </a:p>
        </p:txBody>
      </p:sp>
      <p:pic>
        <p:nvPicPr>
          <p:cNvPr id="268294" name="Kuva 4" descr="IMG_3020k.jpg"/>
          <p:cNvPicPr>
            <a:picLocks noChangeAspect="1"/>
          </p:cNvPicPr>
          <p:nvPr/>
        </p:nvPicPr>
        <p:blipFill>
          <a:blip r:embed="rId3" cstate="print"/>
          <a:srcRect/>
          <a:stretch>
            <a:fillRect/>
          </a:stretch>
        </p:blipFill>
        <p:spPr bwMode="auto">
          <a:xfrm>
            <a:off x="-100013" y="1909763"/>
            <a:ext cx="7200901" cy="5399087"/>
          </a:xfrm>
          <a:prstGeom prst="rect">
            <a:avLst/>
          </a:prstGeom>
          <a:noFill/>
          <a:ln w="9525">
            <a:noFill/>
            <a:miter lim="800000"/>
            <a:headEnd/>
            <a:tailEnd/>
          </a:ln>
        </p:spPr>
      </p:pic>
      <p:sp>
        <p:nvSpPr>
          <p:cNvPr id="268295" name="Tekstikehys 9"/>
          <p:cNvSpPr txBox="1">
            <a:spLocks noChangeArrowheads="1"/>
          </p:cNvSpPr>
          <p:nvPr/>
        </p:nvSpPr>
        <p:spPr bwMode="auto">
          <a:xfrm>
            <a:off x="823913" y="7308850"/>
            <a:ext cx="5700712" cy="584200"/>
          </a:xfrm>
          <a:prstGeom prst="rect">
            <a:avLst/>
          </a:prstGeom>
          <a:noFill/>
          <a:ln w="9525">
            <a:noFill/>
            <a:miter lim="800000"/>
            <a:headEnd/>
            <a:tailEnd/>
          </a:ln>
        </p:spPr>
        <p:txBody>
          <a:bodyPr wrap="none">
            <a:spAutoFit/>
          </a:bodyPr>
          <a:lstStyle/>
          <a:p>
            <a:r>
              <a:rPr lang="fi-FI" sz="1600">
                <a:solidFill>
                  <a:srgbClr val="000000"/>
                </a:solidFill>
                <a:latin typeface="Arial" pitchFamily="34" charset="0"/>
                <a:cs typeface="Arial" pitchFamily="34" charset="0"/>
              </a:rPr>
              <a:t>Laatikkokala (</a:t>
            </a:r>
            <a:r>
              <a:rPr lang="fi-FI" sz="1600" i="1">
                <a:solidFill>
                  <a:srgbClr val="000000"/>
                </a:solidFill>
                <a:latin typeface="Arial" pitchFamily="34" charset="0"/>
                <a:cs typeface="Arial" pitchFamily="34" charset="0"/>
              </a:rPr>
              <a:t>Ostracion cubicus</a:t>
            </a:r>
            <a:r>
              <a:rPr lang="fi-FI" sz="1600">
                <a:solidFill>
                  <a:srgbClr val="000000"/>
                </a:solidFill>
                <a:latin typeface="Arial" pitchFamily="34" charset="0"/>
                <a:cs typeface="Arial" pitchFamily="34" charset="0"/>
              </a:rPr>
              <a:t>)</a:t>
            </a:r>
            <a:r>
              <a:rPr lang="fi-FI" sz="1600" i="1">
                <a:solidFill>
                  <a:srgbClr val="000000"/>
                </a:solidFill>
                <a:latin typeface="Arial" pitchFamily="34" charset="0"/>
                <a:cs typeface="Arial" pitchFamily="34" charset="0"/>
              </a:rPr>
              <a:t>.</a:t>
            </a:r>
            <a:r>
              <a:rPr lang="fi-FI" sz="1600">
                <a:solidFill>
                  <a:srgbClr val="000000"/>
                </a:solidFill>
                <a:latin typeface="Arial" pitchFamily="34" charset="0"/>
                <a:cs typeface="Arial" pitchFamily="34" charset="0"/>
              </a:rPr>
              <a:t> </a:t>
            </a:r>
          </a:p>
          <a:p>
            <a:r>
              <a:rPr lang="fi-FI" sz="1600">
                <a:solidFill>
                  <a:srgbClr val="000000"/>
                </a:solidFill>
                <a:latin typeface="Arial" pitchFamily="34" charset="0"/>
                <a:cs typeface="Arial" pitchFamily="34" charset="0"/>
              </a:rPr>
              <a:t>Kuvan otti  (vesitetyin aivoin?) J. Tammisola, El Gouna 2010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1029"/>
          <p:cNvSpPr>
            <a:spLocks noGrp="1" noChangeArrowheads="1"/>
          </p:cNvSpPr>
          <p:nvPr>
            <p:ph type="body" idx="1"/>
          </p:nvPr>
        </p:nvSpPr>
        <p:spPr>
          <a:xfrm>
            <a:off x="357188" y="7092950"/>
            <a:ext cx="6500812" cy="1295400"/>
          </a:xfrm>
        </p:spPr>
        <p:txBody>
          <a:bodyPr/>
          <a:lstStyle/>
          <a:p>
            <a:pPr>
              <a:lnSpc>
                <a:spcPct val="95000"/>
              </a:lnSpc>
              <a:spcBef>
                <a:spcPct val="25000"/>
              </a:spcBef>
            </a:pPr>
            <a:r>
              <a:rPr lang="fi-FI" smtClean="0"/>
              <a:t>Heikolla satotasolla viljakilon tuotanto tulee monta kertaa kalliimmaksi</a:t>
            </a:r>
          </a:p>
          <a:p>
            <a:pPr>
              <a:lnSpc>
                <a:spcPct val="95000"/>
              </a:lnSpc>
              <a:spcBef>
                <a:spcPct val="25000"/>
              </a:spcBef>
              <a:buFont typeface="Wingdings" pitchFamily="2" charset="2"/>
              <a:buNone/>
            </a:pPr>
            <a:r>
              <a:rPr lang="fi-FI" sz="1400" smtClean="0"/>
              <a:t>Riepponen L (2003). Maa- ja elintarviketalous 19, MTT, 32 s.</a:t>
            </a:r>
          </a:p>
          <a:p>
            <a:pPr>
              <a:lnSpc>
                <a:spcPct val="95000"/>
              </a:lnSpc>
              <a:spcBef>
                <a:spcPct val="25000"/>
              </a:spcBef>
              <a:buFont typeface="Wingdings" pitchFamily="2" charset="2"/>
              <a:buNone/>
            </a:pPr>
            <a:r>
              <a:rPr lang="fi-FI" sz="1400" smtClean="0">
                <a:hlinkClick r:id="rId4"/>
              </a:rPr>
              <a:t>http://www.mtt.fi/met/pdf/met19.pdf</a:t>
            </a:r>
            <a:r>
              <a:rPr lang="fi-FI" sz="1400" smtClean="0"/>
              <a:t> </a:t>
            </a:r>
          </a:p>
        </p:txBody>
      </p:sp>
      <p:sp>
        <p:nvSpPr>
          <p:cNvPr id="216067" name="Päivämäärän paikkamerkki 3"/>
          <p:cNvSpPr>
            <a:spLocks noGrp="1"/>
          </p:cNvSpPr>
          <p:nvPr>
            <p:ph type="dt" sz="quarter" idx="10"/>
          </p:nvPr>
        </p:nvSpPr>
        <p:spPr/>
        <p:txBody>
          <a:bodyPr/>
          <a:lstStyle/>
          <a:p>
            <a:pPr fontAlgn="base">
              <a:spcBef>
                <a:spcPct val="0"/>
              </a:spcBef>
              <a:spcAft>
                <a:spcPct val="0"/>
              </a:spcAft>
              <a:defRPr/>
            </a:pPr>
            <a:r>
              <a:rPr lang="fi-FI" smtClean="0"/>
              <a:t>13.9.2012</a:t>
            </a:r>
            <a:endParaRPr lang="en-US" smtClean="0"/>
          </a:p>
        </p:txBody>
      </p:sp>
      <p:sp>
        <p:nvSpPr>
          <p:cNvPr id="216068" name="Alatunnisteen paikkamerkki 4"/>
          <p:cNvSpPr>
            <a:spLocks noGrp="1"/>
          </p:cNvSpPr>
          <p:nvPr>
            <p:ph type="ftr" sz="quarter" idx="11"/>
          </p:nvPr>
        </p:nvSpPr>
        <p:spPr/>
        <p:txBody>
          <a:bodyPr/>
          <a:lstStyle/>
          <a:p>
            <a:pPr fontAlgn="base">
              <a:spcBef>
                <a:spcPct val="0"/>
              </a:spcBef>
              <a:spcAft>
                <a:spcPct val="0"/>
              </a:spcAft>
              <a:defRPr/>
            </a:pPr>
            <a:r>
              <a:rPr lang="fi-FI" smtClean="0"/>
              <a:t>Jussi Tammisola, Kasvit ja ravinto</a:t>
            </a:r>
            <a:endParaRPr lang="en-US" smtClean="0"/>
          </a:p>
        </p:txBody>
      </p:sp>
      <p:sp>
        <p:nvSpPr>
          <p:cNvPr id="216069" name="Dian numeron paikkamerkki 5"/>
          <p:cNvSpPr>
            <a:spLocks noGrp="1"/>
          </p:cNvSpPr>
          <p:nvPr>
            <p:ph type="sldNum" sz="quarter" idx="12"/>
          </p:nvPr>
        </p:nvSpPr>
        <p:spPr/>
        <p:txBody>
          <a:bodyPr/>
          <a:lstStyle/>
          <a:p>
            <a:pPr fontAlgn="base">
              <a:spcBef>
                <a:spcPct val="0"/>
              </a:spcBef>
              <a:spcAft>
                <a:spcPct val="0"/>
              </a:spcAft>
              <a:defRPr/>
            </a:pPr>
            <a:fld id="{F73DA2AA-9B75-44C0-92DB-AED5D9AA8897}" type="slidenum">
              <a:rPr lang="en-US" smtClean="0"/>
              <a:pPr fontAlgn="base">
                <a:spcBef>
                  <a:spcPct val="0"/>
                </a:spcBef>
                <a:spcAft>
                  <a:spcPct val="0"/>
                </a:spcAft>
                <a:defRPr/>
              </a:pPr>
              <a:t>8</a:t>
            </a:fld>
            <a:endParaRPr lang="en-US" smtClean="0"/>
          </a:p>
        </p:txBody>
      </p:sp>
      <p:sp>
        <p:nvSpPr>
          <p:cNvPr id="1031" name="Rectangle 1028"/>
          <p:cNvSpPr>
            <a:spLocks noGrp="1" noChangeArrowheads="1"/>
          </p:cNvSpPr>
          <p:nvPr>
            <p:ph type="title"/>
          </p:nvPr>
        </p:nvSpPr>
        <p:spPr>
          <a:xfrm>
            <a:off x="765175" y="258763"/>
            <a:ext cx="6092825" cy="928687"/>
          </a:xfrm>
        </p:spPr>
        <p:txBody>
          <a:bodyPr/>
          <a:lstStyle/>
          <a:p>
            <a:pPr>
              <a:lnSpc>
                <a:spcPts val="2500"/>
              </a:lnSpc>
            </a:pPr>
            <a:r>
              <a:rPr lang="fi-FI" dirty="0" smtClean="0"/>
              <a:t>Satoisuus vaikuttaa suuresti viljelykasvien tuotantokustannuksiin</a:t>
            </a:r>
          </a:p>
        </p:txBody>
      </p:sp>
      <p:grpSp>
        <p:nvGrpSpPr>
          <p:cNvPr id="1032" name="Ryhmä 20"/>
          <p:cNvGrpSpPr>
            <a:grpSpLocks/>
          </p:cNvGrpSpPr>
          <p:nvPr/>
        </p:nvGrpSpPr>
        <p:grpSpPr bwMode="auto">
          <a:xfrm>
            <a:off x="260351" y="1577975"/>
            <a:ext cx="6408737" cy="5081588"/>
            <a:chOff x="260650" y="1907704"/>
            <a:chExt cx="6408710" cy="5081790"/>
          </a:xfrm>
        </p:grpSpPr>
        <p:sp>
          <p:nvSpPr>
            <p:cNvPr id="1033" name="Text Box 4"/>
            <p:cNvSpPr txBox="1">
              <a:spLocks noChangeArrowheads="1"/>
            </p:cNvSpPr>
            <p:nvPr/>
          </p:nvSpPr>
          <p:spPr bwMode="auto">
            <a:xfrm>
              <a:off x="2337902" y="6620162"/>
              <a:ext cx="2249334" cy="369332"/>
            </a:xfrm>
            <a:prstGeom prst="rect">
              <a:avLst/>
            </a:prstGeom>
            <a:noFill/>
            <a:ln w="9525">
              <a:noFill/>
              <a:miter lim="800000"/>
              <a:headEnd/>
              <a:tailEnd/>
            </a:ln>
          </p:spPr>
          <p:txBody>
            <a:bodyPr wrap="none">
              <a:spAutoFit/>
            </a:bodyPr>
            <a:lstStyle/>
            <a:p>
              <a:pPr eaLnBrk="1" hangingPunct="1"/>
              <a:r>
                <a:rPr lang="fi-FI" sz="1800">
                  <a:solidFill>
                    <a:srgbClr val="9900FF"/>
                  </a:solidFill>
                  <a:latin typeface="Arial" pitchFamily="34" charset="0"/>
                  <a:cs typeface="Arial" pitchFamily="34" charset="0"/>
                </a:rPr>
                <a:t>Hehtaarisato [kg/ha]</a:t>
              </a:r>
            </a:p>
          </p:txBody>
        </p:sp>
        <p:sp>
          <p:nvSpPr>
            <p:cNvPr id="1034" name="Text Box 5"/>
            <p:cNvSpPr txBox="1">
              <a:spLocks noChangeArrowheads="1"/>
            </p:cNvSpPr>
            <p:nvPr/>
          </p:nvSpPr>
          <p:spPr bwMode="auto">
            <a:xfrm rot="16200000">
              <a:off x="-1406038" y="3904132"/>
              <a:ext cx="3702706" cy="369330"/>
            </a:xfrm>
            <a:prstGeom prst="rect">
              <a:avLst/>
            </a:prstGeom>
            <a:noFill/>
            <a:ln w="9525">
              <a:noFill/>
              <a:miter lim="800000"/>
              <a:headEnd/>
              <a:tailEnd/>
            </a:ln>
          </p:spPr>
          <p:txBody>
            <a:bodyPr wrap="square">
              <a:spAutoFit/>
            </a:bodyPr>
            <a:lstStyle/>
            <a:p>
              <a:r>
                <a:rPr lang="fi-FI" sz="1800" dirty="0">
                  <a:solidFill>
                    <a:srgbClr val="9900FF"/>
                  </a:solidFill>
                  <a:latin typeface="Arial" pitchFamily="34" charset="0"/>
                  <a:cs typeface="Arial" pitchFamily="34" charset="0"/>
                </a:rPr>
                <a:t>Tuotantokustannukset  [€</a:t>
              </a:r>
              <a:r>
                <a:rPr lang="fi-FI" sz="1800" dirty="0" smtClean="0">
                  <a:solidFill>
                    <a:srgbClr val="9900FF"/>
                  </a:solidFill>
                  <a:latin typeface="Arial" pitchFamily="34" charset="0"/>
                  <a:cs typeface="Arial" pitchFamily="34" charset="0"/>
                </a:rPr>
                <a:t>/1000 kg</a:t>
              </a:r>
              <a:r>
                <a:rPr lang="fi-FI" sz="1800" dirty="0">
                  <a:solidFill>
                    <a:srgbClr val="9900FF"/>
                  </a:solidFill>
                  <a:latin typeface="Arial" pitchFamily="34" charset="0"/>
                  <a:cs typeface="Arial" pitchFamily="34" charset="0"/>
                </a:rPr>
                <a:t>]</a:t>
              </a:r>
            </a:p>
          </p:txBody>
        </p:sp>
        <p:grpSp>
          <p:nvGrpSpPr>
            <p:cNvPr id="1035" name="Ryhmä 19"/>
            <p:cNvGrpSpPr>
              <a:grpSpLocks/>
            </p:cNvGrpSpPr>
            <p:nvPr/>
          </p:nvGrpSpPr>
          <p:grpSpPr bwMode="auto">
            <a:xfrm>
              <a:off x="548680" y="1907704"/>
              <a:ext cx="6120680" cy="4896544"/>
              <a:chOff x="548680" y="1907704"/>
              <a:chExt cx="6120680" cy="4896544"/>
            </a:xfrm>
          </p:grpSpPr>
          <p:graphicFrame>
            <p:nvGraphicFramePr>
              <p:cNvPr id="1026" name="Kaavio 18"/>
              <p:cNvGraphicFramePr>
                <a:graphicFrameLocks/>
              </p:cNvGraphicFramePr>
              <p:nvPr/>
            </p:nvGraphicFramePr>
            <p:xfrm>
              <a:off x="548680" y="1907704"/>
              <a:ext cx="6120680" cy="4896544"/>
            </p:xfrm>
            <a:graphic>
              <a:graphicData uri="http://schemas.openxmlformats.org/presentationml/2006/ole">
                <p:oleObj spid="_x0000_s1026" r:id="rId5" imgW="6120914" imgH="4895512" progId="Excel.Sheet.8">
                  <p:embed/>
                </p:oleObj>
              </a:graphicData>
            </a:graphic>
          </p:graphicFrame>
          <p:pic>
            <p:nvPicPr>
              <p:cNvPr id="1036" name="Picture 2"/>
              <p:cNvPicPr>
                <a:picLocks noChangeAspect="1" noChangeArrowheads="1"/>
              </p:cNvPicPr>
              <p:nvPr/>
            </p:nvPicPr>
            <p:blipFill>
              <a:blip r:embed="rId6" cstate="print"/>
              <a:srcRect/>
              <a:stretch>
                <a:fillRect/>
              </a:stretch>
            </p:blipFill>
            <p:spPr bwMode="auto">
              <a:xfrm>
                <a:off x="1268761" y="2775600"/>
                <a:ext cx="5168398" cy="3398400"/>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fi-FI" smtClean="0"/>
              <a:t> </a:t>
            </a:r>
          </a:p>
        </p:txBody>
      </p:sp>
      <p:sp>
        <p:nvSpPr>
          <p:cNvPr id="269315" name="Rectangle 3"/>
          <p:cNvSpPr>
            <a:spLocks noGrp="1" noChangeArrowheads="1"/>
          </p:cNvSpPr>
          <p:nvPr>
            <p:ph type="body" idx="1"/>
          </p:nvPr>
        </p:nvSpPr>
        <p:spPr>
          <a:xfrm>
            <a:off x="457200" y="533400"/>
            <a:ext cx="5829300" cy="5486400"/>
          </a:xfrm>
        </p:spPr>
        <p:txBody>
          <a:bodyPr/>
          <a:lstStyle/>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endParaRPr lang="fi-FI" sz="2800" dirty="0" smtClean="0">
              <a:solidFill>
                <a:schemeClr val="accent2"/>
              </a:solidFill>
            </a:endParaRPr>
          </a:p>
          <a:p>
            <a:pPr algn="ctr" eaLnBrk="1" hangingPunct="1">
              <a:lnSpc>
                <a:spcPct val="95000"/>
              </a:lnSpc>
              <a:spcBef>
                <a:spcPct val="0"/>
              </a:spcBef>
              <a:buFont typeface="Monotype Sorts" pitchFamily="2" charset="2"/>
              <a:buNone/>
            </a:pPr>
            <a:r>
              <a:rPr lang="fi-FI" sz="2800" dirty="0" smtClean="0">
                <a:solidFill>
                  <a:schemeClr val="accent2"/>
                </a:solidFill>
              </a:rPr>
              <a:t>Ihminen seisoo maapallolla</a:t>
            </a:r>
          </a:p>
          <a:p>
            <a:pPr algn="ctr" eaLnBrk="1" hangingPunct="1">
              <a:lnSpc>
                <a:spcPct val="95000"/>
              </a:lnSpc>
              <a:spcBef>
                <a:spcPct val="0"/>
              </a:spcBef>
              <a:buFont typeface="Monotype Sorts" pitchFamily="2" charset="2"/>
              <a:buNone/>
            </a:pPr>
            <a:r>
              <a:rPr lang="fi-FI" sz="2800" dirty="0" smtClean="0">
                <a:solidFill>
                  <a:schemeClr val="accent2"/>
                </a:solidFill>
              </a:rPr>
              <a:t>mutta kädet sillä jää </a:t>
            </a:r>
          </a:p>
          <a:p>
            <a:pPr algn="ctr" eaLnBrk="1" hangingPunct="1">
              <a:lnSpc>
                <a:spcPct val="95000"/>
              </a:lnSpc>
              <a:spcBef>
                <a:spcPct val="0"/>
              </a:spcBef>
              <a:buFont typeface="Monotype Sorts" pitchFamily="2" charset="2"/>
              <a:buNone/>
            </a:pPr>
            <a:r>
              <a:rPr lang="fi-FI" sz="2800" dirty="0" smtClean="0">
                <a:solidFill>
                  <a:schemeClr val="accent2"/>
                </a:solidFill>
              </a:rPr>
              <a:t>vapaiksi kaikkiin tekoihin.</a:t>
            </a:r>
          </a:p>
          <a:p>
            <a:pPr lvl="1" algn="ctr" eaLnBrk="1" hangingPunct="1">
              <a:lnSpc>
                <a:spcPct val="95000"/>
              </a:lnSpc>
              <a:spcBef>
                <a:spcPct val="0"/>
              </a:spcBef>
              <a:buFontTx/>
              <a:buNone/>
            </a:pPr>
            <a:r>
              <a:rPr lang="fi-FI" sz="2000" dirty="0" smtClean="0">
                <a:solidFill>
                  <a:schemeClr val="accent2"/>
                </a:solidFill>
              </a:rPr>
              <a:t>Outi Tammisola (5v.)</a:t>
            </a:r>
          </a:p>
          <a:p>
            <a:pPr lvl="1" algn="ctr" eaLnBrk="1" hangingPunct="1">
              <a:lnSpc>
                <a:spcPct val="95000"/>
              </a:lnSpc>
              <a:spcBef>
                <a:spcPct val="0"/>
              </a:spcBef>
              <a:buFontTx/>
              <a:buNone/>
            </a:pPr>
            <a:endParaRPr lang="fi-FI" sz="2000" dirty="0" smtClean="0">
              <a:solidFill>
                <a:schemeClr val="accent2"/>
              </a:solidFill>
            </a:endParaRPr>
          </a:p>
          <a:p>
            <a:pPr lvl="1" algn="ctr" eaLnBrk="1" hangingPunct="1">
              <a:lnSpc>
                <a:spcPct val="95000"/>
              </a:lnSpc>
              <a:spcBef>
                <a:spcPct val="0"/>
              </a:spcBef>
              <a:buFontTx/>
              <a:buNone/>
            </a:pPr>
            <a:endParaRPr lang="fi-FI" sz="2400" dirty="0" smtClean="0">
              <a:solidFill>
                <a:schemeClr val="accent2"/>
              </a:solidFill>
            </a:endParaRPr>
          </a:p>
        </p:txBody>
      </p:sp>
      <p:pic>
        <p:nvPicPr>
          <p:cNvPr id="269316" name="Picture 4" descr="outpien"/>
          <p:cNvPicPr>
            <a:picLocks noChangeAspect="1" noChangeArrowheads="1"/>
          </p:cNvPicPr>
          <p:nvPr/>
        </p:nvPicPr>
        <p:blipFill>
          <a:blip r:embed="rId2" cstate="print"/>
          <a:srcRect/>
          <a:stretch>
            <a:fillRect/>
          </a:stretch>
        </p:blipFill>
        <p:spPr bwMode="auto">
          <a:xfrm>
            <a:off x="1600200" y="1066800"/>
            <a:ext cx="3611563" cy="4897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52400" y="179388"/>
            <a:ext cx="6953250" cy="1473200"/>
          </a:xfrm>
        </p:spPr>
        <p:txBody>
          <a:bodyPr/>
          <a:lstStyle/>
          <a:p>
            <a:pPr eaLnBrk="1" hangingPunct="1">
              <a:lnSpc>
                <a:spcPct val="85000"/>
              </a:lnSpc>
            </a:pPr>
            <a:r>
              <a:rPr lang="fi-FI" dirty="0" smtClean="0"/>
              <a:t>Ihminen ei ole mitä hän syö </a:t>
            </a:r>
          </a:p>
        </p:txBody>
      </p:sp>
      <p:pic>
        <p:nvPicPr>
          <p:cNvPr id="200707" name="Picture 3" descr="oletsyot"/>
          <p:cNvPicPr>
            <a:picLocks noChangeAspect="1" noChangeArrowheads="1"/>
          </p:cNvPicPr>
          <p:nvPr/>
        </p:nvPicPr>
        <p:blipFill>
          <a:blip r:embed="rId3" cstate="print"/>
          <a:srcRect/>
          <a:stretch>
            <a:fillRect/>
          </a:stretch>
        </p:blipFill>
        <p:spPr bwMode="auto">
          <a:xfrm>
            <a:off x="506413" y="1979613"/>
            <a:ext cx="5226050" cy="5146675"/>
          </a:xfrm>
          <a:prstGeom prst="rect">
            <a:avLst/>
          </a:prstGeom>
          <a:noFill/>
          <a:ln w="9525">
            <a:noFill/>
            <a:miter lim="800000"/>
            <a:headEnd/>
            <a:tailEnd/>
          </a:ln>
        </p:spPr>
      </p:pic>
      <p:sp>
        <p:nvSpPr>
          <p:cNvPr id="200708" name="Text Box 4"/>
          <p:cNvSpPr txBox="1">
            <a:spLocks noChangeArrowheads="1"/>
          </p:cNvSpPr>
          <p:nvPr/>
        </p:nvSpPr>
        <p:spPr bwMode="auto">
          <a:xfrm>
            <a:off x="549275" y="7392988"/>
            <a:ext cx="6534150" cy="1716087"/>
          </a:xfrm>
          <a:prstGeom prst="rect">
            <a:avLst/>
          </a:prstGeom>
          <a:noFill/>
          <a:ln w="12700" algn="ctr">
            <a:noFill/>
            <a:miter lim="800000"/>
            <a:headEnd/>
            <a:tailEnd/>
          </a:ln>
        </p:spPr>
        <p:txBody>
          <a:bodyPr lIns="90488" tIns="44450" rIns="90488" bIns="44450" anchor="b">
            <a:spAutoFit/>
          </a:bodyPr>
          <a:lstStyle/>
          <a:p>
            <a:pPr eaLnBrk="1" hangingPunct="1">
              <a:lnSpc>
                <a:spcPct val="80000"/>
              </a:lnSpc>
            </a:pPr>
            <a:r>
              <a:rPr lang="fi-FI" sz="2800">
                <a:solidFill>
                  <a:srgbClr val="000000"/>
                </a:solidFill>
              </a:rPr>
              <a:t>– </a:t>
            </a:r>
            <a:r>
              <a:rPr lang="fi-FI" sz="3200">
                <a:solidFill>
                  <a:srgbClr val="000000"/>
                </a:solidFill>
              </a:rPr>
              <a:t>syömme vieraita proteiineja </a:t>
            </a:r>
            <a:br>
              <a:rPr lang="fi-FI" sz="3200">
                <a:solidFill>
                  <a:srgbClr val="000000"/>
                </a:solidFill>
              </a:rPr>
            </a:br>
            <a:r>
              <a:rPr lang="fi-FI" sz="3200">
                <a:solidFill>
                  <a:srgbClr val="000000"/>
                </a:solidFill>
              </a:rPr>
              <a:t>  ja perimäainesta</a:t>
            </a:r>
          </a:p>
          <a:p>
            <a:pPr eaLnBrk="1" hangingPunct="1">
              <a:lnSpc>
                <a:spcPct val="80000"/>
              </a:lnSpc>
            </a:pPr>
            <a:r>
              <a:rPr lang="fi-FI" sz="3600">
                <a:solidFill>
                  <a:srgbClr val="000000"/>
                </a:solidFill>
              </a:rPr>
              <a:t>  	</a:t>
            </a:r>
            <a:r>
              <a:rPr lang="fi-FI" sz="3200">
                <a:solidFill>
                  <a:srgbClr val="000000"/>
                </a:solidFill>
              </a:rPr>
              <a:t>(ihmistä syövät vain vauvat)</a:t>
            </a:r>
          </a:p>
          <a:p>
            <a:pPr eaLnBrk="1" hangingPunct="1">
              <a:lnSpc>
                <a:spcPct val="80000"/>
              </a:lnSpc>
            </a:pPr>
            <a:endParaRPr lang="fi-FI" sz="3200">
              <a:solidFill>
                <a:srgbClr val="00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Oletusrakenne">
  <a:themeElements>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letusraken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letusraken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letusraken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letusraken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letusraken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letusraken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letusraken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letusraken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sidebarc.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letusrakenne">
  <a:themeElements>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letusraken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lnDef>
  </a:objectDefaults>
  <a:extraClrSchemeLst>
    <a:extraClrScheme>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letusraken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letusraken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letusraken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letusraken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letusraken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letusraken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letusraken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Tx/>
          <a:buSzTx/>
          <a:buFontTx/>
          <a:buChar char="•"/>
          <a:tabLst/>
          <a:defRPr kumimoji="0" lang="fi-FI"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Arial"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1" fontAlgn="base" latinLnBrk="0" hangingPunct="1">
          <a:lnSpc>
            <a:spcPct val="75000"/>
          </a:lnSpc>
          <a:spcBef>
            <a:spcPct val="0"/>
          </a:spcBef>
          <a:spcAft>
            <a:spcPct val="0"/>
          </a:spcAft>
          <a:buClrTx/>
          <a:buSzTx/>
          <a:buFontTx/>
          <a:buNone/>
          <a:tabLst/>
          <a:defRPr kumimoji="0" lang="fi-FI" sz="18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eaVert" wrap="square" lIns="90488" tIns="44450" rIns="90488" bIns="44450" numCol="1" anchor="b"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0"/>
          </a:spcAft>
          <a:buClrTx/>
          <a:buSzTx/>
          <a:buFontTx/>
          <a:buNone/>
          <a:tabLst/>
          <a:defRPr kumimoji="0" lang="fi-FI"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idebarc">
  <a:themeElements>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letusrakenne">
  <a:themeElements>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letusraken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lnDef>
  </a:objectDefaults>
  <a:extraClrSchemeLst>
    <a:extraClrScheme>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letusraken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letusraken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letusraken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letusraken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letusraken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letusraken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letusraken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0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0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te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1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idebarc">
  <a:themeElements>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12700" cap="flat" cmpd="sng" algn="ctr">
          <a:noFill/>
          <a:prstDash val="solid"/>
          <a:round/>
          <a:headEnd type="none" w="med" len="med"/>
          <a:tailEnd type="none" w="med" len="med"/>
        </a:ln>
        <a:effectLst/>
      </a:spPr>
      <a:bodyPr vert="horz" wrap="square" lIns="90479" tIns="44446" rIns="90479" bIns="44446" numCol="1" anchor="t" anchorCtr="0" compatLnSpc="1">
        <a:prstTxWarp prst="textNoShape">
          <a:avLst/>
        </a:prstTxWarp>
      </a:bodyPr>
      <a:lstStyle>
        <a:defPPr marL="0" marR="0" indent="0" algn="l" defTabSz="914400" rtl="0" eaLnBrk="1" fontAlgn="base" latinLnBrk="0" hangingPunct="1">
          <a:lnSpc>
            <a:spcPct val="85000"/>
          </a:lnSpc>
          <a:spcBef>
            <a:spcPct val="20000"/>
          </a:spcBef>
          <a:spcAft>
            <a:spcPct val="0"/>
          </a:spcAft>
          <a:buClr>
            <a:schemeClr val="bg1"/>
          </a:buClr>
          <a:buSzPct val="100000"/>
          <a:buFontTx/>
          <a:buChar char="•"/>
          <a:tabLst/>
          <a:defRPr kumimoji="0" lang="fi-FI" sz="18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letusrakenne">
  <a:themeElements>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letusraken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lnDef>
  </a:objectDefaults>
  <a:extraClrSchemeLst>
    <a:extraClrScheme>
      <a:clrScheme name="Oletusraken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letusraken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letusraken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letusraken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letusraken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letusraken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letusraken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letusraken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idebarc">
  <a:themeElements>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90000"/>
          </a:lnSpc>
          <a:spcBef>
            <a:spcPct val="0"/>
          </a:spcBef>
          <a:spcAft>
            <a:spcPct val="0"/>
          </a:spcAft>
          <a:buClrTx/>
          <a:buSzTx/>
          <a:buFontTx/>
          <a:buNone/>
          <a:tabLst/>
          <a:defRPr kumimoji="0" lang="fi-FI" sz="3200" b="0" i="0" u="none" strike="noStrike" cap="none" normalizeH="0" baseline="0" smtClean="0">
            <a:ln>
              <a:noFill/>
            </a:ln>
            <a:solidFill>
              <a:schemeClr val="tx2"/>
            </a:solidFill>
            <a:effectLst/>
            <a:latin typeface="Arial" charset="0"/>
          </a:defRPr>
        </a:defPPr>
      </a:lstStyle>
    </a:lnDef>
  </a:objectDefaults>
  <a:extraClrSchemeLst>
    <a:extraClrScheme>
      <a:clrScheme name="2_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11.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12.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13.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14.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15.xml><?xml version="1.0" encoding="utf-8"?>
<a:themeOverride xmlns:a="http://schemas.openxmlformats.org/drawingml/2006/main">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4.xml><?xml version="1.0" encoding="utf-8"?>
<a:themeOverride xmlns:a="http://schemas.openxmlformats.org/drawingml/2006/main">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6.xml><?xml version="1.0" encoding="utf-8"?>
<a:themeOverride xmlns:a="http://schemas.openxmlformats.org/drawingml/2006/main">
  <a:clrScheme name="1_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7.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ppt/theme/themeOverride8.xml><?xml version="1.0" encoding="utf-8"?>
<a:themeOverride xmlns:a="http://schemas.openxmlformats.org/drawingml/2006/main">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themeOverride>
</file>

<file path=docProps/app.xml><?xml version="1.0" encoding="utf-8"?>
<Properties xmlns="http://schemas.openxmlformats.org/officeDocument/2006/extended-properties" xmlns:vt="http://schemas.openxmlformats.org/officeDocument/2006/docPropsVTypes">
  <TotalTime>5104</TotalTime>
  <Words>5721</Words>
  <Application>Microsoft Office PowerPoint</Application>
  <PresentationFormat>Näytössä katseltava diaesitys (4:3)</PresentationFormat>
  <Paragraphs>988</Paragraphs>
  <Slides>80</Slides>
  <Notes>51</Notes>
  <HiddenSlides>0</HiddenSlides>
  <MMClips>0</MMClips>
  <ScaleCrop>false</ScaleCrop>
  <HeadingPairs>
    <vt:vector size="6" baseType="variant">
      <vt:variant>
        <vt:lpstr>Teema</vt:lpstr>
      </vt:variant>
      <vt:variant>
        <vt:i4>36</vt:i4>
      </vt:variant>
      <vt:variant>
        <vt:lpstr>Upotetut OLE-palvelimet</vt:lpstr>
      </vt:variant>
      <vt:variant>
        <vt:i4>1</vt:i4>
      </vt:variant>
      <vt:variant>
        <vt:lpstr>Dian otsikot</vt:lpstr>
      </vt:variant>
      <vt:variant>
        <vt:i4>80</vt:i4>
      </vt:variant>
    </vt:vector>
  </HeadingPairs>
  <TitlesOfParts>
    <vt:vector size="117" baseType="lpstr">
      <vt:lpstr>Default Design</vt:lpstr>
      <vt:lpstr>1_sidebarc</vt:lpstr>
      <vt:lpstr>2_sidebarc</vt:lpstr>
      <vt:lpstr>3_sidebarc</vt:lpstr>
      <vt:lpstr>5_sidebarc</vt:lpstr>
      <vt:lpstr>1_Default Design</vt:lpstr>
      <vt:lpstr>5_Default Design</vt:lpstr>
      <vt:lpstr>4_Oletusrakenne</vt:lpstr>
      <vt:lpstr>7_sidebarc</vt:lpstr>
      <vt:lpstr>8_sidebarc</vt:lpstr>
      <vt:lpstr>9_sidebarc</vt:lpstr>
      <vt:lpstr>10_sidebarc</vt:lpstr>
      <vt:lpstr>11_sidebarc</vt:lpstr>
      <vt:lpstr>12_sidebarc</vt:lpstr>
      <vt:lpstr>15_sidebarc</vt:lpstr>
      <vt:lpstr>8_Oletusrakenne</vt:lpstr>
      <vt:lpstr>16_sidebarc</vt:lpstr>
      <vt:lpstr>1_Oletusrakenne</vt:lpstr>
      <vt:lpstr>13_sidebarc</vt:lpstr>
      <vt:lpstr>2_Default Design</vt:lpstr>
      <vt:lpstr>17_sidebarc</vt:lpstr>
      <vt:lpstr>6_sidebarc</vt:lpstr>
      <vt:lpstr>3_Default Design</vt:lpstr>
      <vt:lpstr>18_sidebarc</vt:lpstr>
      <vt:lpstr>14_sidebarc</vt:lpstr>
      <vt:lpstr>4_Default Design</vt:lpstr>
      <vt:lpstr>6_Default Design</vt:lpstr>
      <vt:lpstr>4_sidebarc</vt:lpstr>
      <vt:lpstr>19_sidebarc</vt:lpstr>
      <vt:lpstr>8_Default Design</vt:lpstr>
      <vt:lpstr>7_Default Design</vt:lpstr>
      <vt:lpstr>2_Oletusrakenne</vt:lpstr>
      <vt:lpstr>9_Default Design</vt:lpstr>
      <vt:lpstr>20_sidebarc</vt:lpstr>
      <vt:lpstr>Office-teema</vt:lpstr>
      <vt:lpstr>10_Default Design</vt:lpstr>
      <vt:lpstr>Microsoft Office Excel 97 - 2003 -laskentataulukko</vt:lpstr>
      <vt:lpstr>Ruoka ja geenit  1. Kasvit ja ravinto</vt:lpstr>
      <vt:lpstr>Dia 2</vt:lpstr>
      <vt:lpstr>Dia 3</vt:lpstr>
      <vt:lpstr>Tämän päivän suurin haaste?</vt:lpstr>
      <vt:lpstr>Laatu = luuloa? Myyteistä myntiksi   kotimaisen ruoan lumokampanjalla</vt:lpstr>
      <vt:lpstr>Syödään Suomen luonto?</vt:lpstr>
      <vt:lpstr>Eliniän nopea kehitys ─  ennen olisit jo vainaa... </vt:lpstr>
      <vt:lpstr>Satoisuus vaikuttaa suuresti viljelykasvien tuotantokustannuksiin</vt:lpstr>
      <vt:lpstr>Ihminen ei ole mitä hän syö </vt:lpstr>
      <vt:lpstr>Salaatin geenit</vt:lpstr>
      <vt:lpstr>Kasvi ei osaa juosta karkuun...</vt:lpstr>
      <vt:lpstr>Pisteliäs tarina välimerenmaista   1.</vt:lpstr>
      <vt:lpstr>Pisteliäs tarina välimerenmaista   2.</vt:lpstr>
      <vt:lpstr>Olisiko lehmä kaunosielu?</vt:lpstr>
      <vt:lpstr>Dia 15</vt:lpstr>
      <vt:lpstr>Ystävä lahjoitti lapsiperheelle raunioyrtin ”mustajuurena”*</vt:lpstr>
      <vt:lpstr>Koivunlehtiä imettäville äideille?</vt:lpstr>
      <vt:lpstr>...tappavasta myrkkyhartsista piittaamatta?</vt:lpstr>
      <vt:lpstr>Kiitosjuhlia vanhoille perunoille?</vt:lpstr>
      <vt:lpstr>Punakoiso ja paprika ovat lintujen ruokaa</vt:lpstr>
      <vt:lpstr>Mesimarja (Rubus arcticus L.)  Arctic Bramble, Nectarberry, åkerbär  – Suomen erikoisuus</vt:lpstr>
      <vt:lpstr>Andien maatiaisperunat ovat terveydelle haitallisia</vt:lpstr>
      <vt:lpstr>”Ei säilöntäaineita”? …vai oliko himo säilöntäaineisiin   ihmiskunnan menestyksen salaisuus?</vt:lpstr>
      <vt:lpstr>Kiusatun kasvin kosto</vt:lpstr>
      <vt:lpstr>Huonosti suojattu kesäkurpitsa</vt:lpstr>
      <vt:lpstr>Sarjakukkaiskasvit voivat aiheuttaa ihoon tulehduksellista valoihottumaa</vt:lpstr>
      <vt:lpstr>Kuluttaja nauttii torjunta-aineita</vt:lpstr>
      <vt:lpstr>Syö joka päivä matolääkettä vitamiinivihanneksena?</vt:lpstr>
      <vt:lpstr>Hivenainepuutoksista rappeutumasairauksia</vt:lpstr>
      <vt:lpstr>Suomen luonto suo kitsaasti seleeniä – ja luomussa sitä ei saa käyttää</vt:lpstr>
      <vt:lpstr>Kuinka syödä vähemmän kasviksia, marjoja ja hedelmiä? </vt:lpstr>
      <vt:lpstr>Kuinka Suomen lapset saisivat (vielä)  vähemmän kasviksia, marjoja ja hedelmiä? No: luomulla...</vt:lpstr>
      <vt:lpstr>Vanhat rodut ovat ”ekologisia”  ...vai luonnonvarojen haaskausta?</vt:lpstr>
      <vt:lpstr>Kehitysmaat vaativat ravitsevampaa ruokaa !</vt:lpstr>
      <vt:lpstr>Uudet lajikkeet vain toisivat kehitysmaihin   "länsimaisen kulttuurin ja ajattelun ongelmat”  (Irma Saloniemi, Vihreä Lanka 26.3.2004)</vt:lpstr>
      <vt:lpstr>Miten ruokaa saadaan?                                 – kuka kyykyttää?         </vt:lpstr>
      <vt:lpstr>Tuotteissa piilevät infektiot voivat altistaa ihmisiä vahingollisille aineille</vt:lpstr>
      <vt:lpstr>       Kaikki tallella...</vt:lpstr>
      <vt:lpstr>Perhostuhon jäljissä pesii usein homeita</vt:lpstr>
      <vt:lpstr>Perinteisen maissin homeisuus pimitettiin Italiassa</vt:lpstr>
      <vt:lpstr>Kuolleisuus suolistoinfektioihin</vt:lpstr>
      <vt:lpstr>Tuotantotapa ja tautiriski</vt:lpstr>
      <vt:lpstr>Dia 43</vt:lpstr>
      <vt:lpstr>Syödään luonto elävältä - vai onko siinä itua? </vt:lpstr>
      <vt:lpstr>Luomusatoa EU:ssa 2011</vt:lpstr>
      <vt:lpstr>Siemenettömien kasvilajikkeiden jalostus kiellettävä?</vt:lpstr>
      <vt:lpstr>…mutta jos kasvilta tosiaan kysyttäisiin?</vt:lpstr>
      <vt:lpstr>Taustaa:  Perinteistä Frankenstein-ruokaa?</vt:lpstr>
      <vt:lpstr> Maitoa juovat aikuiset ovat mutantteja</vt:lpstr>
      <vt:lpstr>Aikuisille lypsetään vähälaktoosista maitoa?</vt:lpstr>
      <vt:lpstr>Dia 51</vt:lpstr>
      <vt:lpstr>Kasveilla lajirajojen ylittyminen on arkipäivää</vt:lpstr>
      <vt:lpstr>Kelta- ja paimenmatara risteytyvät helposti </vt:lpstr>
      <vt:lpstr>DVMO  – tuntematon tappaja –  on kiellettävä!</vt:lpstr>
      <vt:lpstr>Vaihtoehto tieteelle...                                 mitä siis sen tilalle?  1. </vt:lpstr>
      <vt:lpstr>Vaihtoehto tieteelle...                                 mitä siis sen tilalle?  2. </vt:lpstr>
      <vt:lpstr>Vaihtoehto tieteelle...                             3.         ravisteltua taikavettä hoidoksi                                         sairaille eläimille</vt:lpstr>
      <vt:lpstr>Boiled is best</vt:lpstr>
      <vt:lpstr>       ”Maito raakana, kiitos!”                    (Luomutoimittaja Hanna Jensen                                      HS-täyssivullisella 7.11.2010)</vt:lpstr>
      <vt:lpstr>Jo joutui armas aika  ennen Pasteuria? </vt:lpstr>
      <vt:lpstr>”Vihreä” Saksa hemmotteli viuluviikareita pastöroimat-tomalla maitotuotteella </vt:lpstr>
      <vt:lpstr>Helsingin Juniorijouset ja  elävä ravinto</vt:lpstr>
      <vt:lpstr>Dia 63</vt:lpstr>
      <vt:lpstr>Dia 64</vt:lpstr>
      <vt:lpstr>Vitalismi...                      luomun aateperusta            1.</vt:lpstr>
      <vt:lpstr>Vitalismi...                      luomun aateperusta            2.</vt:lpstr>
      <vt:lpstr>Antroposofia...           tähdistä ennustamista                 yhdeksännessä potenssissa  1.</vt:lpstr>
      <vt:lpstr>Antroposofian tieto-oppi, biologia                            ja perinnöllisyystiede    2.</vt:lpstr>
      <vt:lpstr>Antroposofian ekologia                                 ja maataloustieteet   3.</vt:lpstr>
      <vt:lpstr>’Luomuvegaani’             ...luonnon vastainen käsitehirviö?</vt:lpstr>
      <vt:lpstr>Kuuban tie on meidän tiemme...? (Suomesta luomumaa, Jorma Ollila* 23.11.2010)</vt:lpstr>
      <vt:lpstr>Nokia valitsee nyt laadun ja siirtyy luonnonmukaiseen* viestintään?</vt:lpstr>
      <vt:lpstr>Luomumaa Kuuba kuitenkin aikoo nousta...</vt:lpstr>
      <vt:lpstr>Gm-tilapia on maukkaampaa,  (eko)tehokkaampaa  ja  turvallisempaa ympäristölle</vt:lpstr>
      <vt:lpstr>Asiakaslähtöisyys lääkintähuollossa?</vt:lpstr>
      <vt:lpstr>Lääketurismi - rahat pois sairailta eläkeläisiltä</vt:lpstr>
      <vt:lpstr>Uskomuslääkintä syö maailmasta  harvinaiset villikasvit</vt:lpstr>
      <vt:lpstr> </vt:lpstr>
      <vt:lpstr>”Ihmisen ja veden tietoisuudet                                sulautuvat yhteen”                                       (mystikko Mae-Wan Ho)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 dian otsikkoa</dc:title>
  <dc:creator>Jussi</dc:creator>
  <cp:lastModifiedBy>Jussi</cp:lastModifiedBy>
  <cp:revision>479</cp:revision>
  <cp:lastPrinted>2003-08-18T12:35:25Z</cp:lastPrinted>
  <dcterms:created xsi:type="dcterms:W3CDTF">2003-08-13T09:52:38Z</dcterms:created>
  <dcterms:modified xsi:type="dcterms:W3CDTF">2012-09-12T15:55:41Z</dcterms:modified>
</cp:coreProperties>
</file>