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542" r:id="rId2"/>
    <p:sldId id="645" r:id="rId3"/>
    <p:sldId id="482" r:id="rId4"/>
    <p:sldId id="441" r:id="rId5"/>
    <p:sldId id="449" r:id="rId6"/>
    <p:sldId id="456" r:id="rId7"/>
    <p:sldId id="457" r:id="rId8"/>
    <p:sldId id="452" r:id="rId9"/>
    <p:sldId id="458" r:id="rId10"/>
    <p:sldId id="453" r:id="rId11"/>
    <p:sldId id="454" r:id="rId12"/>
    <p:sldId id="464" r:id="rId13"/>
    <p:sldId id="465" r:id="rId14"/>
    <p:sldId id="466" r:id="rId15"/>
    <p:sldId id="473" r:id="rId16"/>
    <p:sldId id="478" r:id="rId17"/>
    <p:sldId id="477" r:id="rId18"/>
    <p:sldId id="463" r:id="rId19"/>
    <p:sldId id="646" r:id="rId20"/>
    <p:sldId id="479" r:id="rId21"/>
    <p:sldId id="460" r:id="rId22"/>
    <p:sldId id="462" r:id="rId23"/>
    <p:sldId id="472" r:id="rId24"/>
    <p:sldId id="481" r:id="rId25"/>
    <p:sldId id="525" r:id="rId26"/>
    <p:sldId id="518" r:id="rId27"/>
    <p:sldId id="448" r:id="rId28"/>
    <p:sldId id="491" r:id="rId29"/>
    <p:sldId id="493" r:id="rId30"/>
    <p:sldId id="492" r:id="rId31"/>
    <p:sldId id="497" r:id="rId32"/>
    <p:sldId id="483" r:id="rId33"/>
    <p:sldId id="495" r:id="rId34"/>
    <p:sldId id="496" r:id="rId35"/>
    <p:sldId id="455" r:id="rId36"/>
    <p:sldId id="502" r:id="rId37"/>
    <p:sldId id="503" r:id="rId38"/>
    <p:sldId id="507" r:id="rId39"/>
    <p:sldId id="544" r:id="rId40"/>
    <p:sldId id="643" r:id="rId41"/>
    <p:sldId id="470" r:id="rId42"/>
    <p:sldId id="508" r:id="rId43"/>
    <p:sldId id="509" r:id="rId44"/>
    <p:sldId id="510" r:id="rId45"/>
    <p:sldId id="520" r:id="rId46"/>
    <p:sldId id="511" r:id="rId47"/>
    <p:sldId id="512" r:id="rId48"/>
    <p:sldId id="531" r:id="rId49"/>
    <p:sldId id="530" r:id="rId50"/>
    <p:sldId id="543" r:id="rId51"/>
    <p:sldId id="526" r:id="rId52"/>
    <p:sldId id="513" r:id="rId53"/>
    <p:sldId id="505" r:id="rId54"/>
    <p:sldId id="522" r:id="rId55"/>
    <p:sldId id="447" r:id="rId56"/>
    <p:sldId id="446" r:id="rId57"/>
    <p:sldId id="469" r:id="rId58"/>
    <p:sldId id="527" r:id="rId59"/>
    <p:sldId id="444" r:id="rId60"/>
    <p:sldId id="524" r:id="rId61"/>
    <p:sldId id="529" r:id="rId62"/>
    <p:sldId id="480" r:id="rId63"/>
    <p:sldId id="523" r:id="rId64"/>
    <p:sldId id="490" r:id="rId65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3">
          <p15:clr>
            <a:srgbClr val="A4A3A4"/>
          </p15:clr>
        </p15:guide>
        <p15:guide id="2" orient="horz" pos="1117">
          <p15:clr>
            <a:srgbClr val="A4A3A4"/>
          </p15:clr>
        </p15:guide>
        <p15:guide id="3" orient="horz" pos="346">
          <p15:clr>
            <a:srgbClr val="A4A3A4"/>
          </p15:clr>
        </p15:guide>
        <p15:guide id="4" orient="horz" pos="2568">
          <p15:clr>
            <a:srgbClr val="A4A3A4"/>
          </p15:clr>
        </p15:guide>
        <p15:guide id="5" orient="horz" pos="4156">
          <p15:clr>
            <a:srgbClr val="A4A3A4"/>
          </p15:clr>
        </p15:guide>
        <p15:guide id="6" orient="horz" pos="3884">
          <p15:clr>
            <a:srgbClr val="A4A3A4"/>
          </p15:clr>
        </p15:guide>
        <p15:guide id="7" orient="horz" pos="1570">
          <p15:clr>
            <a:srgbClr val="A4A3A4"/>
          </p15:clr>
        </p15:guide>
        <p15:guide id="8" pos="204">
          <p15:clr>
            <a:srgbClr val="A4A3A4"/>
          </p15:clr>
        </p15:guide>
        <p15:guide id="9" pos="5556">
          <p15:clr>
            <a:srgbClr val="A4A3A4"/>
          </p15:clr>
        </p15:guide>
        <p15:guide id="10" pos="431">
          <p15:clr>
            <a:srgbClr val="A4A3A4"/>
          </p15:clr>
        </p15:guide>
        <p15:guide id="11" pos="4422">
          <p15:clr>
            <a:srgbClr val="A4A3A4"/>
          </p15:clr>
        </p15:guide>
        <p15:guide id="12" pos="1247">
          <p15:clr>
            <a:srgbClr val="A4A3A4"/>
          </p15:clr>
        </p15:guide>
        <p15:guide id="13" pos="3424">
          <p15:clr>
            <a:srgbClr val="A4A3A4"/>
          </p15:clr>
        </p15:guide>
        <p15:guide id="14" pos="3356">
          <p15:clr>
            <a:srgbClr val="A4A3A4"/>
          </p15:clr>
        </p15:guide>
        <p15:guide id="15" pos="4513">
          <p15:clr>
            <a:srgbClr val="A4A3A4"/>
          </p15:clr>
        </p15:guide>
        <p15:guide id="16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8089" autoAdjust="0"/>
    <p:restoredTop sz="89386" autoAdjust="0"/>
  </p:normalViewPr>
  <p:slideViewPr>
    <p:cSldViewPr showGuides="1">
      <p:cViewPr varScale="1">
        <p:scale>
          <a:sx n="122" d="100"/>
          <a:sy n="122" d="100"/>
        </p:scale>
        <p:origin x="2256" y="184"/>
      </p:cViewPr>
      <p:guideLst>
        <p:guide orient="horz" pos="3793"/>
        <p:guide orient="horz" pos="1117"/>
        <p:guide orient="horz" pos="346"/>
        <p:guide orient="horz" pos="2568"/>
        <p:guide orient="horz" pos="4156"/>
        <p:guide orient="horz" pos="3884"/>
        <p:guide orient="horz" pos="1570"/>
        <p:guide pos="204"/>
        <p:guide pos="5556"/>
        <p:guide pos="431"/>
        <p:guide pos="4422"/>
        <p:guide pos="1247"/>
        <p:guide pos="3424"/>
        <p:guide pos="3356"/>
        <p:guide pos="4513"/>
        <p:guide pos="55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" d="1"/>
        <a:sy n="1" d="1"/>
      </p:scale>
      <p:origin x="0" y="912"/>
    </p:cViewPr>
  </p:sorterViewPr>
  <p:notesViewPr>
    <p:cSldViewPr showGuides="1">
      <p:cViewPr varScale="1">
        <p:scale>
          <a:sx n="75" d="100"/>
          <a:sy n="75" d="100"/>
        </p:scale>
        <p:origin x="-2336" y="-96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3DDB6E-47E7-DD45-8D08-985000521EB3}" type="datetime1">
              <a:rPr lang="en-US" sz="800" smtClean="0"/>
              <a:t>11/14/23</a:t>
            </a:fld>
            <a:endParaRPr lang="en-GB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4410BF-6C8B-4E87-A502-35A1C9E26017}" type="slidenum">
              <a:rPr lang="en-GB" sz="800" smtClean="0"/>
              <a:pPr/>
              <a:t>‹#›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097040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07420373-D457-4744-BD9C-78657128FE86}" type="datetime1">
              <a:rPr lang="en-US" smtClean="0"/>
              <a:t>11/14/23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DFD68452-3929-4FD8-B15C-CAEB56E3F3D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8196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94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600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7055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9419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33482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050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170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953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F2A47-94F1-DE45-8700-C254CA078155}" type="slidenum">
              <a:rPr lang="en-US"/>
              <a:pPr/>
              <a:t>40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kumimoji="0" lang="fi-FI" sz="2400" dirty="0">
                <a:cs typeface="ＭＳ Ｐゴシック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49296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7636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2636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8733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8436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1365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5061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8342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3606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0027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68452-3929-4FD8-B15C-CAEB56E3F3D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3939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2349499"/>
            <a:ext cx="7775576" cy="1871663"/>
          </a:xfrm>
        </p:spPr>
        <p:txBody>
          <a:bodyPr anchor="t" anchorCtr="0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4292600"/>
            <a:ext cx="7775576" cy="135097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45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4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592385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2023</a:t>
            </a:r>
          </a:p>
        </p:txBody>
      </p:sp>
      <p:sp>
        <p:nvSpPr>
          <p:cNvPr id="4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2" name="TextBox 51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3" y="2349499"/>
            <a:ext cx="7775574" cy="1871663"/>
          </a:xfrm>
        </p:spPr>
        <p:txBody>
          <a:bodyPr anchor="t" anchorCtr="0">
            <a:no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1" y="4292600"/>
            <a:ext cx="7775578" cy="1368425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8" name="Freeform 14"/>
          <p:cNvSpPr>
            <a:spLocks noEditPoints="1"/>
          </p:cNvSpPr>
          <p:nvPr userDrawn="1"/>
        </p:nvSpPr>
        <p:spPr bwMode="auto">
          <a:xfrm>
            <a:off x="107951" y="115888"/>
            <a:ext cx="2161402" cy="2027228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endParaRPr lang="en-GB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5" y="6165850"/>
            <a:ext cx="2592386" cy="4318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2023</a:t>
            </a: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0" name="TextBox 29"/>
          <p:cNvSpPr txBox="1"/>
          <p:nvPr userDrawn="1"/>
        </p:nvSpPr>
        <p:spPr>
          <a:xfrm>
            <a:off x="6011862" y="6165850"/>
            <a:ext cx="1489095" cy="4318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GB" sz="900">
                <a:solidFill>
                  <a:schemeClr val="tx2"/>
                </a:solidFill>
              </a:rPr>
              <a:t>www.helsinki.fi/yliopisto</a:t>
            </a:r>
          </a:p>
        </p:txBody>
      </p:sp>
      <p:pic>
        <p:nvPicPr>
          <p:cNvPr id="13" name="Picture 12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8"/>
            <a:ext cx="3348038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72113" y="1989138"/>
            <a:ext cx="3348036" cy="4032250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51116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979613" y="2492375"/>
            <a:ext cx="6840537" cy="3529013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1/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3" y="1989136"/>
            <a:ext cx="3348038" cy="4032251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5472113" y="1989138"/>
            <a:ext cx="3348037" cy="403225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979612" y="4221162"/>
            <a:ext cx="6840537" cy="1800225"/>
          </a:xfrm>
        </p:spPr>
        <p:txBody>
          <a:bodyPr>
            <a:normAutofit/>
          </a:bodyPr>
          <a:lstStyle>
            <a:lvl1pPr>
              <a:defRPr sz="2200"/>
            </a:lvl1pPr>
            <a:lvl2pPr marL="538163" indent="-273050">
              <a:defRPr sz="2000"/>
            </a:lvl2pPr>
            <a:lvl3pPr marL="803275" indent="-265113">
              <a:defRPr sz="1800"/>
            </a:lvl3pPr>
            <a:lvl4pPr marL="1076325" indent="-273050">
              <a:defRPr sz="1600"/>
            </a:lvl4pPr>
            <a:lvl5pPr marL="1341438" indent="-265113"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7"/>
          </p:nvPr>
        </p:nvSpPr>
        <p:spPr>
          <a:xfrm>
            <a:off x="1979613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8"/>
          </p:nvPr>
        </p:nvSpPr>
        <p:spPr>
          <a:xfrm>
            <a:off x="37084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9"/>
          </p:nvPr>
        </p:nvSpPr>
        <p:spPr>
          <a:xfrm>
            <a:off x="5435600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20"/>
          </p:nvPr>
        </p:nvSpPr>
        <p:spPr>
          <a:xfrm>
            <a:off x="7164388" y="1989138"/>
            <a:ext cx="1584325" cy="431800"/>
          </a:xfrm>
        </p:spPr>
        <p:txBody>
          <a:bodyPr anchor="b" anchorCtr="0">
            <a:noAutofit/>
          </a:bodyPr>
          <a:lstStyle>
            <a:lvl1pPr marL="0" indent="0">
              <a:buNone/>
              <a:defRPr sz="1400" b="1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1979613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2"/>
          </p:nvPr>
        </p:nvSpPr>
        <p:spPr>
          <a:xfrm>
            <a:off x="37084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3"/>
          </p:nvPr>
        </p:nvSpPr>
        <p:spPr>
          <a:xfrm>
            <a:off x="5435600" y="2492375"/>
            <a:ext cx="1584325" cy="1584325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4"/>
          </p:nvPr>
        </p:nvSpPr>
        <p:spPr>
          <a:xfrm>
            <a:off x="7164388" y="2492375"/>
            <a:ext cx="1584325" cy="1584325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00958" y="6165850"/>
            <a:ext cx="887392" cy="43180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8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pic>
        <p:nvPicPr>
          <p:cNvPr id="10" name="Picture 9" descr="FSE_RGB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79612" y="549275"/>
            <a:ext cx="6840538" cy="115093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79612" y="1989139"/>
            <a:ext cx="6840538" cy="4032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712" y="6453336"/>
            <a:ext cx="4536504" cy="144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r>
              <a:rPr lang="en-GB"/>
              <a:t>Fysiikkaa runoilijoille, syksy 2023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8351" y="6165851"/>
            <a:ext cx="431800" cy="4317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fld id="{89059335-AFD3-4DED-970B-1AD46A14778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reeform 14"/>
          <p:cNvSpPr>
            <a:spLocks noEditPoints="1"/>
          </p:cNvSpPr>
          <p:nvPr userDrawn="1"/>
        </p:nvSpPr>
        <p:spPr bwMode="auto">
          <a:xfrm>
            <a:off x="107950" y="115888"/>
            <a:ext cx="1782228" cy="1671592"/>
          </a:xfrm>
          <a:custGeom>
            <a:avLst/>
            <a:gdLst/>
            <a:ahLst/>
            <a:cxnLst>
              <a:cxn ang="0">
                <a:pos x="7749" y="4582"/>
              </a:cxn>
              <a:cxn ang="0">
                <a:pos x="6850" y="4105"/>
              </a:cxn>
              <a:cxn ang="0">
                <a:pos x="6544" y="3767"/>
              </a:cxn>
              <a:cxn ang="0">
                <a:pos x="6179" y="3443"/>
              </a:cxn>
              <a:cxn ang="0">
                <a:pos x="5863" y="3226"/>
              </a:cxn>
              <a:cxn ang="0">
                <a:pos x="5656" y="2502"/>
              </a:cxn>
              <a:cxn ang="0">
                <a:pos x="5347" y="1868"/>
              </a:cxn>
              <a:cxn ang="0">
                <a:pos x="4707" y="1421"/>
              </a:cxn>
              <a:cxn ang="0">
                <a:pos x="4193" y="1432"/>
              </a:cxn>
              <a:cxn ang="0">
                <a:pos x="4375" y="1823"/>
              </a:cxn>
              <a:cxn ang="0">
                <a:pos x="4219" y="2123"/>
              </a:cxn>
              <a:cxn ang="0">
                <a:pos x="3828" y="2163"/>
              </a:cxn>
              <a:cxn ang="0">
                <a:pos x="3232" y="1764"/>
              </a:cxn>
              <a:cxn ang="0">
                <a:pos x="2586" y="1567"/>
              </a:cxn>
              <a:cxn ang="0">
                <a:pos x="2259" y="1701"/>
              </a:cxn>
              <a:cxn ang="0">
                <a:pos x="2586" y="1919"/>
              </a:cxn>
              <a:cxn ang="0">
                <a:pos x="2933" y="2587"/>
              </a:cxn>
              <a:cxn ang="0">
                <a:pos x="3318" y="2849"/>
              </a:cxn>
              <a:cxn ang="0">
                <a:pos x="3039" y="2936"/>
              </a:cxn>
              <a:cxn ang="0">
                <a:pos x="2513" y="2738"/>
              </a:cxn>
              <a:cxn ang="0">
                <a:pos x="1986" y="2267"/>
              </a:cxn>
              <a:cxn ang="0">
                <a:pos x="1405" y="2091"/>
              </a:cxn>
              <a:cxn ang="0">
                <a:pos x="1115" y="2203"/>
              </a:cxn>
              <a:cxn ang="0">
                <a:pos x="1535" y="2461"/>
              </a:cxn>
              <a:cxn ang="0">
                <a:pos x="1530" y="2701"/>
              </a:cxn>
              <a:cxn ang="0">
                <a:pos x="1275" y="2740"/>
              </a:cxn>
              <a:cxn ang="0">
                <a:pos x="846" y="2413"/>
              </a:cxn>
              <a:cxn ang="0">
                <a:pos x="292" y="2300"/>
              </a:cxn>
              <a:cxn ang="0">
                <a:pos x="166" y="2446"/>
              </a:cxn>
              <a:cxn ang="0">
                <a:pos x="518" y="2689"/>
              </a:cxn>
              <a:cxn ang="0">
                <a:pos x="944" y="3455"/>
              </a:cxn>
              <a:cxn ang="0">
                <a:pos x="1334" y="3783"/>
              </a:cxn>
              <a:cxn ang="0">
                <a:pos x="1889" y="3809"/>
              </a:cxn>
              <a:cxn ang="0">
                <a:pos x="2310" y="3895"/>
              </a:cxn>
              <a:cxn ang="0">
                <a:pos x="2469" y="4315"/>
              </a:cxn>
              <a:cxn ang="0">
                <a:pos x="2723" y="4688"/>
              </a:cxn>
              <a:cxn ang="0">
                <a:pos x="3153" y="4836"/>
              </a:cxn>
              <a:cxn ang="0">
                <a:pos x="2643" y="4938"/>
              </a:cxn>
              <a:cxn ang="0">
                <a:pos x="2004" y="4761"/>
              </a:cxn>
              <a:cxn ang="0">
                <a:pos x="1890" y="4980"/>
              </a:cxn>
              <a:cxn ang="0">
                <a:pos x="2296" y="5539"/>
              </a:cxn>
              <a:cxn ang="0">
                <a:pos x="3080" y="5735"/>
              </a:cxn>
              <a:cxn ang="0">
                <a:pos x="3755" y="5657"/>
              </a:cxn>
              <a:cxn ang="0">
                <a:pos x="3974" y="5951"/>
              </a:cxn>
              <a:cxn ang="0">
                <a:pos x="4306" y="6120"/>
              </a:cxn>
              <a:cxn ang="0">
                <a:pos x="5013" y="6126"/>
              </a:cxn>
              <a:cxn ang="0">
                <a:pos x="5496" y="6402"/>
              </a:cxn>
              <a:cxn ang="0">
                <a:pos x="5548" y="6070"/>
              </a:cxn>
              <a:cxn ang="0">
                <a:pos x="5222" y="5596"/>
              </a:cxn>
              <a:cxn ang="0">
                <a:pos x="4789" y="5251"/>
              </a:cxn>
              <a:cxn ang="0">
                <a:pos x="4787" y="5055"/>
              </a:cxn>
              <a:cxn ang="0">
                <a:pos x="5247" y="5276"/>
              </a:cxn>
              <a:cxn ang="0">
                <a:pos x="5988" y="5476"/>
              </a:cxn>
              <a:cxn ang="0">
                <a:pos x="6245" y="5509"/>
              </a:cxn>
              <a:cxn ang="0">
                <a:pos x="5978" y="5061"/>
              </a:cxn>
              <a:cxn ang="0">
                <a:pos x="5546" y="4654"/>
              </a:cxn>
              <a:cxn ang="0">
                <a:pos x="5958" y="4812"/>
              </a:cxn>
              <a:cxn ang="0">
                <a:pos x="6635" y="4735"/>
              </a:cxn>
              <a:cxn ang="0">
                <a:pos x="6964" y="4889"/>
              </a:cxn>
              <a:cxn ang="0">
                <a:pos x="7324" y="4902"/>
              </a:cxn>
              <a:cxn ang="0">
                <a:pos x="7888" y="4945"/>
              </a:cxn>
              <a:cxn ang="0">
                <a:pos x="4449" y="7628"/>
              </a:cxn>
            </a:cxnLst>
            <a:rect l="0" t="0" r="r" b="b"/>
            <a:pathLst>
              <a:path w="8135" h="7628">
                <a:moveTo>
                  <a:pt x="8135" y="5066"/>
                </a:moveTo>
                <a:lnTo>
                  <a:pt x="8120" y="5036"/>
                </a:lnTo>
                <a:lnTo>
                  <a:pt x="8107" y="5006"/>
                </a:lnTo>
                <a:lnTo>
                  <a:pt x="8092" y="4978"/>
                </a:lnTo>
                <a:lnTo>
                  <a:pt x="8076" y="4951"/>
                </a:lnTo>
                <a:lnTo>
                  <a:pt x="8060" y="4924"/>
                </a:lnTo>
                <a:lnTo>
                  <a:pt x="8043" y="4898"/>
                </a:lnTo>
                <a:lnTo>
                  <a:pt x="8026" y="4872"/>
                </a:lnTo>
                <a:lnTo>
                  <a:pt x="8009" y="4848"/>
                </a:lnTo>
                <a:lnTo>
                  <a:pt x="7991" y="4824"/>
                </a:lnTo>
                <a:lnTo>
                  <a:pt x="7973" y="4801"/>
                </a:lnTo>
                <a:lnTo>
                  <a:pt x="7955" y="4777"/>
                </a:lnTo>
                <a:lnTo>
                  <a:pt x="7935" y="4755"/>
                </a:lnTo>
                <a:lnTo>
                  <a:pt x="7916" y="4734"/>
                </a:lnTo>
                <a:lnTo>
                  <a:pt x="7896" y="4714"/>
                </a:lnTo>
                <a:lnTo>
                  <a:pt x="7876" y="4693"/>
                </a:lnTo>
                <a:lnTo>
                  <a:pt x="7856" y="4673"/>
                </a:lnTo>
                <a:lnTo>
                  <a:pt x="7836" y="4654"/>
                </a:lnTo>
                <a:lnTo>
                  <a:pt x="7814" y="4635"/>
                </a:lnTo>
                <a:lnTo>
                  <a:pt x="7793" y="4617"/>
                </a:lnTo>
                <a:lnTo>
                  <a:pt x="7771" y="4600"/>
                </a:lnTo>
                <a:lnTo>
                  <a:pt x="7749" y="4582"/>
                </a:lnTo>
                <a:lnTo>
                  <a:pt x="7727" y="4566"/>
                </a:lnTo>
                <a:lnTo>
                  <a:pt x="7682" y="4533"/>
                </a:lnTo>
                <a:lnTo>
                  <a:pt x="7637" y="4503"/>
                </a:lnTo>
                <a:lnTo>
                  <a:pt x="7614" y="4488"/>
                </a:lnTo>
                <a:lnTo>
                  <a:pt x="7591" y="4473"/>
                </a:lnTo>
                <a:lnTo>
                  <a:pt x="7568" y="4459"/>
                </a:lnTo>
                <a:lnTo>
                  <a:pt x="7544" y="4446"/>
                </a:lnTo>
                <a:lnTo>
                  <a:pt x="7521" y="4433"/>
                </a:lnTo>
                <a:lnTo>
                  <a:pt x="7496" y="4419"/>
                </a:lnTo>
                <a:lnTo>
                  <a:pt x="7450" y="4395"/>
                </a:lnTo>
                <a:lnTo>
                  <a:pt x="7402" y="4370"/>
                </a:lnTo>
                <a:lnTo>
                  <a:pt x="7353" y="4347"/>
                </a:lnTo>
                <a:lnTo>
                  <a:pt x="7305" y="4323"/>
                </a:lnTo>
                <a:lnTo>
                  <a:pt x="7209" y="4280"/>
                </a:lnTo>
                <a:lnTo>
                  <a:pt x="7116" y="4236"/>
                </a:lnTo>
                <a:lnTo>
                  <a:pt x="7069" y="4215"/>
                </a:lnTo>
                <a:lnTo>
                  <a:pt x="7023" y="4194"/>
                </a:lnTo>
                <a:lnTo>
                  <a:pt x="6979" y="4172"/>
                </a:lnTo>
                <a:lnTo>
                  <a:pt x="6935" y="4150"/>
                </a:lnTo>
                <a:lnTo>
                  <a:pt x="6892" y="4128"/>
                </a:lnTo>
                <a:lnTo>
                  <a:pt x="6870" y="4116"/>
                </a:lnTo>
                <a:lnTo>
                  <a:pt x="6850" y="4105"/>
                </a:lnTo>
                <a:lnTo>
                  <a:pt x="6829" y="4093"/>
                </a:lnTo>
                <a:lnTo>
                  <a:pt x="6809" y="4081"/>
                </a:lnTo>
                <a:lnTo>
                  <a:pt x="6790" y="4069"/>
                </a:lnTo>
                <a:lnTo>
                  <a:pt x="6769" y="4056"/>
                </a:lnTo>
                <a:lnTo>
                  <a:pt x="6751" y="4044"/>
                </a:lnTo>
                <a:lnTo>
                  <a:pt x="6734" y="4031"/>
                </a:lnTo>
                <a:lnTo>
                  <a:pt x="6726" y="4024"/>
                </a:lnTo>
                <a:lnTo>
                  <a:pt x="6717" y="4017"/>
                </a:lnTo>
                <a:lnTo>
                  <a:pt x="6701" y="4002"/>
                </a:lnTo>
                <a:lnTo>
                  <a:pt x="6685" y="3987"/>
                </a:lnTo>
                <a:lnTo>
                  <a:pt x="6670" y="3971"/>
                </a:lnTo>
                <a:lnTo>
                  <a:pt x="6657" y="3954"/>
                </a:lnTo>
                <a:lnTo>
                  <a:pt x="6643" y="3938"/>
                </a:lnTo>
                <a:lnTo>
                  <a:pt x="6629" y="3920"/>
                </a:lnTo>
                <a:lnTo>
                  <a:pt x="6617" y="3902"/>
                </a:lnTo>
                <a:lnTo>
                  <a:pt x="6605" y="3884"/>
                </a:lnTo>
                <a:lnTo>
                  <a:pt x="6593" y="3866"/>
                </a:lnTo>
                <a:lnTo>
                  <a:pt x="6582" y="3847"/>
                </a:lnTo>
                <a:lnTo>
                  <a:pt x="6572" y="3827"/>
                </a:lnTo>
                <a:lnTo>
                  <a:pt x="6562" y="3808"/>
                </a:lnTo>
                <a:lnTo>
                  <a:pt x="6552" y="3787"/>
                </a:lnTo>
                <a:lnTo>
                  <a:pt x="6544" y="3767"/>
                </a:lnTo>
                <a:lnTo>
                  <a:pt x="6535" y="3746"/>
                </a:lnTo>
                <a:lnTo>
                  <a:pt x="6528" y="3726"/>
                </a:lnTo>
                <a:lnTo>
                  <a:pt x="6521" y="3705"/>
                </a:lnTo>
                <a:lnTo>
                  <a:pt x="6507" y="3662"/>
                </a:lnTo>
                <a:lnTo>
                  <a:pt x="6500" y="3642"/>
                </a:lnTo>
                <a:lnTo>
                  <a:pt x="6494" y="3621"/>
                </a:lnTo>
                <a:lnTo>
                  <a:pt x="6484" y="3578"/>
                </a:lnTo>
                <a:lnTo>
                  <a:pt x="6479" y="3557"/>
                </a:lnTo>
                <a:lnTo>
                  <a:pt x="6475" y="3535"/>
                </a:lnTo>
                <a:lnTo>
                  <a:pt x="6467" y="3494"/>
                </a:lnTo>
                <a:lnTo>
                  <a:pt x="6461" y="3453"/>
                </a:lnTo>
                <a:lnTo>
                  <a:pt x="6423" y="3456"/>
                </a:lnTo>
                <a:lnTo>
                  <a:pt x="6382" y="3459"/>
                </a:lnTo>
                <a:lnTo>
                  <a:pt x="6361" y="3460"/>
                </a:lnTo>
                <a:lnTo>
                  <a:pt x="6340" y="3460"/>
                </a:lnTo>
                <a:lnTo>
                  <a:pt x="6318" y="3460"/>
                </a:lnTo>
                <a:lnTo>
                  <a:pt x="6295" y="3459"/>
                </a:lnTo>
                <a:lnTo>
                  <a:pt x="6273" y="3457"/>
                </a:lnTo>
                <a:lnTo>
                  <a:pt x="6250" y="3455"/>
                </a:lnTo>
                <a:lnTo>
                  <a:pt x="6226" y="3453"/>
                </a:lnTo>
                <a:lnTo>
                  <a:pt x="6204" y="3448"/>
                </a:lnTo>
                <a:lnTo>
                  <a:pt x="6179" y="3443"/>
                </a:lnTo>
                <a:lnTo>
                  <a:pt x="6156" y="3438"/>
                </a:lnTo>
                <a:lnTo>
                  <a:pt x="6133" y="3430"/>
                </a:lnTo>
                <a:lnTo>
                  <a:pt x="6109" y="3423"/>
                </a:lnTo>
                <a:lnTo>
                  <a:pt x="6098" y="3419"/>
                </a:lnTo>
                <a:lnTo>
                  <a:pt x="6086" y="3413"/>
                </a:lnTo>
                <a:lnTo>
                  <a:pt x="6063" y="3403"/>
                </a:lnTo>
                <a:lnTo>
                  <a:pt x="6052" y="3397"/>
                </a:lnTo>
                <a:lnTo>
                  <a:pt x="6040" y="3391"/>
                </a:lnTo>
                <a:lnTo>
                  <a:pt x="6028" y="3385"/>
                </a:lnTo>
                <a:lnTo>
                  <a:pt x="6018" y="3378"/>
                </a:lnTo>
                <a:lnTo>
                  <a:pt x="5995" y="3363"/>
                </a:lnTo>
                <a:lnTo>
                  <a:pt x="5985" y="3355"/>
                </a:lnTo>
                <a:lnTo>
                  <a:pt x="5973" y="3347"/>
                </a:lnTo>
                <a:lnTo>
                  <a:pt x="5952" y="3329"/>
                </a:lnTo>
                <a:lnTo>
                  <a:pt x="5941" y="3320"/>
                </a:lnTo>
                <a:lnTo>
                  <a:pt x="5931" y="3309"/>
                </a:lnTo>
                <a:lnTo>
                  <a:pt x="5921" y="3298"/>
                </a:lnTo>
                <a:lnTo>
                  <a:pt x="5910" y="3288"/>
                </a:lnTo>
                <a:lnTo>
                  <a:pt x="5901" y="3276"/>
                </a:lnTo>
                <a:lnTo>
                  <a:pt x="5891" y="3264"/>
                </a:lnTo>
                <a:lnTo>
                  <a:pt x="5872" y="3240"/>
                </a:lnTo>
                <a:lnTo>
                  <a:pt x="5863" y="3226"/>
                </a:lnTo>
                <a:lnTo>
                  <a:pt x="5853" y="3212"/>
                </a:lnTo>
                <a:lnTo>
                  <a:pt x="5845" y="3198"/>
                </a:lnTo>
                <a:lnTo>
                  <a:pt x="5836" y="3184"/>
                </a:lnTo>
                <a:lnTo>
                  <a:pt x="5827" y="3168"/>
                </a:lnTo>
                <a:lnTo>
                  <a:pt x="5819" y="3152"/>
                </a:lnTo>
                <a:lnTo>
                  <a:pt x="5810" y="3136"/>
                </a:lnTo>
                <a:lnTo>
                  <a:pt x="5803" y="3119"/>
                </a:lnTo>
                <a:lnTo>
                  <a:pt x="5796" y="3101"/>
                </a:lnTo>
                <a:lnTo>
                  <a:pt x="5788" y="3083"/>
                </a:lnTo>
                <a:lnTo>
                  <a:pt x="5778" y="3053"/>
                </a:lnTo>
                <a:lnTo>
                  <a:pt x="5767" y="3023"/>
                </a:lnTo>
                <a:lnTo>
                  <a:pt x="5758" y="2991"/>
                </a:lnTo>
                <a:lnTo>
                  <a:pt x="5750" y="2958"/>
                </a:lnTo>
                <a:lnTo>
                  <a:pt x="5741" y="2924"/>
                </a:lnTo>
                <a:lnTo>
                  <a:pt x="5734" y="2889"/>
                </a:lnTo>
                <a:lnTo>
                  <a:pt x="5727" y="2854"/>
                </a:lnTo>
                <a:lnTo>
                  <a:pt x="5719" y="2817"/>
                </a:lnTo>
                <a:lnTo>
                  <a:pt x="5690" y="2664"/>
                </a:lnTo>
                <a:lnTo>
                  <a:pt x="5683" y="2624"/>
                </a:lnTo>
                <a:lnTo>
                  <a:pt x="5674" y="2584"/>
                </a:lnTo>
                <a:lnTo>
                  <a:pt x="5666" y="2543"/>
                </a:lnTo>
                <a:lnTo>
                  <a:pt x="5656" y="2502"/>
                </a:lnTo>
                <a:lnTo>
                  <a:pt x="5646" y="2461"/>
                </a:lnTo>
                <a:lnTo>
                  <a:pt x="5634" y="2418"/>
                </a:lnTo>
                <a:lnTo>
                  <a:pt x="5621" y="2377"/>
                </a:lnTo>
                <a:lnTo>
                  <a:pt x="5609" y="2334"/>
                </a:lnTo>
                <a:lnTo>
                  <a:pt x="5594" y="2291"/>
                </a:lnTo>
                <a:lnTo>
                  <a:pt x="5585" y="2270"/>
                </a:lnTo>
                <a:lnTo>
                  <a:pt x="5577" y="2249"/>
                </a:lnTo>
                <a:lnTo>
                  <a:pt x="5568" y="2228"/>
                </a:lnTo>
                <a:lnTo>
                  <a:pt x="5559" y="2205"/>
                </a:lnTo>
                <a:lnTo>
                  <a:pt x="5549" y="2184"/>
                </a:lnTo>
                <a:lnTo>
                  <a:pt x="5539" y="2163"/>
                </a:lnTo>
                <a:lnTo>
                  <a:pt x="5518" y="2120"/>
                </a:lnTo>
                <a:lnTo>
                  <a:pt x="5495" y="2078"/>
                </a:lnTo>
                <a:lnTo>
                  <a:pt x="5483" y="2056"/>
                </a:lnTo>
                <a:lnTo>
                  <a:pt x="5469" y="2035"/>
                </a:lnTo>
                <a:lnTo>
                  <a:pt x="5456" y="2014"/>
                </a:lnTo>
                <a:lnTo>
                  <a:pt x="5443" y="1993"/>
                </a:lnTo>
                <a:lnTo>
                  <a:pt x="5413" y="1951"/>
                </a:lnTo>
                <a:lnTo>
                  <a:pt x="5397" y="1930"/>
                </a:lnTo>
                <a:lnTo>
                  <a:pt x="5381" y="1910"/>
                </a:lnTo>
                <a:lnTo>
                  <a:pt x="5364" y="1888"/>
                </a:lnTo>
                <a:lnTo>
                  <a:pt x="5347" y="1868"/>
                </a:lnTo>
                <a:lnTo>
                  <a:pt x="5329" y="1848"/>
                </a:lnTo>
                <a:lnTo>
                  <a:pt x="5310" y="1827"/>
                </a:lnTo>
                <a:lnTo>
                  <a:pt x="5293" y="1809"/>
                </a:lnTo>
                <a:lnTo>
                  <a:pt x="5275" y="1791"/>
                </a:lnTo>
                <a:lnTo>
                  <a:pt x="5240" y="1757"/>
                </a:lnTo>
                <a:lnTo>
                  <a:pt x="5203" y="1724"/>
                </a:lnTo>
                <a:lnTo>
                  <a:pt x="5185" y="1707"/>
                </a:lnTo>
                <a:lnTo>
                  <a:pt x="5167" y="1692"/>
                </a:lnTo>
                <a:lnTo>
                  <a:pt x="5131" y="1661"/>
                </a:lnTo>
                <a:lnTo>
                  <a:pt x="5112" y="1647"/>
                </a:lnTo>
                <a:lnTo>
                  <a:pt x="5094" y="1632"/>
                </a:lnTo>
                <a:lnTo>
                  <a:pt x="5057" y="1606"/>
                </a:lnTo>
                <a:lnTo>
                  <a:pt x="5019" y="1579"/>
                </a:lnTo>
                <a:lnTo>
                  <a:pt x="4980" y="1555"/>
                </a:lnTo>
                <a:lnTo>
                  <a:pt x="4961" y="1543"/>
                </a:lnTo>
                <a:lnTo>
                  <a:pt x="4942" y="1531"/>
                </a:lnTo>
                <a:lnTo>
                  <a:pt x="4904" y="1510"/>
                </a:lnTo>
                <a:lnTo>
                  <a:pt x="4864" y="1490"/>
                </a:lnTo>
                <a:lnTo>
                  <a:pt x="4825" y="1471"/>
                </a:lnTo>
                <a:lnTo>
                  <a:pt x="4786" y="1453"/>
                </a:lnTo>
                <a:lnTo>
                  <a:pt x="4746" y="1436"/>
                </a:lnTo>
                <a:lnTo>
                  <a:pt x="4707" y="1421"/>
                </a:lnTo>
                <a:lnTo>
                  <a:pt x="4667" y="1407"/>
                </a:lnTo>
                <a:lnTo>
                  <a:pt x="4627" y="1394"/>
                </a:lnTo>
                <a:lnTo>
                  <a:pt x="4587" y="1382"/>
                </a:lnTo>
                <a:lnTo>
                  <a:pt x="4547" y="1372"/>
                </a:lnTo>
                <a:lnTo>
                  <a:pt x="4506" y="1362"/>
                </a:lnTo>
                <a:lnTo>
                  <a:pt x="4466" y="1355"/>
                </a:lnTo>
                <a:lnTo>
                  <a:pt x="4426" y="1347"/>
                </a:lnTo>
                <a:lnTo>
                  <a:pt x="4386" y="1341"/>
                </a:lnTo>
                <a:lnTo>
                  <a:pt x="4346" y="1337"/>
                </a:lnTo>
                <a:lnTo>
                  <a:pt x="4305" y="1332"/>
                </a:lnTo>
                <a:lnTo>
                  <a:pt x="4266" y="1330"/>
                </a:lnTo>
                <a:lnTo>
                  <a:pt x="4226" y="1328"/>
                </a:lnTo>
                <a:lnTo>
                  <a:pt x="4186" y="1328"/>
                </a:lnTo>
                <a:lnTo>
                  <a:pt x="4146" y="1328"/>
                </a:lnTo>
                <a:lnTo>
                  <a:pt x="4106" y="1329"/>
                </a:lnTo>
                <a:lnTo>
                  <a:pt x="4067" y="1332"/>
                </a:lnTo>
                <a:lnTo>
                  <a:pt x="4091" y="1348"/>
                </a:lnTo>
                <a:lnTo>
                  <a:pt x="4114" y="1364"/>
                </a:lnTo>
                <a:lnTo>
                  <a:pt x="4135" y="1381"/>
                </a:lnTo>
                <a:lnTo>
                  <a:pt x="4155" y="1398"/>
                </a:lnTo>
                <a:lnTo>
                  <a:pt x="4174" y="1415"/>
                </a:lnTo>
                <a:lnTo>
                  <a:pt x="4193" y="1432"/>
                </a:lnTo>
                <a:lnTo>
                  <a:pt x="4211" y="1449"/>
                </a:lnTo>
                <a:lnTo>
                  <a:pt x="4227" y="1467"/>
                </a:lnTo>
                <a:lnTo>
                  <a:pt x="4243" y="1484"/>
                </a:lnTo>
                <a:lnTo>
                  <a:pt x="4257" y="1503"/>
                </a:lnTo>
                <a:lnTo>
                  <a:pt x="4271" y="1521"/>
                </a:lnTo>
                <a:lnTo>
                  <a:pt x="4284" y="1539"/>
                </a:lnTo>
                <a:lnTo>
                  <a:pt x="4296" y="1556"/>
                </a:lnTo>
                <a:lnTo>
                  <a:pt x="4306" y="1574"/>
                </a:lnTo>
                <a:lnTo>
                  <a:pt x="4317" y="1592"/>
                </a:lnTo>
                <a:lnTo>
                  <a:pt x="4327" y="1610"/>
                </a:lnTo>
                <a:lnTo>
                  <a:pt x="4334" y="1628"/>
                </a:lnTo>
                <a:lnTo>
                  <a:pt x="4342" y="1646"/>
                </a:lnTo>
                <a:lnTo>
                  <a:pt x="4349" y="1664"/>
                </a:lnTo>
                <a:lnTo>
                  <a:pt x="4355" y="1682"/>
                </a:lnTo>
                <a:lnTo>
                  <a:pt x="4359" y="1700"/>
                </a:lnTo>
                <a:lnTo>
                  <a:pt x="4365" y="1718"/>
                </a:lnTo>
                <a:lnTo>
                  <a:pt x="4368" y="1736"/>
                </a:lnTo>
                <a:lnTo>
                  <a:pt x="4371" y="1753"/>
                </a:lnTo>
                <a:lnTo>
                  <a:pt x="4373" y="1772"/>
                </a:lnTo>
                <a:lnTo>
                  <a:pt x="4374" y="1789"/>
                </a:lnTo>
                <a:lnTo>
                  <a:pt x="4375" y="1806"/>
                </a:lnTo>
                <a:lnTo>
                  <a:pt x="4375" y="1823"/>
                </a:lnTo>
                <a:lnTo>
                  <a:pt x="4374" y="1840"/>
                </a:lnTo>
                <a:lnTo>
                  <a:pt x="4373" y="1857"/>
                </a:lnTo>
                <a:lnTo>
                  <a:pt x="4371" y="1874"/>
                </a:lnTo>
                <a:lnTo>
                  <a:pt x="4368" y="1890"/>
                </a:lnTo>
                <a:lnTo>
                  <a:pt x="4365" y="1906"/>
                </a:lnTo>
                <a:lnTo>
                  <a:pt x="4361" y="1921"/>
                </a:lnTo>
                <a:lnTo>
                  <a:pt x="4356" y="1936"/>
                </a:lnTo>
                <a:lnTo>
                  <a:pt x="4351" y="1951"/>
                </a:lnTo>
                <a:lnTo>
                  <a:pt x="4345" y="1966"/>
                </a:lnTo>
                <a:lnTo>
                  <a:pt x="4338" y="1981"/>
                </a:lnTo>
                <a:lnTo>
                  <a:pt x="4331" y="1995"/>
                </a:lnTo>
                <a:lnTo>
                  <a:pt x="4323" y="2009"/>
                </a:lnTo>
                <a:lnTo>
                  <a:pt x="4316" y="2022"/>
                </a:lnTo>
                <a:lnTo>
                  <a:pt x="4306" y="2035"/>
                </a:lnTo>
                <a:lnTo>
                  <a:pt x="4298" y="2048"/>
                </a:lnTo>
                <a:lnTo>
                  <a:pt x="4288" y="2060"/>
                </a:lnTo>
                <a:lnTo>
                  <a:pt x="4278" y="2071"/>
                </a:lnTo>
                <a:lnTo>
                  <a:pt x="4267" y="2083"/>
                </a:lnTo>
                <a:lnTo>
                  <a:pt x="4256" y="2094"/>
                </a:lnTo>
                <a:lnTo>
                  <a:pt x="4245" y="2104"/>
                </a:lnTo>
                <a:lnTo>
                  <a:pt x="4232" y="2114"/>
                </a:lnTo>
                <a:lnTo>
                  <a:pt x="4219" y="2123"/>
                </a:lnTo>
                <a:lnTo>
                  <a:pt x="4206" y="2132"/>
                </a:lnTo>
                <a:lnTo>
                  <a:pt x="4194" y="2140"/>
                </a:lnTo>
                <a:lnTo>
                  <a:pt x="4180" y="2148"/>
                </a:lnTo>
                <a:lnTo>
                  <a:pt x="4166" y="2155"/>
                </a:lnTo>
                <a:lnTo>
                  <a:pt x="4151" y="2162"/>
                </a:lnTo>
                <a:lnTo>
                  <a:pt x="4136" y="2167"/>
                </a:lnTo>
                <a:lnTo>
                  <a:pt x="4121" y="2172"/>
                </a:lnTo>
                <a:lnTo>
                  <a:pt x="4105" y="2177"/>
                </a:lnTo>
                <a:lnTo>
                  <a:pt x="4089" y="2181"/>
                </a:lnTo>
                <a:lnTo>
                  <a:pt x="4074" y="2184"/>
                </a:lnTo>
                <a:lnTo>
                  <a:pt x="4056" y="2187"/>
                </a:lnTo>
                <a:lnTo>
                  <a:pt x="4041" y="2188"/>
                </a:lnTo>
                <a:lnTo>
                  <a:pt x="4024" y="2189"/>
                </a:lnTo>
                <a:lnTo>
                  <a:pt x="4005" y="2190"/>
                </a:lnTo>
                <a:lnTo>
                  <a:pt x="3982" y="2189"/>
                </a:lnTo>
                <a:lnTo>
                  <a:pt x="3959" y="2188"/>
                </a:lnTo>
                <a:lnTo>
                  <a:pt x="3935" y="2186"/>
                </a:lnTo>
                <a:lnTo>
                  <a:pt x="3913" y="2183"/>
                </a:lnTo>
                <a:lnTo>
                  <a:pt x="3891" y="2179"/>
                </a:lnTo>
                <a:lnTo>
                  <a:pt x="3869" y="2175"/>
                </a:lnTo>
                <a:lnTo>
                  <a:pt x="3848" y="2169"/>
                </a:lnTo>
                <a:lnTo>
                  <a:pt x="3828" y="2163"/>
                </a:lnTo>
                <a:lnTo>
                  <a:pt x="3807" y="2156"/>
                </a:lnTo>
                <a:lnTo>
                  <a:pt x="3786" y="2149"/>
                </a:lnTo>
                <a:lnTo>
                  <a:pt x="3767" y="2142"/>
                </a:lnTo>
                <a:lnTo>
                  <a:pt x="3748" y="2133"/>
                </a:lnTo>
                <a:lnTo>
                  <a:pt x="3728" y="2123"/>
                </a:lnTo>
                <a:lnTo>
                  <a:pt x="3710" y="2114"/>
                </a:lnTo>
                <a:lnTo>
                  <a:pt x="3691" y="2103"/>
                </a:lnTo>
                <a:lnTo>
                  <a:pt x="3673" y="2093"/>
                </a:lnTo>
                <a:lnTo>
                  <a:pt x="3654" y="2082"/>
                </a:lnTo>
                <a:lnTo>
                  <a:pt x="3636" y="2070"/>
                </a:lnTo>
                <a:lnTo>
                  <a:pt x="3600" y="2046"/>
                </a:lnTo>
                <a:lnTo>
                  <a:pt x="3582" y="2033"/>
                </a:lnTo>
                <a:lnTo>
                  <a:pt x="3564" y="2020"/>
                </a:lnTo>
                <a:lnTo>
                  <a:pt x="3529" y="1993"/>
                </a:lnTo>
                <a:lnTo>
                  <a:pt x="3494" y="1965"/>
                </a:lnTo>
                <a:lnTo>
                  <a:pt x="3458" y="1936"/>
                </a:lnTo>
                <a:lnTo>
                  <a:pt x="3386" y="1879"/>
                </a:lnTo>
                <a:lnTo>
                  <a:pt x="3350" y="1849"/>
                </a:lnTo>
                <a:lnTo>
                  <a:pt x="3311" y="1820"/>
                </a:lnTo>
                <a:lnTo>
                  <a:pt x="3292" y="1807"/>
                </a:lnTo>
                <a:lnTo>
                  <a:pt x="3272" y="1792"/>
                </a:lnTo>
                <a:lnTo>
                  <a:pt x="3232" y="1764"/>
                </a:lnTo>
                <a:lnTo>
                  <a:pt x="3190" y="1738"/>
                </a:lnTo>
                <a:lnTo>
                  <a:pt x="3169" y="1724"/>
                </a:lnTo>
                <a:lnTo>
                  <a:pt x="3148" y="1712"/>
                </a:lnTo>
                <a:lnTo>
                  <a:pt x="3102" y="1688"/>
                </a:lnTo>
                <a:lnTo>
                  <a:pt x="3079" y="1676"/>
                </a:lnTo>
                <a:lnTo>
                  <a:pt x="3055" y="1664"/>
                </a:lnTo>
                <a:lnTo>
                  <a:pt x="3031" y="1654"/>
                </a:lnTo>
                <a:lnTo>
                  <a:pt x="3006" y="1643"/>
                </a:lnTo>
                <a:lnTo>
                  <a:pt x="2981" y="1633"/>
                </a:lnTo>
                <a:lnTo>
                  <a:pt x="2954" y="1625"/>
                </a:lnTo>
                <a:lnTo>
                  <a:pt x="2928" y="1616"/>
                </a:lnTo>
                <a:lnTo>
                  <a:pt x="2901" y="1608"/>
                </a:lnTo>
                <a:lnTo>
                  <a:pt x="2872" y="1600"/>
                </a:lnTo>
                <a:lnTo>
                  <a:pt x="2844" y="1594"/>
                </a:lnTo>
                <a:lnTo>
                  <a:pt x="2815" y="1588"/>
                </a:lnTo>
                <a:lnTo>
                  <a:pt x="2784" y="1582"/>
                </a:lnTo>
                <a:lnTo>
                  <a:pt x="2753" y="1578"/>
                </a:lnTo>
                <a:lnTo>
                  <a:pt x="2721" y="1574"/>
                </a:lnTo>
                <a:lnTo>
                  <a:pt x="2689" y="1571"/>
                </a:lnTo>
                <a:lnTo>
                  <a:pt x="2656" y="1568"/>
                </a:lnTo>
                <a:lnTo>
                  <a:pt x="2621" y="1567"/>
                </a:lnTo>
                <a:lnTo>
                  <a:pt x="2586" y="1567"/>
                </a:lnTo>
                <a:lnTo>
                  <a:pt x="2554" y="1567"/>
                </a:lnTo>
                <a:lnTo>
                  <a:pt x="2523" y="1570"/>
                </a:lnTo>
                <a:lnTo>
                  <a:pt x="2492" y="1573"/>
                </a:lnTo>
                <a:lnTo>
                  <a:pt x="2477" y="1574"/>
                </a:lnTo>
                <a:lnTo>
                  <a:pt x="2461" y="1576"/>
                </a:lnTo>
                <a:lnTo>
                  <a:pt x="2431" y="1581"/>
                </a:lnTo>
                <a:lnTo>
                  <a:pt x="2402" y="1588"/>
                </a:lnTo>
                <a:lnTo>
                  <a:pt x="2375" y="1594"/>
                </a:lnTo>
                <a:lnTo>
                  <a:pt x="2347" y="1601"/>
                </a:lnTo>
                <a:lnTo>
                  <a:pt x="2321" y="1610"/>
                </a:lnTo>
                <a:lnTo>
                  <a:pt x="2295" y="1619"/>
                </a:lnTo>
                <a:lnTo>
                  <a:pt x="2271" y="1629"/>
                </a:lnTo>
                <a:lnTo>
                  <a:pt x="2247" y="1640"/>
                </a:lnTo>
                <a:lnTo>
                  <a:pt x="2225" y="1650"/>
                </a:lnTo>
                <a:lnTo>
                  <a:pt x="2204" y="1661"/>
                </a:lnTo>
                <a:lnTo>
                  <a:pt x="2185" y="1673"/>
                </a:lnTo>
                <a:lnTo>
                  <a:pt x="2165" y="1684"/>
                </a:lnTo>
                <a:lnTo>
                  <a:pt x="2186" y="1686"/>
                </a:lnTo>
                <a:lnTo>
                  <a:pt x="2205" y="1690"/>
                </a:lnTo>
                <a:lnTo>
                  <a:pt x="2223" y="1694"/>
                </a:lnTo>
                <a:lnTo>
                  <a:pt x="2242" y="1697"/>
                </a:lnTo>
                <a:lnTo>
                  <a:pt x="2259" y="1701"/>
                </a:lnTo>
                <a:lnTo>
                  <a:pt x="2277" y="1707"/>
                </a:lnTo>
                <a:lnTo>
                  <a:pt x="2294" y="1712"/>
                </a:lnTo>
                <a:lnTo>
                  <a:pt x="2310" y="1717"/>
                </a:lnTo>
                <a:lnTo>
                  <a:pt x="2327" y="1723"/>
                </a:lnTo>
                <a:lnTo>
                  <a:pt x="2342" y="1729"/>
                </a:lnTo>
                <a:lnTo>
                  <a:pt x="2358" y="1736"/>
                </a:lnTo>
                <a:lnTo>
                  <a:pt x="2373" y="1743"/>
                </a:lnTo>
                <a:lnTo>
                  <a:pt x="2401" y="1758"/>
                </a:lnTo>
                <a:lnTo>
                  <a:pt x="2415" y="1766"/>
                </a:lnTo>
                <a:lnTo>
                  <a:pt x="2429" y="1775"/>
                </a:lnTo>
                <a:lnTo>
                  <a:pt x="2442" y="1783"/>
                </a:lnTo>
                <a:lnTo>
                  <a:pt x="2455" y="1792"/>
                </a:lnTo>
                <a:lnTo>
                  <a:pt x="2467" y="1801"/>
                </a:lnTo>
                <a:lnTo>
                  <a:pt x="2480" y="1811"/>
                </a:lnTo>
                <a:lnTo>
                  <a:pt x="2492" y="1820"/>
                </a:lnTo>
                <a:lnTo>
                  <a:pt x="2503" y="1830"/>
                </a:lnTo>
                <a:lnTo>
                  <a:pt x="2514" y="1841"/>
                </a:lnTo>
                <a:lnTo>
                  <a:pt x="2526" y="1851"/>
                </a:lnTo>
                <a:lnTo>
                  <a:pt x="2547" y="1873"/>
                </a:lnTo>
                <a:lnTo>
                  <a:pt x="2566" y="1896"/>
                </a:lnTo>
                <a:lnTo>
                  <a:pt x="2577" y="1908"/>
                </a:lnTo>
                <a:lnTo>
                  <a:pt x="2586" y="1919"/>
                </a:lnTo>
                <a:lnTo>
                  <a:pt x="2604" y="1944"/>
                </a:lnTo>
                <a:lnTo>
                  <a:pt x="2621" y="1969"/>
                </a:lnTo>
                <a:lnTo>
                  <a:pt x="2638" y="1996"/>
                </a:lnTo>
                <a:lnTo>
                  <a:pt x="2654" y="2022"/>
                </a:lnTo>
                <a:lnTo>
                  <a:pt x="2669" y="2049"/>
                </a:lnTo>
                <a:lnTo>
                  <a:pt x="2684" y="2077"/>
                </a:lnTo>
                <a:lnTo>
                  <a:pt x="2698" y="2105"/>
                </a:lnTo>
                <a:lnTo>
                  <a:pt x="2712" y="2134"/>
                </a:lnTo>
                <a:lnTo>
                  <a:pt x="2725" y="2163"/>
                </a:lnTo>
                <a:lnTo>
                  <a:pt x="2737" y="2193"/>
                </a:lnTo>
                <a:lnTo>
                  <a:pt x="2750" y="2221"/>
                </a:lnTo>
                <a:lnTo>
                  <a:pt x="2774" y="2281"/>
                </a:lnTo>
                <a:lnTo>
                  <a:pt x="2823" y="2400"/>
                </a:lnTo>
                <a:lnTo>
                  <a:pt x="2834" y="2423"/>
                </a:lnTo>
                <a:lnTo>
                  <a:pt x="2845" y="2446"/>
                </a:lnTo>
                <a:lnTo>
                  <a:pt x="2855" y="2468"/>
                </a:lnTo>
                <a:lnTo>
                  <a:pt x="2867" y="2489"/>
                </a:lnTo>
                <a:lnTo>
                  <a:pt x="2880" y="2509"/>
                </a:lnTo>
                <a:lnTo>
                  <a:pt x="2891" y="2530"/>
                </a:lnTo>
                <a:lnTo>
                  <a:pt x="2905" y="2550"/>
                </a:lnTo>
                <a:lnTo>
                  <a:pt x="2918" y="2569"/>
                </a:lnTo>
                <a:lnTo>
                  <a:pt x="2933" y="2587"/>
                </a:lnTo>
                <a:lnTo>
                  <a:pt x="2947" y="2605"/>
                </a:lnTo>
                <a:lnTo>
                  <a:pt x="2954" y="2614"/>
                </a:lnTo>
                <a:lnTo>
                  <a:pt x="2962" y="2622"/>
                </a:lnTo>
                <a:lnTo>
                  <a:pt x="2978" y="2639"/>
                </a:lnTo>
                <a:lnTo>
                  <a:pt x="2993" y="2656"/>
                </a:lnTo>
                <a:lnTo>
                  <a:pt x="3010" y="2671"/>
                </a:lnTo>
                <a:lnTo>
                  <a:pt x="3019" y="2680"/>
                </a:lnTo>
                <a:lnTo>
                  <a:pt x="3027" y="2687"/>
                </a:lnTo>
                <a:lnTo>
                  <a:pt x="3044" y="2702"/>
                </a:lnTo>
                <a:lnTo>
                  <a:pt x="3063" y="2716"/>
                </a:lnTo>
                <a:lnTo>
                  <a:pt x="3081" y="2730"/>
                </a:lnTo>
                <a:lnTo>
                  <a:pt x="3100" y="2742"/>
                </a:lnTo>
                <a:lnTo>
                  <a:pt x="3120" y="2755"/>
                </a:lnTo>
                <a:lnTo>
                  <a:pt x="3140" y="2768"/>
                </a:lnTo>
                <a:lnTo>
                  <a:pt x="3160" y="2780"/>
                </a:lnTo>
                <a:lnTo>
                  <a:pt x="3182" y="2791"/>
                </a:lnTo>
                <a:lnTo>
                  <a:pt x="3203" y="2802"/>
                </a:lnTo>
                <a:lnTo>
                  <a:pt x="3225" y="2811"/>
                </a:lnTo>
                <a:lnTo>
                  <a:pt x="3248" y="2822"/>
                </a:lnTo>
                <a:lnTo>
                  <a:pt x="3270" y="2832"/>
                </a:lnTo>
                <a:lnTo>
                  <a:pt x="3294" y="2840"/>
                </a:lnTo>
                <a:lnTo>
                  <a:pt x="3318" y="2849"/>
                </a:lnTo>
                <a:lnTo>
                  <a:pt x="3342" y="2857"/>
                </a:lnTo>
                <a:lnTo>
                  <a:pt x="3368" y="2865"/>
                </a:lnTo>
                <a:lnTo>
                  <a:pt x="3393" y="2872"/>
                </a:lnTo>
                <a:lnTo>
                  <a:pt x="3388" y="2875"/>
                </a:lnTo>
                <a:lnTo>
                  <a:pt x="3384" y="2877"/>
                </a:lnTo>
                <a:lnTo>
                  <a:pt x="3371" y="2884"/>
                </a:lnTo>
                <a:lnTo>
                  <a:pt x="3358" y="2889"/>
                </a:lnTo>
                <a:lnTo>
                  <a:pt x="3343" y="2894"/>
                </a:lnTo>
                <a:lnTo>
                  <a:pt x="3327" y="2900"/>
                </a:lnTo>
                <a:lnTo>
                  <a:pt x="3310" y="2905"/>
                </a:lnTo>
                <a:lnTo>
                  <a:pt x="3291" y="2910"/>
                </a:lnTo>
                <a:lnTo>
                  <a:pt x="3271" y="2915"/>
                </a:lnTo>
                <a:lnTo>
                  <a:pt x="3250" y="2920"/>
                </a:lnTo>
                <a:lnTo>
                  <a:pt x="3227" y="2923"/>
                </a:lnTo>
                <a:lnTo>
                  <a:pt x="3204" y="2927"/>
                </a:lnTo>
                <a:lnTo>
                  <a:pt x="3178" y="2930"/>
                </a:lnTo>
                <a:lnTo>
                  <a:pt x="3166" y="2932"/>
                </a:lnTo>
                <a:lnTo>
                  <a:pt x="3153" y="2933"/>
                </a:lnTo>
                <a:lnTo>
                  <a:pt x="3126" y="2935"/>
                </a:lnTo>
                <a:lnTo>
                  <a:pt x="3099" y="2936"/>
                </a:lnTo>
                <a:lnTo>
                  <a:pt x="3070" y="2936"/>
                </a:lnTo>
                <a:lnTo>
                  <a:pt x="3039" y="2936"/>
                </a:lnTo>
                <a:lnTo>
                  <a:pt x="3024" y="2935"/>
                </a:lnTo>
                <a:lnTo>
                  <a:pt x="3009" y="2934"/>
                </a:lnTo>
                <a:lnTo>
                  <a:pt x="2979" y="2932"/>
                </a:lnTo>
                <a:lnTo>
                  <a:pt x="2950" y="2928"/>
                </a:lnTo>
                <a:lnTo>
                  <a:pt x="2921" y="2924"/>
                </a:lnTo>
                <a:lnTo>
                  <a:pt x="2892" y="2919"/>
                </a:lnTo>
                <a:lnTo>
                  <a:pt x="2865" y="2912"/>
                </a:lnTo>
                <a:lnTo>
                  <a:pt x="2851" y="2908"/>
                </a:lnTo>
                <a:lnTo>
                  <a:pt x="2837" y="2905"/>
                </a:lnTo>
                <a:lnTo>
                  <a:pt x="2810" y="2896"/>
                </a:lnTo>
                <a:lnTo>
                  <a:pt x="2783" y="2888"/>
                </a:lnTo>
                <a:lnTo>
                  <a:pt x="2757" y="2878"/>
                </a:lnTo>
                <a:lnTo>
                  <a:pt x="2731" y="2868"/>
                </a:lnTo>
                <a:lnTo>
                  <a:pt x="2705" y="2856"/>
                </a:lnTo>
                <a:lnTo>
                  <a:pt x="2681" y="2844"/>
                </a:lnTo>
                <a:lnTo>
                  <a:pt x="2656" y="2831"/>
                </a:lnTo>
                <a:lnTo>
                  <a:pt x="2631" y="2818"/>
                </a:lnTo>
                <a:lnTo>
                  <a:pt x="2608" y="2803"/>
                </a:lnTo>
                <a:lnTo>
                  <a:pt x="2583" y="2788"/>
                </a:lnTo>
                <a:lnTo>
                  <a:pt x="2560" y="2772"/>
                </a:lnTo>
                <a:lnTo>
                  <a:pt x="2536" y="2756"/>
                </a:lnTo>
                <a:lnTo>
                  <a:pt x="2513" y="2738"/>
                </a:lnTo>
                <a:lnTo>
                  <a:pt x="2490" y="2721"/>
                </a:lnTo>
                <a:lnTo>
                  <a:pt x="2466" y="2703"/>
                </a:lnTo>
                <a:lnTo>
                  <a:pt x="2444" y="2684"/>
                </a:lnTo>
                <a:lnTo>
                  <a:pt x="2421" y="2664"/>
                </a:lnTo>
                <a:lnTo>
                  <a:pt x="2398" y="2644"/>
                </a:lnTo>
                <a:lnTo>
                  <a:pt x="2376" y="2623"/>
                </a:lnTo>
                <a:lnTo>
                  <a:pt x="2354" y="2602"/>
                </a:lnTo>
                <a:lnTo>
                  <a:pt x="2331" y="2581"/>
                </a:lnTo>
                <a:lnTo>
                  <a:pt x="2309" y="2558"/>
                </a:lnTo>
                <a:lnTo>
                  <a:pt x="2263" y="2514"/>
                </a:lnTo>
                <a:lnTo>
                  <a:pt x="2224" y="2473"/>
                </a:lnTo>
                <a:lnTo>
                  <a:pt x="2204" y="2453"/>
                </a:lnTo>
                <a:lnTo>
                  <a:pt x="2183" y="2433"/>
                </a:lnTo>
                <a:lnTo>
                  <a:pt x="2162" y="2413"/>
                </a:lnTo>
                <a:lnTo>
                  <a:pt x="2142" y="2394"/>
                </a:lnTo>
                <a:lnTo>
                  <a:pt x="2121" y="2374"/>
                </a:lnTo>
                <a:lnTo>
                  <a:pt x="2099" y="2355"/>
                </a:lnTo>
                <a:lnTo>
                  <a:pt x="2077" y="2337"/>
                </a:lnTo>
                <a:lnTo>
                  <a:pt x="2055" y="2319"/>
                </a:lnTo>
                <a:lnTo>
                  <a:pt x="2033" y="2301"/>
                </a:lnTo>
                <a:lnTo>
                  <a:pt x="2009" y="2284"/>
                </a:lnTo>
                <a:lnTo>
                  <a:pt x="1986" y="2267"/>
                </a:lnTo>
                <a:lnTo>
                  <a:pt x="1962" y="2251"/>
                </a:lnTo>
                <a:lnTo>
                  <a:pt x="1938" y="2235"/>
                </a:lnTo>
                <a:lnTo>
                  <a:pt x="1912" y="2220"/>
                </a:lnTo>
                <a:lnTo>
                  <a:pt x="1887" y="2206"/>
                </a:lnTo>
                <a:lnTo>
                  <a:pt x="1861" y="2193"/>
                </a:lnTo>
                <a:lnTo>
                  <a:pt x="1835" y="2179"/>
                </a:lnTo>
                <a:lnTo>
                  <a:pt x="1807" y="2167"/>
                </a:lnTo>
                <a:lnTo>
                  <a:pt x="1780" y="2155"/>
                </a:lnTo>
                <a:lnTo>
                  <a:pt x="1751" y="2145"/>
                </a:lnTo>
                <a:lnTo>
                  <a:pt x="1721" y="2135"/>
                </a:lnTo>
                <a:lnTo>
                  <a:pt x="1691" y="2126"/>
                </a:lnTo>
                <a:lnTo>
                  <a:pt x="1676" y="2121"/>
                </a:lnTo>
                <a:lnTo>
                  <a:pt x="1660" y="2118"/>
                </a:lnTo>
                <a:lnTo>
                  <a:pt x="1630" y="2111"/>
                </a:lnTo>
                <a:lnTo>
                  <a:pt x="1598" y="2104"/>
                </a:lnTo>
                <a:lnTo>
                  <a:pt x="1565" y="2100"/>
                </a:lnTo>
                <a:lnTo>
                  <a:pt x="1548" y="2098"/>
                </a:lnTo>
                <a:lnTo>
                  <a:pt x="1531" y="2096"/>
                </a:lnTo>
                <a:lnTo>
                  <a:pt x="1496" y="2093"/>
                </a:lnTo>
                <a:lnTo>
                  <a:pt x="1461" y="2091"/>
                </a:lnTo>
                <a:lnTo>
                  <a:pt x="1423" y="2091"/>
                </a:lnTo>
                <a:lnTo>
                  <a:pt x="1405" y="2091"/>
                </a:lnTo>
                <a:lnTo>
                  <a:pt x="1388" y="2092"/>
                </a:lnTo>
                <a:lnTo>
                  <a:pt x="1370" y="2092"/>
                </a:lnTo>
                <a:lnTo>
                  <a:pt x="1353" y="2093"/>
                </a:lnTo>
                <a:lnTo>
                  <a:pt x="1336" y="2095"/>
                </a:lnTo>
                <a:lnTo>
                  <a:pt x="1320" y="2096"/>
                </a:lnTo>
                <a:lnTo>
                  <a:pt x="1287" y="2100"/>
                </a:lnTo>
                <a:lnTo>
                  <a:pt x="1256" y="2105"/>
                </a:lnTo>
                <a:lnTo>
                  <a:pt x="1228" y="2112"/>
                </a:lnTo>
                <a:lnTo>
                  <a:pt x="1200" y="2118"/>
                </a:lnTo>
                <a:lnTo>
                  <a:pt x="1174" y="2126"/>
                </a:lnTo>
                <a:lnTo>
                  <a:pt x="1149" y="2133"/>
                </a:lnTo>
                <a:lnTo>
                  <a:pt x="1126" y="2140"/>
                </a:lnTo>
                <a:lnTo>
                  <a:pt x="1104" y="2149"/>
                </a:lnTo>
                <a:lnTo>
                  <a:pt x="1086" y="2156"/>
                </a:lnTo>
                <a:lnTo>
                  <a:pt x="1068" y="2165"/>
                </a:lnTo>
                <a:lnTo>
                  <a:pt x="1053" y="2172"/>
                </a:lnTo>
                <a:lnTo>
                  <a:pt x="1041" y="2180"/>
                </a:lnTo>
                <a:lnTo>
                  <a:pt x="1030" y="2186"/>
                </a:lnTo>
                <a:lnTo>
                  <a:pt x="1050" y="2190"/>
                </a:lnTo>
                <a:lnTo>
                  <a:pt x="1072" y="2194"/>
                </a:lnTo>
                <a:lnTo>
                  <a:pt x="1093" y="2199"/>
                </a:lnTo>
                <a:lnTo>
                  <a:pt x="1115" y="2203"/>
                </a:lnTo>
                <a:lnTo>
                  <a:pt x="1160" y="2216"/>
                </a:lnTo>
                <a:lnTo>
                  <a:pt x="1182" y="2222"/>
                </a:lnTo>
                <a:lnTo>
                  <a:pt x="1205" y="2230"/>
                </a:lnTo>
                <a:lnTo>
                  <a:pt x="1228" y="2238"/>
                </a:lnTo>
                <a:lnTo>
                  <a:pt x="1250" y="2247"/>
                </a:lnTo>
                <a:lnTo>
                  <a:pt x="1272" y="2255"/>
                </a:lnTo>
                <a:lnTo>
                  <a:pt x="1295" y="2265"/>
                </a:lnTo>
                <a:lnTo>
                  <a:pt x="1316" y="2276"/>
                </a:lnTo>
                <a:lnTo>
                  <a:pt x="1337" y="2286"/>
                </a:lnTo>
                <a:lnTo>
                  <a:pt x="1359" y="2298"/>
                </a:lnTo>
                <a:lnTo>
                  <a:pt x="1379" y="2310"/>
                </a:lnTo>
                <a:lnTo>
                  <a:pt x="1399" y="2322"/>
                </a:lnTo>
                <a:lnTo>
                  <a:pt x="1418" y="2335"/>
                </a:lnTo>
                <a:lnTo>
                  <a:pt x="1436" y="2349"/>
                </a:lnTo>
                <a:lnTo>
                  <a:pt x="1453" y="2363"/>
                </a:lnTo>
                <a:lnTo>
                  <a:pt x="1470" y="2378"/>
                </a:lnTo>
                <a:lnTo>
                  <a:pt x="1485" y="2392"/>
                </a:lnTo>
                <a:lnTo>
                  <a:pt x="1500" y="2408"/>
                </a:lnTo>
                <a:lnTo>
                  <a:pt x="1506" y="2417"/>
                </a:lnTo>
                <a:lnTo>
                  <a:pt x="1513" y="2425"/>
                </a:lnTo>
                <a:lnTo>
                  <a:pt x="1524" y="2442"/>
                </a:lnTo>
                <a:lnTo>
                  <a:pt x="1535" y="2461"/>
                </a:lnTo>
                <a:lnTo>
                  <a:pt x="1539" y="2469"/>
                </a:lnTo>
                <a:lnTo>
                  <a:pt x="1545" y="2479"/>
                </a:lnTo>
                <a:lnTo>
                  <a:pt x="1548" y="2488"/>
                </a:lnTo>
                <a:lnTo>
                  <a:pt x="1552" y="2498"/>
                </a:lnTo>
                <a:lnTo>
                  <a:pt x="1555" y="2507"/>
                </a:lnTo>
                <a:lnTo>
                  <a:pt x="1557" y="2517"/>
                </a:lnTo>
                <a:lnTo>
                  <a:pt x="1561" y="2526"/>
                </a:lnTo>
                <a:lnTo>
                  <a:pt x="1563" y="2537"/>
                </a:lnTo>
                <a:lnTo>
                  <a:pt x="1564" y="2547"/>
                </a:lnTo>
                <a:lnTo>
                  <a:pt x="1565" y="2557"/>
                </a:lnTo>
                <a:lnTo>
                  <a:pt x="1566" y="2568"/>
                </a:lnTo>
                <a:lnTo>
                  <a:pt x="1566" y="2579"/>
                </a:lnTo>
                <a:lnTo>
                  <a:pt x="1565" y="2597"/>
                </a:lnTo>
                <a:lnTo>
                  <a:pt x="1564" y="2614"/>
                </a:lnTo>
                <a:lnTo>
                  <a:pt x="1561" y="2631"/>
                </a:lnTo>
                <a:lnTo>
                  <a:pt x="1556" y="2646"/>
                </a:lnTo>
                <a:lnTo>
                  <a:pt x="1554" y="2653"/>
                </a:lnTo>
                <a:lnTo>
                  <a:pt x="1551" y="2660"/>
                </a:lnTo>
                <a:lnTo>
                  <a:pt x="1548" y="2668"/>
                </a:lnTo>
                <a:lnTo>
                  <a:pt x="1545" y="2675"/>
                </a:lnTo>
                <a:lnTo>
                  <a:pt x="1537" y="2688"/>
                </a:lnTo>
                <a:lnTo>
                  <a:pt x="1530" y="2701"/>
                </a:lnTo>
                <a:lnTo>
                  <a:pt x="1520" y="2711"/>
                </a:lnTo>
                <a:lnTo>
                  <a:pt x="1516" y="2717"/>
                </a:lnTo>
                <a:lnTo>
                  <a:pt x="1511" y="2722"/>
                </a:lnTo>
                <a:lnTo>
                  <a:pt x="1500" y="2732"/>
                </a:lnTo>
                <a:lnTo>
                  <a:pt x="1488" y="2740"/>
                </a:lnTo>
                <a:lnTo>
                  <a:pt x="1475" y="2748"/>
                </a:lnTo>
                <a:lnTo>
                  <a:pt x="1463" y="2754"/>
                </a:lnTo>
                <a:lnTo>
                  <a:pt x="1450" y="2759"/>
                </a:lnTo>
                <a:lnTo>
                  <a:pt x="1435" y="2764"/>
                </a:lnTo>
                <a:lnTo>
                  <a:pt x="1429" y="2766"/>
                </a:lnTo>
                <a:lnTo>
                  <a:pt x="1421" y="2767"/>
                </a:lnTo>
                <a:lnTo>
                  <a:pt x="1406" y="2769"/>
                </a:lnTo>
                <a:lnTo>
                  <a:pt x="1390" y="2770"/>
                </a:lnTo>
                <a:lnTo>
                  <a:pt x="1374" y="2769"/>
                </a:lnTo>
                <a:lnTo>
                  <a:pt x="1359" y="2768"/>
                </a:lnTo>
                <a:lnTo>
                  <a:pt x="1350" y="2767"/>
                </a:lnTo>
                <a:lnTo>
                  <a:pt x="1342" y="2765"/>
                </a:lnTo>
                <a:lnTo>
                  <a:pt x="1334" y="2762"/>
                </a:lnTo>
                <a:lnTo>
                  <a:pt x="1326" y="2760"/>
                </a:lnTo>
                <a:lnTo>
                  <a:pt x="1309" y="2755"/>
                </a:lnTo>
                <a:lnTo>
                  <a:pt x="1292" y="2749"/>
                </a:lnTo>
                <a:lnTo>
                  <a:pt x="1275" y="2740"/>
                </a:lnTo>
                <a:lnTo>
                  <a:pt x="1258" y="2731"/>
                </a:lnTo>
                <a:lnTo>
                  <a:pt x="1239" y="2720"/>
                </a:lnTo>
                <a:lnTo>
                  <a:pt x="1222" y="2707"/>
                </a:lnTo>
                <a:lnTo>
                  <a:pt x="1205" y="2693"/>
                </a:lnTo>
                <a:lnTo>
                  <a:pt x="1197" y="2686"/>
                </a:lnTo>
                <a:lnTo>
                  <a:pt x="1188" y="2678"/>
                </a:lnTo>
                <a:lnTo>
                  <a:pt x="1173" y="2661"/>
                </a:lnTo>
                <a:lnTo>
                  <a:pt x="1153" y="2642"/>
                </a:lnTo>
                <a:lnTo>
                  <a:pt x="1134" y="2623"/>
                </a:lnTo>
                <a:lnTo>
                  <a:pt x="1114" y="2604"/>
                </a:lnTo>
                <a:lnTo>
                  <a:pt x="1095" y="2586"/>
                </a:lnTo>
                <a:lnTo>
                  <a:pt x="1074" y="2568"/>
                </a:lnTo>
                <a:lnTo>
                  <a:pt x="1052" y="2551"/>
                </a:lnTo>
                <a:lnTo>
                  <a:pt x="1031" y="2533"/>
                </a:lnTo>
                <a:lnTo>
                  <a:pt x="1010" y="2517"/>
                </a:lnTo>
                <a:lnTo>
                  <a:pt x="988" y="2500"/>
                </a:lnTo>
                <a:lnTo>
                  <a:pt x="965" y="2484"/>
                </a:lnTo>
                <a:lnTo>
                  <a:pt x="942" y="2469"/>
                </a:lnTo>
                <a:lnTo>
                  <a:pt x="918" y="2454"/>
                </a:lnTo>
                <a:lnTo>
                  <a:pt x="895" y="2440"/>
                </a:lnTo>
                <a:lnTo>
                  <a:pt x="871" y="2427"/>
                </a:lnTo>
                <a:lnTo>
                  <a:pt x="846" y="2413"/>
                </a:lnTo>
                <a:lnTo>
                  <a:pt x="821" y="2400"/>
                </a:lnTo>
                <a:lnTo>
                  <a:pt x="796" y="2388"/>
                </a:lnTo>
                <a:lnTo>
                  <a:pt x="771" y="2378"/>
                </a:lnTo>
                <a:lnTo>
                  <a:pt x="744" y="2366"/>
                </a:lnTo>
                <a:lnTo>
                  <a:pt x="719" y="2356"/>
                </a:lnTo>
                <a:lnTo>
                  <a:pt x="692" y="2347"/>
                </a:lnTo>
                <a:lnTo>
                  <a:pt x="664" y="2338"/>
                </a:lnTo>
                <a:lnTo>
                  <a:pt x="638" y="2331"/>
                </a:lnTo>
                <a:lnTo>
                  <a:pt x="610" y="2323"/>
                </a:lnTo>
                <a:lnTo>
                  <a:pt x="583" y="2317"/>
                </a:lnTo>
                <a:lnTo>
                  <a:pt x="569" y="2314"/>
                </a:lnTo>
                <a:lnTo>
                  <a:pt x="554" y="2312"/>
                </a:lnTo>
                <a:lnTo>
                  <a:pt x="540" y="2308"/>
                </a:lnTo>
                <a:lnTo>
                  <a:pt x="526" y="2306"/>
                </a:lnTo>
                <a:lnTo>
                  <a:pt x="497" y="2303"/>
                </a:lnTo>
                <a:lnTo>
                  <a:pt x="469" y="2300"/>
                </a:lnTo>
                <a:lnTo>
                  <a:pt x="439" y="2297"/>
                </a:lnTo>
                <a:lnTo>
                  <a:pt x="410" y="2296"/>
                </a:lnTo>
                <a:lnTo>
                  <a:pt x="381" y="2296"/>
                </a:lnTo>
                <a:lnTo>
                  <a:pt x="351" y="2296"/>
                </a:lnTo>
                <a:lnTo>
                  <a:pt x="322" y="2298"/>
                </a:lnTo>
                <a:lnTo>
                  <a:pt x="292" y="2300"/>
                </a:lnTo>
                <a:lnTo>
                  <a:pt x="264" y="2304"/>
                </a:lnTo>
                <a:lnTo>
                  <a:pt x="250" y="2306"/>
                </a:lnTo>
                <a:lnTo>
                  <a:pt x="236" y="2310"/>
                </a:lnTo>
                <a:lnTo>
                  <a:pt x="208" y="2315"/>
                </a:lnTo>
                <a:lnTo>
                  <a:pt x="182" y="2321"/>
                </a:lnTo>
                <a:lnTo>
                  <a:pt x="156" y="2329"/>
                </a:lnTo>
                <a:lnTo>
                  <a:pt x="132" y="2336"/>
                </a:lnTo>
                <a:lnTo>
                  <a:pt x="108" y="2346"/>
                </a:lnTo>
                <a:lnTo>
                  <a:pt x="97" y="2350"/>
                </a:lnTo>
                <a:lnTo>
                  <a:pt x="86" y="2355"/>
                </a:lnTo>
                <a:lnTo>
                  <a:pt x="66" y="2365"/>
                </a:lnTo>
                <a:lnTo>
                  <a:pt x="47" y="2375"/>
                </a:lnTo>
                <a:lnTo>
                  <a:pt x="29" y="2387"/>
                </a:lnTo>
                <a:lnTo>
                  <a:pt x="21" y="2392"/>
                </a:lnTo>
                <a:lnTo>
                  <a:pt x="14" y="2398"/>
                </a:lnTo>
                <a:lnTo>
                  <a:pt x="0" y="2411"/>
                </a:lnTo>
                <a:lnTo>
                  <a:pt x="35" y="2415"/>
                </a:lnTo>
                <a:lnTo>
                  <a:pt x="69" y="2421"/>
                </a:lnTo>
                <a:lnTo>
                  <a:pt x="102" y="2428"/>
                </a:lnTo>
                <a:lnTo>
                  <a:pt x="134" y="2436"/>
                </a:lnTo>
                <a:lnTo>
                  <a:pt x="150" y="2440"/>
                </a:lnTo>
                <a:lnTo>
                  <a:pt x="166" y="2446"/>
                </a:lnTo>
                <a:lnTo>
                  <a:pt x="197" y="2456"/>
                </a:lnTo>
                <a:lnTo>
                  <a:pt x="212" y="2462"/>
                </a:lnTo>
                <a:lnTo>
                  <a:pt x="226" y="2468"/>
                </a:lnTo>
                <a:lnTo>
                  <a:pt x="241" y="2474"/>
                </a:lnTo>
                <a:lnTo>
                  <a:pt x="256" y="2482"/>
                </a:lnTo>
                <a:lnTo>
                  <a:pt x="270" y="2488"/>
                </a:lnTo>
                <a:lnTo>
                  <a:pt x="285" y="2496"/>
                </a:lnTo>
                <a:lnTo>
                  <a:pt x="299" y="2504"/>
                </a:lnTo>
                <a:lnTo>
                  <a:pt x="313" y="2512"/>
                </a:lnTo>
                <a:lnTo>
                  <a:pt x="326" y="2520"/>
                </a:lnTo>
                <a:lnTo>
                  <a:pt x="340" y="2530"/>
                </a:lnTo>
                <a:lnTo>
                  <a:pt x="354" y="2538"/>
                </a:lnTo>
                <a:lnTo>
                  <a:pt x="367" y="2548"/>
                </a:lnTo>
                <a:lnTo>
                  <a:pt x="393" y="2568"/>
                </a:lnTo>
                <a:lnTo>
                  <a:pt x="419" y="2589"/>
                </a:lnTo>
                <a:lnTo>
                  <a:pt x="432" y="2601"/>
                </a:lnTo>
                <a:lnTo>
                  <a:pt x="444" y="2612"/>
                </a:lnTo>
                <a:lnTo>
                  <a:pt x="457" y="2624"/>
                </a:lnTo>
                <a:lnTo>
                  <a:pt x="470" y="2636"/>
                </a:lnTo>
                <a:lnTo>
                  <a:pt x="482" y="2649"/>
                </a:lnTo>
                <a:lnTo>
                  <a:pt x="494" y="2661"/>
                </a:lnTo>
                <a:lnTo>
                  <a:pt x="518" y="2689"/>
                </a:lnTo>
                <a:lnTo>
                  <a:pt x="530" y="2703"/>
                </a:lnTo>
                <a:lnTo>
                  <a:pt x="542" y="2718"/>
                </a:lnTo>
                <a:lnTo>
                  <a:pt x="566" y="2748"/>
                </a:lnTo>
                <a:lnTo>
                  <a:pt x="589" y="2780"/>
                </a:lnTo>
                <a:lnTo>
                  <a:pt x="611" y="2812"/>
                </a:lnTo>
                <a:lnTo>
                  <a:pt x="634" y="2848"/>
                </a:lnTo>
                <a:lnTo>
                  <a:pt x="656" y="2884"/>
                </a:lnTo>
                <a:lnTo>
                  <a:pt x="678" y="2922"/>
                </a:lnTo>
                <a:lnTo>
                  <a:pt x="701" y="2961"/>
                </a:lnTo>
                <a:lnTo>
                  <a:pt x="723" y="3003"/>
                </a:lnTo>
                <a:lnTo>
                  <a:pt x="744" y="3045"/>
                </a:lnTo>
                <a:lnTo>
                  <a:pt x="766" y="3090"/>
                </a:lnTo>
                <a:lnTo>
                  <a:pt x="788" y="3136"/>
                </a:lnTo>
                <a:lnTo>
                  <a:pt x="810" y="3184"/>
                </a:lnTo>
                <a:lnTo>
                  <a:pt x="831" y="3234"/>
                </a:lnTo>
                <a:lnTo>
                  <a:pt x="857" y="3290"/>
                </a:lnTo>
                <a:lnTo>
                  <a:pt x="871" y="3319"/>
                </a:lnTo>
                <a:lnTo>
                  <a:pt x="883" y="3346"/>
                </a:lnTo>
                <a:lnTo>
                  <a:pt x="898" y="3374"/>
                </a:lnTo>
                <a:lnTo>
                  <a:pt x="913" y="3402"/>
                </a:lnTo>
                <a:lnTo>
                  <a:pt x="928" y="3428"/>
                </a:lnTo>
                <a:lnTo>
                  <a:pt x="944" y="3455"/>
                </a:lnTo>
                <a:lnTo>
                  <a:pt x="961" y="3480"/>
                </a:lnTo>
                <a:lnTo>
                  <a:pt x="978" y="3506"/>
                </a:lnTo>
                <a:lnTo>
                  <a:pt x="996" y="3530"/>
                </a:lnTo>
                <a:lnTo>
                  <a:pt x="1015" y="3555"/>
                </a:lnTo>
                <a:lnTo>
                  <a:pt x="1034" y="3578"/>
                </a:lnTo>
                <a:lnTo>
                  <a:pt x="1056" y="3600"/>
                </a:lnTo>
                <a:lnTo>
                  <a:pt x="1066" y="3612"/>
                </a:lnTo>
                <a:lnTo>
                  <a:pt x="1077" y="3623"/>
                </a:lnTo>
                <a:lnTo>
                  <a:pt x="1099" y="3644"/>
                </a:lnTo>
                <a:lnTo>
                  <a:pt x="1123" y="3664"/>
                </a:lnTo>
                <a:lnTo>
                  <a:pt x="1147" y="3683"/>
                </a:lnTo>
                <a:lnTo>
                  <a:pt x="1160" y="3693"/>
                </a:lnTo>
                <a:lnTo>
                  <a:pt x="1173" y="3701"/>
                </a:lnTo>
                <a:lnTo>
                  <a:pt x="1199" y="3719"/>
                </a:lnTo>
                <a:lnTo>
                  <a:pt x="1213" y="3728"/>
                </a:lnTo>
                <a:lnTo>
                  <a:pt x="1227" y="3735"/>
                </a:lnTo>
                <a:lnTo>
                  <a:pt x="1241" y="3743"/>
                </a:lnTo>
                <a:lnTo>
                  <a:pt x="1255" y="3750"/>
                </a:lnTo>
                <a:lnTo>
                  <a:pt x="1286" y="3764"/>
                </a:lnTo>
                <a:lnTo>
                  <a:pt x="1301" y="3772"/>
                </a:lnTo>
                <a:lnTo>
                  <a:pt x="1317" y="3778"/>
                </a:lnTo>
                <a:lnTo>
                  <a:pt x="1334" y="3783"/>
                </a:lnTo>
                <a:lnTo>
                  <a:pt x="1350" y="3789"/>
                </a:lnTo>
                <a:lnTo>
                  <a:pt x="1367" y="3794"/>
                </a:lnTo>
                <a:lnTo>
                  <a:pt x="1385" y="3799"/>
                </a:lnTo>
                <a:lnTo>
                  <a:pt x="1402" y="3803"/>
                </a:lnTo>
                <a:lnTo>
                  <a:pt x="1420" y="3808"/>
                </a:lnTo>
                <a:lnTo>
                  <a:pt x="1438" y="3812"/>
                </a:lnTo>
                <a:lnTo>
                  <a:pt x="1457" y="3815"/>
                </a:lnTo>
                <a:lnTo>
                  <a:pt x="1496" y="3822"/>
                </a:lnTo>
                <a:lnTo>
                  <a:pt x="1516" y="3824"/>
                </a:lnTo>
                <a:lnTo>
                  <a:pt x="1536" y="3826"/>
                </a:lnTo>
                <a:lnTo>
                  <a:pt x="1556" y="3828"/>
                </a:lnTo>
                <a:lnTo>
                  <a:pt x="1578" y="3829"/>
                </a:lnTo>
                <a:lnTo>
                  <a:pt x="1599" y="3830"/>
                </a:lnTo>
                <a:lnTo>
                  <a:pt x="1621" y="3830"/>
                </a:lnTo>
                <a:lnTo>
                  <a:pt x="1641" y="3830"/>
                </a:lnTo>
                <a:lnTo>
                  <a:pt x="1663" y="3830"/>
                </a:lnTo>
                <a:lnTo>
                  <a:pt x="1684" y="3828"/>
                </a:lnTo>
                <a:lnTo>
                  <a:pt x="1705" y="3827"/>
                </a:lnTo>
                <a:lnTo>
                  <a:pt x="1750" y="3823"/>
                </a:lnTo>
                <a:lnTo>
                  <a:pt x="1795" y="3818"/>
                </a:lnTo>
                <a:lnTo>
                  <a:pt x="1842" y="3813"/>
                </a:lnTo>
                <a:lnTo>
                  <a:pt x="1889" y="3809"/>
                </a:lnTo>
                <a:lnTo>
                  <a:pt x="1936" y="3806"/>
                </a:lnTo>
                <a:lnTo>
                  <a:pt x="1984" y="3802"/>
                </a:lnTo>
                <a:lnTo>
                  <a:pt x="2007" y="3802"/>
                </a:lnTo>
                <a:lnTo>
                  <a:pt x="2030" y="3802"/>
                </a:lnTo>
                <a:lnTo>
                  <a:pt x="2053" y="3803"/>
                </a:lnTo>
                <a:lnTo>
                  <a:pt x="2076" y="3804"/>
                </a:lnTo>
                <a:lnTo>
                  <a:pt x="2098" y="3807"/>
                </a:lnTo>
                <a:lnTo>
                  <a:pt x="2121" y="3810"/>
                </a:lnTo>
                <a:lnTo>
                  <a:pt x="2143" y="3814"/>
                </a:lnTo>
                <a:lnTo>
                  <a:pt x="2164" y="3819"/>
                </a:lnTo>
                <a:lnTo>
                  <a:pt x="2175" y="3822"/>
                </a:lnTo>
                <a:lnTo>
                  <a:pt x="2186" y="3825"/>
                </a:lnTo>
                <a:lnTo>
                  <a:pt x="2207" y="3832"/>
                </a:lnTo>
                <a:lnTo>
                  <a:pt x="2227" y="3841"/>
                </a:lnTo>
                <a:lnTo>
                  <a:pt x="2237" y="3845"/>
                </a:lnTo>
                <a:lnTo>
                  <a:pt x="2246" y="3850"/>
                </a:lnTo>
                <a:lnTo>
                  <a:pt x="2256" y="3856"/>
                </a:lnTo>
                <a:lnTo>
                  <a:pt x="2265" y="3861"/>
                </a:lnTo>
                <a:lnTo>
                  <a:pt x="2283" y="3874"/>
                </a:lnTo>
                <a:lnTo>
                  <a:pt x="2293" y="3880"/>
                </a:lnTo>
                <a:lnTo>
                  <a:pt x="2301" y="3887"/>
                </a:lnTo>
                <a:lnTo>
                  <a:pt x="2310" y="3895"/>
                </a:lnTo>
                <a:lnTo>
                  <a:pt x="2318" y="3902"/>
                </a:lnTo>
                <a:lnTo>
                  <a:pt x="2327" y="3910"/>
                </a:lnTo>
                <a:lnTo>
                  <a:pt x="2334" y="3917"/>
                </a:lnTo>
                <a:lnTo>
                  <a:pt x="2341" y="3926"/>
                </a:lnTo>
                <a:lnTo>
                  <a:pt x="2348" y="3933"/>
                </a:lnTo>
                <a:lnTo>
                  <a:pt x="2361" y="3949"/>
                </a:lnTo>
                <a:lnTo>
                  <a:pt x="2373" y="3965"/>
                </a:lnTo>
                <a:lnTo>
                  <a:pt x="2383" y="3982"/>
                </a:lnTo>
                <a:lnTo>
                  <a:pt x="2393" y="3998"/>
                </a:lnTo>
                <a:lnTo>
                  <a:pt x="2401" y="4015"/>
                </a:lnTo>
                <a:lnTo>
                  <a:pt x="2409" y="4032"/>
                </a:lnTo>
                <a:lnTo>
                  <a:pt x="2416" y="4049"/>
                </a:lnTo>
                <a:lnTo>
                  <a:pt x="2422" y="4066"/>
                </a:lnTo>
                <a:lnTo>
                  <a:pt x="2428" y="4084"/>
                </a:lnTo>
                <a:lnTo>
                  <a:pt x="2432" y="4101"/>
                </a:lnTo>
                <a:lnTo>
                  <a:pt x="2438" y="4119"/>
                </a:lnTo>
                <a:lnTo>
                  <a:pt x="2441" y="4137"/>
                </a:lnTo>
                <a:lnTo>
                  <a:pt x="2448" y="4172"/>
                </a:lnTo>
                <a:lnTo>
                  <a:pt x="2453" y="4209"/>
                </a:lnTo>
                <a:lnTo>
                  <a:pt x="2459" y="4244"/>
                </a:lnTo>
                <a:lnTo>
                  <a:pt x="2464" y="4280"/>
                </a:lnTo>
                <a:lnTo>
                  <a:pt x="2469" y="4315"/>
                </a:lnTo>
                <a:lnTo>
                  <a:pt x="2477" y="4350"/>
                </a:lnTo>
                <a:lnTo>
                  <a:pt x="2481" y="4367"/>
                </a:lnTo>
                <a:lnTo>
                  <a:pt x="2485" y="4384"/>
                </a:lnTo>
                <a:lnTo>
                  <a:pt x="2490" y="4401"/>
                </a:lnTo>
                <a:lnTo>
                  <a:pt x="2495" y="4417"/>
                </a:lnTo>
                <a:lnTo>
                  <a:pt x="2501" y="4434"/>
                </a:lnTo>
                <a:lnTo>
                  <a:pt x="2509" y="4450"/>
                </a:lnTo>
                <a:lnTo>
                  <a:pt x="2518" y="4470"/>
                </a:lnTo>
                <a:lnTo>
                  <a:pt x="2528" y="4489"/>
                </a:lnTo>
                <a:lnTo>
                  <a:pt x="2538" y="4508"/>
                </a:lnTo>
                <a:lnTo>
                  <a:pt x="2550" y="4526"/>
                </a:lnTo>
                <a:lnTo>
                  <a:pt x="2562" y="4545"/>
                </a:lnTo>
                <a:lnTo>
                  <a:pt x="2575" y="4562"/>
                </a:lnTo>
                <a:lnTo>
                  <a:pt x="2588" y="4577"/>
                </a:lnTo>
                <a:lnTo>
                  <a:pt x="2602" y="4593"/>
                </a:lnTo>
                <a:lnTo>
                  <a:pt x="2617" y="4608"/>
                </a:lnTo>
                <a:lnTo>
                  <a:pt x="2633" y="4623"/>
                </a:lnTo>
                <a:lnTo>
                  <a:pt x="2649" y="4637"/>
                </a:lnTo>
                <a:lnTo>
                  <a:pt x="2667" y="4651"/>
                </a:lnTo>
                <a:lnTo>
                  <a:pt x="2684" y="4664"/>
                </a:lnTo>
                <a:lnTo>
                  <a:pt x="2703" y="4676"/>
                </a:lnTo>
                <a:lnTo>
                  <a:pt x="2723" y="4688"/>
                </a:lnTo>
                <a:lnTo>
                  <a:pt x="2744" y="4699"/>
                </a:lnTo>
                <a:lnTo>
                  <a:pt x="2765" y="4709"/>
                </a:lnTo>
                <a:lnTo>
                  <a:pt x="2787" y="4719"/>
                </a:lnTo>
                <a:lnTo>
                  <a:pt x="2811" y="4728"/>
                </a:lnTo>
                <a:lnTo>
                  <a:pt x="2835" y="4737"/>
                </a:lnTo>
                <a:lnTo>
                  <a:pt x="2860" y="4745"/>
                </a:lnTo>
                <a:lnTo>
                  <a:pt x="2886" y="4753"/>
                </a:lnTo>
                <a:lnTo>
                  <a:pt x="2913" y="4760"/>
                </a:lnTo>
                <a:lnTo>
                  <a:pt x="2941" y="4767"/>
                </a:lnTo>
                <a:lnTo>
                  <a:pt x="2970" y="4773"/>
                </a:lnTo>
                <a:lnTo>
                  <a:pt x="3000" y="4778"/>
                </a:lnTo>
                <a:lnTo>
                  <a:pt x="3015" y="4781"/>
                </a:lnTo>
                <a:lnTo>
                  <a:pt x="3031" y="4784"/>
                </a:lnTo>
                <a:lnTo>
                  <a:pt x="3063" y="4788"/>
                </a:lnTo>
                <a:lnTo>
                  <a:pt x="3097" y="4791"/>
                </a:lnTo>
                <a:lnTo>
                  <a:pt x="3114" y="4793"/>
                </a:lnTo>
                <a:lnTo>
                  <a:pt x="3131" y="4794"/>
                </a:lnTo>
                <a:lnTo>
                  <a:pt x="3166" y="4798"/>
                </a:lnTo>
                <a:lnTo>
                  <a:pt x="3202" y="4800"/>
                </a:lnTo>
                <a:lnTo>
                  <a:pt x="3186" y="4812"/>
                </a:lnTo>
                <a:lnTo>
                  <a:pt x="3170" y="4824"/>
                </a:lnTo>
                <a:lnTo>
                  <a:pt x="3153" y="4836"/>
                </a:lnTo>
                <a:lnTo>
                  <a:pt x="3136" y="4846"/>
                </a:lnTo>
                <a:lnTo>
                  <a:pt x="3118" y="4856"/>
                </a:lnTo>
                <a:lnTo>
                  <a:pt x="3099" y="4866"/>
                </a:lnTo>
                <a:lnTo>
                  <a:pt x="3080" y="4874"/>
                </a:lnTo>
                <a:lnTo>
                  <a:pt x="3059" y="4883"/>
                </a:lnTo>
                <a:lnTo>
                  <a:pt x="3039" y="4890"/>
                </a:lnTo>
                <a:lnTo>
                  <a:pt x="3019" y="4898"/>
                </a:lnTo>
                <a:lnTo>
                  <a:pt x="2998" y="4904"/>
                </a:lnTo>
                <a:lnTo>
                  <a:pt x="2976" y="4909"/>
                </a:lnTo>
                <a:lnTo>
                  <a:pt x="2954" y="4916"/>
                </a:lnTo>
                <a:lnTo>
                  <a:pt x="2932" y="4920"/>
                </a:lnTo>
                <a:lnTo>
                  <a:pt x="2909" y="4924"/>
                </a:lnTo>
                <a:lnTo>
                  <a:pt x="2886" y="4928"/>
                </a:lnTo>
                <a:lnTo>
                  <a:pt x="2863" y="4932"/>
                </a:lnTo>
                <a:lnTo>
                  <a:pt x="2839" y="4934"/>
                </a:lnTo>
                <a:lnTo>
                  <a:pt x="2816" y="4936"/>
                </a:lnTo>
                <a:lnTo>
                  <a:pt x="2791" y="4938"/>
                </a:lnTo>
                <a:lnTo>
                  <a:pt x="2767" y="4939"/>
                </a:lnTo>
                <a:lnTo>
                  <a:pt x="2743" y="4940"/>
                </a:lnTo>
                <a:lnTo>
                  <a:pt x="2693" y="4940"/>
                </a:lnTo>
                <a:lnTo>
                  <a:pt x="2668" y="4939"/>
                </a:lnTo>
                <a:lnTo>
                  <a:pt x="2643" y="4938"/>
                </a:lnTo>
                <a:lnTo>
                  <a:pt x="2618" y="4937"/>
                </a:lnTo>
                <a:lnTo>
                  <a:pt x="2593" y="4935"/>
                </a:lnTo>
                <a:lnTo>
                  <a:pt x="2567" y="4933"/>
                </a:lnTo>
                <a:lnTo>
                  <a:pt x="2542" y="4929"/>
                </a:lnTo>
                <a:lnTo>
                  <a:pt x="2491" y="4922"/>
                </a:lnTo>
                <a:lnTo>
                  <a:pt x="2441" y="4913"/>
                </a:lnTo>
                <a:lnTo>
                  <a:pt x="2391" y="4904"/>
                </a:lnTo>
                <a:lnTo>
                  <a:pt x="2365" y="4898"/>
                </a:lnTo>
                <a:lnTo>
                  <a:pt x="2341" y="4892"/>
                </a:lnTo>
                <a:lnTo>
                  <a:pt x="2316" y="4885"/>
                </a:lnTo>
                <a:lnTo>
                  <a:pt x="2292" y="4878"/>
                </a:lnTo>
                <a:lnTo>
                  <a:pt x="2268" y="4871"/>
                </a:lnTo>
                <a:lnTo>
                  <a:pt x="2244" y="4864"/>
                </a:lnTo>
                <a:lnTo>
                  <a:pt x="2221" y="4856"/>
                </a:lnTo>
                <a:lnTo>
                  <a:pt x="2197" y="4849"/>
                </a:lnTo>
                <a:lnTo>
                  <a:pt x="2152" y="4831"/>
                </a:lnTo>
                <a:lnTo>
                  <a:pt x="2129" y="4822"/>
                </a:lnTo>
                <a:lnTo>
                  <a:pt x="2107" y="4812"/>
                </a:lnTo>
                <a:lnTo>
                  <a:pt x="2086" y="4803"/>
                </a:lnTo>
                <a:lnTo>
                  <a:pt x="2064" y="4793"/>
                </a:lnTo>
                <a:lnTo>
                  <a:pt x="2024" y="4772"/>
                </a:lnTo>
                <a:lnTo>
                  <a:pt x="2004" y="4761"/>
                </a:lnTo>
                <a:lnTo>
                  <a:pt x="1985" y="4751"/>
                </a:lnTo>
                <a:lnTo>
                  <a:pt x="1967" y="4740"/>
                </a:lnTo>
                <a:lnTo>
                  <a:pt x="1949" y="4728"/>
                </a:lnTo>
                <a:lnTo>
                  <a:pt x="1930" y="4717"/>
                </a:lnTo>
                <a:lnTo>
                  <a:pt x="1913" y="4705"/>
                </a:lnTo>
                <a:lnTo>
                  <a:pt x="1897" y="4692"/>
                </a:lnTo>
                <a:lnTo>
                  <a:pt x="1882" y="4681"/>
                </a:lnTo>
                <a:lnTo>
                  <a:pt x="1867" y="4668"/>
                </a:lnTo>
                <a:lnTo>
                  <a:pt x="1852" y="4655"/>
                </a:lnTo>
                <a:lnTo>
                  <a:pt x="1839" y="4642"/>
                </a:lnTo>
                <a:lnTo>
                  <a:pt x="1826" y="4630"/>
                </a:lnTo>
                <a:lnTo>
                  <a:pt x="1827" y="4663"/>
                </a:lnTo>
                <a:lnTo>
                  <a:pt x="1831" y="4694"/>
                </a:lnTo>
                <a:lnTo>
                  <a:pt x="1834" y="4727"/>
                </a:lnTo>
                <a:lnTo>
                  <a:pt x="1838" y="4759"/>
                </a:lnTo>
                <a:lnTo>
                  <a:pt x="1843" y="4792"/>
                </a:lnTo>
                <a:lnTo>
                  <a:pt x="1850" y="4824"/>
                </a:lnTo>
                <a:lnTo>
                  <a:pt x="1856" y="4856"/>
                </a:lnTo>
                <a:lnTo>
                  <a:pt x="1863" y="4887"/>
                </a:lnTo>
                <a:lnTo>
                  <a:pt x="1871" y="4919"/>
                </a:lnTo>
                <a:lnTo>
                  <a:pt x="1880" y="4950"/>
                </a:lnTo>
                <a:lnTo>
                  <a:pt x="1890" y="4980"/>
                </a:lnTo>
                <a:lnTo>
                  <a:pt x="1901" y="5010"/>
                </a:lnTo>
                <a:lnTo>
                  <a:pt x="1911" y="5040"/>
                </a:lnTo>
                <a:lnTo>
                  <a:pt x="1923" y="5070"/>
                </a:lnTo>
                <a:lnTo>
                  <a:pt x="1936" y="5100"/>
                </a:lnTo>
                <a:lnTo>
                  <a:pt x="1950" y="5128"/>
                </a:lnTo>
                <a:lnTo>
                  <a:pt x="1963" y="5157"/>
                </a:lnTo>
                <a:lnTo>
                  <a:pt x="1979" y="5185"/>
                </a:lnTo>
                <a:lnTo>
                  <a:pt x="1994" y="5212"/>
                </a:lnTo>
                <a:lnTo>
                  <a:pt x="2011" y="5239"/>
                </a:lnTo>
                <a:lnTo>
                  <a:pt x="2028" y="5265"/>
                </a:lnTo>
                <a:lnTo>
                  <a:pt x="2046" y="5292"/>
                </a:lnTo>
                <a:lnTo>
                  <a:pt x="2065" y="5318"/>
                </a:lnTo>
                <a:lnTo>
                  <a:pt x="2085" y="5342"/>
                </a:lnTo>
                <a:lnTo>
                  <a:pt x="2106" y="5366"/>
                </a:lnTo>
                <a:lnTo>
                  <a:pt x="2127" y="5391"/>
                </a:lnTo>
                <a:lnTo>
                  <a:pt x="2148" y="5414"/>
                </a:lnTo>
                <a:lnTo>
                  <a:pt x="2172" y="5437"/>
                </a:lnTo>
                <a:lnTo>
                  <a:pt x="2195" y="5458"/>
                </a:lnTo>
                <a:lnTo>
                  <a:pt x="2220" y="5479"/>
                </a:lnTo>
                <a:lnTo>
                  <a:pt x="2244" y="5500"/>
                </a:lnTo>
                <a:lnTo>
                  <a:pt x="2270" y="5520"/>
                </a:lnTo>
                <a:lnTo>
                  <a:pt x="2296" y="5539"/>
                </a:lnTo>
                <a:lnTo>
                  <a:pt x="2324" y="5558"/>
                </a:lnTo>
                <a:lnTo>
                  <a:pt x="2352" y="5575"/>
                </a:lnTo>
                <a:lnTo>
                  <a:pt x="2381" y="5592"/>
                </a:lnTo>
                <a:lnTo>
                  <a:pt x="2411" y="5608"/>
                </a:lnTo>
                <a:lnTo>
                  <a:pt x="2442" y="5623"/>
                </a:lnTo>
                <a:lnTo>
                  <a:pt x="2473" y="5638"/>
                </a:lnTo>
                <a:lnTo>
                  <a:pt x="2504" y="5650"/>
                </a:lnTo>
                <a:lnTo>
                  <a:pt x="2537" y="5663"/>
                </a:lnTo>
                <a:lnTo>
                  <a:pt x="2571" y="5675"/>
                </a:lnTo>
                <a:lnTo>
                  <a:pt x="2605" y="5685"/>
                </a:lnTo>
                <a:lnTo>
                  <a:pt x="2641" y="5696"/>
                </a:lnTo>
                <a:lnTo>
                  <a:pt x="2677" y="5705"/>
                </a:lnTo>
                <a:lnTo>
                  <a:pt x="2714" y="5712"/>
                </a:lnTo>
                <a:lnTo>
                  <a:pt x="2751" y="5719"/>
                </a:lnTo>
                <a:lnTo>
                  <a:pt x="2789" y="5725"/>
                </a:lnTo>
                <a:lnTo>
                  <a:pt x="2829" y="5730"/>
                </a:lnTo>
                <a:lnTo>
                  <a:pt x="2868" y="5733"/>
                </a:lnTo>
                <a:lnTo>
                  <a:pt x="2909" y="5736"/>
                </a:lnTo>
                <a:lnTo>
                  <a:pt x="2951" y="5738"/>
                </a:lnTo>
                <a:lnTo>
                  <a:pt x="2993" y="5738"/>
                </a:lnTo>
                <a:lnTo>
                  <a:pt x="3036" y="5738"/>
                </a:lnTo>
                <a:lnTo>
                  <a:pt x="3080" y="5735"/>
                </a:lnTo>
                <a:lnTo>
                  <a:pt x="3124" y="5732"/>
                </a:lnTo>
                <a:lnTo>
                  <a:pt x="3170" y="5728"/>
                </a:lnTo>
                <a:lnTo>
                  <a:pt x="3217" y="5723"/>
                </a:lnTo>
                <a:lnTo>
                  <a:pt x="3263" y="5716"/>
                </a:lnTo>
                <a:lnTo>
                  <a:pt x="3311" y="5708"/>
                </a:lnTo>
                <a:lnTo>
                  <a:pt x="3360" y="5699"/>
                </a:lnTo>
                <a:lnTo>
                  <a:pt x="3409" y="5689"/>
                </a:lnTo>
                <a:lnTo>
                  <a:pt x="3459" y="5676"/>
                </a:lnTo>
                <a:lnTo>
                  <a:pt x="3510" y="5663"/>
                </a:lnTo>
                <a:lnTo>
                  <a:pt x="3546" y="5655"/>
                </a:lnTo>
                <a:lnTo>
                  <a:pt x="3563" y="5651"/>
                </a:lnTo>
                <a:lnTo>
                  <a:pt x="3579" y="5648"/>
                </a:lnTo>
                <a:lnTo>
                  <a:pt x="3596" y="5645"/>
                </a:lnTo>
                <a:lnTo>
                  <a:pt x="3612" y="5643"/>
                </a:lnTo>
                <a:lnTo>
                  <a:pt x="3643" y="5641"/>
                </a:lnTo>
                <a:lnTo>
                  <a:pt x="3673" y="5641"/>
                </a:lnTo>
                <a:lnTo>
                  <a:pt x="3688" y="5642"/>
                </a:lnTo>
                <a:lnTo>
                  <a:pt x="3701" y="5644"/>
                </a:lnTo>
                <a:lnTo>
                  <a:pt x="3715" y="5646"/>
                </a:lnTo>
                <a:lnTo>
                  <a:pt x="3729" y="5649"/>
                </a:lnTo>
                <a:lnTo>
                  <a:pt x="3742" y="5652"/>
                </a:lnTo>
                <a:lnTo>
                  <a:pt x="3755" y="5657"/>
                </a:lnTo>
                <a:lnTo>
                  <a:pt x="3767" y="5662"/>
                </a:lnTo>
                <a:lnTo>
                  <a:pt x="3779" y="5667"/>
                </a:lnTo>
                <a:lnTo>
                  <a:pt x="3791" y="5674"/>
                </a:lnTo>
                <a:lnTo>
                  <a:pt x="3802" y="5681"/>
                </a:lnTo>
                <a:lnTo>
                  <a:pt x="3813" y="5690"/>
                </a:lnTo>
                <a:lnTo>
                  <a:pt x="3824" y="5698"/>
                </a:lnTo>
                <a:lnTo>
                  <a:pt x="3834" y="5708"/>
                </a:lnTo>
                <a:lnTo>
                  <a:pt x="3844" y="5718"/>
                </a:lnTo>
                <a:lnTo>
                  <a:pt x="3853" y="5730"/>
                </a:lnTo>
                <a:lnTo>
                  <a:pt x="3863" y="5742"/>
                </a:lnTo>
                <a:lnTo>
                  <a:pt x="3872" y="5756"/>
                </a:lnTo>
                <a:lnTo>
                  <a:pt x="3880" y="5769"/>
                </a:lnTo>
                <a:lnTo>
                  <a:pt x="3889" y="5784"/>
                </a:lnTo>
                <a:lnTo>
                  <a:pt x="3896" y="5799"/>
                </a:lnTo>
                <a:lnTo>
                  <a:pt x="3903" y="5816"/>
                </a:lnTo>
                <a:lnTo>
                  <a:pt x="3911" y="5834"/>
                </a:lnTo>
                <a:lnTo>
                  <a:pt x="3920" y="5858"/>
                </a:lnTo>
                <a:lnTo>
                  <a:pt x="3931" y="5881"/>
                </a:lnTo>
                <a:lnTo>
                  <a:pt x="3943" y="5902"/>
                </a:lnTo>
                <a:lnTo>
                  <a:pt x="3954" y="5924"/>
                </a:lnTo>
                <a:lnTo>
                  <a:pt x="3967" y="5943"/>
                </a:lnTo>
                <a:lnTo>
                  <a:pt x="3974" y="5951"/>
                </a:lnTo>
                <a:lnTo>
                  <a:pt x="3981" y="5961"/>
                </a:lnTo>
                <a:lnTo>
                  <a:pt x="3995" y="5978"/>
                </a:lnTo>
                <a:lnTo>
                  <a:pt x="4010" y="5994"/>
                </a:lnTo>
                <a:lnTo>
                  <a:pt x="4025" y="6009"/>
                </a:lnTo>
                <a:lnTo>
                  <a:pt x="4041" y="6022"/>
                </a:lnTo>
                <a:lnTo>
                  <a:pt x="4049" y="6029"/>
                </a:lnTo>
                <a:lnTo>
                  <a:pt x="4058" y="6035"/>
                </a:lnTo>
                <a:lnTo>
                  <a:pt x="4075" y="6047"/>
                </a:lnTo>
                <a:lnTo>
                  <a:pt x="4092" y="6058"/>
                </a:lnTo>
                <a:lnTo>
                  <a:pt x="4110" y="6067"/>
                </a:lnTo>
                <a:lnTo>
                  <a:pt x="4128" y="6076"/>
                </a:lnTo>
                <a:lnTo>
                  <a:pt x="4147" y="6084"/>
                </a:lnTo>
                <a:lnTo>
                  <a:pt x="4155" y="6088"/>
                </a:lnTo>
                <a:lnTo>
                  <a:pt x="4165" y="6092"/>
                </a:lnTo>
                <a:lnTo>
                  <a:pt x="4185" y="6098"/>
                </a:lnTo>
                <a:lnTo>
                  <a:pt x="4204" y="6103"/>
                </a:lnTo>
                <a:lnTo>
                  <a:pt x="4224" y="6108"/>
                </a:lnTo>
                <a:lnTo>
                  <a:pt x="4245" y="6112"/>
                </a:lnTo>
                <a:lnTo>
                  <a:pt x="4254" y="6114"/>
                </a:lnTo>
                <a:lnTo>
                  <a:pt x="4265" y="6115"/>
                </a:lnTo>
                <a:lnTo>
                  <a:pt x="4285" y="6118"/>
                </a:lnTo>
                <a:lnTo>
                  <a:pt x="4306" y="6120"/>
                </a:lnTo>
                <a:lnTo>
                  <a:pt x="4328" y="6121"/>
                </a:lnTo>
                <a:lnTo>
                  <a:pt x="4349" y="6122"/>
                </a:lnTo>
                <a:lnTo>
                  <a:pt x="4369" y="6122"/>
                </a:lnTo>
                <a:lnTo>
                  <a:pt x="4390" y="6121"/>
                </a:lnTo>
                <a:lnTo>
                  <a:pt x="4433" y="6119"/>
                </a:lnTo>
                <a:lnTo>
                  <a:pt x="4454" y="6117"/>
                </a:lnTo>
                <a:lnTo>
                  <a:pt x="4475" y="6115"/>
                </a:lnTo>
                <a:lnTo>
                  <a:pt x="4523" y="6110"/>
                </a:lnTo>
                <a:lnTo>
                  <a:pt x="4570" y="6104"/>
                </a:lnTo>
                <a:lnTo>
                  <a:pt x="4616" y="6101"/>
                </a:lnTo>
                <a:lnTo>
                  <a:pt x="4659" y="6099"/>
                </a:lnTo>
                <a:lnTo>
                  <a:pt x="4703" y="6098"/>
                </a:lnTo>
                <a:lnTo>
                  <a:pt x="4724" y="6097"/>
                </a:lnTo>
                <a:lnTo>
                  <a:pt x="4744" y="6097"/>
                </a:lnTo>
                <a:lnTo>
                  <a:pt x="4786" y="6098"/>
                </a:lnTo>
                <a:lnTo>
                  <a:pt x="4826" y="6100"/>
                </a:lnTo>
                <a:lnTo>
                  <a:pt x="4865" y="6102"/>
                </a:lnTo>
                <a:lnTo>
                  <a:pt x="4885" y="6104"/>
                </a:lnTo>
                <a:lnTo>
                  <a:pt x="4904" y="6106"/>
                </a:lnTo>
                <a:lnTo>
                  <a:pt x="4941" y="6112"/>
                </a:lnTo>
                <a:lnTo>
                  <a:pt x="4978" y="6118"/>
                </a:lnTo>
                <a:lnTo>
                  <a:pt x="5013" y="6126"/>
                </a:lnTo>
                <a:lnTo>
                  <a:pt x="5031" y="6130"/>
                </a:lnTo>
                <a:lnTo>
                  <a:pt x="5048" y="6134"/>
                </a:lnTo>
                <a:lnTo>
                  <a:pt x="5083" y="6144"/>
                </a:lnTo>
                <a:lnTo>
                  <a:pt x="5100" y="6149"/>
                </a:lnTo>
                <a:lnTo>
                  <a:pt x="5116" y="6155"/>
                </a:lnTo>
                <a:lnTo>
                  <a:pt x="5150" y="6167"/>
                </a:lnTo>
                <a:lnTo>
                  <a:pt x="5166" y="6175"/>
                </a:lnTo>
                <a:lnTo>
                  <a:pt x="5182" y="6181"/>
                </a:lnTo>
                <a:lnTo>
                  <a:pt x="5198" y="6188"/>
                </a:lnTo>
                <a:lnTo>
                  <a:pt x="5214" y="6196"/>
                </a:lnTo>
                <a:lnTo>
                  <a:pt x="5230" y="6203"/>
                </a:lnTo>
                <a:lnTo>
                  <a:pt x="5246" y="6212"/>
                </a:lnTo>
                <a:lnTo>
                  <a:pt x="5277" y="6229"/>
                </a:lnTo>
                <a:lnTo>
                  <a:pt x="5307" y="6248"/>
                </a:lnTo>
                <a:lnTo>
                  <a:pt x="5337" y="6268"/>
                </a:lnTo>
                <a:lnTo>
                  <a:pt x="5366" y="6289"/>
                </a:lnTo>
                <a:lnTo>
                  <a:pt x="5396" y="6312"/>
                </a:lnTo>
                <a:lnTo>
                  <a:pt x="5411" y="6323"/>
                </a:lnTo>
                <a:lnTo>
                  <a:pt x="5425" y="6336"/>
                </a:lnTo>
                <a:lnTo>
                  <a:pt x="5453" y="6362"/>
                </a:lnTo>
                <a:lnTo>
                  <a:pt x="5482" y="6388"/>
                </a:lnTo>
                <a:lnTo>
                  <a:pt x="5496" y="6402"/>
                </a:lnTo>
                <a:lnTo>
                  <a:pt x="5510" y="6416"/>
                </a:lnTo>
                <a:lnTo>
                  <a:pt x="5538" y="6446"/>
                </a:lnTo>
                <a:lnTo>
                  <a:pt x="5566" y="6476"/>
                </a:lnTo>
                <a:lnTo>
                  <a:pt x="5594" y="6509"/>
                </a:lnTo>
                <a:lnTo>
                  <a:pt x="5597" y="6482"/>
                </a:lnTo>
                <a:lnTo>
                  <a:pt x="5599" y="6455"/>
                </a:lnTo>
                <a:lnTo>
                  <a:pt x="5600" y="6429"/>
                </a:lnTo>
                <a:lnTo>
                  <a:pt x="5601" y="6402"/>
                </a:lnTo>
                <a:lnTo>
                  <a:pt x="5601" y="6377"/>
                </a:lnTo>
                <a:lnTo>
                  <a:pt x="5600" y="6351"/>
                </a:lnTo>
                <a:lnTo>
                  <a:pt x="5599" y="6325"/>
                </a:lnTo>
                <a:lnTo>
                  <a:pt x="5597" y="6301"/>
                </a:lnTo>
                <a:lnTo>
                  <a:pt x="5595" y="6276"/>
                </a:lnTo>
                <a:lnTo>
                  <a:pt x="5592" y="6252"/>
                </a:lnTo>
                <a:lnTo>
                  <a:pt x="5588" y="6228"/>
                </a:lnTo>
                <a:lnTo>
                  <a:pt x="5584" y="6204"/>
                </a:lnTo>
                <a:lnTo>
                  <a:pt x="5579" y="6181"/>
                </a:lnTo>
                <a:lnTo>
                  <a:pt x="5573" y="6159"/>
                </a:lnTo>
                <a:lnTo>
                  <a:pt x="5568" y="6136"/>
                </a:lnTo>
                <a:lnTo>
                  <a:pt x="5562" y="6114"/>
                </a:lnTo>
                <a:lnTo>
                  <a:pt x="5555" y="6092"/>
                </a:lnTo>
                <a:lnTo>
                  <a:pt x="5548" y="6070"/>
                </a:lnTo>
                <a:lnTo>
                  <a:pt x="5540" y="6049"/>
                </a:lnTo>
                <a:lnTo>
                  <a:pt x="5532" y="6028"/>
                </a:lnTo>
                <a:lnTo>
                  <a:pt x="5525" y="6008"/>
                </a:lnTo>
                <a:lnTo>
                  <a:pt x="5515" y="5987"/>
                </a:lnTo>
                <a:lnTo>
                  <a:pt x="5506" y="5967"/>
                </a:lnTo>
                <a:lnTo>
                  <a:pt x="5497" y="5948"/>
                </a:lnTo>
                <a:lnTo>
                  <a:pt x="5486" y="5929"/>
                </a:lnTo>
                <a:lnTo>
                  <a:pt x="5477" y="5910"/>
                </a:lnTo>
                <a:lnTo>
                  <a:pt x="5466" y="5892"/>
                </a:lnTo>
                <a:lnTo>
                  <a:pt x="5454" y="5873"/>
                </a:lnTo>
                <a:lnTo>
                  <a:pt x="5444" y="5856"/>
                </a:lnTo>
                <a:lnTo>
                  <a:pt x="5432" y="5837"/>
                </a:lnTo>
                <a:lnTo>
                  <a:pt x="5420" y="5820"/>
                </a:lnTo>
                <a:lnTo>
                  <a:pt x="5409" y="5803"/>
                </a:lnTo>
                <a:lnTo>
                  <a:pt x="5383" y="5769"/>
                </a:lnTo>
                <a:lnTo>
                  <a:pt x="5358" y="5738"/>
                </a:lnTo>
                <a:lnTo>
                  <a:pt x="5331" y="5707"/>
                </a:lnTo>
                <a:lnTo>
                  <a:pt x="5318" y="5692"/>
                </a:lnTo>
                <a:lnTo>
                  <a:pt x="5304" y="5678"/>
                </a:lnTo>
                <a:lnTo>
                  <a:pt x="5277" y="5649"/>
                </a:lnTo>
                <a:lnTo>
                  <a:pt x="5249" y="5623"/>
                </a:lnTo>
                <a:lnTo>
                  <a:pt x="5222" y="5596"/>
                </a:lnTo>
                <a:lnTo>
                  <a:pt x="5193" y="5572"/>
                </a:lnTo>
                <a:lnTo>
                  <a:pt x="5164" y="5547"/>
                </a:lnTo>
                <a:lnTo>
                  <a:pt x="5137" y="5525"/>
                </a:lnTo>
                <a:lnTo>
                  <a:pt x="5109" y="5504"/>
                </a:lnTo>
                <a:lnTo>
                  <a:pt x="5081" y="5483"/>
                </a:lnTo>
                <a:lnTo>
                  <a:pt x="5054" y="5464"/>
                </a:lnTo>
                <a:lnTo>
                  <a:pt x="5027" y="5446"/>
                </a:lnTo>
                <a:lnTo>
                  <a:pt x="5002" y="5429"/>
                </a:lnTo>
                <a:lnTo>
                  <a:pt x="4976" y="5413"/>
                </a:lnTo>
                <a:lnTo>
                  <a:pt x="4954" y="5398"/>
                </a:lnTo>
                <a:lnTo>
                  <a:pt x="4942" y="5391"/>
                </a:lnTo>
                <a:lnTo>
                  <a:pt x="4931" y="5383"/>
                </a:lnTo>
                <a:lnTo>
                  <a:pt x="4911" y="5369"/>
                </a:lnTo>
                <a:lnTo>
                  <a:pt x="4892" y="5354"/>
                </a:lnTo>
                <a:lnTo>
                  <a:pt x="4884" y="5346"/>
                </a:lnTo>
                <a:lnTo>
                  <a:pt x="4874" y="5339"/>
                </a:lnTo>
                <a:lnTo>
                  <a:pt x="4857" y="5324"/>
                </a:lnTo>
                <a:lnTo>
                  <a:pt x="4842" y="5310"/>
                </a:lnTo>
                <a:lnTo>
                  <a:pt x="4827" y="5295"/>
                </a:lnTo>
                <a:lnTo>
                  <a:pt x="4813" y="5280"/>
                </a:lnTo>
                <a:lnTo>
                  <a:pt x="4801" y="5265"/>
                </a:lnTo>
                <a:lnTo>
                  <a:pt x="4789" y="5251"/>
                </a:lnTo>
                <a:lnTo>
                  <a:pt x="4778" y="5236"/>
                </a:lnTo>
                <a:lnTo>
                  <a:pt x="4769" y="5222"/>
                </a:lnTo>
                <a:lnTo>
                  <a:pt x="4759" y="5207"/>
                </a:lnTo>
                <a:lnTo>
                  <a:pt x="4752" y="5192"/>
                </a:lnTo>
                <a:lnTo>
                  <a:pt x="4744" y="5178"/>
                </a:lnTo>
                <a:lnTo>
                  <a:pt x="4737" y="5164"/>
                </a:lnTo>
                <a:lnTo>
                  <a:pt x="4732" y="5150"/>
                </a:lnTo>
                <a:lnTo>
                  <a:pt x="4725" y="5136"/>
                </a:lnTo>
                <a:lnTo>
                  <a:pt x="4721" y="5122"/>
                </a:lnTo>
                <a:lnTo>
                  <a:pt x="4713" y="5094"/>
                </a:lnTo>
                <a:lnTo>
                  <a:pt x="4710" y="5080"/>
                </a:lnTo>
                <a:lnTo>
                  <a:pt x="4707" y="5068"/>
                </a:lnTo>
                <a:lnTo>
                  <a:pt x="4703" y="5041"/>
                </a:lnTo>
                <a:lnTo>
                  <a:pt x="4702" y="5028"/>
                </a:lnTo>
                <a:lnTo>
                  <a:pt x="4700" y="5016"/>
                </a:lnTo>
                <a:lnTo>
                  <a:pt x="4699" y="4990"/>
                </a:lnTo>
                <a:lnTo>
                  <a:pt x="4697" y="4967"/>
                </a:lnTo>
                <a:lnTo>
                  <a:pt x="4715" y="4986"/>
                </a:lnTo>
                <a:lnTo>
                  <a:pt x="4733" y="5004"/>
                </a:lnTo>
                <a:lnTo>
                  <a:pt x="4750" y="5022"/>
                </a:lnTo>
                <a:lnTo>
                  <a:pt x="4768" y="5039"/>
                </a:lnTo>
                <a:lnTo>
                  <a:pt x="4787" y="5055"/>
                </a:lnTo>
                <a:lnTo>
                  <a:pt x="4805" y="5071"/>
                </a:lnTo>
                <a:lnTo>
                  <a:pt x="4824" y="5086"/>
                </a:lnTo>
                <a:lnTo>
                  <a:pt x="4843" y="5101"/>
                </a:lnTo>
                <a:lnTo>
                  <a:pt x="4862" y="5114"/>
                </a:lnTo>
                <a:lnTo>
                  <a:pt x="4882" y="5128"/>
                </a:lnTo>
                <a:lnTo>
                  <a:pt x="4903" y="5141"/>
                </a:lnTo>
                <a:lnTo>
                  <a:pt x="4923" y="5153"/>
                </a:lnTo>
                <a:lnTo>
                  <a:pt x="4943" y="5164"/>
                </a:lnTo>
                <a:lnTo>
                  <a:pt x="4963" y="5176"/>
                </a:lnTo>
                <a:lnTo>
                  <a:pt x="4985" y="5187"/>
                </a:lnTo>
                <a:lnTo>
                  <a:pt x="5006" y="5196"/>
                </a:lnTo>
                <a:lnTo>
                  <a:pt x="5027" y="5206"/>
                </a:lnTo>
                <a:lnTo>
                  <a:pt x="5048" y="5215"/>
                </a:lnTo>
                <a:lnTo>
                  <a:pt x="5070" y="5224"/>
                </a:lnTo>
                <a:lnTo>
                  <a:pt x="5092" y="5231"/>
                </a:lnTo>
                <a:lnTo>
                  <a:pt x="5113" y="5240"/>
                </a:lnTo>
                <a:lnTo>
                  <a:pt x="5135" y="5246"/>
                </a:lnTo>
                <a:lnTo>
                  <a:pt x="5158" y="5254"/>
                </a:lnTo>
                <a:lnTo>
                  <a:pt x="5180" y="5260"/>
                </a:lnTo>
                <a:lnTo>
                  <a:pt x="5202" y="5265"/>
                </a:lnTo>
                <a:lnTo>
                  <a:pt x="5225" y="5272"/>
                </a:lnTo>
                <a:lnTo>
                  <a:pt x="5247" y="5276"/>
                </a:lnTo>
                <a:lnTo>
                  <a:pt x="5270" y="5281"/>
                </a:lnTo>
                <a:lnTo>
                  <a:pt x="5293" y="5286"/>
                </a:lnTo>
                <a:lnTo>
                  <a:pt x="5316" y="5290"/>
                </a:lnTo>
                <a:lnTo>
                  <a:pt x="5362" y="5297"/>
                </a:lnTo>
                <a:lnTo>
                  <a:pt x="5401" y="5303"/>
                </a:lnTo>
                <a:lnTo>
                  <a:pt x="5441" y="5309"/>
                </a:lnTo>
                <a:lnTo>
                  <a:pt x="5516" y="5322"/>
                </a:lnTo>
                <a:lnTo>
                  <a:pt x="5552" y="5329"/>
                </a:lnTo>
                <a:lnTo>
                  <a:pt x="5588" y="5337"/>
                </a:lnTo>
                <a:lnTo>
                  <a:pt x="5623" y="5345"/>
                </a:lnTo>
                <a:lnTo>
                  <a:pt x="5658" y="5354"/>
                </a:lnTo>
                <a:lnTo>
                  <a:pt x="5692" y="5362"/>
                </a:lnTo>
                <a:lnTo>
                  <a:pt x="5725" y="5372"/>
                </a:lnTo>
                <a:lnTo>
                  <a:pt x="5757" y="5381"/>
                </a:lnTo>
                <a:lnTo>
                  <a:pt x="5789" y="5392"/>
                </a:lnTo>
                <a:lnTo>
                  <a:pt x="5819" y="5403"/>
                </a:lnTo>
                <a:lnTo>
                  <a:pt x="5850" y="5413"/>
                </a:lnTo>
                <a:lnTo>
                  <a:pt x="5879" y="5425"/>
                </a:lnTo>
                <a:lnTo>
                  <a:pt x="5907" y="5438"/>
                </a:lnTo>
                <a:lnTo>
                  <a:pt x="5935" y="5449"/>
                </a:lnTo>
                <a:lnTo>
                  <a:pt x="5961" y="5463"/>
                </a:lnTo>
                <a:lnTo>
                  <a:pt x="5988" y="5476"/>
                </a:lnTo>
                <a:lnTo>
                  <a:pt x="6014" y="5491"/>
                </a:lnTo>
                <a:lnTo>
                  <a:pt x="6038" y="5505"/>
                </a:lnTo>
                <a:lnTo>
                  <a:pt x="6061" y="5521"/>
                </a:lnTo>
                <a:lnTo>
                  <a:pt x="6085" y="5537"/>
                </a:lnTo>
                <a:lnTo>
                  <a:pt x="6106" y="5553"/>
                </a:lnTo>
                <a:lnTo>
                  <a:pt x="6127" y="5570"/>
                </a:lnTo>
                <a:lnTo>
                  <a:pt x="6138" y="5578"/>
                </a:lnTo>
                <a:lnTo>
                  <a:pt x="6149" y="5587"/>
                </a:lnTo>
                <a:lnTo>
                  <a:pt x="6168" y="5605"/>
                </a:lnTo>
                <a:lnTo>
                  <a:pt x="6187" y="5624"/>
                </a:lnTo>
                <a:lnTo>
                  <a:pt x="6205" y="5643"/>
                </a:lnTo>
                <a:lnTo>
                  <a:pt x="6213" y="5652"/>
                </a:lnTo>
                <a:lnTo>
                  <a:pt x="6222" y="5662"/>
                </a:lnTo>
                <a:lnTo>
                  <a:pt x="6239" y="5682"/>
                </a:lnTo>
                <a:lnTo>
                  <a:pt x="6254" y="5703"/>
                </a:lnTo>
                <a:lnTo>
                  <a:pt x="6256" y="5674"/>
                </a:lnTo>
                <a:lnTo>
                  <a:pt x="6256" y="5645"/>
                </a:lnTo>
                <a:lnTo>
                  <a:pt x="6256" y="5616"/>
                </a:lnTo>
                <a:lnTo>
                  <a:pt x="6255" y="5589"/>
                </a:lnTo>
                <a:lnTo>
                  <a:pt x="6253" y="5561"/>
                </a:lnTo>
                <a:lnTo>
                  <a:pt x="6250" y="5535"/>
                </a:lnTo>
                <a:lnTo>
                  <a:pt x="6245" y="5509"/>
                </a:lnTo>
                <a:lnTo>
                  <a:pt x="6240" y="5484"/>
                </a:lnTo>
                <a:lnTo>
                  <a:pt x="6235" y="5460"/>
                </a:lnTo>
                <a:lnTo>
                  <a:pt x="6228" y="5436"/>
                </a:lnTo>
                <a:lnTo>
                  <a:pt x="6221" y="5412"/>
                </a:lnTo>
                <a:lnTo>
                  <a:pt x="6212" y="5390"/>
                </a:lnTo>
                <a:lnTo>
                  <a:pt x="6204" y="5367"/>
                </a:lnTo>
                <a:lnTo>
                  <a:pt x="6194" y="5345"/>
                </a:lnTo>
                <a:lnTo>
                  <a:pt x="6185" y="5325"/>
                </a:lnTo>
                <a:lnTo>
                  <a:pt x="6174" y="5304"/>
                </a:lnTo>
                <a:lnTo>
                  <a:pt x="6163" y="5283"/>
                </a:lnTo>
                <a:lnTo>
                  <a:pt x="6152" y="5264"/>
                </a:lnTo>
                <a:lnTo>
                  <a:pt x="6139" y="5245"/>
                </a:lnTo>
                <a:lnTo>
                  <a:pt x="6126" y="5226"/>
                </a:lnTo>
                <a:lnTo>
                  <a:pt x="6113" y="5208"/>
                </a:lnTo>
                <a:lnTo>
                  <a:pt x="6100" y="5190"/>
                </a:lnTo>
                <a:lnTo>
                  <a:pt x="6086" y="5173"/>
                </a:lnTo>
                <a:lnTo>
                  <a:pt x="6071" y="5156"/>
                </a:lnTo>
                <a:lnTo>
                  <a:pt x="6041" y="5123"/>
                </a:lnTo>
                <a:lnTo>
                  <a:pt x="6026" y="5107"/>
                </a:lnTo>
                <a:lnTo>
                  <a:pt x="6010" y="5091"/>
                </a:lnTo>
                <a:lnTo>
                  <a:pt x="5994" y="5076"/>
                </a:lnTo>
                <a:lnTo>
                  <a:pt x="5978" y="5061"/>
                </a:lnTo>
                <a:lnTo>
                  <a:pt x="5947" y="5033"/>
                </a:lnTo>
                <a:lnTo>
                  <a:pt x="5914" y="5005"/>
                </a:lnTo>
                <a:lnTo>
                  <a:pt x="5881" y="4978"/>
                </a:lnTo>
                <a:lnTo>
                  <a:pt x="5848" y="4952"/>
                </a:lnTo>
                <a:lnTo>
                  <a:pt x="5816" y="4927"/>
                </a:lnTo>
                <a:lnTo>
                  <a:pt x="5753" y="4878"/>
                </a:lnTo>
                <a:lnTo>
                  <a:pt x="5722" y="4855"/>
                </a:lnTo>
                <a:lnTo>
                  <a:pt x="5694" y="4832"/>
                </a:lnTo>
                <a:lnTo>
                  <a:pt x="5667" y="4808"/>
                </a:lnTo>
                <a:lnTo>
                  <a:pt x="5654" y="4797"/>
                </a:lnTo>
                <a:lnTo>
                  <a:pt x="5641" y="4785"/>
                </a:lnTo>
                <a:lnTo>
                  <a:pt x="5630" y="4773"/>
                </a:lnTo>
                <a:lnTo>
                  <a:pt x="5618" y="4762"/>
                </a:lnTo>
                <a:lnTo>
                  <a:pt x="5607" y="4751"/>
                </a:lnTo>
                <a:lnTo>
                  <a:pt x="5598" y="4739"/>
                </a:lnTo>
                <a:lnTo>
                  <a:pt x="5588" y="4727"/>
                </a:lnTo>
                <a:lnTo>
                  <a:pt x="5579" y="4715"/>
                </a:lnTo>
                <a:lnTo>
                  <a:pt x="5570" y="4703"/>
                </a:lnTo>
                <a:lnTo>
                  <a:pt x="5563" y="4691"/>
                </a:lnTo>
                <a:lnTo>
                  <a:pt x="5556" y="4678"/>
                </a:lnTo>
                <a:lnTo>
                  <a:pt x="5550" y="4667"/>
                </a:lnTo>
                <a:lnTo>
                  <a:pt x="5546" y="4654"/>
                </a:lnTo>
                <a:lnTo>
                  <a:pt x="5542" y="4641"/>
                </a:lnTo>
                <a:lnTo>
                  <a:pt x="5581" y="4667"/>
                </a:lnTo>
                <a:lnTo>
                  <a:pt x="5600" y="4678"/>
                </a:lnTo>
                <a:lnTo>
                  <a:pt x="5618" y="4689"/>
                </a:lnTo>
                <a:lnTo>
                  <a:pt x="5637" y="4701"/>
                </a:lnTo>
                <a:lnTo>
                  <a:pt x="5655" y="4710"/>
                </a:lnTo>
                <a:lnTo>
                  <a:pt x="5674" y="4720"/>
                </a:lnTo>
                <a:lnTo>
                  <a:pt x="5692" y="4730"/>
                </a:lnTo>
                <a:lnTo>
                  <a:pt x="5711" y="4738"/>
                </a:lnTo>
                <a:lnTo>
                  <a:pt x="5728" y="4747"/>
                </a:lnTo>
                <a:lnTo>
                  <a:pt x="5764" y="4761"/>
                </a:lnTo>
                <a:lnTo>
                  <a:pt x="5781" y="4769"/>
                </a:lnTo>
                <a:lnTo>
                  <a:pt x="5799" y="4775"/>
                </a:lnTo>
                <a:lnTo>
                  <a:pt x="5816" y="4781"/>
                </a:lnTo>
                <a:lnTo>
                  <a:pt x="5834" y="4786"/>
                </a:lnTo>
                <a:lnTo>
                  <a:pt x="5869" y="4795"/>
                </a:lnTo>
                <a:lnTo>
                  <a:pt x="5877" y="4798"/>
                </a:lnTo>
                <a:lnTo>
                  <a:pt x="5887" y="4800"/>
                </a:lnTo>
                <a:lnTo>
                  <a:pt x="5904" y="4804"/>
                </a:lnTo>
                <a:lnTo>
                  <a:pt x="5922" y="4807"/>
                </a:lnTo>
                <a:lnTo>
                  <a:pt x="5940" y="4809"/>
                </a:lnTo>
                <a:lnTo>
                  <a:pt x="5958" y="4812"/>
                </a:lnTo>
                <a:lnTo>
                  <a:pt x="5976" y="4814"/>
                </a:lnTo>
                <a:lnTo>
                  <a:pt x="6015" y="4817"/>
                </a:lnTo>
                <a:lnTo>
                  <a:pt x="6034" y="4817"/>
                </a:lnTo>
                <a:lnTo>
                  <a:pt x="6053" y="4818"/>
                </a:lnTo>
                <a:lnTo>
                  <a:pt x="6092" y="4817"/>
                </a:lnTo>
                <a:lnTo>
                  <a:pt x="6133" y="4815"/>
                </a:lnTo>
                <a:lnTo>
                  <a:pt x="6161" y="4811"/>
                </a:lnTo>
                <a:lnTo>
                  <a:pt x="6189" y="4808"/>
                </a:lnTo>
                <a:lnTo>
                  <a:pt x="6218" y="4803"/>
                </a:lnTo>
                <a:lnTo>
                  <a:pt x="6246" y="4798"/>
                </a:lnTo>
                <a:lnTo>
                  <a:pt x="6276" y="4792"/>
                </a:lnTo>
                <a:lnTo>
                  <a:pt x="6305" y="4786"/>
                </a:lnTo>
                <a:lnTo>
                  <a:pt x="6364" y="4772"/>
                </a:lnTo>
                <a:lnTo>
                  <a:pt x="6424" y="4759"/>
                </a:lnTo>
                <a:lnTo>
                  <a:pt x="6455" y="4753"/>
                </a:lnTo>
                <a:lnTo>
                  <a:pt x="6484" y="4748"/>
                </a:lnTo>
                <a:lnTo>
                  <a:pt x="6514" y="4743"/>
                </a:lnTo>
                <a:lnTo>
                  <a:pt x="6545" y="4739"/>
                </a:lnTo>
                <a:lnTo>
                  <a:pt x="6575" y="4737"/>
                </a:lnTo>
                <a:lnTo>
                  <a:pt x="6590" y="4736"/>
                </a:lnTo>
                <a:lnTo>
                  <a:pt x="6605" y="4735"/>
                </a:lnTo>
                <a:lnTo>
                  <a:pt x="6635" y="4735"/>
                </a:lnTo>
                <a:lnTo>
                  <a:pt x="6650" y="4736"/>
                </a:lnTo>
                <a:lnTo>
                  <a:pt x="6665" y="4737"/>
                </a:lnTo>
                <a:lnTo>
                  <a:pt x="6695" y="4740"/>
                </a:lnTo>
                <a:lnTo>
                  <a:pt x="6710" y="4742"/>
                </a:lnTo>
                <a:lnTo>
                  <a:pt x="6724" y="4745"/>
                </a:lnTo>
                <a:lnTo>
                  <a:pt x="6739" y="4749"/>
                </a:lnTo>
                <a:lnTo>
                  <a:pt x="6753" y="4753"/>
                </a:lnTo>
                <a:lnTo>
                  <a:pt x="6768" y="4757"/>
                </a:lnTo>
                <a:lnTo>
                  <a:pt x="6782" y="4761"/>
                </a:lnTo>
                <a:lnTo>
                  <a:pt x="6797" y="4768"/>
                </a:lnTo>
                <a:lnTo>
                  <a:pt x="6811" y="4773"/>
                </a:lnTo>
                <a:lnTo>
                  <a:pt x="6826" y="4781"/>
                </a:lnTo>
                <a:lnTo>
                  <a:pt x="6839" y="4788"/>
                </a:lnTo>
                <a:lnTo>
                  <a:pt x="6854" y="4797"/>
                </a:lnTo>
                <a:lnTo>
                  <a:pt x="6868" y="4805"/>
                </a:lnTo>
                <a:lnTo>
                  <a:pt x="6882" y="4815"/>
                </a:lnTo>
                <a:lnTo>
                  <a:pt x="6896" y="4825"/>
                </a:lnTo>
                <a:lnTo>
                  <a:pt x="6910" y="4836"/>
                </a:lnTo>
                <a:lnTo>
                  <a:pt x="6923" y="4848"/>
                </a:lnTo>
                <a:lnTo>
                  <a:pt x="6937" y="4860"/>
                </a:lnTo>
                <a:lnTo>
                  <a:pt x="6950" y="4874"/>
                </a:lnTo>
                <a:lnTo>
                  <a:pt x="6964" y="4889"/>
                </a:lnTo>
                <a:lnTo>
                  <a:pt x="6977" y="4904"/>
                </a:lnTo>
                <a:lnTo>
                  <a:pt x="6990" y="4920"/>
                </a:lnTo>
                <a:lnTo>
                  <a:pt x="7003" y="4937"/>
                </a:lnTo>
                <a:lnTo>
                  <a:pt x="7016" y="4955"/>
                </a:lnTo>
                <a:lnTo>
                  <a:pt x="7029" y="4974"/>
                </a:lnTo>
                <a:lnTo>
                  <a:pt x="7041" y="4993"/>
                </a:lnTo>
                <a:lnTo>
                  <a:pt x="7054" y="5014"/>
                </a:lnTo>
                <a:lnTo>
                  <a:pt x="7070" y="5004"/>
                </a:lnTo>
                <a:lnTo>
                  <a:pt x="7086" y="4994"/>
                </a:lnTo>
                <a:lnTo>
                  <a:pt x="7102" y="4986"/>
                </a:lnTo>
                <a:lnTo>
                  <a:pt x="7119" y="4976"/>
                </a:lnTo>
                <a:lnTo>
                  <a:pt x="7135" y="4968"/>
                </a:lnTo>
                <a:lnTo>
                  <a:pt x="7152" y="4960"/>
                </a:lnTo>
                <a:lnTo>
                  <a:pt x="7169" y="4953"/>
                </a:lnTo>
                <a:lnTo>
                  <a:pt x="7186" y="4945"/>
                </a:lnTo>
                <a:lnTo>
                  <a:pt x="7203" y="4939"/>
                </a:lnTo>
                <a:lnTo>
                  <a:pt x="7220" y="4933"/>
                </a:lnTo>
                <a:lnTo>
                  <a:pt x="7237" y="4926"/>
                </a:lnTo>
                <a:lnTo>
                  <a:pt x="7254" y="4921"/>
                </a:lnTo>
                <a:lnTo>
                  <a:pt x="7289" y="4910"/>
                </a:lnTo>
                <a:lnTo>
                  <a:pt x="7306" y="4906"/>
                </a:lnTo>
                <a:lnTo>
                  <a:pt x="7324" y="4902"/>
                </a:lnTo>
                <a:lnTo>
                  <a:pt x="7341" y="4899"/>
                </a:lnTo>
                <a:lnTo>
                  <a:pt x="7359" y="4895"/>
                </a:lnTo>
                <a:lnTo>
                  <a:pt x="7377" y="4892"/>
                </a:lnTo>
                <a:lnTo>
                  <a:pt x="7394" y="4890"/>
                </a:lnTo>
                <a:lnTo>
                  <a:pt x="7431" y="4886"/>
                </a:lnTo>
                <a:lnTo>
                  <a:pt x="7449" y="4884"/>
                </a:lnTo>
                <a:lnTo>
                  <a:pt x="7467" y="4883"/>
                </a:lnTo>
                <a:lnTo>
                  <a:pt x="7485" y="4882"/>
                </a:lnTo>
                <a:lnTo>
                  <a:pt x="7502" y="4882"/>
                </a:lnTo>
                <a:lnTo>
                  <a:pt x="7538" y="4882"/>
                </a:lnTo>
                <a:lnTo>
                  <a:pt x="7574" y="4883"/>
                </a:lnTo>
                <a:lnTo>
                  <a:pt x="7610" y="4885"/>
                </a:lnTo>
                <a:lnTo>
                  <a:pt x="7627" y="4887"/>
                </a:lnTo>
                <a:lnTo>
                  <a:pt x="7645" y="4889"/>
                </a:lnTo>
                <a:lnTo>
                  <a:pt x="7681" y="4893"/>
                </a:lnTo>
                <a:lnTo>
                  <a:pt x="7716" y="4900"/>
                </a:lnTo>
                <a:lnTo>
                  <a:pt x="7752" y="4906"/>
                </a:lnTo>
                <a:lnTo>
                  <a:pt x="7786" y="4915"/>
                </a:lnTo>
                <a:lnTo>
                  <a:pt x="7804" y="4919"/>
                </a:lnTo>
                <a:lnTo>
                  <a:pt x="7821" y="4924"/>
                </a:lnTo>
                <a:lnTo>
                  <a:pt x="7855" y="4934"/>
                </a:lnTo>
                <a:lnTo>
                  <a:pt x="7888" y="4945"/>
                </a:lnTo>
                <a:lnTo>
                  <a:pt x="7921" y="4957"/>
                </a:lnTo>
                <a:lnTo>
                  <a:pt x="7954" y="4970"/>
                </a:lnTo>
                <a:lnTo>
                  <a:pt x="7985" y="4984"/>
                </a:lnTo>
                <a:lnTo>
                  <a:pt x="8016" y="4999"/>
                </a:lnTo>
                <a:lnTo>
                  <a:pt x="8047" y="5014"/>
                </a:lnTo>
                <a:lnTo>
                  <a:pt x="8077" y="5030"/>
                </a:lnTo>
                <a:lnTo>
                  <a:pt x="8107" y="5047"/>
                </a:lnTo>
                <a:lnTo>
                  <a:pt x="8135" y="5066"/>
                </a:lnTo>
                <a:close/>
                <a:moveTo>
                  <a:pt x="4449" y="4196"/>
                </a:moveTo>
                <a:lnTo>
                  <a:pt x="3687" y="4196"/>
                </a:lnTo>
                <a:lnTo>
                  <a:pt x="3687" y="3432"/>
                </a:lnTo>
                <a:lnTo>
                  <a:pt x="4449" y="3432"/>
                </a:lnTo>
                <a:lnTo>
                  <a:pt x="4449" y="4196"/>
                </a:lnTo>
                <a:close/>
                <a:moveTo>
                  <a:pt x="3687" y="762"/>
                </a:moveTo>
                <a:lnTo>
                  <a:pt x="4449" y="762"/>
                </a:lnTo>
                <a:lnTo>
                  <a:pt x="4449" y="0"/>
                </a:lnTo>
                <a:lnTo>
                  <a:pt x="3687" y="0"/>
                </a:lnTo>
                <a:lnTo>
                  <a:pt x="3687" y="762"/>
                </a:lnTo>
                <a:close/>
                <a:moveTo>
                  <a:pt x="4449" y="6866"/>
                </a:moveTo>
                <a:lnTo>
                  <a:pt x="3687" y="6866"/>
                </a:lnTo>
                <a:lnTo>
                  <a:pt x="3687" y="7628"/>
                </a:lnTo>
                <a:lnTo>
                  <a:pt x="4449" y="7628"/>
                </a:lnTo>
                <a:lnTo>
                  <a:pt x="4449" y="6866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latin typeface="Arial" pitchFamily="34" charset="0"/>
            </a:endParaRPr>
          </a:p>
        </p:txBody>
      </p:sp>
      <p:sp>
        <p:nvSpPr>
          <p:cNvPr id="21" name="Line 16"/>
          <p:cNvSpPr>
            <a:spLocks noChangeShapeType="1"/>
          </p:cNvSpPr>
          <p:nvPr userDrawn="1"/>
        </p:nvSpPr>
        <p:spPr bwMode="auto">
          <a:xfrm flipV="1">
            <a:off x="1979614" y="1773238"/>
            <a:ext cx="6840536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endParaRPr lang="en-GB"/>
          </a:p>
        </p:txBody>
      </p:sp>
      <p:pic>
        <p:nvPicPr>
          <p:cNvPr id="17" name="Picture 16" descr="FSE_RGB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323595" y="6203674"/>
            <a:ext cx="1454813" cy="373990"/>
          </a:xfrm>
          <a:prstGeom prst="rect">
            <a:avLst/>
          </a:prstGeom>
        </p:spPr>
      </p:pic>
      <p:pic>
        <p:nvPicPr>
          <p:cNvPr id="10" name="Picture 9" descr="2cmyk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2060848"/>
            <a:ext cx="1368152" cy="8375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52" r:id="rId4"/>
    <p:sldLayoutId id="2147483654" r:id="rId5"/>
    <p:sldLayoutId id="2147483660" r:id="rId6"/>
    <p:sldLayoutId id="2147483661" r:id="rId7"/>
    <p:sldLayoutId id="2147483662" r:id="rId8"/>
    <p:sldLayoutId id="2147483655" r:id="rId9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274638" algn="l" defTabSz="914400" rtl="0" eaLnBrk="1" latinLnBrk="0" hangingPunct="1">
        <a:spcBef>
          <a:spcPts val="0"/>
        </a:spcBef>
        <a:spcAft>
          <a:spcPts val="800"/>
        </a:spcAft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73050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41438" indent="-265113" algn="l" defTabSz="914400" rtl="0" eaLnBrk="1" latinLnBrk="0" hangingPunct="1">
        <a:spcBef>
          <a:spcPts val="0"/>
        </a:spcBef>
        <a:spcAft>
          <a:spcPts val="800"/>
        </a:spcAft>
        <a:buClrTx/>
        <a:buFont typeface="Arial" pitchFamily="34" charset="0"/>
        <a:buChar char="‒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31" y="2324326"/>
            <a:ext cx="8171620" cy="2093294"/>
          </a:xfrm>
        </p:spPr>
        <p:txBody>
          <a:bodyPr>
            <a:normAutofit fontScale="90000"/>
          </a:bodyPr>
          <a:lstStyle/>
          <a:p>
            <a:r>
              <a:rPr lang="fi-FI" dirty="0"/>
              <a:t>Fysiikkaa runoilijoille</a:t>
            </a:r>
            <a:br>
              <a:rPr lang="fi-FI" dirty="0"/>
            </a:br>
            <a:r>
              <a:rPr lang="fi-FI" dirty="0"/>
              <a:t>Osa 3</a:t>
            </a:r>
            <a:br>
              <a:rPr lang="fi-FI" dirty="0"/>
            </a:br>
            <a:r>
              <a:rPr lang="fi-FI" dirty="0"/>
              <a:t>Yleinen suhteellisuusteoria</a:t>
            </a:r>
            <a:endParaRPr lang="fi-FI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8675" y="4616246"/>
            <a:ext cx="7775576" cy="1350978"/>
          </a:xfrm>
        </p:spPr>
        <p:txBody>
          <a:bodyPr>
            <a:normAutofit/>
          </a:bodyPr>
          <a:lstStyle/>
          <a:p>
            <a:r>
              <a:rPr lang="fi-FI" i="1" dirty="0"/>
              <a:t>Syksy Räsänen</a:t>
            </a:r>
          </a:p>
          <a:p>
            <a:r>
              <a:rPr lang="fi-FI" dirty="0"/>
              <a:t>Helsingin yliopisto</a:t>
            </a:r>
          </a:p>
          <a:p>
            <a:r>
              <a:rPr lang="fi-FI" dirty="0"/>
              <a:t>fysiikan osasto ja fysiikan tutkimuslaitos</a:t>
            </a:r>
          </a:p>
        </p:txBody>
      </p:sp>
      <p:pic>
        <p:nvPicPr>
          <p:cNvPr id="7" name="Picture 6" descr="2cmyk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656692"/>
            <a:ext cx="1656184" cy="1013862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979614" y="6165850"/>
            <a:ext cx="2916422" cy="431800"/>
          </a:xfrm>
        </p:spPr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682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Yleisen suhteellisuusteorian löytäminen ekvivalenssiperiaatteesta lähtien kesti 8 vuotta.</a:t>
            </a:r>
          </a:p>
          <a:p>
            <a:endParaRPr lang="fi-FI" sz="1900" dirty="0"/>
          </a:p>
          <a:p>
            <a:r>
              <a:rPr lang="fi-FI" sz="1900" dirty="0"/>
              <a:t>Sitä varten piti omaksua Bernhard </a:t>
            </a:r>
            <a:r>
              <a:rPr lang="fi-FI" sz="1900" dirty="0" err="1"/>
              <a:t>Riemannin</a:t>
            </a:r>
            <a:r>
              <a:rPr lang="fi-FI" sz="1900" dirty="0"/>
              <a:t> (1826-1866) ja muiden kehittämä </a:t>
            </a:r>
            <a:r>
              <a:rPr lang="fi-FI" sz="1900" b="1" dirty="0"/>
              <a:t>differentiaaligeometria</a:t>
            </a:r>
            <a:r>
              <a:rPr lang="fi-FI" sz="1900" dirty="0"/>
              <a:t>, joka käsittelee epäeuklidisia avaruuksia, ja yleistää se aika-avaruuteen.</a:t>
            </a:r>
          </a:p>
          <a:p>
            <a:endParaRPr lang="fi-FI" sz="1900" dirty="0"/>
          </a:p>
          <a:p>
            <a:r>
              <a:rPr lang="fi-FI" sz="1900" dirty="0"/>
              <a:t>Fysiikan edetessä tarvitaan yhä hienompaa matematiikkaa maailman rakenteen yhä tarkempaan kuvaamiseen.</a:t>
            </a:r>
          </a:p>
          <a:p>
            <a:endParaRPr lang="fi-FI" sz="1900" dirty="0"/>
          </a:p>
          <a:p>
            <a:r>
              <a:rPr lang="fi-FI" sz="1900" dirty="0"/>
              <a:t>Keskeistä on uusien käsitteiden löytäminen, jotka avaavat ovia uusiin teorioihin, ja ne uusiin havaintoihin.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Tuumasta toimeen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0140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Yleinen suhteellisuusteoria on periaatteiltaan yksinkertainen mutta matemaattisesti hienostunut.</a:t>
            </a:r>
          </a:p>
          <a:p>
            <a:endParaRPr lang="fi-FI" sz="1900" dirty="0"/>
          </a:p>
          <a:p>
            <a:r>
              <a:rPr lang="fi-FI" sz="1900" dirty="0"/>
              <a:t>Toisin kuin suppea suhteellisuusteoria, yleinen suhteellisuusteoria vaatii edistynyttä matematiikkaa.</a:t>
            </a:r>
          </a:p>
          <a:p>
            <a:endParaRPr lang="fi-FI" sz="1900" dirty="0"/>
          </a:p>
          <a:p>
            <a:r>
              <a:rPr lang="fi-FI" sz="1900" dirty="0"/>
              <a:t>Siinä on kaksi osaa:</a:t>
            </a:r>
          </a:p>
          <a:p>
            <a:pPr lvl="1"/>
            <a:r>
              <a:rPr lang="fi-FI" sz="1800" dirty="0"/>
              <a:t>Gravitaatio on aika-avaruuden </a:t>
            </a:r>
            <a:r>
              <a:rPr lang="fi-FI" sz="1800" b="1" dirty="0"/>
              <a:t>kaarevuuden</a:t>
            </a:r>
            <a:r>
              <a:rPr lang="fi-FI" sz="1800" dirty="0"/>
              <a:t> ilmentymä.</a:t>
            </a:r>
          </a:p>
          <a:p>
            <a:pPr lvl="1"/>
            <a:r>
              <a:rPr lang="fi-FI" sz="1800" dirty="0"/>
              <a:t>Kaarevuuden lähteenä on aine.</a:t>
            </a:r>
          </a:p>
          <a:p>
            <a:endParaRPr lang="fi-FI" sz="1900" dirty="0"/>
          </a:p>
          <a:p>
            <a:r>
              <a:rPr lang="fi-FI" sz="1900" i="1" dirty="0"/>
              <a:t>”</a:t>
            </a:r>
            <a:r>
              <a:rPr lang="fi-FI" sz="1900" i="1" dirty="0" err="1"/>
              <a:t>Matter</a:t>
            </a:r>
            <a:r>
              <a:rPr lang="fi-FI" sz="1900" i="1" dirty="0"/>
              <a:t> </a:t>
            </a:r>
            <a:r>
              <a:rPr lang="fi-FI" sz="1900" i="1" dirty="0" err="1"/>
              <a:t>tells</a:t>
            </a:r>
            <a:r>
              <a:rPr lang="fi-FI" sz="1900" i="1" dirty="0"/>
              <a:t> </a:t>
            </a:r>
            <a:r>
              <a:rPr lang="fi-FI" sz="1900" i="1" dirty="0" err="1"/>
              <a:t>space</a:t>
            </a:r>
            <a:r>
              <a:rPr lang="fi-FI" sz="1900" i="1" dirty="0"/>
              <a:t> </a:t>
            </a:r>
            <a:r>
              <a:rPr lang="fi-FI" sz="1900" i="1" dirty="0" err="1"/>
              <a:t>how</a:t>
            </a:r>
            <a:r>
              <a:rPr lang="fi-FI" sz="1900" i="1" dirty="0"/>
              <a:t> to </a:t>
            </a:r>
            <a:r>
              <a:rPr lang="fi-FI" sz="1900" i="1" dirty="0" err="1"/>
              <a:t>curve</a:t>
            </a:r>
            <a:r>
              <a:rPr lang="fi-FI" sz="1900" i="1" dirty="0"/>
              <a:t>, and </a:t>
            </a:r>
            <a:r>
              <a:rPr lang="fi-FI" sz="1900" i="1" dirty="0" err="1"/>
              <a:t>space</a:t>
            </a:r>
            <a:r>
              <a:rPr lang="fi-FI" sz="1900" i="1" dirty="0"/>
              <a:t> </a:t>
            </a:r>
            <a:r>
              <a:rPr lang="fi-FI" sz="1900" i="1" dirty="0" err="1"/>
              <a:t>tells</a:t>
            </a:r>
            <a:r>
              <a:rPr lang="fi-FI" sz="1900" i="1" dirty="0"/>
              <a:t> </a:t>
            </a:r>
            <a:r>
              <a:rPr lang="fi-FI" sz="1900" i="1" dirty="0" err="1"/>
              <a:t>matter</a:t>
            </a:r>
            <a:r>
              <a:rPr lang="fi-FI" sz="1900" i="1" dirty="0"/>
              <a:t> </a:t>
            </a:r>
            <a:r>
              <a:rPr lang="fi-FI" sz="1900" i="1" dirty="0" err="1"/>
              <a:t>how</a:t>
            </a:r>
            <a:r>
              <a:rPr lang="fi-FI" sz="1900" i="1" dirty="0"/>
              <a:t> to </a:t>
            </a:r>
            <a:r>
              <a:rPr lang="fi-FI" sz="1900" i="1" dirty="0" err="1"/>
              <a:t>move</a:t>
            </a:r>
            <a:r>
              <a:rPr lang="fi-FI" sz="1900" i="1" dirty="0"/>
              <a:t>.”</a:t>
            </a:r>
            <a:r>
              <a:rPr lang="fi-FI" sz="1900" dirty="0"/>
              <a:t> (</a:t>
            </a:r>
            <a:r>
              <a:rPr lang="fi-FI" sz="1900" dirty="0" err="1"/>
              <a:t>Misner</a:t>
            </a:r>
            <a:r>
              <a:rPr lang="fi-FI" sz="1900" dirty="0"/>
              <a:t>, </a:t>
            </a:r>
            <a:r>
              <a:rPr lang="fi-FI" sz="1900" dirty="0" err="1"/>
              <a:t>Thorne</a:t>
            </a:r>
            <a:r>
              <a:rPr lang="fi-FI" sz="1900" dirty="0"/>
              <a:t> ja </a:t>
            </a:r>
            <a:r>
              <a:rPr lang="fi-FI" sz="1900" dirty="0" err="1"/>
              <a:t>Wheeler</a:t>
            </a:r>
            <a:r>
              <a:rPr lang="fi-FI" sz="1900" dirty="0"/>
              <a:t>: </a:t>
            </a:r>
            <a:r>
              <a:rPr lang="fi-FI" sz="1900" i="1" dirty="0" err="1"/>
              <a:t>Gravitation</a:t>
            </a:r>
            <a:r>
              <a:rPr lang="fi-FI" sz="1900" i="1" dirty="0"/>
              <a:t>,</a:t>
            </a:r>
            <a:r>
              <a:rPr lang="fi-FI" sz="1900" dirty="0"/>
              <a:t> 1973)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puhuu aika-avaruudelle,</a:t>
            </a:r>
            <a:br>
              <a:rPr lang="fi-FI" dirty="0"/>
            </a:br>
            <a:r>
              <a:rPr lang="fi-FI" dirty="0"/>
              <a:t>aika-avaruus aineelle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2460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euklidinen, jos etäisyydet ovat kaikkialla tällaiset: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Suppean suhteellisuusteorian </a:t>
            </a:r>
            <a:r>
              <a:rPr lang="fi-FI" dirty="0" err="1"/>
              <a:t>Minkowskin</a:t>
            </a:r>
            <a:r>
              <a:rPr lang="fi-FI" dirty="0"/>
              <a:t> aika-avaruus on epäeuklidinen, koska ajan edessä  on miinusmerkki:</a:t>
            </a:r>
          </a:p>
          <a:p>
            <a:endParaRPr lang="fi-FI" dirty="0"/>
          </a:p>
          <a:p>
            <a:r>
              <a:rPr lang="fi-FI" dirty="0" err="1"/>
              <a:t>Minkowskin</a:t>
            </a:r>
            <a:r>
              <a:rPr lang="fi-FI" dirty="0"/>
              <a:t> avaruus on kuitenkin </a:t>
            </a:r>
            <a:r>
              <a:rPr lang="fi-FI" b="1" dirty="0"/>
              <a:t>laakea</a:t>
            </a:r>
            <a:r>
              <a:rPr lang="fi-FI" dirty="0"/>
              <a:t> (</a:t>
            </a:r>
            <a:r>
              <a:rPr lang="fi-FI" dirty="0" err="1"/>
              <a:t>flat</a:t>
            </a:r>
            <a:r>
              <a:rPr lang="fi-FI" dirty="0"/>
              <a:t>), koska se on tasainen kaikkialla.</a:t>
            </a:r>
          </a:p>
          <a:p>
            <a:endParaRPr lang="fi-FI" dirty="0"/>
          </a:p>
          <a:p>
            <a:r>
              <a:rPr lang="fi-FI" dirty="0"/>
              <a:t>Laakean vastakohta on </a:t>
            </a:r>
            <a:r>
              <a:rPr lang="fi-FI" b="1" dirty="0"/>
              <a:t>kaareva</a:t>
            </a:r>
            <a:r>
              <a:rPr lang="fi-FI" dirty="0"/>
              <a:t> (</a:t>
            </a:r>
            <a:r>
              <a:rPr lang="fi-FI" dirty="0" err="1"/>
              <a:t>curved</a:t>
            </a:r>
            <a:r>
              <a:rPr lang="fi-FI" dirty="0"/>
              <a:t>).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laakeus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2617334"/>
              </p:ext>
            </p:extLst>
          </p:nvPr>
        </p:nvGraphicFramePr>
        <p:xfrm>
          <a:off x="2267744" y="2816932"/>
          <a:ext cx="1920875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04900" imgH="228600" progId="Equation.3">
                  <p:embed/>
                </p:oleObj>
              </mc:Choice>
              <mc:Fallback>
                <p:oleObj name="Equation" r:id="rId3" imgW="1104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2816932"/>
                        <a:ext cx="1920875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6831813"/>
              </p:ext>
            </p:extLst>
          </p:nvPr>
        </p:nvGraphicFramePr>
        <p:xfrm>
          <a:off x="2267744" y="4365104"/>
          <a:ext cx="2386012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71600" imgH="228600" progId="Equation.3">
                  <p:embed/>
                </p:oleObj>
              </mc:Choice>
              <mc:Fallback>
                <p:oleObj name="Equation" r:id="rId5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365104"/>
                        <a:ext cx="2386012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98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Avaruus on kaareva, jos etäisyydet riippuvat paikasta: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Tällainen avaruus on epäeuklidinen, koska etäisyydet riippuvat paikasta.</a:t>
            </a:r>
          </a:p>
          <a:p>
            <a:pPr lvl="1"/>
            <a:r>
              <a:rPr lang="fi-FI" dirty="0"/>
              <a:t>Esimerkiksi pallon pinta.</a:t>
            </a:r>
          </a:p>
          <a:p>
            <a:r>
              <a:rPr lang="fi-FI" dirty="0"/>
              <a:t>Pinnan muoto (eli kaarevuus) tiivistyy pisteiden välisiin etäisyyksiin.</a:t>
            </a:r>
          </a:p>
          <a:p>
            <a:r>
              <a:rPr lang="fi-FI" dirty="0"/>
              <a:t>Maapallon pinnan muodon voi kertoa luettelemalla kaikkien pisteiden etäisyyden toisistaan.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648250"/>
              </p:ext>
            </p:extLst>
          </p:nvPr>
        </p:nvGraphicFramePr>
        <p:xfrm>
          <a:off x="2231740" y="2960948"/>
          <a:ext cx="49022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819400" imgH="228600" progId="Equation.3">
                  <p:embed/>
                </p:oleObj>
              </mc:Choice>
              <mc:Fallback>
                <p:oleObj name="Equation" r:id="rId3" imgW="2819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31740" y="2960948"/>
                        <a:ext cx="4902200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91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kaareva:</a:t>
            </a:r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Se on epäeuklidinen kahdella eri tavalla: miinusmerkin takia (aika-avaruus) ja ei-laakeuden takia (kaarevuus).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Paikka- ja aikavälit voivat muuttua ajassa ja paikassa, eli aika-avaruuden muoto on erilainen sen eri osissa.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 aika-avaruus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3473337"/>
              </p:ext>
            </p:extLst>
          </p:nvPr>
        </p:nvGraphicFramePr>
        <p:xfrm>
          <a:off x="2195736" y="2960948"/>
          <a:ext cx="5297488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8000" imgH="228600" progId="Equation.3">
                  <p:embed/>
                </p:oleObj>
              </mc:Choice>
              <mc:Fallback>
                <p:oleObj name="Equation" r:id="rId3" imgW="304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6" y="2960948"/>
                        <a:ext cx="5297488" cy="3683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55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Yleisen suhteellisuusteorian aika-avaruus on paikallisesti </a:t>
            </a:r>
            <a:r>
              <a:rPr lang="fi-FI" dirty="0" err="1"/>
              <a:t>Minkowskin</a:t>
            </a:r>
            <a:r>
              <a:rPr lang="fi-FI" dirty="0"/>
              <a:t> aika-avaruus.</a:t>
            </a:r>
          </a:p>
          <a:p>
            <a:pPr lvl="1"/>
            <a:r>
              <a:rPr lang="fi-FI" dirty="0"/>
              <a:t>Paikallisesti ei ole gravitaatiota.</a:t>
            </a:r>
          </a:p>
          <a:p>
            <a:endParaRPr lang="fi-FI" dirty="0"/>
          </a:p>
          <a:p>
            <a:r>
              <a:rPr lang="fi-FI" dirty="0"/>
              <a:t>Kaarevan aika-avaruuden voi ymmärtää kokoelmana </a:t>
            </a:r>
            <a:r>
              <a:rPr lang="fi-FI" dirty="0" err="1"/>
              <a:t>Minkowskin</a:t>
            </a:r>
            <a:r>
              <a:rPr lang="fi-FI" dirty="0"/>
              <a:t> avaruuksia, jotka on nivottu yhteen.</a:t>
            </a:r>
          </a:p>
          <a:p>
            <a:endParaRPr lang="fi-FI" dirty="0"/>
          </a:p>
          <a:p>
            <a:r>
              <a:rPr lang="fi-FI" dirty="0"/>
              <a:t>Vrt. pallon pinta on joka kohdassa paikallisesti laakea.</a:t>
            </a:r>
          </a:p>
          <a:p>
            <a:pPr lvl="1"/>
            <a:r>
              <a:rPr lang="fi-FI" dirty="0"/>
              <a:t>Jos kertoo, miten tasot nivoutuvat toisiinsa, tietää, miten pinta on kaareutunut.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 ja 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25619" y="-16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5311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Autofit/>
          </a:bodyPr>
          <a:lstStyle/>
          <a:p>
            <a:r>
              <a:rPr lang="fi-FI" sz="1900" dirty="0"/>
              <a:t>Vapaassa pudotuksessa kappaleet liikkuvat suoraan kaarevassa aika-avaruudessa.</a:t>
            </a:r>
          </a:p>
          <a:p>
            <a:endParaRPr lang="fi-FI" sz="1900" dirty="0"/>
          </a:p>
          <a:p>
            <a:r>
              <a:rPr lang="fi-FI" sz="1900" dirty="0"/>
              <a:t>Jos ajattelee aika-avaruuden olevan laakea, liike näyttää kaartuneelta.</a:t>
            </a:r>
          </a:p>
          <a:p>
            <a:pPr marL="0" indent="0">
              <a:buNone/>
            </a:pPr>
            <a:endParaRPr lang="fi-FI" sz="1900" dirty="0"/>
          </a:p>
          <a:p>
            <a:r>
              <a:rPr lang="fi-FI" sz="1900" dirty="0"/>
              <a:t>Kyse on liikkeestä aika-avaruudessa, ei avaruudessa: Maapallon rata näyttää lähes suoralta.</a:t>
            </a:r>
          </a:p>
          <a:p>
            <a:pPr lvl="1"/>
            <a:r>
              <a:rPr lang="fi-FI" sz="1800" dirty="0"/>
              <a:t>Kopernikuksesta </a:t>
            </a:r>
            <a:r>
              <a:rPr lang="fi-FI" sz="1800" dirty="0" err="1"/>
              <a:t>Einsteiniin</a:t>
            </a:r>
            <a:r>
              <a:rPr lang="fi-FI" sz="1800" dirty="0"/>
              <a:t>, ympyrästä suoraan.</a:t>
            </a:r>
          </a:p>
          <a:p>
            <a:endParaRPr lang="fi-FI" sz="1900" dirty="0"/>
          </a:p>
          <a:p>
            <a:r>
              <a:rPr lang="fi-FI" sz="1900" dirty="0"/>
              <a:t>Voimat työntävät kappaleita pois suorilta reiteiltä. (Gravitaatio ei ole voima.)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 ympyrä, vaan suora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2219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Kaksiulotteinen analogia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pic>
        <p:nvPicPr>
          <p:cNvPr id="7" name="Picture 1" descr="rubber sheet analog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4500500" cy="45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057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Ei ole ylimääräistä ulottuvuutta, jossa kaareutuminen tapahtuisi.</a:t>
            </a:r>
          </a:p>
          <a:p>
            <a:endParaRPr lang="fi-FI" sz="2400" dirty="0"/>
          </a:p>
          <a:p>
            <a:r>
              <a:rPr lang="fi-FI" sz="2400" dirty="0"/>
              <a:t>Kyse ei ole ulkoisesta kaarevuudesta, vaan sisäisestä kaarevuudesta.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Donitsi vs pallo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717101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Aika-avaruudella on kaarevuussäde, joka riippuu paikasta ja kertoo miten vahvasti aika-avaruus on siinä kohdassa kaartunut.</a:t>
            </a:r>
          </a:p>
          <a:p>
            <a:pPr lvl="1"/>
            <a:r>
              <a:rPr lang="fi-FI" dirty="0"/>
              <a:t>Pienemmillä etäisyyksillä kaarevuus ei ole merkittävä.</a:t>
            </a:r>
          </a:p>
          <a:p>
            <a:endParaRPr lang="fi-FI" dirty="0"/>
          </a:p>
          <a:p>
            <a:r>
              <a:rPr lang="fi-FI" dirty="0"/>
              <a:t>Maapallon aiheuttama kaarevuussäde on 27 000 kertaa etäisyys Maapallon keskustasta.</a:t>
            </a:r>
          </a:p>
          <a:p>
            <a:pPr lvl="1"/>
            <a:r>
              <a:rPr lang="fi-FI" dirty="0"/>
              <a:t>Pinnalla 170 miljoonaa kilometriä.</a:t>
            </a:r>
          </a:p>
          <a:p>
            <a:r>
              <a:rPr lang="fi-FI" dirty="0"/>
              <a:t>Auringon aiheuttama kaarevuussäde on 480 kertaa etäisyys Auringon keskustasta.</a:t>
            </a:r>
          </a:p>
          <a:p>
            <a:pPr lvl="1"/>
            <a:r>
              <a:rPr lang="fi-FI" dirty="0"/>
              <a:t>Pinnalla 340 miljoonaa kilometriä.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Kuinka lähellä laakeaa?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25619" y="-169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822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2023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Modernin fysiikan sukupuu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599892" y="5049180"/>
            <a:ext cx="1188132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156176" y="5049180"/>
            <a:ext cx="1260140" cy="828092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Content Placeholder 1"/>
          <p:cNvSpPr txBox="1">
            <a:spLocks/>
          </p:cNvSpPr>
          <p:nvPr/>
        </p:nvSpPr>
        <p:spPr>
          <a:xfrm>
            <a:off x="4499992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sp>
        <p:nvSpPr>
          <p:cNvPr id="49" name="Content Placeholder 1"/>
          <p:cNvSpPr txBox="1">
            <a:spLocks/>
          </p:cNvSpPr>
          <p:nvPr/>
        </p:nvSpPr>
        <p:spPr>
          <a:xfrm>
            <a:off x="6228184" y="5193196"/>
            <a:ext cx="324036" cy="3600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?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>
            <a:off x="6552220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3441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 err="1"/>
              <a:t>Maxwellin</a:t>
            </a:r>
            <a:r>
              <a:rPr lang="fi-FI" sz="2400" dirty="0"/>
              <a:t> teoriassa on kaksi kenttää, joilla on suunta. (Kolme numeroa per paikka per kenttä.)</a:t>
            </a:r>
          </a:p>
          <a:p>
            <a:endParaRPr lang="fi-FI" sz="2400" dirty="0"/>
          </a:p>
          <a:p>
            <a:r>
              <a:rPr lang="fi-FI" sz="2400" dirty="0"/>
              <a:t>Yleisessä suhteellisuusteoriassa aika-avaruuden kaarevuuteen liittyy kymmenen numeroa per paikka.</a:t>
            </a:r>
          </a:p>
          <a:p>
            <a:endParaRPr lang="fi-FI" sz="2400" dirty="0"/>
          </a:p>
          <a:p>
            <a:r>
              <a:rPr lang="fi-FI" sz="2400" dirty="0"/>
              <a:t>Kaarevuus riippuu aineesta.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Aika-avaruuden numerot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3932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Newtonin mekaniikan ytimessä on Galilei-symmetria, suppean suhteellisuusteorian </a:t>
            </a:r>
            <a:r>
              <a:rPr lang="fi-FI" sz="2100" dirty="0" err="1"/>
              <a:t>Lorentz-symmetria</a:t>
            </a:r>
            <a:r>
              <a:rPr lang="fi-FI" sz="2100" dirty="0"/>
              <a:t>.</a:t>
            </a:r>
          </a:p>
          <a:p>
            <a:endParaRPr lang="fi-FI" sz="2100" dirty="0"/>
          </a:p>
          <a:p>
            <a:r>
              <a:rPr lang="fi-FI" sz="2100" dirty="0"/>
              <a:t>Molempien mukaan fysiikan lait ovat samoja kaikille vakionopeudella liikkuville havaitsijoille.</a:t>
            </a:r>
          </a:p>
          <a:p>
            <a:endParaRPr lang="fi-FI" sz="2100" dirty="0"/>
          </a:p>
          <a:p>
            <a:r>
              <a:rPr lang="fi-FI" sz="2100" dirty="0"/>
              <a:t>Einstein &amp; kumpp. etsivät pitkään yleistystä yleisen </a:t>
            </a:r>
            <a:r>
              <a:rPr lang="fi-FI" sz="2100" dirty="0" err="1"/>
              <a:t>ST:n</a:t>
            </a:r>
            <a:r>
              <a:rPr lang="fi-FI" sz="2100" dirty="0"/>
              <a:t> tapaukseen, kunnes päätyivät siihen, että fysiikan lait ovat samoja kaikille havaitsijoille, liiketilasta riippumatta.</a:t>
            </a:r>
          </a:p>
          <a:p>
            <a:pPr marL="0" indent="0">
              <a:buNone/>
            </a:pPr>
            <a:endParaRPr lang="fi-FI" sz="2100" dirty="0"/>
          </a:p>
          <a:p>
            <a:r>
              <a:rPr lang="fi-FI" sz="2100" dirty="0"/>
              <a:t>Tämä on erittäin rajoittava vaatimus.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Oikean symmetrian löytäminen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8798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/>
              <a:t>Vaatimus siitä, että lait ovat samat kaikille (plus tietyt matemaattiset ehdot) määräävät aineen ja kaarevuuden yhteyden (lähes) yksikäsitteisesti.</a:t>
            </a:r>
          </a:p>
          <a:p>
            <a:endParaRPr lang="fi-FI" sz="2300" dirty="0"/>
          </a:p>
          <a:p>
            <a:r>
              <a:rPr lang="fi-FI" sz="2300" dirty="0"/>
              <a:t>Vuonna 1915 Einstein ja David </a:t>
            </a:r>
            <a:r>
              <a:rPr lang="fi-FI" sz="2300" dirty="0" err="1"/>
              <a:t>Hilbert</a:t>
            </a:r>
            <a:r>
              <a:rPr lang="fi-FI" sz="2300" dirty="0"/>
              <a:t> (1862-1943) löysivät yleisen suhteellisuusteorian (lähes) lopullisen muodon, joka ilmenee </a:t>
            </a:r>
            <a:r>
              <a:rPr lang="fi-FI" sz="2300" b="1" dirty="0"/>
              <a:t>Einsteinin yhtälössä</a:t>
            </a:r>
            <a:r>
              <a:rPr lang="fi-FI" sz="2300" dirty="0"/>
              <a:t>.</a:t>
            </a:r>
          </a:p>
          <a:p>
            <a:pPr marL="0" indent="0">
              <a:buNone/>
            </a:pPr>
            <a:endParaRPr lang="fi-FI" sz="2300" dirty="0"/>
          </a:p>
          <a:p>
            <a:r>
              <a:rPr lang="fi-FI" sz="2300" dirty="0"/>
              <a:t>(Sanaan ”lähes” palataan kosmologiaosuudessa!)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Einsteinin yhtälö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89147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Einsteinin yhtälö on 10 monimutkaisen yhtälön kokoelma.</a:t>
            </a:r>
          </a:p>
          <a:p>
            <a:endParaRPr lang="fi-FI" sz="1900" dirty="0"/>
          </a:p>
          <a:p>
            <a:r>
              <a:rPr lang="fi-FI" sz="1900" dirty="0"/>
              <a:t>Sen mukaan gravitaation lähteenä ei ole massa, vaan energia. (Vrt. </a:t>
            </a:r>
            <a:r>
              <a:rPr lang="fi-FI" sz="1900" i="1" dirty="0"/>
              <a:t>E</a:t>
            </a:r>
            <a:r>
              <a:rPr lang="fi-FI" sz="1900" dirty="0"/>
              <a:t>=</a:t>
            </a:r>
            <a:r>
              <a:rPr lang="fi-FI" sz="1900" i="1" dirty="0"/>
              <a:t>mc</a:t>
            </a:r>
            <a:r>
              <a:rPr lang="fi-FI" sz="1900" i="1" baseline="30000" dirty="0"/>
              <a:t>2</a:t>
            </a:r>
            <a:r>
              <a:rPr lang="fi-FI" sz="1900" dirty="0"/>
              <a:t>.)</a:t>
            </a:r>
          </a:p>
          <a:p>
            <a:pPr lvl="1"/>
            <a:r>
              <a:rPr lang="fi-FI" sz="1800" dirty="0"/>
              <a:t>Myös massattomat hiukkaset </a:t>
            </a:r>
            <a:r>
              <a:rPr lang="fi-FI" sz="1800" dirty="0" err="1"/>
              <a:t>gravitoivat</a:t>
            </a:r>
            <a:r>
              <a:rPr lang="fi-FI" sz="1800" dirty="0"/>
              <a:t>.</a:t>
            </a:r>
          </a:p>
          <a:p>
            <a:endParaRPr lang="fi-FI" sz="1900" dirty="0"/>
          </a:p>
          <a:p>
            <a:r>
              <a:rPr lang="fi-FI" sz="1900" dirty="0"/>
              <a:t>Myös paine </a:t>
            </a:r>
            <a:r>
              <a:rPr lang="fi-FI" sz="1900" dirty="0" err="1"/>
              <a:t>gravitoi</a:t>
            </a:r>
            <a:r>
              <a:rPr lang="fi-FI" sz="1900" dirty="0"/>
              <a:t>, samoin kuin muut aineen ominaisuudet, kuten pyöriminen.</a:t>
            </a:r>
          </a:p>
          <a:p>
            <a:endParaRPr lang="fi-FI" sz="1900" dirty="0"/>
          </a:p>
          <a:p>
            <a:r>
              <a:rPr lang="fi-FI" sz="1900" dirty="0"/>
              <a:t>Auringon massa ei vedä Maata puoleensa.</a:t>
            </a:r>
          </a:p>
          <a:p>
            <a:pPr lvl="1"/>
            <a:r>
              <a:rPr lang="fi-FI" sz="1800" dirty="0"/>
              <a:t>Auringon massaan liittyvä energia </a:t>
            </a:r>
            <a:r>
              <a:rPr lang="fi-FI" sz="1800" dirty="0" err="1"/>
              <a:t>kaareuttaa</a:t>
            </a:r>
            <a:r>
              <a:rPr lang="fi-FI" sz="1800" dirty="0"/>
              <a:t> aika-avaruutta, jossa Maa liikkuu.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Aine määrää kaarevuuden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09124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Yleinen suhteellisuusteoria on yhtenäisteoria gravitaatiosta, liikkeestä ja aika-avaruudesta.</a:t>
            </a:r>
          </a:p>
          <a:p>
            <a:endParaRPr lang="fi-FI" sz="2400" dirty="0"/>
          </a:p>
          <a:p>
            <a:r>
              <a:rPr lang="fi-FI" sz="2400" dirty="0"/>
              <a:t>Aika-avaruus on absoluuttinen.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Aika-avaruus on aktiivinen ja muuttuu: se vaikuttaa aineeseen, ja aine vaikuttaa siihen.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Aika-avaruus on kaartunut eri tavalla eri kohdissa, aineen jakaumasta riippuen.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Aika-avaruus toimijana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42403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Yleinen suhteellisuusteoria on deterministinen, aivan kuten klassinen fysiikka.</a:t>
            </a:r>
          </a:p>
          <a:p>
            <a:endParaRPr lang="fi-FI" sz="2400" dirty="0"/>
          </a:p>
          <a:p>
            <a:r>
              <a:rPr lang="fi-FI" sz="2400" dirty="0"/>
              <a:t>Jos jollain hetkellä on määrätty</a:t>
            </a:r>
          </a:p>
          <a:p>
            <a:pPr lvl="1"/>
            <a:r>
              <a:rPr lang="fi-FI" sz="2400" dirty="0"/>
              <a:t>aine,</a:t>
            </a:r>
          </a:p>
          <a:p>
            <a:pPr lvl="1"/>
            <a:r>
              <a:rPr lang="fi-FI" sz="2400" dirty="0"/>
              <a:t>avaruus, ja</a:t>
            </a:r>
          </a:p>
          <a:p>
            <a:pPr lvl="1"/>
            <a:r>
              <a:rPr lang="fi-FI" sz="2400" dirty="0"/>
              <a:t>miten nopeasti avaruus muuttuu,</a:t>
            </a:r>
          </a:p>
          <a:p>
            <a:pPr lvl="1"/>
            <a:endParaRPr lang="fi-FI" sz="2400" dirty="0"/>
          </a:p>
          <a:p>
            <a:pPr marL="0" indent="0">
              <a:buNone/>
            </a:pPr>
            <a:r>
              <a:rPr lang="fi-FI" sz="2400" dirty="0"/>
              <a:t>niin Einsteinin yhtälö määrittää tulevaisuuden ja menneisyyden yksikäsitteisesti.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kellokoneisto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94786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392290"/>
          </a:xfrm>
        </p:spPr>
        <p:txBody>
          <a:bodyPr>
            <a:normAutofit/>
          </a:bodyPr>
          <a:lstStyle/>
          <a:p>
            <a:r>
              <a:rPr lang="fi-FI" sz="2400" dirty="0"/>
              <a:t>Yleinen suhteellisuusteoria on deterministinen kuten klassinen fysiikka.</a:t>
            </a:r>
          </a:p>
          <a:p>
            <a:endParaRPr lang="fi-FI" sz="2400" dirty="0"/>
          </a:p>
          <a:p>
            <a:r>
              <a:rPr lang="fi-FI" sz="2400" dirty="0"/>
              <a:t>Koska aika-avaruus on absoluuttinen, se on olemassa kokonaisuutena.</a:t>
            </a:r>
          </a:p>
          <a:p>
            <a:endParaRPr lang="fi-FI" sz="2400" dirty="0"/>
          </a:p>
          <a:p>
            <a:r>
              <a:rPr lang="fi-FI" sz="2400" dirty="0"/>
              <a:t>Aika-avaruus on valmis kokonaisuus: eilinen ja huominen ovat olemassa yhtä lailla kuin tämä hetki.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2023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Kuolevaisuuden ajattomuus</a:t>
            </a:r>
          </a:p>
        </p:txBody>
      </p:sp>
    </p:spTree>
    <p:extLst>
      <p:ext uri="{BB962C8B-B14F-4D97-AF65-F5344CB8AC3E}">
        <p14:creationId xmlns:p14="http://schemas.microsoft.com/office/powerpoint/2010/main" val="5580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Autofit/>
          </a:bodyPr>
          <a:lstStyle/>
          <a:p>
            <a:r>
              <a:rPr lang="fi-FI" sz="1800" dirty="0"/>
              <a:t>Teoriasta voi johtaa monenlaisia lausuntoja maailmasta.</a:t>
            </a:r>
          </a:p>
          <a:p>
            <a:endParaRPr lang="fi-FI" sz="1800" dirty="0"/>
          </a:p>
          <a:p>
            <a:r>
              <a:rPr lang="fi-FI" sz="1800" dirty="0"/>
              <a:t>Niitä lausuntoja, jotka on mahdollista tarkistaa, mutta joita ei ole vielä tarkistettu, sanotaan </a:t>
            </a:r>
            <a:r>
              <a:rPr lang="fi-FI" sz="1800" b="1" dirty="0"/>
              <a:t>ennustuksiksi</a:t>
            </a:r>
            <a:r>
              <a:rPr lang="fi-FI" sz="1800" dirty="0"/>
              <a:t>.</a:t>
            </a:r>
          </a:p>
          <a:p>
            <a:pPr lvl="1"/>
            <a:r>
              <a:rPr lang="fi-FI" sz="1700" dirty="0"/>
              <a:t>Havainnot on voitu jo tehdä, kunhan niitä ei ole käyty läpi.</a:t>
            </a:r>
          </a:p>
          <a:p>
            <a:endParaRPr lang="fi-FI" sz="1800" dirty="0"/>
          </a:p>
          <a:p>
            <a:r>
              <a:rPr lang="fi-FI" sz="1800" dirty="0"/>
              <a:t>Ennustukset ovat keskeisiä teorioiden varmentamiselle: ilman niitä ei voi tietää, onko teoria oikein. (</a:t>
            </a:r>
            <a:r>
              <a:rPr lang="fi-FI" sz="1800" dirty="0" err="1"/>
              <a:t>Prediction</a:t>
            </a:r>
            <a:r>
              <a:rPr lang="fi-FI" sz="1800" dirty="0"/>
              <a:t>.)</a:t>
            </a:r>
          </a:p>
          <a:p>
            <a:pPr lvl="1"/>
            <a:r>
              <a:rPr lang="fi-FI" sz="1700" dirty="0"/>
              <a:t>Helppo keksiä selityksiä asioille, jotka jo tietää.</a:t>
            </a:r>
          </a:p>
          <a:p>
            <a:pPr marL="265112" lvl="1" indent="0">
              <a:buNone/>
            </a:pPr>
            <a:endParaRPr lang="fi-FI" sz="1600" dirty="0"/>
          </a:p>
          <a:p>
            <a:r>
              <a:rPr lang="fi-FI" sz="1800" dirty="0"/>
              <a:t>Mutta myös tunnettujen poikkeamien selittäminen todistaa teorian oikeellisuudesta. (</a:t>
            </a:r>
            <a:r>
              <a:rPr lang="fi-FI" sz="1800" dirty="0" err="1"/>
              <a:t>Postdiction</a:t>
            </a:r>
            <a:r>
              <a:rPr lang="fi-FI" sz="1800" i="1" dirty="0"/>
              <a:t>: </a:t>
            </a:r>
            <a:r>
              <a:rPr lang="fi-FI" sz="1800" dirty="0" err="1"/>
              <a:t>mennustus</a:t>
            </a:r>
            <a:r>
              <a:rPr lang="fi-FI" sz="1800" i="1" dirty="0"/>
              <a:t>?</a:t>
            </a:r>
            <a:r>
              <a:rPr lang="fi-FI" sz="1800" dirty="0"/>
              <a:t>)</a:t>
            </a:r>
          </a:p>
          <a:p>
            <a:pPr lvl="1"/>
            <a:r>
              <a:rPr lang="fi-FI" sz="1700" dirty="0"/>
              <a:t>Newton: planeettojen ja Kuun radat.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Ennustaminen ja</a:t>
            </a:r>
            <a:br>
              <a:rPr lang="fi-FI" dirty="0"/>
            </a:br>
            <a:r>
              <a:rPr lang="fi-FI" dirty="0"/>
              <a:t>poikkeamien selittäminen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64213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000" dirty="0"/>
              <a:t>Newtonin teorian ja Uranuksen radan perusteella ennustettiin vuonna 1846, että Neptunus on olemassa.</a:t>
            </a:r>
          </a:p>
          <a:p>
            <a:endParaRPr lang="fi-FI" sz="2000" dirty="0"/>
          </a:p>
          <a:p>
            <a:r>
              <a:rPr lang="fi-FI" sz="2000" dirty="0"/>
              <a:t>Merkuriuksen radassakin havaittiin poikkeamia vuodesta 1859 alkaen.</a:t>
            </a:r>
          </a:p>
          <a:p>
            <a:endParaRPr lang="fi-FI" sz="2000" dirty="0"/>
          </a:p>
          <a:p>
            <a:r>
              <a:rPr lang="fi-FI" sz="2000" dirty="0"/>
              <a:t>Jos olisi vain Merkurius ja Aurinko, niin Newtonin mekaniikan mukaan niiden lyhin etäisyys (</a:t>
            </a:r>
            <a:r>
              <a:rPr lang="fi-FI" sz="2000" b="1" dirty="0" err="1"/>
              <a:t>periheli</a:t>
            </a:r>
            <a:r>
              <a:rPr lang="fi-FI" sz="2000" dirty="0"/>
              <a:t>) olisi samassa kohdassa joka kerroksella.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Havaintojen mukaan </a:t>
            </a:r>
            <a:r>
              <a:rPr lang="fi-FI" sz="2000" dirty="0" err="1"/>
              <a:t>periheli</a:t>
            </a:r>
            <a:r>
              <a:rPr lang="fi-FI" sz="2000" dirty="0"/>
              <a:t> kuitenkin muuttuu: Merkuriuksen ellipsi kääntyy.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Merkuriuksen rata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49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Rataellipsin kääntyminen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  <p:pic>
        <p:nvPicPr>
          <p:cNvPr id="7" name="Picture 2" descr="merc_pre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916832"/>
            <a:ext cx="5544615" cy="426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762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8840"/>
            <a:ext cx="6876764" cy="44284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b="1" dirty="0"/>
              <a:t>Klassinen fysiikka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Kvanttimekaniikka	      Suppea suhteellisuusteoria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r>
              <a:rPr lang="fi-FI" b="1" dirty="0"/>
              <a:t>Kvanttikenttäteoria	      Yleinen suhteellisuusteoria</a:t>
            </a:r>
          </a:p>
          <a:p>
            <a:pPr marL="0" indent="0">
              <a:buNone/>
            </a:pPr>
            <a:r>
              <a:rPr lang="fi-FI" b="1" dirty="0"/>
              <a:t>	</a:t>
            </a:r>
          </a:p>
          <a:p>
            <a:pPr marL="0" indent="0">
              <a:buNone/>
            </a:pPr>
            <a:r>
              <a:rPr lang="fi-FI" b="1" dirty="0"/>
              <a:t>	                          </a:t>
            </a:r>
          </a:p>
          <a:p>
            <a:pPr marL="0" indent="0" algn="ctr">
              <a:buNone/>
            </a:pPr>
            <a:r>
              <a:rPr lang="fi-FI" b="1" dirty="0"/>
              <a:t>Kvanttigravitaatioteoria, kaiken teoria?</a:t>
            </a:r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  <a:p>
            <a:pPr marL="0" indent="0">
              <a:buNone/>
            </a:pPr>
            <a:endParaRPr lang="fi-FI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1979614" y="6165850"/>
            <a:ext cx="4176561" cy="431800"/>
          </a:xfrm>
        </p:spPr>
        <p:txBody>
          <a:bodyPr/>
          <a:lstStyle/>
          <a:p>
            <a:r>
              <a:rPr lang="ro-RO"/>
              <a:t>Fysiikkaa runoilijoille, syksy 2023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Fysiikan teorioiden rajatapauksia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3599892" y="3789040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815916" y="3753036"/>
            <a:ext cx="3492388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416316" y="3753036"/>
            <a:ext cx="0" cy="756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6624228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 flipV="1">
            <a:off x="3599892" y="5049180"/>
            <a:ext cx="1188132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156176" y="5049180"/>
            <a:ext cx="1260140" cy="828092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599892" y="2456892"/>
            <a:ext cx="684076" cy="7920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43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Merkuriuksen radan kiertymä on pieni, ja siitä 93% selittyy tunnettujen planeettojen vaikutuksella.</a:t>
            </a:r>
          </a:p>
          <a:p>
            <a:endParaRPr lang="fi-FI" dirty="0"/>
          </a:p>
          <a:p>
            <a:r>
              <a:rPr lang="fi-FI" dirty="0"/>
              <a:t>Ehdotettiin, että 7% selittyisi tuntemattoman planeetan vaikutuksella.</a:t>
            </a:r>
          </a:p>
          <a:p>
            <a:endParaRPr lang="fi-FI" dirty="0"/>
          </a:p>
          <a:p>
            <a:r>
              <a:rPr lang="fi-FI" dirty="0"/>
              <a:t>Newtonin teoria ennusti </a:t>
            </a:r>
            <a:r>
              <a:rPr lang="fi-FI" dirty="0" err="1"/>
              <a:t>Vulkanus-planeetan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Vrt. Maan ja Kuun pienimmän etäisyyden muutos.</a:t>
            </a:r>
          </a:p>
          <a:p>
            <a:pPr marL="265112" lvl="1" indent="0">
              <a:buNone/>
            </a:pPr>
            <a:endParaRPr lang="fi-FI" dirty="0"/>
          </a:p>
          <a:p>
            <a:r>
              <a:rPr lang="fi-FI" dirty="0" err="1"/>
              <a:t>Vulkanuksesta</a:t>
            </a:r>
            <a:r>
              <a:rPr lang="fi-FI" dirty="0"/>
              <a:t> tehtiin pian havaintoja.</a:t>
            </a:r>
          </a:p>
          <a:p>
            <a:pPr lvl="1"/>
            <a:r>
              <a:rPr lang="fi-FI" dirty="0"/>
              <a:t>Ne olivat kuitenkin väärin.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Vulkanus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94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/>
              <a:t>Yleinen suhteellisuusteoria selittää Merkuriuksen radan kiertymisen täsmällisesti.</a:t>
            </a:r>
          </a:p>
          <a:p>
            <a:endParaRPr lang="fi-FI" sz="2300" dirty="0"/>
          </a:p>
          <a:p>
            <a:r>
              <a:rPr lang="fi-FI" sz="2300" dirty="0"/>
              <a:t>Kiertymistä pidetään nykyään osoituksena Newtonin teorian pätevyysalueen rajan ylittymisestä, ja todisteena yleisen suhteellisuusteoria</a:t>
            </a:r>
            <a:r>
              <a:rPr lang="fi-FI" sz="2300" dirty="0" err="1"/>
              <a:t>n</a:t>
            </a:r>
            <a:r>
              <a:rPr lang="fi-FI" sz="2300" dirty="0"/>
              <a:t> puolesta.</a:t>
            </a:r>
          </a:p>
          <a:p>
            <a:endParaRPr lang="fi-FI" sz="2300" dirty="0"/>
          </a:p>
          <a:p>
            <a:r>
              <a:rPr lang="fi-FI" sz="2300" dirty="0"/>
              <a:t>Kyseessä ei ole ennustus, koska Einstein tunsi havainnot teoriaa kehittäessään. (Vaikka teoriassa ei olekaan säätämisen varaa.)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Yleisen suhteellisuusteorian menestys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09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536206"/>
          </a:xfrm>
        </p:spPr>
        <p:txBody>
          <a:bodyPr>
            <a:normAutofit/>
          </a:bodyPr>
          <a:lstStyle/>
          <a:p>
            <a:r>
              <a:rPr lang="fi-FI" sz="2400" dirty="0"/>
              <a:t>Luotaimet </a:t>
            </a:r>
            <a:r>
              <a:rPr lang="fi-FI" sz="2400" dirty="0" err="1"/>
              <a:t>Pioneer</a:t>
            </a:r>
            <a:r>
              <a:rPr lang="fi-FI" sz="2400" dirty="0"/>
              <a:t> 10 ja 11 laukaistiin 1972 ja 1973 tutkimaan Jupiteria ja Saturnusta.</a:t>
            </a:r>
          </a:p>
          <a:p>
            <a:endParaRPr lang="fi-FI" sz="2400" dirty="0"/>
          </a:p>
          <a:p>
            <a:r>
              <a:rPr lang="fi-FI" sz="2400" dirty="0"/>
              <a:t>Niiden radiosignaali on siistein mittaus liikkeistä Aurinkokunnassa.</a:t>
            </a:r>
          </a:p>
          <a:p>
            <a:endParaRPr lang="fi-FI" sz="2400" dirty="0"/>
          </a:p>
          <a:p>
            <a:r>
              <a:rPr lang="fi-FI" sz="2400" dirty="0"/>
              <a:t>Luotaimilla oli ylimääräinen kiihtyvyys kohti Aurinkoa etäisyyksillä 20-70 AU.</a:t>
            </a:r>
          </a:p>
          <a:p>
            <a:endParaRPr lang="fi-FI" sz="2400" dirty="0"/>
          </a:p>
          <a:p>
            <a:r>
              <a:rPr lang="fi-FI" sz="2400" dirty="0"/>
              <a:t>Selittyi vuonna 2012 luotainten lämpösäteilyllä.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8114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Pioneer-anomalia</a:t>
            </a:r>
            <a:endParaRPr lang="fi-FI" dirty="0"/>
          </a:p>
        </p:txBody>
      </p:sp>
      <p:pic>
        <p:nvPicPr>
          <p:cNvPr id="7" name="Picture 7" descr="PioneerSond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80828"/>
            <a:ext cx="5940660" cy="447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06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612" y="1989138"/>
            <a:ext cx="6840538" cy="4392189"/>
          </a:xfrm>
        </p:spPr>
        <p:txBody>
          <a:bodyPr>
            <a:normAutofit/>
          </a:bodyPr>
          <a:lstStyle/>
          <a:p>
            <a:r>
              <a:rPr lang="fi-FI" sz="2400" dirty="0"/>
              <a:t>Havaintojen ja teorian välillä on usein poikkeamia.</a:t>
            </a:r>
          </a:p>
          <a:p>
            <a:endParaRPr lang="fi-FI" sz="2400" dirty="0"/>
          </a:p>
          <a:p>
            <a:r>
              <a:rPr lang="fi-FI" sz="2400" dirty="0"/>
              <a:t>Taivaan liikkeiden kohdalla on kolme mahdollista selitystä:</a:t>
            </a:r>
          </a:p>
          <a:p>
            <a:pPr lvl="1"/>
            <a:r>
              <a:rPr lang="fi-FI" dirty="0"/>
              <a:t>Tuntematon aine. (Uranus -&gt; Neptunus)</a:t>
            </a:r>
          </a:p>
          <a:p>
            <a:pPr lvl="1"/>
            <a:r>
              <a:rPr lang="fi-FI" dirty="0"/>
              <a:t>Uusi gravitaatiolaki. (Merkurius -&gt; yleinen ST)</a:t>
            </a:r>
          </a:p>
          <a:p>
            <a:pPr lvl="1"/>
            <a:r>
              <a:rPr lang="fi-FI" dirty="0"/>
              <a:t>Virheet havainnoissa tai niiden tulkinnassa. (</a:t>
            </a:r>
            <a:r>
              <a:rPr lang="fi-FI" dirty="0" err="1"/>
              <a:t>Pioneer</a:t>
            </a:r>
            <a:r>
              <a:rPr lang="fi-FI" dirty="0"/>
              <a:t>)</a:t>
            </a:r>
          </a:p>
          <a:p>
            <a:pPr lvl="1"/>
            <a:endParaRPr lang="fi-FI" dirty="0"/>
          </a:p>
          <a:p>
            <a:r>
              <a:rPr lang="fi-FI" dirty="0"/>
              <a:t>Useimmiten kyse on kolmannesta vaihtoehdosta.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Kaikki poikkeamat eivät</a:t>
            </a:r>
            <a:br>
              <a:rPr lang="fi-FI" dirty="0"/>
            </a:br>
            <a:r>
              <a:rPr lang="fi-FI" dirty="0"/>
              <a:t>kumoa teoriaa</a:t>
            </a:r>
          </a:p>
        </p:txBody>
      </p:sp>
    </p:spTree>
    <p:extLst>
      <p:ext uri="{BB962C8B-B14F-4D97-AF65-F5344CB8AC3E}">
        <p14:creationId xmlns:p14="http://schemas.microsoft.com/office/powerpoint/2010/main" val="267029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Yleisen suhteellisuusteorian mukaan gravitaatiossa on kyse aika-avaruuden kaareutumisesta.</a:t>
            </a:r>
          </a:p>
          <a:p>
            <a:endParaRPr lang="fi-FI" dirty="0"/>
          </a:p>
          <a:p>
            <a:r>
              <a:rPr lang="fi-FI" dirty="0"/>
              <a:t>Valo kulkee aika-avaruudessa, eli gravitaatio vaikuttaa valoon.</a:t>
            </a:r>
          </a:p>
          <a:p>
            <a:pPr lvl="1"/>
            <a:r>
              <a:rPr lang="fi-FI" dirty="0"/>
              <a:t>Valo taipuu gravitaatiokentässä.</a:t>
            </a:r>
          </a:p>
          <a:p>
            <a:endParaRPr lang="fi-FI" dirty="0"/>
          </a:p>
          <a:p>
            <a:r>
              <a:rPr lang="fi-FI" dirty="0"/>
              <a:t>Auringon lähellä on vahvin gravitaatio Aurinkokunnassa.</a:t>
            </a:r>
          </a:p>
          <a:p>
            <a:endParaRPr lang="fi-FI" dirty="0"/>
          </a:p>
          <a:p>
            <a:r>
              <a:rPr lang="fi-FI" dirty="0"/>
              <a:t>Aurinko on kirkas: odotetaan auringonpimennystä.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60100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 Auringon lähellä</a:t>
            </a: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 rot="21254144">
            <a:off x="2339057" y="3500711"/>
            <a:ext cx="4321175" cy="1008062"/>
          </a:xfrm>
          <a:custGeom>
            <a:avLst/>
            <a:gdLst>
              <a:gd name="T0" fmla="*/ 0 w 2872"/>
              <a:gd name="T1" fmla="*/ 0 h 264"/>
              <a:gd name="T2" fmla="*/ 1744 w 2872"/>
              <a:gd name="T3" fmla="*/ 56 h 264"/>
              <a:gd name="T4" fmla="*/ 1920 w 2872"/>
              <a:gd name="T5" fmla="*/ 88 h 264"/>
              <a:gd name="T6" fmla="*/ 2080 w 2872"/>
              <a:gd name="T7" fmla="*/ 112 h 264"/>
              <a:gd name="T8" fmla="*/ 2344 w 2872"/>
              <a:gd name="T9" fmla="*/ 160 h 264"/>
              <a:gd name="T10" fmla="*/ 2544 w 2872"/>
              <a:gd name="T11" fmla="*/ 192 h 264"/>
              <a:gd name="T12" fmla="*/ 2632 w 2872"/>
              <a:gd name="T13" fmla="*/ 216 h 264"/>
              <a:gd name="T14" fmla="*/ 2872 w 2872"/>
              <a:gd name="T15" fmla="*/ 264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72" h="264">
                <a:moveTo>
                  <a:pt x="0" y="0"/>
                </a:moveTo>
                <a:cubicBezTo>
                  <a:pt x="731" y="8"/>
                  <a:pt x="1141" y="1"/>
                  <a:pt x="1744" y="56"/>
                </a:cubicBezTo>
                <a:cubicBezTo>
                  <a:pt x="1803" y="80"/>
                  <a:pt x="1855" y="82"/>
                  <a:pt x="1920" y="88"/>
                </a:cubicBezTo>
                <a:cubicBezTo>
                  <a:pt x="1971" y="105"/>
                  <a:pt x="2027" y="106"/>
                  <a:pt x="2080" y="112"/>
                </a:cubicBezTo>
                <a:cubicBezTo>
                  <a:pt x="2165" y="140"/>
                  <a:pt x="2256" y="148"/>
                  <a:pt x="2344" y="160"/>
                </a:cubicBezTo>
                <a:cubicBezTo>
                  <a:pt x="2411" y="169"/>
                  <a:pt x="2476" y="184"/>
                  <a:pt x="2544" y="192"/>
                </a:cubicBezTo>
                <a:cubicBezTo>
                  <a:pt x="2573" y="199"/>
                  <a:pt x="2602" y="210"/>
                  <a:pt x="2632" y="216"/>
                </a:cubicBezTo>
                <a:cubicBezTo>
                  <a:pt x="2711" y="232"/>
                  <a:pt x="2799" y="227"/>
                  <a:pt x="2872" y="264"/>
                </a:cubicBezTo>
              </a:path>
            </a:pathLst>
          </a:custGeom>
          <a:noFill/>
          <a:ln w="47625">
            <a:solidFill>
              <a:schemeClr val="accent4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3995936" y="3645024"/>
            <a:ext cx="1081088" cy="1295400"/>
          </a:xfrm>
          <a:prstGeom prst="irregularSeal1">
            <a:avLst/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1980282" y="3500711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1980282" y="2779986"/>
            <a:ext cx="503238" cy="504825"/>
          </a:xfrm>
          <a:prstGeom prst="star5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6660232" y="3861073"/>
            <a:ext cx="1152525" cy="10795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6923757" y="4269061"/>
            <a:ext cx="528638" cy="563562"/>
          </a:xfrm>
          <a:custGeom>
            <a:avLst/>
            <a:gdLst>
              <a:gd name="T0" fmla="*/ 197 w 333"/>
              <a:gd name="T1" fmla="*/ 332 h 355"/>
              <a:gd name="T2" fmla="*/ 151 w 333"/>
              <a:gd name="T3" fmla="*/ 332 h 355"/>
              <a:gd name="T4" fmla="*/ 151 w 333"/>
              <a:gd name="T5" fmla="*/ 196 h 355"/>
              <a:gd name="T6" fmla="*/ 106 w 333"/>
              <a:gd name="T7" fmla="*/ 151 h 355"/>
              <a:gd name="T8" fmla="*/ 15 w 333"/>
              <a:gd name="T9" fmla="*/ 151 h 355"/>
              <a:gd name="T10" fmla="*/ 15 w 333"/>
              <a:gd name="T11" fmla="*/ 105 h 355"/>
              <a:gd name="T12" fmla="*/ 61 w 333"/>
              <a:gd name="T13" fmla="*/ 15 h 355"/>
              <a:gd name="T14" fmla="*/ 106 w 333"/>
              <a:gd name="T15" fmla="*/ 15 h 355"/>
              <a:gd name="T16" fmla="*/ 242 w 333"/>
              <a:gd name="T17" fmla="*/ 15 h 355"/>
              <a:gd name="T18" fmla="*/ 288 w 333"/>
              <a:gd name="T19" fmla="*/ 15 h 355"/>
              <a:gd name="T20" fmla="*/ 288 w 333"/>
              <a:gd name="T21" fmla="*/ 60 h 355"/>
              <a:gd name="T22" fmla="*/ 288 w 333"/>
              <a:gd name="T23" fmla="*/ 105 h 355"/>
              <a:gd name="T24" fmla="*/ 333 w 333"/>
              <a:gd name="T25" fmla="*/ 151 h 355"/>
              <a:gd name="T26" fmla="*/ 288 w 333"/>
              <a:gd name="T27" fmla="*/ 196 h 355"/>
              <a:gd name="T28" fmla="*/ 242 w 333"/>
              <a:gd name="T29" fmla="*/ 332 h 355"/>
              <a:gd name="T30" fmla="*/ 197 w 333"/>
              <a:gd name="T31" fmla="*/ 332 h 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3" h="355">
                <a:moveTo>
                  <a:pt x="197" y="332"/>
                </a:moveTo>
                <a:cubicBezTo>
                  <a:pt x="182" y="332"/>
                  <a:pt x="159" y="355"/>
                  <a:pt x="151" y="332"/>
                </a:cubicBezTo>
                <a:cubicBezTo>
                  <a:pt x="143" y="309"/>
                  <a:pt x="158" y="226"/>
                  <a:pt x="151" y="196"/>
                </a:cubicBezTo>
                <a:cubicBezTo>
                  <a:pt x="144" y="166"/>
                  <a:pt x="129" y="158"/>
                  <a:pt x="106" y="151"/>
                </a:cubicBezTo>
                <a:cubicBezTo>
                  <a:pt x="83" y="144"/>
                  <a:pt x="30" y="159"/>
                  <a:pt x="15" y="151"/>
                </a:cubicBezTo>
                <a:cubicBezTo>
                  <a:pt x="0" y="143"/>
                  <a:pt x="7" y="128"/>
                  <a:pt x="15" y="105"/>
                </a:cubicBezTo>
                <a:cubicBezTo>
                  <a:pt x="23" y="82"/>
                  <a:pt x="46" y="30"/>
                  <a:pt x="61" y="15"/>
                </a:cubicBezTo>
                <a:cubicBezTo>
                  <a:pt x="76" y="0"/>
                  <a:pt x="76" y="15"/>
                  <a:pt x="106" y="15"/>
                </a:cubicBezTo>
                <a:cubicBezTo>
                  <a:pt x="136" y="15"/>
                  <a:pt x="212" y="15"/>
                  <a:pt x="242" y="15"/>
                </a:cubicBezTo>
                <a:cubicBezTo>
                  <a:pt x="272" y="15"/>
                  <a:pt x="280" y="8"/>
                  <a:pt x="288" y="15"/>
                </a:cubicBezTo>
                <a:cubicBezTo>
                  <a:pt x="296" y="22"/>
                  <a:pt x="288" y="45"/>
                  <a:pt x="288" y="60"/>
                </a:cubicBezTo>
                <a:cubicBezTo>
                  <a:pt x="288" y="75"/>
                  <a:pt x="281" y="90"/>
                  <a:pt x="288" y="105"/>
                </a:cubicBezTo>
                <a:cubicBezTo>
                  <a:pt x="295" y="120"/>
                  <a:pt x="333" y="136"/>
                  <a:pt x="333" y="151"/>
                </a:cubicBezTo>
                <a:cubicBezTo>
                  <a:pt x="333" y="166"/>
                  <a:pt x="303" y="166"/>
                  <a:pt x="288" y="196"/>
                </a:cubicBezTo>
                <a:cubicBezTo>
                  <a:pt x="273" y="226"/>
                  <a:pt x="257" y="309"/>
                  <a:pt x="242" y="332"/>
                </a:cubicBezTo>
                <a:cubicBezTo>
                  <a:pt x="227" y="355"/>
                  <a:pt x="212" y="332"/>
                  <a:pt x="197" y="332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6934870" y="3908698"/>
            <a:ext cx="841375" cy="503238"/>
          </a:xfrm>
          <a:custGeom>
            <a:avLst/>
            <a:gdLst>
              <a:gd name="T0" fmla="*/ 54 w 530"/>
              <a:gd name="T1" fmla="*/ 196 h 317"/>
              <a:gd name="T2" fmla="*/ 8 w 530"/>
              <a:gd name="T3" fmla="*/ 196 h 317"/>
              <a:gd name="T4" fmla="*/ 8 w 530"/>
              <a:gd name="T5" fmla="*/ 151 h 317"/>
              <a:gd name="T6" fmla="*/ 54 w 530"/>
              <a:gd name="T7" fmla="*/ 151 h 317"/>
              <a:gd name="T8" fmla="*/ 54 w 530"/>
              <a:gd name="T9" fmla="*/ 106 h 317"/>
              <a:gd name="T10" fmla="*/ 8 w 530"/>
              <a:gd name="T11" fmla="*/ 106 h 317"/>
              <a:gd name="T12" fmla="*/ 54 w 530"/>
              <a:gd name="T13" fmla="*/ 60 h 317"/>
              <a:gd name="T14" fmla="*/ 144 w 530"/>
              <a:gd name="T15" fmla="*/ 60 h 317"/>
              <a:gd name="T16" fmla="*/ 190 w 530"/>
              <a:gd name="T17" fmla="*/ 60 h 317"/>
              <a:gd name="T18" fmla="*/ 281 w 530"/>
              <a:gd name="T19" fmla="*/ 60 h 317"/>
              <a:gd name="T20" fmla="*/ 281 w 530"/>
              <a:gd name="T21" fmla="*/ 15 h 317"/>
              <a:gd name="T22" fmla="*/ 326 w 530"/>
              <a:gd name="T23" fmla="*/ 15 h 317"/>
              <a:gd name="T24" fmla="*/ 371 w 530"/>
              <a:gd name="T25" fmla="*/ 15 h 317"/>
              <a:gd name="T26" fmla="*/ 462 w 530"/>
              <a:gd name="T27" fmla="*/ 106 h 317"/>
              <a:gd name="T28" fmla="*/ 507 w 530"/>
              <a:gd name="T29" fmla="*/ 287 h 317"/>
              <a:gd name="T30" fmla="*/ 326 w 530"/>
              <a:gd name="T31" fmla="*/ 287 h 317"/>
              <a:gd name="T32" fmla="*/ 326 w 530"/>
              <a:gd name="T33" fmla="*/ 196 h 317"/>
              <a:gd name="T34" fmla="*/ 190 w 530"/>
              <a:gd name="T35" fmla="*/ 196 h 317"/>
              <a:gd name="T36" fmla="*/ 54 w 530"/>
              <a:gd name="T37" fmla="*/ 242 h 317"/>
              <a:gd name="T38" fmla="*/ 54 w 530"/>
              <a:gd name="T39" fmla="*/ 196 h 3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530" h="317">
                <a:moveTo>
                  <a:pt x="54" y="196"/>
                </a:moveTo>
                <a:cubicBezTo>
                  <a:pt x="46" y="188"/>
                  <a:pt x="16" y="203"/>
                  <a:pt x="8" y="196"/>
                </a:cubicBezTo>
                <a:cubicBezTo>
                  <a:pt x="0" y="189"/>
                  <a:pt x="0" y="158"/>
                  <a:pt x="8" y="151"/>
                </a:cubicBezTo>
                <a:cubicBezTo>
                  <a:pt x="16" y="144"/>
                  <a:pt x="46" y="158"/>
                  <a:pt x="54" y="151"/>
                </a:cubicBezTo>
                <a:cubicBezTo>
                  <a:pt x="62" y="144"/>
                  <a:pt x="62" y="113"/>
                  <a:pt x="54" y="106"/>
                </a:cubicBezTo>
                <a:cubicBezTo>
                  <a:pt x="46" y="99"/>
                  <a:pt x="8" y="114"/>
                  <a:pt x="8" y="106"/>
                </a:cubicBezTo>
                <a:cubicBezTo>
                  <a:pt x="8" y="98"/>
                  <a:pt x="31" y="68"/>
                  <a:pt x="54" y="60"/>
                </a:cubicBezTo>
                <a:cubicBezTo>
                  <a:pt x="77" y="52"/>
                  <a:pt x="121" y="60"/>
                  <a:pt x="144" y="60"/>
                </a:cubicBezTo>
                <a:cubicBezTo>
                  <a:pt x="167" y="60"/>
                  <a:pt x="167" y="60"/>
                  <a:pt x="190" y="60"/>
                </a:cubicBezTo>
                <a:cubicBezTo>
                  <a:pt x="213" y="60"/>
                  <a:pt x="266" y="67"/>
                  <a:pt x="281" y="60"/>
                </a:cubicBezTo>
                <a:cubicBezTo>
                  <a:pt x="296" y="53"/>
                  <a:pt x="274" y="22"/>
                  <a:pt x="281" y="15"/>
                </a:cubicBezTo>
                <a:cubicBezTo>
                  <a:pt x="288" y="8"/>
                  <a:pt x="311" y="15"/>
                  <a:pt x="326" y="15"/>
                </a:cubicBezTo>
                <a:cubicBezTo>
                  <a:pt x="341" y="15"/>
                  <a:pt x="348" y="0"/>
                  <a:pt x="371" y="15"/>
                </a:cubicBezTo>
                <a:cubicBezTo>
                  <a:pt x="394" y="30"/>
                  <a:pt x="439" y="61"/>
                  <a:pt x="462" y="106"/>
                </a:cubicBezTo>
                <a:cubicBezTo>
                  <a:pt x="485" y="151"/>
                  <a:pt x="530" y="257"/>
                  <a:pt x="507" y="287"/>
                </a:cubicBezTo>
                <a:cubicBezTo>
                  <a:pt x="484" y="317"/>
                  <a:pt x="356" y="302"/>
                  <a:pt x="326" y="287"/>
                </a:cubicBezTo>
                <a:cubicBezTo>
                  <a:pt x="296" y="272"/>
                  <a:pt x="349" y="211"/>
                  <a:pt x="326" y="196"/>
                </a:cubicBezTo>
                <a:cubicBezTo>
                  <a:pt x="303" y="181"/>
                  <a:pt x="235" y="188"/>
                  <a:pt x="190" y="196"/>
                </a:cubicBezTo>
                <a:cubicBezTo>
                  <a:pt x="145" y="204"/>
                  <a:pt x="77" y="242"/>
                  <a:pt x="54" y="242"/>
                </a:cubicBezTo>
                <a:cubicBezTo>
                  <a:pt x="31" y="242"/>
                  <a:pt x="62" y="204"/>
                  <a:pt x="54" y="196"/>
                </a:cubicBez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Line 18"/>
          <p:cNvSpPr>
            <a:spLocks noChangeShapeType="1"/>
          </p:cNvSpPr>
          <p:nvPr/>
        </p:nvSpPr>
        <p:spPr bwMode="auto">
          <a:xfrm>
            <a:off x="2339057" y="3068911"/>
            <a:ext cx="3168650" cy="792162"/>
          </a:xfrm>
          <a:prstGeom prst="line">
            <a:avLst/>
          </a:prstGeom>
          <a:noFill/>
          <a:ln w="38100">
            <a:solidFill>
              <a:schemeClr val="accent4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i-FI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495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800" dirty="0"/>
              <a:t>Vuoden 1919 auringonpimennyksen aikaan tehtiin mittauksia Brasiliassa ja Príncipessä.</a:t>
            </a:r>
          </a:p>
          <a:p>
            <a:endParaRPr lang="fi-FI" sz="1800" dirty="0"/>
          </a:p>
          <a:p>
            <a:r>
              <a:rPr lang="fi-FI" sz="1800" dirty="0"/>
              <a:t>Yleinen suhteellisuusteoria ennusti tähtien sijainnin muuttuvan asteen tuhannesosan puolikkaan verran.</a:t>
            </a:r>
          </a:p>
          <a:p>
            <a:pPr lvl="1"/>
            <a:r>
              <a:rPr lang="fi-FI" sz="1700" dirty="0"/>
              <a:t>Nordströmin teorian mukaan tähtien paikka ei muutu.</a:t>
            </a:r>
          </a:p>
          <a:p>
            <a:pPr lvl="1"/>
            <a:r>
              <a:rPr lang="fi-FI" sz="1700" dirty="0"/>
              <a:t>Newtonin mekaniikan voi tulkita ennustavan joko ei muutosta tai puolet yleisen </a:t>
            </a:r>
            <a:r>
              <a:rPr lang="fi-FI" sz="1700" dirty="0" err="1"/>
              <a:t>ST:n</a:t>
            </a:r>
            <a:r>
              <a:rPr lang="fi-FI" sz="1700" dirty="0"/>
              <a:t> muutoksesta.</a:t>
            </a:r>
          </a:p>
          <a:p>
            <a:endParaRPr lang="fi-FI" sz="1800" dirty="0"/>
          </a:p>
          <a:p>
            <a:r>
              <a:rPr lang="fi-FI" sz="1800" dirty="0"/>
              <a:t>Havaintojen perusteella yleinen ST oli oikein, muut väärin.</a:t>
            </a:r>
          </a:p>
          <a:p>
            <a:endParaRPr lang="fi-FI" sz="1800" dirty="0"/>
          </a:p>
          <a:p>
            <a:r>
              <a:rPr lang="fi-FI" sz="1800" dirty="0"/>
              <a:t>Sittemmin yleinen ST on testattu Aurinkokunnassa tarkkuudella 10</a:t>
            </a:r>
            <a:r>
              <a:rPr lang="fi-FI" sz="1800" baseline="30000" dirty="0"/>
              <a:t>-5</a:t>
            </a:r>
            <a:r>
              <a:rPr lang="fi-FI" sz="1800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Ensimmäinen varmennettu ennustus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4058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The Times –lehden otsikko:</a:t>
            </a:r>
          </a:p>
          <a:p>
            <a:pPr marL="265112" lvl="1" indent="0">
              <a:buNone/>
            </a:pPr>
            <a:r>
              <a:rPr lang="fi-FI" i="1" dirty="0" err="1"/>
              <a:t>Revolution</a:t>
            </a:r>
            <a:r>
              <a:rPr lang="fi-FI" i="1" dirty="0"/>
              <a:t> in science</a:t>
            </a:r>
          </a:p>
          <a:p>
            <a:pPr marL="265112" lvl="1" indent="0">
              <a:buNone/>
            </a:pPr>
            <a:r>
              <a:rPr lang="fi-FI" i="1" dirty="0"/>
              <a:t>New </a:t>
            </a:r>
            <a:r>
              <a:rPr lang="fi-FI" i="1" dirty="0" err="1"/>
              <a:t>theory</a:t>
            </a:r>
            <a:r>
              <a:rPr lang="fi-FI" i="1" dirty="0"/>
              <a:t> of the </a:t>
            </a:r>
            <a:r>
              <a:rPr lang="fi-FI" i="1" dirty="0" err="1"/>
              <a:t>Universe</a:t>
            </a:r>
            <a:endParaRPr lang="fi-FI" i="1" dirty="0"/>
          </a:p>
          <a:p>
            <a:pPr marL="265112" lvl="1" indent="0">
              <a:buNone/>
            </a:pPr>
            <a:r>
              <a:rPr lang="fi-FI" i="1" dirty="0" err="1"/>
              <a:t>Newtonian</a:t>
            </a:r>
            <a:r>
              <a:rPr lang="fi-FI" i="1" dirty="0"/>
              <a:t> </a:t>
            </a:r>
            <a:r>
              <a:rPr lang="fi-FI" i="1" dirty="0" err="1"/>
              <a:t>ideas</a:t>
            </a:r>
            <a:r>
              <a:rPr lang="fi-FI" i="1" dirty="0"/>
              <a:t> </a:t>
            </a:r>
            <a:r>
              <a:rPr lang="fi-FI" i="1" dirty="0" err="1"/>
              <a:t>overthrown</a:t>
            </a:r>
            <a:endParaRPr lang="fi-FI" i="1" dirty="0"/>
          </a:p>
          <a:p>
            <a:endParaRPr lang="fi-FI" dirty="0"/>
          </a:p>
          <a:p>
            <a:r>
              <a:rPr lang="fi-FI" dirty="0"/>
              <a:t>Yleinen suhteellisuusteoria hyväksyttiin melko pian, ja Einsteinista tuli ensimmäinen tiedejulkkis.</a:t>
            </a:r>
          </a:p>
          <a:p>
            <a:endParaRPr lang="fi-FI" dirty="0"/>
          </a:p>
          <a:p>
            <a:r>
              <a:rPr lang="fi-FI" dirty="0"/>
              <a:t>Einstein sai Nobelin palkinnon vuonna 1921, mutta ei yleisestä suhteellisuusteoriasta. (Sen tiimoilta myönnettiin Nobel vasta vuonna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Tieteellinen vallankumous 1919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7617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Differentiaaligeometrian kielellä yleinen suhteellisuusteoria on yksinkertainen ja kaunis.</a:t>
            </a:r>
          </a:p>
          <a:p>
            <a:pPr lvl="1"/>
            <a:r>
              <a:rPr lang="fi-FI" dirty="0"/>
              <a:t>Tällä kielellä Newtonin gravitaatioteoria on monimutkainen ja rampa.</a:t>
            </a:r>
          </a:p>
          <a:p>
            <a:pPr lvl="1"/>
            <a:endParaRPr lang="fi-FI" sz="2100" dirty="0"/>
          </a:p>
          <a:p>
            <a:r>
              <a:rPr lang="fi-FI" sz="2100" dirty="0"/>
              <a:t>Newtonin gravitaatioteorian luontaisella kielellä yleinen suhteellisuusteoria on monimutkainen ja rönsyävä.</a:t>
            </a:r>
          </a:p>
          <a:p>
            <a:pPr lvl="1"/>
            <a:r>
              <a:rPr lang="fi-FI" dirty="0"/>
              <a:t>Tällä kielellä Newtonin teoria on yksinkertainen ja kaunis.</a:t>
            </a:r>
          </a:p>
          <a:p>
            <a:pPr marL="265112" lvl="1" indent="0">
              <a:buNone/>
            </a:pPr>
            <a:endParaRPr lang="fi-FI" sz="2100" dirty="0"/>
          </a:p>
          <a:p>
            <a:r>
              <a:rPr lang="fi-FI" sz="2100" dirty="0"/>
              <a:t>Fysiikan teorioilla on luontainen kielensä, jonka rakenne sopii teorian rakenteeseen.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Kauneuden kielet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39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420577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Yleinen suhteellisuusteoria (ST) kasvoi suppean </a:t>
            </a:r>
            <a:r>
              <a:rPr lang="fi-FI" dirty="0" err="1"/>
              <a:t>ST:n</a:t>
            </a:r>
            <a:r>
              <a:rPr lang="fi-FI" dirty="0"/>
              <a:t> ja gravitaation sovittamisesta yhteen.</a:t>
            </a:r>
          </a:p>
          <a:p>
            <a:endParaRPr lang="fi-FI" dirty="0"/>
          </a:p>
          <a:p>
            <a:r>
              <a:rPr lang="fi-FI" dirty="0"/>
              <a:t>Osoittautui, että gravitaation kuvaaminen vaatii kehittyvän ja vuorovaikuttavan aika-avaruuden.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Suppea ST yhdisti ajan ja avaruuden aika-avaruudeksi, yleinen ST nosti sen toimijaksi.</a:t>
            </a:r>
          </a:p>
          <a:p>
            <a:endParaRPr lang="fi-FI" dirty="0"/>
          </a:p>
          <a:p>
            <a:r>
              <a:rPr lang="fi-FI" dirty="0"/>
              <a:t>Avaruus kehittyy ajassa, aika kulkee eri tavalla eri paikoissa.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Näyttämöstä näyttelijäksi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4294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Klassinen ja moderni kauneus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pPr algn="r"/>
            <a:fld id="{2B081D3D-0640-C442-B3E2-C59257D3FBA0}" type="slidenum">
              <a:rPr lang="en-GB"/>
              <a:pPr algn="r"/>
              <a:t>40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ro-RO"/>
              <a:t>Fysiikkaa runoilijoille, syksy 2023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74E8B1-71F7-574C-9702-DD437A406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12" y="1874213"/>
            <a:ext cx="3240460" cy="3856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74BBBF-2452-314D-91AA-E52E43547A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16" y="1885860"/>
            <a:ext cx="3204034" cy="3860282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86ACB42F-2712-6440-8759-3A0680510F66}"/>
              </a:ext>
            </a:extLst>
          </p:cNvPr>
          <p:cNvSpPr txBox="1">
            <a:spLocks/>
          </p:cNvSpPr>
          <p:nvPr/>
        </p:nvSpPr>
        <p:spPr>
          <a:xfrm>
            <a:off x="1979712" y="5958070"/>
            <a:ext cx="3240360" cy="41626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Pablo Picasso: Femme au </a:t>
            </a:r>
            <a:r>
              <a:rPr lang="en-GB" sz="1200" dirty="0" err="1"/>
              <a:t>Béret</a:t>
            </a:r>
            <a:r>
              <a:rPr lang="en-GB" sz="1200" dirty="0"/>
              <a:t> et </a:t>
            </a:r>
            <a:r>
              <a:rPr lang="en-GB" sz="1200" dirty="0" err="1"/>
              <a:t>à</a:t>
            </a:r>
            <a:r>
              <a:rPr lang="en-GB" sz="1200" dirty="0"/>
              <a:t> la Robe </a:t>
            </a:r>
            <a:r>
              <a:rPr lang="en-GB" sz="1200" dirty="0" err="1"/>
              <a:t>Quadrillée</a:t>
            </a:r>
            <a:r>
              <a:rPr lang="en-GB" sz="1200" dirty="0"/>
              <a:t> (Marie-Thérèse Walter), 1937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079614FE-E0DF-CA43-9419-7576A75C43DB}"/>
              </a:ext>
            </a:extLst>
          </p:cNvPr>
          <p:cNvSpPr txBox="1">
            <a:spLocks/>
          </p:cNvSpPr>
          <p:nvPr/>
        </p:nvSpPr>
        <p:spPr>
          <a:xfrm>
            <a:off x="5675040" y="5958070"/>
            <a:ext cx="3145110" cy="3512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274638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73050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1438" indent="-265113" algn="l" defTabSz="914400" rtl="0" eaLnBrk="1" latinLnBrk="0" hangingPunct="1">
              <a:spcBef>
                <a:spcPts val="0"/>
              </a:spcBef>
              <a:spcAft>
                <a:spcPts val="800"/>
              </a:spcAft>
              <a:buClrTx/>
              <a:buFont typeface="Arial" pitchFamily="34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dirty="0"/>
              <a:t>Johannes Vermeer: </a:t>
            </a:r>
            <a:r>
              <a:rPr lang="nl-NL" sz="1200"/>
              <a:t>Meisje met de parel</a:t>
            </a:r>
            <a:r>
              <a:rPr lang="en-GB" sz="1200" dirty="0"/>
              <a:t>, 1665</a:t>
            </a:r>
          </a:p>
        </p:txBody>
      </p:sp>
    </p:spTree>
    <p:extLst>
      <p:ext uri="{BB962C8B-B14F-4D97-AF65-F5344CB8AC3E}">
        <p14:creationId xmlns:p14="http://schemas.microsoft.com/office/powerpoint/2010/main" val="906368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rmAutofit/>
          </a:bodyPr>
          <a:lstStyle/>
          <a:p>
            <a:r>
              <a:rPr lang="fi-FI" sz="2300" dirty="0"/>
              <a:t>Kuten Newtonin teorian kehittämisessä, yleisen suhteellisuusteorian kohdalla näkyy taivaan tarkkailun merkitys: havainnot tarkkoja, toistettavia, yksinkertaisia.</a:t>
            </a:r>
          </a:p>
          <a:p>
            <a:pPr lvl="1"/>
            <a:endParaRPr lang="fi-FI" sz="2300" dirty="0"/>
          </a:p>
          <a:p>
            <a:r>
              <a:rPr lang="fi-FI" sz="2300" dirty="0"/>
              <a:t>Lisäksi olosuhteet, jollaisia ei ole Maapallolla: Auringon vahvempi gravitaatiokenttä, isot radat.</a:t>
            </a:r>
          </a:p>
          <a:p>
            <a:endParaRPr lang="fi-FI" sz="2300" dirty="0"/>
          </a:p>
          <a:p>
            <a:r>
              <a:rPr lang="fi-FI" sz="2300" dirty="0"/>
              <a:t>Yleisen suhteellisuusteorian leimalliset piirteet tulevat esille äärimmäisissä olosuhteissa, kuten </a:t>
            </a:r>
            <a:r>
              <a:rPr lang="fi-FI" sz="2300" b="1" dirty="0"/>
              <a:t>mustissa aukoissa</a:t>
            </a:r>
            <a:r>
              <a:rPr lang="fi-FI" sz="2300" dirty="0"/>
              <a:t>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äärimmäisyyttä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82899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Autofit/>
          </a:bodyPr>
          <a:lstStyle/>
          <a:p>
            <a:r>
              <a:rPr lang="fi-FI" dirty="0"/>
              <a:t>Karl </a:t>
            </a:r>
            <a:r>
              <a:rPr lang="fi-FI" dirty="0" err="1"/>
              <a:t>Schwarzschild</a:t>
            </a:r>
            <a:r>
              <a:rPr lang="fi-FI" dirty="0"/>
              <a:t> (1873-1916) esitti joulukuussa 1915 yleisen suhteellisuusteorian Einsteinin yhtälön ensimmäisen täsmällisen ratkaisun.</a:t>
            </a:r>
          </a:p>
          <a:p>
            <a:endParaRPr lang="fi-FI" dirty="0"/>
          </a:p>
          <a:p>
            <a:r>
              <a:rPr lang="fi-FI" dirty="0"/>
              <a:t>Se kuvaa tyhjää aika-avaruutta pallosymmetrisen massan ulkopuolella.</a:t>
            </a:r>
          </a:p>
          <a:p>
            <a:pPr lvl="1"/>
            <a:r>
              <a:rPr lang="fi-FI" dirty="0"/>
              <a:t>Esimerkiksi Auringon tai Maapallon gravitaatiokenttä.</a:t>
            </a:r>
          </a:p>
          <a:p>
            <a:pPr lvl="1"/>
            <a:endParaRPr lang="fi-FI" sz="2200" dirty="0"/>
          </a:p>
          <a:p>
            <a:r>
              <a:rPr lang="fi-FI" dirty="0"/>
              <a:t>Ratkaisulla on silmiinpistävä piirre. Jos massan pakkaa tarpeeksi pienen säteen sisään, valo ei enää pääse pois: syntyy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Mustat aukot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50161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dirty="0"/>
              <a:t>Klassisessa mekaniikassa tarvitaan tietty määrä energiaa kappaleen vapauttamiseksi planeetan pinnalta.</a:t>
            </a:r>
          </a:p>
          <a:p>
            <a:pPr lvl="1"/>
            <a:endParaRPr lang="fi-FI" dirty="0"/>
          </a:p>
          <a:p>
            <a:r>
              <a:rPr lang="fi-FI" dirty="0"/>
              <a:t>Mitä tiheämpi kappale, sitä enemmän energiaa tarvitaan, mutta poispääsy on aina mahdollista.</a:t>
            </a:r>
          </a:p>
          <a:p>
            <a:endParaRPr lang="fi-FI" dirty="0"/>
          </a:p>
          <a:p>
            <a:r>
              <a:rPr lang="fi-FI" dirty="0"/>
              <a:t>Jos yleisessä suhteellisuusteoriassa energiaa pakkaa tarpeeksi pienen säteen sisään, muodostuu </a:t>
            </a:r>
            <a:r>
              <a:rPr lang="fi-FI" b="1" dirty="0"/>
              <a:t>tapahtumahorisontti</a:t>
            </a:r>
            <a:r>
              <a:rPr lang="fi-FI" dirty="0"/>
              <a:t>, jonka takaa ei pääse pois.</a:t>
            </a:r>
          </a:p>
          <a:p>
            <a:pPr lvl="1"/>
            <a:r>
              <a:rPr lang="fi-FI" dirty="0"/>
              <a:t>Maapallolle säde on 9 mm, Auringolle 3 km.</a:t>
            </a:r>
          </a:p>
          <a:p>
            <a:endParaRPr lang="fi-FI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Tapahtumahorisontti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572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356484"/>
          </a:xfrm>
        </p:spPr>
        <p:txBody>
          <a:bodyPr>
            <a:noAutofit/>
          </a:bodyPr>
          <a:lstStyle/>
          <a:p>
            <a:r>
              <a:rPr lang="fi-FI" sz="2400" dirty="0"/>
              <a:t>Klassisessa mekaniikassa painovoima vetää massoja. Mitä massiivisempi planeetta, sitä enemmän työntövoimaa tarvitaan pois pääsemiseen.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Yleisessä suhteellisuusteoriassa gravitaatiossa on kyse aika-avaruuden kaareutumisesta, ei voimasta.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Kaarevuus, ei voima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401319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40760" cy="4500500"/>
          </a:xfrm>
        </p:spPr>
        <p:txBody>
          <a:bodyPr>
            <a:noAutofit/>
          </a:bodyPr>
          <a:lstStyle/>
          <a:p>
            <a:r>
              <a:rPr lang="fi-FI" sz="2000" dirty="0"/>
              <a:t>Mustassa aukossa aika-avaruus on kaareutunut niin paljon, että sen sisällä voi kulkea vain kohti keskustaa, ei poispäin.</a:t>
            </a:r>
          </a:p>
          <a:p>
            <a:pPr lvl="1"/>
            <a:r>
              <a:rPr lang="fi-FI" sz="1900" dirty="0"/>
              <a:t>Aivan kuten ajassa voi kulkea vain eteenpäin.</a:t>
            </a:r>
          </a:p>
          <a:p>
            <a:endParaRPr lang="fi-FI" sz="2000" dirty="0"/>
          </a:p>
          <a:p>
            <a:r>
              <a:rPr lang="fi-FI" sz="2000" dirty="0"/>
              <a:t>Mustaan aukkoon voi mennä sisälle, mutta sieltä ei voi tulla ulos.</a:t>
            </a:r>
          </a:p>
          <a:p>
            <a:endParaRPr lang="fi-FI" sz="2000" dirty="0"/>
          </a:p>
          <a:p>
            <a:r>
              <a:rPr lang="fi-FI" sz="2000" dirty="0"/>
              <a:t>Sillä, miten voimakkaasti rimpuilee, ei ole merkitystä.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Aika-avaruutta rajaavat </a:t>
            </a:r>
            <a:r>
              <a:rPr lang="fi-FI" sz="2000" b="1" dirty="0"/>
              <a:t>horisontit</a:t>
            </a:r>
            <a:r>
              <a:rPr lang="fi-FI" sz="2000" dirty="0"/>
              <a:t> ovat yleisen suhteellisuusteorian tärkeä piirre.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Avaruus käpertyy itseensä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47554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 err="1"/>
              <a:t>Schwarzschildin</a:t>
            </a:r>
            <a:r>
              <a:rPr lang="fi-FI" dirty="0"/>
              <a:t> ratkaisussa aika kulkee sitä hitaammin, mitä lähempänä keskustaa on.</a:t>
            </a:r>
          </a:p>
          <a:p>
            <a:endParaRPr lang="fi-FI" dirty="0"/>
          </a:p>
          <a:p>
            <a:r>
              <a:rPr lang="fi-FI" dirty="0"/>
              <a:t>Tämä pitää paikkansa myös silloin, kun kyseessä ei ole musta aukko.</a:t>
            </a:r>
          </a:p>
          <a:p>
            <a:endParaRPr lang="fi-FI" dirty="0"/>
          </a:p>
          <a:p>
            <a:r>
              <a:rPr lang="fi-FI" dirty="0"/>
              <a:t>Esimerkiksi Maapallolla kellot käyvät hitaammin lähempänä maanpintaa.</a:t>
            </a:r>
          </a:p>
          <a:p>
            <a:endParaRPr lang="fi-FI" dirty="0"/>
          </a:p>
          <a:p>
            <a:r>
              <a:rPr lang="fi-FI" dirty="0"/>
              <a:t>Mustan aukon tapauksessa aika hidastuu rajatta lähestyttäessä tapahtumahorisonttia.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Gravitaatiosta aiheutuva </a:t>
            </a:r>
            <a:r>
              <a:rPr lang="fi-FI" dirty="0" err="1"/>
              <a:t>aikadilataatio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53992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Mustia aukkoja pidettiin pitkään teoreettisina kummajaisina.</a:t>
            </a:r>
          </a:p>
          <a:p>
            <a:endParaRPr lang="fi-FI" dirty="0"/>
          </a:p>
          <a:p>
            <a:r>
              <a:rPr lang="fi-FI" dirty="0"/>
              <a:t>Nykyään ne ovat astrofysiikan keskeisiä kohteita, joilla on tärkeä rooli galaksien kehityksessä.</a:t>
            </a:r>
          </a:p>
          <a:p>
            <a:endParaRPr lang="fi-FI" dirty="0"/>
          </a:p>
          <a:p>
            <a:r>
              <a:rPr lang="fi-FI" dirty="0"/>
              <a:t>Mustia aukkoja syntyy tähtien romahtaessa. (Paine </a:t>
            </a:r>
            <a:r>
              <a:rPr lang="fi-FI" dirty="0" err="1"/>
              <a:t>gravitoi</a:t>
            </a:r>
            <a:r>
              <a:rPr lang="fi-FI" dirty="0"/>
              <a:t>.)</a:t>
            </a:r>
          </a:p>
          <a:p>
            <a:endParaRPr lang="fi-FI" dirty="0"/>
          </a:p>
          <a:p>
            <a:r>
              <a:rPr lang="fi-FI" dirty="0"/>
              <a:t>Linnunradan keskustassa on neljän miljoonan Auringon </a:t>
            </a:r>
            <a:r>
              <a:rPr lang="fi-FI" dirty="0" err="1"/>
              <a:t>massainen</a:t>
            </a:r>
            <a:r>
              <a:rPr lang="fi-FI" dirty="0"/>
              <a:t> musta aukko.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Marginaalista valtavirtaan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24228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10.4.2019 Event </a:t>
            </a:r>
            <a:r>
              <a:rPr lang="fi-FI" sz="1900" dirty="0" err="1"/>
              <a:t>Horizon</a:t>
            </a:r>
            <a:r>
              <a:rPr lang="fi-FI" sz="1900" dirty="0"/>
              <a:t> </a:t>
            </a:r>
            <a:r>
              <a:rPr lang="fi-FI" sz="1900" dirty="0" err="1"/>
              <a:t>Telescope</a:t>
            </a:r>
            <a:r>
              <a:rPr lang="fi-FI" sz="1900" dirty="0"/>
              <a:t> -koeryhmä julkisti ensimmäisen kuvan mustan aukon tapahtumahorisontin tiimoilta.</a:t>
            </a:r>
          </a:p>
          <a:p>
            <a:pPr lvl="1"/>
            <a:r>
              <a:rPr lang="fi-FI" sz="1800" dirty="0"/>
              <a:t>12.5.2022 kuva Linnunradan mustasta aukosta.</a:t>
            </a:r>
          </a:p>
          <a:p>
            <a:endParaRPr lang="fi-FI" sz="1900" dirty="0"/>
          </a:p>
          <a:p>
            <a:r>
              <a:rPr lang="fi-FI" sz="1900" dirty="0"/>
              <a:t>Galaksin M87 keskellä on musta aukko, jonka massa on kuusi miljardia Auringon massaa.</a:t>
            </a:r>
          </a:p>
          <a:p>
            <a:pPr lvl="1"/>
            <a:r>
              <a:rPr lang="fi-FI" sz="1800" dirty="0"/>
              <a:t>Linnunradan keskustan mustan aukon massa on neljä miljoonaa Auringon massaa. </a:t>
            </a:r>
          </a:p>
          <a:p>
            <a:pPr marL="0" indent="0">
              <a:buNone/>
            </a:pPr>
            <a:endParaRPr lang="fi-FI" sz="1900" dirty="0"/>
          </a:p>
          <a:p>
            <a:r>
              <a:rPr lang="fi-FI" sz="1900" dirty="0"/>
              <a:t>M87 on 55 miljoonan valovuoden päässä, ja sen keskustan mustan aukon kulmakoko taivaalla on suunnilleen sama kuin Linnunradan mustan aukon.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Äärimmäisyyden reunalta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64500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49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Kiekkojen katsomista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815916" y="6381750"/>
            <a:ext cx="3816424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www.eso.org</a:t>
            </a:r>
            <a:r>
              <a:rPr lang="en-GB" sz="1100" dirty="0"/>
              <a:t>/public/images/eso1907a/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3CE881-EA41-2544-94AA-9A53F10C9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4" r="20915"/>
          <a:stretch/>
        </p:blipFill>
        <p:spPr>
          <a:xfrm>
            <a:off x="1979612" y="1916832"/>
            <a:ext cx="3255710" cy="3312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D09FA-AF3F-E4FD-217E-278C3F41BD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16833"/>
            <a:ext cx="3312046" cy="3312046"/>
          </a:xfrm>
          <a:prstGeom prst="rect">
            <a:avLst/>
          </a:prstGeom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16FBCFE9-1119-C43E-2045-E6FF4BB99DD5}"/>
              </a:ext>
            </a:extLst>
          </p:cNvPr>
          <p:cNvSpPr txBox="1">
            <a:spLocks/>
          </p:cNvSpPr>
          <p:nvPr/>
        </p:nvSpPr>
        <p:spPr>
          <a:xfrm>
            <a:off x="1979612" y="6166232"/>
            <a:ext cx="6336704" cy="21602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https://eventhorizontelescope.org/blog/astronomers-reveal-first-image-black-hole-heart-our-galaxy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D7DA45D-CD2C-08B2-D3C0-D60EBA7D9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9722" y="5408820"/>
            <a:ext cx="6876764" cy="288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1900" dirty="0"/>
              <a:t>M87				Linnunrata</a:t>
            </a:r>
          </a:p>
        </p:txBody>
      </p:sp>
    </p:spTree>
    <p:extLst>
      <p:ext uri="{BB962C8B-B14F-4D97-AF65-F5344CB8AC3E}">
        <p14:creationId xmlns:p14="http://schemas.microsoft.com/office/powerpoint/2010/main" val="79361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Newtonin gravitaatio on ristiriidassa suppean suhteellisuusteorian kanssa.</a:t>
            </a:r>
          </a:p>
          <a:p>
            <a:endParaRPr lang="fi-FI" sz="2400" dirty="0"/>
          </a:p>
          <a:p>
            <a:r>
              <a:rPr lang="fi-FI" sz="2400" dirty="0"/>
              <a:t>Newtonin teoriassa gravitaatio etenee äärettömällä nopeudella.</a:t>
            </a:r>
          </a:p>
          <a:p>
            <a:endParaRPr lang="fi-FI" sz="2400" dirty="0"/>
          </a:p>
          <a:p>
            <a:r>
              <a:rPr lang="fi-FI" sz="2400" dirty="0"/>
              <a:t>Newton jätti avoimeksi kysymyksen siitä, mikä välittää gravitaatiota.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Gravitaatio ja suhteellisuusteoria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937815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2200" imgH="406400" progId="Equation.3">
                  <p:embed/>
                </p:oleObj>
              </mc:Choice>
              <mc:Fallback>
                <p:oleObj name="Equation" r:id="rId3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281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sz="2400" dirty="0"/>
              <a:t>Vuonna 2020 fysiikan Nobelin palkinnosta ½ myönnettiin Reinhard Genzelille (1952-) ja Andrea Ghezille (1965-) mustan aukon löytämisestä.</a:t>
            </a:r>
          </a:p>
          <a:p>
            <a:pPr lvl="1"/>
            <a:r>
              <a:rPr lang="fi-FI" sz="2200" dirty="0"/>
              <a:t>Havaintoja 1990-luvulta asti Linnunradan keskustasta.</a:t>
            </a:r>
          </a:p>
          <a:p>
            <a:pPr lvl="1"/>
            <a:endParaRPr lang="fi-FI" sz="2400" dirty="0"/>
          </a:p>
          <a:p>
            <a:r>
              <a:rPr lang="fi-FI" sz="2400" dirty="0"/>
              <a:t>Toinen ½ palkinnosta meni Roger Penroselle (1931-) sen osoittamisesta, että yleinen ST ennustaa mustien aukkojen synnyn.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Lähin jättiläinen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1394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Kiertolaisten seuraamista</a:t>
            </a:r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887924" y="6309320"/>
            <a:ext cx="3816424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https://galacticcenter.astro.ucla.edu/animations.html</a:t>
            </a:r>
          </a:p>
        </p:txBody>
      </p:sp>
      <p:pic>
        <p:nvPicPr>
          <p:cNvPr id="2" name="GC_animation_2020" descr="GC_animation_2020">
            <a:hlinkClick r:id="" action="ppaction://media"/>
            <a:extLst>
              <a:ext uri="{FF2B5EF4-FFF2-40B4-BE49-F238E27FC236}">
                <a16:creationId xmlns:a16="http://schemas.microsoft.com/office/drawing/2014/main" id="{9C04D4A8-400E-2247-866B-1FBC220347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9812" y="1844229"/>
            <a:ext cx="45365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2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300" dirty="0"/>
              <a:t>14.9.2015 LIGO-koeryhmä teki ensimmäisen havainnon mustien aukkojen törmäyksestä. (Nobelin palkinto 2017.)</a:t>
            </a:r>
          </a:p>
          <a:p>
            <a:endParaRPr lang="fi-FI" sz="2300" dirty="0"/>
          </a:p>
          <a:p>
            <a:r>
              <a:rPr lang="fi-FI" sz="2300" dirty="0"/>
              <a:t>Miljardi vuotta sitten miljardin valovuoden päässä kaksi 30 Auringon </a:t>
            </a:r>
            <a:r>
              <a:rPr lang="fi-FI" sz="2300" dirty="0" err="1"/>
              <a:t>massaista</a:t>
            </a:r>
            <a:r>
              <a:rPr lang="fi-FI" sz="2300" dirty="0"/>
              <a:t> mustaa aukkoa törmäsi.</a:t>
            </a:r>
          </a:p>
          <a:p>
            <a:endParaRPr lang="fi-FI" sz="2300" dirty="0"/>
          </a:p>
          <a:p>
            <a:r>
              <a:rPr lang="fi-FI" sz="2300" dirty="0"/>
              <a:t>Niiden liikkeissä näkyy, kuinka kahden kappaleen kiertoliike on ellipsiä monimutkaisempi.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Suora näkymä äärimmäisyyteen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92529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Syyskuun sulautuminen</a:t>
            </a:r>
          </a:p>
        </p:txBody>
      </p:sp>
      <p:pic>
        <p:nvPicPr>
          <p:cNvPr id="6" name="Warped Space and Time Around Colliding Black Hole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2" y="1880828"/>
            <a:ext cx="6848762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=1agm33iEAuo</a:t>
            </a:r>
          </a:p>
        </p:txBody>
      </p:sp>
    </p:spTree>
    <p:extLst>
      <p:ext uri="{BB962C8B-B14F-4D97-AF65-F5344CB8AC3E}">
        <p14:creationId xmlns:p14="http://schemas.microsoft.com/office/powerpoint/2010/main" val="216966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Valon taipuminen</a:t>
            </a:r>
          </a:p>
        </p:txBody>
      </p:sp>
      <p:pic>
        <p:nvPicPr>
          <p:cNvPr id="6" name="Two Black Holes Merge into On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9711" y="1880828"/>
            <a:ext cx="6848761" cy="3852428"/>
          </a:xfrm>
          <a:prstGeom prst="rect">
            <a:avLst/>
          </a:prstGeom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959932" y="6057292"/>
            <a:ext cx="3816424" cy="54006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100" dirty="0"/>
              <a:t>https://</a:t>
            </a:r>
            <a:r>
              <a:rPr lang="en-GB" sz="1100" dirty="0" err="1"/>
              <a:t>www.youtube.com</a:t>
            </a:r>
            <a:r>
              <a:rPr lang="en-GB" sz="1100" dirty="0"/>
              <a:t>/</a:t>
            </a:r>
            <a:r>
              <a:rPr lang="en-GB" sz="1100" dirty="0" err="1"/>
              <a:t>watch?v</a:t>
            </a:r>
            <a:r>
              <a:rPr lang="en-GB" sz="1100" dirty="0"/>
              <a:t>=I_88S8DWbcU</a:t>
            </a:r>
          </a:p>
        </p:txBody>
      </p:sp>
    </p:spTree>
    <p:extLst>
      <p:ext uri="{BB962C8B-B14F-4D97-AF65-F5344CB8AC3E}">
        <p14:creationId xmlns:p14="http://schemas.microsoft.com/office/powerpoint/2010/main" val="364066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900" dirty="0"/>
              <a:t>Gravitaatioaallot ovat avaruuden värähtelyä. (Pituudet muuttuvat eri tavalla eri suunnissa.)</a:t>
            </a:r>
          </a:p>
          <a:p>
            <a:endParaRPr lang="fi-FI" sz="1900" dirty="0"/>
          </a:p>
          <a:p>
            <a:r>
              <a:rPr lang="fi-FI" sz="1900" dirty="0"/>
              <a:t>Valo on sähkökentän ja magneettikentän aaltoilua, gravitaatioaallot ovat avaruuden aaltoilua.</a:t>
            </a:r>
          </a:p>
          <a:p>
            <a:endParaRPr lang="fi-FI" sz="1900" dirty="0"/>
          </a:p>
          <a:p>
            <a:r>
              <a:rPr lang="fi-FI" sz="1900" dirty="0"/>
              <a:t>Ne liikkuvat valonnopeudella aineesta välittämättä.</a:t>
            </a:r>
          </a:p>
          <a:p>
            <a:endParaRPr lang="fi-FI" sz="1900" dirty="0"/>
          </a:p>
          <a:p>
            <a:r>
              <a:rPr lang="fi-FI" sz="1900" dirty="0"/>
              <a:t>Erittäin heikkoja.</a:t>
            </a:r>
          </a:p>
          <a:p>
            <a:pPr marL="0" indent="0">
              <a:buNone/>
            </a:pPr>
            <a:endParaRPr lang="fi-FI" sz="1900" dirty="0"/>
          </a:p>
          <a:p>
            <a:r>
              <a:rPr lang="fi-FI" sz="1900" dirty="0"/>
              <a:t>Gravitaatioaaltojen vaikutus kaksoistähtien liikkeeseen havaittiin jo 1974. (Nobelin palkinto 1993.)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Avaruuden aaltoilua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47524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800" dirty="0"/>
              <a:t>Yleisen </a:t>
            </a:r>
            <a:r>
              <a:rPr lang="fi-FI" sz="1800" dirty="0" err="1"/>
              <a:t>ST:n</a:t>
            </a:r>
            <a:r>
              <a:rPr lang="fi-FI" sz="1800" dirty="0"/>
              <a:t> ainoa käytännön sovellus on </a:t>
            </a:r>
            <a:r>
              <a:rPr lang="fi-FI" sz="1800" dirty="0" err="1"/>
              <a:t>GPS-paikannusjärjestelmä</a:t>
            </a:r>
            <a:r>
              <a:rPr lang="fi-FI" sz="1800" dirty="0"/>
              <a:t>.</a:t>
            </a:r>
          </a:p>
          <a:p>
            <a:endParaRPr lang="fi-FI" sz="1800" dirty="0"/>
          </a:p>
          <a:p>
            <a:r>
              <a:rPr lang="fi-FI" sz="1800" dirty="0" err="1"/>
              <a:t>GPS</a:t>
            </a:r>
            <a:r>
              <a:rPr lang="fi-FI" sz="1800" dirty="0"/>
              <a:t> perustuu eri satelliiteista tulevien radiosignaalien ajoituksen vertaamiseen.</a:t>
            </a:r>
          </a:p>
          <a:p>
            <a:endParaRPr lang="fi-FI" sz="1800" dirty="0"/>
          </a:p>
          <a:p>
            <a:r>
              <a:rPr lang="fi-FI" sz="1800" dirty="0"/>
              <a:t>Satelliittien suuremman nopeuden takia niiden kello jätättää 7 mikrosekuntia päivässä, ja heikomman gravitaatiokentän takia edistää 45 mikrosekuntia päivässä.</a:t>
            </a:r>
          </a:p>
          <a:p>
            <a:pPr lvl="1"/>
            <a:r>
              <a:rPr lang="fi-FI" sz="1700" dirty="0"/>
              <a:t>Satelliittien kellot edistävät 38 mikrosekuntia päivässä.</a:t>
            </a:r>
          </a:p>
          <a:p>
            <a:pPr lvl="1"/>
            <a:r>
              <a:rPr lang="fi-FI" sz="1700" dirty="0"/>
              <a:t>Valo kulkee tuossa ajassa 11 km.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 err="1"/>
              <a:t>Aikadilataatio</a:t>
            </a:r>
            <a:r>
              <a:rPr lang="fi-FI" sz="1800" dirty="0"/>
              <a:t> on tärkeä taskussamme oleville työkaluille.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Yleinen suhteellisuusteoria ja </a:t>
            </a:r>
            <a:r>
              <a:rPr lang="fi-FI" dirty="0" err="1"/>
              <a:t>Pokémon</a:t>
            </a:r>
            <a:r>
              <a:rPr lang="fi-FI" dirty="0"/>
              <a:t> GO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99195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500500"/>
          </a:xfrm>
        </p:spPr>
        <p:txBody>
          <a:bodyPr>
            <a:noAutofit/>
          </a:bodyPr>
          <a:lstStyle/>
          <a:p>
            <a:r>
              <a:rPr lang="fi-FI" sz="2000" dirty="0"/>
              <a:t>Yleinen suhteellisuusteoria teki mahdolliseksi aika-avaruuden käsittelemisen isoimmassa mahdollisessa mittakaavassa.</a:t>
            </a:r>
          </a:p>
          <a:p>
            <a:endParaRPr lang="fi-FI" sz="2000" dirty="0"/>
          </a:p>
          <a:p>
            <a:r>
              <a:rPr lang="fi-FI" sz="2000" b="1" dirty="0"/>
              <a:t>Kosmologia</a:t>
            </a:r>
            <a:r>
              <a:rPr lang="fi-FI" sz="2000" dirty="0"/>
              <a:t> tutkii maailmankaikkeutta kokonaisuutena.</a:t>
            </a:r>
          </a:p>
          <a:p>
            <a:endParaRPr lang="fi-FI" sz="2000" dirty="0"/>
          </a:p>
          <a:p>
            <a:r>
              <a:rPr lang="fi-FI" sz="2000" dirty="0"/>
              <a:t>Kosmologia on yleisen suhteellisuusteorian merkittävin sovellus. Se on osaltaan mullistanut käsityksemme maailmasta ja auttanut perustavanlaatuisten lakien löytämisessä.</a:t>
            </a:r>
          </a:p>
          <a:p>
            <a:pPr marL="0" indent="0">
              <a:buNone/>
            </a:pPr>
            <a:endParaRPr lang="fi-FI" sz="2000" dirty="0"/>
          </a:p>
          <a:p>
            <a:r>
              <a:rPr lang="fi-FI" sz="2000" dirty="0"/>
              <a:t>Palataan kosmologiaan osassa 6.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Kohti kaikkeutta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62503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Autofit/>
          </a:bodyPr>
          <a:lstStyle/>
          <a:p>
            <a:r>
              <a:rPr lang="fi-FI" sz="2400" dirty="0"/>
              <a:t>Maapallon massan takia aika kulkee vain miljardisosan hitaammin.</a:t>
            </a:r>
          </a:p>
          <a:p>
            <a:endParaRPr lang="fi-FI" sz="2400" dirty="0"/>
          </a:p>
          <a:p>
            <a:r>
              <a:rPr lang="fi-FI" sz="2400" dirty="0"/>
              <a:t>Mustan aukon tapauksessa aika hidastuu rajatta lähestyttäessä tapahtumahorisonttia.</a:t>
            </a:r>
          </a:p>
          <a:p>
            <a:pPr marL="0" indent="0">
              <a:buNone/>
            </a:pPr>
            <a:endParaRPr lang="fi-FI" sz="2400" dirty="0"/>
          </a:p>
          <a:p>
            <a:r>
              <a:rPr lang="fi-FI" sz="2400" dirty="0"/>
              <a:t>Käymällä kääntymässä tapahtumahorisontin luona on mahdollista nousta takaisin miten paljon myöhemmin tahansa: matka tulevaisuuteen.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2023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Miljardi vuotta minuutissa</a:t>
            </a:r>
          </a:p>
        </p:txBody>
      </p:sp>
    </p:spTree>
    <p:extLst>
      <p:ext uri="{BB962C8B-B14F-4D97-AF65-F5344CB8AC3E}">
        <p14:creationId xmlns:p14="http://schemas.microsoft.com/office/powerpoint/2010/main" val="134258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Monien varmennettujen ihmeiden lisäksi yleisessä suhteellisuusteoriassa on piirteitä, joista ei ole selvää kuvaavatko ne todellisuutta.</a:t>
            </a:r>
          </a:p>
          <a:p>
            <a:endParaRPr lang="fi-FI" dirty="0"/>
          </a:p>
          <a:p>
            <a:r>
              <a:rPr lang="fi-FI" dirty="0"/>
              <a:t>Yksi näistä on aikamatkailu.</a:t>
            </a:r>
          </a:p>
          <a:p>
            <a:endParaRPr lang="fi-FI" dirty="0"/>
          </a:p>
          <a:p>
            <a:r>
              <a:rPr lang="fi-FI" dirty="0"/>
              <a:t>Ei ole absoluuttista aikaa, ja aika voi kulkea eri tavalla eri paikoissa.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Yleinen suhteellisuusteoria ei kiellä sitä, että olisi reittejä, joita pitkin kulkee taaksepäin ajassa.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Kohti menneisyyttä</a:t>
            </a:r>
            <a:endParaRPr lang="fi-F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59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31408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rmAutofit/>
          </a:bodyPr>
          <a:lstStyle/>
          <a:p>
            <a:r>
              <a:rPr lang="fi-FI" i="1" noProof="1"/>
              <a:t>”That Gravity should be innate, inherent and essential to Matter, so that one body may act upon another at a distance thro' a Vacuum, without the Mediation of any thing else, by and through which their Action and Force may be conveyed from one to another, is to me so great an Absurdity that </a:t>
            </a:r>
            <a:r>
              <a:rPr lang="fi-FI" b="1" i="1" noProof="1"/>
              <a:t>I believe no Man who has in philosophical Matters a competent Faculty of thinking can ever fall into it</a:t>
            </a:r>
            <a:r>
              <a:rPr lang="fi-FI" i="1" noProof="1"/>
              <a:t>. Gravity must be caused by an Agent acting constantly according to certain laws; but whether this Agent be material or immaterial, I have left to the Consideration of my readers.”</a:t>
            </a:r>
            <a:r>
              <a:rPr lang="fi-FI" noProof="1"/>
              <a:t> (Newton 1692)</a:t>
            </a:r>
            <a:endParaRPr lang="fi-FI" i="1" noProof="1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Suuri järjettömyys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069601"/>
              </p:ext>
            </p:extLst>
          </p:nvPr>
        </p:nvGraphicFramePr>
        <p:xfrm>
          <a:off x="6948264" y="1088740"/>
          <a:ext cx="1884363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2200" imgH="406400" progId="Equation.3">
                  <p:embed/>
                </p:oleObj>
              </mc:Choice>
              <mc:Fallback>
                <p:oleObj name="Equation" r:id="rId3" imgW="10922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8264" y="1088740"/>
                        <a:ext cx="1884363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048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400" dirty="0"/>
              <a:t>Yksinkertaisin esimerkki aikakoneesta on tietynlainen pyörivä musta aukko.</a:t>
            </a:r>
          </a:p>
          <a:p>
            <a:endParaRPr lang="fi-FI" sz="2400" dirty="0"/>
          </a:p>
          <a:p>
            <a:r>
              <a:rPr lang="fi-FI" sz="2400" dirty="0"/>
              <a:t>Lähellä keskustaa aika ja avaruus vaihtavat roolia. Laskeutumalla alas ja kiertämällä voi tulla ulos ennen kuin meni sisään.</a:t>
            </a:r>
          </a:p>
          <a:p>
            <a:endParaRPr lang="fi-FI" sz="2400" dirty="0"/>
          </a:p>
          <a:p>
            <a:r>
              <a:rPr lang="fi-FI" sz="2400" dirty="0"/>
              <a:t>Mustat aukot, jotka pyörivät tarpeeksi nopeasti, jotta ne muodostavat sillan menneisyyteen, ovat epästabiileja: niitä ei ole olemassa.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Pyörimällä menneisyyteen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77375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1989038"/>
            <a:ext cx="6804756" cy="4284278"/>
          </a:xfrm>
        </p:spPr>
        <p:txBody>
          <a:bodyPr>
            <a:noAutofit/>
          </a:bodyPr>
          <a:lstStyle/>
          <a:p>
            <a:r>
              <a:rPr lang="fi-FI" sz="2400" dirty="0"/>
              <a:t>On muitakin mahdollisuuksia: nopeasti pyörivä avaruus yleensä sallii matkaamisen taaksepäin ajassa.</a:t>
            </a:r>
          </a:p>
          <a:p>
            <a:endParaRPr lang="fi-FI" sz="2400" dirty="0"/>
          </a:p>
          <a:p>
            <a:r>
              <a:rPr lang="fi-FI" sz="2400" dirty="0"/>
              <a:t>Tarvittava tiheys ja pyörimisnopeus ovat kaukana teknologiamme saavuttamattomissa.</a:t>
            </a:r>
          </a:p>
          <a:p>
            <a:endParaRPr lang="fi-FI" sz="2400" dirty="0"/>
          </a:p>
          <a:p>
            <a:r>
              <a:rPr lang="fi-FI" sz="2400" dirty="0"/>
              <a:t>Mutta yleinen ST ei kiellä aikamatkailua: se on itse asiassa teorian aika yleinen piirre.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i-FI"/>
              <a:t>Fysiikkaa runoilijoille, syksy 2023</a:t>
            </a:r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Aikakoneita rakentamaan?</a:t>
            </a:r>
          </a:p>
        </p:txBody>
      </p:sp>
    </p:spTree>
    <p:extLst>
      <p:ext uri="{BB962C8B-B14F-4D97-AF65-F5344CB8AC3E}">
        <p14:creationId xmlns:p14="http://schemas.microsoft.com/office/powerpoint/2010/main" val="3401085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Quantum</a:t>
            </a:r>
            <a:r>
              <a:rPr lang="fi-FI" dirty="0"/>
              <a:t> </a:t>
            </a:r>
            <a:r>
              <a:rPr lang="fi-FI" dirty="0" err="1"/>
              <a:t>Break</a:t>
            </a:r>
            <a:endParaRPr lang="fi-FI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1979712" y="5661248"/>
            <a:ext cx="6840760" cy="2880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9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http://</a:t>
            </a:r>
            <a:r>
              <a:rPr lang="en-GB" dirty="0" err="1"/>
              <a:t>www.dualshockers.com</a:t>
            </a:r>
            <a:r>
              <a:rPr lang="en-GB" dirty="0"/>
              <a:t>/2016/02/01/xbox-one-exclusive-quantum-break-gets-new-artwork-showing-monarch-soldiers-and-tech/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E965DD85-71E4-6447-868A-31452549E5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538" y="2010262"/>
            <a:ext cx="6805612" cy="3340936"/>
          </a:xfrm>
        </p:spPr>
      </p:pic>
    </p:spTree>
    <p:extLst>
      <p:ext uri="{BB962C8B-B14F-4D97-AF65-F5344CB8AC3E}">
        <p14:creationId xmlns:p14="http://schemas.microsoft.com/office/powerpoint/2010/main" val="16584878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dirty="0"/>
              <a:t>On epäselvää, onko aikamatkailu yleisen suhteellisuusteorian pätevyysalueen ulkopuolella.</a:t>
            </a:r>
          </a:p>
          <a:p>
            <a:pPr lvl="1"/>
            <a:r>
              <a:rPr lang="fi-FI" dirty="0"/>
              <a:t>Vrt. liike yli valonnopeudella klassisessa mekaniikassa.</a:t>
            </a:r>
          </a:p>
          <a:p>
            <a:endParaRPr lang="fi-FI" dirty="0"/>
          </a:p>
          <a:p>
            <a:r>
              <a:rPr lang="fi-FI" dirty="0"/>
              <a:t>Stephen </a:t>
            </a:r>
            <a:r>
              <a:rPr lang="fi-FI" dirty="0" err="1"/>
              <a:t>Hawking</a:t>
            </a:r>
            <a:r>
              <a:rPr lang="fi-FI" dirty="0"/>
              <a:t> (1942-2018) esitti </a:t>
            </a:r>
            <a:r>
              <a:rPr lang="fi-FI" b="1" dirty="0"/>
              <a:t>aikajärjestyksen </a:t>
            </a:r>
            <a:r>
              <a:rPr lang="fi-FI" b="1" dirty="0" err="1"/>
              <a:t>suojelemiskonjektuurin</a:t>
            </a:r>
            <a:r>
              <a:rPr lang="fi-FI" b="1" dirty="0"/>
              <a:t> </a:t>
            </a:r>
            <a:r>
              <a:rPr lang="fi-FI" dirty="0"/>
              <a:t>(</a:t>
            </a:r>
            <a:r>
              <a:rPr lang="fi-FI" dirty="0" err="1"/>
              <a:t>chronology</a:t>
            </a:r>
            <a:r>
              <a:rPr lang="fi-FI" dirty="0"/>
              <a:t> </a:t>
            </a:r>
            <a:r>
              <a:rPr lang="fi-FI" dirty="0" err="1"/>
              <a:t>protection</a:t>
            </a:r>
            <a:r>
              <a:rPr lang="fi-FI" dirty="0"/>
              <a:t> </a:t>
            </a:r>
            <a:r>
              <a:rPr lang="fi-FI" dirty="0" err="1"/>
              <a:t>conjecture</a:t>
            </a:r>
            <a:r>
              <a:rPr lang="fi-FI" dirty="0"/>
              <a:t>), jonka mukaan kvanttiteoria estää aikamatkailun.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dirty="0"/>
              <a:t>Ei tiedetä, onko aikamatkailu mahdollista vai mahdotonta.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Tuntemattomat rajat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24288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92488"/>
          </a:xfrm>
        </p:spPr>
        <p:txBody>
          <a:bodyPr>
            <a:noAutofit/>
          </a:bodyPr>
          <a:lstStyle/>
          <a:p>
            <a:r>
              <a:rPr lang="fi-FI" sz="1800" dirty="0"/>
              <a:t>Yli 100 vuotta sitten löydetty yleinen suhteellisuusteoria on yhä perustavanlaatuinen teoria ajasta, avaruudesta ja gravitaatiosta.</a:t>
            </a:r>
          </a:p>
          <a:p>
            <a:endParaRPr lang="fi-FI" sz="1800" dirty="0"/>
          </a:p>
          <a:p>
            <a:r>
              <a:rPr lang="fi-FI" sz="1800" dirty="0"/>
              <a:t>Se osoitti, että näennäinen vetovoima on vain pieni osa gravitaation rikkaasta ilmiömaailmasta, ja avasi uudenlaisen tavan hahmottaa maailmankaikkeutta.</a:t>
            </a:r>
          </a:p>
          <a:p>
            <a:endParaRPr lang="fi-FI" sz="1800" dirty="0"/>
          </a:p>
          <a:p>
            <a:r>
              <a:rPr lang="fi-FI" sz="1800" dirty="0"/>
              <a:t>Sille on esitetty satoja laajennuksia, mutta mitään poikkeamia ei ole vielä varmistettu.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/>
              <a:t>Toinen perustavanlaatuinen teoriamme on </a:t>
            </a:r>
            <a:r>
              <a:rPr lang="fi-FI" sz="1800" b="1" dirty="0"/>
              <a:t>kvanttikenttäteoria</a:t>
            </a:r>
            <a:r>
              <a:rPr lang="fi-FI" sz="1800" dirty="0"/>
              <a:t>, joka on kasvattanut maailmankuvaa eri suuntaan.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 pilari kahdesta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64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45187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2100" dirty="0"/>
              <a:t>Sähkömagneettinen kenttä välittää Coulombin lakia, joten voi yrittää nostaa gravitaatiokentän itsenäiseksi toimijaksi samaan tapaan.</a:t>
            </a:r>
          </a:p>
          <a:p>
            <a:endParaRPr lang="fi-FI" sz="2100" dirty="0"/>
          </a:p>
          <a:p>
            <a:r>
              <a:rPr lang="fi-FI" sz="2100" dirty="0"/>
              <a:t>Ensimmäinen toimiva toteutus oli Gunnar Nordströmin (1881-1923) painovoimateoria vuonna 1913.</a:t>
            </a:r>
          </a:p>
          <a:p>
            <a:endParaRPr lang="fi-FI" sz="2100" dirty="0"/>
          </a:p>
          <a:p>
            <a:r>
              <a:rPr lang="fi-FI" sz="2100" dirty="0"/>
              <a:t>Se oli sopusoinnussa suppean suhteellisuusteorian kanssa, yksinkertainen ja elegantti.</a:t>
            </a:r>
          </a:p>
          <a:p>
            <a:endParaRPr lang="fi-FI" sz="2100" dirty="0"/>
          </a:p>
          <a:p>
            <a:r>
              <a:rPr lang="fi-FI" sz="2100" dirty="0"/>
              <a:t>Se on myös täysin väärä, kuten vuonna 1919 havaittiin.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Suomalaista vetovoimaa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  <a:endParaRPr lang="en-GB" dirty="0"/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E710095-BCDE-A241-A7AB-2BA4936CF6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7889938"/>
              </p:ext>
            </p:extLst>
          </p:nvPr>
        </p:nvGraphicFramePr>
        <p:xfrm>
          <a:off x="6866198" y="995411"/>
          <a:ext cx="2015903" cy="70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92200" imgH="406400" progId="Equation.3">
                  <p:embed/>
                </p:oleObj>
              </mc:Choice>
              <mc:Fallback>
                <p:oleObj name="Equation" r:id="rId3" imgW="1092200" imgH="4064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A29A8995-1899-774C-95ED-A701F0FA9E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6198" y="995411"/>
                        <a:ext cx="2015903" cy="7048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C5AD4388-F243-C246-8F51-F3CB520726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0864258"/>
              </p:ext>
            </p:extLst>
          </p:nvPr>
        </p:nvGraphicFramePr>
        <p:xfrm>
          <a:off x="7369567" y="131650"/>
          <a:ext cx="1450583" cy="70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62000" imgH="393700" progId="Equation.3">
                  <p:embed/>
                </p:oleObj>
              </mc:Choice>
              <mc:Fallback>
                <p:oleObj name="Equation" r:id="rId5" imgW="762000" imgH="393700" progId="Equation.3">
                  <p:embed/>
                  <p:pic>
                    <p:nvPicPr>
                      <p:cNvPr id="10" name="Object 2">
                        <a:extLst>
                          <a:ext uri="{FF2B5EF4-FFF2-40B4-BE49-F238E27FC236}">
                            <a16:creationId xmlns:a16="http://schemas.microsoft.com/office/drawing/2014/main" id="{8B641A24-E71C-8840-B421-DD14C50FC1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9567" y="131650"/>
                        <a:ext cx="1450583" cy="7034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804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428492"/>
          </a:xfrm>
        </p:spPr>
        <p:txBody>
          <a:bodyPr>
            <a:noAutofit/>
          </a:bodyPr>
          <a:lstStyle/>
          <a:p>
            <a:r>
              <a:rPr lang="fi-FI" sz="1800" dirty="0"/>
              <a:t>Einstein kulki eri reittiä kuin Nordström, ja nosti keskiöön Galilein putoamislain.</a:t>
            </a:r>
          </a:p>
          <a:p>
            <a:endParaRPr lang="fi-FI" sz="1800" dirty="0"/>
          </a:p>
          <a:p>
            <a:r>
              <a:rPr lang="fi-FI" sz="1800" dirty="0"/>
              <a:t>Kappaleet liikkuvat sähkökentässä eri tavalla, mutta gravitaatiokentässä samalla tavalla. Miksi?</a:t>
            </a:r>
          </a:p>
          <a:p>
            <a:endParaRPr lang="fi-FI" sz="1800" dirty="0"/>
          </a:p>
          <a:p>
            <a:r>
              <a:rPr lang="fi-FI" sz="1800" dirty="0"/>
              <a:t>Newtonin mekaniikka selittää tämän, jos hidas massa ja painava massa ovat yhtä suuret, </a:t>
            </a:r>
            <a:r>
              <a:rPr lang="fi-FI" sz="1800" i="1" dirty="0" err="1"/>
              <a:t>m</a:t>
            </a:r>
            <a:r>
              <a:rPr lang="fi-FI" sz="1800" i="1" baseline="-25000" dirty="0" err="1"/>
              <a:t>h</a:t>
            </a:r>
            <a:r>
              <a:rPr lang="fi-FI" sz="1800" dirty="0" err="1"/>
              <a:t>=</a:t>
            </a:r>
            <a:r>
              <a:rPr lang="fi-FI" sz="1800" i="1" dirty="0" err="1"/>
              <a:t>m</a:t>
            </a:r>
            <a:r>
              <a:rPr lang="fi-FI" sz="1800" i="1" baseline="-25000" dirty="0" err="1"/>
              <a:t>p</a:t>
            </a:r>
            <a:r>
              <a:rPr lang="fi-FI" sz="1800" dirty="0"/>
              <a:t>. Mutta miksi näin on?</a:t>
            </a:r>
          </a:p>
          <a:p>
            <a:endParaRPr lang="fi-FI" sz="1800" dirty="0"/>
          </a:p>
          <a:p>
            <a:r>
              <a:rPr lang="fi-FI" sz="1800"/>
              <a:t>Entäpä </a:t>
            </a:r>
            <a:r>
              <a:rPr lang="fi-FI" sz="1800" dirty="0"/>
              <a:t>jos ne eivät ole </a:t>
            </a:r>
            <a:r>
              <a:rPr lang="fi-FI" sz="1800" i="1" dirty="0"/>
              <a:t>yhtä suuria</a:t>
            </a:r>
            <a:r>
              <a:rPr lang="fi-FI" sz="1800" dirty="0"/>
              <a:t>, vaan </a:t>
            </a:r>
            <a:r>
              <a:rPr lang="fi-FI" sz="1800" i="1" dirty="0"/>
              <a:t>sama asia</a:t>
            </a:r>
            <a:r>
              <a:rPr lang="fi-FI" sz="1800" dirty="0"/>
              <a:t>?</a:t>
            </a:r>
          </a:p>
          <a:p>
            <a:endParaRPr lang="fi-FI" sz="1800" dirty="0"/>
          </a:p>
          <a:p>
            <a:r>
              <a:rPr lang="fi-FI" sz="1800" dirty="0"/>
              <a:t>Tällöin gravitaation laeissa on kyse liikkeen laeista, eli aika-avaruudesta.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Galilein selittämistä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C0E43FF6-F4CB-9F4D-AC2B-F20AAFF18D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825012"/>
              </p:ext>
            </p:extLst>
          </p:nvPr>
        </p:nvGraphicFramePr>
        <p:xfrm>
          <a:off x="5256076" y="1210451"/>
          <a:ext cx="1106192" cy="43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46100" imgH="228600" progId="Equation.3">
                  <p:embed/>
                </p:oleObj>
              </mc:Choice>
              <mc:Fallback>
                <p:oleObj name="Equation" r:id="rId3" imgW="546100" imgH="228600" progId="Equation.3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6076" y="1210451"/>
                        <a:ext cx="1106192" cy="4320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A29A8995-1899-774C-95ED-A701F0FA9E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518644"/>
              </p:ext>
            </p:extLst>
          </p:nvPr>
        </p:nvGraphicFramePr>
        <p:xfrm>
          <a:off x="6840573" y="985728"/>
          <a:ext cx="2015903" cy="704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92200" imgH="406400" progId="Equation.3">
                  <p:embed/>
                </p:oleObj>
              </mc:Choice>
              <mc:Fallback>
                <p:oleObj name="Equation" r:id="rId5" imgW="1092200" imgH="4064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985728"/>
                        <a:ext cx="2015903" cy="70480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">
            <a:extLst>
              <a:ext uri="{FF2B5EF4-FFF2-40B4-BE49-F238E27FC236}">
                <a16:creationId xmlns:a16="http://schemas.microsoft.com/office/drawing/2014/main" id="{8B641A24-E71C-8840-B421-DD14C50FC1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759926"/>
              </p:ext>
            </p:extLst>
          </p:nvPr>
        </p:nvGraphicFramePr>
        <p:xfrm>
          <a:off x="6840573" y="262329"/>
          <a:ext cx="1450583" cy="703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62000" imgH="393700" progId="Equation.3">
                  <p:embed/>
                </p:oleObj>
              </mc:Choice>
              <mc:Fallback>
                <p:oleObj name="Equation" r:id="rId7" imgW="762000" imgH="393700" progId="Equation.3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0573" y="262329"/>
                        <a:ext cx="1450583" cy="70341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45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79712" y="2060848"/>
            <a:ext cx="6876764" cy="4356484"/>
          </a:xfrm>
        </p:spPr>
        <p:txBody>
          <a:bodyPr>
            <a:noAutofit/>
          </a:bodyPr>
          <a:lstStyle/>
          <a:p>
            <a:r>
              <a:rPr lang="fi-FI" sz="1800" dirty="0"/>
              <a:t>Galilei ja Newton yhdistivät levon ja tasaisen liikkeen.</a:t>
            </a:r>
          </a:p>
          <a:p>
            <a:endParaRPr lang="fi-FI" sz="1800" dirty="0"/>
          </a:p>
          <a:p>
            <a:r>
              <a:rPr lang="fi-FI" sz="1800" dirty="0"/>
              <a:t>Einstein yhdisti tasaisen liikkeen ja </a:t>
            </a:r>
            <a:r>
              <a:rPr lang="fi-FI" sz="1800" b="1" dirty="0"/>
              <a:t>vapaan pudotuksen</a:t>
            </a:r>
            <a:r>
              <a:rPr lang="fi-FI" sz="1800" dirty="0"/>
              <a:t>, eli liikkeen vain gravitaation alaisena.</a:t>
            </a:r>
          </a:p>
          <a:p>
            <a:endParaRPr lang="fi-FI" sz="1800" dirty="0"/>
          </a:p>
          <a:p>
            <a:r>
              <a:rPr lang="fi-FI" sz="1800" dirty="0"/>
              <a:t>Jos olet painottomana hississä, mistä tiedät oletko avaruudessa vai onko vaijeri vain katkennut? (Vrt. Galilein ajatuskoe liikkeestä laivan sisällä.)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/>
              <a:t>Idea, että gravitaatio ei vaikuta paikallisesti, tunnetaan nimellä </a:t>
            </a:r>
            <a:r>
              <a:rPr lang="fi-FI" sz="1800" b="1" dirty="0"/>
              <a:t>ekvivalenssiperiaate</a:t>
            </a:r>
            <a:r>
              <a:rPr lang="fi-FI" sz="1800" dirty="0"/>
              <a:t> (equivalence principle).</a:t>
            </a:r>
          </a:p>
          <a:p>
            <a:endParaRPr lang="fi-FI" sz="1800" dirty="0"/>
          </a:p>
          <a:p>
            <a:r>
              <a:rPr lang="fi-FI" sz="1800" dirty="0"/>
              <a:t>Einstein 1907: </a:t>
            </a:r>
            <a:r>
              <a:rPr lang="fi-FI" sz="1800" i="1" dirty="0"/>
              <a:t>”Elämäni onnellisin ajatus.”</a:t>
            </a:r>
            <a:endParaRPr lang="fi-FI" sz="18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Ekvivalenssiperiaate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9059335-AFD3-4DED-970B-1AD46A147785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Fysiikkaa runoilijoille, syksy 2023</a:t>
            </a:r>
          </a:p>
        </p:txBody>
      </p:sp>
    </p:spTree>
    <p:extLst>
      <p:ext uri="{BB962C8B-B14F-4D97-AF65-F5344CB8AC3E}">
        <p14:creationId xmlns:p14="http://schemas.microsoft.com/office/powerpoint/2010/main" val="10242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Helsingin Yliopisto">
  <a:themeElements>
    <a:clrScheme name="HY (mltt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FCA311"/>
      </a:accent1>
      <a:accent2>
        <a:srgbClr val="1E1C77"/>
      </a:accent2>
      <a:accent3>
        <a:srgbClr val="8C8A87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Y (konserni)">
      <a:dk1>
        <a:sysClr val="windowText" lastClr="000000"/>
      </a:dk1>
      <a:lt1>
        <a:srgbClr val="FFFFFF"/>
      </a:lt1>
      <a:dk2>
        <a:srgbClr val="8C8A87"/>
      </a:dk2>
      <a:lt2>
        <a:srgbClr val="FFFFFF"/>
      </a:lt2>
      <a:accent1>
        <a:srgbClr val="8C8A87"/>
      </a:accent1>
      <a:accent2>
        <a:srgbClr val="1E1C77"/>
      </a:accent2>
      <a:accent3>
        <a:srgbClr val="FCA311"/>
      </a:accent3>
      <a:accent4>
        <a:srgbClr val="256EC7"/>
      </a:accent4>
      <a:accent5>
        <a:srgbClr val="E5053A"/>
      </a:accent5>
      <a:accent6>
        <a:srgbClr val="FCD116"/>
      </a:accent6>
      <a:hlink>
        <a:srgbClr val="FCA311"/>
      </a:hlink>
      <a:folHlink>
        <a:srgbClr val="8C8A87"/>
      </a:folHlink>
    </a:clrScheme>
    <a:fontScheme name="Basic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51582</TotalTime>
  <Words>3349</Words>
  <Application>Microsoft Macintosh PowerPoint</Application>
  <PresentationFormat>On-screen Show (4:3)</PresentationFormat>
  <Paragraphs>634</Paragraphs>
  <Slides>64</Slides>
  <Notes>64</Notes>
  <HiddenSlides>0</HiddenSlides>
  <MMClips>3</MMClips>
  <ScaleCrop>false</ScaleCrop>
  <HeadingPairs>
    <vt:vector size="8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Arial</vt:lpstr>
      <vt:lpstr>Helsingin Yliopisto</vt:lpstr>
      <vt:lpstr>Equation</vt:lpstr>
      <vt:lpstr>Fysiikkaa runoilijoille Osa 3 Yleinen suhteellisuusteoria</vt:lpstr>
      <vt:lpstr>Modernin fysiikan sukupuu</vt:lpstr>
      <vt:lpstr>Fysiikan teorioiden rajatapauksia</vt:lpstr>
      <vt:lpstr>Näyttämöstä näyttelijäksi</vt:lpstr>
      <vt:lpstr>Gravitaatio ja suhteellisuusteoria</vt:lpstr>
      <vt:lpstr>Suuri järjettömyys</vt:lpstr>
      <vt:lpstr>Suomalaista vetovoimaa</vt:lpstr>
      <vt:lpstr>Galilein selittämistä</vt:lpstr>
      <vt:lpstr>Ekvivalenssiperiaate</vt:lpstr>
      <vt:lpstr>Tuumasta toimeen</vt:lpstr>
      <vt:lpstr>Aine puhuu aika-avaruudelle, aika-avaruus aineelle</vt:lpstr>
      <vt:lpstr>Kaarevuus ja laakeus</vt:lpstr>
      <vt:lpstr>Kaareva avaruus</vt:lpstr>
      <vt:lpstr>Kaareva aika-avaruus</vt:lpstr>
      <vt:lpstr>Kaarevuus ja ekvivalenssiperiaate</vt:lpstr>
      <vt:lpstr>Ei ympyrä, vaan suora</vt:lpstr>
      <vt:lpstr>Kaksiulotteinen analogia</vt:lpstr>
      <vt:lpstr>Donitsi vs pallo</vt:lpstr>
      <vt:lpstr>Kuinka lähellä laakeaa?</vt:lpstr>
      <vt:lpstr>Aika-avaruuden numerot</vt:lpstr>
      <vt:lpstr>Oikean symmetrian löytäminen</vt:lpstr>
      <vt:lpstr>Einsteinin yhtälö</vt:lpstr>
      <vt:lpstr>Aine määrää kaarevuuden</vt:lpstr>
      <vt:lpstr>Aika-avaruus toimijana</vt:lpstr>
      <vt:lpstr>Avaruuden kellokoneisto</vt:lpstr>
      <vt:lpstr>Kuolevaisuuden ajattomuus</vt:lpstr>
      <vt:lpstr>Ennustaminen ja poikkeamien selittäminen</vt:lpstr>
      <vt:lpstr>Merkuriuksen rata</vt:lpstr>
      <vt:lpstr>Rataellipsin kääntyminen</vt:lpstr>
      <vt:lpstr>Vulkanus</vt:lpstr>
      <vt:lpstr>Yleisen suhteellisuusteorian menestys</vt:lpstr>
      <vt:lpstr>Pioneer-anomalia</vt:lpstr>
      <vt:lpstr>Pioneer-anomalia</vt:lpstr>
      <vt:lpstr>Kaikki poikkeamat eivät kumoa teoriaa</vt:lpstr>
      <vt:lpstr>Valon taipuminen</vt:lpstr>
      <vt:lpstr>Valon taipuminen Auringon lähellä</vt:lpstr>
      <vt:lpstr>Ensimmäinen varmennettu ennustus</vt:lpstr>
      <vt:lpstr>Tieteellinen vallankumous 1919</vt:lpstr>
      <vt:lpstr>Kauneuden kielet</vt:lpstr>
      <vt:lpstr>Klassinen ja moderni kauneus</vt:lpstr>
      <vt:lpstr>Kohti äärimmäisyyttä</vt:lpstr>
      <vt:lpstr>Mustat aukot</vt:lpstr>
      <vt:lpstr>Tapahtumahorisontti</vt:lpstr>
      <vt:lpstr>Kaarevuus, ei voima</vt:lpstr>
      <vt:lpstr>Avaruus käpertyy itseensä</vt:lpstr>
      <vt:lpstr>Gravitaatiosta aiheutuva aikadilataatio</vt:lpstr>
      <vt:lpstr>Marginaalista valtavirtaan</vt:lpstr>
      <vt:lpstr>Äärimmäisyyden reunalta</vt:lpstr>
      <vt:lpstr>Kiekkojen katsomista</vt:lpstr>
      <vt:lpstr>Lähin jättiläinen</vt:lpstr>
      <vt:lpstr>Kiertolaisten seuraamista</vt:lpstr>
      <vt:lpstr>Suora näkymä äärimmäisyyteen</vt:lpstr>
      <vt:lpstr>Syyskuun sulautuminen</vt:lpstr>
      <vt:lpstr>Valon taipuminen</vt:lpstr>
      <vt:lpstr>Avaruuden aaltoilua</vt:lpstr>
      <vt:lpstr>Yleinen suhteellisuusteoria ja Pokémon GO</vt:lpstr>
      <vt:lpstr>Kohti kaikkeutta</vt:lpstr>
      <vt:lpstr>Miljardi vuotta minuutissa</vt:lpstr>
      <vt:lpstr>Kohti menneisyyttä</vt:lpstr>
      <vt:lpstr>Pyörimällä menneisyyteen</vt:lpstr>
      <vt:lpstr>Aikakoneita rakentamaan?</vt:lpstr>
      <vt:lpstr>Quantum Break</vt:lpstr>
      <vt:lpstr>Tuntemattomat rajat</vt:lpstr>
      <vt:lpstr>Yksi pilari kahdesta</vt:lpstr>
    </vt:vector>
  </TitlesOfParts>
  <Manager>Taivas</Manager>
  <Company>grow.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Yliopisto</dc:title>
  <dc:subject>Matemaattis-luonnontieteellinen tiedekunta</dc:subject>
  <dc:creator>mika kontio / grow.</dc:creator>
  <cp:lastModifiedBy>Räsänen, Syksy</cp:lastModifiedBy>
  <cp:revision>1027</cp:revision>
  <dcterms:created xsi:type="dcterms:W3CDTF">2009-11-18T13:00:22Z</dcterms:created>
  <dcterms:modified xsi:type="dcterms:W3CDTF">2023-11-14T11:02:21Z</dcterms:modified>
</cp:coreProperties>
</file>