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6" r:id="rId2"/>
    <p:sldId id="441" r:id="rId3"/>
    <p:sldId id="494" r:id="rId4"/>
    <p:sldId id="503" r:id="rId5"/>
    <p:sldId id="454" r:id="rId6"/>
    <p:sldId id="506" r:id="rId7"/>
    <p:sldId id="456" r:id="rId8"/>
    <p:sldId id="455" r:id="rId9"/>
    <p:sldId id="457" r:id="rId10"/>
    <p:sldId id="507" r:id="rId11"/>
    <p:sldId id="458" r:id="rId12"/>
    <p:sldId id="508" r:id="rId13"/>
    <p:sldId id="459" r:id="rId14"/>
    <p:sldId id="504" r:id="rId15"/>
    <p:sldId id="464" r:id="rId16"/>
    <p:sldId id="469" r:id="rId17"/>
    <p:sldId id="460" r:id="rId18"/>
    <p:sldId id="471" r:id="rId19"/>
    <p:sldId id="475" r:id="rId20"/>
    <p:sldId id="474" r:id="rId21"/>
    <p:sldId id="466" r:id="rId22"/>
    <p:sldId id="476" r:id="rId23"/>
    <p:sldId id="461" r:id="rId24"/>
    <p:sldId id="477" r:id="rId25"/>
    <p:sldId id="470" r:id="rId26"/>
    <p:sldId id="478" r:id="rId27"/>
    <p:sldId id="473" r:id="rId28"/>
    <p:sldId id="472" r:id="rId29"/>
    <p:sldId id="479" r:id="rId30"/>
    <p:sldId id="486" r:id="rId31"/>
    <p:sldId id="490" r:id="rId32"/>
    <p:sldId id="509" r:id="rId33"/>
    <p:sldId id="480" r:id="rId34"/>
    <p:sldId id="510" r:id="rId35"/>
    <p:sldId id="489" r:id="rId36"/>
    <p:sldId id="488" r:id="rId37"/>
    <p:sldId id="492" r:id="rId38"/>
    <p:sldId id="482" r:id="rId39"/>
    <p:sldId id="496" r:id="rId40"/>
    <p:sldId id="495" r:id="rId41"/>
    <p:sldId id="484" r:id="rId42"/>
    <p:sldId id="487" r:id="rId43"/>
    <p:sldId id="511" r:id="rId44"/>
    <p:sldId id="500" r:id="rId45"/>
    <p:sldId id="491" r:id="rId46"/>
    <p:sldId id="499" r:id="rId47"/>
    <p:sldId id="483" r:id="rId48"/>
    <p:sldId id="501" r:id="rId49"/>
    <p:sldId id="485" r:id="rId50"/>
    <p:sldId id="502" r:id="rId51"/>
    <p:sldId id="493" r:id="rId52"/>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3">
          <p15:clr>
            <a:srgbClr val="A4A3A4"/>
          </p15:clr>
        </p15:guide>
        <p15:guide id="2" orient="horz" pos="1117">
          <p15:clr>
            <a:srgbClr val="A4A3A4"/>
          </p15:clr>
        </p15:guide>
        <p15:guide id="3" orient="horz" pos="346">
          <p15:clr>
            <a:srgbClr val="A4A3A4"/>
          </p15:clr>
        </p15:guide>
        <p15:guide id="4" orient="horz" pos="2568">
          <p15:clr>
            <a:srgbClr val="A4A3A4"/>
          </p15:clr>
        </p15:guide>
        <p15:guide id="5" orient="horz" pos="4156">
          <p15:clr>
            <a:srgbClr val="A4A3A4"/>
          </p15:clr>
        </p15:guide>
        <p15:guide id="6" orient="horz" pos="3884">
          <p15:clr>
            <a:srgbClr val="A4A3A4"/>
          </p15:clr>
        </p15:guide>
        <p15:guide id="7" orient="horz" pos="1570">
          <p15:clr>
            <a:srgbClr val="A4A3A4"/>
          </p15:clr>
        </p15:guide>
        <p15:guide id="8" pos="204">
          <p15:clr>
            <a:srgbClr val="A4A3A4"/>
          </p15:clr>
        </p15:guide>
        <p15:guide id="9" pos="5556">
          <p15:clr>
            <a:srgbClr val="A4A3A4"/>
          </p15:clr>
        </p15:guide>
        <p15:guide id="10" pos="431">
          <p15:clr>
            <a:srgbClr val="A4A3A4"/>
          </p15:clr>
        </p15:guide>
        <p15:guide id="11" pos="4422">
          <p15:clr>
            <a:srgbClr val="A4A3A4"/>
          </p15:clr>
        </p15:guide>
        <p15:guide id="12" pos="1247">
          <p15:clr>
            <a:srgbClr val="A4A3A4"/>
          </p15:clr>
        </p15:guide>
        <p15:guide id="13" pos="3424">
          <p15:clr>
            <a:srgbClr val="A4A3A4"/>
          </p15:clr>
        </p15:guide>
        <p15:guide id="14" pos="3356">
          <p15:clr>
            <a:srgbClr val="A4A3A4"/>
          </p15:clr>
        </p15:guide>
        <p15:guide id="15" pos="4513">
          <p15:clr>
            <a:srgbClr val="A4A3A4"/>
          </p15:clr>
        </p15:guide>
        <p15:guide id="16" pos="551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F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089" autoAdjust="0"/>
    <p:restoredTop sz="85652" autoAdjust="0"/>
  </p:normalViewPr>
  <p:slideViewPr>
    <p:cSldViewPr showGuides="1">
      <p:cViewPr varScale="1">
        <p:scale>
          <a:sx n="83" d="100"/>
          <a:sy n="83" d="100"/>
        </p:scale>
        <p:origin x="2232" y="200"/>
      </p:cViewPr>
      <p:guideLst>
        <p:guide orient="horz" pos="3793"/>
        <p:guide orient="horz" pos="1117"/>
        <p:guide orient="horz" pos="346"/>
        <p:guide orient="horz" pos="2568"/>
        <p:guide orient="horz" pos="4156"/>
        <p:guide orient="horz" pos="3884"/>
        <p:guide orient="horz" pos="1570"/>
        <p:guide pos="204"/>
        <p:guide pos="5556"/>
        <p:guide pos="431"/>
        <p:guide pos="4422"/>
        <p:guide pos="1247"/>
        <p:guide pos="3424"/>
        <p:guide pos="3356"/>
        <p:guide pos="4513"/>
        <p:guide pos="5511"/>
      </p:guideLst>
    </p:cSldViewPr>
  </p:slideViewPr>
  <p:notesTextViewPr>
    <p:cViewPr>
      <p:scale>
        <a:sx n="125" d="100"/>
        <a:sy n="125" d="100"/>
      </p:scale>
      <p:origin x="0" y="0"/>
    </p:cViewPr>
  </p:notesTextViewPr>
  <p:sorterViewPr>
    <p:cViewPr varScale="1">
      <p:scale>
        <a:sx n="1" d="1"/>
        <a:sy n="1" d="1"/>
      </p:scale>
      <p:origin x="0" y="2744"/>
    </p:cViewPr>
  </p:sorterViewPr>
  <p:notesViewPr>
    <p:cSldViewPr showGuides="1">
      <p:cViewPr varScale="1">
        <p:scale>
          <a:sx n="75" d="100"/>
          <a:sy n="75" d="100"/>
        </p:scale>
        <p:origin x="-2336" y="-96"/>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3DDB6E-47E7-DD45-8D08-985000521EB3}" type="datetime1">
              <a:rPr lang="en-US" sz="800" smtClean="0"/>
              <a:t>10/30/23</a:t>
            </a:fld>
            <a:endParaRPr lang="en-GB"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4410BF-6C8B-4E87-A502-35A1C9E26017}" type="slidenum">
              <a:rPr lang="en-GB" sz="800" smtClean="0"/>
              <a:pPr/>
              <a:t>‹#›</a:t>
            </a:fld>
            <a:endParaRPr lang="en-GB" sz="800"/>
          </a:p>
        </p:txBody>
      </p:sp>
    </p:spTree>
    <p:extLst>
      <p:ext uri="{BB962C8B-B14F-4D97-AF65-F5344CB8AC3E}">
        <p14:creationId xmlns:p14="http://schemas.microsoft.com/office/powerpoint/2010/main" val="30970406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07420373-D457-4744-BD9C-78657128FE86}" type="datetime1">
              <a:rPr lang="en-US" smtClean="0"/>
              <a:t>10/30/23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DFD68452-3929-4FD8-B15C-CAEB56E3F3DE}" type="slidenum">
              <a:rPr lang="en-GB" smtClean="0"/>
              <a:pPr/>
              <a:t>‹#›</a:t>
            </a:fld>
            <a:endParaRPr lang="en-GB"/>
          </a:p>
        </p:txBody>
      </p:sp>
    </p:spTree>
    <p:extLst>
      <p:ext uri="{BB962C8B-B14F-4D97-AF65-F5344CB8AC3E}">
        <p14:creationId xmlns:p14="http://schemas.microsoft.com/office/powerpoint/2010/main" val="23828196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1</a:t>
            </a:fld>
            <a:endParaRPr lang="en-GB"/>
          </a:p>
        </p:txBody>
      </p:sp>
    </p:spTree>
    <p:extLst>
      <p:ext uri="{BB962C8B-B14F-4D97-AF65-F5344CB8AC3E}">
        <p14:creationId xmlns:p14="http://schemas.microsoft.com/office/powerpoint/2010/main" val="799135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10</a:t>
            </a:fld>
            <a:endParaRPr lang="en-GB"/>
          </a:p>
        </p:txBody>
      </p:sp>
    </p:spTree>
    <p:extLst>
      <p:ext uri="{BB962C8B-B14F-4D97-AF65-F5344CB8AC3E}">
        <p14:creationId xmlns:p14="http://schemas.microsoft.com/office/powerpoint/2010/main" val="4246793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11</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12</a:t>
            </a:fld>
            <a:endParaRPr lang="en-GB"/>
          </a:p>
        </p:txBody>
      </p:sp>
    </p:spTree>
    <p:extLst>
      <p:ext uri="{BB962C8B-B14F-4D97-AF65-F5344CB8AC3E}">
        <p14:creationId xmlns:p14="http://schemas.microsoft.com/office/powerpoint/2010/main" val="2252363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13</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14</a:t>
            </a:fld>
            <a:endParaRPr lang="en-GB"/>
          </a:p>
        </p:txBody>
      </p:sp>
    </p:spTree>
    <p:extLst>
      <p:ext uri="{BB962C8B-B14F-4D97-AF65-F5344CB8AC3E}">
        <p14:creationId xmlns:p14="http://schemas.microsoft.com/office/powerpoint/2010/main" val="2713570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FD68452-3929-4FD8-B15C-CAEB56E3F3DE}" type="slidenum">
              <a:rPr lang="en-GB" smtClean="0"/>
              <a:pPr/>
              <a:t>15</a:t>
            </a:fld>
            <a:endParaRPr lang="en-GB"/>
          </a:p>
        </p:txBody>
      </p:sp>
    </p:spTree>
    <p:extLst>
      <p:ext uri="{BB962C8B-B14F-4D97-AF65-F5344CB8AC3E}">
        <p14:creationId xmlns:p14="http://schemas.microsoft.com/office/powerpoint/2010/main" val="3895593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FD68452-3929-4FD8-B15C-CAEB56E3F3DE}" type="slidenum">
              <a:rPr lang="en-GB" smtClean="0"/>
              <a:pPr/>
              <a:t>16</a:t>
            </a:fld>
            <a:endParaRPr lang="en-GB"/>
          </a:p>
        </p:txBody>
      </p:sp>
    </p:spTree>
    <p:extLst>
      <p:ext uri="{BB962C8B-B14F-4D97-AF65-F5344CB8AC3E}">
        <p14:creationId xmlns:p14="http://schemas.microsoft.com/office/powerpoint/2010/main" val="1217189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17</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18</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19</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2</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20</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FD68452-3929-4FD8-B15C-CAEB56E3F3DE}" type="slidenum">
              <a:rPr lang="en-GB" smtClean="0"/>
              <a:pPr/>
              <a:t>21</a:t>
            </a:fld>
            <a:endParaRPr lang="en-GB"/>
          </a:p>
        </p:txBody>
      </p:sp>
    </p:spTree>
    <p:extLst>
      <p:ext uri="{BB962C8B-B14F-4D97-AF65-F5344CB8AC3E}">
        <p14:creationId xmlns:p14="http://schemas.microsoft.com/office/powerpoint/2010/main" val="2710505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22</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FD68452-3929-4FD8-B15C-CAEB56E3F3DE}" type="slidenum">
              <a:rPr lang="en-GB" smtClean="0"/>
              <a:pPr/>
              <a:t>23</a:t>
            </a:fld>
            <a:endParaRPr lang="en-GB"/>
          </a:p>
        </p:txBody>
      </p:sp>
    </p:spTree>
    <p:extLst>
      <p:ext uri="{BB962C8B-B14F-4D97-AF65-F5344CB8AC3E}">
        <p14:creationId xmlns:p14="http://schemas.microsoft.com/office/powerpoint/2010/main" val="41697044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24</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25</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26</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FD68452-3929-4FD8-B15C-CAEB56E3F3DE}" type="slidenum">
              <a:rPr lang="en-GB" smtClean="0"/>
              <a:pPr/>
              <a:t>27</a:t>
            </a:fld>
            <a:endParaRPr lang="en-GB"/>
          </a:p>
        </p:txBody>
      </p:sp>
    </p:spTree>
    <p:extLst>
      <p:ext uri="{BB962C8B-B14F-4D97-AF65-F5344CB8AC3E}">
        <p14:creationId xmlns:p14="http://schemas.microsoft.com/office/powerpoint/2010/main" val="21840609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28</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29</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3</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30</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31</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32</a:t>
            </a:fld>
            <a:endParaRPr lang="en-GB"/>
          </a:p>
        </p:txBody>
      </p:sp>
    </p:spTree>
    <p:extLst>
      <p:ext uri="{BB962C8B-B14F-4D97-AF65-F5344CB8AC3E}">
        <p14:creationId xmlns:p14="http://schemas.microsoft.com/office/powerpoint/2010/main" val="7985462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33</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34</a:t>
            </a:fld>
            <a:endParaRPr lang="en-GB"/>
          </a:p>
        </p:txBody>
      </p:sp>
    </p:spTree>
    <p:extLst>
      <p:ext uri="{BB962C8B-B14F-4D97-AF65-F5344CB8AC3E}">
        <p14:creationId xmlns:p14="http://schemas.microsoft.com/office/powerpoint/2010/main" val="13488676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35</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36</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37</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38</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39</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4</a:t>
            </a:fld>
            <a:endParaRPr lang="en-GB"/>
          </a:p>
        </p:txBody>
      </p:sp>
    </p:spTree>
    <p:extLst>
      <p:ext uri="{BB962C8B-B14F-4D97-AF65-F5344CB8AC3E}">
        <p14:creationId xmlns:p14="http://schemas.microsoft.com/office/powerpoint/2010/main" val="2579414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40</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41</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42</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43</a:t>
            </a:fld>
            <a:endParaRPr lang="en-GB"/>
          </a:p>
        </p:txBody>
      </p:sp>
    </p:spTree>
    <p:extLst>
      <p:ext uri="{BB962C8B-B14F-4D97-AF65-F5344CB8AC3E}">
        <p14:creationId xmlns:p14="http://schemas.microsoft.com/office/powerpoint/2010/main" val="3524191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44</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45</a:t>
            </a:fld>
            <a:endParaRPr lang="en-GB"/>
          </a:p>
        </p:txBody>
      </p:sp>
    </p:spTree>
    <p:extLst>
      <p:ext uri="{BB962C8B-B14F-4D97-AF65-F5344CB8AC3E}">
        <p14:creationId xmlns:p14="http://schemas.microsoft.com/office/powerpoint/2010/main" val="18493857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46</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47</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48</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49</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5</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50</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51</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6</a:t>
            </a:fld>
            <a:endParaRPr lang="en-GB"/>
          </a:p>
        </p:txBody>
      </p:sp>
    </p:spTree>
    <p:extLst>
      <p:ext uri="{BB962C8B-B14F-4D97-AF65-F5344CB8AC3E}">
        <p14:creationId xmlns:p14="http://schemas.microsoft.com/office/powerpoint/2010/main" val="2180525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7</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8</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9</a:t>
            </a:fld>
            <a:endParaRPr lang="en-GB"/>
          </a:p>
        </p:txBody>
      </p:sp>
    </p:spTree>
    <p:extLst>
      <p:ext uri="{BB962C8B-B14F-4D97-AF65-F5344CB8AC3E}">
        <p14:creationId xmlns:p14="http://schemas.microsoft.com/office/powerpoint/2010/main" val="3673939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4212" y="2349499"/>
            <a:ext cx="7775576" cy="1871663"/>
          </a:xfrm>
        </p:spPr>
        <p:txBody>
          <a:bodyPr anchor="t" anchorCtr="0">
            <a:normAutofit/>
          </a:bodyPr>
          <a:lstStyle>
            <a:lvl1pPr algn="ctr">
              <a:defRPr sz="48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684212" y="4292600"/>
            <a:ext cx="7775576" cy="1350978"/>
          </a:xfrm>
        </p:spPr>
        <p:txBody>
          <a:bodyPr/>
          <a:lstStyle>
            <a:lvl1pPr marL="0" indent="0" algn="ctr">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Freeform 14"/>
          <p:cNvSpPr>
            <a:spLocks noEditPoints="1"/>
          </p:cNvSpPr>
          <p:nvPr userDrawn="1"/>
        </p:nvSpPr>
        <p:spPr bwMode="auto">
          <a:xfrm>
            <a:off x="107951" y="115888"/>
            <a:ext cx="2161402" cy="2027228"/>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itchFamily="34" charset="0"/>
            </a:endParaRPr>
          </a:p>
        </p:txBody>
      </p:sp>
      <p:sp>
        <p:nvSpPr>
          <p:cNvPr id="45" name="Date Placeholder 3"/>
          <p:cNvSpPr>
            <a:spLocks noGrp="1"/>
          </p:cNvSpPr>
          <p:nvPr>
            <p:ph type="dt" sz="half" idx="2"/>
          </p:nvPr>
        </p:nvSpPr>
        <p:spPr>
          <a:xfrm>
            <a:off x="7500958" y="6165850"/>
            <a:ext cx="887392" cy="431800"/>
          </a:xfrm>
          <a:prstGeom prst="rect">
            <a:avLst/>
          </a:prstGeom>
        </p:spPr>
        <p:txBody>
          <a:bodyPr vert="horz" lIns="0" tIns="0" rIns="0" bIns="0" rtlCol="0" anchor="b" anchorCtr="0"/>
          <a:lstStyle>
            <a:lvl1pPr algn="r">
              <a:defRPr sz="900">
                <a:solidFill>
                  <a:schemeClr val="tx2"/>
                </a:solidFill>
                <a:latin typeface="Arial" pitchFamily="34" charset="0"/>
              </a:defRPr>
            </a:lvl1pPr>
          </a:lstStyle>
          <a:p>
            <a:endParaRPr lang="en-GB"/>
          </a:p>
        </p:txBody>
      </p:sp>
      <p:sp>
        <p:nvSpPr>
          <p:cNvPr id="46" name="Footer Placeholder 4"/>
          <p:cNvSpPr>
            <a:spLocks noGrp="1"/>
          </p:cNvSpPr>
          <p:nvPr>
            <p:ph type="ftr" sz="quarter" idx="3"/>
          </p:nvPr>
        </p:nvSpPr>
        <p:spPr>
          <a:xfrm>
            <a:off x="1979614" y="6165850"/>
            <a:ext cx="2592385" cy="431800"/>
          </a:xfrm>
          <a:prstGeom prst="rect">
            <a:avLst/>
          </a:prstGeom>
        </p:spPr>
        <p:txBody>
          <a:bodyPr vert="horz" lIns="0" tIns="0" rIns="0" bIns="0" rtlCol="0" anchor="b" anchorCtr="0"/>
          <a:lstStyle>
            <a:lvl1pPr algn="l">
              <a:defRPr sz="900">
                <a:solidFill>
                  <a:schemeClr val="tx2"/>
                </a:solidFill>
                <a:latin typeface="Arial" pitchFamily="34" charset="0"/>
              </a:defRPr>
            </a:lvl1pPr>
          </a:lstStyle>
          <a:p>
            <a:r>
              <a:rPr lang="en-GB"/>
              <a:t>Fysiikkaa runoilijoille, syksy 2023</a:t>
            </a:r>
          </a:p>
        </p:txBody>
      </p:sp>
      <p:sp>
        <p:nvSpPr>
          <p:cNvPr id="47" name="Slide Number Placeholder 5"/>
          <p:cNvSpPr>
            <a:spLocks noGrp="1"/>
          </p:cNvSpPr>
          <p:nvPr>
            <p:ph type="sldNum" sz="quarter" idx="4"/>
          </p:nvPr>
        </p:nvSpPr>
        <p:spPr>
          <a:xfrm>
            <a:off x="8388351" y="6165851"/>
            <a:ext cx="431800" cy="431799"/>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89059335-AFD3-4DED-970B-1AD46A147785}" type="slidenum">
              <a:rPr lang="en-GB" smtClean="0"/>
              <a:pPr/>
              <a:t>‹#›</a:t>
            </a:fld>
            <a:endParaRPr lang="en-GB"/>
          </a:p>
        </p:txBody>
      </p:sp>
      <p:sp>
        <p:nvSpPr>
          <p:cNvPr id="52" name="TextBox 51"/>
          <p:cNvSpPr txBox="1"/>
          <p:nvPr userDrawn="1"/>
        </p:nvSpPr>
        <p:spPr>
          <a:xfrm>
            <a:off x="6011862" y="6165850"/>
            <a:ext cx="1489095" cy="431800"/>
          </a:xfrm>
          <a:prstGeom prst="rect">
            <a:avLst/>
          </a:prstGeom>
          <a:noFill/>
        </p:spPr>
        <p:txBody>
          <a:bodyPr wrap="square" lIns="0" tIns="0" rIns="0" bIns="0" rtlCol="0" anchor="b" anchorCtr="0">
            <a:noAutofit/>
          </a:bodyPr>
          <a:lstStyle/>
          <a:p>
            <a:r>
              <a:rPr lang="en-GB" sz="900">
                <a:solidFill>
                  <a:schemeClr val="tx2"/>
                </a:solidFill>
              </a:rPr>
              <a:t>www.helsinki.fi/yliopisto</a:t>
            </a:r>
          </a:p>
        </p:txBody>
      </p:sp>
      <p:pic>
        <p:nvPicPr>
          <p:cNvPr id="13" name="Picture 12" descr="FSE_RGB.png"/>
          <p:cNvPicPr>
            <a:picLocks noChangeAspect="1"/>
          </p:cNvPicPr>
          <p:nvPr userDrawn="1"/>
        </p:nvPicPr>
        <p:blipFill>
          <a:blip r:embed="rId2" cstate="print"/>
          <a:stretch>
            <a:fillRect/>
          </a:stretch>
        </p:blipFill>
        <p:spPr>
          <a:xfrm>
            <a:off x="323595" y="6203674"/>
            <a:ext cx="1454813" cy="37399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684213" y="2349499"/>
            <a:ext cx="7775574" cy="1871663"/>
          </a:xfrm>
        </p:spPr>
        <p:txBody>
          <a:bodyPr anchor="t" anchorCtr="0">
            <a:noAutofit/>
          </a:bodyPr>
          <a:lstStyle>
            <a:lvl1pPr algn="ctr">
              <a:defRPr sz="4800"/>
            </a:lvl1pPr>
          </a:lstStyle>
          <a:p>
            <a:r>
              <a:rPr lang="en-US"/>
              <a:t>Click to edit Master title style</a:t>
            </a:r>
            <a:endParaRPr lang="en-GB"/>
          </a:p>
        </p:txBody>
      </p:sp>
      <p:sp>
        <p:nvSpPr>
          <p:cNvPr id="3" name="Subtitle 2"/>
          <p:cNvSpPr>
            <a:spLocks noGrp="1"/>
          </p:cNvSpPr>
          <p:nvPr>
            <p:ph type="subTitle" idx="1"/>
          </p:nvPr>
        </p:nvSpPr>
        <p:spPr>
          <a:xfrm>
            <a:off x="684211" y="4292600"/>
            <a:ext cx="7775578" cy="1368425"/>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8" name="Freeform 14"/>
          <p:cNvSpPr>
            <a:spLocks noEditPoints="1"/>
          </p:cNvSpPr>
          <p:nvPr userDrawn="1"/>
        </p:nvSpPr>
        <p:spPr bwMode="auto">
          <a:xfrm>
            <a:off x="107951" y="115888"/>
            <a:ext cx="2161402" cy="2027228"/>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itchFamily="34" charset="0"/>
            </a:endParaRPr>
          </a:p>
        </p:txBody>
      </p:sp>
      <p:sp>
        <p:nvSpPr>
          <p:cNvPr id="20" name="Date Placeholder 3"/>
          <p:cNvSpPr>
            <a:spLocks noGrp="1"/>
          </p:cNvSpPr>
          <p:nvPr>
            <p:ph type="dt" sz="half" idx="2"/>
          </p:nvPr>
        </p:nvSpPr>
        <p:spPr>
          <a:xfrm>
            <a:off x="7500958" y="6165850"/>
            <a:ext cx="887392" cy="431800"/>
          </a:xfrm>
          <a:prstGeom prst="rect">
            <a:avLst/>
          </a:prstGeom>
        </p:spPr>
        <p:txBody>
          <a:bodyPr vert="horz" lIns="0" tIns="0" rIns="0" bIns="0" rtlCol="0" anchor="b" anchorCtr="0"/>
          <a:lstStyle>
            <a:lvl1pPr algn="r">
              <a:defRPr sz="900">
                <a:solidFill>
                  <a:schemeClr val="tx2"/>
                </a:solidFill>
                <a:latin typeface="Arial" pitchFamily="34" charset="0"/>
              </a:defRPr>
            </a:lvl1pPr>
          </a:lstStyle>
          <a:p>
            <a:endParaRPr lang="en-GB"/>
          </a:p>
        </p:txBody>
      </p:sp>
      <p:sp>
        <p:nvSpPr>
          <p:cNvPr id="24" name="Footer Placeholder 4"/>
          <p:cNvSpPr>
            <a:spLocks noGrp="1"/>
          </p:cNvSpPr>
          <p:nvPr>
            <p:ph type="ftr" sz="quarter" idx="3"/>
          </p:nvPr>
        </p:nvSpPr>
        <p:spPr>
          <a:xfrm>
            <a:off x="1979615" y="6165850"/>
            <a:ext cx="2592386" cy="431800"/>
          </a:xfrm>
          <a:prstGeom prst="rect">
            <a:avLst/>
          </a:prstGeom>
        </p:spPr>
        <p:txBody>
          <a:bodyPr vert="horz" lIns="0" tIns="0" rIns="0" bIns="0" rtlCol="0" anchor="b" anchorCtr="0"/>
          <a:lstStyle>
            <a:lvl1pPr algn="l">
              <a:defRPr sz="900">
                <a:solidFill>
                  <a:schemeClr val="tx2"/>
                </a:solidFill>
                <a:latin typeface="Arial" pitchFamily="34" charset="0"/>
              </a:defRPr>
            </a:lvl1pPr>
          </a:lstStyle>
          <a:p>
            <a:r>
              <a:rPr lang="en-GB"/>
              <a:t>Fysiikkaa runoilijoille, syksy 2023</a:t>
            </a:r>
          </a:p>
        </p:txBody>
      </p:sp>
      <p:sp>
        <p:nvSpPr>
          <p:cNvPr id="25" name="Slide Number Placeholder 5"/>
          <p:cNvSpPr>
            <a:spLocks noGrp="1"/>
          </p:cNvSpPr>
          <p:nvPr>
            <p:ph type="sldNum" sz="quarter" idx="4"/>
          </p:nvPr>
        </p:nvSpPr>
        <p:spPr>
          <a:xfrm>
            <a:off x="8388351" y="6165851"/>
            <a:ext cx="431800" cy="431799"/>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89059335-AFD3-4DED-970B-1AD46A147785}" type="slidenum">
              <a:rPr lang="en-GB" smtClean="0"/>
              <a:pPr/>
              <a:t>‹#›</a:t>
            </a:fld>
            <a:endParaRPr lang="en-GB"/>
          </a:p>
        </p:txBody>
      </p:sp>
      <p:sp>
        <p:nvSpPr>
          <p:cNvPr id="30" name="TextBox 29"/>
          <p:cNvSpPr txBox="1"/>
          <p:nvPr userDrawn="1"/>
        </p:nvSpPr>
        <p:spPr>
          <a:xfrm>
            <a:off x="6011862" y="6165850"/>
            <a:ext cx="1489095" cy="431800"/>
          </a:xfrm>
          <a:prstGeom prst="rect">
            <a:avLst/>
          </a:prstGeom>
          <a:noFill/>
        </p:spPr>
        <p:txBody>
          <a:bodyPr wrap="square" lIns="0" tIns="0" rIns="0" bIns="0" rtlCol="0" anchor="b" anchorCtr="0">
            <a:noAutofit/>
          </a:bodyPr>
          <a:lstStyle/>
          <a:p>
            <a:r>
              <a:rPr lang="en-GB" sz="900">
                <a:solidFill>
                  <a:schemeClr val="tx2"/>
                </a:solidFill>
              </a:rPr>
              <a:t>www.helsinki.fi/yliopisto</a:t>
            </a:r>
          </a:p>
        </p:txBody>
      </p:sp>
      <p:pic>
        <p:nvPicPr>
          <p:cNvPr id="13" name="Picture 12" descr="FSE_RGB.png"/>
          <p:cNvPicPr>
            <a:picLocks noChangeAspect="1"/>
          </p:cNvPicPr>
          <p:nvPr userDrawn="1"/>
        </p:nvPicPr>
        <p:blipFill>
          <a:blip r:embed="rId2" cstate="print"/>
          <a:stretch>
            <a:fillRect/>
          </a:stretch>
        </p:blipFill>
        <p:spPr>
          <a:xfrm>
            <a:off x="323595" y="6203674"/>
            <a:ext cx="1454813" cy="37399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Date Placeholder 9"/>
          <p:cNvSpPr>
            <a:spLocks noGrp="1"/>
          </p:cNvSpPr>
          <p:nvPr>
            <p:ph type="dt" sz="half" idx="10"/>
          </p:nvPr>
        </p:nvSpPr>
        <p:spPr>
          <a:xfrm>
            <a:off x="7500958" y="6165850"/>
            <a:ext cx="887392" cy="431800"/>
          </a:xfrm>
          <a:prstGeom prst="rect">
            <a:avLst/>
          </a:prstGeom>
        </p:spPr>
        <p:txBody>
          <a:bodyPr/>
          <a:lstStyle/>
          <a:p>
            <a:endParaRPr lang="en-GB"/>
          </a:p>
        </p:txBody>
      </p:sp>
      <p:sp>
        <p:nvSpPr>
          <p:cNvPr id="11" name="Slide Number Placeholder 10"/>
          <p:cNvSpPr>
            <a:spLocks noGrp="1"/>
          </p:cNvSpPr>
          <p:nvPr>
            <p:ph type="sldNum" sz="quarter" idx="11"/>
          </p:nvPr>
        </p:nvSpPr>
        <p:spPr/>
        <p:txBody>
          <a:bodyPr/>
          <a:lstStyle/>
          <a:p>
            <a:fld id="{89059335-AFD3-4DED-970B-1AD46A147785}" type="slidenum">
              <a:rPr lang="en-GB" smtClean="0"/>
              <a:pPr/>
              <a:t>‹#›</a:t>
            </a:fld>
            <a:endParaRPr lang="en-GB"/>
          </a:p>
        </p:txBody>
      </p:sp>
      <p:sp>
        <p:nvSpPr>
          <p:cNvPr id="12" name="Footer Placeholder 11"/>
          <p:cNvSpPr>
            <a:spLocks noGrp="1"/>
          </p:cNvSpPr>
          <p:nvPr>
            <p:ph type="ftr" sz="quarter" idx="12"/>
          </p:nvPr>
        </p:nvSpPr>
        <p:spPr/>
        <p:txBody>
          <a:bodyPr/>
          <a:lstStyle/>
          <a:p>
            <a:r>
              <a:rPr lang="en-GB"/>
              <a:t>Fysiikkaa runoilijoille, syksy 2023</a:t>
            </a:r>
          </a:p>
        </p:txBody>
      </p:sp>
      <p:sp>
        <p:nvSpPr>
          <p:cNvPr id="13" name="Title 12"/>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79613" y="1989138"/>
            <a:ext cx="3348038" cy="4032250"/>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72113" y="1989138"/>
            <a:ext cx="3348036" cy="4032250"/>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itle 11"/>
          <p:cNvSpPr>
            <a:spLocks noGrp="1"/>
          </p:cNvSpPr>
          <p:nvPr>
            <p:ph type="title"/>
          </p:nvPr>
        </p:nvSpPr>
        <p:spPr/>
        <p:txBody>
          <a:bodyPr/>
          <a:lstStyle/>
          <a:p>
            <a:r>
              <a:rPr lang="en-US"/>
              <a:t>Click to edit Master title style</a:t>
            </a:r>
            <a:endParaRPr lang="en-GB"/>
          </a:p>
        </p:txBody>
      </p:sp>
      <p:sp>
        <p:nvSpPr>
          <p:cNvPr id="13" name="Date Placeholder 12"/>
          <p:cNvSpPr>
            <a:spLocks noGrp="1"/>
          </p:cNvSpPr>
          <p:nvPr>
            <p:ph type="dt" sz="half" idx="10"/>
          </p:nvPr>
        </p:nvSpPr>
        <p:spPr>
          <a:xfrm>
            <a:off x="7500958" y="6165850"/>
            <a:ext cx="887392" cy="431800"/>
          </a:xfrm>
          <a:prstGeom prst="rect">
            <a:avLst/>
          </a:prstGeom>
        </p:spPr>
        <p:txBody>
          <a:bodyPr/>
          <a:lstStyle/>
          <a:p>
            <a:endParaRPr lang="en-GB"/>
          </a:p>
        </p:txBody>
      </p:sp>
      <p:sp>
        <p:nvSpPr>
          <p:cNvPr id="14" name="Slide Number Placeholder 13"/>
          <p:cNvSpPr>
            <a:spLocks noGrp="1"/>
          </p:cNvSpPr>
          <p:nvPr>
            <p:ph type="sldNum" sz="quarter" idx="11"/>
          </p:nvPr>
        </p:nvSpPr>
        <p:spPr/>
        <p:txBody>
          <a:bodyPr/>
          <a:lstStyle/>
          <a:p>
            <a:fld id="{89059335-AFD3-4DED-970B-1AD46A147785}" type="slidenum">
              <a:rPr lang="en-GB" smtClean="0"/>
              <a:pPr/>
              <a:t>‹#›</a:t>
            </a:fld>
            <a:endParaRPr lang="en-GB"/>
          </a:p>
        </p:txBody>
      </p:sp>
      <p:sp>
        <p:nvSpPr>
          <p:cNvPr id="15" name="Footer Placeholder 14"/>
          <p:cNvSpPr>
            <a:spLocks noGrp="1"/>
          </p:cNvSpPr>
          <p:nvPr>
            <p:ph type="ftr" sz="quarter" idx="12"/>
          </p:nvPr>
        </p:nvSpPr>
        <p:spPr/>
        <p:txBody>
          <a:bodyPr/>
          <a:lstStyle/>
          <a:p>
            <a:r>
              <a:rPr lang="en-GB"/>
              <a:t>Fysiikkaa runoilijoille, syksy 2023</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GB"/>
          </a:p>
        </p:txBody>
      </p:sp>
      <p:sp>
        <p:nvSpPr>
          <p:cNvPr id="7" name="Date Placeholder 6"/>
          <p:cNvSpPr>
            <a:spLocks noGrp="1"/>
          </p:cNvSpPr>
          <p:nvPr>
            <p:ph type="dt" sz="half" idx="10"/>
          </p:nvPr>
        </p:nvSpPr>
        <p:spPr>
          <a:xfrm>
            <a:off x="7500958" y="6165850"/>
            <a:ext cx="887392" cy="431800"/>
          </a:xfrm>
          <a:prstGeom prst="rect">
            <a:avLst/>
          </a:prstGeom>
        </p:spPr>
        <p:txBody>
          <a:bodyPr/>
          <a:lstStyle/>
          <a:p>
            <a:endParaRPr lang="en-GB"/>
          </a:p>
        </p:txBody>
      </p:sp>
      <p:sp>
        <p:nvSpPr>
          <p:cNvPr id="8" name="Slide Number Placeholder 7"/>
          <p:cNvSpPr>
            <a:spLocks noGrp="1"/>
          </p:cNvSpPr>
          <p:nvPr>
            <p:ph type="sldNum" sz="quarter" idx="11"/>
          </p:nvPr>
        </p:nvSpPr>
        <p:spPr/>
        <p:txBody>
          <a:bodyPr/>
          <a:lstStyle/>
          <a:p>
            <a:fld id="{89059335-AFD3-4DED-970B-1AD46A147785}" type="slidenum">
              <a:rPr lang="en-GB" smtClean="0"/>
              <a:pPr/>
              <a:t>‹#›</a:t>
            </a:fld>
            <a:endParaRPr lang="en-GB"/>
          </a:p>
        </p:txBody>
      </p:sp>
      <p:sp>
        <p:nvSpPr>
          <p:cNvPr id="9" name="Footer Placeholder 8"/>
          <p:cNvSpPr>
            <a:spLocks noGrp="1"/>
          </p:cNvSpPr>
          <p:nvPr>
            <p:ph type="ftr" sz="quarter" idx="12"/>
          </p:nvPr>
        </p:nvSpPr>
        <p:spPr/>
        <p:txBody>
          <a:bodyPr/>
          <a:lstStyle/>
          <a:p>
            <a:r>
              <a:rPr lang="en-GB"/>
              <a:t>Fysiikkaa runoilijoille, syksy 2023</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9612" y="1989138"/>
            <a:ext cx="6840538" cy="511168"/>
          </a:xfrm>
        </p:spPr>
        <p:txBody>
          <a:bodyPr/>
          <a:lstStyle>
            <a:lvl1pPr marL="0" indent="0">
              <a:buNone/>
              <a:defRPr/>
            </a:lvl1pPr>
          </a:lstStyle>
          <a:p>
            <a:pPr lvl="0"/>
            <a:r>
              <a:rPr lang="en-US" dirty="0"/>
              <a:t>Click to edit Master text styles</a:t>
            </a:r>
          </a:p>
        </p:txBody>
      </p:sp>
      <p:sp>
        <p:nvSpPr>
          <p:cNvPr id="10" name="Date Placeholder 9"/>
          <p:cNvSpPr>
            <a:spLocks noGrp="1"/>
          </p:cNvSpPr>
          <p:nvPr>
            <p:ph type="dt" sz="half" idx="10"/>
          </p:nvPr>
        </p:nvSpPr>
        <p:spPr>
          <a:xfrm>
            <a:off x="7500958" y="6165850"/>
            <a:ext cx="887392" cy="431800"/>
          </a:xfrm>
          <a:prstGeom prst="rect">
            <a:avLst/>
          </a:prstGeom>
        </p:spPr>
        <p:txBody>
          <a:bodyPr/>
          <a:lstStyle/>
          <a:p>
            <a:endParaRPr lang="en-GB"/>
          </a:p>
        </p:txBody>
      </p:sp>
      <p:sp>
        <p:nvSpPr>
          <p:cNvPr id="11" name="Slide Number Placeholder 10"/>
          <p:cNvSpPr>
            <a:spLocks noGrp="1"/>
          </p:cNvSpPr>
          <p:nvPr>
            <p:ph type="sldNum" sz="quarter" idx="11"/>
          </p:nvPr>
        </p:nvSpPr>
        <p:spPr/>
        <p:txBody>
          <a:bodyPr/>
          <a:lstStyle/>
          <a:p>
            <a:fld id="{89059335-AFD3-4DED-970B-1AD46A147785}" type="slidenum">
              <a:rPr lang="en-GB" smtClean="0"/>
              <a:pPr/>
              <a:t>‹#›</a:t>
            </a:fld>
            <a:endParaRPr lang="en-GB"/>
          </a:p>
        </p:txBody>
      </p:sp>
      <p:sp>
        <p:nvSpPr>
          <p:cNvPr id="12" name="Footer Placeholder 11"/>
          <p:cNvSpPr>
            <a:spLocks noGrp="1"/>
          </p:cNvSpPr>
          <p:nvPr>
            <p:ph type="ftr" sz="quarter" idx="12"/>
          </p:nvPr>
        </p:nvSpPr>
        <p:spPr/>
        <p:txBody>
          <a:bodyPr/>
          <a:lstStyle/>
          <a:p>
            <a:r>
              <a:rPr lang="en-GB"/>
              <a:t>Fysiikkaa runoilijoille, syksy 2023</a:t>
            </a:r>
          </a:p>
        </p:txBody>
      </p:sp>
      <p:sp>
        <p:nvSpPr>
          <p:cNvPr id="13" name="Title 12"/>
          <p:cNvSpPr>
            <a:spLocks noGrp="1"/>
          </p:cNvSpPr>
          <p:nvPr>
            <p:ph type="title"/>
          </p:nvPr>
        </p:nvSpPr>
        <p:spPr/>
        <p:txBody>
          <a:bodyPr/>
          <a:lstStyle/>
          <a:p>
            <a:r>
              <a:rPr lang="en-US"/>
              <a:t>Click to edit Master title style</a:t>
            </a:r>
            <a:endParaRPr lang="en-GB"/>
          </a:p>
        </p:txBody>
      </p:sp>
      <p:sp>
        <p:nvSpPr>
          <p:cNvPr id="14" name="Picture Placeholder 13"/>
          <p:cNvSpPr>
            <a:spLocks noGrp="1"/>
          </p:cNvSpPr>
          <p:nvPr>
            <p:ph type="pic" sz="quarter" idx="13"/>
          </p:nvPr>
        </p:nvSpPr>
        <p:spPr>
          <a:xfrm>
            <a:off x="1979613" y="2492375"/>
            <a:ext cx="6840537" cy="3529013"/>
          </a:xfrm>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1/2 Picture">
    <p:spTree>
      <p:nvGrpSpPr>
        <p:cNvPr id="1" name=""/>
        <p:cNvGrpSpPr/>
        <p:nvPr/>
      </p:nvGrpSpPr>
      <p:grpSpPr>
        <a:xfrm>
          <a:off x="0" y="0"/>
          <a:ext cx="0" cy="0"/>
          <a:chOff x="0" y="0"/>
          <a:chExt cx="0" cy="0"/>
        </a:xfrm>
      </p:grpSpPr>
      <p:sp>
        <p:nvSpPr>
          <p:cNvPr id="10" name="Date Placeholder 9"/>
          <p:cNvSpPr>
            <a:spLocks noGrp="1"/>
          </p:cNvSpPr>
          <p:nvPr>
            <p:ph type="dt" sz="half" idx="10"/>
          </p:nvPr>
        </p:nvSpPr>
        <p:spPr>
          <a:xfrm>
            <a:off x="7500958" y="6165850"/>
            <a:ext cx="887392" cy="431800"/>
          </a:xfrm>
          <a:prstGeom prst="rect">
            <a:avLst/>
          </a:prstGeom>
        </p:spPr>
        <p:txBody>
          <a:bodyPr/>
          <a:lstStyle/>
          <a:p>
            <a:endParaRPr lang="en-GB"/>
          </a:p>
        </p:txBody>
      </p:sp>
      <p:sp>
        <p:nvSpPr>
          <p:cNvPr id="11" name="Slide Number Placeholder 10"/>
          <p:cNvSpPr>
            <a:spLocks noGrp="1"/>
          </p:cNvSpPr>
          <p:nvPr>
            <p:ph type="sldNum" sz="quarter" idx="11"/>
          </p:nvPr>
        </p:nvSpPr>
        <p:spPr/>
        <p:txBody>
          <a:bodyPr/>
          <a:lstStyle/>
          <a:p>
            <a:fld id="{89059335-AFD3-4DED-970B-1AD46A147785}" type="slidenum">
              <a:rPr lang="en-GB" smtClean="0"/>
              <a:pPr/>
              <a:t>‹#›</a:t>
            </a:fld>
            <a:endParaRPr lang="en-GB"/>
          </a:p>
        </p:txBody>
      </p:sp>
      <p:sp>
        <p:nvSpPr>
          <p:cNvPr id="12" name="Footer Placeholder 11"/>
          <p:cNvSpPr>
            <a:spLocks noGrp="1"/>
          </p:cNvSpPr>
          <p:nvPr>
            <p:ph type="ftr" sz="quarter" idx="12"/>
          </p:nvPr>
        </p:nvSpPr>
        <p:spPr/>
        <p:txBody>
          <a:bodyPr/>
          <a:lstStyle/>
          <a:p>
            <a:r>
              <a:rPr lang="en-GB"/>
              <a:t>Fysiikkaa runoilijoille, syksy 2023</a:t>
            </a:r>
          </a:p>
        </p:txBody>
      </p:sp>
      <p:sp>
        <p:nvSpPr>
          <p:cNvPr id="13" name="Title 12"/>
          <p:cNvSpPr>
            <a:spLocks noGrp="1"/>
          </p:cNvSpPr>
          <p:nvPr>
            <p:ph type="title"/>
          </p:nvPr>
        </p:nvSpPr>
        <p:spPr/>
        <p:txBody>
          <a:bodyPr/>
          <a:lstStyle/>
          <a:p>
            <a:r>
              <a:rPr lang="en-US"/>
              <a:t>Click to edit Master title style</a:t>
            </a:r>
            <a:endParaRPr lang="en-GB"/>
          </a:p>
        </p:txBody>
      </p:sp>
      <p:sp>
        <p:nvSpPr>
          <p:cNvPr id="9" name="Content Placeholder 2"/>
          <p:cNvSpPr>
            <a:spLocks noGrp="1"/>
          </p:cNvSpPr>
          <p:nvPr>
            <p:ph sz="half" idx="1"/>
          </p:nvPr>
        </p:nvSpPr>
        <p:spPr>
          <a:xfrm>
            <a:off x="1979613" y="1989136"/>
            <a:ext cx="3348038" cy="4032251"/>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14"/>
          <p:cNvSpPr>
            <a:spLocks noGrp="1"/>
          </p:cNvSpPr>
          <p:nvPr>
            <p:ph type="pic" sz="quarter" idx="13"/>
          </p:nvPr>
        </p:nvSpPr>
        <p:spPr>
          <a:xfrm>
            <a:off x="5472113" y="1989138"/>
            <a:ext cx="3348037" cy="4032250"/>
          </a:xfrm>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ith small pictures">
    <p:spTree>
      <p:nvGrpSpPr>
        <p:cNvPr id="1" name=""/>
        <p:cNvGrpSpPr/>
        <p:nvPr/>
      </p:nvGrpSpPr>
      <p:grpSpPr>
        <a:xfrm>
          <a:off x="0" y="0"/>
          <a:ext cx="0" cy="0"/>
          <a:chOff x="0" y="0"/>
          <a:chExt cx="0" cy="0"/>
        </a:xfrm>
      </p:grpSpPr>
      <p:sp>
        <p:nvSpPr>
          <p:cNvPr id="10" name="Date Placeholder 9"/>
          <p:cNvSpPr>
            <a:spLocks noGrp="1"/>
          </p:cNvSpPr>
          <p:nvPr>
            <p:ph type="dt" sz="half" idx="10"/>
          </p:nvPr>
        </p:nvSpPr>
        <p:spPr>
          <a:xfrm>
            <a:off x="7500958" y="6165850"/>
            <a:ext cx="887392" cy="431800"/>
          </a:xfrm>
          <a:prstGeom prst="rect">
            <a:avLst/>
          </a:prstGeom>
        </p:spPr>
        <p:txBody>
          <a:bodyPr/>
          <a:lstStyle/>
          <a:p>
            <a:endParaRPr lang="en-GB"/>
          </a:p>
        </p:txBody>
      </p:sp>
      <p:sp>
        <p:nvSpPr>
          <p:cNvPr id="11" name="Slide Number Placeholder 10"/>
          <p:cNvSpPr>
            <a:spLocks noGrp="1"/>
          </p:cNvSpPr>
          <p:nvPr>
            <p:ph type="sldNum" sz="quarter" idx="11"/>
          </p:nvPr>
        </p:nvSpPr>
        <p:spPr/>
        <p:txBody>
          <a:bodyPr/>
          <a:lstStyle/>
          <a:p>
            <a:fld id="{89059335-AFD3-4DED-970B-1AD46A147785}" type="slidenum">
              <a:rPr lang="en-GB" smtClean="0"/>
              <a:pPr/>
              <a:t>‹#›</a:t>
            </a:fld>
            <a:endParaRPr lang="en-GB"/>
          </a:p>
        </p:txBody>
      </p:sp>
      <p:sp>
        <p:nvSpPr>
          <p:cNvPr id="12" name="Footer Placeholder 11"/>
          <p:cNvSpPr>
            <a:spLocks noGrp="1"/>
          </p:cNvSpPr>
          <p:nvPr>
            <p:ph type="ftr" sz="quarter" idx="12"/>
          </p:nvPr>
        </p:nvSpPr>
        <p:spPr/>
        <p:txBody>
          <a:bodyPr/>
          <a:lstStyle/>
          <a:p>
            <a:r>
              <a:rPr lang="en-GB"/>
              <a:t>Fysiikkaa runoilijoille, syksy 2023</a:t>
            </a:r>
          </a:p>
        </p:txBody>
      </p:sp>
      <p:sp>
        <p:nvSpPr>
          <p:cNvPr id="13" name="Title 12"/>
          <p:cNvSpPr>
            <a:spLocks noGrp="1"/>
          </p:cNvSpPr>
          <p:nvPr>
            <p:ph type="title"/>
          </p:nvPr>
        </p:nvSpPr>
        <p:spPr/>
        <p:txBody>
          <a:bodyPr/>
          <a:lstStyle/>
          <a:p>
            <a:r>
              <a:rPr lang="en-US"/>
              <a:t>Click to edit Master title style</a:t>
            </a:r>
            <a:endParaRPr lang="en-GB"/>
          </a:p>
        </p:txBody>
      </p:sp>
      <p:sp>
        <p:nvSpPr>
          <p:cNvPr id="9" name="Content Placeholder 2"/>
          <p:cNvSpPr>
            <a:spLocks noGrp="1"/>
          </p:cNvSpPr>
          <p:nvPr>
            <p:ph sz="half" idx="1"/>
          </p:nvPr>
        </p:nvSpPr>
        <p:spPr>
          <a:xfrm>
            <a:off x="1979612" y="4221162"/>
            <a:ext cx="6840537" cy="1800225"/>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p:cNvSpPr>
            <a:spLocks noGrp="1"/>
          </p:cNvSpPr>
          <p:nvPr>
            <p:ph type="body" sz="quarter" idx="17"/>
          </p:nvPr>
        </p:nvSpPr>
        <p:spPr>
          <a:xfrm>
            <a:off x="1979613" y="1989138"/>
            <a:ext cx="1584325"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en-US"/>
              <a:t>Click to edit Master text styles</a:t>
            </a:r>
          </a:p>
        </p:txBody>
      </p:sp>
      <p:sp>
        <p:nvSpPr>
          <p:cNvPr id="24" name="Text Placeholder 21"/>
          <p:cNvSpPr>
            <a:spLocks noGrp="1"/>
          </p:cNvSpPr>
          <p:nvPr>
            <p:ph type="body" sz="quarter" idx="18"/>
          </p:nvPr>
        </p:nvSpPr>
        <p:spPr>
          <a:xfrm>
            <a:off x="3708400" y="1989138"/>
            <a:ext cx="1584325"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1"/>
          <p:cNvSpPr>
            <a:spLocks noGrp="1"/>
          </p:cNvSpPr>
          <p:nvPr>
            <p:ph type="body" sz="quarter" idx="19"/>
          </p:nvPr>
        </p:nvSpPr>
        <p:spPr>
          <a:xfrm>
            <a:off x="5435600" y="1989138"/>
            <a:ext cx="1584325"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en-US"/>
              <a:t>Click to edit Master text styles</a:t>
            </a:r>
          </a:p>
        </p:txBody>
      </p:sp>
      <p:sp>
        <p:nvSpPr>
          <p:cNvPr id="26" name="Text Placeholder 21"/>
          <p:cNvSpPr>
            <a:spLocks noGrp="1"/>
          </p:cNvSpPr>
          <p:nvPr>
            <p:ph type="body" sz="quarter" idx="20"/>
          </p:nvPr>
        </p:nvSpPr>
        <p:spPr>
          <a:xfrm>
            <a:off x="7164388" y="1989138"/>
            <a:ext cx="1584325"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en-US"/>
              <a:t>Click to edit Master text styles</a:t>
            </a:r>
          </a:p>
        </p:txBody>
      </p:sp>
      <p:sp>
        <p:nvSpPr>
          <p:cNvPr id="16" name="Picture Placeholder 15"/>
          <p:cNvSpPr>
            <a:spLocks noGrp="1"/>
          </p:cNvSpPr>
          <p:nvPr>
            <p:ph type="pic" sz="quarter" idx="21"/>
          </p:nvPr>
        </p:nvSpPr>
        <p:spPr>
          <a:xfrm>
            <a:off x="1979613" y="2492375"/>
            <a:ext cx="1584325" cy="1584325"/>
          </a:xfrm>
        </p:spPr>
        <p:txBody>
          <a:bodyPr/>
          <a:lstStyle/>
          <a:p>
            <a:endParaRPr lang="en-GB"/>
          </a:p>
        </p:txBody>
      </p:sp>
      <p:sp>
        <p:nvSpPr>
          <p:cNvPr id="21" name="Picture Placeholder 20"/>
          <p:cNvSpPr>
            <a:spLocks noGrp="1"/>
          </p:cNvSpPr>
          <p:nvPr>
            <p:ph type="pic" sz="quarter" idx="22"/>
          </p:nvPr>
        </p:nvSpPr>
        <p:spPr>
          <a:xfrm>
            <a:off x="3708400" y="2492375"/>
            <a:ext cx="1584325" cy="1584325"/>
          </a:xfrm>
        </p:spPr>
        <p:txBody>
          <a:bodyPr/>
          <a:lstStyle/>
          <a:p>
            <a:endParaRPr lang="en-GB"/>
          </a:p>
        </p:txBody>
      </p:sp>
      <p:sp>
        <p:nvSpPr>
          <p:cNvPr id="27" name="Picture Placeholder 26"/>
          <p:cNvSpPr>
            <a:spLocks noGrp="1"/>
          </p:cNvSpPr>
          <p:nvPr>
            <p:ph type="pic" sz="quarter" idx="23"/>
          </p:nvPr>
        </p:nvSpPr>
        <p:spPr>
          <a:xfrm>
            <a:off x="5435600" y="2492375"/>
            <a:ext cx="1584325" cy="1584325"/>
          </a:xfrm>
        </p:spPr>
        <p:txBody>
          <a:bodyPr/>
          <a:lstStyle/>
          <a:p>
            <a:endParaRPr lang="en-GB"/>
          </a:p>
        </p:txBody>
      </p:sp>
      <p:sp>
        <p:nvSpPr>
          <p:cNvPr id="29" name="Picture Placeholder 28"/>
          <p:cNvSpPr>
            <a:spLocks noGrp="1"/>
          </p:cNvSpPr>
          <p:nvPr>
            <p:ph type="pic" sz="quarter" idx="24"/>
          </p:nvPr>
        </p:nvSpPr>
        <p:spPr>
          <a:xfrm>
            <a:off x="7164388" y="2492375"/>
            <a:ext cx="1584325" cy="1584325"/>
          </a:xfrm>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7500958" y="6165850"/>
            <a:ext cx="887392" cy="431800"/>
          </a:xfrm>
          <a:prstGeom prst="rect">
            <a:avLst/>
          </a:prstGeom>
        </p:spPr>
        <p:txBody>
          <a:bodyPr/>
          <a:lstStyle/>
          <a:p>
            <a:endParaRPr lang="en-GB"/>
          </a:p>
        </p:txBody>
      </p:sp>
      <p:sp>
        <p:nvSpPr>
          <p:cNvPr id="6" name="Slide Number Placeholder 5"/>
          <p:cNvSpPr>
            <a:spLocks noGrp="1"/>
          </p:cNvSpPr>
          <p:nvPr>
            <p:ph type="sldNum" sz="quarter" idx="11"/>
          </p:nvPr>
        </p:nvSpPr>
        <p:spPr/>
        <p:txBody>
          <a:bodyPr/>
          <a:lstStyle/>
          <a:p>
            <a:fld id="{89059335-AFD3-4DED-970B-1AD46A147785}" type="slidenum">
              <a:rPr lang="en-GB" smtClean="0"/>
              <a:pPr/>
              <a:t>‹#›</a:t>
            </a:fld>
            <a:endParaRPr lang="en-GB"/>
          </a:p>
        </p:txBody>
      </p:sp>
      <p:sp>
        <p:nvSpPr>
          <p:cNvPr id="7" name="Footer Placeholder 6"/>
          <p:cNvSpPr>
            <a:spLocks noGrp="1"/>
          </p:cNvSpPr>
          <p:nvPr>
            <p:ph type="ftr" sz="quarter" idx="12"/>
          </p:nvPr>
        </p:nvSpPr>
        <p:spPr/>
        <p:txBody>
          <a:bodyPr/>
          <a:lstStyle/>
          <a:p>
            <a:r>
              <a:rPr lang="en-GB"/>
              <a:t>Fysiikkaa runoilijoille, syksy 2023</a:t>
            </a:r>
          </a:p>
        </p:txBody>
      </p:sp>
      <p:sp>
        <p:nvSpPr>
          <p:cNvPr id="8" name="Freeform 14"/>
          <p:cNvSpPr>
            <a:spLocks noEditPoints="1"/>
          </p:cNvSpPr>
          <p:nvPr userDrawn="1"/>
        </p:nvSpPr>
        <p:spPr bwMode="auto">
          <a:xfrm>
            <a:off x="107950" y="115888"/>
            <a:ext cx="1782228" cy="1671592"/>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itchFamily="34" charset="0"/>
            </a:endParaRPr>
          </a:p>
        </p:txBody>
      </p:sp>
      <p:pic>
        <p:nvPicPr>
          <p:cNvPr id="10" name="Picture 9" descr="FSE_RGB.png"/>
          <p:cNvPicPr>
            <a:picLocks noChangeAspect="1"/>
          </p:cNvPicPr>
          <p:nvPr userDrawn="1"/>
        </p:nvPicPr>
        <p:blipFill>
          <a:blip r:embed="rId2" cstate="print"/>
          <a:stretch>
            <a:fillRect/>
          </a:stretch>
        </p:blipFill>
        <p:spPr>
          <a:xfrm>
            <a:off x="323595" y="6203674"/>
            <a:ext cx="1454813" cy="37399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79612" y="549275"/>
            <a:ext cx="6840538" cy="1150938"/>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p:cNvSpPr>
            <a:spLocks noGrp="1"/>
          </p:cNvSpPr>
          <p:nvPr>
            <p:ph type="body" idx="1"/>
          </p:nvPr>
        </p:nvSpPr>
        <p:spPr>
          <a:xfrm>
            <a:off x="1979612" y="1989139"/>
            <a:ext cx="6840538" cy="403225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4"/>
          <p:cNvSpPr>
            <a:spLocks noGrp="1"/>
          </p:cNvSpPr>
          <p:nvPr>
            <p:ph type="ftr" sz="quarter" idx="3"/>
          </p:nvPr>
        </p:nvSpPr>
        <p:spPr>
          <a:xfrm>
            <a:off x="1979712" y="6165304"/>
            <a:ext cx="4536504" cy="432048"/>
          </a:xfrm>
          <a:prstGeom prst="rect">
            <a:avLst/>
          </a:prstGeom>
        </p:spPr>
        <p:txBody>
          <a:bodyPr vert="horz" lIns="0" tIns="0" rIns="0" bIns="0" rtlCol="0" anchor="b" anchorCtr="0"/>
          <a:lstStyle>
            <a:lvl1pPr algn="l">
              <a:defRPr sz="900">
                <a:solidFill>
                  <a:schemeClr val="tx2"/>
                </a:solidFill>
                <a:latin typeface="Arial" pitchFamily="34" charset="0"/>
              </a:defRPr>
            </a:lvl1pPr>
          </a:lstStyle>
          <a:p>
            <a:r>
              <a:rPr lang="en-GB"/>
              <a:t>Fysiikkaa runoilijoille, syksy 2023</a:t>
            </a:r>
          </a:p>
        </p:txBody>
      </p:sp>
      <p:sp>
        <p:nvSpPr>
          <p:cNvPr id="9" name="Slide Number Placeholder 5"/>
          <p:cNvSpPr>
            <a:spLocks noGrp="1"/>
          </p:cNvSpPr>
          <p:nvPr>
            <p:ph type="sldNum" sz="quarter" idx="4"/>
          </p:nvPr>
        </p:nvSpPr>
        <p:spPr>
          <a:xfrm>
            <a:off x="8388351" y="6165851"/>
            <a:ext cx="431800" cy="431799"/>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89059335-AFD3-4DED-970B-1AD46A147785}" type="slidenum">
              <a:rPr lang="en-GB" smtClean="0"/>
              <a:pPr/>
              <a:t>‹#›</a:t>
            </a:fld>
            <a:endParaRPr lang="en-GB"/>
          </a:p>
        </p:txBody>
      </p:sp>
      <p:sp>
        <p:nvSpPr>
          <p:cNvPr id="14" name="Freeform 14"/>
          <p:cNvSpPr>
            <a:spLocks noEditPoints="1"/>
          </p:cNvSpPr>
          <p:nvPr userDrawn="1"/>
        </p:nvSpPr>
        <p:spPr bwMode="auto">
          <a:xfrm>
            <a:off x="107950" y="115888"/>
            <a:ext cx="1782228" cy="1671592"/>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itchFamily="34" charset="0"/>
            </a:endParaRPr>
          </a:p>
        </p:txBody>
      </p:sp>
      <p:sp>
        <p:nvSpPr>
          <p:cNvPr id="21" name="Line 16"/>
          <p:cNvSpPr>
            <a:spLocks noChangeShapeType="1"/>
          </p:cNvSpPr>
          <p:nvPr userDrawn="1"/>
        </p:nvSpPr>
        <p:spPr bwMode="auto">
          <a:xfrm flipV="1">
            <a:off x="1979614" y="1773238"/>
            <a:ext cx="6840536" cy="0"/>
          </a:xfrm>
          <a:prstGeom prst="line">
            <a:avLst/>
          </a:prstGeom>
          <a:noFill/>
          <a:ln w="12700">
            <a:solidFill>
              <a:schemeClr val="tx2"/>
            </a:solidFill>
            <a:round/>
            <a:headEnd/>
            <a:tailEnd/>
          </a:ln>
        </p:spPr>
        <p:txBody>
          <a:bodyPr wrap="none" lIns="0" tIns="0" rIns="0" bIns="0" anchor="ctr"/>
          <a:lstStyle/>
          <a:p>
            <a:endParaRPr lang="en-GB"/>
          </a:p>
        </p:txBody>
      </p:sp>
      <p:pic>
        <p:nvPicPr>
          <p:cNvPr id="17" name="Picture 16" descr="FSE_RGB.png"/>
          <p:cNvPicPr>
            <a:picLocks noChangeAspect="1"/>
          </p:cNvPicPr>
          <p:nvPr userDrawn="1"/>
        </p:nvPicPr>
        <p:blipFill>
          <a:blip r:embed="rId11" cstate="print"/>
          <a:stretch>
            <a:fillRect/>
          </a:stretch>
        </p:blipFill>
        <p:spPr>
          <a:xfrm>
            <a:off x="323595" y="6203674"/>
            <a:ext cx="1454813" cy="373990"/>
          </a:xfrm>
          <a:prstGeom prst="rect">
            <a:avLst/>
          </a:prstGeom>
        </p:spPr>
      </p:pic>
      <p:pic>
        <p:nvPicPr>
          <p:cNvPr id="10" name="Picture 9" descr="2cmyk.eps"/>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79513" y="2060848"/>
            <a:ext cx="1368152" cy="8375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52" r:id="rId4"/>
    <p:sldLayoutId id="2147483654" r:id="rId5"/>
    <p:sldLayoutId id="2147483660" r:id="rId6"/>
    <p:sldLayoutId id="2147483661" r:id="rId7"/>
    <p:sldLayoutId id="2147483662" r:id="rId8"/>
    <p:sldLayoutId id="2147483655" r:id="rId9"/>
  </p:sldLayoutIdLst>
  <p:hf hdr="0" dt="0"/>
  <p:txStyles>
    <p:titleStyle>
      <a:lvl1pPr algn="l" defTabSz="914400" rtl="0" eaLnBrk="1" latinLnBrk="0" hangingPunct="1">
        <a:spcBef>
          <a:spcPct val="0"/>
        </a:spcBef>
        <a:buNone/>
        <a:defRPr sz="3400" b="1" kern="1200">
          <a:solidFill>
            <a:schemeClr val="tx1"/>
          </a:solidFill>
          <a:latin typeface="+mj-lt"/>
          <a:ea typeface="+mj-ea"/>
          <a:cs typeface="+mj-cs"/>
        </a:defRPr>
      </a:lvl1pPr>
    </p:titleStyle>
    <p:bodyStyle>
      <a:lvl1pPr marL="266700" indent="-266700" algn="l" defTabSz="914400" rtl="0" eaLnBrk="1" latinLnBrk="0" hangingPunct="1">
        <a:spcBef>
          <a:spcPts val="0"/>
        </a:spcBef>
        <a:spcAft>
          <a:spcPts val="800"/>
        </a:spcAft>
        <a:buClr>
          <a:schemeClr val="accent1"/>
        </a:buClr>
        <a:buSzPct val="100000"/>
        <a:buFont typeface="Arial" pitchFamily="34" charset="0"/>
        <a:buChar char="•"/>
        <a:defRPr sz="2200" kern="1200">
          <a:solidFill>
            <a:schemeClr val="tx1"/>
          </a:solidFill>
          <a:latin typeface="+mn-lt"/>
          <a:ea typeface="+mn-ea"/>
          <a:cs typeface="+mn-cs"/>
        </a:defRPr>
      </a:lvl1pPr>
      <a:lvl2pPr marL="539750" indent="-274638" algn="l" defTabSz="914400" rtl="0" eaLnBrk="1" latinLnBrk="0" hangingPunct="1">
        <a:spcBef>
          <a:spcPts val="0"/>
        </a:spcBef>
        <a:spcAft>
          <a:spcPts val="800"/>
        </a:spcAft>
        <a:buClr>
          <a:schemeClr val="accent1"/>
        </a:buClr>
        <a:buSzPct val="100000"/>
        <a:buFont typeface="Arial" pitchFamily="34" charset="0"/>
        <a:buChar char="•"/>
        <a:defRPr sz="2000" kern="1200">
          <a:solidFill>
            <a:schemeClr val="tx1"/>
          </a:solidFill>
          <a:latin typeface="+mn-lt"/>
          <a:ea typeface="+mn-ea"/>
          <a:cs typeface="+mn-cs"/>
        </a:defRPr>
      </a:lvl2pPr>
      <a:lvl3pPr marL="803275" indent="-265113" algn="l" defTabSz="914400" rtl="0" eaLnBrk="1" latinLnBrk="0" hangingPunct="1">
        <a:spcBef>
          <a:spcPts val="0"/>
        </a:spcBef>
        <a:spcAft>
          <a:spcPts val="800"/>
        </a:spcAft>
        <a:buClrTx/>
        <a:buFont typeface="Arial" pitchFamily="34" charset="0"/>
        <a:buChar char="‒"/>
        <a:defRPr sz="1800" kern="1200">
          <a:solidFill>
            <a:schemeClr val="tx1"/>
          </a:solidFill>
          <a:latin typeface="+mn-lt"/>
          <a:ea typeface="+mn-ea"/>
          <a:cs typeface="+mn-cs"/>
        </a:defRPr>
      </a:lvl3pPr>
      <a:lvl4pPr marL="1076325" indent="-273050" algn="l" defTabSz="914400" rtl="0" eaLnBrk="1" latinLnBrk="0" hangingPunct="1">
        <a:spcBef>
          <a:spcPts val="0"/>
        </a:spcBef>
        <a:spcAft>
          <a:spcPts val="800"/>
        </a:spcAft>
        <a:buClrTx/>
        <a:buFont typeface="Arial" pitchFamily="34" charset="0"/>
        <a:buChar char="‒"/>
        <a:defRPr sz="1600" kern="1200">
          <a:solidFill>
            <a:schemeClr val="tx1"/>
          </a:solidFill>
          <a:latin typeface="+mn-lt"/>
          <a:ea typeface="+mn-ea"/>
          <a:cs typeface="+mn-cs"/>
        </a:defRPr>
      </a:lvl4pPr>
      <a:lvl5pPr marL="1341438" indent="-265113" algn="l" defTabSz="914400" rtl="0" eaLnBrk="1" latinLnBrk="0" hangingPunct="1">
        <a:spcBef>
          <a:spcPts val="0"/>
        </a:spcBef>
        <a:spcAft>
          <a:spcPts val="800"/>
        </a:spcAft>
        <a:buClrTx/>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mv.helsinki.fi/home/syrasane/run2023/"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s://en.wikipedia.org/wiki/Kepler%27s_laws_of_planetary_motion#/media/File:Kepler_laws_diagram.svg"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9.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13.emf"/><Relationship Id="rId5" Type="http://schemas.openxmlformats.org/officeDocument/2006/relationships/oleObject" Target="../embeddings/oleObject5.bin"/><Relationship Id="rId10" Type="http://schemas.openxmlformats.org/officeDocument/2006/relationships/image" Target="../media/image15.emf"/><Relationship Id="rId4" Type="http://schemas.openxmlformats.org/officeDocument/2006/relationships/image" Target="../media/image10.emf"/><Relationship Id="rId9"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16.emf"/><Relationship Id="rId5" Type="http://schemas.openxmlformats.org/officeDocument/2006/relationships/oleObject" Target="../embeddings/oleObject9.bin"/><Relationship Id="rId4" Type="http://schemas.openxmlformats.org/officeDocument/2006/relationships/image" Target="../media/image10.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7.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19.emf"/><Relationship Id="rId5" Type="http://schemas.openxmlformats.org/officeDocument/2006/relationships/oleObject" Target="../embeddings/oleObject12.bin"/><Relationship Id="rId4" Type="http://schemas.openxmlformats.org/officeDocument/2006/relationships/image" Target="../media/image18.emf"/></Relationships>
</file>

<file path=ppt/slides/_rels/slide39.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21.emf"/><Relationship Id="rId5" Type="http://schemas.openxmlformats.org/officeDocument/2006/relationships/oleObject" Target="../embeddings/oleObject14.bin"/><Relationship Id="rId4" Type="http://schemas.openxmlformats.org/officeDocument/2006/relationships/image" Target="../media/image20.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sisu.helsinki.fi/student/courseunit/hy-CU-117451852-2021-08-01/brochure"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sisu.helsinki.fi/student/courseunit/otm-507f3b4a-d6af-47e4-9b39-832e1bafa57e/brochure" TargetMode="External"/><Relationship Id="rId4" Type="http://schemas.openxmlformats.org/officeDocument/2006/relationships/hyperlink" Target="https://sisu.helsinki.fi/student/courseunit/otm-4b0f2e14-f713-44a5-a72b-924c3cee50ef/brochur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2631" y="2324326"/>
            <a:ext cx="8171620" cy="2093294"/>
          </a:xfrm>
        </p:spPr>
        <p:txBody>
          <a:bodyPr>
            <a:normAutofit fontScale="90000"/>
          </a:bodyPr>
          <a:lstStyle/>
          <a:p>
            <a:r>
              <a:rPr lang="fi-FI" dirty="0"/>
              <a:t>Fysiikkaa runoilijoille</a:t>
            </a:r>
            <a:br>
              <a:rPr lang="fi-FI" dirty="0"/>
            </a:br>
            <a:r>
              <a:rPr lang="fi-FI" dirty="0"/>
              <a:t>Osa 1</a:t>
            </a:r>
            <a:br>
              <a:rPr lang="fi-FI" dirty="0"/>
            </a:br>
            <a:r>
              <a:rPr lang="fi-FI" dirty="0"/>
              <a:t>Klassinen fysiikka</a:t>
            </a:r>
            <a:endParaRPr lang="fi-FI" sz="1800" dirty="0"/>
          </a:p>
        </p:txBody>
      </p:sp>
      <p:sp>
        <p:nvSpPr>
          <p:cNvPr id="3" name="Subtitle 2"/>
          <p:cNvSpPr>
            <a:spLocks noGrp="1"/>
          </p:cNvSpPr>
          <p:nvPr>
            <p:ph type="subTitle" idx="1"/>
          </p:nvPr>
        </p:nvSpPr>
        <p:spPr>
          <a:xfrm>
            <a:off x="828675" y="4616246"/>
            <a:ext cx="7775576" cy="1350978"/>
          </a:xfrm>
        </p:spPr>
        <p:txBody>
          <a:bodyPr>
            <a:normAutofit/>
          </a:bodyPr>
          <a:lstStyle/>
          <a:p>
            <a:r>
              <a:rPr lang="fi-FI" i="1" dirty="0"/>
              <a:t>Syksy Räsänen</a:t>
            </a:r>
          </a:p>
          <a:p>
            <a:r>
              <a:rPr lang="fi-FI" dirty="0"/>
              <a:t>Helsingin yliopisto</a:t>
            </a:r>
          </a:p>
          <a:p>
            <a:r>
              <a:rPr lang="fi-FI" dirty="0"/>
              <a:t>fysiikan osasto ja fysiikan tutkimuslaitos</a:t>
            </a:r>
          </a:p>
        </p:txBody>
      </p:sp>
      <p:pic>
        <p:nvPicPr>
          <p:cNvPr id="7" name="Picture 6" descr="2cmyk.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1" y="656692"/>
            <a:ext cx="1656184" cy="1013862"/>
          </a:xfrm>
          <a:prstGeom prst="rect">
            <a:avLst/>
          </a:prstGeom>
        </p:spPr>
      </p:pic>
      <p:sp>
        <p:nvSpPr>
          <p:cNvPr id="8" name="Slide Number Placeholder 7"/>
          <p:cNvSpPr>
            <a:spLocks noGrp="1"/>
          </p:cNvSpPr>
          <p:nvPr>
            <p:ph type="sldNum" sz="quarter" idx="4"/>
          </p:nvPr>
        </p:nvSpPr>
        <p:spPr/>
        <p:txBody>
          <a:bodyPr/>
          <a:lstStyle/>
          <a:p>
            <a:fld id="{89059335-AFD3-4DED-970B-1AD46A147785}" type="slidenum">
              <a:rPr lang="en-GB" smtClean="0"/>
              <a:pPr/>
              <a:t>1</a:t>
            </a:fld>
            <a:endParaRPr lang="en-GB"/>
          </a:p>
        </p:txBody>
      </p:sp>
      <p:sp>
        <p:nvSpPr>
          <p:cNvPr id="4" name="Footer Placeholder 3"/>
          <p:cNvSpPr>
            <a:spLocks noGrp="1"/>
          </p:cNvSpPr>
          <p:nvPr>
            <p:ph type="ftr" sz="quarter" idx="3"/>
          </p:nvPr>
        </p:nvSpPr>
        <p:spPr>
          <a:xfrm>
            <a:off x="1979614" y="6165850"/>
            <a:ext cx="2916422" cy="431800"/>
          </a:xfrm>
        </p:spPr>
        <p:txBody>
          <a:bodyPr/>
          <a:lstStyle/>
          <a:p>
            <a:r>
              <a:rPr lang="en-GB"/>
              <a:t>Fysiikkaa runoilijoille, syksy 2023</a:t>
            </a:r>
            <a:endParaRPr lang="en-GB" dirty="0"/>
          </a:p>
        </p:txBody>
      </p:sp>
      <p:sp>
        <p:nvSpPr>
          <p:cNvPr id="5" name="TextBox 4">
            <a:extLst>
              <a:ext uri="{FF2B5EF4-FFF2-40B4-BE49-F238E27FC236}">
                <a16:creationId xmlns:a16="http://schemas.microsoft.com/office/drawing/2014/main" id="{051C638B-9673-5021-5E3C-B1B8DF690F94}"/>
              </a:ext>
            </a:extLst>
          </p:cNvPr>
          <p:cNvSpPr txBox="1"/>
          <p:nvPr/>
        </p:nvSpPr>
        <p:spPr>
          <a:xfrm>
            <a:off x="10390909" y="1773382"/>
            <a:ext cx="184731" cy="923330"/>
          </a:xfrm>
          <a:prstGeom prst="rect">
            <a:avLst/>
          </a:prstGeom>
          <a:noFill/>
        </p:spPr>
        <p:txBody>
          <a:bodyPr wrap="none" rtlCol="0">
            <a:spAutoFit/>
          </a:bodyPr>
          <a:lstStyle/>
          <a:p>
            <a:endParaRPr lang="en-GB"/>
          </a:p>
          <a:p>
            <a:endParaRPr lang="en-GB"/>
          </a:p>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40438" cy="4536504"/>
          </a:xfrm>
        </p:spPr>
        <p:txBody>
          <a:bodyPr>
            <a:noAutofit/>
          </a:bodyPr>
          <a:lstStyle/>
          <a:p>
            <a:r>
              <a:rPr lang="fi-FI" sz="2400" dirty="0"/>
              <a:t>Fysiikka on </a:t>
            </a:r>
            <a:r>
              <a:rPr lang="fi-FI" sz="2400" b="1" dirty="0"/>
              <a:t>empiirinen</a:t>
            </a:r>
            <a:r>
              <a:rPr lang="fi-FI" sz="2400" dirty="0"/>
              <a:t> tapa </a:t>
            </a:r>
            <a:r>
              <a:rPr lang="fi-FI" sz="2400" b="1" dirty="0"/>
              <a:t>matemaattisesti</a:t>
            </a:r>
            <a:r>
              <a:rPr lang="fi-FI" sz="2400" dirty="0"/>
              <a:t> mallintaa havaittavaa todellisuutta eli </a:t>
            </a:r>
            <a:r>
              <a:rPr lang="fi-FI" sz="2400" b="1" dirty="0"/>
              <a:t>luontoa</a:t>
            </a:r>
            <a:r>
              <a:rPr lang="fi-FI" sz="2400" dirty="0"/>
              <a:t> ja ymmärtää sitä </a:t>
            </a:r>
            <a:r>
              <a:rPr lang="fi-FI" sz="2400" b="1" dirty="0"/>
              <a:t>teorioiden</a:t>
            </a:r>
            <a:r>
              <a:rPr lang="fi-FI" sz="2400" dirty="0"/>
              <a:t> avulla.</a:t>
            </a:r>
          </a:p>
          <a:p>
            <a:endParaRPr lang="fi-FI" sz="2400" dirty="0"/>
          </a:p>
          <a:p>
            <a:r>
              <a:rPr lang="fi-FI" sz="2100" dirty="0"/>
              <a:t>Matematiikka tutkii havainnoista riippumattomia totuuksia.</a:t>
            </a:r>
          </a:p>
          <a:p>
            <a:r>
              <a:rPr lang="fi-FI" sz="2100" dirty="0"/>
              <a:t>Filosofia ei (yleensä) ole matemaattista eikä empiiristä.</a:t>
            </a:r>
          </a:p>
          <a:p>
            <a:r>
              <a:rPr lang="fi-FI" sz="2100" dirty="0"/>
              <a:t>Astrologia käyttää matemaattisia malleja havaintojen ennustamiseen, mutta ei havaintoja mallien rakentamiseen ja hylkäämiseen. (Ennusteiden kaksi roolia.) (Makrotaloustiede?)</a:t>
            </a:r>
          </a:p>
        </p:txBody>
      </p:sp>
      <p:sp>
        <p:nvSpPr>
          <p:cNvPr id="6" name="Title 5"/>
          <p:cNvSpPr>
            <a:spLocks noGrp="1"/>
          </p:cNvSpPr>
          <p:nvPr>
            <p:ph type="title"/>
          </p:nvPr>
        </p:nvSpPr>
        <p:spPr/>
        <p:txBody>
          <a:bodyPr/>
          <a:lstStyle/>
          <a:p>
            <a:r>
              <a:rPr lang="fi-FI" dirty="0"/>
              <a:t>Mikä ei ole fysiikkaa?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10</a:t>
            </a:fld>
            <a:endParaRPr lang="en-GB" dirty="0"/>
          </a:p>
        </p:txBody>
      </p:sp>
      <p:sp>
        <p:nvSpPr>
          <p:cNvPr id="4" name="Footer Placeholder 3"/>
          <p:cNvSpPr>
            <a:spLocks noGrp="1"/>
          </p:cNvSpPr>
          <p:nvPr>
            <p:ph type="ftr" sz="quarter" idx="12"/>
          </p:nvPr>
        </p:nvSpPr>
        <p:spPr>
          <a:xfrm>
            <a:off x="1979712" y="6417332"/>
            <a:ext cx="4536504" cy="180020"/>
          </a:xfrm>
        </p:spPr>
        <p:txBody>
          <a:bodyPr/>
          <a:lstStyle/>
          <a:p>
            <a:r>
              <a:rPr lang="en-GB"/>
              <a:t>Fysiikkaa runoilijoille, syksy 2023</a:t>
            </a:r>
            <a:endParaRPr lang="en-GB" dirty="0"/>
          </a:p>
        </p:txBody>
      </p:sp>
    </p:spTree>
    <p:extLst>
      <p:ext uri="{BB962C8B-B14F-4D97-AF65-F5344CB8AC3E}">
        <p14:creationId xmlns:p14="http://schemas.microsoft.com/office/powerpoint/2010/main" val="27531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428492"/>
          </a:xfrm>
        </p:spPr>
        <p:txBody>
          <a:bodyPr>
            <a:noAutofit/>
          </a:bodyPr>
          <a:lstStyle/>
          <a:p>
            <a:r>
              <a:rPr lang="fi-FI" sz="2100" noProof="1"/>
              <a:t>Fysiikan voi jaotella </a:t>
            </a:r>
            <a:r>
              <a:rPr lang="fi-FI" sz="2100" b="1" noProof="1"/>
              <a:t>fundamentaaliin</a:t>
            </a:r>
            <a:r>
              <a:rPr lang="fi-FI" sz="2100" noProof="1"/>
              <a:t> (perustavanlaatuiseen) ja </a:t>
            </a:r>
            <a:r>
              <a:rPr lang="fi-FI" sz="2100" b="1" noProof="1"/>
              <a:t>johdettuun</a:t>
            </a:r>
            <a:r>
              <a:rPr lang="fi-FI" sz="2100" noProof="1"/>
              <a:t>.</a:t>
            </a:r>
          </a:p>
          <a:p>
            <a:endParaRPr lang="fi-FI" sz="2100" noProof="1"/>
          </a:p>
          <a:p>
            <a:r>
              <a:rPr lang="fi-FI" sz="2100" noProof="1"/>
              <a:t>Fundamentaaleja luonnonlakeja ei </a:t>
            </a:r>
            <a:r>
              <a:rPr lang="fi-FI" sz="2100" i="1" noProof="1"/>
              <a:t>edes periaatteessa </a:t>
            </a:r>
            <a:r>
              <a:rPr lang="fi-FI" sz="2100" noProof="1"/>
              <a:t>voida toistaiseksi johtaa mistään.</a:t>
            </a:r>
          </a:p>
          <a:p>
            <a:endParaRPr lang="fi-FI" sz="2100" noProof="1"/>
          </a:p>
          <a:p>
            <a:r>
              <a:rPr lang="fi-FI" sz="2100" noProof="1"/>
              <a:t>Johdetut lait periaatteessa palautuvat muihin lakeihin.</a:t>
            </a:r>
          </a:p>
          <a:p>
            <a:pPr lvl="1"/>
            <a:r>
              <a:rPr lang="fi-FI" noProof="1"/>
              <a:t>Käytännössä niitä ei välttämättä osata palauttaa muihin lakeihin.</a:t>
            </a:r>
          </a:p>
          <a:p>
            <a:pPr lvl="1"/>
            <a:r>
              <a:rPr lang="fi-FI" noProof="1"/>
              <a:t>Johdetut lait ovat usein kvalitatiivisesti erilaisia kuin niiden pohjalla olevat lait. (Esimerkiksi kemia vs. kvanttikenttäteoria.)</a:t>
            </a:r>
          </a:p>
          <a:p>
            <a:pPr lvl="1"/>
            <a:endParaRPr lang="fi-FI" noProof="1"/>
          </a:p>
        </p:txBody>
      </p:sp>
      <p:sp>
        <p:nvSpPr>
          <p:cNvPr id="6" name="Title 5"/>
          <p:cNvSpPr>
            <a:spLocks noGrp="1"/>
          </p:cNvSpPr>
          <p:nvPr>
            <p:ph type="title"/>
          </p:nvPr>
        </p:nvSpPr>
        <p:spPr/>
        <p:txBody>
          <a:bodyPr/>
          <a:lstStyle/>
          <a:p>
            <a:r>
              <a:rPr lang="fi-FI" dirty="0"/>
              <a:t>Perustavanlaatuiset lait</a:t>
            </a:r>
          </a:p>
        </p:txBody>
      </p:sp>
      <p:sp>
        <p:nvSpPr>
          <p:cNvPr id="9" name="Slide Number Placeholder 8"/>
          <p:cNvSpPr>
            <a:spLocks noGrp="1"/>
          </p:cNvSpPr>
          <p:nvPr>
            <p:ph type="sldNum" sz="quarter" idx="11"/>
          </p:nvPr>
        </p:nvSpPr>
        <p:spPr/>
        <p:txBody>
          <a:bodyPr/>
          <a:lstStyle/>
          <a:p>
            <a:fld id="{89059335-AFD3-4DED-970B-1AD46A147785}" type="slidenum">
              <a:rPr lang="en-GB" smtClean="0"/>
              <a:pPr/>
              <a:t>11</a:t>
            </a:fld>
            <a:endParaRPr lang="en-GB"/>
          </a:p>
        </p:txBody>
      </p:sp>
      <p:sp>
        <p:nvSpPr>
          <p:cNvPr id="4" name="Footer Placeholder 3"/>
          <p:cNvSpPr>
            <a:spLocks noGrp="1"/>
          </p:cNvSpPr>
          <p:nvPr>
            <p:ph type="ftr" sz="quarter" idx="12"/>
          </p:nvPr>
        </p:nvSpPr>
        <p:spPr/>
        <p:txBody>
          <a:bodyPr/>
          <a:lstStyle/>
          <a:p>
            <a:r>
              <a:rPr lang="en-GB"/>
              <a:t>Fysiikkaa runoilijoille, syksy 2023</a:t>
            </a:r>
          </a:p>
        </p:txBody>
      </p:sp>
    </p:spTree>
    <p:extLst>
      <p:ext uri="{BB962C8B-B14F-4D97-AF65-F5344CB8AC3E}">
        <p14:creationId xmlns:p14="http://schemas.microsoft.com/office/powerpoint/2010/main" val="96694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428492"/>
          </a:xfrm>
        </p:spPr>
        <p:txBody>
          <a:bodyPr>
            <a:noAutofit/>
          </a:bodyPr>
          <a:lstStyle/>
          <a:p>
            <a:r>
              <a:rPr lang="fi-FI" sz="2000" noProof="1"/>
              <a:t>Kun perustavanlaatuista lakia sovelletaan suureen määrään palasia siten että niiden keskimääräistä käytöstä kuvaa uudenlainen laki, sitä kutsutaan nimellä </a:t>
            </a:r>
            <a:r>
              <a:rPr lang="fi-FI" sz="2000" b="1" noProof="1"/>
              <a:t>emergentti</a:t>
            </a:r>
            <a:r>
              <a:rPr lang="fi-FI" sz="2000" noProof="1"/>
              <a:t>.</a:t>
            </a:r>
          </a:p>
          <a:p>
            <a:endParaRPr lang="fi-FI" sz="2100" noProof="1"/>
          </a:p>
          <a:p>
            <a:r>
              <a:rPr lang="fi-FI" sz="2100" noProof="1"/>
              <a:t>Se mikä on tänään perustavanlaatuista, on huomenna johdettua.</a:t>
            </a:r>
          </a:p>
          <a:p>
            <a:endParaRPr lang="fi-FI" sz="2100" noProof="1"/>
          </a:p>
          <a:p>
            <a:r>
              <a:rPr lang="fi-FI" sz="2100" noProof="1"/>
              <a:t>Keskityn perustavanlaatuisiin luonnonlakeihin.</a:t>
            </a:r>
          </a:p>
        </p:txBody>
      </p:sp>
      <p:sp>
        <p:nvSpPr>
          <p:cNvPr id="6" name="Title 5"/>
          <p:cNvSpPr>
            <a:spLocks noGrp="1"/>
          </p:cNvSpPr>
          <p:nvPr>
            <p:ph type="title"/>
          </p:nvPr>
        </p:nvSpPr>
        <p:spPr/>
        <p:txBody>
          <a:bodyPr/>
          <a:lstStyle/>
          <a:p>
            <a:r>
              <a:rPr lang="fi-FI" dirty="0"/>
              <a:t>Perustavanlaatuinen, johdettu, emergentti</a:t>
            </a:r>
          </a:p>
        </p:txBody>
      </p:sp>
      <p:sp>
        <p:nvSpPr>
          <p:cNvPr id="9" name="Slide Number Placeholder 8"/>
          <p:cNvSpPr>
            <a:spLocks noGrp="1"/>
          </p:cNvSpPr>
          <p:nvPr>
            <p:ph type="sldNum" sz="quarter" idx="11"/>
          </p:nvPr>
        </p:nvSpPr>
        <p:spPr/>
        <p:txBody>
          <a:bodyPr/>
          <a:lstStyle/>
          <a:p>
            <a:fld id="{89059335-AFD3-4DED-970B-1AD46A147785}" type="slidenum">
              <a:rPr lang="en-GB" smtClean="0"/>
              <a:pPr/>
              <a:t>12</a:t>
            </a:fld>
            <a:endParaRPr lang="en-GB"/>
          </a:p>
        </p:txBody>
      </p:sp>
      <p:sp>
        <p:nvSpPr>
          <p:cNvPr id="4" name="Footer Placeholder 3"/>
          <p:cNvSpPr>
            <a:spLocks noGrp="1"/>
          </p:cNvSpPr>
          <p:nvPr>
            <p:ph type="ftr" sz="quarter" idx="12"/>
          </p:nvPr>
        </p:nvSpPr>
        <p:spPr>
          <a:xfrm>
            <a:off x="1979712" y="6489340"/>
            <a:ext cx="4536504" cy="108012"/>
          </a:xfrm>
        </p:spPr>
        <p:txBody>
          <a:bodyPr/>
          <a:lstStyle/>
          <a:p>
            <a:r>
              <a:rPr lang="en-GB"/>
              <a:t>Fysiikkaa runoilijoille, syksy 2023</a:t>
            </a:r>
          </a:p>
        </p:txBody>
      </p:sp>
    </p:spTree>
    <p:extLst>
      <p:ext uri="{BB962C8B-B14F-4D97-AF65-F5344CB8AC3E}">
        <p14:creationId xmlns:p14="http://schemas.microsoft.com/office/powerpoint/2010/main" val="371813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536504"/>
          </a:xfrm>
        </p:spPr>
        <p:txBody>
          <a:bodyPr>
            <a:normAutofit/>
          </a:bodyPr>
          <a:lstStyle/>
          <a:p>
            <a:r>
              <a:rPr lang="fi-FI" noProof="1"/>
              <a:t>Ensimmäinen fysiikaksi tunnistettava teoria on Isaac Newtonin (1643-1727) </a:t>
            </a:r>
            <a:r>
              <a:rPr lang="fi-FI" b="1" noProof="1"/>
              <a:t>klassinen fysiikka</a:t>
            </a:r>
            <a:r>
              <a:rPr lang="fi-FI" noProof="1"/>
              <a:t>.</a:t>
            </a:r>
          </a:p>
          <a:p>
            <a:endParaRPr lang="fi-FI" noProof="1"/>
          </a:p>
          <a:p>
            <a:r>
              <a:rPr lang="fi-FI" i="1" noProof="1"/>
              <a:t>”If I have seen further, it is by standing on the shoulders of giants.”</a:t>
            </a:r>
            <a:r>
              <a:rPr lang="fi-FI" noProof="1"/>
              <a:t> (Newton 1676)</a:t>
            </a:r>
          </a:p>
          <a:p>
            <a:endParaRPr lang="fi-FI" noProof="1"/>
          </a:p>
          <a:p>
            <a:r>
              <a:rPr lang="fi-FI" noProof="1"/>
              <a:t>Fysiikka on </a:t>
            </a:r>
            <a:r>
              <a:rPr lang="fi-FI" b="1" noProof="1"/>
              <a:t>kumulatiivinen</a:t>
            </a:r>
            <a:r>
              <a:rPr lang="fi-FI" noProof="1"/>
              <a:t> tiede, ja samalla tiede, jossa historialla ei ole merkitystä.</a:t>
            </a:r>
          </a:p>
          <a:p>
            <a:endParaRPr lang="fi-FI" noProof="1"/>
          </a:p>
          <a:p>
            <a:r>
              <a:rPr lang="fi-FI" noProof="1"/>
              <a:t>Tutkimuskohteena on luonto, ei näkemykset luonnosta.</a:t>
            </a:r>
          </a:p>
        </p:txBody>
      </p:sp>
      <p:sp>
        <p:nvSpPr>
          <p:cNvPr id="6" name="Title 5"/>
          <p:cNvSpPr>
            <a:spLocks noGrp="1"/>
          </p:cNvSpPr>
          <p:nvPr>
            <p:ph type="title"/>
          </p:nvPr>
        </p:nvSpPr>
        <p:spPr/>
        <p:txBody>
          <a:bodyPr/>
          <a:lstStyle/>
          <a:p>
            <a:r>
              <a:rPr lang="fi-FI" dirty="0"/>
              <a:t>Kohti klassista fysiikkaa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13</a:t>
            </a:fld>
            <a:endParaRPr lang="en-GB"/>
          </a:p>
        </p:txBody>
      </p:sp>
      <p:sp>
        <p:nvSpPr>
          <p:cNvPr id="4" name="Footer Placeholder 3"/>
          <p:cNvSpPr>
            <a:spLocks noGrp="1"/>
          </p:cNvSpPr>
          <p:nvPr>
            <p:ph type="ftr" sz="quarter" idx="12"/>
          </p:nvPr>
        </p:nvSpPr>
        <p:spPr>
          <a:xfrm>
            <a:off x="1979712" y="6417332"/>
            <a:ext cx="4536504" cy="180020"/>
          </a:xfrm>
        </p:spPr>
        <p:txBody>
          <a:bodyPr/>
          <a:lstStyle/>
          <a:p>
            <a:r>
              <a:rPr lang="en-GB" dirty="0" err="1"/>
              <a:t>Fysiikkaa runoilijoille, syksy 2023</a:t>
            </a:r>
            <a:endParaRPr lang="en-GB" dirty="0"/>
          </a:p>
        </p:txBody>
      </p:sp>
    </p:spTree>
    <p:extLst>
      <p:ext uri="{BB962C8B-B14F-4D97-AF65-F5344CB8AC3E}">
        <p14:creationId xmlns:p14="http://schemas.microsoft.com/office/powerpoint/2010/main" val="114173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536504"/>
          </a:xfrm>
        </p:spPr>
        <p:txBody>
          <a:bodyPr>
            <a:normAutofit/>
          </a:bodyPr>
          <a:lstStyle/>
          <a:p>
            <a:pPr marL="0" indent="0">
              <a:buNone/>
            </a:pPr>
            <a:r>
              <a:rPr lang="en-GB" i="1" dirty="0"/>
              <a:t>”Every minute, [...] every instant that you have wasted on those books is utterly and entirely lost. You have burdened your memory with exploded systems and useless names. Good God! In what desert land have you lived, where no one was kind enough to inform you that these fancies which you have so greedily imbibed are a thousand years old and as musty as they are ancient? [...] My dear sir, you must begin your studies entirely anew.”</a:t>
            </a:r>
          </a:p>
          <a:p>
            <a:endParaRPr lang="en-GB" dirty="0"/>
          </a:p>
          <a:p>
            <a:pPr marL="0" indent="0">
              <a:buNone/>
            </a:pPr>
            <a:r>
              <a:rPr lang="en-GB" dirty="0"/>
              <a:t>- Mary Wollstonecraft Shelley (1797-1851): </a:t>
            </a:r>
            <a:r>
              <a:rPr lang="en-GB" i="1" dirty="0"/>
              <a:t>Frankenstein; or, The Modern Prometheus</a:t>
            </a:r>
            <a:r>
              <a:rPr lang="en-GB" dirty="0"/>
              <a:t> (1818-23)</a:t>
            </a:r>
          </a:p>
        </p:txBody>
      </p:sp>
      <p:sp>
        <p:nvSpPr>
          <p:cNvPr id="6" name="Title 5"/>
          <p:cNvSpPr>
            <a:spLocks noGrp="1"/>
          </p:cNvSpPr>
          <p:nvPr>
            <p:ph type="title"/>
          </p:nvPr>
        </p:nvSpPr>
        <p:spPr/>
        <p:txBody>
          <a:bodyPr/>
          <a:lstStyle/>
          <a:p>
            <a:r>
              <a:rPr lang="fi-FI" dirty="0"/>
              <a:t>Irtiotto muinaisuudesta </a:t>
            </a:r>
          </a:p>
        </p:txBody>
      </p:sp>
      <p:sp>
        <p:nvSpPr>
          <p:cNvPr id="9" name="Slide Number Placeholder 8"/>
          <p:cNvSpPr>
            <a:spLocks noGrp="1"/>
          </p:cNvSpPr>
          <p:nvPr>
            <p:ph type="sldNum" sz="quarter" idx="11"/>
          </p:nvPr>
        </p:nvSpPr>
        <p:spPr/>
        <p:txBody>
          <a:bodyPr/>
          <a:lstStyle/>
          <a:p>
            <a:fld id="{89059335-AFD3-4DED-970B-1AD46A147785}" type="slidenum">
              <a:rPr lang="en-GB" smtClean="0"/>
              <a:pPr/>
              <a:t>14</a:t>
            </a:fld>
            <a:endParaRPr lang="en-GB"/>
          </a:p>
        </p:txBody>
      </p:sp>
      <p:sp>
        <p:nvSpPr>
          <p:cNvPr id="4" name="Footer Placeholder 3"/>
          <p:cNvSpPr>
            <a:spLocks noGrp="1"/>
          </p:cNvSpPr>
          <p:nvPr>
            <p:ph type="ftr" sz="quarter" idx="12"/>
          </p:nvPr>
        </p:nvSpPr>
        <p:spPr/>
        <p:txBody>
          <a:bodyPr/>
          <a:lstStyle/>
          <a:p>
            <a:r>
              <a:rPr lang="en-GB"/>
              <a:t>Fysiikkaa runoilijoille, syksy 2023</a:t>
            </a:r>
            <a:endParaRPr lang="en-GB" dirty="0"/>
          </a:p>
        </p:txBody>
      </p:sp>
    </p:spTree>
    <p:extLst>
      <p:ext uri="{BB962C8B-B14F-4D97-AF65-F5344CB8AC3E}">
        <p14:creationId xmlns:p14="http://schemas.microsoft.com/office/powerpoint/2010/main" val="373311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9059335-AFD3-4DED-970B-1AD46A147785}" type="slidenum">
              <a:rPr lang="en-GB" smtClean="0"/>
              <a:pPr/>
              <a:t>15</a:t>
            </a:fld>
            <a:endParaRPr lang="en-GB"/>
          </a:p>
        </p:txBody>
      </p:sp>
      <p:sp>
        <p:nvSpPr>
          <p:cNvPr id="4" name="Footer Placeholder 3"/>
          <p:cNvSpPr>
            <a:spLocks noGrp="1"/>
          </p:cNvSpPr>
          <p:nvPr>
            <p:ph type="ftr" sz="quarter" idx="12"/>
          </p:nvPr>
        </p:nvSpPr>
        <p:spPr/>
        <p:txBody>
          <a:bodyPr/>
          <a:lstStyle/>
          <a:p>
            <a:r>
              <a:rPr lang="ro-RO"/>
              <a:t>Fysiikkaa runoilijoille, syksy 2023</a:t>
            </a:r>
            <a:endParaRPr lang="en-GB"/>
          </a:p>
        </p:txBody>
      </p:sp>
      <p:sp>
        <p:nvSpPr>
          <p:cNvPr id="5" name="Title 4"/>
          <p:cNvSpPr>
            <a:spLocks noGrp="1"/>
          </p:cNvSpPr>
          <p:nvPr>
            <p:ph type="title"/>
          </p:nvPr>
        </p:nvSpPr>
        <p:spPr/>
        <p:txBody>
          <a:bodyPr/>
          <a:lstStyle/>
          <a:p>
            <a:r>
              <a:rPr lang="fi-FI" dirty="0"/>
              <a:t>Matemaattista mallintamista muttei empiriaa</a:t>
            </a:r>
          </a:p>
        </p:txBody>
      </p:sp>
      <p:pic>
        <p:nvPicPr>
          <p:cNvPr id="7" name="Picture 6" descr="Vitruvia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1" y="1880827"/>
            <a:ext cx="3384377" cy="4553923"/>
          </a:xfrm>
          <a:prstGeom prst="rect">
            <a:avLst/>
          </a:prstGeom>
        </p:spPr>
      </p:pic>
      <p:sp>
        <p:nvSpPr>
          <p:cNvPr id="8" name="Content Placeholder 1"/>
          <p:cNvSpPr txBox="1">
            <a:spLocks/>
          </p:cNvSpPr>
          <p:nvPr/>
        </p:nvSpPr>
        <p:spPr>
          <a:xfrm>
            <a:off x="5652120" y="1844824"/>
            <a:ext cx="3168352" cy="1908212"/>
          </a:xfrm>
          <a:prstGeom prst="rect">
            <a:avLst/>
          </a:prstGeom>
        </p:spPr>
        <p:txBody>
          <a:bodyPr vert="horz" lIns="0" tIns="0" rIns="0" bIns="0" rtlCol="0">
            <a:normAutofit/>
          </a:bodyPr>
          <a:lstStyle>
            <a:lvl1pPr marL="266700" indent="-266700" algn="l" defTabSz="914400" rtl="0" eaLnBrk="1" latinLnBrk="0" hangingPunct="1">
              <a:spcBef>
                <a:spcPts val="0"/>
              </a:spcBef>
              <a:spcAft>
                <a:spcPts val="800"/>
              </a:spcAft>
              <a:buClr>
                <a:schemeClr val="accent1"/>
              </a:buClr>
              <a:buSzPct val="100000"/>
              <a:buFont typeface="Arial" pitchFamily="34" charset="0"/>
              <a:buChar char="•"/>
              <a:defRPr sz="2200" kern="1200">
                <a:solidFill>
                  <a:schemeClr val="tx1"/>
                </a:solidFill>
                <a:latin typeface="+mn-lt"/>
                <a:ea typeface="+mn-ea"/>
                <a:cs typeface="+mn-cs"/>
              </a:defRPr>
            </a:lvl1pPr>
            <a:lvl2pPr marL="539750" indent="-274638" algn="l" defTabSz="914400" rtl="0" eaLnBrk="1" latinLnBrk="0" hangingPunct="1">
              <a:spcBef>
                <a:spcPts val="0"/>
              </a:spcBef>
              <a:spcAft>
                <a:spcPts val="800"/>
              </a:spcAft>
              <a:buClr>
                <a:schemeClr val="accent1"/>
              </a:buClr>
              <a:buSzPct val="100000"/>
              <a:buFont typeface="Arial" pitchFamily="34" charset="0"/>
              <a:buChar char="•"/>
              <a:defRPr sz="2000" kern="1200">
                <a:solidFill>
                  <a:schemeClr val="tx1"/>
                </a:solidFill>
                <a:latin typeface="+mn-lt"/>
                <a:ea typeface="+mn-ea"/>
                <a:cs typeface="+mn-cs"/>
              </a:defRPr>
            </a:lvl2pPr>
            <a:lvl3pPr marL="803275" indent="-265113" algn="l" defTabSz="914400" rtl="0" eaLnBrk="1" latinLnBrk="0" hangingPunct="1">
              <a:spcBef>
                <a:spcPts val="0"/>
              </a:spcBef>
              <a:spcAft>
                <a:spcPts val="800"/>
              </a:spcAft>
              <a:buClrTx/>
              <a:buFont typeface="Arial" pitchFamily="34" charset="0"/>
              <a:buChar char="‒"/>
              <a:defRPr sz="1800" kern="1200">
                <a:solidFill>
                  <a:schemeClr val="tx1"/>
                </a:solidFill>
                <a:latin typeface="+mn-lt"/>
                <a:ea typeface="+mn-ea"/>
                <a:cs typeface="+mn-cs"/>
              </a:defRPr>
            </a:lvl3pPr>
            <a:lvl4pPr marL="1076325" indent="-273050" algn="l" defTabSz="914400" rtl="0" eaLnBrk="1" latinLnBrk="0" hangingPunct="1">
              <a:spcBef>
                <a:spcPts val="0"/>
              </a:spcBef>
              <a:spcAft>
                <a:spcPts val="800"/>
              </a:spcAft>
              <a:buClrTx/>
              <a:buFont typeface="Arial" pitchFamily="34" charset="0"/>
              <a:buChar char="‒"/>
              <a:defRPr sz="1600" kern="1200">
                <a:solidFill>
                  <a:schemeClr val="tx1"/>
                </a:solidFill>
                <a:latin typeface="+mn-lt"/>
                <a:ea typeface="+mn-ea"/>
                <a:cs typeface="+mn-cs"/>
              </a:defRPr>
            </a:lvl4pPr>
            <a:lvl5pPr marL="1341438" indent="-265113" algn="l" defTabSz="914400" rtl="0" eaLnBrk="1" latinLnBrk="0" hangingPunct="1">
              <a:spcBef>
                <a:spcPts val="0"/>
              </a:spcBef>
              <a:spcAft>
                <a:spcPts val="800"/>
              </a:spcAft>
              <a:buClrTx/>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noProof="1"/>
              <a:t>Leonardo da Vinci (1452-1519):</a:t>
            </a:r>
          </a:p>
          <a:p>
            <a:pPr marL="0" indent="0">
              <a:buFont typeface="Arial" pitchFamily="34" charset="0"/>
              <a:buNone/>
            </a:pPr>
            <a:r>
              <a:rPr lang="en-US" sz="2000" i="1" noProof="1"/>
              <a:t>Vitruviuksen mies</a:t>
            </a:r>
            <a:r>
              <a:rPr lang="en-US" sz="2000" noProof="1"/>
              <a:t> (1487)</a:t>
            </a:r>
          </a:p>
        </p:txBody>
      </p:sp>
    </p:spTree>
    <p:extLst>
      <p:ext uri="{BB962C8B-B14F-4D97-AF65-F5344CB8AC3E}">
        <p14:creationId xmlns:p14="http://schemas.microsoft.com/office/powerpoint/2010/main" val="3928055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9059335-AFD3-4DED-970B-1AD46A147785}" type="slidenum">
              <a:rPr lang="en-GB" smtClean="0"/>
              <a:pPr/>
              <a:t>16</a:t>
            </a:fld>
            <a:endParaRPr lang="en-GB"/>
          </a:p>
        </p:txBody>
      </p:sp>
      <p:sp>
        <p:nvSpPr>
          <p:cNvPr id="4" name="Footer Placeholder 3"/>
          <p:cNvSpPr>
            <a:spLocks noGrp="1"/>
          </p:cNvSpPr>
          <p:nvPr>
            <p:ph type="ftr" sz="quarter" idx="12"/>
          </p:nvPr>
        </p:nvSpPr>
        <p:spPr/>
        <p:txBody>
          <a:bodyPr/>
          <a:lstStyle/>
          <a:p>
            <a:r>
              <a:rPr lang="ro-RO"/>
              <a:t>Fysiikkaa runoilijoille, syksy 2023</a:t>
            </a:r>
            <a:endParaRPr lang="en-GB"/>
          </a:p>
        </p:txBody>
      </p:sp>
      <p:sp>
        <p:nvSpPr>
          <p:cNvPr id="5" name="Title 4"/>
          <p:cNvSpPr>
            <a:spLocks noGrp="1"/>
          </p:cNvSpPr>
          <p:nvPr>
            <p:ph type="title"/>
          </p:nvPr>
        </p:nvSpPr>
        <p:spPr/>
        <p:txBody>
          <a:bodyPr/>
          <a:lstStyle/>
          <a:p>
            <a:r>
              <a:rPr lang="fi-FI" dirty="0"/>
              <a:t>Empiriaa muttei matemaattista mallintamista</a:t>
            </a:r>
          </a:p>
        </p:txBody>
      </p:sp>
      <p:pic>
        <p:nvPicPr>
          <p:cNvPr id="6" name="Picture 5" descr="919132_262874_ORI_2(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1844824"/>
            <a:ext cx="4104456" cy="3074547"/>
          </a:xfrm>
          <a:prstGeom prst="rect">
            <a:avLst/>
          </a:prstGeom>
        </p:spPr>
      </p:pic>
      <p:pic>
        <p:nvPicPr>
          <p:cNvPr id="7" name="Picture 6" descr="919015_197040_LPR_0_0(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6196" y="1844824"/>
            <a:ext cx="2473885" cy="3408626"/>
          </a:xfrm>
          <a:prstGeom prst="rect">
            <a:avLst/>
          </a:prstGeom>
        </p:spPr>
      </p:pic>
    </p:spTree>
    <p:extLst>
      <p:ext uri="{BB962C8B-B14F-4D97-AF65-F5344CB8AC3E}">
        <p14:creationId xmlns:p14="http://schemas.microsoft.com/office/powerpoint/2010/main" val="2622282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sz="1800" noProof="1"/>
              <a:t>Neljä merkittävää Newtonin edeltäjää: Kopernikus, Brahe, Kepler ja Galilei.</a:t>
            </a:r>
          </a:p>
          <a:p>
            <a:endParaRPr lang="fi-FI" sz="1800" noProof="1"/>
          </a:p>
          <a:p>
            <a:r>
              <a:rPr lang="fi-FI" sz="1800" noProof="1"/>
              <a:t>Taivaan ilmiöillä oli iso rooli fysiikan synnyssä.</a:t>
            </a:r>
          </a:p>
          <a:p>
            <a:endParaRPr lang="fi-FI" sz="1800" noProof="1"/>
          </a:p>
          <a:p>
            <a:r>
              <a:rPr lang="fi-FI" sz="1800" noProof="1"/>
              <a:t>Maan ulkopuolisia taivaan ilmiöitä on helppo havainnoida, toistaa havainnot ja välittää ne toisille.</a:t>
            </a:r>
          </a:p>
          <a:p>
            <a:endParaRPr lang="fi-FI" sz="1800" noProof="1"/>
          </a:p>
          <a:p>
            <a:r>
              <a:rPr lang="fi-FI" sz="1800" noProof="1"/>
              <a:t>Fysiikan menestyksen taustalla on yksinkertaisten asioiden tutkiminen yksityiskohtaisesti.</a:t>
            </a:r>
          </a:p>
          <a:p>
            <a:endParaRPr lang="fi-FI" sz="1800" noProof="1"/>
          </a:p>
          <a:p>
            <a:r>
              <a:rPr lang="en-US" sz="1800" i="1" noProof="1"/>
              <a:t>“Truth emerges more readily from error than from confusion.”</a:t>
            </a:r>
            <a:r>
              <a:rPr lang="en-US" sz="1800" noProof="1"/>
              <a:t> (Francis Bacon, </a:t>
            </a:r>
            <a:r>
              <a:rPr lang="en-US" sz="1800" i="1" noProof="1"/>
              <a:t>Novum Organum, </a:t>
            </a:r>
            <a:r>
              <a:rPr lang="en-US" sz="1800" noProof="1"/>
              <a:t>1620)</a:t>
            </a:r>
            <a:endParaRPr lang="fi-FI" sz="1800" noProof="1"/>
          </a:p>
        </p:txBody>
      </p:sp>
      <p:sp>
        <p:nvSpPr>
          <p:cNvPr id="6" name="Title 5"/>
          <p:cNvSpPr>
            <a:spLocks noGrp="1"/>
          </p:cNvSpPr>
          <p:nvPr>
            <p:ph type="title"/>
          </p:nvPr>
        </p:nvSpPr>
        <p:spPr/>
        <p:txBody>
          <a:bodyPr/>
          <a:lstStyle/>
          <a:p>
            <a:r>
              <a:rPr lang="fi-FI" dirty="0"/>
              <a:t>Taivaasta tieteeseen</a:t>
            </a:r>
          </a:p>
        </p:txBody>
      </p:sp>
      <p:sp>
        <p:nvSpPr>
          <p:cNvPr id="9" name="Slide Number Placeholder 8"/>
          <p:cNvSpPr>
            <a:spLocks noGrp="1"/>
          </p:cNvSpPr>
          <p:nvPr>
            <p:ph type="sldNum" sz="quarter" idx="11"/>
          </p:nvPr>
        </p:nvSpPr>
        <p:spPr/>
        <p:txBody>
          <a:bodyPr/>
          <a:lstStyle/>
          <a:p>
            <a:fld id="{89059335-AFD3-4DED-970B-1AD46A147785}" type="slidenum">
              <a:rPr lang="en-GB" smtClean="0"/>
              <a:pPr/>
              <a:t>17</a:t>
            </a:fld>
            <a:endParaRPr lang="en-GB"/>
          </a:p>
        </p:txBody>
      </p:sp>
      <p:sp>
        <p:nvSpPr>
          <p:cNvPr id="4" name="Footer Placeholder 3"/>
          <p:cNvSpPr>
            <a:spLocks noGrp="1"/>
          </p:cNvSpPr>
          <p:nvPr>
            <p:ph type="ftr" sz="quarter" idx="12"/>
          </p:nvPr>
        </p:nvSpPr>
        <p:spPr/>
        <p:txBody>
          <a:bodyPr/>
          <a:lstStyle/>
          <a:p>
            <a:r>
              <a:rPr lang="en-GB"/>
              <a:t>Fysiikkaa runoilijoille, syksy 2023</a:t>
            </a:r>
          </a:p>
        </p:txBody>
      </p:sp>
    </p:spTree>
    <p:extLst>
      <p:ext uri="{BB962C8B-B14F-4D97-AF65-F5344CB8AC3E}">
        <p14:creationId xmlns:p14="http://schemas.microsoft.com/office/powerpoint/2010/main" val="48043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a:bodyPr>
          <a:lstStyle/>
          <a:p>
            <a:r>
              <a:rPr lang="fi-FI" sz="2400" noProof="1"/>
              <a:t>Antiikin ajoista oli vallinnut Ptolemaioksen (100-170) mukaan nimetty malli, jossa Maa on maailmankaikkeuden keskipiste, jonka ympäri planeetat, Aurinko ja Kuu liikkuvat.</a:t>
            </a:r>
          </a:p>
          <a:p>
            <a:endParaRPr lang="fi-FI" sz="2400" noProof="1"/>
          </a:p>
          <a:p>
            <a:r>
              <a:rPr lang="fi-FI" sz="2400" noProof="1"/>
              <a:t>Ympyräradat ovat ilmeisessä ristiriidassa jo muinaisten babylonialaisten havaintojen kanssa ellei mukaan oteta </a:t>
            </a:r>
            <a:r>
              <a:rPr lang="fi-FI" sz="2400" b="1" noProof="1"/>
              <a:t>episyklejä</a:t>
            </a:r>
            <a:r>
              <a:rPr lang="fi-FI" sz="2400" noProof="1"/>
              <a:t> ja </a:t>
            </a:r>
            <a:r>
              <a:rPr lang="fi-FI" sz="2400" b="1" noProof="1"/>
              <a:t>ekvantteja</a:t>
            </a:r>
            <a:r>
              <a:rPr lang="fi-FI" sz="2400" noProof="1"/>
              <a:t>.</a:t>
            </a:r>
          </a:p>
        </p:txBody>
      </p:sp>
      <p:sp>
        <p:nvSpPr>
          <p:cNvPr id="6" name="Title 5"/>
          <p:cNvSpPr>
            <a:spLocks noGrp="1"/>
          </p:cNvSpPr>
          <p:nvPr>
            <p:ph type="title"/>
          </p:nvPr>
        </p:nvSpPr>
        <p:spPr/>
        <p:txBody>
          <a:bodyPr/>
          <a:lstStyle/>
          <a:p>
            <a:r>
              <a:rPr lang="fi-FI" noProof="1"/>
              <a:t>Sykleistä episykleihin</a:t>
            </a:r>
          </a:p>
        </p:txBody>
      </p:sp>
      <p:sp>
        <p:nvSpPr>
          <p:cNvPr id="9" name="Slide Number Placeholder 8"/>
          <p:cNvSpPr>
            <a:spLocks noGrp="1"/>
          </p:cNvSpPr>
          <p:nvPr>
            <p:ph type="sldNum" sz="quarter" idx="11"/>
          </p:nvPr>
        </p:nvSpPr>
        <p:spPr/>
        <p:txBody>
          <a:bodyPr/>
          <a:lstStyle/>
          <a:p>
            <a:fld id="{89059335-AFD3-4DED-970B-1AD46A147785}" type="slidenum">
              <a:rPr lang="en-GB" smtClean="0"/>
              <a:pPr/>
              <a:t>18</a:t>
            </a:fld>
            <a:endParaRPr lang="en-GB"/>
          </a:p>
        </p:txBody>
      </p:sp>
      <p:sp>
        <p:nvSpPr>
          <p:cNvPr id="4" name="Footer Placeholder 3"/>
          <p:cNvSpPr>
            <a:spLocks noGrp="1"/>
          </p:cNvSpPr>
          <p:nvPr>
            <p:ph type="ftr" sz="quarter" idx="12"/>
          </p:nvPr>
        </p:nvSpPr>
        <p:spPr/>
        <p:txBody>
          <a:bodyPr/>
          <a:lstStyle/>
          <a:p>
            <a:r>
              <a:rPr lang="en-GB"/>
              <a:t>Fysiikkaa runoilijoille, syksy 2023</a:t>
            </a:r>
          </a:p>
        </p:txBody>
      </p:sp>
    </p:spTree>
    <p:extLst>
      <p:ext uri="{BB962C8B-B14F-4D97-AF65-F5344CB8AC3E}">
        <p14:creationId xmlns:p14="http://schemas.microsoft.com/office/powerpoint/2010/main" val="391341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noProof="1"/>
              <a:t>Sykleistä episykleihin</a:t>
            </a:r>
          </a:p>
        </p:txBody>
      </p:sp>
      <p:sp>
        <p:nvSpPr>
          <p:cNvPr id="9" name="Slide Number Placeholder 8"/>
          <p:cNvSpPr>
            <a:spLocks noGrp="1"/>
          </p:cNvSpPr>
          <p:nvPr>
            <p:ph type="sldNum" sz="quarter" idx="11"/>
          </p:nvPr>
        </p:nvSpPr>
        <p:spPr/>
        <p:txBody>
          <a:bodyPr/>
          <a:lstStyle/>
          <a:p>
            <a:fld id="{89059335-AFD3-4DED-970B-1AD46A147785}" type="slidenum">
              <a:rPr lang="en-GB" smtClean="0"/>
              <a:pPr/>
              <a:t>19</a:t>
            </a:fld>
            <a:endParaRPr lang="en-GB"/>
          </a:p>
        </p:txBody>
      </p:sp>
      <p:sp>
        <p:nvSpPr>
          <p:cNvPr id="4" name="Footer Placeholder 3"/>
          <p:cNvSpPr>
            <a:spLocks noGrp="1"/>
          </p:cNvSpPr>
          <p:nvPr>
            <p:ph type="ftr" sz="quarter" idx="12"/>
          </p:nvPr>
        </p:nvSpPr>
        <p:spPr/>
        <p:txBody>
          <a:bodyPr/>
          <a:lstStyle/>
          <a:p>
            <a:r>
              <a:rPr lang="en-GB"/>
              <a:t>Fysiikkaa runoilijoille, syksy 2023</a:t>
            </a:r>
          </a:p>
        </p:txBody>
      </p:sp>
      <p:pic>
        <p:nvPicPr>
          <p:cNvPr id="7" name="Picture 2" descr="epicy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1780" y="2312876"/>
            <a:ext cx="3543300" cy="374332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 Box 3"/>
          <p:cNvSpPr txBox="1">
            <a:spLocks noChangeArrowheads="1"/>
          </p:cNvSpPr>
          <p:nvPr/>
        </p:nvSpPr>
        <p:spPr bwMode="auto">
          <a:xfrm>
            <a:off x="2131405" y="1952513"/>
            <a:ext cx="118268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i-FI" sz="2400" b="1">
                <a:latin typeface="Times New Roman" charset="0"/>
              </a:rPr>
              <a:t>episykli</a:t>
            </a:r>
            <a:endParaRPr lang="en-US" sz="2400" b="1">
              <a:latin typeface="Times New Roman" charset="0"/>
            </a:endParaRPr>
          </a:p>
        </p:txBody>
      </p:sp>
      <p:sp>
        <p:nvSpPr>
          <p:cNvPr id="11" name="Text Box 4"/>
          <p:cNvSpPr txBox="1">
            <a:spLocks noChangeArrowheads="1"/>
          </p:cNvSpPr>
          <p:nvPr/>
        </p:nvSpPr>
        <p:spPr bwMode="auto">
          <a:xfrm>
            <a:off x="4644008" y="4005064"/>
            <a:ext cx="99257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i-FI" b="1" noProof="1">
                <a:latin typeface="Times New Roman" charset="0"/>
              </a:rPr>
              <a:t>ekvantti</a:t>
            </a:r>
          </a:p>
        </p:txBody>
      </p:sp>
    </p:spTree>
    <p:extLst>
      <p:ext uri="{BB962C8B-B14F-4D97-AF65-F5344CB8AC3E}">
        <p14:creationId xmlns:p14="http://schemas.microsoft.com/office/powerpoint/2010/main" val="336905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sz="2400" noProof="1"/>
              <a:t>Luennot 30.10.-12.12. ovat avoimia kaikille.</a:t>
            </a:r>
          </a:p>
          <a:p>
            <a:pPr lvl="1"/>
            <a:r>
              <a:rPr lang="fi-FI" noProof="1"/>
              <a:t>ma ja ti 12.15-14.00 (päärakennuksen sali U4075)</a:t>
            </a:r>
          </a:p>
          <a:p>
            <a:pPr lvl="1"/>
            <a:endParaRPr lang="fi-FI" sz="2400" noProof="1"/>
          </a:p>
          <a:p>
            <a:r>
              <a:rPr lang="fi-FI" sz="2400" noProof="1"/>
              <a:t>Luentojen aikana kysyminen on suositeltavaa.</a:t>
            </a:r>
          </a:p>
          <a:p>
            <a:pPr lvl="1"/>
            <a:r>
              <a:rPr lang="fi-FI" sz="2200" noProof="1"/>
              <a:t>Moodlessa voi kysyä anonyymisti.</a:t>
            </a:r>
          </a:p>
          <a:p>
            <a:pPr marL="0" indent="0">
              <a:buNone/>
            </a:pPr>
            <a:endParaRPr lang="fi-FI" sz="2400" noProof="1"/>
          </a:p>
          <a:p>
            <a:r>
              <a:rPr lang="fi-FI" sz="2400" noProof="1"/>
              <a:t>Luentojen Powerpoint- ja pdf-tiedostot tulevat kotisivulle etukäteen. </a:t>
            </a:r>
            <a:r>
              <a:rPr lang="fi-FI" noProof="1">
                <a:hlinkClick r:id="rId3"/>
              </a:rPr>
              <a:t>https://www.mv.helsinki.fi/home/syrasane/run2023/</a:t>
            </a:r>
            <a:endParaRPr lang="fi-FI" noProof="1"/>
          </a:p>
        </p:txBody>
      </p:sp>
      <p:sp>
        <p:nvSpPr>
          <p:cNvPr id="6" name="Title 5"/>
          <p:cNvSpPr>
            <a:spLocks noGrp="1"/>
          </p:cNvSpPr>
          <p:nvPr>
            <p:ph type="title"/>
          </p:nvPr>
        </p:nvSpPr>
        <p:spPr/>
        <p:txBody>
          <a:bodyPr/>
          <a:lstStyle/>
          <a:p>
            <a:r>
              <a:rPr lang="fi-FI" dirty="0"/>
              <a:t>Kurssin käytännöt</a:t>
            </a:r>
          </a:p>
        </p:txBody>
      </p:sp>
      <p:sp>
        <p:nvSpPr>
          <p:cNvPr id="9" name="Slide Number Placeholder 8"/>
          <p:cNvSpPr>
            <a:spLocks noGrp="1"/>
          </p:cNvSpPr>
          <p:nvPr>
            <p:ph type="sldNum" sz="quarter" idx="11"/>
          </p:nvPr>
        </p:nvSpPr>
        <p:spPr/>
        <p:txBody>
          <a:bodyPr/>
          <a:lstStyle/>
          <a:p>
            <a:fld id="{89059335-AFD3-4DED-970B-1AD46A147785}" type="slidenum">
              <a:rPr lang="en-GB" smtClean="0"/>
              <a:pPr/>
              <a:t>2</a:t>
            </a:fld>
            <a:endParaRPr lang="en-GB"/>
          </a:p>
        </p:txBody>
      </p:sp>
      <p:sp>
        <p:nvSpPr>
          <p:cNvPr id="4" name="Footer Placeholder 3"/>
          <p:cNvSpPr>
            <a:spLocks noGrp="1"/>
          </p:cNvSpPr>
          <p:nvPr>
            <p:ph type="ftr" sz="quarter" idx="12"/>
          </p:nvPr>
        </p:nvSpPr>
        <p:spPr/>
        <p:txBody>
          <a:bodyPr/>
          <a:lstStyle/>
          <a:p>
            <a:r>
              <a:rPr lang="en-GB"/>
              <a:t>Fysiikkaa runoilijoille, syksy 2023</a:t>
            </a:r>
          </a:p>
        </p:txBody>
      </p:sp>
    </p:spTree>
    <p:extLst>
      <p:ext uri="{BB962C8B-B14F-4D97-AF65-F5344CB8AC3E}">
        <p14:creationId xmlns:p14="http://schemas.microsoft.com/office/powerpoint/2010/main" val="3429451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40438" cy="4356484"/>
          </a:xfrm>
        </p:spPr>
        <p:txBody>
          <a:bodyPr>
            <a:noAutofit/>
          </a:bodyPr>
          <a:lstStyle/>
          <a:p>
            <a:r>
              <a:rPr lang="fi-FI" sz="2000" noProof="1"/>
              <a:t>Nikolaus Kopernikus (1473-1543) ei pitänyt ekvanteista, hän halusi puhtaat ympyrät.</a:t>
            </a:r>
          </a:p>
          <a:p>
            <a:endParaRPr lang="fi-FI" sz="2000" noProof="1"/>
          </a:p>
          <a:p>
            <a:r>
              <a:rPr lang="fi-FI" sz="2000" noProof="1"/>
              <a:t>Teoksessa </a:t>
            </a:r>
            <a:r>
              <a:rPr lang="fi-FI" sz="2000" i="1" noProof="1"/>
              <a:t>De revolutionibus orbium coelestium </a:t>
            </a:r>
            <a:r>
              <a:rPr lang="fi-FI" sz="2000" noProof="1"/>
              <a:t>(1543) hän esitti mallin, jossa Maa ja muut planeetat kiertävät ympyräradoilla episykleillä Auringon ympäri.</a:t>
            </a:r>
          </a:p>
          <a:p>
            <a:endParaRPr lang="fi-FI" sz="2000" noProof="1"/>
          </a:p>
          <a:p>
            <a:r>
              <a:rPr lang="fi-FI" sz="2000" noProof="1"/>
              <a:t>Syy uudistukseen ei ollut kokeellinen vaan teoreettinen: se liittyi kauneuteen ja </a:t>
            </a:r>
            <a:r>
              <a:rPr lang="fi-FI" sz="2000" b="1" noProof="1"/>
              <a:t>symmetriaan</a:t>
            </a:r>
            <a:r>
              <a:rPr lang="fi-FI" sz="2000" noProof="1"/>
              <a:t>.</a:t>
            </a:r>
          </a:p>
          <a:p>
            <a:endParaRPr lang="fi-FI" sz="2000" noProof="1"/>
          </a:p>
          <a:p>
            <a:r>
              <a:rPr lang="fi-FI" sz="2000" noProof="1"/>
              <a:t>Symmetria tarkoittaa sitä, että jokin asia säilyy samanlaisena toisen asian muuttuessa.</a:t>
            </a:r>
          </a:p>
        </p:txBody>
      </p:sp>
      <p:sp>
        <p:nvSpPr>
          <p:cNvPr id="6" name="Title 5"/>
          <p:cNvSpPr>
            <a:spLocks noGrp="1"/>
          </p:cNvSpPr>
          <p:nvPr>
            <p:ph type="title"/>
          </p:nvPr>
        </p:nvSpPr>
        <p:spPr/>
        <p:txBody>
          <a:bodyPr>
            <a:normAutofit/>
          </a:bodyPr>
          <a:lstStyle/>
          <a:p>
            <a:r>
              <a:rPr lang="fi-FI" dirty="0"/>
              <a:t>Kopernikus: ympyrät ovat kauniita, Aurinko on keskipiste</a:t>
            </a:r>
          </a:p>
        </p:txBody>
      </p:sp>
      <p:sp>
        <p:nvSpPr>
          <p:cNvPr id="9" name="Slide Number Placeholder 8"/>
          <p:cNvSpPr>
            <a:spLocks noGrp="1"/>
          </p:cNvSpPr>
          <p:nvPr>
            <p:ph type="sldNum" sz="quarter" idx="11"/>
          </p:nvPr>
        </p:nvSpPr>
        <p:spPr/>
        <p:txBody>
          <a:bodyPr/>
          <a:lstStyle/>
          <a:p>
            <a:fld id="{89059335-AFD3-4DED-970B-1AD46A147785}" type="slidenum">
              <a:rPr lang="en-GB" smtClean="0"/>
              <a:pPr/>
              <a:t>20</a:t>
            </a:fld>
            <a:endParaRPr lang="en-GB"/>
          </a:p>
        </p:txBody>
      </p:sp>
      <p:sp>
        <p:nvSpPr>
          <p:cNvPr id="4" name="Footer Placeholder 3"/>
          <p:cNvSpPr>
            <a:spLocks noGrp="1"/>
          </p:cNvSpPr>
          <p:nvPr>
            <p:ph type="ftr" sz="quarter" idx="12"/>
          </p:nvPr>
        </p:nvSpPr>
        <p:spPr/>
        <p:txBody>
          <a:bodyPr/>
          <a:lstStyle/>
          <a:p>
            <a:r>
              <a:rPr lang="en-GB"/>
              <a:t>Fysiikkaa runoilijoille, syksy 2023</a:t>
            </a:r>
            <a:endParaRPr lang="en-GB" dirty="0"/>
          </a:p>
        </p:txBody>
      </p:sp>
    </p:spTree>
    <p:extLst>
      <p:ext uri="{BB962C8B-B14F-4D97-AF65-F5344CB8AC3E}">
        <p14:creationId xmlns:p14="http://schemas.microsoft.com/office/powerpoint/2010/main" val="389005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9059335-AFD3-4DED-970B-1AD46A147785}" type="slidenum">
              <a:rPr lang="en-GB" smtClean="0"/>
              <a:pPr/>
              <a:t>21</a:t>
            </a:fld>
            <a:endParaRPr lang="en-GB"/>
          </a:p>
        </p:txBody>
      </p:sp>
      <p:sp>
        <p:nvSpPr>
          <p:cNvPr id="4" name="Footer Placeholder 3"/>
          <p:cNvSpPr>
            <a:spLocks noGrp="1"/>
          </p:cNvSpPr>
          <p:nvPr>
            <p:ph type="ftr" sz="quarter" idx="12"/>
          </p:nvPr>
        </p:nvSpPr>
        <p:spPr/>
        <p:txBody>
          <a:bodyPr/>
          <a:lstStyle/>
          <a:p>
            <a:r>
              <a:rPr lang="ro-RO"/>
              <a:t>Fysiikkaa runoilijoille, syksy 2023</a:t>
            </a:r>
            <a:endParaRPr lang="en-GB"/>
          </a:p>
        </p:txBody>
      </p:sp>
      <p:sp>
        <p:nvSpPr>
          <p:cNvPr id="5" name="Title 4"/>
          <p:cNvSpPr>
            <a:spLocks noGrp="1"/>
          </p:cNvSpPr>
          <p:nvPr>
            <p:ph type="title"/>
          </p:nvPr>
        </p:nvSpPr>
        <p:spPr/>
        <p:txBody>
          <a:bodyPr/>
          <a:lstStyle/>
          <a:p>
            <a:r>
              <a:rPr lang="fi-FI" noProof="1"/>
              <a:t>Keplerin monitahokasmalli</a:t>
            </a:r>
          </a:p>
        </p:txBody>
      </p:sp>
      <p:pic>
        <p:nvPicPr>
          <p:cNvPr id="6" name="Picture 5" descr="Kepler-solar-system-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1952837"/>
            <a:ext cx="3060340" cy="3363566"/>
          </a:xfrm>
          <a:prstGeom prst="rect">
            <a:avLst/>
          </a:prstGeom>
        </p:spPr>
      </p:pic>
      <p:sp>
        <p:nvSpPr>
          <p:cNvPr id="7" name="Content Placeholder 1"/>
          <p:cNvSpPr txBox="1">
            <a:spLocks/>
          </p:cNvSpPr>
          <p:nvPr/>
        </p:nvSpPr>
        <p:spPr>
          <a:xfrm>
            <a:off x="1979712" y="6021288"/>
            <a:ext cx="7164288" cy="360040"/>
          </a:xfrm>
          <a:prstGeom prst="rect">
            <a:avLst/>
          </a:prstGeom>
        </p:spPr>
        <p:txBody>
          <a:bodyPr vert="horz" lIns="0" tIns="0" rIns="0" bIns="0" rtlCol="0">
            <a:noAutofit/>
          </a:bodyPr>
          <a:lstStyle>
            <a:lvl1pPr marL="266700" indent="-266700" algn="l" defTabSz="914400" rtl="0" eaLnBrk="1" latinLnBrk="0" hangingPunct="1">
              <a:spcBef>
                <a:spcPts val="0"/>
              </a:spcBef>
              <a:spcAft>
                <a:spcPts val="800"/>
              </a:spcAft>
              <a:buClr>
                <a:schemeClr val="accent1"/>
              </a:buClr>
              <a:buSzPct val="100000"/>
              <a:buFont typeface="Arial" pitchFamily="34" charset="0"/>
              <a:buChar char="•"/>
              <a:defRPr sz="2200" kern="1200">
                <a:solidFill>
                  <a:schemeClr val="tx1"/>
                </a:solidFill>
                <a:latin typeface="+mn-lt"/>
                <a:ea typeface="+mn-ea"/>
                <a:cs typeface="+mn-cs"/>
              </a:defRPr>
            </a:lvl1pPr>
            <a:lvl2pPr marL="539750" indent="-274638" algn="l" defTabSz="914400" rtl="0" eaLnBrk="1" latinLnBrk="0" hangingPunct="1">
              <a:spcBef>
                <a:spcPts val="0"/>
              </a:spcBef>
              <a:spcAft>
                <a:spcPts val="800"/>
              </a:spcAft>
              <a:buClr>
                <a:schemeClr val="accent1"/>
              </a:buClr>
              <a:buSzPct val="100000"/>
              <a:buFont typeface="Arial" pitchFamily="34" charset="0"/>
              <a:buChar char="•"/>
              <a:defRPr sz="2000" kern="1200">
                <a:solidFill>
                  <a:schemeClr val="tx1"/>
                </a:solidFill>
                <a:latin typeface="+mn-lt"/>
                <a:ea typeface="+mn-ea"/>
                <a:cs typeface="+mn-cs"/>
              </a:defRPr>
            </a:lvl2pPr>
            <a:lvl3pPr marL="803275" indent="-265113" algn="l" defTabSz="914400" rtl="0" eaLnBrk="1" latinLnBrk="0" hangingPunct="1">
              <a:spcBef>
                <a:spcPts val="0"/>
              </a:spcBef>
              <a:spcAft>
                <a:spcPts val="800"/>
              </a:spcAft>
              <a:buClrTx/>
              <a:buFont typeface="Arial" pitchFamily="34" charset="0"/>
              <a:buChar char="‒"/>
              <a:defRPr sz="1800" kern="1200">
                <a:solidFill>
                  <a:schemeClr val="tx1"/>
                </a:solidFill>
                <a:latin typeface="+mn-lt"/>
                <a:ea typeface="+mn-ea"/>
                <a:cs typeface="+mn-cs"/>
              </a:defRPr>
            </a:lvl3pPr>
            <a:lvl4pPr marL="1076325" indent="-273050" algn="l" defTabSz="914400" rtl="0" eaLnBrk="1" latinLnBrk="0" hangingPunct="1">
              <a:spcBef>
                <a:spcPts val="0"/>
              </a:spcBef>
              <a:spcAft>
                <a:spcPts val="800"/>
              </a:spcAft>
              <a:buClrTx/>
              <a:buFont typeface="Arial" pitchFamily="34" charset="0"/>
              <a:buChar char="‒"/>
              <a:defRPr sz="1600" kern="1200">
                <a:solidFill>
                  <a:schemeClr val="tx1"/>
                </a:solidFill>
                <a:latin typeface="+mn-lt"/>
                <a:ea typeface="+mn-ea"/>
                <a:cs typeface="+mn-cs"/>
              </a:defRPr>
            </a:lvl4pPr>
            <a:lvl5pPr marL="1341438" indent="-265113" algn="l" defTabSz="914400" rtl="0" eaLnBrk="1" latinLnBrk="0" hangingPunct="1">
              <a:spcBef>
                <a:spcPts val="0"/>
              </a:spcBef>
              <a:spcAft>
                <a:spcPts val="800"/>
              </a:spcAft>
              <a:buClrTx/>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noProof="1"/>
              <a:t>Johannes Kepler </a:t>
            </a:r>
            <a:r>
              <a:rPr lang="fi-FI" sz="1800" noProof="1"/>
              <a:t>(1571-1630)</a:t>
            </a:r>
            <a:r>
              <a:rPr lang="en-US" sz="1800" noProof="1"/>
              <a:t>: </a:t>
            </a:r>
            <a:r>
              <a:rPr lang="en-US" sz="1800" i="1" noProof="1"/>
              <a:t>Mysterium Cosmographicum (</a:t>
            </a:r>
            <a:r>
              <a:rPr lang="en-US" sz="1800" noProof="1"/>
              <a:t>1596)</a:t>
            </a:r>
          </a:p>
        </p:txBody>
      </p:sp>
      <p:sp>
        <p:nvSpPr>
          <p:cNvPr id="8" name="Content Placeholder 1"/>
          <p:cNvSpPr txBox="1">
            <a:spLocks/>
          </p:cNvSpPr>
          <p:nvPr/>
        </p:nvSpPr>
        <p:spPr>
          <a:xfrm>
            <a:off x="5256076" y="1916832"/>
            <a:ext cx="3528392" cy="4032448"/>
          </a:xfrm>
          <a:prstGeom prst="rect">
            <a:avLst/>
          </a:prstGeom>
        </p:spPr>
        <p:txBody>
          <a:bodyPr vert="horz" lIns="0" tIns="0" rIns="0" bIns="0" rtlCol="0">
            <a:normAutofit/>
          </a:bodyPr>
          <a:lstStyle>
            <a:lvl1pPr marL="266700" indent="-266700" algn="l" defTabSz="914400" rtl="0" eaLnBrk="1" latinLnBrk="0" hangingPunct="1">
              <a:spcBef>
                <a:spcPts val="0"/>
              </a:spcBef>
              <a:spcAft>
                <a:spcPts val="800"/>
              </a:spcAft>
              <a:buClr>
                <a:schemeClr val="accent1"/>
              </a:buClr>
              <a:buSzPct val="100000"/>
              <a:buFont typeface="Arial" pitchFamily="34" charset="0"/>
              <a:buChar char="•"/>
              <a:defRPr sz="2200" kern="1200">
                <a:solidFill>
                  <a:schemeClr val="tx1"/>
                </a:solidFill>
                <a:latin typeface="+mn-lt"/>
                <a:ea typeface="+mn-ea"/>
                <a:cs typeface="+mn-cs"/>
              </a:defRPr>
            </a:lvl1pPr>
            <a:lvl2pPr marL="539750" indent="-274638" algn="l" defTabSz="914400" rtl="0" eaLnBrk="1" latinLnBrk="0" hangingPunct="1">
              <a:spcBef>
                <a:spcPts val="0"/>
              </a:spcBef>
              <a:spcAft>
                <a:spcPts val="800"/>
              </a:spcAft>
              <a:buClr>
                <a:schemeClr val="accent1"/>
              </a:buClr>
              <a:buSzPct val="100000"/>
              <a:buFont typeface="Arial" pitchFamily="34" charset="0"/>
              <a:buChar char="•"/>
              <a:defRPr sz="2000" kern="1200">
                <a:solidFill>
                  <a:schemeClr val="tx1"/>
                </a:solidFill>
                <a:latin typeface="+mn-lt"/>
                <a:ea typeface="+mn-ea"/>
                <a:cs typeface="+mn-cs"/>
              </a:defRPr>
            </a:lvl2pPr>
            <a:lvl3pPr marL="803275" indent="-265113" algn="l" defTabSz="914400" rtl="0" eaLnBrk="1" latinLnBrk="0" hangingPunct="1">
              <a:spcBef>
                <a:spcPts val="0"/>
              </a:spcBef>
              <a:spcAft>
                <a:spcPts val="800"/>
              </a:spcAft>
              <a:buClrTx/>
              <a:buFont typeface="Arial" pitchFamily="34" charset="0"/>
              <a:buChar char="‒"/>
              <a:defRPr sz="1800" kern="1200">
                <a:solidFill>
                  <a:schemeClr val="tx1"/>
                </a:solidFill>
                <a:latin typeface="+mn-lt"/>
                <a:ea typeface="+mn-ea"/>
                <a:cs typeface="+mn-cs"/>
              </a:defRPr>
            </a:lvl3pPr>
            <a:lvl4pPr marL="1076325" indent="-273050" algn="l" defTabSz="914400" rtl="0" eaLnBrk="1" latinLnBrk="0" hangingPunct="1">
              <a:spcBef>
                <a:spcPts val="0"/>
              </a:spcBef>
              <a:spcAft>
                <a:spcPts val="800"/>
              </a:spcAft>
              <a:buClrTx/>
              <a:buFont typeface="Arial" pitchFamily="34" charset="0"/>
              <a:buChar char="‒"/>
              <a:defRPr sz="1600" kern="1200">
                <a:solidFill>
                  <a:schemeClr val="tx1"/>
                </a:solidFill>
                <a:latin typeface="+mn-lt"/>
                <a:ea typeface="+mn-ea"/>
                <a:cs typeface="+mn-cs"/>
              </a:defRPr>
            </a:lvl4pPr>
            <a:lvl5pPr marL="1341438" indent="-265113" algn="l" defTabSz="914400" rtl="0" eaLnBrk="1" latinLnBrk="0" hangingPunct="1">
              <a:spcBef>
                <a:spcPts val="0"/>
              </a:spcBef>
              <a:spcAft>
                <a:spcPts val="800"/>
              </a:spcAft>
              <a:buClrTx/>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i-FI" sz="2000" dirty="0"/>
              <a:t>Viisi Platonin kappaletta, viisi planeettaa (+ Maa).</a:t>
            </a:r>
          </a:p>
          <a:p>
            <a:endParaRPr lang="fi-FI" sz="2000" dirty="0"/>
          </a:p>
          <a:p>
            <a:r>
              <a:rPr lang="fi-FI" sz="2000" dirty="0"/>
              <a:t>Sattumaako?</a:t>
            </a:r>
          </a:p>
          <a:p>
            <a:endParaRPr lang="fi-FI" sz="2000" dirty="0"/>
          </a:p>
          <a:p>
            <a:r>
              <a:rPr lang="fi-FI" sz="2000" dirty="0"/>
              <a:t>Planeettojen radat sopivat suunnilleen monitahokkaita ympäröiviin palloihin.</a:t>
            </a:r>
          </a:p>
          <a:p>
            <a:endParaRPr lang="fi-FI" sz="2000" dirty="0"/>
          </a:p>
          <a:p>
            <a:r>
              <a:rPr lang="fi-FI" sz="2000" dirty="0"/>
              <a:t>Ei sopinut yhteen Brahen havaintojen kanssa.</a:t>
            </a:r>
          </a:p>
        </p:txBody>
      </p:sp>
    </p:spTree>
    <p:extLst>
      <p:ext uri="{BB962C8B-B14F-4D97-AF65-F5344CB8AC3E}">
        <p14:creationId xmlns:p14="http://schemas.microsoft.com/office/powerpoint/2010/main" val="279735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sz="2100" noProof="1"/>
              <a:t>Kepler osoitti Tyko Brahen (1546-1601) tekemien tarkkojen havaintojen avulla, että aurinkokeskinen ympyräratamalli ei kuvaa luontoa tarpeeksi tarkasti.</a:t>
            </a:r>
          </a:p>
          <a:p>
            <a:endParaRPr lang="fi-FI" sz="2100" noProof="1"/>
          </a:p>
          <a:p>
            <a:r>
              <a:rPr lang="fi-FI" sz="2100" noProof="1"/>
              <a:t>Kepler esitti (1609, 1617-21) mallin, jossa on kolme lakia:</a:t>
            </a:r>
          </a:p>
          <a:p>
            <a:endParaRPr lang="fi-FI" sz="2100" noProof="1"/>
          </a:p>
          <a:p>
            <a:pPr marL="457200" indent="-457200">
              <a:buFont typeface="+mj-lt"/>
              <a:buAutoNum type="arabicPeriod"/>
            </a:pPr>
            <a:r>
              <a:rPr lang="fi-FI" sz="2000" noProof="1"/>
              <a:t>Planeetat liikkuvat ellipseillä, joiden polttopisteessä on Aurinko.</a:t>
            </a:r>
          </a:p>
          <a:p>
            <a:pPr marL="457200" indent="-457200">
              <a:buFont typeface="+mj-lt"/>
              <a:buAutoNum type="arabicPeriod"/>
            </a:pPr>
            <a:r>
              <a:rPr lang="fi-FI" sz="2000" noProof="1"/>
              <a:t>Auringon ja planeetan välinen viiva peittää samassa ajassa saman pinta-alan.</a:t>
            </a:r>
          </a:p>
          <a:p>
            <a:pPr marL="457200" indent="-457200">
              <a:buFont typeface="+mj-lt"/>
              <a:buAutoNum type="arabicPeriod"/>
            </a:pPr>
            <a:r>
              <a:rPr lang="fi-FI" sz="2000" i="1" noProof="1"/>
              <a:t>T</a:t>
            </a:r>
            <a:r>
              <a:rPr lang="fi-FI" sz="2000" i="1" baseline="30000" noProof="1"/>
              <a:t>2</a:t>
            </a:r>
            <a:r>
              <a:rPr lang="fi-FI" sz="2000" noProof="1"/>
              <a:t>/</a:t>
            </a:r>
            <a:r>
              <a:rPr lang="fi-FI" sz="2000" i="1" noProof="1"/>
              <a:t>R</a:t>
            </a:r>
            <a:r>
              <a:rPr lang="fi-FI" sz="2000" baseline="30000" noProof="1"/>
              <a:t>3</a:t>
            </a:r>
            <a:r>
              <a:rPr lang="fi-FI" sz="2000" noProof="1"/>
              <a:t>=vakio, missä </a:t>
            </a:r>
            <a:r>
              <a:rPr lang="fi-FI" sz="2000" i="1" noProof="1"/>
              <a:t>T</a:t>
            </a:r>
            <a:r>
              <a:rPr lang="fi-FI" sz="2000" noProof="1"/>
              <a:t> on kiertoaika ja </a:t>
            </a:r>
            <a:r>
              <a:rPr lang="fi-FI" sz="2000" i="1" noProof="1"/>
              <a:t>R</a:t>
            </a:r>
            <a:r>
              <a:rPr lang="fi-FI" sz="2000" noProof="1"/>
              <a:t> on isoakseli.</a:t>
            </a:r>
          </a:p>
        </p:txBody>
      </p:sp>
      <p:sp>
        <p:nvSpPr>
          <p:cNvPr id="6" name="Title 5"/>
          <p:cNvSpPr>
            <a:spLocks noGrp="1"/>
          </p:cNvSpPr>
          <p:nvPr>
            <p:ph type="title"/>
          </p:nvPr>
        </p:nvSpPr>
        <p:spPr/>
        <p:txBody>
          <a:bodyPr/>
          <a:lstStyle/>
          <a:p>
            <a:r>
              <a:rPr lang="fi-FI" noProof="1"/>
              <a:t>Brahe ja Kepler:</a:t>
            </a:r>
            <a:br>
              <a:rPr lang="fi-FI" noProof="1"/>
            </a:br>
            <a:r>
              <a:rPr lang="fi-FI" noProof="1"/>
              <a:t>radat eivät ole ympyröitä</a:t>
            </a:r>
          </a:p>
        </p:txBody>
      </p:sp>
      <p:sp>
        <p:nvSpPr>
          <p:cNvPr id="9" name="Slide Number Placeholder 8"/>
          <p:cNvSpPr>
            <a:spLocks noGrp="1"/>
          </p:cNvSpPr>
          <p:nvPr>
            <p:ph type="sldNum" sz="quarter" idx="11"/>
          </p:nvPr>
        </p:nvSpPr>
        <p:spPr/>
        <p:txBody>
          <a:bodyPr/>
          <a:lstStyle/>
          <a:p>
            <a:fld id="{89059335-AFD3-4DED-970B-1AD46A147785}" type="slidenum">
              <a:rPr lang="en-GB" smtClean="0"/>
              <a:pPr/>
              <a:t>22</a:t>
            </a:fld>
            <a:endParaRPr lang="en-GB"/>
          </a:p>
        </p:txBody>
      </p:sp>
      <p:sp>
        <p:nvSpPr>
          <p:cNvPr id="4" name="Footer Placeholder 3"/>
          <p:cNvSpPr>
            <a:spLocks noGrp="1"/>
          </p:cNvSpPr>
          <p:nvPr>
            <p:ph type="ftr" sz="quarter" idx="12"/>
          </p:nvPr>
        </p:nvSpPr>
        <p:spPr/>
        <p:txBody>
          <a:bodyPr/>
          <a:lstStyle/>
          <a:p>
            <a:r>
              <a:rPr lang="en-GB"/>
              <a:t>Fysiikkaa runoilijoille, syksy 2023</a:t>
            </a:r>
          </a:p>
        </p:txBody>
      </p:sp>
    </p:spTree>
    <p:extLst>
      <p:ext uri="{BB962C8B-B14F-4D97-AF65-F5344CB8AC3E}">
        <p14:creationId xmlns:p14="http://schemas.microsoft.com/office/powerpoint/2010/main" val="371885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9059335-AFD3-4DED-970B-1AD46A147785}" type="slidenum">
              <a:rPr lang="en-GB" smtClean="0"/>
              <a:pPr/>
              <a:t>23</a:t>
            </a:fld>
            <a:endParaRPr lang="en-GB"/>
          </a:p>
        </p:txBody>
      </p:sp>
      <p:sp>
        <p:nvSpPr>
          <p:cNvPr id="4" name="Footer Placeholder 3"/>
          <p:cNvSpPr>
            <a:spLocks noGrp="1"/>
          </p:cNvSpPr>
          <p:nvPr>
            <p:ph type="ftr" sz="quarter" idx="12"/>
          </p:nvPr>
        </p:nvSpPr>
        <p:spPr/>
        <p:txBody>
          <a:bodyPr/>
          <a:lstStyle/>
          <a:p>
            <a:r>
              <a:rPr lang="en-GB"/>
              <a:t>Fysiikkaa runoilijoille, syksy 2023</a:t>
            </a:r>
          </a:p>
        </p:txBody>
      </p:sp>
      <p:sp>
        <p:nvSpPr>
          <p:cNvPr id="5" name="Title 4"/>
          <p:cNvSpPr>
            <a:spLocks noGrp="1"/>
          </p:cNvSpPr>
          <p:nvPr>
            <p:ph type="title"/>
          </p:nvPr>
        </p:nvSpPr>
        <p:spPr/>
        <p:txBody>
          <a:bodyPr/>
          <a:lstStyle/>
          <a:p>
            <a:r>
              <a:rPr lang="fi-FI" noProof="1"/>
              <a:t>Keplerin lait</a:t>
            </a:r>
          </a:p>
        </p:txBody>
      </p:sp>
      <p:pic>
        <p:nvPicPr>
          <p:cNvPr id="7" name="Picture 6" descr="630px-Kepler_laws_diagram.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3" y="1916832"/>
            <a:ext cx="5166574" cy="4428492"/>
          </a:xfrm>
          <a:prstGeom prst="rect">
            <a:avLst/>
          </a:prstGeom>
        </p:spPr>
      </p:pic>
      <p:sp>
        <p:nvSpPr>
          <p:cNvPr id="8" name="Text Box 4"/>
          <p:cNvSpPr txBox="1">
            <a:spLocks noChangeArrowheads="1"/>
          </p:cNvSpPr>
          <p:nvPr/>
        </p:nvSpPr>
        <p:spPr bwMode="auto">
          <a:xfrm>
            <a:off x="107504" y="3061759"/>
            <a:ext cx="1404156" cy="16158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fi-FI" sz="1100" noProof="1"/>
              <a:t>Kuva: Han-Kwang Nienhuys</a:t>
            </a:r>
          </a:p>
          <a:p>
            <a:endParaRPr lang="fi-FI" sz="1100" noProof="1"/>
          </a:p>
          <a:p>
            <a:r>
              <a:rPr lang="fi-FI" sz="1100" noProof="1">
                <a:latin typeface="Times New Roman" charset="0"/>
                <a:hlinkClick r:id="rId4"/>
              </a:rPr>
              <a:t>https://en.wikipedia.org/wiki/Kepler%27s_laws_of_planetary_motion#/media/File:Kepler_laws_diagram.svg</a:t>
            </a:r>
            <a:endParaRPr lang="fi-FI" sz="1100" noProof="1">
              <a:latin typeface="Times New Roman" charset="0"/>
            </a:endParaRPr>
          </a:p>
        </p:txBody>
      </p:sp>
    </p:spTree>
    <p:extLst>
      <p:ext uri="{BB962C8B-B14F-4D97-AF65-F5344CB8AC3E}">
        <p14:creationId xmlns:p14="http://schemas.microsoft.com/office/powerpoint/2010/main" val="3446341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a:bodyPr>
          <a:lstStyle/>
          <a:p>
            <a:r>
              <a:rPr lang="fi-FI" sz="2400" noProof="1"/>
              <a:t>Ideat symmetriasta olivat tärkeitä Keplerin mallin löytämisessä, mutta se toteuttaa vain osan niistä.</a:t>
            </a:r>
          </a:p>
          <a:p>
            <a:endParaRPr lang="fi-FI" sz="2400" noProof="1"/>
          </a:p>
          <a:p>
            <a:r>
              <a:rPr lang="fi-FI" sz="2400" noProof="1"/>
              <a:t>Tarkat havainnot ratkaisivat.</a:t>
            </a:r>
          </a:p>
          <a:p>
            <a:endParaRPr lang="fi-FI" sz="2400" noProof="1"/>
          </a:p>
          <a:p>
            <a:r>
              <a:rPr lang="fi-FI" sz="2400" noProof="1"/>
              <a:t>Keplerillä oli mukana empiria ja matemaattinen mallinnus, mutta ei teoriaa: mistä lait seuraavat ja mihin ne liittyvät?</a:t>
            </a:r>
          </a:p>
        </p:txBody>
      </p:sp>
      <p:sp>
        <p:nvSpPr>
          <p:cNvPr id="6" name="Title 5"/>
          <p:cNvSpPr>
            <a:spLocks noGrp="1"/>
          </p:cNvSpPr>
          <p:nvPr>
            <p:ph type="title"/>
          </p:nvPr>
        </p:nvSpPr>
        <p:spPr/>
        <p:txBody>
          <a:bodyPr/>
          <a:lstStyle/>
          <a:p>
            <a:r>
              <a:rPr lang="fi-FI" noProof="1"/>
              <a:t>Kepler ja teorian puute</a:t>
            </a:r>
          </a:p>
        </p:txBody>
      </p:sp>
      <p:sp>
        <p:nvSpPr>
          <p:cNvPr id="9" name="Slide Number Placeholder 8"/>
          <p:cNvSpPr>
            <a:spLocks noGrp="1"/>
          </p:cNvSpPr>
          <p:nvPr>
            <p:ph type="sldNum" sz="quarter" idx="11"/>
          </p:nvPr>
        </p:nvSpPr>
        <p:spPr/>
        <p:txBody>
          <a:bodyPr/>
          <a:lstStyle/>
          <a:p>
            <a:fld id="{89059335-AFD3-4DED-970B-1AD46A147785}" type="slidenum">
              <a:rPr lang="en-GB" smtClean="0"/>
              <a:pPr/>
              <a:t>24</a:t>
            </a:fld>
            <a:endParaRPr lang="en-GB"/>
          </a:p>
        </p:txBody>
      </p:sp>
      <p:sp>
        <p:nvSpPr>
          <p:cNvPr id="4" name="Footer Placeholder 3"/>
          <p:cNvSpPr>
            <a:spLocks noGrp="1"/>
          </p:cNvSpPr>
          <p:nvPr>
            <p:ph type="ftr" sz="quarter" idx="12"/>
          </p:nvPr>
        </p:nvSpPr>
        <p:spPr/>
        <p:txBody>
          <a:bodyPr/>
          <a:lstStyle/>
          <a:p>
            <a:r>
              <a:rPr lang="en-GB"/>
              <a:t>Fysiikkaa runoilijoille, syksy 2023</a:t>
            </a:r>
          </a:p>
        </p:txBody>
      </p:sp>
    </p:spTree>
    <p:extLst>
      <p:ext uri="{BB962C8B-B14F-4D97-AF65-F5344CB8AC3E}">
        <p14:creationId xmlns:p14="http://schemas.microsoft.com/office/powerpoint/2010/main" val="327931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sz="2400" dirty="0"/>
              <a:t>Galileo Galilei (1564-1642) käsitteli taivaan lisäksi maanpäällisen liikkeen perusteita matemaattisesti ja empiirisesti.</a:t>
            </a:r>
          </a:p>
          <a:p>
            <a:endParaRPr lang="fi-FI" sz="2400" dirty="0"/>
          </a:p>
          <a:p>
            <a:r>
              <a:rPr lang="fi-FI" sz="2400" dirty="0"/>
              <a:t>Yksinkertainen kysymys: miten kappaleet putoavat ja miten niiden nopeus muuttuu?</a:t>
            </a:r>
          </a:p>
          <a:p>
            <a:endParaRPr lang="fi-FI" sz="2400" dirty="0"/>
          </a:p>
          <a:p>
            <a:r>
              <a:rPr lang="fi-FI" sz="2400" dirty="0"/>
              <a:t>Liike on paikan muutosta avaruudessa ajan myötä. Päästään perustavanlaatuisten kysymysten jäljille: mitä ovat aika ja avaruus?</a:t>
            </a:r>
          </a:p>
        </p:txBody>
      </p:sp>
      <p:sp>
        <p:nvSpPr>
          <p:cNvPr id="6" name="Title 5"/>
          <p:cNvSpPr>
            <a:spLocks noGrp="1"/>
          </p:cNvSpPr>
          <p:nvPr>
            <p:ph type="title"/>
          </p:nvPr>
        </p:nvSpPr>
        <p:spPr/>
        <p:txBody>
          <a:bodyPr/>
          <a:lstStyle/>
          <a:p>
            <a:r>
              <a:rPr lang="fi-FI" dirty="0"/>
              <a:t>Galilei ja liikkeen lait</a:t>
            </a:r>
          </a:p>
        </p:txBody>
      </p:sp>
      <p:sp>
        <p:nvSpPr>
          <p:cNvPr id="9" name="Slide Number Placeholder 8"/>
          <p:cNvSpPr>
            <a:spLocks noGrp="1"/>
          </p:cNvSpPr>
          <p:nvPr>
            <p:ph type="sldNum" sz="quarter" idx="11"/>
          </p:nvPr>
        </p:nvSpPr>
        <p:spPr/>
        <p:txBody>
          <a:bodyPr/>
          <a:lstStyle/>
          <a:p>
            <a:fld id="{89059335-AFD3-4DED-970B-1AD46A147785}" type="slidenum">
              <a:rPr lang="en-GB" smtClean="0"/>
              <a:pPr/>
              <a:t>25</a:t>
            </a:fld>
            <a:endParaRPr lang="en-GB"/>
          </a:p>
        </p:txBody>
      </p:sp>
      <p:sp>
        <p:nvSpPr>
          <p:cNvPr id="4" name="Footer Placeholder 3"/>
          <p:cNvSpPr>
            <a:spLocks noGrp="1"/>
          </p:cNvSpPr>
          <p:nvPr>
            <p:ph type="ftr" sz="quarter" idx="12"/>
          </p:nvPr>
        </p:nvSpPr>
        <p:spPr/>
        <p:txBody>
          <a:bodyPr/>
          <a:lstStyle/>
          <a:p>
            <a:r>
              <a:rPr lang="en-GB"/>
              <a:t>Fysiikkaa runoilijoille, syksy 2023</a:t>
            </a:r>
            <a:endParaRPr lang="en-GB" dirty="0"/>
          </a:p>
        </p:txBody>
      </p:sp>
    </p:spTree>
    <p:extLst>
      <p:ext uri="{BB962C8B-B14F-4D97-AF65-F5344CB8AC3E}">
        <p14:creationId xmlns:p14="http://schemas.microsoft.com/office/powerpoint/2010/main" val="341276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428492"/>
          </a:xfrm>
        </p:spPr>
        <p:txBody>
          <a:bodyPr>
            <a:noAutofit/>
          </a:bodyPr>
          <a:lstStyle/>
          <a:p>
            <a:pPr marL="457200" indent="-457200">
              <a:buFont typeface="+mj-lt"/>
              <a:buAutoNum type="arabicPeriod"/>
            </a:pPr>
            <a:r>
              <a:rPr lang="fi-FI" sz="2000" dirty="0"/>
              <a:t>Lepoa ja liikettä vakionopeudella ei voi erottaa.</a:t>
            </a:r>
          </a:p>
          <a:p>
            <a:pPr marL="822325" lvl="2" indent="-285750">
              <a:buFont typeface="Arial" panose="020B0604020202020204" pitchFamily="34" charset="0"/>
              <a:buChar char="•"/>
            </a:pPr>
            <a:r>
              <a:rPr lang="fi-FI" dirty="0"/>
              <a:t>Tasainen liike on </a:t>
            </a:r>
            <a:r>
              <a:rPr lang="fi-FI" b="1" dirty="0"/>
              <a:t>suhteellista</a:t>
            </a:r>
            <a:r>
              <a:rPr lang="fi-FI" dirty="0"/>
              <a:t>.</a:t>
            </a:r>
          </a:p>
          <a:p>
            <a:pPr marL="457200" indent="-457200">
              <a:buFont typeface="+mj-lt"/>
              <a:buAutoNum type="arabicPeriod"/>
            </a:pPr>
            <a:endParaRPr lang="fi-FI" sz="1800" dirty="0"/>
          </a:p>
          <a:p>
            <a:pPr marL="457200" indent="-457200">
              <a:buFont typeface="+mj-lt"/>
              <a:buAutoNum type="arabicPeriod"/>
            </a:pPr>
            <a:r>
              <a:rPr lang="fi-FI" sz="2000" dirty="0"/>
              <a:t>Vapaasti liikkuva kappale jatkaa liikettä vakionopeudella.</a:t>
            </a:r>
          </a:p>
          <a:p>
            <a:pPr marL="822325" lvl="2" indent="-285750">
              <a:buFont typeface="Arial" panose="020B0604020202020204" pitchFamily="34" charset="0"/>
              <a:buChar char="•"/>
            </a:pPr>
            <a:r>
              <a:rPr lang="fi-FI" dirty="0"/>
              <a:t>Yhtä hyvin voi sanoa, että se pysyy paikallaan.</a:t>
            </a:r>
          </a:p>
          <a:p>
            <a:pPr marL="457200" indent="-457200">
              <a:buFont typeface="+mj-lt"/>
              <a:buAutoNum type="arabicPeriod"/>
            </a:pPr>
            <a:endParaRPr lang="fi-FI" sz="1600" dirty="0"/>
          </a:p>
          <a:p>
            <a:pPr marL="457200" indent="-457200">
              <a:buFont typeface="+mj-lt"/>
              <a:buAutoNum type="arabicPeriod"/>
            </a:pPr>
            <a:r>
              <a:rPr lang="fi-FI" sz="2000" dirty="0"/>
              <a:t>Kappaleet gravitaatiokentässä putoavat yhtä nopeasti koostumuksesta riippumatta.</a:t>
            </a:r>
          </a:p>
          <a:p>
            <a:endParaRPr lang="fi-FI" sz="1800" dirty="0"/>
          </a:p>
          <a:p>
            <a:r>
              <a:rPr lang="fi-FI" sz="2000" dirty="0"/>
              <a:t>Galilei päätteli nämä lait empiirisesti, ja ilmaisi ne matemaattisesti sanoin.</a:t>
            </a:r>
          </a:p>
          <a:p>
            <a:pPr lvl="1"/>
            <a:r>
              <a:rPr lang="fi-FI" sz="1800" dirty="0"/>
              <a:t>Lähestytään teoriaa.</a:t>
            </a:r>
          </a:p>
        </p:txBody>
      </p:sp>
      <p:sp>
        <p:nvSpPr>
          <p:cNvPr id="6" name="Title 5"/>
          <p:cNvSpPr>
            <a:spLocks noGrp="1"/>
          </p:cNvSpPr>
          <p:nvPr>
            <p:ph type="title"/>
          </p:nvPr>
        </p:nvSpPr>
        <p:spPr/>
        <p:txBody>
          <a:bodyPr/>
          <a:lstStyle/>
          <a:p>
            <a:r>
              <a:rPr lang="fi-FI" dirty="0"/>
              <a:t>Galilein suhteellisuusmalli</a:t>
            </a:r>
          </a:p>
        </p:txBody>
      </p:sp>
      <p:sp>
        <p:nvSpPr>
          <p:cNvPr id="9" name="Slide Number Placeholder 8"/>
          <p:cNvSpPr>
            <a:spLocks noGrp="1"/>
          </p:cNvSpPr>
          <p:nvPr>
            <p:ph type="sldNum" sz="quarter" idx="11"/>
          </p:nvPr>
        </p:nvSpPr>
        <p:spPr/>
        <p:txBody>
          <a:bodyPr/>
          <a:lstStyle/>
          <a:p>
            <a:fld id="{89059335-AFD3-4DED-970B-1AD46A147785}" type="slidenum">
              <a:rPr lang="en-GB" smtClean="0"/>
              <a:pPr/>
              <a:t>26</a:t>
            </a:fld>
            <a:endParaRPr lang="en-GB"/>
          </a:p>
        </p:txBody>
      </p:sp>
      <p:sp>
        <p:nvSpPr>
          <p:cNvPr id="4" name="Footer Placeholder 3"/>
          <p:cNvSpPr>
            <a:spLocks noGrp="1"/>
          </p:cNvSpPr>
          <p:nvPr>
            <p:ph type="ftr" sz="quarter" idx="12"/>
          </p:nvPr>
        </p:nvSpPr>
        <p:spPr>
          <a:xfrm>
            <a:off x="1979712" y="6489340"/>
            <a:ext cx="4536504" cy="108012"/>
          </a:xfrm>
        </p:spPr>
        <p:txBody>
          <a:bodyPr/>
          <a:lstStyle/>
          <a:p>
            <a:r>
              <a:rPr lang="en-GB"/>
              <a:t>Fysiikkaa runoilijoille, syksy 2023</a:t>
            </a:r>
            <a:endParaRPr lang="en-GB" dirty="0"/>
          </a:p>
        </p:txBody>
      </p:sp>
    </p:spTree>
    <p:extLst>
      <p:ext uri="{BB962C8B-B14F-4D97-AF65-F5344CB8AC3E}">
        <p14:creationId xmlns:p14="http://schemas.microsoft.com/office/powerpoint/2010/main" val="424595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9059335-AFD3-4DED-970B-1AD46A147785}" type="slidenum">
              <a:rPr lang="en-GB" smtClean="0"/>
              <a:pPr/>
              <a:t>27</a:t>
            </a:fld>
            <a:endParaRPr lang="en-GB"/>
          </a:p>
        </p:txBody>
      </p:sp>
      <p:sp>
        <p:nvSpPr>
          <p:cNvPr id="4" name="Footer Placeholder 3"/>
          <p:cNvSpPr>
            <a:spLocks noGrp="1"/>
          </p:cNvSpPr>
          <p:nvPr>
            <p:ph type="ftr" sz="quarter" idx="12"/>
          </p:nvPr>
        </p:nvSpPr>
        <p:spPr/>
        <p:txBody>
          <a:bodyPr/>
          <a:lstStyle/>
          <a:p>
            <a:r>
              <a:rPr lang="en-GB"/>
              <a:t>Fysiikkaa runoilijoille, syksy 2023</a:t>
            </a:r>
          </a:p>
        </p:txBody>
      </p:sp>
      <p:sp>
        <p:nvSpPr>
          <p:cNvPr id="5" name="Title 4"/>
          <p:cNvSpPr>
            <a:spLocks noGrp="1"/>
          </p:cNvSpPr>
          <p:nvPr>
            <p:ph type="title"/>
          </p:nvPr>
        </p:nvSpPr>
        <p:spPr/>
        <p:txBody>
          <a:bodyPr/>
          <a:lstStyle/>
          <a:p>
            <a:r>
              <a:rPr lang="fi-FI" dirty="0"/>
              <a:t>Apollo 15 (1971)</a:t>
            </a:r>
          </a:p>
        </p:txBody>
      </p:sp>
      <p:pic>
        <p:nvPicPr>
          <p:cNvPr id="6" name="Hammer vs Feather - Physics on the Moon.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979712" y="1844824"/>
            <a:ext cx="6084676" cy="4470374"/>
          </a:xfrm>
          <a:prstGeom prst="rect">
            <a:avLst/>
          </a:prstGeom>
        </p:spPr>
      </p:pic>
      <p:sp>
        <p:nvSpPr>
          <p:cNvPr id="7" name="Text Box 4">
            <a:extLst>
              <a:ext uri="{FF2B5EF4-FFF2-40B4-BE49-F238E27FC236}">
                <a16:creationId xmlns:a16="http://schemas.microsoft.com/office/drawing/2014/main" id="{8E878153-4BD6-A74D-B5A8-622B5BBAE56F}"/>
              </a:ext>
            </a:extLst>
          </p:cNvPr>
          <p:cNvSpPr txBox="1">
            <a:spLocks noChangeArrowheads="1"/>
          </p:cNvSpPr>
          <p:nvPr/>
        </p:nvSpPr>
        <p:spPr bwMode="auto">
          <a:xfrm>
            <a:off x="4959328" y="6381328"/>
            <a:ext cx="3384573"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fi-FI" sz="1100" dirty="0" err="1"/>
              <a:t>https</a:t>
            </a:r>
            <a:r>
              <a:rPr lang="fi-FI" sz="1100" dirty="0"/>
              <a:t>://</a:t>
            </a:r>
            <a:r>
              <a:rPr lang="fi-FI" sz="1100" dirty="0" err="1"/>
              <a:t>www.youtube.com</a:t>
            </a:r>
            <a:r>
              <a:rPr lang="fi-FI" sz="1100" dirty="0"/>
              <a:t>/</a:t>
            </a:r>
            <a:r>
              <a:rPr lang="fi-FI" sz="1100" dirty="0" err="1"/>
              <a:t>watch?v</a:t>
            </a:r>
            <a:r>
              <a:rPr lang="fi-FI" sz="1100" dirty="0"/>
              <a:t>=oYEgdZ3iEKA</a:t>
            </a:r>
            <a:endParaRPr lang="en-US" sz="1100" dirty="0">
              <a:latin typeface="Times New Roman" charset="0"/>
            </a:endParaRPr>
          </a:p>
        </p:txBody>
      </p:sp>
    </p:spTree>
    <p:extLst>
      <p:ext uri="{BB962C8B-B14F-4D97-AF65-F5344CB8AC3E}">
        <p14:creationId xmlns:p14="http://schemas.microsoft.com/office/powerpoint/2010/main" val="24263403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sz="2100" noProof="1"/>
              <a:t>Isaac Newton (1643-1727) esitteli teoksessa </a:t>
            </a:r>
            <a:r>
              <a:rPr lang="fi-FI" sz="2100" i="1" noProof="1"/>
              <a:t>Philosophiae naturalis principia mathematica</a:t>
            </a:r>
            <a:r>
              <a:rPr lang="fi-FI" sz="2100" noProof="1"/>
              <a:t> (1687) perustan rakennelmalle, joka tunnetaan nimellä </a:t>
            </a:r>
            <a:r>
              <a:rPr lang="fi-FI" sz="2100" b="1" noProof="1"/>
              <a:t>klassinen fysiikka</a:t>
            </a:r>
            <a:r>
              <a:rPr lang="fi-FI" sz="2100" noProof="1"/>
              <a:t>.</a:t>
            </a:r>
          </a:p>
          <a:p>
            <a:pPr marL="0" indent="0">
              <a:buNone/>
            </a:pPr>
            <a:endParaRPr lang="fi-FI" sz="2100" noProof="1"/>
          </a:p>
          <a:p>
            <a:r>
              <a:rPr lang="fi-FI" sz="2100" noProof="1"/>
              <a:t>Se pohjaa luonnonlait havainnoille ja ilmaisee ne matemaattisilla merkeillä.</a:t>
            </a:r>
          </a:p>
          <a:p>
            <a:endParaRPr lang="fi-FI" sz="2100" noProof="1"/>
          </a:p>
          <a:p>
            <a:r>
              <a:rPr lang="fi-FI" sz="2100" noProof="1"/>
              <a:t>Se on teoria, joka selittää ilmiöitä, ei vain kuvaile niitä.</a:t>
            </a:r>
          </a:p>
          <a:p>
            <a:endParaRPr lang="fi-FI" sz="2100" noProof="1"/>
          </a:p>
          <a:p>
            <a:r>
              <a:rPr lang="fi-FI" sz="2100" noProof="1"/>
              <a:t>Newtonin kolme lakia ovat </a:t>
            </a:r>
            <a:r>
              <a:rPr lang="fi-FI" sz="2100" b="1" noProof="1"/>
              <a:t>klassisen mekaniikan </a:t>
            </a:r>
            <a:r>
              <a:rPr lang="fi-FI" sz="2100" noProof="1"/>
              <a:t>sydän.</a:t>
            </a:r>
          </a:p>
        </p:txBody>
      </p:sp>
      <p:sp>
        <p:nvSpPr>
          <p:cNvPr id="6" name="Title 5"/>
          <p:cNvSpPr>
            <a:spLocks noGrp="1"/>
          </p:cNvSpPr>
          <p:nvPr>
            <p:ph type="title"/>
          </p:nvPr>
        </p:nvSpPr>
        <p:spPr/>
        <p:txBody>
          <a:bodyPr/>
          <a:lstStyle/>
          <a:p>
            <a:r>
              <a:rPr lang="fi-FI" dirty="0"/>
              <a:t>Fysiikan alku</a:t>
            </a:r>
          </a:p>
        </p:txBody>
      </p:sp>
      <p:sp>
        <p:nvSpPr>
          <p:cNvPr id="9" name="Slide Number Placeholder 8"/>
          <p:cNvSpPr>
            <a:spLocks noGrp="1"/>
          </p:cNvSpPr>
          <p:nvPr>
            <p:ph type="sldNum" sz="quarter" idx="11"/>
          </p:nvPr>
        </p:nvSpPr>
        <p:spPr/>
        <p:txBody>
          <a:bodyPr/>
          <a:lstStyle/>
          <a:p>
            <a:fld id="{89059335-AFD3-4DED-970B-1AD46A147785}" type="slidenum">
              <a:rPr lang="en-GB" smtClean="0"/>
              <a:pPr/>
              <a:t>28</a:t>
            </a:fld>
            <a:endParaRPr lang="en-GB"/>
          </a:p>
        </p:txBody>
      </p:sp>
      <p:sp>
        <p:nvSpPr>
          <p:cNvPr id="4" name="Footer Placeholder 3"/>
          <p:cNvSpPr>
            <a:spLocks noGrp="1"/>
          </p:cNvSpPr>
          <p:nvPr>
            <p:ph type="ftr" sz="quarter" idx="12"/>
          </p:nvPr>
        </p:nvSpPr>
        <p:spPr/>
        <p:txBody>
          <a:bodyPr/>
          <a:lstStyle/>
          <a:p>
            <a:r>
              <a:rPr lang="en-GB"/>
              <a:t>Fysiikkaa runoilijoille, syksy 2023</a:t>
            </a:r>
            <a:endParaRPr lang="en-GB" dirty="0"/>
          </a:p>
        </p:txBody>
      </p:sp>
    </p:spTree>
    <p:extLst>
      <p:ext uri="{BB962C8B-B14F-4D97-AF65-F5344CB8AC3E}">
        <p14:creationId xmlns:p14="http://schemas.microsoft.com/office/powerpoint/2010/main" val="379857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40760" cy="4356484"/>
          </a:xfrm>
        </p:spPr>
        <p:txBody>
          <a:bodyPr>
            <a:noAutofit/>
          </a:bodyPr>
          <a:lstStyle/>
          <a:p>
            <a:r>
              <a:rPr lang="fi-FI" sz="2100" dirty="0"/>
              <a:t>Aine koostuu </a:t>
            </a:r>
            <a:r>
              <a:rPr lang="fi-FI" sz="2100" b="1" dirty="0"/>
              <a:t>hiukkasista</a:t>
            </a:r>
            <a:r>
              <a:rPr lang="fi-FI" sz="2100" dirty="0"/>
              <a:t>, jotka ovat pistemäisiä, massiivisia ja jatkuvasti olemassa. Ne vuorovaikuttavat ja sitoutuvat kappaleiksi kohdistamalla toisiinsa </a:t>
            </a:r>
            <a:r>
              <a:rPr lang="fi-FI" sz="2100" b="1" dirty="0"/>
              <a:t>voimia</a:t>
            </a:r>
            <a:r>
              <a:rPr lang="fi-FI" sz="2100" dirty="0"/>
              <a:t>.</a:t>
            </a:r>
          </a:p>
          <a:p>
            <a:endParaRPr lang="fi-FI" sz="2100" dirty="0"/>
          </a:p>
          <a:p>
            <a:r>
              <a:rPr lang="fi-FI" sz="2100" dirty="0"/>
              <a:t>Voimat määräävät kappaleiden liikkeen seuraavasti:</a:t>
            </a:r>
          </a:p>
          <a:p>
            <a:endParaRPr lang="fi-FI" sz="2100" dirty="0"/>
          </a:p>
          <a:p>
            <a:pPr marL="457200" indent="-457200">
              <a:buFont typeface="+mj-lt"/>
              <a:buAutoNum type="arabicPeriod"/>
            </a:pPr>
            <a:r>
              <a:rPr lang="fi-FI" sz="2100" dirty="0"/>
              <a:t>Kappale, johon ei kohdistu voimia, liikkuu tasaisella nopeudella.</a:t>
            </a:r>
          </a:p>
          <a:p>
            <a:pPr marL="457200" indent="-457200">
              <a:buFont typeface="+mj-lt"/>
              <a:buAutoNum type="arabicPeriod"/>
            </a:pPr>
            <a:r>
              <a:rPr lang="fi-FI" sz="2100" dirty="0"/>
              <a:t> </a:t>
            </a:r>
          </a:p>
          <a:p>
            <a:pPr marL="457200" indent="-457200">
              <a:buFont typeface="+mj-lt"/>
              <a:buAutoNum type="arabicPeriod"/>
            </a:pPr>
            <a:r>
              <a:rPr lang="fi-FI" sz="2100" dirty="0"/>
              <a:t>Jos kappale </a:t>
            </a:r>
            <a:r>
              <a:rPr lang="fi-FI" sz="2100" i="1" dirty="0"/>
              <a:t>A</a:t>
            </a:r>
            <a:r>
              <a:rPr lang="fi-FI" sz="2100" dirty="0"/>
              <a:t> kohdistaa kappaleeseen </a:t>
            </a:r>
            <a:r>
              <a:rPr lang="fi-FI" sz="2100" i="1" dirty="0"/>
              <a:t>B</a:t>
            </a:r>
            <a:r>
              <a:rPr lang="fi-FI" sz="2100" dirty="0"/>
              <a:t> voiman 	  ,  niin </a:t>
            </a:r>
            <a:r>
              <a:rPr lang="fi-FI" sz="2100" i="1" dirty="0"/>
              <a:t>B</a:t>
            </a:r>
            <a:r>
              <a:rPr lang="fi-FI" sz="2100" dirty="0"/>
              <a:t> kohdistaa </a:t>
            </a:r>
            <a:r>
              <a:rPr lang="fi-FI" sz="2100" i="1" dirty="0"/>
              <a:t>A</a:t>
            </a:r>
            <a:r>
              <a:rPr lang="fi-FI" sz="2100" dirty="0"/>
              <a:t>:han voiman       .</a:t>
            </a:r>
          </a:p>
        </p:txBody>
      </p:sp>
      <p:sp>
        <p:nvSpPr>
          <p:cNvPr id="6" name="Title 5"/>
          <p:cNvSpPr>
            <a:spLocks noGrp="1"/>
          </p:cNvSpPr>
          <p:nvPr>
            <p:ph type="title"/>
          </p:nvPr>
        </p:nvSpPr>
        <p:spPr/>
        <p:txBody>
          <a:bodyPr/>
          <a:lstStyle/>
          <a:p>
            <a:r>
              <a:rPr lang="fi-FI" dirty="0"/>
              <a:t>Newtonin kolme lakia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29</a:t>
            </a:fld>
            <a:endParaRPr lang="en-GB"/>
          </a:p>
        </p:txBody>
      </p:sp>
      <p:sp>
        <p:nvSpPr>
          <p:cNvPr id="4" name="Footer Placeholder 3"/>
          <p:cNvSpPr>
            <a:spLocks noGrp="1"/>
          </p:cNvSpPr>
          <p:nvPr>
            <p:ph type="ftr" sz="quarter" idx="12"/>
          </p:nvPr>
        </p:nvSpPr>
        <p:spPr/>
        <p:txBody>
          <a:bodyPr/>
          <a:lstStyle/>
          <a:p>
            <a:r>
              <a:rPr lang="en-GB"/>
              <a:t>Fysiikkaa runoilijoille, syksy 2023</a:t>
            </a:r>
          </a:p>
        </p:txBody>
      </p:sp>
      <p:graphicFrame>
        <p:nvGraphicFramePr>
          <p:cNvPr id="7" name="Object 2"/>
          <p:cNvGraphicFramePr>
            <a:graphicFrameLocks noChangeAspect="1"/>
          </p:cNvGraphicFramePr>
          <p:nvPr>
            <p:extLst>
              <p:ext uri="{D42A27DB-BD31-4B8C-83A1-F6EECF244321}">
                <p14:modId xmlns:p14="http://schemas.microsoft.com/office/powerpoint/2010/main" val="4000340993"/>
              </p:ext>
            </p:extLst>
          </p:nvPr>
        </p:nvGraphicFramePr>
        <p:xfrm>
          <a:off x="2411759" y="5121188"/>
          <a:ext cx="927991" cy="334008"/>
        </p:xfrm>
        <a:graphic>
          <a:graphicData uri="http://schemas.openxmlformats.org/presentationml/2006/ole">
            <mc:AlternateContent xmlns:mc="http://schemas.openxmlformats.org/markup-compatibility/2006">
              <mc:Choice xmlns:v="urn:schemas-microsoft-com:vml" Requires="v">
                <p:oleObj name="Equation" r:id="rId3" imgW="495300" imgH="190500" progId="Equation.3">
                  <p:embed/>
                </p:oleObj>
              </mc:Choice>
              <mc:Fallback>
                <p:oleObj name="Equation" r:id="rId3" imgW="495300" imgH="190500" progId="Equation.3">
                  <p:embed/>
                  <p:pic>
                    <p:nvPicPr>
                      <p:cNvPr id="0" name=""/>
                      <p:cNvPicPr>
                        <a:picLocks noChangeAspect="1" noChangeArrowheads="1"/>
                      </p:cNvPicPr>
                      <p:nvPr/>
                    </p:nvPicPr>
                    <p:blipFill>
                      <a:blip r:embed="rId4"/>
                      <a:srcRect/>
                      <a:stretch>
                        <a:fillRect/>
                      </a:stretch>
                    </p:blipFill>
                    <p:spPr bwMode="auto">
                      <a:xfrm>
                        <a:off x="2411759" y="5121188"/>
                        <a:ext cx="927991" cy="334008"/>
                      </a:xfrm>
                      <a:prstGeom prst="rect">
                        <a:avLst/>
                      </a:prstGeom>
                      <a:solidFill>
                        <a:schemeClr val="bg1"/>
                      </a:solidFill>
                      <a:ln>
                        <a:solidFill>
                          <a:schemeClr val="bg1"/>
                        </a:solidFill>
                      </a:ln>
                      <a:effectLst/>
                    </p:spPr>
                  </p:pic>
                </p:oleObj>
              </mc:Fallback>
            </mc:AlternateContent>
          </a:graphicData>
        </a:graphic>
      </p:graphicFrame>
      <p:graphicFrame>
        <p:nvGraphicFramePr>
          <p:cNvPr id="10" name="Object 2"/>
          <p:cNvGraphicFramePr>
            <a:graphicFrameLocks noChangeAspect="1"/>
          </p:cNvGraphicFramePr>
          <p:nvPr>
            <p:extLst>
              <p:ext uri="{D42A27DB-BD31-4B8C-83A1-F6EECF244321}">
                <p14:modId xmlns:p14="http://schemas.microsoft.com/office/powerpoint/2010/main" val="145342288"/>
              </p:ext>
            </p:extLst>
          </p:nvPr>
        </p:nvGraphicFramePr>
        <p:xfrm>
          <a:off x="8256588" y="5530854"/>
          <a:ext cx="263525" cy="287337"/>
        </p:xfrm>
        <a:graphic>
          <a:graphicData uri="http://schemas.openxmlformats.org/presentationml/2006/ole">
            <mc:AlternateContent xmlns:mc="http://schemas.openxmlformats.org/markup-compatibility/2006">
              <mc:Choice xmlns:v="urn:schemas-microsoft-com:vml" Requires="v">
                <p:oleObj name="Equation" r:id="rId5" imgW="152400" imgH="177800" progId="Equation.3">
                  <p:embed/>
                </p:oleObj>
              </mc:Choice>
              <mc:Fallback>
                <p:oleObj name="Equation" r:id="rId5" imgW="152400" imgH="177800" progId="Equation.3">
                  <p:embed/>
                  <p:pic>
                    <p:nvPicPr>
                      <p:cNvPr id="0" name=""/>
                      <p:cNvPicPr>
                        <a:picLocks noChangeAspect="1" noChangeArrowheads="1"/>
                      </p:cNvPicPr>
                      <p:nvPr/>
                    </p:nvPicPr>
                    <p:blipFill>
                      <a:blip r:embed="rId6"/>
                      <a:srcRect/>
                      <a:stretch>
                        <a:fillRect/>
                      </a:stretch>
                    </p:blipFill>
                    <p:spPr bwMode="auto">
                      <a:xfrm>
                        <a:off x="8256588" y="5530854"/>
                        <a:ext cx="263525" cy="287337"/>
                      </a:xfrm>
                      <a:prstGeom prst="rect">
                        <a:avLst/>
                      </a:prstGeom>
                      <a:solidFill>
                        <a:schemeClr val="bg1"/>
                      </a:solidFill>
                      <a:ln>
                        <a:noFill/>
                      </a:ln>
                      <a:effectLst/>
                    </p:spPr>
                  </p:pic>
                </p:oleObj>
              </mc:Fallback>
            </mc:AlternateContent>
          </a:graphicData>
        </a:graphic>
      </p:graphicFrame>
      <p:graphicFrame>
        <p:nvGraphicFramePr>
          <p:cNvPr id="11" name="Object 2"/>
          <p:cNvGraphicFramePr>
            <a:graphicFrameLocks noChangeAspect="1"/>
          </p:cNvGraphicFramePr>
          <p:nvPr>
            <p:extLst>
              <p:ext uri="{D42A27DB-BD31-4B8C-83A1-F6EECF244321}">
                <p14:modId xmlns:p14="http://schemas.microsoft.com/office/powerpoint/2010/main" val="633692976"/>
              </p:ext>
            </p:extLst>
          </p:nvPr>
        </p:nvGraphicFramePr>
        <p:xfrm>
          <a:off x="6085778" y="5877967"/>
          <a:ext cx="417512" cy="287337"/>
        </p:xfrm>
        <a:graphic>
          <a:graphicData uri="http://schemas.openxmlformats.org/presentationml/2006/ole">
            <mc:AlternateContent xmlns:mc="http://schemas.openxmlformats.org/markup-compatibility/2006">
              <mc:Choice xmlns:v="urn:schemas-microsoft-com:vml" Requires="v">
                <p:oleObj name="Equation" r:id="rId7" imgW="241300" imgH="177800" progId="Equation.3">
                  <p:embed/>
                </p:oleObj>
              </mc:Choice>
              <mc:Fallback>
                <p:oleObj name="Equation" r:id="rId7" imgW="241300" imgH="177800" progId="Equation.3">
                  <p:embed/>
                  <p:pic>
                    <p:nvPicPr>
                      <p:cNvPr id="0" name=""/>
                      <p:cNvPicPr>
                        <a:picLocks noChangeAspect="1" noChangeArrowheads="1"/>
                      </p:cNvPicPr>
                      <p:nvPr/>
                    </p:nvPicPr>
                    <p:blipFill>
                      <a:blip r:embed="rId8"/>
                      <a:srcRect/>
                      <a:stretch>
                        <a:fillRect/>
                      </a:stretch>
                    </p:blipFill>
                    <p:spPr bwMode="auto">
                      <a:xfrm>
                        <a:off x="6085778" y="5877967"/>
                        <a:ext cx="417512" cy="287337"/>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337149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sz="2400" noProof="1"/>
              <a:t>Jos suorittaa kurssin, pitää ilmoittautua SISUssa.</a:t>
            </a:r>
          </a:p>
          <a:p>
            <a:endParaRPr lang="fi-FI" sz="2400" noProof="1"/>
          </a:p>
          <a:p>
            <a:r>
              <a:rPr lang="fi-FI" sz="2400" noProof="1"/>
              <a:t>Suorittaminen edellyttää:</a:t>
            </a:r>
          </a:p>
          <a:p>
            <a:pPr lvl="1"/>
            <a:r>
              <a:rPr lang="fi-FI" sz="2400" noProof="1"/>
              <a:t>Läsnäoloa luennoilla (korkeintaan kaksi poissaoloa).</a:t>
            </a:r>
          </a:p>
          <a:p>
            <a:pPr lvl="1"/>
            <a:r>
              <a:rPr lang="fi-FI" sz="2400" noProof="1"/>
              <a:t>Viikkotehtävien tekemistä Moodlessa.</a:t>
            </a:r>
          </a:p>
          <a:p>
            <a:pPr lvl="2"/>
            <a:r>
              <a:rPr lang="fi-FI" noProof="1"/>
              <a:t>Deadline seuraavan viikon maanantaina kello 11.00.</a:t>
            </a:r>
          </a:p>
          <a:p>
            <a:pPr lvl="1"/>
            <a:r>
              <a:rPr lang="fi-FI" sz="2400" noProof="1"/>
              <a:t>Loppuesseen kirjoittamista.</a:t>
            </a:r>
          </a:p>
          <a:p>
            <a:pPr lvl="1"/>
            <a:r>
              <a:rPr lang="fi-FI" sz="2400" noProof="1"/>
              <a:t>Palautekyselyn täyttämistä.</a:t>
            </a:r>
          </a:p>
        </p:txBody>
      </p:sp>
      <p:sp>
        <p:nvSpPr>
          <p:cNvPr id="6" name="Title 5"/>
          <p:cNvSpPr>
            <a:spLocks noGrp="1"/>
          </p:cNvSpPr>
          <p:nvPr>
            <p:ph type="title"/>
          </p:nvPr>
        </p:nvSpPr>
        <p:spPr/>
        <p:txBody>
          <a:bodyPr/>
          <a:lstStyle/>
          <a:p>
            <a:r>
              <a:rPr lang="fi-FI" dirty="0"/>
              <a:t>Kurssin suorittaminen</a:t>
            </a:r>
          </a:p>
        </p:txBody>
      </p:sp>
      <p:sp>
        <p:nvSpPr>
          <p:cNvPr id="9" name="Slide Number Placeholder 8"/>
          <p:cNvSpPr>
            <a:spLocks noGrp="1"/>
          </p:cNvSpPr>
          <p:nvPr>
            <p:ph type="sldNum" sz="quarter" idx="11"/>
          </p:nvPr>
        </p:nvSpPr>
        <p:spPr/>
        <p:txBody>
          <a:bodyPr/>
          <a:lstStyle/>
          <a:p>
            <a:fld id="{89059335-AFD3-4DED-970B-1AD46A147785}" type="slidenum">
              <a:rPr lang="en-GB" smtClean="0"/>
              <a:pPr/>
              <a:t>3</a:t>
            </a:fld>
            <a:endParaRPr lang="en-GB"/>
          </a:p>
        </p:txBody>
      </p:sp>
      <p:sp>
        <p:nvSpPr>
          <p:cNvPr id="4" name="Footer Placeholder 3"/>
          <p:cNvSpPr>
            <a:spLocks noGrp="1"/>
          </p:cNvSpPr>
          <p:nvPr>
            <p:ph type="ftr" sz="quarter" idx="12"/>
          </p:nvPr>
        </p:nvSpPr>
        <p:spPr/>
        <p:txBody>
          <a:bodyPr/>
          <a:lstStyle/>
          <a:p>
            <a:r>
              <a:rPr lang="en-GB"/>
              <a:t>Fysiikkaa runoilijoille, syksy 2023</a:t>
            </a:r>
          </a:p>
        </p:txBody>
      </p:sp>
    </p:spTree>
    <p:extLst>
      <p:ext uri="{BB962C8B-B14F-4D97-AF65-F5344CB8AC3E}">
        <p14:creationId xmlns:p14="http://schemas.microsoft.com/office/powerpoint/2010/main" val="280767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7020780" cy="4356484"/>
          </a:xfrm>
        </p:spPr>
        <p:txBody>
          <a:bodyPr>
            <a:noAutofit/>
          </a:bodyPr>
          <a:lstStyle/>
          <a:p>
            <a:r>
              <a:rPr lang="fi-FI" sz="1900" dirty="0"/>
              <a:t>Viiva suureen päällä tarkoittaa, että sillä on suuruuden lisäksi suunta.</a:t>
            </a:r>
          </a:p>
          <a:p>
            <a:endParaRPr lang="fi-FI" sz="1900" dirty="0"/>
          </a:p>
          <a:p>
            <a:r>
              <a:rPr lang="fi-FI" sz="1900" dirty="0"/>
              <a:t>Nopeus      kertoo, miten nopeasti paikka muuttuu.</a:t>
            </a:r>
          </a:p>
          <a:p>
            <a:endParaRPr lang="fi-FI" sz="1900" dirty="0"/>
          </a:p>
          <a:p>
            <a:r>
              <a:rPr lang="fi-FI" sz="1900" dirty="0"/>
              <a:t>Kiihtyvyys     kertoo, miten nopeasti nopeus muuttuu.</a:t>
            </a:r>
          </a:p>
          <a:p>
            <a:endParaRPr lang="fi-FI" sz="1900" dirty="0"/>
          </a:p>
          <a:p>
            <a:r>
              <a:rPr lang="fi-FI" sz="1900" b="1" dirty="0"/>
              <a:t>Massa</a:t>
            </a:r>
            <a:r>
              <a:rPr lang="fi-FI" sz="1900" dirty="0"/>
              <a:t> </a:t>
            </a:r>
            <a:r>
              <a:rPr lang="fi-FI" sz="1900" i="1" dirty="0"/>
              <a:t>m</a:t>
            </a:r>
            <a:r>
              <a:rPr lang="fi-FI" sz="1900" dirty="0"/>
              <a:t> kertoo, miten nopeasti kappaleen nopeus muuttuu, kun siihen kohdistetaan voima. (Tarkemmin sanottuna </a:t>
            </a:r>
            <a:r>
              <a:rPr lang="fi-FI" sz="1900" i="1" dirty="0"/>
              <a:t>m</a:t>
            </a:r>
            <a:r>
              <a:rPr lang="fi-FI" sz="1900" dirty="0"/>
              <a:t> on </a:t>
            </a:r>
            <a:r>
              <a:rPr lang="fi-FI" sz="1900" b="1" dirty="0"/>
              <a:t>hitausmassa</a:t>
            </a:r>
            <a:r>
              <a:rPr lang="fi-FI" sz="1900" dirty="0"/>
              <a:t>.)</a:t>
            </a:r>
          </a:p>
          <a:p>
            <a:endParaRPr lang="fi-FI" sz="1900" dirty="0"/>
          </a:p>
          <a:p>
            <a:r>
              <a:rPr lang="fi-FI" sz="1900" dirty="0"/>
              <a:t>Newtonin lait eivät kerro, mikä on voima    , se pitää löytää.</a:t>
            </a:r>
          </a:p>
        </p:txBody>
      </p:sp>
      <p:sp>
        <p:nvSpPr>
          <p:cNvPr id="6" name="Title 5"/>
          <p:cNvSpPr>
            <a:spLocks noGrp="1"/>
          </p:cNvSpPr>
          <p:nvPr>
            <p:ph type="title"/>
          </p:nvPr>
        </p:nvSpPr>
        <p:spPr/>
        <p:txBody>
          <a:bodyPr/>
          <a:lstStyle/>
          <a:p>
            <a:r>
              <a:rPr lang="fi-FI" dirty="0"/>
              <a:t>Yhtälön               lukemista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30</a:t>
            </a:fld>
            <a:endParaRPr lang="en-GB"/>
          </a:p>
        </p:txBody>
      </p:sp>
      <p:sp>
        <p:nvSpPr>
          <p:cNvPr id="4" name="Footer Placeholder 3"/>
          <p:cNvSpPr>
            <a:spLocks noGrp="1"/>
          </p:cNvSpPr>
          <p:nvPr>
            <p:ph type="ftr" sz="quarter" idx="12"/>
          </p:nvPr>
        </p:nvSpPr>
        <p:spPr/>
        <p:txBody>
          <a:bodyPr/>
          <a:lstStyle/>
          <a:p>
            <a:r>
              <a:rPr lang="en-GB"/>
              <a:t>Fysiikkaa runoilijoille, syksy 2023</a:t>
            </a:r>
          </a:p>
        </p:txBody>
      </p:sp>
      <p:graphicFrame>
        <p:nvGraphicFramePr>
          <p:cNvPr id="7" name="Object 2"/>
          <p:cNvGraphicFramePr>
            <a:graphicFrameLocks noChangeAspect="1"/>
          </p:cNvGraphicFramePr>
          <p:nvPr>
            <p:extLst>
              <p:ext uri="{D42A27DB-BD31-4B8C-83A1-F6EECF244321}">
                <p14:modId xmlns:p14="http://schemas.microsoft.com/office/powerpoint/2010/main" val="827030635"/>
              </p:ext>
            </p:extLst>
          </p:nvPr>
        </p:nvGraphicFramePr>
        <p:xfrm>
          <a:off x="3647836" y="494232"/>
          <a:ext cx="1651751" cy="594508"/>
        </p:xfrm>
        <a:graphic>
          <a:graphicData uri="http://schemas.openxmlformats.org/presentationml/2006/ole">
            <mc:AlternateContent xmlns:mc="http://schemas.openxmlformats.org/markup-compatibility/2006">
              <mc:Choice xmlns:v="urn:schemas-microsoft-com:vml" Requires="v">
                <p:oleObj name="Equation" r:id="rId3" imgW="495300" imgH="190500" progId="Equation.3">
                  <p:embed/>
                </p:oleObj>
              </mc:Choice>
              <mc:Fallback>
                <p:oleObj name="Equation" r:id="rId3" imgW="495300" imgH="190500" progId="Equation.3">
                  <p:embed/>
                  <p:pic>
                    <p:nvPicPr>
                      <p:cNvPr id="0" name=""/>
                      <p:cNvPicPr>
                        <a:picLocks noChangeAspect="1" noChangeArrowheads="1"/>
                      </p:cNvPicPr>
                      <p:nvPr/>
                    </p:nvPicPr>
                    <p:blipFill>
                      <a:blip r:embed="rId4"/>
                      <a:srcRect/>
                      <a:stretch>
                        <a:fillRect/>
                      </a:stretch>
                    </p:blipFill>
                    <p:spPr bwMode="auto">
                      <a:xfrm>
                        <a:off x="3647836" y="494232"/>
                        <a:ext cx="1651751" cy="594508"/>
                      </a:xfrm>
                      <a:prstGeom prst="rect">
                        <a:avLst/>
                      </a:prstGeom>
                      <a:solidFill>
                        <a:schemeClr val="bg1"/>
                      </a:solidFill>
                      <a:ln>
                        <a:solidFill>
                          <a:schemeClr val="bg1"/>
                        </a:solidFill>
                      </a:ln>
                      <a:effectLst/>
                    </p:spPr>
                  </p:pic>
                </p:oleObj>
              </mc:Fallback>
            </mc:AlternateContent>
          </a:graphicData>
        </a:graphic>
      </p:graphicFrame>
      <p:graphicFrame>
        <p:nvGraphicFramePr>
          <p:cNvPr id="12" name="Object 2"/>
          <p:cNvGraphicFramePr>
            <a:graphicFrameLocks noChangeAspect="1"/>
          </p:cNvGraphicFramePr>
          <p:nvPr>
            <p:extLst>
              <p:ext uri="{D42A27DB-BD31-4B8C-83A1-F6EECF244321}">
                <p14:modId xmlns:p14="http://schemas.microsoft.com/office/powerpoint/2010/main" val="2509552304"/>
              </p:ext>
            </p:extLst>
          </p:nvPr>
        </p:nvGraphicFramePr>
        <p:xfrm>
          <a:off x="3394596" y="3933056"/>
          <a:ext cx="241300" cy="266700"/>
        </p:xfrm>
        <a:graphic>
          <a:graphicData uri="http://schemas.openxmlformats.org/presentationml/2006/ole">
            <mc:AlternateContent xmlns:mc="http://schemas.openxmlformats.org/markup-compatibility/2006">
              <mc:Choice xmlns:v="urn:schemas-microsoft-com:vml" Requires="v">
                <p:oleObj name="Equation" r:id="rId5" imgW="139700" imgH="165100" progId="Equation.3">
                  <p:embed/>
                </p:oleObj>
              </mc:Choice>
              <mc:Fallback>
                <p:oleObj name="Equation" r:id="rId5" imgW="139700" imgH="165100" progId="Equation.3">
                  <p:embed/>
                  <p:pic>
                    <p:nvPicPr>
                      <p:cNvPr id="0" name=""/>
                      <p:cNvPicPr>
                        <a:picLocks noChangeAspect="1" noChangeArrowheads="1"/>
                      </p:cNvPicPr>
                      <p:nvPr/>
                    </p:nvPicPr>
                    <p:blipFill>
                      <a:blip r:embed="rId6"/>
                      <a:srcRect/>
                      <a:stretch>
                        <a:fillRect/>
                      </a:stretch>
                    </p:blipFill>
                    <p:spPr bwMode="auto">
                      <a:xfrm>
                        <a:off x="3394596" y="3933056"/>
                        <a:ext cx="241300" cy="266700"/>
                      </a:xfrm>
                      <a:prstGeom prst="rect">
                        <a:avLst/>
                      </a:prstGeom>
                      <a:solidFill>
                        <a:schemeClr val="bg1"/>
                      </a:solidFill>
                      <a:ln>
                        <a:solidFill>
                          <a:schemeClr val="bg1"/>
                        </a:solidFill>
                      </a:ln>
                      <a:effectLst/>
                    </p:spPr>
                  </p:pic>
                </p:oleObj>
              </mc:Fallback>
            </mc:AlternateContent>
          </a:graphicData>
        </a:graphic>
      </p:graphicFrame>
      <p:graphicFrame>
        <p:nvGraphicFramePr>
          <p:cNvPr id="14" name="Object 2"/>
          <p:cNvGraphicFramePr>
            <a:graphicFrameLocks noChangeAspect="1"/>
          </p:cNvGraphicFramePr>
          <p:nvPr>
            <p:extLst>
              <p:ext uri="{D42A27DB-BD31-4B8C-83A1-F6EECF244321}">
                <p14:modId xmlns:p14="http://schemas.microsoft.com/office/powerpoint/2010/main" val="4261233003"/>
              </p:ext>
            </p:extLst>
          </p:nvPr>
        </p:nvGraphicFramePr>
        <p:xfrm>
          <a:off x="6540723" y="6057987"/>
          <a:ext cx="263525" cy="287337"/>
        </p:xfrm>
        <a:graphic>
          <a:graphicData uri="http://schemas.openxmlformats.org/presentationml/2006/ole">
            <mc:AlternateContent xmlns:mc="http://schemas.openxmlformats.org/markup-compatibility/2006">
              <mc:Choice xmlns:v="urn:schemas-microsoft-com:vml" Requires="v">
                <p:oleObj name="Equation" r:id="rId7" imgW="152400" imgH="177800" progId="Equation.3">
                  <p:embed/>
                </p:oleObj>
              </mc:Choice>
              <mc:Fallback>
                <p:oleObj name="Equation" r:id="rId7" imgW="152400" imgH="177800" progId="Equation.3">
                  <p:embed/>
                  <p:pic>
                    <p:nvPicPr>
                      <p:cNvPr id="0" name=""/>
                      <p:cNvPicPr>
                        <a:picLocks noChangeAspect="1" noChangeArrowheads="1"/>
                      </p:cNvPicPr>
                      <p:nvPr/>
                    </p:nvPicPr>
                    <p:blipFill>
                      <a:blip r:embed="rId8"/>
                      <a:srcRect/>
                      <a:stretch>
                        <a:fillRect/>
                      </a:stretch>
                    </p:blipFill>
                    <p:spPr bwMode="auto">
                      <a:xfrm>
                        <a:off x="6540723" y="6057987"/>
                        <a:ext cx="263525" cy="287337"/>
                      </a:xfrm>
                      <a:prstGeom prst="rect">
                        <a:avLst/>
                      </a:prstGeom>
                      <a:solidFill>
                        <a:schemeClr val="bg1"/>
                      </a:solidFill>
                      <a:ln>
                        <a:solidFill>
                          <a:schemeClr val="bg1"/>
                        </a:solidFill>
                      </a:ln>
                      <a:effectLst/>
                    </p:spPr>
                  </p:pic>
                </p:oleObj>
              </mc:Fallback>
            </mc:AlternateContent>
          </a:graphicData>
        </a:graphic>
      </p:graphicFrame>
      <p:graphicFrame>
        <p:nvGraphicFramePr>
          <p:cNvPr id="15" name="Object 2"/>
          <p:cNvGraphicFramePr>
            <a:graphicFrameLocks noChangeAspect="1"/>
          </p:cNvGraphicFramePr>
          <p:nvPr>
            <p:extLst>
              <p:ext uri="{D42A27DB-BD31-4B8C-83A1-F6EECF244321}">
                <p14:modId xmlns:p14="http://schemas.microsoft.com/office/powerpoint/2010/main" val="355881477"/>
              </p:ext>
            </p:extLst>
          </p:nvPr>
        </p:nvGraphicFramePr>
        <p:xfrm>
          <a:off x="3127201" y="3140967"/>
          <a:ext cx="292671" cy="288033"/>
        </p:xfrm>
        <a:graphic>
          <a:graphicData uri="http://schemas.openxmlformats.org/presentationml/2006/ole">
            <mc:AlternateContent xmlns:mc="http://schemas.openxmlformats.org/markup-compatibility/2006">
              <mc:Choice xmlns:v="urn:schemas-microsoft-com:vml" Requires="v">
                <p:oleObj name="Equation" r:id="rId9" imgW="127000" imgH="165100" progId="Equation.3">
                  <p:embed/>
                </p:oleObj>
              </mc:Choice>
              <mc:Fallback>
                <p:oleObj name="Equation" r:id="rId9" imgW="127000" imgH="165100" progId="Equation.3">
                  <p:embed/>
                  <p:pic>
                    <p:nvPicPr>
                      <p:cNvPr id="0" name=""/>
                      <p:cNvPicPr>
                        <a:picLocks noChangeAspect="1" noChangeArrowheads="1"/>
                      </p:cNvPicPr>
                      <p:nvPr/>
                    </p:nvPicPr>
                    <p:blipFill>
                      <a:blip r:embed="rId10"/>
                      <a:srcRect/>
                      <a:stretch>
                        <a:fillRect/>
                      </a:stretch>
                    </p:blipFill>
                    <p:spPr bwMode="auto">
                      <a:xfrm>
                        <a:off x="3127201" y="3140967"/>
                        <a:ext cx="292671" cy="288033"/>
                      </a:xfrm>
                      <a:prstGeom prst="rect">
                        <a:avLst/>
                      </a:prstGeom>
                      <a:solidFill>
                        <a:schemeClr val="bg1"/>
                      </a:solidFill>
                      <a:ln>
                        <a:solidFill>
                          <a:schemeClr val="bg1"/>
                        </a:solidFill>
                      </a:ln>
                      <a:effectLst/>
                    </p:spPr>
                  </p:pic>
                </p:oleObj>
              </mc:Fallback>
            </mc:AlternateContent>
          </a:graphicData>
        </a:graphic>
      </p:graphicFrame>
    </p:spTree>
    <p:extLst>
      <p:ext uri="{BB962C8B-B14F-4D97-AF65-F5344CB8AC3E}">
        <p14:creationId xmlns:p14="http://schemas.microsoft.com/office/powerpoint/2010/main" val="103703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7020780" cy="4356484"/>
          </a:xfrm>
        </p:spPr>
        <p:txBody>
          <a:bodyPr>
            <a:noAutofit/>
          </a:bodyPr>
          <a:lstStyle/>
          <a:p>
            <a:r>
              <a:rPr lang="fi-FI" sz="2400" dirty="0"/>
              <a:t>Yhtälössä             voimalla ja massa kertaa kiihtyvyydellä on sama suuruus ja sama suunta.</a:t>
            </a:r>
          </a:p>
          <a:p>
            <a:endParaRPr lang="fi-FI" sz="2400" dirty="0"/>
          </a:p>
          <a:p>
            <a:r>
              <a:rPr lang="fi-FI" sz="2400" dirty="0"/>
              <a:t>Jos avaruutta kiertää, yhtälö (ja muut Newtonin lait) pitävät yhä paikkansa.</a:t>
            </a:r>
          </a:p>
          <a:p>
            <a:pPr lvl="1"/>
            <a:r>
              <a:rPr lang="fi-FI" dirty="0"/>
              <a:t>Avaruus on samanlainen joka suunnassa.</a:t>
            </a:r>
          </a:p>
          <a:p>
            <a:pPr lvl="1"/>
            <a:endParaRPr lang="fi-FI" dirty="0"/>
          </a:p>
          <a:p>
            <a:r>
              <a:rPr lang="fi-FI" sz="2400" dirty="0"/>
              <a:t>Jos avaruutta siirtää                   , ne pitävät myös paikkansa.</a:t>
            </a:r>
          </a:p>
          <a:p>
            <a:pPr lvl="1"/>
            <a:r>
              <a:rPr lang="fi-FI" dirty="0"/>
              <a:t>Avaruus on samanlainen kaikkialla.</a:t>
            </a:r>
          </a:p>
          <a:p>
            <a:pPr lvl="1"/>
            <a:endParaRPr lang="fi-FI" dirty="0"/>
          </a:p>
          <a:p>
            <a:pPr marL="0" indent="0">
              <a:buNone/>
            </a:pPr>
            <a:endParaRPr lang="fi-FI" sz="2400" dirty="0"/>
          </a:p>
        </p:txBody>
      </p:sp>
      <p:sp>
        <p:nvSpPr>
          <p:cNvPr id="6" name="Title 5"/>
          <p:cNvSpPr>
            <a:spLocks noGrp="1"/>
          </p:cNvSpPr>
          <p:nvPr>
            <p:ph type="title"/>
          </p:nvPr>
        </p:nvSpPr>
        <p:spPr/>
        <p:txBody>
          <a:bodyPr/>
          <a:lstStyle/>
          <a:p>
            <a:r>
              <a:rPr lang="fi-FI" dirty="0"/>
              <a:t>Luonnonlakien symmetrioita</a:t>
            </a:r>
            <a:br>
              <a:rPr lang="fi-FI" dirty="0"/>
            </a:br>
            <a:r>
              <a:rPr lang="fi-FI" dirty="0"/>
              <a:t>avaruudessa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31</a:t>
            </a:fld>
            <a:endParaRPr lang="en-GB"/>
          </a:p>
        </p:txBody>
      </p:sp>
      <p:sp>
        <p:nvSpPr>
          <p:cNvPr id="4" name="Footer Placeholder 3"/>
          <p:cNvSpPr>
            <a:spLocks noGrp="1"/>
          </p:cNvSpPr>
          <p:nvPr>
            <p:ph type="ftr" sz="quarter" idx="12"/>
          </p:nvPr>
        </p:nvSpPr>
        <p:spPr/>
        <p:txBody>
          <a:bodyPr/>
          <a:lstStyle/>
          <a:p>
            <a:r>
              <a:rPr lang="en-GB"/>
              <a:t>Fysiikkaa runoilijoille, syksy 2023</a:t>
            </a:r>
          </a:p>
        </p:txBody>
      </p:sp>
      <p:graphicFrame>
        <p:nvGraphicFramePr>
          <p:cNvPr id="7" name="Object 2"/>
          <p:cNvGraphicFramePr>
            <a:graphicFrameLocks noChangeAspect="1"/>
          </p:cNvGraphicFramePr>
          <p:nvPr>
            <p:extLst>
              <p:ext uri="{D42A27DB-BD31-4B8C-83A1-F6EECF244321}">
                <p14:modId xmlns:p14="http://schemas.microsoft.com/office/powerpoint/2010/main" val="3761103772"/>
              </p:ext>
            </p:extLst>
          </p:nvPr>
        </p:nvGraphicFramePr>
        <p:xfrm>
          <a:off x="3643694" y="2060848"/>
          <a:ext cx="1000314" cy="360040"/>
        </p:xfrm>
        <a:graphic>
          <a:graphicData uri="http://schemas.openxmlformats.org/presentationml/2006/ole">
            <mc:AlternateContent xmlns:mc="http://schemas.openxmlformats.org/markup-compatibility/2006">
              <mc:Choice xmlns:v="urn:schemas-microsoft-com:vml" Requires="v">
                <p:oleObj name="Equation" r:id="rId3" imgW="495300" imgH="190500" progId="Equation.3">
                  <p:embed/>
                </p:oleObj>
              </mc:Choice>
              <mc:Fallback>
                <p:oleObj name="Equation" r:id="rId3" imgW="495300" imgH="190500" progId="Equation.3">
                  <p:embed/>
                  <p:pic>
                    <p:nvPicPr>
                      <p:cNvPr id="0" name=""/>
                      <p:cNvPicPr>
                        <a:picLocks noChangeAspect="1" noChangeArrowheads="1"/>
                      </p:cNvPicPr>
                      <p:nvPr/>
                    </p:nvPicPr>
                    <p:blipFill>
                      <a:blip r:embed="rId4"/>
                      <a:srcRect/>
                      <a:stretch>
                        <a:fillRect/>
                      </a:stretch>
                    </p:blipFill>
                    <p:spPr bwMode="auto">
                      <a:xfrm>
                        <a:off x="3643694" y="2060848"/>
                        <a:ext cx="1000314" cy="360040"/>
                      </a:xfrm>
                      <a:prstGeom prst="rect">
                        <a:avLst/>
                      </a:prstGeom>
                      <a:solidFill>
                        <a:schemeClr val="bg1"/>
                      </a:solidFill>
                      <a:ln>
                        <a:solidFill>
                          <a:schemeClr val="bg1"/>
                        </a:solidFill>
                      </a:ln>
                      <a:effectLst/>
                    </p:spPr>
                  </p:pic>
                </p:oleObj>
              </mc:Fallback>
            </mc:AlternateContent>
          </a:graphicData>
        </a:graphic>
      </p:graphicFrame>
      <p:graphicFrame>
        <p:nvGraphicFramePr>
          <p:cNvPr id="3" name="Object 2">
            <a:extLst>
              <a:ext uri="{FF2B5EF4-FFF2-40B4-BE49-F238E27FC236}">
                <a16:creationId xmlns:a16="http://schemas.microsoft.com/office/drawing/2014/main" id="{F08AAF88-5ACF-2349-7DDD-32AEC568218E}"/>
              </a:ext>
            </a:extLst>
          </p:cNvPr>
          <p:cNvGraphicFramePr>
            <a:graphicFrameLocks noChangeAspect="1"/>
          </p:cNvGraphicFramePr>
          <p:nvPr>
            <p:extLst>
              <p:ext uri="{D42A27DB-BD31-4B8C-83A1-F6EECF244321}">
                <p14:modId xmlns:p14="http://schemas.microsoft.com/office/powerpoint/2010/main" val="1049088664"/>
              </p:ext>
            </p:extLst>
          </p:nvPr>
        </p:nvGraphicFramePr>
        <p:xfrm>
          <a:off x="5076056" y="5013175"/>
          <a:ext cx="1463018" cy="431453"/>
        </p:xfrm>
        <a:graphic>
          <a:graphicData uri="http://schemas.openxmlformats.org/presentationml/2006/ole">
            <mc:AlternateContent xmlns:mc="http://schemas.openxmlformats.org/markup-compatibility/2006">
              <mc:Choice xmlns:v="urn:schemas-microsoft-com:vml" Requires="v">
                <p:oleObj name="Equation" r:id="rId5" imgW="685800" imgH="215900" progId="Equation.3">
                  <p:embed/>
                </p:oleObj>
              </mc:Choice>
              <mc:Fallback>
                <p:oleObj name="Equation" r:id="rId5" imgW="685800" imgH="215900" progId="Equation.3">
                  <p:embed/>
                  <p:pic>
                    <p:nvPicPr>
                      <p:cNvPr id="11" name="Object 2"/>
                      <p:cNvPicPr>
                        <a:picLocks noChangeAspect="1" noChangeArrowheads="1"/>
                      </p:cNvPicPr>
                      <p:nvPr/>
                    </p:nvPicPr>
                    <p:blipFill>
                      <a:blip r:embed="rId6"/>
                      <a:srcRect/>
                      <a:stretch>
                        <a:fillRect/>
                      </a:stretch>
                    </p:blipFill>
                    <p:spPr bwMode="auto">
                      <a:xfrm>
                        <a:off x="5076056" y="5013175"/>
                        <a:ext cx="1463018" cy="431453"/>
                      </a:xfrm>
                      <a:prstGeom prst="rect">
                        <a:avLst/>
                      </a:prstGeom>
                      <a:solidFill>
                        <a:schemeClr val="bg1"/>
                      </a:solidFill>
                      <a:ln>
                        <a:solidFill>
                          <a:schemeClr val="bg1"/>
                        </a:solidFill>
                      </a:ln>
                      <a:effectLst/>
                    </p:spPr>
                  </p:pic>
                </p:oleObj>
              </mc:Fallback>
            </mc:AlternateContent>
          </a:graphicData>
        </a:graphic>
      </p:graphicFrame>
    </p:spTree>
    <p:extLst>
      <p:ext uri="{BB962C8B-B14F-4D97-AF65-F5344CB8AC3E}">
        <p14:creationId xmlns:p14="http://schemas.microsoft.com/office/powerpoint/2010/main" val="226277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7020780" cy="4356484"/>
          </a:xfrm>
        </p:spPr>
        <p:txBody>
          <a:bodyPr>
            <a:noAutofit/>
          </a:bodyPr>
          <a:lstStyle/>
          <a:p>
            <a:r>
              <a:rPr lang="fi-FI" sz="2400" dirty="0"/>
              <a:t>Sama juttu ajan nollakohdan kanssa: </a:t>
            </a:r>
            <a:r>
              <a:rPr lang="fi-FI" sz="2400" i="1" dirty="0"/>
              <a:t>t</a:t>
            </a:r>
            <a:r>
              <a:rPr lang="fi-FI" sz="2400" dirty="0"/>
              <a:t> → </a:t>
            </a:r>
            <a:r>
              <a:rPr lang="fi-FI" sz="2400" i="1" dirty="0"/>
              <a:t>t</a:t>
            </a:r>
            <a:r>
              <a:rPr lang="fi-FI" sz="2400" dirty="0"/>
              <a:t> + </a:t>
            </a:r>
            <a:r>
              <a:rPr lang="fi-FI" sz="2400" i="1" dirty="0"/>
              <a:t>t</a:t>
            </a:r>
            <a:r>
              <a:rPr lang="fi-FI" sz="2400" i="1" baseline="-25000" dirty="0"/>
              <a:t>0</a:t>
            </a:r>
            <a:r>
              <a:rPr lang="fi-FI" sz="2400" dirty="0"/>
              <a:t>.</a:t>
            </a:r>
          </a:p>
          <a:p>
            <a:pPr lvl="1"/>
            <a:r>
              <a:rPr lang="fi-FI" dirty="0"/>
              <a:t>Aika on aina samanlaista.</a:t>
            </a:r>
          </a:p>
          <a:p>
            <a:endParaRPr lang="fi-FI" sz="2400" dirty="0"/>
          </a:p>
          <a:p>
            <a:r>
              <a:rPr lang="fi-FI" sz="2400" dirty="0"/>
              <a:t>Luonnonlait ovat symmetrisiä näiden ajan ja avaruuden muunnosten suhteen.</a:t>
            </a:r>
          </a:p>
        </p:txBody>
      </p:sp>
      <p:sp>
        <p:nvSpPr>
          <p:cNvPr id="6" name="Title 5"/>
          <p:cNvSpPr>
            <a:spLocks noGrp="1"/>
          </p:cNvSpPr>
          <p:nvPr>
            <p:ph type="title"/>
          </p:nvPr>
        </p:nvSpPr>
        <p:spPr/>
        <p:txBody>
          <a:bodyPr/>
          <a:lstStyle/>
          <a:p>
            <a:r>
              <a:rPr lang="fi-FI" dirty="0"/>
              <a:t>Luonnonlakien symmetrioita</a:t>
            </a:r>
            <a:br>
              <a:rPr lang="fi-FI" dirty="0"/>
            </a:br>
            <a:r>
              <a:rPr lang="fi-FI" dirty="0"/>
              <a:t>ajassa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32</a:t>
            </a:fld>
            <a:endParaRPr lang="en-GB"/>
          </a:p>
        </p:txBody>
      </p:sp>
      <p:sp>
        <p:nvSpPr>
          <p:cNvPr id="4" name="Footer Placeholder 3"/>
          <p:cNvSpPr>
            <a:spLocks noGrp="1"/>
          </p:cNvSpPr>
          <p:nvPr>
            <p:ph type="ftr" sz="quarter" idx="12"/>
          </p:nvPr>
        </p:nvSpPr>
        <p:spPr/>
        <p:txBody>
          <a:bodyPr/>
          <a:lstStyle/>
          <a:p>
            <a:r>
              <a:rPr lang="en-GB"/>
              <a:t>Fysiikkaa runoilijoille, syksy 2023</a:t>
            </a:r>
          </a:p>
        </p:txBody>
      </p:sp>
    </p:spTree>
    <p:extLst>
      <p:ext uri="{BB962C8B-B14F-4D97-AF65-F5344CB8AC3E}">
        <p14:creationId xmlns:p14="http://schemas.microsoft.com/office/powerpoint/2010/main" val="171181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sz="2400" dirty="0"/>
              <a:t>Suure on </a:t>
            </a:r>
            <a:r>
              <a:rPr lang="fi-FI" sz="2400" b="1" dirty="0"/>
              <a:t>absoluuttinen</a:t>
            </a:r>
            <a:r>
              <a:rPr lang="fi-FI" sz="2400" dirty="0"/>
              <a:t>, jos sen arvo on sama kaikille havaitsijoille tai tietylle joukolle havaitsijoita.</a:t>
            </a:r>
          </a:p>
          <a:p>
            <a:pPr lvl="1"/>
            <a:r>
              <a:rPr lang="fi-FI" sz="2200" dirty="0"/>
              <a:t>Klassisessa fysiikassa havaitsijoille, jotka liikkuvat vakionopeudella.</a:t>
            </a:r>
          </a:p>
          <a:p>
            <a:endParaRPr lang="fi-FI" sz="2400" dirty="0"/>
          </a:p>
          <a:p>
            <a:r>
              <a:rPr lang="fi-FI" sz="2400" dirty="0"/>
              <a:t>Absoluuttisen vastakohta on </a:t>
            </a:r>
            <a:r>
              <a:rPr lang="fi-FI" sz="2400" b="1" dirty="0"/>
              <a:t>suhteellinen</a:t>
            </a:r>
            <a:r>
              <a:rPr lang="fi-FI" sz="2400" dirty="0"/>
              <a:t>.</a:t>
            </a:r>
          </a:p>
        </p:txBody>
      </p:sp>
      <p:sp>
        <p:nvSpPr>
          <p:cNvPr id="6" name="Title 5"/>
          <p:cNvSpPr>
            <a:spLocks noGrp="1"/>
          </p:cNvSpPr>
          <p:nvPr>
            <p:ph type="title"/>
          </p:nvPr>
        </p:nvSpPr>
        <p:spPr/>
        <p:txBody>
          <a:bodyPr/>
          <a:lstStyle/>
          <a:p>
            <a:r>
              <a:rPr lang="fi-FI" dirty="0"/>
              <a:t>Suhteellinen ja absoluuttinen</a:t>
            </a:r>
          </a:p>
        </p:txBody>
      </p:sp>
      <p:sp>
        <p:nvSpPr>
          <p:cNvPr id="9" name="Slide Number Placeholder 8"/>
          <p:cNvSpPr>
            <a:spLocks noGrp="1"/>
          </p:cNvSpPr>
          <p:nvPr>
            <p:ph type="sldNum" sz="quarter" idx="11"/>
          </p:nvPr>
        </p:nvSpPr>
        <p:spPr/>
        <p:txBody>
          <a:bodyPr/>
          <a:lstStyle/>
          <a:p>
            <a:fld id="{89059335-AFD3-4DED-970B-1AD46A147785}" type="slidenum">
              <a:rPr lang="en-GB" smtClean="0"/>
              <a:pPr/>
              <a:t>33</a:t>
            </a:fld>
            <a:endParaRPr lang="en-GB"/>
          </a:p>
        </p:txBody>
      </p:sp>
      <p:sp>
        <p:nvSpPr>
          <p:cNvPr id="4" name="Footer Placeholder 3"/>
          <p:cNvSpPr>
            <a:spLocks noGrp="1"/>
          </p:cNvSpPr>
          <p:nvPr>
            <p:ph type="ftr" sz="quarter" idx="12"/>
          </p:nvPr>
        </p:nvSpPr>
        <p:spPr/>
        <p:txBody>
          <a:bodyPr/>
          <a:lstStyle/>
          <a:p>
            <a:r>
              <a:rPr lang="en-GB"/>
              <a:t>Fysiikkaa runoilijoille, syksy 2023</a:t>
            </a:r>
            <a:endParaRPr lang="en-GB" dirty="0"/>
          </a:p>
        </p:txBody>
      </p:sp>
    </p:spTree>
    <p:extLst>
      <p:ext uri="{BB962C8B-B14F-4D97-AF65-F5344CB8AC3E}">
        <p14:creationId xmlns:p14="http://schemas.microsoft.com/office/powerpoint/2010/main" val="123431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sz="2400" dirty="0"/>
              <a:t>Klassisessa mekaniikassa suhteellisia ovat suunta ja paikka, samoin ajanhetki.</a:t>
            </a:r>
          </a:p>
          <a:p>
            <a:endParaRPr lang="fi-FI" sz="2400" dirty="0"/>
          </a:p>
          <a:p>
            <a:r>
              <a:rPr lang="fi-FI" sz="2400" dirty="0"/>
              <a:t>Klassisessa mekaniikassa absoluuttisia ovat aika- ja paikkavälit (eli etäisyydet ajassa ja paikassa), massa ja kiihtyvyys.</a:t>
            </a:r>
          </a:p>
          <a:p>
            <a:endParaRPr lang="fi-FI" sz="2400" dirty="0"/>
          </a:p>
          <a:p>
            <a:r>
              <a:rPr lang="fi-FI" sz="2400" dirty="0"/>
              <a:t>Klassisessa mekaniikassa aika ja avaruus ovat absoluuttisia.</a:t>
            </a:r>
          </a:p>
        </p:txBody>
      </p:sp>
      <p:sp>
        <p:nvSpPr>
          <p:cNvPr id="6" name="Title 5"/>
          <p:cNvSpPr>
            <a:spLocks noGrp="1"/>
          </p:cNvSpPr>
          <p:nvPr>
            <p:ph type="title"/>
          </p:nvPr>
        </p:nvSpPr>
        <p:spPr/>
        <p:txBody>
          <a:bodyPr/>
          <a:lstStyle/>
          <a:p>
            <a:r>
              <a:rPr lang="fi-FI" dirty="0"/>
              <a:t>Suhteellinen ja absoluuttinen</a:t>
            </a:r>
            <a:br>
              <a:rPr lang="fi-FI" dirty="0"/>
            </a:br>
            <a:r>
              <a:rPr lang="fi-FI" dirty="0"/>
              <a:t>klassisessa mekaniikassa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34</a:t>
            </a:fld>
            <a:endParaRPr lang="en-GB"/>
          </a:p>
        </p:txBody>
      </p:sp>
      <p:sp>
        <p:nvSpPr>
          <p:cNvPr id="4" name="Footer Placeholder 3"/>
          <p:cNvSpPr>
            <a:spLocks noGrp="1"/>
          </p:cNvSpPr>
          <p:nvPr>
            <p:ph type="ftr" sz="quarter" idx="12"/>
          </p:nvPr>
        </p:nvSpPr>
        <p:spPr/>
        <p:txBody>
          <a:bodyPr/>
          <a:lstStyle/>
          <a:p>
            <a:r>
              <a:rPr lang="en-GB"/>
              <a:t>Fysiikkaa runoilijoille, syksy 2023</a:t>
            </a:r>
            <a:endParaRPr lang="en-GB" dirty="0"/>
          </a:p>
        </p:txBody>
      </p:sp>
    </p:spTree>
    <p:extLst>
      <p:ext uri="{BB962C8B-B14F-4D97-AF65-F5344CB8AC3E}">
        <p14:creationId xmlns:p14="http://schemas.microsoft.com/office/powerpoint/2010/main" val="116883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428492"/>
          </a:xfrm>
        </p:spPr>
        <p:txBody>
          <a:bodyPr>
            <a:noAutofit/>
          </a:bodyPr>
          <a:lstStyle/>
          <a:p>
            <a:r>
              <a:rPr lang="fi-FI" dirty="0"/>
              <a:t>Newton ajatteli että nopeus on absoluuttista (eli liike on liikettä absoluuttisten paikkojen suhteen), mutta:</a:t>
            </a:r>
          </a:p>
          <a:p>
            <a:endParaRPr lang="fi-FI" sz="2000" i="1" dirty="0"/>
          </a:p>
          <a:p>
            <a:pPr lvl="1"/>
            <a:r>
              <a:rPr lang="en-GB" sz="1800" i="1" dirty="0"/>
              <a:t>”In truth since these parts of space are unable to be seen, and to be distinguished from each other by our senses; we use in turn perceptible measures of these. For we define all places from the positions and distances of things from some body, which we regard as fixed”</a:t>
            </a:r>
            <a:r>
              <a:rPr lang="en-GB" sz="1800" dirty="0"/>
              <a:t> (</a:t>
            </a:r>
            <a:r>
              <a:rPr lang="en-GB" sz="1800" i="1" dirty="0"/>
              <a:t>Principia</a:t>
            </a:r>
            <a:r>
              <a:rPr lang="en-GB" sz="1800" dirty="0"/>
              <a:t>)</a:t>
            </a:r>
          </a:p>
          <a:p>
            <a:pPr lvl="1"/>
            <a:endParaRPr lang="en-GB" sz="1800" dirty="0"/>
          </a:p>
          <a:p>
            <a:r>
              <a:rPr lang="fi-FI" dirty="0"/>
              <a:t>Tekijän mielipiteellä ei merkitystä.</a:t>
            </a:r>
          </a:p>
          <a:p>
            <a:endParaRPr lang="fi-FI" dirty="0"/>
          </a:p>
          <a:p>
            <a:r>
              <a:rPr lang="fi-FI" dirty="0"/>
              <a:t>Klassisessa mekaniikassa nopeus on suhteellista.</a:t>
            </a:r>
          </a:p>
        </p:txBody>
      </p:sp>
      <p:sp>
        <p:nvSpPr>
          <p:cNvPr id="6" name="Title 5"/>
          <p:cNvSpPr>
            <a:spLocks noGrp="1"/>
          </p:cNvSpPr>
          <p:nvPr>
            <p:ph type="title"/>
          </p:nvPr>
        </p:nvSpPr>
        <p:spPr/>
        <p:txBody>
          <a:bodyPr/>
          <a:lstStyle/>
          <a:p>
            <a:r>
              <a:rPr lang="fi-FI" dirty="0"/>
              <a:t>Nopeus on suhteellista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35</a:t>
            </a:fld>
            <a:endParaRPr lang="en-GB"/>
          </a:p>
        </p:txBody>
      </p:sp>
      <p:sp>
        <p:nvSpPr>
          <p:cNvPr id="4" name="Footer Placeholder 3"/>
          <p:cNvSpPr>
            <a:spLocks noGrp="1"/>
          </p:cNvSpPr>
          <p:nvPr>
            <p:ph type="ftr" sz="quarter" idx="12"/>
          </p:nvPr>
        </p:nvSpPr>
        <p:spPr/>
        <p:txBody>
          <a:bodyPr/>
          <a:lstStyle/>
          <a:p>
            <a:r>
              <a:rPr lang="en-GB"/>
              <a:t>Fysiikkaa runoilijoille, syksy 2023</a:t>
            </a:r>
          </a:p>
        </p:txBody>
      </p:sp>
    </p:spTree>
    <p:extLst>
      <p:ext uri="{BB962C8B-B14F-4D97-AF65-F5344CB8AC3E}">
        <p14:creationId xmlns:p14="http://schemas.microsoft.com/office/powerpoint/2010/main" val="44073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a:bodyPr>
          <a:lstStyle/>
          <a:p>
            <a:r>
              <a:rPr lang="fi-FI" sz="2400" dirty="0"/>
              <a:t>Suhteellinen on eri asia kuin epätodellinen.</a:t>
            </a:r>
          </a:p>
          <a:p>
            <a:endParaRPr lang="fi-FI" sz="2400" dirty="0"/>
          </a:p>
          <a:p>
            <a:r>
              <a:rPr lang="fi-FI" sz="2400" dirty="0"/>
              <a:t>Koska nopeus on suhteellista, myös liike-energia on suhteellista.</a:t>
            </a:r>
          </a:p>
          <a:p>
            <a:endParaRPr lang="fi-FI" sz="2400" dirty="0"/>
          </a:p>
          <a:p>
            <a:r>
              <a:rPr lang="fi-FI" sz="2400" dirty="0"/>
              <a:t>Liike-energia on silti todellista, ja sillä on havaittavia vaikutuksia.</a:t>
            </a:r>
          </a:p>
        </p:txBody>
      </p:sp>
      <p:sp>
        <p:nvSpPr>
          <p:cNvPr id="6" name="Title 5"/>
          <p:cNvSpPr>
            <a:spLocks noGrp="1"/>
          </p:cNvSpPr>
          <p:nvPr>
            <p:ph type="title"/>
          </p:nvPr>
        </p:nvSpPr>
        <p:spPr/>
        <p:txBody>
          <a:bodyPr/>
          <a:lstStyle/>
          <a:p>
            <a:r>
              <a:rPr lang="fi-FI" dirty="0"/>
              <a:t>Suhteellisuuden merkitys</a:t>
            </a:r>
          </a:p>
        </p:txBody>
      </p:sp>
      <p:sp>
        <p:nvSpPr>
          <p:cNvPr id="9" name="Slide Number Placeholder 8"/>
          <p:cNvSpPr>
            <a:spLocks noGrp="1"/>
          </p:cNvSpPr>
          <p:nvPr>
            <p:ph type="sldNum" sz="quarter" idx="11"/>
          </p:nvPr>
        </p:nvSpPr>
        <p:spPr/>
        <p:txBody>
          <a:bodyPr/>
          <a:lstStyle/>
          <a:p>
            <a:fld id="{89059335-AFD3-4DED-970B-1AD46A147785}" type="slidenum">
              <a:rPr lang="en-GB" smtClean="0"/>
              <a:pPr/>
              <a:t>36</a:t>
            </a:fld>
            <a:endParaRPr lang="en-GB"/>
          </a:p>
        </p:txBody>
      </p:sp>
      <p:sp>
        <p:nvSpPr>
          <p:cNvPr id="4" name="Footer Placeholder 3"/>
          <p:cNvSpPr>
            <a:spLocks noGrp="1"/>
          </p:cNvSpPr>
          <p:nvPr>
            <p:ph type="ftr" sz="quarter" idx="12"/>
          </p:nvPr>
        </p:nvSpPr>
        <p:spPr/>
        <p:txBody>
          <a:bodyPr/>
          <a:lstStyle/>
          <a:p>
            <a:r>
              <a:rPr lang="en-GB"/>
              <a:t>Fysiikkaa runoilijoille, syksy 2023</a:t>
            </a:r>
          </a:p>
        </p:txBody>
      </p:sp>
    </p:spTree>
    <p:extLst>
      <p:ext uri="{BB962C8B-B14F-4D97-AF65-F5344CB8AC3E}">
        <p14:creationId xmlns:p14="http://schemas.microsoft.com/office/powerpoint/2010/main" val="274551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dirty="0"/>
              <a:t>Newtonin lait ovat samat, jos kaikkiin nopeuksiin lisätään vakio:                 .</a:t>
            </a:r>
          </a:p>
          <a:p>
            <a:pPr marL="0" indent="0">
              <a:buNone/>
            </a:pPr>
            <a:endParaRPr lang="fi-FI" dirty="0"/>
          </a:p>
          <a:p>
            <a:r>
              <a:rPr lang="fi-FI" dirty="0"/>
              <a:t>Tämä tunnetaan nimellä </a:t>
            </a:r>
            <a:r>
              <a:rPr lang="fi-FI" b="1" dirty="0"/>
              <a:t>Galilei-symmetria</a:t>
            </a:r>
            <a:r>
              <a:rPr lang="fi-FI" dirty="0"/>
              <a:t>.</a:t>
            </a:r>
          </a:p>
          <a:p>
            <a:endParaRPr lang="fi-FI" dirty="0"/>
          </a:p>
          <a:p>
            <a:r>
              <a:rPr lang="fi-FI" dirty="0"/>
              <a:t>Newtonin 1. laki näyttää 2. lain erityistapaukselta.</a:t>
            </a:r>
          </a:p>
          <a:p>
            <a:endParaRPr lang="fi-FI" dirty="0"/>
          </a:p>
          <a:p>
            <a:r>
              <a:rPr lang="fi-FI" dirty="0"/>
              <a:t>Nykynäkökulmasta 1. laki on tärkein, koska se ilmaisee teorian keskeisen symmetrian. (Kiertojen ja siirtojen ohella.)</a:t>
            </a:r>
          </a:p>
          <a:p>
            <a:pPr lvl="1"/>
            <a:r>
              <a:rPr lang="fi-FI" dirty="0"/>
              <a:t>Toisen lain täytyy noudattaa tätä symmetriaa.</a:t>
            </a:r>
          </a:p>
          <a:p>
            <a:endParaRPr lang="fi-FI" dirty="0"/>
          </a:p>
          <a:p>
            <a:endParaRPr lang="fi-FI" dirty="0"/>
          </a:p>
        </p:txBody>
      </p:sp>
      <p:sp>
        <p:nvSpPr>
          <p:cNvPr id="6" name="Title 5"/>
          <p:cNvSpPr>
            <a:spLocks noGrp="1"/>
          </p:cNvSpPr>
          <p:nvPr>
            <p:ph type="title"/>
          </p:nvPr>
        </p:nvSpPr>
        <p:spPr/>
        <p:txBody>
          <a:bodyPr/>
          <a:lstStyle/>
          <a:p>
            <a:r>
              <a:rPr lang="fi-FI" dirty="0"/>
              <a:t>Galilei-symmetria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37</a:t>
            </a:fld>
            <a:endParaRPr lang="en-GB"/>
          </a:p>
        </p:txBody>
      </p:sp>
      <p:sp>
        <p:nvSpPr>
          <p:cNvPr id="4" name="Footer Placeholder 3"/>
          <p:cNvSpPr>
            <a:spLocks noGrp="1"/>
          </p:cNvSpPr>
          <p:nvPr>
            <p:ph type="ftr" sz="quarter" idx="12"/>
          </p:nvPr>
        </p:nvSpPr>
        <p:spPr/>
        <p:txBody>
          <a:bodyPr/>
          <a:lstStyle/>
          <a:p>
            <a:r>
              <a:rPr lang="en-GB"/>
              <a:t>Fysiikkaa runoilijoille, syksy 2023</a:t>
            </a:r>
          </a:p>
        </p:txBody>
      </p:sp>
      <p:graphicFrame>
        <p:nvGraphicFramePr>
          <p:cNvPr id="7" name="Object 2"/>
          <p:cNvGraphicFramePr>
            <a:graphicFrameLocks noChangeAspect="1"/>
          </p:cNvGraphicFramePr>
          <p:nvPr>
            <p:extLst>
              <p:ext uri="{D42A27DB-BD31-4B8C-83A1-F6EECF244321}">
                <p14:modId xmlns:p14="http://schemas.microsoft.com/office/powerpoint/2010/main" val="4099471260"/>
              </p:ext>
            </p:extLst>
          </p:nvPr>
        </p:nvGraphicFramePr>
        <p:xfrm>
          <a:off x="4139952" y="2420888"/>
          <a:ext cx="1169988" cy="347662"/>
        </p:xfrm>
        <a:graphic>
          <a:graphicData uri="http://schemas.openxmlformats.org/presentationml/2006/ole">
            <mc:AlternateContent xmlns:mc="http://schemas.openxmlformats.org/markup-compatibility/2006">
              <mc:Choice xmlns:v="urn:schemas-microsoft-com:vml" Requires="v">
                <p:oleObj name="Equation" r:id="rId3" imgW="673100" imgH="215900" progId="Equation.3">
                  <p:embed/>
                </p:oleObj>
              </mc:Choice>
              <mc:Fallback>
                <p:oleObj name="Equation" r:id="rId3" imgW="673100" imgH="215900" progId="Equation.3">
                  <p:embed/>
                  <p:pic>
                    <p:nvPicPr>
                      <p:cNvPr id="0" name=""/>
                      <p:cNvPicPr>
                        <a:picLocks noChangeAspect="1" noChangeArrowheads="1"/>
                      </p:cNvPicPr>
                      <p:nvPr/>
                    </p:nvPicPr>
                    <p:blipFill>
                      <a:blip r:embed="rId4"/>
                      <a:srcRect/>
                      <a:stretch>
                        <a:fillRect/>
                      </a:stretch>
                    </p:blipFill>
                    <p:spPr bwMode="auto">
                      <a:xfrm>
                        <a:off x="4139952" y="2420888"/>
                        <a:ext cx="1169988" cy="347662"/>
                      </a:xfrm>
                      <a:prstGeom prst="rect">
                        <a:avLst/>
                      </a:prstGeom>
                      <a:solidFill>
                        <a:schemeClr val="bg1"/>
                      </a:solidFill>
                      <a:ln>
                        <a:solidFill>
                          <a:schemeClr val="bg1"/>
                        </a:solidFill>
                      </a:ln>
                      <a:effectLst/>
                    </p:spPr>
                  </p:pic>
                </p:oleObj>
              </mc:Fallback>
            </mc:AlternateContent>
          </a:graphicData>
        </a:graphic>
      </p:graphicFrame>
    </p:spTree>
    <p:extLst>
      <p:ext uri="{BB962C8B-B14F-4D97-AF65-F5344CB8AC3E}">
        <p14:creationId xmlns:p14="http://schemas.microsoft.com/office/powerpoint/2010/main" val="263454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a:bodyPr>
          <a:lstStyle/>
          <a:p>
            <a:r>
              <a:rPr lang="fi-FI" dirty="0"/>
              <a:t>Newtonin gravitaatioteoria koostuu Newtonin lakien lisäksi gravitaatiovoimasta:</a:t>
            </a:r>
          </a:p>
          <a:p>
            <a:endParaRPr lang="fi-FI" dirty="0"/>
          </a:p>
          <a:p>
            <a:pPr marL="0" indent="0">
              <a:buNone/>
            </a:pPr>
            <a:endParaRPr lang="fi-FI" dirty="0"/>
          </a:p>
          <a:p>
            <a:r>
              <a:rPr lang="fi-FI" dirty="0"/>
              <a:t>Tässä </a:t>
            </a:r>
            <a:r>
              <a:rPr lang="fi-FI" i="1" dirty="0"/>
              <a:t>G</a:t>
            </a:r>
            <a:r>
              <a:rPr lang="fi-FI" i="1" baseline="-25000" dirty="0"/>
              <a:t>N</a:t>
            </a:r>
            <a:r>
              <a:rPr lang="fi-FI" dirty="0"/>
              <a:t> on Newtonin vakio, </a:t>
            </a:r>
            <a:r>
              <a:rPr lang="fi-FI" i="1" dirty="0"/>
              <a:t>r</a:t>
            </a:r>
            <a:r>
              <a:rPr lang="fi-FI" dirty="0"/>
              <a:t> on kappaleiden etäisyys, </a:t>
            </a:r>
            <a:r>
              <a:rPr lang="fi-FI" i="1" dirty="0"/>
              <a:t>m ja M</a:t>
            </a:r>
            <a:r>
              <a:rPr lang="fi-FI" dirty="0"/>
              <a:t> ovat niiden massat ja     on niiden välinen suunta.</a:t>
            </a:r>
          </a:p>
          <a:p>
            <a:endParaRPr lang="fi-FI" dirty="0"/>
          </a:p>
          <a:p>
            <a:r>
              <a:rPr lang="fi-FI" dirty="0"/>
              <a:t>Tarkemmin sanottuna tässä esiintyvä </a:t>
            </a:r>
            <a:r>
              <a:rPr lang="fi-FI" i="1" dirty="0"/>
              <a:t>m</a:t>
            </a:r>
            <a:r>
              <a:rPr lang="fi-FI" dirty="0"/>
              <a:t> on </a:t>
            </a:r>
            <a:r>
              <a:rPr lang="fi-FI" b="1" dirty="0"/>
              <a:t>painava massa</a:t>
            </a:r>
            <a:r>
              <a:rPr lang="fi-FI" dirty="0"/>
              <a:t>,</a:t>
            </a:r>
            <a:r>
              <a:rPr lang="fi-FI" b="1" dirty="0"/>
              <a:t> </a:t>
            </a:r>
            <a:r>
              <a:rPr lang="fi-FI" dirty="0"/>
              <a:t>joka kertoo, miten paljon gravitaatio vaikuttaa kappaleeseen.</a:t>
            </a:r>
          </a:p>
        </p:txBody>
      </p:sp>
      <p:sp>
        <p:nvSpPr>
          <p:cNvPr id="6" name="Title 5"/>
          <p:cNvSpPr>
            <a:spLocks noGrp="1"/>
          </p:cNvSpPr>
          <p:nvPr>
            <p:ph type="title"/>
          </p:nvPr>
        </p:nvSpPr>
        <p:spPr/>
        <p:txBody>
          <a:bodyPr/>
          <a:lstStyle/>
          <a:p>
            <a:r>
              <a:rPr lang="fi-FI" dirty="0"/>
              <a:t>Newtonin gravitaatioteoria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38</a:t>
            </a:fld>
            <a:endParaRPr lang="en-GB"/>
          </a:p>
        </p:txBody>
      </p:sp>
      <p:sp>
        <p:nvSpPr>
          <p:cNvPr id="4" name="Footer Placeholder 3"/>
          <p:cNvSpPr>
            <a:spLocks noGrp="1"/>
          </p:cNvSpPr>
          <p:nvPr>
            <p:ph type="ftr" sz="quarter" idx="12"/>
          </p:nvPr>
        </p:nvSpPr>
        <p:spPr/>
        <p:txBody>
          <a:bodyPr/>
          <a:lstStyle/>
          <a:p>
            <a:r>
              <a:rPr lang="en-GB"/>
              <a:t>Fysiikkaa runoilijoille, syksy 2023</a:t>
            </a:r>
          </a:p>
        </p:txBody>
      </p:sp>
      <p:graphicFrame>
        <p:nvGraphicFramePr>
          <p:cNvPr id="7" name="Object 2"/>
          <p:cNvGraphicFramePr>
            <a:graphicFrameLocks noChangeAspect="1"/>
          </p:cNvGraphicFramePr>
          <p:nvPr>
            <p:extLst>
              <p:ext uri="{D42A27DB-BD31-4B8C-83A1-F6EECF244321}">
                <p14:modId xmlns:p14="http://schemas.microsoft.com/office/powerpoint/2010/main" val="16392537"/>
              </p:ext>
            </p:extLst>
          </p:nvPr>
        </p:nvGraphicFramePr>
        <p:xfrm>
          <a:off x="2322513" y="2852738"/>
          <a:ext cx="1665287" cy="639762"/>
        </p:xfrm>
        <a:graphic>
          <a:graphicData uri="http://schemas.openxmlformats.org/presentationml/2006/ole">
            <mc:AlternateContent xmlns:mc="http://schemas.openxmlformats.org/markup-compatibility/2006">
              <mc:Choice xmlns:v="urn:schemas-microsoft-com:vml" Requires="v">
                <p:oleObj name="Equation" r:id="rId3" imgW="965200" imgH="393700" progId="Equation.3">
                  <p:embed/>
                </p:oleObj>
              </mc:Choice>
              <mc:Fallback>
                <p:oleObj name="Equation" r:id="rId3" imgW="965200" imgH="393700" progId="Equation.3">
                  <p:embed/>
                  <p:pic>
                    <p:nvPicPr>
                      <p:cNvPr id="0" name=""/>
                      <p:cNvPicPr>
                        <a:picLocks noChangeAspect="1" noChangeArrowheads="1"/>
                      </p:cNvPicPr>
                      <p:nvPr/>
                    </p:nvPicPr>
                    <p:blipFill>
                      <a:blip r:embed="rId4"/>
                      <a:srcRect/>
                      <a:stretch>
                        <a:fillRect/>
                      </a:stretch>
                    </p:blipFill>
                    <p:spPr bwMode="auto">
                      <a:xfrm>
                        <a:off x="2322513" y="2852738"/>
                        <a:ext cx="1665287" cy="639762"/>
                      </a:xfrm>
                      <a:prstGeom prst="rect">
                        <a:avLst/>
                      </a:prstGeom>
                      <a:solidFill>
                        <a:schemeClr val="bg1"/>
                      </a:solidFill>
                      <a:ln>
                        <a:noFill/>
                      </a:ln>
                      <a:effectLst/>
                    </p:spPr>
                  </p:pic>
                </p:oleObj>
              </mc:Fallback>
            </mc:AlternateContent>
          </a:graphicData>
        </a:graphic>
      </p:graphicFrame>
      <p:graphicFrame>
        <p:nvGraphicFramePr>
          <p:cNvPr id="8" name="Object 2"/>
          <p:cNvGraphicFramePr>
            <a:graphicFrameLocks noChangeAspect="1"/>
          </p:cNvGraphicFramePr>
          <p:nvPr>
            <p:extLst>
              <p:ext uri="{D42A27DB-BD31-4B8C-83A1-F6EECF244321}">
                <p14:modId xmlns:p14="http://schemas.microsoft.com/office/powerpoint/2010/main" val="1851653689"/>
              </p:ext>
            </p:extLst>
          </p:nvPr>
        </p:nvGraphicFramePr>
        <p:xfrm>
          <a:off x="7056276" y="4104946"/>
          <a:ext cx="219075" cy="268287"/>
        </p:xfrm>
        <a:graphic>
          <a:graphicData uri="http://schemas.openxmlformats.org/presentationml/2006/ole">
            <mc:AlternateContent xmlns:mc="http://schemas.openxmlformats.org/markup-compatibility/2006">
              <mc:Choice xmlns:v="urn:schemas-microsoft-com:vml" Requires="v">
                <p:oleObj name="Equation" r:id="rId5" imgW="127000" imgH="165100" progId="Equation.3">
                  <p:embed/>
                </p:oleObj>
              </mc:Choice>
              <mc:Fallback>
                <p:oleObj name="Equation" r:id="rId5" imgW="127000" imgH="165100" progId="Equation.3">
                  <p:embed/>
                  <p:pic>
                    <p:nvPicPr>
                      <p:cNvPr id="0" name=""/>
                      <p:cNvPicPr>
                        <a:picLocks noChangeAspect="1" noChangeArrowheads="1"/>
                      </p:cNvPicPr>
                      <p:nvPr/>
                    </p:nvPicPr>
                    <p:blipFill>
                      <a:blip r:embed="rId6"/>
                      <a:srcRect/>
                      <a:stretch>
                        <a:fillRect/>
                      </a:stretch>
                    </p:blipFill>
                    <p:spPr bwMode="auto">
                      <a:xfrm>
                        <a:off x="7056276" y="4104946"/>
                        <a:ext cx="219075" cy="268287"/>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310377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sz="2000" noProof="1"/>
              <a:t>Laissa               esiintyy </a:t>
            </a:r>
            <a:r>
              <a:rPr lang="fi-FI" sz="2000" b="1" noProof="1"/>
              <a:t>hitausmassa</a:t>
            </a:r>
            <a:r>
              <a:rPr lang="fi-FI" sz="2000" noProof="1"/>
              <a:t>.</a:t>
            </a:r>
          </a:p>
          <a:p>
            <a:endParaRPr lang="fi-FI" sz="2000" noProof="1"/>
          </a:p>
          <a:p>
            <a:r>
              <a:rPr lang="fi-FI" sz="2000" noProof="1"/>
              <a:t>Merkitään sitä symbolilla </a:t>
            </a:r>
            <a:r>
              <a:rPr lang="fi-FI" sz="2000" i="1" noProof="1"/>
              <a:t>m</a:t>
            </a:r>
            <a:r>
              <a:rPr lang="fi-FI" sz="2000" i="1" baseline="-25000" noProof="1"/>
              <a:t>h</a:t>
            </a:r>
            <a:r>
              <a:rPr lang="fi-FI" sz="2000" noProof="1"/>
              <a:t> ja painavaa massaa symbolilla </a:t>
            </a:r>
            <a:r>
              <a:rPr lang="fi-FI" sz="2000" i="1" noProof="1"/>
              <a:t>m</a:t>
            </a:r>
            <a:r>
              <a:rPr lang="fi-FI" sz="2000" i="1" baseline="-25000" noProof="1"/>
              <a:t>p</a:t>
            </a:r>
            <a:r>
              <a:rPr lang="fi-FI" sz="2000" baseline="-25000" noProof="1"/>
              <a:t>.</a:t>
            </a:r>
            <a:endParaRPr lang="fi-FI" sz="2000" i="1" baseline="-25000" noProof="1"/>
          </a:p>
          <a:p>
            <a:endParaRPr lang="fi-FI" sz="2000" noProof="1"/>
          </a:p>
          <a:p>
            <a:r>
              <a:rPr lang="fi-FI" sz="2000" noProof="1"/>
              <a:t>Laitetaan gravitaatiovoima Newtonin 2. lakiin:</a:t>
            </a:r>
          </a:p>
          <a:p>
            <a:endParaRPr lang="fi-FI" sz="2000" noProof="1"/>
          </a:p>
          <a:p>
            <a:pPr marL="0" indent="0">
              <a:buNone/>
            </a:pPr>
            <a:endParaRPr lang="fi-FI" sz="2000" noProof="1"/>
          </a:p>
          <a:p>
            <a:r>
              <a:rPr lang="fi-FI" sz="2000" noProof="1"/>
              <a:t>Jos </a:t>
            </a:r>
            <a:r>
              <a:rPr lang="fi-FI" sz="2000" i="1" noProof="1"/>
              <a:t>m</a:t>
            </a:r>
            <a:r>
              <a:rPr lang="fi-FI" sz="2000" i="1" baseline="-25000" noProof="1"/>
              <a:t>h</a:t>
            </a:r>
            <a:r>
              <a:rPr lang="fi-FI" sz="2000" i="1" noProof="1"/>
              <a:t>=m</a:t>
            </a:r>
            <a:r>
              <a:rPr lang="fi-FI" sz="2000" i="1" baseline="-25000" noProof="1"/>
              <a:t>p</a:t>
            </a:r>
            <a:r>
              <a:rPr lang="fi-FI" sz="2000" noProof="1"/>
              <a:t>, niin saadaan Galilein tulos: kappaleet putoavat samalla kiihtyvyydellä kohti Maapalloa massasta riippumatta. (Ja tämä kiihtyvyys on melkein vakio.)</a:t>
            </a:r>
          </a:p>
        </p:txBody>
      </p:sp>
      <p:sp>
        <p:nvSpPr>
          <p:cNvPr id="6" name="Title 5"/>
          <p:cNvSpPr>
            <a:spLocks noGrp="1"/>
          </p:cNvSpPr>
          <p:nvPr>
            <p:ph type="title"/>
          </p:nvPr>
        </p:nvSpPr>
        <p:spPr/>
        <p:txBody>
          <a:bodyPr/>
          <a:lstStyle/>
          <a:p>
            <a:r>
              <a:rPr lang="fi-FI" dirty="0"/>
              <a:t>Tuloksena Galilein putoamismalli</a:t>
            </a:r>
          </a:p>
        </p:txBody>
      </p:sp>
      <p:sp>
        <p:nvSpPr>
          <p:cNvPr id="9" name="Slide Number Placeholder 8"/>
          <p:cNvSpPr>
            <a:spLocks noGrp="1"/>
          </p:cNvSpPr>
          <p:nvPr>
            <p:ph type="sldNum" sz="quarter" idx="11"/>
          </p:nvPr>
        </p:nvSpPr>
        <p:spPr/>
        <p:txBody>
          <a:bodyPr/>
          <a:lstStyle/>
          <a:p>
            <a:fld id="{89059335-AFD3-4DED-970B-1AD46A147785}" type="slidenum">
              <a:rPr lang="en-GB" smtClean="0"/>
              <a:pPr/>
              <a:t>39</a:t>
            </a:fld>
            <a:endParaRPr lang="en-GB"/>
          </a:p>
        </p:txBody>
      </p:sp>
      <p:sp>
        <p:nvSpPr>
          <p:cNvPr id="4" name="Footer Placeholder 3"/>
          <p:cNvSpPr>
            <a:spLocks noGrp="1"/>
          </p:cNvSpPr>
          <p:nvPr>
            <p:ph type="ftr" sz="quarter" idx="12"/>
          </p:nvPr>
        </p:nvSpPr>
        <p:spPr/>
        <p:txBody>
          <a:bodyPr/>
          <a:lstStyle/>
          <a:p>
            <a:r>
              <a:rPr lang="en-GB"/>
              <a:t>Fysiikkaa runoilijoille, syksy 2023</a:t>
            </a:r>
          </a:p>
        </p:txBody>
      </p:sp>
      <p:graphicFrame>
        <p:nvGraphicFramePr>
          <p:cNvPr id="7" name="Object 2"/>
          <p:cNvGraphicFramePr>
            <a:graphicFrameLocks noChangeAspect="1"/>
          </p:cNvGraphicFramePr>
          <p:nvPr>
            <p:extLst>
              <p:ext uri="{D42A27DB-BD31-4B8C-83A1-F6EECF244321}">
                <p14:modId xmlns:p14="http://schemas.microsoft.com/office/powerpoint/2010/main" val="3790213890"/>
              </p:ext>
            </p:extLst>
          </p:nvPr>
        </p:nvGraphicFramePr>
        <p:xfrm>
          <a:off x="6948264" y="1088740"/>
          <a:ext cx="1884363" cy="658812"/>
        </p:xfrm>
        <a:graphic>
          <a:graphicData uri="http://schemas.openxmlformats.org/presentationml/2006/ole">
            <mc:AlternateContent xmlns:mc="http://schemas.openxmlformats.org/markup-compatibility/2006">
              <mc:Choice xmlns:v="urn:schemas-microsoft-com:vml" Requires="v">
                <p:oleObj name="Equation" r:id="rId3" imgW="1092200" imgH="406400" progId="Equation.3">
                  <p:embed/>
                </p:oleObj>
              </mc:Choice>
              <mc:Fallback>
                <p:oleObj name="Equation" r:id="rId3" imgW="1092200" imgH="406400" progId="Equation.3">
                  <p:embed/>
                  <p:pic>
                    <p:nvPicPr>
                      <p:cNvPr id="0" name=""/>
                      <p:cNvPicPr>
                        <a:picLocks noChangeAspect="1" noChangeArrowheads="1"/>
                      </p:cNvPicPr>
                      <p:nvPr/>
                    </p:nvPicPr>
                    <p:blipFill>
                      <a:blip r:embed="rId4"/>
                      <a:srcRect/>
                      <a:stretch>
                        <a:fillRect/>
                      </a:stretch>
                    </p:blipFill>
                    <p:spPr bwMode="auto">
                      <a:xfrm>
                        <a:off x="6948264" y="1088740"/>
                        <a:ext cx="1884363" cy="658812"/>
                      </a:xfrm>
                      <a:prstGeom prst="rect">
                        <a:avLst/>
                      </a:prstGeom>
                      <a:solidFill>
                        <a:schemeClr val="bg1"/>
                      </a:solidFill>
                      <a:ln>
                        <a:noFill/>
                      </a:ln>
                      <a:effectLst/>
                    </p:spPr>
                  </p:pic>
                </p:oleObj>
              </mc:Fallback>
            </mc:AlternateContent>
          </a:graphicData>
        </a:graphic>
      </p:graphicFrame>
      <p:graphicFrame>
        <p:nvGraphicFramePr>
          <p:cNvPr id="10" name="Object 2"/>
          <p:cNvGraphicFramePr>
            <a:graphicFrameLocks noChangeAspect="1"/>
          </p:cNvGraphicFramePr>
          <p:nvPr>
            <p:extLst>
              <p:ext uri="{D42A27DB-BD31-4B8C-83A1-F6EECF244321}">
                <p14:modId xmlns:p14="http://schemas.microsoft.com/office/powerpoint/2010/main" val="2677401182"/>
              </p:ext>
            </p:extLst>
          </p:nvPr>
        </p:nvGraphicFramePr>
        <p:xfrm>
          <a:off x="3023828" y="2062705"/>
          <a:ext cx="942975" cy="368300"/>
        </p:xfrm>
        <a:graphic>
          <a:graphicData uri="http://schemas.openxmlformats.org/presentationml/2006/ole">
            <mc:AlternateContent xmlns:mc="http://schemas.openxmlformats.org/markup-compatibility/2006">
              <mc:Choice xmlns:v="urn:schemas-microsoft-com:vml" Requires="v">
                <p:oleObj name="Equation" r:id="rId5" imgW="546100" imgH="228600" progId="Equation.3">
                  <p:embed/>
                </p:oleObj>
              </mc:Choice>
              <mc:Fallback>
                <p:oleObj name="Equation" r:id="rId5" imgW="546100" imgH="228600" progId="Equation.3">
                  <p:embed/>
                  <p:pic>
                    <p:nvPicPr>
                      <p:cNvPr id="0" name=""/>
                      <p:cNvPicPr>
                        <a:picLocks noChangeAspect="1" noChangeArrowheads="1"/>
                      </p:cNvPicPr>
                      <p:nvPr/>
                    </p:nvPicPr>
                    <p:blipFill>
                      <a:blip r:embed="rId6"/>
                      <a:srcRect/>
                      <a:stretch>
                        <a:fillRect/>
                      </a:stretch>
                    </p:blipFill>
                    <p:spPr bwMode="auto">
                      <a:xfrm>
                        <a:off x="3023828" y="2062705"/>
                        <a:ext cx="942975" cy="368300"/>
                      </a:xfrm>
                      <a:prstGeom prst="rect">
                        <a:avLst/>
                      </a:prstGeom>
                      <a:solidFill>
                        <a:schemeClr val="bg1"/>
                      </a:solidFill>
                      <a:ln>
                        <a:solidFill>
                          <a:schemeClr val="bg1"/>
                        </a:solidFill>
                      </a:ln>
                      <a:effectLst/>
                    </p:spPr>
                  </p:pic>
                </p:oleObj>
              </mc:Fallback>
            </mc:AlternateContent>
          </a:graphicData>
        </a:graphic>
      </p:graphicFrame>
      <p:graphicFrame>
        <p:nvGraphicFramePr>
          <p:cNvPr id="11" name="Object 2"/>
          <p:cNvGraphicFramePr>
            <a:graphicFrameLocks noChangeAspect="1"/>
          </p:cNvGraphicFramePr>
          <p:nvPr>
            <p:extLst>
              <p:ext uri="{D42A27DB-BD31-4B8C-83A1-F6EECF244321}">
                <p14:modId xmlns:p14="http://schemas.microsoft.com/office/powerpoint/2010/main" val="445038485"/>
              </p:ext>
            </p:extLst>
          </p:nvPr>
        </p:nvGraphicFramePr>
        <p:xfrm>
          <a:off x="2303748" y="4252874"/>
          <a:ext cx="1819275" cy="722313"/>
        </p:xfrm>
        <a:graphic>
          <a:graphicData uri="http://schemas.openxmlformats.org/presentationml/2006/ole">
            <mc:AlternateContent xmlns:mc="http://schemas.openxmlformats.org/markup-compatibility/2006">
              <mc:Choice xmlns:v="urn:schemas-microsoft-com:vml" Requires="v">
                <p:oleObj name="Equation" r:id="rId7" imgW="1054100" imgH="444500" progId="Equation.3">
                  <p:embed/>
                </p:oleObj>
              </mc:Choice>
              <mc:Fallback>
                <p:oleObj name="Equation" r:id="rId7" imgW="1054100" imgH="444500" progId="Equation.3">
                  <p:embed/>
                  <p:pic>
                    <p:nvPicPr>
                      <p:cNvPr id="0" name=""/>
                      <p:cNvPicPr>
                        <a:picLocks noChangeAspect="1" noChangeArrowheads="1"/>
                      </p:cNvPicPr>
                      <p:nvPr/>
                    </p:nvPicPr>
                    <p:blipFill>
                      <a:blip r:embed="rId8"/>
                      <a:srcRect/>
                      <a:stretch>
                        <a:fillRect/>
                      </a:stretch>
                    </p:blipFill>
                    <p:spPr bwMode="auto">
                      <a:xfrm>
                        <a:off x="2303748" y="4252874"/>
                        <a:ext cx="1819275" cy="722313"/>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354252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a:bodyPr>
          <a:lstStyle/>
          <a:p>
            <a:r>
              <a:rPr lang="fi-FI" sz="2400" dirty="0"/>
              <a:t>Arvostelu asteikolla 0-5.</a:t>
            </a:r>
          </a:p>
          <a:p>
            <a:endParaRPr lang="fi-FI" sz="2400" dirty="0"/>
          </a:p>
          <a:p>
            <a:r>
              <a:rPr lang="fi-FI" sz="2400" dirty="0"/>
              <a:t>Arvosana perustuu vain loppuesseeseen. Viikkotehtävät eivät vaikuta arvosanaan.</a:t>
            </a:r>
          </a:p>
          <a:p>
            <a:endParaRPr lang="fi-FI" sz="2400" dirty="0"/>
          </a:p>
          <a:p>
            <a:r>
              <a:rPr lang="fi-FI" sz="2400" dirty="0"/>
              <a:t>Loppuesseen pituus on 15 000-30 000 merkkiä ja deadline 7.1.2024.</a:t>
            </a:r>
          </a:p>
          <a:p>
            <a:endParaRPr lang="fi-FI" sz="2400" dirty="0"/>
          </a:p>
          <a:p>
            <a:r>
              <a:rPr lang="fi-FI" sz="2400" dirty="0"/>
              <a:t>Kannattaa tehdä muistiinpanoja kurssin edetessä.</a:t>
            </a:r>
          </a:p>
        </p:txBody>
      </p:sp>
      <p:sp>
        <p:nvSpPr>
          <p:cNvPr id="6" name="Title 5"/>
          <p:cNvSpPr>
            <a:spLocks noGrp="1"/>
          </p:cNvSpPr>
          <p:nvPr>
            <p:ph type="title"/>
          </p:nvPr>
        </p:nvSpPr>
        <p:spPr/>
        <p:txBody>
          <a:bodyPr/>
          <a:lstStyle/>
          <a:p>
            <a:r>
              <a:rPr lang="fi-FI" dirty="0"/>
              <a:t>Kurssin arvostelu</a:t>
            </a:r>
          </a:p>
        </p:txBody>
      </p:sp>
      <p:sp>
        <p:nvSpPr>
          <p:cNvPr id="9" name="Slide Number Placeholder 8"/>
          <p:cNvSpPr>
            <a:spLocks noGrp="1"/>
          </p:cNvSpPr>
          <p:nvPr>
            <p:ph type="sldNum" sz="quarter" idx="11"/>
          </p:nvPr>
        </p:nvSpPr>
        <p:spPr/>
        <p:txBody>
          <a:bodyPr/>
          <a:lstStyle/>
          <a:p>
            <a:fld id="{89059335-AFD3-4DED-970B-1AD46A147785}" type="slidenum">
              <a:rPr lang="en-GB" smtClean="0"/>
              <a:pPr/>
              <a:t>4</a:t>
            </a:fld>
            <a:endParaRPr lang="en-GB"/>
          </a:p>
        </p:txBody>
      </p:sp>
      <p:sp>
        <p:nvSpPr>
          <p:cNvPr id="4" name="Footer Placeholder 3"/>
          <p:cNvSpPr>
            <a:spLocks noGrp="1"/>
          </p:cNvSpPr>
          <p:nvPr>
            <p:ph type="ftr" sz="quarter" idx="12"/>
          </p:nvPr>
        </p:nvSpPr>
        <p:spPr/>
        <p:txBody>
          <a:bodyPr/>
          <a:lstStyle/>
          <a:p>
            <a:r>
              <a:rPr lang="en-GB"/>
              <a:t>Fysiikkaa runoilijoille, syksy 2023</a:t>
            </a:r>
          </a:p>
        </p:txBody>
      </p:sp>
    </p:spTree>
    <p:extLst>
      <p:ext uri="{BB962C8B-B14F-4D97-AF65-F5344CB8AC3E}">
        <p14:creationId xmlns:p14="http://schemas.microsoft.com/office/powerpoint/2010/main" val="4682683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sz="2000" noProof="1"/>
              <a:t>Kun sovelletaan Newtonin gravitaatioteoriaa liikkeisiin Auringon ympärillä, saadaan tulokseksi, että rata voi olla ellipsi (rajatapauksena suora tai ympyrä) tai hyperbeli.</a:t>
            </a:r>
          </a:p>
          <a:p>
            <a:endParaRPr lang="fi-FI" sz="2000" noProof="1"/>
          </a:p>
          <a:p>
            <a:r>
              <a:rPr lang="fi-FI" sz="2000" noProof="1"/>
              <a:t>Newtonin teoria selittää, mitä Keplerin lakien takana on ja ennustaa uusia ilmiöitä.</a:t>
            </a:r>
          </a:p>
          <a:p>
            <a:endParaRPr lang="fi-FI" sz="2000" noProof="1"/>
          </a:p>
          <a:p>
            <a:r>
              <a:rPr lang="fi-FI" sz="2000" noProof="1"/>
              <a:t>Se myös yhdistää maanpäälliset tapahtumat (Galilei) taivaallisiin tapahtumiin (Kepler), selittäen ne samojen lakien erilaisiksi ilmentymiksi.</a:t>
            </a:r>
          </a:p>
          <a:p>
            <a:endParaRPr lang="fi-FI" sz="2000" noProof="1"/>
          </a:p>
          <a:p>
            <a:r>
              <a:rPr lang="fi-FI" sz="2000" noProof="1"/>
              <a:t>Ensimmäinen fysiikan teoria (ei vain malli).</a:t>
            </a:r>
          </a:p>
        </p:txBody>
      </p:sp>
      <p:sp>
        <p:nvSpPr>
          <p:cNvPr id="6" name="Title 5"/>
          <p:cNvSpPr>
            <a:spLocks noGrp="1"/>
          </p:cNvSpPr>
          <p:nvPr>
            <p:ph type="title"/>
          </p:nvPr>
        </p:nvSpPr>
        <p:spPr/>
        <p:txBody>
          <a:bodyPr/>
          <a:lstStyle/>
          <a:p>
            <a:r>
              <a:rPr lang="fi-FI" noProof="1"/>
              <a:t>Tuloksena Keplerin lait</a:t>
            </a:r>
          </a:p>
        </p:txBody>
      </p:sp>
      <p:sp>
        <p:nvSpPr>
          <p:cNvPr id="9" name="Slide Number Placeholder 8"/>
          <p:cNvSpPr>
            <a:spLocks noGrp="1"/>
          </p:cNvSpPr>
          <p:nvPr>
            <p:ph type="sldNum" sz="quarter" idx="11"/>
          </p:nvPr>
        </p:nvSpPr>
        <p:spPr/>
        <p:txBody>
          <a:bodyPr/>
          <a:lstStyle/>
          <a:p>
            <a:fld id="{89059335-AFD3-4DED-970B-1AD46A147785}" type="slidenum">
              <a:rPr lang="en-GB" smtClean="0"/>
              <a:pPr/>
              <a:t>40</a:t>
            </a:fld>
            <a:endParaRPr lang="en-GB"/>
          </a:p>
        </p:txBody>
      </p:sp>
      <p:sp>
        <p:nvSpPr>
          <p:cNvPr id="4" name="Footer Placeholder 3"/>
          <p:cNvSpPr>
            <a:spLocks noGrp="1"/>
          </p:cNvSpPr>
          <p:nvPr>
            <p:ph type="ftr" sz="quarter" idx="12"/>
          </p:nvPr>
        </p:nvSpPr>
        <p:spPr/>
        <p:txBody>
          <a:bodyPr/>
          <a:lstStyle/>
          <a:p>
            <a:r>
              <a:rPr lang="en-GB"/>
              <a:t>Fysiikkaa runoilijoille, syksy 2023</a:t>
            </a:r>
          </a:p>
        </p:txBody>
      </p:sp>
    </p:spTree>
    <p:extLst>
      <p:ext uri="{BB962C8B-B14F-4D97-AF65-F5344CB8AC3E}">
        <p14:creationId xmlns:p14="http://schemas.microsoft.com/office/powerpoint/2010/main" val="1723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a:bodyPr>
          <a:lstStyle/>
          <a:p>
            <a:r>
              <a:rPr lang="fi-FI" sz="2400" dirty="0"/>
              <a:t>Malli tiivistää havaintoja (ellipsit vs lukutaulukot), se kertoo millainen järjestys niissä on.</a:t>
            </a:r>
          </a:p>
          <a:p>
            <a:endParaRPr lang="fi-FI" sz="2400" dirty="0"/>
          </a:p>
          <a:p>
            <a:r>
              <a:rPr lang="fi-FI" sz="2400" dirty="0"/>
              <a:t>Teoria selittää, mikä on sääntö havaitun järjestyksen taustalla.</a:t>
            </a:r>
          </a:p>
          <a:p>
            <a:endParaRPr lang="fi-FI" sz="2400" dirty="0"/>
          </a:p>
          <a:p>
            <a:r>
              <a:rPr lang="fi-FI" sz="2400" dirty="0"/>
              <a:t>Teoriassa ei ole kyse vain havaintojen kuvailemisesta, vaan maailman ymmärtämisestä niiden kautta.</a:t>
            </a:r>
          </a:p>
        </p:txBody>
      </p:sp>
      <p:sp>
        <p:nvSpPr>
          <p:cNvPr id="6" name="Title 5"/>
          <p:cNvSpPr>
            <a:spLocks noGrp="1"/>
          </p:cNvSpPr>
          <p:nvPr>
            <p:ph type="title"/>
          </p:nvPr>
        </p:nvSpPr>
        <p:spPr/>
        <p:txBody>
          <a:bodyPr/>
          <a:lstStyle/>
          <a:p>
            <a:r>
              <a:rPr lang="fi-FI" dirty="0"/>
              <a:t>Teoria vs malli</a:t>
            </a:r>
          </a:p>
        </p:txBody>
      </p:sp>
      <p:sp>
        <p:nvSpPr>
          <p:cNvPr id="9" name="Slide Number Placeholder 8"/>
          <p:cNvSpPr>
            <a:spLocks noGrp="1"/>
          </p:cNvSpPr>
          <p:nvPr>
            <p:ph type="sldNum" sz="quarter" idx="11"/>
          </p:nvPr>
        </p:nvSpPr>
        <p:spPr/>
        <p:txBody>
          <a:bodyPr/>
          <a:lstStyle/>
          <a:p>
            <a:fld id="{89059335-AFD3-4DED-970B-1AD46A147785}" type="slidenum">
              <a:rPr lang="en-GB" smtClean="0"/>
              <a:pPr/>
              <a:t>41</a:t>
            </a:fld>
            <a:endParaRPr lang="en-GB"/>
          </a:p>
        </p:txBody>
      </p:sp>
      <p:sp>
        <p:nvSpPr>
          <p:cNvPr id="4" name="Footer Placeholder 3"/>
          <p:cNvSpPr>
            <a:spLocks noGrp="1"/>
          </p:cNvSpPr>
          <p:nvPr>
            <p:ph type="ftr" sz="quarter" idx="12"/>
          </p:nvPr>
        </p:nvSpPr>
        <p:spPr/>
        <p:txBody>
          <a:bodyPr/>
          <a:lstStyle/>
          <a:p>
            <a:r>
              <a:rPr lang="en-GB"/>
              <a:t>Fysiikkaa runoilijoille, syksy 2023</a:t>
            </a:r>
          </a:p>
        </p:txBody>
      </p:sp>
    </p:spTree>
    <p:extLst>
      <p:ext uri="{BB962C8B-B14F-4D97-AF65-F5344CB8AC3E}">
        <p14:creationId xmlns:p14="http://schemas.microsoft.com/office/powerpoint/2010/main" val="384003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sz="2400" noProof="1"/>
              <a:t>Keplerin mallissa on vähemmän symmetriaa kuin Kopernikuksen mallissa. (Ellipsi vs ympyrä.)</a:t>
            </a:r>
          </a:p>
          <a:p>
            <a:endParaRPr lang="fi-FI" sz="2400" noProof="1"/>
          </a:p>
          <a:p>
            <a:r>
              <a:rPr lang="fi-FI" sz="2400" noProof="1"/>
              <a:t>Newtonin teoriassa on enemmän symmetriaa kuin Kopernikuksen mallissa, mutta symmetria ei koske teorian ilmentymiä, vaan lakeja.</a:t>
            </a:r>
          </a:p>
        </p:txBody>
      </p:sp>
      <p:sp>
        <p:nvSpPr>
          <p:cNvPr id="6" name="Title 5"/>
          <p:cNvSpPr>
            <a:spLocks noGrp="1"/>
          </p:cNvSpPr>
          <p:nvPr>
            <p:ph type="title"/>
          </p:nvPr>
        </p:nvSpPr>
        <p:spPr/>
        <p:txBody>
          <a:bodyPr/>
          <a:lstStyle/>
          <a:p>
            <a:r>
              <a:rPr lang="fi-FI" dirty="0"/>
              <a:t>Ilmentymien symmetriasta</a:t>
            </a:r>
            <a:br>
              <a:rPr lang="fi-FI" dirty="0"/>
            </a:br>
            <a:r>
              <a:rPr lang="fi-FI" dirty="0"/>
              <a:t>lakien symmetriaan</a:t>
            </a:r>
          </a:p>
        </p:txBody>
      </p:sp>
      <p:sp>
        <p:nvSpPr>
          <p:cNvPr id="9" name="Slide Number Placeholder 8"/>
          <p:cNvSpPr>
            <a:spLocks noGrp="1"/>
          </p:cNvSpPr>
          <p:nvPr>
            <p:ph type="sldNum" sz="quarter" idx="11"/>
          </p:nvPr>
        </p:nvSpPr>
        <p:spPr/>
        <p:txBody>
          <a:bodyPr/>
          <a:lstStyle/>
          <a:p>
            <a:fld id="{89059335-AFD3-4DED-970B-1AD46A147785}" type="slidenum">
              <a:rPr lang="en-GB" smtClean="0"/>
              <a:pPr/>
              <a:t>42</a:t>
            </a:fld>
            <a:endParaRPr lang="en-GB"/>
          </a:p>
        </p:txBody>
      </p:sp>
      <p:sp>
        <p:nvSpPr>
          <p:cNvPr id="4" name="Footer Placeholder 3"/>
          <p:cNvSpPr>
            <a:spLocks noGrp="1"/>
          </p:cNvSpPr>
          <p:nvPr>
            <p:ph type="ftr" sz="quarter" idx="12"/>
          </p:nvPr>
        </p:nvSpPr>
        <p:spPr/>
        <p:txBody>
          <a:bodyPr/>
          <a:lstStyle/>
          <a:p>
            <a:r>
              <a:rPr lang="en-GB"/>
              <a:t>Fysiikkaa runoilijoille, syksy 2023</a:t>
            </a:r>
            <a:endParaRPr lang="en-GB" dirty="0"/>
          </a:p>
        </p:txBody>
      </p:sp>
    </p:spTree>
    <p:extLst>
      <p:ext uri="{BB962C8B-B14F-4D97-AF65-F5344CB8AC3E}">
        <p14:creationId xmlns:p14="http://schemas.microsoft.com/office/powerpoint/2010/main" val="407774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noProof="1"/>
              <a:t>Kopernikuksen mallissa liike on kiertosymmetristä tasossa (eli yhden akselin ympäri). (Plus episyklit.)</a:t>
            </a:r>
          </a:p>
          <a:p>
            <a:endParaRPr lang="fi-FI" noProof="1"/>
          </a:p>
          <a:p>
            <a:r>
              <a:rPr lang="fi-FI" noProof="1"/>
              <a:t>Newtonin teoriassa lait ovat kiertosymmetriset avaruudessa (eli kaikkien kolmen akselin ympäri) ja symmetriset keskipisteen valinnan suhteen.</a:t>
            </a:r>
          </a:p>
          <a:p>
            <a:endParaRPr lang="fi-FI" noProof="1"/>
          </a:p>
          <a:p>
            <a:r>
              <a:rPr lang="fi-FI" noProof="1"/>
              <a:t>Laeilla on enemmän symmetriaa kuin niiden ilmentymillä.</a:t>
            </a:r>
          </a:p>
          <a:p>
            <a:pPr lvl="1"/>
            <a:r>
              <a:rPr lang="fi-FI" noProof="1"/>
              <a:t>Alkuehdot eivät ole osa lakeja.</a:t>
            </a:r>
          </a:p>
          <a:p>
            <a:pPr lvl="1"/>
            <a:r>
              <a:rPr lang="fi-FI" noProof="1"/>
              <a:t>Yhtälöt vs niiden ratkaisut.</a:t>
            </a:r>
          </a:p>
        </p:txBody>
      </p:sp>
      <p:sp>
        <p:nvSpPr>
          <p:cNvPr id="6" name="Title 5"/>
          <p:cNvSpPr>
            <a:spLocks noGrp="1"/>
          </p:cNvSpPr>
          <p:nvPr>
            <p:ph type="title"/>
          </p:nvPr>
        </p:nvSpPr>
        <p:spPr/>
        <p:txBody>
          <a:bodyPr/>
          <a:lstStyle/>
          <a:p>
            <a:r>
              <a:rPr lang="fi-FI" dirty="0"/>
              <a:t>Lakien symmetria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43</a:t>
            </a:fld>
            <a:endParaRPr lang="en-GB"/>
          </a:p>
        </p:txBody>
      </p:sp>
      <p:sp>
        <p:nvSpPr>
          <p:cNvPr id="4" name="Footer Placeholder 3"/>
          <p:cNvSpPr>
            <a:spLocks noGrp="1"/>
          </p:cNvSpPr>
          <p:nvPr>
            <p:ph type="ftr" sz="quarter" idx="12"/>
          </p:nvPr>
        </p:nvSpPr>
        <p:spPr/>
        <p:txBody>
          <a:bodyPr/>
          <a:lstStyle/>
          <a:p>
            <a:r>
              <a:rPr lang="en-GB"/>
              <a:t>Fysiikkaa runoilijoille, syksy 2023</a:t>
            </a:r>
            <a:endParaRPr lang="en-GB" dirty="0"/>
          </a:p>
        </p:txBody>
      </p:sp>
    </p:spTree>
    <p:extLst>
      <p:ext uri="{BB962C8B-B14F-4D97-AF65-F5344CB8AC3E}">
        <p14:creationId xmlns:p14="http://schemas.microsoft.com/office/powerpoint/2010/main" val="394408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428492"/>
          </a:xfrm>
        </p:spPr>
        <p:txBody>
          <a:bodyPr>
            <a:noAutofit/>
          </a:bodyPr>
          <a:lstStyle/>
          <a:p>
            <a:r>
              <a:rPr lang="fi-FI" sz="1800" dirty="0"/>
              <a:t>Newton paljasti syvemmän kauneuden tason.</a:t>
            </a:r>
          </a:p>
          <a:p>
            <a:endParaRPr lang="fi-FI" sz="1800" dirty="0"/>
          </a:p>
          <a:p>
            <a:r>
              <a:rPr lang="fi-FI" sz="1800" dirty="0"/>
              <a:t>Fysiikan kauneus ei piile sen kuvaamien asioiden ilmentymissä.</a:t>
            </a:r>
          </a:p>
          <a:p>
            <a:endParaRPr lang="fi-FI" sz="1800" dirty="0"/>
          </a:p>
          <a:p>
            <a:r>
              <a:rPr lang="fi-FI" sz="1800" dirty="0"/>
              <a:t>Fysiikan kauneus koskee luonnonlakeja, jotka määräävät sen, millaiset ilmentymät ovat mahdollisia.</a:t>
            </a:r>
          </a:p>
          <a:p>
            <a:endParaRPr lang="fi-FI" sz="1800" dirty="0"/>
          </a:p>
          <a:p>
            <a:r>
              <a:rPr lang="fi-FI" sz="1800" dirty="0"/>
              <a:t>Kyse ei ole muodoista, joita havaitaan, vaan muodoista niiden takana: lakien muodoista.</a:t>
            </a:r>
          </a:p>
          <a:p>
            <a:endParaRPr lang="fi-FI" sz="1800" dirty="0"/>
          </a:p>
          <a:p>
            <a:r>
              <a:rPr lang="fi-FI" sz="1800" dirty="0"/>
              <a:t>Esteettiset arviot ovat keskeisiä fysiikan lakien löytämisessä.</a:t>
            </a:r>
          </a:p>
          <a:p>
            <a:pPr lvl="1"/>
            <a:r>
              <a:rPr lang="fi-FI" sz="1600" dirty="0"/>
              <a:t>Estetiikan tajua täytyy kehittää havaintojen ja matematiikan edistymisen myötä.</a:t>
            </a:r>
          </a:p>
        </p:txBody>
      </p:sp>
      <p:sp>
        <p:nvSpPr>
          <p:cNvPr id="6" name="Title 5"/>
          <p:cNvSpPr>
            <a:spLocks noGrp="1"/>
          </p:cNvSpPr>
          <p:nvPr>
            <p:ph type="title"/>
          </p:nvPr>
        </p:nvSpPr>
        <p:spPr/>
        <p:txBody>
          <a:bodyPr/>
          <a:lstStyle/>
          <a:p>
            <a:r>
              <a:rPr lang="fi-FI" dirty="0"/>
              <a:t>Fysiikan kauneus</a:t>
            </a:r>
          </a:p>
        </p:txBody>
      </p:sp>
      <p:sp>
        <p:nvSpPr>
          <p:cNvPr id="9" name="Slide Number Placeholder 8"/>
          <p:cNvSpPr>
            <a:spLocks noGrp="1"/>
          </p:cNvSpPr>
          <p:nvPr>
            <p:ph type="sldNum" sz="quarter" idx="11"/>
          </p:nvPr>
        </p:nvSpPr>
        <p:spPr/>
        <p:txBody>
          <a:bodyPr/>
          <a:lstStyle/>
          <a:p>
            <a:fld id="{89059335-AFD3-4DED-970B-1AD46A147785}" type="slidenum">
              <a:rPr lang="en-GB" smtClean="0"/>
              <a:pPr/>
              <a:t>44</a:t>
            </a:fld>
            <a:endParaRPr lang="en-GB"/>
          </a:p>
        </p:txBody>
      </p:sp>
      <p:sp>
        <p:nvSpPr>
          <p:cNvPr id="4" name="Footer Placeholder 3"/>
          <p:cNvSpPr>
            <a:spLocks noGrp="1"/>
          </p:cNvSpPr>
          <p:nvPr>
            <p:ph type="ftr" sz="quarter" idx="12"/>
          </p:nvPr>
        </p:nvSpPr>
        <p:spPr/>
        <p:txBody>
          <a:bodyPr/>
          <a:lstStyle/>
          <a:p>
            <a:r>
              <a:rPr lang="en-GB"/>
              <a:t>Fysiikkaa runoilijoille, syksy 2023</a:t>
            </a:r>
            <a:endParaRPr lang="en-GB" dirty="0"/>
          </a:p>
        </p:txBody>
      </p:sp>
      <p:sp>
        <p:nvSpPr>
          <p:cNvPr id="3" name="TextBox 2">
            <a:extLst>
              <a:ext uri="{FF2B5EF4-FFF2-40B4-BE49-F238E27FC236}">
                <a16:creationId xmlns:a16="http://schemas.microsoft.com/office/drawing/2014/main" id="{C78AC3CF-6AB4-E94D-A124-DD6357987E7D}"/>
              </a:ext>
            </a:extLst>
          </p:cNvPr>
          <p:cNvSpPr txBox="1"/>
          <p:nvPr/>
        </p:nvSpPr>
        <p:spPr>
          <a:xfrm>
            <a:off x="9672638" y="2357438"/>
            <a:ext cx="184731" cy="369332"/>
          </a:xfrm>
          <a:prstGeom prst="rect">
            <a:avLst/>
          </a:prstGeom>
          <a:noFill/>
        </p:spPr>
        <p:txBody>
          <a:bodyPr wrap="none" rtlCol="0">
            <a:spAutoFit/>
          </a:bodyPr>
          <a:lstStyle/>
          <a:p>
            <a:endParaRPr lang="fi-FI" dirty="0"/>
          </a:p>
        </p:txBody>
      </p:sp>
    </p:spTree>
    <p:extLst>
      <p:ext uri="{BB962C8B-B14F-4D97-AF65-F5344CB8AC3E}">
        <p14:creationId xmlns:p14="http://schemas.microsoft.com/office/powerpoint/2010/main" val="290122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9059335-AFD3-4DED-970B-1AD46A147785}" type="slidenum">
              <a:rPr lang="en-GB" smtClean="0"/>
              <a:pPr/>
              <a:t>45</a:t>
            </a:fld>
            <a:endParaRPr lang="en-GB"/>
          </a:p>
        </p:txBody>
      </p:sp>
      <p:sp>
        <p:nvSpPr>
          <p:cNvPr id="4" name="Footer Placeholder 3"/>
          <p:cNvSpPr>
            <a:spLocks noGrp="1"/>
          </p:cNvSpPr>
          <p:nvPr>
            <p:ph type="ftr" sz="quarter" idx="12"/>
          </p:nvPr>
        </p:nvSpPr>
        <p:spPr/>
        <p:txBody>
          <a:bodyPr/>
          <a:lstStyle/>
          <a:p>
            <a:r>
              <a:rPr lang="en-GB"/>
              <a:t>Fysiikkaa runoilijoille, syksy 2023</a:t>
            </a:r>
          </a:p>
        </p:txBody>
      </p:sp>
      <p:sp>
        <p:nvSpPr>
          <p:cNvPr id="5" name="Title 4"/>
          <p:cNvSpPr>
            <a:spLocks noGrp="1"/>
          </p:cNvSpPr>
          <p:nvPr>
            <p:ph type="title"/>
          </p:nvPr>
        </p:nvSpPr>
        <p:spPr/>
        <p:txBody>
          <a:bodyPr/>
          <a:lstStyle/>
          <a:p>
            <a:r>
              <a:rPr lang="fi-FI" dirty="0"/>
              <a:t>Mistä en puhu,</a:t>
            </a:r>
            <a:br>
              <a:rPr lang="fi-FI" dirty="0"/>
            </a:br>
            <a:r>
              <a:rPr lang="fi-FI" dirty="0"/>
              <a:t>kun puhun kauneudesta</a:t>
            </a:r>
          </a:p>
        </p:txBody>
      </p:sp>
      <p:pic>
        <p:nvPicPr>
          <p:cNvPr id="6" name="Picture 5" descr="jaakaus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1844824"/>
            <a:ext cx="3168352" cy="4431262"/>
          </a:xfrm>
          <a:prstGeom prst="rect">
            <a:avLst/>
          </a:prstGeom>
        </p:spPr>
      </p:pic>
      <p:sp>
        <p:nvSpPr>
          <p:cNvPr id="7" name="Content Placeholder 1"/>
          <p:cNvSpPr txBox="1">
            <a:spLocks/>
          </p:cNvSpPr>
          <p:nvPr/>
        </p:nvSpPr>
        <p:spPr>
          <a:xfrm>
            <a:off x="5652120" y="1844824"/>
            <a:ext cx="3168352" cy="1908212"/>
          </a:xfrm>
          <a:prstGeom prst="rect">
            <a:avLst/>
          </a:prstGeom>
        </p:spPr>
        <p:txBody>
          <a:bodyPr vert="horz" lIns="0" tIns="0" rIns="0" bIns="0" rtlCol="0">
            <a:normAutofit/>
          </a:bodyPr>
          <a:lstStyle>
            <a:lvl1pPr marL="266700" indent="-266700" algn="l" defTabSz="914400" rtl="0" eaLnBrk="1" latinLnBrk="0" hangingPunct="1">
              <a:spcBef>
                <a:spcPts val="0"/>
              </a:spcBef>
              <a:spcAft>
                <a:spcPts val="800"/>
              </a:spcAft>
              <a:buClr>
                <a:schemeClr val="accent1"/>
              </a:buClr>
              <a:buSzPct val="100000"/>
              <a:buFont typeface="Arial" pitchFamily="34" charset="0"/>
              <a:buChar char="•"/>
              <a:defRPr sz="2200" kern="1200">
                <a:solidFill>
                  <a:schemeClr val="tx1"/>
                </a:solidFill>
                <a:latin typeface="+mn-lt"/>
                <a:ea typeface="+mn-ea"/>
                <a:cs typeface="+mn-cs"/>
              </a:defRPr>
            </a:lvl1pPr>
            <a:lvl2pPr marL="539750" indent="-274638" algn="l" defTabSz="914400" rtl="0" eaLnBrk="1" latinLnBrk="0" hangingPunct="1">
              <a:spcBef>
                <a:spcPts val="0"/>
              </a:spcBef>
              <a:spcAft>
                <a:spcPts val="800"/>
              </a:spcAft>
              <a:buClr>
                <a:schemeClr val="accent1"/>
              </a:buClr>
              <a:buSzPct val="100000"/>
              <a:buFont typeface="Arial" pitchFamily="34" charset="0"/>
              <a:buChar char="•"/>
              <a:defRPr sz="2000" kern="1200">
                <a:solidFill>
                  <a:schemeClr val="tx1"/>
                </a:solidFill>
                <a:latin typeface="+mn-lt"/>
                <a:ea typeface="+mn-ea"/>
                <a:cs typeface="+mn-cs"/>
              </a:defRPr>
            </a:lvl2pPr>
            <a:lvl3pPr marL="803275" indent="-265113" algn="l" defTabSz="914400" rtl="0" eaLnBrk="1" latinLnBrk="0" hangingPunct="1">
              <a:spcBef>
                <a:spcPts val="0"/>
              </a:spcBef>
              <a:spcAft>
                <a:spcPts val="800"/>
              </a:spcAft>
              <a:buClrTx/>
              <a:buFont typeface="Arial" pitchFamily="34" charset="0"/>
              <a:buChar char="‒"/>
              <a:defRPr sz="1800" kern="1200">
                <a:solidFill>
                  <a:schemeClr val="tx1"/>
                </a:solidFill>
                <a:latin typeface="+mn-lt"/>
                <a:ea typeface="+mn-ea"/>
                <a:cs typeface="+mn-cs"/>
              </a:defRPr>
            </a:lvl3pPr>
            <a:lvl4pPr marL="1076325" indent="-273050" algn="l" defTabSz="914400" rtl="0" eaLnBrk="1" latinLnBrk="0" hangingPunct="1">
              <a:spcBef>
                <a:spcPts val="0"/>
              </a:spcBef>
              <a:spcAft>
                <a:spcPts val="800"/>
              </a:spcAft>
              <a:buClrTx/>
              <a:buFont typeface="Arial" pitchFamily="34" charset="0"/>
              <a:buChar char="‒"/>
              <a:defRPr sz="1600" kern="1200">
                <a:solidFill>
                  <a:schemeClr val="tx1"/>
                </a:solidFill>
                <a:latin typeface="+mn-lt"/>
                <a:ea typeface="+mn-ea"/>
                <a:cs typeface="+mn-cs"/>
              </a:defRPr>
            </a:lvl4pPr>
            <a:lvl5pPr marL="1341438" indent="-265113" algn="l" defTabSz="914400" rtl="0" eaLnBrk="1" latinLnBrk="0" hangingPunct="1">
              <a:spcBef>
                <a:spcPts val="0"/>
              </a:spcBef>
              <a:spcAft>
                <a:spcPts val="800"/>
              </a:spcAft>
              <a:buClrTx/>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noProof="1"/>
              <a:t>Tonja Goldblatt (1977-):</a:t>
            </a:r>
          </a:p>
          <a:p>
            <a:pPr marL="0" indent="0">
              <a:buFont typeface="Arial" pitchFamily="34" charset="0"/>
              <a:buNone/>
            </a:pPr>
            <a:r>
              <a:rPr lang="en-US" sz="2000" i="1" noProof="1"/>
              <a:t>Jääkausi</a:t>
            </a:r>
            <a:r>
              <a:rPr lang="en-US" sz="2000" noProof="1"/>
              <a:t> (2014)</a:t>
            </a:r>
          </a:p>
        </p:txBody>
      </p:sp>
    </p:spTree>
    <p:extLst>
      <p:ext uri="{BB962C8B-B14F-4D97-AF65-F5344CB8AC3E}">
        <p14:creationId xmlns:p14="http://schemas.microsoft.com/office/powerpoint/2010/main" val="410549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sz="1900" dirty="0"/>
              <a:t>Klassisen mekaniikan aika ja avaruus ovat absoluuttisia.</a:t>
            </a:r>
          </a:p>
          <a:p>
            <a:endParaRPr lang="fi-FI" sz="1900" dirty="0"/>
          </a:p>
          <a:p>
            <a:r>
              <a:rPr lang="fi-FI" sz="1900" dirty="0"/>
              <a:t>Aika ja avaruus ovat passiivisia: ne eivät reagoi aineeseen.</a:t>
            </a:r>
          </a:p>
          <a:p>
            <a:endParaRPr lang="fi-FI" sz="1900" dirty="0"/>
          </a:p>
          <a:p>
            <a:r>
              <a:rPr lang="fi-FI" sz="1900" dirty="0"/>
              <a:t>Aika ja avaruus ovat muuttumattomia ja tasaisia: ne ovat samanlaisia aina ja kaikkialla.</a:t>
            </a:r>
          </a:p>
          <a:p>
            <a:endParaRPr lang="fi-FI" sz="1900" dirty="0"/>
          </a:p>
          <a:p>
            <a:r>
              <a:rPr lang="fi-FI" sz="1900" dirty="0"/>
              <a:t>Avaruus on näyttämö tapahtumille, ja aika kertoo, missä kohtaa näytelmää ollaan.</a:t>
            </a:r>
          </a:p>
          <a:p>
            <a:endParaRPr lang="fi-FI" sz="1900" dirty="0"/>
          </a:p>
          <a:p>
            <a:r>
              <a:rPr lang="fi-FI" sz="1900" dirty="0"/>
              <a:t>Ei ole erityistä nykyhetkeä, ei ole tapahtumista.</a:t>
            </a:r>
          </a:p>
        </p:txBody>
      </p:sp>
      <p:sp>
        <p:nvSpPr>
          <p:cNvPr id="6" name="Title 5"/>
          <p:cNvSpPr>
            <a:spLocks noGrp="1"/>
          </p:cNvSpPr>
          <p:nvPr>
            <p:ph type="title"/>
          </p:nvPr>
        </p:nvSpPr>
        <p:spPr/>
        <p:txBody>
          <a:bodyPr/>
          <a:lstStyle/>
          <a:p>
            <a:r>
              <a:rPr lang="fi-FI" dirty="0"/>
              <a:t>Avaruus näyttämönä</a:t>
            </a:r>
          </a:p>
        </p:txBody>
      </p:sp>
      <p:sp>
        <p:nvSpPr>
          <p:cNvPr id="9" name="Slide Number Placeholder 8"/>
          <p:cNvSpPr>
            <a:spLocks noGrp="1"/>
          </p:cNvSpPr>
          <p:nvPr>
            <p:ph type="sldNum" sz="quarter" idx="11"/>
          </p:nvPr>
        </p:nvSpPr>
        <p:spPr/>
        <p:txBody>
          <a:bodyPr/>
          <a:lstStyle/>
          <a:p>
            <a:fld id="{89059335-AFD3-4DED-970B-1AD46A147785}" type="slidenum">
              <a:rPr lang="en-GB" smtClean="0"/>
              <a:pPr/>
              <a:t>46</a:t>
            </a:fld>
            <a:endParaRPr lang="en-GB"/>
          </a:p>
        </p:txBody>
      </p:sp>
      <p:sp>
        <p:nvSpPr>
          <p:cNvPr id="4" name="Footer Placeholder 3"/>
          <p:cNvSpPr>
            <a:spLocks noGrp="1"/>
          </p:cNvSpPr>
          <p:nvPr>
            <p:ph type="ftr" sz="quarter" idx="12"/>
          </p:nvPr>
        </p:nvSpPr>
        <p:spPr/>
        <p:txBody>
          <a:bodyPr/>
          <a:lstStyle/>
          <a:p>
            <a:r>
              <a:rPr lang="en-GB"/>
              <a:t>Fysiikkaa runoilijoille, syksy 2023</a:t>
            </a:r>
          </a:p>
        </p:txBody>
      </p:sp>
    </p:spTree>
    <p:extLst>
      <p:ext uri="{BB962C8B-B14F-4D97-AF65-F5344CB8AC3E}">
        <p14:creationId xmlns:p14="http://schemas.microsoft.com/office/powerpoint/2010/main" val="28790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dirty="0"/>
              <a:t>Newtonin lait ovat </a:t>
            </a:r>
            <a:r>
              <a:rPr lang="fi-FI" b="1" dirty="0"/>
              <a:t>deterministisiä</a:t>
            </a:r>
            <a:r>
              <a:rPr lang="fi-FI" dirty="0"/>
              <a:t>.</a:t>
            </a:r>
          </a:p>
          <a:p>
            <a:endParaRPr lang="fi-FI" dirty="0"/>
          </a:p>
          <a:p>
            <a:r>
              <a:rPr lang="fi-FI" dirty="0"/>
              <a:t>Jos jollain hetkellä on määrätty</a:t>
            </a:r>
          </a:p>
          <a:p>
            <a:pPr lvl="1"/>
            <a:r>
              <a:rPr lang="fi-FI" dirty="0"/>
              <a:t>luonnonlait (eli kappaleiden väliset voimat),</a:t>
            </a:r>
          </a:p>
          <a:p>
            <a:pPr lvl="1"/>
            <a:r>
              <a:rPr lang="fi-FI" dirty="0"/>
              <a:t>kappaleiden ominaisuudet (eli massat) sekä</a:t>
            </a:r>
          </a:p>
          <a:p>
            <a:pPr lvl="1"/>
            <a:r>
              <a:rPr lang="fi-FI" dirty="0"/>
              <a:t>kappaleiden tila (eli paikat ja nopeudet),</a:t>
            </a:r>
          </a:p>
          <a:p>
            <a:pPr marL="0" indent="0">
              <a:buNone/>
            </a:pPr>
            <a:r>
              <a:rPr lang="fi-FI" dirty="0"/>
              <a:t>niin Newtonin lait määrittävät tulevaisuuden ja menneisyyden yksikäsitteisesti.</a:t>
            </a:r>
          </a:p>
          <a:p>
            <a:pPr marL="0" indent="0">
              <a:buNone/>
            </a:pPr>
            <a:endParaRPr lang="fi-FI" dirty="0"/>
          </a:p>
          <a:p>
            <a:r>
              <a:rPr lang="fi-FI" dirty="0"/>
              <a:t>Maailman tapahtumat ovat kuin peli, jossa seuraava siirto määräytyy edellisestä.</a:t>
            </a:r>
          </a:p>
        </p:txBody>
      </p:sp>
      <p:sp>
        <p:nvSpPr>
          <p:cNvPr id="6" name="Title 5"/>
          <p:cNvSpPr>
            <a:spLocks noGrp="1"/>
          </p:cNvSpPr>
          <p:nvPr>
            <p:ph type="title"/>
          </p:nvPr>
        </p:nvSpPr>
        <p:spPr/>
        <p:txBody>
          <a:bodyPr/>
          <a:lstStyle/>
          <a:p>
            <a:r>
              <a:rPr lang="fi-FI" dirty="0"/>
              <a:t>Kellokoneistomaailma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47</a:t>
            </a:fld>
            <a:endParaRPr lang="en-GB"/>
          </a:p>
        </p:txBody>
      </p:sp>
      <p:sp>
        <p:nvSpPr>
          <p:cNvPr id="4" name="Footer Placeholder 3"/>
          <p:cNvSpPr>
            <a:spLocks noGrp="1"/>
          </p:cNvSpPr>
          <p:nvPr>
            <p:ph type="ftr" sz="quarter" idx="12"/>
          </p:nvPr>
        </p:nvSpPr>
        <p:spPr/>
        <p:txBody>
          <a:bodyPr/>
          <a:lstStyle/>
          <a:p>
            <a:r>
              <a:rPr lang="en-GB"/>
              <a:t>Fysiikkaa runoilijoille, syksy 2023</a:t>
            </a:r>
          </a:p>
        </p:txBody>
      </p:sp>
    </p:spTree>
    <p:extLst>
      <p:ext uri="{BB962C8B-B14F-4D97-AF65-F5344CB8AC3E}">
        <p14:creationId xmlns:p14="http://schemas.microsoft.com/office/powerpoint/2010/main" val="305669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noProof="1"/>
              <a:t>Pierre-Simon Laplace (1749-1827) esitti vuonna 1814 idean, joka on nimetty </a:t>
            </a:r>
            <a:r>
              <a:rPr lang="fi-FI" b="1" noProof="1"/>
              <a:t>Laplacen demoniksi</a:t>
            </a:r>
            <a:r>
              <a:rPr lang="fi-FI" noProof="1"/>
              <a:t>.</a:t>
            </a:r>
          </a:p>
          <a:p>
            <a:endParaRPr lang="fi-FI" noProof="1"/>
          </a:p>
          <a:p>
            <a:r>
              <a:rPr lang="fi-FI" noProof="1"/>
              <a:t>Jos jokin olento tietäisi täsmällisesti maailman tilan jonakin hetkenä ja sillä olisi rajaton laskentakyky, se tietäisi kaiken tulevaisuudesta ja menneisyydestä.</a:t>
            </a:r>
          </a:p>
          <a:p>
            <a:pPr marL="0" indent="0">
              <a:buNone/>
            </a:pPr>
            <a:endParaRPr lang="fi-FI" noProof="1"/>
          </a:p>
          <a:p>
            <a:r>
              <a:rPr lang="fi-FI" noProof="1"/>
              <a:t>Käytännössä ei ole äärettömän tarkkaa tietoa.</a:t>
            </a:r>
          </a:p>
          <a:p>
            <a:pPr lvl="1"/>
            <a:r>
              <a:rPr lang="fi-FI" noProof="1"/>
              <a:t>Kyse on siitä, että maailman kehitys on ennalta määrätty, ei siitä, onko se käytännössä ennustettavissa.</a:t>
            </a:r>
          </a:p>
        </p:txBody>
      </p:sp>
      <p:sp>
        <p:nvSpPr>
          <p:cNvPr id="6" name="Title 5"/>
          <p:cNvSpPr>
            <a:spLocks noGrp="1"/>
          </p:cNvSpPr>
          <p:nvPr>
            <p:ph type="title"/>
          </p:nvPr>
        </p:nvSpPr>
        <p:spPr/>
        <p:txBody>
          <a:bodyPr/>
          <a:lstStyle/>
          <a:p>
            <a:r>
              <a:rPr lang="fi-FI" dirty="0"/>
              <a:t>Täsmällinen demoni</a:t>
            </a:r>
          </a:p>
        </p:txBody>
      </p:sp>
      <p:sp>
        <p:nvSpPr>
          <p:cNvPr id="9" name="Slide Number Placeholder 8"/>
          <p:cNvSpPr>
            <a:spLocks noGrp="1"/>
          </p:cNvSpPr>
          <p:nvPr>
            <p:ph type="sldNum" sz="quarter" idx="11"/>
          </p:nvPr>
        </p:nvSpPr>
        <p:spPr/>
        <p:txBody>
          <a:bodyPr/>
          <a:lstStyle/>
          <a:p>
            <a:fld id="{89059335-AFD3-4DED-970B-1AD46A147785}" type="slidenum">
              <a:rPr lang="en-GB" smtClean="0"/>
              <a:pPr/>
              <a:t>48</a:t>
            </a:fld>
            <a:endParaRPr lang="en-GB"/>
          </a:p>
        </p:txBody>
      </p:sp>
      <p:sp>
        <p:nvSpPr>
          <p:cNvPr id="4" name="Footer Placeholder 3"/>
          <p:cNvSpPr>
            <a:spLocks noGrp="1"/>
          </p:cNvSpPr>
          <p:nvPr>
            <p:ph type="ftr" sz="quarter" idx="12"/>
          </p:nvPr>
        </p:nvSpPr>
        <p:spPr/>
        <p:txBody>
          <a:bodyPr/>
          <a:lstStyle/>
          <a:p>
            <a:r>
              <a:rPr lang="en-GB"/>
              <a:t>Fysiikkaa runoilijoille, syksy 2023</a:t>
            </a:r>
          </a:p>
        </p:txBody>
      </p:sp>
    </p:spTree>
    <p:extLst>
      <p:ext uri="{BB962C8B-B14F-4D97-AF65-F5344CB8AC3E}">
        <p14:creationId xmlns:p14="http://schemas.microsoft.com/office/powerpoint/2010/main" val="147880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sz="1800" dirty="0"/>
              <a:t>Newtonin teoria oli menestys planeettojen ratojen selittämisessä (ellipsit) ja komeettojen ratojen ennustamisessa (ellipsit ja hyperbelit).</a:t>
            </a:r>
          </a:p>
          <a:p>
            <a:endParaRPr lang="fi-FI" sz="1800" dirty="0"/>
          </a:p>
          <a:p>
            <a:r>
              <a:rPr lang="fi-FI" sz="1800" dirty="0"/>
              <a:t>Teorian soveltaminen Kuun liikkeisiin meni aluksi pieleen. Kuun ja Maan lähimmän etäisyyden arvo oli väärin tekijällä kaksi.</a:t>
            </a:r>
          </a:p>
          <a:p>
            <a:endParaRPr lang="fi-FI" sz="1800" dirty="0"/>
          </a:p>
          <a:p>
            <a:r>
              <a:rPr lang="fi-FI" sz="1800" dirty="0"/>
              <a:t>Ehdotettiin, että pienillä (eli Maan ja Kuun välin suuruisilla) etäisyyksillä gravitaatiovoima käyttäytyykin kuin 1</a:t>
            </a:r>
            <a:r>
              <a:rPr lang="fi-FI" sz="1800" i="1" dirty="0"/>
              <a:t>/r</a:t>
            </a:r>
            <a:r>
              <a:rPr lang="fi-FI" sz="1800" i="1" baseline="30000" dirty="0"/>
              <a:t>4</a:t>
            </a:r>
            <a:r>
              <a:rPr lang="fi-FI" sz="1800" dirty="0"/>
              <a:t>, ei 1</a:t>
            </a:r>
            <a:r>
              <a:rPr lang="fi-FI" sz="1800" i="1" dirty="0"/>
              <a:t>/r</a:t>
            </a:r>
            <a:r>
              <a:rPr lang="fi-FI" sz="1800" i="1" baseline="30000" dirty="0"/>
              <a:t>2</a:t>
            </a:r>
            <a:r>
              <a:rPr lang="fi-FI" sz="1800" dirty="0"/>
              <a:t>.</a:t>
            </a:r>
          </a:p>
          <a:p>
            <a:endParaRPr lang="fi-FI" sz="1800" dirty="0"/>
          </a:p>
          <a:p>
            <a:r>
              <a:rPr lang="fi-FI" sz="1800" dirty="0"/>
              <a:t>Avain oli Auringon ottaminen huomioon. </a:t>
            </a:r>
            <a:r>
              <a:rPr lang="fi-FI" sz="1800" b="1" dirty="0"/>
              <a:t>Kolmen kappaleen ongelmalle</a:t>
            </a:r>
            <a:r>
              <a:rPr lang="fi-FI" sz="1800" dirty="0"/>
              <a:t> ei ole yleistä ratkaisua.</a:t>
            </a:r>
          </a:p>
          <a:p>
            <a:pPr lvl="1"/>
            <a:r>
              <a:rPr lang="fi-FI" sz="1800" dirty="0"/>
              <a:t>Asian tyydyttävä laskeminen kesti noin 60 vuotta.</a:t>
            </a:r>
          </a:p>
        </p:txBody>
      </p:sp>
      <p:sp>
        <p:nvSpPr>
          <p:cNvPr id="6" name="Title 5"/>
          <p:cNvSpPr>
            <a:spLocks noGrp="1"/>
          </p:cNvSpPr>
          <p:nvPr>
            <p:ph type="title"/>
          </p:nvPr>
        </p:nvSpPr>
        <p:spPr/>
        <p:txBody>
          <a:bodyPr/>
          <a:lstStyle/>
          <a:p>
            <a:r>
              <a:rPr lang="fi-FI" dirty="0"/>
              <a:t>Kuu, Aurinko ja kaaos</a:t>
            </a:r>
          </a:p>
        </p:txBody>
      </p:sp>
      <p:sp>
        <p:nvSpPr>
          <p:cNvPr id="9" name="Slide Number Placeholder 8"/>
          <p:cNvSpPr>
            <a:spLocks noGrp="1"/>
          </p:cNvSpPr>
          <p:nvPr>
            <p:ph type="sldNum" sz="quarter" idx="11"/>
          </p:nvPr>
        </p:nvSpPr>
        <p:spPr/>
        <p:txBody>
          <a:bodyPr/>
          <a:lstStyle/>
          <a:p>
            <a:fld id="{89059335-AFD3-4DED-970B-1AD46A147785}" type="slidenum">
              <a:rPr lang="en-GB" smtClean="0"/>
              <a:pPr/>
              <a:t>49</a:t>
            </a:fld>
            <a:endParaRPr lang="en-GB"/>
          </a:p>
        </p:txBody>
      </p:sp>
      <p:sp>
        <p:nvSpPr>
          <p:cNvPr id="4" name="Footer Placeholder 3"/>
          <p:cNvSpPr>
            <a:spLocks noGrp="1"/>
          </p:cNvSpPr>
          <p:nvPr>
            <p:ph type="ftr" sz="quarter" idx="12"/>
          </p:nvPr>
        </p:nvSpPr>
        <p:spPr/>
        <p:txBody>
          <a:bodyPr/>
          <a:lstStyle/>
          <a:p>
            <a:r>
              <a:rPr lang="en-GB"/>
              <a:t>Fysiikkaa runoilijoille, syksy 2023</a:t>
            </a:r>
          </a:p>
        </p:txBody>
      </p:sp>
    </p:spTree>
    <p:extLst>
      <p:ext uri="{BB962C8B-B14F-4D97-AF65-F5344CB8AC3E}">
        <p14:creationId xmlns:p14="http://schemas.microsoft.com/office/powerpoint/2010/main" val="276927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sz="2000" dirty="0"/>
              <a:t>Tämä ei ole tieteen historian eikä filosofian kurssi.</a:t>
            </a:r>
          </a:p>
          <a:p>
            <a:endParaRPr lang="fi-FI" sz="2000" dirty="0"/>
          </a:p>
          <a:p>
            <a:r>
              <a:rPr lang="fi-FI" sz="2000" dirty="0"/>
              <a:t>Kyseessä on fyysikon kuvaus fysiikan teorioiden sisällöstä  ja kehityksestä sekä fysikaalisesta ajattelusta.</a:t>
            </a:r>
          </a:p>
          <a:p>
            <a:endParaRPr lang="fi-FI" sz="2000" dirty="0"/>
          </a:p>
          <a:p>
            <a:r>
              <a:rPr lang="fi-FI" sz="2000" dirty="0"/>
              <a:t>Ei edellytä esitietoja fysiikasta eikä sisällä laskemista.</a:t>
            </a:r>
          </a:p>
          <a:p>
            <a:pPr marL="0" indent="0">
              <a:buNone/>
            </a:pPr>
            <a:endParaRPr lang="fi-FI" sz="2000" dirty="0"/>
          </a:p>
          <a:p>
            <a:r>
              <a:rPr lang="fi-FI" sz="2000" dirty="0"/>
              <a:t>Tavoitteena on selventää fysiikan teorioita, ilmiöitä ja maailmankuvallista merkitystä yleistajuisesti.</a:t>
            </a:r>
          </a:p>
          <a:p>
            <a:endParaRPr lang="fi-FI" sz="2000" dirty="0"/>
          </a:p>
          <a:p>
            <a:r>
              <a:rPr lang="fi-FI" sz="2000" dirty="0"/>
              <a:t>Luennot eivät (toivottavasti) ole synkkä yksinpuhelu.</a:t>
            </a:r>
          </a:p>
        </p:txBody>
      </p:sp>
      <p:sp>
        <p:nvSpPr>
          <p:cNvPr id="6" name="Title 5"/>
          <p:cNvSpPr>
            <a:spLocks noGrp="1"/>
          </p:cNvSpPr>
          <p:nvPr>
            <p:ph type="title"/>
          </p:nvPr>
        </p:nvSpPr>
        <p:spPr/>
        <p:txBody>
          <a:bodyPr/>
          <a:lstStyle/>
          <a:p>
            <a:r>
              <a:rPr lang="fi-FI" dirty="0"/>
              <a:t>Mitä kurssi on ja ei ole</a:t>
            </a:r>
          </a:p>
        </p:txBody>
      </p:sp>
      <p:sp>
        <p:nvSpPr>
          <p:cNvPr id="9" name="Slide Number Placeholder 8"/>
          <p:cNvSpPr>
            <a:spLocks noGrp="1"/>
          </p:cNvSpPr>
          <p:nvPr>
            <p:ph type="sldNum" sz="quarter" idx="11"/>
          </p:nvPr>
        </p:nvSpPr>
        <p:spPr/>
        <p:txBody>
          <a:bodyPr/>
          <a:lstStyle/>
          <a:p>
            <a:fld id="{89059335-AFD3-4DED-970B-1AD46A147785}" type="slidenum">
              <a:rPr lang="en-GB" smtClean="0"/>
              <a:pPr/>
              <a:t>5</a:t>
            </a:fld>
            <a:endParaRPr lang="en-GB"/>
          </a:p>
        </p:txBody>
      </p:sp>
      <p:sp>
        <p:nvSpPr>
          <p:cNvPr id="4" name="Footer Placeholder 3"/>
          <p:cNvSpPr>
            <a:spLocks noGrp="1"/>
          </p:cNvSpPr>
          <p:nvPr>
            <p:ph type="ftr" sz="quarter" idx="12"/>
          </p:nvPr>
        </p:nvSpPr>
        <p:spPr/>
        <p:txBody>
          <a:bodyPr/>
          <a:lstStyle/>
          <a:p>
            <a:r>
              <a:rPr lang="en-GB"/>
              <a:t>Fysiikkaa runoilijoille, syksy 2023</a:t>
            </a:r>
          </a:p>
        </p:txBody>
      </p:sp>
    </p:spTree>
    <p:extLst>
      <p:ext uri="{BB962C8B-B14F-4D97-AF65-F5344CB8AC3E}">
        <p14:creationId xmlns:p14="http://schemas.microsoft.com/office/powerpoint/2010/main" val="217584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sz="1800" dirty="0"/>
              <a:t>Jo Newton kiinnitti huomiota siihen, että planeetat häiritsevät toistensa ratoja.</a:t>
            </a:r>
          </a:p>
          <a:p>
            <a:endParaRPr lang="fi-FI" sz="1800" dirty="0"/>
          </a:p>
          <a:p>
            <a:r>
              <a:rPr lang="fi-FI" sz="1800" dirty="0"/>
              <a:t>Lyhyellä aikavälillä (vuodet) häiriöitä, joiden avulla voi löytää planeettoja. (Neptunus 1846, planeetta 9 pian?)</a:t>
            </a:r>
          </a:p>
          <a:p>
            <a:endParaRPr lang="fi-FI" sz="1800" dirty="0"/>
          </a:p>
          <a:p>
            <a:r>
              <a:rPr lang="fi-FI" sz="1800" dirty="0"/>
              <a:t>Pitkällä aikavälillä (miljoonat vuodet) radat voivat muuttua kokonaan, ja Aurinkokunta on käynyt läpi monenlaisia muutoksia. Klassinen fysiikka selittää planeettojen synnyn.</a:t>
            </a:r>
          </a:p>
          <a:p>
            <a:endParaRPr lang="fi-FI" sz="1800" dirty="0"/>
          </a:p>
          <a:p>
            <a:r>
              <a:rPr lang="fi-FI" sz="1800" dirty="0"/>
              <a:t>Aurinkokunta on </a:t>
            </a:r>
            <a:r>
              <a:rPr lang="fi-FI" sz="1800" b="1" dirty="0"/>
              <a:t>kaoottinen</a:t>
            </a:r>
            <a:r>
              <a:rPr lang="fi-FI" sz="1800" dirty="0"/>
              <a:t>: pienet muutokset alkutilassa johtavat suuriin muutoksiin lopputilassa, niin että ennustaminen pitkän ajan päähän on käytännössä mahdotonta.</a:t>
            </a:r>
          </a:p>
        </p:txBody>
      </p:sp>
      <p:sp>
        <p:nvSpPr>
          <p:cNvPr id="6" name="Title 5"/>
          <p:cNvSpPr>
            <a:spLocks noGrp="1"/>
          </p:cNvSpPr>
          <p:nvPr>
            <p:ph type="title"/>
          </p:nvPr>
        </p:nvSpPr>
        <p:spPr/>
        <p:txBody>
          <a:bodyPr/>
          <a:lstStyle/>
          <a:p>
            <a:r>
              <a:rPr lang="fi-FI" dirty="0"/>
              <a:t>Kuu, Aurinko ja kaaos</a:t>
            </a:r>
          </a:p>
        </p:txBody>
      </p:sp>
      <p:sp>
        <p:nvSpPr>
          <p:cNvPr id="9" name="Slide Number Placeholder 8"/>
          <p:cNvSpPr>
            <a:spLocks noGrp="1"/>
          </p:cNvSpPr>
          <p:nvPr>
            <p:ph type="sldNum" sz="quarter" idx="11"/>
          </p:nvPr>
        </p:nvSpPr>
        <p:spPr/>
        <p:txBody>
          <a:bodyPr/>
          <a:lstStyle/>
          <a:p>
            <a:fld id="{89059335-AFD3-4DED-970B-1AD46A147785}" type="slidenum">
              <a:rPr lang="en-GB" smtClean="0"/>
              <a:pPr/>
              <a:t>50</a:t>
            </a:fld>
            <a:endParaRPr lang="en-GB"/>
          </a:p>
        </p:txBody>
      </p:sp>
      <p:sp>
        <p:nvSpPr>
          <p:cNvPr id="4" name="Footer Placeholder 3"/>
          <p:cNvSpPr>
            <a:spLocks noGrp="1"/>
          </p:cNvSpPr>
          <p:nvPr>
            <p:ph type="ftr" sz="quarter" idx="12"/>
          </p:nvPr>
        </p:nvSpPr>
        <p:spPr/>
        <p:txBody>
          <a:bodyPr/>
          <a:lstStyle/>
          <a:p>
            <a:r>
              <a:rPr lang="en-GB"/>
              <a:t>Fysiikkaa runoilijoille, syksy 2023</a:t>
            </a:r>
          </a:p>
        </p:txBody>
      </p:sp>
    </p:spTree>
    <p:extLst>
      <p:ext uri="{BB962C8B-B14F-4D97-AF65-F5344CB8AC3E}">
        <p14:creationId xmlns:p14="http://schemas.microsoft.com/office/powerpoint/2010/main" val="383596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sz="1800" dirty="0"/>
              <a:t>Klassinen mekaniikka yhdisti tasaisen liikkeen ja levon.</a:t>
            </a:r>
          </a:p>
          <a:p>
            <a:pPr lvl="1"/>
            <a:r>
              <a:rPr lang="fi-FI" sz="1600" dirty="0"/>
              <a:t>Myös yhdisti maalliset ja taivaalliset lait (kuunalisen ja kuunylisen maailman).</a:t>
            </a:r>
          </a:p>
          <a:p>
            <a:endParaRPr lang="fi-FI" sz="1800" dirty="0"/>
          </a:p>
          <a:p>
            <a:r>
              <a:rPr lang="fi-FI" sz="1800" dirty="0"/>
              <a:t>Klassinen fysiikka on </a:t>
            </a:r>
            <a:r>
              <a:rPr lang="fi-FI" sz="1800" b="1" dirty="0"/>
              <a:t>yhtenäisteoria</a:t>
            </a:r>
            <a:r>
              <a:rPr lang="fi-FI" sz="1800" dirty="0"/>
              <a:t>: rakennelma, joka osoittaa aiemmin erillisinä pidettyjen ilmiöiden olevan osa yhtä kokonaisuutta.</a:t>
            </a:r>
          </a:p>
          <a:p>
            <a:pPr lvl="1"/>
            <a:r>
              <a:rPr lang="fi-FI" sz="1600" dirty="0"/>
              <a:t>(Teoriat jossain mielessä yhdistävät malleja toisiinsa.)</a:t>
            </a:r>
          </a:p>
          <a:p>
            <a:endParaRPr lang="fi-FI" sz="1800" dirty="0"/>
          </a:p>
          <a:p>
            <a:r>
              <a:rPr lang="fi-FI" sz="1800" dirty="0"/>
              <a:t>Fysiikka on ollut yhtenäisteorioiden voittokulkua.</a:t>
            </a:r>
          </a:p>
          <a:p>
            <a:pPr marL="0" indent="0">
              <a:buNone/>
            </a:pPr>
            <a:endParaRPr lang="fi-FI" sz="1800" dirty="0"/>
          </a:p>
          <a:p>
            <a:r>
              <a:rPr lang="fi-FI" sz="1800" dirty="0"/>
              <a:t>Seuraavat askeleet perustavanlaatuisissa yhtenäisteorioissa olivat sähkömagnetismi ja suppea suhteellisuusteoria.</a:t>
            </a:r>
          </a:p>
        </p:txBody>
      </p:sp>
      <p:sp>
        <p:nvSpPr>
          <p:cNvPr id="6" name="Title 5"/>
          <p:cNvSpPr>
            <a:spLocks noGrp="1"/>
          </p:cNvSpPr>
          <p:nvPr>
            <p:ph type="title"/>
          </p:nvPr>
        </p:nvSpPr>
        <p:spPr/>
        <p:txBody>
          <a:bodyPr/>
          <a:lstStyle/>
          <a:p>
            <a:r>
              <a:rPr lang="fi-FI" dirty="0"/>
              <a:t>Yhtenäisteoriat</a:t>
            </a:r>
          </a:p>
        </p:txBody>
      </p:sp>
      <p:sp>
        <p:nvSpPr>
          <p:cNvPr id="9" name="Slide Number Placeholder 8"/>
          <p:cNvSpPr>
            <a:spLocks noGrp="1"/>
          </p:cNvSpPr>
          <p:nvPr>
            <p:ph type="sldNum" sz="quarter" idx="11"/>
          </p:nvPr>
        </p:nvSpPr>
        <p:spPr/>
        <p:txBody>
          <a:bodyPr/>
          <a:lstStyle/>
          <a:p>
            <a:fld id="{89059335-AFD3-4DED-970B-1AD46A147785}" type="slidenum">
              <a:rPr lang="en-GB" smtClean="0"/>
              <a:pPr/>
              <a:t>51</a:t>
            </a:fld>
            <a:endParaRPr lang="en-GB"/>
          </a:p>
        </p:txBody>
      </p:sp>
      <p:sp>
        <p:nvSpPr>
          <p:cNvPr id="4" name="Footer Placeholder 3"/>
          <p:cNvSpPr>
            <a:spLocks noGrp="1"/>
          </p:cNvSpPr>
          <p:nvPr>
            <p:ph type="ftr" sz="quarter" idx="12"/>
          </p:nvPr>
        </p:nvSpPr>
        <p:spPr/>
        <p:txBody>
          <a:bodyPr/>
          <a:lstStyle/>
          <a:p>
            <a:r>
              <a:rPr lang="en-GB"/>
              <a:t>Fysiikkaa runoilijoille, syksy 2023</a:t>
            </a:r>
          </a:p>
        </p:txBody>
      </p:sp>
    </p:spTree>
    <p:extLst>
      <p:ext uri="{BB962C8B-B14F-4D97-AF65-F5344CB8AC3E}">
        <p14:creationId xmlns:p14="http://schemas.microsoft.com/office/powerpoint/2010/main" val="7245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dirty="0"/>
              <a:t>Ismo Koponen luennoi kurssia Fysiikan historia I tällä periodilla ja kurssia Fysiikan historia II periodilla 3.</a:t>
            </a:r>
          </a:p>
          <a:p>
            <a:endParaRPr lang="en-FI"/>
          </a:p>
          <a:p>
            <a:r>
              <a:rPr lang="en-GB"/>
              <a:t>I: 1500-luvun lopusta 1900-luvun alkuun (klassinen fysiikka)</a:t>
            </a:r>
          </a:p>
          <a:p>
            <a:r>
              <a:rPr lang="en-GB"/>
              <a:t>II: 1900-luvun alusta vuoteen 1945 (moderni fysiikka)</a:t>
            </a:r>
            <a:endParaRPr lang="en-FI"/>
          </a:p>
          <a:p>
            <a:pPr marL="0" indent="0">
              <a:buNone/>
            </a:pPr>
            <a:endParaRPr lang="fi-FI" sz="1800" dirty="0">
              <a:hlinkClick r:id="rId3"/>
            </a:endParaRPr>
          </a:p>
          <a:p>
            <a:pPr marL="0" indent="0">
              <a:buNone/>
            </a:pPr>
            <a:r>
              <a:rPr lang="fi-FI" sz="1800" dirty="0">
                <a:hlinkClick r:id="rId4"/>
              </a:rPr>
              <a:t>https://sisu.helsinki.fi/student/courseunit/otm-4b0f2e14-f713-44a5-a72b-924c3cee50ef/brochure</a:t>
            </a:r>
            <a:endParaRPr lang="fi-FI" sz="1800" dirty="0"/>
          </a:p>
          <a:p>
            <a:pPr marL="0" indent="0">
              <a:buNone/>
            </a:pPr>
            <a:endParaRPr lang="fi-FI" sz="1800" dirty="0"/>
          </a:p>
          <a:p>
            <a:pPr marL="0" indent="0">
              <a:buNone/>
            </a:pPr>
            <a:r>
              <a:rPr lang="fi-FI" sz="1800" dirty="0">
                <a:hlinkClick r:id="rId5"/>
              </a:rPr>
              <a:t>https://sisu.helsinki.fi/student/courseunit/otm-507f3b4a-d6af-47e4-9b39-832e1bafa57e/brochure</a:t>
            </a:r>
            <a:endParaRPr lang="fi-FI" sz="1800" dirty="0"/>
          </a:p>
        </p:txBody>
      </p:sp>
      <p:sp>
        <p:nvSpPr>
          <p:cNvPr id="6" name="Title 5"/>
          <p:cNvSpPr>
            <a:spLocks noGrp="1"/>
          </p:cNvSpPr>
          <p:nvPr>
            <p:ph type="title"/>
          </p:nvPr>
        </p:nvSpPr>
        <p:spPr/>
        <p:txBody>
          <a:bodyPr>
            <a:noAutofit/>
          </a:bodyPr>
          <a:lstStyle/>
          <a:p>
            <a:r>
              <a:rPr lang="fi-FI" dirty="0"/>
              <a:t>Fysiikan historia I ja II</a:t>
            </a:r>
            <a:br>
              <a:rPr lang="fi-FI" dirty="0"/>
            </a:br>
            <a:r>
              <a:rPr lang="fi-FI" sz="3200" dirty="0"/>
              <a:t>(MFK-F302A ja MFK-F302B, 3+2 op)</a:t>
            </a:r>
          </a:p>
        </p:txBody>
      </p:sp>
      <p:sp>
        <p:nvSpPr>
          <p:cNvPr id="9" name="Slide Number Placeholder 8"/>
          <p:cNvSpPr>
            <a:spLocks noGrp="1"/>
          </p:cNvSpPr>
          <p:nvPr>
            <p:ph type="sldNum" sz="quarter" idx="11"/>
          </p:nvPr>
        </p:nvSpPr>
        <p:spPr/>
        <p:txBody>
          <a:bodyPr/>
          <a:lstStyle/>
          <a:p>
            <a:fld id="{89059335-AFD3-4DED-970B-1AD46A147785}" type="slidenum">
              <a:rPr lang="en-GB" smtClean="0"/>
              <a:pPr/>
              <a:t>6</a:t>
            </a:fld>
            <a:endParaRPr lang="en-GB"/>
          </a:p>
        </p:txBody>
      </p:sp>
      <p:sp>
        <p:nvSpPr>
          <p:cNvPr id="4" name="Footer Placeholder 3"/>
          <p:cNvSpPr>
            <a:spLocks noGrp="1"/>
          </p:cNvSpPr>
          <p:nvPr>
            <p:ph type="ftr" sz="quarter" idx="12"/>
          </p:nvPr>
        </p:nvSpPr>
        <p:spPr/>
        <p:txBody>
          <a:bodyPr/>
          <a:lstStyle/>
          <a:p>
            <a:r>
              <a:rPr lang="en-GB"/>
              <a:t>Fysiikkaa runoilijoille, syksy 2023</a:t>
            </a:r>
          </a:p>
        </p:txBody>
      </p:sp>
    </p:spTree>
    <p:extLst>
      <p:ext uri="{BB962C8B-B14F-4D97-AF65-F5344CB8AC3E}">
        <p14:creationId xmlns:p14="http://schemas.microsoft.com/office/powerpoint/2010/main" val="1621382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464496"/>
          </a:xfrm>
        </p:spPr>
        <p:txBody>
          <a:bodyPr>
            <a:noAutofit/>
          </a:bodyPr>
          <a:lstStyle/>
          <a:p>
            <a:r>
              <a:rPr lang="fi-FI" sz="2000" dirty="0"/>
              <a:t>Fysiikka on mullistanut maailman.</a:t>
            </a:r>
          </a:p>
          <a:p>
            <a:endParaRPr lang="fi-FI" sz="2000" dirty="0"/>
          </a:p>
          <a:p>
            <a:r>
              <a:rPr lang="fi-FI" sz="2000" dirty="0"/>
              <a:t>Sen sovellukset, kuten höyrykone ja sähkö, olivat teollisen vallankumouksen ytimessä.</a:t>
            </a:r>
          </a:p>
          <a:p>
            <a:endParaRPr lang="fi-FI" sz="2000" dirty="0"/>
          </a:p>
          <a:p>
            <a:r>
              <a:rPr lang="fi-FI" sz="2000" dirty="0"/>
              <a:t>Lähes kaikki nykyteknologia (elektroniikka, kemia, ...) pohjaa kvanttimekaniikkaan. Arkemme on kvanttimekaniikan läpitunkema.</a:t>
            </a:r>
          </a:p>
          <a:p>
            <a:endParaRPr lang="fi-FI" sz="2000" dirty="0"/>
          </a:p>
          <a:p>
            <a:r>
              <a:rPr lang="fi-FI" sz="2000" dirty="0"/>
              <a:t>Mutta suhteellisuusteoria ja kvanttifysiikka ovat myös muuttaneet kuvamme maailmasta ja sellaisista asioista kuin aika, avaruus, aine, oleminen ja tapahtuminen.</a:t>
            </a:r>
          </a:p>
        </p:txBody>
      </p:sp>
      <p:sp>
        <p:nvSpPr>
          <p:cNvPr id="6" name="Title 5"/>
          <p:cNvSpPr>
            <a:spLocks noGrp="1"/>
          </p:cNvSpPr>
          <p:nvPr>
            <p:ph type="title"/>
          </p:nvPr>
        </p:nvSpPr>
        <p:spPr/>
        <p:txBody>
          <a:bodyPr/>
          <a:lstStyle/>
          <a:p>
            <a:r>
              <a:rPr lang="fi-FI" dirty="0"/>
              <a:t>Motivaatio</a:t>
            </a:r>
          </a:p>
        </p:txBody>
      </p:sp>
      <p:sp>
        <p:nvSpPr>
          <p:cNvPr id="9" name="Slide Number Placeholder 8"/>
          <p:cNvSpPr>
            <a:spLocks noGrp="1"/>
          </p:cNvSpPr>
          <p:nvPr>
            <p:ph type="sldNum" sz="quarter" idx="11"/>
          </p:nvPr>
        </p:nvSpPr>
        <p:spPr/>
        <p:txBody>
          <a:bodyPr/>
          <a:lstStyle/>
          <a:p>
            <a:fld id="{89059335-AFD3-4DED-970B-1AD46A147785}" type="slidenum">
              <a:rPr lang="en-GB" smtClean="0"/>
              <a:pPr/>
              <a:t>7</a:t>
            </a:fld>
            <a:endParaRPr lang="en-GB"/>
          </a:p>
        </p:txBody>
      </p:sp>
      <p:sp>
        <p:nvSpPr>
          <p:cNvPr id="4" name="Footer Placeholder 3"/>
          <p:cNvSpPr>
            <a:spLocks noGrp="1"/>
          </p:cNvSpPr>
          <p:nvPr>
            <p:ph type="ftr" sz="quarter" idx="12"/>
          </p:nvPr>
        </p:nvSpPr>
        <p:spPr/>
        <p:txBody>
          <a:bodyPr/>
          <a:lstStyle/>
          <a:p>
            <a:r>
              <a:rPr lang="en-GB"/>
              <a:t>Fysiikkaa runoilijoille, syksy 2023</a:t>
            </a:r>
          </a:p>
        </p:txBody>
      </p:sp>
    </p:spTree>
    <p:extLst>
      <p:ext uri="{BB962C8B-B14F-4D97-AF65-F5344CB8AC3E}">
        <p14:creationId xmlns:p14="http://schemas.microsoft.com/office/powerpoint/2010/main" val="244618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pPr marL="457200" indent="-457200">
              <a:buFont typeface="+mj-lt"/>
              <a:buAutoNum type="arabicPeriod"/>
            </a:pPr>
            <a:r>
              <a:rPr lang="fi-FI" sz="2400" dirty="0"/>
              <a:t>Klassinen fysiikka</a:t>
            </a:r>
          </a:p>
          <a:p>
            <a:pPr marL="457200" indent="-457200">
              <a:buFont typeface="+mj-lt"/>
              <a:buAutoNum type="arabicPeriod"/>
            </a:pPr>
            <a:r>
              <a:rPr lang="fi-FI" sz="2400" dirty="0"/>
              <a:t>Suppea suhteellisuusteoria</a:t>
            </a:r>
          </a:p>
          <a:p>
            <a:pPr marL="457200" indent="-457200">
              <a:buFont typeface="+mj-lt"/>
              <a:buAutoNum type="arabicPeriod"/>
            </a:pPr>
            <a:r>
              <a:rPr lang="fi-FI" sz="2400" dirty="0"/>
              <a:t>Yleinen suhteellisuusteoria</a:t>
            </a:r>
          </a:p>
          <a:p>
            <a:pPr marL="457200" indent="-457200">
              <a:buFont typeface="+mj-lt"/>
              <a:buAutoNum type="arabicPeriod"/>
            </a:pPr>
            <a:r>
              <a:rPr lang="fi-FI" sz="2400" dirty="0"/>
              <a:t>Kvanttimekaniikka</a:t>
            </a:r>
          </a:p>
          <a:p>
            <a:pPr marL="457200" indent="-457200">
              <a:buFont typeface="+mj-lt"/>
              <a:buAutoNum type="arabicPeriod"/>
            </a:pPr>
            <a:r>
              <a:rPr lang="fi-FI" sz="2400" dirty="0"/>
              <a:t>Kvanttikenttäteoria</a:t>
            </a:r>
          </a:p>
          <a:p>
            <a:pPr marL="457200" indent="-457200">
              <a:buFont typeface="+mj-lt"/>
              <a:buAutoNum type="arabicPeriod"/>
            </a:pPr>
            <a:r>
              <a:rPr lang="fi-FI" sz="2400" dirty="0"/>
              <a:t>Kosmologia</a:t>
            </a:r>
          </a:p>
          <a:p>
            <a:pPr marL="457200" indent="-457200">
              <a:buFont typeface="+mj-lt"/>
              <a:buAutoNum type="arabicPeriod"/>
            </a:pPr>
            <a:r>
              <a:rPr lang="fi-FI" sz="2400" dirty="0"/>
              <a:t>Kohti kaiken teoriaa</a:t>
            </a:r>
          </a:p>
          <a:p>
            <a:pPr marL="0" indent="0">
              <a:buNone/>
            </a:pPr>
            <a:endParaRPr lang="fi-FI" dirty="0"/>
          </a:p>
          <a:p>
            <a:pPr marL="0" indent="0">
              <a:buNone/>
            </a:pPr>
            <a:r>
              <a:rPr lang="fi-FI" dirty="0"/>
              <a:t>Kotisivulla on blogimerkintöjä ja hajanainen kokoelma lähteitä.</a:t>
            </a:r>
          </a:p>
        </p:txBody>
      </p:sp>
      <p:sp>
        <p:nvSpPr>
          <p:cNvPr id="6" name="Title 5"/>
          <p:cNvSpPr>
            <a:spLocks noGrp="1"/>
          </p:cNvSpPr>
          <p:nvPr>
            <p:ph type="title"/>
          </p:nvPr>
        </p:nvSpPr>
        <p:spPr/>
        <p:txBody>
          <a:bodyPr/>
          <a:lstStyle/>
          <a:p>
            <a:r>
              <a:rPr lang="fi-FI" dirty="0"/>
              <a:t>Aiheet</a:t>
            </a:r>
          </a:p>
        </p:txBody>
      </p:sp>
      <p:sp>
        <p:nvSpPr>
          <p:cNvPr id="9" name="Slide Number Placeholder 8"/>
          <p:cNvSpPr>
            <a:spLocks noGrp="1"/>
          </p:cNvSpPr>
          <p:nvPr>
            <p:ph type="sldNum" sz="quarter" idx="11"/>
          </p:nvPr>
        </p:nvSpPr>
        <p:spPr/>
        <p:txBody>
          <a:bodyPr/>
          <a:lstStyle/>
          <a:p>
            <a:fld id="{89059335-AFD3-4DED-970B-1AD46A147785}" type="slidenum">
              <a:rPr lang="en-GB" smtClean="0"/>
              <a:pPr/>
              <a:t>8</a:t>
            </a:fld>
            <a:endParaRPr lang="en-GB"/>
          </a:p>
        </p:txBody>
      </p:sp>
      <p:sp>
        <p:nvSpPr>
          <p:cNvPr id="4" name="Footer Placeholder 3"/>
          <p:cNvSpPr>
            <a:spLocks noGrp="1"/>
          </p:cNvSpPr>
          <p:nvPr>
            <p:ph type="ftr" sz="quarter" idx="12"/>
          </p:nvPr>
        </p:nvSpPr>
        <p:spPr/>
        <p:txBody>
          <a:bodyPr/>
          <a:lstStyle/>
          <a:p>
            <a:r>
              <a:rPr lang="en-GB"/>
              <a:t>Fysiikkaa runoilijoille, syksy 2023</a:t>
            </a:r>
          </a:p>
        </p:txBody>
      </p:sp>
    </p:spTree>
    <p:extLst>
      <p:ext uri="{BB962C8B-B14F-4D97-AF65-F5344CB8AC3E}">
        <p14:creationId xmlns:p14="http://schemas.microsoft.com/office/powerpoint/2010/main" val="3383301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40438" cy="4536504"/>
          </a:xfrm>
        </p:spPr>
        <p:txBody>
          <a:bodyPr>
            <a:noAutofit/>
          </a:bodyPr>
          <a:lstStyle/>
          <a:p>
            <a:r>
              <a:rPr lang="fi-FI" sz="2400" dirty="0"/>
              <a:t>Fysiikka on </a:t>
            </a:r>
            <a:r>
              <a:rPr lang="fi-FI" sz="2400" b="1" dirty="0"/>
              <a:t>empiirinen</a:t>
            </a:r>
            <a:r>
              <a:rPr lang="fi-FI" sz="2400" dirty="0"/>
              <a:t> tapa </a:t>
            </a:r>
            <a:r>
              <a:rPr lang="fi-FI" sz="2400" b="1" dirty="0"/>
              <a:t>matemaattisesti</a:t>
            </a:r>
            <a:r>
              <a:rPr lang="fi-FI" sz="2400" dirty="0"/>
              <a:t> mallintaa havaittavaa todellisuutta eli </a:t>
            </a:r>
            <a:r>
              <a:rPr lang="fi-FI" sz="2400" b="1" dirty="0"/>
              <a:t>luontoa</a:t>
            </a:r>
            <a:r>
              <a:rPr lang="fi-FI" sz="2400" dirty="0"/>
              <a:t> ja ymmärtää sitä </a:t>
            </a:r>
            <a:r>
              <a:rPr lang="fi-FI" sz="2400" b="1" dirty="0"/>
              <a:t>teorioiden</a:t>
            </a:r>
            <a:r>
              <a:rPr lang="fi-FI" sz="2400" dirty="0"/>
              <a:t> avulla. (En erottele fysiikkaa, kemiaa, jne..)</a:t>
            </a:r>
          </a:p>
          <a:p>
            <a:pPr lvl="1"/>
            <a:r>
              <a:rPr lang="fi-FI" dirty="0"/>
              <a:t>Luontoa kutsutaan myös nimellä </a:t>
            </a:r>
            <a:r>
              <a:rPr lang="fi-FI" b="1" dirty="0"/>
              <a:t>maailma</a:t>
            </a:r>
            <a:r>
              <a:rPr lang="fi-FI" dirty="0"/>
              <a:t>.</a:t>
            </a:r>
          </a:p>
          <a:p>
            <a:pPr lvl="1"/>
            <a:endParaRPr lang="fi-FI" sz="1800" dirty="0"/>
          </a:p>
          <a:p>
            <a:r>
              <a:rPr lang="fi-FI" sz="2400" b="1" dirty="0"/>
              <a:t>Luonnonlaki</a:t>
            </a:r>
            <a:r>
              <a:rPr lang="fi-FI" sz="2400" dirty="0"/>
              <a:t> on matemaattinen säännönmukaisuus luonnossa. (Varmennettu luonnonlaki on </a:t>
            </a:r>
            <a:r>
              <a:rPr lang="fi-FI" sz="2400" b="1" dirty="0"/>
              <a:t>kokeellisesti testattu</a:t>
            </a:r>
            <a:r>
              <a:rPr lang="fi-FI" sz="2400" dirty="0"/>
              <a:t>.)</a:t>
            </a:r>
          </a:p>
        </p:txBody>
      </p:sp>
      <p:sp>
        <p:nvSpPr>
          <p:cNvPr id="6" name="Title 5"/>
          <p:cNvSpPr>
            <a:spLocks noGrp="1"/>
          </p:cNvSpPr>
          <p:nvPr>
            <p:ph type="title"/>
          </p:nvPr>
        </p:nvSpPr>
        <p:spPr/>
        <p:txBody>
          <a:bodyPr/>
          <a:lstStyle/>
          <a:p>
            <a:r>
              <a:rPr lang="fi-FI" dirty="0"/>
              <a:t>Mitä on fysiikka?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9</a:t>
            </a:fld>
            <a:endParaRPr lang="en-GB" dirty="0"/>
          </a:p>
        </p:txBody>
      </p:sp>
      <p:sp>
        <p:nvSpPr>
          <p:cNvPr id="4" name="Footer Placeholder 3"/>
          <p:cNvSpPr>
            <a:spLocks noGrp="1"/>
          </p:cNvSpPr>
          <p:nvPr>
            <p:ph type="ftr" sz="quarter" idx="12"/>
          </p:nvPr>
        </p:nvSpPr>
        <p:spPr>
          <a:xfrm>
            <a:off x="1979712" y="6417332"/>
            <a:ext cx="4536504" cy="180020"/>
          </a:xfrm>
        </p:spPr>
        <p:txBody>
          <a:bodyPr/>
          <a:lstStyle/>
          <a:p>
            <a:r>
              <a:rPr lang="en-GB"/>
              <a:t>Fysiikkaa runoilijoille, syksy 2023</a:t>
            </a:r>
            <a:endParaRPr lang="en-GB" dirty="0"/>
          </a:p>
        </p:txBody>
      </p:sp>
    </p:spTree>
    <p:extLst>
      <p:ext uri="{BB962C8B-B14F-4D97-AF65-F5344CB8AC3E}">
        <p14:creationId xmlns:p14="http://schemas.microsoft.com/office/powerpoint/2010/main" val="330611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theme/theme1.xml><?xml version="1.0" encoding="utf-8"?>
<a:theme xmlns:a="http://schemas.openxmlformats.org/drawingml/2006/main" name="Helsingin Yliopisto">
  <a:themeElements>
    <a:clrScheme name="HY (mltt)">
      <a:dk1>
        <a:sysClr val="windowText" lastClr="000000"/>
      </a:dk1>
      <a:lt1>
        <a:srgbClr val="FFFFFF"/>
      </a:lt1>
      <a:dk2>
        <a:srgbClr val="8C8A87"/>
      </a:dk2>
      <a:lt2>
        <a:srgbClr val="FFFFFF"/>
      </a:lt2>
      <a:accent1>
        <a:srgbClr val="FCA311"/>
      </a:accent1>
      <a:accent2>
        <a:srgbClr val="1E1C77"/>
      </a:accent2>
      <a:accent3>
        <a:srgbClr val="8C8A87"/>
      </a:accent3>
      <a:accent4>
        <a:srgbClr val="256EC7"/>
      </a:accent4>
      <a:accent5>
        <a:srgbClr val="E5053A"/>
      </a:accent5>
      <a:accent6>
        <a:srgbClr val="FCD116"/>
      </a:accent6>
      <a:hlink>
        <a:srgbClr val="FCA311"/>
      </a:hlink>
      <a:folHlink>
        <a:srgbClr val="8C8A87"/>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HY (konserni)">
      <a:dk1>
        <a:sysClr val="windowText" lastClr="000000"/>
      </a:dk1>
      <a:lt1>
        <a:srgbClr val="FFFFFF"/>
      </a:lt1>
      <a:dk2>
        <a:srgbClr val="8C8A87"/>
      </a:dk2>
      <a:lt2>
        <a:srgbClr val="FFFFFF"/>
      </a:lt2>
      <a:accent1>
        <a:srgbClr val="8C8A87"/>
      </a:accent1>
      <a:accent2>
        <a:srgbClr val="1E1C77"/>
      </a:accent2>
      <a:accent3>
        <a:srgbClr val="FCA311"/>
      </a:accent3>
      <a:accent4>
        <a:srgbClr val="256EC7"/>
      </a:accent4>
      <a:accent5>
        <a:srgbClr val="E5053A"/>
      </a:accent5>
      <a:accent6>
        <a:srgbClr val="FCD116"/>
      </a:accent6>
      <a:hlink>
        <a:srgbClr val="FCA311"/>
      </a:hlink>
      <a:folHlink>
        <a:srgbClr val="8C8A87"/>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HY (konserni)">
      <a:dk1>
        <a:sysClr val="windowText" lastClr="000000"/>
      </a:dk1>
      <a:lt1>
        <a:srgbClr val="FFFFFF"/>
      </a:lt1>
      <a:dk2>
        <a:srgbClr val="8C8A87"/>
      </a:dk2>
      <a:lt2>
        <a:srgbClr val="FFFFFF"/>
      </a:lt2>
      <a:accent1>
        <a:srgbClr val="8C8A87"/>
      </a:accent1>
      <a:accent2>
        <a:srgbClr val="1E1C77"/>
      </a:accent2>
      <a:accent3>
        <a:srgbClr val="FCA311"/>
      </a:accent3>
      <a:accent4>
        <a:srgbClr val="256EC7"/>
      </a:accent4>
      <a:accent5>
        <a:srgbClr val="E5053A"/>
      </a:accent5>
      <a:accent6>
        <a:srgbClr val="FCD116"/>
      </a:accent6>
      <a:hlink>
        <a:srgbClr val="FCA311"/>
      </a:hlink>
      <a:folHlink>
        <a:srgbClr val="8C8A87"/>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43358</TotalTime>
  <Words>2941</Words>
  <Application>Microsoft Macintosh PowerPoint</Application>
  <PresentationFormat>On-screen Show (4:3)</PresentationFormat>
  <Paragraphs>515</Paragraphs>
  <Slides>51</Slides>
  <Notes>51</Notes>
  <HiddenSlides>0</HiddenSlides>
  <MMClips>1</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5" baseType="lpstr">
      <vt:lpstr>Arial</vt:lpstr>
      <vt:lpstr>Times New Roman</vt:lpstr>
      <vt:lpstr>Helsingin Yliopisto</vt:lpstr>
      <vt:lpstr>Equation</vt:lpstr>
      <vt:lpstr>Fysiikkaa runoilijoille Osa 1 Klassinen fysiikka</vt:lpstr>
      <vt:lpstr>Kurssin käytännöt</vt:lpstr>
      <vt:lpstr>Kurssin suorittaminen</vt:lpstr>
      <vt:lpstr>Kurssin arvostelu</vt:lpstr>
      <vt:lpstr>Mitä kurssi on ja ei ole</vt:lpstr>
      <vt:lpstr>Fysiikan historia I ja II (MFK-F302A ja MFK-F302B, 3+2 op)</vt:lpstr>
      <vt:lpstr>Motivaatio</vt:lpstr>
      <vt:lpstr>Aiheet</vt:lpstr>
      <vt:lpstr>Mitä on fysiikka?</vt:lpstr>
      <vt:lpstr>Mikä ei ole fysiikkaa?</vt:lpstr>
      <vt:lpstr>Perustavanlaatuiset lait</vt:lpstr>
      <vt:lpstr>Perustavanlaatuinen, johdettu, emergentti</vt:lpstr>
      <vt:lpstr>Kohti klassista fysiikkaa</vt:lpstr>
      <vt:lpstr>Irtiotto muinaisuudesta </vt:lpstr>
      <vt:lpstr>Matemaattista mallintamista muttei empiriaa</vt:lpstr>
      <vt:lpstr>Empiriaa muttei matemaattista mallintamista</vt:lpstr>
      <vt:lpstr>Taivaasta tieteeseen</vt:lpstr>
      <vt:lpstr>Sykleistä episykleihin</vt:lpstr>
      <vt:lpstr>Sykleistä episykleihin</vt:lpstr>
      <vt:lpstr>Kopernikus: ympyrät ovat kauniita, Aurinko on keskipiste</vt:lpstr>
      <vt:lpstr>Keplerin monitahokasmalli</vt:lpstr>
      <vt:lpstr>Brahe ja Kepler: radat eivät ole ympyröitä</vt:lpstr>
      <vt:lpstr>Keplerin lait</vt:lpstr>
      <vt:lpstr>Kepler ja teorian puute</vt:lpstr>
      <vt:lpstr>Galilei ja liikkeen lait</vt:lpstr>
      <vt:lpstr>Galilein suhteellisuusmalli</vt:lpstr>
      <vt:lpstr>Apollo 15 (1971)</vt:lpstr>
      <vt:lpstr>Fysiikan alku</vt:lpstr>
      <vt:lpstr>Newtonin kolme lakia</vt:lpstr>
      <vt:lpstr>Yhtälön               lukemista</vt:lpstr>
      <vt:lpstr>Luonnonlakien symmetrioita avaruudessa</vt:lpstr>
      <vt:lpstr>Luonnonlakien symmetrioita ajassa</vt:lpstr>
      <vt:lpstr>Suhteellinen ja absoluuttinen</vt:lpstr>
      <vt:lpstr>Suhteellinen ja absoluuttinen klassisessa mekaniikassa</vt:lpstr>
      <vt:lpstr>Nopeus on suhteellista</vt:lpstr>
      <vt:lpstr>Suhteellisuuden merkitys</vt:lpstr>
      <vt:lpstr>Galilei-symmetria</vt:lpstr>
      <vt:lpstr>Newtonin gravitaatioteoria</vt:lpstr>
      <vt:lpstr>Tuloksena Galilein putoamismalli</vt:lpstr>
      <vt:lpstr>Tuloksena Keplerin lait</vt:lpstr>
      <vt:lpstr>Teoria vs malli</vt:lpstr>
      <vt:lpstr>Ilmentymien symmetriasta lakien symmetriaan</vt:lpstr>
      <vt:lpstr>Lakien symmetria</vt:lpstr>
      <vt:lpstr>Fysiikan kauneus</vt:lpstr>
      <vt:lpstr>Mistä en puhu, kun puhun kauneudesta</vt:lpstr>
      <vt:lpstr>Avaruus näyttämönä</vt:lpstr>
      <vt:lpstr>Kellokoneistomaailma</vt:lpstr>
      <vt:lpstr>Täsmällinen demoni</vt:lpstr>
      <vt:lpstr>Kuu, Aurinko ja kaaos</vt:lpstr>
      <vt:lpstr>Kuu, Aurinko ja kaaos</vt:lpstr>
      <vt:lpstr>Yhtenäisteoriat</vt:lpstr>
    </vt:vector>
  </TitlesOfParts>
  <Manager>Taivas</Manager>
  <Company>grow.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Helsingin Yliopisto</dc:title>
  <dc:subject>Matemaattis-luonnontieteellinen tiedekunta</dc:subject>
  <dc:creator>mika kontio / grow.</dc:creator>
  <cp:lastModifiedBy>Räsänen, Syksy</cp:lastModifiedBy>
  <cp:revision>949</cp:revision>
  <dcterms:created xsi:type="dcterms:W3CDTF">2009-11-18T13:00:22Z</dcterms:created>
  <dcterms:modified xsi:type="dcterms:W3CDTF">2023-10-30T16:28:45Z</dcterms:modified>
</cp:coreProperties>
</file>