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545" r:id="rId3"/>
    <p:sldId id="546" r:id="rId4"/>
    <p:sldId id="544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78" r:id="rId14"/>
    <p:sldId id="579" r:id="rId15"/>
    <p:sldId id="580" r:id="rId16"/>
    <p:sldId id="581" r:id="rId17"/>
    <p:sldId id="556" r:id="rId18"/>
    <p:sldId id="555" r:id="rId19"/>
    <p:sldId id="557" r:id="rId20"/>
    <p:sldId id="559" r:id="rId21"/>
    <p:sldId id="560" r:id="rId22"/>
    <p:sldId id="561" r:id="rId23"/>
    <p:sldId id="562" r:id="rId24"/>
    <p:sldId id="680" r:id="rId25"/>
    <p:sldId id="681" r:id="rId26"/>
    <p:sldId id="563" r:id="rId27"/>
    <p:sldId id="564" r:id="rId28"/>
    <p:sldId id="565" r:id="rId29"/>
    <p:sldId id="566" r:id="rId30"/>
    <p:sldId id="567" r:id="rId31"/>
    <p:sldId id="568" r:id="rId32"/>
    <p:sldId id="583" r:id="rId33"/>
    <p:sldId id="569" r:id="rId34"/>
    <p:sldId id="682" r:id="rId35"/>
    <p:sldId id="570" r:id="rId36"/>
    <p:sldId id="574" r:id="rId37"/>
    <p:sldId id="679" r:id="rId38"/>
    <p:sldId id="577" r:id="rId39"/>
    <p:sldId id="571" r:id="rId40"/>
    <p:sldId id="572" r:id="rId41"/>
    <p:sldId id="573" r:id="rId42"/>
    <p:sldId id="575" r:id="rId4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85563" autoAdjust="0"/>
  </p:normalViewPr>
  <p:slideViewPr>
    <p:cSldViewPr showGuides="1">
      <p:cViewPr varScale="1">
        <p:scale>
          <a:sx n="105" d="100"/>
          <a:sy n="105" d="100"/>
        </p:scale>
        <p:origin x="2736" y="176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10/18/22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10/18/22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7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50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02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48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31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861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20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49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59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30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9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2022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2022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165304"/>
            <a:ext cx="4536504" cy="4320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84884"/>
            <a:ext cx="8171620" cy="1439541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7</a:t>
            </a:r>
            <a:br>
              <a:rPr lang="fi-FI" dirty="0"/>
            </a:br>
            <a:r>
              <a:rPr lang="fi-FI" dirty="0"/>
              <a:t>Kohti kaiken teoriaa</a:t>
            </a:r>
            <a:br>
              <a:rPr lang="fi-FI" dirty="0"/>
            </a:b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725144"/>
            <a:ext cx="7775576" cy="1350978"/>
          </a:xfrm>
        </p:spPr>
        <p:txBody>
          <a:bodyPr/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Millään tunnetuilla hiukkasilla ei ole samaa massaa (paitsi fotonilla ja gluoneilla, joiden massa on nolla).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Supersymmetria ei liitä tunnettuja hiukkasia toisiinsa, vaan tuntemattomiin hiukkasiin.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Vrt. positronin ennustaminen 1931, löytäminen 1932.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Jos supersymmetria pätisi luonnossa, superpartnerit olisi löydetty.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Supersymmetria on rikkoutunut, tai sitä ei ole.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Piiloutuneet puolisot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8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 err="1"/>
              <a:t>MSSM</a:t>
            </a:r>
            <a:r>
              <a:rPr lang="fi-FI" sz="2400" dirty="0"/>
              <a:t> on Standardimallin yksinkertaisin supersymmetrinen laajennus.</a:t>
            </a:r>
          </a:p>
          <a:p>
            <a:endParaRPr lang="fi-FI" sz="2400" dirty="0"/>
          </a:p>
          <a:p>
            <a:r>
              <a:rPr lang="fi-FI" sz="2400" dirty="0"/>
              <a:t>Siinä otetaan Standardimalli ja lisätään kaikille hiukkasille supersymmetriset partnerit.</a:t>
            </a:r>
          </a:p>
          <a:p>
            <a:endParaRPr lang="fi-FI" sz="2400" dirty="0"/>
          </a:p>
          <a:p>
            <a:r>
              <a:rPr lang="fi-FI" sz="2400" dirty="0"/>
              <a:t>Sitten rikotaan supersymmetria.</a:t>
            </a:r>
          </a:p>
          <a:p>
            <a:pPr lvl="1"/>
            <a:r>
              <a:rPr lang="fi-FI" dirty="0"/>
              <a:t>Standardimallissa </a:t>
            </a:r>
            <a:r>
              <a:rPr lang="fi-FI" dirty="0" err="1"/>
              <a:t>Higgs</a:t>
            </a:r>
            <a:r>
              <a:rPr lang="fi-FI" dirty="0"/>
              <a:t> rikkoo sähköheikon symmetrian.</a:t>
            </a:r>
          </a:p>
          <a:p>
            <a:pPr lvl="1"/>
            <a:r>
              <a:rPr lang="fi-FI" dirty="0" err="1"/>
              <a:t>MSSM</a:t>
            </a:r>
            <a:r>
              <a:rPr lang="fi-FI" dirty="0"/>
              <a:t> ei sisällä mekanismia supersymmetrian rikkomiseen.</a:t>
            </a:r>
          </a:p>
          <a:p>
            <a:endParaRPr lang="fi-FI" dirty="0"/>
          </a:p>
          <a:p>
            <a:r>
              <a:rPr lang="fi-FI" sz="2400" dirty="0"/>
              <a:t>Rikkomisen jälkeen superpartnerien massat eroavat.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M</a:t>
            </a:r>
            <a:r>
              <a:rPr lang="fi-FI" dirty="0"/>
              <a:t>inimaalinen </a:t>
            </a:r>
            <a:r>
              <a:rPr lang="fi-FI" u="sng" dirty="0"/>
              <a:t>S</a:t>
            </a:r>
            <a:r>
              <a:rPr lang="fi-FI" dirty="0"/>
              <a:t>upersymmetrinen </a:t>
            </a:r>
            <a:r>
              <a:rPr lang="fi-FI" u="sng" dirty="0"/>
              <a:t>S</a:t>
            </a:r>
            <a:r>
              <a:rPr lang="fi-FI" dirty="0"/>
              <a:t>tandardi</a:t>
            </a:r>
            <a:r>
              <a:rPr lang="fi-FI" u="sng" dirty="0"/>
              <a:t>m</a:t>
            </a:r>
            <a:r>
              <a:rPr lang="fi-FI" dirty="0"/>
              <a:t>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8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 err="1"/>
              <a:t>MSSM:stä</a:t>
            </a:r>
            <a:r>
              <a:rPr lang="fi-FI" dirty="0"/>
              <a:t> on seuraavaa hyötyä:</a:t>
            </a:r>
          </a:p>
          <a:p>
            <a:pPr lvl="1"/>
            <a:r>
              <a:rPr lang="fi-FI" sz="1800" dirty="0"/>
              <a:t>Pimeän aineen hiukkanen (kevyin superpartneri on stabiili).</a:t>
            </a:r>
          </a:p>
          <a:p>
            <a:pPr lvl="1"/>
            <a:r>
              <a:rPr lang="fi-FI" sz="1800" dirty="0"/>
              <a:t>Vuorovaikutukset näyttävät melkein yhtyvän, mikä voi olla vihje suuresta yhtenäisteoriasta</a:t>
            </a:r>
            <a:r>
              <a:rPr lang="fi-FI" sz="1800" i="1" dirty="0"/>
              <a:t>.</a:t>
            </a:r>
          </a:p>
          <a:p>
            <a:pPr lvl="1"/>
            <a:r>
              <a:rPr lang="fi-FI" sz="1800" dirty="0"/>
              <a:t>Supersymmetrian rikkoutumisen skaala selittää </a:t>
            </a:r>
            <a:r>
              <a:rPr lang="fi-FI" sz="1800" dirty="0" err="1"/>
              <a:t>Higgsin</a:t>
            </a:r>
            <a:r>
              <a:rPr lang="fi-FI" sz="1800" dirty="0"/>
              <a:t> massan.</a:t>
            </a:r>
          </a:p>
          <a:p>
            <a:pPr lvl="1"/>
            <a:r>
              <a:rPr lang="fi-FI" sz="1800" dirty="0"/>
              <a:t>Superpartnereita odottaisi näkyvän </a:t>
            </a:r>
            <a:r>
              <a:rPr lang="fi-FI" sz="1800" dirty="0" err="1"/>
              <a:t>LHC:ssä</a:t>
            </a:r>
            <a:r>
              <a:rPr lang="fi-FI" sz="1800" dirty="0"/>
              <a:t> ja muualla.</a:t>
            </a:r>
          </a:p>
          <a:p>
            <a:endParaRPr lang="fi-FI" sz="2000" dirty="0"/>
          </a:p>
          <a:p>
            <a:r>
              <a:rPr lang="fi-FI" dirty="0" err="1"/>
              <a:t>MSSM:llä</a:t>
            </a:r>
            <a:r>
              <a:rPr lang="fi-FI" dirty="0"/>
              <a:t> on seuraavia ongelmia:</a:t>
            </a:r>
          </a:p>
          <a:p>
            <a:pPr lvl="1"/>
            <a:r>
              <a:rPr lang="fi-FI" sz="1800" dirty="0"/>
              <a:t>Ei tiedetä, mikä rikkoo supersymmetrian.</a:t>
            </a:r>
          </a:p>
          <a:p>
            <a:pPr lvl="1"/>
            <a:r>
              <a:rPr lang="fi-FI" sz="1800" dirty="0"/>
              <a:t>Mitään merkkejä siitä ei ole näkynyt.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Lunastamattomia lupauksia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 err="1"/>
              <a:t>Yksi supersymmetrian kanssa kilpaileva idea on </a:t>
            </a:r>
            <a:r>
              <a:rPr lang="fi-FI" sz="2400" b="1" dirty="0" err="1"/>
              <a:t>tekniväri</a:t>
            </a:r>
            <a:r>
              <a:rPr lang="fi-FI" sz="2400" dirty="0" err="1"/>
              <a:t>.</a:t>
            </a:r>
          </a:p>
          <a:p>
            <a:endParaRPr lang="fi-FI" sz="2400" dirty="0" err="1"/>
          </a:p>
          <a:p>
            <a:r>
              <a:rPr lang="fi-FI" sz="2400" dirty="0" err="1"/>
              <a:t>Ideana on, että Higgs ei ole alkeishiukkanen.</a:t>
            </a:r>
          </a:p>
          <a:p>
            <a:endParaRPr lang="fi-FI" sz="2400" dirty="0" err="1"/>
          </a:p>
          <a:p>
            <a:r>
              <a:rPr lang="fi-FI" sz="2400" dirty="0"/>
              <a:t>Supersymmetria selittää Higgsin massan supersymmetrian rikkoutumisen skaalalla.</a:t>
            </a:r>
          </a:p>
          <a:p>
            <a:endParaRPr lang="fi-FI" sz="2400" dirty="0"/>
          </a:p>
          <a:p>
            <a:r>
              <a:rPr lang="fi-FI" sz="2400" dirty="0"/>
              <a:t>Teknivärissä Higgsin massan määräytyy sidottujen tilojen muodostumisen 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Tekniväri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8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QCD:ssä kvarkit sitoutuvat hadroneiksi.</a:t>
            </a:r>
          </a:p>
          <a:p>
            <a:pPr lvl="1"/>
            <a:r>
              <a:rPr lang="fi-FI" dirty="0"/>
              <a:t>Vain kevyin baryoni (protoni) on stabiili.</a:t>
            </a:r>
          </a:p>
          <a:p>
            <a:pPr lvl="1"/>
            <a:r>
              <a:rPr lang="fi-FI" dirty="0"/>
              <a:t>Protonin massa määräytyy värivuorovaikutuksen voimakkuudesta.</a:t>
            </a:r>
          </a:p>
          <a:p>
            <a:endParaRPr lang="fi-FI" sz="2400" dirty="0"/>
          </a:p>
          <a:p>
            <a:r>
              <a:rPr lang="fi-FI" sz="2400" dirty="0"/>
              <a:t>Teknivärissä on sama idea, mutta massat ovat isompia eli energiat korkeampia.</a:t>
            </a:r>
          </a:p>
          <a:p>
            <a:endParaRPr lang="fi-FI" sz="2400" dirty="0"/>
          </a:p>
          <a:p>
            <a:r>
              <a:rPr lang="fi-FI" sz="2400" dirty="0"/>
              <a:t>Teknivärissä on </a:t>
            </a:r>
            <a:r>
              <a:rPr lang="fi-FI" sz="2400" b="1" dirty="0"/>
              <a:t>teknikvarkkeja</a:t>
            </a:r>
            <a:r>
              <a:rPr lang="fi-FI" sz="2400" dirty="0"/>
              <a:t>, jotka sitoutuvat </a:t>
            </a:r>
            <a:r>
              <a:rPr lang="fi-FI" sz="2400" b="1" dirty="0"/>
              <a:t>teknihadroneiksi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Värin isoveli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/>
              <a:t>Joissain teknivärimalleissa ei ole Higgsin hiukkasta.</a:t>
            </a:r>
          </a:p>
          <a:p>
            <a:pPr lvl="1"/>
            <a:r>
              <a:rPr lang="fi-FI" dirty="0"/>
              <a:t>Osoittautuivat vääriksi vuonna 2012, kun Higgs löytyi.</a:t>
            </a:r>
          </a:p>
          <a:p>
            <a:pPr lvl="1"/>
            <a:endParaRPr lang="fi-FI" sz="2100" dirty="0"/>
          </a:p>
          <a:p>
            <a:r>
              <a:rPr lang="fi-FI" sz="2100" dirty="0"/>
              <a:t>Toisissa Higgs on yhdistelmähiukkanen.</a:t>
            </a:r>
          </a:p>
          <a:p>
            <a:pPr lvl="1"/>
            <a:r>
              <a:rPr lang="fi-FI" dirty="0"/>
              <a:t>Kokeissa ei ole havaittu Higgsin sisärakennetta.</a:t>
            </a:r>
          </a:p>
          <a:p>
            <a:pPr lvl="1"/>
            <a:endParaRPr lang="fi-FI" sz="2100" dirty="0"/>
          </a:p>
          <a:p>
            <a:r>
              <a:rPr lang="fi-FI" sz="2100" dirty="0"/>
              <a:t>Protonin ja neutronin lisäksi on monia muita hadroneita. Odottaisi, että teknihadroneitakin on muita kuin Higgs.</a:t>
            </a:r>
          </a:p>
          <a:p>
            <a:pPr lvl="1"/>
            <a:r>
              <a:rPr lang="fi-FI" dirty="0"/>
              <a:t>Uusia hiukkasia ei ole löydetty.</a:t>
            </a:r>
          </a:p>
          <a:p>
            <a:pPr lvl="1"/>
            <a:r>
              <a:rPr lang="fi-FI" dirty="0"/>
              <a:t>Kevyin teknibaryoni voi olla pimeän aineen hiukkanen.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Higgs ja muut ongelmat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4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 err="1"/>
              <a:t>Tekniväristä</a:t>
            </a:r>
            <a:r>
              <a:rPr lang="fi-FI" sz="2400" dirty="0"/>
              <a:t> on seuraavaa hyötyä:</a:t>
            </a:r>
          </a:p>
          <a:p>
            <a:pPr lvl="1"/>
            <a:r>
              <a:rPr lang="fi-FI" dirty="0"/>
              <a:t>Pimeän aineen hiukkanen (kevyin teknibaryoni on stabiili).</a:t>
            </a:r>
          </a:p>
          <a:p>
            <a:pPr lvl="1"/>
            <a:r>
              <a:rPr lang="fi-FI" dirty="0"/>
              <a:t>Teknihadronien muodostumisen skaala selittää </a:t>
            </a:r>
            <a:r>
              <a:rPr lang="fi-FI" dirty="0" err="1"/>
              <a:t>Higgsin</a:t>
            </a:r>
            <a:r>
              <a:rPr lang="fi-FI" dirty="0"/>
              <a:t> massan.</a:t>
            </a:r>
          </a:p>
          <a:p>
            <a:pPr lvl="1"/>
            <a:r>
              <a:rPr lang="fi-FI" dirty="0"/>
              <a:t>Teknihadroneita odottaisi näkyvän </a:t>
            </a:r>
            <a:r>
              <a:rPr lang="fi-FI" dirty="0" err="1"/>
              <a:t>LHC:ssä</a:t>
            </a:r>
            <a:r>
              <a:rPr lang="fi-FI" dirty="0"/>
              <a:t> ja muualla.</a:t>
            </a:r>
          </a:p>
          <a:p>
            <a:endParaRPr lang="fi-FI" dirty="0"/>
          </a:p>
          <a:p>
            <a:r>
              <a:rPr lang="fi-FI" dirty="0" err="1"/>
              <a:t>Teknivärillä</a:t>
            </a:r>
            <a:r>
              <a:rPr lang="fi-FI" dirty="0"/>
              <a:t> on seuraavia ongelmia:</a:t>
            </a:r>
          </a:p>
          <a:p>
            <a:pPr lvl="1"/>
            <a:r>
              <a:rPr lang="fi-FI" dirty="0"/>
              <a:t>Vaikea selittää kaikkien hiukkasten massoja kauniisti.</a:t>
            </a:r>
          </a:p>
          <a:p>
            <a:pPr lvl="1"/>
            <a:r>
              <a:rPr lang="fi-FI" dirty="0"/>
              <a:t>Mitään merkkejä siitä ei ole nähty LHC:ssä tai muualla.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Samanlaisia pettymyksiä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7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Standardimallissa on kolme vuorovaikutusta: sähkömagneettinen, heikko ja vahva.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Sähköheikko vuorovaikutus yhdistää sähkömagneettisen ja heikon vuorovaikutuksen.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Suuressa yhtenäisteoriassa (</a:t>
            </a:r>
            <a:r>
              <a:rPr lang="fi-FI" sz="2400" b="1" dirty="0"/>
              <a:t>Grand </a:t>
            </a:r>
            <a:r>
              <a:rPr lang="fi-FI" sz="2400" b="1" dirty="0" err="1"/>
              <a:t>Unified</a:t>
            </a:r>
            <a:r>
              <a:rPr lang="fi-FI" sz="2400" b="1" dirty="0"/>
              <a:t> </a:t>
            </a:r>
            <a:r>
              <a:rPr lang="fi-FI" sz="2400" b="1" dirty="0" err="1"/>
              <a:t>Theory</a:t>
            </a:r>
            <a:r>
              <a:rPr lang="fi-FI" sz="2400" dirty="0"/>
              <a:t>, </a:t>
            </a:r>
            <a:r>
              <a:rPr lang="fi-FI" sz="2400" b="1" dirty="0" err="1"/>
              <a:t>GUT</a:t>
            </a:r>
            <a:r>
              <a:rPr lang="fi-FI" sz="2400" dirty="0"/>
              <a:t>) yhdistetään sähköheikko ja vahva vuorovaikutus.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Ei sisällä gravitaatiota. (Oikeasti siis keskikokoinen.)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Suuri yhtenäisteoria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3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800" dirty="0"/>
              <a:t>Sähkömagneettinen ja heikko vuorovaikutus ovat yhdessä korkeilla energioilla.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Niiden symmetrian rikkoo </a:t>
            </a:r>
            <a:r>
              <a:rPr lang="fi-FI" sz="1800" dirty="0" err="1"/>
              <a:t>Higgsin</a:t>
            </a:r>
            <a:r>
              <a:rPr lang="fi-FI" sz="1800" dirty="0"/>
              <a:t> kenttä, joka antaa massan </a:t>
            </a:r>
            <a:r>
              <a:rPr lang="fi-FI" sz="1800" i="1" dirty="0"/>
              <a:t>W</a:t>
            </a:r>
            <a:r>
              <a:rPr lang="fi-FI" sz="1800" dirty="0"/>
              <a:t>- ja </a:t>
            </a:r>
            <a:r>
              <a:rPr lang="fi-FI" sz="1800" i="1" dirty="0"/>
              <a:t>Z</a:t>
            </a:r>
            <a:r>
              <a:rPr lang="fi-FI" sz="1800" dirty="0"/>
              <a:t>-bosoneille, mutta ei fotonille.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Suuressa yhtenäisteoriassa on sama idea.</a:t>
            </a:r>
          </a:p>
          <a:p>
            <a:pPr marL="615950" lvl="1" indent="-342900">
              <a:buFont typeface="Arial"/>
              <a:buChar char="•"/>
            </a:pPr>
            <a:r>
              <a:rPr lang="fi-FI" sz="1700" dirty="0"/>
              <a:t>Keksitään teoria, jossa on vain yksi symmetria ja siten yksi vuorovaikutus korkeilla energioilla.</a:t>
            </a:r>
          </a:p>
          <a:p>
            <a:pPr marL="615950" lvl="1" indent="-342900">
              <a:buFont typeface="Arial"/>
              <a:buChar char="•"/>
            </a:pPr>
            <a:r>
              <a:rPr lang="fi-FI" sz="1700" dirty="0"/>
              <a:t>Rikotaan symmetria lisäämällä </a:t>
            </a:r>
            <a:r>
              <a:rPr lang="fi-FI" sz="1700" dirty="0" err="1"/>
              <a:t>higgsinkaltaisia</a:t>
            </a:r>
            <a:r>
              <a:rPr lang="fi-FI" sz="1700" dirty="0"/>
              <a:t> kenttiä, jotka erottavat vahvan ja sähköheikon vuorovaikutuksen.</a:t>
            </a:r>
          </a:p>
          <a:p>
            <a:pPr marL="457200" indent="-457200">
              <a:buAutoNum type="arabicParenR"/>
            </a:pPr>
            <a:endParaRPr lang="fi-FI" sz="1800" dirty="0"/>
          </a:p>
          <a:p>
            <a:r>
              <a:rPr lang="fi-FI" sz="1800" dirty="0"/>
              <a:t>Kaikki vuorovaikutukset ovat osa yhtä kokonaisuutta.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Yhtenäisyyden rikkominen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5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/>
              <a:t>Suurten yhtenäisteorioiden hyötyjä:</a:t>
            </a:r>
          </a:p>
          <a:p>
            <a:pPr lvl="1"/>
            <a:r>
              <a:rPr lang="fi-FI" dirty="0"/>
              <a:t>Selittävät Standardimallin ainesisältöä. (Miksi kaksi leptonia ja kaksi kertaa kolme kvarkkia per perhe?)</a:t>
            </a:r>
          </a:p>
          <a:p>
            <a:pPr lvl="1"/>
            <a:r>
              <a:rPr lang="fi-FI" dirty="0"/>
              <a:t>Voivat selittää hiukkasten massojen arvot.</a:t>
            </a:r>
          </a:p>
          <a:p>
            <a:pPr lvl="1"/>
            <a:r>
              <a:rPr lang="fi-FI" dirty="0"/>
              <a:t>Voivat selittää </a:t>
            </a:r>
            <a:r>
              <a:rPr lang="fi-FI" dirty="0" err="1"/>
              <a:t>baryogeneesin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Toivotaan olevan astinlauta kvanttigravitaatioon.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Suurten yhtenäisteorioiden ongelmia: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Uusien </a:t>
            </a:r>
            <a:r>
              <a:rPr lang="fi-FI" dirty="0" err="1"/>
              <a:t>Higgsien</a:t>
            </a:r>
            <a:r>
              <a:rPr lang="fi-FI" dirty="0"/>
              <a:t> rakenne on monimutkainen.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Rikkoutumisen energiaskaalan pitää olla korkea, koska protonin hajoamista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Suuria odotuksia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4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2022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Modernin fysiikan sukupuu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9892" y="5049180"/>
            <a:ext cx="1188132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56176" y="5049180"/>
            <a:ext cx="1260140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1"/>
          <p:cNvSpPr txBox="1">
            <a:spLocks/>
          </p:cNvSpPr>
          <p:nvPr/>
        </p:nvSpPr>
        <p:spPr>
          <a:xfrm>
            <a:off x="4499992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6228184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52220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Suuri yhtenäisteoria ei sisällä gravitaatiota.</a:t>
            </a:r>
          </a:p>
          <a:p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Kaksi suuntaa:</a:t>
            </a:r>
          </a:p>
          <a:p>
            <a:pPr marL="615950" lvl="1" indent="-342900">
              <a:buFont typeface="Arial"/>
              <a:buChar char="•"/>
            </a:pPr>
            <a:r>
              <a:rPr lang="fi-FI" sz="2000" dirty="0"/>
              <a:t>Gravitaation liittäminen kvanttifysiikkaan (</a:t>
            </a:r>
            <a:r>
              <a:rPr lang="fi-FI" sz="2000" b="1" dirty="0"/>
              <a:t>kvanttigravitaatio</a:t>
            </a:r>
            <a:r>
              <a:rPr lang="fi-FI" sz="2000" dirty="0"/>
              <a:t>).</a:t>
            </a:r>
            <a:endParaRPr lang="fi-FI" dirty="0"/>
          </a:p>
          <a:p>
            <a:pPr marL="615950" lvl="1" indent="-342900">
              <a:buFont typeface="Arial"/>
              <a:buChar char="•"/>
            </a:pPr>
            <a:r>
              <a:rPr lang="fi-FI" dirty="0"/>
              <a:t>Kvanttigravitaation yhdistäminen hiukkasfysiikkaan (</a:t>
            </a:r>
            <a:r>
              <a:rPr lang="fi-FI" b="1" dirty="0"/>
              <a:t>kaiken teoria</a:t>
            </a:r>
            <a:r>
              <a:rPr lang="fi-FI" dirty="0"/>
              <a:t>, </a:t>
            </a:r>
            <a:r>
              <a:rPr lang="fi-FI" b="1" dirty="0" err="1"/>
              <a:t>Theory</a:t>
            </a:r>
            <a:r>
              <a:rPr lang="fi-FI" b="1" dirty="0"/>
              <a:t> of </a:t>
            </a:r>
            <a:r>
              <a:rPr lang="fi-FI" b="1" dirty="0" err="1"/>
              <a:t>Everything</a:t>
            </a:r>
            <a:r>
              <a:rPr lang="fi-FI" i="1" dirty="0"/>
              <a:t>, </a:t>
            </a:r>
            <a:r>
              <a:rPr lang="fi-FI" b="1" dirty="0"/>
              <a:t>TOE</a:t>
            </a:r>
            <a:r>
              <a:rPr lang="fi-FI" dirty="0"/>
              <a:t>).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Arvellaan, että jälkimmäinen tuottaisi perustavan-laatuisimman mahdollisen teorian, joka ei edes periaatteessa palautuisi mihinkään.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Kvanttigravitaatio</a:t>
            </a:r>
            <a:br>
              <a:rPr lang="fi-FI" dirty="0"/>
            </a:br>
            <a:r>
              <a:rPr lang="fi-FI" dirty="0"/>
              <a:t>ja kaiken 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3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000" dirty="0"/>
              <a:t>Yleinen suhteellisuusteoria on deterministinen teoria aika-avaruudesta.</a:t>
            </a:r>
          </a:p>
          <a:p>
            <a:endParaRPr lang="fi-FI" sz="2000" dirty="0"/>
          </a:p>
          <a:p>
            <a:r>
              <a:rPr lang="fi-FI" sz="2000" dirty="0"/>
              <a:t>Aika-avaruuden geometriaa kuvataan kentällä, joka kertoo, miten aika-avaruus kaareutuu.</a:t>
            </a:r>
          </a:p>
          <a:p>
            <a:endParaRPr lang="fi-FI" sz="2000" dirty="0"/>
          </a:p>
          <a:p>
            <a:r>
              <a:rPr lang="fi-FI" sz="2000" dirty="0"/>
              <a:t>Sähkömagnetismi:</a:t>
            </a:r>
          </a:p>
          <a:p>
            <a:pPr lvl="1"/>
            <a:r>
              <a:rPr lang="fi-FI" sz="1800" dirty="0" err="1"/>
              <a:t>QED</a:t>
            </a:r>
            <a:r>
              <a:rPr lang="fi-FI" sz="1800" dirty="0"/>
              <a:t> -&gt; </a:t>
            </a:r>
            <a:r>
              <a:rPr lang="fi-FI" sz="1800" dirty="0" err="1"/>
              <a:t>Maxwellin</a:t>
            </a:r>
            <a:r>
              <a:rPr lang="fi-FI" sz="1800" dirty="0"/>
              <a:t> sähkömagnetismi -&gt; Coulombin laki</a:t>
            </a:r>
          </a:p>
          <a:p>
            <a:endParaRPr lang="fi-FI" sz="2000" dirty="0"/>
          </a:p>
          <a:p>
            <a:r>
              <a:rPr lang="fi-FI" sz="2000" dirty="0"/>
              <a:t>Gravitaatio:</a:t>
            </a:r>
          </a:p>
          <a:p>
            <a:pPr lvl="1"/>
            <a:r>
              <a:rPr lang="fi-FI" sz="1800" dirty="0"/>
              <a:t>? - &gt; Yleinen suhteellisuusteoria -&gt; Newtonin gravitaatiolaki</a:t>
            </a: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Kvanttigravitaatio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Voidaan yrittää </a:t>
            </a:r>
            <a:r>
              <a:rPr lang="fi-FI" dirty="0" err="1"/>
              <a:t>QED:n</a:t>
            </a:r>
            <a:r>
              <a:rPr lang="fi-FI" dirty="0"/>
              <a:t> reseptiä gravitaatiolle: tehdään klassisesta kentästä kvanttikenttä.</a:t>
            </a:r>
          </a:p>
          <a:p>
            <a:endParaRPr lang="fi-FI" dirty="0"/>
          </a:p>
          <a:p>
            <a:r>
              <a:rPr lang="fi-FI" dirty="0"/>
              <a:t>Yleisen suhteellisuusteorian tapauksessa tämä on vaikeampaa kuin sähkömagnetismin.</a:t>
            </a:r>
          </a:p>
          <a:p>
            <a:pPr lvl="1"/>
            <a:endParaRPr lang="fi-FI" dirty="0"/>
          </a:p>
          <a:p>
            <a:r>
              <a:rPr lang="fi-FI" dirty="0"/>
              <a:t>Kvanttikenttäteoriassa oletetaan yleensä aika-avaruus, joka on muuttumaton ja passiivinen.</a:t>
            </a:r>
          </a:p>
          <a:p>
            <a:pPr lvl="1"/>
            <a:endParaRPr lang="fi-FI" dirty="0"/>
          </a:p>
          <a:p>
            <a:r>
              <a:rPr lang="fi-FI" dirty="0"/>
              <a:t>Gravitaation kuvaaminen vaatii, että aika-avaruus voi muuttua ja </a:t>
            </a:r>
            <a:r>
              <a:rPr lang="fi-FI" dirty="0" err="1"/>
              <a:t>vuorovaikuttaa</a:t>
            </a:r>
            <a:r>
              <a:rPr lang="fi-FI" dirty="0"/>
              <a:t> aineen kanssa.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Painavia ongelmia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2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300" dirty="0"/>
              <a:t>Yleisestä suhteellisuusteoriasta on yritetty rakentaa kvanttiteoriaa ainakin 1950-luvulta alkaen.</a:t>
            </a:r>
          </a:p>
          <a:p>
            <a:endParaRPr lang="fi-FI" sz="2300" dirty="0"/>
          </a:p>
          <a:p>
            <a:r>
              <a:rPr lang="fi-FI" sz="2300" dirty="0"/>
              <a:t>Pieniä poikkeamia ei-kvanttifysikaalisesta aika-avaruudesta osataan käsitellä kvanttikenttäteorien keinoin kuten muidenkin kenttien tapauksessa.</a:t>
            </a:r>
          </a:p>
          <a:p>
            <a:endParaRPr lang="fi-FI" sz="2300" dirty="0"/>
          </a:p>
          <a:p>
            <a:r>
              <a:rPr lang="fi-FI" sz="2300" dirty="0"/>
              <a:t>Näitä aika-avaruuden hiukkasia kutsutaan nimellä </a:t>
            </a:r>
            <a:r>
              <a:rPr lang="fi-FI" sz="2300" b="1" dirty="0" err="1"/>
              <a:t>gravitoni</a:t>
            </a:r>
            <a:r>
              <a:rPr lang="fi-FI" sz="2300" dirty="0"/>
              <a:t>.</a:t>
            </a:r>
          </a:p>
          <a:p>
            <a:pPr lvl="1"/>
            <a:r>
              <a:rPr lang="fi-FI" sz="2100" dirty="0"/>
              <a:t>Inflaation gravitaatioaallot.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Aika-avaruuden klimppejä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Isoja tai voimakkaasti vuorovaikuttavia poikkeamia aika-avaruudessa ei osata käsitellä kvanttikenttäteorian vakiokeinoin.</a:t>
            </a:r>
          </a:p>
          <a:p>
            <a:endParaRPr lang="fi-FI" sz="2400" dirty="0"/>
          </a:p>
          <a:p>
            <a:r>
              <a:rPr lang="fi-FI" sz="2400" dirty="0"/>
              <a:t>Gravitonien vuorovaikutuksen voimakkuus kasvaa energian kasvaessa, ja erilaisia vuorovaikutuksia on äärettömän monta.</a:t>
            </a:r>
          </a:p>
          <a:p>
            <a:endParaRPr lang="fi-FI" sz="2400" dirty="0"/>
          </a:p>
          <a:p>
            <a:r>
              <a:rPr lang="fi-FI" sz="2400" dirty="0"/>
              <a:t>Ei osata kuvata kvanttifysikaalisesti mustia aukkoja, koko maailmankaikkeutta eikä isoja energioita.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Tunnetun käsittelyn rajat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7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On useita erilaisia yrityksiä rakentaa kattava kvanttigravitaatioteoria.</a:t>
            </a:r>
          </a:p>
          <a:p>
            <a:endParaRPr lang="fi-FI" sz="2400" dirty="0"/>
          </a:p>
          <a:p>
            <a:r>
              <a:rPr lang="fi-FI" sz="2400" dirty="0"/>
              <a:t>Ei tiedetä, onko mikään niistä oikeilla jäljillä.</a:t>
            </a:r>
          </a:p>
          <a:p>
            <a:pPr lvl="1"/>
            <a:endParaRPr lang="fi-FI" sz="2400" dirty="0"/>
          </a:p>
          <a:p>
            <a:r>
              <a:rPr lang="fi-FI" sz="2400" dirty="0"/>
              <a:t>On myös tutkittu mahdollisuutta, että aika-avaruus ei ole perustavanlaatuinen, vaan </a:t>
            </a:r>
            <a:r>
              <a:rPr lang="fi-FI" sz="2400" dirty="0" err="1"/>
              <a:t>emergentti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Monia suuntia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84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Yksi yleisen suhteellisuusteorian yleistys kvanttiteoriaan on </a:t>
            </a:r>
            <a:r>
              <a:rPr lang="fi-FI" b="1" dirty="0"/>
              <a:t>supergravitaatio</a:t>
            </a:r>
            <a:r>
              <a:rPr lang="fi-FI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Siinä yhdistetään yleinen suhteellisuusteoria ja supersymmetria.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Mukaan tulee </a:t>
            </a:r>
            <a:r>
              <a:rPr lang="fi-FI" dirty="0" err="1"/>
              <a:t>gravitonin</a:t>
            </a:r>
            <a:r>
              <a:rPr lang="fi-FI" dirty="0"/>
              <a:t> supersymmetrinen partneri.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Tässäkin tapauksessa supersymmetria pitää rikkoa, koska superpartnereita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Supergravitaatio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900" dirty="0"/>
              <a:t>Supergravitaation rakenne on vielä rajoittavampi kuin muun supersymmetrian.</a:t>
            </a:r>
          </a:p>
          <a:p>
            <a:pPr marL="342900" indent="-342900">
              <a:buFont typeface="Arial"/>
              <a:buChar char="•"/>
            </a:pPr>
            <a:endParaRPr lang="fi-FI" sz="1900" dirty="0"/>
          </a:p>
          <a:p>
            <a:pPr marL="342900" indent="-342900">
              <a:buFont typeface="Arial"/>
              <a:buChar char="•"/>
            </a:pPr>
            <a:r>
              <a:rPr lang="fi-FI" sz="1900" dirty="0"/>
              <a:t>Se kytkee aika-avaruuden ja hiukkassisällön yhteen.</a:t>
            </a:r>
          </a:p>
          <a:p>
            <a:pPr marL="342900" indent="-342900">
              <a:buFont typeface="Arial"/>
              <a:buChar char="•"/>
            </a:pPr>
            <a:endParaRPr lang="fi-FI" sz="1900" dirty="0"/>
          </a:p>
          <a:p>
            <a:pPr marL="342900" indent="-342900">
              <a:buFont typeface="Arial"/>
              <a:buChar char="•"/>
            </a:pPr>
            <a:r>
              <a:rPr lang="fi-FI" sz="1900" dirty="0"/>
              <a:t>Supergravitaatioteoriat käyttäytyvät eri tavalla eri määrässä ulottuvuuksia.</a:t>
            </a:r>
          </a:p>
          <a:p>
            <a:pPr marL="342900" indent="-342900">
              <a:buFont typeface="Arial"/>
              <a:buChar char="•"/>
            </a:pPr>
            <a:endParaRPr lang="fi-FI" sz="1900" dirty="0"/>
          </a:p>
          <a:p>
            <a:pPr marL="342900" indent="-342900">
              <a:buFont typeface="Arial"/>
              <a:buChar char="•"/>
            </a:pPr>
            <a:r>
              <a:rPr lang="fi-FI" sz="1900" dirty="0"/>
              <a:t>10+1 ulottuvuudessa on vain yksi mahdollinen supergravitaatioteoria.</a:t>
            </a:r>
          </a:p>
          <a:p>
            <a:pPr marL="615950" lvl="1" indent="-342900">
              <a:buFont typeface="Arial"/>
              <a:buChar char="•"/>
            </a:pPr>
            <a:r>
              <a:rPr lang="fi-FI" sz="1700" dirty="0"/>
              <a:t>Symmetria sanelee aineen ja vuorovaikutukset yksikäsitteisesti.</a:t>
            </a:r>
          </a:p>
          <a:p>
            <a:pPr marL="615950" lvl="1" indent="-342900">
              <a:buFont typeface="Arial"/>
              <a:buChar char="•"/>
            </a:pPr>
            <a:r>
              <a:rPr lang="fi-FI" sz="1700" dirty="0"/>
              <a:t>Ei kuvaa todellisuutta, ainakaan sellaisenaan.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Korkeuksiin kurottamista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2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Monet tutkijat ajattelevat, että kvanttifysiikan ja yleisen suhteellisuusteorian yhdistäminen, ja kaiken teorian löytäminen, vaatii perusteellista käsitteellistä muutosta.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Tutkituin ehdokas periaatteiltaan uudenlaiseksi kvanttigravitaatioteoriaksi ja kaiken teoriaksi on </a:t>
            </a:r>
            <a:r>
              <a:rPr lang="fi-FI" sz="2400" b="1" dirty="0"/>
              <a:t>säieteoria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Säieteoria on laaja alue, jota on tutkittu tuhansissa artikkeleissa.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Uudesta kulmasta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2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000" dirty="0"/>
              <a:t>Säieteoria on kvanttiteoria </a:t>
            </a:r>
            <a:r>
              <a:rPr lang="fi-FI" sz="2000" b="1" dirty="0"/>
              <a:t>säikeistä</a:t>
            </a:r>
            <a:r>
              <a:rPr lang="fi-FI" sz="2000" dirty="0"/>
              <a:t>, kaksiulotteisista kappaleista.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Vrt. kvanttimekaniikka on kvanttiteoria yksiulotteisista kappaleista.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Säieteoria ei perustu kvanttikenttäteoriaan.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Säikeiden värähtelyt vastaavat hiukkasia.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Säieteoriaa tutkittiin alun perin 1960-luvulla ehdokkaana vahvojen vuorovaikutusten teoriaksi.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1974 hahmotettiin, että se sisältää gravitaation.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Säieteoria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6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2022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Fysiikan teorioiden rajatapauksia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4228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99892" y="5049180"/>
            <a:ext cx="1188132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56176" y="5049180"/>
            <a:ext cx="1260140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314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1900" dirty="0"/>
              <a:t>Säieteoria on (tavallisissa versioissaan) mahdollinen vain, jos ulottuvuuksia on 9+1.</a:t>
            </a:r>
          </a:p>
          <a:p>
            <a:endParaRPr lang="fi-FI" sz="1900" dirty="0"/>
          </a:p>
          <a:p>
            <a:r>
              <a:rPr lang="fi-FI" sz="1900" dirty="0"/>
              <a:t>Ensimmäinen teoria, joka ennustaa ulottuvuuksien lukumäärän.</a:t>
            </a:r>
          </a:p>
          <a:p>
            <a:endParaRPr lang="fi-FI" sz="1900" dirty="0"/>
          </a:p>
          <a:p>
            <a:r>
              <a:rPr lang="fi-FI" sz="1900" dirty="0"/>
              <a:t>Säieteoria sisältää supersymmetrian ja suuren yhtenäisteorian.</a:t>
            </a:r>
          </a:p>
          <a:p>
            <a:endParaRPr lang="fi-FI" sz="1900" dirty="0"/>
          </a:p>
          <a:p>
            <a:r>
              <a:rPr lang="fi-FI" sz="1900" dirty="0"/>
              <a:t>Kvanttigravitaatioteorian etsiminen johtaa </a:t>
            </a:r>
            <a:r>
              <a:rPr lang="fi-FI" sz="1900"/>
              <a:t>ehdokkaaseen kaiken teoriaksi</a:t>
            </a:r>
            <a:r>
              <a:rPr lang="fi-FI" sz="1900" dirty="0"/>
              <a:t>.</a:t>
            </a:r>
          </a:p>
          <a:p>
            <a:pPr lvl="1"/>
            <a:r>
              <a:rPr lang="fi-FI" sz="1800" dirty="0"/>
              <a:t>Hedelmällistä: yksinkertaisesta ideasta seuraa monimuotoinen rakenne.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Ulottuvuuksien luku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4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1984 hahmotettiin, että on vain viisi erilaista mahdollista säieteoriaa.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Vrt. ääretön määrä kvanttikenttäteorioita.</a:t>
            </a:r>
          </a:p>
          <a:p>
            <a:pPr marL="615950" lvl="1" indent="-342900">
              <a:buFont typeface="Arial"/>
              <a:buChar char="•"/>
            </a:pPr>
            <a:endParaRPr lang="fi-FI" sz="22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1995 ehdotettiin, että ne ovat rajatapauksia kaiken teoriasta, </a:t>
            </a:r>
            <a:r>
              <a:rPr lang="fi-FI" sz="2400" b="1" dirty="0"/>
              <a:t>M-teoriasta</a:t>
            </a:r>
            <a:r>
              <a:rPr lang="fi-FI" sz="2400" dirty="0"/>
              <a:t>, jossa on 10+1 ulottuvuutta.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11-ulotteinen supergravitaatio on sen approksimaatio.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Viisi nurkkaa, yksi teoria?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0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M-teorian ja säieteorian ongelmia:</a:t>
            </a:r>
          </a:p>
          <a:p>
            <a:pPr marL="615950" lvl="1" indent="-342900">
              <a:buFont typeface="Arial"/>
              <a:buChar char="•"/>
            </a:pPr>
            <a:r>
              <a:rPr lang="fi-FI" sz="2300" dirty="0"/>
              <a:t>Ei tiedetä, mikä M-teoria on.</a:t>
            </a:r>
          </a:p>
          <a:p>
            <a:pPr marL="615950" lvl="1" indent="-342900">
              <a:buFont typeface="Arial"/>
              <a:buChar char="•"/>
            </a:pPr>
            <a:r>
              <a:rPr lang="fi-FI" sz="2300" dirty="0"/>
              <a:t>Havaitsemme vain 3+1 ulottuvuutta.</a:t>
            </a:r>
          </a:p>
          <a:p>
            <a:pPr marL="615950" lvl="1" indent="-342900">
              <a:buFont typeface="Arial"/>
              <a:buChar char="•"/>
            </a:pPr>
            <a:r>
              <a:rPr lang="fi-FI" sz="2300" dirty="0"/>
              <a:t>Supersymmetriaa ei ole havaittu.</a:t>
            </a:r>
          </a:p>
          <a:p>
            <a:pPr marL="615950" lvl="1" indent="-342900">
              <a:buFont typeface="Arial"/>
              <a:buChar char="•"/>
            </a:pPr>
            <a:r>
              <a:rPr lang="fi-FI" sz="2300" dirty="0"/>
              <a:t>Säieteorian sisältämä gravitaatioteoria on erilainen kuin yleinen suhteellisuusteoria, ja ristiriidassa havaintojen  kanssa.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Lunastamattomia lupauksia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400" dirty="0"/>
              <a:t>Ongelmien uskotaan liittyvän toisiinsa: jos ylimääräisten ulottuvuuksien oletetaan olevan äärellisiä ja pieniä, niin teoria muuttuu.</a:t>
            </a:r>
          </a:p>
          <a:p>
            <a:endParaRPr lang="fi-FI" sz="2400" dirty="0"/>
          </a:p>
          <a:p>
            <a:r>
              <a:rPr lang="fi-FI" sz="2400" dirty="0"/>
              <a:t>Jos ylimääräiset ulottuvuudet ovat pieniä, niiden havaitseminen on vaikeaa.</a:t>
            </a:r>
          </a:p>
          <a:p>
            <a:endParaRPr lang="fi-FI" sz="2400" dirty="0"/>
          </a:p>
          <a:p>
            <a:r>
              <a:rPr lang="fi-FI" sz="2400" dirty="0"/>
              <a:t>Ne vaikuttavat kuitenkin teorian havaittavaan hiukkassisältöön.</a:t>
            </a:r>
          </a:p>
          <a:p>
            <a:endParaRPr lang="fi-FI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Lukemattomia piiloja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400" dirty="0"/>
              <a:t>On valtavan monta tapaa kääriä ulottuvuuksia.</a:t>
            </a:r>
          </a:p>
          <a:p>
            <a:pPr lvl="1"/>
            <a:r>
              <a:rPr lang="fi-FI" sz="2200" dirty="0"/>
              <a:t>Kääriminen vaikuttaa siihen, millaisia hiukkasia ja vuorovaikutuksia on.</a:t>
            </a:r>
          </a:p>
          <a:p>
            <a:pPr lvl="1"/>
            <a:endParaRPr lang="fi-FI" sz="2400" dirty="0"/>
          </a:p>
          <a:p>
            <a:r>
              <a:rPr lang="fi-FI" sz="2400" dirty="0"/>
              <a:t>Ei tiedetä:</a:t>
            </a:r>
          </a:p>
          <a:p>
            <a:pPr lvl="1"/>
            <a:r>
              <a:rPr lang="fi-FI" sz="2200" dirty="0"/>
              <a:t>Millä periaatteella oikea kääriminen määräytyy. (Miksi 3+1?)</a:t>
            </a:r>
          </a:p>
          <a:p>
            <a:pPr lvl="1"/>
            <a:r>
              <a:rPr lang="fi-FI" sz="2200" dirty="0"/>
              <a:t>Onko sellaista periaatetta olemassa.</a:t>
            </a:r>
          </a:p>
          <a:p>
            <a:pPr lvl="1"/>
            <a:r>
              <a:rPr lang="fi-FI" sz="2200" dirty="0"/>
              <a:t>Onko oikeaa käärimistä olemassa.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Lukemattomia piiloja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5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Epäonnistuminen on yritetty kääntää voitoksi sanomalla, että kaikki käärimiset kuvaavat todellisuutta, mutta voimme havaita vain sellaisen, joissa olemassaolomme on mahdollista.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Ei kannata etsiä ainoaa oikeaa.</a:t>
            </a:r>
          </a:p>
          <a:p>
            <a:pPr marL="0" indent="0">
              <a:buNone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Idea, että maailmankaikkeuden ominaisuudet määräytyvät siitä, että olemassaolomme on mahdollista, tunnetaan nimellä </a:t>
            </a:r>
            <a:r>
              <a:rPr lang="fi-FI" b="1" dirty="0" err="1"/>
              <a:t>antrooppinen</a:t>
            </a:r>
            <a:r>
              <a:rPr lang="fi-FI" b="1" dirty="0"/>
              <a:t> periaate</a:t>
            </a:r>
            <a:r>
              <a:rPr lang="fi-FI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Herättää voimakkaita tunteita tiedeyhteisössä.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Kaikenlaisia selityksiä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2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/>
              <a:t>Jos kaikki erilaisia käärimisiä vastaavat maailmankaikkeudet ovat olemassa (mitä se tarkoittaakaan) </a:t>
            </a:r>
            <a:r>
              <a:rPr lang="fi-FI" sz="2400" b="1" dirty="0" err="1"/>
              <a:t>multiversumissa</a:t>
            </a:r>
            <a:r>
              <a:rPr lang="fi-FI" sz="2400" dirty="0"/>
              <a:t>, niin ennusteita voi tehdä ainoastaan tilastollisesti.</a:t>
            </a:r>
          </a:p>
          <a:p>
            <a:pPr lvl="1"/>
            <a:r>
              <a:rPr lang="fi-FI" sz="2300" dirty="0"/>
              <a:t>Pitää tuntea luonnonlakien jakauma </a:t>
            </a:r>
            <a:r>
              <a:rPr lang="fi-FI" sz="2300" dirty="0" err="1"/>
              <a:t>multiversumissa</a:t>
            </a:r>
            <a:r>
              <a:rPr lang="fi-FI" sz="23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Kaikkia käärimisiä eikä niiden jakaumaa ei tunneta, joten ei voida ennustaa mitään.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Kaikkeuksien kaikkeus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464496"/>
          </a:xfrm>
        </p:spPr>
        <p:txBody>
          <a:bodyPr>
            <a:noAutofit/>
          </a:bodyPr>
          <a:lstStyle/>
          <a:p>
            <a:r>
              <a:rPr lang="fi-FI" sz="2400" dirty="0"/>
              <a:t>Miksi aineen ja tyhjön energiatiheys ovat samaa suuruusluokkaa juuri nyt?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Jos tyhjön energia olisi vähän isompi, rakenteita ei muodostuisi.</a:t>
            </a:r>
          </a:p>
          <a:p>
            <a:pPr lvl="1"/>
            <a:endParaRPr lang="fi-FI" sz="2400" dirty="0"/>
          </a:p>
          <a:p>
            <a:r>
              <a:rPr lang="fi-FI" sz="2400" dirty="0"/>
              <a:t>Pitää keksiä syy, miksi pienet arvot ovat epätodennäköisiä.</a:t>
            </a:r>
          </a:p>
          <a:p>
            <a:endParaRPr lang="fi-FI" sz="2400" dirty="0"/>
          </a:p>
          <a:p>
            <a:r>
              <a:rPr lang="fi-FI" sz="2400" dirty="0"/>
              <a:t>Ei ennusta mitään.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Fysiikkaa runoilijoille, syksy 2022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Ratkaisu yhteensattumaongelmaan?</a:t>
            </a:r>
          </a:p>
        </p:txBody>
      </p:sp>
    </p:spTree>
    <p:extLst>
      <p:ext uri="{BB962C8B-B14F-4D97-AF65-F5344CB8AC3E}">
        <p14:creationId xmlns:p14="http://schemas.microsoft.com/office/powerpoint/2010/main" val="13350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Ennustusten merkitys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707904" y="6399049"/>
            <a:ext cx="5216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http://amultiverse.com/comic/2010/07/29/sciencemaster-gunter/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A4365-8A68-4A4C-9946-32728ADD1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848134"/>
            <a:ext cx="4482395" cy="45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0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28492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000" dirty="0"/>
              <a:t>Kvanttiteoria säikeistä pitää sisällään hiukkasfysiikan ja gravitaation.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Todellisuutta kuvaavan hiukkasfysiikan ja gravitaation saaminen siitä on vaikeaa.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Säieteoriaa on tutkittu kaiken teoriana yli 40 vuotta, mutta vieläkään ei tiedetä kahta asiaa: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Mikä säieteoria on.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Kuvaako se todellisuutta.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Säieteoriaa on johtanut matemaattisiin oivalluksiin ja hyödyllisiin laskennallisiin apuvälineisiin.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Kaiken tai ei minkään 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Yleinen suhteellisuusteoria kuvaa aika-avaruutta ja gravitaatiota.</a:t>
            </a:r>
          </a:p>
          <a:p>
            <a:endParaRPr lang="fi-FI" dirty="0"/>
          </a:p>
          <a:p>
            <a:r>
              <a:rPr lang="fi-FI" dirty="0"/>
              <a:t>Standardimalli kuvaa muita tunnettuja vuorovaikutuksia ja ainetta.</a:t>
            </a:r>
            <a:endParaRPr lang="en-GB" dirty="0"/>
          </a:p>
          <a:p>
            <a:endParaRPr lang="fi-FI" dirty="0"/>
          </a:p>
          <a:p>
            <a:r>
              <a:rPr lang="fi-FI" dirty="0"/>
              <a:t>Niitä voi laajentaa ainakin kolmella tavalla:</a:t>
            </a:r>
          </a:p>
          <a:p>
            <a:pPr lvl="1"/>
            <a:r>
              <a:rPr lang="fi-FI" sz="1800" dirty="0"/>
              <a:t>Kehittämällä Standardimallia laajemman kvanttikenttäteorian.</a:t>
            </a:r>
          </a:p>
          <a:p>
            <a:pPr lvl="1"/>
            <a:r>
              <a:rPr lang="fi-FI" sz="1800" dirty="0"/>
              <a:t>Kehittämällä yleistä </a:t>
            </a:r>
            <a:r>
              <a:rPr lang="fi-FI" sz="1800" dirty="0" err="1"/>
              <a:t>ST:tä</a:t>
            </a:r>
            <a:r>
              <a:rPr lang="fi-FI" sz="1800" dirty="0"/>
              <a:t> laajemman gravitaatioteorian.</a:t>
            </a:r>
          </a:p>
          <a:p>
            <a:pPr lvl="1"/>
            <a:r>
              <a:rPr lang="fi-FI" sz="1800" dirty="0"/>
              <a:t>Yhdistämällä kvanttiteorian ja yleisen </a:t>
            </a:r>
            <a:r>
              <a:rPr lang="fi-FI" sz="1800" dirty="0" err="1"/>
              <a:t>ST:n</a:t>
            </a:r>
            <a:r>
              <a:rPr lang="fi-FI" sz="1800" dirty="0"/>
              <a:t>. (Kvanttigravitaatio.)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pilaria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37269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 kuva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  <p:pic>
        <p:nvPicPr>
          <p:cNvPr id="7" name="Picture 6" descr="string_theo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916832"/>
            <a:ext cx="4589111" cy="4428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8024" y="6417332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/>
              <a:t>http://xkcd.com/171/</a:t>
            </a:r>
          </a:p>
        </p:txBody>
      </p:sp>
    </p:spTree>
    <p:extLst>
      <p:ext uri="{BB962C8B-B14F-4D97-AF65-F5344CB8AC3E}">
        <p14:creationId xmlns:p14="http://schemas.microsoft.com/office/powerpoint/2010/main" val="1872201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Supersymmetria, tekniväri, yhtenäisteoriat, säieteoria (kaiken teoriana) on aloitettu 1970-luvulla.</a:t>
            </a:r>
          </a:p>
          <a:p>
            <a:endParaRPr lang="fi-FI" sz="2000" dirty="0"/>
          </a:p>
          <a:p>
            <a:r>
              <a:rPr lang="fi-FI" sz="2000" dirty="0"/>
              <a:t>Ne nousivat merkittäviksi 1980-luvulla.</a:t>
            </a:r>
          </a:p>
          <a:p>
            <a:endParaRPr lang="fi-FI" sz="2000" dirty="0"/>
          </a:p>
          <a:p>
            <a:r>
              <a:rPr lang="fi-FI" sz="2000" dirty="0"/>
              <a:t>Niille ei ole löytynyt tukea havainnoista.</a:t>
            </a:r>
          </a:p>
          <a:p>
            <a:endParaRPr lang="fi-FI" sz="2000" dirty="0"/>
          </a:p>
          <a:p>
            <a:r>
              <a:rPr lang="fi-FI" sz="2000" dirty="0"/>
              <a:t>Voi olla, että supersymmetriaa ja suurta yhtenäisteoriaa ei ole, ja kvanttigravitaatio on aivan erilainen kuin säieteoria.</a:t>
            </a:r>
          </a:p>
          <a:p>
            <a:endParaRPr lang="fi-FI" sz="2000" dirty="0"/>
          </a:p>
          <a:p>
            <a:r>
              <a:rPr lang="fi-FI" sz="2000" dirty="0"/>
              <a:t>Ei ole viitoitettua polkua oikeaan vastaukseen.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Neljä vuosikymmentä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4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1" y="2060848"/>
            <a:ext cx="6408639" cy="4392488"/>
          </a:xfrm>
        </p:spPr>
        <p:txBody>
          <a:bodyPr>
            <a:normAutofit/>
          </a:bodyPr>
          <a:lstStyle/>
          <a:p>
            <a:r>
              <a:rPr lang="fi-FI" sz="2400" dirty="0"/>
              <a:t>Tänään tulee viimeinen viikkotehtävä. Niiden tekeminen on edellytys kurssin suorittamiselle.</a:t>
            </a:r>
          </a:p>
          <a:p>
            <a:endParaRPr lang="fi-FI" sz="2400" dirty="0"/>
          </a:p>
          <a:p>
            <a:r>
              <a:rPr lang="fi-FI" sz="2400" dirty="0"/>
              <a:t>Lisäksi on palautekysely ja loppuessee.</a:t>
            </a:r>
          </a:p>
          <a:p>
            <a:pPr lvl="1"/>
            <a:endParaRPr lang="fi-FI" sz="2200" dirty="0"/>
          </a:p>
          <a:p>
            <a:r>
              <a:rPr lang="fi-FI" sz="2400" dirty="0"/>
              <a:t>Deadline 13.11..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Käytännöstä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Standardimallin ja yleisen </a:t>
            </a:r>
            <a:r>
              <a:rPr lang="fi-FI" sz="2000" dirty="0" err="1"/>
              <a:t>ST:n</a:t>
            </a:r>
            <a:r>
              <a:rPr lang="fi-FI" sz="2000" dirty="0"/>
              <a:t> laajennuksia sekä kvanttigravitaatiota on tutkittu kymmeniä vuosia kymmenissä tuhansissa artikkeleissa.</a:t>
            </a:r>
          </a:p>
          <a:p>
            <a:endParaRPr lang="fi-FI" sz="2000" dirty="0"/>
          </a:p>
          <a:p>
            <a:r>
              <a:rPr lang="fi-FI" sz="2000" dirty="0"/>
              <a:t>On toivottu, että uudet kiihdyttimet kuten </a:t>
            </a:r>
            <a:r>
              <a:rPr lang="fi-FI" sz="2000" dirty="0" err="1"/>
              <a:t>LHC</a:t>
            </a:r>
            <a:r>
              <a:rPr lang="fi-FI" sz="2000" dirty="0"/>
              <a:t> löytäisivät merkkejä Standardimallin tuolta puolen.</a:t>
            </a:r>
          </a:p>
          <a:p>
            <a:pPr lvl="1"/>
            <a:r>
              <a:rPr lang="fi-FI" sz="1800" dirty="0"/>
              <a:t>Tässä on petytty.</a:t>
            </a:r>
          </a:p>
          <a:p>
            <a:pPr lvl="1"/>
            <a:r>
              <a:rPr lang="fi-FI" sz="1800" dirty="0"/>
              <a:t>Kokeellista varmennusta ideoille ei ole juuri saatu.</a:t>
            </a:r>
          </a:p>
          <a:p>
            <a:endParaRPr lang="fi-FI" sz="2000" dirty="0"/>
          </a:p>
          <a:p>
            <a:r>
              <a:rPr lang="fi-FI" sz="2000" dirty="0"/>
              <a:t>Inflaatio, pimeä aine, </a:t>
            </a:r>
            <a:r>
              <a:rPr lang="fi-FI" sz="2000" dirty="0" err="1"/>
              <a:t>baryogeneesi ja kiihtyvä laajeneminen</a:t>
            </a:r>
            <a:r>
              <a:rPr lang="fi-FI" sz="2000" dirty="0"/>
              <a:t> ovat vihjeitä, </a:t>
            </a:r>
            <a:r>
              <a:rPr lang="fi-FI" sz="2000"/>
              <a:t>mutta ei </a:t>
            </a:r>
            <a:r>
              <a:rPr lang="fi-FI" sz="2000" dirty="0"/>
              <a:t>ole selvää, mitä on tunnettujen teorioiden tuolla puolen.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Hämärä tie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3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/>
              <a:t>Suurin osa Standardimallin laajennuksista on variaatioita muutamasta teemasta.</a:t>
            </a:r>
          </a:p>
          <a:p>
            <a:endParaRPr lang="fi-FI" sz="2400" dirty="0"/>
          </a:p>
          <a:p>
            <a:r>
              <a:rPr lang="fi-FI" sz="2400" dirty="0"/>
              <a:t>Laajennuksissa tyypillisesti lisätään uusia hiukkasia ja uusia symmetrioita.</a:t>
            </a:r>
          </a:p>
          <a:p>
            <a:endParaRPr lang="fi-FI" sz="2400" dirty="0"/>
          </a:p>
          <a:p>
            <a:r>
              <a:rPr lang="fi-FI" sz="2400" dirty="0"/>
              <a:t>Eräitä suosittuja ideoita:</a:t>
            </a:r>
          </a:p>
          <a:p>
            <a:pPr lvl="1"/>
            <a:r>
              <a:rPr lang="fi-FI" b="1" dirty="0"/>
              <a:t>Supersymmetria</a:t>
            </a:r>
          </a:p>
          <a:p>
            <a:pPr lvl="1"/>
            <a:r>
              <a:rPr lang="fi-FI" b="1" dirty="0"/>
              <a:t>Tekniväri</a:t>
            </a:r>
          </a:p>
          <a:p>
            <a:pPr lvl="1"/>
            <a:r>
              <a:rPr lang="fi-FI" b="1" dirty="0"/>
              <a:t>Suuri yhtenäisteoria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Standardimallin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42283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800" dirty="0"/>
              <a:t>Kenties suosituin laajennus pohjaa supersymmetriaan.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Supersymmetria yhdistää suppean suhteellisuusteorian ja hiukkasfysiikan symmetriat.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Kvanttikenttäteoriat kuten </a:t>
            </a:r>
            <a:r>
              <a:rPr lang="fi-FI" sz="1800" dirty="0" err="1"/>
              <a:t>QED</a:t>
            </a:r>
            <a:r>
              <a:rPr lang="fi-FI" sz="1800" dirty="0"/>
              <a:t> ovat symmetrisiä aika-avaruuden </a:t>
            </a:r>
            <a:r>
              <a:rPr lang="fi-FI" sz="1800" dirty="0" err="1"/>
              <a:t>Lorentz-muunnoksissa</a:t>
            </a:r>
            <a:r>
              <a:rPr lang="fi-FI" sz="1800" dirty="0"/>
              <a:t> ja kenttäavaruuden muunnoksissa.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Supersymmetriassa nämä muunnokset liitetään yhdeksi kokonaisuudeksi.</a:t>
            </a:r>
          </a:p>
          <a:p>
            <a:pPr marL="615950" lvl="1" indent="-342900">
              <a:buFont typeface="Arial"/>
              <a:buChar char="•"/>
            </a:pPr>
            <a:r>
              <a:rPr lang="fi-FI" sz="1600" dirty="0"/>
              <a:t>Vrt. avaruuden kiertojen ja Galilei-muunnoksen yhdistäminen suppeassa </a:t>
            </a:r>
            <a:r>
              <a:rPr lang="fi-FI" sz="1600" dirty="0" err="1"/>
              <a:t>ST:ssä</a:t>
            </a:r>
            <a:r>
              <a:rPr lang="fi-FI" sz="16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Supersymmetria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29205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 err="1"/>
              <a:t>Lorentz-muunnosten</a:t>
            </a:r>
            <a:r>
              <a:rPr lang="fi-FI" sz="2400" dirty="0"/>
              <a:t> ja kenttien muunnosten yhdistäminen onnistuu vain, jos teoria on symmetrinen välittäjähiukkasten ja ainehiukkasten vaihtamisen suhteen.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Jokaista ainehiukkasta pitää siis vastata välittäjähiukkanen, jolla on samat ominaisuudet. (Massa, sähkövaraus, ...)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Näitä sanotaan </a:t>
            </a:r>
            <a:r>
              <a:rPr lang="fi-FI" sz="2400" b="1" dirty="0"/>
              <a:t>superpartnereiksi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Yhtäläiset puolisot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39426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Supersymmetriassa on etuna: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Kaunis matemaattinen idea.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Laskennallinen helppous.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Rajoittava rakenne. (Hiukkasilla pitää olla parit.)</a:t>
            </a:r>
          </a:p>
          <a:p>
            <a:pPr marL="615950" lvl="1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Supersymmetriassa on ongelmana: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Rajoittava rakenne: superpartnereita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Liikaa kauneutta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2022</a:t>
            </a:r>
          </a:p>
        </p:txBody>
      </p:sp>
    </p:spTree>
    <p:extLst>
      <p:ext uri="{BB962C8B-B14F-4D97-AF65-F5344CB8AC3E}">
        <p14:creationId xmlns:p14="http://schemas.microsoft.com/office/powerpoint/2010/main" val="192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31786</TotalTime>
  <Words>2126</Words>
  <Application>Microsoft Macintosh PowerPoint</Application>
  <PresentationFormat>On-screen Show (4:3)</PresentationFormat>
  <Paragraphs>488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Arial</vt:lpstr>
      <vt:lpstr>Helsingin Yliopisto</vt:lpstr>
      <vt:lpstr>Fysiikkaa runoilijoille Osa 7 Kohti kaiken teoriaa </vt:lpstr>
      <vt:lpstr>Modernin fysiikan sukupuu</vt:lpstr>
      <vt:lpstr>Fysiikan teorioiden rajatapauksia</vt:lpstr>
      <vt:lpstr>Kaksi pilaria</vt:lpstr>
      <vt:lpstr>Hämärä tie</vt:lpstr>
      <vt:lpstr>Standardimallin tuolla puolen</vt:lpstr>
      <vt:lpstr>Supersymmetria</vt:lpstr>
      <vt:lpstr>Yhtäläiset puolisot</vt:lpstr>
      <vt:lpstr>Liikaa kauneutta</vt:lpstr>
      <vt:lpstr>Piiloutuneet puolisot</vt:lpstr>
      <vt:lpstr>Minimaalinen Supersymmetrinen Standardimalli</vt:lpstr>
      <vt:lpstr>Lunastamattomia lupauksia</vt:lpstr>
      <vt:lpstr>Tekniväri</vt:lpstr>
      <vt:lpstr>Värin isoveli</vt:lpstr>
      <vt:lpstr>Higgs ja muut ongelmat</vt:lpstr>
      <vt:lpstr>Samanlaisia pettymyksiä</vt:lpstr>
      <vt:lpstr>Suuri yhtenäisteoria</vt:lpstr>
      <vt:lpstr>Yhtenäisyyden rikkominen</vt:lpstr>
      <vt:lpstr>Suuria odotuksia</vt:lpstr>
      <vt:lpstr>Kvanttigravitaatio ja kaiken teoria</vt:lpstr>
      <vt:lpstr>Kvanttigravitaatio</vt:lpstr>
      <vt:lpstr>Painavia ongelmia</vt:lpstr>
      <vt:lpstr>Aika-avaruuden klimppejä</vt:lpstr>
      <vt:lpstr>Tunnetun käsittelyn rajat</vt:lpstr>
      <vt:lpstr>Monia suuntia</vt:lpstr>
      <vt:lpstr>Supergravitaatio</vt:lpstr>
      <vt:lpstr>Korkeuksiin kurottamista</vt:lpstr>
      <vt:lpstr>Uudesta kulmasta</vt:lpstr>
      <vt:lpstr>Säieteoria</vt:lpstr>
      <vt:lpstr>Ulottuvuuksien luku</vt:lpstr>
      <vt:lpstr>Viisi nurkkaa, yksi teoria?</vt:lpstr>
      <vt:lpstr>Lunastamattomia lupauksia</vt:lpstr>
      <vt:lpstr>Lukemattomia piiloja</vt:lpstr>
      <vt:lpstr>Lukemattomia piiloja</vt:lpstr>
      <vt:lpstr>Kaikenlaisia selityksiä</vt:lpstr>
      <vt:lpstr>Kaikkeuksien kaikkeus</vt:lpstr>
      <vt:lpstr>Ratkaisu yhteensattumaongelmaan?</vt:lpstr>
      <vt:lpstr>Ennustusten merkitys</vt:lpstr>
      <vt:lpstr>Kaiken tai ei minkään teoria</vt:lpstr>
      <vt:lpstr>Yksi kuva</vt:lpstr>
      <vt:lpstr>Neljä vuosikymmentä</vt:lpstr>
      <vt:lpstr>Käytännöstä</vt:lpstr>
    </vt:vector>
  </TitlesOfParts>
  <Manager>Taivas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Räsänen, Syksy</cp:lastModifiedBy>
  <cp:revision>644</cp:revision>
  <dcterms:created xsi:type="dcterms:W3CDTF">2009-11-18T13:00:22Z</dcterms:created>
  <dcterms:modified xsi:type="dcterms:W3CDTF">2022-10-18T11:08:21Z</dcterms:modified>
</cp:coreProperties>
</file>