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81" r:id="rId3"/>
    <p:sldId id="482" r:id="rId4"/>
    <p:sldId id="556" r:id="rId5"/>
    <p:sldId id="568" r:id="rId6"/>
    <p:sldId id="557" r:id="rId7"/>
    <p:sldId id="558" r:id="rId8"/>
    <p:sldId id="566" r:id="rId9"/>
    <p:sldId id="567" r:id="rId10"/>
    <p:sldId id="572" r:id="rId11"/>
    <p:sldId id="598" r:id="rId12"/>
    <p:sldId id="599" r:id="rId13"/>
    <p:sldId id="559" r:id="rId14"/>
    <p:sldId id="573" r:id="rId15"/>
    <p:sldId id="601" r:id="rId16"/>
    <p:sldId id="620" r:id="rId17"/>
    <p:sldId id="602" r:id="rId18"/>
    <p:sldId id="603" r:id="rId19"/>
    <p:sldId id="604" r:id="rId20"/>
    <p:sldId id="563" r:id="rId21"/>
    <p:sldId id="608" r:id="rId22"/>
    <p:sldId id="624" r:id="rId23"/>
    <p:sldId id="622" r:id="rId24"/>
    <p:sldId id="625" r:id="rId25"/>
    <p:sldId id="623" r:id="rId26"/>
    <p:sldId id="610" r:id="rId27"/>
    <p:sldId id="612" r:id="rId28"/>
    <p:sldId id="613" r:id="rId29"/>
    <p:sldId id="614" r:id="rId30"/>
    <p:sldId id="615" r:id="rId31"/>
    <p:sldId id="626" r:id="rId32"/>
    <p:sldId id="616" r:id="rId33"/>
    <p:sldId id="621" r:id="rId34"/>
    <p:sldId id="617" r:id="rId35"/>
    <p:sldId id="564" r:id="rId36"/>
    <p:sldId id="627" r:id="rId37"/>
    <p:sldId id="562" r:id="rId38"/>
    <p:sldId id="619" r:id="rId39"/>
    <p:sldId id="422" r:id="rId40"/>
    <p:sldId id="618" r:id="rId4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9507" autoAdjust="0"/>
  </p:normalViewPr>
  <p:slideViewPr>
    <p:cSldViewPr showGuides="1">
      <p:cViewPr varScale="1">
        <p:scale>
          <a:sx n="110" d="100"/>
          <a:sy n="110" d="100"/>
        </p:scale>
        <p:origin x="2576" y="16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9/27/22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9/27/22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10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06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03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71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92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54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47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2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11" y="2406023"/>
            <a:ext cx="8532948" cy="2160240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5</a:t>
            </a:r>
            <a:br>
              <a:rPr lang="fi-FI" dirty="0"/>
            </a:br>
            <a:r>
              <a:rPr lang="fi-FI" dirty="0"/>
              <a:t>Kvanttikenttäteoria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702" y="4649133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Newtonin lait eivät kerro, millaisia vuorovaikutuksia on olemassa.</a:t>
            </a:r>
          </a:p>
          <a:p>
            <a:endParaRPr lang="fi-FI" sz="2100" dirty="0"/>
          </a:p>
          <a:p>
            <a:r>
              <a:rPr lang="fi-FI" sz="2100" dirty="0"/>
              <a:t>Kvanttimekaniikka ei kerro, millaisia vuorovaikutuksia on olemassa.</a:t>
            </a:r>
          </a:p>
          <a:p>
            <a:endParaRPr lang="fi-FI" sz="2100" dirty="0"/>
          </a:p>
          <a:p>
            <a:r>
              <a:rPr lang="fi-FI" sz="2100" dirty="0"/>
              <a:t>Molemmissa tapauksissa teoria kertoo, miten hiukkaset käyttäytyvät, jos ne vuorovaikuttavat tietyllä tavalla.</a:t>
            </a:r>
          </a:p>
          <a:p>
            <a:endParaRPr lang="fi-FI" sz="2100" dirty="0"/>
          </a:p>
          <a:p>
            <a:r>
              <a:rPr lang="fi-FI" sz="2100" dirty="0"/>
              <a:t>Kvanttikenttäteoria kertoo, millaisia vuorovaikutuksia on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Teoria vuorovaikutuksista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0210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Kvanttikenttäteorioita on erilaisia.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määrittävät kaksi tekijää: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hiukkasia teoriassa on.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vuorovaikutuksia hiukkasilla on.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matemaattinen rakenne sitoo nämä kaksi seikkaa yhteen.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Rajoittava tekijä on teorian symmetriat, eli muunnokset joissa se säilyy samanlaisena.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vuorovaikutukset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1178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Kvanttikenttäteorioiden rakenne noudattaa Murray </a:t>
            </a:r>
            <a:r>
              <a:rPr lang="fi-FI" sz="2000" dirty="0" err="1"/>
              <a:t>Gell</a:t>
            </a:r>
            <a:r>
              <a:rPr lang="fi-FI" sz="2000" dirty="0"/>
              <a:t>-Manin (1929-2019) </a:t>
            </a:r>
            <a:r>
              <a:rPr lang="fi-FI" sz="2000" b="1" dirty="0"/>
              <a:t>totalitaristista periaatetta:</a:t>
            </a:r>
            <a:endParaRPr lang="fi-FI" sz="2000" dirty="0"/>
          </a:p>
          <a:p>
            <a:pPr marL="265112" lvl="1" indent="0">
              <a:buNone/>
            </a:pPr>
            <a:r>
              <a:rPr lang="fi-FI" sz="1800" i="1" dirty="0"/>
              <a:t>”Kaikki mikä ei ole kiellettyä on pakollista.”</a:t>
            </a:r>
          </a:p>
          <a:p>
            <a:endParaRPr lang="fi-FI" sz="2000" dirty="0"/>
          </a:p>
          <a:p>
            <a:r>
              <a:rPr lang="fi-FI" sz="2000" dirty="0"/>
              <a:t>Valitaan tietty hiukkassisältö ja symmetria, ja kirjoitetaan yleisin mahdollinen teoria, joka toteuttaa tämän symmetrian.</a:t>
            </a:r>
          </a:p>
          <a:p>
            <a:endParaRPr lang="fi-FI" sz="2000" dirty="0"/>
          </a:p>
          <a:p>
            <a:r>
              <a:rPr lang="fi-FI" sz="2000" dirty="0"/>
              <a:t>Kaikki symmetrian toteuttavat vuorovaikutukset otetaan mukaan. Usein mahdollisuuksia on vain kourallinen.</a:t>
            </a:r>
          </a:p>
          <a:p>
            <a:endParaRPr lang="fi-FI" sz="2000" dirty="0"/>
          </a:p>
          <a:p>
            <a:r>
              <a:rPr lang="fi-FI" sz="2000" dirty="0"/>
              <a:t>Kvanttikenttäteorian symmetriat ovat hyvin rajoittavia.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Totalitaristinen periaate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9924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Ensimmäinen kvanttikenttäteoria oli </a:t>
            </a:r>
            <a:r>
              <a:rPr lang="fi-FI" b="1" dirty="0" err="1"/>
              <a:t>kvanttielektro</a:t>
            </a:r>
            <a:r>
              <a:rPr lang="fi-FI" b="1" dirty="0"/>
              <a:t>-dynamiikka</a:t>
            </a:r>
            <a:r>
              <a:rPr lang="fi-FI" dirty="0"/>
              <a:t> 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Electrodynamics</a:t>
            </a:r>
            <a:r>
              <a:rPr lang="fi-FI" dirty="0"/>
              <a:t>, </a:t>
            </a:r>
            <a:r>
              <a:rPr lang="fi-FI" b="1" dirty="0"/>
              <a:t>QED</a:t>
            </a:r>
            <a:r>
              <a:rPr lang="fi-FI" dirty="0"/>
              <a:t>).</a:t>
            </a:r>
          </a:p>
          <a:p>
            <a:endParaRPr lang="fi-FI" dirty="0"/>
          </a:p>
          <a:p>
            <a:r>
              <a:rPr lang="fi-FI" dirty="0"/>
              <a:t>Monien vaiheiden jälkeen sen löysivät vuonna 1948 Richard </a:t>
            </a:r>
            <a:r>
              <a:rPr lang="fi-FI" dirty="0" err="1"/>
              <a:t>Feynman</a:t>
            </a:r>
            <a:r>
              <a:rPr lang="fi-FI" dirty="0"/>
              <a:t> (1918-1988), Julian </a:t>
            </a:r>
            <a:r>
              <a:rPr lang="fi-FI" dirty="0" err="1"/>
              <a:t>Schwinger</a:t>
            </a:r>
            <a:r>
              <a:rPr lang="fi-FI" dirty="0"/>
              <a:t> (1918-1994) ja </a:t>
            </a:r>
            <a:r>
              <a:rPr lang="fi-FI" dirty="0" err="1"/>
              <a:t>Shin'ichirō</a:t>
            </a:r>
            <a:r>
              <a:rPr lang="fi-FI" dirty="0"/>
              <a:t> </a:t>
            </a:r>
            <a:r>
              <a:rPr lang="fi-FI" dirty="0" err="1"/>
              <a:t>Tomonaga</a:t>
            </a:r>
            <a:r>
              <a:rPr lang="fi-FI" dirty="0"/>
              <a:t> (1906-1979).</a:t>
            </a:r>
          </a:p>
          <a:p>
            <a:endParaRPr lang="fi-FI" dirty="0"/>
          </a:p>
          <a:p>
            <a:r>
              <a:rPr lang="fi-FI" dirty="0" err="1"/>
              <a:t>QED:ssa</a:t>
            </a:r>
            <a:r>
              <a:rPr lang="fi-FI" dirty="0"/>
              <a:t> on kaksi kenttää: fotoni ja elektroni.</a:t>
            </a:r>
          </a:p>
          <a:p>
            <a:endParaRPr lang="fi-FI" dirty="0"/>
          </a:p>
          <a:p>
            <a:r>
              <a:rPr lang="fi-FI" dirty="0"/>
              <a:t>Tavoitteena oli kuvata fotoneita, elektroneita ja niiden vuorovaikutusta kvanttimekaanisesti ja relativistisesti.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QED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17700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 err="1"/>
              <a:t>QED:n</a:t>
            </a:r>
            <a:r>
              <a:rPr lang="fi-FI" sz="2000" dirty="0"/>
              <a:t> voi rakentaa lähtemällä siitä, että on olemassa elektronikenttä ja vaatimalla, että teorialla on sen tiettyyn muunnokseen liittyvä symmetria.</a:t>
            </a:r>
          </a:p>
          <a:p>
            <a:pPr lvl="1"/>
            <a:r>
              <a:rPr lang="fi-FI" sz="1800" dirty="0"/>
              <a:t>Kiertosymmetria kenttien avaruudessa.</a:t>
            </a:r>
          </a:p>
          <a:p>
            <a:endParaRPr lang="fi-FI" sz="2000" dirty="0"/>
          </a:p>
          <a:p>
            <a:r>
              <a:rPr lang="fi-FI" sz="2000" dirty="0"/>
              <a:t>Teoria ei säily samanlaisena, ellei ole olemassa myös toinen kenttä, fotoni, joka muuttuu vastakkaisella tavalla.</a:t>
            </a:r>
          </a:p>
          <a:p>
            <a:endParaRPr lang="fi-FI" sz="2000" dirty="0"/>
          </a:p>
          <a:p>
            <a:r>
              <a:rPr lang="fi-FI" sz="2000" dirty="0"/>
              <a:t>Sen lisäksi, että symmetria kertoo fotonin olemassaolon ja ominaisuudet, se myös sanelee fotonin ja elektronin mahdolliset tavat </a:t>
            </a:r>
            <a:r>
              <a:rPr lang="fi-FI" sz="2000" dirty="0" err="1"/>
              <a:t>vuorovaikuttaa</a:t>
            </a:r>
            <a:r>
              <a:rPr lang="fi-FI" sz="2000" dirty="0"/>
              <a:t>.</a:t>
            </a:r>
          </a:p>
          <a:p>
            <a:pPr lvl="1"/>
            <a:r>
              <a:rPr lang="fi-FI" sz="1800" dirty="0"/>
              <a:t>Niitä on vain yksi.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poikii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42715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 err="1"/>
              <a:t>QED:n</a:t>
            </a:r>
            <a:r>
              <a:rPr lang="fi-FI" sz="2100" dirty="0"/>
              <a:t> yksinkertaisesta lähtökohdasta seuraa </a:t>
            </a:r>
            <a:r>
              <a:rPr lang="fi-FI" sz="2100" dirty="0" err="1"/>
              <a:t>Maxwellin</a:t>
            </a:r>
            <a:r>
              <a:rPr lang="fi-FI" sz="2100" dirty="0"/>
              <a:t> yhtälöt, vetyatomi* ja kaikki arjen ilmiöt (gravitaatiota lukuun ottamatta).</a:t>
            </a:r>
          </a:p>
          <a:p>
            <a:pPr lvl="1"/>
            <a:r>
              <a:rPr lang="fi-FI" dirty="0"/>
              <a:t>* Kun lisää protonin.</a:t>
            </a:r>
          </a:p>
          <a:p>
            <a:endParaRPr lang="fi-FI" sz="2100" dirty="0"/>
          </a:p>
          <a:p>
            <a:r>
              <a:rPr lang="fi-FI" sz="2100" dirty="0" err="1"/>
              <a:t>QED:ssä</a:t>
            </a:r>
            <a:r>
              <a:rPr lang="fi-FI" sz="2100" dirty="0"/>
              <a:t> elektronien vuorovaikutuksia välittävät fotonit.</a:t>
            </a:r>
          </a:p>
          <a:p>
            <a:endParaRPr lang="fi-FI" sz="2100" dirty="0"/>
          </a:p>
          <a:p>
            <a:r>
              <a:rPr lang="fi-FI" sz="2100" dirty="0"/>
              <a:t>Kvanttikenttäteoriassa yleisesti on ainehiukkasia ja </a:t>
            </a:r>
            <a:r>
              <a:rPr lang="fi-FI" sz="2100" b="1" dirty="0"/>
              <a:t>välittäjähiukkasia</a:t>
            </a:r>
            <a:r>
              <a:rPr lang="fi-FI" sz="2100" dirty="0"/>
              <a:t>.</a:t>
            </a:r>
          </a:p>
          <a:p>
            <a:pPr lvl="1"/>
            <a:r>
              <a:rPr lang="fi-FI" dirty="0"/>
              <a:t>Välittäjähiukkasten lukumäärä ja ominaisuudet seuraavat symmetriasta, ainehiukkasten kohdalla on valinnanvapautta.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Välittäjähiukkaset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467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Kaikilla hiukkasilla, joilla on sähkövaraus (tai jokin muu varaus), on antihiukkanen, jolla on vastakkainen varaus.</a:t>
            </a:r>
          </a:p>
          <a:p>
            <a:pPr lvl="1"/>
            <a:r>
              <a:rPr lang="fi-FI" sz="1900" dirty="0"/>
              <a:t>Hiukkanen ja antihiukkanen ovat saman kentän ilmentymiä.</a:t>
            </a:r>
          </a:p>
          <a:p>
            <a:endParaRPr lang="fi-FI" sz="2100" dirty="0"/>
          </a:p>
          <a:p>
            <a:r>
              <a:rPr lang="fi-FI" sz="2100" dirty="0"/>
              <a:t>Negatiivisesti varattua elektronia vastaa positiivisesti varattu positroni.</a:t>
            </a:r>
          </a:p>
          <a:p>
            <a:pPr lvl="1"/>
            <a:r>
              <a:rPr lang="fi-FI" sz="1900" dirty="0"/>
              <a:t>Ennustettu 1931, löydetty 1932.</a:t>
            </a:r>
          </a:p>
          <a:p>
            <a:endParaRPr lang="fi-FI" sz="2100" dirty="0"/>
          </a:p>
          <a:p>
            <a:r>
              <a:rPr lang="fi-FI" sz="2100" dirty="0"/>
              <a:t>Kun hiukkanen ja sen antihiukkanen kohtaavat, ne </a:t>
            </a:r>
            <a:r>
              <a:rPr lang="fi-FI" sz="2100" b="1" dirty="0" err="1"/>
              <a:t>annihiloituvat</a:t>
            </a:r>
            <a:r>
              <a:rPr lang="fi-FI" sz="2100" dirty="0"/>
              <a:t>, eli muuttuvat toisiksi hiukkasiksi.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5573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 err="1"/>
              <a:t>QED</a:t>
            </a:r>
            <a:r>
              <a:rPr lang="fi-FI" sz="2400" dirty="0"/>
              <a:t> on osa isompaa kokonaisuutta nimeltä hiukkasfysiikan </a:t>
            </a:r>
            <a:r>
              <a:rPr lang="fi-FI" sz="2400" b="1" dirty="0"/>
              <a:t>Standardimalli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/>
              <a:t>Standardimallissa on </a:t>
            </a:r>
            <a:r>
              <a:rPr lang="fi-FI" sz="2400" dirty="0" err="1"/>
              <a:t>QED:n</a:t>
            </a:r>
            <a:r>
              <a:rPr lang="fi-FI" sz="2400" dirty="0"/>
              <a:t> lisäksi kaksi muuta osaa, joilla on oma symmetriansa ja siihen liittyvä vuorovaikutus.</a:t>
            </a:r>
          </a:p>
          <a:p>
            <a:endParaRPr lang="fi-FI" sz="2400" dirty="0"/>
          </a:p>
          <a:p>
            <a:r>
              <a:rPr lang="fi-FI" sz="2400" dirty="0"/>
              <a:t>Standardimallin kaikki osat saatiin paikalleen 1970-luvulla. Hiukkaskiihdyttimet ovat varmentaneet sen ennusteet miljardisosan tarkkuudella.</a:t>
            </a:r>
            <a:endParaRPr lang="fi-FI" sz="2400" baseline="30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219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Standardimallissa on kolme vuoro-vaikutusta.</a:t>
            </a:r>
          </a:p>
          <a:p>
            <a:pPr lvl="1"/>
            <a:r>
              <a:rPr lang="fi-FI" dirty="0"/>
              <a:t>Sähkömagneettinen</a:t>
            </a:r>
          </a:p>
          <a:p>
            <a:pPr lvl="1"/>
            <a:r>
              <a:rPr lang="fi-FI" b="1" dirty="0"/>
              <a:t>Vahva</a:t>
            </a:r>
          </a:p>
          <a:p>
            <a:pPr lvl="1"/>
            <a:r>
              <a:rPr lang="fi-FI" b="1" dirty="0"/>
              <a:t>Heikko</a:t>
            </a:r>
          </a:p>
          <a:p>
            <a:endParaRPr lang="fi-FI" sz="2400" dirty="0"/>
          </a:p>
          <a:p>
            <a:r>
              <a:rPr lang="fi-FI" sz="2400" dirty="0"/>
              <a:t>Kullakin on omat välittäjähiukkaset.</a:t>
            </a:r>
          </a:p>
          <a:p>
            <a:pPr lvl="1"/>
            <a:r>
              <a:rPr lang="fi-FI" dirty="0"/>
              <a:t>Symmetria määrää, millaisia ne ovat.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symmetriaa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Autofit/>
          </a:bodyPr>
          <a:lstStyle/>
          <a:p>
            <a:r>
              <a:rPr lang="fi-FI" dirty="0"/>
              <a:t>Standardimallissa on kolmenlaista ainetta.</a:t>
            </a:r>
          </a:p>
          <a:p>
            <a:pPr lvl="1"/>
            <a:r>
              <a:rPr lang="fi-FI" b="1" dirty="0"/>
              <a:t>Leptonit</a:t>
            </a:r>
          </a:p>
          <a:p>
            <a:pPr lvl="1"/>
            <a:r>
              <a:rPr lang="fi-FI" b="1" dirty="0"/>
              <a:t>Kvarkit</a:t>
            </a:r>
          </a:p>
          <a:p>
            <a:pPr lvl="1"/>
            <a:r>
              <a:rPr lang="fi-FI" b="1" dirty="0" err="1"/>
              <a:t>Higgsin</a:t>
            </a:r>
            <a:r>
              <a:rPr lang="fi-FI" b="1" dirty="0"/>
              <a:t> hiukkanen</a:t>
            </a:r>
          </a:p>
          <a:p>
            <a:pPr lvl="1"/>
            <a:endParaRPr lang="fi-FI" sz="2200" dirty="0"/>
          </a:p>
          <a:p>
            <a:r>
              <a:rPr lang="fi-FI" dirty="0"/>
              <a:t>Symmetria rajoittaa sitä, millaisia ne ovat.</a:t>
            </a:r>
          </a:p>
          <a:p>
            <a:pPr lvl="1"/>
            <a:r>
              <a:rPr lang="fi-FI" dirty="0"/>
              <a:t>Kvarkit ja leptonit ovat pareittain.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Kolmenlaista ainetta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Vahva vuorovaikutus tunnetaan myös nimillä</a:t>
            </a:r>
            <a:r>
              <a:rPr lang="fi-FI" sz="2400" b="1" dirty="0"/>
              <a:t> värivuorovaikutus</a:t>
            </a:r>
            <a:r>
              <a:rPr lang="fi-FI" sz="2400" dirty="0"/>
              <a:t> ja </a:t>
            </a:r>
            <a:r>
              <a:rPr lang="fi-FI" sz="2400" b="1" dirty="0" err="1"/>
              <a:t>kvanttikromodynamiikka</a:t>
            </a:r>
            <a:r>
              <a:rPr lang="fi-FI" sz="2400" b="1" dirty="0"/>
              <a:t> </a:t>
            </a:r>
            <a:r>
              <a:rPr lang="fi-FI" sz="2400" dirty="0"/>
              <a:t>(</a:t>
            </a:r>
            <a:r>
              <a:rPr lang="fi-FI" sz="2400" b="1" dirty="0" err="1"/>
              <a:t>Quantum</a:t>
            </a:r>
            <a:r>
              <a:rPr lang="fi-FI" sz="2400" b="1" dirty="0"/>
              <a:t> </a:t>
            </a:r>
            <a:r>
              <a:rPr lang="fi-FI" sz="2400" b="1" dirty="0" err="1"/>
              <a:t>Chromodynamics</a:t>
            </a:r>
            <a:r>
              <a:rPr lang="fi-FI" sz="2400" dirty="0"/>
              <a:t>, </a:t>
            </a:r>
            <a:r>
              <a:rPr lang="fi-FI" sz="2400" b="1" dirty="0"/>
              <a:t>QCD</a:t>
            </a:r>
            <a:r>
              <a:rPr lang="fi-FI" sz="2400" dirty="0"/>
              <a:t>).</a:t>
            </a:r>
          </a:p>
          <a:p>
            <a:endParaRPr lang="fi-FI" sz="2400" dirty="0"/>
          </a:p>
          <a:p>
            <a:r>
              <a:rPr lang="fi-FI" sz="2400" dirty="0" err="1"/>
              <a:t>QCD:ssä</a:t>
            </a:r>
            <a:r>
              <a:rPr lang="fi-FI" sz="2400" dirty="0"/>
              <a:t> on kolme eri varausta, joille on annettu nimet punainen, sininen ja vihreä. Kukin niistä voi olla + tai -.</a:t>
            </a:r>
          </a:p>
          <a:p>
            <a:pPr lvl="1"/>
            <a:r>
              <a:rPr lang="fi-FI" dirty="0"/>
              <a:t>Ei mitään tekemistä valon värien kanssa.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Värivuorovaikutuksen tuntevia hiukkasia sanotaan </a:t>
            </a:r>
            <a:r>
              <a:rPr lang="fi-FI" sz="2400" b="1" dirty="0"/>
              <a:t>värillisiksi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Vahva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Standardimallissa värillisiä ovat kvarkit ja </a:t>
            </a:r>
            <a:r>
              <a:rPr lang="fi-FI" b="1" dirty="0"/>
              <a:t>gluonit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Kvarkilla on yksi väri </a:t>
            </a:r>
            <a:r>
              <a:rPr lang="fi-FI"/>
              <a:t>(antikvarkilla </a:t>
            </a:r>
            <a:r>
              <a:rPr lang="fi-FI" dirty="0"/>
              <a:t>antiväri).</a:t>
            </a:r>
          </a:p>
          <a:p>
            <a:pPr lvl="1"/>
            <a:r>
              <a:rPr lang="fi-FI" dirty="0"/>
              <a:t>Gluonilla on väri ja antiväri.</a:t>
            </a:r>
          </a:p>
          <a:p>
            <a:pPr lvl="1"/>
            <a:endParaRPr lang="fi-FI" dirty="0"/>
          </a:p>
          <a:p>
            <a:r>
              <a:rPr lang="fi-FI" dirty="0"/>
              <a:t>Kvarkit hahmottivat Murray </a:t>
            </a:r>
            <a:r>
              <a:rPr lang="fi-FI" dirty="0" err="1"/>
              <a:t>Gell-Man</a:t>
            </a:r>
            <a:r>
              <a:rPr lang="fi-FI" dirty="0"/>
              <a:t> ja George </a:t>
            </a:r>
            <a:r>
              <a:rPr lang="fi-FI" dirty="0" err="1"/>
              <a:t>Zweig</a:t>
            </a:r>
            <a:r>
              <a:rPr lang="fi-FI" dirty="0"/>
              <a:t> (1937-) vuonna 1964.</a:t>
            </a:r>
          </a:p>
          <a:p>
            <a:endParaRPr lang="fi-FI" dirty="0"/>
          </a:p>
          <a:p>
            <a:r>
              <a:rPr lang="fi-FI" dirty="0"/>
              <a:t>Koska gluoneilla on värivaraus, ne vuorovaikuttavat toistensa kanssa.</a:t>
            </a:r>
          </a:p>
          <a:p>
            <a:pPr lvl="1"/>
            <a:r>
              <a:rPr lang="fi-FI" sz="2000" dirty="0"/>
              <a:t>Fotonilla ei ole sähkövarausta.</a:t>
            </a:r>
          </a:p>
          <a:p>
            <a:pPr lvl="1"/>
            <a:r>
              <a:rPr lang="fi-FI" sz="2000" dirty="0" err="1"/>
              <a:t>QCD</a:t>
            </a:r>
            <a:r>
              <a:rPr lang="fi-FI" sz="2000" dirty="0"/>
              <a:t> on </a:t>
            </a:r>
            <a:r>
              <a:rPr lang="fi-FI" sz="2000" dirty="0" err="1"/>
              <a:t>QED:tä</a:t>
            </a:r>
            <a:r>
              <a:rPr lang="fi-FI" sz="2000" dirty="0"/>
              <a:t> monimutkaisempi.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Kvarkkien ja gluonien värit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2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Sähköisesti varatut hiukkaset ovat sitoutuneet sähköisesti neutraaleiksi kokonaisuuksiksi, </a:t>
            </a:r>
            <a:r>
              <a:rPr lang="fi-FI" sz="1800" b="1" dirty="0"/>
              <a:t>atomeiksi</a:t>
            </a:r>
            <a:r>
              <a:rPr lang="fi-FI" sz="18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Värilliset kvarkit ovat sitoutuneet värineutraaleiksi kokonaisuuksiksi, </a:t>
            </a:r>
            <a:r>
              <a:rPr lang="fi-FI" sz="1800" b="1" dirty="0"/>
              <a:t>hadroneiksi</a:t>
            </a:r>
            <a:r>
              <a:rPr lang="fi-FI" sz="18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Sähkövarauksia on vain yksi, joten nollavarauksen voi saavuttaa vain laittamalla yhtä paljon + ja - varauksia.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Värivarauksia on kolme, joten hiukkanen voi olla väritön kahdella tavalla.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Yhtä paljon väriä ja antiväriä.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Yhtä paljon kaikkia kolmea väriä (tai antiväriä).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tapaa olla väritön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5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Hadronit on vanhastaan jaettu kahteen luokkaan: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Mesonit</a:t>
            </a:r>
            <a:r>
              <a:rPr lang="fi-FI" dirty="0"/>
              <a:t> (yksi kvarkki ja antikvarkki)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Baryonit</a:t>
            </a:r>
            <a:r>
              <a:rPr lang="fi-FI" dirty="0"/>
              <a:t> (kolme kvarkkia)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Protonin kvarkkisisältö on </a:t>
            </a:r>
            <a:r>
              <a:rPr lang="fi-FI" i="1" dirty="0" err="1"/>
              <a:t>uud</a:t>
            </a:r>
            <a:r>
              <a:rPr lang="fi-FI" dirty="0"/>
              <a:t> ja neutronin </a:t>
            </a:r>
            <a:r>
              <a:rPr lang="fi-FI" i="1" dirty="0" err="1"/>
              <a:t>udd</a:t>
            </a:r>
            <a:r>
              <a:rPr lang="fi-FI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Protoni on ainoa stabiili hadroni.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2000-luvulla on löydetty uudenlaisia hadroneita: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Tetrakvarkit (</a:t>
            </a:r>
            <a:r>
              <a:rPr lang="fi-FI" dirty="0"/>
              <a:t>kaksi kvarkkia ja kaksi antikvarkkia)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Pentakvarkit</a:t>
            </a:r>
            <a:r>
              <a:rPr lang="fi-FI" dirty="0"/>
              <a:t> (neljä kvarkkia, yksi antikvarkki)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Hadronit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7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Gluonien sidottuja tiloja eli </a:t>
            </a:r>
            <a:r>
              <a:rPr lang="fi-FI" sz="2400" b="1" dirty="0"/>
              <a:t>liimapalloja (glueballs)</a:t>
            </a:r>
            <a:r>
              <a:rPr lang="fi-FI" sz="2400" dirty="0"/>
              <a:t> etsitään</a:t>
            </a:r>
            <a:r>
              <a:rPr lang="fi-FI" sz="2400" b="1" dirty="0"/>
              <a:t>.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Yksinkertaisimmissa on gluoni ja antigluoni tai kolme gluonia.</a:t>
            </a:r>
          </a:p>
          <a:p>
            <a:pPr lvl="1"/>
            <a:r>
              <a:rPr lang="fi-FI" sz="2200" dirty="0"/>
              <a:t>Vrt. mesonit ja baryonit.</a:t>
            </a:r>
          </a:p>
          <a:p>
            <a:pPr lvl="1"/>
            <a:endParaRPr lang="fi-FI" sz="2200" dirty="0"/>
          </a:p>
          <a:p>
            <a:r>
              <a:rPr lang="fi-FI" sz="2400" dirty="0"/>
              <a:t>QCD ennustaa (periaatteessa) hadronien ja liimapallojen ominaisuudet.</a:t>
            </a:r>
          </a:p>
          <a:p>
            <a:pPr lvl="1"/>
            <a:r>
              <a:rPr lang="fi-FI" sz="2200" dirty="0"/>
              <a:t>Käytännössä kaikkia ei osata laskea.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 vankeuteen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AB338-7D2A-DA4F-AC30-C7CDB56F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57986"/>
            <a:ext cx="4284576" cy="4299574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654A09D-3E7C-9841-A8C2-4D5613A620C7}"/>
              </a:ext>
            </a:extLst>
          </p:cNvPr>
          <p:cNvSpPr txBox="1">
            <a:spLocks/>
          </p:cNvSpPr>
          <p:nvPr/>
        </p:nvSpPr>
        <p:spPr>
          <a:xfrm>
            <a:off x="4572000" y="6381328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https://cds.cern.ch/record/2775841</a:t>
            </a:r>
          </a:p>
        </p:txBody>
      </p:sp>
    </p:spTree>
    <p:extLst>
      <p:ext uri="{BB962C8B-B14F-4D97-AF65-F5344CB8AC3E}">
        <p14:creationId xmlns:p14="http://schemas.microsoft.com/office/powerpoint/2010/main" val="37530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Atomin voi hajottaa elektroniksi ja ytimeksi.</a:t>
            </a:r>
          </a:p>
          <a:p>
            <a:endParaRPr lang="fi-FI" sz="2000" dirty="0"/>
          </a:p>
          <a:p>
            <a:r>
              <a:rPr lang="fi-FI" sz="2000" dirty="0"/>
              <a:t>Hadroneita rikottaessa kvarkit sitoutuvat aina toisiksi värineutraaleiksi tiloiksi.</a:t>
            </a:r>
          </a:p>
          <a:p>
            <a:pPr lvl="1"/>
            <a:r>
              <a:rPr lang="fi-FI" sz="1800" dirty="0"/>
              <a:t>Kvarkkeja tai gluoneja ei havaita, ainoastaan niiden sidottuja tiloja. (</a:t>
            </a:r>
            <a:r>
              <a:rPr lang="fi-FI" sz="1800" b="1" dirty="0"/>
              <a:t>Infrapunaorjuus</a:t>
            </a:r>
            <a:r>
              <a:rPr lang="fi-FI" sz="1800" dirty="0"/>
              <a:t>.)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Värivoima on vahva, mutta sen kantama on lyhyt, koska gluonit elävät vankeudessa.</a:t>
            </a:r>
          </a:p>
          <a:p>
            <a:endParaRPr lang="fi-FI" sz="2000" dirty="0"/>
          </a:p>
          <a:p>
            <a:r>
              <a:rPr lang="fi-FI" sz="2000" dirty="0"/>
              <a:t>Sillä, että värillisiä hiukkasia nähdään vain värittömissä yhdistelmissä on nimi </a:t>
            </a:r>
            <a:r>
              <a:rPr lang="fi-FI" sz="2000" b="1" dirty="0"/>
              <a:t>värivankeus</a:t>
            </a:r>
            <a:r>
              <a:rPr lang="fi-FI" sz="20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Värivankeus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3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100" dirty="0"/>
              <a:t>Sähkövarauksia sisältävien atomien sitoutuminen molekyyleiksi ja molekyylien vuorovaikutus on </a:t>
            </a:r>
            <a:r>
              <a:rPr lang="fi-FI" sz="2100" b="1" dirty="0"/>
              <a:t>kemiaa</a:t>
            </a:r>
            <a:r>
              <a:rPr lang="fi-FI" sz="21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100" dirty="0"/>
          </a:p>
          <a:p>
            <a:pPr marL="342900" indent="-342900">
              <a:buFont typeface="Arial"/>
              <a:buChar char="•"/>
            </a:pPr>
            <a:r>
              <a:rPr lang="fi-FI" sz="2100" dirty="0"/>
              <a:t>Värivarauksia sisältävien hadronien sitoutuminen atomiytimiksi on </a:t>
            </a:r>
            <a:r>
              <a:rPr lang="fi-FI" sz="2100" b="1" dirty="0"/>
              <a:t>ydinfysiikkaa</a:t>
            </a:r>
            <a:r>
              <a:rPr lang="fi-FI" sz="21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100" dirty="0"/>
          </a:p>
          <a:p>
            <a:pPr marL="342900" indent="-342900">
              <a:buFont typeface="Arial"/>
              <a:buChar char="•"/>
            </a:pPr>
            <a:r>
              <a:rPr lang="fi-FI" sz="2100" dirty="0"/>
              <a:t>Kummassakin tapauksessa varaus on epätasaisesti jakautunut.</a:t>
            </a:r>
          </a:p>
          <a:p>
            <a:pPr marL="342900" indent="-342900">
              <a:buFont typeface="Arial"/>
              <a:buChar char="•"/>
            </a:pPr>
            <a:endParaRPr lang="fi-FI" sz="2100" dirty="0"/>
          </a:p>
          <a:p>
            <a:pPr marL="342900" indent="-342900">
              <a:buFont typeface="Arial"/>
              <a:buChar char="•"/>
            </a:pPr>
            <a:r>
              <a:rPr lang="fi-FI" sz="2100" dirty="0"/>
              <a:t>Kuten vahva vuorovaikutus, ydinvuorovaikutus on voimakas, mutta sen kantama on lyhyt.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Ydinvuorovaikutus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1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Atomien rikkominen vs.</a:t>
            </a:r>
            <a:br>
              <a:rPr lang="fi-FI" dirty="0"/>
            </a:br>
            <a:r>
              <a:rPr lang="fi-FI" dirty="0"/>
              <a:t>ydinten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5" name="Picture 4" descr="mohawk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4"/>
          <a:stretch/>
        </p:blipFill>
        <p:spPr>
          <a:xfrm>
            <a:off x="5688123" y="2132856"/>
            <a:ext cx="3121581" cy="2176536"/>
          </a:xfrm>
          <a:prstGeom prst="rect">
            <a:avLst/>
          </a:prstGeom>
        </p:spPr>
      </p:pic>
      <p:pic>
        <p:nvPicPr>
          <p:cNvPr id="7" name="Picture 6" descr="pexels-photo-38712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979711" y="2132856"/>
            <a:ext cx="3553755" cy="216023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1979712" y="4437112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</a:t>
            </a:r>
            <a:r>
              <a:rPr lang="en-GB" dirty="0" err="1"/>
              <a:t>www.pexels.com</a:t>
            </a:r>
            <a:r>
              <a:rPr lang="en-GB" dirty="0"/>
              <a:t>/photo/fire-fireplace-burning-on-fire-38712/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24128" y="4401108"/>
            <a:ext cx="3096344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http://www.abomb1.org/images/</a:t>
            </a:r>
            <a:r>
              <a:rPr lang="en-GB" dirty="0" err="1"/>
              <a:t>mohawkb.jpg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6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300" dirty="0"/>
              <a:t>Standardimallin rakennuspalikat ovat </a:t>
            </a:r>
            <a:r>
              <a:rPr lang="fi-FI" sz="2300" b="1" dirty="0"/>
              <a:t>alkeishiukkasia</a:t>
            </a:r>
            <a:r>
              <a:rPr lang="fi-FI" sz="2300" dirty="0"/>
              <a:t> (</a:t>
            </a:r>
            <a:r>
              <a:rPr lang="fi-FI" sz="2300" b="1" dirty="0" err="1"/>
              <a:t>elementary</a:t>
            </a:r>
            <a:r>
              <a:rPr lang="fi-FI" sz="2300" b="1" dirty="0"/>
              <a:t> </a:t>
            </a:r>
            <a:r>
              <a:rPr lang="fi-FI" sz="2300" b="1" dirty="0" err="1"/>
              <a:t>particles</a:t>
            </a:r>
            <a:r>
              <a:rPr lang="fi-FI" sz="2300" dirty="0"/>
              <a:t>), eli niillä ei ole alirakennetta.</a:t>
            </a:r>
          </a:p>
          <a:p>
            <a:pPr marL="342900" indent="-342900">
              <a:buFont typeface="Arial"/>
              <a:buChar char="•"/>
            </a:pPr>
            <a:endParaRPr lang="fi-FI" sz="2300" dirty="0"/>
          </a:p>
          <a:p>
            <a:pPr marL="342900" indent="-342900">
              <a:buFont typeface="Arial"/>
              <a:buChar char="•"/>
            </a:pPr>
            <a:r>
              <a:rPr lang="fi-FI" sz="2300" dirty="0"/>
              <a:t>Ytimet, kuten atomit, ovat alkeishiukkasten sidottuja tiloja, </a:t>
            </a:r>
            <a:r>
              <a:rPr lang="fi-FI" sz="2300" b="1" dirty="0"/>
              <a:t>yhdistelmähiukkasia</a:t>
            </a:r>
            <a:r>
              <a:rPr lang="fi-FI" sz="2300" dirty="0"/>
              <a:t> (</a:t>
            </a:r>
            <a:r>
              <a:rPr lang="fi-FI" sz="2300" b="1" dirty="0" err="1"/>
              <a:t>composite</a:t>
            </a:r>
            <a:r>
              <a:rPr lang="fi-FI" sz="2300" b="1" dirty="0"/>
              <a:t> </a:t>
            </a:r>
            <a:r>
              <a:rPr lang="fi-FI" sz="2300" b="1" dirty="0" err="1"/>
              <a:t>particles</a:t>
            </a:r>
            <a:r>
              <a:rPr lang="fi-FI" sz="2300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sz="2300" dirty="0"/>
          </a:p>
          <a:p>
            <a:pPr marL="342900" indent="-342900">
              <a:buFont typeface="Arial"/>
              <a:buChar char="•"/>
            </a:pPr>
            <a:r>
              <a:rPr lang="fi-FI" sz="2300" dirty="0"/>
              <a:t>Yhdistelmähiukkasten massa (tai lepoenergia, </a:t>
            </a:r>
            <a:r>
              <a:rPr lang="fi-FI" sz="2300" i="1" dirty="0"/>
              <a:t>E</a:t>
            </a:r>
            <a:r>
              <a:rPr lang="fi-FI" sz="2300" dirty="0"/>
              <a:t>=</a:t>
            </a:r>
            <a:r>
              <a:rPr lang="fi-FI" sz="2300" i="1" dirty="0"/>
              <a:t>mc</a:t>
            </a:r>
            <a:r>
              <a:rPr lang="fi-FI" sz="2300" i="1" baseline="30000" dirty="0"/>
              <a:t>2</a:t>
            </a:r>
            <a:r>
              <a:rPr lang="fi-FI" sz="2300" dirty="0"/>
              <a:t>) koostuu osasten massoista plus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Alkeis- vs yhdistelmä-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3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6 leptonia ja 6 kvarkkia.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Jokaista kvarkkia on kolmea eri väriä.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Protonit ja neutronit rakentuvat kvarkeista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Ytimet rakentuvat protoneista ja neutroneista. 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Leptoneista tavallisessa aineessa on vain elektroneita.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Yksinkertaisuudesta monimuotoisuuteen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66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Tavallisen aineen </a:t>
            </a:r>
            <a:r>
              <a:rPr lang="fi-FI" sz="2400"/>
              <a:t>monimuotoisuus juontuu </a:t>
            </a:r>
            <a:r>
              <a:rPr lang="fi-FI" sz="2400" dirty="0"/>
              <a:t>vain kolmesta palasta ja niiden yksinkertaisista symmetrioista seuraavista vuorovaikutuksista.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Missä ovat muut hiukkaset?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Yksinkertaisuudesta monimuotoisuuteen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1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Vuorovaikutukset muuttavat hiukkasia toisiksi.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Hiukkaset hajoavat, ellei ole jotain syytä, miksi ne eivät voi hajota.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Säilymislait</a:t>
            </a:r>
            <a:r>
              <a:rPr lang="fi-FI" dirty="0"/>
              <a:t> seuraavat symmetrioista.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Elektroni on kevyin hiukkanen, jolla on sähkövaraus.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Kvarkit </a:t>
            </a:r>
            <a:r>
              <a:rPr lang="fi-FI" i="1" dirty="0"/>
              <a:t>u</a:t>
            </a:r>
            <a:r>
              <a:rPr lang="fi-FI" dirty="0"/>
              <a:t> ja </a:t>
            </a:r>
            <a:r>
              <a:rPr lang="fi-FI" i="1" dirty="0"/>
              <a:t>d</a:t>
            </a:r>
            <a:r>
              <a:rPr lang="fi-FI" dirty="0"/>
              <a:t> ovat kevyimpiä hiukkasia, joilla on </a:t>
            </a:r>
            <a:r>
              <a:rPr lang="fi-FI" b="1" dirty="0" err="1"/>
              <a:t>baryoniluku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ja stabiilius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2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Säilyviä varauksia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FC0DA5-FE63-CA47-B037-DF81A514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636"/>
              </p:ext>
            </p:extLst>
          </p:nvPr>
        </p:nvGraphicFramePr>
        <p:xfrm>
          <a:off x="1979612" y="1853668"/>
          <a:ext cx="684053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139">
                  <a:extLst>
                    <a:ext uri="{9D8B030D-6E8A-4147-A177-3AD203B41FA5}">
                      <a16:colId xmlns:a16="http://schemas.microsoft.com/office/drawing/2014/main" val="1599148221"/>
                    </a:ext>
                  </a:extLst>
                </a:gridCol>
                <a:gridCol w="1022264">
                  <a:extLst>
                    <a:ext uri="{9D8B030D-6E8A-4147-A177-3AD203B41FA5}">
                      <a16:colId xmlns:a16="http://schemas.microsoft.com/office/drawing/2014/main" val="174784388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74364247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872078947"/>
                    </a:ext>
                  </a:extLst>
                </a:gridCol>
                <a:gridCol w="1295824">
                  <a:extLst>
                    <a:ext uri="{9D8B030D-6E8A-4147-A177-3AD203B41FA5}">
                      <a16:colId xmlns:a16="http://schemas.microsoft.com/office/drawing/2014/main" val="4054941882"/>
                    </a:ext>
                  </a:extLst>
                </a:gridCol>
              </a:tblGrid>
              <a:tr h="47590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sähkö-varaus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värivaraus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baryoni-luku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leptoni-luku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u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c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7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d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s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3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leptonit </a:t>
                      </a:r>
                      <a:r>
                        <a:rPr lang="fi-FI" i="1"/>
                        <a:t>e</a:t>
                      </a:r>
                      <a:r>
                        <a:rPr lang="fi-FI"/>
                        <a:t>, 𝜇, 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4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neutriinot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9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fotoni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gluonit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 +</a:t>
                      </a:r>
                    </a:p>
                    <a:p>
                      <a:r>
                        <a:rPr lang="fi-FI"/>
                        <a:t>yksi antiväri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6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5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98233"/>
                  </a:ext>
                </a:extLst>
              </a:tr>
            </a:tbl>
          </a:graphicData>
        </a:graphic>
      </p:graphicFrame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0C5420-9097-DF48-B1A0-33BC2784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5934585"/>
            <a:ext cx="6876764" cy="36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Lisäksi energia ja liikemäärä säilyvät.</a:t>
            </a:r>
          </a:p>
        </p:txBody>
      </p:sp>
    </p:spTree>
    <p:extLst>
      <p:ext uri="{BB962C8B-B14F-4D97-AF65-F5344CB8AC3E}">
        <p14:creationId xmlns:p14="http://schemas.microsoft.com/office/powerpoint/2010/main" val="995278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Myös suurin osa ytimistä hajoaa, eli ne ovat </a:t>
            </a:r>
            <a:r>
              <a:rPr lang="fi-FI" b="1" dirty="0"/>
              <a:t>radioaktiivisia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Kvanttikenttäteoria ennustaa vain hajoamisen todennäköisyyden, ei koska se tapahtuu.</a:t>
            </a:r>
          </a:p>
          <a:p>
            <a:endParaRPr lang="fi-FI" dirty="0"/>
          </a:p>
          <a:p>
            <a:r>
              <a:rPr lang="fi-FI" dirty="0"/>
              <a:t>Jotkut ytimet hajoavat ydinvuorovaikutuksen takia nopeasti.</a:t>
            </a:r>
          </a:p>
          <a:p>
            <a:endParaRPr lang="fi-FI" dirty="0"/>
          </a:p>
          <a:p>
            <a:r>
              <a:rPr lang="fi-FI" dirty="0"/>
              <a:t>Toiset hajoavat hitaasti, koska niiden hajoamisesta on vastuussa heikko vuorovaikutus.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 hajoaminen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1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300" dirty="0"/>
              <a:t>Heikkoa vuorovaikutusta välittävät </a:t>
            </a:r>
            <a:r>
              <a:rPr lang="fi-FI" sz="2300" i="1" dirty="0"/>
              <a:t>W</a:t>
            </a:r>
            <a:r>
              <a:rPr lang="fi-FI" sz="2300" dirty="0"/>
              <a:t>- ja </a:t>
            </a:r>
            <a:r>
              <a:rPr lang="fi-FI" sz="2300" i="1" dirty="0"/>
              <a:t>Z</a:t>
            </a:r>
            <a:r>
              <a:rPr lang="fi-FI" sz="2300" dirty="0"/>
              <a:t>-bosonit.</a:t>
            </a:r>
          </a:p>
          <a:p>
            <a:endParaRPr lang="fi-FI" sz="2300" dirty="0"/>
          </a:p>
          <a:p>
            <a:r>
              <a:rPr lang="fi-FI" sz="2300" dirty="0"/>
              <a:t>Kuten gluonit, ne vuorovaikuttavat toistensa kanssa.</a:t>
            </a:r>
          </a:p>
          <a:p>
            <a:endParaRPr lang="fi-FI" sz="2300" dirty="0"/>
          </a:p>
          <a:p>
            <a:r>
              <a:rPr lang="fi-FI" sz="2300" dirty="0"/>
              <a:t>Kuten värivuorovaikutus, heikko vuorovaikutus ei ulotu kauas, eikä vaikuta arjen mittakaavassa.</a:t>
            </a:r>
          </a:p>
          <a:p>
            <a:endParaRPr lang="fi-FI" sz="2300" dirty="0"/>
          </a:p>
          <a:p>
            <a:r>
              <a:rPr lang="fi-FI" sz="2300" dirty="0" err="1"/>
              <a:t>QED</a:t>
            </a:r>
            <a:r>
              <a:rPr lang="fi-FI" sz="2300" dirty="0"/>
              <a:t> ja heikko vuorovaikutus ovat osa samaa kokonaisuutta, </a:t>
            </a:r>
            <a:r>
              <a:rPr lang="fi-FI" sz="2300" b="1" dirty="0"/>
              <a:t>sähköheikkoa vuorovaikutusta</a:t>
            </a:r>
            <a:r>
              <a:rPr lang="fi-FI" sz="23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Heikko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6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Sähkömagneettinen ja heikko vuorovaikutus ovat yhdessä korkeilla energioilla.</a:t>
            </a:r>
          </a:p>
          <a:p>
            <a:pPr marL="342900" indent="-342900">
              <a:buFont typeface="Arial"/>
              <a:buChar char="•"/>
            </a:pPr>
            <a:endParaRPr lang="fi-FI" i="1" dirty="0"/>
          </a:p>
          <a:p>
            <a:pPr marL="342900" indent="-342900">
              <a:buFont typeface="Arial"/>
              <a:buChar char="•"/>
            </a:pPr>
            <a:r>
              <a:rPr lang="fi-FI" i="1" dirty="0"/>
              <a:t>W</a:t>
            </a:r>
            <a:r>
              <a:rPr lang="fi-FI" dirty="0"/>
              <a:t>- ja </a:t>
            </a:r>
            <a:r>
              <a:rPr lang="fi-FI" i="1" dirty="0"/>
              <a:t>Z</a:t>
            </a:r>
            <a:r>
              <a:rPr lang="fi-FI" dirty="0"/>
              <a:t>-bosonit ja fotonit ovat silloin massattomia.</a:t>
            </a:r>
          </a:p>
          <a:p>
            <a:pPr marL="0" indent="0">
              <a:buNone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i="1" dirty="0"/>
              <a:t>W</a:t>
            </a:r>
            <a:r>
              <a:rPr lang="fi-FI" dirty="0"/>
              <a:t>- ja </a:t>
            </a:r>
            <a:r>
              <a:rPr lang="fi-FI" i="1" dirty="0"/>
              <a:t>Z</a:t>
            </a:r>
            <a:r>
              <a:rPr lang="fi-FI" dirty="0"/>
              <a:t>-bosonit (toisin kuin fotonit) vuorovaikuttavat suoraan </a:t>
            </a:r>
            <a:r>
              <a:rPr lang="fi-FI" b="1" dirty="0"/>
              <a:t>Higgsin kentän </a:t>
            </a:r>
            <a:r>
              <a:rPr lang="fi-FI" dirty="0"/>
              <a:t>kanssa.</a:t>
            </a:r>
          </a:p>
          <a:p>
            <a:pPr marL="273050" lvl="1" indent="0">
              <a:buNone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Kun Higgsin kentän arvo on nollasta eroava, se rikkoo symmetrian näiden hiukkasten välillä ja antaa massan </a:t>
            </a:r>
            <a:r>
              <a:rPr lang="fi-FI" i="1" dirty="0"/>
              <a:t>W</a:t>
            </a:r>
            <a:r>
              <a:rPr lang="fi-FI" dirty="0"/>
              <a:t>- ja </a:t>
            </a:r>
            <a:r>
              <a:rPr lang="fi-FI" i="1" dirty="0"/>
              <a:t>Z</a:t>
            </a:r>
            <a:r>
              <a:rPr lang="fi-FI" dirty="0"/>
              <a:t>-bosoneille (mutta ei fotonille).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Sähköheikko symmetriarikko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6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Peter </a:t>
            </a:r>
            <a:r>
              <a:rPr lang="fi-FI" sz="2000" dirty="0" err="1"/>
              <a:t>Higgs</a:t>
            </a:r>
            <a:r>
              <a:rPr lang="fi-FI" sz="2000" dirty="0"/>
              <a:t> (1929-) hahmotti vuonna 1964, että </a:t>
            </a:r>
            <a:r>
              <a:rPr lang="fi-FI" sz="2000" i="1" dirty="0"/>
              <a:t>W</a:t>
            </a:r>
            <a:r>
              <a:rPr lang="fi-FI" sz="2000" dirty="0"/>
              <a:t>- ja </a:t>
            </a:r>
            <a:r>
              <a:rPr lang="fi-FI" sz="2000" i="1" dirty="0"/>
              <a:t>Z</a:t>
            </a:r>
            <a:r>
              <a:rPr lang="fi-FI" sz="2000" dirty="0"/>
              <a:t>-bosonit saavat massansa </a:t>
            </a:r>
            <a:r>
              <a:rPr lang="fi-FI" sz="2000" dirty="0" err="1"/>
              <a:t>Higgsin</a:t>
            </a:r>
            <a:r>
              <a:rPr lang="fi-FI" sz="2000" dirty="0"/>
              <a:t> kentältä.</a:t>
            </a:r>
          </a:p>
          <a:p>
            <a:pPr lvl="1"/>
            <a:r>
              <a:rPr lang="fi-FI" sz="1800" dirty="0" err="1"/>
              <a:t>Higgs</a:t>
            </a:r>
            <a:r>
              <a:rPr lang="fi-FI" sz="1800" dirty="0"/>
              <a:t> antaa massan myös tunnetuille kvarkeille ja leptoneille (paitsi ehkä neutriinoille).</a:t>
            </a:r>
          </a:p>
          <a:p>
            <a:endParaRPr lang="fi-FI" sz="2000" dirty="0"/>
          </a:p>
          <a:p>
            <a:r>
              <a:rPr lang="fi-FI" sz="2000" dirty="0"/>
              <a:t>Mitä voimakkaammin hiukkanen </a:t>
            </a:r>
            <a:r>
              <a:rPr lang="fi-FI" sz="2000" dirty="0" err="1"/>
              <a:t>vuorovaikuttaa</a:t>
            </a:r>
            <a:r>
              <a:rPr lang="fi-FI" sz="2000" dirty="0"/>
              <a:t> </a:t>
            </a:r>
            <a:r>
              <a:rPr lang="fi-FI" sz="2000" dirty="0" err="1"/>
              <a:t>Higgsin</a:t>
            </a:r>
            <a:r>
              <a:rPr lang="fi-FI" sz="2000" dirty="0"/>
              <a:t> kentän kanssa, sitä isomman massan se saa.</a:t>
            </a:r>
          </a:p>
          <a:p>
            <a:pPr lvl="1"/>
            <a:r>
              <a:rPr lang="fi-FI" sz="1800" dirty="0"/>
              <a:t>Standardimalli ei selitä näiden vuorovaikutusten voimakkuutta.</a:t>
            </a:r>
          </a:p>
          <a:p>
            <a:pPr lvl="1"/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Suurin osa protonien ja neutronien massasta, ja siten tavallisen aineen massasta, tulee vahvan vuorovaikutuksen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Massojen mekanismi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8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Kvanttikenttäteoria on perustavanlaatuinen teoria aineesta, sekä muista vuorovaikutuksista kuin gravitaatiosta.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Standardimalli tuli valmiiksi 1973 </a:t>
            </a:r>
            <a:r>
              <a:rPr lang="fi-FI" sz="2400" dirty="0" err="1"/>
              <a:t>top-kvarkin</a:t>
            </a:r>
            <a:r>
              <a:rPr lang="fi-FI" sz="2400" dirty="0"/>
              <a:t> myötä.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 err="1"/>
              <a:t>Higgsin</a:t>
            </a:r>
            <a:r>
              <a:rPr lang="fi-FI" sz="2400" dirty="0"/>
              <a:t> hiukkanen oli viimeinen Standardimallin löydetty pala (löydetty 2012, Nobelin palkinto 2013).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Viimeinen pala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1720" y="228600"/>
            <a:ext cx="6711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Standardimallin hiukkaset</a:t>
            </a:r>
          </a:p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ja vuorovaikutukset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A56480-C761-4341-8398-CBF5125B78DE}" type="slidenum">
              <a:rPr lang="en-GB"/>
              <a:pPr eaLnBrk="1" hangingPunct="1"/>
              <a:t>39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56276" y="1664805"/>
            <a:ext cx="1877835" cy="4513255"/>
          </a:xfrm>
          <a:prstGeom prst="rect">
            <a:avLst/>
          </a:prstGeom>
          <a:noFill/>
        </p:spPr>
        <p:txBody>
          <a:bodyPr wrap="square" lIns="90000" rtlCol="0">
            <a:normAutofit/>
          </a:bodyPr>
          <a:lstStyle/>
          <a:p>
            <a:r>
              <a:rPr lang="fi-FI" dirty="0"/>
              <a:t>Viivat yhdistävät hiukkasia, jotka vuorovaikuttavat toistensa kanssa suoraan.</a:t>
            </a:r>
          </a:p>
          <a:p>
            <a:endParaRPr lang="fi-FI" dirty="0"/>
          </a:p>
          <a:p>
            <a:r>
              <a:rPr lang="fi-FI" dirty="0"/>
              <a:t>(Vaikka kaikki muut hiukkaset poistettaisiin, viivalla yhdistetyt hiukkaset </a:t>
            </a:r>
            <a:r>
              <a:rPr lang="fi-FI" dirty="0" err="1"/>
              <a:t>vuorovaikuttaisi-vat </a:t>
            </a:r>
            <a:r>
              <a:rPr lang="fi-FI" dirty="0"/>
              <a:t>keskenään.)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9D53-B2DF-E640-85FB-9E50CA4226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65468-9E4E-3C48-9925-A8D776380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34" y="1344843"/>
            <a:ext cx="5310660" cy="503575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6C64747-7DC3-FE48-A71A-10F8964C3D67}"/>
              </a:ext>
            </a:extLst>
          </p:cNvPr>
          <p:cNvSpPr txBox="1">
            <a:spLocks/>
          </p:cNvSpPr>
          <p:nvPr/>
        </p:nvSpPr>
        <p:spPr>
          <a:xfrm>
            <a:off x="1979712" y="6210875"/>
            <a:ext cx="5940660" cy="2096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https://commons.wikimedia.org/wiki/File:Elementary_particle_interactions_in_the_Standard_Model.png</a:t>
            </a:r>
          </a:p>
        </p:txBody>
      </p:sp>
    </p:spTree>
    <p:extLst>
      <p:ext uri="{BB962C8B-B14F-4D97-AF65-F5344CB8AC3E}">
        <p14:creationId xmlns:p14="http://schemas.microsoft.com/office/powerpoint/2010/main" val="110657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Kvanttimekaniikka on </a:t>
            </a:r>
            <a:r>
              <a:rPr lang="fi-FI" sz="2000" b="1" dirty="0"/>
              <a:t>epärelativistinen</a:t>
            </a:r>
            <a:r>
              <a:rPr lang="fi-FI" sz="2000" dirty="0"/>
              <a:t> teoria hiukkasista.</a:t>
            </a:r>
          </a:p>
          <a:p>
            <a:endParaRPr lang="fi-FI" sz="2000" dirty="0"/>
          </a:p>
          <a:p>
            <a:r>
              <a:rPr lang="fi-FI" sz="2000" dirty="0"/>
              <a:t>Kvanttimekaniikan ja suppean suhteellisuusteorian yhdistäminen edellyttää sitä, että kaikki aine koostuu kentistä, niistä erillisiä jyväsiä ei ole.</a:t>
            </a:r>
          </a:p>
          <a:p>
            <a:endParaRPr lang="fi-FI" sz="2000" dirty="0"/>
          </a:p>
          <a:p>
            <a:r>
              <a:rPr lang="fi-FI" sz="2000" dirty="0"/>
              <a:t>Kvanttikenttäteoria on </a:t>
            </a:r>
            <a:r>
              <a:rPr lang="fi-FI" sz="2000" b="1" dirty="0"/>
              <a:t>relativistinen</a:t>
            </a:r>
            <a:r>
              <a:rPr lang="fi-FI" sz="2000" dirty="0"/>
              <a:t> teoria kentistä.</a:t>
            </a:r>
          </a:p>
          <a:p>
            <a:endParaRPr lang="fi-FI" sz="2000" dirty="0"/>
          </a:p>
          <a:p>
            <a:r>
              <a:rPr lang="fi-FI" sz="2000" dirty="0"/>
              <a:t>Klassisessa mekaniikassa kaikki koostuu hiukkasista, sähkömagnetismi toi mukaan kentät, kvanttikenttäteoria jättää vain kentät jäljelle.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Hiukkasista kenttiin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18195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Standardimalli on vienyt pitkälle maailman monimutkaisuuden selittämisen yksinkertaisista lähtökohdista.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Silmien näköalue määräytyy elektronin massasta, eli siitä, miten voimakkaasti se </a:t>
            </a:r>
            <a:r>
              <a:rPr lang="fi-FI" sz="1800" dirty="0" err="1"/>
              <a:t>vuorovaikuttaa</a:t>
            </a:r>
            <a:r>
              <a:rPr lang="fi-FI" sz="1800" dirty="0"/>
              <a:t> </a:t>
            </a:r>
            <a:r>
              <a:rPr lang="fi-FI" sz="1800" dirty="0" err="1"/>
              <a:t>Higgsin</a:t>
            </a:r>
            <a:r>
              <a:rPr lang="fi-FI" sz="1800" dirty="0"/>
              <a:t> kanssa.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Se on tarkimmin testattu teoria historiassa.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Poikkeamia siitä on etsitty hiukkaskiihdyttimissä kohta 50 vuotta, tuloksetta.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Kosmologiassa on nähty Standardimallin tuolle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 päältä taivaaseen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2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Kvanttimekaniikka on teoria aineesta, ja sen tutkiminen on paljastanut uusia asioita olemisesta ja tapahtumisesta.</a:t>
            </a:r>
          </a:p>
          <a:p>
            <a:endParaRPr lang="fi-FI" sz="2100" dirty="0"/>
          </a:p>
          <a:p>
            <a:r>
              <a:rPr lang="fi-FI" sz="2100" dirty="0"/>
              <a:t>Kvanttikenttäteoria selventää ja syventää kuvaa aineesta ja sen vuorovaikutuksista.</a:t>
            </a:r>
          </a:p>
          <a:p>
            <a:endParaRPr lang="fi-FI" sz="2100" dirty="0"/>
          </a:p>
          <a:p>
            <a:r>
              <a:rPr lang="fi-FI" sz="2100" dirty="0"/>
              <a:t>Se ei kerro mitään uutta tapahtumisesta ja olemisesta (epämääräisyys, epädeterminismi, romahdus).</a:t>
            </a:r>
          </a:p>
          <a:p>
            <a:pPr lvl="1"/>
            <a:r>
              <a:rPr lang="fi-FI" dirty="0"/>
              <a:t>Kvanttikenttäteoria saattaa valaista sitä, miksi viestejä kulkee ajassa vain yhteen suuntaan.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Uutta aineesta,</a:t>
            </a:r>
            <a:br>
              <a:rPr lang="fi-FI" dirty="0"/>
            </a:br>
            <a:r>
              <a:rPr lang="fi-FI" dirty="0"/>
              <a:t>ei olemisesta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034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Fotonit ovat sähkömagneettisen kentän (eli fotonikentän) aaltoja, elektronit elektronikentän aaltoja.</a:t>
            </a:r>
          </a:p>
          <a:p>
            <a:endParaRPr lang="fi-FI" sz="2000" dirty="0"/>
          </a:p>
          <a:p>
            <a:r>
              <a:rPr lang="fi-FI" sz="2000" dirty="0"/>
              <a:t>Kutakin hiukkaslajia (fotonit, elektronit, jne.) vastaa yksi kenttä. </a:t>
            </a:r>
          </a:p>
          <a:p>
            <a:endParaRPr lang="fi-FI" sz="2000" dirty="0"/>
          </a:p>
          <a:p>
            <a:r>
              <a:rPr lang="fi-FI" sz="2000" dirty="0"/>
              <a:t>Kaikki tietyn lajin hiukkaset ovat saman kentän tihentymiä.</a:t>
            </a:r>
          </a:p>
          <a:p>
            <a:endParaRPr lang="fi-FI" sz="2000" dirty="0"/>
          </a:p>
          <a:p>
            <a:r>
              <a:rPr lang="fi-FI" sz="2000" dirty="0"/>
              <a:t>Kentässä voi olla myös muunlaista käytöstä kuin paikallisia tihentymiä. (Esimerkiksi vakiosähkökenttää ei voi kuvata hiukkasten avulla.)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Kenttiä kaikkialla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1063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Sanalla </a:t>
            </a:r>
            <a:r>
              <a:rPr lang="fi-FI" b="1" dirty="0"/>
              <a:t>hiukkanen</a:t>
            </a:r>
            <a:r>
              <a:rPr lang="fi-FI" dirty="0"/>
              <a:t> on kvanttikenttäteoriassa kolme eri merkitystä.</a:t>
            </a:r>
          </a:p>
          <a:p>
            <a:endParaRPr lang="fi-FI" dirty="0"/>
          </a:p>
          <a:p>
            <a:r>
              <a:rPr lang="fi-FI" dirty="0"/>
              <a:t>Ensinnäkin se tarkoittaa klassisen mekaniikan mallia aineen osasille: pistemäistä, jatkuvasti olemassa olevaa jyvästä.</a:t>
            </a:r>
          </a:p>
          <a:p>
            <a:endParaRPr lang="fi-FI" dirty="0"/>
          </a:p>
          <a:p>
            <a:r>
              <a:rPr lang="fi-FI" dirty="0"/>
              <a:t>Toisekseen se tarkoittaa kentän paikallista tihentymää, kuten fotonia tai elektronia.</a:t>
            </a:r>
          </a:p>
          <a:p>
            <a:endParaRPr lang="fi-FI" dirty="0"/>
          </a:p>
          <a:p>
            <a:r>
              <a:rPr lang="fi-FI" dirty="0"/>
              <a:t>Kolmannekseen se tarkoittaa itse kenttää.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Hiukkasen kolme merkitystä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291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Kvanttikenttäteoria selittää, mitä kvanttimekaniikan hiukkaset ovat. Ne eivät ole perustavanlaatuisia rakennuspalikoita.</a:t>
            </a:r>
          </a:p>
          <a:p>
            <a:endParaRPr lang="fi-FI" sz="2000" dirty="0"/>
          </a:p>
          <a:p>
            <a:r>
              <a:rPr lang="fi-FI" sz="2000" dirty="0"/>
              <a:t>Kvanttimekaniikan aaltofunktio kuvaa yhteen hiukkaseen liittyviä todennäköisyyksiä (paikka, nopeus).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Kvanttikenttä kuvaa todennäköisjakaumaa kaikille (yhden lajin) hiukkasille.</a:t>
            </a:r>
          </a:p>
          <a:p>
            <a:endParaRPr lang="fi-FI" sz="2000" dirty="0"/>
          </a:p>
          <a:p>
            <a:r>
              <a:rPr lang="fi-FI" sz="2000" dirty="0"/>
              <a:t>Lisäksi se kuvaa todennäköisyyttä sille, montako kyseisen kentän hiukkasta on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synty ja tuho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9849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luominen ja hävittäminen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pic>
        <p:nvPicPr>
          <p:cNvPr id="7" name="Picture 6" descr="c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44824"/>
            <a:ext cx="658418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8279"/>
      </p:ext>
    </p:extLst>
  </p:cSld>
  <p:clrMapOvr>
    <a:masterClrMapping/>
  </p:clrMapOvr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61423</TotalTime>
  <Words>2160</Words>
  <Application>Microsoft Macintosh PowerPoint</Application>
  <PresentationFormat>On-screen Show (4:3)</PresentationFormat>
  <Paragraphs>506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Helsingin Yliopisto</vt:lpstr>
      <vt:lpstr>Fysiikkaa runoilijoille Osa 5 Kvanttikenttäteoria</vt:lpstr>
      <vt:lpstr>Modernin fysiikan sukupuu</vt:lpstr>
      <vt:lpstr>Fysiikan teorioiden rajatapauksia</vt:lpstr>
      <vt:lpstr>Hiukkasista kenttiin</vt:lpstr>
      <vt:lpstr>Uutta aineesta, ei olemisesta</vt:lpstr>
      <vt:lpstr>Kenttiä kaikkialla</vt:lpstr>
      <vt:lpstr>Hiukkasen kolme merkitystä</vt:lpstr>
      <vt:lpstr>Hiukkasten synty ja tuho</vt:lpstr>
      <vt:lpstr>Hiukkasten luominen ja hävittäminen</vt:lpstr>
      <vt:lpstr>Teoria vuorovaikutuksista</vt:lpstr>
      <vt:lpstr>Hiukkaset ja vuorovaikutukset</vt:lpstr>
      <vt:lpstr>Totalitaristinen periaate</vt:lpstr>
      <vt:lpstr>QED</vt:lpstr>
      <vt:lpstr>Symmetria poikii</vt:lpstr>
      <vt:lpstr>Välittäjähiukkaset</vt:lpstr>
      <vt:lpstr>Antihiukkaset</vt:lpstr>
      <vt:lpstr>Standardimalli</vt:lpstr>
      <vt:lpstr>Kolme symmetriaa</vt:lpstr>
      <vt:lpstr>Kolmenlaista ainetta</vt:lpstr>
      <vt:lpstr>Vahva vuorovaikutus</vt:lpstr>
      <vt:lpstr>Kvarkkien ja gluonien värit</vt:lpstr>
      <vt:lpstr>Kaksi tapaa olla väritön</vt:lpstr>
      <vt:lpstr>Hadronit</vt:lpstr>
      <vt:lpstr>Liimapallot</vt:lpstr>
      <vt:lpstr>Matka vankeuteen</vt:lpstr>
      <vt:lpstr>Värivankeus</vt:lpstr>
      <vt:lpstr>Ydinvuorovaikutus</vt:lpstr>
      <vt:lpstr>Atomien rikkominen vs. ydinten rikkominen</vt:lpstr>
      <vt:lpstr>Alkeis- vs yhdistelmä-</vt:lpstr>
      <vt:lpstr>Yksinkertaisuudesta monimuotoisuuteen</vt:lpstr>
      <vt:lpstr>Yksinkertaisuudesta monimuotoisuuteen</vt:lpstr>
      <vt:lpstr>Symmetria ja stabiilius</vt:lpstr>
      <vt:lpstr>Säilyviä varauksia</vt:lpstr>
      <vt:lpstr>Hiukkasten hajoaminen</vt:lpstr>
      <vt:lpstr>Heikko vuorovaikutus</vt:lpstr>
      <vt:lpstr>Sähköheikko symmetriarikko</vt:lpstr>
      <vt:lpstr>Massojen mekanismi</vt:lpstr>
      <vt:lpstr>Viimeinen pala</vt:lpstr>
      <vt:lpstr>PowerPoint Presentation</vt:lpstr>
      <vt:lpstr>Maan päältä taivaaseen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944</cp:revision>
  <dcterms:created xsi:type="dcterms:W3CDTF">2009-11-18T13:00:22Z</dcterms:created>
  <dcterms:modified xsi:type="dcterms:W3CDTF">2022-09-27T11:18:53Z</dcterms:modified>
</cp:coreProperties>
</file>