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542" r:id="rId2"/>
    <p:sldId id="481" r:id="rId3"/>
    <p:sldId id="482" r:id="rId4"/>
    <p:sldId id="441" r:id="rId5"/>
    <p:sldId id="495" r:id="rId6"/>
    <p:sldId id="496" r:id="rId7"/>
    <p:sldId id="517" r:id="rId8"/>
    <p:sldId id="518" r:id="rId9"/>
    <p:sldId id="516" r:id="rId10"/>
    <p:sldId id="519" r:id="rId11"/>
    <p:sldId id="497" r:id="rId12"/>
    <p:sldId id="525" r:id="rId13"/>
    <p:sldId id="545" r:id="rId14"/>
    <p:sldId id="499" r:id="rId15"/>
    <p:sldId id="526" r:id="rId16"/>
    <p:sldId id="500" r:id="rId17"/>
    <p:sldId id="527" r:id="rId18"/>
    <p:sldId id="528" r:id="rId19"/>
    <p:sldId id="503" r:id="rId20"/>
    <p:sldId id="507" r:id="rId21"/>
    <p:sldId id="508" r:id="rId22"/>
    <p:sldId id="505" r:id="rId23"/>
    <p:sldId id="544" r:id="rId24"/>
    <p:sldId id="530" r:id="rId25"/>
    <p:sldId id="529" r:id="rId26"/>
    <p:sldId id="515" r:id="rId27"/>
    <p:sldId id="501" r:id="rId28"/>
    <p:sldId id="532" r:id="rId29"/>
    <p:sldId id="512" r:id="rId30"/>
    <p:sldId id="534" r:id="rId31"/>
    <p:sldId id="536" r:id="rId32"/>
    <p:sldId id="506" r:id="rId33"/>
    <p:sldId id="546" r:id="rId34"/>
    <p:sldId id="511" r:id="rId35"/>
    <p:sldId id="543" r:id="rId36"/>
    <p:sldId id="538" r:id="rId37"/>
    <p:sldId id="547" r:id="rId38"/>
    <p:sldId id="539" r:id="rId39"/>
    <p:sldId id="541" r:id="rId40"/>
    <p:sldId id="540" r:id="rId41"/>
    <p:sldId id="514" r:id="rId42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93">
          <p15:clr>
            <a:srgbClr val="A4A3A4"/>
          </p15:clr>
        </p15:guide>
        <p15:guide id="2" orient="horz" pos="1117">
          <p15:clr>
            <a:srgbClr val="A4A3A4"/>
          </p15:clr>
        </p15:guide>
        <p15:guide id="3" orient="horz" pos="346">
          <p15:clr>
            <a:srgbClr val="A4A3A4"/>
          </p15:clr>
        </p15:guide>
        <p15:guide id="4" orient="horz" pos="2568">
          <p15:clr>
            <a:srgbClr val="A4A3A4"/>
          </p15:clr>
        </p15:guide>
        <p15:guide id="5" orient="horz" pos="4156">
          <p15:clr>
            <a:srgbClr val="A4A3A4"/>
          </p15:clr>
        </p15:guide>
        <p15:guide id="6" orient="horz" pos="3884">
          <p15:clr>
            <a:srgbClr val="A4A3A4"/>
          </p15:clr>
        </p15:guide>
        <p15:guide id="7" orient="horz" pos="1570">
          <p15:clr>
            <a:srgbClr val="A4A3A4"/>
          </p15:clr>
        </p15:guide>
        <p15:guide id="8" pos="204">
          <p15:clr>
            <a:srgbClr val="A4A3A4"/>
          </p15:clr>
        </p15:guide>
        <p15:guide id="9" pos="5556">
          <p15:clr>
            <a:srgbClr val="A4A3A4"/>
          </p15:clr>
        </p15:guide>
        <p15:guide id="10" pos="431">
          <p15:clr>
            <a:srgbClr val="A4A3A4"/>
          </p15:clr>
        </p15:guide>
        <p15:guide id="11" pos="4422">
          <p15:clr>
            <a:srgbClr val="A4A3A4"/>
          </p15:clr>
        </p15:guide>
        <p15:guide id="12" pos="1247">
          <p15:clr>
            <a:srgbClr val="A4A3A4"/>
          </p15:clr>
        </p15:guide>
        <p15:guide id="13" pos="3424">
          <p15:clr>
            <a:srgbClr val="A4A3A4"/>
          </p15:clr>
        </p15:guide>
        <p15:guide id="14" pos="3356">
          <p15:clr>
            <a:srgbClr val="A4A3A4"/>
          </p15:clr>
        </p15:guide>
        <p15:guide id="15" pos="4513">
          <p15:clr>
            <a:srgbClr val="A4A3A4"/>
          </p15:clr>
        </p15:guide>
        <p15:guide id="16" pos="55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F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8089" autoAdjust="0"/>
    <p:restoredTop sz="91268" autoAdjust="0"/>
  </p:normalViewPr>
  <p:slideViewPr>
    <p:cSldViewPr showGuides="1">
      <p:cViewPr varScale="1">
        <p:scale>
          <a:sx n="112" d="100"/>
          <a:sy n="112" d="100"/>
        </p:scale>
        <p:origin x="2536" y="192"/>
      </p:cViewPr>
      <p:guideLst>
        <p:guide orient="horz" pos="3793"/>
        <p:guide orient="horz" pos="1117"/>
        <p:guide orient="horz" pos="346"/>
        <p:guide orient="horz" pos="2568"/>
        <p:guide orient="horz" pos="4156"/>
        <p:guide orient="horz" pos="3884"/>
        <p:guide orient="horz" pos="1570"/>
        <p:guide pos="204"/>
        <p:guide pos="5556"/>
        <p:guide pos="431"/>
        <p:guide pos="4422"/>
        <p:guide pos="1247"/>
        <p:guide pos="3424"/>
        <p:guide pos="3356"/>
        <p:guide pos="4513"/>
        <p:guide pos="5511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" d="1"/>
        <a:sy n="1" d="1"/>
      </p:scale>
      <p:origin x="0" y="2544"/>
    </p:cViewPr>
  </p:sorterViewPr>
  <p:notesViewPr>
    <p:cSldViewPr showGuides="1">
      <p:cViewPr varScale="1">
        <p:scale>
          <a:sx n="75" d="100"/>
          <a:sy n="75" d="100"/>
        </p:scale>
        <p:origin x="-2336" y="-96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DDB6E-47E7-DD45-8D08-985000521EB3}" type="datetime1">
              <a:rPr lang="en-US" sz="800" smtClean="0"/>
              <a:t>9/12/22</a:t>
            </a:fld>
            <a:endParaRPr lang="en-GB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410BF-6C8B-4E87-A502-35A1C9E26017}" type="slidenum">
              <a:rPr lang="en-GB" sz="800" smtClean="0"/>
              <a:pPr/>
              <a:t>‹#›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30970406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07420373-D457-4744-BD9C-78657128FE86}" type="datetime1">
              <a:rPr lang="en-US" smtClean="0"/>
              <a:t>9/12/22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DFD68452-3929-4FD8-B15C-CAEB56E3F3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8196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2782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2603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2231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1417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1580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9970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32759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2349499"/>
            <a:ext cx="7775576" cy="1871663"/>
          </a:xfrm>
        </p:spPr>
        <p:txBody>
          <a:bodyPr anchor="t" anchorCtr="0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4292600"/>
            <a:ext cx="7775576" cy="1350978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Freeform 14"/>
          <p:cNvSpPr>
            <a:spLocks noEditPoints="1"/>
          </p:cNvSpPr>
          <p:nvPr userDrawn="1"/>
        </p:nvSpPr>
        <p:spPr bwMode="auto">
          <a:xfrm>
            <a:off x="107951" y="115888"/>
            <a:ext cx="2161402" cy="2027228"/>
          </a:xfrm>
          <a:custGeom>
            <a:avLst/>
            <a:gdLst/>
            <a:ahLst/>
            <a:cxnLst>
              <a:cxn ang="0">
                <a:pos x="7749" y="4582"/>
              </a:cxn>
              <a:cxn ang="0">
                <a:pos x="6850" y="4105"/>
              </a:cxn>
              <a:cxn ang="0">
                <a:pos x="6544" y="3767"/>
              </a:cxn>
              <a:cxn ang="0">
                <a:pos x="6179" y="3443"/>
              </a:cxn>
              <a:cxn ang="0">
                <a:pos x="5863" y="3226"/>
              </a:cxn>
              <a:cxn ang="0">
                <a:pos x="5656" y="2502"/>
              </a:cxn>
              <a:cxn ang="0">
                <a:pos x="5347" y="1868"/>
              </a:cxn>
              <a:cxn ang="0">
                <a:pos x="4707" y="1421"/>
              </a:cxn>
              <a:cxn ang="0">
                <a:pos x="4193" y="1432"/>
              </a:cxn>
              <a:cxn ang="0">
                <a:pos x="4375" y="1823"/>
              </a:cxn>
              <a:cxn ang="0">
                <a:pos x="4219" y="2123"/>
              </a:cxn>
              <a:cxn ang="0">
                <a:pos x="3828" y="2163"/>
              </a:cxn>
              <a:cxn ang="0">
                <a:pos x="3232" y="1764"/>
              </a:cxn>
              <a:cxn ang="0">
                <a:pos x="2586" y="1567"/>
              </a:cxn>
              <a:cxn ang="0">
                <a:pos x="2259" y="1701"/>
              </a:cxn>
              <a:cxn ang="0">
                <a:pos x="2586" y="1919"/>
              </a:cxn>
              <a:cxn ang="0">
                <a:pos x="2933" y="2587"/>
              </a:cxn>
              <a:cxn ang="0">
                <a:pos x="3318" y="2849"/>
              </a:cxn>
              <a:cxn ang="0">
                <a:pos x="3039" y="2936"/>
              </a:cxn>
              <a:cxn ang="0">
                <a:pos x="2513" y="2738"/>
              </a:cxn>
              <a:cxn ang="0">
                <a:pos x="1986" y="2267"/>
              </a:cxn>
              <a:cxn ang="0">
                <a:pos x="1405" y="2091"/>
              </a:cxn>
              <a:cxn ang="0">
                <a:pos x="1115" y="2203"/>
              </a:cxn>
              <a:cxn ang="0">
                <a:pos x="1535" y="2461"/>
              </a:cxn>
              <a:cxn ang="0">
                <a:pos x="1530" y="2701"/>
              </a:cxn>
              <a:cxn ang="0">
                <a:pos x="1275" y="2740"/>
              </a:cxn>
              <a:cxn ang="0">
                <a:pos x="846" y="2413"/>
              </a:cxn>
              <a:cxn ang="0">
                <a:pos x="292" y="2300"/>
              </a:cxn>
              <a:cxn ang="0">
                <a:pos x="166" y="2446"/>
              </a:cxn>
              <a:cxn ang="0">
                <a:pos x="518" y="2689"/>
              </a:cxn>
              <a:cxn ang="0">
                <a:pos x="944" y="3455"/>
              </a:cxn>
              <a:cxn ang="0">
                <a:pos x="1334" y="3783"/>
              </a:cxn>
              <a:cxn ang="0">
                <a:pos x="1889" y="3809"/>
              </a:cxn>
              <a:cxn ang="0">
                <a:pos x="2310" y="3895"/>
              </a:cxn>
              <a:cxn ang="0">
                <a:pos x="2469" y="4315"/>
              </a:cxn>
              <a:cxn ang="0">
                <a:pos x="2723" y="4688"/>
              </a:cxn>
              <a:cxn ang="0">
                <a:pos x="3153" y="4836"/>
              </a:cxn>
              <a:cxn ang="0">
                <a:pos x="2643" y="4938"/>
              </a:cxn>
              <a:cxn ang="0">
                <a:pos x="2004" y="4761"/>
              </a:cxn>
              <a:cxn ang="0">
                <a:pos x="1890" y="4980"/>
              </a:cxn>
              <a:cxn ang="0">
                <a:pos x="2296" y="5539"/>
              </a:cxn>
              <a:cxn ang="0">
                <a:pos x="3080" y="5735"/>
              </a:cxn>
              <a:cxn ang="0">
                <a:pos x="3755" y="5657"/>
              </a:cxn>
              <a:cxn ang="0">
                <a:pos x="3974" y="5951"/>
              </a:cxn>
              <a:cxn ang="0">
                <a:pos x="4306" y="6120"/>
              </a:cxn>
              <a:cxn ang="0">
                <a:pos x="5013" y="6126"/>
              </a:cxn>
              <a:cxn ang="0">
                <a:pos x="5496" y="6402"/>
              </a:cxn>
              <a:cxn ang="0">
                <a:pos x="5548" y="6070"/>
              </a:cxn>
              <a:cxn ang="0">
                <a:pos x="5222" y="5596"/>
              </a:cxn>
              <a:cxn ang="0">
                <a:pos x="4789" y="5251"/>
              </a:cxn>
              <a:cxn ang="0">
                <a:pos x="4787" y="5055"/>
              </a:cxn>
              <a:cxn ang="0">
                <a:pos x="5247" y="5276"/>
              </a:cxn>
              <a:cxn ang="0">
                <a:pos x="5988" y="5476"/>
              </a:cxn>
              <a:cxn ang="0">
                <a:pos x="6245" y="5509"/>
              </a:cxn>
              <a:cxn ang="0">
                <a:pos x="5978" y="5061"/>
              </a:cxn>
              <a:cxn ang="0">
                <a:pos x="5546" y="4654"/>
              </a:cxn>
              <a:cxn ang="0">
                <a:pos x="5958" y="4812"/>
              </a:cxn>
              <a:cxn ang="0">
                <a:pos x="6635" y="4735"/>
              </a:cxn>
              <a:cxn ang="0">
                <a:pos x="6964" y="4889"/>
              </a:cxn>
              <a:cxn ang="0">
                <a:pos x="7324" y="4902"/>
              </a:cxn>
              <a:cxn ang="0">
                <a:pos x="7888" y="4945"/>
              </a:cxn>
              <a:cxn ang="0">
                <a:pos x="4449" y="7628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itchFamily="34" charset="0"/>
            </a:endParaRPr>
          </a:p>
        </p:txBody>
      </p:sp>
      <p:sp>
        <p:nvSpPr>
          <p:cNvPr id="45" name="Date Placeholder 3"/>
          <p:cNvSpPr>
            <a:spLocks noGrp="1"/>
          </p:cNvSpPr>
          <p:nvPr>
            <p:ph type="dt" sz="half" idx="2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4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4" y="6165850"/>
            <a:ext cx="2592385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GB"/>
              <a:t>Fysiikkaa runoilijoille, syksy 2022</a:t>
            </a:r>
          </a:p>
        </p:txBody>
      </p:sp>
      <p:sp>
        <p:nvSpPr>
          <p:cNvPr id="4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351" y="6165851"/>
            <a:ext cx="431800" cy="43179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2" name="TextBox 51"/>
          <p:cNvSpPr txBox="1"/>
          <p:nvPr userDrawn="1"/>
        </p:nvSpPr>
        <p:spPr>
          <a:xfrm>
            <a:off x="6011862" y="6165850"/>
            <a:ext cx="1489095" cy="4318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900">
                <a:solidFill>
                  <a:schemeClr val="tx2"/>
                </a:solidFill>
              </a:rPr>
              <a:t>www.helsinki.fi/yliopisto</a:t>
            </a:r>
          </a:p>
        </p:txBody>
      </p:sp>
      <p:pic>
        <p:nvPicPr>
          <p:cNvPr id="13" name="Picture 12" descr="FSE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3595" y="6203674"/>
            <a:ext cx="1454813" cy="3739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3" y="2349499"/>
            <a:ext cx="7775574" cy="1871663"/>
          </a:xfrm>
        </p:spPr>
        <p:txBody>
          <a:bodyPr anchor="t" anchorCtr="0">
            <a:no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1" y="4292600"/>
            <a:ext cx="7775578" cy="1368425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8" name="Freeform 14"/>
          <p:cNvSpPr>
            <a:spLocks noEditPoints="1"/>
          </p:cNvSpPr>
          <p:nvPr userDrawn="1"/>
        </p:nvSpPr>
        <p:spPr bwMode="auto">
          <a:xfrm>
            <a:off x="107951" y="115888"/>
            <a:ext cx="2161402" cy="2027228"/>
          </a:xfrm>
          <a:custGeom>
            <a:avLst/>
            <a:gdLst/>
            <a:ahLst/>
            <a:cxnLst>
              <a:cxn ang="0">
                <a:pos x="7749" y="4582"/>
              </a:cxn>
              <a:cxn ang="0">
                <a:pos x="6850" y="4105"/>
              </a:cxn>
              <a:cxn ang="0">
                <a:pos x="6544" y="3767"/>
              </a:cxn>
              <a:cxn ang="0">
                <a:pos x="6179" y="3443"/>
              </a:cxn>
              <a:cxn ang="0">
                <a:pos x="5863" y="3226"/>
              </a:cxn>
              <a:cxn ang="0">
                <a:pos x="5656" y="2502"/>
              </a:cxn>
              <a:cxn ang="0">
                <a:pos x="5347" y="1868"/>
              </a:cxn>
              <a:cxn ang="0">
                <a:pos x="4707" y="1421"/>
              </a:cxn>
              <a:cxn ang="0">
                <a:pos x="4193" y="1432"/>
              </a:cxn>
              <a:cxn ang="0">
                <a:pos x="4375" y="1823"/>
              </a:cxn>
              <a:cxn ang="0">
                <a:pos x="4219" y="2123"/>
              </a:cxn>
              <a:cxn ang="0">
                <a:pos x="3828" y="2163"/>
              </a:cxn>
              <a:cxn ang="0">
                <a:pos x="3232" y="1764"/>
              </a:cxn>
              <a:cxn ang="0">
                <a:pos x="2586" y="1567"/>
              </a:cxn>
              <a:cxn ang="0">
                <a:pos x="2259" y="1701"/>
              </a:cxn>
              <a:cxn ang="0">
                <a:pos x="2586" y="1919"/>
              </a:cxn>
              <a:cxn ang="0">
                <a:pos x="2933" y="2587"/>
              </a:cxn>
              <a:cxn ang="0">
                <a:pos x="3318" y="2849"/>
              </a:cxn>
              <a:cxn ang="0">
                <a:pos x="3039" y="2936"/>
              </a:cxn>
              <a:cxn ang="0">
                <a:pos x="2513" y="2738"/>
              </a:cxn>
              <a:cxn ang="0">
                <a:pos x="1986" y="2267"/>
              </a:cxn>
              <a:cxn ang="0">
                <a:pos x="1405" y="2091"/>
              </a:cxn>
              <a:cxn ang="0">
                <a:pos x="1115" y="2203"/>
              </a:cxn>
              <a:cxn ang="0">
                <a:pos x="1535" y="2461"/>
              </a:cxn>
              <a:cxn ang="0">
                <a:pos x="1530" y="2701"/>
              </a:cxn>
              <a:cxn ang="0">
                <a:pos x="1275" y="2740"/>
              </a:cxn>
              <a:cxn ang="0">
                <a:pos x="846" y="2413"/>
              </a:cxn>
              <a:cxn ang="0">
                <a:pos x="292" y="2300"/>
              </a:cxn>
              <a:cxn ang="0">
                <a:pos x="166" y="2446"/>
              </a:cxn>
              <a:cxn ang="0">
                <a:pos x="518" y="2689"/>
              </a:cxn>
              <a:cxn ang="0">
                <a:pos x="944" y="3455"/>
              </a:cxn>
              <a:cxn ang="0">
                <a:pos x="1334" y="3783"/>
              </a:cxn>
              <a:cxn ang="0">
                <a:pos x="1889" y="3809"/>
              </a:cxn>
              <a:cxn ang="0">
                <a:pos x="2310" y="3895"/>
              </a:cxn>
              <a:cxn ang="0">
                <a:pos x="2469" y="4315"/>
              </a:cxn>
              <a:cxn ang="0">
                <a:pos x="2723" y="4688"/>
              </a:cxn>
              <a:cxn ang="0">
                <a:pos x="3153" y="4836"/>
              </a:cxn>
              <a:cxn ang="0">
                <a:pos x="2643" y="4938"/>
              </a:cxn>
              <a:cxn ang="0">
                <a:pos x="2004" y="4761"/>
              </a:cxn>
              <a:cxn ang="0">
                <a:pos x="1890" y="4980"/>
              </a:cxn>
              <a:cxn ang="0">
                <a:pos x="2296" y="5539"/>
              </a:cxn>
              <a:cxn ang="0">
                <a:pos x="3080" y="5735"/>
              </a:cxn>
              <a:cxn ang="0">
                <a:pos x="3755" y="5657"/>
              </a:cxn>
              <a:cxn ang="0">
                <a:pos x="3974" y="5951"/>
              </a:cxn>
              <a:cxn ang="0">
                <a:pos x="4306" y="6120"/>
              </a:cxn>
              <a:cxn ang="0">
                <a:pos x="5013" y="6126"/>
              </a:cxn>
              <a:cxn ang="0">
                <a:pos x="5496" y="6402"/>
              </a:cxn>
              <a:cxn ang="0">
                <a:pos x="5548" y="6070"/>
              </a:cxn>
              <a:cxn ang="0">
                <a:pos x="5222" y="5596"/>
              </a:cxn>
              <a:cxn ang="0">
                <a:pos x="4789" y="5251"/>
              </a:cxn>
              <a:cxn ang="0">
                <a:pos x="4787" y="5055"/>
              </a:cxn>
              <a:cxn ang="0">
                <a:pos x="5247" y="5276"/>
              </a:cxn>
              <a:cxn ang="0">
                <a:pos x="5988" y="5476"/>
              </a:cxn>
              <a:cxn ang="0">
                <a:pos x="6245" y="5509"/>
              </a:cxn>
              <a:cxn ang="0">
                <a:pos x="5978" y="5061"/>
              </a:cxn>
              <a:cxn ang="0">
                <a:pos x="5546" y="4654"/>
              </a:cxn>
              <a:cxn ang="0">
                <a:pos x="5958" y="4812"/>
              </a:cxn>
              <a:cxn ang="0">
                <a:pos x="6635" y="4735"/>
              </a:cxn>
              <a:cxn ang="0">
                <a:pos x="6964" y="4889"/>
              </a:cxn>
              <a:cxn ang="0">
                <a:pos x="7324" y="4902"/>
              </a:cxn>
              <a:cxn ang="0">
                <a:pos x="7888" y="4945"/>
              </a:cxn>
              <a:cxn ang="0">
                <a:pos x="4449" y="7628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itchFamily="34" charset="0"/>
            </a:endParaRP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5" y="6165850"/>
            <a:ext cx="2592386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GB"/>
              <a:t>Fysiikkaa runoilijoille, syksy 2022</a:t>
            </a: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351" y="6165851"/>
            <a:ext cx="431800" cy="43179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0" name="TextBox 29"/>
          <p:cNvSpPr txBox="1"/>
          <p:nvPr userDrawn="1"/>
        </p:nvSpPr>
        <p:spPr>
          <a:xfrm>
            <a:off x="6011862" y="6165850"/>
            <a:ext cx="1489095" cy="4318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900">
                <a:solidFill>
                  <a:schemeClr val="tx2"/>
                </a:solidFill>
              </a:rPr>
              <a:t>www.helsinki.fi/yliopisto</a:t>
            </a:r>
          </a:p>
        </p:txBody>
      </p:sp>
      <p:pic>
        <p:nvPicPr>
          <p:cNvPr id="13" name="Picture 12" descr="FSE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3595" y="6203674"/>
            <a:ext cx="1454813" cy="3739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2022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9613" y="1989138"/>
            <a:ext cx="3348038" cy="4032250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2113" y="1989138"/>
            <a:ext cx="3348036" cy="4032250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2022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2022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612" y="1989138"/>
            <a:ext cx="6840538" cy="51116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2022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979613" y="2492375"/>
            <a:ext cx="6840537" cy="3529013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1/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2022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979613" y="1989136"/>
            <a:ext cx="3348038" cy="4032251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5472113" y="1989138"/>
            <a:ext cx="3348037" cy="403225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mal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2022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979612" y="4221162"/>
            <a:ext cx="6840537" cy="1800225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1979613" y="1989138"/>
            <a:ext cx="1584325" cy="431800"/>
          </a:xfrm>
        </p:spPr>
        <p:txBody>
          <a:bodyPr anchor="b" anchorCtr="0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8"/>
          </p:nvPr>
        </p:nvSpPr>
        <p:spPr>
          <a:xfrm>
            <a:off x="3708400" y="1989138"/>
            <a:ext cx="1584325" cy="431800"/>
          </a:xfrm>
        </p:spPr>
        <p:txBody>
          <a:bodyPr anchor="b" anchorCtr="0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5435600" y="1989138"/>
            <a:ext cx="1584325" cy="431800"/>
          </a:xfrm>
        </p:spPr>
        <p:txBody>
          <a:bodyPr anchor="b" anchorCtr="0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20"/>
          </p:nvPr>
        </p:nvSpPr>
        <p:spPr>
          <a:xfrm>
            <a:off x="7164388" y="1989138"/>
            <a:ext cx="1584325" cy="431800"/>
          </a:xfrm>
        </p:spPr>
        <p:txBody>
          <a:bodyPr anchor="b" anchorCtr="0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21"/>
          </p:nvPr>
        </p:nvSpPr>
        <p:spPr>
          <a:xfrm>
            <a:off x="1979613" y="2492375"/>
            <a:ext cx="1584325" cy="1584325"/>
          </a:xfrm>
        </p:spPr>
        <p:txBody>
          <a:bodyPr/>
          <a:lstStyle/>
          <a:p>
            <a:endParaRPr lang="en-GB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22"/>
          </p:nvPr>
        </p:nvSpPr>
        <p:spPr>
          <a:xfrm>
            <a:off x="3708400" y="2492375"/>
            <a:ext cx="1584325" cy="1584325"/>
          </a:xfrm>
        </p:spPr>
        <p:txBody>
          <a:bodyPr/>
          <a:lstStyle/>
          <a:p>
            <a:endParaRPr lang="en-GB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23"/>
          </p:nvPr>
        </p:nvSpPr>
        <p:spPr>
          <a:xfrm>
            <a:off x="5435600" y="2492375"/>
            <a:ext cx="1584325" cy="1584325"/>
          </a:xfrm>
        </p:spPr>
        <p:txBody>
          <a:bodyPr/>
          <a:lstStyle/>
          <a:p>
            <a:endParaRPr lang="en-GB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24"/>
          </p:nvPr>
        </p:nvSpPr>
        <p:spPr>
          <a:xfrm>
            <a:off x="7164388" y="2492375"/>
            <a:ext cx="1584325" cy="1584325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2022</a:t>
            </a:r>
          </a:p>
        </p:txBody>
      </p:sp>
      <p:sp>
        <p:nvSpPr>
          <p:cNvPr id="8" name="Freeform 14"/>
          <p:cNvSpPr>
            <a:spLocks noEditPoints="1"/>
          </p:cNvSpPr>
          <p:nvPr userDrawn="1"/>
        </p:nvSpPr>
        <p:spPr bwMode="auto">
          <a:xfrm>
            <a:off x="107950" y="115888"/>
            <a:ext cx="1782228" cy="1671592"/>
          </a:xfrm>
          <a:custGeom>
            <a:avLst/>
            <a:gdLst/>
            <a:ahLst/>
            <a:cxnLst>
              <a:cxn ang="0">
                <a:pos x="7749" y="4582"/>
              </a:cxn>
              <a:cxn ang="0">
                <a:pos x="6850" y="4105"/>
              </a:cxn>
              <a:cxn ang="0">
                <a:pos x="6544" y="3767"/>
              </a:cxn>
              <a:cxn ang="0">
                <a:pos x="6179" y="3443"/>
              </a:cxn>
              <a:cxn ang="0">
                <a:pos x="5863" y="3226"/>
              </a:cxn>
              <a:cxn ang="0">
                <a:pos x="5656" y="2502"/>
              </a:cxn>
              <a:cxn ang="0">
                <a:pos x="5347" y="1868"/>
              </a:cxn>
              <a:cxn ang="0">
                <a:pos x="4707" y="1421"/>
              </a:cxn>
              <a:cxn ang="0">
                <a:pos x="4193" y="1432"/>
              </a:cxn>
              <a:cxn ang="0">
                <a:pos x="4375" y="1823"/>
              </a:cxn>
              <a:cxn ang="0">
                <a:pos x="4219" y="2123"/>
              </a:cxn>
              <a:cxn ang="0">
                <a:pos x="3828" y="2163"/>
              </a:cxn>
              <a:cxn ang="0">
                <a:pos x="3232" y="1764"/>
              </a:cxn>
              <a:cxn ang="0">
                <a:pos x="2586" y="1567"/>
              </a:cxn>
              <a:cxn ang="0">
                <a:pos x="2259" y="1701"/>
              </a:cxn>
              <a:cxn ang="0">
                <a:pos x="2586" y="1919"/>
              </a:cxn>
              <a:cxn ang="0">
                <a:pos x="2933" y="2587"/>
              </a:cxn>
              <a:cxn ang="0">
                <a:pos x="3318" y="2849"/>
              </a:cxn>
              <a:cxn ang="0">
                <a:pos x="3039" y="2936"/>
              </a:cxn>
              <a:cxn ang="0">
                <a:pos x="2513" y="2738"/>
              </a:cxn>
              <a:cxn ang="0">
                <a:pos x="1986" y="2267"/>
              </a:cxn>
              <a:cxn ang="0">
                <a:pos x="1405" y="2091"/>
              </a:cxn>
              <a:cxn ang="0">
                <a:pos x="1115" y="2203"/>
              </a:cxn>
              <a:cxn ang="0">
                <a:pos x="1535" y="2461"/>
              </a:cxn>
              <a:cxn ang="0">
                <a:pos x="1530" y="2701"/>
              </a:cxn>
              <a:cxn ang="0">
                <a:pos x="1275" y="2740"/>
              </a:cxn>
              <a:cxn ang="0">
                <a:pos x="846" y="2413"/>
              </a:cxn>
              <a:cxn ang="0">
                <a:pos x="292" y="2300"/>
              </a:cxn>
              <a:cxn ang="0">
                <a:pos x="166" y="2446"/>
              </a:cxn>
              <a:cxn ang="0">
                <a:pos x="518" y="2689"/>
              </a:cxn>
              <a:cxn ang="0">
                <a:pos x="944" y="3455"/>
              </a:cxn>
              <a:cxn ang="0">
                <a:pos x="1334" y="3783"/>
              </a:cxn>
              <a:cxn ang="0">
                <a:pos x="1889" y="3809"/>
              </a:cxn>
              <a:cxn ang="0">
                <a:pos x="2310" y="3895"/>
              </a:cxn>
              <a:cxn ang="0">
                <a:pos x="2469" y="4315"/>
              </a:cxn>
              <a:cxn ang="0">
                <a:pos x="2723" y="4688"/>
              </a:cxn>
              <a:cxn ang="0">
                <a:pos x="3153" y="4836"/>
              </a:cxn>
              <a:cxn ang="0">
                <a:pos x="2643" y="4938"/>
              </a:cxn>
              <a:cxn ang="0">
                <a:pos x="2004" y="4761"/>
              </a:cxn>
              <a:cxn ang="0">
                <a:pos x="1890" y="4980"/>
              </a:cxn>
              <a:cxn ang="0">
                <a:pos x="2296" y="5539"/>
              </a:cxn>
              <a:cxn ang="0">
                <a:pos x="3080" y="5735"/>
              </a:cxn>
              <a:cxn ang="0">
                <a:pos x="3755" y="5657"/>
              </a:cxn>
              <a:cxn ang="0">
                <a:pos x="3974" y="5951"/>
              </a:cxn>
              <a:cxn ang="0">
                <a:pos x="4306" y="6120"/>
              </a:cxn>
              <a:cxn ang="0">
                <a:pos x="5013" y="6126"/>
              </a:cxn>
              <a:cxn ang="0">
                <a:pos x="5496" y="6402"/>
              </a:cxn>
              <a:cxn ang="0">
                <a:pos x="5548" y="6070"/>
              </a:cxn>
              <a:cxn ang="0">
                <a:pos x="5222" y="5596"/>
              </a:cxn>
              <a:cxn ang="0">
                <a:pos x="4789" y="5251"/>
              </a:cxn>
              <a:cxn ang="0">
                <a:pos x="4787" y="5055"/>
              </a:cxn>
              <a:cxn ang="0">
                <a:pos x="5247" y="5276"/>
              </a:cxn>
              <a:cxn ang="0">
                <a:pos x="5988" y="5476"/>
              </a:cxn>
              <a:cxn ang="0">
                <a:pos x="6245" y="5509"/>
              </a:cxn>
              <a:cxn ang="0">
                <a:pos x="5978" y="5061"/>
              </a:cxn>
              <a:cxn ang="0">
                <a:pos x="5546" y="4654"/>
              </a:cxn>
              <a:cxn ang="0">
                <a:pos x="5958" y="4812"/>
              </a:cxn>
              <a:cxn ang="0">
                <a:pos x="6635" y="4735"/>
              </a:cxn>
              <a:cxn ang="0">
                <a:pos x="6964" y="4889"/>
              </a:cxn>
              <a:cxn ang="0">
                <a:pos x="7324" y="4902"/>
              </a:cxn>
              <a:cxn ang="0">
                <a:pos x="7888" y="4945"/>
              </a:cxn>
              <a:cxn ang="0">
                <a:pos x="4449" y="7628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itchFamily="34" charset="0"/>
            </a:endParaRPr>
          </a:p>
        </p:txBody>
      </p:sp>
      <p:pic>
        <p:nvPicPr>
          <p:cNvPr id="10" name="Picture 9" descr="FSE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3595" y="6203674"/>
            <a:ext cx="1454813" cy="37399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79612" y="549275"/>
            <a:ext cx="6840538" cy="115093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9612" y="1989139"/>
            <a:ext cx="6840538" cy="403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712" y="6453336"/>
            <a:ext cx="4536504" cy="14401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GB"/>
              <a:t>Fysiikkaa runoilijoille, syksy 2022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351" y="6165851"/>
            <a:ext cx="431800" cy="43179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reeform 14"/>
          <p:cNvSpPr>
            <a:spLocks noEditPoints="1"/>
          </p:cNvSpPr>
          <p:nvPr userDrawn="1"/>
        </p:nvSpPr>
        <p:spPr bwMode="auto">
          <a:xfrm>
            <a:off x="107950" y="115888"/>
            <a:ext cx="1782228" cy="1671592"/>
          </a:xfrm>
          <a:custGeom>
            <a:avLst/>
            <a:gdLst/>
            <a:ahLst/>
            <a:cxnLst>
              <a:cxn ang="0">
                <a:pos x="7749" y="4582"/>
              </a:cxn>
              <a:cxn ang="0">
                <a:pos x="6850" y="4105"/>
              </a:cxn>
              <a:cxn ang="0">
                <a:pos x="6544" y="3767"/>
              </a:cxn>
              <a:cxn ang="0">
                <a:pos x="6179" y="3443"/>
              </a:cxn>
              <a:cxn ang="0">
                <a:pos x="5863" y="3226"/>
              </a:cxn>
              <a:cxn ang="0">
                <a:pos x="5656" y="2502"/>
              </a:cxn>
              <a:cxn ang="0">
                <a:pos x="5347" y="1868"/>
              </a:cxn>
              <a:cxn ang="0">
                <a:pos x="4707" y="1421"/>
              </a:cxn>
              <a:cxn ang="0">
                <a:pos x="4193" y="1432"/>
              </a:cxn>
              <a:cxn ang="0">
                <a:pos x="4375" y="1823"/>
              </a:cxn>
              <a:cxn ang="0">
                <a:pos x="4219" y="2123"/>
              </a:cxn>
              <a:cxn ang="0">
                <a:pos x="3828" y="2163"/>
              </a:cxn>
              <a:cxn ang="0">
                <a:pos x="3232" y="1764"/>
              </a:cxn>
              <a:cxn ang="0">
                <a:pos x="2586" y="1567"/>
              </a:cxn>
              <a:cxn ang="0">
                <a:pos x="2259" y="1701"/>
              </a:cxn>
              <a:cxn ang="0">
                <a:pos x="2586" y="1919"/>
              </a:cxn>
              <a:cxn ang="0">
                <a:pos x="2933" y="2587"/>
              </a:cxn>
              <a:cxn ang="0">
                <a:pos x="3318" y="2849"/>
              </a:cxn>
              <a:cxn ang="0">
                <a:pos x="3039" y="2936"/>
              </a:cxn>
              <a:cxn ang="0">
                <a:pos x="2513" y="2738"/>
              </a:cxn>
              <a:cxn ang="0">
                <a:pos x="1986" y="2267"/>
              </a:cxn>
              <a:cxn ang="0">
                <a:pos x="1405" y="2091"/>
              </a:cxn>
              <a:cxn ang="0">
                <a:pos x="1115" y="2203"/>
              </a:cxn>
              <a:cxn ang="0">
                <a:pos x="1535" y="2461"/>
              </a:cxn>
              <a:cxn ang="0">
                <a:pos x="1530" y="2701"/>
              </a:cxn>
              <a:cxn ang="0">
                <a:pos x="1275" y="2740"/>
              </a:cxn>
              <a:cxn ang="0">
                <a:pos x="846" y="2413"/>
              </a:cxn>
              <a:cxn ang="0">
                <a:pos x="292" y="2300"/>
              </a:cxn>
              <a:cxn ang="0">
                <a:pos x="166" y="2446"/>
              </a:cxn>
              <a:cxn ang="0">
                <a:pos x="518" y="2689"/>
              </a:cxn>
              <a:cxn ang="0">
                <a:pos x="944" y="3455"/>
              </a:cxn>
              <a:cxn ang="0">
                <a:pos x="1334" y="3783"/>
              </a:cxn>
              <a:cxn ang="0">
                <a:pos x="1889" y="3809"/>
              </a:cxn>
              <a:cxn ang="0">
                <a:pos x="2310" y="3895"/>
              </a:cxn>
              <a:cxn ang="0">
                <a:pos x="2469" y="4315"/>
              </a:cxn>
              <a:cxn ang="0">
                <a:pos x="2723" y="4688"/>
              </a:cxn>
              <a:cxn ang="0">
                <a:pos x="3153" y="4836"/>
              </a:cxn>
              <a:cxn ang="0">
                <a:pos x="2643" y="4938"/>
              </a:cxn>
              <a:cxn ang="0">
                <a:pos x="2004" y="4761"/>
              </a:cxn>
              <a:cxn ang="0">
                <a:pos x="1890" y="4980"/>
              </a:cxn>
              <a:cxn ang="0">
                <a:pos x="2296" y="5539"/>
              </a:cxn>
              <a:cxn ang="0">
                <a:pos x="3080" y="5735"/>
              </a:cxn>
              <a:cxn ang="0">
                <a:pos x="3755" y="5657"/>
              </a:cxn>
              <a:cxn ang="0">
                <a:pos x="3974" y="5951"/>
              </a:cxn>
              <a:cxn ang="0">
                <a:pos x="4306" y="6120"/>
              </a:cxn>
              <a:cxn ang="0">
                <a:pos x="5013" y="6126"/>
              </a:cxn>
              <a:cxn ang="0">
                <a:pos x="5496" y="6402"/>
              </a:cxn>
              <a:cxn ang="0">
                <a:pos x="5548" y="6070"/>
              </a:cxn>
              <a:cxn ang="0">
                <a:pos x="5222" y="5596"/>
              </a:cxn>
              <a:cxn ang="0">
                <a:pos x="4789" y="5251"/>
              </a:cxn>
              <a:cxn ang="0">
                <a:pos x="4787" y="5055"/>
              </a:cxn>
              <a:cxn ang="0">
                <a:pos x="5247" y="5276"/>
              </a:cxn>
              <a:cxn ang="0">
                <a:pos x="5988" y="5476"/>
              </a:cxn>
              <a:cxn ang="0">
                <a:pos x="6245" y="5509"/>
              </a:cxn>
              <a:cxn ang="0">
                <a:pos x="5978" y="5061"/>
              </a:cxn>
              <a:cxn ang="0">
                <a:pos x="5546" y="4654"/>
              </a:cxn>
              <a:cxn ang="0">
                <a:pos x="5958" y="4812"/>
              </a:cxn>
              <a:cxn ang="0">
                <a:pos x="6635" y="4735"/>
              </a:cxn>
              <a:cxn ang="0">
                <a:pos x="6964" y="4889"/>
              </a:cxn>
              <a:cxn ang="0">
                <a:pos x="7324" y="4902"/>
              </a:cxn>
              <a:cxn ang="0">
                <a:pos x="7888" y="4945"/>
              </a:cxn>
              <a:cxn ang="0">
                <a:pos x="4449" y="7628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itchFamily="34" charset="0"/>
            </a:endParaRPr>
          </a:p>
        </p:txBody>
      </p:sp>
      <p:sp>
        <p:nvSpPr>
          <p:cNvPr id="21" name="Line 16"/>
          <p:cNvSpPr>
            <a:spLocks noChangeShapeType="1"/>
          </p:cNvSpPr>
          <p:nvPr userDrawn="1"/>
        </p:nvSpPr>
        <p:spPr bwMode="auto">
          <a:xfrm flipV="1">
            <a:off x="1979614" y="1773238"/>
            <a:ext cx="6840536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GB"/>
          </a:p>
        </p:txBody>
      </p:sp>
      <p:pic>
        <p:nvPicPr>
          <p:cNvPr id="17" name="Picture 16" descr="FSE_RGB.pn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323595" y="6203674"/>
            <a:ext cx="1454813" cy="373990"/>
          </a:xfrm>
          <a:prstGeom prst="rect">
            <a:avLst/>
          </a:prstGeom>
        </p:spPr>
      </p:pic>
      <p:pic>
        <p:nvPicPr>
          <p:cNvPr id="10" name="Picture 9" descr="2cmyk.eps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2060848"/>
            <a:ext cx="1368152" cy="8375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52" r:id="rId4"/>
    <p:sldLayoutId id="2147483654" r:id="rId5"/>
    <p:sldLayoutId id="2147483660" r:id="rId6"/>
    <p:sldLayoutId id="2147483661" r:id="rId7"/>
    <p:sldLayoutId id="2147483662" r:id="rId8"/>
    <p:sldLayoutId id="2147483655" r:id="rId9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spcBef>
          <a:spcPts val="0"/>
        </a:spcBef>
        <a:spcAft>
          <a:spcPts val="800"/>
        </a:spcAft>
        <a:buClr>
          <a:schemeClr val="accent1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4638" algn="l" defTabSz="914400" rtl="0" eaLnBrk="1" latinLnBrk="0" hangingPunct="1">
        <a:spcBef>
          <a:spcPts val="0"/>
        </a:spcBef>
        <a:spcAft>
          <a:spcPts val="800"/>
        </a:spcAft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3275" indent="-265113" algn="l" defTabSz="914400" rtl="0" eaLnBrk="1" latinLnBrk="0" hangingPunct="1">
        <a:spcBef>
          <a:spcPts val="0"/>
        </a:spcBef>
        <a:spcAft>
          <a:spcPts val="800"/>
        </a:spcAft>
        <a:buClrTx/>
        <a:buFont typeface="Arial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73050" algn="l" defTabSz="914400" rtl="0" eaLnBrk="1" latinLnBrk="0" hangingPunct="1">
        <a:spcBef>
          <a:spcPts val="0"/>
        </a:spcBef>
        <a:spcAft>
          <a:spcPts val="800"/>
        </a:spcAft>
        <a:buClrTx/>
        <a:buFont typeface="Arial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1438" indent="-265113" algn="l" defTabSz="914400" rtl="0" eaLnBrk="1" latinLnBrk="0" hangingPunct="1">
        <a:spcBef>
          <a:spcPts val="0"/>
        </a:spcBef>
        <a:spcAft>
          <a:spcPts val="800"/>
        </a:spcAft>
        <a:buClrTx/>
        <a:buFont typeface="Arial" pitchFamily="34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7.emf"/><Relationship Id="rId9" Type="http://schemas.openxmlformats.org/officeDocument/2006/relationships/image" Target="../media/image10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631" y="2324326"/>
            <a:ext cx="8171620" cy="2093294"/>
          </a:xfrm>
        </p:spPr>
        <p:txBody>
          <a:bodyPr>
            <a:normAutofit fontScale="90000"/>
          </a:bodyPr>
          <a:lstStyle/>
          <a:p>
            <a:r>
              <a:rPr lang="fi-FI" dirty="0"/>
              <a:t>Fysiikkaa runoilijoille</a:t>
            </a:r>
            <a:br>
              <a:rPr lang="fi-FI" dirty="0"/>
            </a:br>
            <a:r>
              <a:rPr lang="fi-FI" dirty="0"/>
              <a:t>Osa 2</a:t>
            </a:r>
            <a:br>
              <a:rPr lang="fi-FI" dirty="0"/>
            </a:br>
            <a:r>
              <a:rPr lang="fi-FI" dirty="0"/>
              <a:t>Suppea suhteellisuusteoria</a:t>
            </a:r>
            <a:endParaRPr lang="fi-FI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675" y="4616246"/>
            <a:ext cx="7775576" cy="1350978"/>
          </a:xfrm>
        </p:spPr>
        <p:txBody>
          <a:bodyPr>
            <a:normAutofit/>
          </a:bodyPr>
          <a:lstStyle/>
          <a:p>
            <a:r>
              <a:rPr lang="fi-FI" i="1" dirty="0"/>
              <a:t>Syksy Räsänen</a:t>
            </a:r>
          </a:p>
          <a:p>
            <a:r>
              <a:rPr lang="fi-FI" dirty="0"/>
              <a:t>Helsingin yliopisto</a:t>
            </a:r>
          </a:p>
          <a:p>
            <a:r>
              <a:rPr lang="fi-FI" dirty="0"/>
              <a:t>fysiikan osasto ja fysiikan tutkimuslaitos</a:t>
            </a:r>
          </a:p>
        </p:txBody>
      </p:sp>
      <p:pic>
        <p:nvPicPr>
          <p:cNvPr id="7" name="Picture 6" descr="2cmy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656692"/>
            <a:ext cx="1656184" cy="101386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979614" y="6165850"/>
            <a:ext cx="2916422" cy="431800"/>
          </a:xfrm>
        </p:spPr>
        <p:txBody>
          <a:bodyPr/>
          <a:lstStyle/>
          <a:p>
            <a:r>
              <a:rPr lang="en-GB"/>
              <a:t>Fysiikkaa runoilijoille, syksy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1305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Autofit/>
          </a:bodyPr>
          <a:lstStyle/>
          <a:p>
            <a:r>
              <a:rPr lang="fi-FI" sz="1800" dirty="0"/>
              <a:t>Sähkön ja magnetismin yhtenäisteoria selittää myös valon.</a:t>
            </a:r>
          </a:p>
          <a:p>
            <a:endParaRPr lang="fi-FI" sz="1800" dirty="0"/>
          </a:p>
          <a:p>
            <a:r>
              <a:rPr lang="fi-FI" sz="1800" dirty="0"/>
              <a:t>Lisäksi se ennustaa radioaallot (tuotettu laboratoriossa 1887, käytetty viestintään 1890-luvulta), mikroaallot, röntgensäteet ja muut ilmiöt sähkömagneettisina aaltoina.</a:t>
            </a:r>
          </a:p>
          <a:p>
            <a:endParaRPr lang="fi-FI" sz="1800" dirty="0"/>
          </a:p>
          <a:p>
            <a:r>
              <a:rPr lang="fi-FI" sz="1800" dirty="0"/>
              <a:t>Eri aallonpituus vastaa eri energiaa, ja siten erilaista käyttäytymistä.</a:t>
            </a:r>
          </a:p>
          <a:p>
            <a:endParaRPr lang="fi-FI" sz="1800" dirty="0"/>
          </a:p>
          <a:p>
            <a:r>
              <a:rPr lang="fi-FI" sz="1800" dirty="0"/>
              <a:t>Näemme aallonpituudet, jotka sopivat silmiemme näkösoluihin.</a:t>
            </a:r>
          </a:p>
          <a:p>
            <a:endParaRPr lang="fi-FI" sz="1800" dirty="0"/>
          </a:p>
          <a:p>
            <a:r>
              <a:rPr lang="fi-FI" sz="1800" dirty="0"/>
              <a:t>Näkyvä maailma on vain osa havaittavaa todellisuutta.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Näkymätöntä valoa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2022</a:t>
            </a:r>
          </a:p>
        </p:txBody>
      </p:sp>
    </p:spTree>
    <p:extLst>
      <p:ext uri="{BB962C8B-B14F-4D97-AF65-F5344CB8AC3E}">
        <p14:creationId xmlns:p14="http://schemas.microsoft.com/office/powerpoint/2010/main" val="307856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Autofit/>
          </a:bodyPr>
          <a:lstStyle/>
          <a:p>
            <a:r>
              <a:rPr lang="fi-FI" sz="2100" noProof="1"/>
              <a:t>Minkä aaltoilusta valossa on kyse?</a:t>
            </a:r>
          </a:p>
          <a:p>
            <a:endParaRPr lang="fi-FI" sz="2100" noProof="1"/>
          </a:p>
          <a:p>
            <a:r>
              <a:rPr lang="fi-FI" sz="2100" noProof="1"/>
              <a:t>Laineissa aaltoilee vesi, äänessä ilma: molemmat palautuvat hiukkasiin.</a:t>
            </a:r>
          </a:p>
          <a:p>
            <a:endParaRPr lang="fi-FI" sz="2100" noProof="1"/>
          </a:p>
          <a:p>
            <a:r>
              <a:rPr lang="fi-FI" sz="2100" noProof="1"/>
              <a:t>Valoaaltojen väliaineeksi esitettiin </a:t>
            </a:r>
            <a:r>
              <a:rPr lang="fi-FI" sz="2100" b="1" noProof="1"/>
              <a:t>eetteri</a:t>
            </a:r>
            <a:r>
              <a:rPr lang="fi-FI" sz="2100" noProof="1"/>
              <a:t>. (Eli ajateltiin, että valo on emergenttiä.)</a:t>
            </a:r>
          </a:p>
          <a:p>
            <a:endParaRPr lang="fi-FI" sz="2100" noProof="1"/>
          </a:p>
          <a:p>
            <a:r>
              <a:rPr lang="fi-FI" sz="2100" noProof="1"/>
              <a:t>Valoaaltojen nopeus on </a:t>
            </a:r>
            <a:r>
              <a:rPr lang="fi-FI" sz="2100" i="1" noProof="1"/>
              <a:t>c</a:t>
            </a:r>
            <a:r>
              <a:rPr lang="fi-FI" sz="2100" noProof="1"/>
              <a:t> eetterin suhteen.</a:t>
            </a:r>
          </a:p>
          <a:p>
            <a:endParaRPr lang="fi-FI" sz="2100" noProof="1"/>
          </a:p>
          <a:p>
            <a:r>
              <a:rPr lang="fi-FI" sz="2100" noProof="1"/>
              <a:t>Eetteriä ei näe, sitä ei tunne, se ei gravitoi.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Eetteri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2022</a:t>
            </a:r>
          </a:p>
        </p:txBody>
      </p:sp>
    </p:spTree>
    <p:extLst>
      <p:ext uri="{BB962C8B-B14F-4D97-AF65-F5344CB8AC3E}">
        <p14:creationId xmlns:p14="http://schemas.microsoft.com/office/powerpoint/2010/main" val="342931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40438" cy="4356484"/>
          </a:xfrm>
        </p:spPr>
        <p:txBody>
          <a:bodyPr>
            <a:noAutofit/>
          </a:bodyPr>
          <a:lstStyle/>
          <a:p>
            <a:r>
              <a:rPr lang="fi-FI" sz="2400" noProof="1"/>
              <a:t>Jos valon nopeus eetterin suhteen on </a:t>
            </a:r>
            <a:r>
              <a:rPr lang="fi-FI" sz="2400" i="1" noProof="1"/>
              <a:t>   </a:t>
            </a:r>
            <a:r>
              <a:rPr lang="fi-FI" sz="2400" noProof="1"/>
              <a:t>, niin klassisen mekaniikan mukaan sen nopeus meidän suhteemme on         , missä     on nopeutemme eetterin suhteen.</a:t>
            </a:r>
            <a:endParaRPr lang="fi-FI" sz="2400" i="1" noProof="1"/>
          </a:p>
          <a:p>
            <a:endParaRPr lang="fi-FI" sz="2400" noProof="1"/>
          </a:p>
          <a:p>
            <a:r>
              <a:rPr lang="fi-FI" sz="2400" noProof="1"/>
              <a:t>Vuonna 1887 Albert A. Michelson (1852-1931) ja Edward W. Morley (1838-1923) mittasivat valon nopeuden eri suunnissa. Eroa ei ollut.</a:t>
            </a:r>
          </a:p>
          <a:p>
            <a:endParaRPr lang="fi-FI" sz="2400" noProof="1"/>
          </a:p>
          <a:p>
            <a:r>
              <a:rPr lang="fi-FI" sz="2400" noProof="1"/>
              <a:t>Johtopäätös: eetteri on levossa Maan kanssa.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Eetterituulta etsimässä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2022</a:t>
            </a: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723103"/>
              </p:ext>
            </p:extLst>
          </p:nvPr>
        </p:nvGraphicFramePr>
        <p:xfrm>
          <a:off x="7164288" y="2830270"/>
          <a:ext cx="281496" cy="3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7000" imgH="165100" progId="Equation.3">
                  <p:embed/>
                </p:oleObj>
              </mc:Choice>
              <mc:Fallback>
                <p:oleObj name="Equation" r:id="rId3" imgW="1270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288" y="2830270"/>
                        <a:ext cx="281496" cy="3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3963675"/>
              </p:ext>
            </p:extLst>
          </p:nvPr>
        </p:nvGraphicFramePr>
        <p:xfrm>
          <a:off x="7380312" y="2079894"/>
          <a:ext cx="252028" cy="304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7000" imgH="165100" progId="Equation.3">
                  <p:embed/>
                </p:oleObj>
              </mc:Choice>
              <mc:Fallback>
                <p:oleObj name="Equation" r:id="rId5" imgW="1270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312" y="2079894"/>
                        <a:ext cx="252028" cy="30499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6602299"/>
              </p:ext>
            </p:extLst>
          </p:nvPr>
        </p:nvGraphicFramePr>
        <p:xfrm>
          <a:off x="5399881" y="2829357"/>
          <a:ext cx="727623" cy="324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42900" imgH="165100" progId="Equation.3">
                  <p:embed/>
                </p:oleObj>
              </mc:Choice>
              <mc:Fallback>
                <p:oleObj name="Equation" r:id="rId7" imgW="3429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9881" y="2829357"/>
                        <a:ext cx="727623" cy="32403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373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40438" cy="4356484"/>
          </a:xfrm>
        </p:spPr>
        <p:txBody>
          <a:bodyPr>
            <a:noAutofit/>
          </a:bodyPr>
          <a:lstStyle/>
          <a:p>
            <a:r>
              <a:rPr lang="fi-FI" sz="2400" noProof="1"/>
              <a:t>Michelsonin ja Morleyn kokeella ei ollut juuri vaikutusta ongelman ratkaisuun, päättely eteni muita ratoja.</a:t>
            </a:r>
          </a:p>
          <a:p>
            <a:endParaRPr lang="fi-FI" sz="2400" noProof="1"/>
          </a:p>
          <a:p>
            <a:r>
              <a:rPr lang="fi-FI" sz="2400" noProof="1"/>
              <a:t>Mutta eetterin ongelmat tekivät tutkijat vastaanottavaisiksi suppealle suhteellisuusteorialle.</a:t>
            </a:r>
          </a:p>
          <a:p>
            <a:endParaRPr lang="fi-FI" sz="2400" noProof="1"/>
          </a:p>
          <a:p>
            <a:r>
              <a:rPr lang="fi-FI" sz="2400" noProof="1"/>
              <a:t>Jos ei halua rakentaa monimutkaisempia eetterimalleja, niin mitä tehdä?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Eetterituulta etsimässä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2022</a:t>
            </a:r>
          </a:p>
        </p:txBody>
      </p:sp>
    </p:spTree>
    <p:extLst>
      <p:ext uri="{BB962C8B-B14F-4D97-AF65-F5344CB8AC3E}">
        <p14:creationId xmlns:p14="http://schemas.microsoft.com/office/powerpoint/2010/main" val="123834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Autofit/>
          </a:bodyPr>
          <a:lstStyle/>
          <a:p>
            <a:r>
              <a:rPr lang="fi-FI" sz="2000" noProof="1"/>
              <a:t>Ongelma on seuraava:</a:t>
            </a:r>
          </a:p>
          <a:p>
            <a:pPr lvl="1"/>
            <a:r>
              <a:rPr lang="fi-FI" sz="1800" noProof="1"/>
              <a:t>Maxwellin yhtälöiden mukaan valon nopeus on </a:t>
            </a:r>
            <a:r>
              <a:rPr lang="fi-FI" sz="1800" i="1" noProof="1"/>
              <a:t>c</a:t>
            </a:r>
            <a:r>
              <a:rPr lang="fi-FI" sz="1800" noProof="1"/>
              <a:t>.</a:t>
            </a:r>
          </a:p>
          <a:p>
            <a:pPr lvl="1"/>
            <a:r>
              <a:rPr lang="fi-FI" sz="1800" noProof="1"/>
              <a:t>Suhteellisuusperiaatteen mukaan luonnonlait ovat samat kaikille vakionopeudella liikkuville havaitsijoille, eli valon nopeus on kaikille </a:t>
            </a:r>
            <a:r>
              <a:rPr lang="fi-FI" sz="1800" i="1" noProof="1"/>
              <a:t>c.</a:t>
            </a:r>
            <a:endParaRPr lang="fi-FI" sz="1800" noProof="1"/>
          </a:p>
          <a:p>
            <a:pPr lvl="1"/>
            <a:r>
              <a:rPr lang="fi-FI" sz="1800" noProof="1"/>
              <a:t>Tämä on ristiriidassa nopeuden suhteellisuuden kanssa.</a:t>
            </a:r>
            <a:endParaRPr lang="fi-FI" sz="1800" i="1" noProof="1"/>
          </a:p>
          <a:p>
            <a:endParaRPr lang="fi-FI" sz="2000" noProof="1"/>
          </a:p>
          <a:p>
            <a:r>
              <a:rPr lang="fi-FI" sz="2000" noProof="1"/>
              <a:t>Kummasta luopua, Maxwellista vai suhteellisuudesta?</a:t>
            </a:r>
          </a:p>
          <a:p>
            <a:endParaRPr lang="fi-FI" sz="2000" noProof="1"/>
          </a:p>
          <a:p>
            <a:r>
              <a:rPr lang="fi-FI" sz="2000" noProof="1"/>
              <a:t>Albert Einsteinin (1879-1955) ratkaisu (1905): pidetään molemmat, mutta muutetaan tapaa, jolla suhteellisuusperiaate toteutuu.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1"/>
              <a:t>Maxwell vs. suhteellisuus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2022</a:t>
            </a:r>
          </a:p>
        </p:txBody>
      </p:sp>
    </p:spTree>
    <p:extLst>
      <p:ext uri="{BB962C8B-B14F-4D97-AF65-F5344CB8AC3E}">
        <p14:creationId xmlns:p14="http://schemas.microsoft.com/office/powerpoint/2010/main" val="424123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rmAutofit/>
          </a:bodyPr>
          <a:lstStyle/>
          <a:p>
            <a:r>
              <a:rPr lang="fi-FI" noProof="1"/>
              <a:t>Einstein löysi suppean suhteellisuusteorian vaatimalla seuraavia:</a:t>
            </a:r>
          </a:p>
          <a:p>
            <a:pPr lvl="1"/>
            <a:r>
              <a:rPr lang="fi-FI" noProof="1"/>
              <a:t>Suhteellisuusperiaate: liike vakionopeudella on suhteellista, paitsi liike valon nopeudella.</a:t>
            </a:r>
          </a:p>
          <a:p>
            <a:pPr lvl="1"/>
            <a:r>
              <a:rPr lang="fi-FI" noProof="1"/>
              <a:t>Valon nopeus on sama kaikille. (Eli Maxwellin yhtälöt pätevät: valo on fundamentaalia.)</a:t>
            </a:r>
          </a:p>
          <a:p>
            <a:pPr lvl="1"/>
            <a:endParaRPr lang="fi-FI" noProof="1"/>
          </a:p>
          <a:p>
            <a:r>
              <a:rPr lang="fi-FI" noProof="1"/>
              <a:t>Tästä seuraa, että valonnopeutta ei voi ylittää.</a:t>
            </a:r>
          </a:p>
          <a:p>
            <a:pPr lvl="1"/>
            <a:endParaRPr lang="fi-FI" noProof="1"/>
          </a:p>
          <a:p>
            <a:r>
              <a:rPr lang="fi-FI" noProof="1"/>
              <a:t>Newtonin lakien ja Maxwellin yhtälöiden ristiriidan ytimessä on se, että niiden symmetriat ovat erilaiset.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1"/>
              <a:t>Maxwell ja suhteellisuus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2022</a:t>
            </a:r>
          </a:p>
        </p:txBody>
      </p:sp>
    </p:spTree>
    <p:extLst>
      <p:ext uri="{BB962C8B-B14F-4D97-AF65-F5344CB8AC3E}">
        <p14:creationId xmlns:p14="http://schemas.microsoft.com/office/powerpoint/2010/main" val="46550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Autofit/>
          </a:bodyPr>
          <a:lstStyle/>
          <a:p>
            <a:r>
              <a:rPr lang="fi-FI" sz="2000" noProof="1"/>
              <a:t>Newtonin lait ovat symmetrisiä Galilei-muunnoksessa ja kierroissa:</a:t>
            </a:r>
          </a:p>
          <a:p>
            <a:pPr marL="803275" lvl="3" indent="0">
              <a:buNone/>
            </a:pPr>
            <a:endParaRPr lang="fi-FI" sz="1400" noProof="1"/>
          </a:p>
          <a:p>
            <a:endParaRPr lang="fi-FI" sz="2000" noProof="1"/>
          </a:p>
          <a:p>
            <a:endParaRPr lang="fi-FI" sz="2000" noProof="1"/>
          </a:p>
          <a:p>
            <a:r>
              <a:rPr lang="fi-FI" sz="2000" noProof="1"/>
              <a:t>Suppea suhteellisuusteoria yhdistää Galilei-muunnoksen yleistyksen ja kierrot</a:t>
            </a:r>
            <a:r>
              <a:rPr lang="fi-FI" sz="2000" i="1" noProof="1"/>
              <a:t> </a:t>
            </a:r>
            <a:r>
              <a:rPr lang="fi-FI" sz="2000" b="1" noProof="1"/>
              <a:t>Lorentz-muunnokseksi</a:t>
            </a:r>
            <a:r>
              <a:rPr lang="fi-FI" sz="2000" noProof="1"/>
              <a:t>. Sen symmetria on seuraava:</a:t>
            </a:r>
          </a:p>
          <a:p>
            <a:endParaRPr lang="fi-FI" sz="2000" noProof="1"/>
          </a:p>
          <a:p>
            <a:endParaRPr lang="fi-FI" sz="2000" noProof="1"/>
          </a:p>
          <a:p>
            <a:r>
              <a:rPr lang="fi-FI" sz="2000" noProof="1"/>
              <a:t>Kaikki suppea suhteellisuusteoria seuraa tästä. (Valon voi unohtaa.)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noProof="1"/>
              <a:t>Galilei-muunnoksesta</a:t>
            </a:r>
            <a:br>
              <a:rPr lang="fi-FI" sz="3200" noProof="1"/>
            </a:br>
            <a:r>
              <a:rPr lang="fi-FI" sz="3200" noProof="1"/>
              <a:t>Lorentz-muunnokseen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z="800" smtClean="0"/>
              <a:pPr/>
              <a:t>16</a:t>
            </a:fld>
            <a:endParaRPr lang="en-GB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z="800"/>
              <a:t>Fysiikkaa runoilijoille, syksy 2022</a:t>
            </a: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8896239"/>
              </p:ext>
            </p:extLst>
          </p:nvPr>
        </p:nvGraphicFramePr>
        <p:xfrm>
          <a:off x="2303748" y="2816932"/>
          <a:ext cx="1169988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73100" imgH="215900" progId="Equation.3">
                  <p:embed/>
                </p:oleObj>
              </mc:Choice>
              <mc:Fallback>
                <p:oleObj name="Equation" r:id="rId3" imgW="6731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3748" y="2816932"/>
                        <a:ext cx="1169988" cy="3476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>
            <a:extLst>
              <a:ext uri="{FF2B5EF4-FFF2-40B4-BE49-F238E27FC236}">
                <a16:creationId xmlns:a16="http://schemas.microsoft.com/office/drawing/2014/main" id="{313B8A89-BE01-144B-9A1B-FBF3BD96EA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2725551"/>
              </p:ext>
            </p:extLst>
          </p:nvPr>
        </p:nvGraphicFramePr>
        <p:xfrm>
          <a:off x="2303748" y="3218586"/>
          <a:ext cx="3490339" cy="375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68500" imgH="228600" progId="Equation.3">
                  <p:embed/>
                </p:oleObj>
              </mc:Choice>
              <mc:Fallback>
                <p:oleObj name="Equation" r:id="rId5" imgW="1968500" imgH="228600" progId="Equation.3">
                  <p:embed/>
                  <p:pic>
                    <p:nvPicPr>
                      <p:cNvPr id="1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3748" y="3218586"/>
                        <a:ext cx="3490339" cy="37523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>
            <a:extLst>
              <a:ext uri="{FF2B5EF4-FFF2-40B4-BE49-F238E27FC236}">
                <a16:creationId xmlns:a16="http://schemas.microsoft.com/office/drawing/2014/main" id="{457FA28F-23BE-4E4D-93FF-BABF87BD60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9568540"/>
              </p:ext>
            </p:extLst>
          </p:nvPr>
        </p:nvGraphicFramePr>
        <p:xfrm>
          <a:off x="6685519" y="3258273"/>
          <a:ext cx="1279525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36600" imgH="203200" progId="Equation.3">
                  <p:embed/>
                </p:oleObj>
              </mc:Choice>
              <mc:Fallback>
                <p:oleObj name="Equation" r:id="rId7" imgW="736600" imgH="203200" progId="Equation.3">
                  <p:embed/>
                  <p:pic>
                    <p:nvPicPr>
                      <p:cNvPr id="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5519" y="3258273"/>
                        <a:ext cx="1279525" cy="3286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CBD2CF6C-31DA-4B42-A3D4-2BC6E71A1F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03748" y="5085184"/>
            <a:ext cx="5040560" cy="28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95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Autofit/>
          </a:bodyPr>
          <a:lstStyle/>
          <a:p>
            <a:r>
              <a:rPr lang="fi-FI" sz="2400" noProof="1"/>
              <a:t>Einstein johti Lorentz-muunnokset vaatimalla valon nopeuden absoluuttisuutta.</a:t>
            </a:r>
          </a:p>
          <a:p>
            <a:endParaRPr lang="fi-FI" sz="2400" noProof="1"/>
          </a:p>
          <a:p>
            <a:r>
              <a:rPr lang="fi-FI" sz="2400" noProof="1"/>
              <a:t>Hermann Minkowski (1864-1909) hahmotti 1908 että ne voi ymmärtää </a:t>
            </a:r>
            <a:r>
              <a:rPr lang="fi-FI" sz="2400" b="1" noProof="1"/>
              <a:t>aika-avaruuden</a:t>
            </a:r>
            <a:r>
              <a:rPr lang="fi-FI" sz="2400" noProof="1"/>
              <a:t> rakenteen kautta:</a:t>
            </a:r>
          </a:p>
          <a:p>
            <a:pPr marL="265112" lvl="1" indent="0">
              <a:buNone/>
            </a:pPr>
            <a:r>
              <a:rPr lang="fi-FI" sz="2200" i="1" noProof="1"/>
              <a:t>”Tästä lähin avaruus itsessään, ja aika itsessään, ovat tuomittuja haalistumaan pelkiksi varjoiksi, ja ainoastaan näiden kahden eräänlainen liitto säilyy riippumattoman todellisena.”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Aika-avaruuden varjot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2022</a:t>
            </a:r>
          </a:p>
        </p:txBody>
      </p:sp>
    </p:spTree>
    <p:extLst>
      <p:ext uri="{BB962C8B-B14F-4D97-AF65-F5344CB8AC3E}">
        <p14:creationId xmlns:p14="http://schemas.microsoft.com/office/powerpoint/2010/main" val="401331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979712" y="2060848"/>
                <a:ext cx="6876764" cy="4356484"/>
              </a:xfrm>
            </p:spPr>
            <p:txBody>
              <a:bodyPr>
                <a:noAutofit/>
              </a:bodyPr>
              <a:lstStyle/>
              <a:p>
                <a:r>
                  <a:rPr lang="fi-FI" sz="2400" noProof="1"/>
                  <a:t>Klassisen mekaniikan avaruus on </a:t>
                </a:r>
                <a:r>
                  <a:rPr lang="fi-FI" sz="2400" b="1" noProof="1"/>
                  <a:t>euklidinen</a:t>
                </a:r>
                <a:r>
                  <a:rPr lang="fi-FI" sz="2400" noProof="1"/>
                  <a:t>, koska etäisyyden neliö (joka säilyy kierroissa) on</a:t>
                </a:r>
                <a:endParaRPr lang="fi-FI" sz="2400" b="0" i="1" noProof="1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fi-FI" sz="2400" b="0" noProof="1"/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i-FI" sz="2400" b="0" i="1" noProof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i-FI" sz="2400" b="0" i="1" noProof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fi-FI" sz="2400" b="0" i="1" noProof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i-FI" sz="2400" b="0" i="1" noProof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i-FI" sz="2400" b="0" i="1" noProof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i-FI" sz="2400" i="1" noProof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i-FI" sz="24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fi-FI" sz="24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fi-FI" sz="2400" i="1" noProof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fi-FI" sz="2400" b="0" i="1" noProof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i-FI" sz="2400" b="0" i="1" noProof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fi-FI" sz="2400" i="1" noProof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i-FI" sz="2400" i="1" noProof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i-FI" sz="24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fi-FI" sz="24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fi-FI" sz="2400" i="1" noProof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fi-FI" sz="2400" i="1" noProof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i-FI" sz="2400" noProof="1"/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i-FI" sz="2400" i="1" noProof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i-FI" sz="2400" i="1" noProof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i-FI" sz="24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fi-FI" sz="24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fi-FI" sz="2400" i="1" noProof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fi-FI" sz="2400" i="1" noProof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fi-FI" sz="2400" noProof="1"/>
              </a:p>
              <a:p>
                <a:pPr marL="0" indent="0">
                  <a:buNone/>
                </a:pPr>
                <a:endParaRPr lang="fi-FI" sz="2400" noProof="1"/>
              </a:p>
              <a:p>
                <a:r>
                  <a:rPr lang="fi-FI" sz="2400" b="1" noProof="1"/>
                  <a:t>Minkowskin (aika-)avaruudessa</a:t>
                </a:r>
                <a:r>
                  <a:rPr lang="fi-FI" sz="2400" noProof="1"/>
                  <a:t> ”etäisyyden neliö” (joka säilyy Lorentz-muunnoksessa) on</a:t>
                </a:r>
              </a:p>
              <a:p>
                <a:endParaRPr lang="fi-FI" sz="2400" noProof="1"/>
              </a:p>
              <a:p>
                <a:endParaRPr lang="fi-FI" sz="2400" noProof="1"/>
              </a:p>
              <a:p>
                <a:r>
                  <a:rPr lang="fi-FI" sz="2400" noProof="1"/>
                  <a:t>Minkowskin aika-avaruus on </a:t>
                </a:r>
                <a:r>
                  <a:rPr lang="fi-FI" sz="2400" b="1" noProof="1"/>
                  <a:t>epäeuklidinen</a:t>
                </a:r>
                <a:r>
                  <a:rPr lang="fi-FI" sz="2400" noProof="1"/>
                  <a:t>.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79712" y="2060848"/>
                <a:ext cx="6876764" cy="4356484"/>
              </a:xfrm>
              <a:blipFill>
                <a:blip r:embed="rId4"/>
                <a:stretch>
                  <a:fillRect l="-2583" t="-2326" r="-2214"/>
                </a:stretch>
              </a:blipFill>
            </p:spPr>
            <p:txBody>
              <a:bodyPr/>
              <a:lstStyle/>
              <a:p>
                <a:r>
                  <a:rPr lang="en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Euklidisesta avaruudesta</a:t>
            </a:r>
            <a:br>
              <a:rPr lang="fi-FI" dirty="0"/>
            </a:br>
            <a:r>
              <a:rPr lang="fi-FI" dirty="0"/>
              <a:t>epäeuklidiseen aika-avaruuteen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2022</a:t>
            </a: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1179936"/>
              </p:ext>
            </p:extLst>
          </p:nvPr>
        </p:nvGraphicFramePr>
        <p:xfrm>
          <a:off x="6744376" y="2866738"/>
          <a:ext cx="1559904" cy="400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36600" imgH="203200" progId="Equation.3">
                  <p:embed/>
                </p:oleObj>
              </mc:Choice>
              <mc:Fallback>
                <p:oleObj name="Equation" r:id="rId5" imgW="7366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4376" y="2866738"/>
                        <a:ext cx="1559904" cy="40062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27FF56A1-A3D0-2E47-9A53-A3D470D23C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1840" y="4761149"/>
            <a:ext cx="5242488" cy="37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37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Autofit/>
          </a:bodyPr>
          <a:lstStyle/>
          <a:p>
            <a:r>
              <a:rPr lang="fi-FI" sz="1800" noProof="1"/>
              <a:t>Kierroissa 𝛥</a:t>
            </a:r>
            <a:r>
              <a:rPr lang="fi-FI" sz="1800" i="1" noProof="1"/>
              <a:t>x</a:t>
            </a:r>
            <a:r>
              <a:rPr lang="fi-FI" sz="1800" noProof="1"/>
              <a:t> kasvaa joten 𝛥</a:t>
            </a:r>
            <a:r>
              <a:rPr lang="fi-FI" sz="1800" i="1" noProof="1"/>
              <a:t>y</a:t>
            </a:r>
            <a:r>
              <a:rPr lang="fi-FI" sz="1800" noProof="1"/>
              <a:t> pienenee.</a:t>
            </a:r>
          </a:p>
          <a:p>
            <a:endParaRPr lang="fi-FI" sz="1800" noProof="1"/>
          </a:p>
          <a:p>
            <a:endParaRPr lang="fi-FI" sz="1800" noProof="1"/>
          </a:p>
          <a:p>
            <a:r>
              <a:rPr lang="fi-FI" sz="1800" noProof="1"/>
              <a:t>Lorentz-muunnoksissa (niissä, jotka eivät ole kiertoja) 𝛥</a:t>
            </a:r>
            <a:r>
              <a:rPr lang="fi-FI" sz="1800" i="1" noProof="1"/>
              <a:t>t</a:t>
            </a:r>
            <a:r>
              <a:rPr lang="fi-FI" sz="1800" noProof="1"/>
              <a:t>  ja 𝛥</a:t>
            </a:r>
            <a:r>
              <a:rPr lang="fi-FI" sz="1800" i="1" noProof="1"/>
              <a:t>x</a:t>
            </a:r>
            <a:r>
              <a:rPr lang="fi-FI" sz="1800" noProof="1"/>
              <a:t> kasvavat tai pienenevät yhdessä.</a:t>
            </a:r>
          </a:p>
          <a:p>
            <a:endParaRPr lang="fi-FI" sz="1800" noProof="1"/>
          </a:p>
          <a:p>
            <a:endParaRPr lang="fi-FI" sz="1800" noProof="1"/>
          </a:p>
          <a:p>
            <a:r>
              <a:rPr lang="fi-FI" sz="1800" noProof="1"/>
              <a:t>Euklidisessa avaruudessa 𝛥</a:t>
            </a:r>
            <a:r>
              <a:rPr lang="fi-FI" sz="1800" i="1" noProof="1"/>
              <a:t>x</a:t>
            </a:r>
            <a:r>
              <a:rPr lang="fi-FI" sz="1800" noProof="1"/>
              <a:t> ja 𝛥</a:t>
            </a:r>
            <a:r>
              <a:rPr lang="fi-FI" sz="1800" i="1" noProof="1"/>
              <a:t>y</a:t>
            </a:r>
            <a:r>
              <a:rPr lang="fi-FI" sz="1800" noProof="1"/>
              <a:t> ovat suhteellisia, vain paikkaväli </a:t>
            </a:r>
            <a:r>
              <a:rPr lang="fi-FI" sz="1800" i="1" noProof="1"/>
              <a:t>L</a:t>
            </a:r>
            <a:r>
              <a:rPr lang="fi-FI" sz="1800" noProof="1"/>
              <a:t> on absoluuttinen.</a:t>
            </a:r>
          </a:p>
          <a:p>
            <a:endParaRPr lang="fi-FI" sz="1800" noProof="1"/>
          </a:p>
          <a:p>
            <a:r>
              <a:rPr lang="fi-FI" sz="1800" noProof="1"/>
              <a:t>Minkowskin avaruudessa aikaväli 𝛥</a:t>
            </a:r>
            <a:r>
              <a:rPr lang="fi-FI" sz="1800" i="1" noProof="1"/>
              <a:t>t</a:t>
            </a:r>
            <a:r>
              <a:rPr lang="fi-FI" sz="1800" noProof="1"/>
              <a:t> ja paikkaväli </a:t>
            </a:r>
            <a:r>
              <a:rPr lang="fi-FI" sz="1800" i="1" noProof="1"/>
              <a:t>L</a:t>
            </a:r>
            <a:r>
              <a:rPr lang="fi-FI" sz="1800" noProof="1"/>
              <a:t> ovat suhteellisia, vain aika-avaruusväli on absoluuttinen.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Ajan ja avaruuden suhteellisuus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2022</a:t>
            </a: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0339068"/>
              </p:ext>
            </p:extLst>
          </p:nvPr>
        </p:nvGraphicFramePr>
        <p:xfrm>
          <a:off x="2303748" y="3886998"/>
          <a:ext cx="61833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556000" imgH="228600" progId="Equation.3">
                  <p:embed/>
                </p:oleObj>
              </mc:Choice>
              <mc:Fallback>
                <p:oleObj name="Equation" r:id="rId3" imgW="3556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3748" y="3886998"/>
                        <a:ext cx="6183313" cy="3683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2970B41C-EF5F-7D40-B0EE-64ABC8685F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3748" y="2528900"/>
            <a:ext cx="4284476" cy="28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83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1988840"/>
            <a:ext cx="6876764" cy="44284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i-FI" b="1" dirty="0"/>
              <a:t>Klassinen fysiikka</a:t>
            </a:r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r>
              <a:rPr lang="fi-FI" b="1" dirty="0"/>
              <a:t>Kvanttimekaniikka	      Suppea suhteellisuusteoria</a:t>
            </a:r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r>
              <a:rPr lang="fi-FI" b="1" dirty="0"/>
              <a:t>Kvanttikenttäteoria	      Yleinen suhteellisuusteoria</a:t>
            </a:r>
          </a:p>
          <a:p>
            <a:pPr marL="0" indent="0">
              <a:buNone/>
            </a:pPr>
            <a:r>
              <a:rPr lang="fi-FI" b="1" dirty="0"/>
              <a:t>	</a:t>
            </a:r>
          </a:p>
          <a:p>
            <a:pPr marL="0" indent="0">
              <a:buNone/>
            </a:pPr>
            <a:r>
              <a:rPr lang="fi-FI" b="1" dirty="0"/>
              <a:t>	                          </a:t>
            </a:r>
          </a:p>
          <a:p>
            <a:pPr marL="0" indent="0" algn="ctr">
              <a:buNone/>
            </a:pPr>
            <a:r>
              <a:rPr lang="fi-FI" b="1" dirty="0"/>
              <a:t>Kvanttigravitaatioteoria, kaiken teoria?</a:t>
            </a:r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endParaRPr lang="fi-FI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979614" y="6165850"/>
            <a:ext cx="4176561" cy="431800"/>
          </a:xfrm>
        </p:spPr>
        <p:txBody>
          <a:bodyPr/>
          <a:lstStyle/>
          <a:p>
            <a:r>
              <a:rPr lang="ro-RO"/>
              <a:t>Fysiikkaa runoilijoille, syksy 2022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Modernin fysiikan sukupuu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599892" y="2456892"/>
            <a:ext cx="684076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599892" y="3789040"/>
            <a:ext cx="0" cy="7560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815916" y="3753036"/>
            <a:ext cx="3492388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416316" y="3753036"/>
            <a:ext cx="0" cy="7560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599892" y="5049180"/>
            <a:ext cx="1188132" cy="828092"/>
          </a:xfrm>
          <a:prstGeom prst="straightConnector1">
            <a:avLst/>
          </a:prstGeom>
          <a:ln>
            <a:prstDash val="dot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6156176" y="5049180"/>
            <a:ext cx="1260140" cy="828092"/>
          </a:xfrm>
          <a:prstGeom prst="straightConnector1">
            <a:avLst/>
          </a:prstGeom>
          <a:ln>
            <a:prstDash val="dot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Content Placeholder 1"/>
          <p:cNvSpPr txBox="1">
            <a:spLocks/>
          </p:cNvSpPr>
          <p:nvPr/>
        </p:nvSpPr>
        <p:spPr>
          <a:xfrm>
            <a:off x="4499992" y="5193196"/>
            <a:ext cx="324036" cy="3600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66700" indent="-266700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74638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265113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73050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1438" indent="-265113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/>
              <a:t>?</a:t>
            </a:r>
          </a:p>
        </p:txBody>
      </p:sp>
      <p:sp>
        <p:nvSpPr>
          <p:cNvPr id="49" name="Content Placeholder 1"/>
          <p:cNvSpPr txBox="1">
            <a:spLocks/>
          </p:cNvSpPr>
          <p:nvPr/>
        </p:nvSpPr>
        <p:spPr>
          <a:xfrm>
            <a:off x="6228184" y="5193196"/>
            <a:ext cx="324036" cy="3600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66700" indent="-266700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74638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265113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73050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1438" indent="-265113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/>
              <a:t>?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6552220" y="2456892"/>
            <a:ext cx="684076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1344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rmAutofit/>
          </a:bodyPr>
          <a:lstStyle/>
          <a:p>
            <a:r>
              <a:rPr lang="fi-FI" sz="2400" noProof="1"/>
              <a:t>Liikkuvan havaitsijan aikavälit ovat lyhyempiä, eli liikkuva kello kulkee hitaammin.</a:t>
            </a:r>
          </a:p>
          <a:p>
            <a:endParaRPr lang="fi-FI" sz="2400" noProof="1"/>
          </a:p>
          <a:p>
            <a:r>
              <a:rPr lang="fi-FI" sz="2400" b="1" noProof="1"/>
              <a:t>Aikadilataatio</a:t>
            </a:r>
            <a:r>
              <a:rPr lang="fi-FI" sz="2400" noProof="1"/>
              <a:t> on arkinopeuksilla mitätön (äänen nopeudella kuljettaessa 10</a:t>
            </a:r>
            <a:r>
              <a:rPr lang="fi-FI" sz="2400" baseline="30000" noProof="1"/>
              <a:t>-12</a:t>
            </a:r>
            <a:r>
              <a:rPr lang="fi-FI" sz="2400" noProof="1"/>
              <a:t>). Se on merkittävä vain kun nopeudet ovat lähellä </a:t>
            </a:r>
            <a:r>
              <a:rPr lang="fi-FI" sz="2400" i="1" noProof="1"/>
              <a:t>c</a:t>
            </a:r>
            <a:r>
              <a:rPr lang="fi-FI" sz="2400" noProof="1"/>
              <a:t>:tä.</a:t>
            </a:r>
          </a:p>
          <a:p>
            <a:endParaRPr lang="fi-FI" sz="2400" noProof="1"/>
          </a:p>
          <a:p>
            <a:r>
              <a:rPr lang="fi-FI" sz="2400" noProof="1"/>
              <a:t>Vakionopeuden tapauksessa aikadilataatio on suhteellinen: kumpikin havaitsija on oikeassa, että toisen kello kulkee hitaammin.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1"/>
              <a:t>Aikadilataatio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2022</a:t>
            </a:r>
          </a:p>
        </p:txBody>
      </p:sp>
    </p:spTree>
    <p:extLst>
      <p:ext uri="{BB962C8B-B14F-4D97-AF65-F5344CB8AC3E}">
        <p14:creationId xmlns:p14="http://schemas.microsoft.com/office/powerpoint/2010/main" val="256275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rmAutofit/>
          </a:bodyPr>
          <a:lstStyle/>
          <a:p>
            <a:r>
              <a:rPr lang="fi-FI" sz="2400" noProof="1"/>
              <a:t>Aikadilataation etäisyysversio on </a:t>
            </a:r>
            <a:r>
              <a:rPr lang="fi-FI" sz="2400" b="1" noProof="1"/>
              <a:t>Lorentz-kontraktio</a:t>
            </a:r>
            <a:r>
              <a:rPr lang="fi-FI" sz="2400" noProof="1"/>
              <a:t>: liikkuva havaitsija on lyhyempi (nopeuden suunnassa).</a:t>
            </a:r>
          </a:p>
          <a:p>
            <a:endParaRPr lang="fi-FI" sz="2400" noProof="1"/>
          </a:p>
          <a:p>
            <a:r>
              <a:rPr lang="fi-FI" sz="2400" noProof="1"/>
              <a:t>Lorentz-kontraktio on vakionopeuden tapauksessa suhteellinen: kumpikin havaitsija on oikeassa, että toinen kutistuu.</a:t>
            </a:r>
          </a:p>
          <a:p>
            <a:endParaRPr lang="fi-FI" sz="2400" noProof="1"/>
          </a:p>
          <a:p>
            <a:r>
              <a:rPr lang="fi-FI" sz="2400" noProof="1"/>
              <a:t>Aikadilataatio ja Lorentz-kontraktio ovat todellisia.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1"/>
              <a:t>Lorentz-kontraktio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2022</a:t>
            </a:r>
          </a:p>
        </p:txBody>
      </p:sp>
    </p:spTree>
    <p:extLst>
      <p:ext uri="{BB962C8B-B14F-4D97-AF65-F5344CB8AC3E}">
        <p14:creationId xmlns:p14="http://schemas.microsoft.com/office/powerpoint/2010/main" val="237844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464496"/>
          </a:xfrm>
        </p:spPr>
        <p:txBody>
          <a:bodyPr>
            <a:noAutofit/>
          </a:bodyPr>
          <a:lstStyle/>
          <a:p>
            <a:r>
              <a:rPr lang="fi-FI" sz="2400" noProof="1"/>
              <a:t>Myoni on </a:t>
            </a:r>
            <a:r>
              <a:rPr lang="fi-FI" sz="2400" b="1" noProof="1"/>
              <a:t>alkeishiukkanen</a:t>
            </a:r>
            <a:r>
              <a:rPr lang="fi-FI" sz="2400" noProof="1"/>
              <a:t>, joka elää kaksi mikrosekuntia.</a:t>
            </a:r>
          </a:p>
          <a:p>
            <a:endParaRPr lang="fi-FI" sz="2400" noProof="1"/>
          </a:p>
          <a:p>
            <a:r>
              <a:rPr lang="fi-FI" sz="2400" noProof="1"/>
              <a:t>Myoneja syntyy kosmisten säteiden törmätessä ilmakehään. Lähellä nopeutta </a:t>
            </a:r>
            <a:r>
              <a:rPr lang="fi-FI" sz="2400" i="1" noProof="1"/>
              <a:t>c</a:t>
            </a:r>
            <a:r>
              <a:rPr lang="fi-FI" sz="2400" noProof="1"/>
              <a:t> kulkeva myoni ehtii matkata vain 600 m.</a:t>
            </a:r>
          </a:p>
          <a:p>
            <a:endParaRPr lang="fi-FI" sz="2400" noProof="1"/>
          </a:p>
          <a:p>
            <a:r>
              <a:rPr lang="fi-FI" sz="2400" noProof="1"/>
              <a:t>Kuitenkin myoneja havaitaan maan päällä.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1"/>
              <a:t>Suhteellisuuden merkitys: myonin näkökulma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463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247877"/>
          </a:xfrm>
        </p:spPr>
        <p:txBody>
          <a:bodyPr>
            <a:noAutofit/>
          </a:bodyPr>
          <a:lstStyle/>
          <a:p>
            <a:r>
              <a:rPr lang="fi-FI" sz="2400" noProof="1"/>
              <a:t>Myonin näkökulmasta etäisyys maanpinnalle on alle 600 m.</a:t>
            </a:r>
          </a:p>
          <a:p>
            <a:endParaRPr lang="fi-FI" sz="2400" noProof="1"/>
          </a:p>
          <a:p>
            <a:r>
              <a:rPr lang="fi-FI" sz="2400" noProof="1"/>
              <a:t>Maanpinnalla olevan havaitsijan näkökulmasta myoni elää yli 2 mikrosekuntia.</a:t>
            </a:r>
          </a:p>
          <a:p>
            <a:endParaRPr lang="fi-FI" sz="2400" noProof="1"/>
          </a:p>
          <a:p>
            <a:r>
              <a:rPr lang="fi-FI" sz="2400" noProof="1"/>
              <a:t>Aika- ja paikkavälit ovat suhteellisia, vain väli aika-avaruudessa on absoluuttinen.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1"/>
              <a:t>Suhteellisuuden merkitys: myonin näkökulma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555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2022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Junavaunujen jälkeinen aika</a:t>
            </a:r>
          </a:p>
        </p:txBody>
      </p:sp>
      <p:pic>
        <p:nvPicPr>
          <p:cNvPr id="6" name="Picture 4" descr="cern7014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44824"/>
            <a:ext cx="5283090" cy="4764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31599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rmAutofit/>
          </a:bodyPr>
          <a:lstStyle/>
          <a:p>
            <a:r>
              <a:rPr lang="fi-FI" sz="2400" noProof="1"/>
              <a:t>CERNin Large Hadron Colliderissa protonien nopeus on 99.999999% valon nopeudesta.</a:t>
            </a:r>
          </a:p>
          <a:p>
            <a:endParaRPr lang="fi-FI" sz="2400" noProof="1"/>
          </a:p>
          <a:p>
            <a:r>
              <a:rPr lang="fi-FI" sz="2400" noProof="1"/>
              <a:t>Protoni on pallomainen säkki kvarkkeja ja gluoneja.</a:t>
            </a:r>
          </a:p>
          <a:p>
            <a:endParaRPr lang="fi-FI" sz="2400" noProof="1"/>
          </a:p>
          <a:p>
            <a:r>
              <a:rPr lang="fi-FI" sz="2400" noProof="1"/>
              <a:t>LHC:ssä pallo litistyy tekijällä 7 200.</a:t>
            </a:r>
          </a:p>
          <a:p>
            <a:endParaRPr lang="fi-FI" sz="2400" noProof="1"/>
          </a:p>
          <a:p>
            <a:r>
              <a:rPr lang="fi-FI" sz="2400" noProof="1"/>
              <a:t>Molemmat protonit litistyvät: havaitaan levyjen törmäyksiä, ei pallojen.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Suhteellisuuden merkitys: protoni vs. protoni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2022</a:t>
            </a:r>
          </a:p>
        </p:txBody>
      </p:sp>
    </p:spTree>
    <p:extLst>
      <p:ext uri="{BB962C8B-B14F-4D97-AF65-F5344CB8AC3E}">
        <p14:creationId xmlns:p14="http://schemas.microsoft.com/office/powerpoint/2010/main" val="386368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Autofit/>
          </a:bodyPr>
          <a:lstStyle/>
          <a:p>
            <a:r>
              <a:rPr lang="fi-FI" sz="1800" noProof="1"/>
              <a:t>Suhteellisuusteoria tunnetaan yhtälöstä </a:t>
            </a:r>
            <a:r>
              <a:rPr lang="fi-FI" sz="1800" i="1" noProof="1"/>
              <a:t>E</a:t>
            </a:r>
            <a:r>
              <a:rPr lang="fi-FI" sz="1800" noProof="1"/>
              <a:t> = </a:t>
            </a:r>
            <a:r>
              <a:rPr lang="fi-FI" sz="1800" i="1" noProof="1"/>
              <a:t>mc</a:t>
            </a:r>
            <a:r>
              <a:rPr lang="fi-FI" sz="1800" baseline="30000" noProof="1"/>
              <a:t>2</a:t>
            </a:r>
            <a:r>
              <a:rPr lang="fi-FI" sz="1800" noProof="1"/>
              <a:t>.</a:t>
            </a:r>
            <a:endParaRPr lang="fi-FI" sz="1800" baseline="30000" noProof="1"/>
          </a:p>
          <a:p>
            <a:endParaRPr lang="fi-FI" sz="1800" noProof="1"/>
          </a:p>
          <a:p>
            <a:r>
              <a:rPr lang="fi-FI" sz="1800" noProof="1"/>
              <a:t>Yhtälö pätee vapaalle, massalliselle hiukkaselle levossa.</a:t>
            </a:r>
          </a:p>
          <a:p>
            <a:endParaRPr lang="fi-FI" sz="1800" noProof="1"/>
          </a:p>
          <a:p>
            <a:r>
              <a:rPr lang="fi-FI" sz="1800" noProof="1"/>
              <a:t>Se kertoo, että massaan liittyy energiaa, kuten liikkeeseen ja vuorovaikutukseen.</a:t>
            </a:r>
          </a:p>
          <a:p>
            <a:endParaRPr lang="fi-FI" sz="1800" noProof="1"/>
          </a:p>
          <a:p>
            <a:r>
              <a:rPr lang="fi-FI" sz="1800" noProof="1"/>
              <a:t>Energia ja massa ovat eri käsitteitä. (Energia on suhteellista, massa ei.)</a:t>
            </a:r>
          </a:p>
          <a:p>
            <a:endParaRPr lang="fi-FI" sz="1800" noProof="1"/>
          </a:p>
          <a:p>
            <a:r>
              <a:rPr lang="fi-FI" sz="1800" noProof="1"/>
              <a:t>Suppea suhteellisuusteoria paljasti valtavat energiavarannot, joihin on kuitenkin vaikea päästä käsiksi. (Palaamme vielä ydinenergiaan sekä </a:t>
            </a:r>
            <a:r>
              <a:rPr lang="fi-FI" sz="1800" b="1" noProof="1"/>
              <a:t>antiaineeseen</a:t>
            </a:r>
            <a:r>
              <a:rPr lang="fi-FI" sz="1800" noProof="1"/>
              <a:t> ja </a:t>
            </a:r>
            <a:r>
              <a:rPr lang="fi-FI" sz="1800" b="1" noProof="1"/>
              <a:t>annihilaatioon</a:t>
            </a:r>
            <a:r>
              <a:rPr lang="fi-FI" sz="1800" noProof="1"/>
              <a:t>!)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Maailman kuuluisin yhtälö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929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Autofit/>
          </a:bodyPr>
          <a:lstStyle/>
          <a:p>
            <a:r>
              <a:rPr lang="fi-FI" sz="2000" dirty="0"/>
              <a:t>Suhteellisuusteoriassa aika-avaruuden ominaisuus on se, että on olemassa maksiminopeus </a:t>
            </a:r>
            <a:r>
              <a:rPr lang="fi-FI" sz="2000" i="1" dirty="0"/>
              <a:t>c, </a:t>
            </a:r>
            <a:r>
              <a:rPr lang="fi-FI" sz="2000" b="1" dirty="0"/>
              <a:t>valonnopeus</a:t>
            </a:r>
            <a:r>
              <a:rPr lang="fi-FI" sz="2000" dirty="0"/>
              <a:t>.</a:t>
            </a:r>
          </a:p>
          <a:p>
            <a:endParaRPr lang="fi-FI" sz="2000" dirty="0"/>
          </a:p>
          <a:p>
            <a:r>
              <a:rPr lang="fi-FI" sz="2000" dirty="0"/>
              <a:t>Suppean suhteellisuusteorian mukaan massattomat hiukkaset kulkevat nopeudella </a:t>
            </a:r>
            <a:r>
              <a:rPr lang="fi-FI" sz="2000" i="1" dirty="0"/>
              <a:t>c.</a:t>
            </a:r>
          </a:p>
          <a:p>
            <a:endParaRPr lang="fi-FI" sz="2000" dirty="0"/>
          </a:p>
          <a:p>
            <a:r>
              <a:rPr lang="fi-FI" sz="2000" dirty="0"/>
              <a:t>Valo koostuu massattomista hiukkasista, eli </a:t>
            </a:r>
            <a:r>
              <a:rPr lang="fi-FI" sz="2000" b="1" dirty="0"/>
              <a:t>valon nopeus </a:t>
            </a:r>
            <a:r>
              <a:rPr lang="fi-FI" sz="2000" dirty="0"/>
              <a:t>on </a:t>
            </a:r>
            <a:r>
              <a:rPr lang="fi-FI" sz="2000" i="1" dirty="0"/>
              <a:t>c</a:t>
            </a:r>
            <a:r>
              <a:rPr lang="fi-FI" sz="2000" dirty="0"/>
              <a:t>.</a:t>
            </a:r>
          </a:p>
          <a:p>
            <a:endParaRPr lang="fi-FI" sz="2000" dirty="0"/>
          </a:p>
          <a:p>
            <a:r>
              <a:rPr lang="fi-FI" sz="2000" dirty="0"/>
              <a:t>Väliaineessa valo liikkuu hitaammin. Jos valolla olisi massa, se liikkuisi aina hitaammin. Tämä ei vaikuttaisi suhteellisuusteoriaan mitenkään.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Valon nopeus vs. valonnopeus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2022</a:t>
            </a:r>
          </a:p>
        </p:txBody>
      </p:sp>
    </p:spTree>
    <p:extLst>
      <p:ext uri="{BB962C8B-B14F-4D97-AF65-F5344CB8AC3E}">
        <p14:creationId xmlns:p14="http://schemas.microsoft.com/office/powerpoint/2010/main" val="28826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Autofit/>
          </a:bodyPr>
          <a:lstStyle/>
          <a:p>
            <a:r>
              <a:rPr lang="fi-FI" sz="2100" dirty="0"/>
              <a:t>Suppean suhteellisuusteorian näkökulmasta valonnopeus </a:t>
            </a:r>
            <a:r>
              <a:rPr lang="fi-FI" sz="2100" i="1" dirty="0"/>
              <a:t>c</a:t>
            </a:r>
            <a:r>
              <a:rPr lang="fi-FI" sz="2100" dirty="0"/>
              <a:t> on vain muunnoskerroin ajan ja paikan yksiköiden välillä.</a:t>
            </a:r>
          </a:p>
          <a:p>
            <a:endParaRPr lang="fi-FI" sz="3200" dirty="0"/>
          </a:p>
          <a:p>
            <a:r>
              <a:rPr lang="fi-FI" sz="2100" dirty="0"/>
              <a:t>Vrt. etäisyys maan keskustaa kohti vs. maanpinnan suuntaan.</a:t>
            </a:r>
          </a:p>
          <a:p>
            <a:endParaRPr lang="fi-FI" sz="2100" dirty="0"/>
          </a:p>
          <a:p>
            <a:r>
              <a:rPr lang="fi-FI" sz="2100" dirty="0"/>
              <a:t>Suhteellisuusteoriassa käytetään yleensä yksiköitä, joissa </a:t>
            </a:r>
            <a:r>
              <a:rPr lang="fi-FI" sz="2100" i="1" dirty="0"/>
              <a:t>c</a:t>
            </a:r>
            <a:r>
              <a:rPr lang="fi-FI" sz="2100" dirty="0"/>
              <a:t>=1, eli 1 s = 299 792 458 m.</a:t>
            </a:r>
          </a:p>
          <a:p>
            <a:endParaRPr lang="fi-FI" sz="2100" dirty="0"/>
          </a:p>
          <a:p>
            <a:r>
              <a:rPr lang="fi-FI" sz="2100" dirty="0"/>
              <a:t>SI-yksiköissä </a:t>
            </a:r>
            <a:r>
              <a:rPr lang="fi-FI" sz="2100" i="1" dirty="0"/>
              <a:t>c</a:t>
            </a:r>
            <a:r>
              <a:rPr lang="fi-FI" sz="2100" dirty="0"/>
              <a:t>=299 792 458 m/s määrittelee metrin.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Sylet vs. merimailit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79712" y="6417332"/>
            <a:ext cx="4536504" cy="180020"/>
          </a:xfrm>
        </p:spPr>
        <p:txBody>
          <a:bodyPr/>
          <a:lstStyle/>
          <a:p>
            <a:r>
              <a:rPr lang="en-GB"/>
              <a:t>Fysiikkaa runoilijoille, syksy 2022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DF4B0E-14B9-5B48-955F-843DA2A39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1750" y="3277026"/>
            <a:ext cx="4194466" cy="30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43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r>
              <a:rPr lang="fi-FI" sz="2300" noProof="1"/>
              <a:t>Asiat tapahtuvat samaan aikaan, jos niiden aikaväli on nolla.</a:t>
            </a:r>
          </a:p>
          <a:p>
            <a:endParaRPr lang="fi-FI" sz="2300" noProof="1"/>
          </a:p>
          <a:p>
            <a:r>
              <a:rPr lang="fi-FI" sz="2300" noProof="1"/>
              <a:t>Samanaikaisuus on suhteellista.</a:t>
            </a:r>
          </a:p>
          <a:p>
            <a:endParaRPr lang="fi-FI" sz="2300" noProof="1"/>
          </a:p>
          <a:p>
            <a:r>
              <a:rPr lang="fi-FI" sz="2300" noProof="1"/>
              <a:t>Jos tapahtumien välillä ei ehdi kulkea signaalia, myös niiden aikajärjestys on suhteellinen.</a:t>
            </a:r>
          </a:p>
          <a:p>
            <a:endParaRPr lang="fi-FI" sz="2300" noProof="1"/>
          </a:p>
          <a:p>
            <a:r>
              <a:rPr lang="fi-FI" sz="2300" noProof="1"/>
              <a:t>Esimerkki: Perseverancen laskeutuminen Marsiin 2021, kun Mars oli 11 valominuutin päässä.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Samanaikaisuus on suhteellista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2022</a:t>
            </a:r>
          </a:p>
        </p:txBody>
      </p:sp>
    </p:spTree>
    <p:extLst>
      <p:ext uri="{BB962C8B-B14F-4D97-AF65-F5344CB8AC3E}">
        <p14:creationId xmlns:p14="http://schemas.microsoft.com/office/powerpoint/2010/main" val="284714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1988840"/>
            <a:ext cx="6876764" cy="44284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i-FI" b="1" dirty="0"/>
              <a:t>Klassinen fysiikka</a:t>
            </a:r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r>
              <a:rPr lang="fi-FI" b="1" dirty="0"/>
              <a:t>Kvanttimekaniikka	      Suppea suhteellisuusteoria</a:t>
            </a:r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r>
              <a:rPr lang="fi-FI" b="1" dirty="0"/>
              <a:t>Kvanttikenttäteoria	      Yleinen suhteellisuusteoria</a:t>
            </a:r>
          </a:p>
          <a:p>
            <a:pPr marL="0" indent="0">
              <a:buNone/>
            </a:pPr>
            <a:r>
              <a:rPr lang="fi-FI" b="1" dirty="0"/>
              <a:t>	</a:t>
            </a:r>
          </a:p>
          <a:p>
            <a:pPr marL="0" indent="0">
              <a:buNone/>
            </a:pPr>
            <a:r>
              <a:rPr lang="fi-FI" b="1" dirty="0"/>
              <a:t>	                          </a:t>
            </a:r>
          </a:p>
          <a:p>
            <a:pPr marL="0" indent="0" algn="ctr">
              <a:buNone/>
            </a:pPr>
            <a:r>
              <a:rPr lang="fi-FI" b="1" dirty="0"/>
              <a:t>Kvanttigravitaatioteoria, kaiken teoria?</a:t>
            </a:r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endParaRPr lang="fi-FI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979614" y="6165850"/>
            <a:ext cx="4176561" cy="431800"/>
          </a:xfrm>
        </p:spPr>
        <p:txBody>
          <a:bodyPr/>
          <a:lstStyle/>
          <a:p>
            <a:r>
              <a:rPr lang="ro-RO"/>
              <a:t>Fysiikkaa runoilijoille, syksy 2022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Fysiikan teorioiden rajatapauksia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3599892" y="3789040"/>
            <a:ext cx="0" cy="7560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815916" y="3753036"/>
            <a:ext cx="3492388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7416316" y="3753036"/>
            <a:ext cx="0" cy="7560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6624228" y="2456892"/>
            <a:ext cx="684076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3599892" y="5049180"/>
            <a:ext cx="1188132" cy="828092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6156176" y="5049180"/>
            <a:ext cx="1260140" cy="828092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599892" y="2456892"/>
            <a:ext cx="684076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1438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Autofit/>
          </a:bodyPr>
          <a:lstStyle/>
          <a:p>
            <a:r>
              <a:rPr lang="fi-FI" sz="1900" noProof="1"/>
              <a:t>Katsotaan kellosta laskeutumisaika ja juodaan maljat silloin.</a:t>
            </a:r>
          </a:p>
          <a:p>
            <a:endParaRPr lang="fi-FI" sz="1900" noProof="1"/>
          </a:p>
          <a:p>
            <a:r>
              <a:rPr lang="fi-FI" sz="1900" noProof="1"/>
              <a:t>Riippuu havaitsijasta, juotiinko maljat samaan aikaan laskeutumisen kanssa, sitä ennen vai sen jälkeen.</a:t>
            </a:r>
          </a:p>
          <a:p>
            <a:endParaRPr lang="fi-FI" sz="1900" noProof="1"/>
          </a:p>
          <a:p>
            <a:r>
              <a:rPr lang="fi-FI" sz="1900" noProof="1"/>
              <a:t>Jos maljat juodaan vasta kun on saatu viesti, että Perseverance on laskeutunut, kaikki havaitsijat ovat yhtä mieltä siitä, että ne juodaan laskeutumisen jälkeen.</a:t>
            </a:r>
          </a:p>
          <a:p>
            <a:endParaRPr lang="fi-FI" sz="1900" noProof="1"/>
          </a:p>
          <a:p>
            <a:r>
              <a:rPr lang="fi-FI" sz="1900" noProof="1"/>
              <a:t>Jos tapahtumien välillä ehtii kulkea signaali, niiden aikajärjestys on absoluuttinen.</a:t>
            </a:r>
          </a:p>
          <a:p>
            <a:pPr lvl="1"/>
            <a:r>
              <a:rPr lang="fi-FI" sz="1800" noProof="1"/>
              <a:t>Syy tulee aina ennen seurausta.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Kausaliteetti on absoluuttista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2022</a:t>
            </a:r>
          </a:p>
        </p:txBody>
      </p:sp>
    </p:spTree>
    <p:extLst>
      <p:ext uri="{BB962C8B-B14F-4D97-AF65-F5344CB8AC3E}">
        <p14:creationId xmlns:p14="http://schemas.microsoft.com/office/powerpoint/2010/main" val="96788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Klassinen mekaniikka vs.</a:t>
            </a:r>
            <a:br>
              <a:rPr lang="fi-FI" dirty="0"/>
            </a:br>
            <a:r>
              <a:rPr lang="fi-FI" dirty="0"/>
              <a:t>suppea suhteellisuusteoria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05373"/>
              </p:ext>
            </p:extLst>
          </p:nvPr>
        </p:nvGraphicFramePr>
        <p:xfrm>
          <a:off x="1984367" y="1848183"/>
          <a:ext cx="6840538" cy="1853497"/>
        </p:xfrm>
        <a:graphic>
          <a:graphicData uri="http://schemas.openxmlformats.org/drawingml/2006/table">
            <a:tbl>
              <a:tblPr firstRow="1" bandRow="1"/>
              <a:tblGrid>
                <a:gridCol w="1983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1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51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16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i="0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i-FI" i="0" dirty="0">
                          <a:solidFill>
                            <a:srgbClr val="000099"/>
                          </a:solidFill>
                        </a:rPr>
                        <a:t>Klassinen mekaniikka</a:t>
                      </a:r>
                      <a:endParaRPr lang="en-US" i="0" baseline="-25000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i-FI" i="0" dirty="0">
                          <a:solidFill>
                            <a:srgbClr val="000099"/>
                          </a:solidFill>
                        </a:rPr>
                        <a:t>Suppea ST</a:t>
                      </a:r>
                      <a:endParaRPr lang="en-US" i="0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6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i-FI" i="0" dirty="0"/>
                        <a:t>Paikka</a:t>
                      </a:r>
                      <a:endParaRPr lang="en-US" i="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i-FI" i="0" dirty="0"/>
                        <a:t>Suhteellinen</a:t>
                      </a:r>
                      <a:endParaRPr lang="en-US" i="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i-FI" i="0" dirty="0"/>
                        <a:t>Suhteellinen</a:t>
                      </a:r>
                      <a:endParaRPr lang="en-US" i="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6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i-FI" dirty="0"/>
                        <a:t>Paikkaetäisyys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b="1" i="0" dirty="0"/>
                        <a:t>Absoluuttinen</a:t>
                      </a:r>
                      <a:endParaRPr lang="en-US" b="1" i="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b="1" i="0" dirty="0"/>
                        <a:t>Suhteellinen</a:t>
                      </a:r>
                      <a:endParaRPr lang="en-US" b="1" i="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6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i-FI" dirty="0"/>
                        <a:t>Ajanhetki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i-FI" b="0" dirty="0"/>
                        <a:t>Suhteellinen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i-FI" b="0" dirty="0"/>
                        <a:t>Suhteellinen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i-FI" dirty="0"/>
                        <a:t>Aikaväli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i-FI" b="1" dirty="0"/>
                        <a:t>Absoluuttinen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i-FI" b="1" dirty="0"/>
                        <a:t>Suhteellinen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959470"/>
              </p:ext>
            </p:extLst>
          </p:nvPr>
        </p:nvGraphicFramePr>
        <p:xfrm>
          <a:off x="1979612" y="3695226"/>
          <a:ext cx="6840538" cy="1828800"/>
        </p:xfrm>
        <a:graphic>
          <a:graphicData uri="http://schemas.openxmlformats.org/drawingml/2006/table">
            <a:tbl>
              <a:tblPr firstRow="1" bandRow="1"/>
              <a:tblGrid>
                <a:gridCol w="1983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1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51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16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Nopeus</a:t>
                      </a:r>
                      <a:endParaRPr lang="en-US" i="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i-FI" dirty="0"/>
                        <a:t>Suhteellinen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i-FI" dirty="0"/>
                        <a:t>Suhteellinen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4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Valon nopeus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Suhteellinen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Absoluuttinen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4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i-FI" dirty="0"/>
                        <a:t>Massa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i-FI" b="0" dirty="0"/>
                        <a:t>Absoluuttinen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i-FI" b="0" dirty="0"/>
                        <a:t>Absoluuttinen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6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i-FI" dirty="0"/>
                        <a:t>Energia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i-FI" b="0" dirty="0"/>
                        <a:t>Suhteellinen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i-FI" b="0" dirty="0"/>
                        <a:t>Suhteellinen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6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i-FI" b="1" dirty="0"/>
                        <a:t>Suhteellinen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b="1" dirty="0"/>
                        <a:t>Absoluuttinen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595983"/>
              </p:ext>
            </p:extLst>
          </p:nvPr>
        </p:nvGraphicFramePr>
        <p:xfrm>
          <a:off x="1975766" y="5515889"/>
          <a:ext cx="6840538" cy="731520"/>
        </p:xfrm>
        <a:graphic>
          <a:graphicData uri="http://schemas.openxmlformats.org/drawingml/2006/table">
            <a:tbl>
              <a:tblPr firstRow="1" bandRow="1"/>
              <a:tblGrid>
                <a:gridCol w="1983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1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51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16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i-FI" dirty="0"/>
                        <a:t>Aika ja avaruus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i-FI" b="1" dirty="0"/>
                        <a:t>Absoluuttinen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Suhteellinen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6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Aika-avaruus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Absoluuttinen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2022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31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878850-D780-CF4B-B964-B8B14172A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2969" y="5258144"/>
            <a:ext cx="1798485" cy="13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8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Autofit/>
          </a:bodyPr>
          <a:lstStyle/>
          <a:p>
            <a:r>
              <a:rPr lang="fi-FI" sz="2400" dirty="0"/>
              <a:t>Suppea suhteellisuusteoria on yhtenäisteoria ajasta ja avaruudesta. </a:t>
            </a:r>
          </a:p>
          <a:p>
            <a:endParaRPr lang="fi-FI" sz="2400" dirty="0"/>
          </a:p>
          <a:p>
            <a:r>
              <a:rPr lang="fi-FI" sz="2400" dirty="0"/>
              <a:t>Suhteellisuusteoriaa voisi yhtä hyvin kutsua absoluuttisuusteoriaksi.</a:t>
            </a:r>
          </a:p>
          <a:p>
            <a:endParaRPr lang="fi-FI" sz="2400" dirty="0"/>
          </a:p>
          <a:p>
            <a:r>
              <a:rPr lang="fi-FI" sz="2400" dirty="0"/>
              <a:t>Tai tarkemmin: teoriaksi absoluuttisesta aika-avaruudesta.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Absoluuttisuusteoria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2022</a:t>
            </a:r>
          </a:p>
        </p:txBody>
      </p:sp>
    </p:spTree>
    <p:extLst>
      <p:ext uri="{BB962C8B-B14F-4D97-AF65-F5344CB8AC3E}">
        <p14:creationId xmlns:p14="http://schemas.microsoft.com/office/powerpoint/2010/main" val="78119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Autofit/>
          </a:bodyPr>
          <a:lstStyle/>
          <a:p>
            <a:r>
              <a:rPr lang="fi-FI" sz="2400" dirty="0"/>
              <a:t>Aika-avaruus on passiivinen: se ei reagoi aineeseen.</a:t>
            </a:r>
          </a:p>
          <a:p>
            <a:endParaRPr lang="fi-FI" sz="2400" dirty="0"/>
          </a:p>
          <a:p>
            <a:r>
              <a:rPr lang="fi-FI" sz="2400" dirty="0"/>
              <a:t>Aika-avaruus on muuttumaton ja tasainen: se on samanlainen aina ja kaikkialla. (Eli </a:t>
            </a:r>
            <a:r>
              <a:rPr lang="fi-FI" sz="2400" b="1" dirty="0"/>
              <a:t>laakea</a:t>
            </a:r>
            <a:r>
              <a:rPr lang="fi-FI" sz="2400" dirty="0"/>
              <a:t>, engl. </a:t>
            </a:r>
            <a:r>
              <a:rPr lang="fi-FI" sz="2400" i="1" dirty="0"/>
              <a:t>flat</a:t>
            </a:r>
            <a:r>
              <a:rPr lang="fi-FI" sz="2400" dirty="0"/>
              <a:t>.)</a:t>
            </a:r>
          </a:p>
          <a:p>
            <a:endParaRPr lang="fi-FI" sz="2400" dirty="0"/>
          </a:p>
          <a:p>
            <a:r>
              <a:rPr lang="fi-FI" sz="2400" dirty="0"/>
              <a:t>Aika-avaruus on kehys, johon tapahtumat sijoittuvat.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Aika-avaruus</a:t>
            </a:r>
            <a:br>
              <a:rPr lang="fi-FI" dirty="0"/>
            </a:br>
            <a:r>
              <a:rPr lang="fi-FI" dirty="0"/>
              <a:t>tapahtumien kehyksenä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2022</a:t>
            </a:r>
          </a:p>
        </p:txBody>
      </p:sp>
    </p:spTree>
    <p:extLst>
      <p:ext uri="{BB962C8B-B14F-4D97-AF65-F5344CB8AC3E}">
        <p14:creationId xmlns:p14="http://schemas.microsoft.com/office/powerpoint/2010/main" val="216353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464496"/>
          </a:xfrm>
        </p:spPr>
        <p:txBody>
          <a:bodyPr>
            <a:noAutofit/>
          </a:bodyPr>
          <a:lstStyle/>
          <a:p>
            <a:r>
              <a:rPr lang="fi-FI" sz="2400" noProof="1"/>
              <a:t>Suhteellisuusteorian yhteydessä puhutaan joskus paradokseista.</a:t>
            </a:r>
          </a:p>
          <a:p>
            <a:endParaRPr lang="fi-FI" sz="2400" noProof="1"/>
          </a:p>
          <a:p>
            <a:r>
              <a:rPr lang="fi-FI" sz="2400" noProof="1"/>
              <a:t>Ne ovat ristiriitoja teorian ja arkijärjen välillä, eivät teorian sisällä.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Paradoksit ja arkijärki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193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r>
              <a:rPr lang="fi-FI" noProof="1"/>
              <a:t>Esimerkki: </a:t>
            </a:r>
            <a:r>
              <a:rPr lang="fi-FI" b="1" noProof="1"/>
              <a:t>kaksosparadoksi</a:t>
            </a:r>
            <a:r>
              <a:rPr lang="fi-FI" noProof="1"/>
              <a:t>. Kaksosista Anne lähtee avaruuteen ja ja Bertta jää Maapallolle.</a:t>
            </a:r>
          </a:p>
          <a:p>
            <a:endParaRPr lang="fi-FI" noProof="1"/>
          </a:p>
          <a:p>
            <a:r>
              <a:rPr lang="fi-FI" noProof="1"/>
              <a:t>A:n mukaan aika kuluu hitaammin Maapallolla, B:n mukaan aika kuluu hitaammin raketissa.</a:t>
            </a:r>
          </a:p>
          <a:p>
            <a:endParaRPr lang="fi-FI" noProof="1"/>
          </a:p>
          <a:p>
            <a:r>
              <a:rPr lang="fi-FI" noProof="1"/>
              <a:t>Molemmat ovat oikeassa, kun liike on tasaista. Absoluuttista aikaa ei ole.</a:t>
            </a:r>
          </a:p>
          <a:p>
            <a:endParaRPr lang="fi-FI" noProof="1"/>
          </a:p>
          <a:p>
            <a:r>
              <a:rPr lang="fi-FI" noProof="1"/>
              <a:t>Entä jos A palaa Maahan? Kumpikin ei voi olla nuorempi.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Kaksosparadoksittomuus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407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572508"/>
          </a:xfrm>
        </p:spPr>
        <p:txBody>
          <a:bodyPr>
            <a:noAutofit/>
          </a:bodyPr>
          <a:lstStyle/>
          <a:p>
            <a:r>
              <a:rPr lang="fi-FI" sz="2400" noProof="1"/>
              <a:t>Vastaus: avaruudessa kulkenut A on nuorempi, koska kiihtyvyys ei ole suhteellista.</a:t>
            </a:r>
          </a:p>
          <a:p>
            <a:endParaRPr lang="fi-FI" sz="2400" noProof="1"/>
          </a:p>
          <a:p>
            <a:r>
              <a:rPr lang="fi-FI" sz="2400" noProof="1"/>
              <a:t>Kääntyäkseen takaisin A:n täytyy kiihdyttää, ja siksi hänen aikavälinsä on lyhyempi.</a:t>
            </a:r>
          </a:p>
          <a:p>
            <a:endParaRPr lang="fi-FI" sz="2400" noProof="1"/>
          </a:p>
          <a:p>
            <a:r>
              <a:rPr lang="fi-FI" sz="2400" noProof="1"/>
              <a:t>Ainoastaan tasaiseen nopeuteen liittyvä aikadilataatio on suhteellinen.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Kiihtyvyys on absoluuttista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093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572508"/>
          </a:xfrm>
        </p:spPr>
        <p:txBody>
          <a:bodyPr>
            <a:noAutofit/>
          </a:bodyPr>
          <a:lstStyle/>
          <a:p>
            <a:r>
              <a:rPr lang="fi-FI" sz="2400" noProof="1"/>
              <a:t>Suppea suhteellisuusteoria kattaa kiihtyvän liikkeen, mutta fysiikan lait ovat samoja vain tasaisella nopeudella liikkuville havaitsijoille. (Vrt. klassisen mekaniikan Coriolis-ilmiö.)</a:t>
            </a:r>
          </a:p>
          <a:p>
            <a:endParaRPr lang="fi-FI" sz="2400" noProof="1"/>
          </a:p>
          <a:p>
            <a:r>
              <a:rPr lang="fi-FI" sz="2400" noProof="1"/>
              <a:t>Suppea suhteellisuusteoria muuttaa Newtonin lakeja. (Esim. kiihtyvyys avaruudessa ei ole samansuuntainen kuin voima.)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Kiihtyvä liike ja Newtonin lait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44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r>
              <a:rPr lang="fi-FI" noProof="1"/>
              <a:t>Kaksosparadoksiin liittyvää aikadilataatiota on testattu lennättämällä kelloja, alkaen 1971.</a:t>
            </a:r>
          </a:p>
          <a:p>
            <a:endParaRPr lang="fi-FI" noProof="1"/>
          </a:p>
          <a:p>
            <a:r>
              <a:rPr lang="fi-FI" noProof="1"/>
              <a:t>Suppea suhteellisuusteoria on hiukkaskiihdyttimien toiminnan edellytys.</a:t>
            </a:r>
          </a:p>
          <a:p>
            <a:endParaRPr lang="fi-FI" noProof="1"/>
          </a:p>
          <a:p>
            <a:r>
              <a:rPr lang="fi-FI" noProof="1"/>
              <a:t>Siihen perustuva kvanttikenttäteoria on lukemattomien arkisten sovellusten taustalla.</a:t>
            </a:r>
          </a:p>
          <a:p>
            <a:endParaRPr lang="fi-FI" noProof="1"/>
          </a:p>
          <a:p>
            <a:r>
              <a:rPr lang="fi-FI" noProof="1"/>
              <a:t>Suppea suhteellisuusteoria on järkevän epäilyn ulkopuolella.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Epäilyn tuolla puolen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085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i="1" dirty="0"/>
              <a:t>”On aivan varma, että autoja ei kasva maasta. – Meistä tuntuu, että jos joku voisi uskoa päinvastaista, hän voisi uskoa </a:t>
            </a:r>
            <a:r>
              <a:rPr lang="fi-FI" b="1" i="1" dirty="0"/>
              <a:t>kaiken</a:t>
            </a:r>
            <a:r>
              <a:rPr lang="fi-FI" i="1" dirty="0"/>
              <a:t>, minkä me leimaamme mahdottomaksi ja kiistää kaiken, mitä me pidämme varmana.</a:t>
            </a:r>
          </a:p>
          <a:p>
            <a:pPr marL="0" indent="0">
              <a:buNone/>
            </a:pPr>
            <a:r>
              <a:rPr lang="fi-FI" i="1" dirty="0"/>
              <a:t>	Mutta miten tämä </a:t>
            </a:r>
            <a:r>
              <a:rPr lang="fi-FI" b="1" i="1" dirty="0"/>
              <a:t>yksi</a:t>
            </a:r>
            <a:r>
              <a:rPr lang="fi-FI" i="1" dirty="0"/>
              <a:t> usko on yhteydessä kaikkiin muihin? Tekisi mielemme sanoa, että se, joka voi uskoa tuon, ei hyväksy koko todentamis-järjestelmäämme.”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 - Ludwig Wittgenstein (1889-1951): </a:t>
            </a:r>
            <a:r>
              <a:rPr lang="fi-FI" i="1" dirty="0"/>
              <a:t>Varmuudesta</a:t>
            </a:r>
            <a:r>
              <a:rPr lang="fi-FI" dirty="0"/>
              <a:t> (1949-51)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Epäilystä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6985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rmAutofit/>
          </a:bodyPr>
          <a:lstStyle/>
          <a:p>
            <a:r>
              <a:rPr lang="fi-FI" sz="2400" b="1" dirty="0"/>
              <a:t>Klassisessa mekaniikassa </a:t>
            </a:r>
            <a:r>
              <a:rPr lang="fi-FI" sz="2400" dirty="0"/>
              <a:t>(eli Newtonin mekaniikassa) aine koostuu hiukkasista.</a:t>
            </a:r>
          </a:p>
          <a:p>
            <a:endParaRPr lang="fi-FI" sz="2400" dirty="0"/>
          </a:p>
          <a:p>
            <a:r>
              <a:rPr lang="fi-FI" sz="2400" dirty="0"/>
              <a:t>Klassisessa fysiikassa on toinenkin perustavanlaatuinen osa, nimittäin </a:t>
            </a:r>
            <a:r>
              <a:rPr lang="fi-FI" sz="2400" b="1" dirty="0"/>
              <a:t>klassinen sähkömagnetismi</a:t>
            </a:r>
            <a:r>
              <a:rPr lang="fi-FI" sz="2400" dirty="0"/>
              <a:t>, sähkön ja magnetismin yhtenäisteoria.</a:t>
            </a:r>
            <a:endParaRPr lang="fi-FI" sz="2400" i="1" dirty="0"/>
          </a:p>
          <a:p>
            <a:endParaRPr lang="fi-FI" sz="2400" dirty="0"/>
          </a:p>
          <a:p>
            <a:r>
              <a:rPr lang="fi-FI" sz="2400" dirty="0"/>
              <a:t>Siinä on uudenlaisia olioita, </a:t>
            </a:r>
            <a:r>
              <a:rPr lang="fi-FI" sz="2400" b="1" dirty="0"/>
              <a:t>kenttiä</a:t>
            </a:r>
            <a:r>
              <a:rPr lang="fi-FI" sz="2400" dirty="0"/>
              <a:t>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Hiukkaset ja kentät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2022</a:t>
            </a:r>
          </a:p>
        </p:txBody>
      </p:sp>
    </p:spTree>
    <p:extLst>
      <p:ext uri="{BB962C8B-B14F-4D97-AF65-F5344CB8AC3E}">
        <p14:creationId xmlns:p14="http://schemas.microsoft.com/office/powerpoint/2010/main" val="342945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500500"/>
          </a:xfrm>
        </p:spPr>
        <p:txBody>
          <a:bodyPr>
            <a:noAutofit/>
          </a:bodyPr>
          <a:lstStyle/>
          <a:p>
            <a:r>
              <a:rPr lang="fi-FI" sz="2000" noProof="1"/>
              <a:t>Suppea suhteellisuusteoria osoittaa, että klassisen mekaniikan kuva maailmasta on perusteiltaan virheellinen.</a:t>
            </a:r>
          </a:p>
          <a:p>
            <a:endParaRPr lang="fi-FI" sz="2000" noProof="1"/>
          </a:p>
          <a:p>
            <a:r>
              <a:rPr lang="fi-FI" sz="2000" noProof="1"/>
              <a:t>Klassinen mekaniikka on kuitenkin ennusteiltaan hyvä approksimaatio omalla pätevyysalueellaan, eli pienillä nopeuksilla. (Silloin Lorentz-muunnos surkastuu Galilei-muunnokseksi.)</a:t>
            </a:r>
          </a:p>
          <a:p>
            <a:endParaRPr lang="fi-FI" sz="2000" noProof="1"/>
          </a:p>
          <a:p>
            <a:r>
              <a:rPr lang="fi-FI" sz="2000" noProof="1"/>
              <a:t>Kaikilla teorioilla on pätevyysalue. (Kaiken teoria?)</a:t>
            </a:r>
          </a:p>
          <a:p>
            <a:endParaRPr lang="fi-FI" sz="2000" noProof="1"/>
          </a:p>
          <a:p>
            <a:r>
              <a:rPr lang="fi-FI" sz="2000" noProof="1"/>
              <a:t>Vain teorian yleistys tai havainnot voivat kertoa pätevyysalueen kaikki rajat.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Pätevyysalue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40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701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428492"/>
          </a:xfrm>
        </p:spPr>
        <p:txBody>
          <a:bodyPr>
            <a:noAutofit/>
          </a:bodyPr>
          <a:lstStyle/>
          <a:p>
            <a:r>
              <a:rPr lang="fi-FI" sz="1900" dirty="0"/>
              <a:t>Suppean suhteellisuusteorian ilmiöt ovat arkijärjen vastaisia.</a:t>
            </a:r>
          </a:p>
          <a:p>
            <a:endParaRPr lang="fi-FI" sz="1900" dirty="0"/>
          </a:p>
          <a:p>
            <a:r>
              <a:rPr lang="fi-FI" sz="1900" dirty="0"/>
              <a:t>Arkiajattelu on kehittynyt kuvaamaan tilanteita, jotka ovat rajoittuneita nopeudessa, koossa ja energiassa.</a:t>
            </a:r>
          </a:p>
          <a:p>
            <a:endParaRPr lang="fi-FI" sz="1900" dirty="0"/>
          </a:p>
          <a:p>
            <a:r>
              <a:rPr lang="fi-FI" sz="1900" dirty="0"/>
              <a:t>Suhteellisuusteoria paljastaa todellisuuden olevan tyystin erilainen kuin arkikäsityksemme mitä aikaan ja avaruuteen tulee.</a:t>
            </a:r>
          </a:p>
          <a:p>
            <a:endParaRPr lang="fi-FI" sz="1900" dirty="0"/>
          </a:p>
          <a:p>
            <a:r>
              <a:rPr lang="fi-FI" sz="1900" dirty="0"/>
              <a:t>Yleinen suhteellisuusteoria rajaa suppean suhteellisuusteorian pätevyysaluetta, ja menee vielä kauemmas arkikokemuksesta.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Arkijärjen tuolla puolen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41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721895" y="22592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0370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984776" cy="4464496"/>
          </a:xfrm>
        </p:spPr>
        <p:txBody>
          <a:bodyPr>
            <a:noAutofit/>
          </a:bodyPr>
          <a:lstStyle/>
          <a:p>
            <a:r>
              <a:rPr lang="fi-FI" sz="2100" noProof="1"/>
              <a:t>Klassisen fysiikan hiukkanen on pistemäinen.</a:t>
            </a:r>
          </a:p>
          <a:p>
            <a:endParaRPr lang="fi-FI" sz="2100" noProof="1"/>
          </a:p>
          <a:p>
            <a:r>
              <a:rPr lang="fi-FI" sz="2100" noProof="1"/>
              <a:t>Kenttä sen sijaan on olemassa kaikkialla avaruudessa.</a:t>
            </a:r>
          </a:p>
          <a:p>
            <a:pPr lvl="1"/>
            <a:endParaRPr lang="fi-FI" sz="2100" noProof="1"/>
          </a:p>
          <a:p>
            <a:r>
              <a:rPr lang="fi-FI" sz="2100" noProof="1"/>
              <a:t>Esimerkki: ilman lämpötila, jolla on vain voimakkuus.</a:t>
            </a:r>
          </a:p>
          <a:p>
            <a:r>
              <a:rPr lang="fi-FI" sz="2100" noProof="1"/>
              <a:t>Toinen esimerkki: ilmavirran nopeus, jolla on voimakkuuden lisäksi myös suunta.</a:t>
            </a:r>
          </a:p>
          <a:p>
            <a:endParaRPr lang="fi-FI" sz="2100" noProof="1"/>
          </a:p>
          <a:p>
            <a:r>
              <a:rPr lang="fi-FI" sz="2100" noProof="1"/>
              <a:t>Nämä eivät ole perustavanlaatuisia kenttiä, vaan emergenttejä. Niiden käytös palautuu hiukkasten vuorovaikutuksiin.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Kenttä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2022</a:t>
            </a:r>
          </a:p>
        </p:txBody>
      </p:sp>
    </p:spTree>
    <p:extLst>
      <p:ext uri="{BB962C8B-B14F-4D97-AF65-F5344CB8AC3E}">
        <p14:creationId xmlns:p14="http://schemas.microsoft.com/office/powerpoint/2010/main" val="50317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500500"/>
          </a:xfrm>
        </p:spPr>
        <p:txBody>
          <a:bodyPr>
            <a:normAutofit/>
          </a:bodyPr>
          <a:lstStyle/>
          <a:p>
            <a:r>
              <a:rPr lang="fi-FI" noProof="1"/>
              <a:t>Sähkömagnetismissa on kaksi uutta oliota: </a:t>
            </a:r>
            <a:r>
              <a:rPr lang="fi-FI" b="1" noProof="1"/>
              <a:t>sähkökenttä</a:t>
            </a:r>
            <a:r>
              <a:rPr lang="fi-FI" noProof="1"/>
              <a:t> ja </a:t>
            </a:r>
            <a:r>
              <a:rPr lang="fi-FI" b="1" noProof="1"/>
              <a:t>magneettikenttä</a:t>
            </a:r>
            <a:r>
              <a:rPr lang="fi-FI" noProof="1"/>
              <a:t>.</a:t>
            </a:r>
          </a:p>
          <a:p>
            <a:endParaRPr lang="fi-FI" noProof="1"/>
          </a:p>
          <a:p>
            <a:r>
              <a:rPr lang="fi-FI" noProof="1"/>
              <a:t>Ne ovat perustavanlaatuisia.</a:t>
            </a:r>
          </a:p>
          <a:p>
            <a:endParaRPr lang="fi-FI" noProof="1"/>
          </a:p>
          <a:p>
            <a:r>
              <a:rPr lang="fi-FI" noProof="1"/>
              <a:t>Lisäksi hiukkasilla on </a:t>
            </a:r>
            <a:r>
              <a:rPr lang="fi-FI" b="1" noProof="1"/>
              <a:t>sähkövaraus</a:t>
            </a:r>
            <a:r>
              <a:rPr lang="fi-FI" noProof="1"/>
              <a:t> (positiivinen, negatiivinen tai nolla).</a:t>
            </a:r>
          </a:p>
          <a:p>
            <a:endParaRPr lang="fi-FI" noProof="1"/>
          </a:p>
          <a:p>
            <a:r>
              <a:rPr lang="fi-FI" noProof="1"/>
              <a:t>Sähkökenttä kiihdyttää hiukkasia ja magneettikenttä taittaa niiden ratoja.</a:t>
            </a:r>
          </a:p>
          <a:p>
            <a:pPr lvl="1"/>
            <a:r>
              <a:rPr lang="fi-FI" noProof="1"/>
              <a:t>Niiden yhteisen vaikutuksen nimi on </a:t>
            </a:r>
            <a:r>
              <a:rPr lang="fi-FI" b="1" noProof="1"/>
              <a:t>Lorentzin voima</a:t>
            </a:r>
            <a:r>
              <a:rPr lang="fi-FI" noProof="1"/>
              <a:t>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Sähkömagnetismi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400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rmAutofit/>
          </a:bodyPr>
          <a:lstStyle/>
          <a:p>
            <a:r>
              <a:rPr lang="fi-FI" noProof="1"/>
              <a:t>Sähkö- ja magneettikentät noudattavat James Maxwellin (1831-79) muotoilemia </a:t>
            </a:r>
            <a:r>
              <a:rPr lang="fi-FI" b="1" noProof="1"/>
              <a:t>Maxwellin yhtälöitä</a:t>
            </a:r>
            <a:r>
              <a:rPr lang="fi-FI" noProof="1"/>
              <a:t> (1861-62).</a:t>
            </a:r>
          </a:p>
          <a:p>
            <a:endParaRPr lang="fi-FI" noProof="1"/>
          </a:p>
          <a:p>
            <a:r>
              <a:rPr lang="fi-FI" noProof="1"/>
              <a:t>Sähkövaraukset synnyttävät sähkökentän.</a:t>
            </a:r>
          </a:p>
          <a:p>
            <a:endParaRPr lang="fi-FI" noProof="1"/>
          </a:p>
          <a:p>
            <a:r>
              <a:rPr lang="fi-FI" noProof="1"/>
              <a:t>Muuttuva sähkökenttä synnyttää pyörteisen magneettikentän.</a:t>
            </a:r>
          </a:p>
          <a:p>
            <a:endParaRPr lang="fi-FI" noProof="1"/>
          </a:p>
          <a:p>
            <a:r>
              <a:rPr lang="fi-FI" noProof="1"/>
              <a:t>Muuttuva magneettikenttä synnyttää pyörteisen sähkökentän.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1"/>
              <a:t>Maxwellin yhtälöt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2022</a:t>
            </a:r>
          </a:p>
        </p:txBody>
      </p:sp>
    </p:spTree>
    <p:extLst>
      <p:ext uri="{BB962C8B-B14F-4D97-AF65-F5344CB8AC3E}">
        <p14:creationId xmlns:p14="http://schemas.microsoft.com/office/powerpoint/2010/main" val="326197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Autofit/>
          </a:bodyPr>
          <a:lstStyle/>
          <a:p>
            <a:r>
              <a:rPr lang="fi-FI" sz="1900" noProof="1"/>
              <a:t>Erimerkkiset sähkövaraukset vetävät puoleensa, samanmerkkiset hylkivät.</a:t>
            </a:r>
          </a:p>
          <a:p>
            <a:pPr lvl="1"/>
            <a:r>
              <a:rPr lang="fi-FI" sz="1700" b="1" noProof="1"/>
              <a:t>Coulombin laki</a:t>
            </a:r>
            <a:r>
              <a:rPr lang="fi-FI" sz="1700" noProof="1"/>
              <a:t>,</a:t>
            </a:r>
            <a:r>
              <a:rPr lang="fi-FI" sz="1700" b="1" noProof="1"/>
              <a:t> </a:t>
            </a:r>
            <a:r>
              <a:rPr lang="fi-FI" sz="1700" noProof="1"/>
              <a:t>asiasta 1785 julkaisseen Charles-Augustin de Coulombin (1736-1806) mukaan.</a:t>
            </a:r>
          </a:p>
          <a:p>
            <a:endParaRPr lang="fi-FI" sz="1900" noProof="1"/>
          </a:p>
          <a:p>
            <a:r>
              <a:rPr lang="fi-FI" sz="1900" noProof="1"/>
              <a:t>Kuten Newtonin gravitaatiovoima: sähkövaraukset </a:t>
            </a:r>
            <a:r>
              <a:rPr lang="fi-FI" sz="1900" i="1" noProof="1"/>
              <a:t>q</a:t>
            </a:r>
            <a:r>
              <a:rPr lang="fi-FI" sz="1900" i="1" baseline="-25000" noProof="1"/>
              <a:t>1</a:t>
            </a:r>
            <a:r>
              <a:rPr lang="fi-FI" sz="1900" noProof="1"/>
              <a:t> ja </a:t>
            </a:r>
            <a:r>
              <a:rPr lang="fi-FI" sz="1900" i="1" noProof="1"/>
              <a:t>q</a:t>
            </a:r>
            <a:r>
              <a:rPr lang="fi-FI" sz="1900" i="1" baseline="-25000" noProof="1"/>
              <a:t>2</a:t>
            </a:r>
            <a:r>
              <a:rPr lang="fi-FI" sz="1900" noProof="1"/>
              <a:t> korvaavat massat, ja vakio </a:t>
            </a:r>
            <a:r>
              <a:rPr lang="fi-FI" sz="1900" i="1" noProof="1"/>
              <a:t>k</a:t>
            </a:r>
            <a:r>
              <a:rPr lang="fi-FI" sz="1900" noProof="1"/>
              <a:t> Newtonin vakion.</a:t>
            </a:r>
          </a:p>
          <a:p>
            <a:endParaRPr lang="fi-FI" sz="1900" noProof="1"/>
          </a:p>
          <a:p>
            <a:r>
              <a:rPr lang="fi-FI" sz="1900" noProof="1"/>
              <a:t>Maxwellin yhtälöt + Lorentzin voima: varattu hiukkanen saa aikaan sähkökentän, joka liikuttaa muita hiukkasia.</a:t>
            </a:r>
          </a:p>
          <a:p>
            <a:endParaRPr lang="fi-FI" sz="1900" noProof="1"/>
          </a:p>
          <a:p>
            <a:r>
              <a:rPr lang="fi-FI" sz="1900" noProof="1"/>
              <a:t>Kentän muutos etenee äärellisellä nopeudella, Coulombin laki on approksimaatio.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Selitys Coulombin laille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2022</a:t>
            </a:r>
            <a:endParaRPr lang="en-GB" dirty="0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5500145"/>
              </p:ext>
            </p:extLst>
          </p:nvPr>
        </p:nvGraphicFramePr>
        <p:xfrm>
          <a:off x="7488324" y="1088740"/>
          <a:ext cx="1316037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62000" imgH="393700" progId="Equation.3">
                  <p:embed/>
                </p:oleObj>
              </mc:Choice>
              <mc:Fallback>
                <p:oleObj name="Equation" r:id="rId3" imgW="762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8324" y="1088740"/>
                        <a:ext cx="1316037" cy="6381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324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rmAutofit/>
          </a:bodyPr>
          <a:lstStyle/>
          <a:p>
            <a:r>
              <a:rPr lang="fi-FI" sz="2400" noProof="1"/>
              <a:t>Koska magneettikentän muutos synnyttää sähkökentän ja sähkökentän muutos synnyttää magneettikentän, ne voivat ylläpitää toisiaan ilman sähkövarauksia.</a:t>
            </a:r>
          </a:p>
          <a:p>
            <a:endParaRPr lang="fi-FI" sz="2400" noProof="1"/>
          </a:p>
          <a:p>
            <a:r>
              <a:rPr lang="fi-FI" sz="2400" noProof="1"/>
              <a:t>Maxwellin yhtälöt ennustavat </a:t>
            </a:r>
            <a:r>
              <a:rPr lang="fi-FI" sz="2400" b="1" noProof="1"/>
              <a:t>sähkömagneettiset aallot</a:t>
            </a:r>
            <a:r>
              <a:rPr lang="fi-FI" sz="2400" i="1" noProof="1"/>
              <a:t>.</a:t>
            </a:r>
          </a:p>
          <a:p>
            <a:endParaRPr lang="fi-FI" sz="2400" i="1" noProof="1"/>
          </a:p>
          <a:p>
            <a:r>
              <a:rPr lang="fi-FI" sz="2400" noProof="1"/>
              <a:t>Yhtälöiden mukaan aaltojen nopeus tyhjiössä on </a:t>
            </a:r>
            <a:r>
              <a:rPr lang="fi-FI" sz="2400" i="1" noProof="1"/>
              <a:t>c</a:t>
            </a:r>
            <a:r>
              <a:rPr lang="fi-FI" sz="2400" noProof="1"/>
              <a:t> = 299 792 458 m/s.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Sähkömagneettiset aallot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2022</a:t>
            </a:r>
          </a:p>
        </p:txBody>
      </p:sp>
    </p:spTree>
    <p:extLst>
      <p:ext uri="{BB962C8B-B14F-4D97-AF65-F5344CB8AC3E}">
        <p14:creationId xmlns:p14="http://schemas.microsoft.com/office/powerpoint/2010/main" val="181308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Helsingin Yliopisto">
  <a:themeElements>
    <a:clrScheme name="HY (mltt)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FCA311"/>
      </a:accent1>
      <a:accent2>
        <a:srgbClr val="1E1C77"/>
      </a:accent2>
      <a:accent3>
        <a:srgbClr val="8C8A87"/>
      </a:accent3>
      <a:accent4>
        <a:srgbClr val="256EC7"/>
      </a:accent4>
      <a:accent5>
        <a:srgbClr val="E5053A"/>
      </a:accent5>
      <a:accent6>
        <a:srgbClr val="FCD116"/>
      </a:accent6>
      <a:hlink>
        <a:srgbClr val="FCA311"/>
      </a:hlink>
      <a:folHlink>
        <a:srgbClr val="8C8A87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HY (konserni)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8C8A87"/>
      </a:accent1>
      <a:accent2>
        <a:srgbClr val="1E1C77"/>
      </a:accent2>
      <a:accent3>
        <a:srgbClr val="FCA311"/>
      </a:accent3>
      <a:accent4>
        <a:srgbClr val="256EC7"/>
      </a:accent4>
      <a:accent5>
        <a:srgbClr val="E5053A"/>
      </a:accent5>
      <a:accent6>
        <a:srgbClr val="FCD116"/>
      </a:accent6>
      <a:hlink>
        <a:srgbClr val="FCA311"/>
      </a:hlink>
      <a:folHlink>
        <a:srgbClr val="8C8A87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HY (konserni)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8C8A87"/>
      </a:accent1>
      <a:accent2>
        <a:srgbClr val="1E1C77"/>
      </a:accent2>
      <a:accent3>
        <a:srgbClr val="FCA311"/>
      </a:accent3>
      <a:accent4>
        <a:srgbClr val="256EC7"/>
      </a:accent4>
      <a:accent5>
        <a:srgbClr val="E5053A"/>
      </a:accent5>
      <a:accent6>
        <a:srgbClr val="FCD116"/>
      </a:accent6>
      <a:hlink>
        <a:srgbClr val="FCA311"/>
      </a:hlink>
      <a:folHlink>
        <a:srgbClr val="8C8A87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47077</TotalTime>
  <Words>2242</Words>
  <Application>Microsoft Macintosh PowerPoint</Application>
  <PresentationFormat>On-screen Show (4:3)</PresentationFormat>
  <Paragraphs>487</Paragraphs>
  <Slides>41</Slides>
  <Notes>41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Cambria Math</vt:lpstr>
      <vt:lpstr>Helsingin Yliopisto</vt:lpstr>
      <vt:lpstr>Equation</vt:lpstr>
      <vt:lpstr>Fysiikkaa runoilijoille Osa 2 Suppea suhteellisuusteoria</vt:lpstr>
      <vt:lpstr>Modernin fysiikan sukupuu</vt:lpstr>
      <vt:lpstr>Fysiikan teorioiden rajatapauksia</vt:lpstr>
      <vt:lpstr>Hiukkaset ja kentät</vt:lpstr>
      <vt:lpstr>Kenttä</vt:lpstr>
      <vt:lpstr>Sähkömagnetismi</vt:lpstr>
      <vt:lpstr>Maxwellin yhtälöt</vt:lpstr>
      <vt:lpstr>Selitys Coulombin laille</vt:lpstr>
      <vt:lpstr>Sähkömagneettiset aallot</vt:lpstr>
      <vt:lpstr>Näkymätöntä valoa</vt:lpstr>
      <vt:lpstr>Eetteri</vt:lpstr>
      <vt:lpstr>Eetterituulta etsimässä</vt:lpstr>
      <vt:lpstr>Eetterituulta etsimässä</vt:lpstr>
      <vt:lpstr>Maxwell vs. suhteellisuus</vt:lpstr>
      <vt:lpstr>Maxwell ja suhteellisuus</vt:lpstr>
      <vt:lpstr>Galilei-muunnoksesta Lorentz-muunnokseen</vt:lpstr>
      <vt:lpstr>Aika-avaruuden varjot</vt:lpstr>
      <vt:lpstr>Euklidisesta avaruudesta epäeuklidiseen aika-avaruuteen</vt:lpstr>
      <vt:lpstr>Ajan ja avaruuden suhteellisuus</vt:lpstr>
      <vt:lpstr>Aikadilataatio</vt:lpstr>
      <vt:lpstr>Lorentz-kontraktio</vt:lpstr>
      <vt:lpstr>Suhteellisuuden merkitys: myonin näkökulma</vt:lpstr>
      <vt:lpstr>Suhteellisuuden merkitys: myonin näkökulma</vt:lpstr>
      <vt:lpstr>Junavaunujen jälkeinen aika</vt:lpstr>
      <vt:lpstr>Suhteellisuuden merkitys: protoni vs. protoni</vt:lpstr>
      <vt:lpstr>Maailman kuuluisin yhtälö</vt:lpstr>
      <vt:lpstr>Valon nopeus vs. valonnopeus</vt:lpstr>
      <vt:lpstr>Sylet vs. merimailit</vt:lpstr>
      <vt:lpstr>Samanaikaisuus on suhteellista</vt:lpstr>
      <vt:lpstr>Kausaliteetti on absoluuttista</vt:lpstr>
      <vt:lpstr>Klassinen mekaniikka vs. suppea suhteellisuusteoria</vt:lpstr>
      <vt:lpstr>Absoluuttisuusteoria</vt:lpstr>
      <vt:lpstr>Aika-avaruus tapahtumien kehyksenä</vt:lpstr>
      <vt:lpstr>Paradoksit ja arkijärki</vt:lpstr>
      <vt:lpstr>Kaksosparadoksittomuus</vt:lpstr>
      <vt:lpstr>Kiihtyvyys on absoluuttista</vt:lpstr>
      <vt:lpstr>Kiihtyvä liike ja Newtonin lait</vt:lpstr>
      <vt:lpstr>Epäilyn tuolla puolen</vt:lpstr>
      <vt:lpstr>Epäilystä</vt:lpstr>
      <vt:lpstr>Pätevyysalue</vt:lpstr>
      <vt:lpstr>Arkijärjen tuolla puolen</vt:lpstr>
    </vt:vector>
  </TitlesOfParts>
  <Manager>Taivas</Manager>
  <Company>grow.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Helsingin Yliopisto</dc:title>
  <dc:subject>Matemaattis-luonnontieteellinen tiedekunta</dc:subject>
  <dc:creator>mika kontio / grow.</dc:creator>
  <cp:lastModifiedBy>Räsänen, Syksy</cp:lastModifiedBy>
  <cp:revision>803</cp:revision>
  <dcterms:created xsi:type="dcterms:W3CDTF">2009-11-18T13:00:22Z</dcterms:created>
  <dcterms:modified xsi:type="dcterms:W3CDTF">2022-09-12T15:33:33Z</dcterms:modified>
</cp:coreProperties>
</file>