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45" r:id="rId3"/>
    <p:sldId id="546" r:id="rId4"/>
    <p:sldId id="544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78" r:id="rId14"/>
    <p:sldId id="579" r:id="rId15"/>
    <p:sldId id="580" r:id="rId16"/>
    <p:sldId id="581" r:id="rId17"/>
    <p:sldId id="556" r:id="rId18"/>
    <p:sldId id="555" r:id="rId19"/>
    <p:sldId id="557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570" r:id="rId32"/>
    <p:sldId id="574" r:id="rId33"/>
    <p:sldId id="577" r:id="rId34"/>
    <p:sldId id="571" r:id="rId35"/>
    <p:sldId id="572" r:id="rId36"/>
    <p:sldId id="573" r:id="rId37"/>
    <p:sldId id="575" r:id="rId3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089" autoAdjust="0"/>
    <p:restoredTop sz="96480" autoAdjust="0"/>
  </p:normalViewPr>
  <p:slideViewPr>
    <p:cSldViewPr showGuides="1">
      <p:cViewPr varScale="1">
        <p:scale>
          <a:sx n="121" d="100"/>
          <a:sy n="121" d="100"/>
        </p:scale>
        <p:origin x="2040" y="16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10/13/20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10/13/20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2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55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0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48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63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69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84884"/>
            <a:ext cx="8171620" cy="1439541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7</a:t>
            </a:r>
            <a:br>
              <a:rPr lang="fi-FI" dirty="0"/>
            </a:br>
            <a:r>
              <a:rPr lang="fi-FI" dirty="0"/>
              <a:t>Kohti kaiken teoriaa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725144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Millään tunnetuilla hiukkasilla ei ole samaa massaa (paitsi fotonilla ja gluoneilla, joiden massa on nolla).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ei liitä tunnettuja hiukkasia toisiinsa, vaan tuntemattomiin hiukkasiin.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Vrt. positronin ennustaminen 1931, löytäminen 1932.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Jos supersymmetria pätisi luonnossa, superpartnerit olisi löydetty.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on rikkoutunut, tai sitä ei ole.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Piiloutuneet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/>
              <a:t>MSSM</a:t>
            </a:r>
            <a:r>
              <a:rPr lang="fi-FI" sz="2400" dirty="0"/>
              <a:t> on Standardimallin yksinkertaisin supersymmetrinen laajennus.</a:t>
            </a:r>
          </a:p>
          <a:p>
            <a:endParaRPr lang="fi-FI" sz="2400" dirty="0"/>
          </a:p>
          <a:p>
            <a:r>
              <a:rPr lang="fi-FI" sz="2400" dirty="0"/>
              <a:t>Siinä otetaan Standardimalli ja lisätään kaikille hiukkasille supersymmetriset partnerit.</a:t>
            </a:r>
          </a:p>
          <a:p>
            <a:endParaRPr lang="fi-FI" sz="2400" dirty="0"/>
          </a:p>
          <a:p>
            <a:r>
              <a:rPr lang="fi-FI" sz="2400" dirty="0"/>
              <a:t>Sitten rikotaan supersymmetria.</a:t>
            </a:r>
          </a:p>
          <a:p>
            <a:pPr lvl="1"/>
            <a:r>
              <a:rPr lang="fi-FI" dirty="0"/>
              <a:t>Standardimallissa </a:t>
            </a:r>
            <a:r>
              <a:rPr lang="fi-FI" dirty="0" err="1"/>
              <a:t>Higgs</a:t>
            </a:r>
            <a:r>
              <a:rPr lang="fi-FI" dirty="0"/>
              <a:t> rikkoo sähköheikon symmetrian.</a:t>
            </a:r>
          </a:p>
          <a:p>
            <a:pPr lvl="1"/>
            <a:r>
              <a:rPr lang="fi-FI" dirty="0" err="1"/>
              <a:t>MSSM</a:t>
            </a:r>
            <a:r>
              <a:rPr lang="fi-FI" dirty="0"/>
              <a:t> ei sisällä mekanismia supersymmetrian rikkomiseen.</a:t>
            </a:r>
          </a:p>
          <a:p>
            <a:endParaRPr lang="fi-FI" dirty="0"/>
          </a:p>
          <a:p>
            <a:r>
              <a:rPr lang="fi-FI" sz="2400" dirty="0"/>
              <a:t>Rikkomisen jälkeen superpartnerien massat eroavat.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M</a:t>
            </a:r>
            <a:r>
              <a:rPr lang="fi-FI" dirty="0"/>
              <a:t>inimaalinen </a:t>
            </a:r>
            <a:r>
              <a:rPr lang="fi-FI" u="sng" dirty="0"/>
              <a:t>S</a:t>
            </a:r>
            <a:r>
              <a:rPr lang="fi-FI" dirty="0"/>
              <a:t>upersymmetrinen </a:t>
            </a:r>
            <a:r>
              <a:rPr lang="fi-FI" u="sng" dirty="0"/>
              <a:t>S</a:t>
            </a:r>
            <a:r>
              <a:rPr lang="fi-FI" dirty="0"/>
              <a:t>tandardi</a:t>
            </a:r>
            <a:r>
              <a:rPr lang="fi-FI" u="sng" dirty="0"/>
              <a:t>m</a:t>
            </a:r>
            <a:r>
              <a:rPr lang="fi-FI" dirty="0"/>
              <a:t>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/>
              <a:t>MSSM:stä</a:t>
            </a:r>
            <a:r>
              <a:rPr lang="fi-FI" sz="2400" dirty="0"/>
              <a:t> on seuraavaa hyötyä:</a:t>
            </a:r>
          </a:p>
          <a:p>
            <a:pPr lvl="1"/>
            <a:r>
              <a:rPr lang="fi-FI" dirty="0"/>
              <a:t>Pimeän aineen kandidaatti (kevyin superpartneri on stabiili).</a:t>
            </a:r>
          </a:p>
          <a:p>
            <a:pPr lvl="1"/>
            <a:r>
              <a:rPr lang="fi-FI" dirty="0"/>
              <a:t>Vuorovaikutukset näyttävät melkein yhtyvän, mikä voi olla vihje suuresta yhtenäisteoriasta</a:t>
            </a:r>
            <a:r>
              <a:rPr lang="fi-FI" i="1" dirty="0"/>
              <a:t>.</a:t>
            </a:r>
          </a:p>
          <a:p>
            <a:pPr lvl="1"/>
            <a:r>
              <a:rPr lang="fi-FI" dirty="0"/>
              <a:t>Supersymmetrian rikkoutumisen skaala selittää </a:t>
            </a:r>
            <a:r>
              <a:rPr lang="fi-FI" dirty="0" err="1"/>
              <a:t>Higgsin</a:t>
            </a:r>
            <a:r>
              <a:rPr lang="fi-FI" dirty="0"/>
              <a:t> massan.</a:t>
            </a:r>
          </a:p>
          <a:p>
            <a:pPr lvl="1"/>
            <a:r>
              <a:rPr lang="fi-FI" dirty="0"/>
              <a:t>Kokeellisesti superpartnereita odottaisi näkyvän </a:t>
            </a:r>
            <a:r>
              <a:rPr lang="fi-FI" dirty="0" err="1"/>
              <a:t>LHC:ssä</a:t>
            </a:r>
            <a:r>
              <a:rPr lang="fi-FI" dirty="0"/>
              <a:t> ja muualla.</a:t>
            </a:r>
          </a:p>
          <a:p>
            <a:endParaRPr lang="fi-FI" dirty="0"/>
          </a:p>
          <a:p>
            <a:r>
              <a:rPr lang="fi-FI" dirty="0" err="1"/>
              <a:t>MSSM:llä</a:t>
            </a:r>
            <a:r>
              <a:rPr lang="fi-FI" dirty="0"/>
              <a:t> on seuraavia ongelmia:</a:t>
            </a:r>
          </a:p>
          <a:p>
            <a:pPr lvl="1"/>
            <a:r>
              <a:rPr lang="fi-FI" dirty="0"/>
              <a:t>Ei tiedetä, mikä rikkoo supersymmetrian.</a:t>
            </a:r>
          </a:p>
          <a:p>
            <a:pPr lvl="1"/>
            <a:r>
              <a:rPr lang="fi-FI" dirty="0"/>
              <a:t>Mitään merkkejä siitä ei ole näkynyt.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Yksi supersymmetrian kanssa kilpailevia ideoita on </a:t>
            </a:r>
            <a:r>
              <a:rPr lang="fi-FI" sz="2000" b="1" dirty="0" err="1"/>
              <a:t>tekniväri</a:t>
            </a:r>
            <a:r>
              <a:rPr lang="fi-FI" sz="2000" dirty="0" err="1"/>
              <a:t>.</a:t>
            </a:r>
          </a:p>
          <a:p>
            <a:endParaRPr lang="fi-FI" sz="2000" dirty="0" err="1"/>
          </a:p>
          <a:p>
            <a:r>
              <a:rPr lang="fi-FI" sz="2000" dirty="0" err="1"/>
              <a:t>Ideana on, että Higgs ei ole alkeishiukkanen.</a:t>
            </a:r>
          </a:p>
          <a:p>
            <a:endParaRPr lang="fi-FI" sz="2000" dirty="0" err="1"/>
          </a:p>
          <a:p>
            <a:r>
              <a:rPr lang="fi-FI" sz="2000" dirty="0"/>
              <a:t>Supersymmetria selittää Higgsin massan supersymmetrian rikkoutumisen skaalalla.</a:t>
            </a:r>
          </a:p>
          <a:p>
            <a:endParaRPr lang="fi-FI" sz="2000" dirty="0"/>
          </a:p>
          <a:p>
            <a:r>
              <a:rPr lang="fi-FI" sz="2000" dirty="0"/>
              <a:t>Tekniväri selittää Higgsin massan sidottujen tilojen muodostumisen skaalalla.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Tekniväri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8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QCD:ssä kvarkit sitoutuvat hadroneiksi.</a:t>
            </a:r>
          </a:p>
          <a:p>
            <a:pPr lvl="1"/>
            <a:r>
              <a:rPr lang="fi-FI" sz="1800" dirty="0"/>
              <a:t>Vain kevyin baryoni (protoni) on stabiili.</a:t>
            </a:r>
          </a:p>
          <a:p>
            <a:pPr lvl="1"/>
            <a:r>
              <a:rPr lang="fi-FI" sz="1800" dirty="0"/>
              <a:t>Protonin massa määräytyy värivuorovaikutuksen voimakkuudesta.</a:t>
            </a:r>
          </a:p>
          <a:p>
            <a:endParaRPr lang="fi-FI" sz="2000" dirty="0"/>
          </a:p>
          <a:p>
            <a:r>
              <a:rPr lang="fi-FI" sz="2000" dirty="0"/>
              <a:t>Teknivärissä on sama idea, isommilla massoilla eli korkeammilla energioilla.</a:t>
            </a:r>
          </a:p>
          <a:p>
            <a:endParaRPr lang="fi-FI" sz="2000" dirty="0"/>
          </a:p>
          <a:p>
            <a:r>
              <a:rPr lang="fi-FI" sz="2000" dirty="0"/>
              <a:t>On olemassa </a:t>
            </a:r>
            <a:r>
              <a:rPr lang="fi-FI" sz="2000" b="1" dirty="0"/>
              <a:t>teknikvarkkeja</a:t>
            </a:r>
            <a:r>
              <a:rPr lang="fi-FI" sz="2000" dirty="0"/>
              <a:t>, jotka sitoutuvat </a:t>
            </a:r>
            <a:r>
              <a:rPr lang="fi-FI" sz="2000" b="1" dirty="0"/>
              <a:t>teknihadroneiksi</a:t>
            </a:r>
            <a:r>
              <a:rPr lang="fi-FI" sz="20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Värin isoveli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Joissain teknivärimalleissa Higgsin hiukkasta ei ole.</a:t>
            </a:r>
          </a:p>
          <a:p>
            <a:pPr lvl="1"/>
            <a:r>
              <a:rPr lang="fi-FI" sz="1800" dirty="0"/>
              <a:t>Ne osoittautuivat vääriksi vuonna 2012, kun Higgs löytyi.</a:t>
            </a:r>
          </a:p>
          <a:p>
            <a:pPr lvl="1"/>
            <a:endParaRPr lang="fi-FI" sz="1800" dirty="0"/>
          </a:p>
          <a:p>
            <a:r>
              <a:rPr lang="fi-FI" sz="2000" dirty="0"/>
              <a:t>Toisissa Higgs on yhdistelmähiukkanen.</a:t>
            </a:r>
          </a:p>
          <a:p>
            <a:pPr lvl="1"/>
            <a:r>
              <a:rPr lang="fi-FI" sz="1800" dirty="0"/>
              <a:t>Kokeissa ei ole havaittu Higgsin sisärakennetta.</a:t>
            </a:r>
          </a:p>
          <a:p>
            <a:pPr lvl="1"/>
            <a:endParaRPr lang="fi-FI" sz="1800" dirty="0"/>
          </a:p>
          <a:p>
            <a:r>
              <a:rPr lang="fi-FI" sz="2000" dirty="0"/>
              <a:t>Protonin ja neutronin lisäksi on monia muita hadroneita. Odottaisi, että teknihadroneitakin on muita kuin Higgs.</a:t>
            </a:r>
          </a:p>
          <a:p>
            <a:pPr lvl="1"/>
            <a:r>
              <a:rPr lang="fi-FI" sz="1800" dirty="0"/>
              <a:t>Uusia hiukkasia ei ole löydetty.</a:t>
            </a:r>
          </a:p>
          <a:p>
            <a:pPr lvl="1"/>
            <a:r>
              <a:rPr lang="fi-FI" sz="1800" dirty="0"/>
              <a:t>Kevyin teknibaryoni voi olla pimeän aineen hiukkanen.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Higgs ja muut ongelmat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 err="1"/>
              <a:t>Tekniväristä</a:t>
            </a:r>
            <a:r>
              <a:rPr lang="fi-FI" sz="2400" dirty="0"/>
              <a:t> on seuraavaa hyötyä:</a:t>
            </a:r>
          </a:p>
          <a:p>
            <a:pPr lvl="1"/>
            <a:r>
              <a:rPr lang="fi-FI" dirty="0"/>
              <a:t>Pimeän aineen kandidaatti (kevyin teknibaryoni on stabiili).</a:t>
            </a:r>
          </a:p>
          <a:p>
            <a:pPr lvl="1"/>
            <a:r>
              <a:rPr lang="fi-FI" dirty="0"/>
              <a:t>Teknihadronien muodostumisen skaala selittää </a:t>
            </a:r>
            <a:r>
              <a:rPr lang="fi-FI" dirty="0" err="1"/>
              <a:t>Higgsin</a:t>
            </a:r>
            <a:r>
              <a:rPr lang="fi-FI" dirty="0"/>
              <a:t> massan.</a:t>
            </a:r>
          </a:p>
          <a:p>
            <a:pPr lvl="1"/>
            <a:r>
              <a:rPr lang="fi-FI" dirty="0"/>
              <a:t>Kokeellisesti teknihadroneita odottaisi näkyvän </a:t>
            </a:r>
            <a:r>
              <a:rPr lang="fi-FI" dirty="0" err="1"/>
              <a:t>LHC:ssä</a:t>
            </a:r>
            <a:r>
              <a:rPr lang="fi-FI" dirty="0"/>
              <a:t> ja muualla.</a:t>
            </a:r>
          </a:p>
          <a:p>
            <a:endParaRPr lang="fi-FI" dirty="0"/>
          </a:p>
          <a:p>
            <a:r>
              <a:rPr lang="fi-FI" dirty="0" err="1"/>
              <a:t>Teknivärillä</a:t>
            </a:r>
            <a:r>
              <a:rPr lang="fi-FI" dirty="0"/>
              <a:t> on seuraavia ongelmia:</a:t>
            </a:r>
          </a:p>
          <a:p>
            <a:pPr lvl="1"/>
            <a:r>
              <a:rPr lang="fi-FI" dirty="0"/>
              <a:t>Vaikea selittää kaikkien hiukkasten massoja kauniisti.</a:t>
            </a:r>
          </a:p>
          <a:p>
            <a:pPr lvl="1"/>
            <a:r>
              <a:rPr lang="fi-FI" dirty="0"/>
              <a:t>Mitään merkkejä siitä ei ole näkynyt.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Samanlaisia pettymyksiä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kolme vuorovaikutusta: sähkömagneettinen, heikko ja vahva.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Sähköheikko vuorovaikutus yhdistää sähkömagneettisen ja heikon vuorovaikutuksen.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Suuressa yhtenäisteoriassa (</a:t>
            </a:r>
            <a:r>
              <a:rPr lang="fi-FI" sz="2400" b="1" dirty="0"/>
              <a:t>Grand </a:t>
            </a:r>
            <a:r>
              <a:rPr lang="fi-FI" sz="2400" b="1" dirty="0" err="1"/>
              <a:t>Unified</a:t>
            </a:r>
            <a:r>
              <a:rPr lang="fi-FI" sz="2400" b="1" dirty="0"/>
              <a:t> </a:t>
            </a:r>
            <a:r>
              <a:rPr lang="fi-FI" sz="2400" b="1" dirty="0" err="1"/>
              <a:t>Theory</a:t>
            </a:r>
            <a:r>
              <a:rPr lang="fi-FI" sz="2400" dirty="0"/>
              <a:t>, </a:t>
            </a:r>
            <a:r>
              <a:rPr lang="fi-FI" sz="2400" b="1" dirty="0" err="1"/>
              <a:t>GUT</a:t>
            </a:r>
            <a:r>
              <a:rPr lang="fi-FI" sz="2400" dirty="0"/>
              <a:t>) yhdistetään sähköheikko ja vahva vuorovaikutus.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sisällä gravitaatiota. (Oikeasti siis keskikokoinen.)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 yhtenäisteoria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Niiden symmetrian rikkoo </a:t>
            </a:r>
            <a:r>
              <a:rPr lang="fi-FI" sz="2400" dirty="0" err="1"/>
              <a:t>Higgsin</a:t>
            </a:r>
            <a:r>
              <a:rPr lang="fi-FI" sz="2400" dirty="0"/>
              <a:t> kenttä, joka antaa massan </a:t>
            </a:r>
            <a:r>
              <a:rPr lang="fi-FI" sz="2400" i="1" dirty="0"/>
              <a:t>W</a:t>
            </a:r>
            <a:r>
              <a:rPr lang="fi-FI" sz="2400" dirty="0"/>
              <a:t>- ja </a:t>
            </a:r>
            <a:r>
              <a:rPr lang="fi-FI" sz="2400" i="1" dirty="0"/>
              <a:t>Z</a:t>
            </a:r>
            <a:r>
              <a:rPr lang="fi-FI" sz="2400" dirty="0"/>
              <a:t>-bosoneille, mutta ei fotonille.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Suuressa yhtenäisteoriassa on sama idea.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Keksitään teoria, jossa on vain yksi symmetria ja siten yksi vuorovaikutus korkeilla energioilla.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Rikotaan symmetria lisäämällä </a:t>
            </a:r>
            <a:r>
              <a:rPr lang="fi-FI" dirty="0" err="1"/>
              <a:t>higgsinkaltaisia</a:t>
            </a:r>
            <a:r>
              <a:rPr lang="fi-FI" dirty="0"/>
              <a:t> kenttiä, jotka erottavat vahvan ja sähköheikon vuorovaikutuksen.</a:t>
            </a:r>
          </a:p>
          <a:p>
            <a:pPr marL="457200" indent="-457200">
              <a:buAutoNum type="arabicParenR"/>
            </a:pPr>
            <a:endParaRPr lang="fi-FI" sz="2400" dirty="0"/>
          </a:p>
          <a:p>
            <a:r>
              <a:rPr lang="fi-FI" sz="2400" dirty="0"/>
              <a:t>Tuloksena on teoria, jossa kaikki vuorovaikutukset ovat osa yhtä kokonaisuutta, mutta näyttävät erilaisilta.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Yhtenäisyyden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Suurten yhtenäisteorioiden hyötyjä:</a:t>
            </a:r>
          </a:p>
          <a:p>
            <a:pPr lvl="1"/>
            <a:r>
              <a:rPr lang="fi-FI" dirty="0"/>
              <a:t>Selittävät Standardimallin ainesisältöä. (Miksi kaksi leptonia ja kaksi kertaa kolme kvarkkia per perhe?)</a:t>
            </a:r>
          </a:p>
          <a:p>
            <a:pPr lvl="1"/>
            <a:r>
              <a:rPr lang="fi-FI" dirty="0"/>
              <a:t>Voivat selittää hiukkasten massojen arvot.</a:t>
            </a:r>
          </a:p>
          <a:p>
            <a:pPr lvl="1"/>
            <a:r>
              <a:rPr lang="fi-FI" dirty="0"/>
              <a:t>Voivat selittää </a:t>
            </a:r>
            <a:r>
              <a:rPr lang="fi-FI" dirty="0" err="1"/>
              <a:t>baryogeneesin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Toivotaan olevan astinlauta kvanttigravitaatioon.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Suurten yhtenäisteorioiden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Uusien </a:t>
            </a:r>
            <a:r>
              <a:rPr lang="fi-FI" dirty="0" err="1"/>
              <a:t>Higgsien</a:t>
            </a:r>
            <a:r>
              <a:rPr lang="fi-FI" dirty="0"/>
              <a:t> rakenne on monimutkainen.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Rikkoutumisen energiaskaalan pitää olla korkea, koska protonin hajoamista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Suuria odotuksia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2020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Suuri yhtenäisteoria ei sisällä gravitaatiota.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Kaksi suuntaa: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Gravitaation liittäminen kvanttifysiikkaan (</a:t>
            </a:r>
            <a:r>
              <a:rPr lang="fi-FI" sz="2000" b="1" dirty="0"/>
              <a:t>kvanttigravitaatio</a:t>
            </a:r>
            <a:r>
              <a:rPr lang="fi-FI" sz="2000" dirty="0"/>
              <a:t>).</a:t>
            </a:r>
            <a:endParaRPr lang="fi-FI" dirty="0"/>
          </a:p>
          <a:p>
            <a:pPr marL="615950" lvl="1" indent="-342900">
              <a:buFont typeface="Arial"/>
              <a:buChar char="•"/>
            </a:pPr>
            <a:r>
              <a:rPr lang="fi-FI" dirty="0"/>
              <a:t>Kvanttigravitaation yhdistäminen hiukkasfysiikkaan (</a:t>
            </a:r>
            <a:r>
              <a:rPr lang="fi-FI" b="1" dirty="0"/>
              <a:t>kaiken teoria</a:t>
            </a:r>
            <a:r>
              <a:rPr lang="fi-FI" dirty="0"/>
              <a:t>, </a:t>
            </a:r>
            <a:r>
              <a:rPr lang="fi-FI" b="1" dirty="0" err="1"/>
              <a:t>Theory</a:t>
            </a:r>
            <a:r>
              <a:rPr lang="fi-FI" b="1" dirty="0"/>
              <a:t> of </a:t>
            </a:r>
            <a:r>
              <a:rPr lang="fi-FI" b="1" dirty="0" err="1"/>
              <a:t>Everything</a:t>
            </a:r>
            <a:r>
              <a:rPr lang="fi-FI" i="1" dirty="0"/>
              <a:t>, </a:t>
            </a:r>
            <a:r>
              <a:rPr lang="fi-FI" b="1" dirty="0"/>
              <a:t>TOE</a:t>
            </a:r>
            <a:r>
              <a:rPr lang="fi-FI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Arvellaan, että jälkimmäinen tuottaisi perustavan-laatuisimman mahdollisen teorian, joka ei edes periaatteessa palautuisi mihinkään.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  <a:br>
              <a:rPr lang="fi-FI" dirty="0"/>
            </a:br>
            <a:r>
              <a:rPr lang="fi-FI" dirty="0"/>
              <a:t>ja kaiken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dirty="0"/>
              <a:t>Yleinen suhteellisuusteoria on deterministinen teoria aika-avaruudesta.</a:t>
            </a:r>
          </a:p>
          <a:p>
            <a:endParaRPr lang="fi-FI" sz="2000" dirty="0"/>
          </a:p>
          <a:p>
            <a:r>
              <a:rPr lang="fi-FI" sz="2000" dirty="0"/>
              <a:t>Aika-avaruuden geometriaa kuvataan kentällä, joka kertoo, miten aika-avaruus kaareutuu.</a:t>
            </a:r>
          </a:p>
          <a:p>
            <a:endParaRPr lang="fi-FI" sz="2000" dirty="0"/>
          </a:p>
          <a:p>
            <a:r>
              <a:rPr lang="fi-FI" sz="2000" dirty="0"/>
              <a:t>Sähkömagnetismi:</a:t>
            </a:r>
          </a:p>
          <a:p>
            <a:pPr lvl="1"/>
            <a:r>
              <a:rPr lang="fi-FI" sz="1800" dirty="0" err="1"/>
              <a:t>QED</a:t>
            </a:r>
            <a:r>
              <a:rPr lang="fi-FI" sz="1800" dirty="0"/>
              <a:t> -&gt; </a:t>
            </a:r>
            <a:r>
              <a:rPr lang="fi-FI" sz="1800" dirty="0" err="1"/>
              <a:t>Maxwellin</a:t>
            </a:r>
            <a:r>
              <a:rPr lang="fi-FI" sz="1800" dirty="0"/>
              <a:t> sähkömagnetismi -&gt; Coulombin laki</a:t>
            </a:r>
          </a:p>
          <a:p>
            <a:endParaRPr lang="fi-FI" sz="2000" dirty="0"/>
          </a:p>
          <a:p>
            <a:r>
              <a:rPr lang="fi-FI" sz="2000" dirty="0"/>
              <a:t>Gravitaatio:</a:t>
            </a:r>
          </a:p>
          <a:p>
            <a:pPr lvl="1"/>
            <a:r>
              <a:rPr lang="fi-FI" sz="1800" dirty="0"/>
              <a:t>? - &gt; Yleinen suhteellisuusteoria -&gt; Newtonin gravitaatiolaki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Voidaan yrittää </a:t>
            </a:r>
            <a:r>
              <a:rPr lang="fi-FI" dirty="0" err="1"/>
              <a:t>QED:n</a:t>
            </a:r>
            <a:r>
              <a:rPr lang="fi-FI" dirty="0"/>
              <a:t> reseptiä gravitaatiolle: tehdään klassisesta kentästä kvanttikenttä.</a:t>
            </a:r>
          </a:p>
          <a:p>
            <a:endParaRPr lang="fi-FI" dirty="0"/>
          </a:p>
          <a:p>
            <a:r>
              <a:rPr lang="fi-FI" dirty="0"/>
              <a:t>Yleisen suhteellisuusteorian tapauksessa tämä on vaikeampaa kuin sähkömagnetismin.</a:t>
            </a:r>
          </a:p>
          <a:p>
            <a:pPr lvl="1"/>
            <a:endParaRPr lang="fi-FI" dirty="0"/>
          </a:p>
          <a:p>
            <a:r>
              <a:rPr lang="fi-FI" dirty="0"/>
              <a:t>Kvanttikenttäteoriassa oletetaan yleensä aika-avaruus, joka on muuttumaton ja passiivinen.</a:t>
            </a:r>
          </a:p>
          <a:p>
            <a:pPr lvl="1"/>
            <a:endParaRPr lang="fi-FI" dirty="0"/>
          </a:p>
          <a:p>
            <a:r>
              <a:rPr lang="fi-FI" dirty="0"/>
              <a:t>Gravitaation kuvaaminen vaatii, että aika-avaruus voi muuttua ja </a:t>
            </a:r>
            <a:r>
              <a:rPr lang="fi-FI" dirty="0" err="1"/>
              <a:t>vuorovaikuttaa</a:t>
            </a:r>
            <a:r>
              <a:rPr lang="fi-FI" dirty="0"/>
              <a:t> aineen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Painavia ongelmia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Yleisestä suhteellisuusteoriasta on yritetty rakentaa kvanttiteoriaa ainakin 1950-luvulta alkaen.</a:t>
            </a:r>
          </a:p>
          <a:p>
            <a:endParaRPr lang="fi-FI" dirty="0"/>
          </a:p>
          <a:p>
            <a:r>
              <a:rPr lang="fi-FI" dirty="0"/>
              <a:t>Pieniä poikkeamia tasaisesta aika-avaruudesta osataan käsitellä kuten muitakin kenttiä: </a:t>
            </a:r>
            <a:r>
              <a:rPr lang="fi-FI" b="1" dirty="0" err="1"/>
              <a:t>gravitoni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Inflaation gravitaatioaallot.</a:t>
            </a:r>
          </a:p>
          <a:p>
            <a:pPr lvl="1"/>
            <a:endParaRPr lang="fi-FI" dirty="0"/>
          </a:p>
          <a:p>
            <a:r>
              <a:rPr lang="fi-FI" dirty="0"/>
              <a:t>Tällainen kuvaus ei kelpaa mustille aukoille, koko maailmankaikkeudelle eikä isoille energioille.</a:t>
            </a:r>
          </a:p>
          <a:p>
            <a:endParaRPr lang="fi-FI" dirty="0"/>
          </a:p>
          <a:p>
            <a:r>
              <a:rPr lang="fi-FI" dirty="0"/>
              <a:t>Ovelampia yrityksiä on, mutta ei tiedetä, ovatko ne oikein.</a:t>
            </a:r>
          </a:p>
          <a:p>
            <a:pPr lvl="1"/>
            <a:r>
              <a:rPr lang="fi-FI" dirty="0"/>
              <a:t>Yksi mahdollisuus on se, että aika-avaruus ei ole perustavanlaatuinen, vaan </a:t>
            </a:r>
            <a:r>
              <a:rPr lang="fi-FI" dirty="0" err="1"/>
              <a:t>emergentti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klimppejä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Yksi yleisen suhteellisuusteorian yleistys kvanttiteoriaan on </a:t>
            </a:r>
            <a:r>
              <a:rPr lang="fi-FI" sz="2400" b="1" dirty="0"/>
              <a:t>supergravitaatio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Siinä yhdistetään yleinen suhteellisuusteoria ja supersymmetria.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Siinä otetaan mukaan </a:t>
            </a:r>
            <a:r>
              <a:rPr lang="fi-FI" sz="2400" dirty="0" err="1"/>
              <a:t>gravitonin</a:t>
            </a:r>
            <a:r>
              <a:rPr lang="fi-FI" sz="2400" dirty="0"/>
              <a:t> supersymmetrinen partneri.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Tässäkin tapauksessa supersymmetria pitää rikkoa, koska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Supergravitaation rakenne on vielä rajoittavampi kuin muun supersymmetrian.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Se kytkee aika-avaruuden ja hiukkassisällön yhteen.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Supergravitaatioteoriat käyttäytyvät eri tavalla eri määrässä ulottuvuuksia.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10+1 ulottuvuudessa on vain yksi mahdollinen supergravitaatioteoria.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Symmetria sanelee aineen ja vuorovaikutukset yksikäsitteisesti.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kuvaa todellisuutta, ainakaan sellaisenaan.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Korkeuksiin kurottamista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Monet tutkijat ajattelevat, että kvanttifysiikan ja yleisen suhteellisuusteorian yhdistäminen, ja kaiken teorian löytäminen, vaatii perusteellista käsitteellistä muutosta.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Tutkituin ehdokas periaatteiltaan uudenlaiseksi kvanttigravitaatioteoriaksi ja kaiken teoriaksi on </a:t>
            </a:r>
            <a:r>
              <a:rPr lang="fi-FI" sz="2400" b="1" dirty="0"/>
              <a:t>säieteoria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Säieteoria on laaja alue, jota on tutkittu tuhansissa artikkeleissa.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Uudesta kulmasta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2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Säieteoria on kvanttiteoria </a:t>
            </a:r>
            <a:r>
              <a:rPr lang="fi-FI" sz="2400" b="1" dirty="0"/>
              <a:t>säikeistä</a:t>
            </a:r>
            <a:r>
              <a:rPr lang="fi-FI" sz="2400" dirty="0"/>
              <a:t>, kaksiulotteisista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Vrt. kvanttimekaniikka on kvanttiteoria yksiulotteisista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Säieteoria ei perustu kvanttikenttäteoriaan.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Säikeiden värähtelyt vastaavat hiukkasia.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Säieteoriaa tutkittiin alun perin 1960-luvulla ehdokkaana vahvojen vuorovaikutusten teoriaksi.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1974 hahmotettiin, että se sisältää gravitaation.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Säieteoria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Säieteoria on (tavallisissa versioissaan) mahdollinen vain, jos ulottuvuuksia on 9+1.</a:t>
            </a:r>
          </a:p>
          <a:p>
            <a:endParaRPr lang="fi-FI" sz="2400" dirty="0"/>
          </a:p>
          <a:p>
            <a:r>
              <a:rPr lang="fi-FI" sz="2400" dirty="0"/>
              <a:t>Ensimmäinen teoria, joka ennustaa ulottuvuuksien lukumäärän.</a:t>
            </a:r>
          </a:p>
          <a:p>
            <a:endParaRPr lang="fi-FI" sz="2400" dirty="0"/>
          </a:p>
          <a:p>
            <a:r>
              <a:rPr lang="fi-FI" sz="2400" dirty="0"/>
              <a:t>Säieteoria sisältää myös supersymmetrian ja suuren yhtenäisteorian.</a:t>
            </a:r>
          </a:p>
          <a:p>
            <a:endParaRPr lang="fi-FI" sz="2400" dirty="0"/>
          </a:p>
          <a:p>
            <a:r>
              <a:rPr lang="fi-FI" sz="2400" dirty="0"/>
              <a:t>Kvanttigravitaatioteorian etsiminen johtaa </a:t>
            </a:r>
            <a:r>
              <a:rPr lang="fi-FI" sz="2400"/>
              <a:t>ehdokkaaseen kaiken teoriaksi</a:t>
            </a:r>
            <a:r>
              <a:rPr lang="fi-FI" sz="2400" dirty="0"/>
              <a:t>.</a:t>
            </a:r>
          </a:p>
          <a:p>
            <a:pPr lvl="1"/>
            <a:r>
              <a:rPr lang="fi-FI" dirty="0"/>
              <a:t>Hedelmällistä: yksinkertaisesta ideasta seuraa monimuotoinen rakenne.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Ulottuvuuksien luku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1984 hahmotettiin, että mahdollisia säieteorioita on vain viisi erilaista.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1995 ehdotettiin, että ne ovat rajatapauksia kaiken teoriasta, </a:t>
            </a:r>
            <a:r>
              <a:rPr lang="fi-FI" sz="2400" b="1" dirty="0"/>
              <a:t>M-teoriasta</a:t>
            </a:r>
            <a:r>
              <a:rPr lang="fi-FI" sz="2400" dirty="0"/>
              <a:t>, jossa on 10+1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11-ulotteinen supergravitaatio on sen approksimaatio.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tiedetä, mikä M-teoria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Havaitsemme vain 3+1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Supersymmetriaa ei havaita.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Säieteorian sisältämä gravitaatioteoria on erilainen kuin yleinen suhteellisuusteoria, ja ristiriidassa havaintojen 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nurkkaa, yksi teoria?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2020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1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Ongelmien uskotaan liittyvän toisiinsa: kun ylimääräiset ulottuvuudet kääritään pieniksi, niin teoria muuttuu.</a:t>
            </a:r>
          </a:p>
          <a:p>
            <a:endParaRPr lang="fi-FI" sz="1800" dirty="0"/>
          </a:p>
          <a:p>
            <a:r>
              <a:rPr lang="fi-FI" sz="1800" dirty="0"/>
              <a:t>Emme näe ylimääräisiä ulottuvuuksia, jos ne ovat pieniä.</a:t>
            </a:r>
          </a:p>
          <a:p>
            <a:endParaRPr lang="fi-FI" sz="1800" dirty="0"/>
          </a:p>
          <a:p>
            <a:r>
              <a:rPr lang="fi-FI" sz="1800" dirty="0"/>
              <a:t>On valtavan monta tapaa kääriä ulottuvuuksia.</a:t>
            </a:r>
          </a:p>
          <a:p>
            <a:pPr lvl="1"/>
            <a:r>
              <a:rPr lang="fi-FI" sz="1600" dirty="0"/>
              <a:t>Kääriminen vaikuttaa siihen, millaisia hiukkasia ja vuorovaikutuksia on.</a:t>
            </a:r>
          </a:p>
          <a:p>
            <a:pPr lvl="1"/>
            <a:endParaRPr lang="fi-FI" sz="1800" dirty="0"/>
          </a:p>
          <a:p>
            <a:r>
              <a:rPr lang="fi-FI" sz="1800" dirty="0"/>
              <a:t>Ei tiedetä:</a:t>
            </a:r>
          </a:p>
          <a:p>
            <a:pPr lvl="1"/>
            <a:r>
              <a:rPr lang="fi-FI" sz="1600" dirty="0"/>
              <a:t>Millä periaatteella oikea kääriminen määräytyy. (Miksi 3+1?)</a:t>
            </a:r>
          </a:p>
          <a:p>
            <a:pPr lvl="1"/>
            <a:r>
              <a:rPr lang="fi-FI" sz="1600" dirty="0"/>
              <a:t>Onko sellaista periaatetta olemassa.</a:t>
            </a:r>
          </a:p>
          <a:p>
            <a:pPr lvl="1"/>
            <a:r>
              <a:rPr lang="fi-FI" sz="1600" dirty="0"/>
              <a:t>Onko oikeaa käärimistä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Epäonnistuminen on yritetty kääntää voitoksi sanomalla, että kaikki käärimiset kuvaavat todellisuutta, mutta voimme havaita vain sellaisen, joissa olemassaolomme on mahdollista.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Ei kannata etsiä ainoaa oikeaa.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Se idea, että maailmankaikkeuden ominaisuudet määräytyvät siitä, että olemassaolomme on mahdollista, tunnetaan nimellä </a:t>
            </a:r>
            <a:r>
              <a:rPr lang="fi-FI" sz="2000" b="1" dirty="0" err="1"/>
              <a:t>antrooppinen</a:t>
            </a:r>
            <a:r>
              <a:rPr lang="fi-FI" sz="2000" b="1" dirty="0"/>
              <a:t> periaate</a:t>
            </a:r>
            <a:r>
              <a:rPr lang="fi-FI" sz="20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Herättää voimakkaita tunteita tiedeyhteisössä.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Kaikenlaisia selityksiä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dirty="0"/>
              <a:t>Jos kaikki erilaisia käärimisiä vastaavat maailmankaikkeudet ovat olemassa (mitä se tarkoittaakaan) </a:t>
            </a:r>
            <a:r>
              <a:rPr lang="fi-FI" sz="2000" b="1" dirty="0" err="1"/>
              <a:t>multiversumissa</a:t>
            </a:r>
            <a:r>
              <a:rPr lang="fi-FI" sz="2000" dirty="0"/>
              <a:t>, niin ennusteita voi tehdä ainoastaan tilastollisesti, jos tuntee luonnonlakien jakauman </a:t>
            </a:r>
            <a:r>
              <a:rPr lang="fi-FI" sz="2000" dirty="0" err="1"/>
              <a:t>multiversumissa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Kaikkia käärimisiä eikä niiden jakaumaa ei tunneta, joten ei voida ennustaa mitään.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Kaikenlaisia selityksiä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Ennustusten merkitys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07904" y="6399049"/>
            <a:ext cx="521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http://amultiverse.com/comic/2010/07/29/sciencemaster-gunter/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A4365-8A68-4A4C-9946-32728ADD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48134"/>
            <a:ext cx="4482395" cy="45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0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Kvanttiteoria säikeistä pitää sisällään hiukkasfysiikan ja gravitaation.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Todellisuutta kuvaavan hiukkasfysiikan ja gravitaation saaminen siitä on vaikeaa.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tutkittu kaiken teoriana yli 40 vuotta, mutta vieläkään ei tiedetä kahta asiaa: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Mikä säieteoria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Kuvaako se todellisuutta.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johtanut matemaattisiin oivalluksiin ja mahdollisesti hyödyllisiin laskennallisiin apuvälineisiin.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 tai ei minkään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 kuva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pic>
        <p:nvPicPr>
          <p:cNvPr id="7" name="Picture 6" descr="string_the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916832"/>
            <a:ext cx="4589111" cy="4428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6417332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/>
              <a:t>http://xkcd.com/171/</a:t>
            </a:r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Supersymmetria, tekniväri, yhtenäisteoriat, säieteoria (kaiken teoriana) on aloitettu 1970-luvulla.</a:t>
            </a:r>
          </a:p>
          <a:p>
            <a:endParaRPr lang="fi-FI" sz="2400" dirty="0"/>
          </a:p>
          <a:p>
            <a:r>
              <a:rPr lang="fi-FI" sz="2400" dirty="0"/>
              <a:t>Ne nousivat merkittäviksi 1980-luvulla.</a:t>
            </a:r>
          </a:p>
          <a:p>
            <a:endParaRPr lang="fi-FI" sz="2400" dirty="0"/>
          </a:p>
          <a:p>
            <a:r>
              <a:rPr lang="fi-FI" sz="2400" dirty="0"/>
              <a:t>Niille ei ole löytynyt tukea havainnoista.</a:t>
            </a:r>
          </a:p>
          <a:p>
            <a:endParaRPr lang="fi-FI" sz="2400" dirty="0"/>
          </a:p>
          <a:p>
            <a:r>
              <a:rPr lang="fi-FI" sz="2400" dirty="0"/>
              <a:t>Voi olla, että supersymmetriaa ja suurta yhtenäisteoriaa ei ole, ja kvanttigravitaatio on aivan erilainen kuin säieteoria.</a:t>
            </a:r>
          </a:p>
          <a:p>
            <a:endParaRPr lang="fi-FI" sz="2400" dirty="0"/>
          </a:p>
          <a:p>
            <a:r>
              <a:rPr lang="fi-FI" sz="2400" dirty="0"/>
              <a:t>Ei ole viitoitettua polkua oikeaan vastaukseen.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Neljä vuosikymmentä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4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1" y="2060848"/>
            <a:ext cx="6408639" cy="4392488"/>
          </a:xfrm>
        </p:spPr>
        <p:txBody>
          <a:bodyPr>
            <a:normAutofit/>
          </a:bodyPr>
          <a:lstStyle/>
          <a:p>
            <a:r>
              <a:rPr lang="fi-FI" sz="2400" dirty="0"/>
              <a:t>Tänään tulee viimeinen viikkotehtävä. Niiden tekeminen on edellytys kurssin suorittamiselle.</a:t>
            </a:r>
          </a:p>
          <a:p>
            <a:endParaRPr lang="fi-FI" sz="2400" dirty="0"/>
          </a:p>
          <a:p>
            <a:r>
              <a:rPr lang="fi-FI" sz="2400" dirty="0"/>
              <a:t>Lisäksi on palautekysely ja luentopäiväkirja.</a:t>
            </a:r>
          </a:p>
          <a:p>
            <a:endParaRPr lang="fi-FI" sz="2400" dirty="0"/>
          </a:p>
          <a:p>
            <a:r>
              <a:rPr lang="fi-FI" sz="2400" dirty="0"/>
              <a:t>Luentopäiväkirjan deadline on 8.11. ja pituus 	       15 000-30 000 merkkiä.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Yleinen suhteellisuusteoria kuvaa aika-avaruutta ja gravitaatiota.</a:t>
            </a:r>
          </a:p>
          <a:p>
            <a:endParaRPr lang="fi-FI" sz="2400" dirty="0"/>
          </a:p>
          <a:p>
            <a:r>
              <a:rPr lang="fi-FI" sz="2400" dirty="0"/>
              <a:t>Standardimalli kuvaa ainetta ja muita tunnettuja vuorovaikutuksia.</a:t>
            </a:r>
            <a:endParaRPr lang="en-GB" dirty="0"/>
          </a:p>
          <a:p>
            <a:endParaRPr lang="fi-FI" dirty="0"/>
          </a:p>
          <a:p>
            <a:r>
              <a:rPr lang="fi-FI" sz="2400" dirty="0"/>
              <a:t>Niitä voi ainakin kolmella tavalla:</a:t>
            </a:r>
          </a:p>
          <a:p>
            <a:pPr lvl="1"/>
            <a:r>
              <a:rPr lang="fi-FI" dirty="0"/>
              <a:t>Kehittämällä Standardimallia laajemman kvanttikenttäteorian.</a:t>
            </a:r>
          </a:p>
          <a:p>
            <a:pPr lvl="1"/>
            <a:r>
              <a:rPr lang="fi-FI" dirty="0"/>
              <a:t>Kehittämällä yleistä </a:t>
            </a:r>
            <a:r>
              <a:rPr lang="fi-FI" dirty="0" err="1"/>
              <a:t>ST:tä</a:t>
            </a:r>
            <a:r>
              <a:rPr lang="fi-FI" dirty="0"/>
              <a:t> laajemman gravitaatioteorian.</a:t>
            </a:r>
          </a:p>
          <a:p>
            <a:pPr lvl="1"/>
            <a:r>
              <a:rPr lang="fi-FI" dirty="0"/>
              <a:t>Yhdistämällä kvanttiteorian ja yleisen </a:t>
            </a:r>
            <a:r>
              <a:rPr lang="fi-FI" dirty="0" err="1"/>
              <a:t>ST:n</a:t>
            </a:r>
            <a:r>
              <a:rPr lang="fi-FI" dirty="0"/>
              <a:t>. (Kvanttigravitaatio.)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pilaria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726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Standardimallin ja yleisen </a:t>
            </a:r>
            <a:r>
              <a:rPr lang="fi-FI" sz="2400" dirty="0" err="1"/>
              <a:t>ST:n</a:t>
            </a:r>
            <a:r>
              <a:rPr lang="fi-FI" sz="2400" dirty="0"/>
              <a:t> laajennuksia sekä kvanttigravitaatiota on tutkittu kymmeniä vuosia kymmenissä tuhansissa artikkeleissa.</a:t>
            </a:r>
          </a:p>
          <a:p>
            <a:endParaRPr lang="fi-FI" sz="2400" dirty="0"/>
          </a:p>
          <a:p>
            <a:r>
              <a:rPr lang="fi-FI" sz="2400" dirty="0"/>
              <a:t>On toivottu, että uudet kiihdyttimet kuten </a:t>
            </a:r>
            <a:r>
              <a:rPr lang="fi-FI" sz="2400" dirty="0" err="1"/>
              <a:t>LHC</a:t>
            </a:r>
            <a:r>
              <a:rPr lang="fi-FI" sz="2400" dirty="0"/>
              <a:t> löytäisivät merkkejä Standardimallin tuolta puolen.</a:t>
            </a:r>
          </a:p>
          <a:p>
            <a:pPr lvl="1"/>
            <a:r>
              <a:rPr lang="fi-FI" dirty="0"/>
              <a:t>Tässä on petytty.</a:t>
            </a:r>
          </a:p>
          <a:p>
            <a:pPr lvl="1"/>
            <a:r>
              <a:rPr lang="fi-FI" dirty="0"/>
              <a:t>Kokeellista varmennusta ideoille ei ole juuri saatu.</a:t>
            </a:r>
          </a:p>
          <a:p>
            <a:endParaRPr lang="fi-FI" sz="2400" dirty="0"/>
          </a:p>
          <a:p>
            <a:r>
              <a:rPr lang="fi-FI" sz="2400" dirty="0"/>
              <a:t>Inflaatio, pimeä aine, </a:t>
            </a:r>
            <a:r>
              <a:rPr lang="fi-FI" sz="2400" dirty="0" err="1"/>
              <a:t>baryogeneesi ja kiihtyvä laajeneminen</a:t>
            </a:r>
            <a:r>
              <a:rPr lang="fi-FI" sz="2400" dirty="0"/>
              <a:t> ovat vihjeitä, </a:t>
            </a:r>
            <a:r>
              <a:rPr lang="fi-FI" sz="2400"/>
              <a:t>mutta ei </a:t>
            </a:r>
            <a:r>
              <a:rPr lang="fi-FI" sz="2400" dirty="0"/>
              <a:t>ole selvää, mitä on tunnettujen teorioiden tuolla puolen.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Hämärä 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Suurin osa Standardimallin laajennuksista on variaatioita muutamasta teemasta.</a:t>
            </a:r>
          </a:p>
          <a:p>
            <a:endParaRPr lang="fi-FI" sz="2400" dirty="0"/>
          </a:p>
          <a:p>
            <a:r>
              <a:rPr lang="fi-FI" sz="2400" dirty="0"/>
              <a:t>Laajennuksissa tyypillisesti lisätään uusia hiukkasia ja uusia symmetrioita.</a:t>
            </a:r>
          </a:p>
          <a:p>
            <a:endParaRPr lang="fi-FI" sz="2400" dirty="0"/>
          </a:p>
          <a:p>
            <a:r>
              <a:rPr lang="fi-FI" sz="2400" dirty="0"/>
              <a:t>Eräitä suosittuja ideoita:</a:t>
            </a:r>
          </a:p>
          <a:p>
            <a:pPr lvl="1"/>
            <a:r>
              <a:rPr lang="fi-FI" b="1" dirty="0"/>
              <a:t>Supersymmetria</a:t>
            </a:r>
          </a:p>
          <a:p>
            <a:pPr lvl="1"/>
            <a:r>
              <a:rPr lang="fi-FI" b="1" dirty="0"/>
              <a:t>Tekniväri</a:t>
            </a:r>
          </a:p>
          <a:p>
            <a:pPr lvl="1"/>
            <a:r>
              <a:rPr lang="fi-FI" b="1" dirty="0"/>
              <a:t>Suuri yhtenäisteoria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42283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Kenties suosituin laajennus pohjaa supersymmetriaan.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Supersymmetria yhdistää suppean suhteellisuusteorian ja hiukkasfysiikan symmetriat.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Kvanttikenttäteoriat kuten </a:t>
            </a:r>
            <a:r>
              <a:rPr lang="fi-FI" sz="2400" dirty="0" err="1"/>
              <a:t>QED</a:t>
            </a:r>
            <a:r>
              <a:rPr lang="fi-FI" sz="2400" dirty="0"/>
              <a:t> ovat symmetrisiä aika-avaruuden </a:t>
            </a:r>
            <a:r>
              <a:rPr lang="fi-FI" sz="2400" dirty="0" err="1"/>
              <a:t>Lorentz-muunnoksissa</a:t>
            </a:r>
            <a:r>
              <a:rPr lang="fi-FI" sz="2400" dirty="0"/>
              <a:t> ja kenttäavaruuden muunnoksissa.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nämä muunnokset liitetään yhdeksi kokonaisuudeksi.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Vrt. avaruuden kiertojen ja Galilei-muunnoksen yhdistäminen suppeassa </a:t>
            </a:r>
            <a:r>
              <a:rPr lang="fi-FI" dirty="0" err="1"/>
              <a:t>ST:ssä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9205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err="1"/>
              <a:t>Lorentz-muunnosten</a:t>
            </a:r>
            <a:r>
              <a:rPr lang="fi-FI" sz="2400" dirty="0"/>
              <a:t> ja kenttien muunnosten yhdistäminen onnistuu vain, jos teoria on symmetrinen välittäjähiukkasten ja ainehiukkasten vaihtamisen suhteen.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Jokaista ainehiukkasta pitää siis vastata välittäjähiukkanen, jolla on samat ominaisuudet. (Massa, sähkövaraus, ...)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Näitä sanotaan </a:t>
            </a:r>
            <a:r>
              <a:rPr lang="fi-FI" sz="2400" b="1" dirty="0"/>
              <a:t>superpartnereiksi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Yhtäläiset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942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800" dirty="0"/>
              <a:t>Supersymmetriassa on etuna:</a:t>
            </a:r>
          </a:p>
          <a:p>
            <a:pPr marL="615950" lvl="1" indent="-342900">
              <a:buFont typeface="Arial"/>
              <a:buChar char="•"/>
            </a:pPr>
            <a:r>
              <a:rPr lang="fi-FI" sz="2400" dirty="0"/>
              <a:t>Kaunis matemaattinen idea.</a:t>
            </a:r>
          </a:p>
          <a:p>
            <a:pPr marL="615950" lvl="1" indent="-342900">
              <a:buFont typeface="Arial"/>
              <a:buChar char="•"/>
            </a:pPr>
            <a:r>
              <a:rPr lang="fi-FI" sz="2400" dirty="0"/>
              <a:t>Laskennallinen helppous.</a:t>
            </a:r>
          </a:p>
          <a:p>
            <a:pPr marL="615950" lvl="1" indent="-342900">
              <a:buFont typeface="Arial"/>
              <a:buChar char="•"/>
            </a:pPr>
            <a:r>
              <a:rPr lang="fi-FI" sz="2400" dirty="0"/>
              <a:t>Rajoittava rakenne. (Hiukkasilla pitää olla parit.)</a:t>
            </a:r>
          </a:p>
          <a:p>
            <a:pPr marL="615950" lvl="1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800" dirty="0"/>
              <a:t>Supersymmetriassa on ongelmana:</a:t>
            </a:r>
          </a:p>
          <a:p>
            <a:pPr marL="615950" lvl="1" indent="-342900">
              <a:buFont typeface="Arial"/>
              <a:buChar char="•"/>
            </a:pPr>
            <a:r>
              <a:rPr lang="fi-FI" sz="2400" dirty="0"/>
              <a:t>Rajoittava rakenne: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Liikaa kauneutta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9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30755</TotalTime>
  <Words>2059</Words>
  <Application>Microsoft Macintosh PowerPoint</Application>
  <PresentationFormat>On-screen Show (4:3)</PresentationFormat>
  <Paragraphs>461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Helsingin Yliopisto</vt:lpstr>
      <vt:lpstr>Fysiikkaa runoilijoille Osa 7 Kohti kaiken teoriaa </vt:lpstr>
      <vt:lpstr>Modernin fysiikan sukupuu</vt:lpstr>
      <vt:lpstr>Fysiikan teorioiden rajatapauksia</vt:lpstr>
      <vt:lpstr>Kaksi pilaria</vt:lpstr>
      <vt:lpstr>Hämärä tie</vt:lpstr>
      <vt:lpstr>Standardimallin tuolla puolen</vt:lpstr>
      <vt:lpstr>Supersymmetria</vt:lpstr>
      <vt:lpstr>Yhtäläiset puolisot</vt:lpstr>
      <vt:lpstr>Liikaa kauneutta</vt:lpstr>
      <vt:lpstr>Piiloutuneet puolisot</vt:lpstr>
      <vt:lpstr>Minimaalinen Supersymmetrinen Standardimalli</vt:lpstr>
      <vt:lpstr>Lunastamattomia lupauksia</vt:lpstr>
      <vt:lpstr>Tekniväri</vt:lpstr>
      <vt:lpstr>Värin isoveli</vt:lpstr>
      <vt:lpstr>Higgs ja muut ongelmat</vt:lpstr>
      <vt:lpstr>Samanlaisia pettymyksiä</vt:lpstr>
      <vt:lpstr>Suuri yhtenäisteoria</vt:lpstr>
      <vt:lpstr>Yhtenäisyyden rikkominen</vt:lpstr>
      <vt:lpstr>Suuria odotuksia</vt:lpstr>
      <vt:lpstr>Kvanttigravitaatio ja kaiken teoria</vt:lpstr>
      <vt:lpstr>Kvanttigravitaatio</vt:lpstr>
      <vt:lpstr>Painavia ongelmia</vt:lpstr>
      <vt:lpstr>Aika-avaruuden klimppejä</vt:lpstr>
      <vt:lpstr>Supergravitaatio</vt:lpstr>
      <vt:lpstr>Korkeuksiin kurottamista</vt:lpstr>
      <vt:lpstr>Uudesta kulmasta</vt:lpstr>
      <vt:lpstr>Säieteoria</vt:lpstr>
      <vt:lpstr>Ulottuvuuksien luku</vt:lpstr>
      <vt:lpstr>Viisi nurkkaa, yksi teoria?</vt:lpstr>
      <vt:lpstr>Lukemattomia piiloja</vt:lpstr>
      <vt:lpstr>Kaikenlaisia selityksiä</vt:lpstr>
      <vt:lpstr>Kaikenlaisia selityksiä</vt:lpstr>
      <vt:lpstr>Ennustusten merkitys</vt:lpstr>
      <vt:lpstr>Kaiken tai ei minkään teoria</vt:lpstr>
      <vt:lpstr>Yksi kuva</vt:lpstr>
      <vt:lpstr>Neljä vuosikymmentä</vt:lpstr>
      <vt:lpstr>Käytännöstä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515</cp:revision>
  <dcterms:created xsi:type="dcterms:W3CDTF">2009-11-18T13:00:22Z</dcterms:created>
  <dcterms:modified xsi:type="dcterms:W3CDTF">2020-10-13T12:32:47Z</dcterms:modified>
</cp:coreProperties>
</file>