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481" r:id="rId3"/>
    <p:sldId id="482" r:id="rId4"/>
    <p:sldId id="507" r:id="rId5"/>
    <p:sldId id="558" r:id="rId6"/>
    <p:sldId id="511" r:id="rId7"/>
    <p:sldId id="521" r:id="rId8"/>
    <p:sldId id="559" r:id="rId9"/>
    <p:sldId id="506" r:id="rId10"/>
    <p:sldId id="560" r:id="rId11"/>
    <p:sldId id="564" r:id="rId12"/>
    <p:sldId id="566" r:id="rId13"/>
    <p:sldId id="567" r:id="rId14"/>
    <p:sldId id="574" r:id="rId15"/>
    <p:sldId id="516" r:id="rId16"/>
    <p:sldId id="575" r:id="rId17"/>
    <p:sldId id="514" r:id="rId18"/>
    <p:sldId id="613" r:id="rId19"/>
    <p:sldId id="515" r:id="rId20"/>
    <p:sldId id="631" r:id="rId21"/>
    <p:sldId id="508" r:id="rId22"/>
    <p:sldId id="504" r:id="rId23"/>
    <p:sldId id="578" r:id="rId24"/>
    <p:sldId id="616" r:id="rId25"/>
    <p:sldId id="615" r:id="rId26"/>
    <p:sldId id="629" r:id="rId27"/>
    <p:sldId id="512" r:id="rId28"/>
    <p:sldId id="513" r:id="rId29"/>
    <p:sldId id="579" r:id="rId30"/>
    <p:sldId id="517" r:id="rId31"/>
    <p:sldId id="584" r:id="rId32"/>
    <p:sldId id="586" r:id="rId33"/>
    <p:sldId id="587" r:id="rId34"/>
    <p:sldId id="589" r:id="rId35"/>
    <p:sldId id="590" r:id="rId36"/>
    <p:sldId id="593" r:id="rId37"/>
    <p:sldId id="594" r:id="rId38"/>
    <p:sldId id="595" r:id="rId39"/>
    <p:sldId id="596" r:id="rId40"/>
    <p:sldId id="597" r:id="rId41"/>
    <p:sldId id="598" r:id="rId42"/>
    <p:sldId id="630" r:id="rId43"/>
    <p:sldId id="608" r:id="rId44"/>
    <p:sldId id="612" r:id="rId45"/>
    <p:sldId id="632" r:id="rId46"/>
    <p:sldId id="609" r:id="rId47"/>
    <p:sldId id="617" r:id="rId48"/>
    <p:sldId id="611" r:id="rId49"/>
    <p:sldId id="621" r:id="rId50"/>
    <p:sldId id="619" r:id="rId51"/>
    <p:sldId id="622" r:id="rId52"/>
    <p:sldId id="623" r:id="rId53"/>
    <p:sldId id="624" r:id="rId54"/>
    <p:sldId id="625" r:id="rId5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30" autoAdjust="0"/>
    <p:restoredTop sz="87775" autoAdjust="0"/>
  </p:normalViewPr>
  <p:slideViewPr>
    <p:cSldViewPr showGuides="1">
      <p:cViewPr varScale="1">
        <p:scale>
          <a:sx n="110" d="100"/>
          <a:sy n="110" d="100"/>
        </p:scale>
        <p:origin x="2576" y="184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9/27/20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9/27/20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13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56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396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569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2020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2020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2020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68860"/>
            <a:ext cx="8532948" cy="2160240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4</a:t>
            </a:r>
            <a:br>
              <a:rPr lang="fi-FI" dirty="0"/>
            </a:br>
            <a:r>
              <a:rPr lang="fi-FI" dirty="0"/>
              <a:t>Kvanttimekaniikka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2" y="4549803"/>
            <a:ext cx="7775576" cy="1350978"/>
          </a:xfrm>
        </p:spPr>
        <p:txBody>
          <a:bodyPr/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Coulombin laki on samanlainen kuin Newtonin gravitaatiolaki.</a:t>
            </a:r>
          </a:p>
          <a:p>
            <a:endParaRPr lang="fi-FI" dirty="0"/>
          </a:p>
          <a:p>
            <a:r>
              <a:rPr lang="fi-FI" dirty="0"/>
              <a:t>Tämän takia elektroni voi kiertää ympyrää (tai ellipsiä) ytimen ympärillä.</a:t>
            </a:r>
          </a:p>
          <a:p>
            <a:endParaRPr lang="fi-FI" dirty="0"/>
          </a:p>
          <a:p>
            <a:r>
              <a:rPr lang="fi-FI" dirty="0"/>
              <a:t>Vuonna 1911 Ernest Rutherford (1871-1937) sai selville, että atomeilla on positiivisesti varattu ydin, jota elektronit kiertävät.</a:t>
            </a:r>
          </a:p>
          <a:p>
            <a:endParaRPr lang="fi-FI" dirty="0"/>
          </a:p>
          <a:p>
            <a:r>
              <a:rPr lang="fi-FI" dirty="0"/>
              <a:t>Yksinkertaisin atomi on vetyatomi: ytimenä on yksi protoni, jota kiertää yksi elektroni.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aurinkokunta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464790"/>
              </p:ext>
            </p:extLst>
          </p:nvPr>
        </p:nvGraphicFramePr>
        <p:xfrm>
          <a:off x="7488324" y="1088740"/>
          <a:ext cx="13160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" name="Equation" r:id="rId4" imgW="762000" imgH="393700" progId="Equation.3">
                  <p:embed/>
                </p:oleObj>
              </mc:Choice>
              <mc:Fallback>
                <p:oleObj name="Equation" r:id="rId4" imgW="762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324" y="1088740"/>
                        <a:ext cx="1316037" cy="638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478133"/>
              </p:ext>
            </p:extLst>
          </p:nvPr>
        </p:nvGraphicFramePr>
        <p:xfrm>
          <a:off x="1979712" y="1126503"/>
          <a:ext cx="1692188" cy="59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3" name="Equation" r:id="rId6" imgW="1092200" imgH="406400" progId="Equation.3">
                  <p:embed/>
                </p:oleObj>
              </mc:Choice>
              <mc:Fallback>
                <p:oleObj name="Equation" r:id="rId6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126503"/>
                        <a:ext cx="1692188" cy="5916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9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Klassisen sähkömagnetismin mukaan kiihtyvässä liikkeessä oleva hiukkanen lähettää sähkömagneettisia aaltoja.</a:t>
            </a:r>
          </a:p>
          <a:p>
            <a:endParaRPr lang="fi-FI" dirty="0"/>
          </a:p>
          <a:p>
            <a:r>
              <a:rPr lang="fi-FI" dirty="0"/>
              <a:t>Sähkömagneettisilla aalloilla on energiaa, joten elektroni menettää energiaa ja putoaa kohti ydintä.</a:t>
            </a:r>
          </a:p>
          <a:p>
            <a:endParaRPr lang="fi-FI" dirty="0"/>
          </a:p>
          <a:p>
            <a:r>
              <a:rPr lang="fi-FI" dirty="0"/>
              <a:t>Atomi tuhoutuu sekunnin murto-osassa, ja säteilee äärettömästi energiaa.</a:t>
            </a:r>
          </a:p>
          <a:p>
            <a:endParaRPr lang="fi-FI" dirty="0"/>
          </a:p>
          <a:p>
            <a:r>
              <a:rPr lang="fi-FI" dirty="0"/>
              <a:t>Klassinen mekaniikka + sähkömagnetismi vievät johtopäätökseen, että atomeita ei voi olla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Atomien ongelma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688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85000" lnSpcReduction="10000"/>
          </a:bodyPr>
          <a:lstStyle/>
          <a:p>
            <a:r>
              <a:rPr lang="fi-FI" dirty="0" err="1"/>
              <a:t>Niels</a:t>
            </a:r>
            <a:r>
              <a:rPr lang="fi-FI" dirty="0"/>
              <a:t> </a:t>
            </a:r>
            <a:r>
              <a:rPr lang="fi-FI" dirty="0" err="1"/>
              <a:t>Bohr</a:t>
            </a:r>
            <a:r>
              <a:rPr lang="fi-FI" dirty="0"/>
              <a:t> (1885-1962) esitti vuonna 1913 ratkaisun: vain tietyt kokonaisluvuilla numeroidut ympyräradat ovat sallittuja, eli radat ovat </a:t>
            </a:r>
            <a:r>
              <a:rPr lang="fi-FI" b="1" dirty="0"/>
              <a:t>kvantittuneita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Kuten suppeassa </a:t>
            </a:r>
            <a:r>
              <a:rPr lang="fi-FI" dirty="0" err="1"/>
              <a:t>ST:ssä</a:t>
            </a:r>
            <a:r>
              <a:rPr lang="fi-FI" dirty="0"/>
              <a:t>, muutetaan klassista mekaniikkaa.</a:t>
            </a:r>
          </a:p>
          <a:p>
            <a:endParaRPr lang="fi-FI" dirty="0"/>
          </a:p>
          <a:p>
            <a:r>
              <a:rPr lang="fi-FI" dirty="0"/>
              <a:t>Kun elektroni siirtyy alemmalle radalle, se säteilee energiaa.</a:t>
            </a:r>
          </a:p>
          <a:p>
            <a:endParaRPr lang="fi-FI" dirty="0"/>
          </a:p>
          <a:p>
            <a:r>
              <a:rPr lang="fi-FI" dirty="0"/>
              <a:t>Jostain syystä se ei säteile ympyräradalla ollessaan.</a:t>
            </a:r>
          </a:p>
          <a:p>
            <a:endParaRPr lang="fi-FI" dirty="0"/>
          </a:p>
          <a:p>
            <a:r>
              <a:rPr lang="fi-FI" dirty="0"/>
              <a:t>On alin mahdollinen rata, joten atomit ovat stabiileja.</a:t>
            </a:r>
          </a:p>
          <a:p>
            <a:endParaRPr lang="fi-FI" dirty="0"/>
          </a:p>
          <a:p>
            <a:r>
              <a:rPr lang="fi-FI" dirty="0"/>
              <a:t>Malli selittää myös sen, että atomit lähettävät valoa vain tietyillä aallonpituuksilla, eli </a:t>
            </a:r>
            <a:r>
              <a:rPr lang="fi-FI" b="1" dirty="0"/>
              <a:t>fotonien</a:t>
            </a:r>
            <a:r>
              <a:rPr lang="fi-FI" dirty="0"/>
              <a:t> energia on kvantittunut.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Bohrin</a:t>
            </a:r>
            <a:r>
              <a:rPr lang="fi-FI" dirty="0"/>
              <a:t>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2376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Bohrin</a:t>
            </a:r>
            <a:r>
              <a:rPr lang="fi-FI" dirty="0"/>
              <a:t> malli oli menestys: se selitti tunnettuja havaintoja ja ennusti oikein uusia.</a:t>
            </a:r>
          </a:p>
          <a:p>
            <a:endParaRPr lang="fi-FI" dirty="0"/>
          </a:p>
          <a:p>
            <a:r>
              <a:rPr lang="fi-FI" dirty="0"/>
              <a:t>Se oli kuitenkin rajoitettu. Malli oletti kvantittumisen, ja käsitteli vain atomien ratoja ja fotoneita.</a:t>
            </a:r>
          </a:p>
          <a:p>
            <a:pPr lvl="1"/>
            <a:r>
              <a:rPr lang="fi-FI" dirty="0"/>
              <a:t>Malli, ei teoria: vrt. </a:t>
            </a:r>
            <a:r>
              <a:rPr lang="fi-FI" dirty="0" err="1"/>
              <a:t>Keplerin</a:t>
            </a:r>
            <a:r>
              <a:rPr lang="fi-FI" dirty="0"/>
              <a:t> lait.</a:t>
            </a:r>
          </a:p>
          <a:p>
            <a:pPr lvl="1"/>
            <a:endParaRPr lang="fi-FI" dirty="0"/>
          </a:p>
          <a:p>
            <a:r>
              <a:rPr lang="fi-FI" dirty="0"/>
              <a:t>Kvanttimekaniikan teoria löydettiin 1925. Keskeisiä löytäjiä olivat </a:t>
            </a:r>
            <a:r>
              <a:rPr lang="fi-FI" dirty="0" err="1"/>
              <a:t>Erwin</a:t>
            </a:r>
            <a:r>
              <a:rPr lang="fi-FI" dirty="0"/>
              <a:t> </a:t>
            </a:r>
            <a:r>
              <a:rPr lang="fi-FI" dirty="0" err="1"/>
              <a:t>Schrödinger</a:t>
            </a:r>
            <a:r>
              <a:rPr lang="fi-FI" dirty="0"/>
              <a:t>, Werner </a:t>
            </a:r>
            <a:r>
              <a:rPr lang="fi-FI" dirty="0" err="1"/>
              <a:t>Heisenberg</a:t>
            </a:r>
            <a:r>
              <a:rPr lang="fi-FI" dirty="0"/>
              <a:t>, Max </a:t>
            </a:r>
            <a:r>
              <a:rPr lang="fi-FI" dirty="0" err="1"/>
              <a:t>Born</a:t>
            </a:r>
            <a:r>
              <a:rPr lang="fi-FI" dirty="0"/>
              <a:t> ja </a:t>
            </a:r>
            <a:r>
              <a:rPr lang="fi-FI" dirty="0" err="1"/>
              <a:t>Pascual</a:t>
            </a:r>
            <a:r>
              <a:rPr lang="fi-FI" dirty="0"/>
              <a:t> Jordan.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Mallista teoriaan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2338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Kvanttimekaniikka ei päde vain atomeille, vaan kaikelle aineelle: se on yhtä kattava teoria kuin klassinen mekaniikka.</a:t>
            </a:r>
          </a:p>
          <a:p>
            <a:endParaRPr lang="fi-FI" dirty="0"/>
          </a:p>
          <a:p>
            <a:r>
              <a:rPr lang="fi-FI" dirty="0"/>
              <a:t>Klassisessa mekaniikassa aine koostuu hiukkasista. Samoin kvanttimekaniikassa.</a:t>
            </a:r>
          </a:p>
          <a:p>
            <a:endParaRPr lang="fi-FI" dirty="0"/>
          </a:p>
          <a:p>
            <a:r>
              <a:rPr lang="fi-FI" dirty="0"/>
              <a:t>Klassisessa mekaniikassa hiukkasta kuvataan jyväsellä, jolla on aina tietty paikka ja nopeus.</a:t>
            </a:r>
          </a:p>
          <a:p>
            <a:pPr lvl="1"/>
            <a:r>
              <a:rPr lang="fi-FI" dirty="0"/>
              <a:t>Kun kerrotaan, mikä on voima (tai </a:t>
            </a:r>
            <a:r>
              <a:rPr lang="fi-FI" b="1" dirty="0"/>
              <a:t>potentiaali</a:t>
            </a:r>
            <a:r>
              <a:rPr lang="fi-FI" dirty="0"/>
              <a:t>), Newtonin toinen laki kertoo, miten jyvänen liikkuu.</a:t>
            </a:r>
          </a:p>
          <a:p>
            <a:pPr lvl="1"/>
            <a:endParaRPr lang="fi-FI" dirty="0"/>
          </a:p>
          <a:p>
            <a:r>
              <a:rPr lang="fi-FI" dirty="0"/>
              <a:t>Kvanttimekaniikassa hiukkasta kuvataan </a:t>
            </a:r>
            <a:r>
              <a:rPr lang="fi-FI" b="1" dirty="0"/>
              <a:t>aaltofunktiolla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Kun kerrotaan, mikä on potentiaali, </a:t>
            </a:r>
            <a:r>
              <a:rPr lang="fi-FI" b="1" dirty="0" err="1"/>
              <a:t>Schrödingerin</a:t>
            </a:r>
            <a:r>
              <a:rPr lang="fi-FI" b="1" dirty="0"/>
              <a:t> yhtälö </a:t>
            </a:r>
            <a:r>
              <a:rPr lang="fi-FI" dirty="0"/>
              <a:t>kertoo, miten aaltofunktio kehittyy.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aine ja lait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7403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Mahdollinen ja mahdoton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Kvanttimekaniikka on kvanttiteoria hiukkasista.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Kvanttimekaniikan mukaan hiukkasta kuvaa aaltofunktio.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Aaltofunktio kertoo: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havainnot ovat mahdollisia (esim. millaista valoa atomi voi lähettää).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ovat mahdollisten havaintojen todennäköisyydet.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Siinä kaikki.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Olemisen rajat, ei tiedon rajat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Esimerkiksi aaltofunktio kertoo millä todennäköisyydellä hiukkanen löytyy mistäkin paikasta (ja millä todennäköisyydellä sillä on tietty nopeus).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Kyse ei ole siitä, että hiukkasesta ei tiedetä enempää, vaan siitä, että</a:t>
            </a:r>
            <a:r>
              <a:rPr lang="fi-FI" i="1" dirty="0"/>
              <a:t> ei ole enempää tiedettävää</a:t>
            </a:r>
            <a:r>
              <a:rPr lang="fi-FI" dirty="0"/>
              <a:t>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Hiukkasen paikka ja nopeus eivät ole </a:t>
            </a:r>
            <a:r>
              <a:rPr lang="fi-FI" b="1" dirty="0"/>
              <a:t>määrättyjä</a:t>
            </a:r>
            <a:r>
              <a:rPr lang="fi-FI" i="1" dirty="0"/>
              <a:t> </a:t>
            </a:r>
            <a:r>
              <a:rPr lang="fi-FI" dirty="0"/>
              <a:t>(</a:t>
            </a:r>
            <a:r>
              <a:rPr lang="fi-FI" b="1" dirty="0" err="1"/>
              <a:t>definite</a:t>
            </a:r>
            <a:r>
              <a:rPr lang="fi-FI" dirty="0"/>
              <a:t>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Mitä vähemmän epämääräinen hiukkasen paikka on, sitä epämääräisempi sen nopeus on. Tämä on </a:t>
            </a:r>
            <a:r>
              <a:rPr lang="fi-FI" b="1" dirty="0" err="1"/>
              <a:t>Heisenbergin</a:t>
            </a:r>
            <a:r>
              <a:rPr lang="fi-FI" b="1" dirty="0"/>
              <a:t> epämääräisyysperiaate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2020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Kaksoisrakokoe</a:t>
            </a:r>
          </a:p>
        </p:txBody>
      </p:sp>
      <p:pic>
        <p:nvPicPr>
          <p:cNvPr id="7" name="Picture 6" descr="500px-Two-Slit_Experiment_Particle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72816"/>
            <a:ext cx="3429000" cy="2400300"/>
          </a:xfrm>
          <a:prstGeom prst="rect">
            <a:avLst/>
          </a:prstGeom>
        </p:spPr>
      </p:pic>
      <p:pic>
        <p:nvPicPr>
          <p:cNvPr id="11" name="Picture 10" descr="two-slit-experiment_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185084"/>
            <a:ext cx="3200400" cy="224028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08104" y="1916832"/>
            <a:ext cx="3276364" cy="4032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Interferenssikuvion valolle havaitsi </a:t>
            </a:r>
            <a:r>
              <a:rPr lang="is-IS" sz="2000" dirty="0"/>
              <a:t>Thomas Young (1773-1829)</a:t>
            </a:r>
            <a:r>
              <a:rPr lang="fi-FI" sz="2000" dirty="0"/>
              <a:t> vuonna 1803.</a:t>
            </a:r>
          </a:p>
          <a:p>
            <a:endParaRPr lang="fi-FI" sz="2000" dirty="0"/>
          </a:p>
          <a:p>
            <a:r>
              <a:rPr lang="fi-FI" sz="2000" dirty="0"/>
              <a:t>Interferenssikuvion elektroneille havaitsi </a:t>
            </a:r>
            <a:r>
              <a:rPr lang="is-IS" sz="2000" dirty="0"/>
              <a:t>Claus Jönsson (1930-)</a:t>
            </a:r>
            <a:r>
              <a:rPr lang="fi-FI" sz="2000" dirty="0"/>
              <a:t> vuonna 1961.</a:t>
            </a:r>
          </a:p>
        </p:txBody>
      </p:sp>
    </p:spTree>
    <p:extLst>
      <p:ext uri="{BB962C8B-B14F-4D97-AF65-F5344CB8AC3E}">
        <p14:creationId xmlns:p14="http://schemas.microsoft.com/office/powerpoint/2010/main" val="2009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Interferenssi</a:t>
            </a:r>
            <a:br>
              <a:rPr lang="fi-FI" dirty="0"/>
            </a:br>
            <a:r>
              <a:rPr lang="fi-FI" dirty="0"/>
              <a:t>elektroni kerrallaan</a:t>
            </a:r>
          </a:p>
        </p:txBody>
      </p:sp>
      <p:pic>
        <p:nvPicPr>
          <p:cNvPr id="6" name="double_sli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988840"/>
            <a:ext cx="6823110" cy="3070399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6201308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50" dirty="0"/>
              <a:t>http://</a:t>
            </a:r>
            <a:r>
              <a:rPr lang="cs-CZ" sz="1050" dirty="0" err="1"/>
              <a:t>arxiv.org</a:t>
            </a:r>
            <a:r>
              <a:rPr lang="cs-CZ" sz="1050" dirty="0"/>
              <a:t>/</a:t>
            </a:r>
            <a:r>
              <a:rPr lang="cs-CZ" sz="1050" dirty="0" err="1"/>
              <a:t>abs</a:t>
            </a:r>
            <a:r>
              <a:rPr lang="cs-CZ" sz="1050" dirty="0"/>
              <a:t>/1210.6243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1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2020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Olla ja ei olla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Seuraavat lausunnot elektronista ovat väärin: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ylemmästä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alemmasta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kummastakin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ei mene kummastakaan aukosta.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Klassinen käsitys aineesta hiukkasina, jolla on määrätty paikka ja nopeus, on riittämätön.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epämääräinen</a:t>
            </a:r>
            <a:r>
              <a:rPr lang="fi-FI" dirty="0"/>
              <a:t>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Ei voi ennustaa, minne hiukkanen osuu, vain todennäköisyyden sille.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epädeterministinen</a:t>
            </a:r>
            <a:r>
              <a:rPr lang="fi-FI" i="1" dirty="0"/>
              <a:t>.</a:t>
            </a:r>
            <a:endParaRPr lang="fi-FI" dirty="0"/>
          </a:p>
          <a:p>
            <a:pPr lvl="1">
              <a:lnSpc>
                <a:spcPct val="90000"/>
              </a:lnSpc>
            </a:pPr>
            <a:endParaRPr lang="fi-FI" dirty="0"/>
          </a:p>
          <a:p>
            <a:pPr lvl="1">
              <a:lnSpc>
                <a:spcPct val="90000"/>
              </a:lnSpc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73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2020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2020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Todennäköisyysaalto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Interferenssikuvio syntyy, koska aaltofunktio interferoi itsensä kanssa (kuten vesiaalto).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havaitaan, kummasta aukosta elektroni menee, interferenssikuvio katoaa.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todennäköisyys sille, että se olisi mennyt toisesta aukosta on 0%, eli siitä ei mene todennäköisyysaaltoa.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Aaltofunktion käsitteen avulla ymmärrettynä kaksoisrakokokeessa ei ole mitään outoa.</a:t>
            </a:r>
          </a:p>
        </p:txBody>
      </p:sp>
    </p:spTree>
    <p:extLst>
      <p:ext uri="{BB962C8B-B14F-4D97-AF65-F5344CB8AC3E}">
        <p14:creationId xmlns:p14="http://schemas.microsoft.com/office/powerpoint/2010/main" val="28796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Sanalla </a:t>
            </a:r>
            <a:r>
              <a:rPr lang="fi-FI" b="1" dirty="0"/>
              <a:t>hiukkanen</a:t>
            </a:r>
            <a:r>
              <a:rPr lang="fi-FI" dirty="0"/>
              <a:t> on kvanttimekaniikassa kaksi eri merkitystä.</a:t>
            </a:r>
          </a:p>
          <a:p>
            <a:endParaRPr lang="fi-FI" dirty="0"/>
          </a:p>
          <a:p>
            <a:r>
              <a:rPr lang="fi-FI" dirty="0"/>
              <a:t>Ensinnäkin se tarkoittaa klassisen mekaniikan mallia aineen osasille: pistemäistä, jatkuvasti olemassa olevaa jyvästä.</a:t>
            </a:r>
          </a:p>
          <a:p>
            <a:endParaRPr lang="fi-FI" dirty="0"/>
          </a:p>
          <a:p>
            <a:r>
              <a:rPr lang="fi-FI" dirty="0"/>
              <a:t>Toisekseen se tarkoittaa kvanttimekaniikan kuvaamaa perustavanlaatuista olentoa, kuten fotonia tai elektronia.</a:t>
            </a:r>
          </a:p>
          <a:p>
            <a:endParaRPr lang="fi-FI" dirty="0"/>
          </a:p>
          <a:p>
            <a:r>
              <a:rPr lang="fi-FI" dirty="0"/>
              <a:t>Kvanttikenttäteoria selventää hiukkasten luonnetta.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Hiukkasen kaksi merkitystä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40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Elektronin käyttäytymistä kuvaa joissain tilanteissa aaltomalli, toisissa jyväsmalli.</a:t>
            </a:r>
          </a:p>
          <a:p>
            <a:endParaRPr lang="fi-FI" dirty="0"/>
          </a:p>
          <a:p>
            <a:r>
              <a:rPr lang="fi-FI" dirty="0"/>
              <a:t>Tätä kutsutaan joskus </a:t>
            </a:r>
            <a:r>
              <a:rPr lang="fi-FI" b="1" dirty="0"/>
              <a:t>aaltohiukkasdualismiksi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Elektroni ei ole aalto eikä jyvänen, mutta molemmat mallit kuvaavat oikein joitakin sen piirteitä.</a:t>
            </a:r>
          </a:p>
          <a:p>
            <a:pPr lvl="1"/>
            <a:r>
              <a:rPr lang="fi-FI" dirty="0"/>
              <a:t>Malli ei ole sama asia kuin todellisuus. (Pätevyysalue.)</a:t>
            </a:r>
          </a:p>
          <a:p>
            <a:endParaRPr lang="fi-FI" dirty="0"/>
          </a:p>
          <a:p>
            <a:r>
              <a:rPr lang="fi-FI" dirty="0"/>
              <a:t>Kaikissa tilanteissa elektronia kuvaa aaltofunktio.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Aaltohiukkasdualismi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8714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Bohr</a:t>
            </a:r>
            <a:r>
              <a:rPr lang="fi-FI" dirty="0"/>
              <a:t> vältti atomin epästabiiliuden olettamalla, että elektronit liikkuvat vain tietyillä radoilla.</a:t>
            </a:r>
          </a:p>
          <a:p>
            <a:endParaRPr lang="fi-FI" dirty="0"/>
          </a:p>
          <a:p>
            <a:r>
              <a:rPr lang="fi-FI" dirty="0" err="1"/>
              <a:t>Bohr</a:t>
            </a:r>
            <a:r>
              <a:rPr lang="fi-FI" dirty="0"/>
              <a:t> oli väärässä.</a:t>
            </a:r>
          </a:p>
          <a:p>
            <a:endParaRPr lang="fi-FI" dirty="0"/>
          </a:p>
          <a:p>
            <a:r>
              <a:rPr lang="fi-FI" dirty="0"/>
              <a:t>Elektroneilla ei ole ratoja. Niillä ei ole määrättyä paikkaa ellei niitä havaita, eli ne eivät liiku avaruudessa. (Ne eivät myöskään pysy paikallaan.)</a:t>
            </a:r>
          </a:p>
          <a:p>
            <a:endParaRPr lang="fi-FI" dirty="0"/>
          </a:p>
          <a:p>
            <a:r>
              <a:rPr lang="fi-FI" dirty="0" err="1"/>
              <a:t>Bohrin</a:t>
            </a:r>
            <a:r>
              <a:rPr lang="fi-FI" dirty="0"/>
              <a:t> malli olisi ollut ratojen suhteen suunnilleen oikein, jos todennäköisyys löytää elektroni olisi suuri </a:t>
            </a:r>
            <a:r>
              <a:rPr lang="fi-FI" dirty="0" err="1"/>
              <a:t>Bohrin</a:t>
            </a:r>
            <a:r>
              <a:rPr lang="fi-FI" dirty="0"/>
              <a:t> mallin radan kohdalla ja pieni muualla.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ratoja, ei nopeuksia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0102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Vetyatomin todennäköisyysjakauma tilassa </a:t>
            </a:r>
            <a:r>
              <a:rPr lang="fi-FI" i="1" dirty="0"/>
              <a:t>n</a:t>
            </a:r>
            <a:r>
              <a:rPr lang="fi-FI" dirty="0"/>
              <a:t>=3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  <p:pic>
        <p:nvPicPr>
          <p:cNvPr id="7" name="Picture 6" descr="d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096852"/>
            <a:ext cx="5728494" cy="3564396"/>
          </a:xfrm>
          <a:prstGeom prst="rect">
            <a:avLst/>
          </a:prstGeom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536676"/>
              </p:ext>
            </p:extLst>
          </p:nvPr>
        </p:nvGraphicFramePr>
        <p:xfrm>
          <a:off x="1979712" y="1952836"/>
          <a:ext cx="622246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1" name="Equation" r:id="rId5" imgW="292100" imgH="254000" progId="Equation.3">
                  <p:embed/>
                </p:oleObj>
              </mc:Choice>
              <mc:Fallback>
                <p:oleObj name="Equation" r:id="rId5" imgW="29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952836"/>
                        <a:ext cx="622246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78062"/>
              </p:ext>
            </p:extLst>
          </p:nvPr>
        </p:nvGraphicFramePr>
        <p:xfrm>
          <a:off x="8496436" y="5301208"/>
          <a:ext cx="487882" cy="29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2" name="Equation" r:id="rId7" imgW="330200" imgH="215900" progId="Equation.3">
                  <p:embed/>
                </p:oleObj>
              </mc:Choice>
              <mc:Fallback>
                <p:oleObj name="Equation" r:id="rId7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436" y="5301208"/>
                        <a:ext cx="487882" cy="292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943708" y="5841268"/>
            <a:ext cx="6912768" cy="648072"/>
          </a:xfrm>
        </p:spPr>
        <p:txBody>
          <a:bodyPr>
            <a:normAutofit/>
          </a:bodyPr>
          <a:lstStyle/>
          <a:p>
            <a:r>
              <a:rPr lang="fi-FI" dirty="0" err="1"/>
              <a:t>Bohrin</a:t>
            </a:r>
            <a:r>
              <a:rPr lang="fi-FI" dirty="0"/>
              <a:t> atomimallissa elektroni olisi kohdassa </a:t>
            </a:r>
            <a:r>
              <a:rPr lang="fi-FI" i="1" dirty="0"/>
              <a:t>r</a:t>
            </a:r>
            <a:r>
              <a:rPr lang="fi-FI" dirty="0"/>
              <a:t> = 9 </a:t>
            </a:r>
            <a:r>
              <a:rPr lang="fi-FI" i="1" dirty="0"/>
              <a:t>a</a:t>
            </a:r>
            <a:r>
              <a:rPr lang="fi-FI" baseline="-25000" dirty="0"/>
              <a:t>0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3377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92500"/>
          </a:bodyPr>
          <a:lstStyle/>
          <a:p>
            <a:r>
              <a:rPr lang="fi-FI" dirty="0"/>
              <a:t>Vaikka elektronien sijainti on </a:t>
            </a:r>
            <a:r>
              <a:rPr lang="fi-FI" dirty="0" err="1"/>
              <a:t>Bohrin</a:t>
            </a:r>
            <a:r>
              <a:rPr lang="fi-FI" dirty="0"/>
              <a:t> mallissa väärin, niiden energiat ovat (likipitäen) oikein.</a:t>
            </a:r>
          </a:p>
          <a:p>
            <a:endParaRPr lang="fi-FI" dirty="0"/>
          </a:p>
          <a:p>
            <a:r>
              <a:rPr lang="fi-FI" dirty="0"/>
              <a:t>Kvanttimekaniikan mukaan vain tietynlaiset varattua hiukkasta kuvaavat aaltofunktiot säteilevät. Atomissa elektronin aaltofunktio on seisova aalto, joka ei säteile.</a:t>
            </a:r>
          </a:p>
          <a:p>
            <a:endParaRPr lang="fi-FI" dirty="0"/>
          </a:p>
          <a:p>
            <a:r>
              <a:rPr lang="fi-FI" dirty="0"/>
              <a:t>Vetyatomin tarkemmassa kuvauksessa otetaan huomioon protonin äärellinen koko, elektronin ja protonin tarkempi vuorovaikutus, jne.. Kaikki täsmää.</a:t>
            </a:r>
          </a:p>
          <a:p>
            <a:endParaRPr lang="fi-FI" dirty="0"/>
          </a:p>
          <a:p>
            <a:r>
              <a:rPr lang="fi-FI" dirty="0"/>
              <a:t>Kvanttimekaniikan matemaattinen rakenne on selkeä.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Kvanttimekaaninen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9483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ic_tabl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8"/>
            <a:ext cx="9144000" cy="59950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2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 kellokoneistona: oleminen ja tapahtuminen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60848"/>
            <a:ext cx="6840760" cy="38164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Klassisen fysiikan mukaan aine koostuu hiukkasista, joilla on aina tietty paikka ja nopeus: maailman tila on määrätty. (Oleminen.)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Klassisen fysiikan mukaan hiukkasten tulevaisuus on ennustettavissa niiden paikoista ja nopeuksista: maailma on deterministinen. (Ei ole erityistä tapahtumista.)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Kvanttimekaniikassa molemmat asiat ovat toisin.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Aaltofunktion romahdus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284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Kun havaitsemme elektronin, se on havaintopisteessä havaintohetkellä.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Havaittaessa aaltofunktio </a:t>
            </a:r>
            <a:r>
              <a:rPr lang="fi-FI" b="1" dirty="0"/>
              <a:t>romahtaa (collapse)</a:t>
            </a:r>
            <a:r>
              <a:rPr lang="fi-FI" dirty="0"/>
              <a:t>: todennäköisyys on 100% yhdessä pisteessä ja 0% muualla.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Koska havainnon tulos on sattumanvarainen, menneisyys ei määritä tulevaisuutta.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Vastaavasti nykytilasta ei voi päätellä menneisyyttä.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Kvanttimekaniikassa on </a:t>
            </a:r>
            <a:r>
              <a:rPr lang="fi-FI" b="1" dirty="0"/>
              <a:t>tapahtuminen</a:t>
            </a:r>
            <a:r>
              <a:rPr lang="fi-FI" dirty="0"/>
              <a:t>, jossa epämääräisyys muuttuu määrätyksi.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Kvanttimekaniikka määrittelee hiukkasen vain sen kautta, mitä havaitaan.</a:t>
            </a:r>
          </a:p>
          <a:p>
            <a:endParaRPr lang="fi-FI" dirty="0"/>
          </a:p>
          <a:p>
            <a:r>
              <a:rPr lang="fi-FI" dirty="0"/>
              <a:t>Isojen kappaleiden paikan todennäköisyys on suurin sillä radalla, mikä niillä klassisessa mekaniikassa olisi. Niinpä näyttää siltä kuin ne liikkuisivat klassisen mekaniikan radoilla.</a:t>
            </a:r>
          </a:p>
          <a:p>
            <a:endParaRPr lang="fi-FI" dirty="0"/>
          </a:p>
          <a:p>
            <a:r>
              <a:rPr lang="fi-FI" dirty="0"/>
              <a:t>Mikä on todellisuus havainnon taustalla?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ovat hiukkaset?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41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2020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Schrödingerin</a:t>
            </a:r>
            <a:r>
              <a:rPr lang="fi-FI" dirty="0"/>
              <a:t> kissa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Kaikki aine rakentuu hiukkasista, joten kvanttimekaniikka kuvaa myös meitä ja muita arkisen mittakaavan kappaleita.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Vuonna 1935 </a:t>
            </a:r>
            <a:r>
              <a:rPr lang="fi-FI" dirty="0" err="1"/>
              <a:t>Erwin</a:t>
            </a:r>
            <a:r>
              <a:rPr lang="fi-FI" dirty="0"/>
              <a:t> </a:t>
            </a:r>
            <a:r>
              <a:rPr lang="de-DE" dirty="0" err="1"/>
              <a:t>Schrödinger</a:t>
            </a:r>
            <a:r>
              <a:rPr lang="de-DE" dirty="0"/>
              <a:t> (1887-1961)</a:t>
            </a:r>
            <a:r>
              <a:rPr lang="fi-FI" dirty="0"/>
              <a:t> havainnollisti tätä kuuluisaksi tulleella ajatuskokeella.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Hänen tarkoituksenaan oli osoittaa, että kvantti-mekaniikka on puutteellinen teoria, koska se johtaa kummallisiin tuloksiin.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Nykyään hänen kissaansa pidetään osoituksena siitä, että todellisuus on kummallinen.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Elossa ja kuollut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Suljetaan kissa laatikkoon myrkkykapselin ja radioaktiivisen atomin kanssa. Jos atomi hajoaa, kapseli rikkoutuu ja kissa kuolee. Jos se ei hajoa, kissa elää.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emme havaitse laatikon sisään, atomin tila on epämääräinen. Siksi kissankin tila on epämääräinen.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Ennen kuin laatikko avataan ja tehdään havainto, kissa ei ole elossa eikä kuollut, sillä on vain todennäköisyys olla elossa tai kuollut. (Tarkemmin sanottuna se on sekoitus elävää ja kuollutta.)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kysymystä kissasta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 err="1"/>
              <a:t>Schrödingerin</a:t>
            </a:r>
            <a:r>
              <a:rPr lang="fi-FI" dirty="0"/>
              <a:t> kissa herättää ainakin kaksi kysymystä.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Ensinnäkin: onko kissa epämääräisessä tilassa? (Onko kyse todella epämääräisyydestä eikä epätietoisuudesta?)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Toisekseen: miksei tällaista tilannetta nähdä makroskooppisessa maailmassa (toisin kuin elektroneille)?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Epämääräisyyden todellisuus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000" dirty="0"/>
              <a:t>Kysymys yksi: onko kissa epämääräisessä tilassa?</a:t>
            </a:r>
          </a:p>
          <a:p>
            <a:endParaRPr lang="fi-FI" sz="2000" dirty="0"/>
          </a:p>
          <a:p>
            <a:r>
              <a:rPr lang="fi-FI" sz="2000" dirty="0"/>
              <a:t>Kaksoisrakokoe osoittaa, että epämääräiset tilat ovat todellisia. (Toteutettu 2 000 atomin molekyyleillä.)</a:t>
            </a:r>
          </a:p>
          <a:p>
            <a:endParaRPr lang="fi-FI" sz="2000" dirty="0"/>
          </a:p>
          <a:p>
            <a:r>
              <a:rPr lang="fi-FI" sz="2000" dirty="0"/>
              <a:t>Epämääräisyys ja epätietoisuus voidaan myös erottaa toisistaan kokeellisesti tarkastelemalla </a:t>
            </a:r>
            <a:r>
              <a:rPr lang="fi-FI" sz="2000" b="1" dirty="0"/>
              <a:t>lomittumista </a:t>
            </a:r>
            <a:r>
              <a:rPr lang="fi-FI" sz="2000" dirty="0"/>
              <a:t>(</a:t>
            </a:r>
            <a:r>
              <a:rPr lang="fi-FI" sz="2000" b="1" dirty="0" err="1"/>
              <a:t>entanglement</a:t>
            </a:r>
            <a:r>
              <a:rPr lang="fi-FI" sz="2000" dirty="0"/>
              <a:t>).</a:t>
            </a:r>
          </a:p>
          <a:p>
            <a:endParaRPr lang="fi-FI" sz="2000" dirty="0"/>
          </a:p>
          <a:p>
            <a:r>
              <a:rPr lang="fi-FI" sz="2000" dirty="0"/>
              <a:t>Jos kahden hiukkasen ominaisuudet riippuvat toisistaan ja ovat epämääräiset, niin yhden mittaaminen muuttaa toistakin.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Lomittuminen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000" dirty="0"/>
              <a:t>Yksinkertaisen esimerkin lomittumisesta tarjoaa ominaisuus nimeltä </a:t>
            </a:r>
            <a:r>
              <a:rPr lang="fi-FI" sz="2000" b="1" dirty="0"/>
              <a:t>spin</a:t>
            </a:r>
            <a:r>
              <a:rPr lang="fi-FI" sz="2000" dirty="0"/>
              <a:t>.</a:t>
            </a:r>
          </a:p>
          <a:p>
            <a:endParaRPr lang="fi-FI" sz="2000" dirty="0"/>
          </a:p>
          <a:p>
            <a:r>
              <a:rPr lang="fi-FI" sz="2000" dirty="0"/>
              <a:t>Spin on hiukkasten kvanttimekaaninen ominaisuus, jolla ei ole vastinetta klassisessa fysiikassa.</a:t>
            </a:r>
          </a:p>
          <a:p>
            <a:endParaRPr lang="fi-FI" sz="2000" dirty="0"/>
          </a:p>
          <a:p>
            <a:r>
              <a:rPr lang="fi-FI" sz="2000" dirty="0"/>
              <a:t>Elektronilla ja positronilla voi olla spin +1/2 tai -1/2.  Pionilla on spin 0.</a:t>
            </a:r>
          </a:p>
          <a:p>
            <a:endParaRPr lang="fi-FI" sz="2000" dirty="0"/>
          </a:p>
          <a:p>
            <a:r>
              <a:rPr lang="fi-FI" sz="2000" dirty="0"/>
              <a:t>Spinien summa säilyy. Pionin hajoamisesta syntyvien elektronin ja positronin spinit ovat vastakkaiset.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3657600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000" dirty="0"/>
              <a:t>Kun mitataan elektronin spin, se romahtaa arvoon +1/2 tai -1/2. Positroninkin spin määräytyy samalla hetkellä.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Hiukkaset ovat yhteydessä rajattoman pitkien matkojen yli. 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Välittyykö informaatiota valoa nopeammin? (</a:t>
            </a:r>
            <a:r>
              <a:rPr lang="fi-FI" sz="2000" dirty="0" err="1"/>
              <a:t>Einstein-Podolsky-Rosen-paradoksi</a:t>
            </a:r>
            <a:r>
              <a:rPr lang="fi-FI" sz="2000" dirty="0"/>
              <a:t>)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0510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21836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2412268" y="359296"/>
            <a:ext cx="0" cy="11525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8279668" y="2111896"/>
            <a:ext cx="0" cy="1223962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4774468" y="1273696"/>
            <a:ext cx="1081087" cy="10080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6069868" y="1807095"/>
            <a:ext cx="1295400" cy="9524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45868" y="66409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Pioni hajoaa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36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-</a:t>
            </a:r>
            <a:endParaRPr lang="fi-FI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0510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+</a:t>
            </a:r>
            <a:endParaRPr lang="fi-FI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79268" y="150229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i="1" dirty="0">
                <a:solidFill>
                  <a:schemeClr val="bg1"/>
                </a:solidFill>
              </a:rPr>
              <a:t>π</a:t>
            </a:r>
            <a:r>
              <a:rPr lang="fi-FI" sz="2400" baseline="30000" dirty="0">
                <a:solidFill>
                  <a:schemeClr val="bg1"/>
                </a:solidFill>
              </a:rPr>
              <a:t>0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2412268" y="2111896"/>
            <a:ext cx="0" cy="11430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8279668" y="283096"/>
            <a:ext cx="0" cy="12192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3250468" y="1807096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64668" y="6640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+1/2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4268" y="24928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-1/2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8420" y="63498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+1/2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15952" y="2543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-1/2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96436" y="6273316"/>
            <a:ext cx="431800" cy="431799"/>
          </a:xfrm>
        </p:spPr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9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EPR-paradoksittomuus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000" dirty="0" err="1"/>
              <a:t>EPR-paradoksin</a:t>
            </a:r>
            <a:r>
              <a:rPr lang="fi-FI" sz="2000" dirty="0"/>
              <a:t> ratkaisu: romahdus ei välitä informaatiota.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Kun elektronin spiniksi on mitattu +1/2, positronin spinin mittaaja saa 100% todennäköisyydellä tuloksen -1/2. Mutta hän ei tiedä sitä, ellei elektronin mitannut kerro!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On sattumanvaraista, kumman tuloksen saa, joten mittaamalla ei voi välittää informaatiota. (Epädeterminismi takaa kausaliteetin säilymisen epämääräisyydestä huolimatta.)</a:t>
            </a:r>
          </a:p>
          <a:p>
            <a:endParaRPr lang="fi-FI" sz="2000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Yhteyksiä ilman rajoja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dirty="0"/>
              <a:t>Kvanttimekaniikka ei ole </a:t>
            </a:r>
            <a:r>
              <a:rPr lang="fi-FI" b="1" dirty="0"/>
              <a:t>lokaali</a:t>
            </a:r>
            <a:r>
              <a:rPr lang="fi-FI" dirty="0"/>
              <a:t> teoria.</a:t>
            </a:r>
          </a:p>
          <a:p>
            <a:endParaRPr lang="fi-FI" dirty="0"/>
          </a:p>
          <a:p>
            <a:r>
              <a:rPr lang="fi-FI" dirty="0"/>
              <a:t>Lokaalissa teoriassa vuorovaikutukset ovat paikallisia ja muutokset etenevät korkeintaan valonnopeudella.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Kvanttimekaniikka on </a:t>
            </a:r>
            <a:r>
              <a:rPr lang="fi-FI" b="1" dirty="0"/>
              <a:t>kausaalinen</a:t>
            </a:r>
            <a:r>
              <a:rPr lang="fi-FI" dirty="0"/>
              <a:t> teoria.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Kausaalisessa teoriassa informaatiota ei voi välittää ajassa taaksepäin, eikä syy voi olla seurauksen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Onko todellisuus hämy?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dirty="0"/>
              <a:t>Einstein kutsui lomittumista nimellä ”</a:t>
            </a:r>
            <a:r>
              <a:rPr lang="fi-FI" sz="2400" b="1" dirty="0"/>
              <a:t>hämy kaukovaikutus</a:t>
            </a:r>
            <a:r>
              <a:rPr lang="fi-FI" sz="2400" dirty="0"/>
              <a:t>” (</a:t>
            </a:r>
            <a:r>
              <a:rPr lang="fi-FI" sz="2400" b="1" dirty="0" err="1"/>
              <a:t>spooky</a:t>
            </a:r>
            <a:r>
              <a:rPr lang="fi-FI" sz="2400" b="1" dirty="0"/>
              <a:t> action at a </a:t>
            </a:r>
            <a:r>
              <a:rPr lang="fi-FI" sz="2400" b="1" dirty="0" err="1"/>
              <a:t>distance</a:t>
            </a:r>
            <a:r>
              <a:rPr lang="fi-FI" sz="2400" dirty="0"/>
              <a:t>).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Ehkä kvanttimekaniikka on väärin, ja elektronin/positronin spin määräytyy pionin hajoamishetkellä? Tällöin olisi kyse vain epätietoisuudesta, ei epämääräisyydestä.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Voiko arkijärjen pelastaa?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fontScale="92500" lnSpcReduction="10000"/>
          </a:bodyPr>
          <a:lstStyle/>
          <a:p>
            <a:r>
              <a:rPr lang="fi-FI" sz="2400" b="1" dirty="0"/>
              <a:t>Piilomuuttujateorioiden</a:t>
            </a:r>
            <a:r>
              <a:rPr lang="fi-FI" sz="2400" dirty="0"/>
              <a:t> idea: kvanttimekaniikan taustalla on deterministinen, määrätty ja lokaali teoria.</a:t>
            </a:r>
          </a:p>
          <a:p>
            <a:endParaRPr lang="fi-FI" sz="2400" dirty="0"/>
          </a:p>
          <a:p>
            <a:r>
              <a:rPr lang="fi-FI" sz="2400" dirty="0"/>
              <a:t>Tällöin kvanttifysiikka olisi vain approksimaatio, ja päätelmät todellisuuden epämääräisestä luonteesta olisivat sen pätevyysalueen ulkopuolella.</a:t>
            </a:r>
          </a:p>
          <a:p>
            <a:pPr lvl="1"/>
            <a:r>
              <a:rPr lang="fi-FI" dirty="0"/>
              <a:t>Vrt. klassisen mekaniikan determinismi ja ajan absoluuttisuus.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Kaukovaikutus, epämääräisyys, epädeterminismi olisivat vain näennäisiä. Todennäköisyyskuvaus johtuisi vain tietämättömyydestä.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Yleinen suhteellisuusteoria on perustavanlaatuinen teoria aika-avaruudesta.</a:t>
            </a:r>
          </a:p>
          <a:p>
            <a:endParaRPr lang="fi-FI" dirty="0"/>
          </a:p>
          <a:p>
            <a:r>
              <a:rPr lang="fi-FI" dirty="0"/>
              <a:t>Yleinen ST kertoo, miten avaruus kehittyy ajassa, jos se sisältää tietynlaista ainetta.</a:t>
            </a:r>
          </a:p>
          <a:p>
            <a:pPr lvl="1"/>
            <a:r>
              <a:rPr lang="fi-FI" dirty="0"/>
              <a:t>Yleinen ST ei kerro, millaista aine on.</a:t>
            </a:r>
          </a:p>
          <a:p>
            <a:endParaRPr lang="fi-FI" dirty="0"/>
          </a:p>
          <a:p>
            <a:r>
              <a:rPr lang="fi-FI" dirty="0"/>
              <a:t>Kvanttimekaniikka (ja kvanttikenttäteoria) on teoria aineesta.</a:t>
            </a:r>
          </a:p>
          <a:p>
            <a:endParaRPr lang="fi-FI" dirty="0"/>
          </a:p>
          <a:p>
            <a:r>
              <a:rPr lang="fi-FI" dirty="0"/>
              <a:t>Se on myös paljastanut asioita olemisesta ja tapahtumisesta.</a:t>
            </a:r>
          </a:p>
          <a:p>
            <a:pPr lvl="1"/>
            <a:r>
              <a:rPr lang="fi-FI" dirty="0"/>
              <a:t>Vrt. yleinen ST: gravitaatiolain etsiminen johti oivalluksiin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Teoria aineesta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5150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Piilomuuttujien testaaminen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400" dirty="0"/>
              <a:t>Yllättävää kyllä, piilomuuttujia voidaan kokeellisesti testata, mittaamalla eri suunnissa olevien spinien </a:t>
            </a:r>
            <a:r>
              <a:rPr lang="fi-FI" sz="2400" b="1" dirty="0"/>
              <a:t>korrelaatioita</a:t>
            </a:r>
            <a:r>
              <a:rPr lang="fi-FI" sz="2400" dirty="0"/>
              <a:t>.</a:t>
            </a:r>
          </a:p>
          <a:p>
            <a:endParaRPr lang="fi-FI" sz="2400" dirty="0"/>
          </a:p>
          <a:p>
            <a:r>
              <a:rPr lang="fi-FI" sz="2400" dirty="0"/>
              <a:t>Jos todellisuutta kuvaa lokaali ja määrätty teoria, niin spinien korrelaatiot ovat aina erilaisia kuin kvanttimekaniikassa, jossa ne ovat epämääräisiä.</a:t>
            </a:r>
          </a:p>
          <a:p>
            <a:endParaRPr lang="fi-FI" sz="2400" dirty="0"/>
          </a:p>
          <a:p>
            <a:r>
              <a:rPr lang="fi-FI" sz="2400" dirty="0"/>
              <a:t>Tämän ilmaisee täsmällisesti </a:t>
            </a:r>
            <a:r>
              <a:rPr lang="fi-FI" sz="2400" b="1" dirty="0"/>
              <a:t>Bellin epäyhtälö</a:t>
            </a:r>
            <a:r>
              <a:rPr lang="fi-FI" sz="2400" dirty="0"/>
              <a:t>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Bellin epäyhtälö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is-IS" sz="2400" dirty="0"/>
              <a:t>John Bell (1928-1990) esitti vuonna 1964 epäyhtälön, jonka kaikki määrätyt teoriat toteuttavat. Se on seuraavanlainen.</a:t>
            </a:r>
          </a:p>
          <a:p>
            <a:pPr lvl="1"/>
            <a:r>
              <a:rPr lang="is-IS" dirty="0"/>
              <a:t>kurssia “Fysiikkaa runoilijoille” seuraavien ja Rakkautta &amp; Anarkiaa –festivaalilla käyneiden opiskelijoiden lukumäärä						     ≤ kurssia “Fysiikkaa runoilijoille” seuraavien  opiskelijoiden ja ei-opiskelijoiden lukumäärä.</a:t>
            </a:r>
          </a:p>
          <a:p>
            <a:endParaRPr lang="is-IS" sz="2400" dirty="0"/>
          </a:p>
          <a:p>
            <a:r>
              <a:rPr lang="fi-FI" sz="2400" dirty="0"/>
              <a:t>Kvanttimekaniikka rikkoo Bellin epäyhtälöä, koska voi olla sekoituksessa, missä on opiskelija ja ei ole opiskelija.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Havaittu epämääräisyys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Bellin epäyhtälöitä testattiin ensimmäisen kerran kokeellisesti vuonna 1972, fotonien polarisaatiolla.</a:t>
            </a:r>
          </a:p>
          <a:p>
            <a:endParaRPr lang="fi-FI" sz="2400" dirty="0"/>
          </a:p>
          <a:p>
            <a:r>
              <a:rPr lang="fi-FI" sz="2400" dirty="0"/>
              <a:t>Havainnot rikkovat Bellin epäyhtälöä ja noudattavat kvanttimekaniikan ennustuksia.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Kvanttimekaniikan mukaan todellisuus on epämääräinen.</a:t>
            </a:r>
          </a:p>
          <a:p>
            <a:endParaRPr lang="fi-FI" sz="2400" dirty="0"/>
          </a:p>
          <a:p>
            <a:r>
              <a:rPr lang="fi-FI" sz="2400" dirty="0"/>
              <a:t>Jos maailma olisi määrätty, sen pitäisi olla erittäin epälokaali.</a:t>
            </a:r>
            <a:r>
              <a:rPr lang="fi-FI" dirty="0"/>
              <a:t> </a:t>
            </a:r>
          </a:p>
          <a:p>
            <a:pPr lvl="1"/>
            <a:endParaRPr lang="fi-FI" sz="2400" dirty="0"/>
          </a:p>
          <a:p>
            <a:r>
              <a:rPr lang="fi-FI" sz="2400" dirty="0"/>
              <a:t>Outoudelta ei voi välttyä.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Takaisin romahdukseen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Maailma on siis epämääräinen (tai epälokaali). Miksei sellaista nähdä kissoilla?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Miksi makroskooppisessa maailmassa asiat näyttävät määrätyiltä? Miten niiden tila määräytyy?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Kööpenhaminan tulkinta</a:t>
            </a:r>
            <a:r>
              <a:rPr lang="fi-FI" sz="2400" dirty="0"/>
              <a:t>: aaltofunktio romahtaa mitattaessa.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Tila on epämääräinen kunnes sitä mitataan, ja 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Kööpenhaminan tulkinta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fi-FI" sz="2400" dirty="0"/>
              <a:t>Kööpenhaminan tulkinta on toimiva resepti käytännön sovelluksiin, mutta lähempi tarkastelu paljastaa ongelmia.</a:t>
            </a:r>
          </a:p>
          <a:p>
            <a:pPr lvl="1"/>
            <a:r>
              <a:rPr lang="fi-FI" dirty="0"/>
              <a:t>Resepti asettaa mittaajan erikoisasemaan. Kuka kelpaa mittaajaksi? (Mitä jos laitamme </a:t>
            </a:r>
            <a:r>
              <a:rPr lang="fi-FI" dirty="0" err="1"/>
              <a:t>Schrödingerin</a:t>
            </a:r>
            <a:r>
              <a:rPr lang="fi-FI" dirty="0"/>
              <a:t> laatikkoon ja jätämme kissan ulos?)</a:t>
            </a:r>
          </a:p>
          <a:p>
            <a:pPr lvl="1"/>
            <a:r>
              <a:rPr lang="fi-FI" dirty="0"/>
              <a:t>Kuka mittaa mittaajia? (Tulkinta olettaa klassisen kuvauksen mittaajasta.)</a:t>
            </a:r>
          </a:p>
          <a:p>
            <a:pPr lvl="1"/>
            <a:r>
              <a:rPr lang="fi-FI" dirty="0"/>
              <a:t>Kosmologia: eikö maailmankaikkeuden tila ole määrätty ennen kuin joku kehittyy sitä mittaamaan?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keittokirja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pitäisi ennemmin puhua Kööpenhaminan käyttöohjeesta tai reseptistä.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Kööpenhaminan tulkinta kertoo, miten kvanttimekaniikan matemaattinen teoria yhdistetään havaintoihin, mutta ei sitä, miksi näin on.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on ylimääräinen lisä teoriaan.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 paikkaa sitä, että ”havaitsemisen” kuvaaminen kvanttimekaniikassa on monimutkaista.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Se, mikä on ilmeistä klassisessa fysiikassa, osoittautuu vaikeimmaksi asiaksi kvanttifysiikassa.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Dekoherenssi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800" b="1" dirty="0" err="1"/>
              <a:t>Dekoherenssi</a:t>
            </a:r>
            <a:r>
              <a:rPr lang="fi-FI" sz="1800" dirty="0"/>
              <a:t> ratkaisee osan kissaongelmaa.</a:t>
            </a:r>
          </a:p>
          <a:p>
            <a:pPr>
              <a:lnSpc>
                <a:spcPct val="90000"/>
              </a:lnSpc>
            </a:pPr>
            <a:endParaRPr lang="fi-FI" sz="1800" dirty="0"/>
          </a:p>
          <a:p>
            <a:pPr>
              <a:lnSpc>
                <a:spcPct val="90000"/>
              </a:lnSpc>
            </a:pPr>
            <a:r>
              <a:rPr lang="fi-FI" sz="1800" dirty="0"/>
              <a:t>Vuorovaikutus lomittaa kissan ja muun ja maailman erottamattomaksi kokonaisuudeksi.</a:t>
            </a:r>
          </a:p>
          <a:p>
            <a:endParaRPr lang="fi-FI" sz="1800" dirty="0"/>
          </a:p>
          <a:p>
            <a:r>
              <a:rPr lang="fi-FI" sz="1800" dirty="0"/>
              <a:t>Esimerkiksi elävä kissa hengittää, joten laatikosta tulee hiilidioksidia.</a:t>
            </a:r>
          </a:p>
          <a:p>
            <a:endParaRPr lang="fi-FI" sz="1800" dirty="0"/>
          </a:p>
          <a:p>
            <a:r>
              <a:rPr lang="fi-FI" sz="1800" dirty="0"/>
              <a:t>Yksinkertaisempi tapaus: molekyylillä on energiatiloja, joihin se voi pudota ja lähettää fotonin kaksoisrakokokeessa.</a:t>
            </a:r>
          </a:p>
          <a:p>
            <a:pPr marL="0" indent="0">
              <a:buNone/>
            </a:pPr>
            <a:endParaRPr lang="fi-FI" sz="1800" dirty="0"/>
          </a:p>
          <a:p>
            <a:pPr marL="342900" indent="-342900">
              <a:buFont typeface="Arial"/>
              <a:buChar char="•"/>
            </a:pPr>
            <a:r>
              <a:rPr lang="fi-FI" sz="1800" dirty="0"/>
              <a:t>Systeemi ja ulkomaailma kytkeytyvät yhdeksi kokonaisuudeksi, joten niiden tila määräytyy samaan aikaan.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Yhdessä määrättyjä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Ei-eristetyt systeemit näyttävät aina määrätyiltä.</a:t>
            </a:r>
          </a:p>
          <a:p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Ilman </a:t>
            </a:r>
            <a:r>
              <a:rPr lang="fi-FI" dirty="0" err="1"/>
              <a:t>dekoherenssia</a:t>
            </a:r>
            <a:r>
              <a:rPr lang="fi-FI" dirty="0"/>
              <a:t>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Tilamme on se, että teemme havainnon kissasta.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Kissan tila on sekoitus elävää ja kuollutta.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Dekoherenssin</a:t>
            </a:r>
            <a:r>
              <a:rPr lang="fi-FI" dirty="0"/>
              <a:t> kanssa meidän ja kissan tila määräytyvät yhdessä. Niinpä mahdolliset tilat ovat seuraavat: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Tilamme on se, että teemme havainnon JA kissan tila on elossa.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Tilamme on se, että teemme havainnon JA kissan tila on kuollut.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</a:t>
            </a:r>
            <a:r>
              <a:rPr lang="fi-FI" dirty="0"/>
              <a:t> ei kerro, miten systeemin tilasta tulee määrätty (romahdus), eikä mikä vaihtoehdoista nähdään (epädeterminismi).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Arjen ongelma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Mutta miten tila romahtaa? Ja miksi emme koe epämääräisiä tiloja yhdessä kissan kanssa? Miksi maailma näyttää määrätyltä?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Lyhyesti sanottuna: miksi klassinen fysiikka on hyvä approksimaatio? Miksi arki on yksinkertaista?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Kvanttimekaniikan rakenne on yksinkertainen, mutta yhteyden löytäminen klassiseen fysiikkaan on vaikeaa.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Tähän on esitetty kolme selitystä.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Joskus näistäkin puhutaan ”tulkintoina”.</a:t>
            </a:r>
          </a:p>
          <a:p>
            <a:pPr>
              <a:lnSpc>
                <a:spcPct val="90000"/>
              </a:lnSpc>
            </a:pPr>
            <a:endParaRPr lang="fi-FI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1:</a:t>
            </a:r>
            <a:br>
              <a:rPr lang="fi-FI" dirty="0"/>
            </a:br>
            <a:r>
              <a:rPr lang="fi-FI" dirty="0"/>
              <a:t>epämääräisyyttä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deterministinen ja määrätty (mutta epälokaali) piilomuuttujateoria, jossa kaikki on määrättyä koko ajan.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Vaatii viestintää yli valonnopeudella.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päätelmä, että maailma on epämääräinen ja epädeterministinen olisi kvanttimekaniikan pätevyysalueen tuolla puolen.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Yhteensovittaminen suhteellisuusteorian kanssa hankalaa.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1800-luvun lopulla klassinen fysiikka oli kriisissä, koska se oli ristiriidassa sisäisesti ja havaintojen kanssa. </a:t>
            </a:r>
          </a:p>
          <a:p>
            <a:endParaRPr lang="fi-FI" dirty="0"/>
          </a:p>
          <a:p>
            <a:r>
              <a:rPr lang="fi-FI" dirty="0"/>
              <a:t>Suhteellisuusteoria ja kvanttifysiikka mullistivat tahoillaan käsityksemme todellisuudesta.</a:t>
            </a:r>
          </a:p>
          <a:p>
            <a:pPr marL="342900" indent="-342900">
              <a:buFont typeface="Arial"/>
              <a:buChar char="•"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Kvanttimekaniikka ja kvanttikenttäteoria kuvaavat kaikkia mikromaailman ilmiöitä.</a:t>
            </a:r>
          </a:p>
          <a:p>
            <a:pPr marL="800100" lvl="1" indent="-342900">
              <a:buFont typeface="Arial"/>
              <a:buChar char="•"/>
            </a:pPr>
            <a:r>
              <a:rPr lang="fi-FI" dirty="0"/>
              <a:t>Alkeishiukkasfysiikka, atomit, molekyylit, kiinteä aine, ...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vallankumousta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0259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2:</a:t>
            </a:r>
            <a:br>
              <a:rPr lang="fi-FI" dirty="0"/>
            </a:br>
            <a:r>
              <a:rPr lang="fi-FI" dirty="0"/>
              <a:t>laki romahdukselle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teoria, jonka mukaan aaltofunktio romahtaa tietyissä olosuhteissa, havainnoista riippumatta.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Esimerkiksi aaltofunktio voisi romahtaa, kun sen kuvaama systeemi on tarpeeksi iso.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endParaRPr lang="fi-FI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kvanttifysiikan takana ei ole mitään perustavanlaatuisempaa, eikä aaltofunktio koskaan romahda.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Selitettävänä ei ole, miksi aaltofunktio romahtaa, vaan miksi meistä näyttää siltä kuin se romahtaisi.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Entä jos maailman tila ei koskaan ole määrätty?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Hugh</a:t>
            </a:r>
            <a:r>
              <a:rPr lang="fi-FI" dirty="0"/>
              <a:t> </a:t>
            </a:r>
            <a:r>
              <a:rPr lang="fi-FI" dirty="0" err="1"/>
              <a:t>Everett</a:t>
            </a:r>
            <a:r>
              <a:rPr lang="fi-FI" dirty="0"/>
              <a:t> (1930-1982) esitti vuonna 1957, että aaltofunktio ei romahda. Vaihtoehtojen joukosta ei valikoidu yhtä, vaan kaikki vaihtoehdot toteutuvat.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 err="1"/>
              <a:t>Everettin</a:t>
            </a:r>
            <a:r>
              <a:rPr lang="fi-FI" dirty="0"/>
              <a:t> idea </a:t>
            </a:r>
            <a:r>
              <a:rPr lang="fi-FI"/>
              <a:t>tunnetaan </a:t>
            </a:r>
            <a:r>
              <a:rPr lang="fi-FI" b="1"/>
              <a:t>monimaailmatulkintana</a:t>
            </a:r>
            <a:r>
              <a:rPr lang="fi-FI" dirty="0"/>
              <a:t>. Siitä on kehitetty useita versioita.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Sen mukaan kaksoisrakokokeessa elektroni osuu kaikkiin mahdollisiin kohtiin, ja me näemme sen osumassa kaikkiin mahdollisiin kohtiin, mutta kokemuksemme on rajoittunut vain yhteen vaihtoehtoon.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Yhteys tietoisuuteen?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Kuten kahden muun vaihtoehdon kohdalla, puheet eivät riitä.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Pitää kuvata matemaattisesti, miten meidän kaltaisemme systeemit vuorovaikuttavat muiden systeemien kanssa siten, että vaikutelma määrätystä maailmasta muodostuu.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Ts. pitää käsitellä tarkasti sitä, mitä ”havaitseminen” tarkoittaa. (Siksi termi ”tulkinta” on harhaanjohtava.)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tähän eivät ole olleet täysin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Todellisuus</a:t>
            </a:r>
            <a:br>
              <a:rPr lang="fi-FI" dirty="0"/>
            </a:br>
            <a:r>
              <a:rPr lang="fi-FI" dirty="0"/>
              <a:t>mielikuvituksen tuolla puolen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5725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dirty="0"/>
              <a:t>Kvanttimekaniikka on mullistanut käsityksen todellisuudesta tavalla, jota ei olisi voinut kuvitella.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Ei ymmärretä, miksi makroskooppinen maailma näyttää määrätyltä: arjen yksinkertaisuus on ratkaisematon ongelma.</a:t>
            </a:r>
          </a:p>
          <a:p>
            <a:pPr marL="0" indent="0"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Kvanttifysiikka on parhaiten testattu ja teknologisesti hedelmällisin tieteellinen teoria.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Elektroniikan, kemian jne. sosiaaliset vaikutukset ovat mittaamattomia.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Seuraava askel on kvanttikenttäteoria, joka on vielä tarkempi, mutta ei vähemmän outo.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Kvanttivuosisata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24844"/>
            <a:ext cx="6840760" cy="4032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Kvanttimekaniikka (ja kvanttikenttäteoria) on 1900-luvun määrittänyt fysiikan teoria.</a:t>
            </a:r>
          </a:p>
          <a:p>
            <a:pPr marL="0" indent="0">
              <a:buNone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Toisin kuin suhteellisuusteorian tapauksessa, käytännön sovellusten merkitys on valtava: esim. kaikki elektroniikka ja nykyaikainen kemia pohjaa kvanttifysiikkaan.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Kvanttifysiikka on nykyteknologian perusta, ja sen vaikutusta on vaikea yliarvioida.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Kvanttimekaniikka on</a:t>
            </a:r>
          </a:p>
          <a:p>
            <a:pPr lvl="1"/>
            <a:r>
              <a:rPr lang="fi-FI" dirty="0"/>
              <a:t>epärelativistinen (kvanttikenttäteoria ei ole)</a:t>
            </a:r>
          </a:p>
          <a:p>
            <a:pPr lvl="1"/>
            <a:r>
              <a:rPr lang="fi-FI" dirty="0"/>
              <a:t>epädeterministinen</a:t>
            </a:r>
          </a:p>
          <a:p>
            <a:pPr lvl="1"/>
            <a:r>
              <a:rPr lang="fi-FI" dirty="0"/>
              <a:t>kausaalinen</a:t>
            </a:r>
          </a:p>
          <a:p>
            <a:pPr lvl="1"/>
            <a:endParaRPr lang="fi-FI" dirty="0"/>
          </a:p>
          <a:p>
            <a:r>
              <a:rPr lang="fi-FI" dirty="0"/>
              <a:t>Kvanttimekaniikka kumoaa klassisen käsityksen</a:t>
            </a:r>
          </a:p>
          <a:p>
            <a:pPr lvl="1"/>
            <a:r>
              <a:rPr lang="fi-FI" dirty="0"/>
              <a:t>determinismistä</a:t>
            </a:r>
          </a:p>
          <a:p>
            <a:pPr lvl="1"/>
            <a:r>
              <a:rPr lang="fi-FI" dirty="0"/>
              <a:t>aineesta</a:t>
            </a:r>
          </a:p>
          <a:p>
            <a:pPr lvl="1"/>
            <a:r>
              <a:rPr lang="fi-FI" dirty="0"/>
              <a:t>tapahtumisesta ja olemisesta</a:t>
            </a:r>
          </a:p>
          <a:p>
            <a:pPr lvl="1"/>
            <a:endParaRPr lang="fi-FI" dirty="0"/>
          </a:p>
          <a:p>
            <a:r>
              <a:rPr lang="fi-FI" dirty="0"/>
              <a:t>Kvanttimekaniikka ei muuta kuvaa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ajasta ja avaruudesta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kausaliteetista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gravitaatiosta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Mitä kvanttimekaniikka muuttaa ja mitä 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9582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fi-FI" b="1" dirty="0"/>
              <a:t>Kausaliteetti</a:t>
            </a:r>
            <a:r>
              <a:rPr lang="fi-FI" dirty="0"/>
              <a:t>: syy on aina ennen seurausta, tai vähintään samaan aikaan. (”Ei seurausta ennen syytä.”)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b="1" dirty="0"/>
              <a:t>Determinismi</a:t>
            </a:r>
            <a:r>
              <a:rPr lang="fi-FI" dirty="0"/>
              <a:t>: kaikilla tapahtumilla on syy. (”Ei seurausta ilman syytä.”)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Syyt ja seuraukset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7726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Suhteellisuusteoria (suppea ja yleinen) löydettiin enimmäkseen matemaattisten pohdintojen pohjalta.</a:t>
            </a:r>
          </a:p>
          <a:p>
            <a:pPr lvl="1"/>
            <a:r>
              <a:rPr lang="fi-FI" dirty="0"/>
              <a:t>Havainnoilla oli toissijainen rooli, ja teoria tuli valmiiksi (melkein) kerralla.</a:t>
            </a:r>
          </a:p>
          <a:p>
            <a:endParaRPr lang="fi-FI" dirty="0"/>
          </a:p>
          <a:p>
            <a:r>
              <a:rPr lang="fi-FI" dirty="0"/>
              <a:t>Kvanttifysiikka on löydetty pala palalta, havaintojen ja teorian vuorovaikutuksen kautta.</a:t>
            </a:r>
          </a:p>
          <a:p>
            <a:endParaRPr lang="fi-FI" dirty="0"/>
          </a:p>
          <a:p>
            <a:r>
              <a:rPr lang="fi-FI" dirty="0"/>
              <a:t>Suppea suhteellisuusteoria löydettiin klassisen mekaniikan ja sähkömagnetismin ristiriitojen kautta.</a:t>
            </a:r>
          </a:p>
          <a:p>
            <a:endParaRPr lang="fi-FI" dirty="0"/>
          </a:p>
          <a:p>
            <a:r>
              <a:rPr lang="fi-FI" dirty="0"/>
              <a:t>Niillä oli tärkeä osa myös kvanttimekaniikan löytymisessä.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 kerrallaan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0196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58226</TotalTime>
  <Words>3340</Words>
  <Application>Microsoft Macintosh PowerPoint</Application>
  <PresentationFormat>On-screen Show (4:3)</PresentationFormat>
  <Paragraphs>642</Paragraphs>
  <Slides>54</Slides>
  <Notes>54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ＭＳ Ｐゴシック</vt:lpstr>
      <vt:lpstr>Arial</vt:lpstr>
      <vt:lpstr>Helsingin Yliopisto</vt:lpstr>
      <vt:lpstr>Equation</vt:lpstr>
      <vt:lpstr>Fysiikkaa runoilijoille Osa 4 Kvanttimekaniikka</vt:lpstr>
      <vt:lpstr>Modernin fysiikan sukupuu</vt:lpstr>
      <vt:lpstr>Fysiikan teorioiden rajatapauksia</vt:lpstr>
      <vt:lpstr>Teoria aineesta</vt:lpstr>
      <vt:lpstr>Kaksi vallankumousta</vt:lpstr>
      <vt:lpstr>Kvanttivuosisata</vt:lpstr>
      <vt:lpstr>Mitä kvanttimekaniikka muuttaa ja mitä ei</vt:lpstr>
      <vt:lpstr>Syyt ja seuraukset</vt:lpstr>
      <vt:lpstr>Pala kerrallaan</vt:lpstr>
      <vt:lpstr>Pieni aurinkokunta</vt:lpstr>
      <vt:lpstr>Atomien ongelma</vt:lpstr>
      <vt:lpstr>Bohrin atomimalli</vt:lpstr>
      <vt:lpstr>Mallista teoriaan</vt:lpstr>
      <vt:lpstr>Kvanttimekaniikan aine ja lait</vt:lpstr>
      <vt:lpstr>Mahdollinen ja mahdoton</vt:lpstr>
      <vt:lpstr>Olemisen rajat, ei tiedon rajat</vt:lpstr>
      <vt:lpstr>Kaksoisrakokoe</vt:lpstr>
      <vt:lpstr>Interferenssi elektroni kerrallaan</vt:lpstr>
      <vt:lpstr>Olla ja ei olla</vt:lpstr>
      <vt:lpstr>Todennäköisyysaalto</vt:lpstr>
      <vt:lpstr>Hiukkasen kaksi merkitystä</vt:lpstr>
      <vt:lpstr>Aaltohiukkasdualismi</vt:lpstr>
      <vt:lpstr>Ei ratoja, ei nopeuksia</vt:lpstr>
      <vt:lpstr>Vetyatomin todennäköisyysjakauma tilassa n=3</vt:lpstr>
      <vt:lpstr>Kvanttimekaaninen atomimalli</vt:lpstr>
      <vt:lpstr>PowerPoint Presentation</vt:lpstr>
      <vt:lpstr>Maailma kellokoneistona: oleminen ja tapahtuminen</vt:lpstr>
      <vt:lpstr>Aaltofunktion romahdus</vt:lpstr>
      <vt:lpstr>Mitä ovat hiukkaset?</vt:lpstr>
      <vt:lpstr>Schrödingerin kissa</vt:lpstr>
      <vt:lpstr>Elossa ja kuollut</vt:lpstr>
      <vt:lpstr>Kaksi kysymystä kissasta</vt:lpstr>
      <vt:lpstr>Epämääräisyyden todellisuus</vt:lpstr>
      <vt:lpstr>Lomittuminen</vt:lpstr>
      <vt:lpstr>PowerPoint Presentation</vt:lpstr>
      <vt:lpstr>EPR-paradoksittomuus</vt:lpstr>
      <vt:lpstr>Yhteyksiä ilman rajoja</vt:lpstr>
      <vt:lpstr>Onko todellisuus hämy?</vt:lpstr>
      <vt:lpstr>Voiko arkijärjen pelastaa?</vt:lpstr>
      <vt:lpstr>Piilomuuttujien testaaminen</vt:lpstr>
      <vt:lpstr>Bellin epäyhtälö</vt:lpstr>
      <vt:lpstr>Havaittu epämääräisyys</vt:lpstr>
      <vt:lpstr>Takaisin romahdukseen</vt:lpstr>
      <vt:lpstr>Kööpenhaminan tulkinta</vt:lpstr>
      <vt:lpstr>Kvanttimekaniikan keittokirja</vt:lpstr>
      <vt:lpstr>Dekoherenssi</vt:lpstr>
      <vt:lpstr>Yhdessä määrättyjä</vt:lpstr>
      <vt:lpstr>Arjen ongelma</vt:lpstr>
      <vt:lpstr>Vaihtoehto 1: epämääräisyyttä ei ole</vt:lpstr>
      <vt:lpstr>Vaihtoehto 2: laki romahdukselle</vt:lpstr>
      <vt:lpstr>Vaihtoehto 3: romahdusta ei ole</vt:lpstr>
      <vt:lpstr>Vaihtoehto 3: romahdusta ei ole</vt:lpstr>
      <vt:lpstr>Vaihtoehto 3: romahdusta ei ole</vt:lpstr>
      <vt:lpstr>Todellisuus mielikuvituksen tuolla puolen</vt:lpstr>
    </vt:vector>
  </TitlesOfParts>
  <Manager>Taivas</Manager>
  <Company>grow.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Microsoft Office User</cp:lastModifiedBy>
  <cp:revision>819</cp:revision>
  <dcterms:created xsi:type="dcterms:W3CDTF">2009-11-18T13:00:22Z</dcterms:created>
  <dcterms:modified xsi:type="dcterms:W3CDTF">2020-09-27T11:27:56Z</dcterms:modified>
</cp:coreProperties>
</file>