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542" r:id="rId2"/>
    <p:sldId id="441" r:id="rId3"/>
    <p:sldId id="449" r:id="rId4"/>
    <p:sldId id="456" r:id="rId5"/>
    <p:sldId id="457" r:id="rId6"/>
    <p:sldId id="452" r:id="rId7"/>
    <p:sldId id="458" r:id="rId8"/>
    <p:sldId id="453" r:id="rId9"/>
    <p:sldId id="454" r:id="rId10"/>
    <p:sldId id="464" r:id="rId11"/>
    <p:sldId id="465" r:id="rId12"/>
    <p:sldId id="466" r:id="rId13"/>
    <p:sldId id="473" r:id="rId14"/>
    <p:sldId id="478" r:id="rId15"/>
    <p:sldId id="477" r:id="rId16"/>
    <p:sldId id="463" r:id="rId17"/>
    <p:sldId id="479" r:id="rId18"/>
    <p:sldId id="460" r:id="rId19"/>
    <p:sldId id="462" r:id="rId20"/>
    <p:sldId id="472" r:id="rId21"/>
    <p:sldId id="481" r:id="rId22"/>
    <p:sldId id="525" r:id="rId23"/>
    <p:sldId id="448" r:id="rId24"/>
    <p:sldId id="491" r:id="rId25"/>
    <p:sldId id="493" r:id="rId26"/>
    <p:sldId id="492" r:id="rId27"/>
    <p:sldId id="497" r:id="rId28"/>
    <p:sldId id="483" r:id="rId29"/>
    <p:sldId id="495" r:id="rId30"/>
    <p:sldId id="496" r:id="rId31"/>
    <p:sldId id="455" r:id="rId32"/>
    <p:sldId id="502" r:id="rId33"/>
    <p:sldId id="503" r:id="rId34"/>
    <p:sldId id="507" r:id="rId35"/>
    <p:sldId id="470" r:id="rId36"/>
    <p:sldId id="508" r:id="rId37"/>
    <p:sldId id="509" r:id="rId38"/>
    <p:sldId id="510" r:id="rId39"/>
    <p:sldId id="520" r:id="rId40"/>
    <p:sldId id="511" r:id="rId41"/>
    <p:sldId id="512" r:id="rId42"/>
    <p:sldId id="531" r:id="rId43"/>
    <p:sldId id="530" r:id="rId44"/>
    <p:sldId id="526" r:id="rId45"/>
    <p:sldId id="513" r:id="rId46"/>
    <p:sldId id="505" r:id="rId47"/>
    <p:sldId id="522" r:id="rId48"/>
    <p:sldId id="447" r:id="rId49"/>
    <p:sldId id="446" r:id="rId50"/>
    <p:sldId id="469" r:id="rId51"/>
    <p:sldId id="527" r:id="rId52"/>
    <p:sldId id="444" r:id="rId53"/>
    <p:sldId id="524" r:id="rId54"/>
    <p:sldId id="529" r:id="rId55"/>
    <p:sldId id="480" r:id="rId56"/>
    <p:sldId id="523" r:id="rId57"/>
    <p:sldId id="490" r:id="rId5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>
          <p15:clr>
            <a:srgbClr val="A4A3A4"/>
          </p15:clr>
        </p15:guide>
        <p15:guide id="2" orient="horz" pos="1117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2568">
          <p15:clr>
            <a:srgbClr val="A4A3A4"/>
          </p15:clr>
        </p15:guide>
        <p15:guide id="5" orient="horz" pos="4156">
          <p15:clr>
            <a:srgbClr val="A4A3A4"/>
          </p15:clr>
        </p15:guide>
        <p15:guide id="6" orient="horz" pos="3884">
          <p15:clr>
            <a:srgbClr val="A4A3A4"/>
          </p15:clr>
        </p15:guide>
        <p15:guide id="7" orient="horz" pos="1570">
          <p15:clr>
            <a:srgbClr val="A4A3A4"/>
          </p15:clr>
        </p15:guide>
        <p15:guide id="8" pos="204">
          <p15:clr>
            <a:srgbClr val="A4A3A4"/>
          </p15:clr>
        </p15:guide>
        <p15:guide id="9" pos="5556">
          <p15:clr>
            <a:srgbClr val="A4A3A4"/>
          </p15:clr>
        </p15:guide>
        <p15:guide id="10" pos="431">
          <p15:clr>
            <a:srgbClr val="A4A3A4"/>
          </p15:clr>
        </p15:guide>
        <p15:guide id="11" pos="4422">
          <p15:clr>
            <a:srgbClr val="A4A3A4"/>
          </p15:clr>
        </p15:guide>
        <p15:guide id="12" pos="1247">
          <p15:clr>
            <a:srgbClr val="A4A3A4"/>
          </p15:clr>
        </p15:guide>
        <p15:guide id="13" pos="3424">
          <p15:clr>
            <a:srgbClr val="A4A3A4"/>
          </p15:clr>
        </p15:guide>
        <p15:guide id="14" pos="3356">
          <p15:clr>
            <a:srgbClr val="A4A3A4"/>
          </p15:clr>
        </p15:guide>
        <p15:guide id="15" pos="4513">
          <p15:clr>
            <a:srgbClr val="A4A3A4"/>
          </p15:clr>
        </p15:guide>
        <p15:guide id="16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8089" autoAdjust="0"/>
    <p:restoredTop sz="85714" autoAdjust="0"/>
  </p:normalViewPr>
  <p:slideViewPr>
    <p:cSldViewPr showGuides="1">
      <p:cViewPr varScale="1">
        <p:scale>
          <a:sx n="108" d="100"/>
          <a:sy n="108" d="100"/>
        </p:scale>
        <p:origin x="2656" y="184"/>
      </p:cViewPr>
      <p:guideLst>
        <p:guide orient="horz" pos="3793"/>
        <p:guide orient="horz" pos="1117"/>
        <p:guide orient="horz" pos="346"/>
        <p:guide orient="horz" pos="2568"/>
        <p:guide orient="horz" pos="4156"/>
        <p:guide orient="horz" pos="3884"/>
        <p:guide orient="horz" pos="1570"/>
        <p:guide pos="204"/>
        <p:guide pos="5556"/>
        <p:guide pos="431"/>
        <p:guide pos="4422"/>
        <p:guide pos="1247"/>
        <p:guide pos="3424"/>
        <p:guide pos="3356"/>
        <p:guide pos="4513"/>
        <p:guide pos="551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3" d="100"/>
        <a:sy n="123" d="100"/>
      </p:scale>
      <p:origin x="0" y="912"/>
    </p:cViewPr>
  </p:sorterViewPr>
  <p:notesViewPr>
    <p:cSldViewPr showGuides="1">
      <p:cViewPr varScale="1">
        <p:scale>
          <a:sx n="75" d="100"/>
          <a:sy n="75" d="100"/>
        </p:scale>
        <p:origin x="-2336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DDB6E-47E7-DD45-8D08-985000521EB3}" type="datetime1">
              <a:rPr lang="en-US" sz="800" smtClean="0"/>
              <a:t>10/7/20</a:t>
            </a:fld>
            <a:endParaRPr lang="en-GB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410BF-6C8B-4E87-A502-35A1C9E26017}" type="slidenum">
              <a:rPr lang="en-GB" sz="800" smtClean="0"/>
              <a:pPr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097040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7420373-D457-4744-BD9C-78657128FE86}" type="datetime1">
              <a:rPr lang="en-US" smtClean="0"/>
              <a:t>10/7/20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FD68452-3929-4FD8-B15C-CAEB56E3F3D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196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5947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9419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4334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2050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0170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0763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2636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38436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0136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5061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19834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3606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0027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2349499"/>
            <a:ext cx="7775576" cy="1871663"/>
          </a:xfrm>
        </p:spPr>
        <p:txBody>
          <a:bodyPr anchor="t" anchorCtr="0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4292600"/>
            <a:ext cx="7775576" cy="135097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45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4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59238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2020</a:t>
            </a:r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2" name="TextBox 51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2349499"/>
            <a:ext cx="7775574" cy="1871663"/>
          </a:xfrm>
        </p:spPr>
        <p:txBody>
          <a:bodyPr anchor="t" anchorCtr="0"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1" y="4292600"/>
            <a:ext cx="7775578" cy="13684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2020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8"/>
            <a:ext cx="3348038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2113" y="1989138"/>
            <a:ext cx="3348036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5111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979613" y="2492375"/>
            <a:ext cx="6840537" cy="352901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6"/>
            <a:ext cx="3348038" cy="4032251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472113" y="1989138"/>
            <a:ext cx="3348037" cy="403225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2" y="4221162"/>
            <a:ext cx="6840537" cy="1800225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979613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37084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54356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7164388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1979613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2"/>
          </p:nvPr>
        </p:nvSpPr>
        <p:spPr>
          <a:xfrm>
            <a:off x="37084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/>
          </p:nvPr>
        </p:nvSpPr>
        <p:spPr>
          <a:xfrm>
            <a:off x="54356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4"/>
          </p:nvPr>
        </p:nvSpPr>
        <p:spPr>
          <a:xfrm>
            <a:off x="7164388" y="2492375"/>
            <a:ext cx="1584325" cy="15843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pic>
        <p:nvPicPr>
          <p:cNvPr id="10" name="Picture 9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612" y="1989139"/>
            <a:ext cx="6840538" cy="403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712" y="6453336"/>
            <a:ext cx="4536504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2020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1" name="Line 16"/>
          <p:cNvSpPr>
            <a:spLocks noChangeShapeType="1"/>
          </p:cNvSpPr>
          <p:nvPr userDrawn="1"/>
        </p:nvSpPr>
        <p:spPr bwMode="auto">
          <a:xfrm flipV="1">
            <a:off x="1979614" y="1773238"/>
            <a:ext cx="6840536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GB"/>
          </a:p>
        </p:txBody>
      </p:sp>
      <p:pic>
        <p:nvPicPr>
          <p:cNvPr id="17" name="Picture 16" descr="FSE_RG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  <p:pic>
        <p:nvPicPr>
          <p:cNvPr id="10" name="Picture 9" descr="2cmyk.eps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060848"/>
            <a:ext cx="1368152" cy="8375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2" r:id="rId4"/>
    <p:sldLayoutId id="2147483654" r:id="rId5"/>
    <p:sldLayoutId id="2147483660" r:id="rId6"/>
    <p:sldLayoutId id="2147483661" r:id="rId7"/>
    <p:sldLayoutId id="2147483662" r:id="rId8"/>
    <p:sldLayoutId id="2147483655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4638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3050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31" y="2324326"/>
            <a:ext cx="8171620" cy="2093294"/>
          </a:xfrm>
        </p:spPr>
        <p:txBody>
          <a:bodyPr>
            <a:normAutofit fontScale="90000"/>
          </a:bodyPr>
          <a:lstStyle/>
          <a:p>
            <a:r>
              <a:rPr lang="fi-FI" dirty="0"/>
              <a:t>Fysiikkaa runoilijoille</a:t>
            </a:r>
            <a:br>
              <a:rPr lang="fi-FI" dirty="0"/>
            </a:br>
            <a:r>
              <a:rPr lang="fi-FI" dirty="0"/>
              <a:t>Osa 3</a:t>
            </a:r>
            <a:br>
              <a:rPr lang="fi-FI" dirty="0"/>
            </a:br>
            <a:r>
              <a:rPr lang="fi-FI" dirty="0"/>
              <a:t>Yleinen suhteellisuusteoria</a:t>
            </a:r>
            <a:endParaRPr lang="fi-FI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5" y="4616246"/>
            <a:ext cx="7775576" cy="1350978"/>
          </a:xfrm>
        </p:spPr>
        <p:txBody>
          <a:bodyPr>
            <a:normAutofit/>
          </a:bodyPr>
          <a:lstStyle/>
          <a:p>
            <a:r>
              <a:rPr lang="fi-FI" i="1" dirty="0"/>
              <a:t>Syksy Räsänen</a:t>
            </a:r>
          </a:p>
          <a:p>
            <a:r>
              <a:rPr lang="fi-FI" dirty="0"/>
              <a:t>Helsingin yliopisto</a:t>
            </a:r>
          </a:p>
          <a:p>
            <a:r>
              <a:rPr lang="fi-FI" dirty="0"/>
              <a:t>fysiikan osasto ja fysiikan tutkimuslaitos</a:t>
            </a:r>
          </a:p>
        </p:txBody>
      </p:sp>
      <p:pic>
        <p:nvPicPr>
          <p:cNvPr id="7" name="Picture 6" descr="2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656692"/>
            <a:ext cx="1656184" cy="101386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916422" cy="431800"/>
          </a:xfrm>
        </p:spPr>
        <p:txBody>
          <a:bodyPr/>
          <a:lstStyle/>
          <a:p>
            <a:r>
              <a:rPr lang="en-GB"/>
              <a:t>Fysiikkaa runoilijoille, syksy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0682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Avaruus on euklidinen, jos etäisyydet ovat kaikkialla tällaiset: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Suppean suhteellisuusteorian </a:t>
            </a:r>
            <a:r>
              <a:rPr lang="fi-FI" dirty="0" err="1"/>
              <a:t>Minkowskin</a:t>
            </a:r>
            <a:r>
              <a:rPr lang="fi-FI" dirty="0"/>
              <a:t> aika-avaruus on epäeuklidinen, koska ajan edessä  on miinusmerkki:</a:t>
            </a:r>
          </a:p>
          <a:p>
            <a:endParaRPr lang="fi-FI" dirty="0"/>
          </a:p>
          <a:p>
            <a:r>
              <a:rPr lang="fi-FI" dirty="0" err="1"/>
              <a:t>Minkowskin</a:t>
            </a:r>
            <a:r>
              <a:rPr lang="fi-FI" dirty="0"/>
              <a:t> avaruus on kuitenkin </a:t>
            </a:r>
            <a:r>
              <a:rPr lang="fi-FI" b="1" dirty="0"/>
              <a:t>laakea (</a:t>
            </a:r>
            <a:r>
              <a:rPr lang="fi-FI" b="1" dirty="0" err="1"/>
              <a:t>flat</a:t>
            </a:r>
            <a:r>
              <a:rPr lang="fi-FI" b="1" dirty="0"/>
              <a:t>)</a:t>
            </a:r>
            <a:r>
              <a:rPr lang="fi-FI" dirty="0"/>
              <a:t>, koska se on tasainen kaikkialla.</a:t>
            </a:r>
          </a:p>
          <a:p>
            <a:endParaRPr lang="fi-FI" dirty="0"/>
          </a:p>
          <a:p>
            <a:r>
              <a:rPr lang="fi-FI" dirty="0"/>
              <a:t>Laakean vastakohta on </a:t>
            </a:r>
            <a:r>
              <a:rPr lang="fi-FI" b="1" dirty="0"/>
              <a:t>kaareva (</a:t>
            </a:r>
            <a:r>
              <a:rPr lang="fi-FI" b="1" dirty="0" err="1"/>
              <a:t>curved</a:t>
            </a:r>
            <a:r>
              <a:rPr lang="fi-FI" b="1" dirty="0"/>
              <a:t>)</a:t>
            </a:r>
            <a:r>
              <a:rPr lang="fi-FI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Kaarevuus ja laakeus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617334"/>
              </p:ext>
            </p:extLst>
          </p:nvPr>
        </p:nvGraphicFramePr>
        <p:xfrm>
          <a:off x="2267744" y="2816932"/>
          <a:ext cx="19208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9" name="Equation" r:id="rId4" imgW="1104900" imgH="228600" progId="Equation.3">
                  <p:embed/>
                </p:oleObj>
              </mc:Choice>
              <mc:Fallback>
                <p:oleObj name="Equation" r:id="rId4" imgW="1104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816932"/>
                        <a:ext cx="1920875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831813"/>
              </p:ext>
            </p:extLst>
          </p:nvPr>
        </p:nvGraphicFramePr>
        <p:xfrm>
          <a:off x="2267744" y="4365104"/>
          <a:ext cx="2386012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10" name="Equation" r:id="rId6" imgW="1371600" imgH="228600" progId="Equation.3">
                  <p:embed/>
                </p:oleObj>
              </mc:Choice>
              <mc:Fallback>
                <p:oleObj name="Equation" r:id="rId6" imgW="1371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4365104"/>
                        <a:ext cx="2386012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981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Avaruus on kaareva, jos etäisyydet riippuvat paikasta: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Tällainen avaruus on epäeuklidinen, koska etäisyydet riippuvat paikasta.</a:t>
            </a:r>
          </a:p>
          <a:p>
            <a:pPr lvl="1"/>
            <a:r>
              <a:rPr lang="fi-FI" dirty="0"/>
              <a:t>Esimerkiksi pallon pinta.</a:t>
            </a:r>
          </a:p>
          <a:p>
            <a:r>
              <a:rPr lang="fi-FI" dirty="0"/>
              <a:t>Pinnan muoto (eli kaarevuus) tiivistyy pisteiden välisiin etäisyyksiin.</a:t>
            </a:r>
          </a:p>
          <a:p>
            <a:r>
              <a:rPr lang="fi-FI" dirty="0"/>
              <a:t>Maapallon pinnan muodon voi kertoa luettelemalla kaikkien pisteiden etäisyyden toisistaan.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Kaareva avaruus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648250"/>
              </p:ext>
            </p:extLst>
          </p:nvPr>
        </p:nvGraphicFramePr>
        <p:xfrm>
          <a:off x="2231740" y="2960948"/>
          <a:ext cx="4902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23" name="Equation" r:id="rId4" imgW="2819400" imgH="228600" progId="Equation.3">
                  <p:embed/>
                </p:oleObj>
              </mc:Choice>
              <mc:Fallback>
                <p:oleObj name="Equation" r:id="rId4" imgW="2819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740" y="2960948"/>
                        <a:ext cx="4902200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919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Yleisen suhteellisuusteorian aika-avaruus on kaareva: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Se on epäeuklidinen kahdella eri tavalla: miinusmerkin takia (aika-avaruus) ja ei-laakeuden takia (kaarevuus).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Paikka- ja aikavälit voivat muuttua ajassa ja paikassa, eli aika-avaruuden muoto on erilainen sen eri osissa.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Kaareva aika-avaruus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473337"/>
              </p:ext>
            </p:extLst>
          </p:nvPr>
        </p:nvGraphicFramePr>
        <p:xfrm>
          <a:off x="2195736" y="2960948"/>
          <a:ext cx="5297488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47" name="Equation" r:id="rId4" imgW="3048000" imgH="228600" progId="Equation.3">
                  <p:embed/>
                </p:oleObj>
              </mc:Choice>
              <mc:Fallback>
                <p:oleObj name="Equation" r:id="rId4" imgW="3048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960948"/>
                        <a:ext cx="5297488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55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Yleisen suhteellisuusteorian aika-avaruus on paikallisesti </a:t>
            </a:r>
            <a:r>
              <a:rPr lang="fi-FI" dirty="0" err="1"/>
              <a:t>Minkowskin</a:t>
            </a:r>
            <a:r>
              <a:rPr lang="fi-FI" dirty="0"/>
              <a:t> avaruus.</a:t>
            </a:r>
          </a:p>
          <a:p>
            <a:pPr lvl="1"/>
            <a:r>
              <a:rPr lang="fi-FI" dirty="0"/>
              <a:t>Paikallisesti ei ole gravitaatiota.</a:t>
            </a:r>
          </a:p>
          <a:p>
            <a:endParaRPr lang="fi-FI" dirty="0"/>
          </a:p>
          <a:p>
            <a:r>
              <a:rPr lang="fi-FI" dirty="0"/>
              <a:t>Kaarevan aika-avaruuden voi ymmärtää kokoelmana </a:t>
            </a:r>
            <a:r>
              <a:rPr lang="fi-FI" dirty="0" err="1"/>
              <a:t>Minkowskin</a:t>
            </a:r>
            <a:r>
              <a:rPr lang="fi-FI" dirty="0"/>
              <a:t> avaruuksia, jotka on nivottu yhteen.</a:t>
            </a:r>
          </a:p>
          <a:p>
            <a:endParaRPr lang="fi-FI" dirty="0"/>
          </a:p>
          <a:p>
            <a:r>
              <a:rPr lang="fi-FI" dirty="0"/>
              <a:t>Vrt. pallon pinta on joka kohdassa paikallisesti tasainen: jos kertoo, miten tasot nivoutuvat toisiinsa, tietää, miten pinta on kaareutunut.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Kaarevuus ja ekvivalenssiperiaate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25619" y="-16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311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500500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Vapaassa pudotuksessa kappaleet liikkuvat suoraan kaarevassa aika-avaruudessa.</a:t>
            </a:r>
          </a:p>
          <a:p>
            <a:endParaRPr lang="fi-FI" dirty="0"/>
          </a:p>
          <a:p>
            <a:r>
              <a:rPr lang="fi-FI" dirty="0"/>
              <a:t>Jos ajattelee aika-avaruuden olevan laakea, liike näyttää kaartuneelta.</a:t>
            </a:r>
          </a:p>
          <a:p>
            <a:endParaRPr lang="fi-FI" dirty="0"/>
          </a:p>
          <a:p>
            <a:r>
              <a:rPr lang="fi-FI" dirty="0"/>
              <a:t>Kyse on liikkeestä aika-avaruudessa, ei avaruudessa: Maapallon rata näyttää lähes suoralta.</a:t>
            </a:r>
          </a:p>
          <a:p>
            <a:endParaRPr lang="fi-FI" dirty="0"/>
          </a:p>
          <a:p>
            <a:r>
              <a:rPr lang="fi-FI" dirty="0"/>
              <a:t>Kopernikuksesta </a:t>
            </a:r>
            <a:r>
              <a:rPr lang="fi-FI" dirty="0" err="1"/>
              <a:t>Einsteiniin</a:t>
            </a:r>
            <a:r>
              <a:rPr lang="fi-FI" dirty="0"/>
              <a:t>, ympyrästä suoraan.</a:t>
            </a:r>
          </a:p>
          <a:p>
            <a:endParaRPr lang="fi-FI" dirty="0"/>
          </a:p>
          <a:p>
            <a:r>
              <a:rPr lang="fi-FI" dirty="0"/>
              <a:t>Voimat työntävät kappaleita pois suorilta reiteiltä. (Gravitaatio ei ole voima.)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 ympyrä, vaan suora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122198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Kaksiulotteinen analogia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pic>
        <p:nvPicPr>
          <p:cNvPr id="7" name="Picture 1" descr="rubber sheet analog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4500500" cy="45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573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Ei ole ylimääräistä ulottuvuutta, jossa kaareutuminen tapahtuisi.</a:t>
            </a:r>
          </a:p>
          <a:p>
            <a:endParaRPr lang="fi-FI" sz="2400" dirty="0"/>
          </a:p>
          <a:p>
            <a:r>
              <a:rPr lang="fi-FI" sz="2400" dirty="0"/>
              <a:t>Kyse ei ole ulkoisesta kaarevuudesta, vaan sisäisestä kaarevuudesta.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Donitsi vs. pallo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171710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 err="1"/>
              <a:t>Maxwellin</a:t>
            </a:r>
            <a:r>
              <a:rPr lang="fi-FI" dirty="0"/>
              <a:t> teoriassa on kaksi kenttää, joilla on suunta. (Kolme numeroa per paikka per kenttä.)</a:t>
            </a:r>
          </a:p>
          <a:p>
            <a:endParaRPr lang="fi-FI" dirty="0"/>
          </a:p>
          <a:p>
            <a:r>
              <a:rPr lang="fi-FI" dirty="0"/>
              <a:t>Yleisessä suhteellisuusteoriassa aika-avaruuden kaarevuuteen liittyy kymmenen numeroa per paikka.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Aika-avaruuden numerot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23932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Newtonin mekaniikan ytimessä on Galilei-symmetria, suppean suhteellisuusteorian </a:t>
            </a:r>
            <a:r>
              <a:rPr lang="fi-FI" dirty="0" err="1"/>
              <a:t>Lorentz-symmetria</a:t>
            </a:r>
            <a:r>
              <a:rPr lang="fi-FI" dirty="0"/>
              <a:t>.</a:t>
            </a:r>
          </a:p>
          <a:p>
            <a:endParaRPr lang="fi-FI" dirty="0"/>
          </a:p>
          <a:p>
            <a:r>
              <a:rPr lang="fi-FI" dirty="0"/>
              <a:t>Molempien mukaan fysiikan lait ovat samoja kaikille vakionopeudella liikkuville havaitsijoille.</a:t>
            </a:r>
          </a:p>
          <a:p>
            <a:endParaRPr lang="fi-FI" dirty="0"/>
          </a:p>
          <a:p>
            <a:r>
              <a:rPr lang="fi-FI" dirty="0"/>
              <a:t>Einstein &amp; kumpp. etsivät pitkään tämän yleistystä yleisen </a:t>
            </a:r>
            <a:r>
              <a:rPr lang="fi-FI" dirty="0" err="1"/>
              <a:t>ST:n</a:t>
            </a:r>
            <a:r>
              <a:rPr lang="fi-FI" dirty="0"/>
              <a:t> tapaukseen, kunnes totesivat, että fysiikan lakien pitää olla samoja kaikille havaitsijoille, liiketilasta riippumatta.</a:t>
            </a:r>
          </a:p>
          <a:p>
            <a:endParaRPr lang="fi-FI" dirty="0"/>
          </a:p>
          <a:p>
            <a:r>
              <a:rPr lang="fi-FI" dirty="0"/>
              <a:t>Tämä on erittäin rajoittava vaatimus.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Oikean symmetrian löytäminen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38798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Vaatimus siitä, että lait ovat samat kaikille (plus tietyt matemaattiset ehdot) määräävät aineen ja kaarevuuden yhteyden (lähes) yksikäsitteisesti.</a:t>
            </a:r>
          </a:p>
          <a:p>
            <a:endParaRPr lang="fi-FI" dirty="0"/>
          </a:p>
          <a:p>
            <a:r>
              <a:rPr lang="fi-FI" dirty="0"/>
              <a:t>Vuonna 1915 Einstein ja David </a:t>
            </a:r>
            <a:r>
              <a:rPr lang="fi-FI" dirty="0" err="1"/>
              <a:t>Hilbert</a:t>
            </a:r>
            <a:r>
              <a:rPr lang="fi-FI" dirty="0"/>
              <a:t> (1862-1943) löysivät yleisen suhteellisuusteorian (lähes) lopullisen muodon, joka ilmenee </a:t>
            </a:r>
            <a:r>
              <a:rPr lang="fi-FI" b="1" dirty="0"/>
              <a:t>Einsteinin yhtälössä</a:t>
            </a:r>
            <a:r>
              <a:rPr lang="fi-FI" dirty="0"/>
              <a:t>.</a:t>
            </a:r>
          </a:p>
          <a:p>
            <a:endParaRPr lang="fi-FI" dirty="0"/>
          </a:p>
          <a:p>
            <a:r>
              <a:rPr lang="fi-FI" dirty="0"/>
              <a:t>(Sanaan ”lähes” palataan kosmologiaosuudessa!)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Einsteinin yhtälö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189147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Yleinen suhteellisuusteoria (ST) kasvoi suppean </a:t>
            </a:r>
            <a:r>
              <a:rPr lang="fi-FI" dirty="0" err="1"/>
              <a:t>ST:n</a:t>
            </a:r>
            <a:r>
              <a:rPr lang="fi-FI" dirty="0"/>
              <a:t> ja gravitaation sovittamisesta yhteen.</a:t>
            </a:r>
          </a:p>
          <a:p>
            <a:endParaRPr lang="fi-FI" dirty="0"/>
          </a:p>
          <a:p>
            <a:r>
              <a:rPr lang="fi-FI" dirty="0"/>
              <a:t>Osoittautui, että gravitaation kuvaaminen vaatii kehittyvän ja vuorovaikuttavan aika-avaruuden.</a:t>
            </a:r>
          </a:p>
          <a:p>
            <a:endParaRPr lang="fi-FI" dirty="0"/>
          </a:p>
          <a:p>
            <a:r>
              <a:rPr lang="fi-FI" dirty="0"/>
              <a:t>Suppea ST yhdisti ajan ja avaruuden aika-avaruudeksi, yleinen ST nosti sen toimijaksi.</a:t>
            </a:r>
          </a:p>
          <a:p>
            <a:endParaRPr lang="fi-FI" dirty="0"/>
          </a:p>
          <a:p>
            <a:r>
              <a:rPr lang="fi-FI" dirty="0"/>
              <a:t>Avaruus kehittyy ajassa, aika kulkee eri tavalla eri paikoissa.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Näyttämöstä näyttelijäksi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342945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Einsteinin yhtälö on kymmenen monimutkaisen yhtälön kokoelma.</a:t>
            </a:r>
          </a:p>
          <a:p>
            <a:endParaRPr lang="fi-FI" dirty="0"/>
          </a:p>
          <a:p>
            <a:r>
              <a:rPr lang="fi-FI" dirty="0"/>
              <a:t>Sen mukaan gravitaation lähteenä ei ole massa, vaan energia. (Vrt. </a:t>
            </a:r>
            <a:r>
              <a:rPr lang="fi-FI" i="1" dirty="0"/>
              <a:t>E</a:t>
            </a:r>
            <a:r>
              <a:rPr lang="fi-FI" dirty="0"/>
              <a:t>=</a:t>
            </a:r>
            <a:r>
              <a:rPr lang="fi-FI" i="1" dirty="0"/>
              <a:t>mc</a:t>
            </a:r>
            <a:r>
              <a:rPr lang="fi-FI" i="1" baseline="30000" dirty="0"/>
              <a:t>2</a:t>
            </a:r>
            <a:r>
              <a:rPr lang="fi-FI" dirty="0"/>
              <a:t>.)</a:t>
            </a:r>
          </a:p>
          <a:p>
            <a:pPr lvl="1"/>
            <a:r>
              <a:rPr lang="fi-FI" dirty="0"/>
              <a:t>Myös massattomat hiukkaset </a:t>
            </a:r>
            <a:r>
              <a:rPr lang="fi-FI" dirty="0" err="1"/>
              <a:t>gravitoivat</a:t>
            </a:r>
            <a:r>
              <a:rPr lang="fi-FI" dirty="0"/>
              <a:t>.</a:t>
            </a:r>
          </a:p>
          <a:p>
            <a:endParaRPr lang="fi-FI" dirty="0"/>
          </a:p>
          <a:p>
            <a:r>
              <a:rPr lang="fi-FI" dirty="0"/>
              <a:t>Myös paine </a:t>
            </a:r>
            <a:r>
              <a:rPr lang="fi-FI" dirty="0" err="1"/>
              <a:t>gravitoi</a:t>
            </a:r>
            <a:r>
              <a:rPr lang="fi-FI" dirty="0"/>
              <a:t>, samoin kuin muut aineen ominaisuudet, kuten pyöriminen.</a:t>
            </a:r>
          </a:p>
          <a:p>
            <a:endParaRPr lang="fi-FI" dirty="0"/>
          </a:p>
          <a:p>
            <a:r>
              <a:rPr lang="fi-FI" dirty="0"/>
              <a:t>Auringon massa ei vedä Maata puoleensa.</a:t>
            </a:r>
          </a:p>
          <a:p>
            <a:pPr lvl="1"/>
            <a:r>
              <a:rPr lang="fi-FI" dirty="0"/>
              <a:t>Auringon massaan liittyvä energia </a:t>
            </a:r>
            <a:r>
              <a:rPr lang="fi-FI" dirty="0" err="1"/>
              <a:t>kaareuttaa</a:t>
            </a:r>
            <a:r>
              <a:rPr lang="fi-FI" dirty="0"/>
              <a:t> aika-avaruutta, jossa Maa liikkuu.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Aine määrää kaarevuuden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209124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Yleinen suhteellisuusteoria on yhtenäisteoria gravitaatiosta, liikkeestä ja aika-avaruudesta.</a:t>
            </a:r>
          </a:p>
          <a:p>
            <a:endParaRPr lang="fi-FI" dirty="0"/>
          </a:p>
          <a:p>
            <a:r>
              <a:rPr lang="fi-FI" dirty="0"/>
              <a:t>Aika-avaruus on absoluuttinen.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Aika-avaruus on aktiivinen ja muuttuu: se vaikuttaa aineeseen, ja aine vaikuttaa siihen.</a:t>
            </a:r>
          </a:p>
          <a:p>
            <a:endParaRPr lang="fi-FI" dirty="0"/>
          </a:p>
          <a:p>
            <a:r>
              <a:rPr lang="fi-FI" dirty="0"/>
              <a:t>Aika-avaruus on kaartunut eri tavalla eri kohdissa, aineen jakaumasta riippuen.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Aika-avaruus toimijana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34240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Yleinen suhteellisuusteoria on deterministinen, aivan kuten klassinen fysiikka.</a:t>
            </a:r>
          </a:p>
          <a:p>
            <a:endParaRPr lang="fi-FI" sz="2400" dirty="0"/>
          </a:p>
          <a:p>
            <a:r>
              <a:rPr lang="fi-FI" sz="2400" dirty="0"/>
              <a:t>Jos jollain hetkellä on määrätty</a:t>
            </a:r>
          </a:p>
          <a:p>
            <a:pPr lvl="1"/>
            <a:r>
              <a:rPr lang="fi-FI" sz="2400" dirty="0"/>
              <a:t>aine,</a:t>
            </a:r>
          </a:p>
          <a:p>
            <a:pPr lvl="1"/>
            <a:r>
              <a:rPr lang="fi-FI" sz="2400" dirty="0"/>
              <a:t>avaruus, ja</a:t>
            </a:r>
          </a:p>
          <a:p>
            <a:pPr lvl="1"/>
            <a:r>
              <a:rPr lang="fi-FI" sz="2400" dirty="0"/>
              <a:t>miten nopeasti avaruus muuttuu,</a:t>
            </a:r>
          </a:p>
          <a:p>
            <a:pPr marL="0" indent="0">
              <a:buNone/>
            </a:pPr>
            <a:r>
              <a:rPr lang="fi-FI" sz="2400" dirty="0"/>
              <a:t>niin Einsteinin yhtälö määrittää tulevaisuuden ja menneisyyden yksikäsitteisesti.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Avaruuden kellokoneisto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94786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500500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Teoriasta voi johtaa monenlaisia lausuntoja maailmasta.</a:t>
            </a:r>
          </a:p>
          <a:p>
            <a:endParaRPr lang="fi-FI" dirty="0"/>
          </a:p>
          <a:p>
            <a:r>
              <a:rPr lang="fi-FI" dirty="0"/>
              <a:t>Niitä lausuntoja, jotka on mahdollista tarkistaa, mutta joita ei ole vielä tarkistettu, sanotaan </a:t>
            </a:r>
            <a:r>
              <a:rPr lang="fi-FI" b="1" dirty="0"/>
              <a:t>ennustuksiksi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Havainnot on voitu jo tehdä, kunhan niitä ei ole käyty läpi.</a:t>
            </a:r>
          </a:p>
          <a:p>
            <a:endParaRPr lang="fi-FI" dirty="0"/>
          </a:p>
          <a:p>
            <a:r>
              <a:rPr lang="fi-FI" dirty="0"/>
              <a:t>Ennustukset ovat keskeisiä teorioiden varmentamiselle: ilman niitä ei voi tietää, onko teoria oikein. (</a:t>
            </a:r>
            <a:r>
              <a:rPr lang="fi-FI" b="1" dirty="0" err="1"/>
              <a:t>Prediction</a:t>
            </a:r>
            <a:r>
              <a:rPr lang="fi-FI" dirty="0"/>
              <a:t>.)</a:t>
            </a:r>
          </a:p>
          <a:p>
            <a:pPr lvl="1"/>
            <a:r>
              <a:rPr lang="fi-FI" dirty="0"/>
              <a:t>Helppo keksiä selityksiä asioille, jotka jo tietää.</a:t>
            </a:r>
          </a:p>
          <a:p>
            <a:pPr lvl="1"/>
            <a:endParaRPr lang="fi-FI" dirty="0"/>
          </a:p>
          <a:p>
            <a:r>
              <a:rPr lang="fi-FI" dirty="0"/>
              <a:t>Mutta myös tunnettujen poikkeamien selittäminen todistaa teorian oikeellisuudesta. (</a:t>
            </a:r>
            <a:r>
              <a:rPr lang="fi-FI" b="1" dirty="0" err="1"/>
              <a:t>Postdiction</a:t>
            </a:r>
            <a:r>
              <a:rPr lang="fi-FI" i="1" dirty="0"/>
              <a:t>: </a:t>
            </a:r>
            <a:r>
              <a:rPr lang="fi-FI" dirty="0" err="1"/>
              <a:t>mennustus</a:t>
            </a:r>
            <a:r>
              <a:rPr lang="fi-FI" i="1" dirty="0"/>
              <a:t>?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Newton: planeettojen ja Kuun radat.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Ennustaminen ja</a:t>
            </a:r>
            <a:br>
              <a:rPr lang="fi-FI" dirty="0"/>
            </a:br>
            <a:r>
              <a:rPr lang="fi-FI" dirty="0"/>
              <a:t>poikkeamien selittäminen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64213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/>
          </a:bodyPr>
          <a:lstStyle/>
          <a:p>
            <a:r>
              <a:rPr lang="fi-FI" dirty="0"/>
              <a:t>Newtonin teorian ja Uranuksen radan perusteella ennustettiin vuonna 1846, että Neptunus on olemassa.</a:t>
            </a:r>
          </a:p>
          <a:p>
            <a:endParaRPr lang="fi-FI" dirty="0"/>
          </a:p>
          <a:p>
            <a:r>
              <a:rPr lang="fi-FI" dirty="0"/>
              <a:t>Merkuriuksen radassakin havaittiin poikkeamia vuodesta 1859 alkaen.</a:t>
            </a:r>
          </a:p>
          <a:p>
            <a:endParaRPr lang="fi-FI" dirty="0"/>
          </a:p>
          <a:p>
            <a:r>
              <a:rPr lang="fi-FI" dirty="0"/>
              <a:t>Jos olisi vain Merkurius ja Aurinko, niin Newtonin mekaniikan mukaan niiden lyhin etäisyys (</a:t>
            </a:r>
            <a:r>
              <a:rPr lang="fi-FI" b="1" dirty="0" err="1"/>
              <a:t>periheli</a:t>
            </a:r>
            <a:r>
              <a:rPr lang="fi-FI" dirty="0"/>
              <a:t>) olisi samassa kohdassa joka kerroksella.</a:t>
            </a:r>
          </a:p>
          <a:p>
            <a:endParaRPr lang="fi-FI" dirty="0"/>
          </a:p>
          <a:p>
            <a:r>
              <a:rPr lang="fi-FI" dirty="0"/>
              <a:t>Havaintojen mukaan </a:t>
            </a:r>
            <a:r>
              <a:rPr lang="fi-FI" dirty="0" err="1"/>
              <a:t>periheli</a:t>
            </a:r>
            <a:r>
              <a:rPr lang="fi-FI" dirty="0"/>
              <a:t> kuitenkin muuttuu: Merkuriuksen ellipsi kääntyy.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Merkuriuksen rata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49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Rataellipsin kääntyminen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  <a:endParaRPr lang="en-GB" dirty="0"/>
          </a:p>
        </p:txBody>
      </p:sp>
      <p:pic>
        <p:nvPicPr>
          <p:cNvPr id="7" name="Picture 2" descr="merc_pr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544615" cy="426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762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Merkuriuksen radan kiertymä on hyvin pieni, ja siitä 93% selittyy tunnettujen planeettojen vaikutuksella.</a:t>
            </a:r>
          </a:p>
          <a:p>
            <a:endParaRPr lang="fi-FI" dirty="0"/>
          </a:p>
          <a:p>
            <a:r>
              <a:rPr lang="fi-FI" dirty="0"/>
              <a:t>Ehdotettiin, että 7% selittyisi tuntemattoman planeetan vaikutuksella.</a:t>
            </a:r>
          </a:p>
          <a:p>
            <a:endParaRPr lang="fi-FI" dirty="0"/>
          </a:p>
          <a:p>
            <a:r>
              <a:rPr lang="fi-FI" dirty="0"/>
              <a:t>Newtonin teoria ennusti </a:t>
            </a:r>
            <a:r>
              <a:rPr lang="fi-FI" dirty="0" err="1"/>
              <a:t>Vulkanus-planeetan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Vrt. Maan ja Kuun pienimmän etäisyyden muutos.</a:t>
            </a:r>
          </a:p>
          <a:p>
            <a:pPr lvl="1"/>
            <a:endParaRPr lang="fi-FI" dirty="0"/>
          </a:p>
          <a:p>
            <a:r>
              <a:rPr lang="fi-FI" dirty="0" err="1"/>
              <a:t>Vulkanuksesta</a:t>
            </a:r>
            <a:r>
              <a:rPr lang="fi-FI" dirty="0"/>
              <a:t> tehtiinkin pian havaintoja.</a:t>
            </a:r>
          </a:p>
          <a:p>
            <a:pPr lvl="1"/>
            <a:r>
              <a:rPr lang="fi-FI" dirty="0"/>
              <a:t>Ne olivat kuitenkin väärin.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Vulkanus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9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Yleinen suhteellisuusteoria selittää Merkuriuksen radan ylimääräisen kiertymisen täsmällisesti.</a:t>
            </a:r>
          </a:p>
          <a:p>
            <a:endParaRPr lang="fi-FI" dirty="0"/>
          </a:p>
          <a:p>
            <a:r>
              <a:rPr lang="fi-FI" dirty="0"/>
              <a:t>Kiertymistä pidetään nykyään osoituksena Newtonin teorian pätevyysalueen rajan ylittymisestä, ja todisteena yleisen </a:t>
            </a:r>
            <a:r>
              <a:rPr lang="fi-FI" dirty="0" err="1"/>
              <a:t>ST:n</a:t>
            </a:r>
            <a:r>
              <a:rPr lang="fi-FI" dirty="0"/>
              <a:t> puolesta.</a:t>
            </a:r>
          </a:p>
          <a:p>
            <a:endParaRPr lang="fi-FI" dirty="0"/>
          </a:p>
          <a:p>
            <a:r>
              <a:rPr lang="fi-FI" dirty="0"/>
              <a:t>Kyseessä ei ole ennustus, koska Einstein tunsi havainnot teoriaa kehittäessään. (Vaikka teoriassa ei olekaan säätämisen varaa.)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Yleisen suhteellisuusteorian menestys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09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4536206"/>
          </a:xfrm>
        </p:spPr>
        <p:txBody>
          <a:bodyPr>
            <a:normAutofit/>
          </a:bodyPr>
          <a:lstStyle/>
          <a:p>
            <a:r>
              <a:rPr lang="fi-FI" sz="2400" dirty="0"/>
              <a:t>Luotaimet </a:t>
            </a:r>
            <a:r>
              <a:rPr lang="fi-FI" sz="2400" dirty="0" err="1"/>
              <a:t>Pioneer</a:t>
            </a:r>
            <a:r>
              <a:rPr lang="fi-FI" sz="2400" dirty="0"/>
              <a:t> 10 ja 11 laukaistiin 1972 ja 1973 tutkimaan Jupiteria ja Saturnusta.</a:t>
            </a:r>
          </a:p>
          <a:p>
            <a:endParaRPr lang="fi-FI" sz="2400" dirty="0"/>
          </a:p>
          <a:p>
            <a:r>
              <a:rPr lang="fi-FI" sz="2400" dirty="0"/>
              <a:t>Niiden radiosignaali on siistein mittaus liikkeistä Aurinkokunnassa.</a:t>
            </a:r>
          </a:p>
          <a:p>
            <a:endParaRPr lang="fi-FI" sz="2400" dirty="0"/>
          </a:p>
          <a:p>
            <a:r>
              <a:rPr lang="fi-FI" sz="2400" dirty="0"/>
              <a:t>Luotaimilla oli ylimääräinen kiihtyvyys kohti Aurinkoa etäisyyksillä 20-70 AU.</a:t>
            </a:r>
          </a:p>
          <a:p>
            <a:endParaRPr lang="fi-FI" sz="2400" dirty="0"/>
          </a:p>
          <a:p>
            <a:r>
              <a:rPr lang="fi-FI" sz="2400" dirty="0"/>
              <a:t>Selittyi vuonna 2012 luotainten lämpösäteilyllä.</a:t>
            </a:r>
            <a:endParaRPr lang="fi-FI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Pioneer-anomalia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11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Pioneer-anomalia</a:t>
            </a:r>
            <a:endParaRPr lang="fi-FI" dirty="0"/>
          </a:p>
        </p:txBody>
      </p:sp>
      <p:pic>
        <p:nvPicPr>
          <p:cNvPr id="7" name="Picture 7" descr="PioneerSond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0828"/>
            <a:ext cx="5940660" cy="447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06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Newtonin gravitaatio on ristiriidassa suppean suhteellisuusteorian kanssa.</a:t>
            </a:r>
          </a:p>
          <a:p>
            <a:endParaRPr lang="fi-FI" dirty="0"/>
          </a:p>
          <a:p>
            <a:r>
              <a:rPr lang="fi-FI" dirty="0"/>
              <a:t>Newtonin teoriassa gravitaatio etenee äärettömällä nopeudella.</a:t>
            </a:r>
          </a:p>
          <a:p>
            <a:endParaRPr lang="fi-FI" dirty="0"/>
          </a:p>
          <a:p>
            <a:r>
              <a:rPr lang="fi-FI" dirty="0"/>
              <a:t>Newton oli jättänyt avoimeksi kysymyksen siitä, mikä välittää gravitaatiota.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Gravitaatio ja suhteellisuusteoria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937815"/>
              </p:ext>
            </p:extLst>
          </p:nvPr>
        </p:nvGraphicFramePr>
        <p:xfrm>
          <a:off x="6948264" y="1088740"/>
          <a:ext cx="1884363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" name="Equation" r:id="rId4" imgW="1092200" imgH="406400" progId="Equation.3">
                  <p:embed/>
                </p:oleObj>
              </mc:Choice>
              <mc:Fallback>
                <p:oleObj name="Equation" r:id="rId4" imgW="1092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1088740"/>
                        <a:ext cx="1884363" cy="658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28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4392189"/>
          </a:xfrm>
        </p:spPr>
        <p:txBody>
          <a:bodyPr>
            <a:normAutofit/>
          </a:bodyPr>
          <a:lstStyle/>
          <a:p>
            <a:r>
              <a:rPr lang="fi-FI" sz="2400" dirty="0"/>
              <a:t>Havaintojen ja teorian välillä on usein poikkeamia.</a:t>
            </a:r>
          </a:p>
          <a:p>
            <a:endParaRPr lang="fi-FI" sz="2400" dirty="0"/>
          </a:p>
          <a:p>
            <a:r>
              <a:rPr lang="fi-FI" sz="2400" dirty="0"/>
              <a:t>Yleisen suhteellisuusteorian ja taivaan liikkeiden kohdalla on kolme mahdollista selitystä:</a:t>
            </a:r>
          </a:p>
          <a:p>
            <a:pPr lvl="1"/>
            <a:r>
              <a:rPr lang="fi-FI" dirty="0"/>
              <a:t>Tuntematon aine. (Uranus -&gt; Neptunus)</a:t>
            </a:r>
          </a:p>
          <a:p>
            <a:pPr lvl="1"/>
            <a:r>
              <a:rPr lang="fi-FI" dirty="0"/>
              <a:t>Uusi gravitaatiolaki. (Merkurius -&gt; yleinen ST)</a:t>
            </a:r>
          </a:p>
          <a:p>
            <a:pPr lvl="1"/>
            <a:r>
              <a:rPr lang="fi-FI" dirty="0"/>
              <a:t>Virheet havainnoissa tai niiden tulkinnassa. (</a:t>
            </a:r>
            <a:r>
              <a:rPr lang="fi-FI" dirty="0" err="1"/>
              <a:t>Pioneer</a:t>
            </a:r>
            <a:r>
              <a:rPr lang="fi-FI" dirty="0"/>
              <a:t>)</a:t>
            </a:r>
          </a:p>
          <a:p>
            <a:pPr lvl="1"/>
            <a:endParaRPr lang="fi-FI" dirty="0"/>
          </a:p>
          <a:p>
            <a:r>
              <a:rPr lang="fi-FI" dirty="0"/>
              <a:t>Useimmiten kyse on kolmannesta vaihtoehdosta.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Kaikki poikkeamat eivät</a:t>
            </a:r>
            <a:br>
              <a:rPr lang="fi-FI" dirty="0"/>
            </a:br>
            <a:r>
              <a:rPr lang="fi-FI" dirty="0"/>
              <a:t>kumoa teoriaa</a:t>
            </a:r>
          </a:p>
        </p:txBody>
      </p:sp>
    </p:spTree>
    <p:extLst>
      <p:ext uri="{BB962C8B-B14F-4D97-AF65-F5344CB8AC3E}">
        <p14:creationId xmlns:p14="http://schemas.microsoft.com/office/powerpoint/2010/main" val="267029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Yleisen suhteellisuusteorian mukaan gravitaatiossa on kyse aika-avaruuden kaareutumisesta.</a:t>
            </a:r>
          </a:p>
          <a:p>
            <a:endParaRPr lang="fi-FI" dirty="0"/>
          </a:p>
          <a:p>
            <a:r>
              <a:rPr lang="fi-FI" dirty="0"/>
              <a:t>Valo kulkee aika-avaruudessa, eli gravitaatio vaikuttaa valoon.</a:t>
            </a:r>
          </a:p>
          <a:p>
            <a:endParaRPr lang="fi-FI" dirty="0"/>
          </a:p>
          <a:p>
            <a:r>
              <a:rPr lang="fi-FI" dirty="0"/>
              <a:t>Valo taipuu gravitaatiokentässä.</a:t>
            </a:r>
          </a:p>
          <a:p>
            <a:endParaRPr lang="fi-FI" dirty="0"/>
          </a:p>
          <a:p>
            <a:r>
              <a:rPr lang="fi-FI" dirty="0"/>
              <a:t>Auringon lähellä on vahvin gravitaatiokenttä Aurinkokunnassa.</a:t>
            </a:r>
          </a:p>
          <a:p>
            <a:endParaRPr lang="fi-FI" dirty="0"/>
          </a:p>
          <a:p>
            <a:r>
              <a:rPr lang="fi-FI" dirty="0"/>
              <a:t>Aurinko on kirkas: odotetaan auringonpimennystä.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Valon taipuminen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26010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Valon taipuminen Auringon lähellä</a:t>
            </a:r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 rot="21254144">
            <a:off x="2339057" y="3500711"/>
            <a:ext cx="4321175" cy="1008062"/>
          </a:xfrm>
          <a:custGeom>
            <a:avLst/>
            <a:gdLst>
              <a:gd name="T0" fmla="*/ 0 w 2872"/>
              <a:gd name="T1" fmla="*/ 0 h 264"/>
              <a:gd name="T2" fmla="*/ 1744 w 2872"/>
              <a:gd name="T3" fmla="*/ 56 h 264"/>
              <a:gd name="T4" fmla="*/ 1920 w 2872"/>
              <a:gd name="T5" fmla="*/ 88 h 264"/>
              <a:gd name="T6" fmla="*/ 2080 w 2872"/>
              <a:gd name="T7" fmla="*/ 112 h 264"/>
              <a:gd name="T8" fmla="*/ 2344 w 2872"/>
              <a:gd name="T9" fmla="*/ 160 h 264"/>
              <a:gd name="T10" fmla="*/ 2544 w 2872"/>
              <a:gd name="T11" fmla="*/ 192 h 264"/>
              <a:gd name="T12" fmla="*/ 2632 w 2872"/>
              <a:gd name="T13" fmla="*/ 216 h 264"/>
              <a:gd name="T14" fmla="*/ 2872 w 2872"/>
              <a:gd name="T15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72" h="264">
                <a:moveTo>
                  <a:pt x="0" y="0"/>
                </a:moveTo>
                <a:cubicBezTo>
                  <a:pt x="731" y="8"/>
                  <a:pt x="1141" y="1"/>
                  <a:pt x="1744" y="56"/>
                </a:cubicBezTo>
                <a:cubicBezTo>
                  <a:pt x="1803" y="80"/>
                  <a:pt x="1855" y="82"/>
                  <a:pt x="1920" y="88"/>
                </a:cubicBezTo>
                <a:cubicBezTo>
                  <a:pt x="1971" y="105"/>
                  <a:pt x="2027" y="106"/>
                  <a:pt x="2080" y="112"/>
                </a:cubicBezTo>
                <a:cubicBezTo>
                  <a:pt x="2165" y="140"/>
                  <a:pt x="2256" y="148"/>
                  <a:pt x="2344" y="160"/>
                </a:cubicBezTo>
                <a:cubicBezTo>
                  <a:pt x="2411" y="169"/>
                  <a:pt x="2476" y="184"/>
                  <a:pt x="2544" y="192"/>
                </a:cubicBezTo>
                <a:cubicBezTo>
                  <a:pt x="2573" y="199"/>
                  <a:pt x="2602" y="210"/>
                  <a:pt x="2632" y="216"/>
                </a:cubicBezTo>
                <a:cubicBezTo>
                  <a:pt x="2711" y="232"/>
                  <a:pt x="2799" y="227"/>
                  <a:pt x="2872" y="264"/>
                </a:cubicBezTo>
              </a:path>
            </a:pathLst>
          </a:custGeom>
          <a:noFill/>
          <a:ln w="47625">
            <a:solidFill>
              <a:schemeClr val="accent4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995936" y="3645024"/>
            <a:ext cx="1081088" cy="1295400"/>
          </a:xfrm>
          <a:prstGeom prst="irregularSeal1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980282" y="3500711"/>
            <a:ext cx="503238" cy="504825"/>
          </a:xfrm>
          <a:prstGeom prst="star5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980282" y="2779986"/>
            <a:ext cx="503238" cy="504825"/>
          </a:xfrm>
          <a:prstGeom prst="star5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660232" y="3861073"/>
            <a:ext cx="1152525" cy="1079500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6923757" y="4269061"/>
            <a:ext cx="528638" cy="563562"/>
          </a:xfrm>
          <a:custGeom>
            <a:avLst/>
            <a:gdLst>
              <a:gd name="T0" fmla="*/ 197 w 333"/>
              <a:gd name="T1" fmla="*/ 332 h 355"/>
              <a:gd name="T2" fmla="*/ 151 w 333"/>
              <a:gd name="T3" fmla="*/ 332 h 355"/>
              <a:gd name="T4" fmla="*/ 151 w 333"/>
              <a:gd name="T5" fmla="*/ 196 h 355"/>
              <a:gd name="T6" fmla="*/ 106 w 333"/>
              <a:gd name="T7" fmla="*/ 151 h 355"/>
              <a:gd name="T8" fmla="*/ 15 w 333"/>
              <a:gd name="T9" fmla="*/ 151 h 355"/>
              <a:gd name="T10" fmla="*/ 15 w 333"/>
              <a:gd name="T11" fmla="*/ 105 h 355"/>
              <a:gd name="T12" fmla="*/ 61 w 333"/>
              <a:gd name="T13" fmla="*/ 15 h 355"/>
              <a:gd name="T14" fmla="*/ 106 w 333"/>
              <a:gd name="T15" fmla="*/ 15 h 355"/>
              <a:gd name="T16" fmla="*/ 242 w 333"/>
              <a:gd name="T17" fmla="*/ 15 h 355"/>
              <a:gd name="T18" fmla="*/ 288 w 333"/>
              <a:gd name="T19" fmla="*/ 15 h 355"/>
              <a:gd name="T20" fmla="*/ 288 w 333"/>
              <a:gd name="T21" fmla="*/ 60 h 355"/>
              <a:gd name="T22" fmla="*/ 288 w 333"/>
              <a:gd name="T23" fmla="*/ 105 h 355"/>
              <a:gd name="T24" fmla="*/ 333 w 333"/>
              <a:gd name="T25" fmla="*/ 151 h 355"/>
              <a:gd name="T26" fmla="*/ 288 w 333"/>
              <a:gd name="T27" fmla="*/ 196 h 355"/>
              <a:gd name="T28" fmla="*/ 242 w 333"/>
              <a:gd name="T29" fmla="*/ 332 h 355"/>
              <a:gd name="T30" fmla="*/ 197 w 333"/>
              <a:gd name="T31" fmla="*/ 332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3" h="355">
                <a:moveTo>
                  <a:pt x="197" y="332"/>
                </a:moveTo>
                <a:cubicBezTo>
                  <a:pt x="182" y="332"/>
                  <a:pt x="159" y="355"/>
                  <a:pt x="151" y="332"/>
                </a:cubicBezTo>
                <a:cubicBezTo>
                  <a:pt x="143" y="309"/>
                  <a:pt x="158" y="226"/>
                  <a:pt x="151" y="196"/>
                </a:cubicBezTo>
                <a:cubicBezTo>
                  <a:pt x="144" y="166"/>
                  <a:pt x="129" y="158"/>
                  <a:pt x="106" y="151"/>
                </a:cubicBezTo>
                <a:cubicBezTo>
                  <a:pt x="83" y="144"/>
                  <a:pt x="30" y="159"/>
                  <a:pt x="15" y="151"/>
                </a:cubicBezTo>
                <a:cubicBezTo>
                  <a:pt x="0" y="143"/>
                  <a:pt x="7" y="128"/>
                  <a:pt x="15" y="105"/>
                </a:cubicBezTo>
                <a:cubicBezTo>
                  <a:pt x="23" y="82"/>
                  <a:pt x="46" y="30"/>
                  <a:pt x="61" y="15"/>
                </a:cubicBezTo>
                <a:cubicBezTo>
                  <a:pt x="76" y="0"/>
                  <a:pt x="76" y="15"/>
                  <a:pt x="106" y="15"/>
                </a:cubicBezTo>
                <a:cubicBezTo>
                  <a:pt x="136" y="15"/>
                  <a:pt x="212" y="15"/>
                  <a:pt x="242" y="15"/>
                </a:cubicBezTo>
                <a:cubicBezTo>
                  <a:pt x="272" y="15"/>
                  <a:pt x="280" y="8"/>
                  <a:pt x="288" y="15"/>
                </a:cubicBezTo>
                <a:cubicBezTo>
                  <a:pt x="296" y="22"/>
                  <a:pt x="288" y="45"/>
                  <a:pt x="288" y="60"/>
                </a:cubicBezTo>
                <a:cubicBezTo>
                  <a:pt x="288" y="75"/>
                  <a:pt x="281" y="90"/>
                  <a:pt x="288" y="105"/>
                </a:cubicBezTo>
                <a:cubicBezTo>
                  <a:pt x="295" y="120"/>
                  <a:pt x="333" y="136"/>
                  <a:pt x="333" y="151"/>
                </a:cubicBezTo>
                <a:cubicBezTo>
                  <a:pt x="333" y="166"/>
                  <a:pt x="303" y="166"/>
                  <a:pt x="288" y="196"/>
                </a:cubicBezTo>
                <a:cubicBezTo>
                  <a:pt x="273" y="226"/>
                  <a:pt x="257" y="309"/>
                  <a:pt x="242" y="332"/>
                </a:cubicBezTo>
                <a:cubicBezTo>
                  <a:pt x="227" y="355"/>
                  <a:pt x="212" y="332"/>
                  <a:pt x="197" y="33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6934870" y="3908698"/>
            <a:ext cx="841375" cy="503238"/>
          </a:xfrm>
          <a:custGeom>
            <a:avLst/>
            <a:gdLst>
              <a:gd name="T0" fmla="*/ 54 w 530"/>
              <a:gd name="T1" fmla="*/ 196 h 317"/>
              <a:gd name="T2" fmla="*/ 8 w 530"/>
              <a:gd name="T3" fmla="*/ 196 h 317"/>
              <a:gd name="T4" fmla="*/ 8 w 530"/>
              <a:gd name="T5" fmla="*/ 151 h 317"/>
              <a:gd name="T6" fmla="*/ 54 w 530"/>
              <a:gd name="T7" fmla="*/ 151 h 317"/>
              <a:gd name="T8" fmla="*/ 54 w 530"/>
              <a:gd name="T9" fmla="*/ 106 h 317"/>
              <a:gd name="T10" fmla="*/ 8 w 530"/>
              <a:gd name="T11" fmla="*/ 106 h 317"/>
              <a:gd name="T12" fmla="*/ 54 w 530"/>
              <a:gd name="T13" fmla="*/ 60 h 317"/>
              <a:gd name="T14" fmla="*/ 144 w 530"/>
              <a:gd name="T15" fmla="*/ 60 h 317"/>
              <a:gd name="T16" fmla="*/ 190 w 530"/>
              <a:gd name="T17" fmla="*/ 60 h 317"/>
              <a:gd name="T18" fmla="*/ 281 w 530"/>
              <a:gd name="T19" fmla="*/ 60 h 317"/>
              <a:gd name="T20" fmla="*/ 281 w 530"/>
              <a:gd name="T21" fmla="*/ 15 h 317"/>
              <a:gd name="T22" fmla="*/ 326 w 530"/>
              <a:gd name="T23" fmla="*/ 15 h 317"/>
              <a:gd name="T24" fmla="*/ 371 w 530"/>
              <a:gd name="T25" fmla="*/ 15 h 317"/>
              <a:gd name="T26" fmla="*/ 462 w 530"/>
              <a:gd name="T27" fmla="*/ 106 h 317"/>
              <a:gd name="T28" fmla="*/ 507 w 530"/>
              <a:gd name="T29" fmla="*/ 287 h 317"/>
              <a:gd name="T30" fmla="*/ 326 w 530"/>
              <a:gd name="T31" fmla="*/ 287 h 317"/>
              <a:gd name="T32" fmla="*/ 326 w 530"/>
              <a:gd name="T33" fmla="*/ 196 h 317"/>
              <a:gd name="T34" fmla="*/ 190 w 530"/>
              <a:gd name="T35" fmla="*/ 196 h 317"/>
              <a:gd name="T36" fmla="*/ 54 w 530"/>
              <a:gd name="T37" fmla="*/ 242 h 317"/>
              <a:gd name="T38" fmla="*/ 54 w 530"/>
              <a:gd name="T39" fmla="*/ 196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30" h="317">
                <a:moveTo>
                  <a:pt x="54" y="196"/>
                </a:moveTo>
                <a:cubicBezTo>
                  <a:pt x="46" y="188"/>
                  <a:pt x="16" y="203"/>
                  <a:pt x="8" y="196"/>
                </a:cubicBezTo>
                <a:cubicBezTo>
                  <a:pt x="0" y="189"/>
                  <a:pt x="0" y="158"/>
                  <a:pt x="8" y="151"/>
                </a:cubicBezTo>
                <a:cubicBezTo>
                  <a:pt x="16" y="144"/>
                  <a:pt x="46" y="158"/>
                  <a:pt x="54" y="151"/>
                </a:cubicBezTo>
                <a:cubicBezTo>
                  <a:pt x="62" y="144"/>
                  <a:pt x="62" y="113"/>
                  <a:pt x="54" y="106"/>
                </a:cubicBezTo>
                <a:cubicBezTo>
                  <a:pt x="46" y="99"/>
                  <a:pt x="8" y="114"/>
                  <a:pt x="8" y="106"/>
                </a:cubicBezTo>
                <a:cubicBezTo>
                  <a:pt x="8" y="98"/>
                  <a:pt x="31" y="68"/>
                  <a:pt x="54" y="60"/>
                </a:cubicBezTo>
                <a:cubicBezTo>
                  <a:pt x="77" y="52"/>
                  <a:pt x="121" y="60"/>
                  <a:pt x="144" y="60"/>
                </a:cubicBezTo>
                <a:cubicBezTo>
                  <a:pt x="167" y="60"/>
                  <a:pt x="167" y="60"/>
                  <a:pt x="190" y="60"/>
                </a:cubicBezTo>
                <a:cubicBezTo>
                  <a:pt x="213" y="60"/>
                  <a:pt x="266" y="67"/>
                  <a:pt x="281" y="60"/>
                </a:cubicBezTo>
                <a:cubicBezTo>
                  <a:pt x="296" y="53"/>
                  <a:pt x="274" y="22"/>
                  <a:pt x="281" y="15"/>
                </a:cubicBezTo>
                <a:cubicBezTo>
                  <a:pt x="288" y="8"/>
                  <a:pt x="311" y="15"/>
                  <a:pt x="326" y="15"/>
                </a:cubicBezTo>
                <a:cubicBezTo>
                  <a:pt x="341" y="15"/>
                  <a:pt x="348" y="0"/>
                  <a:pt x="371" y="15"/>
                </a:cubicBezTo>
                <a:cubicBezTo>
                  <a:pt x="394" y="30"/>
                  <a:pt x="439" y="61"/>
                  <a:pt x="462" y="106"/>
                </a:cubicBezTo>
                <a:cubicBezTo>
                  <a:pt x="485" y="151"/>
                  <a:pt x="530" y="257"/>
                  <a:pt x="507" y="287"/>
                </a:cubicBezTo>
                <a:cubicBezTo>
                  <a:pt x="484" y="317"/>
                  <a:pt x="356" y="302"/>
                  <a:pt x="326" y="287"/>
                </a:cubicBezTo>
                <a:cubicBezTo>
                  <a:pt x="296" y="272"/>
                  <a:pt x="349" y="211"/>
                  <a:pt x="326" y="196"/>
                </a:cubicBezTo>
                <a:cubicBezTo>
                  <a:pt x="303" y="181"/>
                  <a:pt x="235" y="188"/>
                  <a:pt x="190" y="196"/>
                </a:cubicBezTo>
                <a:cubicBezTo>
                  <a:pt x="145" y="204"/>
                  <a:pt x="77" y="242"/>
                  <a:pt x="54" y="242"/>
                </a:cubicBezTo>
                <a:cubicBezTo>
                  <a:pt x="31" y="242"/>
                  <a:pt x="62" y="204"/>
                  <a:pt x="54" y="196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2339057" y="3068911"/>
            <a:ext cx="3168650" cy="792162"/>
          </a:xfrm>
          <a:prstGeom prst="line">
            <a:avLst/>
          </a:prstGeom>
          <a:noFill/>
          <a:ln w="38100">
            <a:solidFill>
              <a:schemeClr val="accent4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95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Vuoden 1919 auringonpimennyksen aikaan tehtiin mittauksia Brasiliassa ja Príncipessä.</a:t>
            </a:r>
          </a:p>
          <a:p>
            <a:endParaRPr lang="fi-FI" dirty="0"/>
          </a:p>
          <a:p>
            <a:r>
              <a:rPr lang="fi-FI" dirty="0"/>
              <a:t>Yleinen suhteellisuusteoria ennusti tähtien sijainnin muuttuvan asteen tuhannesosan puolikkaan verran.</a:t>
            </a:r>
          </a:p>
          <a:p>
            <a:pPr lvl="1"/>
            <a:r>
              <a:rPr lang="fi-FI" dirty="0"/>
              <a:t>Nordströmin teorian mukaan tähtien paikka ei muutu.</a:t>
            </a:r>
          </a:p>
          <a:p>
            <a:pPr lvl="1"/>
            <a:r>
              <a:rPr lang="fi-FI" dirty="0"/>
              <a:t>Newtonin voi tulkita ennustavan joko ei muutosta tai puolet yleisen </a:t>
            </a:r>
            <a:r>
              <a:rPr lang="fi-FI" dirty="0" err="1"/>
              <a:t>ST:n</a:t>
            </a:r>
            <a:r>
              <a:rPr lang="fi-FI" dirty="0"/>
              <a:t> muutoksesta.</a:t>
            </a:r>
          </a:p>
          <a:p>
            <a:endParaRPr lang="fi-FI" dirty="0"/>
          </a:p>
          <a:p>
            <a:r>
              <a:rPr lang="fi-FI" dirty="0"/>
              <a:t>Havaintojen perusteella yleinen ST oli oikein, muut väärin.</a:t>
            </a:r>
          </a:p>
          <a:p>
            <a:endParaRPr lang="fi-FI" dirty="0"/>
          </a:p>
          <a:p>
            <a:r>
              <a:rPr lang="fi-FI" dirty="0"/>
              <a:t>Sittemmin yleinen ST on testattu aurinkokunnassa tarkkuudella 10</a:t>
            </a:r>
            <a:r>
              <a:rPr lang="fi-FI" baseline="30000" dirty="0"/>
              <a:t>-5</a:t>
            </a:r>
            <a:r>
              <a:rPr lang="fi-FI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Ensimmäinen varmennettu ennustus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40586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The Times –lehden otsikko:</a:t>
            </a:r>
          </a:p>
          <a:p>
            <a:pPr marL="265112" lvl="1" indent="0">
              <a:buNone/>
            </a:pPr>
            <a:r>
              <a:rPr lang="fi-FI" i="1" dirty="0" err="1"/>
              <a:t>Revolution</a:t>
            </a:r>
            <a:r>
              <a:rPr lang="fi-FI" i="1" dirty="0"/>
              <a:t> in science</a:t>
            </a:r>
          </a:p>
          <a:p>
            <a:pPr marL="265112" lvl="1" indent="0">
              <a:buNone/>
            </a:pPr>
            <a:r>
              <a:rPr lang="fi-FI" i="1" dirty="0"/>
              <a:t>New </a:t>
            </a:r>
            <a:r>
              <a:rPr lang="fi-FI" i="1" dirty="0" err="1"/>
              <a:t>theory</a:t>
            </a:r>
            <a:r>
              <a:rPr lang="fi-FI" i="1" dirty="0"/>
              <a:t> of the </a:t>
            </a:r>
            <a:r>
              <a:rPr lang="fi-FI" i="1" dirty="0" err="1"/>
              <a:t>Universe</a:t>
            </a:r>
            <a:endParaRPr lang="fi-FI" i="1" dirty="0"/>
          </a:p>
          <a:p>
            <a:pPr marL="265112" lvl="1" indent="0">
              <a:buNone/>
            </a:pPr>
            <a:r>
              <a:rPr lang="fi-FI" i="1" dirty="0" err="1"/>
              <a:t>Newtonian</a:t>
            </a:r>
            <a:r>
              <a:rPr lang="fi-FI" i="1" dirty="0"/>
              <a:t> </a:t>
            </a:r>
            <a:r>
              <a:rPr lang="fi-FI" i="1" dirty="0" err="1"/>
              <a:t>ideas</a:t>
            </a:r>
            <a:r>
              <a:rPr lang="fi-FI" i="1" dirty="0"/>
              <a:t> </a:t>
            </a:r>
            <a:r>
              <a:rPr lang="fi-FI" i="1" dirty="0" err="1"/>
              <a:t>overthrown</a:t>
            </a:r>
            <a:endParaRPr lang="fi-FI" i="1" dirty="0"/>
          </a:p>
          <a:p>
            <a:endParaRPr lang="fi-FI" dirty="0"/>
          </a:p>
          <a:p>
            <a:r>
              <a:rPr lang="fi-FI" dirty="0"/>
              <a:t>Yleinen suhteellisuusteoria hyväksyttiin melko pian, ja Einsteinista tuli ensimmäinen tiedejulkkis.</a:t>
            </a:r>
          </a:p>
          <a:p>
            <a:endParaRPr lang="fi-FI" dirty="0"/>
          </a:p>
          <a:p>
            <a:r>
              <a:rPr lang="fi-FI" dirty="0"/>
              <a:t>Einstein sai Nobelin palkinnon vuonna 1921, mutta ei yleisestä suhteellisuusteoriasta. (Sen tiimoilta myönnettiin Nobel vasta vuonna 1993.)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Tieteellinen vallankumous 1919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176178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356484"/>
          </a:xfrm>
        </p:spPr>
        <p:txBody>
          <a:bodyPr>
            <a:normAutofit/>
          </a:bodyPr>
          <a:lstStyle/>
          <a:p>
            <a:r>
              <a:rPr lang="fi-FI" dirty="0"/>
              <a:t>Kuten Newtonin teorian kehittämisessä, yleisen suhteellisuusteorian kohdalla näkyy taivaan tarkkailun merkitys: havainnot tarkkoja, toistettavia, yksinkertaisia.</a:t>
            </a:r>
          </a:p>
          <a:p>
            <a:pPr lvl="1"/>
            <a:endParaRPr lang="fi-FI" dirty="0"/>
          </a:p>
          <a:p>
            <a:r>
              <a:rPr lang="fi-FI" dirty="0"/>
              <a:t>Lisäksi olosuhteet, jollaisia ei ole Maapallolla: Auringon vahvempi gravitaatiokenttä, isot radat.</a:t>
            </a:r>
          </a:p>
          <a:p>
            <a:endParaRPr lang="fi-FI" dirty="0"/>
          </a:p>
          <a:p>
            <a:r>
              <a:rPr lang="fi-FI" dirty="0"/>
              <a:t>Yleinen suhteellisuusteorian leimalliset piirteet tulevat esille äärimmäisissä olosuhteissa, kuten </a:t>
            </a:r>
            <a:r>
              <a:rPr lang="fi-FI" b="1" dirty="0"/>
              <a:t>mustissa aukoissa</a:t>
            </a:r>
            <a:r>
              <a:rPr lang="fi-FI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Kohti äärimmäisyyttä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282899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Karl </a:t>
            </a:r>
            <a:r>
              <a:rPr lang="fi-FI" dirty="0" err="1"/>
              <a:t>Schwarzschild</a:t>
            </a:r>
            <a:r>
              <a:rPr lang="fi-FI" dirty="0"/>
              <a:t> (1873-1916) esitti joulukuussa 1915  yleisen suhteellisuusteorian Einsteinin yhtälön ensimmäisen täsmällisen ratkaisun.</a:t>
            </a:r>
          </a:p>
          <a:p>
            <a:endParaRPr lang="fi-FI" dirty="0"/>
          </a:p>
          <a:p>
            <a:r>
              <a:rPr lang="fi-FI" dirty="0"/>
              <a:t>Se kuvaa tyhjää aika-avaruutta pallosymmetrisen massan ulkopuolella.</a:t>
            </a:r>
          </a:p>
          <a:p>
            <a:pPr lvl="1"/>
            <a:endParaRPr lang="fi-FI" dirty="0"/>
          </a:p>
          <a:p>
            <a:r>
              <a:rPr lang="fi-FI" dirty="0"/>
              <a:t>Esimerkiksi Auringon tai Maapallon gravitaatiokenttä.</a:t>
            </a:r>
          </a:p>
          <a:p>
            <a:pPr lvl="1"/>
            <a:endParaRPr lang="fi-FI" dirty="0"/>
          </a:p>
          <a:p>
            <a:r>
              <a:rPr lang="fi-FI" dirty="0"/>
              <a:t>Ratkaisulla on silmiinpistävä piirre. Jos massan pakkaa tarpeeksi pienen säteen sisään, valo ei enää pääse pois: syntyy musta aukko.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Mustat aukot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350161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Klassisessa mekaniikassa tarvitaan tietty määrä energiaa kappaleen vapauttamiseksi planeetan pinnalta.</a:t>
            </a:r>
          </a:p>
          <a:p>
            <a:pPr lvl="1"/>
            <a:endParaRPr lang="fi-FI" dirty="0"/>
          </a:p>
          <a:p>
            <a:r>
              <a:rPr lang="fi-FI" dirty="0"/>
              <a:t>Mitä tiheämpi kappale, sitä enemmän energiaa tarvitaan, mutta poispääsy on aina mahdollista.</a:t>
            </a:r>
          </a:p>
          <a:p>
            <a:endParaRPr lang="fi-FI" dirty="0"/>
          </a:p>
          <a:p>
            <a:r>
              <a:rPr lang="fi-FI" dirty="0"/>
              <a:t>Jos yleisessä suhteellisuusteoriassa energiaa pakkaa tarpeeksi pienen säteen sisään, muodostuu </a:t>
            </a:r>
            <a:r>
              <a:rPr lang="fi-FI" b="1" dirty="0"/>
              <a:t>tapahtumahorisontti</a:t>
            </a:r>
            <a:r>
              <a:rPr lang="fi-FI" dirty="0"/>
              <a:t>, jonka takaa ei pääse pois.</a:t>
            </a:r>
          </a:p>
          <a:p>
            <a:pPr lvl="1"/>
            <a:r>
              <a:rPr lang="fi-FI" dirty="0"/>
              <a:t>Maapallolle säde on 9 mm, Auringolle 3 km.</a:t>
            </a:r>
          </a:p>
          <a:p>
            <a:endParaRPr lang="fi-FI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Tapahtumahorisontti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2572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356484"/>
          </a:xfrm>
        </p:spPr>
        <p:txBody>
          <a:bodyPr>
            <a:normAutofit/>
          </a:bodyPr>
          <a:lstStyle/>
          <a:p>
            <a:r>
              <a:rPr lang="fi-FI" dirty="0"/>
              <a:t>Klassisessa mekaniikassa painovoima vetää massoja. Mitä massiivisempi planeetta, sitä enemmän työntövoimaa tarvitaan pois pääsemiseen.</a:t>
            </a:r>
          </a:p>
          <a:p>
            <a:endParaRPr lang="fi-FI" dirty="0"/>
          </a:p>
          <a:p>
            <a:r>
              <a:rPr lang="fi-FI" dirty="0"/>
              <a:t>Yleisessä suhteellisuusteoriassa gravitaatiossa on kyse aika-avaruuden kaareutumisesta, ei voimasta.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Kaarevuus, ei voima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401319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500500"/>
          </a:xfrm>
        </p:spPr>
        <p:txBody>
          <a:bodyPr>
            <a:normAutofit fontScale="92500"/>
          </a:bodyPr>
          <a:lstStyle/>
          <a:p>
            <a:r>
              <a:rPr lang="fi-FI" dirty="0"/>
              <a:t>Mustassa aukossa aika-avaruus on kaareutunut niin paljon, että sen sisällä voi kulkea vain kohti keskustaa, ei poispäin.</a:t>
            </a:r>
          </a:p>
          <a:p>
            <a:pPr lvl="1"/>
            <a:r>
              <a:rPr lang="fi-FI" dirty="0"/>
              <a:t>Aivan kuten ajassa voi kulkea vain eteenpäin.</a:t>
            </a:r>
          </a:p>
          <a:p>
            <a:endParaRPr lang="fi-FI" dirty="0"/>
          </a:p>
          <a:p>
            <a:r>
              <a:rPr lang="fi-FI" dirty="0"/>
              <a:t>Mustaan aukkoon voi mennä sisälle, mutta sieltä ei voi tulla ulos.</a:t>
            </a:r>
          </a:p>
          <a:p>
            <a:endParaRPr lang="fi-FI" dirty="0"/>
          </a:p>
          <a:p>
            <a:r>
              <a:rPr lang="fi-FI" dirty="0"/>
              <a:t> Sillä, miten voimakkaasti rimpuilee, ei ole merkitystä.</a:t>
            </a:r>
          </a:p>
          <a:p>
            <a:endParaRPr lang="fi-FI" dirty="0"/>
          </a:p>
          <a:p>
            <a:r>
              <a:rPr lang="fi-FI" dirty="0"/>
              <a:t>Aika-avaruutta rajaavat </a:t>
            </a:r>
            <a:r>
              <a:rPr lang="fi-FI" b="1" dirty="0"/>
              <a:t>horisontit</a:t>
            </a:r>
            <a:r>
              <a:rPr lang="fi-FI" dirty="0"/>
              <a:t> ovat yleisen suhteellisuusteorian tärkeä piirre.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Avaruus käpertyy itseensä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247554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i="1" noProof="1"/>
              <a:t>”That Gravity should be innate, inherent and essential to Matter, so that one body may act upon another at a distance thro' a Vacuum, without the Mediation of any thing else, by and through which their Action and Force may be conveyed from one to another, is to me so great an Absurdity that </a:t>
            </a:r>
            <a:r>
              <a:rPr lang="fi-FI" b="1" i="1" noProof="1"/>
              <a:t>I believe no Man who has in philosophical Matters a competent Faculty of thinking can ever fall into it</a:t>
            </a:r>
            <a:r>
              <a:rPr lang="fi-FI" i="1" noProof="1"/>
              <a:t>. Gravity must be caused by an Agent acting constantly according to certain laws; but whether this Agent be material or immaterial, I have left to the Consideration of my readers.”</a:t>
            </a:r>
            <a:r>
              <a:rPr lang="fi-FI" noProof="1"/>
              <a:t> (Newton 1692)</a:t>
            </a:r>
            <a:endParaRPr lang="fi-FI" i="1" noProof="1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Suuri järjettömyys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069601"/>
              </p:ext>
            </p:extLst>
          </p:nvPr>
        </p:nvGraphicFramePr>
        <p:xfrm>
          <a:off x="6948264" y="1088740"/>
          <a:ext cx="1884363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62" name="Equation" r:id="rId4" imgW="1092200" imgH="406400" progId="Equation.3">
                  <p:embed/>
                </p:oleObj>
              </mc:Choice>
              <mc:Fallback>
                <p:oleObj name="Equation" r:id="rId4" imgW="1092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1088740"/>
                        <a:ext cx="1884363" cy="658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048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 err="1"/>
              <a:t>Schwarzschildin</a:t>
            </a:r>
            <a:r>
              <a:rPr lang="fi-FI" dirty="0"/>
              <a:t> ratkaisussa aika kulkee sitä hitaammin, mitä lähempänä keskipistettä on.</a:t>
            </a:r>
          </a:p>
          <a:p>
            <a:endParaRPr lang="fi-FI" dirty="0"/>
          </a:p>
          <a:p>
            <a:r>
              <a:rPr lang="fi-FI" dirty="0"/>
              <a:t>Tämä pitää paikkansa myös silloin, kun kyseessä ei ole musta aukko.</a:t>
            </a:r>
          </a:p>
          <a:p>
            <a:endParaRPr lang="fi-FI" dirty="0"/>
          </a:p>
          <a:p>
            <a:r>
              <a:rPr lang="fi-FI" dirty="0"/>
              <a:t>Esimerkiksi Maapallolla kellot käyvät hitaammin lähempänä maanpintaa.</a:t>
            </a:r>
          </a:p>
          <a:p>
            <a:endParaRPr lang="fi-FI" dirty="0"/>
          </a:p>
          <a:p>
            <a:r>
              <a:rPr lang="fi-FI" dirty="0"/>
              <a:t>Mustan aukon tapauksessa aika hidastuu rajatta lähestyttäessä tapahtumahorisonttia.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Gravitaatiosta aiheutuva </a:t>
            </a:r>
            <a:r>
              <a:rPr lang="fi-FI" dirty="0" err="1"/>
              <a:t>aikadilataatio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153992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Mustia aukkoja pidettiin pitkään teoreettisina kummajaisina.</a:t>
            </a:r>
          </a:p>
          <a:p>
            <a:endParaRPr lang="fi-FI" dirty="0"/>
          </a:p>
          <a:p>
            <a:r>
              <a:rPr lang="fi-FI" dirty="0"/>
              <a:t>Nykyään ne ovat astrofysiikan keskeisiä kohteita, joilla on tärkeä rooli galaksien kehityksessä.</a:t>
            </a:r>
          </a:p>
          <a:p>
            <a:endParaRPr lang="fi-FI" dirty="0"/>
          </a:p>
          <a:p>
            <a:r>
              <a:rPr lang="fi-FI" dirty="0"/>
              <a:t>Mustia aukkoja syntyy tähtien romahtaessa. (Paine </a:t>
            </a:r>
            <a:r>
              <a:rPr lang="fi-FI" dirty="0" err="1"/>
              <a:t>gravitoi</a:t>
            </a:r>
            <a:r>
              <a:rPr lang="fi-FI" dirty="0"/>
              <a:t>.)</a:t>
            </a:r>
          </a:p>
          <a:p>
            <a:endParaRPr lang="fi-FI" dirty="0"/>
          </a:p>
          <a:p>
            <a:r>
              <a:rPr lang="fi-FI" dirty="0"/>
              <a:t>Linnunradan keskustassa on neljän miljoonan Auringon </a:t>
            </a:r>
            <a:r>
              <a:rPr lang="fi-FI" dirty="0" err="1"/>
              <a:t>massainen</a:t>
            </a:r>
            <a:r>
              <a:rPr lang="fi-FI" dirty="0"/>
              <a:t> musta aukko.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Marginaalista valtavirtaan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224228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10.4.2019 Einstein </a:t>
            </a:r>
            <a:r>
              <a:rPr lang="fi-FI" dirty="0" err="1"/>
              <a:t>Horizon</a:t>
            </a:r>
            <a:r>
              <a:rPr lang="fi-FI" dirty="0"/>
              <a:t> </a:t>
            </a:r>
            <a:r>
              <a:rPr lang="fi-FI" dirty="0" err="1"/>
              <a:t>Telescope</a:t>
            </a:r>
            <a:r>
              <a:rPr lang="fi-FI" dirty="0"/>
              <a:t> -koeryhmä julkisti ensimmäisen kuvan mustan aukon tapahtumahorisontin tiimoilta.</a:t>
            </a:r>
          </a:p>
          <a:p>
            <a:endParaRPr lang="fi-FI" dirty="0"/>
          </a:p>
          <a:p>
            <a:r>
              <a:rPr lang="fi-FI" dirty="0"/>
              <a:t>Galaksin M87 keskellä on musta aukko, jonka massa on kuusi miljardia Auringon massaa.</a:t>
            </a:r>
          </a:p>
          <a:p>
            <a:endParaRPr lang="fi-FI" dirty="0"/>
          </a:p>
          <a:p>
            <a:r>
              <a:rPr lang="fi-FI" dirty="0"/>
              <a:t>M87 on 55 miljoonan valovuoden päässä, ja sen mustan aukon kulmakoko taivaalla on suunnilleen sama kuin Linnunradan mustan aukon.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Äärimmäisyyden reunalta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264500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Kiekon katsomista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959932" y="6381328"/>
            <a:ext cx="3816424" cy="216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https://</a:t>
            </a:r>
            <a:r>
              <a:rPr lang="en-GB" sz="1100" dirty="0" err="1"/>
              <a:t>www.eso.org</a:t>
            </a:r>
            <a:r>
              <a:rPr lang="en-GB" sz="1100" dirty="0"/>
              <a:t>/public/images/eso1907a/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CE881-EA41-2544-94AA-9A53F10C9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396" y="1916831"/>
            <a:ext cx="6842754" cy="398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14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Lähin jättiläinen</a:t>
            </a: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3887924" y="6309320"/>
            <a:ext cx="3816424" cy="2880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http://www.astro.ucla.edu/~ghezgroup/gc/animations.html</a:t>
            </a:r>
          </a:p>
        </p:txBody>
      </p:sp>
      <p:pic>
        <p:nvPicPr>
          <p:cNvPr id="7" name="2019_animation_16_9">
            <a:hlinkClick r:id="" action="ppaction://media"/>
            <a:extLst>
              <a:ext uri="{FF2B5EF4-FFF2-40B4-BE49-F238E27FC236}">
                <a16:creationId xmlns:a16="http://schemas.microsoft.com/office/drawing/2014/main" id="{C1A0BB2C-F7FC-1947-B097-E0E0715009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612" y="1962971"/>
            <a:ext cx="6840538" cy="38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2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14.9.2015 LIGO-koeryhmä teki ensimmäisen havainnon mustien aukkojen törmäyksestä. (Nobelin palkinto 2017.)</a:t>
            </a:r>
          </a:p>
          <a:p>
            <a:endParaRPr lang="fi-FI" dirty="0"/>
          </a:p>
          <a:p>
            <a:r>
              <a:rPr lang="fi-FI" dirty="0"/>
              <a:t>Miljardi vuotta sitten miljardin valovuoden päässä kaksi 30 Auringon </a:t>
            </a:r>
            <a:r>
              <a:rPr lang="fi-FI" dirty="0" err="1"/>
              <a:t>massaista</a:t>
            </a:r>
            <a:r>
              <a:rPr lang="fi-FI" dirty="0"/>
              <a:t> mustaa aukkoa törmäsi.</a:t>
            </a:r>
          </a:p>
          <a:p>
            <a:endParaRPr lang="fi-FI" dirty="0"/>
          </a:p>
          <a:p>
            <a:r>
              <a:rPr lang="fi-FI" dirty="0"/>
              <a:t>Niiden liikkeissä näkyy, kuinka kahden kappaleen kiertoliike on paljon ellipsiä monimutkaisempi.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Suora näkymä äärimmäisyyteen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292529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Syyskuun sulautuminen</a:t>
            </a:r>
          </a:p>
        </p:txBody>
      </p:sp>
      <p:pic>
        <p:nvPicPr>
          <p:cNvPr id="6" name="Warped Space and Time Around Colliding Black Ho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1880828"/>
            <a:ext cx="6848762" cy="3852428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3959932" y="6057292"/>
            <a:ext cx="3816424" cy="5400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https://</a:t>
            </a:r>
            <a:r>
              <a:rPr lang="en-GB" sz="1100" dirty="0" err="1"/>
              <a:t>www.youtube.com</a:t>
            </a:r>
            <a:r>
              <a:rPr lang="en-GB" sz="1100" dirty="0"/>
              <a:t>/</a:t>
            </a:r>
            <a:r>
              <a:rPr lang="en-GB" sz="1100" dirty="0" err="1"/>
              <a:t>watch?v</a:t>
            </a:r>
            <a:r>
              <a:rPr lang="en-GB" sz="1100" dirty="0"/>
              <a:t>=1agm33iEAuo</a:t>
            </a:r>
          </a:p>
        </p:txBody>
      </p:sp>
    </p:spTree>
    <p:extLst>
      <p:ext uri="{BB962C8B-B14F-4D97-AF65-F5344CB8AC3E}">
        <p14:creationId xmlns:p14="http://schemas.microsoft.com/office/powerpoint/2010/main" val="21696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Valon taipuminen</a:t>
            </a:r>
          </a:p>
        </p:txBody>
      </p:sp>
      <p:pic>
        <p:nvPicPr>
          <p:cNvPr id="6" name="Two Black Holes Merge into 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1" y="1880828"/>
            <a:ext cx="6848761" cy="3852428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3959932" y="6057292"/>
            <a:ext cx="3816424" cy="5400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https://</a:t>
            </a:r>
            <a:r>
              <a:rPr lang="en-GB" sz="1100" dirty="0" err="1"/>
              <a:t>www.youtube.com</a:t>
            </a:r>
            <a:r>
              <a:rPr lang="en-GB" sz="1100" dirty="0"/>
              <a:t>/</a:t>
            </a:r>
            <a:r>
              <a:rPr lang="en-GB" sz="1100" dirty="0" err="1"/>
              <a:t>watch?v</a:t>
            </a:r>
            <a:r>
              <a:rPr lang="en-GB" sz="1100" dirty="0"/>
              <a:t>=I_88S8DWbcU</a:t>
            </a:r>
          </a:p>
        </p:txBody>
      </p:sp>
    </p:spTree>
    <p:extLst>
      <p:ext uri="{BB962C8B-B14F-4D97-AF65-F5344CB8AC3E}">
        <p14:creationId xmlns:p14="http://schemas.microsoft.com/office/powerpoint/2010/main" val="364066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Gravitaatioaallot ovat avaruuden värähtelyä. (Pituudet muuttuvat eri tavalla eri suunnissa.)</a:t>
            </a:r>
          </a:p>
          <a:p>
            <a:endParaRPr lang="fi-FI" dirty="0"/>
          </a:p>
          <a:p>
            <a:r>
              <a:rPr lang="fi-FI" dirty="0"/>
              <a:t>Valo on sähkökentän ja magneettikentän aaltoilua, gravitaatioaallot ovat avaruuden aaltoilua.</a:t>
            </a:r>
          </a:p>
          <a:p>
            <a:endParaRPr lang="fi-FI" dirty="0"/>
          </a:p>
          <a:p>
            <a:r>
              <a:rPr lang="fi-FI" dirty="0"/>
              <a:t>Ne liikkuvat valonnopeudella aineesta välittämättä.</a:t>
            </a:r>
          </a:p>
          <a:p>
            <a:endParaRPr lang="fi-FI" dirty="0"/>
          </a:p>
          <a:p>
            <a:r>
              <a:rPr lang="fi-FI" dirty="0"/>
              <a:t>Erittäin heikkoja.</a:t>
            </a:r>
          </a:p>
          <a:p>
            <a:endParaRPr lang="fi-FI" dirty="0"/>
          </a:p>
          <a:p>
            <a:r>
              <a:rPr lang="fi-FI" dirty="0"/>
              <a:t>Gravitaatioaaltojen vaikutus kaksoistähtien liikkeeseen havaittiin jo 1974. (Nobelin palkinto 1993.)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Avaruuden aaltoilua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34752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Yleisen </a:t>
            </a:r>
            <a:r>
              <a:rPr lang="fi-FI" dirty="0" err="1"/>
              <a:t>ST:n</a:t>
            </a:r>
            <a:r>
              <a:rPr lang="fi-FI" dirty="0"/>
              <a:t> ainoa käytännön sovellus on </a:t>
            </a:r>
            <a:r>
              <a:rPr lang="fi-FI" dirty="0" err="1"/>
              <a:t>GPS-paikannusjärjestelmä</a:t>
            </a:r>
            <a:r>
              <a:rPr lang="fi-FI" dirty="0"/>
              <a:t>.</a:t>
            </a:r>
          </a:p>
          <a:p>
            <a:endParaRPr lang="fi-FI" dirty="0"/>
          </a:p>
          <a:p>
            <a:r>
              <a:rPr lang="fi-FI" dirty="0" err="1"/>
              <a:t>GPS</a:t>
            </a:r>
            <a:r>
              <a:rPr lang="fi-FI" dirty="0"/>
              <a:t> perustuu eri satelliiteista tulevien radiosignaalien ajoituksen vertaamiseen.</a:t>
            </a:r>
          </a:p>
          <a:p>
            <a:endParaRPr lang="fi-FI" dirty="0"/>
          </a:p>
          <a:p>
            <a:r>
              <a:rPr lang="fi-FI" dirty="0"/>
              <a:t>Satelliittien suuremman nopeuden takia niiden kello jätättää 7 mikrosekuntia päivässä, ja heikomman gravitaatiokentän takia edistää 45 mikrosekuntia päivässä.</a:t>
            </a:r>
          </a:p>
          <a:p>
            <a:pPr lvl="1"/>
            <a:r>
              <a:rPr lang="fi-FI" dirty="0"/>
              <a:t>Satelliittien kellot edistävät 38 mikrosekuntia päivässä.</a:t>
            </a:r>
          </a:p>
          <a:p>
            <a:pPr lvl="1"/>
            <a:r>
              <a:rPr lang="fi-FI" dirty="0"/>
              <a:t>Valo kulkee tuossa ajassa 11 km.</a:t>
            </a:r>
          </a:p>
          <a:p>
            <a:endParaRPr lang="fi-FI" dirty="0"/>
          </a:p>
          <a:p>
            <a:r>
              <a:rPr lang="fi-FI" dirty="0" err="1"/>
              <a:t>Aikadilataatio</a:t>
            </a:r>
            <a:r>
              <a:rPr lang="fi-FI" dirty="0"/>
              <a:t> on tärkeä taskussamme oleville työkaluille.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Yleinen suhteellisuusteoria ja </a:t>
            </a:r>
            <a:r>
              <a:rPr lang="fi-FI" dirty="0" err="1"/>
              <a:t>Pokémon</a:t>
            </a:r>
            <a:r>
              <a:rPr lang="fi-FI" dirty="0"/>
              <a:t> 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299195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/>
          </a:bodyPr>
          <a:lstStyle/>
          <a:p>
            <a:r>
              <a:rPr lang="fi-FI" dirty="0"/>
              <a:t>Sähkömagneettinen kenttä välittää Coulombin lakia, joten voi yrittää nostaa gravitaatiokentän itsenäiseksi toimijaksi samaan tapaan.</a:t>
            </a:r>
          </a:p>
          <a:p>
            <a:endParaRPr lang="fi-FI" dirty="0"/>
          </a:p>
          <a:p>
            <a:r>
              <a:rPr lang="fi-FI" dirty="0"/>
              <a:t>Ensimmäinen toimiva toteutus oli Gunnar Nordströmin (1881-1923) painovoimateoria vuonna 1913.</a:t>
            </a:r>
          </a:p>
          <a:p>
            <a:endParaRPr lang="fi-FI" dirty="0"/>
          </a:p>
          <a:p>
            <a:r>
              <a:rPr lang="fi-FI" dirty="0"/>
              <a:t>Se oli sopusoinnussa suppean suhteellisuusteorian kanssa, yksinkertainen ja elegantti.</a:t>
            </a:r>
          </a:p>
          <a:p>
            <a:endParaRPr lang="fi-FI" dirty="0"/>
          </a:p>
          <a:p>
            <a:r>
              <a:rPr lang="fi-FI" dirty="0"/>
              <a:t>Se on myös täysin väärä, kuten vuonna 1919 havaittiin.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Suomalaista vetovoimaa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04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500500"/>
          </a:xfrm>
        </p:spPr>
        <p:txBody>
          <a:bodyPr>
            <a:normAutofit fontScale="92500"/>
          </a:bodyPr>
          <a:lstStyle/>
          <a:p>
            <a:r>
              <a:rPr lang="fi-FI" dirty="0"/>
              <a:t>Yleinen suhteellisuusteoria teki mahdolliseksi aika-avaruuden käsittelemisen isoimmassa mahdollisessa mittakaavassa.</a:t>
            </a:r>
          </a:p>
          <a:p>
            <a:endParaRPr lang="fi-FI" dirty="0"/>
          </a:p>
          <a:p>
            <a:r>
              <a:rPr lang="fi-FI" b="1" dirty="0"/>
              <a:t>Kosmologia</a:t>
            </a:r>
            <a:r>
              <a:rPr lang="fi-FI" dirty="0"/>
              <a:t> tutkii maailmankaikkeutta kokonaisuutena.</a:t>
            </a:r>
          </a:p>
          <a:p>
            <a:endParaRPr lang="fi-FI" dirty="0"/>
          </a:p>
          <a:p>
            <a:r>
              <a:rPr lang="fi-FI" dirty="0"/>
              <a:t>Kosmologia on yleisen suhteellisuusteorian merkittävin sovellus. Se on osaltaan mullistanut käsityksemme maailmasta ja auttanut perustavanlaatuisten lakien löytämisessä.</a:t>
            </a:r>
          </a:p>
          <a:p>
            <a:endParaRPr lang="fi-FI" dirty="0"/>
          </a:p>
          <a:p>
            <a:r>
              <a:rPr lang="fi-FI" dirty="0"/>
              <a:t>Palataan kosmologiaan yksityiskohtaisesti osassa 6.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Kohti kaikkeutta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362503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9038"/>
            <a:ext cx="6804756" cy="4284278"/>
          </a:xfrm>
        </p:spPr>
        <p:txBody>
          <a:bodyPr>
            <a:normAutofit/>
          </a:bodyPr>
          <a:lstStyle/>
          <a:p>
            <a:r>
              <a:rPr lang="fi-FI" dirty="0"/>
              <a:t>Maapallon massan takia aika kulkee vain miljardisosan hitaammin.</a:t>
            </a:r>
          </a:p>
          <a:p>
            <a:endParaRPr lang="fi-FI" dirty="0"/>
          </a:p>
          <a:p>
            <a:r>
              <a:rPr lang="fi-FI" dirty="0"/>
              <a:t>Mustan aukon tapauksessa aika hidastuu rajatta lähestyttäessä tapahtumahorisonttia.</a:t>
            </a:r>
          </a:p>
          <a:p>
            <a:endParaRPr lang="fi-FI" dirty="0"/>
          </a:p>
          <a:p>
            <a:r>
              <a:rPr lang="fi-FI" dirty="0"/>
              <a:t>Käymällä kääntymässä tapahtumahorisontin luona on mahdollista nousta takaisin miten paljon myöhemmin tahansa: matka tulevaisuuteen.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/>
              <a:t>Fysiikkaa runoilijoille, syksy 2020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Miljardi vuotta minuutissa</a:t>
            </a:r>
          </a:p>
        </p:txBody>
      </p:sp>
    </p:spTree>
    <p:extLst>
      <p:ext uri="{BB962C8B-B14F-4D97-AF65-F5344CB8AC3E}">
        <p14:creationId xmlns:p14="http://schemas.microsoft.com/office/powerpoint/2010/main" val="134258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Monien varmennettujen ihmeiden lisäksi yleisessä suhteellisuusteoriassa on piirteitä, joista ei ole selvää kuvaavatko ne todellisuutta.</a:t>
            </a:r>
          </a:p>
          <a:p>
            <a:endParaRPr lang="fi-FI" dirty="0"/>
          </a:p>
          <a:p>
            <a:r>
              <a:rPr lang="fi-FI" dirty="0"/>
              <a:t>Yksi esimerkki on aikamatkailu.</a:t>
            </a:r>
          </a:p>
          <a:p>
            <a:endParaRPr lang="fi-FI" dirty="0"/>
          </a:p>
          <a:p>
            <a:r>
              <a:rPr lang="fi-FI" dirty="0"/>
              <a:t>Ei ole absoluuttista aikaa, ja aika voi kulkea eri tavalla eri paikoissa.</a:t>
            </a:r>
          </a:p>
          <a:p>
            <a:endParaRPr lang="fi-FI" dirty="0"/>
          </a:p>
          <a:p>
            <a:r>
              <a:rPr lang="fi-FI" dirty="0"/>
              <a:t>Yleinen suhteellisuusteoria ei kiellä sitä, että olisi reittejä, joita pitkin kulkee taaksepäin ajassa.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Kohti menneisyyttä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314081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Yksinkertaisin esimerkki aikakoneesta on tietynlainen pyörivä musta aukko.</a:t>
            </a:r>
          </a:p>
          <a:p>
            <a:endParaRPr lang="fi-FI" dirty="0"/>
          </a:p>
          <a:p>
            <a:r>
              <a:rPr lang="fi-FI" dirty="0"/>
              <a:t>Lähellä keskustaa aika ja avaruus vaihtavat roolia. Laskeutumalla alas ja kiertämällä voi tulla ulos ennen kuin meni sisään.</a:t>
            </a:r>
          </a:p>
          <a:p>
            <a:endParaRPr lang="fi-FI" dirty="0"/>
          </a:p>
          <a:p>
            <a:r>
              <a:rPr lang="fi-FI" dirty="0"/>
              <a:t>Mustat aukot, jotka pyörivät tarpeeksi nopeasti, jotta ne muodostavat sillan menneisyyteen, ovat epästabiileja: niitä ei ole todellisuudessa olemassa.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Pyörimällä menneisyyteen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277375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9038"/>
            <a:ext cx="6804756" cy="4284278"/>
          </a:xfrm>
        </p:spPr>
        <p:txBody>
          <a:bodyPr>
            <a:normAutofit/>
          </a:bodyPr>
          <a:lstStyle/>
          <a:p>
            <a:r>
              <a:rPr lang="fi-FI" dirty="0"/>
              <a:t>On muitakin mahdollisuuksia: nopeasti pyörivä avaruus yleensä sallii matkaamisen taaksepäin ajassa.</a:t>
            </a:r>
          </a:p>
          <a:p>
            <a:endParaRPr lang="fi-FI" dirty="0"/>
          </a:p>
          <a:p>
            <a:r>
              <a:rPr lang="fi-FI" dirty="0"/>
              <a:t>Tarvittava tiheys ja pyörimisnopeus ovat kaukana teknologiamme saavuttamattomissa.</a:t>
            </a:r>
          </a:p>
          <a:p>
            <a:endParaRPr lang="fi-FI" dirty="0"/>
          </a:p>
          <a:p>
            <a:r>
              <a:rPr lang="fi-FI" dirty="0"/>
              <a:t>Mutta yleinen ST ei kiellä aikamatkailua: se on itse asiassa teorian aika yleinen piirre.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/>
              <a:t>Fysiikkaa runoilijoille, syksy 2020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Aikakoneita rakentamaan?</a:t>
            </a:r>
          </a:p>
        </p:txBody>
      </p:sp>
    </p:spTree>
    <p:extLst>
      <p:ext uri="{BB962C8B-B14F-4D97-AF65-F5344CB8AC3E}">
        <p14:creationId xmlns:p14="http://schemas.microsoft.com/office/powerpoint/2010/main" val="34010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Quantum</a:t>
            </a:r>
            <a:r>
              <a:rPr lang="fi-FI" dirty="0"/>
              <a:t> </a:t>
            </a:r>
            <a:r>
              <a:rPr lang="fi-FI" dirty="0" err="1"/>
              <a:t>Break</a:t>
            </a:r>
            <a:endParaRPr lang="fi-FI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1979712" y="5661248"/>
            <a:ext cx="6840760" cy="2880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http://</a:t>
            </a:r>
            <a:r>
              <a:rPr lang="en-GB" dirty="0" err="1"/>
              <a:t>www.dualshockers.com</a:t>
            </a:r>
            <a:r>
              <a:rPr lang="en-GB" dirty="0"/>
              <a:t>/2016/02/01/xbox-one-exclusive-quantum-break-gets-new-artwork-showing-monarch-soldiers-and-tech/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965DD85-71E4-6447-868A-31452549E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8" y="2010262"/>
            <a:ext cx="6805612" cy="3340936"/>
          </a:xfrm>
        </p:spPr>
      </p:pic>
    </p:spTree>
    <p:extLst>
      <p:ext uri="{BB962C8B-B14F-4D97-AF65-F5344CB8AC3E}">
        <p14:creationId xmlns:p14="http://schemas.microsoft.com/office/powerpoint/2010/main" val="16584878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On epäselvää, onko aikamatkailu yleisen suhteellisuusteorian pätevyysalueen ulkopuolella.</a:t>
            </a:r>
          </a:p>
          <a:p>
            <a:pPr lvl="1"/>
            <a:r>
              <a:rPr lang="fi-FI" dirty="0"/>
              <a:t>Vrt. liike yli valonnopeudella klassisessa mekaniikassa.</a:t>
            </a:r>
          </a:p>
          <a:p>
            <a:endParaRPr lang="fi-FI" dirty="0"/>
          </a:p>
          <a:p>
            <a:r>
              <a:rPr lang="fi-FI" dirty="0"/>
              <a:t>Stephen </a:t>
            </a:r>
            <a:r>
              <a:rPr lang="fi-FI" dirty="0" err="1"/>
              <a:t>Hawking</a:t>
            </a:r>
            <a:r>
              <a:rPr lang="fi-FI" dirty="0"/>
              <a:t> (1942-2018) esitti </a:t>
            </a:r>
            <a:r>
              <a:rPr lang="fi-FI" b="1" dirty="0"/>
              <a:t>aikajärjestyksen </a:t>
            </a:r>
            <a:r>
              <a:rPr lang="fi-FI" b="1" dirty="0" err="1"/>
              <a:t>suojelemiskonjektuurin</a:t>
            </a:r>
            <a:r>
              <a:rPr lang="fi-FI" b="1" dirty="0"/>
              <a:t> (</a:t>
            </a:r>
            <a:r>
              <a:rPr lang="fi-FI" b="1" dirty="0" err="1"/>
              <a:t>chronology</a:t>
            </a:r>
            <a:r>
              <a:rPr lang="fi-FI" b="1" dirty="0"/>
              <a:t> </a:t>
            </a:r>
            <a:r>
              <a:rPr lang="fi-FI" b="1" dirty="0" err="1"/>
              <a:t>protection</a:t>
            </a:r>
            <a:r>
              <a:rPr lang="fi-FI" b="1" dirty="0"/>
              <a:t> </a:t>
            </a:r>
            <a:r>
              <a:rPr lang="fi-FI" b="1" dirty="0" err="1"/>
              <a:t>conjecture</a:t>
            </a:r>
            <a:r>
              <a:rPr lang="fi-FI" b="1" dirty="0"/>
              <a:t>)</a:t>
            </a:r>
            <a:r>
              <a:rPr lang="fi-FI" dirty="0"/>
              <a:t>, jonka mukaan kvanttiteoria estäisi aikamatkailun.</a:t>
            </a:r>
          </a:p>
          <a:p>
            <a:endParaRPr lang="fi-FI" dirty="0"/>
          </a:p>
          <a:p>
            <a:r>
              <a:rPr lang="fi-FI" dirty="0"/>
              <a:t>Ei tiedetä, onko aikamatkailu mahdollista vai mahdotonta.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Tuntemattomat rajat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242882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92488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Yli 100 vuotta sitten löydetty yleinen suhteellisuusteoria on yhä perustavanlaatuinen teoria ajasta, avaruudesta ja gravitaatiosta.</a:t>
            </a:r>
          </a:p>
          <a:p>
            <a:endParaRPr lang="fi-FI" dirty="0"/>
          </a:p>
          <a:p>
            <a:r>
              <a:rPr lang="fi-FI" dirty="0"/>
              <a:t>Se osoitti, että näennäinen vetovoima on vain pieni osa gravitaation rikkaasta ilmiömaailmasta, ja avasi uudenlaisen tavan hahmottaa maailmankaikkeutta.</a:t>
            </a:r>
          </a:p>
          <a:p>
            <a:endParaRPr lang="fi-FI" dirty="0"/>
          </a:p>
          <a:p>
            <a:r>
              <a:rPr lang="fi-FI" dirty="0"/>
              <a:t>Yleiselle </a:t>
            </a:r>
            <a:r>
              <a:rPr lang="fi-FI" dirty="0" err="1"/>
              <a:t>ST:lle</a:t>
            </a:r>
            <a:r>
              <a:rPr lang="fi-FI" dirty="0"/>
              <a:t> on esitetty satoja laajennuksia, mutta mitään poikkeamia ei ole vielä varmistettu.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Toinen perustavanlaatuinen teoriamme on </a:t>
            </a:r>
            <a:r>
              <a:rPr lang="fi-FI" b="1" dirty="0"/>
              <a:t>kvanttikenttäteoria</a:t>
            </a:r>
            <a:r>
              <a:rPr lang="fi-FI" dirty="0"/>
              <a:t>, joka on laajentanut maailmankuvaa eri suuntaan.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Yksi pilari kahdesta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451878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428492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Einstein kulki eri reittejä kuin Nordström, ja nosti keskiöön Galilein putoamislain.</a:t>
            </a:r>
          </a:p>
          <a:p>
            <a:endParaRPr lang="fi-FI" dirty="0"/>
          </a:p>
          <a:p>
            <a:r>
              <a:rPr lang="fi-FI" dirty="0"/>
              <a:t>Kappaleet liikkuvat sähkökentässä eri tavalla, mutta gravitaatiokentässä samalla tavalla. Miksi?</a:t>
            </a:r>
          </a:p>
          <a:p>
            <a:endParaRPr lang="fi-FI" dirty="0"/>
          </a:p>
          <a:p>
            <a:r>
              <a:rPr lang="fi-FI" dirty="0"/>
              <a:t>Newtonin mekaniikka selittää tämän, jos hidas massa on yhtä suuri kuin painava massa, </a:t>
            </a:r>
            <a:r>
              <a:rPr lang="fi-FI" i="1" dirty="0" err="1"/>
              <a:t>m</a:t>
            </a:r>
            <a:r>
              <a:rPr lang="fi-FI" i="1" baseline="-25000" dirty="0" err="1"/>
              <a:t>h</a:t>
            </a:r>
            <a:r>
              <a:rPr lang="fi-FI" dirty="0" err="1"/>
              <a:t>=</a:t>
            </a:r>
            <a:r>
              <a:rPr lang="fi-FI" i="1" dirty="0" err="1"/>
              <a:t>m</a:t>
            </a:r>
            <a:r>
              <a:rPr lang="fi-FI" i="1" baseline="-25000" dirty="0" err="1"/>
              <a:t>p</a:t>
            </a:r>
            <a:r>
              <a:rPr lang="fi-FI" dirty="0"/>
              <a:t>. Mutta miksi näin on?</a:t>
            </a:r>
          </a:p>
          <a:p>
            <a:endParaRPr lang="fi-FI" dirty="0"/>
          </a:p>
          <a:p>
            <a:r>
              <a:rPr lang="fi-FI"/>
              <a:t>Entäpä </a:t>
            </a:r>
            <a:r>
              <a:rPr lang="fi-FI" dirty="0"/>
              <a:t>jos ne eivät ole </a:t>
            </a:r>
            <a:r>
              <a:rPr lang="fi-FI" i="1" dirty="0"/>
              <a:t>yhtä suuria</a:t>
            </a:r>
            <a:r>
              <a:rPr lang="fi-FI" dirty="0"/>
              <a:t>, vaan </a:t>
            </a:r>
            <a:r>
              <a:rPr lang="fi-FI" i="1" dirty="0"/>
              <a:t>sama asia</a:t>
            </a:r>
            <a:r>
              <a:rPr lang="fi-FI" dirty="0"/>
              <a:t>?</a:t>
            </a:r>
          </a:p>
          <a:p>
            <a:endParaRPr lang="fi-FI" dirty="0"/>
          </a:p>
          <a:p>
            <a:r>
              <a:rPr lang="fi-FI" dirty="0"/>
              <a:t>Tällöin gravitaation laeissa on kyse liikkeen laeista, eli aika-avaruudesta.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Galilein selittämistä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C0E43FF6-F4CB-9F4D-AC2B-F20AAFF18D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825012"/>
              </p:ext>
            </p:extLst>
          </p:nvPr>
        </p:nvGraphicFramePr>
        <p:xfrm>
          <a:off x="5256076" y="1210451"/>
          <a:ext cx="1106192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38" name="Equation" r:id="rId4" imgW="546100" imgH="228600" progId="Equation.3">
                  <p:embed/>
                </p:oleObj>
              </mc:Choice>
              <mc:Fallback>
                <p:oleObj name="Equation" r:id="rId4" imgW="546100" imgH="228600" progId="Equation.3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076" y="1210451"/>
                        <a:ext cx="1106192" cy="43204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A29A8995-1899-774C-95ED-A701F0FA9E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748404"/>
              </p:ext>
            </p:extLst>
          </p:nvPr>
        </p:nvGraphicFramePr>
        <p:xfrm>
          <a:off x="6840573" y="985728"/>
          <a:ext cx="2015903" cy="704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39" name="Equation" r:id="rId6" imgW="1092200" imgH="406400" progId="Equation.3">
                  <p:embed/>
                </p:oleObj>
              </mc:Choice>
              <mc:Fallback>
                <p:oleObj name="Equation" r:id="rId6" imgW="1092200" imgH="4064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0573" y="985728"/>
                        <a:ext cx="2015903" cy="7048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8B641A24-E71C-8840-B421-DD14C50FC1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549100"/>
              </p:ext>
            </p:extLst>
          </p:nvPr>
        </p:nvGraphicFramePr>
        <p:xfrm>
          <a:off x="6840573" y="262329"/>
          <a:ext cx="1450583" cy="703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40" name="Equation" r:id="rId8" imgW="762000" imgH="393700" progId="Equation.3">
                  <p:embed/>
                </p:oleObj>
              </mc:Choice>
              <mc:Fallback>
                <p:oleObj name="Equation" r:id="rId8" imgW="762000" imgH="3937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0573" y="262329"/>
                        <a:ext cx="1450583" cy="7034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45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Galilei ja Newton yhdistivät levon ja tasaisen liikkeen.</a:t>
            </a:r>
          </a:p>
          <a:p>
            <a:endParaRPr lang="fi-FI" dirty="0"/>
          </a:p>
          <a:p>
            <a:r>
              <a:rPr lang="fi-FI" dirty="0"/>
              <a:t>Einstein yhdisti tasaisen liikkeen ja </a:t>
            </a:r>
            <a:r>
              <a:rPr lang="fi-FI" b="1" dirty="0"/>
              <a:t>vapaan pudotuksen</a:t>
            </a:r>
            <a:r>
              <a:rPr lang="fi-FI" dirty="0"/>
              <a:t>, eli liikkeen vain gravitaation alaisena.</a:t>
            </a:r>
          </a:p>
          <a:p>
            <a:endParaRPr lang="fi-FI" dirty="0"/>
          </a:p>
          <a:p>
            <a:r>
              <a:rPr lang="fi-FI" dirty="0"/>
              <a:t>Jos olet painottomana hississä, mistä tiedät oletko avaruudessa vai onko vaijeri vain katkennut? (Vrt. Galilein ajatuskoe liikkeestä laivan sisällä.)</a:t>
            </a:r>
          </a:p>
          <a:p>
            <a:endParaRPr lang="fi-FI" dirty="0"/>
          </a:p>
          <a:p>
            <a:r>
              <a:rPr lang="fi-FI" dirty="0"/>
              <a:t>Idea, että gravitaatio ei vaikuta paikallisesti, tunnetaan nimellä </a:t>
            </a:r>
            <a:r>
              <a:rPr lang="fi-FI" b="1" dirty="0"/>
              <a:t>ekvivalenssiperiaate</a:t>
            </a:r>
            <a:r>
              <a:rPr lang="fi-FI" dirty="0"/>
              <a:t>. </a:t>
            </a:r>
          </a:p>
          <a:p>
            <a:endParaRPr lang="fi-FI" dirty="0"/>
          </a:p>
          <a:p>
            <a:r>
              <a:rPr lang="fi-FI" dirty="0"/>
              <a:t>Einstein 1907: </a:t>
            </a:r>
            <a:r>
              <a:rPr lang="fi-FI" i="1" dirty="0"/>
              <a:t>”Elämäni onnellisin ajatus.”</a:t>
            </a:r>
            <a:endParaRPr lang="fi-FI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Ekvivalenssiperiaate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10242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Yleisen suhteellisuusteorian löytäminen ekvivalenssiperiaatteesta lähtien kesti 8 vuotta.</a:t>
            </a:r>
          </a:p>
          <a:p>
            <a:endParaRPr lang="fi-FI" dirty="0"/>
          </a:p>
          <a:p>
            <a:r>
              <a:rPr lang="fi-FI" dirty="0"/>
              <a:t>Sitä varten piti omaksua Bernhard </a:t>
            </a:r>
            <a:r>
              <a:rPr lang="fi-FI" dirty="0" err="1"/>
              <a:t>Riemannin</a:t>
            </a:r>
            <a:r>
              <a:rPr lang="fi-FI" dirty="0"/>
              <a:t> (1826-1866) ja muiden kehittämä </a:t>
            </a:r>
            <a:r>
              <a:rPr lang="fi-FI" b="1" dirty="0"/>
              <a:t>differentiaaligeometria</a:t>
            </a:r>
            <a:r>
              <a:rPr lang="fi-FI" dirty="0"/>
              <a:t>, joka käsittelee epäeuklidisia avaruuksia, ja yleistää se aika-avaruuteen.</a:t>
            </a:r>
          </a:p>
          <a:p>
            <a:endParaRPr lang="fi-FI" dirty="0"/>
          </a:p>
          <a:p>
            <a:r>
              <a:rPr lang="fi-FI" dirty="0"/>
              <a:t>Fysiikan edetessä tarvitaan yhä hienompaa matematiikkaa maailman rakenteen yhä tarkempaan kuvaamiseen.</a:t>
            </a:r>
          </a:p>
          <a:p>
            <a:endParaRPr lang="fi-FI" dirty="0"/>
          </a:p>
          <a:p>
            <a:r>
              <a:rPr lang="fi-FI" dirty="0"/>
              <a:t>Kyse ei ole vain saman tekemisestä tarkemmin, vaan uudenlaisten käsitteiden löytämisestä, jotka avaavat ovia uusiin teorioihin, ja ne uusiin havaintoihin.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Tuumasta toimeen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301401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Yleinen suhteellisuusteoria on periaatteiltaan yksinkertainen mutta matemaattisesti hienostunut.</a:t>
            </a:r>
          </a:p>
          <a:p>
            <a:endParaRPr lang="fi-FI" dirty="0"/>
          </a:p>
          <a:p>
            <a:r>
              <a:rPr lang="fi-FI" dirty="0"/>
              <a:t>Toisin kuin suppean suhteellisuusteorian tapauksessa, yleisen suhteellisuusteorian sisällön kuvaaminen kunnolla ei onnistu lyhyesti ilman edistynyttä matematiikkaa.</a:t>
            </a:r>
          </a:p>
          <a:p>
            <a:endParaRPr lang="fi-FI" dirty="0"/>
          </a:p>
          <a:p>
            <a:r>
              <a:rPr lang="fi-FI" dirty="0"/>
              <a:t>Siinä on kaksi osaa:</a:t>
            </a:r>
          </a:p>
          <a:p>
            <a:pPr lvl="1"/>
            <a:r>
              <a:rPr lang="fi-FI" dirty="0"/>
              <a:t>Gravitaatio on aika-avaruuden </a:t>
            </a:r>
            <a:r>
              <a:rPr lang="fi-FI" b="1" dirty="0"/>
              <a:t>kaarevuuden</a:t>
            </a:r>
            <a:r>
              <a:rPr lang="fi-FI" dirty="0"/>
              <a:t> ilmentymä.</a:t>
            </a:r>
          </a:p>
          <a:p>
            <a:pPr lvl="1"/>
            <a:r>
              <a:rPr lang="fi-FI" dirty="0"/>
              <a:t>Kaarevuuden lähteenä on aine.</a:t>
            </a:r>
          </a:p>
          <a:p>
            <a:endParaRPr lang="fi-FI" dirty="0"/>
          </a:p>
          <a:p>
            <a:r>
              <a:rPr lang="fi-FI" i="1" dirty="0"/>
              <a:t>”</a:t>
            </a:r>
            <a:r>
              <a:rPr lang="fi-FI" i="1" dirty="0" err="1"/>
              <a:t>Matter</a:t>
            </a:r>
            <a:r>
              <a:rPr lang="fi-FI" i="1" dirty="0"/>
              <a:t> </a:t>
            </a:r>
            <a:r>
              <a:rPr lang="fi-FI" i="1" dirty="0" err="1"/>
              <a:t>tells</a:t>
            </a:r>
            <a:r>
              <a:rPr lang="fi-FI" i="1" dirty="0"/>
              <a:t> </a:t>
            </a:r>
            <a:r>
              <a:rPr lang="fi-FI" i="1" dirty="0" err="1"/>
              <a:t>space</a:t>
            </a:r>
            <a:r>
              <a:rPr lang="fi-FI" i="1" dirty="0"/>
              <a:t> </a:t>
            </a:r>
            <a:r>
              <a:rPr lang="fi-FI" i="1" dirty="0" err="1"/>
              <a:t>how</a:t>
            </a:r>
            <a:r>
              <a:rPr lang="fi-FI" i="1" dirty="0"/>
              <a:t> to </a:t>
            </a:r>
            <a:r>
              <a:rPr lang="fi-FI" i="1" dirty="0" err="1"/>
              <a:t>curve</a:t>
            </a:r>
            <a:r>
              <a:rPr lang="fi-FI" i="1" dirty="0"/>
              <a:t>, and </a:t>
            </a:r>
            <a:r>
              <a:rPr lang="fi-FI" i="1" dirty="0" err="1"/>
              <a:t>space</a:t>
            </a:r>
            <a:r>
              <a:rPr lang="fi-FI" i="1" dirty="0"/>
              <a:t> </a:t>
            </a:r>
            <a:r>
              <a:rPr lang="fi-FI" i="1" dirty="0" err="1"/>
              <a:t>tells</a:t>
            </a:r>
            <a:r>
              <a:rPr lang="fi-FI" i="1" dirty="0"/>
              <a:t> </a:t>
            </a:r>
            <a:r>
              <a:rPr lang="fi-FI" i="1" dirty="0" err="1"/>
              <a:t>matter</a:t>
            </a:r>
            <a:r>
              <a:rPr lang="fi-FI" i="1" dirty="0"/>
              <a:t> </a:t>
            </a:r>
            <a:r>
              <a:rPr lang="fi-FI" i="1" dirty="0" err="1"/>
              <a:t>how</a:t>
            </a:r>
            <a:r>
              <a:rPr lang="fi-FI" i="1" dirty="0"/>
              <a:t> to </a:t>
            </a:r>
            <a:r>
              <a:rPr lang="fi-FI" i="1" dirty="0" err="1"/>
              <a:t>move</a:t>
            </a:r>
            <a:r>
              <a:rPr lang="fi-FI" i="1" dirty="0"/>
              <a:t>.”</a:t>
            </a:r>
            <a:r>
              <a:rPr lang="fi-FI" dirty="0"/>
              <a:t> (</a:t>
            </a:r>
            <a:r>
              <a:rPr lang="fi-FI" dirty="0" err="1"/>
              <a:t>Misner</a:t>
            </a:r>
            <a:r>
              <a:rPr lang="fi-FI" dirty="0"/>
              <a:t>, </a:t>
            </a:r>
            <a:r>
              <a:rPr lang="fi-FI" dirty="0" err="1"/>
              <a:t>Thorne</a:t>
            </a:r>
            <a:r>
              <a:rPr lang="fi-FI" dirty="0"/>
              <a:t> ja </a:t>
            </a:r>
            <a:r>
              <a:rPr lang="fi-FI" dirty="0" err="1"/>
              <a:t>Wheeler</a:t>
            </a:r>
            <a:r>
              <a:rPr lang="fi-FI" dirty="0"/>
              <a:t>: </a:t>
            </a:r>
            <a:r>
              <a:rPr lang="fi-FI" i="1" dirty="0" err="1"/>
              <a:t>Gravitation</a:t>
            </a:r>
            <a:r>
              <a:rPr lang="fi-FI" i="1" dirty="0"/>
              <a:t>,</a:t>
            </a:r>
            <a:r>
              <a:rPr lang="fi-FI" dirty="0"/>
              <a:t> 1973)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Aine puhuu aika-avaruudelle,</a:t>
            </a:r>
            <a:br>
              <a:rPr lang="fi-FI" dirty="0"/>
            </a:br>
            <a:r>
              <a:rPr lang="fi-FI" dirty="0"/>
              <a:t>aika-avaruus aineelle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2020</a:t>
            </a:r>
          </a:p>
        </p:txBody>
      </p:sp>
    </p:spTree>
    <p:extLst>
      <p:ext uri="{BB962C8B-B14F-4D97-AF65-F5344CB8AC3E}">
        <p14:creationId xmlns:p14="http://schemas.microsoft.com/office/powerpoint/2010/main" val="12460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theme/theme1.xml><?xml version="1.0" encoding="utf-8"?>
<a:theme xmlns:a="http://schemas.openxmlformats.org/drawingml/2006/main" name="Helsingin Yliopisto">
  <a:themeElements>
    <a:clrScheme name="HY (mltt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48563</TotalTime>
  <Words>3462</Words>
  <Application>Microsoft Macintosh PowerPoint</Application>
  <PresentationFormat>On-screen Show (4:3)</PresentationFormat>
  <Paragraphs>637</Paragraphs>
  <Slides>57</Slides>
  <Notes>57</Notes>
  <HiddenSlides>0</HiddenSlides>
  <MMClips>3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ＭＳ Ｐゴシック</vt:lpstr>
      <vt:lpstr>Arial</vt:lpstr>
      <vt:lpstr>Helsingin Yliopisto</vt:lpstr>
      <vt:lpstr>Equation</vt:lpstr>
      <vt:lpstr>Fysiikkaa runoilijoille Osa 3 Yleinen suhteellisuusteoria</vt:lpstr>
      <vt:lpstr>Näyttämöstä näyttelijäksi</vt:lpstr>
      <vt:lpstr>Gravitaatio ja suhteellisuusteoria</vt:lpstr>
      <vt:lpstr>Suuri järjettömyys</vt:lpstr>
      <vt:lpstr>Suomalaista vetovoimaa</vt:lpstr>
      <vt:lpstr>Galilein selittämistä</vt:lpstr>
      <vt:lpstr>Ekvivalenssiperiaate</vt:lpstr>
      <vt:lpstr>Tuumasta toimeen</vt:lpstr>
      <vt:lpstr>Aine puhuu aika-avaruudelle, aika-avaruus aineelle</vt:lpstr>
      <vt:lpstr>Kaarevuus ja laakeus</vt:lpstr>
      <vt:lpstr>Kaareva avaruus</vt:lpstr>
      <vt:lpstr>Kaareva aika-avaruus</vt:lpstr>
      <vt:lpstr>Kaarevuus ja ekvivalenssiperiaate</vt:lpstr>
      <vt:lpstr>Ei ympyrä, vaan suora</vt:lpstr>
      <vt:lpstr>Kaksiulotteinen analogia</vt:lpstr>
      <vt:lpstr>Donitsi vs. pallo</vt:lpstr>
      <vt:lpstr>Aika-avaruuden numerot</vt:lpstr>
      <vt:lpstr>Oikean symmetrian löytäminen</vt:lpstr>
      <vt:lpstr>Einsteinin yhtälö</vt:lpstr>
      <vt:lpstr>Aine määrää kaarevuuden</vt:lpstr>
      <vt:lpstr>Aika-avaruus toimijana</vt:lpstr>
      <vt:lpstr>Avaruuden kellokoneisto</vt:lpstr>
      <vt:lpstr>Ennustaminen ja poikkeamien selittäminen</vt:lpstr>
      <vt:lpstr>Merkuriuksen rata</vt:lpstr>
      <vt:lpstr>Rataellipsin kääntyminen</vt:lpstr>
      <vt:lpstr>Vulkanus</vt:lpstr>
      <vt:lpstr>Yleisen suhteellisuusteorian menestys</vt:lpstr>
      <vt:lpstr>Pioneer-anomalia</vt:lpstr>
      <vt:lpstr>Pioneer-anomalia</vt:lpstr>
      <vt:lpstr>Kaikki poikkeamat eivät kumoa teoriaa</vt:lpstr>
      <vt:lpstr>Valon taipuminen</vt:lpstr>
      <vt:lpstr>Valon taipuminen Auringon lähellä</vt:lpstr>
      <vt:lpstr>Ensimmäinen varmennettu ennustus</vt:lpstr>
      <vt:lpstr>Tieteellinen vallankumous 1919</vt:lpstr>
      <vt:lpstr>Kohti äärimmäisyyttä</vt:lpstr>
      <vt:lpstr>Mustat aukot</vt:lpstr>
      <vt:lpstr>Tapahtumahorisontti</vt:lpstr>
      <vt:lpstr>Kaarevuus, ei voima</vt:lpstr>
      <vt:lpstr>Avaruus käpertyy itseensä</vt:lpstr>
      <vt:lpstr>Gravitaatiosta aiheutuva aikadilataatio</vt:lpstr>
      <vt:lpstr>Marginaalista valtavirtaan</vt:lpstr>
      <vt:lpstr>Äärimmäisyyden reunalta</vt:lpstr>
      <vt:lpstr>Kiekon katsomista</vt:lpstr>
      <vt:lpstr>Lähin jättiläinen</vt:lpstr>
      <vt:lpstr>Suora näkymä äärimmäisyyteen</vt:lpstr>
      <vt:lpstr>Syyskuun sulautuminen</vt:lpstr>
      <vt:lpstr>Valon taipuminen</vt:lpstr>
      <vt:lpstr>Avaruuden aaltoilua</vt:lpstr>
      <vt:lpstr>Yleinen suhteellisuusteoria ja Pokémon GO</vt:lpstr>
      <vt:lpstr>Kohti kaikkeutta</vt:lpstr>
      <vt:lpstr>Miljardi vuotta minuutissa</vt:lpstr>
      <vt:lpstr>Kohti menneisyyttä</vt:lpstr>
      <vt:lpstr>Pyörimällä menneisyyteen</vt:lpstr>
      <vt:lpstr>Aikakoneita rakentamaan?</vt:lpstr>
      <vt:lpstr>Quantum Break</vt:lpstr>
      <vt:lpstr>Tuntemattomat rajat</vt:lpstr>
      <vt:lpstr>Yksi pilari kahdesta</vt:lpstr>
    </vt:vector>
  </TitlesOfParts>
  <Manager>Taivas</Manager>
  <Company>grow.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Helsingin Yliopisto</dc:title>
  <dc:subject>Matemaattis-luonnontieteellinen tiedekunta</dc:subject>
  <dc:creator>mika kontio / grow.</dc:creator>
  <cp:lastModifiedBy>Microsoft Office User</cp:lastModifiedBy>
  <cp:revision>803</cp:revision>
  <dcterms:created xsi:type="dcterms:W3CDTF">2009-11-18T13:00:22Z</dcterms:created>
  <dcterms:modified xsi:type="dcterms:W3CDTF">2020-10-06T21:31:58Z</dcterms:modified>
</cp:coreProperties>
</file>