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42" r:id="rId2"/>
    <p:sldId id="441" r:id="rId3"/>
    <p:sldId id="495" r:id="rId4"/>
    <p:sldId id="496" r:id="rId5"/>
    <p:sldId id="517" r:id="rId6"/>
    <p:sldId id="518" r:id="rId7"/>
    <p:sldId id="516" r:id="rId8"/>
    <p:sldId id="519" r:id="rId9"/>
    <p:sldId id="497" r:id="rId10"/>
    <p:sldId id="525" r:id="rId11"/>
    <p:sldId id="499" r:id="rId12"/>
    <p:sldId id="526" r:id="rId13"/>
    <p:sldId id="500" r:id="rId14"/>
    <p:sldId id="527" r:id="rId15"/>
    <p:sldId id="528" r:id="rId16"/>
    <p:sldId id="503" r:id="rId17"/>
    <p:sldId id="507" r:id="rId18"/>
    <p:sldId id="508" r:id="rId19"/>
    <p:sldId id="505" r:id="rId20"/>
    <p:sldId id="530" r:id="rId21"/>
    <p:sldId id="529" r:id="rId22"/>
    <p:sldId id="515" r:id="rId23"/>
    <p:sldId id="501" r:id="rId24"/>
    <p:sldId id="532" r:id="rId25"/>
    <p:sldId id="512" r:id="rId26"/>
    <p:sldId id="534" r:id="rId27"/>
    <p:sldId id="536" r:id="rId28"/>
    <p:sldId id="506" r:id="rId29"/>
    <p:sldId id="511" r:id="rId30"/>
    <p:sldId id="538" r:id="rId31"/>
    <p:sldId id="539" r:id="rId32"/>
    <p:sldId id="541" r:id="rId33"/>
    <p:sldId id="540" r:id="rId34"/>
    <p:sldId id="514" r:id="rId3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85837" autoAdjust="0"/>
  </p:normalViewPr>
  <p:slideViewPr>
    <p:cSldViewPr showGuides="1">
      <p:cViewPr varScale="1">
        <p:scale>
          <a:sx n="103" d="100"/>
          <a:sy n="103" d="100"/>
        </p:scale>
        <p:origin x="2136" y="184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2544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9/5/20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9/5/20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278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14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0" Type="http://schemas.openxmlformats.org/officeDocument/2006/relationships/image" Target="../media/image10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31" y="2324326"/>
            <a:ext cx="8171620" cy="2093294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2</a:t>
            </a:r>
            <a:br>
              <a:rPr lang="fi-FI" dirty="0"/>
            </a:br>
            <a:r>
              <a:rPr lang="fi-FI" dirty="0"/>
              <a:t>Suppea suhteellisuusteoria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616246"/>
            <a:ext cx="7775576" cy="1350978"/>
          </a:xfrm>
        </p:spPr>
        <p:txBody>
          <a:bodyPr>
            <a:normAutofit/>
          </a:bodyPr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30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40438" cy="4356484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Jos valon nopeus eetterin suhteen on </a:t>
            </a:r>
            <a:r>
              <a:rPr lang="fi-FI" i="1" noProof="1"/>
              <a:t>   </a:t>
            </a:r>
            <a:r>
              <a:rPr lang="fi-FI" noProof="1"/>
              <a:t>, niin klassisen mekaniikan mukaan sen nopeus meidän suhteemme on                     f         , missä     on nopeutemme eetterin suhteen.</a:t>
            </a:r>
            <a:endParaRPr lang="fi-FI" i="1" noProof="1"/>
          </a:p>
          <a:p>
            <a:endParaRPr lang="fi-FI" noProof="1"/>
          </a:p>
          <a:p>
            <a:r>
              <a:rPr lang="fi-FI" noProof="1"/>
              <a:t>Vuonna 1887 Albert A. Michelson (1852-1931) ja Edward W. Morley (1838-1923) mittasivat valon nopeuden eri suunnissa. Eroa ei ollut.</a:t>
            </a:r>
          </a:p>
          <a:p>
            <a:endParaRPr lang="fi-FI" noProof="1"/>
          </a:p>
          <a:p>
            <a:r>
              <a:rPr lang="fi-FI" noProof="1"/>
              <a:t>Johtopäätös: eetteri on levossa Maan kanssa.</a:t>
            </a:r>
          </a:p>
          <a:p>
            <a:endParaRPr lang="fi-FI" noProof="1"/>
          </a:p>
          <a:p>
            <a:r>
              <a:rPr lang="fi-FI" noProof="1"/>
              <a:t>Kokeella ei ollut juuri vaikutusta ongelman ratkaisuun, päättely eteni muita ratoja.</a:t>
            </a:r>
          </a:p>
          <a:p>
            <a:endParaRPr lang="fi-FI" noProof="1"/>
          </a:p>
          <a:p>
            <a:r>
              <a:rPr lang="fi-FI" noProof="1"/>
              <a:t>Mutta eetteriselityksen ongelmat tekivät tutkijat vastaanottavaisiksi suppealle suhteellisuusteorialle.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Eetterituulta etsimässä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73786"/>
              </p:ext>
            </p:extLst>
          </p:nvPr>
        </p:nvGraphicFramePr>
        <p:xfrm>
          <a:off x="3707904" y="2486246"/>
          <a:ext cx="281496" cy="3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Equation" r:id="rId4" imgW="127000" imgH="165100" progId="Equation.3">
                  <p:embed/>
                </p:oleObj>
              </mc:Choice>
              <mc:Fallback>
                <p:oleObj name="Equation" r:id="rId4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486246"/>
                        <a:ext cx="281496" cy="3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303306"/>
              </p:ext>
            </p:extLst>
          </p:nvPr>
        </p:nvGraphicFramePr>
        <p:xfrm>
          <a:off x="6289733" y="1971882"/>
          <a:ext cx="252028" cy="30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9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733" y="1971882"/>
                        <a:ext cx="252028" cy="304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41620"/>
              </p:ext>
            </p:extLst>
          </p:nvPr>
        </p:nvGraphicFramePr>
        <p:xfrm>
          <a:off x="2170191" y="2487008"/>
          <a:ext cx="727623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91" y="2487008"/>
                        <a:ext cx="727623" cy="3240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7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Jos ei halua rakentaa monimutkaisempia eetterimalleja, niin mitä tehdä?</a:t>
            </a:r>
          </a:p>
          <a:p>
            <a:endParaRPr lang="fi-FI" noProof="1"/>
          </a:p>
          <a:p>
            <a:r>
              <a:rPr lang="fi-FI" noProof="1"/>
              <a:t>Ongelma on seuraava:</a:t>
            </a:r>
          </a:p>
          <a:p>
            <a:pPr lvl="1"/>
            <a:r>
              <a:rPr lang="fi-FI" noProof="1"/>
              <a:t>Maxwellin yhtälöiden mukaan valon nopeus on </a:t>
            </a:r>
            <a:r>
              <a:rPr lang="fi-FI" i="1" noProof="1"/>
              <a:t>c</a:t>
            </a:r>
            <a:r>
              <a:rPr lang="fi-FI" noProof="1"/>
              <a:t>.</a:t>
            </a:r>
          </a:p>
          <a:p>
            <a:pPr lvl="1"/>
            <a:r>
              <a:rPr lang="fi-FI" noProof="1"/>
              <a:t>Suhteellisuusperiaatteen mukaan luonnonlait ovat samat kaikille vakionopeudella liikkuville havaitsijoille, eli valon nopeus on kaikille </a:t>
            </a:r>
            <a:r>
              <a:rPr lang="fi-FI" i="1" noProof="1"/>
              <a:t>c.</a:t>
            </a:r>
            <a:endParaRPr lang="fi-FI" noProof="1"/>
          </a:p>
          <a:p>
            <a:pPr lvl="1"/>
            <a:r>
              <a:rPr lang="fi-FI" noProof="1"/>
              <a:t>Tämä on ristiriidassa nopeuden suhteellisuuden kanssa.</a:t>
            </a:r>
            <a:endParaRPr lang="fi-FI" i="1" noProof="1"/>
          </a:p>
          <a:p>
            <a:endParaRPr lang="fi-FI" noProof="1"/>
          </a:p>
          <a:p>
            <a:r>
              <a:rPr lang="fi-FI" noProof="1"/>
              <a:t>Kummasta luopua, Maxwellista vai suhteellisuudesta?</a:t>
            </a:r>
          </a:p>
          <a:p>
            <a:endParaRPr lang="fi-FI" noProof="1"/>
          </a:p>
          <a:p>
            <a:r>
              <a:rPr lang="fi-FI" noProof="1"/>
              <a:t>Albert Einsteinin (1879-1955) ratkaisu (1905): pidetään molemmat, mutta muutetaan tapaa, jolla suhteellisuusperiaate toteutuu.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 vs.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42412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Einstein löysi suppean suhteellisuusteorian vaatimalla seuraavia:</a:t>
            </a:r>
          </a:p>
          <a:p>
            <a:pPr lvl="1"/>
            <a:r>
              <a:rPr lang="fi-FI" noProof="1"/>
              <a:t>Suhteellisuusperiaate: liike vakionopeudella on suhteellista.</a:t>
            </a:r>
          </a:p>
          <a:p>
            <a:pPr lvl="1"/>
            <a:r>
              <a:rPr lang="fi-FI" noProof="1"/>
              <a:t>Valon nopeus on sama kaikille. (Eli Maxwellin yhtälöt pätevät: valo on fundamentaalia.)</a:t>
            </a:r>
          </a:p>
          <a:p>
            <a:pPr lvl="1"/>
            <a:endParaRPr lang="fi-FI" noProof="1"/>
          </a:p>
          <a:p>
            <a:r>
              <a:rPr lang="fi-FI" noProof="1"/>
              <a:t>Tästä seuraa, että valonnopeutta ei voi ylittää.</a:t>
            </a:r>
          </a:p>
          <a:p>
            <a:pPr lvl="1"/>
            <a:endParaRPr lang="fi-FI" noProof="1"/>
          </a:p>
          <a:p>
            <a:r>
              <a:rPr lang="fi-FI" noProof="1"/>
              <a:t>Newtonin lakien ja Maxwellin yhtälöiden ristiriidan ytimessä on se, että niiden symmetriat ovat erilaiset.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 ja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4655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noProof="1"/>
              <a:t>Newtonin lait ovat symmetrisiä Galilei-muunnoksessa ja kierroissa:</a:t>
            </a:r>
          </a:p>
          <a:p>
            <a:pPr marL="803275" lvl="3" indent="0">
              <a:buNone/>
            </a:pPr>
            <a:endParaRPr lang="fi-FI" noProof="1"/>
          </a:p>
          <a:p>
            <a:endParaRPr lang="fi-FI" noProof="1"/>
          </a:p>
          <a:p>
            <a:endParaRPr lang="fi-FI" noProof="1"/>
          </a:p>
          <a:p>
            <a:r>
              <a:rPr lang="fi-FI" noProof="1"/>
              <a:t>Suppea suhteellisuusteoria yhdistää Galilei-muunnoksen yleistyksen ja kierrot</a:t>
            </a:r>
            <a:r>
              <a:rPr lang="fi-FI" i="1" noProof="1"/>
              <a:t> </a:t>
            </a:r>
            <a:r>
              <a:rPr lang="fi-FI" b="1" noProof="1"/>
              <a:t>Lorentz-muunnokseksi</a:t>
            </a:r>
            <a:r>
              <a:rPr lang="fi-FI" noProof="1"/>
              <a:t>. Sen symmetria on seuraava:</a:t>
            </a:r>
          </a:p>
          <a:p>
            <a:endParaRPr lang="fi-FI" noProof="1"/>
          </a:p>
          <a:p>
            <a:endParaRPr lang="fi-FI" noProof="1"/>
          </a:p>
          <a:p>
            <a:r>
              <a:rPr lang="fi-FI" noProof="1"/>
              <a:t>Kaikki suppea suhteellisuusteoria seuraa tästä. (Valon voi unohtaa.)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Galilei-muunnoksesta</a:t>
            </a:r>
            <a:br>
              <a:rPr lang="fi-FI" noProof="1"/>
            </a:br>
            <a:r>
              <a:rPr lang="fi-FI" noProof="1"/>
              <a:t>Lorentz-muunnokseen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96239"/>
              </p:ext>
            </p:extLst>
          </p:nvPr>
        </p:nvGraphicFramePr>
        <p:xfrm>
          <a:off x="2303748" y="2816932"/>
          <a:ext cx="11699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" name="Equation" r:id="rId4" imgW="673100" imgH="215900" progId="Equation.3">
                  <p:embed/>
                </p:oleObj>
              </mc:Choice>
              <mc:Fallback>
                <p:oleObj name="Equation" r:id="rId4" imgW="673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2816932"/>
                        <a:ext cx="1169988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313B8A89-BE01-144B-9A1B-FBF3BD96E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25551"/>
              </p:ext>
            </p:extLst>
          </p:nvPr>
        </p:nvGraphicFramePr>
        <p:xfrm>
          <a:off x="2303748" y="3218586"/>
          <a:ext cx="3490339" cy="37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0" name="Equation" r:id="rId6" imgW="1968500" imgH="228600" progId="Equation.3">
                  <p:embed/>
                </p:oleObj>
              </mc:Choice>
              <mc:Fallback>
                <p:oleObj name="Equation" r:id="rId6" imgW="1968500" imgH="2286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218586"/>
                        <a:ext cx="3490339" cy="3752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457FA28F-23BE-4E4D-93FF-BABF87BD6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68540"/>
              </p:ext>
            </p:extLst>
          </p:nvPr>
        </p:nvGraphicFramePr>
        <p:xfrm>
          <a:off x="6685519" y="3258273"/>
          <a:ext cx="1279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1" name="Equation" r:id="rId8" imgW="736600" imgH="203200" progId="Equation.3">
                  <p:embed/>
                </p:oleObj>
              </mc:Choice>
              <mc:Fallback>
                <p:oleObj name="Equation" r:id="rId8" imgW="736600" imgH="2032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519" y="3258273"/>
                        <a:ext cx="1279525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D2CF6C-31DA-4B42-A3D4-2BC6E71A1F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3748" y="5085184"/>
            <a:ext cx="5040560" cy="2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Einstein johti Lorentz-muunnokset vaatimalla valon nopeuden absoluuttisuutta.</a:t>
            </a:r>
          </a:p>
          <a:p>
            <a:endParaRPr lang="fi-FI" noProof="1"/>
          </a:p>
          <a:p>
            <a:r>
              <a:rPr lang="fi-FI" noProof="1"/>
              <a:t>Hermann Minkowski (1864-1909) hahmotti 1908 että ne voi ymmärtää </a:t>
            </a:r>
            <a:r>
              <a:rPr lang="fi-FI" b="1" noProof="1"/>
              <a:t>aika-avaruuden</a:t>
            </a:r>
            <a:r>
              <a:rPr lang="fi-FI" noProof="1"/>
              <a:t> rakenteen kautta:</a:t>
            </a:r>
          </a:p>
          <a:p>
            <a:endParaRPr lang="fi-FI" noProof="1"/>
          </a:p>
          <a:p>
            <a:pPr lvl="1"/>
            <a:r>
              <a:rPr lang="fi-FI" i="1" noProof="1"/>
              <a:t>”Tästä lähin avaruus itsessään, ja aika itsessään, ovat tuomittuja haalistumaan pelkiksi varjoiksi, ja ainoastaan näiden kahden eräänlainen liitto säilyy riippumattoman todellisena.”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varjot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40133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979712" y="2060848"/>
                <a:ext cx="6876764" cy="4356484"/>
              </a:xfrm>
            </p:spPr>
            <p:txBody>
              <a:bodyPr>
                <a:normAutofit/>
              </a:bodyPr>
              <a:lstStyle/>
              <a:p>
                <a:r>
                  <a:rPr lang="fi-FI" noProof="1"/>
                  <a:t>Klassisen mekaniikan avaruus on </a:t>
                </a:r>
                <a:r>
                  <a:rPr lang="fi-FI" b="1" noProof="1"/>
                  <a:t>euklidinen</a:t>
                </a:r>
                <a:r>
                  <a:rPr lang="fi-FI" noProof="1"/>
                  <a:t>, koska etäisyyden neliö (joka säilyy kierroissa) on</a:t>
                </a:r>
                <a:endParaRPr lang="fi-FI" b="0" i="1" noProof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i-FI" b="0" noProof="1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noProof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i-FI" b="0" i="1" noProof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b="0" i="1" noProof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i-FI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i-FI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b="0" i="1" noProof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b="0" i="1" noProof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i-FI" i="1" noProof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fi-FI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i="1" noProof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noProof="1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 noProof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fi-FI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i="1" noProof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i-FI" noProof="1"/>
              </a:p>
              <a:p>
                <a:pPr marL="0" indent="0">
                  <a:buNone/>
                </a:pPr>
                <a:endParaRPr lang="fi-FI" noProof="1"/>
              </a:p>
              <a:p>
                <a:r>
                  <a:rPr lang="fi-FI" b="1" noProof="1"/>
                  <a:t>Minkowskin (aika-)avaruudessa</a:t>
                </a:r>
                <a:r>
                  <a:rPr lang="fi-FI" noProof="1"/>
                  <a:t> ”etäisyyden neliö” (joka säilyy Lorentz-muunnoksessa) on</a:t>
                </a:r>
              </a:p>
              <a:p>
                <a:endParaRPr lang="fi-FI" noProof="1"/>
              </a:p>
              <a:p>
                <a:endParaRPr lang="fi-FI" noProof="1"/>
              </a:p>
              <a:p>
                <a:r>
                  <a:rPr lang="fi-FI" noProof="1"/>
                  <a:t>Minkowskin aika-avaruus on </a:t>
                </a:r>
                <a:r>
                  <a:rPr lang="fi-FI" b="1" noProof="1"/>
                  <a:t>epäeuklidinen</a:t>
                </a:r>
                <a:r>
                  <a:rPr lang="fi-FI" noProof="1"/>
                  <a:t>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2060848"/>
                <a:ext cx="6876764" cy="4356484"/>
              </a:xfrm>
              <a:blipFill>
                <a:blip r:embed="rId4"/>
                <a:stretch>
                  <a:fillRect l="-2403" t="-1744" r="-203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Euklidisesta avaruudesta</a:t>
            </a:r>
            <a:br>
              <a:rPr lang="fi-FI" dirty="0"/>
            </a:br>
            <a:r>
              <a:rPr lang="fi-FI" dirty="0"/>
              <a:t>epäeuklidiseen aika-avaruuteen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03039"/>
              </p:ext>
            </p:extLst>
          </p:nvPr>
        </p:nvGraphicFramePr>
        <p:xfrm>
          <a:off x="6696236" y="2852936"/>
          <a:ext cx="1559904" cy="40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3" name="Equation" r:id="rId5" imgW="736600" imgH="203200" progId="Equation.3">
                  <p:embed/>
                </p:oleObj>
              </mc:Choice>
              <mc:Fallback>
                <p:oleObj name="Equation" r:id="rId5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236" y="2852936"/>
                        <a:ext cx="1559904" cy="4006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7FF56A1-A3D0-2E47-9A53-A3D470D23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4617132"/>
            <a:ext cx="3932248" cy="2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noProof="1"/>
              <a:t>Kierroissa 𝛥</a:t>
            </a:r>
            <a:r>
              <a:rPr lang="fi-FI" i="1" noProof="1"/>
              <a:t>x</a:t>
            </a:r>
            <a:r>
              <a:rPr lang="fi-FI" noProof="1"/>
              <a:t> kasvaa joten 𝛥</a:t>
            </a:r>
            <a:r>
              <a:rPr lang="fi-FI" i="1" noProof="1"/>
              <a:t>y</a:t>
            </a:r>
            <a:r>
              <a:rPr lang="fi-FI" noProof="1"/>
              <a:t> pienenee.</a:t>
            </a:r>
          </a:p>
          <a:p>
            <a:endParaRPr lang="fi-FI" noProof="1"/>
          </a:p>
          <a:p>
            <a:endParaRPr lang="fi-FI" noProof="1"/>
          </a:p>
          <a:p>
            <a:r>
              <a:rPr lang="fi-FI" noProof="1"/>
              <a:t>Lorentz-muunnoksissa (niissä, jotka eivät ole kiertoja) 𝛥</a:t>
            </a:r>
            <a:r>
              <a:rPr lang="fi-FI" i="1" noProof="1"/>
              <a:t>t</a:t>
            </a:r>
            <a:r>
              <a:rPr lang="fi-FI" noProof="1"/>
              <a:t>  ja 𝛥</a:t>
            </a:r>
            <a:r>
              <a:rPr lang="fi-FI" i="1" noProof="1"/>
              <a:t>x</a:t>
            </a:r>
            <a:r>
              <a:rPr lang="fi-FI" noProof="1"/>
              <a:t> kasvavat tai pienenevät yhdessä.</a:t>
            </a:r>
          </a:p>
          <a:p>
            <a:endParaRPr lang="fi-FI" noProof="1"/>
          </a:p>
          <a:p>
            <a:endParaRPr lang="fi-FI" noProof="1"/>
          </a:p>
          <a:p>
            <a:r>
              <a:rPr lang="fi-FI" noProof="1"/>
              <a:t>Euklidisessa avaruudessa 𝛥</a:t>
            </a:r>
            <a:r>
              <a:rPr lang="fi-FI" i="1" noProof="1"/>
              <a:t>x</a:t>
            </a:r>
            <a:r>
              <a:rPr lang="fi-FI" noProof="1"/>
              <a:t> ja 𝛥</a:t>
            </a:r>
            <a:r>
              <a:rPr lang="fi-FI" i="1" noProof="1"/>
              <a:t>y</a:t>
            </a:r>
            <a:r>
              <a:rPr lang="fi-FI" noProof="1"/>
              <a:t> ovat suhteellisia, vain paikkaväli </a:t>
            </a:r>
            <a:r>
              <a:rPr lang="fi-FI" i="1" noProof="1"/>
              <a:t>L</a:t>
            </a:r>
            <a:r>
              <a:rPr lang="fi-FI" noProof="1"/>
              <a:t> on absoluuttinen.</a:t>
            </a:r>
          </a:p>
          <a:p>
            <a:endParaRPr lang="fi-FI" noProof="1"/>
          </a:p>
          <a:p>
            <a:r>
              <a:rPr lang="fi-FI" noProof="1"/>
              <a:t>Minkowskin avaruudessa aikaväli 𝛥</a:t>
            </a:r>
            <a:r>
              <a:rPr lang="fi-FI" i="1" noProof="1"/>
              <a:t>t</a:t>
            </a:r>
            <a:r>
              <a:rPr lang="fi-FI" noProof="1"/>
              <a:t> ja paikkaväli </a:t>
            </a:r>
            <a:r>
              <a:rPr lang="fi-FI" i="1" noProof="1"/>
              <a:t>L</a:t>
            </a:r>
            <a:r>
              <a:rPr lang="fi-FI" noProof="1"/>
              <a:t> ovat suhteellisia, vain aika-avaruusväli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 ja avaruuden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339068"/>
              </p:ext>
            </p:extLst>
          </p:nvPr>
        </p:nvGraphicFramePr>
        <p:xfrm>
          <a:off x="2303748" y="3886998"/>
          <a:ext cx="6183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7" name="Equation" r:id="rId4" imgW="3556000" imgH="228600" progId="Equation.3">
                  <p:embed/>
                </p:oleObj>
              </mc:Choice>
              <mc:Fallback>
                <p:oleObj name="Equation" r:id="rId4" imgW="355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886998"/>
                        <a:ext cx="6183313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70B41C-EF5F-7D40-B0EE-64ABC868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748" y="2528900"/>
            <a:ext cx="4284476" cy="2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Liikkuvan havaitsijan aikavälit ovat lyhyempiä, eli liikkuva kello kulkee hitaammin.</a:t>
            </a:r>
          </a:p>
          <a:p>
            <a:endParaRPr lang="fi-FI" noProof="1"/>
          </a:p>
          <a:p>
            <a:r>
              <a:rPr lang="fi-FI" b="1" noProof="1"/>
              <a:t>Aikadilataatio</a:t>
            </a:r>
            <a:r>
              <a:rPr lang="fi-FI" noProof="1"/>
              <a:t> on arkinopeuksilla mitätön (äänen nopeudella kuljettaessa 10</a:t>
            </a:r>
            <a:r>
              <a:rPr lang="fi-FI" baseline="30000" noProof="1"/>
              <a:t>-12</a:t>
            </a:r>
            <a:r>
              <a:rPr lang="fi-FI" noProof="1"/>
              <a:t>). Se on merkittävä vain kun nopeudet ovat lähellä </a:t>
            </a:r>
            <a:r>
              <a:rPr lang="fi-FI" i="1" noProof="1"/>
              <a:t>c</a:t>
            </a:r>
            <a:r>
              <a:rPr lang="fi-FI" noProof="1"/>
              <a:t>:tä.</a:t>
            </a:r>
          </a:p>
          <a:p>
            <a:endParaRPr lang="fi-FI" noProof="1"/>
          </a:p>
          <a:p>
            <a:r>
              <a:rPr lang="fi-FI" noProof="1"/>
              <a:t>Vakionopeuden tapauksessa aikadilataatio on suhteellinen: kumpikin havaitsija on oikeassa, että toisen kello kulkee hitaammin.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Aikadilataatio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5627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Aikadilataation etäisyysversio on </a:t>
            </a:r>
            <a:r>
              <a:rPr lang="fi-FI" b="1" noProof="1"/>
              <a:t>Lorentz-kontraktio</a:t>
            </a:r>
            <a:r>
              <a:rPr lang="fi-FI" noProof="1"/>
              <a:t>: liikkuva havaitsija on lyhyempi (nopeuden suunnassa).</a:t>
            </a:r>
          </a:p>
          <a:p>
            <a:endParaRPr lang="fi-FI" noProof="1"/>
          </a:p>
          <a:p>
            <a:r>
              <a:rPr lang="fi-FI" noProof="1"/>
              <a:t>Lorentz-kontraktio on vakionopeuden tapauksessa suhteellinen: kumpikin havaitsija on oikeassa, että toinen kutistuu.</a:t>
            </a:r>
          </a:p>
          <a:p>
            <a:endParaRPr lang="fi-FI" noProof="1"/>
          </a:p>
          <a:p>
            <a:r>
              <a:rPr lang="fi-FI" noProof="1"/>
              <a:t>Aikadilataatio ja Lorentz-kontraktio ovat todellisia.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Lorentz-kontraktio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3784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Myoni on </a:t>
            </a:r>
            <a:r>
              <a:rPr lang="fi-FI" b="1" noProof="1"/>
              <a:t>alkeishiukkanen</a:t>
            </a:r>
            <a:r>
              <a:rPr lang="fi-FI" noProof="1"/>
              <a:t>, joka elää kaksi mikrosekuntia.</a:t>
            </a:r>
          </a:p>
          <a:p>
            <a:endParaRPr lang="fi-FI" noProof="1"/>
          </a:p>
          <a:p>
            <a:r>
              <a:rPr lang="fi-FI" noProof="1"/>
              <a:t>Myoneja syntyy kosmisten säteiden törmätessä ilmakehään. Lähellä nopeutta </a:t>
            </a:r>
            <a:r>
              <a:rPr lang="fi-FI" i="1" noProof="1"/>
              <a:t>c</a:t>
            </a:r>
            <a:r>
              <a:rPr lang="fi-FI" noProof="1"/>
              <a:t> kulkeva myoni ehtii matkata vain 600 m.</a:t>
            </a:r>
          </a:p>
          <a:p>
            <a:endParaRPr lang="fi-FI" noProof="1"/>
          </a:p>
          <a:p>
            <a:r>
              <a:rPr lang="fi-FI" noProof="1"/>
              <a:t>Kuitenkin myoneja havaitaan maan päällä.</a:t>
            </a:r>
          </a:p>
          <a:p>
            <a:endParaRPr lang="fi-FI" noProof="1"/>
          </a:p>
          <a:p>
            <a:r>
              <a:rPr lang="fi-FI" noProof="1"/>
              <a:t>Myonin näkökulmasta etäisyys maanpinnalle on alle 600 m.</a:t>
            </a:r>
          </a:p>
          <a:p>
            <a:endParaRPr lang="fi-FI" noProof="1"/>
          </a:p>
          <a:p>
            <a:r>
              <a:rPr lang="fi-FI" noProof="1"/>
              <a:t>Maanpinnalla olevan havaitsijan mukaan myoni elää yli 2 mikrosekuntia.</a:t>
            </a:r>
          </a:p>
          <a:p>
            <a:endParaRPr lang="fi-FI" noProof="1"/>
          </a:p>
          <a:p>
            <a:r>
              <a:rPr lang="fi-FI" noProof="1"/>
              <a:t>Aika- ja paikkavälit ovat suhteellisia, vain väli aika-avaruudessa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Suhteellisuuden merkitys: myonin näkökulma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b="1" dirty="0"/>
              <a:t>Klassisessa mekaniikassa </a:t>
            </a:r>
            <a:r>
              <a:rPr lang="fi-FI" dirty="0"/>
              <a:t>(eli Newtonin mekaniikassa) aine koostuu hiukkasista.</a:t>
            </a:r>
          </a:p>
          <a:p>
            <a:endParaRPr lang="fi-FI" dirty="0"/>
          </a:p>
          <a:p>
            <a:r>
              <a:rPr lang="fi-FI" dirty="0"/>
              <a:t>Klassisessa fysiikassa on toinenkin perustavanlaatuinen osa, nimittäin </a:t>
            </a:r>
            <a:r>
              <a:rPr lang="fi-FI" b="1" dirty="0"/>
              <a:t>klassinen sähkömagnetismi</a:t>
            </a:r>
            <a:r>
              <a:rPr lang="fi-FI" dirty="0"/>
              <a:t>, sähkön ja magnetismin yhtenäisteoria.</a:t>
            </a:r>
            <a:endParaRPr lang="fi-FI" i="1" dirty="0"/>
          </a:p>
          <a:p>
            <a:endParaRPr lang="fi-FI" dirty="0"/>
          </a:p>
          <a:p>
            <a:r>
              <a:rPr lang="fi-FI" dirty="0"/>
              <a:t>Siinä on uudenlaisia olioita, </a:t>
            </a:r>
            <a:r>
              <a:rPr lang="fi-FI" b="1" dirty="0"/>
              <a:t>kenttiä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kentät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4294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Junavaunujen jälkeinen aika</a:t>
            </a:r>
          </a:p>
        </p:txBody>
      </p:sp>
      <p:pic>
        <p:nvPicPr>
          <p:cNvPr id="6" name="Picture 4" descr="cern70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283090" cy="47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5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CERNin Large Hadron Colliderissa protonien nopeus on 99.999999% valon nopeudesta.</a:t>
            </a:r>
          </a:p>
          <a:p>
            <a:endParaRPr lang="fi-FI" noProof="1"/>
          </a:p>
          <a:p>
            <a:r>
              <a:rPr lang="fi-FI" noProof="1"/>
              <a:t>Protoni on pallomainen säkki kvarkkeja ja gluoneja.</a:t>
            </a:r>
          </a:p>
          <a:p>
            <a:endParaRPr lang="fi-FI" noProof="1"/>
          </a:p>
          <a:p>
            <a:r>
              <a:rPr lang="fi-FI" noProof="1"/>
              <a:t>LHC:ssä pallo litistyy tekijällä 6 900.</a:t>
            </a:r>
          </a:p>
          <a:p>
            <a:endParaRPr lang="fi-FI" noProof="1"/>
          </a:p>
          <a:p>
            <a:r>
              <a:rPr lang="fi-FI" noProof="1"/>
              <a:t>Molemmat protonit litistyvät: havaitaan levyjen törmäyksiä, ei pallojen.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Suhteellisuuden merkitys: protoni vs. protoni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8636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noProof="1"/>
              <a:t>Suhteellisuusteoria tunnetaan yhtälöstä </a:t>
            </a:r>
            <a:r>
              <a:rPr lang="fi-FI" i="1" noProof="1"/>
              <a:t>E</a:t>
            </a:r>
            <a:r>
              <a:rPr lang="fi-FI" noProof="1"/>
              <a:t> = </a:t>
            </a:r>
            <a:r>
              <a:rPr lang="fi-FI" i="1" noProof="1"/>
              <a:t>mc</a:t>
            </a:r>
            <a:r>
              <a:rPr lang="fi-FI" baseline="30000" noProof="1"/>
              <a:t>2</a:t>
            </a:r>
            <a:r>
              <a:rPr lang="fi-FI" noProof="1"/>
              <a:t>.</a:t>
            </a:r>
            <a:endParaRPr lang="fi-FI" baseline="30000" noProof="1"/>
          </a:p>
          <a:p>
            <a:endParaRPr lang="fi-FI" noProof="1"/>
          </a:p>
          <a:p>
            <a:r>
              <a:rPr lang="fi-FI" noProof="1"/>
              <a:t>Yhtälö pätee vapaalle, massalliselle hiukkaselle levossa.</a:t>
            </a:r>
          </a:p>
          <a:p>
            <a:endParaRPr lang="fi-FI" noProof="1"/>
          </a:p>
          <a:p>
            <a:r>
              <a:rPr lang="fi-FI" noProof="1"/>
              <a:t>Se kertoo, että massaan liittyy energiaa, kuten liikkeeseen ja vuorovaikutukseen.</a:t>
            </a:r>
          </a:p>
          <a:p>
            <a:endParaRPr lang="fi-FI" noProof="1"/>
          </a:p>
          <a:p>
            <a:r>
              <a:rPr lang="fi-FI" noProof="1"/>
              <a:t>Energia ja massa ovat eri käsitteitä. (Energia on suhteellista, massa ei.)</a:t>
            </a:r>
          </a:p>
          <a:p>
            <a:endParaRPr lang="fi-FI" noProof="1"/>
          </a:p>
          <a:p>
            <a:r>
              <a:rPr lang="fi-FI" noProof="1"/>
              <a:t>Suppea suhteellisuusteoria paljasti valtavat energiavarannot, joihin on kuitenkin vaikea päästä käsiksi. (Palaamme vielä ydinenergiaan sekä </a:t>
            </a:r>
            <a:r>
              <a:rPr lang="fi-FI" b="1" noProof="1"/>
              <a:t>antiaineeseen</a:t>
            </a:r>
            <a:r>
              <a:rPr lang="fi-FI" noProof="1"/>
              <a:t> ja </a:t>
            </a:r>
            <a:r>
              <a:rPr lang="fi-FI" b="1" noProof="1"/>
              <a:t>annihilaatioon</a:t>
            </a:r>
            <a:r>
              <a:rPr lang="fi-FI" noProof="1"/>
              <a:t>!)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 kuuluisin yhtälö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/>
          </a:bodyPr>
          <a:lstStyle/>
          <a:p>
            <a:r>
              <a:rPr lang="fi-FI" dirty="0"/>
              <a:t>Suhteellisuusteoriassa aika-avaruuden ominaisuus on se, että on olemassa maksiminopeus </a:t>
            </a:r>
            <a:r>
              <a:rPr lang="fi-FI" i="1" dirty="0"/>
              <a:t>c, </a:t>
            </a:r>
            <a:r>
              <a:rPr lang="fi-FI" b="1" dirty="0"/>
              <a:t>valonnopeus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Suppean suhteellisuusteorian mukaan massattomat hiukkaset kulkevat nopeudella </a:t>
            </a:r>
            <a:r>
              <a:rPr lang="fi-FI" i="1" dirty="0"/>
              <a:t>c.</a:t>
            </a:r>
          </a:p>
          <a:p>
            <a:endParaRPr lang="fi-FI" dirty="0"/>
          </a:p>
          <a:p>
            <a:r>
              <a:rPr lang="fi-FI" dirty="0"/>
              <a:t>Valo koostuu massattomista hiukkasista, eli </a:t>
            </a:r>
            <a:r>
              <a:rPr lang="fi-FI" b="1" dirty="0"/>
              <a:t>valon nopeus </a:t>
            </a:r>
            <a:r>
              <a:rPr lang="fi-FI" dirty="0"/>
              <a:t>on </a:t>
            </a:r>
            <a:r>
              <a:rPr lang="fi-FI" i="1" dirty="0"/>
              <a:t>c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Väliaineessa valo liikkuu hitaammin. Jos valolla olisi massa, se liikkuisi aina hitaammin. Tämä ei vaikuttaisi suhteellisuusteoriaan mitenkään.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Valon nopeus vs. valonnopeus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882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Suppean suhteellisuusteorian näkökulmasta valonnopeus </a:t>
            </a:r>
            <a:r>
              <a:rPr lang="fi-FI" i="1" dirty="0"/>
              <a:t>c</a:t>
            </a:r>
            <a:r>
              <a:rPr lang="fi-FI" dirty="0"/>
              <a:t> on vain muunnoskerroin ajan ja paikan yksiköiden välillä.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Vrt. etäisyys maan keskustaa kohti vs. maanpinnan suuntaan.</a:t>
            </a:r>
          </a:p>
          <a:p>
            <a:endParaRPr lang="fi-FI" dirty="0"/>
          </a:p>
          <a:p>
            <a:r>
              <a:rPr lang="fi-FI" dirty="0"/>
              <a:t>Suhteellisuusteoriassa käytetään yleensä yksiköitä, joissa </a:t>
            </a:r>
            <a:r>
              <a:rPr lang="fi-FI" i="1" dirty="0"/>
              <a:t>c</a:t>
            </a:r>
            <a:r>
              <a:rPr lang="fi-FI" dirty="0"/>
              <a:t>=1, eli 1 s = 299 792 458 m.</a:t>
            </a:r>
          </a:p>
          <a:p>
            <a:endParaRPr lang="fi-FI" dirty="0"/>
          </a:p>
          <a:p>
            <a:r>
              <a:rPr lang="fi-FI" dirty="0"/>
              <a:t>SI-yksiköissä </a:t>
            </a:r>
            <a:r>
              <a:rPr lang="fi-FI" i="1" dirty="0"/>
              <a:t>c</a:t>
            </a:r>
            <a:r>
              <a:rPr lang="fi-FI" dirty="0"/>
              <a:t>=299 792 458 m/s määrittelee metrin.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Sylet vs. merimailit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17332"/>
            <a:ext cx="4536504" cy="180020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F4B0E-14B9-5B48-955F-843DA2A3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212976"/>
            <a:ext cx="450050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noProof="1"/>
              <a:t>Asiat tapahtuvat samaan aikaan, jos niiden aikaväli on nolla.</a:t>
            </a:r>
          </a:p>
          <a:p>
            <a:endParaRPr lang="fi-FI" noProof="1"/>
          </a:p>
          <a:p>
            <a:r>
              <a:rPr lang="fi-FI" noProof="1"/>
              <a:t>Samanaikaisuus on suhteellista.</a:t>
            </a:r>
          </a:p>
          <a:p>
            <a:endParaRPr lang="fi-FI" noProof="1"/>
          </a:p>
          <a:p>
            <a:r>
              <a:rPr lang="fi-FI" noProof="1"/>
              <a:t>Jos tapahtumien välillä ei ehdi kulkea signaalia, myös niiden aikajärjestys on suhteellinen.</a:t>
            </a:r>
          </a:p>
          <a:p>
            <a:endParaRPr lang="fi-FI" noProof="1"/>
          </a:p>
          <a:p>
            <a:r>
              <a:rPr lang="fi-FI" noProof="1"/>
              <a:t>Esimerkki: Curiosity-luotaimen laskeutuminen Marsiin 2012, kun Mars oli 14 valominuutin päässä.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Samanaikaisuus on suhteellista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8471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noProof="1"/>
              <a:t>Katsotaan kellosta laskeutumisaika ja juodaan maljat Maassa silloin.</a:t>
            </a:r>
          </a:p>
          <a:p>
            <a:endParaRPr lang="fi-FI" noProof="1"/>
          </a:p>
          <a:p>
            <a:r>
              <a:rPr lang="fi-FI" noProof="1"/>
              <a:t>Riippuu havaitsijasta, juotiinko maljat samaan aikaan laskeutumisen kanssa, sitä ennen vai sen jälkeen.</a:t>
            </a:r>
          </a:p>
          <a:p>
            <a:endParaRPr lang="fi-FI" noProof="1"/>
          </a:p>
          <a:p>
            <a:r>
              <a:rPr lang="fi-FI" noProof="1"/>
              <a:t>Jos maljat juodaan vasta kun on saatu viesti, että Curiosity on laskeutunut, kaikki havaitsijat ovat yhtä mieltä siitä, että ne juodaan laskeutumisen jälkeen.</a:t>
            </a:r>
          </a:p>
          <a:p>
            <a:endParaRPr lang="fi-FI" noProof="1"/>
          </a:p>
          <a:p>
            <a:r>
              <a:rPr lang="fi-FI" noProof="1"/>
              <a:t>Jos tapahtumien välillä ehtii kulkea signaali, niiden aikajärjestys on absoluuttinen.</a:t>
            </a:r>
          </a:p>
          <a:p>
            <a:endParaRPr lang="fi-FI" noProof="1"/>
          </a:p>
          <a:p>
            <a:r>
              <a:rPr lang="fi-FI" noProof="1"/>
              <a:t>Syy tulee aina ennen seurausta.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Kausaliteetti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9678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Klassinen mekaniikka vs.</a:t>
            </a:r>
            <a:br>
              <a:rPr lang="fi-FI" dirty="0"/>
            </a:br>
            <a:r>
              <a:rPr lang="fi-FI" dirty="0"/>
              <a:t>suppea suhteellisuusteoria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5373"/>
              </p:ext>
            </p:extLst>
          </p:nvPr>
        </p:nvGraphicFramePr>
        <p:xfrm>
          <a:off x="1984367" y="1848183"/>
          <a:ext cx="6840538" cy="1853497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Klassinen mekaniikka</a:t>
                      </a:r>
                      <a:endParaRPr lang="en-US" i="0" baseline="-25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Suppea ST</a:t>
                      </a:r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Paikka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Paikkaetäisyys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Absoluuttinen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Suhteellinen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Ajanhetki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Aikaväli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59470"/>
              </p:ext>
            </p:extLst>
          </p:nvPr>
        </p:nvGraphicFramePr>
        <p:xfrm>
          <a:off x="1979612" y="3695226"/>
          <a:ext cx="6840538" cy="182880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Nopeus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Valon nopeus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Massa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Energia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95983"/>
              </p:ext>
            </p:extLst>
          </p:nvPr>
        </p:nvGraphicFramePr>
        <p:xfrm>
          <a:off x="1975766" y="5515889"/>
          <a:ext cx="6840538" cy="73152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 ja 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Aika-avaruus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78850-D780-CF4B-B964-B8B14172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969" y="5258144"/>
            <a:ext cx="1798485" cy="1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Suppea suhteellisuusteoria on yhtenäisteoria ajasta ja avaruudesta. </a:t>
            </a:r>
          </a:p>
          <a:p>
            <a:endParaRPr lang="fi-FI" dirty="0"/>
          </a:p>
          <a:p>
            <a:r>
              <a:rPr lang="fi-FI" dirty="0"/>
              <a:t>Suhteellisuusteoriaa voisi yhtä hyvin kutsua absoluuttisuusteoriaksi.</a:t>
            </a:r>
          </a:p>
          <a:p>
            <a:endParaRPr lang="fi-FI" dirty="0"/>
          </a:p>
          <a:p>
            <a:r>
              <a:rPr lang="fi-FI" dirty="0"/>
              <a:t>Tai tarkemmin: teoriaksi absoluuttisesta aika-avaruudesta.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Aika-avaruus on passiivinen: se ei reagoi aineeseen.</a:t>
            </a:r>
          </a:p>
          <a:p>
            <a:endParaRPr lang="fi-FI" dirty="0"/>
          </a:p>
          <a:p>
            <a:r>
              <a:rPr lang="fi-FI" dirty="0"/>
              <a:t>Aika-avaruus on muuttumaton ja tasainen: se on samanlainen aina ja kaikkialla. (Eli </a:t>
            </a:r>
            <a:r>
              <a:rPr lang="fi-FI" b="1" dirty="0"/>
              <a:t>laakea</a:t>
            </a:r>
            <a:r>
              <a:rPr lang="fi-FI" dirty="0"/>
              <a:t>.)</a:t>
            </a:r>
          </a:p>
          <a:p>
            <a:endParaRPr lang="fi-FI" dirty="0"/>
          </a:p>
          <a:p>
            <a:r>
              <a:rPr lang="fi-FI" dirty="0"/>
              <a:t>Aika-avaruus on kehys, johon tapahtumat sijoittuvat.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Aika-avaruus</a:t>
            </a:r>
            <a:br>
              <a:rPr lang="fi-FI" dirty="0"/>
            </a:br>
            <a:r>
              <a:rPr lang="fi-FI" dirty="0"/>
              <a:t>tapahtumien kehyksenä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7811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Autofit/>
          </a:bodyPr>
          <a:lstStyle/>
          <a:p>
            <a:r>
              <a:rPr lang="fi-FI" sz="1600" noProof="1"/>
              <a:t>Suhteellisuusteorian yhteydessä puhutaan joskus paradokseista.</a:t>
            </a:r>
          </a:p>
          <a:p>
            <a:endParaRPr lang="fi-FI" sz="1600" noProof="1"/>
          </a:p>
          <a:p>
            <a:r>
              <a:rPr lang="fi-FI" sz="1600" noProof="1"/>
              <a:t>Ne ovat ristiriitoja teorian ja arkijärjen välillä, ei teorian sisällä.</a:t>
            </a:r>
          </a:p>
          <a:p>
            <a:endParaRPr lang="fi-FI" sz="1600" noProof="1"/>
          </a:p>
          <a:p>
            <a:r>
              <a:rPr lang="fi-FI" sz="1600" noProof="1"/>
              <a:t>Esimerkki: </a:t>
            </a:r>
            <a:r>
              <a:rPr lang="fi-FI" sz="1600" b="1" noProof="1"/>
              <a:t>kaksosparadoksi</a:t>
            </a:r>
            <a:r>
              <a:rPr lang="fi-FI" sz="1600" noProof="1"/>
              <a:t>. Kaksosista Anne lähtee avaruuteen ja ja Bertta jää Maapallolle.</a:t>
            </a:r>
          </a:p>
          <a:p>
            <a:endParaRPr lang="fi-FI" sz="1600" noProof="1"/>
          </a:p>
          <a:p>
            <a:r>
              <a:rPr lang="fi-FI" sz="1600" noProof="1"/>
              <a:t>A:n mukaan aika kuluu hitaammin Maapallolla, B:n mukaan aika kuluu hitaammin raketissa.</a:t>
            </a:r>
          </a:p>
          <a:p>
            <a:endParaRPr lang="fi-FI" sz="1600" noProof="1"/>
          </a:p>
          <a:p>
            <a:r>
              <a:rPr lang="fi-FI" sz="1600" noProof="1"/>
              <a:t>Molemmat ovat oikeassa, kun liike on tasaista. Absoluuttista aikaa ei ole.</a:t>
            </a:r>
          </a:p>
          <a:p>
            <a:endParaRPr lang="fi-FI" sz="1600" noProof="1"/>
          </a:p>
          <a:p>
            <a:r>
              <a:rPr lang="fi-FI" sz="1600" noProof="1"/>
              <a:t>Entä jos A palaa Maahan? Kumpikin ei voi olla nuorempi.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Kaksosparadoksittomuus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9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rmAutofit fontScale="92500" lnSpcReduction="10000"/>
          </a:bodyPr>
          <a:lstStyle/>
          <a:p>
            <a:r>
              <a:rPr lang="fi-FI" noProof="1"/>
              <a:t>Klassisen fysiikan hiukkanen on pistemäinen.</a:t>
            </a:r>
          </a:p>
          <a:p>
            <a:endParaRPr lang="fi-FI" noProof="1"/>
          </a:p>
          <a:p>
            <a:r>
              <a:rPr lang="fi-FI" noProof="1"/>
              <a:t>Kenttä sen sijaan on olemassa kaikkialla avaruudessa.</a:t>
            </a:r>
          </a:p>
          <a:p>
            <a:endParaRPr lang="fi-FI" noProof="1"/>
          </a:p>
          <a:p>
            <a:r>
              <a:rPr lang="fi-FI" noProof="1"/>
              <a:t>Esimerkki kentästä on ilman lämpötila. Sillä on arvo kaikkialla (siellä missä ei ole ilmaa, sen arvo on nolla).</a:t>
            </a:r>
          </a:p>
          <a:p>
            <a:endParaRPr lang="fi-FI" noProof="1"/>
          </a:p>
          <a:p>
            <a:r>
              <a:rPr lang="fi-FI" noProof="1"/>
              <a:t>Toinen esimerkki on ilmavirran nopeus: sillä ei ole vain voimakkuutta, vaan myös suunta.</a:t>
            </a:r>
          </a:p>
          <a:p>
            <a:endParaRPr lang="fi-FI" noProof="1"/>
          </a:p>
          <a:p>
            <a:r>
              <a:rPr lang="fi-FI" noProof="1"/>
              <a:t>Nämä eivät ole perustavanlaatuisia kenttiä, vaan emergenttejä. Niiden käytös palautuu hiukkasten vuorovaikutuksiin.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5031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72508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Vastaus: avaruudessa kulkenut A on nuorempi, koska kiihtyvyys ei ole suhteellista.</a:t>
            </a:r>
          </a:p>
          <a:p>
            <a:endParaRPr lang="fi-FI" noProof="1"/>
          </a:p>
          <a:p>
            <a:r>
              <a:rPr lang="fi-FI" noProof="1"/>
              <a:t>Kääntyäkseen takaisin A:n täytyy kiihdyttää, ja siksi hänen aikavälinsä on lyhyempi.</a:t>
            </a:r>
          </a:p>
          <a:p>
            <a:endParaRPr lang="fi-FI" noProof="1"/>
          </a:p>
          <a:p>
            <a:r>
              <a:rPr lang="fi-FI" noProof="1"/>
              <a:t>Ainoastaan tasaiseen nopeuteen liittyvä aikadilataatio on suhteellinen.</a:t>
            </a:r>
          </a:p>
          <a:p>
            <a:endParaRPr lang="fi-FI" noProof="1"/>
          </a:p>
          <a:p>
            <a:r>
              <a:rPr lang="fi-FI" noProof="1"/>
              <a:t>Suppea suhteellisuusteoria kattaa kiihtyvän liikkeen, mutta fysiikan lait ovat samoja vain tasaisella nopeudella liikkuville havaitsijoille. (Vrt. Coriolis-voima.)</a:t>
            </a:r>
          </a:p>
          <a:p>
            <a:endParaRPr lang="fi-FI" noProof="1"/>
          </a:p>
          <a:p>
            <a:r>
              <a:rPr lang="fi-FI" noProof="1"/>
              <a:t>Suppea suhteellisuusteoria muuttaa Newtonin lakeja. (Esim. kiihtyvyys avaruudessa ei ole samansuuntainen kuin voima.)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Kiihtyvyys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9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 lnSpcReduction="10000"/>
          </a:bodyPr>
          <a:lstStyle/>
          <a:p>
            <a:r>
              <a:rPr lang="fi-FI" noProof="1"/>
              <a:t>Kaksosparadoksiin liittyvää aikadilataatiota on testattu lennättämällä kelloja, ensimmäisen kerran vuonna 1971.</a:t>
            </a:r>
          </a:p>
          <a:p>
            <a:endParaRPr lang="fi-FI" noProof="1"/>
          </a:p>
          <a:p>
            <a:r>
              <a:rPr lang="fi-FI" noProof="1"/>
              <a:t>Suppea suhteellisuusteoria on hiukkaskiihdyttimien toiminnan edellytys.</a:t>
            </a:r>
          </a:p>
          <a:p>
            <a:endParaRPr lang="fi-FI" noProof="1"/>
          </a:p>
          <a:p>
            <a:r>
              <a:rPr lang="fi-FI" noProof="1"/>
              <a:t>Siihen perustuva kvanttikenttäteoria on lukemattomien arkisten sovellusten taustalla.</a:t>
            </a:r>
          </a:p>
          <a:p>
            <a:endParaRPr lang="fi-FI" noProof="1"/>
          </a:p>
          <a:p>
            <a:r>
              <a:rPr lang="fi-FI" noProof="1"/>
              <a:t>Suppea suhteellisuusteoria on järkevän epäilyn ulkopuolella.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212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/>
              <a:t>”On aivan varma, että autoja ei kasva maasta. – Meistä tuntuu, että jos joku voisi uskoa päinvastaista, hän voisi uskoa </a:t>
            </a:r>
            <a:r>
              <a:rPr lang="fi-FI" dirty="0"/>
              <a:t>kaiken</a:t>
            </a:r>
            <a:r>
              <a:rPr lang="fi-FI" i="1" dirty="0"/>
              <a:t>, minkä me leimaamme mahdottomaksi ja kiistää kaiken, mitä me pidämme varmana.</a:t>
            </a:r>
          </a:p>
          <a:p>
            <a:pPr marL="0" indent="0">
              <a:buNone/>
            </a:pPr>
            <a:r>
              <a:rPr lang="fi-FI" i="1" dirty="0"/>
              <a:t>	Mutta miten tämä </a:t>
            </a:r>
            <a:r>
              <a:rPr lang="fi-FI" dirty="0"/>
              <a:t>yksi</a:t>
            </a:r>
            <a:r>
              <a:rPr lang="fi-FI" i="1" dirty="0"/>
              <a:t> usko on yhteydessä kaikkiin muihin? Tekisi mielemme sanoa, että se, joka voi uskoa tuon, ei hyväksy koko todentamis-järjestelmäämme.”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 - Ludwig Wittgenstein (1889-1951): </a:t>
            </a:r>
            <a:r>
              <a:rPr lang="fi-FI" i="1" dirty="0"/>
              <a:t>Varmuudesta</a:t>
            </a:r>
            <a:r>
              <a:rPr lang="fi-FI" dirty="0"/>
              <a:t> (1949-51)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8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 fontScale="92500"/>
          </a:bodyPr>
          <a:lstStyle/>
          <a:p>
            <a:r>
              <a:rPr lang="fi-FI" noProof="1"/>
              <a:t>Suppea suhteellisuusteoria osoittaa, että klassisen mekaniikan kuva maailmasta on perusteiltaan virheellinen.</a:t>
            </a:r>
          </a:p>
          <a:p>
            <a:endParaRPr lang="fi-FI" noProof="1"/>
          </a:p>
          <a:p>
            <a:r>
              <a:rPr lang="fi-FI" noProof="1"/>
              <a:t>Klassinen mekaniikka on kuitenkin ennusteiltaan hyvä approksimaatio omalla pätevyysalueellaan, eli pienillä nopeuksilla. (Silloin Lorentz-muunnos surkastuu Galilei-muunnokseksi.)</a:t>
            </a:r>
          </a:p>
          <a:p>
            <a:endParaRPr lang="fi-FI" noProof="1"/>
          </a:p>
          <a:p>
            <a:r>
              <a:rPr lang="fi-FI" noProof="1"/>
              <a:t>Kaikilla teorioilla on pätevyysalue. (Kaiken teoria?)</a:t>
            </a:r>
          </a:p>
          <a:p>
            <a:endParaRPr lang="fi-FI" noProof="1"/>
          </a:p>
          <a:p>
            <a:r>
              <a:rPr lang="fi-FI" noProof="1"/>
              <a:t>Vain teorian yleistys tai havainnot voivat kertoa sen pätevyysalueen kaikki rajat.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Pätevyysalue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Suppean suhteellisuusteorian ilmiöt ovat arkijärjen vastaisia.</a:t>
            </a:r>
          </a:p>
          <a:p>
            <a:endParaRPr lang="fi-FI" dirty="0"/>
          </a:p>
          <a:p>
            <a:r>
              <a:rPr lang="fi-FI" dirty="0"/>
              <a:t>Arkiajattelu on kehittynyt kuvaamaan tilanteita, jotka ovat rajoittuneita nopeudessa, koossa ja energiassa.</a:t>
            </a:r>
          </a:p>
          <a:p>
            <a:endParaRPr lang="fi-FI" dirty="0"/>
          </a:p>
          <a:p>
            <a:r>
              <a:rPr lang="fi-FI" dirty="0"/>
              <a:t>Suhteellisuusteoria paljastaa todellisuuden olevan tyystin erilainen kuin arkikäsityksemme, mitä aikaan ja avaruuteen tulee.</a:t>
            </a:r>
          </a:p>
          <a:p>
            <a:endParaRPr lang="fi-FI" dirty="0"/>
          </a:p>
          <a:p>
            <a:r>
              <a:rPr lang="fi-FI" dirty="0"/>
              <a:t>Yleinen suhteellisuusteoria rajaa suppean suhteellisuusteorian pätevyysaluetta, ja menee vielä kauemmas arkikokemuksesta.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Arkijärjen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21895" y="2259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7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/>
          </a:bodyPr>
          <a:lstStyle/>
          <a:p>
            <a:r>
              <a:rPr lang="fi-FI" noProof="1"/>
              <a:t>Sähkömagnetismissa on kaksi uutta oliota: </a:t>
            </a:r>
            <a:r>
              <a:rPr lang="fi-FI" b="1" noProof="1"/>
              <a:t>sähkökenttä</a:t>
            </a:r>
            <a:r>
              <a:rPr lang="fi-FI" noProof="1"/>
              <a:t> ja </a:t>
            </a:r>
            <a:r>
              <a:rPr lang="fi-FI" b="1" noProof="1"/>
              <a:t>magneettikenttä</a:t>
            </a:r>
            <a:r>
              <a:rPr lang="fi-FI" noProof="1"/>
              <a:t>.</a:t>
            </a:r>
          </a:p>
          <a:p>
            <a:endParaRPr lang="fi-FI" noProof="1"/>
          </a:p>
          <a:p>
            <a:r>
              <a:rPr lang="fi-FI" noProof="1"/>
              <a:t>Ne ovat perustavanlaatuisia.</a:t>
            </a:r>
          </a:p>
          <a:p>
            <a:endParaRPr lang="fi-FI" noProof="1"/>
          </a:p>
          <a:p>
            <a:r>
              <a:rPr lang="fi-FI" noProof="1"/>
              <a:t>Lisäksi hiukkasilla on </a:t>
            </a:r>
            <a:r>
              <a:rPr lang="fi-FI" b="1" noProof="1"/>
              <a:t>sähkövaraus</a:t>
            </a:r>
            <a:r>
              <a:rPr lang="fi-FI" noProof="1"/>
              <a:t> (positiivinen, negatiivinen tai nolla).</a:t>
            </a:r>
          </a:p>
          <a:p>
            <a:endParaRPr lang="fi-FI" noProof="1"/>
          </a:p>
          <a:p>
            <a:r>
              <a:rPr lang="fi-FI" noProof="1"/>
              <a:t>Sähkökenttä kiihdyttää hiukkasia ja magneettikenttä taittaa niiden ratoja.</a:t>
            </a:r>
          </a:p>
          <a:p>
            <a:pPr lvl="1"/>
            <a:r>
              <a:rPr lang="fi-FI" noProof="1"/>
              <a:t>Niiden yhteisen vaikutuksen nimi on </a:t>
            </a:r>
            <a:r>
              <a:rPr lang="fi-FI" b="1" noProof="1"/>
              <a:t>Lorentzin voima</a:t>
            </a:r>
            <a:r>
              <a:rPr lang="fi-FI" noProof="1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Sähkömagnetismi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Sähkö- ja magneettikentät noudattavat James Maxwellin (1831-79) muotoilemia </a:t>
            </a:r>
            <a:r>
              <a:rPr lang="fi-FI" b="1" noProof="1"/>
              <a:t>Maxwellin yhtälöitä</a:t>
            </a:r>
            <a:r>
              <a:rPr lang="fi-FI" noProof="1"/>
              <a:t> (1861-62).</a:t>
            </a:r>
          </a:p>
          <a:p>
            <a:endParaRPr lang="fi-FI" noProof="1"/>
          </a:p>
          <a:p>
            <a:r>
              <a:rPr lang="fi-FI" noProof="1"/>
              <a:t>Sähkövaraukset synnyttävät sähkökentän.</a:t>
            </a:r>
          </a:p>
          <a:p>
            <a:endParaRPr lang="fi-FI" noProof="1"/>
          </a:p>
          <a:p>
            <a:r>
              <a:rPr lang="fi-FI" noProof="1"/>
              <a:t>Muuttuva sähkökenttä synnyttää pyörteisen magneettikentän.</a:t>
            </a:r>
          </a:p>
          <a:p>
            <a:endParaRPr lang="fi-FI" noProof="1"/>
          </a:p>
          <a:p>
            <a:r>
              <a:rPr lang="fi-FI" noProof="1"/>
              <a:t>Muuttuva magneettikenttä synnyttää pyörteisen sähkökentän.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Maxwellin yhtälöt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2619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Erimerkkiset sähkövaraukset vetävät puoleensa ja samanmerkkiset hylkivät.</a:t>
            </a:r>
          </a:p>
          <a:p>
            <a:endParaRPr lang="fi-FI" noProof="1"/>
          </a:p>
          <a:p>
            <a:r>
              <a:rPr lang="fi-FI" noProof="1"/>
              <a:t>Tämä tunnetaan </a:t>
            </a:r>
            <a:r>
              <a:rPr lang="fi-FI" b="1" noProof="1"/>
              <a:t>Coulombin lakina </a:t>
            </a:r>
            <a:r>
              <a:rPr lang="fi-FI" noProof="1"/>
              <a:t>asiasta 1785 julkaisseen Charles-Augustin de Coulombin (1736-1806) mukaan.</a:t>
            </a:r>
          </a:p>
          <a:p>
            <a:endParaRPr lang="fi-FI" noProof="1"/>
          </a:p>
          <a:p>
            <a:r>
              <a:rPr lang="fi-FI" noProof="1"/>
              <a:t>Kuten Newtonin gravitaatiovoima: sähkövaraukset </a:t>
            </a:r>
            <a:r>
              <a:rPr lang="fi-FI" i="1" noProof="1"/>
              <a:t>q</a:t>
            </a:r>
            <a:r>
              <a:rPr lang="fi-FI" i="1" baseline="-25000" noProof="1"/>
              <a:t>1</a:t>
            </a:r>
            <a:r>
              <a:rPr lang="fi-FI" noProof="1"/>
              <a:t> ja </a:t>
            </a:r>
            <a:r>
              <a:rPr lang="fi-FI" i="1" noProof="1"/>
              <a:t>q</a:t>
            </a:r>
            <a:r>
              <a:rPr lang="fi-FI" i="1" baseline="-25000" noProof="1"/>
              <a:t>2</a:t>
            </a:r>
            <a:r>
              <a:rPr lang="fi-FI" noProof="1"/>
              <a:t> korvaavat massat, ja vakio </a:t>
            </a:r>
            <a:r>
              <a:rPr lang="fi-FI" i="1" noProof="1"/>
              <a:t>k</a:t>
            </a:r>
            <a:r>
              <a:rPr lang="fi-FI" noProof="1"/>
              <a:t> Newtonin vakion.</a:t>
            </a:r>
          </a:p>
          <a:p>
            <a:endParaRPr lang="fi-FI" noProof="1"/>
          </a:p>
          <a:p>
            <a:r>
              <a:rPr lang="fi-FI" noProof="1"/>
              <a:t>Maxwellin yhtälöt + Lorentzin voima: varattu hiukkanen saa aikaan sähkökentän, joka liikuttaa muita hiukkasia.</a:t>
            </a:r>
          </a:p>
          <a:p>
            <a:endParaRPr lang="fi-FI" noProof="1"/>
          </a:p>
          <a:p>
            <a:r>
              <a:rPr lang="fi-FI" noProof="1"/>
              <a:t>Kentän muutos etenee äärellisellä nopeudella, Coulombin laki on approksimaatio.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Selitys Coulombin laille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00145"/>
              </p:ext>
            </p:extLst>
          </p:nvPr>
        </p:nvGraphicFramePr>
        <p:xfrm>
          <a:off x="7488324" y="1088740"/>
          <a:ext cx="1316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6" name="Equation" r:id="rId4" imgW="762000" imgH="393700" progId="Equation.3">
                  <p:embed/>
                </p:oleObj>
              </mc:Choice>
              <mc:Fallback>
                <p:oleObj name="Equation" r:id="rId4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324" y="1088740"/>
                        <a:ext cx="1316037" cy="638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2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Koska magneettikentän muutos synnyttää sähkökentän ja sähkökentän muutos synnyttää magneettikentän, ne voivat ylläpitää toisiaan ilman sähkövarauksia.</a:t>
            </a:r>
          </a:p>
          <a:p>
            <a:endParaRPr lang="fi-FI" noProof="1"/>
          </a:p>
          <a:p>
            <a:r>
              <a:rPr lang="fi-FI" noProof="1"/>
              <a:t>Maxwellin yhtälöt ennustavat </a:t>
            </a:r>
            <a:r>
              <a:rPr lang="fi-FI" b="1" noProof="1"/>
              <a:t>sähkömagneettiset aallot</a:t>
            </a:r>
            <a:r>
              <a:rPr lang="fi-FI" i="1" noProof="1"/>
              <a:t>.</a:t>
            </a:r>
          </a:p>
          <a:p>
            <a:endParaRPr lang="fi-FI" i="1" noProof="1"/>
          </a:p>
          <a:p>
            <a:r>
              <a:rPr lang="fi-FI" noProof="1"/>
              <a:t>Yhtälöiden mukaan aaltojen nopeus tyhjiössä on       </a:t>
            </a:r>
            <a:r>
              <a:rPr lang="fi-FI" i="1" noProof="1"/>
              <a:t>c</a:t>
            </a:r>
            <a:r>
              <a:rPr lang="fi-FI" noProof="1"/>
              <a:t> = 299 792 458 m/s.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Sähkömagneettiset aallot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18130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Sähkön ja magnetismin yhtenäisteoria selittää yllättäen myös valon.</a:t>
            </a:r>
          </a:p>
          <a:p>
            <a:endParaRPr lang="fi-FI" dirty="0"/>
          </a:p>
          <a:p>
            <a:r>
              <a:rPr lang="fi-FI" dirty="0"/>
              <a:t>Lisäksi se ennustaa radioaallot (tuotettu laboratoriossa 1887, käytetty viestintään 1890-luvulta), mikroaallot, röntgensäteet ja muut ilmiöt sähkömagneettisina aaltoina.</a:t>
            </a:r>
          </a:p>
          <a:p>
            <a:endParaRPr lang="fi-FI" dirty="0"/>
          </a:p>
          <a:p>
            <a:r>
              <a:rPr lang="fi-FI" dirty="0"/>
              <a:t>Eri aallonpituus vastaa eri energiaa, ja siten erilaista käyttäytymistä.</a:t>
            </a:r>
          </a:p>
          <a:p>
            <a:endParaRPr lang="fi-FI" dirty="0"/>
          </a:p>
          <a:p>
            <a:r>
              <a:rPr lang="fi-FI" dirty="0"/>
              <a:t>Näemme vain ne aallonpituudet, jotka sopivat silmiemme näkösolujen etäisyyteen.</a:t>
            </a:r>
          </a:p>
          <a:p>
            <a:endParaRPr lang="fi-FI" dirty="0"/>
          </a:p>
          <a:p>
            <a:r>
              <a:rPr lang="fi-FI" dirty="0"/>
              <a:t>Näkyvä maailma on vain osa havaittavaa todellisuutta.</a:t>
            </a:r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Näkymätöntä valoa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078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noProof="1"/>
              <a:t>Minkä aaltoilusta valossa on kyse?</a:t>
            </a:r>
          </a:p>
          <a:p>
            <a:endParaRPr lang="fi-FI" noProof="1"/>
          </a:p>
          <a:p>
            <a:r>
              <a:rPr lang="fi-FI" noProof="1"/>
              <a:t>Laineissa aaltoilee vesi, äänessä ilma: molemmat palautuvat hiukkasiin.</a:t>
            </a:r>
          </a:p>
          <a:p>
            <a:endParaRPr lang="fi-FI" noProof="1"/>
          </a:p>
          <a:p>
            <a:r>
              <a:rPr lang="fi-FI" noProof="1"/>
              <a:t>Valoaaltojen väliaineeksi esitettiin </a:t>
            </a:r>
            <a:r>
              <a:rPr lang="fi-FI" b="1" noProof="1"/>
              <a:t>eetteri</a:t>
            </a:r>
            <a:r>
              <a:rPr lang="fi-FI" noProof="1"/>
              <a:t>. (Eli ajateltiin, että valo on emergenttiä.)</a:t>
            </a:r>
          </a:p>
          <a:p>
            <a:endParaRPr lang="fi-FI" noProof="1"/>
          </a:p>
          <a:p>
            <a:r>
              <a:rPr lang="fi-FI" noProof="1"/>
              <a:t>Valoaaltojen nopeus on </a:t>
            </a:r>
            <a:r>
              <a:rPr lang="fi-FI" i="1" noProof="1"/>
              <a:t>c</a:t>
            </a:r>
            <a:r>
              <a:rPr lang="fi-FI" noProof="1"/>
              <a:t> eetterin suhteen.</a:t>
            </a:r>
          </a:p>
          <a:p>
            <a:endParaRPr lang="fi-FI" noProof="1"/>
          </a:p>
          <a:p>
            <a:r>
              <a:rPr lang="fi-FI" noProof="1"/>
              <a:t>Eetteriä ei näe, sitä ei tunne, se ei gravitoi.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4293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46593</TotalTime>
  <Words>2164</Words>
  <Application>Microsoft Macintosh PowerPoint</Application>
  <PresentationFormat>On-screen Show (4:3)</PresentationFormat>
  <Paragraphs>447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Cambria Math</vt:lpstr>
      <vt:lpstr>Helsingin Yliopisto</vt:lpstr>
      <vt:lpstr>Equation</vt:lpstr>
      <vt:lpstr>Fysiikkaa runoilijoille Osa 2 Suppea suhteellisuusteoria</vt:lpstr>
      <vt:lpstr>Hiukkaset ja kentät</vt:lpstr>
      <vt:lpstr>Kenttä</vt:lpstr>
      <vt:lpstr>Sähkömagnetismi</vt:lpstr>
      <vt:lpstr>Maxwellin yhtälöt</vt:lpstr>
      <vt:lpstr>Selitys Coulombin laille</vt:lpstr>
      <vt:lpstr>Sähkömagneettiset aallot</vt:lpstr>
      <vt:lpstr>Näkymätöntä valoa</vt:lpstr>
      <vt:lpstr>Eetteri</vt:lpstr>
      <vt:lpstr>Eetterituulta etsimässä</vt:lpstr>
      <vt:lpstr>Maxwell vs. suhteellisuus</vt:lpstr>
      <vt:lpstr>Maxwell ja suhteellisuus</vt:lpstr>
      <vt:lpstr>Galilei-muunnoksesta Lorentz-muunnokseen</vt:lpstr>
      <vt:lpstr>Aika-avaruuden varjot</vt:lpstr>
      <vt:lpstr>Euklidisesta avaruudesta epäeuklidiseen aika-avaruuteen</vt:lpstr>
      <vt:lpstr>Ajan ja avaruuden suhteellisuus</vt:lpstr>
      <vt:lpstr>Aikadilataatio</vt:lpstr>
      <vt:lpstr>Lorentz-kontraktio</vt:lpstr>
      <vt:lpstr>Suhteellisuuden merkitys: myonin näkökulma</vt:lpstr>
      <vt:lpstr>Junavaunujen jälkeinen aika</vt:lpstr>
      <vt:lpstr>Suhteellisuuden merkitys: protoni vs. protoni</vt:lpstr>
      <vt:lpstr>Maailman kuuluisin yhtälö</vt:lpstr>
      <vt:lpstr>Valon nopeus vs. valonnopeus</vt:lpstr>
      <vt:lpstr>Sylet vs. merimailit</vt:lpstr>
      <vt:lpstr>Samanaikaisuus on suhteellista</vt:lpstr>
      <vt:lpstr>Kausaliteetti on absoluuttista</vt:lpstr>
      <vt:lpstr>Klassinen mekaniikka vs. suppea suhteellisuusteoria</vt:lpstr>
      <vt:lpstr>Aika-avaruus tapahtumien kehyksenä</vt:lpstr>
      <vt:lpstr>Kaksosparadoksittomuus</vt:lpstr>
      <vt:lpstr>Kiihtyvyys on absoluuttista</vt:lpstr>
      <vt:lpstr>Epäilyn tuolla puolen</vt:lpstr>
      <vt:lpstr>Epäilystä</vt:lpstr>
      <vt:lpstr>Pätevyysalue</vt:lpstr>
      <vt:lpstr>Arkijärjen tuolla puolen</vt:lpstr>
    </vt:vector>
  </TitlesOfParts>
  <Manager>Taivas</Manager>
  <Company>grow.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Microsoft Office User</cp:lastModifiedBy>
  <cp:revision>681</cp:revision>
  <dcterms:created xsi:type="dcterms:W3CDTF">2009-11-18T13:00:22Z</dcterms:created>
  <dcterms:modified xsi:type="dcterms:W3CDTF">2020-09-05T19:49:38Z</dcterms:modified>
</cp:coreProperties>
</file>