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545" r:id="rId3"/>
    <p:sldId id="546" r:id="rId4"/>
    <p:sldId id="544" r:id="rId5"/>
    <p:sldId id="547" r:id="rId6"/>
    <p:sldId id="548" r:id="rId7"/>
    <p:sldId id="549" r:id="rId8"/>
    <p:sldId id="550" r:id="rId9"/>
    <p:sldId id="551" r:id="rId10"/>
    <p:sldId id="552" r:id="rId11"/>
    <p:sldId id="553" r:id="rId12"/>
    <p:sldId id="554" r:id="rId13"/>
    <p:sldId id="556" r:id="rId14"/>
    <p:sldId id="555" r:id="rId15"/>
    <p:sldId id="557" r:id="rId16"/>
    <p:sldId id="559" r:id="rId17"/>
    <p:sldId id="560" r:id="rId18"/>
    <p:sldId id="561" r:id="rId19"/>
    <p:sldId id="562" r:id="rId20"/>
    <p:sldId id="563" r:id="rId21"/>
    <p:sldId id="564" r:id="rId22"/>
    <p:sldId id="565" r:id="rId23"/>
    <p:sldId id="566" r:id="rId24"/>
    <p:sldId id="567" r:id="rId25"/>
    <p:sldId id="568" r:id="rId26"/>
    <p:sldId id="569" r:id="rId27"/>
    <p:sldId id="570" r:id="rId28"/>
    <p:sldId id="574" r:id="rId29"/>
    <p:sldId id="571" r:id="rId30"/>
    <p:sldId id="572" r:id="rId31"/>
    <p:sldId id="573" r:id="rId32"/>
    <p:sldId id="575" r:id="rId3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93">
          <p15:clr>
            <a:srgbClr val="A4A3A4"/>
          </p15:clr>
        </p15:guide>
        <p15:guide id="2" orient="horz" pos="1117">
          <p15:clr>
            <a:srgbClr val="A4A3A4"/>
          </p15:clr>
        </p15:guide>
        <p15:guide id="3" orient="horz" pos="346">
          <p15:clr>
            <a:srgbClr val="A4A3A4"/>
          </p15:clr>
        </p15:guide>
        <p15:guide id="4" orient="horz" pos="2568">
          <p15:clr>
            <a:srgbClr val="A4A3A4"/>
          </p15:clr>
        </p15:guide>
        <p15:guide id="5" orient="horz" pos="4156">
          <p15:clr>
            <a:srgbClr val="A4A3A4"/>
          </p15:clr>
        </p15:guide>
        <p15:guide id="6" orient="horz" pos="3884">
          <p15:clr>
            <a:srgbClr val="A4A3A4"/>
          </p15:clr>
        </p15:guide>
        <p15:guide id="7" orient="horz" pos="1570">
          <p15:clr>
            <a:srgbClr val="A4A3A4"/>
          </p15:clr>
        </p15:guide>
        <p15:guide id="8" pos="204">
          <p15:clr>
            <a:srgbClr val="A4A3A4"/>
          </p15:clr>
        </p15:guide>
        <p15:guide id="9" pos="5556">
          <p15:clr>
            <a:srgbClr val="A4A3A4"/>
          </p15:clr>
        </p15:guide>
        <p15:guide id="10" pos="431">
          <p15:clr>
            <a:srgbClr val="A4A3A4"/>
          </p15:clr>
        </p15:guide>
        <p15:guide id="11" pos="4422">
          <p15:clr>
            <a:srgbClr val="A4A3A4"/>
          </p15:clr>
        </p15:guide>
        <p15:guide id="12" pos="1247">
          <p15:clr>
            <a:srgbClr val="A4A3A4"/>
          </p15:clr>
        </p15:guide>
        <p15:guide id="13" pos="3424">
          <p15:clr>
            <a:srgbClr val="A4A3A4"/>
          </p15:clr>
        </p15:guide>
        <p15:guide id="14" pos="3356">
          <p15:clr>
            <a:srgbClr val="A4A3A4"/>
          </p15:clr>
        </p15:guide>
        <p15:guide id="15" pos="4513">
          <p15:clr>
            <a:srgbClr val="A4A3A4"/>
          </p15:clr>
        </p15:guide>
        <p15:guide id="16" pos="55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F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089" autoAdjust="0"/>
    <p:restoredTop sz="96137" autoAdjust="0"/>
  </p:normalViewPr>
  <p:slideViewPr>
    <p:cSldViewPr showGuides="1">
      <p:cViewPr varScale="1">
        <p:scale>
          <a:sx n="122" d="100"/>
          <a:sy n="122" d="100"/>
        </p:scale>
        <p:origin x="1616" y="184"/>
      </p:cViewPr>
      <p:guideLst>
        <p:guide orient="horz" pos="3793"/>
        <p:guide orient="horz" pos="1117"/>
        <p:guide orient="horz" pos="346"/>
        <p:guide orient="horz" pos="2568"/>
        <p:guide orient="horz" pos="4156"/>
        <p:guide orient="horz" pos="3884"/>
        <p:guide orient="horz" pos="1570"/>
        <p:guide pos="204"/>
        <p:guide pos="5556"/>
        <p:guide pos="431"/>
        <p:guide pos="4422"/>
        <p:guide pos="1247"/>
        <p:guide pos="3424"/>
        <p:guide pos="3356"/>
        <p:guide pos="4513"/>
        <p:guide pos="5511"/>
      </p:guideLst>
    </p:cSldViewPr>
  </p:slideViewPr>
  <p:notesTextViewPr>
    <p:cViewPr>
      <p:scale>
        <a:sx n="140" d="100"/>
        <a:sy n="14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-2336" y="-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sz="80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3DDB6E-47E7-DD45-8D08-985000521EB3}" type="datetime1">
              <a:rPr lang="en-US" sz="800" smtClean="0"/>
              <a:t>10/15/19</a:t>
            </a:fld>
            <a:endParaRPr lang="en-GB" sz="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sz="8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4410BF-6C8B-4E87-A502-35A1C9E26017}" type="slidenum">
              <a:rPr lang="en-GB" sz="800" smtClean="0"/>
              <a:pPr/>
              <a:t>‹#›</a:t>
            </a:fld>
            <a:endParaRPr lang="en-GB" sz="800"/>
          </a:p>
        </p:txBody>
      </p:sp>
    </p:spTree>
    <p:extLst>
      <p:ext uri="{BB962C8B-B14F-4D97-AF65-F5344CB8AC3E}">
        <p14:creationId xmlns:p14="http://schemas.microsoft.com/office/powerpoint/2010/main" val="30970406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800"/>
            </a:lvl1pPr>
          </a:lstStyle>
          <a:p>
            <a:fld id="{07420373-D457-4744-BD9C-78657128FE86}" type="datetime1">
              <a:rPr lang="en-US" smtClean="0"/>
              <a:t>10/15/19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/>
            </a:lvl1pPr>
          </a:lstStyle>
          <a:p>
            <a:fld id="{DFD68452-3929-4FD8-B15C-CAEB56E3F3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196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991354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536966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939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2349499"/>
            <a:ext cx="7775576" cy="1871663"/>
          </a:xfrm>
        </p:spPr>
        <p:txBody>
          <a:bodyPr anchor="t" anchorCtr="0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4292600"/>
            <a:ext cx="7775576" cy="1350978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Freeform 14"/>
          <p:cNvSpPr>
            <a:spLocks noEditPoints="1"/>
          </p:cNvSpPr>
          <p:nvPr userDrawn="1"/>
        </p:nvSpPr>
        <p:spPr bwMode="auto">
          <a:xfrm>
            <a:off x="107951" y="115888"/>
            <a:ext cx="2161402" cy="2027228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itchFamily="34" charset="0"/>
            </a:endParaRPr>
          </a:p>
        </p:txBody>
      </p:sp>
      <p:sp>
        <p:nvSpPr>
          <p:cNvPr id="45" name="Date Placeholder 3"/>
          <p:cNvSpPr>
            <a:spLocks noGrp="1"/>
          </p:cNvSpPr>
          <p:nvPr>
            <p:ph type="dt" sz="half" idx="2"/>
          </p:nvPr>
        </p:nvSpPr>
        <p:spPr>
          <a:xfrm>
            <a:off x="7500958" y="6165850"/>
            <a:ext cx="887392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4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9614" y="6165850"/>
            <a:ext cx="2592385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en-GB"/>
              <a:t>Fysiikkaa runoilijoille, syksy 2019</a:t>
            </a:r>
          </a:p>
        </p:txBody>
      </p:sp>
      <p:sp>
        <p:nvSpPr>
          <p:cNvPr id="4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8351" y="6165851"/>
            <a:ext cx="431800" cy="43179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2" name="TextBox 51"/>
          <p:cNvSpPr txBox="1"/>
          <p:nvPr userDrawn="1"/>
        </p:nvSpPr>
        <p:spPr>
          <a:xfrm>
            <a:off x="6011862" y="6165850"/>
            <a:ext cx="1489095" cy="4318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>
                <a:solidFill>
                  <a:schemeClr val="tx2"/>
                </a:solidFill>
              </a:rPr>
              <a:t>www.helsinki.fi/yliopisto</a:t>
            </a:r>
          </a:p>
        </p:txBody>
      </p:sp>
      <p:pic>
        <p:nvPicPr>
          <p:cNvPr id="13" name="Picture 12" descr="FSE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95" y="6203674"/>
            <a:ext cx="1454813" cy="373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3" y="2349499"/>
            <a:ext cx="7775574" cy="1871663"/>
          </a:xfrm>
        </p:spPr>
        <p:txBody>
          <a:bodyPr anchor="t" anchorCtr="0">
            <a:no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1" y="4292600"/>
            <a:ext cx="7775578" cy="1368425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8" name="Freeform 14"/>
          <p:cNvSpPr>
            <a:spLocks noEditPoints="1"/>
          </p:cNvSpPr>
          <p:nvPr userDrawn="1"/>
        </p:nvSpPr>
        <p:spPr bwMode="auto">
          <a:xfrm>
            <a:off x="107951" y="115888"/>
            <a:ext cx="2161402" cy="2027228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itchFamily="34" charset="0"/>
            </a:endParaRP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2"/>
          </p:nvPr>
        </p:nvSpPr>
        <p:spPr>
          <a:xfrm>
            <a:off x="7500958" y="6165850"/>
            <a:ext cx="887392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9615" y="6165850"/>
            <a:ext cx="2592386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en-GB"/>
              <a:t>Fysiikkaa runoilijoille, syksy 2019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8351" y="6165851"/>
            <a:ext cx="431800" cy="43179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0" name="TextBox 29"/>
          <p:cNvSpPr txBox="1"/>
          <p:nvPr userDrawn="1"/>
        </p:nvSpPr>
        <p:spPr>
          <a:xfrm>
            <a:off x="6011862" y="6165850"/>
            <a:ext cx="1489095" cy="4318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>
                <a:solidFill>
                  <a:schemeClr val="tx2"/>
                </a:solidFill>
              </a:rPr>
              <a:t>www.helsinki.fi/yliopisto</a:t>
            </a:r>
          </a:p>
        </p:txBody>
      </p:sp>
      <p:pic>
        <p:nvPicPr>
          <p:cNvPr id="13" name="Picture 12" descr="FSE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95" y="6203674"/>
            <a:ext cx="1454813" cy="373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7500958" y="6165850"/>
            <a:ext cx="887392" cy="4318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Fysiikkaa runoilijoille, syksy 2019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989138"/>
            <a:ext cx="3348038" cy="4032250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2113" y="1989138"/>
            <a:ext cx="3348036" cy="4032250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7500958" y="6165850"/>
            <a:ext cx="887392" cy="4318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Fysiikkaa runoilijoille, syksy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500958" y="6165850"/>
            <a:ext cx="887392" cy="4318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Fysiikkaa runoilijoille, syksy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612" y="1989138"/>
            <a:ext cx="6840538" cy="51116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7500958" y="6165850"/>
            <a:ext cx="887392" cy="4318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Fysiikkaa runoilijoille, syksy 2019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979613" y="2492375"/>
            <a:ext cx="6840537" cy="3529013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1/2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7500958" y="6165850"/>
            <a:ext cx="887392" cy="4318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Fysiikkaa runoilijoille, syksy 2019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989136"/>
            <a:ext cx="3348038" cy="4032251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5472113" y="1989138"/>
            <a:ext cx="3348037" cy="403225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mal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7500958" y="6165850"/>
            <a:ext cx="887392" cy="4318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Fysiikkaa runoilijoille, syksy 2019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1979612" y="4221162"/>
            <a:ext cx="6840537" cy="1800225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1979613" y="1989138"/>
            <a:ext cx="1584325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3708400" y="1989138"/>
            <a:ext cx="1584325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9"/>
          </p:nvPr>
        </p:nvSpPr>
        <p:spPr>
          <a:xfrm>
            <a:off x="5435600" y="1989138"/>
            <a:ext cx="1584325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20"/>
          </p:nvPr>
        </p:nvSpPr>
        <p:spPr>
          <a:xfrm>
            <a:off x="7164388" y="1989138"/>
            <a:ext cx="1584325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21"/>
          </p:nvPr>
        </p:nvSpPr>
        <p:spPr>
          <a:xfrm>
            <a:off x="1979613" y="2492375"/>
            <a:ext cx="1584325" cy="1584325"/>
          </a:xfrm>
        </p:spPr>
        <p:txBody>
          <a:bodyPr/>
          <a:lstStyle/>
          <a:p>
            <a:endParaRPr lang="en-GB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22"/>
          </p:nvPr>
        </p:nvSpPr>
        <p:spPr>
          <a:xfrm>
            <a:off x="3708400" y="2492375"/>
            <a:ext cx="1584325" cy="1584325"/>
          </a:xfrm>
        </p:spPr>
        <p:txBody>
          <a:bodyPr/>
          <a:lstStyle/>
          <a:p>
            <a:endParaRPr lang="en-GB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23"/>
          </p:nvPr>
        </p:nvSpPr>
        <p:spPr>
          <a:xfrm>
            <a:off x="5435600" y="2492375"/>
            <a:ext cx="1584325" cy="1584325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24"/>
          </p:nvPr>
        </p:nvSpPr>
        <p:spPr>
          <a:xfrm>
            <a:off x="7164388" y="2492375"/>
            <a:ext cx="1584325" cy="1584325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00958" y="6165850"/>
            <a:ext cx="887392" cy="4318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Fysiikkaa runoilijoille, syksy 2019</a:t>
            </a:r>
          </a:p>
        </p:txBody>
      </p:sp>
      <p:sp>
        <p:nvSpPr>
          <p:cNvPr id="8" name="Freeform 14"/>
          <p:cNvSpPr>
            <a:spLocks noEditPoints="1"/>
          </p:cNvSpPr>
          <p:nvPr userDrawn="1"/>
        </p:nvSpPr>
        <p:spPr bwMode="auto">
          <a:xfrm>
            <a:off x="107950" y="115888"/>
            <a:ext cx="1782228" cy="1671592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itchFamily="34" charset="0"/>
            </a:endParaRPr>
          </a:p>
        </p:txBody>
      </p:sp>
      <p:pic>
        <p:nvPicPr>
          <p:cNvPr id="10" name="Picture 9" descr="FSE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95" y="6203674"/>
            <a:ext cx="1454813" cy="37399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79612" y="549275"/>
            <a:ext cx="6840538" cy="11509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79612" y="1989139"/>
            <a:ext cx="6840538" cy="403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9712" y="6165304"/>
            <a:ext cx="4536504" cy="43204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en-GB"/>
              <a:t>Fysiikkaa runoilijoille, syksy 2019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8351" y="6165851"/>
            <a:ext cx="431800" cy="43179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reeform 14"/>
          <p:cNvSpPr>
            <a:spLocks noEditPoints="1"/>
          </p:cNvSpPr>
          <p:nvPr userDrawn="1"/>
        </p:nvSpPr>
        <p:spPr bwMode="auto">
          <a:xfrm>
            <a:off x="107950" y="115888"/>
            <a:ext cx="1782228" cy="1671592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itchFamily="34" charset="0"/>
            </a:endParaRPr>
          </a:p>
        </p:txBody>
      </p:sp>
      <p:sp>
        <p:nvSpPr>
          <p:cNvPr id="21" name="Line 16"/>
          <p:cNvSpPr>
            <a:spLocks noChangeShapeType="1"/>
          </p:cNvSpPr>
          <p:nvPr userDrawn="1"/>
        </p:nvSpPr>
        <p:spPr bwMode="auto">
          <a:xfrm flipV="1">
            <a:off x="1979614" y="1773238"/>
            <a:ext cx="6840536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GB"/>
          </a:p>
        </p:txBody>
      </p:sp>
      <p:pic>
        <p:nvPicPr>
          <p:cNvPr id="17" name="Picture 16" descr="FSE_RGB.png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323595" y="6203674"/>
            <a:ext cx="1454813" cy="373990"/>
          </a:xfrm>
          <a:prstGeom prst="rect">
            <a:avLst/>
          </a:prstGeom>
        </p:spPr>
      </p:pic>
      <p:pic>
        <p:nvPicPr>
          <p:cNvPr id="10" name="Picture 9" descr="2cmyk.eps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2060848"/>
            <a:ext cx="1368152" cy="83753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52" r:id="rId4"/>
    <p:sldLayoutId id="2147483654" r:id="rId5"/>
    <p:sldLayoutId id="2147483660" r:id="rId6"/>
    <p:sldLayoutId id="2147483661" r:id="rId7"/>
    <p:sldLayoutId id="2147483662" r:id="rId8"/>
    <p:sldLayoutId id="2147483655" r:id="rId9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0"/>
        </a:spcBef>
        <a:spcAft>
          <a:spcPts val="800"/>
        </a:spcAft>
        <a:buClr>
          <a:schemeClr val="accent1"/>
        </a:buClr>
        <a:buSzPct val="100000"/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74638" algn="l" defTabSz="914400" rtl="0" eaLnBrk="1" latinLnBrk="0" hangingPunct="1">
        <a:spcBef>
          <a:spcPts val="0"/>
        </a:spcBef>
        <a:spcAft>
          <a:spcPts val="800"/>
        </a:spcAft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3275" indent="-265113" algn="l" defTabSz="914400" rtl="0" eaLnBrk="1" latinLnBrk="0" hangingPunct="1">
        <a:spcBef>
          <a:spcPts val="0"/>
        </a:spcBef>
        <a:spcAft>
          <a:spcPts val="800"/>
        </a:spcAft>
        <a:buClrTx/>
        <a:buFont typeface="Arial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273050" algn="l" defTabSz="914400" rtl="0" eaLnBrk="1" latinLnBrk="0" hangingPunct="1">
        <a:spcBef>
          <a:spcPts val="0"/>
        </a:spcBef>
        <a:spcAft>
          <a:spcPts val="800"/>
        </a:spcAft>
        <a:buClrTx/>
        <a:buFont typeface="Arial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438" indent="-265113" algn="l" defTabSz="914400" rtl="0" eaLnBrk="1" latinLnBrk="0" hangingPunct="1">
        <a:spcBef>
          <a:spcPts val="0"/>
        </a:spcBef>
        <a:spcAft>
          <a:spcPts val="800"/>
        </a:spcAft>
        <a:buClrTx/>
        <a:buFont typeface="Arial" pitchFamily="34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384884"/>
            <a:ext cx="8171620" cy="1439541"/>
          </a:xfrm>
        </p:spPr>
        <p:txBody>
          <a:bodyPr>
            <a:normAutofit fontScale="90000"/>
          </a:bodyPr>
          <a:lstStyle/>
          <a:p>
            <a:r>
              <a:rPr lang="fi-FI" dirty="0"/>
              <a:t>Fysiikkaa runoilijoille</a:t>
            </a:r>
            <a:br>
              <a:rPr lang="fi-FI" dirty="0"/>
            </a:br>
            <a:r>
              <a:rPr lang="fi-FI" dirty="0"/>
              <a:t>Osa 7</a:t>
            </a:r>
            <a:br>
              <a:rPr lang="fi-FI" dirty="0"/>
            </a:br>
            <a:r>
              <a:rPr lang="fi-FI" dirty="0"/>
              <a:t>Kohti kaiken teoriaa</a:t>
            </a:r>
            <a:br>
              <a:rPr lang="fi-FI" dirty="0"/>
            </a:br>
            <a:endParaRPr lang="fi-FI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4725144"/>
            <a:ext cx="7775576" cy="1350978"/>
          </a:xfrm>
        </p:spPr>
        <p:txBody>
          <a:bodyPr/>
          <a:lstStyle/>
          <a:p>
            <a:r>
              <a:rPr lang="fi-FI" i="1" dirty="0"/>
              <a:t>Syksy Räsänen</a:t>
            </a:r>
          </a:p>
          <a:p>
            <a:r>
              <a:rPr lang="fi-FI" dirty="0"/>
              <a:t>Helsingin yliopisto, fysiikan laitos</a:t>
            </a:r>
          </a:p>
          <a:p>
            <a:r>
              <a:rPr lang="fi-FI" dirty="0"/>
              <a:t>ja fysiikan tutkimuslaitos</a:t>
            </a:r>
          </a:p>
        </p:txBody>
      </p:sp>
      <p:pic>
        <p:nvPicPr>
          <p:cNvPr id="7" name="Picture 6" descr="2cmyk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1" y="656692"/>
            <a:ext cx="1656184" cy="1013862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979614" y="6165850"/>
            <a:ext cx="2916422" cy="431800"/>
          </a:xfrm>
        </p:spPr>
        <p:txBody>
          <a:bodyPr/>
          <a:lstStyle/>
          <a:p>
            <a:r>
              <a:rPr lang="en-GB"/>
              <a:t>Fysiikkaa runoilijoille, syksy 2019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2060848"/>
            <a:ext cx="6876764" cy="4392488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fi-FI" sz="2400" dirty="0"/>
              <a:t>Millään tunnetuilla hiukkasilla ei ole samaa massaa (paitsi fotonilla ja gluoneilla, joiden massa on nolla).</a:t>
            </a:r>
          </a:p>
          <a:p>
            <a:pPr marL="615950" lvl="1" indent="-342900">
              <a:buFont typeface="Arial"/>
              <a:buChar char="•"/>
            </a:pPr>
            <a:r>
              <a:rPr lang="fi-FI" dirty="0"/>
              <a:t>Supersymmetria ei liitä tunnettuja hiukkasia toisiinsa, vaan tuntemattomiin hiukkasiin.</a:t>
            </a:r>
          </a:p>
          <a:p>
            <a:pPr marL="615950" lvl="1" indent="-342900">
              <a:buFont typeface="Arial"/>
              <a:buChar char="•"/>
            </a:pPr>
            <a:r>
              <a:rPr lang="fi-FI" dirty="0"/>
              <a:t>Vrt. positronin ennustaminen 1931, löytäminen 1932.</a:t>
            </a:r>
          </a:p>
          <a:p>
            <a:pPr marL="342900" indent="-342900">
              <a:buFont typeface="Arial"/>
              <a:buChar char="•"/>
            </a:pPr>
            <a:endParaRPr lang="fi-FI" sz="2400" dirty="0"/>
          </a:p>
          <a:p>
            <a:pPr marL="342900" indent="-342900">
              <a:buFont typeface="Arial"/>
              <a:buChar char="•"/>
            </a:pPr>
            <a:r>
              <a:rPr lang="fi-FI" sz="2400" dirty="0"/>
              <a:t>Jos supersymmetria pätisi luonnossa, superpartnerit olisi löydetty.</a:t>
            </a:r>
          </a:p>
          <a:p>
            <a:pPr marL="615950" lvl="1" indent="-342900">
              <a:buFont typeface="Arial"/>
              <a:buChar char="•"/>
            </a:pPr>
            <a:r>
              <a:rPr lang="fi-FI" dirty="0"/>
              <a:t>Supersymmetria on rikkoutunut, tai sitä ei ole.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Piiloutuneet puolisot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Fysiikkaa runoilijoille, syksy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6803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2060848"/>
            <a:ext cx="6876764" cy="4392488"/>
          </a:xfrm>
        </p:spPr>
        <p:txBody>
          <a:bodyPr>
            <a:normAutofit fontScale="92500" lnSpcReduction="10000"/>
          </a:bodyPr>
          <a:lstStyle/>
          <a:p>
            <a:r>
              <a:rPr lang="fi-FI" sz="2400" dirty="0" err="1"/>
              <a:t>MSSM</a:t>
            </a:r>
            <a:r>
              <a:rPr lang="fi-FI" sz="2400" dirty="0"/>
              <a:t> on Standardimallin yksinkertaisin supersymmetrinen laajennus.</a:t>
            </a:r>
          </a:p>
          <a:p>
            <a:endParaRPr lang="fi-FI" sz="2400" dirty="0"/>
          </a:p>
          <a:p>
            <a:r>
              <a:rPr lang="fi-FI" sz="2400" dirty="0"/>
              <a:t>Siinä otetaan Standardimalli ja lisätään kaikille hiukkasille supersymmetriset partnerit.</a:t>
            </a:r>
          </a:p>
          <a:p>
            <a:endParaRPr lang="fi-FI" sz="2400" dirty="0"/>
          </a:p>
          <a:p>
            <a:r>
              <a:rPr lang="fi-FI" sz="2400" dirty="0"/>
              <a:t>Sitten rikotaan supersymmetria.</a:t>
            </a:r>
          </a:p>
          <a:p>
            <a:pPr lvl="1"/>
            <a:r>
              <a:rPr lang="fi-FI" dirty="0"/>
              <a:t>Standardimallissa </a:t>
            </a:r>
            <a:r>
              <a:rPr lang="fi-FI" dirty="0" err="1"/>
              <a:t>Higgs</a:t>
            </a:r>
            <a:r>
              <a:rPr lang="fi-FI" dirty="0"/>
              <a:t> rikkoo sähköheikon symmetrian.</a:t>
            </a:r>
          </a:p>
          <a:p>
            <a:pPr lvl="1"/>
            <a:r>
              <a:rPr lang="fi-FI" dirty="0" err="1"/>
              <a:t>MSSM</a:t>
            </a:r>
            <a:r>
              <a:rPr lang="fi-FI" dirty="0"/>
              <a:t> ei sisällä mekanismia supersymmetrian rikkomiseen.</a:t>
            </a:r>
          </a:p>
          <a:p>
            <a:endParaRPr lang="fi-FI" dirty="0"/>
          </a:p>
          <a:p>
            <a:r>
              <a:rPr lang="fi-FI" sz="2400" dirty="0"/>
              <a:t>Rikkomisen jälkeen superpartnerien massat eroavat.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/>
              <a:t>M</a:t>
            </a:r>
            <a:r>
              <a:rPr lang="fi-FI" dirty="0"/>
              <a:t>inimaalinen </a:t>
            </a:r>
            <a:r>
              <a:rPr lang="fi-FI" u="sng" dirty="0"/>
              <a:t>S</a:t>
            </a:r>
            <a:r>
              <a:rPr lang="fi-FI" dirty="0"/>
              <a:t>upersymmetrinen </a:t>
            </a:r>
            <a:r>
              <a:rPr lang="fi-FI" u="sng" dirty="0"/>
              <a:t>S</a:t>
            </a:r>
            <a:r>
              <a:rPr lang="fi-FI" dirty="0"/>
              <a:t>tandardi</a:t>
            </a:r>
            <a:r>
              <a:rPr lang="fi-FI" u="sng" dirty="0"/>
              <a:t>m</a:t>
            </a:r>
            <a:r>
              <a:rPr lang="fi-FI" dirty="0"/>
              <a:t>alli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979712" y="6489340"/>
            <a:ext cx="4536504" cy="108012"/>
          </a:xfrm>
        </p:spPr>
        <p:txBody>
          <a:bodyPr/>
          <a:lstStyle/>
          <a:p>
            <a:r>
              <a:rPr lang="en-GB"/>
              <a:t>Fysiikkaa runoilijoille, syksy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381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2060848"/>
            <a:ext cx="6876764" cy="4392488"/>
          </a:xfrm>
        </p:spPr>
        <p:txBody>
          <a:bodyPr>
            <a:normAutofit fontScale="92500" lnSpcReduction="10000"/>
          </a:bodyPr>
          <a:lstStyle/>
          <a:p>
            <a:r>
              <a:rPr lang="fi-FI" sz="2400" dirty="0" err="1"/>
              <a:t>MSSM:stä</a:t>
            </a:r>
            <a:r>
              <a:rPr lang="fi-FI" sz="2400" dirty="0"/>
              <a:t> on seuraavaa hyötyä:</a:t>
            </a:r>
          </a:p>
          <a:p>
            <a:pPr lvl="1"/>
            <a:r>
              <a:rPr lang="fi-FI" dirty="0"/>
              <a:t>Pimeän aineen kandidaatti (kevyin superpartneri on stabiili).</a:t>
            </a:r>
          </a:p>
          <a:p>
            <a:pPr lvl="1"/>
            <a:r>
              <a:rPr lang="fi-FI" dirty="0"/>
              <a:t>Vuorovaikutukset näyttävät yhtyvän, mikä voi olla vihje suuresta yhtenäisteoriasta</a:t>
            </a:r>
            <a:r>
              <a:rPr lang="fi-FI" i="1" dirty="0"/>
              <a:t>.</a:t>
            </a:r>
          </a:p>
          <a:p>
            <a:pPr lvl="1"/>
            <a:r>
              <a:rPr lang="fi-FI" dirty="0"/>
              <a:t>Supersymmetrian rikkoutumisen skaala selittää </a:t>
            </a:r>
            <a:r>
              <a:rPr lang="fi-FI" dirty="0" err="1"/>
              <a:t>Higgsin</a:t>
            </a:r>
            <a:r>
              <a:rPr lang="fi-FI" dirty="0"/>
              <a:t> massan.</a:t>
            </a:r>
          </a:p>
          <a:p>
            <a:pPr lvl="1"/>
            <a:r>
              <a:rPr lang="fi-FI" dirty="0"/>
              <a:t>Kokeellisesti superpartnereita odottaisi näkyvän </a:t>
            </a:r>
            <a:r>
              <a:rPr lang="fi-FI" dirty="0" err="1"/>
              <a:t>LHC:ssä</a:t>
            </a:r>
            <a:r>
              <a:rPr lang="fi-FI" dirty="0"/>
              <a:t> ja muualla.</a:t>
            </a:r>
          </a:p>
          <a:p>
            <a:endParaRPr lang="fi-FI" dirty="0"/>
          </a:p>
          <a:p>
            <a:r>
              <a:rPr lang="fi-FI" dirty="0" err="1"/>
              <a:t>MSSM:llä</a:t>
            </a:r>
            <a:r>
              <a:rPr lang="fi-FI" dirty="0"/>
              <a:t> on seuraavia ongelmia:</a:t>
            </a:r>
          </a:p>
          <a:p>
            <a:pPr lvl="1"/>
            <a:r>
              <a:rPr lang="fi-FI" dirty="0"/>
              <a:t>Ei tiedetä, mikä rikkoo supersymmetrian.</a:t>
            </a:r>
          </a:p>
          <a:p>
            <a:pPr lvl="1"/>
            <a:r>
              <a:rPr lang="fi-FI" dirty="0"/>
              <a:t>Mitään merkkejä siitä ei ole näkynyt.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Lunastamattomia lupauksia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979712" y="6489340"/>
            <a:ext cx="4536504" cy="108012"/>
          </a:xfrm>
        </p:spPr>
        <p:txBody>
          <a:bodyPr/>
          <a:lstStyle/>
          <a:p>
            <a:r>
              <a:rPr lang="en-GB"/>
              <a:t>Fysiikkaa runoilijoille, syksy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7860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2060848"/>
            <a:ext cx="6876764" cy="4392488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fi-FI" sz="2400" dirty="0"/>
              <a:t>Standardimallissa on kolme vuorovaikutusta: sähkömagneettinen, heikko ja vahva.</a:t>
            </a:r>
          </a:p>
          <a:p>
            <a:pPr marL="342900" indent="-342900">
              <a:buFont typeface="Arial"/>
              <a:buChar char="•"/>
            </a:pPr>
            <a:endParaRPr lang="fi-FI" sz="2400" dirty="0"/>
          </a:p>
          <a:p>
            <a:pPr marL="342900" indent="-342900">
              <a:buFont typeface="Arial"/>
              <a:buChar char="•"/>
            </a:pPr>
            <a:r>
              <a:rPr lang="fi-FI" sz="2400" dirty="0"/>
              <a:t>Sähköheikko vuorovaikutus yhdistää sähkömagneettisen ja heikon vuorovaikutuksen.</a:t>
            </a:r>
          </a:p>
          <a:p>
            <a:pPr marL="342900" indent="-342900">
              <a:buFont typeface="Arial"/>
              <a:buChar char="•"/>
            </a:pPr>
            <a:endParaRPr lang="fi-FI" sz="2400" dirty="0"/>
          </a:p>
          <a:p>
            <a:pPr marL="342900" indent="-342900">
              <a:buFont typeface="Arial"/>
              <a:buChar char="•"/>
            </a:pPr>
            <a:r>
              <a:rPr lang="fi-FI" sz="2400" dirty="0"/>
              <a:t>Suuressa yhtenäisteoriassa (</a:t>
            </a:r>
            <a:r>
              <a:rPr lang="fi-FI" sz="2400" b="1" dirty="0"/>
              <a:t>Grand </a:t>
            </a:r>
            <a:r>
              <a:rPr lang="fi-FI" sz="2400" b="1" dirty="0" err="1"/>
              <a:t>Unified</a:t>
            </a:r>
            <a:r>
              <a:rPr lang="fi-FI" sz="2400" b="1" dirty="0"/>
              <a:t> </a:t>
            </a:r>
            <a:r>
              <a:rPr lang="fi-FI" sz="2400" b="1" dirty="0" err="1"/>
              <a:t>Theory</a:t>
            </a:r>
            <a:r>
              <a:rPr lang="fi-FI" sz="2400" dirty="0"/>
              <a:t>, </a:t>
            </a:r>
            <a:r>
              <a:rPr lang="fi-FI" sz="2400" b="1" dirty="0" err="1"/>
              <a:t>GUT</a:t>
            </a:r>
            <a:r>
              <a:rPr lang="fi-FI" sz="2400" dirty="0"/>
              <a:t>) yhdistetään sähköheikko ja vahva vuorovaikutus.</a:t>
            </a:r>
          </a:p>
          <a:p>
            <a:pPr marL="615950" lvl="1" indent="-342900">
              <a:buFont typeface="Arial"/>
              <a:buChar char="•"/>
            </a:pPr>
            <a:r>
              <a:rPr lang="fi-FI" dirty="0"/>
              <a:t>Ei sisällä gravitaatiota. (Oikeasti siis keskikokoinen.)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Suuri yhtenäisteoria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979712" y="6489340"/>
            <a:ext cx="4536504" cy="108012"/>
          </a:xfrm>
        </p:spPr>
        <p:txBody>
          <a:bodyPr/>
          <a:lstStyle/>
          <a:p>
            <a:r>
              <a:rPr lang="en-GB"/>
              <a:t>Fysiikkaa runoilijoille, syksy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330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2060848"/>
            <a:ext cx="6876764" cy="4392488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Arial"/>
              <a:buChar char="•"/>
            </a:pPr>
            <a:r>
              <a:rPr lang="fi-FI" sz="2400" dirty="0"/>
              <a:t>Sähkömagneettinen ja heikko vuorovaikutus ovat yhdessä korkeilla energioilla.</a:t>
            </a:r>
          </a:p>
          <a:p>
            <a:pPr marL="342900" indent="-342900">
              <a:buFont typeface="Arial"/>
              <a:buChar char="•"/>
            </a:pPr>
            <a:endParaRPr lang="fi-FI" sz="2400" dirty="0"/>
          </a:p>
          <a:p>
            <a:pPr marL="342900" indent="-342900">
              <a:buFont typeface="Arial"/>
              <a:buChar char="•"/>
            </a:pPr>
            <a:r>
              <a:rPr lang="fi-FI" sz="2400" dirty="0"/>
              <a:t>Niiden symmetrian rikkoo </a:t>
            </a:r>
            <a:r>
              <a:rPr lang="fi-FI" sz="2400" dirty="0" err="1"/>
              <a:t>Higgsin</a:t>
            </a:r>
            <a:r>
              <a:rPr lang="fi-FI" sz="2400" dirty="0"/>
              <a:t> kenttä, joka antaa massan </a:t>
            </a:r>
            <a:r>
              <a:rPr lang="fi-FI" sz="2400" i="1" dirty="0"/>
              <a:t>W</a:t>
            </a:r>
            <a:r>
              <a:rPr lang="fi-FI" sz="2400" dirty="0"/>
              <a:t>- ja </a:t>
            </a:r>
            <a:r>
              <a:rPr lang="fi-FI" sz="2400" i="1" dirty="0"/>
              <a:t>Z</a:t>
            </a:r>
            <a:r>
              <a:rPr lang="fi-FI" sz="2400" dirty="0"/>
              <a:t>-bosoneille, mutta ei fotonille.</a:t>
            </a:r>
          </a:p>
          <a:p>
            <a:pPr marL="342900" indent="-342900">
              <a:buFont typeface="Arial"/>
              <a:buChar char="•"/>
            </a:pPr>
            <a:endParaRPr lang="fi-FI" sz="2400" dirty="0"/>
          </a:p>
          <a:p>
            <a:pPr marL="342900" indent="-342900">
              <a:buFont typeface="Arial"/>
              <a:buChar char="•"/>
            </a:pPr>
            <a:r>
              <a:rPr lang="fi-FI" sz="2400" dirty="0"/>
              <a:t>Suuressa yhtenäisteoriassa on sama idea.</a:t>
            </a:r>
          </a:p>
          <a:p>
            <a:pPr marL="615950" lvl="1" indent="-342900">
              <a:buFont typeface="Arial"/>
              <a:buChar char="•"/>
            </a:pPr>
            <a:r>
              <a:rPr lang="fi-FI" dirty="0"/>
              <a:t>Keksitään teoria, jossa on vain yksi symmetria ja siten yksi vuorovaikutus korkeilla energioilla.</a:t>
            </a:r>
          </a:p>
          <a:p>
            <a:pPr marL="615950" lvl="1" indent="-342900">
              <a:buFont typeface="Arial"/>
              <a:buChar char="•"/>
            </a:pPr>
            <a:r>
              <a:rPr lang="fi-FI" dirty="0"/>
              <a:t>Rikotaan symmetria lisäämällä </a:t>
            </a:r>
            <a:r>
              <a:rPr lang="fi-FI" dirty="0" err="1"/>
              <a:t>higgsinkaltaisia</a:t>
            </a:r>
            <a:r>
              <a:rPr lang="fi-FI" dirty="0"/>
              <a:t> kenttiä, jotka erottavat vahvan ja sähköheikon vuorovaikutuksen.</a:t>
            </a:r>
          </a:p>
          <a:p>
            <a:pPr marL="457200" indent="-457200">
              <a:buAutoNum type="arabicParenR"/>
            </a:pPr>
            <a:endParaRPr lang="fi-FI" sz="2400" dirty="0"/>
          </a:p>
          <a:p>
            <a:r>
              <a:rPr lang="fi-FI" sz="2400" dirty="0"/>
              <a:t>Tuloksena on teoria, jossa kaikki vuorovaikutukset ovat osa yhtä kokonaisuutta, mutta näyttävät erilaisilta.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Yhtenäisyyden rikkominen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979712" y="6489340"/>
            <a:ext cx="4536504" cy="108012"/>
          </a:xfrm>
        </p:spPr>
        <p:txBody>
          <a:bodyPr/>
          <a:lstStyle/>
          <a:p>
            <a:r>
              <a:rPr lang="en-GB"/>
              <a:t>Fysiikkaa runoilijoille, syksy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5519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2060848"/>
            <a:ext cx="6876764" cy="4392488"/>
          </a:xfrm>
        </p:spPr>
        <p:txBody>
          <a:bodyPr>
            <a:normAutofit/>
          </a:bodyPr>
          <a:lstStyle/>
          <a:p>
            <a:r>
              <a:rPr lang="fi-FI" sz="2400" dirty="0"/>
              <a:t>Suurten yhtenäisteorioiden hyötyjä:</a:t>
            </a:r>
          </a:p>
          <a:p>
            <a:pPr lvl="1"/>
            <a:r>
              <a:rPr lang="fi-FI" dirty="0"/>
              <a:t>Selittävät Standardimallin ainesisältöä. (Miksi kaksi leptonia ja kaksi kertaa kolme kvarkkia per perhe?)</a:t>
            </a:r>
          </a:p>
          <a:p>
            <a:pPr lvl="1"/>
            <a:r>
              <a:rPr lang="fi-FI" dirty="0"/>
              <a:t>Voivat selittää hiukkasten massojen arvot.</a:t>
            </a:r>
          </a:p>
          <a:p>
            <a:pPr lvl="1"/>
            <a:r>
              <a:rPr lang="fi-FI" dirty="0"/>
              <a:t>Voivat selittää </a:t>
            </a:r>
            <a:r>
              <a:rPr lang="fi-FI" dirty="0" err="1"/>
              <a:t>baryogeneesin</a:t>
            </a:r>
            <a:r>
              <a:rPr lang="fi-FI" dirty="0"/>
              <a:t>.</a:t>
            </a:r>
          </a:p>
          <a:p>
            <a:pPr lvl="1"/>
            <a:r>
              <a:rPr lang="fi-FI" dirty="0"/>
              <a:t>Toivotaan olevan astinlauta kvanttigravitaatioon.</a:t>
            </a:r>
          </a:p>
          <a:p>
            <a:pPr marL="342900" indent="-342900">
              <a:buFont typeface="Arial"/>
              <a:buChar char="•"/>
            </a:pPr>
            <a:endParaRPr lang="fi-FI" dirty="0"/>
          </a:p>
          <a:p>
            <a:pPr marL="342900" indent="-342900">
              <a:buFont typeface="Arial"/>
              <a:buChar char="•"/>
            </a:pPr>
            <a:r>
              <a:rPr lang="fi-FI" sz="2400" dirty="0"/>
              <a:t>Suurten yhtenäisteorioiden ongelmia:</a:t>
            </a:r>
          </a:p>
          <a:p>
            <a:pPr marL="615950" lvl="1" indent="-342900">
              <a:buFont typeface="Arial"/>
              <a:buChar char="•"/>
            </a:pPr>
            <a:r>
              <a:rPr lang="fi-FI" dirty="0"/>
              <a:t>Uusien </a:t>
            </a:r>
            <a:r>
              <a:rPr lang="fi-FI" dirty="0" err="1"/>
              <a:t>Higgsien</a:t>
            </a:r>
            <a:r>
              <a:rPr lang="fi-FI" dirty="0"/>
              <a:t> rakenne on monimutkainen.</a:t>
            </a:r>
          </a:p>
          <a:p>
            <a:pPr marL="615950" lvl="1" indent="-342900">
              <a:buFont typeface="Arial"/>
              <a:buChar char="•"/>
            </a:pPr>
            <a:r>
              <a:rPr lang="fi-FI" dirty="0"/>
              <a:t>Rikkoutumisen energiaskaalan pitää olla korkea, koska protonin hajoamista ei ole nähty.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Suuria odotuksia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979712" y="6489340"/>
            <a:ext cx="4536504" cy="108012"/>
          </a:xfrm>
        </p:spPr>
        <p:txBody>
          <a:bodyPr/>
          <a:lstStyle/>
          <a:p>
            <a:r>
              <a:rPr lang="en-GB"/>
              <a:t>Fysiikkaa runoilijoille, syksy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7424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2060848"/>
            <a:ext cx="6876764" cy="4392488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fi-FI" dirty="0"/>
              <a:t>Suuri yhtenäisteoria ei sisällä gravitaatiota.</a:t>
            </a:r>
          </a:p>
          <a:p>
            <a:endParaRPr lang="fi-FI" dirty="0"/>
          </a:p>
          <a:p>
            <a:pPr marL="342900" indent="-342900">
              <a:buFont typeface="Arial"/>
              <a:buChar char="•"/>
            </a:pPr>
            <a:r>
              <a:rPr lang="fi-FI" dirty="0"/>
              <a:t>Kaksi suuntaa:</a:t>
            </a:r>
          </a:p>
          <a:p>
            <a:pPr marL="615950" lvl="1" indent="-342900">
              <a:buFont typeface="Arial"/>
              <a:buChar char="•"/>
            </a:pPr>
            <a:r>
              <a:rPr lang="fi-FI" sz="2000" dirty="0"/>
              <a:t>Gravitaation liittäminen kvanttifysiikkaan (</a:t>
            </a:r>
            <a:r>
              <a:rPr lang="fi-FI" sz="2000" b="1" dirty="0"/>
              <a:t>kvanttigravitaatio</a:t>
            </a:r>
            <a:r>
              <a:rPr lang="fi-FI" sz="2000" dirty="0"/>
              <a:t>).</a:t>
            </a:r>
            <a:endParaRPr lang="fi-FI" dirty="0"/>
          </a:p>
          <a:p>
            <a:pPr marL="615950" lvl="1" indent="-342900">
              <a:buFont typeface="Arial"/>
              <a:buChar char="•"/>
            </a:pPr>
            <a:r>
              <a:rPr lang="fi-FI" dirty="0"/>
              <a:t>Kvanttigravitaation yhdistäminen hiukkasfysiikkaan (</a:t>
            </a:r>
            <a:r>
              <a:rPr lang="fi-FI" b="1" dirty="0"/>
              <a:t>kaiken teoria</a:t>
            </a:r>
            <a:r>
              <a:rPr lang="fi-FI" dirty="0"/>
              <a:t>, </a:t>
            </a:r>
            <a:r>
              <a:rPr lang="fi-FI" b="1" dirty="0" err="1"/>
              <a:t>Theory</a:t>
            </a:r>
            <a:r>
              <a:rPr lang="fi-FI" b="1" dirty="0"/>
              <a:t> of </a:t>
            </a:r>
            <a:r>
              <a:rPr lang="fi-FI" b="1" dirty="0" err="1"/>
              <a:t>Everything</a:t>
            </a:r>
            <a:r>
              <a:rPr lang="fi-FI" i="1" dirty="0"/>
              <a:t>, </a:t>
            </a:r>
            <a:r>
              <a:rPr lang="fi-FI" b="1" dirty="0"/>
              <a:t>TOE</a:t>
            </a:r>
            <a:r>
              <a:rPr lang="fi-FI" dirty="0"/>
              <a:t>).</a:t>
            </a:r>
          </a:p>
          <a:p>
            <a:pPr marL="342900" indent="-342900">
              <a:buFont typeface="Arial"/>
              <a:buChar char="•"/>
            </a:pPr>
            <a:endParaRPr lang="fi-FI" dirty="0"/>
          </a:p>
          <a:p>
            <a:pPr marL="342900" indent="-342900">
              <a:buFont typeface="Arial"/>
              <a:buChar char="•"/>
            </a:pPr>
            <a:r>
              <a:rPr lang="fi-FI" dirty="0"/>
              <a:t>Arvellaan, että jälkimmäinen tuottaisi perustavan-laatuisimman mahdollisen teorian, joka ei edes periaatteessa palautuisi mihinkään.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Kvanttigravitaatio</a:t>
            </a:r>
            <a:br>
              <a:rPr lang="fi-FI" dirty="0"/>
            </a:br>
            <a:r>
              <a:rPr lang="fi-FI" dirty="0"/>
              <a:t>ja kaiken teoria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979712" y="6489340"/>
            <a:ext cx="4536504" cy="108012"/>
          </a:xfrm>
        </p:spPr>
        <p:txBody>
          <a:bodyPr/>
          <a:lstStyle/>
          <a:p>
            <a:r>
              <a:rPr lang="en-GB"/>
              <a:t>Fysiikkaa runoilijoille, syksy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37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2060848"/>
            <a:ext cx="6876764" cy="4392488"/>
          </a:xfrm>
        </p:spPr>
        <p:txBody>
          <a:bodyPr>
            <a:normAutofit/>
          </a:bodyPr>
          <a:lstStyle/>
          <a:p>
            <a:r>
              <a:rPr lang="fi-FI" sz="2000" dirty="0"/>
              <a:t>Yleinen suhteellisuusteoria on deterministinen teoria aika-avaruudesta.</a:t>
            </a:r>
          </a:p>
          <a:p>
            <a:endParaRPr lang="fi-FI" sz="2000" dirty="0"/>
          </a:p>
          <a:p>
            <a:r>
              <a:rPr lang="fi-FI" sz="2000" dirty="0"/>
              <a:t>Aika-avaruuden geometriaa kuvataan kentällä, joka kertoo, miten aika-avaruus kaareutuu.</a:t>
            </a:r>
          </a:p>
          <a:p>
            <a:endParaRPr lang="fi-FI" sz="2000" dirty="0"/>
          </a:p>
          <a:p>
            <a:r>
              <a:rPr lang="fi-FI" sz="2000" dirty="0"/>
              <a:t>Sähkömagnetismi:</a:t>
            </a:r>
          </a:p>
          <a:p>
            <a:pPr lvl="1"/>
            <a:r>
              <a:rPr lang="fi-FI" sz="1800" dirty="0" err="1"/>
              <a:t>QED</a:t>
            </a:r>
            <a:r>
              <a:rPr lang="fi-FI" sz="1800" dirty="0"/>
              <a:t> -&gt; </a:t>
            </a:r>
            <a:r>
              <a:rPr lang="fi-FI" sz="1800" dirty="0" err="1"/>
              <a:t>Maxwellin</a:t>
            </a:r>
            <a:r>
              <a:rPr lang="fi-FI" sz="1800" dirty="0"/>
              <a:t> yhtälöt -&gt; Coulombin laki</a:t>
            </a:r>
          </a:p>
          <a:p>
            <a:endParaRPr lang="fi-FI" sz="2000" dirty="0"/>
          </a:p>
          <a:p>
            <a:r>
              <a:rPr lang="fi-FI" sz="2000" dirty="0"/>
              <a:t>Gravitaatio:</a:t>
            </a:r>
          </a:p>
          <a:p>
            <a:pPr lvl="1"/>
            <a:r>
              <a:rPr lang="fi-FI" sz="1800" dirty="0"/>
              <a:t>? - &gt; Einsteinin yhtälö -&gt; Newtonin gravitaatiolaki</a:t>
            </a:r>
            <a:endParaRPr lang="fi-FI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Kvanttigravitaatio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979712" y="6489340"/>
            <a:ext cx="4536504" cy="108012"/>
          </a:xfrm>
        </p:spPr>
        <p:txBody>
          <a:bodyPr/>
          <a:lstStyle/>
          <a:p>
            <a:r>
              <a:rPr lang="en-GB"/>
              <a:t>Fysiikkaa runoilijoille, syksy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380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2060848"/>
            <a:ext cx="6876764" cy="4392488"/>
          </a:xfrm>
        </p:spPr>
        <p:txBody>
          <a:bodyPr>
            <a:normAutofit/>
          </a:bodyPr>
          <a:lstStyle/>
          <a:p>
            <a:r>
              <a:rPr lang="fi-FI" dirty="0"/>
              <a:t>Voidaan yrittää </a:t>
            </a:r>
            <a:r>
              <a:rPr lang="fi-FI" dirty="0" err="1"/>
              <a:t>QED:n</a:t>
            </a:r>
            <a:r>
              <a:rPr lang="fi-FI" dirty="0"/>
              <a:t> reseptiä gravitaatiolle: tehdään klassisesta kentästä kvanttikenttä.</a:t>
            </a:r>
          </a:p>
          <a:p>
            <a:endParaRPr lang="fi-FI" dirty="0"/>
          </a:p>
          <a:p>
            <a:r>
              <a:rPr lang="fi-FI" dirty="0"/>
              <a:t>Yleisen suhteellisuusteorian tapauksessa tämä on paljon vaikeampaa kuin sähkömagnetismin.</a:t>
            </a:r>
          </a:p>
          <a:p>
            <a:pPr lvl="1"/>
            <a:endParaRPr lang="fi-FI" dirty="0"/>
          </a:p>
          <a:p>
            <a:r>
              <a:rPr lang="fi-FI" dirty="0"/>
              <a:t>Kvanttikenttäteoriassa oletetaan yleensä aika-avaruus, joka on muuttumaton ja passiivinen.</a:t>
            </a:r>
          </a:p>
          <a:p>
            <a:pPr lvl="1"/>
            <a:endParaRPr lang="fi-FI" dirty="0"/>
          </a:p>
          <a:p>
            <a:r>
              <a:rPr lang="fi-FI" dirty="0"/>
              <a:t>Gravitaation kuvaaminen vaatii, että aika-avaruus voi muuttua ja </a:t>
            </a:r>
            <a:r>
              <a:rPr lang="fi-FI" dirty="0" err="1"/>
              <a:t>vuorovaikuttaa</a:t>
            </a:r>
            <a:r>
              <a:rPr lang="fi-FI" dirty="0"/>
              <a:t> aineen kanssa.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Painavia ongelmia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979712" y="6489340"/>
            <a:ext cx="4536504" cy="108012"/>
          </a:xfrm>
        </p:spPr>
        <p:txBody>
          <a:bodyPr/>
          <a:lstStyle/>
          <a:p>
            <a:r>
              <a:rPr lang="en-GB"/>
              <a:t>Fysiikkaa runoilijoille, syksy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621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2060848"/>
            <a:ext cx="6876764" cy="4392488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Yleisestä suhteellisuusteoriasta on yritetty rakentaa kvanttiteoriaa ainakin 1950-luvulta alkaen.</a:t>
            </a:r>
          </a:p>
          <a:p>
            <a:endParaRPr lang="fi-FI" dirty="0"/>
          </a:p>
          <a:p>
            <a:r>
              <a:rPr lang="fi-FI" dirty="0"/>
              <a:t>Pieniä poikkeamia tasaisesta aika-avaruudesta osataan käsitellä kuten muitakin kenttiä: </a:t>
            </a:r>
            <a:r>
              <a:rPr lang="fi-FI" b="1" dirty="0" err="1"/>
              <a:t>gravitoni</a:t>
            </a:r>
            <a:r>
              <a:rPr lang="fi-FI" dirty="0"/>
              <a:t>.</a:t>
            </a:r>
          </a:p>
          <a:p>
            <a:pPr lvl="1"/>
            <a:r>
              <a:rPr lang="fi-FI" dirty="0"/>
              <a:t>Inflaation gravitaatioaallot.</a:t>
            </a:r>
          </a:p>
          <a:p>
            <a:pPr lvl="1"/>
            <a:endParaRPr lang="fi-FI" dirty="0"/>
          </a:p>
          <a:p>
            <a:r>
              <a:rPr lang="fi-FI" dirty="0"/>
              <a:t>Tällainen kuvaus ei kelpaa mustille aukoille, koko maailmankaikkeudelle eikä isoille energioille.</a:t>
            </a:r>
          </a:p>
          <a:p>
            <a:endParaRPr lang="fi-FI" dirty="0"/>
          </a:p>
          <a:p>
            <a:r>
              <a:rPr lang="fi-FI" dirty="0"/>
              <a:t>Ovelampia yrityksiä on, mutta ei tiedetä, ovatko ne oikein.</a:t>
            </a:r>
          </a:p>
          <a:p>
            <a:pPr lvl="1"/>
            <a:r>
              <a:rPr lang="fi-FI" dirty="0"/>
              <a:t>Yksi mahdollisuus on se, että aika-avaruus ei ole perustavanlaatuinen, vaan </a:t>
            </a:r>
            <a:r>
              <a:rPr lang="fi-FI" dirty="0" err="1"/>
              <a:t>emergentti</a:t>
            </a:r>
            <a:r>
              <a:rPr lang="fi-FI" dirty="0"/>
              <a:t>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Aika-avaruuden klimppejä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979712" y="6489340"/>
            <a:ext cx="4536504" cy="108012"/>
          </a:xfrm>
        </p:spPr>
        <p:txBody>
          <a:bodyPr/>
          <a:lstStyle/>
          <a:p>
            <a:r>
              <a:rPr lang="en-GB"/>
              <a:t>Fysiikkaa runoilijoille, syksy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425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1988840"/>
            <a:ext cx="6876764" cy="44284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i-FI" b="1" dirty="0"/>
              <a:t>Klassinen mekaniikka</a:t>
            </a:r>
          </a:p>
          <a:p>
            <a:pPr marL="0" indent="0">
              <a:buNone/>
            </a:pPr>
            <a:endParaRPr lang="fi-FI" b="1" dirty="0"/>
          </a:p>
          <a:p>
            <a:pPr marL="0" indent="0">
              <a:buNone/>
            </a:pPr>
            <a:endParaRPr lang="fi-FI" b="1" dirty="0"/>
          </a:p>
          <a:p>
            <a:pPr marL="0" indent="0">
              <a:buNone/>
            </a:pPr>
            <a:r>
              <a:rPr lang="fi-FI" b="1" dirty="0"/>
              <a:t>Kvanttimekaniikka	      Suppea suhteellisuusteoria</a:t>
            </a:r>
          </a:p>
          <a:p>
            <a:pPr marL="0" indent="0">
              <a:buNone/>
            </a:pPr>
            <a:endParaRPr lang="fi-FI" b="1" dirty="0"/>
          </a:p>
          <a:p>
            <a:pPr marL="0" indent="0">
              <a:buNone/>
            </a:pPr>
            <a:endParaRPr lang="fi-FI" b="1" dirty="0"/>
          </a:p>
          <a:p>
            <a:pPr marL="0" indent="0">
              <a:buNone/>
            </a:pPr>
            <a:r>
              <a:rPr lang="fi-FI" b="1" dirty="0"/>
              <a:t>Kvanttikenttäteoria	      Yleinen suhteellisuusteoria</a:t>
            </a:r>
          </a:p>
          <a:p>
            <a:pPr marL="0" indent="0">
              <a:buNone/>
            </a:pPr>
            <a:r>
              <a:rPr lang="fi-FI" b="1" dirty="0"/>
              <a:t>	</a:t>
            </a:r>
          </a:p>
          <a:p>
            <a:pPr marL="0" indent="0">
              <a:buNone/>
            </a:pPr>
            <a:r>
              <a:rPr lang="fi-FI" b="1" dirty="0"/>
              <a:t>	                          </a:t>
            </a:r>
          </a:p>
          <a:p>
            <a:pPr marL="0" indent="0" algn="ctr">
              <a:buNone/>
            </a:pPr>
            <a:r>
              <a:rPr lang="fi-FI" b="1" dirty="0"/>
              <a:t>Kvanttigravitaatioteoria, kaiken teoria?</a:t>
            </a:r>
          </a:p>
          <a:p>
            <a:pPr marL="0" indent="0">
              <a:buNone/>
            </a:pPr>
            <a:endParaRPr lang="fi-FI" b="1" dirty="0"/>
          </a:p>
          <a:p>
            <a:pPr marL="0" indent="0">
              <a:buNone/>
            </a:pPr>
            <a:endParaRPr lang="fi-FI" b="1" dirty="0"/>
          </a:p>
          <a:p>
            <a:pPr marL="0" indent="0">
              <a:buNone/>
            </a:pPr>
            <a:endParaRPr lang="fi-FI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1979614" y="6165850"/>
            <a:ext cx="4176561" cy="431800"/>
          </a:xfrm>
        </p:spPr>
        <p:txBody>
          <a:bodyPr/>
          <a:lstStyle/>
          <a:p>
            <a:r>
              <a:rPr lang="ro-RO"/>
              <a:t>Fysiikkaa runoilijoille, syksy 2019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Modernin fysiikan sukupuu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599892" y="2456892"/>
            <a:ext cx="684076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599892" y="3789040"/>
            <a:ext cx="0" cy="7560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3815916" y="3753036"/>
            <a:ext cx="3492388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7416316" y="3753036"/>
            <a:ext cx="0" cy="7560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599892" y="5049180"/>
            <a:ext cx="1188132" cy="828092"/>
          </a:xfrm>
          <a:prstGeom prst="straightConnector1">
            <a:avLst/>
          </a:prstGeom>
          <a:ln>
            <a:prstDash val="dot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6156176" y="5049180"/>
            <a:ext cx="1260140" cy="828092"/>
          </a:xfrm>
          <a:prstGeom prst="straightConnector1">
            <a:avLst/>
          </a:prstGeom>
          <a:ln>
            <a:prstDash val="dot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Content Placeholder 1"/>
          <p:cNvSpPr txBox="1">
            <a:spLocks/>
          </p:cNvSpPr>
          <p:nvPr/>
        </p:nvSpPr>
        <p:spPr>
          <a:xfrm>
            <a:off x="4499992" y="5193196"/>
            <a:ext cx="324036" cy="36004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66700" indent="-266700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0" indent="-274638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65113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273050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1438" indent="-265113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dirty="0"/>
              <a:t>?</a:t>
            </a:r>
          </a:p>
        </p:txBody>
      </p:sp>
      <p:sp>
        <p:nvSpPr>
          <p:cNvPr id="49" name="Content Placeholder 1"/>
          <p:cNvSpPr txBox="1">
            <a:spLocks/>
          </p:cNvSpPr>
          <p:nvPr/>
        </p:nvSpPr>
        <p:spPr>
          <a:xfrm>
            <a:off x="6228184" y="5193196"/>
            <a:ext cx="324036" cy="36004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66700" indent="-266700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0" indent="-274638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65113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273050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1438" indent="-265113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dirty="0"/>
              <a:t>?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6552220" y="2456892"/>
            <a:ext cx="684076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57370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2060848"/>
            <a:ext cx="6876764" cy="4392488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/>
              <a:buChar char="•"/>
            </a:pPr>
            <a:r>
              <a:rPr lang="fi-FI" sz="2400" dirty="0"/>
              <a:t>Yksi yleisen suhteellisuusteorian yleistys kvanttiteoriaan on </a:t>
            </a:r>
            <a:r>
              <a:rPr lang="fi-FI" sz="2400" b="1" dirty="0"/>
              <a:t>supergravitaatio</a:t>
            </a:r>
            <a:r>
              <a:rPr lang="fi-FI" sz="2400" dirty="0"/>
              <a:t>.</a:t>
            </a:r>
          </a:p>
          <a:p>
            <a:pPr marL="342900" indent="-342900">
              <a:buFont typeface="Arial"/>
              <a:buChar char="•"/>
            </a:pPr>
            <a:endParaRPr lang="fi-FI" sz="2400" dirty="0"/>
          </a:p>
          <a:p>
            <a:pPr marL="342900" indent="-342900">
              <a:buFont typeface="Arial"/>
              <a:buChar char="•"/>
            </a:pPr>
            <a:r>
              <a:rPr lang="fi-FI" sz="2400" dirty="0"/>
              <a:t>Siinä yhdistetään yleinen suhteellisuusteoria ja supersymmetria.</a:t>
            </a:r>
          </a:p>
          <a:p>
            <a:pPr marL="342900" indent="-342900">
              <a:buFont typeface="Arial"/>
              <a:buChar char="•"/>
            </a:pPr>
            <a:endParaRPr lang="fi-FI" sz="2400" dirty="0"/>
          </a:p>
          <a:p>
            <a:pPr marL="342900" indent="-342900">
              <a:buFont typeface="Arial"/>
              <a:buChar char="•"/>
            </a:pPr>
            <a:r>
              <a:rPr lang="fi-FI" sz="2400" dirty="0"/>
              <a:t>Siinä otetaan mukaan </a:t>
            </a:r>
            <a:r>
              <a:rPr lang="fi-FI" sz="2400" dirty="0" err="1"/>
              <a:t>gravitonin</a:t>
            </a:r>
            <a:r>
              <a:rPr lang="fi-FI" sz="2400" dirty="0"/>
              <a:t> supersymmetrinen partneri.</a:t>
            </a:r>
          </a:p>
          <a:p>
            <a:pPr marL="342900" indent="-342900">
              <a:buFont typeface="Arial"/>
              <a:buChar char="•"/>
            </a:pPr>
            <a:endParaRPr lang="fi-FI" sz="2400" dirty="0"/>
          </a:p>
          <a:p>
            <a:pPr marL="342900" indent="-342900">
              <a:buFont typeface="Arial"/>
              <a:buChar char="•"/>
            </a:pPr>
            <a:r>
              <a:rPr lang="fi-FI" sz="2400" dirty="0"/>
              <a:t>Tässäkin tapauksessa supersymmetria pitää rikkoa, koska superpartnereita ei ole nähty.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Supergravitaatio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979712" y="6489340"/>
            <a:ext cx="4536504" cy="108012"/>
          </a:xfrm>
        </p:spPr>
        <p:txBody>
          <a:bodyPr/>
          <a:lstStyle/>
          <a:p>
            <a:r>
              <a:rPr lang="en-GB"/>
              <a:t>Fysiikkaa runoilijoille, syksy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7481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2060848"/>
            <a:ext cx="6876764" cy="4392488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/>
              <a:buChar char="•"/>
            </a:pPr>
            <a:r>
              <a:rPr lang="fi-FI" sz="2400" dirty="0"/>
              <a:t>Supergravitaation rakenne on vielä rajoittavampi kuin muun supersymmetrian.</a:t>
            </a:r>
          </a:p>
          <a:p>
            <a:pPr marL="342900" indent="-342900">
              <a:buFont typeface="Arial"/>
              <a:buChar char="•"/>
            </a:pPr>
            <a:endParaRPr lang="fi-FI" sz="2400" dirty="0"/>
          </a:p>
          <a:p>
            <a:pPr marL="342900" indent="-342900">
              <a:buFont typeface="Arial"/>
              <a:buChar char="•"/>
            </a:pPr>
            <a:r>
              <a:rPr lang="fi-FI" sz="2400" dirty="0"/>
              <a:t>Se kytkee aika-avaruuden ja hiukkassisällön yhteen.</a:t>
            </a:r>
          </a:p>
          <a:p>
            <a:pPr marL="342900" indent="-342900">
              <a:buFont typeface="Arial"/>
              <a:buChar char="•"/>
            </a:pPr>
            <a:endParaRPr lang="fi-FI" sz="2400" dirty="0"/>
          </a:p>
          <a:p>
            <a:pPr marL="342900" indent="-342900">
              <a:buFont typeface="Arial"/>
              <a:buChar char="•"/>
            </a:pPr>
            <a:r>
              <a:rPr lang="fi-FI" sz="2400" dirty="0"/>
              <a:t>Supergravitaatioteoriat käyttäytyvät eri tavalla eri määrässä ulottuvuuksia.</a:t>
            </a:r>
          </a:p>
          <a:p>
            <a:pPr marL="342900" indent="-342900">
              <a:buFont typeface="Arial"/>
              <a:buChar char="•"/>
            </a:pPr>
            <a:endParaRPr lang="fi-FI" sz="2400" dirty="0"/>
          </a:p>
          <a:p>
            <a:pPr marL="342900" indent="-342900">
              <a:buFont typeface="Arial"/>
              <a:buChar char="•"/>
            </a:pPr>
            <a:r>
              <a:rPr lang="fi-FI" sz="2400" dirty="0"/>
              <a:t>10+1 ulottuvuudessa on vain yksi mahdollinen supergravitaatioteoria.</a:t>
            </a:r>
          </a:p>
          <a:p>
            <a:pPr marL="615950" lvl="1" indent="-342900">
              <a:buFont typeface="Arial"/>
              <a:buChar char="•"/>
            </a:pPr>
            <a:r>
              <a:rPr lang="fi-FI" dirty="0"/>
              <a:t>Symmetria sanelee aineen ja vuorovaikutukset yksikäsitteisesti.</a:t>
            </a:r>
          </a:p>
          <a:p>
            <a:pPr marL="615950" lvl="1" indent="-342900">
              <a:buFont typeface="Arial"/>
              <a:buChar char="•"/>
            </a:pPr>
            <a:r>
              <a:rPr lang="fi-FI" dirty="0"/>
              <a:t>Ei kuvaa todellisuutta, ainakaan sellaisenaan.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Korkeuksiin kurottamista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979712" y="6489340"/>
            <a:ext cx="4536504" cy="108012"/>
          </a:xfrm>
        </p:spPr>
        <p:txBody>
          <a:bodyPr/>
          <a:lstStyle/>
          <a:p>
            <a:r>
              <a:rPr lang="en-GB"/>
              <a:t>Fysiikkaa runoilijoille, syksy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8234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2060848"/>
            <a:ext cx="6876764" cy="4392488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/>
              <a:buChar char="•"/>
            </a:pPr>
            <a:r>
              <a:rPr lang="fi-FI" sz="2400" dirty="0"/>
              <a:t>Monet tutkijat ajattelevat, että kvanttifysiikan ja yleisen suhteellisuusteorian yhdistäminen, ja kaiken teorian löytäminen, vaatii perusteellista käsitteellistä muutosta.</a:t>
            </a:r>
          </a:p>
          <a:p>
            <a:pPr marL="342900" indent="-342900">
              <a:buFont typeface="Arial"/>
              <a:buChar char="•"/>
            </a:pPr>
            <a:endParaRPr lang="fi-FI" sz="2400" dirty="0"/>
          </a:p>
          <a:p>
            <a:pPr marL="342900" indent="-342900">
              <a:buFont typeface="Arial"/>
              <a:buChar char="•"/>
            </a:pPr>
            <a:r>
              <a:rPr lang="fi-FI" sz="2400" dirty="0"/>
              <a:t>Tutkituin ehdokas periaatteiltaan uudenlaiseksi kvanttigravitaatioteoriaksi ja kaiken teoriaksi on </a:t>
            </a:r>
            <a:r>
              <a:rPr lang="fi-FI" sz="2400" b="1" dirty="0"/>
              <a:t>säieteoria</a:t>
            </a:r>
            <a:r>
              <a:rPr lang="fi-FI" sz="2400" dirty="0"/>
              <a:t>.</a:t>
            </a:r>
          </a:p>
          <a:p>
            <a:pPr marL="342900" indent="-342900">
              <a:buFont typeface="Arial"/>
              <a:buChar char="•"/>
            </a:pPr>
            <a:endParaRPr lang="fi-FI" sz="2400" dirty="0"/>
          </a:p>
          <a:p>
            <a:pPr marL="342900" indent="-342900">
              <a:buFont typeface="Arial"/>
              <a:buChar char="•"/>
            </a:pPr>
            <a:r>
              <a:rPr lang="fi-FI" sz="2400" dirty="0"/>
              <a:t>Säieteoria on laaja alue, jota on tutkittu tuhansissa artikkeleissa.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Uudesta kulmasta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979712" y="6489340"/>
            <a:ext cx="4536504" cy="108012"/>
          </a:xfrm>
        </p:spPr>
        <p:txBody>
          <a:bodyPr/>
          <a:lstStyle/>
          <a:p>
            <a:r>
              <a:rPr lang="en-GB"/>
              <a:t>Fysiikkaa runoilijoille, syksy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0278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2060848"/>
            <a:ext cx="6876764" cy="4392488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/>
              <a:buChar char="•"/>
            </a:pPr>
            <a:r>
              <a:rPr lang="fi-FI" sz="2400" dirty="0"/>
              <a:t>Säieteoria on kvanttiteoria </a:t>
            </a:r>
            <a:r>
              <a:rPr lang="fi-FI" sz="2400" b="1" dirty="0"/>
              <a:t>säikeistä</a:t>
            </a:r>
            <a:r>
              <a:rPr lang="fi-FI" sz="2400" dirty="0"/>
              <a:t>, kaksiulotteisista kappaleista.</a:t>
            </a:r>
          </a:p>
          <a:p>
            <a:pPr marL="615950" lvl="1" indent="-342900">
              <a:buFont typeface="Arial"/>
              <a:buChar char="•"/>
            </a:pPr>
            <a:r>
              <a:rPr lang="fi-FI" dirty="0"/>
              <a:t>Vrt. kvanttimekaniikka on kvanttiteoria yksiulotteisista kappaleista.</a:t>
            </a:r>
          </a:p>
          <a:p>
            <a:pPr marL="615950" lvl="1" indent="-342900">
              <a:buFont typeface="Arial"/>
              <a:buChar char="•"/>
            </a:pPr>
            <a:r>
              <a:rPr lang="fi-FI" dirty="0"/>
              <a:t>Säieteoria ei perustu kvanttikenttäteoriaan.</a:t>
            </a:r>
          </a:p>
          <a:p>
            <a:pPr marL="342900" indent="-342900">
              <a:buFont typeface="Arial"/>
              <a:buChar char="•"/>
            </a:pPr>
            <a:endParaRPr lang="fi-FI" sz="2400" dirty="0"/>
          </a:p>
          <a:p>
            <a:pPr marL="342900" indent="-342900">
              <a:buFont typeface="Arial"/>
              <a:buChar char="•"/>
            </a:pPr>
            <a:r>
              <a:rPr lang="fi-FI" sz="2400" dirty="0"/>
              <a:t>Säikeiden värähtelyt vastaavat hiukkasia.</a:t>
            </a:r>
          </a:p>
          <a:p>
            <a:pPr marL="342900" indent="-342900">
              <a:buFont typeface="Arial"/>
              <a:buChar char="•"/>
            </a:pPr>
            <a:endParaRPr lang="fi-FI" sz="2400" dirty="0"/>
          </a:p>
          <a:p>
            <a:pPr marL="342900" indent="-342900">
              <a:buFont typeface="Arial"/>
              <a:buChar char="•"/>
            </a:pPr>
            <a:r>
              <a:rPr lang="fi-FI" sz="2400" dirty="0"/>
              <a:t>Säieteoriaa tutkittiin alun perin 1960-luvulla ehdokkaana vahvojen vuorovaikutusten teoriaksi.</a:t>
            </a:r>
          </a:p>
          <a:p>
            <a:pPr marL="342900" indent="-342900">
              <a:buFont typeface="Arial"/>
              <a:buChar char="•"/>
            </a:pPr>
            <a:endParaRPr lang="fi-FI" sz="2400" dirty="0"/>
          </a:p>
          <a:p>
            <a:pPr marL="342900" indent="-342900">
              <a:buFont typeface="Arial"/>
              <a:buChar char="•"/>
            </a:pPr>
            <a:r>
              <a:rPr lang="fi-FI" sz="2400" dirty="0"/>
              <a:t>1974 hahmotettiin, että se sisältää gravitaation.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Säieteoria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979712" y="6489340"/>
            <a:ext cx="4536504" cy="108012"/>
          </a:xfrm>
        </p:spPr>
        <p:txBody>
          <a:bodyPr/>
          <a:lstStyle/>
          <a:p>
            <a:r>
              <a:rPr lang="en-GB"/>
              <a:t>Fysiikkaa runoilijoille, syksy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561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2060848"/>
            <a:ext cx="6876764" cy="4392488"/>
          </a:xfrm>
        </p:spPr>
        <p:txBody>
          <a:bodyPr>
            <a:normAutofit fontScale="92500" lnSpcReduction="20000"/>
          </a:bodyPr>
          <a:lstStyle/>
          <a:p>
            <a:r>
              <a:rPr lang="fi-FI" sz="2400" dirty="0"/>
              <a:t>Säieteoria on (tavallisissa versioissaan) mahdollinen vain, jos ulottuvuuksia on 9+1.</a:t>
            </a:r>
          </a:p>
          <a:p>
            <a:endParaRPr lang="fi-FI" sz="2400" dirty="0"/>
          </a:p>
          <a:p>
            <a:r>
              <a:rPr lang="fi-FI" sz="2400" dirty="0"/>
              <a:t>Ensimmäinen teoria, joka ennustaa ulottuvuuksien lukumäärän.</a:t>
            </a:r>
          </a:p>
          <a:p>
            <a:endParaRPr lang="fi-FI" sz="2400" dirty="0"/>
          </a:p>
          <a:p>
            <a:r>
              <a:rPr lang="fi-FI" sz="2400" dirty="0"/>
              <a:t>Säieteoria sisältää myös supersymmetrian ja suuren yhtenäisteorian.</a:t>
            </a:r>
          </a:p>
          <a:p>
            <a:endParaRPr lang="fi-FI" sz="2400" dirty="0"/>
          </a:p>
          <a:p>
            <a:r>
              <a:rPr lang="fi-FI" sz="2400" dirty="0"/>
              <a:t>Kvanttigravitaatioteorian etsiminen johtaa </a:t>
            </a:r>
            <a:r>
              <a:rPr lang="fi-FI" sz="2400"/>
              <a:t>ehdokkaaseen kaiken teoriaksi</a:t>
            </a:r>
            <a:r>
              <a:rPr lang="fi-FI" sz="2400" dirty="0"/>
              <a:t>.</a:t>
            </a:r>
          </a:p>
          <a:p>
            <a:pPr lvl="1"/>
            <a:r>
              <a:rPr lang="fi-FI" dirty="0"/>
              <a:t>Hedelmällistä: yksinkertaisesta ideasta seuraa monimuotoinen rakenne.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Ulottuvuuksien luku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979712" y="6489340"/>
            <a:ext cx="4536504" cy="108012"/>
          </a:xfrm>
        </p:spPr>
        <p:txBody>
          <a:bodyPr/>
          <a:lstStyle/>
          <a:p>
            <a:r>
              <a:rPr lang="en-GB"/>
              <a:t>Fysiikkaa runoilijoille, syksy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243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2060848"/>
            <a:ext cx="6876764" cy="4392488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buFont typeface="Arial"/>
              <a:buChar char="•"/>
            </a:pPr>
            <a:r>
              <a:rPr lang="fi-FI" sz="2400" dirty="0"/>
              <a:t>1984 hahmotettiin, että mahdollisia säieteorioita on vain viisi erilaista.</a:t>
            </a:r>
          </a:p>
          <a:p>
            <a:pPr marL="342900" indent="-342900">
              <a:buFont typeface="Arial"/>
              <a:buChar char="•"/>
            </a:pPr>
            <a:endParaRPr lang="fi-FI" sz="2400" dirty="0"/>
          </a:p>
          <a:p>
            <a:pPr marL="342900" indent="-342900">
              <a:buFont typeface="Arial"/>
              <a:buChar char="•"/>
            </a:pPr>
            <a:r>
              <a:rPr lang="fi-FI" sz="2400" dirty="0"/>
              <a:t>1995 ehdotettiin, että ne ovat rajatapauksia kaiken teoriasta, </a:t>
            </a:r>
            <a:r>
              <a:rPr lang="fi-FI" sz="2400" b="1" dirty="0"/>
              <a:t>M-teoriasta</a:t>
            </a:r>
            <a:r>
              <a:rPr lang="fi-FI" sz="2400" dirty="0"/>
              <a:t>, jossa on 10+1 ulottuvuutta.</a:t>
            </a:r>
          </a:p>
          <a:p>
            <a:pPr marL="615950" lvl="1" indent="-342900">
              <a:buFont typeface="Arial"/>
              <a:buChar char="•"/>
            </a:pPr>
            <a:r>
              <a:rPr lang="fi-FI" dirty="0"/>
              <a:t>11-ulotteinen supergravitaatio on sen approksimaatio.</a:t>
            </a:r>
          </a:p>
          <a:p>
            <a:pPr marL="342900" indent="-342900">
              <a:buFont typeface="Arial"/>
              <a:buChar char="•"/>
            </a:pPr>
            <a:endParaRPr lang="fi-FI" sz="2400" dirty="0"/>
          </a:p>
          <a:p>
            <a:pPr marL="342900" indent="-342900">
              <a:buFont typeface="Arial"/>
              <a:buChar char="•"/>
            </a:pPr>
            <a:r>
              <a:rPr lang="fi-FI" sz="2400" dirty="0"/>
              <a:t>Ongelmia:</a:t>
            </a:r>
          </a:p>
          <a:p>
            <a:pPr marL="615950" lvl="1" indent="-342900">
              <a:buFont typeface="Arial"/>
              <a:buChar char="•"/>
            </a:pPr>
            <a:r>
              <a:rPr lang="fi-FI" dirty="0"/>
              <a:t>Ei tiedetä, mikä M-teoria on.</a:t>
            </a:r>
          </a:p>
          <a:p>
            <a:pPr marL="615950" lvl="1" indent="-342900">
              <a:buFont typeface="Arial"/>
              <a:buChar char="•"/>
            </a:pPr>
            <a:r>
              <a:rPr lang="fi-FI" dirty="0"/>
              <a:t>Havaitsemme vain 3+1 ulottuvuutta.</a:t>
            </a:r>
          </a:p>
          <a:p>
            <a:pPr marL="615950" lvl="1" indent="-342900">
              <a:buFont typeface="Arial"/>
              <a:buChar char="•"/>
            </a:pPr>
            <a:r>
              <a:rPr lang="fi-FI" dirty="0"/>
              <a:t>Supersymmetriaa ei havaita.</a:t>
            </a:r>
          </a:p>
          <a:p>
            <a:pPr marL="615950" lvl="1" indent="-342900">
              <a:buFont typeface="Arial"/>
              <a:buChar char="•"/>
            </a:pPr>
            <a:r>
              <a:rPr lang="fi-FI" dirty="0"/>
              <a:t>Säieteorian sisältämä gravitaatioteoria on erilainen kuin yleinen suhteellisuusteoria, ja ristiriidassa havaintojen  kanssa.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Viisi nurkkaa, yksi teoria?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979712" y="6489340"/>
            <a:ext cx="4536504" cy="108012"/>
          </a:xfrm>
        </p:spPr>
        <p:txBody>
          <a:bodyPr/>
          <a:lstStyle/>
          <a:p>
            <a:r>
              <a:rPr lang="en-GB"/>
              <a:t>Fysiikkaa runoilijoille, syksy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204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2060848"/>
            <a:ext cx="6876764" cy="4356484"/>
          </a:xfrm>
        </p:spPr>
        <p:txBody>
          <a:bodyPr>
            <a:normAutofit lnSpcReduction="10000"/>
          </a:bodyPr>
          <a:lstStyle/>
          <a:p>
            <a:r>
              <a:rPr lang="fi-FI" sz="1800" dirty="0"/>
              <a:t>Ongelmien uskotaan liittyvän toisiinsa: kun ylimääräiset ulottuvuudet kääritään pieniksi, niin teoria muuttuu.</a:t>
            </a:r>
          </a:p>
          <a:p>
            <a:endParaRPr lang="fi-FI" sz="1800" dirty="0"/>
          </a:p>
          <a:p>
            <a:r>
              <a:rPr lang="fi-FI" sz="1800" dirty="0"/>
              <a:t>Emme näe ylimääräisiä ulottuvuuksia, jos ne ovat pieniä.</a:t>
            </a:r>
          </a:p>
          <a:p>
            <a:endParaRPr lang="fi-FI" sz="1800" dirty="0"/>
          </a:p>
          <a:p>
            <a:r>
              <a:rPr lang="fi-FI" sz="1800" dirty="0"/>
              <a:t>On valtavan monta tapaa kääriä ulottuvuuksia.</a:t>
            </a:r>
          </a:p>
          <a:p>
            <a:pPr lvl="1"/>
            <a:r>
              <a:rPr lang="fi-FI" sz="1600" dirty="0"/>
              <a:t>Kääriminen vaikuttaa siihen, millaisia hiukkasia ja vuorovaikutuksia on.</a:t>
            </a:r>
          </a:p>
          <a:p>
            <a:pPr lvl="1"/>
            <a:endParaRPr lang="fi-FI" sz="1800" dirty="0"/>
          </a:p>
          <a:p>
            <a:r>
              <a:rPr lang="fi-FI" sz="1800" dirty="0"/>
              <a:t>Ei tiedetä:</a:t>
            </a:r>
          </a:p>
          <a:p>
            <a:pPr lvl="1"/>
            <a:r>
              <a:rPr lang="fi-FI" sz="1600" dirty="0"/>
              <a:t>Millä periaatteella oikea kääriminen määräytyy. (Miksi 3+1?)</a:t>
            </a:r>
          </a:p>
          <a:p>
            <a:pPr lvl="1"/>
            <a:r>
              <a:rPr lang="fi-FI" sz="1600" dirty="0"/>
              <a:t>Onko sellaista periaatetta olemassa.</a:t>
            </a:r>
          </a:p>
          <a:p>
            <a:pPr lvl="1"/>
            <a:r>
              <a:rPr lang="fi-FI" sz="1600" dirty="0"/>
              <a:t>Onko oikeaa käärimistä olemassa.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Lukemattomia piiloja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26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979712" y="6489340"/>
            <a:ext cx="4536504" cy="108012"/>
          </a:xfrm>
        </p:spPr>
        <p:txBody>
          <a:bodyPr/>
          <a:lstStyle/>
          <a:p>
            <a:r>
              <a:rPr lang="en-GB"/>
              <a:t>Fysiikkaa runoilijoille, syksy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80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2060848"/>
            <a:ext cx="6876764" cy="4392488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fi-FI" sz="2000" dirty="0"/>
              <a:t>Epäonnistuminen on yritetty kääntää voitoksi sanomalla, että kaikki käärimiset kuvaavat todellisuutta, mutta voimme havaita vain sellaisen, joissa olemassaolomme on mahdollista.</a:t>
            </a:r>
          </a:p>
          <a:p>
            <a:pPr marL="615950" lvl="1" indent="-342900">
              <a:buFont typeface="Arial"/>
              <a:buChar char="•"/>
            </a:pPr>
            <a:r>
              <a:rPr lang="fi-FI" sz="1800" dirty="0"/>
              <a:t>Ei kannata etsiä ’sitä ainoaa oikeaa’.</a:t>
            </a:r>
          </a:p>
          <a:p>
            <a:pPr marL="0" indent="0">
              <a:buNone/>
            </a:pPr>
            <a:endParaRPr lang="fi-FI" sz="2000" dirty="0"/>
          </a:p>
          <a:p>
            <a:pPr marL="342900" indent="-342900">
              <a:buFont typeface="Arial"/>
              <a:buChar char="•"/>
            </a:pPr>
            <a:r>
              <a:rPr lang="fi-FI" sz="2000" dirty="0"/>
              <a:t>Se idea, että maailmankaikkeuden ominaisuudet määräytyvät siitä, että olemassaolomme on mahdollista, tunnetaan nimellä </a:t>
            </a:r>
            <a:r>
              <a:rPr lang="fi-FI" sz="2000" b="1" dirty="0" err="1"/>
              <a:t>antrooppinen</a:t>
            </a:r>
            <a:r>
              <a:rPr lang="fi-FI" sz="2000" b="1" dirty="0"/>
              <a:t> periaate</a:t>
            </a:r>
            <a:r>
              <a:rPr lang="fi-FI" sz="2000" dirty="0"/>
              <a:t>.</a:t>
            </a:r>
          </a:p>
          <a:p>
            <a:pPr marL="615950" lvl="1" indent="-342900">
              <a:buFont typeface="Arial"/>
              <a:buChar char="•"/>
            </a:pPr>
            <a:r>
              <a:rPr lang="fi-FI" sz="1800" dirty="0"/>
              <a:t>Herättää voimakkaita tunteita tiedeyhteisössä.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Kaikenlaisia selityksiä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27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979712" y="6489340"/>
            <a:ext cx="4536504" cy="108012"/>
          </a:xfrm>
        </p:spPr>
        <p:txBody>
          <a:bodyPr/>
          <a:lstStyle/>
          <a:p>
            <a:r>
              <a:rPr lang="en-GB"/>
              <a:t>Fysiikkaa runoilijoille, syksy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0285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2060848"/>
            <a:ext cx="6876764" cy="4392488"/>
          </a:xfrm>
        </p:spPr>
        <p:txBody>
          <a:bodyPr>
            <a:normAutofit/>
          </a:bodyPr>
          <a:lstStyle/>
          <a:p>
            <a:r>
              <a:rPr lang="fi-FI" sz="2000" dirty="0"/>
              <a:t>Jos kaikki erilaisia käärimisiä vastaavat maailmankaikkeudet ovat olemassa (mitä se tarkoittaakaan) </a:t>
            </a:r>
            <a:r>
              <a:rPr lang="fi-FI" sz="2000" b="1" dirty="0" err="1"/>
              <a:t>multiversumissa</a:t>
            </a:r>
            <a:r>
              <a:rPr lang="fi-FI" sz="2000" dirty="0"/>
              <a:t>, niin ennusteita voi tehdä ainoastaan tilastollisesti, jos tuntee luonnonlakien jakauman </a:t>
            </a:r>
            <a:r>
              <a:rPr lang="fi-FI" sz="2000" dirty="0" err="1"/>
              <a:t>multiversumissa</a:t>
            </a:r>
            <a:r>
              <a:rPr lang="fi-FI" sz="2000" dirty="0"/>
              <a:t>.</a:t>
            </a:r>
          </a:p>
          <a:p>
            <a:pPr marL="0" indent="0">
              <a:buNone/>
            </a:pPr>
            <a:endParaRPr lang="fi-FI" sz="2000" dirty="0"/>
          </a:p>
          <a:p>
            <a:pPr marL="342900" indent="-342900">
              <a:buFont typeface="Arial"/>
              <a:buChar char="•"/>
            </a:pPr>
            <a:r>
              <a:rPr lang="fi-FI" sz="2000" dirty="0"/>
              <a:t>Kaikkia käärimisiä ei tunneta, joten ei voida ennustaa mitään.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Kaikenlaisia selityksiä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979712" y="6489340"/>
            <a:ext cx="4536504" cy="108012"/>
          </a:xfrm>
        </p:spPr>
        <p:txBody>
          <a:bodyPr/>
          <a:lstStyle/>
          <a:p>
            <a:r>
              <a:rPr lang="en-GB"/>
              <a:t>Fysiikkaa runoilijoille, syksy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636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2060848"/>
            <a:ext cx="6876764" cy="4428492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fi-FI" sz="2000" dirty="0"/>
              <a:t>Kvanttiteoria säikeistä pitää sisällään hiukkasfysiikan ja gravitaation.</a:t>
            </a:r>
          </a:p>
          <a:p>
            <a:pPr marL="615950" lvl="1" indent="-342900">
              <a:buFont typeface="Arial"/>
              <a:buChar char="•"/>
            </a:pPr>
            <a:r>
              <a:rPr lang="fi-FI" sz="1800" dirty="0"/>
              <a:t>Todellisuutta kuvaavan hiukkasfysiikan ja gravitaation saaminen siitä on vaikeaa.</a:t>
            </a:r>
          </a:p>
          <a:p>
            <a:pPr marL="342900" indent="-342900">
              <a:buFont typeface="Arial"/>
              <a:buChar char="•"/>
            </a:pPr>
            <a:endParaRPr lang="fi-FI" sz="2000" dirty="0"/>
          </a:p>
          <a:p>
            <a:pPr marL="342900" indent="-342900">
              <a:buFont typeface="Arial"/>
              <a:buChar char="•"/>
            </a:pPr>
            <a:r>
              <a:rPr lang="fi-FI" sz="2000" dirty="0"/>
              <a:t>Säieteoriaa on tutkittu kaiken teoriana yli 40 vuotta, mutta vieläkään ei tiedetä kahta asiaa:</a:t>
            </a:r>
          </a:p>
          <a:p>
            <a:pPr marL="615950" lvl="1" indent="-342900">
              <a:buFont typeface="Arial"/>
              <a:buChar char="•"/>
            </a:pPr>
            <a:r>
              <a:rPr lang="fi-FI" sz="1800" dirty="0"/>
              <a:t>Mikä säieteoria on.</a:t>
            </a:r>
          </a:p>
          <a:p>
            <a:pPr marL="615950" lvl="1" indent="-342900">
              <a:buFont typeface="Arial"/>
              <a:buChar char="•"/>
            </a:pPr>
            <a:r>
              <a:rPr lang="fi-FI" sz="1800" dirty="0"/>
              <a:t>Kuvaako se todellisuutta.</a:t>
            </a:r>
          </a:p>
          <a:p>
            <a:pPr marL="342900" indent="-342900">
              <a:buFont typeface="Arial"/>
              <a:buChar char="•"/>
            </a:pPr>
            <a:endParaRPr lang="fi-FI" sz="2000" dirty="0"/>
          </a:p>
          <a:p>
            <a:pPr marL="342900" indent="-342900">
              <a:buFont typeface="Arial"/>
              <a:buChar char="•"/>
            </a:pPr>
            <a:r>
              <a:rPr lang="fi-FI" sz="2000" dirty="0"/>
              <a:t>Säieteoriaa on johtanut matemaattisiin oivalluksiin ja mahdollisesti hyödyllisiin laskennallisiin apuvälineisiin.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Kaiken tai ei minkään teoria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29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979712" y="6489340"/>
            <a:ext cx="4536504" cy="108012"/>
          </a:xfrm>
        </p:spPr>
        <p:txBody>
          <a:bodyPr/>
          <a:lstStyle/>
          <a:p>
            <a:r>
              <a:rPr lang="en-GB"/>
              <a:t>Fysiikkaa runoilijoille, syksy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2201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1988840"/>
            <a:ext cx="6876764" cy="44284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i-FI" b="1" dirty="0"/>
              <a:t>Klassinen mekaniikka</a:t>
            </a:r>
          </a:p>
          <a:p>
            <a:pPr marL="0" indent="0">
              <a:buNone/>
            </a:pPr>
            <a:endParaRPr lang="fi-FI" b="1" dirty="0"/>
          </a:p>
          <a:p>
            <a:pPr marL="0" indent="0">
              <a:buNone/>
            </a:pPr>
            <a:endParaRPr lang="fi-FI" b="1" dirty="0"/>
          </a:p>
          <a:p>
            <a:pPr marL="0" indent="0">
              <a:buNone/>
            </a:pPr>
            <a:r>
              <a:rPr lang="fi-FI" b="1" dirty="0"/>
              <a:t>Kvanttimekaniikka	      Suppea suhteellisuusteoria</a:t>
            </a:r>
          </a:p>
          <a:p>
            <a:pPr marL="0" indent="0">
              <a:buNone/>
            </a:pPr>
            <a:endParaRPr lang="fi-FI" b="1" dirty="0"/>
          </a:p>
          <a:p>
            <a:pPr marL="0" indent="0">
              <a:buNone/>
            </a:pPr>
            <a:endParaRPr lang="fi-FI" b="1" dirty="0"/>
          </a:p>
          <a:p>
            <a:pPr marL="0" indent="0">
              <a:buNone/>
            </a:pPr>
            <a:r>
              <a:rPr lang="fi-FI" b="1" dirty="0"/>
              <a:t>Kvanttikenttäteoria	      Yleinen suhteellisuusteoria</a:t>
            </a:r>
          </a:p>
          <a:p>
            <a:pPr marL="0" indent="0">
              <a:buNone/>
            </a:pPr>
            <a:r>
              <a:rPr lang="fi-FI" b="1" dirty="0"/>
              <a:t>	</a:t>
            </a:r>
          </a:p>
          <a:p>
            <a:pPr marL="0" indent="0">
              <a:buNone/>
            </a:pPr>
            <a:r>
              <a:rPr lang="fi-FI" b="1" dirty="0"/>
              <a:t>	                          </a:t>
            </a:r>
          </a:p>
          <a:p>
            <a:pPr marL="0" indent="0" algn="ctr">
              <a:buNone/>
            </a:pPr>
            <a:r>
              <a:rPr lang="fi-FI" b="1" dirty="0"/>
              <a:t>Kvanttigravitaatioteoria, kaiken teoria?</a:t>
            </a:r>
          </a:p>
          <a:p>
            <a:pPr marL="0" indent="0">
              <a:buNone/>
            </a:pPr>
            <a:endParaRPr lang="fi-FI" b="1" dirty="0"/>
          </a:p>
          <a:p>
            <a:pPr marL="0" indent="0">
              <a:buNone/>
            </a:pPr>
            <a:endParaRPr lang="fi-FI" b="1" dirty="0"/>
          </a:p>
          <a:p>
            <a:pPr marL="0" indent="0">
              <a:buNone/>
            </a:pPr>
            <a:endParaRPr lang="fi-FI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1979614" y="6165850"/>
            <a:ext cx="4176561" cy="431800"/>
          </a:xfrm>
        </p:spPr>
        <p:txBody>
          <a:bodyPr/>
          <a:lstStyle/>
          <a:p>
            <a:r>
              <a:rPr lang="ro-RO"/>
              <a:t>Fysiikkaa runoilijoille, syksy 2019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Fysiikan teorioiden rajatapauksia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3599892" y="3789040"/>
            <a:ext cx="0" cy="7560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815916" y="3753036"/>
            <a:ext cx="3492388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7416316" y="3753036"/>
            <a:ext cx="0" cy="7560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6624228" y="2456892"/>
            <a:ext cx="684076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 flipV="1">
            <a:off x="3599892" y="5049180"/>
            <a:ext cx="1188132" cy="828092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6156176" y="5049180"/>
            <a:ext cx="1260140" cy="828092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599892" y="2456892"/>
            <a:ext cx="684076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93143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Yksi kuva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979712" y="6489340"/>
            <a:ext cx="4536504" cy="108012"/>
          </a:xfrm>
        </p:spPr>
        <p:txBody>
          <a:bodyPr/>
          <a:lstStyle/>
          <a:p>
            <a:r>
              <a:rPr lang="en-GB"/>
              <a:t>Fysiikkaa runoilijoille, syksy 2019</a:t>
            </a:r>
            <a:endParaRPr lang="en-GB" dirty="0"/>
          </a:p>
        </p:txBody>
      </p:sp>
      <p:pic>
        <p:nvPicPr>
          <p:cNvPr id="7" name="Picture 6" descr="string_theory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1" y="1916832"/>
            <a:ext cx="4589111" cy="442849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788024" y="6417332"/>
            <a:ext cx="17876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400" dirty="0"/>
              <a:t>http://xkcd.com/171/</a:t>
            </a:r>
          </a:p>
        </p:txBody>
      </p:sp>
    </p:spTree>
    <p:extLst>
      <p:ext uri="{BB962C8B-B14F-4D97-AF65-F5344CB8AC3E}">
        <p14:creationId xmlns:p14="http://schemas.microsoft.com/office/powerpoint/2010/main" val="18722014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2060848"/>
            <a:ext cx="6876764" cy="4392488"/>
          </a:xfrm>
        </p:spPr>
        <p:txBody>
          <a:bodyPr>
            <a:normAutofit fontScale="92500" lnSpcReduction="20000"/>
          </a:bodyPr>
          <a:lstStyle/>
          <a:p>
            <a:r>
              <a:rPr lang="fi-FI" sz="2400" dirty="0"/>
              <a:t>Supersymmetria, yhtenäisteoriat, säieteoria (kaiken teoriana) on aloitettu 1970-luvulla.</a:t>
            </a:r>
          </a:p>
          <a:p>
            <a:endParaRPr lang="fi-FI" sz="2400" dirty="0"/>
          </a:p>
          <a:p>
            <a:r>
              <a:rPr lang="fi-FI" sz="2400" dirty="0"/>
              <a:t>Ne nousivat merkittäviksi 1980-luvulla.</a:t>
            </a:r>
          </a:p>
          <a:p>
            <a:endParaRPr lang="fi-FI" sz="2400" dirty="0"/>
          </a:p>
          <a:p>
            <a:r>
              <a:rPr lang="fi-FI" sz="2400" dirty="0"/>
              <a:t>Niille ei ole löytynyt tukea havainnoista.</a:t>
            </a:r>
          </a:p>
          <a:p>
            <a:endParaRPr lang="fi-FI" sz="2400" dirty="0"/>
          </a:p>
          <a:p>
            <a:r>
              <a:rPr lang="fi-FI" sz="2400" dirty="0"/>
              <a:t>Voi olla, että supersymmetriaa ja suurta yhtenäisteoriaa ei ole, ja kvanttigravitaatio on aivan erilainen kuin säieteoria.</a:t>
            </a:r>
          </a:p>
          <a:p>
            <a:endParaRPr lang="fi-FI" sz="2400" dirty="0"/>
          </a:p>
          <a:p>
            <a:r>
              <a:rPr lang="fi-FI" sz="2400" dirty="0"/>
              <a:t>Ei ole viitoitettua polkua oikeaan vastaukseen.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Neljä vuosikymmentä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31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979712" y="6489340"/>
            <a:ext cx="4536504" cy="108012"/>
          </a:xfrm>
        </p:spPr>
        <p:txBody>
          <a:bodyPr/>
          <a:lstStyle/>
          <a:p>
            <a:r>
              <a:rPr lang="en-GB"/>
              <a:t>Fysiikkaa runoilijoille, syksy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2404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1" y="2060848"/>
            <a:ext cx="6408639" cy="4392488"/>
          </a:xfrm>
        </p:spPr>
        <p:txBody>
          <a:bodyPr>
            <a:normAutofit/>
          </a:bodyPr>
          <a:lstStyle/>
          <a:p>
            <a:r>
              <a:rPr lang="fi-FI" sz="2400" dirty="0"/>
              <a:t>Tänään annetaan viimeinen viikkotehtävä ja esseen aiheet.</a:t>
            </a:r>
          </a:p>
          <a:p>
            <a:endParaRPr lang="fi-FI" sz="2400" dirty="0"/>
          </a:p>
          <a:p>
            <a:r>
              <a:rPr lang="fi-FI" sz="2400" dirty="0"/>
              <a:t>Lisäksi on palautekysely.</a:t>
            </a:r>
          </a:p>
          <a:p>
            <a:endParaRPr lang="fi-FI" sz="2400" dirty="0"/>
          </a:p>
          <a:p>
            <a:r>
              <a:rPr lang="fi-FI" sz="2400" dirty="0"/>
              <a:t>Esseen deadline on 10.11. ja sen pituus on 10 000-30 000 merkkiä.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Käytännöstä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32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979712" y="6489340"/>
            <a:ext cx="4536504" cy="108012"/>
          </a:xfrm>
        </p:spPr>
        <p:txBody>
          <a:bodyPr/>
          <a:lstStyle/>
          <a:p>
            <a:r>
              <a:rPr lang="en-GB"/>
              <a:t>Fysiikkaa runoilijoille, syksy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74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2060848"/>
            <a:ext cx="6876764" cy="4392488"/>
          </a:xfrm>
        </p:spPr>
        <p:txBody>
          <a:bodyPr>
            <a:normAutofit fontScale="92500" lnSpcReduction="10000"/>
          </a:bodyPr>
          <a:lstStyle/>
          <a:p>
            <a:r>
              <a:rPr lang="fi-FI" sz="2400" dirty="0"/>
              <a:t>Yleinen suhteellisuusteoria kuvaa aika-avaruutta ja gravitaatiota.</a:t>
            </a:r>
          </a:p>
          <a:p>
            <a:endParaRPr lang="fi-FI" sz="2400" dirty="0"/>
          </a:p>
          <a:p>
            <a:r>
              <a:rPr lang="fi-FI" sz="2400" dirty="0"/>
              <a:t>Standardimalli kuvaa ainetta ja muita tunnettuja vuorovaikutuksia.</a:t>
            </a:r>
            <a:endParaRPr lang="en-GB" dirty="0"/>
          </a:p>
          <a:p>
            <a:endParaRPr lang="fi-FI" dirty="0"/>
          </a:p>
          <a:p>
            <a:r>
              <a:rPr lang="fi-FI" sz="2400" dirty="0"/>
              <a:t>Ne voi yleistää kolmella tavalla:</a:t>
            </a:r>
          </a:p>
          <a:p>
            <a:pPr lvl="1"/>
            <a:r>
              <a:rPr lang="fi-FI" dirty="0"/>
              <a:t>Kehittämällä Standardimallia laajemman kvanttikenttäteorian.</a:t>
            </a:r>
          </a:p>
          <a:p>
            <a:pPr lvl="1"/>
            <a:r>
              <a:rPr lang="fi-FI" dirty="0"/>
              <a:t>Kehittämällä yleistä </a:t>
            </a:r>
            <a:r>
              <a:rPr lang="fi-FI" dirty="0" err="1"/>
              <a:t>ST:tä</a:t>
            </a:r>
            <a:r>
              <a:rPr lang="fi-FI" dirty="0"/>
              <a:t> laajemman gravitaatioteorian.</a:t>
            </a:r>
          </a:p>
          <a:p>
            <a:pPr lvl="1"/>
            <a:r>
              <a:rPr lang="fi-FI" dirty="0"/>
              <a:t>Yhdistämällä kvanttikenttäteorian ja yleisen </a:t>
            </a:r>
            <a:r>
              <a:rPr lang="fi-FI" dirty="0" err="1"/>
              <a:t>ST:n</a:t>
            </a:r>
            <a:r>
              <a:rPr lang="fi-FI" dirty="0"/>
              <a:t>. (Kvanttigravitaatio.)</a:t>
            </a:r>
          </a:p>
          <a:p>
            <a:endParaRPr lang="fi-FI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Kaksi pilaria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Fysiikkaa runoilijoille, syksy 2019</a:t>
            </a:r>
          </a:p>
        </p:txBody>
      </p:sp>
    </p:spTree>
    <p:extLst>
      <p:ext uri="{BB962C8B-B14F-4D97-AF65-F5344CB8AC3E}">
        <p14:creationId xmlns:p14="http://schemas.microsoft.com/office/powerpoint/2010/main" val="3726995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2060848"/>
            <a:ext cx="6876764" cy="4392488"/>
          </a:xfrm>
        </p:spPr>
        <p:txBody>
          <a:bodyPr>
            <a:normAutofit fontScale="92500" lnSpcReduction="10000"/>
          </a:bodyPr>
          <a:lstStyle/>
          <a:p>
            <a:r>
              <a:rPr lang="fi-FI" sz="2400" dirty="0"/>
              <a:t>Standardimallin ja yleisen </a:t>
            </a:r>
            <a:r>
              <a:rPr lang="fi-FI" sz="2400" dirty="0" err="1"/>
              <a:t>ST:n</a:t>
            </a:r>
            <a:r>
              <a:rPr lang="fi-FI" sz="2400" dirty="0"/>
              <a:t> laajennuksia sekä kvanttigravitaatiota on tutkittu kymmeniä vuosia kymmenissä tuhansissa artikkeleissa.</a:t>
            </a:r>
          </a:p>
          <a:p>
            <a:endParaRPr lang="fi-FI" sz="2400" dirty="0"/>
          </a:p>
          <a:p>
            <a:r>
              <a:rPr lang="fi-FI" sz="2400" dirty="0"/>
              <a:t>On toivottu, että uudet kiihdyttimet kuten </a:t>
            </a:r>
            <a:r>
              <a:rPr lang="fi-FI" sz="2400" dirty="0" err="1"/>
              <a:t>LHC</a:t>
            </a:r>
            <a:r>
              <a:rPr lang="fi-FI" sz="2400" dirty="0"/>
              <a:t> löytäisivät merkkejä Standardimallin tuolta puolen.</a:t>
            </a:r>
          </a:p>
          <a:p>
            <a:pPr lvl="1"/>
            <a:r>
              <a:rPr lang="fi-FI" dirty="0"/>
              <a:t>Tässä on petytty.</a:t>
            </a:r>
          </a:p>
          <a:p>
            <a:pPr lvl="1"/>
            <a:r>
              <a:rPr lang="fi-FI" dirty="0"/>
              <a:t>Kokeellista varmennusta ideoille ei juuri ole saatu.</a:t>
            </a:r>
          </a:p>
          <a:p>
            <a:endParaRPr lang="fi-FI" sz="2400" dirty="0"/>
          </a:p>
          <a:p>
            <a:r>
              <a:rPr lang="fi-FI" sz="2400" dirty="0"/>
              <a:t>Inflaatio, pimeä aine ja </a:t>
            </a:r>
            <a:r>
              <a:rPr lang="fi-FI" sz="2400" dirty="0" err="1"/>
              <a:t>baryogeneesi</a:t>
            </a:r>
            <a:r>
              <a:rPr lang="fi-FI" sz="2400" dirty="0"/>
              <a:t> ovat vihjeitä, </a:t>
            </a:r>
            <a:r>
              <a:rPr lang="fi-FI" sz="2400"/>
              <a:t>mutta ei </a:t>
            </a:r>
            <a:r>
              <a:rPr lang="fi-FI" sz="2400" dirty="0"/>
              <a:t>ole selvää, mitä on tunnettujen teorioiden tuolla puolen.</a:t>
            </a:r>
            <a:endParaRPr lang="fi-FI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Hämärä tie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Fysiikkaa</a:t>
            </a:r>
            <a:r>
              <a:rPr lang="en-GB" dirty="0"/>
              <a:t> </a:t>
            </a:r>
            <a:r>
              <a:rPr lang="en-GB" dirty="0" err="1"/>
              <a:t>runoilijoille</a:t>
            </a:r>
            <a:r>
              <a:rPr lang="en-GB" dirty="0"/>
              <a:t>, </a:t>
            </a:r>
            <a:r>
              <a:rPr lang="en-GB" dirty="0" err="1"/>
              <a:t>syksy</a:t>
            </a:r>
            <a:r>
              <a:rPr lang="en-GB" dirty="0"/>
              <a:t> 2019</a:t>
            </a:r>
          </a:p>
        </p:txBody>
      </p:sp>
    </p:spTree>
    <p:extLst>
      <p:ext uri="{BB962C8B-B14F-4D97-AF65-F5344CB8AC3E}">
        <p14:creationId xmlns:p14="http://schemas.microsoft.com/office/powerpoint/2010/main" val="200133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2060848"/>
            <a:ext cx="6876764" cy="4392488"/>
          </a:xfrm>
        </p:spPr>
        <p:txBody>
          <a:bodyPr>
            <a:normAutofit/>
          </a:bodyPr>
          <a:lstStyle/>
          <a:p>
            <a:r>
              <a:rPr lang="fi-FI" sz="2400" dirty="0"/>
              <a:t>Suurin osa Standardimallin laajennuksista on variaatioita muutamasta teemasta.</a:t>
            </a:r>
          </a:p>
          <a:p>
            <a:endParaRPr lang="fi-FI" sz="2400" dirty="0"/>
          </a:p>
          <a:p>
            <a:r>
              <a:rPr lang="fi-FI" sz="2400" dirty="0"/>
              <a:t>Laajennuksissa tyypillisesti lisätään uusia hiukkasia ja uusia symmetrioita.</a:t>
            </a:r>
          </a:p>
          <a:p>
            <a:endParaRPr lang="fi-FI" sz="2400" dirty="0"/>
          </a:p>
          <a:p>
            <a:r>
              <a:rPr lang="fi-FI" sz="2400" dirty="0"/>
              <a:t>Eräitä suosittuja ideoita:</a:t>
            </a:r>
          </a:p>
          <a:p>
            <a:pPr lvl="1"/>
            <a:r>
              <a:rPr lang="fi-FI" b="1" dirty="0"/>
              <a:t>Supersymmetria</a:t>
            </a:r>
          </a:p>
          <a:p>
            <a:pPr lvl="1"/>
            <a:r>
              <a:rPr lang="fi-FI" b="1" dirty="0"/>
              <a:t>Suuri yhtenäisteoria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Standardimallin tuolla puolen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Fysiikkaa runoilijoille, syksy 2019</a:t>
            </a:r>
          </a:p>
        </p:txBody>
      </p:sp>
    </p:spTree>
    <p:extLst>
      <p:ext uri="{BB962C8B-B14F-4D97-AF65-F5344CB8AC3E}">
        <p14:creationId xmlns:p14="http://schemas.microsoft.com/office/powerpoint/2010/main" val="4228335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2060848"/>
            <a:ext cx="6876764" cy="4392488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buFont typeface="Arial"/>
              <a:buChar char="•"/>
            </a:pPr>
            <a:r>
              <a:rPr lang="fi-FI" sz="2400" dirty="0"/>
              <a:t>Kenties suosituin laajennus pohjaa supersymmetriaan.</a:t>
            </a:r>
          </a:p>
          <a:p>
            <a:pPr marL="342900" indent="-342900">
              <a:buFont typeface="Arial"/>
              <a:buChar char="•"/>
            </a:pPr>
            <a:endParaRPr lang="fi-FI" sz="2400" dirty="0"/>
          </a:p>
          <a:p>
            <a:pPr marL="342900" indent="-342900">
              <a:buFont typeface="Arial"/>
              <a:buChar char="•"/>
            </a:pPr>
            <a:r>
              <a:rPr lang="fi-FI" sz="2400" dirty="0"/>
              <a:t>Supersymmetria yhdistää suppean suhteellisuusteorian ja hiukkasfysiikan symmetriat.</a:t>
            </a:r>
          </a:p>
          <a:p>
            <a:pPr marL="342900" indent="-342900">
              <a:buFont typeface="Arial"/>
              <a:buChar char="•"/>
            </a:pPr>
            <a:endParaRPr lang="fi-FI" sz="2400" dirty="0"/>
          </a:p>
          <a:p>
            <a:pPr marL="342900" indent="-342900">
              <a:buFont typeface="Arial"/>
              <a:buChar char="•"/>
            </a:pPr>
            <a:r>
              <a:rPr lang="fi-FI" sz="2400" dirty="0"/>
              <a:t>Kvanttikenttäteoriat kuten </a:t>
            </a:r>
            <a:r>
              <a:rPr lang="fi-FI" sz="2400" dirty="0" err="1"/>
              <a:t>QED</a:t>
            </a:r>
            <a:r>
              <a:rPr lang="fi-FI" sz="2400" dirty="0"/>
              <a:t> ovat symmetrisiä aika-avaruuden </a:t>
            </a:r>
            <a:r>
              <a:rPr lang="fi-FI" sz="2400" dirty="0" err="1"/>
              <a:t>Lorentz-muunnoksissa</a:t>
            </a:r>
            <a:r>
              <a:rPr lang="fi-FI" sz="2400" dirty="0"/>
              <a:t> ja kenttäavaruuden muunnoksissa.</a:t>
            </a:r>
          </a:p>
          <a:p>
            <a:pPr marL="342900" indent="-342900">
              <a:buFont typeface="Arial"/>
              <a:buChar char="•"/>
            </a:pPr>
            <a:endParaRPr lang="fi-FI" sz="2400" dirty="0"/>
          </a:p>
          <a:p>
            <a:pPr marL="342900" indent="-342900">
              <a:buFont typeface="Arial"/>
              <a:buChar char="•"/>
            </a:pPr>
            <a:r>
              <a:rPr lang="fi-FI" sz="2400" dirty="0"/>
              <a:t>Supersymmetriassa nämä muunnokset liitetään yhdeksi kokonaisuudeksi.</a:t>
            </a:r>
          </a:p>
          <a:p>
            <a:pPr marL="615950" lvl="1" indent="-342900">
              <a:buFont typeface="Arial"/>
              <a:buChar char="•"/>
            </a:pPr>
            <a:r>
              <a:rPr lang="fi-FI" dirty="0"/>
              <a:t>Vrt. avaruuden kiertojen ja Galilei-muunnoksen yhdistäminen suppeassa </a:t>
            </a:r>
            <a:r>
              <a:rPr lang="fi-FI" dirty="0" err="1"/>
              <a:t>ST:ssä</a:t>
            </a:r>
            <a:r>
              <a:rPr lang="fi-FI" dirty="0"/>
              <a:t>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Supersymmetria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Fysiikkaa runoilijoille, syksy 2019</a:t>
            </a:r>
          </a:p>
        </p:txBody>
      </p:sp>
    </p:spTree>
    <p:extLst>
      <p:ext uri="{BB962C8B-B14F-4D97-AF65-F5344CB8AC3E}">
        <p14:creationId xmlns:p14="http://schemas.microsoft.com/office/powerpoint/2010/main" val="292059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2060848"/>
            <a:ext cx="6876764" cy="4392488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fi-FI" sz="2400" dirty="0" err="1"/>
              <a:t>Lorentz-muunnosten</a:t>
            </a:r>
            <a:r>
              <a:rPr lang="fi-FI" sz="2400" dirty="0"/>
              <a:t> ja kenttien muunnosten yhdistäminen onnistuu vain, jos teoria on symmetrinen välittäjähiukkasten ja ainehiukkasten vaihtamisen suhteen.</a:t>
            </a:r>
          </a:p>
          <a:p>
            <a:pPr marL="342900" indent="-342900">
              <a:buFont typeface="Arial"/>
              <a:buChar char="•"/>
            </a:pPr>
            <a:endParaRPr lang="fi-FI" sz="2400" dirty="0"/>
          </a:p>
          <a:p>
            <a:pPr marL="342900" indent="-342900">
              <a:buFont typeface="Arial"/>
              <a:buChar char="•"/>
            </a:pPr>
            <a:r>
              <a:rPr lang="fi-FI" sz="2400" dirty="0"/>
              <a:t>Jokaista ainehiukkasta pitää siis vastata välittäjähiukkanen, jolla on samanlaiset ominaisuudet. (Massa, sähkövaraus, ...)</a:t>
            </a:r>
          </a:p>
          <a:p>
            <a:pPr marL="342900" indent="-342900">
              <a:buFont typeface="Arial"/>
              <a:buChar char="•"/>
            </a:pPr>
            <a:endParaRPr lang="fi-FI" sz="2400" dirty="0"/>
          </a:p>
          <a:p>
            <a:pPr marL="342900" indent="-342900">
              <a:buFont typeface="Arial"/>
              <a:buChar char="•"/>
            </a:pPr>
            <a:r>
              <a:rPr lang="fi-FI" sz="2400" dirty="0"/>
              <a:t>Näitä sanotaan </a:t>
            </a:r>
            <a:r>
              <a:rPr lang="fi-FI" sz="2400" b="1" dirty="0"/>
              <a:t>superpartnereiksi</a:t>
            </a:r>
            <a:r>
              <a:rPr lang="fi-FI" sz="2400" dirty="0"/>
              <a:t>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Yhtäläiset puolisot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Fysiikkaa runoilijoille, syksy 2019</a:t>
            </a:r>
          </a:p>
        </p:txBody>
      </p:sp>
    </p:spTree>
    <p:extLst>
      <p:ext uri="{BB962C8B-B14F-4D97-AF65-F5344CB8AC3E}">
        <p14:creationId xmlns:p14="http://schemas.microsoft.com/office/powerpoint/2010/main" val="3942649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2060848"/>
            <a:ext cx="6876764" cy="4392488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fi-FI" sz="2800" dirty="0"/>
              <a:t>Supersymmetriassa on etuna:</a:t>
            </a:r>
          </a:p>
          <a:p>
            <a:pPr marL="615950" lvl="1" indent="-342900">
              <a:buFont typeface="Arial"/>
              <a:buChar char="•"/>
            </a:pPr>
            <a:r>
              <a:rPr lang="fi-FI" sz="2400" dirty="0"/>
              <a:t>Kaunis matemaattinen idea.</a:t>
            </a:r>
          </a:p>
          <a:p>
            <a:pPr marL="615950" lvl="1" indent="-342900">
              <a:buFont typeface="Arial"/>
              <a:buChar char="•"/>
            </a:pPr>
            <a:r>
              <a:rPr lang="fi-FI" sz="2400" dirty="0"/>
              <a:t>Laskennallinen helppous.</a:t>
            </a:r>
          </a:p>
          <a:p>
            <a:pPr marL="615950" lvl="1" indent="-342900">
              <a:buFont typeface="Arial"/>
              <a:buChar char="•"/>
            </a:pPr>
            <a:r>
              <a:rPr lang="fi-FI" sz="2400" dirty="0"/>
              <a:t>Rajoittava rakenne. (Hiukkasilla pitää olla parit.)</a:t>
            </a:r>
          </a:p>
          <a:p>
            <a:pPr marL="615950" lvl="1" indent="-342900">
              <a:buFont typeface="Arial"/>
              <a:buChar char="•"/>
            </a:pPr>
            <a:endParaRPr lang="fi-FI" sz="2400" dirty="0"/>
          </a:p>
          <a:p>
            <a:pPr marL="342900" indent="-342900">
              <a:buFont typeface="Arial"/>
              <a:buChar char="•"/>
            </a:pPr>
            <a:r>
              <a:rPr lang="fi-FI" sz="2800" dirty="0"/>
              <a:t>Supersymmetriassa on ongelmana:</a:t>
            </a:r>
          </a:p>
          <a:p>
            <a:pPr marL="615950" lvl="1" indent="-342900">
              <a:buFont typeface="Arial"/>
              <a:buChar char="•"/>
            </a:pPr>
            <a:r>
              <a:rPr lang="fi-FI" sz="2400" dirty="0"/>
              <a:t>Rajoittava rakenne: superpartnereita ei ole nähty.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Liikaa kauneutta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Fysiikkaa runoilijoille, syksy 2019</a:t>
            </a:r>
          </a:p>
        </p:txBody>
      </p:sp>
    </p:spTree>
    <p:extLst>
      <p:ext uri="{BB962C8B-B14F-4D97-AF65-F5344CB8AC3E}">
        <p14:creationId xmlns:p14="http://schemas.microsoft.com/office/powerpoint/2010/main" val="19244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theme/theme1.xml><?xml version="1.0" encoding="utf-8"?>
<a:theme xmlns:a="http://schemas.openxmlformats.org/drawingml/2006/main" name="Helsingin Yliopisto">
  <a:themeElements>
    <a:clrScheme name="HY (mltt)">
      <a:dk1>
        <a:sysClr val="windowText" lastClr="000000"/>
      </a:dk1>
      <a:lt1>
        <a:srgbClr val="FFFFFF"/>
      </a:lt1>
      <a:dk2>
        <a:srgbClr val="8C8A87"/>
      </a:dk2>
      <a:lt2>
        <a:srgbClr val="FFFFFF"/>
      </a:lt2>
      <a:accent1>
        <a:srgbClr val="FCA311"/>
      </a:accent1>
      <a:accent2>
        <a:srgbClr val="1E1C77"/>
      </a:accent2>
      <a:accent3>
        <a:srgbClr val="8C8A87"/>
      </a:accent3>
      <a:accent4>
        <a:srgbClr val="256EC7"/>
      </a:accent4>
      <a:accent5>
        <a:srgbClr val="E5053A"/>
      </a:accent5>
      <a:accent6>
        <a:srgbClr val="FCD116"/>
      </a:accent6>
      <a:hlink>
        <a:srgbClr val="FCA311"/>
      </a:hlink>
      <a:folHlink>
        <a:srgbClr val="8C8A87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HY (konserni)">
      <a:dk1>
        <a:sysClr val="windowText" lastClr="000000"/>
      </a:dk1>
      <a:lt1>
        <a:srgbClr val="FFFFFF"/>
      </a:lt1>
      <a:dk2>
        <a:srgbClr val="8C8A87"/>
      </a:dk2>
      <a:lt2>
        <a:srgbClr val="FFFFFF"/>
      </a:lt2>
      <a:accent1>
        <a:srgbClr val="8C8A87"/>
      </a:accent1>
      <a:accent2>
        <a:srgbClr val="1E1C77"/>
      </a:accent2>
      <a:accent3>
        <a:srgbClr val="FCA311"/>
      </a:accent3>
      <a:accent4>
        <a:srgbClr val="256EC7"/>
      </a:accent4>
      <a:accent5>
        <a:srgbClr val="E5053A"/>
      </a:accent5>
      <a:accent6>
        <a:srgbClr val="FCD116"/>
      </a:accent6>
      <a:hlink>
        <a:srgbClr val="FCA311"/>
      </a:hlink>
      <a:folHlink>
        <a:srgbClr val="8C8A87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HY (konserni)">
      <a:dk1>
        <a:sysClr val="windowText" lastClr="000000"/>
      </a:dk1>
      <a:lt1>
        <a:srgbClr val="FFFFFF"/>
      </a:lt1>
      <a:dk2>
        <a:srgbClr val="8C8A87"/>
      </a:dk2>
      <a:lt2>
        <a:srgbClr val="FFFFFF"/>
      </a:lt2>
      <a:accent1>
        <a:srgbClr val="8C8A87"/>
      </a:accent1>
      <a:accent2>
        <a:srgbClr val="1E1C77"/>
      </a:accent2>
      <a:accent3>
        <a:srgbClr val="FCA311"/>
      </a:accent3>
      <a:accent4>
        <a:srgbClr val="256EC7"/>
      </a:accent4>
      <a:accent5>
        <a:srgbClr val="E5053A"/>
      </a:accent5>
      <a:accent6>
        <a:srgbClr val="FCD116"/>
      </a:accent6>
      <a:hlink>
        <a:srgbClr val="FCA311"/>
      </a:hlink>
      <a:folHlink>
        <a:srgbClr val="8C8A87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30352</TotalTime>
  <Words>1728</Words>
  <Application>Microsoft Macintosh PowerPoint</Application>
  <PresentationFormat>On-screen Show (4:3)</PresentationFormat>
  <Paragraphs>401</Paragraphs>
  <Slides>32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Arial</vt:lpstr>
      <vt:lpstr>Helsingin Yliopisto</vt:lpstr>
      <vt:lpstr>Fysiikkaa runoilijoille Osa 7 Kohti kaiken teoriaa </vt:lpstr>
      <vt:lpstr>Modernin fysiikan sukupuu</vt:lpstr>
      <vt:lpstr>Fysiikan teorioiden rajatapauksia</vt:lpstr>
      <vt:lpstr>Kaksi pilaria</vt:lpstr>
      <vt:lpstr>Hämärä tie</vt:lpstr>
      <vt:lpstr>Standardimallin tuolla puolen</vt:lpstr>
      <vt:lpstr>Supersymmetria</vt:lpstr>
      <vt:lpstr>Yhtäläiset puolisot</vt:lpstr>
      <vt:lpstr>Liikaa kauneutta</vt:lpstr>
      <vt:lpstr>Piiloutuneet puolisot</vt:lpstr>
      <vt:lpstr>Minimaalinen Supersymmetrinen Standardimalli</vt:lpstr>
      <vt:lpstr>Lunastamattomia lupauksia</vt:lpstr>
      <vt:lpstr>Suuri yhtenäisteoria</vt:lpstr>
      <vt:lpstr>Yhtenäisyyden rikkominen</vt:lpstr>
      <vt:lpstr>Suuria odotuksia</vt:lpstr>
      <vt:lpstr>Kvanttigravitaatio ja kaiken teoria</vt:lpstr>
      <vt:lpstr>Kvanttigravitaatio</vt:lpstr>
      <vt:lpstr>Painavia ongelmia</vt:lpstr>
      <vt:lpstr>Aika-avaruuden klimppejä</vt:lpstr>
      <vt:lpstr>Supergravitaatio</vt:lpstr>
      <vt:lpstr>Korkeuksiin kurottamista</vt:lpstr>
      <vt:lpstr>Uudesta kulmasta</vt:lpstr>
      <vt:lpstr>Säieteoria</vt:lpstr>
      <vt:lpstr>Ulottuvuuksien luku</vt:lpstr>
      <vt:lpstr>Viisi nurkkaa, yksi teoria?</vt:lpstr>
      <vt:lpstr>Lukemattomia piiloja</vt:lpstr>
      <vt:lpstr>Kaikenlaisia selityksiä</vt:lpstr>
      <vt:lpstr>Kaikenlaisia selityksiä</vt:lpstr>
      <vt:lpstr>Kaiken tai ei minkään teoria</vt:lpstr>
      <vt:lpstr>Yksi kuva</vt:lpstr>
      <vt:lpstr>Neljä vuosikymmentä</vt:lpstr>
      <vt:lpstr>Käytännöstä</vt:lpstr>
    </vt:vector>
  </TitlesOfParts>
  <Manager>Taivas</Manager>
  <Company>grow.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Helsingin Yliopisto</dc:title>
  <dc:subject>Matemaattis-luonnontieteellinen tiedekunta</dc:subject>
  <dc:creator>mika kontio / grow.</dc:creator>
  <cp:lastModifiedBy>Microsoft Office User</cp:lastModifiedBy>
  <cp:revision>436</cp:revision>
  <dcterms:created xsi:type="dcterms:W3CDTF">2009-11-18T13:00:22Z</dcterms:created>
  <dcterms:modified xsi:type="dcterms:W3CDTF">2019-10-15T11:40:04Z</dcterms:modified>
</cp:coreProperties>
</file>