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481" r:id="rId3"/>
    <p:sldId id="482" r:id="rId4"/>
    <p:sldId id="556" r:id="rId5"/>
    <p:sldId id="568" r:id="rId6"/>
    <p:sldId id="557" r:id="rId7"/>
    <p:sldId id="558" r:id="rId8"/>
    <p:sldId id="566" r:id="rId9"/>
    <p:sldId id="567" r:id="rId10"/>
    <p:sldId id="572" r:id="rId11"/>
    <p:sldId id="598" r:id="rId12"/>
    <p:sldId id="599" r:id="rId13"/>
    <p:sldId id="559" r:id="rId14"/>
    <p:sldId id="573" r:id="rId15"/>
    <p:sldId id="601" r:id="rId16"/>
    <p:sldId id="620" r:id="rId17"/>
    <p:sldId id="602" r:id="rId18"/>
    <p:sldId id="603" r:id="rId19"/>
    <p:sldId id="604" r:id="rId20"/>
    <p:sldId id="563" r:id="rId21"/>
    <p:sldId id="608" r:id="rId22"/>
    <p:sldId id="609" r:id="rId23"/>
    <p:sldId id="610" r:id="rId24"/>
    <p:sldId id="612" r:id="rId25"/>
    <p:sldId id="613" r:id="rId26"/>
    <p:sldId id="614" r:id="rId27"/>
    <p:sldId id="615" r:id="rId28"/>
    <p:sldId id="616" r:id="rId29"/>
    <p:sldId id="617" r:id="rId30"/>
    <p:sldId id="564" r:id="rId31"/>
    <p:sldId id="562" r:id="rId32"/>
    <p:sldId id="619" r:id="rId33"/>
    <p:sldId id="618" r:id="rId3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>
          <p15:clr>
            <a:srgbClr val="A4A3A4"/>
          </p15:clr>
        </p15:guide>
        <p15:guide id="2" orient="horz" pos="1117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2568">
          <p15:clr>
            <a:srgbClr val="A4A3A4"/>
          </p15:clr>
        </p15:guide>
        <p15:guide id="5" orient="horz" pos="4156">
          <p15:clr>
            <a:srgbClr val="A4A3A4"/>
          </p15:clr>
        </p15:guide>
        <p15:guide id="6" orient="horz" pos="3884">
          <p15:clr>
            <a:srgbClr val="A4A3A4"/>
          </p15:clr>
        </p15:guide>
        <p15:guide id="7" orient="horz" pos="1570">
          <p15:clr>
            <a:srgbClr val="A4A3A4"/>
          </p15:clr>
        </p15:guide>
        <p15:guide id="8" pos="204">
          <p15:clr>
            <a:srgbClr val="A4A3A4"/>
          </p15:clr>
        </p15:guide>
        <p15:guide id="9" pos="5556">
          <p15:clr>
            <a:srgbClr val="A4A3A4"/>
          </p15:clr>
        </p15:guide>
        <p15:guide id="10" pos="431">
          <p15:clr>
            <a:srgbClr val="A4A3A4"/>
          </p15:clr>
        </p15:guide>
        <p15:guide id="11" pos="4422">
          <p15:clr>
            <a:srgbClr val="A4A3A4"/>
          </p15:clr>
        </p15:guide>
        <p15:guide id="12" pos="1247">
          <p15:clr>
            <a:srgbClr val="A4A3A4"/>
          </p15:clr>
        </p15:guide>
        <p15:guide id="13" pos="3424">
          <p15:clr>
            <a:srgbClr val="A4A3A4"/>
          </p15:clr>
        </p15:guide>
        <p15:guide id="14" pos="3356">
          <p15:clr>
            <a:srgbClr val="A4A3A4"/>
          </p15:clr>
        </p15:guide>
        <p15:guide id="15" pos="4513">
          <p15:clr>
            <a:srgbClr val="A4A3A4"/>
          </p15:clr>
        </p15:guide>
        <p15:guide id="16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089" autoAdjust="0"/>
    <p:restoredTop sz="94044" autoAdjust="0"/>
  </p:normalViewPr>
  <p:slideViewPr>
    <p:cSldViewPr showGuides="1">
      <p:cViewPr varScale="1">
        <p:scale>
          <a:sx n="114" d="100"/>
          <a:sy n="114" d="100"/>
        </p:scale>
        <p:origin x="1816" y="168"/>
      </p:cViewPr>
      <p:guideLst>
        <p:guide orient="horz" pos="3793"/>
        <p:guide orient="horz" pos="1117"/>
        <p:guide orient="horz" pos="346"/>
        <p:guide orient="horz" pos="2568"/>
        <p:guide orient="horz" pos="4156"/>
        <p:guide orient="horz" pos="3884"/>
        <p:guide orient="horz" pos="1570"/>
        <p:guide pos="204"/>
        <p:guide pos="5556"/>
        <p:guide pos="431"/>
        <p:guide pos="4422"/>
        <p:guide pos="1247"/>
        <p:guide pos="3424"/>
        <p:guide pos="3356"/>
        <p:guide pos="4513"/>
        <p:guide pos="5511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-2336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DDB6E-47E7-DD45-8D08-985000521EB3}" type="datetime1">
              <a:rPr lang="en-US" sz="800" smtClean="0"/>
              <a:t>10/1/19</a:t>
            </a:fld>
            <a:endParaRPr lang="en-GB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410BF-6C8B-4E87-A502-35A1C9E26017}" type="slidenum">
              <a:rPr lang="en-GB" sz="800" smtClean="0"/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097040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7420373-D457-4744-BD9C-78657128FE86}" type="datetime1">
              <a:rPr lang="en-US" smtClean="0"/>
              <a:t>10/1/19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DFD68452-3929-4FD8-B15C-CAEB56E3F3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8196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9135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2349499"/>
            <a:ext cx="7775576" cy="1871663"/>
          </a:xfrm>
        </p:spPr>
        <p:txBody>
          <a:bodyPr anchor="t" anchorCtr="0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4292600"/>
            <a:ext cx="7775576" cy="135097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45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4" y="6165850"/>
            <a:ext cx="2592385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2019</a:t>
            </a: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2" name="TextBox 51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2349499"/>
            <a:ext cx="7775574" cy="1871663"/>
          </a:xfrm>
        </p:spPr>
        <p:txBody>
          <a:bodyPr anchor="t" anchorCtr="0"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4292600"/>
            <a:ext cx="7775578" cy="1368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2019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TextBox 29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8"/>
            <a:ext cx="3348038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2113" y="1989138"/>
            <a:ext cx="3348036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989138"/>
            <a:ext cx="6840538" cy="5111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979613" y="2492375"/>
            <a:ext cx="6840537" cy="3529013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6"/>
            <a:ext cx="3348038" cy="4032251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472113" y="1989138"/>
            <a:ext cx="3348037" cy="403225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2" y="4221162"/>
            <a:ext cx="6840537" cy="1800225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979613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708400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435600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7164388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1979613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2"/>
          </p:nvPr>
        </p:nvSpPr>
        <p:spPr>
          <a:xfrm>
            <a:off x="3708400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/>
          </p:nvPr>
        </p:nvSpPr>
        <p:spPr>
          <a:xfrm>
            <a:off x="5435600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4"/>
          </p:nvPr>
        </p:nvSpPr>
        <p:spPr>
          <a:xfrm>
            <a:off x="7164388" y="2492375"/>
            <a:ext cx="1584325" cy="15843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sp>
        <p:nvSpPr>
          <p:cNvPr id="8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228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pic>
        <p:nvPicPr>
          <p:cNvPr id="10" name="Picture 9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989139"/>
            <a:ext cx="6840538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712" y="6453336"/>
            <a:ext cx="4536504" cy="1440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2019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228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21" name="Line 16"/>
          <p:cNvSpPr>
            <a:spLocks noChangeShapeType="1"/>
          </p:cNvSpPr>
          <p:nvPr userDrawn="1"/>
        </p:nvSpPr>
        <p:spPr bwMode="auto">
          <a:xfrm flipV="1">
            <a:off x="1979614" y="1773238"/>
            <a:ext cx="6840536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GB"/>
          </a:p>
        </p:txBody>
      </p:sp>
      <p:pic>
        <p:nvPicPr>
          <p:cNvPr id="17" name="Picture 16" descr="FSE_RGB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  <p:pic>
        <p:nvPicPr>
          <p:cNvPr id="10" name="Picture 9" descr="2cmyk.eps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060848"/>
            <a:ext cx="1368152" cy="8375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2" r:id="rId4"/>
    <p:sldLayoutId id="2147483654" r:id="rId5"/>
    <p:sldLayoutId id="2147483660" r:id="rId6"/>
    <p:sldLayoutId id="2147483661" r:id="rId7"/>
    <p:sldLayoutId id="2147483662" r:id="rId8"/>
    <p:sldLayoutId id="2147483655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4638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3050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511" y="2406023"/>
            <a:ext cx="8532948" cy="2160240"/>
          </a:xfrm>
        </p:spPr>
        <p:txBody>
          <a:bodyPr>
            <a:normAutofit fontScale="90000"/>
          </a:bodyPr>
          <a:lstStyle/>
          <a:p>
            <a:r>
              <a:rPr lang="fi-FI" dirty="0"/>
              <a:t>Fysiikkaa runoilijoille</a:t>
            </a:r>
            <a:br>
              <a:rPr lang="fi-FI" dirty="0"/>
            </a:br>
            <a:r>
              <a:rPr lang="fi-FI" dirty="0"/>
              <a:t>Osa 5</a:t>
            </a:r>
            <a:br>
              <a:rPr lang="fi-FI" dirty="0"/>
            </a:br>
            <a:r>
              <a:rPr lang="fi-FI" dirty="0"/>
              <a:t>Kvanttikenttäteoria</a:t>
            </a:r>
            <a:endParaRPr lang="fi-FI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8702" y="4649133"/>
            <a:ext cx="7775576" cy="1350978"/>
          </a:xfrm>
        </p:spPr>
        <p:txBody>
          <a:bodyPr/>
          <a:lstStyle/>
          <a:p>
            <a:r>
              <a:rPr lang="fi-FI" i="1" dirty="0"/>
              <a:t>Syksy Räsänen</a:t>
            </a:r>
          </a:p>
          <a:p>
            <a:r>
              <a:rPr lang="fi-FI" dirty="0"/>
              <a:t>Helsingin yliopisto, fysiikan laitos</a:t>
            </a:r>
          </a:p>
          <a:p>
            <a:r>
              <a:rPr lang="fi-FI" dirty="0"/>
              <a:t>ja fysiikan tutkimuslaitos</a:t>
            </a:r>
          </a:p>
        </p:txBody>
      </p:sp>
      <p:pic>
        <p:nvPicPr>
          <p:cNvPr id="7" name="Picture 6" descr="2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656692"/>
            <a:ext cx="1656184" cy="101386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79614" y="6165850"/>
            <a:ext cx="2916422" cy="431800"/>
          </a:xfrm>
        </p:spPr>
        <p:txBody>
          <a:bodyPr/>
          <a:lstStyle/>
          <a:p>
            <a:r>
              <a:rPr lang="en-GB"/>
              <a:t>Fysiikkaa runoilijoille, syksy 2019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Newtonin lait eivät kerro, millaisia vuorovaikutuksia on olemassa.</a:t>
            </a:r>
          </a:p>
          <a:p>
            <a:endParaRPr lang="fi-FI" dirty="0"/>
          </a:p>
          <a:p>
            <a:r>
              <a:rPr lang="fi-FI" dirty="0"/>
              <a:t>Kvanttimekaniikka ei kerro, millaisia vuorovaikutuksia on olemassa.</a:t>
            </a:r>
          </a:p>
          <a:p>
            <a:endParaRPr lang="fi-FI" dirty="0"/>
          </a:p>
          <a:p>
            <a:r>
              <a:rPr lang="fi-FI" dirty="0"/>
              <a:t>Molemmissa tapauksissa teoria kertoo, miten hiukkaset käyttäytyvät, jos ne vuorovaikuttavat tietyllä tavalla.</a:t>
            </a:r>
          </a:p>
          <a:p>
            <a:endParaRPr lang="fi-FI" dirty="0"/>
          </a:p>
          <a:p>
            <a:r>
              <a:rPr lang="fi-FI" dirty="0"/>
              <a:t>Kvanttikenttäteoria kertoo, millaisia vuorovaikutuksia on olemassa.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Teoria vuorovaikutuksista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302105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r>
              <a:rPr lang="fi-FI" dirty="0"/>
              <a:t>Kvanttikenttäteorioita on erilaisia.</a:t>
            </a:r>
          </a:p>
          <a:p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Kvanttikenttäteorian määrittävät kaksi tekijää: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Millaisia hiukkasia teoriassa on.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Millaisia vuorovaikutuksia hiukkasilla on.</a:t>
            </a:r>
          </a:p>
          <a:p>
            <a:pPr marL="342900" indent="-342900">
              <a:buFont typeface="Arial"/>
              <a:buChar char="•"/>
            </a:pPr>
            <a:endParaRPr lang="fi-FI" sz="2000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Kvanttikenttäteorian matemaattinen rakenne sitoo nämä kaksi seikkaa yhteen.</a:t>
            </a:r>
          </a:p>
          <a:p>
            <a:pPr marL="342900" indent="-342900">
              <a:buFont typeface="Arial"/>
              <a:buChar char="•"/>
            </a:pPr>
            <a:endParaRPr lang="fi-FI" sz="2000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Eräs rajoittava tekijä ovat teorian symmetriat, eli muunnokset joissa se säilyy samanlaisena.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Hiukkaset ja vuorovaikutukset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117865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fontScale="92500"/>
          </a:bodyPr>
          <a:lstStyle/>
          <a:p>
            <a:r>
              <a:rPr lang="fi-FI" dirty="0"/>
              <a:t>Kvanttikenttäteorioita rakennetaan Murray </a:t>
            </a:r>
            <a:r>
              <a:rPr lang="fi-FI" dirty="0" err="1"/>
              <a:t>Gell</a:t>
            </a:r>
            <a:r>
              <a:rPr lang="fi-FI" dirty="0"/>
              <a:t>-Manin (1929-2019) </a:t>
            </a:r>
            <a:r>
              <a:rPr lang="fi-FI" b="1" dirty="0"/>
              <a:t>totalitaristisella periaatteella</a:t>
            </a:r>
            <a:r>
              <a:rPr lang="fi-FI" dirty="0"/>
              <a:t>:</a:t>
            </a:r>
          </a:p>
          <a:p>
            <a:pPr marL="265112" lvl="1" indent="0">
              <a:buNone/>
            </a:pPr>
            <a:r>
              <a:rPr lang="fi-FI" i="1" dirty="0"/>
              <a:t>”Kaikki mikä ei ole kiellettyä on pakollista.”</a:t>
            </a:r>
          </a:p>
          <a:p>
            <a:endParaRPr lang="fi-FI" dirty="0"/>
          </a:p>
          <a:p>
            <a:r>
              <a:rPr lang="fi-FI" dirty="0"/>
              <a:t>Valitaan tietty hiukkassisältö ja symmetria, ja kirjoitetaan yleisin mahdollinen teoria, joka toteuttaa tämän symmetrian.</a:t>
            </a:r>
          </a:p>
          <a:p>
            <a:endParaRPr lang="fi-FI" dirty="0"/>
          </a:p>
          <a:p>
            <a:r>
              <a:rPr lang="fi-FI" dirty="0"/>
              <a:t>Kaikki symmetrian toteuttavat vuorovaikutukset otetaan mukaan. Usein mahdollisuuksia on vain kourallinen.</a:t>
            </a:r>
          </a:p>
          <a:p>
            <a:endParaRPr lang="fi-FI" dirty="0"/>
          </a:p>
          <a:p>
            <a:r>
              <a:rPr lang="fi-FI" dirty="0"/>
              <a:t>Kvanttikenttäteorian symmetriat ovat hyvin rajoittavia.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Totalitaristinen periaate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299249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dirty="0"/>
              <a:t>Ensimmäinen kvanttikenttäteoria oli </a:t>
            </a:r>
            <a:r>
              <a:rPr lang="fi-FI" b="1" dirty="0" err="1"/>
              <a:t>kvanttielektro</a:t>
            </a:r>
            <a:r>
              <a:rPr lang="fi-FI" b="1" dirty="0"/>
              <a:t>-dynamiikka</a:t>
            </a:r>
            <a:r>
              <a:rPr lang="fi-FI" dirty="0"/>
              <a:t> (</a:t>
            </a:r>
            <a:r>
              <a:rPr lang="fi-FI" b="1" dirty="0" err="1"/>
              <a:t>Quantum</a:t>
            </a:r>
            <a:r>
              <a:rPr lang="fi-FI" b="1" dirty="0"/>
              <a:t> </a:t>
            </a:r>
            <a:r>
              <a:rPr lang="fi-FI" b="1" dirty="0" err="1"/>
              <a:t>Electrodynamics</a:t>
            </a:r>
            <a:r>
              <a:rPr lang="fi-FI" dirty="0"/>
              <a:t>, </a:t>
            </a:r>
            <a:r>
              <a:rPr lang="fi-FI" b="1" dirty="0"/>
              <a:t>QED</a:t>
            </a:r>
            <a:r>
              <a:rPr lang="fi-FI" dirty="0"/>
              <a:t>).</a:t>
            </a:r>
          </a:p>
          <a:p>
            <a:endParaRPr lang="fi-FI" dirty="0"/>
          </a:p>
          <a:p>
            <a:r>
              <a:rPr lang="fi-FI" dirty="0"/>
              <a:t>Monien vaiheiden jälkeen sen löysivät vuonna 1948 Richard </a:t>
            </a:r>
            <a:r>
              <a:rPr lang="fi-FI" dirty="0" err="1"/>
              <a:t>Feynman</a:t>
            </a:r>
            <a:r>
              <a:rPr lang="fi-FI" dirty="0"/>
              <a:t> (1918-1988), Julian </a:t>
            </a:r>
            <a:r>
              <a:rPr lang="fi-FI" dirty="0" err="1"/>
              <a:t>Schwinger</a:t>
            </a:r>
            <a:r>
              <a:rPr lang="fi-FI" dirty="0"/>
              <a:t> (1918-1994) ja </a:t>
            </a:r>
            <a:r>
              <a:rPr lang="fi-FI" dirty="0" err="1"/>
              <a:t>Shin'ichirō</a:t>
            </a:r>
            <a:r>
              <a:rPr lang="fi-FI" dirty="0"/>
              <a:t> </a:t>
            </a:r>
            <a:r>
              <a:rPr lang="fi-FI" dirty="0" err="1"/>
              <a:t>Tomonaga</a:t>
            </a:r>
            <a:r>
              <a:rPr lang="fi-FI" dirty="0"/>
              <a:t> (1906-1979).</a:t>
            </a:r>
          </a:p>
          <a:p>
            <a:endParaRPr lang="fi-FI" dirty="0"/>
          </a:p>
          <a:p>
            <a:r>
              <a:rPr lang="fi-FI" dirty="0" err="1"/>
              <a:t>QED:ssa</a:t>
            </a:r>
            <a:r>
              <a:rPr lang="fi-FI" dirty="0"/>
              <a:t> on kaksi kenttää: fotoni ja elektroni.</a:t>
            </a:r>
          </a:p>
          <a:p>
            <a:endParaRPr lang="fi-FI" dirty="0"/>
          </a:p>
          <a:p>
            <a:r>
              <a:rPr lang="fi-FI" dirty="0"/>
              <a:t>Tavoitteena oli kuvata fotoneita, elektroneita ja niiden vuorovaikutusta kvanttimekaanisesti ja relativistisesti.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QED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177006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000" dirty="0" err="1"/>
              <a:t>QED:n</a:t>
            </a:r>
            <a:r>
              <a:rPr lang="fi-FI" sz="2000" dirty="0"/>
              <a:t> voi rakentaa lähtemällä siitä, että on olemassa elektronikenttä ja vaatimalla, että teorialla on sen tiettyyn muunnokseen liittyvä symmetria.</a:t>
            </a:r>
          </a:p>
          <a:p>
            <a:endParaRPr lang="fi-FI" sz="2000" dirty="0"/>
          </a:p>
          <a:p>
            <a:r>
              <a:rPr lang="fi-FI" sz="2000" dirty="0"/>
              <a:t>Teoria ei säily samanlaisena, ellei ole olemassa myös toinen kenttä, fotoni, joka muuttuu vastakkaisella tavalla.</a:t>
            </a:r>
          </a:p>
          <a:p>
            <a:endParaRPr lang="fi-FI" sz="2000" dirty="0"/>
          </a:p>
          <a:p>
            <a:r>
              <a:rPr lang="fi-FI" sz="2000" dirty="0"/>
              <a:t>Sen lisäksi, että symmetria kertoo fotonin olemassaolon ja ominaisuudet, se myös sanelee fotonin ja elektronin mahdolliset tavat </a:t>
            </a:r>
            <a:r>
              <a:rPr lang="fi-FI" sz="2000" dirty="0" err="1"/>
              <a:t>vuorovaikuttaa</a:t>
            </a:r>
            <a:r>
              <a:rPr lang="fi-FI" sz="2000" dirty="0"/>
              <a:t>.</a:t>
            </a:r>
          </a:p>
          <a:p>
            <a:pPr lvl="1"/>
            <a:r>
              <a:rPr lang="fi-FI" dirty="0"/>
              <a:t>Niitä on vain yksi.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Symmetria poikii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427155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r>
              <a:rPr lang="fi-FI" dirty="0" err="1"/>
              <a:t>QED:n</a:t>
            </a:r>
            <a:r>
              <a:rPr lang="fi-FI" dirty="0"/>
              <a:t> erittäin yksinkertaisesta lähtökohdasta seuraa </a:t>
            </a:r>
            <a:r>
              <a:rPr lang="fi-FI" dirty="0" err="1"/>
              <a:t>Maxwellin</a:t>
            </a:r>
            <a:r>
              <a:rPr lang="fi-FI" dirty="0"/>
              <a:t> yhtälöt, vetyatomi ja kaikki arjen ilmiöt (gravitaatiota lukuun ottamatta).</a:t>
            </a:r>
          </a:p>
          <a:p>
            <a:endParaRPr lang="fi-FI" dirty="0"/>
          </a:p>
          <a:p>
            <a:r>
              <a:rPr lang="fi-FI" dirty="0" err="1"/>
              <a:t>QED:ssä</a:t>
            </a:r>
            <a:r>
              <a:rPr lang="fi-FI" dirty="0"/>
              <a:t> elektronien vuorovaikutuksia välittää fotonit.</a:t>
            </a:r>
          </a:p>
          <a:p>
            <a:endParaRPr lang="fi-FI" dirty="0"/>
          </a:p>
          <a:p>
            <a:r>
              <a:rPr lang="fi-FI" dirty="0"/>
              <a:t>Kvanttikenttäteoriassa yleisesti on ainehiukkasia ja </a:t>
            </a:r>
            <a:r>
              <a:rPr lang="fi-FI" b="1" dirty="0"/>
              <a:t>välittäjähiukkasia</a:t>
            </a:r>
            <a:r>
              <a:rPr lang="fi-FI" dirty="0"/>
              <a:t>.</a:t>
            </a:r>
          </a:p>
          <a:p>
            <a:pPr lvl="1"/>
            <a:r>
              <a:rPr lang="fi-FI" sz="2000" dirty="0"/>
              <a:t>Välittäjähiukkasten lukumäärä ja ominaisuudet seuraavat suoraan symmetriasta, ainehiukkasten kohdalla on enemmän valinnanvapautta.</a:t>
            </a:r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Välittäjähiukkaset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246736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r>
              <a:rPr lang="fi-FI" dirty="0"/>
              <a:t>Kaikilla hiukkasilla, joilla on sähkövaraus (tai jokin muu varaus), on antihiukkanen, jolla on vastakkainen varaus.</a:t>
            </a:r>
          </a:p>
          <a:p>
            <a:pPr lvl="1"/>
            <a:r>
              <a:rPr lang="fi-FI" dirty="0"/>
              <a:t>Hiukkanen ja antihiukkanen ovat saman kentän ilmentymiä.</a:t>
            </a:r>
          </a:p>
          <a:p>
            <a:endParaRPr lang="fi-FI" dirty="0"/>
          </a:p>
          <a:p>
            <a:r>
              <a:rPr lang="fi-FI" dirty="0"/>
              <a:t>Negatiivisesti varattua elektronia vastaa positiivisesti varattu positroni.</a:t>
            </a:r>
          </a:p>
          <a:p>
            <a:endParaRPr lang="fi-FI" dirty="0"/>
          </a:p>
          <a:p>
            <a:r>
              <a:rPr lang="fi-FI" dirty="0"/>
              <a:t>Kun hiukkanen ja antihiukkanen kohtaavat, ne </a:t>
            </a:r>
            <a:r>
              <a:rPr lang="fi-FI" b="1" dirty="0" err="1"/>
              <a:t>annihiloituvat</a:t>
            </a:r>
            <a:r>
              <a:rPr lang="fi-FI" dirty="0"/>
              <a:t>, eli muuttuvat toisiksi hiukkasiksi.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Antihiukkaset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55734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r>
              <a:rPr lang="fi-FI" dirty="0" err="1"/>
              <a:t>QED</a:t>
            </a:r>
            <a:r>
              <a:rPr lang="fi-FI" dirty="0"/>
              <a:t> on osa isompaa kokonaisuutta nimeltä hiukkasfysiikan </a:t>
            </a:r>
            <a:r>
              <a:rPr lang="fi-FI" b="1" dirty="0"/>
              <a:t>Standardimalli</a:t>
            </a:r>
            <a:r>
              <a:rPr lang="fi-FI" dirty="0"/>
              <a:t>.</a:t>
            </a:r>
          </a:p>
          <a:p>
            <a:endParaRPr lang="fi-FI" dirty="0"/>
          </a:p>
          <a:p>
            <a:r>
              <a:rPr lang="fi-FI" dirty="0"/>
              <a:t>Standardimallissa on </a:t>
            </a:r>
            <a:r>
              <a:rPr lang="fi-FI" dirty="0" err="1"/>
              <a:t>QED:n</a:t>
            </a:r>
            <a:r>
              <a:rPr lang="fi-FI" dirty="0"/>
              <a:t> lisäksi kaksi muuta osaa, joilla on oma symmetriansa ja siihen liittyvä vuorovaikutus.</a:t>
            </a:r>
          </a:p>
          <a:p>
            <a:endParaRPr lang="fi-FI" dirty="0"/>
          </a:p>
          <a:p>
            <a:r>
              <a:rPr lang="fi-FI" dirty="0"/>
              <a:t>Standardimallin kaikki osat saatiin paikalleen 1970-luvulla. Hiukkaskiihdyttimet ovat varmentaneet sen ennusteet miljardisosan tarkkuudella.</a:t>
            </a:r>
            <a:endParaRPr lang="fi-FI" baseline="30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Standardimalli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221954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2880320" cy="4392488"/>
          </a:xfrm>
        </p:spPr>
        <p:txBody>
          <a:bodyPr>
            <a:normAutofit/>
          </a:bodyPr>
          <a:lstStyle/>
          <a:p>
            <a:r>
              <a:rPr lang="fi-FI" sz="2400" dirty="0"/>
              <a:t>Standardimallissa on kolme vuoro-vaikutusta.</a:t>
            </a:r>
          </a:p>
          <a:p>
            <a:pPr lvl="1"/>
            <a:r>
              <a:rPr lang="fi-FI" dirty="0"/>
              <a:t>Sähkömagneettinen</a:t>
            </a:r>
          </a:p>
          <a:p>
            <a:pPr lvl="1"/>
            <a:r>
              <a:rPr lang="fi-FI" b="1" dirty="0"/>
              <a:t>Vahva</a:t>
            </a:r>
          </a:p>
          <a:p>
            <a:pPr lvl="1"/>
            <a:r>
              <a:rPr lang="fi-FI" b="1" dirty="0"/>
              <a:t>Heikko</a:t>
            </a:r>
          </a:p>
          <a:p>
            <a:endParaRPr lang="fi-FI" sz="2400" dirty="0"/>
          </a:p>
          <a:p>
            <a:r>
              <a:rPr lang="fi-FI" sz="2400" dirty="0"/>
              <a:t>Kullakin on omat välittäjähiukkaset.</a:t>
            </a:r>
          </a:p>
          <a:p>
            <a:pPr lvl="1"/>
            <a:r>
              <a:rPr lang="fi-FI" dirty="0"/>
              <a:t>Symmetria määrää, millaisia ne ovat.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Kolme symmetriaa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pic>
        <p:nvPicPr>
          <p:cNvPr id="7" name="Picture 6" descr="ur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52836"/>
            <a:ext cx="3934187" cy="36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4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2880320" cy="4392488"/>
          </a:xfrm>
        </p:spPr>
        <p:txBody>
          <a:bodyPr>
            <a:normAutofit lnSpcReduction="10000"/>
          </a:bodyPr>
          <a:lstStyle/>
          <a:p>
            <a:r>
              <a:rPr lang="fi-FI" sz="2400" dirty="0"/>
              <a:t>Standardimallissa on kolmenlaista ainetta.</a:t>
            </a:r>
          </a:p>
          <a:p>
            <a:pPr lvl="1"/>
            <a:r>
              <a:rPr lang="fi-FI" b="1" dirty="0"/>
              <a:t>Leptonit</a:t>
            </a:r>
          </a:p>
          <a:p>
            <a:pPr lvl="1"/>
            <a:r>
              <a:rPr lang="fi-FI" b="1" dirty="0"/>
              <a:t>Kvarkit</a:t>
            </a:r>
          </a:p>
          <a:p>
            <a:pPr lvl="1"/>
            <a:r>
              <a:rPr lang="fi-FI" b="1" dirty="0" err="1"/>
              <a:t>Higgsin</a:t>
            </a:r>
            <a:r>
              <a:rPr lang="fi-FI" b="1" dirty="0"/>
              <a:t> hiukkanen</a:t>
            </a:r>
          </a:p>
          <a:p>
            <a:pPr lvl="1"/>
            <a:endParaRPr lang="fi-FI" dirty="0"/>
          </a:p>
          <a:p>
            <a:r>
              <a:rPr lang="fi-FI" dirty="0"/>
              <a:t>Symmetria rajoittaa sitä, millaisia ne ovat.</a:t>
            </a:r>
          </a:p>
          <a:p>
            <a:pPr lvl="1"/>
            <a:r>
              <a:rPr lang="fi-FI" dirty="0"/>
              <a:t>Kvarkit ja leptonit ovat pareittain.</a:t>
            </a:r>
          </a:p>
          <a:p>
            <a:endParaRPr lang="fi-FI" sz="2400" dirty="0"/>
          </a:p>
          <a:p>
            <a:endParaRPr lang="fi-FI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Kolmenlaista ainetta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pic>
        <p:nvPicPr>
          <p:cNvPr id="7" name="Picture 6" descr="ur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52836"/>
            <a:ext cx="3934187" cy="36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5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1988840"/>
            <a:ext cx="6876764" cy="44284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b="1" dirty="0"/>
              <a:t>Klassinen mekaniikka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Kvanttimekaniikka	      Suppea suhteellisuusteoria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Kvanttikenttäteoria	      Yleinen suhteellisuusteoria</a:t>
            </a:r>
          </a:p>
          <a:p>
            <a:pPr marL="0" indent="0">
              <a:buNone/>
            </a:pPr>
            <a:r>
              <a:rPr lang="fi-FI" b="1" dirty="0"/>
              <a:t>	</a:t>
            </a:r>
          </a:p>
          <a:p>
            <a:pPr marL="0" indent="0">
              <a:buNone/>
            </a:pPr>
            <a:r>
              <a:rPr lang="fi-FI" b="1" dirty="0"/>
              <a:t>	                          </a:t>
            </a:r>
          </a:p>
          <a:p>
            <a:pPr marL="0" indent="0" algn="ctr">
              <a:buNone/>
            </a:pPr>
            <a:r>
              <a:rPr lang="fi-FI" b="1" dirty="0"/>
              <a:t>Kvanttigravitaatioteoria, kaiken teoria?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979614" y="6165850"/>
            <a:ext cx="4176561" cy="431800"/>
          </a:xfrm>
        </p:spPr>
        <p:txBody>
          <a:bodyPr/>
          <a:lstStyle/>
          <a:p>
            <a:r>
              <a:rPr lang="ro-RO"/>
              <a:t>Fysiikkaa runoilijoille, syksy 2019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Modernin fysiikan sukupuu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599892" y="2456892"/>
            <a:ext cx="68407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599892" y="3789040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815916" y="3753036"/>
            <a:ext cx="3492388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416316" y="3753036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599892" y="5049180"/>
            <a:ext cx="1188132" cy="828092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156176" y="5049180"/>
            <a:ext cx="1260140" cy="828092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Content Placeholder 1"/>
          <p:cNvSpPr txBox="1">
            <a:spLocks/>
          </p:cNvSpPr>
          <p:nvPr/>
        </p:nvSpPr>
        <p:spPr>
          <a:xfrm>
            <a:off x="4499992" y="5193196"/>
            <a:ext cx="324036" cy="3600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4638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?</a:t>
            </a:r>
          </a:p>
        </p:txBody>
      </p:sp>
      <p:sp>
        <p:nvSpPr>
          <p:cNvPr id="49" name="Content Placeholder 1"/>
          <p:cNvSpPr txBox="1">
            <a:spLocks/>
          </p:cNvSpPr>
          <p:nvPr/>
        </p:nvSpPr>
        <p:spPr>
          <a:xfrm>
            <a:off x="6228184" y="5193196"/>
            <a:ext cx="324036" cy="3600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4638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?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6552220" y="2456892"/>
            <a:ext cx="68407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344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Vahva vuorovaikutus tunnetaan myös nimillä</a:t>
            </a:r>
            <a:r>
              <a:rPr lang="fi-FI" b="1" dirty="0"/>
              <a:t> värivuorovaikutus</a:t>
            </a:r>
            <a:r>
              <a:rPr lang="fi-FI" dirty="0"/>
              <a:t> ja </a:t>
            </a:r>
            <a:r>
              <a:rPr lang="fi-FI" b="1" dirty="0" err="1"/>
              <a:t>kvanttikromodynamiikka</a:t>
            </a:r>
            <a:r>
              <a:rPr lang="fi-FI" b="1" dirty="0"/>
              <a:t> </a:t>
            </a:r>
            <a:r>
              <a:rPr lang="fi-FI" dirty="0"/>
              <a:t>(</a:t>
            </a:r>
            <a:r>
              <a:rPr lang="fi-FI" b="1" dirty="0" err="1"/>
              <a:t>Quantum</a:t>
            </a:r>
            <a:r>
              <a:rPr lang="fi-FI" b="1" dirty="0"/>
              <a:t> </a:t>
            </a:r>
            <a:r>
              <a:rPr lang="fi-FI" b="1" dirty="0" err="1"/>
              <a:t>Chromodynamics</a:t>
            </a:r>
            <a:r>
              <a:rPr lang="fi-FI" dirty="0"/>
              <a:t>, </a:t>
            </a:r>
            <a:r>
              <a:rPr lang="fi-FI" b="1" dirty="0"/>
              <a:t>QCD</a:t>
            </a:r>
            <a:r>
              <a:rPr lang="fi-FI" dirty="0"/>
              <a:t>).</a:t>
            </a:r>
          </a:p>
          <a:p>
            <a:pPr lvl="1"/>
            <a:r>
              <a:rPr lang="fi-FI" dirty="0"/>
              <a:t>Kreikan sana ”</a:t>
            </a:r>
            <a:r>
              <a:rPr lang="fi-FI" dirty="0" err="1"/>
              <a:t>chromo</a:t>
            </a:r>
            <a:r>
              <a:rPr lang="fi-FI" dirty="0"/>
              <a:t>” tarkoittaa väriä.</a:t>
            </a:r>
          </a:p>
          <a:p>
            <a:endParaRPr lang="fi-FI" dirty="0"/>
          </a:p>
          <a:p>
            <a:r>
              <a:rPr lang="fi-FI" dirty="0" err="1"/>
              <a:t>QCD:ssä</a:t>
            </a:r>
            <a:r>
              <a:rPr lang="fi-FI" dirty="0"/>
              <a:t> on kolme eri varausta, joille on annettu nimet punainen, sininen ja vihreä. Kukin niistä voi olla + tai -.</a:t>
            </a:r>
          </a:p>
          <a:p>
            <a:pPr lvl="1"/>
            <a:r>
              <a:rPr lang="fi-FI" dirty="0"/>
              <a:t>Ei mitään tekemistä valon värien kanssa.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Värivuorovaikutuksen tuntevia hiukkasia sanotaan </a:t>
            </a:r>
            <a:r>
              <a:rPr lang="fi-FI" b="1" dirty="0"/>
              <a:t>värillisiksi</a:t>
            </a:r>
            <a:r>
              <a:rPr lang="fi-FI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Vahva vuorovaikutus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15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dirty="0"/>
              <a:t>Standardimallissa värillisiä ovat kvarkit ja </a:t>
            </a:r>
            <a:r>
              <a:rPr lang="fi-FI" b="1" dirty="0"/>
              <a:t>gluonit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Kvarkilla on yksi väri </a:t>
            </a:r>
            <a:r>
              <a:rPr lang="fi-FI"/>
              <a:t>(antikvarkilla </a:t>
            </a:r>
            <a:r>
              <a:rPr lang="fi-FI" dirty="0"/>
              <a:t>antiväri).</a:t>
            </a:r>
          </a:p>
          <a:p>
            <a:pPr lvl="1"/>
            <a:r>
              <a:rPr lang="fi-FI" dirty="0"/>
              <a:t>Gluonilla on väri ja antiväri.</a:t>
            </a:r>
          </a:p>
          <a:p>
            <a:pPr lvl="1"/>
            <a:endParaRPr lang="fi-FI" dirty="0"/>
          </a:p>
          <a:p>
            <a:r>
              <a:rPr lang="fi-FI" dirty="0"/>
              <a:t>Kvarkit hahmottivat Murray </a:t>
            </a:r>
            <a:r>
              <a:rPr lang="fi-FI" dirty="0" err="1"/>
              <a:t>Gell-Man</a:t>
            </a:r>
            <a:r>
              <a:rPr lang="fi-FI" dirty="0"/>
              <a:t> ja George </a:t>
            </a:r>
            <a:r>
              <a:rPr lang="fi-FI" dirty="0" err="1"/>
              <a:t>Zweig</a:t>
            </a:r>
            <a:r>
              <a:rPr lang="fi-FI" dirty="0"/>
              <a:t> (1937-) vuonna 1964.</a:t>
            </a:r>
          </a:p>
          <a:p>
            <a:endParaRPr lang="fi-FI" dirty="0"/>
          </a:p>
          <a:p>
            <a:r>
              <a:rPr lang="fi-FI" dirty="0"/>
              <a:t>Koska gluoneilla on värivaraus, ne vuorovaikuttavat toistensa kanssa.</a:t>
            </a:r>
          </a:p>
          <a:p>
            <a:pPr lvl="1"/>
            <a:r>
              <a:rPr lang="fi-FI" sz="2000" dirty="0"/>
              <a:t>Fotonilla ei ole sähkövarausta.</a:t>
            </a:r>
          </a:p>
          <a:p>
            <a:pPr lvl="1"/>
            <a:r>
              <a:rPr lang="fi-FI" sz="2000" dirty="0" err="1"/>
              <a:t>QCD</a:t>
            </a:r>
            <a:r>
              <a:rPr lang="fi-FI" sz="2000" dirty="0"/>
              <a:t> on </a:t>
            </a:r>
            <a:r>
              <a:rPr lang="fi-FI" sz="2000" dirty="0" err="1"/>
              <a:t>QED:tä</a:t>
            </a:r>
            <a:r>
              <a:rPr lang="fi-FI" sz="2000" dirty="0"/>
              <a:t> monimutkaisempi.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Kvarkkien ja gluonien värit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129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fi-FI" dirty="0"/>
              <a:t>Sähköisesti varatut hiukkaset ovat sitoutuneet sähköisesti neutraaleiksi tiloiksi, </a:t>
            </a:r>
            <a:r>
              <a:rPr lang="fi-FI" b="1" dirty="0"/>
              <a:t>atomeiksi</a:t>
            </a:r>
            <a:r>
              <a:rPr lang="fi-FI" dirty="0"/>
              <a:t>.</a:t>
            </a:r>
          </a:p>
          <a:p>
            <a:pPr marL="342900" indent="-342900">
              <a:buFont typeface="Arial"/>
              <a:buChar char="•"/>
            </a:pPr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dirty="0"/>
              <a:t>Värilliset hiukkaset ovat sitoutuneet värineutraaleiksi tiloiksi, </a:t>
            </a:r>
            <a:r>
              <a:rPr lang="fi-FI" b="1" dirty="0"/>
              <a:t>hadroneiksi</a:t>
            </a:r>
            <a:r>
              <a:rPr lang="fi-FI" dirty="0"/>
              <a:t>.</a:t>
            </a:r>
          </a:p>
          <a:p>
            <a:pPr marL="342900" indent="-342900">
              <a:buFont typeface="Arial"/>
              <a:buChar char="•"/>
            </a:pPr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dirty="0"/>
              <a:t>Sähkövarauksia on vain yksi, joten ainoa tapa saada nollavaraus on laittaa yhtä paljon + ja - varauksia.</a:t>
            </a:r>
          </a:p>
          <a:p>
            <a:pPr marL="342900" indent="-342900">
              <a:buFont typeface="Arial"/>
              <a:buChar char="•"/>
            </a:pPr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dirty="0"/>
              <a:t>Värivarauksia on kolme, joten hiukkanen voi olla väritön kahdella tavalla.</a:t>
            </a:r>
          </a:p>
          <a:p>
            <a:pPr marL="615950" lvl="1" indent="-342900">
              <a:buFont typeface="Arial"/>
              <a:buChar char="•"/>
            </a:pPr>
            <a:r>
              <a:rPr lang="fi-FI" sz="2000" dirty="0"/>
              <a:t>Yhtä paljon väriä ja antiväriä.</a:t>
            </a:r>
          </a:p>
          <a:p>
            <a:pPr marL="615950" lvl="1" indent="-342900">
              <a:buFont typeface="Arial"/>
              <a:buChar char="•"/>
            </a:pPr>
            <a:r>
              <a:rPr lang="fi-FI" sz="2000" dirty="0"/>
              <a:t>Yhtä paljon kaikkia kolmea väriä.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Kaksi tapaa olla väritön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635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fontScale="77500" lnSpcReduction="20000"/>
          </a:bodyPr>
          <a:lstStyle/>
          <a:p>
            <a:r>
              <a:rPr lang="fi-FI" sz="2400" dirty="0"/>
              <a:t>Atomista voi hajottaa elektronin ja ytimen erilleen.</a:t>
            </a:r>
          </a:p>
          <a:p>
            <a:endParaRPr lang="fi-FI" sz="2400" dirty="0"/>
          </a:p>
          <a:p>
            <a:r>
              <a:rPr lang="fi-FI" sz="2400" dirty="0"/>
              <a:t>Hadroneita rikottaessa kvarkit sitoutuvat aina toisiksi värineutraaleiksi tiloiksi.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Kvarkkeja tai gluoneja ei havaita, ainoastaan niiden </a:t>
            </a:r>
            <a:r>
              <a:rPr lang="fi-FI" sz="2400" b="1" dirty="0"/>
              <a:t>sidottuja tiloja</a:t>
            </a:r>
            <a:r>
              <a:rPr lang="fi-FI" sz="2400" dirty="0"/>
              <a:t>, hadroneita.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Protonin kvarkkisisältö on </a:t>
            </a:r>
            <a:r>
              <a:rPr lang="fi-FI" i="1" dirty="0" err="1"/>
              <a:t>uud</a:t>
            </a:r>
            <a:r>
              <a:rPr lang="fi-FI" dirty="0"/>
              <a:t> ja neutronin </a:t>
            </a:r>
            <a:r>
              <a:rPr lang="fi-FI" i="1" dirty="0" err="1"/>
              <a:t>udd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Värivoima on vahva, mutta sen kantama on lyhyt, koska gluonit elävät vankeudessa.</a:t>
            </a:r>
          </a:p>
          <a:p>
            <a:endParaRPr lang="fi-FI" sz="2400" dirty="0"/>
          </a:p>
          <a:p>
            <a:r>
              <a:rPr lang="fi-FI" sz="2400" dirty="0"/>
              <a:t>Sillä, että värillisiä hiukkasia nähdään vain värittömissä yhdistelmissä on nimi </a:t>
            </a:r>
            <a:r>
              <a:rPr lang="fi-FI" sz="2400" b="1" dirty="0"/>
              <a:t>värivankeus</a:t>
            </a:r>
            <a:r>
              <a:rPr lang="fi-FI" sz="2400" dirty="0"/>
              <a:t>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Värivankeus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030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Sähkövarauksia sisältävien atomien sitoutuminen molekyyleiksi ja molekyylien vuorovaikutus on </a:t>
            </a:r>
            <a:r>
              <a:rPr lang="fi-FI" sz="2400" b="1" dirty="0"/>
              <a:t>kemiaa</a:t>
            </a:r>
            <a:r>
              <a:rPr lang="fi-FI" sz="2400" dirty="0"/>
              <a:t>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Värivarauksia sisältävien hadronien sitoutuminen atomiytimiksi on </a:t>
            </a:r>
            <a:r>
              <a:rPr lang="fi-FI" sz="2400" b="1" dirty="0"/>
              <a:t>ydinfysiikkaa</a:t>
            </a:r>
            <a:r>
              <a:rPr lang="fi-FI" sz="2400" dirty="0"/>
              <a:t>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Kummassakin tapauksessa varaus ei ole tasaisesti jakautunut.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Kuten vahva vuorovaikutus, ydinvuorovaikutus on voimakas, mutta sen kantama on lyhyt.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Ydinvuorovaikutus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816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Atomien rikkominen vs.</a:t>
            </a:r>
            <a:br>
              <a:rPr lang="fi-FI" dirty="0"/>
            </a:br>
            <a:r>
              <a:rPr lang="fi-FI" dirty="0"/>
              <a:t>ydinten rikkominen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pic>
        <p:nvPicPr>
          <p:cNvPr id="5" name="Picture 4" descr="mohawk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4"/>
          <a:stretch/>
        </p:blipFill>
        <p:spPr>
          <a:xfrm>
            <a:off x="5688123" y="2132856"/>
            <a:ext cx="3121581" cy="2176536"/>
          </a:xfrm>
          <a:prstGeom prst="rect">
            <a:avLst/>
          </a:prstGeom>
        </p:spPr>
      </p:pic>
      <p:pic>
        <p:nvPicPr>
          <p:cNvPr id="7" name="Picture 6" descr="pexels-photo-38712.jpe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979711" y="2132856"/>
            <a:ext cx="3553755" cy="2160239"/>
          </a:xfrm>
          <a:prstGeom prst="rect">
            <a:avLst/>
          </a:prstGeom>
        </p:spPr>
      </p:pic>
      <p:sp>
        <p:nvSpPr>
          <p:cNvPr id="10" name="Footer Placeholder 3"/>
          <p:cNvSpPr txBox="1">
            <a:spLocks/>
          </p:cNvSpPr>
          <p:nvPr/>
        </p:nvSpPr>
        <p:spPr>
          <a:xfrm>
            <a:off x="1979712" y="4437112"/>
            <a:ext cx="3528392" cy="1440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https://</a:t>
            </a:r>
            <a:r>
              <a:rPr lang="en-GB" dirty="0" err="1"/>
              <a:t>www.pexels.com</a:t>
            </a:r>
            <a:r>
              <a:rPr lang="en-GB" dirty="0"/>
              <a:t>/photo/fire-fireplace-burning-on-fire-38712/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5724128" y="4401108"/>
            <a:ext cx="3096344" cy="18002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http://www.abomb1.org/images/</a:t>
            </a:r>
            <a:r>
              <a:rPr lang="en-GB" dirty="0" err="1"/>
              <a:t>mohawkb.jpg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460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Standardimallin rakennuspalikat ovat </a:t>
            </a:r>
            <a:r>
              <a:rPr lang="fi-FI" sz="2400" b="1" dirty="0"/>
              <a:t>alkeishiukkasia</a:t>
            </a:r>
            <a:r>
              <a:rPr lang="fi-FI" sz="2400" dirty="0"/>
              <a:t> (</a:t>
            </a:r>
            <a:r>
              <a:rPr lang="fi-FI" sz="2400" b="1" dirty="0" err="1"/>
              <a:t>elementary</a:t>
            </a:r>
            <a:r>
              <a:rPr lang="fi-FI" sz="2400" b="1" dirty="0"/>
              <a:t> </a:t>
            </a:r>
            <a:r>
              <a:rPr lang="fi-FI" sz="2400" b="1" dirty="0" err="1"/>
              <a:t>particles</a:t>
            </a:r>
            <a:r>
              <a:rPr lang="fi-FI" sz="2400" dirty="0"/>
              <a:t>), eli niillä ei (tiettävästi) ole mitään alirakennetta.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Ytimet, kuten atomit, ovat alkeishiukkasten sidottuja tiloja, </a:t>
            </a:r>
            <a:r>
              <a:rPr lang="fi-FI" sz="2400" b="1" dirty="0"/>
              <a:t>yhdistelmähiukkasia</a:t>
            </a:r>
            <a:r>
              <a:rPr lang="fi-FI" sz="2400" dirty="0"/>
              <a:t> (</a:t>
            </a:r>
            <a:r>
              <a:rPr lang="fi-FI" sz="2400" b="1" dirty="0" err="1"/>
              <a:t>composite</a:t>
            </a:r>
            <a:r>
              <a:rPr lang="fi-FI" sz="2400" b="1" dirty="0"/>
              <a:t> </a:t>
            </a:r>
            <a:r>
              <a:rPr lang="fi-FI" sz="2400" b="1" dirty="0" err="1"/>
              <a:t>particles</a:t>
            </a:r>
            <a:r>
              <a:rPr lang="fi-FI" sz="2400" dirty="0"/>
              <a:t>).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Yhdistelmähiukkasten massa (tai lepoenergia, </a:t>
            </a:r>
            <a:r>
              <a:rPr lang="fi-FI" sz="2400" i="1" dirty="0"/>
              <a:t>E</a:t>
            </a:r>
            <a:r>
              <a:rPr lang="fi-FI" sz="2400" dirty="0"/>
              <a:t>=</a:t>
            </a:r>
            <a:r>
              <a:rPr lang="fi-FI" sz="2400" i="1" dirty="0"/>
              <a:t>mc</a:t>
            </a:r>
            <a:r>
              <a:rPr lang="fi-FI" sz="2400" i="1" baseline="30000" dirty="0"/>
              <a:t>2</a:t>
            </a:r>
            <a:r>
              <a:rPr lang="fi-FI" sz="2400" dirty="0"/>
              <a:t>) koostuu osasten massoista plus sidosenergiasta.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Alkeis- vs. yhdistelmä-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138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Standardimallissa on 6 leptonia ja 6 kvarkkia.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Protonit ja neutronit rakentuvat kvarkeista </a:t>
            </a:r>
            <a:r>
              <a:rPr lang="fi-FI" sz="2400" i="1" dirty="0"/>
              <a:t>u</a:t>
            </a:r>
            <a:r>
              <a:rPr lang="fi-FI" sz="2400" dirty="0"/>
              <a:t> ja </a:t>
            </a:r>
            <a:r>
              <a:rPr lang="fi-FI" sz="2400" i="1" dirty="0"/>
              <a:t>d</a:t>
            </a:r>
            <a:r>
              <a:rPr lang="fi-FI" sz="2400" dirty="0"/>
              <a:t>.</a:t>
            </a:r>
          </a:p>
          <a:p>
            <a:pPr marL="615950" lvl="1" indent="-342900">
              <a:buFont typeface="Arial"/>
              <a:buChar char="•"/>
            </a:pPr>
            <a:r>
              <a:rPr lang="fi-FI" sz="2200" dirty="0"/>
              <a:t>Ytimet rakentuvat protoneista ja neutroneista. 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Leptoneista tavallisessa aineessa on vain elektroneita.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Tavallisen aineen </a:t>
            </a:r>
            <a:r>
              <a:rPr lang="fi-FI" sz="2400"/>
              <a:t>monimuotoisuus juontuu </a:t>
            </a:r>
            <a:r>
              <a:rPr lang="fi-FI" sz="2400" dirty="0"/>
              <a:t>vain kolmesta palasta ja niiden yksinkertaisista symmetrioista seuraavista vuorovaikutuksista.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Missä ovat muut hiukkaset?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Yksinkertaisuudesta monimuotoisuuteen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666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Vuorovaikutukset muuttavat hiukkasia toisiksi.</a:t>
            </a:r>
            <a:endParaRPr lang="fi-FI" dirty="0"/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Hiukkaset hajoavat, ellei ole jotain syytä, miksi ne eivät voi hajota.</a:t>
            </a:r>
          </a:p>
          <a:p>
            <a:pPr marL="615950" lvl="1" indent="-342900">
              <a:buFont typeface="Arial"/>
              <a:buChar char="•"/>
            </a:pPr>
            <a:r>
              <a:rPr lang="fi-FI" b="1" dirty="0"/>
              <a:t>Säilymislait</a:t>
            </a:r>
            <a:r>
              <a:rPr lang="fi-FI" dirty="0"/>
              <a:t> seuraavat symmetrioista.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Elektroni on kevyin hiukkanen, jolla on sähkövaraus.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Kvarkit </a:t>
            </a:r>
            <a:r>
              <a:rPr lang="fi-FI" sz="2400" i="1" dirty="0"/>
              <a:t>u</a:t>
            </a:r>
            <a:r>
              <a:rPr lang="fi-FI" sz="2400" dirty="0"/>
              <a:t> ja </a:t>
            </a:r>
            <a:r>
              <a:rPr lang="fi-FI" sz="2400" i="1" dirty="0"/>
              <a:t>d</a:t>
            </a:r>
            <a:r>
              <a:rPr lang="fi-FI" sz="2400" dirty="0"/>
              <a:t> ovat kevyimpiä hiukkasia, joilla on </a:t>
            </a:r>
            <a:r>
              <a:rPr lang="fi-FI" sz="2400" b="1" dirty="0" err="1"/>
              <a:t>baryoniluku</a:t>
            </a:r>
            <a:r>
              <a:rPr lang="fi-FI" sz="2400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Symmetria ja stabiilius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728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fontScale="92500"/>
          </a:bodyPr>
          <a:lstStyle/>
          <a:p>
            <a:r>
              <a:rPr lang="fi-FI" sz="2400" dirty="0"/>
              <a:t>Myös suurin osa ytimistä hajoaa, eli ne ovat </a:t>
            </a:r>
            <a:r>
              <a:rPr lang="fi-FI" sz="2400" b="1" dirty="0"/>
              <a:t>radioaktiivisia</a:t>
            </a:r>
            <a:r>
              <a:rPr lang="fi-FI" sz="2400" dirty="0"/>
              <a:t>.</a:t>
            </a:r>
          </a:p>
          <a:p>
            <a:endParaRPr lang="fi-FI" sz="2400" dirty="0"/>
          </a:p>
          <a:p>
            <a:r>
              <a:rPr lang="fi-FI" sz="2400" dirty="0"/>
              <a:t>Kvanttikenttäteoria ennustaa vain hajoamisen todennäköisyyden, ei koska se tapahtuu.</a:t>
            </a:r>
          </a:p>
          <a:p>
            <a:endParaRPr lang="fi-FI" sz="2400" dirty="0"/>
          </a:p>
          <a:p>
            <a:r>
              <a:rPr lang="fi-FI" sz="2400" dirty="0"/>
              <a:t>Jotkut ytimet hajoavat ydinvuorovaikutuksen takia nopeasti.</a:t>
            </a:r>
          </a:p>
          <a:p>
            <a:endParaRPr lang="fi-FI" sz="2400" dirty="0"/>
          </a:p>
          <a:p>
            <a:r>
              <a:rPr lang="fi-FI" sz="2400" dirty="0"/>
              <a:t>Toiset hajoavat hitaasti, koska niiden hajoamisesta on vastuussa heikko vuorovaikutus.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Hiukkasten hajoaminen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614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1988840"/>
            <a:ext cx="6876764" cy="44284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b="1" dirty="0"/>
              <a:t>Klassinen mekaniikka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Kvanttimekaniikka	      Suppea suhteellisuusteoria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Kvanttikenttäteoria	      Yleinen suhteellisuusteoria</a:t>
            </a:r>
          </a:p>
          <a:p>
            <a:pPr marL="0" indent="0">
              <a:buNone/>
            </a:pPr>
            <a:r>
              <a:rPr lang="fi-FI" b="1" dirty="0"/>
              <a:t>	</a:t>
            </a:r>
          </a:p>
          <a:p>
            <a:pPr marL="0" indent="0">
              <a:buNone/>
            </a:pPr>
            <a:r>
              <a:rPr lang="fi-FI" b="1" dirty="0"/>
              <a:t>	                          </a:t>
            </a:r>
          </a:p>
          <a:p>
            <a:pPr marL="0" indent="0" algn="ctr">
              <a:buNone/>
            </a:pPr>
            <a:r>
              <a:rPr lang="fi-FI" b="1" dirty="0"/>
              <a:t>Kvanttigravitaatioteoria, kaiken teoria?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979614" y="6165850"/>
            <a:ext cx="4176561" cy="431800"/>
          </a:xfrm>
        </p:spPr>
        <p:txBody>
          <a:bodyPr/>
          <a:lstStyle/>
          <a:p>
            <a:r>
              <a:rPr lang="ro-RO"/>
              <a:t>Fysiikkaa runoilijoille, syksy 2019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Fysiikan teorioiden rajatapauksia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599892" y="3789040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815916" y="3753036"/>
            <a:ext cx="3492388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416316" y="3753036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624228" y="2456892"/>
            <a:ext cx="68407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599892" y="5049180"/>
            <a:ext cx="1188132" cy="828092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156176" y="5049180"/>
            <a:ext cx="1260140" cy="828092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599892" y="2456892"/>
            <a:ext cx="68407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43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fontScale="92500" lnSpcReduction="20000"/>
          </a:bodyPr>
          <a:lstStyle/>
          <a:p>
            <a:r>
              <a:rPr lang="fi-FI" sz="2400" dirty="0"/>
              <a:t>Heikkoa vuorovaikutusta välittävät </a:t>
            </a:r>
            <a:r>
              <a:rPr lang="fi-FI" sz="2400" i="1" dirty="0"/>
              <a:t>W</a:t>
            </a:r>
            <a:r>
              <a:rPr lang="fi-FI" sz="2400" dirty="0"/>
              <a:t>- ja </a:t>
            </a:r>
            <a:r>
              <a:rPr lang="fi-FI" sz="2400" i="1" dirty="0"/>
              <a:t>Z</a:t>
            </a:r>
            <a:r>
              <a:rPr lang="fi-FI" sz="2400" dirty="0"/>
              <a:t>-bosonit.</a:t>
            </a:r>
          </a:p>
          <a:p>
            <a:endParaRPr lang="fi-FI" sz="2400" dirty="0"/>
          </a:p>
          <a:p>
            <a:r>
              <a:rPr lang="fi-FI" sz="2400" dirty="0"/>
              <a:t>Kuten gluonit, ne vuorovaikuttavat toistensa kanssa.</a:t>
            </a:r>
          </a:p>
          <a:p>
            <a:endParaRPr lang="fi-FI" sz="2400" dirty="0"/>
          </a:p>
          <a:p>
            <a:r>
              <a:rPr lang="fi-FI" sz="2400" dirty="0"/>
              <a:t>Kuten värivuorovaikutus, heikko vuorovaikutus ei ulotu kauas, eikä se vaikuta arjen mittakaavassa.</a:t>
            </a:r>
          </a:p>
          <a:p>
            <a:endParaRPr lang="fi-FI" sz="2400" dirty="0"/>
          </a:p>
          <a:p>
            <a:r>
              <a:rPr lang="fi-FI" sz="2400" dirty="0" err="1"/>
              <a:t>QED</a:t>
            </a:r>
            <a:r>
              <a:rPr lang="fi-FI" sz="2400" dirty="0"/>
              <a:t> ja heikko vuorovaikutus ovat osa samaa kokonaisuutta, </a:t>
            </a:r>
            <a:r>
              <a:rPr lang="fi-FI" sz="2400" b="1" dirty="0"/>
              <a:t>sähköheikkoa vuorovaikutusta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dirty="0"/>
          </a:p>
          <a:p>
            <a:r>
              <a:rPr lang="fi-FI" sz="2400" i="1" dirty="0"/>
              <a:t>W</a:t>
            </a:r>
            <a:r>
              <a:rPr lang="fi-FI" sz="2400" dirty="0"/>
              <a:t>- ja </a:t>
            </a:r>
            <a:r>
              <a:rPr lang="fi-FI" sz="2400" i="1" dirty="0"/>
              <a:t>Z</a:t>
            </a:r>
            <a:r>
              <a:rPr lang="fi-FI" sz="2400" dirty="0"/>
              <a:t>-bosonit olisivat samanlaisia kuin fotoni, ellei </a:t>
            </a:r>
            <a:r>
              <a:rPr lang="fi-FI" sz="2400" b="1" dirty="0" err="1"/>
              <a:t>Higgsin</a:t>
            </a:r>
            <a:r>
              <a:rPr lang="fi-FI" sz="2400" b="1" dirty="0"/>
              <a:t> kenttä </a:t>
            </a:r>
            <a:r>
              <a:rPr lang="fi-FI" sz="2400" dirty="0"/>
              <a:t>antaisi niille massaa.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Heikko vuorovaikutus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067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r>
              <a:rPr lang="fi-FI" sz="2000" i="1" dirty="0"/>
              <a:t>W</a:t>
            </a:r>
            <a:r>
              <a:rPr lang="fi-FI" sz="2000" dirty="0"/>
              <a:t>- ja </a:t>
            </a:r>
            <a:r>
              <a:rPr lang="fi-FI" sz="2000" i="1" dirty="0"/>
              <a:t>Z</a:t>
            </a:r>
            <a:r>
              <a:rPr lang="fi-FI" sz="2000" dirty="0"/>
              <a:t>-bosonit saavat massansa </a:t>
            </a:r>
            <a:r>
              <a:rPr lang="fi-FI" sz="2000" dirty="0" err="1"/>
              <a:t>Higgsin</a:t>
            </a:r>
            <a:r>
              <a:rPr lang="fi-FI" sz="2000" dirty="0"/>
              <a:t> kentältä, kuten Peter </a:t>
            </a:r>
            <a:r>
              <a:rPr lang="fi-FI" sz="2000" dirty="0" err="1"/>
              <a:t>Higgs</a:t>
            </a:r>
            <a:r>
              <a:rPr lang="fi-FI" sz="2000" dirty="0"/>
              <a:t> (1929-) vuonna 1964 hahmotti.</a:t>
            </a:r>
          </a:p>
          <a:p>
            <a:pPr lvl="1"/>
            <a:r>
              <a:rPr lang="fi-FI" sz="1800" dirty="0" err="1"/>
              <a:t>Higgs</a:t>
            </a:r>
            <a:r>
              <a:rPr lang="fi-FI" sz="1800" dirty="0"/>
              <a:t> antaa massan myös tunnetuille kvarkeille ja leptoneille (paitsi ehkä neutriinoille).</a:t>
            </a:r>
          </a:p>
          <a:p>
            <a:endParaRPr lang="fi-FI" dirty="0"/>
          </a:p>
          <a:p>
            <a:r>
              <a:rPr lang="fi-FI" sz="2000" dirty="0"/>
              <a:t>Mitä voimakkaammin hiukkanen </a:t>
            </a:r>
            <a:r>
              <a:rPr lang="fi-FI" sz="2000" dirty="0" err="1"/>
              <a:t>vuorovaikuttaa</a:t>
            </a:r>
            <a:r>
              <a:rPr lang="fi-FI" sz="2000" dirty="0"/>
              <a:t> </a:t>
            </a:r>
            <a:r>
              <a:rPr lang="fi-FI" sz="2000" dirty="0" err="1"/>
              <a:t>Higgsin</a:t>
            </a:r>
            <a:r>
              <a:rPr lang="fi-FI" sz="2000" dirty="0"/>
              <a:t> kentän kanssa, sitä isomman massan se saa.</a:t>
            </a:r>
          </a:p>
          <a:p>
            <a:pPr lvl="1"/>
            <a:r>
              <a:rPr lang="fi-FI" sz="1800" dirty="0"/>
              <a:t>Standardimalli ei selitä näiden vuorovaikutusten voimakkuutta.</a:t>
            </a:r>
          </a:p>
          <a:p>
            <a:pPr lvl="1"/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Suurin osa protonien ja neutronien massasta, ja siten tavallisen aineen massasta, tulee vahvan vuorovaikutuksen sidosenergiasta.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Massojen mekanismi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083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Kvanttikenttäteoria on perustavanlaatuinen teoria aineesta ja muista vuorovaikutuksista kuin gravitaatiosta.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Standardimalli tuli valmiiksi 1973 </a:t>
            </a:r>
            <a:r>
              <a:rPr lang="fi-FI" sz="2400" dirty="0" err="1"/>
              <a:t>top-kvarkin</a:t>
            </a:r>
            <a:r>
              <a:rPr lang="fi-FI" sz="2400" dirty="0"/>
              <a:t> myötä.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 err="1"/>
              <a:t>Higgsin</a:t>
            </a:r>
            <a:r>
              <a:rPr lang="fi-FI" sz="2400" dirty="0"/>
              <a:t> hiukkanen oli viimeinen Standardimallin löydetty pala (2012, Nobelin palkinto 2013).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Viimeinen pala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27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fontScale="92500" lnSpcReduction="20000"/>
          </a:bodyPr>
          <a:lstStyle/>
          <a:p>
            <a:r>
              <a:rPr lang="fi-FI" sz="2400" dirty="0"/>
              <a:t>Standardimalli on vienyt pitkälle maailman monimutkaisuuden selittämisen yksinkertaisista lähtökohdista.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Silmien näköalue määräytyy elektronin massasta, eli siitä, miten voimakkaasti se </a:t>
            </a:r>
            <a:r>
              <a:rPr lang="fi-FI" dirty="0" err="1"/>
              <a:t>vuorovaikuttaa</a:t>
            </a:r>
            <a:r>
              <a:rPr lang="fi-FI" dirty="0"/>
              <a:t> </a:t>
            </a:r>
            <a:r>
              <a:rPr lang="fi-FI" dirty="0" err="1"/>
              <a:t>Higgsin</a:t>
            </a:r>
            <a:r>
              <a:rPr lang="fi-FI" dirty="0"/>
              <a:t> kanssa.</a:t>
            </a:r>
          </a:p>
          <a:p>
            <a:pPr marL="0" indent="0">
              <a:buNone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Se on tarkimmin testattu teoria historiassa.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Poikkeamia siitä on etsitty hiukkaskiihdyttimissä 40 vuotta, tuloksetta.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Kosmologiassa on kuitenkin nähty Standardimallin tuolle puolen.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Maan päältä taivaaseen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929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Kvanttimekaniikka on </a:t>
            </a:r>
            <a:r>
              <a:rPr lang="fi-FI" b="1" dirty="0"/>
              <a:t>epärelativistinen</a:t>
            </a:r>
            <a:r>
              <a:rPr lang="fi-FI" dirty="0"/>
              <a:t> teoria hiukkasista.</a:t>
            </a:r>
          </a:p>
          <a:p>
            <a:endParaRPr lang="fi-FI" dirty="0"/>
          </a:p>
          <a:p>
            <a:r>
              <a:rPr lang="fi-FI" dirty="0"/>
              <a:t>Kvanttimekaniikan ja suppean suhteellisuusteorian yhdistäminen edellyttää sitä, että kaikki aine koostuu kentistä, niistä erillisiä jyväsiä ei ole.</a:t>
            </a:r>
          </a:p>
          <a:p>
            <a:endParaRPr lang="fi-FI" dirty="0"/>
          </a:p>
          <a:p>
            <a:r>
              <a:rPr lang="fi-FI" dirty="0"/>
              <a:t>Kvanttikenttäteoria on </a:t>
            </a:r>
            <a:r>
              <a:rPr lang="fi-FI" b="1" dirty="0"/>
              <a:t>relativistinen</a:t>
            </a:r>
            <a:r>
              <a:rPr lang="fi-FI" dirty="0"/>
              <a:t> teoria kentistä.</a:t>
            </a:r>
          </a:p>
          <a:p>
            <a:endParaRPr lang="fi-FI" dirty="0"/>
          </a:p>
          <a:p>
            <a:r>
              <a:rPr lang="fi-FI" dirty="0"/>
              <a:t>Klassisessa mekaniikassa kaikki koostuu hiukkasista, sähkömagnetismi toi mukaan kentät, kvanttikenttäteoria jättää vain kentät jäljelle.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Hiukkasista kenttiin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181952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r>
              <a:rPr lang="fi-FI" dirty="0"/>
              <a:t>Kvanttimekaniikka on teoria aineesta, ja sen tutkiminen on paljastanut uusia asioita olemisesta ja tapahtumisesta.</a:t>
            </a:r>
          </a:p>
          <a:p>
            <a:endParaRPr lang="fi-FI" dirty="0"/>
          </a:p>
          <a:p>
            <a:r>
              <a:rPr lang="fi-FI" dirty="0"/>
              <a:t>Kvanttikenttäteoria selventää ja syventää kuvaa aineesta ja sen vuorovaikutuksista.</a:t>
            </a:r>
          </a:p>
          <a:p>
            <a:endParaRPr lang="fi-FI" dirty="0"/>
          </a:p>
          <a:p>
            <a:r>
              <a:rPr lang="fi-FI" dirty="0"/>
              <a:t>Se ei kerro mitään uutta tapahtumisesta ja olemisesta (epämääräisyys, epädeterminismi, romahdus).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Uutisia aineesta,</a:t>
            </a:r>
            <a:br>
              <a:rPr lang="fi-FI" dirty="0"/>
            </a:br>
            <a:r>
              <a:rPr lang="fi-FI" dirty="0"/>
              <a:t>ei olemisesta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303475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Fotonit ovat sähkömagneettisen kentän (eli fotonikentän) aaltoja.</a:t>
            </a:r>
          </a:p>
          <a:p>
            <a:endParaRPr lang="fi-FI" dirty="0"/>
          </a:p>
          <a:p>
            <a:r>
              <a:rPr lang="fi-FI" dirty="0"/>
              <a:t>Vastaavasti elektronit ovat elektronikentän aaltoja.</a:t>
            </a:r>
          </a:p>
          <a:p>
            <a:endParaRPr lang="fi-FI" dirty="0"/>
          </a:p>
          <a:p>
            <a:r>
              <a:rPr lang="fi-FI" dirty="0"/>
              <a:t>Jokaista hiukkaslajia (fotonit, elektronit, jne.) vastaa yksi kenttä. </a:t>
            </a:r>
          </a:p>
          <a:p>
            <a:endParaRPr lang="fi-FI" dirty="0"/>
          </a:p>
          <a:p>
            <a:r>
              <a:rPr lang="fi-FI" dirty="0"/>
              <a:t>Kaikki tietyn lajin hiukkaset ovat saman kentän tihentymiä.</a:t>
            </a:r>
          </a:p>
          <a:p>
            <a:endParaRPr lang="fi-FI" dirty="0"/>
          </a:p>
          <a:p>
            <a:r>
              <a:rPr lang="fi-FI" dirty="0"/>
              <a:t>Kentässä voi olla myös muunlaista käytöstä kuin paikallisia tihentymiä. (Esimerkiksi vakiosähkökenttää ei voi kuvata hiukkasten avulla.)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Kenttiä kaikkialla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10636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r>
              <a:rPr lang="fi-FI" dirty="0"/>
              <a:t>Sanalla </a:t>
            </a:r>
            <a:r>
              <a:rPr lang="fi-FI" b="1" dirty="0"/>
              <a:t>hiukkanen</a:t>
            </a:r>
            <a:r>
              <a:rPr lang="fi-FI" dirty="0"/>
              <a:t> on kvanttikenttäteoriassa kolme eri merkitystä.</a:t>
            </a:r>
          </a:p>
          <a:p>
            <a:endParaRPr lang="fi-FI" dirty="0"/>
          </a:p>
          <a:p>
            <a:r>
              <a:rPr lang="fi-FI" dirty="0"/>
              <a:t>Ensinnäkin se tarkoittaa klassisen mekaniikan mallia aineen osasille: pistemäistä, jatkuvasti olemassa olevaa jyvästä.</a:t>
            </a:r>
          </a:p>
          <a:p>
            <a:endParaRPr lang="fi-FI" dirty="0"/>
          </a:p>
          <a:p>
            <a:r>
              <a:rPr lang="fi-FI" dirty="0"/>
              <a:t>Toisekseen se tarkoittaa kentän paikallista tihentymää, kuten fotonia tai elektronia.</a:t>
            </a:r>
          </a:p>
          <a:p>
            <a:endParaRPr lang="fi-FI" dirty="0"/>
          </a:p>
          <a:p>
            <a:r>
              <a:rPr lang="fi-FI" dirty="0"/>
              <a:t>Kolmannekseen se tarkoittaa itse kenttää.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Hiukkasen kolme merkitystä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229132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fontScale="92500"/>
          </a:bodyPr>
          <a:lstStyle/>
          <a:p>
            <a:r>
              <a:rPr lang="fi-FI" dirty="0"/>
              <a:t>Kvanttikenttäteoria selittää, mitä kvanttimekaniikan hiukkaset ovat. Ne eivät ole perustavanlaatuisia rakennuspalikoita.</a:t>
            </a:r>
          </a:p>
          <a:p>
            <a:endParaRPr lang="fi-FI" dirty="0"/>
          </a:p>
          <a:p>
            <a:r>
              <a:rPr lang="fi-FI" dirty="0"/>
              <a:t>Kvanttimekaniikan aaltofunktio kuvaa yhteen hiukkaseen liittyviä todennäköisyyksiä (paikka, nopeus).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Kvanttikenttä kuvaa todennäköisjakaumaa kaikille (yhden lajin) hiukkasille.</a:t>
            </a:r>
          </a:p>
          <a:p>
            <a:endParaRPr lang="fi-FI" dirty="0"/>
          </a:p>
          <a:p>
            <a:r>
              <a:rPr lang="fi-FI" dirty="0"/>
              <a:t>Lisäksi se kuvaa todennäköisyyttä sille, montako kyseisen kentän hiukkasta on olemassa.</a:t>
            </a:r>
          </a:p>
          <a:p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Hiukkasten</a:t>
            </a:r>
            <a:br>
              <a:rPr lang="fi-FI" dirty="0"/>
            </a:br>
            <a:r>
              <a:rPr lang="fi-FI" dirty="0"/>
              <a:t>synty ja tuho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298491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Hiukkasten</a:t>
            </a:r>
            <a:br>
              <a:rPr lang="fi-FI" dirty="0"/>
            </a:br>
            <a:r>
              <a:rPr lang="fi-FI" dirty="0"/>
              <a:t>luominen ja hävittäminen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pic>
        <p:nvPicPr>
          <p:cNvPr id="7" name="Picture 6" descr="co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1844824"/>
            <a:ext cx="6584185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88279"/>
      </p:ext>
    </p:extLst>
  </p:cSld>
  <p:clrMapOvr>
    <a:masterClrMapping/>
  </p:clrMapOvr>
</p:sld>
</file>

<file path=ppt/theme/theme1.xml><?xml version="1.0" encoding="utf-8"?>
<a:theme xmlns:a="http://schemas.openxmlformats.org/drawingml/2006/main" name="Helsingin Yliopisto">
  <a:themeElements>
    <a:clrScheme name="HY (mltt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FCA311"/>
      </a:accent1>
      <a:accent2>
        <a:srgbClr val="1E1C77"/>
      </a:accent2>
      <a:accent3>
        <a:srgbClr val="8C8A87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60395</TotalTime>
  <Words>1894</Words>
  <Application>Microsoft Macintosh PowerPoint</Application>
  <PresentationFormat>On-screen Show (4:3)</PresentationFormat>
  <Paragraphs>404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Arial</vt:lpstr>
      <vt:lpstr>Helsingin Yliopisto</vt:lpstr>
      <vt:lpstr>Fysiikkaa runoilijoille Osa 5 Kvanttikenttäteoria</vt:lpstr>
      <vt:lpstr>Modernin fysiikan sukupuu</vt:lpstr>
      <vt:lpstr>Fysiikan teorioiden rajatapauksia</vt:lpstr>
      <vt:lpstr>Hiukkasista kenttiin</vt:lpstr>
      <vt:lpstr>Uutisia aineesta, ei olemisesta</vt:lpstr>
      <vt:lpstr>Kenttiä kaikkialla</vt:lpstr>
      <vt:lpstr>Hiukkasen kolme merkitystä</vt:lpstr>
      <vt:lpstr>Hiukkasten synty ja tuho</vt:lpstr>
      <vt:lpstr>Hiukkasten luominen ja hävittäminen</vt:lpstr>
      <vt:lpstr>Teoria vuorovaikutuksista</vt:lpstr>
      <vt:lpstr>Hiukkaset ja vuorovaikutukset</vt:lpstr>
      <vt:lpstr>Totalitaristinen periaate</vt:lpstr>
      <vt:lpstr>QED</vt:lpstr>
      <vt:lpstr>Symmetria poikii</vt:lpstr>
      <vt:lpstr>Välittäjähiukkaset</vt:lpstr>
      <vt:lpstr>Antihiukkaset</vt:lpstr>
      <vt:lpstr>Standardimalli</vt:lpstr>
      <vt:lpstr>Kolme symmetriaa</vt:lpstr>
      <vt:lpstr>Kolmenlaista ainetta</vt:lpstr>
      <vt:lpstr>Vahva vuorovaikutus</vt:lpstr>
      <vt:lpstr>Kvarkkien ja gluonien värit</vt:lpstr>
      <vt:lpstr>Kaksi tapaa olla väritön</vt:lpstr>
      <vt:lpstr>Värivankeus</vt:lpstr>
      <vt:lpstr>Ydinvuorovaikutus</vt:lpstr>
      <vt:lpstr>Atomien rikkominen vs. ydinten rikkominen</vt:lpstr>
      <vt:lpstr>Alkeis- vs. yhdistelmä-</vt:lpstr>
      <vt:lpstr>Yksinkertaisuudesta monimuotoisuuteen</vt:lpstr>
      <vt:lpstr>Symmetria ja stabiilius</vt:lpstr>
      <vt:lpstr>Hiukkasten hajoaminen</vt:lpstr>
      <vt:lpstr>Heikko vuorovaikutus</vt:lpstr>
      <vt:lpstr>Massojen mekanismi</vt:lpstr>
      <vt:lpstr>Viimeinen pala</vt:lpstr>
      <vt:lpstr>Maan päältä taivaaseen</vt:lpstr>
    </vt:vector>
  </TitlesOfParts>
  <Manager>Taivas</Manager>
  <Company>grow.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Helsingin Yliopisto</dc:title>
  <dc:subject>Matemaattis-luonnontieteellinen tiedekunta</dc:subject>
  <dc:creator>mika kontio / grow.</dc:creator>
  <cp:lastModifiedBy>Microsoft Office User</cp:lastModifiedBy>
  <cp:revision>770</cp:revision>
  <dcterms:created xsi:type="dcterms:W3CDTF">2009-11-18T13:00:22Z</dcterms:created>
  <dcterms:modified xsi:type="dcterms:W3CDTF">2019-10-01T11:17:42Z</dcterms:modified>
</cp:coreProperties>
</file>