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41" r:id="rId3"/>
    <p:sldId id="494" r:id="rId4"/>
    <p:sldId id="454" r:id="rId5"/>
    <p:sldId id="456" r:id="rId6"/>
    <p:sldId id="455" r:id="rId7"/>
    <p:sldId id="457" r:id="rId8"/>
    <p:sldId id="458" r:id="rId9"/>
    <p:sldId id="459" r:id="rId10"/>
    <p:sldId id="464" r:id="rId11"/>
    <p:sldId id="469" r:id="rId12"/>
    <p:sldId id="460" r:id="rId13"/>
    <p:sldId id="471" r:id="rId14"/>
    <p:sldId id="475" r:id="rId15"/>
    <p:sldId id="474" r:id="rId16"/>
    <p:sldId id="466" r:id="rId17"/>
    <p:sldId id="476" r:id="rId18"/>
    <p:sldId id="461" r:id="rId19"/>
    <p:sldId id="477" r:id="rId20"/>
    <p:sldId id="470" r:id="rId21"/>
    <p:sldId id="478" r:id="rId22"/>
    <p:sldId id="473" r:id="rId23"/>
    <p:sldId id="472" r:id="rId24"/>
    <p:sldId id="479" r:id="rId25"/>
    <p:sldId id="486" r:id="rId26"/>
    <p:sldId id="490" r:id="rId27"/>
    <p:sldId id="480" r:id="rId28"/>
    <p:sldId id="489" r:id="rId29"/>
    <p:sldId id="488" r:id="rId30"/>
    <p:sldId id="492" r:id="rId31"/>
    <p:sldId id="482" r:id="rId32"/>
    <p:sldId id="496" r:id="rId33"/>
    <p:sldId id="495" r:id="rId34"/>
    <p:sldId id="484" r:id="rId35"/>
    <p:sldId id="487" r:id="rId36"/>
    <p:sldId id="500" r:id="rId37"/>
    <p:sldId id="491" r:id="rId38"/>
    <p:sldId id="499" r:id="rId39"/>
    <p:sldId id="483" r:id="rId40"/>
    <p:sldId id="501" r:id="rId41"/>
    <p:sldId id="485" r:id="rId42"/>
    <p:sldId id="502" r:id="rId43"/>
    <p:sldId id="493" r:id="rId4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89" autoAdjust="0"/>
    <p:restoredTop sz="84395" autoAdjust="0"/>
  </p:normalViewPr>
  <p:slideViewPr>
    <p:cSldViewPr showGuides="1">
      <p:cViewPr varScale="1">
        <p:scale>
          <a:sx n="90" d="100"/>
          <a:sy n="90" d="100"/>
        </p:scale>
        <p:origin x="1336" y="200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6" d="100"/>
        <a:sy n="76" d="100"/>
      </p:scale>
      <p:origin x="0" y="2744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0.e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9/9/19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9/9/19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13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5593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189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505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704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060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93857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2019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2019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165304"/>
            <a:ext cx="4536504" cy="4320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2019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5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31" y="2324326"/>
            <a:ext cx="8171620" cy="2093294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1</a:t>
            </a:r>
            <a:br>
              <a:rPr lang="fi-FI" dirty="0"/>
            </a:br>
            <a:r>
              <a:rPr lang="fi-FI" dirty="0"/>
              <a:t>Klassinen fysiikka</a:t>
            </a: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625374"/>
            <a:ext cx="7775576" cy="1350978"/>
          </a:xfrm>
        </p:spPr>
        <p:txBody>
          <a:bodyPr/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yliopisto, fysiikan laitos</a:t>
            </a:r>
          </a:p>
          <a:p>
            <a:r>
              <a:rPr lang="fi-FI" dirty="0"/>
              <a:t>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/>
              <a:t>Fysiikkaa runoilijoille, syksy 2019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Matemaattista mallintamista muttei empiriaa</a:t>
            </a:r>
          </a:p>
        </p:txBody>
      </p:sp>
      <p:pic>
        <p:nvPicPr>
          <p:cNvPr id="7" name="Picture 6" descr="Vitruvia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880827"/>
            <a:ext cx="3384377" cy="4553923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5652120" y="1844824"/>
            <a:ext cx="3168352" cy="1908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Leonardo da Vinci (1452-1519):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i="1" dirty="0" err="1"/>
              <a:t>Vitruviuksen</a:t>
            </a:r>
            <a:r>
              <a:rPr lang="en-US" sz="2000" i="1" dirty="0"/>
              <a:t> </a:t>
            </a:r>
            <a:r>
              <a:rPr lang="en-US" sz="2000" i="1" dirty="0" err="1"/>
              <a:t>mies</a:t>
            </a:r>
            <a:r>
              <a:rPr lang="en-US" sz="2000" dirty="0"/>
              <a:t> (1487)</a:t>
            </a:r>
          </a:p>
        </p:txBody>
      </p:sp>
    </p:spTree>
    <p:extLst>
      <p:ext uri="{BB962C8B-B14F-4D97-AF65-F5344CB8AC3E}">
        <p14:creationId xmlns:p14="http://schemas.microsoft.com/office/powerpoint/2010/main" val="392805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/>
              <a:t>Fysiikkaa runoilijoille, syksy 2019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Empiriaa muttei matemaattista mallintamista</a:t>
            </a:r>
          </a:p>
        </p:txBody>
      </p:sp>
      <p:pic>
        <p:nvPicPr>
          <p:cNvPr id="6" name="Picture 5" descr="919132_262874_ORI_2(2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4104456" cy="3074547"/>
          </a:xfrm>
          <a:prstGeom prst="rect">
            <a:avLst/>
          </a:prstGeom>
        </p:spPr>
      </p:pic>
      <p:pic>
        <p:nvPicPr>
          <p:cNvPr id="7" name="Picture 6" descr="919015_197040_LPR_0_0(2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1844824"/>
            <a:ext cx="2473885" cy="340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8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10000"/>
          </a:bodyPr>
          <a:lstStyle/>
          <a:p>
            <a:r>
              <a:rPr lang="fi-FI" sz="2000" dirty="0"/>
              <a:t>Neljä merkittävää Newtonin edeltäjää: Kopernikus, Brahe, </a:t>
            </a:r>
            <a:r>
              <a:rPr lang="fi-FI" sz="2000" dirty="0" err="1"/>
              <a:t>Kepler</a:t>
            </a:r>
            <a:r>
              <a:rPr lang="fi-FI" sz="2000" dirty="0"/>
              <a:t> ja Galilei.</a:t>
            </a:r>
          </a:p>
          <a:p>
            <a:endParaRPr lang="fi-FI" sz="2000" dirty="0"/>
          </a:p>
          <a:p>
            <a:r>
              <a:rPr lang="fi-FI" sz="2000" dirty="0"/>
              <a:t>Taivaan ilmiöillä oli iso rooli fysiikan synnyssä.</a:t>
            </a:r>
          </a:p>
          <a:p>
            <a:endParaRPr lang="fi-FI" sz="2000" dirty="0"/>
          </a:p>
          <a:p>
            <a:r>
              <a:rPr lang="fi-FI" sz="2000" dirty="0"/>
              <a:t>Maan ulkopuolisia taivaan ilmiöitä on helppo havainnoida, toistaa havainnot ja välittää ne toisille.</a:t>
            </a:r>
          </a:p>
          <a:p>
            <a:endParaRPr lang="fi-FI" sz="2000" dirty="0"/>
          </a:p>
          <a:p>
            <a:r>
              <a:rPr lang="fi-FI" sz="2000" dirty="0"/>
              <a:t>Fysiikan menestyksen taustalla on yksinkertaisten asioiden tutkiminen yksityiskohtaisesti.</a:t>
            </a:r>
          </a:p>
          <a:p>
            <a:endParaRPr lang="fi-FI" sz="2000" dirty="0"/>
          </a:p>
          <a:p>
            <a:r>
              <a:rPr lang="en-US" sz="2000" i="1" dirty="0"/>
              <a:t>“Truth emerges more readily from error than from confusion.”</a:t>
            </a:r>
            <a:r>
              <a:rPr lang="en-US" sz="2000" dirty="0"/>
              <a:t> (Francis Bacon, </a:t>
            </a:r>
            <a:r>
              <a:rPr lang="en-US" sz="2000" i="1" dirty="0" err="1"/>
              <a:t>Novum</a:t>
            </a:r>
            <a:r>
              <a:rPr lang="en-US" sz="2000" i="1" dirty="0"/>
              <a:t> </a:t>
            </a:r>
            <a:r>
              <a:rPr lang="en-US" sz="2000" i="1" dirty="0" err="1"/>
              <a:t>Organum</a:t>
            </a:r>
            <a:r>
              <a:rPr lang="en-US" sz="2000" i="1" dirty="0"/>
              <a:t>, </a:t>
            </a:r>
            <a:r>
              <a:rPr lang="en-US" sz="2000" dirty="0"/>
              <a:t>1620)</a:t>
            </a:r>
          </a:p>
          <a:p>
            <a:endParaRPr lang="en-US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Tähdistä tieteeseen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4804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dirty="0"/>
              <a:t>Antiikin ajoista oli vallinnut Ptolemaioksen mukaan nimetty malli, jossa Maa on maailmankaikkeuden keskipiste, jonka ympäri planeetat, Aurinko ja Kuu liikkuvat tasaisesti.</a:t>
            </a:r>
          </a:p>
          <a:p>
            <a:endParaRPr lang="fi-FI" dirty="0"/>
          </a:p>
          <a:p>
            <a:r>
              <a:rPr lang="fi-FI" dirty="0"/>
              <a:t>Ympyräradat ovat ilmeisessä ristiriidassa jo muinaisten babylonialaisten havaintojen kanssa ellei mukaan oteta </a:t>
            </a:r>
            <a:r>
              <a:rPr lang="fi-FI" b="1" dirty="0" err="1"/>
              <a:t>episyklejä</a:t>
            </a:r>
            <a:r>
              <a:rPr lang="fi-FI" dirty="0"/>
              <a:t> ja </a:t>
            </a:r>
            <a:r>
              <a:rPr lang="fi-FI" b="1" dirty="0" err="1"/>
              <a:t>eksentriä</a:t>
            </a:r>
            <a:r>
              <a:rPr lang="fi-FI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Sykleistä </a:t>
            </a:r>
            <a:r>
              <a:rPr lang="fi-FI" dirty="0" err="1"/>
              <a:t>episykleihin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91341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Sykleistä </a:t>
            </a:r>
            <a:r>
              <a:rPr lang="fi-FI" dirty="0" err="1"/>
              <a:t>episykleihin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pic>
        <p:nvPicPr>
          <p:cNvPr id="7" name="Picture 2" descr="epi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2312876"/>
            <a:ext cx="354330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31405" y="1952513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2400" b="1">
                <a:latin typeface="Times New Roman" charset="0"/>
              </a:rPr>
              <a:t>episykli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44008" y="4005064"/>
            <a:ext cx="979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b="1" dirty="0" err="1">
                <a:latin typeface="Times New Roman" charset="0"/>
              </a:rPr>
              <a:t>eksentri</a:t>
            </a:r>
            <a:endParaRPr lang="en-US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Nikolaus Kopernikus (1473-1543) ei pitänyt </a:t>
            </a:r>
            <a:r>
              <a:rPr lang="fi-FI" dirty="0" err="1"/>
              <a:t>episykleistä</a:t>
            </a:r>
            <a:r>
              <a:rPr lang="fi-FI" dirty="0"/>
              <a:t>, hän halusi puhtaat ympyrät.</a:t>
            </a:r>
          </a:p>
          <a:p>
            <a:endParaRPr lang="fi-FI" dirty="0"/>
          </a:p>
          <a:p>
            <a:r>
              <a:rPr lang="fi-FI" dirty="0"/>
              <a:t>Teoksessa </a:t>
            </a:r>
            <a:r>
              <a:rPr lang="fi-FI" i="1" dirty="0"/>
              <a:t>De </a:t>
            </a:r>
            <a:r>
              <a:rPr lang="fi-FI" i="1" dirty="0" err="1"/>
              <a:t>revolutionibus</a:t>
            </a:r>
            <a:r>
              <a:rPr lang="fi-FI" i="1" dirty="0"/>
              <a:t> </a:t>
            </a:r>
            <a:r>
              <a:rPr lang="fi-FI" i="1" dirty="0" err="1"/>
              <a:t>orbium</a:t>
            </a:r>
            <a:r>
              <a:rPr lang="fi-FI" i="1" dirty="0"/>
              <a:t> </a:t>
            </a:r>
            <a:r>
              <a:rPr lang="fi-FI" i="1" dirty="0" err="1"/>
              <a:t>coelestium</a:t>
            </a:r>
            <a:r>
              <a:rPr lang="fi-FI" i="1" dirty="0"/>
              <a:t> </a:t>
            </a:r>
            <a:r>
              <a:rPr lang="fi-FI" dirty="0"/>
              <a:t>(1543) hän esitti mallin, jossa Maa ja muut planeetat kiertävät ympyräradoilla Auringon ympäri.</a:t>
            </a:r>
          </a:p>
          <a:p>
            <a:endParaRPr lang="fi-FI" dirty="0"/>
          </a:p>
          <a:p>
            <a:r>
              <a:rPr lang="fi-FI" dirty="0"/>
              <a:t>Syy uudistukseen ei ollut kokeellinen vaan teoreettinen: se liittyi kauneuteen ja </a:t>
            </a:r>
            <a:r>
              <a:rPr lang="fi-FI" b="1" dirty="0"/>
              <a:t>symmetriaan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Symmetria tarkoittaa sitä, että jokin asia säilyy samanlaisena jonkun muun asian muuttuessa.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Kopernikus: ympyrät ovat kauniita, Aurinko on keskipiste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err="1"/>
              <a:t>Fysiikkaa</a:t>
            </a:r>
            <a:r>
              <a:rPr lang="en-GB" dirty="0"/>
              <a:t> </a:t>
            </a:r>
            <a:r>
              <a:rPr lang="en-GB" dirty="0" err="1"/>
              <a:t>runoilijoille</a:t>
            </a:r>
            <a:r>
              <a:rPr lang="en-GB" dirty="0"/>
              <a:t>, </a:t>
            </a:r>
            <a:r>
              <a:rPr lang="en-GB" dirty="0" err="1"/>
              <a:t>syksy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8900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/>
              <a:t>Fysiikkaa runoilijoille, syksy 2019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Keplerin</a:t>
            </a:r>
            <a:r>
              <a:rPr lang="fi-FI" dirty="0"/>
              <a:t> monitahokasmalli</a:t>
            </a:r>
          </a:p>
        </p:txBody>
      </p:sp>
      <p:pic>
        <p:nvPicPr>
          <p:cNvPr id="6" name="Picture 5" descr="Kepler-solar-system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52837"/>
            <a:ext cx="3060340" cy="3363566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979712" y="6021288"/>
            <a:ext cx="6588732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Johannes </a:t>
            </a:r>
            <a:r>
              <a:rPr lang="en-US" sz="2000" dirty="0" err="1"/>
              <a:t>Kepler</a:t>
            </a:r>
            <a:r>
              <a:rPr lang="en-US" sz="2000" dirty="0"/>
              <a:t>: </a:t>
            </a:r>
            <a:r>
              <a:rPr lang="en-US" sz="2000" i="1" dirty="0" err="1"/>
              <a:t>Mysterium</a:t>
            </a:r>
            <a:r>
              <a:rPr lang="en-US" sz="2000" i="1" dirty="0"/>
              <a:t> </a:t>
            </a:r>
            <a:r>
              <a:rPr lang="en-US" sz="2000" i="1" dirty="0" err="1"/>
              <a:t>Cosmographicum</a:t>
            </a:r>
            <a:r>
              <a:rPr lang="en-US" sz="2000" i="1" dirty="0"/>
              <a:t> (</a:t>
            </a:r>
            <a:r>
              <a:rPr lang="en-US" sz="2000" dirty="0"/>
              <a:t>1596)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256076" y="1916832"/>
            <a:ext cx="3528392" cy="40324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Viisi Platonin kappaletta, viisi planeettaa (+ Maa).</a:t>
            </a:r>
          </a:p>
          <a:p>
            <a:endParaRPr lang="fi-FI" sz="2000" dirty="0"/>
          </a:p>
          <a:p>
            <a:r>
              <a:rPr lang="fi-FI" sz="2000" dirty="0"/>
              <a:t>Sattumaako?</a:t>
            </a:r>
          </a:p>
          <a:p>
            <a:endParaRPr lang="fi-FI" sz="2000" dirty="0"/>
          </a:p>
          <a:p>
            <a:r>
              <a:rPr lang="fi-FI" sz="2000" dirty="0"/>
              <a:t>Planeettojen radat sopivat suunnilleen monitahokkaita ympäröiviin palloihin.</a:t>
            </a:r>
          </a:p>
          <a:p>
            <a:endParaRPr lang="fi-FI" sz="2000" dirty="0"/>
          </a:p>
          <a:p>
            <a:r>
              <a:rPr lang="fi-FI" sz="2000" dirty="0"/>
              <a:t>Ei sopinut yhteen Brahen havaintojen kanssa.</a:t>
            </a:r>
          </a:p>
        </p:txBody>
      </p:sp>
    </p:spTree>
    <p:extLst>
      <p:ext uri="{BB962C8B-B14F-4D97-AF65-F5344CB8AC3E}">
        <p14:creationId xmlns:p14="http://schemas.microsoft.com/office/powerpoint/2010/main" val="27973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/>
          </a:bodyPr>
          <a:lstStyle/>
          <a:p>
            <a:r>
              <a:rPr lang="fi-FI" dirty="0"/>
              <a:t>Johannes </a:t>
            </a:r>
            <a:r>
              <a:rPr lang="fi-FI" dirty="0" err="1"/>
              <a:t>Kepler</a:t>
            </a:r>
            <a:r>
              <a:rPr lang="fi-FI" dirty="0"/>
              <a:t> (1571-1630) osoitti Tyko Brahen (1546-1601) tekemien tarkkojen havaintojen avulla, että aurinkokeskinen ympyräratamalli ei kuvaa luontoa.</a:t>
            </a:r>
          </a:p>
          <a:p>
            <a:endParaRPr lang="fi-FI" dirty="0"/>
          </a:p>
          <a:p>
            <a:r>
              <a:rPr lang="fi-FI" dirty="0" err="1"/>
              <a:t>Kepler</a:t>
            </a:r>
            <a:r>
              <a:rPr lang="fi-FI" dirty="0"/>
              <a:t> esitti (1609, 1617-21) mallin, jossa on kolme lakia:</a:t>
            </a:r>
          </a:p>
          <a:p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Planeetat liikkuvat ellipseillä, joiden polttopisteessä on Aurinko.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Auringon ja planeetan välinen viiva peittää samassa ajassa saman pinta-alan.</a:t>
            </a:r>
          </a:p>
          <a:p>
            <a:pPr marL="457200" indent="-457200">
              <a:buFont typeface="+mj-lt"/>
              <a:buAutoNum type="arabicPeriod"/>
            </a:pPr>
            <a:r>
              <a:rPr lang="fi-FI" i="1" dirty="0"/>
              <a:t>T</a:t>
            </a:r>
            <a:r>
              <a:rPr lang="fi-FI" i="1" baseline="30000" dirty="0"/>
              <a:t>2</a:t>
            </a:r>
            <a:r>
              <a:rPr lang="fi-FI" dirty="0"/>
              <a:t>/</a:t>
            </a:r>
            <a:r>
              <a:rPr lang="fi-FI" i="1" dirty="0"/>
              <a:t>R</a:t>
            </a:r>
            <a:r>
              <a:rPr lang="fi-FI" baseline="30000" dirty="0"/>
              <a:t>3</a:t>
            </a:r>
            <a:r>
              <a:rPr lang="fi-FI" dirty="0"/>
              <a:t>=vakio, missä </a:t>
            </a:r>
            <a:r>
              <a:rPr lang="fi-FI" i="1" dirty="0"/>
              <a:t>T</a:t>
            </a:r>
            <a:r>
              <a:rPr lang="fi-FI" dirty="0"/>
              <a:t> on kiertoaika ja </a:t>
            </a:r>
            <a:r>
              <a:rPr lang="fi-FI" i="1" dirty="0"/>
              <a:t>R</a:t>
            </a:r>
            <a:r>
              <a:rPr lang="fi-FI" dirty="0"/>
              <a:t> on isoakseli.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Brahe ja </a:t>
            </a:r>
            <a:r>
              <a:rPr lang="fi-FI" dirty="0" err="1"/>
              <a:t>Kepler</a:t>
            </a:r>
            <a:r>
              <a:rPr lang="fi-FI" dirty="0"/>
              <a:t>:</a:t>
            </a:r>
            <a:br>
              <a:rPr lang="fi-FI" dirty="0"/>
            </a:br>
            <a:r>
              <a:rPr lang="fi-FI" dirty="0"/>
              <a:t>radat eivät ole ympyröitä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7188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Keplerin</a:t>
            </a:r>
            <a:r>
              <a:rPr lang="fi-FI" dirty="0"/>
              <a:t> lait</a:t>
            </a:r>
          </a:p>
        </p:txBody>
      </p:sp>
      <p:pic>
        <p:nvPicPr>
          <p:cNvPr id="7" name="Picture 6" descr="630px-Kepler_laws_diagram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1916832"/>
            <a:ext cx="5166574" cy="442849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44208" y="6345324"/>
            <a:ext cx="216024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i-FI" sz="1100" dirty="0"/>
              <a:t>Kuva: </a:t>
            </a:r>
            <a:r>
              <a:rPr lang="fi-FI" sz="1100" dirty="0" err="1"/>
              <a:t>Han-Kwang</a:t>
            </a:r>
            <a:r>
              <a:rPr lang="fi-FI" sz="1100" dirty="0"/>
              <a:t> </a:t>
            </a:r>
            <a:r>
              <a:rPr lang="fi-FI" sz="1100" dirty="0" err="1"/>
              <a:t>Nienhuys</a:t>
            </a:r>
            <a:endParaRPr lang="en-US" sz="11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41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dirty="0" err="1"/>
              <a:t>Keplerin</a:t>
            </a:r>
            <a:r>
              <a:rPr lang="fi-FI" dirty="0"/>
              <a:t> malli on monimutkaisempi kuin Kopernikuksen, mutta selittää havainnot.</a:t>
            </a:r>
          </a:p>
          <a:p>
            <a:endParaRPr lang="fi-FI" dirty="0"/>
          </a:p>
          <a:p>
            <a:r>
              <a:rPr lang="fi-FI" dirty="0"/>
              <a:t>Ideoilla symmetriasta oli tärkeä rooli </a:t>
            </a:r>
            <a:r>
              <a:rPr lang="fi-FI" dirty="0" err="1"/>
              <a:t>Keplerin</a:t>
            </a:r>
            <a:r>
              <a:rPr lang="fi-FI" dirty="0"/>
              <a:t> mallin löytämisessä, mutta se toteuttaa vain osan niistä.</a:t>
            </a:r>
          </a:p>
          <a:p>
            <a:endParaRPr lang="fi-FI" dirty="0"/>
          </a:p>
          <a:p>
            <a:r>
              <a:rPr lang="fi-FI" dirty="0"/>
              <a:t>Tarkat havainnot ratkaisivat.</a:t>
            </a:r>
          </a:p>
          <a:p>
            <a:endParaRPr lang="fi-FI" dirty="0"/>
          </a:p>
          <a:p>
            <a:r>
              <a:rPr lang="fi-FI" dirty="0" err="1"/>
              <a:t>Keplerillä</a:t>
            </a:r>
            <a:r>
              <a:rPr lang="fi-FI" dirty="0"/>
              <a:t> oli mukana empiria ja matemaattinen mallinnus, mutta ei teoriaa: mistä lait seuraavat ja mihin ne liittyvät?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Kepler</a:t>
            </a:r>
            <a:r>
              <a:rPr lang="fi-FI" dirty="0"/>
              <a:t> ja teorian puute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27931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Luennot 3.9.-15.10.</a:t>
            </a:r>
          </a:p>
          <a:p>
            <a:pPr lvl="1"/>
            <a:r>
              <a:rPr lang="fi-FI" dirty="0"/>
              <a:t>ma kello 12-14 Unioninkatu 37:n salissa LS</a:t>
            </a:r>
          </a:p>
          <a:p>
            <a:pPr lvl="1"/>
            <a:r>
              <a:rPr lang="fi-FI" dirty="0"/>
              <a:t>ti kello 12-14 päärakennuksen salissa 12</a:t>
            </a:r>
          </a:p>
          <a:p>
            <a:endParaRPr lang="fi-FI" dirty="0"/>
          </a:p>
          <a:p>
            <a:r>
              <a:rPr lang="fi-FI" dirty="0"/>
              <a:t>Luennoitsijan tavoittaa osoitteesta </a:t>
            </a:r>
            <a:r>
              <a:rPr lang="fi-FI" dirty="0" err="1"/>
              <a:t>syksy.rasanen@helsinki.fi</a:t>
            </a:r>
            <a:endParaRPr lang="fi-FI" dirty="0"/>
          </a:p>
          <a:p>
            <a:endParaRPr lang="fi-FI" dirty="0"/>
          </a:p>
          <a:p>
            <a:r>
              <a:rPr lang="fi-FI" dirty="0"/>
              <a:t>Kotisivu on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www.mv.helsinki.fi</a:t>
            </a:r>
            <a:r>
              <a:rPr lang="fi-FI" dirty="0"/>
              <a:t>/home/</a:t>
            </a:r>
            <a:r>
              <a:rPr lang="fi-FI" dirty="0" err="1"/>
              <a:t>syrasane</a:t>
            </a:r>
            <a:r>
              <a:rPr lang="fi-FI" dirty="0"/>
              <a:t>/run2019/</a:t>
            </a:r>
          </a:p>
          <a:p>
            <a:endParaRPr lang="fi-FI" dirty="0"/>
          </a:p>
          <a:p>
            <a:r>
              <a:rPr lang="fi-FI" dirty="0"/>
              <a:t>Luentojen </a:t>
            </a:r>
            <a:r>
              <a:rPr lang="fi-FI" dirty="0" err="1"/>
              <a:t>Powerpoint-tiedostot</a:t>
            </a:r>
            <a:r>
              <a:rPr lang="fi-FI" dirty="0"/>
              <a:t> ilmestyvät kotisivulle.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Käytännöstä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429451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dirty="0"/>
              <a:t>Galileo Galilei (1564-1642) käsitteli taivaan lisäksi maanpäällisen liikkeen perusteita matemaattisesti ja empiirisesti.</a:t>
            </a:r>
          </a:p>
          <a:p>
            <a:endParaRPr lang="fi-FI" dirty="0"/>
          </a:p>
          <a:p>
            <a:r>
              <a:rPr lang="fi-FI" dirty="0"/>
              <a:t>Yksinkertainen kysymys: miten kappaleet putoavat ja miten niiden liike hidastuu?</a:t>
            </a:r>
          </a:p>
          <a:p>
            <a:endParaRPr lang="fi-FI" dirty="0"/>
          </a:p>
          <a:p>
            <a:r>
              <a:rPr lang="fi-FI" dirty="0"/>
              <a:t>Liike on muutosta avaruudessa ajan myötä. Päästään perustavanlaatuisten kysymysten jäljille: mitä on aika ja avaruus?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Galilei ja liikkeen lait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7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Lepoa ja liikettä tasaisella nopeudella ei voi erottaa kokeellisesti.</a:t>
            </a:r>
          </a:p>
          <a:p>
            <a:pPr marL="822325" lvl="2" indent="-285750">
              <a:buFont typeface="Arial" panose="020B0604020202020204" pitchFamily="34" charset="0"/>
              <a:buChar char="•"/>
            </a:pPr>
            <a:r>
              <a:rPr lang="fi-FI" dirty="0"/>
              <a:t>Tasainen liike on </a:t>
            </a:r>
            <a:r>
              <a:rPr lang="fi-FI" b="1" dirty="0"/>
              <a:t>suhteellista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Vapaasti liikkuva kappale jatkaa liikettä tasaisella nopeudella.</a:t>
            </a:r>
          </a:p>
          <a:p>
            <a:pPr marL="822325" lvl="2" indent="-285750">
              <a:buFont typeface="Arial" panose="020B0604020202020204" pitchFamily="34" charset="0"/>
              <a:buChar char="•"/>
            </a:pPr>
            <a:r>
              <a:rPr lang="fi-FI" dirty="0"/>
              <a:t>Yhtä hyvin voi sanoa, että se pysyy paikallaan.</a:t>
            </a:r>
          </a:p>
          <a:p>
            <a:pPr marL="457200" indent="-457200">
              <a:buFont typeface="+mj-lt"/>
              <a:buAutoNum type="arabicPeriod"/>
            </a:pPr>
            <a:endParaRPr lang="fi-FI" sz="1800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Kappaleet gravitaatiokentässä putoavat samaa tahtia koostumuksesta riippumatta.</a:t>
            </a:r>
          </a:p>
          <a:p>
            <a:endParaRPr lang="fi-FI" sz="2000" dirty="0"/>
          </a:p>
          <a:p>
            <a:r>
              <a:rPr lang="fi-FI" dirty="0"/>
              <a:t>Galilei päätteli nämä lait empiirisesti, ja ilmaisi ne matemaattisesti sanoin, kreikkalaiseen tapaan.</a:t>
            </a:r>
          </a:p>
          <a:p>
            <a:endParaRPr lang="fi-FI" dirty="0"/>
          </a:p>
          <a:p>
            <a:r>
              <a:rPr lang="fi-FI" dirty="0"/>
              <a:t>Lähestytään teoriaa.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Galilein suhteellisuusmalli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9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Apollo 15 (1971)</a:t>
            </a:r>
          </a:p>
        </p:txBody>
      </p:sp>
      <p:pic>
        <p:nvPicPr>
          <p:cNvPr id="6" name="Hammer vs Feather - Physics on the Mo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1844824"/>
            <a:ext cx="6084676" cy="44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Isaac Newton (1643-1727) esitteli teoksessa </a:t>
            </a:r>
            <a:r>
              <a:rPr lang="fi-FI" i="1" dirty="0" err="1"/>
              <a:t>Philosophiae</a:t>
            </a:r>
            <a:r>
              <a:rPr lang="fi-FI" i="1" dirty="0"/>
              <a:t> </a:t>
            </a:r>
            <a:r>
              <a:rPr lang="fi-FI" i="1" dirty="0" err="1"/>
              <a:t>naturalis</a:t>
            </a:r>
            <a:r>
              <a:rPr lang="fi-FI" i="1" dirty="0"/>
              <a:t> </a:t>
            </a:r>
            <a:r>
              <a:rPr lang="fi-FI" i="1" dirty="0" err="1"/>
              <a:t>principia</a:t>
            </a:r>
            <a:r>
              <a:rPr lang="fi-FI" i="1" dirty="0"/>
              <a:t> </a:t>
            </a:r>
            <a:r>
              <a:rPr lang="fi-FI" i="1" dirty="0" err="1"/>
              <a:t>mathematica</a:t>
            </a:r>
            <a:r>
              <a:rPr lang="fi-FI" dirty="0"/>
              <a:t> (1687) ytimen rakennelmasta, joka nykyään tunnetaan nimellä klassinen fysiikka.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Se pohjaa luonnonlait havainnoille ja ilmaisee ne matemaattista merkintää käyttäen.</a:t>
            </a:r>
          </a:p>
          <a:p>
            <a:endParaRPr lang="fi-FI" dirty="0"/>
          </a:p>
          <a:p>
            <a:r>
              <a:rPr lang="fi-FI" dirty="0"/>
              <a:t>Lisäksi se on teoria, joka selittää ilmiöitä, ei vain kuvaile niitä.</a:t>
            </a:r>
          </a:p>
          <a:p>
            <a:endParaRPr lang="fi-FI" dirty="0"/>
          </a:p>
          <a:p>
            <a:r>
              <a:rPr lang="fi-FI" dirty="0"/>
              <a:t>Newtonin kolme lakia ovat klassisen fysiikan sydän.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Fysiikan alku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57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40760" cy="435648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Aine koostuu </a:t>
            </a:r>
            <a:r>
              <a:rPr lang="fi-FI" b="1" dirty="0"/>
              <a:t>hiukkasista</a:t>
            </a:r>
            <a:r>
              <a:rPr lang="fi-FI" dirty="0"/>
              <a:t>, jotka ovat pistemäisiä, massiivisia ja jatkuvasti olemassa. Ne vuorovaikuttavat ja sitoutuvat kappaleiksi kohdistamalla toisiinsa </a:t>
            </a:r>
            <a:r>
              <a:rPr lang="fi-FI" b="1" dirty="0"/>
              <a:t>voimia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Voimat määräävät kappaleiden liikkeen seuraavalla tavalla:</a:t>
            </a:r>
          </a:p>
          <a:p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Kappale, johon ei kohdistu voimia, liikkuu tasaisella nopeudella.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Jos kappale </a:t>
            </a:r>
            <a:r>
              <a:rPr lang="fi-FI" i="1" dirty="0"/>
              <a:t>A</a:t>
            </a:r>
            <a:r>
              <a:rPr lang="fi-FI" dirty="0"/>
              <a:t> kohdistaa kappaleeseen </a:t>
            </a:r>
            <a:r>
              <a:rPr lang="fi-FI" i="1" dirty="0"/>
              <a:t>B</a:t>
            </a:r>
            <a:r>
              <a:rPr lang="fi-FI" dirty="0"/>
              <a:t> voiman    ,	 niin </a:t>
            </a:r>
            <a:r>
              <a:rPr lang="fi-FI" i="1" dirty="0"/>
              <a:t>B</a:t>
            </a:r>
            <a:r>
              <a:rPr lang="fi-FI" dirty="0"/>
              <a:t> kohdistaa </a:t>
            </a:r>
            <a:r>
              <a:rPr lang="fi-FI" i="1" dirty="0"/>
              <a:t>A</a:t>
            </a:r>
            <a:r>
              <a:rPr lang="fi-FI" dirty="0"/>
              <a:t>:han voiman       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Newtonin kolme lakia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413540"/>
              </p:ext>
            </p:extLst>
          </p:nvPr>
        </p:nvGraphicFramePr>
        <p:xfrm>
          <a:off x="2447764" y="4977172"/>
          <a:ext cx="8556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" name="Equation" r:id="rId4" imgW="495300" imgH="190500" progId="Equation.3">
                  <p:embed/>
                </p:oleObj>
              </mc:Choice>
              <mc:Fallback>
                <p:oleObj name="Equation" r:id="rId4" imgW="495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764" y="4977172"/>
                        <a:ext cx="855662" cy="307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745192"/>
              </p:ext>
            </p:extLst>
          </p:nvPr>
        </p:nvGraphicFramePr>
        <p:xfrm>
          <a:off x="7992380" y="5409220"/>
          <a:ext cx="263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" name="Equation" r:id="rId6" imgW="152400" imgH="177800" progId="Equation.3">
                  <p:embed/>
                </p:oleObj>
              </mc:Choice>
              <mc:Fallback>
                <p:oleObj name="Equation" r:id="rId6" imgW="152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2380" y="5409220"/>
                        <a:ext cx="263525" cy="28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609246"/>
              </p:ext>
            </p:extLst>
          </p:nvPr>
        </p:nvGraphicFramePr>
        <p:xfrm>
          <a:off x="5868144" y="5661248"/>
          <a:ext cx="41751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" name="Equation" r:id="rId8" imgW="241300" imgH="177800" progId="Equation.3">
                  <p:embed/>
                </p:oleObj>
              </mc:Choice>
              <mc:Fallback>
                <p:oleObj name="Equation" r:id="rId8" imgW="241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661248"/>
                        <a:ext cx="417512" cy="28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49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7020780" cy="435648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Viiva suureen päällä tarkoittaa sitä, että sillä on suuruuden lisäksi suunta.</a:t>
            </a:r>
          </a:p>
          <a:p>
            <a:endParaRPr lang="fi-FI" dirty="0"/>
          </a:p>
          <a:p>
            <a:r>
              <a:rPr lang="fi-FI" dirty="0"/>
              <a:t>Nopeus    kertoo, miten nopeasti paikka muuttuu.</a:t>
            </a:r>
          </a:p>
          <a:p>
            <a:endParaRPr lang="fi-FI" dirty="0"/>
          </a:p>
          <a:p>
            <a:r>
              <a:rPr lang="fi-FI" dirty="0"/>
              <a:t>Kiihtyvyys     kertoo, miten nopeasti nopeus muuttuu.</a:t>
            </a:r>
          </a:p>
          <a:p>
            <a:endParaRPr lang="fi-FI" dirty="0"/>
          </a:p>
          <a:p>
            <a:r>
              <a:rPr lang="fi-FI" dirty="0"/>
              <a:t>Massa </a:t>
            </a:r>
            <a:r>
              <a:rPr lang="fi-FI" i="1" dirty="0"/>
              <a:t>m</a:t>
            </a:r>
            <a:r>
              <a:rPr lang="fi-FI" dirty="0"/>
              <a:t> kertoo, miten kappaleen nopeus muuttuu, kun siihen kohdistetaan voima. (Tarkemmin sanottuna </a:t>
            </a:r>
            <a:r>
              <a:rPr lang="fi-FI" i="1" dirty="0"/>
              <a:t>m</a:t>
            </a:r>
            <a:r>
              <a:rPr lang="fi-FI" dirty="0"/>
              <a:t> on </a:t>
            </a:r>
            <a:r>
              <a:rPr lang="fi-FI" b="1" dirty="0"/>
              <a:t>hitausmassa</a:t>
            </a:r>
            <a:r>
              <a:rPr lang="fi-FI" dirty="0"/>
              <a:t>.)</a:t>
            </a:r>
          </a:p>
          <a:p>
            <a:endParaRPr lang="fi-FI" dirty="0"/>
          </a:p>
          <a:p>
            <a:r>
              <a:rPr lang="fi-FI" dirty="0"/>
              <a:t>Newtonin lait eivät kerro, mikä on voima    , se pitää erikseen löytää.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Yhtälön             lukemista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870775"/>
              </p:ext>
            </p:extLst>
          </p:nvPr>
        </p:nvGraphicFramePr>
        <p:xfrm>
          <a:off x="3563887" y="548680"/>
          <a:ext cx="1500475" cy="54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" name="Equation" r:id="rId4" imgW="495300" imgH="190500" progId="Equation.3">
                  <p:embed/>
                </p:oleObj>
              </mc:Choice>
              <mc:Fallback>
                <p:oleObj name="Equation" r:id="rId4" imgW="495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7" y="548680"/>
                        <a:ext cx="1500475" cy="5400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207605"/>
              </p:ext>
            </p:extLst>
          </p:nvPr>
        </p:nvGraphicFramePr>
        <p:xfrm>
          <a:off x="3419872" y="3681028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8" name="Equation" r:id="rId6" imgW="139700" imgH="165100" progId="Equation.3">
                  <p:embed/>
                </p:oleObj>
              </mc:Choice>
              <mc:Fallback>
                <p:oleObj name="Equation" r:id="rId6" imgW="1397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681028"/>
                        <a:ext cx="241300" cy="266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343477"/>
              </p:ext>
            </p:extLst>
          </p:nvPr>
        </p:nvGraphicFramePr>
        <p:xfrm>
          <a:off x="6768244" y="5481228"/>
          <a:ext cx="263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9" name="Equation" r:id="rId8" imgW="152400" imgH="177800" progId="Equation.3">
                  <p:embed/>
                </p:oleObj>
              </mc:Choice>
              <mc:Fallback>
                <p:oleObj name="Equation" r:id="rId8" imgW="152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244" y="5481228"/>
                        <a:ext cx="263525" cy="28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14055"/>
              </p:ext>
            </p:extLst>
          </p:nvPr>
        </p:nvGraphicFramePr>
        <p:xfrm>
          <a:off x="3167844" y="2960948"/>
          <a:ext cx="22066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0" name="Equation" r:id="rId10" imgW="127000" imgH="165100" progId="Equation.3">
                  <p:embed/>
                </p:oleObj>
              </mc:Choice>
              <mc:Fallback>
                <p:oleObj name="Equation" r:id="rId10" imgW="127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844" y="2960948"/>
                        <a:ext cx="220663" cy="266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0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7020780" cy="435648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Yhtälössä               voimalla ja massa kertaa kiihtyvyydellä on sama suuruus ja sama suunta.</a:t>
            </a:r>
          </a:p>
          <a:p>
            <a:endParaRPr lang="fi-FI" dirty="0"/>
          </a:p>
          <a:p>
            <a:r>
              <a:rPr lang="fi-FI" dirty="0"/>
              <a:t>Jos avaruutta kiertää, yhtälö (ja muut Newtonin lait) pitävät yhä paikkansa.</a:t>
            </a:r>
          </a:p>
          <a:p>
            <a:pPr lvl="1"/>
            <a:r>
              <a:rPr lang="fi-FI" dirty="0"/>
              <a:t>Avaruus on samanlainen joka suunnassa.</a:t>
            </a:r>
          </a:p>
          <a:p>
            <a:endParaRPr lang="fi-FI" dirty="0"/>
          </a:p>
          <a:p>
            <a:r>
              <a:rPr lang="fi-FI" dirty="0"/>
              <a:t>Jos avaruutta siirtää                   , ne pitävät myös paikkansa.</a:t>
            </a:r>
          </a:p>
          <a:p>
            <a:pPr lvl="1"/>
            <a:r>
              <a:rPr lang="fi-FI" dirty="0"/>
              <a:t>Avaruus on samanlainen kaikkialla.</a:t>
            </a:r>
          </a:p>
          <a:p>
            <a:endParaRPr lang="fi-FI" dirty="0"/>
          </a:p>
          <a:p>
            <a:r>
              <a:rPr lang="fi-FI" dirty="0"/>
              <a:t>Sama juttu ajan nollakohdan kanssa: </a:t>
            </a:r>
            <a:r>
              <a:rPr lang="fi-FI" i="1" dirty="0"/>
              <a:t>t</a:t>
            </a:r>
            <a:r>
              <a:rPr lang="fi-FI" dirty="0"/>
              <a:t> → </a:t>
            </a:r>
            <a:r>
              <a:rPr lang="fi-FI" i="1" dirty="0"/>
              <a:t>t</a:t>
            </a:r>
            <a:r>
              <a:rPr lang="fi-FI" dirty="0"/>
              <a:t> + </a:t>
            </a:r>
            <a:r>
              <a:rPr lang="fi-FI" i="1" dirty="0"/>
              <a:t>t</a:t>
            </a:r>
            <a:r>
              <a:rPr lang="fi-FI" i="1" baseline="-25000" dirty="0"/>
              <a:t>0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Aika on aina samanlaista.</a:t>
            </a:r>
          </a:p>
          <a:p>
            <a:endParaRPr lang="fi-FI" dirty="0"/>
          </a:p>
          <a:p>
            <a:r>
              <a:rPr lang="fi-FI" dirty="0"/>
              <a:t>Luonnonlait ovat symmetrisiä näiden muunnosten suhteen.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Luonnonlakien symmetrioita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643652"/>
              </p:ext>
            </p:extLst>
          </p:nvPr>
        </p:nvGraphicFramePr>
        <p:xfrm>
          <a:off x="3394349" y="1922573"/>
          <a:ext cx="853615" cy="30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" name="Equation" r:id="rId4" imgW="495300" imgH="190500" progId="Equation.3">
                  <p:embed/>
                </p:oleObj>
              </mc:Choice>
              <mc:Fallback>
                <p:oleObj name="Equation" r:id="rId4" imgW="495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349" y="1922573"/>
                        <a:ext cx="853615" cy="3072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971314"/>
              </p:ext>
            </p:extLst>
          </p:nvPr>
        </p:nvGraphicFramePr>
        <p:xfrm>
          <a:off x="4499992" y="4064465"/>
          <a:ext cx="11842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" name="Equation" r:id="rId6" imgW="685800" imgH="215900" progId="Equation.3">
                  <p:embed/>
                </p:oleObj>
              </mc:Choice>
              <mc:Fallback>
                <p:oleObj name="Equation" r:id="rId6" imgW="685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064465"/>
                        <a:ext cx="1184275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7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Suure on </a:t>
            </a:r>
            <a:r>
              <a:rPr lang="fi-FI" b="1" dirty="0"/>
              <a:t>absoluuttinen</a:t>
            </a:r>
            <a:r>
              <a:rPr lang="fi-FI" dirty="0"/>
              <a:t>, jos sen arvo on sama kaikille havaitsijoille (tai joukolle havaitsijoita: klassisen fysiikan tapauksessa havaitsijoille, jotka liikkuvat vakionopeudella).</a:t>
            </a:r>
          </a:p>
          <a:p>
            <a:endParaRPr lang="fi-FI" dirty="0"/>
          </a:p>
          <a:p>
            <a:r>
              <a:rPr lang="fi-FI" dirty="0"/>
              <a:t>Absoluuttisen vastakohta on </a:t>
            </a:r>
            <a:r>
              <a:rPr lang="fi-FI" b="1" dirty="0"/>
              <a:t>suhteellinen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Klassisessa mekaniikassa suunta ja paikka ovat suhteellisia, samoin ajanhetki.</a:t>
            </a:r>
          </a:p>
          <a:p>
            <a:endParaRPr lang="fi-FI" dirty="0"/>
          </a:p>
          <a:p>
            <a:r>
              <a:rPr lang="fi-FI" dirty="0"/>
              <a:t>Klassisessa mekaniikassa absoluuttisia ovat aika- ja paikkavälit (eli etäisyydet ajassa ja paikassa), massa ja kiihtyvyys.</a:t>
            </a:r>
          </a:p>
          <a:p>
            <a:endParaRPr lang="fi-FI" dirty="0"/>
          </a:p>
          <a:p>
            <a:r>
              <a:rPr lang="fi-FI" dirty="0"/>
              <a:t>Klassisessa mekaniikassa on aika ja avaruus ovat absoluuttisia.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Suhteellinen ja absoluuttinen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3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28492"/>
          </a:xfrm>
        </p:spPr>
        <p:txBody>
          <a:bodyPr>
            <a:normAutofit fontScale="92500"/>
          </a:bodyPr>
          <a:lstStyle/>
          <a:p>
            <a:r>
              <a:rPr lang="fi-FI" dirty="0"/>
              <a:t>Newton ajatteli nopeuden olevan absoluuttista (eli liike on liikettä absoluuttisten paikkojen suhteen), mutta:</a:t>
            </a:r>
          </a:p>
          <a:p>
            <a:endParaRPr lang="fi-FI" i="1" dirty="0"/>
          </a:p>
          <a:p>
            <a:pPr lvl="1"/>
            <a:r>
              <a:rPr lang="en-GB" i="1" dirty="0"/>
              <a:t>”In truth since these parts of space are unable to be seen, and to be distinguished from each other by our senses; we use in turn perceptible measures of these. For we define all places from the positions and distances of things from some body, which we regard as fixed”</a:t>
            </a:r>
            <a:r>
              <a:rPr lang="en-GB" dirty="0"/>
              <a:t> (</a:t>
            </a:r>
            <a:r>
              <a:rPr lang="en-GB" i="1" dirty="0"/>
              <a:t>Principia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r>
              <a:rPr lang="fi-FI" dirty="0"/>
              <a:t>Tekijän mielipiteellä ei merkitystä.</a:t>
            </a:r>
          </a:p>
          <a:p>
            <a:endParaRPr lang="fi-FI" dirty="0"/>
          </a:p>
          <a:p>
            <a:r>
              <a:rPr lang="fi-FI" dirty="0"/>
              <a:t>Klassisessa mekaniikassa nopeus on suhteellista.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Nopeus on suhteellista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44073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dirty="0"/>
              <a:t>Suhteellinen on eri asia kuin epätodellinen.</a:t>
            </a:r>
          </a:p>
          <a:p>
            <a:endParaRPr lang="fi-FI" dirty="0"/>
          </a:p>
          <a:p>
            <a:r>
              <a:rPr lang="fi-FI" dirty="0"/>
              <a:t>Koska nopeus on suhteellista, myös liike-energia on suhteellista.</a:t>
            </a:r>
          </a:p>
          <a:p>
            <a:endParaRPr lang="fi-FI" dirty="0"/>
          </a:p>
          <a:p>
            <a:r>
              <a:rPr lang="fi-FI" dirty="0"/>
              <a:t>Liike-energia on silti todellista, ja sillä on havaittavia vaikutuksia.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Suhteellisuuden merkitys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7455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Jos aikoo suorittaa kurssin, pitää ilmoittautua </a:t>
            </a:r>
            <a:r>
              <a:rPr lang="fi-FI" dirty="0" err="1"/>
              <a:t>WebOodissa</a:t>
            </a:r>
            <a:r>
              <a:rPr lang="fi-FI" dirty="0"/>
              <a:t> ja </a:t>
            </a:r>
            <a:r>
              <a:rPr lang="fi-FI" dirty="0" err="1"/>
              <a:t>Moodlessa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Kurssiavain annetaan luennoilla.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Kurssin suorittaminen edellyttää:</a:t>
            </a:r>
          </a:p>
          <a:p>
            <a:pPr lvl="1"/>
            <a:r>
              <a:rPr lang="fi-FI" dirty="0"/>
              <a:t>Luennoilla olemista (korkeintaan kaksi poissaoloa).</a:t>
            </a:r>
          </a:p>
          <a:p>
            <a:pPr lvl="1"/>
            <a:r>
              <a:rPr lang="fi-FI" dirty="0"/>
              <a:t>Viikkotehtävien tekemistä.</a:t>
            </a:r>
          </a:p>
          <a:p>
            <a:pPr lvl="1"/>
            <a:r>
              <a:rPr lang="fi-FI" dirty="0"/>
              <a:t>Loppuesseen palauttamista.</a:t>
            </a:r>
          </a:p>
          <a:p>
            <a:pPr lvl="1"/>
            <a:r>
              <a:rPr lang="fi-FI" dirty="0"/>
              <a:t>Palautekyselyn täyttämistä.</a:t>
            </a:r>
          </a:p>
          <a:p>
            <a:endParaRPr lang="fi-FI" dirty="0"/>
          </a:p>
          <a:p>
            <a:r>
              <a:rPr lang="fi-FI" dirty="0"/>
              <a:t>Arvostelu asteikolla hyväksytty/hylätty.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suorittaminen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80767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Newtonin lait ovat samat, jos kaikkiin nopeuksiin lisätään vakio:	     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Tämä tunnetaan nimellä </a:t>
            </a:r>
            <a:r>
              <a:rPr lang="fi-FI" b="1" dirty="0"/>
              <a:t>Galilei-symmetria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Newtonin 1. laki näyttää toisen lain erityistapaukselta.</a:t>
            </a:r>
          </a:p>
          <a:p>
            <a:endParaRPr lang="fi-FI" dirty="0"/>
          </a:p>
          <a:p>
            <a:r>
              <a:rPr lang="fi-FI" dirty="0"/>
              <a:t>Nykynäkökulmasta 1. laki on tärkein, koska se ilmaisee teorian keskeisen symmetrian. (Kiertojen ja siirtojen ohella.)</a:t>
            </a:r>
          </a:p>
          <a:p>
            <a:endParaRPr lang="fi-FI" dirty="0"/>
          </a:p>
          <a:p>
            <a:r>
              <a:rPr lang="fi-FI" dirty="0"/>
              <a:t>Toisen lain täytyy noudattaa tätä symmetriaa.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Galilei-symmetria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583573"/>
              </p:ext>
            </p:extLst>
          </p:nvPr>
        </p:nvGraphicFramePr>
        <p:xfrm>
          <a:off x="2987824" y="2348880"/>
          <a:ext cx="11699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" name="Equation" r:id="rId4" imgW="673100" imgH="215900" progId="Equation.3">
                  <p:embed/>
                </p:oleObj>
              </mc:Choice>
              <mc:Fallback>
                <p:oleObj name="Equation" r:id="rId4" imgW="673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348880"/>
                        <a:ext cx="1169988" cy="347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5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dirty="0"/>
              <a:t>Newtonin gravitaatioteoria koostuu Newtonin lakien lisäksi gravitaatiovoimasta: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Tässä </a:t>
            </a:r>
            <a:r>
              <a:rPr lang="fi-FI" i="1" dirty="0"/>
              <a:t>G</a:t>
            </a:r>
            <a:r>
              <a:rPr lang="fi-FI" i="1" baseline="-25000" dirty="0"/>
              <a:t>N</a:t>
            </a:r>
            <a:r>
              <a:rPr lang="fi-FI" dirty="0"/>
              <a:t> on Newtonin vakio, </a:t>
            </a:r>
            <a:r>
              <a:rPr lang="fi-FI" i="1" dirty="0"/>
              <a:t>r</a:t>
            </a:r>
            <a:r>
              <a:rPr lang="fi-FI" dirty="0"/>
              <a:t> on kappaleiden etäisyys, </a:t>
            </a:r>
            <a:r>
              <a:rPr lang="fi-FI" i="1" dirty="0"/>
              <a:t>m ja M</a:t>
            </a:r>
            <a:r>
              <a:rPr lang="fi-FI" dirty="0"/>
              <a:t> ovat niiden massat ja     on niiden välinen suunta.</a:t>
            </a:r>
          </a:p>
          <a:p>
            <a:endParaRPr lang="fi-FI" dirty="0"/>
          </a:p>
          <a:p>
            <a:r>
              <a:rPr lang="fi-FI" dirty="0"/>
              <a:t>Tarkemmin sanottuna tässä esiintyvä </a:t>
            </a:r>
            <a:r>
              <a:rPr lang="fi-FI" i="1" dirty="0"/>
              <a:t>m</a:t>
            </a:r>
            <a:r>
              <a:rPr lang="fi-FI" dirty="0"/>
              <a:t> on </a:t>
            </a:r>
            <a:r>
              <a:rPr lang="fi-FI" b="1" dirty="0"/>
              <a:t>painava massa</a:t>
            </a:r>
            <a:r>
              <a:rPr lang="fi-FI" dirty="0"/>
              <a:t>,</a:t>
            </a:r>
            <a:r>
              <a:rPr lang="fi-FI" b="1" dirty="0"/>
              <a:t> </a:t>
            </a:r>
            <a:r>
              <a:rPr lang="fi-FI" dirty="0"/>
              <a:t>joka kertoo, miten paljon gravitaatio vaikuttaa kappaleeseen.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Newtonin gravitaatioteoria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537"/>
              </p:ext>
            </p:extLst>
          </p:nvPr>
        </p:nvGraphicFramePr>
        <p:xfrm>
          <a:off x="2322513" y="2852738"/>
          <a:ext cx="166528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" name="Equation" r:id="rId4" imgW="965200" imgH="393700" progId="Equation.3">
                  <p:embed/>
                </p:oleObj>
              </mc:Choice>
              <mc:Fallback>
                <p:oleObj name="Equation" r:id="rId4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2852738"/>
                        <a:ext cx="1665287" cy="639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653689"/>
              </p:ext>
            </p:extLst>
          </p:nvPr>
        </p:nvGraphicFramePr>
        <p:xfrm>
          <a:off x="7056276" y="4104946"/>
          <a:ext cx="219075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" name="Equation" r:id="rId6" imgW="127000" imgH="165100" progId="Equation.3">
                  <p:embed/>
                </p:oleObj>
              </mc:Choice>
              <mc:Fallback>
                <p:oleObj name="Equation" r:id="rId6" imgW="127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276" y="4104946"/>
                        <a:ext cx="219075" cy="268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77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Laissa              esiintyvä </a:t>
            </a:r>
            <a:r>
              <a:rPr lang="fi-FI" i="1" dirty="0"/>
              <a:t>m</a:t>
            </a:r>
            <a:r>
              <a:rPr lang="fi-FI" dirty="0"/>
              <a:t> on </a:t>
            </a:r>
            <a:r>
              <a:rPr lang="fi-FI" b="1" dirty="0"/>
              <a:t>hitausmassa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Merkitään sitä symbolilla </a:t>
            </a:r>
            <a:r>
              <a:rPr lang="fi-FI" i="1" dirty="0" err="1"/>
              <a:t>m</a:t>
            </a:r>
            <a:r>
              <a:rPr lang="fi-FI" i="1" baseline="-25000" dirty="0" err="1"/>
              <a:t>h</a:t>
            </a:r>
            <a:r>
              <a:rPr lang="fi-FI" dirty="0"/>
              <a:t> ja painavaa massaa symbolilla </a:t>
            </a:r>
            <a:r>
              <a:rPr lang="fi-FI" i="1" dirty="0" err="1"/>
              <a:t>m</a:t>
            </a:r>
            <a:r>
              <a:rPr lang="fi-FI" i="1" baseline="-25000" dirty="0" err="1"/>
              <a:t>p</a:t>
            </a:r>
            <a:r>
              <a:rPr lang="fi-FI" baseline="-25000" dirty="0"/>
              <a:t>.</a:t>
            </a:r>
            <a:endParaRPr lang="fi-FI" i="1" baseline="-25000" dirty="0"/>
          </a:p>
          <a:p>
            <a:endParaRPr lang="fi-FI" dirty="0"/>
          </a:p>
          <a:p>
            <a:r>
              <a:rPr lang="fi-FI" dirty="0"/>
              <a:t>Laitetaan gravitaatiovoima Newtonin 2. lakiin: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Jos </a:t>
            </a:r>
            <a:r>
              <a:rPr lang="fi-FI" i="1" dirty="0" err="1"/>
              <a:t>m</a:t>
            </a:r>
            <a:r>
              <a:rPr lang="fi-FI" i="1" baseline="-25000" dirty="0" err="1"/>
              <a:t>h</a:t>
            </a:r>
            <a:r>
              <a:rPr lang="fi-FI" i="1" dirty="0" err="1"/>
              <a:t>=m</a:t>
            </a:r>
            <a:r>
              <a:rPr lang="fi-FI" i="1" baseline="-25000" dirty="0" err="1"/>
              <a:t>p</a:t>
            </a:r>
            <a:r>
              <a:rPr lang="fi-FI" dirty="0"/>
              <a:t>, niin saadaan Galilein tulos: kappaleet putoavat samalla kiihtyvyydellä kohti Maapalloa massasta riippumatta. (Ja tämä kiihtyvyys on melkein vakio.)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Tuloksena Galilein putoamismalli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13890"/>
              </p:ext>
            </p:extLst>
          </p:nvPr>
        </p:nvGraphicFramePr>
        <p:xfrm>
          <a:off x="6948264" y="1088740"/>
          <a:ext cx="18843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" name="Equation" r:id="rId4" imgW="1092200" imgH="406400" progId="Equation.3">
                  <p:embed/>
                </p:oleObj>
              </mc:Choice>
              <mc:Fallback>
                <p:oleObj name="Equation" r:id="rId4" imgW="1092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088740"/>
                        <a:ext cx="1884363" cy="658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398869"/>
              </p:ext>
            </p:extLst>
          </p:nvPr>
        </p:nvGraphicFramePr>
        <p:xfrm>
          <a:off x="2987824" y="2022446"/>
          <a:ext cx="9429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" name="Equation" r:id="rId6" imgW="546100" imgH="228600" progId="Equation.3">
                  <p:embed/>
                </p:oleObj>
              </mc:Choice>
              <mc:Fallback>
                <p:oleObj name="Equation" r:id="rId6" imgW="54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022446"/>
                        <a:ext cx="942975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283901"/>
              </p:ext>
            </p:extLst>
          </p:nvPr>
        </p:nvGraphicFramePr>
        <p:xfrm>
          <a:off x="2267744" y="4257092"/>
          <a:ext cx="18192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" name="Equation" r:id="rId8" imgW="1054100" imgH="444500" progId="Equation.3">
                  <p:embed/>
                </p:oleObj>
              </mc:Choice>
              <mc:Fallback>
                <p:oleObj name="Equation" r:id="rId8" imgW="1054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257092"/>
                        <a:ext cx="1819275" cy="722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25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/>
          </a:bodyPr>
          <a:lstStyle/>
          <a:p>
            <a:r>
              <a:rPr lang="fi-FI" dirty="0"/>
              <a:t>Kun sovelletaan Newtonin gravitaatioteoriaa liikkeisiin Auringon ympärillä, saadaan tulokseksi, että rata voi olla ellipsi (rajatapauksena suora tai ympyrä) tai hyperbeli.</a:t>
            </a:r>
          </a:p>
          <a:p>
            <a:endParaRPr lang="fi-FI" dirty="0"/>
          </a:p>
          <a:p>
            <a:r>
              <a:rPr lang="fi-FI" dirty="0"/>
              <a:t>Newtonin teoria selittää, mitä </a:t>
            </a:r>
            <a:r>
              <a:rPr lang="fi-FI" dirty="0" err="1"/>
              <a:t>Keplerin</a:t>
            </a:r>
            <a:r>
              <a:rPr lang="fi-FI" dirty="0"/>
              <a:t> lakien takana on ja ennustaa uusia ilmiöitä.</a:t>
            </a:r>
          </a:p>
          <a:p>
            <a:endParaRPr lang="fi-FI" dirty="0"/>
          </a:p>
          <a:p>
            <a:r>
              <a:rPr lang="fi-FI" dirty="0"/>
              <a:t>Se myös yhdistää maanpäälliset tapahtumat (Galilei) taivaallisiin tapahtumiin (</a:t>
            </a:r>
            <a:r>
              <a:rPr lang="fi-FI" dirty="0" err="1"/>
              <a:t>Kepler</a:t>
            </a:r>
            <a:r>
              <a:rPr lang="fi-FI" dirty="0"/>
              <a:t>), selittäen ne samojen lakien erilaisiksi ilmentymiksi.</a:t>
            </a:r>
          </a:p>
          <a:p>
            <a:endParaRPr lang="fi-FI" dirty="0"/>
          </a:p>
          <a:p>
            <a:r>
              <a:rPr lang="fi-FI" dirty="0"/>
              <a:t>Ensimmäinen fysiikan teoria (ei vain malli).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Tuloksena </a:t>
            </a:r>
            <a:r>
              <a:rPr lang="fi-FI" dirty="0" err="1"/>
              <a:t>Keplerin</a:t>
            </a:r>
            <a:r>
              <a:rPr lang="fi-FI" dirty="0"/>
              <a:t> lait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172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dirty="0"/>
              <a:t>Malli tiivistää havaintoja (ellipsit vs. lukutaulukot), se kertoo millainen järjestys niissä on.</a:t>
            </a:r>
          </a:p>
          <a:p>
            <a:endParaRPr lang="fi-FI" dirty="0"/>
          </a:p>
          <a:p>
            <a:r>
              <a:rPr lang="fi-FI" dirty="0"/>
              <a:t>Teoria selittää, mikä on sääntö havaitun järjestyksen taustalla.</a:t>
            </a:r>
          </a:p>
          <a:p>
            <a:endParaRPr lang="fi-FI" dirty="0"/>
          </a:p>
          <a:p>
            <a:r>
              <a:rPr lang="fi-FI" dirty="0"/>
              <a:t>Teoriassa ei ole kyse vain havaintojen kuvailemisesta, vaan maailman ymmärtämisestä niiden kautta.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Teoria vs. malli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8400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77500" lnSpcReduction="20000"/>
          </a:bodyPr>
          <a:lstStyle/>
          <a:p>
            <a:r>
              <a:rPr lang="fi-FI" dirty="0" err="1"/>
              <a:t>Keplerin</a:t>
            </a:r>
            <a:r>
              <a:rPr lang="fi-FI" dirty="0"/>
              <a:t> mallissa on vähemmän symmetriaa kuin Kopernikuksen mallissa. (Ellipsi vs. ympyrä.)</a:t>
            </a:r>
          </a:p>
          <a:p>
            <a:endParaRPr lang="fi-FI" dirty="0"/>
          </a:p>
          <a:p>
            <a:r>
              <a:rPr lang="fi-FI" dirty="0"/>
              <a:t>Newtonin teoriassa on enemmän symmetriaa kuin Kopernikuksen mallissa, mutta symmetria ei koske teorian ilmentymiä, vaan lakeja.</a:t>
            </a:r>
          </a:p>
          <a:p>
            <a:endParaRPr lang="fi-FI" dirty="0"/>
          </a:p>
          <a:p>
            <a:r>
              <a:rPr lang="fi-FI" dirty="0"/>
              <a:t>Kopernikuksen mallissa liike on kiertosymmetristä tasossa. (Eli yhden akselin ympäri.)</a:t>
            </a:r>
          </a:p>
          <a:p>
            <a:endParaRPr lang="fi-FI" dirty="0"/>
          </a:p>
          <a:p>
            <a:r>
              <a:rPr lang="fi-FI" dirty="0"/>
              <a:t>Newtonin teoriassa lait ovat kiertosymmetriset avaruudessa (eli kaikkien kolmen akselin ympäri) ja symmetriset keskipisteen valinnan suhteen.</a:t>
            </a:r>
          </a:p>
          <a:p>
            <a:endParaRPr lang="fi-FI" dirty="0"/>
          </a:p>
          <a:p>
            <a:r>
              <a:rPr lang="fi-FI" dirty="0"/>
              <a:t>Laeilla on enemmän symmetriaa kuin niiden ilmentymillä.</a:t>
            </a:r>
          </a:p>
          <a:p>
            <a:pPr lvl="1"/>
            <a:r>
              <a:rPr lang="fi-FI" dirty="0"/>
              <a:t>Alkuehdot eivät ole osa lakeja.</a:t>
            </a:r>
          </a:p>
          <a:p>
            <a:pPr lvl="1"/>
            <a:r>
              <a:rPr lang="fi-FI" dirty="0"/>
              <a:t>Yhtälöt vs. niiden ratkaisut.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Lakien symmetria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7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28492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Newton paljasti syvemmän kauneuden tason.</a:t>
            </a:r>
          </a:p>
          <a:p>
            <a:endParaRPr lang="fi-FI" dirty="0"/>
          </a:p>
          <a:p>
            <a:r>
              <a:rPr lang="fi-FI" dirty="0"/>
              <a:t>Fysiikan kauneus ei piile sen kuvaamien asioiden ilmentymissä.</a:t>
            </a:r>
          </a:p>
          <a:p>
            <a:endParaRPr lang="fi-FI" dirty="0"/>
          </a:p>
          <a:p>
            <a:r>
              <a:rPr lang="fi-FI" dirty="0"/>
              <a:t>Fysiikan kauneus koskee luonnonlakeja, jotka määräävät sen, millaiset ilmentymät ovat mahdollisia.</a:t>
            </a:r>
          </a:p>
          <a:p>
            <a:endParaRPr lang="fi-FI" dirty="0"/>
          </a:p>
          <a:p>
            <a:r>
              <a:rPr lang="fi-FI" dirty="0"/>
              <a:t>Kyse ei ole niistä muodoista, mitä havaitaan, vaan muodoista niiden takana: lakien muodoista.</a:t>
            </a:r>
          </a:p>
          <a:p>
            <a:endParaRPr lang="fi-FI" dirty="0"/>
          </a:p>
          <a:p>
            <a:r>
              <a:rPr lang="fi-FI" dirty="0"/>
              <a:t>Esteettiset arviot ovat keskeisiä fysiikan lakien löytämisessä.</a:t>
            </a:r>
          </a:p>
          <a:p>
            <a:pPr lvl="1"/>
            <a:r>
              <a:rPr lang="fi-FI" dirty="0"/>
              <a:t>Estetiikan tajua täytyy kehittää havaintojen ja matematiikan edistymisen myötä.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Fysiikan kauneus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AC3CF-6AB4-E94D-A124-DD6357987E7D}"/>
              </a:ext>
            </a:extLst>
          </p:cNvPr>
          <p:cNvSpPr txBox="1"/>
          <p:nvPr/>
        </p:nvSpPr>
        <p:spPr>
          <a:xfrm>
            <a:off x="9672638" y="2357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12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en puhu,</a:t>
            </a:r>
            <a:br>
              <a:rPr lang="fi-FI" dirty="0"/>
            </a:br>
            <a:r>
              <a:rPr lang="fi-FI" dirty="0"/>
              <a:t>kun puhun kauneudesta</a:t>
            </a:r>
          </a:p>
        </p:txBody>
      </p:sp>
      <p:pic>
        <p:nvPicPr>
          <p:cNvPr id="6" name="Picture 5" descr="jaakaus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3168352" cy="4431262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5652120" y="1844824"/>
            <a:ext cx="3168352" cy="1908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/>
              <a:t>Tonja</a:t>
            </a:r>
            <a:r>
              <a:rPr lang="en-US" sz="2000" dirty="0"/>
              <a:t> </a:t>
            </a:r>
            <a:r>
              <a:rPr lang="en-US" sz="2000" dirty="0" err="1"/>
              <a:t>Goldblatt</a:t>
            </a:r>
            <a:r>
              <a:rPr lang="en-US" sz="2000" dirty="0"/>
              <a:t> (1977-):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i="1" dirty="0" err="1"/>
              <a:t>Jääkausi</a:t>
            </a:r>
            <a:r>
              <a:rPr lang="en-US" sz="2000" dirty="0"/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41054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Klassisen mekaniikan aika ja avaruus ovat absoluuttisia.</a:t>
            </a:r>
          </a:p>
          <a:p>
            <a:endParaRPr lang="fi-FI" dirty="0"/>
          </a:p>
          <a:p>
            <a:r>
              <a:rPr lang="fi-FI" dirty="0"/>
              <a:t>Aika ja avaruus ovat passiivisia: ne eivät reagoi aineeseen.</a:t>
            </a:r>
          </a:p>
          <a:p>
            <a:endParaRPr lang="fi-FI" dirty="0"/>
          </a:p>
          <a:p>
            <a:r>
              <a:rPr lang="fi-FI" dirty="0"/>
              <a:t>Aika ja avaruus ovat muuttumattomia ja tasaisia: ne ovat samanlaisia aina ja kaikkialla.</a:t>
            </a:r>
          </a:p>
          <a:p>
            <a:endParaRPr lang="fi-FI" dirty="0"/>
          </a:p>
          <a:p>
            <a:r>
              <a:rPr lang="fi-FI" dirty="0"/>
              <a:t>Avaruus on näyttämö tapahtumille, ja aika kertoo, missä kohtaa näytelmää ollaan.</a:t>
            </a:r>
          </a:p>
          <a:p>
            <a:endParaRPr lang="fi-FI" dirty="0"/>
          </a:p>
          <a:p>
            <a:r>
              <a:rPr lang="fi-FI" dirty="0"/>
              <a:t>Ei ole erityistä nykyhetkeä, ei ole tapahtumista.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Avaruus näyttämönä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879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Newtonin lait ovat </a:t>
            </a:r>
            <a:r>
              <a:rPr lang="fi-FI" b="1" dirty="0"/>
              <a:t>deterministisiä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Jos jollain hetkellä on määrätty</a:t>
            </a:r>
          </a:p>
          <a:p>
            <a:pPr lvl="1"/>
            <a:r>
              <a:rPr lang="fi-FI" dirty="0"/>
              <a:t>luonnonlait (eli kappaleiden väliset voimat),</a:t>
            </a:r>
          </a:p>
          <a:p>
            <a:pPr lvl="1"/>
            <a:r>
              <a:rPr lang="fi-FI" dirty="0"/>
              <a:t>kappaleiden ominaisuudet (eli massat) sekä</a:t>
            </a:r>
          </a:p>
          <a:p>
            <a:pPr lvl="1"/>
            <a:r>
              <a:rPr lang="fi-FI" dirty="0"/>
              <a:t>kappaleiden tila (paikat ja nopeudet),</a:t>
            </a:r>
          </a:p>
          <a:p>
            <a:pPr marL="0" indent="0">
              <a:buNone/>
            </a:pPr>
            <a:r>
              <a:rPr lang="fi-FI" dirty="0"/>
              <a:t>niin Newtonin lait määrittävät tulevaisuuden ja menneisyyden yksikäsitteisesti.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Maailman tapahtumat ovat kuin peli, jossa seuraava siirto määräytyy edellisestä.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Kellokoneistomaailma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0566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Tämä ei ole tieteen historian eikä filosofian kurssi.</a:t>
            </a:r>
          </a:p>
          <a:p>
            <a:endParaRPr lang="fi-FI" dirty="0"/>
          </a:p>
          <a:p>
            <a:r>
              <a:rPr lang="fi-FI" dirty="0"/>
              <a:t>Kyseessä on fyysikon kuvaus fysiikan teorioiden sisällöstä  ja kehityksestä sekä fysikaalisesta ajattelusta.</a:t>
            </a:r>
          </a:p>
          <a:p>
            <a:endParaRPr lang="fi-FI" dirty="0"/>
          </a:p>
          <a:p>
            <a:r>
              <a:rPr lang="fi-FI" dirty="0"/>
              <a:t>Kurssi ei edellytä esitietoja fysiikasta eikä sisällä laskemista.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Tavoitteena on selventää fysiikan teorioita, ilmiöitä ja maailmankuvallista merkitystä yleistajuisesti.</a:t>
            </a:r>
          </a:p>
          <a:p>
            <a:endParaRPr lang="fi-FI" dirty="0"/>
          </a:p>
          <a:p>
            <a:r>
              <a:rPr lang="fi-FI" dirty="0"/>
              <a:t>Luennot eivät (toivottavasti) ole synkkä yksinpuhelu.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kurssi on ja ei ole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1758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/>
          </a:bodyPr>
          <a:lstStyle/>
          <a:p>
            <a:r>
              <a:rPr lang="fi-FI" sz="2400" dirty="0"/>
              <a:t>Pierre-Simon </a:t>
            </a:r>
            <a:r>
              <a:rPr lang="fi-FI" sz="2400" dirty="0" err="1"/>
              <a:t>Laplace</a:t>
            </a:r>
            <a:r>
              <a:rPr lang="fi-FI" sz="2400" dirty="0"/>
              <a:t> (1749-1827) esitti vuonna 1814 idean, joka on nimetty </a:t>
            </a:r>
            <a:r>
              <a:rPr lang="fi-FI" sz="2400" b="1" dirty="0" err="1"/>
              <a:t>Laplacen</a:t>
            </a:r>
            <a:r>
              <a:rPr lang="fi-FI" sz="2400" b="1" dirty="0"/>
              <a:t> demoniksi</a:t>
            </a:r>
            <a:r>
              <a:rPr lang="fi-FI" sz="2400" dirty="0"/>
              <a:t>.</a:t>
            </a:r>
          </a:p>
          <a:p>
            <a:endParaRPr lang="fi-FI" sz="2400" dirty="0"/>
          </a:p>
          <a:p>
            <a:r>
              <a:rPr lang="fi-FI" sz="2400" dirty="0"/>
              <a:t>Jos jokin olento tietäisi täsmällisesti maailman tilan jonakin hetkenä, se tietäisi kaiken tulevaisuudesta ja menneisyydestä.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Käytännössä ei ole äärettömän tarkkaa tietoa.</a:t>
            </a:r>
          </a:p>
          <a:p>
            <a:pPr lvl="1"/>
            <a:r>
              <a:rPr lang="fi-FI" sz="2200" dirty="0"/>
              <a:t>Kyse on siitä, onko maailman kehitys ennalta määrätty, ei siitä, onko se käytännössä ennustettavissa.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Täsmällinen demoni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147880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Newtonin teoria oli menestys paitsi planeettojen ratojen selittämisessä (ellipsit), myös komeettojen ratojen ennustamisessa (hyperbelit).</a:t>
            </a:r>
          </a:p>
          <a:p>
            <a:endParaRPr lang="fi-FI" dirty="0"/>
          </a:p>
          <a:p>
            <a:r>
              <a:rPr lang="fi-FI" dirty="0"/>
              <a:t>Newtonin teorian soveltaminen Kuun liikkeisiin meni aluksi pieleen. Kuun ja Maan lähimmän etäisyyden arvo oli väärin tekijällä kaksi.</a:t>
            </a:r>
          </a:p>
          <a:p>
            <a:endParaRPr lang="fi-FI" dirty="0"/>
          </a:p>
          <a:p>
            <a:r>
              <a:rPr lang="fi-FI" dirty="0"/>
              <a:t>Ehdotettiin, että pienillä (Maan ja Kuun välin suuruisilla) etäisyyksillä gravitaatiovoima käyttäytyykin kuin 1</a:t>
            </a:r>
            <a:r>
              <a:rPr lang="fi-FI" i="1" dirty="0"/>
              <a:t>/r</a:t>
            </a:r>
            <a:r>
              <a:rPr lang="fi-FI" i="1" baseline="30000" dirty="0"/>
              <a:t>4</a:t>
            </a:r>
            <a:r>
              <a:rPr lang="fi-FI" dirty="0"/>
              <a:t>, ei 1</a:t>
            </a:r>
            <a:r>
              <a:rPr lang="fi-FI" i="1" dirty="0"/>
              <a:t>/r</a:t>
            </a:r>
            <a:r>
              <a:rPr lang="fi-FI" i="1" baseline="30000" dirty="0"/>
              <a:t>2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Avain oli Auringon ottaminen huomioon. Kolmen kappaleen ongelmalle ei ole yleistä ratkaisua.</a:t>
            </a:r>
          </a:p>
          <a:p>
            <a:endParaRPr lang="fi-FI" dirty="0"/>
          </a:p>
          <a:p>
            <a:r>
              <a:rPr lang="fi-FI" dirty="0"/>
              <a:t>Asian tyydyttävä laskeminen kesti noin 60 vuotta.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Kuu, Aurinko ja kaaos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7692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Jo Newton kiinnitti huomiota siihen, että planeetat häiritsevät toistensa ratoja.</a:t>
            </a:r>
          </a:p>
          <a:p>
            <a:endParaRPr lang="fi-FI" dirty="0"/>
          </a:p>
          <a:p>
            <a:r>
              <a:rPr lang="fi-FI" dirty="0"/>
              <a:t>Lyhyellä aikavälillä (vuodet) häiriöitä, joiden avulla voi löytää planeettoja. (Neptunus 1846, planeetta 9 pian?)</a:t>
            </a:r>
          </a:p>
          <a:p>
            <a:endParaRPr lang="fi-FI" dirty="0"/>
          </a:p>
          <a:p>
            <a:r>
              <a:rPr lang="fi-FI" dirty="0"/>
              <a:t>Pitkällä aikavälillä (miljoonat vuodet) radat voivat muuttua kokonaan, ja Aurinkokunta on käynyt läpi monenlaisia muutoksia. Klassinen fysiikka selittää planeettojen synnyn.</a:t>
            </a:r>
          </a:p>
          <a:p>
            <a:endParaRPr lang="fi-FI" dirty="0"/>
          </a:p>
          <a:p>
            <a:r>
              <a:rPr lang="fi-FI" dirty="0"/>
              <a:t>Aurinkokunta on </a:t>
            </a:r>
            <a:r>
              <a:rPr lang="fi-FI" b="1" dirty="0"/>
              <a:t>kaoottinen</a:t>
            </a:r>
            <a:r>
              <a:rPr lang="fi-FI" dirty="0"/>
              <a:t>: pienet muutokset alkutilassa johtavat suuriin muutoksiin lopputilassa, niin että ennustaminen pitkän matkan (miljardien vuosien) päähän on käytännössä mahdotonta.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Kuu, Aurinko ja kaaos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8359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Klassinen mekaniikka yhdisti tasaisen liikkeen ja levon.</a:t>
            </a:r>
          </a:p>
          <a:p>
            <a:endParaRPr lang="fi-FI" dirty="0"/>
          </a:p>
          <a:p>
            <a:r>
              <a:rPr lang="fi-FI" dirty="0"/>
              <a:t>Se myös yhdisti maalliset ja taivaalliset lait (kuunalisen ja kuunylisen maailman).</a:t>
            </a:r>
          </a:p>
          <a:p>
            <a:endParaRPr lang="fi-FI" dirty="0"/>
          </a:p>
          <a:p>
            <a:r>
              <a:rPr lang="fi-FI" dirty="0"/>
              <a:t>Klassinen fysiikka oli </a:t>
            </a:r>
            <a:r>
              <a:rPr lang="fi-FI" b="1" dirty="0"/>
              <a:t>yhtenäisteoria</a:t>
            </a:r>
            <a:r>
              <a:rPr lang="fi-FI" dirty="0"/>
              <a:t>: rakennelma, joka osoittaa aiemmin erillisinä pidettyjen ilmiöiden olevan osa yhtä kokonaisuutta.</a:t>
            </a:r>
          </a:p>
          <a:p>
            <a:pPr lvl="1"/>
            <a:r>
              <a:rPr lang="fi-FI" dirty="0"/>
              <a:t>(Teoriat jossain mielessä yhdistävät malleja toisiinsa.)</a:t>
            </a:r>
          </a:p>
          <a:p>
            <a:endParaRPr lang="fi-FI" dirty="0"/>
          </a:p>
          <a:p>
            <a:r>
              <a:rPr lang="fi-FI" dirty="0"/>
              <a:t>Fysiikka on ollut yhtenäisteorioiden voittokulkua.</a:t>
            </a:r>
          </a:p>
          <a:p>
            <a:endParaRPr lang="fi-FI" dirty="0"/>
          </a:p>
          <a:p>
            <a:r>
              <a:rPr lang="fi-FI" dirty="0"/>
              <a:t>Seuraavat askeleet perustavanlaatuisissa yhtenäisteorioissa olivat sähkömagnetismi ja suppea suhteellisuusteoria.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Yhtenäisteoriat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724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rmAutofit fontScale="92500"/>
          </a:bodyPr>
          <a:lstStyle/>
          <a:p>
            <a:r>
              <a:rPr lang="fi-FI" dirty="0"/>
              <a:t>Fysiikka on mullistanut maailman.</a:t>
            </a:r>
          </a:p>
          <a:p>
            <a:endParaRPr lang="fi-FI" dirty="0"/>
          </a:p>
          <a:p>
            <a:r>
              <a:rPr lang="fi-FI" dirty="0"/>
              <a:t>Sen sovellukset, kuten höyrykone ja sähkö, olivat teollisen vallankumouksen ytimessä.</a:t>
            </a:r>
          </a:p>
          <a:p>
            <a:endParaRPr lang="fi-FI" dirty="0"/>
          </a:p>
          <a:p>
            <a:r>
              <a:rPr lang="fi-FI" dirty="0"/>
              <a:t>Lähes kaikki nykyteknologia (elektroniikka, kemia, ...) pohjaa kvanttimekaniikkaan. Arkemme on kvanttimekaniikan läpitunkema.</a:t>
            </a:r>
          </a:p>
          <a:p>
            <a:endParaRPr lang="fi-FI" dirty="0"/>
          </a:p>
          <a:p>
            <a:r>
              <a:rPr lang="fi-FI" dirty="0"/>
              <a:t>Mutta suhteellisuusteoria ja kvanttifysiikka ovat myös muuttaneet kuvamme maailmasta ja sellaisista asioista kuin aika, avaruus, aine, oleminen ja tapahtuminen.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Motivaatio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4461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Klassinen fysiikka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Suppea suhteellisuusteoria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Yleinen suhteellisuusteoria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Kvanttimekaniikka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Kvanttikenttäteoria ja hiukkasfysiikka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Kosmologia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Kohti kaiken teoriaa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Kotisivulla on hajanainen kokoelma lähteitä.</a:t>
            </a:r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Aiheet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38330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Fysiikka on </a:t>
            </a:r>
            <a:r>
              <a:rPr lang="fi-FI" b="1" dirty="0"/>
              <a:t>empiirinen</a:t>
            </a:r>
            <a:r>
              <a:rPr lang="fi-FI" dirty="0"/>
              <a:t> tapa mallintaa </a:t>
            </a:r>
            <a:r>
              <a:rPr lang="fi-FI" b="1" dirty="0"/>
              <a:t>matemaattisesti</a:t>
            </a:r>
            <a:r>
              <a:rPr lang="fi-FI" dirty="0"/>
              <a:t> havaittavaa todellisuutta eli </a:t>
            </a:r>
            <a:r>
              <a:rPr lang="fi-FI" b="1" dirty="0"/>
              <a:t>luontoa</a:t>
            </a:r>
            <a:r>
              <a:rPr lang="fi-FI" dirty="0"/>
              <a:t> ja ymmärtää sitä </a:t>
            </a:r>
            <a:r>
              <a:rPr lang="fi-FI" b="1" dirty="0"/>
              <a:t>teorioiden</a:t>
            </a:r>
            <a:r>
              <a:rPr lang="fi-FI" dirty="0"/>
              <a:t> avulla. (En erottele fysiikkaa, kemiaa jne..)</a:t>
            </a:r>
          </a:p>
          <a:p>
            <a:pPr lvl="1"/>
            <a:r>
              <a:rPr lang="fi-FI" dirty="0"/>
              <a:t>Luontoa kutsutaan myös nimellä </a:t>
            </a:r>
            <a:r>
              <a:rPr lang="fi-FI" b="1" dirty="0"/>
              <a:t>maailma</a:t>
            </a:r>
            <a:r>
              <a:rPr lang="fi-FI" dirty="0"/>
              <a:t>.</a:t>
            </a:r>
          </a:p>
          <a:p>
            <a:endParaRPr lang="fi-FI" dirty="0"/>
          </a:p>
          <a:p>
            <a:pPr lvl="1"/>
            <a:r>
              <a:rPr lang="fi-FI" dirty="0"/>
              <a:t>Matematiikka tutkii havainnoista riippumattomia totuuksia.</a:t>
            </a:r>
          </a:p>
          <a:p>
            <a:endParaRPr lang="fi-FI" dirty="0"/>
          </a:p>
          <a:p>
            <a:pPr lvl="1"/>
            <a:r>
              <a:rPr lang="fi-FI" dirty="0"/>
              <a:t>Filosofia ei (yleensä) ole matemaattista eikä empiiristä.</a:t>
            </a:r>
          </a:p>
          <a:p>
            <a:endParaRPr lang="fi-FI" dirty="0"/>
          </a:p>
          <a:p>
            <a:pPr lvl="1"/>
            <a:r>
              <a:rPr lang="fi-FI" dirty="0"/>
              <a:t>Astrologia käyttää matemaattisia malleja havaintojen ennustamiseen, mutta ei havaintoja mallien rakentamiseen ja hylkäämiseen. (Ennusteiden kaksi roolia!) (Taloustiede?)</a:t>
            </a:r>
          </a:p>
          <a:p>
            <a:pPr lvl="1"/>
            <a:endParaRPr lang="fi-FI" dirty="0"/>
          </a:p>
          <a:p>
            <a:r>
              <a:rPr lang="fi-FI" dirty="0"/>
              <a:t>Luonnonlaki on </a:t>
            </a:r>
            <a:r>
              <a:rPr lang="fi-FI" b="1" dirty="0"/>
              <a:t>kokeellisesti testattu </a:t>
            </a:r>
            <a:r>
              <a:rPr lang="fi-FI" dirty="0"/>
              <a:t>matemaattinen säännönmukaisuus luonnossa.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on fysiikka?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1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Fysiikan voi jaotella </a:t>
            </a:r>
            <a:r>
              <a:rPr lang="fi-FI" b="1" dirty="0" err="1"/>
              <a:t>fundamentaaliin</a:t>
            </a:r>
            <a:r>
              <a:rPr lang="fi-FI" dirty="0"/>
              <a:t> (perustavanlaatuiseen) ja </a:t>
            </a:r>
            <a:r>
              <a:rPr lang="fi-FI" b="1" dirty="0" err="1"/>
              <a:t>emergenttiin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 err="1"/>
              <a:t>Fundamentaali</a:t>
            </a:r>
            <a:r>
              <a:rPr lang="fi-FI" dirty="0"/>
              <a:t> fysiikka käsittelee perustavanlaatuisia luonnonlakeja, joita ei voida </a:t>
            </a:r>
            <a:r>
              <a:rPr lang="fi-FI" i="1" dirty="0"/>
              <a:t>edes periaatteessa</a:t>
            </a:r>
            <a:r>
              <a:rPr lang="fi-FI" dirty="0"/>
              <a:t> toistaiseksi johtaa mistään.</a:t>
            </a:r>
          </a:p>
          <a:p>
            <a:endParaRPr lang="fi-FI" dirty="0"/>
          </a:p>
          <a:p>
            <a:r>
              <a:rPr lang="fi-FI" dirty="0" err="1"/>
              <a:t>Emergentti</a:t>
            </a:r>
            <a:r>
              <a:rPr lang="fi-FI" dirty="0"/>
              <a:t> fysiikka käsittelee lakeja, jotka periaatteessa palautuvat muihin lakeihin.</a:t>
            </a:r>
          </a:p>
          <a:p>
            <a:pPr lvl="1"/>
            <a:r>
              <a:rPr lang="fi-FI" dirty="0"/>
              <a:t>Käytännössä niitä ei välttämättä osata palauttaa muihin lakeihin.</a:t>
            </a:r>
          </a:p>
          <a:p>
            <a:pPr lvl="1"/>
            <a:r>
              <a:rPr lang="fi-FI" dirty="0" err="1"/>
              <a:t>Emergentit</a:t>
            </a:r>
            <a:r>
              <a:rPr lang="fi-FI" dirty="0"/>
              <a:t> lait ovat usein kvalitatiivisesti erilaisia kuin niiden pohjalla olevat lait. (Esimerkiksi kemia vs. kvanttikenttäteoria.)</a:t>
            </a:r>
          </a:p>
          <a:p>
            <a:endParaRPr lang="fi-FI" dirty="0"/>
          </a:p>
          <a:p>
            <a:r>
              <a:rPr lang="fi-FI" dirty="0"/>
              <a:t>Se mikä on tänään perustavanlaatuista, on huomenna </a:t>
            </a:r>
            <a:r>
              <a:rPr lang="fi-FI" dirty="0" err="1"/>
              <a:t>emergenttiä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Keskityn perustavanlaatuisiin luonnonlakeihin.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Perustavanlaatuiset lait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9669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36504"/>
          </a:xfrm>
        </p:spPr>
        <p:txBody>
          <a:bodyPr>
            <a:normAutofit/>
          </a:bodyPr>
          <a:lstStyle/>
          <a:p>
            <a:r>
              <a:rPr lang="fi-FI" dirty="0"/>
              <a:t>Ensimmäinen nykyfysiikaksi tunnistettava teoria on Isaac Newtonin (1643-1727) </a:t>
            </a:r>
            <a:r>
              <a:rPr lang="fi-FI" b="1" dirty="0"/>
              <a:t>klassinen fysiikka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i="1" dirty="0"/>
              <a:t>”</a:t>
            </a:r>
            <a:r>
              <a:rPr lang="fi-FI" i="1" dirty="0" err="1"/>
              <a:t>If</a:t>
            </a:r>
            <a:r>
              <a:rPr lang="fi-FI" i="1" dirty="0"/>
              <a:t> I </a:t>
            </a:r>
            <a:r>
              <a:rPr lang="fi-FI" i="1" dirty="0" err="1"/>
              <a:t>have</a:t>
            </a:r>
            <a:r>
              <a:rPr lang="fi-FI" i="1" dirty="0"/>
              <a:t> </a:t>
            </a:r>
            <a:r>
              <a:rPr lang="fi-FI" i="1" dirty="0" err="1"/>
              <a:t>seen</a:t>
            </a:r>
            <a:r>
              <a:rPr lang="fi-FI" i="1" dirty="0"/>
              <a:t> </a:t>
            </a:r>
            <a:r>
              <a:rPr lang="fi-FI" i="1" dirty="0" err="1"/>
              <a:t>further</a:t>
            </a:r>
            <a:r>
              <a:rPr lang="fi-FI" i="1" dirty="0"/>
              <a:t>, </a:t>
            </a:r>
            <a:r>
              <a:rPr lang="fi-FI" i="1" dirty="0" err="1"/>
              <a:t>it</a:t>
            </a:r>
            <a:r>
              <a:rPr lang="fi-FI" i="1" dirty="0"/>
              <a:t> is </a:t>
            </a:r>
            <a:r>
              <a:rPr lang="fi-FI" i="1" dirty="0" err="1"/>
              <a:t>by</a:t>
            </a:r>
            <a:r>
              <a:rPr lang="fi-FI" i="1" dirty="0"/>
              <a:t> </a:t>
            </a:r>
            <a:r>
              <a:rPr lang="fi-FI" i="1" dirty="0" err="1"/>
              <a:t>standing</a:t>
            </a:r>
            <a:r>
              <a:rPr lang="fi-FI" i="1" dirty="0"/>
              <a:t> on the </a:t>
            </a:r>
            <a:r>
              <a:rPr lang="fi-FI" i="1" dirty="0" err="1"/>
              <a:t>shoulders</a:t>
            </a:r>
            <a:r>
              <a:rPr lang="fi-FI" i="1" dirty="0"/>
              <a:t> of </a:t>
            </a:r>
            <a:r>
              <a:rPr lang="fi-FI" i="1" dirty="0" err="1"/>
              <a:t>giants</a:t>
            </a:r>
            <a:r>
              <a:rPr lang="fi-FI" i="1" dirty="0"/>
              <a:t>.”</a:t>
            </a:r>
            <a:r>
              <a:rPr lang="fi-FI" dirty="0"/>
              <a:t> (Newton 1676)</a:t>
            </a:r>
          </a:p>
          <a:p>
            <a:endParaRPr lang="fi-FI" dirty="0"/>
          </a:p>
          <a:p>
            <a:r>
              <a:rPr lang="fi-FI" dirty="0"/>
              <a:t>Fysiikka on </a:t>
            </a:r>
            <a:r>
              <a:rPr lang="fi-FI" b="1" dirty="0"/>
              <a:t>kumulatiivinen</a:t>
            </a:r>
            <a:r>
              <a:rPr lang="fi-FI" dirty="0"/>
              <a:t> tiede, ja samalla tiede, jossa historialla ei ole merkitystä.</a:t>
            </a:r>
          </a:p>
          <a:p>
            <a:endParaRPr lang="fi-FI" dirty="0"/>
          </a:p>
          <a:p>
            <a:r>
              <a:rPr lang="fi-FI" dirty="0"/>
              <a:t>Tutkimuskohteena on luonto, ei näkemykset luonnosta.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Kohti klassista fysiikkaa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7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37659</TotalTime>
  <Words>2711</Words>
  <Application>Microsoft Macintosh PowerPoint</Application>
  <PresentationFormat>On-screen Show (4:3)</PresentationFormat>
  <Paragraphs>544</Paragraphs>
  <Slides>43</Slides>
  <Notes>43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Times New Roman</vt:lpstr>
      <vt:lpstr>Helsingin Yliopisto</vt:lpstr>
      <vt:lpstr>Equation</vt:lpstr>
      <vt:lpstr>Fysiikkaa runoilijoille Osa 1 Klassinen fysiikka</vt:lpstr>
      <vt:lpstr>Käytännöstä</vt:lpstr>
      <vt:lpstr>Kurssin suorittaminen</vt:lpstr>
      <vt:lpstr>Mitä kurssi on ja ei ole</vt:lpstr>
      <vt:lpstr>Motivaatio</vt:lpstr>
      <vt:lpstr>Aiheet</vt:lpstr>
      <vt:lpstr>Mitä on fysiikka?</vt:lpstr>
      <vt:lpstr>Perustavanlaatuiset lait</vt:lpstr>
      <vt:lpstr>Kohti klassista fysiikkaa</vt:lpstr>
      <vt:lpstr>Matemaattista mallintamista muttei empiriaa</vt:lpstr>
      <vt:lpstr>Empiriaa muttei matemaattista mallintamista</vt:lpstr>
      <vt:lpstr>Tähdistä tieteeseen</vt:lpstr>
      <vt:lpstr>Sykleistä episykleihin</vt:lpstr>
      <vt:lpstr>Sykleistä episykleihin</vt:lpstr>
      <vt:lpstr>Kopernikus: ympyrät ovat kauniita, Aurinko on keskipiste</vt:lpstr>
      <vt:lpstr>Keplerin monitahokasmalli</vt:lpstr>
      <vt:lpstr>Brahe ja Kepler: radat eivät ole ympyröitä</vt:lpstr>
      <vt:lpstr>Keplerin lait</vt:lpstr>
      <vt:lpstr>Kepler ja teorian puute</vt:lpstr>
      <vt:lpstr>Galilei ja liikkeen lait</vt:lpstr>
      <vt:lpstr>Galilein suhteellisuusmalli</vt:lpstr>
      <vt:lpstr>Apollo 15 (1971)</vt:lpstr>
      <vt:lpstr>Fysiikan alku</vt:lpstr>
      <vt:lpstr>Newtonin kolme lakia</vt:lpstr>
      <vt:lpstr>Yhtälön             lukemista</vt:lpstr>
      <vt:lpstr>Luonnonlakien symmetrioita</vt:lpstr>
      <vt:lpstr>Suhteellinen ja absoluuttinen</vt:lpstr>
      <vt:lpstr>Nopeus on suhteellista</vt:lpstr>
      <vt:lpstr>Suhteellisuuden merkitys</vt:lpstr>
      <vt:lpstr>Galilei-symmetria</vt:lpstr>
      <vt:lpstr>Newtonin gravitaatioteoria</vt:lpstr>
      <vt:lpstr>Tuloksena Galilein putoamismalli</vt:lpstr>
      <vt:lpstr>Tuloksena Keplerin lait</vt:lpstr>
      <vt:lpstr>Teoria vs. malli</vt:lpstr>
      <vt:lpstr>Lakien symmetria</vt:lpstr>
      <vt:lpstr>Fysiikan kauneus</vt:lpstr>
      <vt:lpstr>Mistä en puhu, kun puhun kauneudesta</vt:lpstr>
      <vt:lpstr>Avaruus näyttämönä</vt:lpstr>
      <vt:lpstr>Kellokoneistomaailma</vt:lpstr>
      <vt:lpstr>Täsmällinen demoni</vt:lpstr>
      <vt:lpstr>Kuu, Aurinko ja kaaos</vt:lpstr>
      <vt:lpstr>Kuu, Aurinko ja kaaos</vt:lpstr>
      <vt:lpstr>Yhtenäisteoriat</vt:lpstr>
    </vt:vector>
  </TitlesOfParts>
  <Manager>Taivas</Manager>
  <Company>grow.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Microsoft Office User</cp:lastModifiedBy>
  <cp:revision>527</cp:revision>
  <dcterms:created xsi:type="dcterms:W3CDTF">2009-11-18T13:00:22Z</dcterms:created>
  <dcterms:modified xsi:type="dcterms:W3CDTF">2019-09-09T13:44:17Z</dcterms:modified>
</cp:coreProperties>
</file>