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24"/>
  </p:notesMasterIdLst>
  <p:handoutMasterIdLst>
    <p:handoutMasterId r:id="rId25"/>
  </p:handoutMasterIdLst>
  <p:sldIdLst>
    <p:sldId id="301" r:id="rId2"/>
    <p:sldId id="287" r:id="rId3"/>
    <p:sldId id="303" r:id="rId4"/>
    <p:sldId id="304" r:id="rId5"/>
    <p:sldId id="307" r:id="rId6"/>
    <p:sldId id="305" r:id="rId7"/>
    <p:sldId id="326" r:id="rId8"/>
    <p:sldId id="325" r:id="rId9"/>
    <p:sldId id="306" r:id="rId10"/>
    <p:sldId id="318" r:id="rId11"/>
    <p:sldId id="310" r:id="rId12"/>
    <p:sldId id="311" r:id="rId13"/>
    <p:sldId id="327" r:id="rId14"/>
    <p:sldId id="315" r:id="rId15"/>
    <p:sldId id="316" r:id="rId16"/>
    <p:sldId id="317" r:id="rId17"/>
    <p:sldId id="329" r:id="rId18"/>
    <p:sldId id="321" r:id="rId19"/>
    <p:sldId id="322" r:id="rId20"/>
    <p:sldId id="323" r:id="rId21"/>
    <p:sldId id="324" r:id="rId22"/>
    <p:sldId id="328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9914" autoAdjust="0"/>
    <p:restoredTop sz="93067" autoAdjust="0"/>
  </p:normalViewPr>
  <p:slideViewPr>
    <p:cSldViewPr>
      <p:cViewPr varScale="1">
        <p:scale>
          <a:sx n="122" d="100"/>
          <a:sy n="122" d="100"/>
        </p:scale>
        <p:origin x="16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64"/>
    </p:cViewPr>
  </p:sorterViewPr>
  <p:notesViewPr>
    <p:cSldViewPr snapToGrid="0" snapToObjects="1">
      <p:cViewPr varScale="1">
        <p:scale>
          <a:sx n="80" d="100"/>
          <a:sy n="80" d="100"/>
        </p:scale>
        <p:origin x="-240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4AC348-7C28-0744-865E-BA9DFA0B7A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952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72FCDD-CA13-5648-A500-E249B137EA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067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1B850-3386-964A-BF5C-67B80FE65A73}" type="slidenum">
              <a:rPr lang="en-US"/>
              <a:pPr/>
              <a:t>1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32084-E4D2-2E4B-925B-0338A00DD91E}" type="slidenum">
              <a:rPr lang="en-US"/>
              <a:pPr/>
              <a:t>10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B2F084-DC5C-9F42-B5CB-B277FB91C0AC}" type="slidenum">
              <a:rPr lang="en-US"/>
              <a:pPr/>
              <a:t>11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542AFF-E08F-E44E-A38D-367D19C7C67B}" type="slidenum">
              <a:rPr lang="en-US"/>
              <a:pPr/>
              <a:t>12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29C32E-626F-004F-B22F-2E17AFB1D9FA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106DC-2866-284B-A05C-7916E2651507}" type="slidenum">
              <a:rPr lang="en-US"/>
              <a:pPr/>
              <a:t>14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709AA9-3AE6-6742-8610-9B5BAEAD8B49}" type="slidenum">
              <a:rPr lang="en-US"/>
              <a:pPr/>
              <a:t>15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3AD209-FBCF-334B-8613-891A421146A1}" type="slidenum">
              <a:rPr lang="en-US"/>
              <a:pPr/>
              <a:t>16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32084-E4D2-2E4B-925B-0338A00DD91E}" type="slidenum">
              <a:rPr lang="en-US"/>
              <a:pPr/>
              <a:t>17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090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B2A05E-F279-B24C-A13A-612451A2A746}" type="slidenum">
              <a:rPr lang="en-US"/>
              <a:pPr/>
              <a:t>18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2ADBF7-32E3-1E4E-B87A-AD94B1841A7E}" type="slidenum">
              <a:rPr lang="en-US"/>
              <a:pPr/>
              <a:t>19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2E4DB-23D3-BA45-A7B2-FF5A1767B0AC}" type="slidenum">
              <a:rPr lang="en-US"/>
              <a:pPr/>
              <a:t>2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A83F11-BCB2-FE40-B932-A7E78180A898}" type="slidenum">
              <a:rPr lang="en-US"/>
              <a:pPr/>
              <a:t>20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3C4D1-1F2A-4640-AE8F-58D04248D2FE}" type="slidenum">
              <a:rPr lang="en-US"/>
              <a:pPr/>
              <a:t>21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566CC5-33B8-4E4E-9956-7A1AC047AD34}" type="slidenum">
              <a:rPr lang="en-US"/>
              <a:pPr/>
              <a:t>3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3E1515-01AD-FA49-B931-3F3174C24FE0}" type="slidenum">
              <a:rPr lang="en-US"/>
              <a:pPr/>
              <a:t>4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59B75C-778A-8045-A7F9-B170C34490D2}" type="slidenum">
              <a:rPr lang="en-US"/>
              <a:pPr/>
              <a:t>5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5CE0A0-E05F-964E-B3D6-B50712D966C8}" type="slidenum">
              <a:rPr lang="en-US"/>
              <a:pPr/>
              <a:t>6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76B96-BF62-6043-B64E-B62AE0E7DC12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kumimoji="0" lang="en-GB" sz="240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EFD6D0-A8CA-2D4D-9979-967EF80F501B}" type="slidenum">
              <a:rPr lang="en-US"/>
              <a:pPr/>
              <a:t>8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E0EBBE-786D-C14A-A5EC-F700C80E2F3E}" type="slidenum">
              <a:rPr lang="en-US"/>
              <a:pPr/>
              <a:t>9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400800"/>
            <a:ext cx="69342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Cosmology, Birzeit University, 2018</a:t>
            </a:r>
            <a:endParaRPr lang="en-US" dirty="0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D752B2F-69CF-9946-B741-17361036EE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D3A78-A665-824D-835D-8B734A0E39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4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52400"/>
            <a:ext cx="2019300" cy="601980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905500" cy="601980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A23A7-4C9E-374C-97D8-947641B21C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09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772400" cy="114300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219200" y="13716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0" y="1371600"/>
            <a:ext cx="3810000" cy="411480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5257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Cosmology, Birzeit University,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167D24-7443-274A-B3FC-0E933BE2C5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97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Cosmology, Birzeit University,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CDE1E-9352-FB4B-981F-BFD66178D9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7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89089-3AF3-8841-ACFF-C81231A53E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48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977EB0-EA30-1E40-A120-8143D42C6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5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1A3CC-376E-0142-96D5-F14DBD1631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5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3E29B-AE67-9A47-B7F7-C59CAE7276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4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1CDCD-7AB1-004B-A78D-3AB642B7C3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8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59AFB-E9D0-6F41-A9A0-2AD486B3DB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0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81AD5-4321-1641-A232-94682E20CC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0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FFFFFF">
                <a:alpha val="99962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8077200" cy="4572000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FFFFFF">
                <a:alpha val="99962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6629400" cy="304800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FFFFFF">
                <a:alpha val="99962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r>
              <a:rPr lang="fi-FI"/>
              <a:t>Cosmology, Birzeit University, 2018</a:t>
            </a:r>
            <a:endParaRPr lang="en-US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FFFFFF">
                <a:alpha val="99962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  <a:cs typeface="+mn-cs"/>
              </a:defRPr>
            </a:lvl1pPr>
          </a:lstStyle>
          <a:p>
            <a:fld id="{F1A3E209-B01C-2345-A9A6-152D3851329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MS Pゴシック" charset="0"/>
          <a:cs typeface="MS P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MS Pゴシック" charset="0"/>
          <a:cs typeface="MS P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MS Pゴシック" charset="0"/>
          <a:cs typeface="MS P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MS P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MS Pゴシック" charset="0"/>
          <a:cs typeface="MS P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40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40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syyslintu/Physics/pics/summer07/lcdm_color2_highres_divx.avi" TargetMode="External"/><Relationship Id="rId1" Type="http://schemas.microsoft.com/office/2007/relationships/media" Target="file://localhost/Users/syyslintu/Physics/pics/summer07/lcdm_color2_highres_divx.avi" TargetMode="External"/><Relationship Id="rId6" Type="http://schemas.openxmlformats.org/officeDocument/2006/relationships/hyperlink" Target="https://wwwmpa.mpa-garching.mpg.de/galform/data_vis/index.shtm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syyslintu/Physics/pics/summer07/millennium_sim_1024x768.avi" TargetMode="External"/><Relationship Id="rId1" Type="http://schemas.microsoft.com/office/2007/relationships/media" Target="file://localhost/Users/syyslintu/Physics/pics/summer07/millennium_sim_1024x768.avi" TargetMode="External"/><Relationship Id="rId6" Type="http://schemas.openxmlformats.org/officeDocument/2006/relationships/hyperlink" Target="https://wwwmpa.mpa-garching.mpg.de/galform/data_vis/index.shtm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neticum.org/media.html#MOVIE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lsinki.fi/~syrasane/cosm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3168352"/>
          </a:xfrm>
        </p:spPr>
        <p:txBody>
          <a:bodyPr/>
          <a:lstStyle/>
          <a:p>
            <a:r>
              <a:rPr lang="en-US" sz="4600" dirty="0"/>
              <a:t>Cosmology</a:t>
            </a:r>
            <a:br>
              <a:rPr lang="en-US" sz="4600" dirty="0"/>
            </a:br>
            <a:endParaRPr lang="en-US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3899148"/>
            <a:ext cx="6400800" cy="1447800"/>
          </a:xfrm>
        </p:spPr>
        <p:txBody>
          <a:bodyPr/>
          <a:lstStyle/>
          <a:p>
            <a:r>
              <a:rPr lang="en-US" sz="4000" dirty="0"/>
              <a:t>Fall 2018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752B2F-69CF-9946-B741-17361036EEA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51520" y="1988840"/>
            <a:ext cx="8640960" cy="3816424"/>
          </a:xfrm>
          <a:prstGeom prst="rect">
            <a:avLst/>
          </a:prstGeom>
          <a:solidFill>
            <a:srgbClr val="FEFFFC"/>
          </a:solidFill>
          <a:ln w="9525" cap="flat" cmpd="sng" algn="ctr">
            <a:solidFill>
              <a:srgbClr val="FEFFF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Homogeneity and isotropy: observations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591780" y="5949280"/>
            <a:ext cx="6264696" cy="2520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100" dirty="0"/>
              <a:t>http://</a:t>
            </a:r>
            <a:r>
              <a:rPr lang="en-GB" sz="1100" dirty="0" err="1"/>
              <a:t>arxiv.org</a:t>
            </a:r>
            <a:r>
              <a:rPr lang="en-GB" sz="1100" dirty="0"/>
              <a:t>/abs/1306.1700</a:t>
            </a:r>
          </a:p>
        </p:txBody>
      </p:sp>
      <p:pic>
        <p:nvPicPr>
          <p:cNvPr id="6" name="Picture 5" descr="NandD2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32671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Homogeneity and isotropy:</a:t>
            </a:r>
            <a:br>
              <a:rPr lang="en-US"/>
            </a:br>
            <a:r>
              <a:rPr lang="en-US"/>
              <a:t>theory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772816"/>
            <a:ext cx="7696200" cy="4800600"/>
          </a:xfrm>
        </p:spPr>
        <p:txBody>
          <a:bodyPr/>
          <a:lstStyle/>
          <a:p>
            <a:pPr marL="457200" indent="-457200"/>
            <a:r>
              <a:rPr lang="en-US" sz="2800" dirty="0"/>
              <a:t>Observed </a:t>
            </a:r>
            <a:r>
              <a:rPr lang="en-US" sz="2800" i="1" dirty="0"/>
              <a:t>statistical</a:t>
            </a:r>
            <a:r>
              <a:rPr lang="en-US" sz="2800" dirty="0"/>
              <a:t> homogeneity and isotropy motivates theory with </a:t>
            </a:r>
            <a:r>
              <a:rPr lang="en-US" sz="2800" i="1" dirty="0"/>
              <a:t>exact</a:t>
            </a:r>
            <a:r>
              <a:rPr lang="en-US" sz="2800" dirty="0"/>
              <a:t> H&amp;I: </a:t>
            </a:r>
            <a:r>
              <a:rPr lang="en-US" sz="2400" i="1" dirty="0"/>
              <a:t>Friedmann-Robertson-Walker model</a:t>
            </a:r>
          </a:p>
          <a:p>
            <a:pPr marL="457200" indent="-457200"/>
            <a:r>
              <a:rPr lang="en-US" sz="2800" dirty="0"/>
              <a:t>The expansion of the universe is described by the scale factor </a:t>
            </a:r>
            <a:r>
              <a:rPr lang="en-US" sz="2800" i="1" dirty="0"/>
              <a:t>a(t)</a:t>
            </a:r>
          </a:p>
          <a:p>
            <a:pPr marL="457200" indent="-457200"/>
            <a:r>
              <a:rPr lang="en-US" sz="2800" dirty="0"/>
              <a:t>Extrapolating the known laws of physics we find that 14 billion years ago</a:t>
            </a:r>
          </a:p>
          <a:p>
            <a:pPr marL="457200" indent="-457200">
              <a:buFont typeface="Wingdings" charset="0"/>
              <a:buNone/>
            </a:pPr>
            <a:r>
              <a:rPr lang="en-US" sz="2800" dirty="0"/>
              <a:t>	</a:t>
            </a:r>
            <a:r>
              <a:rPr lang="en-US" sz="2800" i="1" dirty="0"/>
              <a:t>a </a:t>
            </a:r>
            <a:r>
              <a:rPr lang="en-US" dirty="0"/>
              <a:t>→ 0, </a:t>
            </a:r>
            <a:r>
              <a:rPr lang="en-US" dirty="0" err="1">
                <a:latin typeface="Times" charset="0"/>
              </a:rPr>
              <a:t>ρ</a:t>
            </a:r>
            <a:r>
              <a:rPr lang="en-US" dirty="0">
                <a:latin typeface="Times" charset="0"/>
              </a:rPr>
              <a:t> </a:t>
            </a:r>
            <a:r>
              <a:rPr lang="en-US" dirty="0"/>
              <a:t>→ ∞, </a:t>
            </a:r>
            <a:r>
              <a:rPr lang="en-US" i="1" dirty="0"/>
              <a:t>T </a:t>
            </a:r>
            <a:r>
              <a:rPr lang="en-US" dirty="0"/>
              <a:t>→ ∞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Big Bang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696200" cy="4800600"/>
          </a:xfrm>
        </p:spPr>
        <p:txBody>
          <a:bodyPr/>
          <a:lstStyle/>
          <a:p>
            <a:pPr marL="457200" indent="-457200"/>
            <a:r>
              <a:rPr lang="en-US" sz="2800" dirty="0"/>
              <a:t>The early universe was</a:t>
            </a:r>
          </a:p>
          <a:p>
            <a:pPr marL="838200" lvl="1" indent="-381000"/>
            <a:r>
              <a:rPr lang="en-US" sz="2400" dirty="0"/>
              <a:t>Hot</a:t>
            </a:r>
          </a:p>
          <a:p>
            <a:pPr marL="838200" lvl="1" indent="-381000"/>
            <a:r>
              <a:rPr lang="en-US" sz="2400" dirty="0"/>
              <a:t>Dense</a:t>
            </a:r>
          </a:p>
          <a:p>
            <a:pPr marL="838200" lvl="1" indent="-381000"/>
            <a:r>
              <a:rPr lang="en-US" sz="2400" dirty="0"/>
              <a:t>Rapidly expanding</a:t>
            </a:r>
          </a:p>
          <a:p>
            <a:pPr marL="457200" indent="-457200"/>
            <a:r>
              <a:rPr lang="en-US" sz="2800" dirty="0"/>
              <a:t>Homogeneity and isotropy plus thermal equilibrium</a:t>
            </a:r>
          </a:p>
          <a:p>
            <a:pPr marL="457200" indent="-457200">
              <a:buFont typeface="Wingdings" charset="0"/>
              <a:buNone/>
            </a:pPr>
            <a:r>
              <a:rPr lang="en-US" dirty="0"/>
              <a:t>	⇒ easy to calculate</a:t>
            </a:r>
            <a:endParaRPr lang="en-US" sz="2800" dirty="0"/>
          </a:p>
          <a:p>
            <a:pPr marL="457200" indent="-457200"/>
            <a:r>
              <a:rPr lang="en-US" sz="2800" dirty="0"/>
              <a:t>High T</a:t>
            </a:r>
            <a:r>
              <a:rPr lang="en-US" sz="2800" i="1" dirty="0"/>
              <a:t> </a:t>
            </a:r>
            <a:r>
              <a:rPr lang="en-US" dirty="0"/>
              <a:t>⇒ high energy ⇒ quantum field theory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Timeline of the universe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4582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300" i="1" dirty="0"/>
              <a:t>t	(</a:t>
            </a:r>
            <a:r>
              <a:rPr lang="en-US" sz="2300" i="1" dirty="0">
                <a:ea typeface="ヒラギノ角ゴ Pro W3" charset="0"/>
                <a:cs typeface="ヒラギノ角ゴ Pro W3" charset="0"/>
              </a:rPr>
              <a:t>∝ </a:t>
            </a:r>
            <a:r>
              <a:rPr lang="en-US" sz="2300" i="1" dirty="0"/>
              <a:t>E</a:t>
            </a:r>
            <a:r>
              <a:rPr lang="en-US" sz="2300" i="1" baseline="30000" dirty="0"/>
              <a:t>-2</a:t>
            </a:r>
            <a:r>
              <a:rPr lang="en-US" sz="2300" i="1" dirty="0"/>
              <a:t>)	E		</a:t>
            </a:r>
            <a:endParaRPr lang="en-US" sz="1800" i="1" dirty="0"/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14 </a:t>
            </a:r>
            <a:r>
              <a:rPr lang="en-US" sz="1800" dirty="0" err="1"/>
              <a:t>Gyr</a:t>
            </a:r>
            <a:r>
              <a:rPr lang="en-US" sz="1800" dirty="0"/>
              <a:t>		10</a:t>
            </a:r>
            <a:r>
              <a:rPr lang="en-US" sz="1800" baseline="30000" dirty="0"/>
              <a:t>-3</a:t>
            </a:r>
            <a:r>
              <a:rPr lang="en-US" sz="1800" dirty="0"/>
              <a:t> eV		present day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8 </a:t>
            </a:r>
            <a:r>
              <a:rPr lang="en-US" sz="1800" dirty="0" err="1"/>
              <a:t>Gyr</a:t>
            </a:r>
            <a:r>
              <a:rPr lang="en-US" sz="1800" dirty="0"/>
              <a:t>		10</a:t>
            </a:r>
            <a:r>
              <a:rPr lang="en-US" sz="1800" baseline="30000" dirty="0"/>
              <a:t>-3</a:t>
            </a:r>
            <a:r>
              <a:rPr lang="en-US" sz="1800" dirty="0"/>
              <a:t> eV		expansion accelerates (dark energy)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400 </a:t>
            </a:r>
            <a:r>
              <a:rPr lang="en-US" sz="1800" dirty="0" err="1"/>
              <a:t>Myr</a:t>
            </a:r>
            <a:r>
              <a:rPr lang="en-US" sz="1800" dirty="0"/>
              <a:t>		10</a:t>
            </a:r>
            <a:r>
              <a:rPr lang="en-US" sz="1800" baseline="30000" dirty="0"/>
              <a:t>-2</a:t>
            </a:r>
            <a:r>
              <a:rPr lang="en-US" sz="1800" dirty="0"/>
              <a:t> </a:t>
            </a:r>
            <a:r>
              <a:rPr lang="en-US" sz="1800" dirty="0" err="1"/>
              <a:t>eV</a:t>
            </a:r>
            <a:r>
              <a:rPr lang="en-US" sz="1800" dirty="0"/>
              <a:t>		</a:t>
            </a:r>
            <a:r>
              <a:rPr lang="en-US" sz="1800" dirty="0" err="1"/>
              <a:t>reionisation</a:t>
            </a:r>
            <a:endParaRPr lang="en-US" sz="1800" dirty="0"/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40 </a:t>
            </a:r>
            <a:r>
              <a:rPr lang="en-US" sz="1800" dirty="0" err="1"/>
              <a:t>Myr</a:t>
            </a:r>
            <a:r>
              <a:rPr lang="en-US" sz="1800" dirty="0"/>
              <a:t>		10</a:t>
            </a:r>
            <a:r>
              <a:rPr lang="en-US" sz="1800" baseline="30000" dirty="0"/>
              <a:t>-1</a:t>
            </a:r>
            <a:r>
              <a:rPr lang="en-US" sz="1800" dirty="0"/>
              <a:t>…10</a:t>
            </a:r>
            <a:r>
              <a:rPr lang="en-US" sz="1800" baseline="30000" dirty="0"/>
              <a:t>-2 </a:t>
            </a:r>
            <a:r>
              <a:rPr lang="en-US" sz="1800" dirty="0" err="1"/>
              <a:t>eV</a:t>
            </a:r>
            <a:r>
              <a:rPr lang="en-US" sz="1800" dirty="0"/>
              <a:t>	first structures form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380 000 </a:t>
            </a:r>
            <a:r>
              <a:rPr lang="en-US" sz="1800" dirty="0" err="1"/>
              <a:t>yr</a:t>
            </a:r>
            <a:r>
              <a:rPr lang="en-US" sz="1800" dirty="0"/>
              <a:t>	0.1 </a:t>
            </a:r>
            <a:r>
              <a:rPr lang="en-US" sz="1800" dirty="0" err="1"/>
              <a:t>eV</a:t>
            </a:r>
            <a:r>
              <a:rPr lang="en-US" sz="1800" dirty="0"/>
              <a:t>		light and baryonic matter separate;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					atoms and the </a:t>
            </a:r>
            <a:r>
              <a:rPr lang="en-US" sz="1800" dirty="0" err="1"/>
              <a:t>CMB</a:t>
            </a:r>
            <a:r>
              <a:rPr lang="en-US" sz="1800" dirty="0"/>
              <a:t> form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50 000 </a:t>
            </a:r>
            <a:r>
              <a:rPr lang="en-US" sz="1800" dirty="0" err="1"/>
              <a:t>yr</a:t>
            </a:r>
            <a:r>
              <a:rPr lang="en-US" sz="1800" dirty="0"/>
              <a:t>	1 </a:t>
            </a:r>
            <a:r>
              <a:rPr lang="en-US" sz="1800" dirty="0" err="1"/>
              <a:t>eV</a:t>
            </a:r>
            <a:r>
              <a:rPr lang="en-US" sz="1800" dirty="0"/>
              <a:t>		matter overtakes radiation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3-30 min	0.1 MeV		</a:t>
            </a:r>
            <a:r>
              <a:rPr lang="en-US" sz="1800" i="1" dirty="0"/>
              <a:t>Big Bang </a:t>
            </a:r>
            <a:r>
              <a:rPr lang="en-US" sz="1800" i="1" dirty="0" err="1"/>
              <a:t>Nucleosynthesis</a:t>
            </a:r>
            <a:endParaRPr lang="en-US" sz="1800" i="1" dirty="0"/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1 s			1 MeV		neutrino decoupling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10</a:t>
            </a:r>
            <a:r>
              <a:rPr lang="en-US" sz="1800" baseline="30000" dirty="0"/>
              <a:t>-5 </a:t>
            </a:r>
            <a:r>
              <a:rPr lang="en-US" sz="1800" dirty="0"/>
              <a:t>s		100 MeV	QCD transition (?)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1800" dirty="0"/>
              <a:t>10</a:t>
            </a:r>
            <a:r>
              <a:rPr lang="en-US" sz="1800" baseline="30000" dirty="0"/>
              <a:t>-11 </a:t>
            </a:r>
            <a:r>
              <a:rPr lang="en-US" sz="1800" dirty="0"/>
              <a:t>s		100 GeV	electroweak transition (?)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i="1" dirty="0"/>
              <a:t>			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10</a:t>
            </a:r>
            <a:r>
              <a:rPr lang="en-US" sz="1800" baseline="30000" dirty="0"/>
              <a:t>-13</a:t>
            </a:r>
            <a:r>
              <a:rPr lang="en-US" sz="1800" dirty="0"/>
              <a:t>…10</a:t>
            </a:r>
            <a:r>
              <a:rPr lang="en-US" sz="1800" baseline="30000" dirty="0"/>
              <a:t>-36 </a:t>
            </a:r>
            <a:r>
              <a:rPr lang="en-US" sz="1800" dirty="0"/>
              <a:t>s	10</a:t>
            </a:r>
            <a:r>
              <a:rPr lang="en-US" sz="1800" baseline="30000" dirty="0"/>
              <a:t>3</a:t>
            </a:r>
            <a:r>
              <a:rPr lang="en-US" sz="1800" dirty="0"/>
              <a:t>…10</a:t>
            </a:r>
            <a:r>
              <a:rPr lang="en-US" sz="1800" baseline="30000" dirty="0"/>
              <a:t>16 </a:t>
            </a:r>
            <a:r>
              <a:rPr lang="en-US" sz="1800" dirty="0" err="1"/>
              <a:t>GeV</a:t>
            </a:r>
            <a:r>
              <a:rPr lang="en-US" sz="1800" i="1" dirty="0"/>
              <a:t> 	</a:t>
            </a:r>
            <a:r>
              <a:rPr lang="en-US" sz="1800" i="1" dirty="0" err="1"/>
              <a:t>baryogenesis</a:t>
            </a:r>
            <a:r>
              <a:rPr lang="en-US" sz="1800" i="1" dirty="0"/>
              <a:t>?</a:t>
            </a:r>
            <a:endParaRPr lang="en-US" sz="1800" dirty="0"/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10</a:t>
            </a:r>
            <a:r>
              <a:rPr lang="en-US" sz="1800" baseline="30000" dirty="0"/>
              <a:t>-13</a:t>
            </a:r>
            <a:r>
              <a:rPr lang="en-US" sz="1800" dirty="0"/>
              <a:t>…10</a:t>
            </a:r>
            <a:r>
              <a:rPr lang="en-US" sz="1800" baseline="30000" dirty="0"/>
              <a:t>-36 </a:t>
            </a:r>
            <a:r>
              <a:rPr lang="en-US" sz="1800" dirty="0"/>
              <a:t>s	10</a:t>
            </a:r>
            <a:r>
              <a:rPr lang="en-US" sz="1800" baseline="30000" dirty="0"/>
              <a:t>3</a:t>
            </a:r>
            <a:r>
              <a:rPr lang="en-US" sz="1800" dirty="0"/>
              <a:t>…10</a:t>
            </a:r>
            <a:r>
              <a:rPr lang="en-US" sz="1800" baseline="30000" dirty="0"/>
              <a:t>16 </a:t>
            </a:r>
            <a:r>
              <a:rPr lang="en-US" sz="1800" dirty="0" err="1"/>
              <a:t>GeV</a:t>
            </a:r>
            <a:r>
              <a:rPr lang="en-US" sz="1800" dirty="0"/>
              <a:t>	inflation?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dirty="0"/>
              <a:t>10</a:t>
            </a:r>
            <a:r>
              <a:rPr lang="en-US" sz="1800" baseline="30000" dirty="0"/>
              <a:t>-13</a:t>
            </a:r>
            <a:r>
              <a:rPr lang="en-US" sz="1800" dirty="0"/>
              <a:t>…10</a:t>
            </a:r>
            <a:r>
              <a:rPr lang="en-US" sz="1800" baseline="30000" dirty="0"/>
              <a:t>-42 </a:t>
            </a:r>
            <a:r>
              <a:rPr lang="en-US" sz="1800" dirty="0"/>
              <a:t>s	10</a:t>
            </a:r>
            <a:r>
              <a:rPr lang="en-US" sz="1800" baseline="30000" dirty="0"/>
              <a:t>3</a:t>
            </a:r>
            <a:r>
              <a:rPr lang="en-US" sz="1800" dirty="0"/>
              <a:t>…10</a:t>
            </a:r>
            <a:r>
              <a:rPr lang="en-US" sz="1800" baseline="30000" dirty="0"/>
              <a:t>18 </a:t>
            </a:r>
            <a:r>
              <a:rPr lang="en-US" sz="1800" dirty="0" err="1"/>
              <a:t>GeV</a:t>
            </a:r>
            <a:r>
              <a:rPr lang="en-US" sz="1800" dirty="0"/>
              <a:t> 	quantum gravity?</a:t>
            </a:r>
          </a:p>
        </p:txBody>
      </p:sp>
    </p:spTree>
    <p:extLst>
      <p:ext uri="{BB962C8B-B14F-4D97-AF65-F5344CB8AC3E}">
        <p14:creationId xmlns:p14="http://schemas.microsoft.com/office/powerpoint/2010/main" val="4106002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formation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696200" cy="480060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sz="2800" dirty="0" err="1"/>
              <a:t>CMB</a:t>
            </a:r>
            <a:r>
              <a:rPr lang="en-US" sz="2800" dirty="0"/>
              <a:t> shows the initial conditions</a:t>
            </a:r>
            <a:endParaRPr lang="en-US" dirty="0"/>
          </a:p>
          <a:p>
            <a:pPr marL="838200" lvl="1" indent="-381000">
              <a:lnSpc>
                <a:spcPct val="90000"/>
              </a:lnSpc>
            </a:pPr>
            <a:r>
              <a:rPr lang="en-US" sz="2400" dirty="0"/>
              <a:t>The early universe is exactly homogeneous except for small perturbations of 10</a:t>
            </a:r>
            <a:r>
              <a:rPr lang="en-US" sz="2400" baseline="30000" dirty="0"/>
              <a:t>-5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sz="2400" dirty="0"/>
              <a:t>Seeds of structure</a:t>
            </a:r>
          </a:p>
          <a:p>
            <a:pPr marL="838200" lvl="1" indent="-381000">
              <a:lnSpc>
                <a:spcPct val="90000"/>
              </a:lnSpc>
            </a:pPr>
            <a:endParaRPr lang="en-US" sz="2400" dirty="0"/>
          </a:p>
          <a:p>
            <a:pPr marL="457200" indent="-457200">
              <a:lnSpc>
                <a:spcPct val="90000"/>
              </a:lnSpc>
            </a:pPr>
            <a:r>
              <a:rPr lang="en-US" sz="2800" dirty="0"/>
              <a:t>Gravity is attractive</a:t>
            </a:r>
          </a:p>
          <a:p>
            <a:pPr marL="838200" lvl="1" indent="-381000">
              <a:lnSpc>
                <a:spcPct val="90000"/>
              </a:lnSpc>
              <a:buFont typeface="Wingdings" charset="0"/>
              <a:buNone/>
            </a:pPr>
            <a:r>
              <a:rPr lang="en-US" sz="2400" dirty="0"/>
              <a:t>⇒ fluctuations grow into galaxies, clusters of galaxies, filaments, walls and voids, which form the large-scale structure of the universe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7" name="lcdm_color2_highres_divx.av" descr="/Users/syyslintu/Physics/pics/summer07/lcdm_color2_highres_divx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52" y="116632"/>
            <a:ext cx="7632848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9F20032-6DD5-0442-8681-F257C3653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52" y="6048259"/>
            <a:ext cx="7632848" cy="334536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FFFFFF">
                <a:alpha val="99962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ctr" eaLnBrk="1" hangingPunct="1">
              <a:spcBef>
                <a:spcPct val="20000"/>
              </a:spcBef>
              <a:buSzPct val="140000"/>
              <a:buFont typeface="Wingdings" charset="0"/>
              <a:buNone/>
            </a:pPr>
            <a:r>
              <a:rPr lang="en-US" sz="1200" dirty="0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https://</a:t>
            </a:r>
            <a:r>
              <a:rPr lang="en-US" sz="1200" dirty="0" err="1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wwwmpa.mpa-garching.mpg.de</a:t>
            </a:r>
            <a:r>
              <a:rPr lang="en-US" sz="1200" dirty="0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/</a:t>
            </a:r>
            <a:r>
              <a:rPr lang="en-US" sz="1200" dirty="0" err="1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galform</a:t>
            </a:r>
            <a:r>
              <a:rPr lang="en-US" sz="1200" dirty="0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/</a:t>
            </a:r>
            <a:r>
              <a:rPr lang="en-US" sz="1200" dirty="0" err="1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virgo</a:t>
            </a:r>
            <a:r>
              <a:rPr lang="en-US" sz="1200" dirty="0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/millennium/#movies</a:t>
            </a:r>
            <a:endParaRPr lang="en-US" sz="1200" dirty="0">
              <a:latin typeface="Century Gothic" charset="0"/>
              <a:ea typeface="MS Pゴシック" charset="0"/>
              <a:cs typeface="MS P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8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8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48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848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millennium_sim_1024x768.av" descr="/Users/syyslintu/Physics/pics/summer07/millennium_sim_1024x768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99" y="121922"/>
            <a:ext cx="758484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66D00E-64A7-5F4F-BF5F-8142CE3C5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099" y="6066264"/>
            <a:ext cx="7489839" cy="334536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FFFFFF">
                <a:alpha val="99962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ctr" eaLnBrk="1" hangingPunct="1">
              <a:spcBef>
                <a:spcPct val="20000"/>
              </a:spcBef>
              <a:buSzPct val="140000"/>
              <a:buFont typeface="Wingdings" charset="0"/>
              <a:buNone/>
            </a:pPr>
            <a:r>
              <a:rPr lang="en-US" sz="1200" dirty="0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https://</a:t>
            </a:r>
            <a:r>
              <a:rPr lang="en-US" sz="1200" dirty="0" err="1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wwwmpa.mpa-garching.mpg.de</a:t>
            </a:r>
            <a:r>
              <a:rPr lang="en-US" sz="1200" dirty="0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/</a:t>
            </a:r>
            <a:r>
              <a:rPr lang="en-US" sz="1200" dirty="0" err="1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galform</a:t>
            </a:r>
            <a:r>
              <a:rPr lang="en-US" sz="1200" dirty="0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/</a:t>
            </a:r>
            <a:r>
              <a:rPr lang="en-US" sz="1200" dirty="0" err="1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data_vis</a:t>
            </a:r>
            <a:r>
              <a:rPr lang="en-US" sz="1200" dirty="0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/</a:t>
            </a:r>
            <a:r>
              <a:rPr lang="en-US" sz="1200" dirty="0" err="1">
                <a:latin typeface="Century Gothic" charset="0"/>
                <a:ea typeface="MS Pゴシック" charset="0"/>
                <a:cs typeface="MS Pゴシック" charset="0"/>
                <a:hlinkClick r:id="rId6"/>
              </a:rPr>
              <a:t>index.shtml</a:t>
            </a:r>
            <a:endParaRPr lang="en-US" sz="1200" dirty="0">
              <a:latin typeface="Century Gothic" charset="0"/>
              <a:ea typeface="MS Pゴシック" charset="0"/>
              <a:cs typeface="MS P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9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9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50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950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C9CD92-712E-E94C-A8DC-3EE21F9C8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0" y="5805264"/>
            <a:ext cx="7489839" cy="334536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FFFFFF">
                <a:alpha val="99962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ctr" eaLnBrk="1" hangingPunct="1">
              <a:spcBef>
                <a:spcPct val="20000"/>
              </a:spcBef>
              <a:buSzPct val="140000"/>
              <a:buFont typeface="Wingdings" charset="0"/>
              <a:buNone/>
            </a:pPr>
            <a:r>
              <a:rPr lang="en-US" sz="1200" dirty="0">
                <a:hlinkClick r:id="rId3"/>
              </a:rPr>
              <a:t>http://</a:t>
            </a:r>
            <a:r>
              <a:rPr lang="en-US" sz="1200" dirty="0" err="1">
                <a:hlinkClick r:id="rId3"/>
              </a:rPr>
              <a:t>www.magneticum.org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media.html#MOVIES</a:t>
            </a:r>
            <a:endParaRPr lang="en-US" sz="1200" dirty="0">
              <a:latin typeface="Century Gothic" charset="0"/>
              <a:ea typeface="MS Pゴシック" charset="0"/>
              <a:cs typeface="MS P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D8B013-191B-7941-956F-0C3014FA0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141"/>
            <a:ext cx="9144000" cy="51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02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formation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696200" cy="480060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sz="2800" dirty="0"/>
              <a:t>Origin of fluctuations: inflation</a:t>
            </a:r>
            <a:endParaRPr lang="en-US" dirty="0"/>
          </a:p>
          <a:p>
            <a:pPr marL="838200" lvl="1" indent="-381000">
              <a:lnSpc>
                <a:spcPct val="90000"/>
              </a:lnSpc>
            </a:pPr>
            <a:r>
              <a:rPr lang="en-US" sz="2400" dirty="0"/>
              <a:t>A period of accelerated expansion in the early universe</a:t>
            </a:r>
            <a:endParaRPr lang="en-US" sz="2400" baseline="30000" dirty="0"/>
          </a:p>
          <a:p>
            <a:pPr marL="838200" lvl="1" indent="-381000">
              <a:lnSpc>
                <a:spcPct val="90000"/>
              </a:lnSpc>
            </a:pPr>
            <a:r>
              <a:rPr lang="en-US" sz="2400" dirty="0"/>
              <a:t>Quantum fluctuations stretch and freeze</a:t>
            </a:r>
          </a:p>
          <a:p>
            <a:pPr marL="838200" lvl="1" indent="-381000">
              <a:lnSpc>
                <a:spcPct val="90000"/>
              </a:lnSpc>
            </a:pPr>
            <a:endParaRPr lang="en-US" sz="2400" dirty="0"/>
          </a:p>
          <a:p>
            <a:pPr marL="457200" indent="-457200">
              <a:lnSpc>
                <a:spcPct val="90000"/>
              </a:lnSpc>
            </a:pPr>
            <a:r>
              <a:rPr lang="en-US" sz="2800" dirty="0"/>
              <a:t>Growth of fluctuations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sz="2400" dirty="0"/>
              <a:t>Due to ordinary gravity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sz="2400" dirty="0"/>
              <a:t>Depends on the initial state plus the matter composition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sz="2400" dirty="0"/>
              <a:t>Baryonic matter is too smoothly distributed at last scattering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Dark matter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696200" cy="480060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dirty="0"/>
              <a:t>Luminous matter: stars, gas (plasma), dust</a:t>
            </a:r>
            <a:endParaRPr lang="en-US" sz="2000" dirty="0"/>
          </a:p>
          <a:p>
            <a:pPr marL="457200" indent="-457200">
              <a:lnSpc>
                <a:spcPct val="90000"/>
              </a:lnSpc>
            </a:pPr>
            <a:r>
              <a:rPr lang="en-US" dirty="0"/>
              <a:t>Large-scale structure, </a:t>
            </a:r>
            <a:r>
              <a:rPr lang="en-US" dirty="0" err="1"/>
              <a:t>CMB</a:t>
            </a:r>
            <a:r>
              <a:rPr lang="en-US" dirty="0"/>
              <a:t> anisotropies, motions of stars in galaxies, galaxies and gas in clusters, gravitational lensing, BBN, ...</a:t>
            </a:r>
          </a:p>
          <a:p>
            <a:pPr marL="457200" indent="-457200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	⇒ there is invisible matter</a:t>
            </a:r>
          </a:p>
          <a:p>
            <a:pPr marL="457200" indent="-457200">
              <a:lnSpc>
                <a:spcPct val="90000"/>
              </a:lnSpc>
            </a:pPr>
            <a:r>
              <a:rPr lang="en-US" dirty="0"/>
              <a:t>Baryonic matter: cold and hot gas, brown dwarfs</a:t>
            </a:r>
          </a:p>
          <a:p>
            <a:pPr marL="457200" indent="-457200">
              <a:lnSpc>
                <a:spcPct val="90000"/>
              </a:lnSpc>
            </a:pPr>
            <a:r>
              <a:rPr lang="en-US" dirty="0"/>
              <a:t>However, the majority of matter (about 80%) is non-baryonic, either </a:t>
            </a:r>
            <a:r>
              <a:rPr lang="en-US" i="1" dirty="0"/>
              <a:t>cold dark matter</a:t>
            </a:r>
            <a:r>
              <a:rPr lang="en-US" dirty="0"/>
              <a:t> (</a:t>
            </a:r>
            <a:r>
              <a:rPr lang="en-US" dirty="0" err="1"/>
              <a:t>CDM</a:t>
            </a:r>
            <a:r>
              <a:rPr lang="en-US" dirty="0"/>
              <a:t>) or </a:t>
            </a:r>
            <a:r>
              <a:rPr lang="en-US" i="1" dirty="0"/>
              <a:t>warm dark matter</a:t>
            </a:r>
            <a:r>
              <a:rPr lang="en-US" dirty="0"/>
              <a:t> (</a:t>
            </a:r>
            <a:r>
              <a:rPr lang="en-US" dirty="0" err="1"/>
              <a:t>WDM</a:t>
            </a:r>
            <a:r>
              <a:rPr lang="en-US" dirty="0"/>
              <a:t>)</a:t>
            </a:r>
          </a:p>
          <a:p>
            <a:pPr marL="457200" indent="-457200">
              <a:lnSpc>
                <a:spcPct val="90000"/>
              </a:lnSpc>
            </a:pPr>
            <a:r>
              <a:rPr lang="en-US" dirty="0" err="1"/>
              <a:t>Neutralinos</a:t>
            </a:r>
            <a:r>
              <a:rPr lang="en-US" dirty="0"/>
              <a:t>, </a:t>
            </a:r>
            <a:r>
              <a:rPr lang="en-US" dirty="0" err="1"/>
              <a:t>technicolor</a:t>
            </a:r>
            <a:r>
              <a:rPr lang="en-US" dirty="0"/>
              <a:t> dark matter, </a:t>
            </a:r>
            <a:r>
              <a:rPr lang="en-US" dirty="0" err="1"/>
              <a:t>axions</a:t>
            </a:r>
            <a:r>
              <a:rPr lang="en-US" dirty="0"/>
              <a:t>, right-handed neutrinos, ...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Cosmology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8126288" cy="4929336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90000"/>
              </a:lnSpc>
            </a:pPr>
            <a:r>
              <a:rPr lang="en-US" sz="2200" dirty="0"/>
              <a:t>The course lasts for the fall term.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  <a:p>
            <a:pPr marL="457200" indent="-457200">
              <a:lnSpc>
                <a:spcPct val="90000"/>
              </a:lnSpc>
            </a:pPr>
            <a:r>
              <a:rPr lang="en-US" sz="2200" dirty="0">
                <a:hlinkClick r:id="rId3"/>
              </a:rPr>
              <a:t>http://</a:t>
            </a:r>
            <a:r>
              <a:rPr lang="en-US" sz="2200" dirty="0" err="1">
                <a:hlinkClick r:id="rId3"/>
              </a:rPr>
              <a:t>www.helsinki.fi</a:t>
            </a:r>
            <a:r>
              <a:rPr lang="en-US" sz="2200" dirty="0">
                <a:hlinkClick r:id="rId3"/>
              </a:rPr>
              <a:t>/~</a:t>
            </a:r>
            <a:r>
              <a:rPr lang="en-US" sz="2200" dirty="0" err="1">
                <a:hlinkClick r:id="rId3"/>
              </a:rPr>
              <a:t>syrasane</a:t>
            </a:r>
            <a:r>
              <a:rPr lang="en-US" sz="2200" dirty="0">
                <a:hlinkClick r:id="rId3"/>
              </a:rPr>
              <a:t>/</a:t>
            </a:r>
            <a:r>
              <a:rPr lang="en-US" sz="2200" dirty="0" err="1">
                <a:hlinkClick r:id="rId3"/>
              </a:rPr>
              <a:t>cosmo</a:t>
            </a:r>
            <a:r>
              <a:rPr lang="en-US" sz="2200" dirty="0">
                <a:hlinkClick r:id="rId3"/>
              </a:rPr>
              <a:t>/</a:t>
            </a:r>
            <a:endParaRPr lang="en-US" sz="2200" dirty="0"/>
          </a:p>
          <a:p>
            <a:pPr marL="457200" indent="-457200">
              <a:lnSpc>
                <a:spcPct val="90000"/>
              </a:lnSpc>
            </a:pPr>
            <a:r>
              <a:rPr lang="en-US" sz="2200" dirty="0"/>
              <a:t>Lecturer </a:t>
            </a:r>
            <a:r>
              <a:rPr lang="en-US" sz="2200" dirty="0" err="1"/>
              <a:t>Syksy</a:t>
            </a:r>
            <a:r>
              <a:rPr lang="en-US" sz="2200" dirty="0"/>
              <a:t> </a:t>
            </a:r>
            <a:r>
              <a:rPr lang="en-US" sz="2200" dirty="0" err="1"/>
              <a:t>Räsänen</a:t>
            </a:r>
            <a:r>
              <a:rPr lang="en-US" sz="2200" dirty="0"/>
              <a:t> can be reached at </a:t>
            </a:r>
            <a:r>
              <a:rPr lang="en-US" sz="2200" dirty="0" err="1"/>
              <a:t>syksy.rasanen@helsinki.fi</a:t>
            </a:r>
            <a:r>
              <a:rPr lang="en-US" sz="22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  <a:p>
            <a:pPr marL="457200" indent="-457200">
              <a:lnSpc>
                <a:spcPct val="90000"/>
              </a:lnSpc>
            </a:pPr>
            <a:r>
              <a:rPr lang="en-US" sz="2200" dirty="0"/>
              <a:t>Lectures on Saturdays 14.00-16.50.</a:t>
            </a:r>
          </a:p>
          <a:p>
            <a:pPr marL="457200" indent="-457200">
              <a:lnSpc>
                <a:spcPct val="90000"/>
              </a:lnSpc>
            </a:pPr>
            <a:r>
              <a:rPr lang="en-US" sz="2200" dirty="0"/>
              <a:t>Exercise sessions at a time to be agreed upon.</a:t>
            </a:r>
          </a:p>
          <a:p>
            <a:pPr marL="457200" indent="-457200">
              <a:lnSpc>
                <a:spcPct val="90000"/>
              </a:lnSpc>
            </a:pPr>
            <a:endParaRPr lang="en-US" sz="2200" dirty="0"/>
          </a:p>
          <a:p>
            <a:pPr marL="457200" indent="-457200">
              <a:lnSpc>
                <a:spcPct val="90000"/>
              </a:lnSpc>
            </a:pPr>
            <a:r>
              <a:rPr lang="en-US" sz="2200" dirty="0"/>
              <a:t>Homework problems appear on the website by Saturday 14.00. They are due at the following lecture.</a:t>
            </a:r>
          </a:p>
          <a:p>
            <a:pPr marL="857250" lvl="1" indent="-457200">
              <a:lnSpc>
                <a:spcPct val="90000"/>
              </a:lnSpc>
            </a:pPr>
            <a:r>
              <a:rPr lang="en-US" sz="1800" b="1" dirty="0"/>
              <a:t>Late homework will not be accepted.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  <a:p>
            <a:pPr marL="457200" indent="-457200">
              <a:lnSpc>
                <a:spcPct val="90000"/>
              </a:lnSpc>
            </a:pPr>
            <a:r>
              <a:rPr lang="en-US" sz="2200" dirty="0"/>
              <a:t>The grade is based 20% on exercises, 40% on midterm exam and 40% on final exam.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 err="1"/>
              <a:t>Cosmology</a:t>
            </a:r>
            <a:r>
              <a:rPr lang="fi-FI" dirty="0"/>
              <a:t>, </a:t>
            </a:r>
            <a:r>
              <a:rPr lang="fi-FI" dirty="0" err="1"/>
              <a:t>Birzeit</a:t>
            </a:r>
            <a:r>
              <a:rPr lang="fi-FI" dirty="0"/>
              <a:t> </a:t>
            </a:r>
            <a:r>
              <a:rPr lang="fi-FI" dirty="0" err="1"/>
              <a:t>University</a:t>
            </a:r>
            <a:r>
              <a:rPr lang="fi-FI" dirty="0"/>
              <a:t>,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Dark energy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696200" cy="480060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dirty="0"/>
              <a:t>Exactly homogeneous and isotropic models with baryonic and dark matter don</a:t>
            </a:r>
            <a:r>
              <a:rPr lang="ja-JP" altLang="en-US" dirty="0"/>
              <a:t>’</a:t>
            </a:r>
            <a:r>
              <a:rPr lang="en-US" dirty="0"/>
              <a:t>t quite agree with the observations</a:t>
            </a:r>
          </a:p>
          <a:p>
            <a:pPr marL="457200" indent="-457200">
              <a:lnSpc>
                <a:spcPct val="90000"/>
              </a:lnSpc>
            </a:pPr>
            <a:r>
              <a:rPr lang="en-US" dirty="0"/>
              <a:t>Observed distances are longer and observed the expansion is faster than predicted by a factor of about 2.</a:t>
            </a:r>
          </a:p>
          <a:p>
            <a:pPr marL="457200" indent="-457200">
              <a:lnSpc>
                <a:spcPct val="90000"/>
              </a:lnSpc>
            </a:pPr>
            <a:r>
              <a:rPr lang="en-US" dirty="0"/>
              <a:t>Three possibilities: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sz="2200" dirty="0"/>
              <a:t>1) There is matter with negative pressure which makes the universe expand faster </a:t>
            </a:r>
            <a:r>
              <a:rPr lang="en-US" sz="2200" i="1" dirty="0"/>
              <a:t>(dark energy)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sz="2200" dirty="0"/>
              <a:t>2) General relativity does not hold (modified gravity)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sz="2200" dirty="0"/>
              <a:t>3) The homogeneous and isotropic approximation is not good enough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energy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696200" cy="480060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dirty="0"/>
              <a:t>Dark energy is the preferred option.</a:t>
            </a:r>
          </a:p>
          <a:p>
            <a:pPr marL="457200" indent="-457200">
              <a:lnSpc>
                <a:spcPct val="90000"/>
              </a:lnSpc>
            </a:pPr>
            <a:endParaRPr lang="en-US" dirty="0"/>
          </a:p>
          <a:p>
            <a:pPr marL="457200" indent="-457200">
              <a:lnSpc>
                <a:spcPct val="90000"/>
              </a:lnSpc>
            </a:pPr>
            <a:r>
              <a:rPr lang="en-US" dirty="0"/>
              <a:t>Dark energy: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/>
              <a:t>Has large negative pressure.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/>
              <a:t>Is smoothly distributed.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/>
              <a:t>Has an energy density about three times that of baryonic plus dark matter today.</a:t>
            </a:r>
          </a:p>
          <a:p>
            <a:pPr marL="838200" lvl="1" indent="-381000">
              <a:lnSpc>
                <a:spcPct val="90000"/>
              </a:lnSpc>
            </a:pPr>
            <a:endParaRPr lang="en-US" dirty="0"/>
          </a:p>
          <a:p>
            <a:pPr marL="457200" indent="-457200">
              <a:lnSpc>
                <a:spcPct val="90000"/>
              </a:lnSpc>
            </a:pPr>
            <a:r>
              <a:rPr lang="en-US" dirty="0"/>
              <a:t>The most natural candidate is vacuum energy.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268760"/>
            <a:ext cx="7696200" cy="12241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“for the discovery of the accelerating expansion of the Universe through observations of distant supernovae”</a:t>
            </a:r>
            <a:endParaRPr lang="en-US" sz="2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Nobel prize 2011</a:t>
            </a:r>
          </a:p>
        </p:txBody>
      </p:sp>
      <p:pic>
        <p:nvPicPr>
          <p:cNvPr id="3" name="Picture 2" descr="perlmutter_postcar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7" y="2482094"/>
            <a:ext cx="1526413" cy="2158784"/>
          </a:xfrm>
          <a:prstGeom prst="rect">
            <a:avLst/>
          </a:prstGeom>
        </p:spPr>
      </p:pic>
      <p:pic>
        <p:nvPicPr>
          <p:cNvPr id="12" name="Picture 11" descr="schmidt_postcar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51" y="2482095"/>
            <a:ext cx="1526413" cy="2158784"/>
          </a:xfrm>
          <a:prstGeom prst="rect">
            <a:avLst/>
          </a:prstGeom>
        </p:spPr>
      </p:pic>
      <p:pic>
        <p:nvPicPr>
          <p:cNvPr id="13" name="Picture 12" descr="riess_postcar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92896"/>
            <a:ext cx="1519805" cy="2149438"/>
          </a:xfrm>
          <a:prstGeom prst="rect">
            <a:avLst/>
          </a:prstGeom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971600" y="4725144"/>
            <a:ext cx="14887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i-FI" sz="2000" dirty="0" err="1"/>
              <a:t>Saul</a:t>
            </a:r>
            <a:r>
              <a:rPr lang="fi-FI" sz="2000" dirty="0"/>
              <a:t> </a:t>
            </a:r>
            <a:r>
              <a:rPr lang="fi-FI" sz="2000" dirty="0" err="1"/>
              <a:t>Perlmutter</a:t>
            </a:r>
            <a:endParaRPr lang="fi-FI" sz="2000" dirty="0"/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275856" y="4797152"/>
            <a:ext cx="1610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i-FI" sz="2000" dirty="0"/>
              <a:t>Brian P. Schmidt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5868144" y="4797152"/>
            <a:ext cx="14887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i-FI" sz="2000" dirty="0"/>
              <a:t>Adam G. </a:t>
            </a:r>
            <a:r>
              <a:rPr lang="fi-FI" sz="2000" dirty="0" err="1"/>
              <a:t>Riess</a:t>
            </a:r>
            <a:endParaRPr lang="fi-FI" sz="2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11560" y="5577121"/>
            <a:ext cx="8208912" cy="822223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FFFFFF">
                <a:alpha val="99962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40000"/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140000"/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i="1" dirty="0"/>
              <a:t>“dark energy [...] is an enigma, perhaps the greatest in physics today”</a:t>
            </a:r>
            <a:endParaRPr lang="fi-FI" altLang="ja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2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696200" cy="4800600"/>
          </a:xfrm>
        </p:spPr>
        <p:txBody>
          <a:bodyPr/>
          <a:lstStyle/>
          <a:p>
            <a:pPr marL="457200" indent="-457200"/>
            <a:r>
              <a:rPr lang="en-US" sz="2800" dirty="0"/>
              <a:t>Introduction</a:t>
            </a:r>
          </a:p>
          <a:p>
            <a:pPr marL="457200" indent="-457200"/>
            <a:r>
              <a:rPr lang="en-US" sz="2800" dirty="0"/>
              <a:t>Basics of general relativity</a:t>
            </a:r>
          </a:p>
          <a:p>
            <a:pPr marL="457200" indent="-457200"/>
            <a:r>
              <a:rPr lang="fi-FI" sz="2800" dirty="0" err="1"/>
              <a:t>Friedmann-Robertson-Walker</a:t>
            </a:r>
            <a:r>
              <a:rPr lang="fi-FI" sz="2800" dirty="0"/>
              <a:t> (</a:t>
            </a:r>
            <a:r>
              <a:rPr lang="fi-FI" sz="2800" dirty="0" err="1"/>
              <a:t>FRW</a:t>
            </a:r>
            <a:r>
              <a:rPr lang="fi-FI" sz="2800" dirty="0"/>
              <a:t>) </a:t>
            </a:r>
            <a:r>
              <a:rPr lang="fi-FI" sz="2800" dirty="0" err="1"/>
              <a:t>models</a:t>
            </a:r>
            <a:endParaRPr lang="fi-FI" sz="2800" dirty="0"/>
          </a:p>
          <a:p>
            <a:pPr marL="457200" indent="-457200"/>
            <a:r>
              <a:rPr lang="fi-FI" sz="2800" dirty="0" err="1"/>
              <a:t>Thermal</a:t>
            </a:r>
            <a:r>
              <a:rPr lang="fi-FI" sz="2800" dirty="0"/>
              <a:t> </a:t>
            </a:r>
            <a:r>
              <a:rPr lang="fi-FI" sz="2800" dirty="0" err="1"/>
              <a:t>history</a:t>
            </a:r>
            <a:r>
              <a:rPr lang="fi-FI" sz="2800" dirty="0"/>
              <a:t> of the </a:t>
            </a:r>
            <a:r>
              <a:rPr lang="fi-FI" sz="2800" dirty="0" err="1"/>
              <a:t>universe</a:t>
            </a:r>
            <a:endParaRPr lang="fi-FI" sz="2800" dirty="0"/>
          </a:p>
          <a:p>
            <a:pPr marL="457200" indent="-457200"/>
            <a:r>
              <a:rPr lang="fi-FI" sz="2800" dirty="0"/>
              <a:t>Big </a:t>
            </a:r>
            <a:r>
              <a:rPr lang="fi-FI" sz="2800" dirty="0" err="1"/>
              <a:t>Bang</a:t>
            </a:r>
            <a:r>
              <a:rPr lang="fi-FI" sz="2800" dirty="0"/>
              <a:t> </a:t>
            </a:r>
            <a:r>
              <a:rPr lang="fi-FI" sz="2800" dirty="0" err="1"/>
              <a:t>nucleosynthesis</a:t>
            </a:r>
            <a:r>
              <a:rPr lang="fi-FI" sz="2800" dirty="0"/>
              <a:t> (</a:t>
            </a:r>
            <a:r>
              <a:rPr lang="fi-FI" sz="2800" dirty="0" err="1"/>
              <a:t>BBN</a:t>
            </a:r>
            <a:r>
              <a:rPr lang="fi-FI" sz="2800" dirty="0"/>
              <a:t>)</a:t>
            </a:r>
          </a:p>
          <a:p>
            <a:pPr marL="457200" indent="-457200"/>
            <a:r>
              <a:rPr lang="fi-FI" sz="2800" dirty="0" err="1"/>
              <a:t>Dark</a:t>
            </a:r>
            <a:r>
              <a:rPr lang="fi-FI" sz="2800" dirty="0"/>
              <a:t> </a:t>
            </a:r>
            <a:r>
              <a:rPr lang="fi-FI" sz="2800" dirty="0" err="1"/>
              <a:t>matter</a:t>
            </a:r>
            <a:endParaRPr lang="fi-FI" sz="2800" dirty="0"/>
          </a:p>
          <a:p>
            <a:pPr marL="457200" indent="-457200"/>
            <a:r>
              <a:rPr lang="en-US" sz="2800" dirty="0"/>
              <a:t>Inflation</a:t>
            </a:r>
            <a:endParaRPr lang="fi-FI" sz="2800" dirty="0"/>
          </a:p>
          <a:p>
            <a:pPr marL="457200" indent="-457200" algn="ctr">
              <a:buFont typeface="Wingdings" charset="0"/>
              <a:buAutoNum type="arabicPeriod"/>
            </a:pP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Observations: basics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696200" cy="480060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dirty="0"/>
              <a:t>Electromagnetic radiation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/>
              <a:t>Radio waves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/>
              <a:t>Microwaves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/>
              <a:t>IR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/>
              <a:t>Visible light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/>
              <a:t>UV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/>
              <a:t>X-Rays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/>
              <a:t>Gamma rays</a:t>
            </a:r>
          </a:p>
          <a:p>
            <a:pPr marL="457200" indent="-457200">
              <a:lnSpc>
                <a:spcPct val="90000"/>
              </a:lnSpc>
            </a:pPr>
            <a:r>
              <a:rPr lang="en-US" dirty="0"/>
              <a:t>Massive particles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/>
              <a:t>Cosmic rays (protons, antiprotons, heavy ions, electrons, antielectrons)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dirty="0"/>
              <a:t>Neutrinos</a:t>
            </a:r>
          </a:p>
          <a:p>
            <a:pPr marL="457200" indent="-457200">
              <a:lnSpc>
                <a:spcPct val="90000"/>
              </a:lnSpc>
            </a:pPr>
            <a:r>
              <a:rPr lang="en-US" dirty="0"/>
              <a:t>Gravitational waves (since 2015)</a:t>
            </a:r>
          </a:p>
          <a:p>
            <a:pPr marL="457200" indent="-457200">
              <a:lnSpc>
                <a:spcPct val="90000"/>
              </a:lnSpc>
            </a:pPr>
            <a:r>
              <a:rPr lang="en-US" dirty="0"/>
              <a:t>Composition of the solar system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Observations in practice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696200" cy="480060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sz="2800" dirty="0"/>
              <a:t>Motion of galaxies</a:t>
            </a:r>
          </a:p>
          <a:p>
            <a:pPr marL="457200" indent="-457200">
              <a:lnSpc>
                <a:spcPct val="90000"/>
              </a:lnSpc>
            </a:pPr>
            <a:r>
              <a:rPr lang="en-US" sz="2800" dirty="0"/>
              <a:t>Distribution of galaxies (large scale structure)</a:t>
            </a:r>
          </a:p>
          <a:p>
            <a:pPr marL="457200" indent="-457200">
              <a:lnSpc>
                <a:spcPct val="90000"/>
              </a:lnSpc>
            </a:pPr>
            <a:r>
              <a:rPr lang="en-US" sz="2800" dirty="0"/>
              <a:t>Abundances of light elements</a:t>
            </a:r>
          </a:p>
          <a:p>
            <a:pPr marL="457200" indent="-457200">
              <a:lnSpc>
                <a:spcPct val="90000"/>
              </a:lnSpc>
            </a:pPr>
            <a:r>
              <a:rPr lang="en-US" sz="2800" dirty="0"/>
              <a:t>Cosmic microwave background</a:t>
            </a:r>
          </a:p>
          <a:p>
            <a:pPr marL="457200" indent="-457200">
              <a:lnSpc>
                <a:spcPct val="90000"/>
              </a:lnSpc>
            </a:pPr>
            <a:r>
              <a:rPr lang="en-US" sz="2800" dirty="0"/>
              <a:t>Luminosities of distant supernovae</a:t>
            </a:r>
          </a:p>
          <a:p>
            <a:pPr marL="457200" indent="-457200">
              <a:lnSpc>
                <a:spcPct val="90000"/>
              </a:lnSpc>
            </a:pPr>
            <a:r>
              <a:rPr lang="en-US" sz="2800" dirty="0"/>
              <a:t>Number counts of galaxy clusters</a:t>
            </a:r>
          </a:p>
          <a:p>
            <a:pPr marL="457200" indent="-457200">
              <a:lnSpc>
                <a:spcPct val="90000"/>
              </a:lnSpc>
            </a:pPr>
            <a:r>
              <a:rPr lang="en-US" sz="2800" dirty="0"/>
              <a:t>Deformation of galaxy images (cosmic shear)</a:t>
            </a:r>
          </a:p>
          <a:p>
            <a:pPr marL="457200" indent="-457200">
              <a:lnSpc>
                <a:spcPct val="90000"/>
              </a:lnSpc>
            </a:pPr>
            <a:r>
              <a:rPr lang="en-US" sz="2800" dirty="0"/>
              <a:t>...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Laws of physics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696200" cy="4800600"/>
          </a:xfrm>
        </p:spPr>
        <p:txBody>
          <a:bodyPr/>
          <a:lstStyle/>
          <a:p>
            <a:pPr marL="457200" indent="-457200"/>
            <a:r>
              <a:rPr lang="en-US" sz="2800" dirty="0"/>
              <a:t>General relativity</a:t>
            </a:r>
          </a:p>
          <a:p>
            <a:pPr marL="457200" indent="-457200"/>
            <a:r>
              <a:rPr lang="en-US" sz="2800" dirty="0"/>
              <a:t>Quantum field theory</a:t>
            </a:r>
          </a:p>
          <a:p>
            <a:pPr marL="838200" lvl="1" indent="-381000"/>
            <a:r>
              <a:rPr lang="en-US" sz="2400" dirty="0"/>
              <a:t>Atomic physics, nuclear physics, Standard Model of particle physics, and beyond</a:t>
            </a:r>
          </a:p>
          <a:p>
            <a:pPr marL="457200" indent="-457200"/>
            <a:r>
              <a:rPr lang="en-US" sz="2800" dirty="0"/>
              <a:t>Statistical physics and thermodynamics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76200"/>
            <a:ext cx="8884096" cy="1066800"/>
          </a:xfrm>
        </p:spPr>
        <p:txBody>
          <a:bodyPr/>
          <a:lstStyle/>
          <a:p>
            <a:r>
              <a:rPr lang="en-US" dirty="0"/>
              <a:t>The Standard Model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5536" y="1124744"/>
            <a:ext cx="5471864" cy="54102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n-US" u="sng" dirty="0"/>
              <a:t>Matter particles</a:t>
            </a:r>
            <a:endParaRPr lang="en-US" dirty="0"/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dirty="0"/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Quarks and leptons (3 families)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dirty="0"/>
          </a:p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n-US" u="sng" dirty="0"/>
              <a:t>Gauge bosons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Photon: </a:t>
            </a:r>
            <a:r>
              <a:rPr lang="en-US" dirty="0" err="1"/>
              <a:t>EM</a:t>
            </a:r>
            <a:r>
              <a:rPr lang="en-US" dirty="0"/>
              <a:t> interaction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Gluons (8): strong interaction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i="1" dirty="0"/>
              <a:t>W</a:t>
            </a:r>
            <a:r>
              <a:rPr lang="en-US" i="1" baseline="30000" dirty="0"/>
              <a:t>+</a:t>
            </a:r>
            <a:r>
              <a:rPr lang="en-US" i="1" dirty="0"/>
              <a:t>, W</a:t>
            </a:r>
            <a:r>
              <a:rPr lang="en-US" i="1" baseline="30000" dirty="0"/>
              <a:t>-</a:t>
            </a:r>
            <a:r>
              <a:rPr lang="en-US" i="1" dirty="0"/>
              <a:t>, Z</a:t>
            </a:r>
            <a:r>
              <a:rPr lang="en-US" dirty="0"/>
              <a:t>: weak interaction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dirty="0"/>
          </a:p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n-US" u="sng" dirty="0"/>
              <a:t>Higgs boson</a:t>
            </a:r>
          </a:p>
          <a:p>
            <a:pPr algn="ctr">
              <a:lnSpc>
                <a:spcPct val="90000"/>
              </a:lnSpc>
              <a:buFont typeface="Wingdings" charset="0"/>
              <a:buNone/>
            </a:pPr>
            <a:endParaRPr lang="en-US" u="sng" dirty="0"/>
          </a:p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Gives masses to </a:t>
            </a:r>
            <a:r>
              <a:rPr lang="en-US" i="1" dirty="0"/>
              <a:t>W, Z</a:t>
            </a:r>
            <a:r>
              <a:rPr lang="en-US" dirty="0"/>
              <a:t> and fermions</a:t>
            </a:r>
            <a:endParaRPr lang="en-US" dirty="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3568" y="6400800"/>
            <a:ext cx="5257800" cy="457200"/>
          </a:xfrm>
        </p:spPr>
        <p:txBody>
          <a:bodyPr/>
          <a:lstStyle/>
          <a:p>
            <a:r>
              <a:rPr lang="fi-FI"/>
              <a:t>Cosmology, Birzeit University, 2018</a:t>
            </a:r>
            <a:endParaRPr lang="en-GB" dirty="0"/>
          </a:p>
        </p:txBody>
      </p:sp>
      <p:pic>
        <p:nvPicPr>
          <p:cNvPr id="6" name="Picture 5" descr="ur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34" y="1844824"/>
            <a:ext cx="3982074" cy="367436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7D24-7443-274A-B3FC-0E933BE2C5A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45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Homogeneity and isotropy: observations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11960" y="6453336"/>
            <a:ext cx="4824536" cy="334536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FFFFFF">
                <a:alpha val="99962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ctr" eaLnBrk="1" hangingPunct="1">
              <a:spcBef>
                <a:spcPct val="20000"/>
              </a:spcBef>
              <a:buSzPct val="140000"/>
              <a:buFont typeface="Wingdings" charset="0"/>
              <a:buNone/>
            </a:pPr>
            <a:r>
              <a:rPr lang="en-US" sz="900" dirty="0">
                <a:latin typeface="Century Gothic" charset="0"/>
                <a:ea typeface="MS Pゴシック" charset="0"/>
                <a:cs typeface="MS Pゴシック" charset="0"/>
              </a:rPr>
              <a:t>http://</a:t>
            </a:r>
            <a:r>
              <a:rPr lang="en-US" sz="900" dirty="0" err="1">
                <a:latin typeface="Century Gothic" charset="0"/>
                <a:ea typeface="MS Pゴシック" charset="0"/>
                <a:cs typeface="MS Pゴシック" charset="0"/>
              </a:rPr>
              <a:t>sci.esa.int</a:t>
            </a:r>
            <a:r>
              <a:rPr lang="en-US" sz="900" dirty="0">
                <a:latin typeface="Century Gothic" charset="0"/>
                <a:ea typeface="MS Pゴシック" charset="0"/>
                <a:cs typeface="MS Pゴシック" charset="0"/>
              </a:rPr>
              <a:t>/</a:t>
            </a:r>
            <a:r>
              <a:rPr lang="en-US" sz="900" dirty="0" err="1">
                <a:latin typeface="Century Gothic" charset="0"/>
                <a:ea typeface="MS Pゴシック" charset="0"/>
                <a:cs typeface="MS Pゴシック" charset="0"/>
              </a:rPr>
              <a:t>planck</a:t>
            </a:r>
            <a:r>
              <a:rPr lang="en-US" sz="900" dirty="0">
                <a:latin typeface="Century Gothic" charset="0"/>
                <a:ea typeface="MS Pゴシック" charset="0"/>
                <a:cs typeface="MS Pゴシック" charset="0"/>
              </a:rPr>
              <a:t>/51553-cosmic-microwave-background-seen-by-planck/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pic>
        <p:nvPicPr>
          <p:cNvPr id="3" name="Picture 2" descr="Planck_CMB_ori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46177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Homogeneity and isotropy: observations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6172200"/>
            <a:ext cx="2638425" cy="228600"/>
          </a:xfrm>
        </p:spPr>
        <p:txBody>
          <a:bodyPr/>
          <a:lstStyle/>
          <a:p>
            <a:pPr marL="457200" indent="-457200" algn="r">
              <a:buFont typeface="Wingdings" charset="0"/>
              <a:buNone/>
            </a:pPr>
            <a:r>
              <a:rPr lang="en-US" sz="900" dirty="0" err="1"/>
              <a:t>arXiv:astro-ph</a:t>
            </a:r>
            <a:r>
              <a:rPr lang="en-US" sz="900" dirty="0"/>
              <a:t>/0604561</a:t>
            </a:r>
          </a:p>
        </p:txBody>
      </p:sp>
      <p:pic>
        <p:nvPicPr>
          <p:cNvPr id="130052" name="Picture 4" descr="nature04805-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4467225" cy="449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Cosmology, Birzeit University, 2018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CDE1E-9352-FB4B-981F-BFD66178D9F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ater and Light">
  <a:themeElements>
    <a:clrScheme name="Water and Light 1">
      <a:dk1>
        <a:srgbClr val="000000"/>
      </a:dk1>
      <a:lt1>
        <a:srgbClr val="00B8EF"/>
      </a:lt1>
      <a:dk2>
        <a:srgbClr val="000000"/>
      </a:dk2>
      <a:lt2>
        <a:srgbClr val="808080"/>
      </a:lt2>
      <a:accent1>
        <a:srgbClr val="60E2FA"/>
      </a:accent1>
      <a:accent2>
        <a:srgbClr val="01A4DB"/>
      </a:accent2>
      <a:accent3>
        <a:srgbClr val="AAD8F6"/>
      </a:accent3>
      <a:accent4>
        <a:srgbClr val="000000"/>
      </a:accent4>
      <a:accent5>
        <a:srgbClr val="B6EEFC"/>
      </a:accent5>
      <a:accent6>
        <a:srgbClr val="0194C6"/>
      </a:accent6>
      <a:hlink>
        <a:srgbClr val="0081CC"/>
      </a:hlink>
      <a:folHlink>
        <a:srgbClr val="AF67FF"/>
      </a:folHlink>
    </a:clrScheme>
    <a:fontScheme name="Water and Light">
      <a:majorFont>
        <a:latin typeface="Century Gothic"/>
        <a:ea typeface="MS Pゴシック"/>
        <a:cs typeface="MS Pゴシック"/>
      </a:majorFont>
      <a:minorFont>
        <a:latin typeface="Century Gothic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Water and Light 1">
        <a:dk1>
          <a:srgbClr val="000000"/>
        </a:dk1>
        <a:lt1>
          <a:srgbClr val="00B8EF"/>
        </a:lt1>
        <a:dk2>
          <a:srgbClr val="000000"/>
        </a:dk2>
        <a:lt2>
          <a:srgbClr val="808080"/>
        </a:lt2>
        <a:accent1>
          <a:srgbClr val="60E2FA"/>
        </a:accent1>
        <a:accent2>
          <a:srgbClr val="01A4DB"/>
        </a:accent2>
        <a:accent3>
          <a:srgbClr val="AAD8F6"/>
        </a:accent3>
        <a:accent4>
          <a:srgbClr val="000000"/>
        </a:accent4>
        <a:accent5>
          <a:srgbClr val="B6EEFC"/>
        </a:accent5>
        <a:accent6>
          <a:srgbClr val="0194C6"/>
        </a:accent6>
        <a:hlink>
          <a:srgbClr val="0081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2004:Templates:Presentations:Designs:Water and Light</Template>
  <TotalTime>42891</TotalTime>
  <Words>903</Words>
  <Application>Microsoft Macintosh PowerPoint</Application>
  <PresentationFormat>On-screen Show (4:3)</PresentationFormat>
  <Paragraphs>214</Paragraphs>
  <Slides>22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MS Pゴシック</vt:lpstr>
      <vt:lpstr>ヒラギノ角ゴ Pro W3</vt:lpstr>
      <vt:lpstr>Arial</vt:lpstr>
      <vt:lpstr>Century Gothic</vt:lpstr>
      <vt:lpstr>Times</vt:lpstr>
      <vt:lpstr>Wingdings</vt:lpstr>
      <vt:lpstr>Water and Light</vt:lpstr>
      <vt:lpstr>Cosmology </vt:lpstr>
      <vt:lpstr>Cosmology</vt:lpstr>
      <vt:lpstr>Content</vt:lpstr>
      <vt:lpstr>Observations: basics</vt:lpstr>
      <vt:lpstr>Observations in practice</vt:lpstr>
      <vt:lpstr>Laws of physics</vt:lpstr>
      <vt:lpstr>The Standard Model</vt:lpstr>
      <vt:lpstr>Homogeneity and isotropy: observations</vt:lpstr>
      <vt:lpstr>Homogeneity and isotropy: observations</vt:lpstr>
      <vt:lpstr>Homogeneity and isotropy: observations</vt:lpstr>
      <vt:lpstr>Homogeneity and isotropy: theory</vt:lpstr>
      <vt:lpstr>The Big Bang</vt:lpstr>
      <vt:lpstr>Timeline of the universe</vt:lpstr>
      <vt:lpstr>Structure formation</vt:lpstr>
      <vt:lpstr>PowerPoint Presentation</vt:lpstr>
      <vt:lpstr>PowerPoint Presentation</vt:lpstr>
      <vt:lpstr>PowerPoint Presentation</vt:lpstr>
      <vt:lpstr>Structure formation</vt:lpstr>
      <vt:lpstr>Dark matter</vt:lpstr>
      <vt:lpstr>Dark energy</vt:lpstr>
      <vt:lpstr>Dark energy</vt:lpstr>
      <vt:lpstr>Physics Nobel prize 2011</vt:lpstr>
    </vt:vector>
  </TitlesOfParts>
  <Company>Syksy Räsänen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Backreaction in a statistically homogeneous and isotropic universe</dc:title>
  <dc:creator>Syksy Räsänen</dc:creator>
  <cp:lastModifiedBy>Microsoft Office User</cp:lastModifiedBy>
  <cp:revision>483</cp:revision>
  <dcterms:created xsi:type="dcterms:W3CDTF">2007-12-10T14:36:54Z</dcterms:created>
  <dcterms:modified xsi:type="dcterms:W3CDTF">2018-09-08T15:00:01Z</dcterms:modified>
</cp:coreProperties>
</file>