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73" r:id="rId6"/>
    <p:sldId id="259" r:id="rId7"/>
    <p:sldId id="263" r:id="rId8"/>
    <p:sldId id="264" r:id="rId9"/>
    <p:sldId id="269" r:id="rId10"/>
    <p:sldId id="270" r:id="rId11"/>
    <p:sldId id="260" r:id="rId12"/>
    <p:sldId id="265" r:id="rId13"/>
    <p:sldId id="266" r:id="rId14"/>
    <p:sldId id="279" r:id="rId15"/>
    <p:sldId id="284" r:id="rId16"/>
    <p:sldId id="274" r:id="rId17"/>
    <p:sldId id="271" r:id="rId18"/>
    <p:sldId id="275" r:id="rId19"/>
    <p:sldId id="276" r:id="rId20"/>
    <p:sldId id="272" r:id="rId21"/>
    <p:sldId id="281" r:id="rId22"/>
    <p:sldId id="282" r:id="rId23"/>
    <p:sldId id="280" r:id="rId24"/>
    <p:sldId id="268" r:id="rId25"/>
    <p:sldId id="285" r:id="rId26"/>
    <p:sldId id="277" r:id="rId27"/>
    <p:sldId id="278" r:id="rId28"/>
    <p:sldId id="283" r:id="rId29"/>
  </p:sldIdLst>
  <p:sldSz cx="9144000" cy="6858000" type="screen4x3"/>
  <p:notesSz cx="6742113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14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996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620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988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90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76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847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4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278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591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26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BEAC-73C0-4D67-AA86-3FCDA305483A}" type="datetimeFigureOut">
              <a:rPr lang="fi-FI" smtClean="0"/>
              <a:t>24.5.2015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07585-B9BD-43D2-9AA5-1A2405829D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83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decomposition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May</a:t>
            </a:r>
            <a:r>
              <a:rPr lang="fi-FI" dirty="0" smtClean="0"/>
              <a:t> 27th 2015</a:t>
            </a:r>
          </a:p>
          <a:p>
            <a:r>
              <a:rPr lang="fi-FI" dirty="0" smtClean="0"/>
              <a:t>Helsinki, Finland</a:t>
            </a:r>
          </a:p>
          <a:p>
            <a:r>
              <a:rPr lang="fi-FI" dirty="0" smtClean="0"/>
              <a:t>E. Vuoksimaa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11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5" y="6648"/>
            <a:ext cx="8229600" cy="758056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Correlated</a:t>
            </a:r>
            <a:r>
              <a:rPr lang="fi-FI" dirty="0" smtClean="0"/>
              <a:t> </a:t>
            </a:r>
            <a:r>
              <a:rPr lang="fi-FI" dirty="0" err="1" smtClean="0"/>
              <a:t>factors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940189" y="180668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2879812" y="178319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476164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108353" y="186129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8085" y="186702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62168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372237" y="267078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311860" y="264728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46648" y="178892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Oval 18"/>
          <p:cNvSpPr/>
          <p:nvPr/>
        </p:nvSpPr>
        <p:spPr>
          <a:xfrm>
            <a:off x="7287200" y="1774205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5622520" y="3571045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7416316" y="3571045"/>
            <a:ext cx="1332148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597851" y="188479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73424" y="186129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97851" y="3534185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96336" y="3509045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878696" y="2653019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29699" y="2628445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921033" y="178892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Oval 31"/>
          <p:cNvSpPr/>
          <p:nvPr/>
        </p:nvSpPr>
        <p:spPr>
          <a:xfrm>
            <a:off x="3830713" y="178319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Oval 36"/>
          <p:cNvSpPr/>
          <p:nvPr/>
        </p:nvSpPr>
        <p:spPr>
          <a:xfrm>
            <a:off x="6364921" y="176763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Oval 37"/>
          <p:cNvSpPr/>
          <p:nvPr/>
        </p:nvSpPr>
        <p:spPr>
          <a:xfrm>
            <a:off x="8208404" y="174604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TextBox 38"/>
          <p:cNvSpPr txBox="1"/>
          <p:nvPr/>
        </p:nvSpPr>
        <p:spPr>
          <a:xfrm>
            <a:off x="2098276" y="184574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85281" y="185939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19489" y="186703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62972" y="185939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255688" y="2638301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346008" y="263173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98362" y="263173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640452" y="2628445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108353" y="463414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Oval 50"/>
          <p:cNvSpPr/>
          <p:nvPr/>
        </p:nvSpPr>
        <p:spPr>
          <a:xfrm>
            <a:off x="3139820" y="4670650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Oval 52"/>
          <p:cNvSpPr/>
          <p:nvPr/>
        </p:nvSpPr>
        <p:spPr>
          <a:xfrm>
            <a:off x="5875331" y="466218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" name="Oval 55"/>
          <p:cNvSpPr/>
          <p:nvPr/>
        </p:nvSpPr>
        <p:spPr>
          <a:xfrm>
            <a:off x="7598247" y="465313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" name="TextBox 56"/>
          <p:cNvSpPr txBox="1"/>
          <p:nvPr/>
        </p:nvSpPr>
        <p:spPr>
          <a:xfrm>
            <a:off x="1237582" y="4712254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44326" y="474875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47550" y="472335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19337" y="472961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65" name="Straight Arrow Connector 64"/>
          <p:cNvCxnSpPr>
            <a:stCxn id="49" idx="0"/>
          </p:cNvCxnSpPr>
          <p:nvPr/>
        </p:nvCxnSpPr>
        <p:spPr>
          <a:xfrm flipV="1">
            <a:off x="1540401" y="4219117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3610603" y="4247151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289910" y="4216041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8030295" y="4219117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4" idx="0"/>
            <a:endCxn id="5" idx="0"/>
          </p:cNvCxnSpPr>
          <p:nvPr/>
        </p:nvCxnSpPr>
        <p:spPr>
          <a:xfrm rot="5400000" flipH="1" flipV="1">
            <a:off x="2330301" y="825128"/>
            <a:ext cx="23495" cy="1939623"/>
          </a:xfrm>
          <a:prstGeom prst="curvedConnector3">
            <a:avLst>
              <a:gd name="adj1" fmla="val 17936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urved Connector 57"/>
          <p:cNvCxnSpPr/>
          <p:nvPr/>
        </p:nvCxnSpPr>
        <p:spPr>
          <a:xfrm rot="5400000" flipH="1" flipV="1">
            <a:off x="3299549" y="816141"/>
            <a:ext cx="23495" cy="1939623"/>
          </a:xfrm>
          <a:prstGeom prst="curvedConnector3">
            <a:avLst>
              <a:gd name="adj1" fmla="val 17936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 rot="5400000" flipH="1" flipV="1">
            <a:off x="6809140" y="798653"/>
            <a:ext cx="23495" cy="1939623"/>
          </a:xfrm>
          <a:prstGeom prst="curvedConnector3">
            <a:avLst>
              <a:gd name="adj1" fmla="val 17936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/>
          <p:nvPr/>
        </p:nvCxnSpPr>
        <p:spPr>
          <a:xfrm rot="5400000" flipH="1" flipV="1">
            <a:off x="7717951" y="774083"/>
            <a:ext cx="23495" cy="1939623"/>
          </a:xfrm>
          <a:prstGeom prst="curvedConnector3">
            <a:avLst>
              <a:gd name="adj1" fmla="val 179369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rot="5400000" flipH="1" flipV="1">
            <a:off x="2569753" y="4528433"/>
            <a:ext cx="23495" cy="1939623"/>
          </a:xfrm>
          <a:prstGeom prst="curvedConnector3">
            <a:avLst>
              <a:gd name="adj1" fmla="val -19180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>
          <a:xfrm rot="5400000" flipH="1" flipV="1">
            <a:off x="7169737" y="4553187"/>
            <a:ext cx="23495" cy="1939623"/>
          </a:xfrm>
          <a:prstGeom prst="curvedConnector3">
            <a:avLst>
              <a:gd name="adj1" fmla="val -19180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533040" y="840635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125798" y="873096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32307" y="87309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921033" y="84063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927342" y="5877272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95203" y="5877271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Curved Connector 76"/>
          <p:cNvCxnSpPr/>
          <p:nvPr/>
        </p:nvCxnSpPr>
        <p:spPr>
          <a:xfrm rot="5400000" flipH="1" flipV="1">
            <a:off x="3616585" y="-455424"/>
            <a:ext cx="17763" cy="4506459"/>
          </a:xfrm>
          <a:prstGeom prst="curvedConnector3">
            <a:avLst>
              <a:gd name="adj1" fmla="val 3150532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/>
          <p:nvPr/>
        </p:nvCxnSpPr>
        <p:spPr>
          <a:xfrm rot="5400000" flipH="1" flipV="1">
            <a:off x="5488793" y="-455424"/>
            <a:ext cx="17763" cy="4506459"/>
          </a:xfrm>
          <a:prstGeom prst="curvedConnector3">
            <a:avLst>
              <a:gd name="adj1" fmla="val 3150532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/>
          <p:nvPr/>
        </p:nvCxnSpPr>
        <p:spPr>
          <a:xfrm rot="5400000" flipH="1" flipV="1">
            <a:off x="4564552" y="-455424"/>
            <a:ext cx="17763" cy="4506459"/>
          </a:xfrm>
          <a:prstGeom prst="curvedConnector3">
            <a:avLst>
              <a:gd name="adj1" fmla="val 4866458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/>
          <p:nvPr/>
        </p:nvCxnSpPr>
        <p:spPr>
          <a:xfrm rot="5400000" flipH="1" flipV="1">
            <a:off x="6378412" y="-455424"/>
            <a:ext cx="17763" cy="4506459"/>
          </a:xfrm>
          <a:prstGeom prst="curvedConnector3">
            <a:avLst>
              <a:gd name="adj1" fmla="val 49141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Additive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99" y="3579512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1421" y="2848747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4229" y="253124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1880" y="29005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031959"/>
              </p:ext>
            </p:extLst>
          </p:nvPr>
        </p:nvGraphicFramePr>
        <p:xfrm>
          <a:off x="4932040" y="2088272"/>
          <a:ext cx="3558732" cy="10972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6244"/>
                <a:gridCol w="1186244"/>
                <a:gridCol w="1186244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Height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GCA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a22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5877272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omxSetParameters</a:t>
            </a:r>
            <a:r>
              <a:rPr lang="fi-FI" dirty="0" smtClean="0"/>
              <a:t>( </a:t>
            </a:r>
            <a:r>
              <a:rPr lang="fi-FI" dirty="0" err="1" smtClean="0"/>
              <a:t>CholAeModel_noAcor</a:t>
            </a:r>
            <a:r>
              <a:rPr lang="fi-FI" dirty="0" smtClean="0"/>
              <a:t>, </a:t>
            </a:r>
            <a:r>
              <a:rPr lang="fi-FI" dirty="0" err="1" smtClean="0"/>
              <a:t>labels=labLower("a",nv</a:t>
            </a:r>
            <a:r>
              <a:rPr lang="fi-FI" dirty="0" smtClean="0"/>
              <a:t>), </a:t>
            </a:r>
            <a:r>
              <a:rPr lang="fi-FI" dirty="0" err="1" smtClean="0"/>
              <a:t>free=c(TRUE,FALSE,TRUE</a:t>
            </a:r>
            <a:r>
              <a:rPr lang="fi-FI" dirty="0" smtClean="0"/>
              <a:t>))</a:t>
            </a:r>
            <a:endParaRPr lang="fi-FI" dirty="0"/>
          </a:p>
        </p:txBody>
      </p:sp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1" name="TextBox 20"/>
          <p:cNvSpPr txBox="1"/>
          <p:nvPr/>
        </p:nvSpPr>
        <p:spPr>
          <a:xfrm>
            <a:off x="107504" y="558924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s</a:t>
            </a:r>
            <a:r>
              <a:rPr lang="fi-FI" dirty="0" err="1" smtClean="0"/>
              <a:t>hared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 to </a:t>
            </a:r>
            <a:r>
              <a:rPr lang="fi-FI" dirty="0" err="1" smtClean="0"/>
              <a:t>zero</a:t>
            </a:r>
            <a:r>
              <a:rPr lang="fi-FI" dirty="0" smtClean="0"/>
              <a:t> (0):</a:t>
            </a:r>
            <a:endParaRPr lang="fi-FI" dirty="0"/>
          </a:p>
        </p:txBody>
      </p:sp>
      <p:sp>
        <p:nvSpPr>
          <p:cNvPr id="22" name="TextBox 21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5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Additive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99" y="3579512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1421" y="2848747"/>
            <a:ext cx="539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4229" y="253124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1880" y="290058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2710"/>
              </p:ext>
            </p:extLst>
          </p:nvPr>
        </p:nvGraphicFramePr>
        <p:xfrm>
          <a:off x="4932040" y="2088272"/>
          <a:ext cx="3558732" cy="10972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6244"/>
                <a:gridCol w="1186244"/>
                <a:gridCol w="1186244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C2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Height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GCA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c22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5877272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omxSetParameters</a:t>
            </a:r>
            <a:r>
              <a:rPr lang="fi-FI" dirty="0" smtClean="0"/>
              <a:t>( </a:t>
            </a:r>
            <a:r>
              <a:rPr lang="fi-FI" dirty="0" err="1" smtClean="0"/>
              <a:t>CholAeModel_noCcor</a:t>
            </a:r>
            <a:r>
              <a:rPr lang="fi-FI" dirty="0" smtClean="0"/>
              <a:t>, </a:t>
            </a:r>
            <a:r>
              <a:rPr lang="fi-FI" dirty="0" err="1" smtClean="0"/>
              <a:t>labels=labLower(”c",nv</a:t>
            </a:r>
            <a:r>
              <a:rPr lang="fi-FI" dirty="0" smtClean="0"/>
              <a:t>), </a:t>
            </a:r>
            <a:r>
              <a:rPr lang="fi-FI" dirty="0" err="1" smtClean="0"/>
              <a:t>free=c(TRUE,FALSE,TRUE</a:t>
            </a:r>
            <a:r>
              <a:rPr lang="fi-FI" dirty="0" smtClean="0"/>
              <a:t>))</a:t>
            </a:r>
            <a:endParaRPr lang="fi-FI" dirty="0"/>
          </a:p>
        </p:txBody>
      </p:sp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1" name="TextBox 20"/>
          <p:cNvSpPr txBox="1"/>
          <p:nvPr/>
        </p:nvSpPr>
        <p:spPr>
          <a:xfrm>
            <a:off x="107504" y="5589240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s</a:t>
            </a:r>
            <a:r>
              <a:rPr lang="fi-FI" dirty="0" err="1" smtClean="0"/>
              <a:t>hared</a:t>
            </a:r>
            <a:r>
              <a:rPr lang="fi-FI" dirty="0" smtClean="0"/>
              <a:t> common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 to </a:t>
            </a:r>
            <a:r>
              <a:rPr lang="fi-FI" dirty="0" err="1" smtClean="0"/>
              <a:t>zero</a:t>
            </a:r>
            <a:r>
              <a:rPr lang="fi-FI" dirty="0" smtClean="0"/>
              <a:t> (0):</a:t>
            </a:r>
            <a:endParaRPr lang="fi-FI" dirty="0"/>
          </a:p>
        </p:txBody>
      </p:sp>
      <p:sp>
        <p:nvSpPr>
          <p:cNvPr id="22" name="TextBox 21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C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Additive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99" y="3579512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1421" y="2848747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4229" y="253124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1880" y="290058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54574"/>
              </p:ext>
            </p:extLst>
          </p:nvPr>
        </p:nvGraphicFramePr>
        <p:xfrm>
          <a:off x="4932040" y="2088272"/>
          <a:ext cx="3558732" cy="10972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86244"/>
                <a:gridCol w="1186244"/>
                <a:gridCol w="1186244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E2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Height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GCA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e22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07504" y="5877272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omxSetParameters</a:t>
            </a:r>
            <a:r>
              <a:rPr lang="fi-FI" dirty="0" smtClean="0"/>
              <a:t>( </a:t>
            </a:r>
            <a:r>
              <a:rPr lang="fi-FI" dirty="0" err="1" smtClean="0"/>
              <a:t>CholAeModel_noEcor</a:t>
            </a:r>
            <a:r>
              <a:rPr lang="fi-FI" dirty="0" smtClean="0"/>
              <a:t>, </a:t>
            </a:r>
            <a:r>
              <a:rPr lang="fi-FI" dirty="0" err="1" smtClean="0"/>
              <a:t>labels=labLower(”e",nv</a:t>
            </a:r>
            <a:r>
              <a:rPr lang="fi-FI" dirty="0" smtClean="0"/>
              <a:t>), </a:t>
            </a:r>
            <a:r>
              <a:rPr lang="fi-FI" dirty="0" err="1" smtClean="0"/>
              <a:t>free=c(TRUE,FALSE,TRUE</a:t>
            </a:r>
            <a:r>
              <a:rPr lang="fi-FI" dirty="0" smtClean="0"/>
              <a:t>))</a:t>
            </a:r>
            <a:endParaRPr lang="fi-FI" dirty="0"/>
          </a:p>
        </p:txBody>
      </p:sp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1" name="TextBox 20"/>
          <p:cNvSpPr txBox="1"/>
          <p:nvPr/>
        </p:nvSpPr>
        <p:spPr>
          <a:xfrm>
            <a:off x="107504" y="558924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s</a:t>
            </a:r>
            <a:r>
              <a:rPr lang="fi-FI" dirty="0" err="1" smtClean="0"/>
              <a:t>hared</a:t>
            </a:r>
            <a:r>
              <a:rPr lang="fi-FI" dirty="0" smtClean="0"/>
              <a:t> </a:t>
            </a:r>
            <a:r>
              <a:rPr lang="fi-FI" dirty="0" err="1" smtClean="0"/>
              <a:t>unique</a:t>
            </a:r>
            <a:r>
              <a:rPr lang="fi-FI" dirty="0" smtClean="0"/>
              <a:t>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constrained</a:t>
            </a:r>
            <a:r>
              <a:rPr lang="fi-FI" dirty="0" smtClean="0"/>
              <a:t> to </a:t>
            </a:r>
            <a:r>
              <a:rPr lang="fi-FI" dirty="0" err="1" smtClean="0"/>
              <a:t>zero</a:t>
            </a:r>
            <a:r>
              <a:rPr lang="fi-FI" dirty="0" smtClean="0"/>
              <a:t> (0):</a:t>
            </a:r>
            <a:endParaRPr lang="fi-FI" dirty="0"/>
          </a:p>
        </p:txBody>
      </p:sp>
      <p:sp>
        <p:nvSpPr>
          <p:cNvPr id="22" name="TextBox 21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6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Number</a:t>
            </a:r>
            <a:r>
              <a:rPr lang="fi-FI" dirty="0" smtClean="0"/>
              <a:t> of </a:t>
            </a:r>
            <a:r>
              <a:rPr lang="fi-FI" dirty="0" err="1" smtClean="0"/>
              <a:t>parameters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772816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276872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C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708920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(2 X 3) / 2 = 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217085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eans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4133" y="126876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Bivariate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3717032"/>
            <a:ext cx="295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parameters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4437112"/>
            <a:ext cx="4634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in AE-AE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cholesky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4133" y="4941168"/>
            <a:ext cx="5987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in AE-AE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cholesky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= 0 ?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5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Proportion of </a:t>
            </a:r>
            <a:r>
              <a:rPr lang="fi-FI" dirty="0" err="1" smtClean="0"/>
              <a:t>phenotypic</a:t>
            </a:r>
            <a:r>
              <a:rPr lang="fi-FI" dirty="0" smtClean="0"/>
              <a:t> </a:t>
            </a:r>
            <a:r>
              <a:rPr lang="fi-FI" dirty="0" err="1" smtClean="0"/>
              <a:t>correlation</a:t>
            </a:r>
            <a:r>
              <a:rPr lang="fi-FI" dirty="0" smtClean="0"/>
              <a:t> </a:t>
            </a:r>
            <a:r>
              <a:rPr lang="fi-FI" dirty="0" err="1" smtClean="0"/>
              <a:t>due</a:t>
            </a:r>
            <a:r>
              <a:rPr lang="fi-FI" dirty="0" smtClean="0"/>
              <a:t> to </a:t>
            </a:r>
            <a:r>
              <a:rPr lang="fi-FI" dirty="0" err="1" smtClean="0"/>
              <a:t>rg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(√a</a:t>
            </a:r>
            <a:r>
              <a:rPr lang="fi-FI" baseline="30000" dirty="0" smtClean="0"/>
              <a:t>2</a:t>
            </a:r>
            <a:r>
              <a:rPr lang="fi-FI" dirty="0" smtClean="0"/>
              <a:t>var1 X </a:t>
            </a:r>
            <a:r>
              <a:rPr lang="fi-FI" dirty="0" err="1" smtClean="0"/>
              <a:t>rg</a:t>
            </a:r>
            <a:r>
              <a:rPr lang="fi-FI" dirty="0" smtClean="0"/>
              <a:t> X </a:t>
            </a:r>
            <a:r>
              <a:rPr lang="fi-FI" dirty="0"/>
              <a:t>√</a:t>
            </a:r>
            <a:r>
              <a:rPr lang="fi-FI" dirty="0" smtClean="0"/>
              <a:t>a</a:t>
            </a:r>
            <a:r>
              <a:rPr lang="fi-FI" baseline="30000" dirty="0" smtClean="0"/>
              <a:t>2</a:t>
            </a:r>
            <a:r>
              <a:rPr lang="fi-FI" dirty="0" smtClean="0"/>
              <a:t>var2) / </a:t>
            </a:r>
            <a:r>
              <a:rPr lang="fi-FI" dirty="0" err="1" smtClean="0"/>
              <a:t>rp</a:t>
            </a:r>
            <a:r>
              <a:rPr lang="fi-FI" dirty="0" smtClean="0"/>
              <a:t> 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 (</a:t>
            </a:r>
            <a:r>
              <a:rPr lang="fi-FI" dirty="0" smtClean="0"/>
              <a:t>√ </a:t>
            </a:r>
            <a:r>
              <a:rPr lang="fi-FI" dirty="0" err="1" smtClean="0">
                <a:sym typeface="Wingdings" panose="05000000000000000000" pitchFamily="2" charset="2"/>
              </a:rPr>
              <a:t>heritability</a:t>
            </a:r>
            <a:r>
              <a:rPr lang="fi-FI" dirty="0" smtClean="0">
                <a:sym typeface="Wingdings" panose="05000000000000000000" pitchFamily="2" charset="2"/>
              </a:rPr>
              <a:t> of </a:t>
            </a:r>
            <a:r>
              <a:rPr lang="fi-FI" dirty="0" err="1" smtClean="0">
                <a:sym typeface="Wingdings" panose="05000000000000000000" pitchFamily="2" charset="2"/>
              </a:rPr>
              <a:t>phenotype</a:t>
            </a:r>
            <a:r>
              <a:rPr lang="fi-FI" dirty="0" smtClean="0">
                <a:sym typeface="Wingdings" panose="05000000000000000000" pitchFamily="2" charset="2"/>
              </a:rPr>
              <a:t> 1 X </a:t>
            </a:r>
            <a:r>
              <a:rPr lang="fi-FI" dirty="0" err="1" smtClean="0">
                <a:sym typeface="Wingdings" panose="05000000000000000000" pitchFamily="2" charset="2"/>
              </a:rPr>
              <a:t>genetic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correlation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between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phenotype</a:t>
            </a:r>
            <a:r>
              <a:rPr lang="fi-FI" dirty="0" smtClean="0">
                <a:sym typeface="Wingdings" panose="05000000000000000000" pitchFamily="2" charset="2"/>
              </a:rPr>
              <a:t> 1 and </a:t>
            </a:r>
            <a:r>
              <a:rPr lang="fi-FI" dirty="0" err="1" smtClean="0">
                <a:sym typeface="Wingdings" panose="05000000000000000000" pitchFamily="2" charset="2"/>
              </a:rPr>
              <a:t>phenotype</a:t>
            </a:r>
            <a:r>
              <a:rPr lang="fi-FI" dirty="0" smtClean="0">
                <a:sym typeface="Wingdings" panose="05000000000000000000" pitchFamily="2" charset="2"/>
              </a:rPr>
              <a:t> 2 X </a:t>
            </a:r>
            <a:r>
              <a:rPr lang="fi-FI" dirty="0" smtClean="0"/>
              <a:t>√ </a:t>
            </a:r>
            <a:r>
              <a:rPr lang="fi-FI" dirty="0" err="1" smtClean="0"/>
              <a:t>heritability</a:t>
            </a:r>
            <a:r>
              <a:rPr lang="fi-FI" dirty="0" smtClean="0"/>
              <a:t> of </a:t>
            </a:r>
            <a:r>
              <a:rPr lang="fi-FI" dirty="0" err="1" smtClean="0"/>
              <a:t>phenotype</a:t>
            </a:r>
            <a:r>
              <a:rPr lang="fi-FI" dirty="0" smtClean="0"/>
              <a:t> 2) / </a:t>
            </a:r>
            <a:r>
              <a:rPr lang="fi-FI" dirty="0" err="1" smtClean="0"/>
              <a:t>phenotypic</a:t>
            </a:r>
            <a:r>
              <a:rPr lang="fi-FI" dirty="0" smtClean="0"/>
              <a:t> </a:t>
            </a:r>
            <a:r>
              <a:rPr lang="fi-FI" dirty="0" err="1" smtClean="0"/>
              <a:t>correlation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93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Trivariate</a:t>
            </a:r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1115616" y="2551837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/>
              <a:t>Vars</a:t>
            </a:r>
            <a:r>
              <a:rPr lang="fi-FI" dirty="0"/>
              <a:t>      &lt;- c</a:t>
            </a:r>
            <a:r>
              <a:rPr lang="fi-FI" dirty="0" smtClean="0"/>
              <a:t>(’var1',’var2’</a:t>
            </a:r>
            <a:r>
              <a:rPr lang="fi-FI" dirty="0" smtClean="0">
                <a:solidFill>
                  <a:srgbClr val="FF0000"/>
                </a:solidFill>
              </a:rPr>
              <a:t>,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smtClean="0">
                <a:solidFill>
                  <a:srgbClr val="FF0000"/>
                </a:solidFill>
              </a:rPr>
              <a:t>’var3’</a:t>
            </a:r>
            <a:r>
              <a:rPr lang="fi-FI" dirty="0" smtClean="0"/>
              <a:t>)	# </a:t>
            </a:r>
            <a:r>
              <a:rPr lang="fi-FI" dirty="0" err="1" smtClean="0"/>
              <a:t>add</a:t>
            </a:r>
            <a:r>
              <a:rPr lang="fi-FI" dirty="0" smtClean="0"/>
              <a:t> 3rd </a:t>
            </a:r>
            <a:r>
              <a:rPr lang="fi-FI" dirty="0" err="1" smtClean="0"/>
              <a:t>variable</a:t>
            </a:r>
            <a:r>
              <a:rPr lang="fi-FI" dirty="0" smtClean="0"/>
              <a:t>, 4th, 5th, etc.</a:t>
            </a:r>
            <a:endParaRPr lang="fi-FI" dirty="0"/>
          </a:p>
          <a:p>
            <a:r>
              <a:rPr lang="fi-FI" dirty="0" err="1" smtClean="0"/>
              <a:t>nv</a:t>
            </a:r>
            <a:r>
              <a:rPr lang="fi-FI" dirty="0" smtClean="0"/>
              <a:t>        </a:t>
            </a:r>
            <a:r>
              <a:rPr lang="fi-FI" dirty="0"/>
              <a:t>&lt;- </a:t>
            </a:r>
            <a:r>
              <a:rPr lang="fi-FI" dirty="0">
                <a:solidFill>
                  <a:srgbClr val="FF0000"/>
                </a:solidFill>
              </a:rPr>
              <a:t>3</a:t>
            </a:r>
            <a:r>
              <a:rPr lang="fi-FI" dirty="0" smtClean="0"/>
              <a:t>       </a:t>
            </a:r>
            <a:r>
              <a:rPr lang="fi-FI" dirty="0"/>
              <a:t>#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 smtClean="0"/>
              <a:t>variables</a:t>
            </a:r>
            <a:r>
              <a:rPr lang="fi-FI" dirty="0" smtClean="0"/>
              <a:t>	#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change</a:t>
            </a:r>
            <a:r>
              <a:rPr lang="fi-FI" dirty="0" smtClean="0"/>
              <a:t> </a:t>
            </a:r>
            <a:r>
              <a:rPr lang="fi-FI" dirty="0" err="1" smtClean="0"/>
              <a:t>this</a:t>
            </a:r>
            <a:r>
              <a:rPr lang="fi-FI" dirty="0" smtClean="0"/>
              <a:t>, </a:t>
            </a:r>
            <a:r>
              <a:rPr lang="fi-FI" dirty="0" err="1" smtClean="0"/>
              <a:t>here</a:t>
            </a:r>
            <a:r>
              <a:rPr lang="fi-FI" dirty="0" smtClean="0"/>
              <a:t> 3</a:t>
            </a:r>
            <a:endParaRPr lang="fi-FI" dirty="0"/>
          </a:p>
          <a:p>
            <a:r>
              <a:rPr lang="fi-FI" dirty="0" err="1"/>
              <a:t>ntv</a:t>
            </a:r>
            <a:r>
              <a:rPr lang="fi-FI" dirty="0"/>
              <a:t>       &lt;- nv*2    #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/>
              <a:t>total</a:t>
            </a:r>
            <a:r>
              <a:rPr lang="fi-FI" dirty="0"/>
              <a:t> </a:t>
            </a:r>
            <a:r>
              <a:rPr lang="fi-FI" dirty="0" err="1"/>
              <a:t>variables</a:t>
            </a:r>
            <a:endParaRPr lang="fi-FI" dirty="0"/>
          </a:p>
          <a:p>
            <a:r>
              <a:rPr lang="fi-FI" dirty="0" err="1"/>
              <a:t>selVars</a:t>
            </a:r>
            <a:r>
              <a:rPr lang="fi-FI" dirty="0"/>
              <a:t>   &lt;- paste(Vars,c(rep(1,nv),rep(2,nv)),sep="")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4435570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/>
              <a:t>pathA</a:t>
            </a:r>
            <a:r>
              <a:rPr lang="fi-FI" dirty="0"/>
              <a:t>     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name="a</a:t>
            </a:r>
            <a:r>
              <a:rPr lang="fi-FI" dirty="0"/>
              <a:t>" )</a:t>
            </a:r>
          </a:p>
        </p:txBody>
      </p:sp>
      <p:sp>
        <p:nvSpPr>
          <p:cNvPr id="7" name="Rectangle 6"/>
          <p:cNvSpPr/>
          <p:nvPr/>
        </p:nvSpPr>
        <p:spPr>
          <a:xfrm>
            <a:off x="631776" y="5087085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pathC</a:t>
            </a:r>
            <a:r>
              <a:rPr lang="fi-FI" dirty="0" smtClean="0"/>
              <a:t>     </a:t>
            </a:r>
            <a:r>
              <a:rPr lang="fi-FI" dirty="0"/>
              <a:t>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</a:t>
            </a:r>
            <a:r>
              <a:rPr lang="fi-FI" dirty="0" err="1" smtClean="0"/>
              <a:t>=”c</a:t>
            </a:r>
            <a:r>
              <a:rPr lang="fi-FI" dirty="0" smtClean="0"/>
              <a:t>" </a:t>
            </a:r>
            <a:r>
              <a:rPr lang="fi-FI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5713531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pathE</a:t>
            </a:r>
            <a:r>
              <a:rPr lang="fi-FI" dirty="0" smtClean="0"/>
              <a:t>     </a:t>
            </a:r>
            <a:r>
              <a:rPr lang="fi-FI" dirty="0"/>
              <a:t>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</a:t>
            </a:r>
            <a:r>
              <a:rPr lang="fi-FI" dirty="0" err="1" smtClean="0"/>
              <a:t>=”c</a:t>
            </a:r>
            <a:r>
              <a:rPr lang="fi-FI" dirty="0" smtClean="0"/>
              <a:t>" </a:t>
            </a:r>
            <a:r>
              <a:rPr lang="fi-FI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66611" y="4066238"/>
            <a:ext cx="492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 smtClean="0"/>
              <a:t>Matrices</a:t>
            </a:r>
            <a:r>
              <a:rPr lang="fi-FI" b="1" dirty="0" smtClean="0"/>
              <a:t> to </a:t>
            </a:r>
            <a:r>
              <a:rPr lang="fi-FI" b="1" dirty="0" err="1" smtClean="0"/>
              <a:t>get</a:t>
            </a:r>
            <a:r>
              <a:rPr lang="fi-FI" b="1" dirty="0" smtClean="0"/>
              <a:t> the </a:t>
            </a:r>
            <a:r>
              <a:rPr lang="fi-FI" b="1" dirty="0" err="1" smtClean="0"/>
              <a:t>path</a:t>
            </a:r>
            <a:r>
              <a:rPr lang="fi-FI" b="1" dirty="0" smtClean="0"/>
              <a:t> </a:t>
            </a:r>
            <a:r>
              <a:rPr lang="fi-FI" b="1" dirty="0" err="1" smtClean="0"/>
              <a:t>coefficients</a:t>
            </a:r>
            <a:r>
              <a:rPr lang="fi-FI" b="1" dirty="0" smtClean="0"/>
              <a:t> for a, c and e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85790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decompostion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1306749" y="2432263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80047" y="2835761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47482" y="273039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9410" y="302042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953547"/>
              </p:ext>
            </p:extLst>
          </p:nvPr>
        </p:nvGraphicFramePr>
        <p:xfrm>
          <a:off x="4932040" y="2088272"/>
          <a:ext cx="355873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9683"/>
                <a:gridCol w="889683"/>
                <a:gridCol w="889683"/>
                <a:gridCol w="889683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a32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33293" y="2225596"/>
            <a:ext cx="2130595" cy="12758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98380" y="204093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a31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03713" y="2459910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53129" y="248589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a32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56453" y="261959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a33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(3 X 4) / 2 = 6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4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decompostion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1306749" y="2432263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80047" y="2835761"/>
            <a:ext cx="539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47482" y="273039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9410" y="302042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4104"/>
              </p:ext>
            </p:extLst>
          </p:nvPr>
        </p:nvGraphicFramePr>
        <p:xfrm>
          <a:off x="4932040" y="2088272"/>
          <a:ext cx="355873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9683"/>
                <a:gridCol w="889683"/>
                <a:gridCol w="889683"/>
                <a:gridCol w="889683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c22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c31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c32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c33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33293" y="2225596"/>
            <a:ext cx="2130595" cy="12758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98380" y="204093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03713" y="2459910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53129" y="248589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56453" y="2619593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C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(3 X 4) / 2 = 6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decompostion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1306749" y="2432263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80047" y="2835761"/>
            <a:ext cx="55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47482" y="273039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9410" y="302042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48443"/>
              </p:ext>
            </p:extLst>
          </p:nvPr>
        </p:nvGraphicFramePr>
        <p:xfrm>
          <a:off x="4932040" y="2088272"/>
          <a:ext cx="3558732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9683"/>
                <a:gridCol w="889683"/>
                <a:gridCol w="889683"/>
                <a:gridCol w="889683"/>
              </a:tblGrid>
              <a:tr h="125555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A3</a:t>
                      </a:r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e11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noFill/>
                  </a:tcPr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e21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e22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125555">
                <a:tc>
                  <a:txBody>
                    <a:bodyPr/>
                    <a:lstStyle/>
                    <a:p>
                      <a:r>
                        <a:rPr lang="fi-FI" dirty="0" smtClean="0"/>
                        <a:t>Var3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e31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e32</a:t>
                      </a:r>
                      <a:endParaRPr lang="fi-F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e33</a:t>
                      </a:r>
                      <a:endParaRPr lang="fi-FI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41583" y="450912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Lower</a:t>
            </a:r>
            <a:r>
              <a:rPr lang="fi-FI" dirty="0" smtClean="0"/>
              <a:t> </a:t>
            </a:r>
            <a:r>
              <a:rPr lang="fi-FI" dirty="0" err="1" smtClean="0"/>
              <a:t>nvar</a:t>
            </a:r>
            <a:r>
              <a:rPr lang="fi-FI" dirty="0" smtClean="0"/>
              <a:t> x </a:t>
            </a:r>
            <a:r>
              <a:rPr lang="fi-FI" dirty="0" err="1" smtClean="0"/>
              <a:t>nvar</a:t>
            </a:r>
            <a:r>
              <a:rPr lang="fi-FI" dirty="0" smtClean="0"/>
              <a:t> </a:t>
            </a:r>
            <a:r>
              <a:rPr lang="fi-FI" dirty="0" err="1" smtClean="0"/>
              <a:t>matrix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/>
              <a:t>parameters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estimated</a:t>
            </a:r>
            <a:r>
              <a:rPr lang="fi-FI" dirty="0" smtClean="0"/>
              <a:t> </a:t>
            </a:r>
            <a:r>
              <a:rPr lang="fi-FI" dirty="0" err="1" smtClean="0"/>
              <a:t>freely</a:t>
            </a:r>
            <a:endParaRPr lang="fi-FI" dirty="0"/>
          </a:p>
        </p:txBody>
      </p: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33293" y="2225596"/>
            <a:ext cx="2130595" cy="12758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98380" y="204093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03713" y="2459910"/>
            <a:ext cx="945398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953129" y="248589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56453" y="261959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40637" y="5051649"/>
            <a:ext cx="6111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(3 X 4) / 2 = 6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Univariate</a:t>
            </a:r>
            <a:r>
              <a:rPr lang="fi-FI" dirty="0" smtClean="0"/>
              <a:t> &amp; </a:t>
            </a:r>
            <a:r>
              <a:rPr lang="fi-FI" dirty="0" err="1" smtClean="0"/>
              <a:t>multivariate</a:t>
            </a:r>
            <a:r>
              <a:rPr lang="fi-FI" dirty="0" smtClean="0"/>
              <a:t> </a:t>
            </a:r>
            <a:r>
              <a:rPr lang="fi-FI" dirty="0" err="1" smtClean="0"/>
              <a:t>approach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 smtClean="0">
                <a:solidFill>
                  <a:schemeClr val="bg1">
                    <a:lumMod val="85000"/>
                  </a:schemeClr>
                </a:solidFill>
              </a:rPr>
              <a:t>Univariate</a:t>
            </a:r>
            <a:r>
              <a:rPr lang="fi-FI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fi-FI" dirty="0" err="1" smtClean="0">
                <a:solidFill>
                  <a:schemeClr val="bg1">
                    <a:lumMod val="85000"/>
                  </a:schemeClr>
                </a:solidFill>
              </a:rPr>
              <a:t>models</a:t>
            </a:r>
            <a:r>
              <a:rPr lang="fi-FI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fi-FI" dirty="0" smtClean="0">
                <a:solidFill>
                  <a:schemeClr val="bg1">
                    <a:lumMod val="85000"/>
                  </a:schemeClr>
                </a:solidFill>
              </a:rPr>
              <a:t>– A,C and E </a:t>
            </a:r>
            <a:r>
              <a:rPr lang="fi-FI" dirty="0" err="1" smtClean="0">
                <a:solidFill>
                  <a:schemeClr val="bg1">
                    <a:lumMod val="85000"/>
                  </a:schemeClr>
                </a:solidFill>
              </a:rPr>
              <a:t>estimates</a:t>
            </a:r>
            <a:endParaRPr lang="fi-FI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fi-FI" dirty="0" err="1" smtClean="0"/>
              <a:t>Bivariate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 – A,C and E </a:t>
            </a:r>
            <a:r>
              <a:rPr lang="fi-FI" dirty="0" err="1" smtClean="0"/>
              <a:t>estimates</a:t>
            </a:r>
            <a:r>
              <a:rPr lang="fi-FI" dirty="0" smtClean="0"/>
              <a:t> &amp; </a:t>
            </a:r>
            <a:r>
              <a:rPr lang="fi-FI" dirty="0" err="1" smtClean="0"/>
              <a:t>covariance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phenotypes</a:t>
            </a:r>
            <a:endParaRPr lang="fi-FI" dirty="0" smtClean="0"/>
          </a:p>
          <a:p>
            <a:pPr lvl="1"/>
            <a:r>
              <a:rPr lang="fi-FI" dirty="0" smtClean="0"/>
              <a:t>ACE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</a:t>
            </a:r>
            <a:r>
              <a:rPr lang="fi-FI" dirty="0" err="1" smtClean="0"/>
              <a:t>compared</a:t>
            </a:r>
            <a:r>
              <a:rPr lang="fi-FI" dirty="0" smtClean="0"/>
              <a:t> to </a:t>
            </a:r>
            <a:r>
              <a:rPr lang="fi-FI" dirty="0" err="1" smtClean="0"/>
              <a:t>univariate</a:t>
            </a:r>
            <a:r>
              <a:rPr lang="fi-FI" dirty="0" smtClean="0"/>
              <a:t> </a:t>
            </a:r>
            <a:r>
              <a:rPr lang="fi-FI" dirty="0" err="1" smtClean="0"/>
              <a:t>scenario</a:t>
            </a:r>
            <a:endParaRPr lang="fi-FI" dirty="0" smtClean="0"/>
          </a:p>
          <a:p>
            <a:pPr lvl="1"/>
            <a:r>
              <a:rPr lang="fi-FI" dirty="0" err="1"/>
              <a:t>t</a:t>
            </a:r>
            <a:r>
              <a:rPr lang="fi-FI" dirty="0" err="1" smtClean="0"/>
              <a:t>wo</a:t>
            </a:r>
            <a:r>
              <a:rPr lang="fi-FI" dirty="0" smtClean="0"/>
              <a:t> </a:t>
            </a:r>
            <a:r>
              <a:rPr lang="fi-FI" dirty="0" err="1" smtClean="0"/>
              <a:t>interpretations</a:t>
            </a:r>
            <a:r>
              <a:rPr lang="fi-FI" dirty="0" smtClean="0"/>
              <a:t> on the </a:t>
            </a:r>
            <a:r>
              <a:rPr lang="fi-FI" dirty="0" err="1" smtClean="0"/>
              <a:t>relationship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phenotypes</a:t>
            </a:r>
            <a:endParaRPr lang="fi-FI" dirty="0" smtClean="0"/>
          </a:p>
          <a:p>
            <a:pPr marL="457200" lvl="1" indent="0">
              <a:buNone/>
            </a:pPr>
            <a:r>
              <a:rPr lang="fi-FI" dirty="0" smtClean="0"/>
              <a:t>1) </a:t>
            </a:r>
            <a:r>
              <a:rPr lang="fi-FI" dirty="0" err="1" smtClean="0"/>
              <a:t>how</a:t>
            </a:r>
            <a:r>
              <a:rPr lang="fi-FI" dirty="0" smtClean="0"/>
              <a:t> </a:t>
            </a:r>
            <a:r>
              <a:rPr lang="fi-FI" dirty="0" err="1" smtClean="0"/>
              <a:t>much</a:t>
            </a:r>
            <a:r>
              <a:rPr lang="fi-FI" dirty="0" smtClean="0"/>
              <a:t> of the </a:t>
            </a:r>
            <a:r>
              <a:rPr lang="fi-FI" dirty="0" err="1" smtClean="0"/>
              <a:t>variance</a:t>
            </a:r>
            <a:r>
              <a:rPr lang="fi-FI" dirty="0" smtClean="0"/>
              <a:t> is </a:t>
            </a:r>
            <a:r>
              <a:rPr lang="fi-FI" dirty="0" err="1" smtClean="0"/>
              <a:t>explained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A,C,E </a:t>
            </a:r>
            <a:r>
              <a:rPr lang="fi-FI" dirty="0" err="1" smtClean="0"/>
              <a:t>effect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shared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phenotypes</a:t>
            </a:r>
            <a:endParaRPr lang="fi-FI" dirty="0" smtClean="0"/>
          </a:p>
          <a:p>
            <a:pPr marL="457200" lvl="1" indent="0">
              <a:buNone/>
            </a:pPr>
            <a:r>
              <a:rPr lang="fi-FI" dirty="0" smtClean="0"/>
              <a:t>2) </a:t>
            </a:r>
            <a:r>
              <a:rPr lang="fi-FI" dirty="0" err="1" smtClean="0"/>
              <a:t>decomposing</a:t>
            </a:r>
            <a:r>
              <a:rPr lang="fi-FI" dirty="0" smtClean="0"/>
              <a:t> </a:t>
            </a:r>
            <a:r>
              <a:rPr lang="fi-FI" dirty="0" err="1" smtClean="0"/>
              <a:t>phenotypic</a:t>
            </a:r>
            <a:r>
              <a:rPr lang="fi-FI" dirty="0" smtClean="0"/>
              <a:t> </a:t>
            </a:r>
            <a:r>
              <a:rPr lang="fi-FI" dirty="0" err="1" smtClean="0"/>
              <a:t>correlation</a:t>
            </a:r>
            <a:r>
              <a:rPr lang="fi-FI" dirty="0" smtClean="0"/>
              <a:t> into </a:t>
            </a:r>
            <a:r>
              <a:rPr lang="fi-FI" dirty="0" err="1" smtClean="0"/>
              <a:t>genetic</a:t>
            </a:r>
            <a:r>
              <a:rPr lang="fi-FI" dirty="0" smtClean="0"/>
              <a:t> and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correlations</a:t>
            </a:r>
            <a:r>
              <a:rPr lang="fi-FI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08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correlated</a:t>
            </a:r>
            <a:r>
              <a:rPr lang="fi-FI" dirty="0" smtClean="0"/>
              <a:t> </a:t>
            </a:r>
            <a:r>
              <a:rPr lang="fi-FI" dirty="0" err="1" smtClean="0"/>
              <a:t>factors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4" idx="0"/>
            <a:endCxn id="26" idx="0"/>
          </p:cNvCxnSpPr>
          <p:nvPr/>
        </p:nvCxnSpPr>
        <p:spPr>
          <a:xfrm rot="16200000" flipH="1">
            <a:off x="1747936" y="948020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6200000" flipH="1">
            <a:off x="3187348" y="958396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0"/>
            <a:endCxn id="5" idx="0"/>
          </p:cNvCxnSpPr>
          <p:nvPr/>
        </p:nvCxnSpPr>
        <p:spPr>
          <a:xfrm rot="5400000" flipH="1" flipV="1">
            <a:off x="2457311" y="238645"/>
            <a:ext cx="12700" cy="2912132"/>
          </a:xfrm>
          <a:prstGeom prst="curvedConnector3">
            <a:avLst>
              <a:gd name="adj1" fmla="val 393333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90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correlated</a:t>
            </a:r>
            <a:r>
              <a:rPr lang="fi-FI" dirty="0" smtClean="0"/>
              <a:t> </a:t>
            </a:r>
            <a:r>
              <a:rPr lang="fi-FI" dirty="0" err="1" smtClean="0"/>
              <a:t>factors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4" idx="0"/>
            <a:endCxn id="26" idx="0"/>
          </p:cNvCxnSpPr>
          <p:nvPr/>
        </p:nvCxnSpPr>
        <p:spPr>
          <a:xfrm rot="16200000" flipH="1">
            <a:off x="1747936" y="948020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6200000" flipH="1">
            <a:off x="3187348" y="958396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0"/>
            <a:endCxn id="5" idx="0"/>
          </p:cNvCxnSpPr>
          <p:nvPr/>
        </p:nvCxnSpPr>
        <p:spPr>
          <a:xfrm rot="5400000" flipH="1" flipV="1">
            <a:off x="2457311" y="238645"/>
            <a:ext cx="12700" cy="2912132"/>
          </a:xfrm>
          <a:prstGeom prst="curvedConnector3">
            <a:avLst>
              <a:gd name="adj1" fmla="val 393333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3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fi-FI" dirty="0" err="1" smtClean="0"/>
              <a:t>Trivariate</a:t>
            </a:r>
            <a:r>
              <a:rPr lang="fi-FI" dirty="0" smtClean="0"/>
              <a:t> </a:t>
            </a:r>
            <a:r>
              <a:rPr lang="fi-FI" dirty="0" err="1" smtClean="0"/>
              <a:t>correlated</a:t>
            </a:r>
            <a:r>
              <a:rPr lang="fi-FI" dirty="0" smtClean="0"/>
              <a:t> </a:t>
            </a:r>
            <a:r>
              <a:rPr lang="fi-FI" dirty="0" err="1" smtClean="0"/>
              <a:t>factors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569197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481329" y="169471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569228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924773" y="3523111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23765" y="1772816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35897" y="1778004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956" y="3590032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ar1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64884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ar2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001245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913377" y="255880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01309" y="3517086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xtBox 22"/>
          <p:cNvSpPr txBox="1"/>
          <p:nvPr/>
        </p:nvSpPr>
        <p:spPr>
          <a:xfrm>
            <a:off x="3384497" y="3551118"/>
            <a:ext cx="943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Var3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67767" y="169989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xtBox 26"/>
          <p:cNvSpPr txBox="1"/>
          <p:nvPr/>
        </p:nvSpPr>
        <p:spPr>
          <a:xfrm>
            <a:off x="2252147" y="1778008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499815" y="256914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4" idx="0"/>
            <a:endCxn id="26" idx="0"/>
          </p:cNvCxnSpPr>
          <p:nvPr/>
        </p:nvCxnSpPr>
        <p:spPr>
          <a:xfrm rot="16200000" flipH="1">
            <a:off x="1747936" y="948020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 rot="16200000" flipH="1">
            <a:off x="3187348" y="958396"/>
            <a:ext cx="5188" cy="1498570"/>
          </a:xfrm>
          <a:prstGeom prst="curvedConnector3">
            <a:avLst>
              <a:gd name="adj1" fmla="val -440632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4" idx="0"/>
            <a:endCxn id="5" idx="0"/>
          </p:cNvCxnSpPr>
          <p:nvPr/>
        </p:nvCxnSpPr>
        <p:spPr>
          <a:xfrm rot="5400000" flipH="1" flipV="1">
            <a:off x="2457311" y="238645"/>
            <a:ext cx="12700" cy="2912132"/>
          </a:xfrm>
          <a:prstGeom prst="curvedConnector3">
            <a:avLst>
              <a:gd name="adj1" fmla="val 393333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3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Number</a:t>
            </a:r>
            <a:r>
              <a:rPr lang="fi-FI" dirty="0" smtClean="0"/>
              <a:t> of </a:t>
            </a:r>
            <a:r>
              <a:rPr lang="fi-FI" dirty="0" err="1" smtClean="0"/>
              <a:t>parameters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772816"/>
            <a:ext cx="4352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276872"/>
            <a:ext cx="439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C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708920"/>
            <a:ext cx="437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nvar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X (nvar+1)] / 2 =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of E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21708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eans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4133" y="1268760"/>
            <a:ext cx="1137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Trivariate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3717032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umber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parameters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?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Included</a:t>
            </a:r>
            <a:r>
              <a:rPr lang="fi-FI" dirty="0" smtClean="0"/>
              <a:t> in the </a:t>
            </a:r>
            <a:r>
              <a:rPr lang="fi-FI" dirty="0" err="1" smtClean="0"/>
              <a:t>example</a:t>
            </a:r>
            <a:r>
              <a:rPr lang="fi-FI" dirty="0" smtClean="0"/>
              <a:t> </a:t>
            </a:r>
            <a:r>
              <a:rPr lang="fi-FI" smtClean="0"/>
              <a:t>script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Saturated</a:t>
            </a:r>
            <a:r>
              <a:rPr lang="fi-FI" dirty="0" smtClean="0"/>
              <a:t> </a:t>
            </a:r>
            <a:r>
              <a:rPr lang="fi-FI" dirty="0" err="1" smtClean="0"/>
              <a:t>models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included</a:t>
            </a:r>
            <a:r>
              <a:rPr lang="fi-FI" dirty="0" smtClean="0"/>
              <a:t> in the </a:t>
            </a:r>
            <a:r>
              <a:rPr lang="fi-FI" dirty="0" err="1" smtClean="0"/>
              <a:t>script</a:t>
            </a:r>
            <a:endParaRPr lang="fi-FI" dirty="0" smtClean="0"/>
          </a:p>
          <a:p>
            <a:r>
              <a:rPr lang="fi-FI" dirty="0" smtClean="0"/>
              <a:t>ACE-ACE </a:t>
            </a:r>
            <a:r>
              <a:rPr lang="fi-FI" dirty="0" err="1" smtClean="0"/>
              <a:t>Cholesky</a:t>
            </a:r>
            <a:endParaRPr lang="fi-FI" dirty="0" smtClean="0"/>
          </a:p>
          <a:p>
            <a:r>
              <a:rPr lang="fi-FI" dirty="0" smtClean="0"/>
              <a:t>AE-AE </a:t>
            </a:r>
            <a:r>
              <a:rPr lang="fi-FI" dirty="0" err="1" smtClean="0"/>
              <a:t>Cholesky</a:t>
            </a:r>
            <a:endParaRPr lang="fi-FI" dirty="0" smtClean="0"/>
          </a:p>
          <a:p>
            <a:r>
              <a:rPr lang="fi-FI" dirty="0" smtClean="0"/>
              <a:t>CE-CE </a:t>
            </a:r>
            <a:r>
              <a:rPr lang="fi-FI" dirty="0" err="1" smtClean="0"/>
              <a:t>Cholesky</a:t>
            </a:r>
            <a:endParaRPr lang="fi-FI" dirty="0" smtClean="0"/>
          </a:p>
          <a:p>
            <a:r>
              <a:rPr lang="fi-FI" dirty="0" err="1"/>
              <a:t>r</a:t>
            </a:r>
            <a:r>
              <a:rPr lang="fi-FI" dirty="0" err="1" smtClean="0"/>
              <a:t>g</a:t>
            </a:r>
            <a:r>
              <a:rPr lang="fi-FI" dirty="0" smtClean="0"/>
              <a:t> = 0</a:t>
            </a:r>
          </a:p>
          <a:p>
            <a:r>
              <a:rPr lang="fi-FI" dirty="0" err="1"/>
              <a:t>r</a:t>
            </a:r>
            <a:r>
              <a:rPr lang="fi-FI" dirty="0" err="1" smtClean="0"/>
              <a:t>e</a:t>
            </a:r>
            <a:r>
              <a:rPr lang="fi-FI" dirty="0" smtClean="0"/>
              <a:t> = 0</a:t>
            </a:r>
          </a:p>
          <a:p>
            <a:r>
              <a:rPr lang="fi-FI" dirty="0"/>
              <a:t>n</a:t>
            </a:r>
            <a:r>
              <a:rPr lang="fi-FI" dirty="0" smtClean="0"/>
              <a:t>o </a:t>
            </a:r>
            <a:r>
              <a:rPr lang="fi-FI" dirty="0" err="1" smtClean="0"/>
              <a:t>correlation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phenotypes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72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Bivariate</a:t>
            </a:r>
            <a:r>
              <a:rPr lang="fi-FI" dirty="0" smtClean="0"/>
              <a:t> with </a:t>
            </a:r>
            <a:r>
              <a:rPr lang="fi-FI" dirty="0" err="1" smtClean="0"/>
              <a:t>height</a:t>
            </a:r>
            <a:r>
              <a:rPr lang="fi-FI" dirty="0" smtClean="0"/>
              <a:t> &amp; </a:t>
            </a:r>
            <a:r>
              <a:rPr lang="fi-FI" dirty="0" err="1" smtClean="0"/>
              <a:t>weight</a:t>
            </a:r>
            <a:r>
              <a:rPr lang="fi-FI" dirty="0" smtClean="0"/>
              <a:t>, </a:t>
            </a: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height</a:t>
            </a:r>
            <a:r>
              <a:rPr lang="fi-FI" dirty="0" smtClean="0"/>
              <a:t> &amp; GCA and </a:t>
            </a:r>
            <a:r>
              <a:rPr lang="fi-FI" dirty="0" err="1" smtClean="0"/>
              <a:t>weight</a:t>
            </a:r>
            <a:r>
              <a:rPr lang="fi-FI" dirty="0" smtClean="0"/>
              <a:t> &amp; GCA</a:t>
            </a:r>
          </a:p>
          <a:p>
            <a:r>
              <a:rPr lang="fi-FI" dirty="0" err="1" smtClean="0"/>
              <a:t>Calculate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and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correlations</a:t>
            </a:r>
            <a:endParaRPr lang="fi-FI" dirty="0" smtClean="0"/>
          </a:p>
          <a:p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set </a:t>
            </a:r>
            <a:r>
              <a:rPr lang="fi-FI" dirty="0" err="1" smtClean="0"/>
              <a:t>rg/re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both</a:t>
            </a:r>
            <a:r>
              <a:rPr lang="fi-FI" dirty="0" smtClean="0"/>
              <a:t> as </a:t>
            </a:r>
            <a:r>
              <a:rPr lang="fi-FI" dirty="0" err="1" smtClean="0"/>
              <a:t>zero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What</a:t>
            </a:r>
            <a:r>
              <a:rPr lang="fi-FI" dirty="0" smtClean="0"/>
              <a:t> is the proportion of </a:t>
            </a:r>
            <a:r>
              <a:rPr lang="fi-FI" dirty="0" err="1" smtClean="0"/>
              <a:t>phenotypic</a:t>
            </a:r>
            <a:r>
              <a:rPr lang="fi-FI" dirty="0" smtClean="0"/>
              <a:t> </a:t>
            </a:r>
            <a:r>
              <a:rPr lang="fi-FI" dirty="0" err="1" smtClean="0"/>
              <a:t>correlation</a:t>
            </a:r>
            <a:r>
              <a:rPr lang="fi-FI" dirty="0" smtClean="0"/>
              <a:t> </a:t>
            </a:r>
            <a:r>
              <a:rPr lang="fi-FI" dirty="0" err="1" smtClean="0"/>
              <a:t>due</a:t>
            </a:r>
            <a:r>
              <a:rPr lang="fi-FI" dirty="0" smtClean="0"/>
              <a:t> to </a:t>
            </a:r>
            <a:r>
              <a:rPr lang="fi-FI" dirty="0" err="1" smtClean="0"/>
              <a:t>rg</a:t>
            </a:r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13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Things</a:t>
            </a:r>
            <a:r>
              <a:rPr lang="fi-FI" dirty="0" smtClean="0"/>
              <a:t> to </a:t>
            </a:r>
            <a:r>
              <a:rPr lang="fi-FI" dirty="0" err="1" smtClean="0"/>
              <a:t>consider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automatically</a:t>
            </a:r>
            <a:r>
              <a:rPr lang="fi-FI" dirty="0" smtClean="0"/>
              <a:t> </a:t>
            </a:r>
            <a:r>
              <a:rPr lang="fi-FI" dirty="0" err="1" smtClean="0"/>
              <a:t>run</a:t>
            </a:r>
            <a:r>
              <a:rPr lang="fi-FI" dirty="0" smtClean="0"/>
              <a:t> AE-AE </a:t>
            </a:r>
            <a:r>
              <a:rPr lang="fi-FI" dirty="0" err="1" smtClean="0"/>
              <a:t>after</a:t>
            </a:r>
            <a:r>
              <a:rPr lang="fi-FI" dirty="0" smtClean="0"/>
              <a:t> ACE-ACE, </a:t>
            </a:r>
            <a:r>
              <a:rPr lang="fi-FI" dirty="0" err="1" smtClean="0"/>
              <a:t>e.g</a:t>
            </a:r>
            <a:r>
              <a:rPr lang="fi-FI" dirty="0" smtClean="0"/>
              <a:t>., </a:t>
            </a:r>
            <a:r>
              <a:rPr lang="fi-FI" dirty="0" err="1" smtClean="0"/>
              <a:t>consider</a:t>
            </a:r>
            <a:r>
              <a:rPr lang="fi-FI" dirty="0" smtClean="0"/>
              <a:t> </a:t>
            </a: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keep</a:t>
            </a:r>
            <a:r>
              <a:rPr lang="fi-FI" dirty="0" smtClean="0"/>
              <a:t> C </a:t>
            </a:r>
            <a:r>
              <a:rPr lang="fi-FI" dirty="0" err="1" smtClean="0"/>
              <a:t>effects</a:t>
            </a:r>
            <a:r>
              <a:rPr lang="fi-FI" dirty="0" smtClean="0"/>
              <a:t> for </a:t>
            </a:r>
            <a:r>
              <a:rPr lang="fi-FI" dirty="0" err="1" smtClean="0"/>
              <a:t>one(/some</a:t>
            </a:r>
            <a:r>
              <a:rPr lang="fi-FI" dirty="0" smtClean="0"/>
              <a:t>) of the </a:t>
            </a:r>
            <a:r>
              <a:rPr lang="fi-FI" dirty="0" err="1" smtClean="0"/>
              <a:t>variables</a:t>
            </a:r>
            <a:endParaRPr lang="fi-FI" dirty="0" smtClean="0"/>
          </a:p>
          <a:p>
            <a:r>
              <a:rPr lang="fi-FI" dirty="0" err="1" smtClean="0"/>
              <a:t>E.g</a:t>
            </a:r>
            <a:r>
              <a:rPr lang="fi-FI" dirty="0" smtClean="0"/>
              <a:t>., C </a:t>
            </a:r>
            <a:r>
              <a:rPr lang="fi-FI" dirty="0" err="1" smtClean="0"/>
              <a:t>effects</a:t>
            </a:r>
            <a:r>
              <a:rPr lang="fi-FI" dirty="0" smtClean="0"/>
              <a:t> of </a:t>
            </a:r>
            <a:r>
              <a:rPr lang="fi-FI" dirty="0" err="1" smtClean="0"/>
              <a:t>about</a:t>
            </a:r>
            <a:r>
              <a:rPr lang="fi-FI" dirty="0" smtClean="0"/>
              <a:t> 15%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fixed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zero</a:t>
            </a:r>
            <a:r>
              <a:rPr lang="fi-FI" dirty="0" smtClean="0"/>
              <a:t>,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still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keep</a:t>
            </a:r>
            <a:r>
              <a:rPr lang="fi-FI" dirty="0" smtClean="0"/>
              <a:t> the C </a:t>
            </a:r>
            <a:r>
              <a:rPr lang="fi-FI" dirty="0" err="1" smtClean="0"/>
              <a:t>effects</a:t>
            </a:r>
            <a:r>
              <a:rPr lang="fi-FI" dirty="0" smtClean="0"/>
              <a:t> – </a:t>
            </a:r>
            <a:r>
              <a:rPr lang="fi-FI" dirty="0" err="1" smtClean="0"/>
              <a:t>less</a:t>
            </a:r>
            <a:r>
              <a:rPr lang="fi-FI" dirty="0" smtClean="0"/>
              <a:t> </a:t>
            </a:r>
            <a:r>
              <a:rPr lang="fi-FI" dirty="0" err="1" smtClean="0"/>
              <a:t>biased</a:t>
            </a:r>
            <a:r>
              <a:rPr lang="fi-FI" dirty="0" smtClean="0"/>
              <a:t>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correlation</a:t>
            </a:r>
            <a:endParaRPr lang="fi-FI" dirty="0" smtClean="0"/>
          </a:p>
          <a:p>
            <a:r>
              <a:rPr lang="fi-FI" dirty="0" err="1" smtClean="0"/>
              <a:t>Cholesky</a:t>
            </a:r>
            <a:r>
              <a:rPr lang="fi-FI" dirty="0" smtClean="0"/>
              <a:t> in </a:t>
            </a:r>
            <a:r>
              <a:rPr lang="fi-FI" dirty="0" err="1" smtClean="0"/>
              <a:t>context</a:t>
            </a:r>
            <a:r>
              <a:rPr lang="fi-FI" dirty="0" smtClean="0"/>
              <a:t> of IP and CP </a:t>
            </a:r>
            <a:r>
              <a:rPr lang="fi-FI" dirty="0" err="1" smtClean="0"/>
              <a:t>models</a:t>
            </a:r>
            <a:endParaRPr lang="fi-FI" dirty="0" smtClean="0"/>
          </a:p>
          <a:p>
            <a:r>
              <a:rPr lang="fi-FI" dirty="0" err="1" smtClean="0"/>
              <a:t>What</a:t>
            </a:r>
            <a:r>
              <a:rPr lang="fi-FI" dirty="0" smtClean="0"/>
              <a:t> is the </a:t>
            </a:r>
            <a:r>
              <a:rPr lang="fi-FI" dirty="0" err="1" smtClean="0"/>
              <a:t>question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asking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28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Suggested</a:t>
            </a:r>
            <a:r>
              <a:rPr lang="fi-FI" dirty="0" smtClean="0"/>
              <a:t> </a:t>
            </a:r>
            <a:r>
              <a:rPr lang="fi-FI" dirty="0" err="1" smtClean="0"/>
              <a:t>reading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 smtClean="0"/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Carey G. (1988),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18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329-338.</a:t>
            </a:r>
          </a:p>
          <a:p>
            <a:r>
              <a:rPr lang="fi-FI" sz="2400" dirty="0" err="1">
                <a:latin typeface="Arial" panose="020B0604020202020204" pitchFamily="34" charset="0"/>
                <a:cs typeface="Arial" panose="020B0604020202020204" pitchFamily="34" charset="0"/>
              </a:rPr>
              <a:t>Loehlin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 (1996).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Cholesky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cautionary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26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65-69. </a:t>
            </a:r>
          </a:p>
          <a:p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Carey G. (2005).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Cholesky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Genetics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35,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653-665.</a:t>
            </a:r>
          </a:p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Wu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Neale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(2013). On the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likelihood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bivariate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ACDE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Psychometrika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78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441-463.</a:t>
            </a:r>
          </a:p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Panizzon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 (2014).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Genetic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influences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general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is g a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valid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latent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construct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i-FI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r>
              <a:rPr lang="fi-FI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43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65-76.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223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Resources </a:t>
            </a:r>
            <a:r>
              <a:rPr lang="fi-FI" dirty="0" err="1" smtClean="0"/>
              <a:t>including</a:t>
            </a:r>
            <a:r>
              <a:rPr lang="fi-FI" dirty="0" smtClean="0"/>
              <a:t> </a:t>
            </a:r>
            <a:r>
              <a:rPr lang="fi-FI" dirty="0" err="1" smtClean="0"/>
              <a:t>presentations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International </a:t>
            </a:r>
            <a:r>
              <a:rPr lang="fi-FI" dirty="0" err="1" smtClean="0"/>
              <a:t>Twin</a:t>
            </a:r>
            <a:r>
              <a:rPr lang="fi-FI" dirty="0" smtClean="0"/>
              <a:t> workshop, </a:t>
            </a:r>
            <a:r>
              <a:rPr lang="fi-FI" dirty="0" err="1" smtClean="0"/>
              <a:t>every</a:t>
            </a:r>
            <a:r>
              <a:rPr lang="fi-FI" dirty="0" smtClean="0"/>
              <a:t> </a:t>
            </a:r>
            <a:r>
              <a:rPr lang="fi-FI" dirty="0" err="1" smtClean="0"/>
              <a:t>March</a:t>
            </a:r>
            <a:r>
              <a:rPr lang="fi-FI" dirty="0" smtClean="0"/>
              <a:t>, Institute for </a:t>
            </a:r>
            <a:r>
              <a:rPr lang="fi-FI" dirty="0" err="1" smtClean="0"/>
              <a:t>behavioral</a:t>
            </a:r>
            <a:r>
              <a:rPr lang="fi-FI" dirty="0" smtClean="0"/>
              <a:t> </a:t>
            </a:r>
            <a:r>
              <a:rPr lang="fi-FI" dirty="0" err="1" smtClean="0"/>
              <a:t>genetics</a:t>
            </a:r>
            <a:r>
              <a:rPr lang="fi-FI" dirty="0" smtClean="0"/>
              <a:t>, University of </a:t>
            </a:r>
            <a:r>
              <a:rPr lang="fi-FI" dirty="0" err="1" smtClean="0"/>
              <a:t>Boulder</a:t>
            </a:r>
            <a:r>
              <a:rPr lang="fi-FI" dirty="0" smtClean="0"/>
              <a:t> Colorado</a:t>
            </a:r>
          </a:p>
          <a:p>
            <a:r>
              <a:rPr lang="fi-FI" dirty="0" smtClean="0"/>
              <a:t>QIMR, Workshop, </a:t>
            </a:r>
            <a:r>
              <a:rPr lang="fi-FI" dirty="0" err="1" smtClean="0"/>
              <a:t>Sarah</a:t>
            </a:r>
            <a:r>
              <a:rPr lang="fi-FI" dirty="0" smtClean="0"/>
              <a:t> </a:t>
            </a:r>
            <a:r>
              <a:rPr lang="fi-FI" dirty="0" err="1" smtClean="0"/>
              <a:t>Medland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103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 smtClean="0"/>
              <a:t>Multivariate</a:t>
            </a:r>
            <a:r>
              <a:rPr lang="fi-FI" dirty="0" smtClean="0"/>
              <a:t> </a:t>
            </a:r>
            <a:r>
              <a:rPr lang="fi-FI" dirty="0" err="1" smtClean="0"/>
              <a:t>models</a:t>
            </a:r>
            <a:r>
              <a:rPr lang="fi-FI" dirty="0" smtClean="0"/>
              <a:t> – A, C and E </a:t>
            </a:r>
            <a:r>
              <a:rPr lang="fi-FI" dirty="0" err="1" smtClean="0"/>
              <a:t>estimates</a:t>
            </a:r>
            <a:r>
              <a:rPr lang="fi-FI" dirty="0" smtClean="0"/>
              <a:t> &amp; </a:t>
            </a:r>
            <a:r>
              <a:rPr lang="fi-FI" dirty="0" err="1" smtClean="0"/>
              <a:t>covariance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phenotypes</a:t>
            </a:r>
            <a:r>
              <a:rPr lang="fi-FI" dirty="0" smtClean="0"/>
              <a:t>: </a:t>
            </a:r>
            <a:r>
              <a:rPr lang="fi-FI" dirty="0" err="1" smtClean="0"/>
              <a:t>trivariate</a:t>
            </a:r>
            <a:r>
              <a:rPr lang="fi-FI" dirty="0" smtClean="0"/>
              <a:t> &amp; </a:t>
            </a:r>
            <a:r>
              <a:rPr lang="fi-FI" dirty="0" err="1" smtClean="0"/>
              <a:t>other</a:t>
            </a:r>
            <a:r>
              <a:rPr lang="fi-FI" dirty="0" smtClean="0"/>
              <a:t> </a:t>
            </a:r>
            <a:r>
              <a:rPr lang="fi-FI" dirty="0" err="1" smtClean="0"/>
              <a:t>multivariate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decompositions</a:t>
            </a:r>
            <a:r>
              <a:rPr lang="fi-FI" dirty="0" smtClean="0"/>
              <a:t>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</a:t>
            </a:r>
            <a:r>
              <a:rPr lang="fi-FI" dirty="0" err="1" smtClean="0"/>
              <a:t>extension</a:t>
            </a:r>
            <a:r>
              <a:rPr lang="fi-FI" dirty="0" smtClean="0"/>
              <a:t> of </a:t>
            </a:r>
            <a:r>
              <a:rPr lang="fi-FI" dirty="0" err="1" smtClean="0"/>
              <a:t>bivariate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r>
              <a:rPr lang="fi-FI" dirty="0" smtClean="0"/>
              <a:t>;</a:t>
            </a:r>
          </a:p>
          <a:p>
            <a:r>
              <a:rPr lang="fi-FI" dirty="0" err="1" smtClean="0"/>
              <a:t>Independent</a:t>
            </a:r>
            <a:r>
              <a:rPr lang="fi-FI" dirty="0" smtClean="0"/>
              <a:t> (IP) (</a:t>
            </a:r>
            <a:r>
              <a:rPr lang="fi-FI" dirty="0" err="1" smtClean="0"/>
              <a:t>biometric</a:t>
            </a:r>
            <a:r>
              <a:rPr lang="fi-FI" dirty="0" smtClean="0"/>
              <a:t>) &amp; common </a:t>
            </a:r>
            <a:r>
              <a:rPr lang="fi-FI" dirty="0" err="1" smtClean="0"/>
              <a:t>pathway</a:t>
            </a:r>
            <a:r>
              <a:rPr lang="fi-FI" dirty="0" smtClean="0"/>
              <a:t> (CP) </a:t>
            </a:r>
            <a:r>
              <a:rPr lang="fi-FI" dirty="0" err="1" smtClean="0"/>
              <a:t>models</a:t>
            </a:r>
            <a:endParaRPr lang="fi-FI" dirty="0"/>
          </a:p>
          <a:p>
            <a:pPr lvl="1"/>
            <a:r>
              <a:rPr lang="fi-FI" dirty="0" err="1"/>
              <a:t>t</a:t>
            </a:r>
            <a:r>
              <a:rPr lang="fi-FI" dirty="0" err="1" smtClean="0"/>
              <a:t>esting</a:t>
            </a:r>
            <a:r>
              <a:rPr lang="fi-FI" dirty="0" smtClean="0"/>
              <a:t> </a:t>
            </a:r>
            <a:r>
              <a:rPr lang="fi-FI" dirty="0" err="1" smtClean="0"/>
              <a:t>against</a:t>
            </a:r>
            <a:r>
              <a:rPr lang="fi-FI" dirty="0" smtClean="0"/>
              <a:t> ACE </a:t>
            </a:r>
            <a:r>
              <a:rPr lang="fi-FI" dirty="0" err="1" smtClean="0"/>
              <a:t>Cholesky</a:t>
            </a:r>
            <a:endParaRPr lang="fi-FI" dirty="0" smtClean="0"/>
          </a:p>
          <a:p>
            <a:pPr lvl="1"/>
            <a:r>
              <a:rPr lang="fi-FI" dirty="0" err="1" smtClean="0"/>
              <a:t>Cholesky</a:t>
            </a:r>
            <a:r>
              <a:rPr lang="fi-FI" dirty="0" smtClean="0"/>
              <a:t> for </a:t>
            </a:r>
            <a:r>
              <a:rPr lang="fi-FI" dirty="0" err="1" smtClean="0"/>
              <a:t>genetic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environmental</a:t>
            </a:r>
            <a:r>
              <a:rPr lang="fi-FI" dirty="0" smtClean="0"/>
              <a:t> </a:t>
            </a:r>
            <a:r>
              <a:rPr lang="fi-FI" dirty="0" err="1" smtClean="0"/>
              <a:t>effects</a:t>
            </a:r>
            <a:r>
              <a:rPr lang="fi-FI" dirty="0" smtClean="0"/>
              <a:t>: </a:t>
            </a:r>
            <a:r>
              <a:rPr lang="fi-FI" dirty="0" err="1" smtClean="0"/>
              <a:t>e.g</a:t>
            </a:r>
            <a:r>
              <a:rPr lang="fi-FI" dirty="0" smtClean="0"/>
              <a:t>., </a:t>
            </a:r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structure</a:t>
            </a:r>
            <a:r>
              <a:rPr lang="fi-FI" dirty="0" smtClean="0"/>
              <a:t> for C and CP for A and E 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71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Example</a:t>
            </a:r>
            <a:r>
              <a:rPr lang="fi-FI" dirty="0" smtClean="0"/>
              <a:t> data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Height</a:t>
            </a:r>
            <a:r>
              <a:rPr lang="fi-FI" dirty="0" smtClean="0"/>
              <a:t> (</a:t>
            </a:r>
            <a:r>
              <a:rPr lang="fi-FI" dirty="0" err="1" smtClean="0"/>
              <a:t>measured</a:t>
            </a:r>
            <a:r>
              <a:rPr lang="fi-FI" dirty="0" smtClean="0"/>
              <a:t>), </a:t>
            </a:r>
            <a:r>
              <a:rPr lang="fi-FI" dirty="0" err="1" smtClean="0"/>
              <a:t>weight</a:t>
            </a:r>
            <a:r>
              <a:rPr lang="fi-FI" dirty="0" smtClean="0"/>
              <a:t> (</a:t>
            </a:r>
            <a:r>
              <a:rPr lang="fi-FI" dirty="0" err="1" smtClean="0"/>
              <a:t>measured</a:t>
            </a:r>
            <a:r>
              <a:rPr lang="fi-FI" dirty="0" smtClean="0"/>
              <a:t>)</a:t>
            </a:r>
          </a:p>
          <a:p>
            <a:r>
              <a:rPr lang="fi-FI" dirty="0" err="1"/>
              <a:t>a</a:t>
            </a:r>
            <a:r>
              <a:rPr lang="fi-FI" dirty="0" err="1" smtClean="0"/>
              <a:t>lso</a:t>
            </a:r>
            <a:r>
              <a:rPr lang="fi-FI" dirty="0" smtClean="0"/>
              <a:t> general </a:t>
            </a:r>
            <a:r>
              <a:rPr lang="fi-FI" dirty="0" err="1" smtClean="0"/>
              <a:t>cognitive</a:t>
            </a:r>
            <a:r>
              <a:rPr lang="fi-FI" dirty="0" smtClean="0"/>
              <a:t> </a:t>
            </a:r>
            <a:r>
              <a:rPr lang="fi-FI" dirty="0" err="1" smtClean="0"/>
              <a:t>ability</a:t>
            </a:r>
            <a:r>
              <a:rPr lang="fi-FI" dirty="0" smtClean="0"/>
              <a:t> (GCA, </a:t>
            </a:r>
            <a:r>
              <a:rPr lang="fi-FI" dirty="0" err="1" smtClean="0"/>
              <a:t>in-person</a:t>
            </a:r>
            <a:r>
              <a:rPr lang="fi-FI" dirty="0" smtClean="0"/>
              <a:t> </a:t>
            </a:r>
            <a:r>
              <a:rPr lang="fi-FI" dirty="0" err="1" smtClean="0"/>
              <a:t>neuropsychological</a:t>
            </a:r>
            <a:r>
              <a:rPr lang="fi-FI" dirty="0" smtClean="0"/>
              <a:t> </a:t>
            </a:r>
            <a:r>
              <a:rPr lang="fi-FI" dirty="0" err="1" smtClean="0"/>
              <a:t>testing</a:t>
            </a:r>
            <a:r>
              <a:rPr lang="fi-FI" dirty="0" smtClean="0"/>
              <a:t>, IQ </a:t>
            </a:r>
            <a:r>
              <a:rPr lang="fi-FI" dirty="0" err="1" smtClean="0"/>
              <a:t>based</a:t>
            </a:r>
            <a:r>
              <a:rPr lang="fi-FI" dirty="0" smtClean="0"/>
              <a:t> on </a:t>
            </a:r>
            <a:r>
              <a:rPr lang="fi-FI" dirty="0" err="1" smtClean="0"/>
              <a:t>two</a:t>
            </a:r>
            <a:r>
              <a:rPr lang="fi-FI" dirty="0" smtClean="0"/>
              <a:t> WAIS </a:t>
            </a:r>
            <a:r>
              <a:rPr lang="fi-FI" dirty="0" err="1" smtClean="0"/>
              <a:t>subtests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Residualized</a:t>
            </a:r>
            <a:r>
              <a:rPr lang="fi-FI" dirty="0" smtClean="0"/>
              <a:t> </a:t>
            </a:r>
            <a:r>
              <a:rPr lang="fi-FI" dirty="0" err="1" smtClean="0"/>
              <a:t>measures</a:t>
            </a:r>
            <a:r>
              <a:rPr lang="fi-FI" dirty="0" smtClean="0"/>
              <a:t> (</a:t>
            </a:r>
            <a:r>
              <a:rPr lang="fi-FI" dirty="0" err="1" smtClean="0"/>
              <a:t>age</a:t>
            </a:r>
            <a:r>
              <a:rPr lang="fi-FI" dirty="0" smtClean="0"/>
              <a:t> and </a:t>
            </a:r>
            <a:r>
              <a:rPr lang="fi-FI" dirty="0" err="1" smtClean="0"/>
              <a:t>sex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Standardized</a:t>
            </a:r>
            <a:r>
              <a:rPr lang="fi-FI" dirty="0" smtClean="0"/>
              <a:t> M=0, SD=1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61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Bivariate</a:t>
            </a:r>
            <a:endParaRPr lang="fi-FI" dirty="0"/>
          </a:p>
        </p:txBody>
      </p:sp>
      <p:sp>
        <p:nvSpPr>
          <p:cNvPr id="5" name="Rectangle 4"/>
          <p:cNvSpPr/>
          <p:nvPr/>
        </p:nvSpPr>
        <p:spPr>
          <a:xfrm>
            <a:off x="1115616" y="2551837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/>
              <a:t>Vars</a:t>
            </a:r>
            <a:r>
              <a:rPr lang="fi-FI" dirty="0"/>
              <a:t>      &lt;- c</a:t>
            </a:r>
            <a:r>
              <a:rPr lang="fi-FI" dirty="0" smtClean="0"/>
              <a:t>(’var1',’var2')</a:t>
            </a:r>
            <a:endParaRPr lang="fi-FI" dirty="0"/>
          </a:p>
          <a:p>
            <a:r>
              <a:rPr lang="fi-FI" dirty="0" err="1" smtClean="0"/>
              <a:t>nv</a:t>
            </a:r>
            <a:r>
              <a:rPr lang="fi-FI" dirty="0" smtClean="0"/>
              <a:t>        </a:t>
            </a:r>
            <a:r>
              <a:rPr lang="fi-FI" dirty="0"/>
              <a:t>&lt;- </a:t>
            </a:r>
            <a:r>
              <a:rPr lang="fi-FI" dirty="0" smtClean="0"/>
              <a:t>2       </a:t>
            </a:r>
            <a:r>
              <a:rPr lang="fi-FI" dirty="0"/>
              <a:t>#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/>
              <a:t>variables</a:t>
            </a:r>
            <a:endParaRPr lang="fi-FI" dirty="0"/>
          </a:p>
          <a:p>
            <a:r>
              <a:rPr lang="fi-FI" dirty="0" err="1"/>
              <a:t>ntv</a:t>
            </a:r>
            <a:r>
              <a:rPr lang="fi-FI" dirty="0"/>
              <a:t>       &lt;- nv*2    # </a:t>
            </a:r>
            <a:r>
              <a:rPr lang="fi-FI" dirty="0" err="1"/>
              <a:t>number</a:t>
            </a:r>
            <a:r>
              <a:rPr lang="fi-FI" dirty="0"/>
              <a:t> of </a:t>
            </a:r>
            <a:r>
              <a:rPr lang="fi-FI" dirty="0" err="1"/>
              <a:t>total</a:t>
            </a:r>
            <a:r>
              <a:rPr lang="fi-FI" dirty="0"/>
              <a:t> </a:t>
            </a:r>
            <a:r>
              <a:rPr lang="fi-FI" dirty="0" err="1"/>
              <a:t>variables</a:t>
            </a:r>
            <a:endParaRPr lang="fi-FI" dirty="0"/>
          </a:p>
          <a:p>
            <a:r>
              <a:rPr lang="fi-FI" dirty="0" err="1"/>
              <a:t>selVars</a:t>
            </a:r>
            <a:r>
              <a:rPr lang="fi-FI" dirty="0"/>
              <a:t>   &lt;- paste(Vars,c(rep(1,nv),rep(2,nv)),sep="")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4435570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/>
              <a:t>pathA</a:t>
            </a:r>
            <a:r>
              <a:rPr lang="fi-FI" dirty="0"/>
              <a:t>     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name="a</a:t>
            </a:r>
            <a:r>
              <a:rPr lang="fi-FI" dirty="0"/>
              <a:t>" )</a:t>
            </a:r>
          </a:p>
        </p:txBody>
      </p:sp>
      <p:sp>
        <p:nvSpPr>
          <p:cNvPr id="7" name="Rectangle 6"/>
          <p:cNvSpPr/>
          <p:nvPr/>
        </p:nvSpPr>
        <p:spPr>
          <a:xfrm>
            <a:off x="631776" y="5087085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pathC</a:t>
            </a:r>
            <a:r>
              <a:rPr lang="fi-FI" dirty="0" smtClean="0"/>
              <a:t>     </a:t>
            </a:r>
            <a:r>
              <a:rPr lang="fi-FI" dirty="0"/>
              <a:t>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</a:t>
            </a:r>
            <a:r>
              <a:rPr lang="fi-FI" dirty="0" err="1" smtClean="0"/>
              <a:t>=”c</a:t>
            </a:r>
            <a:r>
              <a:rPr lang="fi-FI" dirty="0" smtClean="0"/>
              <a:t>" </a:t>
            </a:r>
            <a:r>
              <a:rPr lang="fi-FI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5713531"/>
            <a:ext cx="7774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err="1" smtClean="0"/>
              <a:t>pathE</a:t>
            </a:r>
            <a:r>
              <a:rPr lang="fi-FI" dirty="0" smtClean="0"/>
              <a:t>     </a:t>
            </a:r>
            <a:r>
              <a:rPr lang="fi-FI" dirty="0"/>
              <a:t>&lt;- </a:t>
            </a:r>
            <a:r>
              <a:rPr lang="fi-FI" dirty="0" err="1"/>
              <a:t>mxMatrix</a:t>
            </a:r>
            <a:r>
              <a:rPr lang="fi-FI" dirty="0"/>
              <a:t>( </a:t>
            </a:r>
            <a:r>
              <a:rPr lang="fi-FI" dirty="0" err="1"/>
              <a:t>type="Lower</a:t>
            </a:r>
            <a:r>
              <a:rPr lang="fi-FI" dirty="0"/>
              <a:t>", </a:t>
            </a:r>
            <a:r>
              <a:rPr lang="fi-FI" dirty="0" err="1"/>
              <a:t>nrow=nv</a:t>
            </a:r>
            <a:r>
              <a:rPr lang="fi-FI" dirty="0"/>
              <a:t>, </a:t>
            </a:r>
            <a:r>
              <a:rPr lang="fi-FI" dirty="0" err="1"/>
              <a:t>ncol=nv</a:t>
            </a:r>
            <a:r>
              <a:rPr lang="fi-FI" dirty="0"/>
              <a:t>, </a:t>
            </a:r>
            <a:r>
              <a:rPr lang="fi-FI" dirty="0" err="1"/>
              <a:t>free=TRUE</a:t>
            </a:r>
            <a:r>
              <a:rPr lang="fi-FI" dirty="0"/>
              <a:t>,</a:t>
            </a:r>
          </a:p>
          <a:p>
            <a:r>
              <a:rPr lang="fi-FI" dirty="0"/>
              <a:t>                       </a:t>
            </a:r>
            <a:r>
              <a:rPr lang="fi-FI" dirty="0" err="1" smtClean="0"/>
              <a:t>values</a:t>
            </a:r>
            <a:r>
              <a:rPr lang="fi-FI" dirty="0" smtClean="0"/>
              <a:t>= </a:t>
            </a:r>
            <a:r>
              <a:rPr lang="fi-FI" dirty="0" smtClean="0">
                <a:solidFill>
                  <a:srgbClr val="FF0000"/>
                </a:solidFill>
              </a:rPr>
              <a:t>?</a:t>
            </a:r>
            <a:r>
              <a:rPr lang="fi-FI" dirty="0" smtClean="0"/>
              <a:t>, </a:t>
            </a:r>
            <a:r>
              <a:rPr lang="fi-FI" dirty="0" err="1" smtClean="0">
                <a:solidFill>
                  <a:srgbClr val="FF0000"/>
                </a:solidFill>
              </a:rPr>
              <a:t>lbound</a:t>
            </a:r>
            <a:r>
              <a:rPr lang="fi-FI" dirty="0" smtClean="0">
                <a:solidFill>
                  <a:srgbClr val="FF0000"/>
                </a:solidFill>
              </a:rPr>
              <a:t>=?, </a:t>
            </a:r>
            <a:r>
              <a:rPr lang="fi-FI" dirty="0" err="1" smtClean="0">
                <a:solidFill>
                  <a:srgbClr val="FF0000"/>
                </a:solidFill>
              </a:rPr>
              <a:t>ubound</a:t>
            </a:r>
            <a:r>
              <a:rPr lang="fi-FI" dirty="0" smtClean="0">
                <a:solidFill>
                  <a:srgbClr val="FF0000"/>
                </a:solidFill>
              </a:rPr>
              <a:t>=? </a:t>
            </a:r>
            <a:r>
              <a:rPr lang="fi-FI" dirty="0" err="1"/>
              <a:t>name</a:t>
            </a:r>
            <a:r>
              <a:rPr lang="fi-FI" dirty="0" err="1" smtClean="0"/>
              <a:t>=”c</a:t>
            </a:r>
            <a:r>
              <a:rPr lang="fi-FI" dirty="0" smtClean="0"/>
              <a:t>" 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27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5" y="6648"/>
            <a:ext cx="8229600" cy="1143000"/>
          </a:xfrm>
        </p:spPr>
        <p:txBody>
          <a:bodyPr/>
          <a:lstStyle/>
          <a:p>
            <a:r>
              <a:rPr lang="fi-FI" dirty="0" err="1" smtClean="0"/>
              <a:t>Bivariate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62168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724128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Oval 18"/>
          <p:cNvSpPr/>
          <p:nvPr/>
        </p:nvSpPr>
        <p:spPr>
          <a:xfrm>
            <a:off x="7596336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5544108" y="357951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7416316" y="3571045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878696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50904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44108" y="3534185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96336" y="3509045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156176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028384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7092280" y="836712"/>
            <a:ext cx="12700" cy="1872208"/>
          </a:xfrm>
          <a:prstGeom prst="curvedConnector3">
            <a:avLst>
              <a:gd name="adj1" fmla="val 280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58711" y="79708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4128" y="4437112"/>
            <a:ext cx="2632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Correlated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17448" y="6392911"/>
            <a:ext cx="3326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sz="2400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genetic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860032" y="1381859"/>
            <a:ext cx="72008" cy="42073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2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5" y="6648"/>
            <a:ext cx="8229600" cy="1143000"/>
          </a:xfrm>
        </p:spPr>
        <p:txBody>
          <a:bodyPr/>
          <a:lstStyle/>
          <a:p>
            <a:r>
              <a:rPr lang="fi-FI" dirty="0" err="1" smtClean="0"/>
              <a:t>Bivariate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62168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724128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Oval 18"/>
          <p:cNvSpPr/>
          <p:nvPr/>
        </p:nvSpPr>
        <p:spPr>
          <a:xfrm>
            <a:off x="7596336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5544108" y="357951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7416316" y="3571045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878696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50904" y="185092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44108" y="3534185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96336" y="3509045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156176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028384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7092280" y="836712"/>
            <a:ext cx="12700" cy="1872208"/>
          </a:xfrm>
          <a:prstGeom prst="curvedConnector3">
            <a:avLst>
              <a:gd name="adj1" fmla="val 280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58711" y="797084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4128" y="4437112"/>
            <a:ext cx="2632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Correlated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7124" y="6392912"/>
            <a:ext cx="5346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common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enviromental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60032" y="1381859"/>
            <a:ext cx="72008" cy="42073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6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5" y="6648"/>
            <a:ext cx="8229600" cy="1143000"/>
          </a:xfrm>
        </p:spPr>
        <p:txBody>
          <a:bodyPr/>
          <a:lstStyle/>
          <a:p>
            <a:r>
              <a:rPr lang="fi-FI" dirty="0" err="1" smtClean="0"/>
              <a:t>Bivariate</a:t>
            </a:r>
            <a:r>
              <a:rPr lang="fi-FI" dirty="0" smtClean="0"/>
              <a:t> </a:t>
            </a:r>
            <a:r>
              <a:rPr lang="fi-FI" dirty="0" err="1" smtClean="0"/>
              <a:t>Cholesky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1331640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3059832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486208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4400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62168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763688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2069192" y="251036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491880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724128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Oval 18"/>
          <p:cNvSpPr/>
          <p:nvPr/>
        </p:nvSpPr>
        <p:spPr>
          <a:xfrm>
            <a:off x="7596336" y="177281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5544108" y="357951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7416316" y="3571045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878696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50904" y="1850921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44108" y="3534185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96336" y="3509045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156176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8028384" y="263691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7092280" y="836712"/>
            <a:ext cx="12700" cy="1872208"/>
          </a:xfrm>
          <a:prstGeom prst="curvedConnector3">
            <a:avLst>
              <a:gd name="adj1" fmla="val 280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58711" y="797084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endParaRPr lang="fi-FI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24128" y="4437112"/>
            <a:ext cx="2632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Correlated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07124" y="6392912"/>
            <a:ext cx="5336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sz="2400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endParaRPr lang="fi-F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860032" y="1381859"/>
            <a:ext cx="72008" cy="42073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6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85" y="6648"/>
            <a:ext cx="8229600" cy="758056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Cholesky</a:t>
            </a:r>
            <a:r>
              <a:rPr lang="fi-FI" dirty="0" smtClean="0"/>
              <a:t> </a:t>
            </a:r>
            <a:r>
              <a:rPr lang="fi-FI" dirty="0" err="1" smtClean="0"/>
              <a:t>decomposition</a:t>
            </a:r>
            <a:endParaRPr lang="fi-FI" dirty="0"/>
          </a:p>
        </p:txBody>
      </p:sp>
      <p:sp>
        <p:nvSpPr>
          <p:cNvPr id="4" name="Oval 3"/>
          <p:cNvSpPr/>
          <p:nvPr/>
        </p:nvSpPr>
        <p:spPr>
          <a:xfrm>
            <a:off x="940189" y="180668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Oval 4"/>
          <p:cNvSpPr/>
          <p:nvPr/>
        </p:nvSpPr>
        <p:spPr>
          <a:xfrm>
            <a:off x="2879812" y="178319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Rectangle 5"/>
          <p:cNvSpPr/>
          <p:nvPr/>
        </p:nvSpPr>
        <p:spPr>
          <a:xfrm>
            <a:off x="1151620" y="3590032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2879812" y="3590032"/>
            <a:ext cx="1476164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1108353" y="186129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98085" y="1867028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1583" y="3621680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9832" y="3621680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>
            <a:off x="1372237" y="267078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5"/>
          </p:cNvCxnSpPr>
          <p:nvPr/>
        </p:nvCxnSpPr>
        <p:spPr>
          <a:xfrm>
            <a:off x="1677741" y="254423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</p:cNvCxnSpPr>
          <p:nvPr/>
        </p:nvCxnSpPr>
        <p:spPr>
          <a:xfrm>
            <a:off x="3311860" y="2647287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446648" y="178892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Oval 18"/>
          <p:cNvSpPr/>
          <p:nvPr/>
        </p:nvSpPr>
        <p:spPr>
          <a:xfrm>
            <a:off x="7287200" y="1774205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/>
        </p:nvSpPr>
        <p:spPr>
          <a:xfrm>
            <a:off x="5622520" y="3571045"/>
            <a:ext cx="1224136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7416316" y="3571045"/>
            <a:ext cx="1332148" cy="6480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TextBox 21"/>
          <p:cNvSpPr txBox="1"/>
          <p:nvPr/>
        </p:nvSpPr>
        <p:spPr>
          <a:xfrm>
            <a:off x="5597851" y="188479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73424" y="186129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fi-FI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97851" y="3534185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Height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96336" y="3509045"/>
            <a:ext cx="98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GCA</a:t>
            </a:r>
            <a:endParaRPr lang="fi-FI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878696" y="2653019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729699" y="2628445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195889" y="2520888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921033" y="178892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Oval 31"/>
          <p:cNvSpPr/>
          <p:nvPr/>
        </p:nvSpPr>
        <p:spPr>
          <a:xfrm>
            <a:off x="3830713" y="1783191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Oval 36"/>
          <p:cNvSpPr/>
          <p:nvPr/>
        </p:nvSpPr>
        <p:spPr>
          <a:xfrm>
            <a:off x="6364921" y="176763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Oval 37"/>
          <p:cNvSpPr/>
          <p:nvPr/>
        </p:nvSpPr>
        <p:spPr>
          <a:xfrm>
            <a:off x="8208404" y="174604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TextBox 38"/>
          <p:cNvSpPr txBox="1"/>
          <p:nvPr/>
        </p:nvSpPr>
        <p:spPr>
          <a:xfrm>
            <a:off x="2098276" y="1845741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85281" y="185939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19489" y="1867036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62972" y="1859395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255688" y="2638301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346008" y="263173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98362" y="2631732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640452" y="2628445"/>
            <a:ext cx="0" cy="94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653236" y="2501901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075564" y="2501901"/>
            <a:ext cx="1350680" cy="1069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108353" y="4634149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1" name="Oval 50"/>
          <p:cNvSpPr/>
          <p:nvPr/>
        </p:nvSpPr>
        <p:spPr>
          <a:xfrm>
            <a:off x="3139820" y="4670650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Oval 52"/>
          <p:cNvSpPr/>
          <p:nvPr/>
        </p:nvSpPr>
        <p:spPr>
          <a:xfrm>
            <a:off x="5875331" y="4662183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" name="Oval 55"/>
          <p:cNvSpPr/>
          <p:nvPr/>
        </p:nvSpPr>
        <p:spPr>
          <a:xfrm>
            <a:off x="7598247" y="4653136"/>
            <a:ext cx="864096" cy="86409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7" name="TextBox 56"/>
          <p:cNvSpPr txBox="1"/>
          <p:nvPr/>
        </p:nvSpPr>
        <p:spPr>
          <a:xfrm>
            <a:off x="1237582" y="4712254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44326" y="474875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347550" y="472335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19337" y="4729615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65" name="Straight Arrow Connector 64"/>
          <p:cNvCxnSpPr>
            <a:stCxn id="49" idx="0"/>
          </p:cNvCxnSpPr>
          <p:nvPr/>
        </p:nvCxnSpPr>
        <p:spPr>
          <a:xfrm flipV="1">
            <a:off x="1540401" y="4219117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3610603" y="4247151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289910" y="4216041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9" idx="7"/>
          </p:cNvCxnSpPr>
          <p:nvPr/>
        </p:nvCxnSpPr>
        <p:spPr>
          <a:xfrm flipV="1">
            <a:off x="1845905" y="4255618"/>
            <a:ext cx="1405366" cy="5050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8030295" y="4219117"/>
            <a:ext cx="0" cy="415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3" idx="7"/>
          </p:cNvCxnSpPr>
          <p:nvPr/>
        </p:nvCxnSpPr>
        <p:spPr>
          <a:xfrm flipV="1">
            <a:off x="6612883" y="4255618"/>
            <a:ext cx="1271485" cy="53310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urved Connector 85"/>
          <p:cNvCxnSpPr>
            <a:stCxn id="4" idx="0"/>
            <a:endCxn id="18" idx="0"/>
          </p:cNvCxnSpPr>
          <p:nvPr/>
        </p:nvCxnSpPr>
        <p:spPr>
          <a:xfrm rot="5400000" flipH="1" flipV="1">
            <a:off x="3616585" y="-455424"/>
            <a:ext cx="17763" cy="4506459"/>
          </a:xfrm>
          <a:prstGeom prst="curvedConnector3">
            <a:avLst>
              <a:gd name="adj1" fmla="val 3150532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/>
          <p:nvPr/>
        </p:nvCxnSpPr>
        <p:spPr>
          <a:xfrm rot="5400000" flipH="1" flipV="1">
            <a:off x="5488793" y="-455424"/>
            <a:ext cx="17763" cy="4506459"/>
          </a:xfrm>
          <a:prstGeom prst="curvedConnector3">
            <a:avLst>
              <a:gd name="adj1" fmla="val 3150532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89"/>
          <p:cNvCxnSpPr/>
          <p:nvPr/>
        </p:nvCxnSpPr>
        <p:spPr>
          <a:xfrm rot="5400000" flipH="1" flipV="1">
            <a:off x="4564552" y="-455424"/>
            <a:ext cx="17763" cy="4506459"/>
          </a:xfrm>
          <a:prstGeom prst="curvedConnector3">
            <a:avLst>
              <a:gd name="adj1" fmla="val 4866458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urved Connector 91"/>
          <p:cNvCxnSpPr/>
          <p:nvPr/>
        </p:nvCxnSpPr>
        <p:spPr>
          <a:xfrm rot="5400000" flipH="1" flipV="1">
            <a:off x="6378412" y="-455424"/>
            <a:ext cx="17763" cy="4506459"/>
          </a:xfrm>
          <a:prstGeom prst="curvedConnector3">
            <a:avLst>
              <a:gd name="adj1" fmla="val 491411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823483" y="1052736"/>
            <a:ext cx="1621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1.0 MZ / 0.5 DZ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281072" y="1052736"/>
            <a:ext cx="1621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accent1"/>
                </a:solidFill>
              </a:rPr>
              <a:t>1.0 MZ / 0.5 DZ</a:t>
            </a:r>
            <a:endParaRPr lang="fi-FI" dirty="0">
              <a:solidFill>
                <a:schemeClr val="accent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814635" y="683404"/>
            <a:ext cx="1621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rgbClr val="00B050"/>
                </a:solidFill>
              </a:rPr>
              <a:t>1.0 MZ / 1.0 DZ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706089" y="620688"/>
            <a:ext cx="1621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rgbClr val="00B050"/>
                </a:solidFill>
              </a:rPr>
              <a:t>1.0 MZ / 1.0 DZ</a:t>
            </a:r>
            <a:endParaRPr lang="fi-F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6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5" grpId="0"/>
      <p:bldP spid="98" grpId="0"/>
      <p:bldP spid="9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1398</Words>
  <Application>Microsoft Office PowerPoint</Application>
  <PresentationFormat>On-screen Show (4:3)</PresentationFormat>
  <Paragraphs>328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Cholesky decomposition</vt:lpstr>
      <vt:lpstr>Univariate &amp; multivariate approach</vt:lpstr>
      <vt:lpstr>PowerPoint Presentation</vt:lpstr>
      <vt:lpstr>Example data</vt:lpstr>
      <vt:lpstr>Bivariate</vt:lpstr>
      <vt:lpstr>Bivariate Cholesky</vt:lpstr>
      <vt:lpstr>Bivariate Cholesky</vt:lpstr>
      <vt:lpstr>Bivariate Cholesky</vt:lpstr>
      <vt:lpstr>Cholesky decomposition</vt:lpstr>
      <vt:lpstr>Correlated factors</vt:lpstr>
      <vt:lpstr>Additive genetic effects</vt:lpstr>
      <vt:lpstr>Additive genetic effects</vt:lpstr>
      <vt:lpstr>Additive genetic effects</vt:lpstr>
      <vt:lpstr>Number of parameters</vt:lpstr>
      <vt:lpstr>Proportion of phenotypic correlation due to rg</vt:lpstr>
      <vt:lpstr>Trivariate</vt:lpstr>
      <vt:lpstr>Trivariate Cholesky decompostion</vt:lpstr>
      <vt:lpstr>Trivariate Cholesky decompostion</vt:lpstr>
      <vt:lpstr>Trivariate Cholesky decompostion</vt:lpstr>
      <vt:lpstr>Trivariate correlated factors</vt:lpstr>
      <vt:lpstr>Trivariate correlated factors</vt:lpstr>
      <vt:lpstr>Trivariate correlated factors</vt:lpstr>
      <vt:lpstr>Number of parameters</vt:lpstr>
      <vt:lpstr>Included in the example script</vt:lpstr>
      <vt:lpstr>PowerPoint Presentation</vt:lpstr>
      <vt:lpstr>Things to consider</vt:lpstr>
      <vt:lpstr>Suggested reading</vt:lpstr>
      <vt:lpstr>Resources including presentations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Cholesky decomposition</dc:title>
  <dc:creator>vuoksimaa</dc:creator>
  <cp:lastModifiedBy>silvento</cp:lastModifiedBy>
  <cp:revision>24</cp:revision>
  <cp:lastPrinted>2015-05-24T11:19:59Z</cp:lastPrinted>
  <dcterms:created xsi:type="dcterms:W3CDTF">2015-05-22T15:52:58Z</dcterms:created>
  <dcterms:modified xsi:type="dcterms:W3CDTF">2015-05-24T12:13:08Z</dcterms:modified>
</cp:coreProperties>
</file>