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3" r:id="rId2"/>
  </p:sldMasterIdLst>
  <p:notesMasterIdLst>
    <p:notesMasterId r:id="rId34"/>
  </p:notesMasterIdLst>
  <p:handoutMasterIdLst>
    <p:handoutMasterId r:id="rId35"/>
  </p:handoutMasterIdLst>
  <p:sldIdLst>
    <p:sldId id="256" r:id="rId3"/>
    <p:sldId id="348" r:id="rId4"/>
    <p:sldId id="344" r:id="rId5"/>
    <p:sldId id="360" r:id="rId6"/>
    <p:sldId id="352" r:id="rId7"/>
    <p:sldId id="324" r:id="rId8"/>
    <p:sldId id="325" r:id="rId9"/>
    <p:sldId id="359" r:id="rId10"/>
    <p:sldId id="354" r:id="rId11"/>
    <p:sldId id="327" r:id="rId12"/>
    <p:sldId id="361" r:id="rId13"/>
    <p:sldId id="356" r:id="rId14"/>
    <p:sldId id="365" r:id="rId15"/>
    <p:sldId id="330" r:id="rId16"/>
    <p:sldId id="366" r:id="rId17"/>
    <p:sldId id="331" r:id="rId18"/>
    <p:sldId id="332" r:id="rId19"/>
    <p:sldId id="333" r:id="rId20"/>
    <p:sldId id="334" r:id="rId21"/>
    <p:sldId id="328" r:id="rId22"/>
    <p:sldId id="329" r:id="rId23"/>
    <p:sldId id="336" r:id="rId24"/>
    <p:sldId id="337" r:id="rId25"/>
    <p:sldId id="335" r:id="rId26"/>
    <p:sldId id="339" r:id="rId27"/>
    <p:sldId id="338" r:id="rId28"/>
    <p:sldId id="342" r:id="rId29"/>
    <p:sldId id="363" r:id="rId30"/>
    <p:sldId id="364" r:id="rId31"/>
    <p:sldId id="353" r:id="rId32"/>
    <p:sldId id="310" r:id="rId33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11" y="4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83CEAA8D-205D-4CD0-B517-51D43526811C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321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11" y="9377321"/>
            <a:ext cx="2889939" cy="493633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6C7E8DA7-9315-441D-84CC-949B2FEE597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680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597" y="1"/>
            <a:ext cx="2889939" cy="493397"/>
          </a:xfrm>
          <a:prstGeom prst="rect">
            <a:avLst/>
          </a:prstGeom>
        </p:spPr>
        <p:txBody>
          <a:bodyPr vert="horz" lIns="90264" tIns="45133" rIns="90264" bIns="45133" rtlCol="0"/>
          <a:lstStyle>
            <a:lvl1pPr algn="r">
              <a:defRPr sz="1100"/>
            </a:lvl1pPr>
          </a:lstStyle>
          <a:p>
            <a:fld id="{7EE0A9AF-25AC-47ED-BCDE-E38F61598D6E}" type="datetimeFigureOut">
              <a:rPr lang="fi-FI" smtClean="0"/>
              <a:pPr/>
              <a:t>20.5.2015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4" tIns="45133" rIns="90264" bIns="451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637"/>
            <a:ext cx="5335270" cy="4442147"/>
          </a:xfrm>
          <a:prstGeom prst="rect">
            <a:avLst/>
          </a:prstGeom>
        </p:spPr>
        <p:txBody>
          <a:bodyPr vert="horz" lIns="90264" tIns="45133" rIns="90264" bIns="451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597" y="9377693"/>
            <a:ext cx="2889939" cy="493396"/>
          </a:xfrm>
          <a:prstGeom prst="rect">
            <a:avLst/>
          </a:prstGeom>
        </p:spPr>
        <p:txBody>
          <a:bodyPr vert="horz" lIns="90264" tIns="45133" rIns="90264" bIns="45133" rtlCol="0" anchor="b"/>
          <a:lstStyle>
            <a:lvl1pPr algn="r">
              <a:defRPr sz="1100"/>
            </a:lvl1pPr>
          </a:lstStyle>
          <a:p>
            <a:fld id="{BD1D369A-9962-4090-8540-F7F1C00F56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8B495-EC41-413E-AEBC-B0735841B3F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251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fi-FI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07E3-EAB6-4D6C-9EAC-805B64400A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029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100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3550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0162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332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2825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603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7494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9525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2133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4593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217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48" r:id="rId12"/>
    <p:sldLayoutId id="2147483762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19DE-5A22-4649-B3C0-F4A90A1871D3}" type="datetimeFigureOut">
              <a:rPr lang="fi-FI" smtClean="0"/>
              <a:pPr/>
              <a:t>20.5.2015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ABFE-8B21-4128-B635-E46CC5827B6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97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8838"/>
            <a:ext cx="7848600" cy="1296362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solidFill>
                  <a:schemeClr val="tx1"/>
                </a:solidFill>
              </a:rPr>
              <a:t>Univariate</a:t>
            </a:r>
            <a:r>
              <a:rPr lang="en-US" sz="6000" dirty="0" smtClean="0">
                <a:solidFill>
                  <a:schemeClr val="tx1"/>
                </a:solidFill>
              </a:rPr>
              <a:t> model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896"/>
            <a:ext cx="7772400" cy="119970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Karri </a:t>
            </a:r>
            <a:r>
              <a:rPr lang="en-US" sz="2000" dirty="0" err="1" smtClean="0"/>
              <a:t>Silventoinen</a:t>
            </a:r>
            <a:endParaRPr lang="en-US" sz="2000" dirty="0" smtClean="0"/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University of Helsinki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Osaka University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/>
              <a:t>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"/>
            <a:ext cx="2327275" cy="180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Expected variance-covariance matrixes for MZ and DZ twins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MZ twins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DZ twins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97657080"/>
              </p:ext>
            </p:extLst>
          </p:nvPr>
        </p:nvGraphicFramePr>
        <p:xfrm>
          <a:off x="457200" y="2773680"/>
          <a:ext cx="404018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729"/>
                <a:gridCol w="1346729"/>
                <a:gridCol w="1346729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Twin 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Twin 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Twin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Twin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0723097"/>
              </p:ext>
            </p:extLst>
          </p:nvPr>
        </p:nvGraphicFramePr>
        <p:xfrm>
          <a:off x="4799013" y="2743200"/>
          <a:ext cx="404018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729"/>
                <a:gridCol w="1346729"/>
                <a:gridCol w="1346729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Twin 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Twin 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Twin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0.5*a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Twin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0.5*a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+e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3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OpenMx</a:t>
            </a:r>
            <a:r>
              <a:rPr lang="en-US" dirty="0" smtClean="0"/>
              <a:t> is a package in R</a:t>
            </a:r>
          </a:p>
          <a:p>
            <a:r>
              <a:rPr lang="en-US" dirty="0" smtClean="0"/>
              <a:t>So it can take use of all features of R</a:t>
            </a:r>
          </a:p>
          <a:p>
            <a:r>
              <a:rPr lang="en-US" dirty="0" smtClean="0"/>
              <a:t>However it includes several functions very useful for genetic twin modeling</a:t>
            </a:r>
          </a:p>
          <a:p>
            <a:r>
              <a:rPr lang="en-US" dirty="0" smtClean="0"/>
              <a:t>You can get information on any </a:t>
            </a:r>
            <a:r>
              <a:rPr lang="en-US" dirty="0" err="1" smtClean="0"/>
              <a:t>OpenMx</a:t>
            </a:r>
            <a:r>
              <a:rPr lang="en-US" dirty="0" smtClean="0"/>
              <a:t> function by command help</a:t>
            </a:r>
          </a:p>
          <a:p>
            <a:pPr lvl="1"/>
            <a:r>
              <a:rPr lang="en-US" dirty="0"/>
              <a:t>Example: help(</a:t>
            </a:r>
            <a:r>
              <a:rPr lang="en-US" dirty="0" err="1"/>
              <a:t>mxAlgebra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Writing scripts for genetic twin modeling can be quite complicated and </a:t>
            </a:r>
            <a:r>
              <a:rPr lang="en-US" dirty="0" err="1" smtClean="0"/>
              <a:t>OpenMx</a:t>
            </a:r>
            <a:r>
              <a:rPr lang="en-US" dirty="0" smtClean="0"/>
              <a:t> is not an exception</a:t>
            </a:r>
          </a:p>
          <a:p>
            <a:r>
              <a:rPr lang="en-US" dirty="0" smtClean="0"/>
              <a:t>However, there are scripts available for many different models</a:t>
            </a:r>
          </a:p>
          <a:p>
            <a:r>
              <a:rPr lang="en-US" dirty="0" smtClean="0"/>
              <a:t>Scripts need to be modified for the current purpose  </a:t>
            </a:r>
          </a:p>
          <a:p>
            <a:pPr lvl="1"/>
            <a:r>
              <a:rPr lang="en-US" dirty="0" smtClean="0"/>
              <a:t>Needs good understanding of the syntax</a:t>
            </a:r>
          </a:p>
          <a:p>
            <a:pPr lvl="1"/>
            <a:r>
              <a:rPr lang="en-US" dirty="0" smtClean="0"/>
              <a:t>One of the major aims of this course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</a:t>
            </a:r>
            <a:r>
              <a:rPr lang="en-US" dirty="0" err="1" smtClean="0"/>
              <a:t>OpenMx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mxData</a:t>
            </a:r>
            <a:endParaRPr lang="en-US" dirty="0" smtClean="0"/>
          </a:p>
          <a:p>
            <a:pPr lvl="1"/>
            <a:r>
              <a:rPr lang="en-US" dirty="0" smtClean="0"/>
              <a:t>Creates a data object </a:t>
            </a:r>
            <a:endParaRPr lang="en-US" dirty="0"/>
          </a:p>
          <a:p>
            <a:pPr lvl="1"/>
            <a:r>
              <a:rPr lang="en-US" dirty="0" smtClean="0"/>
              <a:t>Can be raw data or covariance or correlation matrix</a:t>
            </a:r>
          </a:p>
          <a:p>
            <a:r>
              <a:rPr lang="en-US" dirty="0" err="1" smtClean="0"/>
              <a:t>mxMatrix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Creates a matrix object</a:t>
            </a:r>
          </a:p>
          <a:p>
            <a:r>
              <a:rPr lang="en-US" dirty="0" err="1" smtClean="0"/>
              <a:t>mxAlgebra</a:t>
            </a:r>
            <a:r>
              <a:rPr lang="en-US" smtClean="0"/>
              <a:t>()</a:t>
            </a:r>
            <a:endParaRPr lang="en-US" dirty="0" smtClean="0"/>
          </a:p>
          <a:p>
            <a:pPr lvl="1"/>
            <a:r>
              <a:rPr lang="en-US" dirty="0" smtClean="0"/>
              <a:t>Creates a matrix algebra object using matrix objects already created</a:t>
            </a:r>
          </a:p>
          <a:p>
            <a:r>
              <a:rPr lang="en-US" dirty="0" err="1"/>
              <a:t>mxModel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Creates a model object including matrixes, matrix algebra and data objects</a:t>
            </a:r>
          </a:p>
          <a:p>
            <a:r>
              <a:rPr lang="en-US" dirty="0" err="1" smtClean="0"/>
              <a:t>mxExpectationNormal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Defines </a:t>
            </a:r>
            <a:r>
              <a:rPr lang="en-US" dirty="0"/>
              <a:t>the way that model expectations are </a:t>
            </a:r>
            <a:r>
              <a:rPr lang="en-US" dirty="0" smtClean="0"/>
              <a:t>calculated</a:t>
            </a:r>
          </a:p>
          <a:p>
            <a:pPr lvl="1"/>
            <a:r>
              <a:rPr lang="en-US" dirty="0" smtClean="0"/>
              <a:t>Multinomial normal distribution expected</a:t>
            </a:r>
          </a:p>
          <a:p>
            <a:r>
              <a:rPr lang="en-US" dirty="0" err="1"/>
              <a:t>mxFitFunctionML</a:t>
            </a:r>
            <a:r>
              <a:rPr lang="en-US" dirty="0" smtClean="0"/>
              <a:t>()	</a:t>
            </a:r>
          </a:p>
          <a:p>
            <a:pPr lvl="1"/>
            <a:r>
              <a:rPr lang="en-US" dirty="0"/>
              <a:t>Computes -2 log likelihood of the data given the </a:t>
            </a:r>
            <a:r>
              <a:rPr lang="en-US" dirty="0" smtClean="0"/>
              <a:t>best fitting values </a:t>
            </a:r>
            <a:r>
              <a:rPr lang="en-US" dirty="0"/>
              <a:t>of the free parameters </a:t>
            </a:r>
          </a:p>
          <a:p>
            <a:r>
              <a:rPr lang="en-US" dirty="0" err="1" smtClean="0"/>
              <a:t>mxRun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Execute the model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Essential </a:t>
            </a:r>
            <a:r>
              <a:rPr lang="en-US" dirty="0" err="1" smtClean="0"/>
              <a:t>OpenMx</a:t>
            </a:r>
            <a:r>
              <a:rPr lang="en-US" dirty="0" smtClean="0"/>
              <a:t>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Default is that all parameters are fixed (=F) but you can free them (=T)</a:t>
            </a:r>
          </a:p>
          <a:p>
            <a:pPr lvl="1"/>
            <a:r>
              <a:rPr lang="en-US" dirty="0" smtClean="0"/>
              <a:t>Creates automatically a matrix of the same size, but you can also manually define the matrix (some parameters can be fixed and some free)</a:t>
            </a:r>
          </a:p>
          <a:p>
            <a:r>
              <a:rPr lang="en-US" dirty="0" err="1" smtClean="0"/>
              <a:t>lbound</a:t>
            </a:r>
            <a:r>
              <a:rPr lang="en-US" dirty="0" smtClean="0"/>
              <a:t>=, </a:t>
            </a:r>
            <a:r>
              <a:rPr lang="en-US" dirty="0" err="1" smtClean="0"/>
              <a:t>ubound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In the case of free parameters, you can estimate the limits for the estimated parameters</a:t>
            </a:r>
          </a:p>
          <a:p>
            <a:r>
              <a:rPr lang="en-US" dirty="0" smtClean="0"/>
              <a:t>label</a:t>
            </a:r>
          </a:p>
          <a:p>
            <a:pPr lvl="1"/>
            <a:r>
              <a:rPr lang="en-US" dirty="0" smtClean="0"/>
              <a:t>You can give a label for each parameter</a:t>
            </a:r>
          </a:p>
          <a:p>
            <a:pPr lvl="1"/>
            <a:r>
              <a:rPr lang="en-US" dirty="0" smtClean="0"/>
              <a:t>If the same label is used for two parameters, they are fixed to be the same</a:t>
            </a:r>
          </a:p>
          <a:p>
            <a:pPr lvl="1"/>
            <a:r>
              <a:rPr lang="en-US" dirty="0" smtClean="0"/>
              <a:t>Important way to create sub-models!</a:t>
            </a:r>
          </a:p>
          <a:p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Give the values of the fixed parameters and starting values for the free parameters</a:t>
            </a:r>
          </a:p>
          <a:p>
            <a:pPr lvl="1"/>
            <a:r>
              <a:rPr lang="en-US" dirty="0"/>
              <a:t>Creates automatically a matrix of the same size, but you can also manually </a:t>
            </a:r>
            <a:r>
              <a:rPr lang="en-US" dirty="0" smtClean="0"/>
              <a:t>give values for each parameter</a:t>
            </a:r>
          </a:p>
          <a:p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Name for the object</a:t>
            </a:r>
          </a:p>
          <a:p>
            <a:pPr lvl="1"/>
            <a:r>
              <a:rPr lang="en-US" dirty="0" smtClean="0"/>
              <a:t>Can be same or different than the created object</a:t>
            </a:r>
          </a:p>
          <a:p>
            <a:pPr lvl="1"/>
            <a:r>
              <a:rPr lang="en-US" dirty="0"/>
              <a:t>Use of </a:t>
            </a:r>
            <a:r>
              <a:rPr lang="en-US" dirty="0" err="1"/>
              <a:t>m</a:t>
            </a:r>
            <a:r>
              <a:rPr lang="en-US" dirty="0" err="1" smtClean="0"/>
              <a:t>xMatrix</a:t>
            </a:r>
            <a:r>
              <a:rPr lang="en-US" dirty="0" smtClean="0"/>
              <a:t> </a:t>
            </a:r>
            <a:r>
              <a:rPr lang="en-US" dirty="0"/>
              <a:t>objects in an </a:t>
            </a:r>
            <a:r>
              <a:rPr lang="en-US" dirty="0" err="1"/>
              <a:t>mxAlgebra</a:t>
            </a:r>
            <a:r>
              <a:rPr lang="en-US" dirty="0"/>
              <a:t> or </a:t>
            </a:r>
            <a:r>
              <a:rPr lang="en-US" dirty="0" err="1"/>
              <a:t>mxConstraint</a:t>
            </a:r>
            <a:r>
              <a:rPr lang="en-US" dirty="0"/>
              <a:t> function requires reference by name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mxMatrix</a:t>
            </a:r>
            <a:r>
              <a:rPr lang="en-US" dirty="0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584847"/>
            <a:ext cx="8839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pathAm</a:t>
            </a:r>
            <a:r>
              <a:rPr lang="en-US" sz="1600" dirty="0"/>
              <a:t> &lt;- </a:t>
            </a:r>
            <a:r>
              <a:rPr lang="en-US" sz="1600" dirty="0" err="1"/>
              <a:t>mxMatrix</a:t>
            </a:r>
            <a:r>
              <a:rPr lang="en-US" sz="1600" dirty="0"/>
              <a:t>(type="Full", </a:t>
            </a:r>
            <a:r>
              <a:rPr lang="en-US" sz="1600" dirty="0" err="1"/>
              <a:t>nrow</a:t>
            </a:r>
            <a:r>
              <a:rPr lang="en-US" sz="1600" dirty="0"/>
              <a:t>=</a:t>
            </a:r>
            <a:r>
              <a:rPr lang="en-US" sz="1600" dirty="0" err="1"/>
              <a:t>nv</a:t>
            </a:r>
            <a:r>
              <a:rPr lang="en-US" sz="1600" dirty="0"/>
              <a:t>, </a:t>
            </a:r>
            <a:r>
              <a:rPr lang="en-US" sz="1600" dirty="0" err="1"/>
              <a:t>ncol</a:t>
            </a:r>
            <a:r>
              <a:rPr lang="en-US" sz="1600" dirty="0"/>
              <a:t>=</a:t>
            </a:r>
            <a:r>
              <a:rPr lang="en-US" sz="1600" dirty="0" err="1"/>
              <a:t>nv</a:t>
            </a:r>
            <a:r>
              <a:rPr lang="en-US" sz="1600" dirty="0"/>
              <a:t>, free=TRUE, </a:t>
            </a:r>
            <a:r>
              <a:rPr lang="en-US" sz="1600" dirty="0" smtClean="0"/>
              <a:t>values=7, label</a:t>
            </a:r>
            <a:r>
              <a:rPr lang="en-US" sz="1600" dirty="0"/>
              <a:t>="am11", name="am")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4683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object</a:t>
            </a:r>
            <a:endParaRPr lang="en-US" dirty="0"/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>
            <a:off x="838200" y="183773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0600" y="3620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function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1790700" y="2892623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05000" y="14683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type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2667000" y="183773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71800" y="3623846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rows and columns</a:t>
            </a:r>
          </a:p>
          <a:p>
            <a:pPr algn="ctr"/>
            <a:r>
              <a:rPr lang="en-US" dirty="0" smtClean="0"/>
              <a:t>We have defined earlier that </a:t>
            </a:r>
            <a:r>
              <a:rPr lang="en-US" dirty="0" err="1" smtClean="0"/>
              <a:t>nv</a:t>
            </a:r>
            <a:r>
              <a:rPr lang="en-US" dirty="0" smtClean="0"/>
              <a:t>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038600" y="2929354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62400" y="1468398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parameters </a:t>
            </a:r>
          </a:p>
          <a:p>
            <a:pPr algn="ctr"/>
            <a:r>
              <a:rPr lang="en-US" dirty="0" smtClean="0"/>
              <a:t>are free 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105400" y="2114729"/>
            <a:ext cx="0" cy="3909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57800" y="359009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Starting values of parameters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324600" y="2895600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7400" y="1447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Names of parameters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934200" y="2094131"/>
            <a:ext cx="0" cy="3909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62800" y="359009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 of object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229600" y="2895600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667000" y="5282625"/>
                <a:ext cx="303948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pathAm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 b="0" i="0" smtClean="0">
                            <a:latin typeface="Cambria Math"/>
                          </a:rPr>
                          <m:t>am</m:t>
                        </m:r>
                        <m:r>
                          <a:rPr lang="fi-FI" sz="3200" b="0" i="0" baseline="-25000" smtClean="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282625"/>
                <a:ext cx="3039486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5221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7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mxAlgebra</a:t>
            </a:r>
            <a:r>
              <a:rPr lang="en-US" dirty="0" smtClean="0"/>
              <a:t> function is a way to make matrix algebra calculations by </a:t>
            </a:r>
            <a:r>
              <a:rPr lang="en-US" dirty="0" err="1" smtClean="0"/>
              <a:t>OpenMx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/>
              <a:t>used to create algebraic expressions that operate on one or more </a:t>
            </a:r>
            <a:r>
              <a:rPr lang="en-US" dirty="0" err="1"/>
              <a:t>MxMatrix</a:t>
            </a:r>
            <a:r>
              <a:rPr lang="en-US" dirty="0"/>
              <a:t> </a:t>
            </a:r>
            <a:r>
              <a:rPr lang="en-US" dirty="0" smtClean="0"/>
              <a:t>objects</a:t>
            </a:r>
          </a:p>
          <a:p>
            <a:r>
              <a:rPr lang="en-US" dirty="0" smtClean="0"/>
              <a:t>You </a:t>
            </a:r>
            <a:r>
              <a:rPr lang="en-US" dirty="0"/>
              <a:t>can find all matrix algebra operators and functions by typing help(</a:t>
            </a:r>
            <a:r>
              <a:rPr lang="en-US" dirty="0" err="1"/>
              <a:t>mxAlgebra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We now take a look to matrix multiplication</a:t>
            </a:r>
            <a:endParaRPr lang="en-US" dirty="0"/>
          </a:p>
          <a:p>
            <a:pPr lvl="1"/>
            <a:r>
              <a:rPr lang="en-US" dirty="0" smtClean="0"/>
              <a:t>Number </a:t>
            </a:r>
            <a:r>
              <a:rPr lang="en-US" dirty="0"/>
              <a:t>of columns of the first matrix must </a:t>
            </a:r>
            <a:r>
              <a:rPr lang="en-US" dirty="0" smtClean="0"/>
              <a:t>be equal </a:t>
            </a:r>
            <a:r>
              <a:rPr lang="en-US" dirty="0"/>
              <a:t>the number of rows of the second </a:t>
            </a:r>
            <a:r>
              <a:rPr lang="en-US" dirty="0" smtClean="0"/>
              <a:t>matrix </a:t>
            </a:r>
          </a:p>
          <a:p>
            <a:pPr lvl="1"/>
            <a:r>
              <a:rPr lang="en-US" dirty="0"/>
              <a:t>Product will have as many rows as the first matrix and as many columns as the second </a:t>
            </a:r>
            <a:r>
              <a:rPr lang="en-US" dirty="0" smtClean="0"/>
              <a:t>matrix</a:t>
            </a:r>
          </a:p>
          <a:p>
            <a:pPr lvl="1"/>
            <a:r>
              <a:rPr lang="en-US" dirty="0" err="1"/>
              <a:t>OpenMx</a:t>
            </a:r>
            <a:r>
              <a:rPr lang="en-US" dirty="0"/>
              <a:t> symbol </a:t>
            </a:r>
            <a:r>
              <a:rPr lang="en-US" dirty="0" smtClean="0"/>
              <a:t>%*%</a:t>
            </a:r>
          </a:p>
          <a:p>
            <a:r>
              <a:rPr lang="en-US" dirty="0" smtClean="0"/>
              <a:t>For exercise we </a:t>
            </a:r>
            <a:r>
              <a:rPr lang="en-US" dirty="0"/>
              <a:t>will </a:t>
            </a:r>
            <a:r>
              <a:rPr lang="en-US" dirty="0" smtClean="0"/>
              <a:t>multiply </a:t>
            </a:r>
            <a:r>
              <a:rPr lang="en-US" dirty="0"/>
              <a:t>the matrix </a:t>
            </a:r>
            <a:r>
              <a:rPr lang="en-US" dirty="0" smtClean="0"/>
              <a:t>A </a:t>
            </a:r>
            <a:r>
              <a:rPr lang="en-US" dirty="0"/>
              <a:t>we just created by itself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Cholesky</a:t>
            </a:r>
            <a:r>
              <a:rPr lang="en-US" dirty="0"/>
              <a:t> decomposition this method is used to square path coefficients, i.e., to calculate raw variances and </a:t>
            </a:r>
            <a:r>
              <a:rPr lang="en-US" dirty="0" smtClean="0"/>
              <a:t>co-variances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mxAlgebra</a:t>
            </a:r>
            <a:r>
              <a:rPr lang="en-US" dirty="0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584847"/>
            <a:ext cx="8839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covAm</a:t>
            </a:r>
            <a:r>
              <a:rPr lang="en-US" sz="1600" dirty="0"/>
              <a:t> &lt;- </a:t>
            </a:r>
            <a:r>
              <a:rPr lang="en-US" sz="1600" dirty="0" err="1"/>
              <a:t>mxAlgebra</a:t>
            </a:r>
            <a:r>
              <a:rPr lang="en-US" sz="1600" dirty="0"/>
              <a:t> (expression=am %*% t(am), name="Am")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4683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object</a:t>
            </a:r>
            <a:endParaRPr lang="en-US" dirty="0"/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>
            <a:off x="2438400" y="183773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67000" y="3620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algebra function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3467100" y="2892623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15000" y="359009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 of object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81800" y="2895600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667000" y="5282625"/>
                <a:ext cx="42776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/>
                  <a:t>covAm</a:t>
                </a:r>
                <a:r>
                  <a:rPr lang="en-US" sz="32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 b="0" i="0" smtClean="0">
                            <a:latin typeface="Cambria Math"/>
                          </a:rPr>
                          <m:t>am</m:t>
                        </m:r>
                        <m:r>
                          <a:rPr lang="fi-FI" sz="3200" b="0" i="0" baseline="-25000" smtClean="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r>
                  <a:rPr lang="en-US" sz="3200" dirty="0" smtClean="0"/>
                  <a:t>*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>
                            <a:latin typeface="Cambria Math"/>
                          </a:rPr>
                          <m:t>am</m:t>
                        </m:r>
                        <m:r>
                          <a:rPr lang="fi-FI" sz="3200" baseline="-2500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282625"/>
                <a:ext cx="4277646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3709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724400" y="10668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Multiply matrix a by its transposition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>
            <a:off x="5486400" y="1990130"/>
            <a:ext cx="0" cy="6006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2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584847"/>
            <a:ext cx="8839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VarM</a:t>
            </a:r>
            <a:r>
              <a:rPr lang="en-US" sz="1600" dirty="0"/>
              <a:t> &lt;- </a:t>
            </a:r>
            <a:r>
              <a:rPr lang="en-US" sz="1600" dirty="0" err="1"/>
              <a:t>mxAlgebra</a:t>
            </a:r>
            <a:r>
              <a:rPr lang="en-US" sz="1600" dirty="0"/>
              <a:t> (expression= </a:t>
            </a:r>
            <a:r>
              <a:rPr lang="en-US" sz="1600" dirty="0" err="1"/>
              <a:t>Am+Cm+Em</a:t>
            </a:r>
            <a:r>
              <a:rPr lang="en-US" sz="1600" dirty="0"/>
              <a:t>, name="</a:t>
            </a:r>
            <a:r>
              <a:rPr lang="en-US" sz="1600" dirty="0" err="1"/>
              <a:t>Vm</a:t>
            </a:r>
            <a:r>
              <a:rPr lang="en-US" sz="1600" dirty="0"/>
              <a:t>")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4683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object</a:t>
            </a:r>
            <a:endParaRPr lang="en-US" dirty="0"/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>
            <a:off x="2438400" y="183773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67000" y="3620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algebra function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V="1">
            <a:off x="3467100" y="2892623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15000" y="359009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 of object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81800" y="2895600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00200" y="5282625"/>
                <a:ext cx="534248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VarM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 b="0" i="0" smtClean="0">
                            <a:latin typeface="Cambria Math"/>
                          </a:rPr>
                          <m:t>am</m:t>
                        </m:r>
                        <m:r>
                          <a:rPr lang="fi-FI" sz="3200" b="0" i="0" baseline="-25000" smtClean="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r>
                  <a:rPr lang="en-US" sz="3200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 b="0" i="0" smtClean="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fi-FI" sz="3200">
                            <a:latin typeface="Cambria Math"/>
                          </a:rPr>
                          <m:t>m</m:t>
                        </m:r>
                        <m:r>
                          <a:rPr lang="fi-FI" sz="3200" baseline="-2500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r>
                  <a:rPr lang="en-US" sz="3200" dirty="0"/>
                  <a:t> +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i-FI" sz="3200" b="0" i="0" smtClean="0">
                            <a:latin typeface="Cambria Math"/>
                          </a:rPr>
                          <m:t>e</m:t>
                        </m:r>
                        <m:r>
                          <m:rPr>
                            <m:sty m:val="p"/>
                          </m:rPr>
                          <a:rPr lang="fi-FI" sz="3200">
                            <a:latin typeface="Cambria Math"/>
                          </a:rPr>
                          <m:t>m</m:t>
                        </m:r>
                        <m:r>
                          <a:rPr lang="fi-FI" sz="3200" baseline="-25000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282625"/>
                <a:ext cx="5342488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2968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724400" y="10668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Add three matrixes together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>
            <a:off x="5486400" y="1990130"/>
            <a:ext cx="0" cy="6006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702004"/>
            <a:ext cx="7315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CovDZM</a:t>
            </a:r>
            <a:r>
              <a:rPr lang="en-US" sz="1600" dirty="0" smtClean="0"/>
              <a:t>   </a:t>
            </a:r>
            <a:r>
              <a:rPr lang="en-US" sz="1600" dirty="0"/>
              <a:t>&lt;- </a:t>
            </a:r>
            <a:r>
              <a:rPr lang="en-US" sz="1600" dirty="0" err="1"/>
              <a:t>mxAlgebra</a:t>
            </a:r>
            <a:r>
              <a:rPr lang="en-US" sz="1600" dirty="0"/>
              <a:t>( expression= </a:t>
            </a:r>
            <a:r>
              <a:rPr lang="en-US" sz="1600" dirty="0" err="1"/>
              <a:t>rbind</a:t>
            </a:r>
            <a:r>
              <a:rPr lang="en-US" sz="1600" dirty="0"/>
              <a:t>( </a:t>
            </a:r>
            <a:r>
              <a:rPr lang="en-US" sz="1600" dirty="0" err="1"/>
              <a:t>cbind</a:t>
            </a:r>
            <a:r>
              <a:rPr lang="en-US" sz="1600" dirty="0"/>
              <a:t>(</a:t>
            </a:r>
            <a:r>
              <a:rPr lang="en-US" sz="1600" dirty="0" err="1"/>
              <a:t>Vm</a:t>
            </a:r>
            <a:r>
              <a:rPr lang="en-US" sz="1600" dirty="0"/>
              <a:t>, 0.5%x%Am+Cm), </a:t>
            </a:r>
          </a:p>
          <a:p>
            <a:r>
              <a:rPr lang="en-US" sz="1600" dirty="0"/>
              <a:t>                                                                              </a:t>
            </a:r>
            <a:r>
              <a:rPr lang="en-US" sz="1600" dirty="0" err="1"/>
              <a:t>cbind</a:t>
            </a:r>
            <a:r>
              <a:rPr lang="en-US" sz="1600" dirty="0"/>
              <a:t>(0.5%x%Am+Cm, </a:t>
            </a:r>
            <a:r>
              <a:rPr lang="en-US" sz="1600" dirty="0" err="1"/>
              <a:t>Vm</a:t>
            </a:r>
            <a:r>
              <a:rPr lang="en-US" sz="1600" dirty="0"/>
              <a:t>)), name="</a:t>
            </a:r>
            <a:r>
              <a:rPr lang="en-US" sz="1600" dirty="0" err="1"/>
              <a:t>expCovDZM</a:t>
            </a:r>
            <a:r>
              <a:rPr lang="en-US" sz="1600" dirty="0"/>
              <a:t>" )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62079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object</a:t>
            </a:r>
            <a:endParaRPr lang="en-US" dirty="0"/>
          </a:p>
        </p:txBody>
      </p:sp>
      <p:cxnSp>
        <p:nvCxnSpPr>
          <p:cNvPr id="4" name="Straight Arrow Connector 3"/>
          <p:cNvCxnSpPr>
            <a:stCxn id="3" idx="2"/>
          </p:cNvCxnSpPr>
          <p:nvPr/>
        </p:nvCxnSpPr>
        <p:spPr>
          <a:xfrm>
            <a:off x="1676400" y="199013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86200" y="160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Combine rows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>
            <a:off x="4648200" y="1969532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16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 of object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438400" y="3508176"/>
            <a:ext cx="0" cy="7282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91000" y="42788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Combine </a:t>
            </a:r>
            <a:r>
              <a:rPr lang="en-US" dirty="0" smtClean="0"/>
              <a:t>columns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57800" y="3256002"/>
            <a:ext cx="0" cy="1056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4299466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Names of matrixes created above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086600" y="3276600"/>
            <a:ext cx="0" cy="10566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62600" y="1600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K</a:t>
            </a:r>
            <a:r>
              <a:rPr lang="en-US" dirty="0" err="1" smtClean="0"/>
              <a:t>roneker</a:t>
            </a:r>
            <a:r>
              <a:rPr lang="en-US" dirty="0" smtClean="0"/>
              <a:t> product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</p:cNvCxnSpPr>
          <p:nvPr/>
        </p:nvCxnSpPr>
        <p:spPr>
          <a:xfrm>
            <a:off x="6324600" y="2246531"/>
            <a:ext cx="0" cy="3998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0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previous slide we used </a:t>
            </a:r>
            <a:r>
              <a:rPr lang="en-US" dirty="0" err="1" smtClean="0"/>
              <a:t>Kroneker</a:t>
            </a:r>
            <a:r>
              <a:rPr lang="en-US" dirty="0" smtClean="0"/>
              <a:t> product</a:t>
            </a:r>
          </a:p>
          <a:p>
            <a:r>
              <a:rPr lang="en-US" dirty="0" smtClean="0"/>
              <a:t>It multiplies all elements of one matrix by all elements of another matrix</a:t>
            </a:r>
          </a:p>
          <a:p>
            <a:r>
              <a:rPr lang="en-US" dirty="0" smtClean="0"/>
              <a:t>In twin modeling we use </a:t>
            </a:r>
            <a:r>
              <a:rPr lang="en-US" dirty="0" err="1" smtClean="0"/>
              <a:t>Kroneker</a:t>
            </a:r>
            <a:r>
              <a:rPr lang="en-US" dirty="0" smtClean="0"/>
              <a:t> product when we want to make sure that all elements are multiplied by one </a:t>
            </a:r>
            <a:r>
              <a:rPr lang="en-US" dirty="0" smtClean="0"/>
              <a:t>matrix or number 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the previous equation all elements in matrix “Am” are multiplied by 0.5</a:t>
            </a:r>
          </a:p>
          <a:p>
            <a:r>
              <a:rPr lang="en-US" dirty="0" smtClean="0"/>
              <a:t>Since matrix Am has only one parameter, we could do it also by using matrix multiplication</a:t>
            </a:r>
          </a:p>
          <a:p>
            <a:r>
              <a:rPr lang="en-US" dirty="0" smtClean="0"/>
              <a:t>However now this same argument can be used also for </a:t>
            </a:r>
            <a:r>
              <a:rPr lang="en-US" dirty="0" err="1" smtClean="0"/>
              <a:t>Cholesky</a:t>
            </a:r>
            <a:r>
              <a:rPr lang="en-US" dirty="0" smtClean="0"/>
              <a:t> decomposition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Kroneker</a:t>
            </a:r>
            <a:r>
              <a:rPr lang="en-US" dirty="0" smtClean="0"/>
              <a:t>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smtClean="0"/>
              <a:t>Univariate model in twin research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Univariate</a:t>
            </a:r>
            <a:r>
              <a:rPr lang="en-US" altLang="en-US" sz="2400" dirty="0" smtClean="0"/>
              <a:t> model offers information on the effects of genetic and environmental factors on one phenotype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In the historical context, the information produced by </a:t>
            </a:r>
            <a:r>
              <a:rPr lang="en-US" altLang="en-US" sz="2400" dirty="0" err="1" smtClean="0"/>
              <a:t>univariate</a:t>
            </a:r>
            <a:r>
              <a:rPr lang="en-US" altLang="en-US" sz="2400" dirty="0" smtClean="0"/>
              <a:t> models is very important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For example, the effect of genetic factors on psychological and psychiatric traits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Currently only knowing the heritability of a trait is usually not a very interesting scientific question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However there may be traits or populations where even this issue is still interesting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However, </a:t>
            </a:r>
            <a:r>
              <a:rPr lang="en-US" altLang="en-US" sz="2400" dirty="0" err="1" smtClean="0"/>
              <a:t>univariate</a:t>
            </a:r>
            <a:r>
              <a:rPr lang="en-US" altLang="en-US" sz="2400" dirty="0" smtClean="0"/>
              <a:t> modeling is the necessary first step in all genetic modeling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Univariate</a:t>
            </a:r>
            <a:r>
              <a:rPr lang="en-US" altLang="en-US" sz="2400" dirty="0" smtClean="0"/>
              <a:t> models give also useful information for molecular genetic (both linkage and association) studies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 much there is genetic variation in the trait under study</a:t>
            </a:r>
          </a:p>
        </p:txBody>
      </p:sp>
    </p:spTree>
    <p:extLst>
      <p:ext uri="{BB962C8B-B14F-4D97-AF65-F5344CB8AC3E}">
        <p14:creationId xmlns:p14="http://schemas.microsoft.com/office/powerpoint/2010/main" val="29465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413570"/>
            <a:ext cx="8534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pathAm</a:t>
            </a:r>
            <a:r>
              <a:rPr lang="en-US" sz="1400" dirty="0"/>
              <a:t> &lt;- </a:t>
            </a:r>
            <a:r>
              <a:rPr lang="en-US" sz="1400" dirty="0" err="1"/>
              <a:t>mxMatrix</a:t>
            </a:r>
            <a:r>
              <a:rPr lang="en-US" sz="1400" dirty="0"/>
              <a:t>(type="Full", </a:t>
            </a:r>
            <a:r>
              <a:rPr lang="en-US" sz="1400" dirty="0" err="1"/>
              <a:t>nrow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</a:t>
            </a:r>
            <a:r>
              <a:rPr lang="en-US" sz="1400" dirty="0" err="1"/>
              <a:t>ncol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free=TRUE, values=7, label="am11", name="am") </a:t>
            </a:r>
          </a:p>
          <a:p>
            <a:r>
              <a:rPr lang="en-US" sz="1400" dirty="0" err="1"/>
              <a:t>pathCm</a:t>
            </a:r>
            <a:r>
              <a:rPr lang="en-US" sz="1400" dirty="0"/>
              <a:t> &lt;- </a:t>
            </a:r>
            <a:r>
              <a:rPr lang="en-US" sz="1400" dirty="0" err="1"/>
              <a:t>mxMatrix</a:t>
            </a:r>
            <a:r>
              <a:rPr lang="en-US" sz="1400" dirty="0"/>
              <a:t>(type="Full", </a:t>
            </a:r>
            <a:r>
              <a:rPr lang="en-US" sz="1400" dirty="0" err="1"/>
              <a:t>nrow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</a:t>
            </a:r>
            <a:r>
              <a:rPr lang="en-US" sz="1400" dirty="0" err="1"/>
              <a:t>ncol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free=TRUE, values=7, label="cm11", name="cm")  </a:t>
            </a:r>
          </a:p>
          <a:p>
            <a:r>
              <a:rPr lang="en-US" sz="1400" dirty="0" err="1"/>
              <a:t>pathEm</a:t>
            </a:r>
            <a:r>
              <a:rPr lang="en-US" sz="1400" dirty="0"/>
              <a:t> &lt;- </a:t>
            </a:r>
            <a:r>
              <a:rPr lang="en-US" sz="1400" dirty="0" err="1"/>
              <a:t>mxMatrix</a:t>
            </a:r>
            <a:r>
              <a:rPr lang="en-US" sz="1400" dirty="0"/>
              <a:t>(type="Full", </a:t>
            </a:r>
            <a:r>
              <a:rPr lang="en-US" sz="1400" dirty="0" err="1"/>
              <a:t>nrow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</a:t>
            </a:r>
            <a:r>
              <a:rPr lang="en-US" sz="1400" dirty="0" err="1"/>
              <a:t>ncol</a:t>
            </a:r>
            <a:r>
              <a:rPr lang="en-US" sz="1400" dirty="0"/>
              <a:t>=</a:t>
            </a:r>
            <a:r>
              <a:rPr lang="en-US" sz="1400" dirty="0" err="1"/>
              <a:t>nv</a:t>
            </a:r>
            <a:r>
              <a:rPr lang="en-US" sz="1400" dirty="0"/>
              <a:t>, free=TRUE, values=7, label="em11", name="</a:t>
            </a:r>
            <a:r>
              <a:rPr lang="en-US" sz="1400" dirty="0" err="1"/>
              <a:t>em</a:t>
            </a:r>
            <a:r>
              <a:rPr lang="en-US" sz="1400" dirty="0"/>
              <a:t>")  </a:t>
            </a:r>
          </a:p>
          <a:p>
            <a:endParaRPr lang="en-US" sz="1400" dirty="0"/>
          </a:p>
          <a:p>
            <a:r>
              <a:rPr lang="en-US" sz="1400" dirty="0" err="1"/>
              <a:t>covAm</a:t>
            </a:r>
            <a:r>
              <a:rPr lang="en-US" sz="1400" dirty="0"/>
              <a:t> &lt;- </a:t>
            </a:r>
            <a:r>
              <a:rPr lang="en-US" sz="1400" dirty="0" err="1"/>
              <a:t>mxAlgebra</a:t>
            </a:r>
            <a:r>
              <a:rPr lang="en-US" sz="1400" dirty="0"/>
              <a:t> (expression=am %*% t(am), name="Am") </a:t>
            </a:r>
          </a:p>
          <a:p>
            <a:r>
              <a:rPr lang="en-US" sz="1400" dirty="0" err="1"/>
              <a:t>covCm</a:t>
            </a:r>
            <a:r>
              <a:rPr lang="en-US" sz="1400" dirty="0"/>
              <a:t> &lt;- </a:t>
            </a:r>
            <a:r>
              <a:rPr lang="en-US" sz="1400" dirty="0" err="1"/>
              <a:t>mxAlgebra</a:t>
            </a:r>
            <a:r>
              <a:rPr lang="en-US" sz="1400" dirty="0"/>
              <a:t> (expression=cm %*% t(cm), name="Cm")</a:t>
            </a:r>
          </a:p>
          <a:p>
            <a:r>
              <a:rPr lang="en-US" sz="1400" dirty="0" err="1"/>
              <a:t>covEm</a:t>
            </a:r>
            <a:r>
              <a:rPr lang="en-US" sz="1400" dirty="0"/>
              <a:t> &lt;- </a:t>
            </a:r>
            <a:r>
              <a:rPr lang="en-US" sz="1400" dirty="0" err="1"/>
              <a:t>mxAlgebra</a:t>
            </a:r>
            <a:r>
              <a:rPr lang="en-US" sz="1400" dirty="0"/>
              <a:t> (expression=</a:t>
            </a:r>
            <a:r>
              <a:rPr lang="en-US" sz="1400" dirty="0" err="1"/>
              <a:t>em</a:t>
            </a:r>
            <a:r>
              <a:rPr lang="en-US" sz="1400" dirty="0"/>
              <a:t> %*% t(</a:t>
            </a:r>
            <a:r>
              <a:rPr lang="en-US" sz="1400" dirty="0" err="1"/>
              <a:t>em</a:t>
            </a:r>
            <a:r>
              <a:rPr lang="en-US" sz="1400" dirty="0"/>
              <a:t>), name="</a:t>
            </a:r>
            <a:r>
              <a:rPr lang="en-US" sz="1400" dirty="0" err="1"/>
              <a:t>Em</a:t>
            </a:r>
            <a:r>
              <a:rPr lang="en-US" sz="1400" dirty="0"/>
              <a:t>")</a:t>
            </a:r>
          </a:p>
          <a:p>
            <a:endParaRPr lang="en-US" sz="1400" dirty="0"/>
          </a:p>
          <a:p>
            <a:r>
              <a:rPr lang="en-US" sz="1400" dirty="0" err="1"/>
              <a:t>VarM</a:t>
            </a:r>
            <a:r>
              <a:rPr lang="en-US" sz="1400" dirty="0"/>
              <a:t> &lt;- </a:t>
            </a:r>
            <a:r>
              <a:rPr lang="en-US" sz="1400" dirty="0" err="1"/>
              <a:t>mxAlgebra</a:t>
            </a:r>
            <a:r>
              <a:rPr lang="en-US" sz="1400" dirty="0"/>
              <a:t> (expression= </a:t>
            </a:r>
            <a:r>
              <a:rPr lang="en-US" sz="1400" dirty="0" err="1"/>
              <a:t>Am+Cm+Em</a:t>
            </a:r>
            <a:r>
              <a:rPr lang="en-US" sz="1400" dirty="0"/>
              <a:t>, name="</a:t>
            </a:r>
            <a:r>
              <a:rPr lang="en-US" sz="1400" dirty="0" err="1"/>
              <a:t>Vm</a:t>
            </a:r>
            <a:r>
              <a:rPr lang="en-US" sz="1400" dirty="0"/>
              <a:t>") </a:t>
            </a:r>
          </a:p>
          <a:p>
            <a:endParaRPr lang="en-US" sz="1400" dirty="0"/>
          </a:p>
          <a:p>
            <a:r>
              <a:rPr lang="en-US" sz="1400" dirty="0" err="1"/>
              <a:t>CovMZM</a:t>
            </a:r>
            <a:r>
              <a:rPr lang="en-US" sz="1400" dirty="0"/>
              <a:t>   &lt;- </a:t>
            </a:r>
            <a:r>
              <a:rPr lang="en-US" sz="1400" dirty="0" err="1"/>
              <a:t>mxAlgebra</a:t>
            </a:r>
            <a:r>
              <a:rPr lang="en-US" sz="1400" dirty="0"/>
              <a:t>( expression= </a:t>
            </a:r>
            <a:r>
              <a:rPr lang="en-US" sz="1400" dirty="0" err="1"/>
              <a:t>rbind</a:t>
            </a:r>
            <a:r>
              <a:rPr lang="en-US" sz="1400" dirty="0"/>
              <a:t>( </a:t>
            </a:r>
            <a:r>
              <a:rPr lang="en-US" sz="1400" dirty="0" err="1"/>
              <a:t>cbind</a:t>
            </a:r>
            <a:r>
              <a:rPr lang="en-US" sz="1400" dirty="0"/>
              <a:t>(</a:t>
            </a:r>
            <a:r>
              <a:rPr lang="en-US" sz="1400" dirty="0" err="1"/>
              <a:t>Vm</a:t>
            </a:r>
            <a:r>
              <a:rPr lang="en-US" sz="1400" dirty="0"/>
              <a:t>, </a:t>
            </a:r>
            <a:r>
              <a:rPr lang="en-US" sz="1400" dirty="0" err="1"/>
              <a:t>Am+Cm</a:t>
            </a:r>
            <a:r>
              <a:rPr lang="en-US" sz="1400" dirty="0"/>
              <a:t>),                              </a:t>
            </a:r>
          </a:p>
          <a:p>
            <a:r>
              <a:rPr lang="en-US" sz="1400" dirty="0"/>
              <a:t>                                            </a:t>
            </a:r>
            <a:r>
              <a:rPr lang="en-US" sz="1400" dirty="0" smtClean="0"/>
              <a:t>                                     </a:t>
            </a:r>
            <a:r>
              <a:rPr lang="en-US" sz="1400" dirty="0" err="1"/>
              <a:t>cbind</a:t>
            </a:r>
            <a:r>
              <a:rPr lang="en-US" sz="1400" dirty="0"/>
              <a:t>(</a:t>
            </a:r>
            <a:r>
              <a:rPr lang="en-US" sz="1400" dirty="0" err="1"/>
              <a:t>Am+Cm</a:t>
            </a:r>
            <a:r>
              <a:rPr lang="en-US" sz="1400" dirty="0"/>
              <a:t>, </a:t>
            </a:r>
            <a:r>
              <a:rPr lang="en-US" sz="1400" dirty="0" err="1"/>
              <a:t>Vm</a:t>
            </a:r>
            <a:r>
              <a:rPr lang="en-US" sz="1400" dirty="0"/>
              <a:t>)),       name="</a:t>
            </a:r>
            <a:r>
              <a:rPr lang="en-US" sz="1400" dirty="0" err="1"/>
              <a:t>expCovMZM</a:t>
            </a:r>
            <a:r>
              <a:rPr lang="en-US" sz="1400" dirty="0"/>
              <a:t>" ) 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 err="1"/>
              <a:t>CovDZM</a:t>
            </a:r>
            <a:r>
              <a:rPr lang="en-US" sz="1400" dirty="0"/>
              <a:t>   &lt;- </a:t>
            </a:r>
            <a:r>
              <a:rPr lang="en-US" sz="1400" dirty="0" err="1"/>
              <a:t>mxAlgebra</a:t>
            </a:r>
            <a:r>
              <a:rPr lang="en-US" sz="1400" dirty="0"/>
              <a:t>( expression= </a:t>
            </a:r>
            <a:r>
              <a:rPr lang="en-US" sz="1400" dirty="0" err="1"/>
              <a:t>rbind</a:t>
            </a:r>
            <a:r>
              <a:rPr lang="en-US" sz="1400" dirty="0"/>
              <a:t>( </a:t>
            </a:r>
            <a:r>
              <a:rPr lang="en-US" sz="1400" dirty="0" err="1"/>
              <a:t>cbind</a:t>
            </a:r>
            <a:r>
              <a:rPr lang="en-US" sz="1400" dirty="0"/>
              <a:t>(</a:t>
            </a:r>
            <a:r>
              <a:rPr lang="en-US" sz="1400" dirty="0" err="1"/>
              <a:t>Vm</a:t>
            </a:r>
            <a:r>
              <a:rPr lang="en-US" sz="1400" dirty="0"/>
              <a:t>, 0.5%x%Am+Cm), </a:t>
            </a:r>
          </a:p>
          <a:p>
            <a:r>
              <a:rPr lang="en-US" sz="1400" dirty="0"/>
              <a:t>                                            </a:t>
            </a:r>
            <a:r>
              <a:rPr lang="en-US" sz="1400" dirty="0" smtClean="0"/>
              <a:t>                                  </a:t>
            </a:r>
            <a:r>
              <a:rPr lang="en-US" sz="1400" dirty="0" err="1"/>
              <a:t>cbind</a:t>
            </a:r>
            <a:r>
              <a:rPr lang="en-US" sz="1400" dirty="0"/>
              <a:t>(0.5%x%Am+Cm, </a:t>
            </a:r>
            <a:r>
              <a:rPr lang="en-US" sz="1400" dirty="0" err="1"/>
              <a:t>Vm</a:t>
            </a:r>
            <a:r>
              <a:rPr lang="en-US" sz="1400" dirty="0"/>
              <a:t>)), name="</a:t>
            </a:r>
            <a:r>
              <a:rPr lang="en-US" sz="1400" dirty="0" err="1"/>
              <a:t>expCovDZM</a:t>
            </a:r>
            <a:r>
              <a:rPr lang="en-US" sz="1400" dirty="0"/>
              <a:t>" )</a:t>
            </a:r>
          </a:p>
        </p:txBody>
      </p:sp>
    </p:spTree>
    <p:extLst>
      <p:ext uri="{BB962C8B-B14F-4D97-AF65-F5344CB8AC3E}">
        <p14:creationId xmlns:p14="http://schemas.microsoft.com/office/powerpoint/2010/main" val="409877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command lines are used to define expected variance-covariance matrixes for MZ and DZ twins</a:t>
            </a:r>
          </a:p>
          <a:p>
            <a:r>
              <a:rPr lang="en-US" dirty="0" smtClean="0"/>
              <a:t>First three 1*1 matrixes are created to include a, c and e path coefficients in the figure</a:t>
            </a:r>
          </a:p>
          <a:p>
            <a:r>
              <a:rPr lang="en-US" dirty="0" smtClean="0"/>
              <a:t>Then they are multiplied by themselves to create variance components </a:t>
            </a:r>
          </a:p>
          <a:p>
            <a:r>
              <a:rPr lang="en-US" dirty="0" smtClean="0"/>
              <a:t>Then these variance components are added together to calculate total variance</a:t>
            </a:r>
          </a:p>
          <a:p>
            <a:r>
              <a:rPr lang="en-US" dirty="0" smtClean="0"/>
              <a:t>Finally these variance components are used to create the expected variance-covariance matrixes in the above table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Defining variance-covariance matrixes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1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addition to variances, we need to define also means</a:t>
            </a:r>
          </a:p>
          <a:p>
            <a:r>
              <a:rPr lang="en-US" dirty="0" smtClean="0"/>
              <a:t>This allows to take into account differences, for example, between sexes or </a:t>
            </a:r>
            <a:r>
              <a:rPr lang="en-US" dirty="0" err="1" smtClean="0"/>
              <a:t>zygosities</a:t>
            </a:r>
            <a:endParaRPr lang="en-US" dirty="0" smtClean="0"/>
          </a:p>
          <a:p>
            <a:pPr lvl="1"/>
            <a:r>
              <a:rPr lang="en-US" dirty="0" smtClean="0"/>
              <a:t>Twin modeling expects only same variances in MZ and DZ twins, but means can also differ </a:t>
            </a:r>
          </a:p>
          <a:p>
            <a:r>
              <a:rPr lang="en-US" dirty="0" smtClean="0"/>
              <a:t>If the same labels are used, then all mean parameters are forced to be the same</a:t>
            </a:r>
          </a:p>
          <a:p>
            <a:r>
              <a:rPr lang="en-US" dirty="0" smtClean="0"/>
              <a:t>Using different labels allows estimation of different mean parameters</a:t>
            </a:r>
          </a:p>
          <a:p>
            <a:pPr lvl="1"/>
            <a:r>
              <a:rPr lang="en-US" dirty="0" smtClean="0"/>
              <a:t>This is seen in </a:t>
            </a:r>
            <a:r>
              <a:rPr lang="en-US" dirty="0" err="1" smtClean="0"/>
              <a:t>d.f.</a:t>
            </a:r>
            <a:r>
              <a:rPr lang="en-US" dirty="0" smtClean="0"/>
              <a:t> and number of estimated parameters  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Defining means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7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133600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meanMZM</a:t>
            </a:r>
            <a:r>
              <a:rPr lang="en-US" dirty="0"/>
              <a:t>      &lt;- </a:t>
            </a:r>
            <a:r>
              <a:rPr lang="en-US" dirty="0" err="1"/>
              <a:t>mxMatrix</a:t>
            </a:r>
            <a:r>
              <a:rPr lang="en-US" dirty="0"/>
              <a:t>( type="Full", </a:t>
            </a:r>
            <a:r>
              <a:rPr lang="en-US" dirty="0" err="1"/>
              <a:t>nrow</a:t>
            </a:r>
            <a:r>
              <a:rPr lang="en-US" dirty="0"/>
              <a:t>=1, </a:t>
            </a:r>
            <a:r>
              <a:rPr lang="en-US" dirty="0" err="1"/>
              <a:t>ncol</a:t>
            </a:r>
            <a:r>
              <a:rPr lang="en-US" dirty="0"/>
              <a:t>=</a:t>
            </a:r>
            <a:r>
              <a:rPr lang="en-US" dirty="0" err="1"/>
              <a:t>ntv</a:t>
            </a:r>
            <a:r>
              <a:rPr lang="en-US" dirty="0"/>
              <a:t>, free=TRUE, values=c(0,0), labels=c("</a:t>
            </a:r>
            <a:r>
              <a:rPr lang="en-US" dirty="0" err="1" smtClean="0"/>
              <a:t>meanM</a:t>
            </a:r>
            <a:r>
              <a:rPr lang="en-US" dirty="0"/>
              <a:t>","</a:t>
            </a:r>
            <a:r>
              <a:rPr lang="en-US" dirty="0" err="1" smtClean="0"/>
              <a:t>meanM</a:t>
            </a:r>
            <a:r>
              <a:rPr lang="en-US" dirty="0"/>
              <a:t>"), name="</a:t>
            </a:r>
            <a:r>
              <a:rPr lang="en-US" dirty="0" err="1"/>
              <a:t>expMeanMZM</a:t>
            </a:r>
            <a:r>
              <a:rPr lang="en-US" dirty="0"/>
              <a:t>" 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143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object</a:t>
            </a:r>
            <a:endParaRPr lang="en-US" dirty="0"/>
          </a:p>
        </p:txBody>
      </p:sp>
      <p:cxnSp>
        <p:nvCxnSpPr>
          <p:cNvPr id="4" name="Straight Arrow Connector 3"/>
          <p:cNvCxnSpPr>
            <a:stCxn id="3" idx="2"/>
          </p:cNvCxnSpPr>
          <p:nvPr/>
        </p:nvCxnSpPr>
        <p:spPr>
          <a:xfrm>
            <a:off x="1828800" y="1512332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90800" y="914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algebra function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1524000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86200" y="1143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Matrix type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48200" y="1512332"/>
            <a:ext cx="0" cy="6768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5334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rows and columns</a:t>
            </a:r>
          </a:p>
          <a:p>
            <a:pPr algn="ctr"/>
            <a:r>
              <a:rPr lang="en-US" dirty="0" smtClean="0"/>
              <a:t>We have defined earlier that </a:t>
            </a:r>
            <a:r>
              <a:rPr lang="en-US" dirty="0" err="1" smtClean="0"/>
              <a:t>ntv</a:t>
            </a:r>
            <a:r>
              <a:rPr lang="en-US" dirty="0" smtClean="0"/>
              <a:t>=2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248400" y="1676400"/>
            <a:ext cx="0" cy="5244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43000" y="32120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Starting values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1943100" y="2743200"/>
            <a:ext cx="0" cy="46886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0000" y="3212068"/>
            <a:ext cx="16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Labels</a:t>
            </a:r>
          </a:p>
          <a:p>
            <a:pPr algn="ctr"/>
            <a:r>
              <a:rPr lang="en-US" dirty="0" smtClean="0"/>
              <a:t>Same mean is expected for first and second twin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V="1">
            <a:off x="4610100" y="2743200"/>
            <a:ext cx="0" cy="46886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0" y="321206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 of the object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V="1">
            <a:off x="6896100" y="2743200"/>
            <a:ext cx="0" cy="46886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7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now told </a:t>
            </a:r>
            <a:r>
              <a:rPr lang="en-US" dirty="0" err="1" smtClean="0"/>
              <a:t>OpenMx</a:t>
            </a:r>
            <a:r>
              <a:rPr lang="en-US" dirty="0" smtClean="0"/>
              <a:t> the expected variance-covariance matrix for MZ and DZ twins</a:t>
            </a:r>
          </a:p>
          <a:p>
            <a:r>
              <a:rPr lang="en-US" dirty="0" smtClean="0"/>
              <a:t>However before that we have needed to read data into the </a:t>
            </a:r>
            <a:r>
              <a:rPr lang="en-US" dirty="0" err="1" smtClean="0"/>
              <a:t>OpenMx</a:t>
            </a:r>
            <a:endParaRPr lang="en-US" dirty="0" smtClean="0"/>
          </a:p>
          <a:p>
            <a:r>
              <a:rPr lang="en-US" dirty="0" smtClean="0"/>
              <a:t>This can be done using ASCII data or by using foreign package, for example, Stata format</a:t>
            </a:r>
          </a:p>
          <a:p>
            <a:r>
              <a:rPr lang="en-US" dirty="0" smtClean="0"/>
              <a:t>Different data files will be created for each sex and </a:t>
            </a:r>
            <a:r>
              <a:rPr lang="en-US" dirty="0" err="1" smtClean="0"/>
              <a:t>zygosity</a:t>
            </a:r>
            <a:r>
              <a:rPr lang="en-US" dirty="0" smtClean="0"/>
              <a:t> groups</a:t>
            </a:r>
          </a:p>
          <a:p>
            <a:r>
              <a:rPr lang="en-US" dirty="0" smtClean="0"/>
              <a:t>These data files will be then made </a:t>
            </a:r>
            <a:r>
              <a:rPr lang="en-US" dirty="0" err="1" smtClean="0"/>
              <a:t>OpenMx</a:t>
            </a:r>
            <a:r>
              <a:rPr lang="en-US" dirty="0" smtClean="0"/>
              <a:t> data </a:t>
            </a:r>
            <a:r>
              <a:rPr lang="en-US" dirty="0"/>
              <a:t>files using </a:t>
            </a:r>
            <a:r>
              <a:rPr lang="en-US" dirty="0" err="1" smtClean="0"/>
              <a:t>mxData</a:t>
            </a:r>
            <a:r>
              <a:rPr lang="en-US" dirty="0" smtClean="0"/>
              <a:t> function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we have read the data and defined variance-covariance and mean structures, we need to create a model</a:t>
            </a:r>
          </a:p>
          <a:p>
            <a:pPr lvl="1"/>
            <a:r>
              <a:rPr lang="en-US" dirty="0" err="1" smtClean="0"/>
              <a:t>mxModel</a:t>
            </a:r>
            <a:r>
              <a:rPr lang="en-US" dirty="0" smtClean="0"/>
              <a:t> function</a:t>
            </a:r>
          </a:p>
          <a:p>
            <a:r>
              <a:rPr lang="en-US" dirty="0"/>
              <a:t>M</a:t>
            </a:r>
            <a:r>
              <a:rPr lang="en-US" dirty="0" smtClean="0"/>
              <a:t>odel parameters are estimated in a way that it minimizes maximum likelihood function</a:t>
            </a:r>
          </a:p>
          <a:p>
            <a:r>
              <a:rPr lang="en-US" dirty="0" smtClean="0"/>
              <a:t>The model will be estimated using maximum likelihood estimator</a:t>
            </a:r>
          </a:p>
          <a:p>
            <a:pPr lvl="1"/>
            <a:r>
              <a:rPr lang="en-US" dirty="0" err="1"/>
              <a:t>mxFitFunctionML</a:t>
            </a:r>
            <a:r>
              <a:rPr lang="en-US" dirty="0"/>
              <a:t> </a:t>
            </a:r>
            <a:r>
              <a:rPr lang="en-US" dirty="0" smtClean="0"/>
              <a:t>function</a:t>
            </a:r>
          </a:p>
          <a:p>
            <a:r>
              <a:rPr lang="en-US" dirty="0" smtClean="0"/>
              <a:t>Finally the model will be run</a:t>
            </a:r>
          </a:p>
          <a:p>
            <a:pPr lvl="1"/>
            <a:r>
              <a:rPr lang="en-US" dirty="0" err="1" smtClean="0"/>
              <a:t>mxRun</a:t>
            </a:r>
            <a:r>
              <a:rPr lang="en-US" dirty="0" smtClean="0"/>
              <a:t> function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Fitting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00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5410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objMZM</a:t>
            </a:r>
            <a:r>
              <a:rPr lang="en-US" dirty="0"/>
              <a:t>  &lt;- </a:t>
            </a:r>
            <a:r>
              <a:rPr lang="en-US" dirty="0" err="1"/>
              <a:t>mxExpectationNormal</a:t>
            </a:r>
            <a:r>
              <a:rPr lang="en-US" dirty="0"/>
              <a:t>( covariance="</a:t>
            </a:r>
            <a:r>
              <a:rPr lang="en-US" dirty="0" err="1"/>
              <a:t>expCovMZM</a:t>
            </a:r>
            <a:r>
              <a:rPr lang="en-US" dirty="0"/>
              <a:t>", means="</a:t>
            </a:r>
            <a:r>
              <a:rPr lang="en-US" dirty="0" err="1"/>
              <a:t>expMeanMZM</a:t>
            </a:r>
            <a:r>
              <a:rPr lang="en-US" dirty="0"/>
              <a:t>", </a:t>
            </a:r>
            <a:r>
              <a:rPr lang="en-US" dirty="0" err="1"/>
              <a:t>dimnames</a:t>
            </a:r>
            <a:r>
              <a:rPr lang="en-US" dirty="0"/>
              <a:t>=</a:t>
            </a:r>
            <a:r>
              <a:rPr lang="en-US" dirty="0" err="1"/>
              <a:t>selVars</a:t>
            </a:r>
            <a:r>
              <a:rPr lang="en-US" dirty="0"/>
              <a:t> )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220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pars      &lt;- list( </a:t>
            </a:r>
            <a:r>
              <a:rPr lang="en-US" dirty="0" err="1"/>
              <a:t>pathAm</a:t>
            </a:r>
            <a:r>
              <a:rPr lang="en-US" dirty="0"/>
              <a:t>, </a:t>
            </a:r>
            <a:r>
              <a:rPr lang="en-US" dirty="0" err="1"/>
              <a:t>pathCm</a:t>
            </a:r>
            <a:r>
              <a:rPr lang="en-US" dirty="0"/>
              <a:t>, </a:t>
            </a:r>
            <a:r>
              <a:rPr lang="en-US" dirty="0" err="1"/>
              <a:t>pathEm</a:t>
            </a:r>
            <a:r>
              <a:rPr lang="en-US" dirty="0"/>
              <a:t>, </a:t>
            </a:r>
            <a:r>
              <a:rPr lang="en-US" dirty="0" err="1"/>
              <a:t>covAm</a:t>
            </a:r>
            <a:r>
              <a:rPr lang="en-US" dirty="0"/>
              <a:t>, </a:t>
            </a:r>
            <a:r>
              <a:rPr lang="en-US" dirty="0" err="1"/>
              <a:t>covCm</a:t>
            </a:r>
            <a:r>
              <a:rPr lang="en-US" dirty="0"/>
              <a:t>, </a:t>
            </a:r>
            <a:r>
              <a:rPr lang="en-US" dirty="0" err="1"/>
              <a:t>covEm</a:t>
            </a:r>
            <a:r>
              <a:rPr lang="en-US" dirty="0"/>
              <a:t>, </a:t>
            </a:r>
            <a:r>
              <a:rPr lang="en-US" dirty="0" err="1"/>
              <a:t>VarM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0964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modelMZM</a:t>
            </a:r>
            <a:r>
              <a:rPr lang="en-US" dirty="0"/>
              <a:t>   &lt;- </a:t>
            </a:r>
            <a:r>
              <a:rPr lang="en-US" dirty="0" err="1"/>
              <a:t>mxModel</a:t>
            </a:r>
            <a:r>
              <a:rPr lang="en-US" dirty="0"/>
              <a:t>( pars, </a:t>
            </a:r>
            <a:r>
              <a:rPr lang="en-US" dirty="0" err="1"/>
              <a:t>meanMZM</a:t>
            </a:r>
            <a:r>
              <a:rPr lang="en-US" dirty="0"/>
              <a:t>, </a:t>
            </a:r>
            <a:r>
              <a:rPr lang="en-US" dirty="0" err="1"/>
              <a:t>CovMZM</a:t>
            </a:r>
            <a:r>
              <a:rPr lang="en-US" dirty="0"/>
              <a:t>, </a:t>
            </a:r>
            <a:r>
              <a:rPr lang="en-US" dirty="0" err="1"/>
              <a:t>dataMZM</a:t>
            </a:r>
            <a:r>
              <a:rPr lang="en-US" dirty="0"/>
              <a:t>, </a:t>
            </a:r>
            <a:r>
              <a:rPr lang="en-US" dirty="0" err="1"/>
              <a:t>objMZM</a:t>
            </a:r>
            <a:r>
              <a:rPr lang="en-US" dirty="0"/>
              <a:t>, </a:t>
            </a:r>
            <a:r>
              <a:rPr lang="en-US" dirty="0" err="1"/>
              <a:t>fitFunction</a:t>
            </a:r>
            <a:r>
              <a:rPr lang="en-US" dirty="0"/>
              <a:t>, name="MZM" )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3669268"/>
            <a:ext cx="3271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fitFunction</a:t>
            </a:r>
            <a:r>
              <a:rPr lang="en-US" dirty="0"/>
              <a:t> &lt;- </a:t>
            </a:r>
            <a:r>
              <a:rPr lang="en-US" dirty="0" err="1"/>
              <a:t>mxFitFunctionML</a:t>
            </a:r>
            <a:r>
              <a:rPr lang="en-US" dirty="0"/>
              <a:t>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8400" y="3048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Defines </a:t>
            </a:r>
            <a:r>
              <a:rPr lang="en-US" dirty="0"/>
              <a:t>the expected covariance and means under the assumption of multivariate normality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1981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Creates a list including these elements which can be used later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72200" y="3105835"/>
            <a:ext cx="2514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Optimizes free </a:t>
            </a:r>
            <a:r>
              <a:rPr lang="en-US" dirty="0"/>
              <a:t>parameter values </a:t>
            </a:r>
            <a:r>
              <a:rPr lang="en-US" dirty="0" smtClean="0"/>
              <a:t>such </a:t>
            </a:r>
            <a:r>
              <a:rPr lang="en-US" dirty="0"/>
              <a:t>that the value of a cost function is </a:t>
            </a:r>
            <a:r>
              <a:rPr lang="en-US" dirty="0" smtClean="0"/>
              <a:t>minimized using maximum likelihood estimator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5096470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Creates the model including parameters, observed data and method to estimate free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84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the script “ACE </a:t>
            </a:r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model.R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What are path coefficients, raw variance components and standardized variances?</a:t>
            </a:r>
          </a:p>
          <a:p>
            <a:r>
              <a:rPr lang="en-US" dirty="0" smtClean="0"/>
              <a:t>Try to modify the model for females and different age groups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35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Exercise data</a:t>
            </a:r>
            <a:endParaRPr lang="en-US" altLang="en-US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2800" dirty="0"/>
              <a:t>FinnTwin16- data</a:t>
            </a:r>
          </a:p>
          <a:p>
            <a:r>
              <a:rPr lang="en-US" altLang="en-US" sz="2800" dirty="0"/>
              <a:t>Questionnaires at 16, 17, 18 ½ and, on average, 25 years of age</a:t>
            </a:r>
          </a:p>
          <a:p>
            <a:r>
              <a:rPr lang="en-US" altLang="en-US" sz="2800" dirty="0" err="1"/>
              <a:t>Zygosity</a:t>
            </a:r>
            <a:endParaRPr lang="en-US" altLang="en-US" sz="2800" dirty="0"/>
          </a:p>
          <a:p>
            <a:pPr lvl="1"/>
            <a:r>
              <a:rPr lang="en-US" altLang="en-US" sz="2400" dirty="0"/>
              <a:t>1=MZ females, 2=MZ males, 3=DZ females, 4=DZ males and 5=opposite sex twins </a:t>
            </a:r>
          </a:p>
          <a:p>
            <a:r>
              <a:rPr lang="en-US" altLang="en-US" sz="2800" dirty="0" smtClean="0"/>
              <a:t>Sex</a:t>
            </a:r>
          </a:p>
          <a:p>
            <a:pPr lvl="1"/>
            <a:r>
              <a:rPr lang="en-US" altLang="en-US" sz="2400" dirty="0" smtClean="0"/>
              <a:t>0=male, 1=female</a:t>
            </a:r>
          </a:p>
          <a:p>
            <a:r>
              <a:rPr lang="en-US" altLang="en-US" sz="2800" dirty="0" smtClean="0"/>
              <a:t>ASCII data (code for missing values -99</a:t>
            </a:r>
          </a:p>
          <a:p>
            <a:pPr lvl="1"/>
            <a:r>
              <a:rPr lang="en-US" altLang="en-US" sz="2400" dirty="0" smtClean="0"/>
              <a:t>R can read also other formats using </a:t>
            </a:r>
            <a:r>
              <a:rPr lang="en-US" sz="2400" dirty="0"/>
              <a:t>library(foreign) package </a:t>
            </a:r>
            <a:endParaRPr lang="en-US" altLang="en-US" sz="2800" dirty="0" smtClean="0"/>
          </a:p>
          <a:p>
            <a:r>
              <a:rPr lang="en-US" altLang="en-US" sz="2800" dirty="0" smtClean="0"/>
              <a:t>Self reported BMI and waist circumference</a:t>
            </a:r>
          </a:p>
          <a:p>
            <a:r>
              <a:rPr lang="en-US" altLang="en-US" sz="2800" dirty="0" smtClean="0"/>
              <a:t>Physical </a:t>
            </a:r>
            <a:r>
              <a:rPr lang="en-US" altLang="en-US" sz="2800" dirty="0"/>
              <a:t>activity (MET)  </a:t>
            </a:r>
            <a:endParaRPr lang="en-US" altLang="en-US" sz="2800" dirty="0" smtClean="0"/>
          </a:p>
          <a:p>
            <a:r>
              <a:rPr lang="en-US" altLang="en-US" sz="2800" dirty="0" smtClean="0"/>
              <a:t>Need to be in wide format i.e. </a:t>
            </a:r>
            <a:r>
              <a:rPr lang="en-US" altLang="en-US" sz="2800" smtClean="0"/>
              <a:t>one pair per line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27947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FinnTwin 16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6732588" y="26368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468313" y="3565525"/>
            <a:ext cx="18002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Garamond" pitchFamily="18" charset="0"/>
              </a:rPr>
              <a:t>Twin Q. Age 16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612775" y="4213225"/>
            <a:ext cx="136842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2371 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2569 women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Response rate 88%</a:t>
            </a:r>
          </a:p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684213" y="28527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468313" y="2565400"/>
            <a:ext cx="21605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Monthly contact 1991-1995 in month after 16th birthday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555875" y="3565525"/>
            <a:ext cx="18002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Garamond" pitchFamily="18" charset="0"/>
              </a:rPr>
              <a:t>Twin Q. Age 17</a:t>
            </a: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2700338" y="4213225"/>
            <a:ext cx="136842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2200 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2510 women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Response rate 90%</a:t>
            </a:r>
            <a:endParaRPr lang="en-US" altLang="en-US">
              <a:solidFill>
                <a:srgbClr val="FF0000"/>
              </a:solidFill>
              <a:latin typeface="Garamond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2771775" y="28527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2555875" y="2565400"/>
            <a:ext cx="21605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Monthly contact 1992-1996 in month after 17th birthday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2051050" y="1844675"/>
            <a:ext cx="4751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Time line</a:t>
            </a: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4645025" y="3565525"/>
            <a:ext cx="18002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Garamond" pitchFamily="18" charset="0"/>
              </a:rPr>
              <a:t>Twin Q. Age 18.5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4789488" y="4213225"/>
            <a:ext cx="136842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2180 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2493 women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Response rate 95%</a:t>
            </a:r>
          </a:p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4860925" y="28527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4645025" y="2565400"/>
            <a:ext cx="21605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Quarterly contact on average 6 months after 18th birthday</a:t>
            </a:r>
          </a:p>
        </p:txBody>
      </p:sp>
      <p:sp>
        <p:nvSpPr>
          <p:cNvPr id="162833" name="Rectangle 17"/>
          <p:cNvSpPr>
            <a:spLocks noChangeArrowheads="1"/>
          </p:cNvSpPr>
          <p:nvPr/>
        </p:nvSpPr>
        <p:spPr bwMode="auto">
          <a:xfrm>
            <a:off x="6732588" y="3565525"/>
            <a:ext cx="18002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>
                <a:latin typeface="Garamond" pitchFamily="18" charset="0"/>
              </a:rPr>
              <a:t>Twin Q. Age 23-25</a:t>
            </a:r>
          </a:p>
        </p:txBody>
      </p:sp>
      <p:sp>
        <p:nvSpPr>
          <p:cNvPr id="162834" name="Text Box 18"/>
          <p:cNvSpPr txBox="1">
            <a:spLocks noChangeArrowheads="1"/>
          </p:cNvSpPr>
          <p:nvPr/>
        </p:nvSpPr>
        <p:spPr bwMode="auto">
          <a:xfrm>
            <a:off x="6877050" y="4213225"/>
            <a:ext cx="136842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1924 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2346 women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>
                <a:latin typeface="Garamond" pitchFamily="18" charset="0"/>
              </a:rPr>
              <a:t>Response rate 88%</a:t>
            </a:r>
          </a:p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35" name="Text Box 19"/>
          <p:cNvSpPr txBox="1">
            <a:spLocks noChangeArrowheads="1"/>
          </p:cNvSpPr>
          <p:nvPr/>
        </p:nvSpPr>
        <p:spPr bwMode="auto">
          <a:xfrm>
            <a:off x="6948488" y="285273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Garamond" pitchFamily="18" charset="0"/>
            </a:endParaRPr>
          </a:p>
        </p:txBody>
      </p:sp>
      <p:sp>
        <p:nvSpPr>
          <p:cNvPr id="162836" name="Line 20"/>
          <p:cNvSpPr>
            <a:spLocks noChangeShapeType="1"/>
          </p:cNvSpPr>
          <p:nvPr/>
        </p:nvSpPr>
        <p:spPr bwMode="auto">
          <a:xfrm>
            <a:off x="541338" y="2492375"/>
            <a:ext cx="777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9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Additive genetic variation (A)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Additive effects of alleles over all relevant loci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Inherited from parents to offspring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Dominance genetic variation (D)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Dominance of one allele over its pair (dominance)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Interaction between different loci (</a:t>
            </a:r>
            <a:r>
              <a:rPr lang="en-US" sz="2000" dirty="0" err="1" smtClean="0"/>
              <a:t>epistasis</a:t>
            </a:r>
            <a:r>
              <a:rPr lang="en-US" sz="2000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Genetic effect because of reshuffling of genes in offspring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Common environmental variation (C)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All environmental factors which make family members similar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Specific environmental variation (E)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All environmental factors which make individuals dissimilar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Epigenetic heritability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Measurement error is included in this part of variation in simple models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 smtClean="0"/>
              <a:t>Components of </a:t>
            </a:r>
            <a:r>
              <a:rPr lang="fi-FI" dirty="0" err="1" smtClean="0"/>
              <a:t>human</a:t>
            </a:r>
            <a:r>
              <a:rPr lang="fi-FI" dirty="0" smtClean="0"/>
              <a:t> </a:t>
            </a:r>
            <a:r>
              <a:rPr lang="fi-FI" dirty="0" err="1" smtClean="0"/>
              <a:t>variation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26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can calculate also confidence intervals for parameters</a:t>
            </a:r>
          </a:p>
          <a:p>
            <a:pPr lvl="1"/>
            <a:r>
              <a:rPr lang="en-US" dirty="0" err="1" smtClean="0"/>
              <a:t>mxCI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Name is needed for those parameters for which CIs are calculated</a:t>
            </a:r>
          </a:p>
          <a:p>
            <a:pPr lvl="1"/>
            <a:r>
              <a:rPr lang="en-US" dirty="0" smtClean="0"/>
              <a:t>Default is 95% confidence intervals</a:t>
            </a:r>
          </a:p>
          <a:p>
            <a:r>
              <a:rPr lang="en-US" dirty="0" smtClean="0"/>
              <a:t>CIs are </a:t>
            </a:r>
            <a:r>
              <a:rPr lang="en-US" dirty="0"/>
              <a:t>calculated </a:t>
            </a:r>
            <a:r>
              <a:rPr lang="en-US" dirty="0" smtClean="0"/>
              <a:t>using maximum likelihood estimation</a:t>
            </a:r>
          </a:p>
          <a:p>
            <a:r>
              <a:rPr lang="en-US" dirty="0" smtClean="0"/>
              <a:t>Intervals are not necessarily symmetric </a:t>
            </a:r>
          </a:p>
          <a:p>
            <a:pPr lvl="1"/>
            <a:r>
              <a:rPr lang="en-US" dirty="0" smtClean="0"/>
              <a:t>However non-symmetric CIs may indicate problems in model fitting</a:t>
            </a:r>
          </a:p>
          <a:p>
            <a:r>
              <a:rPr lang="en-US" dirty="0" smtClean="0"/>
              <a:t>Estimation of confidence intervals based on </a:t>
            </a:r>
            <a:r>
              <a:rPr lang="en-US" dirty="0"/>
              <a:t>maximum likelihood </a:t>
            </a:r>
            <a:r>
              <a:rPr lang="en-US" dirty="0" smtClean="0"/>
              <a:t>estimation is computationally very demanding</a:t>
            </a:r>
          </a:p>
          <a:p>
            <a:r>
              <a:rPr lang="en-US" dirty="0" smtClean="0"/>
              <a:t>In large data sets or in complex models calculating CIs can take a lot of time</a:t>
            </a:r>
          </a:p>
          <a:p>
            <a:pPr lvl="1"/>
            <a:r>
              <a:rPr lang="en-US" dirty="0" smtClean="0"/>
              <a:t>Can takes hours, days or even weeks </a:t>
            </a:r>
          </a:p>
          <a:p>
            <a:r>
              <a:rPr lang="en-US" dirty="0" smtClean="0"/>
              <a:t>Usually better first to estimate model without CIs and only in the final model estimate them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Condifence</a:t>
            </a:r>
            <a:r>
              <a:rPr lang="en-US" dirty="0" smtClean="0"/>
              <a:t> intervals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31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html:file://Z:\data\opetus\Kutsuttuja%20esitelmiä\10_5_2011%20099_jpg.mht!https://webmail.helsinki.fi/horde/imp/view.php?popup_view=1&amp;mailbox=%2A%2Asearch_1phbzs2s5qo0wwokoo8o4&amp;index=38334&amp;thismailbox=INBOX&amp;actionID=view_attach&amp;id=2&amp;mimecache=ff6649dd6e5d52d0e2c78f5a4c55d704&amp;nocache=19nf8mhd1lbs&amp;img_data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4800" cy="68960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Population Research Unit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Department of Social Research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University of Helsinki</a:t>
            </a:r>
          </a:p>
        </p:txBody>
      </p:sp>
    </p:spTree>
    <p:extLst>
      <p:ext uri="{BB962C8B-B14F-4D97-AF65-F5344CB8AC3E}">
        <p14:creationId xmlns:p14="http://schemas.microsoft.com/office/powerpoint/2010/main" val="10686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Structural </a:t>
            </a:r>
            <a:r>
              <a:rPr lang="en-US" dirty="0"/>
              <a:t>e</a:t>
            </a:r>
            <a:r>
              <a:rPr lang="en-US" dirty="0" smtClean="0"/>
              <a:t>quation modeling (SEM) is not the only but in many way superior method for genetic twin studies</a:t>
            </a:r>
          </a:p>
          <a:p>
            <a:pPr lvl="1"/>
            <a:r>
              <a:rPr lang="en-US" dirty="0" smtClean="0"/>
              <a:t>The advantages are seen especially in complex modeling </a:t>
            </a:r>
          </a:p>
          <a:p>
            <a:r>
              <a:rPr lang="en-US" dirty="0" smtClean="0"/>
              <a:t>We need someway to describe the SEM model for the computer </a:t>
            </a:r>
          </a:p>
          <a:p>
            <a:r>
              <a:rPr lang="en-US" dirty="0" smtClean="0"/>
              <a:t>First, we can define paths </a:t>
            </a:r>
          </a:p>
          <a:p>
            <a:pPr lvl="1"/>
            <a:r>
              <a:rPr lang="en-US" dirty="0" smtClean="0"/>
              <a:t>The logic is easy to understand intuitively, because it is based on graphical model</a:t>
            </a:r>
          </a:p>
          <a:p>
            <a:pPr lvl="1"/>
            <a:r>
              <a:rPr lang="en-US" dirty="0" smtClean="0"/>
              <a:t>However, complex models include a lot of paths and defining all of them can be very time consuming  </a:t>
            </a:r>
          </a:p>
          <a:p>
            <a:pPr lvl="1"/>
            <a:r>
              <a:rPr lang="en-US" dirty="0" smtClean="0"/>
              <a:t>Also easy to make errors</a:t>
            </a:r>
          </a:p>
          <a:p>
            <a:r>
              <a:rPr lang="en-US" dirty="0" smtClean="0"/>
              <a:t>Second, we can present the model using matrix algebra</a:t>
            </a:r>
          </a:p>
          <a:p>
            <a:pPr lvl="1"/>
            <a:r>
              <a:rPr lang="en-US" dirty="0" smtClean="0"/>
              <a:t>Expected variance-covariance matrixes are defined using the rules of path analyses </a:t>
            </a:r>
          </a:p>
          <a:p>
            <a:pPr lvl="1"/>
            <a:r>
              <a:rPr lang="en-US" dirty="0" smtClean="0"/>
              <a:t>Calculating them is not easy especially for complex models</a:t>
            </a:r>
          </a:p>
          <a:p>
            <a:pPr lvl="1"/>
            <a:r>
              <a:rPr lang="en-US" dirty="0"/>
              <a:t>Fortunately variance-covariance matrixes are readily available for many twin </a:t>
            </a:r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Working with the model is convenient when first specified</a:t>
            </a:r>
          </a:p>
          <a:p>
            <a:r>
              <a:rPr lang="en-US" dirty="0" err="1" smtClean="0"/>
              <a:t>OpenMx</a:t>
            </a:r>
            <a:r>
              <a:rPr lang="en-US" dirty="0" smtClean="0"/>
              <a:t> allows both methods</a:t>
            </a:r>
          </a:p>
          <a:p>
            <a:pPr lvl="1"/>
            <a:r>
              <a:rPr lang="en-US" dirty="0" smtClean="0"/>
              <a:t>Usually matrix algebra is used because it offers many benefits</a:t>
            </a:r>
          </a:p>
          <a:p>
            <a:pPr lvl="1"/>
            <a:r>
              <a:rPr lang="en-US" dirty="0" smtClean="0"/>
              <a:t>Also in these lectures we follow this method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Arial" charset="0"/>
              </a:rPr>
              <a:t>Path Diagram Conventions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38688" y="2212975"/>
            <a:ext cx="3871912" cy="6080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accent5">
                    <a:lumMod val="10000"/>
                  </a:schemeClr>
                </a:solidFill>
              </a:rPr>
              <a:t>Observed Variable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738688" y="3400425"/>
            <a:ext cx="3871912" cy="6080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accent5">
                    <a:lumMod val="10000"/>
                  </a:schemeClr>
                </a:solidFill>
              </a:rPr>
              <a:t>Latent Variable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738688" y="4511675"/>
            <a:ext cx="3871912" cy="6080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accent5">
                    <a:lumMod val="10000"/>
                  </a:schemeClr>
                </a:solidFill>
              </a:rPr>
              <a:t>Causal Path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738688" y="5464175"/>
            <a:ext cx="3871912" cy="6080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accent5">
                    <a:lumMod val="10000"/>
                  </a:schemeClr>
                </a:solidFill>
              </a:rPr>
              <a:t>Covariance Path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843088" y="3268663"/>
            <a:ext cx="933450" cy="922337"/>
          </a:xfrm>
          <a:prstGeom prst="ellipse">
            <a:avLst/>
          </a:prstGeom>
          <a:noFill/>
          <a:ln w="38100">
            <a:solidFill>
              <a:schemeClr val="accent5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752600" y="2108200"/>
            <a:ext cx="1023938" cy="787400"/>
          </a:xfrm>
          <a:prstGeom prst="rect">
            <a:avLst/>
          </a:prstGeom>
          <a:noFill/>
          <a:ln w="38100">
            <a:solidFill>
              <a:schemeClr val="accent5">
                <a:lumMod val="1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2400" b="1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563688" y="4751388"/>
            <a:ext cx="1866900" cy="0"/>
          </a:xfrm>
          <a:prstGeom prst="line">
            <a:avLst/>
          </a:prstGeom>
          <a:noFill/>
          <a:ln w="38100">
            <a:solidFill>
              <a:schemeClr val="accent5">
                <a:lumMod val="1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AutoShape 16"/>
          <p:cNvCxnSpPr>
            <a:cxnSpLocks noChangeShapeType="1"/>
          </p:cNvCxnSpPr>
          <p:nvPr/>
        </p:nvCxnSpPr>
        <p:spPr bwMode="auto">
          <a:xfrm rot="16200000">
            <a:off x="2475706" y="5142707"/>
            <a:ext cx="1587" cy="1600200"/>
          </a:xfrm>
          <a:prstGeom prst="curvedConnector3">
            <a:avLst>
              <a:gd name="adj1" fmla="val 40899986"/>
            </a:avLst>
          </a:prstGeom>
          <a:noFill/>
          <a:ln w="38100">
            <a:solidFill>
              <a:schemeClr val="accent5">
                <a:lumMod val="10000"/>
              </a:schemeClr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9715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Genetic twin model for one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trait</a:t>
            </a:r>
            <a:br>
              <a:rPr lang="en-US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ACE model</a:t>
            </a:r>
            <a:endParaRPr lang="en-US" dirty="0"/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684213" y="320357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8175" y="507523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981200" y="321310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348038" y="3213100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87450" y="407670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11413" y="40767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411413" y="407670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403350" y="44370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052638" y="41497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635375" y="45021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843213" y="23495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/ 0.5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3" idx="0"/>
          </p:cNvCxnSpPr>
          <p:nvPr/>
        </p:nvCxnSpPr>
        <p:spPr bwMode="auto">
          <a:xfrm rot="5400000" flipV="1">
            <a:off x="3235325" y="1120775"/>
            <a:ext cx="9525" cy="4175125"/>
          </a:xfrm>
          <a:prstGeom prst="bentConnector3">
            <a:avLst>
              <a:gd name="adj1" fmla="val -4066667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5" idx="0"/>
          </p:cNvCxnSpPr>
          <p:nvPr/>
        </p:nvCxnSpPr>
        <p:spPr bwMode="auto">
          <a:xfrm rot="5400000" flipV="1">
            <a:off x="4532313" y="1130300"/>
            <a:ext cx="9525" cy="4175125"/>
          </a:xfrm>
          <a:prstGeom prst="bentConnector3">
            <a:avLst>
              <a:gd name="adj1" fmla="val -11383333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211638" y="17002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7" name="AutoShape 17"/>
          <p:cNvCxnSpPr>
            <a:cxnSpLocks noChangeShapeType="1"/>
            <a:stCxn id="3" idx="2"/>
            <a:endCxn id="3" idx="0"/>
          </p:cNvCxnSpPr>
          <p:nvPr/>
        </p:nvCxnSpPr>
        <p:spPr bwMode="auto">
          <a:xfrm rot="10800000" flipH="1">
            <a:off x="684213" y="320357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</p:cNvCxnSpPr>
          <p:nvPr/>
        </p:nvCxnSpPr>
        <p:spPr bwMode="auto">
          <a:xfrm rot="10800000" flipH="1">
            <a:off x="1943100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47813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20" name="AutoShape 21"/>
          <p:cNvCxnSpPr>
            <a:cxnSpLocks noChangeShapeType="1"/>
          </p:cNvCxnSpPr>
          <p:nvPr/>
        </p:nvCxnSpPr>
        <p:spPr bwMode="auto">
          <a:xfrm rot="10800000" flipH="1">
            <a:off x="3311525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916238" y="28463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859338" y="320992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83300" y="508158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TWIN2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156325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7524750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362575" y="4083050"/>
            <a:ext cx="122396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6586538" y="40830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586538" y="408305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578475" y="444341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7763" y="415607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307263" y="45085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2" name="AutoShape 33"/>
          <p:cNvCxnSpPr>
            <a:cxnSpLocks noChangeShapeType="1"/>
            <a:stCxn id="22" idx="2"/>
            <a:endCxn id="22" idx="0"/>
          </p:cNvCxnSpPr>
          <p:nvPr/>
        </p:nvCxnSpPr>
        <p:spPr bwMode="auto">
          <a:xfrm rot="10800000" flipH="1">
            <a:off x="4859338" y="320992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3" name="AutoShape 34"/>
          <p:cNvCxnSpPr>
            <a:cxnSpLocks noChangeShapeType="1"/>
          </p:cNvCxnSpPr>
          <p:nvPr/>
        </p:nvCxnSpPr>
        <p:spPr bwMode="auto">
          <a:xfrm rot="10800000" flipH="1">
            <a:off x="6118225" y="321945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4498975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5722938" y="27876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6" name="AutoShape 37"/>
          <p:cNvCxnSpPr>
            <a:cxnSpLocks noChangeShapeType="1"/>
          </p:cNvCxnSpPr>
          <p:nvPr/>
        </p:nvCxnSpPr>
        <p:spPr bwMode="auto">
          <a:xfrm rot="10800000" flipH="1">
            <a:off x="7523163" y="3219450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7091363" y="28527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266700" y="2757487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e need to specify the expected variance-covariance matrix for a twin pair</a:t>
            </a:r>
          </a:p>
          <a:p>
            <a:r>
              <a:rPr lang="en-US" dirty="0" smtClean="0"/>
              <a:t>This can be done by using the rules of path analyses </a:t>
            </a:r>
          </a:p>
          <a:p>
            <a:r>
              <a:rPr lang="en-US" dirty="0" smtClean="0"/>
              <a:t>Variance-covariance matrixes differ for MZ and DZ twins </a:t>
            </a:r>
          </a:p>
          <a:p>
            <a:r>
              <a:rPr lang="en-US" dirty="0" smtClean="0"/>
              <a:t>This is important because it allows us to define more parameters than in normal SEM modeling </a:t>
            </a:r>
          </a:p>
          <a:p>
            <a:r>
              <a:rPr lang="en-US" dirty="0" smtClean="0"/>
              <a:t>Pay attention that we use the same variance parameters for MZ and DZ twins</a:t>
            </a:r>
          </a:p>
          <a:p>
            <a:pPr lvl="1"/>
            <a:r>
              <a:rPr lang="en-US" dirty="0" smtClean="0"/>
              <a:t>Variances are the same for MZ and DZ twins as well as first and second co-twin </a:t>
            </a:r>
          </a:p>
          <a:p>
            <a:pPr lvl="1"/>
            <a:r>
              <a:rPr lang="en-US" dirty="0" smtClean="0"/>
              <a:t>These are important assumptions behind twin modeling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Path analysis allows us to present the linear relationships between variables in diagrams and to derive predictions for the variances and </a:t>
            </a:r>
            <a:r>
              <a:rPr lang="en-US" dirty="0" err="1"/>
              <a:t>covariances</a:t>
            </a:r>
            <a:r>
              <a:rPr lang="en-US" dirty="0"/>
              <a:t> of the variables under the specified model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Trace backward, then forward, or simply forward from one variable to another. NEVER forward then backward! Include double-headed arrows from the independent variables to itself. These variances will be 1 for latent variables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Loops are not allowed, i.e. we can not trace twice through the same variable</a:t>
            </a:r>
          </a:p>
          <a:p>
            <a:r>
              <a:rPr lang="en-US" dirty="0"/>
              <a:t>(iii) There is a maximum of one curved arrow per path. So, the double-headed arrow from the independent variable to itself is included, unless the chain includes another double-headed arrow (e.g. a correlation path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Rules of path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7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</a:rPr>
              <a:t>Genetic twin model for one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trait</a:t>
            </a:r>
            <a:br>
              <a:rPr lang="en-US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ACE model</a:t>
            </a:r>
            <a:endParaRPr lang="en-US" dirty="0"/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684213" y="320357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8175" y="507523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981200" y="321310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348038" y="3213100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87450" y="4076700"/>
            <a:ext cx="1223963" cy="1008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11413" y="4076700"/>
            <a:ext cx="0" cy="1008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411413" y="407670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403350" y="443706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052638" y="41497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635375" y="4502150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843213" y="23495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/ 0.5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4" name="AutoShape 14"/>
          <p:cNvCxnSpPr>
            <a:cxnSpLocks noChangeShapeType="1"/>
            <a:stCxn id="3" idx="0"/>
          </p:cNvCxnSpPr>
          <p:nvPr/>
        </p:nvCxnSpPr>
        <p:spPr bwMode="auto">
          <a:xfrm rot="5400000" flipV="1">
            <a:off x="3235325" y="1120775"/>
            <a:ext cx="9525" cy="4175125"/>
          </a:xfrm>
          <a:prstGeom prst="bentConnector3">
            <a:avLst>
              <a:gd name="adj1" fmla="val -4066667"/>
            </a:avLst>
          </a:prstGeom>
          <a:noFill/>
          <a:ln w="9525">
            <a:solidFill>
              <a:srgbClr val="FF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5" idx="0"/>
          </p:cNvCxnSpPr>
          <p:nvPr/>
        </p:nvCxnSpPr>
        <p:spPr bwMode="auto">
          <a:xfrm rot="5400000" flipV="1">
            <a:off x="4532313" y="1130300"/>
            <a:ext cx="9525" cy="4175125"/>
          </a:xfrm>
          <a:prstGeom prst="bentConnector3">
            <a:avLst>
              <a:gd name="adj1" fmla="val -11383333"/>
            </a:avLst>
          </a:prstGeom>
          <a:noFill/>
          <a:ln w="9525">
            <a:solidFill>
              <a:srgbClr val="FF0000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211638" y="17002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 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17" name="AutoShape 17"/>
          <p:cNvCxnSpPr>
            <a:cxnSpLocks noChangeShapeType="1"/>
            <a:stCxn id="3" idx="2"/>
            <a:endCxn id="3" idx="0"/>
          </p:cNvCxnSpPr>
          <p:nvPr/>
        </p:nvCxnSpPr>
        <p:spPr bwMode="auto">
          <a:xfrm rot="10800000" flipH="1">
            <a:off x="684213" y="320357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</p:cNvCxnSpPr>
          <p:nvPr/>
        </p:nvCxnSpPr>
        <p:spPr bwMode="auto">
          <a:xfrm rot="10800000" flipH="1">
            <a:off x="1943100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47813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20" name="AutoShape 21"/>
          <p:cNvCxnSpPr>
            <a:cxnSpLocks noChangeShapeType="1"/>
          </p:cNvCxnSpPr>
          <p:nvPr/>
        </p:nvCxnSpPr>
        <p:spPr bwMode="auto">
          <a:xfrm rot="10800000" flipH="1">
            <a:off x="3311525" y="321310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916238" y="28463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859338" y="3209925"/>
            <a:ext cx="935037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prstClr val="black"/>
                </a:solidFill>
                <a:latin typeface="Garamond" pitchFamily="18" charset="0"/>
              </a:rPr>
              <a:t>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83300" y="5081588"/>
            <a:ext cx="115252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 smtClean="0">
                <a:solidFill>
                  <a:prstClr val="black"/>
                </a:solidFill>
                <a:latin typeface="Garamond" pitchFamily="18" charset="0"/>
              </a:rPr>
              <a:t>BMI</a:t>
            </a:r>
            <a:r>
              <a:rPr lang="en-US" baseline="-25000" dirty="0" smtClean="0">
                <a:solidFill>
                  <a:prstClr val="black"/>
                </a:solidFill>
                <a:latin typeface="Garamond" pitchFamily="18" charset="0"/>
              </a:rPr>
              <a:t>TWIN2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156325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7524750" y="3219450"/>
            <a:ext cx="935038" cy="86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5362575" y="4083050"/>
            <a:ext cx="1223963" cy="1008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6586538" y="4083050"/>
            <a:ext cx="0" cy="1008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586538" y="4083050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578475" y="4443413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a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27763" y="415607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c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307263" y="45085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e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2" name="AutoShape 33"/>
          <p:cNvCxnSpPr>
            <a:cxnSpLocks noChangeShapeType="1"/>
            <a:stCxn id="22" idx="2"/>
            <a:endCxn id="22" idx="0"/>
          </p:cNvCxnSpPr>
          <p:nvPr/>
        </p:nvCxnSpPr>
        <p:spPr bwMode="auto">
          <a:xfrm rot="10800000" flipH="1">
            <a:off x="4859338" y="3209925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3" name="AutoShape 34"/>
          <p:cNvCxnSpPr>
            <a:cxnSpLocks noChangeShapeType="1"/>
          </p:cNvCxnSpPr>
          <p:nvPr/>
        </p:nvCxnSpPr>
        <p:spPr bwMode="auto">
          <a:xfrm rot="10800000" flipH="1">
            <a:off x="6118225" y="3219450"/>
            <a:ext cx="468313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4498975" y="27813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5722938" y="27876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cxnSp>
        <p:nvCxnSpPr>
          <p:cNvPr id="36" name="AutoShape 37"/>
          <p:cNvCxnSpPr>
            <a:cxnSpLocks noChangeShapeType="1"/>
          </p:cNvCxnSpPr>
          <p:nvPr/>
        </p:nvCxnSpPr>
        <p:spPr bwMode="auto">
          <a:xfrm rot="10800000" flipH="1">
            <a:off x="7523163" y="3219450"/>
            <a:ext cx="468312" cy="431800"/>
          </a:xfrm>
          <a:prstGeom prst="curvedConnector4">
            <a:avLst>
              <a:gd name="adj1" fmla="val -48815"/>
              <a:gd name="adj2" fmla="val 15294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7091363" y="28527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342900" y="28194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i-FI" dirty="0">
                <a:solidFill>
                  <a:prstClr val="black"/>
                </a:solidFill>
                <a:latin typeface="Garamond" pitchFamily="18" charset="0"/>
              </a:rPr>
              <a:t>1</a:t>
            </a:r>
            <a:endParaRPr lang="en-US" dirty="0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93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rgbClr val="000000"/>
      </a:dk1>
      <a:lt1>
        <a:sysClr val="window" lastClr="FFFFFF"/>
      </a:lt1>
      <a:dk2>
        <a:srgbClr val="000000"/>
      </a:dk2>
      <a:lt2>
        <a:srgbClr val="DEF5FA"/>
      </a:lt2>
      <a:accent1>
        <a:srgbClr val="0070C0"/>
      </a:accent1>
      <a:accent2>
        <a:srgbClr val="DA1F28"/>
      </a:accent2>
      <a:accent3>
        <a:srgbClr val="EB641B"/>
      </a:accent3>
      <a:accent4>
        <a:srgbClr val="C00000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</TotalTime>
  <Words>2328</Words>
  <Application>Microsoft Office PowerPoint</Application>
  <PresentationFormat>On-screen Show (4:3)</PresentationFormat>
  <Paragraphs>336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Concourse</vt:lpstr>
      <vt:lpstr>Office Theme</vt:lpstr>
      <vt:lpstr>Univariate model</vt:lpstr>
      <vt:lpstr>Univariate model in twin research</vt:lpstr>
      <vt:lpstr>Components of human variation </vt:lpstr>
      <vt:lpstr>Model specification</vt:lpstr>
      <vt:lpstr>Path Diagram Conventions</vt:lpstr>
      <vt:lpstr>Genetic twin model for one trait ACE model</vt:lpstr>
      <vt:lpstr>Model specification</vt:lpstr>
      <vt:lpstr>Rules of path analyses</vt:lpstr>
      <vt:lpstr>Genetic twin model for one trait ACE model</vt:lpstr>
      <vt:lpstr>Expected variance-covariance matrixes for MZ and DZ twins</vt:lpstr>
      <vt:lpstr>What is OpenMx</vt:lpstr>
      <vt:lpstr>Essential OpenMx functions</vt:lpstr>
      <vt:lpstr>mxMatrix function</vt:lpstr>
      <vt:lpstr>PowerPoint Presentation</vt:lpstr>
      <vt:lpstr>mxAlgebra function</vt:lpstr>
      <vt:lpstr>PowerPoint Presentation</vt:lpstr>
      <vt:lpstr>PowerPoint Presentation</vt:lpstr>
      <vt:lpstr>PowerPoint Presentation</vt:lpstr>
      <vt:lpstr>Kroneker product</vt:lpstr>
      <vt:lpstr>PowerPoint Presentation</vt:lpstr>
      <vt:lpstr>Defining variance-covariance matrixes</vt:lpstr>
      <vt:lpstr>Defining means </vt:lpstr>
      <vt:lpstr>PowerPoint Presentation</vt:lpstr>
      <vt:lpstr>Reading data</vt:lpstr>
      <vt:lpstr>Fitting model</vt:lpstr>
      <vt:lpstr>PowerPoint Presentation</vt:lpstr>
      <vt:lpstr>Exercise</vt:lpstr>
      <vt:lpstr>Exercise data</vt:lpstr>
      <vt:lpstr>FinnTwin 16</vt:lpstr>
      <vt:lpstr>Condifence intervals</vt:lpstr>
      <vt:lpstr>PowerPoint Presentation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Väestötieteen johdantokurssi</dc:title>
  <dc:creator>silvento</dc:creator>
  <cp:lastModifiedBy>silvento</cp:lastModifiedBy>
  <cp:revision>764</cp:revision>
  <cp:lastPrinted>2015-04-27T05:44:02Z</cp:lastPrinted>
  <dcterms:created xsi:type="dcterms:W3CDTF">2009-11-23T11:05:19Z</dcterms:created>
  <dcterms:modified xsi:type="dcterms:W3CDTF">2015-05-20T12:22:25Z</dcterms:modified>
</cp:coreProperties>
</file>