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63" r:id="rId2"/>
  </p:sldMasterIdLst>
  <p:notesMasterIdLst>
    <p:notesMasterId r:id="rId25"/>
  </p:notesMasterIdLst>
  <p:handoutMasterIdLst>
    <p:handoutMasterId r:id="rId26"/>
  </p:handoutMasterIdLst>
  <p:sldIdLst>
    <p:sldId id="256" r:id="rId3"/>
    <p:sldId id="328" r:id="rId4"/>
    <p:sldId id="329" r:id="rId5"/>
    <p:sldId id="337" r:id="rId6"/>
    <p:sldId id="332" r:id="rId7"/>
    <p:sldId id="330" r:id="rId8"/>
    <p:sldId id="331" r:id="rId9"/>
    <p:sldId id="333" r:id="rId10"/>
    <p:sldId id="338" r:id="rId11"/>
    <p:sldId id="326" r:id="rId12"/>
    <p:sldId id="325" r:id="rId13"/>
    <p:sldId id="327" r:id="rId14"/>
    <p:sldId id="313" r:id="rId15"/>
    <p:sldId id="314" r:id="rId16"/>
    <p:sldId id="322" r:id="rId17"/>
    <p:sldId id="324" r:id="rId18"/>
    <p:sldId id="323" r:id="rId19"/>
    <p:sldId id="334" r:id="rId20"/>
    <p:sldId id="339" r:id="rId21"/>
    <p:sldId id="335" r:id="rId22"/>
    <p:sldId id="336" r:id="rId23"/>
    <p:sldId id="310" r:id="rId24"/>
  </p:sldIdLst>
  <p:sldSz cx="9144000" cy="6858000" type="screen4x3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6"/>
            <a:ext cx="2889939" cy="493633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l">
              <a:defRPr sz="1100"/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12" y="6"/>
            <a:ext cx="2889939" cy="493633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r">
              <a:defRPr sz="1100"/>
            </a:lvl1pPr>
          </a:lstStyle>
          <a:p>
            <a:fld id="{83CEAA8D-205D-4CD0-B517-51D43526811C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377323"/>
            <a:ext cx="2889939" cy="493633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l">
              <a:defRPr sz="1100"/>
            </a:lvl1pPr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12" y="9377323"/>
            <a:ext cx="2889939" cy="493633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r">
              <a:defRPr sz="1100"/>
            </a:lvl1pPr>
          </a:lstStyle>
          <a:p>
            <a:fld id="{6C7E8DA7-9315-441D-84CC-949B2FEE597B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6808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889939" cy="493397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598" y="3"/>
            <a:ext cx="2889939" cy="493397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r">
              <a:defRPr sz="1100"/>
            </a:lvl1pPr>
          </a:lstStyle>
          <a:p>
            <a:fld id="{7EE0A9AF-25AC-47ED-BCDE-E38F61598D6E}" type="datetimeFigureOut">
              <a:rPr lang="fi-FI" smtClean="0"/>
              <a:pPr/>
              <a:t>20.5.2015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64" tIns="45133" rIns="90264" bIns="4513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639"/>
            <a:ext cx="5335270" cy="4442147"/>
          </a:xfrm>
          <a:prstGeom prst="rect">
            <a:avLst/>
          </a:prstGeom>
        </p:spPr>
        <p:txBody>
          <a:bodyPr vert="horz" lIns="90264" tIns="45133" rIns="90264" bIns="4513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377693"/>
            <a:ext cx="2889939" cy="493396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598" y="9377693"/>
            <a:ext cx="2889939" cy="493396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r">
              <a:defRPr sz="1100"/>
            </a:lvl1pPr>
          </a:lstStyle>
          <a:p>
            <a:fld id="{BD1D369A-9962-4090-8540-F7F1C00F56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92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8B495-EC41-413E-AEBC-B0735841B3F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2516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fi-FI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807E3-EAB6-4D6C-9EAC-805B64400A2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0293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25445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6351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3715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90540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1046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108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5742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26356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31339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247824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7496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48" r:id="rId12"/>
    <p:sldLayoutId id="2147483762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799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08838"/>
            <a:ext cx="8534400" cy="1296362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Sub-models and sex-limitation model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896"/>
            <a:ext cx="7772400" cy="1199704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 smtClean="0"/>
              <a:t>Karri </a:t>
            </a:r>
            <a:r>
              <a:rPr lang="en-US" sz="2000" dirty="0" err="1" smtClean="0"/>
              <a:t>Silventoinen</a:t>
            </a:r>
            <a:endParaRPr lang="en-US" sz="2000" dirty="0" smtClean="0"/>
          </a:p>
          <a:p>
            <a:pPr algn="ctr">
              <a:lnSpc>
                <a:spcPct val="90000"/>
              </a:lnSpc>
            </a:pPr>
            <a:r>
              <a:rPr lang="en-US" sz="2000" dirty="0" smtClean="0"/>
              <a:t>University of Helsinki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/>
              <a:t>Osaka University</a:t>
            </a:r>
          </a:p>
          <a:p>
            <a:pPr algn="ctr">
              <a:lnSpc>
                <a:spcPct val="90000"/>
              </a:lnSpc>
            </a:pPr>
            <a:r>
              <a:rPr lang="en-US" sz="2400" dirty="0" smtClean="0"/>
              <a:t> 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"/>
            <a:ext cx="2327275" cy="180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many cases we want to study sex differences in variance components</a:t>
            </a:r>
          </a:p>
          <a:p>
            <a:pPr lvl="1"/>
            <a:r>
              <a:rPr lang="en-US" dirty="0" smtClean="0"/>
              <a:t>Even if means differ between males and females, variance components may still be similar</a:t>
            </a:r>
          </a:p>
          <a:p>
            <a:r>
              <a:rPr lang="en-US" dirty="0" smtClean="0"/>
              <a:t>In practice we force variance components to be </a:t>
            </a:r>
            <a:r>
              <a:rPr lang="en-US" dirty="0" smtClean="0"/>
              <a:t>the same </a:t>
            </a:r>
            <a:r>
              <a:rPr lang="en-US" dirty="0" smtClean="0"/>
              <a:t>in males and females and test -2LL values</a:t>
            </a:r>
          </a:p>
          <a:p>
            <a:pPr lvl="1"/>
            <a:r>
              <a:rPr lang="en-US" dirty="0" smtClean="0"/>
              <a:t>This model is a sub-model to the model having separate estimates for males and females </a:t>
            </a:r>
          </a:p>
          <a:p>
            <a:pPr lvl="1"/>
            <a:r>
              <a:rPr lang="en-US" dirty="0" smtClean="0"/>
              <a:t>In practice we give the parameters of path coefficients the same names for males and females thus forcing them to be the same</a:t>
            </a:r>
          </a:p>
          <a:p>
            <a:r>
              <a:rPr lang="en-US" dirty="0" smtClean="0"/>
              <a:t>This question is interesting by itself</a:t>
            </a:r>
          </a:p>
          <a:p>
            <a:r>
              <a:rPr lang="en-US" dirty="0" smtClean="0"/>
              <a:t>Also if we are able to fix variance components to be same, we save a lot of </a:t>
            </a:r>
            <a:r>
              <a:rPr lang="en-US" dirty="0" smtClean="0"/>
              <a:t>statistical power</a:t>
            </a:r>
            <a:endParaRPr lang="en-US" dirty="0" smtClean="0"/>
          </a:p>
          <a:p>
            <a:r>
              <a:rPr lang="en-US" dirty="0" smtClean="0"/>
              <a:t>This would allow to study more detailed questions with stronger statistical power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Testing sex differences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70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612880"/>
            <a:ext cx="822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eqSexAceModel</a:t>
            </a:r>
            <a:r>
              <a:rPr lang="en-US" dirty="0"/>
              <a:t>    &lt;- </a:t>
            </a:r>
            <a:r>
              <a:rPr lang="en-US" dirty="0" err="1"/>
              <a:t>omxSetParameters</a:t>
            </a:r>
            <a:r>
              <a:rPr lang="en-US" dirty="0"/>
              <a:t>( </a:t>
            </a:r>
            <a:r>
              <a:rPr lang="en-US" dirty="0" err="1"/>
              <a:t>eqSexAceModel</a:t>
            </a:r>
            <a:r>
              <a:rPr lang="en-US" dirty="0"/>
              <a:t>, label="am11", free=TRUE, values=7, </a:t>
            </a:r>
            <a:r>
              <a:rPr lang="en-US" dirty="0" err="1"/>
              <a:t>newlabels</a:t>
            </a:r>
            <a:r>
              <a:rPr lang="en-US" dirty="0"/>
              <a:t>="a11")                 </a:t>
            </a:r>
          </a:p>
          <a:p>
            <a:r>
              <a:rPr lang="en-US" dirty="0" err="1"/>
              <a:t>eqSexAceModel</a:t>
            </a:r>
            <a:r>
              <a:rPr lang="en-US" dirty="0"/>
              <a:t>    &lt;- </a:t>
            </a:r>
            <a:r>
              <a:rPr lang="en-US" dirty="0" err="1"/>
              <a:t>omxSetParameters</a:t>
            </a:r>
            <a:r>
              <a:rPr lang="en-US" dirty="0"/>
              <a:t>( </a:t>
            </a:r>
            <a:r>
              <a:rPr lang="en-US" dirty="0" err="1"/>
              <a:t>eqSexAceModel</a:t>
            </a:r>
            <a:r>
              <a:rPr lang="en-US" dirty="0"/>
              <a:t>, label="cm11", free=TRUE, values=7, </a:t>
            </a:r>
            <a:r>
              <a:rPr lang="en-US" dirty="0" err="1"/>
              <a:t>newlabels</a:t>
            </a:r>
            <a:r>
              <a:rPr lang="en-US" dirty="0"/>
              <a:t>="c11") </a:t>
            </a:r>
          </a:p>
          <a:p>
            <a:r>
              <a:rPr lang="en-US" dirty="0" err="1"/>
              <a:t>eqSexAceModel</a:t>
            </a:r>
            <a:r>
              <a:rPr lang="en-US" dirty="0"/>
              <a:t>    &lt;- </a:t>
            </a:r>
            <a:r>
              <a:rPr lang="en-US" dirty="0" err="1"/>
              <a:t>omxSetParameters</a:t>
            </a:r>
            <a:r>
              <a:rPr lang="en-US" dirty="0"/>
              <a:t>( </a:t>
            </a:r>
            <a:r>
              <a:rPr lang="en-US" dirty="0" err="1"/>
              <a:t>eqSexAceModel</a:t>
            </a:r>
            <a:r>
              <a:rPr lang="en-US" dirty="0"/>
              <a:t>, label="em11", free=TRUE, values=7, </a:t>
            </a:r>
            <a:r>
              <a:rPr lang="en-US" dirty="0" err="1"/>
              <a:t>newlabels</a:t>
            </a:r>
            <a:r>
              <a:rPr lang="en-US" dirty="0"/>
              <a:t>="e11") </a:t>
            </a:r>
          </a:p>
          <a:p>
            <a:r>
              <a:rPr lang="en-US" dirty="0" err="1"/>
              <a:t>eqSexAceModel</a:t>
            </a:r>
            <a:r>
              <a:rPr lang="en-US" dirty="0"/>
              <a:t>    &lt;- </a:t>
            </a:r>
            <a:r>
              <a:rPr lang="en-US" dirty="0" err="1"/>
              <a:t>omxSetParameters</a:t>
            </a:r>
            <a:r>
              <a:rPr lang="en-US" dirty="0"/>
              <a:t>( </a:t>
            </a:r>
            <a:r>
              <a:rPr lang="en-US" dirty="0" err="1"/>
              <a:t>eqSexAceModel</a:t>
            </a:r>
            <a:r>
              <a:rPr lang="en-US" dirty="0"/>
              <a:t>, label="af11", free=TRUE, values=7, </a:t>
            </a:r>
            <a:r>
              <a:rPr lang="en-US" dirty="0" err="1"/>
              <a:t>newlabels</a:t>
            </a:r>
            <a:r>
              <a:rPr lang="en-US" dirty="0"/>
              <a:t>="a11")                 </a:t>
            </a:r>
          </a:p>
          <a:p>
            <a:r>
              <a:rPr lang="en-US" dirty="0" err="1"/>
              <a:t>eqSexAceModel</a:t>
            </a:r>
            <a:r>
              <a:rPr lang="en-US" dirty="0"/>
              <a:t>    &lt;- </a:t>
            </a:r>
            <a:r>
              <a:rPr lang="en-US" dirty="0" err="1"/>
              <a:t>omxSetParameters</a:t>
            </a:r>
            <a:r>
              <a:rPr lang="en-US" dirty="0"/>
              <a:t>( </a:t>
            </a:r>
            <a:r>
              <a:rPr lang="en-US" dirty="0" err="1"/>
              <a:t>eqSexAceModel</a:t>
            </a:r>
            <a:r>
              <a:rPr lang="en-US" dirty="0"/>
              <a:t>, label="cf11", free=TRUE, values=7, </a:t>
            </a:r>
            <a:r>
              <a:rPr lang="en-US" dirty="0" err="1"/>
              <a:t>newlabels</a:t>
            </a:r>
            <a:r>
              <a:rPr lang="en-US" dirty="0"/>
              <a:t>="c11") </a:t>
            </a:r>
          </a:p>
          <a:p>
            <a:r>
              <a:rPr lang="en-US" dirty="0" err="1"/>
              <a:t>eqSexAceModel</a:t>
            </a:r>
            <a:r>
              <a:rPr lang="en-US" dirty="0"/>
              <a:t>    &lt;- </a:t>
            </a:r>
            <a:r>
              <a:rPr lang="en-US" dirty="0" err="1"/>
              <a:t>omxSetParameters</a:t>
            </a:r>
            <a:r>
              <a:rPr lang="en-US" dirty="0"/>
              <a:t>( </a:t>
            </a:r>
            <a:r>
              <a:rPr lang="en-US" dirty="0" err="1"/>
              <a:t>eqSexAceModel</a:t>
            </a:r>
            <a:r>
              <a:rPr lang="en-US" dirty="0"/>
              <a:t>, label="ef11", free=TRUE, values=7, </a:t>
            </a:r>
            <a:r>
              <a:rPr lang="en-US" dirty="0" err="1"/>
              <a:t>newlabels</a:t>
            </a:r>
            <a:r>
              <a:rPr lang="en-US" dirty="0"/>
              <a:t>="e11") </a:t>
            </a:r>
          </a:p>
        </p:txBody>
      </p:sp>
    </p:spTree>
    <p:extLst>
      <p:ext uri="{BB962C8B-B14F-4D97-AF65-F5344CB8AC3E}">
        <p14:creationId xmlns:p14="http://schemas.microsoft.com/office/powerpoint/2010/main" val="2936603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As mentioned, it is possible to test whether the size of genetic and environmental variations is similar in men and </a:t>
            </a:r>
            <a:r>
              <a:rPr lang="en-US" altLang="en-US" sz="2800" dirty="0" smtClean="0"/>
              <a:t>women only by using same sex pairs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/>
              <a:t>However, this does not answer to the question whether there are the same genes affecting the trait in men and women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If we have information on opposite-sex twin pairs, we can </a:t>
            </a:r>
            <a:r>
              <a:rPr lang="en-US" altLang="en-US" sz="2800" dirty="0" smtClean="0"/>
              <a:t>study </a:t>
            </a:r>
            <a:r>
              <a:rPr lang="en-US" altLang="en-US" sz="2800" dirty="0"/>
              <a:t>sex-specific genetic </a:t>
            </a:r>
            <a:r>
              <a:rPr lang="en-US" altLang="en-US" sz="2800" dirty="0" smtClean="0"/>
              <a:t>component</a:t>
            </a:r>
            <a:endParaRPr lang="en-US" dirty="0" smtClean="0"/>
          </a:p>
          <a:p>
            <a:r>
              <a:rPr lang="en-US" dirty="0" smtClean="0"/>
              <a:t>In practice we test whether the correlation of OSDZ twins is less than </a:t>
            </a:r>
            <a:r>
              <a:rPr lang="en-US" dirty="0" smtClean="0"/>
              <a:t>for SSDZ twins</a:t>
            </a:r>
            <a:endParaRPr lang="en-US" dirty="0" smtClean="0"/>
          </a:p>
          <a:p>
            <a:r>
              <a:rPr lang="en-US" dirty="0" smtClean="0"/>
              <a:t>We let </a:t>
            </a:r>
            <a:r>
              <a:rPr lang="en-US" dirty="0" err="1" smtClean="0"/>
              <a:t>OpenMx</a:t>
            </a:r>
            <a:r>
              <a:rPr lang="en-US" dirty="0" smtClean="0"/>
              <a:t> to estimate this correlation freely</a:t>
            </a:r>
          </a:p>
          <a:p>
            <a:pPr lvl="1"/>
            <a:r>
              <a:rPr lang="en-US" dirty="0" smtClean="0"/>
              <a:t>So </a:t>
            </a:r>
            <a:r>
              <a:rPr lang="en-US" dirty="0" smtClean="0"/>
              <a:t>the expected variance-covariance matrixes are different for SSDZ and OSDZ twins </a:t>
            </a:r>
          </a:p>
          <a:p>
            <a:r>
              <a:rPr lang="en-US" dirty="0" smtClean="0"/>
              <a:t>Then we can fix this parameter to be 0.5 to see what is the effect for -2LL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is a sub model for </a:t>
            </a:r>
            <a:r>
              <a:rPr lang="en-US" dirty="0" smtClean="0"/>
              <a:t>the sex-limitation </a:t>
            </a:r>
            <a:r>
              <a:rPr lang="en-US" dirty="0"/>
              <a:t>model</a:t>
            </a:r>
          </a:p>
          <a:p>
            <a:r>
              <a:rPr lang="en-US" dirty="0" smtClean="0"/>
              <a:t>Usually we think that possible sex-specific effect is </a:t>
            </a:r>
            <a:r>
              <a:rPr lang="en-US" dirty="0" smtClean="0"/>
              <a:t>genetic, </a:t>
            </a:r>
            <a:r>
              <a:rPr lang="en-US" dirty="0" smtClean="0"/>
              <a:t>but it can also be common environmental</a:t>
            </a:r>
          </a:p>
          <a:p>
            <a:pPr lvl="1"/>
            <a:r>
              <a:rPr lang="en-US" dirty="0" smtClean="0"/>
              <a:t>In practice this is rarely tested because common environmental effects are  usually much weaker than genetic effects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Sex-limitation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994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Opposite-sex DZ twins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2578100" y="3019425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A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3657600" y="3019425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E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649538" y="481965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Twin</a:t>
            </a:r>
            <a:r>
              <a:rPr lang="fi-FI" altLang="en-US" baseline="-25000">
                <a:latin typeface="Garamond" pitchFamily="18" charset="0"/>
              </a:rPr>
              <a:t>male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1497013" y="3019425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A</a:t>
            </a:r>
            <a:r>
              <a:rPr lang="fi-FI" altLang="en-US" baseline="-25000">
                <a:latin typeface="Garamond" pitchFamily="18" charset="0"/>
              </a:rPr>
              <a:t>m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3059113" y="395446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1908175" y="3954463"/>
            <a:ext cx="115093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3059113" y="3954463"/>
            <a:ext cx="108108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6394450" y="3019425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A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7473950" y="3019425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E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6465888" y="481965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Twin</a:t>
            </a:r>
            <a:r>
              <a:rPr lang="fi-FI" altLang="en-US" baseline="-25000">
                <a:latin typeface="Garamond" pitchFamily="18" charset="0"/>
              </a:rPr>
              <a:t>female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3805" name="Line 14"/>
          <p:cNvSpPr>
            <a:spLocks noChangeShapeType="1"/>
          </p:cNvSpPr>
          <p:nvPr/>
        </p:nvSpPr>
        <p:spPr bwMode="auto">
          <a:xfrm>
            <a:off x="6875463" y="395446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6"/>
          <p:cNvSpPr>
            <a:spLocks noChangeShapeType="1"/>
          </p:cNvSpPr>
          <p:nvPr/>
        </p:nvSpPr>
        <p:spPr bwMode="auto">
          <a:xfrm flipH="1">
            <a:off x="6875463" y="3954463"/>
            <a:ext cx="108108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3807" name="AutoShape 17"/>
          <p:cNvCxnSpPr>
            <a:cxnSpLocks noChangeShapeType="1"/>
            <a:stCxn id="33795" idx="0"/>
            <a:endCxn id="33802" idx="0"/>
          </p:cNvCxnSpPr>
          <p:nvPr/>
        </p:nvCxnSpPr>
        <p:spPr bwMode="auto">
          <a:xfrm rot="5400000" flipV="1">
            <a:off x="4942681" y="1112044"/>
            <a:ext cx="1588" cy="3816350"/>
          </a:xfrm>
          <a:prstGeom prst="bentConnector3">
            <a:avLst>
              <a:gd name="adj1" fmla="val -46400014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08" name="Text Box 18"/>
          <p:cNvSpPr txBox="1">
            <a:spLocks noChangeArrowheads="1"/>
          </p:cNvSpPr>
          <p:nvPr/>
        </p:nvSpPr>
        <p:spPr bwMode="auto">
          <a:xfrm>
            <a:off x="4429125" y="1844675"/>
            <a:ext cx="1079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i-FI" altLang="en-US">
                <a:latin typeface="Garamond" pitchFamily="18" charset="0"/>
              </a:rPr>
              <a:t>0.5</a:t>
            </a:r>
            <a:endParaRPr lang="en-US" altLang="en-US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5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000" smtClean="0"/>
              <a:t>Same-sex DZ twins</a:t>
            </a:r>
          </a:p>
        </p:txBody>
      </p:sp>
      <p:sp>
        <p:nvSpPr>
          <p:cNvPr id="34819" name="Oval 3"/>
          <p:cNvSpPr>
            <a:spLocks noChangeArrowheads="1"/>
          </p:cNvSpPr>
          <p:nvPr/>
        </p:nvSpPr>
        <p:spPr bwMode="auto">
          <a:xfrm>
            <a:off x="2578100" y="3019425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A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3657600" y="3019425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E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649538" y="481965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Twin</a:t>
            </a:r>
            <a:r>
              <a:rPr lang="fi-FI" altLang="en-US" baseline="-25000">
                <a:latin typeface="Garamond" pitchFamily="18" charset="0"/>
              </a:rPr>
              <a:t>male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1497013" y="3019425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A</a:t>
            </a:r>
            <a:r>
              <a:rPr lang="fi-FI" altLang="en-US" baseline="-25000">
                <a:latin typeface="Garamond" pitchFamily="18" charset="0"/>
              </a:rPr>
              <a:t>m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3059113" y="395446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1908175" y="3954463"/>
            <a:ext cx="115093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 flipH="1">
            <a:off x="3059113" y="3954463"/>
            <a:ext cx="108108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6394450" y="3019425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A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4827" name="Oval 11"/>
          <p:cNvSpPr>
            <a:spLocks noChangeArrowheads="1"/>
          </p:cNvSpPr>
          <p:nvPr/>
        </p:nvSpPr>
        <p:spPr bwMode="auto">
          <a:xfrm>
            <a:off x="7473950" y="3019425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E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465888" y="481965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Twin</a:t>
            </a:r>
            <a:r>
              <a:rPr lang="fi-FI" altLang="en-US" baseline="-25000">
                <a:latin typeface="Garamond" pitchFamily="18" charset="0"/>
              </a:rPr>
              <a:t>male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4829" name="Oval 13"/>
          <p:cNvSpPr>
            <a:spLocks noChangeArrowheads="1"/>
          </p:cNvSpPr>
          <p:nvPr/>
        </p:nvSpPr>
        <p:spPr bwMode="auto">
          <a:xfrm>
            <a:off x="5313363" y="3019425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i-FI" altLang="en-US">
                <a:latin typeface="Garamond" pitchFamily="18" charset="0"/>
              </a:rPr>
              <a:t>A</a:t>
            </a:r>
            <a:r>
              <a:rPr lang="fi-FI" altLang="en-US" baseline="-25000">
                <a:latin typeface="Garamond" pitchFamily="18" charset="0"/>
              </a:rPr>
              <a:t>m</a:t>
            </a:r>
            <a:endParaRPr lang="en-US" altLang="en-US">
              <a:latin typeface="Garamond" pitchFamily="18" charset="0"/>
            </a:endParaRPr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6875463" y="395446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5724525" y="3954463"/>
            <a:ext cx="115093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 flipH="1">
            <a:off x="6875463" y="3954463"/>
            <a:ext cx="108108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4833" name="AutoShape 17"/>
          <p:cNvCxnSpPr>
            <a:cxnSpLocks noChangeShapeType="1"/>
            <a:stCxn id="34822" idx="0"/>
            <a:endCxn id="34829" idx="0"/>
          </p:cNvCxnSpPr>
          <p:nvPr/>
        </p:nvCxnSpPr>
        <p:spPr bwMode="auto">
          <a:xfrm rot="5400000" flipV="1">
            <a:off x="3861594" y="1112044"/>
            <a:ext cx="1588" cy="3816350"/>
          </a:xfrm>
          <a:prstGeom prst="bentConnector3">
            <a:avLst>
              <a:gd name="adj1" fmla="val -14400005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3276600" y="2443163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i-FI" altLang="en-US">
                <a:latin typeface="Garamond" pitchFamily="18" charset="0"/>
              </a:rPr>
              <a:t>1 / 0.5</a:t>
            </a:r>
            <a:endParaRPr lang="en-US" altLang="en-US">
              <a:latin typeface="Garamond" pitchFamily="18" charset="0"/>
            </a:endParaRPr>
          </a:p>
        </p:txBody>
      </p:sp>
      <p:cxnSp>
        <p:nvCxnSpPr>
          <p:cNvPr id="34835" name="AutoShape 19"/>
          <p:cNvCxnSpPr>
            <a:cxnSpLocks noChangeShapeType="1"/>
            <a:stCxn id="34819" idx="0"/>
            <a:endCxn id="34826" idx="0"/>
          </p:cNvCxnSpPr>
          <p:nvPr/>
        </p:nvCxnSpPr>
        <p:spPr bwMode="auto">
          <a:xfrm rot="5400000" flipV="1">
            <a:off x="4942681" y="1112044"/>
            <a:ext cx="1588" cy="3816350"/>
          </a:xfrm>
          <a:prstGeom prst="bentConnector3">
            <a:avLst>
              <a:gd name="adj1" fmla="val -46400014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4429125" y="1844675"/>
            <a:ext cx="1079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i-FI" altLang="en-US">
                <a:latin typeface="Garamond" pitchFamily="18" charset="0"/>
              </a:rPr>
              <a:t>1 / 0.5</a:t>
            </a:r>
            <a:endParaRPr lang="en-US" altLang="en-US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004137"/>
            <a:ext cx="8001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CovDOSFM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mxAlgebra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 expression=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rbind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cbind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			    ((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ra%x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%(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%*%t(am)))+(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%*%t(cm)))),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cbind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ra%x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%(am%*%t(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))+(cm%*%t(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))),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	                    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)), name="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expCovDOSFM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 )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876800" y="4038600"/>
            <a:ext cx="0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67200" y="2514600"/>
            <a:ext cx="1447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freely estimated parameter we have defined here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4400" y="9144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rados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mxMatrix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(type="Full",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=1,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=1, free=TRUE, values=0.5, label="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rados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lbound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=-1,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ubound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=1, name="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4991100" y="1376066"/>
            <a:ext cx="0" cy="11385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710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2967335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ACEnosexModel</a:t>
            </a:r>
            <a:r>
              <a:rPr lang="en-US" dirty="0"/>
              <a:t>   &lt;- </a:t>
            </a:r>
            <a:r>
              <a:rPr lang="en-US" dirty="0" err="1"/>
              <a:t>omxSetParameters</a:t>
            </a:r>
            <a:r>
              <a:rPr lang="en-US" dirty="0"/>
              <a:t>(</a:t>
            </a:r>
            <a:r>
              <a:rPr lang="en-US" dirty="0" err="1"/>
              <a:t>ACEnosexModel</a:t>
            </a:r>
            <a:r>
              <a:rPr lang="en-US" dirty="0"/>
              <a:t>, labels="</a:t>
            </a:r>
            <a:r>
              <a:rPr lang="en-US" dirty="0" err="1"/>
              <a:t>rados</a:t>
            </a:r>
            <a:r>
              <a:rPr lang="en-US" dirty="0"/>
              <a:t>", free=FALSE, values=0.5 ) </a:t>
            </a:r>
          </a:p>
        </p:txBody>
      </p:sp>
    </p:spTree>
    <p:extLst>
      <p:ext uri="{BB962C8B-B14F-4D97-AF65-F5344CB8AC3E}">
        <p14:creationId xmlns:p14="http://schemas.microsoft.com/office/powerpoint/2010/main" val="3402451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first parameter estimates for males and females by fixing them </a:t>
            </a:r>
          </a:p>
          <a:p>
            <a:r>
              <a:rPr lang="en-US" dirty="0" smtClean="0"/>
              <a:t>Is there difference in these estimates between males and females?</a:t>
            </a:r>
          </a:p>
          <a:p>
            <a:r>
              <a:rPr lang="en-US" dirty="0" smtClean="0"/>
              <a:t>Try next to drop a sex specific genetic effect</a:t>
            </a:r>
          </a:p>
          <a:p>
            <a:r>
              <a:rPr lang="en-US" dirty="0" smtClean="0"/>
              <a:t>Is there evidence on sex specific genetic effect?</a:t>
            </a:r>
          </a:p>
          <a:p>
            <a:r>
              <a:rPr lang="en-US" dirty="0" smtClean="0"/>
              <a:t>What is the best model?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Exercise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48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previous models only the equality of the variance components was tested </a:t>
            </a:r>
          </a:p>
          <a:p>
            <a:r>
              <a:rPr lang="en-US" dirty="0" smtClean="0"/>
              <a:t>However males and females may have different variances but still the proportions (heritability) can be similar </a:t>
            </a:r>
          </a:p>
          <a:p>
            <a:r>
              <a:rPr lang="en-US" dirty="0" smtClean="0"/>
              <a:t>This may easily happen for example for anthropometric traits </a:t>
            </a:r>
            <a:r>
              <a:rPr lang="en-US" dirty="0" smtClean="0"/>
              <a:t>if </a:t>
            </a:r>
            <a:r>
              <a:rPr lang="en-US" dirty="0" smtClean="0"/>
              <a:t>the variance </a:t>
            </a:r>
            <a:r>
              <a:rPr lang="en-US" dirty="0" smtClean="0"/>
              <a:t>is </a:t>
            </a:r>
            <a:r>
              <a:rPr lang="en-US" dirty="0" smtClean="0"/>
              <a:t>higher in males due to higher mean values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Testing proportions of the variance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524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/>
              <a:t>mxConstraint</a:t>
            </a:r>
            <a:r>
              <a:rPr lang="en-US" dirty="0"/>
              <a:t> function defines relationships </a:t>
            </a:r>
            <a:r>
              <a:rPr lang="en-US"/>
              <a:t>between </a:t>
            </a:r>
            <a:r>
              <a:rPr lang="en-US" smtClean="0"/>
              <a:t>mxAlgebra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err="1" smtClean="0"/>
              <a:t>mxMatrix</a:t>
            </a:r>
            <a:r>
              <a:rPr lang="en-US" dirty="0" smtClean="0"/>
              <a:t> objects</a:t>
            </a:r>
          </a:p>
          <a:p>
            <a:r>
              <a:rPr lang="en-US" dirty="0" smtClean="0"/>
              <a:t>So it is possible to fix the value of two objects defined by </a:t>
            </a:r>
            <a:r>
              <a:rPr lang="en-US" dirty="0" err="1" smtClean="0"/>
              <a:t>mxAlgebra</a:t>
            </a:r>
            <a:r>
              <a:rPr lang="en-US" dirty="0" smtClean="0"/>
              <a:t> function to be similar in the model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  <a:r>
              <a:rPr lang="en-US" dirty="0" err="1" smtClean="0"/>
              <a:t>mxConstraint</a:t>
            </a:r>
            <a:r>
              <a:rPr lang="en-US" dirty="0" smtClean="0"/>
              <a:t>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191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Such as in all statistical modeling, also in twin modeling testing sub-models is important</a:t>
            </a:r>
          </a:p>
          <a:p>
            <a:r>
              <a:rPr lang="en-US" dirty="0" smtClean="0"/>
              <a:t>Basically we want to test the probability that the value in the basic population is zero and we find the estimate only because of random</a:t>
            </a:r>
          </a:p>
          <a:p>
            <a:pPr lvl="1"/>
            <a:r>
              <a:rPr lang="en-US" dirty="0" smtClean="0"/>
              <a:t>Called as Type 1 error and measured as p-value </a:t>
            </a:r>
          </a:p>
          <a:p>
            <a:r>
              <a:rPr lang="en-US" dirty="0" smtClean="0"/>
              <a:t>Different fit indexes can be used to test this</a:t>
            </a:r>
          </a:p>
          <a:p>
            <a:r>
              <a:rPr lang="en-US" dirty="0" smtClean="0"/>
              <a:t>However, statistically non-significant value can also be because of small sample size</a:t>
            </a:r>
          </a:p>
          <a:p>
            <a:pPr lvl="1"/>
            <a:r>
              <a:rPr lang="en-US" dirty="0" smtClean="0"/>
              <a:t>Type 2 error</a:t>
            </a:r>
          </a:p>
          <a:p>
            <a:pPr lvl="1"/>
            <a:r>
              <a:rPr lang="en-US" dirty="0" smtClean="0"/>
              <a:t>Can be tested as power calculations</a:t>
            </a:r>
          </a:p>
          <a:p>
            <a:r>
              <a:rPr lang="en-US" dirty="0" smtClean="0"/>
              <a:t>Especially separating common environmental effect from additive genetic effect needs large sample sizes</a:t>
            </a:r>
          </a:p>
          <a:p>
            <a:pPr lvl="1"/>
            <a:r>
              <a:rPr lang="en-US" dirty="0" smtClean="0"/>
              <a:t>This may be one reason why in many studies it is not detected</a:t>
            </a:r>
          </a:p>
          <a:p>
            <a:pPr lvl="1"/>
            <a:r>
              <a:rPr lang="en-US" dirty="0" smtClean="0"/>
              <a:t>In this case, using the most parsimonious model may lead to wrong conclusions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Testing sub-models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the script “Sex limitation model </a:t>
            </a:r>
            <a:r>
              <a:rPr lang="en-US" dirty="0" err="1" smtClean="0"/>
              <a:t>stanest.R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Does fixing the heritability estimates for males and females decrease the fit of the models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216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 can see, even when the fit is poorer the number of estimated parameters is the same as in full sex-limitation model</a:t>
            </a:r>
          </a:p>
          <a:p>
            <a:r>
              <a:rPr lang="en-US" dirty="0" smtClean="0"/>
              <a:t>However we can also consider that we lose only one degree of freedom because only sex difference is related to the scale of variance</a:t>
            </a:r>
          </a:p>
          <a:p>
            <a:r>
              <a:rPr lang="en-US" dirty="0" smtClean="0"/>
              <a:t>So the results are not so straightforward as when testing the equality of variance components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Interpretation of the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87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mhtml:file://Z:\data\opetus\Kutsuttuja%20esitelmiä\10_5_2011%20099_jpg.mht!https://webmail.helsinki.fi/horde/imp/view.php?popup_view=1&amp;mailbox=%2A%2Asearch_1phbzs2s5qo0wwokoo8o4&amp;index=38334&amp;thismailbox=INBOX&amp;actionID=view_attach&amp;id=2&amp;mimecache=ff6649dd6e5d52d0e2c78f5a4c55d704&amp;nocache=19nf8mhd1lbs&amp;img_data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4800" cy="68960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2400" y="3048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Population Research Unit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Department of Social Research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University of Helsinki</a:t>
            </a:r>
          </a:p>
        </p:txBody>
      </p:sp>
    </p:spTree>
    <p:extLst>
      <p:ext uri="{BB962C8B-B14F-4D97-AF65-F5344CB8AC3E}">
        <p14:creationId xmlns:p14="http://schemas.microsoft.com/office/powerpoint/2010/main" val="106862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When comparing models, it is important to make distinction between nested and parallel models </a:t>
            </a:r>
          </a:p>
          <a:p>
            <a:r>
              <a:rPr lang="en-US" dirty="0" smtClean="0"/>
              <a:t>Two models are nested if one model includes all parameters of another </a:t>
            </a:r>
            <a:r>
              <a:rPr lang="en-US" dirty="0" smtClean="0"/>
              <a:t>model</a:t>
            </a:r>
            <a:endParaRPr lang="en-US" dirty="0" smtClean="0"/>
          </a:p>
          <a:p>
            <a:pPr lvl="1"/>
            <a:r>
              <a:rPr lang="en-US" dirty="0" smtClean="0"/>
              <a:t>For example AE </a:t>
            </a:r>
            <a:r>
              <a:rPr lang="en-US" dirty="0" smtClean="0"/>
              <a:t>model </a:t>
            </a:r>
            <a:r>
              <a:rPr lang="en-US" dirty="0" smtClean="0"/>
              <a:t>is </a:t>
            </a:r>
            <a:r>
              <a:rPr lang="en-US" dirty="0" smtClean="0"/>
              <a:t>a nested </a:t>
            </a:r>
            <a:r>
              <a:rPr lang="en-US" dirty="0" smtClean="0"/>
              <a:t>model to ACE model</a:t>
            </a:r>
          </a:p>
          <a:p>
            <a:pPr lvl="1"/>
            <a:r>
              <a:rPr lang="en-US" dirty="0" smtClean="0"/>
              <a:t>In this case we can compare -2LL </a:t>
            </a:r>
            <a:r>
              <a:rPr lang="en-US" dirty="0" smtClean="0"/>
              <a:t>statistics</a:t>
            </a:r>
            <a:endParaRPr lang="en-US" dirty="0" smtClean="0"/>
          </a:p>
          <a:p>
            <a:pPr lvl="1"/>
            <a:r>
              <a:rPr lang="en-US" dirty="0" smtClean="0"/>
              <a:t>The change follows χ</a:t>
            </a:r>
            <a:r>
              <a:rPr lang="en-US" baseline="30000" dirty="0" smtClean="0"/>
              <a:t>2</a:t>
            </a:r>
            <a:r>
              <a:rPr lang="en-US" dirty="0" smtClean="0"/>
              <a:t>-distribution by the change of degrees of freedom </a:t>
            </a:r>
          </a:p>
          <a:p>
            <a:pPr lvl="1"/>
            <a:r>
              <a:rPr lang="en-US" dirty="0" smtClean="0"/>
              <a:t>Thus it is possible to calculate the statistical significance of the change</a:t>
            </a:r>
          </a:p>
          <a:p>
            <a:r>
              <a:rPr lang="en-US" dirty="0" smtClean="0"/>
              <a:t>Two models are parallel if they include different parameters</a:t>
            </a:r>
          </a:p>
          <a:p>
            <a:pPr lvl="1"/>
            <a:r>
              <a:rPr lang="en-US" dirty="0" smtClean="0"/>
              <a:t>For example ACE and ADE models are parallel</a:t>
            </a:r>
          </a:p>
          <a:p>
            <a:pPr lvl="1"/>
            <a:r>
              <a:rPr lang="en-US" dirty="0" err="1"/>
              <a:t>Akaike</a:t>
            </a:r>
            <a:r>
              <a:rPr lang="en-US" dirty="0"/>
              <a:t> information criterion (AIC) or Bayesian information criterion can be </a:t>
            </a:r>
            <a:r>
              <a:rPr lang="en-US" dirty="0" smtClean="0"/>
              <a:t>used</a:t>
            </a:r>
          </a:p>
          <a:p>
            <a:pPr lvl="1"/>
            <a:r>
              <a:rPr lang="en-US" dirty="0" smtClean="0"/>
              <a:t>Smaller value indicate better fit of the model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Nested and parallel models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360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Essential feature in matrixes is that the parameters can be free of fixed</a:t>
            </a:r>
          </a:p>
          <a:p>
            <a:r>
              <a:rPr lang="en-US" dirty="0" smtClean="0"/>
              <a:t>In some type of matrixes only some of the parameters can be free</a:t>
            </a:r>
            <a:r>
              <a:rPr lang="en-US" dirty="0"/>
              <a:t> </a:t>
            </a:r>
            <a:r>
              <a:rPr lang="en-US" dirty="0" smtClean="0"/>
              <a:t>and some are always fixed as zeros</a:t>
            </a:r>
          </a:p>
          <a:p>
            <a:pPr lvl="1"/>
            <a:r>
              <a:rPr lang="en-US" dirty="0" smtClean="0"/>
              <a:t>More about matrix algebra tomorrow</a:t>
            </a:r>
          </a:p>
          <a:p>
            <a:r>
              <a:rPr lang="en-US" dirty="0" smtClean="0"/>
              <a:t>Fixed parameters are numbers and they cannot be changed</a:t>
            </a:r>
          </a:p>
          <a:p>
            <a:r>
              <a:rPr lang="en-US" dirty="0" smtClean="0"/>
              <a:t>Free parameters are estimated in a way that the model best fits to the data</a:t>
            </a:r>
          </a:p>
          <a:p>
            <a:r>
              <a:rPr lang="en-US" dirty="0" smtClean="0"/>
              <a:t>By fixing parameters, we can create </a:t>
            </a:r>
            <a:r>
              <a:rPr lang="en-US" dirty="0" err="1" smtClean="0"/>
              <a:t>submodels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model having a fewer number of free parameters is called as a more parsimonious model</a:t>
            </a:r>
          </a:p>
          <a:p>
            <a:r>
              <a:rPr lang="en-US" dirty="0" smtClean="0"/>
              <a:t>The base of all statistical modeling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Fixed and free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7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omxSetParameters</a:t>
            </a:r>
            <a:r>
              <a:rPr lang="en-US" dirty="0" smtClean="0"/>
              <a:t> function can be used to modify the parameters of the model</a:t>
            </a:r>
          </a:p>
          <a:p>
            <a:r>
              <a:rPr lang="en-US" dirty="0" smtClean="0"/>
              <a:t>So we create a new model without need to specify all parameters again</a:t>
            </a:r>
          </a:p>
          <a:p>
            <a:r>
              <a:rPr lang="en-US" dirty="0"/>
              <a:t>For example </a:t>
            </a:r>
            <a:r>
              <a:rPr lang="en-US" dirty="0" smtClean="0"/>
              <a:t>it can fix free parameters or give new labels  </a:t>
            </a:r>
          </a:p>
          <a:p>
            <a:r>
              <a:rPr lang="en-US" dirty="0" smtClean="0"/>
              <a:t>For example this function can be used to create AE sub-model</a:t>
            </a:r>
          </a:p>
          <a:p>
            <a:pPr lvl="1"/>
            <a:r>
              <a:rPr lang="en-US" dirty="0" smtClean="0"/>
              <a:t>Fix a free parameter C to be 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Fixing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488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Making nested model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66800" y="2967335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AEModel</a:t>
            </a:r>
            <a:r>
              <a:rPr lang="en-US" dirty="0"/>
              <a:t>   &lt;- </a:t>
            </a:r>
            <a:r>
              <a:rPr lang="en-US" dirty="0" err="1"/>
              <a:t>omxSetParameters</a:t>
            </a:r>
            <a:r>
              <a:rPr lang="en-US" dirty="0"/>
              <a:t>( </a:t>
            </a:r>
            <a:r>
              <a:rPr lang="en-US" dirty="0" err="1"/>
              <a:t>AEModel</a:t>
            </a:r>
            <a:r>
              <a:rPr lang="en-US" dirty="0"/>
              <a:t>, labels="cm11", free=FALSE, values=0 )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Modifies </a:t>
            </a:r>
            <a:r>
              <a:rPr lang="en-US" dirty="0"/>
              <a:t>the attributes of parameters in a model</a:t>
            </a:r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>
            <a:off x="3505200" y="2523530"/>
            <a:ext cx="0" cy="4438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562600" y="12954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Parameter</a:t>
            </a:r>
          </a:p>
          <a:p>
            <a:pPr algn="ctr"/>
            <a:r>
              <a:rPr lang="en-US" dirty="0"/>
              <a:t>w</a:t>
            </a:r>
            <a:r>
              <a:rPr lang="en-US" dirty="0" smtClean="0"/>
              <a:t>e want to modify 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172200" y="2250996"/>
            <a:ext cx="0" cy="7208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19200" y="4154269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Fix the parameter vale to be zero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>
          <a:xfrm flipV="1">
            <a:off x="2247900" y="3613666"/>
            <a:ext cx="0" cy="5406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66800" y="1563469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Model object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676400" y="2286000"/>
            <a:ext cx="0" cy="6813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33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720840"/>
            <a:ext cx="7848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observed statistics:  1386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estimated parameters:  4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degrees of freedom:  1382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-2 log likelihood:  5841.18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number of observations:  726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Information Criteria: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|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Penalty  |  Parameters Penalty  |  Sample-Size Adjusted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AIC:       3077.180                5849.18                       NA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BIC:      -3262.814                5867.53                 5854.829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9800" y="3048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Number of non-missing BMI values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3048000" y="1228130"/>
            <a:ext cx="0" cy="4927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724400" y="5334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A, C and E variance components and one mean parameter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1"/>
          </p:cNvCxnSpPr>
          <p:nvPr/>
        </p:nvCxnSpPr>
        <p:spPr>
          <a:xfrm flipH="1">
            <a:off x="3124200" y="995065"/>
            <a:ext cx="1600200" cy="10623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1828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Observed statistics – estimated parameters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276600" y="2209800"/>
            <a:ext cx="1752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2514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Number of twin pairs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505200" y="2743200"/>
            <a:ext cx="1600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334000" y="4114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-2LL+2*parameters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0"/>
          </p:cNvCxnSpPr>
          <p:nvPr/>
        </p:nvCxnSpPr>
        <p:spPr>
          <a:xfrm flipH="1" flipV="1">
            <a:off x="5029200" y="3352800"/>
            <a:ext cx="15621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667000" y="4687669"/>
            <a:ext cx="3143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-2LL+parameters*ln(number of observations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800600" y="3733800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427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script “ACE </a:t>
            </a:r>
            <a:r>
              <a:rPr lang="en-US" dirty="0" err="1"/>
              <a:t>univariate</a:t>
            </a:r>
            <a:r>
              <a:rPr lang="en-US" dirty="0"/>
              <a:t> </a:t>
            </a:r>
            <a:r>
              <a:rPr lang="en-US" dirty="0" err="1"/>
              <a:t>model.R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Modify the model in </a:t>
            </a:r>
            <a:r>
              <a:rPr lang="en-US" dirty="0" smtClean="0"/>
              <a:t>a </a:t>
            </a:r>
            <a:r>
              <a:rPr lang="en-US" dirty="0" smtClean="0"/>
              <a:t>way that it calculates AE </a:t>
            </a:r>
            <a:r>
              <a:rPr lang="en-US" dirty="0" err="1" smtClean="0"/>
              <a:t>submodel</a:t>
            </a:r>
            <a:endParaRPr lang="en-US" dirty="0" smtClean="0"/>
          </a:p>
          <a:p>
            <a:r>
              <a:rPr lang="en-US" dirty="0" smtClean="0"/>
              <a:t>How to interpret the results?</a:t>
            </a:r>
          </a:p>
          <a:p>
            <a:r>
              <a:rPr lang="en-US" dirty="0" smtClean="0"/>
              <a:t>Now modify the script in </a:t>
            </a:r>
            <a:r>
              <a:rPr lang="en-US" dirty="0" smtClean="0"/>
              <a:t>a </a:t>
            </a:r>
            <a:r>
              <a:rPr lang="en-US" dirty="0" smtClean="0"/>
              <a:t>way that you calculate ADE model instead </a:t>
            </a:r>
          </a:p>
          <a:p>
            <a:r>
              <a:rPr lang="en-US" dirty="0" smtClean="0"/>
              <a:t>How to compare </a:t>
            </a:r>
            <a:r>
              <a:rPr lang="en-US" dirty="0" smtClean="0"/>
              <a:t>the fit </a:t>
            </a:r>
            <a:r>
              <a:rPr lang="en-US" dirty="0" smtClean="0"/>
              <a:t>of ACE and ADE </a:t>
            </a:r>
            <a:r>
              <a:rPr lang="en-US" dirty="0" smtClean="0"/>
              <a:t>models?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05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Lucida Sans Unicode" pitchFamily="34" charset="0"/>
                <a:cs typeface="Lucida Sans Unicode" pitchFamily="34" charset="0"/>
              </a:rPr>
              <a:t>Genetic twin model for one 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trait</a:t>
            </a:r>
            <a:br>
              <a:rPr lang="en-US" dirty="0" smtClean="0">
                <a:latin typeface="Lucida Sans Unicode" pitchFamily="34" charset="0"/>
                <a:cs typeface="Lucida Sans Unicode" pitchFamily="34" charset="0"/>
              </a:rPr>
            </a:b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ADE model</a:t>
            </a:r>
            <a:endParaRPr lang="en-US" dirty="0"/>
          </a:p>
        </p:txBody>
      </p:sp>
      <p:sp>
        <p:nvSpPr>
          <p:cNvPr id="3" name="Oval 3"/>
          <p:cNvSpPr>
            <a:spLocks noChangeArrowheads="1"/>
          </p:cNvSpPr>
          <p:nvPr/>
        </p:nvSpPr>
        <p:spPr bwMode="auto">
          <a:xfrm>
            <a:off x="684213" y="3203575"/>
            <a:ext cx="935037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solidFill>
                  <a:prstClr val="black"/>
                </a:solidFill>
                <a:latin typeface="Garamond" pitchFamily="18" charset="0"/>
              </a:rPr>
              <a:t>A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08175" y="5075238"/>
            <a:ext cx="1152525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 smtClean="0">
                <a:solidFill>
                  <a:prstClr val="black"/>
                </a:solidFill>
                <a:latin typeface="Garamond" pitchFamily="18" charset="0"/>
              </a:rPr>
              <a:t>BMI</a:t>
            </a:r>
            <a:r>
              <a:rPr lang="en-US" baseline="-25000" dirty="0" smtClean="0">
                <a:solidFill>
                  <a:prstClr val="black"/>
                </a:solidFill>
                <a:latin typeface="Garamond" pitchFamily="18" charset="0"/>
              </a:rPr>
              <a:t>TWIN1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981200" y="3213100"/>
            <a:ext cx="935038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 dirty="0">
                <a:solidFill>
                  <a:prstClr val="black"/>
                </a:solidFill>
                <a:latin typeface="Garamond" pitchFamily="18" charset="0"/>
              </a:rPr>
              <a:t>D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348038" y="3213100"/>
            <a:ext cx="935037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187450" y="4076700"/>
            <a:ext cx="1223963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411413" y="407670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2411413" y="4076700"/>
            <a:ext cx="13684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403350" y="4437063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a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052638" y="4149725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c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635375" y="4502150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843213" y="234950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 / 0.5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14" name="AutoShape 14"/>
          <p:cNvCxnSpPr>
            <a:cxnSpLocks noChangeShapeType="1"/>
            <a:stCxn id="3" idx="0"/>
          </p:cNvCxnSpPr>
          <p:nvPr/>
        </p:nvCxnSpPr>
        <p:spPr bwMode="auto">
          <a:xfrm rot="5400000" flipV="1">
            <a:off x="3235325" y="1120775"/>
            <a:ext cx="9525" cy="4175125"/>
          </a:xfrm>
          <a:prstGeom prst="bentConnector3">
            <a:avLst>
              <a:gd name="adj1" fmla="val -4066667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5" name="AutoShape 15"/>
          <p:cNvCxnSpPr>
            <a:cxnSpLocks noChangeShapeType="1"/>
            <a:stCxn id="5" idx="0"/>
          </p:cNvCxnSpPr>
          <p:nvPr/>
        </p:nvCxnSpPr>
        <p:spPr bwMode="auto">
          <a:xfrm rot="5400000" flipV="1">
            <a:off x="4532313" y="1130300"/>
            <a:ext cx="9525" cy="4175125"/>
          </a:xfrm>
          <a:prstGeom prst="bentConnector3">
            <a:avLst>
              <a:gd name="adj1" fmla="val -11383333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4211638" y="1700213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 dirty="0" smtClean="0">
                <a:solidFill>
                  <a:prstClr val="black"/>
                </a:solidFill>
                <a:latin typeface="Garamond" pitchFamily="18" charset="0"/>
              </a:rPr>
              <a:t>1/0.25 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17" name="AutoShape 17"/>
          <p:cNvCxnSpPr>
            <a:cxnSpLocks noChangeShapeType="1"/>
            <a:stCxn id="3" idx="2"/>
            <a:endCxn id="3" idx="0"/>
          </p:cNvCxnSpPr>
          <p:nvPr/>
        </p:nvCxnSpPr>
        <p:spPr bwMode="auto">
          <a:xfrm rot="10800000" flipH="1">
            <a:off x="684213" y="3203575"/>
            <a:ext cx="468312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8" name="AutoShape 18"/>
          <p:cNvCxnSpPr>
            <a:cxnSpLocks noChangeShapeType="1"/>
          </p:cNvCxnSpPr>
          <p:nvPr/>
        </p:nvCxnSpPr>
        <p:spPr bwMode="auto">
          <a:xfrm rot="10800000" flipH="1">
            <a:off x="1943100" y="3213100"/>
            <a:ext cx="468313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1547813" y="27813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20" name="AutoShape 21"/>
          <p:cNvCxnSpPr>
            <a:cxnSpLocks noChangeShapeType="1"/>
          </p:cNvCxnSpPr>
          <p:nvPr/>
        </p:nvCxnSpPr>
        <p:spPr bwMode="auto">
          <a:xfrm rot="10800000" flipH="1">
            <a:off x="3311525" y="3213100"/>
            <a:ext cx="468313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916238" y="284638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4859338" y="3209925"/>
            <a:ext cx="935037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prstClr val="black"/>
                </a:solidFill>
                <a:latin typeface="Garamond" pitchFamily="18" charset="0"/>
              </a:rPr>
              <a:t>A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083300" y="5081588"/>
            <a:ext cx="1152525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 smtClean="0">
                <a:solidFill>
                  <a:prstClr val="black"/>
                </a:solidFill>
                <a:latin typeface="Garamond" pitchFamily="18" charset="0"/>
              </a:rPr>
              <a:t>BMI</a:t>
            </a:r>
            <a:r>
              <a:rPr lang="en-US" baseline="-25000" dirty="0" smtClean="0">
                <a:solidFill>
                  <a:prstClr val="black"/>
                </a:solidFill>
                <a:latin typeface="Garamond" pitchFamily="18" charset="0"/>
              </a:rPr>
              <a:t>TWIN2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6156325" y="3219450"/>
            <a:ext cx="935038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 dirty="0">
                <a:solidFill>
                  <a:prstClr val="black"/>
                </a:solidFill>
                <a:latin typeface="Garamond" pitchFamily="18" charset="0"/>
              </a:rPr>
              <a:t>D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7524750" y="3219450"/>
            <a:ext cx="935038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 dirty="0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5362575" y="4083050"/>
            <a:ext cx="1223963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6586538" y="408305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flipH="1">
            <a:off x="6586538" y="4083050"/>
            <a:ext cx="13684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5578475" y="4443413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a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6227763" y="4156075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c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7307263" y="450850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32" name="AutoShape 33"/>
          <p:cNvCxnSpPr>
            <a:cxnSpLocks noChangeShapeType="1"/>
            <a:stCxn id="22" idx="2"/>
            <a:endCxn id="22" idx="0"/>
          </p:cNvCxnSpPr>
          <p:nvPr/>
        </p:nvCxnSpPr>
        <p:spPr bwMode="auto">
          <a:xfrm rot="10800000" flipH="1">
            <a:off x="4859338" y="3209925"/>
            <a:ext cx="468312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3" name="AutoShape 34"/>
          <p:cNvCxnSpPr>
            <a:cxnSpLocks noChangeShapeType="1"/>
          </p:cNvCxnSpPr>
          <p:nvPr/>
        </p:nvCxnSpPr>
        <p:spPr bwMode="auto">
          <a:xfrm rot="10800000" flipH="1">
            <a:off x="6118225" y="3219450"/>
            <a:ext cx="468313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4498975" y="27813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5" name="Text Box 36"/>
          <p:cNvSpPr txBox="1">
            <a:spLocks noChangeArrowheads="1"/>
          </p:cNvSpPr>
          <p:nvPr/>
        </p:nvSpPr>
        <p:spPr bwMode="auto">
          <a:xfrm>
            <a:off x="5722938" y="278765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36" name="AutoShape 37"/>
          <p:cNvCxnSpPr>
            <a:cxnSpLocks noChangeShapeType="1"/>
          </p:cNvCxnSpPr>
          <p:nvPr/>
        </p:nvCxnSpPr>
        <p:spPr bwMode="auto">
          <a:xfrm rot="10800000" flipH="1">
            <a:off x="7523163" y="3219450"/>
            <a:ext cx="468312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7" name="Text Box 38"/>
          <p:cNvSpPr txBox="1">
            <a:spLocks noChangeArrowheads="1"/>
          </p:cNvSpPr>
          <p:nvPr/>
        </p:nvSpPr>
        <p:spPr bwMode="auto">
          <a:xfrm>
            <a:off x="7091363" y="28527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65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4">
      <a:dk1>
        <a:srgbClr val="000000"/>
      </a:dk1>
      <a:lt1>
        <a:sysClr val="window" lastClr="FFFFFF"/>
      </a:lt1>
      <a:dk2>
        <a:srgbClr val="000000"/>
      </a:dk2>
      <a:lt2>
        <a:srgbClr val="DEF5FA"/>
      </a:lt2>
      <a:accent1>
        <a:srgbClr val="0070C0"/>
      </a:accent1>
      <a:accent2>
        <a:srgbClr val="DA1F28"/>
      </a:accent2>
      <a:accent3>
        <a:srgbClr val="EB641B"/>
      </a:accent3>
      <a:accent4>
        <a:srgbClr val="C00000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ustom 1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</TotalTime>
  <Words>1322</Words>
  <Application>Microsoft Office PowerPoint</Application>
  <PresentationFormat>On-screen Show (4:3)</PresentationFormat>
  <Paragraphs>166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Concourse</vt:lpstr>
      <vt:lpstr>Office Theme</vt:lpstr>
      <vt:lpstr>Sub-models and sex-limitation model</vt:lpstr>
      <vt:lpstr>Testing sub-models</vt:lpstr>
      <vt:lpstr>Nested and parallel models </vt:lpstr>
      <vt:lpstr>Fixed and free parameters</vt:lpstr>
      <vt:lpstr>Fixing parameters</vt:lpstr>
      <vt:lpstr>Making nested model </vt:lpstr>
      <vt:lpstr>PowerPoint Presentation</vt:lpstr>
      <vt:lpstr>Exercise</vt:lpstr>
      <vt:lpstr>Genetic twin model for one trait ADE model</vt:lpstr>
      <vt:lpstr>Testing sex differences</vt:lpstr>
      <vt:lpstr>PowerPoint Presentation</vt:lpstr>
      <vt:lpstr>Sex-limitation model</vt:lpstr>
      <vt:lpstr>Opposite-sex DZ twins</vt:lpstr>
      <vt:lpstr>Same-sex DZ twins</vt:lpstr>
      <vt:lpstr>PowerPoint Presentation</vt:lpstr>
      <vt:lpstr>PowerPoint Presentation</vt:lpstr>
      <vt:lpstr>Exercise </vt:lpstr>
      <vt:lpstr>Testing proportions of the variance components</vt:lpstr>
      <vt:lpstr> mxConstraint function</vt:lpstr>
      <vt:lpstr>Exercise</vt:lpstr>
      <vt:lpstr>Interpretation of the results</vt:lpstr>
      <vt:lpstr>PowerPoint Presentation</vt:lpstr>
    </vt:vector>
  </TitlesOfParts>
  <Company>University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Väestötieteen johdantokurssi</dc:title>
  <dc:creator>silvento</dc:creator>
  <cp:lastModifiedBy>silvento</cp:lastModifiedBy>
  <cp:revision>769</cp:revision>
  <cp:lastPrinted>2015-05-20T07:25:06Z</cp:lastPrinted>
  <dcterms:created xsi:type="dcterms:W3CDTF">2009-11-23T11:05:19Z</dcterms:created>
  <dcterms:modified xsi:type="dcterms:W3CDTF">2015-05-20T11:42:48Z</dcterms:modified>
</cp:coreProperties>
</file>