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313" r:id="rId3"/>
    <p:sldId id="314" r:id="rId4"/>
    <p:sldId id="315" r:id="rId5"/>
    <p:sldId id="312" r:id="rId6"/>
    <p:sldId id="310" r:id="rId7"/>
  </p:sldIdLst>
  <p:sldSz cx="9144000" cy="6858000" type="screen4x3"/>
  <p:notesSz cx="6742113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21583" cy="493633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l">
              <a:defRPr sz="1100"/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6" y="5"/>
            <a:ext cx="2921583" cy="493633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r">
              <a:defRPr sz="1100"/>
            </a:lvl1pPr>
          </a:lstStyle>
          <a:p>
            <a:fld id="{83CEAA8D-205D-4CD0-B517-51D43526811C}" type="datetimeFigureOut">
              <a:rPr lang="fi-FI" smtClean="0"/>
              <a:pPr/>
              <a:t>17.5.2015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377322"/>
            <a:ext cx="2921583" cy="493633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l">
              <a:defRPr sz="1100"/>
            </a:lvl1pPr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6" y="9377322"/>
            <a:ext cx="2921583" cy="493633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r">
              <a:defRPr sz="1100"/>
            </a:lvl1pPr>
          </a:lstStyle>
          <a:p>
            <a:fld id="{6C7E8DA7-9315-441D-84CC-949B2FEE597B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680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21583" cy="493397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61" y="2"/>
            <a:ext cx="2921583" cy="493397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r">
              <a:defRPr sz="1100"/>
            </a:lvl1pPr>
          </a:lstStyle>
          <a:p>
            <a:fld id="{7EE0A9AF-25AC-47ED-BCDE-E38F61598D6E}" type="datetimeFigureOut">
              <a:rPr lang="fi-FI" smtClean="0"/>
              <a:pPr/>
              <a:t>17.5.2015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64" tIns="45133" rIns="90264" bIns="4513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638"/>
            <a:ext cx="5393690" cy="4442147"/>
          </a:xfrm>
          <a:prstGeom prst="rect">
            <a:avLst/>
          </a:prstGeom>
        </p:spPr>
        <p:txBody>
          <a:bodyPr vert="horz" lIns="90264" tIns="45133" rIns="90264" bIns="4513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377693"/>
            <a:ext cx="2921583" cy="493396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61" y="9377693"/>
            <a:ext cx="2921583" cy="493396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r">
              <a:defRPr sz="1100"/>
            </a:lvl1pPr>
          </a:lstStyle>
          <a:p>
            <a:fld id="{BD1D369A-9962-4090-8540-F7F1C00F56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9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5919DE-5A22-4649-B3C0-F4A90A1871D3}" type="datetimeFigureOut">
              <a:rPr lang="fi-FI" smtClean="0"/>
              <a:pPr/>
              <a:t>17.5.2015</a:t>
            </a:fld>
            <a:endParaRPr lang="fi-FI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17.5.2015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17.5.2015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8B495-EC41-413E-AEBC-B0735841B3F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2516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fi-FI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807E3-EAB6-4D6C-9EAC-805B64400A2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029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17.5.2015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17.5.2015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17.5.2015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17.5.2015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17.5.2015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17.5.2015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17.5.2015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5919DE-5A22-4649-B3C0-F4A90A1871D3}" type="datetimeFigureOut">
              <a:rPr lang="fi-FI" smtClean="0"/>
              <a:pPr/>
              <a:t>17.5.2015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5919DE-5A22-4649-B3C0-F4A90A1871D3}" type="datetimeFigureOut">
              <a:rPr lang="fi-FI" smtClean="0"/>
              <a:pPr/>
              <a:t>17.5.2015</a:t>
            </a:fld>
            <a:endParaRPr lang="fi-FI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48" r:id="rId12"/>
    <p:sldLayoutId id="2147483762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v.helsinki.fi/home/silvento/Genetic_twin_modelin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washington.edu/tlumley/Rcourse/" TargetMode="External"/><Relationship Id="rId2" Type="http://schemas.openxmlformats.org/officeDocument/2006/relationships/hyperlink" Target="http://www.vipbg.vcu.edu/~hmaes/OpenMx/html/NewBeginnersGuid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-project.or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08838"/>
            <a:ext cx="7848600" cy="129636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Genetic modeling using twin and family data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896"/>
            <a:ext cx="7772400" cy="1199704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400" dirty="0" smtClean="0"/>
              <a:t>Helsinki May 25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-29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2015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"/>
            <a:ext cx="2327275" cy="180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to install the latest version of </a:t>
            </a:r>
            <a:r>
              <a:rPr lang="en-US" dirty="0" err="1" smtClean="0"/>
              <a:t>OpenMx</a:t>
            </a:r>
            <a:r>
              <a:rPr lang="en-US" dirty="0"/>
              <a:t> </a:t>
            </a:r>
            <a:r>
              <a:rPr lang="en-US" dirty="0" smtClean="0"/>
              <a:t>(version 2.0.1)</a:t>
            </a:r>
          </a:p>
          <a:p>
            <a:r>
              <a:rPr lang="en-US" dirty="0" smtClean="0"/>
              <a:t>source</a:t>
            </a:r>
            <a:r>
              <a:rPr lang="en-US" dirty="0"/>
              <a:t>('http://openmx.psyc.virginia.edu/</a:t>
            </a:r>
            <a:r>
              <a:rPr lang="en-US" dirty="0" err="1"/>
              <a:t>getOpenMx.R</a:t>
            </a:r>
            <a:r>
              <a:rPr lang="en-US" dirty="0" smtClean="0"/>
              <a:t>')</a:t>
            </a:r>
          </a:p>
          <a:p>
            <a:r>
              <a:rPr lang="en-US" dirty="0"/>
              <a:t>It includes new functions and thus </a:t>
            </a:r>
            <a:r>
              <a:rPr lang="en-US" dirty="0" smtClean="0"/>
              <a:t>exercises in this course do not work in older </a:t>
            </a:r>
            <a:r>
              <a:rPr lang="en-US" dirty="0" err="1" smtClean="0"/>
              <a:t>OpenMx</a:t>
            </a:r>
            <a:r>
              <a:rPr lang="en-US" dirty="0" smtClean="0"/>
              <a:t> versions!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Install </a:t>
            </a:r>
            <a:r>
              <a:rPr lang="en-US" dirty="0" err="1" smtClean="0"/>
              <a:t>OpenMx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course </a:t>
            </a:r>
            <a:r>
              <a:rPr lang="en-US" smtClean="0"/>
              <a:t>material </a:t>
            </a:r>
            <a:r>
              <a:rPr lang="en-US" smtClean="0"/>
              <a:t>is available </a:t>
            </a:r>
            <a:r>
              <a:rPr lang="en-US" dirty="0" smtClean="0"/>
              <a:t>in internet </a:t>
            </a:r>
          </a:p>
          <a:p>
            <a:r>
              <a:rPr lang="en-US" dirty="0">
                <a:hlinkClick r:id="rId2"/>
              </a:rPr>
              <a:t>http://www.mv.helsinki.fi/home/silvento/Genetic_twin_modeling/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Data files may be someway modified and so not suitable for any research purposes</a:t>
            </a:r>
          </a:p>
          <a:p>
            <a:r>
              <a:rPr lang="en-US" dirty="0" smtClean="0"/>
              <a:t>Data files will be deleted after this course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Course material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01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file ACE </a:t>
            </a:r>
            <a:r>
              <a:rPr lang="en-US" dirty="0" err="1" smtClean="0"/>
              <a:t>univariate</a:t>
            </a:r>
            <a:r>
              <a:rPr lang="en-US" dirty="0" smtClean="0"/>
              <a:t> </a:t>
            </a:r>
            <a:r>
              <a:rPr lang="en-US" dirty="0" err="1" smtClean="0"/>
              <a:t>model.R</a:t>
            </a:r>
            <a:r>
              <a:rPr lang="en-US" dirty="0" smtClean="0"/>
              <a:t> from the folder </a:t>
            </a:r>
            <a:r>
              <a:rPr lang="en-US" dirty="0" err="1" smtClean="0"/>
              <a:t>Silventoinen</a:t>
            </a:r>
            <a:endParaRPr lang="en-US" dirty="0" smtClean="0"/>
          </a:p>
          <a:p>
            <a:r>
              <a:rPr lang="en-US" dirty="0" smtClean="0"/>
              <a:t>Do you get it work?</a:t>
            </a:r>
          </a:p>
          <a:p>
            <a:r>
              <a:rPr lang="en-US" dirty="0" smtClean="0"/>
              <a:t>This script will be used in the practical afternoon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First exercise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79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OpenMx</a:t>
            </a:r>
            <a:r>
              <a:rPr lang="en-US" b="1" dirty="0" smtClean="0"/>
              <a:t> homepage</a:t>
            </a:r>
          </a:p>
          <a:p>
            <a:pPr lvl="1"/>
            <a:r>
              <a:rPr lang="en-US" b="1" dirty="0"/>
              <a:t>http://openmx.psyc.virginia.edu/</a:t>
            </a:r>
            <a:endParaRPr lang="en-US" b="1" dirty="0" smtClean="0"/>
          </a:p>
          <a:p>
            <a:r>
              <a:rPr lang="en-US" b="1" dirty="0" smtClean="0"/>
              <a:t>Beginners </a:t>
            </a:r>
            <a:r>
              <a:rPr lang="en-US" b="1" dirty="0"/>
              <a:t>Guide to </a:t>
            </a:r>
            <a:r>
              <a:rPr lang="en-US" b="1" dirty="0" err="1"/>
              <a:t>OpenMx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://www.vipbg.vcu.edu/~</a:t>
            </a:r>
            <a:r>
              <a:rPr lang="en-US" dirty="0" smtClean="0">
                <a:hlinkClick r:id="rId2"/>
              </a:rPr>
              <a:t>hmaes/OpenMx/html/NewBeginnersGuide.html</a:t>
            </a:r>
            <a:endParaRPr lang="en-US" dirty="0" smtClean="0"/>
          </a:p>
          <a:p>
            <a:r>
              <a:rPr lang="en-US" dirty="0"/>
              <a:t>Introduction to </a:t>
            </a:r>
            <a:r>
              <a:rPr lang="en-US" dirty="0" smtClean="0"/>
              <a:t>R</a:t>
            </a:r>
          </a:p>
          <a:p>
            <a:pPr lvl="1"/>
            <a:r>
              <a:rPr lang="en-US" dirty="0">
                <a:hlinkClick r:id="rId3"/>
              </a:rPr>
              <a:t>http://faculty.washington.edu/tlumley/Rcourse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/>
              <a:t>R-homepage</a:t>
            </a:r>
          </a:p>
          <a:p>
            <a:pPr lvl="1"/>
            <a:r>
              <a:rPr lang="en-US" dirty="0">
                <a:hlinkClick r:id="rId4"/>
              </a:rPr>
              <a:t>http://www.r-project.org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/>
              <a:t>Boulder Twin Course</a:t>
            </a:r>
          </a:p>
          <a:p>
            <a:pPr lvl="1"/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smtClean="0"/>
              <a:t>ibg.colorado.edu/dokuwiki/doku.php?id=workshop:start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Resources in 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344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mhtml:file://Z:\data\opetus\Kutsuttuja%20esitelmiä\10_5_2011%20099_jpg.mht!https://webmail.helsinki.fi/horde/imp/view.php?popup_view=1&amp;mailbox=%2A%2Asearch_1phbzs2s5qo0wwokoo8o4&amp;index=38334&amp;thismailbox=INBOX&amp;actionID=view_attach&amp;id=2&amp;mimecache=ff6649dd6e5d52d0e2c78f5a4c55d704&amp;nocache=19nf8mhd1lbs&amp;img_data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4800" cy="68960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2400" y="3048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Population Research Unit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Department of Social Research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University of Helsinki</a:t>
            </a:r>
          </a:p>
        </p:txBody>
      </p:sp>
    </p:spTree>
    <p:extLst>
      <p:ext uri="{BB962C8B-B14F-4D97-AF65-F5344CB8AC3E}">
        <p14:creationId xmlns:p14="http://schemas.microsoft.com/office/powerpoint/2010/main" val="106862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4">
      <a:dk1>
        <a:srgbClr val="000000"/>
      </a:dk1>
      <a:lt1>
        <a:sysClr val="window" lastClr="FFFFFF"/>
      </a:lt1>
      <a:dk2>
        <a:srgbClr val="000000"/>
      </a:dk2>
      <a:lt2>
        <a:srgbClr val="DEF5FA"/>
      </a:lt2>
      <a:accent1>
        <a:srgbClr val="0070C0"/>
      </a:accent1>
      <a:accent2>
        <a:srgbClr val="DA1F28"/>
      </a:accent2>
      <a:accent3>
        <a:srgbClr val="EB641B"/>
      </a:accent3>
      <a:accent4>
        <a:srgbClr val="C00000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 1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157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Genetic modeling using twin and family data</vt:lpstr>
      <vt:lpstr>Install OpenMx</vt:lpstr>
      <vt:lpstr>Course material</vt:lpstr>
      <vt:lpstr>First exercise </vt:lpstr>
      <vt:lpstr>Resources in internet</vt:lpstr>
      <vt:lpstr>PowerPoint Presentation</vt:lpstr>
    </vt:vector>
  </TitlesOfParts>
  <Company>University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Väestötieteen johdantokurssi</dc:title>
  <dc:creator>silvento</dc:creator>
  <cp:lastModifiedBy>silvento</cp:lastModifiedBy>
  <cp:revision>739</cp:revision>
  <cp:lastPrinted>2015-05-17T09:58:51Z</cp:lastPrinted>
  <dcterms:created xsi:type="dcterms:W3CDTF">2009-11-23T11:05:19Z</dcterms:created>
  <dcterms:modified xsi:type="dcterms:W3CDTF">2015-05-17T10:05:42Z</dcterms:modified>
</cp:coreProperties>
</file>