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63" r:id="rId2"/>
  </p:sldMasterIdLst>
  <p:notesMasterIdLst>
    <p:notesMasterId r:id="rId24"/>
  </p:notesMasterIdLst>
  <p:handoutMasterIdLst>
    <p:handoutMasterId r:id="rId25"/>
  </p:handoutMasterIdLst>
  <p:sldIdLst>
    <p:sldId id="256" r:id="rId3"/>
    <p:sldId id="322" r:id="rId4"/>
    <p:sldId id="323" r:id="rId5"/>
    <p:sldId id="328" r:id="rId6"/>
    <p:sldId id="325" r:id="rId7"/>
    <p:sldId id="326" r:id="rId8"/>
    <p:sldId id="324" r:id="rId9"/>
    <p:sldId id="338" r:id="rId10"/>
    <p:sldId id="339" r:id="rId11"/>
    <p:sldId id="327" r:id="rId12"/>
    <p:sldId id="329" r:id="rId13"/>
    <p:sldId id="330" r:id="rId14"/>
    <p:sldId id="331" r:id="rId15"/>
    <p:sldId id="335" r:id="rId16"/>
    <p:sldId id="336" r:id="rId17"/>
    <p:sldId id="337" r:id="rId18"/>
    <p:sldId id="332" r:id="rId19"/>
    <p:sldId id="340" r:id="rId20"/>
    <p:sldId id="333" r:id="rId21"/>
    <p:sldId id="334" r:id="rId22"/>
    <p:sldId id="310" r:id="rId23"/>
  </p:sldIdLst>
  <p:sldSz cx="9144000" cy="6858000" type="screen4x3"/>
  <p:notesSz cx="6669088" cy="987266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3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889939" cy="493633"/>
          </a:xfrm>
          <a:prstGeom prst="rect">
            <a:avLst/>
          </a:prstGeom>
        </p:spPr>
        <p:txBody>
          <a:bodyPr vert="horz" lIns="90264" tIns="45133" rIns="90264" bIns="45133" rtlCol="0"/>
          <a:lstStyle>
            <a:lvl1pPr algn="l">
              <a:defRPr sz="1100"/>
            </a:lvl1pPr>
          </a:lstStyle>
          <a:p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11" y="4"/>
            <a:ext cx="2889939" cy="493633"/>
          </a:xfrm>
          <a:prstGeom prst="rect">
            <a:avLst/>
          </a:prstGeom>
        </p:spPr>
        <p:txBody>
          <a:bodyPr vert="horz" lIns="90264" tIns="45133" rIns="90264" bIns="45133" rtlCol="0"/>
          <a:lstStyle>
            <a:lvl1pPr algn="r">
              <a:defRPr sz="1100"/>
            </a:lvl1pPr>
          </a:lstStyle>
          <a:p>
            <a:fld id="{83CEAA8D-205D-4CD0-B517-51D43526811C}" type="datetimeFigureOut">
              <a:rPr lang="fi-FI" smtClean="0"/>
              <a:pPr/>
              <a:t>21.5.2015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377321"/>
            <a:ext cx="2889939" cy="493633"/>
          </a:xfrm>
          <a:prstGeom prst="rect">
            <a:avLst/>
          </a:prstGeom>
        </p:spPr>
        <p:txBody>
          <a:bodyPr vert="horz" lIns="90264" tIns="45133" rIns="90264" bIns="45133" rtlCol="0" anchor="b"/>
          <a:lstStyle>
            <a:lvl1pPr algn="l">
              <a:defRPr sz="1100"/>
            </a:lvl1pPr>
          </a:lstStyle>
          <a:p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11" y="9377321"/>
            <a:ext cx="2889939" cy="493633"/>
          </a:xfrm>
          <a:prstGeom prst="rect">
            <a:avLst/>
          </a:prstGeom>
        </p:spPr>
        <p:txBody>
          <a:bodyPr vert="horz" lIns="90264" tIns="45133" rIns="90264" bIns="45133" rtlCol="0" anchor="b"/>
          <a:lstStyle>
            <a:lvl1pPr algn="r">
              <a:defRPr sz="1100"/>
            </a:lvl1pPr>
          </a:lstStyle>
          <a:p>
            <a:fld id="{6C7E8DA7-9315-441D-84CC-949B2FEE597B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46808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889939" cy="493397"/>
          </a:xfrm>
          <a:prstGeom prst="rect">
            <a:avLst/>
          </a:prstGeom>
        </p:spPr>
        <p:txBody>
          <a:bodyPr vert="horz" lIns="90264" tIns="45133" rIns="90264" bIns="45133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597" y="1"/>
            <a:ext cx="2889939" cy="493397"/>
          </a:xfrm>
          <a:prstGeom prst="rect">
            <a:avLst/>
          </a:prstGeom>
        </p:spPr>
        <p:txBody>
          <a:bodyPr vert="horz" lIns="90264" tIns="45133" rIns="90264" bIns="45133" rtlCol="0"/>
          <a:lstStyle>
            <a:lvl1pPr algn="r">
              <a:defRPr sz="1100"/>
            </a:lvl1pPr>
          </a:lstStyle>
          <a:p>
            <a:fld id="{7EE0A9AF-25AC-47ED-BCDE-E38F61598D6E}" type="datetimeFigureOut">
              <a:rPr lang="fi-FI" smtClean="0"/>
              <a:pPr/>
              <a:t>21.5.2015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8363" y="741363"/>
            <a:ext cx="4932362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64" tIns="45133" rIns="90264" bIns="4513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637"/>
            <a:ext cx="5335270" cy="4442147"/>
          </a:xfrm>
          <a:prstGeom prst="rect">
            <a:avLst/>
          </a:prstGeom>
        </p:spPr>
        <p:txBody>
          <a:bodyPr vert="horz" lIns="90264" tIns="45133" rIns="90264" bIns="4513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377693"/>
            <a:ext cx="2889939" cy="493396"/>
          </a:xfrm>
          <a:prstGeom prst="rect">
            <a:avLst/>
          </a:prstGeom>
        </p:spPr>
        <p:txBody>
          <a:bodyPr vert="horz" lIns="90264" tIns="45133" rIns="90264" bIns="45133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597" y="9377693"/>
            <a:ext cx="2889939" cy="493396"/>
          </a:xfrm>
          <a:prstGeom prst="rect">
            <a:avLst/>
          </a:prstGeom>
        </p:spPr>
        <p:txBody>
          <a:bodyPr vert="horz" lIns="90264" tIns="45133" rIns="90264" bIns="45133" rtlCol="0" anchor="b"/>
          <a:lstStyle>
            <a:lvl1pPr algn="r">
              <a:defRPr sz="1100"/>
            </a:lvl1pPr>
          </a:lstStyle>
          <a:p>
            <a:fld id="{BD1D369A-9962-4090-8540-F7F1C00F56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292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94C35B-A51C-4750-87FE-D115E11E6B7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36A451-33B1-40DE-85C0-74C52050AF04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A5919DE-5A22-4649-B3C0-F4A90A1871D3}" type="datetimeFigureOut">
              <a:rPr lang="fi-FI" smtClean="0"/>
              <a:pPr/>
              <a:t>21.5.2015</a:t>
            </a:fld>
            <a:endParaRPr lang="fi-FI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i-FI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21.5.2015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21.5.2015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8B495-EC41-413E-AEBC-B0735841B3F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82516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fi-FI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807E3-EAB6-4D6C-9EAC-805B64400A2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20293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21.5.2015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2251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21.5.2015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62898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21.5.2015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569060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21.5.2015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502274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21.5.2015</a:t>
            </a:fld>
            <a:endParaRPr lang="fi-F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85154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21.5.2015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7350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21.5.2015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21.5.2015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113380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21.5.2015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08847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21.5.2015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97077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21.5.2015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54782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21.5.2015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19374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21.5.2015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21.5.2015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21.5.2015</a:t>
            </a:fld>
            <a:endParaRPr lang="fi-F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21.5.2015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21.5.2015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21.5.2015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A5919DE-5A22-4649-B3C0-F4A90A1871D3}" type="datetimeFigureOut">
              <a:rPr lang="fi-FI" smtClean="0"/>
              <a:pPr/>
              <a:t>21.5.2015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A5919DE-5A22-4649-B3C0-F4A90A1871D3}" type="datetimeFigureOut">
              <a:rPr lang="fi-FI" smtClean="0"/>
              <a:pPr/>
              <a:t>21.5.2015</a:t>
            </a:fld>
            <a:endParaRPr lang="fi-FI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i-FI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48" r:id="rId12"/>
    <p:sldLayoutId id="2147483762" r:id="rId13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919DE-5A22-4649-B3C0-F4A90A1871D3}" type="datetimeFigureOut">
              <a:rPr lang="fi-FI" smtClean="0"/>
              <a:pPr/>
              <a:t>21.5.2015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28166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08838"/>
            <a:ext cx="7848600" cy="1296362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Assumptions of twin modeling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00896"/>
            <a:ext cx="7772400" cy="1199704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2000" dirty="0" smtClean="0"/>
              <a:t>Karri </a:t>
            </a:r>
            <a:r>
              <a:rPr lang="en-US" sz="2000" dirty="0" err="1" smtClean="0"/>
              <a:t>Silventoinen</a:t>
            </a:r>
            <a:endParaRPr lang="en-US" sz="2000" dirty="0" smtClean="0"/>
          </a:p>
          <a:p>
            <a:pPr algn="ctr">
              <a:lnSpc>
                <a:spcPct val="90000"/>
              </a:lnSpc>
            </a:pPr>
            <a:r>
              <a:rPr lang="en-US" sz="2000" dirty="0" smtClean="0"/>
              <a:t>University of Helsinki</a:t>
            </a:r>
          </a:p>
          <a:p>
            <a:pPr algn="ctr">
              <a:lnSpc>
                <a:spcPct val="90000"/>
              </a:lnSpc>
            </a:pPr>
            <a:r>
              <a:rPr lang="en-US" sz="2000" dirty="0" smtClean="0"/>
              <a:t>Osaka University</a:t>
            </a:r>
          </a:p>
          <a:p>
            <a:pPr algn="ctr">
              <a:lnSpc>
                <a:spcPct val="90000"/>
              </a:lnSpc>
            </a:pPr>
            <a:r>
              <a:rPr lang="en-US" sz="2400" dirty="0" smtClean="0"/>
              <a:t> 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1"/>
            <a:ext cx="2327275" cy="180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addition to the assumptions related to the building the model, there are assumptions related to the interpretation of results </a:t>
            </a:r>
          </a:p>
          <a:p>
            <a:r>
              <a:rPr lang="en-US" dirty="0" smtClean="0"/>
              <a:t>The violations of these assumption do not create technical problems but may affect how to interpret the results</a:t>
            </a:r>
          </a:p>
          <a:p>
            <a:r>
              <a:rPr lang="en-US" dirty="0" smtClean="0"/>
              <a:t>The most important assumptions are random mating and lack of gene-environment interactions</a:t>
            </a:r>
          </a:p>
          <a:p>
            <a:r>
              <a:rPr lang="en-US" dirty="0" smtClean="0"/>
              <a:t>Many models also assume that there is no sib-sib interactions 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Non-technical assumptions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781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As seen in the previous lectures, twin models assume that genetic correlation is 0.5 in DZ twins</a:t>
            </a:r>
          </a:p>
          <a:p>
            <a:r>
              <a:rPr lang="en-US" dirty="0" smtClean="0"/>
              <a:t>This is because 50% chance that DZ twins have inherited the same allele from the same parents</a:t>
            </a:r>
          </a:p>
          <a:p>
            <a:r>
              <a:rPr lang="en-US" dirty="0" smtClean="0"/>
              <a:t>However if there exists genetic correlation between parents, it inflates the genetic correlation of DZ twins  </a:t>
            </a:r>
          </a:p>
          <a:p>
            <a:r>
              <a:rPr lang="en-US" dirty="0" smtClean="0"/>
              <a:t>In practice this leads to the overestimation of common environmental factors </a:t>
            </a:r>
          </a:p>
          <a:p>
            <a:pPr lvl="1"/>
            <a:r>
              <a:rPr lang="en-US" dirty="0" smtClean="0"/>
              <a:t>Common environmental component is estimated if DZ correlation is more than half of MZ correlation</a:t>
            </a:r>
          </a:p>
          <a:p>
            <a:pPr lvl="1"/>
            <a:r>
              <a:rPr lang="en-US" dirty="0" smtClean="0"/>
              <a:t>If genetic correlation is more than 0.5 in DZ twins, this is estimated as common environmental influence if there is no dominance genetic </a:t>
            </a:r>
            <a:r>
              <a:rPr lang="en-US" dirty="0" err="1" smtClean="0"/>
              <a:t>inflluence</a:t>
            </a:r>
            <a:r>
              <a:rPr lang="en-US" dirty="0" smtClean="0"/>
              <a:t>    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Random mating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However, </a:t>
            </a:r>
            <a:r>
              <a:rPr lang="en-US" dirty="0" err="1" smtClean="0"/>
              <a:t>assortative</a:t>
            </a:r>
            <a:r>
              <a:rPr lang="en-US" dirty="0" smtClean="0"/>
              <a:t> </a:t>
            </a:r>
            <a:r>
              <a:rPr lang="en-US" dirty="0"/>
              <a:t>mating does not necessarily create genetic correlation between spouses</a:t>
            </a:r>
          </a:p>
          <a:p>
            <a:r>
              <a:rPr lang="en-US" dirty="0"/>
              <a:t>Trait correlation between spouses can be because of environmental factors</a:t>
            </a:r>
          </a:p>
          <a:p>
            <a:pPr lvl="1"/>
            <a:r>
              <a:rPr lang="en-US" dirty="0"/>
              <a:t>For example there </a:t>
            </a:r>
            <a:r>
              <a:rPr lang="en-US" dirty="0" smtClean="0"/>
              <a:t>are </a:t>
            </a:r>
            <a:r>
              <a:rPr lang="en-US" dirty="0"/>
              <a:t>clear differences in height between educational categories </a:t>
            </a:r>
          </a:p>
          <a:p>
            <a:pPr lvl="1"/>
            <a:r>
              <a:rPr lang="en-US" dirty="0"/>
              <a:t>So if there is educational correlation between the </a:t>
            </a:r>
            <a:r>
              <a:rPr lang="en-US" dirty="0" smtClean="0"/>
              <a:t>spouses, </a:t>
            </a:r>
            <a:r>
              <a:rPr lang="en-US" dirty="0"/>
              <a:t>it may lead to correlation in height which is totally caused by environmental factors </a:t>
            </a:r>
          </a:p>
          <a:p>
            <a:r>
              <a:rPr lang="en-US" dirty="0"/>
              <a:t>However there is also clear evidence that </a:t>
            </a:r>
            <a:r>
              <a:rPr lang="en-US" dirty="0" err="1"/>
              <a:t>assortative</a:t>
            </a:r>
            <a:r>
              <a:rPr lang="en-US" dirty="0"/>
              <a:t> mating can be directly based on </a:t>
            </a:r>
            <a:r>
              <a:rPr lang="en-US" dirty="0" smtClean="0"/>
              <a:t>traits</a:t>
            </a:r>
          </a:p>
          <a:p>
            <a:pPr lvl="1"/>
            <a:r>
              <a:rPr lang="en-US" dirty="0" smtClean="0"/>
              <a:t>For </a:t>
            </a:r>
            <a:r>
              <a:rPr lang="en-US" dirty="0" smtClean="0"/>
              <a:t>example it is very likely </a:t>
            </a:r>
            <a:r>
              <a:rPr lang="en-US" dirty="0" smtClean="0"/>
              <a:t>that height </a:t>
            </a:r>
            <a:r>
              <a:rPr lang="en-US" dirty="0" smtClean="0"/>
              <a:t>affects </a:t>
            </a:r>
            <a:r>
              <a:rPr lang="en-US" dirty="0"/>
              <a:t>directly </a:t>
            </a:r>
            <a:r>
              <a:rPr lang="en-US" dirty="0" smtClean="0"/>
              <a:t>spouse </a:t>
            </a:r>
            <a:r>
              <a:rPr lang="en-US" dirty="0" smtClean="0"/>
              <a:t>selection </a:t>
            </a:r>
          </a:p>
          <a:p>
            <a:pPr lvl="1"/>
            <a:r>
              <a:rPr lang="en-US" dirty="0" smtClean="0"/>
              <a:t>This </a:t>
            </a:r>
            <a:r>
              <a:rPr lang="en-US" dirty="0" smtClean="0"/>
              <a:t>creates genetic correlation between spouses </a:t>
            </a:r>
          </a:p>
          <a:p>
            <a:r>
              <a:rPr lang="en-US" dirty="0" smtClean="0"/>
              <a:t>These different hypotheses are difficult to test even if information on parents are available in data </a:t>
            </a:r>
            <a:endParaRPr lang="en-US" dirty="0" smtClean="0"/>
          </a:p>
          <a:p>
            <a:pPr lvl="1"/>
            <a:r>
              <a:rPr lang="en-US" dirty="0" smtClean="0"/>
              <a:t>Two generation models are available but in practice complicated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Sources of </a:t>
            </a:r>
            <a:r>
              <a:rPr lang="en-US" dirty="0" err="1" smtClean="0"/>
              <a:t>assortative</a:t>
            </a:r>
            <a:r>
              <a:rPr lang="en-US" dirty="0" smtClean="0"/>
              <a:t> mating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756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Twin models make usually the assumption of lack of gene environment interactions </a:t>
            </a:r>
          </a:p>
          <a:p>
            <a:r>
              <a:rPr lang="en-US" dirty="0" smtClean="0"/>
              <a:t>However there is accumulating evidence that genetic and environmental factors interact</a:t>
            </a:r>
          </a:p>
          <a:p>
            <a:pPr lvl="1"/>
            <a:r>
              <a:rPr lang="en-US" dirty="0" smtClean="0"/>
              <a:t>Tomorrow a lecture on this specific topic</a:t>
            </a:r>
          </a:p>
          <a:p>
            <a:r>
              <a:rPr lang="en-US" dirty="0" smtClean="0"/>
              <a:t>It is not possible to test all possible G*E interactions </a:t>
            </a:r>
          </a:p>
          <a:p>
            <a:r>
              <a:rPr lang="en-US" dirty="0" smtClean="0"/>
              <a:t>However when interpreting the results, the possible role of G*E needs to be considered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Gene-environment interactions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290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36550" y="836613"/>
            <a:ext cx="8915400" cy="92075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2800" dirty="0" smtClean="0"/>
              <a:t>Contributions of Genetic, Shared Environment, Genotype x Shared Environment Interaction Effects to Twin/Sib Resemblance</a:t>
            </a:r>
          </a:p>
        </p:txBody>
      </p:sp>
      <p:graphicFrame>
        <p:nvGraphicFramePr>
          <p:cNvPr id="208899" name="Group 3"/>
          <p:cNvGraphicFramePr>
            <a:graphicFrameLocks noGrp="1"/>
          </p:cNvGraphicFramePr>
          <p:nvPr/>
        </p:nvGraphicFramePr>
        <p:xfrm>
          <a:off x="228600" y="2209800"/>
          <a:ext cx="8686800" cy="3100388"/>
        </p:xfrm>
        <a:graphic>
          <a:graphicData uri="http://schemas.openxmlformats.org/drawingml/2006/table">
            <a:tbl>
              <a:tblPr/>
              <a:tblGrid>
                <a:gridCol w="2270125"/>
                <a:gridCol w="1916113"/>
                <a:gridCol w="1957387"/>
                <a:gridCol w="2543175"/>
              </a:tblGrid>
              <a:tr h="1173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Shared Environment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Additive Genetic Effects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Genotype x Shared Environment Interaction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1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MZ Pairs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x 1 = 1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5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DZ Pairs/Full Sibs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x ½ = ½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592" name="Text Box 30"/>
          <p:cNvSpPr txBox="1">
            <a:spLocks noChangeArrowheads="1"/>
          </p:cNvSpPr>
          <p:nvPr/>
        </p:nvSpPr>
        <p:spPr bwMode="auto">
          <a:xfrm>
            <a:off x="457200" y="5638800"/>
            <a:ext cx="8321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/>
              <a:t>In other words—if gene-(shared) environment interaction is not explicitly </a:t>
            </a:r>
          </a:p>
          <a:p>
            <a:r>
              <a:rPr lang="en-US" sz="2000" i="1"/>
              <a:t>modeled, it will be subsumed into the A term in the classic twin model.</a:t>
            </a:r>
          </a:p>
        </p:txBody>
      </p:sp>
    </p:spTree>
    <p:extLst>
      <p:ext uri="{BB962C8B-B14F-4D97-AF65-F5344CB8AC3E}">
        <p14:creationId xmlns:p14="http://schemas.microsoft.com/office/powerpoint/2010/main" val="169744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36550" y="620713"/>
            <a:ext cx="8915400" cy="92075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2800" smtClean="0"/>
              <a:t>Contributions of Genetic, Unshared Environment, Genotype x Unshared Environment Interaction Effects to Twin/Sib Resemblance</a:t>
            </a:r>
          </a:p>
        </p:txBody>
      </p:sp>
      <p:graphicFrame>
        <p:nvGraphicFramePr>
          <p:cNvPr id="209923" name="Group 3"/>
          <p:cNvGraphicFramePr>
            <a:graphicFrameLocks noGrp="1"/>
          </p:cNvGraphicFramePr>
          <p:nvPr/>
        </p:nvGraphicFramePr>
        <p:xfrm>
          <a:off x="228600" y="2209800"/>
          <a:ext cx="8686800" cy="3237865"/>
        </p:xfrm>
        <a:graphic>
          <a:graphicData uri="http://schemas.openxmlformats.org/drawingml/2006/table">
            <a:tbl>
              <a:tblPr/>
              <a:tblGrid>
                <a:gridCol w="2270125"/>
                <a:gridCol w="1916113"/>
                <a:gridCol w="1957387"/>
                <a:gridCol w="2543175"/>
              </a:tblGrid>
              <a:tr h="1173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Unshared (Unique) Environment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Additive Genetic Effects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Genotype x Unshared Environment Interaction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1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MZ Pairs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 x 1 = 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5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DZ Pairs/Full Sibs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 x ½ = 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16" name="Text Box 30"/>
          <p:cNvSpPr txBox="1">
            <a:spLocks noChangeArrowheads="1"/>
          </p:cNvSpPr>
          <p:nvPr/>
        </p:nvSpPr>
        <p:spPr bwMode="auto">
          <a:xfrm>
            <a:off x="457200" y="5638800"/>
            <a:ext cx="78708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/>
              <a:t>If gene-(unshared) environment interaction is not explicitly modeled, </a:t>
            </a:r>
          </a:p>
          <a:p>
            <a:r>
              <a:rPr lang="en-US" sz="2000" i="1"/>
              <a:t>it will be subsumed into the E term in the classic twin model.</a:t>
            </a:r>
          </a:p>
        </p:txBody>
      </p:sp>
    </p:spTree>
    <p:extLst>
      <p:ext uri="{BB962C8B-B14F-4D97-AF65-F5344CB8AC3E}">
        <p14:creationId xmlns:p14="http://schemas.microsoft.com/office/powerpoint/2010/main" val="6191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If G-E interaction is not modeled it naturally does not mean that it would not affect the results</a:t>
            </a:r>
          </a:p>
          <a:p>
            <a:r>
              <a:rPr lang="en-US" dirty="0"/>
              <a:t>In many cases we have not measured relevant environmental exposures, but we have to speculate whether they can still explain the found results</a:t>
            </a:r>
          </a:p>
          <a:p>
            <a:r>
              <a:rPr lang="en-US" dirty="0"/>
              <a:t>G-E interaction may well be one reason why common environmental influences are rarely seen even in the case when this in counterintuitive  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example, the lack of common environmental effect in many psychological traits</a:t>
            </a:r>
          </a:p>
          <a:p>
            <a:pPr lvl="1"/>
            <a:r>
              <a:rPr lang="en-US" dirty="0"/>
              <a:t>It may reflect rather that the effect of family related factors is modified by genetic factors than the lack of this effect </a:t>
            </a:r>
            <a:endParaRPr lang="en-US" dirty="0" smtClean="0"/>
          </a:p>
          <a:p>
            <a:pPr lvl="1"/>
            <a:r>
              <a:rPr lang="en-US" dirty="0" smtClean="0"/>
              <a:t>This has important scientific </a:t>
            </a:r>
            <a:r>
              <a:rPr lang="en-US" dirty="0" smtClean="0"/>
              <a:t>and policy </a:t>
            </a:r>
            <a:r>
              <a:rPr lang="en-US" dirty="0" smtClean="0"/>
              <a:t>implications </a:t>
            </a:r>
            <a:endParaRPr lang="en-US" dirty="0"/>
          </a:p>
          <a:p>
            <a:r>
              <a:rPr lang="en-US" dirty="0" smtClean="0"/>
              <a:t>However even if G*E effects are not modeled, it does not mean that the parameter estimates do not have interpretation</a:t>
            </a:r>
          </a:p>
          <a:p>
            <a:r>
              <a:rPr lang="en-US" dirty="0" smtClean="0"/>
              <a:t>They describe heritability of the trait </a:t>
            </a:r>
            <a:r>
              <a:rPr lang="en-US" dirty="0" smtClean="0"/>
              <a:t>at the </a:t>
            </a:r>
            <a:r>
              <a:rPr lang="en-US" dirty="0" smtClean="0"/>
              <a:t>level of the environmental factors in the population </a:t>
            </a:r>
          </a:p>
          <a:p>
            <a:pPr lvl="1"/>
            <a:r>
              <a:rPr lang="en-US" dirty="0" smtClean="0"/>
              <a:t>This is comparable to the situation of all other statistics</a:t>
            </a:r>
          </a:p>
          <a:p>
            <a:pPr lvl="1"/>
            <a:r>
              <a:rPr lang="en-US" dirty="0" smtClean="0"/>
              <a:t>For example if we have the estimate of mean height in the Finnish population it applies in the given sex distribution but </a:t>
            </a:r>
            <a:r>
              <a:rPr lang="en-US" dirty="0" smtClean="0"/>
              <a:t>is different </a:t>
            </a:r>
            <a:r>
              <a:rPr lang="en-US" dirty="0" smtClean="0"/>
              <a:t>if </a:t>
            </a:r>
            <a:r>
              <a:rPr lang="en-US" dirty="0" smtClean="0"/>
              <a:t>the sex </a:t>
            </a:r>
            <a:r>
              <a:rPr lang="en-US" dirty="0" smtClean="0"/>
              <a:t>distribution will change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/>
              <a:t>Effect of gene-environment </a:t>
            </a:r>
            <a:r>
              <a:rPr lang="en-US" sz="3600" dirty="0"/>
              <a:t>interactions </a:t>
            </a:r>
            <a:r>
              <a:rPr lang="en-US" sz="3600" dirty="0" smtClean="0"/>
              <a:t>on parameter estimates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88479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Usually twin models assume that there is no interaction between co-twins </a:t>
            </a:r>
          </a:p>
          <a:p>
            <a:r>
              <a:rPr lang="en-US" dirty="0" smtClean="0"/>
              <a:t>In some psychological trait this may not be the case</a:t>
            </a:r>
          </a:p>
          <a:p>
            <a:r>
              <a:rPr lang="en-US" dirty="0" smtClean="0"/>
              <a:t>There can be collaboration and competition between twins </a:t>
            </a:r>
          </a:p>
          <a:p>
            <a:r>
              <a:rPr lang="en-US" dirty="0" smtClean="0"/>
              <a:t>It can be </a:t>
            </a:r>
            <a:r>
              <a:rPr lang="en-US" dirty="0" smtClean="0"/>
              <a:t>shown </a:t>
            </a:r>
            <a:r>
              <a:rPr lang="en-US" dirty="0" smtClean="0"/>
              <a:t>that collaboration increases the estimates of common environmental effects whereas competition may increases the effect of dominance genetic effects</a:t>
            </a:r>
          </a:p>
          <a:p>
            <a:r>
              <a:rPr lang="en-US" dirty="0" smtClean="0"/>
              <a:t>Sib-interaction effect can be modeled because collaboration increases MZ variation more and competition less as compared to DZ twins</a:t>
            </a:r>
          </a:p>
          <a:p>
            <a:r>
              <a:rPr lang="en-US" dirty="0" smtClean="0"/>
              <a:t>So difference in variances between MZ and DZ twins may be because of sib-sib interaction and this can be tested</a:t>
            </a:r>
          </a:p>
          <a:p>
            <a:r>
              <a:rPr lang="en-US" dirty="0" smtClean="0"/>
              <a:t>This is, however, </a:t>
            </a:r>
            <a:r>
              <a:rPr lang="en-US" dirty="0" smtClean="0"/>
              <a:t>a </a:t>
            </a:r>
            <a:r>
              <a:rPr lang="en-US" dirty="0" smtClean="0"/>
              <a:t>rare finding  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Sib-sib interaction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4733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Sib-sib interaction in ACE model</a:t>
            </a:r>
            <a:endParaRPr lang="en-US" dirty="0"/>
          </a:p>
        </p:txBody>
      </p:sp>
      <p:sp>
        <p:nvSpPr>
          <p:cNvPr id="3" name="Oval 3"/>
          <p:cNvSpPr>
            <a:spLocks noChangeArrowheads="1"/>
          </p:cNvSpPr>
          <p:nvPr/>
        </p:nvSpPr>
        <p:spPr bwMode="auto">
          <a:xfrm>
            <a:off x="684213" y="3203575"/>
            <a:ext cx="935037" cy="863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>
                <a:solidFill>
                  <a:prstClr val="black"/>
                </a:solidFill>
                <a:latin typeface="Garamond" pitchFamily="18" charset="0"/>
              </a:rPr>
              <a:t>A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08175" y="5075238"/>
            <a:ext cx="1152525" cy="79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 smtClean="0">
                <a:solidFill>
                  <a:prstClr val="black"/>
                </a:solidFill>
                <a:latin typeface="Garamond" pitchFamily="18" charset="0"/>
              </a:rPr>
              <a:t>BMI</a:t>
            </a:r>
            <a:r>
              <a:rPr lang="en-US" baseline="-25000" dirty="0" smtClean="0">
                <a:solidFill>
                  <a:prstClr val="black"/>
                </a:solidFill>
                <a:latin typeface="Garamond" pitchFamily="18" charset="0"/>
              </a:rPr>
              <a:t>TWIN1</a:t>
            </a:r>
            <a:endParaRPr lang="en-US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1981200" y="3213100"/>
            <a:ext cx="935038" cy="863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fi-FI">
                <a:solidFill>
                  <a:prstClr val="black"/>
                </a:solidFill>
                <a:latin typeface="Garamond" pitchFamily="18" charset="0"/>
              </a:rPr>
              <a:t>C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3348038" y="3213100"/>
            <a:ext cx="935037" cy="863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fi-FI">
                <a:solidFill>
                  <a:prstClr val="black"/>
                </a:solidFill>
                <a:latin typeface="Garamond" pitchFamily="18" charset="0"/>
              </a:rPr>
              <a:t>E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1187450" y="4076700"/>
            <a:ext cx="1223963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411413" y="4076700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>
            <a:off x="2411413" y="4076700"/>
            <a:ext cx="1368425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403350" y="4437063"/>
            <a:ext cx="36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a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052638" y="4149725"/>
            <a:ext cx="503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c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3635375" y="4502150"/>
            <a:ext cx="792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 dirty="0">
                <a:solidFill>
                  <a:prstClr val="black"/>
                </a:solidFill>
                <a:latin typeface="Garamond" pitchFamily="18" charset="0"/>
              </a:rPr>
              <a:t>e</a:t>
            </a:r>
            <a:endParaRPr lang="en-US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843213" y="2349500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1 / 0.5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cxnSp>
        <p:nvCxnSpPr>
          <p:cNvPr id="14" name="AutoShape 14"/>
          <p:cNvCxnSpPr>
            <a:cxnSpLocks noChangeShapeType="1"/>
            <a:stCxn id="3" idx="0"/>
          </p:cNvCxnSpPr>
          <p:nvPr/>
        </p:nvCxnSpPr>
        <p:spPr bwMode="auto">
          <a:xfrm rot="5400000" flipV="1">
            <a:off x="3235325" y="1120775"/>
            <a:ext cx="9525" cy="4175125"/>
          </a:xfrm>
          <a:prstGeom prst="bentConnector3">
            <a:avLst>
              <a:gd name="adj1" fmla="val -4066667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</p:cxnSp>
      <p:cxnSp>
        <p:nvCxnSpPr>
          <p:cNvPr id="15" name="AutoShape 15"/>
          <p:cNvCxnSpPr>
            <a:cxnSpLocks noChangeShapeType="1"/>
            <a:stCxn id="5" idx="0"/>
          </p:cNvCxnSpPr>
          <p:nvPr/>
        </p:nvCxnSpPr>
        <p:spPr bwMode="auto">
          <a:xfrm rot="5400000" flipV="1">
            <a:off x="4532313" y="1130300"/>
            <a:ext cx="9525" cy="4175125"/>
          </a:xfrm>
          <a:prstGeom prst="bentConnector3">
            <a:avLst>
              <a:gd name="adj1" fmla="val -11383333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4211638" y="1700213"/>
            <a:ext cx="1800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1 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cxnSp>
        <p:nvCxnSpPr>
          <p:cNvPr id="17" name="AutoShape 17"/>
          <p:cNvCxnSpPr>
            <a:cxnSpLocks noChangeShapeType="1"/>
            <a:stCxn id="3" idx="2"/>
            <a:endCxn id="3" idx="0"/>
          </p:cNvCxnSpPr>
          <p:nvPr/>
        </p:nvCxnSpPr>
        <p:spPr bwMode="auto">
          <a:xfrm rot="10800000" flipH="1">
            <a:off x="684213" y="3203575"/>
            <a:ext cx="468312" cy="431800"/>
          </a:xfrm>
          <a:prstGeom prst="curvedConnector4">
            <a:avLst>
              <a:gd name="adj1" fmla="val -48815"/>
              <a:gd name="adj2" fmla="val 152940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8" name="AutoShape 18"/>
          <p:cNvCxnSpPr>
            <a:cxnSpLocks noChangeShapeType="1"/>
          </p:cNvCxnSpPr>
          <p:nvPr/>
        </p:nvCxnSpPr>
        <p:spPr bwMode="auto">
          <a:xfrm rot="10800000" flipH="1">
            <a:off x="1943100" y="3213100"/>
            <a:ext cx="468313" cy="431800"/>
          </a:xfrm>
          <a:prstGeom prst="curvedConnector4">
            <a:avLst>
              <a:gd name="adj1" fmla="val -48815"/>
              <a:gd name="adj2" fmla="val 152940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1547813" y="278130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1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cxnSp>
        <p:nvCxnSpPr>
          <p:cNvPr id="20" name="AutoShape 21"/>
          <p:cNvCxnSpPr>
            <a:cxnSpLocks noChangeShapeType="1"/>
          </p:cNvCxnSpPr>
          <p:nvPr/>
        </p:nvCxnSpPr>
        <p:spPr bwMode="auto">
          <a:xfrm rot="10800000" flipH="1">
            <a:off x="3311525" y="3213100"/>
            <a:ext cx="468313" cy="431800"/>
          </a:xfrm>
          <a:prstGeom prst="curvedConnector4">
            <a:avLst>
              <a:gd name="adj1" fmla="val -48815"/>
              <a:gd name="adj2" fmla="val 152940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2916238" y="284638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1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4859338" y="3209925"/>
            <a:ext cx="935037" cy="863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prstClr val="black"/>
                </a:solidFill>
                <a:latin typeface="Garamond" pitchFamily="18" charset="0"/>
              </a:rPr>
              <a:t>A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6083300" y="5081588"/>
            <a:ext cx="1152525" cy="79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 smtClean="0">
                <a:solidFill>
                  <a:prstClr val="black"/>
                </a:solidFill>
                <a:latin typeface="Garamond" pitchFamily="18" charset="0"/>
              </a:rPr>
              <a:t>BMI</a:t>
            </a:r>
            <a:r>
              <a:rPr lang="en-US" baseline="-25000" dirty="0" smtClean="0">
                <a:solidFill>
                  <a:prstClr val="black"/>
                </a:solidFill>
                <a:latin typeface="Garamond" pitchFamily="18" charset="0"/>
              </a:rPr>
              <a:t>TWIN2</a:t>
            </a:r>
            <a:endParaRPr lang="en-US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6156325" y="3219450"/>
            <a:ext cx="935038" cy="863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fi-FI">
                <a:solidFill>
                  <a:prstClr val="black"/>
                </a:solidFill>
                <a:latin typeface="Garamond" pitchFamily="18" charset="0"/>
              </a:rPr>
              <a:t>C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7524750" y="3219450"/>
            <a:ext cx="935038" cy="863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fi-FI" dirty="0">
                <a:solidFill>
                  <a:prstClr val="black"/>
                </a:solidFill>
                <a:latin typeface="Garamond" pitchFamily="18" charset="0"/>
              </a:rPr>
              <a:t>E</a:t>
            </a:r>
            <a:endParaRPr lang="en-US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26" name="Line 27"/>
          <p:cNvSpPr>
            <a:spLocks noChangeShapeType="1"/>
          </p:cNvSpPr>
          <p:nvPr/>
        </p:nvSpPr>
        <p:spPr bwMode="auto">
          <a:xfrm>
            <a:off x="5362575" y="4083050"/>
            <a:ext cx="1223963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>
            <a:off x="6586538" y="4083050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28" name="Line 29"/>
          <p:cNvSpPr>
            <a:spLocks noChangeShapeType="1"/>
          </p:cNvSpPr>
          <p:nvPr/>
        </p:nvSpPr>
        <p:spPr bwMode="auto">
          <a:xfrm flipH="1">
            <a:off x="6586538" y="4083050"/>
            <a:ext cx="1368425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29" name="Text Box 30"/>
          <p:cNvSpPr txBox="1">
            <a:spLocks noChangeArrowheads="1"/>
          </p:cNvSpPr>
          <p:nvPr/>
        </p:nvSpPr>
        <p:spPr bwMode="auto">
          <a:xfrm>
            <a:off x="5578475" y="4443413"/>
            <a:ext cx="36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a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6227763" y="4156075"/>
            <a:ext cx="503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c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31" name="Text Box 32"/>
          <p:cNvSpPr txBox="1">
            <a:spLocks noChangeArrowheads="1"/>
          </p:cNvSpPr>
          <p:nvPr/>
        </p:nvSpPr>
        <p:spPr bwMode="auto">
          <a:xfrm>
            <a:off x="7307263" y="4508500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e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cxnSp>
        <p:nvCxnSpPr>
          <p:cNvPr id="32" name="AutoShape 33"/>
          <p:cNvCxnSpPr>
            <a:cxnSpLocks noChangeShapeType="1"/>
            <a:stCxn id="22" idx="2"/>
            <a:endCxn id="22" idx="0"/>
          </p:cNvCxnSpPr>
          <p:nvPr/>
        </p:nvCxnSpPr>
        <p:spPr bwMode="auto">
          <a:xfrm rot="10800000" flipH="1">
            <a:off x="4859338" y="3209925"/>
            <a:ext cx="468312" cy="431800"/>
          </a:xfrm>
          <a:prstGeom prst="curvedConnector4">
            <a:avLst>
              <a:gd name="adj1" fmla="val -48815"/>
              <a:gd name="adj2" fmla="val 152940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33" name="AutoShape 34"/>
          <p:cNvCxnSpPr>
            <a:cxnSpLocks noChangeShapeType="1"/>
          </p:cNvCxnSpPr>
          <p:nvPr/>
        </p:nvCxnSpPr>
        <p:spPr bwMode="auto">
          <a:xfrm rot="10800000" flipH="1">
            <a:off x="6118225" y="3219450"/>
            <a:ext cx="468313" cy="431800"/>
          </a:xfrm>
          <a:prstGeom prst="curvedConnector4">
            <a:avLst>
              <a:gd name="adj1" fmla="val -48815"/>
              <a:gd name="adj2" fmla="val 152940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34" name="Text Box 35"/>
          <p:cNvSpPr txBox="1">
            <a:spLocks noChangeArrowheads="1"/>
          </p:cNvSpPr>
          <p:nvPr/>
        </p:nvSpPr>
        <p:spPr bwMode="auto">
          <a:xfrm>
            <a:off x="4498975" y="278130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1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35" name="Text Box 36"/>
          <p:cNvSpPr txBox="1">
            <a:spLocks noChangeArrowheads="1"/>
          </p:cNvSpPr>
          <p:nvPr/>
        </p:nvSpPr>
        <p:spPr bwMode="auto">
          <a:xfrm>
            <a:off x="5722938" y="278765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1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cxnSp>
        <p:nvCxnSpPr>
          <p:cNvPr id="36" name="AutoShape 37"/>
          <p:cNvCxnSpPr>
            <a:cxnSpLocks noChangeShapeType="1"/>
          </p:cNvCxnSpPr>
          <p:nvPr/>
        </p:nvCxnSpPr>
        <p:spPr bwMode="auto">
          <a:xfrm rot="10800000" flipH="1">
            <a:off x="7523163" y="3219450"/>
            <a:ext cx="468312" cy="431800"/>
          </a:xfrm>
          <a:prstGeom prst="curvedConnector4">
            <a:avLst>
              <a:gd name="adj1" fmla="val -48815"/>
              <a:gd name="adj2" fmla="val 152940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37" name="Text Box 38"/>
          <p:cNvSpPr txBox="1">
            <a:spLocks noChangeArrowheads="1"/>
          </p:cNvSpPr>
          <p:nvPr/>
        </p:nvSpPr>
        <p:spPr bwMode="auto">
          <a:xfrm>
            <a:off x="7091363" y="28527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1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38" name="Text Box 20"/>
          <p:cNvSpPr txBox="1">
            <a:spLocks noChangeArrowheads="1"/>
          </p:cNvSpPr>
          <p:nvPr/>
        </p:nvSpPr>
        <p:spPr bwMode="auto">
          <a:xfrm>
            <a:off x="266700" y="2757487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1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3095625" y="5334000"/>
            <a:ext cx="287893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 flipV="1">
            <a:off x="3095625" y="5471319"/>
            <a:ext cx="2843213" cy="63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 Box 12"/>
          <p:cNvSpPr txBox="1">
            <a:spLocks noChangeArrowheads="1"/>
          </p:cNvSpPr>
          <p:nvPr/>
        </p:nvSpPr>
        <p:spPr bwMode="auto">
          <a:xfrm>
            <a:off x="4389437" y="4967287"/>
            <a:ext cx="792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 dirty="0" smtClean="0">
                <a:solidFill>
                  <a:prstClr val="black"/>
                </a:solidFill>
                <a:latin typeface="Garamond" pitchFamily="18" charset="0"/>
              </a:rPr>
              <a:t>s</a:t>
            </a:r>
            <a:endParaRPr lang="en-US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4389437" y="5500687"/>
            <a:ext cx="792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 dirty="0" smtClean="0">
                <a:solidFill>
                  <a:prstClr val="black"/>
                </a:solidFill>
                <a:latin typeface="Garamond" pitchFamily="18" charset="0"/>
              </a:rPr>
              <a:t>s</a:t>
            </a:r>
            <a:endParaRPr lang="en-US" dirty="0">
              <a:solidFill>
                <a:prstClr val="black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81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Gene-gene interactions do not violate the assumptions of twin modeling, but their effect cannot </a:t>
            </a:r>
            <a:r>
              <a:rPr lang="en-US" dirty="0" smtClean="0"/>
              <a:t>be estimated </a:t>
            </a:r>
          </a:p>
          <a:p>
            <a:r>
              <a:rPr lang="en-US" dirty="0" smtClean="0"/>
              <a:t>Gene-gene </a:t>
            </a:r>
            <a:r>
              <a:rPr lang="en-US" dirty="0" smtClean="0"/>
              <a:t>interactions are modeled in unknown proposition depending </a:t>
            </a:r>
            <a:r>
              <a:rPr lang="en-US" dirty="0"/>
              <a:t>on linkage </a:t>
            </a:r>
            <a:r>
              <a:rPr lang="en-US" dirty="0" smtClean="0"/>
              <a:t>disequilibrium</a:t>
            </a:r>
          </a:p>
          <a:p>
            <a:r>
              <a:rPr lang="en-US" dirty="0" smtClean="0"/>
              <a:t>If the interaction is between two genes closely linked, i.e. inherited together, it is modeled as part of additive genetic </a:t>
            </a:r>
            <a:r>
              <a:rPr lang="en-US" dirty="0" smtClean="0"/>
              <a:t>variation</a:t>
            </a:r>
          </a:p>
          <a:p>
            <a:pPr lvl="1"/>
            <a:r>
              <a:rPr lang="en-US" dirty="0" smtClean="0"/>
              <a:t>In the classical twin design they form only one unit</a:t>
            </a:r>
            <a:endParaRPr lang="en-US" dirty="0" smtClean="0"/>
          </a:p>
          <a:p>
            <a:r>
              <a:rPr lang="en-US" dirty="0" smtClean="0"/>
              <a:t>However if the genes are weakly linked, i.e. usually inherited separately, this effect mimics dominance genetic variation </a:t>
            </a:r>
          </a:p>
          <a:p>
            <a:pPr lvl="1"/>
            <a:r>
              <a:rPr lang="en-US" dirty="0" smtClean="0"/>
              <a:t>This is understandable because in that case the genes will be reshuffled between generations such as </a:t>
            </a:r>
            <a:r>
              <a:rPr lang="en-US" dirty="0" smtClean="0"/>
              <a:t>in </a:t>
            </a:r>
            <a:r>
              <a:rPr lang="en-US" dirty="0" smtClean="0"/>
              <a:t>the case for dominance genetic effect </a:t>
            </a:r>
          </a:p>
          <a:p>
            <a:pPr marL="393192" lvl="1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Gene-gene interactions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84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Genetic twin modeling, such as all statistical modeling, makes certain assumptions </a:t>
            </a:r>
          </a:p>
          <a:p>
            <a:r>
              <a:rPr lang="en-US" dirty="0" smtClean="0"/>
              <a:t>In twin modeling, there are two types of assumptions</a:t>
            </a:r>
          </a:p>
          <a:p>
            <a:r>
              <a:rPr lang="en-US" dirty="0" smtClean="0"/>
              <a:t>Some of the assumptions are technical and are based on the way we specify the model</a:t>
            </a:r>
          </a:p>
          <a:p>
            <a:pPr lvl="1"/>
            <a:r>
              <a:rPr lang="en-US" dirty="0" smtClean="0"/>
              <a:t>They can be tested statistically </a:t>
            </a:r>
          </a:p>
          <a:p>
            <a:pPr lvl="1"/>
            <a:r>
              <a:rPr lang="en-US" dirty="0" smtClean="0"/>
              <a:t>Violations may indicate complexity of the world not captured by the used model </a:t>
            </a:r>
          </a:p>
          <a:p>
            <a:r>
              <a:rPr lang="en-US" dirty="0" smtClean="0"/>
              <a:t>However some assumptions do not affect the technical model specifications but rather how to interpret the results </a:t>
            </a:r>
          </a:p>
          <a:p>
            <a:pPr lvl="1"/>
            <a:r>
              <a:rPr lang="en-US" dirty="0" smtClean="0"/>
              <a:t>Violation of these assumptions may not affect the model fit but </a:t>
            </a:r>
            <a:r>
              <a:rPr lang="en-US" dirty="0" smtClean="0"/>
              <a:t>can lead </a:t>
            </a:r>
            <a:r>
              <a:rPr lang="en-US" dirty="0" smtClean="0"/>
              <a:t>to wrong conclusions</a:t>
            </a:r>
          </a:p>
          <a:p>
            <a:pPr lvl="1"/>
            <a:r>
              <a:rPr lang="en-US" dirty="0" smtClean="0"/>
              <a:t>In many cases, they cannot be tested directly</a:t>
            </a:r>
          </a:p>
          <a:p>
            <a:pPr lvl="1"/>
            <a:r>
              <a:rPr lang="en-US" dirty="0" smtClean="0"/>
              <a:t>The effects need to be considered when interpreting the results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Assumptions behind twin modeling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82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 the recent years epigenetics has become an important area in genetics</a:t>
            </a:r>
          </a:p>
          <a:p>
            <a:r>
              <a:rPr lang="en-US" dirty="0" smtClean="0"/>
              <a:t>Discordant MZ twin pairs have been very important to study these issues</a:t>
            </a:r>
          </a:p>
          <a:p>
            <a:r>
              <a:rPr lang="en-US" dirty="0" smtClean="0"/>
              <a:t>By using </a:t>
            </a:r>
            <a:r>
              <a:rPr lang="en-US" dirty="0" smtClean="0"/>
              <a:t>the classical </a:t>
            </a:r>
            <a:r>
              <a:rPr lang="en-US" dirty="0" smtClean="0"/>
              <a:t>twin </a:t>
            </a:r>
            <a:r>
              <a:rPr lang="en-US" dirty="0" smtClean="0"/>
              <a:t>design, </a:t>
            </a:r>
            <a:r>
              <a:rPr lang="en-US" dirty="0" smtClean="0"/>
              <a:t>it is also possible to study </a:t>
            </a:r>
            <a:r>
              <a:rPr lang="en-US" dirty="0" smtClean="0"/>
              <a:t>the heritability </a:t>
            </a:r>
            <a:r>
              <a:rPr lang="en-US" dirty="0" smtClean="0"/>
              <a:t>of RNA transcription of single genes</a:t>
            </a:r>
          </a:p>
          <a:p>
            <a:r>
              <a:rPr lang="en-US" dirty="0" smtClean="0"/>
              <a:t>However otherwise epigenetics has only minor impact on twin design</a:t>
            </a:r>
          </a:p>
          <a:p>
            <a:r>
              <a:rPr lang="en-US" dirty="0" smtClean="0"/>
              <a:t>Epigenetic variation is (correctly) modeled as part of A, C or E component related to factors behind this variation</a:t>
            </a:r>
          </a:p>
          <a:p>
            <a:r>
              <a:rPr lang="en-US" dirty="0" smtClean="0"/>
              <a:t>The same applies to all environmental factors</a:t>
            </a:r>
          </a:p>
          <a:p>
            <a:r>
              <a:rPr lang="en-US" dirty="0" smtClean="0"/>
              <a:t>Thus from the classical twin design point of view epigenetic is only one source of environmental </a:t>
            </a:r>
            <a:r>
              <a:rPr lang="en-US" dirty="0" smtClean="0"/>
              <a:t>variation</a:t>
            </a:r>
          </a:p>
          <a:p>
            <a:pPr lvl="1"/>
            <a:r>
              <a:rPr lang="en-US" dirty="0" smtClean="0"/>
              <a:t>Such as all environmental variation, part of it may be caused by </a:t>
            </a:r>
            <a:r>
              <a:rPr lang="en-US" smtClean="0"/>
              <a:t>genetic factors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Epigenetics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4281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mhtml:file://Z:\data\opetus\Kutsuttuja%20esitelmiä\10_5_2011%20099_jpg.mht!https://webmail.helsinki.fi/horde/imp/view.php?popup_view=1&amp;mailbox=%2A%2Asearch_1phbzs2s5qo0wwokoo8o4&amp;index=38334&amp;thismailbox=INBOX&amp;actionID=view_attach&amp;id=2&amp;mimecache=ff6649dd6e5d52d0e2c78f5a4c55d704&amp;nocache=19nf8mhd1lbs&amp;img_data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94800" cy="689609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52400" y="304800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Population Research Unit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Department of Social Research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University of Helsinki</a:t>
            </a:r>
          </a:p>
        </p:txBody>
      </p:sp>
    </p:spTree>
    <p:extLst>
      <p:ext uri="{BB962C8B-B14F-4D97-AF65-F5344CB8AC3E}">
        <p14:creationId xmlns:p14="http://schemas.microsoft.com/office/powerpoint/2010/main" val="106862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most important technical assumption for twin modeling is that </a:t>
            </a:r>
            <a:r>
              <a:rPr lang="en-US" dirty="0" smtClean="0"/>
              <a:t>the variances </a:t>
            </a:r>
            <a:r>
              <a:rPr lang="en-US" dirty="0" smtClean="0"/>
              <a:t>are </a:t>
            </a:r>
            <a:r>
              <a:rPr lang="en-US" dirty="0" smtClean="0"/>
              <a:t>the </a:t>
            </a:r>
            <a:r>
              <a:rPr lang="en-US" dirty="0" smtClean="0"/>
              <a:t>for MZ and DZ twins as well as for the first and second twin in the pair</a:t>
            </a:r>
          </a:p>
          <a:p>
            <a:r>
              <a:rPr lang="en-US" dirty="0" smtClean="0"/>
              <a:t>The technical reason for this was presented already in the previous presentations</a:t>
            </a:r>
          </a:p>
          <a:p>
            <a:pPr lvl="1"/>
            <a:r>
              <a:rPr lang="en-US" dirty="0" smtClean="0"/>
              <a:t>Same path coefficients are used both for MZ and DZ twins</a:t>
            </a:r>
          </a:p>
          <a:p>
            <a:pPr lvl="1"/>
            <a:r>
              <a:rPr lang="en-US" dirty="0" smtClean="0"/>
              <a:t>Necessary assumption for making possible to estimate the model </a:t>
            </a:r>
          </a:p>
          <a:p>
            <a:pPr lvl="1"/>
            <a:r>
              <a:rPr lang="en-US" dirty="0" smtClean="0"/>
              <a:t>The exception is sib-sib interaction we will treat later in this presentation</a:t>
            </a:r>
          </a:p>
          <a:p>
            <a:r>
              <a:rPr lang="en-US" dirty="0" smtClean="0"/>
              <a:t>A real problem is, however, that greater variation, for example, in MZ twins may indicate that there is additional source of variation</a:t>
            </a:r>
          </a:p>
          <a:p>
            <a:pPr lvl="1"/>
            <a:r>
              <a:rPr lang="en-US" dirty="0" smtClean="0"/>
              <a:t>For example, intrauterine conditions may lead to greater variation of birth weight in MZ twins</a:t>
            </a:r>
          </a:p>
          <a:p>
            <a:pPr lvl="1"/>
            <a:r>
              <a:rPr lang="en-US" dirty="0" smtClean="0"/>
              <a:t>We cannot estimate the sources of this extra variation and thus cannot take it into account when specifying the model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Technical assumptions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48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assumption of similar variances in MZ and DZ twins is closely related to the equal environment assumption</a:t>
            </a:r>
          </a:p>
          <a:p>
            <a:r>
              <a:rPr lang="en-US" dirty="0" smtClean="0"/>
              <a:t>This means that the same amount of environmental variation affects MZ and DZ twins</a:t>
            </a:r>
          </a:p>
          <a:p>
            <a:pPr lvl="1"/>
            <a:r>
              <a:rPr lang="en-US" dirty="0" smtClean="0"/>
              <a:t>MZ and DZ twins are thus samples from the same basic population</a:t>
            </a:r>
          </a:p>
          <a:p>
            <a:r>
              <a:rPr lang="en-US" dirty="0" smtClean="0"/>
              <a:t>However this does not mean that MZ co-twins could not share more environmental variation than DZ twins</a:t>
            </a:r>
          </a:p>
          <a:p>
            <a:pPr lvl="1"/>
            <a:r>
              <a:rPr lang="en-US" dirty="0" smtClean="0"/>
              <a:t>It is very likely that environment of MZ twins is more similar than DZ co-twins </a:t>
            </a:r>
          </a:p>
          <a:p>
            <a:pPr lvl="1"/>
            <a:r>
              <a:rPr lang="en-US" dirty="0" smtClean="0"/>
              <a:t>Environment is partly reflection of genetic factors</a:t>
            </a:r>
          </a:p>
          <a:p>
            <a:pPr lvl="1"/>
            <a:r>
              <a:rPr lang="en-US" dirty="0" smtClean="0"/>
              <a:t>This part of environmental variation is (correctly) modeled as genetic variation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Equal environment assumption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527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many cases twin models are written in the way that equal means are also expected</a:t>
            </a:r>
          </a:p>
          <a:p>
            <a:r>
              <a:rPr lang="en-US" dirty="0" smtClean="0"/>
              <a:t>However because in twin studies we are interested in decomposing variation, this does not violate the basic assumptions</a:t>
            </a:r>
          </a:p>
          <a:p>
            <a:r>
              <a:rPr lang="en-US" dirty="0" smtClean="0"/>
              <a:t>Different mean parameters can be given for different groups  </a:t>
            </a:r>
          </a:p>
          <a:p>
            <a:r>
              <a:rPr lang="en-US" dirty="0" smtClean="0"/>
              <a:t>Different means for MZ and DZ twins are typical for many anthropometric traits especially in childhood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Differences in means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574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the script “ACE </a:t>
            </a:r>
            <a:r>
              <a:rPr lang="en-US" dirty="0" err="1" smtClean="0"/>
              <a:t>univariate</a:t>
            </a:r>
            <a:r>
              <a:rPr lang="en-US" dirty="0" smtClean="0"/>
              <a:t> </a:t>
            </a:r>
            <a:r>
              <a:rPr lang="en-US" dirty="0" err="1" smtClean="0"/>
              <a:t>model.R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Modify the model in a way that it allows different means for MZ and DZ twins</a:t>
            </a:r>
          </a:p>
          <a:p>
            <a:r>
              <a:rPr lang="en-US" dirty="0" smtClean="0"/>
              <a:t>When comparing the fit indexes, does the model indicates that different means are needed for MZ and DZ twins?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Exercise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034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 standard way to test the technical assumptions of genetic twin model is to compare the fit of twin model to the fit of saturated model </a:t>
            </a:r>
          </a:p>
          <a:p>
            <a:pPr lvl="1"/>
            <a:r>
              <a:rPr lang="en-US" dirty="0" smtClean="0"/>
              <a:t>This is the case for </a:t>
            </a:r>
            <a:r>
              <a:rPr lang="en-US" dirty="0" err="1" smtClean="0"/>
              <a:t>OpenMx</a:t>
            </a:r>
            <a:endParaRPr lang="en-US" dirty="0" smtClean="0"/>
          </a:p>
          <a:p>
            <a:pPr lvl="1"/>
            <a:r>
              <a:rPr lang="en-US" dirty="0" smtClean="0"/>
              <a:t>For example, </a:t>
            </a:r>
            <a:r>
              <a:rPr lang="en-US" dirty="0" err="1" smtClean="0"/>
              <a:t>MPlus</a:t>
            </a:r>
            <a:r>
              <a:rPr lang="en-US" dirty="0" smtClean="0"/>
              <a:t> allows directly compare the model fit to observed data  </a:t>
            </a:r>
          </a:p>
          <a:p>
            <a:r>
              <a:rPr lang="en-US" dirty="0" smtClean="0"/>
              <a:t>Saturated model does not make these assumptions but estimates all statistics </a:t>
            </a:r>
          </a:p>
          <a:p>
            <a:pPr lvl="1"/>
            <a:r>
              <a:rPr lang="en-US" dirty="0" smtClean="0"/>
              <a:t>In practice it estimates means and variances for MZ and DZ twins as well as for first and second </a:t>
            </a:r>
            <a:r>
              <a:rPr lang="en-US" dirty="0" smtClean="0"/>
              <a:t>co-twin </a:t>
            </a:r>
            <a:r>
              <a:rPr lang="en-US" dirty="0" smtClean="0"/>
              <a:t>in the pair</a:t>
            </a:r>
          </a:p>
          <a:p>
            <a:pPr lvl="1"/>
            <a:r>
              <a:rPr lang="en-US" dirty="0" smtClean="0"/>
              <a:t>Genetic twin model, such as ACE model, can be interpreted to be a sub-model of the saturated model </a:t>
            </a:r>
          </a:p>
          <a:p>
            <a:pPr lvl="1"/>
            <a:r>
              <a:rPr lang="en-US" dirty="0" smtClean="0"/>
              <a:t>This allows to use -2LL statistics to compare models</a:t>
            </a:r>
          </a:p>
          <a:p>
            <a:r>
              <a:rPr lang="en-US" dirty="0" smtClean="0"/>
              <a:t>If the fit of genetic twin model is not statistically significantly worse than saturated model, it indicates that these assumptions are fulfilled </a:t>
            </a:r>
          </a:p>
          <a:p>
            <a:pPr lvl="1"/>
            <a:r>
              <a:rPr lang="en-US" dirty="0" smtClean="0"/>
              <a:t>Using saturated model, it is possible to test these assumption separately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Saturated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887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the script “Saturated </a:t>
            </a:r>
            <a:r>
              <a:rPr lang="en-US" dirty="0" err="1" smtClean="0"/>
              <a:t>model.R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Check what assumptions the model is testing</a:t>
            </a:r>
          </a:p>
          <a:p>
            <a:r>
              <a:rPr lang="en-US" dirty="0" smtClean="0"/>
              <a:t>Run the model and check whether these assumptions are violated </a:t>
            </a:r>
          </a:p>
          <a:p>
            <a:r>
              <a:rPr lang="en-US" dirty="0" smtClean="0"/>
              <a:t>Finally compare the fit of full saturated model to fit of ACE twin model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Exercise</a:t>
            </a:r>
          </a:p>
        </p:txBody>
      </p:sp>
    </p:spTree>
    <p:extLst>
      <p:ext uri="{BB962C8B-B14F-4D97-AF65-F5344CB8AC3E}">
        <p14:creationId xmlns:p14="http://schemas.microsoft.com/office/powerpoint/2010/main" val="3127421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Saturated model estimates 10 parameters </a:t>
            </a:r>
          </a:p>
          <a:p>
            <a:pPr lvl="1"/>
            <a:r>
              <a:rPr lang="en-US" dirty="0" smtClean="0"/>
              <a:t>Means for MZ and DZ and first and second </a:t>
            </a:r>
            <a:r>
              <a:rPr lang="en-US" dirty="0" smtClean="0"/>
              <a:t>co-twin </a:t>
            </a:r>
            <a:r>
              <a:rPr lang="en-US" dirty="0" smtClean="0"/>
              <a:t>(=4 parameters)</a:t>
            </a:r>
          </a:p>
          <a:p>
            <a:pPr lvl="1"/>
            <a:r>
              <a:rPr lang="en-US" dirty="0" smtClean="0"/>
              <a:t>Variances for </a:t>
            </a:r>
            <a:r>
              <a:rPr lang="en-US" dirty="0"/>
              <a:t>MZ and DZ and first and second twin (=4 parameters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Covariances</a:t>
            </a:r>
            <a:r>
              <a:rPr lang="en-US" dirty="0" smtClean="0"/>
              <a:t> for MZ and DZ twins </a:t>
            </a:r>
          </a:p>
          <a:p>
            <a:r>
              <a:rPr lang="en-US" dirty="0" smtClean="0"/>
              <a:t>ACE model estimates 4 parameters</a:t>
            </a:r>
          </a:p>
          <a:p>
            <a:pPr lvl="1"/>
            <a:r>
              <a:rPr lang="en-US" dirty="0" smtClean="0"/>
              <a:t>A, C and E components and one mean parameter</a:t>
            </a:r>
          </a:p>
          <a:p>
            <a:r>
              <a:rPr lang="en-US" dirty="0" smtClean="0"/>
              <a:t>So the difference in -2LL follows </a:t>
            </a:r>
            <a:r>
              <a:rPr lang="el-GR" dirty="0" smtClean="0"/>
              <a:t>χ</a:t>
            </a:r>
            <a:r>
              <a:rPr lang="fi-FI" baseline="30000" dirty="0" smtClean="0"/>
              <a:t>2</a:t>
            </a:r>
            <a:r>
              <a:rPr lang="fi-FI" dirty="0" smtClean="0"/>
              <a:t>-distribution with 6 </a:t>
            </a:r>
            <a:r>
              <a:rPr lang="fi-FI" dirty="0" err="1" smtClean="0"/>
              <a:t>degrees</a:t>
            </a:r>
            <a:r>
              <a:rPr lang="fi-FI" dirty="0" smtClean="0"/>
              <a:t> of </a:t>
            </a:r>
            <a:r>
              <a:rPr lang="fi-FI" dirty="0" err="1" smtClean="0"/>
              <a:t>freedom</a:t>
            </a:r>
            <a:endParaRPr lang="fi-FI" dirty="0" smtClean="0"/>
          </a:p>
          <a:p>
            <a:r>
              <a:rPr lang="en-US" dirty="0" smtClean="0"/>
              <a:t>Naturally these numbers will be different, for example, for sex-limitation model</a:t>
            </a:r>
          </a:p>
          <a:p>
            <a:r>
              <a:rPr lang="en-US" dirty="0" smtClean="0"/>
              <a:t>Good always to think beforehand the number of estimated parameters because discrepancy may indicate problems how the model is specified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Interpreting the results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8919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4">
      <a:dk1>
        <a:srgbClr val="000000"/>
      </a:dk1>
      <a:lt1>
        <a:sysClr val="window" lastClr="FFFFFF"/>
      </a:lt1>
      <a:dk2>
        <a:srgbClr val="000000"/>
      </a:dk2>
      <a:lt2>
        <a:srgbClr val="DEF5FA"/>
      </a:lt2>
      <a:accent1>
        <a:srgbClr val="0070C0"/>
      </a:accent1>
      <a:accent2>
        <a:srgbClr val="DA1F28"/>
      </a:accent2>
      <a:accent3>
        <a:srgbClr val="EB641B"/>
      </a:accent3>
      <a:accent4>
        <a:srgbClr val="C00000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ustom 1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</TotalTime>
  <Words>1811</Words>
  <Application>Microsoft Office PowerPoint</Application>
  <PresentationFormat>On-screen Show (4:3)</PresentationFormat>
  <Paragraphs>187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Concourse</vt:lpstr>
      <vt:lpstr>Office Theme</vt:lpstr>
      <vt:lpstr>Assumptions of twin modeling</vt:lpstr>
      <vt:lpstr>Assumptions behind twin modeling</vt:lpstr>
      <vt:lpstr>Technical assumptions</vt:lpstr>
      <vt:lpstr>Equal environment assumption</vt:lpstr>
      <vt:lpstr>Differences in means </vt:lpstr>
      <vt:lpstr>Exercise </vt:lpstr>
      <vt:lpstr>Saturated model</vt:lpstr>
      <vt:lpstr>Exercise</vt:lpstr>
      <vt:lpstr>Interpreting the results  </vt:lpstr>
      <vt:lpstr>Non-technical assumptions </vt:lpstr>
      <vt:lpstr>Random mating</vt:lpstr>
      <vt:lpstr>Sources of assortative mating </vt:lpstr>
      <vt:lpstr>Gene-environment interactions </vt:lpstr>
      <vt:lpstr>Contributions of Genetic, Shared Environment, Genotype x Shared Environment Interaction Effects to Twin/Sib Resemblance</vt:lpstr>
      <vt:lpstr>Contributions of Genetic, Unshared Environment, Genotype x Unshared Environment Interaction Effects to Twin/Sib Resemblance</vt:lpstr>
      <vt:lpstr>Effect of gene-environment interactions on parameter estimates</vt:lpstr>
      <vt:lpstr>Sib-sib interaction </vt:lpstr>
      <vt:lpstr>Sib-sib interaction in ACE model</vt:lpstr>
      <vt:lpstr>Gene-gene interactions </vt:lpstr>
      <vt:lpstr>Epigenetics </vt:lpstr>
      <vt:lpstr>PowerPoint Presentation</vt:lpstr>
    </vt:vector>
  </TitlesOfParts>
  <Company>University of Helsinki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Väestötieteen johdantokurssi</dc:title>
  <dc:creator>silvento</dc:creator>
  <cp:lastModifiedBy>silvento</cp:lastModifiedBy>
  <cp:revision>806</cp:revision>
  <cp:lastPrinted>2015-05-20T06:17:00Z</cp:lastPrinted>
  <dcterms:created xsi:type="dcterms:W3CDTF">2009-11-23T11:05:19Z</dcterms:created>
  <dcterms:modified xsi:type="dcterms:W3CDTF">2015-05-21T04:48:31Z</dcterms:modified>
</cp:coreProperties>
</file>