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  <p:sldMasterId id="2147483681" r:id="rId3"/>
    <p:sldMasterId id="2147483691" r:id="rId4"/>
    <p:sldMasterId id="2147483730" r:id="rId5"/>
  </p:sldMasterIdLst>
  <p:notesMasterIdLst>
    <p:notesMasterId r:id="rId45"/>
  </p:notesMasterIdLst>
  <p:handoutMasterIdLst>
    <p:handoutMasterId r:id="rId46"/>
  </p:handoutMasterIdLst>
  <p:sldIdLst>
    <p:sldId id="308" r:id="rId6"/>
    <p:sldId id="361" r:id="rId7"/>
    <p:sldId id="395" r:id="rId8"/>
    <p:sldId id="396" r:id="rId9"/>
    <p:sldId id="397" r:id="rId10"/>
    <p:sldId id="398" r:id="rId11"/>
    <p:sldId id="393" r:id="rId12"/>
    <p:sldId id="394" r:id="rId13"/>
    <p:sldId id="399" r:id="rId14"/>
    <p:sldId id="400" r:id="rId15"/>
    <p:sldId id="375" r:id="rId16"/>
    <p:sldId id="362" r:id="rId17"/>
    <p:sldId id="376" r:id="rId18"/>
    <p:sldId id="377" r:id="rId19"/>
    <p:sldId id="379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78" r:id="rId32"/>
    <p:sldId id="329" r:id="rId33"/>
    <p:sldId id="309" r:id="rId34"/>
    <p:sldId id="330" r:id="rId35"/>
    <p:sldId id="331" r:id="rId36"/>
    <p:sldId id="332" r:id="rId37"/>
    <p:sldId id="303" r:id="rId38"/>
    <p:sldId id="304" r:id="rId39"/>
    <p:sldId id="262" r:id="rId40"/>
    <p:sldId id="294" r:id="rId41"/>
    <p:sldId id="320" r:id="rId42"/>
    <p:sldId id="317" r:id="rId43"/>
    <p:sldId id="314" r:id="rId44"/>
  </p:sldIdLst>
  <p:sldSz cx="9144000" cy="6858000" type="screen4x3"/>
  <p:notesSz cx="7104063" cy="10234613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97" autoAdjust="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mucci:Dropbox:Nordic%20Twin%20Studies%20of%20Cancer:Shared%20Presentations:Figure_cancer%20heritable%20factor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square"/>
            <c:size val="10"/>
          </c:marker>
          <c:errBars>
            <c:errDir val="y"/>
            <c:errBarType val="both"/>
            <c:errValType val="cust"/>
            <c:noEndCap val="0"/>
            <c:plus>
              <c:numRef>
                <c:f>Sheet1!$F$2:$F$12</c:f>
                <c:numCache>
                  <c:formatCode>General</c:formatCode>
                  <c:ptCount val="11"/>
                  <c:pt idx="0">
                    <c:v>0.23</c:v>
                  </c:pt>
                  <c:pt idx="1">
                    <c:v>0.13</c:v>
                  </c:pt>
                  <c:pt idx="2">
                    <c:v>0.17</c:v>
                  </c:pt>
                  <c:pt idx="3">
                    <c:v>0.23</c:v>
                  </c:pt>
                  <c:pt idx="4">
                    <c:v>0.14000000000000001</c:v>
                  </c:pt>
                  <c:pt idx="5">
                    <c:v>0.42</c:v>
                  </c:pt>
                  <c:pt idx="6">
                    <c:v>0.35</c:v>
                  </c:pt>
                  <c:pt idx="7">
                    <c:v>0.19</c:v>
                  </c:pt>
                  <c:pt idx="8">
                    <c:v>0.08</c:v>
                  </c:pt>
                  <c:pt idx="9">
                    <c:v>0.14000000000000001</c:v>
                  </c:pt>
                  <c:pt idx="10">
                    <c:v>0.33</c:v>
                  </c:pt>
                </c:numCache>
              </c:numRef>
            </c:plus>
            <c:minus>
              <c:numRef>
                <c:f>Sheet1!$D$2:$D$12</c:f>
                <c:numCache>
                  <c:formatCode>General</c:formatCode>
                  <c:ptCount val="11"/>
                  <c:pt idx="0">
                    <c:v>0.28000000000000003</c:v>
                  </c:pt>
                  <c:pt idx="1">
                    <c:v>0.25</c:v>
                  </c:pt>
                  <c:pt idx="2">
                    <c:v>0.36</c:v>
                  </c:pt>
                  <c:pt idx="3">
                    <c:v>0.26</c:v>
                  </c:pt>
                  <c:pt idx="4">
                    <c:v>0.23</c:v>
                  </c:pt>
                  <c:pt idx="5">
                    <c:v>0</c:v>
                  </c:pt>
                  <c:pt idx="6">
                    <c:v>0</c:v>
                  </c:pt>
                  <c:pt idx="7">
                    <c:v>0.22</c:v>
                  </c:pt>
                  <c:pt idx="8">
                    <c:v>0.13</c:v>
                  </c:pt>
                  <c:pt idx="9">
                    <c:v>0.31</c:v>
                  </c:pt>
                  <c:pt idx="10">
                    <c:v>0.21</c:v>
                  </c:pt>
                </c:numCache>
              </c:numRef>
            </c:minus>
          </c:errBars>
          <c:cat>
            <c:strRef>
              <c:f>Sheet1!$A$2:$A$12</c:f>
              <c:strCache>
                <c:ptCount val="11"/>
                <c:pt idx="0">
                  <c:v>Stomach</c:v>
                </c:pt>
                <c:pt idx="1">
                  <c:v>Colorectum</c:v>
                </c:pt>
                <c:pt idx="2">
                  <c:v>Pancreas</c:v>
                </c:pt>
                <c:pt idx="3">
                  <c:v>Lung</c:v>
                </c:pt>
                <c:pt idx="4">
                  <c:v>Breast</c:v>
                </c:pt>
                <c:pt idx="5">
                  <c:v>Cervix uteri</c:v>
                </c:pt>
                <c:pt idx="6">
                  <c:v>Corpus uteri</c:v>
                </c:pt>
                <c:pt idx="7">
                  <c:v>Ovary</c:v>
                </c:pt>
                <c:pt idx="8">
                  <c:v>Prostate</c:v>
                </c:pt>
                <c:pt idx="9">
                  <c:v>Bladder</c:v>
                </c:pt>
                <c:pt idx="10">
                  <c:v>Leukemia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0.28000000000000003</c:v>
                </c:pt>
                <c:pt idx="1">
                  <c:v>0.35</c:v>
                </c:pt>
                <c:pt idx="2">
                  <c:v>0.36</c:v>
                </c:pt>
                <c:pt idx="3">
                  <c:v>0.26</c:v>
                </c:pt>
                <c:pt idx="4">
                  <c:v>0.27</c:v>
                </c:pt>
                <c:pt idx="5">
                  <c:v>0</c:v>
                </c:pt>
                <c:pt idx="6">
                  <c:v>0</c:v>
                </c:pt>
                <c:pt idx="7">
                  <c:v>0.22</c:v>
                </c:pt>
                <c:pt idx="8">
                  <c:v>0.42</c:v>
                </c:pt>
                <c:pt idx="9">
                  <c:v>0.31</c:v>
                </c:pt>
                <c:pt idx="10">
                  <c:v>0.21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36864"/>
        <c:axId val="155000832"/>
      </c:lineChart>
      <c:catAx>
        <c:axId val="148436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nb-NO" sz="1600"/>
                </a:pPr>
                <a:r>
                  <a:rPr lang="en-US" sz="1600"/>
                  <a:t>Cancer Site or Type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lang="nb-NO"/>
            </a:pPr>
            <a:endParaRPr lang="fi-FI"/>
          </a:p>
        </c:txPr>
        <c:crossAx val="155000832"/>
        <c:crosses val="autoZero"/>
        <c:auto val="1"/>
        <c:lblAlgn val="ctr"/>
        <c:lblOffset val="100"/>
        <c:noMultiLvlLbl val="0"/>
      </c:catAx>
      <c:valAx>
        <c:axId val="155000832"/>
        <c:scaling>
          <c:orientation val="minMax"/>
          <c:max val="0.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nb-NO" sz="1600"/>
                </a:pPr>
                <a:r>
                  <a:rPr lang="en-US" sz="1600"/>
                  <a:t>Heritability (95% CI) 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lang="nb-NO"/>
            </a:pPr>
            <a:endParaRPr lang="fi-FI"/>
          </a:p>
        </c:txPr>
        <c:crossAx val="14843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B3F39-E241-4648-97DC-1A1B3D414D29}" type="datetimeFigureOut">
              <a:rPr lang="fi-FI" smtClean="0"/>
              <a:pPr/>
              <a:t>28.5.2015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41258-7505-4BB1-BE2A-4C1DE40B697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214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660A95E-CFCB-44C7-8C67-1E2648072E9D}" type="datetimeFigureOut">
              <a:rPr lang="fi-FI"/>
              <a:pPr>
                <a:defRPr/>
              </a:pPr>
              <a:t>28.5.2015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fi-FI" noProof="0" smtClean="0"/>
              <a:t>Muokkaa tekstin perustyylejä osoittamalla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DB02D5A-2191-4C4E-8FD2-5E1C218B96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29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D1F3B-D046-43AC-B877-19E868727754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496E0E-618F-4F15-BBC8-9C07A1D429E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40712120" indent="-40221408"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907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8142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472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9628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fld id="{16DB5E7A-25CA-413E-A33D-96EDC2809E0D}" type="slidenum">
              <a:rPr lang="en-US" altLang="fi-FI" sz="1300">
                <a:latin typeface="Century Gothic" charset="0"/>
              </a:rPr>
              <a:pPr/>
              <a:t>11</a:t>
            </a:fld>
            <a:endParaRPr lang="en-US" altLang="fi-FI" sz="1300">
              <a:latin typeface="Century Gothic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fi-FI" smtClean="0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8F02-51EA-49A3-8DF8-20D64C1F45E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i-FI" b="1" smtClean="0">
                <a:latin typeface="Century Gothic" charset="0"/>
              </a:rPr>
              <a:t>44,000 pairs; 10,803 cancers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40712120" indent="-40221408"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907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8142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472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96285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fld id="{7C953409-CF70-467F-B855-187E96FE0C55}" type="slidenum">
              <a:rPr lang="en-US" altLang="fi-FI" sz="1300">
                <a:latin typeface="Century Gothic" charset="0"/>
              </a:rPr>
              <a:pPr/>
              <a:t>14</a:t>
            </a:fld>
            <a:endParaRPr lang="en-US" altLang="fi-FI" sz="1300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74A58-0911-4005-8171-5FCE63A4D7F0}" type="slidenum">
              <a:rPr lang="en-US" altLang="fi-FI" smtClean="0">
                <a:solidFill>
                  <a:prstClr val="black"/>
                </a:solidFill>
              </a:rPr>
              <a:pPr/>
              <a:t>25</a:t>
            </a:fld>
            <a:endParaRPr lang="en-US" alt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28675" name="Dian numeron paikkamerkki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9483BC-7E82-45DD-92BF-F9C3CFA20EF0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21507" name="Dian numeron paikkamerkki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8596F7-3992-41BE-BDFB-EC04C2FD6B86}" type="slidenum">
              <a:rPr lang="fi-FI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95376">
              <a:defRPr/>
            </a:pPr>
            <a:r>
              <a:rPr lang="en-GB" sz="1300" dirty="0" smtClean="0"/>
              <a:t>17 binary, continuous, and categorical phenotypic measures were included to comprehensively portray the dimensions of smoking behaviour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B02D5A-2191-4C4E-8FD2-5E1C218B9648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osoitt.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6BFF-3014-4214-9256-E7BAFCEBCBF6}" type="datetimeFigureOut">
              <a:rPr lang="fi-FI"/>
              <a:pPr>
                <a:defRPr/>
              </a:pPr>
              <a:t>28.5.2015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E560-86F2-49B7-A112-3BF56527BC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DE095-4988-4992-ADDF-B99031B95E09}" type="datetimeFigureOut">
              <a:rPr lang="fi-FI"/>
              <a:pPr>
                <a:defRPr/>
              </a:pPr>
              <a:t>28.5.2015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D683-5F5F-432D-97B7-053FA7FD1CB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9D70-8B89-4DF9-BA28-48C9EBD32A05}" type="datetimeFigureOut">
              <a:rPr lang="fi-FI"/>
              <a:pPr>
                <a:defRPr/>
              </a:pPr>
              <a:t>28.5.2015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0C22B-8DCF-496B-9739-30742E2852A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35429"/>
            <a:ext cx="7772400" cy="3165021"/>
          </a:xfrm>
        </p:spPr>
        <p:txBody>
          <a:bodyPr anchor="b" anchorCtr="0"/>
          <a:lstStyle>
            <a:lvl1pPr algn="ctr">
              <a:defRPr sz="8500" baseline="0"/>
            </a:lvl1pPr>
          </a:lstStyle>
          <a:p>
            <a:r>
              <a:rPr lang="fi-FI" dirty="0" smtClean="0"/>
              <a:t>CLICK TO ADD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66457"/>
            <a:ext cx="6400800" cy="783771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97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800" y="1494971"/>
            <a:ext cx="8841600" cy="3407773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8500" cap="all" spc="-500" baseline="0"/>
            </a:lvl1pPr>
          </a:lstStyle>
          <a:p>
            <a:r>
              <a:rPr lang="fi-FI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5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35430"/>
            <a:ext cx="7772400" cy="2256970"/>
          </a:xfrm>
        </p:spPr>
        <p:txBody>
          <a:bodyPr anchor="b" anchorCtr="0"/>
          <a:lstStyle>
            <a:lvl1pPr algn="ctr">
              <a:defRPr sz="6800" baseline="0"/>
            </a:lvl1pPr>
          </a:lstStyle>
          <a:p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3027"/>
            <a:ext cx="7772400" cy="2344059"/>
          </a:xfr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800"/>
              </a:spcBef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80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0" y="1600200"/>
            <a:ext cx="8562000" cy="3622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4994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Pictur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0" y="1706400"/>
            <a:ext cx="8562000" cy="3516653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1pPr>
            <a:lvl2pPr marL="4572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2pPr>
            <a:lvl3pPr marL="9144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3pPr>
            <a:lvl4pPr marL="13716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4pPr>
            <a:lvl5pPr marL="18288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  <p:grpSp>
        <p:nvGrpSpPr>
          <p:cNvPr id="8" name="Ryhmä 7"/>
          <p:cNvGrpSpPr/>
          <p:nvPr userDrawn="1"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9" name="Suorakulmio 8"/>
            <p:cNvSpPr/>
            <p:nvPr userDrawn="1"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10" name="Suorakulmio 9"/>
            <p:cNvSpPr/>
            <p:nvPr userDrawn="1"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11" name="Suorakulmio 10"/>
            <p:cNvSpPr/>
            <p:nvPr userDrawn="1"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12" name="Suorakulmio 11"/>
            <p:cNvSpPr/>
            <p:nvPr userDrawn="1"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FFFFFF"/>
                </a:solidFill>
              </a:endParaRPr>
            </a:p>
          </p:txBody>
        </p:sp>
      </p:grp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7" y="5200865"/>
            <a:ext cx="2008392" cy="13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11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Picture Ne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200" y="1706400"/>
            <a:ext cx="8562000" cy="3516653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2pPr>
            <a:lvl3pPr marL="9144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3pPr>
            <a:lvl4pPr marL="13716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4pPr>
            <a:lvl5pPr marL="18288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fi-FI" dirty="0" smtClean="0"/>
              <a:t>CLICK TO ADD TEXT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  <p:grpSp>
        <p:nvGrpSpPr>
          <p:cNvPr id="2" name="Ryhmä 1"/>
          <p:cNvGrpSpPr/>
          <p:nvPr userDrawn="1"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9" name="Suorakulmio 8"/>
            <p:cNvSpPr/>
            <p:nvPr userDrawn="1"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10" name="Suorakulmio 9"/>
            <p:cNvSpPr/>
            <p:nvPr userDrawn="1"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11" name="Suorakulmio 10"/>
            <p:cNvSpPr/>
            <p:nvPr userDrawn="1"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12" name="Suorakulmio 11"/>
            <p:cNvSpPr/>
            <p:nvPr userDrawn="1"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FFFFFF"/>
                </a:solidFill>
              </a:endParaRPr>
            </a:p>
          </p:txBody>
        </p:sp>
      </p:grp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7" y="5200865"/>
            <a:ext cx="2008392" cy="13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75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199" y="1600201"/>
            <a:ext cx="4378257" cy="3632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99" y="1600201"/>
            <a:ext cx="4378257" cy="3632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9680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084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9403A-5D63-4963-9AC0-07981FE653CF}" type="datetimeFigureOut">
              <a:rPr lang="fi-FI"/>
              <a:pPr>
                <a:defRPr/>
              </a:pPr>
              <a:t>28.5.2015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6D2D-A238-4FDE-955E-7A245404449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613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9403A-5D63-4963-9AC0-07981FE653CF}" type="datetimeFigureOut">
              <a:rPr lang="fi-FI"/>
              <a:pPr>
                <a:defRPr/>
              </a:pPr>
              <a:t>28.5.2015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6D2D-A238-4FDE-955E-7A245404449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9403A-5D63-4963-9AC0-07981FE653CF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28.5.2015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6D2D-A238-4FDE-955E-7A245404449F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B282B-FD98-42C4-A2F3-8B01BECE7EE0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28.5.2015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88B3-EF5F-45CB-88E1-9EBD75596DD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osoitt.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6BFF-3014-4214-9256-E7BAFCEBCBF6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28.5.2015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E560-86F2-49B7-A112-3BF56527BCFE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02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9403A-5D63-4963-9AC0-07981FE653CF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28.5.2015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6D2D-A238-4FDE-955E-7A245404449F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42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E5860-82BD-43B3-9C38-72E3D87910BC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28.5.2015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6EFA9-6995-4772-8B50-90086339D7E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95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C533-BA2F-4CCC-8265-2BFB0C34030D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28.5.2015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07F2-3B71-4E6B-91B6-108FCA4042D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03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4971-B162-488B-9EFE-2E2DA0F5A500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28.5.2015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BF8B3-E289-4AD6-A793-4D0CFEF2BB6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19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61D9-B188-49F1-BE5B-82B99C0D32B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28.5.2015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3536D-F2C7-41B6-8AB8-A5F0BB7319BF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3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E5860-82BD-43B3-9C38-72E3D87910BC}" type="datetimeFigureOut">
              <a:rPr lang="fi-FI"/>
              <a:pPr>
                <a:defRPr/>
              </a:pPr>
              <a:t>28.5.2015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6EFA9-6995-4772-8B50-90086339D7E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B282B-FD98-42C4-A2F3-8B01BECE7EE0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28.5.2015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88B3-EF5F-45CB-88E1-9EBD75596DD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42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0596-14BD-42D8-920C-271F04511300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28.5.2015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D7EA-C453-4EB6-B1FC-7B4A6619971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44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ADC3-9B96-4BF2-9519-279804677191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28.5.2015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B72BF-9BBF-472F-B82C-D02CC623339E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47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DE095-4988-4992-ADDF-B99031B95E09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28.5.2015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D683-5F5F-432D-97B7-053FA7FD1CB4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33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9D70-8B89-4DF9-BA28-48C9EBD32A05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28.5.2015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0C22B-8DCF-496B-9739-30742E2852A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55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E2B578-F073-4EE0-8186-C4D98182B8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2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19DE-5A22-4649-B3C0-F4A90A1871D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28.5.2015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FE-8B21-4128-B635-E46CC5827B6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65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19DE-5A22-4649-B3C0-F4A90A1871D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28.5.2015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FE-8B21-4128-B635-E46CC5827B6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86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19DE-5A22-4649-B3C0-F4A90A1871D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28.5.2015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FE-8B21-4128-B635-E46CC5827B6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42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19DE-5A22-4649-B3C0-F4A90A1871D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28.5.2015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FE-8B21-4128-B635-E46CC5827B6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0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C533-BA2F-4CCC-8265-2BFB0C34030D}" type="datetimeFigureOut">
              <a:rPr lang="fi-FI"/>
              <a:pPr>
                <a:defRPr/>
              </a:pPr>
              <a:t>28.5.2015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07F2-3B71-4E6B-91B6-108FCA4042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19DE-5A22-4649-B3C0-F4A90A1871D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28.5.2015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FE-8B21-4128-B635-E46CC5827B6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90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19DE-5A22-4649-B3C0-F4A90A1871D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28.5.2015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FE-8B21-4128-B635-E46CC5827B6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4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19DE-5A22-4649-B3C0-F4A90A1871D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28.5.2015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FE-8B21-4128-B635-E46CC5827B6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28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19DE-5A22-4649-B3C0-F4A90A1871D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28.5.2015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FE-8B21-4128-B635-E46CC5827B6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8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19DE-5A22-4649-B3C0-F4A90A1871D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28.5.2015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FE-8B21-4128-B635-E46CC5827B6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26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19DE-5A22-4649-B3C0-F4A90A1871D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28.5.2015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FE-8B21-4128-B635-E46CC5827B6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09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19DE-5A22-4649-B3C0-F4A90A1871D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28.5.2015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ABFE-8B21-4128-B635-E46CC5827B66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6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4971-B162-488B-9EFE-2E2DA0F5A500}" type="datetimeFigureOut">
              <a:rPr lang="fi-FI"/>
              <a:pPr>
                <a:defRPr/>
              </a:pPr>
              <a:t>28.5.2015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BF8B3-E289-4AD6-A793-4D0CFEF2BB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61D9-B188-49F1-BE5B-82B99C0D32B4}" type="datetimeFigureOut">
              <a:rPr lang="fi-FI"/>
              <a:pPr>
                <a:defRPr/>
              </a:pPr>
              <a:t>28.5.2015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3536D-F2C7-41B6-8AB8-A5F0BB7319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B282B-FD98-42C4-A2F3-8B01BECE7EE0}" type="datetimeFigureOut">
              <a:rPr lang="fi-FI"/>
              <a:pPr>
                <a:defRPr/>
              </a:pPr>
              <a:t>28.5.2015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88B3-EF5F-45CB-88E1-9EBD75596DD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0596-14BD-42D8-920C-271F04511300}" type="datetimeFigureOut">
              <a:rPr lang="fi-FI"/>
              <a:pPr>
                <a:defRPr/>
              </a:pPr>
              <a:t>28.5.2015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D7EA-C453-4EB6-B1FC-7B4A661997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ADC3-9B96-4BF2-9519-279804677191}" type="datetimeFigureOut">
              <a:rPr lang="fi-FI"/>
              <a:pPr>
                <a:defRPr/>
              </a:pPr>
              <a:t>28.5.2015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B72BF-9BBF-472F-B82C-D02CC62333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perustyylejä osoitt.</a:t>
            </a:r>
            <a:endParaRPr lang="fi-FI" smtClean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osoittamalla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  <a:endParaRPr lang="fi-FI" smtClean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1D761D-3FEC-4BF3-A6BE-BC021D0E8348}" type="datetimeFigureOut">
              <a:rPr lang="fi-FI"/>
              <a:pPr>
                <a:defRPr/>
              </a:pPr>
              <a:t>28.5.2015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F1427-7E62-4995-AE5B-87DC4B35A8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austakuva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5588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7199" y="361684"/>
            <a:ext cx="8569257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7199" y="1600200"/>
            <a:ext cx="8569257" cy="362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9317" y="6554464"/>
            <a:ext cx="966558" cy="14387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fld id="{F73508DC-A5BA-41E2-8FDE-47D9799DEFDB}" type="datetimeFigureOut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5/28/2015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0775" y="6554464"/>
            <a:ext cx="4352925" cy="1438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088" y="6554464"/>
            <a:ext cx="531800" cy="14387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2764C9DE-4D71-4A58-A48A-44AAD841EF37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‹#›</a:t>
            </a:fld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7" y="5200865"/>
            <a:ext cx="2008392" cy="13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457200" rtl="0" eaLnBrk="1" fontAlgn="base" hangingPunct="1">
        <a:lnSpc>
          <a:spcPct val="65000"/>
        </a:lnSpc>
        <a:spcBef>
          <a:spcPct val="0"/>
        </a:spcBef>
        <a:spcAft>
          <a:spcPct val="0"/>
        </a:spcAft>
        <a:defRPr sz="5400" b="1" kern="1200" cap="all" spc="-300" baseline="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180975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355600" indent="-17462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536575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719138" indent="-18256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900113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perustyylejä osoitt.</a:t>
            </a:r>
            <a:endParaRPr lang="fi-FI" smtClean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osoittamalla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  <a:endParaRPr lang="fi-FI" smtClean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1D761D-3FEC-4BF3-A6BE-BC021D0E8348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28.5.2015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F1427-7E62-4995-AE5B-87DC4B35A8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perustyylejä osoitt.</a:t>
            </a:r>
            <a:endParaRPr lang="fi-FI" smtClean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osoittamalla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  <a:endParaRPr lang="fi-FI" smtClean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1D761D-3FEC-4BF3-A6BE-BC021D0E8348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28.5.2015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F1427-7E62-4995-AE5B-87DC4B35A8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6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A5919DE-5A22-4649-B3C0-F4A90A1871D3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28.5.2015</a:t>
            </a:fld>
            <a:endParaRPr lang="fi-FI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FFEABFE-8B21-4128-B635-E46CC5827B66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73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i.ac.uk/gwa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1450" y="888022"/>
            <a:ext cx="8820150" cy="12389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3600" spc="0" dirty="0" err="1" smtClean="0">
                <a:latin typeface="+mn-lt"/>
              </a:rPr>
              <a:t>Twin</a:t>
            </a:r>
            <a:r>
              <a:rPr lang="fi-FI" sz="3600" spc="0" dirty="0" smtClean="0">
                <a:latin typeface="+mn-lt"/>
              </a:rPr>
              <a:t> </a:t>
            </a:r>
            <a:r>
              <a:rPr lang="fi-FI" sz="3600" spc="0" dirty="0" err="1" smtClean="0">
                <a:latin typeface="+mn-lt"/>
              </a:rPr>
              <a:t>Studies</a:t>
            </a:r>
            <a:r>
              <a:rPr lang="fi-FI" sz="3600" spc="0" dirty="0" smtClean="0">
                <a:latin typeface="+mn-lt"/>
              </a:rPr>
              <a:t> in the ERA OF MOLECULAR GENETICS</a:t>
            </a:r>
            <a:endParaRPr lang="fi-FI" sz="3600" spc="0" dirty="0">
              <a:latin typeface="+mn-lt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846992"/>
          </a:xfrm>
        </p:spPr>
        <p:txBody>
          <a:bodyPr/>
          <a:lstStyle/>
          <a:p>
            <a:r>
              <a:rPr lang="fi-F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JAAKKO </a:t>
            </a:r>
            <a:r>
              <a:rPr lang="fi-FI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KAPRIO</a:t>
            </a:r>
          </a:p>
          <a:p>
            <a:r>
              <a:rPr lang="fi-FI" sz="1600" cap="none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MD PhD, Professor in Genetic Epidemiology</a:t>
            </a:r>
          </a:p>
          <a:p>
            <a:endParaRPr lang="fi-FI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4" y="4333044"/>
            <a:ext cx="8683869" cy="451158"/>
            <a:chOff x="228604" y="4209956"/>
            <a:chExt cx="8683869" cy="451158"/>
          </a:xfrm>
        </p:grpSpPr>
        <p:sp>
          <p:nvSpPr>
            <p:cNvPr id="5" name="Alaotsikko 2"/>
            <p:cNvSpPr txBox="1">
              <a:spLocks/>
            </p:cNvSpPr>
            <p:nvPr/>
          </p:nvSpPr>
          <p:spPr bwMode="auto">
            <a:xfrm>
              <a:off x="5978772" y="4210692"/>
              <a:ext cx="2933701" cy="4504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/>
                  </a:solidFill>
                  <a:latin typeface="+mj-lt"/>
                  <a:ea typeface="ＭＳ Ｐゴシック" pitchFamily="34" charset="-128"/>
                  <a:cs typeface="+mn-cs"/>
                </a:defRPr>
              </a:lvl1pPr>
              <a:lvl2pPr marL="4572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2pPr>
              <a:lvl3pPr marL="9144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3pPr>
              <a:lvl4pPr marL="13716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4pPr>
              <a:lvl5pPr marL="18288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1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National Institute for Health &amp; Welfare,  Helsinki, Finland</a:t>
              </a:r>
            </a:p>
            <a:p>
              <a:pPr>
                <a:spcBef>
                  <a:spcPts val="0"/>
                </a:spcBef>
              </a:pPr>
              <a:endParaRPr lang="fi-FI" sz="1600" dirty="0"/>
            </a:p>
          </p:txBody>
        </p:sp>
        <p:sp>
          <p:nvSpPr>
            <p:cNvPr id="6" name="Alaotsikko 2"/>
            <p:cNvSpPr txBox="1">
              <a:spLocks/>
            </p:cNvSpPr>
            <p:nvPr/>
          </p:nvSpPr>
          <p:spPr bwMode="auto">
            <a:xfrm>
              <a:off x="2989375" y="4209956"/>
              <a:ext cx="2936632" cy="45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/>
                  </a:solidFill>
                  <a:latin typeface="+mj-lt"/>
                  <a:ea typeface="ＭＳ Ｐゴシック" pitchFamily="34" charset="-128"/>
                  <a:cs typeface="+mn-cs"/>
                </a:defRPr>
              </a:lvl1pPr>
              <a:lvl2pPr marL="4572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2pPr>
              <a:lvl3pPr marL="9144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3pPr>
              <a:lvl4pPr marL="13716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4pPr>
              <a:lvl5pPr marL="18288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1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Institute for Molecular Medicine (FIMM), </a:t>
              </a:r>
            </a:p>
            <a:p>
              <a:pPr>
                <a:spcBef>
                  <a:spcPts val="0"/>
                </a:spcBef>
              </a:pPr>
              <a:r>
                <a:rPr lang="en-US" sz="11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University of Helsinki</a:t>
              </a:r>
            </a:p>
            <a:p>
              <a:pPr>
                <a:spcBef>
                  <a:spcPts val="0"/>
                </a:spcBef>
              </a:pPr>
              <a:endParaRPr lang="fi-FI" sz="1600" dirty="0"/>
            </a:p>
          </p:txBody>
        </p:sp>
        <p:sp>
          <p:nvSpPr>
            <p:cNvPr id="7" name="Alaotsikko 2"/>
            <p:cNvSpPr txBox="1">
              <a:spLocks/>
            </p:cNvSpPr>
            <p:nvPr/>
          </p:nvSpPr>
          <p:spPr bwMode="auto">
            <a:xfrm>
              <a:off x="228604" y="4210782"/>
              <a:ext cx="2708030" cy="45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/>
                  </a:solidFill>
                  <a:latin typeface="+mj-lt"/>
                  <a:ea typeface="ＭＳ Ｐゴシック" pitchFamily="34" charset="-128"/>
                  <a:cs typeface="+mn-cs"/>
                </a:defRPr>
              </a:lvl1pPr>
              <a:lvl2pPr marL="4572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2pPr>
              <a:lvl3pPr marL="9144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3pPr>
              <a:lvl4pPr marL="13716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4pPr>
              <a:lvl5pPr marL="18288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ＭＳ Ｐゴシック" pitchFamily="34" charset="-128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1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Hjelt</a:t>
              </a:r>
              <a:r>
                <a:rPr lang="fi-FI" sz="11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i-FI" sz="11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institute</a:t>
              </a:r>
              <a:r>
                <a:rPr lang="fi-FI" sz="11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fi-FI" sz="11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dept</a:t>
              </a:r>
              <a:r>
                <a:rPr lang="fi-FI" sz="11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of </a:t>
              </a:r>
              <a:r>
                <a:rPr lang="fi-FI" sz="11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public</a:t>
              </a:r>
              <a:r>
                <a:rPr lang="fi-FI" sz="11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i-FI" sz="11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health</a:t>
              </a:r>
              <a:r>
                <a:rPr lang="fi-FI" sz="11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</a:p>
            <a:p>
              <a:pPr>
                <a:spcBef>
                  <a:spcPts val="0"/>
                </a:spcBef>
              </a:pPr>
              <a:r>
                <a:rPr lang="fi-FI" sz="11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university</a:t>
              </a:r>
              <a:r>
                <a:rPr lang="fi-FI" sz="11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 of </a:t>
              </a:r>
              <a:r>
                <a:rPr lang="fi-FI" sz="11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helsinki</a:t>
              </a:r>
              <a:endParaRPr lang="fi-FI" sz="1100" dirty="0" smtClean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fi-FI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77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914400" y="0"/>
            <a:ext cx="72866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Meta-analysis of association between rs16969968 genotype and heavy (CPD &gt; 20) vs. light (CPD ≤ 10) smoking, stratified by early-onset (onset ≤ 16) and late onset (onset &gt; 16) smoking. Odds ratios are given relative to late-onset smokers with GG genotype (Hartz et al, Archives of General Psychiatry 2012)</a:t>
            </a:r>
            <a:endParaRPr lang="fi-FI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59404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ruutu 5"/>
          <p:cNvSpPr txBox="1"/>
          <p:nvPr/>
        </p:nvSpPr>
        <p:spPr>
          <a:xfrm>
            <a:off x="914400" y="60198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Interaction between rs16969968 A allele and early-onset smoking on risk of heavy smoking, OR= 1.16, </a:t>
            </a:r>
            <a:r>
              <a:rPr lang="en-US" b="1" dirty="0" err="1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=36,936</a:t>
            </a:r>
            <a:r>
              <a:rPr lang="en-US" dirty="0" smtClean="0">
                <a:solidFill>
                  <a:srgbClr val="000000"/>
                </a:solidFill>
              </a:rPr>
              <a:t>, P=0.01 </a:t>
            </a:r>
          </a:p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352800"/>
            <a:ext cx="8534400" cy="3200400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 typeface="Wingdings" charset="2"/>
              <a:buNone/>
            </a:pPr>
            <a:endParaRPr lang="en-US" altLang="fi-FI" sz="3200" b="1" dirty="0" smtClean="0">
              <a:solidFill>
                <a:srgbClr val="000000"/>
              </a:solidFill>
            </a:endParaRP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52400" y="21336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ctr" eaLnBrk="1" hangingPunct="1"/>
            <a:endParaRPr lang="fi-FI" altLang="fi-FI" sz="2800" b="1" i="1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8529638" y="2246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endParaRPr lang="nb-NO" altLang="fi-FI" sz="1800"/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10050463" y="18049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endParaRPr lang="nb-NO" altLang="fi-FI" sz="1800"/>
          </a:p>
        </p:txBody>
      </p:sp>
      <p:sp>
        <p:nvSpPr>
          <p:cNvPr id="1946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/>
          <a:p>
            <a:r>
              <a:rPr lang="en-US" altLang="fi-FI" sz="4000" b="1" dirty="0" smtClean="0">
                <a:solidFill>
                  <a:srgbClr val="3C7483"/>
                </a:solidFill>
              </a:rPr>
              <a:t/>
            </a:r>
            <a:br>
              <a:rPr lang="en-US" altLang="fi-FI" sz="4000" b="1" dirty="0" smtClean="0">
                <a:solidFill>
                  <a:srgbClr val="3C7483"/>
                </a:solidFill>
              </a:rPr>
            </a:br>
            <a:r>
              <a:rPr lang="en-US" altLang="fi-FI" sz="4000" b="1" dirty="0" smtClean="0">
                <a:solidFill>
                  <a:srgbClr val="3C7483"/>
                </a:solidFill>
              </a:rPr>
              <a:t/>
            </a:r>
            <a:br>
              <a:rPr lang="en-US" altLang="fi-FI" sz="4000" b="1" dirty="0" smtClean="0">
                <a:solidFill>
                  <a:srgbClr val="3C7483"/>
                </a:solidFill>
              </a:rPr>
            </a:br>
            <a:r>
              <a:rPr lang="en-US" altLang="fi-FI" sz="4000" b="1" dirty="0" smtClean="0">
                <a:solidFill>
                  <a:srgbClr val="3C7483"/>
                </a:solidFill>
              </a:rPr>
              <a:t>Smoking and lung cancer </a:t>
            </a:r>
            <a:br>
              <a:rPr lang="en-US" altLang="fi-FI" sz="4000" b="1" dirty="0" smtClean="0">
                <a:solidFill>
                  <a:srgbClr val="3C7483"/>
                </a:solidFill>
              </a:rPr>
            </a:br>
            <a:r>
              <a:rPr lang="en-US" altLang="fi-FI" sz="4000" b="1" dirty="0" smtClean="0">
                <a:solidFill>
                  <a:srgbClr val="3C7483"/>
                </a:solidFill>
              </a:rPr>
              <a:t>A study within the Nordic Twin Cancer Project (</a:t>
            </a:r>
            <a:r>
              <a:rPr lang="en-US" altLang="fi-FI" sz="4000" b="1" dirty="0" err="1" smtClean="0">
                <a:solidFill>
                  <a:srgbClr val="3C7483"/>
                </a:solidFill>
              </a:rPr>
              <a:t>NorTwinCan</a:t>
            </a:r>
            <a:r>
              <a:rPr lang="en-US" altLang="fi-FI" sz="4000" b="1" dirty="0" smtClean="0">
                <a:solidFill>
                  <a:srgbClr val="3C7483"/>
                </a:solidFill>
              </a:rPr>
              <a:t>)</a:t>
            </a:r>
            <a:endParaRPr lang="en-US" altLang="fi-FI" b="1" dirty="0" smtClean="0">
              <a:solidFill>
                <a:srgbClr val="3C7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5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6064696" cy="652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4953000"/>
            <a:ext cx="2895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rgbClr val="000000"/>
                </a:solidFill>
              </a:rPr>
              <a:t>Ho MK, Goldman D, Heinz A, Kaprio J, </a:t>
            </a:r>
            <a:r>
              <a:rPr lang="fi-FI" sz="1400" dirty="0" err="1" smtClean="0">
                <a:solidFill>
                  <a:srgbClr val="000000"/>
                </a:solidFill>
              </a:rPr>
              <a:t>Kreek</a:t>
            </a:r>
            <a:r>
              <a:rPr lang="fi-FI" sz="1400" dirty="0" smtClean="0">
                <a:solidFill>
                  <a:srgbClr val="000000"/>
                </a:solidFill>
              </a:rPr>
              <a:t> MJ, Li MD, </a:t>
            </a:r>
            <a:r>
              <a:rPr lang="fi-FI" sz="1400" dirty="0" err="1" smtClean="0">
                <a:solidFill>
                  <a:srgbClr val="000000"/>
                </a:solidFill>
              </a:rPr>
              <a:t>Munafò</a:t>
            </a:r>
            <a:r>
              <a:rPr lang="fi-FI" sz="1400" dirty="0" smtClean="0">
                <a:solidFill>
                  <a:srgbClr val="000000"/>
                </a:solidFill>
              </a:rPr>
              <a:t> MR, Tyndale RF. </a:t>
            </a:r>
            <a:r>
              <a:rPr lang="fi-FI" sz="1400" dirty="0" err="1" smtClean="0">
                <a:solidFill>
                  <a:srgbClr val="000000"/>
                </a:solidFill>
              </a:rPr>
              <a:t>Breaking</a:t>
            </a:r>
            <a:r>
              <a:rPr lang="fi-FI" sz="1400" dirty="0" smtClean="0">
                <a:solidFill>
                  <a:srgbClr val="000000"/>
                </a:solidFill>
              </a:rPr>
              <a:t> </a:t>
            </a:r>
            <a:r>
              <a:rPr lang="fi-FI" sz="1400" dirty="0" err="1" smtClean="0">
                <a:solidFill>
                  <a:srgbClr val="000000"/>
                </a:solidFill>
              </a:rPr>
              <a:t>barriers</a:t>
            </a:r>
            <a:r>
              <a:rPr lang="fi-FI" sz="1400" dirty="0" smtClean="0">
                <a:solidFill>
                  <a:srgbClr val="000000"/>
                </a:solidFill>
              </a:rPr>
              <a:t> in the </a:t>
            </a:r>
            <a:r>
              <a:rPr lang="fi-FI" sz="1400" dirty="0" err="1" smtClean="0">
                <a:solidFill>
                  <a:srgbClr val="000000"/>
                </a:solidFill>
              </a:rPr>
              <a:t>genomics</a:t>
            </a:r>
            <a:r>
              <a:rPr lang="fi-FI" sz="1400" dirty="0" smtClean="0">
                <a:solidFill>
                  <a:srgbClr val="000000"/>
                </a:solidFill>
              </a:rPr>
              <a:t> and </a:t>
            </a:r>
            <a:r>
              <a:rPr lang="fi-FI" sz="1400" dirty="0" err="1" smtClean="0">
                <a:solidFill>
                  <a:srgbClr val="000000"/>
                </a:solidFill>
              </a:rPr>
              <a:t>pharmacogenetics</a:t>
            </a:r>
            <a:r>
              <a:rPr lang="fi-FI" sz="1400" dirty="0" smtClean="0">
                <a:solidFill>
                  <a:srgbClr val="000000"/>
                </a:solidFill>
              </a:rPr>
              <a:t> of </a:t>
            </a:r>
            <a:r>
              <a:rPr lang="fi-FI" sz="1400" dirty="0" err="1" smtClean="0">
                <a:solidFill>
                  <a:srgbClr val="000000"/>
                </a:solidFill>
              </a:rPr>
              <a:t>drug</a:t>
            </a:r>
            <a:r>
              <a:rPr lang="fi-FI" sz="1400" dirty="0" smtClean="0">
                <a:solidFill>
                  <a:srgbClr val="000000"/>
                </a:solidFill>
              </a:rPr>
              <a:t> </a:t>
            </a:r>
            <a:r>
              <a:rPr lang="fi-FI" sz="1400" dirty="0" err="1" smtClean="0">
                <a:solidFill>
                  <a:srgbClr val="000000"/>
                </a:solidFill>
              </a:rPr>
              <a:t>addiction</a:t>
            </a:r>
            <a:r>
              <a:rPr lang="fi-FI" sz="1400" dirty="0" smtClean="0">
                <a:solidFill>
                  <a:srgbClr val="000000"/>
                </a:solidFill>
              </a:rPr>
              <a:t>. </a:t>
            </a:r>
            <a:r>
              <a:rPr lang="fi-FI" sz="1400" dirty="0" err="1" smtClean="0">
                <a:solidFill>
                  <a:srgbClr val="000000"/>
                </a:solidFill>
              </a:rPr>
              <a:t>Clin</a:t>
            </a:r>
            <a:r>
              <a:rPr lang="fi-FI" sz="1400" dirty="0" smtClean="0">
                <a:solidFill>
                  <a:srgbClr val="000000"/>
                </a:solidFill>
              </a:rPr>
              <a:t> </a:t>
            </a:r>
            <a:r>
              <a:rPr lang="fi-FI" sz="1400" dirty="0" err="1" smtClean="0">
                <a:solidFill>
                  <a:srgbClr val="000000"/>
                </a:solidFill>
              </a:rPr>
              <a:t>Pharmacol</a:t>
            </a:r>
            <a:r>
              <a:rPr lang="fi-FI" sz="1400" dirty="0" smtClean="0">
                <a:solidFill>
                  <a:srgbClr val="000000"/>
                </a:solidFill>
              </a:rPr>
              <a:t> </a:t>
            </a:r>
            <a:r>
              <a:rPr lang="fi-FI" sz="1400" dirty="0" err="1" smtClean="0">
                <a:solidFill>
                  <a:srgbClr val="000000"/>
                </a:solidFill>
              </a:rPr>
              <a:t>Ther</a:t>
            </a:r>
            <a:r>
              <a:rPr lang="fi-FI" sz="1400" dirty="0" smtClean="0">
                <a:solidFill>
                  <a:srgbClr val="000000"/>
                </a:solidFill>
              </a:rPr>
              <a:t>. 2010 Dec;88(6):779-91.</a:t>
            </a:r>
            <a:endParaRPr lang="fi-FI" sz="1400" dirty="0">
              <a:solidFill>
                <a:srgbClr val="000000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553200" y="457200"/>
            <a:ext cx="259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 smtClean="0">
                <a:solidFill>
                  <a:srgbClr val="000000"/>
                </a:solidFill>
              </a:rPr>
              <a:t>Twin</a:t>
            </a:r>
            <a:r>
              <a:rPr lang="fi-FI" sz="2000" dirty="0" smtClean="0">
                <a:solidFill>
                  <a:srgbClr val="000000"/>
                </a:solidFill>
              </a:rPr>
              <a:t>, </a:t>
            </a:r>
            <a:r>
              <a:rPr lang="fi-FI" sz="2000" dirty="0" err="1" smtClean="0">
                <a:solidFill>
                  <a:srgbClr val="000000"/>
                </a:solidFill>
              </a:rPr>
              <a:t>family</a:t>
            </a:r>
            <a:r>
              <a:rPr lang="fi-FI" sz="2000" dirty="0" smtClean="0">
                <a:solidFill>
                  <a:srgbClr val="000000"/>
                </a:solidFill>
              </a:rPr>
              <a:t> and adoption </a:t>
            </a:r>
            <a:r>
              <a:rPr lang="fi-FI" sz="2000" dirty="0" err="1" smtClean="0">
                <a:solidFill>
                  <a:srgbClr val="000000"/>
                </a:solidFill>
              </a:rPr>
              <a:t>studies</a:t>
            </a:r>
            <a:r>
              <a:rPr lang="fi-FI" sz="2000" dirty="0" smtClean="0">
                <a:solidFill>
                  <a:srgbClr val="000000"/>
                </a:solidFill>
              </a:rPr>
              <a:t> in </a:t>
            </a:r>
            <a:r>
              <a:rPr lang="fi-FI" sz="2000" dirty="0" err="1" smtClean="0">
                <a:solidFill>
                  <a:srgbClr val="000000"/>
                </a:solidFill>
              </a:rPr>
              <a:t>humans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together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with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animal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studies</a:t>
            </a:r>
            <a:r>
              <a:rPr lang="fi-FI" sz="2000" dirty="0" smtClean="0">
                <a:solidFill>
                  <a:srgbClr val="000000"/>
                </a:solidFill>
              </a:rPr>
              <a:t>  </a:t>
            </a:r>
            <a:r>
              <a:rPr lang="fi-FI" sz="2000" dirty="0" err="1" smtClean="0">
                <a:solidFill>
                  <a:srgbClr val="000000"/>
                </a:solidFill>
              </a:rPr>
              <a:t>have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provided</a:t>
            </a:r>
            <a:r>
              <a:rPr lang="fi-FI" sz="2000" dirty="0" smtClean="0">
                <a:solidFill>
                  <a:srgbClr val="000000"/>
                </a:solidFill>
              </a:rPr>
              <a:t> the </a:t>
            </a:r>
            <a:r>
              <a:rPr lang="fi-FI" sz="2000" dirty="0" err="1" smtClean="0">
                <a:solidFill>
                  <a:srgbClr val="000000"/>
                </a:solidFill>
              </a:rPr>
              <a:t>foundation</a:t>
            </a:r>
            <a:r>
              <a:rPr lang="fi-FI" sz="2000" dirty="0" smtClean="0">
                <a:solidFill>
                  <a:srgbClr val="000000"/>
                </a:solidFill>
              </a:rPr>
              <a:t> for  </a:t>
            </a:r>
            <a:r>
              <a:rPr lang="fi-FI" sz="2000" dirty="0" err="1" smtClean="0">
                <a:solidFill>
                  <a:srgbClr val="000000"/>
                </a:solidFill>
              </a:rPr>
              <a:t>genetic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effects</a:t>
            </a:r>
            <a:r>
              <a:rPr lang="fi-FI" sz="2000" dirty="0" smtClean="0">
                <a:solidFill>
                  <a:srgbClr val="000000"/>
                </a:solidFill>
              </a:rPr>
              <a:t> on </a:t>
            </a:r>
            <a:r>
              <a:rPr lang="fi-FI" sz="2000" dirty="0" err="1" smtClean="0">
                <a:solidFill>
                  <a:srgbClr val="000000"/>
                </a:solidFill>
              </a:rPr>
              <a:t>substance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use</a:t>
            </a:r>
            <a:r>
              <a:rPr lang="fi-FI" sz="2000" dirty="0" smtClean="0">
                <a:solidFill>
                  <a:srgbClr val="000000"/>
                </a:solidFill>
              </a:rPr>
              <a:t>, </a:t>
            </a:r>
            <a:r>
              <a:rPr lang="fi-FI" sz="2000" dirty="0" err="1" smtClean="0">
                <a:solidFill>
                  <a:srgbClr val="000000"/>
                </a:solidFill>
              </a:rPr>
              <a:t>abuse</a:t>
            </a:r>
            <a:r>
              <a:rPr lang="fi-FI" sz="2000" dirty="0" smtClean="0">
                <a:solidFill>
                  <a:srgbClr val="000000"/>
                </a:solidFill>
              </a:rPr>
              <a:t> and </a:t>
            </a:r>
            <a:r>
              <a:rPr lang="fi-FI" sz="2000" dirty="0" err="1" smtClean="0">
                <a:solidFill>
                  <a:srgbClr val="000000"/>
                </a:solidFill>
              </a:rPr>
              <a:t>dependence</a:t>
            </a:r>
            <a:r>
              <a:rPr lang="fi-FI" sz="2000" dirty="0" smtClean="0">
                <a:solidFill>
                  <a:srgbClr val="000000"/>
                </a:solidFill>
              </a:rPr>
              <a:t>.</a:t>
            </a:r>
          </a:p>
          <a:p>
            <a:endParaRPr lang="fi-FI" sz="2000" dirty="0" smtClean="0">
              <a:solidFill>
                <a:srgbClr val="000000"/>
              </a:solidFill>
            </a:endParaRPr>
          </a:p>
          <a:p>
            <a:r>
              <a:rPr lang="fi-FI" sz="2000" dirty="0" err="1" smtClean="0">
                <a:solidFill>
                  <a:srgbClr val="000000"/>
                </a:solidFill>
              </a:rPr>
              <a:t>Linkage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studies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were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not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useful</a:t>
            </a:r>
            <a:endParaRPr lang="fi-FI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altLang="fi-FI" smtClean="0"/>
          </a:p>
        </p:txBody>
      </p:sp>
      <p:sp>
        <p:nvSpPr>
          <p:cNvPr id="28675" name="Plassholder for dato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endParaRPr lang="en-US" altLang="fi-FI" sz="1000"/>
          </a:p>
          <a:p>
            <a:endParaRPr lang="en-US" altLang="fi-FI" sz="100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endParaRPr lang="en-US" altLang="fi-FI" sz="1000" smtClean="0"/>
          </a:p>
          <a:p>
            <a:r>
              <a:rPr lang="en-US" altLang="fi-FI" sz="1000" smtClean="0"/>
              <a:t> </a:t>
            </a:r>
          </a:p>
        </p:txBody>
      </p:sp>
      <p:pic>
        <p:nvPicPr>
          <p:cNvPr id="28677" name="Picture 2" descr="C:\Users\jeha\AppData\Local\Microsoft\Windows\Temporary Internet Files\Content.Outlook\2GKPN5ZV\Screen Shot 2013-02-04 at 4 34 28 PM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3500"/>
            <a:ext cx="83058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6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747024" y="274638"/>
            <a:ext cx="6939776" cy="1143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altLang="fi-FI" sz="2800" b="1" smtClean="0">
                <a:solidFill>
                  <a:srgbClr val="000000"/>
                </a:solidFill>
              </a:rPr>
              <a:t>Estimates of heritability for cancer, 2000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6324600"/>
            <a:ext cx="2362200" cy="339725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fi-FI" sz="1800" smtClean="0"/>
              <a:t>Lichtenstein et al, 2000</a:t>
            </a: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endParaRPr lang="en-US" altLang="fi-FI" sz="1000"/>
          </a:p>
          <a:p>
            <a:endParaRPr lang="en-US" altLang="fi-FI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endParaRPr lang="en-US" altLang="fi-FI" sz="1000" smtClean="0"/>
          </a:p>
          <a:p>
            <a:r>
              <a:rPr lang="en-US" altLang="fi-FI" sz="1000" smtClean="0"/>
              <a:t>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33400" y="609600"/>
          <a:ext cx="8156577" cy="619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42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US" altLang="fi-FI" b="1" smtClean="0">
                <a:solidFill>
                  <a:srgbClr val="000000"/>
                </a:solidFill>
              </a:rPr>
              <a:t>NorTwinCan</a:t>
            </a:r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endParaRPr lang="en-US" altLang="fi-FI" sz="1000"/>
          </a:p>
          <a:p>
            <a:endParaRPr lang="en-US" altLang="fi-FI" sz="1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endParaRPr lang="en-US" altLang="fi-FI" sz="1000" smtClean="0"/>
          </a:p>
          <a:p>
            <a:r>
              <a:rPr lang="en-US" altLang="fi-FI" sz="1000" smtClean="0"/>
              <a:t> </a:t>
            </a:r>
          </a:p>
        </p:txBody>
      </p:sp>
      <p:graphicFrame>
        <p:nvGraphicFramePr>
          <p:cNvPr id="6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609600" y="3429000"/>
          <a:ext cx="8305800" cy="3051326"/>
        </p:xfrm>
        <a:graphic>
          <a:graphicData uri="http://schemas.openxmlformats.org/drawingml/2006/table">
            <a:tbl>
              <a:tblPr/>
              <a:tblGrid>
                <a:gridCol w="1422400"/>
                <a:gridCol w="1663700"/>
                <a:gridCol w="1819275"/>
                <a:gridCol w="1604963"/>
                <a:gridCol w="1795462"/>
              </a:tblGrid>
              <a:tr h="822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Country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BE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Birth Cohort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BE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Alive at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BE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Mean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follow-up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BE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N Incident Cancers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BEAF"/>
                    </a:solidFill>
                  </a:tcPr>
                </a:tc>
              </a:tr>
              <a:tr h="557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Denmark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1870-2004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Jan 1943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35 years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11,840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557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Finland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1875-1957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Feb 1974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29 years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4,487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557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Norway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1915-1979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Jan 1964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40 years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3,368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557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Sweden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1886-2008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Apr 1961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30 years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16,813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</a:tbl>
          </a:graphicData>
        </a:graphic>
      </p:graphicFrame>
      <p:sp>
        <p:nvSpPr>
          <p:cNvPr id="25643" name="TextBox 6"/>
          <p:cNvSpPr txBox="1">
            <a:spLocks noChangeArrowheads="1"/>
          </p:cNvSpPr>
          <p:nvPr/>
        </p:nvSpPr>
        <p:spPr bwMode="auto">
          <a:xfrm>
            <a:off x="1219200" y="2438400"/>
            <a:ext cx="3733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r>
              <a:rPr lang="en-US" altLang="fi-FI" sz="2500" b="1">
                <a:latin typeface="Calibri" charset="0"/>
                <a:sym typeface="Wingdings" charset="2"/>
              </a:rPr>
              <a:t> </a:t>
            </a:r>
            <a:r>
              <a:rPr lang="en-US" altLang="fi-FI" sz="2200" b="1">
                <a:latin typeface="Calibri" charset="0"/>
              </a:rPr>
              <a:t>36,508 incident cancers</a:t>
            </a:r>
            <a:endParaRPr lang="en-US" altLang="fi-FI" sz="2200"/>
          </a:p>
        </p:txBody>
      </p:sp>
      <p:sp>
        <p:nvSpPr>
          <p:cNvPr id="25644" name="Rectangle 1"/>
          <p:cNvSpPr>
            <a:spLocks noChangeArrowheads="1"/>
          </p:cNvSpPr>
          <p:nvPr/>
        </p:nvSpPr>
        <p:spPr bwMode="auto">
          <a:xfrm>
            <a:off x="685800" y="1421355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fi-FI" sz="2000" dirty="0">
                <a:latin typeface="Calibri" charset="0"/>
              </a:rPr>
              <a:t>Population-based </a:t>
            </a:r>
            <a:r>
              <a:rPr lang="en-US" altLang="fi-FI" sz="2000" dirty="0" smtClean="0">
                <a:latin typeface="Calibri" charset="0"/>
              </a:rPr>
              <a:t>registries of twins and of cancer </a:t>
            </a:r>
            <a:r>
              <a:rPr lang="en-US" altLang="fi-FI" sz="2000" dirty="0">
                <a:latin typeface="Calibri" charset="0"/>
              </a:rPr>
              <a:t>in Denmark, Finland, </a:t>
            </a:r>
            <a:r>
              <a:rPr lang="en-US" altLang="fi-FI" sz="2000" b="1" dirty="0">
                <a:latin typeface="Calibri" charset="0"/>
              </a:rPr>
              <a:t>Norway</a:t>
            </a:r>
            <a:r>
              <a:rPr lang="en-US" altLang="fi-FI" sz="2000" dirty="0">
                <a:latin typeface="Calibri" charset="0"/>
              </a:rPr>
              <a:t> and </a:t>
            </a:r>
            <a:r>
              <a:rPr lang="en-US" altLang="fi-FI" sz="2000" dirty="0" smtClean="0">
                <a:latin typeface="Calibri" charset="0"/>
              </a:rPr>
              <a:t>Sweden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endParaRPr lang="en-US" altLang="fi-FI" sz="2000" b="1" dirty="0">
              <a:latin typeface="Calibri" charset="0"/>
            </a:endParaRPr>
          </a:p>
        </p:txBody>
      </p:sp>
      <p:pic>
        <p:nvPicPr>
          <p:cNvPr id="2564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/>
          <a:stretch>
            <a:fillRect/>
          </a:stretch>
        </p:blipFill>
        <p:spPr bwMode="auto">
          <a:xfrm>
            <a:off x="5791200" y="0"/>
            <a:ext cx="304800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6" name="TextBox 2"/>
          <p:cNvSpPr txBox="1">
            <a:spLocks noChangeArrowheads="1"/>
          </p:cNvSpPr>
          <p:nvPr/>
        </p:nvSpPr>
        <p:spPr bwMode="auto">
          <a:xfrm>
            <a:off x="5715000" y="533400"/>
            <a:ext cx="22860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endParaRPr lang="nb-NO" altLang="fi-FI" sz="1800"/>
          </a:p>
        </p:txBody>
      </p:sp>
    </p:spTree>
    <p:extLst>
      <p:ext uri="{BB962C8B-B14F-4D97-AF65-F5344CB8AC3E}">
        <p14:creationId xmlns:p14="http://schemas.microsoft.com/office/powerpoint/2010/main" val="22771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fi-FI" altLang="fi-FI" smtClean="0"/>
              <a:t>Incidences by zygosity very similar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187450"/>
            <a:ext cx="70739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628"/>
            <a:ext cx="8513956" cy="951571"/>
          </a:xfrm>
        </p:spPr>
        <p:txBody>
          <a:bodyPr/>
          <a:lstStyle/>
          <a:p>
            <a:pPr lvl="0"/>
            <a:r>
              <a:rPr lang="en-US" altLang="fi-FI" sz="2400" dirty="0">
                <a:latin typeface="Times New Roman" pitchFamily="18" charset="0"/>
                <a:cs typeface="Times New Roman" pitchFamily="18" charset="0"/>
              </a:rPr>
              <a:t>Within-pair concordances for vital status at the end of </a:t>
            </a:r>
            <a:r>
              <a:rPr lang="en-US" altLang="fi-FI" sz="2400" dirty="0" smtClean="0">
                <a:latin typeface="Times New Roman" pitchFamily="18" charset="0"/>
                <a:cs typeface="Times New Roman" pitchFamily="18" charset="0"/>
              </a:rPr>
              <a:t>follow-up</a:t>
            </a:r>
            <a:br>
              <a:rPr lang="en-US" altLang="fi-FI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fi-FI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fi-FI" sz="2400" dirty="0">
                <a:latin typeface="Times New Roman" pitchFamily="18" charset="0"/>
                <a:cs typeface="Times New Roman" pitchFamily="18" charset="0"/>
              </a:rPr>
              <a:t>(MZ pairs are in bold)</a:t>
            </a:r>
            <a:r>
              <a:rPr lang="fi-FI" altLang="fi-FI" sz="600" dirty="0">
                <a:latin typeface="Verdana" pitchFamily="34" charset="0"/>
              </a:rPr>
              <a:t/>
            </a:r>
            <a:br>
              <a:rPr lang="fi-FI" altLang="fi-FI" sz="600" dirty="0">
                <a:latin typeface="Verdana" pitchFamily="34" charset="0"/>
              </a:rPr>
            </a:br>
            <a:endParaRPr lang="fi-FI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i-FI" smtClean="0"/>
          </a:p>
          <a:p>
            <a:endParaRPr lang="en-US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 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6496"/>
              </p:ext>
            </p:extLst>
          </p:nvPr>
        </p:nvGraphicFramePr>
        <p:xfrm>
          <a:off x="1143002" y="1600197"/>
          <a:ext cx="7467600" cy="4724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93700">
                <a:tc gridSpan="4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A. All twin pairs</a:t>
                      </a:r>
                      <a:endParaRPr lang="fi-FI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MZ &amp; DZ Status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Lung cancer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 cancer and dead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 cancer and alive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Lung cancer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47</a:t>
                      </a:r>
                      <a:r>
                        <a:rPr lang="en-US" sz="1600" dirty="0">
                          <a:effectLst/>
                        </a:rPr>
                        <a:t> / 66</a:t>
                      </a:r>
                      <a:endParaRPr lang="fi-FI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365</a:t>
                      </a:r>
                      <a:endParaRPr lang="fi-FI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221</a:t>
                      </a:r>
                      <a:endParaRPr lang="fi-FI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8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 cancer and dead</a:t>
                      </a:r>
                      <a:endParaRPr lang="fi-FI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746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6262</a:t>
                      </a:r>
                      <a:r>
                        <a:rPr lang="en-US" sz="1600" dirty="0">
                          <a:effectLst/>
                        </a:rPr>
                        <a:t> / 11564</a:t>
                      </a:r>
                      <a:endParaRPr lang="fi-FI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3141</a:t>
                      </a:r>
                      <a:endParaRPr lang="fi-FI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No cancer and alive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487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7184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</a:rPr>
                        <a:t>24630</a:t>
                      </a:r>
                      <a:r>
                        <a:rPr lang="fi-FI" sz="1600" dirty="0">
                          <a:effectLst/>
                        </a:rPr>
                        <a:t> / 34936</a:t>
                      </a:r>
                      <a:endParaRPr lang="fi-FI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9370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B. Twin pairs with smoking data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MZ &amp; DZ Status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Lung cancer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 cancer and dead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 cancer and alive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Lung cancer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29</a:t>
                      </a:r>
                      <a:r>
                        <a:rPr lang="en-US" sz="1600" dirty="0">
                          <a:effectLst/>
                        </a:rPr>
                        <a:t> / 26</a:t>
                      </a:r>
                      <a:endParaRPr lang="fi-FI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219</a:t>
                      </a:r>
                      <a:endParaRPr lang="fi-FI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140</a:t>
                      </a:r>
                      <a:endParaRPr lang="fi-FI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8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 cancer and dead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423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4538</a:t>
                      </a:r>
                      <a:r>
                        <a:rPr lang="en-US" sz="1600" dirty="0">
                          <a:effectLst/>
                        </a:rPr>
                        <a:t> / 8098</a:t>
                      </a:r>
                      <a:endParaRPr lang="fi-FI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2104</a:t>
                      </a:r>
                      <a:endParaRPr lang="fi-FI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No cancer and alive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286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4494</a:t>
                      </a:r>
                      <a:endParaRPr lang="fi-FI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10046</a:t>
                      </a:r>
                      <a:r>
                        <a:rPr lang="en-US" sz="1600" dirty="0">
                          <a:effectLst/>
                        </a:rPr>
                        <a:t> / 15073</a:t>
                      </a:r>
                      <a:endParaRPr lang="fi-FI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</p:spPr>
        <p:txBody>
          <a:bodyPr/>
          <a:lstStyle/>
          <a:p>
            <a:r>
              <a:rPr lang="fi-FI" altLang="fi-FI" sz="2400" dirty="0" err="1" smtClean="0"/>
              <a:t>Concordance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differs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only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slightly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between</a:t>
            </a:r>
            <a:r>
              <a:rPr lang="fi-FI" altLang="fi-FI" sz="2400" dirty="0" smtClean="0"/>
              <a:t> MZ and DZ </a:t>
            </a:r>
            <a:r>
              <a:rPr lang="fi-FI" altLang="fi-FI" sz="2400" dirty="0" err="1" smtClean="0"/>
              <a:t>pairs</a:t>
            </a:r>
            <a:r>
              <a:rPr lang="fi-FI" altLang="fi-FI" sz="2400" dirty="0" smtClean="0"/>
              <a:t> in the </a:t>
            </a:r>
            <a:r>
              <a:rPr lang="fi-FI" altLang="fi-FI" sz="2400" dirty="0" err="1" smtClean="0"/>
              <a:t>entire</a:t>
            </a:r>
            <a:r>
              <a:rPr lang="fi-FI" altLang="fi-FI" sz="2400" dirty="0" smtClean="0"/>
              <a:t> data set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6538913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8600" y="371706"/>
            <a:ext cx="8915400" cy="1405055"/>
          </a:xfrm>
        </p:spPr>
        <p:txBody>
          <a:bodyPr/>
          <a:lstStyle/>
          <a:p>
            <a:r>
              <a:rPr lang="fi-FI" altLang="fi-FI" sz="3600" dirty="0" smtClean="0"/>
              <a:t>Smoking is </a:t>
            </a:r>
            <a:r>
              <a:rPr lang="fi-FI" altLang="fi-FI" sz="3600" dirty="0" err="1" smtClean="0"/>
              <a:t>major</a:t>
            </a:r>
            <a:r>
              <a:rPr lang="fi-FI" altLang="fi-FI" sz="3600" dirty="0" smtClean="0"/>
              <a:t> </a:t>
            </a:r>
            <a:r>
              <a:rPr lang="fi-FI" altLang="fi-FI" sz="3600" dirty="0" err="1" smtClean="0"/>
              <a:t>determinant</a:t>
            </a:r>
            <a:r>
              <a:rPr lang="fi-FI" altLang="fi-FI" sz="3600" dirty="0" smtClean="0"/>
              <a:t> of </a:t>
            </a:r>
            <a:r>
              <a:rPr lang="fi-FI" altLang="fi-FI" sz="3600" dirty="0" err="1" smtClean="0"/>
              <a:t>lung</a:t>
            </a:r>
            <a:r>
              <a:rPr lang="fi-FI" altLang="fi-FI" sz="3600" dirty="0" smtClean="0"/>
              <a:t> </a:t>
            </a:r>
            <a:r>
              <a:rPr lang="fi-FI" altLang="fi-FI" sz="3600" dirty="0" err="1" smtClean="0"/>
              <a:t>cancer</a:t>
            </a:r>
            <a:r>
              <a:rPr lang="fi-FI" altLang="fi-FI" sz="3600" dirty="0" smtClean="0"/>
              <a:t/>
            </a:r>
            <a:br>
              <a:rPr lang="fi-FI" altLang="fi-FI" sz="3600" dirty="0" smtClean="0"/>
            </a:br>
            <a:r>
              <a:rPr lang="fi-FI" altLang="fi-FI" sz="1600" dirty="0" err="1" smtClean="0"/>
              <a:t>based</a:t>
            </a:r>
            <a:r>
              <a:rPr lang="fi-FI" altLang="fi-FI" sz="1600" dirty="0" smtClean="0"/>
              <a:t> on 1356 </a:t>
            </a:r>
            <a:r>
              <a:rPr lang="fi-FI" altLang="fi-FI" sz="1600" dirty="0" err="1" smtClean="0"/>
              <a:t>cases</a:t>
            </a:r>
            <a:r>
              <a:rPr lang="fi-FI" altLang="fi-FI" sz="1600" dirty="0" smtClean="0"/>
              <a:t> </a:t>
            </a:r>
            <a:r>
              <a:rPr lang="fi-FI" altLang="fi-FI" sz="1600" dirty="0" err="1" smtClean="0"/>
              <a:t>among</a:t>
            </a:r>
            <a:r>
              <a:rPr lang="fi-FI" altLang="fi-FI" sz="1600" dirty="0" smtClean="0"/>
              <a:t> 102700 </a:t>
            </a:r>
            <a:r>
              <a:rPr lang="fi-FI" altLang="fi-FI" sz="1600" dirty="0" err="1" smtClean="0"/>
              <a:t>twins</a:t>
            </a:r>
            <a:r>
              <a:rPr lang="fi-FI" altLang="fi-FI" sz="1600" dirty="0" smtClean="0"/>
              <a:t> of </a:t>
            </a:r>
            <a:r>
              <a:rPr lang="fi-FI" altLang="fi-FI" sz="1600" dirty="0" err="1" smtClean="0"/>
              <a:t>known</a:t>
            </a:r>
            <a:r>
              <a:rPr lang="fi-FI" altLang="fi-FI" sz="1600" dirty="0" smtClean="0"/>
              <a:t> smoking status </a:t>
            </a:r>
            <a:r>
              <a:rPr lang="fi-FI" altLang="fi-FI" sz="1600" dirty="0" err="1" smtClean="0"/>
              <a:t>from</a:t>
            </a:r>
            <a:r>
              <a:rPr lang="fi-FI" altLang="fi-FI" sz="1600" dirty="0" smtClean="0"/>
              <a:t> </a:t>
            </a:r>
            <a:r>
              <a:rPr lang="fi-FI" altLang="fi-FI" sz="1600" dirty="0" err="1" smtClean="0"/>
              <a:t>Denmark</a:t>
            </a:r>
            <a:r>
              <a:rPr lang="fi-FI" altLang="fi-FI" sz="1600" dirty="0" smtClean="0"/>
              <a:t>, Finland and </a:t>
            </a:r>
            <a:r>
              <a:rPr lang="fi-FI" altLang="fi-FI" sz="1600" dirty="0" err="1" smtClean="0"/>
              <a:t>Sweden</a:t>
            </a:r>
            <a:r>
              <a:rPr lang="fi-FI" altLang="fi-FI" sz="1600" dirty="0" smtClean="0"/>
              <a:t>)</a:t>
            </a:r>
          </a:p>
        </p:txBody>
      </p:sp>
      <p:pic>
        <p:nvPicPr>
          <p:cNvPr id="4" name="Picture 3" descr="scifsexsmoking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0437" y="1843667"/>
            <a:ext cx="4977161" cy="40836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1" y="6291590"/>
            <a:ext cx="838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Cumulative </a:t>
            </a:r>
            <a:r>
              <a:rPr lang="en-US" sz="1400" dirty="0"/>
              <a:t>incidence of lung cancer </a:t>
            </a:r>
            <a:r>
              <a:rPr lang="en-US" sz="1400" dirty="0" smtClean="0"/>
              <a:t>adjusted </a:t>
            </a:r>
            <a:r>
              <a:rPr lang="en-US" sz="1400" dirty="0"/>
              <a:t>for censoring, delayed entry to cancer registration, and competing risk of </a:t>
            </a:r>
            <a:r>
              <a:rPr lang="en-US" sz="1400" dirty="0" smtClean="0"/>
              <a:t>death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9827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fi-FI" dirty="0" err="1"/>
              <a:t>Characteristics</a:t>
            </a:r>
            <a:r>
              <a:rPr lang="fi-FI" dirty="0"/>
              <a:t> of </a:t>
            </a:r>
            <a:r>
              <a:rPr lang="fi-FI" dirty="0" err="1"/>
              <a:t>complex</a:t>
            </a:r>
            <a:r>
              <a:rPr lang="fi-FI" dirty="0"/>
              <a:t> </a:t>
            </a:r>
            <a:r>
              <a:rPr lang="fi-FI" dirty="0" err="1" smtClean="0"/>
              <a:t>traits</a:t>
            </a:r>
            <a:r>
              <a:rPr lang="fi-FI" dirty="0" smtClean="0"/>
              <a:t> and </a:t>
            </a:r>
            <a:r>
              <a:rPr lang="fi-FI" dirty="0" err="1" smtClean="0"/>
              <a:t>behaviors</a:t>
            </a:r>
            <a:endParaRPr lang="en-GB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96728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fi-FI" sz="2400" dirty="0" err="1">
                <a:latin typeface="Arial Narrow" pitchFamily="34" charset="0"/>
              </a:rPr>
              <a:t>Trait</a:t>
            </a:r>
            <a:r>
              <a:rPr lang="fi-FI" sz="2400" dirty="0">
                <a:latin typeface="Arial Narrow" pitchFamily="34" charset="0"/>
              </a:rPr>
              <a:t> </a:t>
            </a:r>
            <a:r>
              <a:rPr lang="fi-FI" sz="2400" dirty="0" err="1">
                <a:latin typeface="Arial Narrow" pitchFamily="34" charset="0"/>
              </a:rPr>
              <a:t>values</a:t>
            </a:r>
            <a:r>
              <a:rPr lang="fi-FI" sz="2400" dirty="0">
                <a:latin typeface="Arial Narrow" pitchFamily="34" charset="0"/>
              </a:rPr>
              <a:t> </a:t>
            </a:r>
            <a:r>
              <a:rPr lang="fi-FI" sz="2400" dirty="0" err="1">
                <a:latin typeface="Arial Narrow" pitchFamily="34" charset="0"/>
              </a:rPr>
              <a:t>are</a:t>
            </a:r>
            <a:r>
              <a:rPr lang="en-GB" sz="2400" dirty="0">
                <a:latin typeface="Arial Narrow" pitchFamily="34" charset="0"/>
              </a:rPr>
              <a:t> </a:t>
            </a:r>
            <a:r>
              <a:rPr lang="fi-FI" sz="2400" dirty="0" err="1">
                <a:latin typeface="Arial Narrow" pitchFamily="34" charset="0"/>
              </a:rPr>
              <a:t>determined</a:t>
            </a:r>
            <a:r>
              <a:rPr lang="fi-FI" sz="2400" dirty="0">
                <a:latin typeface="Arial Narrow" pitchFamily="34" charset="0"/>
              </a:rPr>
              <a:t> </a:t>
            </a:r>
            <a:r>
              <a:rPr lang="en-GB" sz="2400" baseline="30000" dirty="0">
                <a:latin typeface="Arial Narrow" pitchFamily="34" charset="0"/>
              </a:rPr>
              <a:t> </a:t>
            </a:r>
            <a:r>
              <a:rPr lang="en-GB" sz="2400" dirty="0">
                <a:latin typeface="Arial Narrow" pitchFamily="34" charset="0"/>
              </a:rPr>
              <a:t>by complex interactions among numerous metabolic and physiological</a:t>
            </a:r>
            <a:r>
              <a:rPr lang="en-GB" sz="2400" baseline="30000" dirty="0">
                <a:latin typeface="Arial Narrow" pitchFamily="34" charset="0"/>
              </a:rPr>
              <a:t> </a:t>
            </a:r>
            <a:r>
              <a:rPr lang="en-GB" sz="2400" dirty="0">
                <a:latin typeface="Arial Narrow" pitchFamily="34" charset="0"/>
              </a:rPr>
              <a:t>systems, as well as</a:t>
            </a:r>
            <a:r>
              <a:rPr lang="fi-FI" sz="2400" dirty="0">
                <a:latin typeface="Arial Narrow" pitchFamily="34" charset="0"/>
              </a:rPr>
              <a:t> </a:t>
            </a:r>
            <a:r>
              <a:rPr lang="en-GB" sz="2400" dirty="0">
                <a:latin typeface="Arial Narrow" pitchFamily="34" charset="0"/>
              </a:rPr>
              <a:t>demographic and lifestyle </a:t>
            </a:r>
            <a:r>
              <a:rPr lang="en-GB" sz="2400" dirty="0" smtClean="0">
                <a:latin typeface="Arial Narrow" pitchFamily="34" charset="0"/>
              </a:rPr>
              <a:t>factors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v"/>
            </a:pPr>
            <a:endParaRPr lang="en-GB" sz="2400" dirty="0">
              <a:latin typeface="Arial Narrow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fi-FI" sz="2400" dirty="0">
                <a:latin typeface="Arial Narrow" pitchFamily="34" charset="0"/>
              </a:rPr>
              <a:t>V</a:t>
            </a:r>
            <a:r>
              <a:rPr lang="en-GB" sz="2400" dirty="0" err="1">
                <a:latin typeface="Arial Narrow" pitchFamily="34" charset="0"/>
              </a:rPr>
              <a:t>ariation</a:t>
            </a:r>
            <a:r>
              <a:rPr lang="en-GB" sz="2400" dirty="0">
                <a:latin typeface="Arial Narrow" pitchFamily="34" charset="0"/>
              </a:rPr>
              <a:t> in a large number of</a:t>
            </a:r>
            <a:r>
              <a:rPr lang="en-GB" sz="2400" baseline="30000" dirty="0">
                <a:latin typeface="Arial Narrow" pitchFamily="34" charset="0"/>
              </a:rPr>
              <a:t> </a:t>
            </a:r>
            <a:r>
              <a:rPr lang="en-GB" sz="2400" dirty="0">
                <a:latin typeface="Arial Narrow" pitchFamily="34" charset="0"/>
              </a:rPr>
              <a:t>genes can potentially influence </a:t>
            </a:r>
            <a:r>
              <a:rPr lang="en-GB" sz="2400" dirty="0" err="1">
                <a:latin typeface="Arial Narrow" pitchFamily="34" charset="0"/>
              </a:rPr>
              <a:t>interindividual</a:t>
            </a:r>
            <a:r>
              <a:rPr lang="en-GB" sz="2400" dirty="0">
                <a:latin typeface="Arial Narrow" pitchFamily="34" charset="0"/>
              </a:rPr>
              <a:t> variation</a:t>
            </a:r>
            <a:r>
              <a:rPr lang="fi-FI" sz="2400" dirty="0">
                <a:latin typeface="Arial Narrow" pitchFamily="34" charset="0"/>
              </a:rPr>
              <a:t> of </a:t>
            </a:r>
            <a:r>
              <a:rPr lang="fi-FI" sz="2400" dirty="0" err="1">
                <a:latin typeface="Arial Narrow" pitchFamily="34" charset="0"/>
              </a:rPr>
              <a:t>trait</a:t>
            </a:r>
            <a:r>
              <a:rPr lang="fi-FI" sz="2400" dirty="0">
                <a:latin typeface="Arial Narrow" pitchFamily="34" charset="0"/>
              </a:rPr>
              <a:t> </a:t>
            </a:r>
            <a:r>
              <a:rPr lang="fi-FI" sz="2400" dirty="0" err="1" smtClean="0">
                <a:latin typeface="Arial Narrow" pitchFamily="34" charset="0"/>
              </a:rPr>
              <a:t>values</a:t>
            </a:r>
            <a:endParaRPr lang="en-GB" sz="2400" dirty="0">
              <a:latin typeface="Arial Narrow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fi-FI" sz="2400" dirty="0">
                <a:latin typeface="Arial Narrow" pitchFamily="34" charset="0"/>
              </a:rPr>
              <a:t>T</a:t>
            </a:r>
            <a:r>
              <a:rPr lang="en-GB" sz="2400" dirty="0">
                <a:latin typeface="Arial Narrow" pitchFamily="34" charset="0"/>
              </a:rPr>
              <a:t>he impact of any one gene is likely to be</a:t>
            </a:r>
            <a:r>
              <a:rPr lang="en-GB" sz="2400" baseline="30000" dirty="0">
                <a:latin typeface="Arial Narrow" pitchFamily="34" charset="0"/>
              </a:rPr>
              <a:t> </a:t>
            </a:r>
            <a:r>
              <a:rPr lang="en-GB" sz="2400" dirty="0">
                <a:latin typeface="Arial Narrow" pitchFamily="34" charset="0"/>
              </a:rPr>
              <a:t>small to moderate in </a:t>
            </a:r>
            <a:r>
              <a:rPr lang="en-GB" sz="2400" dirty="0" smtClean="0">
                <a:latin typeface="Arial Narrow" pitchFamily="34" charset="0"/>
              </a:rPr>
              <a:t>size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en-GB" sz="2400" dirty="0" smtClean="0">
                <a:latin typeface="Arial Narrow" pitchFamily="34" charset="0"/>
              </a:rPr>
              <a:t>In the past 8 years, our knowledge of molecular genetics has expanded and we have an enormous amount of reported </a:t>
            </a:r>
            <a:r>
              <a:rPr lang="en-GB" sz="2400" dirty="0">
                <a:latin typeface="Arial Narrow" pitchFamily="34" charset="0"/>
              </a:rPr>
              <a:t>gene-trait associations (</a:t>
            </a:r>
            <a:r>
              <a:rPr lang="en-GB" sz="2400" dirty="0">
                <a:latin typeface="Arial Narrow" pitchFamily="34" charset="0"/>
                <a:hlinkClick r:id="rId3"/>
              </a:rPr>
              <a:t>https://www.ebi.ac.uk/gwas</a:t>
            </a:r>
            <a:r>
              <a:rPr lang="en-GB" sz="2400" dirty="0" smtClean="0">
                <a:latin typeface="Arial Narrow" pitchFamily="34" charset="0"/>
                <a:hlinkClick r:id="rId3"/>
              </a:rPr>
              <a:t>/</a:t>
            </a:r>
            <a:r>
              <a:rPr lang="en-GB" sz="2400" dirty="0" smtClean="0">
                <a:latin typeface="Arial Narrow" pitchFamily="34" charset="0"/>
              </a:rPr>
              <a:t>)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en-GB" sz="2400" dirty="0" smtClean="0">
                <a:latin typeface="Arial Narrow" pitchFamily="34" charset="0"/>
              </a:rPr>
              <a:t>Our knowledge of the impact of genetic variation in different contexts is much more limited</a:t>
            </a:r>
            <a:endParaRPr lang="en-GB" sz="24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Heritability estimates for lung cancer in different samples</a:t>
            </a:r>
            <a:endParaRPr lang="fi-FI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625342"/>
              </p:ext>
            </p:extLst>
          </p:nvPr>
        </p:nvGraphicFramePr>
        <p:xfrm>
          <a:off x="457198" y="1371599"/>
          <a:ext cx="8534403" cy="4191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515"/>
                <a:gridCol w="1050961"/>
                <a:gridCol w="834910"/>
                <a:gridCol w="834910"/>
                <a:gridCol w="1037781"/>
                <a:gridCol w="1037781"/>
                <a:gridCol w="934515"/>
                <a:gridCol w="934515"/>
                <a:gridCol w="934515"/>
              </a:tblGrid>
              <a:tr h="6985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Sample</a:t>
                      </a:r>
                      <a:endParaRPr lang="fi-F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Adjustment for smoking</a:t>
                      </a:r>
                      <a:r>
                        <a:rPr lang="en-US" sz="1400" baseline="30000">
                          <a:effectLst/>
                        </a:rPr>
                        <a:t>2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complete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pairs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MZ/DZ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cases</a:t>
                      </a:r>
                      <a:endParaRPr lang="fi-F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Case wise concordance rate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Estimates and Confidence Intervals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39699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MZ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DZ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98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All</a:t>
                      </a:r>
                      <a:r>
                        <a:rPr lang="en-US" sz="1400" baseline="30000">
                          <a:effectLst/>
                        </a:rPr>
                        <a:t>1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N/A</a:t>
                      </a:r>
                      <a:endParaRPr lang="fi-F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6674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12376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2057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0.23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0.18-0.28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0.17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0.14-0.21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0.23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0.07-0.52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0.22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0.10-0.43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0.54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0.45-0.63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98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Smoking data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4786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8547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1356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0.24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0.18-0.31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0.13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0.10-0.18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0.42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0.17-0.73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0.06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0.00-0.81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0.51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0.40-0.63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98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Smoking data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4786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8547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0.41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0.14-0.74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fi-FI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fi-FI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0.58</a:t>
                      </a:r>
                      <a:endParaRPr lang="fi-FI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0.45-0.70</a:t>
                      </a:r>
                      <a:endParaRPr lang="fi-FI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i-FI" smtClean="0"/>
          </a:p>
          <a:p>
            <a:endParaRPr lang="en-US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/>
              <a:t>Smoking and </a:t>
            </a:r>
            <a:r>
              <a:rPr lang="fi-FI" altLang="fi-FI" dirty="0" err="1" smtClean="0"/>
              <a:t>lung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cancer</a:t>
            </a:r>
            <a:r>
              <a:rPr lang="fi-FI" altLang="fi-FI" dirty="0" smtClean="0"/>
              <a:t> </a:t>
            </a:r>
          </a:p>
        </p:txBody>
      </p:sp>
      <p:sp>
        <p:nvSpPr>
          <p:cNvPr id="44035" name="Sisällön paikkamerkki 4"/>
          <p:cNvSpPr>
            <a:spLocks noGrp="1"/>
          </p:cNvSpPr>
          <p:nvPr>
            <p:ph idx="1"/>
          </p:nvPr>
        </p:nvSpPr>
        <p:spPr>
          <a:xfrm>
            <a:off x="457200" y="1486829"/>
            <a:ext cx="8229600" cy="4186896"/>
          </a:xfrm>
        </p:spPr>
        <p:txBody>
          <a:bodyPr/>
          <a:lstStyle/>
          <a:p>
            <a:r>
              <a:rPr lang="fi-FI" altLang="fi-FI" dirty="0" err="1" smtClean="0"/>
              <a:t>Among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pairs</a:t>
            </a:r>
            <a:r>
              <a:rPr lang="fi-FI" altLang="fi-FI" dirty="0" smtClean="0"/>
              <a:t> in </a:t>
            </a:r>
            <a:r>
              <a:rPr lang="fi-FI" altLang="fi-FI" dirty="0" err="1" smtClean="0"/>
              <a:t>which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neither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had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ever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smoked</a:t>
            </a:r>
            <a:r>
              <a:rPr lang="fi-FI" altLang="fi-FI" dirty="0" smtClean="0"/>
              <a:t> (7145 MZ </a:t>
            </a:r>
            <a:r>
              <a:rPr lang="fi-FI" altLang="fi-FI" dirty="0" err="1" smtClean="0"/>
              <a:t>pairs</a:t>
            </a:r>
            <a:r>
              <a:rPr lang="fi-FI" altLang="fi-FI" dirty="0" smtClean="0"/>
              <a:t> and 10190 DZ </a:t>
            </a:r>
            <a:r>
              <a:rPr lang="fi-FI" altLang="fi-FI" dirty="0" err="1" smtClean="0"/>
              <a:t>pairs</a:t>
            </a:r>
            <a:r>
              <a:rPr lang="fi-FI" altLang="fi-FI" dirty="0" smtClean="0"/>
              <a:t>), </a:t>
            </a:r>
            <a:r>
              <a:rPr lang="fi-FI" altLang="fi-FI" dirty="0" err="1" smtClean="0"/>
              <a:t>there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were</a:t>
            </a:r>
            <a:r>
              <a:rPr lang="fi-FI" altLang="fi-FI" dirty="0" smtClean="0"/>
              <a:t> 40 MZ </a:t>
            </a:r>
            <a:r>
              <a:rPr lang="fi-FI" altLang="fi-FI" dirty="0" err="1" smtClean="0"/>
              <a:t>discordant</a:t>
            </a:r>
            <a:r>
              <a:rPr lang="fi-FI" altLang="fi-FI" dirty="0" smtClean="0"/>
              <a:t> and </a:t>
            </a:r>
            <a:r>
              <a:rPr lang="fi-FI" altLang="fi-FI" dirty="0" err="1" smtClean="0"/>
              <a:t>one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concordant</a:t>
            </a:r>
            <a:r>
              <a:rPr lang="fi-FI" altLang="fi-FI" dirty="0" smtClean="0"/>
              <a:t> MZ </a:t>
            </a:r>
            <a:r>
              <a:rPr lang="fi-FI" altLang="fi-FI" dirty="0" err="1" smtClean="0"/>
              <a:t>pair</a:t>
            </a:r>
            <a:r>
              <a:rPr lang="fi-FI" altLang="fi-FI" dirty="0" smtClean="0"/>
              <a:t>, 59 DZ </a:t>
            </a:r>
            <a:r>
              <a:rPr lang="fi-FI" altLang="fi-FI" dirty="0" err="1" smtClean="0"/>
              <a:t>discordant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pairs</a:t>
            </a:r>
            <a:r>
              <a:rPr lang="fi-FI" altLang="fi-FI" dirty="0" smtClean="0"/>
              <a:t> and no </a:t>
            </a:r>
            <a:r>
              <a:rPr lang="fi-FI" altLang="fi-FI" dirty="0" err="1" smtClean="0"/>
              <a:t>concordant</a:t>
            </a:r>
            <a:r>
              <a:rPr lang="fi-FI" altLang="fi-FI" dirty="0" smtClean="0"/>
              <a:t> DZ </a:t>
            </a:r>
            <a:r>
              <a:rPr lang="fi-FI" altLang="fi-FI" dirty="0" err="1" smtClean="0"/>
              <a:t>pairs</a:t>
            </a:r>
            <a:r>
              <a:rPr lang="fi-FI" altLang="fi-FI" dirty="0" smtClean="0"/>
              <a:t>. </a:t>
            </a:r>
          </a:p>
          <a:p>
            <a:r>
              <a:rPr lang="fi-FI" altLang="fi-FI" dirty="0" err="1" smtClean="0"/>
              <a:t>Absence</a:t>
            </a:r>
            <a:r>
              <a:rPr lang="fi-FI" altLang="fi-FI" dirty="0" smtClean="0"/>
              <a:t> of </a:t>
            </a:r>
            <a:r>
              <a:rPr lang="fi-FI" altLang="fi-FI" dirty="0" err="1" smtClean="0"/>
              <a:t>evidence</a:t>
            </a:r>
            <a:r>
              <a:rPr lang="fi-FI" altLang="fi-FI" dirty="0" smtClean="0"/>
              <a:t> for a </a:t>
            </a:r>
            <a:r>
              <a:rPr lang="fi-FI" altLang="fi-FI" dirty="0" err="1" smtClean="0"/>
              <a:t>genetic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effect</a:t>
            </a:r>
            <a:r>
              <a:rPr lang="fi-FI" altLang="fi-FI" dirty="0" smtClean="0"/>
              <a:t> on </a:t>
            </a:r>
            <a:r>
              <a:rPr lang="fi-FI" altLang="fi-FI" dirty="0" err="1" smtClean="0"/>
              <a:t>lung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cancer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if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not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exposed</a:t>
            </a:r>
            <a:r>
              <a:rPr lang="fi-FI" altLang="fi-FI" dirty="0" smtClean="0"/>
              <a:t> to </a:t>
            </a:r>
            <a:r>
              <a:rPr lang="fi-FI" altLang="fi-FI" dirty="0" err="1" smtClean="0"/>
              <a:t>tobacco</a:t>
            </a:r>
            <a:endParaRPr lang="fi-FI" altLang="fi-FI" dirty="0" smtClean="0"/>
          </a:p>
          <a:p>
            <a:r>
              <a:rPr lang="fi-FI" altLang="fi-FI" dirty="0" err="1" smtClean="0"/>
              <a:t>Much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larger</a:t>
            </a:r>
            <a:r>
              <a:rPr lang="fi-FI" altLang="fi-FI" dirty="0" smtClean="0"/>
              <a:t>, </a:t>
            </a:r>
            <a:r>
              <a:rPr lang="fi-FI" altLang="fi-FI" dirty="0" err="1" smtClean="0"/>
              <a:t>global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samples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would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be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needed</a:t>
            </a:r>
            <a:endParaRPr lang="fi-FI" altLang="fi-FI" dirty="0" smtClean="0"/>
          </a:p>
          <a:p>
            <a:pPr marL="0" indent="0">
              <a:buNone/>
            </a:pPr>
            <a:endParaRPr lang="fi-FI" altLang="fi-FI" dirty="0" smtClean="0"/>
          </a:p>
        </p:txBody>
      </p:sp>
      <p:sp>
        <p:nvSpPr>
          <p:cNvPr id="44036" name="Päiväyksen paikkamerkki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endParaRPr lang="en-US" altLang="fi-FI" sz="1000" dirty="0"/>
          </a:p>
          <a:p>
            <a:endParaRPr lang="en-US" altLang="fi-FI" sz="1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endParaRPr lang="en-US" altLang="fi-FI" sz="1000" dirty="0" smtClean="0"/>
          </a:p>
          <a:p>
            <a:r>
              <a:rPr lang="en-US" altLang="fi-FI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54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Pairwise</a:t>
            </a:r>
            <a:r>
              <a:rPr lang="fi-FI" dirty="0" smtClean="0"/>
              <a:t> </a:t>
            </a:r>
            <a:r>
              <a:rPr lang="fi-FI" dirty="0" err="1" smtClean="0"/>
              <a:t>concordance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smoking </a:t>
            </a:r>
            <a:r>
              <a:rPr lang="fi-FI" dirty="0" err="1" smtClean="0"/>
              <a:t>strata</a:t>
            </a: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Ever</a:t>
            </a:r>
            <a:r>
              <a:rPr lang="fi-FI" dirty="0" smtClean="0"/>
              <a:t> </a:t>
            </a:r>
            <a:r>
              <a:rPr lang="fi-FI" dirty="0" err="1" smtClean="0"/>
              <a:t>smokers</a:t>
            </a:r>
            <a:r>
              <a:rPr lang="fi-FI" dirty="0" smtClean="0"/>
              <a:t> at </a:t>
            </a:r>
            <a:r>
              <a:rPr lang="fi-FI" dirty="0" err="1" smtClean="0"/>
              <a:t>baseline</a:t>
            </a:r>
            <a:endParaRPr lang="fi-FI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smokers</a:t>
            </a:r>
            <a:r>
              <a:rPr lang="fi-FI" dirty="0" smtClean="0"/>
              <a:t> at </a:t>
            </a:r>
            <a:r>
              <a:rPr lang="fi-FI" dirty="0" err="1" smtClean="0"/>
              <a:t>baseline</a:t>
            </a:r>
            <a:endParaRPr lang="fi-FI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i-FI" smtClean="0"/>
          </a:p>
          <a:p>
            <a:endParaRPr lang="en-US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Heritability</a:t>
            </a:r>
            <a:r>
              <a:rPr lang="fi-FI" dirty="0" smtClean="0"/>
              <a:t> of </a:t>
            </a:r>
            <a:r>
              <a:rPr lang="fi-FI" dirty="0" err="1" smtClean="0"/>
              <a:t>lung</a:t>
            </a:r>
            <a:r>
              <a:rPr lang="fi-FI" dirty="0" smtClean="0"/>
              <a:t> </a:t>
            </a:r>
            <a:r>
              <a:rPr lang="fi-FI" dirty="0" err="1" smtClean="0"/>
              <a:t>cancer</a:t>
            </a:r>
            <a:r>
              <a:rPr lang="fi-FI" dirty="0" smtClean="0"/>
              <a:t> </a:t>
            </a:r>
            <a:r>
              <a:rPr lang="fi-FI" dirty="0" err="1" smtClean="0"/>
              <a:t>conditional</a:t>
            </a:r>
            <a:r>
              <a:rPr lang="fi-FI" dirty="0" smtClean="0"/>
              <a:t> on smoking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170707"/>
              </p:ext>
            </p:extLst>
          </p:nvPr>
        </p:nvGraphicFramePr>
        <p:xfrm>
          <a:off x="457200" y="1953321"/>
          <a:ext cx="8458200" cy="3494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684"/>
                <a:gridCol w="738263"/>
                <a:gridCol w="738263"/>
                <a:gridCol w="738263"/>
                <a:gridCol w="738263"/>
                <a:gridCol w="820420"/>
                <a:gridCol w="736059"/>
                <a:gridCol w="626534"/>
                <a:gridCol w="776980"/>
                <a:gridCol w="740670"/>
                <a:gridCol w="492854"/>
                <a:gridCol w="573947"/>
              </a:tblGrid>
              <a:tr h="48944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Ever smokers</a:t>
                      </a:r>
                      <a:endParaRPr lang="fi-FI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Correlation</a:t>
                      </a:r>
                      <a:endParaRPr lang="fi-FI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95% CI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</a:t>
                      </a:r>
                      <a:endParaRPr lang="fi-FI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AIC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∆ AIC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</a:tr>
              <a:tr h="244724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MZ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DZ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Estimate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95%CI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Estimate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95%CI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Estimate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95%CI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</a:tr>
              <a:tr h="244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0.42</a:t>
                      </a:r>
                      <a:endParaRPr lang="fi-FI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0.27-0.50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0.23</a:t>
                      </a:r>
                      <a:endParaRPr lang="fi-FI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0.10-0.35</a:t>
                      </a:r>
                      <a:endParaRPr lang="fi-FI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0.37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0.10-0.74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fi-FI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0.58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0.45-0.71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33859.42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r>
                        <a:rPr lang="en-US" sz="1200" baseline="300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fi-FI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</a:tr>
              <a:tr h="249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0.43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0.31-0.54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0.57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0.45-0.68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33857.75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2.33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0.57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</a:tr>
              <a:tr h="411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0.32</a:t>
                      </a:r>
                      <a:endParaRPr lang="fi-FI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0.23-0.41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0.68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0.58-0.77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33868.69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9.27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&lt;0.001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</a:tr>
              <a:tr h="48944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Current</a:t>
                      </a:r>
                      <a:endParaRPr lang="fi-FI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smokers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Correlation</a:t>
                      </a:r>
                      <a:endParaRPr lang="fi-FI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95% CI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endParaRPr lang="fi-FI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AIC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∆ AIC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</a:tr>
              <a:tr h="37349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MZ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DZ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Estimate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95%CI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Estimate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95%CI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Estimate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95%CI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</a:tr>
              <a:tr h="249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0.48</a:t>
                      </a:r>
                      <a:endParaRPr lang="fi-FI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0.33-0.60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0.24</a:t>
                      </a:r>
                      <a:endParaRPr lang="fi-FI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0.17-0.30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0.48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0.35-0.61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0.0-0.0001</a:t>
                      </a:r>
                      <a:endParaRPr lang="fi-FI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0.52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0.39-0.65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26363.25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0.078</a:t>
                      </a:r>
                      <a:r>
                        <a:rPr lang="en-US" sz="1200" baseline="30000">
                          <a:effectLst/>
                        </a:rPr>
                        <a:t>1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</a:tr>
              <a:tr h="244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0.48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0.35-0.61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0.52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0.39-0.65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26361.25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2.00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0.99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</a:tr>
              <a:tr h="26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0.32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0.23-0.41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0.68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0.58-0.77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26378.91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15.65</a:t>
                      </a:r>
                      <a:endParaRPr lang="fi-FI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&lt;0.001</a:t>
                      </a:r>
                      <a:endParaRPr lang="fi-FI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i-FI" smtClean="0"/>
          </a:p>
          <a:p>
            <a:endParaRPr lang="en-US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5943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Compared to saturated model, the other models are compared to ACE model.</a:t>
            </a:r>
            <a:endParaRPr lang="fi-FI" sz="1400" dirty="0"/>
          </a:p>
          <a:p>
            <a:r>
              <a:rPr lang="en-US" sz="1400" baseline="30000" dirty="0"/>
              <a:t>2</a:t>
            </a:r>
            <a:r>
              <a:rPr lang="en-US" sz="1400" dirty="0"/>
              <a:t> 95%CI for C effect here could not be estimated </a:t>
            </a:r>
            <a:r>
              <a:rPr lang="en-US" sz="1400" dirty="0" smtClean="0"/>
              <a:t>reliably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250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7128"/>
          </a:xfrm>
        </p:spPr>
        <p:txBody>
          <a:bodyPr/>
          <a:lstStyle/>
          <a:p>
            <a:endParaRPr lang="fi-FI" altLang="fi-FI" dirty="0" smtClean="0"/>
          </a:p>
        </p:txBody>
      </p:sp>
      <p:sp>
        <p:nvSpPr>
          <p:cNvPr id="44035" name="Sisällön paikkamerkki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59325"/>
          </a:xfrm>
        </p:spPr>
        <p:txBody>
          <a:bodyPr/>
          <a:lstStyle/>
          <a:p>
            <a:r>
              <a:rPr lang="fi-FI" altLang="fi-FI" sz="2400" dirty="0" smtClean="0"/>
              <a:t>In smoking (</a:t>
            </a:r>
            <a:r>
              <a:rPr lang="fi-FI" altLang="fi-FI" sz="2400" dirty="0" err="1" smtClean="0"/>
              <a:t>ever</a:t>
            </a:r>
            <a:r>
              <a:rPr lang="fi-FI" altLang="fi-FI" sz="2400" dirty="0" smtClean="0"/>
              <a:t>) </a:t>
            </a:r>
            <a:r>
              <a:rPr lang="fi-FI" altLang="fi-FI" sz="2400" dirty="0" err="1" smtClean="0"/>
              <a:t>discordant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pairs</a:t>
            </a:r>
            <a:r>
              <a:rPr lang="fi-FI" altLang="fi-FI" sz="2400" dirty="0" smtClean="0"/>
              <a:t> </a:t>
            </a:r>
            <a:r>
              <a:rPr lang="en-US" sz="2400" dirty="0"/>
              <a:t>(2869 MZ pairs and 7616 DZ </a:t>
            </a:r>
            <a:r>
              <a:rPr lang="en-US" sz="2400" dirty="0" smtClean="0"/>
              <a:t>pairs)</a:t>
            </a:r>
            <a:r>
              <a:rPr lang="fi-FI" altLang="fi-FI" sz="2400" dirty="0" smtClean="0"/>
              <a:t>, </a:t>
            </a:r>
            <a:r>
              <a:rPr lang="fi-FI" altLang="fi-FI" sz="2400" dirty="0" err="1" smtClean="0"/>
              <a:t>there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were</a:t>
            </a:r>
            <a:r>
              <a:rPr lang="fi-FI" altLang="fi-FI" sz="2400" dirty="0" smtClean="0"/>
              <a:t> 22 MZ  </a:t>
            </a:r>
            <a:r>
              <a:rPr lang="fi-FI" altLang="fi-FI" sz="2400" dirty="0" err="1" smtClean="0"/>
              <a:t>lung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cancer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discordant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pairs</a:t>
            </a:r>
            <a:r>
              <a:rPr lang="fi-FI" altLang="fi-FI" sz="2400" dirty="0" smtClean="0"/>
              <a:t>, in </a:t>
            </a:r>
            <a:r>
              <a:rPr lang="fi-FI" altLang="fi-FI" sz="2400" dirty="0" err="1" smtClean="0"/>
              <a:t>which</a:t>
            </a:r>
            <a:r>
              <a:rPr lang="fi-FI" altLang="fi-FI" sz="2400" dirty="0" smtClean="0"/>
              <a:t> 20 </a:t>
            </a:r>
            <a:r>
              <a:rPr lang="fi-FI" altLang="fi-FI" sz="2400" dirty="0" err="1" smtClean="0"/>
              <a:t>cases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were</a:t>
            </a:r>
            <a:r>
              <a:rPr lang="fi-FI" altLang="fi-FI" sz="2400" dirty="0" smtClean="0"/>
              <a:t> in </a:t>
            </a:r>
            <a:r>
              <a:rPr lang="fi-FI" altLang="fi-FI" sz="2400" dirty="0" err="1" smtClean="0"/>
              <a:t>smokers</a:t>
            </a:r>
            <a:r>
              <a:rPr lang="fi-FI" altLang="fi-FI" sz="2400" dirty="0" smtClean="0"/>
              <a:t>, </a:t>
            </a:r>
            <a:r>
              <a:rPr lang="en-US" sz="2400" dirty="0"/>
              <a:t>and only two in the never-smoking </a:t>
            </a:r>
            <a:r>
              <a:rPr lang="en-US" sz="2400" dirty="0" err="1"/>
              <a:t>cotwin</a:t>
            </a:r>
            <a:r>
              <a:rPr lang="en-US" sz="2400" dirty="0"/>
              <a:t> of the </a:t>
            </a:r>
            <a:r>
              <a:rPr lang="en-US" sz="2400" dirty="0" smtClean="0"/>
              <a:t>pair</a:t>
            </a:r>
            <a:r>
              <a:rPr lang="fi-FI" altLang="fi-FI" sz="2400" dirty="0" smtClean="0"/>
              <a:t>. </a:t>
            </a:r>
            <a:r>
              <a:rPr lang="fi-FI" altLang="fi-FI" sz="2400" dirty="0" err="1" smtClean="0"/>
              <a:t>This</a:t>
            </a:r>
            <a:r>
              <a:rPr lang="fi-FI" altLang="fi-FI" sz="2400" dirty="0" smtClean="0"/>
              <a:t> is an OR of 10 (95% </a:t>
            </a:r>
            <a:r>
              <a:rPr lang="fi-FI" altLang="fi-FI" sz="2400" dirty="0" err="1" smtClean="0"/>
              <a:t>exact</a:t>
            </a:r>
            <a:r>
              <a:rPr lang="fi-FI" altLang="fi-FI" sz="2400" dirty="0" smtClean="0"/>
              <a:t> CI 2.43 – 88; p=0.00012)</a:t>
            </a:r>
          </a:p>
          <a:p>
            <a:r>
              <a:rPr lang="fi-FI" altLang="fi-FI" sz="2400" dirty="0" smtClean="0"/>
              <a:t>For DZ smoking </a:t>
            </a:r>
            <a:r>
              <a:rPr lang="fi-FI" altLang="fi-FI" sz="2400" dirty="0" err="1" smtClean="0"/>
              <a:t>discordant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pairs</a:t>
            </a:r>
            <a:r>
              <a:rPr lang="fi-FI" altLang="fi-FI" sz="2400" dirty="0" smtClean="0"/>
              <a:t>, </a:t>
            </a:r>
            <a:r>
              <a:rPr lang="fi-FI" altLang="fi-FI" sz="2400" dirty="0" err="1" smtClean="0"/>
              <a:t>there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were</a:t>
            </a:r>
            <a:r>
              <a:rPr lang="fi-FI" altLang="fi-FI" sz="2400" dirty="0" smtClean="0"/>
              <a:t> 77 </a:t>
            </a:r>
            <a:r>
              <a:rPr lang="fi-FI" altLang="fi-FI" sz="2400" dirty="0" err="1" smtClean="0"/>
              <a:t>pairs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also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discordant</a:t>
            </a:r>
            <a:r>
              <a:rPr lang="fi-FI" altLang="fi-FI" sz="2400" dirty="0" smtClean="0"/>
              <a:t> for </a:t>
            </a:r>
            <a:r>
              <a:rPr lang="fi-FI" altLang="fi-FI" sz="2400" dirty="0" err="1" smtClean="0"/>
              <a:t>lung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cancer</a:t>
            </a:r>
            <a:r>
              <a:rPr lang="fi-FI" altLang="fi-FI" sz="2400" dirty="0" smtClean="0"/>
              <a:t>. </a:t>
            </a:r>
            <a:r>
              <a:rPr lang="fi-FI" altLang="fi-FI" sz="2400" dirty="0" err="1" smtClean="0"/>
              <a:t>Among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them</a:t>
            </a:r>
            <a:r>
              <a:rPr lang="fi-FI" altLang="fi-FI" sz="2400" dirty="0" smtClean="0"/>
              <a:t> 63 </a:t>
            </a:r>
            <a:r>
              <a:rPr lang="fi-FI" altLang="fi-FI" sz="2400" dirty="0" err="1" smtClean="0"/>
              <a:t>cases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were</a:t>
            </a:r>
            <a:r>
              <a:rPr lang="fi-FI" altLang="fi-FI" sz="2400" dirty="0" smtClean="0"/>
              <a:t> in </a:t>
            </a:r>
            <a:r>
              <a:rPr lang="fi-FI" altLang="fi-FI" sz="2400" dirty="0" err="1" smtClean="0"/>
              <a:t>smokers</a:t>
            </a:r>
            <a:r>
              <a:rPr lang="fi-FI" altLang="fi-FI" sz="2400" dirty="0" smtClean="0"/>
              <a:t> (OR 4.5, p=1.41e-08), </a:t>
            </a:r>
            <a:r>
              <a:rPr lang="en-US" sz="2400" dirty="0"/>
              <a:t>while in 14 pairs, the non-smoker was the case while the smoker was not diagnosed with lung cancer. </a:t>
            </a:r>
            <a:endParaRPr lang="en-US" sz="2400" dirty="0" smtClean="0"/>
          </a:p>
          <a:p>
            <a:r>
              <a:rPr lang="en-US" sz="2400" dirty="0" smtClean="0"/>
              <a:t>Second-hand smoke/environmental exposures were not assessed.</a:t>
            </a:r>
          </a:p>
          <a:p>
            <a:endParaRPr lang="fi-FI" altLang="fi-FI" sz="2400" dirty="0" smtClean="0"/>
          </a:p>
        </p:txBody>
      </p:sp>
      <p:sp>
        <p:nvSpPr>
          <p:cNvPr id="44036" name="Päiväyksen paikkamerkki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endParaRPr lang="en-US" altLang="fi-FI" sz="1000"/>
          </a:p>
          <a:p>
            <a:endParaRPr lang="en-US" altLang="fi-FI" sz="10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endParaRPr lang="en-US" altLang="fi-FI" sz="1000" smtClean="0"/>
          </a:p>
          <a:p>
            <a:r>
              <a:rPr lang="en-US" altLang="fi-FI" sz="1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96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Summary of </a:t>
            </a:r>
            <a:r>
              <a:rPr lang="da-DK" dirty="0" err="1" smtClean="0"/>
              <a:t>heritability</a:t>
            </a:r>
            <a:r>
              <a:rPr lang="da-DK" dirty="0" smtClean="0"/>
              <a:t> </a:t>
            </a:r>
            <a:r>
              <a:rPr lang="da-DK" dirty="0" err="1" smtClean="0"/>
              <a:t>estimates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7543800" cy="457200"/>
          </a:xfrm>
        </p:spPr>
        <p:txBody>
          <a:bodyPr/>
          <a:lstStyle/>
          <a:p>
            <a:endParaRPr lang="en-US" altLang="fi-FI" dirty="0" smtClean="0">
              <a:solidFill>
                <a:prstClr val="black"/>
              </a:solidFill>
            </a:endParaRPr>
          </a:p>
          <a:p>
            <a:r>
              <a:rPr lang="en-US" altLang="fi-FI" dirty="0" smtClean="0">
                <a:solidFill>
                  <a:prstClr val="black"/>
                </a:solidFill>
              </a:rPr>
              <a:t>For ever/never pairs the odds ratio for lung cancer risk is shown </a:t>
            </a:r>
            <a:endParaRPr lang="en-US" altLang="fi-FI" dirty="0">
              <a:solidFill>
                <a:prstClr val="black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468120" y="1312126"/>
            <a:ext cx="6934200" cy="50442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prstClr val="black"/>
                </a:solidFill>
                <a:latin typeface="Verdana" pitchFamily="34" charset="0"/>
                <a:ea typeface="MS PGothic" pitchFamily="34" charset="-128"/>
              </a:rPr>
              <a:t>		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Verdana" pitchFamily="34" charset="0"/>
              <a:ea typeface="MS PGothic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Verdana" pitchFamily="34" charset="0"/>
              <a:ea typeface="MS PGothic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Verdana" pitchFamily="34" charset="0"/>
              <a:ea typeface="MS PGothic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1" name="Rektangel 10"/>
          <p:cNvSpPr/>
          <p:nvPr/>
        </p:nvSpPr>
        <p:spPr bwMode="auto">
          <a:xfrm>
            <a:off x="2743200" y="2809240"/>
            <a:ext cx="4495800" cy="2895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>
                <a:solidFill>
                  <a:prstClr val="black"/>
                </a:solidFill>
                <a:latin typeface="Verdana" pitchFamily="34" charset="0"/>
                <a:ea typeface="MS PGothic" pitchFamily="34" charset="-128"/>
              </a:rPr>
              <a:t>Smoking status </a:t>
            </a:r>
            <a:r>
              <a:rPr lang="da-DK" sz="1200" dirty="0" err="1">
                <a:solidFill>
                  <a:prstClr val="black"/>
                </a:solidFill>
                <a:latin typeface="Verdana" pitchFamily="34" charset="0"/>
                <a:ea typeface="MS PGothic" pitchFamily="34" charset="-128"/>
              </a:rPr>
              <a:t>available</a:t>
            </a:r>
            <a:endParaRPr lang="da-DK" sz="1200" dirty="0">
              <a:solidFill>
                <a:prstClr val="black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2" name="Afrundet rektangel 11"/>
          <p:cNvSpPr/>
          <p:nvPr/>
        </p:nvSpPr>
        <p:spPr bwMode="auto">
          <a:xfrm>
            <a:off x="3182620" y="3657600"/>
            <a:ext cx="3505200" cy="1981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>
                <a:solidFill>
                  <a:prstClr val="black"/>
                </a:solidFill>
                <a:latin typeface="Verdana" pitchFamily="34" charset="0"/>
                <a:ea typeface="MS PGothic" pitchFamily="34" charset="-128"/>
              </a:rPr>
              <a:t>Never/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 err="1">
                <a:solidFill>
                  <a:prstClr val="black"/>
                </a:solidFill>
                <a:latin typeface="Verdana" pitchFamily="34" charset="0"/>
                <a:ea typeface="MS PGothic" pitchFamily="34" charset="-128"/>
              </a:rPr>
              <a:t>Ever</a:t>
            </a:r>
            <a:endParaRPr lang="da-DK" sz="1200" dirty="0">
              <a:solidFill>
                <a:prstClr val="black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429000" y="2133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2400" dirty="0">
                <a:solidFill>
                  <a:prstClr val="black"/>
                </a:solidFill>
                <a:latin typeface="Verdana" charset="0"/>
                <a:ea typeface="MS PGothic" pitchFamily="34" charset="-128"/>
              </a:rPr>
              <a:t>All </a:t>
            </a:r>
            <a:r>
              <a:rPr lang="da-DK" sz="2400" dirty="0" err="1">
                <a:solidFill>
                  <a:prstClr val="black"/>
                </a:solidFill>
                <a:latin typeface="Verdana" charset="0"/>
                <a:ea typeface="MS PGothic" pitchFamily="34" charset="-128"/>
              </a:rPr>
              <a:t>Twins</a:t>
            </a:r>
            <a:r>
              <a:rPr lang="da-DK" dirty="0">
                <a:solidFill>
                  <a:prstClr val="black"/>
                </a:solidFill>
                <a:latin typeface="Verdana" charset="0"/>
                <a:ea typeface="MS PGothic" pitchFamily="34" charset="-128"/>
              </a:rPr>
              <a:t>            A=.23</a:t>
            </a:r>
          </a:p>
        </p:txBody>
      </p:sp>
      <p:sp>
        <p:nvSpPr>
          <p:cNvPr id="8" name="Kombinationstegning 7"/>
          <p:cNvSpPr/>
          <p:nvPr/>
        </p:nvSpPr>
        <p:spPr bwMode="auto">
          <a:xfrm>
            <a:off x="4236719" y="3667760"/>
            <a:ext cx="45719" cy="1971040"/>
          </a:xfrm>
          <a:custGeom>
            <a:avLst/>
            <a:gdLst>
              <a:gd name="connsiteX0" fmla="*/ 0 w 20320"/>
              <a:gd name="connsiteY0" fmla="*/ 0 h 1859280"/>
              <a:gd name="connsiteX1" fmla="*/ 20320 w 20320"/>
              <a:gd name="connsiteY1" fmla="*/ 1859280 h 185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20" h="1859280">
                <a:moveTo>
                  <a:pt x="0" y="0"/>
                </a:moveTo>
                <a:lnTo>
                  <a:pt x="20320" y="185928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solidFill>
                <a:prstClr val="black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9" name="Kombinationstegning 8"/>
          <p:cNvSpPr/>
          <p:nvPr/>
        </p:nvSpPr>
        <p:spPr bwMode="auto">
          <a:xfrm>
            <a:off x="4257040" y="4267200"/>
            <a:ext cx="2438400" cy="0"/>
          </a:xfrm>
          <a:custGeom>
            <a:avLst/>
            <a:gdLst>
              <a:gd name="connsiteX0" fmla="*/ 0 w 2438400"/>
              <a:gd name="connsiteY0" fmla="*/ 0 h 0"/>
              <a:gd name="connsiteX1" fmla="*/ 2438400 w 2438400"/>
              <a:gd name="connsiteY1" fmla="*/ 0 h 0"/>
              <a:gd name="connsiteX2" fmla="*/ 2438400 w 24384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0">
                <a:moveTo>
                  <a:pt x="0" y="0"/>
                </a:moveTo>
                <a:lnTo>
                  <a:pt x="2438400" y="0"/>
                </a:lnTo>
                <a:lnTo>
                  <a:pt x="243840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solidFill>
                <a:prstClr val="black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4409439" y="3777734"/>
            <a:ext cx="1355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>
                <a:solidFill>
                  <a:prstClr val="black"/>
                </a:solidFill>
                <a:latin typeface="Verdana" charset="0"/>
                <a:ea typeface="MS PGothic" pitchFamily="34" charset="-128"/>
              </a:rPr>
              <a:t>Never/Never  ?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4529509" y="4450077"/>
            <a:ext cx="177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 err="1">
                <a:solidFill>
                  <a:prstClr val="black"/>
                </a:solidFill>
                <a:latin typeface="Verdana" charset="0"/>
                <a:ea typeface="MS PGothic" pitchFamily="34" charset="-128"/>
              </a:rPr>
              <a:t>Ever/Ever</a:t>
            </a:r>
            <a:r>
              <a:rPr lang="da-DK" sz="1200" dirty="0">
                <a:solidFill>
                  <a:prstClr val="black"/>
                </a:solidFill>
                <a:latin typeface="Verdana" charset="0"/>
                <a:ea typeface="MS PGothic" pitchFamily="34" charset="-128"/>
              </a:rPr>
              <a:t>  </a:t>
            </a:r>
            <a:r>
              <a:rPr lang="da-DK" dirty="0">
                <a:solidFill>
                  <a:prstClr val="black"/>
                </a:solidFill>
                <a:latin typeface="Verdana" charset="0"/>
                <a:ea typeface="MS PGothic" pitchFamily="34" charset="-128"/>
              </a:rPr>
              <a:t>A=.43</a:t>
            </a:r>
            <a:r>
              <a:rPr lang="da-DK" sz="1200" dirty="0">
                <a:solidFill>
                  <a:prstClr val="black"/>
                </a:solidFill>
                <a:latin typeface="Verdana" charset="0"/>
                <a:ea typeface="MS PGothic" pitchFamily="34" charset="-128"/>
              </a:rPr>
              <a:t> </a:t>
            </a:r>
          </a:p>
        </p:txBody>
      </p:sp>
      <p:sp>
        <p:nvSpPr>
          <p:cNvPr id="16" name="Kombinationstegning 15"/>
          <p:cNvSpPr/>
          <p:nvPr/>
        </p:nvSpPr>
        <p:spPr bwMode="auto">
          <a:xfrm>
            <a:off x="4541520" y="4765040"/>
            <a:ext cx="2164080" cy="20320"/>
          </a:xfrm>
          <a:custGeom>
            <a:avLst/>
            <a:gdLst>
              <a:gd name="connsiteX0" fmla="*/ 2164080 w 2164080"/>
              <a:gd name="connsiteY0" fmla="*/ 20320 h 20320"/>
              <a:gd name="connsiteX1" fmla="*/ 0 w 2164080"/>
              <a:gd name="connsiteY1" fmla="*/ 0 h 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4080" h="20320">
                <a:moveTo>
                  <a:pt x="2164080" y="20320"/>
                </a:move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solidFill>
                <a:prstClr val="black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7" name="Kombinationstegning 16"/>
          <p:cNvSpPr/>
          <p:nvPr/>
        </p:nvSpPr>
        <p:spPr bwMode="auto">
          <a:xfrm>
            <a:off x="4531360" y="4775200"/>
            <a:ext cx="20320" cy="853440"/>
          </a:xfrm>
          <a:custGeom>
            <a:avLst/>
            <a:gdLst>
              <a:gd name="connsiteX0" fmla="*/ 0 w 20320"/>
              <a:gd name="connsiteY0" fmla="*/ 0 h 853440"/>
              <a:gd name="connsiteX1" fmla="*/ 20320 w 20320"/>
              <a:gd name="connsiteY1" fmla="*/ 853440 h 853440"/>
              <a:gd name="connsiteX2" fmla="*/ 20320 w 20320"/>
              <a:gd name="connsiteY2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" h="853440">
                <a:moveTo>
                  <a:pt x="0" y="0"/>
                </a:moveTo>
                <a:lnTo>
                  <a:pt x="20320" y="853440"/>
                </a:lnTo>
                <a:lnTo>
                  <a:pt x="20320" y="85344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solidFill>
                <a:prstClr val="black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4495800" y="510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 err="1">
                <a:solidFill>
                  <a:prstClr val="black"/>
                </a:solidFill>
                <a:latin typeface="Verdana" charset="0"/>
                <a:ea typeface="MS PGothic" pitchFamily="34" charset="-128"/>
              </a:rPr>
              <a:t>Current/Current</a:t>
            </a:r>
            <a:r>
              <a:rPr lang="da-DK" dirty="0">
                <a:solidFill>
                  <a:prstClr val="black"/>
                </a:solidFill>
                <a:latin typeface="Verdana" charset="0"/>
                <a:ea typeface="MS PGothic" pitchFamily="34" charset="-128"/>
              </a:rPr>
              <a:t> A=.48</a:t>
            </a:r>
          </a:p>
        </p:txBody>
      </p:sp>
      <p:sp>
        <p:nvSpPr>
          <p:cNvPr id="19" name="Tekstboks 18"/>
          <p:cNvSpPr txBox="1"/>
          <p:nvPr/>
        </p:nvSpPr>
        <p:spPr>
          <a:xfrm>
            <a:off x="3129812" y="4267200"/>
            <a:ext cx="1106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>
                <a:solidFill>
                  <a:prstClr val="black"/>
                </a:solidFill>
                <a:latin typeface="Verdana" charset="0"/>
                <a:ea typeface="MS PGothic" pitchFamily="34" charset="-128"/>
              </a:rPr>
              <a:t>MZ OR=10</a:t>
            </a:r>
          </a:p>
        </p:txBody>
      </p:sp>
      <p:sp>
        <p:nvSpPr>
          <p:cNvPr id="20" name="Tekstboks 19"/>
          <p:cNvSpPr txBox="1"/>
          <p:nvPr/>
        </p:nvSpPr>
        <p:spPr>
          <a:xfrm>
            <a:off x="3182620" y="5029200"/>
            <a:ext cx="1069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>
                <a:solidFill>
                  <a:prstClr val="black"/>
                </a:solidFill>
                <a:latin typeface="Verdana" charset="0"/>
                <a:ea typeface="MS PGothic" pitchFamily="34" charset="-128"/>
              </a:rPr>
              <a:t>DZ OR=4.5</a:t>
            </a:r>
          </a:p>
        </p:txBody>
      </p:sp>
      <p:sp>
        <p:nvSpPr>
          <p:cNvPr id="21" name="Tekstboks 20"/>
          <p:cNvSpPr txBox="1"/>
          <p:nvPr/>
        </p:nvSpPr>
        <p:spPr>
          <a:xfrm>
            <a:off x="4724400" y="3048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prstClr val="black"/>
                </a:solidFill>
                <a:latin typeface="Verdana" charset="0"/>
                <a:ea typeface="MS PGothic" pitchFamily="34" charset="-128"/>
              </a:rPr>
              <a:t>A=.41</a:t>
            </a:r>
          </a:p>
        </p:txBody>
      </p:sp>
    </p:spTree>
    <p:extLst>
      <p:ext uri="{BB962C8B-B14F-4D97-AF65-F5344CB8AC3E}">
        <p14:creationId xmlns:p14="http://schemas.microsoft.com/office/powerpoint/2010/main" val="35195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4299"/>
          </a:xfrm>
        </p:spPr>
        <p:txBody>
          <a:bodyPr/>
          <a:lstStyle/>
          <a:p>
            <a:r>
              <a:rPr lang="fi-FI" dirty="0" err="1" smtClean="0"/>
              <a:t>Conclusions</a:t>
            </a:r>
            <a:r>
              <a:rPr lang="fi-FI" dirty="0" smtClean="0"/>
              <a:t> and </a:t>
            </a:r>
            <a:r>
              <a:rPr lang="fi-FI" dirty="0" err="1" smtClean="0"/>
              <a:t>context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59325"/>
          </a:xfrm>
        </p:spPr>
        <p:txBody>
          <a:bodyPr/>
          <a:lstStyle/>
          <a:p>
            <a:r>
              <a:rPr lang="en-US" sz="2400" dirty="0"/>
              <a:t>There is substantial heritability of lung cancer and genetic influences are conditional on exposure to tobacco and stable with increasing age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Earlier family (</a:t>
            </a:r>
            <a:r>
              <a:rPr lang="en-US" sz="2400" dirty="0" err="1" smtClean="0"/>
              <a:t>Czene</a:t>
            </a:r>
            <a:r>
              <a:rPr lang="en-US" sz="2400" dirty="0" smtClean="0"/>
              <a:t> K et al 2002) and twin (Braun M et al. 1995, Lichtenstein P et al. 2000</a:t>
            </a:r>
            <a:r>
              <a:rPr lang="en-US" sz="2400" dirty="0"/>
              <a:t>)</a:t>
            </a:r>
            <a:r>
              <a:rPr lang="en-US" sz="2400" dirty="0" smtClean="0"/>
              <a:t> studies suggest </a:t>
            </a:r>
            <a:r>
              <a:rPr lang="en-US" sz="2400" dirty="0"/>
              <a:t>that the contribution of genetic factors is very modest. However, these studies have not taken the effect of smoking into account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GWAS studies indicate that some associated loci are found in both smokers and non-smokers, while others are found only in smokers. </a:t>
            </a:r>
            <a:endParaRPr lang="fi-FI" sz="2400" dirty="0"/>
          </a:p>
          <a:p>
            <a:endParaRPr lang="fi-FI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fi-FI" smtClean="0"/>
          </a:p>
          <a:p>
            <a:endParaRPr lang="en-US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0"/>
            <a:ext cx="730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Genetic </a:t>
            </a:r>
            <a:r>
              <a:rPr lang="en-US" dirty="0" smtClean="0"/>
              <a:t>Influences </a:t>
            </a:r>
            <a:r>
              <a:rPr lang="en-US" dirty="0"/>
              <a:t>on Lung Cancer: The Nordic Twin Study of Cancer</a:t>
            </a:r>
            <a:endParaRPr lang="fi-FI" dirty="0"/>
          </a:p>
          <a:p>
            <a:r>
              <a:rPr lang="fi-FI" dirty="0" smtClean="0"/>
              <a:t>Hjelmborg J, Korhonen T et </a:t>
            </a:r>
            <a:r>
              <a:rPr lang="fi-FI" dirty="0" err="1" smtClean="0"/>
              <a:t>al</a:t>
            </a:r>
            <a:r>
              <a:rPr lang="fi-FI" dirty="0" smtClean="0"/>
              <a:t>, </a:t>
            </a:r>
            <a:r>
              <a:rPr lang="fi-FI" dirty="0" err="1" smtClean="0"/>
              <a:t>under</a:t>
            </a:r>
            <a:r>
              <a:rPr lang="fi-FI" dirty="0" smtClean="0"/>
              <a:t> </a:t>
            </a:r>
            <a:r>
              <a:rPr lang="fi-FI" dirty="0" err="1" smtClean="0"/>
              <a:t>review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8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3403600" y="1992313"/>
            <a:ext cx="27479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ctr"/>
            <a:endParaRPr lang="en-US" altLang="fi-FI" sz="2800" b="1">
              <a:latin typeface="Calibri" charset="0"/>
            </a:endParaRPr>
          </a:p>
          <a:p>
            <a:pPr algn="ctr"/>
            <a:endParaRPr lang="en-US" altLang="fi-FI" sz="2800" b="1">
              <a:solidFill>
                <a:srgbClr val="76A776"/>
              </a:solidFill>
              <a:latin typeface="Calibri" charset="0"/>
            </a:endParaRPr>
          </a:p>
          <a:p>
            <a:pPr algn="ctr"/>
            <a:r>
              <a:rPr lang="en-US" altLang="fi-FI" sz="2800" b="1">
                <a:solidFill>
                  <a:srgbClr val="76A776"/>
                </a:solidFill>
                <a:latin typeface="Calibri" charset="0"/>
              </a:rPr>
              <a:t>The NorTwinCan Team</a:t>
            </a:r>
          </a:p>
          <a:p>
            <a:pPr algn="ctr"/>
            <a:r>
              <a:rPr lang="en-US" altLang="fi-FI" sz="2800" b="1">
                <a:latin typeface="Calibri" charset="0"/>
              </a:rPr>
              <a:t> </a:t>
            </a:r>
          </a:p>
          <a:p>
            <a:pPr algn="ctr"/>
            <a:endParaRPr lang="en-US" altLang="fi-FI" b="1" u="sng">
              <a:solidFill>
                <a:srgbClr val="FF011E"/>
              </a:solidFill>
              <a:latin typeface="Calibri" charset="0"/>
            </a:endParaRPr>
          </a:p>
          <a:p>
            <a:pPr algn="ctr"/>
            <a:endParaRPr lang="en-US" altLang="fi-FI" b="1" u="sng">
              <a:solidFill>
                <a:srgbClr val="FF011E"/>
              </a:solidFill>
              <a:latin typeface="Calibri" charset="0"/>
            </a:endParaRPr>
          </a:p>
          <a:p>
            <a:pPr algn="ctr"/>
            <a:endParaRPr lang="en-US" altLang="fi-FI">
              <a:solidFill>
                <a:srgbClr val="FF011E"/>
              </a:solidFill>
              <a:latin typeface="Calibri" charset="0"/>
            </a:endParaRPr>
          </a:p>
          <a:p>
            <a:pPr algn="ctr"/>
            <a:endParaRPr lang="en-US" altLang="fi-FI" sz="1800">
              <a:solidFill>
                <a:srgbClr val="FF011E"/>
              </a:solidFill>
              <a:latin typeface="Calibri" charset="0"/>
            </a:endParaRPr>
          </a:p>
          <a:p>
            <a:pPr algn="ctr"/>
            <a:endParaRPr lang="en-US" altLang="fi-FI" sz="1800">
              <a:solidFill>
                <a:srgbClr val="FF011E"/>
              </a:solidFill>
              <a:latin typeface="Calibri" charset="0"/>
            </a:endParaRPr>
          </a:p>
          <a:p>
            <a:pPr algn="ctr"/>
            <a:endParaRPr lang="en-US" altLang="fi-FI" sz="800">
              <a:solidFill>
                <a:srgbClr val="FF011E"/>
              </a:solidFill>
              <a:latin typeface="Calibri" charset="0"/>
            </a:endParaRP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838200" y="1447800"/>
            <a:ext cx="353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i-FI" sz="2000" b="1">
                <a:latin typeface="Calibri" charset="0"/>
              </a:rPr>
              <a:t>Harvard School of Public Health</a:t>
            </a: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5899150" y="1720850"/>
            <a:ext cx="2386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i-FI" sz="2000" b="1">
                <a:latin typeface="Calibri" charset="0"/>
              </a:rPr>
              <a:t>Danish Twin Registry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3352800" y="4876800"/>
            <a:ext cx="26193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i-FI" sz="2000" b="1">
                <a:latin typeface="Calibri" charset="0"/>
              </a:rPr>
              <a:t>Swedish Twin Registry</a:t>
            </a:r>
          </a:p>
        </p:txBody>
      </p:sp>
      <p:pic>
        <p:nvPicPr>
          <p:cNvPr id="2355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79388"/>
            <a:ext cx="72548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 descr="m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179388"/>
            <a:ext cx="8699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3" descr="axel.asp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7838"/>
            <a:ext cx="97631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4" descr="mika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b="19521"/>
          <a:stretch>
            <a:fillRect/>
          </a:stretch>
        </p:blipFill>
        <p:spPr bwMode="auto">
          <a:xfrm>
            <a:off x="3022600" y="5410200"/>
            <a:ext cx="7651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5" descr="czene_kamil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5389563"/>
            <a:ext cx="6953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8" descr="hjelmborg.aspx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477838"/>
            <a:ext cx="9747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9" descr="jun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5397500"/>
            <a:ext cx="6524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20" descr="scheik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466725"/>
            <a:ext cx="876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28600" y="1143000"/>
            <a:ext cx="82550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latin typeface="+mj-lt"/>
                <a:ea typeface="ＭＳ Ｐゴシック" charset="0"/>
                <a:cs typeface="ＭＳ Ｐゴシック" charset="0"/>
              </a:rPr>
              <a:t>Lorelei </a:t>
            </a:r>
            <a:r>
              <a:rPr lang="en-US" sz="900" b="1" dirty="0" err="1">
                <a:latin typeface="+mj-lt"/>
                <a:ea typeface="ＭＳ Ｐゴシック" charset="0"/>
                <a:cs typeface="ＭＳ Ｐゴシック" charset="0"/>
              </a:rPr>
              <a:t>Mucci</a:t>
            </a:r>
            <a:endParaRPr lang="en-US" sz="9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" y="1143000"/>
            <a:ext cx="1019175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latin typeface="+mj-lt"/>
                <a:ea typeface="ＭＳ Ｐゴシック" charset="0"/>
                <a:cs typeface="ＭＳ Ｐゴシック" charset="0"/>
              </a:rPr>
              <a:t>Hans-</a:t>
            </a:r>
            <a:r>
              <a:rPr lang="en-US" sz="900" b="1" dirty="0" err="1">
                <a:latin typeface="+mj-lt"/>
                <a:ea typeface="ＭＳ Ｐゴシック" charset="0"/>
                <a:cs typeface="ＭＳ Ｐゴシック" charset="0"/>
              </a:rPr>
              <a:t>Olov</a:t>
            </a:r>
            <a:r>
              <a:rPr lang="en-US" sz="900" b="1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900" b="1" dirty="0" err="1">
                <a:latin typeface="+mj-lt"/>
                <a:ea typeface="ＭＳ Ｐゴシック" charset="0"/>
                <a:cs typeface="ＭＳ Ｐゴシック" charset="0"/>
              </a:rPr>
              <a:t>Adami</a:t>
            </a:r>
            <a:endParaRPr lang="en-US" sz="9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3388" y="1147763"/>
            <a:ext cx="903287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latin typeface="+mj-lt"/>
                <a:ea typeface="ＭＳ Ｐゴシック" charset="0"/>
                <a:cs typeface="ＭＳ Ｐゴシック" charset="0"/>
              </a:rPr>
              <a:t>David </a:t>
            </a:r>
            <a:r>
              <a:rPr lang="en-US" sz="900" b="1" dirty="0" err="1">
                <a:latin typeface="+mj-lt"/>
                <a:ea typeface="ＭＳ Ｐゴシック" charset="0"/>
                <a:cs typeface="ＭＳ Ｐゴシック" charset="0"/>
              </a:rPr>
              <a:t>Havelick</a:t>
            </a:r>
            <a:endParaRPr lang="en-US" sz="9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1458913"/>
            <a:ext cx="976313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dirty="0">
                <a:latin typeface="+mj-lt"/>
                <a:ea typeface="ＭＳ Ｐゴシック" charset="0"/>
                <a:cs typeface="ＭＳ Ｐゴシック" charset="0"/>
              </a:rPr>
              <a:t>Axel </a:t>
            </a:r>
            <a:r>
              <a:rPr lang="en-US" sz="900" b="1" dirty="0" err="1">
                <a:latin typeface="+mj-lt"/>
                <a:ea typeface="ＭＳ Ｐゴシック" charset="0"/>
                <a:cs typeface="ＭＳ Ｐゴシック" charset="0"/>
              </a:rPr>
              <a:t>Skytthe</a:t>
            </a:r>
            <a:endParaRPr lang="en-US" sz="9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6125" y="1455738"/>
            <a:ext cx="976313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dirty="0">
                <a:latin typeface="+mj-lt"/>
                <a:ea typeface="ＭＳ Ｐゴシック" charset="0"/>
                <a:cs typeface="ＭＳ Ｐゴシック" charset="0"/>
              </a:rPr>
              <a:t>Jacob </a:t>
            </a:r>
            <a:r>
              <a:rPr lang="en-US" sz="900" b="1" dirty="0" err="1">
                <a:latin typeface="+mj-lt"/>
                <a:ea typeface="ＭＳ Ｐゴシック" charset="0"/>
                <a:cs typeface="ＭＳ Ｐゴシック" charset="0"/>
              </a:rPr>
              <a:t>Hjelmborg</a:t>
            </a:r>
            <a:endParaRPr lang="en-US" sz="9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0513" y="1452563"/>
            <a:ext cx="128428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dirty="0">
                <a:latin typeface="+mj-lt"/>
                <a:ea typeface="ＭＳ Ｐゴシック" charset="0"/>
                <a:cs typeface="ＭＳ Ｐゴシック" charset="0"/>
              </a:rPr>
              <a:t>Thomas </a:t>
            </a:r>
            <a:r>
              <a:rPr lang="en-US" sz="900" b="1" dirty="0" err="1">
                <a:latin typeface="+mj-lt"/>
                <a:ea typeface="ＭＳ Ｐゴシック" charset="0"/>
                <a:cs typeface="ＭＳ Ｐゴシック" charset="0"/>
              </a:rPr>
              <a:t>Scheike</a:t>
            </a:r>
            <a:endParaRPr lang="en-US" sz="9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3572" name="Gruppe 4"/>
          <p:cNvGrpSpPr>
            <a:grpSpLocks/>
          </p:cNvGrpSpPr>
          <p:nvPr/>
        </p:nvGrpSpPr>
        <p:grpSpPr bwMode="auto">
          <a:xfrm>
            <a:off x="6362700" y="2743200"/>
            <a:ext cx="2617788" cy="3627438"/>
            <a:chOff x="741669" y="3195414"/>
            <a:chExt cx="2617787" cy="1553357"/>
          </a:xfrm>
        </p:grpSpPr>
        <p:sp>
          <p:nvSpPr>
            <p:cNvPr id="23594" name="Text Box 8"/>
            <p:cNvSpPr txBox="1">
              <a:spLocks noChangeArrowheads="1"/>
            </p:cNvSpPr>
            <p:nvPr/>
          </p:nvSpPr>
          <p:spPr bwMode="auto">
            <a:xfrm>
              <a:off x="741669" y="4445601"/>
              <a:ext cx="2617787" cy="3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i-FI" sz="2000" b="1">
                  <a:latin typeface="Calibri" charset="0"/>
                </a:rPr>
                <a:t>Finnish Twin Cohort Study</a:t>
              </a:r>
            </a:p>
          </p:txBody>
        </p:sp>
        <p:pic>
          <p:nvPicPr>
            <p:cNvPr id="23595" name="Picture 16" descr="jaakko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170" y="3195414"/>
              <a:ext cx="856944" cy="52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6" name="Picture 17" descr="eero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288" y="3195414"/>
              <a:ext cx="917882" cy="52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855969" y="3717505"/>
              <a:ext cx="976313" cy="992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 err="1">
                  <a:latin typeface="+mj-lt"/>
                  <a:ea typeface="ＭＳ Ｐゴシック" charset="0"/>
                  <a:cs typeface="ＭＳ Ｐゴシック" charset="0"/>
                </a:rPr>
                <a:t>Jaakko</a:t>
              </a:r>
              <a:r>
                <a:rPr lang="en-US" sz="900" b="1" dirty="0">
                  <a:latin typeface="+mj-lt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900" b="1" dirty="0" err="1">
                  <a:latin typeface="+mj-lt"/>
                  <a:ea typeface="ＭＳ Ｐゴシック" charset="0"/>
                  <a:cs typeface="ＭＳ Ｐゴシック" charset="0"/>
                </a:rPr>
                <a:t>Kaprio</a:t>
              </a:r>
              <a:endParaRPr lang="en-US" sz="900" b="1" dirty="0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22769" y="3717505"/>
              <a:ext cx="976313" cy="992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 err="1">
                  <a:latin typeface="+mj-lt"/>
                  <a:ea typeface="ＭＳ Ｐゴシック" charset="0"/>
                  <a:cs typeface="ＭＳ Ｐゴシック" charset="0"/>
                </a:rPr>
                <a:t>Eero</a:t>
              </a:r>
              <a:r>
                <a:rPr lang="en-US" sz="900" b="1" dirty="0">
                  <a:latin typeface="+mj-lt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900" b="1" dirty="0" err="1">
                  <a:latin typeface="+mj-lt"/>
                  <a:ea typeface="ＭＳ Ｐゴシック" charset="0"/>
                  <a:cs typeface="ＭＳ Ｐゴシック" charset="0"/>
                </a:rPr>
                <a:t>Pukkala</a:t>
              </a:r>
              <a:endParaRPr lang="en-US" sz="900" b="1" dirty="0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744788" y="6350000"/>
            <a:ext cx="1141412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b="1" dirty="0" err="1">
                <a:latin typeface="+mj-lt"/>
                <a:ea typeface="ＭＳ Ｐゴシック" charset="0"/>
                <a:cs typeface="ＭＳ Ｐゴシック" charset="0"/>
              </a:rPr>
              <a:t>Mikael</a:t>
            </a:r>
            <a:r>
              <a:rPr lang="en-US" sz="900" b="1" dirty="0">
                <a:latin typeface="+mj-lt"/>
                <a:ea typeface="ＭＳ Ｐゴシック" charset="0"/>
                <a:cs typeface="ＭＳ Ｐゴシック" charset="0"/>
              </a:rPr>
              <a:t> Hartman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02050" y="6318250"/>
            <a:ext cx="1143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dirty="0" err="1">
                <a:latin typeface="+mj-lt"/>
                <a:ea typeface="ＭＳ Ｐゴシック" charset="0"/>
                <a:cs typeface="ＭＳ Ｐゴシック" charset="0"/>
              </a:rPr>
              <a:t>Kamila</a:t>
            </a:r>
            <a:r>
              <a:rPr lang="en-US" sz="900" b="1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900" b="1" dirty="0" err="1">
                <a:latin typeface="+mj-lt"/>
                <a:ea typeface="ＭＳ Ｐゴシック" charset="0"/>
                <a:cs typeface="ＭＳ Ｐゴシック" charset="0"/>
              </a:rPr>
              <a:t>Czene</a:t>
            </a:r>
            <a:endParaRPr lang="en-US" sz="9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06913" y="6318250"/>
            <a:ext cx="1143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dirty="0" err="1">
                <a:latin typeface="+mj-lt"/>
                <a:ea typeface="ＭＳ Ｐゴシック" charset="0"/>
                <a:cs typeface="ＭＳ Ｐゴシック" charset="0"/>
              </a:rPr>
              <a:t>Juni</a:t>
            </a:r>
            <a:r>
              <a:rPr lang="en-US" sz="900" b="1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900" b="1" dirty="0" err="1">
                <a:latin typeface="+mj-lt"/>
                <a:ea typeface="ＭＳ Ｐゴシック" charset="0"/>
                <a:cs typeface="ＭＳ Ｐゴシック" charset="0"/>
              </a:rPr>
              <a:t>Palmgren</a:t>
            </a:r>
            <a:endParaRPr lang="en-US" sz="9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3576" name="Gruppe 1"/>
          <p:cNvGrpSpPr>
            <a:grpSpLocks/>
          </p:cNvGrpSpPr>
          <p:nvPr/>
        </p:nvGrpSpPr>
        <p:grpSpPr bwMode="auto">
          <a:xfrm>
            <a:off x="496888" y="2863850"/>
            <a:ext cx="2908300" cy="1665288"/>
            <a:chOff x="6003925" y="2928938"/>
            <a:chExt cx="2908300" cy="1665287"/>
          </a:xfrm>
        </p:grpSpPr>
        <p:sp>
          <p:nvSpPr>
            <p:cNvPr id="23587" name="Text Box 8"/>
            <p:cNvSpPr txBox="1">
              <a:spLocks noChangeArrowheads="1"/>
            </p:cNvSpPr>
            <p:nvPr/>
          </p:nvSpPr>
          <p:spPr bwMode="auto">
            <a:xfrm>
              <a:off x="6003925" y="4194175"/>
              <a:ext cx="29083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i-FI" sz="2000" b="1">
                  <a:latin typeface="Calibri" charset="0"/>
                </a:rPr>
                <a:t>Norwegian Twin Registry</a:t>
              </a:r>
            </a:p>
          </p:txBody>
        </p:sp>
        <p:pic>
          <p:nvPicPr>
            <p:cNvPr id="23588" name="Picture 12" descr="harris.gi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388" y="2928938"/>
              <a:ext cx="815975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122987" y="3963987"/>
              <a:ext cx="1143000" cy="230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latin typeface="+mj-lt"/>
                  <a:ea typeface="ＭＳ Ｐゴシック" charset="0"/>
                  <a:cs typeface="ＭＳ Ｐゴシック" charset="0"/>
                </a:rPr>
                <a:t>Jennifer Harris</a:t>
              </a:r>
            </a:p>
          </p:txBody>
        </p:sp>
        <p:pic>
          <p:nvPicPr>
            <p:cNvPr id="23590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813" y="2928938"/>
              <a:ext cx="719137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6888162" y="3963987"/>
              <a:ext cx="1141413" cy="230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 err="1">
                  <a:latin typeface="+mj-lt"/>
                  <a:ea typeface="ＭＳ Ｐゴシック" charset="0"/>
                  <a:cs typeface="ＭＳ Ｐゴシック" charset="0"/>
                </a:rPr>
                <a:t>Ingunn</a:t>
              </a:r>
              <a:r>
                <a:rPr lang="en-US" sz="900" b="1" dirty="0">
                  <a:latin typeface="+mj-lt"/>
                  <a:ea typeface="ＭＳ Ｐゴシック" charset="0"/>
                  <a:cs typeface="ＭＳ Ｐゴシック" charset="0"/>
                </a:rPr>
                <a:t> Brandt</a:t>
              </a:r>
            </a:p>
          </p:txBody>
        </p:sp>
        <p:pic>
          <p:nvPicPr>
            <p:cNvPr id="23592" name="Picture 35" descr="nilsen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40" t="18018" r="49522" b="60519"/>
            <a:stretch>
              <a:fillRect/>
            </a:stretch>
          </p:blipFill>
          <p:spPr bwMode="auto">
            <a:xfrm>
              <a:off x="7918450" y="2928938"/>
              <a:ext cx="823913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7854950" y="3963987"/>
              <a:ext cx="973137" cy="230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latin typeface="+mj-lt"/>
                  <a:ea typeface="ＭＳ Ｐゴシック" charset="0"/>
                  <a:cs typeface="ＭＳ Ｐゴシック" charset="0"/>
                </a:rPr>
                <a:t>Thomas </a:t>
              </a:r>
              <a:r>
                <a:rPr lang="en-US" sz="900" b="1" dirty="0" err="1">
                  <a:latin typeface="+mj-lt"/>
                  <a:ea typeface="ＭＳ Ｐゴシック" charset="0"/>
                  <a:cs typeface="ＭＳ Ｐゴシック" charset="0"/>
                </a:rPr>
                <a:t>Nilsen</a:t>
              </a:r>
              <a:endParaRPr lang="en-US" sz="900" b="1" dirty="0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2357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79388"/>
            <a:ext cx="9048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044700" y="1147763"/>
            <a:ext cx="954088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latin typeface="+mj-lt"/>
                <a:ea typeface="ＭＳ Ｐゴシック" charset="0"/>
                <a:cs typeface="ＭＳ Ｐゴシック" charset="0"/>
              </a:rPr>
              <a:t>Kathryn Penney</a:t>
            </a:r>
          </a:p>
        </p:txBody>
      </p:sp>
      <p:pic>
        <p:nvPicPr>
          <p:cNvPr id="23579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541972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367338" y="6326188"/>
            <a:ext cx="114300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dirty="0">
                <a:latin typeface="+mj-lt"/>
                <a:ea typeface="ＭＳ Ｐゴシック" charset="0"/>
                <a:cs typeface="ＭＳ Ｐゴシック" charset="0"/>
              </a:rPr>
              <a:t>Nancy Pedersen</a:t>
            </a:r>
          </a:p>
        </p:txBody>
      </p:sp>
      <p:pic>
        <p:nvPicPr>
          <p:cNvPr id="23581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493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696200" y="1447800"/>
            <a:ext cx="1284288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dirty="0" err="1">
                <a:latin typeface="+mj-lt"/>
                <a:ea typeface="ＭＳ Ｐゴシック" charset="0"/>
                <a:cs typeface="ＭＳ Ｐゴシック" charset="0"/>
              </a:rPr>
              <a:t>Niels</a:t>
            </a:r>
            <a:r>
              <a:rPr lang="en-US" sz="900" b="1" dirty="0">
                <a:latin typeface="+mj-lt"/>
                <a:ea typeface="ＭＳ Ｐゴシック" charset="0"/>
                <a:cs typeface="ＭＳ Ｐゴシック" charset="0"/>
              </a:rPr>
              <a:t> Holm</a:t>
            </a:r>
          </a:p>
        </p:txBody>
      </p:sp>
      <p:pic>
        <p:nvPicPr>
          <p:cNvPr id="7199" name="Picture 6" descr="DSC04945.JPG"/>
          <p:cNvPicPr>
            <a:picLocks noChangeAspect="1"/>
          </p:cNvPicPr>
          <p:nvPr/>
        </p:nvPicPr>
        <p:blipFill>
          <a:blip r:embed="rId18"/>
          <a:srcRect l="56477" t="18559" r="21722" b="48593"/>
          <a:stretch>
            <a:fillRect/>
          </a:stretch>
        </p:blipFill>
        <p:spPr bwMode="auto">
          <a:xfrm>
            <a:off x="8001000" y="457200"/>
            <a:ext cx="863600" cy="9906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</p:spPr>
      </p:pic>
      <p:sp>
        <p:nvSpPr>
          <p:cNvPr id="23584" name="Tekstiruutu 43"/>
          <p:cNvSpPr txBox="1">
            <a:spLocks noChangeArrowheads="1"/>
          </p:cNvSpPr>
          <p:nvPr/>
        </p:nvSpPr>
        <p:spPr bwMode="auto">
          <a:xfrm>
            <a:off x="6629400" y="5486400"/>
            <a:ext cx="2092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r>
              <a:rPr lang="fi-FI" altLang="fi-FI" sz="800"/>
              <a:t>Tellervo Korhonen  Kauko Heikkilä</a:t>
            </a:r>
          </a:p>
        </p:txBody>
      </p:sp>
      <p:pic>
        <p:nvPicPr>
          <p:cNvPr id="23585" name="Kuva 44" descr="Telle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Kuva 45" descr="Kauko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9144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4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 smtClean="0"/>
              <a:t>WHAT HAVE WE LEARNED FROM GWA’s</a:t>
            </a:r>
            <a:endParaRPr lang="fi-FI" sz="3600" dirty="0" smtClean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4085" y="979714"/>
            <a:ext cx="8726565" cy="4586515"/>
          </a:xfrm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fi-FI" sz="2000" dirty="0" err="1" smtClean="0"/>
              <a:t>Very</a:t>
            </a:r>
            <a:r>
              <a:rPr lang="fi-FI" sz="2000" dirty="0" smtClean="0"/>
              <a:t> </a:t>
            </a:r>
            <a:r>
              <a:rPr lang="fi-FI" sz="2000" dirty="0" err="1" smtClean="0"/>
              <a:t>large</a:t>
            </a:r>
            <a:r>
              <a:rPr lang="fi-FI" sz="2000" dirty="0" smtClean="0"/>
              <a:t> </a:t>
            </a:r>
            <a:r>
              <a:rPr lang="fi-FI" sz="2000" dirty="0" err="1" smtClean="0"/>
              <a:t>sample</a:t>
            </a:r>
            <a:r>
              <a:rPr lang="fi-FI" sz="2000" dirty="0" smtClean="0"/>
              <a:t> </a:t>
            </a:r>
            <a:r>
              <a:rPr lang="fi-FI" sz="2000" dirty="0" err="1" smtClean="0"/>
              <a:t>sizes</a:t>
            </a:r>
            <a:r>
              <a:rPr lang="fi-FI" sz="2000" dirty="0" smtClean="0"/>
              <a:t> </a:t>
            </a:r>
            <a:r>
              <a:rPr lang="fi-FI" sz="2000" dirty="0" err="1" smtClean="0"/>
              <a:t>are</a:t>
            </a:r>
            <a:r>
              <a:rPr lang="fi-FI" sz="2000" dirty="0" smtClean="0"/>
              <a:t> </a:t>
            </a:r>
            <a:r>
              <a:rPr lang="fi-FI" sz="2000" dirty="0" err="1" smtClean="0"/>
              <a:t>needed</a:t>
            </a:r>
            <a:r>
              <a:rPr lang="fi-FI" sz="2000" dirty="0" smtClean="0"/>
              <a:t> to </a:t>
            </a:r>
            <a:r>
              <a:rPr lang="fi-FI" sz="2000" dirty="0" err="1" smtClean="0"/>
              <a:t>achieve</a:t>
            </a:r>
            <a:r>
              <a:rPr lang="fi-FI" sz="2000" dirty="0" smtClean="0"/>
              <a:t> </a:t>
            </a:r>
            <a:r>
              <a:rPr lang="fi-FI" sz="2000" dirty="0" err="1" smtClean="0"/>
              <a:t>genome-wide</a:t>
            </a:r>
            <a:r>
              <a:rPr lang="fi-FI" sz="2000" dirty="0" smtClean="0"/>
              <a:t> </a:t>
            </a:r>
            <a:r>
              <a:rPr lang="fi-FI" sz="2000" dirty="0" err="1" smtClean="0"/>
              <a:t>significant</a:t>
            </a:r>
            <a:r>
              <a:rPr lang="fi-FI" sz="2000" dirty="0" smtClean="0"/>
              <a:t> </a:t>
            </a:r>
            <a:r>
              <a:rPr lang="fi-FI" sz="2000" dirty="0" err="1" smtClean="0"/>
              <a:t>results</a:t>
            </a:r>
            <a:endParaRPr lang="fi-FI" sz="2000" dirty="0" smtClean="0"/>
          </a:p>
          <a:p>
            <a:pPr lvl="1" eaLnBrk="1" hangingPunct="1">
              <a:spcBef>
                <a:spcPts val="300"/>
              </a:spcBef>
            </a:pPr>
            <a:r>
              <a:rPr lang="fi-FI" sz="1600" dirty="0" err="1" smtClean="0"/>
              <a:t>Almost</a:t>
            </a:r>
            <a:r>
              <a:rPr lang="fi-FI" sz="1600" dirty="0" smtClean="0"/>
              <a:t> </a:t>
            </a:r>
            <a:r>
              <a:rPr lang="fi-FI" sz="1600" dirty="0" err="1" smtClean="0"/>
              <a:t>linear</a:t>
            </a:r>
            <a:r>
              <a:rPr lang="fi-FI" sz="1600" dirty="0" smtClean="0"/>
              <a:t> association </a:t>
            </a:r>
            <a:r>
              <a:rPr lang="fi-FI" sz="1600" dirty="0" err="1" smtClean="0"/>
              <a:t>between</a:t>
            </a:r>
            <a:r>
              <a:rPr lang="fi-FI" sz="1600" dirty="0" smtClean="0"/>
              <a:t> </a:t>
            </a:r>
            <a:r>
              <a:rPr lang="fi-FI" sz="1600" dirty="0" err="1" smtClean="0"/>
              <a:t>sample</a:t>
            </a:r>
            <a:r>
              <a:rPr lang="fi-FI" sz="1600" dirty="0" smtClean="0"/>
              <a:t> </a:t>
            </a:r>
            <a:r>
              <a:rPr lang="fi-FI" sz="1600" dirty="0" err="1" smtClean="0"/>
              <a:t>size</a:t>
            </a:r>
            <a:r>
              <a:rPr lang="fi-FI" sz="1600" dirty="0" smtClean="0"/>
              <a:t> and # of </a:t>
            </a:r>
            <a:r>
              <a:rPr lang="fi-FI" sz="1600" dirty="0" err="1" smtClean="0">
                <a:solidFill>
                  <a:srgbClr val="000000"/>
                </a:solidFill>
              </a:rPr>
              <a:t>detected</a:t>
            </a:r>
            <a:r>
              <a:rPr lang="fi-FI" sz="1600" dirty="0" smtClean="0">
                <a:solidFill>
                  <a:srgbClr val="000000"/>
                </a:solidFill>
              </a:rPr>
              <a:t> </a:t>
            </a:r>
            <a:r>
              <a:rPr lang="fi-FI" sz="1600" dirty="0" err="1" smtClean="0"/>
              <a:t>loci</a:t>
            </a:r>
            <a:r>
              <a:rPr lang="fi-FI" sz="1600" dirty="0" smtClean="0"/>
              <a:t> </a:t>
            </a:r>
            <a:r>
              <a:rPr lang="fi-FI" sz="1600" dirty="0" smtClean="0">
                <a:solidFill>
                  <a:schemeClr val="tx2"/>
                </a:solidFill>
              </a:rPr>
              <a:t>(</a:t>
            </a:r>
            <a:r>
              <a:rPr lang="fi-FI" sz="1600" dirty="0" err="1" smtClean="0">
                <a:solidFill>
                  <a:schemeClr val="tx2"/>
                </a:solidFill>
              </a:rPr>
              <a:t>Visscher</a:t>
            </a:r>
            <a:r>
              <a:rPr lang="fi-FI" sz="1600" dirty="0" smtClean="0">
                <a:solidFill>
                  <a:schemeClr val="tx2"/>
                </a:solidFill>
              </a:rPr>
              <a:t> et al. 2012)</a:t>
            </a:r>
          </a:p>
          <a:p>
            <a:pPr lvl="1" eaLnBrk="1" hangingPunct="1">
              <a:spcBef>
                <a:spcPts val="300"/>
              </a:spcBef>
            </a:pPr>
            <a:r>
              <a:rPr lang="en-GB" sz="1600" dirty="0" err="1" smtClean="0"/>
              <a:t>Thorgeirsson</a:t>
            </a:r>
            <a:r>
              <a:rPr lang="en-GB" sz="1600" dirty="0" smtClean="0"/>
              <a:t> et al. </a:t>
            </a:r>
            <a:r>
              <a:rPr lang="en-GB" sz="1600" dirty="0" smtClean="0">
                <a:solidFill>
                  <a:schemeClr val="tx2"/>
                </a:solidFill>
              </a:rPr>
              <a:t>(Nature 2008) </a:t>
            </a:r>
            <a:r>
              <a:rPr lang="en-GB" sz="1600" dirty="0" smtClean="0"/>
              <a:t>enrolled &gt;10,000 smokers</a:t>
            </a:r>
          </a:p>
          <a:p>
            <a:pPr lvl="2" eaLnBrk="1" hangingPunct="1">
              <a:spcBef>
                <a:spcPts val="300"/>
              </a:spcBef>
            </a:pPr>
            <a:r>
              <a:rPr lang="en-GB" sz="1400" i="1" dirty="0" smtClean="0"/>
              <a:t>CHRNA5-CHRNA3-CHRNB4</a:t>
            </a:r>
            <a:r>
              <a:rPr lang="en-GB" sz="1400" dirty="0" smtClean="0"/>
              <a:t> on 15q24-25: genome-wide significant association with CPD</a:t>
            </a:r>
          </a:p>
          <a:p>
            <a:pPr lvl="1" eaLnBrk="1" hangingPunct="1">
              <a:spcBef>
                <a:spcPts val="300"/>
              </a:spcBef>
            </a:pPr>
            <a:r>
              <a:rPr lang="en-GB" sz="1600" dirty="0" smtClean="0"/>
              <a:t>GSCAN consortium is increasing sample size 5-10 fold</a:t>
            </a:r>
          </a:p>
          <a:p>
            <a:pPr eaLnBrk="1" hangingPunct="1">
              <a:spcBef>
                <a:spcPct val="50000"/>
              </a:spcBef>
            </a:pPr>
            <a:r>
              <a:rPr lang="fi-FI" sz="2000" dirty="0" err="1" smtClean="0"/>
              <a:t>Sample</a:t>
            </a:r>
            <a:r>
              <a:rPr lang="fi-FI" sz="2000" dirty="0" smtClean="0"/>
              <a:t> </a:t>
            </a:r>
            <a:r>
              <a:rPr lang="fi-FI" sz="2000" dirty="0" err="1" smtClean="0"/>
              <a:t>heterogeneity</a:t>
            </a:r>
            <a:r>
              <a:rPr lang="fi-FI" sz="2000" dirty="0" smtClean="0"/>
              <a:t> is a </a:t>
            </a:r>
            <a:r>
              <a:rPr lang="fi-FI" sz="2000" dirty="0" err="1" smtClean="0"/>
              <a:t>strong</a:t>
            </a:r>
            <a:r>
              <a:rPr lang="fi-FI" sz="2000" dirty="0" smtClean="0"/>
              <a:t> </a:t>
            </a:r>
            <a:r>
              <a:rPr lang="fi-FI" sz="2000" dirty="0" err="1" smtClean="0"/>
              <a:t>confounder</a:t>
            </a:r>
            <a:endParaRPr lang="fi-FI" sz="2000" dirty="0" smtClean="0"/>
          </a:p>
          <a:p>
            <a:pPr lvl="1" eaLnBrk="1" hangingPunct="1">
              <a:spcBef>
                <a:spcPts val="300"/>
              </a:spcBef>
            </a:pPr>
            <a:r>
              <a:rPr lang="fi-FI" sz="1600" dirty="0" err="1" smtClean="0"/>
              <a:t>Genetic</a:t>
            </a:r>
            <a:r>
              <a:rPr lang="fi-FI" sz="1600" dirty="0" smtClean="0"/>
              <a:t> </a:t>
            </a:r>
            <a:r>
              <a:rPr lang="fi-FI" sz="1600" dirty="0" err="1" smtClean="0"/>
              <a:t>differences</a:t>
            </a:r>
            <a:r>
              <a:rPr lang="fi-FI" sz="1600" dirty="0" smtClean="0"/>
              <a:t> </a:t>
            </a:r>
            <a:r>
              <a:rPr lang="fi-FI" sz="1600" dirty="0" err="1" smtClean="0"/>
              <a:t>between</a:t>
            </a:r>
            <a:r>
              <a:rPr lang="fi-FI" sz="1600" dirty="0" smtClean="0"/>
              <a:t> </a:t>
            </a:r>
            <a:r>
              <a:rPr lang="fi-FI" sz="1600" dirty="0" err="1" smtClean="0"/>
              <a:t>meta-analysis</a:t>
            </a:r>
            <a:r>
              <a:rPr lang="fi-FI" sz="1600" dirty="0" smtClean="0"/>
              <a:t> </a:t>
            </a:r>
            <a:r>
              <a:rPr lang="fi-FI" sz="1600" dirty="0" err="1" smtClean="0"/>
              <a:t>datasets</a:t>
            </a:r>
            <a:r>
              <a:rPr lang="fi-FI" sz="1600" dirty="0" smtClean="0"/>
              <a:t> </a:t>
            </a:r>
            <a:r>
              <a:rPr lang="fi-FI" sz="1600" dirty="0" err="1" smtClean="0"/>
              <a:t>may</a:t>
            </a:r>
            <a:r>
              <a:rPr lang="fi-FI" sz="1600" dirty="0" smtClean="0"/>
              <a:t> </a:t>
            </a:r>
            <a:r>
              <a:rPr lang="fi-FI" sz="1600" dirty="0" err="1" smtClean="0"/>
              <a:t>hide</a:t>
            </a:r>
            <a:r>
              <a:rPr lang="fi-FI" sz="1600" dirty="0" smtClean="0"/>
              <a:t> </a:t>
            </a:r>
            <a:r>
              <a:rPr lang="fi-FI" sz="1600" dirty="0" err="1" smtClean="0"/>
              <a:t>true</a:t>
            </a:r>
            <a:r>
              <a:rPr lang="fi-FI" sz="1600" dirty="0" smtClean="0"/>
              <a:t> </a:t>
            </a:r>
            <a:r>
              <a:rPr lang="fi-FI" sz="1600" dirty="0" err="1" smtClean="0"/>
              <a:t>associations</a:t>
            </a:r>
            <a:r>
              <a:rPr lang="fi-FI" sz="1600" dirty="0" smtClean="0"/>
              <a:t> </a:t>
            </a:r>
            <a:r>
              <a:rPr lang="fi-FI" sz="1600" dirty="0" smtClean="0">
                <a:solidFill>
                  <a:schemeClr val="tx2"/>
                </a:solidFill>
              </a:rPr>
              <a:t>(</a:t>
            </a:r>
            <a:r>
              <a:rPr lang="fi-FI" sz="1600" dirty="0" err="1" smtClean="0">
                <a:solidFill>
                  <a:schemeClr val="tx2"/>
                </a:solidFill>
              </a:rPr>
              <a:t>Ntanzi</a:t>
            </a:r>
            <a:r>
              <a:rPr lang="fi-FI" sz="1600" dirty="0" smtClean="0">
                <a:solidFill>
                  <a:schemeClr val="tx2"/>
                </a:solidFill>
              </a:rPr>
              <a:t> et al. 2011</a:t>
            </a:r>
            <a:r>
              <a:rPr lang="fi-FI" sz="1600" dirty="0" smtClean="0">
                <a:solidFill>
                  <a:schemeClr val="tx2"/>
                </a:solidFill>
              </a:rPr>
              <a:t>) </a:t>
            </a:r>
            <a:r>
              <a:rPr lang="fi-FI" sz="16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i-FI" sz="1600" dirty="0" err="1" smtClean="0">
                <a:solidFill>
                  <a:schemeClr val="tx2"/>
                </a:solidFill>
              </a:rPr>
              <a:t>Focus</a:t>
            </a:r>
            <a:r>
              <a:rPr lang="fi-FI" sz="1600" dirty="0" smtClean="0">
                <a:solidFill>
                  <a:schemeClr val="tx2"/>
                </a:solidFill>
              </a:rPr>
              <a:t> </a:t>
            </a:r>
            <a:r>
              <a:rPr lang="fi-FI" sz="1600" dirty="0" smtClean="0">
                <a:solidFill>
                  <a:schemeClr val="tx2"/>
                </a:solidFill>
              </a:rPr>
              <a:t>on </a:t>
            </a:r>
            <a:r>
              <a:rPr lang="fi-FI" sz="1600" dirty="0" err="1" smtClean="0">
                <a:solidFill>
                  <a:schemeClr val="tx2"/>
                </a:solidFill>
              </a:rPr>
              <a:t>Finnish</a:t>
            </a:r>
            <a:r>
              <a:rPr lang="fi-FI" sz="1600" dirty="0" smtClean="0">
                <a:solidFill>
                  <a:schemeClr val="tx2"/>
                </a:solidFill>
              </a:rPr>
              <a:t> data </a:t>
            </a:r>
            <a:r>
              <a:rPr lang="fi-FI" sz="1600" dirty="0" err="1" smtClean="0">
                <a:solidFill>
                  <a:schemeClr val="tx2"/>
                </a:solidFill>
              </a:rPr>
              <a:t>sets</a:t>
            </a:r>
            <a:endParaRPr lang="fi-FI" sz="16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i-FI" sz="2000" dirty="0" err="1" smtClean="0"/>
              <a:t>Important</a:t>
            </a:r>
            <a:r>
              <a:rPr lang="fi-FI" sz="2000" dirty="0" smtClean="0"/>
              <a:t> to </a:t>
            </a:r>
            <a:r>
              <a:rPr lang="fi-FI" sz="2000" dirty="0" err="1" smtClean="0"/>
              <a:t>improve</a:t>
            </a:r>
            <a:r>
              <a:rPr lang="fi-FI" sz="2000" dirty="0" smtClean="0"/>
              <a:t> </a:t>
            </a:r>
            <a:r>
              <a:rPr lang="fi-FI" sz="2000" dirty="0" err="1" smtClean="0"/>
              <a:t>phenotypic</a:t>
            </a:r>
            <a:r>
              <a:rPr lang="fi-FI" sz="2000" dirty="0" smtClean="0"/>
              <a:t> </a:t>
            </a:r>
            <a:r>
              <a:rPr lang="fi-FI" sz="2000" dirty="0" err="1" smtClean="0"/>
              <a:t>accuracy</a:t>
            </a:r>
            <a:endParaRPr lang="fi-FI" sz="2000" dirty="0" smtClean="0"/>
          </a:p>
          <a:p>
            <a:pPr lvl="1" eaLnBrk="1" hangingPunct="1">
              <a:spcBef>
                <a:spcPts val="300"/>
              </a:spcBef>
            </a:pPr>
            <a:r>
              <a:rPr lang="en-GB" sz="1600" dirty="0" smtClean="0"/>
              <a:t>Consideration of phenotype quality and precision may be more beneficial than recruitment of increasing numbers of subjects with crude phenotypes </a:t>
            </a:r>
            <a:r>
              <a:rPr lang="en-GB" sz="1600" dirty="0" smtClean="0">
                <a:solidFill>
                  <a:schemeClr val="tx2"/>
                </a:solidFill>
              </a:rPr>
              <a:t>(</a:t>
            </a:r>
            <a:r>
              <a:rPr lang="en-GB" sz="1600" dirty="0" err="1" smtClean="0">
                <a:solidFill>
                  <a:schemeClr val="tx2"/>
                </a:solidFill>
              </a:rPr>
              <a:t>Munafò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fi-FI" sz="1600" dirty="0" smtClean="0">
                <a:solidFill>
                  <a:schemeClr val="tx2"/>
                </a:solidFill>
              </a:rPr>
              <a:t>et al. 2012)</a:t>
            </a:r>
          </a:p>
          <a:p>
            <a:pPr lvl="1" eaLnBrk="1" hangingPunct="1">
              <a:spcBef>
                <a:spcPts val="300"/>
              </a:spcBef>
            </a:pPr>
            <a:r>
              <a:rPr lang="fi-FI" sz="1600" dirty="0" err="1" smtClean="0"/>
              <a:t>Biomarkers</a:t>
            </a:r>
            <a:r>
              <a:rPr lang="fi-FI" sz="1600" dirty="0" smtClean="0"/>
              <a:t> of </a:t>
            </a:r>
            <a:r>
              <a:rPr lang="fi-FI" sz="1600" dirty="0" err="1" smtClean="0"/>
              <a:t>nicotine</a:t>
            </a:r>
            <a:r>
              <a:rPr lang="fi-FI" sz="1600" dirty="0" smtClean="0"/>
              <a:t> </a:t>
            </a:r>
            <a:r>
              <a:rPr lang="fi-FI" sz="1600" dirty="0" err="1" smtClean="0"/>
              <a:t>intake</a:t>
            </a:r>
            <a:r>
              <a:rPr lang="fi-FI" sz="1600" dirty="0" smtClean="0"/>
              <a:t> </a:t>
            </a:r>
            <a:r>
              <a:rPr lang="fi-FI" sz="1600" dirty="0" err="1" smtClean="0"/>
              <a:t>are</a:t>
            </a:r>
            <a:r>
              <a:rPr lang="fi-FI" sz="1600" dirty="0" smtClean="0"/>
              <a:t> </a:t>
            </a:r>
            <a:r>
              <a:rPr lang="fi-FI" sz="1600" dirty="0" err="1" smtClean="0"/>
              <a:t>better</a:t>
            </a:r>
            <a:r>
              <a:rPr lang="fi-FI" sz="1600" dirty="0" smtClean="0"/>
              <a:t> </a:t>
            </a:r>
            <a:r>
              <a:rPr lang="fi-FI" sz="1600" dirty="0" err="1" smtClean="0"/>
              <a:t>than</a:t>
            </a:r>
            <a:r>
              <a:rPr lang="fi-FI" sz="1600" dirty="0" smtClean="0"/>
              <a:t> </a:t>
            </a:r>
            <a:r>
              <a:rPr lang="fi-FI" sz="1600" dirty="0" err="1" smtClean="0"/>
              <a:t>self-reported</a:t>
            </a:r>
            <a:r>
              <a:rPr lang="fi-FI" sz="1600" dirty="0" smtClean="0"/>
              <a:t> </a:t>
            </a:r>
            <a:r>
              <a:rPr lang="fi-FI" sz="1600" dirty="0" err="1" smtClean="0"/>
              <a:t>cigarette/tobacco</a:t>
            </a:r>
            <a:r>
              <a:rPr lang="fi-FI" sz="1600" dirty="0" smtClean="0"/>
              <a:t> </a:t>
            </a:r>
            <a:r>
              <a:rPr lang="fi-FI" sz="1600" dirty="0" err="1" smtClean="0"/>
              <a:t>use</a:t>
            </a:r>
            <a:r>
              <a:rPr lang="fi-FI" sz="1600" dirty="0" smtClean="0"/>
              <a:t> </a:t>
            </a:r>
            <a:r>
              <a:rPr lang="fi-FI" sz="1600" dirty="0" smtClean="0">
                <a:solidFill>
                  <a:schemeClr val="tx2"/>
                </a:solidFill>
              </a:rPr>
              <a:t>(Keskitalo et al. 2009)</a:t>
            </a:r>
            <a:r>
              <a:rPr lang="fi-FI" sz="1600" dirty="0" smtClean="0"/>
              <a:t>; </a:t>
            </a:r>
            <a:r>
              <a:rPr lang="fi-FI" sz="1600" dirty="0" err="1" smtClean="0"/>
              <a:t>how</a:t>
            </a:r>
            <a:r>
              <a:rPr lang="fi-FI" sz="1600" dirty="0" smtClean="0"/>
              <a:t> </a:t>
            </a:r>
            <a:r>
              <a:rPr lang="fi-FI" sz="1600" dirty="0" err="1" smtClean="0"/>
              <a:t>can</a:t>
            </a:r>
            <a:r>
              <a:rPr lang="fi-FI" sz="1600" dirty="0" smtClean="0"/>
              <a:t> </a:t>
            </a:r>
            <a:r>
              <a:rPr lang="fi-FI" sz="1600" dirty="0" err="1" smtClean="0"/>
              <a:t>we</a:t>
            </a:r>
            <a:r>
              <a:rPr lang="fi-FI" sz="1600" dirty="0" smtClean="0"/>
              <a:t> </a:t>
            </a:r>
            <a:r>
              <a:rPr lang="fi-FI" sz="1600" dirty="0" err="1" smtClean="0"/>
              <a:t>better</a:t>
            </a:r>
            <a:r>
              <a:rPr lang="fi-FI" sz="1600" dirty="0" smtClean="0"/>
              <a:t> </a:t>
            </a:r>
            <a:r>
              <a:rPr lang="fi-FI" sz="1600" dirty="0" err="1" smtClean="0"/>
              <a:t>measure</a:t>
            </a:r>
            <a:r>
              <a:rPr lang="fi-FI" sz="1600" dirty="0" smtClean="0"/>
              <a:t> </a:t>
            </a:r>
            <a:r>
              <a:rPr lang="fi-FI" sz="1600" dirty="0" err="1" smtClean="0"/>
              <a:t>dependence</a:t>
            </a:r>
            <a:r>
              <a:rPr lang="fi-FI" sz="1600" dirty="0" smtClean="0"/>
              <a:t>? </a:t>
            </a:r>
            <a:endParaRPr lang="fi-FI" sz="16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i-FI" sz="2000" dirty="0" err="1" smtClean="0"/>
              <a:t>Improving</a:t>
            </a:r>
            <a:r>
              <a:rPr lang="fi-FI" sz="2000" dirty="0" smtClean="0"/>
              <a:t> </a:t>
            </a:r>
            <a:r>
              <a:rPr lang="fi-FI" sz="2000" dirty="0" err="1" smtClean="0"/>
              <a:t>coverage</a:t>
            </a:r>
            <a:r>
              <a:rPr lang="fi-FI" sz="2000" dirty="0" smtClean="0"/>
              <a:t> of the </a:t>
            </a:r>
            <a:r>
              <a:rPr lang="fi-FI" sz="2000" dirty="0" err="1" smtClean="0"/>
              <a:t>genome</a:t>
            </a:r>
            <a:r>
              <a:rPr lang="fi-FI" sz="2000" dirty="0" smtClean="0"/>
              <a:t> </a:t>
            </a:r>
            <a:r>
              <a:rPr lang="fi-FI" sz="2000" dirty="0" err="1" smtClean="0"/>
              <a:t>helps</a:t>
            </a:r>
            <a:endParaRPr lang="fi-FI" sz="2000" dirty="0" smtClean="0"/>
          </a:p>
          <a:p>
            <a:pPr lvl="1" eaLnBrk="1" hangingPunct="1">
              <a:spcBef>
                <a:spcPts val="300"/>
              </a:spcBef>
            </a:pPr>
            <a:r>
              <a:rPr lang="fi-FI" sz="1600" dirty="0" err="1" smtClean="0"/>
              <a:t>Imputation</a:t>
            </a:r>
            <a:r>
              <a:rPr lang="fi-FI" sz="1600" dirty="0" smtClean="0"/>
              <a:t> to HapMap3 and 1000G data  </a:t>
            </a:r>
            <a:r>
              <a:rPr lang="fi-FI" sz="1600" dirty="0" smtClean="0">
                <a:solidFill>
                  <a:schemeClr val="tx2"/>
                </a:solidFill>
              </a:rPr>
              <a:t>(</a:t>
            </a:r>
            <a:r>
              <a:rPr lang="fi-FI" sz="1600" dirty="0" err="1" smtClean="0">
                <a:solidFill>
                  <a:schemeClr val="tx2"/>
                </a:solidFill>
              </a:rPr>
              <a:t>e.g</a:t>
            </a:r>
            <a:r>
              <a:rPr lang="fi-FI" sz="1600" dirty="0" smtClean="0">
                <a:solidFill>
                  <a:schemeClr val="tx2"/>
                </a:solidFill>
              </a:rPr>
              <a:t>. Kettunen et al. 2012)</a:t>
            </a:r>
          </a:p>
          <a:p>
            <a:pPr lvl="1" eaLnBrk="1" hangingPunct="1">
              <a:spcBef>
                <a:spcPts val="300"/>
              </a:spcBef>
            </a:pPr>
            <a:r>
              <a:rPr lang="fi-FI" sz="1600" dirty="0" err="1" smtClean="0"/>
              <a:t>Even</a:t>
            </a:r>
            <a:r>
              <a:rPr lang="fi-FI" sz="1600" dirty="0" smtClean="0"/>
              <a:t> a </a:t>
            </a:r>
            <a:r>
              <a:rPr lang="fi-FI" sz="1600" dirty="0" err="1" smtClean="0"/>
              <a:t>small</a:t>
            </a:r>
            <a:r>
              <a:rPr lang="fi-FI" sz="1600" dirty="0" smtClean="0"/>
              <a:t> </a:t>
            </a:r>
            <a:r>
              <a:rPr lang="fi-FI" sz="1600" dirty="0" err="1" smtClean="0"/>
              <a:t>population-specific</a:t>
            </a:r>
            <a:r>
              <a:rPr lang="fi-FI" sz="1600" dirty="0" smtClean="0"/>
              <a:t> </a:t>
            </a:r>
            <a:r>
              <a:rPr lang="fi-FI" sz="1600" dirty="0" err="1" smtClean="0"/>
              <a:t>reference</a:t>
            </a:r>
            <a:r>
              <a:rPr lang="fi-FI" sz="1600" dirty="0" smtClean="0"/>
              <a:t> set </a:t>
            </a:r>
            <a:r>
              <a:rPr lang="fi-FI" sz="1600" dirty="0" err="1" smtClean="0"/>
              <a:t>improves</a:t>
            </a:r>
            <a:r>
              <a:rPr lang="fi-FI" sz="1600" dirty="0" smtClean="0"/>
              <a:t> SNP </a:t>
            </a:r>
            <a:r>
              <a:rPr lang="fi-FI" sz="1600" dirty="0" err="1" smtClean="0"/>
              <a:t>imputation</a:t>
            </a:r>
            <a:r>
              <a:rPr lang="fi-FI" sz="1600" dirty="0" smtClean="0"/>
              <a:t> and the </a:t>
            </a:r>
            <a:r>
              <a:rPr lang="fi-FI" sz="1600" dirty="0" err="1" smtClean="0"/>
              <a:t>power</a:t>
            </a:r>
            <a:r>
              <a:rPr lang="fi-FI" sz="1600" dirty="0" smtClean="0"/>
              <a:t> to </a:t>
            </a:r>
            <a:r>
              <a:rPr lang="fi-FI" sz="1600" dirty="0" err="1" smtClean="0"/>
              <a:t>detect</a:t>
            </a:r>
            <a:r>
              <a:rPr lang="fi-FI" sz="1600" dirty="0" smtClean="0"/>
              <a:t> </a:t>
            </a:r>
            <a:r>
              <a:rPr lang="fi-FI" sz="1600" dirty="0" err="1" smtClean="0"/>
              <a:t>associations</a:t>
            </a:r>
            <a:r>
              <a:rPr lang="fi-FI" sz="1600" dirty="0" smtClean="0"/>
              <a:t> </a:t>
            </a:r>
            <a:r>
              <a:rPr lang="fi-FI" sz="1600" dirty="0" smtClean="0">
                <a:solidFill>
                  <a:schemeClr val="tx2"/>
                </a:solidFill>
              </a:rPr>
              <a:t>(Surakka et al. 2010</a:t>
            </a:r>
            <a:r>
              <a:rPr lang="fi-FI" sz="1600" dirty="0" smtClean="0">
                <a:solidFill>
                  <a:schemeClr val="tx2"/>
                </a:solidFill>
              </a:rPr>
              <a:t>)</a:t>
            </a:r>
          </a:p>
          <a:p>
            <a:pPr eaLnBrk="1" hangingPunct="1">
              <a:spcBef>
                <a:spcPts val="300"/>
              </a:spcBef>
            </a:pPr>
            <a:r>
              <a:rPr lang="fi-FI" sz="2000" dirty="0" err="1" smtClean="0"/>
              <a:t>Use</a:t>
            </a:r>
            <a:r>
              <a:rPr lang="fi-FI" sz="2000" dirty="0" smtClean="0"/>
              <a:t> </a:t>
            </a:r>
            <a:r>
              <a:rPr lang="fi-FI" sz="2000" dirty="0" err="1" smtClean="0"/>
              <a:t>within</a:t>
            </a:r>
            <a:r>
              <a:rPr lang="fi-FI" sz="2000" dirty="0" smtClean="0"/>
              <a:t> and </a:t>
            </a:r>
            <a:r>
              <a:rPr lang="fi-FI" sz="2000" dirty="0" err="1" smtClean="0"/>
              <a:t>and</a:t>
            </a:r>
            <a:r>
              <a:rPr lang="fi-FI" sz="2000" dirty="0" smtClean="0"/>
              <a:t> </a:t>
            </a:r>
            <a:r>
              <a:rPr lang="fi-FI" sz="2000" dirty="0" err="1" smtClean="0"/>
              <a:t>between</a:t>
            </a:r>
            <a:r>
              <a:rPr lang="fi-FI" sz="2000" dirty="0" smtClean="0"/>
              <a:t> </a:t>
            </a:r>
            <a:r>
              <a:rPr lang="fi-FI" sz="2000" dirty="0" err="1" smtClean="0"/>
              <a:t>family</a:t>
            </a:r>
            <a:r>
              <a:rPr lang="fi-FI" sz="2000" dirty="0" smtClean="0"/>
              <a:t> </a:t>
            </a:r>
            <a:r>
              <a:rPr lang="fi-FI" sz="2000" dirty="0" err="1" smtClean="0"/>
              <a:t>contrasts</a:t>
            </a:r>
            <a:r>
              <a:rPr lang="fi-FI" sz="2000" dirty="0" smtClean="0"/>
              <a:t> to </a:t>
            </a:r>
            <a:r>
              <a:rPr lang="fi-FI" sz="2000" dirty="0" err="1" smtClean="0"/>
              <a:t>improve</a:t>
            </a:r>
            <a:r>
              <a:rPr lang="fi-FI" sz="2000" dirty="0" smtClean="0"/>
              <a:t> </a:t>
            </a:r>
            <a:r>
              <a:rPr lang="fi-FI" sz="2000" dirty="0" err="1" smtClean="0"/>
              <a:t>power</a:t>
            </a:r>
            <a:r>
              <a:rPr lang="fi-FI" sz="2000" dirty="0" smtClean="0"/>
              <a:t> (</a:t>
            </a:r>
            <a:r>
              <a:rPr lang="fi-FI" sz="2000" dirty="0" err="1" smtClean="0"/>
              <a:t>e.g</a:t>
            </a:r>
            <a:r>
              <a:rPr lang="fi-FI" sz="2000" dirty="0" smtClean="0"/>
              <a:t>. </a:t>
            </a:r>
            <a:r>
              <a:rPr lang="fi-FI" sz="2000" dirty="0" err="1" smtClean="0"/>
              <a:t>twins</a:t>
            </a:r>
            <a:r>
              <a:rPr lang="fi-FI" sz="2000" dirty="0" smtClean="0"/>
              <a:t> and </a:t>
            </a:r>
            <a:r>
              <a:rPr lang="fi-FI" sz="2000" dirty="0" err="1" smtClean="0"/>
              <a:t>siblings</a:t>
            </a:r>
            <a:r>
              <a:rPr lang="fi-FI" sz="2000" dirty="0">
                <a:solidFill>
                  <a:schemeClr val="tx2"/>
                </a:solidFill>
              </a:rPr>
              <a:t>)</a:t>
            </a:r>
            <a:endParaRPr lang="fi-FI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tsikko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pPr eaLnBrk="1" hangingPunct="1"/>
            <a:endParaRPr lang="fi-FI" sz="3600" dirty="0" smtClean="0"/>
          </a:p>
        </p:txBody>
      </p:sp>
      <p:sp>
        <p:nvSpPr>
          <p:cNvPr id="27650" name="Sisällön paikkamerkki 2"/>
          <p:cNvSpPr>
            <a:spLocks noGrp="1"/>
          </p:cNvSpPr>
          <p:nvPr>
            <p:ph idx="1"/>
          </p:nvPr>
        </p:nvSpPr>
        <p:spPr>
          <a:xfrm>
            <a:off x="104775" y="4131262"/>
            <a:ext cx="8553450" cy="2408091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GB" sz="2200" dirty="0" smtClean="0"/>
              <a:t>Novel findings</a:t>
            </a:r>
          </a:p>
          <a:p>
            <a:pPr lvl="1" eaLnBrk="1" hangingPunct="1">
              <a:spcBef>
                <a:spcPts val="600"/>
              </a:spcBef>
            </a:pPr>
            <a:r>
              <a:rPr lang="en-GB" sz="1800" i="1" dirty="0" smtClean="0"/>
              <a:t>CLEC19A </a:t>
            </a:r>
            <a:r>
              <a:rPr lang="en-GB" sz="1800" dirty="0" smtClean="0"/>
              <a:t>in 16p12.3: Cigarettes per day (CPD)</a:t>
            </a:r>
          </a:p>
          <a:p>
            <a:pPr lvl="1" eaLnBrk="1" hangingPunct="1">
              <a:spcBef>
                <a:spcPts val="600"/>
              </a:spcBef>
            </a:pPr>
            <a:r>
              <a:rPr lang="en-GB" sz="1800" i="1" dirty="0" smtClean="0"/>
              <a:t>ERBB4</a:t>
            </a:r>
            <a:r>
              <a:rPr lang="en-GB" sz="1800" dirty="0" smtClean="0"/>
              <a:t> in 2q33: </a:t>
            </a:r>
            <a:r>
              <a:rPr lang="en-GB" sz="1800" dirty="0"/>
              <a:t>DSM-IV nicotine dependence </a:t>
            </a:r>
            <a:r>
              <a:rPr lang="en-GB" sz="1800" dirty="0" smtClean="0"/>
              <a:t>diagnosis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170"/>
            <a:ext cx="9144000" cy="265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5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0013" cy="266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1" y="2749989"/>
            <a:ext cx="4461694" cy="404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81" y="2749989"/>
            <a:ext cx="4583701" cy="384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17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tsikko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pPr eaLnBrk="1" hangingPunct="1"/>
            <a:r>
              <a:rPr lang="fi-FI" sz="3600" dirty="0" smtClean="0"/>
              <a:t>STUDY AIM</a:t>
            </a:r>
          </a:p>
        </p:txBody>
      </p:sp>
      <p:sp>
        <p:nvSpPr>
          <p:cNvPr id="5" name="Oval 4"/>
          <p:cNvSpPr/>
          <p:nvPr/>
        </p:nvSpPr>
        <p:spPr>
          <a:xfrm>
            <a:off x="2286001" y="2600325"/>
            <a:ext cx="4552950" cy="2438400"/>
          </a:xfrm>
          <a:prstGeom prst="ellipse">
            <a:avLst/>
          </a:prstGeom>
          <a:solidFill>
            <a:srgbClr val="99CCFF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prstClr val="black"/>
                </a:solidFill>
              </a:rPr>
              <a:t>DISCOVER GENES UNDERLYING SMOKING BEHAVIOR AND NICOTINE DEPENDENCE USING </a:t>
            </a:r>
            <a:r>
              <a:rPr lang="fi-FI" sz="2400" b="1" dirty="0" err="1" smtClean="0">
                <a:solidFill>
                  <a:prstClr val="black"/>
                </a:solidFill>
              </a:rPr>
              <a:t>GWA’s</a:t>
            </a:r>
            <a:endParaRPr lang="fi-FI" sz="2400" b="1" dirty="0" smtClean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8125" y="4691062"/>
            <a:ext cx="2628900" cy="1495425"/>
          </a:xfrm>
          <a:prstGeom prst="ellipse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i-FI" dirty="0" err="1" smtClean="0">
                <a:solidFill>
                  <a:prstClr val="black"/>
                </a:solidFill>
              </a:rPr>
              <a:t>Attention</a:t>
            </a:r>
            <a:r>
              <a:rPr lang="fi-FI" dirty="0" smtClean="0">
                <a:solidFill>
                  <a:prstClr val="black"/>
                </a:solidFill>
              </a:rPr>
              <a:t> to </a:t>
            </a:r>
            <a:r>
              <a:rPr lang="fi-FI" dirty="0" err="1" smtClean="0">
                <a:solidFill>
                  <a:prstClr val="black"/>
                </a:solidFill>
              </a:rPr>
              <a:t>signals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not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quite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reaching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genome-wide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significance</a:t>
            </a:r>
            <a:endParaRPr lang="fi-FI" dirty="0" smtClean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257925" y="1455738"/>
            <a:ext cx="2628900" cy="1495425"/>
          </a:xfrm>
          <a:prstGeom prst="ellipse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i-FI" dirty="0" err="1" smtClean="0">
                <a:solidFill>
                  <a:prstClr val="black"/>
                </a:solidFill>
              </a:rPr>
              <a:t>Utilize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subjects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from</a:t>
            </a:r>
            <a:r>
              <a:rPr lang="fi-FI" dirty="0" smtClean="0">
                <a:solidFill>
                  <a:prstClr val="black"/>
                </a:solidFill>
              </a:rPr>
              <a:t> a </a:t>
            </a:r>
            <a:r>
              <a:rPr lang="fi-FI" dirty="0" err="1" smtClean="0">
                <a:solidFill>
                  <a:prstClr val="black"/>
                </a:solidFill>
              </a:rPr>
              <a:t>genetically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homogenous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population</a:t>
            </a:r>
            <a:endParaRPr lang="fi-FI" dirty="0" smtClean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7648" y="1455738"/>
            <a:ext cx="2628000" cy="1494000"/>
          </a:xfrm>
          <a:prstGeom prst="ellipse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Comprehensively portray the dimensions of smoking </a:t>
            </a:r>
            <a:r>
              <a:rPr lang="en-GB" dirty="0" err="1" smtClean="0">
                <a:solidFill>
                  <a:prstClr val="black"/>
                </a:solidFill>
              </a:rPr>
              <a:t>behavior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48400" y="4737892"/>
            <a:ext cx="2628900" cy="1495425"/>
          </a:xfrm>
          <a:prstGeom prst="ellipse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Utilize convergent data from several sources</a:t>
            </a:r>
            <a:endParaRPr lang="fi-FI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>
            <a:stCxn id="8" idx="5"/>
          </p:cNvCxnSpPr>
          <p:nvPr/>
        </p:nvCxnSpPr>
        <p:spPr>
          <a:xfrm rot="16200000" flipH="1">
            <a:off x="2551368" y="2670364"/>
            <a:ext cx="226473" cy="347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 rot="5400000">
            <a:off x="6352095" y="2666595"/>
            <a:ext cx="225257" cy="356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7"/>
          </p:cNvCxnSpPr>
          <p:nvPr/>
        </p:nvCxnSpPr>
        <p:spPr>
          <a:xfrm rot="5400000" flipH="1" flipV="1">
            <a:off x="2546011" y="4617650"/>
            <a:ext cx="228432" cy="356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1"/>
          </p:cNvCxnSpPr>
          <p:nvPr/>
        </p:nvCxnSpPr>
        <p:spPr>
          <a:xfrm rot="16200000" flipV="1">
            <a:off x="6322330" y="4645827"/>
            <a:ext cx="275262" cy="346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tsikko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pPr eaLnBrk="1" hangingPunct="1"/>
            <a:r>
              <a:rPr lang="fi-FI" sz="3600" dirty="0" smtClean="0"/>
              <a:t>SAMPLE</a:t>
            </a:r>
          </a:p>
        </p:txBody>
      </p:sp>
      <p:sp>
        <p:nvSpPr>
          <p:cNvPr id="22530" name="Sisällön paikkamerkki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GB" sz="2000" dirty="0" smtClean="0"/>
              <a:t>The study sample was ascertained from the population-based Finnish Twin Cohort study consisting of adult twins born 1938-1957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GB" sz="2000" dirty="0" smtClean="0"/>
              <a:t>Heavy smoking twin pairs were recruited together with sibs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GB" sz="2000" dirty="0" smtClean="0"/>
              <a:t>Interviews and DNA collection between 2001 and 2006 as part of the Nicotine Addiction Genetics multisite study </a:t>
            </a:r>
            <a:r>
              <a:rPr lang="en-GB" sz="1600" dirty="0" smtClean="0">
                <a:solidFill>
                  <a:schemeClr val="tx2"/>
                </a:solidFill>
              </a:rPr>
              <a:t>(PI P.A.F. Madden)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fi-FI" sz="2000" dirty="0" smtClean="0"/>
              <a:t>DNA </a:t>
            </a:r>
            <a:r>
              <a:rPr lang="fi-FI" sz="2000" dirty="0" err="1" smtClean="0"/>
              <a:t>extracted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</a:t>
            </a:r>
            <a:r>
              <a:rPr lang="fi-FI" sz="2000" dirty="0" err="1" smtClean="0"/>
              <a:t>venous</a:t>
            </a:r>
            <a:r>
              <a:rPr lang="fi-FI" sz="2000" dirty="0" smtClean="0"/>
              <a:t> </a:t>
            </a:r>
            <a:r>
              <a:rPr lang="fi-FI" sz="2000" dirty="0" err="1" smtClean="0"/>
              <a:t>blood</a:t>
            </a:r>
            <a:r>
              <a:rPr lang="fi-FI" sz="2000" dirty="0" smtClean="0"/>
              <a:t> </a:t>
            </a:r>
            <a:r>
              <a:rPr lang="fi-FI" sz="2000" dirty="0" err="1" smtClean="0"/>
              <a:t>samples</a:t>
            </a:r>
            <a:endParaRPr lang="fi-FI" sz="2000" dirty="0" smtClean="0"/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GB" sz="2000" dirty="0" smtClean="0">
                <a:solidFill>
                  <a:srgbClr val="FF6600"/>
                </a:solidFill>
              </a:rPr>
              <a:t>First analysis</a:t>
            </a:r>
            <a:r>
              <a:rPr lang="en-GB" sz="2000" dirty="0" smtClean="0"/>
              <a:t> (</a:t>
            </a:r>
            <a:r>
              <a:rPr lang="en-GB" sz="2000" dirty="0" err="1" smtClean="0"/>
              <a:t>Loukola</a:t>
            </a:r>
            <a:r>
              <a:rPr lang="en-GB" sz="2000" dirty="0" smtClean="0"/>
              <a:t> et al, 2013) focused on 1,114 </a:t>
            </a:r>
            <a:r>
              <a:rPr lang="en-GB" sz="2000" u="sng" dirty="0" smtClean="0"/>
              <a:t>twin individuals</a:t>
            </a:r>
            <a:r>
              <a:rPr lang="en-GB" sz="2000" dirty="0" smtClean="0"/>
              <a:t> with genotypes (one twin from MZ pairs and both twins from DZ pairs)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GB" sz="2000" dirty="0" smtClean="0"/>
              <a:t>Ethical approval from Helsinki hospital district ethics board and Washington University IRB</a:t>
            </a:r>
            <a:endParaRPr lang="fi-FI" sz="2000" dirty="0" smtClean="0"/>
          </a:p>
        </p:txBody>
      </p:sp>
      <p:grpSp>
        <p:nvGrpSpPr>
          <p:cNvPr id="2" name="Group 18"/>
          <p:cNvGrpSpPr/>
          <p:nvPr/>
        </p:nvGrpSpPr>
        <p:grpSpPr>
          <a:xfrm>
            <a:off x="6900358" y="-11112"/>
            <a:ext cx="2238577" cy="1676545"/>
            <a:chOff x="6881308" y="7938"/>
            <a:chExt cx="2238577" cy="1676545"/>
          </a:xfrm>
        </p:grpSpPr>
        <p:sp>
          <p:nvSpPr>
            <p:cNvPr id="5" name="Rectangle 25"/>
            <p:cNvSpPr>
              <a:spLocks noChangeArrowheads="1"/>
            </p:cNvSpPr>
            <p:nvPr/>
          </p:nvSpPr>
          <p:spPr bwMode="auto">
            <a:xfrm>
              <a:off x="6881308" y="7938"/>
              <a:ext cx="2238577" cy="16765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Rectangle 26"/>
            <p:cNvSpPr>
              <a:spLocks noChangeArrowheads="1"/>
            </p:cNvSpPr>
            <p:nvPr/>
          </p:nvSpPr>
          <p:spPr bwMode="auto">
            <a:xfrm>
              <a:off x="7013987" y="1146100"/>
              <a:ext cx="316270" cy="36049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Rectangle 27"/>
            <p:cNvSpPr>
              <a:spLocks noChangeArrowheads="1"/>
            </p:cNvSpPr>
            <p:nvPr/>
          </p:nvSpPr>
          <p:spPr bwMode="auto">
            <a:xfrm>
              <a:off x="8274440" y="151192"/>
              <a:ext cx="316270" cy="360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>
              <a:off x="7486079" y="1146100"/>
              <a:ext cx="316270" cy="36049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Oval 29"/>
            <p:cNvSpPr>
              <a:spLocks noChangeArrowheads="1"/>
            </p:cNvSpPr>
            <p:nvPr/>
          </p:nvSpPr>
          <p:spPr bwMode="auto">
            <a:xfrm>
              <a:off x="7644985" y="151192"/>
              <a:ext cx="314728" cy="36049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Oval 30"/>
            <p:cNvSpPr>
              <a:spLocks noChangeArrowheads="1"/>
            </p:cNvSpPr>
            <p:nvPr/>
          </p:nvSpPr>
          <p:spPr bwMode="auto">
            <a:xfrm>
              <a:off x="8589168" y="1146100"/>
              <a:ext cx="314728" cy="3604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8117077" y="1146100"/>
              <a:ext cx="316270" cy="360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>
              <a:off x="7961256" y="332227"/>
              <a:ext cx="3131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>
              <a:off x="7408940" y="784029"/>
              <a:ext cx="13391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>
              <a:off x="8117077" y="332227"/>
              <a:ext cx="0" cy="4518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>
              <a:off x="8274440" y="784029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>
              <a:off x="8748074" y="784029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7" name="Line 37"/>
            <p:cNvSpPr>
              <a:spLocks noChangeShapeType="1"/>
            </p:cNvSpPr>
            <p:nvPr/>
          </p:nvSpPr>
          <p:spPr bwMode="auto">
            <a:xfrm flipH="1">
              <a:off x="7171351" y="784029"/>
              <a:ext cx="237588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8" name="Line 38"/>
            <p:cNvSpPr>
              <a:spLocks noChangeShapeType="1"/>
            </p:cNvSpPr>
            <p:nvPr/>
          </p:nvSpPr>
          <p:spPr bwMode="auto">
            <a:xfrm>
              <a:off x="7408940" y="784029"/>
              <a:ext cx="236046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tsikko 1"/>
          <p:cNvSpPr>
            <a:spLocks noGrp="1"/>
          </p:cNvSpPr>
          <p:nvPr>
            <p:ph type="title" idx="4294967295"/>
          </p:nvPr>
        </p:nvSpPr>
        <p:spPr>
          <a:xfrm>
            <a:off x="457200" y="7938"/>
            <a:ext cx="8229600" cy="915945"/>
          </a:xfrm>
        </p:spPr>
        <p:txBody>
          <a:bodyPr/>
          <a:lstStyle/>
          <a:p>
            <a:pPr eaLnBrk="1" hangingPunct="1"/>
            <a:r>
              <a:rPr lang="fi-FI" sz="3600" dirty="0" smtClean="0"/>
              <a:t>PHENOTYPES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236858" y="4869629"/>
            <a:ext cx="8611867" cy="179787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Telephone interviews using the diagnostic SSAGA protocol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dirty="0" smtClean="0">
                <a:solidFill>
                  <a:schemeClr val="tx2"/>
                </a:solidFill>
              </a:rPr>
              <a:t>Semi-Structured Assessment for the Genetics of Alcoholism; </a:t>
            </a:r>
            <a:r>
              <a:rPr lang="en-GB" sz="1600" dirty="0" err="1" smtClean="0">
                <a:solidFill>
                  <a:schemeClr val="tx2"/>
                </a:solidFill>
              </a:rPr>
              <a:t>Bucholz</a:t>
            </a:r>
            <a:r>
              <a:rPr lang="en-GB" sz="1600" dirty="0" smtClean="0">
                <a:solidFill>
                  <a:schemeClr val="tx2"/>
                </a:solidFill>
              </a:rPr>
              <a:t> et al. 1994</a:t>
            </a:r>
            <a:endParaRPr lang="en-GB" sz="16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z="1800" dirty="0" smtClean="0"/>
              <a:t>An additional section on smoking </a:t>
            </a:r>
            <a:r>
              <a:rPr lang="en-GB" sz="1800" dirty="0" err="1" smtClean="0"/>
              <a:t>behavior</a:t>
            </a:r>
            <a:r>
              <a:rPr lang="en-GB" sz="1800" dirty="0" smtClean="0"/>
              <a:t> and ND adapted from CIDI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dirty="0" smtClean="0">
                <a:solidFill>
                  <a:schemeClr val="tx2"/>
                </a:solidFill>
              </a:rPr>
              <a:t>Composite International Diagnostic Interview; </a:t>
            </a:r>
            <a:r>
              <a:rPr lang="en-GB" sz="1600" dirty="0" err="1" smtClean="0">
                <a:solidFill>
                  <a:schemeClr val="tx2"/>
                </a:solidFill>
              </a:rPr>
              <a:t>Cottler</a:t>
            </a:r>
            <a:r>
              <a:rPr lang="en-GB" sz="1600" dirty="0" smtClean="0">
                <a:solidFill>
                  <a:schemeClr val="tx2"/>
                </a:solidFill>
              </a:rPr>
              <a:t> et al. 1991</a:t>
            </a:r>
            <a:endParaRPr lang="en-GB" sz="16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z="1800" dirty="0" smtClean="0"/>
              <a:t>A supplemental questionnaire for the NDSS nicotine dependence scale</a:t>
            </a:r>
          </a:p>
          <a:p>
            <a:pPr lvl="1" eaLnBrk="1" hangingPunct="1">
              <a:lnSpc>
                <a:spcPct val="90000"/>
              </a:lnSpc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184030" y="3392633"/>
            <a:ext cx="4508500" cy="1078721"/>
            <a:chOff x="-110" y="1430"/>
            <a:chExt cx="2811" cy="517"/>
          </a:xfrm>
        </p:grpSpPr>
        <p:sp>
          <p:nvSpPr>
            <p:cNvPr id="24586" name="Rectangle 7"/>
            <p:cNvSpPr>
              <a:spLocks noChangeArrowheads="1"/>
            </p:cNvSpPr>
            <p:nvPr/>
          </p:nvSpPr>
          <p:spPr bwMode="auto">
            <a:xfrm>
              <a:off x="188" y="1430"/>
              <a:ext cx="2513" cy="4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4587" name="Sisällön paikkamerkki 2"/>
            <p:cNvSpPr>
              <a:spLocks/>
            </p:cNvSpPr>
            <p:nvPr/>
          </p:nvSpPr>
          <p:spPr bwMode="auto">
            <a:xfrm>
              <a:off x="-110" y="1460"/>
              <a:ext cx="2636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990600" lvl="1" indent="-533400">
                <a:lnSpc>
                  <a:spcPct val="80000"/>
                </a:lnSpc>
                <a:spcBef>
                  <a:spcPct val="20000"/>
                </a:spcBef>
              </a:pPr>
              <a:r>
                <a:rPr lang="en-GB" sz="2000" u="sng" dirty="0" smtClean="0">
                  <a:solidFill>
                    <a:prstClr val="black"/>
                  </a:solidFill>
                  <a:latin typeface="Calibri" pitchFamily="34" charset="0"/>
                </a:rPr>
                <a:t>AMOUNT SMOKED</a:t>
              </a:r>
              <a:r>
                <a:rPr lang="en-GB" sz="2000" dirty="0" smtClean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 smtClean="0">
                  <a:solidFill>
                    <a:prstClr val="black"/>
                  </a:solidFill>
                  <a:latin typeface="Calibri" pitchFamily="34" charset="0"/>
                </a:rPr>
                <a:t>Cigarettes per day (CPD)</a:t>
              </a:r>
              <a:endParaRPr lang="en-GB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Maximum </a:t>
              </a:r>
              <a:r>
                <a:rPr lang="en-GB" dirty="0" smtClean="0">
                  <a:solidFill>
                    <a:prstClr val="black"/>
                  </a:solidFill>
                  <a:latin typeface="Calibri" pitchFamily="34" charset="0"/>
                </a:rPr>
                <a:t>CPD</a:t>
              </a:r>
              <a:endParaRPr lang="en-GB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-180976" y="1238208"/>
            <a:ext cx="4594226" cy="2406650"/>
            <a:chOff x="-115" y="2443"/>
            <a:chExt cx="2864" cy="1516"/>
          </a:xfrm>
        </p:grpSpPr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182" y="2443"/>
              <a:ext cx="2519" cy="132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4585" name="Sisällön paikkamerkki 2"/>
            <p:cNvSpPr>
              <a:spLocks/>
            </p:cNvSpPr>
            <p:nvPr/>
          </p:nvSpPr>
          <p:spPr bwMode="auto">
            <a:xfrm>
              <a:off x="-115" y="2497"/>
              <a:ext cx="2864" cy="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990600" lvl="1" indent="-533400">
                <a:lnSpc>
                  <a:spcPct val="80000"/>
                </a:lnSpc>
                <a:spcBef>
                  <a:spcPct val="20000"/>
                </a:spcBef>
              </a:pPr>
              <a:r>
                <a:rPr lang="en-GB" sz="2000" u="sng" dirty="0" smtClean="0">
                  <a:solidFill>
                    <a:prstClr val="black"/>
                  </a:solidFill>
                  <a:latin typeface="Calibri" pitchFamily="34" charset="0"/>
                </a:rPr>
                <a:t>SMOKING INITIATION</a:t>
              </a:r>
              <a:r>
                <a:rPr lang="en-GB" sz="2000" dirty="0" smtClean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 smtClean="0">
                  <a:solidFill>
                    <a:prstClr val="black"/>
                  </a:solidFill>
                  <a:latin typeface="Calibri" pitchFamily="34" charset="0"/>
                </a:rPr>
                <a:t>Age </a:t>
              </a: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at first puff</a:t>
              </a: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Age at first cigarette</a:t>
              </a: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 smtClean="0">
                  <a:solidFill>
                    <a:prstClr val="black"/>
                  </a:solidFill>
                  <a:latin typeface="Calibri" pitchFamily="34" charset="0"/>
                </a:rPr>
                <a:t>Time </a:t>
              </a: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to second cigarette</a:t>
              </a: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Age of onset of weekly smoking</a:t>
              </a: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Age of onset of daily smoking</a:t>
              </a: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First time sensations</a:t>
              </a:r>
              <a:endParaRPr lang="fi-FI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011612" y="1242653"/>
            <a:ext cx="5103813" cy="3107738"/>
            <a:chOff x="2526" y="1440"/>
            <a:chExt cx="3215" cy="1821"/>
          </a:xfrm>
        </p:grpSpPr>
        <p:sp>
          <p:nvSpPr>
            <p:cNvPr id="24582" name="Rectangle 9"/>
            <p:cNvSpPr>
              <a:spLocks noChangeArrowheads="1"/>
            </p:cNvSpPr>
            <p:nvPr/>
          </p:nvSpPr>
          <p:spPr bwMode="auto">
            <a:xfrm>
              <a:off x="2779" y="1440"/>
              <a:ext cx="2797" cy="181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4583" name="Sisällön paikkamerkki 2"/>
            <p:cNvSpPr>
              <a:spLocks/>
            </p:cNvSpPr>
            <p:nvPr/>
          </p:nvSpPr>
          <p:spPr bwMode="auto">
            <a:xfrm>
              <a:off x="2526" y="1472"/>
              <a:ext cx="3215" cy="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990600" lvl="1" indent="-533400">
                <a:lnSpc>
                  <a:spcPct val="80000"/>
                </a:lnSpc>
                <a:spcBef>
                  <a:spcPct val="20000"/>
                </a:spcBef>
              </a:pPr>
              <a:r>
                <a:rPr lang="en-GB" sz="2000" u="sng" dirty="0" smtClean="0">
                  <a:solidFill>
                    <a:prstClr val="black"/>
                  </a:solidFill>
                  <a:latin typeface="Calibri" pitchFamily="34" charset="0"/>
                </a:rPr>
                <a:t>NICOTINE DEPENDENCE</a:t>
              </a: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 smtClean="0">
                  <a:solidFill>
                    <a:prstClr val="black"/>
                  </a:solidFill>
                  <a:latin typeface="Calibri" pitchFamily="34" charset="0"/>
                </a:rPr>
                <a:t>DSM-IV </a:t>
              </a: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ND</a:t>
              </a: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DSM-IV ND symptom count</a:t>
              </a: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B</a:t>
              </a:r>
              <a:r>
                <a:rPr lang="en-GB" dirty="0" smtClean="0">
                  <a:solidFill>
                    <a:prstClr val="black"/>
                  </a:solidFill>
                  <a:latin typeface="Calibri" pitchFamily="34" charset="0"/>
                </a:rPr>
                <a:t>inary </a:t>
              </a: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FTND (≥4)</a:t>
              </a: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FTND score</a:t>
              </a: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 smtClean="0">
                  <a:solidFill>
                    <a:prstClr val="black"/>
                  </a:solidFill>
                  <a:latin typeface="Calibri" pitchFamily="34" charset="0"/>
                </a:rPr>
                <a:t>FTND Time </a:t>
              </a: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to first </a:t>
              </a:r>
              <a:r>
                <a:rPr lang="en-GB" dirty="0" smtClean="0">
                  <a:solidFill>
                    <a:prstClr val="black"/>
                  </a:solidFill>
                  <a:latin typeface="Calibri" pitchFamily="34" charset="0"/>
                </a:rPr>
                <a:t>cigarette (TTF)</a:t>
              </a:r>
              <a:endParaRPr lang="en-GB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 smtClean="0">
                  <a:solidFill>
                    <a:prstClr val="black"/>
                  </a:solidFill>
                  <a:latin typeface="Calibri" pitchFamily="34" charset="0"/>
                </a:rPr>
                <a:t>NDSS Drive/Priority factor</a:t>
              </a: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 smtClean="0">
                  <a:solidFill>
                    <a:prstClr val="black"/>
                  </a:solidFill>
                  <a:latin typeface="Calibri" pitchFamily="34" charset="0"/>
                </a:rPr>
                <a:t>NDSS </a:t>
              </a: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Stereotypy/Continuity factor</a:t>
              </a: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NDSS Tolerance factor</a:t>
              </a:r>
            </a:p>
            <a:p>
              <a:pPr marL="1371600" lvl="2" indent="-457200">
                <a:lnSpc>
                  <a:spcPct val="80000"/>
                </a:lnSpc>
                <a:spcBef>
                  <a:spcPct val="20000"/>
                </a:spcBef>
                <a:buFont typeface="Calibri" pitchFamily="34" charset="0"/>
                <a:buAutoNum type="arabicPeriod"/>
              </a:pPr>
              <a:r>
                <a:rPr lang="en-GB" dirty="0">
                  <a:solidFill>
                    <a:prstClr val="black"/>
                  </a:solidFill>
                  <a:latin typeface="Calibri" pitchFamily="34" charset="0"/>
                </a:rPr>
                <a:t>NDSS sum </a:t>
              </a:r>
              <a:r>
                <a:rPr lang="en-GB" dirty="0" smtClean="0">
                  <a:solidFill>
                    <a:prstClr val="black"/>
                  </a:solidFill>
                  <a:latin typeface="Calibri" pitchFamily="34" charset="0"/>
                </a:rPr>
                <a:t>score</a:t>
              </a:r>
              <a:endParaRPr lang="en-GB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033" y="4298585"/>
            <a:ext cx="4459223" cy="180327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b="1" kern="1400" dirty="0" smtClean="0">
                <a:solidFill>
                  <a:srgbClr val="0F243E"/>
                </a:solidFill>
                <a:effectLst/>
                <a:latin typeface="+mn-lt"/>
                <a:ea typeface="Times New Roman"/>
              </a:rPr>
              <a:t>THE NEUREGULIN SIGNALING PATHWAY</a:t>
            </a:r>
            <a:r>
              <a:rPr lang="en-US" sz="1400" kern="1400" dirty="0" smtClean="0">
                <a:solidFill>
                  <a:srgbClr val="0F243E"/>
                </a:solidFill>
                <a:latin typeface="+mn-lt"/>
                <a:ea typeface="Times New Roman"/>
              </a:rPr>
              <a:t> </a:t>
            </a:r>
            <a:r>
              <a:rPr lang="en-US" sz="1400" dirty="0" smtClean="0">
                <a:solidFill>
                  <a:srgbClr val="0F243E"/>
                </a:solidFill>
                <a:latin typeface="+mn-lt"/>
                <a:ea typeface="Times New Roman"/>
              </a:rPr>
              <a:t>: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0F243E"/>
                </a:solidFill>
                <a:latin typeface="+mn-lt"/>
                <a:ea typeface="Times New Roman"/>
              </a:rPr>
              <a:t>NRG1, NRG3</a:t>
            </a:r>
            <a:r>
              <a:rPr lang="en-US" sz="1400" dirty="0" smtClean="0">
                <a:solidFill>
                  <a:srgbClr val="0F243E"/>
                </a:solidFill>
                <a:latin typeface="+mn-lt"/>
                <a:ea typeface="Times New Roman"/>
              </a:rPr>
              <a:t> (</a:t>
            </a:r>
            <a:r>
              <a:rPr lang="en-US" sz="1400" dirty="0" err="1" smtClean="0">
                <a:solidFill>
                  <a:srgbClr val="0F243E"/>
                </a:solidFill>
                <a:latin typeface="+mn-lt"/>
                <a:ea typeface="Times New Roman"/>
              </a:rPr>
              <a:t>neuregulins</a:t>
            </a:r>
            <a:r>
              <a:rPr lang="en-US" sz="1400" dirty="0">
                <a:solidFill>
                  <a:srgbClr val="0F243E"/>
                </a:solidFill>
                <a:latin typeface="+mn-lt"/>
                <a:ea typeface="Times New Roman"/>
              </a:rPr>
              <a:t>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0F243E"/>
                </a:solidFill>
                <a:latin typeface="+mn-lt"/>
                <a:ea typeface="Times New Roman"/>
              </a:rPr>
              <a:t>ERBB4 </a:t>
            </a:r>
            <a:r>
              <a:rPr lang="en-US" sz="1400" dirty="0" smtClean="0">
                <a:solidFill>
                  <a:srgbClr val="0F243E"/>
                </a:solidFill>
                <a:latin typeface="+mn-lt"/>
                <a:ea typeface="Times New Roman"/>
              </a:rPr>
              <a:t>(</a:t>
            </a:r>
            <a:r>
              <a:rPr lang="en-US" sz="1400" dirty="0" err="1">
                <a:solidFill>
                  <a:srgbClr val="0F243E"/>
                </a:solidFill>
                <a:latin typeface="+mn-lt"/>
                <a:ea typeface="Times New Roman"/>
              </a:rPr>
              <a:t>n</a:t>
            </a:r>
            <a:r>
              <a:rPr lang="en-US" sz="1400" dirty="0" err="1" smtClean="0">
                <a:solidFill>
                  <a:srgbClr val="0F243E"/>
                </a:solidFill>
                <a:latin typeface="+mn-lt"/>
                <a:ea typeface="Times New Roman"/>
              </a:rPr>
              <a:t>euregulin</a:t>
            </a:r>
            <a:r>
              <a:rPr lang="en-US" sz="1400" dirty="0" smtClean="0">
                <a:solidFill>
                  <a:srgbClr val="0F243E"/>
                </a:solidFill>
                <a:latin typeface="+mn-lt"/>
                <a:ea typeface="Times New Roman"/>
              </a:rPr>
              <a:t> </a:t>
            </a:r>
            <a:r>
              <a:rPr lang="en-US" sz="1400" dirty="0">
                <a:solidFill>
                  <a:srgbClr val="0F243E"/>
                </a:solidFill>
                <a:latin typeface="+mn-lt"/>
                <a:ea typeface="Times New Roman"/>
              </a:rPr>
              <a:t>receptor)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0F243E"/>
                </a:solidFill>
                <a:latin typeface="+mn-lt"/>
                <a:ea typeface="Times New Roman"/>
              </a:rPr>
              <a:t>BACE1 </a:t>
            </a:r>
            <a:r>
              <a:rPr lang="en-US" sz="1400" dirty="0" smtClean="0">
                <a:solidFill>
                  <a:srgbClr val="0F243E"/>
                </a:solidFill>
                <a:latin typeface="+mn-lt"/>
                <a:ea typeface="Times New Roman"/>
              </a:rPr>
              <a:t>(beta-</a:t>
            </a:r>
            <a:r>
              <a:rPr lang="en-US" sz="1400" dirty="0" err="1" smtClean="0">
                <a:solidFill>
                  <a:srgbClr val="0F243E"/>
                </a:solidFill>
                <a:latin typeface="+mn-lt"/>
                <a:ea typeface="Times New Roman"/>
              </a:rPr>
              <a:t>secretase</a:t>
            </a:r>
            <a:r>
              <a:rPr lang="en-US" sz="1400" dirty="0" smtClean="0">
                <a:solidFill>
                  <a:srgbClr val="0F243E"/>
                </a:solidFill>
                <a:latin typeface="+mn-lt"/>
                <a:ea typeface="Times New Roman"/>
              </a:rPr>
              <a:t>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i="1" dirty="0" smtClean="0">
                <a:solidFill>
                  <a:srgbClr val="0F243E"/>
                </a:solidFill>
                <a:latin typeface="+mn-lt"/>
                <a:ea typeface="Times New Roman"/>
              </a:rPr>
              <a:t>PSEN1, PSEN2, APH1A, APH1B, PSENEN</a:t>
            </a:r>
            <a:r>
              <a:rPr lang="de-DE" sz="1400" dirty="0" smtClean="0">
                <a:solidFill>
                  <a:srgbClr val="0F243E"/>
                </a:solidFill>
                <a:latin typeface="+mn-lt"/>
                <a:ea typeface="Times New Roman"/>
              </a:rPr>
              <a:t>, </a:t>
            </a:r>
            <a:r>
              <a:rPr lang="de-DE" sz="1400" i="1" dirty="0" smtClean="0">
                <a:solidFill>
                  <a:srgbClr val="0F243E"/>
                </a:solidFill>
                <a:latin typeface="+mn-lt"/>
                <a:ea typeface="Times New Roman"/>
              </a:rPr>
              <a:t>NCSTN                          </a:t>
            </a:r>
            <a:r>
              <a:rPr lang="de-DE" sz="1400" dirty="0" smtClean="0">
                <a:solidFill>
                  <a:srgbClr val="0F243E"/>
                </a:solidFill>
                <a:latin typeface="+mn-lt"/>
                <a:ea typeface="Times New Roman"/>
              </a:rPr>
              <a:t>(gamma-secretase complex)</a:t>
            </a:r>
            <a:endParaRPr lang="en-US" sz="1400" dirty="0" smtClean="0">
              <a:solidFill>
                <a:srgbClr val="0F243E"/>
              </a:solidFill>
              <a:latin typeface="+mn-lt"/>
              <a:ea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F243E"/>
                </a:solidFill>
                <a:effectLst/>
                <a:latin typeface="+mn-lt"/>
                <a:ea typeface="Times New Roman"/>
              </a:rPr>
              <a:t>(</a:t>
            </a:r>
            <a:r>
              <a:rPr lang="en-US" sz="1200" i="1" dirty="0" smtClean="0">
                <a:solidFill>
                  <a:srgbClr val="0F243E"/>
                </a:solidFill>
                <a:effectLst/>
                <a:latin typeface="+mn-lt"/>
                <a:ea typeface="Times New Roman"/>
              </a:rPr>
              <a:t>Figure modified from </a:t>
            </a:r>
            <a:r>
              <a:rPr lang="en-US" sz="1200" i="1" dirty="0" err="1" smtClean="0">
                <a:solidFill>
                  <a:srgbClr val="0F243E"/>
                </a:solidFill>
                <a:effectLst/>
                <a:latin typeface="+mn-lt"/>
                <a:ea typeface="Times New Roman"/>
              </a:rPr>
              <a:t>Hatzimanolis</a:t>
            </a:r>
            <a:r>
              <a:rPr lang="en-US" sz="1200" i="1" dirty="0" smtClean="0">
                <a:solidFill>
                  <a:srgbClr val="0F243E"/>
                </a:solidFill>
                <a:effectLst/>
                <a:latin typeface="+mn-lt"/>
                <a:ea typeface="Times New Roman"/>
              </a:rPr>
              <a:t> et al. 2013 </a:t>
            </a:r>
            <a:r>
              <a:rPr lang="en-US" sz="1200" i="1" dirty="0" err="1" smtClean="0">
                <a:solidFill>
                  <a:srgbClr val="0F243E"/>
                </a:solidFill>
                <a:effectLst/>
                <a:latin typeface="+mn-lt"/>
                <a:ea typeface="Times New Roman"/>
              </a:rPr>
              <a:t>Transl</a:t>
            </a:r>
            <a:r>
              <a:rPr lang="en-US" sz="1200" i="1" dirty="0" smtClean="0">
                <a:solidFill>
                  <a:srgbClr val="0F243E"/>
                </a:solidFill>
                <a:effectLst/>
                <a:latin typeface="+mn-lt"/>
                <a:ea typeface="Times New Roman"/>
              </a:rPr>
              <a:t> Psychiatry</a:t>
            </a:r>
            <a:r>
              <a:rPr lang="en-US" sz="1200" dirty="0" smtClean="0">
                <a:solidFill>
                  <a:srgbClr val="0F243E"/>
                </a:solidFill>
                <a:effectLst/>
                <a:latin typeface="+mn-lt"/>
                <a:ea typeface="Times New Roman"/>
              </a:rPr>
              <a:t>)</a:t>
            </a:r>
            <a:endParaRPr lang="fi-FI" sz="1200" dirty="0" smtClean="0">
              <a:effectLst/>
              <a:latin typeface="+mn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050" dirty="0">
                <a:solidFill>
                  <a:srgbClr val="0F243E"/>
                </a:solidFill>
                <a:effectLst/>
                <a:latin typeface="Arial Narrow"/>
                <a:ea typeface="Times New Roman"/>
              </a:rPr>
              <a:t> </a:t>
            </a:r>
            <a:endParaRPr lang="fi-FI" sz="14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1244" y="1230922"/>
            <a:ext cx="4505324" cy="3067661"/>
            <a:chOff x="352424" y="1517490"/>
            <a:chExt cx="4797425" cy="2942274"/>
          </a:xfrm>
        </p:grpSpPr>
        <p:sp>
          <p:nvSpPr>
            <p:cNvPr id="4" name="Rectangle 3"/>
            <p:cNvSpPr/>
            <p:nvPr/>
          </p:nvSpPr>
          <p:spPr>
            <a:xfrm>
              <a:off x="380999" y="1546065"/>
              <a:ext cx="4752000" cy="28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" name="Picture 1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4" y="1517490"/>
              <a:ext cx="4797425" cy="2942274"/>
            </a:xfrm>
            <a:prstGeom prst="rect">
              <a:avLst/>
            </a:prstGeom>
            <a:noFill/>
          </p:spPr>
        </p:pic>
      </p:grp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169374"/>
            <a:ext cx="4244975" cy="493248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GB" sz="1800" i="1" dirty="0" smtClean="0"/>
              <a:t>ERBB4</a:t>
            </a:r>
            <a:r>
              <a:rPr lang="en-GB" sz="1800" dirty="0" smtClean="0"/>
              <a:t> </a:t>
            </a:r>
            <a:r>
              <a:rPr lang="en-GB" sz="1800" dirty="0"/>
              <a:t>codes for a </a:t>
            </a:r>
            <a:r>
              <a:rPr lang="en-GB" sz="1800" dirty="0" err="1" smtClean="0"/>
              <a:t>neuregulin</a:t>
            </a:r>
            <a:r>
              <a:rPr lang="en-GB" sz="1800" dirty="0" smtClean="0"/>
              <a:t> receptor</a:t>
            </a:r>
          </a:p>
          <a:p>
            <a:pPr lvl="1">
              <a:spcBef>
                <a:spcPts val="600"/>
              </a:spcBef>
            </a:pPr>
            <a:r>
              <a:rPr lang="fi-FI" sz="1600" dirty="0" err="1" smtClean="0"/>
              <a:t>Regulates</a:t>
            </a:r>
            <a:r>
              <a:rPr lang="fi-FI" sz="1600" dirty="0" smtClean="0"/>
              <a:t> </a:t>
            </a:r>
            <a:r>
              <a:rPr lang="en-US" sz="1600" dirty="0" err="1"/>
              <a:t>neurite</a:t>
            </a:r>
            <a:r>
              <a:rPr lang="en-US" sz="1600" dirty="0"/>
              <a:t> outgrowth, axonal </a:t>
            </a:r>
            <a:r>
              <a:rPr lang="en-US" sz="1600" dirty="0" smtClean="0"/>
              <a:t>guidance, synaptic </a:t>
            </a:r>
            <a:r>
              <a:rPr lang="en-US" sz="1600" dirty="0"/>
              <a:t>signaling and </a:t>
            </a:r>
            <a:r>
              <a:rPr lang="en-US" sz="1600" dirty="0" smtClean="0"/>
              <a:t>plasticity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The </a:t>
            </a:r>
            <a:r>
              <a:rPr lang="en-US" sz="1800" dirty="0" err="1" smtClean="0"/>
              <a:t>neuregulin</a:t>
            </a:r>
            <a:r>
              <a:rPr lang="en-US" sz="1800" dirty="0" smtClean="0"/>
              <a:t> signaling </a:t>
            </a:r>
            <a:r>
              <a:rPr lang="en-US" sz="1800" dirty="0"/>
              <a:t>pathway </a:t>
            </a:r>
            <a:r>
              <a:rPr lang="en-US" sz="1800" dirty="0" smtClean="0"/>
              <a:t>consist of gene products encoded by at least 10 distinct genes</a:t>
            </a:r>
          </a:p>
          <a:p>
            <a:pPr lvl="1">
              <a:spcBef>
                <a:spcPts val="600"/>
              </a:spcBef>
            </a:pPr>
            <a:r>
              <a:rPr lang="en-US" sz="1600" i="1" dirty="0" smtClean="0"/>
              <a:t>NRG1</a:t>
            </a:r>
            <a:r>
              <a:rPr lang="en-US" sz="1600" dirty="0" smtClean="0"/>
              <a:t>,</a:t>
            </a:r>
            <a:r>
              <a:rPr lang="en-US" sz="1600" i="1" dirty="0" smtClean="0"/>
              <a:t> NRG3 </a:t>
            </a:r>
            <a:r>
              <a:rPr lang="en-US" sz="1600" dirty="0" smtClean="0"/>
              <a:t>and</a:t>
            </a:r>
            <a:r>
              <a:rPr lang="en-US" sz="1600" i="1" dirty="0" smtClean="0"/>
              <a:t> ERBB4 </a:t>
            </a:r>
            <a:r>
              <a:rPr lang="en-US" sz="1600" dirty="0" smtClean="0"/>
              <a:t>have been associated with schizophrenia (SZ)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1600" dirty="0" smtClean="0">
                <a:latin typeface="Calibri" pitchFamily="34" charset="0"/>
              </a:rPr>
              <a:t>Evidence from genetic, transgenic and post-mortem studies</a:t>
            </a:r>
            <a:endParaRPr lang="en-US" sz="1600" dirty="0" smtClean="0"/>
          </a:p>
          <a:p>
            <a:pPr lvl="1">
              <a:spcBef>
                <a:spcPts val="600"/>
              </a:spcBef>
            </a:pPr>
            <a:r>
              <a:rPr lang="en-US" sz="1600" dirty="0"/>
              <a:t>M</a:t>
            </a:r>
            <a:r>
              <a:rPr lang="en-US" sz="1600" dirty="0" smtClean="0"/>
              <a:t>ouse </a:t>
            </a:r>
            <a:r>
              <a:rPr lang="en-US" sz="1600" dirty="0"/>
              <a:t>models </a:t>
            </a:r>
            <a:r>
              <a:rPr lang="en-US" sz="1600" dirty="0" smtClean="0"/>
              <a:t>support </a:t>
            </a:r>
            <a:r>
              <a:rPr lang="en-US" sz="1600" dirty="0"/>
              <a:t>the role of beta- and </a:t>
            </a:r>
            <a:r>
              <a:rPr lang="en-US" sz="1600" dirty="0" smtClean="0"/>
              <a:t>gamma-</a:t>
            </a:r>
            <a:r>
              <a:rPr lang="en-US" sz="1600" dirty="0" err="1" smtClean="0"/>
              <a:t>secretase</a:t>
            </a:r>
            <a:r>
              <a:rPr lang="en-US" sz="1600" dirty="0" smtClean="0"/>
              <a:t> </a:t>
            </a:r>
            <a:r>
              <a:rPr lang="en-US" sz="1600" dirty="0"/>
              <a:t>in </a:t>
            </a:r>
            <a:r>
              <a:rPr lang="en-US" sz="1600" dirty="0" smtClean="0"/>
              <a:t>SZ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Multiple </a:t>
            </a:r>
            <a:r>
              <a:rPr lang="en-US" sz="1600" dirty="0"/>
              <a:t>variants aggregating in the </a:t>
            </a:r>
            <a:r>
              <a:rPr lang="en-US" sz="1600" dirty="0" err="1" smtClean="0"/>
              <a:t>neuregulin</a:t>
            </a:r>
            <a:r>
              <a:rPr lang="en-US" sz="1600" dirty="0" smtClean="0"/>
              <a:t> </a:t>
            </a:r>
            <a:r>
              <a:rPr lang="en-US" sz="1600" dirty="0" err="1" smtClean="0"/>
              <a:t>signalin</a:t>
            </a:r>
            <a:r>
              <a:rPr lang="en-US" sz="1600" dirty="0" smtClean="0"/>
              <a:t> pathway  may be needed to </a:t>
            </a:r>
            <a:r>
              <a:rPr lang="en-US" sz="1600" dirty="0"/>
              <a:t>cause </a:t>
            </a:r>
            <a:r>
              <a:rPr lang="en-US" sz="1600" dirty="0" smtClean="0"/>
              <a:t>SZ </a:t>
            </a:r>
            <a:r>
              <a:rPr lang="en-US" sz="1600" dirty="0"/>
              <a:t>(</a:t>
            </a:r>
            <a:r>
              <a:rPr lang="en-US" sz="1600" dirty="0" err="1"/>
              <a:t>Hatzimanolis</a:t>
            </a:r>
            <a:r>
              <a:rPr lang="en-US" sz="1600" dirty="0"/>
              <a:t> et al. </a:t>
            </a:r>
            <a:r>
              <a:rPr lang="en-US" sz="1600" dirty="0" smtClean="0"/>
              <a:t>2013)</a:t>
            </a:r>
            <a:endParaRPr lang="fi-FI" sz="1600" dirty="0"/>
          </a:p>
          <a:p>
            <a:pPr>
              <a:buFont typeface="Arial" charset="0"/>
              <a:buNone/>
            </a:pPr>
            <a:endParaRPr lang="en-GB" sz="18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785"/>
            <a:ext cx="9144000" cy="884238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i-FI" sz="3200" i="1" dirty="0" smtClean="0"/>
              <a:t>ERBB4</a:t>
            </a:r>
            <a:r>
              <a:rPr lang="fi-FI" sz="3200" dirty="0" smtClean="0"/>
              <a:t> ASSOCIATION WITH DSM-IV ND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8294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6071"/>
            <a:ext cx="3726873" cy="1834871"/>
          </a:xfrm>
        </p:spPr>
        <p:txBody>
          <a:bodyPr/>
          <a:lstStyle/>
          <a:p>
            <a:r>
              <a:rPr lang="fi-FI" sz="3200" i="1" dirty="0"/>
              <a:t>ERBB4</a:t>
            </a:r>
            <a:r>
              <a:rPr lang="fi-FI" sz="3200" dirty="0"/>
              <a:t> ASSOCIATION WITH DSM-IV 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6" y="2573730"/>
            <a:ext cx="8908480" cy="418754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Multiple independent lines of evidence </a:t>
            </a:r>
          </a:p>
          <a:p>
            <a:pPr marL="800100" lvl="1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1800" i="1" u="sng" dirty="0" smtClean="0"/>
              <a:t>Association</a:t>
            </a:r>
            <a:r>
              <a:rPr lang="en-US" sz="1800" dirty="0" smtClean="0"/>
              <a:t> in the Finnish twin sample </a:t>
            </a:r>
            <a:r>
              <a:rPr lang="en-US" sz="1600" dirty="0" smtClean="0"/>
              <a:t>(</a:t>
            </a:r>
            <a:r>
              <a:rPr lang="en-US" sz="1600" i="1" dirty="0" err="1" smtClean="0"/>
              <a:t>P</a:t>
            </a:r>
            <a:r>
              <a:rPr lang="en-US" sz="1600" baseline="-25000" dirty="0" err="1" smtClean="0"/>
              <a:t>min</a:t>
            </a:r>
            <a:r>
              <a:rPr lang="en-US" sz="1600" dirty="0" smtClean="0"/>
              <a:t>=1.68x10</a:t>
            </a:r>
            <a:r>
              <a:rPr lang="en-US" sz="1600" baseline="30000" dirty="0" smtClean="0"/>
              <a:t>-6</a:t>
            </a:r>
            <a:r>
              <a:rPr lang="en-US" sz="1600" dirty="0" smtClean="0"/>
              <a:t>)</a:t>
            </a:r>
            <a:endParaRPr lang="en-US" sz="1600" i="1" dirty="0" smtClean="0"/>
          </a:p>
          <a:p>
            <a:pPr marL="800100" lvl="1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1800" i="1" u="sng" dirty="0" smtClean="0"/>
              <a:t>Replication</a:t>
            </a:r>
            <a:r>
              <a:rPr lang="en-US" sz="1800" u="sng" dirty="0" smtClean="0"/>
              <a:t> </a:t>
            </a:r>
            <a:r>
              <a:rPr lang="en-US" sz="1800" dirty="0" smtClean="0"/>
              <a:t>in an independent Australian sample</a:t>
            </a:r>
          </a:p>
          <a:p>
            <a:pPr marL="800100" lvl="1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1800" i="1" dirty="0" smtClean="0"/>
              <a:t>ERBB4</a:t>
            </a:r>
            <a:r>
              <a:rPr lang="en-US" sz="1800" dirty="0" smtClean="0"/>
              <a:t> overlaps with relevant </a:t>
            </a:r>
            <a:r>
              <a:rPr lang="en-US" sz="1800" i="1" u="sng" dirty="0" smtClean="0"/>
              <a:t>linkage loci</a:t>
            </a:r>
            <a:endParaRPr lang="en-US" sz="1800" dirty="0" smtClean="0"/>
          </a:p>
          <a:p>
            <a:pPr lvl="2">
              <a:spcBef>
                <a:spcPts val="600"/>
              </a:spcBef>
              <a:buFont typeface="Calibri" pitchFamily="34" charset="0"/>
              <a:buChar char="‒"/>
            </a:pPr>
            <a:r>
              <a:rPr lang="en-US" sz="1600" dirty="0" smtClean="0"/>
              <a:t>regular smoking locus</a:t>
            </a:r>
            <a:r>
              <a:rPr lang="en-US" sz="1600" i="1" dirty="0" smtClean="0"/>
              <a:t> </a:t>
            </a:r>
            <a:r>
              <a:rPr lang="en-US" sz="1600" dirty="0" smtClean="0"/>
              <a:t>in Finnish twin families (</a:t>
            </a:r>
            <a:r>
              <a:rPr lang="en-US" sz="1600" dirty="0" err="1" smtClean="0"/>
              <a:t>Loukola</a:t>
            </a:r>
            <a:r>
              <a:rPr lang="en-US" sz="1600" dirty="0" smtClean="0"/>
              <a:t> et al. 2008)</a:t>
            </a:r>
          </a:p>
          <a:p>
            <a:pPr lvl="2">
              <a:spcBef>
                <a:spcPts val="300"/>
              </a:spcBef>
              <a:buFont typeface="Calibri" pitchFamily="34" charset="0"/>
              <a:buChar char="‒"/>
            </a:pPr>
            <a:r>
              <a:rPr lang="en-US" sz="1600" dirty="0" smtClean="0"/>
              <a:t>max CPD locus highlighted in a meta-analysis (Han et al. 2010) </a:t>
            </a:r>
          </a:p>
          <a:p>
            <a:pPr marL="800100" lvl="1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1800" dirty="0" smtClean="0"/>
              <a:t>ErbB4 </a:t>
            </a:r>
            <a:r>
              <a:rPr lang="en-US" sz="1800" dirty="0"/>
              <a:t>and </a:t>
            </a:r>
            <a:r>
              <a:rPr lang="en-US" sz="1800" dirty="0" smtClean="0"/>
              <a:t>Nrg3 </a:t>
            </a:r>
            <a:r>
              <a:rPr lang="en-US" sz="1800" i="1" u="sng" dirty="0"/>
              <a:t>expression</a:t>
            </a:r>
            <a:r>
              <a:rPr lang="en-US" sz="1800" dirty="0"/>
              <a:t> </a:t>
            </a:r>
            <a:r>
              <a:rPr lang="en-US" sz="1800" dirty="0" smtClean="0"/>
              <a:t>increases </a:t>
            </a:r>
            <a:r>
              <a:rPr lang="en-US" sz="1800" dirty="0"/>
              <a:t>during nicotine exposure and withdrawal in a mouse </a:t>
            </a:r>
            <a:r>
              <a:rPr lang="en-US" sz="1800" dirty="0" smtClean="0"/>
              <a:t>model </a:t>
            </a:r>
            <a:r>
              <a:rPr lang="en-US" sz="1600" dirty="0"/>
              <a:t>(Turner </a:t>
            </a:r>
            <a:r>
              <a:rPr lang="en-US" sz="1600" dirty="0" smtClean="0"/>
              <a:t>et al. 2013)</a:t>
            </a:r>
          </a:p>
          <a:p>
            <a:pPr marL="800100" lvl="1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1800" i="1" u="sng" dirty="0" smtClean="0"/>
              <a:t>Nicotine withdrawal</a:t>
            </a:r>
            <a:r>
              <a:rPr lang="en-US" sz="1800" dirty="0" smtClean="0"/>
              <a:t> induced </a:t>
            </a:r>
            <a:r>
              <a:rPr lang="en-US" sz="1800" dirty="0"/>
              <a:t>anxiety is abolished both in mice with a knock-down mutation in </a:t>
            </a:r>
            <a:r>
              <a:rPr lang="en-US" sz="1800" i="1" dirty="0"/>
              <a:t>Nrg3</a:t>
            </a:r>
            <a:r>
              <a:rPr lang="en-US" sz="1800" dirty="0"/>
              <a:t>, and in mice treated with an ErbB4 </a:t>
            </a:r>
            <a:r>
              <a:rPr lang="en-US" sz="1800" dirty="0" smtClean="0"/>
              <a:t>inhibitor </a:t>
            </a:r>
            <a:r>
              <a:rPr lang="en-US" sz="1600" dirty="0" smtClean="0"/>
              <a:t>(Turner et al. 2013)</a:t>
            </a:r>
          </a:p>
          <a:p>
            <a:pPr marL="800100" lvl="1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1800" i="1" dirty="0" smtClean="0"/>
              <a:t>NRG3</a:t>
            </a:r>
            <a:r>
              <a:rPr lang="en-US" sz="1800" dirty="0" smtClean="0"/>
              <a:t> associates </a:t>
            </a:r>
            <a:r>
              <a:rPr lang="en-US" sz="1800" dirty="0"/>
              <a:t>with </a:t>
            </a:r>
            <a:r>
              <a:rPr lang="en-US" sz="1800" dirty="0" smtClean="0"/>
              <a:t>smoking </a:t>
            </a:r>
            <a:r>
              <a:rPr lang="en-US" sz="1800" i="1" u="sng" dirty="0"/>
              <a:t>cessation</a:t>
            </a:r>
            <a:r>
              <a:rPr lang="en-US" sz="1800" dirty="0"/>
              <a:t> </a:t>
            </a:r>
            <a:r>
              <a:rPr lang="en-US" sz="1800" dirty="0" smtClean="0"/>
              <a:t>success </a:t>
            </a:r>
            <a:r>
              <a:rPr lang="en-US" sz="1800" dirty="0"/>
              <a:t>in a clinical trial</a:t>
            </a:r>
            <a:r>
              <a:rPr lang="en-US" sz="1600" dirty="0"/>
              <a:t> (Turner </a:t>
            </a:r>
            <a:r>
              <a:rPr lang="en-US" sz="1600" dirty="0" smtClean="0"/>
              <a:t>et al. 2013)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229100" y="-6071"/>
            <a:ext cx="4914900" cy="2209800"/>
            <a:chOff x="4229100" y="-6071"/>
            <a:chExt cx="4914900" cy="2209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-6071"/>
              <a:ext cx="4914900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643687" y="1934988"/>
              <a:ext cx="52647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b="1" i="1" spc="100" dirty="0" smtClean="0">
                  <a:latin typeface="+mn-lt"/>
                </a:rPr>
                <a:t>ERBB4</a:t>
              </a:r>
              <a:endParaRPr lang="fi-FI" sz="1200" b="1" i="1" spc="1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43069" y="13947"/>
              <a:ext cx="172770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i-FI" sz="1200" b="1" spc="100" dirty="0" smtClean="0">
                  <a:latin typeface="+mn-lt"/>
                </a:rPr>
                <a:t>DSM-IV ND diagnosis</a:t>
              </a:r>
              <a:endParaRPr lang="fi-FI" sz="1200" b="1" spc="1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tsikko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828675"/>
          </a:xfrm>
        </p:spPr>
        <p:txBody>
          <a:bodyPr/>
          <a:lstStyle/>
          <a:p>
            <a:pPr eaLnBrk="1" hangingPunct="1"/>
            <a:r>
              <a:rPr lang="fi-FI" sz="3200" dirty="0" smtClean="0"/>
              <a:t>ANALYSES IN AN EXTENDED SAMPLE</a:t>
            </a:r>
          </a:p>
        </p:txBody>
      </p:sp>
      <p:sp>
        <p:nvSpPr>
          <p:cNvPr id="22530" name="Sisällön paikkamerkki 2"/>
          <p:cNvSpPr>
            <a:spLocks noGrp="1"/>
          </p:cNvSpPr>
          <p:nvPr>
            <p:ph idx="1"/>
          </p:nvPr>
        </p:nvSpPr>
        <p:spPr>
          <a:xfrm>
            <a:off x="457199" y="1228726"/>
            <a:ext cx="8582025" cy="40100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GB" sz="2000" dirty="0"/>
              <a:t>S</a:t>
            </a:r>
            <a:r>
              <a:rPr lang="en-GB" sz="2000" dirty="0" smtClean="0"/>
              <a:t>tudy sample ascertained from the population-based Finnish Twin Cohort study consisting of adult twins born 1938-1957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GB" sz="1600" dirty="0" smtClean="0"/>
              <a:t>Surveys conducted in 1975, 1981 and 1990 for the twin cohort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GB" sz="1800" dirty="0" smtClean="0"/>
              <a:t>Heavy smoking twin pairs were recruited together with sibs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GB" sz="2000" dirty="0" smtClean="0"/>
              <a:t>Diagnostic interviews and DNA collection between 2001 and 2006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GB" sz="2000" dirty="0" smtClean="0"/>
              <a:t>Genotyped sample size extended from 1,114 </a:t>
            </a:r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en-GB" sz="2000" b="1" u="sng" dirty="0" smtClean="0"/>
              <a:t>2,029</a:t>
            </a:r>
            <a:r>
              <a:rPr lang="en-GB" sz="2000" dirty="0" smtClean="0"/>
              <a:t> individuals from 745 families 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GB" sz="1800" dirty="0" smtClean="0"/>
              <a:t>Includes twin pairs and all available family members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GB" sz="2000" dirty="0" smtClean="0"/>
              <a:t>Marker coverage extended from HM2 imputation </a:t>
            </a:r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en-GB" sz="2000" b="1" u="sng" dirty="0" smtClean="0">
                <a:sym typeface="Wingdings" panose="05000000000000000000" pitchFamily="2" charset="2"/>
              </a:rPr>
              <a:t>1000 Genomes</a:t>
            </a:r>
            <a:r>
              <a:rPr lang="en-GB" sz="2000" dirty="0" smtClean="0">
                <a:sym typeface="Wingdings" panose="05000000000000000000" pitchFamily="2" charset="2"/>
              </a:rPr>
              <a:t> imputation (</a:t>
            </a:r>
            <a:r>
              <a:rPr lang="en-US" sz="2000" dirty="0">
                <a:sym typeface="Wingdings" panose="05000000000000000000" pitchFamily="2" charset="2"/>
              </a:rPr>
              <a:t>reference set includes 86 </a:t>
            </a:r>
            <a:r>
              <a:rPr lang="en-US" sz="2000" dirty="0" smtClean="0">
                <a:sym typeface="Wingdings" panose="05000000000000000000" pitchFamily="2" charset="2"/>
              </a:rPr>
              <a:t>Finns)</a:t>
            </a:r>
            <a:endParaRPr lang="en-US" sz="2000" dirty="0">
              <a:sym typeface="Wingdings" panose="05000000000000000000" pitchFamily="2" charset="2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28196" y="5324475"/>
            <a:ext cx="4063536" cy="1280969"/>
            <a:chOff x="182399" y="2764419"/>
            <a:chExt cx="4379806" cy="1374050"/>
          </a:xfrm>
        </p:grpSpPr>
        <p:sp>
          <p:nvSpPr>
            <p:cNvPr id="71" name="Rectangle 31"/>
            <p:cNvSpPr>
              <a:spLocks noChangeArrowheads="1"/>
            </p:cNvSpPr>
            <p:nvPr/>
          </p:nvSpPr>
          <p:spPr bwMode="auto">
            <a:xfrm>
              <a:off x="2135377" y="2764419"/>
              <a:ext cx="316270" cy="36049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2" name="Oval 30"/>
            <p:cNvSpPr>
              <a:spLocks noChangeArrowheads="1"/>
            </p:cNvSpPr>
            <p:nvPr/>
          </p:nvSpPr>
          <p:spPr bwMode="auto">
            <a:xfrm>
              <a:off x="1424355" y="2770046"/>
              <a:ext cx="383382" cy="36049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3" name="Line 34"/>
            <p:cNvSpPr>
              <a:spLocks noChangeShapeType="1"/>
            </p:cNvSpPr>
            <p:nvPr/>
          </p:nvSpPr>
          <p:spPr bwMode="auto">
            <a:xfrm>
              <a:off x="1988644" y="2950294"/>
              <a:ext cx="0" cy="4518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74" name="Line 32"/>
            <p:cNvSpPr>
              <a:spLocks noChangeShapeType="1"/>
            </p:cNvSpPr>
            <p:nvPr/>
          </p:nvSpPr>
          <p:spPr bwMode="auto">
            <a:xfrm>
              <a:off x="1822192" y="2950294"/>
              <a:ext cx="3131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75" name="Line 33"/>
            <p:cNvSpPr>
              <a:spLocks noChangeShapeType="1"/>
            </p:cNvSpPr>
            <p:nvPr/>
          </p:nvSpPr>
          <p:spPr bwMode="auto">
            <a:xfrm>
              <a:off x="568597" y="3402095"/>
              <a:ext cx="38455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76" name="Line 37"/>
            <p:cNvSpPr>
              <a:spLocks noChangeShapeType="1"/>
            </p:cNvSpPr>
            <p:nvPr/>
          </p:nvSpPr>
          <p:spPr bwMode="auto">
            <a:xfrm flipH="1">
              <a:off x="340534" y="3413944"/>
              <a:ext cx="237588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77" name="Line 38"/>
            <p:cNvSpPr>
              <a:spLocks noChangeShapeType="1"/>
            </p:cNvSpPr>
            <p:nvPr/>
          </p:nvSpPr>
          <p:spPr bwMode="auto">
            <a:xfrm>
              <a:off x="578123" y="3413944"/>
              <a:ext cx="236046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78" name="Rectangle 31"/>
            <p:cNvSpPr>
              <a:spLocks noChangeArrowheads="1"/>
            </p:cNvSpPr>
            <p:nvPr/>
          </p:nvSpPr>
          <p:spPr bwMode="auto">
            <a:xfrm>
              <a:off x="656034" y="3776884"/>
              <a:ext cx="316270" cy="36049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>
              <a:off x="182399" y="3774441"/>
              <a:ext cx="316270" cy="36049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" name="Line 35"/>
            <p:cNvSpPr>
              <a:spLocks noChangeShapeType="1"/>
            </p:cNvSpPr>
            <p:nvPr/>
          </p:nvSpPr>
          <p:spPr bwMode="auto">
            <a:xfrm>
              <a:off x="1364420" y="3413943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1" name="Line 35"/>
            <p:cNvSpPr>
              <a:spLocks noChangeShapeType="1"/>
            </p:cNvSpPr>
            <p:nvPr/>
          </p:nvSpPr>
          <p:spPr bwMode="auto">
            <a:xfrm>
              <a:off x="1850195" y="3413943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2" name="Line 35"/>
            <p:cNvSpPr>
              <a:spLocks noChangeShapeType="1"/>
            </p:cNvSpPr>
            <p:nvPr/>
          </p:nvSpPr>
          <p:spPr bwMode="auto">
            <a:xfrm>
              <a:off x="2381582" y="3402095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3" name="Line 35"/>
            <p:cNvSpPr>
              <a:spLocks noChangeShapeType="1"/>
            </p:cNvSpPr>
            <p:nvPr/>
          </p:nvSpPr>
          <p:spPr bwMode="auto">
            <a:xfrm>
              <a:off x="2897945" y="3402095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4" name="Line 35"/>
            <p:cNvSpPr>
              <a:spLocks noChangeShapeType="1"/>
            </p:cNvSpPr>
            <p:nvPr/>
          </p:nvSpPr>
          <p:spPr bwMode="auto">
            <a:xfrm>
              <a:off x="3402770" y="3413943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5" name="Line 35"/>
            <p:cNvSpPr>
              <a:spLocks noChangeShapeType="1"/>
            </p:cNvSpPr>
            <p:nvPr/>
          </p:nvSpPr>
          <p:spPr bwMode="auto">
            <a:xfrm>
              <a:off x="3928558" y="3405361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6" name="Line 35"/>
            <p:cNvSpPr>
              <a:spLocks noChangeShapeType="1"/>
            </p:cNvSpPr>
            <p:nvPr/>
          </p:nvSpPr>
          <p:spPr bwMode="auto">
            <a:xfrm>
              <a:off x="4404070" y="3413943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87" name="Rectangle 31"/>
            <p:cNvSpPr>
              <a:spLocks noChangeArrowheads="1"/>
            </p:cNvSpPr>
            <p:nvPr/>
          </p:nvSpPr>
          <p:spPr bwMode="auto">
            <a:xfrm>
              <a:off x="1692060" y="3777972"/>
              <a:ext cx="316270" cy="36049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8" name="Rectangle 31"/>
            <p:cNvSpPr>
              <a:spLocks noChangeArrowheads="1"/>
            </p:cNvSpPr>
            <p:nvPr/>
          </p:nvSpPr>
          <p:spPr bwMode="auto">
            <a:xfrm>
              <a:off x="1199545" y="3777972"/>
              <a:ext cx="316270" cy="36049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739810" y="3776884"/>
              <a:ext cx="316270" cy="36049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90" name="Rectangle 31"/>
            <p:cNvSpPr>
              <a:spLocks noChangeArrowheads="1"/>
            </p:cNvSpPr>
            <p:nvPr/>
          </p:nvSpPr>
          <p:spPr bwMode="auto">
            <a:xfrm>
              <a:off x="4245935" y="3769172"/>
              <a:ext cx="316270" cy="36049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91" name="Rectangle 31"/>
            <p:cNvSpPr>
              <a:spLocks noChangeArrowheads="1"/>
            </p:cNvSpPr>
            <p:nvPr/>
          </p:nvSpPr>
          <p:spPr bwMode="auto">
            <a:xfrm>
              <a:off x="3744967" y="3775383"/>
              <a:ext cx="316270" cy="36049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92" name="Oval 30"/>
            <p:cNvSpPr>
              <a:spLocks noChangeArrowheads="1"/>
            </p:cNvSpPr>
            <p:nvPr/>
          </p:nvSpPr>
          <p:spPr bwMode="auto">
            <a:xfrm>
              <a:off x="3211079" y="3761732"/>
              <a:ext cx="383382" cy="36049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93" name="Oval 30"/>
            <p:cNvSpPr>
              <a:spLocks noChangeArrowheads="1"/>
            </p:cNvSpPr>
            <p:nvPr/>
          </p:nvSpPr>
          <p:spPr bwMode="auto">
            <a:xfrm>
              <a:off x="2174665" y="3761733"/>
              <a:ext cx="383382" cy="36049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621016" y="2770046"/>
              <a:ext cx="1624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FAM 62547</a:t>
              </a:r>
              <a:endParaRPr lang="fi-FI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845420" y="5328242"/>
            <a:ext cx="4100764" cy="1260665"/>
            <a:chOff x="410804" y="4761963"/>
            <a:chExt cx="4401433" cy="1375236"/>
          </a:xfrm>
        </p:grpSpPr>
        <p:sp>
          <p:nvSpPr>
            <p:cNvPr id="96" name="Rectangle 31"/>
            <p:cNvSpPr>
              <a:spLocks noChangeArrowheads="1"/>
            </p:cNvSpPr>
            <p:nvPr/>
          </p:nvSpPr>
          <p:spPr bwMode="auto">
            <a:xfrm>
              <a:off x="2363782" y="4761963"/>
              <a:ext cx="316270" cy="36049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97" name="Oval 30"/>
            <p:cNvSpPr>
              <a:spLocks noChangeArrowheads="1"/>
            </p:cNvSpPr>
            <p:nvPr/>
          </p:nvSpPr>
          <p:spPr bwMode="auto">
            <a:xfrm>
              <a:off x="1652760" y="4767590"/>
              <a:ext cx="383382" cy="36049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98" name="Line 34"/>
            <p:cNvSpPr>
              <a:spLocks noChangeShapeType="1"/>
            </p:cNvSpPr>
            <p:nvPr/>
          </p:nvSpPr>
          <p:spPr bwMode="auto">
            <a:xfrm>
              <a:off x="2217049" y="4947838"/>
              <a:ext cx="0" cy="4518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99" name="Line 32"/>
            <p:cNvSpPr>
              <a:spLocks noChangeShapeType="1"/>
            </p:cNvSpPr>
            <p:nvPr/>
          </p:nvSpPr>
          <p:spPr bwMode="auto">
            <a:xfrm>
              <a:off x="2050597" y="4947838"/>
              <a:ext cx="3131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100" name="Line 33"/>
            <p:cNvSpPr>
              <a:spLocks noChangeShapeType="1"/>
            </p:cNvSpPr>
            <p:nvPr/>
          </p:nvSpPr>
          <p:spPr bwMode="auto">
            <a:xfrm>
              <a:off x="797002" y="5399639"/>
              <a:ext cx="38455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101" name="Line 37"/>
            <p:cNvSpPr>
              <a:spLocks noChangeShapeType="1"/>
            </p:cNvSpPr>
            <p:nvPr/>
          </p:nvSpPr>
          <p:spPr bwMode="auto">
            <a:xfrm flipH="1">
              <a:off x="568939" y="5411488"/>
              <a:ext cx="237588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102" name="Line 38"/>
            <p:cNvSpPr>
              <a:spLocks noChangeShapeType="1"/>
            </p:cNvSpPr>
            <p:nvPr/>
          </p:nvSpPr>
          <p:spPr bwMode="auto">
            <a:xfrm>
              <a:off x="806528" y="5411488"/>
              <a:ext cx="236046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103" name="Rectangle 31"/>
            <p:cNvSpPr>
              <a:spLocks noChangeArrowheads="1"/>
            </p:cNvSpPr>
            <p:nvPr/>
          </p:nvSpPr>
          <p:spPr bwMode="auto">
            <a:xfrm>
              <a:off x="884439" y="5774428"/>
              <a:ext cx="316270" cy="36049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4" name="Rectangle 31"/>
            <p:cNvSpPr>
              <a:spLocks noChangeArrowheads="1"/>
            </p:cNvSpPr>
            <p:nvPr/>
          </p:nvSpPr>
          <p:spPr bwMode="auto">
            <a:xfrm>
              <a:off x="410804" y="5771985"/>
              <a:ext cx="316270" cy="36049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auto">
            <a:xfrm>
              <a:off x="1592825" y="5411487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106" name="Line 35"/>
            <p:cNvSpPr>
              <a:spLocks noChangeShapeType="1"/>
            </p:cNvSpPr>
            <p:nvPr/>
          </p:nvSpPr>
          <p:spPr bwMode="auto">
            <a:xfrm>
              <a:off x="2078600" y="5411487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>
              <a:off x="2609987" y="5399639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108" name="Line 35"/>
            <p:cNvSpPr>
              <a:spLocks noChangeShapeType="1"/>
            </p:cNvSpPr>
            <p:nvPr/>
          </p:nvSpPr>
          <p:spPr bwMode="auto">
            <a:xfrm>
              <a:off x="3126350" y="5399639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109" name="Line 35"/>
            <p:cNvSpPr>
              <a:spLocks noChangeShapeType="1"/>
            </p:cNvSpPr>
            <p:nvPr/>
          </p:nvSpPr>
          <p:spPr bwMode="auto">
            <a:xfrm>
              <a:off x="3631175" y="5411487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110" name="Line 35"/>
            <p:cNvSpPr>
              <a:spLocks noChangeShapeType="1"/>
            </p:cNvSpPr>
            <p:nvPr/>
          </p:nvSpPr>
          <p:spPr bwMode="auto">
            <a:xfrm>
              <a:off x="4156963" y="5402905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111" name="Line 35"/>
            <p:cNvSpPr>
              <a:spLocks noChangeShapeType="1"/>
            </p:cNvSpPr>
            <p:nvPr/>
          </p:nvSpPr>
          <p:spPr bwMode="auto">
            <a:xfrm>
              <a:off x="4632475" y="5411487"/>
              <a:ext cx="0" cy="3604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112" name="Rectangle 31"/>
            <p:cNvSpPr>
              <a:spLocks noChangeArrowheads="1"/>
            </p:cNvSpPr>
            <p:nvPr/>
          </p:nvSpPr>
          <p:spPr bwMode="auto">
            <a:xfrm>
              <a:off x="1434690" y="5776702"/>
              <a:ext cx="316270" cy="36049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3" name="Oval 30"/>
            <p:cNvSpPr>
              <a:spLocks noChangeArrowheads="1"/>
            </p:cNvSpPr>
            <p:nvPr/>
          </p:nvSpPr>
          <p:spPr bwMode="auto">
            <a:xfrm>
              <a:off x="3439484" y="5759276"/>
              <a:ext cx="383382" cy="36049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4" name="Oval 30"/>
            <p:cNvSpPr>
              <a:spLocks noChangeArrowheads="1"/>
            </p:cNvSpPr>
            <p:nvPr/>
          </p:nvSpPr>
          <p:spPr bwMode="auto">
            <a:xfrm>
              <a:off x="2907095" y="5771984"/>
              <a:ext cx="383382" cy="36049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849421" y="4767590"/>
              <a:ext cx="1624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FAM 58065</a:t>
              </a:r>
              <a:endParaRPr lang="fi-FI" dirty="0"/>
            </a:p>
          </p:txBody>
        </p:sp>
        <p:sp>
          <p:nvSpPr>
            <p:cNvPr id="116" name="Oval 30"/>
            <p:cNvSpPr>
              <a:spLocks noChangeArrowheads="1"/>
            </p:cNvSpPr>
            <p:nvPr/>
          </p:nvSpPr>
          <p:spPr bwMode="auto">
            <a:xfrm>
              <a:off x="3946132" y="5775516"/>
              <a:ext cx="383382" cy="36049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7" name="Oval 30"/>
            <p:cNvSpPr>
              <a:spLocks noChangeArrowheads="1"/>
            </p:cNvSpPr>
            <p:nvPr/>
          </p:nvSpPr>
          <p:spPr bwMode="auto">
            <a:xfrm>
              <a:off x="2414084" y="5760136"/>
              <a:ext cx="383382" cy="36049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8" name="Oval 30"/>
            <p:cNvSpPr>
              <a:spLocks noChangeArrowheads="1"/>
            </p:cNvSpPr>
            <p:nvPr/>
          </p:nvSpPr>
          <p:spPr bwMode="auto">
            <a:xfrm>
              <a:off x="1872921" y="5768126"/>
              <a:ext cx="383382" cy="36049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9" name="Oval 30"/>
            <p:cNvSpPr>
              <a:spLocks noChangeArrowheads="1"/>
            </p:cNvSpPr>
            <p:nvPr/>
          </p:nvSpPr>
          <p:spPr bwMode="auto">
            <a:xfrm>
              <a:off x="4423120" y="5775516"/>
              <a:ext cx="389117" cy="36049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1904" y="1944090"/>
            <a:ext cx="3697230" cy="1983693"/>
          </a:xfrm>
          <a:prstGeom prst="ellipse">
            <a:avLst/>
          </a:prstGeom>
          <a:solidFill>
            <a:srgbClr val="99CC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Genotyping</a:t>
            </a:r>
          </a:p>
          <a:p>
            <a:pPr eaLnBrk="1" hangingPunct="1">
              <a:spcBef>
                <a:spcPct val="3000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Human670-QuadCustom </a:t>
            </a:r>
            <a:r>
              <a:rPr lang="en-GB" sz="1600" dirty="0" err="1" smtClean="0">
                <a:solidFill>
                  <a:schemeClr val="tx1"/>
                </a:solidFill>
              </a:rPr>
              <a:t>Illumina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BeadChip</a:t>
            </a:r>
            <a:r>
              <a:rPr lang="en-GB" sz="1600" dirty="0" smtClean="0">
                <a:solidFill>
                  <a:schemeClr val="tx1"/>
                </a:solidFill>
              </a:rPr>
              <a:t>  (N=1,114) &amp; </a:t>
            </a:r>
            <a:r>
              <a:rPr lang="en-GB" sz="1600" dirty="0" err="1" smtClean="0">
                <a:solidFill>
                  <a:schemeClr val="tx1"/>
                </a:solidFill>
              </a:rPr>
              <a:t>Illumina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HumanCoreExome</a:t>
            </a:r>
            <a:r>
              <a:rPr lang="en-GB" sz="1600" dirty="0" smtClean="0">
                <a:solidFill>
                  <a:schemeClr val="tx1"/>
                </a:solidFill>
              </a:rPr>
              <a:t> chip (N=915)</a:t>
            </a:r>
          </a:p>
        </p:txBody>
      </p:sp>
      <p:sp>
        <p:nvSpPr>
          <p:cNvPr id="4" name="Oval 3"/>
          <p:cNvSpPr/>
          <p:nvPr/>
        </p:nvSpPr>
        <p:spPr>
          <a:xfrm>
            <a:off x="4474832" y="3245515"/>
            <a:ext cx="1333500" cy="982662"/>
          </a:xfrm>
          <a:prstGeom prst="ellipse">
            <a:avLst/>
          </a:prstGeom>
          <a:solidFill>
            <a:srgbClr val="99CC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Standard quality controls</a:t>
            </a:r>
          </a:p>
        </p:txBody>
      </p:sp>
      <p:sp>
        <p:nvSpPr>
          <p:cNvPr id="5" name="Oval 4"/>
          <p:cNvSpPr/>
          <p:nvPr/>
        </p:nvSpPr>
        <p:spPr>
          <a:xfrm>
            <a:off x="4791075" y="896789"/>
            <a:ext cx="4308764" cy="2192100"/>
          </a:xfrm>
          <a:prstGeom prst="ellipse">
            <a:avLst/>
          </a:prstGeom>
          <a:solidFill>
            <a:srgbClr val="99CC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rtlCol="0" anchor="ctr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Imputation by IMPUTE v2.1.0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1000Genomes </a:t>
            </a:r>
            <a:r>
              <a:rPr lang="en-US" sz="1600" dirty="0">
                <a:solidFill>
                  <a:schemeClr val="tx1"/>
                </a:solidFill>
              </a:rPr>
              <a:t>Phase I integrated variant set release (v3) </a:t>
            </a:r>
            <a:r>
              <a:rPr lang="en-US" sz="1600" dirty="0" smtClean="0">
                <a:solidFill>
                  <a:schemeClr val="tx1"/>
                </a:solidFill>
              </a:rPr>
              <a:t>reference panel, posterior probability threshold 0.9 for ‘best-guess’ imputed genotypes</a:t>
            </a:r>
          </a:p>
        </p:txBody>
      </p:sp>
      <p:sp>
        <p:nvSpPr>
          <p:cNvPr id="7" name="Oval 6"/>
          <p:cNvSpPr/>
          <p:nvPr/>
        </p:nvSpPr>
        <p:spPr>
          <a:xfrm>
            <a:off x="269930" y="4615962"/>
            <a:ext cx="7906915" cy="2075783"/>
          </a:xfrm>
          <a:prstGeom prst="ellipse">
            <a:avLst/>
          </a:prstGeom>
          <a:solidFill>
            <a:srgbClr val="99CC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Targeted analyses for the 10 genes within the </a:t>
            </a:r>
            <a:r>
              <a:rPr lang="en-GB" b="1" dirty="0" err="1" smtClean="0">
                <a:solidFill>
                  <a:schemeClr val="tx1"/>
                </a:solidFill>
              </a:rPr>
              <a:t>neuregulin</a:t>
            </a:r>
            <a:r>
              <a:rPr lang="en-GB" b="1" dirty="0" smtClean="0">
                <a:solidFill>
                  <a:schemeClr val="tx1"/>
                </a:solidFill>
              </a:rPr>
              <a:t> signalling pathway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Plink DFAM model (family-based) for binary traits, </a:t>
            </a:r>
            <a:r>
              <a:rPr lang="en-GB" sz="1600" dirty="0" err="1" smtClean="0">
                <a:solidFill>
                  <a:schemeClr val="tx1"/>
                </a:solidFill>
              </a:rPr>
              <a:t>affecteds</a:t>
            </a:r>
            <a:r>
              <a:rPr lang="en-GB" sz="1600" dirty="0" smtClean="0">
                <a:solidFill>
                  <a:schemeClr val="tx1"/>
                </a:solidFill>
              </a:rPr>
              <a:t>-only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Plink QFAM model </a:t>
            </a:r>
            <a:r>
              <a:rPr lang="en-GB" sz="1600" dirty="0">
                <a:solidFill>
                  <a:schemeClr val="tx1"/>
                </a:solidFill>
              </a:rPr>
              <a:t>(family-based) for </a:t>
            </a:r>
            <a:r>
              <a:rPr lang="en-GB" sz="1600" dirty="0" smtClean="0">
                <a:solidFill>
                  <a:schemeClr val="tx1"/>
                </a:solidFill>
              </a:rPr>
              <a:t>quantitative traits, adaptive </a:t>
            </a:r>
            <a:r>
              <a:rPr lang="en-GB" sz="1600" dirty="0">
                <a:solidFill>
                  <a:schemeClr val="tx1"/>
                </a:solidFill>
              </a:rPr>
              <a:t>permutations (up to 1x10</a:t>
            </a:r>
            <a:r>
              <a:rPr lang="en-GB" sz="1600" baseline="30000" dirty="0">
                <a:solidFill>
                  <a:schemeClr val="tx1"/>
                </a:solidFill>
              </a:rPr>
              <a:t>9</a:t>
            </a:r>
            <a:r>
              <a:rPr lang="en-GB" sz="1600" dirty="0">
                <a:solidFill>
                  <a:schemeClr val="tx1"/>
                </a:solidFill>
              </a:rPr>
              <a:t>)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96608" y="1699367"/>
            <a:ext cx="419283" cy="271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76750" y="1665248"/>
            <a:ext cx="314325" cy="144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565531" y="2951001"/>
            <a:ext cx="242801" cy="294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 txBox="1">
            <a:spLocks/>
          </p:cNvSpPr>
          <p:nvPr/>
        </p:nvSpPr>
        <p:spPr bwMode="auto">
          <a:xfrm>
            <a:off x="0" y="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i-FI" sz="3200" dirty="0"/>
              <a:t>GENOTYPING AND </a:t>
            </a:r>
            <a:r>
              <a:rPr lang="fi-FI" sz="3200" dirty="0" smtClean="0"/>
              <a:t>ANALYSIS</a:t>
            </a:r>
          </a:p>
        </p:txBody>
      </p:sp>
      <p:sp>
        <p:nvSpPr>
          <p:cNvPr id="16" name="Oval 15"/>
          <p:cNvSpPr/>
          <p:nvPr/>
        </p:nvSpPr>
        <p:spPr>
          <a:xfrm>
            <a:off x="3115891" y="1042085"/>
            <a:ext cx="1333500" cy="982662"/>
          </a:xfrm>
          <a:prstGeom prst="ellipse">
            <a:avLst/>
          </a:prstGeom>
          <a:solidFill>
            <a:srgbClr val="99CC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Standard quality controls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74832" y="4208097"/>
            <a:ext cx="242801" cy="294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 txBox="1">
            <a:spLocks/>
          </p:cNvSpPr>
          <p:nvPr/>
        </p:nvSpPr>
        <p:spPr bwMode="auto">
          <a:xfrm>
            <a:off x="0" y="1074751"/>
            <a:ext cx="9144000" cy="149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2400"/>
              </a:spcBef>
            </a:pPr>
            <a:r>
              <a:rPr lang="en-GB" sz="2000" i="1" dirty="0" smtClean="0"/>
              <a:t>ERBB4</a:t>
            </a:r>
            <a:r>
              <a:rPr lang="en-GB" sz="2000" dirty="0" smtClean="0"/>
              <a:t> – DSM-IV ND association remains but is diluted (</a:t>
            </a:r>
            <a:r>
              <a:rPr lang="en-GB" sz="1800" i="1" dirty="0" err="1" smtClean="0"/>
              <a:t>P</a:t>
            </a:r>
            <a:r>
              <a:rPr lang="en-GB" sz="1800" baseline="-25000" dirty="0" err="1" smtClean="0"/>
              <a:t>min</a:t>
            </a:r>
            <a:r>
              <a:rPr lang="en-GB" sz="1800" dirty="0" smtClean="0"/>
              <a:t>=8.8 x 10</a:t>
            </a:r>
            <a:r>
              <a:rPr lang="en-GB" sz="1800" baseline="30000" dirty="0" smtClean="0"/>
              <a:t>-5</a:t>
            </a:r>
            <a:r>
              <a:rPr lang="en-GB" sz="1800" dirty="0" smtClean="0"/>
              <a:t>)</a:t>
            </a:r>
          </a:p>
          <a:p>
            <a:pPr lvl="1" eaLnBrk="1" hangingPunct="1">
              <a:spcBef>
                <a:spcPts val="600"/>
              </a:spcBef>
            </a:pPr>
            <a:r>
              <a:rPr lang="en-GB" sz="1800" dirty="0" smtClean="0"/>
              <a:t>Original sample was ascertained based on heavy smoking twins</a:t>
            </a:r>
          </a:p>
          <a:p>
            <a:pPr lvl="1" eaLnBrk="1" hangingPunct="1">
              <a:spcBef>
                <a:spcPts val="600"/>
              </a:spcBef>
            </a:pPr>
            <a:r>
              <a:rPr lang="en-GB" sz="1800" dirty="0" smtClean="0"/>
              <a:t>Additional family members smoke less and are less dependent</a:t>
            </a:r>
            <a:endParaRPr lang="en-GB" sz="1800" dirty="0"/>
          </a:p>
          <a:p>
            <a:pPr marL="457200" lvl="1" indent="0" eaLnBrk="1" hangingPunct="1">
              <a:spcBef>
                <a:spcPts val="300"/>
              </a:spcBef>
              <a:buNone/>
            </a:pPr>
            <a:endParaRPr lang="en-GB" sz="16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503140"/>
              </p:ext>
            </p:extLst>
          </p:nvPr>
        </p:nvGraphicFramePr>
        <p:xfrm>
          <a:off x="114300" y="2787804"/>
          <a:ext cx="8563710" cy="3235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133"/>
                <a:gridCol w="1710761"/>
                <a:gridCol w="1821443"/>
                <a:gridCol w="1777373"/>
              </a:tblGrid>
              <a:tr h="894128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u="none" strike="noStrike" dirty="0" smtClean="0">
                          <a:effectLst/>
                          <a:latin typeface="+mn-lt"/>
                        </a:rPr>
                        <a:t>Original </a:t>
                      </a:r>
                      <a:r>
                        <a:rPr lang="fi-FI" sz="1600" b="1" i="0" u="none" strike="noStrike" dirty="0" err="1" smtClean="0">
                          <a:effectLst/>
                          <a:latin typeface="+mn-lt"/>
                        </a:rPr>
                        <a:t>sample</a:t>
                      </a:r>
                      <a:r>
                        <a:rPr lang="fi-FI" sz="16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i-FI" sz="1400" b="1" i="0" u="none" strike="noStrike" dirty="0" smtClean="0">
                          <a:effectLst/>
                          <a:latin typeface="+mn-lt"/>
                        </a:rPr>
                        <a:t>(N=1,114)</a:t>
                      </a:r>
                      <a:endParaRPr lang="fi-FI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u="none" strike="noStrike" dirty="0" err="1" smtClean="0">
                          <a:effectLst/>
                          <a:latin typeface="+mn-lt"/>
                        </a:rPr>
                        <a:t>Additional</a:t>
                      </a:r>
                      <a:r>
                        <a:rPr lang="fi-FI" sz="16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i-FI" sz="1600" b="1" i="0" u="none" strike="noStrike" dirty="0" err="1" smtClean="0">
                          <a:effectLst/>
                          <a:latin typeface="+mn-lt"/>
                        </a:rPr>
                        <a:t>sample</a:t>
                      </a:r>
                      <a:r>
                        <a:rPr lang="fi-FI" sz="16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i-FI" sz="1400" b="1" i="0" u="none" strike="noStrike" dirty="0" smtClean="0">
                          <a:effectLst/>
                          <a:latin typeface="+mn-lt"/>
                        </a:rPr>
                        <a:t>(N=915)</a:t>
                      </a:r>
                      <a:endParaRPr lang="fi-FI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err="1" smtClean="0">
                          <a:latin typeface="+mn-lt"/>
                        </a:rPr>
                        <a:t>Combined</a:t>
                      </a:r>
                      <a:r>
                        <a:rPr lang="fi-FI" sz="1600" dirty="0" smtClean="0">
                          <a:latin typeface="+mn-lt"/>
                        </a:rPr>
                        <a:t> </a:t>
                      </a:r>
                      <a:r>
                        <a:rPr lang="fi-FI" sz="1600" dirty="0" err="1" smtClean="0">
                          <a:latin typeface="+mn-lt"/>
                        </a:rPr>
                        <a:t>sample</a:t>
                      </a:r>
                      <a:r>
                        <a:rPr lang="fi-FI" sz="1600" dirty="0" smtClean="0">
                          <a:latin typeface="+mn-lt"/>
                        </a:rPr>
                        <a:t> </a:t>
                      </a:r>
                      <a:r>
                        <a:rPr lang="fi-FI" sz="1400" dirty="0" smtClean="0">
                          <a:latin typeface="+mn-lt"/>
                        </a:rPr>
                        <a:t>(N=2,029)</a:t>
                      </a:r>
                      <a:endParaRPr lang="fi-FI" sz="1400" dirty="0">
                        <a:latin typeface="+mn-lt"/>
                      </a:endParaRPr>
                    </a:p>
                  </a:txBody>
                  <a:tcPr/>
                </a:tc>
              </a:tr>
              <a:tr h="4682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err="1" smtClean="0">
                          <a:latin typeface="+mn-lt"/>
                        </a:rPr>
                        <a:t>Females</a:t>
                      </a:r>
                      <a:r>
                        <a:rPr lang="fi-FI" sz="1800" dirty="0" smtClean="0">
                          <a:latin typeface="+mn-lt"/>
                        </a:rPr>
                        <a:t>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+mn-lt"/>
                        </a:rPr>
                        <a:t>38.0%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+mn-lt"/>
                        </a:rPr>
                        <a:t>60.7%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+mn-lt"/>
                        </a:rPr>
                        <a:t>48.2%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</a:tr>
              <a:tr h="4682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err="1" smtClean="0">
                          <a:latin typeface="+mn-lt"/>
                        </a:rPr>
                        <a:t>Mean</a:t>
                      </a:r>
                      <a:r>
                        <a:rPr lang="fi-FI" sz="1800" dirty="0" smtClean="0">
                          <a:latin typeface="+mn-lt"/>
                        </a:rPr>
                        <a:t> </a:t>
                      </a:r>
                      <a:r>
                        <a:rPr lang="fi-FI" sz="1800" dirty="0" err="1" smtClean="0">
                          <a:latin typeface="+mn-lt"/>
                        </a:rPr>
                        <a:t>age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+mn-lt"/>
                        </a:rPr>
                        <a:t>54.5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+mn-lt"/>
                        </a:rPr>
                        <a:t>58.9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+mn-lt"/>
                        </a:rPr>
                        <a:t>56.5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</a:tr>
              <a:tr h="4682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err="1" smtClean="0">
                          <a:latin typeface="+mn-lt"/>
                        </a:rPr>
                        <a:t>Regular</a:t>
                      </a:r>
                      <a:r>
                        <a:rPr lang="fi-FI" sz="1800" dirty="0" smtClean="0">
                          <a:latin typeface="+mn-lt"/>
                        </a:rPr>
                        <a:t> </a:t>
                      </a:r>
                      <a:r>
                        <a:rPr lang="fi-FI" sz="1800" dirty="0" err="1" smtClean="0">
                          <a:latin typeface="+mn-lt"/>
                        </a:rPr>
                        <a:t>smokers</a:t>
                      </a:r>
                      <a:r>
                        <a:rPr lang="fi-FI" sz="1800" dirty="0" smtClean="0">
                          <a:latin typeface="+mn-lt"/>
                        </a:rPr>
                        <a:t> %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+mn-lt"/>
                        </a:rPr>
                        <a:t>98.3%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+mn-lt"/>
                        </a:rPr>
                        <a:t>64.6%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+mn-lt"/>
                        </a:rPr>
                        <a:t>83.3%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</a:tr>
              <a:tr h="4682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u="none" strike="noStrike" dirty="0" err="1" smtClean="0">
                          <a:effectLst/>
                          <a:latin typeface="+mn-lt"/>
                        </a:rPr>
                        <a:t>Average</a:t>
                      </a:r>
                      <a:r>
                        <a:rPr lang="fi-FI" sz="1800" b="0" i="0" u="none" strike="noStrike" dirty="0" smtClean="0">
                          <a:effectLst/>
                          <a:latin typeface="+mn-lt"/>
                        </a:rPr>
                        <a:t> CPD *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+mn-lt"/>
                        </a:rPr>
                        <a:t>19.8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+mn-lt"/>
                        </a:rPr>
                        <a:t>17.2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+mn-lt"/>
                        </a:rPr>
                        <a:t>18.9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</a:tr>
              <a:tr h="4682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u="none" strike="noStrike" dirty="0" smtClean="0">
                          <a:effectLst/>
                          <a:latin typeface="+mn-lt"/>
                        </a:rPr>
                        <a:t>DSM-IV ND </a:t>
                      </a:r>
                      <a:r>
                        <a:rPr lang="fi-FI" sz="1800" b="0" i="0" u="none" strike="noStrike" dirty="0" err="1" smtClean="0">
                          <a:effectLst/>
                          <a:latin typeface="+mn-lt"/>
                        </a:rPr>
                        <a:t>diagnosis</a:t>
                      </a:r>
                      <a:r>
                        <a:rPr lang="fi-FI" sz="18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i-FI" sz="1800" b="0" i="0" u="none" strike="noStrike" dirty="0" smtClean="0">
                          <a:effectLst/>
                          <a:latin typeface="+mn-lt"/>
                        </a:rPr>
                        <a:t>% *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+mn-lt"/>
                        </a:rPr>
                        <a:t>53.5%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+mn-lt"/>
                        </a:rPr>
                        <a:t>31.5%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>
                          <a:latin typeface="+mn-lt"/>
                        </a:rPr>
                        <a:t>42.3%</a:t>
                      </a:r>
                      <a:endParaRPr lang="fi-FI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tsikko 1"/>
          <p:cNvSpPr txBox="1">
            <a:spLocks/>
          </p:cNvSpPr>
          <p:nvPr/>
        </p:nvSpPr>
        <p:spPr bwMode="auto">
          <a:xfrm>
            <a:off x="0" y="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i-FI" sz="3200" dirty="0" smtClean="0"/>
              <a:t>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599" y="6278863"/>
            <a:ext cx="3235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 smtClean="0">
                <a:latin typeface="+mn-lt"/>
              </a:rPr>
              <a:t>* </a:t>
            </a:r>
            <a:r>
              <a:rPr lang="fi-FI" sz="1600" i="1" dirty="0" err="1" smtClean="0">
                <a:latin typeface="+mn-lt"/>
              </a:rPr>
              <a:t>Conditioned</a:t>
            </a:r>
            <a:r>
              <a:rPr lang="fi-FI" sz="1600" i="1" dirty="0" smtClean="0">
                <a:latin typeface="+mn-lt"/>
              </a:rPr>
              <a:t> on </a:t>
            </a:r>
            <a:r>
              <a:rPr lang="fi-FI" sz="1600" i="1" dirty="0" err="1" smtClean="0">
                <a:latin typeface="+mn-lt"/>
              </a:rPr>
              <a:t>regular</a:t>
            </a:r>
            <a:r>
              <a:rPr lang="fi-FI" sz="1600" i="1" dirty="0" smtClean="0">
                <a:latin typeface="+mn-lt"/>
              </a:rPr>
              <a:t> smoking</a:t>
            </a:r>
            <a:endParaRPr lang="fi-FI" sz="1600" i="1" dirty="0"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23493" y="5632680"/>
            <a:ext cx="852854" cy="422031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5014547" y="5618825"/>
            <a:ext cx="852854" cy="422031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55477" y="5829840"/>
            <a:ext cx="6770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5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 txBox="1">
            <a:spLocks/>
          </p:cNvSpPr>
          <p:nvPr/>
        </p:nvSpPr>
        <p:spPr bwMode="auto">
          <a:xfrm>
            <a:off x="0" y="1153878"/>
            <a:ext cx="9144000" cy="97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2400"/>
              </a:spcBef>
            </a:pPr>
            <a:r>
              <a:rPr lang="en-GB" sz="2400" dirty="0" smtClean="0"/>
              <a:t>Association between DSM-IV ND diagnosis and the 10 genes of the </a:t>
            </a:r>
            <a:r>
              <a:rPr lang="en-GB" sz="2400" dirty="0" err="1" smtClean="0"/>
              <a:t>Neuregulin</a:t>
            </a:r>
            <a:r>
              <a:rPr lang="en-GB" sz="2400" dirty="0" smtClean="0"/>
              <a:t> </a:t>
            </a:r>
            <a:r>
              <a:rPr lang="en-GB" sz="2400" dirty="0" err="1" smtClean="0"/>
              <a:t>signaling</a:t>
            </a:r>
            <a:r>
              <a:rPr lang="en-GB" sz="2400" dirty="0" smtClean="0"/>
              <a:t> pathway</a:t>
            </a:r>
            <a:endParaRPr lang="en-GB" sz="2000" dirty="0"/>
          </a:p>
          <a:p>
            <a:pPr marL="457200" lvl="1" indent="0" eaLnBrk="1" hangingPunct="1">
              <a:spcBef>
                <a:spcPts val="300"/>
              </a:spcBef>
              <a:buNone/>
            </a:pPr>
            <a:endParaRPr lang="en-GB" sz="1600" dirty="0" smtClean="0"/>
          </a:p>
        </p:txBody>
      </p:sp>
      <p:sp>
        <p:nvSpPr>
          <p:cNvPr id="9" name="Otsikko 1"/>
          <p:cNvSpPr txBox="1">
            <a:spLocks/>
          </p:cNvSpPr>
          <p:nvPr/>
        </p:nvSpPr>
        <p:spPr bwMode="auto">
          <a:xfrm>
            <a:off x="0" y="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i-FI" sz="3200" dirty="0" smtClean="0"/>
              <a:t>RESULTS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4890" y="2256702"/>
            <a:ext cx="7840332" cy="4009876"/>
            <a:chOff x="569386" y="2256702"/>
            <a:chExt cx="7840332" cy="4009876"/>
          </a:xfrm>
        </p:grpSpPr>
        <p:grpSp>
          <p:nvGrpSpPr>
            <p:cNvPr id="5" name="Group 4"/>
            <p:cNvGrpSpPr/>
            <p:nvPr/>
          </p:nvGrpSpPr>
          <p:grpSpPr>
            <a:xfrm>
              <a:off x="2321178" y="3049252"/>
              <a:ext cx="4264378" cy="3175702"/>
              <a:chOff x="352424" y="1517490"/>
              <a:chExt cx="4797425" cy="294227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80999" y="1546065"/>
                <a:ext cx="4752000" cy="28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" name="Picture 7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424" y="1517490"/>
                <a:ext cx="4797425" cy="2942274"/>
              </a:xfrm>
              <a:prstGeom prst="rect">
                <a:avLst/>
              </a:prstGeom>
              <a:noFill/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6691755" y="3224887"/>
              <a:ext cx="1717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i="1" dirty="0" smtClean="0">
                  <a:latin typeface="+mj-lt"/>
                </a:rPr>
                <a:t>NRG1</a:t>
              </a:r>
              <a:r>
                <a:rPr lang="fi-FI" sz="2000" dirty="0" smtClean="0">
                  <a:latin typeface="+mj-lt"/>
                </a:rPr>
                <a:t> P</a:t>
              </a:r>
              <a:r>
                <a:rPr lang="fi-FI" sz="2000" baseline="-25000" dirty="0" smtClean="0">
                  <a:latin typeface="+mj-lt"/>
                </a:rPr>
                <a:t>min</a:t>
              </a:r>
              <a:r>
                <a:rPr lang="fi-FI" sz="2000" dirty="0" smtClean="0">
                  <a:latin typeface="+mj-lt"/>
                </a:rPr>
                <a:t>=5.7x10</a:t>
              </a:r>
              <a:r>
                <a:rPr lang="fi-FI" sz="2000" baseline="30000" dirty="0" smtClean="0">
                  <a:latin typeface="+mj-lt"/>
                </a:rPr>
                <a:t>-4</a:t>
              </a:r>
              <a:endParaRPr lang="fi-FI" sz="2000" baseline="30000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91755" y="4371444"/>
              <a:ext cx="1717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i="1" dirty="0" smtClean="0">
                  <a:latin typeface="+mj-lt"/>
                </a:rPr>
                <a:t>NRG3</a:t>
              </a:r>
              <a:r>
                <a:rPr lang="fi-FI" sz="2000" dirty="0" smtClean="0">
                  <a:latin typeface="+mj-lt"/>
                </a:rPr>
                <a:t> </a:t>
              </a:r>
              <a:r>
                <a:rPr lang="fi-FI" sz="2000" i="1" dirty="0" smtClean="0">
                  <a:latin typeface="+mj-lt"/>
                </a:rPr>
                <a:t>P</a:t>
              </a:r>
              <a:r>
                <a:rPr lang="fi-FI" sz="2000" i="1" baseline="-25000" dirty="0" smtClean="0">
                  <a:latin typeface="+mj-lt"/>
                </a:rPr>
                <a:t>min</a:t>
              </a:r>
              <a:r>
                <a:rPr lang="fi-FI" sz="2000" dirty="0" smtClean="0">
                  <a:latin typeface="+mj-lt"/>
                </a:rPr>
                <a:t>=4.7x10</a:t>
              </a:r>
              <a:r>
                <a:rPr lang="fi-FI" sz="2000" baseline="30000" dirty="0" smtClean="0">
                  <a:latin typeface="+mj-lt"/>
                </a:rPr>
                <a:t>-3</a:t>
              </a:r>
              <a:endParaRPr lang="fi-FI" sz="2000" baseline="30000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5093" y="2261389"/>
              <a:ext cx="1717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i="1" dirty="0" smtClean="0">
                  <a:latin typeface="+mj-lt"/>
                </a:rPr>
                <a:t>ERBB4</a:t>
              </a:r>
              <a:r>
                <a:rPr lang="fi-FI" sz="2000" dirty="0" smtClean="0">
                  <a:latin typeface="+mj-lt"/>
                </a:rPr>
                <a:t> </a:t>
              </a:r>
              <a:r>
                <a:rPr lang="fi-FI" sz="2000" i="1" dirty="0" smtClean="0">
                  <a:latin typeface="+mj-lt"/>
                </a:rPr>
                <a:t>P</a:t>
              </a:r>
              <a:r>
                <a:rPr lang="fi-FI" sz="2000" i="1" baseline="-25000" dirty="0" smtClean="0">
                  <a:latin typeface="+mj-lt"/>
                </a:rPr>
                <a:t>min</a:t>
              </a:r>
              <a:r>
                <a:rPr lang="fi-FI" sz="2000" dirty="0" smtClean="0">
                  <a:latin typeface="+mj-lt"/>
                </a:rPr>
                <a:t>=8.8x10</a:t>
              </a:r>
              <a:r>
                <a:rPr lang="fi-FI" sz="2000" baseline="30000" dirty="0" smtClean="0">
                  <a:latin typeface="+mj-lt"/>
                </a:rPr>
                <a:t>-5</a:t>
              </a:r>
              <a:endParaRPr lang="fi-FI" sz="2000" baseline="30000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94055" y="2256702"/>
              <a:ext cx="1717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i="1" dirty="0" smtClean="0">
                  <a:latin typeface="+mj-lt"/>
                </a:rPr>
                <a:t>BACE1</a:t>
              </a:r>
              <a:r>
                <a:rPr lang="fi-FI" sz="2000" dirty="0" smtClean="0">
                  <a:latin typeface="+mj-lt"/>
                </a:rPr>
                <a:t> </a:t>
              </a:r>
              <a:r>
                <a:rPr lang="fi-FI" sz="2000" i="1" dirty="0" smtClean="0">
                  <a:latin typeface="+mj-lt"/>
                </a:rPr>
                <a:t>P</a:t>
              </a:r>
              <a:r>
                <a:rPr lang="fi-FI" sz="2000" i="1" baseline="-25000" dirty="0" smtClean="0">
                  <a:latin typeface="+mj-lt"/>
                </a:rPr>
                <a:t>min</a:t>
              </a:r>
              <a:r>
                <a:rPr lang="fi-FI" sz="2000" dirty="0" smtClean="0">
                  <a:latin typeface="+mj-lt"/>
                </a:rPr>
                <a:t>=2.9x10</a:t>
              </a:r>
              <a:r>
                <a:rPr lang="fi-FI" sz="2000" baseline="30000" dirty="0" smtClean="0">
                  <a:latin typeface="+mj-lt"/>
                </a:rPr>
                <a:t>-4</a:t>
              </a:r>
              <a:endParaRPr lang="fi-FI" sz="20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9386" y="2973369"/>
              <a:ext cx="1751792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rgbClr val="0F243E"/>
                  </a:solidFill>
                  <a:ea typeface="Times New Roman"/>
                </a:rPr>
                <a:t>Gamma-</a:t>
              </a:r>
              <a:r>
                <a:rPr lang="de-DE" sz="2000" dirty="0" err="1" smtClean="0">
                  <a:solidFill>
                    <a:srgbClr val="0F243E"/>
                  </a:solidFill>
                  <a:ea typeface="Times New Roman"/>
                </a:rPr>
                <a:t>secretase</a:t>
              </a:r>
              <a:r>
                <a:rPr lang="de-DE" sz="2000" dirty="0" smtClean="0">
                  <a:solidFill>
                    <a:srgbClr val="0F243E"/>
                  </a:solidFill>
                  <a:ea typeface="Times New Roman"/>
                </a:rPr>
                <a:t> </a:t>
              </a:r>
              <a:r>
                <a:rPr lang="de-DE" sz="2000" dirty="0" err="1" smtClean="0">
                  <a:solidFill>
                    <a:srgbClr val="0F243E"/>
                  </a:solidFill>
                  <a:ea typeface="Times New Roman"/>
                </a:rPr>
                <a:t>complex</a:t>
              </a:r>
              <a:r>
                <a:rPr lang="de-DE" sz="2000" dirty="0" smtClean="0">
                  <a:solidFill>
                    <a:srgbClr val="0F243E"/>
                  </a:solidFill>
                  <a:ea typeface="Times New Roman"/>
                </a:rPr>
                <a:t>: </a:t>
              </a:r>
              <a:endParaRPr lang="de-DE" sz="2000" dirty="0">
                <a:solidFill>
                  <a:srgbClr val="0F243E"/>
                </a:solidFill>
                <a:ea typeface="Times New Roman"/>
              </a:endParaRPr>
            </a:p>
            <a:p>
              <a:pPr>
                <a:spcBef>
                  <a:spcPts val="600"/>
                </a:spcBef>
              </a:pPr>
              <a:r>
                <a:rPr lang="de-DE" sz="2000" i="1" dirty="0" smtClean="0">
                  <a:solidFill>
                    <a:srgbClr val="0F243E"/>
                  </a:solidFill>
                  <a:latin typeface="+mn-lt"/>
                  <a:ea typeface="Times New Roman"/>
                </a:rPr>
                <a:t>PSEN1</a:t>
              </a:r>
            </a:p>
            <a:p>
              <a:r>
                <a:rPr lang="de-DE" sz="2000" i="1" dirty="0" smtClean="0">
                  <a:solidFill>
                    <a:srgbClr val="0F243E"/>
                  </a:solidFill>
                  <a:latin typeface="+mn-lt"/>
                  <a:ea typeface="Times New Roman"/>
                </a:rPr>
                <a:t>PSEN2</a:t>
              </a:r>
            </a:p>
            <a:p>
              <a:r>
                <a:rPr lang="de-DE" sz="2000" i="1" dirty="0" smtClean="0">
                  <a:solidFill>
                    <a:srgbClr val="0F243E"/>
                  </a:solidFill>
                  <a:latin typeface="+mn-lt"/>
                  <a:ea typeface="Times New Roman"/>
                </a:rPr>
                <a:t>APH1A</a:t>
              </a:r>
            </a:p>
            <a:p>
              <a:r>
                <a:rPr lang="de-DE" sz="2000" i="1" dirty="0" smtClean="0">
                  <a:solidFill>
                    <a:srgbClr val="0F243E"/>
                  </a:solidFill>
                  <a:latin typeface="+mn-lt"/>
                  <a:ea typeface="Times New Roman"/>
                </a:rPr>
                <a:t>APH1B</a:t>
              </a:r>
            </a:p>
            <a:p>
              <a:r>
                <a:rPr lang="de-DE" sz="2000" i="1" dirty="0" smtClean="0">
                  <a:solidFill>
                    <a:srgbClr val="0F243E"/>
                  </a:solidFill>
                  <a:latin typeface="+mn-lt"/>
                  <a:ea typeface="Times New Roman"/>
                </a:rPr>
                <a:t>PSENEN</a:t>
              </a:r>
              <a:endParaRPr lang="de-DE" sz="2000" dirty="0">
                <a:solidFill>
                  <a:srgbClr val="0F243E"/>
                </a:solidFill>
                <a:latin typeface="+mn-lt"/>
                <a:ea typeface="Times New Roman"/>
              </a:endParaRPr>
            </a:p>
            <a:p>
              <a:r>
                <a:rPr lang="de-DE" sz="2000" i="1" dirty="0" smtClean="0">
                  <a:solidFill>
                    <a:srgbClr val="0F243E"/>
                  </a:solidFill>
                  <a:latin typeface="+mn-lt"/>
                  <a:ea typeface="Times New Roman"/>
                </a:rPr>
                <a:t>NCSTN</a:t>
              </a:r>
              <a:endParaRPr lang="fi-FI" sz="2000" dirty="0">
                <a:latin typeface="+mn-lt"/>
              </a:endParaRPr>
            </a:p>
            <a:p>
              <a:pPr>
                <a:spcBef>
                  <a:spcPts val="600"/>
                </a:spcBef>
              </a:pPr>
              <a:r>
                <a:rPr lang="fi-FI" sz="2000" dirty="0" smtClean="0">
                  <a:latin typeface="+mn-lt"/>
                </a:rPr>
                <a:t>No association</a:t>
              </a:r>
              <a:endParaRPr lang="fi-FI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7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isällön paikkamerkki 2"/>
          <p:cNvSpPr>
            <a:spLocks noGrp="1"/>
          </p:cNvSpPr>
          <p:nvPr>
            <p:ph idx="1"/>
          </p:nvPr>
        </p:nvSpPr>
        <p:spPr>
          <a:xfrm>
            <a:off x="290146" y="1143001"/>
            <a:ext cx="8669216" cy="3200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sz="1800" dirty="0" smtClean="0">
                <a:latin typeface="Calibri" panose="020F0502020204030204" pitchFamily="34" charset="0"/>
              </a:rPr>
              <a:t>The participating twin pairs and their family members for their contribution</a:t>
            </a:r>
          </a:p>
          <a:p>
            <a:pPr eaLnBrk="1" hangingPunct="1">
              <a:spcBef>
                <a:spcPct val="50000"/>
              </a:spcBef>
            </a:pPr>
            <a:r>
              <a:rPr lang="en-GB" sz="1800" dirty="0" err="1" smtClean="0">
                <a:latin typeface="Calibri" panose="020F0502020204030204" pitchFamily="34" charset="0"/>
              </a:rPr>
              <a:t>Anja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Häppölä</a:t>
            </a:r>
            <a:r>
              <a:rPr lang="en-GB" sz="1800" dirty="0" smtClean="0">
                <a:latin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</a:rPr>
              <a:t>Kauko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Heikkilä</a:t>
            </a:r>
            <a:r>
              <a:rPr lang="en-GB" sz="1800" dirty="0" smtClean="0">
                <a:latin typeface="Calibri" panose="020F0502020204030204" pitchFamily="34" charset="0"/>
              </a:rPr>
              <a:t> and Ulla </a:t>
            </a:r>
            <a:r>
              <a:rPr lang="en-GB" sz="1800" dirty="0" err="1" smtClean="0">
                <a:latin typeface="Calibri" panose="020F0502020204030204" pitchFamily="34" charset="0"/>
              </a:rPr>
              <a:t>Broms</a:t>
            </a:r>
            <a:r>
              <a:rPr lang="en-GB" sz="1800" dirty="0">
                <a:latin typeface="Calibri" panose="020F0502020204030204" pitchFamily="34" charset="0"/>
              </a:rPr>
              <a:t> for </a:t>
            </a:r>
            <a:r>
              <a:rPr lang="en-GB" sz="1800" dirty="0" smtClean="0">
                <a:latin typeface="Calibri" panose="020F0502020204030204" pitchFamily="34" charset="0"/>
              </a:rPr>
              <a:t>their valuable contribution in recruitment, data collection, and data management</a:t>
            </a:r>
          </a:p>
          <a:p>
            <a:pPr eaLnBrk="1" hangingPunct="1">
              <a:spcBef>
                <a:spcPts val="600"/>
              </a:spcBef>
            </a:pPr>
            <a:r>
              <a:rPr lang="en-GB" sz="1800" dirty="0" smtClean="0">
                <a:latin typeface="Calibri" panose="020F0502020204030204" pitchFamily="34" charset="0"/>
              </a:rPr>
              <a:t>Interviewers: A-M </a:t>
            </a:r>
            <a:r>
              <a:rPr lang="en-GB" sz="1800" dirty="0" err="1" smtClean="0">
                <a:latin typeface="Calibri" panose="020F0502020204030204" pitchFamily="34" charset="0"/>
              </a:rPr>
              <a:t>Iivonen</a:t>
            </a:r>
            <a:r>
              <a:rPr lang="en-GB" sz="1800" dirty="0" smtClean="0">
                <a:latin typeface="Calibri" panose="020F0502020204030204" pitchFamily="34" charset="0"/>
              </a:rPr>
              <a:t>, K </a:t>
            </a:r>
            <a:r>
              <a:rPr lang="en-GB" sz="1800" dirty="0" err="1" smtClean="0">
                <a:latin typeface="Calibri" panose="020F0502020204030204" pitchFamily="34" charset="0"/>
              </a:rPr>
              <a:t>Karhu</a:t>
            </a:r>
            <a:r>
              <a:rPr lang="en-GB" sz="1800" dirty="0" smtClean="0">
                <a:latin typeface="Calibri" panose="020F0502020204030204" pitchFamily="34" charset="0"/>
              </a:rPr>
              <a:t>, H-M </a:t>
            </a:r>
            <a:r>
              <a:rPr lang="en-GB" sz="1800" dirty="0" err="1" smtClean="0">
                <a:latin typeface="Calibri" panose="020F0502020204030204" pitchFamily="34" charset="0"/>
              </a:rPr>
              <a:t>Kuha</a:t>
            </a:r>
            <a:r>
              <a:rPr lang="en-GB" sz="1800" dirty="0" smtClean="0">
                <a:latin typeface="Calibri" panose="020F0502020204030204" pitchFamily="34" charset="0"/>
              </a:rPr>
              <a:t>, U </a:t>
            </a:r>
            <a:r>
              <a:rPr lang="en-GB" sz="1800" dirty="0" err="1" smtClean="0">
                <a:latin typeface="Calibri" panose="020F0502020204030204" pitchFamily="34" charset="0"/>
              </a:rPr>
              <a:t>Kulmala-Gråhn</a:t>
            </a:r>
            <a:r>
              <a:rPr lang="en-GB" sz="1800" dirty="0" smtClean="0">
                <a:latin typeface="Calibri" panose="020F0502020204030204" pitchFamily="34" charset="0"/>
              </a:rPr>
              <a:t>, M </a:t>
            </a:r>
            <a:r>
              <a:rPr lang="en-GB" sz="1800" dirty="0" err="1" smtClean="0">
                <a:latin typeface="Calibri" panose="020F0502020204030204" pitchFamily="34" charset="0"/>
              </a:rPr>
              <a:t>Mantere</a:t>
            </a:r>
            <a:r>
              <a:rPr lang="en-GB" sz="1800" dirty="0" smtClean="0">
                <a:latin typeface="Calibri" panose="020F0502020204030204" pitchFamily="34" charset="0"/>
              </a:rPr>
              <a:t>, K </a:t>
            </a:r>
            <a:r>
              <a:rPr lang="en-GB" sz="1800" dirty="0" err="1" smtClean="0">
                <a:latin typeface="Calibri" panose="020F0502020204030204" pitchFamily="34" charset="0"/>
              </a:rPr>
              <a:t>Saanakorpi</a:t>
            </a:r>
            <a:r>
              <a:rPr lang="en-GB" sz="1800" dirty="0" smtClean="0">
                <a:latin typeface="Calibri" panose="020F0502020204030204" pitchFamily="34" charset="0"/>
              </a:rPr>
              <a:t>, M Saarinen, R </a:t>
            </a:r>
            <a:r>
              <a:rPr lang="en-GB" sz="1800" dirty="0" err="1" smtClean="0">
                <a:latin typeface="Calibri" panose="020F0502020204030204" pitchFamily="34" charset="0"/>
              </a:rPr>
              <a:t>Sipilä</a:t>
            </a:r>
            <a:r>
              <a:rPr lang="en-GB" sz="1800" dirty="0" smtClean="0">
                <a:latin typeface="Calibri" panose="020F0502020204030204" pitchFamily="34" charset="0"/>
              </a:rPr>
              <a:t>, L </a:t>
            </a:r>
            <a:r>
              <a:rPr lang="en-GB" sz="1800" dirty="0" err="1" smtClean="0">
                <a:latin typeface="Calibri" panose="020F0502020204030204" pitchFamily="34" charset="0"/>
              </a:rPr>
              <a:t>Viljanen</a:t>
            </a:r>
            <a:r>
              <a:rPr lang="en-GB" sz="1800" dirty="0" smtClean="0">
                <a:latin typeface="Calibri" panose="020F0502020204030204" pitchFamily="34" charset="0"/>
              </a:rPr>
              <a:t>, and E </a:t>
            </a:r>
            <a:r>
              <a:rPr lang="en-GB" sz="1800" dirty="0" err="1" smtClean="0">
                <a:latin typeface="Calibri" panose="020F0502020204030204" pitchFamily="34" charset="0"/>
              </a:rPr>
              <a:t>Voipio</a:t>
            </a:r>
            <a:endParaRPr lang="en-GB" sz="18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800" dirty="0" smtClean="0">
                <a:latin typeface="Calibri" panose="020F0502020204030204" pitchFamily="34" charset="0"/>
              </a:rPr>
              <a:t>E </a:t>
            </a:r>
            <a:r>
              <a:rPr lang="en-GB" sz="1800" dirty="0" err="1" smtClean="0">
                <a:latin typeface="Calibri" panose="020F0502020204030204" pitchFamily="34" charset="0"/>
              </a:rPr>
              <a:t>Hämäläinen</a:t>
            </a:r>
            <a:r>
              <a:rPr lang="en-GB" sz="1800" dirty="0" smtClean="0">
                <a:latin typeface="Calibri" panose="020F0502020204030204" pitchFamily="34" charset="0"/>
              </a:rPr>
              <a:t> and M </a:t>
            </a:r>
            <a:r>
              <a:rPr lang="en-GB" sz="1800" dirty="0" err="1" smtClean="0">
                <a:latin typeface="Calibri" panose="020F0502020204030204" pitchFamily="34" charset="0"/>
              </a:rPr>
              <a:t>Sauramo</a:t>
            </a:r>
            <a:r>
              <a:rPr lang="en-GB" sz="1800" dirty="0" smtClean="0">
                <a:latin typeface="Calibri" panose="020F0502020204030204" pitchFamily="34" charset="0"/>
              </a:rPr>
              <a:t> for their skilful technical assistance</a:t>
            </a:r>
          </a:p>
          <a:p>
            <a:pPr eaLnBrk="1" hangingPunct="1">
              <a:spcBef>
                <a:spcPct val="50000"/>
              </a:spcBef>
            </a:pPr>
            <a:r>
              <a:rPr lang="en-GB" sz="1800" dirty="0" smtClean="0">
                <a:latin typeface="Calibri" panose="020F0502020204030204" pitchFamily="34" charset="0"/>
              </a:rPr>
              <a:t>The late Academician </a:t>
            </a:r>
            <a:r>
              <a:rPr lang="en-GB" sz="1800" dirty="0" err="1" smtClean="0">
                <a:latin typeface="Calibri" panose="020F0502020204030204" pitchFamily="34" charset="0"/>
              </a:rPr>
              <a:t>Leena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Peltonen-Palotie</a:t>
            </a:r>
            <a:r>
              <a:rPr lang="en-GB" sz="1800" dirty="0" smtClean="0">
                <a:latin typeface="Calibri" panose="020F0502020204030204" pitchFamily="34" charset="0"/>
              </a:rPr>
              <a:t> for her indispensable contribution throughout the years of the study</a:t>
            </a:r>
          </a:p>
          <a:p>
            <a:pPr eaLnBrk="1" hangingPunct="1">
              <a:spcBef>
                <a:spcPct val="500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fi-FI" sz="18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5" descr="Tuomiokirk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257675"/>
            <a:ext cx="368589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3"/>
          <p:cNvSpPr>
            <a:spLocks noGrp="1"/>
          </p:cNvSpPr>
          <p:nvPr>
            <p:ph type="title"/>
          </p:nvPr>
        </p:nvSpPr>
        <p:spPr>
          <a:xfrm>
            <a:off x="290146" y="141883"/>
            <a:ext cx="8569257" cy="1249544"/>
          </a:xfrm>
        </p:spPr>
        <p:txBody>
          <a:bodyPr anchor="ctr"/>
          <a:lstStyle/>
          <a:p>
            <a:pPr algn="ctr"/>
            <a:r>
              <a:rPr lang="fi-FI" sz="3200" spc="0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670554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848600" cy="1296362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CODATwins</a:t>
            </a:r>
            <a:r>
              <a:rPr lang="en-US" sz="4400" dirty="0" smtClean="0">
                <a:solidFill>
                  <a:schemeClr val="tx1"/>
                </a:solidFill>
              </a:rPr>
              <a:t> project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3696"/>
            <a:ext cx="7772400" cy="119970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Exploring macro-environmental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in genetic and environmental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</a:p>
          <a:p>
            <a:pPr algn="ctr">
              <a:lnSpc>
                <a:spcPct val="90000"/>
              </a:lnSpc>
            </a:pP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CODATwins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tudy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</a:p>
          <a:p>
            <a:pPr algn="ctr"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 Karri Silventoinen</a:t>
            </a: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012"/>
            <a:ext cx="2743200" cy="176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03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“Heritability estimates are not constant but are dependent on environment”.</a:t>
            </a:r>
          </a:p>
          <a:p>
            <a:r>
              <a:rPr lang="en-US" sz="2800" dirty="0" smtClean="0"/>
              <a:t>Surprisingly </a:t>
            </a:r>
            <a:r>
              <a:rPr lang="en-US" sz="2800" dirty="0"/>
              <a:t>little </a:t>
            </a:r>
            <a:r>
              <a:rPr lang="en-US" sz="2800" dirty="0" smtClean="0"/>
              <a:t>is, however, </a:t>
            </a:r>
            <a:r>
              <a:rPr lang="en-US" sz="2800" dirty="0"/>
              <a:t>known about the variation of heritability estimates between populations</a:t>
            </a:r>
          </a:p>
          <a:p>
            <a:pPr lvl="1"/>
            <a:r>
              <a:rPr lang="en-US" sz="2400" dirty="0" smtClean="0"/>
              <a:t>What </a:t>
            </a:r>
            <a:r>
              <a:rPr lang="en-US" sz="2400" dirty="0"/>
              <a:t>is the range of variation of heritability estimates?</a:t>
            </a:r>
          </a:p>
          <a:p>
            <a:pPr lvl="1"/>
            <a:r>
              <a:rPr lang="en-US" sz="2400" dirty="0"/>
              <a:t>Is there systematic patters of heritability estimates between populations?</a:t>
            </a:r>
          </a:p>
          <a:p>
            <a:pPr lvl="1"/>
            <a:r>
              <a:rPr lang="en-US" sz="2400" dirty="0"/>
              <a:t>Which factors explain the differences of heritability estimates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Heritability estimates and environment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484"/>
            <a:ext cx="8229600" cy="1270154"/>
          </a:xfrm>
        </p:spPr>
        <p:txBody>
          <a:bodyPr>
            <a:noAutofit/>
          </a:bodyPr>
          <a:lstStyle/>
          <a:p>
            <a:r>
              <a:rPr lang="en-US" sz="2800" dirty="0" smtClean="0"/>
              <a:t>53 </a:t>
            </a:r>
            <a:r>
              <a:rPr lang="en-US" sz="2800" dirty="0"/>
              <a:t>twin cohorts </a:t>
            </a:r>
            <a:r>
              <a:rPr lang="en-US" sz="2800" dirty="0" smtClean="0"/>
              <a:t>participate </a:t>
            </a:r>
            <a:r>
              <a:rPr lang="en-US" sz="2800" dirty="0"/>
              <a:t>in the </a:t>
            </a:r>
            <a:r>
              <a:rPr lang="en-US" sz="2800" dirty="0" err="1"/>
              <a:t>CODATwins</a:t>
            </a:r>
            <a:r>
              <a:rPr lang="en-US" sz="2800" dirty="0"/>
              <a:t> project </a:t>
            </a:r>
            <a:r>
              <a:rPr lang="en-US" sz="2800" dirty="0" smtClean="0"/>
              <a:t> Database has 749,172 </a:t>
            </a:r>
            <a:r>
              <a:rPr lang="en-US" sz="2800" dirty="0"/>
              <a:t>height and BMI measurements from age 1 to 99 years. </a:t>
            </a:r>
            <a:endParaRPr lang="fi-FI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" y="1392985"/>
            <a:ext cx="9108358" cy="546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8077200" y="29718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077200" y="30480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7772400" y="30480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7848600" y="31242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382000" y="29718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458200" y="30480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305800" y="30480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915400" y="53340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763000" y="57912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4724400" y="21336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4495800" y="20574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4572000" y="21336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4495800" y="21336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4267200" y="21336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4267200" y="22860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6705600" y="41148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3505200" y="39624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4343400" y="27432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3886200" y="29718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3733800" y="28956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4343400" y="24384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228600" y="30480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1447800" y="31242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4114800" y="25146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3962400" y="24384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4038600" y="23622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4038600" y="24384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4495800" y="26670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1447800" y="28194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7162800" y="25908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1524000" y="30480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39" name="5-Point Star 38"/>
          <p:cNvSpPr/>
          <p:nvPr/>
        </p:nvSpPr>
        <p:spPr>
          <a:xfrm>
            <a:off x="4191000" y="24384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28600" y="29718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1" name="5-Point Star 40"/>
          <p:cNvSpPr/>
          <p:nvPr/>
        </p:nvSpPr>
        <p:spPr>
          <a:xfrm>
            <a:off x="914400" y="31242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4953000" y="29718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3" name="5-Point Star 42"/>
          <p:cNvSpPr/>
          <p:nvPr/>
        </p:nvSpPr>
        <p:spPr>
          <a:xfrm>
            <a:off x="457200" y="24384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4" name="5-Point Star 43"/>
          <p:cNvSpPr/>
          <p:nvPr/>
        </p:nvSpPr>
        <p:spPr>
          <a:xfrm>
            <a:off x="381000" y="26670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5" name="5-Point Star 44"/>
          <p:cNvSpPr/>
          <p:nvPr/>
        </p:nvSpPr>
        <p:spPr>
          <a:xfrm>
            <a:off x="304800" y="30480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1676400" y="25908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7" name="5-Point Star 46"/>
          <p:cNvSpPr/>
          <p:nvPr/>
        </p:nvSpPr>
        <p:spPr>
          <a:xfrm>
            <a:off x="4419600" y="24384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8" name="5-Point Star 47"/>
          <p:cNvSpPr/>
          <p:nvPr/>
        </p:nvSpPr>
        <p:spPr>
          <a:xfrm>
            <a:off x="5181600" y="31242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49" name="5-Point Star 48"/>
          <p:cNvSpPr/>
          <p:nvPr/>
        </p:nvSpPr>
        <p:spPr>
          <a:xfrm>
            <a:off x="304800" y="29718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0" name="5-Point Star 49"/>
          <p:cNvSpPr/>
          <p:nvPr/>
        </p:nvSpPr>
        <p:spPr>
          <a:xfrm>
            <a:off x="762000" y="28956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1143000" y="28194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2" name="5-Point Star 51"/>
          <p:cNvSpPr/>
          <p:nvPr/>
        </p:nvSpPr>
        <p:spPr>
          <a:xfrm>
            <a:off x="914400" y="26670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3" name="5-Point Star 52"/>
          <p:cNvSpPr/>
          <p:nvPr/>
        </p:nvSpPr>
        <p:spPr>
          <a:xfrm>
            <a:off x="1600200" y="29718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7315200" y="30480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5" name="5-Point Star 54"/>
          <p:cNvSpPr/>
          <p:nvPr/>
        </p:nvSpPr>
        <p:spPr>
          <a:xfrm>
            <a:off x="8839200" y="57150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1447800" y="3048000"/>
            <a:ext cx="76200" cy="76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bi.ac.uk/fgpt/gwas/images/timeseries/gwas-lat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6" y="21196"/>
            <a:ext cx="8559567" cy="64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856" y="6299982"/>
            <a:ext cx="8440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SNP-trait associations with p-value ≤ 5.0 × 10-8, published in the GWAS catalogue (http://www.genome.gov/gwastudies) up to the end of May 2014.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40611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Using </a:t>
            </a:r>
            <a:r>
              <a:rPr lang="fi-FI" dirty="0" err="1" smtClean="0"/>
              <a:t>these</a:t>
            </a:r>
            <a:r>
              <a:rPr lang="fi-FI" dirty="0"/>
              <a:t> </a:t>
            </a:r>
            <a:r>
              <a:rPr lang="fi-FI" dirty="0" err="1" smtClean="0"/>
              <a:t>findings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972"/>
            <a:ext cx="8229600" cy="4885192"/>
          </a:xfrm>
        </p:spPr>
        <p:txBody>
          <a:bodyPr/>
          <a:lstStyle/>
          <a:p>
            <a:r>
              <a:rPr lang="fi-FI" sz="2400" dirty="0" err="1" smtClean="0"/>
              <a:t>Identify</a:t>
            </a:r>
            <a:r>
              <a:rPr lang="fi-FI" sz="2400" dirty="0" smtClean="0"/>
              <a:t> </a:t>
            </a:r>
            <a:r>
              <a:rPr lang="fi-FI" sz="2400" dirty="0" err="1" smtClean="0"/>
              <a:t>biological</a:t>
            </a:r>
            <a:r>
              <a:rPr lang="fi-FI" sz="2400" dirty="0" smtClean="0"/>
              <a:t> </a:t>
            </a:r>
            <a:r>
              <a:rPr lang="fi-FI" sz="2400" dirty="0" err="1" smtClean="0"/>
              <a:t>mechanisms</a:t>
            </a:r>
            <a:endParaRPr lang="fi-FI" sz="2400" dirty="0" smtClean="0"/>
          </a:p>
          <a:p>
            <a:r>
              <a:rPr lang="fi-FI" sz="2400" dirty="0" err="1" smtClean="0"/>
              <a:t>Use</a:t>
            </a:r>
            <a:r>
              <a:rPr lang="fi-FI" sz="2400" dirty="0" smtClean="0"/>
              <a:t> </a:t>
            </a:r>
            <a:r>
              <a:rPr lang="fi-FI" sz="2400" dirty="0" err="1" smtClean="0"/>
              <a:t>associations</a:t>
            </a:r>
            <a:r>
              <a:rPr lang="fi-FI" sz="2400" dirty="0" smtClean="0"/>
              <a:t> to </a:t>
            </a:r>
            <a:r>
              <a:rPr lang="fi-FI" sz="2400" dirty="0" err="1" smtClean="0"/>
              <a:t>estimate</a:t>
            </a:r>
            <a:r>
              <a:rPr lang="fi-FI" sz="2400" dirty="0" smtClean="0"/>
              <a:t> </a:t>
            </a:r>
            <a:r>
              <a:rPr lang="fi-FI" sz="2400" dirty="0" err="1" smtClean="0"/>
              <a:t>what</a:t>
            </a:r>
            <a:r>
              <a:rPr lang="fi-FI" sz="2400" dirty="0" smtClean="0"/>
              <a:t> </a:t>
            </a:r>
            <a:r>
              <a:rPr lang="fi-FI" sz="2400" dirty="0" err="1" smtClean="0"/>
              <a:t>fraction</a:t>
            </a:r>
            <a:r>
              <a:rPr lang="fi-FI" sz="2400" dirty="0" smtClean="0"/>
              <a:t> of the </a:t>
            </a:r>
            <a:r>
              <a:rPr lang="fi-FI" sz="2400" dirty="0" err="1" smtClean="0"/>
              <a:t>variance</a:t>
            </a:r>
            <a:r>
              <a:rPr lang="fi-FI" sz="2400" dirty="0" smtClean="0"/>
              <a:t> is </a:t>
            </a:r>
            <a:r>
              <a:rPr lang="fi-FI" sz="2400" dirty="0" err="1" smtClean="0"/>
              <a:t>due</a:t>
            </a:r>
            <a:r>
              <a:rPr lang="fi-FI" sz="2400" dirty="0" smtClean="0"/>
              <a:t> to </a:t>
            </a:r>
            <a:r>
              <a:rPr lang="fi-FI" sz="2400" dirty="0" err="1" smtClean="0"/>
              <a:t>identified</a:t>
            </a:r>
            <a:r>
              <a:rPr lang="fi-FI" sz="2400" dirty="0" smtClean="0"/>
              <a:t> </a:t>
            </a:r>
            <a:r>
              <a:rPr lang="fi-FI" sz="2400" dirty="0" err="1" smtClean="0"/>
              <a:t>SNPs</a:t>
            </a:r>
            <a:endParaRPr lang="fi-FI" sz="2400" dirty="0" smtClean="0"/>
          </a:p>
          <a:p>
            <a:pPr lvl="1"/>
            <a:r>
              <a:rPr lang="fi-FI" sz="2400" dirty="0" err="1" smtClean="0"/>
              <a:t>Genome-wide</a:t>
            </a:r>
            <a:r>
              <a:rPr lang="fi-FI" sz="2400" dirty="0" smtClean="0"/>
              <a:t> </a:t>
            </a:r>
            <a:r>
              <a:rPr lang="fi-FI" sz="2400" dirty="0" err="1" smtClean="0"/>
              <a:t>significant</a:t>
            </a:r>
            <a:r>
              <a:rPr lang="fi-FI" sz="2400" dirty="0" smtClean="0"/>
              <a:t> </a:t>
            </a:r>
            <a:r>
              <a:rPr lang="fi-FI" sz="2400" dirty="0" err="1" smtClean="0"/>
              <a:t>snps</a:t>
            </a:r>
            <a:endParaRPr lang="fi-FI" sz="2400" dirty="0" smtClean="0"/>
          </a:p>
          <a:p>
            <a:pPr lvl="1"/>
            <a:r>
              <a:rPr lang="fi-FI" sz="2400" dirty="0" err="1" smtClean="0"/>
              <a:t>All</a:t>
            </a:r>
            <a:r>
              <a:rPr lang="fi-FI" sz="2400" dirty="0" smtClean="0"/>
              <a:t> </a:t>
            </a:r>
            <a:r>
              <a:rPr lang="fi-FI" sz="2400" dirty="0" err="1" smtClean="0"/>
              <a:t>measured</a:t>
            </a:r>
            <a:r>
              <a:rPr lang="fi-FI" sz="2400" dirty="0" smtClean="0"/>
              <a:t> </a:t>
            </a:r>
            <a:r>
              <a:rPr lang="fi-FI" sz="2400" dirty="0" err="1" smtClean="0"/>
              <a:t>snps</a:t>
            </a:r>
            <a:r>
              <a:rPr lang="fi-FI" sz="2400" dirty="0" smtClean="0"/>
              <a:t> (SNP </a:t>
            </a:r>
            <a:r>
              <a:rPr lang="fi-FI" sz="2400" dirty="0" err="1" smtClean="0"/>
              <a:t>heritability</a:t>
            </a:r>
            <a:r>
              <a:rPr lang="fi-FI" sz="2400" dirty="0" smtClean="0"/>
              <a:t>)</a:t>
            </a:r>
          </a:p>
          <a:p>
            <a:r>
              <a:rPr lang="fi-FI" sz="2400" dirty="0" err="1" smtClean="0"/>
              <a:t>Compute</a:t>
            </a:r>
            <a:r>
              <a:rPr lang="fi-FI" sz="2400" dirty="0" smtClean="0"/>
              <a:t> </a:t>
            </a:r>
            <a:r>
              <a:rPr lang="fi-FI" sz="2400" dirty="0" err="1" smtClean="0"/>
              <a:t>Polygenic</a:t>
            </a:r>
            <a:r>
              <a:rPr lang="fi-FI" sz="2400" dirty="0" smtClean="0"/>
              <a:t> </a:t>
            </a:r>
            <a:r>
              <a:rPr lang="fi-FI" sz="2400" dirty="0" err="1" smtClean="0"/>
              <a:t>risk</a:t>
            </a:r>
            <a:r>
              <a:rPr lang="fi-FI" sz="2400" dirty="0" smtClean="0"/>
              <a:t> </a:t>
            </a:r>
            <a:r>
              <a:rPr lang="fi-FI" sz="2400" dirty="0" err="1" smtClean="0"/>
              <a:t>scores</a:t>
            </a:r>
            <a:endParaRPr lang="fi-FI" sz="2400" dirty="0" smtClean="0"/>
          </a:p>
          <a:p>
            <a:pPr lvl="1"/>
            <a:r>
              <a:rPr lang="fi-FI" sz="2400" dirty="0" err="1" smtClean="0"/>
              <a:t>Measures</a:t>
            </a:r>
            <a:r>
              <a:rPr lang="fi-FI" sz="2400" dirty="0" smtClean="0"/>
              <a:t> </a:t>
            </a:r>
            <a:r>
              <a:rPr lang="fi-FI" sz="2400" dirty="0" err="1" smtClean="0"/>
              <a:t>inherited</a:t>
            </a:r>
            <a:r>
              <a:rPr lang="fi-FI" sz="2400" dirty="0" smtClean="0"/>
              <a:t> </a:t>
            </a:r>
            <a:r>
              <a:rPr lang="fi-FI" sz="2400" dirty="0" err="1" smtClean="0"/>
              <a:t>liability</a:t>
            </a:r>
            <a:r>
              <a:rPr lang="fi-FI" sz="2400" dirty="0" smtClean="0"/>
              <a:t> to the </a:t>
            </a:r>
            <a:r>
              <a:rPr lang="fi-FI" sz="2400" dirty="0" err="1" smtClean="0"/>
              <a:t>trait</a:t>
            </a:r>
            <a:endParaRPr lang="fi-FI" sz="2400" dirty="0" smtClean="0"/>
          </a:p>
          <a:p>
            <a:pPr lvl="1"/>
            <a:r>
              <a:rPr lang="fi-FI" sz="2400" dirty="0" err="1" smtClean="0"/>
              <a:t>Use</a:t>
            </a:r>
            <a:r>
              <a:rPr lang="fi-FI" sz="2400" dirty="0" smtClean="0"/>
              <a:t> in </a:t>
            </a:r>
            <a:r>
              <a:rPr lang="fi-FI" sz="2400" dirty="0" err="1" smtClean="0"/>
              <a:t>gene-environment</a:t>
            </a:r>
            <a:r>
              <a:rPr lang="fi-FI" sz="2400" dirty="0" smtClean="0"/>
              <a:t> </a:t>
            </a:r>
            <a:r>
              <a:rPr lang="fi-FI" sz="2400" dirty="0" err="1" smtClean="0"/>
              <a:t>interaction</a:t>
            </a:r>
            <a:r>
              <a:rPr lang="fi-FI" sz="2400" dirty="0" smtClean="0"/>
              <a:t> </a:t>
            </a:r>
            <a:r>
              <a:rPr lang="fi-FI" sz="2400" dirty="0" err="1" smtClean="0"/>
              <a:t>analyses</a:t>
            </a:r>
            <a:r>
              <a:rPr lang="fi-FI" sz="2400" dirty="0" smtClean="0"/>
              <a:t> and </a:t>
            </a:r>
            <a:r>
              <a:rPr lang="fi-FI" sz="2400" dirty="0" err="1" smtClean="0"/>
              <a:t>Mendelian</a:t>
            </a:r>
            <a:r>
              <a:rPr lang="fi-FI" sz="2400" dirty="0" smtClean="0"/>
              <a:t> </a:t>
            </a:r>
            <a:r>
              <a:rPr lang="fi-FI" sz="2400" dirty="0" err="1" smtClean="0"/>
              <a:t>randomization</a:t>
            </a:r>
            <a:r>
              <a:rPr lang="fi-FI" sz="2400" dirty="0" smtClean="0"/>
              <a:t> </a:t>
            </a:r>
            <a:r>
              <a:rPr lang="fi-FI" sz="2400" dirty="0" err="1" smtClean="0"/>
              <a:t>analyses</a:t>
            </a:r>
            <a:endParaRPr lang="fi-FI" sz="2400" dirty="0" smtClean="0"/>
          </a:p>
          <a:p>
            <a:pPr lvl="1"/>
            <a:r>
              <a:rPr lang="fi-FI" sz="2400" dirty="0" smtClean="0"/>
              <a:t>Power </a:t>
            </a:r>
            <a:r>
              <a:rPr lang="fi-FI" sz="2400" dirty="0" err="1" smtClean="0"/>
              <a:t>issues</a:t>
            </a:r>
            <a:endParaRPr lang="fi-FI" sz="2400" dirty="0" smtClean="0"/>
          </a:p>
          <a:p>
            <a:r>
              <a:rPr lang="fi-FI" sz="2400" dirty="0" smtClean="0"/>
              <a:t>The </a:t>
            </a:r>
            <a:r>
              <a:rPr lang="fi-FI" sz="2400" dirty="0" err="1" smtClean="0"/>
              <a:t>environment</a:t>
            </a:r>
            <a:r>
              <a:rPr lang="fi-FI" sz="2400" dirty="0" smtClean="0"/>
              <a:t> is </a:t>
            </a:r>
            <a:r>
              <a:rPr lang="fi-FI" sz="2400" dirty="0" err="1" smtClean="0"/>
              <a:t>often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measured</a:t>
            </a:r>
            <a:r>
              <a:rPr lang="fi-FI" sz="2400" dirty="0" smtClean="0"/>
              <a:t> </a:t>
            </a:r>
            <a:r>
              <a:rPr lang="fi-FI" sz="2400" dirty="0" err="1" smtClean="0"/>
              <a:t>or</a:t>
            </a:r>
            <a:r>
              <a:rPr lang="fi-FI" sz="2400" dirty="0" smtClean="0"/>
              <a:t> </a:t>
            </a:r>
            <a:r>
              <a:rPr lang="fi-FI" sz="2400" dirty="0" err="1" smtClean="0"/>
              <a:t>poorly</a:t>
            </a:r>
            <a:r>
              <a:rPr lang="fi-FI" sz="2400" dirty="0" smtClean="0"/>
              <a:t> </a:t>
            </a:r>
            <a:r>
              <a:rPr lang="fi-FI" sz="2400" dirty="0" err="1" smtClean="0"/>
              <a:t>so</a:t>
            </a:r>
            <a:endParaRPr lang="fi-FI" sz="2400" dirty="0" smtClean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5325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349405"/>
            <a:ext cx="7423150" cy="1070517"/>
          </a:xfrm>
        </p:spPr>
        <p:txBody>
          <a:bodyPr/>
          <a:lstStyle/>
          <a:p>
            <a:r>
              <a:rPr lang="en-US" sz="3200" dirty="0" smtClean="0"/>
              <a:t>Smoking GWAS strongest finding:</a:t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 smtClean="0"/>
              <a:t>CHRNA5 variant is functional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4273" y="1320800"/>
            <a:ext cx="3009165" cy="403701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v"/>
            </a:pPr>
            <a:endParaRPr lang="fr-FR" sz="1600" dirty="0" smtClean="0"/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None/>
            </a:pPr>
            <a:r>
              <a:rPr lang="fr-FR" sz="1600" dirty="0" smtClean="0"/>
              <a:t>The CHRNA5 SNP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fr-FR" sz="1600" dirty="0" smtClean="0"/>
              <a:t>Accounts for 1% of the variance in cigarettes per day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fr-FR" sz="1600" dirty="0" smtClean="0"/>
              <a:t>but 4-5% of the variance in </a:t>
            </a:r>
            <a:r>
              <a:rPr lang="fr-FR" sz="1600" dirty="0" err="1" smtClean="0"/>
              <a:t>serum</a:t>
            </a:r>
            <a:r>
              <a:rPr lang="fr-FR" sz="1600" dirty="0" smtClean="0"/>
              <a:t> </a:t>
            </a:r>
            <a:r>
              <a:rPr lang="fr-FR" sz="1600" dirty="0" err="1" smtClean="0"/>
              <a:t>cotinine</a:t>
            </a:r>
            <a:r>
              <a:rPr lang="fr-FR" sz="1600" dirty="0" smtClean="0"/>
              <a:t> </a:t>
            </a:r>
            <a:r>
              <a:rPr lang="fr-FR" sz="1600" dirty="0" err="1" smtClean="0"/>
              <a:t>levels</a:t>
            </a:r>
            <a:r>
              <a:rPr lang="fr-FR" sz="1600" dirty="0" smtClean="0"/>
              <a:t> (Keskitalo et al, 2009, Munafo et al, 2012</a:t>
            </a:r>
            <a:r>
              <a:rPr lang="fr-FR" sz="1600" dirty="0" smtClean="0"/>
              <a:t>)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fr-FR" sz="1600" dirty="0" smtClean="0"/>
              <a:t>Associated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lung</a:t>
            </a:r>
            <a:r>
              <a:rPr lang="fr-FR" sz="1600" dirty="0" smtClean="0"/>
              <a:t> cancer in </a:t>
            </a:r>
            <a:r>
              <a:rPr lang="fr-FR" sz="1600" dirty="0" err="1" smtClean="0"/>
              <a:t>smokers</a:t>
            </a:r>
            <a:r>
              <a:rPr lang="fr-FR" sz="1600" dirty="0" smtClean="0"/>
              <a:t> </a:t>
            </a:r>
            <a:r>
              <a:rPr lang="fr-FR" sz="1600" dirty="0" err="1" smtClean="0"/>
              <a:t>only</a:t>
            </a:r>
            <a:r>
              <a:rPr lang="fr-FR" sz="1600" dirty="0" smtClean="0"/>
              <a:t> </a:t>
            </a:r>
            <a:endParaRPr lang="fr-FR" sz="1600" dirty="0" smtClean="0"/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v"/>
            </a:pPr>
            <a:endParaRPr lang="fr-FR" sz="1600" dirty="0" smtClean="0"/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fr-FR" sz="1600" dirty="0" smtClean="0"/>
              <a:t>Results in an amino acid change in  the α5 </a:t>
            </a:r>
            <a:r>
              <a:rPr lang="fr-FR" sz="1600" dirty="0" err="1" smtClean="0"/>
              <a:t>subunit</a:t>
            </a:r>
            <a:r>
              <a:rPr lang="fr-FR" sz="1600" dirty="0" smtClean="0"/>
              <a:t> , D398N</a:t>
            </a:r>
          </a:p>
          <a:p>
            <a:pPr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fr-FR" sz="1600" dirty="0" smtClean="0"/>
              <a:t>The high risk α5 Asn 398 is associated with reduced permeability of Ca</a:t>
            </a:r>
            <a:r>
              <a:rPr lang="fr-FR" sz="1600" baseline="30000" dirty="0" smtClean="0"/>
              <a:t>2+</a:t>
            </a:r>
            <a:r>
              <a:rPr lang="fr-FR" sz="1600" dirty="0" smtClean="0"/>
              <a:t>  et desensitises faster than the wildtype variant Asp 398(α4β2)</a:t>
            </a:r>
            <a:r>
              <a:rPr lang="fr-FR" sz="1600" baseline="-25000" dirty="0" smtClean="0"/>
              <a:t>2   </a:t>
            </a:r>
            <a:r>
              <a:rPr lang="fr-FR" sz="1600" dirty="0" smtClean="0"/>
              <a:t>of α5 (Kuryatov 2011)</a:t>
            </a:r>
          </a:p>
          <a:p>
            <a:pPr>
              <a:lnSpc>
                <a:spcPct val="80000"/>
              </a:lnSpc>
            </a:pPr>
            <a:endParaRPr lang="fr-FR" sz="16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sz="1600" dirty="0" smtClean="0"/>
          </a:p>
        </p:txBody>
      </p:sp>
      <p:graphicFrame>
        <p:nvGraphicFramePr>
          <p:cNvPr id="31776" name="Group 32"/>
          <p:cNvGraphicFramePr>
            <a:graphicFrameLocks noGrp="1"/>
          </p:cNvGraphicFramePr>
          <p:nvPr>
            <p:ph sz="half" idx="2"/>
          </p:nvPr>
        </p:nvGraphicFramePr>
        <p:xfrm>
          <a:off x="3571875" y="1643063"/>
          <a:ext cx="4572000" cy="1463040"/>
        </p:xfrm>
        <a:graphic>
          <a:graphicData uri="http://schemas.openxmlformats.org/drawingml/2006/table">
            <a:tbl>
              <a:tblPr/>
              <a:tblGrid>
                <a:gridCol w="1643063"/>
                <a:gridCol w="1000125"/>
                <a:gridCol w="928687"/>
                <a:gridCol w="10001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Genotype</a:t>
                      </a: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of rs1051730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Cigarettes</a:t>
                      </a:r>
                      <a:r>
                        <a:rPr kumimoji="0" 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per </a:t>
                      </a:r>
                      <a:r>
                        <a:rPr kumimoji="0" lang="fi-FI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day</a:t>
                      </a:r>
                      <a:endParaRPr kumimoji="0" lang="fi-F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5956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6287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1702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2" name="TextBox 4"/>
          <p:cNvSpPr txBox="1">
            <a:spLocks noChangeArrowheads="1"/>
          </p:cNvSpPr>
          <p:nvPr/>
        </p:nvSpPr>
        <p:spPr bwMode="auto">
          <a:xfrm>
            <a:off x="47625" y="5856287"/>
            <a:ext cx="82923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 err="1">
                <a:solidFill>
                  <a:srgbClr val="000000"/>
                </a:solidFill>
                <a:latin typeface="Calibri" pitchFamily="34" charset="0"/>
              </a:rPr>
              <a:t>Kuryatov</a:t>
            </a:r>
            <a:r>
              <a:rPr lang="fi-FI" sz="1100" dirty="0">
                <a:solidFill>
                  <a:srgbClr val="000000"/>
                </a:solidFill>
                <a:latin typeface="Calibri" pitchFamily="34" charset="0"/>
              </a:rPr>
              <a:t>, A., </a:t>
            </a:r>
            <a:r>
              <a:rPr lang="fi-FI" sz="1100" dirty="0" err="1">
                <a:solidFill>
                  <a:srgbClr val="000000"/>
                </a:solidFill>
                <a:latin typeface="Calibri" pitchFamily="34" charset="0"/>
              </a:rPr>
              <a:t>Berrettini</a:t>
            </a:r>
            <a:r>
              <a:rPr lang="fi-FI" sz="1100" dirty="0">
                <a:solidFill>
                  <a:srgbClr val="000000"/>
                </a:solidFill>
                <a:latin typeface="Calibri" pitchFamily="34" charset="0"/>
              </a:rPr>
              <a:t>, W. &amp; </a:t>
            </a:r>
            <a:r>
              <a:rPr lang="fi-FI" sz="1100" dirty="0" err="1">
                <a:solidFill>
                  <a:srgbClr val="000000"/>
                </a:solidFill>
                <a:latin typeface="Calibri" pitchFamily="34" charset="0"/>
              </a:rPr>
              <a:t>Lindstrom</a:t>
            </a:r>
            <a:r>
              <a:rPr lang="fi-FI" sz="1100" dirty="0">
                <a:solidFill>
                  <a:srgbClr val="000000"/>
                </a:solidFill>
                <a:latin typeface="Calibri" pitchFamily="34" charset="0"/>
              </a:rPr>
              <a:t>, J. </a:t>
            </a:r>
            <a:r>
              <a:rPr lang="fi-FI" sz="1100" dirty="0" err="1">
                <a:solidFill>
                  <a:srgbClr val="000000"/>
                </a:solidFill>
                <a:latin typeface="Calibri" pitchFamily="34" charset="0"/>
              </a:rPr>
              <a:t>Acetylcholine</a:t>
            </a:r>
            <a:r>
              <a:rPr lang="fi-FI" sz="11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i-FI" sz="1100" dirty="0" err="1">
                <a:solidFill>
                  <a:srgbClr val="000000"/>
                </a:solidFill>
                <a:latin typeface="Calibri" pitchFamily="34" charset="0"/>
              </a:rPr>
              <a:t>receptor</a:t>
            </a:r>
            <a:r>
              <a:rPr lang="fi-FI" sz="1100" dirty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fi-FI" sz="1100" dirty="0" err="1">
                <a:solidFill>
                  <a:srgbClr val="000000"/>
                </a:solidFill>
                <a:latin typeface="Calibri" pitchFamily="34" charset="0"/>
              </a:rPr>
              <a:t>AChR</a:t>
            </a:r>
            <a:r>
              <a:rPr lang="fi-FI" sz="1100" dirty="0">
                <a:solidFill>
                  <a:srgbClr val="000000"/>
                </a:solidFill>
                <a:latin typeface="Calibri" pitchFamily="34" charset="0"/>
              </a:rPr>
              <a:t>) a5 </a:t>
            </a:r>
            <a:r>
              <a:rPr lang="en-GB" sz="1100" dirty="0">
                <a:solidFill>
                  <a:srgbClr val="000000"/>
                </a:solidFill>
                <a:latin typeface="Calibri" pitchFamily="34" charset="0"/>
              </a:rPr>
              <a:t>subunit variant associated with risk for nicotine dependence and lung cancer </a:t>
            </a:r>
            <a:r>
              <a:rPr lang="fi-FI" sz="1100" dirty="0" err="1">
                <a:solidFill>
                  <a:srgbClr val="000000"/>
                </a:solidFill>
                <a:latin typeface="Calibri" pitchFamily="34" charset="0"/>
              </a:rPr>
              <a:t>reduces</a:t>
            </a:r>
            <a:r>
              <a:rPr lang="fi-FI" sz="1100" dirty="0">
                <a:solidFill>
                  <a:srgbClr val="000000"/>
                </a:solidFill>
                <a:latin typeface="Calibri" pitchFamily="34" charset="0"/>
              </a:rPr>
              <a:t> (a4b2)2a5 </a:t>
            </a:r>
            <a:r>
              <a:rPr lang="fi-FI" sz="1100" dirty="0" err="1">
                <a:solidFill>
                  <a:srgbClr val="000000"/>
                </a:solidFill>
                <a:latin typeface="Calibri" pitchFamily="34" charset="0"/>
              </a:rPr>
              <a:t>AChR</a:t>
            </a:r>
            <a:r>
              <a:rPr lang="fi-FI" sz="11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i-FI" sz="1100" dirty="0" err="1">
                <a:solidFill>
                  <a:srgbClr val="000000"/>
                </a:solidFill>
                <a:latin typeface="Calibri" pitchFamily="34" charset="0"/>
              </a:rPr>
              <a:t>function</a:t>
            </a:r>
            <a:r>
              <a:rPr lang="fi-FI" sz="1100" dirty="0">
                <a:solidFill>
                  <a:srgbClr val="000000"/>
                </a:solidFill>
                <a:latin typeface="Calibri" pitchFamily="34" charset="0"/>
              </a:rPr>
              <a:t>. Mol. </a:t>
            </a:r>
            <a:r>
              <a:rPr lang="fi-FI" sz="1100" dirty="0" err="1">
                <a:solidFill>
                  <a:srgbClr val="000000"/>
                </a:solidFill>
                <a:latin typeface="Calibri" pitchFamily="34" charset="0"/>
              </a:rPr>
              <a:t>Pharmacol</a:t>
            </a:r>
            <a:r>
              <a:rPr lang="fi-FI" sz="1100" dirty="0">
                <a:solidFill>
                  <a:srgbClr val="000000"/>
                </a:solidFill>
                <a:latin typeface="Calibri" pitchFamily="34" charset="0"/>
              </a:rPr>
              <a:t>. 79, 119–125 (2011</a:t>
            </a:r>
            <a:r>
              <a:rPr lang="fi-FI" sz="1100" dirty="0" smtClean="0">
                <a:solidFill>
                  <a:srgbClr val="000000"/>
                </a:solidFill>
                <a:latin typeface="Calibri" pitchFamily="34" charset="0"/>
              </a:rPr>
              <a:t>).</a:t>
            </a:r>
          </a:p>
          <a:p>
            <a:r>
              <a:rPr lang="en-US" sz="1100" dirty="0" err="1" smtClean="0">
                <a:latin typeface="+mn-lt"/>
              </a:rPr>
              <a:t>Nees</a:t>
            </a:r>
            <a:r>
              <a:rPr lang="en-US" sz="1100" dirty="0" smtClean="0">
                <a:latin typeface="+mn-lt"/>
              </a:rPr>
              <a:t> et al. Genetic </a:t>
            </a:r>
            <a:r>
              <a:rPr lang="en-US" sz="1100" dirty="0">
                <a:latin typeface="+mn-lt"/>
              </a:rPr>
              <a:t>risk for nicotine dependence in the cholinergic system and activation of the brain reward system in healthy adolescents. </a:t>
            </a:r>
            <a:r>
              <a:rPr lang="en-US" sz="1100" dirty="0" err="1">
                <a:latin typeface="+mn-lt"/>
              </a:rPr>
              <a:t>Neuropsychopharmacology</a:t>
            </a:r>
            <a:r>
              <a:rPr lang="en-US" sz="1100" dirty="0">
                <a:latin typeface="+mn-lt"/>
              </a:rPr>
              <a:t>. 2013 Oct;38(11):2081-9.</a:t>
            </a:r>
            <a:endParaRPr lang="fi-FI" sz="11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17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714750"/>
            <a:ext cx="3848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4" name="TextBox 6"/>
          <p:cNvSpPr txBox="1">
            <a:spLocks noChangeArrowheads="1"/>
          </p:cNvSpPr>
          <p:nvPr/>
        </p:nvSpPr>
        <p:spPr bwMode="auto">
          <a:xfrm>
            <a:off x="7643813" y="3786188"/>
            <a:ext cx="1392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solidFill>
                  <a:srgbClr val="000000"/>
                </a:solidFill>
                <a:latin typeface="Calibri" pitchFamily="34" charset="0"/>
              </a:rPr>
              <a:t>Fowler et al, </a:t>
            </a:r>
          </a:p>
          <a:p>
            <a:r>
              <a:rPr lang="fi-FI">
                <a:solidFill>
                  <a:srgbClr val="000000"/>
                </a:solidFill>
                <a:latin typeface="Calibri" pitchFamily="34" charset="0"/>
              </a:rPr>
              <a:t>Nature 2011</a:t>
            </a:r>
          </a:p>
        </p:txBody>
      </p:sp>
    </p:spTree>
    <p:extLst>
      <p:ext uri="{BB962C8B-B14F-4D97-AF65-F5344CB8AC3E}">
        <p14:creationId xmlns:p14="http://schemas.microsoft.com/office/powerpoint/2010/main" val="36486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Y__DB23_arial__EN_V____RGB">
  <a:themeElements>
    <a:clrScheme name="HY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Level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HY">
    <a:dk1>
      <a:sysClr val="windowText" lastClr="000000"/>
    </a:dk1>
    <a:lt1>
      <a:srgbClr val="FFFFFF"/>
    </a:lt1>
    <a:dk2>
      <a:srgbClr val="8C8A87"/>
    </a:dk2>
    <a:lt2>
      <a:srgbClr val="FFFFFF"/>
    </a:lt2>
    <a:accent1>
      <a:srgbClr val="8C8A87"/>
    </a:accent1>
    <a:accent2>
      <a:srgbClr val="1E1C77"/>
    </a:accent2>
    <a:accent3>
      <a:srgbClr val="FCA311"/>
    </a:accent3>
    <a:accent4>
      <a:srgbClr val="256EC7"/>
    </a:accent4>
    <a:accent5>
      <a:srgbClr val="E5053A"/>
    </a:accent5>
    <a:accent6>
      <a:srgbClr val="FCD116"/>
    </a:accent6>
    <a:hlink>
      <a:srgbClr val="FCA311"/>
    </a:hlink>
    <a:folHlink>
      <a:srgbClr val="8C8A8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2755</Words>
  <Application>Microsoft Office PowerPoint</Application>
  <PresentationFormat>On-screen Show (4:3)</PresentationFormat>
  <Paragraphs>559</Paragraphs>
  <Slides>39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Office-teema</vt:lpstr>
      <vt:lpstr>HY__DB23_arial__EN_V____RGB</vt:lpstr>
      <vt:lpstr>1_Office-teema</vt:lpstr>
      <vt:lpstr>2_Office-teema</vt:lpstr>
      <vt:lpstr>Office Theme</vt:lpstr>
      <vt:lpstr>Twin Studies in the ERA OF MOLECULAR GENETICS</vt:lpstr>
      <vt:lpstr>Characteristics of complex traits and behaviors</vt:lpstr>
      <vt:lpstr>PowerPoint Presentation</vt:lpstr>
      <vt:lpstr>CODATwins project</vt:lpstr>
      <vt:lpstr>Heritability estimates and environment </vt:lpstr>
      <vt:lpstr>53 twin cohorts participate in the CODATwins project  Database has 749,172 height and BMI measurements from age 1 to 99 years. </vt:lpstr>
      <vt:lpstr>PowerPoint Presentation</vt:lpstr>
      <vt:lpstr>Using these findings</vt:lpstr>
      <vt:lpstr>Smoking GWAS strongest finding: The CHRNA5 variant is functional</vt:lpstr>
      <vt:lpstr>PowerPoint Presentation</vt:lpstr>
      <vt:lpstr>  Smoking and lung cancer  A study within the Nordic Twin Cancer Project (NorTwinCan)</vt:lpstr>
      <vt:lpstr>PowerPoint Presentation</vt:lpstr>
      <vt:lpstr>PowerPoint Presentation</vt:lpstr>
      <vt:lpstr>Estimates of heritability for cancer, 2000</vt:lpstr>
      <vt:lpstr>NorTwinCan</vt:lpstr>
      <vt:lpstr>Incidences by zygosity very similar</vt:lpstr>
      <vt:lpstr>Within-pair concordances for vital status at the end of follow-up  (MZ pairs are in bold) </vt:lpstr>
      <vt:lpstr>Concordance differs only slightly between MZ and DZ pairs in the entire data set</vt:lpstr>
      <vt:lpstr>Smoking is major determinant of lung cancer based on 1356 cases among 102700 twins of known smoking status from Denmark, Finland and Sweden)</vt:lpstr>
      <vt:lpstr>Heritability estimates for lung cancer in different samples</vt:lpstr>
      <vt:lpstr>Smoking and lung cancer </vt:lpstr>
      <vt:lpstr>Pairwise concordance by smoking strata</vt:lpstr>
      <vt:lpstr>Heritability of lung cancer conditional on smoking</vt:lpstr>
      <vt:lpstr>PowerPoint Presentation</vt:lpstr>
      <vt:lpstr>Summary of heritability estimates </vt:lpstr>
      <vt:lpstr>Conclusions and context</vt:lpstr>
      <vt:lpstr>PowerPoint Presentation</vt:lpstr>
      <vt:lpstr>WHAT HAVE WE LEARNED FROM GWA’s</vt:lpstr>
      <vt:lpstr>PowerPoint Presentation</vt:lpstr>
      <vt:lpstr>STUDY AIM</vt:lpstr>
      <vt:lpstr>SAMPLE</vt:lpstr>
      <vt:lpstr>PHENOTYPES</vt:lpstr>
      <vt:lpstr>PowerPoint Presentation</vt:lpstr>
      <vt:lpstr>ERBB4 ASSOCIATION WITH DSM-IV ND</vt:lpstr>
      <vt:lpstr>ANALYSES IN AN EXTENDED SAMPLE</vt:lpstr>
      <vt:lpstr>PowerPoint Presentation</vt:lpstr>
      <vt:lpstr>PowerPoint Presentation</vt:lpstr>
      <vt:lpstr>PowerPoint Presentation</vt:lpstr>
      <vt:lpstr>ACKNOWLEDGEMENTS</vt:lpstr>
    </vt:vector>
  </TitlesOfParts>
  <Company>University of Helsinki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Jaakko Kaprio</dc:creator>
  <cp:lastModifiedBy>Jaakko Kaprio</cp:lastModifiedBy>
  <cp:revision>411</cp:revision>
  <dcterms:created xsi:type="dcterms:W3CDTF">2014-11-13T09:52:40Z</dcterms:created>
  <dcterms:modified xsi:type="dcterms:W3CDTF">2015-05-28T07:11:04Z</dcterms:modified>
</cp:coreProperties>
</file>