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75" r:id="rId3"/>
    <p:sldId id="278" r:id="rId4"/>
    <p:sldId id="267" r:id="rId5"/>
    <p:sldId id="268" r:id="rId6"/>
    <p:sldId id="263" r:id="rId7"/>
    <p:sldId id="271" r:id="rId8"/>
    <p:sldId id="273" r:id="rId9"/>
    <p:sldId id="277" r:id="rId10"/>
    <p:sldId id="265" r:id="rId11"/>
    <p:sldId id="269" r:id="rId12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90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uorakulmio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uorakulmio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uorakulmio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uora yhdysviiv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uora yhdysviiv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uora yhdysviiv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uora yhdysviiv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uora yhdysviiv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uora yhdysviiv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Suorakulmi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lipsi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lipsi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lipsi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lipsi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lipsi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i-FI" smtClean="0"/>
              <a:t>Muokkaa alaotsikon perustyyliä napsautt.</a:t>
            </a:r>
            <a:endParaRPr lang="en-US"/>
          </a:p>
        </p:txBody>
      </p:sp>
      <p:sp>
        <p:nvSpPr>
          <p:cNvPr id="22" name="Päivämäärän paikkamerkki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92C77-973E-447B-B5D9-8B515ED80030}" type="datetimeFigureOut">
              <a:rPr lang="fi-FI"/>
              <a:pPr>
                <a:defRPr/>
              </a:pPr>
              <a:t>13.11.2014</a:t>
            </a:fld>
            <a:endParaRPr lang="fi-FI"/>
          </a:p>
        </p:txBody>
      </p:sp>
      <p:sp>
        <p:nvSpPr>
          <p:cNvPr id="23" name="Alatunnisteen paikkamerk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4" name="Dian numeron paikkamerkki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33438-D63A-48BE-9DA2-4856EC03CD8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63C5C-6649-475E-8C22-D471E51A2F2A}" type="datetimeFigureOut">
              <a:rPr lang="fi-FI"/>
              <a:pPr>
                <a:defRPr/>
              </a:pPr>
              <a:t>13.11.2014</a:t>
            </a:fld>
            <a:endParaRPr lang="fi-FI"/>
          </a:p>
        </p:txBody>
      </p:sp>
      <p:sp>
        <p:nvSpPr>
          <p:cNvPr id="5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F80BB-36F3-4D4B-BA1A-E93E0F7B420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90A5E-1C20-4AB9-B62E-9FF8C5C4C379}" type="datetimeFigureOut">
              <a:rPr lang="fi-FI"/>
              <a:pPr>
                <a:defRPr/>
              </a:pPr>
              <a:t>13.11.2014</a:t>
            </a:fld>
            <a:endParaRPr lang="fi-FI"/>
          </a:p>
        </p:txBody>
      </p:sp>
      <p:sp>
        <p:nvSpPr>
          <p:cNvPr id="5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981F4-C399-4BBA-B9AE-562A8B5118C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65076F2-74CF-4C32-A558-9D3DCF280A9A}" type="datetimeFigureOut">
              <a:rPr lang="fi-FI"/>
              <a:pPr>
                <a:defRPr/>
              </a:pPr>
              <a:t>13.11.2014</a:t>
            </a:fld>
            <a:endParaRPr lang="fi-FI"/>
          </a:p>
        </p:txBody>
      </p:sp>
      <p:sp>
        <p:nvSpPr>
          <p:cNvPr id="5" name="Dian numeron paikkamerkki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5B35313-CACC-47CC-A9A3-729467B7899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6" name="Alatunnisteen paikkamerkki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uorakulmio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uorakulmio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uorakulmio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uora yhdysviiv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uora yhdysviiv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uora yhdysviiv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uora yhdysviiv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uora yhdysviiv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uorakulmi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lipsi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lipsi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lipsi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lipsi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lipsi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uora yhdysviiv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0" name="Päivämäärän paikkamerkki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2B204-75A6-43B7-99D6-15305215E65D}" type="datetimeFigureOut">
              <a:rPr lang="fi-FI"/>
              <a:pPr>
                <a:defRPr/>
              </a:pPr>
              <a:t>13.11.2014</a:t>
            </a:fld>
            <a:endParaRPr lang="fi-FI"/>
          </a:p>
        </p:txBody>
      </p:sp>
      <p:sp>
        <p:nvSpPr>
          <p:cNvPr id="21" name="Alatunnisteen paikkamerk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2" name="Dian numeron paikkamerkki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FF605-C98A-4F2C-AFC0-63C1E371657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Päivämäärän paikkamerkki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E97A8-8BCE-4E5F-9651-14229F59927D}" type="datetimeFigureOut">
              <a:rPr lang="fi-FI"/>
              <a:pPr>
                <a:defRPr/>
              </a:pPr>
              <a:t>13.11.2014</a:t>
            </a:fld>
            <a:endParaRPr lang="fi-FI"/>
          </a:p>
        </p:txBody>
      </p:sp>
      <p:sp>
        <p:nvSpPr>
          <p:cNvPr id="6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6783F-EAA3-44CE-8533-C90C8B0F7C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Tekstin paikkamerkki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Päivämäärän paikkamerkki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FEF6C-AEB3-4A71-8F3B-AFC1653652FB}" type="datetimeFigureOut">
              <a:rPr lang="fi-FI"/>
              <a:pPr>
                <a:defRPr/>
              </a:pPr>
              <a:t>13.11.2014</a:t>
            </a:fld>
            <a:endParaRPr lang="fi-FI"/>
          </a:p>
        </p:txBody>
      </p:sp>
      <p:sp>
        <p:nvSpPr>
          <p:cNvPr id="8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71A3E-790A-4D79-B411-063D2F557E7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7FF38C6-1D2F-4365-BF12-7F351330E434}" type="datetimeFigureOut">
              <a:rPr lang="fi-FI"/>
              <a:pPr>
                <a:defRPr/>
              </a:pPr>
              <a:t>13.11.2014</a:t>
            </a:fld>
            <a:endParaRPr lang="fi-FI"/>
          </a:p>
        </p:txBody>
      </p:sp>
      <p:sp>
        <p:nvSpPr>
          <p:cNvPr id="4" name="Dian numeron paikkamerkki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16A2C58-0BA9-496A-BCE4-6D77D772A54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5" name="Alatunnisteen paikkamerk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B181A-2FD0-4EB3-84E8-FB13EB6E52EF}" type="datetimeFigureOut">
              <a:rPr lang="fi-FI"/>
              <a:pPr>
                <a:defRPr/>
              </a:pPr>
              <a:t>13.11.2014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7F66A-FD0B-49AC-8003-AD1F29B6A77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 yhdysviiv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uora yhdysviiv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uora yhdysviiv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Suora yhdysviiv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uorakulmi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uora yhdysviiv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Ellipsi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8" name="Sisällön paikkamerkk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2" name="Päivämäärän paikkamerkki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9C0735-6166-4573-8284-F9DE7840F480}" type="datetimeFigureOut">
              <a:rPr lang="fi-FI"/>
              <a:pPr>
                <a:defRPr/>
              </a:pPr>
              <a:t>13.11.2014</a:t>
            </a:fld>
            <a:endParaRPr lang="fi-FI"/>
          </a:p>
        </p:txBody>
      </p:sp>
      <p:sp>
        <p:nvSpPr>
          <p:cNvPr id="13" name="Dian numeron paikkamerkki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CC98F46-A3FA-41DA-9DA8-9589A1BF4AC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4" name="Alatunnisteen paikkamerkki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 yhdysviiv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Ellipsi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uora yhdysviiv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Suorakulmi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ora yhdysviiv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uora yhdysviiv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uora yhdysviiv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US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2" name="Päivämäärän paikkamerkki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3659563-BBAE-4487-8D8D-6FBF239528D9}" type="datetimeFigureOut">
              <a:rPr lang="fi-FI"/>
              <a:pPr>
                <a:defRPr/>
              </a:pPr>
              <a:t>13.11.2014</a:t>
            </a:fld>
            <a:endParaRPr lang="fi-FI"/>
          </a:p>
        </p:txBody>
      </p:sp>
      <p:sp>
        <p:nvSpPr>
          <p:cNvPr id="13" name="Dian numeron paikkamerkki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37B92A-3B60-4DEA-9D84-37DFDAE4342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4" name="Alatunnisteen paikkamerk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 yhdysviiv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1028" name="Tekstin paikkamerkki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smtClean="0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8942DD-898D-4B19-BCF0-E74757C6B139}" type="datetimeFigureOut">
              <a:rPr lang="fi-FI"/>
              <a:pPr>
                <a:defRPr/>
              </a:pPr>
              <a:t>13.11.2014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uora yhdysviiv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uorakulmi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uora yhdysviiv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Ellipsi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1A91A2-0EAD-42CC-A301-2172F128644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193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dirty="0" smtClean="0"/>
              <a:t>Tietokone osana esiopetuksen ja varhaiskasvatuksen oppimisympäristöä Hyvinkäällä</a:t>
            </a:r>
            <a:endParaRPr lang="fi-FI" dirty="0"/>
          </a:p>
        </p:txBody>
      </p:sp>
      <p:sp>
        <p:nvSpPr>
          <p:cNvPr id="13314" name="Alaotsikko 2"/>
          <p:cNvSpPr>
            <a:spLocks noGrp="1"/>
          </p:cNvSpPr>
          <p:nvPr>
            <p:ph type="subTitle" idx="1"/>
          </p:nvPr>
        </p:nvSpPr>
        <p:spPr>
          <a:xfrm>
            <a:off x="1371600" y="4652963"/>
            <a:ext cx="6400800" cy="985837"/>
          </a:xfrm>
        </p:spPr>
        <p:txBody>
          <a:bodyPr/>
          <a:lstStyle/>
          <a:p>
            <a:endParaRPr lang="fi-FI" sz="2400" smtClean="0"/>
          </a:p>
          <a:p>
            <a:pPr algn="r"/>
            <a:r>
              <a:rPr lang="fi-FI" sz="2400" smtClean="0"/>
              <a:t>25.10.2013 Anne-Marie Knape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Otsikko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342900" indent="-342900" algn="ctr"/>
            <a:r>
              <a:rPr lang="fi-FI" sz="3200" cap="none" smtClean="0">
                <a:solidFill>
                  <a:srgbClr val="000000"/>
                </a:solidFill>
              </a:rPr>
              <a:t>TUTKIMUS- JA KEHITTÄMISIDEAT</a:t>
            </a:r>
            <a:br>
              <a:rPr lang="fi-FI" sz="3200" cap="none" smtClean="0">
                <a:solidFill>
                  <a:srgbClr val="000000"/>
                </a:solidFill>
              </a:rPr>
            </a:br>
            <a:endParaRPr lang="fi-FI" sz="3200" cap="none" smtClean="0">
              <a:solidFill>
                <a:srgbClr val="000000"/>
              </a:solidFill>
            </a:endParaRPr>
          </a:p>
        </p:txBody>
      </p:sp>
      <p:sp>
        <p:nvSpPr>
          <p:cNvPr id="22530" name="Sisällön paikkamerkk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fi-FI" sz="2000" smtClean="0"/>
              <a:t>Kuinka kasvattajien kehittämisideat toteutuivat?</a:t>
            </a:r>
          </a:p>
          <a:p>
            <a:r>
              <a:rPr lang="fi-FI" sz="2000" smtClean="0"/>
              <a:t>Varhaiserityskasvatukselle lahjoitettujen KidSmart-tietokoneiden hyödyntäminen</a:t>
            </a:r>
          </a:p>
          <a:p>
            <a:r>
              <a:rPr lang="fi-FI" sz="2000" smtClean="0"/>
              <a:t>Kuinka oppimisympäristöjen rakentumiset tietokoneille ovat tukeneet lapsen osallisuutta?</a:t>
            </a:r>
          </a:p>
          <a:p>
            <a:r>
              <a:rPr lang="fi-FI" sz="2000" smtClean="0"/>
              <a:t>Kuinka mediakasvatuksen tavoitteet ja sisällöt tukevat kasvatuskumppanuutta?</a:t>
            </a:r>
          </a:p>
          <a:p>
            <a:r>
              <a:rPr lang="fi-FI" sz="2000" smtClean="0"/>
              <a:t>”Euroopassa puhutaan vielä medianlukutaidoista, kun pitäisi puhua kyvystä analysoida dataa”. Andrew Keen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ChangeArrowheads="1"/>
          </p:cNvSpPr>
          <p:nvPr/>
        </p:nvSpPr>
        <p:spPr bwMode="auto">
          <a:xfrm>
            <a:off x="0" y="1238250"/>
            <a:ext cx="8748713" cy="313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i-FI" sz="3600">
                <a:latin typeface="Gabriola" pitchFamily="82" charset="0"/>
                <a:ea typeface="Calibri" pitchFamily="34" charset="0"/>
                <a:cs typeface="Times New Roman" pitchFamily="18" charset="0"/>
              </a:rPr>
              <a:t>”Lasta ei kasvateta siksi, että hän olisi</a:t>
            </a:r>
          </a:p>
          <a:p>
            <a:pPr algn="ctr" eaLnBrk="0" hangingPunct="0"/>
            <a:r>
              <a:rPr lang="fi-FI" sz="3600">
                <a:latin typeface="Gabriola" pitchFamily="82" charset="0"/>
                <a:ea typeface="Calibri" pitchFamily="34" charset="0"/>
                <a:cs typeface="Times New Roman" pitchFamily="18" charset="0"/>
              </a:rPr>
              <a:t>mahdollisimman mukava ja vaivaton meille,</a:t>
            </a:r>
            <a:endParaRPr lang="fi-FI" sz="3600">
              <a:latin typeface="Gabriola" pitchFamily="82" charset="0"/>
            </a:endParaRPr>
          </a:p>
          <a:p>
            <a:pPr algn="ctr" eaLnBrk="0" hangingPunct="0"/>
            <a:r>
              <a:rPr lang="fi-FI" sz="3600">
                <a:latin typeface="Gabriola" pitchFamily="82" charset="0"/>
                <a:cs typeface="Calibri" pitchFamily="34" charset="0"/>
              </a:rPr>
              <a:t>vaan siksi, että hän terveenä ja väkevänä</a:t>
            </a:r>
            <a:endParaRPr lang="fi-FI" sz="3600">
              <a:latin typeface="Gabriola" pitchFamily="82" charset="0"/>
            </a:endParaRPr>
          </a:p>
          <a:p>
            <a:pPr algn="ctr" eaLnBrk="0" hangingPunct="0"/>
            <a:r>
              <a:rPr lang="fi-FI" sz="3600">
                <a:latin typeface="Gabriola" pitchFamily="82" charset="0"/>
                <a:cs typeface="Calibri" pitchFamily="34" charset="0"/>
              </a:rPr>
              <a:t>voisi täyttää tulevan paikkansa ja löytää itsensä.”</a:t>
            </a:r>
            <a:endParaRPr lang="fi-FI" sz="3600">
              <a:latin typeface="Gabriola" pitchFamily="82" charset="0"/>
            </a:endParaRPr>
          </a:p>
          <a:p>
            <a:pPr algn="ctr" eaLnBrk="0" hangingPunct="0"/>
            <a:r>
              <a:rPr lang="fi-FI" sz="3600">
                <a:latin typeface="Gabriola" pitchFamily="82" charset="0"/>
                <a:cs typeface="Calibri" pitchFamily="34" charset="0"/>
              </a:rPr>
              <a:t>Maria Jotuni</a:t>
            </a:r>
            <a:endParaRPr lang="fi-FI" sz="3600">
              <a:latin typeface="Gabriola" pitchFamily="82" charset="0"/>
            </a:endParaRPr>
          </a:p>
          <a:p>
            <a:pPr algn="ctr" eaLnBrk="0" hangingPunct="0"/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sz="2800" dirty="0" smtClean="0"/>
              <a:t>Opinnäytetyön tavoitteet ja tutkimuskysymykset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>
            <a:normAutofit fontScale="6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fi-FI" dirty="0" smtClean="0"/>
              <a:t>Tavoitteet: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i-FI" dirty="0" smtClean="0"/>
              <a:t>Todentaa oppimisympäristöjen rakentuminen ja tukea kasvattajia edelleen kehittämään lapsiryhmänsä pedagogiikkaa KidSmart-tietokone huomioon ottaen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fi-FI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fi-FI" b="1" dirty="0" smtClean="0"/>
              <a:t>      </a:t>
            </a:r>
            <a:r>
              <a:rPr lang="fi-FI" dirty="0" smtClean="0"/>
              <a:t>Tutkimuskysymykset: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fi-FI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i-FI" dirty="0" smtClean="0"/>
              <a:t>Miten varhaiskasvattajat rakentavat esiopetuksen ja varhaiskasvatuksen oppimisympäristön, jossa on tietokone?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fi-FI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fi-FI" dirty="0" smtClean="0"/>
              <a:t>Miten varhaiskasvattajat edelleen kehittävät rakentamaansa oppimisympäristöä?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fi-FI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fi-FI" dirty="0"/>
          </a:p>
        </p:txBody>
      </p:sp>
      <p:pic>
        <p:nvPicPr>
          <p:cNvPr id="14339" name="Picture 2" descr="C:\Users\Omistaja\Documents\Anne\Töitä\KidSmart\valokuvia kidsmart\valokuvia\P1280405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1500" y="1600200"/>
            <a:ext cx="34290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smtClean="0"/>
              <a:t>KESKEISET KÄSITTEET</a:t>
            </a:r>
            <a:br>
              <a:rPr lang="fi-FI" smtClean="0"/>
            </a:br>
            <a:r>
              <a:rPr lang="fi-FI" smtClean="0"/>
              <a:t>Kehittävä </a:t>
            </a:r>
            <a:r>
              <a:rPr lang="fi-FI" dirty="0" smtClean="0"/>
              <a:t>työntutkimus (Y. Engeström)</a:t>
            </a:r>
            <a:endParaRPr lang="fi-FI" dirty="0"/>
          </a:p>
        </p:txBody>
      </p:sp>
      <p:pic>
        <p:nvPicPr>
          <p:cNvPr id="15362" name="Kuva 13" descr="http://www.muutoslaboratorio.fi/images/documentimages/KTTn_sykli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57338"/>
            <a:ext cx="6227763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sz="3200" dirty="0" smtClean="0"/>
              <a:t>Oppimisympäristö</a:t>
            </a:r>
            <a:br>
              <a:rPr lang="fi-FI" sz="3200" dirty="0" smtClean="0"/>
            </a:br>
            <a:endParaRPr lang="fi-FI" sz="3200" dirty="0"/>
          </a:p>
        </p:txBody>
      </p:sp>
      <p:sp>
        <p:nvSpPr>
          <p:cNvPr id="16386" name="Sisällön paikkamerkki 2"/>
          <p:cNvSpPr>
            <a:spLocks noGrp="1"/>
          </p:cNvSpPr>
          <p:nvPr>
            <p:ph sz="quarter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endParaRPr lang="fi-FI" sz="2000" smtClean="0"/>
          </a:p>
          <a:p>
            <a:r>
              <a:rPr lang="fi-FI" sz="2000" smtClean="0"/>
              <a:t>Laki lasten päivähoidosta,  Perusopetuslaki</a:t>
            </a:r>
          </a:p>
          <a:p>
            <a:endParaRPr lang="fi-FI" sz="2000" smtClean="0"/>
          </a:p>
          <a:p>
            <a:r>
              <a:rPr lang="fi-FI" sz="2000" smtClean="0"/>
              <a:t> Varhaiskasvatussuunnitelman perusteet, Esiopetuksen opetussuunnitelman perusteet 2010</a:t>
            </a:r>
          </a:p>
          <a:p>
            <a:pPr>
              <a:buFont typeface="Wingdings" pitchFamily="2" charset="2"/>
              <a:buNone/>
            </a:pPr>
            <a:endParaRPr lang="fi-FI" sz="2000" smtClean="0"/>
          </a:p>
          <a:p>
            <a:r>
              <a:rPr lang="fi-FI" sz="2000" smtClean="0"/>
              <a:t> Hyvinkään varhaiskasvatussuunnitelma, Hyvinkään kaupungin  esiopetussuunnitelman perusteet 2011</a:t>
            </a:r>
          </a:p>
          <a:p>
            <a:pPr>
              <a:buFont typeface="Wingdings" pitchFamily="2" charset="2"/>
              <a:buNone/>
            </a:pPr>
            <a:endParaRPr lang="fi-FI" sz="2000" smtClean="0"/>
          </a:p>
          <a:p>
            <a:pPr>
              <a:buFont typeface="Wingdings" pitchFamily="2" charset="2"/>
              <a:buChar char="v"/>
            </a:pPr>
            <a:r>
              <a:rPr lang="fi-FI" sz="2000" smtClean="0"/>
              <a:t>Kasvatuskumppanuus</a:t>
            </a:r>
          </a:p>
          <a:p>
            <a:pPr>
              <a:buFont typeface="Wingdings" pitchFamily="2" charset="2"/>
              <a:buNone/>
            </a:pPr>
            <a:endParaRPr lang="fi-FI" sz="2000" smtClean="0"/>
          </a:p>
          <a:p>
            <a:pPr>
              <a:buFont typeface="Wingdings" pitchFamily="2" charset="2"/>
              <a:buChar char="v"/>
            </a:pPr>
            <a:r>
              <a:rPr lang="fi-FI" sz="2000" smtClean="0"/>
              <a:t>Lapselle luontaiset tavat toimia ja oppia: Leikki, Liikkuminen, Tutkiminen, Taiteellisesti ilmaiseminen ja kokeminen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4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sz="3200" dirty="0" smtClean="0"/>
              <a:t>Mediakasvatus</a:t>
            </a:r>
            <a:endParaRPr lang="fi-FI" sz="3200" dirty="0"/>
          </a:p>
        </p:txBody>
      </p:sp>
      <p:sp>
        <p:nvSpPr>
          <p:cNvPr id="17410" name="Sisällön paikkamerkk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fi-FI" smtClean="0"/>
              <a:t>Kasvattajan toimintaa ohjaavat näkökulmat</a:t>
            </a:r>
          </a:p>
          <a:p>
            <a:endParaRPr lang="fi-FI" smtClean="0"/>
          </a:p>
          <a:p>
            <a:pPr>
              <a:buFont typeface="Wingdings" pitchFamily="2" charset="2"/>
              <a:buNone/>
            </a:pPr>
            <a:endParaRPr lang="fi-FI" smtClean="0"/>
          </a:p>
          <a:p>
            <a:endParaRPr lang="fi-FI" smtClean="0"/>
          </a:p>
          <a:p>
            <a:r>
              <a:rPr lang="fi-FI" smtClean="0"/>
              <a:t>Lukutaito ja digitaalinen osallisuus</a:t>
            </a:r>
          </a:p>
          <a:p>
            <a:endParaRPr lang="fi-FI" smtClean="0"/>
          </a:p>
          <a:p>
            <a:pPr>
              <a:buFont typeface="Wingdings" pitchFamily="2" charset="2"/>
              <a:buNone/>
            </a:pPr>
            <a:endParaRPr lang="fi-FI" smtClean="0"/>
          </a:p>
          <a:p>
            <a:endParaRPr lang="fi-FI" smtClean="0"/>
          </a:p>
          <a:p>
            <a:r>
              <a:rPr lang="fi-FI" smtClean="0"/>
              <a:t>Tietokone osana oppimisympäristöä</a:t>
            </a:r>
          </a:p>
          <a:p>
            <a:endParaRPr lang="fi-FI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tsikko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342900" indent="-342900" algn="ctr"/>
            <a:r>
              <a:rPr lang="fi-FI" sz="3200" cap="none" smtClean="0">
                <a:solidFill>
                  <a:srgbClr val="000000"/>
                </a:solidFill>
              </a:rPr>
              <a:t>AINEISTON HANKINTA JA ANALYYSI</a:t>
            </a:r>
            <a:br>
              <a:rPr lang="fi-FI" sz="3200" cap="none" smtClean="0">
                <a:solidFill>
                  <a:srgbClr val="000000"/>
                </a:solidFill>
              </a:rPr>
            </a:br>
            <a:endParaRPr lang="fi-FI" sz="3200" cap="none" smtClean="0">
              <a:solidFill>
                <a:srgbClr val="000000"/>
              </a:solidFill>
            </a:endParaRPr>
          </a:p>
        </p:txBody>
      </p:sp>
      <p:sp>
        <p:nvSpPr>
          <p:cNvPr id="18434" name="Sisällön paikkamerkk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i-FI" smtClean="0"/>
              <a:t>    Aineiston hankinta:</a:t>
            </a:r>
          </a:p>
          <a:p>
            <a:r>
              <a:rPr lang="fi-FI" smtClean="0"/>
              <a:t>Kyselylomake </a:t>
            </a:r>
          </a:p>
          <a:p>
            <a:r>
              <a:rPr lang="fi-FI" smtClean="0"/>
              <a:t>Kysymykset peilasivat ekspansiivisen oppimisen oppimissyklejä</a:t>
            </a:r>
          </a:p>
          <a:p>
            <a:endParaRPr lang="fi-FI" smtClean="0"/>
          </a:p>
          <a:p>
            <a:pPr>
              <a:buFont typeface="Wingdings" pitchFamily="2" charset="2"/>
              <a:buNone/>
            </a:pPr>
            <a:r>
              <a:rPr lang="fi-FI" smtClean="0"/>
              <a:t>    Aineiston analyysi:</a:t>
            </a:r>
          </a:p>
          <a:p>
            <a:r>
              <a:rPr lang="fi-FI" smtClean="0"/>
              <a:t> Teorialähtöinen aineiston analyysi; tarkoitus osoittaa oppimisympäristöjen rakentuminen </a:t>
            </a:r>
          </a:p>
          <a:p>
            <a:r>
              <a:rPr lang="fi-FI" smtClean="0"/>
              <a:t>Teemoittelu </a:t>
            </a:r>
          </a:p>
          <a:p>
            <a:endParaRPr lang="fi-FI" smtClean="0"/>
          </a:p>
          <a:p>
            <a:pPr>
              <a:buFont typeface="Wingdings" pitchFamily="2" charset="2"/>
              <a:buNone/>
            </a:pPr>
            <a:endParaRPr lang="fi-FI" smtClean="0"/>
          </a:p>
          <a:p>
            <a:endParaRPr lang="fi-FI" smtClean="0"/>
          </a:p>
          <a:p>
            <a:endParaRPr lang="fi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635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i-FI" sz="3200" dirty="0" smtClean="0"/>
              <a:t>Keskeiset tulokset ja johtopäätökset</a:t>
            </a:r>
            <a:endParaRPr lang="fi-FI" dirty="0"/>
          </a:p>
        </p:txBody>
      </p:sp>
      <p:sp>
        <p:nvSpPr>
          <p:cNvPr id="19458" name="Sisällön paikkamerkki 2"/>
          <p:cNvSpPr>
            <a:spLocks noGrp="1"/>
          </p:cNvSpPr>
          <p:nvPr>
            <p:ph sz="quarter" idx="2"/>
          </p:nvPr>
        </p:nvSpPr>
        <p:spPr>
          <a:xfrm>
            <a:off x="457200" y="1700213"/>
            <a:ext cx="3657600" cy="4548187"/>
          </a:xfrm>
        </p:spPr>
        <p:txBody>
          <a:bodyPr/>
          <a:lstStyle/>
          <a:p>
            <a:r>
              <a:rPr lang="fi-FI" sz="1600" smtClean="0"/>
              <a:t>Perehdytyksen ja ajan puute tutustua tietokoneeseen ja sen eri ohjelmiin</a:t>
            </a:r>
          </a:p>
          <a:p>
            <a:r>
              <a:rPr lang="fi-FI" sz="1600" smtClean="0"/>
              <a:t>Kasvattajien puutteelliset ATK-taidot</a:t>
            </a:r>
          </a:p>
          <a:p>
            <a:r>
              <a:rPr lang="fi-FI" sz="1600" smtClean="0"/>
              <a:t>Lasten tarpeet estivät tietokoneen hyödyntämisen</a:t>
            </a:r>
          </a:p>
          <a:p>
            <a:r>
              <a:rPr lang="fi-FI" sz="1600" smtClean="0"/>
              <a:t>Lasten työskentelyn havainnointi vaikeaa</a:t>
            </a:r>
          </a:p>
          <a:p>
            <a:r>
              <a:rPr lang="fi-FI" sz="1600" smtClean="0"/>
              <a:t>Esiopetuspäivässä jo paljon muuta, ei aikaa tietokoneella työskentelyyn</a:t>
            </a:r>
          </a:p>
          <a:p>
            <a:r>
              <a:rPr lang="fi-FI" sz="1600" smtClean="0"/>
              <a:t>Tietokone sijoitettu ryhmätilaan, vaikeuttaa muiden ryhmien tietokonetyöskentelyä</a:t>
            </a:r>
          </a:p>
          <a:p>
            <a:r>
              <a:rPr lang="fi-FI" sz="1600" smtClean="0"/>
              <a:t>Pelien tulisi olla opettavaisempia</a:t>
            </a:r>
          </a:p>
          <a:p>
            <a:endParaRPr lang="fi-FI" sz="1600" smtClean="0"/>
          </a:p>
          <a:p>
            <a:endParaRPr lang="fi-FI" sz="1600" smtClean="0"/>
          </a:p>
        </p:txBody>
      </p:sp>
      <p:sp>
        <p:nvSpPr>
          <p:cNvPr id="19459" name="Sisällön paikkamerkki 3"/>
          <p:cNvSpPr>
            <a:spLocks noGrp="1"/>
          </p:cNvSpPr>
          <p:nvPr>
            <p:ph sz="quarter" idx="4"/>
          </p:nvPr>
        </p:nvSpPr>
        <p:spPr>
          <a:xfrm>
            <a:off x="4371975" y="1844675"/>
            <a:ext cx="3657600" cy="4403725"/>
          </a:xfrm>
        </p:spPr>
        <p:txBody>
          <a:bodyPr/>
          <a:lstStyle/>
          <a:p>
            <a:r>
              <a:rPr lang="fi-FI" sz="1600" smtClean="0"/>
              <a:t>Lasten tarpeiden määrittelevät ohjelmat ja peliajat kasvattajien havainnoinnin pohjalta</a:t>
            </a:r>
          </a:p>
          <a:p>
            <a:r>
              <a:rPr lang="fi-FI" sz="1600" smtClean="0"/>
              <a:t>Uusien työntekijöiden perehdytys ja uudet näkemykset, aiemmat kokemukset merkityksellisiä</a:t>
            </a:r>
          </a:p>
          <a:p>
            <a:r>
              <a:rPr lang="fi-FI" sz="1600" smtClean="0"/>
              <a:t>Tietokoneeseen ja ohjelmiin tutustuttiin yhdessä lapsen kanssa</a:t>
            </a:r>
          </a:p>
          <a:p>
            <a:r>
              <a:rPr lang="fi-FI" sz="1600" smtClean="0"/>
              <a:t>Töiden tulostamiseen käytettiin muistitikkua, lasten töiden tulostaminen merkityksellistä</a:t>
            </a:r>
          </a:p>
          <a:p>
            <a:endParaRPr lang="fi-FI" sz="1600" smtClean="0"/>
          </a:p>
          <a:p>
            <a:endParaRPr lang="fi-FI" sz="1600" smtClean="0"/>
          </a:p>
          <a:p>
            <a:endParaRPr lang="fi-FI" sz="1600" smtClean="0"/>
          </a:p>
        </p:txBody>
      </p:sp>
      <p:sp>
        <p:nvSpPr>
          <p:cNvPr id="19460" name="Tekstin paikkamerkki 4"/>
          <p:cNvSpPr>
            <a:spLocks noGrp="1"/>
          </p:cNvSpPr>
          <p:nvPr>
            <p:ph type="body" sz="quarter" idx="1"/>
          </p:nvPr>
        </p:nvSpPr>
        <p:spPr>
          <a:xfrm>
            <a:off x="457200" y="836613"/>
            <a:ext cx="3657600" cy="792162"/>
          </a:xfrm>
        </p:spPr>
        <p:txBody>
          <a:bodyPr/>
          <a:lstStyle/>
          <a:p>
            <a:r>
              <a:rPr lang="fi-FI" smtClean="0"/>
              <a:t>Kyseenalaistamisen vaihe</a:t>
            </a:r>
          </a:p>
        </p:txBody>
      </p:sp>
      <p:sp>
        <p:nvSpPr>
          <p:cNvPr id="19461" name="Tekstin paikkamerkki 5"/>
          <p:cNvSpPr>
            <a:spLocks noGrp="1"/>
          </p:cNvSpPr>
          <p:nvPr>
            <p:ph type="body" sz="quarter" idx="3"/>
          </p:nvPr>
        </p:nvSpPr>
        <p:spPr>
          <a:xfrm>
            <a:off x="4343400" y="836613"/>
            <a:ext cx="3657600" cy="792162"/>
          </a:xfrm>
        </p:spPr>
        <p:txBody>
          <a:bodyPr/>
          <a:lstStyle/>
          <a:p>
            <a:r>
              <a:rPr lang="fi-FI" smtClean="0"/>
              <a:t>Toisen asteen ristiriita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635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sz="2800" dirty="0" smtClean="0"/>
              <a:t>Keskeiset tulokset ja johtopäätökset</a:t>
            </a:r>
            <a:endParaRPr lang="fi-FI" dirty="0"/>
          </a:p>
        </p:txBody>
      </p:sp>
      <p:sp>
        <p:nvSpPr>
          <p:cNvPr id="20482" name="Sisällön paikkamerkki 2"/>
          <p:cNvSpPr>
            <a:spLocks noGrp="1"/>
          </p:cNvSpPr>
          <p:nvPr>
            <p:ph sz="quarter" idx="2"/>
          </p:nvPr>
        </p:nvSpPr>
        <p:spPr>
          <a:xfrm>
            <a:off x="457200" y="1989138"/>
            <a:ext cx="3657600" cy="3743325"/>
          </a:xfrm>
        </p:spPr>
        <p:txBody>
          <a:bodyPr/>
          <a:lstStyle/>
          <a:p>
            <a:r>
              <a:rPr lang="fi-FI" sz="1600" smtClean="0"/>
              <a:t>Tietokonetyöskentely liitettynä leikkimaailmoihin</a:t>
            </a:r>
          </a:p>
          <a:p>
            <a:r>
              <a:rPr lang="fi-FI" sz="1600" smtClean="0"/>
              <a:t>Lapsi oppii liikkuen, ei yhtään mainintaa</a:t>
            </a:r>
          </a:p>
          <a:p>
            <a:r>
              <a:rPr lang="fi-FI" sz="1600" smtClean="0"/>
              <a:t>Lapset opettavat toisilleen tietokoneen käyttöä ja pelien pelaamista</a:t>
            </a:r>
          </a:p>
          <a:p>
            <a:r>
              <a:rPr lang="fi-FI" sz="1600" smtClean="0"/>
              <a:t>Eka pelin hyödyntäminen</a:t>
            </a:r>
          </a:p>
          <a:p>
            <a:r>
              <a:rPr lang="fi-FI" sz="1600" smtClean="0"/>
              <a:t>Papunetin hyödyntäminen</a:t>
            </a:r>
          </a:p>
          <a:p>
            <a:r>
              <a:rPr lang="fi-FI" sz="1600" smtClean="0"/>
              <a:t>Omien sanojen kirjoittaminen ja opettelu</a:t>
            </a:r>
          </a:p>
        </p:txBody>
      </p:sp>
      <p:sp>
        <p:nvSpPr>
          <p:cNvPr id="20483" name="Sisällön paikkamerkki 3"/>
          <p:cNvSpPr>
            <a:spLocks noGrp="1"/>
          </p:cNvSpPr>
          <p:nvPr>
            <p:ph sz="quarter" idx="4"/>
          </p:nvPr>
        </p:nvSpPr>
        <p:spPr>
          <a:xfrm>
            <a:off x="4371975" y="1557338"/>
            <a:ext cx="3657600" cy="4691062"/>
          </a:xfrm>
        </p:spPr>
        <p:txBody>
          <a:bodyPr/>
          <a:lstStyle/>
          <a:p>
            <a:r>
              <a:rPr lang="fi-FI" sz="1600" smtClean="0"/>
              <a:t>Lasten ottamien valokuvien hyödyntäminen</a:t>
            </a:r>
          </a:p>
          <a:p>
            <a:r>
              <a:rPr lang="fi-FI" sz="1600" smtClean="0"/>
              <a:t>Tietokoneen hyödyntäminen tiedonhankinnassa ja projekteissa</a:t>
            </a:r>
          </a:p>
          <a:p>
            <a:r>
              <a:rPr lang="fi-FI" sz="1600" smtClean="0"/>
              <a:t>Kirjeiden kirjoittaminen, lehtien tekeminen</a:t>
            </a:r>
          </a:p>
          <a:p>
            <a:r>
              <a:rPr lang="fi-FI" sz="1600" smtClean="0"/>
              <a:t>Syntymäpäiväkorttien tekeminen</a:t>
            </a:r>
          </a:p>
        </p:txBody>
      </p:sp>
      <p:sp>
        <p:nvSpPr>
          <p:cNvPr id="20484" name="Tekstin paikkamerkki 4"/>
          <p:cNvSpPr>
            <a:spLocks noGrp="1"/>
          </p:cNvSpPr>
          <p:nvPr>
            <p:ph type="body" sz="quarter" idx="1"/>
          </p:nvPr>
        </p:nvSpPr>
        <p:spPr>
          <a:xfrm>
            <a:off x="457200" y="908050"/>
            <a:ext cx="3657600" cy="936625"/>
          </a:xfrm>
        </p:spPr>
        <p:txBody>
          <a:bodyPr/>
          <a:lstStyle/>
          <a:p>
            <a:r>
              <a:rPr lang="fi-FI" smtClean="0"/>
              <a:t>Oppimisympäristö</a:t>
            </a:r>
          </a:p>
        </p:txBody>
      </p:sp>
      <p:sp>
        <p:nvSpPr>
          <p:cNvPr id="20485" name="Tekstin paikkamerkki 5"/>
          <p:cNvSpPr>
            <a:spLocks noGrp="1"/>
          </p:cNvSpPr>
          <p:nvPr>
            <p:ph type="body" sz="quarter" idx="3"/>
          </p:nvPr>
        </p:nvSpPr>
        <p:spPr>
          <a:xfrm>
            <a:off x="4343400" y="908050"/>
            <a:ext cx="3657600" cy="576263"/>
          </a:xfrm>
        </p:spPr>
        <p:txBody>
          <a:bodyPr/>
          <a:lstStyle/>
          <a:p>
            <a:r>
              <a:rPr lang="fi-FI" smtClean="0"/>
              <a:t>Mediakasvatus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78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sz="3200" dirty="0" smtClean="0"/>
              <a:t>Keskeiset tulokset</a:t>
            </a:r>
            <a:endParaRPr lang="fi-FI" sz="3200" dirty="0"/>
          </a:p>
        </p:txBody>
      </p:sp>
      <p:sp>
        <p:nvSpPr>
          <p:cNvPr id="21506" name="Sisällön paikkamerkk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fi-FI" smtClean="0"/>
              <a:t>Kaikissa vastauslomakkeissa ilmeni kasvattajien pohdinta ja arviointi esiin tulleista haasteista ja niiden ratkaisuista – vanhaan toimintakulttuuriin liitetään yhdessä luodun näkemyksen myötä uusia osia</a:t>
            </a:r>
          </a:p>
          <a:p>
            <a:r>
              <a:rPr lang="fi-FI" smtClean="0"/>
              <a:t>Lapselle ominaiset tavat toimia leikki, tutkiminen, taiteellisesti kokeminen ja ilmaisu huomioituina toiminnassa, ei liikkumisen näkökulmaa</a:t>
            </a:r>
          </a:p>
          <a:p>
            <a:r>
              <a:rPr lang="fi-FI" smtClean="0"/>
              <a:t>Kasvatuskumppanuudesta ei mainintoja</a:t>
            </a:r>
          </a:p>
          <a:p>
            <a:pPr>
              <a:buFont typeface="Wingdings" pitchFamily="2" charset="2"/>
              <a:buNone/>
            </a:pPr>
            <a:endParaRPr lang="fi-FI" smtClean="0"/>
          </a:p>
          <a:p>
            <a:endParaRPr lang="fi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rkkeri">
  <a:themeElements>
    <a:clrScheme name="Erkkeri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rkkeri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rkkeri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rkkeri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622</TotalTime>
  <Words>395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Erkkeri</vt:lpstr>
      <vt:lpstr>Tietokone osana esiopetuksen ja varhaiskasvatuksen oppimisympäristöä Hyvinkäällä</vt:lpstr>
      <vt:lpstr>Opinnäytetyön tavoitteet ja tutkimuskysymykset</vt:lpstr>
      <vt:lpstr>KESKEISET KÄSITTEET Kehittävä työntutkimus (Y. Engeström)</vt:lpstr>
      <vt:lpstr>Oppimisympäristö </vt:lpstr>
      <vt:lpstr>Mediakasvatus</vt:lpstr>
      <vt:lpstr>AINEISTON HANKINTA JA ANALYYSI </vt:lpstr>
      <vt:lpstr>Keskeiset tulokset ja johtopäätökset</vt:lpstr>
      <vt:lpstr>Keskeiset tulokset ja johtopäätökset</vt:lpstr>
      <vt:lpstr>Keskeiset tulokset</vt:lpstr>
      <vt:lpstr>TUTKIMUS- JA KEHITTÄMISIDEAT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Omistaja</dc:creator>
  <cp:lastModifiedBy>ADMINIBM</cp:lastModifiedBy>
  <cp:revision>88</cp:revision>
  <dcterms:created xsi:type="dcterms:W3CDTF">2013-04-28T09:58:08Z</dcterms:created>
  <dcterms:modified xsi:type="dcterms:W3CDTF">2014-11-13T07:34:06Z</dcterms:modified>
</cp:coreProperties>
</file>