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5" r:id="rId6"/>
    <p:sldId id="307" r:id="rId7"/>
    <p:sldId id="305" r:id="rId8"/>
    <p:sldId id="298" r:id="rId9"/>
    <p:sldId id="306" r:id="rId10"/>
    <p:sldId id="296" r:id="rId11"/>
    <p:sldId id="302" r:id="rId12"/>
    <p:sldId id="303" r:id="rId13"/>
    <p:sldId id="294" r:id="rId14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5C4"/>
    <a:srgbClr val="00BD9D"/>
    <a:srgbClr val="009E60"/>
    <a:srgbClr val="5BBF21"/>
    <a:srgbClr val="000000"/>
    <a:srgbClr val="FFFFFF"/>
    <a:srgbClr val="868686"/>
    <a:srgbClr val="FCA311"/>
    <a:srgbClr val="F7F7F7"/>
    <a:srgbClr val="FA922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1304" autoAdjust="0"/>
  </p:normalViewPr>
  <p:slideViewPr>
    <p:cSldViewPr>
      <p:cViewPr varScale="1">
        <p:scale>
          <a:sx n="114" d="100"/>
          <a:sy n="114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4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10.5.2023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10.5.2023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From left: Elina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Nyholm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(student),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Airi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Kawakami (student),  Laura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Hänninen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(Clinical Instructor),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Esko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Koponen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(University Services),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Leevi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Saari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(student). The photo was constructed during the exceptional circumstances in year 2020.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9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00" y="226801"/>
            <a:ext cx="11736000" cy="5938503"/>
          </a:xfrm>
          <a:prstGeom prst="rect">
            <a:avLst/>
          </a:prstGeom>
        </p:spPr>
      </p:pic>
      <p:sp>
        <p:nvSpPr>
          <p:cNvPr id="18" name="Päivämäärän paikkamerkki 1"/>
          <p:cNvSpPr>
            <a:spLocks noGrp="1"/>
          </p:cNvSpPr>
          <p:nvPr>
            <p:ph type="dt" sz="half" idx="14"/>
          </p:nvPr>
        </p:nvSpPr>
        <p:spPr>
          <a:xfrm>
            <a:off x="10261600" y="6189117"/>
            <a:ext cx="914400" cy="576000"/>
          </a:xfrm>
        </p:spPr>
        <p:txBody>
          <a:bodyPr/>
          <a:lstStyle/>
          <a:p>
            <a:pPr>
              <a:defRPr/>
            </a:pPr>
            <a:fld id="{BCD1F457-1322-4FD5-A9A9-FC3C440EEE7B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5"/>
          </p:nvPr>
        </p:nvSpPr>
        <p:spPr>
          <a:xfrm>
            <a:off x="6768000" y="6189217"/>
            <a:ext cx="3744000" cy="576000"/>
          </a:xfr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20" name="Dian numeron paikkamerkki 3"/>
          <p:cNvSpPr>
            <a:spLocks noGrp="1"/>
          </p:cNvSpPr>
          <p:nvPr>
            <p:ph type="sldNum" sz="quarter" idx="16"/>
          </p:nvPr>
        </p:nvSpPr>
        <p:spPr>
          <a:xfrm>
            <a:off x="11176000" y="6189117"/>
            <a:ext cx="680640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26800" y="3420000"/>
            <a:ext cx="11736000" cy="872510"/>
          </a:xfrm>
          <a:solidFill>
            <a:schemeClr val="tx1">
              <a:alpha val="50000"/>
            </a:schemeClr>
          </a:solidFill>
        </p:spPr>
        <p:txBody>
          <a:bodyPr tIns="252000" bIns="36000" anchor="t" anchorCtr="0">
            <a:spAutoFit/>
          </a:bodyPr>
          <a:lstStyle>
            <a:lvl1pPr algn="ctr">
              <a:lnSpc>
                <a:spcPct val="70000"/>
              </a:lnSpc>
              <a:defRPr sz="54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5220000"/>
            <a:ext cx="10363200" cy="7200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grpSp>
        <p:nvGrpSpPr>
          <p:cNvPr id="23" name="Ryhmä 11"/>
          <p:cNvGrpSpPr/>
          <p:nvPr userDrawn="1"/>
        </p:nvGrpSpPr>
        <p:grpSpPr bwMode="white">
          <a:xfrm>
            <a:off x="292432" y="2606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24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5057778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63572" y="1988840"/>
            <a:ext cx="59136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571" y="2996953"/>
            <a:ext cx="5908493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3333" y="254000"/>
            <a:ext cx="5080000" cy="5905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40000" anchor="t" anchorCtr="0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1" i="0">
                <a:solidFill>
                  <a:srgbClr val="00B0F0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E26D6-441A-455B-91E6-3C6AB19BDA82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63200" y="1988840"/>
            <a:ext cx="59148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200" y="2996953"/>
            <a:ext cx="5907600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t" anchorCtr="0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1" i="0">
                <a:solidFill>
                  <a:srgbClr val="00B0F0"/>
                </a:solidFill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720000" anchor="t" anchorCtr="0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1" i="0">
                <a:solidFill>
                  <a:srgbClr val="00B0F0"/>
                </a:solidFill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2819B6-9332-4B7D-8C21-62A0C3051E26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122968-F2B5-4DF8-ACCE-9F7EA9280C88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3552" y="802411"/>
            <a:ext cx="9722048" cy="97040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slide personnel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00" y="226801"/>
            <a:ext cx="11736000" cy="5938503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5A156FB-E68E-4FB7-BEB0-9B1E2EC356E1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26800" y="3420000"/>
            <a:ext cx="11736000" cy="872510"/>
          </a:xfrm>
          <a:solidFill>
            <a:schemeClr val="tx1">
              <a:alpha val="50000"/>
            </a:schemeClr>
          </a:solidFill>
        </p:spPr>
        <p:txBody>
          <a:bodyPr tIns="252000" bIns="36000" anchor="t" anchorCtr="0">
            <a:spAutoFit/>
          </a:bodyPr>
          <a:lstStyle>
            <a:lvl1pPr algn="ctr">
              <a:lnSpc>
                <a:spcPct val="70000"/>
              </a:lnSpc>
              <a:defRPr sz="54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5220000"/>
            <a:ext cx="10363200" cy="7200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grpSp>
        <p:nvGrpSpPr>
          <p:cNvPr id="21" name="Ryhmä 11"/>
          <p:cNvGrpSpPr/>
          <p:nvPr userDrawn="1"/>
        </p:nvGrpSpPr>
        <p:grpSpPr bwMode="white">
          <a:xfrm>
            <a:off x="292432" y="2606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22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5018339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SUBHEADING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DB0B8-AF5A-4C1E-A35C-98475A345510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79227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8" y="260648"/>
            <a:ext cx="11555404" cy="57463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318298" y="3420000"/>
            <a:ext cx="11555404" cy="763456"/>
          </a:xfrm>
          <a:prstGeom prst="rect">
            <a:avLst/>
          </a:prstGeom>
          <a:solidFill>
            <a:schemeClr val="tx1">
              <a:alpha val="50000"/>
            </a:schemeClr>
          </a:solidFill>
          <a:effectLst/>
        </p:spPr>
        <p:txBody>
          <a:bodyPr tIns="180000" anchor="ctr" anchorCtr="0">
            <a:spAutoFit/>
          </a:bodyPr>
          <a:lstStyle>
            <a:lvl1pPr algn="ctr">
              <a:lnSpc>
                <a:spcPct val="70000"/>
              </a:lnSpc>
              <a:defRPr sz="5400" u="none" cap="all" baseline="0">
                <a:solidFill>
                  <a:schemeClr val="bg1"/>
                </a:solidFill>
                <a:effectLst/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5043338"/>
            <a:ext cx="10363200" cy="595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solidFill>
                  <a:srgbClr val="FFFFFF"/>
                </a:solidFill>
                <a:latin typeface="+mn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A19A7A-2569-4D9B-8B2B-D4565B79CBF2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7228085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lide 4 Helsin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26798" y="216001"/>
            <a:ext cx="11736000" cy="5966618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 bwMode="white">
          <a:xfrm>
            <a:off x="228000" y="3420000"/>
            <a:ext cx="11736000" cy="872510"/>
          </a:xfrm>
          <a:prstGeom prst="rect">
            <a:avLst/>
          </a:prstGeom>
          <a:solidFill>
            <a:schemeClr val="tx1">
              <a:alpha val="50000"/>
            </a:schemeClr>
          </a:solidFill>
          <a:effectLst/>
        </p:spPr>
        <p:txBody>
          <a:bodyPr tIns="252000" bIns="36000" anchor="t" anchorCtr="0">
            <a:spAutoFit/>
          </a:bodyPr>
          <a:lstStyle>
            <a:lvl1pPr algn="ctr">
              <a:lnSpc>
                <a:spcPct val="70000"/>
              </a:lnSpc>
              <a:defRPr sz="5400" baseline="0">
                <a:solidFill>
                  <a:schemeClr val="bg1"/>
                </a:solidFill>
                <a:effectLst/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C73B9C-31DF-4222-8B99-358A5404F655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35360" y="302094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2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64518" y="5220000"/>
            <a:ext cx="10363200" cy="7200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3193328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26801" y="226800"/>
            <a:ext cx="11736000" cy="59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0"/>
          <a:lstStyle>
            <a:lvl1pPr algn="ctr">
              <a:defRPr b="1">
                <a:solidFill>
                  <a:srgbClr val="00B0F0"/>
                </a:solidFill>
              </a:defRPr>
            </a:lvl1pPr>
          </a:lstStyle>
          <a:p>
            <a:r>
              <a:rPr lang="fi-FI" dirty="0"/>
              <a:t>CLICK ICON TO ADD IMAGE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A07FC5-3FC9-4516-BF54-C1BF77C0F714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2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26800" y="3420000"/>
            <a:ext cx="11772768" cy="983310"/>
          </a:xfrm>
          <a:prstGeom prst="rect">
            <a:avLst/>
          </a:prstGeom>
          <a:solidFill>
            <a:schemeClr val="tx1">
              <a:alpha val="50000"/>
            </a:schemeClr>
          </a:solidFill>
          <a:effectLst/>
        </p:spPr>
        <p:txBody>
          <a:bodyPr wrap="square" tIns="252000" bIns="36000" anchor="t" anchorCtr="0">
            <a:spAutoFit/>
          </a:bodyPr>
          <a:lstStyle>
            <a:lvl1pPr algn="ctr">
              <a:lnSpc>
                <a:spcPts val="5400"/>
              </a:lnSpc>
              <a:defRPr sz="5400" u="none" cap="all" baseline="0">
                <a:solidFill>
                  <a:schemeClr val="bg1"/>
                </a:solidFill>
                <a:effectLst/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5220000"/>
            <a:ext cx="103632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grpSp>
        <p:nvGrpSpPr>
          <p:cNvPr id="28" name="Ryhmä 11"/>
          <p:cNvGrpSpPr/>
          <p:nvPr userDrawn="1"/>
        </p:nvGrpSpPr>
        <p:grpSpPr bwMode="white">
          <a:xfrm>
            <a:off x="335360" y="302094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29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0319580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ltGray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5C9C6-6904-41FB-8D37-78790D1AD3DE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7" name="Ryhmä 11"/>
          <p:cNvGrpSpPr/>
          <p:nvPr userDrawn="1"/>
        </p:nvGrpSpPr>
        <p:grpSpPr bwMode="black">
          <a:xfrm>
            <a:off x="347250" y="260248"/>
            <a:ext cx="2491200" cy="2334818"/>
            <a:chOff x="1311275" y="373063"/>
            <a:chExt cx="6524625" cy="6115050"/>
          </a:xfrm>
          <a:solidFill>
            <a:srgbClr val="000000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716436"/>
            <a:ext cx="11521280" cy="12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 anchorCtr="0"/>
          <a:lstStyle>
            <a:lvl1pPr algn="ctr"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4009DD-70C8-40D4-952E-5F21AE1648EA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2997" y="2204865"/>
            <a:ext cx="1102951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E12F28-B79C-4FBF-A010-D6CB14D36C27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3552" y="802411"/>
            <a:ext cx="9722048" cy="97040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4000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480043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302FF5-2938-4E8F-9FDD-F8F67FFD3B5A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3552" y="802411"/>
            <a:ext cx="9722048" cy="97040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6800" y="226800"/>
            <a:ext cx="11736000" cy="59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0" anchor="t" anchorCtr="1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sz="3200" b="1">
                <a:solidFill>
                  <a:srgbClr val="00B0F0"/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28000" y="3420000"/>
            <a:ext cx="11736000" cy="884758"/>
          </a:xfrm>
          <a:prstGeom prst="rect">
            <a:avLst/>
          </a:prstGeom>
          <a:noFill/>
        </p:spPr>
        <p:txBody>
          <a:bodyPr tIns="252000" bIns="36000" anchor="t" anchorCtr="0">
            <a:spAutoFit/>
          </a:bodyPr>
          <a:lstStyle>
            <a:lvl1pPr algn="ctr">
              <a:lnSpc>
                <a:spcPct val="70000"/>
              </a:lnSpc>
              <a:defRPr sz="54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D59957-0365-46D7-87AA-15AE36970E28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334478" y="255600"/>
            <a:ext cx="1397690" cy="1309952"/>
            <a:chOff x="1311275" y="373063"/>
            <a:chExt cx="6524625" cy="6115050"/>
          </a:xfrm>
          <a:solidFill>
            <a:srgbClr val="FFFFFF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642946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9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226799" y="215490"/>
            <a:ext cx="11738401" cy="5944010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/>
          </p:nvPr>
        </p:nvSpPr>
        <p:spPr bwMode="auto">
          <a:xfrm>
            <a:off x="2063552" y="802411"/>
            <a:ext cx="9722048" cy="9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552" y="1981200"/>
            <a:ext cx="97220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1AFC80E-5E82-4FFA-9BB0-FFDC48943476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76000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/>
              <a:t>Helsigin yliopiston kirjasto johtokunta 10. 5. 2023</a:t>
            </a:r>
            <a:endParaRPr lang="fi-FI" dirty="0"/>
          </a:p>
        </p:txBody>
      </p:sp>
      <p:grpSp>
        <p:nvGrpSpPr>
          <p:cNvPr id="25" name="Ryhmä 11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6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" y="6237312"/>
            <a:ext cx="2085975" cy="542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9" r:id="rId2"/>
    <p:sldLayoutId id="2147483688" r:id="rId3"/>
    <p:sldLayoutId id="2147483663" r:id="rId4"/>
    <p:sldLayoutId id="2147483680" r:id="rId5"/>
    <p:sldLayoutId id="2147483681" r:id="rId6"/>
    <p:sldLayoutId id="2147483667" r:id="rId7"/>
    <p:sldLayoutId id="2147483669" r:id="rId8"/>
    <p:sldLayoutId id="2147483684" r:id="rId9"/>
    <p:sldLayoutId id="2147483670" r:id="rId10"/>
    <p:sldLayoutId id="2147483678" r:id="rId11"/>
    <p:sldLayoutId id="2147483683" r:id="rId12"/>
    <p:sldLayoutId id="2147483690" r:id="rId13"/>
    <p:sldLayoutId id="2147483694" r:id="rId14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helsinki.fi/fi/helsingin-yliopiston-kirjasto/kayta-kokoelmia/tieteenalaoppaa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1C4F364-6430-433F-8A13-D9ECF5933423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6800" y="2982787"/>
            <a:ext cx="11736000" cy="3211548"/>
          </a:xfrm>
        </p:spPr>
        <p:txBody>
          <a:bodyPr/>
          <a:lstStyle/>
          <a:p>
            <a:r>
              <a:rPr lang="fi-FI" dirty="0">
                <a:ea typeface="ＭＳ Ｐゴシック"/>
              </a:rPr>
              <a:t>Helsingin yliopiston kirjaston tieteenalatyö </a:t>
            </a:r>
            <a:br>
              <a:rPr lang="fi-FI" dirty="0">
                <a:ea typeface="ＭＳ Ｐゴシック"/>
              </a:rPr>
            </a:br>
            <a:br>
              <a:rPr lang="fi-FI" dirty="0">
                <a:ea typeface="ＭＳ Ｐゴシック"/>
              </a:rPr>
            </a:br>
            <a:r>
              <a:rPr lang="fi-FI" dirty="0">
                <a:ea typeface="ＭＳ Ｐゴシック"/>
              </a:rPr>
              <a:t>Markku </a:t>
            </a:r>
            <a:r>
              <a:rPr lang="fi-FI" dirty="0" err="1">
                <a:ea typeface="ＭＳ Ｐゴシック"/>
              </a:rPr>
              <a:t>roinila</a:t>
            </a:r>
            <a:br>
              <a:rPr lang="fi-FI" sz="40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35352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8298" y="3413877"/>
            <a:ext cx="11555404" cy="775703"/>
          </a:xfrm>
        </p:spPr>
        <p:txBody>
          <a:bodyPr/>
          <a:lstStyle/>
          <a:p>
            <a:r>
              <a:rPr lang="fi-FI" dirty="0"/>
              <a:t>Kiitokset!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F02DD-E517-44B9-8D23-66F7BB23A07C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608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A4FA9C-D983-4163-A63C-39DAF55B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Tieteenalatiimit kirjastossa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C9683D-6098-4BD5-B7DB-B3253B25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276872"/>
            <a:ext cx="11521280" cy="4392490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Tieteenalatiimit koostuvat kolmesta kirjastolaisesta: tieteenalayhdyshenkilöstä (tutkimuksen palvelut), aineistoyhdyshenkilöstä (saatavuuspalvelut) ja oppimisen palvelujen yhdyshenkilöstä. 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Jokaisella henkilöllä on oma roolinsa tiimissä.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Tieteenalayhdyshenkilö ja seuraa nimetyn tieteenalansa kehitystä, osallistuu tutkijoiden tapaamisiin mikäli mahdollista ja lähettää yksikölle säännöllisesti tieteenalakirjeitä, joissa kerrotaan kirjaston uutisista, tapahtumista ja koulutuksista (esim. avoin julkaiseminen, datanhallinta, viitteidenhallinta, aineistot). 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Tieteenalayhdyshenkilö (yleensä tietoasiantuntija) on myös kirjaston kontaktihenkilö yksikköön päin, jolta voi kysyä mitä tahansa kirjastoon liittyvää. 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Hän antaa usein myös opastuksia kirjaston käyttöön esim. opiskelijaseminaareissa.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Uusi aktiviteetti: TA-henkilöt twiittaavat tieteenalan uusista julkaisuista kirjaston perustamilta Twitter-tileiltä.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E93FCC-B5F6-4E3B-9B3A-6AB52EDC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DFA8D-C8E5-42C9-8C29-7114AB250D09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B695D-9F73-4453-8408-C2BD7E34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D6A2A5-EEC1-42C2-94FA-8ED4FD15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30141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FCFFC63-5EEC-4E9A-A39B-0B2D242D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79" y="1772816"/>
            <a:ext cx="6383177" cy="3888432"/>
          </a:xfrm>
        </p:spPr>
        <p:txBody>
          <a:bodyPr/>
          <a:lstStyle/>
          <a:p>
            <a:pPr marL="434975" indent="-342900">
              <a:buFont typeface="Arial" panose="020B0604020202020204" pitchFamily="34" charset="0"/>
              <a:buChar char="•"/>
            </a:pPr>
            <a:r>
              <a:rPr lang="fi-FI" sz="2000" dirty="0"/>
              <a:t>Aineistoyhdyshenkilö seuraa alan julkaisutoimintaa ja vastaa kokoelmiin liittyviin kysymyksiin. Hän voi myös ehdottaa tieteenalakirjeisiin aiheita, esim. uusia tietokantojen koekäyttöjä tai kiinnostavia kirjauutuuksia. 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Oppimisen palvelujen yhdyshenkilö vastaa esim. tiedonhaun koulutusta ja viitteidenhallintaohjelmia koskeviin kysymyksiin.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Tieteenalatiimit toimivat yhteistyössä palvellakseen tutkijoita ja opiskelijoita eri tieteenaloilla mahdollisimman hyvin. </a:t>
            </a:r>
          </a:p>
          <a:p>
            <a:r>
              <a:rPr lang="fi-FI" sz="2000" dirty="0"/>
              <a:t>Yhden luukun periaate: kysymykset kirjastosta voi osoittaa tieteenalayhdyshenkilölle, joka tarvittaessa hankkii vastaukset muulta tiimiltä tai kirjaston muilta asiantuntijoilta.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BF8ED1-105C-4CDF-89CD-432BEFF739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65572D8-4C1D-435C-AEF5-71D335EEC9B6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5ADF18-441D-4FA8-A0FA-189EBBA700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680FDA-5D0B-4360-BC39-1CE2123A1C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FF5F31C-B257-46BA-9951-A1131DA9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tieteenalatiimit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015231-1E6E-8BB7-BDF5-76628DB89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671" y="483195"/>
            <a:ext cx="2752833" cy="57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8654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F5F65A-9CC5-4976-B4DB-45296081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772816"/>
            <a:ext cx="6984776" cy="4092015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Kysymyksiin vastaamisen ja tieteenalakirjeiden lisäksi tieteenalatiimit järjestävät vierailuja yksiköihin (esim. kampuskahvit, kehityspäivät ym.) tai pystyttävät kirjaston kioskin kampukselle, johon voi tulla juttelemaan kirjastoa koskevista asioista tai kirjaston palveluista. 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Pyynnöstä kirjaston asiantuntijat voivat pitää esityksiä yksiköiden tilaisuuksissa eri aiheista suomeksi tai englanniksi (esim. avoin julkaiseminen ml. kirjoittajamaksut, datanhallinta, metriikka, aineistot, viitteidenhallinta; tällä hetkellä tarjolla myös esitykset </a:t>
            </a:r>
            <a:r>
              <a:rPr lang="fi-FI" sz="2000" dirty="0" err="1"/>
              <a:t>Keenious</a:t>
            </a:r>
            <a:r>
              <a:rPr lang="fi-FI" sz="2000" dirty="0"/>
              <a:t>-tiedonhakutyökalusta, avoimen julkaisukanavan valinnasta ml. saalistajajulkaisut ja MDPI sekä HY:n avoimista julkaisupalveluista). Esitykset voivat olla paikan päällä tai etänä.</a:t>
            </a:r>
          </a:p>
          <a:p>
            <a:pPr algn="l"/>
            <a:endParaRPr lang="fi-FI" sz="2000" dirty="0"/>
          </a:p>
          <a:p>
            <a:pPr marL="434975" indent="-342900" algn="l">
              <a:buFontTx/>
              <a:buChar char="-"/>
            </a:pPr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27F74E-37AB-4AC9-8918-4C67FFB0FE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D658B8A-5F96-4F9C-B18E-355429FAE38F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A26F26-04F5-48A0-A45F-A6AE6A6387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2A4496-B49D-4FF0-852F-B2AC993D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22CDF1B-86CB-4712-89FE-FA9E4641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 tieteenalatoimintaa</a:t>
            </a:r>
          </a:p>
        </p:txBody>
      </p:sp>
      <p:pic>
        <p:nvPicPr>
          <p:cNvPr id="13" name="Sisällön paikkamerkki 12" descr="Kuva, joka sisältää kohteen teksti, lattia, henkilö&#10;&#10;Kuvaus luotu automaattisesti">
            <a:extLst>
              <a:ext uri="{FF2B5EF4-FFF2-40B4-BE49-F238E27FC236}">
                <a16:creationId xmlns:a16="http://schemas.microsoft.com/office/drawing/2014/main" id="{AD1E0B23-591B-483F-835C-F5CB3B1BDA0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368560" y="1772816"/>
            <a:ext cx="4296608" cy="3370689"/>
          </a:xfrm>
        </p:spPr>
      </p:pic>
    </p:spTree>
    <p:extLst>
      <p:ext uri="{BB962C8B-B14F-4D97-AF65-F5344CB8AC3E}">
        <p14:creationId xmlns:p14="http://schemas.microsoft.com/office/powerpoint/2010/main" val="20930305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DBB9899-BA87-4F2E-86C7-91DA9C8A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00" y="1844824"/>
            <a:ext cx="5280587" cy="4248473"/>
          </a:xfrm>
        </p:spPr>
        <p:txBody>
          <a:bodyPr/>
          <a:lstStyle/>
          <a:p>
            <a:r>
              <a:rPr lang="fi-FI" sz="1800" dirty="0"/>
              <a:t>Tieteenalatiimit tuntevat yleensä hyvin heille nimetyn tieteenalan ja ovat tehneet siitä tieteenalaoppaan, jollaisia on lähes kaikilta tieteenaloilta (tyypillisesti englanniksi).</a:t>
            </a:r>
          </a:p>
          <a:p>
            <a:r>
              <a:rPr lang="fi-FI" sz="1800" dirty="0"/>
              <a:t>Tieteenalaoppaiden lisäksi on erilaisia käytännöllisiä oppaita esim. e-kirjojen käyttämisestä. Oppaissa kerrotaan myös relevanteista kirjastopalveluista.</a:t>
            </a:r>
          </a:p>
          <a:p>
            <a:r>
              <a:rPr lang="fi-FI" sz="1800" dirty="0"/>
              <a:t>Oppaita päivitetään säännöllisesti ja ne ovat hyödyllisiä sekä alan tutkijoille että opiskelijoille, myös yliopiston ulkopuolella.</a:t>
            </a:r>
          </a:p>
          <a:p>
            <a:r>
              <a:rPr lang="fi-FI" sz="1800" dirty="0"/>
              <a:t>Oppaat ovatkin suosituimpien kirjastosivujen joukossa.</a:t>
            </a:r>
          </a:p>
          <a:p>
            <a:r>
              <a:rPr lang="fi-FI" sz="1800" dirty="0"/>
              <a:t>Kaikki tieteenalaoppaat: </a:t>
            </a:r>
            <a:r>
              <a:rPr lang="fi-FI" sz="1800" dirty="0">
                <a:hlinkClick r:id="rId2"/>
              </a:rPr>
              <a:t>https://www.helsinki.fi/fi/helsingin-yliopiston-kirjasto/kayta-kokoelmia/tieteenalaoppaat</a:t>
            </a:r>
            <a:endParaRPr lang="fi-FI" sz="1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DE9FC0-8D2E-4103-8FD2-A502D15658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F66C9B2-CB93-451B-B133-793C7B642F95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8CBF4-52CE-4707-8E12-C1080EAA6D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406F0C-DD3D-44A7-8440-A3DC3AC3D6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F359A-A2C9-431F-832E-AC7A3B7D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Tieteenalaoppaat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ECDF190-289E-82D1-78BD-A927F790F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12" y="1772816"/>
            <a:ext cx="548788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0245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DA155E-74D6-41D2-9DE7-F5C6DCA1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9EC8F-C621-4C21-B800-9BCD6474004D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896660-78D2-43EE-95B3-5D306AEB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868EE3-E179-4347-A157-317B9E3D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3893B04C-08C0-4181-AFAD-2DC34485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976" y="980728"/>
            <a:ext cx="9722048" cy="970405"/>
          </a:xfrm>
        </p:spPr>
        <p:txBody>
          <a:bodyPr/>
          <a:lstStyle/>
          <a:p>
            <a:r>
              <a:rPr lang="fi-FI" dirty="0"/>
              <a:t>Muutamia tieteenalaoppaita 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353EB9E-0C5A-4CF6-BC90-4D2ED1A6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700808"/>
            <a:ext cx="5431358" cy="403244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A3C5465-C246-4285-B58A-F49A5903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573" y="1606188"/>
            <a:ext cx="5364427" cy="44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3573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CE398-47D2-48EF-B8B7-D7306D2C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tieteenalatiimiverkosto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AB1D09-B27C-438A-89C8-59AFE52C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942239"/>
            <a:ext cx="11521280" cy="4151058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Tieteenalatiimien verkosto jakautuu neljällä eri kampuksella, joissa kaikissa on kirjaston toimipiste. 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algn="l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C70F94-BBB1-4E2C-A131-C1D407D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6B6F3-28B3-4F79-B401-F582D8B1201B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B080D6-31B6-46DE-8108-59986AE9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62886D-D6D2-4097-977C-5D528268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0DA5DDFA-2D34-498A-8277-26C467018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13471"/>
              </p:ext>
            </p:extLst>
          </p:nvPr>
        </p:nvGraphicFramePr>
        <p:xfrm>
          <a:off x="551384" y="2709367"/>
          <a:ext cx="11017224" cy="293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4964">
                  <a:extLst>
                    <a:ext uri="{9D8B030D-6E8A-4147-A177-3AD203B41FA5}">
                      <a16:colId xmlns:a16="http://schemas.microsoft.com/office/drawing/2014/main" val="1858959588"/>
                    </a:ext>
                  </a:extLst>
                </a:gridCol>
                <a:gridCol w="2049692">
                  <a:extLst>
                    <a:ext uri="{9D8B030D-6E8A-4147-A177-3AD203B41FA5}">
                      <a16:colId xmlns:a16="http://schemas.microsoft.com/office/drawing/2014/main" val="2021592193"/>
                    </a:ext>
                  </a:extLst>
                </a:gridCol>
                <a:gridCol w="2556188">
                  <a:extLst>
                    <a:ext uri="{9D8B030D-6E8A-4147-A177-3AD203B41FA5}">
                      <a16:colId xmlns:a16="http://schemas.microsoft.com/office/drawing/2014/main" val="4236809589"/>
                    </a:ext>
                  </a:extLst>
                </a:gridCol>
                <a:gridCol w="1976380">
                  <a:extLst>
                    <a:ext uri="{9D8B030D-6E8A-4147-A177-3AD203B41FA5}">
                      <a16:colId xmlns:a16="http://schemas.microsoft.com/office/drawing/2014/main" val="823785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Tieteenalayhdyshenkilö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Aineistoyhdyshenkilö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Pedahenkilö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42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Keskustakampus (humanistiset tieteet, yhteiskuntatieteet, teologia, oikeustiede, kasvatustiede, </a:t>
                      </a:r>
                      <a:r>
                        <a:rPr lang="fi-FI" dirty="0" err="1"/>
                        <a:t>Soc</a:t>
                      </a:r>
                      <a:r>
                        <a:rPr lang="fi-FI" dirty="0"/>
                        <a:t> &amp; </a:t>
                      </a:r>
                      <a:r>
                        <a:rPr lang="fi-FI" dirty="0" err="1"/>
                        <a:t>Kom</a:t>
                      </a:r>
                      <a:r>
                        <a:rPr lang="fi-FI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5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Kumpula (luonnontieteet)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8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Meilahti (lääketiede, psykologia)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8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Viikki (maa- ja metsätaloustiede, biologia, eläinlääketiede, farmasia)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1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4935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2A0C9-09C1-48F9-851E-B62FD5F4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Tieteenalatyön hyötyjä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866EE7-36C8-40D7-A720-4928A198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Tieteenalatiimiverkosto toimii molempiin suuntiin – tutkija tulee tietoiseksi kirjastopalveluista ja –aineistoista ja kirjastolaiset tulevat tietoiseksi tutkijoiden kiinnostuksen kohteista ja tarpeista. Tarvittaessa voidaan usein tarjota </a:t>
            </a:r>
            <a:r>
              <a:rPr lang="fi-FI"/>
              <a:t>kohdistettua palvelua.</a:t>
            </a:r>
            <a:endParaRPr lang="fi-FI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Verkosto auttaa kirjaston viestinnässä – asiakaskyselyn mukaan tieteenalakirjeet tavoittavat tutkijat tehokkaammin kuin </a:t>
            </a:r>
            <a:r>
              <a:rPr lang="fi-FI" dirty="0" err="1"/>
              <a:t>Flamma</a:t>
            </a:r>
            <a:r>
              <a:rPr lang="fi-FI" dirty="0"/>
              <a:t>-uutiset.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Sähköpostiviestinnän lisäksi tieteenalatiimit pyrkivät myös muodostamaan henkilökohtaisia suhteita yksiköiden jäseniin – henkilökohtainen viestintä on aina tehokasta ja on hyvä, että kirjastosta tunnetaan ao. alan vastuuhenkilö, jolta voi kysyä – monet tieteenalayhdyshenkilöt ovat HY:n alumneja ja opiskelleet vastuualaansa.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6AB8C9-20DD-4095-99CE-E7E5685B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012F6-6EBC-4F06-B2F6-1D74303D24B0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31FEA3-F297-4540-AA17-3161B9F7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D42CE6-3D7A-4361-BB19-74D17BE5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55671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A1FA8C-551F-460E-9EFA-89430779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716436"/>
            <a:ext cx="10441160" cy="1225803"/>
          </a:xfrm>
        </p:spPr>
        <p:txBody>
          <a:bodyPr/>
          <a:lstStyle/>
          <a:p>
            <a:r>
              <a:rPr lang="fi-FI" dirty="0"/>
              <a:t>Tieteenalatyön haasteita 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AE6C7E-7438-4218-ABB2-1FD2E0D40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10" y="1772816"/>
            <a:ext cx="11521280" cy="3888432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Henkilökohtaisten kontaktien luominen on haastavaa, erityisesti henkilöiden vaihtuvuuden vuoksi.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Ei ole helppoa saada selville yksikköjen sisäisiä asioita, esimerkiksi esitysten tarjoamiseksi tapaamisiin.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Informaatioähky – tutkijan vastaanottokyvyllä on rajansa; heille on tarjottava informaatio sopivissa annoksissa eikä liian usein. Tutkijaa kiinnostaa jokin palvelu usein vain silloin kun se on ajankohtaista (esim. kirjoittajamaksut) – toistoa ja viestin selkeyttä tarvitaan viestinnässä.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”Feissariongelma” – tieteenalatiimin edustajan tulee olla sinnikäs, jotta yksikössä muistetaan mistä kaikista asioista kirjastossa löytyy palveluita (esim. julkaiseminen, datanhallinta, tiedonhaku, metriikka, </a:t>
            </a:r>
            <a:r>
              <a:rPr lang="fi-FI" sz="2000" dirty="0" err="1"/>
              <a:t>altmetriikka</a:t>
            </a:r>
            <a:r>
              <a:rPr lang="fi-FI" sz="2000" dirty="0"/>
              <a:t>, tiedonlouhinta, viitteidenhallinta jne. jne.). On kuitenkin varottava liiallista tuputusta. 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Perfektionismin ongelma – alan tutkijaksi ei voi muuttua kun on </a:t>
            </a:r>
            <a:r>
              <a:rPr lang="fi-FI" sz="2000"/>
              <a:t>muutakin puuhaa…</a:t>
            </a:r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5C4A0A-2258-49E4-BB06-C506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D2353-BCC0-43E5-869E-D8D90EE1FBAA}" type="datetime1">
              <a:rPr lang="en-GB" smtClean="0"/>
              <a:t>10/05/2023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673FA7-8E49-411B-82C9-051E584C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Helsigin yliopiston kirjasto johtokunta 10. 5. 2023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C64DAE-743C-4229-AB9C-ECF77D1D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5274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H_PowerPoint_accessible2021_2.potx" id="{138563F1-BF3A-47DB-BC82-F41FD8C5B3FE}" vid="{63483CB1-9BB9-4E82-A638-A1CD81963347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D4F1C47F1247A643DACFE20C9223" ma:contentTypeVersion="12" ma:contentTypeDescription="Create a new document." ma:contentTypeScope="" ma:versionID="3a9eb6e4e3ccd399624e2557c718b638">
  <xsd:schema xmlns:xsd="http://www.w3.org/2001/XMLSchema" xmlns:xs="http://www.w3.org/2001/XMLSchema" xmlns:p="http://schemas.microsoft.com/office/2006/metadata/properties" xmlns:ns3="b95d4c91-4c37-40ea-a04a-c6f8139fc849" xmlns:ns4="bb400f50-552c-4823-bc3f-146433615514" targetNamespace="http://schemas.microsoft.com/office/2006/metadata/properties" ma:root="true" ma:fieldsID="305638a33575e96bdd5925164eb29b69" ns3:_="" ns4:_="">
    <xsd:import namespace="b95d4c91-4c37-40ea-a04a-c6f8139fc849"/>
    <xsd:import namespace="bb400f50-552c-4823-bc3f-1464336155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d4c91-4c37-40ea-a04a-c6f8139fc8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00f50-552c-4823-bc3f-146433615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34F24F-32D0-428A-B8DB-38AD39D6BD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2C3F93-EDB8-403E-B2E1-6D64E9325CE2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b400f50-552c-4823-bc3f-146433615514"/>
    <ds:schemaRef ds:uri="b95d4c91-4c37-40ea-a04a-c6f8139fc84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7A991C9-DF5C-4BCF-B8EC-DB00DCAEB0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d4c91-4c37-40ea-a04a-c6f8139fc849"/>
    <ds:schemaRef ds:uri="bb400f50-552c-4823-bc3f-146433615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UH_PowerPoint_accessible2021</Template>
  <TotalTime>0</TotalTime>
  <Words>809</Words>
  <Application>Microsoft Office PowerPoint</Application>
  <PresentationFormat>Laajakuva</PresentationFormat>
  <Paragraphs>88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Gotham Narrow Bold</vt:lpstr>
      <vt:lpstr>Gotham Narrow Book</vt:lpstr>
      <vt:lpstr>Gotham-Bold</vt:lpstr>
      <vt:lpstr>HY_2016</vt:lpstr>
      <vt:lpstr>Helsingin yliopiston kirjaston tieteenalatyö   Markku roinila </vt:lpstr>
      <vt:lpstr>Tieteenalatiimit kirjastossa</vt:lpstr>
      <vt:lpstr>tieteenalatiimit</vt:lpstr>
      <vt:lpstr>Muuta tieteenalatoimintaa</vt:lpstr>
      <vt:lpstr>Tieteenalaoppaat</vt:lpstr>
      <vt:lpstr>Muutamia tieteenalaoppaita </vt:lpstr>
      <vt:lpstr>tieteenalatiimiverkosto</vt:lpstr>
      <vt:lpstr>Tieteenalatyön hyötyjä </vt:lpstr>
      <vt:lpstr>Tieteenalatyön haasteita  </vt:lpstr>
      <vt:lpstr>Kiitokset!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</dc:title>
  <dc:subject/>
  <dc:creator/>
  <cp:lastModifiedBy/>
  <cp:revision>964</cp:revision>
  <dcterms:created xsi:type="dcterms:W3CDTF">2021-07-12T10:51:49Z</dcterms:created>
  <dcterms:modified xsi:type="dcterms:W3CDTF">2023-05-10T11:43:02Z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0x010100A0EAD4F1C47F1247A643DACFE20C9223</vt:lpwstr>
  </property>
</Properties>
</file>