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23"/>
  </p:handoutMasterIdLst>
  <p:sldIdLst>
    <p:sldId id="256" r:id="rId3"/>
    <p:sldId id="257" r:id="rId4"/>
    <p:sldId id="258" r:id="rId5"/>
    <p:sldId id="259" r:id="rId6"/>
    <p:sldId id="261" r:id="rId7"/>
    <p:sldId id="262" r:id="rId8"/>
    <p:sldId id="263" r:id="rId9"/>
    <p:sldId id="265" r:id="rId10"/>
    <p:sldId id="269" r:id="rId11"/>
    <p:sldId id="271" r:id="rId12"/>
    <p:sldId id="272" r:id="rId13"/>
    <p:sldId id="274" r:id="rId14"/>
    <p:sldId id="275" r:id="rId15"/>
    <p:sldId id="276" r:id="rId16"/>
    <p:sldId id="277" r:id="rId17"/>
    <p:sldId id="278" r:id="rId18"/>
    <p:sldId id="280" r:id="rId19"/>
    <p:sldId id="281" r:id="rId20"/>
    <p:sldId id="282" r:id="rId21"/>
    <p:sldId id="285" r:id="rId22"/>
  </p:sldIdLst>
  <p:sldSz cx="9144000" cy="6858000" type="screen4x3"/>
  <p:notesSz cx="6810375" cy="9942513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018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25" y="0"/>
            <a:ext cx="2951163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5C0B240-06BA-4989-A204-94B969C4BF22}" type="datetimeFigureOut">
              <a:rPr lang="fi-FI" altLang="fi-FI"/>
              <a:pPr>
                <a:defRPr/>
              </a:pPr>
              <a:t>8.11.2016</a:t>
            </a:fld>
            <a:endParaRPr lang="fi-FI" alt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1163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25" y="9444038"/>
            <a:ext cx="2951163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B0DB240-E883-44C6-AF96-4987BD245F96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3158128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999B3-5D94-486A-BF0E-2BBF3BA8FAA6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833542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C78D73-0247-4BEE-ADC7-D658C62AC304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61496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37BAC2-61BB-4B63-A008-35F60E467D67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0928937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3ECF-E593-42F1-B8D6-A1F0915AD5A5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8.11.2016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38BB-06BC-463E-BEBE-9D22B2FCC3B2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1654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3ECF-E593-42F1-B8D6-A1F0915AD5A5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8.11.2016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38BB-06BC-463E-BEBE-9D22B2FCC3B2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6143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3ECF-E593-42F1-B8D6-A1F0915AD5A5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8.11.2016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38BB-06BC-463E-BEBE-9D22B2FCC3B2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3356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3ECF-E593-42F1-B8D6-A1F0915AD5A5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8.11.2016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38BB-06BC-463E-BEBE-9D22B2FCC3B2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7125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3ECF-E593-42F1-B8D6-A1F0915AD5A5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8.11.2016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38BB-06BC-463E-BEBE-9D22B2FCC3B2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9207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3ECF-E593-42F1-B8D6-A1F0915AD5A5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8.11.2016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38BB-06BC-463E-BEBE-9D22B2FCC3B2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7043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3ECF-E593-42F1-B8D6-A1F0915AD5A5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8.11.2016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38BB-06BC-463E-BEBE-9D22B2FCC3B2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011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3ECF-E593-42F1-B8D6-A1F0915AD5A5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8.11.2016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38BB-06BC-463E-BEBE-9D22B2FCC3B2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700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27EA4D-87D8-4EEC-BD30-140A91F156E9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7439353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3ECF-E593-42F1-B8D6-A1F0915AD5A5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8.11.2016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38BB-06BC-463E-BEBE-9D22B2FCC3B2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0578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3ECF-E593-42F1-B8D6-A1F0915AD5A5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8.11.2016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38BB-06BC-463E-BEBE-9D22B2FCC3B2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3254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3ECF-E593-42F1-B8D6-A1F0915AD5A5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8.11.2016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38BB-06BC-463E-BEBE-9D22B2FCC3B2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749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CB08B5-38FF-4F8B-BAC4-81783BC6140B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64445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4B1480-FCAA-4F94-AF5C-677E9859A178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844739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0907B4-B2AC-4B0F-818E-2BCB3E7B086C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99656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0249BD-9AE7-49CD-A5C7-F7FA193CE24F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104313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556158-55D3-4B9B-916B-42F4CA6BF4C8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327415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D0247B-1E7B-4459-96D0-4755EE08F357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437956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9FD45F-42D4-4C99-8600-00F7360AD5DA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535973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Click to edit Master text styles</a:t>
            </a:r>
          </a:p>
          <a:p>
            <a:pPr lvl="1"/>
            <a:r>
              <a:rPr lang="fi-FI" altLang="fi-FI" smtClean="0"/>
              <a:t>Second level</a:t>
            </a:r>
          </a:p>
          <a:p>
            <a:pPr lvl="2"/>
            <a:r>
              <a:rPr lang="fi-FI" altLang="fi-FI" smtClean="0"/>
              <a:t>Third level</a:t>
            </a:r>
          </a:p>
          <a:p>
            <a:pPr lvl="3"/>
            <a:r>
              <a:rPr lang="fi-FI" altLang="fi-FI" smtClean="0"/>
              <a:t>Fourth level</a:t>
            </a:r>
          </a:p>
          <a:p>
            <a:pPr lvl="4"/>
            <a:r>
              <a:rPr lang="fi-FI" altLang="fi-FI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062E41B-F007-4D84-A4E3-B29092AA7231}" type="slidenum">
              <a:rPr lang="fi-FI" altLang="fi-FI"/>
              <a:pPr/>
              <a:t>‹#›</a:t>
            </a:fld>
            <a:endParaRPr lang="fi-FI" alt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E6B93ECF-E593-42F1-B8D6-A1F0915AD5A5}" type="datetimeFigureOut">
              <a:rPr lang="fi-FI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8.11.2016</a:t>
            </a:fld>
            <a:endParaRPr lang="fi-FI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i-FI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9F938BB-06BC-463E-BEBE-9D22B2FCC3B2}" type="slidenum">
              <a:rPr lang="fi-FI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7998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papers.ssrn.com/sol3/papers.cfm?abstract_id=1276696##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i-FI" altLang="fi-FI" sz="4000" smtClean="0"/>
              <a:t>Chakravorty &amp; Krulce. Heterogenous demand and order of resource extraction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fi-FI" altLang="fi-FI" smtClean="0"/>
              <a:t>Econometrica 62, 1445-1452</a:t>
            </a:r>
          </a:p>
          <a:p>
            <a:pPr eaLnBrk="1" hangingPunct="1"/>
            <a:r>
              <a:rPr lang="fi-FI" altLang="fi-FI" smtClean="0"/>
              <a:t>www.jstor.org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 err="1" smtClean="0"/>
              <a:t>Taxation</a:t>
            </a:r>
            <a:endParaRPr lang="fi-FI" altLang="fi-FI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altLang="fi-FI" dirty="0" err="1" smtClean="0"/>
              <a:t>Hotelling</a:t>
            </a:r>
            <a:r>
              <a:rPr lang="fi-FI" altLang="fi-FI" dirty="0" smtClean="0"/>
              <a:t> </a:t>
            </a:r>
            <a:r>
              <a:rPr lang="fi-FI" altLang="fi-FI" dirty="0" smtClean="0">
                <a:sym typeface="Wingdings" panose="05000000000000000000" pitchFamily="2" charset="2"/>
              </a:rPr>
              <a:t> </a:t>
            </a:r>
            <a:r>
              <a:rPr lang="fi-FI" altLang="fi-FI" dirty="0" err="1" smtClean="0">
                <a:sym typeface="Wingdings" panose="05000000000000000000" pitchFamily="2" charset="2"/>
              </a:rPr>
              <a:t>extraction</a:t>
            </a:r>
            <a:r>
              <a:rPr lang="fi-FI" altLang="fi-FI" dirty="0" smtClean="0">
                <a:sym typeface="Wingdings" panose="05000000000000000000" pitchFamily="2" charset="2"/>
              </a:rPr>
              <a:t> </a:t>
            </a:r>
            <a:r>
              <a:rPr lang="fi-FI" altLang="fi-FI" dirty="0" err="1" smtClean="0">
                <a:sym typeface="Wingdings" panose="05000000000000000000" pitchFamily="2" charset="2"/>
              </a:rPr>
              <a:t>smaller</a:t>
            </a:r>
            <a:endParaRPr lang="fi-FI" altLang="fi-FI" dirty="0" smtClean="0">
              <a:sym typeface="Wingdings" panose="05000000000000000000" pitchFamily="2" charset="2"/>
            </a:endParaRPr>
          </a:p>
          <a:p>
            <a:pPr eaLnBrk="1" hangingPunct="1"/>
            <a:endParaRPr lang="fi-FI" altLang="fi-FI" dirty="0" smtClean="0">
              <a:sym typeface="Wingdings" panose="05000000000000000000" pitchFamily="2" charset="2"/>
            </a:endParaRPr>
          </a:p>
          <a:p>
            <a:pPr eaLnBrk="1" hangingPunct="1"/>
            <a:r>
              <a:rPr lang="fi-FI" altLang="fi-FI" dirty="0" smtClean="0">
                <a:sym typeface="Wingdings" panose="05000000000000000000" pitchFamily="2" charset="2"/>
              </a:rPr>
              <a:t>In a </a:t>
            </a:r>
            <a:r>
              <a:rPr lang="fi-FI" altLang="fi-FI" dirty="0" err="1" smtClean="0">
                <a:sym typeface="Wingdings" panose="05000000000000000000" pitchFamily="2" charset="2"/>
              </a:rPr>
              <a:t>two-sector</a:t>
            </a:r>
            <a:r>
              <a:rPr lang="fi-FI" altLang="fi-FI" dirty="0" smtClean="0">
                <a:sym typeface="Wingdings" panose="05000000000000000000" pitchFamily="2" charset="2"/>
              </a:rPr>
              <a:t> </a:t>
            </a:r>
            <a:r>
              <a:rPr lang="fi-FI" altLang="fi-FI" dirty="0" err="1" smtClean="0">
                <a:sym typeface="Wingdings" panose="05000000000000000000" pitchFamily="2" charset="2"/>
              </a:rPr>
              <a:t>model</a:t>
            </a:r>
            <a:r>
              <a:rPr lang="fi-FI" altLang="fi-FI" dirty="0" smtClean="0">
                <a:sym typeface="Wingdings" panose="05000000000000000000" pitchFamily="2" charset="2"/>
              </a:rPr>
              <a:t> </a:t>
            </a:r>
            <a:r>
              <a:rPr lang="fi-FI" altLang="fi-FI" dirty="0" err="1" smtClean="0">
                <a:sym typeface="Wingdings" panose="05000000000000000000" pitchFamily="2" charset="2"/>
              </a:rPr>
              <a:t>coal</a:t>
            </a:r>
            <a:r>
              <a:rPr lang="fi-FI" altLang="fi-FI" dirty="0" smtClean="0">
                <a:sym typeface="Wingdings" panose="05000000000000000000" pitchFamily="2" charset="2"/>
              </a:rPr>
              <a:t> </a:t>
            </a:r>
            <a:r>
              <a:rPr lang="fi-FI" altLang="fi-FI" dirty="0" err="1" smtClean="0">
                <a:sym typeface="Wingdings" panose="05000000000000000000" pitchFamily="2" charset="2"/>
              </a:rPr>
              <a:t>tax</a:t>
            </a:r>
            <a:r>
              <a:rPr lang="fi-FI" altLang="fi-FI" dirty="0" smtClean="0">
                <a:sym typeface="Wingdings" panose="05000000000000000000" pitchFamily="2" charset="2"/>
              </a:rPr>
              <a:t> </a:t>
            </a:r>
            <a:r>
              <a:rPr lang="fi-FI" altLang="fi-FI" dirty="0" err="1" smtClean="0">
                <a:sym typeface="Wingdings" panose="05000000000000000000" pitchFamily="2" charset="2"/>
              </a:rPr>
              <a:t>can</a:t>
            </a:r>
            <a:r>
              <a:rPr lang="fi-FI" altLang="fi-FI" dirty="0" smtClean="0">
                <a:sym typeface="Wingdings" panose="05000000000000000000" pitchFamily="2" charset="2"/>
              </a:rPr>
              <a:t> </a:t>
            </a:r>
            <a:r>
              <a:rPr lang="fi-FI" altLang="fi-FI" dirty="0" err="1" smtClean="0">
                <a:sym typeface="Wingdings" panose="05000000000000000000" pitchFamily="2" charset="2"/>
              </a:rPr>
              <a:t>lead</a:t>
            </a:r>
            <a:r>
              <a:rPr lang="fi-FI" altLang="fi-FI" dirty="0" smtClean="0">
                <a:sym typeface="Wingdings" panose="05000000000000000000" pitchFamily="2" charset="2"/>
              </a:rPr>
              <a:t> to </a:t>
            </a:r>
            <a:r>
              <a:rPr lang="fi-FI" altLang="fi-FI" dirty="0" err="1" smtClean="0">
                <a:sym typeface="Wingdings" panose="05000000000000000000" pitchFamily="2" charset="2"/>
              </a:rPr>
              <a:t>increase</a:t>
            </a:r>
            <a:r>
              <a:rPr lang="fi-FI" altLang="fi-FI" dirty="0" smtClean="0">
                <a:sym typeface="Wingdings" panose="05000000000000000000" pitchFamily="2" charset="2"/>
              </a:rPr>
              <a:t> in </a:t>
            </a:r>
            <a:r>
              <a:rPr lang="fi-FI" altLang="fi-FI" dirty="0" err="1" smtClean="0">
                <a:sym typeface="Wingdings" panose="05000000000000000000" pitchFamily="2" charset="2"/>
              </a:rPr>
              <a:t>oil</a:t>
            </a:r>
            <a:r>
              <a:rPr lang="fi-FI" altLang="fi-FI" dirty="0" smtClean="0">
                <a:sym typeface="Wingdings" panose="05000000000000000000" pitchFamily="2" charset="2"/>
              </a:rPr>
              <a:t> </a:t>
            </a:r>
            <a:r>
              <a:rPr lang="fi-FI" altLang="fi-FI" dirty="0" err="1" smtClean="0">
                <a:sym typeface="Wingdings" panose="05000000000000000000" pitchFamily="2" charset="2"/>
              </a:rPr>
              <a:t>consumption</a:t>
            </a:r>
            <a:endParaRPr lang="fi-FI" altLang="fi-FI" dirty="0" smtClean="0">
              <a:sym typeface="Wingdings" panose="05000000000000000000" pitchFamily="2" charset="2"/>
            </a:endParaRPr>
          </a:p>
          <a:p>
            <a:pPr eaLnBrk="1" hangingPunct="1"/>
            <a:endParaRPr lang="fi-FI" altLang="fi-FI" dirty="0" smtClean="0">
              <a:sym typeface="Wingdings" panose="05000000000000000000" pitchFamily="2" charset="2"/>
            </a:endParaRPr>
          </a:p>
          <a:p>
            <a:pPr eaLnBrk="1" hangingPunct="1"/>
            <a:r>
              <a:rPr lang="fi-FI" altLang="fi-FI" dirty="0" err="1" smtClean="0">
                <a:sym typeface="Wingdings" panose="05000000000000000000" pitchFamily="2" charset="2"/>
              </a:rPr>
              <a:t>Fuel</a:t>
            </a:r>
            <a:r>
              <a:rPr lang="fi-FI" altLang="fi-FI" dirty="0" smtClean="0">
                <a:sym typeface="Wingdings" panose="05000000000000000000" pitchFamily="2" charset="2"/>
              </a:rPr>
              <a:t> </a:t>
            </a:r>
            <a:r>
              <a:rPr lang="fi-FI" altLang="fi-FI" dirty="0" err="1" smtClean="0">
                <a:sym typeface="Wingdings" panose="05000000000000000000" pitchFamily="2" charset="2"/>
              </a:rPr>
              <a:t>tax</a:t>
            </a:r>
            <a:r>
              <a:rPr lang="fi-FI" altLang="fi-FI" dirty="0" smtClean="0">
                <a:sym typeface="Wingdings" panose="05000000000000000000" pitchFamily="2" charset="2"/>
              </a:rPr>
              <a:t> </a:t>
            </a:r>
            <a:r>
              <a:rPr lang="fi-FI" altLang="fi-FI" dirty="0" err="1" smtClean="0">
                <a:sym typeface="Wingdings" panose="05000000000000000000" pitchFamily="2" charset="2"/>
              </a:rPr>
              <a:t>can</a:t>
            </a:r>
            <a:r>
              <a:rPr lang="fi-FI" altLang="fi-FI" dirty="0" smtClean="0">
                <a:sym typeface="Wingdings" panose="05000000000000000000" pitchFamily="2" charset="2"/>
              </a:rPr>
              <a:t> </a:t>
            </a:r>
            <a:r>
              <a:rPr lang="fi-FI" altLang="fi-FI" dirty="0" err="1" smtClean="0">
                <a:sym typeface="Wingdings" panose="05000000000000000000" pitchFamily="2" charset="2"/>
              </a:rPr>
              <a:t>lead</a:t>
            </a:r>
            <a:r>
              <a:rPr lang="fi-FI" altLang="fi-FI" dirty="0" smtClean="0">
                <a:sym typeface="Wingdings" panose="05000000000000000000" pitchFamily="2" charset="2"/>
              </a:rPr>
              <a:t> to a </a:t>
            </a:r>
            <a:r>
              <a:rPr lang="fi-FI" altLang="fi-FI" dirty="0" err="1" smtClean="0">
                <a:sym typeface="Wingdings" panose="05000000000000000000" pitchFamily="2" charset="2"/>
              </a:rPr>
              <a:t>switch</a:t>
            </a:r>
            <a:r>
              <a:rPr lang="fi-FI" altLang="fi-FI" dirty="0" smtClean="0">
                <a:sym typeface="Wingdings" panose="05000000000000000000" pitchFamily="2" charset="2"/>
              </a:rPr>
              <a:t> </a:t>
            </a:r>
            <a:r>
              <a:rPr lang="fi-FI" altLang="fi-FI" dirty="0" err="1" smtClean="0">
                <a:sym typeface="Wingdings" panose="05000000000000000000" pitchFamily="2" charset="2"/>
              </a:rPr>
              <a:t>from</a:t>
            </a:r>
            <a:r>
              <a:rPr lang="fi-FI" altLang="fi-FI" dirty="0" smtClean="0">
                <a:sym typeface="Wingdings" panose="05000000000000000000" pitchFamily="2" charset="2"/>
              </a:rPr>
              <a:t> </a:t>
            </a:r>
            <a:r>
              <a:rPr lang="fi-FI" altLang="fi-FI" dirty="0" err="1" smtClean="0">
                <a:sym typeface="Wingdings" panose="05000000000000000000" pitchFamily="2" charset="2"/>
              </a:rPr>
              <a:t>oil</a:t>
            </a:r>
            <a:r>
              <a:rPr lang="fi-FI" altLang="fi-FI" dirty="0" smtClean="0">
                <a:sym typeface="Wingdings" panose="05000000000000000000" pitchFamily="2" charset="2"/>
              </a:rPr>
              <a:t> to </a:t>
            </a:r>
            <a:r>
              <a:rPr lang="fi-FI" altLang="fi-FI" dirty="0" err="1" smtClean="0">
                <a:sym typeface="Wingdings" panose="05000000000000000000" pitchFamily="2" charset="2"/>
              </a:rPr>
              <a:t>coal</a:t>
            </a:r>
            <a:endParaRPr lang="fi-FI" altLang="fi-FI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/>
              <a:t>P</a:t>
            </a:r>
            <a:r>
              <a:rPr lang="fi-FI" altLang="fi-FI" dirty="0" smtClean="0"/>
              <a:t>rice </a:t>
            </a:r>
            <a:r>
              <a:rPr lang="fi-FI" altLang="fi-FI" dirty="0" err="1" smtClean="0"/>
              <a:t>dynamics</a:t>
            </a:r>
            <a:endParaRPr lang="fi-FI" altLang="fi-FI" dirty="0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altLang="fi-FI" dirty="0" err="1" smtClean="0"/>
              <a:t>Hotelling</a:t>
            </a:r>
            <a:r>
              <a:rPr lang="fi-FI" altLang="fi-FI" dirty="0" smtClean="0"/>
              <a:t> </a:t>
            </a:r>
            <a:r>
              <a:rPr lang="fi-FI" altLang="fi-FI" dirty="0" smtClean="0">
                <a:sym typeface="Wingdings" panose="05000000000000000000" pitchFamily="2" charset="2"/>
              </a:rPr>
              <a:t> </a:t>
            </a:r>
            <a:r>
              <a:rPr lang="fi-FI" altLang="fi-FI" dirty="0" err="1" smtClean="0">
                <a:sym typeface="Wingdings" panose="05000000000000000000" pitchFamily="2" charset="2"/>
              </a:rPr>
              <a:t>prices</a:t>
            </a:r>
            <a:r>
              <a:rPr lang="fi-FI" altLang="fi-FI" dirty="0" smtClean="0">
                <a:sym typeface="Wingdings" panose="05000000000000000000" pitchFamily="2" charset="2"/>
              </a:rPr>
              <a:t> </a:t>
            </a:r>
            <a:r>
              <a:rPr lang="fi-FI" altLang="fi-FI" dirty="0" err="1" smtClean="0">
                <a:sym typeface="Wingdings" panose="05000000000000000000" pitchFamily="2" charset="2"/>
              </a:rPr>
              <a:t>increase</a:t>
            </a:r>
            <a:r>
              <a:rPr lang="fi-FI" altLang="fi-FI" dirty="0" smtClean="0">
                <a:sym typeface="Wingdings" panose="05000000000000000000" pitchFamily="2" charset="2"/>
              </a:rPr>
              <a:t> </a:t>
            </a:r>
            <a:r>
              <a:rPr lang="fi-FI" altLang="fi-FI" dirty="0" err="1" smtClean="0">
                <a:sym typeface="Wingdings" panose="05000000000000000000" pitchFamily="2" charset="2"/>
              </a:rPr>
              <a:t>with</a:t>
            </a:r>
            <a:r>
              <a:rPr lang="fi-FI" altLang="fi-FI" dirty="0" smtClean="0">
                <a:sym typeface="Wingdings" panose="05000000000000000000" pitchFamily="2" charset="2"/>
              </a:rPr>
              <a:t> </a:t>
            </a:r>
            <a:r>
              <a:rPr lang="fi-FI" altLang="fi-FI" dirty="0" err="1" smtClean="0">
                <a:sym typeface="Wingdings" panose="05000000000000000000" pitchFamily="2" charset="2"/>
              </a:rPr>
              <a:t>the</a:t>
            </a:r>
            <a:r>
              <a:rPr lang="fi-FI" altLang="fi-FI" dirty="0" smtClean="0">
                <a:sym typeface="Wingdings" panose="05000000000000000000" pitchFamily="2" charset="2"/>
              </a:rPr>
              <a:t> </a:t>
            </a:r>
            <a:r>
              <a:rPr lang="fi-FI" altLang="fi-FI" dirty="0" err="1" smtClean="0">
                <a:sym typeface="Wingdings" panose="05000000000000000000" pitchFamily="2" charset="2"/>
              </a:rPr>
              <a:t>rate</a:t>
            </a:r>
            <a:r>
              <a:rPr lang="fi-FI" altLang="fi-FI" dirty="0" smtClean="0">
                <a:sym typeface="Wingdings" panose="05000000000000000000" pitchFamily="2" charset="2"/>
              </a:rPr>
              <a:t> of </a:t>
            </a:r>
            <a:r>
              <a:rPr lang="fi-FI" altLang="fi-FI" dirty="0" err="1" smtClean="0">
                <a:sym typeface="Wingdings" panose="05000000000000000000" pitchFamily="2" charset="2"/>
              </a:rPr>
              <a:t>discount</a:t>
            </a:r>
            <a:endParaRPr lang="fi-FI" altLang="fi-FI" dirty="0" smtClean="0">
              <a:sym typeface="Wingdings" panose="05000000000000000000" pitchFamily="2" charset="2"/>
            </a:endParaRPr>
          </a:p>
          <a:p>
            <a:pPr eaLnBrk="1" hangingPunct="1"/>
            <a:endParaRPr lang="fi-FI" altLang="fi-FI" dirty="0" smtClean="0">
              <a:sym typeface="Wingdings" panose="05000000000000000000" pitchFamily="2" charset="2"/>
            </a:endParaRPr>
          </a:p>
          <a:p>
            <a:pPr eaLnBrk="1" hangingPunct="1"/>
            <a:r>
              <a:rPr lang="fi-FI" altLang="fi-FI" dirty="0" smtClean="0">
                <a:sym typeface="Wingdings" panose="05000000000000000000" pitchFamily="2" charset="2"/>
              </a:rPr>
              <a:t>In a </a:t>
            </a:r>
            <a:r>
              <a:rPr lang="fi-FI" altLang="fi-FI" dirty="0" err="1" smtClean="0">
                <a:sym typeface="Wingdings" panose="05000000000000000000" pitchFamily="2" charset="2"/>
              </a:rPr>
              <a:t>two-sector</a:t>
            </a:r>
            <a:r>
              <a:rPr lang="fi-FI" altLang="fi-FI" dirty="0" smtClean="0">
                <a:sym typeface="Wingdings" panose="05000000000000000000" pitchFamily="2" charset="2"/>
              </a:rPr>
              <a:t> </a:t>
            </a:r>
            <a:r>
              <a:rPr lang="fi-FI" altLang="fi-FI" dirty="0" err="1" smtClean="0">
                <a:sym typeface="Wingdings" panose="05000000000000000000" pitchFamily="2" charset="2"/>
              </a:rPr>
              <a:t>model</a:t>
            </a:r>
            <a:r>
              <a:rPr lang="fi-FI" altLang="fi-FI" dirty="0" smtClean="0">
                <a:sym typeface="Wingdings" panose="05000000000000000000" pitchFamily="2" charset="2"/>
              </a:rPr>
              <a:t> </a:t>
            </a:r>
            <a:r>
              <a:rPr lang="fi-FI" altLang="fi-FI" dirty="0" err="1" smtClean="0">
                <a:sym typeface="Wingdings" panose="05000000000000000000" pitchFamily="2" charset="2"/>
              </a:rPr>
              <a:t>prices</a:t>
            </a:r>
            <a:r>
              <a:rPr lang="fi-FI" altLang="fi-FI" dirty="0" smtClean="0">
                <a:sym typeface="Wingdings" panose="05000000000000000000" pitchFamily="2" charset="2"/>
              </a:rPr>
              <a:t> </a:t>
            </a:r>
            <a:r>
              <a:rPr lang="fi-FI" altLang="fi-FI" dirty="0" err="1" smtClean="0">
                <a:sym typeface="Wingdings" panose="05000000000000000000" pitchFamily="2" charset="2"/>
              </a:rPr>
              <a:t>approach</a:t>
            </a:r>
            <a:r>
              <a:rPr lang="fi-FI" altLang="fi-FI" dirty="0" smtClean="0">
                <a:sym typeface="Wingdings" panose="05000000000000000000" pitchFamily="2" charset="2"/>
              </a:rPr>
              <a:t> </a:t>
            </a:r>
            <a:r>
              <a:rPr lang="fi-FI" altLang="fi-FI" dirty="0" err="1" smtClean="0">
                <a:sym typeface="Wingdings" panose="05000000000000000000" pitchFamily="2" charset="2"/>
              </a:rPr>
              <a:t>each</a:t>
            </a:r>
            <a:r>
              <a:rPr lang="fi-FI" altLang="fi-FI" dirty="0" smtClean="0">
                <a:sym typeface="Wingdings" panose="05000000000000000000" pitchFamily="2" charset="2"/>
              </a:rPr>
              <a:t> </a:t>
            </a:r>
            <a:r>
              <a:rPr lang="fi-FI" altLang="fi-FI" dirty="0" err="1" smtClean="0">
                <a:sym typeface="Wingdings" panose="05000000000000000000" pitchFamily="2" charset="2"/>
              </a:rPr>
              <a:t>other</a:t>
            </a:r>
            <a:r>
              <a:rPr lang="fi-FI" altLang="fi-FI" dirty="0" smtClean="0">
                <a:sym typeface="Wingdings" panose="05000000000000000000" pitchFamily="2" charset="2"/>
              </a:rPr>
              <a:t> in </a:t>
            </a:r>
            <a:r>
              <a:rPr lang="fi-FI" altLang="fi-FI" dirty="0" err="1" smtClean="0">
                <a:sym typeface="Wingdings" panose="05000000000000000000" pitchFamily="2" charset="2"/>
              </a:rPr>
              <a:t>time</a:t>
            </a:r>
            <a:endParaRPr lang="fi-FI" altLang="fi-FI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Chakravorty</a:t>
            </a:r>
            <a:r>
              <a:rPr lang="fr-FR" dirty="0" smtClean="0"/>
              <a:t>, Magne &amp; Moreaux 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A </a:t>
            </a:r>
            <a:r>
              <a:rPr lang="en-GB" dirty="0" err="1"/>
              <a:t>Hotelling</a:t>
            </a:r>
            <a:r>
              <a:rPr lang="en-GB" dirty="0"/>
              <a:t> model with a ceiling on </a:t>
            </a:r>
            <a:r>
              <a:rPr lang="en-GB" dirty="0" smtClean="0"/>
              <a:t>the </a:t>
            </a:r>
            <a:r>
              <a:rPr lang="fi-FI" dirty="0" err="1" smtClean="0"/>
              <a:t>stock</a:t>
            </a:r>
            <a:r>
              <a:rPr lang="fi-FI" dirty="0" smtClean="0"/>
              <a:t> </a:t>
            </a:r>
            <a:r>
              <a:rPr lang="fi-FI" dirty="0"/>
              <a:t>of </a:t>
            </a:r>
            <a:r>
              <a:rPr lang="fi-FI" dirty="0" err="1" smtClean="0"/>
              <a:t>pollution</a:t>
            </a:r>
            <a:endParaRPr lang="fi-FI" dirty="0" smtClean="0"/>
          </a:p>
          <a:p>
            <a:r>
              <a:rPr lang="en-GB" dirty="0"/>
              <a:t>Journal of Economic Dynamics &amp; Control 30 (2006) 2875–2904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305827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Background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err="1" smtClean="0"/>
              <a:t>Take</a:t>
            </a:r>
            <a:r>
              <a:rPr lang="fi-FI" dirty="0" smtClean="0"/>
              <a:t> into </a:t>
            </a:r>
            <a:r>
              <a:rPr lang="fi-FI" dirty="0" err="1" smtClean="0"/>
              <a:t>account</a:t>
            </a:r>
            <a:r>
              <a:rPr lang="fi-FI" dirty="0" smtClean="0"/>
              <a:t> </a:t>
            </a:r>
            <a:r>
              <a:rPr lang="fi-FI" dirty="0" err="1" smtClean="0"/>
              <a:t>environmental</a:t>
            </a:r>
            <a:r>
              <a:rPr lang="fi-FI" dirty="0" smtClean="0"/>
              <a:t> </a:t>
            </a:r>
            <a:r>
              <a:rPr lang="fi-FI" dirty="0" err="1" smtClean="0"/>
              <a:t>effects</a:t>
            </a:r>
            <a:endParaRPr lang="fi-FI" dirty="0" smtClean="0"/>
          </a:p>
          <a:p>
            <a:r>
              <a:rPr lang="fi-FI" dirty="0" err="1"/>
              <a:t>R</a:t>
            </a:r>
            <a:r>
              <a:rPr lang="fi-FI" dirty="0" err="1" smtClean="0"/>
              <a:t>enewable</a:t>
            </a:r>
            <a:r>
              <a:rPr lang="fi-FI" dirty="0" smtClean="0"/>
              <a:t> </a:t>
            </a:r>
            <a:r>
              <a:rPr lang="fi-FI" dirty="0" err="1" smtClean="0"/>
              <a:t>energy</a:t>
            </a:r>
            <a:r>
              <a:rPr lang="fi-FI" dirty="0" smtClean="0"/>
              <a:t> is </a:t>
            </a:r>
            <a:r>
              <a:rPr lang="fi-FI" dirty="0" err="1" smtClean="0"/>
              <a:t>expensive</a:t>
            </a:r>
            <a:r>
              <a:rPr lang="fi-FI" dirty="0" smtClean="0"/>
              <a:t> to </a:t>
            </a:r>
            <a:r>
              <a:rPr lang="fi-FI" dirty="0" err="1" smtClean="0"/>
              <a:t>produce</a:t>
            </a:r>
            <a:r>
              <a:rPr lang="fi-FI" dirty="0" smtClean="0"/>
              <a:t> </a:t>
            </a:r>
            <a:r>
              <a:rPr lang="fi-FI" dirty="0" err="1" smtClean="0"/>
              <a:t>but</a:t>
            </a:r>
            <a:r>
              <a:rPr lang="fi-FI" dirty="0" smtClean="0"/>
              <a:t> </a:t>
            </a:r>
            <a:r>
              <a:rPr lang="fi-FI" dirty="0" err="1" smtClean="0"/>
              <a:t>its</a:t>
            </a:r>
            <a:r>
              <a:rPr lang="fi-FI" dirty="0" smtClean="0"/>
              <a:t> </a:t>
            </a:r>
            <a:r>
              <a:rPr lang="fi-FI" dirty="0" err="1" smtClean="0"/>
              <a:t>cleaner</a:t>
            </a:r>
            <a:r>
              <a:rPr lang="fi-FI" dirty="0" smtClean="0"/>
              <a:t> </a:t>
            </a:r>
          </a:p>
          <a:p>
            <a:r>
              <a:rPr lang="fi-FI" dirty="0" err="1" smtClean="0"/>
              <a:t>Exhaustible</a:t>
            </a:r>
            <a:r>
              <a:rPr lang="fi-FI" dirty="0" smtClean="0"/>
              <a:t> </a:t>
            </a:r>
            <a:r>
              <a:rPr lang="fi-FI" dirty="0" err="1" smtClean="0"/>
              <a:t>energy</a:t>
            </a:r>
            <a:r>
              <a:rPr lang="fi-FI" dirty="0" smtClean="0"/>
              <a:t> is </a:t>
            </a:r>
            <a:r>
              <a:rPr lang="fi-FI" dirty="0" err="1" smtClean="0"/>
              <a:t>dirty</a:t>
            </a:r>
            <a:r>
              <a:rPr lang="fi-FI" dirty="0" smtClean="0"/>
              <a:t> </a:t>
            </a:r>
            <a:r>
              <a:rPr lang="fi-FI" dirty="0" err="1" smtClean="0"/>
              <a:t>but</a:t>
            </a:r>
            <a:r>
              <a:rPr lang="fi-FI" dirty="0" smtClean="0"/>
              <a:t> </a:t>
            </a:r>
            <a:r>
              <a:rPr lang="fi-FI" dirty="0" err="1" smtClean="0"/>
              <a:t>cheap</a:t>
            </a:r>
            <a:r>
              <a:rPr lang="fi-FI" dirty="0" smtClean="0"/>
              <a:t> </a:t>
            </a:r>
          </a:p>
          <a:p>
            <a:r>
              <a:rPr lang="fi-FI" dirty="0" err="1" smtClean="0"/>
              <a:t>Assume</a:t>
            </a:r>
            <a:r>
              <a:rPr lang="fi-FI" dirty="0" smtClean="0"/>
              <a:t> a </a:t>
            </a:r>
            <a:r>
              <a:rPr lang="fi-FI" dirty="0" err="1" smtClean="0"/>
              <a:t>stock</a:t>
            </a:r>
            <a:r>
              <a:rPr lang="fi-FI" dirty="0" smtClean="0"/>
              <a:t> </a:t>
            </a:r>
            <a:r>
              <a:rPr lang="fi-FI" dirty="0" err="1" smtClean="0"/>
              <a:t>constraint</a:t>
            </a:r>
            <a:r>
              <a:rPr lang="fi-FI" dirty="0" smtClean="0"/>
              <a:t> for </a:t>
            </a:r>
            <a:r>
              <a:rPr lang="fi-FI" dirty="0" err="1" smtClean="0"/>
              <a:t>environment</a:t>
            </a:r>
            <a:r>
              <a:rPr lang="fi-FI" dirty="0" smtClean="0"/>
              <a:t>, </a:t>
            </a:r>
            <a:r>
              <a:rPr lang="fi-FI" dirty="0" err="1" smtClean="0"/>
              <a:t>eg</a:t>
            </a:r>
            <a:r>
              <a:rPr lang="fi-FI" dirty="0" smtClean="0"/>
              <a:t> a </a:t>
            </a:r>
            <a:r>
              <a:rPr lang="fi-FI" dirty="0" err="1" smtClean="0"/>
              <a:t>limit</a:t>
            </a:r>
            <a:r>
              <a:rPr lang="fi-FI" dirty="0" smtClean="0"/>
              <a:t> for </a:t>
            </a:r>
            <a:r>
              <a:rPr lang="fi-FI" dirty="0" err="1" smtClean="0"/>
              <a:t>carbon</a:t>
            </a:r>
            <a:r>
              <a:rPr lang="fi-FI" dirty="0" smtClean="0"/>
              <a:t> </a:t>
            </a:r>
            <a:r>
              <a:rPr lang="fi-FI" dirty="0" err="1" smtClean="0"/>
              <a:t>dioxide</a:t>
            </a:r>
            <a:r>
              <a:rPr lang="fi-FI" dirty="0" smtClean="0"/>
              <a:t> in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atmosphere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905818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Results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Transition</a:t>
            </a:r>
            <a:r>
              <a:rPr lang="fi-FI" dirty="0" smtClean="0"/>
              <a:t> to </a:t>
            </a:r>
            <a:r>
              <a:rPr lang="fi-FI" dirty="0" err="1" smtClean="0"/>
              <a:t>renewable</a:t>
            </a:r>
            <a:r>
              <a:rPr lang="fi-FI" dirty="0" smtClean="0"/>
              <a:t> </a:t>
            </a:r>
            <a:r>
              <a:rPr lang="fi-FI" dirty="0" err="1" smtClean="0"/>
              <a:t>resources</a:t>
            </a:r>
            <a:r>
              <a:rPr lang="fi-FI" dirty="0" smtClean="0"/>
              <a:t> </a:t>
            </a:r>
            <a:r>
              <a:rPr lang="fi-FI" dirty="0" err="1" smtClean="0"/>
              <a:t>may</a:t>
            </a:r>
            <a:r>
              <a:rPr lang="fi-FI" dirty="0" smtClean="0"/>
              <a:t>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temporary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61103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Tuloksia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err="1" smtClean="0"/>
              <a:t>Hotelling</a:t>
            </a:r>
            <a:r>
              <a:rPr lang="fi-FI" dirty="0" smtClean="0"/>
              <a:t>: </a:t>
            </a:r>
            <a:r>
              <a:rPr lang="fi-FI" dirty="0" err="1" smtClean="0"/>
              <a:t>exhaustible</a:t>
            </a:r>
            <a:r>
              <a:rPr lang="fi-FI" dirty="0" smtClean="0"/>
              <a:t> </a:t>
            </a:r>
            <a:r>
              <a:rPr lang="fi-FI" dirty="0" err="1" smtClean="0"/>
              <a:t>resource</a:t>
            </a:r>
            <a:r>
              <a:rPr lang="fi-FI" dirty="0" smtClean="0"/>
              <a:t> </a:t>
            </a:r>
            <a:r>
              <a:rPr lang="fi-FI" dirty="0" err="1" smtClean="0"/>
              <a:t>price</a:t>
            </a:r>
            <a:r>
              <a:rPr lang="fi-FI" dirty="0" smtClean="0"/>
              <a:t> </a:t>
            </a:r>
            <a:r>
              <a:rPr lang="fi-FI" dirty="0" err="1" smtClean="0"/>
              <a:t>increases</a:t>
            </a:r>
            <a:r>
              <a:rPr lang="fi-FI" dirty="0" smtClean="0"/>
              <a:t>, and at T </a:t>
            </a:r>
            <a:r>
              <a:rPr lang="fi-FI" dirty="0" err="1" smtClean="0"/>
              <a:t>there</a:t>
            </a:r>
            <a:r>
              <a:rPr lang="fi-FI" dirty="0" smtClean="0"/>
              <a:t> is a </a:t>
            </a:r>
            <a:r>
              <a:rPr lang="fi-FI" dirty="0" err="1" smtClean="0"/>
              <a:t>switch</a:t>
            </a:r>
            <a:r>
              <a:rPr lang="fi-FI" dirty="0" smtClean="0"/>
              <a:t> to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backstop-technology</a:t>
            </a:r>
            <a:endParaRPr lang="fi-FI" dirty="0" smtClean="0"/>
          </a:p>
          <a:p>
            <a:r>
              <a:rPr lang="fi-FI" dirty="0" err="1" smtClean="0"/>
              <a:t>Environmental</a:t>
            </a:r>
            <a:r>
              <a:rPr lang="fi-FI" dirty="0" smtClean="0"/>
              <a:t> </a:t>
            </a:r>
            <a:r>
              <a:rPr lang="fi-FI" dirty="0" err="1" smtClean="0"/>
              <a:t>constraint</a:t>
            </a:r>
            <a:r>
              <a:rPr lang="fi-FI" dirty="0" smtClean="0"/>
              <a:t>: </a:t>
            </a:r>
            <a:r>
              <a:rPr lang="fi-FI" dirty="0" err="1" smtClean="0"/>
              <a:t>switch</a:t>
            </a:r>
            <a:r>
              <a:rPr lang="fi-FI" dirty="0" smtClean="0"/>
              <a:t> to </a:t>
            </a:r>
            <a:r>
              <a:rPr lang="fi-FI" dirty="0" err="1" smtClean="0"/>
              <a:t>renewables</a:t>
            </a:r>
            <a:r>
              <a:rPr lang="fi-FI" dirty="0" smtClean="0"/>
              <a:t> </a:t>
            </a:r>
            <a:r>
              <a:rPr lang="fi-FI" dirty="0" err="1" smtClean="0"/>
              <a:t>before</a:t>
            </a:r>
            <a:r>
              <a:rPr lang="fi-FI" dirty="0" smtClean="0"/>
              <a:t> </a:t>
            </a:r>
            <a:r>
              <a:rPr lang="fi-FI" dirty="0" err="1" smtClean="0"/>
              <a:t>running</a:t>
            </a:r>
            <a:r>
              <a:rPr lang="fi-FI" dirty="0" smtClean="0"/>
              <a:t> out of </a:t>
            </a:r>
            <a:r>
              <a:rPr lang="fi-FI" dirty="0" err="1" smtClean="0"/>
              <a:t>eg</a:t>
            </a:r>
            <a:r>
              <a:rPr lang="fi-FI" dirty="0" smtClean="0"/>
              <a:t> </a:t>
            </a:r>
            <a:r>
              <a:rPr lang="fi-FI" dirty="0" err="1" smtClean="0"/>
              <a:t>oil</a:t>
            </a:r>
            <a:r>
              <a:rPr lang="fi-FI" dirty="0" smtClean="0"/>
              <a:t> </a:t>
            </a:r>
          </a:p>
          <a:p>
            <a:r>
              <a:rPr lang="fi-FI" dirty="0" err="1" smtClean="0"/>
              <a:t>When</a:t>
            </a:r>
            <a:r>
              <a:rPr lang="fi-FI" dirty="0" smtClean="0"/>
              <a:t> </a:t>
            </a:r>
            <a:r>
              <a:rPr lang="fi-FI" dirty="0" err="1" smtClean="0"/>
              <a:t>atmospheric</a:t>
            </a:r>
            <a:r>
              <a:rPr lang="fi-FI" dirty="0" smtClean="0"/>
              <a:t> </a:t>
            </a:r>
            <a:r>
              <a:rPr lang="fi-FI" dirty="0" err="1" smtClean="0"/>
              <a:t>carbon</a:t>
            </a:r>
            <a:r>
              <a:rPr lang="fi-FI" dirty="0" smtClean="0"/>
              <a:t> </a:t>
            </a:r>
            <a:r>
              <a:rPr lang="fi-FI" dirty="0" err="1" smtClean="0"/>
              <a:t>dioxide</a:t>
            </a:r>
            <a:r>
              <a:rPr lang="fi-FI" dirty="0" smtClean="0"/>
              <a:t> </a:t>
            </a:r>
            <a:r>
              <a:rPr lang="fi-FI" dirty="0" err="1" smtClean="0"/>
              <a:t>levels</a:t>
            </a:r>
            <a:r>
              <a:rPr lang="fi-FI" dirty="0" smtClean="0"/>
              <a:t> </a:t>
            </a:r>
            <a:r>
              <a:rPr lang="fi-FI" dirty="0" err="1" smtClean="0"/>
              <a:t>are</a:t>
            </a:r>
            <a:r>
              <a:rPr lang="fi-FI" dirty="0" smtClean="0"/>
              <a:t> </a:t>
            </a:r>
            <a:r>
              <a:rPr lang="fi-FI" dirty="0" err="1" smtClean="0"/>
              <a:t>fallen</a:t>
            </a:r>
            <a:r>
              <a:rPr lang="fi-FI" dirty="0" smtClean="0"/>
              <a:t> </a:t>
            </a:r>
            <a:r>
              <a:rPr lang="fi-FI" dirty="0" err="1" smtClean="0"/>
              <a:t>back</a:t>
            </a:r>
            <a:r>
              <a:rPr lang="fi-FI" dirty="0" smtClean="0"/>
              <a:t> </a:t>
            </a:r>
            <a:r>
              <a:rPr lang="fi-FI" dirty="0" err="1" smtClean="0"/>
              <a:t>below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constraint</a:t>
            </a:r>
            <a:r>
              <a:rPr lang="fi-FI" dirty="0" smtClean="0"/>
              <a:t>, it is </a:t>
            </a:r>
            <a:r>
              <a:rPr lang="fi-FI" dirty="0" err="1" smtClean="0"/>
              <a:t>optimal</a:t>
            </a:r>
            <a:r>
              <a:rPr lang="fi-FI" dirty="0" smtClean="0"/>
              <a:t> to </a:t>
            </a:r>
            <a:r>
              <a:rPr lang="fi-FI" dirty="0" err="1" smtClean="0"/>
              <a:t>start</a:t>
            </a:r>
            <a:r>
              <a:rPr lang="fi-FI" dirty="0" smtClean="0"/>
              <a:t> </a:t>
            </a:r>
            <a:r>
              <a:rPr lang="fi-FI" dirty="0" err="1" smtClean="0"/>
              <a:t>using</a:t>
            </a:r>
            <a:r>
              <a:rPr lang="fi-FI" dirty="0" smtClean="0"/>
              <a:t> </a:t>
            </a:r>
            <a:r>
              <a:rPr lang="fi-FI" dirty="0" err="1" smtClean="0"/>
              <a:t>fossile</a:t>
            </a:r>
            <a:r>
              <a:rPr lang="fi-FI" dirty="0" smtClean="0"/>
              <a:t> </a:t>
            </a:r>
            <a:r>
              <a:rPr lang="fi-FI" dirty="0" err="1" smtClean="0"/>
              <a:t>fuels</a:t>
            </a:r>
            <a:r>
              <a:rPr lang="fi-FI" dirty="0" smtClean="0"/>
              <a:t> </a:t>
            </a:r>
            <a:r>
              <a:rPr lang="fi-FI" dirty="0" err="1" smtClean="0"/>
              <a:t>again</a:t>
            </a:r>
            <a:r>
              <a:rPr lang="fi-FI" dirty="0" smtClean="0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237778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Assumptions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One market: </a:t>
            </a:r>
            <a:r>
              <a:rPr lang="fi-FI" dirty="0" err="1" smtClean="0"/>
              <a:t>energy</a:t>
            </a:r>
            <a:r>
              <a:rPr lang="fi-FI" dirty="0" smtClean="0"/>
              <a:t> </a:t>
            </a:r>
          </a:p>
          <a:p>
            <a:r>
              <a:rPr lang="fi-FI" dirty="0" err="1" smtClean="0"/>
              <a:t>Two</a:t>
            </a:r>
            <a:r>
              <a:rPr lang="fi-FI" dirty="0" smtClean="0"/>
              <a:t> </a:t>
            </a:r>
            <a:r>
              <a:rPr lang="fi-FI" dirty="0" err="1" smtClean="0"/>
              <a:t>resources</a:t>
            </a:r>
            <a:r>
              <a:rPr lang="fi-FI" dirty="0" smtClean="0"/>
              <a:t>: </a:t>
            </a:r>
            <a:r>
              <a:rPr lang="fi-FI" dirty="0" err="1" smtClean="0"/>
              <a:t>Oil</a:t>
            </a:r>
            <a:r>
              <a:rPr lang="fi-FI" dirty="0" smtClean="0"/>
              <a:t> </a:t>
            </a:r>
            <a:r>
              <a:rPr lang="fi-FI" dirty="0" err="1" smtClean="0"/>
              <a:t>or</a:t>
            </a:r>
            <a:r>
              <a:rPr lang="fi-FI" dirty="0" smtClean="0"/>
              <a:t> </a:t>
            </a:r>
            <a:r>
              <a:rPr lang="fi-FI" dirty="0" err="1" smtClean="0"/>
              <a:t>solar</a:t>
            </a:r>
            <a:r>
              <a:rPr lang="fi-FI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533605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Model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Coal</a:t>
            </a:r>
            <a:r>
              <a:rPr lang="fi-FI" dirty="0" smtClean="0"/>
              <a:t> </a:t>
            </a:r>
            <a:r>
              <a:rPr lang="fi-FI" dirty="0" err="1" smtClean="0"/>
              <a:t>extraction</a:t>
            </a:r>
            <a:r>
              <a:rPr lang="fi-FI" dirty="0" smtClean="0"/>
              <a:t> </a:t>
            </a:r>
            <a:r>
              <a:rPr lang="fi-FI" dirty="0" smtClean="0"/>
              <a:t>x</a:t>
            </a:r>
          </a:p>
          <a:p>
            <a:r>
              <a:rPr lang="fi-FI" dirty="0" err="1" smtClean="0"/>
              <a:t>Solar</a:t>
            </a:r>
            <a:r>
              <a:rPr lang="fi-FI" dirty="0" smtClean="0"/>
              <a:t> </a:t>
            </a:r>
            <a:r>
              <a:rPr lang="fi-FI" dirty="0" err="1" smtClean="0"/>
              <a:t>energy</a:t>
            </a:r>
            <a:r>
              <a:rPr lang="fi-FI" dirty="0" smtClean="0"/>
              <a:t> </a:t>
            </a:r>
            <a:r>
              <a:rPr lang="fi-FI" dirty="0" err="1" smtClean="0"/>
              <a:t>consumption</a:t>
            </a:r>
            <a:r>
              <a:rPr lang="fi-FI" dirty="0" smtClean="0"/>
              <a:t> y</a:t>
            </a:r>
            <a:endParaRPr lang="fi-FI" dirty="0" smtClean="0"/>
          </a:p>
          <a:p>
            <a:r>
              <a:rPr lang="fi-FI" dirty="0" err="1" smtClean="0"/>
              <a:t>Utility</a:t>
            </a:r>
            <a:r>
              <a:rPr lang="fi-FI" dirty="0" smtClean="0"/>
              <a:t> </a:t>
            </a:r>
            <a:r>
              <a:rPr lang="fi-FI" dirty="0" err="1" smtClean="0"/>
              <a:t>from</a:t>
            </a:r>
            <a:r>
              <a:rPr lang="fi-FI" dirty="0" smtClean="0"/>
              <a:t> </a:t>
            </a:r>
            <a:r>
              <a:rPr lang="fi-FI" dirty="0" err="1" smtClean="0"/>
              <a:t>energy</a:t>
            </a:r>
            <a:r>
              <a:rPr lang="fi-FI" dirty="0" smtClean="0"/>
              <a:t> </a:t>
            </a:r>
            <a:r>
              <a:rPr lang="fi-FI" dirty="0" err="1" smtClean="0"/>
              <a:t>consumption</a:t>
            </a:r>
            <a:r>
              <a:rPr lang="fi-FI" dirty="0" smtClean="0"/>
              <a:t> </a:t>
            </a:r>
            <a:r>
              <a:rPr lang="fi-FI" dirty="0" smtClean="0"/>
              <a:t>u(</a:t>
            </a:r>
            <a:r>
              <a:rPr lang="fi-FI" dirty="0" err="1" smtClean="0"/>
              <a:t>x+y</a:t>
            </a:r>
            <a:r>
              <a:rPr lang="fi-FI" dirty="0" smtClean="0"/>
              <a:t>)</a:t>
            </a:r>
          </a:p>
          <a:p>
            <a:r>
              <a:rPr lang="fi-FI" dirty="0" err="1" smtClean="0"/>
              <a:t>Emissions</a:t>
            </a:r>
            <a:r>
              <a:rPr lang="fi-FI" dirty="0" smtClean="0"/>
              <a:t> z </a:t>
            </a:r>
            <a:r>
              <a:rPr lang="fi-FI" dirty="0" smtClean="0"/>
              <a:t>= </a:t>
            </a:r>
            <a:r>
              <a:rPr lang="fi-FI" dirty="0" err="1"/>
              <a:t>b</a:t>
            </a:r>
            <a:r>
              <a:rPr lang="fi-FI" dirty="0" err="1" smtClean="0"/>
              <a:t>x</a:t>
            </a:r>
            <a:endParaRPr lang="fi-FI" dirty="0" smtClean="0"/>
          </a:p>
          <a:p>
            <a:r>
              <a:rPr lang="fi-FI" dirty="0" smtClean="0"/>
              <a:t>Equation of </a:t>
            </a:r>
            <a:r>
              <a:rPr lang="fi-FI" dirty="0" err="1" smtClean="0"/>
              <a:t>motion</a:t>
            </a:r>
            <a:r>
              <a:rPr lang="fi-FI" dirty="0" smtClean="0"/>
              <a:t> for </a:t>
            </a:r>
            <a:r>
              <a:rPr lang="fi-FI" dirty="0" err="1" smtClean="0"/>
              <a:t>carbon</a:t>
            </a:r>
            <a:r>
              <a:rPr lang="fi-FI" dirty="0" smtClean="0"/>
              <a:t> </a:t>
            </a:r>
            <a:r>
              <a:rPr lang="fi-FI" dirty="0" err="1" smtClean="0"/>
              <a:t>dioxide</a:t>
            </a:r>
            <a:r>
              <a:rPr lang="fi-FI" dirty="0" smtClean="0"/>
              <a:t>:</a:t>
            </a:r>
            <a:endParaRPr lang="fi-FI" dirty="0" smtClean="0"/>
          </a:p>
          <a:p>
            <a:pPr>
              <a:buNone/>
            </a:pPr>
            <a:r>
              <a:rPr lang="fi-FI" dirty="0" err="1" smtClean="0"/>
              <a:t>dZ/dt</a:t>
            </a:r>
            <a:r>
              <a:rPr lang="fi-FI" dirty="0" smtClean="0"/>
              <a:t> = </a:t>
            </a:r>
            <a:r>
              <a:rPr lang="fi-FI" dirty="0" err="1" smtClean="0"/>
              <a:t>bx</a:t>
            </a:r>
            <a:r>
              <a:rPr lang="fi-FI" dirty="0" smtClean="0"/>
              <a:t> - a - </a:t>
            </a:r>
            <a:r>
              <a:rPr lang="fi-FI" dirty="0" err="1" smtClean="0"/>
              <a:t>dZ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856208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/>
          <a:lstStyle/>
          <a:p>
            <a:r>
              <a:rPr lang="fi-FI" dirty="0" err="1" smtClean="0"/>
              <a:t>Optimal</a:t>
            </a:r>
            <a:r>
              <a:rPr lang="fi-FI" dirty="0" smtClean="0"/>
              <a:t> </a:t>
            </a:r>
            <a:r>
              <a:rPr lang="fi-FI" dirty="0" err="1" smtClean="0"/>
              <a:t>control</a:t>
            </a:r>
            <a:r>
              <a:rPr lang="fi-FI" dirty="0" smtClean="0"/>
              <a:t> </a:t>
            </a:r>
            <a:r>
              <a:rPr lang="fi-FI" dirty="0" err="1" smtClean="0"/>
              <a:t>model</a:t>
            </a:r>
            <a:endParaRPr lang="fi-FI" dirty="0"/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755775" y="1928813"/>
          <a:ext cx="5907088" cy="207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4" name="Equation" r:id="rId3" imgW="2679480" imgH="939600" progId="Equation.DSMT4">
                  <p:embed/>
                </p:oleObj>
              </mc:Choice>
              <mc:Fallback>
                <p:oleObj name="Equation" r:id="rId3" imgW="2679480" imgH="939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5775" y="1928813"/>
                        <a:ext cx="5907088" cy="2071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5"/>
          <p:cNvGraphicFramePr>
            <a:graphicFrameLocks noChangeAspect="1"/>
          </p:cNvGraphicFramePr>
          <p:nvPr/>
        </p:nvGraphicFramePr>
        <p:xfrm>
          <a:off x="2133600" y="4470400"/>
          <a:ext cx="3805238" cy="170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5" name="Equation" r:id="rId5" imgW="1587240" imgH="711000" progId="Equation.DSMT4">
                  <p:embed/>
                </p:oleObj>
              </mc:Choice>
              <mc:Fallback>
                <p:oleObj name="Equation" r:id="rId5" imgW="158724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470400"/>
                        <a:ext cx="3805238" cy="1703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07017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142984"/>
            <a:ext cx="8186766" cy="1143000"/>
          </a:xfrm>
        </p:spPr>
        <p:txBody>
          <a:bodyPr>
            <a:normAutofit fontScale="90000"/>
          </a:bodyPr>
          <a:lstStyle/>
          <a:p>
            <a:r>
              <a:rPr lang="fi-FI" dirty="0" err="1" smtClean="0"/>
              <a:t>Chakravorty</a:t>
            </a:r>
            <a:r>
              <a:rPr lang="fi-FI" dirty="0"/>
              <a:t>, </a:t>
            </a:r>
            <a:r>
              <a:rPr lang="fi-FI" dirty="0" err="1" smtClean="0"/>
              <a:t>Moreaux</a:t>
            </a:r>
            <a:r>
              <a:rPr lang="fi-FI" dirty="0"/>
              <a:t>, and </a:t>
            </a:r>
            <a:r>
              <a:rPr lang="fi-FI" dirty="0" err="1" smtClean="0"/>
              <a:t>Tidball</a:t>
            </a:r>
            <a:r>
              <a:rPr lang="fi-FI" dirty="0" smtClean="0"/>
              <a:t>: </a:t>
            </a:r>
            <a:r>
              <a:rPr lang="en-GB" dirty="0" smtClean="0"/>
              <a:t>Ordering </a:t>
            </a:r>
            <a:r>
              <a:rPr lang="en-GB" dirty="0"/>
              <a:t>the Extraction of Polluting </a:t>
            </a:r>
            <a:r>
              <a:rPr lang="en-GB" dirty="0" err="1"/>
              <a:t>Nonrenewable</a:t>
            </a:r>
            <a:r>
              <a:rPr lang="en-GB" dirty="0"/>
              <a:t> </a:t>
            </a:r>
            <a:r>
              <a:rPr lang="en-GB" dirty="0" smtClean="0"/>
              <a:t>Resources</a:t>
            </a:r>
            <a:br>
              <a:rPr lang="en-GB" dirty="0" smtClean="0"/>
            </a:br>
            <a:r>
              <a:rPr lang="en-GB" i="1" dirty="0"/>
              <a:t>American Economic Review 2008, 98:3, 1128–1144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6900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 err="1" smtClean="0"/>
              <a:t>Earlier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studies</a:t>
            </a:r>
            <a:endParaRPr lang="fi-FI" altLang="fi-FI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 dirty="0" err="1" smtClean="0"/>
              <a:t>Herfindahl</a:t>
            </a:r>
            <a:r>
              <a:rPr lang="fi-FI" altLang="fi-FI" dirty="0" smtClean="0"/>
              <a:t> (1967), </a:t>
            </a:r>
            <a:r>
              <a:rPr lang="fi-FI" altLang="fi-FI" dirty="0" err="1" smtClean="0"/>
              <a:t>Solow</a:t>
            </a:r>
            <a:r>
              <a:rPr lang="fi-FI" altLang="fi-FI" dirty="0" smtClean="0"/>
              <a:t> &amp; </a:t>
            </a:r>
            <a:r>
              <a:rPr lang="fi-FI" altLang="fi-FI" dirty="0" err="1" smtClean="0"/>
              <a:t>Wan</a:t>
            </a:r>
            <a:r>
              <a:rPr lang="fi-FI" altLang="fi-FI" dirty="0" smtClean="0"/>
              <a:t> (1976) ja Lewis (1982): </a:t>
            </a:r>
            <a:r>
              <a:rPr lang="fi-FI" altLang="fi-FI" dirty="0" err="1" smtClean="0"/>
              <a:t>use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first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resources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which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have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the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lowest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extraction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costs</a:t>
            </a:r>
            <a:endParaRPr lang="fi-FI" altLang="fi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err="1" smtClean="0"/>
              <a:t>Further</a:t>
            </a:r>
            <a:r>
              <a:rPr lang="fi-FI" dirty="0" smtClean="0"/>
              <a:t> </a:t>
            </a:r>
            <a:r>
              <a:rPr lang="fi-FI" dirty="0" err="1" smtClean="0"/>
              <a:t>readings</a:t>
            </a:r>
            <a:r>
              <a:rPr lang="fi-FI" dirty="0" smtClean="0"/>
              <a:t> (</a:t>
            </a:r>
            <a:r>
              <a:rPr lang="fi-FI" dirty="0" err="1" smtClean="0"/>
              <a:t>or</a:t>
            </a:r>
            <a:r>
              <a:rPr lang="fi-FI" dirty="0" smtClean="0"/>
              <a:t> </a:t>
            </a:r>
            <a:r>
              <a:rPr lang="fi-FI" dirty="0" err="1" smtClean="0"/>
              <a:t>articles</a:t>
            </a:r>
            <a:r>
              <a:rPr lang="fi-FI" dirty="0" smtClean="0"/>
              <a:t> for </a:t>
            </a:r>
            <a:r>
              <a:rPr lang="fi-FI" dirty="0" err="1" smtClean="0"/>
              <a:t>essay</a:t>
            </a:r>
            <a:r>
              <a:rPr lang="fi-FI" dirty="0" smtClean="0"/>
              <a:t> and </a:t>
            </a:r>
            <a:r>
              <a:rPr lang="fi-FI" dirty="0" err="1" smtClean="0"/>
              <a:t>presentation</a:t>
            </a:r>
            <a:r>
              <a:rPr lang="fi-FI" dirty="0" smtClean="0"/>
              <a:t>)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b="1" dirty="0"/>
              <a:t>Van der </a:t>
            </a:r>
            <a:r>
              <a:rPr lang="en-GB" b="1" dirty="0" err="1"/>
              <a:t>Werf</a:t>
            </a:r>
            <a:r>
              <a:rPr lang="en-GB" b="1" dirty="0"/>
              <a:t>, Edwin, and </a:t>
            </a:r>
            <a:r>
              <a:rPr lang="en-GB" b="1" dirty="0" err="1"/>
              <a:t>Sjak</a:t>
            </a:r>
            <a:r>
              <a:rPr lang="en-GB" b="1" dirty="0"/>
              <a:t> </a:t>
            </a:r>
            <a:r>
              <a:rPr lang="en-GB" b="1" dirty="0" smtClean="0"/>
              <a:t>Smulders. </a:t>
            </a:r>
            <a:r>
              <a:rPr lang="en-GB" b="1" dirty="0"/>
              <a:t>“Climate Policy and the Optimal Extraction </a:t>
            </a:r>
            <a:r>
              <a:rPr lang="en-GB" b="1" dirty="0" smtClean="0"/>
              <a:t>of High </a:t>
            </a:r>
            <a:r>
              <a:rPr lang="en-GB" b="1" dirty="0"/>
              <a:t>and Low Carbon Fossil Fuels</a:t>
            </a:r>
            <a:r>
              <a:rPr lang="en-GB" dirty="0"/>
              <a:t>.” </a:t>
            </a:r>
            <a:r>
              <a:rPr lang="en-GB" i="1" dirty="0"/>
              <a:t>Canadian Journal of Economics</a:t>
            </a:r>
            <a:r>
              <a:rPr lang="en-GB" i="1" dirty="0" smtClean="0"/>
              <a:t>.</a:t>
            </a:r>
          </a:p>
          <a:p>
            <a:endParaRPr lang="en-GB" i="1" dirty="0"/>
          </a:p>
          <a:p>
            <a:r>
              <a:rPr lang="en-GB" dirty="0" smtClean="0"/>
              <a:t>flow</a:t>
            </a:r>
            <a:r>
              <a:rPr lang="en-GB" dirty="0"/>
              <a:t> </a:t>
            </a:r>
            <a:r>
              <a:rPr lang="en-GB" dirty="0" smtClean="0"/>
              <a:t>constraint for the emissions (instead of stock)</a:t>
            </a:r>
            <a:endParaRPr lang="en-GB" dirty="0" smtClean="0"/>
          </a:p>
          <a:p>
            <a:endParaRPr lang="en-GB" dirty="0"/>
          </a:p>
          <a:p>
            <a:r>
              <a:rPr lang="fr-FR" i="1" dirty="0" smtClean="0">
                <a:hlinkClick r:id="rId2"/>
              </a:rPr>
              <a:t>Canadian Journal of </a:t>
            </a:r>
            <a:r>
              <a:rPr lang="fr-FR" i="1" dirty="0" err="1" smtClean="0">
                <a:hlinkClick r:id="rId2"/>
              </a:rPr>
              <a:t>Economics</a:t>
            </a:r>
            <a:r>
              <a:rPr lang="fr-FR" i="1" dirty="0" smtClean="0">
                <a:hlinkClick r:id="rId2"/>
              </a:rPr>
              <a:t>/Revue canadienne d'économique, Vol. 41, No. 4, pp. 1421-1444, </a:t>
            </a:r>
            <a:r>
              <a:rPr lang="fr-FR" i="1" dirty="0" err="1" smtClean="0">
                <a:hlinkClick r:id="rId2"/>
              </a:rPr>
              <a:t>November</a:t>
            </a:r>
            <a:r>
              <a:rPr lang="fr-FR" i="1" dirty="0" smtClean="0">
                <a:hlinkClick r:id="rId2"/>
              </a:rPr>
              <a:t>/novembre 2008</a:t>
            </a:r>
            <a:r>
              <a:rPr lang="fr-FR" dirty="0" smtClean="0"/>
              <a:t> </a:t>
            </a:r>
            <a:br>
              <a:rPr lang="fr-FR" dirty="0" smtClean="0"/>
            </a:b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65354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 err="1" smtClean="0"/>
              <a:t>Two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resources</a:t>
            </a:r>
            <a:r>
              <a:rPr lang="fi-FI" altLang="fi-FI" dirty="0" smtClean="0"/>
              <a:t>, </a:t>
            </a:r>
            <a:r>
              <a:rPr lang="fi-FI" altLang="fi-FI" dirty="0" err="1" smtClean="0"/>
              <a:t>two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markets</a:t>
            </a:r>
            <a:endParaRPr lang="fi-FI" altLang="fi-FI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 dirty="0" smtClean="0"/>
              <a:t>Resources: </a:t>
            </a:r>
            <a:r>
              <a:rPr lang="fi-FI" altLang="fi-FI" dirty="0" err="1"/>
              <a:t>O</a:t>
            </a:r>
            <a:r>
              <a:rPr lang="fi-FI" altLang="fi-FI" dirty="0" err="1" smtClean="0"/>
              <a:t>il</a:t>
            </a:r>
            <a:r>
              <a:rPr lang="fi-FI" altLang="fi-FI" dirty="0" smtClean="0"/>
              <a:t> &amp; </a:t>
            </a:r>
            <a:r>
              <a:rPr lang="fi-FI" altLang="fi-FI" dirty="0" err="1"/>
              <a:t>C</a:t>
            </a:r>
            <a:r>
              <a:rPr lang="fi-FI" altLang="fi-FI" dirty="0" err="1" smtClean="0"/>
              <a:t>oal</a:t>
            </a:r>
            <a:r>
              <a:rPr lang="fi-FI" altLang="fi-FI" dirty="0" smtClean="0"/>
              <a:t>, </a:t>
            </a:r>
            <a:r>
              <a:rPr lang="fi-FI" altLang="fi-FI" dirty="0" err="1" smtClean="0"/>
              <a:t>extraction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cost</a:t>
            </a:r>
            <a:r>
              <a:rPr lang="fi-FI" altLang="fi-FI" dirty="0" smtClean="0"/>
              <a:t> of </a:t>
            </a:r>
            <a:r>
              <a:rPr lang="fi-FI" altLang="fi-FI" dirty="0" err="1" smtClean="0"/>
              <a:t>coal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higher</a:t>
            </a:r>
            <a:endParaRPr lang="fi-FI" altLang="fi-FI" dirty="0" smtClean="0"/>
          </a:p>
          <a:p>
            <a:pPr eaLnBrk="1" hangingPunct="1"/>
            <a:r>
              <a:rPr lang="fi-FI" altLang="fi-FI" dirty="0" smtClean="0"/>
              <a:t>Markets: </a:t>
            </a:r>
            <a:r>
              <a:rPr lang="fi-FI" altLang="fi-FI" dirty="0" err="1" smtClean="0"/>
              <a:t>Electricity</a:t>
            </a:r>
            <a:r>
              <a:rPr lang="fi-FI" altLang="fi-FI" dirty="0" smtClean="0"/>
              <a:t> &amp; Transport</a:t>
            </a:r>
            <a:endParaRPr lang="fi-FI" altLang="fi-FI" dirty="0" smtClean="0"/>
          </a:p>
          <a:p>
            <a:pPr eaLnBrk="1" hangingPunct="1"/>
            <a:r>
              <a:rPr lang="fi-FI" altLang="fi-FI" dirty="0" err="1" smtClean="0"/>
              <a:t>Electricity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can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be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produced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similarly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with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both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resources</a:t>
            </a:r>
            <a:r>
              <a:rPr lang="fi-FI" altLang="fi-FI" dirty="0" smtClean="0"/>
              <a:t> </a:t>
            </a:r>
          </a:p>
          <a:p>
            <a:pPr eaLnBrk="1" hangingPunct="1"/>
            <a:r>
              <a:rPr lang="fi-FI" altLang="fi-FI" dirty="0" err="1" smtClean="0"/>
              <a:t>Oil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can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be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used</a:t>
            </a:r>
            <a:r>
              <a:rPr lang="fi-FI" altLang="fi-FI" dirty="0" smtClean="0"/>
              <a:t> in transport </a:t>
            </a:r>
            <a:r>
              <a:rPr lang="fi-FI" altLang="fi-FI" dirty="0" err="1" smtClean="0"/>
              <a:t>without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transformation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costs</a:t>
            </a:r>
            <a:r>
              <a:rPr lang="fi-FI" altLang="fi-FI" dirty="0" smtClean="0"/>
              <a:t> </a:t>
            </a:r>
            <a:endParaRPr lang="fi-FI" altLang="fi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 err="1" smtClean="0"/>
              <a:t>Results</a:t>
            </a:r>
            <a:endParaRPr lang="fi-FI" altLang="fi-FI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i-FI" altLang="fi-FI" dirty="0" err="1" smtClean="0"/>
              <a:t>Phase</a:t>
            </a:r>
            <a:r>
              <a:rPr lang="fi-FI" altLang="fi-FI" dirty="0" smtClean="0"/>
              <a:t> I</a:t>
            </a:r>
            <a:r>
              <a:rPr lang="fi-FI" altLang="fi-FI" dirty="0" smtClean="0"/>
              <a:t>: </a:t>
            </a:r>
            <a:r>
              <a:rPr lang="fi-FI" altLang="fi-FI" dirty="0" err="1" smtClean="0"/>
              <a:t>Only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oil</a:t>
            </a:r>
            <a:r>
              <a:rPr lang="fi-FI" altLang="fi-FI" dirty="0" smtClean="0"/>
              <a:t> is </a:t>
            </a:r>
            <a:r>
              <a:rPr lang="fi-FI" altLang="fi-FI" dirty="0" err="1" smtClean="0"/>
              <a:t>used</a:t>
            </a:r>
            <a:r>
              <a:rPr lang="fi-FI" altLang="fi-FI" dirty="0" smtClean="0"/>
              <a:t> (in </a:t>
            </a:r>
            <a:r>
              <a:rPr lang="fi-FI" altLang="fi-FI" dirty="0" err="1" smtClean="0"/>
              <a:t>both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markets</a:t>
            </a:r>
            <a:r>
              <a:rPr lang="fi-FI" altLang="fi-FI" dirty="0" smtClean="0"/>
              <a:t>)</a:t>
            </a:r>
            <a:endParaRPr lang="fi-FI" altLang="fi-FI" dirty="0" smtClean="0"/>
          </a:p>
          <a:p>
            <a:pPr eaLnBrk="1" hangingPunct="1">
              <a:lnSpc>
                <a:spcPct val="90000"/>
              </a:lnSpc>
            </a:pPr>
            <a:endParaRPr lang="fi-FI" altLang="fi-FI" dirty="0" smtClean="0"/>
          </a:p>
          <a:p>
            <a:pPr eaLnBrk="1" hangingPunct="1">
              <a:lnSpc>
                <a:spcPct val="90000"/>
              </a:lnSpc>
            </a:pPr>
            <a:r>
              <a:rPr lang="fi-FI" altLang="fi-FI" dirty="0" err="1" smtClean="0"/>
              <a:t>Phase</a:t>
            </a:r>
            <a:r>
              <a:rPr lang="fi-FI" altLang="fi-FI" dirty="0" smtClean="0"/>
              <a:t> </a:t>
            </a:r>
            <a:r>
              <a:rPr lang="fi-FI" altLang="fi-FI" dirty="0" smtClean="0"/>
              <a:t>II</a:t>
            </a:r>
            <a:r>
              <a:rPr lang="fi-FI" altLang="fi-FI" dirty="0" smtClean="0"/>
              <a:t>: </a:t>
            </a:r>
            <a:r>
              <a:rPr lang="fi-FI" altLang="fi-FI" dirty="0" err="1" smtClean="0"/>
              <a:t>Oil</a:t>
            </a:r>
            <a:r>
              <a:rPr lang="fi-FI" altLang="fi-FI" dirty="0" smtClean="0"/>
              <a:t> for transport, </a:t>
            </a:r>
            <a:r>
              <a:rPr lang="fi-FI" altLang="fi-FI" dirty="0" err="1" smtClean="0"/>
              <a:t>coal</a:t>
            </a:r>
            <a:r>
              <a:rPr lang="fi-FI" altLang="fi-FI" dirty="0" smtClean="0"/>
              <a:t> for </a:t>
            </a:r>
            <a:r>
              <a:rPr lang="fi-FI" altLang="fi-FI" dirty="0" err="1" smtClean="0"/>
              <a:t>electricity</a:t>
            </a:r>
            <a:endParaRPr lang="fi-FI" altLang="fi-FI" dirty="0" smtClean="0"/>
          </a:p>
          <a:p>
            <a:pPr eaLnBrk="1" hangingPunct="1">
              <a:lnSpc>
                <a:spcPct val="90000"/>
              </a:lnSpc>
            </a:pPr>
            <a:endParaRPr lang="fi-FI" altLang="fi-FI" dirty="0" smtClean="0"/>
          </a:p>
          <a:p>
            <a:pPr eaLnBrk="1" hangingPunct="1">
              <a:lnSpc>
                <a:spcPct val="90000"/>
              </a:lnSpc>
            </a:pPr>
            <a:r>
              <a:rPr lang="fi-FI" altLang="fi-FI" dirty="0" err="1" smtClean="0"/>
              <a:t>Phase</a:t>
            </a:r>
            <a:r>
              <a:rPr lang="fi-FI" altLang="fi-FI" dirty="0" smtClean="0"/>
              <a:t> </a:t>
            </a:r>
            <a:r>
              <a:rPr lang="fi-FI" altLang="fi-FI" dirty="0" smtClean="0"/>
              <a:t>III</a:t>
            </a:r>
            <a:r>
              <a:rPr lang="fi-FI" altLang="fi-FI" dirty="0" smtClean="0"/>
              <a:t>: </a:t>
            </a:r>
            <a:r>
              <a:rPr lang="fi-FI" altLang="fi-FI" dirty="0" err="1" smtClean="0"/>
              <a:t>Only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coal</a:t>
            </a:r>
            <a:r>
              <a:rPr lang="fi-FI" altLang="fi-FI" dirty="0" smtClean="0"/>
              <a:t> is </a:t>
            </a:r>
            <a:r>
              <a:rPr lang="fi-FI" altLang="fi-FI" dirty="0" err="1" smtClean="0"/>
              <a:t>used</a:t>
            </a:r>
            <a:endParaRPr lang="fi-FI" altLang="fi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 err="1" smtClean="0"/>
              <a:t>Model</a:t>
            </a:r>
            <a:endParaRPr lang="fi-FI" altLang="fi-FI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i-FI" altLang="fi-FI" smtClean="0"/>
              <a:t>max </a:t>
            </a:r>
          </a:p>
          <a:p>
            <a:pPr eaLnBrk="1" hangingPunct="1">
              <a:buFontTx/>
              <a:buNone/>
            </a:pPr>
            <a:endParaRPr lang="fi-FI" altLang="fi-FI" smtClean="0"/>
          </a:p>
          <a:p>
            <a:pPr eaLnBrk="1" hangingPunct="1">
              <a:buFontTx/>
              <a:buNone/>
            </a:pPr>
            <a:endParaRPr lang="fi-FI" altLang="fi-FI" smtClean="0"/>
          </a:p>
          <a:p>
            <a:pPr eaLnBrk="1" hangingPunct="1">
              <a:buFontTx/>
              <a:buNone/>
            </a:pPr>
            <a:endParaRPr lang="fi-FI" altLang="fi-FI" smtClean="0"/>
          </a:p>
          <a:p>
            <a:pPr eaLnBrk="1" hangingPunct="1">
              <a:buFontTx/>
              <a:buNone/>
            </a:pPr>
            <a:endParaRPr lang="fi-FI" altLang="fi-FI" smtClean="0"/>
          </a:p>
          <a:p>
            <a:pPr eaLnBrk="1" hangingPunct="1">
              <a:buFontTx/>
              <a:buNone/>
            </a:pPr>
            <a:r>
              <a:rPr lang="fi-FI" altLang="fi-FI" smtClean="0"/>
              <a:t>st    </a:t>
            </a:r>
          </a:p>
          <a:p>
            <a:pPr eaLnBrk="1" hangingPunct="1"/>
            <a:endParaRPr lang="fi-FI" altLang="fi-FI" smtClean="0"/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1763713" y="1700213"/>
          <a:ext cx="6048375" cy="209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6" name="Equation" r:id="rId3" imgW="3378200" imgH="1168400" progId="Equation.DSMT4">
                  <p:embed/>
                </p:oleObj>
              </mc:Choice>
              <mc:Fallback>
                <p:oleObj name="Equation" r:id="rId3" imgW="3378200" imgH="1168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1700213"/>
                        <a:ext cx="6048375" cy="209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1619250" y="4508500"/>
          <a:ext cx="2665413" cy="125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7" name="Equation" r:id="rId5" imgW="1460500" imgH="685800" progId="Equation.DSMT4">
                  <p:embed/>
                </p:oleObj>
              </mc:Choice>
              <mc:Fallback>
                <p:oleObj name="Equation" r:id="rId5" imgW="1460500" imgH="685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4508500"/>
                        <a:ext cx="2665413" cy="125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i-FI" altLang="fi-FI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fi-FI" altLang="fi-FI" smtClean="0"/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3" y="981075"/>
            <a:ext cx="8066087" cy="604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 smtClean="0"/>
              <a:t>More </a:t>
            </a:r>
            <a:r>
              <a:rPr lang="fi-FI" altLang="fi-FI" dirty="0" err="1" smtClean="0"/>
              <a:t>resources</a:t>
            </a:r>
            <a:endParaRPr lang="fi-FI" altLang="fi-FI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 dirty="0" err="1" smtClean="0"/>
              <a:t>Chakravorty</a:t>
            </a:r>
            <a:r>
              <a:rPr lang="fi-FI" altLang="fi-FI" dirty="0" smtClean="0"/>
              <a:t>, </a:t>
            </a:r>
            <a:r>
              <a:rPr lang="fi-FI" altLang="fi-FI" dirty="0" err="1" smtClean="0"/>
              <a:t>Krulce</a:t>
            </a:r>
            <a:r>
              <a:rPr lang="fi-FI" altLang="fi-FI" dirty="0" smtClean="0"/>
              <a:t> &amp; </a:t>
            </a:r>
            <a:r>
              <a:rPr lang="fi-FI" altLang="fi-FI" dirty="0" err="1" smtClean="0"/>
              <a:t>Roumasset</a:t>
            </a:r>
            <a:r>
              <a:rPr lang="fi-FI" altLang="fi-FI" dirty="0" smtClean="0"/>
              <a:t> (2005). </a:t>
            </a:r>
            <a:r>
              <a:rPr lang="fi-FI" altLang="fi-FI" dirty="0" err="1" smtClean="0"/>
              <a:t>Specialization</a:t>
            </a:r>
            <a:r>
              <a:rPr lang="fi-FI" altLang="fi-FI" dirty="0" smtClean="0"/>
              <a:t> and </a:t>
            </a:r>
            <a:r>
              <a:rPr lang="fi-FI" altLang="fi-FI" dirty="0" err="1" smtClean="0"/>
              <a:t>non-renewable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resources</a:t>
            </a:r>
            <a:r>
              <a:rPr lang="fi-FI" altLang="fi-FI" dirty="0" smtClean="0"/>
              <a:t>: </a:t>
            </a:r>
            <a:r>
              <a:rPr lang="fi-FI" altLang="fi-FI" dirty="0" err="1" smtClean="0"/>
              <a:t>Ricardo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meets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Ricardo</a:t>
            </a:r>
            <a:r>
              <a:rPr lang="fi-FI" altLang="fi-FI" dirty="0" smtClean="0"/>
              <a:t>. Journal of </a:t>
            </a:r>
            <a:r>
              <a:rPr lang="fi-FI" altLang="fi-FI" dirty="0" err="1" smtClean="0"/>
              <a:t>Economic</a:t>
            </a:r>
            <a:r>
              <a:rPr lang="fi-FI" altLang="fi-FI" dirty="0" smtClean="0"/>
              <a:t> Dynamics &amp; Control 29, 1517-1545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 err="1" smtClean="0"/>
              <a:t>Results</a:t>
            </a:r>
            <a:endParaRPr lang="fi-FI" altLang="fi-FI" dirty="0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altLang="fi-FI" dirty="0" err="1" smtClean="0"/>
              <a:t>Allocate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resources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according</a:t>
            </a:r>
            <a:r>
              <a:rPr lang="fi-FI" altLang="fi-FI" dirty="0" smtClean="0"/>
              <a:t> to </a:t>
            </a:r>
            <a:r>
              <a:rPr lang="fi-FI" altLang="fi-FI" dirty="0" err="1" smtClean="0"/>
              <a:t>their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comparative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advantage</a:t>
            </a:r>
            <a:r>
              <a:rPr lang="fi-FI" altLang="fi-FI" dirty="0" smtClean="0"/>
              <a:t> (</a:t>
            </a:r>
            <a:r>
              <a:rPr lang="fi-FI" altLang="fi-FI" dirty="0" err="1" smtClean="0"/>
              <a:t>difference</a:t>
            </a:r>
            <a:r>
              <a:rPr lang="fi-FI" altLang="fi-FI" dirty="0" smtClean="0"/>
              <a:t> in </a:t>
            </a:r>
            <a:r>
              <a:rPr lang="fi-FI" altLang="fi-FI" dirty="0" err="1" smtClean="0"/>
              <a:t>costs</a:t>
            </a:r>
            <a:r>
              <a:rPr lang="fi-FI" altLang="fi-FI" dirty="0" smtClean="0"/>
              <a:t> is </a:t>
            </a:r>
            <a:r>
              <a:rPr lang="fi-FI" altLang="fi-FI" dirty="0" err="1" smtClean="0"/>
              <a:t>smaller</a:t>
            </a:r>
            <a:r>
              <a:rPr lang="fi-FI" altLang="fi-FI" dirty="0" smtClean="0"/>
              <a:t>)</a:t>
            </a:r>
            <a:endParaRPr lang="fi-FI" altLang="fi-FI" dirty="0" smtClean="0"/>
          </a:p>
          <a:p>
            <a:pPr eaLnBrk="1" hangingPunct="1"/>
            <a:endParaRPr lang="fi-FI" altLang="fi-FI" dirty="0" smtClean="0"/>
          </a:p>
          <a:p>
            <a:pPr eaLnBrk="1" hangingPunct="1"/>
            <a:r>
              <a:rPr lang="fi-FI" altLang="fi-FI" dirty="0" smtClean="0"/>
              <a:t>Order of </a:t>
            </a:r>
            <a:r>
              <a:rPr lang="fi-FI" altLang="fi-FI" dirty="0" err="1" smtClean="0"/>
              <a:t>extraction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according</a:t>
            </a:r>
            <a:r>
              <a:rPr lang="fi-FI" altLang="fi-FI" dirty="0" smtClean="0"/>
              <a:t> to </a:t>
            </a:r>
            <a:r>
              <a:rPr lang="fi-FI" altLang="fi-FI" dirty="0" err="1" smtClean="0"/>
              <a:t>their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absolute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advantage</a:t>
            </a:r>
            <a:r>
              <a:rPr lang="fi-FI" altLang="fi-FI" dirty="0" smtClean="0"/>
              <a:t> (</a:t>
            </a:r>
            <a:r>
              <a:rPr lang="fi-FI" altLang="fi-FI" dirty="0" err="1" smtClean="0"/>
              <a:t>extraction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cost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smaller</a:t>
            </a:r>
            <a:r>
              <a:rPr lang="fi-FI" altLang="fi-FI" dirty="0" smtClean="0"/>
              <a:t>)</a:t>
            </a:r>
            <a:endParaRPr lang="fi-FI" altLang="fi-FI" dirty="0" smtClean="0"/>
          </a:p>
          <a:p>
            <a:pPr eaLnBrk="1" hangingPunct="1"/>
            <a:endParaRPr lang="fi-FI" altLang="fi-FI" dirty="0" smtClean="0"/>
          </a:p>
          <a:p>
            <a:pPr eaLnBrk="1" hangingPunct="1"/>
            <a:r>
              <a:rPr lang="fi-FI" altLang="fi-FI" dirty="0" smtClean="0"/>
              <a:t>m X n </a:t>
            </a:r>
            <a:r>
              <a:rPr lang="fi-FI" altLang="fi-FI" dirty="0" err="1" smtClean="0"/>
              <a:t>model</a:t>
            </a:r>
            <a:r>
              <a:rPr lang="fi-FI" altLang="fi-FI" dirty="0" smtClean="0"/>
              <a:t>, m </a:t>
            </a:r>
            <a:r>
              <a:rPr lang="fi-FI" altLang="fi-FI" dirty="0" err="1" smtClean="0"/>
              <a:t>resources</a:t>
            </a:r>
            <a:r>
              <a:rPr lang="fi-FI" altLang="fi-FI" dirty="0" smtClean="0"/>
              <a:t>, </a:t>
            </a:r>
            <a:r>
              <a:rPr lang="fi-FI" altLang="fi-FI" dirty="0" smtClean="0"/>
              <a:t>n </a:t>
            </a:r>
            <a:r>
              <a:rPr lang="fi-FI" altLang="fi-FI" dirty="0" err="1" smtClean="0"/>
              <a:t>markets</a:t>
            </a:r>
            <a:endParaRPr lang="fi-FI" altLang="fi-FI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 err="1" smtClean="0"/>
              <a:t>Results</a:t>
            </a:r>
            <a:endParaRPr lang="fi-FI" altLang="fi-FI" dirty="0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27463" y="1700808"/>
            <a:ext cx="8229600" cy="4525963"/>
          </a:xfrm>
        </p:spPr>
        <p:txBody>
          <a:bodyPr/>
          <a:lstStyle/>
          <a:p>
            <a:pPr eaLnBrk="1" hangingPunct="1"/>
            <a:r>
              <a:rPr lang="fi-FI" altLang="fi-FI" dirty="0" smtClean="0"/>
              <a:t>If a </a:t>
            </a:r>
            <a:r>
              <a:rPr lang="fi-FI" altLang="fi-FI" dirty="0" err="1" smtClean="0"/>
              <a:t>resource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has</a:t>
            </a:r>
            <a:r>
              <a:rPr lang="fi-FI" altLang="fi-FI" dirty="0" smtClean="0"/>
              <a:t> an </a:t>
            </a:r>
            <a:r>
              <a:rPr lang="fi-FI" altLang="fi-FI" dirty="0" err="1" smtClean="0"/>
              <a:t>absolute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advantage</a:t>
            </a:r>
            <a:r>
              <a:rPr lang="fi-FI" altLang="fi-FI" dirty="0" smtClean="0"/>
              <a:t> and </a:t>
            </a:r>
            <a:r>
              <a:rPr lang="fi-FI" altLang="fi-FI" dirty="0" err="1" smtClean="0"/>
              <a:t>there</a:t>
            </a:r>
            <a:r>
              <a:rPr lang="fi-FI" altLang="fi-FI" dirty="0" smtClean="0"/>
              <a:t> is </a:t>
            </a:r>
            <a:r>
              <a:rPr lang="fi-FI" altLang="fi-FI" dirty="0" err="1" smtClean="0"/>
              <a:t>enough</a:t>
            </a:r>
            <a:r>
              <a:rPr lang="fi-FI" altLang="fi-FI" dirty="0" smtClean="0"/>
              <a:t> of it </a:t>
            </a:r>
            <a:r>
              <a:rPr lang="fi-FI" altLang="fi-FI" dirty="0" err="1" smtClean="0"/>
              <a:t>only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that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resource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willbe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used</a:t>
            </a:r>
            <a:r>
              <a:rPr lang="fi-FI" altLang="fi-FI" dirty="0" smtClean="0"/>
              <a:t> in </a:t>
            </a:r>
            <a:r>
              <a:rPr lang="fi-FI" altLang="fi-FI" dirty="0" err="1" smtClean="0"/>
              <a:t>phase</a:t>
            </a:r>
            <a:r>
              <a:rPr lang="fi-FI" altLang="fi-FI" dirty="0" smtClean="0"/>
              <a:t> I</a:t>
            </a:r>
          </a:p>
          <a:p>
            <a:pPr eaLnBrk="1" hangingPunct="1"/>
            <a:r>
              <a:rPr lang="fi-FI" altLang="fi-FI" dirty="0" smtClean="0"/>
              <a:t>If </a:t>
            </a:r>
            <a:r>
              <a:rPr lang="fi-FI" altLang="fi-FI" dirty="0" err="1" smtClean="0"/>
              <a:t>each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resource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has</a:t>
            </a:r>
            <a:r>
              <a:rPr lang="fi-FI" altLang="fi-FI" dirty="0" smtClean="0"/>
              <a:t> an </a:t>
            </a:r>
            <a:r>
              <a:rPr lang="fi-FI" altLang="fi-FI" dirty="0" err="1" smtClean="0"/>
              <a:t>absolute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advantage</a:t>
            </a:r>
            <a:r>
              <a:rPr lang="fi-FI" altLang="fi-FI" dirty="0" smtClean="0"/>
              <a:t> in at </a:t>
            </a:r>
            <a:r>
              <a:rPr lang="fi-FI" altLang="fi-FI" dirty="0" err="1" smtClean="0"/>
              <a:t>least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one</a:t>
            </a:r>
            <a:r>
              <a:rPr lang="fi-FI" altLang="fi-FI" dirty="0" smtClean="0"/>
              <a:t> market, </a:t>
            </a:r>
            <a:r>
              <a:rPr lang="fi-FI" altLang="fi-FI" dirty="0" err="1" smtClean="0"/>
              <a:t>then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all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resources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are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used</a:t>
            </a:r>
            <a:r>
              <a:rPr lang="fi-FI" altLang="fi-FI" dirty="0" smtClean="0"/>
              <a:t> at </a:t>
            </a:r>
            <a:r>
              <a:rPr lang="fi-FI" altLang="fi-FI" dirty="0" err="1" smtClean="0"/>
              <a:t>each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point</a:t>
            </a:r>
            <a:r>
              <a:rPr lang="fi-FI" altLang="fi-FI" dirty="0" smtClean="0"/>
              <a:t> in </a:t>
            </a:r>
            <a:r>
              <a:rPr lang="fi-FI" altLang="fi-FI" dirty="0" err="1" smtClean="0"/>
              <a:t>time</a:t>
            </a:r>
            <a:endParaRPr lang="fi-FI" altLang="fi-FI" dirty="0" smtClean="0"/>
          </a:p>
          <a:p>
            <a:pPr eaLnBrk="1" hangingPunct="1"/>
            <a:r>
              <a:rPr lang="fi-FI" altLang="fi-FI" dirty="0" err="1" smtClean="0"/>
              <a:t>Only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inferior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resources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are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used</a:t>
            </a:r>
            <a:r>
              <a:rPr lang="fi-FI" altLang="fi-FI" dirty="0" smtClean="0"/>
              <a:t> in </a:t>
            </a:r>
            <a:r>
              <a:rPr lang="fi-FI" altLang="fi-FI" dirty="0" err="1" smtClean="0"/>
              <a:t>the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last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phase</a:t>
            </a:r>
            <a:endParaRPr lang="fi-FI" altLang="fi-FI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537</Words>
  <Application>Microsoft Office PowerPoint</Application>
  <PresentationFormat>On-screen Show (4:3)</PresentationFormat>
  <Paragraphs>77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Wingdings</vt:lpstr>
      <vt:lpstr>Default Design</vt:lpstr>
      <vt:lpstr>Office Theme</vt:lpstr>
      <vt:lpstr>MathType 6.0 Equation</vt:lpstr>
      <vt:lpstr>Equation</vt:lpstr>
      <vt:lpstr>Chakravorty &amp; Krulce. Heterogenous demand and order of resource extraction</vt:lpstr>
      <vt:lpstr>Earlier studies</vt:lpstr>
      <vt:lpstr>Two resources, two markets</vt:lpstr>
      <vt:lpstr>Results</vt:lpstr>
      <vt:lpstr>Model</vt:lpstr>
      <vt:lpstr>PowerPoint Presentation</vt:lpstr>
      <vt:lpstr>More resources</vt:lpstr>
      <vt:lpstr>Results</vt:lpstr>
      <vt:lpstr>Results</vt:lpstr>
      <vt:lpstr>Taxation</vt:lpstr>
      <vt:lpstr>Price dynamics</vt:lpstr>
      <vt:lpstr>Chakravorty, Magne &amp; Moreaux </vt:lpstr>
      <vt:lpstr>Background</vt:lpstr>
      <vt:lpstr>Results</vt:lpstr>
      <vt:lpstr>Tuloksia</vt:lpstr>
      <vt:lpstr>Assumptions</vt:lpstr>
      <vt:lpstr>Model</vt:lpstr>
      <vt:lpstr>Optimal control model</vt:lpstr>
      <vt:lpstr>Chakravorty, Moreaux, and Tidball: Ordering the Extraction of Polluting Nonrenewable Resources American Economic Review 2008, 98:3, 1128–1144</vt:lpstr>
      <vt:lpstr>Further readings (or articles for essay and presentation)</vt:lpstr>
    </vt:vector>
  </TitlesOfParts>
  <Company>IT Department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Chakravorty &amp; Krulce. Heterogenous demand and order of resource extraction</dc:title>
  <dc:creator>mjlindro</dc:creator>
  <cp:lastModifiedBy>Lindroos, Marko J</cp:lastModifiedBy>
  <cp:revision>105</cp:revision>
  <dcterms:created xsi:type="dcterms:W3CDTF">2009-11-06T08:28:54Z</dcterms:created>
  <dcterms:modified xsi:type="dcterms:W3CDTF">2016-11-08T08:48:23Z</dcterms:modified>
</cp:coreProperties>
</file>