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01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969B6-B8CB-4073-A79F-125DAD276F16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9256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B0494-0A33-444C-A445-872A67893FEC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612352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8C662-647C-41FE-A5B3-DE7433620B71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16114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27ABA-2AB5-47EF-98F0-62A3C3F03120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77562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DE36E-F70C-45E0-AED5-B0F570AC8582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62890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96380-6500-41EA-8AD0-1D84CAEF740B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94582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7CF96-4E61-4D04-9E28-0603B2D2348A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11699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24F78-1F2B-4336-9840-B297413F28DA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74736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F886A-684F-4E74-BC35-8120939CAC9E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1699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4512F-F070-45DD-BBCC-9B2014A1FE6D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401302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57604-A785-4BAC-939A-2B91B1AAB018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5058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029FDE-B9DE-47E4-97EC-F08FAE579255}" type="slidenum">
              <a:rPr lang="en-US" altLang="fi-FI"/>
              <a:pPr/>
              <a:t>‹#›</a:t>
            </a:fld>
            <a:endParaRPr lang="en-US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fi-FI" altLang="fi-FI" sz="4400" dirty="0" smtClean="0"/>
              <a:t>YLE13: </a:t>
            </a:r>
            <a:r>
              <a:rPr lang="fi-FI" altLang="fi-FI" sz="4400" dirty="0" err="1" smtClean="0"/>
              <a:t>Duopoly</a:t>
            </a:r>
            <a:endParaRPr lang="en-US" altLang="fi-FI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fi-FI" altLang="fi-FI" sz="3200"/>
              <a:t>Marko Lindroos</a:t>
            </a:r>
            <a:endParaRPr lang="en-US" altLang="fi-FI"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smtClean="0"/>
              <a:t>Price </a:t>
            </a:r>
            <a:r>
              <a:rPr lang="fi-FI" altLang="fi-FI" dirty="0" err="1" smtClean="0"/>
              <a:t>path</a:t>
            </a:r>
            <a:endParaRPr lang="en-US" altLang="fi-FI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altLang="fi-FI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476375" y="2133600"/>
          <a:ext cx="5256213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tion" r:id="rId3" imgW="2768600" imgH="419100" progId="Equation.3">
                  <p:embed/>
                </p:oleObj>
              </mc:Choice>
              <mc:Fallback>
                <p:oleObj name="Equation" r:id="rId3" imgW="27686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133600"/>
                        <a:ext cx="5256213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N </a:t>
            </a:r>
            <a:r>
              <a:rPr lang="fi-FI" altLang="fi-FI" dirty="0" err="1" smtClean="0"/>
              <a:t>firms</a:t>
            </a:r>
            <a:endParaRPr lang="en-US" altLang="fi-FI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endParaRPr lang="fi-FI" altLang="fi-FI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1547813" y="1844675"/>
          <a:ext cx="4968875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0" name="Equation" r:id="rId3" imgW="2349500" imgH="444500" progId="Equation.3">
                  <p:embed/>
                </p:oleObj>
              </mc:Choice>
              <mc:Fallback>
                <p:oleObj name="Equation" r:id="rId3" imgW="2349500" imgH="444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1844675"/>
                        <a:ext cx="4968875" cy="944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1547813" y="3257550"/>
          <a:ext cx="3744912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1" name="Equation" r:id="rId5" imgW="2159000" imgH="469900" progId="Equation.3">
                  <p:embed/>
                </p:oleObj>
              </mc:Choice>
              <mc:Fallback>
                <p:oleObj name="Equation" r:id="rId5" imgW="2159000" imgH="469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257550"/>
                        <a:ext cx="3744912" cy="80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1763713" y="4508500"/>
          <a:ext cx="475297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2" name="Equation" r:id="rId7" imgW="2540000" imgH="469900" progId="Equation.3">
                  <p:embed/>
                </p:oleObj>
              </mc:Choice>
              <mc:Fallback>
                <p:oleObj name="Equation" r:id="rId7" imgW="2540000" imgH="469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4508500"/>
                        <a:ext cx="4752975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1835150" y="5805488"/>
          <a:ext cx="360045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3" name="Equation" r:id="rId9" imgW="2184400" imgH="444500" progId="Equation.3">
                  <p:embed/>
                </p:oleObj>
              </mc:Choice>
              <mc:Fallback>
                <p:oleObj name="Equation" r:id="rId9" imgW="2184400" imgH="444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805488"/>
                        <a:ext cx="3600450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err="1" smtClean="0"/>
              <a:t>Research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questions</a:t>
            </a:r>
            <a:endParaRPr lang="en-US" altLang="fi-FI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altLang="fi-FI" dirty="0" smtClean="0"/>
              <a:t>Market </a:t>
            </a:r>
            <a:r>
              <a:rPr lang="fi-FI" altLang="fi-FI" dirty="0" err="1" smtClean="0"/>
              <a:t>power</a:t>
            </a:r>
            <a:r>
              <a:rPr lang="fi-FI" altLang="fi-FI" dirty="0" smtClean="0"/>
              <a:t> and </a:t>
            </a:r>
            <a:r>
              <a:rPr lang="fi-FI" altLang="fi-FI" dirty="0" err="1" smtClean="0"/>
              <a:t>the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formation</a:t>
            </a:r>
            <a:r>
              <a:rPr lang="fi-FI" altLang="fi-FI" dirty="0" smtClean="0"/>
              <a:t> of </a:t>
            </a:r>
            <a:r>
              <a:rPr lang="fi-FI" altLang="fi-FI" dirty="0" err="1" smtClean="0"/>
              <a:t>cartels</a:t>
            </a:r>
            <a:r>
              <a:rPr lang="fi-FI" altLang="fi-FI" dirty="0" smtClean="0"/>
              <a:t> (OPEC) </a:t>
            </a:r>
          </a:p>
          <a:p>
            <a:pPr>
              <a:lnSpc>
                <a:spcPct val="90000"/>
              </a:lnSpc>
            </a:pPr>
            <a:r>
              <a:rPr lang="fi-FI" altLang="fi-FI" dirty="0" err="1" smtClean="0"/>
              <a:t>Dynaamic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game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theoery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models</a:t>
            </a:r>
            <a:endParaRPr lang="fi-FI" altLang="fi-FI" dirty="0"/>
          </a:p>
          <a:p>
            <a:pPr>
              <a:lnSpc>
                <a:spcPct val="90000"/>
              </a:lnSpc>
            </a:pPr>
            <a:r>
              <a:rPr lang="fi-FI" altLang="fi-FI" dirty="0"/>
              <a:t>Nash </a:t>
            </a:r>
            <a:r>
              <a:rPr lang="fi-FI" altLang="fi-FI" dirty="0" err="1" smtClean="0"/>
              <a:t>equilibrium</a:t>
            </a:r>
            <a:endParaRPr lang="fi-FI" altLang="fi-FI" dirty="0"/>
          </a:p>
          <a:p>
            <a:pPr>
              <a:lnSpc>
                <a:spcPct val="90000"/>
              </a:lnSpc>
            </a:pPr>
            <a:r>
              <a:rPr lang="fi-FI" altLang="fi-FI" dirty="0" err="1" smtClean="0"/>
              <a:t>Stackelberg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equilibrium</a:t>
            </a:r>
            <a:r>
              <a:rPr lang="fi-FI" altLang="fi-FI" dirty="0" smtClean="0"/>
              <a:t>(</a:t>
            </a:r>
            <a:r>
              <a:rPr lang="fi-FI" altLang="fi-FI" dirty="0" err="1" smtClean="0"/>
              <a:t>cartel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leader</a:t>
            </a:r>
            <a:r>
              <a:rPr lang="fi-FI" altLang="fi-FI" dirty="0" smtClean="0"/>
              <a:t>, </a:t>
            </a:r>
            <a:r>
              <a:rPr lang="fi-FI" altLang="fi-FI" dirty="0" err="1" smtClean="0"/>
              <a:t>others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followers</a:t>
            </a:r>
            <a:r>
              <a:rPr lang="fi-FI" altLang="fi-FI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fi-FI" altLang="fi-FI" dirty="0" err="1" smtClean="0"/>
              <a:t>Stability</a:t>
            </a:r>
            <a:r>
              <a:rPr lang="fi-FI" altLang="fi-FI" dirty="0" smtClean="0"/>
              <a:t>? </a:t>
            </a:r>
            <a:r>
              <a:rPr lang="fi-FI" altLang="fi-FI" dirty="0" err="1" smtClean="0"/>
              <a:t>Individual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countries</a:t>
            </a:r>
            <a:r>
              <a:rPr lang="fi-FI" altLang="fi-FI" dirty="0" smtClean="0"/>
              <a:t> in OPEC </a:t>
            </a:r>
            <a:r>
              <a:rPr lang="fi-FI" altLang="fi-FI" dirty="0" err="1" smtClean="0"/>
              <a:t>have</a:t>
            </a:r>
            <a:r>
              <a:rPr lang="fi-FI" altLang="fi-FI" dirty="0" smtClean="0"/>
              <a:t> an </a:t>
            </a:r>
            <a:r>
              <a:rPr lang="fi-FI" altLang="fi-FI" dirty="0" err="1" smtClean="0"/>
              <a:t>incentive</a:t>
            </a:r>
            <a:r>
              <a:rPr lang="fi-FI" altLang="fi-FI" dirty="0" smtClean="0"/>
              <a:t> to </a:t>
            </a:r>
            <a:r>
              <a:rPr lang="fi-FI" altLang="fi-FI" dirty="0" err="1" smtClean="0"/>
              <a:t>produce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more</a:t>
            </a:r>
            <a:endParaRPr lang="en-US" alt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err="1" smtClean="0"/>
              <a:t>Duopoly</a:t>
            </a:r>
            <a:endParaRPr lang="en-US" altLang="fi-FI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 dirty="0" err="1" smtClean="0"/>
              <a:t>Two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identical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firms</a:t>
            </a:r>
            <a:r>
              <a:rPr lang="fi-FI" altLang="fi-FI" dirty="0" smtClean="0"/>
              <a:t>, </a:t>
            </a:r>
            <a:r>
              <a:rPr lang="fi-FI" altLang="fi-FI" dirty="0" err="1" smtClean="0"/>
              <a:t>linear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demand</a:t>
            </a:r>
            <a:r>
              <a:rPr lang="fi-FI" altLang="fi-FI" dirty="0" smtClean="0"/>
              <a:t> </a:t>
            </a:r>
            <a:endParaRPr lang="fi-FI" altLang="fi-FI" dirty="0"/>
          </a:p>
          <a:p>
            <a:endParaRPr lang="fi-FI" altLang="fi-FI" dirty="0"/>
          </a:p>
          <a:p>
            <a:r>
              <a:rPr lang="fi-FI" altLang="fi-FI" dirty="0"/>
              <a:t>Max</a:t>
            </a:r>
          </a:p>
          <a:p>
            <a:endParaRPr lang="fi-FI" altLang="fi-FI" dirty="0"/>
          </a:p>
          <a:p>
            <a:endParaRPr lang="fi-FI" altLang="fi-FI" dirty="0"/>
          </a:p>
          <a:p>
            <a:r>
              <a:rPr lang="fi-FI" altLang="fi-FI" dirty="0"/>
              <a:t>St  </a:t>
            </a:r>
            <a:endParaRPr lang="en-US" altLang="fi-FI" dirty="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268538" y="2924175"/>
          <a:ext cx="3816350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3" imgW="2209800" imgH="635000" progId="Equation.3">
                  <p:embed/>
                </p:oleObj>
              </mc:Choice>
              <mc:Fallback>
                <p:oleObj name="Equation" r:id="rId3" imgW="2209800" imgH="635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924175"/>
                        <a:ext cx="3816350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339975" y="5084763"/>
          <a:ext cx="1944688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5" imgW="863225" imgH="228501" progId="Equation.3">
                  <p:embed/>
                </p:oleObj>
              </mc:Choice>
              <mc:Fallback>
                <p:oleObj name="Equation" r:id="rId5" imgW="863225" imgH="22850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5084763"/>
                        <a:ext cx="1944688" cy="51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err="1" smtClean="0"/>
              <a:t>Hamiltonian</a:t>
            </a:r>
            <a:r>
              <a:rPr lang="fi-FI" altLang="fi-FI" dirty="0" smtClean="0"/>
              <a:t> for </a:t>
            </a:r>
            <a:r>
              <a:rPr lang="fi-FI" altLang="fi-FI" dirty="0" err="1" smtClean="0"/>
              <a:t>firm</a:t>
            </a:r>
            <a:r>
              <a:rPr lang="fi-FI" altLang="fi-FI" dirty="0" smtClean="0"/>
              <a:t> 1</a:t>
            </a:r>
            <a:r>
              <a:rPr lang="en-US" altLang="fi-FI" dirty="0" smtClean="0"/>
              <a:t> </a:t>
            </a:r>
            <a:endParaRPr lang="en-US" altLang="fi-FI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altLang="fi-FI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790575" y="1989138"/>
          <a:ext cx="7381875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3" imgW="2705040" imgH="266400" progId="Equation.3">
                  <p:embed/>
                </p:oleObj>
              </mc:Choice>
              <mc:Fallback>
                <p:oleObj name="Equation" r:id="rId3" imgW="2705040" imgH="26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1989138"/>
                        <a:ext cx="7381875" cy="72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smtClean="0"/>
              <a:t>Maximum </a:t>
            </a:r>
            <a:r>
              <a:rPr lang="fi-FI" altLang="fi-FI" dirty="0" err="1" smtClean="0"/>
              <a:t>principle</a:t>
            </a:r>
            <a:endParaRPr lang="en-US" altLang="fi-FI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altLang="fi-FI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403350" y="1844675"/>
          <a:ext cx="172878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2" name="Equation" r:id="rId3" imgW="850531" imgH="431613" progId="Equation.3">
                  <p:embed/>
                </p:oleObj>
              </mc:Choice>
              <mc:Fallback>
                <p:oleObj name="Equation" r:id="rId3" imgW="850531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844675"/>
                        <a:ext cx="1728788" cy="87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1116013" y="2852738"/>
          <a:ext cx="40322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3" name="Equation" r:id="rId5" imgW="1828800" imgH="266700" progId="Equation.3">
                  <p:embed/>
                </p:oleObj>
              </mc:Choice>
              <mc:Fallback>
                <p:oleObj name="Equation" r:id="rId5" imgW="1828800" imgH="266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52738"/>
                        <a:ext cx="403225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1258888" y="4365625"/>
          <a:ext cx="2881312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Equation" r:id="rId7" imgW="1409088" imgH="431613" progId="Equation.3">
                  <p:embed/>
                </p:oleObj>
              </mc:Choice>
              <mc:Fallback>
                <p:oleObj name="Equation" r:id="rId7" imgW="1409088" imgH="431613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365625"/>
                        <a:ext cx="2881312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1979613" y="5589588"/>
          <a:ext cx="201612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Equation" r:id="rId9" imgW="863225" imgH="266584" progId="Equation.3">
                  <p:embed/>
                </p:oleObj>
              </mc:Choice>
              <mc:Fallback>
                <p:oleObj name="Equation" r:id="rId9" imgW="863225" imgH="266584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5589588"/>
                        <a:ext cx="2016125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err="1" smtClean="0"/>
              <a:t>Timepath</a:t>
            </a:r>
            <a:r>
              <a:rPr lang="fi-FI" altLang="fi-FI" dirty="0" smtClean="0"/>
              <a:t> of </a:t>
            </a:r>
            <a:r>
              <a:rPr lang="fi-FI" altLang="fi-FI" dirty="0" err="1" smtClean="0"/>
              <a:t>costate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variable</a:t>
            </a:r>
            <a:endParaRPr lang="en-US" altLang="fi-FI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 dirty="0" err="1" smtClean="0"/>
              <a:t>Backstop-price</a:t>
            </a:r>
            <a:r>
              <a:rPr lang="fi-FI" altLang="fi-FI" dirty="0" smtClean="0"/>
              <a:t> at T is </a:t>
            </a:r>
            <a:r>
              <a:rPr lang="fi-FI" altLang="fi-FI" dirty="0" err="1" smtClean="0"/>
              <a:t>equal</a:t>
            </a:r>
            <a:r>
              <a:rPr lang="fi-FI" altLang="fi-FI" dirty="0" smtClean="0"/>
              <a:t> to </a:t>
            </a:r>
            <a:r>
              <a:rPr lang="fi-FI" altLang="fi-FI" dirty="0" err="1" smtClean="0"/>
              <a:t>shadow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price</a:t>
            </a:r>
            <a:r>
              <a:rPr lang="en-US" altLang="fi-FI" dirty="0" smtClean="0"/>
              <a:t> (see previous conditions)</a:t>
            </a:r>
            <a:endParaRPr lang="en-US" altLang="fi-FI" dirty="0"/>
          </a:p>
          <a:p>
            <a:endParaRPr lang="fi-FI" altLang="fi-FI" dirty="0"/>
          </a:p>
          <a:p>
            <a:endParaRPr lang="fi-FI" altLang="fi-FI" dirty="0"/>
          </a:p>
          <a:p>
            <a:endParaRPr lang="fi-FI" altLang="fi-FI" dirty="0"/>
          </a:p>
          <a:p>
            <a:pPr>
              <a:buFontTx/>
              <a:buNone/>
            </a:pPr>
            <a:r>
              <a:rPr lang="fi-FI" altLang="fi-FI" dirty="0">
                <a:sym typeface="Wingdings" panose="05000000000000000000" pitchFamily="2" charset="2"/>
              </a:rPr>
              <a:t></a:t>
            </a:r>
            <a:endParaRPr lang="en-US" altLang="fi-FI" dirty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331913" y="2852738"/>
          <a:ext cx="172720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3" imgW="723586" imgH="266584" progId="Equation.3">
                  <p:embed/>
                </p:oleObj>
              </mc:Choice>
              <mc:Fallback>
                <p:oleObj name="Equation" r:id="rId3" imgW="723586" imgH="26658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852738"/>
                        <a:ext cx="1727200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547813" y="4292600"/>
          <a:ext cx="302418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5" imgW="1117115" imgH="266584" progId="Equation.3">
                  <p:embed/>
                </p:oleObj>
              </mc:Choice>
              <mc:Fallback>
                <p:oleObj name="Equation" r:id="rId5" imgW="1117115" imgH="26658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292600"/>
                        <a:ext cx="3024187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err="1" smtClean="0"/>
              <a:t>Reaction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function</a:t>
            </a:r>
            <a:endParaRPr lang="en-US" altLang="fi-FI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altLang="fi-FI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1692275" y="2133600"/>
          <a:ext cx="5616575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Equation" r:id="rId3" imgW="2222500" imgH="266700" progId="Equation.3">
                  <p:embed/>
                </p:oleObj>
              </mc:Choice>
              <mc:Fallback>
                <p:oleObj name="Equation" r:id="rId3" imgW="2222500" imgH="266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133600"/>
                        <a:ext cx="5616575" cy="674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2411413" y="3573463"/>
          <a:ext cx="4176712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Equation" r:id="rId5" imgW="2108200" imgH="469900" progId="Equation.3">
                  <p:embed/>
                </p:oleObj>
              </mc:Choice>
              <mc:Fallback>
                <p:oleObj name="Equation" r:id="rId5" imgW="2108200" imgH="469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3573463"/>
                        <a:ext cx="4176712" cy="925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err="1" smtClean="0"/>
              <a:t>Extraction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paths</a:t>
            </a:r>
            <a:endParaRPr lang="en-US" altLang="fi-FI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endParaRPr lang="fi-FI" altLang="fi-FI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1476375" y="2133600"/>
          <a:ext cx="31813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Equation" r:id="rId3" imgW="1917360" imgH="444240" progId="Equation.3">
                  <p:embed/>
                </p:oleObj>
              </mc:Choice>
              <mc:Fallback>
                <p:oleObj name="Equation" r:id="rId3" imgW="19173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133600"/>
                        <a:ext cx="318135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1476375" y="3141663"/>
          <a:ext cx="2781300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name="Equation" r:id="rId5" imgW="1676400" imgH="469900" progId="Equation.3">
                  <p:embed/>
                </p:oleObj>
              </mc:Choice>
              <mc:Fallback>
                <p:oleObj name="Equation" r:id="rId5" imgW="1676400" imgH="469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141663"/>
                        <a:ext cx="2781300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1547813" y="4508500"/>
          <a:ext cx="3182937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0" name="Equation" r:id="rId7" imgW="1917700" imgH="469900" progId="Equation.3">
                  <p:embed/>
                </p:oleObj>
              </mc:Choice>
              <mc:Fallback>
                <p:oleObj name="Equation" r:id="rId7" imgW="1917700" imgH="469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508500"/>
                        <a:ext cx="3182937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smtClean="0"/>
              <a:t>Time of </a:t>
            </a:r>
            <a:r>
              <a:rPr lang="fi-FI" altLang="fi-FI" dirty="0" err="1" smtClean="0"/>
              <a:t>exhaustion</a:t>
            </a:r>
            <a:endParaRPr lang="en-US" altLang="fi-FI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altLang="fi-FI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1547813" y="2205038"/>
          <a:ext cx="453707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3" imgW="1930400" imgH="444500" progId="Equation.3">
                  <p:embed/>
                </p:oleObj>
              </mc:Choice>
              <mc:Fallback>
                <p:oleObj name="Equation" r:id="rId3" imgW="1930400" imgH="444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205038"/>
                        <a:ext cx="4537075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86</Words>
  <Application>Microsoft Office PowerPoint</Application>
  <PresentationFormat>On-screen Show (4:3)</PresentationFormat>
  <Paragraphs>28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Wingdings</vt:lpstr>
      <vt:lpstr>Default Design</vt:lpstr>
      <vt:lpstr>Microsoft Equation 3.0</vt:lpstr>
      <vt:lpstr>YLE13: Duopoly</vt:lpstr>
      <vt:lpstr>Research questions</vt:lpstr>
      <vt:lpstr>Duopoly</vt:lpstr>
      <vt:lpstr>Hamiltonian for firm 1 </vt:lpstr>
      <vt:lpstr>Maximum principle</vt:lpstr>
      <vt:lpstr>Timepath of costate variable</vt:lpstr>
      <vt:lpstr>Reaction function</vt:lpstr>
      <vt:lpstr>Extraction paths</vt:lpstr>
      <vt:lpstr>Time of exhaustion</vt:lpstr>
      <vt:lpstr>Price path</vt:lpstr>
      <vt:lpstr>N firms</vt:lpstr>
    </vt:vector>
  </TitlesOfParts>
  <Company>University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YE10: Duopoli Hotellingin mallissa</dc:title>
  <dc:creator>admin</dc:creator>
  <cp:lastModifiedBy>Lindroos, Marko J</cp:lastModifiedBy>
  <cp:revision>33</cp:revision>
  <dcterms:created xsi:type="dcterms:W3CDTF">2008-09-14T19:11:53Z</dcterms:created>
  <dcterms:modified xsi:type="dcterms:W3CDTF">2016-11-03T11:55:32Z</dcterms:modified>
</cp:coreProperties>
</file>