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3" r:id="rId3"/>
    <p:sldId id="299" r:id="rId4"/>
    <p:sldId id="303" r:id="rId5"/>
    <p:sldId id="304" r:id="rId6"/>
    <p:sldId id="305" r:id="rId7"/>
    <p:sldId id="306" r:id="rId8"/>
    <p:sldId id="307" r:id="rId9"/>
    <p:sldId id="308" r:id="rId10"/>
    <p:sldId id="309" r:id="rId11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8C"/>
    <a:srgbClr val="FCA311"/>
    <a:srgbClr val="00BD9D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2FE5-87A9-4E54-BCCA-3319AE40339E}" type="datetimeFigureOut">
              <a:rPr lang="fi-FI" smtClean="0"/>
              <a:t>28.9.2017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EAF6B-2771-46C6-84A2-EAA7B5FEB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842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2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694"/>
            <a:ext cx="4994275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2" y="9445387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9C1681-9F50-4ED0-A4CD-AC7671FBA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14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8" name="Picture 1048" descr="xkansi_tk_maatalo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F7DA2A-C79F-4578-AA4C-0391000A2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CE9422-E79F-4A39-80FB-27D3C8B30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E3C306-DA1F-4DBA-8497-84AA02CB8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756E2C-C11C-4611-814F-2DE9C0306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5555DF-805A-441D-A21C-B7856D958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89FF7C-9C71-4CDC-B218-C5ABD0C56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D0FF2-25B8-47C0-A47A-2103CBAAD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3CEEF9-865C-48C9-A565-DC636C9C1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407663-30AF-4CE3-B98E-93643E291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552C26-92C2-4098-B4C5-B091150E8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7FD4B33F-493D-4955-8D04-636ADAAA02F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8" name="Picture 1036" descr="rgb-vaaka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Char char="-"/>
        <a:defRPr>
          <a:solidFill>
            <a:schemeClr val="tx1"/>
          </a:solidFill>
          <a:latin typeface="+mn-lt"/>
        </a:defRPr>
      </a:lvl4pPr>
      <a:lvl5pPr marL="20955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Char char="-"/>
        <a:defRPr>
          <a:solidFill>
            <a:schemeClr val="tx1"/>
          </a:solidFill>
          <a:latin typeface="+mn-lt"/>
        </a:defRPr>
      </a:lvl5pPr>
      <a:lvl6pPr marL="25527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Char char="-"/>
        <a:defRPr>
          <a:solidFill>
            <a:schemeClr val="tx1"/>
          </a:solidFill>
          <a:latin typeface="+mn-lt"/>
        </a:defRPr>
      </a:lvl6pPr>
      <a:lvl7pPr marL="30099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Char char="-"/>
        <a:defRPr>
          <a:solidFill>
            <a:schemeClr val="tx1"/>
          </a:solidFill>
          <a:latin typeface="+mn-lt"/>
        </a:defRPr>
      </a:lvl7pPr>
      <a:lvl8pPr marL="34671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Char char="-"/>
        <a:defRPr>
          <a:solidFill>
            <a:schemeClr val="tx1"/>
          </a:solidFill>
          <a:latin typeface="+mn-lt"/>
        </a:defRPr>
      </a:lvl8pPr>
      <a:lvl9pPr marL="39243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B08C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4"/>
            <a:ext cx="5410200" cy="2830523"/>
          </a:xfrm>
        </p:spPr>
        <p:txBody>
          <a:bodyPr anchor="t"/>
          <a:lstStyle/>
          <a:p>
            <a:r>
              <a:rPr lang="en-US" dirty="0" smtClean="0"/>
              <a:t>YLE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Luonnonvarataloustieteen</a:t>
            </a:r>
            <a:r>
              <a:rPr lang="en-US" dirty="0" smtClean="0"/>
              <a:t> </a:t>
            </a:r>
            <a:r>
              <a:rPr lang="en-US" dirty="0" err="1" smtClean="0"/>
              <a:t>jatkokurssi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Öljy</a:t>
            </a:r>
            <a:r>
              <a:rPr lang="en-US" dirty="0" smtClean="0"/>
              <a:t>, </a:t>
            </a:r>
            <a:r>
              <a:rPr lang="en-US" dirty="0" err="1" smtClean="0"/>
              <a:t>energia</a:t>
            </a:r>
            <a:r>
              <a:rPr lang="en-US" dirty="0" smtClean="0"/>
              <a:t> ja </a:t>
            </a:r>
            <a:r>
              <a:rPr lang="en-US" dirty="0" err="1" smtClean="0"/>
              <a:t>ilmasto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5429264"/>
            <a:ext cx="5410200" cy="85725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esimerkkejä Resource and Energy </a:t>
            </a:r>
            <a:r>
              <a:rPr lang="fi-FI" dirty="0" err="1" smtClean="0"/>
              <a:t>Ecnomics</a:t>
            </a:r>
            <a:r>
              <a:rPr lang="fi-FI" dirty="0" smtClean="0"/>
              <a:t> 2013 </a:t>
            </a:r>
            <a:r>
              <a:rPr lang="fi-FI" dirty="0" err="1" smtClean="0"/>
              <a:t>special</a:t>
            </a:r>
            <a:r>
              <a:rPr lang="fi-FI" dirty="0" smtClean="0"/>
              <a:t> </a:t>
            </a:r>
            <a:r>
              <a:rPr lang="fi-FI" dirty="0" err="1" smtClean="0"/>
              <a:t>issue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Metsätalous, ilman istutuksia metsä on uusiutumaton resurssi (</a:t>
            </a:r>
            <a:r>
              <a:rPr lang="fi-FI" dirty="0" err="1" smtClean="0"/>
              <a:t>Salant</a:t>
            </a:r>
            <a:r>
              <a:rPr lang="fi-FI" dirty="0" smtClean="0"/>
              <a:t>)</a:t>
            </a:r>
          </a:p>
          <a:p>
            <a:endParaRPr lang="fi-FI" dirty="0"/>
          </a:p>
          <a:p>
            <a:r>
              <a:rPr lang="fi-FI" dirty="0" smtClean="0"/>
              <a:t>Antibioottien tehoaminen on uusiutumaton resurssi (</a:t>
            </a:r>
            <a:r>
              <a:rPr lang="fi-FI" dirty="0" err="1" smtClean="0"/>
              <a:t>Herrmann</a:t>
            </a:r>
            <a:r>
              <a:rPr lang="fi-FI" dirty="0" smtClean="0"/>
              <a:t> et al.). Markkinoiden kilpailutilanne vaikuttaa yritysten kannustimiin suojella tuotteidensa tehoa. Jos yrityksiä on vähän, kyseessä voikin olla uusiutuva resurssi.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671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Teemat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 smtClean="0"/>
              <a:t>energia ja ympäristö</a:t>
            </a:r>
          </a:p>
          <a:p>
            <a:endParaRPr lang="fi-FI" dirty="0"/>
          </a:p>
          <a:p>
            <a:r>
              <a:rPr lang="fi-FI" dirty="0" smtClean="0"/>
              <a:t>energiamuodon valinta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Energia ja ympäristö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ilmastonmuutos</a:t>
            </a:r>
          </a:p>
          <a:p>
            <a:endParaRPr lang="fi-FI" dirty="0"/>
          </a:p>
          <a:p>
            <a:r>
              <a:rPr lang="fi-FI" dirty="0" smtClean="0"/>
              <a:t>ilmansaasteet</a:t>
            </a:r>
          </a:p>
          <a:p>
            <a:endParaRPr lang="fi-FI" dirty="0"/>
          </a:p>
          <a:p>
            <a:r>
              <a:rPr lang="fi-FI" dirty="0" smtClean="0"/>
              <a:t>öljyonnettomuudet</a:t>
            </a:r>
          </a:p>
          <a:p>
            <a:endParaRPr lang="fi-FI" dirty="0"/>
          </a:p>
          <a:p>
            <a:r>
              <a:rPr lang="fi-FI" dirty="0" smtClean="0"/>
              <a:t>kaivosten maisema- ja vesistöhaitat</a:t>
            </a:r>
          </a:p>
          <a:p>
            <a:endParaRPr lang="fi-FI" dirty="0"/>
          </a:p>
          <a:p>
            <a:r>
              <a:rPr lang="fi-FI" dirty="0" smtClean="0"/>
              <a:t>ruoan tuotanto </a:t>
            </a:r>
            <a:r>
              <a:rPr lang="fi-FI" dirty="0" err="1" smtClean="0"/>
              <a:t>vs</a:t>
            </a:r>
            <a:r>
              <a:rPr lang="fi-FI" dirty="0" smtClean="0"/>
              <a:t> bioenergia</a:t>
            </a:r>
          </a:p>
          <a:p>
            <a:endParaRPr lang="fi-FI" dirty="0"/>
          </a:p>
          <a:p>
            <a:r>
              <a:rPr lang="fi-FI" dirty="0" smtClean="0"/>
              <a:t>tuulivoiman meluhaitat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320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Energiamuotojen valinta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fossiiliset polttoaineet</a:t>
            </a:r>
          </a:p>
          <a:p>
            <a:endParaRPr lang="fi-FI" dirty="0"/>
          </a:p>
          <a:p>
            <a:r>
              <a:rPr lang="fi-FI" dirty="0" smtClean="0"/>
              <a:t>ydinvoima (fissio, fuusio)</a:t>
            </a:r>
          </a:p>
          <a:p>
            <a:endParaRPr lang="fi-FI" dirty="0"/>
          </a:p>
          <a:p>
            <a:r>
              <a:rPr lang="fi-FI" dirty="0" smtClean="0"/>
              <a:t>vesivoima</a:t>
            </a:r>
          </a:p>
          <a:p>
            <a:endParaRPr lang="fi-FI" dirty="0"/>
          </a:p>
          <a:p>
            <a:r>
              <a:rPr lang="fi-FI" dirty="0" smtClean="0"/>
              <a:t>tuulivoima</a:t>
            </a:r>
          </a:p>
          <a:p>
            <a:endParaRPr lang="fi-FI" dirty="0"/>
          </a:p>
          <a:p>
            <a:r>
              <a:rPr lang="fi-FI" dirty="0" smtClean="0"/>
              <a:t>aurinko</a:t>
            </a:r>
          </a:p>
          <a:p>
            <a:endParaRPr lang="fi-FI" dirty="0"/>
          </a:p>
          <a:p>
            <a:r>
              <a:rPr lang="fi-FI" dirty="0" smtClean="0"/>
              <a:t>biomassa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07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Energiantuotannosta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tärkeä tuotannontekijä</a:t>
            </a:r>
          </a:p>
          <a:p>
            <a:endParaRPr lang="fi-FI" dirty="0"/>
          </a:p>
          <a:p>
            <a:r>
              <a:rPr lang="fi-FI" dirty="0" smtClean="0"/>
              <a:t>1% - 30% kustannuksista</a:t>
            </a:r>
          </a:p>
          <a:p>
            <a:endParaRPr lang="fi-FI" dirty="0"/>
          </a:p>
          <a:p>
            <a:r>
              <a:rPr lang="fi-FI" dirty="0" smtClean="0"/>
              <a:t>energiankysyntä tulee yritysten optimointiongelmista</a:t>
            </a:r>
          </a:p>
          <a:p>
            <a:endParaRPr lang="fi-FI" dirty="0"/>
          </a:p>
          <a:p>
            <a:r>
              <a:rPr lang="fi-FI" dirty="0" smtClean="0"/>
              <a:t>työvoima, pääoma ja muiden tuotannontekijöiden suhteelliset hinnat &amp; tuotantoteknologia määräävät </a:t>
            </a:r>
            <a:r>
              <a:rPr lang="fi-FI" dirty="0" err="1" smtClean="0"/>
              <a:t>ko</a:t>
            </a:r>
            <a:r>
              <a:rPr lang="fi-FI" dirty="0" smtClean="0"/>
              <a:t> kysynnän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784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Kuluttajat ja energia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valo, jäähdytys, lämmitys, ruoanlaitto ja liikenne</a:t>
            </a:r>
          </a:p>
          <a:p>
            <a:endParaRPr lang="fi-FI" dirty="0"/>
          </a:p>
          <a:p>
            <a:r>
              <a:rPr lang="fi-FI" dirty="0" smtClean="0"/>
              <a:t>5 – 15% kustannuksista</a:t>
            </a:r>
          </a:p>
          <a:p>
            <a:endParaRPr lang="fi-FI" dirty="0"/>
          </a:p>
          <a:p>
            <a:r>
              <a:rPr lang="fi-FI" dirty="0" smtClean="0"/>
              <a:t>Välttämätön hyödyke</a:t>
            </a:r>
          </a:p>
          <a:p>
            <a:endParaRPr lang="fi-FI" dirty="0"/>
          </a:p>
          <a:p>
            <a:r>
              <a:rPr lang="fi-FI" dirty="0" smtClean="0"/>
              <a:t>Kaivoksesta pistorasiaan tuotantoketju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089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Uusiutumattomien ja uusiutuvien </a:t>
            </a:r>
            <a:r>
              <a:rPr lang="fi-FI" smtClean="0"/>
              <a:t>luonnonvarojen yhteiskäyttö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Esimerkkejä: </a:t>
            </a:r>
          </a:p>
          <a:p>
            <a:endParaRPr lang="fi-FI" dirty="0"/>
          </a:p>
          <a:p>
            <a:r>
              <a:rPr lang="fi-FI" dirty="0" smtClean="0"/>
              <a:t>Ilmastonmuutos: Uusiutumattomat fossiiliset polttoaineet </a:t>
            </a:r>
            <a:r>
              <a:rPr lang="fi-FI" dirty="0" err="1" smtClean="0"/>
              <a:t>vs</a:t>
            </a:r>
            <a:r>
              <a:rPr lang="fi-FI" dirty="0" smtClean="0"/>
              <a:t> ilmakehän uusiutuva kapasiteetti vastaanottaa CO2 päästöjä</a:t>
            </a:r>
          </a:p>
          <a:p>
            <a:endParaRPr lang="fi-FI" dirty="0"/>
          </a:p>
          <a:p>
            <a:r>
              <a:rPr lang="fi-FI" dirty="0" smtClean="0"/>
              <a:t>Energiantuotanto: Uusiutumattomat </a:t>
            </a:r>
            <a:r>
              <a:rPr lang="fi-FI" dirty="0" err="1" smtClean="0"/>
              <a:t>vs</a:t>
            </a:r>
            <a:r>
              <a:rPr lang="fi-FI" dirty="0" smtClean="0"/>
              <a:t> uusiutuvat energianlähteet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171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1: ilmastonmuutos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max</a:t>
            </a:r>
            <a:r>
              <a:rPr lang="fi-FI" dirty="0" smtClean="0"/>
              <a:t> </a:t>
            </a:r>
            <a:r>
              <a:rPr lang="fi-FI" dirty="0" err="1" smtClean="0"/>
              <a:t>u(x,y</a:t>
            </a:r>
            <a:r>
              <a:rPr lang="fi-FI" dirty="0" smtClean="0"/>
              <a:t>) – </a:t>
            </a:r>
            <a:r>
              <a:rPr lang="fi-FI" dirty="0" err="1" smtClean="0"/>
              <a:t>c(x,Y</a:t>
            </a:r>
            <a:r>
              <a:rPr lang="fi-FI" dirty="0" smtClean="0"/>
              <a:t>) – </a:t>
            </a:r>
            <a:r>
              <a:rPr lang="fi-FI" dirty="0" err="1" smtClean="0"/>
              <a:t>b(y</a:t>
            </a:r>
            <a:r>
              <a:rPr lang="fi-FI" dirty="0" smtClean="0"/>
              <a:t>) + </a:t>
            </a:r>
            <a:r>
              <a:rPr lang="fi-FI" dirty="0" err="1" smtClean="0"/>
              <a:t>v(X,Y</a:t>
            </a:r>
            <a:r>
              <a:rPr lang="fi-FI" dirty="0" smtClean="0"/>
              <a:t>)</a:t>
            </a:r>
          </a:p>
          <a:p>
            <a:endParaRPr lang="fi-FI" dirty="0"/>
          </a:p>
          <a:p>
            <a:r>
              <a:rPr lang="fi-FI" dirty="0" smtClean="0"/>
              <a:t>x uusiutumattoman resurssin hyödyntäminen</a:t>
            </a:r>
          </a:p>
          <a:p>
            <a:r>
              <a:rPr lang="fi-FI" dirty="0" smtClean="0"/>
              <a:t>y uusiutuvan resurssin hyödyntäminen</a:t>
            </a:r>
          </a:p>
          <a:p>
            <a:r>
              <a:rPr lang="fi-FI" dirty="0" smtClean="0"/>
              <a:t>X uusiutumattoman resurssin määrä</a:t>
            </a:r>
          </a:p>
          <a:p>
            <a:r>
              <a:rPr lang="fi-FI" dirty="0" smtClean="0"/>
              <a:t>Y uusiutuvan resurssin määrä</a:t>
            </a:r>
          </a:p>
          <a:p>
            <a:endParaRPr lang="fi-FI" dirty="0"/>
          </a:p>
          <a:p>
            <a:r>
              <a:rPr lang="fi-FI" dirty="0" smtClean="0"/>
              <a:t>c ja b kustannusfunktioita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631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2: Energiantuotanto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max</a:t>
            </a:r>
            <a:r>
              <a:rPr lang="fi-FI" dirty="0" smtClean="0"/>
              <a:t> (px-c)x1 + (py-b)y1 + 1/(1+r) ( (px-c)x2 </a:t>
            </a:r>
            <a:r>
              <a:rPr lang="fi-FI" dirty="0"/>
              <a:t>+ (</a:t>
            </a:r>
            <a:r>
              <a:rPr lang="fi-FI" dirty="0" smtClean="0"/>
              <a:t>py-b)y2 )</a:t>
            </a:r>
          </a:p>
          <a:p>
            <a:endParaRPr lang="fi-FI" dirty="0"/>
          </a:p>
          <a:p>
            <a:r>
              <a:rPr lang="fi-FI" dirty="0" smtClean="0"/>
              <a:t>st x1 + x2 = X</a:t>
            </a:r>
          </a:p>
          <a:p>
            <a:endParaRPr lang="fi-FI" dirty="0"/>
          </a:p>
          <a:p>
            <a:r>
              <a:rPr lang="fi-FI" dirty="0" smtClean="0"/>
              <a:t>st y2 = Y – y1 + F(Y-y1)</a:t>
            </a:r>
          </a:p>
          <a:p>
            <a:endParaRPr lang="fi-FI" dirty="0"/>
          </a:p>
          <a:p>
            <a:r>
              <a:rPr lang="fi-FI" dirty="0" smtClean="0"/>
              <a:t>Tässä </a:t>
            </a:r>
            <a:r>
              <a:rPr lang="fi-FI" dirty="0" err="1" smtClean="0"/>
              <a:t>px</a:t>
            </a:r>
            <a:r>
              <a:rPr lang="fi-FI" dirty="0" smtClean="0"/>
              <a:t> = uusiutumattoman resurssin hinta</a:t>
            </a:r>
          </a:p>
          <a:p>
            <a:r>
              <a:rPr lang="fi-FI" dirty="0" err="1" smtClean="0"/>
              <a:t>py</a:t>
            </a:r>
            <a:r>
              <a:rPr lang="fi-FI" dirty="0" smtClean="0"/>
              <a:t> = uusiutuvan resurssin hinta</a:t>
            </a:r>
          </a:p>
          <a:p>
            <a:r>
              <a:rPr lang="fi-FI" dirty="0" smtClean="0"/>
              <a:t>r = diskonttokorko</a:t>
            </a:r>
          </a:p>
          <a:p>
            <a:r>
              <a:rPr lang="fi-FI" dirty="0" smtClean="0"/>
              <a:t>xi = uusiutumattoman resurssin käyttö periodilla i (=1,2)</a:t>
            </a:r>
          </a:p>
          <a:p>
            <a:r>
              <a:rPr lang="fi-FI" dirty="0" smtClean="0"/>
              <a:t>yi </a:t>
            </a:r>
            <a:r>
              <a:rPr lang="fi-FI" dirty="0"/>
              <a:t>= </a:t>
            </a:r>
            <a:r>
              <a:rPr lang="fi-FI" dirty="0" smtClean="0"/>
              <a:t>uusiutuvan </a:t>
            </a:r>
            <a:r>
              <a:rPr lang="fi-FI" dirty="0"/>
              <a:t>resurssin käyttö periodilla i (=1,2</a:t>
            </a:r>
            <a:r>
              <a:rPr lang="fi-FI" dirty="0" smtClean="0"/>
              <a:t>)</a:t>
            </a:r>
          </a:p>
          <a:p>
            <a:r>
              <a:rPr lang="fi-FI" dirty="0" smtClean="0"/>
              <a:t>F = kasvufunktio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11649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273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YLE 5 Luonnonvarataloustieteen jatkokurssi  Öljy, energia ja ilmasto</vt:lpstr>
      <vt:lpstr>Teemat</vt:lpstr>
      <vt:lpstr>Energia ja ympäristö</vt:lpstr>
      <vt:lpstr>Energiamuotojen valinta</vt:lpstr>
      <vt:lpstr>Energiantuotannosta</vt:lpstr>
      <vt:lpstr>Kuluttajat ja energia</vt:lpstr>
      <vt:lpstr>Uusiutumattomien ja uusiutuvien luonnonvarojen yhteiskäyttö</vt:lpstr>
      <vt:lpstr>Malli 1: ilmastonmuutos</vt:lpstr>
      <vt:lpstr>Malli 2: Energiantuotanto </vt:lpstr>
      <vt:lpstr>Muita esimerkkejä Resource and Energy Ecnomics 2013 special issue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Lindroos, Marko J</dc:creator>
  <cp:lastModifiedBy>Lindroos, Marko J</cp:lastModifiedBy>
  <cp:revision>118</cp:revision>
  <cp:lastPrinted>2003-08-18T12:35:25Z</cp:lastPrinted>
  <dcterms:created xsi:type="dcterms:W3CDTF">2003-08-13T09:52:38Z</dcterms:created>
  <dcterms:modified xsi:type="dcterms:W3CDTF">2017-09-28T12:40:09Z</dcterms:modified>
</cp:coreProperties>
</file>