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7010400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1600200"/>
            <a:ext cx="3429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10200" y="1600200"/>
            <a:ext cx="3429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10200" y="4152900"/>
            <a:ext cx="3429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162800" y="6629400"/>
            <a:ext cx="1905000" cy="201613"/>
          </a:xfrm>
        </p:spPr>
        <p:txBody>
          <a:bodyPr/>
          <a:lstStyle>
            <a:lvl1pPr>
              <a:defRPr/>
            </a:lvl1pPr>
          </a:lstStyle>
          <a:p>
            <a:fld id="{90B934BA-6883-44AF-AF29-DC5A969F1F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7010400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1600200"/>
            <a:ext cx="3429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429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162800" y="6629400"/>
            <a:ext cx="1905000" cy="201613"/>
          </a:xfrm>
        </p:spPr>
        <p:txBody>
          <a:bodyPr/>
          <a:lstStyle>
            <a:lvl1pPr>
              <a:defRPr/>
            </a:lvl1pPr>
          </a:lstStyle>
          <a:p>
            <a:fld id="{199ACCDC-0624-4B10-B17F-80103E887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Kahden vaiheen peli </a:t>
            </a:r>
            <a:r>
              <a:rPr lang="fi-FI" dirty="0"/>
              <a:t>(</a:t>
            </a:r>
            <a:r>
              <a:rPr lang="fi-FI" dirty="0" err="1"/>
              <a:t>Ruseski</a:t>
            </a:r>
            <a:r>
              <a:rPr lang="fi-FI" dirty="0"/>
              <a:t> JEEM 1998)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Oletetaan kaksi valtiota, joissa kalastuslaivaston koko </a:t>
            </a:r>
            <a:r>
              <a:rPr lang="fi-FI" dirty="0"/>
              <a:t>n</a:t>
            </a:r>
            <a:r>
              <a:rPr lang="fi-FI" baseline="-25000" dirty="0"/>
              <a:t>1</a:t>
            </a:r>
            <a:r>
              <a:rPr lang="fi-FI" dirty="0"/>
              <a:t> </a:t>
            </a:r>
            <a:r>
              <a:rPr lang="fi-FI" dirty="0" smtClean="0"/>
              <a:t>ja </a:t>
            </a:r>
            <a:r>
              <a:rPr lang="fi-FI" dirty="0"/>
              <a:t>n</a:t>
            </a:r>
            <a:r>
              <a:rPr lang="fi-FI" baseline="-25000" dirty="0"/>
              <a:t>2</a:t>
            </a:r>
          </a:p>
          <a:p>
            <a:r>
              <a:rPr lang="fi-FI" dirty="0" smtClean="0"/>
              <a:t>Ensimmäisessä vaiheessa valtiot valitsevat nämä kalastuslaivaston koot </a:t>
            </a:r>
            <a:endParaRPr lang="fi-FI" dirty="0"/>
          </a:p>
          <a:p>
            <a:r>
              <a:rPr lang="fi-FI" dirty="0" smtClean="0"/>
              <a:t>Toisessa vaiheessa kalastajat kilpailevat keskenään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Malli ratkaistaan takaperin, ensin toisen vaiheen tasapainokalastuspanokset</a:t>
            </a:r>
            <a:endParaRPr lang="fi-FI" dirty="0"/>
          </a:p>
          <a:p>
            <a:r>
              <a:rPr lang="fi-FI" dirty="0" smtClean="0"/>
              <a:t>Sitten ensimmäisen vaiheen tasapainokalastuslaivastojen koot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Toistetut pelit</a:t>
            </a:r>
            <a:endParaRPr lang="fi-FI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Miten yhteistyö saadaan ylläpidettyä pelin tasapainona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Peliä toistetaan äärettömän monta kertaa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Pelaajat käyttävät </a:t>
            </a:r>
            <a:r>
              <a:rPr lang="fi-FI" dirty="0" err="1" smtClean="0"/>
              <a:t>trigger</a:t>
            </a:r>
            <a:r>
              <a:rPr lang="fi-FI" dirty="0" smtClean="0"/>
              <a:t> strategioita rankaistakseen yhteistyöstä </a:t>
            </a:r>
            <a:r>
              <a:rPr lang="fi-FI" dirty="0" err="1" smtClean="0"/>
              <a:t>poikkevia</a:t>
            </a:r>
            <a:r>
              <a:rPr lang="fi-FI" dirty="0" smtClean="0"/>
              <a:t> valtioita</a:t>
            </a:r>
            <a:endParaRPr lang="fi-FI" dirty="0"/>
          </a:p>
          <a:p>
            <a:r>
              <a:rPr lang="fi-FI" dirty="0" smtClean="0"/>
              <a:t>Yhteistyöstä poikkeaminen laukaisee ei-kooperatiivisen strategian loppuajaksi</a:t>
            </a:r>
            <a:endParaRPr lang="fi-FI" dirty="0"/>
          </a:p>
          <a:p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Yhteistyöstrategian luonnehdinta</a:t>
            </a:r>
            <a:endParaRPr lang="fi-FI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3248025" cy="4953000"/>
          </a:xfrm>
        </p:spPr>
        <p:txBody>
          <a:bodyPr/>
          <a:lstStyle/>
          <a:p>
            <a:r>
              <a:rPr lang="fi-FI" sz="1800" dirty="0" err="1" smtClean="0"/>
              <a:t>Effort</a:t>
            </a:r>
            <a:r>
              <a:rPr lang="fi-FI" sz="1800" dirty="0" smtClean="0"/>
              <a:t> </a:t>
            </a:r>
            <a:r>
              <a:rPr lang="fi-FI" sz="1800" dirty="0" err="1" smtClean="0"/>
              <a:t>SG-mallista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 smtClean="0"/>
              <a:t>Kalakanta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 smtClean="0"/>
              <a:t>Yhteistyöhyödyt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graphicFrame>
        <p:nvGraphicFramePr>
          <p:cNvPr id="67592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5651500" y="1844675"/>
          <a:ext cx="2182813" cy="868363"/>
        </p:xfrm>
        <a:graphic>
          <a:graphicData uri="http://schemas.openxmlformats.org/presentationml/2006/ole">
            <p:oleObj spid="_x0000_s23554" name="Equation" r:id="rId3" imgW="1054080" imgH="419040" progId="Equation.3">
              <p:embed/>
            </p:oleObj>
          </a:graphicData>
        </a:graphic>
      </p:graphicFrame>
      <p:graphicFrame>
        <p:nvGraphicFramePr>
          <p:cNvPr id="67594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5219700" y="4365625"/>
          <a:ext cx="2520950" cy="793750"/>
        </p:xfrm>
        <a:graphic>
          <a:graphicData uri="http://schemas.openxmlformats.org/presentationml/2006/ole">
            <p:oleObj spid="_x0000_s23555" name="Equation" r:id="rId4" imgW="1409400" imgH="444240" progId="Equation.3">
              <p:embed/>
            </p:oleObj>
          </a:graphicData>
        </a:graphic>
      </p:graphicFrame>
      <p:graphicFrame>
        <p:nvGraphicFramePr>
          <p:cNvPr id="67596" name="Object 12"/>
          <p:cNvGraphicFramePr>
            <a:graphicFrameLocks noChangeAspect="1"/>
          </p:cNvGraphicFramePr>
          <p:nvPr/>
        </p:nvGraphicFramePr>
        <p:xfrm>
          <a:off x="5257800" y="2997200"/>
          <a:ext cx="1893888" cy="815975"/>
        </p:xfrm>
        <a:graphic>
          <a:graphicData uri="http://schemas.openxmlformats.org/presentationml/2006/ole">
            <p:oleObj spid="_x0000_s23556" name="Equation" r:id="rId5" imgW="9144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Y</a:t>
            </a:r>
            <a:r>
              <a:rPr lang="fi-FI" dirty="0" smtClean="0"/>
              <a:t>hteistyöstä poikkeaminen</a:t>
            </a:r>
            <a:endParaRPr lang="fi-FI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sz="1800" dirty="0"/>
              <a:t>Best </a:t>
            </a:r>
            <a:r>
              <a:rPr lang="fi-FI" sz="1800" dirty="0" err="1"/>
              <a:t>response</a:t>
            </a:r>
            <a:r>
              <a:rPr lang="fi-FI" sz="1800" dirty="0"/>
              <a:t> </a:t>
            </a:r>
            <a:r>
              <a:rPr lang="fi-FI" sz="1800" dirty="0" smtClean="0"/>
              <a:t>kun kaikki muut valitsevat </a:t>
            </a:r>
            <a:r>
              <a:rPr lang="fi-FI" sz="1800" dirty="0" err="1" smtClean="0"/>
              <a:t>yhteistyöeffortin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 err="1"/>
              <a:t>Optimal</a:t>
            </a:r>
            <a:r>
              <a:rPr lang="fi-FI" sz="1800" dirty="0"/>
              <a:t> </a:t>
            </a:r>
            <a:r>
              <a:rPr lang="fi-FI" sz="1800" dirty="0" err="1"/>
              <a:t>defection</a:t>
            </a:r>
            <a:r>
              <a:rPr lang="fi-FI" sz="1800" dirty="0"/>
              <a:t> </a:t>
            </a:r>
            <a:r>
              <a:rPr lang="fi-FI" sz="1800" dirty="0" err="1"/>
              <a:t>effort</a:t>
            </a:r>
            <a:endParaRPr lang="fi-FI" sz="1800" dirty="0"/>
          </a:p>
          <a:p>
            <a:endParaRPr lang="fi-FI" sz="1800" dirty="0"/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572000" y="2211388"/>
          <a:ext cx="3600450" cy="757237"/>
        </p:xfrm>
        <a:graphic>
          <a:graphicData uri="http://schemas.openxmlformats.org/presentationml/2006/ole">
            <p:oleObj spid="_x0000_s24578" name="Equation" r:id="rId3" imgW="1993680" imgH="419040" progId="Equation.3">
              <p:embed/>
            </p:oleObj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5292725" y="4745038"/>
          <a:ext cx="2735263" cy="850900"/>
        </p:xfrm>
        <a:graphic>
          <a:graphicData uri="http://schemas.openxmlformats.org/presentationml/2006/ole">
            <p:oleObj spid="_x0000_s24579" name="Equation" r:id="rId4" imgW="134604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Ei-kooperatiiviset strategiat</a:t>
            </a:r>
            <a:endParaRPr lang="fi-FI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sz="1800"/>
              <a:t>Effort</a:t>
            </a:r>
          </a:p>
          <a:p>
            <a:endParaRPr lang="fi-FI" sz="1800"/>
          </a:p>
          <a:p>
            <a:endParaRPr lang="fi-FI" sz="1800"/>
          </a:p>
          <a:p>
            <a:endParaRPr lang="fi-FI" sz="1800"/>
          </a:p>
          <a:p>
            <a:r>
              <a:rPr lang="fi-FI" sz="1800"/>
              <a:t>Stock</a:t>
            </a:r>
          </a:p>
        </p:txBody>
      </p:sp>
      <p:graphicFrame>
        <p:nvGraphicFramePr>
          <p:cNvPr id="74758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3348038" y="1773238"/>
          <a:ext cx="2663825" cy="869950"/>
        </p:xfrm>
        <a:graphic>
          <a:graphicData uri="http://schemas.openxmlformats.org/presentationml/2006/ole">
            <p:oleObj spid="_x0000_s25602" name="Equation" r:id="rId3" imgW="1282680" imgH="419040" progId="Equation.3">
              <p:embed/>
            </p:oleObj>
          </a:graphicData>
        </a:graphic>
      </p:graphicFrame>
      <p:graphicFrame>
        <p:nvGraphicFramePr>
          <p:cNvPr id="74760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635375" y="3068638"/>
          <a:ext cx="2087563" cy="819150"/>
        </p:xfrm>
        <a:graphic>
          <a:graphicData uri="http://schemas.openxmlformats.org/presentationml/2006/ole">
            <p:oleObj spid="_x0000_s25603" name="Equation" r:id="rId4" imgW="10029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Cooperation vs. cheating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36068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fi-FI"/>
          </a:p>
          <a:p>
            <a:r>
              <a:rPr lang="fi-FI"/>
              <a:t>Benefits from cheating</a:t>
            </a:r>
          </a:p>
          <a:p>
            <a:endParaRPr lang="fi-FI"/>
          </a:p>
          <a:p>
            <a:endParaRPr lang="fi-FI"/>
          </a:p>
          <a:p>
            <a:r>
              <a:rPr lang="fi-FI"/>
              <a:t>Condition for cooperative equilibrium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i-FI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3984625" y="2276475"/>
          <a:ext cx="4843463" cy="733425"/>
        </p:xfrm>
        <a:graphic>
          <a:graphicData uri="http://schemas.openxmlformats.org/presentationml/2006/ole">
            <p:oleObj spid="_x0000_s26626" name="Equation" r:id="rId3" imgW="2768400" imgH="419040" progId="Equation.3">
              <p:embed/>
            </p:oleObj>
          </a:graphicData>
        </a:graphic>
      </p:graphicFrame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i-FI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i-FI"/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3697288" y="4005263"/>
          <a:ext cx="4891087" cy="777875"/>
        </p:xfrm>
        <a:graphic>
          <a:graphicData uri="http://schemas.openxmlformats.org/presentationml/2006/ole">
            <p:oleObj spid="_x0000_s26627" name="Equation" r:id="rId4" imgW="28191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Keskustelua</a:t>
            </a:r>
            <a:endParaRPr lang="fi-FI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Hannesson</a:t>
            </a:r>
            <a:r>
              <a:rPr lang="fi-FI" dirty="0"/>
              <a:t> (JEEM 1997) </a:t>
            </a:r>
            <a:r>
              <a:rPr lang="fi-FI" dirty="0" smtClean="0"/>
              <a:t>vastaavia tuloksia eri mallilla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Suuremmat kustannukset ja matalampi </a:t>
            </a:r>
            <a:r>
              <a:rPr lang="fi-FI" dirty="0" err="1" smtClean="0"/>
              <a:t>diskonttorko</a:t>
            </a:r>
            <a:r>
              <a:rPr lang="fi-FI" dirty="0" smtClean="0"/>
              <a:t> </a:t>
            </a:r>
            <a:r>
              <a:rPr lang="fi-FI" dirty="0" smtClean="0">
                <a:sym typeface="Wingdings" pitchFamily="2" charset="2"/>
              </a:rPr>
              <a:t> suurempi määrä valtioita pystytään ylläpitämään yhteistyötasapainona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Self-enforcing</a:t>
            </a:r>
            <a:r>
              <a:rPr lang="fi-FI" dirty="0"/>
              <a:t> </a:t>
            </a:r>
            <a:r>
              <a:rPr lang="fi-FI" dirty="0" err="1"/>
              <a:t>agreements</a:t>
            </a:r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2. vaihe: Kalastajien kilpailu</a:t>
            </a:r>
            <a:endParaRPr lang="fi-FI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6415088" cy="4953000"/>
          </a:xfrm>
        </p:spPr>
        <p:txBody>
          <a:bodyPr/>
          <a:lstStyle/>
          <a:p>
            <a:r>
              <a:rPr lang="fi-FI" sz="1800" dirty="0" err="1" smtClean="0"/>
              <a:t>Steady</a:t>
            </a:r>
            <a:r>
              <a:rPr lang="fi-FI" sz="1800" dirty="0" smtClean="0"/>
              <a:t> </a:t>
            </a:r>
            <a:r>
              <a:rPr lang="fi-FI" sz="1800" dirty="0" err="1"/>
              <a:t>state</a:t>
            </a:r>
            <a:r>
              <a:rPr lang="fi-FI" sz="1800" dirty="0"/>
              <a:t> </a:t>
            </a:r>
            <a:r>
              <a:rPr lang="fi-FI" sz="1800" dirty="0" smtClean="0"/>
              <a:t>kanta, suuri E valtion kalastuspanos, pieni e yksittäisen kalastajan kalastuspanos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 smtClean="0"/>
          </a:p>
          <a:p>
            <a:endParaRPr lang="fi-FI" sz="1800" dirty="0" smtClean="0"/>
          </a:p>
          <a:p>
            <a:r>
              <a:rPr lang="fi-FI" sz="1800" dirty="0" smtClean="0"/>
              <a:t>Yksittäisen kalastusyrityksen tavoitefunktio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11413" y="2997200"/>
          <a:ext cx="2339975" cy="690563"/>
        </p:xfrm>
        <a:graphic>
          <a:graphicData uri="http://schemas.openxmlformats.org/presentationml/2006/ole">
            <p:oleObj spid="_x0000_s1026" name="Equation" r:id="rId3" imgW="1333440" imgH="39348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627313" y="5949950"/>
          <a:ext cx="1943100" cy="384175"/>
        </p:xfrm>
        <a:graphic>
          <a:graphicData uri="http://schemas.openxmlformats.org/presentationml/2006/ole">
            <p:oleObj spid="_x0000_s1027" name="Equation" r:id="rId4" imgW="1155600" imgH="228600" progId="Equation.3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689225" y="3849688"/>
          <a:ext cx="2441575" cy="777875"/>
        </p:xfrm>
        <a:graphic>
          <a:graphicData uri="http://schemas.openxmlformats.org/presentationml/2006/ole">
            <p:oleObj spid="_x0000_s1028" name="Ekvation" r:id="rId5" imgW="13968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Reaktiofunktiot laivastotasolla</a:t>
            </a:r>
            <a:endParaRPr lang="fi-FI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6775450" cy="4953000"/>
          </a:xfrm>
        </p:spPr>
        <p:txBody>
          <a:bodyPr/>
          <a:lstStyle/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 smtClean="0"/>
              <a:t>Ensimmäisen kertaluvun ehdot yksittäiselle kalastusyritykselle: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graphicFrame>
        <p:nvGraphicFramePr>
          <p:cNvPr id="19466" name="Object 10"/>
          <p:cNvGraphicFramePr>
            <a:graphicFrameLocks noChangeAspect="1"/>
          </p:cNvGraphicFramePr>
          <p:nvPr>
            <p:ph sz="quarter" idx="2"/>
          </p:nvPr>
        </p:nvGraphicFramePr>
        <p:xfrm>
          <a:off x="2484438" y="3644900"/>
          <a:ext cx="5495925" cy="1335088"/>
        </p:xfrm>
        <a:graphic>
          <a:graphicData uri="http://schemas.openxmlformats.org/presentationml/2006/ole">
            <p:oleObj spid="_x0000_s2050" name="Equation" r:id="rId3" imgW="3136680" imgH="761760" progId="Equation.3">
              <p:embed/>
            </p:oleObj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3076575" y="5562600"/>
          <a:ext cx="3602038" cy="755650"/>
        </p:xfrm>
        <a:graphic>
          <a:graphicData uri="http://schemas.openxmlformats.org/presentationml/2006/ole">
            <p:oleObj spid="_x0000_s2051" name="Equation" r:id="rId4" imgW="20574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Valtioiden tasapainokalastuspanokset</a:t>
            </a:r>
            <a:endParaRPr lang="fi-FI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6704013" cy="4953000"/>
          </a:xfrm>
        </p:spPr>
        <p:txBody>
          <a:bodyPr/>
          <a:lstStyle/>
          <a:p>
            <a:r>
              <a:rPr lang="fi-FI" sz="1800" dirty="0" smtClean="0"/>
              <a:t>Analogisesti toiselle valtiolle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 smtClean="0"/>
              <a:t>Ratkaistaan yhtälöryhmä ja saadaan tasapaino:</a:t>
            </a:r>
            <a:endParaRPr lang="fi-FI" sz="1800" dirty="0"/>
          </a:p>
          <a:p>
            <a:endParaRPr lang="fi-FI" sz="1800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627313" y="2565400"/>
          <a:ext cx="2868612" cy="755650"/>
        </p:xfrm>
        <a:graphic>
          <a:graphicData uri="http://schemas.openxmlformats.org/presentationml/2006/ole">
            <p:oleObj spid="_x0000_s3074" name="Equation" r:id="rId3" imgW="1638000" imgH="431640" progId="Equation.3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2771775" y="4659313"/>
          <a:ext cx="2422525" cy="741362"/>
        </p:xfrm>
        <a:graphic>
          <a:graphicData uri="http://schemas.openxmlformats.org/presentationml/2006/ole">
            <p:oleObj spid="_x0000_s3075" name="Equation" r:id="rId4" imgW="1409400" imgH="431640" progId="Equation.3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2722563" y="5876925"/>
          <a:ext cx="2378075" cy="755650"/>
        </p:xfrm>
        <a:graphic>
          <a:graphicData uri="http://schemas.openxmlformats.org/presentationml/2006/ole">
            <p:oleObj spid="_x0000_s3076" name="Equation" r:id="rId5" imgW="13586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Tasapainokanta</a:t>
            </a:r>
            <a:endParaRPr lang="fi-FI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sz="1800" dirty="0" smtClean="0"/>
              <a:t>Sijoitetaan tasapainopanokset </a:t>
            </a:r>
            <a:r>
              <a:rPr lang="fi-FI" sz="1800" dirty="0" err="1" smtClean="0"/>
              <a:t>steady</a:t>
            </a:r>
            <a:r>
              <a:rPr lang="fi-FI" sz="1800" dirty="0" smtClean="0"/>
              <a:t> </a:t>
            </a:r>
            <a:r>
              <a:rPr lang="fi-FI" sz="1800" dirty="0" err="1" smtClean="0"/>
              <a:t>state</a:t>
            </a:r>
            <a:r>
              <a:rPr lang="fi-FI" sz="1800" dirty="0" smtClean="0"/>
              <a:t> kannan yhtälöön</a:t>
            </a:r>
            <a:endParaRPr lang="fi-FI" sz="1800" dirty="0"/>
          </a:p>
          <a:p>
            <a:endParaRPr lang="fi-FI" sz="1800" dirty="0"/>
          </a:p>
          <a:p>
            <a:r>
              <a:rPr lang="fi-FI" sz="1800" dirty="0" smtClean="0"/>
              <a:t>Pitkän aikavälin kanta riippuu kalastuslaivastojen koosta </a:t>
            </a:r>
            <a:endParaRPr lang="fi-FI" sz="1800" dirty="0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651500" y="2852738"/>
          <a:ext cx="2092325" cy="690562"/>
        </p:xfrm>
        <a:graphic>
          <a:graphicData uri="http://schemas.openxmlformats.org/presentationml/2006/ole">
            <p:oleObj spid="_x0000_s4098" name="Equation" r:id="rId3" imgW="13078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Tasapainovoitot</a:t>
            </a:r>
            <a:endParaRPr lang="fi-FI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sz="1800" dirty="0" smtClean="0"/>
              <a:t>Sijoitetaan tavoitefunktioon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11363" y="3603625"/>
          <a:ext cx="3103562" cy="1098550"/>
        </p:xfrm>
        <a:graphic>
          <a:graphicData uri="http://schemas.openxmlformats.org/presentationml/2006/ole">
            <p:oleObj spid="_x0000_s5122" name="Equation" r:id="rId3" imgW="143496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Ensimmäinen vaihe</a:t>
            </a:r>
            <a:endParaRPr lang="fi-FI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6199188" cy="4953000"/>
          </a:xfrm>
        </p:spPr>
        <p:txBody>
          <a:bodyPr/>
          <a:lstStyle/>
          <a:p>
            <a:r>
              <a:rPr lang="fi-FI" sz="1800" dirty="0" smtClean="0"/>
              <a:t>Valtiot maksimoivat hyvinvointiaan, eli kalastusvoitot vähennettynä säätelykustannuksilla 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r>
              <a:rPr lang="fi-FI" sz="1800" dirty="0" err="1" smtClean="0"/>
              <a:t>Ensmmäisen</a:t>
            </a:r>
            <a:r>
              <a:rPr lang="fi-FI" sz="1800" dirty="0" smtClean="0"/>
              <a:t> kertaluvun ehdoista voidaan laskea tasapainolaivastokoot (implisiittiset reaktiofunktiot)</a:t>
            </a: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097213" y="2852738"/>
          <a:ext cx="2987675" cy="546100"/>
        </p:xfrm>
        <a:graphic>
          <a:graphicData uri="http://schemas.openxmlformats.org/presentationml/2006/ole">
            <p:oleObj spid="_x0000_s6146" name="Equation" r:id="rId3" imgW="1180800" imgH="215640" progId="Equation.3">
              <p:embed/>
            </p:oleObj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1895475" y="4765675"/>
          <a:ext cx="5713413" cy="1171575"/>
        </p:xfrm>
        <a:graphic>
          <a:graphicData uri="http://schemas.openxmlformats.org/presentationml/2006/ole">
            <p:oleObj spid="_x0000_s6147" name="Equation" r:id="rId4" imgW="247644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Tasapainolaivaston koko</a:t>
            </a:r>
            <a:endParaRPr lang="fi-FI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600200"/>
            <a:ext cx="6199188" cy="4953000"/>
          </a:xfrm>
        </p:spPr>
        <p:txBody>
          <a:bodyPr/>
          <a:lstStyle/>
          <a:p>
            <a:r>
              <a:rPr lang="fi-FI" sz="1800" dirty="0" smtClean="0"/>
              <a:t>Symmetriset valtiot ja muuttujanvaihto: </a:t>
            </a:r>
            <a:r>
              <a:rPr lang="fi-FI" sz="1800" dirty="0"/>
              <a:t>m = 2n+1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 smtClean="0"/>
          </a:p>
          <a:p>
            <a:endParaRPr lang="fi-FI" sz="1800" dirty="0" smtClean="0"/>
          </a:p>
          <a:p>
            <a:r>
              <a:rPr lang="fi-FI" sz="1800" dirty="0" smtClean="0"/>
              <a:t>Kun F lähestyy nollaa </a:t>
            </a:r>
            <a:r>
              <a:rPr lang="fi-FI" sz="1800" dirty="0">
                <a:sym typeface="Wingdings" pitchFamily="2" charset="2"/>
              </a:rPr>
              <a:t> </a:t>
            </a:r>
            <a:r>
              <a:rPr lang="fi-FI" sz="1800" dirty="0" err="1">
                <a:sym typeface="Wingdings" pitchFamily="2" charset="2"/>
              </a:rPr>
              <a:t>open</a:t>
            </a:r>
            <a:r>
              <a:rPr lang="fi-FI" sz="1800" dirty="0">
                <a:sym typeface="Wingdings" pitchFamily="2" charset="2"/>
              </a:rPr>
              <a:t> </a:t>
            </a:r>
            <a:r>
              <a:rPr lang="fi-FI" sz="1800" dirty="0" err="1">
                <a:sym typeface="Wingdings" pitchFamily="2" charset="2"/>
              </a:rPr>
              <a:t>access</a:t>
            </a:r>
            <a:r>
              <a:rPr lang="fi-FI" sz="1800" dirty="0"/>
              <a:t> </a:t>
            </a:r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195513" y="2349500"/>
          <a:ext cx="3155950" cy="1225550"/>
        </p:xfrm>
        <a:graphic>
          <a:graphicData uri="http://schemas.openxmlformats.org/presentationml/2006/ole">
            <p:oleObj spid="_x0000_s7170" name="Equation" r:id="rId3" imgW="1307880" imgH="507960" progId="Equation.3">
              <p:embed/>
            </p:oleObj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1752600" y="3733800"/>
          <a:ext cx="4594225" cy="1592263"/>
        </p:xfrm>
        <a:graphic>
          <a:graphicData uri="http://schemas.openxmlformats.org/presentationml/2006/ole">
            <p:oleObj spid="_x0000_s7171" name="Equation" r:id="rId4" imgW="190476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Keskustelua</a:t>
            </a:r>
            <a:endParaRPr lang="fi-FI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Tukiaiset</a:t>
            </a:r>
            <a:endParaRPr lang="fi-FI" dirty="0"/>
          </a:p>
          <a:p>
            <a:r>
              <a:rPr lang="fi-FI" dirty="0" err="1"/>
              <a:t>Quinn</a:t>
            </a:r>
            <a:r>
              <a:rPr lang="fi-FI" dirty="0"/>
              <a:t> &amp; </a:t>
            </a:r>
            <a:r>
              <a:rPr lang="fi-FI" dirty="0" err="1" smtClean="0"/>
              <a:t>Ruseski</a:t>
            </a:r>
            <a:r>
              <a:rPr lang="fi-FI" dirty="0" smtClean="0"/>
              <a:t> 2001: epäsymmetriset kalastusyritykset</a:t>
            </a:r>
            <a:endParaRPr lang="fi-FI" dirty="0"/>
          </a:p>
          <a:p>
            <a:r>
              <a:rPr lang="fi-FI" dirty="0" err="1"/>
              <a:t>entry</a:t>
            </a:r>
            <a:r>
              <a:rPr lang="fi-FI" dirty="0"/>
              <a:t> </a:t>
            </a:r>
            <a:r>
              <a:rPr lang="fi-FI" dirty="0" err="1"/>
              <a:t>deterring</a:t>
            </a:r>
            <a:r>
              <a:rPr lang="fi-FI" dirty="0"/>
              <a:t> </a:t>
            </a:r>
            <a:r>
              <a:rPr lang="fi-FI" dirty="0" smtClean="0"/>
              <a:t>strategiat: Valitse tarpeeksi iso laivasto, niin kilpailijan kannattaa valita oma laivaston kokonsa = 0, koska muuten se tekisi tappiota</a:t>
            </a:r>
            <a:endParaRPr lang="fi-FI" dirty="0"/>
          </a:p>
          <a:p>
            <a:r>
              <a:rPr lang="fi-FI" dirty="0" err="1"/>
              <a:t>Kronbak</a:t>
            </a:r>
            <a:r>
              <a:rPr lang="fi-FI" dirty="0"/>
              <a:t> </a:t>
            </a:r>
            <a:r>
              <a:rPr lang="fi-FI" dirty="0" smtClean="0"/>
              <a:t>ja </a:t>
            </a:r>
            <a:r>
              <a:rPr lang="fi-FI" dirty="0"/>
              <a:t>Lindroos ERE 2006 4 </a:t>
            </a:r>
            <a:r>
              <a:rPr lang="fi-FI" smtClean="0"/>
              <a:t>vaiheen </a:t>
            </a:r>
            <a:r>
              <a:rPr lang="fi-FI" dirty="0" err="1"/>
              <a:t>k</a:t>
            </a:r>
            <a:r>
              <a:rPr lang="fi-FI" smtClean="0"/>
              <a:t>oalition </a:t>
            </a:r>
            <a:r>
              <a:rPr lang="fi-FI" dirty="0" err="1"/>
              <a:t>game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264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Equation</vt:lpstr>
      <vt:lpstr>Ekvation</vt:lpstr>
      <vt:lpstr>Microsoft Equation 3.0</vt:lpstr>
      <vt:lpstr>Kahden vaiheen peli (Ruseski JEEM 1998)</vt:lpstr>
      <vt:lpstr>2. vaihe: Kalastajien kilpailu</vt:lpstr>
      <vt:lpstr>Reaktiofunktiot laivastotasolla</vt:lpstr>
      <vt:lpstr>Valtioiden tasapainokalastuspanokset</vt:lpstr>
      <vt:lpstr>Tasapainokanta</vt:lpstr>
      <vt:lpstr>Tasapainovoitot</vt:lpstr>
      <vt:lpstr>Ensimmäinen vaihe</vt:lpstr>
      <vt:lpstr>Tasapainolaivaston koko</vt:lpstr>
      <vt:lpstr>Keskustelua</vt:lpstr>
      <vt:lpstr>Toistetut pelit</vt:lpstr>
      <vt:lpstr>Yhteistyöstrategian luonnehdinta</vt:lpstr>
      <vt:lpstr>Yhteistyöstä poikkeaminen</vt:lpstr>
      <vt:lpstr>Ei-kooperatiiviset strategiat</vt:lpstr>
      <vt:lpstr>Cooperation vs. cheating</vt:lpstr>
      <vt:lpstr>Keskustelua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two-stage game (Ruseski JEEM 1998)</dc:title>
  <dc:creator>Lindroos, Marko J</dc:creator>
  <cp:lastModifiedBy>e </cp:lastModifiedBy>
  <cp:revision>43</cp:revision>
  <dcterms:created xsi:type="dcterms:W3CDTF">2006-08-16T00:00:00Z</dcterms:created>
  <dcterms:modified xsi:type="dcterms:W3CDTF">2012-09-17T14:16:50Z</dcterms:modified>
</cp:coreProperties>
</file>