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3" r:id="rId1"/>
  </p:sldMasterIdLst>
  <p:notesMasterIdLst>
    <p:notesMasterId r:id="rId29"/>
  </p:notesMasterIdLst>
  <p:sldIdLst>
    <p:sldId id="284" r:id="rId2"/>
    <p:sldId id="276" r:id="rId3"/>
    <p:sldId id="257" r:id="rId4"/>
    <p:sldId id="286" r:id="rId5"/>
    <p:sldId id="296" r:id="rId6"/>
    <p:sldId id="289" r:id="rId7"/>
    <p:sldId id="292" r:id="rId8"/>
    <p:sldId id="294" r:id="rId9"/>
    <p:sldId id="295" r:id="rId10"/>
    <p:sldId id="298" r:id="rId11"/>
    <p:sldId id="299" r:id="rId12"/>
    <p:sldId id="287" r:id="rId13"/>
    <p:sldId id="282" r:id="rId14"/>
    <p:sldId id="300" r:id="rId15"/>
    <p:sldId id="272" r:id="rId16"/>
    <p:sldId id="261" r:id="rId17"/>
    <p:sldId id="277" r:id="rId18"/>
    <p:sldId id="269" r:id="rId19"/>
    <p:sldId id="278" r:id="rId20"/>
    <p:sldId id="279" r:id="rId21"/>
    <p:sldId id="302" r:id="rId22"/>
    <p:sldId id="283" r:id="rId23"/>
    <p:sldId id="270" r:id="rId24"/>
    <p:sldId id="265" r:id="rId25"/>
    <p:sldId id="263" r:id="rId26"/>
    <p:sldId id="274" r:id="rId27"/>
    <p:sldId id="280" r:id="rId28"/>
  </p:sldIdLst>
  <p:sldSz cx="9144000" cy="6858000" type="screen4x3"/>
  <p:notesSz cx="6858000" cy="9144000"/>
  <p:defaultTextStyle>
    <a:defPPr>
      <a:defRPr lang="fi-FI"/>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51" autoAdjust="0"/>
    <p:restoredTop sz="99153" autoAdjust="0"/>
  </p:normalViewPr>
  <p:slideViewPr>
    <p:cSldViewPr>
      <p:cViewPr>
        <p:scale>
          <a:sx n="75" d="100"/>
          <a:sy n="75" d="100"/>
        </p:scale>
        <p:origin x="-666" y="-72"/>
      </p:cViewPr>
      <p:guideLst>
        <p:guide orient="horz" pos="2160"/>
        <p:guide pos="2880"/>
      </p:guideLst>
    </p:cSldViewPr>
  </p:slideViewPr>
  <p:outlineViewPr>
    <p:cViewPr>
      <p:scale>
        <a:sx n="33" d="100"/>
        <a:sy n="33" d="100"/>
      </p:scale>
      <p:origin x="336" y="1041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2490"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Riitta\Documents\Riitan%20omat\Riitan%20gradu\The%20concepts%20of%20the%20childre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fi-FI"/>
  <c:chart>
    <c:title>
      <c:tx>
        <c:rich>
          <a:bodyPr/>
          <a:lstStyle/>
          <a:p>
            <a:pPr>
              <a:defRPr lang="fi-FI" sz="1200" b="1" i="0" u="none" strike="noStrike" baseline="0">
                <a:solidFill>
                  <a:srgbClr val="000000"/>
                </a:solidFill>
                <a:latin typeface="Arial"/>
                <a:ea typeface="Arial"/>
                <a:cs typeface="Arial"/>
              </a:defRPr>
            </a:pPr>
            <a:r>
              <a:rPr lang="fi-FI"/>
              <a:t>The percentage</a:t>
            </a:r>
            <a:r>
              <a:rPr lang="fi-FI" baseline="0"/>
              <a:t>  of the basic concepts</a:t>
            </a:r>
            <a:endParaRPr lang="fi-FI"/>
          </a:p>
        </c:rich>
      </c:tx>
      <c:layout>
        <c:manualLayout>
          <c:xMode val="edge"/>
          <c:yMode val="edge"/>
          <c:x val="0.40766501409546002"/>
          <c:y val="1.5172461639655521E-2"/>
        </c:manualLayout>
      </c:layout>
      <c:spPr>
        <a:noFill/>
        <a:ln w="25400">
          <a:noFill/>
        </a:ln>
      </c:spPr>
    </c:title>
    <c:plotArea>
      <c:layout>
        <c:manualLayout>
          <c:layoutTarget val="inner"/>
          <c:xMode val="edge"/>
          <c:yMode val="edge"/>
          <c:x val="0.25458248472505152"/>
          <c:y val="0.124283098824296"/>
          <c:w val="0.69450101832993982"/>
          <c:h val="0.74378654527155597"/>
        </c:manualLayout>
      </c:layout>
      <c:barChart>
        <c:barDir val="bar"/>
        <c:grouping val="clustered"/>
        <c:ser>
          <c:idx val="0"/>
          <c:order val="0"/>
          <c:spPr>
            <a:solidFill>
              <a:srgbClr val="9999FF"/>
            </a:solidFill>
            <a:ln w="12700">
              <a:solidFill>
                <a:srgbClr val="000000"/>
              </a:solidFill>
              <a:prstDash val="solid"/>
            </a:ln>
          </c:spPr>
          <c:dLbls>
            <c:dLbl>
              <c:idx val="0"/>
              <c:numFmt formatCode="0\ %" sourceLinked="0"/>
              <c:spPr>
                <a:noFill/>
                <a:ln w="25400">
                  <a:noFill/>
                </a:ln>
              </c:spPr>
              <c:txPr>
                <a:bodyPr/>
                <a:lstStyle/>
                <a:p>
                  <a:pPr>
                    <a:defRPr lang="fi-FI" sz="1000" b="0" i="0" u="none" strike="noStrike" baseline="0">
                      <a:solidFill>
                        <a:srgbClr val="000000"/>
                      </a:solidFill>
                      <a:latin typeface="Arial"/>
                      <a:ea typeface="Arial"/>
                      <a:cs typeface="Arial"/>
                    </a:defRPr>
                  </a:pPr>
                  <a:endParaRPr lang="fi-FI"/>
                </a:p>
              </c:txPr>
            </c:dLbl>
            <c:dLbl>
              <c:idx val="1"/>
              <c:numFmt formatCode="0\ %" sourceLinked="0"/>
              <c:spPr>
                <a:noFill/>
                <a:ln w="25400">
                  <a:noFill/>
                </a:ln>
              </c:spPr>
              <c:txPr>
                <a:bodyPr/>
                <a:lstStyle/>
                <a:p>
                  <a:pPr>
                    <a:defRPr lang="fi-FI" sz="1000" b="0" i="0" u="none" strike="noStrike" baseline="0">
                      <a:solidFill>
                        <a:srgbClr val="000000"/>
                      </a:solidFill>
                      <a:latin typeface="Arial"/>
                      <a:ea typeface="Arial"/>
                      <a:cs typeface="Arial"/>
                    </a:defRPr>
                  </a:pPr>
                  <a:endParaRPr lang="fi-FI"/>
                </a:p>
              </c:txPr>
            </c:dLbl>
            <c:dLbl>
              <c:idx val="2"/>
              <c:numFmt formatCode="0\ %" sourceLinked="0"/>
              <c:spPr>
                <a:noFill/>
                <a:ln w="25400">
                  <a:noFill/>
                </a:ln>
              </c:spPr>
              <c:txPr>
                <a:bodyPr/>
                <a:lstStyle/>
                <a:p>
                  <a:pPr>
                    <a:defRPr lang="fi-FI" sz="1000" b="0" i="0" u="none" strike="noStrike" baseline="0">
                      <a:solidFill>
                        <a:srgbClr val="000000"/>
                      </a:solidFill>
                      <a:latin typeface="Arial"/>
                      <a:ea typeface="Arial"/>
                      <a:cs typeface="Arial"/>
                    </a:defRPr>
                  </a:pPr>
                  <a:endParaRPr lang="fi-FI"/>
                </a:p>
              </c:txPr>
            </c:dLbl>
            <c:dLbl>
              <c:idx val="3"/>
              <c:numFmt formatCode="0\ %" sourceLinked="0"/>
              <c:spPr>
                <a:noFill/>
                <a:ln w="25400">
                  <a:noFill/>
                </a:ln>
              </c:spPr>
              <c:txPr>
                <a:bodyPr/>
                <a:lstStyle/>
                <a:p>
                  <a:pPr>
                    <a:defRPr lang="fi-FI" sz="1000" b="0" i="0" u="none" strike="noStrike" baseline="0">
                      <a:solidFill>
                        <a:srgbClr val="000000"/>
                      </a:solidFill>
                      <a:latin typeface="Arial"/>
                      <a:ea typeface="Arial"/>
                      <a:cs typeface="Arial"/>
                    </a:defRPr>
                  </a:pPr>
                  <a:endParaRPr lang="fi-FI"/>
                </a:p>
              </c:txPr>
            </c:dLbl>
            <c:dLbl>
              <c:idx val="4"/>
              <c:numFmt formatCode="0\ %" sourceLinked="0"/>
              <c:spPr>
                <a:noFill/>
                <a:ln w="25400">
                  <a:noFill/>
                </a:ln>
              </c:spPr>
              <c:txPr>
                <a:bodyPr/>
                <a:lstStyle/>
                <a:p>
                  <a:pPr>
                    <a:defRPr lang="fi-FI" sz="1000" b="0" i="0" u="none" strike="noStrike" baseline="0">
                      <a:solidFill>
                        <a:srgbClr val="000000"/>
                      </a:solidFill>
                      <a:latin typeface="Arial"/>
                      <a:ea typeface="Arial"/>
                      <a:cs typeface="Arial"/>
                    </a:defRPr>
                  </a:pPr>
                  <a:endParaRPr lang="fi-FI"/>
                </a:p>
              </c:txPr>
            </c:dLbl>
            <c:dLbl>
              <c:idx val="5"/>
              <c:numFmt formatCode="0\ %" sourceLinked="0"/>
              <c:spPr>
                <a:noFill/>
                <a:ln w="25400">
                  <a:noFill/>
                </a:ln>
              </c:spPr>
              <c:txPr>
                <a:bodyPr/>
                <a:lstStyle/>
                <a:p>
                  <a:pPr>
                    <a:defRPr lang="fi-FI" sz="1000" b="0" i="0" u="none" strike="noStrike" baseline="0">
                      <a:solidFill>
                        <a:srgbClr val="000000"/>
                      </a:solidFill>
                      <a:latin typeface="Arial"/>
                      <a:ea typeface="Arial"/>
                      <a:cs typeface="Arial"/>
                    </a:defRPr>
                  </a:pPr>
                  <a:endParaRPr lang="fi-FI"/>
                </a:p>
              </c:txPr>
            </c:dLbl>
            <c:dLbl>
              <c:idx val="6"/>
              <c:numFmt formatCode="0\ %" sourceLinked="0"/>
              <c:spPr>
                <a:noFill/>
                <a:ln w="25400">
                  <a:noFill/>
                </a:ln>
              </c:spPr>
              <c:txPr>
                <a:bodyPr/>
                <a:lstStyle/>
                <a:p>
                  <a:pPr>
                    <a:defRPr lang="fi-FI" sz="1000" b="0" i="0" u="none" strike="noStrike" baseline="0">
                      <a:solidFill>
                        <a:srgbClr val="000000"/>
                      </a:solidFill>
                      <a:latin typeface="Arial"/>
                      <a:ea typeface="Arial"/>
                      <a:cs typeface="Arial"/>
                    </a:defRPr>
                  </a:pPr>
                  <a:endParaRPr lang="fi-FI"/>
                </a:p>
              </c:txPr>
            </c:dLbl>
            <c:dLbl>
              <c:idx val="7"/>
              <c:numFmt formatCode="0\ %" sourceLinked="0"/>
              <c:spPr>
                <a:noFill/>
                <a:ln w="25400">
                  <a:noFill/>
                </a:ln>
              </c:spPr>
              <c:txPr>
                <a:bodyPr/>
                <a:lstStyle/>
                <a:p>
                  <a:pPr>
                    <a:defRPr lang="fi-FI" sz="1000" b="0" i="0" u="none" strike="noStrike" baseline="0">
                      <a:solidFill>
                        <a:srgbClr val="000000"/>
                      </a:solidFill>
                      <a:latin typeface="Arial"/>
                      <a:ea typeface="Arial"/>
                      <a:cs typeface="Arial"/>
                    </a:defRPr>
                  </a:pPr>
                  <a:endParaRPr lang="fi-FI"/>
                </a:p>
              </c:txPr>
            </c:dLbl>
            <c:dLbl>
              <c:idx val="8"/>
              <c:numFmt formatCode="0\ %" sourceLinked="0"/>
              <c:spPr>
                <a:noFill/>
                <a:ln w="25400">
                  <a:noFill/>
                </a:ln>
              </c:spPr>
              <c:txPr>
                <a:bodyPr/>
                <a:lstStyle/>
                <a:p>
                  <a:pPr>
                    <a:defRPr lang="fi-FI" sz="1000" b="0" i="0" u="none" strike="noStrike" baseline="0">
                      <a:solidFill>
                        <a:srgbClr val="000000"/>
                      </a:solidFill>
                      <a:latin typeface="Arial"/>
                      <a:ea typeface="Arial"/>
                      <a:cs typeface="Arial"/>
                    </a:defRPr>
                  </a:pPr>
                  <a:endParaRPr lang="fi-FI"/>
                </a:p>
              </c:txPr>
            </c:dLbl>
            <c:dLbl>
              <c:idx val="9"/>
              <c:numFmt formatCode="0\ %" sourceLinked="0"/>
              <c:spPr>
                <a:noFill/>
                <a:ln w="25400">
                  <a:noFill/>
                </a:ln>
              </c:spPr>
              <c:txPr>
                <a:bodyPr/>
                <a:lstStyle/>
                <a:p>
                  <a:pPr>
                    <a:defRPr lang="fi-FI" sz="1000" b="0" i="0" u="none" strike="noStrike" baseline="0">
                      <a:solidFill>
                        <a:srgbClr val="000000"/>
                      </a:solidFill>
                      <a:latin typeface="Arial"/>
                      <a:ea typeface="Arial"/>
                      <a:cs typeface="Arial"/>
                    </a:defRPr>
                  </a:pPr>
                  <a:endParaRPr lang="fi-FI"/>
                </a:p>
              </c:txPr>
            </c:dLbl>
            <c:dLbl>
              <c:idx val="10"/>
              <c:numFmt formatCode="0\ %" sourceLinked="0"/>
              <c:spPr>
                <a:noFill/>
                <a:ln w="25400">
                  <a:noFill/>
                </a:ln>
              </c:spPr>
              <c:txPr>
                <a:bodyPr/>
                <a:lstStyle/>
                <a:p>
                  <a:pPr>
                    <a:defRPr lang="fi-FI" sz="1000" b="0" i="0" u="none" strike="noStrike" baseline="0">
                      <a:solidFill>
                        <a:srgbClr val="000000"/>
                      </a:solidFill>
                      <a:latin typeface="Arial"/>
                      <a:ea typeface="Arial"/>
                      <a:cs typeface="Arial"/>
                    </a:defRPr>
                  </a:pPr>
                  <a:endParaRPr lang="fi-FI"/>
                </a:p>
              </c:txPr>
            </c:dLbl>
            <c:dLbl>
              <c:idx val="11"/>
              <c:numFmt formatCode="0\ %" sourceLinked="0"/>
              <c:spPr>
                <a:noFill/>
                <a:ln w="25400">
                  <a:noFill/>
                </a:ln>
              </c:spPr>
              <c:txPr>
                <a:bodyPr/>
                <a:lstStyle/>
                <a:p>
                  <a:pPr>
                    <a:defRPr lang="fi-FI" sz="1000" b="0" i="0" u="none" strike="noStrike" baseline="0">
                      <a:solidFill>
                        <a:srgbClr val="000000"/>
                      </a:solidFill>
                      <a:latin typeface="Arial"/>
                      <a:ea typeface="Arial"/>
                      <a:cs typeface="Arial"/>
                    </a:defRPr>
                  </a:pPr>
                  <a:endParaRPr lang="fi-FI"/>
                </a:p>
              </c:txPr>
            </c:dLbl>
            <c:dLbl>
              <c:idx val="12"/>
              <c:numFmt formatCode="0\ %" sourceLinked="0"/>
              <c:spPr>
                <a:noFill/>
                <a:ln w="25400">
                  <a:noFill/>
                </a:ln>
              </c:spPr>
              <c:txPr>
                <a:bodyPr/>
                <a:lstStyle/>
                <a:p>
                  <a:pPr>
                    <a:defRPr lang="fi-FI" sz="1000" b="0" i="0" u="none" strike="noStrike" baseline="0">
                      <a:solidFill>
                        <a:srgbClr val="000000"/>
                      </a:solidFill>
                      <a:latin typeface="Arial"/>
                      <a:ea typeface="Arial"/>
                      <a:cs typeface="Arial"/>
                    </a:defRPr>
                  </a:pPr>
                  <a:endParaRPr lang="fi-FI"/>
                </a:p>
              </c:txPr>
            </c:dLbl>
            <c:dLbl>
              <c:idx val="13"/>
              <c:numFmt formatCode="0\ %" sourceLinked="0"/>
              <c:spPr>
                <a:noFill/>
                <a:ln w="25400">
                  <a:noFill/>
                </a:ln>
              </c:spPr>
              <c:txPr>
                <a:bodyPr/>
                <a:lstStyle/>
                <a:p>
                  <a:pPr>
                    <a:defRPr lang="fi-FI" sz="1000" b="0" i="0" u="none" strike="noStrike" baseline="0">
                      <a:solidFill>
                        <a:srgbClr val="000000"/>
                      </a:solidFill>
                      <a:latin typeface="Arial"/>
                      <a:ea typeface="Arial"/>
                      <a:cs typeface="Arial"/>
                    </a:defRPr>
                  </a:pPr>
                  <a:endParaRPr lang="fi-FI"/>
                </a:p>
              </c:txPr>
            </c:dLbl>
            <c:dLbl>
              <c:idx val="14"/>
              <c:numFmt formatCode="0\ %" sourceLinked="0"/>
              <c:spPr>
                <a:noFill/>
                <a:ln w="25400">
                  <a:noFill/>
                </a:ln>
              </c:spPr>
              <c:txPr>
                <a:bodyPr/>
                <a:lstStyle/>
                <a:p>
                  <a:pPr>
                    <a:defRPr lang="fi-FI" sz="1000" b="0" i="0" u="none" strike="noStrike" baseline="0">
                      <a:solidFill>
                        <a:srgbClr val="000000"/>
                      </a:solidFill>
                      <a:latin typeface="Arial"/>
                      <a:ea typeface="Arial"/>
                      <a:cs typeface="Arial"/>
                    </a:defRPr>
                  </a:pPr>
                  <a:endParaRPr lang="fi-FI"/>
                </a:p>
              </c:txPr>
            </c:dLbl>
            <c:dLbl>
              <c:idx val="15"/>
              <c:numFmt formatCode="0\ %" sourceLinked="0"/>
              <c:spPr>
                <a:noFill/>
                <a:ln w="25400">
                  <a:noFill/>
                </a:ln>
              </c:spPr>
              <c:txPr>
                <a:bodyPr/>
                <a:lstStyle/>
                <a:p>
                  <a:pPr>
                    <a:defRPr lang="fi-FI" sz="1000" b="0" i="0" u="none" strike="noStrike" baseline="0">
                      <a:solidFill>
                        <a:srgbClr val="000000"/>
                      </a:solidFill>
                      <a:latin typeface="Arial"/>
                      <a:ea typeface="Arial"/>
                      <a:cs typeface="Arial"/>
                    </a:defRPr>
                  </a:pPr>
                  <a:endParaRPr lang="fi-FI"/>
                </a:p>
              </c:txPr>
            </c:dLbl>
            <c:spPr>
              <a:noFill/>
              <a:ln w="25400">
                <a:noFill/>
              </a:ln>
            </c:spPr>
            <c:txPr>
              <a:bodyPr/>
              <a:lstStyle/>
              <a:p>
                <a:pPr>
                  <a:defRPr lang="fi-FI" sz="1000" b="0" i="0" u="none" strike="noStrike" baseline="0">
                    <a:solidFill>
                      <a:srgbClr val="000000"/>
                    </a:solidFill>
                    <a:latin typeface="Arial"/>
                    <a:ea typeface="Arial"/>
                    <a:cs typeface="Arial"/>
                  </a:defRPr>
                </a:pPr>
                <a:endParaRPr lang="fi-FI"/>
              </a:p>
            </c:txPr>
            <c:showVal val="1"/>
          </c:dLbls>
          <c:cat>
            <c:strRef>
              <c:f>[1]Taul1!$B$3:$B$19</c:f>
              <c:strCache>
                <c:ptCount val="17"/>
                <c:pt idx="0">
                  <c:v>space</c:v>
                </c:pt>
                <c:pt idx="1">
                  <c:v>living nature</c:v>
                </c:pt>
                <c:pt idx="2">
                  <c:v>non living nature</c:v>
                </c:pt>
                <c:pt idx="3">
                  <c:v>Sun</c:v>
                </c:pt>
                <c:pt idx="4">
                  <c:v>Globe</c:v>
                </c:pt>
                <c:pt idx="5">
                  <c:v>water</c:v>
                </c:pt>
                <c:pt idx="6">
                  <c:v>man</c:v>
                </c:pt>
                <c:pt idx="7">
                  <c:v>mamals</c:v>
                </c:pt>
                <c:pt idx="8">
                  <c:v>animals</c:v>
                </c:pt>
                <c:pt idx="9">
                  <c:v>birds</c:v>
                </c:pt>
                <c:pt idx="10">
                  <c:v>insects</c:v>
                </c:pt>
                <c:pt idx="11">
                  <c:v>bugs</c:v>
                </c:pt>
                <c:pt idx="12">
                  <c:v>reptiles</c:v>
                </c:pt>
                <c:pt idx="13">
                  <c:v>forest</c:v>
                </c:pt>
                <c:pt idx="14">
                  <c:v>plants</c:v>
                </c:pt>
                <c:pt idx="15">
                  <c:v>trees</c:v>
                </c:pt>
                <c:pt idx="16">
                  <c:v>light</c:v>
                </c:pt>
              </c:strCache>
            </c:strRef>
          </c:cat>
          <c:val>
            <c:numRef>
              <c:f>[1]Taul1!$C$3:$C$19</c:f>
              <c:numCache>
                <c:formatCode>0\ %</c:formatCode>
                <c:ptCount val="17"/>
                <c:pt idx="0">
                  <c:v>0.77000000000000035</c:v>
                </c:pt>
                <c:pt idx="1">
                  <c:v>0.69000000000000083</c:v>
                </c:pt>
                <c:pt idx="2">
                  <c:v>0.38000000000000045</c:v>
                </c:pt>
                <c:pt idx="3">
                  <c:v>0.85000000000000064</c:v>
                </c:pt>
                <c:pt idx="4">
                  <c:v>0.85000000000000064</c:v>
                </c:pt>
                <c:pt idx="5">
                  <c:v>1</c:v>
                </c:pt>
                <c:pt idx="6">
                  <c:v>0.69000000000000083</c:v>
                </c:pt>
                <c:pt idx="7">
                  <c:v>0.46</c:v>
                </c:pt>
                <c:pt idx="8">
                  <c:v>0.77000000000000035</c:v>
                </c:pt>
                <c:pt idx="9">
                  <c:v>0.85000000000000064</c:v>
                </c:pt>
                <c:pt idx="10">
                  <c:v>0.31000000000000039</c:v>
                </c:pt>
                <c:pt idx="11">
                  <c:v>0.38000000000000045</c:v>
                </c:pt>
                <c:pt idx="12">
                  <c:v>8.0000000000000099E-2</c:v>
                </c:pt>
                <c:pt idx="13">
                  <c:v>0.62000000000000077</c:v>
                </c:pt>
                <c:pt idx="14">
                  <c:v>0.62000000000000077</c:v>
                </c:pt>
                <c:pt idx="15">
                  <c:v>1</c:v>
                </c:pt>
                <c:pt idx="16">
                  <c:v>0.54</c:v>
                </c:pt>
              </c:numCache>
            </c:numRef>
          </c:val>
        </c:ser>
        <c:dLbls>
          <c:showVal val="1"/>
        </c:dLbls>
        <c:axId val="60650624"/>
        <c:axId val="60652544"/>
      </c:barChart>
      <c:catAx>
        <c:axId val="60650624"/>
        <c:scaling>
          <c:orientation val="minMax"/>
        </c:scaling>
        <c:axPos val="l"/>
        <c:title>
          <c:tx>
            <c:rich>
              <a:bodyPr/>
              <a:lstStyle/>
              <a:p>
                <a:pPr>
                  <a:defRPr lang="fi-FI" sz="1000" b="1" i="0" u="none" strike="noStrike" baseline="0">
                    <a:solidFill>
                      <a:srgbClr val="000000"/>
                    </a:solidFill>
                    <a:latin typeface="Arial"/>
                    <a:ea typeface="Arial"/>
                    <a:cs typeface="Arial"/>
                  </a:defRPr>
                </a:pPr>
                <a:r>
                  <a:rPr lang="en-US"/>
                  <a:t> Basic</a:t>
                </a:r>
                <a:r>
                  <a:rPr lang="en-US" baseline="0"/>
                  <a:t> </a:t>
                </a:r>
                <a:r>
                  <a:rPr lang="en-US"/>
                  <a:t>concepts </a:t>
                </a:r>
              </a:p>
            </c:rich>
          </c:tx>
          <c:layout>
            <c:manualLayout>
              <c:xMode val="edge"/>
              <c:yMode val="edge"/>
              <c:x val="5.5746207902672387E-2"/>
              <c:y val="0.38049747789542465"/>
            </c:manualLayout>
          </c:layout>
          <c:spPr>
            <a:noFill/>
            <a:ln w="25400">
              <a:noFill/>
            </a:ln>
          </c:spPr>
        </c:title>
        <c:numFmt formatCode="General" sourceLinked="1"/>
        <c:tickLblPos val="nextTo"/>
        <c:spPr>
          <a:ln w="3175">
            <a:solidFill>
              <a:srgbClr val="000000"/>
            </a:solidFill>
            <a:prstDash val="solid"/>
          </a:ln>
        </c:spPr>
        <c:txPr>
          <a:bodyPr rot="0" vert="horz"/>
          <a:lstStyle/>
          <a:p>
            <a:pPr>
              <a:defRPr lang="fi-FI" sz="1000" b="0" i="0" u="none" strike="noStrike" baseline="0">
                <a:solidFill>
                  <a:srgbClr val="000000"/>
                </a:solidFill>
                <a:latin typeface="Arial"/>
                <a:ea typeface="Arial"/>
                <a:cs typeface="Arial"/>
              </a:defRPr>
            </a:pPr>
            <a:endParaRPr lang="fi-FI"/>
          </a:p>
        </c:txPr>
        <c:crossAx val="60652544"/>
        <c:crosses val="autoZero"/>
        <c:auto val="1"/>
        <c:lblAlgn val="ctr"/>
        <c:lblOffset val="100"/>
        <c:tickLblSkip val="1"/>
        <c:tickMarkSkip val="1"/>
      </c:catAx>
      <c:valAx>
        <c:axId val="60652544"/>
        <c:scaling>
          <c:orientation val="minMax"/>
        </c:scaling>
        <c:axPos val="b"/>
        <c:majorGridlines>
          <c:spPr>
            <a:ln w="3175">
              <a:solidFill>
                <a:srgbClr val="000000"/>
              </a:solidFill>
              <a:prstDash val="solid"/>
            </a:ln>
          </c:spPr>
        </c:majorGridlines>
        <c:title>
          <c:tx>
            <c:rich>
              <a:bodyPr/>
              <a:lstStyle/>
              <a:p>
                <a:pPr>
                  <a:defRPr lang="fi-FI" sz="1000" b="1" i="0" u="none" strike="noStrike" baseline="0">
                    <a:solidFill>
                      <a:srgbClr val="000000"/>
                    </a:solidFill>
                    <a:latin typeface="Arial"/>
                    <a:ea typeface="Arial"/>
                    <a:cs typeface="Arial"/>
                  </a:defRPr>
                </a:pPr>
                <a:r>
                  <a:rPr lang="en-US"/>
                  <a:t>A</a:t>
                </a:r>
                <a:r>
                  <a:rPr lang="en-US" baseline="0"/>
                  <a:t>mount of the learned concepts</a:t>
                </a:r>
                <a:endParaRPr lang="en-US"/>
              </a:p>
            </c:rich>
          </c:tx>
          <c:layout>
            <c:manualLayout>
              <c:xMode val="edge"/>
              <c:yMode val="edge"/>
              <c:x val="0.35622828784119132"/>
              <c:y val="0.93535922238177305"/>
            </c:manualLayout>
          </c:layout>
          <c:spPr>
            <a:noFill/>
            <a:ln w="25400">
              <a:noFill/>
            </a:ln>
          </c:spPr>
        </c:title>
        <c:numFmt formatCode="0\ %" sourceLinked="1"/>
        <c:tickLblPos val="nextTo"/>
        <c:spPr>
          <a:ln w="3175">
            <a:solidFill>
              <a:srgbClr val="000000"/>
            </a:solidFill>
            <a:prstDash val="solid"/>
          </a:ln>
        </c:spPr>
        <c:txPr>
          <a:bodyPr rot="0" vert="horz"/>
          <a:lstStyle/>
          <a:p>
            <a:pPr>
              <a:defRPr lang="fi-FI" sz="1000" b="0" i="0" u="none" strike="noStrike" baseline="0">
                <a:solidFill>
                  <a:srgbClr val="000000"/>
                </a:solidFill>
                <a:latin typeface="Arial"/>
                <a:ea typeface="Arial"/>
                <a:cs typeface="Arial"/>
              </a:defRPr>
            </a:pPr>
            <a:endParaRPr lang="fi-FI"/>
          </a:p>
        </c:txPr>
        <c:crossAx val="60650624"/>
        <c:crosses val="autoZero"/>
        <c:crossBetween val="between"/>
      </c:valAx>
      <c:spPr>
        <a:solidFill>
          <a:srgbClr val="C0C0C0"/>
        </a:solidFill>
        <a:ln w="12700">
          <a:solidFill>
            <a:srgbClr val="808080"/>
          </a:solidFill>
          <a:prstDash val="solid"/>
        </a:ln>
      </c:spPr>
    </c:plotArea>
    <c:plotVisOnly val="1"/>
    <c:dispBlanksAs val="gap"/>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fi-FI"/>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fi-FI"/>
          </a:p>
        </p:txBody>
      </p:sp>
      <p:sp>
        <p:nvSpPr>
          <p:cNvPr id="3" name="Päivämäärän paikkamerkki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9A6D54DA-90C1-42E8-B610-B11D2BF0AA19}" type="datetimeFigureOut">
              <a:rPr lang="fi-FI"/>
              <a:pPr>
                <a:defRPr/>
              </a:pPr>
              <a:t>25.7.2009</a:t>
            </a:fld>
            <a:endParaRPr lang="fi-FI" dirty="0"/>
          </a:p>
        </p:txBody>
      </p:sp>
      <p:sp>
        <p:nvSpPr>
          <p:cNvPr id="4" name="Dian kuvan paikkamerkki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i-FI" noProof="0" dirty="0"/>
          </a:p>
        </p:txBody>
      </p:sp>
      <p:sp>
        <p:nvSpPr>
          <p:cNvPr id="5" name="Huomautusten paikkamerkki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i-FI" noProof="0" smtClean="0"/>
              <a:t>Muokkaa tekstin perustyylejä napsauttamalla</a:t>
            </a:r>
          </a:p>
          <a:p>
            <a:pPr lvl="1"/>
            <a:r>
              <a:rPr lang="fi-FI" noProof="0" smtClean="0"/>
              <a:t>toinen taso</a:t>
            </a:r>
          </a:p>
          <a:p>
            <a:pPr lvl="2"/>
            <a:r>
              <a:rPr lang="fi-FI" noProof="0" smtClean="0"/>
              <a:t>kolmas taso</a:t>
            </a:r>
          </a:p>
          <a:p>
            <a:pPr lvl="3"/>
            <a:r>
              <a:rPr lang="fi-FI" noProof="0" smtClean="0"/>
              <a:t>neljäs taso</a:t>
            </a:r>
          </a:p>
          <a:p>
            <a:pPr lvl="4"/>
            <a:r>
              <a:rPr lang="fi-FI" noProof="0" smtClean="0"/>
              <a:t>viides taso</a:t>
            </a:r>
            <a:endParaRPr lang="fi-FI" noProof="0"/>
          </a:p>
        </p:txBody>
      </p:sp>
      <p:sp>
        <p:nvSpPr>
          <p:cNvPr id="6" name="Alatunnisteen paikkamerk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fi-FI"/>
          </a:p>
        </p:txBody>
      </p:sp>
      <p:sp>
        <p:nvSpPr>
          <p:cNvPr id="7" name="Dian numeron paikkamerkki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F62DA1F2-565B-4763-AA23-73F70A6A33C4}" type="slidenum">
              <a:rPr lang="fi-FI"/>
              <a:pPr>
                <a:defRPr/>
              </a:pPr>
              <a:t>‹#›</a:t>
            </a:fld>
            <a:endParaRPr lang="fi-FI"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Dian kuvan paikkamerkki 1"/>
          <p:cNvSpPr>
            <a:spLocks noGrp="1" noRot="1" noChangeAspect="1"/>
          </p:cNvSpPr>
          <p:nvPr>
            <p:ph type="sldImg"/>
          </p:nvPr>
        </p:nvSpPr>
        <p:spPr bwMode="auto">
          <a:noFill/>
          <a:ln>
            <a:solidFill>
              <a:srgbClr val="000000"/>
            </a:solidFill>
            <a:miter lim="800000"/>
            <a:headEnd/>
            <a:tailEnd/>
          </a:ln>
        </p:spPr>
      </p:sp>
      <p:sp>
        <p:nvSpPr>
          <p:cNvPr id="32770" name="Huomautusten paikkamerkki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29699" name="Dian numeron paikkamerkki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E305B08-B628-49D1-82D2-0F009EF0E04A}" type="slidenum">
              <a:rPr lang="fi-FI"/>
              <a:pPr fontAlgn="base">
                <a:spcBef>
                  <a:spcPct val="0"/>
                </a:spcBef>
                <a:spcAft>
                  <a:spcPct val="0"/>
                </a:spcAft>
                <a:defRPr/>
              </a:pPr>
              <a:t>16</a:t>
            </a:fld>
            <a:endParaRPr lang="fi-FI"/>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Dian kuvan paikkamerkki 1"/>
          <p:cNvSpPr>
            <a:spLocks noGrp="1" noRot="1" noChangeAspect="1"/>
          </p:cNvSpPr>
          <p:nvPr>
            <p:ph type="sldImg"/>
          </p:nvPr>
        </p:nvSpPr>
        <p:spPr bwMode="auto">
          <a:noFill/>
          <a:ln>
            <a:solidFill>
              <a:srgbClr val="000000"/>
            </a:solidFill>
            <a:miter lim="800000"/>
            <a:headEnd/>
            <a:tailEnd/>
          </a:ln>
        </p:spPr>
      </p:sp>
      <p:sp>
        <p:nvSpPr>
          <p:cNvPr id="35842" name="Huomautusten paikkamerkki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32771" name="Dian numeron paikkamerkki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C49D09-F895-4273-BEC3-2D7DEBFBEA86}" type="slidenum">
              <a:rPr lang="fi-FI"/>
              <a:pPr fontAlgn="base">
                <a:spcBef>
                  <a:spcPct val="0"/>
                </a:spcBef>
                <a:spcAft>
                  <a:spcPct val="0"/>
                </a:spcAft>
                <a:defRPr/>
              </a:pPr>
              <a:t>18</a:t>
            </a:fld>
            <a:endParaRPr lang="fi-FI"/>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fi-FI" smtClean="0"/>
              <a:t>Muokkaa perustyyl. napsautt.</a:t>
            </a:r>
            <a:endParaRPr lang="fi-FI"/>
          </a:p>
        </p:txBody>
      </p:sp>
      <p:sp>
        <p:nvSpPr>
          <p:cNvPr id="3" name="Alaotsikk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lvl1pPr>
              <a:defRPr/>
            </a:lvl1pPr>
          </a:lstStyle>
          <a:p>
            <a:pPr>
              <a:defRPr/>
            </a:pPr>
            <a:fld id="{42B94D26-DD43-4C2E-9AB9-D8900A46B125}" type="datetime2">
              <a:rPr lang="en-US"/>
              <a:pPr>
                <a:defRPr/>
              </a:pPr>
              <a:t>Saturday, July 25, 2009</a:t>
            </a:fld>
            <a:endParaRPr lang="fi-FI" dirty="0"/>
          </a:p>
        </p:txBody>
      </p:sp>
      <p:sp>
        <p:nvSpPr>
          <p:cNvPr id="5" name="Alatunnisteen paikkamerkki 4"/>
          <p:cNvSpPr>
            <a:spLocks noGrp="1"/>
          </p:cNvSpPr>
          <p:nvPr>
            <p:ph type="ftr" sz="quarter" idx="11"/>
          </p:nvPr>
        </p:nvSpPr>
        <p:spPr/>
        <p:txBody>
          <a:bodyPr/>
          <a:lstStyle>
            <a:lvl1pPr>
              <a:defRPr/>
            </a:lvl1pPr>
          </a:lstStyle>
          <a:p>
            <a:pPr>
              <a:defRPr/>
            </a:pPr>
            <a:r>
              <a:rPr lang="fi-FI"/>
              <a:t>Riitta Lunti riitta.lunti@pp.inet.fi</a:t>
            </a:r>
          </a:p>
        </p:txBody>
      </p:sp>
      <p:sp>
        <p:nvSpPr>
          <p:cNvPr id="6" name="Dian numeron paikkamerkki 5"/>
          <p:cNvSpPr>
            <a:spLocks noGrp="1"/>
          </p:cNvSpPr>
          <p:nvPr>
            <p:ph type="sldNum" sz="quarter" idx="12"/>
          </p:nvPr>
        </p:nvSpPr>
        <p:spPr/>
        <p:txBody>
          <a:bodyPr/>
          <a:lstStyle>
            <a:lvl1pPr>
              <a:defRPr/>
            </a:lvl1pPr>
          </a:lstStyle>
          <a:p>
            <a:pPr>
              <a:defRPr/>
            </a:pPr>
            <a:fld id="{3C9BE60E-D380-4093-9D2B-67FA48BBF9C1}" type="slidenum">
              <a:rPr lang="fi-FI"/>
              <a:pPr>
                <a:defRPr/>
              </a:pPr>
              <a:t>‹#›</a:t>
            </a:fld>
            <a:endParaRPr lang="fi-FI"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a:defRPr/>
            </a:lvl1pPr>
          </a:lstStyle>
          <a:p>
            <a:pPr>
              <a:defRPr/>
            </a:pPr>
            <a:fld id="{64864A33-5D92-47AF-B131-961E414963A4}" type="datetime2">
              <a:rPr lang="en-US"/>
              <a:pPr>
                <a:defRPr/>
              </a:pPr>
              <a:t>Saturday, July 25, 2009</a:t>
            </a:fld>
            <a:endParaRPr lang="fi-FI" dirty="0"/>
          </a:p>
        </p:txBody>
      </p:sp>
      <p:sp>
        <p:nvSpPr>
          <p:cNvPr id="5" name="Alatunnisteen paikkamerkki 4"/>
          <p:cNvSpPr>
            <a:spLocks noGrp="1"/>
          </p:cNvSpPr>
          <p:nvPr>
            <p:ph type="ftr" sz="quarter" idx="11"/>
          </p:nvPr>
        </p:nvSpPr>
        <p:spPr/>
        <p:txBody>
          <a:bodyPr/>
          <a:lstStyle>
            <a:lvl1pPr>
              <a:defRPr/>
            </a:lvl1pPr>
          </a:lstStyle>
          <a:p>
            <a:pPr>
              <a:defRPr/>
            </a:pPr>
            <a:r>
              <a:rPr lang="fi-FI"/>
              <a:t>Riitta Lunti riitta.lunti@pp.inet.fi</a:t>
            </a:r>
          </a:p>
        </p:txBody>
      </p:sp>
      <p:sp>
        <p:nvSpPr>
          <p:cNvPr id="6" name="Dian numeron paikkamerkki 5"/>
          <p:cNvSpPr>
            <a:spLocks noGrp="1"/>
          </p:cNvSpPr>
          <p:nvPr>
            <p:ph type="sldNum" sz="quarter" idx="12"/>
          </p:nvPr>
        </p:nvSpPr>
        <p:spPr/>
        <p:txBody>
          <a:bodyPr/>
          <a:lstStyle>
            <a:lvl1pPr>
              <a:defRPr/>
            </a:lvl1pPr>
          </a:lstStyle>
          <a:p>
            <a:pPr>
              <a:defRPr/>
            </a:pPr>
            <a:fld id="{E93A5504-1F32-4C0A-99FC-61F0339F3C01}" type="slidenum">
              <a:rPr lang="fi-FI"/>
              <a:pPr>
                <a:defRPr/>
              </a:pPr>
              <a:t>‹#›</a:t>
            </a:fld>
            <a:endParaRPr lang="fi-FI"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274638"/>
            <a:ext cx="2057400" cy="5851525"/>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457200" y="274638"/>
            <a:ext cx="6019800" cy="585152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a:defRPr/>
            </a:lvl1pPr>
          </a:lstStyle>
          <a:p>
            <a:pPr>
              <a:defRPr/>
            </a:pPr>
            <a:fld id="{EE5BE713-7F80-48CF-95CB-DD18EE2C1284}" type="datetime2">
              <a:rPr lang="en-US"/>
              <a:pPr>
                <a:defRPr/>
              </a:pPr>
              <a:t>Saturday, July 25, 2009</a:t>
            </a:fld>
            <a:endParaRPr lang="fi-FI" dirty="0"/>
          </a:p>
        </p:txBody>
      </p:sp>
      <p:sp>
        <p:nvSpPr>
          <p:cNvPr id="5" name="Alatunnisteen paikkamerkki 4"/>
          <p:cNvSpPr>
            <a:spLocks noGrp="1"/>
          </p:cNvSpPr>
          <p:nvPr>
            <p:ph type="ftr" sz="quarter" idx="11"/>
          </p:nvPr>
        </p:nvSpPr>
        <p:spPr/>
        <p:txBody>
          <a:bodyPr/>
          <a:lstStyle>
            <a:lvl1pPr>
              <a:defRPr/>
            </a:lvl1pPr>
          </a:lstStyle>
          <a:p>
            <a:pPr>
              <a:defRPr/>
            </a:pPr>
            <a:r>
              <a:rPr lang="fi-FI"/>
              <a:t>Riitta Lunti riitta.lunti@pp.inet.fi</a:t>
            </a:r>
          </a:p>
        </p:txBody>
      </p:sp>
      <p:sp>
        <p:nvSpPr>
          <p:cNvPr id="6" name="Dian numeron paikkamerkki 5"/>
          <p:cNvSpPr>
            <a:spLocks noGrp="1"/>
          </p:cNvSpPr>
          <p:nvPr>
            <p:ph type="sldNum" sz="quarter" idx="12"/>
          </p:nvPr>
        </p:nvSpPr>
        <p:spPr/>
        <p:txBody>
          <a:bodyPr/>
          <a:lstStyle>
            <a:lvl1pPr>
              <a:defRPr/>
            </a:lvl1pPr>
          </a:lstStyle>
          <a:p>
            <a:pPr>
              <a:defRPr/>
            </a:pPr>
            <a:fld id="{2D4FE7F0-DAB1-4122-AACD-6EF7BCA72E3F}" type="slidenum">
              <a:rPr lang="fi-FI"/>
              <a:pPr>
                <a:defRPr/>
              </a:pPr>
              <a:t>‹#›</a:t>
            </a:fld>
            <a:endParaRPr lang="fi-FI"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3"/>
          <p:cNvSpPr>
            <a:spLocks noGrp="1"/>
          </p:cNvSpPr>
          <p:nvPr>
            <p:ph type="dt" sz="half" idx="10"/>
          </p:nvPr>
        </p:nvSpPr>
        <p:spPr/>
        <p:txBody>
          <a:bodyPr/>
          <a:lstStyle>
            <a:lvl1pPr>
              <a:defRPr/>
            </a:lvl1pPr>
          </a:lstStyle>
          <a:p>
            <a:pPr>
              <a:defRPr/>
            </a:pPr>
            <a:fld id="{B5AD78F2-583A-4412-8E3E-FA3ADC789CD7}" type="datetime2">
              <a:rPr lang="en-US"/>
              <a:pPr>
                <a:defRPr/>
              </a:pPr>
              <a:t>Saturday, July 25, 2009</a:t>
            </a:fld>
            <a:endParaRPr lang="fi-FI" dirty="0"/>
          </a:p>
        </p:txBody>
      </p:sp>
      <p:sp>
        <p:nvSpPr>
          <p:cNvPr id="4" name="Alatunnisteen paikkamerkki 4"/>
          <p:cNvSpPr>
            <a:spLocks noGrp="1"/>
          </p:cNvSpPr>
          <p:nvPr>
            <p:ph type="ftr" sz="quarter" idx="11"/>
          </p:nvPr>
        </p:nvSpPr>
        <p:spPr/>
        <p:txBody>
          <a:bodyPr/>
          <a:lstStyle>
            <a:lvl1pPr>
              <a:defRPr/>
            </a:lvl1pPr>
          </a:lstStyle>
          <a:p>
            <a:pPr>
              <a:defRPr/>
            </a:pPr>
            <a:r>
              <a:rPr lang="fi-FI"/>
              <a:t>Riitta Lunti riitta.lunti@pp.inet.fi</a:t>
            </a:r>
          </a:p>
        </p:txBody>
      </p:sp>
      <p:sp>
        <p:nvSpPr>
          <p:cNvPr id="5" name="Dian numeron paikkamerkki 5"/>
          <p:cNvSpPr>
            <a:spLocks noGrp="1"/>
          </p:cNvSpPr>
          <p:nvPr>
            <p:ph type="sldNum" sz="quarter" idx="12"/>
          </p:nvPr>
        </p:nvSpPr>
        <p:spPr/>
        <p:txBody>
          <a:bodyPr/>
          <a:lstStyle>
            <a:lvl1pPr>
              <a:defRPr/>
            </a:lvl1pPr>
          </a:lstStyle>
          <a:p>
            <a:pPr>
              <a:defRPr/>
            </a:pPr>
            <a:fld id="{D0E75708-4819-4115-83DF-982CA0365D9D}" type="slidenum">
              <a:rPr lang="fi-FI"/>
              <a:pPr>
                <a:defRPr/>
              </a:pPr>
              <a:t>‹#›</a:t>
            </a:fld>
            <a:endParaRPr lang="fi-FI"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yhjä">
    <p:spTree>
      <p:nvGrpSpPr>
        <p:cNvPr id="1" name=""/>
        <p:cNvGrpSpPr/>
        <p:nvPr/>
      </p:nvGrpSpPr>
      <p:grpSpPr>
        <a:xfrm>
          <a:off x="0" y="0"/>
          <a:ext cx="0" cy="0"/>
          <a:chOff x="0" y="0"/>
          <a:chExt cx="0" cy="0"/>
        </a:xfrm>
      </p:grpSpPr>
      <p:sp>
        <p:nvSpPr>
          <p:cNvPr id="2" name="Päivämäärän paikkamerkki 3"/>
          <p:cNvSpPr>
            <a:spLocks noGrp="1"/>
          </p:cNvSpPr>
          <p:nvPr>
            <p:ph type="dt" sz="half" idx="10"/>
          </p:nvPr>
        </p:nvSpPr>
        <p:spPr/>
        <p:txBody>
          <a:bodyPr/>
          <a:lstStyle>
            <a:lvl1pPr>
              <a:defRPr/>
            </a:lvl1pPr>
          </a:lstStyle>
          <a:p>
            <a:pPr>
              <a:defRPr/>
            </a:pPr>
            <a:fld id="{A165C5DB-BD26-4CC1-8343-CD5CB921CA14}" type="datetime2">
              <a:rPr lang="en-US"/>
              <a:pPr>
                <a:defRPr/>
              </a:pPr>
              <a:t>Saturday, July 25, 2009</a:t>
            </a:fld>
            <a:endParaRPr lang="fi-FI" dirty="0"/>
          </a:p>
        </p:txBody>
      </p:sp>
      <p:sp>
        <p:nvSpPr>
          <p:cNvPr id="3" name="Alatunnisteen paikkamerkki 4"/>
          <p:cNvSpPr>
            <a:spLocks noGrp="1"/>
          </p:cNvSpPr>
          <p:nvPr>
            <p:ph type="ftr" sz="quarter" idx="11"/>
          </p:nvPr>
        </p:nvSpPr>
        <p:spPr/>
        <p:txBody>
          <a:bodyPr/>
          <a:lstStyle>
            <a:lvl1pPr>
              <a:defRPr/>
            </a:lvl1pPr>
          </a:lstStyle>
          <a:p>
            <a:pPr>
              <a:defRPr/>
            </a:pPr>
            <a:r>
              <a:rPr lang="fi-FI"/>
              <a:t>Riitta Lunti riitta.lunti@pp.inet.fi</a:t>
            </a:r>
          </a:p>
        </p:txBody>
      </p:sp>
      <p:sp>
        <p:nvSpPr>
          <p:cNvPr id="4" name="Dian numeron paikkamerkki 5"/>
          <p:cNvSpPr>
            <a:spLocks noGrp="1"/>
          </p:cNvSpPr>
          <p:nvPr>
            <p:ph type="sldNum" sz="quarter" idx="12"/>
          </p:nvPr>
        </p:nvSpPr>
        <p:spPr/>
        <p:txBody>
          <a:bodyPr/>
          <a:lstStyle>
            <a:lvl1pPr>
              <a:defRPr/>
            </a:lvl1pPr>
          </a:lstStyle>
          <a:p>
            <a:pPr>
              <a:defRPr/>
            </a:pPr>
            <a:fld id="{A4B18652-311B-4891-8D28-D517B435430A}" type="slidenum">
              <a:rPr lang="fi-FI"/>
              <a:pPr>
                <a:defRPr/>
              </a:pPr>
              <a:t>‹#›</a:t>
            </a:fld>
            <a:endParaRPr lang="fi-FI"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a:defRPr/>
            </a:lvl1pPr>
          </a:lstStyle>
          <a:p>
            <a:pPr>
              <a:defRPr/>
            </a:pPr>
            <a:fld id="{6B9DCF12-CFB6-40A5-9773-654BA65286A4}" type="datetime2">
              <a:rPr lang="en-US"/>
              <a:pPr>
                <a:defRPr/>
              </a:pPr>
              <a:t>Saturday, July 25, 2009</a:t>
            </a:fld>
            <a:endParaRPr lang="fi-FI" dirty="0"/>
          </a:p>
        </p:txBody>
      </p:sp>
      <p:sp>
        <p:nvSpPr>
          <p:cNvPr id="5" name="Alatunnisteen paikkamerkki 4"/>
          <p:cNvSpPr>
            <a:spLocks noGrp="1"/>
          </p:cNvSpPr>
          <p:nvPr>
            <p:ph type="ftr" sz="quarter" idx="11"/>
          </p:nvPr>
        </p:nvSpPr>
        <p:spPr/>
        <p:txBody>
          <a:bodyPr/>
          <a:lstStyle>
            <a:lvl1pPr>
              <a:defRPr/>
            </a:lvl1pPr>
          </a:lstStyle>
          <a:p>
            <a:pPr>
              <a:defRPr/>
            </a:pPr>
            <a:r>
              <a:rPr lang="fi-FI"/>
              <a:t>Riitta Lunti riitta.lunti@pp.inet.fi</a:t>
            </a:r>
          </a:p>
        </p:txBody>
      </p:sp>
      <p:sp>
        <p:nvSpPr>
          <p:cNvPr id="6" name="Dian numeron paikkamerkki 5"/>
          <p:cNvSpPr>
            <a:spLocks noGrp="1"/>
          </p:cNvSpPr>
          <p:nvPr>
            <p:ph type="sldNum" sz="quarter" idx="12"/>
          </p:nvPr>
        </p:nvSpPr>
        <p:spPr/>
        <p:txBody>
          <a:bodyPr/>
          <a:lstStyle>
            <a:lvl1pPr>
              <a:defRPr/>
            </a:lvl1pPr>
          </a:lstStyle>
          <a:p>
            <a:pPr>
              <a:defRPr/>
            </a:pPr>
            <a:fld id="{9E318927-477F-4CE3-9AC4-4DE06CCD0E7F}" type="slidenum">
              <a:rPr lang="fi-FI"/>
              <a:pPr>
                <a:defRPr/>
              </a:pPr>
              <a:t>‹#›</a:t>
            </a:fld>
            <a:endParaRPr lang="fi-FI"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lvl1pPr>
              <a:defRPr/>
            </a:lvl1pPr>
          </a:lstStyle>
          <a:p>
            <a:pPr>
              <a:defRPr/>
            </a:pPr>
            <a:fld id="{F94C55E8-6DCC-4C64-B063-E2FD0D66A180}" type="datetime2">
              <a:rPr lang="en-US"/>
              <a:pPr>
                <a:defRPr/>
              </a:pPr>
              <a:t>Saturday, July 25, 2009</a:t>
            </a:fld>
            <a:endParaRPr lang="fi-FI" dirty="0"/>
          </a:p>
        </p:txBody>
      </p:sp>
      <p:sp>
        <p:nvSpPr>
          <p:cNvPr id="5" name="Alatunnisteen paikkamerkki 4"/>
          <p:cNvSpPr>
            <a:spLocks noGrp="1"/>
          </p:cNvSpPr>
          <p:nvPr>
            <p:ph type="ftr" sz="quarter" idx="11"/>
          </p:nvPr>
        </p:nvSpPr>
        <p:spPr/>
        <p:txBody>
          <a:bodyPr/>
          <a:lstStyle>
            <a:lvl1pPr>
              <a:defRPr/>
            </a:lvl1pPr>
          </a:lstStyle>
          <a:p>
            <a:pPr>
              <a:defRPr/>
            </a:pPr>
            <a:r>
              <a:rPr lang="fi-FI"/>
              <a:t>Riitta Lunti riitta.lunti@pp.inet.fi</a:t>
            </a:r>
          </a:p>
        </p:txBody>
      </p:sp>
      <p:sp>
        <p:nvSpPr>
          <p:cNvPr id="6" name="Dian numeron paikkamerkki 5"/>
          <p:cNvSpPr>
            <a:spLocks noGrp="1"/>
          </p:cNvSpPr>
          <p:nvPr>
            <p:ph type="sldNum" sz="quarter" idx="12"/>
          </p:nvPr>
        </p:nvSpPr>
        <p:spPr/>
        <p:txBody>
          <a:bodyPr/>
          <a:lstStyle>
            <a:lvl1pPr>
              <a:defRPr/>
            </a:lvl1pPr>
          </a:lstStyle>
          <a:p>
            <a:pPr>
              <a:defRPr/>
            </a:pPr>
            <a:fld id="{002196EA-B145-45BE-B469-CD6AC3AA5B6D}" type="slidenum">
              <a:rPr lang="fi-FI"/>
              <a:pPr>
                <a:defRPr/>
              </a:pPr>
              <a:t>‹#›</a:t>
            </a:fld>
            <a:endParaRPr lang="fi-FI"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3"/>
          <p:cNvSpPr>
            <a:spLocks noGrp="1"/>
          </p:cNvSpPr>
          <p:nvPr>
            <p:ph type="dt" sz="half" idx="10"/>
          </p:nvPr>
        </p:nvSpPr>
        <p:spPr/>
        <p:txBody>
          <a:bodyPr/>
          <a:lstStyle>
            <a:lvl1pPr>
              <a:defRPr/>
            </a:lvl1pPr>
          </a:lstStyle>
          <a:p>
            <a:pPr>
              <a:defRPr/>
            </a:pPr>
            <a:fld id="{57D4C13B-C642-4FBB-B64D-F0556D6FACB3}" type="datetime2">
              <a:rPr lang="en-US"/>
              <a:pPr>
                <a:defRPr/>
              </a:pPr>
              <a:t>Saturday, July 25, 2009</a:t>
            </a:fld>
            <a:endParaRPr lang="fi-FI" dirty="0"/>
          </a:p>
        </p:txBody>
      </p:sp>
      <p:sp>
        <p:nvSpPr>
          <p:cNvPr id="6" name="Alatunnisteen paikkamerkki 4"/>
          <p:cNvSpPr>
            <a:spLocks noGrp="1"/>
          </p:cNvSpPr>
          <p:nvPr>
            <p:ph type="ftr" sz="quarter" idx="11"/>
          </p:nvPr>
        </p:nvSpPr>
        <p:spPr/>
        <p:txBody>
          <a:bodyPr/>
          <a:lstStyle>
            <a:lvl1pPr>
              <a:defRPr/>
            </a:lvl1pPr>
          </a:lstStyle>
          <a:p>
            <a:pPr>
              <a:defRPr/>
            </a:pPr>
            <a:r>
              <a:rPr lang="fi-FI"/>
              <a:t>Riitta Lunti riitta.lunti@pp.inet.fi</a:t>
            </a:r>
          </a:p>
        </p:txBody>
      </p:sp>
      <p:sp>
        <p:nvSpPr>
          <p:cNvPr id="7" name="Dian numeron paikkamerkki 5"/>
          <p:cNvSpPr>
            <a:spLocks noGrp="1"/>
          </p:cNvSpPr>
          <p:nvPr>
            <p:ph type="sldNum" sz="quarter" idx="12"/>
          </p:nvPr>
        </p:nvSpPr>
        <p:spPr/>
        <p:txBody>
          <a:bodyPr/>
          <a:lstStyle>
            <a:lvl1pPr>
              <a:defRPr/>
            </a:lvl1pPr>
          </a:lstStyle>
          <a:p>
            <a:pPr>
              <a:defRPr/>
            </a:pPr>
            <a:fld id="{337581A6-31D6-4339-9736-3C22C40C1686}" type="slidenum">
              <a:rPr lang="fi-FI"/>
              <a:pPr>
                <a:defRPr/>
              </a:pPr>
              <a:t>‹#›</a:t>
            </a:fld>
            <a:endParaRPr lang="fi-FI"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3"/>
          <p:cNvSpPr>
            <a:spLocks noGrp="1"/>
          </p:cNvSpPr>
          <p:nvPr>
            <p:ph type="dt" sz="half" idx="10"/>
          </p:nvPr>
        </p:nvSpPr>
        <p:spPr/>
        <p:txBody>
          <a:bodyPr/>
          <a:lstStyle>
            <a:lvl1pPr>
              <a:defRPr/>
            </a:lvl1pPr>
          </a:lstStyle>
          <a:p>
            <a:pPr>
              <a:defRPr/>
            </a:pPr>
            <a:fld id="{CC3445B6-598D-4FF5-ABBD-EF4474E1E173}" type="datetime2">
              <a:rPr lang="en-US"/>
              <a:pPr>
                <a:defRPr/>
              </a:pPr>
              <a:t>Saturday, July 25, 2009</a:t>
            </a:fld>
            <a:endParaRPr lang="fi-FI" dirty="0"/>
          </a:p>
        </p:txBody>
      </p:sp>
      <p:sp>
        <p:nvSpPr>
          <p:cNvPr id="8" name="Alatunnisteen paikkamerkki 4"/>
          <p:cNvSpPr>
            <a:spLocks noGrp="1"/>
          </p:cNvSpPr>
          <p:nvPr>
            <p:ph type="ftr" sz="quarter" idx="11"/>
          </p:nvPr>
        </p:nvSpPr>
        <p:spPr/>
        <p:txBody>
          <a:bodyPr/>
          <a:lstStyle>
            <a:lvl1pPr>
              <a:defRPr/>
            </a:lvl1pPr>
          </a:lstStyle>
          <a:p>
            <a:pPr>
              <a:defRPr/>
            </a:pPr>
            <a:r>
              <a:rPr lang="fi-FI"/>
              <a:t>Riitta Lunti riitta.lunti@pp.inet.fi</a:t>
            </a:r>
          </a:p>
        </p:txBody>
      </p:sp>
      <p:sp>
        <p:nvSpPr>
          <p:cNvPr id="9" name="Dian numeron paikkamerkki 5"/>
          <p:cNvSpPr>
            <a:spLocks noGrp="1"/>
          </p:cNvSpPr>
          <p:nvPr>
            <p:ph type="sldNum" sz="quarter" idx="12"/>
          </p:nvPr>
        </p:nvSpPr>
        <p:spPr/>
        <p:txBody>
          <a:bodyPr/>
          <a:lstStyle>
            <a:lvl1pPr>
              <a:defRPr/>
            </a:lvl1pPr>
          </a:lstStyle>
          <a:p>
            <a:pPr>
              <a:defRPr/>
            </a:pPr>
            <a:fld id="{7C82B05C-00DF-4E09-8E80-8D0373FEAFF8}" type="slidenum">
              <a:rPr lang="fi-FI"/>
              <a:pPr>
                <a:defRPr/>
              </a:pPr>
              <a:t>‹#›</a:t>
            </a:fld>
            <a:endParaRPr lang="fi-FI"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3"/>
          <p:cNvSpPr>
            <a:spLocks noGrp="1"/>
          </p:cNvSpPr>
          <p:nvPr>
            <p:ph type="dt" sz="half" idx="10"/>
          </p:nvPr>
        </p:nvSpPr>
        <p:spPr/>
        <p:txBody>
          <a:bodyPr/>
          <a:lstStyle>
            <a:lvl1pPr>
              <a:defRPr/>
            </a:lvl1pPr>
          </a:lstStyle>
          <a:p>
            <a:pPr>
              <a:defRPr/>
            </a:pPr>
            <a:fld id="{3B83180B-ED71-4B66-8CE8-FC832B9327E3}" type="datetime2">
              <a:rPr lang="en-US"/>
              <a:pPr>
                <a:defRPr/>
              </a:pPr>
              <a:t>Saturday, July 25, 2009</a:t>
            </a:fld>
            <a:endParaRPr lang="fi-FI" dirty="0"/>
          </a:p>
        </p:txBody>
      </p:sp>
      <p:sp>
        <p:nvSpPr>
          <p:cNvPr id="4" name="Alatunnisteen paikkamerkki 4"/>
          <p:cNvSpPr>
            <a:spLocks noGrp="1"/>
          </p:cNvSpPr>
          <p:nvPr>
            <p:ph type="ftr" sz="quarter" idx="11"/>
          </p:nvPr>
        </p:nvSpPr>
        <p:spPr/>
        <p:txBody>
          <a:bodyPr/>
          <a:lstStyle>
            <a:lvl1pPr>
              <a:defRPr/>
            </a:lvl1pPr>
          </a:lstStyle>
          <a:p>
            <a:pPr>
              <a:defRPr/>
            </a:pPr>
            <a:r>
              <a:rPr lang="fi-FI"/>
              <a:t>Riitta Lunti riitta.lunti@pp.inet.fi</a:t>
            </a:r>
          </a:p>
        </p:txBody>
      </p:sp>
      <p:sp>
        <p:nvSpPr>
          <p:cNvPr id="5" name="Dian numeron paikkamerkki 5"/>
          <p:cNvSpPr>
            <a:spLocks noGrp="1"/>
          </p:cNvSpPr>
          <p:nvPr>
            <p:ph type="sldNum" sz="quarter" idx="12"/>
          </p:nvPr>
        </p:nvSpPr>
        <p:spPr/>
        <p:txBody>
          <a:bodyPr/>
          <a:lstStyle>
            <a:lvl1pPr>
              <a:defRPr/>
            </a:lvl1pPr>
          </a:lstStyle>
          <a:p>
            <a:pPr>
              <a:defRPr/>
            </a:pPr>
            <a:fld id="{912D68FF-0F72-4B23-A1A7-2465FFD3EA35}" type="slidenum">
              <a:rPr lang="fi-FI"/>
              <a:pPr>
                <a:defRPr/>
              </a:pPr>
              <a:t>‹#›</a:t>
            </a:fld>
            <a:endParaRPr lang="fi-FI"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3"/>
          <p:cNvSpPr>
            <a:spLocks noGrp="1"/>
          </p:cNvSpPr>
          <p:nvPr>
            <p:ph type="dt" sz="half" idx="10"/>
          </p:nvPr>
        </p:nvSpPr>
        <p:spPr/>
        <p:txBody>
          <a:bodyPr/>
          <a:lstStyle>
            <a:lvl1pPr>
              <a:defRPr/>
            </a:lvl1pPr>
          </a:lstStyle>
          <a:p>
            <a:pPr>
              <a:defRPr/>
            </a:pPr>
            <a:fld id="{14EAD6D4-B962-4436-AC1D-D5894259CEA8}" type="datetime2">
              <a:rPr lang="en-US"/>
              <a:pPr>
                <a:defRPr/>
              </a:pPr>
              <a:t>Saturday, July 25, 2009</a:t>
            </a:fld>
            <a:endParaRPr lang="fi-FI" dirty="0"/>
          </a:p>
        </p:txBody>
      </p:sp>
      <p:sp>
        <p:nvSpPr>
          <p:cNvPr id="3" name="Alatunnisteen paikkamerkki 4"/>
          <p:cNvSpPr>
            <a:spLocks noGrp="1"/>
          </p:cNvSpPr>
          <p:nvPr>
            <p:ph type="ftr" sz="quarter" idx="11"/>
          </p:nvPr>
        </p:nvSpPr>
        <p:spPr/>
        <p:txBody>
          <a:bodyPr/>
          <a:lstStyle>
            <a:lvl1pPr>
              <a:defRPr/>
            </a:lvl1pPr>
          </a:lstStyle>
          <a:p>
            <a:pPr>
              <a:defRPr/>
            </a:pPr>
            <a:r>
              <a:rPr lang="fi-FI"/>
              <a:t>Riitta Lunti riitta.lunti@pp.inet.fi</a:t>
            </a:r>
          </a:p>
        </p:txBody>
      </p:sp>
      <p:sp>
        <p:nvSpPr>
          <p:cNvPr id="4" name="Dian numeron paikkamerkki 5"/>
          <p:cNvSpPr>
            <a:spLocks noGrp="1"/>
          </p:cNvSpPr>
          <p:nvPr>
            <p:ph type="sldNum" sz="quarter" idx="12"/>
          </p:nvPr>
        </p:nvSpPr>
        <p:spPr/>
        <p:txBody>
          <a:bodyPr/>
          <a:lstStyle>
            <a:lvl1pPr>
              <a:defRPr/>
            </a:lvl1pPr>
          </a:lstStyle>
          <a:p>
            <a:pPr>
              <a:defRPr/>
            </a:pPr>
            <a:fld id="{34B280EF-F73B-4D3B-8B04-EFD345BAAD86}" type="slidenum">
              <a:rPr lang="fi-FI"/>
              <a:pPr>
                <a:defRPr/>
              </a:pPr>
              <a:t>‹#›</a:t>
            </a:fld>
            <a:endParaRPr lang="fi-FI"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3"/>
          <p:cNvSpPr>
            <a:spLocks noGrp="1"/>
          </p:cNvSpPr>
          <p:nvPr>
            <p:ph type="dt" sz="half" idx="10"/>
          </p:nvPr>
        </p:nvSpPr>
        <p:spPr/>
        <p:txBody>
          <a:bodyPr/>
          <a:lstStyle>
            <a:lvl1pPr>
              <a:defRPr/>
            </a:lvl1pPr>
          </a:lstStyle>
          <a:p>
            <a:pPr>
              <a:defRPr/>
            </a:pPr>
            <a:fld id="{2FD61D12-300A-40B3-B556-6CDF1C6AC0B6}" type="datetime2">
              <a:rPr lang="en-US"/>
              <a:pPr>
                <a:defRPr/>
              </a:pPr>
              <a:t>Saturday, July 25, 2009</a:t>
            </a:fld>
            <a:endParaRPr lang="fi-FI" dirty="0"/>
          </a:p>
        </p:txBody>
      </p:sp>
      <p:sp>
        <p:nvSpPr>
          <p:cNvPr id="6" name="Alatunnisteen paikkamerkki 4"/>
          <p:cNvSpPr>
            <a:spLocks noGrp="1"/>
          </p:cNvSpPr>
          <p:nvPr>
            <p:ph type="ftr" sz="quarter" idx="11"/>
          </p:nvPr>
        </p:nvSpPr>
        <p:spPr/>
        <p:txBody>
          <a:bodyPr/>
          <a:lstStyle>
            <a:lvl1pPr>
              <a:defRPr/>
            </a:lvl1pPr>
          </a:lstStyle>
          <a:p>
            <a:pPr>
              <a:defRPr/>
            </a:pPr>
            <a:r>
              <a:rPr lang="fi-FI"/>
              <a:t>Riitta Lunti riitta.lunti@pp.inet.fi</a:t>
            </a:r>
          </a:p>
        </p:txBody>
      </p:sp>
      <p:sp>
        <p:nvSpPr>
          <p:cNvPr id="7" name="Dian numeron paikkamerkki 5"/>
          <p:cNvSpPr>
            <a:spLocks noGrp="1"/>
          </p:cNvSpPr>
          <p:nvPr>
            <p:ph type="sldNum" sz="quarter" idx="12"/>
          </p:nvPr>
        </p:nvSpPr>
        <p:spPr/>
        <p:txBody>
          <a:bodyPr/>
          <a:lstStyle>
            <a:lvl1pPr>
              <a:defRPr/>
            </a:lvl1pPr>
          </a:lstStyle>
          <a:p>
            <a:pPr>
              <a:defRPr/>
            </a:pPr>
            <a:fld id="{C285ED2A-CCA0-4147-B465-2A9719A85055}" type="slidenum">
              <a:rPr lang="fi-FI"/>
              <a:pPr>
                <a:defRPr/>
              </a:pPr>
              <a:t>‹#›</a:t>
            </a:fld>
            <a:endParaRPr lang="fi-FI"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dirty="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3"/>
          <p:cNvSpPr>
            <a:spLocks noGrp="1"/>
          </p:cNvSpPr>
          <p:nvPr>
            <p:ph type="dt" sz="half" idx="10"/>
          </p:nvPr>
        </p:nvSpPr>
        <p:spPr/>
        <p:txBody>
          <a:bodyPr/>
          <a:lstStyle>
            <a:lvl1pPr>
              <a:defRPr/>
            </a:lvl1pPr>
          </a:lstStyle>
          <a:p>
            <a:pPr>
              <a:defRPr/>
            </a:pPr>
            <a:fld id="{00933385-C649-48E8-AEE6-DB11999C17B8}" type="datetime2">
              <a:rPr lang="en-US"/>
              <a:pPr>
                <a:defRPr/>
              </a:pPr>
              <a:t>Saturday, July 25, 2009</a:t>
            </a:fld>
            <a:endParaRPr lang="fi-FI" dirty="0"/>
          </a:p>
        </p:txBody>
      </p:sp>
      <p:sp>
        <p:nvSpPr>
          <p:cNvPr id="6" name="Alatunnisteen paikkamerkki 4"/>
          <p:cNvSpPr>
            <a:spLocks noGrp="1"/>
          </p:cNvSpPr>
          <p:nvPr>
            <p:ph type="ftr" sz="quarter" idx="11"/>
          </p:nvPr>
        </p:nvSpPr>
        <p:spPr/>
        <p:txBody>
          <a:bodyPr/>
          <a:lstStyle>
            <a:lvl1pPr>
              <a:defRPr/>
            </a:lvl1pPr>
          </a:lstStyle>
          <a:p>
            <a:pPr>
              <a:defRPr/>
            </a:pPr>
            <a:r>
              <a:rPr lang="fi-FI"/>
              <a:t>Riitta Lunti riitta.lunti@pp.inet.fi</a:t>
            </a:r>
          </a:p>
        </p:txBody>
      </p:sp>
      <p:sp>
        <p:nvSpPr>
          <p:cNvPr id="7" name="Dian numeron paikkamerkki 5"/>
          <p:cNvSpPr>
            <a:spLocks noGrp="1"/>
          </p:cNvSpPr>
          <p:nvPr>
            <p:ph type="sldNum" sz="quarter" idx="12"/>
          </p:nvPr>
        </p:nvSpPr>
        <p:spPr/>
        <p:txBody>
          <a:bodyPr/>
          <a:lstStyle>
            <a:lvl1pPr>
              <a:defRPr/>
            </a:lvl1pPr>
          </a:lstStyle>
          <a:p>
            <a:pPr>
              <a:defRPr/>
            </a:pPr>
            <a:fld id="{C09FF006-FA18-4C88-9CD2-9A44A0E53906}" type="slidenum">
              <a:rPr lang="fi-FI"/>
              <a:pPr>
                <a:defRPr/>
              </a:pPr>
              <a:t>‹#›</a:t>
            </a:fld>
            <a:endParaRPr lang="fi-FI"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Otsikon paikkamerkki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i-FI" smtClean="0"/>
              <a:t>Muokkaa perustyyl. napsautt.</a:t>
            </a:r>
          </a:p>
        </p:txBody>
      </p:sp>
      <p:sp>
        <p:nvSpPr>
          <p:cNvPr id="1027" name="Tekstin paikkamerkki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p>
        </p:txBody>
      </p:sp>
      <p:sp>
        <p:nvSpPr>
          <p:cNvPr id="4" name="Päivämäärän paikkamerkki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A8C966F-2804-479E-AAA7-E7B7487C2468}" type="datetime2">
              <a:rPr lang="en-US"/>
              <a:pPr>
                <a:defRPr/>
              </a:pPr>
              <a:t>Saturday, July 25, 2009</a:t>
            </a:fld>
            <a:endParaRPr lang="fi-FI" dirty="0"/>
          </a:p>
        </p:txBody>
      </p:sp>
      <p:sp>
        <p:nvSpPr>
          <p:cNvPr id="5" name="Alatunnisteen paikkamerk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fi-FI"/>
              <a:t>Riitta Lunti riitta.lunti@pp.inet.fi</a:t>
            </a:r>
          </a:p>
        </p:txBody>
      </p:sp>
      <p:sp>
        <p:nvSpPr>
          <p:cNvPr id="6" name="Dian numeron paikkamerkki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4B507225-9F46-4CDD-BB92-87614C46CE3D}" type="slidenum">
              <a:rPr lang="fi-FI"/>
              <a:pPr>
                <a:defRPr/>
              </a:pPr>
              <a:t>‹#›</a:t>
            </a:fld>
            <a:endParaRPr lang="fi-FI" dirty="0"/>
          </a:p>
        </p:txBody>
      </p:sp>
    </p:spTree>
  </p:cSld>
  <p:clrMap bg1="lt1" tx1="dk1" bg2="lt2" tx2="dk2" accent1="accent1" accent2="accent2" accent3="accent3" accent4="accent4" accent5="accent5" accent6="accent6" hlink="hlink" folHlink="folHlink"/>
  <p:sldLayoutIdLst>
    <p:sldLayoutId id="2147483806" r:id="rId1"/>
    <p:sldLayoutId id="2147483805" r:id="rId2"/>
    <p:sldLayoutId id="2147483804" r:id="rId3"/>
    <p:sldLayoutId id="2147483803" r:id="rId4"/>
    <p:sldLayoutId id="2147483802" r:id="rId5"/>
    <p:sldLayoutId id="2147483801" r:id="rId6"/>
    <p:sldLayoutId id="2147483800" r:id="rId7"/>
    <p:sldLayoutId id="2147483799" r:id="rId8"/>
    <p:sldLayoutId id="2147483798" r:id="rId9"/>
    <p:sldLayoutId id="2147483797" r:id="rId10"/>
    <p:sldLayoutId id="2147483796" r:id="rId11"/>
    <p:sldLayoutId id="2147483795" r:id="rId12"/>
    <p:sldLayoutId id="2147483794" r:id="rId13"/>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iucn.org/about/union/commissions/cec/?2614/" TargetMode="External"/><Relationship Id="rId2" Type="http://schemas.openxmlformats.org/officeDocument/2006/relationships/hyperlink" Target="http://www.naturegate.net/"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a:xfrm>
            <a:off x="457200" y="274638"/>
            <a:ext cx="8229600" cy="2849562"/>
          </a:xfrm>
        </p:spPr>
        <p:txBody>
          <a:bodyPr/>
          <a:lstStyle/>
          <a:p>
            <a:pPr eaLnBrk="1" hangingPunct="1"/>
            <a:r>
              <a:rPr lang="en-US" sz="4000" b="1" smtClean="0"/>
              <a:t>Promoting Six-year-old Children’s </a:t>
            </a:r>
            <a:r>
              <a:rPr lang="fi-FI" sz="4000" b="1" smtClean="0"/>
              <a:t>Conceptions</a:t>
            </a:r>
            <a:r>
              <a:rPr lang="en-US" sz="4000" b="1" smtClean="0"/>
              <a:t> of Nature and </a:t>
            </a:r>
            <a:br>
              <a:rPr lang="en-US" sz="4000" b="1" smtClean="0"/>
            </a:br>
            <a:r>
              <a:rPr lang="en-US" sz="4000" b="1" smtClean="0"/>
              <a:t>Being a Part of an Ecosystem by </a:t>
            </a:r>
            <a:br>
              <a:rPr lang="en-US" sz="4000" b="1" smtClean="0"/>
            </a:br>
            <a:r>
              <a:rPr lang="en-US" sz="4000" b="1" smtClean="0"/>
              <a:t>Investigative Learning Outdoors</a:t>
            </a:r>
            <a:endParaRPr lang="en-GB" sz="4000" b="1" smtClean="0"/>
          </a:p>
        </p:txBody>
      </p:sp>
      <p:sp>
        <p:nvSpPr>
          <p:cNvPr id="16386" name="Rectangle 3"/>
          <p:cNvSpPr>
            <a:spLocks noGrp="1"/>
          </p:cNvSpPr>
          <p:nvPr>
            <p:ph type="body" idx="1"/>
          </p:nvPr>
        </p:nvSpPr>
        <p:spPr>
          <a:xfrm>
            <a:off x="468313" y="3500438"/>
            <a:ext cx="8218487" cy="2625725"/>
          </a:xfrm>
        </p:spPr>
        <p:txBody>
          <a:bodyPr/>
          <a:lstStyle/>
          <a:p>
            <a:pPr algn="ctr" eaLnBrk="1" hangingPunct="1">
              <a:lnSpc>
                <a:spcPct val="80000"/>
              </a:lnSpc>
              <a:buFont typeface="Arial" charset="0"/>
              <a:buNone/>
            </a:pPr>
            <a:r>
              <a:rPr lang="fi-FI" sz="3000" b="1" smtClean="0"/>
              <a:t>Ms Riitta Lunti, MEd, Pre-school Teacher</a:t>
            </a:r>
          </a:p>
          <a:p>
            <a:pPr algn="ctr" eaLnBrk="1" hangingPunct="1">
              <a:lnSpc>
                <a:spcPct val="80000"/>
              </a:lnSpc>
              <a:buFont typeface="Arial" charset="0"/>
              <a:buNone/>
            </a:pPr>
            <a:r>
              <a:rPr lang="fi-FI" sz="3000" b="1" smtClean="0"/>
              <a:t>Puumala, Finland</a:t>
            </a:r>
          </a:p>
          <a:p>
            <a:pPr algn="ctr" eaLnBrk="1" hangingPunct="1">
              <a:lnSpc>
                <a:spcPct val="80000"/>
              </a:lnSpc>
              <a:buFont typeface="Arial" charset="0"/>
              <a:buNone/>
            </a:pPr>
            <a:r>
              <a:rPr lang="fi-FI" sz="3000" smtClean="0">
                <a:solidFill>
                  <a:srgbClr val="898989"/>
                </a:solidFill>
              </a:rPr>
              <a:t>  &amp;</a:t>
            </a:r>
          </a:p>
          <a:p>
            <a:pPr algn="ctr" eaLnBrk="1" hangingPunct="1">
              <a:lnSpc>
                <a:spcPct val="80000"/>
              </a:lnSpc>
              <a:buFont typeface="Arial" charset="0"/>
              <a:buNone/>
            </a:pPr>
            <a:r>
              <a:rPr lang="fi-FI" sz="3000" smtClean="0">
                <a:solidFill>
                  <a:srgbClr val="898989"/>
                </a:solidFill>
              </a:rPr>
              <a:t>Dr. Mauri Åhlberg, </a:t>
            </a:r>
          </a:p>
          <a:p>
            <a:pPr algn="ctr" eaLnBrk="1" hangingPunct="1">
              <a:lnSpc>
                <a:spcPct val="80000"/>
              </a:lnSpc>
              <a:buFont typeface="Arial" charset="0"/>
              <a:buNone/>
            </a:pPr>
            <a:r>
              <a:rPr lang="fi-FI" sz="3000" smtClean="0">
                <a:solidFill>
                  <a:srgbClr val="898989"/>
                </a:solidFill>
              </a:rPr>
              <a:t>Professor of Biology and Sustainability Education, University of Helsinki, Finland</a:t>
            </a:r>
          </a:p>
          <a:p>
            <a:pPr eaLnBrk="1" hangingPunct="1">
              <a:lnSpc>
                <a:spcPct val="80000"/>
              </a:lnSpc>
            </a:pPr>
            <a:endParaRPr lang="fi-FI" sz="3000" smtClean="0">
              <a:solidFill>
                <a:srgbClr val="898989"/>
              </a:solidFill>
            </a:endParaRPr>
          </a:p>
          <a:p>
            <a:pPr eaLnBrk="1" hangingPunct="1">
              <a:lnSpc>
                <a:spcPct val="80000"/>
              </a:lnSpc>
              <a:buFont typeface="Arial" charset="0"/>
              <a:buNone/>
            </a:pPr>
            <a:endParaRPr lang="en-GB" sz="240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Otsikko 1"/>
          <p:cNvSpPr>
            <a:spLocks noGrp="1"/>
          </p:cNvSpPr>
          <p:nvPr>
            <p:ph type="title"/>
          </p:nvPr>
        </p:nvSpPr>
        <p:spPr/>
        <p:txBody>
          <a:bodyPr/>
          <a:lstStyle/>
          <a:p>
            <a:pPr eaLnBrk="1" hangingPunct="1"/>
            <a:r>
              <a:rPr lang="fi-FI" smtClean="0"/>
              <a:t>Lev Vygotsky (1896 – 1934)</a:t>
            </a:r>
          </a:p>
        </p:txBody>
      </p:sp>
      <p:sp>
        <p:nvSpPr>
          <p:cNvPr id="25602" name="Sisällön paikkamerkki 2"/>
          <p:cNvSpPr>
            <a:spLocks noGrp="1"/>
          </p:cNvSpPr>
          <p:nvPr>
            <p:ph idx="1"/>
          </p:nvPr>
        </p:nvSpPr>
        <p:spPr>
          <a:xfrm>
            <a:off x="457200" y="1371600"/>
            <a:ext cx="8229600" cy="4754563"/>
          </a:xfrm>
        </p:spPr>
        <p:txBody>
          <a:bodyPr/>
          <a:lstStyle/>
          <a:p>
            <a:pPr eaLnBrk="1" hangingPunct="1">
              <a:buSzPts val="3000"/>
            </a:pPr>
            <a:r>
              <a:rPr lang="fi-FI" sz="2800" smtClean="0">
                <a:solidFill>
                  <a:srgbClr val="000000"/>
                </a:solidFill>
              </a:rPr>
              <a:t>According to Vygotsky, the zone of proximal development can be observed in learning. This is the stage of the learning process when an individual is </a:t>
            </a:r>
            <a:r>
              <a:rPr lang="fi-FI" sz="3000" smtClean="0">
                <a:solidFill>
                  <a:srgbClr val="000000"/>
                </a:solidFill>
              </a:rPr>
              <a:t>unable</a:t>
            </a:r>
            <a:r>
              <a:rPr lang="fi-FI" sz="2800" smtClean="0">
                <a:solidFill>
                  <a:srgbClr val="000000"/>
                </a:solidFill>
              </a:rPr>
              <a:t> to solve problems alone, but needs the help of a more experienced person. </a:t>
            </a:r>
          </a:p>
          <a:p>
            <a:pPr eaLnBrk="1" hangingPunct="1">
              <a:buSzPts val="3000"/>
              <a:buFont typeface="Arial" charset="0"/>
              <a:buNone/>
            </a:pPr>
            <a:endParaRPr lang="fi-FI" sz="2800" smtClean="0">
              <a:solidFill>
                <a:srgbClr val="000000"/>
              </a:solidFill>
            </a:endParaRPr>
          </a:p>
          <a:p>
            <a:pPr eaLnBrk="1" hangingPunct="1">
              <a:buSzPts val="3000"/>
            </a:pPr>
            <a:r>
              <a:rPr lang="fi-FI" sz="2800" smtClean="0">
                <a:solidFill>
                  <a:srgbClr val="000000"/>
                </a:solidFill>
              </a:rPr>
              <a:t>Teaching supports learning most effectively when it creates a proximal development zone, and takes place in the initial stage of developing a new skill. </a:t>
            </a:r>
          </a:p>
        </p:txBody>
      </p:sp>
      <p:sp>
        <p:nvSpPr>
          <p:cNvPr id="6" name="Dian numeron paikkamerkki 5"/>
          <p:cNvSpPr>
            <a:spLocks noGrp="1"/>
          </p:cNvSpPr>
          <p:nvPr>
            <p:ph type="sldNum" sz="quarter" idx="12"/>
          </p:nvPr>
        </p:nvSpPr>
        <p:spPr/>
        <p:txBody>
          <a:bodyPr/>
          <a:lstStyle/>
          <a:p>
            <a:pPr>
              <a:defRPr/>
            </a:pPr>
            <a:fld id="{5C261DC3-7A78-45D8-86A5-6B22FB2609A3}" type="slidenum">
              <a:rPr lang="fi-FI" smtClean="0"/>
              <a:pPr>
                <a:defRPr/>
              </a:pPr>
              <a:t>10</a:t>
            </a:fld>
            <a:endParaRPr lang="fi-FI"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Otsikko 1"/>
          <p:cNvSpPr>
            <a:spLocks noGrp="1"/>
          </p:cNvSpPr>
          <p:nvPr>
            <p:ph type="title"/>
          </p:nvPr>
        </p:nvSpPr>
        <p:spPr/>
        <p:txBody>
          <a:bodyPr/>
          <a:lstStyle/>
          <a:p>
            <a:pPr eaLnBrk="1" hangingPunct="1"/>
            <a:r>
              <a:rPr lang="en-US" b="1" smtClean="0"/>
              <a:t>RESEARCH METHODS: </a:t>
            </a:r>
            <a:r>
              <a:rPr lang="en-US" sz="6000" b="1" i="1" smtClean="0"/>
              <a:t>Subject</a:t>
            </a:r>
            <a:r>
              <a:rPr lang="en-US" smtClean="0"/>
              <a:t> </a:t>
            </a:r>
            <a:endParaRPr lang="fi-FI" smtClean="0"/>
          </a:p>
        </p:txBody>
      </p:sp>
      <p:sp>
        <p:nvSpPr>
          <p:cNvPr id="26626" name="Sisällön paikkamerkki 2"/>
          <p:cNvSpPr>
            <a:spLocks noGrp="1"/>
          </p:cNvSpPr>
          <p:nvPr>
            <p:ph idx="1"/>
          </p:nvPr>
        </p:nvSpPr>
        <p:spPr/>
        <p:txBody>
          <a:bodyPr/>
          <a:lstStyle/>
          <a:p>
            <a:pPr eaLnBrk="1" hangingPunct="1"/>
            <a:r>
              <a:rPr lang="fi-FI" sz="5400" smtClean="0"/>
              <a:t>a pre-school group of 15 children  in a kindergarten </a:t>
            </a:r>
          </a:p>
          <a:p>
            <a:pPr eaLnBrk="1" hangingPunct="1"/>
            <a:r>
              <a:rPr lang="fi-FI" sz="5400" smtClean="0"/>
              <a:t>Riitta Lunti acted as both</a:t>
            </a:r>
          </a:p>
          <a:p>
            <a:pPr eaLnBrk="1" hangingPunct="1">
              <a:buFont typeface="Arial" charset="0"/>
              <a:buNone/>
            </a:pPr>
            <a:r>
              <a:rPr lang="fi-FI" sz="5400" smtClean="0"/>
              <a:t>teacher and researcher. </a:t>
            </a:r>
          </a:p>
          <a:p>
            <a:pPr eaLnBrk="1" hangingPunct="1"/>
            <a:endParaRPr lang="fi-FI" smtClean="0"/>
          </a:p>
        </p:txBody>
      </p:sp>
      <p:sp>
        <p:nvSpPr>
          <p:cNvPr id="4" name="Päiväyksen paikkamerkki 3"/>
          <p:cNvSpPr>
            <a:spLocks noGrp="1"/>
          </p:cNvSpPr>
          <p:nvPr>
            <p:ph type="dt" sz="quarter" idx="10"/>
          </p:nvPr>
        </p:nvSpPr>
        <p:spPr/>
        <p:txBody>
          <a:bodyPr/>
          <a:lstStyle/>
          <a:p>
            <a:pPr>
              <a:defRPr/>
            </a:pPr>
            <a:fld id="{90F5BAFE-B6CC-4886-BB33-213B86BDDAB4}" type="datetime2">
              <a:rPr lang="en-US" smtClean="0"/>
              <a:pPr>
                <a:defRPr/>
              </a:pPr>
              <a:t>Saturday, July 25, 2009</a:t>
            </a:fld>
            <a:endParaRPr lang="fi-FI" dirty="0"/>
          </a:p>
        </p:txBody>
      </p:sp>
      <p:sp>
        <p:nvSpPr>
          <p:cNvPr id="5" name="Alatunnisteen paikkamerkki 4"/>
          <p:cNvSpPr>
            <a:spLocks noGrp="1"/>
          </p:cNvSpPr>
          <p:nvPr>
            <p:ph type="ftr" sz="quarter" idx="11"/>
          </p:nvPr>
        </p:nvSpPr>
        <p:spPr/>
        <p:txBody>
          <a:bodyPr/>
          <a:lstStyle/>
          <a:p>
            <a:pPr>
              <a:defRPr/>
            </a:pPr>
            <a:r>
              <a:rPr lang="fi-FI" smtClean="0"/>
              <a:t>Riitta Lunti riitta.lunti@pp.inet.fi</a:t>
            </a:r>
            <a:endParaRPr lang="fi-FI"/>
          </a:p>
        </p:txBody>
      </p:sp>
      <p:sp>
        <p:nvSpPr>
          <p:cNvPr id="6" name="Dian numeron paikkamerkki 5"/>
          <p:cNvSpPr>
            <a:spLocks noGrp="1"/>
          </p:cNvSpPr>
          <p:nvPr>
            <p:ph type="sldNum" sz="quarter" idx="12"/>
          </p:nvPr>
        </p:nvSpPr>
        <p:spPr/>
        <p:txBody>
          <a:bodyPr/>
          <a:lstStyle/>
          <a:p>
            <a:pPr>
              <a:defRPr/>
            </a:pPr>
            <a:fld id="{70C6157D-7F7B-4E31-B318-583F94FF0544}" type="slidenum">
              <a:rPr lang="fi-FI" smtClean="0"/>
              <a:pPr>
                <a:defRPr/>
              </a:pPr>
              <a:t>11</a:t>
            </a:fld>
            <a:endParaRPr lang="fi-FI"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Otsikko 1"/>
          <p:cNvSpPr>
            <a:spLocks noGrp="1"/>
          </p:cNvSpPr>
          <p:nvPr>
            <p:ph type="title"/>
          </p:nvPr>
        </p:nvSpPr>
        <p:spPr>
          <a:xfrm>
            <a:off x="457200" y="274638"/>
            <a:ext cx="8229600" cy="1325562"/>
          </a:xfrm>
        </p:spPr>
        <p:txBody>
          <a:bodyPr/>
          <a:lstStyle/>
          <a:p>
            <a:pPr eaLnBrk="1" hangingPunct="1"/>
            <a:r>
              <a:rPr lang="en-US" b="1" smtClean="0"/>
              <a:t>RESEARCH METHODS: </a:t>
            </a:r>
            <a:br>
              <a:rPr lang="en-US" b="1" smtClean="0"/>
            </a:br>
            <a:r>
              <a:rPr lang="en-US" b="1" i="1" smtClean="0"/>
              <a:t>Data gathering </a:t>
            </a:r>
            <a:endParaRPr lang="fi-FI" b="1" i="1" smtClean="0"/>
          </a:p>
        </p:txBody>
      </p:sp>
      <p:sp>
        <p:nvSpPr>
          <p:cNvPr id="27650" name="Sisällön paikkamerkki 2"/>
          <p:cNvSpPr>
            <a:spLocks noGrp="1"/>
          </p:cNvSpPr>
          <p:nvPr>
            <p:ph idx="1"/>
          </p:nvPr>
        </p:nvSpPr>
        <p:spPr/>
        <p:txBody>
          <a:bodyPr/>
          <a:lstStyle/>
          <a:p>
            <a:pPr eaLnBrk="1" hangingPunct="1"/>
            <a:r>
              <a:rPr lang="en-US" sz="4800" smtClean="0"/>
              <a:t>teacher-made concept maps of children’s knowledge, based on discussions with the children</a:t>
            </a:r>
          </a:p>
          <a:p>
            <a:pPr eaLnBrk="1" hangingPunct="1"/>
            <a:r>
              <a:rPr lang="en-US" sz="4800" smtClean="0"/>
              <a:t>research interviews.  </a:t>
            </a:r>
            <a:endParaRPr lang="fi-FI" sz="4800" smtClean="0"/>
          </a:p>
          <a:p>
            <a:pPr eaLnBrk="1" hangingPunct="1"/>
            <a:endParaRPr lang="fi-FI" smtClean="0"/>
          </a:p>
        </p:txBody>
      </p:sp>
      <p:sp>
        <p:nvSpPr>
          <p:cNvPr id="6" name="Dian numeron paikkamerkki 5"/>
          <p:cNvSpPr>
            <a:spLocks noGrp="1"/>
          </p:cNvSpPr>
          <p:nvPr>
            <p:ph type="sldNum" sz="quarter" idx="12"/>
          </p:nvPr>
        </p:nvSpPr>
        <p:spPr/>
        <p:txBody>
          <a:bodyPr/>
          <a:lstStyle/>
          <a:p>
            <a:pPr>
              <a:defRPr/>
            </a:pPr>
            <a:fld id="{69B4D13A-259F-4A67-B92F-2BC4014D6BF1}" type="slidenum">
              <a:rPr lang="fi-FI" smtClean="0"/>
              <a:pPr>
                <a:defRPr/>
              </a:pPr>
              <a:t>12</a:t>
            </a:fld>
            <a:endParaRPr lang="fi-FI"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Otsikko 1"/>
          <p:cNvSpPr>
            <a:spLocks noGrp="1"/>
          </p:cNvSpPr>
          <p:nvPr>
            <p:ph type="title"/>
          </p:nvPr>
        </p:nvSpPr>
        <p:spPr/>
        <p:txBody>
          <a:bodyPr/>
          <a:lstStyle/>
          <a:p>
            <a:pPr eaLnBrk="1" hangingPunct="1"/>
            <a:r>
              <a:rPr lang="fi-FI" sz="4800" b="1" smtClean="0"/>
              <a:t>Concept mapping</a:t>
            </a:r>
          </a:p>
        </p:txBody>
      </p:sp>
      <p:sp>
        <p:nvSpPr>
          <p:cNvPr id="28674" name="Sisällön paikkamerkki 2"/>
          <p:cNvSpPr>
            <a:spLocks noGrp="1"/>
          </p:cNvSpPr>
          <p:nvPr>
            <p:ph idx="1"/>
          </p:nvPr>
        </p:nvSpPr>
        <p:spPr/>
        <p:txBody>
          <a:bodyPr/>
          <a:lstStyle/>
          <a:p>
            <a:pPr eaLnBrk="1" hangingPunct="1"/>
            <a:r>
              <a:rPr lang="en-US" sz="4000" smtClean="0"/>
              <a:t>Concept maps are appropriate educational tools for pre-school teachers to monitor children’s knowledge before their pre-school years, and to explore which zones of proximal development children are operating within. </a:t>
            </a:r>
          </a:p>
          <a:p>
            <a:pPr eaLnBrk="1" hangingPunct="1">
              <a:buFont typeface="Arial" charset="0"/>
              <a:buNone/>
            </a:pPr>
            <a:endParaRPr lang="fi-FI" sz="4000" smtClean="0"/>
          </a:p>
        </p:txBody>
      </p:sp>
      <p:sp>
        <p:nvSpPr>
          <p:cNvPr id="6" name="Dian numeron paikkamerkki 5"/>
          <p:cNvSpPr>
            <a:spLocks noGrp="1"/>
          </p:cNvSpPr>
          <p:nvPr>
            <p:ph type="sldNum" sz="quarter" idx="12"/>
          </p:nvPr>
        </p:nvSpPr>
        <p:spPr/>
        <p:txBody>
          <a:bodyPr/>
          <a:lstStyle/>
          <a:p>
            <a:pPr>
              <a:defRPr/>
            </a:pPr>
            <a:fld id="{128A6A65-3069-4ECE-B8D8-22802F2E9CF9}" type="slidenum">
              <a:rPr lang="fi-FI"/>
              <a:pPr>
                <a:defRPr/>
              </a:pPr>
              <a:t>13</a:t>
            </a:fld>
            <a:endParaRPr lang="fi-FI" dirty="0"/>
          </a:p>
        </p:txBody>
      </p:sp>
    </p:spTree>
  </p:cSld>
  <p:clrMapOvr>
    <a:masterClrMapping/>
  </p:clrMapOvr>
  <p:transition advTm="15912"/>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Otsikko 1"/>
          <p:cNvSpPr>
            <a:spLocks noGrp="1"/>
          </p:cNvSpPr>
          <p:nvPr>
            <p:ph type="title"/>
          </p:nvPr>
        </p:nvSpPr>
        <p:spPr>
          <a:xfrm>
            <a:off x="457200" y="0"/>
            <a:ext cx="8229600" cy="685800"/>
          </a:xfrm>
        </p:spPr>
        <p:txBody>
          <a:bodyPr/>
          <a:lstStyle/>
          <a:p>
            <a:pPr eaLnBrk="1" hangingPunct="1"/>
            <a:r>
              <a:rPr lang="en-US" sz="2800" smtClean="0"/>
              <a:t>Concept map at the beginning of the pre-school year</a:t>
            </a:r>
            <a:endParaRPr lang="fi-FI" sz="2800" smtClean="0"/>
          </a:p>
        </p:txBody>
      </p:sp>
      <p:sp>
        <p:nvSpPr>
          <p:cNvPr id="29698" name="Sisällön paikkamerkki 2"/>
          <p:cNvSpPr>
            <a:spLocks noGrp="1"/>
          </p:cNvSpPr>
          <p:nvPr>
            <p:ph idx="1"/>
          </p:nvPr>
        </p:nvSpPr>
        <p:spPr>
          <a:xfrm>
            <a:off x="457200" y="914400"/>
            <a:ext cx="8229600" cy="5211763"/>
          </a:xfrm>
        </p:spPr>
        <p:txBody>
          <a:bodyPr/>
          <a:lstStyle/>
          <a:p>
            <a:pPr eaLnBrk="1" hangingPunct="1">
              <a:buFont typeface="Arial" charset="0"/>
              <a:buNone/>
            </a:pPr>
            <a:endParaRPr lang="en-GB" smtClean="0"/>
          </a:p>
        </p:txBody>
      </p:sp>
      <p:sp>
        <p:nvSpPr>
          <p:cNvPr id="6" name="Dian numeron paikkamerkki 5"/>
          <p:cNvSpPr>
            <a:spLocks noGrp="1"/>
          </p:cNvSpPr>
          <p:nvPr>
            <p:ph type="sldNum" sz="quarter" idx="12"/>
          </p:nvPr>
        </p:nvSpPr>
        <p:spPr/>
        <p:txBody>
          <a:bodyPr/>
          <a:lstStyle/>
          <a:p>
            <a:pPr>
              <a:defRPr/>
            </a:pPr>
            <a:fld id="{40F311FC-3486-44D3-8D18-75E41B57A5C8}" type="slidenum">
              <a:rPr lang="fi-FI" smtClean="0"/>
              <a:pPr>
                <a:defRPr/>
              </a:pPr>
              <a:t>14</a:t>
            </a:fld>
            <a:endParaRPr lang="fi-FI" dirty="0"/>
          </a:p>
        </p:txBody>
      </p:sp>
      <p:pic>
        <p:nvPicPr>
          <p:cNvPr id="29700" name="Kuva 7"/>
          <p:cNvPicPr>
            <a:picLocks noChangeAspect="1"/>
          </p:cNvPicPr>
          <p:nvPr/>
        </p:nvPicPr>
        <p:blipFill>
          <a:blip r:embed="rId2" cstate="print"/>
          <a:srcRect/>
          <a:stretch>
            <a:fillRect/>
          </a:stretch>
        </p:blipFill>
        <p:spPr bwMode="auto">
          <a:xfrm>
            <a:off x="381000" y="1066800"/>
            <a:ext cx="8337550" cy="4037013"/>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Otsikko 1"/>
          <p:cNvSpPr>
            <a:spLocks noGrp="1"/>
          </p:cNvSpPr>
          <p:nvPr>
            <p:ph type="title"/>
          </p:nvPr>
        </p:nvSpPr>
        <p:spPr/>
        <p:txBody>
          <a:bodyPr/>
          <a:lstStyle/>
          <a:p>
            <a:pPr eaLnBrk="1" hangingPunct="1"/>
            <a:r>
              <a:rPr lang="en-US" smtClean="0"/>
              <a:t>Teaching during the year</a:t>
            </a:r>
          </a:p>
        </p:txBody>
      </p:sp>
      <p:sp>
        <p:nvSpPr>
          <p:cNvPr id="30722" name="Sisällön paikkamerkki 2"/>
          <p:cNvSpPr>
            <a:spLocks noGrp="1"/>
          </p:cNvSpPr>
          <p:nvPr>
            <p:ph idx="1"/>
          </p:nvPr>
        </p:nvSpPr>
        <p:spPr/>
        <p:txBody>
          <a:bodyPr/>
          <a:lstStyle/>
          <a:p>
            <a:pPr eaLnBrk="1" hangingPunct="1">
              <a:lnSpc>
                <a:spcPct val="80000"/>
              </a:lnSpc>
              <a:buFont typeface="Arial" charset="0"/>
              <a:buNone/>
            </a:pPr>
            <a:r>
              <a:rPr lang="en-US" sz="2700" b="1" smtClean="0"/>
              <a:t>Themes:</a:t>
            </a:r>
          </a:p>
          <a:p>
            <a:pPr eaLnBrk="1" hangingPunct="1">
              <a:lnSpc>
                <a:spcPct val="80000"/>
              </a:lnSpc>
            </a:pPr>
            <a:r>
              <a:rPr lang="en-US" sz="2700" smtClean="0"/>
              <a:t>The forest as an ecological system; “living nature” and “non-living nature”; interactions between humans, plants, animals; what do plants and animals need to survive?</a:t>
            </a:r>
          </a:p>
          <a:p>
            <a:pPr eaLnBrk="1" hangingPunct="1">
              <a:lnSpc>
                <a:spcPct val="80000"/>
              </a:lnSpc>
            </a:pPr>
            <a:r>
              <a:rPr lang="en-US" sz="2700" smtClean="0"/>
              <a:t>Water; states of water; the importance of water to ecological systems.</a:t>
            </a:r>
          </a:p>
          <a:p>
            <a:pPr eaLnBrk="1" hangingPunct="1">
              <a:lnSpc>
                <a:spcPct val="80000"/>
              </a:lnSpc>
            </a:pPr>
            <a:r>
              <a:rPr lang="en-US" sz="2700" smtClean="0"/>
              <a:t>Time and space; the Sun and its importance for Earth; life on Earth as an ecological system</a:t>
            </a:r>
          </a:p>
          <a:p>
            <a:pPr eaLnBrk="1" hangingPunct="1">
              <a:lnSpc>
                <a:spcPct val="80000"/>
              </a:lnSpc>
            </a:pPr>
            <a:r>
              <a:rPr lang="en-US" sz="2700" smtClean="0"/>
              <a:t>Humans as part of ecological systems; healthy food; the journey of bread from the field to the table.</a:t>
            </a:r>
          </a:p>
          <a:p>
            <a:pPr eaLnBrk="1" hangingPunct="1">
              <a:lnSpc>
                <a:spcPct val="80000"/>
              </a:lnSpc>
            </a:pPr>
            <a:endParaRPr lang="fi-FI" sz="2700" smtClean="0"/>
          </a:p>
        </p:txBody>
      </p:sp>
      <p:sp>
        <p:nvSpPr>
          <p:cNvPr id="4" name="Dian numeron paikkamerkki 3"/>
          <p:cNvSpPr>
            <a:spLocks noGrp="1"/>
          </p:cNvSpPr>
          <p:nvPr>
            <p:ph type="sldNum" sz="quarter" idx="12"/>
          </p:nvPr>
        </p:nvSpPr>
        <p:spPr/>
        <p:txBody>
          <a:bodyPr/>
          <a:lstStyle/>
          <a:p>
            <a:pPr>
              <a:defRPr/>
            </a:pPr>
            <a:fld id="{E8B65F4A-3BF9-4913-B3F6-1020BA3BAD27}" type="slidenum">
              <a:rPr lang="fi-FI"/>
              <a:pPr>
                <a:defRPr/>
              </a:pPr>
              <a:t>15</a:t>
            </a:fld>
            <a:endParaRPr lang="fi-FI" dirty="0"/>
          </a:p>
        </p:txBody>
      </p:sp>
    </p:spTree>
  </p:cSld>
  <p:clrMapOvr>
    <a:masterClrMapping/>
  </p:clrMapOvr>
  <p:transition advTm="45334"/>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normAutofit fontScale="90000"/>
          </a:bodyPr>
          <a:lstStyle/>
          <a:p>
            <a:pPr eaLnBrk="1" fontAlgn="auto" hangingPunct="1">
              <a:spcAft>
                <a:spcPts val="0"/>
              </a:spcAft>
              <a:defRPr/>
            </a:pPr>
            <a:r>
              <a:rPr lang="en-US" dirty="0" smtClean="0"/>
              <a:t>The forest as a learning environment</a:t>
            </a:r>
            <a:endParaRPr lang="en-US" dirty="0"/>
          </a:p>
        </p:txBody>
      </p:sp>
      <p:sp>
        <p:nvSpPr>
          <p:cNvPr id="3" name="Sisällön paikkamerkki 2"/>
          <p:cNvSpPr>
            <a:spLocks noGrp="1"/>
          </p:cNvSpPr>
          <p:nvPr>
            <p:ph idx="1"/>
          </p:nvPr>
        </p:nvSpPr>
        <p:spPr/>
        <p:txBody>
          <a:bodyPr>
            <a:normAutofit/>
          </a:bodyPr>
          <a:lstStyle/>
          <a:p>
            <a:pPr eaLnBrk="1" hangingPunct="1"/>
            <a:r>
              <a:rPr lang="en-US" sz="3000" smtClean="0"/>
              <a:t>The forest as a learning environment promotes children's interest in nature, and also increases their desire to learn. Their environmental sensitivity increases during trips to the forest.</a:t>
            </a:r>
          </a:p>
          <a:p>
            <a:pPr eaLnBrk="1" hangingPunct="1"/>
            <a:r>
              <a:rPr lang="en-US" sz="3000" smtClean="0"/>
              <a:t>The forest is an open learning environment (a “learnscape”) where children get personal experience of nature and can make observations, examine and learn, according to both their own interests and guided activities.</a:t>
            </a:r>
          </a:p>
        </p:txBody>
      </p:sp>
      <p:sp>
        <p:nvSpPr>
          <p:cNvPr id="4" name="Dian numeron paikkamerkki 3"/>
          <p:cNvSpPr>
            <a:spLocks noGrp="1"/>
          </p:cNvSpPr>
          <p:nvPr>
            <p:ph type="sldNum" sz="quarter" idx="12"/>
          </p:nvPr>
        </p:nvSpPr>
        <p:spPr/>
        <p:txBody>
          <a:bodyPr/>
          <a:lstStyle/>
          <a:p>
            <a:pPr>
              <a:defRPr/>
            </a:pPr>
            <a:fld id="{9D0B1CD5-3C8F-49E1-919C-64503D811547}" type="slidenum">
              <a:rPr lang="fi-FI"/>
              <a:pPr>
                <a:defRPr/>
              </a:pPr>
              <a:t>16</a:t>
            </a:fld>
            <a:endParaRPr lang="fi-FI" dirty="0"/>
          </a:p>
        </p:txBody>
      </p:sp>
    </p:spTree>
  </p:cSld>
  <p:clrMapOvr>
    <a:masterClrMapping/>
  </p:clrMapOvr>
  <p:transition advTm="36691"/>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Kuva 4" descr="talvimaisema.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3794" name="Otsikko 5"/>
          <p:cNvSpPr>
            <a:spLocks noGrp="1"/>
          </p:cNvSpPr>
          <p:nvPr>
            <p:ph type="title"/>
          </p:nvPr>
        </p:nvSpPr>
        <p:spPr/>
        <p:txBody>
          <a:bodyPr/>
          <a:lstStyle/>
          <a:p>
            <a:pPr eaLnBrk="1" hangingPunct="1"/>
            <a:r>
              <a:rPr lang="en-US" smtClean="0"/>
              <a:t>Outdoor education</a:t>
            </a:r>
          </a:p>
        </p:txBody>
      </p:sp>
      <p:sp>
        <p:nvSpPr>
          <p:cNvPr id="33795" name="Sisällön paikkamerkki 6"/>
          <p:cNvSpPr>
            <a:spLocks noGrp="1"/>
          </p:cNvSpPr>
          <p:nvPr>
            <p:ph idx="1"/>
          </p:nvPr>
        </p:nvSpPr>
        <p:spPr/>
        <p:txBody>
          <a:bodyPr/>
          <a:lstStyle/>
          <a:p>
            <a:pPr eaLnBrk="1" hangingPunct="1"/>
            <a:r>
              <a:rPr lang="en-US" smtClean="0">
                <a:solidFill>
                  <a:srgbClr val="CCFFCC"/>
                </a:solidFill>
              </a:rPr>
              <a:t>Nature is an open learning environment, a “learnscape”  where children can play and enjoy positive experiences . Trips to the forest or other natural areas are made approximately once a week.</a:t>
            </a:r>
          </a:p>
        </p:txBody>
      </p:sp>
      <p:sp>
        <p:nvSpPr>
          <p:cNvPr id="2" name="Päivämäärän paikkamerkki 1"/>
          <p:cNvSpPr>
            <a:spLocks noGrp="1"/>
          </p:cNvSpPr>
          <p:nvPr>
            <p:ph type="dt" sz="quarter" idx="10"/>
          </p:nvPr>
        </p:nvSpPr>
        <p:spPr/>
        <p:txBody>
          <a:bodyPr/>
          <a:lstStyle/>
          <a:p>
            <a:pPr>
              <a:defRPr/>
            </a:pPr>
            <a:fld id="{FB58B466-6171-41FE-9D27-7D3868F0EC4D}" type="datetime2">
              <a:rPr lang="en-US"/>
              <a:pPr>
                <a:defRPr/>
              </a:pPr>
              <a:t>Saturday, July 25, 2009</a:t>
            </a:fld>
            <a:endParaRPr lang="fi-FI" dirty="0"/>
          </a:p>
        </p:txBody>
      </p:sp>
      <p:sp>
        <p:nvSpPr>
          <p:cNvPr id="3" name="Alatunnisteen paikkamerkki 2"/>
          <p:cNvSpPr>
            <a:spLocks noGrp="1"/>
          </p:cNvSpPr>
          <p:nvPr>
            <p:ph type="ftr" sz="quarter" idx="11"/>
          </p:nvPr>
        </p:nvSpPr>
        <p:spPr/>
        <p:txBody>
          <a:bodyPr/>
          <a:lstStyle/>
          <a:p>
            <a:pPr>
              <a:defRPr/>
            </a:pPr>
            <a:r>
              <a:rPr lang="fi-FI"/>
              <a:t>Riitta Lunti riitta.lunti@pp.inet.fi</a:t>
            </a:r>
          </a:p>
        </p:txBody>
      </p:sp>
      <p:sp>
        <p:nvSpPr>
          <p:cNvPr id="4" name="Dian numeron paikkamerkki 3"/>
          <p:cNvSpPr>
            <a:spLocks noGrp="1"/>
          </p:cNvSpPr>
          <p:nvPr>
            <p:ph type="sldNum" sz="quarter" idx="12"/>
          </p:nvPr>
        </p:nvSpPr>
        <p:spPr/>
        <p:txBody>
          <a:bodyPr/>
          <a:lstStyle/>
          <a:p>
            <a:pPr>
              <a:defRPr/>
            </a:pPr>
            <a:fld id="{F54E7C5F-7575-4C62-A1E1-D67D2F98F8D1}" type="slidenum">
              <a:rPr lang="fi-FI"/>
              <a:pPr>
                <a:defRPr/>
              </a:pPr>
              <a:t>17</a:t>
            </a:fld>
            <a:endParaRPr lang="fi-FI" dirty="0"/>
          </a:p>
        </p:txBody>
      </p:sp>
    </p:spTree>
  </p:cSld>
  <p:clrMapOvr>
    <a:masterClrMapping/>
  </p:clrMapOvr>
  <p:transition advTm="14258"/>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pPr eaLnBrk="1" hangingPunct="1"/>
            <a:r>
              <a:rPr lang="fi-FI" sz="3600" smtClean="0"/>
              <a:t/>
            </a:r>
            <a:br>
              <a:rPr lang="fi-FI" sz="3600" smtClean="0"/>
            </a:br>
            <a:r>
              <a:rPr lang="en-US" sz="2500" smtClean="0"/>
              <a:t>These trips aim to promote children's thinking and problem-solving; encourage them to observe and explore nature; and build up their knowledge of nature</a:t>
            </a:r>
            <a:r>
              <a:rPr lang="fi-FI" sz="2500" smtClean="0"/>
              <a:t>.</a:t>
            </a:r>
            <a:r>
              <a:rPr lang="fi-FI" sz="3600" smtClean="0"/>
              <a:t/>
            </a:r>
            <a:br>
              <a:rPr lang="fi-FI" sz="3600" smtClean="0"/>
            </a:br>
            <a:endParaRPr lang="fi-FI" sz="3600" smtClean="0"/>
          </a:p>
        </p:txBody>
      </p:sp>
      <p:sp>
        <p:nvSpPr>
          <p:cNvPr id="5" name="Päivämäärän paikkamerkki 4"/>
          <p:cNvSpPr>
            <a:spLocks noGrp="1"/>
          </p:cNvSpPr>
          <p:nvPr>
            <p:ph type="dt" sz="quarter" idx="10"/>
          </p:nvPr>
        </p:nvSpPr>
        <p:spPr/>
        <p:txBody>
          <a:bodyPr/>
          <a:lstStyle/>
          <a:p>
            <a:pPr>
              <a:defRPr/>
            </a:pPr>
            <a:fld id="{1A7441AA-198B-4405-BD0F-48A459BF7825}" type="datetime2">
              <a:rPr lang="en-US"/>
              <a:pPr>
                <a:defRPr/>
              </a:pPr>
              <a:t>Saturday, July 25, 2009</a:t>
            </a:fld>
            <a:endParaRPr lang="fi-FI" dirty="0"/>
          </a:p>
        </p:txBody>
      </p:sp>
      <p:sp>
        <p:nvSpPr>
          <p:cNvPr id="11" name="Alatunnisteen paikkamerkki 10"/>
          <p:cNvSpPr>
            <a:spLocks noGrp="1"/>
          </p:cNvSpPr>
          <p:nvPr>
            <p:ph type="ftr" sz="quarter" idx="11"/>
          </p:nvPr>
        </p:nvSpPr>
        <p:spPr/>
        <p:txBody>
          <a:bodyPr/>
          <a:lstStyle/>
          <a:p>
            <a:pPr>
              <a:defRPr/>
            </a:pPr>
            <a:r>
              <a:rPr lang="fi-FI"/>
              <a:t>Riitta Lunti riitta.lunti@pp.inet.fi</a:t>
            </a:r>
          </a:p>
        </p:txBody>
      </p:sp>
      <p:sp>
        <p:nvSpPr>
          <p:cNvPr id="3" name="Dian numeron paikkamerkki 2"/>
          <p:cNvSpPr>
            <a:spLocks noGrp="1"/>
          </p:cNvSpPr>
          <p:nvPr>
            <p:ph type="sldNum" sz="quarter" idx="12"/>
          </p:nvPr>
        </p:nvSpPr>
        <p:spPr/>
        <p:txBody>
          <a:bodyPr/>
          <a:lstStyle/>
          <a:p>
            <a:pPr>
              <a:defRPr/>
            </a:pPr>
            <a:fld id="{4A2A21EC-A9E7-4890-9070-B6B795AC6B63}" type="slidenum">
              <a:rPr lang="fi-FI"/>
              <a:pPr>
                <a:defRPr/>
              </a:pPr>
              <a:t>18</a:t>
            </a:fld>
            <a:endParaRPr lang="fi-FI" dirty="0"/>
          </a:p>
        </p:txBody>
      </p:sp>
      <p:pic>
        <p:nvPicPr>
          <p:cNvPr id="34821" name="Kuva 3" descr="P3260176.JPG"/>
          <p:cNvPicPr>
            <a:picLocks noChangeAspect="1"/>
          </p:cNvPicPr>
          <p:nvPr/>
        </p:nvPicPr>
        <p:blipFill>
          <a:blip r:embed="rId3" cstate="print"/>
          <a:srcRect/>
          <a:stretch>
            <a:fillRect/>
          </a:stretch>
        </p:blipFill>
        <p:spPr bwMode="auto">
          <a:xfrm>
            <a:off x="0" y="1500188"/>
            <a:ext cx="9144000" cy="6858000"/>
          </a:xfrm>
          <a:prstGeom prst="rect">
            <a:avLst/>
          </a:prstGeom>
          <a:noFill/>
          <a:ln w="9525">
            <a:noFill/>
            <a:miter lim="800000"/>
            <a:headEnd/>
            <a:tailEnd/>
          </a:ln>
        </p:spPr>
      </p:pic>
    </p:spTree>
  </p:cSld>
  <p:clrMapOvr>
    <a:masterClrMapping/>
  </p:clrMapOvr>
  <p:transition advTm="12277"/>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Otsikko 5"/>
          <p:cNvSpPr>
            <a:spLocks noGrp="1"/>
          </p:cNvSpPr>
          <p:nvPr>
            <p:ph type="title"/>
          </p:nvPr>
        </p:nvSpPr>
        <p:spPr/>
        <p:txBody>
          <a:bodyPr/>
          <a:lstStyle/>
          <a:p>
            <a:pPr eaLnBrk="1" hangingPunct="1"/>
            <a:r>
              <a:rPr lang="en-US" sz="2800" smtClean="0"/>
              <a:t>Children need their own personal experiences in natural settings in order to understand nature and  discover the need to protect it.</a:t>
            </a:r>
          </a:p>
        </p:txBody>
      </p:sp>
      <p:sp>
        <p:nvSpPr>
          <p:cNvPr id="2" name="Päivämäärän paikkamerkki 1"/>
          <p:cNvSpPr>
            <a:spLocks noGrp="1"/>
          </p:cNvSpPr>
          <p:nvPr>
            <p:ph type="dt" sz="quarter" idx="10"/>
          </p:nvPr>
        </p:nvSpPr>
        <p:spPr/>
        <p:txBody>
          <a:bodyPr/>
          <a:lstStyle/>
          <a:p>
            <a:pPr>
              <a:defRPr/>
            </a:pPr>
            <a:fld id="{FB58B466-6171-41FE-9D27-7D3868F0EC4D}" type="datetime2">
              <a:rPr lang="en-US"/>
              <a:pPr>
                <a:defRPr/>
              </a:pPr>
              <a:t>Saturday, July 25, 2009</a:t>
            </a:fld>
            <a:endParaRPr lang="fi-FI" dirty="0"/>
          </a:p>
        </p:txBody>
      </p:sp>
      <p:sp>
        <p:nvSpPr>
          <p:cNvPr id="3" name="Alatunnisteen paikkamerkki 2"/>
          <p:cNvSpPr>
            <a:spLocks noGrp="1"/>
          </p:cNvSpPr>
          <p:nvPr>
            <p:ph type="ftr" sz="quarter" idx="11"/>
          </p:nvPr>
        </p:nvSpPr>
        <p:spPr/>
        <p:txBody>
          <a:bodyPr/>
          <a:lstStyle/>
          <a:p>
            <a:pPr>
              <a:defRPr/>
            </a:pPr>
            <a:r>
              <a:rPr lang="fi-FI"/>
              <a:t>Riitta Lunti riitta.lunti@pp.inet.fi</a:t>
            </a:r>
          </a:p>
        </p:txBody>
      </p:sp>
      <p:sp>
        <p:nvSpPr>
          <p:cNvPr id="4" name="Dian numeron paikkamerkki 3"/>
          <p:cNvSpPr>
            <a:spLocks noGrp="1"/>
          </p:cNvSpPr>
          <p:nvPr>
            <p:ph type="sldNum" sz="quarter" idx="12"/>
          </p:nvPr>
        </p:nvSpPr>
        <p:spPr/>
        <p:txBody>
          <a:bodyPr/>
          <a:lstStyle/>
          <a:p>
            <a:pPr>
              <a:defRPr/>
            </a:pPr>
            <a:fld id="{5CECE74A-B08E-4C80-998A-BFBE1B1B8AD4}" type="slidenum">
              <a:rPr lang="fi-FI"/>
              <a:pPr>
                <a:defRPr/>
              </a:pPr>
              <a:t>19</a:t>
            </a:fld>
            <a:endParaRPr lang="fi-FI" dirty="0"/>
          </a:p>
        </p:txBody>
      </p:sp>
      <p:pic>
        <p:nvPicPr>
          <p:cNvPr id="36869" name="Kuva 14" descr="027.JPG"/>
          <p:cNvPicPr>
            <a:picLocks noChangeAspect="1"/>
          </p:cNvPicPr>
          <p:nvPr/>
        </p:nvPicPr>
        <p:blipFill>
          <a:blip r:embed="rId2" cstate="print"/>
          <a:srcRect/>
          <a:stretch>
            <a:fillRect/>
          </a:stretch>
        </p:blipFill>
        <p:spPr bwMode="auto">
          <a:xfrm>
            <a:off x="76200" y="1500188"/>
            <a:ext cx="9067800" cy="6000750"/>
          </a:xfrm>
          <a:prstGeom prst="rect">
            <a:avLst/>
          </a:prstGeom>
          <a:noFill/>
          <a:ln w="9525">
            <a:noFill/>
            <a:miter lim="800000"/>
            <a:headEnd/>
            <a:tailEnd/>
          </a:ln>
        </p:spPr>
      </p:pic>
    </p:spTree>
  </p:cSld>
  <p:clrMapOvr>
    <a:masterClrMapping/>
  </p:clrMapOvr>
  <p:transition advTm="10031"/>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Otsikko 1"/>
          <p:cNvSpPr>
            <a:spLocks noGrp="1"/>
          </p:cNvSpPr>
          <p:nvPr>
            <p:ph type="title"/>
          </p:nvPr>
        </p:nvSpPr>
        <p:spPr/>
        <p:txBody>
          <a:bodyPr/>
          <a:lstStyle/>
          <a:p>
            <a:pPr eaLnBrk="1" hangingPunct="1"/>
            <a:endParaRPr lang="en-GB" smtClean="0"/>
          </a:p>
        </p:txBody>
      </p:sp>
      <p:pic>
        <p:nvPicPr>
          <p:cNvPr id="17410" name="Sisällön paikkamerkki 6" descr="MAI007.jpg"/>
          <p:cNvPicPr>
            <a:picLocks noGrp="1" noChangeAspect="1"/>
          </p:cNvPicPr>
          <p:nvPr>
            <p:ph idx="1"/>
          </p:nvPr>
        </p:nvPicPr>
        <p:blipFill>
          <a:blip r:embed="rId2" cstate="print"/>
          <a:srcRect/>
          <a:stretch>
            <a:fillRect/>
          </a:stretch>
        </p:blipFill>
        <p:spPr>
          <a:xfrm>
            <a:off x="0" y="0"/>
            <a:ext cx="9144000" cy="6853238"/>
          </a:xfrm>
        </p:spPr>
      </p:pic>
      <p:sp>
        <p:nvSpPr>
          <p:cNvPr id="4" name="Päivämäärän paikkamerkki 3"/>
          <p:cNvSpPr>
            <a:spLocks noGrp="1"/>
          </p:cNvSpPr>
          <p:nvPr>
            <p:ph type="dt" sz="quarter" idx="10"/>
          </p:nvPr>
        </p:nvSpPr>
        <p:spPr/>
        <p:txBody>
          <a:bodyPr/>
          <a:lstStyle/>
          <a:p>
            <a:pPr>
              <a:defRPr/>
            </a:pPr>
            <a:fld id="{A424A522-0F04-4C0C-A3E5-9E6EB45F9EFE}" type="datetime2">
              <a:rPr lang="en-US"/>
              <a:pPr>
                <a:defRPr/>
              </a:pPr>
              <a:t>Saturday, July 25, 2009</a:t>
            </a:fld>
            <a:endParaRPr lang="fi-FI" dirty="0"/>
          </a:p>
        </p:txBody>
      </p:sp>
      <p:sp>
        <p:nvSpPr>
          <p:cNvPr id="5" name="Alatunnisteen paikkamerkki 4"/>
          <p:cNvSpPr>
            <a:spLocks noGrp="1"/>
          </p:cNvSpPr>
          <p:nvPr>
            <p:ph type="ftr" sz="quarter" idx="11"/>
          </p:nvPr>
        </p:nvSpPr>
        <p:spPr/>
        <p:txBody>
          <a:bodyPr/>
          <a:lstStyle/>
          <a:p>
            <a:pPr>
              <a:defRPr/>
            </a:pPr>
            <a:r>
              <a:rPr lang="fi-FI"/>
              <a:t>Riitta Lunti riitta.lunti@pp.inet.fi</a:t>
            </a:r>
          </a:p>
        </p:txBody>
      </p:sp>
      <p:sp>
        <p:nvSpPr>
          <p:cNvPr id="6" name="Dian numeron paikkamerkki 5"/>
          <p:cNvSpPr>
            <a:spLocks noGrp="1"/>
          </p:cNvSpPr>
          <p:nvPr>
            <p:ph type="sldNum" sz="quarter" idx="12"/>
          </p:nvPr>
        </p:nvSpPr>
        <p:spPr/>
        <p:txBody>
          <a:bodyPr/>
          <a:lstStyle/>
          <a:p>
            <a:pPr>
              <a:defRPr/>
            </a:pPr>
            <a:fld id="{7D25243B-AE18-49FE-9F4E-54A9E482D1E9}" type="slidenum">
              <a:rPr lang="fi-FI"/>
              <a:pPr>
                <a:defRPr/>
              </a:pPr>
              <a:t>2</a:t>
            </a:fld>
            <a:endParaRPr lang="fi-FI" dirty="0"/>
          </a:p>
        </p:txBody>
      </p:sp>
    </p:spTree>
  </p:cSld>
  <p:clrMapOvr>
    <a:masterClrMapping/>
  </p:clrMapOvr>
  <p:transition advTm="1513"/>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p:cNvSpPr>
            <a:spLocks noGrp="1"/>
          </p:cNvSpPr>
          <p:nvPr>
            <p:ph type="title"/>
          </p:nvPr>
        </p:nvSpPr>
        <p:spPr>
          <a:xfrm>
            <a:off x="457200" y="274638"/>
            <a:ext cx="8229600" cy="1368425"/>
          </a:xfrm>
        </p:spPr>
        <p:txBody>
          <a:bodyPr rtlCol="0">
            <a:normAutofit fontScale="90000"/>
          </a:bodyPr>
          <a:lstStyle/>
          <a:p>
            <a:pPr eaLnBrk="1" fontAlgn="auto" hangingPunct="1">
              <a:spcAft>
                <a:spcPts val="0"/>
              </a:spcAft>
              <a:defRPr/>
            </a:pPr>
            <a:r>
              <a:rPr lang="en-US" dirty="0" smtClean="0"/>
              <a:t>Every trip to the forest is planned beforehand.</a:t>
            </a:r>
            <a:endParaRPr lang="en-US" dirty="0"/>
          </a:p>
        </p:txBody>
      </p:sp>
      <p:sp>
        <p:nvSpPr>
          <p:cNvPr id="2" name="Päivämäärän paikkamerkki 1"/>
          <p:cNvSpPr>
            <a:spLocks noGrp="1"/>
          </p:cNvSpPr>
          <p:nvPr>
            <p:ph type="dt" sz="quarter" idx="10"/>
          </p:nvPr>
        </p:nvSpPr>
        <p:spPr/>
        <p:txBody>
          <a:bodyPr/>
          <a:lstStyle/>
          <a:p>
            <a:pPr>
              <a:defRPr/>
            </a:pPr>
            <a:fld id="{FB58B466-6171-41FE-9D27-7D3868F0EC4D}" type="datetime2">
              <a:rPr lang="en-US"/>
              <a:pPr>
                <a:defRPr/>
              </a:pPr>
              <a:t>Saturday, July 25, 2009</a:t>
            </a:fld>
            <a:endParaRPr lang="fi-FI" dirty="0"/>
          </a:p>
        </p:txBody>
      </p:sp>
      <p:sp>
        <p:nvSpPr>
          <p:cNvPr id="3" name="Alatunnisteen paikkamerkki 2"/>
          <p:cNvSpPr>
            <a:spLocks noGrp="1"/>
          </p:cNvSpPr>
          <p:nvPr>
            <p:ph type="ftr" sz="quarter" idx="11"/>
          </p:nvPr>
        </p:nvSpPr>
        <p:spPr/>
        <p:txBody>
          <a:bodyPr/>
          <a:lstStyle/>
          <a:p>
            <a:pPr>
              <a:defRPr/>
            </a:pPr>
            <a:r>
              <a:rPr lang="fi-FI"/>
              <a:t>Riitta Lunti riitta.lunti@pp.inet.fi</a:t>
            </a:r>
          </a:p>
        </p:txBody>
      </p:sp>
      <p:sp>
        <p:nvSpPr>
          <p:cNvPr id="4" name="Dian numeron paikkamerkki 3"/>
          <p:cNvSpPr>
            <a:spLocks noGrp="1"/>
          </p:cNvSpPr>
          <p:nvPr>
            <p:ph type="sldNum" sz="quarter" idx="12"/>
          </p:nvPr>
        </p:nvSpPr>
        <p:spPr/>
        <p:txBody>
          <a:bodyPr/>
          <a:lstStyle/>
          <a:p>
            <a:pPr>
              <a:defRPr/>
            </a:pPr>
            <a:fld id="{4A0495A9-922C-49F8-AEDE-F84755C9837B}" type="slidenum">
              <a:rPr lang="fi-FI"/>
              <a:pPr>
                <a:defRPr/>
              </a:pPr>
              <a:t>20</a:t>
            </a:fld>
            <a:endParaRPr lang="fi-FI" dirty="0"/>
          </a:p>
        </p:txBody>
      </p:sp>
      <p:pic>
        <p:nvPicPr>
          <p:cNvPr id="37893" name="Kuva 6" descr="024.JPG"/>
          <p:cNvPicPr>
            <a:picLocks noChangeAspect="1"/>
          </p:cNvPicPr>
          <p:nvPr/>
        </p:nvPicPr>
        <p:blipFill>
          <a:blip r:embed="rId2" cstate="print"/>
          <a:srcRect/>
          <a:stretch>
            <a:fillRect/>
          </a:stretch>
        </p:blipFill>
        <p:spPr bwMode="auto">
          <a:xfrm>
            <a:off x="0" y="1571625"/>
            <a:ext cx="9144000" cy="6858000"/>
          </a:xfrm>
          <a:prstGeom prst="rect">
            <a:avLst/>
          </a:prstGeom>
          <a:noFill/>
          <a:ln w="9525">
            <a:noFill/>
            <a:miter lim="800000"/>
            <a:headEnd/>
            <a:tailEnd/>
          </a:ln>
        </p:spPr>
      </p:pic>
    </p:spTree>
  </p:cSld>
  <p:clrMapOvr>
    <a:masterClrMapping/>
  </p:clrMapOvr>
  <p:transition advTm="5647"/>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3"/>
          <p:cNvSpPr>
            <a:spLocks noGrp="1"/>
          </p:cNvSpPr>
          <p:nvPr>
            <p:ph type="body" idx="1"/>
          </p:nvPr>
        </p:nvSpPr>
        <p:spPr/>
        <p:txBody>
          <a:bodyPr/>
          <a:lstStyle/>
          <a:p>
            <a:pPr>
              <a:buFont typeface="Arial" charset="0"/>
              <a:buNone/>
            </a:pPr>
            <a:endParaRPr lang="en-GB" smtClean="0"/>
          </a:p>
        </p:txBody>
      </p:sp>
      <p:pic>
        <p:nvPicPr>
          <p:cNvPr id="38914" name="Picture 4" descr="at_the_end_20"/>
          <p:cNvPicPr>
            <a:picLocks noChangeAspect="1" noChangeArrowheads="1"/>
          </p:cNvPicPr>
          <p:nvPr/>
        </p:nvPicPr>
        <p:blipFill>
          <a:blip r:embed="rId2" cstate="print"/>
          <a:srcRect/>
          <a:stretch>
            <a:fillRect/>
          </a:stretch>
        </p:blipFill>
        <p:spPr bwMode="auto">
          <a:xfrm>
            <a:off x="0" y="301625"/>
            <a:ext cx="9144000" cy="6269038"/>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Otsikko 1"/>
          <p:cNvSpPr>
            <a:spLocks noGrp="1"/>
          </p:cNvSpPr>
          <p:nvPr>
            <p:ph type="title"/>
          </p:nvPr>
        </p:nvSpPr>
        <p:spPr/>
        <p:txBody>
          <a:bodyPr/>
          <a:lstStyle/>
          <a:p>
            <a:pPr eaLnBrk="1" hangingPunct="1"/>
            <a:r>
              <a:rPr lang="en-US" sz="3200" smtClean="0"/>
              <a:t>How well children acquire learned concepts</a:t>
            </a:r>
          </a:p>
        </p:txBody>
      </p:sp>
      <p:sp>
        <p:nvSpPr>
          <p:cNvPr id="4" name="Päivämäärän paikkamerkki 3"/>
          <p:cNvSpPr>
            <a:spLocks noGrp="1"/>
          </p:cNvSpPr>
          <p:nvPr>
            <p:ph type="dt" sz="quarter" idx="10"/>
          </p:nvPr>
        </p:nvSpPr>
        <p:spPr/>
        <p:txBody>
          <a:bodyPr/>
          <a:lstStyle/>
          <a:p>
            <a:pPr>
              <a:defRPr/>
            </a:pPr>
            <a:fld id="{A424A522-0F04-4C0C-A3E5-9E6EB45F9EFE}" type="datetime2">
              <a:rPr lang="en-US"/>
              <a:pPr>
                <a:defRPr/>
              </a:pPr>
              <a:t>Saturday, July 25, 2009</a:t>
            </a:fld>
            <a:endParaRPr lang="fi-FI" dirty="0"/>
          </a:p>
        </p:txBody>
      </p:sp>
      <p:sp>
        <p:nvSpPr>
          <p:cNvPr id="5" name="Alatunnisteen paikkamerkki 4"/>
          <p:cNvSpPr>
            <a:spLocks noGrp="1"/>
          </p:cNvSpPr>
          <p:nvPr>
            <p:ph type="ftr" sz="quarter" idx="11"/>
          </p:nvPr>
        </p:nvSpPr>
        <p:spPr/>
        <p:txBody>
          <a:bodyPr/>
          <a:lstStyle/>
          <a:p>
            <a:pPr>
              <a:defRPr/>
            </a:pPr>
            <a:r>
              <a:rPr lang="fi-FI"/>
              <a:t>Riitta Lunti riitta.lunti@pp.inet.fi</a:t>
            </a:r>
          </a:p>
        </p:txBody>
      </p:sp>
      <p:sp>
        <p:nvSpPr>
          <p:cNvPr id="6" name="Dian numeron paikkamerkki 5"/>
          <p:cNvSpPr>
            <a:spLocks noGrp="1"/>
          </p:cNvSpPr>
          <p:nvPr>
            <p:ph type="sldNum" sz="quarter" idx="12"/>
          </p:nvPr>
        </p:nvSpPr>
        <p:spPr/>
        <p:txBody>
          <a:bodyPr/>
          <a:lstStyle/>
          <a:p>
            <a:pPr>
              <a:defRPr/>
            </a:pPr>
            <a:fld id="{C0379C15-FB8B-49CF-9D8B-E61E25DEFD9F}" type="slidenum">
              <a:rPr lang="fi-FI"/>
              <a:pPr>
                <a:defRPr/>
              </a:pPr>
              <a:t>22</a:t>
            </a:fld>
            <a:endParaRPr lang="fi-FI" dirty="0"/>
          </a:p>
        </p:txBody>
      </p:sp>
      <p:graphicFrame>
        <p:nvGraphicFramePr>
          <p:cNvPr id="7" name="Chart 1"/>
          <p:cNvGraphicFramePr>
            <a:graphicFrameLocks noGrp="1"/>
          </p:cNvGraphicFramePr>
          <p:nvPr>
            <p:ph idx="1"/>
          </p:nvPr>
        </p:nvGraphicFramePr>
        <p:xfrm>
          <a:off x="428596" y="1571612"/>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advTm="54881"/>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Otsikko 1"/>
          <p:cNvSpPr>
            <a:spLocks noGrp="1"/>
          </p:cNvSpPr>
          <p:nvPr>
            <p:ph type="title"/>
          </p:nvPr>
        </p:nvSpPr>
        <p:spPr/>
        <p:txBody>
          <a:bodyPr/>
          <a:lstStyle/>
          <a:p>
            <a:pPr eaLnBrk="1" hangingPunct="1"/>
            <a:r>
              <a:rPr lang="fi-FI" smtClean="0"/>
              <a:t>Results</a:t>
            </a:r>
          </a:p>
        </p:txBody>
      </p:sp>
      <p:sp>
        <p:nvSpPr>
          <p:cNvPr id="40962" name="Sisällön paikkamerkki 2"/>
          <p:cNvSpPr>
            <a:spLocks noGrp="1"/>
          </p:cNvSpPr>
          <p:nvPr>
            <p:ph idx="1"/>
          </p:nvPr>
        </p:nvSpPr>
        <p:spPr/>
        <p:txBody>
          <a:bodyPr/>
          <a:lstStyle/>
          <a:p>
            <a:pPr eaLnBrk="1" hangingPunct="1">
              <a:lnSpc>
                <a:spcPct val="90000"/>
              </a:lnSpc>
            </a:pPr>
            <a:r>
              <a:rPr lang="en-US" sz="3000" smtClean="0"/>
              <a:t>With appropriate pre-school teaching methods, even a six-year-old can learn about nature, its basic concepts and natural phenomena. </a:t>
            </a:r>
          </a:p>
          <a:p>
            <a:pPr eaLnBrk="1" hangingPunct="1">
              <a:lnSpc>
                <a:spcPct val="90000"/>
              </a:lnSpc>
            </a:pPr>
            <a:r>
              <a:rPr lang="en-US" sz="3000" smtClean="0"/>
              <a:t>Concept maps are appropriate educational tools for pre-school teachers to monitor children’s knowledge before their pre-school years, and to identify the zones of proximal development at which children are operating.</a:t>
            </a:r>
          </a:p>
        </p:txBody>
      </p:sp>
      <p:sp>
        <p:nvSpPr>
          <p:cNvPr id="5" name="Päivämäärän paikkamerkki 4"/>
          <p:cNvSpPr>
            <a:spLocks noGrp="1"/>
          </p:cNvSpPr>
          <p:nvPr>
            <p:ph type="dt" sz="quarter" idx="10"/>
          </p:nvPr>
        </p:nvSpPr>
        <p:spPr/>
        <p:txBody>
          <a:bodyPr/>
          <a:lstStyle/>
          <a:p>
            <a:pPr>
              <a:defRPr/>
            </a:pPr>
            <a:fld id="{E67B34E6-7CAA-4F97-8445-338703B790B3}" type="datetime2">
              <a:rPr lang="en-US"/>
              <a:pPr>
                <a:defRPr/>
              </a:pPr>
              <a:t>Saturday, July 25, 2009</a:t>
            </a:fld>
            <a:endParaRPr lang="fi-FI" dirty="0"/>
          </a:p>
        </p:txBody>
      </p:sp>
      <p:sp>
        <p:nvSpPr>
          <p:cNvPr id="7" name="Alatunnisteen paikkamerkki 6"/>
          <p:cNvSpPr>
            <a:spLocks noGrp="1"/>
          </p:cNvSpPr>
          <p:nvPr>
            <p:ph type="ftr" sz="quarter" idx="11"/>
          </p:nvPr>
        </p:nvSpPr>
        <p:spPr/>
        <p:txBody>
          <a:bodyPr/>
          <a:lstStyle/>
          <a:p>
            <a:pPr>
              <a:defRPr/>
            </a:pPr>
            <a:r>
              <a:rPr lang="fi-FI"/>
              <a:t>Riitta Lunti riitta.lunti@pp.inet.fi</a:t>
            </a:r>
          </a:p>
        </p:txBody>
      </p:sp>
      <p:sp>
        <p:nvSpPr>
          <p:cNvPr id="4" name="Dian numeron paikkamerkki 3"/>
          <p:cNvSpPr>
            <a:spLocks noGrp="1"/>
          </p:cNvSpPr>
          <p:nvPr>
            <p:ph type="sldNum" sz="quarter" idx="12"/>
          </p:nvPr>
        </p:nvSpPr>
        <p:spPr/>
        <p:txBody>
          <a:bodyPr/>
          <a:lstStyle/>
          <a:p>
            <a:pPr>
              <a:defRPr/>
            </a:pPr>
            <a:fld id="{407E8767-6647-4A62-BEE8-6530F337FD8E}" type="slidenum">
              <a:rPr lang="fi-FI"/>
              <a:pPr>
                <a:defRPr/>
              </a:pPr>
              <a:t>23</a:t>
            </a:fld>
            <a:endParaRPr lang="fi-FI" dirty="0"/>
          </a:p>
        </p:txBody>
      </p:sp>
    </p:spTree>
  </p:cSld>
  <p:clrMapOvr>
    <a:masterClrMapping/>
  </p:clrMapOvr>
  <p:transition advTm="27238"/>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Otsikko 1"/>
          <p:cNvSpPr>
            <a:spLocks noGrp="1"/>
          </p:cNvSpPr>
          <p:nvPr>
            <p:ph type="title"/>
          </p:nvPr>
        </p:nvSpPr>
        <p:spPr/>
        <p:txBody>
          <a:bodyPr/>
          <a:lstStyle/>
          <a:p>
            <a:pPr eaLnBrk="1" hangingPunct="1"/>
            <a:r>
              <a:rPr lang="fi-FI" smtClean="0"/>
              <a:t>Problems in learning</a:t>
            </a:r>
          </a:p>
        </p:txBody>
      </p:sp>
      <p:sp>
        <p:nvSpPr>
          <p:cNvPr id="41986" name="Sisällön paikkamerkki 2"/>
          <p:cNvSpPr>
            <a:spLocks noGrp="1"/>
          </p:cNvSpPr>
          <p:nvPr>
            <p:ph idx="1"/>
          </p:nvPr>
        </p:nvSpPr>
        <p:spPr/>
        <p:txBody>
          <a:bodyPr/>
          <a:lstStyle/>
          <a:p>
            <a:pPr eaLnBrk="1" hangingPunct="1">
              <a:lnSpc>
                <a:spcPct val="80000"/>
              </a:lnSpc>
            </a:pPr>
            <a:r>
              <a:rPr lang="fi-FI" sz="2600" smtClean="0">
                <a:latin typeface="Verdana" pitchFamily="34" charset="0"/>
              </a:rPr>
              <a:t>The l</a:t>
            </a:r>
            <a:r>
              <a:rPr lang="en-US" sz="2600" smtClean="0">
                <a:latin typeface="Verdana" pitchFamily="34" charset="0"/>
              </a:rPr>
              <a:t>earning of key concepts in natural science has been problematic. </a:t>
            </a:r>
          </a:p>
          <a:p>
            <a:pPr eaLnBrk="1" hangingPunct="1">
              <a:lnSpc>
                <a:spcPct val="80000"/>
              </a:lnSpc>
              <a:buFont typeface="Arial" charset="0"/>
              <a:buNone/>
            </a:pPr>
            <a:endParaRPr lang="en-US" sz="2600" smtClean="0">
              <a:latin typeface="Verdana" pitchFamily="34" charset="0"/>
            </a:endParaRPr>
          </a:p>
          <a:p>
            <a:pPr eaLnBrk="1" hangingPunct="1">
              <a:lnSpc>
                <a:spcPct val="80000"/>
              </a:lnSpc>
            </a:pPr>
            <a:r>
              <a:rPr lang="en-US" sz="2600" smtClean="0">
                <a:latin typeface="Verdana" pitchFamily="34" charset="0"/>
              </a:rPr>
              <a:t>The main problem has been that learning of such concepts has not been deep enough to enable children to apply concepts in new situations.</a:t>
            </a:r>
          </a:p>
          <a:p>
            <a:pPr eaLnBrk="1" hangingPunct="1">
              <a:lnSpc>
                <a:spcPct val="80000"/>
              </a:lnSpc>
              <a:buFont typeface="Arial" charset="0"/>
              <a:buNone/>
            </a:pPr>
            <a:endParaRPr lang="en-US" sz="2600" smtClean="0">
              <a:latin typeface="Verdana" pitchFamily="34" charset="0"/>
            </a:endParaRPr>
          </a:p>
          <a:p>
            <a:pPr eaLnBrk="1" hangingPunct="1">
              <a:lnSpc>
                <a:spcPct val="80000"/>
              </a:lnSpc>
            </a:pPr>
            <a:r>
              <a:rPr lang="en-US" sz="2600" smtClean="0">
                <a:latin typeface="Verdana" pitchFamily="34" charset="0"/>
              </a:rPr>
              <a:t>According to many studies (Tynjälä 2000, Vosniadou 2007) children’s everyday knowledge about natural phenomena does not adapt easily to scientific conceptions.</a:t>
            </a:r>
          </a:p>
          <a:p>
            <a:pPr eaLnBrk="1" hangingPunct="1">
              <a:lnSpc>
                <a:spcPct val="80000"/>
              </a:lnSpc>
              <a:buFont typeface="Arial" charset="0"/>
              <a:buNone/>
            </a:pPr>
            <a:endParaRPr lang="en-US" sz="2600" smtClean="0">
              <a:latin typeface="Verdana" pitchFamily="34" charset="0"/>
            </a:endParaRPr>
          </a:p>
          <a:p>
            <a:pPr eaLnBrk="1" hangingPunct="1">
              <a:lnSpc>
                <a:spcPct val="80000"/>
              </a:lnSpc>
              <a:buFont typeface="Arial" charset="0"/>
              <a:buNone/>
            </a:pPr>
            <a:endParaRPr lang="fi-FI" sz="2800" smtClean="0">
              <a:latin typeface="Verdana" pitchFamily="34" charset="0"/>
            </a:endParaRPr>
          </a:p>
        </p:txBody>
      </p:sp>
      <p:sp>
        <p:nvSpPr>
          <p:cNvPr id="5" name="Päivämäärän paikkamerkki 4"/>
          <p:cNvSpPr>
            <a:spLocks noGrp="1"/>
          </p:cNvSpPr>
          <p:nvPr>
            <p:ph type="dt" sz="quarter" idx="10"/>
          </p:nvPr>
        </p:nvSpPr>
        <p:spPr/>
        <p:txBody>
          <a:bodyPr/>
          <a:lstStyle/>
          <a:p>
            <a:pPr>
              <a:defRPr/>
            </a:pPr>
            <a:fld id="{66AC1172-C717-4EB0-A004-E34C71CC1732}" type="datetime2">
              <a:rPr lang="en-US"/>
              <a:pPr>
                <a:defRPr/>
              </a:pPr>
              <a:t>Saturday, July 25, 2009</a:t>
            </a:fld>
            <a:endParaRPr lang="fi-FI" dirty="0"/>
          </a:p>
        </p:txBody>
      </p:sp>
      <p:sp>
        <p:nvSpPr>
          <p:cNvPr id="7" name="Alatunnisteen paikkamerkki 6"/>
          <p:cNvSpPr>
            <a:spLocks noGrp="1"/>
          </p:cNvSpPr>
          <p:nvPr>
            <p:ph type="ftr" sz="quarter" idx="11"/>
          </p:nvPr>
        </p:nvSpPr>
        <p:spPr/>
        <p:txBody>
          <a:bodyPr/>
          <a:lstStyle/>
          <a:p>
            <a:pPr>
              <a:defRPr/>
            </a:pPr>
            <a:r>
              <a:rPr lang="fi-FI"/>
              <a:t>Riitta Lunti riitta.lunti@pp.inet.fi</a:t>
            </a:r>
          </a:p>
        </p:txBody>
      </p:sp>
      <p:sp>
        <p:nvSpPr>
          <p:cNvPr id="4" name="Dian numeron paikkamerkki 3"/>
          <p:cNvSpPr>
            <a:spLocks noGrp="1"/>
          </p:cNvSpPr>
          <p:nvPr>
            <p:ph type="sldNum" sz="quarter" idx="12"/>
          </p:nvPr>
        </p:nvSpPr>
        <p:spPr/>
        <p:txBody>
          <a:bodyPr/>
          <a:lstStyle/>
          <a:p>
            <a:pPr>
              <a:defRPr/>
            </a:pPr>
            <a:fld id="{27BFEA0E-83C3-4896-8E06-587DB92B7DCC}" type="slidenum">
              <a:rPr lang="fi-FI"/>
              <a:pPr>
                <a:defRPr/>
              </a:pPr>
              <a:t>24</a:t>
            </a:fld>
            <a:endParaRPr lang="fi-FI" dirty="0"/>
          </a:p>
        </p:txBody>
      </p:sp>
    </p:spTree>
  </p:cSld>
  <p:clrMapOvr>
    <a:masterClrMapping/>
  </p:clrMapOvr>
  <p:transition advTm="2939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Otsikko 1"/>
          <p:cNvSpPr>
            <a:spLocks noGrp="1"/>
          </p:cNvSpPr>
          <p:nvPr>
            <p:ph type="title"/>
          </p:nvPr>
        </p:nvSpPr>
        <p:spPr>
          <a:xfrm>
            <a:off x="457200" y="274638"/>
            <a:ext cx="8229600" cy="922337"/>
          </a:xfrm>
        </p:spPr>
        <p:txBody>
          <a:bodyPr/>
          <a:lstStyle/>
          <a:p>
            <a:pPr eaLnBrk="1" hangingPunct="1"/>
            <a:r>
              <a:rPr lang="en-US" smtClean="0"/>
              <a:t>Wider implications</a:t>
            </a:r>
          </a:p>
        </p:txBody>
      </p:sp>
      <p:sp>
        <p:nvSpPr>
          <p:cNvPr id="43010" name="Sisällön paikkamerkki 2"/>
          <p:cNvSpPr>
            <a:spLocks noGrp="1"/>
          </p:cNvSpPr>
          <p:nvPr>
            <p:ph idx="1"/>
          </p:nvPr>
        </p:nvSpPr>
        <p:spPr>
          <a:xfrm>
            <a:off x="468313" y="1341438"/>
            <a:ext cx="8229600" cy="4784725"/>
          </a:xfrm>
        </p:spPr>
        <p:txBody>
          <a:bodyPr/>
          <a:lstStyle/>
          <a:p>
            <a:pPr eaLnBrk="1" hangingPunct="1"/>
            <a:r>
              <a:rPr lang="en-US" sz="3100" smtClean="0"/>
              <a:t>Other pre-school teachers can probably also learn to use the outdoors as a learning environment, and become more sensitive to environmental issues themselves. This will make them better prepared to teach children to become sensitive to nature.</a:t>
            </a:r>
          </a:p>
          <a:p>
            <a:pPr eaLnBrk="1" hangingPunct="1"/>
            <a:r>
              <a:rPr lang="en-US" sz="3100" smtClean="0"/>
              <a:t>Other pre-school teachers could probably also learn to use concept mapping in a similar way, to get an overview of what children have learnt about nature.</a:t>
            </a:r>
          </a:p>
          <a:p>
            <a:pPr eaLnBrk="1" hangingPunct="1">
              <a:buFont typeface="Arial" charset="0"/>
              <a:buNone/>
            </a:pPr>
            <a:endParaRPr lang="en-US" sz="3100" smtClean="0"/>
          </a:p>
        </p:txBody>
      </p:sp>
      <p:sp>
        <p:nvSpPr>
          <p:cNvPr id="5" name="Päivämäärän paikkamerkki 4"/>
          <p:cNvSpPr>
            <a:spLocks noGrp="1"/>
          </p:cNvSpPr>
          <p:nvPr>
            <p:ph type="dt" sz="quarter" idx="10"/>
          </p:nvPr>
        </p:nvSpPr>
        <p:spPr/>
        <p:txBody>
          <a:bodyPr/>
          <a:lstStyle/>
          <a:p>
            <a:pPr>
              <a:defRPr/>
            </a:pPr>
            <a:fld id="{EC422E2E-BD9B-4875-8DCB-35AEF7506DC9}" type="datetime2">
              <a:rPr lang="en-US"/>
              <a:pPr>
                <a:defRPr/>
              </a:pPr>
              <a:t>Saturday, July 25, 2009</a:t>
            </a:fld>
            <a:endParaRPr lang="fi-FI" dirty="0"/>
          </a:p>
        </p:txBody>
      </p:sp>
      <p:sp>
        <p:nvSpPr>
          <p:cNvPr id="7" name="Alatunnisteen paikkamerkki 6"/>
          <p:cNvSpPr>
            <a:spLocks noGrp="1"/>
          </p:cNvSpPr>
          <p:nvPr>
            <p:ph type="ftr" sz="quarter" idx="11"/>
          </p:nvPr>
        </p:nvSpPr>
        <p:spPr/>
        <p:txBody>
          <a:bodyPr/>
          <a:lstStyle/>
          <a:p>
            <a:pPr>
              <a:defRPr/>
            </a:pPr>
            <a:r>
              <a:rPr lang="fi-FI"/>
              <a:t>Riitta Lunti riitta.lunti@pp.inet.fi</a:t>
            </a:r>
          </a:p>
        </p:txBody>
      </p:sp>
      <p:sp>
        <p:nvSpPr>
          <p:cNvPr id="4" name="Dian numeron paikkamerkki 3"/>
          <p:cNvSpPr>
            <a:spLocks noGrp="1"/>
          </p:cNvSpPr>
          <p:nvPr>
            <p:ph type="sldNum" sz="quarter" idx="12"/>
          </p:nvPr>
        </p:nvSpPr>
        <p:spPr/>
        <p:txBody>
          <a:bodyPr/>
          <a:lstStyle/>
          <a:p>
            <a:pPr>
              <a:defRPr/>
            </a:pPr>
            <a:fld id="{831394BF-D414-42F6-B938-847D1EAEBADC}" type="slidenum">
              <a:rPr lang="fi-FI"/>
              <a:pPr>
                <a:defRPr/>
              </a:pPr>
              <a:t>25</a:t>
            </a:fld>
            <a:endParaRPr lang="fi-FI" dirty="0"/>
          </a:p>
        </p:txBody>
      </p:sp>
    </p:spTree>
  </p:cSld>
  <p:clrMapOvr>
    <a:masterClrMapping/>
  </p:clrMapOvr>
  <p:transition advTm="21996"/>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Otsikko 1"/>
          <p:cNvSpPr>
            <a:spLocks noGrp="1"/>
          </p:cNvSpPr>
          <p:nvPr>
            <p:ph type="title"/>
          </p:nvPr>
        </p:nvSpPr>
        <p:spPr/>
        <p:txBody>
          <a:bodyPr/>
          <a:lstStyle/>
          <a:p>
            <a:pPr eaLnBrk="1" hangingPunct="1"/>
            <a:r>
              <a:rPr lang="fi-FI" sz="4000" b="1" smtClean="0"/>
              <a:t>A future option for learning to identify species and their ecosystems</a:t>
            </a:r>
          </a:p>
        </p:txBody>
      </p:sp>
      <p:sp>
        <p:nvSpPr>
          <p:cNvPr id="44034" name="Sisällön paikkamerkki 2"/>
          <p:cNvSpPr>
            <a:spLocks noGrp="1"/>
          </p:cNvSpPr>
          <p:nvPr>
            <p:ph idx="1"/>
          </p:nvPr>
        </p:nvSpPr>
        <p:spPr/>
        <p:txBody>
          <a:bodyPr/>
          <a:lstStyle/>
          <a:p>
            <a:pPr eaLnBrk="1" hangingPunct="1"/>
            <a:r>
              <a:rPr lang="fi-FI" sz="2800" smtClean="0"/>
              <a:t>The pre-school children in this study were able to name many plant and animal species. </a:t>
            </a:r>
          </a:p>
          <a:p>
            <a:pPr eaLnBrk="1" hangingPunct="1"/>
            <a:r>
              <a:rPr lang="fi-FI" sz="2800" smtClean="0"/>
              <a:t>A future option to continue this research programme: an opportunity to learn how to identify species quickly and easily through  </a:t>
            </a:r>
            <a:r>
              <a:rPr lang="fi-FI" sz="2800" b="1" smtClean="0"/>
              <a:t>NatureGate’s Online Services</a:t>
            </a:r>
            <a:r>
              <a:rPr lang="fi-FI" sz="2800" smtClean="0"/>
              <a:t>, </a:t>
            </a:r>
            <a:r>
              <a:rPr lang="fi-FI" sz="2800" smtClean="0">
                <a:hlinkClick r:id="rId2"/>
              </a:rPr>
              <a:t>http://www.naturegate.net</a:t>
            </a:r>
            <a:r>
              <a:rPr lang="fi-FI" sz="2800" smtClean="0"/>
              <a:t> </a:t>
            </a:r>
          </a:p>
          <a:p>
            <a:pPr eaLnBrk="1" hangingPunct="1"/>
            <a:r>
              <a:rPr lang="fi-FI" sz="2800" smtClean="0"/>
              <a:t>IUCN information about NatureGate:</a:t>
            </a:r>
            <a:r>
              <a:rPr lang="fi-FI" smtClean="0"/>
              <a:t> </a:t>
            </a:r>
            <a:r>
              <a:rPr lang="en-GB" sz="2400" smtClean="0">
                <a:hlinkClick r:id="rId3"/>
              </a:rPr>
              <a:t>http://www.iucn.org/about/union/commissions/cec/?2614/</a:t>
            </a:r>
            <a:r>
              <a:rPr lang="en-GB" sz="2400" smtClean="0"/>
              <a:t>  </a:t>
            </a:r>
            <a:endParaRPr lang="fi-FI" sz="2400" smtClean="0"/>
          </a:p>
        </p:txBody>
      </p:sp>
      <p:sp>
        <p:nvSpPr>
          <p:cNvPr id="6" name="Dian numeron paikkamerkki 5"/>
          <p:cNvSpPr>
            <a:spLocks noGrp="1"/>
          </p:cNvSpPr>
          <p:nvPr>
            <p:ph type="sldNum" sz="quarter" idx="12"/>
          </p:nvPr>
        </p:nvSpPr>
        <p:spPr/>
        <p:txBody>
          <a:bodyPr/>
          <a:lstStyle/>
          <a:p>
            <a:pPr>
              <a:defRPr/>
            </a:pPr>
            <a:fld id="{64E23DDD-B68F-4879-A123-E20667B76BAA}" type="slidenum">
              <a:rPr lang="fi-FI"/>
              <a:pPr>
                <a:defRPr/>
              </a:pPr>
              <a:t>26</a:t>
            </a:fld>
            <a:endParaRPr lang="fi-FI" dirty="0"/>
          </a:p>
        </p:txBody>
      </p:sp>
    </p:spTree>
  </p:cSld>
  <p:clrMapOvr>
    <a:masterClrMapping/>
  </p:clrMapOvr>
  <p:transition advTm="21231"/>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Kuva 13" descr="IMG_0642.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5058" name="Sisällön paikkamerkki 2"/>
          <p:cNvSpPr>
            <a:spLocks noGrp="1"/>
          </p:cNvSpPr>
          <p:nvPr>
            <p:ph idx="1"/>
          </p:nvPr>
        </p:nvSpPr>
        <p:spPr>
          <a:xfrm>
            <a:off x="457200" y="188913"/>
            <a:ext cx="8229600" cy="5937250"/>
          </a:xfrm>
        </p:spPr>
        <p:txBody>
          <a:bodyPr/>
          <a:lstStyle/>
          <a:p>
            <a:pPr eaLnBrk="1" hangingPunct="1"/>
            <a:r>
              <a:rPr lang="fi-FI" sz="7200" b="1" smtClean="0">
                <a:solidFill>
                  <a:srgbClr val="F2F2F2"/>
                </a:solidFill>
                <a:latin typeface="Arial Black" pitchFamily="34" charset="0"/>
              </a:rPr>
              <a:t>THANK YOU!</a:t>
            </a:r>
          </a:p>
          <a:p>
            <a:pPr eaLnBrk="1" hangingPunct="1"/>
            <a:endParaRPr lang="fi-FI" sz="4000" b="1" smtClean="0">
              <a:solidFill>
                <a:srgbClr val="F2F2F2"/>
              </a:solidFill>
              <a:latin typeface="Arial Black" pitchFamily="34" charset="0"/>
            </a:endParaRPr>
          </a:p>
          <a:p>
            <a:pPr eaLnBrk="1" hangingPunct="1"/>
            <a:endParaRPr lang="fi-FI" sz="4000" b="1" smtClean="0">
              <a:solidFill>
                <a:srgbClr val="F2F2F2"/>
              </a:solidFill>
              <a:latin typeface="Arial Black" pitchFamily="34" charset="0"/>
            </a:endParaRPr>
          </a:p>
          <a:p>
            <a:pPr eaLnBrk="1" hangingPunct="1"/>
            <a:r>
              <a:rPr lang="fi-FI" sz="2800" b="1" smtClean="0">
                <a:solidFill>
                  <a:srgbClr val="F2F2F2"/>
                </a:solidFill>
                <a:latin typeface="Arial Black" pitchFamily="34" charset="0"/>
              </a:rPr>
              <a:t>For more information</a:t>
            </a:r>
          </a:p>
          <a:p>
            <a:pPr eaLnBrk="1" hangingPunct="1"/>
            <a:r>
              <a:rPr lang="fi-FI" sz="2800" b="1" smtClean="0">
                <a:solidFill>
                  <a:srgbClr val="F2F2F2"/>
                </a:solidFill>
                <a:latin typeface="Arial Black" pitchFamily="34" charset="0"/>
              </a:rPr>
              <a:t>Riitta Lunti</a:t>
            </a:r>
          </a:p>
          <a:p>
            <a:pPr eaLnBrk="1" hangingPunct="1"/>
            <a:r>
              <a:rPr lang="fi-FI" sz="2800" b="1" smtClean="0">
                <a:solidFill>
                  <a:srgbClr val="F2F2F2"/>
                </a:solidFill>
                <a:latin typeface="Arial Black" pitchFamily="34" charset="0"/>
              </a:rPr>
              <a:t>Niskalammentie 14</a:t>
            </a:r>
          </a:p>
          <a:p>
            <a:pPr eaLnBrk="1" hangingPunct="1"/>
            <a:r>
              <a:rPr lang="fi-FI" sz="2800" b="1" smtClean="0">
                <a:solidFill>
                  <a:srgbClr val="F2F2F2"/>
                </a:solidFill>
                <a:latin typeface="Arial Black" pitchFamily="34" charset="0"/>
              </a:rPr>
              <a:t>52200 Puumala</a:t>
            </a:r>
          </a:p>
          <a:p>
            <a:pPr eaLnBrk="1" hangingPunct="1"/>
            <a:r>
              <a:rPr lang="fi-FI" sz="2800" b="1" smtClean="0">
                <a:solidFill>
                  <a:srgbClr val="F2F2F2"/>
                </a:solidFill>
                <a:latin typeface="Arial Black" pitchFamily="34" charset="0"/>
              </a:rPr>
              <a:t>Finland</a:t>
            </a:r>
          </a:p>
          <a:p>
            <a:pPr eaLnBrk="1" hangingPunct="1"/>
            <a:r>
              <a:rPr lang="fi-FI" sz="2800" b="1" smtClean="0">
                <a:solidFill>
                  <a:srgbClr val="F2F2F2"/>
                </a:solidFill>
                <a:latin typeface="Arial Black" pitchFamily="34" charset="0"/>
              </a:rPr>
              <a:t>riitta.lunti@pp.inet.fi</a:t>
            </a:r>
            <a:endParaRPr lang="fi-FI" sz="2800" smtClean="0"/>
          </a:p>
          <a:p>
            <a:pPr eaLnBrk="1" hangingPunct="1"/>
            <a:endParaRPr lang="fi-FI" sz="2800" smtClean="0"/>
          </a:p>
          <a:p>
            <a:pPr eaLnBrk="1" hangingPunct="1"/>
            <a:endParaRPr lang="fi-FI" smtClean="0"/>
          </a:p>
          <a:p>
            <a:pPr eaLnBrk="1" hangingPunct="1"/>
            <a:endParaRPr lang="fi-FI" sz="2200" b="1" smtClean="0">
              <a:solidFill>
                <a:srgbClr val="F2F2F2"/>
              </a:solidFill>
              <a:latin typeface="Arial Black" pitchFamily="34" charset="0"/>
            </a:endParaRPr>
          </a:p>
          <a:p>
            <a:pPr eaLnBrk="1" hangingPunct="1"/>
            <a:endParaRPr lang="fi-FI" smtClean="0"/>
          </a:p>
          <a:p>
            <a:pPr eaLnBrk="1" hangingPunct="1"/>
            <a:endParaRPr lang="fi-FI" smtClean="0"/>
          </a:p>
        </p:txBody>
      </p:sp>
      <p:sp>
        <p:nvSpPr>
          <p:cNvPr id="4" name="Päivämäärän paikkamerkki 3"/>
          <p:cNvSpPr>
            <a:spLocks noGrp="1"/>
          </p:cNvSpPr>
          <p:nvPr>
            <p:ph type="dt" sz="quarter" idx="10"/>
          </p:nvPr>
        </p:nvSpPr>
        <p:spPr/>
        <p:txBody>
          <a:bodyPr/>
          <a:lstStyle/>
          <a:p>
            <a:pPr>
              <a:defRPr/>
            </a:pPr>
            <a:fld id="{A424A522-0F04-4C0C-A3E5-9E6EB45F9EFE}" type="datetime2">
              <a:rPr lang="en-US"/>
              <a:pPr>
                <a:defRPr/>
              </a:pPr>
              <a:t>Saturday, July 25, 2009</a:t>
            </a:fld>
            <a:endParaRPr lang="fi-FI" dirty="0"/>
          </a:p>
        </p:txBody>
      </p:sp>
      <p:sp>
        <p:nvSpPr>
          <p:cNvPr id="5" name="Alatunnisteen paikkamerkki 4"/>
          <p:cNvSpPr>
            <a:spLocks noGrp="1"/>
          </p:cNvSpPr>
          <p:nvPr>
            <p:ph type="ftr" sz="quarter" idx="11"/>
          </p:nvPr>
        </p:nvSpPr>
        <p:spPr/>
        <p:txBody>
          <a:bodyPr/>
          <a:lstStyle/>
          <a:p>
            <a:pPr>
              <a:defRPr/>
            </a:pPr>
            <a:r>
              <a:rPr lang="fi-FI"/>
              <a:t>Riitta Lunti riitta.lunti@pp.inet.fi</a:t>
            </a:r>
          </a:p>
        </p:txBody>
      </p:sp>
      <p:sp>
        <p:nvSpPr>
          <p:cNvPr id="6" name="Dian numeron paikkamerkki 5"/>
          <p:cNvSpPr>
            <a:spLocks noGrp="1"/>
          </p:cNvSpPr>
          <p:nvPr>
            <p:ph type="sldNum" sz="quarter" idx="12"/>
          </p:nvPr>
        </p:nvSpPr>
        <p:spPr/>
        <p:txBody>
          <a:bodyPr/>
          <a:lstStyle/>
          <a:p>
            <a:pPr>
              <a:defRPr/>
            </a:pPr>
            <a:fld id="{422B28AB-8F60-4521-B478-33943F02CE1F}" type="slidenum">
              <a:rPr lang="fi-FI"/>
              <a:pPr>
                <a:defRPr/>
              </a:pPr>
              <a:t>27</a:t>
            </a:fld>
            <a:endParaRPr lang="fi-FI" dirty="0"/>
          </a:p>
        </p:txBody>
      </p:sp>
    </p:spTree>
  </p:cSld>
  <p:clrMapOvr>
    <a:masterClrMapping/>
  </p:clrMapOvr>
  <p:transition advTm="8596"/>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pPr eaLnBrk="1" hangingPunct="1">
              <a:defRPr/>
            </a:pPr>
            <a:r>
              <a:rPr lang="en-US" sz="4000" b="1" dirty="0" smtClean="0"/>
              <a:t>The main research problem</a:t>
            </a:r>
            <a:br>
              <a:rPr lang="en-US" sz="4000" b="1" dirty="0" smtClean="0"/>
            </a:br>
            <a:endParaRPr lang="fi-FI" sz="4000" b="1" dirty="0" smtClean="0"/>
          </a:p>
        </p:txBody>
      </p:sp>
      <p:sp>
        <p:nvSpPr>
          <p:cNvPr id="18434" name="Sisällön paikkamerkki 2"/>
          <p:cNvSpPr>
            <a:spLocks noGrp="1"/>
          </p:cNvSpPr>
          <p:nvPr>
            <p:ph idx="1"/>
          </p:nvPr>
        </p:nvSpPr>
        <p:spPr/>
        <p:txBody>
          <a:bodyPr/>
          <a:lstStyle/>
          <a:p>
            <a:pPr eaLnBrk="1" hangingPunct="1">
              <a:buFont typeface="Arial" charset="0"/>
              <a:buNone/>
            </a:pPr>
            <a:r>
              <a:rPr lang="en-US" sz="4000" b="1" smtClean="0"/>
              <a:t>How does children’s understanding of </a:t>
            </a:r>
            <a:r>
              <a:rPr lang="en-US" sz="4400" b="1" i="1" smtClean="0"/>
              <a:t>nature</a:t>
            </a:r>
            <a:r>
              <a:rPr lang="en-US" sz="4000" b="1" smtClean="0"/>
              <a:t> change during their one year of pre-school education,</a:t>
            </a:r>
            <a:r>
              <a:rPr lang="en-US" sz="4000" smtClean="0"/>
              <a:t> when their education is based on the teacher’s own integrating theory of environmental education? </a:t>
            </a:r>
          </a:p>
        </p:txBody>
      </p:sp>
      <p:sp>
        <p:nvSpPr>
          <p:cNvPr id="4" name="Dian numeron paikkamerkki 3"/>
          <p:cNvSpPr>
            <a:spLocks noGrp="1"/>
          </p:cNvSpPr>
          <p:nvPr>
            <p:ph type="sldNum" sz="quarter" idx="12"/>
          </p:nvPr>
        </p:nvSpPr>
        <p:spPr/>
        <p:txBody>
          <a:bodyPr/>
          <a:lstStyle/>
          <a:p>
            <a:pPr>
              <a:defRPr/>
            </a:pPr>
            <a:fld id="{F8C5A1FC-4F5F-4C6C-84AC-A3851E80C8D5}" type="slidenum">
              <a:rPr lang="fi-FI"/>
              <a:pPr>
                <a:defRPr/>
              </a:pPr>
              <a:t>3</a:t>
            </a:fld>
            <a:endParaRPr lang="fi-FI" dirty="0"/>
          </a:p>
        </p:txBody>
      </p:sp>
    </p:spTree>
  </p:cSld>
  <p:clrMapOvr>
    <a:masterClrMapping/>
  </p:clrMapOvr>
  <p:transition advTm="1819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p:cNvSpPr>
          <p:nvPr>
            <p:ph type="title"/>
          </p:nvPr>
        </p:nvSpPr>
        <p:spPr/>
        <p:txBody>
          <a:bodyPr/>
          <a:lstStyle/>
          <a:p>
            <a:pPr eaLnBrk="1" hangingPunct="1"/>
            <a:r>
              <a:rPr lang="en-US" b="1" smtClean="0"/>
              <a:t>The second research  goal</a:t>
            </a:r>
            <a:endParaRPr lang="en-GB" b="1" smtClean="0"/>
          </a:p>
        </p:txBody>
      </p:sp>
      <p:sp>
        <p:nvSpPr>
          <p:cNvPr id="19458" name="Rectangle 3"/>
          <p:cNvSpPr>
            <a:spLocks noGrp="1"/>
          </p:cNvSpPr>
          <p:nvPr>
            <p:ph type="body" idx="1"/>
          </p:nvPr>
        </p:nvSpPr>
        <p:spPr/>
        <p:txBody>
          <a:bodyPr/>
          <a:lstStyle/>
          <a:p>
            <a:pPr eaLnBrk="1" hangingPunct="1">
              <a:buFont typeface="Arial" charset="0"/>
              <a:buNone/>
            </a:pPr>
            <a:r>
              <a:rPr lang="en-US" sz="4800" smtClean="0"/>
              <a:t>  Do teachers’ conceptual maps of pre-school children’s knowledge help to evaluate their knowledge of nature? </a:t>
            </a:r>
            <a:r>
              <a:rPr lang="en-US" smtClean="0"/>
              <a:t/>
            </a:r>
            <a:br>
              <a:rPr lang="en-US" smtClean="0"/>
            </a:br>
            <a:endParaRPr lang="en-GB"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Otsikko 1"/>
          <p:cNvSpPr>
            <a:spLocks noGrp="1"/>
          </p:cNvSpPr>
          <p:nvPr>
            <p:ph type="title"/>
          </p:nvPr>
        </p:nvSpPr>
        <p:spPr/>
        <p:txBody>
          <a:bodyPr/>
          <a:lstStyle/>
          <a:p>
            <a:pPr eaLnBrk="1" hangingPunct="1"/>
            <a:r>
              <a:rPr lang="en-US" sz="6000" b="1" smtClean="0"/>
              <a:t>CONTEXT</a:t>
            </a:r>
            <a:endParaRPr lang="fi-FI" sz="6000" smtClean="0"/>
          </a:p>
        </p:txBody>
      </p:sp>
      <p:sp>
        <p:nvSpPr>
          <p:cNvPr id="20482" name="Sisällön paikkamerkki 2"/>
          <p:cNvSpPr>
            <a:spLocks noGrp="1"/>
          </p:cNvSpPr>
          <p:nvPr>
            <p:ph idx="1"/>
          </p:nvPr>
        </p:nvSpPr>
        <p:spPr/>
        <p:txBody>
          <a:bodyPr/>
          <a:lstStyle/>
          <a:p>
            <a:pPr eaLnBrk="1" hangingPunct="1">
              <a:buFont typeface="Arial" charset="0"/>
              <a:buNone/>
            </a:pPr>
            <a:r>
              <a:rPr lang="en-US" sz="5400" smtClean="0"/>
              <a:t>Pre-schooling in Finland is</a:t>
            </a:r>
          </a:p>
          <a:p>
            <a:pPr eaLnBrk="1" hangingPunct="1"/>
            <a:r>
              <a:rPr lang="en-US" sz="5400" smtClean="0"/>
              <a:t>for six-year old children</a:t>
            </a:r>
          </a:p>
          <a:p>
            <a:pPr eaLnBrk="1" hangingPunct="1"/>
            <a:r>
              <a:rPr lang="en-US" sz="5400" smtClean="0"/>
              <a:t>voluntary </a:t>
            </a:r>
          </a:p>
          <a:p>
            <a:pPr eaLnBrk="1" hangingPunct="1"/>
            <a:r>
              <a:rPr lang="en-US" sz="5400" smtClean="0"/>
              <a:t>free of charge </a:t>
            </a:r>
          </a:p>
          <a:p>
            <a:pPr eaLnBrk="1" hangingPunct="1"/>
            <a:endParaRPr lang="fi-FI" smtClean="0"/>
          </a:p>
        </p:txBody>
      </p:sp>
      <p:sp>
        <p:nvSpPr>
          <p:cNvPr id="6" name="Dian numeron paikkamerkki 5"/>
          <p:cNvSpPr>
            <a:spLocks noGrp="1"/>
          </p:cNvSpPr>
          <p:nvPr>
            <p:ph type="sldNum" sz="quarter" idx="12"/>
          </p:nvPr>
        </p:nvSpPr>
        <p:spPr/>
        <p:txBody>
          <a:bodyPr/>
          <a:lstStyle/>
          <a:p>
            <a:pPr>
              <a:defRPr/>
            </a:pPr>
            <a:fld id="{88137507-6BF7-4F93-B583-4F3E69B1C69F}" type="slidenum">
              <a:rPr lang="fi-FI" smtClean="0"/>
              <a:pPr>
                <a:defRPr/>
              </a:pPr>
              <a:t>5</a:t>
            </a:fld>
            <a:endParaRPr lang="fi-FI"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isällön paikkamerkki 2"/>
          <p:cNvSpPr>
            <a:spLocks noGrp="1"/>
          </p:cNvSpPr>
          <p:nvPr>
            <p:ph idx="1"/>
          </p:nvPr>
        </p:nvSpPr>
        <p:spPr>
          <a:xfrm>
            <a:off x="304800" y="304800"/>
            <a:ext cx="8458200" cy="6400800"/>
          </a:xfrm>
        </p:spPr>
        <p:txBody>
          <a:bodyPr/>
          <a:lstStyle/>
          <a:p>
            <a:pPr eaLnBrk="1" hangingPunct="1">
              <a:buFont typeface="Arial" charset="0"/>
              <a:buNone/>
            </a:pPr>
            <a:r>
              <a:rPr lang="en-US" sz="4500" b="1" smtClean="0"/>
              <a:t>The Finnish Pre-school Curriculum</a:t>
            </a:r>
            <a:endParaRPr lang="en-US" sz="4500" smtClean="0"/>
          </a:p>
          <a:p>
            <a:pPr eaLnBrk="1" hangingPunct="1">
              <a:buFont typeface="Arial" charset="0"/>
              <a:buNone/>
            </a:pPr>
            <a:r>
              <a:rPr lang="en-US" sz="3400" smtClean="0"/>
              <a:t>The National Board of Education (2000):</a:t>
            </a:r>
          </a:p>
          <a:p>
            <a:pPr eaLnBrk="1" hangingPunct="1">
              <a:lnSpc>
                <a:spcPct val="80000"/>
              </a:lnSpc>
              <a:buFont typeface="Arial" charset="0"/>
              <a:buNone/>
            </a:pPr>
            <a:r>
              <a:rPr lang="en-US" b="1" smtClean="0"/>
              <a:t>Objectives of Environment and Nature Studies: </a:t>
            </a:r>
          </a:p>
          <a:p>
            <a:pPr eaLnBrk="1" hangingPunct="1">
              <a:lnSpc>
                <a:spcPct val="80000"/>
              </a:lnSpc>
            </a:pPr>
            <a:r>
              <a:rPr lang="en-US" smtClean="0"/>
              <a:t>help children to </a:t>
            </a:r>
            <a:r>
              <a:rPr lang="en-US" b="1" smtClean="0"/>
              <a:t>understand their environment and  develop thinking and learning skills.</a:t>
            </a:r>
          </a:p>
          <a:p>
            <a:pPr eaLnBrk="1" hangingPunct="1">
              <a:lnSpc>
                <a:spcPct val="80000"/>
              </a:lnSpc>
            </a:pPr>
            <a:r>
              <a:rPr lang="en-US" smtClean="0"/>
              <a:t>help children to learn and strengthen their </a:t>
            </a:r>
            <a:r>
              <a:rPr lang="en-US" b="1" smtClean="0"/>
              <a:t>experiential and emotional </a:t>
            </a:r>
            <a:r>
              <a:rPr lang="en-US" smtClean="0"/>
              <a:t>attitude towards nature and the environment </a:t>
            </a:r>
          </a:p>
          <a:p>
            <a:pPr eaLnBrk="1" hangingPunct="1">
              <a:lnSpc>
                <a:spcPct val="80000"/>
              </a:lnSpc>
            </a:pPr>
            <a:r>
              <a:rPr lang="en-US" smtClean="0"/>
              <a:t>help children to develop an </a:t>
            </a:r>
            <a:r>
              <a:rPr lang="en-US" b="1" smtClean="0"/>
              <a:t>interest in nature </a:t>
            </a:r>
            <a:r>
              <a:rPr lang="en-US" smtClean="0"/>
              <a:t>and an understanding of their own dependence on and responsibility for nature</a:t>
            </a:r>
            <a:r>
              <a:rPr lang="en-US" sz="3400" smtClean="0"/>
              <a:t> </a:t>
            </a:r>
            <a:endParaRPr lang="fi-FI" sz="3400" smtClean="0"/>
          </a:p>
          <a:p>
            <a:pPr eaLnBrk="1" hangingPunct="1">
              <a:buFont typeface="Arial" charset="0"/>
              <a:buNone/>
            </a:pPr>
            <a:r>
              <a:rPr lang="fi-FI" smtClean="0"/>
              <a:t/>
            </a:r>
            <a:br>
              <a:rPr lang="fi-FI" smtClean="0"/>
            </a:br>
            <a:endParaRPr lang="fi-FI" smtClean="0"/>
          </a:p>
        </p:txBody>
      </p:sp>
      <p:sp>
        <p:nvSpPr>
          <p:cNvPr id="6" name="Dian numeron paikkamerkki 5"/>
          <p:cNvSpPr>
            <a:spLocks noGrp="1"/>
          </p:cNvSpPr>
          <p:nvPr>
            <p:ph type="sldNum" sz="quarter" idx="12"/>
          </p:nvPr>
        </p:nvSpPr>
        <p:spPr/>
        <p:txBody>
          <a:bodyPr/>
          <a:lstStyle/>
          <a:p>
            <a:pPr>
              <a:defRPr/>
            </a:pPr>
            <a:fld id="{FFBE3D41-8EAC-4C69-8116-3A80190A2289}" type="slidenum">
              <a:rPr lang="fi-FI" smtClean="0"/>
              <a:pPr>
                <a:defRPr/>
              </a:pPr>
              <a:t>6</a:t>
            </a:fld>
            <a:endParaRPr lang="fi-FI"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Otsikko 1"/>
          <p:cNvSpPr>
            <a:spLocks noGrp="1"/>
          </p:cNvSpPr>
          <p:nvPr>
            <p:ph type="title"/>
          </p:nvPr>
        </p:nvSpPr>
        <p:spPr/>
        <p:txBody>
          <a:bodyPr/>
          <a:lstStyle/>
          <a:p>
            <a:pPr eaLnBrk="1" hangingPunct="1"/>
            <a:r>
              <a:rPr lang="fi-FI" sz="5400" b="1" smtClean="0"/>
              <a:t>Theoretical background</a:t>
            </a:r>
          </a:p>
        </p:txBody>
      </p:sp>
      <p:sp>
        <p:nvSpPr>
          <p:cNvPr id="22530" name="Sisällön paikkamerkki 2"/>
          <p:cNvSpPr>
            <a:spLocks noGrp="1"/>
          </p:cNvSpPr>
          <p:nvPr>
            <p:ph idx="1"/>
          </p:nvPr>
        </p:nvSpPr>
        <p:spPr/>
        <p:txBody>
          <a:bodyPr/>
          <a:lstStyle/>
          <a:p>
            <a:pPr eaLnBrk="1" hangingPunct="1"/>
            <a:r>
              <a:rPr lang="en-US" sz="4400" smtClean="0">
                <a:cs typeface="Arial" charset="0"/>
              </a:rPr>
              <a:t>Social constructivist theory  of learning and knowledge </a:t>
            </a:r>
          </a:p>
          <a:p>
            <a:pPr eaLnBrk="1" hangingPunct="1"/>
            <a:endParaRPr lang="en-US" sz="4400" smtClean="0">
              <a:cs typeface="Arial" charset="0"/>
            </a:endParaRPr>
          </a:p>
          <a:p>
            <a:pPr eaLnBrk="1" hangingPunct="1"/>
            <a:r>
              <a:rPr lang="en-US" sz="4400" smtClean="0">
                <a:cs typeface="Arial" charset="0"/>
              </a:rPr>
              <a:t>Learning encouraged through interaction with other children and the teacher  </a:t>
            </a:r>
            <a:endParaRPr lang="en-US" sz="4400" smtClean="0"/>
          </a:p>
          <a:p>
            <a:pPr eaLnBrk="1" hangingPunct="1"/>
            <a:endParaRPr lang="fi-FI" smtClean="0"/>
          </a:p>
        </p:txBody>
      </p:sp>
      <p:sp>
        <p:nvSpPr>
          <p:cNvPr id="4" name="Päiväyksen paikkamerkki 3"/>
          <p:cNvSpPr>
            <a:spLocks noGrp="1"/>
          </p:cNvSpPr>
          <p:nvPr>
            <p:ph type="dt" sz="quarter" idx="10"/>
          </p:nvPr>
        </p:nvSpPr>
        <p:spPr/>
        <p:txBody>
          <a:bodyPr/>
          <a:lstStyle/>
          <a:p>
            <a:pPr>
              <a:defRPr/>
            </a:pPr>
            <a:fld id="{90F5BAFE-B6CC-4886-BB33-213B86BDDAB4}" type="datetime2">
              <a:rPr lang="en-US" smtClean="0"/>
              <a:pPr>
                <a:defRPr/>
              </a:pPr>
              <a:t>Saturday, July 25, 2009</a:t>
            </a:fld>
            <a:endParaRPr lang="fi-FI" dirty="0"/>
          </a:p>
        </p:txBody>
      </p:sp>
      <p:sp>
        <p:nvSpPr>
          <p:cNvPr id="5" name="Alatunnisteen paikkamerkki 4"/>
          <p:cNvSpPr>
            <a:spLocks noGrp="1"/>
          </p:cNvSpPr>
          <p:nvPr>
            <p:ph type="ftr" sz="quarter" idx="11"/>
          </p:nvPr>
        </p:nvSpPr>
        <p:spPr/>
        <p:txBody>
          <a:bodyPr/>
          <a:lstStyle/>
          <a:p>
            <a:pPr>
              <a:defRPr/>
            </a:pPr>
            <a:r>
              <a:rPr lang="fi-FI" smtClean="0"/>
              <a:t>Riitta Lunti riitta.lunti@pp.inet.fi</a:t>
            </a:r>
            <a:endParaRPr lang="fi-FI"/>
          </a:p>
        </p:txBody>
      </p:sp>
      <p:sp>
        <p:nvSpPr>
          <p:cNvPr id="6" name="Dian numeron paikkamerkki 5"/>
          <p:cNvSpPr>
            <a:spLocks noGrp="1"/>
          </p:cNvSpPr>
          <p:nvPr>
            <p:ph type="sldNum" sz="quarter" idx="12"/>
          </p:nvPr>
        </p:nvSpPr>
        <p:spPr/>
        <p:txBody>
          <a:bodyPr/>
          <a:lstStyle/>
          <a:p>
            <a:pPr>
              <a:defRPr/>
            </a:pPr>
            <a:fld id="{14B156D5-7D3F-484C-8813-476B25EC6A8C}" type="slidenum">
              <a:rPr lang="fi-FI" smtClean="0"/>
              <a:pPr>
                <a:defRPr/>
              </a:pPr>
              <a:t>7</a:t>
            </a:fld>
            <a:endParaRPr lang="fi-FI"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Otsikko 1"/>
          <p:cNvSpPr>
            <a:spLocks noGrp="1"/>
          </p:cNvSpPr>
          <p:nvPr>
            <p:ph type="title"/>
          </p:nvPr>
        </p:nvSpPr>
        <p:spPr/>
        <p:txBody>
          <a:bodyPr/>
          <a:lstStyle/>
          <a:p>
            <a:pPr eaLnBrk="1" hangingPunct="1"/>
            <a:r>
              <a:rPr lang="fi-FI" b="1" smtClean="0"/>
              <a:t>Conceptual change</a:t>
            </a:r>
            <a:endParaRPr lang="en-US" b="1" smtClean="0"/>
          </a:p>
        </p:txBody>
      </p:sp>
      <p:sp>
        <p:nvSpPr>
          <p:cNvPr id="3" name="Sisällön paikkamerkki 2"/>
          <p:cNvSpPr>
            <a:spLocks noGrp="1"/>
          </p:cNvSpPr>
          <p:nvPr>
            <p:ph idx="1"/>
          </p:nvPr>
        </p:nvSpPr>
        <p:spPr/>
        <p:txBody>
          <a:bodyPr>
            <a:normAutofit/>
          </a:bodyPr>
          <a:lstStyle/>
          <a:p>
            <a:pPr eaLnBrk="1" hangingPunct="1">
              <a:lnSpc>
                <a:spcPct val="60000"/>
              </a:lnSpc>
              <a:buFont typeface="Arial" charset="0"/>
              <a:buNone/>
            </a:pPr>
            <a:r>
              <a:rPr lang="en-US" sz="700" smtClean="0"/>
              <a:t>	</a:t>
            </a:r>
            <a:endParaRPr lang="en-US" sz="2000" smtClean="0"/>
          </a:p>
          <a:p>
            <a:pPr eaLnBrk="1" hangingPunct="1">
              <a:lnSpc>
                <a:spcPct val="80000"/>
              </a:lnSpc>
            </a:pPr>
            <a:r>
              <a:rPr lang="en-US" sz="3700" smtClean="0">
                <a:cs typeface="Arial" charset="0"/>
              </a:rPr>
              <a:t>investigated with the help of the theories of </a:t>
            </a:r>
            <a:r>
              <a:rPr lang="en-US" sz="3700" b="1" smtClean="0">
                <a:cs typeface="Arial" charset="0"/>
              </a:rPr>
              <a:t>Vygotsky</a:t>
            </a:r>
            <a:r>
              <a:rPr lang="en-US" sz="3700" smtClean="0">
                <a:cs typeface="Arial" charset="0"/>
              </a:rPr>
              <a:t> (1978; 1982</a:t>
            </a:r>
            <a:r>
              <a:rPr lang="fi-FI" sz="3700" smtClean="0">
                <a:cs typeface="Arial" charset="0"/>
              </a:rPr>
              <a:t>) </a:t>
            </a:r>
            <a:r>
              <a:rPr lang="en-US" sz="3700" smtClean="0">
                <a:cs typeface="Arial" charset="0"/>
              </a:rPr>
              <a:t> and other researchers </a:t>
            </a:r>
            <a:r>
              <a:rPr lang="fi-FI" sz="3700" smtClean="0">
                <a:cs typeface="Arial" charset="0"/>
              </a:rPr>
              <a:t>e</a:t>
            </a:r>
            <a:r>
              <a:rPr lang="en-US" sz="3700" smtClean="0">
                <a:cs typeface="Arial" charset="0"/>
              </a:rPr>
              <a:t>.g. Havu (2000), Tynjälä (2000), Vosniadou (2007). </a:t>
            </a:r>
          </a:p>
          <a:p>
            <a:pPr eaLnBrk="1" hangingPunct="1">
              <a:lnSpc>
                <a:spcPct val="80000"/>
              </a:lnSpc>
            </a:pPr>
            <a:r>
              <a:rPr lang="en-US" sz="3700" smtClean="0">
                <a:cs typeface="Arial" charset="0"/>
              </a:rPr>
              <a:t>Åhlberg’s (1990) improved concept mapping was used to collect data about children’s conceptual change process and accompanying learning and thinking</a:t>
            </a:r>
            <a:endParaRPr lang="fi-FI" sz="3700" smtClean="0">
              <a:cs typeface="Arial" charset="0"/>
            </a:endParaRPr>
          </a:p>
          <a:p>
            <a:pPr eaLnBrk="1" hangingPunct="1">
              <a:lnSpc>
                <a:spcPct val="60000"/>
              </a:lnSpc>
              <a:buFont typeface="Arial" charset="0"/>
              <a:buNone/>
            </a:pPr>
            <a:endParaRPr lang="en-US" sz="2000" smtClean="0"/>
          </a:p>
        </p:txBody>
      </p:sp>
      <p:sp>
        <p:nvSpPr>
          <p:cNvPr id="4" name="Dian numeron paikkamerkki 3"/>
          <p:cNvSpPr>
            <a:spLocks noGrp="1"/>
          </p:cNvSpPr>
          <p:nvPr>
            <p:ph type="sldNum" sz="quarter" idx="12"/>
          </p:nvPr>
        </p:nvSpPr>
        <p:spPr/>
        <p:txBody>
          <a:bodyPr/>
          <a:lstStyle/>
          <a:p>
            <a:pPr>
              <a:defRPr/>
            </a:pPr>
            <a:fld id="{DC4914B1-3555-440B-BF8D-A73C9757CDFC}" type="slidenum">
              <a:rPr lang="fi-FI"/>
              <a:pPr>
                <a:defRPr/>
              </a:pPr>
              <a:t>8</a:t>
            </a:fld>
            <a:endParaRPr lang="fi-FI" dirty="0"/>
          </a:p>
        </p:txBody>
      </p:sp>
    </p:spTree>
  </p:cSld>
  <p:clrMapOvr>
    <a:masterClrMapping/>
  </p:clrMapOvr>
  <p:transition advTm="40123"/>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Otsikko 1"/>
          <p:cNvSpPr>
            <a:spLocks noGrp="1"/>
          </p:cNvSpPr>
          <p:nvPr>
            <p:ph type="title"/>
          </p:nvPr>
        </p:nvSpPr>
        <p:spPr/>
        <p:txBody>
          <a:bodyPr/>
          <a:lstStyle/>
          <a:p>
            <a:pPr eaLnBrk="1" hangingPunct="1"/>
            <a:r>
              <a:rPr lang="fi-FI" smtClean="0"/>
              <a:t>Lev Vygotsky (1896 – 1934)</a:t>
            </a:r>
          </a:p>
        </p:txBody>
      </p:sp>
      <p:sp>
        <p:nvSpPr>
          <p:cNvPr id="24578" name="Sisällön paikkamerkki 2"/>
          <p:cNvSpPr>
            <a:spLocks noGrp="1"/>
          </p:cNvSpPr>
          <p:nvPr>
            <p:ph idx="1"/>
          </p:nvPr>
        </p:nvSpPr>
        <p:spPr>
          <a:xfrm>
            <a:off x="457200" y="1371600"/>
            <a:ext cx="8229600" cy="4754563"/>
          </a:xfrm>
        </p:spPr>
        <p:txBody>
          <a:bodyPr/>
          <a:lstStyle/>
          <a:p>
            <a:pPr eaLnBrk="1" hangingPunct="1">
              <a:buSzPts val="3000"/>
            </a:pPr>
            <a:r>
              <a:rPr lang="fi-FI" sz="2800" b="1" smtClean="0">
                <a:solidFill>
                  <a:srgbClr val="000000"/>
                </a:solidFill>
              </a:rPr>
              <a:t>According to Vygotsky, the zone of proximal development can be observed in learning . This is the stage of the learning process when an individual is </a:t>
            </a:r>
            <a:r>
              <a:rPr lang="fi-FI" sz="3000" b="1" smtClean="0">
                <a:solidFill>
                  <a:srgbClr val="000000"/>
                </a:solidFill>
              </a:rPr>
              <a:t>unable</a:t>
            </a:r>
            <a:r>
              <a:rPr lang="fi-FI" sz="2800" b="1" smtClean="0">
                <a:solidFill>
                  <a:srgbClr val="000000"/>
                </a:solidFill>
              </a:rPr>
              <a:t> to solve problems alone, but needs the help of a more experienced person. </a:t>
            </a:r>
          </a:p>
          <a:p>
            <a:pPr eaLnBrk="1" hangingPunct="1">
              <a:buSzPts val="3000"/>
              <a:buFont typeface="Arial" charset="0"/>
              <a:buNone/>
            </a:pPr>
            <a:endParaRPr lang="fi-FI" sz="2800" b="1" smtClean="0">
              <a:solidFill>
                <a:srgbClr val="000000"/>
              </a:solidFill>
            </a:endParaRPr>
          </a:p>
          <a:p>
            <a:pPr eaLnBrk="1" hangingPunct="1">
              <a:buSzPts val="3000"/>
            </a:pPr>
            <a:r>
              <a:rPr lang="fi-FI" sz="2800" b="1" smtClean="0">
                <a:solidFill>
                  <a:srgbClr val="000000"/>
                </a:solidFill>
              </a:rPr>
              <a:t>Teaching  facilitates learning most effectively when it creates a proximal development zone, and takes place in the initial stage of developing a new skill. </a:t>
            </a:r>
          </a:p>
        </p:txBody>
      </p:sp>
      <p:sp>
        <p:nvSpPr>
          <p:cNvPr id="6" name="Dian numeron paikkamerkki 5"/>
          <p:cNvSpPr>
            <a:spLocks noGrp="1"/>
          </p:cNvSpPr>
          <p:nvPr>
            <p:ph type="sldNum" sz="quarter" idx="12"/>
          </p:nvPr>
        </p:nvSpPr>
        <p:spPr/>
        <p:txBody>
          <a:bodyPr/>
          <a:lstStyle/>
          <a:p>
            <a:pPr>
              <a:defRPr/>
            </a:pPr>
            <a:fld id="{E4282E12-C310-42A7-A885-6830154780A5}" type="slidenum">
              <a:rPr lang="fi-FI" smtClean="0"/>
              <a:pPr>
                <a:defRPr/>
              </a:pPr>
              <a:t>9</a:t>
            </a:fld>
            <a:endParaRPr lang="fi-FI" dirty="0"/>
          </a:p>
        </p:txBody>
      </p:sp>
    </p:spTree>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1586</TotalTime>
  <Words>1029</Words>
  <Application>Microsoft Office PowerPoint</Application>
  <PresentationFormat>On-screen Show (4:3)</PresentationFormat>
  <Paragraphs>144</Paragraphs>
  <Slides>27</Slides>
  <Notes>2</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Office-teema</vt:lpstr>
      <vt:lpstr>Promoting Six-year-old Children’s Conceptions of Nature and  Being a Part of an Ecosystem by  Investigative Learning Outdoors</vt:lpstr>
      <vt:lpstr>Slide 2</vt:lpstr>
      <vt:lpstr>The main research problem </vt:lpstr>
      <vt:lpstr>The second research  goal</vt:lpstr>
      <vt:lpstr>CONTEXT</vt:lpstr>
      <vt:lpstr>Slide 6</vt:lpstr>
      <vt:lpstr>Theoretical background</vt:lpstr>
      <vt:lpstr>Conceptual change</vt:lpstr>
      <vt:lpstr>Lev Vygotsky (1896 – 1934)</vt:lpstr>
      <vt:lpstr>Lev Vygotsky (1896 – 1934)</vt:lpstr>
      <vt:lpstr>RESEARCH METHODS: Subject </vt:lpstr>
      <vt:lpstr>RESEARCH METHODS:  Data gathering </vt:lpstr>
      <vt:lpstr>Concept mapping</vt:lpstr>
      <vt:lpstr>Concept map at the beginning of the pre-school year</vt:lpstr>
      <vt:lpstr>Teaching during the year</vt:lpstr>
      <vt:lpstr>The forest as a learning environment</vt:lpstr>
      <vt:lpstr>Outdoor education</vt:lpstr>
      <vt:lpstr> These trips aim to promote children's thinking and problem-solving; encourage them to observe and explore nature; and build up their knowledge of nature. </vt:lpstr>
      <vt:lpstr>Children need their own personal experiences in natural settings in order to understand nature and  discover the need to protect it.</vt:lpstr>
      <vt:lpstr>Every trip to the forest is planned beforehand.</vt:lpstr>
      <vt:lpstr>Slide 21</vt:lpstr>
      <vt:lpstr>How well children acquire learned concepts</vt:lpstr>
      <vt:lpstr>Results</vt:lpstr>
      <vt:lpstr>Problems in learning</vt:lpstr>
      <vt:lpstr>Wider implications</vt:lpstr>
      <vt:lpstr>A future option for learning to identify species and their ecosystems</vt:lpstr>
      <vt:lpstr>Slide 27</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Developingn six years old schildren`s conceptions in Nature and as a part of ecosystem by investigative outdoors</dc:title>
  <dc:creator>Riitta</dc:creator>
  <cp:lastModifiedBy>maahlber</cp:lastModifiedBy>
  <cp:revision>148</cp:revision>
  <dcterms:created xsi:type="dcterms:W3CDTF">2009-04-19T20:35:14Z</dcterms:created>
  <dcterms:modified xsi:type="dcterms:W3CDTF">2009-07-25T15:48:24Z</dcterms:modified>
</cp:coreProperties>
</file>