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435" r:id="rId2"/>
    <p:sldId id="990" r:id="rId3"/>
    <p:sldId id="1002" r:id="rId4"/>
    <p:sldId id="1003" r:id="rId5"/>
    <p:sldId id="1004" r:id="rId6"/>
    <p:sldId id="1000" r:id="rId7"/>
    <p:sldId id="984" r:id="rId8"/>
    <p:sldId id="1005" r:id="rId9"/>
    <p:sldId id="1006" r:id="rId10"/>
    <p:sldId id="1007" r:id="rId11"/>
    <p:sldId id="1008" r:id="rId12"/>
    <p:sldId id="1009" r:id="rId13"/>
    <p:sldId id="1018" r:id="rId14"/>
    <p:sldId id="1010" r:id="rId15"/>
    <p:sldId id="1015" r:id="rId16"/>
    <p:sldId id="1011" r:id="rId17"/>
    <p:sldId id="1013" r:id="rId18"/>
    <p:sldId id="1012" r:id="rId19"/>
    <p:sldId id="1016" r:id="rId20"/>
    <p:sldId id="1014" r:id="rId21"/>
    <p:sldId id="1017" r:id="rId22"/>
    <p:sldId id="1019" r:id="rId23"/>
  </p:sldIdLst>
  <p:sldSz cx="9144000" cy="6858000" type="screen4x3"/>
  <p:notesSz cx="6794500" cy="9931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DBF59"/>
    <a:srgbClr val="8C8A87"/>
    <a:srgbClr val="BAB9B7"/>
    <a:srgbClr val="D1D0CF"/>
    <a:srgbClr val="6B6B6B"/>
    <a:srgbClr val="FED99C"/>
    <a:srgbClr val="D1FFED"/>
    <a:srgbClr val="000000"/>
    <a:srgbClr val="FEEE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15" autoAdjust="0"/>
    <p:restoredTop sz="98080" autoAdjust="0"/>
  </p:normalViewPr>
  <p:slideViewPr>
    <p:cSldViewPr>
      <p:cViewPr>
        <p:scale>
          <a:sx n="50" d="100"/>
          <a:sy n="50" d="100"/>
        </p:scale>
        <p:origin x="-1764" y="-522"/>
      </p:cViewPr>
      <p:guideLst>
        <p:guide orient="horz" pos="890"/>
        <p:guide pos="1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164"/>
    </p:cViewPr>
  </p:sorterViewPr>
  <p:notesViewPr>
    <p:cSldViewPr>
      <p:cViewPr>
        <p:scale>
          <a:sx n="130" d="100"/>
          <a:sy n="130" d="100"/>
        </p:scale>
        <p:origin x="-924" y="-78"/>
      </p:cViewPr>
      <p:guideLst>
        <p:guide orient="horz" pos="3128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6868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0" tIns="45780" rIns="91560" bIns="45780" numCol="1" anchor="t" anchorCtr="0" compatLnSpc="1">
            <a:prstTxWarp prst="textNoShape">
              <a:avLst/>
            </a:prstTxWarp>
          </a:bodyPr>
          <a:lstStyle>
            <a:lvl1pPr defTabSz="915988">
              <a:defRPr sz="7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fi-FI"/>
              <a:t>Jari Lavonen </a:t>
            </a:r>
            <a:br>
              <a:rPr lang="fi-FI"/>
            </a:br>
            <a:r>
              <a:rPr lang="en-US"/>
              <a:t>Professor of Physics and Chemistry Education,  Head of the Department</a:t>
            </a:r>
            <a:br>
              <a:rPr lang="en-US"/>
            </a:br>
            <a:r>
              <a:rPr lang="en-US"/>
              <a:t>Department of Teacher Education, University of Helsinki, Finland</a:t>
            </a:r>
            <a:endParaRPr lang="en-GB"/>
          </a:p>
          <a:p>
            <a:pPr>
              <a:defRPr/>
            </a:pPr>
            <a:r>
              <a:rPr lang="fi-FI"/>
              <a:t>jari.lavonen@helsinki.fi</a:t>
            </a:r>
          </a:p>
          <a:p>
            <a:pPr>
              <a:defRPr/>
            </a:pPr>
            <a:endParaRPr lang="fi-FI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32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0" tIns="45780" rIns="91560" bIns="45780" numCol="1" anchor="t" anchorCtr="0" compatLnSpc="1">
            <a:prstTxWarp prst="textNoShape">
              <a:avLst/>
            </a:prstTxWarp>
          </a:bodyPr>
          <a:lstStyle>
            <a:lvl1pPr algn="r" defTabSz="915988">
              <a:defRPr sz="800">
                <a:latin typeface="Arial" charset="0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32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0" tIns="45780" rIns="91560" bIns="45780" numCol="1" anchor="b" anchorCtr="0" compatLnSpc="1">
            <a:prstTxWarp prst="textNoShape">
              <a:avLst/>
            </a:prstTxWarp>
          </a:bodyPr>
          <a:lstStyle>
            <a:lvl1pPr defTabSz="915988">
              <a:defRPr sz="800" i="1">
                <a:solidFill>
                  <a:srgbClr val="1E1C77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32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0" tIns="45780" rIns="91560" bIns="45780" numCol="1" anchor="b" anchorCtr="0" compatLnSpc="1">
            <a:prstTxWarp prst="textNoShape">
              <a:avLst/>
            </a:prstTxWarp>
          </a:bodyPr>
          <a:lstStyle>
            <a:lvl1pPr algn="r" defTabSz="915988">
              <a:defRPr sz="800">
                <a:latin typeface="Arial" charset="0"/>
              </a:defRPr>
            </a:lvl1pPr>
          </a:lstStyle>
          <a:p>
            <a:pPr>
              <a:defRPr/>
            </a:pPr>
            <a:fld id="{BCBD50C6-45B5-478F-9F20-ED46E44B6EE9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740126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32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0" tIns="45780" rIns="91560" bIns="45780" numCol="1" anchor="t" anchorCtr="0" compatLnSpc="1">
            <a:prstTxWarp prst="textNoShape">
              <a:avLst/>
            </a:prstTxWarp>
          </a:bodyPr>
          <a:lstStyle>
            <a:lvl1pPr defTabSz="915988">
              <a:defRPr sz="1300"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32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0" tIns="45780" rIns="91560" bIns="45780" numCol="1" anchor="t" anchorCtr="0" compatLnSpc="1">
            <a:prstTxWarp prst="textNoShape">
              <a:avLst/>
            </a:prstTxWarp>
          </a:bodyPr>
          <a:lstStyle>
            <a:lvl1pPr algn="r" defTabSz="915988">
              <a:defRPr sz="1300"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6125"/>
            <a:ext cx="4964112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0" tIns="45780" rIns="91560" bIns="457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Muokkaa tekstin perustyylejä napsauttamalla</a:t>
            </a:r>
          </a:p>
          <a:p>
            <a:pPr lvl="1"/>
            <a:r>
              <a:rPr lang="en-US" noProof="0" smtClean="0"/>
              <a:t>toinen taso</a:t>
            </a:r>
          </a:p>
          <a:p>
            <a:pPr lvl="2"/>
            <a:r>
              <a:rPr lang="en-US" noProof="0" smtClean="0"/>
              <a:t>kolmas taso</a:t>
            </a:r>
          </a:p>
          <a:p>
            <a:pPr lvl="3"/>
            <a:r>
              <a:rPr lang="en-US" noProof="0" smtClean="0"/>
              <a:t>neljäs taso</a:t>
            </a:r>
          </a:p>
          <a:p>
            <a:pPr lvl="4"/>
            <a:r>
              <a:rPr lang="en-US" noProof="0" smtClean="0"/>
              <a:t>viides taso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6100"/>
            <a:ext cx="29432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0" tIns="45780" rIns="91560" bIns="45780" numCol="1" anchor="b" anchorCtr="0" compatLnSpc="1">
            <a:prstTxWarp prst="textNoShape">
              <a:avLst/>
            </a:prstTxWarp>
          </a:bodyPr>
          <a:lstStyle>
            <a:lvl1pPr defTabSz="915988">
              <a:defRPr sz="1300"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6100"/>
            <a:ext cx="29432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0" tIns="45780" rIns="91560" bIns="45780" numCol="1" anchor="b" anchorCtr="0" compatLnSpc="1">
            <a:prstTxWarp prst="textNoShape">
              <a:avLst/>
            </a:prstTxWarp>
          </a:bodyPr>
          <a:lstStyle>
            <a:lvl1pPr algn="r" defTabSz="915988">
              <a:defRPr sz="1300"/>
            </a:lvl1pPr>
          </a:lstStyle>
          <a:p>
            <a:pPr>
              <a:defRPr/>
            </a:pPr>
            <a:fld id="{B9F853B3-72D1-4408-A28E-6DF3A9A11F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9522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29EA3E-C9C2-463A-84ED-D4005543A81D}" type="slidenum">
              <a:rPr lang="en-US" smtClean="0"/>
              <a:pPr/>
              <a:t>1</a:t>
            </a:fld>
            <a:endParaRPr lang="en-US" dirty="0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4400" y="744538"/>
            <a:ext cx="4965700" cy="3724275"/>
          </a:xfrm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16463"/>
            <a:ext cx="4981575" cy="4470400"/>
          </a:xfrm>
          <a:noFill/>
          <a:ln/>
        </p:spPr>
        <p:txBody>
          <a:bodyPr/>
          <a:lstStyle/>
          <a:p>
            <a:endParaRPr lang="en-GB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888DD43-DD50-4B99-9EB7-5F244F8C54E0}" type="datetime1">
              <a:rPr lang="fi-FI" altLang="fi-FI"/>
              <a:pPr/>
              <a:t>4.3.2014</a:t>
            </a:fld>
            <a:endParaRPr lang="fi-FI" altLang="fi-FI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826B1E-EC8B-4037-8AC6-3B5010464683}" type="slidenum">
              <a:rPr lang="fi-FI" altLang="fi-FI"/>
              <a:pPr/>
              <a:t>9</a:t>
            </a:fld>
            <a:endParaRPr lang="fi-FI" altLang="fi-FI"/>
          </a:p>
        </p:txBody>
      </p:sp>
      <p:sp>
        <p:nvSpPr>
          <p:cNvPr id="1668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8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fi-FI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6B74F08B-A272-4DD9-B6CE-346FCC13D217}" type="datetime1">
              <a:rPr lang="fi-FI" altLang="fi-FI"/>
              <a:pPr/>
              <a:t>4.3.2014</a:t>
            </a:fld>
            <a:endParaRPr lang="fi-FI" altLang="fi-FI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FA47DD-E62C-4E05-9640-7C3423B1B032}" type="slidenum">
              <a:rPr lang="fi-FI" altLang="fi-FI"/>
              <a:pPr/>
              <a:t>10</a:t>
            </a:fld>
            <a:endParaRPr lang="fi-FI" altLang="fi-FI"/>
          </a:p>
        </p:txBody>
      </p:sp>
      <p:sp>
        <p:nvSpPr>
          <p:cNvPr id="1674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4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fi-FI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7" descr="FSE_RGB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" y="6442075"/>
            <a:ext cx="14541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reeform 14"/>
          <p:cNvSpPr>
            <a:spLocks noEditPoints="1"/>
          </p:cNvSpPr>
          <p:nvPr userDrawn="1"/>
        </p:nvSpPr>
        <p:spPr bwMode="auto">
          <a:xfrm>
            <a:off x="14288" y="41275"/>
            <a:ext cx="1782762" cy="1671638"/>
          </a:xfrm>
          <a:custGeom>
            <a:avLst/>
            <a:gdLst>
              <a:gd name="T0" fmla="*/ 372149769 w 8135"/>
              <a:gd name="T1" fmla="*/ 220048175 h 7628"/>
              <a:gd name="T2" fmla="*/ 328974920 w 8135"/>
              <a:gd name="T3" fmla="*/ 197140530 h 7628"/>
              <a:gd name="T4" fmla="*/ 314279127 w 8135"/>
              <a:gd name="T5" fmla="*/ 180908255 h 7628"/>
              <a:gd name="T6" fmla="*/ 296749760 w 8135"/>
              <a:gd name="T7" fmla="*/ 165348316 h 7628"/>
              <a:gd name="T8" fmla="*/ 281573816 w 8135"/>
              <a:gd name="T9" fmla="*/ 154926885 h 7628"/>
              <a:gd name="T10" fmla="*/ 271632422 w 8135"/>
              <a:gd name="T11" fmla="*/ 120157370 h 7628"/>
              <a:gd name="T12" fmla="*/ 256792649 w 8135"/>
              <a:gd name="T13" fmla="*/ 89709802 h 7628"/>
              <a:gd name="T14" fmla="*/ 226056102 w 8135"/>
              <a:gd name="T15" fmla="*/ 68242815 h 7628"/>
              <a:gd name="T16" fmla="*/ 201371141 w 8135"/>
              <a:gd name="T17" fmla="*/ 68770954 h 7628"/>
              <a:gd name="T18" fmla="*/ 210111608 w 8135"/>
              <a:gd name="T19" fmla="*/ 87548596 h 7628"/>
              <a:gd name="T20" fmla="*/ 202619842 w 8135"/>
              <a:gd name="T21" fmla="*/ 101956052 h 7628"/>
              <a:gd name="T22" fmla="*/ 183841775 w 8135"/>
              <a:gd name="T23" fmla="*/ 103876856 h 7628"/>
              <a:gd name="T24" fmla="*/ 155218519 w 8135"/>
              <a:gd name="T25" fmla="*/ 84715273 h 7628"/>
              <a:gd name="T26" fmla="*/ 124194067 w 8135"/>
              <a:gd name="T27" fmla="*/ 75254353 h 7628"/>
              <a:gd name="T28" fmla="*/ 108489731 w 8135"/>
              <a:gd name="T29" fmla="*/ 81689541 h 7628"/>
              <a:gd name="T30" fmla="*/ 124194067 w 8135"/>
              <a:gd name="T31" fmla="*/ 92158965 h 7628"/>
              <a:gd name="T32" fmla="*/ 140858898 w 8135"/>
              <a:gd name="T33" fmla="*/ 124239381 h 7628"/>
              <a:gd name="T34" fmla="*/ 159348786 w 8135"/>
              <a:gd name="T35" fmla="*/ 136821799 h 7628"/>
              <a:gd name="T36" fmla="*/ 145949688 w 8135"/>
              <a:gd name="T37" fmla="*/ 140999795 h 7628"/>
              <a:gd name="T38" fmla="*/ 120688150 w 8135"/>
              <a:gd name="T39" fmla="*/ 131491101 h 7628"/>
              <a:gd name="T40" fmla="*/ 95378592 w 8135"/>
              <a:gd name="T41" fmla="*/ 108871386 h 7628"/>
              <a:gd name="T42" fmla="*/ 67475892 w 8135"/>
              <a:gd name="T43" fmla="*/ 100419190 h 7628"/>
              <a:gd name="T44" fmla="*/ 53548416 w 8135"/>
              <a:gd name="T45" fmla="*/ 105797880 h 7628"/>
              <a:gd name="T46" fmla="*/ 73719177 w 8135"/>
              <a:gd name="T47" fmla="*/ 118188354 h 7628"/>
              <a:gd name="T48" fmla="*/ 73478992 w 8135"/>
              <a:gd name="T49" fmla="*/ 129714056 h 7628"/>
              <a:gd name="T50" fmla="*/ 61232607 w 8135"/>
              <a:gd name="T51" fmla="*/ 131587087 h 7628"/>
              <a:gd name="T52" fmla="*/ 40629688 w 8135"/>
              <a:gd name="T53" fmla="*/ 115883170 h 7628"/>
              <a:gd name="T54" fmla="*/ 14023453 w 8135"/>
              <a:gd name="T55" fmla="*/ 110456241 h 7628"/>
              <a:gd name="T56" fmla="*/ 7972141 w 8135"/>
              <a:gd name="T57" fmla="*/ 117467806 h 7628"/>
              <a:gd name="T58" fmla="*/ 24877160 w 8135"/>
              <a:gd name="T59" fmla="*/ 129137925 h 7628"/>
              <a:gd name="T60" fmla="*/ 45336093 w 8135"/>
              <a:gd name="T61" fmla="*/ 165924667 h 7628"/>
              <a:gd name="T62" fmla="*/ 64065962 w 8135"/>
              <a:gd name="T63" fmla="*/ 181676577 h 7628"/>
              <a:gd name="T64" fmla="*/ 90720180 w 8135"/>
              <a:gd name="T65" fmla="*/ 182925264 h 7628"/>
              <a:gd name="T66" fmla="*/ 110938921 w 8135"/>
              <a:gd name="T67" fmla="*/ 187055267 h 7628"/>
              <a:gd name="T68" fmla="*/ 118575133 w 8135"/>
              <a:gd name="T69" fmla="*/ 207225574 h 7628"/>
              <a:gd name="T70" fmla="*/ 130773524 w 8135"/>
              <a:gd name="T71" fmla="*/ 225138689 h 7628"/>
              <a:gd name="T72" fmla="*/ 151424423 w 8135"/>
              <a:gd name="T73" fmla="*/ 232246487 h 7628"/>
              <a:gd name="T74" fmla="*/ 126931435 w 8135"/>
              <a:gd name="T75" fmla="*/ 237144811 h 7628"/>
              <a:gd name="T76" fmla="*/ 96243128 w 8135"/>
              <a:gd name="T77" fmla="*/ 228644568 h 7628"/>
              <a:gd name="T78" fmla="*/ 90768173 w 8135"/>
              <a:gd name="T79" fmla="*/ 239162039 h 7628"/>
              <a:gd name="T80" fmla="*/ 110266577 w 8135"/>
              <a:gd name="T81" fmla="*/ 266007716 h 7628"/>
              <a:gd name="T82" fmla="*/ 147918725 w 8135"/>
              <a:gd name="T83" fmla="*/ 275420424 h 7628"/>
              <a:gd name="T84" fmla="*/ 180335857 w 8135"/>
              <a:gd name="T85" fmla="*/ 271674582 h 7628"/>
              <a:gd name="T86" fmla="*/ 190853390 w 8135"/>
              <a:gd name="T87" fmla="*/ 285793643 h 7628"/>
              <a:gd name="T88" fmla="*/ 206797883 w 8135"/>
              <a:gd name="T89" fmla="*/ 293909890 h 7628"/>
              <a:gd name="T90" fmla="*/ 240751950 w 8135"/>
              <a:gd name="T91" fmla="*/ 294198066 h 7628"/>
              <a:gd name="T92" fmla="*/ 263948463 w 8135"/>
              <a:gd name="T93" fmla="*/ 307452601 h 7628"/>
              <a:gd name="T94" fmla="*/ 266445646 w 8135"/>
              <a:gd name="T95" fmla="*/ 291508501 h 7628"/>
              <a:gd name="T96" fmla="*/ 250789330 w 8135"/>
              <a:gd name="T97" fmla="*/ 268745054 h 7628"/>
              <a:gd name="T98" fmla="*/ 229994232 w 8135"/>
              <a:gd name="T99" fmla="*/ 252176611 h 7628"/>
              <a:gd name="T100" fmla="*/ 229898246 w 8135"/>
              <a:gd name="T101" fmla="*/ 242763684 h 7628"/>
              <a:gd name="T102" fmla="*/ 251990038 w 8135"/>
              <a:gd name="T103" fmla="*/ 253377086 h 7628"/>
              <a:gd name="T104" fmla="*/ 287576915 w 8135"/>
              <a:gd name="T105" fmla="*/ 262981984 h 7628"/>
              <a:gd name="T106" fmla="*/ 299919506 w 8135"/>
              <a:gd name="T107" fmla="*/ 264566839 h 7628"/>
              <a:gd name="T108" fmla="*/ 287096545 w 8135"/>
              <a:gd name="T109" fmla="*/ 243051860 h 7628"/>
              <a:gd name="T110" fmla="*/ 266349659 w 8135"/>
              <a:gd name="T111" fmla="*/ 223505841 h 7628"/>
              <a:gd name="T112" fmla="*/ 286136242 w 8135"/>
              <a:gd name="T113" fmla="*/ 231093785 h 7628"/>
              <a:gd name="T114" fmla="*/ 318649360 w 8135"/>
              <a:gd name="T115" fmla="*/ 227395881 h 7628"/>
              <a:gd name="T116" fmla="*/ 334449874 w 8135"/>
              <a:gd name="T117" fmla="*/ 234791634 h 7628"/>
              <a:gd name="T118" fmla="*/ 351739055 w 8135"/>
              <a:gd name="T119" fmla="*/ 235415978 h 7628"/>
              <a:gd name="T120" fmla="*/ 378825432 w 8135"/>
              <a:gd name="T121" fmla="*/ 237480979 h 7628"/>
              <a:gd name="T122" fmla="*/ 213665519 w 8135"/>
              <a:gd name="T123" fmla="*/ 366330674 h 762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135"/>
              <a:gd name="T187" fmla="*/ 0 h 7628"/>
              <a:gd name="T188" fmla="*/ 8135 w 8135"/>
              <a:gd name="T189" fmla="*/ 7628 h 7628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135" h="7628">
                <a:moveTo>
                  <a:pt x="8135" y="5066"/>
                </a:moveTo>
                <a:lnTo>
                  <a:pt x="8120" y="5036"/>
                </a:lnTo>
                <a:lnTo>
                  <a:pt x="8107" y="5006"/>
                </a:lnTo>
                <a:lnTo>
                  <a:pt x="8092" y="4978"/>
                </a:lnTo>
                <a:lnTo>
                  <a:pt x="8076" y="4951"/>
                </a:lnTo>
                <a:lnTo>
                  <a:pt x="8060" y="4924"/>
                </a:lnTo>
                <a:lnTo>
                  <a:pt x="8043" y="4898"/>
                </a:lnTo>
                <a:lnTo>
                  <a:pt x="8026" y="4872"/>
                </a:lnTo>
                <a:lnTo>
                  <a:pt x="8009" y="4848"/>
                </a:lnTo>
                <a:lnTo>
                  <a:pt x="7991" y="4824"/>
                </a:lnTo>
                <a:lnTo>
                  <a:pt x="7973" y="4801"/>
                </a:lnTo>
                <a:lnTo>
                  <a:pt x="7955" y="4777"/>
                </a:lnTo>
                <a:lnTo>
                  <a:pt x="7935" y="4755"/>
                </a:lnTo>
                <a:lnTo>
                  <a:pt x="7916" y="4734"/>
                </a:lnTo>
                <a:lnTo>
                  <a:pt x="7896" y="4714"/>
                </a:lnTo>
                <a:lnTo>
                  <a:pt x="7876" y="4693"/>
                </a:lnTo>
                <a:lnTo>
                  <a:pt x="7856" y="4673"/>
                </a:lnTo>
                <a:lnTo>
                  <a:pt x="7836" y="4654"/>
                </a:lnTo>
                <a:lnTo>
                  <a:pt x="7814" y="4635"/>
                </a:lnTo>
                <a:lnTo>
                  <a:pt x="7793" y="4617"/>
                </a:lnTo>
                <a:lnTo>
                  <a:pt x="7771" y="4600"/>
                </a:lnTo>
                <a:lnTo>
                  <a:pt x="7749" y="4582"/>
                </a:lnTo>
                <a:lnTo>
                  <a:pt x="7727" y="4566"/>
                </a:lnTo>
                <a:lnTo>
                  <a:pt x="7682" y="4533"/>
                </a:lnTo>
                <a:lnTo>
                  <a:pt x="7637" y="4503"/>
                </a:lnTo>
                <a:lnTo>
                  <a:pt x="7614" y="4488"/>
                </a:lnTo>
                <a:lnTo>
                  <a:pt x="7591" y="4473"/>
                </a:lnTo>
                <a:lnTo>
                  <a:pt x="7568" y="4459"/>
                </a:lnTo>
                <a:lnTo>
                  <a:pt x="7544" y="4446"/>
                </a:lnTo>
                <a:lnTo>
                  <a:pt x="7521" y="4433"/>
                </a:lnTo>
                <a:lnTo>
                  <a:pt x="7496" y="4419"/>
                </a:lnTo>
                <a:lnTo>
                  <a:pt x="7450" y="4395"/>
                </a:lnTo>
                <a:lnTo>
                  <a:pt x="7402" y="4370"/>
                </a:lnTo>
                <a:lnTo>
                  <a:pt x="7353" y="4347"/>
                </a:lnTo>
                <a:lnTo>
                  <a:pt x="7305" y="4323"/>
                </a:lnTo>
                <a:lnTo>
                  <a:pt x="7209" y="4280"/>
                </a:lnTo>
                <a:lnTo>
                  <a:pt x="7116" y="4236"/>
                </a:lnTo>
                <a:lnTo>
                  <a:pt x="7069" y="4215"/>
                </a:lnTo>
                <a:lnTo>
                  <a:pt x="7023" y="4194"/>
                </a:lnTo>
                <a:lnTo>
                  <a:pt x="6979" y="4172"/>
                </a:lnTo>
                <a:lnTo>
                  <a:pt x="6935" y="4150"/>
                </a:lnTo>
                <a:lnTo>
                  <a:pt x="6892" y="4128"/>
                </a:lnTo>
                <a:lnTo>
                  <a:pt x="6870" y="4116"/>
                </a:lnTo>
                <a:lnTo>
                  <a:pt x="6850" y="4105"/>
                </a:lnTo>
                <a:lnTo>
                  <a:pt x="6829" y="4093"/>
                </a:lnTo>
                <a:lnTo>
                  <a:pt x="6809" y="4081"/>
                </a:lnTo>
                <a:lnTo>
                  <a:pt x="6790" y="4069"/>
                </a:lnTo>
                <a:lnTo>
                  <a:pt x="6769" y="4056"/>
                </a:lnTo>
                <a:lnTo>
                  <a:pt x="6751" y="4044"/>
                </a:lnTo>
                <a:lnTo>
                  <a:pt x="6734" y="4031"/>
                </a:lnTo>
                <a:lnTo>
                  <a:pt x="6726" y="4024"/>
                </a:lnTo>
                <a:lnTo>
                  <a:pt x="6717" y="4017"/>
                </a:lnTo>
                <a:lnTo>
                  <a:pt x="6701" y="4002"/>
                </a:lnTo>
                <a:lnTo>
                  <a:pt x="6685" y="3987"/>
                </a:lnTo>
                <a:lnTo>
                  <a:pt x="6670" y="3971"/>
                </a:lnTo>
                <a:lnTo>
                  <a:pt x="6657" y="3954"/>
                </a:lnTo>
                <a:lnTo>
                  <a:pt x="6643" y="3938"/>
                </a:lnTo>
                <a:lnTo>
                  <a:pt x="6629" y="3920"/>
                </a:lnTo>
                <a:lnTo>
                  <a:pt x="6617" y="3902"/>
                </a:lnTo>
                <a:lnTo>
                  <a:pt x="6605" y="3884"/>
                </a:lnTo>
                <a:lnTo>
                  <a:pt x="6593" y="3866"/>
                </a:lnTo>
                <a:lnTo>
                  <a:pt x="6582" y="3847"/>
                </a:lnTo>
                <a:lnTo>
                  <a:pt x="6572" y="3827"/>
                </a:lnTo>
                <a:lnTo>
                  <a:pt x="6562" y="3808"/>
                </a:lnTo>
                <a:lnTo>
                  <a:pt x="6552" y="3787"/>
                </a:lnTo>
                <a:lnTo>
                  <a:pt x="6544" y="3767"/>
                </a:lnTo>
                <a:lnTo>
                  <a:pt x="6535" y="3746"/>
                </a:lnTo>
                <a:lnTo>
                  <a:pt x="6528" y="3726"/>
                </a:lnTo>
                <a:lnTo>
                  <a:pt x="6521" y="3705"/>
                </a:lnTo>
                <a:lnTo>
                  <a:pt x="6507" y="3662"/>
                </a:lnTo>
                <a:lnTo>
                  <a:pt x="6500" y="3642"/>
                </a:lnTo>
                <a:lnTo>
                  <a:pt x="6494" y="3621"/>
                </a:lnTo>
                <a:lnTo>
                  <a:pt x="6484" y="3578"/>
                </a:lnTo>
                <a:lnTo>
                  <a:pt x="6479" y="3557"/>
                </a:lnTo>
                <a:lnTo>
                  <a:pt x="6475" y="3535"/>
                </a:lnTo>
                <a:lnTo>
                  <a:pt x="6467" y="3494"/>
                </a:lnTo>
                <a:lnTo>
                  <a:pt x="6461" y="3453"/>
                </a:lnTo>
                <a:lnTo>
                  <a:pt x="6423" y="3456"/>
                </a:lnTo>
                <a:lnTo>
                  <a:pt x="6382" y="3459"/>
                </a:lnTo>
                <a:lnTo>
                  <a:pt x="6361" y="3460"/>
                </a:lnTo>
                <a:lnTo>
                  <a:pt x="6340" y="3460"/>
                </a:lnTo>
                <a:lnTo>
                  <a:pt x="6318" y="3460"/>
                </a:lnTo>
                <a:lnTo>
                  <a:pt x="6295" y="3459"/>
                </a:lnTo>
                <a:lnTo>
                  <a:pt x="6273" y="3457"/>
                </a:lnTo>
                <a:lnTo>
                  <a:pt x="6250" y="3455"/>
                </a:lnTo>
                <a:lnTo>
                  <a:pt x="6226" y="3453"/>
                </a:lnTo>
                <a:lnTo>
                  <a:pt x="6204" y="3448"/>
                </a:lnTo>
                <a:lnTo>
                  <a:pt x="6179" y="3443"/>
                </a:lnTo>
                <a:lnTo>
                  <a:pt x="6156" y="3438"/>
                </a:lnTo>
                <a:lnTo>
                  <a:pt x="6133" y="3430"/>
                </a:lnTo>
                <a:lnTo>
                  <a:pt x="6109" y="3423"/>
                </a:lnTo>
                <a:lnTo>
                  <a:pt x="6098" y="3419"/>
                </a:lnTo>
                <a:lnTo>
                  <a:pt x="6086" y="3413"/>
                </a:lnTo>
                <a:lnTo>
                  <a:pt x="6063" y="3403"/>
                </a:lnTo>
                <a:lnTo>
                  <a:pt x="6052" y="3397"/>
                </a:lnTo>
                <a:lnTo>
                  <a:pt x="6040" y="3391"/>
                </a:lnTo>
                <a:lnTo>
                  <a:pt x="6028" y="3385"/>
                </a:lnTo>
                <a:lnTo>
                  <a:pt x="6018" y="3378"/>
                </a:lnTo>
                <a:lnTo>
                  <a:pt x="5995" y="3363"/>
                </a:lnTo>
                <a:lnTo>
                  <a:pt x="5985" y="3355"/>
                </a:lnTo>
                <a:lnTo>
                  <a:pt x="5973" y="3347"/>
                </a:lnTo>
                <a:lnTo>
                  <a:pt x="5952" y="3329"/>
                </a:lnTo>
                <a:lnTo>
                  <a:pt x="5941" y="3320"/>
                </a:lnTo>
                <a:lnTo>
                  <a:pt x="5931" y="3309"/>
                </a:lnTo>
                <a:lnTo>
                  <a:pt x="5921" y="3298"/>
                </a:lnTo>
                <a:lnTo>
                  <a:pt x="5910" y="3288"/>
                </a:lnTo>
                <a:lnTo>
                  <a:pt x="5901" y="3276"/>
                </a:lnTo>
                <a:lnTo>
                  <a:pt x="5891" y="3264"/>
                </a:lnTo>
                <a:lnTo>
                  <a:pt x="5872" y="3240"/>
                </a:lnTo>
                <a:lnTo>
                  <a:pt x="5863" y="3226"/>
                </a:lnTo>
                <a:lnTo>
                  <a:pt x="5853" y="3212"/>
                </a:lnTo>
                <a:lnTo>
                  <a:pt x="5845" y="3198"/>
                </a:lnTo>
                <a:lnTo>
                  <a:pt x="5836" y="3184"/>
                </a:lnTo>
                <a:lnTo>
                  <a:pt x="5827" y="3168"/>
                </a:lnTo>
                <a:lnTo>
                  <a:pt x="5819" y="3152"/>
                </a:lnTo>
                <a:lnTo>
                  <a:pt x="5810" y="3136"/>
                </a:lnTo>
                <a:lnTo>
                  <a:pt x="5803" y="3119"/>
                </a:lnTo>
                <a:lnTo>
                  <a:pt x="5796" y="3101"/>
                </a:lnTo>
                <a:lnTo>
                  <a:pt x="5788" y="3083"/>
                </a:lnTo>
                <a:lnTo>
                  <a:pt x="5778" y="3053"/>
                </a:lnTo>
                <a:lnTo>
                  <a:pt x="5767" y="3023"/>
                </a:lnTo>
                <a:lnTo>
                  <a:pt x="5758" y="2991"/>
                </a:lnTo>
                <a:lnTo>
                  <a:pt x="5750" y="2958"/>
                </a:lnTo>
                <a:lnTo>
                  <a:pt x="5741" y="2924"/>
                </a:lnTo>
                <a:lnTo>
                  <a:pt x="5734" y="2889"/>
                </a:lnTo>
                <a:lnTo>
                  <a:pt x="5727" y="2854"/>
                </a:lnTo>
                <a:lnTo>
                  <a:pt x="5719" y="2817"/>
                </a:lnTo>
                <a:lnTo>
                  <a:pt x="5690" y="2664"/>
                </a:lnTo>
                <a:lnTo>
                  <a:pt x="5683" y="2624"/>
                </a:lnTo>
                <a:lnTo>
                  <a:pt x="5674" y="2584"/>
                </a:lnTo>
                <a:lnTo>
                  <a:pt x="5666" y="2543"/>
                </a:lnTo>
                <a:lnTo>
                  <a:pt x="5656" y="2502"/>
                </a:lnTo>
                <a:lnTo>
                  <a:pt x="5646" y="2461"/>
                </a:lnTo>
                <a:lnTo>
                  <a:pt x="5634" y="2418"/>
                </a:lnTo>
                <a:lnTo>
                  <a:pt x="5621" y="2377"/>
                </a:lnTo>
                <a:lnTo>
                  <a:pt x="5609" y="2334"/>
                </a:lnTo>
                <a:lnTo>
                  <a:pt x="5594" y="2291"/>
                </a:lnTo>
                <a:lnTo>
                  <a:pt x="5585" y="2270"/>
                </a:lnTo>
                <a:lnTo>
                  <a:pt x="5577" y="2249"/>
                </a:lnTo>
                <a:lnTo>
                  <a:pt x="5568" y="2228"/>
                </a:lnTo>
                <a:lnTo>
                  <a:pt x="5559" y="2205"/>
                </a:lnTo>
                <a:lnTo>
                  <a:pt x="5549" y="2184"/>
                </a:lnTo>
                <a:lnTo>
                  <a:pt x="5539" y="2163"/>
                </a:lnTo>
                <a:lnTo>
                  <a:pt x="5518" y="2120"/>
                </a:lnTo>
                <a:lnTo>
                  <a:pt x="5495" y="2078"/>
                </a:lnTo>
                <a:lnTo>
                  <a:pt x="5483" y="2056"/>
                </a:lnTo>
                <a:lnTo>
                  <a:pt x="5469" y="2035"/>
                </a:lnTo>
                <a:lnTo>
                  <a:pt x="5456" y="2014"/>
                </a:lnTo>
                <a:lnTo>
                  <a:pt x="5443" y="1993"/>
                </a:lnTo>
                <a:lnTo>
                  <a:pt x="5413" y="1951"/>
                </a:lnTo>
                <a:lnTo>
                  <a:pt x="5397" y="1930"/>
                </a:lnTo>
                <a:lnTo>
                  <a:pt x="5381" y="1910"/>
                </a:lnTo>
                <a:lnTo>
                  <a:pt x="5364" y="1888"/>
                </a:lnTo>
                <a:lnTo>
                  <a:pt x="5347" y="1868"/>
                </a:lnTo>
                <a:lnTo>
                  <a:pt x="5329" y="1848"/>
                </a:lnTo>
                <a:lnTo>
                  <a:pt x="5310" y="1827"/>
                </a:lnTo>
                <a:lnTo>
                  <a:pt x="5293" y="1809"/>
                </a:lnTo>
                <a:lnTo>
                  <a:pt x="5275" y="1791"/>
                </a:lnTo>
                <a:lnTo>
                  <a:pt x="5240" y="1757"/>
                </a:lnTo>
                <a:lnTo>
                  <a:pt x="5203" y="1724"/>
                </a:lnTo>
                <a:lnTo>
                  <a:pt x="5185" y="1707"/>
                </a:lnTo>
                <a:lnTo>
                  <a:pt x="5167" y="1692"/>
                </a:lnTo>
                <a:lnTo>
                  <a:pt x="5131" y="1661"/>
                </a:lnTo>
                <a:lnTo>
                  <a:pt x="5112" y="1647"/>
                </a:lnTo>
                <a:lnTo>
                  <a:pt x="5094" y="1632"/>
                </a:lnTo>
                <a:lnTo>
                  <a:pt x="5057" y="1606"/>
                </a:lnTo>
                <a:lnTo>
                  <a:pt x="5019" y="1579"/>
                </a:lnTo>
                <a:lnTo>
                  <a:pt x="4980" y="1555"/>
                </a:lnTo>
                <a:lnTo>
                  <a:pt x="4961" y="1543"/>
                </a:lnTo>
                <a:lnTo>
                  <a:pt x="4942" y="1531"/>
                </a:lnTo>
                <a:lnTo>
                  <a:pt x="4904" y="1510"/>
                </a:lnTo>
                <a:lnTo>
                  <a:pt x="4864" y="1490"/>
                </a:lnTo>
                <a:lnTo>
                  <a:pt x="4825" y="1471"/>
                </a:lnTo>
                <a:lnTo>
                  <a:pt x="4786" y="1453"/>
                </a:lnTo>
                <a:lnTo>
                  <a:pt x="4746" y="1436"/>
                </a:lnTo>
                <a:lnTo>
                  <a:pt x="4707" y="1421"/>
                </a:lnTo>
                <a:lnTo>
                  <a:pt x="4667" y="1407"/>
                </a:lnTo>
                <a:lnTo>
                  <a:pt x="4627" y="1394"/>
                </a:lnTo>
                <a:lnTo>
                  <a:pt x="4587" y="1382"/>
                </a:lnTo>
                <a:lnTo>
                  <a:pt x="4547" y="1372"/>
                </a:lnTo>
                <a:lnTo>
                  <a:pt x="4506" y="1362"/>
                </a:lnTo>
                <a:lnTo>
                  <a:pt x="4466" y="1355"/>
                </a:lnTo>
                <a:lnTo>
                  <a:pt x="4426" y="1347"/>
                </a:lnTo>
                <a:lnTo>
                  <a:pt x="4386" y="1341"/>
                </a:lnTo>
                <a:lnTo>
                  <a:pt x="4346" y="1337"/>
                </a:lnTo>
                <a:lnTo>
                  <a:pt x="4305" y="1332"/>
                </a:lnTo>
                <a:lnTo>
                  <a:pt x="4266" y="1330"/>
                </a:lnTo>
                <a:lnTo>
                  <a:pt x="4226" y="1328"/>
                </a:lnTo>
                <a:lnTo>
                  <a:pt x="4186" y="1328"/>
                </a:lnTo>
                <a:lnTo>
                  <a:pt x="4146" y="1328"/>
                </a:lnTo>
                <a:lnTo>
                  <a:pt x="4106" y="1329"/>
                </a:lnTo>
                <a:lnTo>
                  <a:pt x="4067" y="1332"/>
                </a:lnTo>
                <a:lnTo>
                  <a:pt x="4091" y="1348"/>
                </a:lnTo>
                <a:lnTo>
                  <a:pt x="4114" y="1364"/>
                </a:lnTo>
                <a:lnTo>
                  <a:pt x="4135" y="1381"/>
                </a:lnTo>
                <a:lnTo>
                  <a:pt x="4155" y="1398"/>
                </a:lnTo>
                <a:lnTo>
                  <a:pt x="4174" y="1415"/>
                </a:lnTo>
                <a:lnTo>
                  <a:pt x="4193" y="1432"/>
                </a:lnTo>
                <a:lnTo>
                  <a:pt x="4211" y="1449"/>
                </a:lnTo>
                <a:lnTo>
                  <a:pt x="4227" y="1467"/>
                </a:lnTo>
                <a:lnTo>
                  <a:pt x="4243" y="1484"/>
                </a:lnTo>
                <a:lnTo>
                  <a:pt x="4257" y="1503"/>
                </a:lnTo>
                <a:lnTo>
                  <a:pt x="4271" y="1521"/>
                </a:lnTo>
                <a:lnTo>
                  <a:pt x="4284" y="1539"/>
                </a:lnTo>
                <a:lnTo>
                  <a:pt x="4296" y="1556"/>
                </a:lnTo>
                <a:lnTo>
                  <a:pt x="4306" y="1574"/>
                </a:lnTo>
                <a:lnTo>
                  <a:pt x="4317" y="1592"/>
                </a:lnTo>
                <a:lnTo>
                  <a:pt x="4327" y="1610"/>
                </a:lnTo>
                <a:lnTo>
                  <a:pt x="4334" y="1628"/>
                </a:lnTo>
                <a:lnTo>
                  <a:pt x="4342" y="1646"/>
                </a:lnTo>
                <a:lnTo>
                  <a:pt x="4349" y="1664"/>
                </a:lnTo>
                <a:lnTo>
                  <a:pt x="4355" y="1682"/>
                </a:lnTo>
                <a:lnTo>
                  <a:pt x="4359" y="1700"/>
                </a:lnTo>
                <a:lnTo>
                  <a:pt x="4365" y="1718"/>
                </a:lnTo>
                <a:lnTo>
                  <a:pt x="4368" y="1736"/>
                </a:lnTo>
                <a:lnTo>
                  <a:pt x="4371" y="1753"/>
                </a:lnTo>
                <a:lnTo>
                  <a:pt x="4373" y="1772"/>
                </a:lnTo>
                <a:lnTo>
                  <a:pt x="4374" y="1789"/>
                </a:lnTo>
                <a:lnTo>
                  <a:pt x="4375" y="1806"/>
                </a:lnTo>
                <a:lnTo>
                  <a:pt x="4375" y="1823"/>
                </a:lnTo>
                <a:lnTo>
                  <a:pt x="4374" y="1840"/>
                </a:lnTo>
                <a:lnTo>
                  <a:pt x="4373" y="1857"/>
                </a:lnTo>
                <a:lnTo>
                  <a:pt x="4371" y="1874"/>
                </a:lnTo>
                <a:lnTo>
                  <a:pt x="4368" y="1890"/>
                </a:lnTo>
                <a:lnTo>
                  <a:pt x="4365" y="1906"/>
                </a:lnTo>
                <a:lnTo>
                  <a:pt x="4361" y="1921"/>
                </a:lnTo>
                <a:lnTo>
                  <a:pt x="4356" y="1936"/>
                </a:lnTo>
                <a:lnTo>
                  <a:pt x="4351" y="1951"/>
                </a:lnTo>
                <a:lnTo>
                  <a:pt x="4345" y="1966"/>
                </a:lnTo>
                <a:lnTo>
                  <a:pt x="4338" y="1981"/>
                </a:lnTo>
                <a:lnTo>
                  <a:pt x="4331" y="1995"/>
                </a:lnTo>
                <a:lnTo>
                  <a:pt x="4323" y="2009"/>
                </a:lnTo>
                <a:lnTo>
                  <a:pt x="4316" y="2022"/>
                </a:lnTo>
                <a:lnTo>
                  <a:pt x="4306" y="2035"/>
                </a:lnTo>
                <a:lnTo>
                  <a:pt x="4298" y="2048"/>
                </a:lnTo>
                <a:lnTo>
                  <a:pt x="4288" y="2060"/>
                </a:lnTo>
                <a:lnTo>
                  <a:pt x="4278" y="2071"/>
                </a:lnTo>
                <a:lnTo>
                  <a:pt x="4267" y="2083"/>
                </a:lnTo>
                <a:lnTo>
                  <a:pt x="4256" y="2094"/>
                </a:lnTo>
                <a:lnTo>
                  <a:pt x="4245" y="2104"/>
                </a:lnTo>
                <a:lnTo>
                  <a:pt x="4232" y="2114"/>
                </a:lnTo>
                <a:lnTo>
                  <a:pt x="4219" y="2123"/>
                </a:lnTo>
                <a:lnTo>
                  <a:pt x="4206" y="2132"/>
                </a:lnTo>
                <a:lnTo>
                  <a:pt x="4194" y="2140"/>
                </a:lnTo>
                <a:lnTo>
                  <a:pt x="4180" y="2148"/>
                </a:lnTo>
                <a:lnTo>
                  <a:pt x="4166" y="2155"/>
                </a:lnTo>
                <a:lnTo>
                  <a:pt x="4151" y="2162"/>
                </a:lnTo>
                <a:lnTo>
                  <a:pt x="4136" y="2167"/>
                </a:lnTo>
                <a:lnTo>
                  <a:pt x="4121" y="2172"/>
                </a:lnTo>
                <a:lnTo>
                  <a:pt x="4105" y="2177"/>
                </a:lnTo>
                <a:lnTo>
                  <a:pt x="4089" y="2181"/>
                </a:lnTo>
                <a:lnTo>
                  <a:pt x="4074" y="2184"/>
                </a:lnTo>
                <a:lnTo>
                  <a:pt x="4056" y="2187"/>
                </a:lnTo>
                <a:lnTo>
                  <a:pt x="4041" y="2188"/>
                </a:lnTo>
                <a:lnTo>
                  <a:pt x="4024" y="2189"/>
                </a:lnTo>
                <a:lnTo>
                  <a:pt x="4005" y="2190"/>
                </a:lnTo>
                <a:lnTo>
                  <a:pt x="3982" y="2189"/>
                </a:lnTo>
                <a:lnTo>
                  <a:pt x="3959" y="2188"/>
                </a:lnTo>
                <a:lnTo>
                  <a:pt x="3935" y="2186"/>
                </a:lnTo>
                <a:lnTo>
                  <a:pt x="3913" y="2183"/>
                </a:lnTo>
                <a:lnTo>
                  <a:pt x="3891" y="2179"/>
                </a:lnTo>
                <a:lnTo>
                  <a:pt x="3869" y="2175"/>
                </a:lnTo>
                <a:lnTo>
                  <a:pt x="3848" y="2169"/>
                </a:lnTo>
                <a:lnTo>
                  <a:pt x="3828" y="2163"/>
                </a:lnTo>
                <a:lnTo>
                  <a:pt x="3807" y="2156"/>
                </a:lnTo>
                <a:lnTo>
                  <a:pt x="3786" y="2149"/>
                </a:lnTo>
                <a:lnTo>
                  <a:pt x="3767" y="2142"/>
                </a:lnTo>
                <a:lnTo>
                  <a:pt x="3748" y="2133"/>
                </a:lnTo>
                <a:lnTo>
                  <a:pt x="3728" y="2123"/>
                </a:lnTo>
                <a:lnTo>
                  <a:pt x="3710" y="2114"/>
                </a:lnTo>
                <a:lnTo>
                  <a:pt x="3691" y="2103"/>
                </a:lnTo>
                <a:lnTo>
                  <a:pt x="3673" y="2093"/>
                </a:lnTo>
                <a:lnTo>
                  <a:pt x="3654" y="2082"/>
                </a:lnTo>
                <a:lnTo>
                  <a:pt x="3636" y="2070"/>
                </a:lnTo>
                <a:lnTo>
                  <a:pt x="3600" y="2046"/>
                </a:lnTo>
                <a:lnTo>
                  <a:pt x="3582" y="2033"/>
                </a:lnTo>
                <a:lnTo>
                  <a:pt x="3564" y="2020"/>
                </a:lnTo>
                <a:lnTo>
                  <a:pt x="3529" y="1993"/>
                </a:lnTo>
                <a:lnTo>
                  <a:pt x="3494" y="1965"/>
                </a:lnTo>
                <a:lnTo>
                  <a:pt x="3458" y="1936"/>
                </a:lnTo>
                <a:lnTo>
                  <a:pt x="3386" y="1879"/>
                </a:lnTo>
                <a:lnTo>
                  <a:pt x="3350" y="1849"/>
                </a:lnTo>
                <a:lnTo>
                  <a:pt x="3311" y="1820"/>
                </a:lnTo>
                <a:lnTo>
                  <a:pt x="3292" y="1807"/>
                </a:lnTo>
                <a:lnTo>
                  <a:pt x="3272" y="1792"/>
                </a:lnTo>
                <a:lnTo>
                  <a:pt x="3232" y="1764"/>
                </a:lnTo>
                <a:lnTo>
                  <a:pt x="3190" y="1738"/>
                </a:lnTo>
                <a:lnTo>
                  <a:pt x="3169" y="1724"/>
                </a:lnTo>
                <a:lnTo>
                  <a:pt x="3148" y="1712"/>
                </a:lnTo>
                <a:lnTo>
                  <a:pt x="3102" y="1688"/>
                </a:lnTo>
                <a:lnTo>
                  <a:pt x="3079" y="1676"/>
                </a:lnTo>
                <a:lnTo>
                  <a:pt x="3055" y="1664"/>
                </a:lnTo>
                <a:lnTo>
                  <a:pt x="3031" y="1654"/>
                </a:lnTo>
                <a:lnTo>
                  <a:pt x="3006" y="1643"/>
                </a:lnTo>
                <a:lnTo>
                  <a:pt x="2981" y="1633"/>
                </a:lnTo>
                <a:lnTo>
                  <a:pt x="2954" y="1625"/>
                </a:lnTo>
                <a:lnTo>
                  <a:pt x="2928" y="1616"/>
                </a:lnTo>
                <a:lnTo>
                  <a:pt x="2901" y="1608"/>
                </a:lnTo>
                <a:lnTo>
                  <a:pt x="2872" y="1600"/>
                </a:lnTo>
                <a:lnTo>
                  <a:pt x="2844" y="1594"/>
                </a:lnTo>
                <a:lnTo>
                  <a:pt x="2815" y="1588"/>
                </a:lnTo>
                <a:lnTo>
                  <a:pt x="2784" y="1582"/>
                </a:lnTo>
                <a:lnTo>
                  <a:pt x="2753" y="1578"/>
                </a:lnTo>
                <a:lnTo>
                  <a:pt x="2721" y="1574"/>
                </a:lnTo>
                <a:lnTo>
                  <a:pt x="2689" y="1571"/>
                </a:lnTo>
                <a:lnTo>
                  <a:pt x="2656" y="1568"/>
                </a:lnTo>
                <a:lnTo>
                  <a:pt x="2621" y="1567"/>
                </a:lnTo>
                <a:lnTo>
                  <a:pt x="2586" y="1567"/>
                </a:lnTo>
                <a:lnTo>
                  <a:pt x="2554" y="1567"/>
                </a:lnTo>
                <a:lnTo>
                  <a:pt x="2523" y="1570"/>
                </a:lnTo>
                <a:lnTo>
                  <a:pt x="2492" y="1573"/>
                </a:lnTo>
                <a:lnTo>
                  <a:pt x="2477" y="1574"/>
                </a:lnTo>
                <a:lnTo>
                  <a:pt x="2461" y="1576"/>
                </a:lnTo>
                <a:lnTo>
                  <a:pt x="2431" y="1581"/>
                </a:lnTo>
                <a:lnTo>
                  <a:pt x="2402" y="1588"/>
                </a:lnTo>
                <a:lnTo>
                  <a:pt x="2375" y="1594"/>
                </a:lnTo>
                <a:lnTo>
                  <a:pt x="2347" y="1601"/>
                </a:lnTo>
                <a:lnTo>
                  <a:pt x="2321" y="1610"/>
                </a:lnTo>
                <a:lnTo>
                  <a:pt x="2295" y="1619"/>
                </a:lnTo>
                <a:lnTo>
                  <a:pt x="2271" y="1629"/>
                </a:lnTo>
                <a:lnTo>
                  <a:pt x="2247" y="1640"/>
                </a:lnTo>
                <a:lnTo>
                  <a:pt x="2225" y="1650"/>
                </a:lnTo>
                <a:lnTo>
                  <a:pt x="2204" y="1661"/>
                </a:lnTo>
                <a:lnTo>
                  <a:pt x="2185" y="1673"/>
                </a:lnTo>
                <a:lnTo>
                  <a:pt x="2165" y="1684"/>
                </a:lnTo>
                <a:lnTo>
                  <a:pt x="2186" y="1686"/>
                </a:lnTo>
                <a:lnTo>
                  <a:pt x="2205" y="1690"/>
                </a:lnTo>
                <a:lnTo>
                  <a:pt x="2223" y="1694"/>
                </a:lnTo>
                <a:lnTo>
                  <a:pt x="2242" y="1697"/>
                </a:lnTo>
                <a:lnTo>
                  <a:pt x="2259" y="1701"/>
                </a:lnTo>
                <a:lnTo>
                  <a:pt x="2277" y="1707"/>
                </a:lnTo>
                <a:lnTo>
                  <a:pt x="2294" y="1712"/>
                </a:lnTo>
                <a:lnTo>
                  <a:pt x="2310" y="1717"/>
                </a:lnTo>
                <a:lnTo>
                  <a:pt x="2327" y="1723"/>
                </a:lnTo>
                <a:lnTo>
                  <a:pt x="2342" y="1729"/>
                </a:lnTo>
                <a:lnTo>
                  <a:pt x="2358" y="1736"/>
                </a:lnTo>
                <a:lnTo>
                  <a:pt x="2373" y="1743"/>
                </a:lnTo>
                <a:lnTo>
                  <a:pt x="2401" y="1758"/>
                </a:lnTo>
                <a:lnTo>
                  <a:pt x="2415" y="1766"/>
                </a:lnTo>
                <a:lnTo>
                  <a:pt x="2429" y="1775"/>
                </a:lnTo>
                <a:lnTo>
                  <a:pt x="2442" y="1783"/>
                </a:lnTo>
                <a:lnTo>
                  <a:pt x="2455" y="1792"/>
                </a:lnTo>
                <a:lnTo>
                  <a:pt x="2467" y="1801"/>
                </a:lnTo>
                <a:lnTo>
                  <a:pt x="2480" y="1811"/>
                </a:lnTo>
                <a:lnTo>
                  <a:pt x="2492" y="1820"/>
                </a:lnTo>
                <a:lnTo>
                  <a:pt x="2503" y="1830"/>
                </a:lnTo>
                <a:lnTo>
                  <a:pt x="2514" y="1841"/>
                </a:lnTo>
                <a:lnTo>
                  <a:pt x="2526" y="1851"/>
                </a:lnTo>
                <a:lnTo>
                  <a:pt x="2547" y="1873"/>
                </a:lnTo>
                <a:lnTo>
                  <a:pt x="2566" y="1896"/>
                </a:lnTo>
                <a:lnTo>
                  <a:pt x="2577" y="1908"/>
                </a:lnTo>
                <a:lnTo>
                  <a:pt x="2586" y="1919"/>
                </a:lnTo>
                <a:lnTo>
                  <a:pt x="2604" y="1944"/>
                </a:lnTo>
                <a:lnTo>
                  <a:pt x="2621" y="1969"/>
                </a:lnTo>
                <a:lnTo>
                  <a:pt x="2638" y="1996"/>
                </a:lnTo>
                <a:lnTo>
                  <a:pt x="2654" y="2022"/>
                </a:lnTo>
                <a:lnTo>
                  <a:pt x="2669" y="2049"/>
                </a:lnTo>
                <a:lnTo>
                  <a:pt x="2684" y="2077"/>
                </a:lnTo>
                <a:lnTo>
                  <a:pt x="2698" y="2105"/>
                </a:lnTo>
                <a:lnTo>
                  <a:pt x="2712" y="2134"/>
                </a:lnTo>
                <a:lnTo>
                  <a:pt x="2725" y="2163"/>
                </a:lnTo>
                <a:lnTo>
                  <a:pt x="2737" y="2193"/>
                </a:lnTo>
                <a:lnTo>
                  <a:pt x="2750" y="2221"/>
                </a:lnTo>
                <a:lnTo>
                  <a:pt x="2774" y="2281"/>
                </a:lnTo>
                <a:lnTo>
                  <a:pt x="2823" y="2400"/>
                </a:lnTo>
                <a:lnTo>
                  <a:pt x="2834" y="2423"/>
                </a:lnTo>
                <a:lnTo>
                  <a:pt x="2845" y="2446"/>
                </a:lnTo>
                <a:lnTo>
                  <a:pt x="2855" y="2468"/>
                </a:lnTo>
                <a:lnTo>
                  <a:pt x="2867" y="2489"/>
                </a:lnTo>
                <a:lnTo>
                  <a:pt x="2880" y="2509"/>
                </a:lnTo>
                <a:lnTo>
                  <a:pt x="2891" y="2530"/>
                </a:lnTo>
                <a:lnTo>
                  <a:pt x="2905" y="2550"/>
                </a:lnTo>
                <a:lnTo>
                  <a:pt x="2918" y="2569"/>
                </a:lnTo>
                <a:lnTo>
                  <a:pt x="2933" y="2587"/>
                </a:lnTo>
                <a:lnTo>
                  <a:pt x="2947" y="2605"/>
                </a:lnTo>
                <a:lnTo>
                  <a:pt x="2954" y="2614"/>
                </a:lnTo>
                <a:lnTo>
                  <a:pt x="2962" y="2622"/>
                </a:lnTo>
                <a:lnTo>
                  <a:pt x="2978" y="2639"/>
                </a:lnTo>
                <a:lnTo>
                  <a:pt x="2993" y="2656"/>
                </a:lnTo>
                <a:lnTo>
                  <a:pt x="3010" y="2671"/>
                </a:lnTo>
                <a:lnTo>
                  <a:pt x="3019" y="2680"/>
                </a:lnTo>
                <a:lnTo>
                  <a:pt x="3027" y="2687"/>
                </a:lnTo>
                <a:lnTo>
                  <a:pt x="3044" y="2702"/>
                </a:lnTo>
                <a:lnTo>
                  <a:pt x="3063" y="2716"/>
                </a:lnTo>
                <a:lnTo>
                  <a:pt x="3081" y="2730"/>
                </a:lnTo>
                <a:lnTo>
                  <a:pt x="3100" y="2742"/>
                </a:lnTo>
                <a:lnTo>
                  <a:pt x="3120" y="2755"/>
                </a:lnTo>
                <a:lnTo>
                  <a:pt x="3140" y="2768"/>
                </a:lnTo>
                <a:lnTo>
                  <a:pt x="3160" y="2780"/>
                </a:lnTo>
                <a:lnTo>
                  <a:pt x="3182" y="2791"/>
                </a:lnTo>
                <a:lnTo>
                  <a:pt x="3203" y="2802"/>
                </a:lnTo>
                <a:lnTo>
                  <a:pt x="3225" y="2811"/>
                </a:lnTo>
                <a:lnTo>
                  <a:pt x="3248" y="2822"/>
                </a:lnTo>
                <a:lnTo>
                  <a:pt x="3270" y="2832"/>
                </a:lnTo>
                <a:lnTo>
                  <a:pt x="3294" y="2840"/>
                </a:lnTo>
                <a:lnTo>
                  <a:pt x="3318" y="2849"/>
                </a:lnTo>
                <a:lnTo>
                  <a:pt x="3342" y="2857"/>
                </a:lnTo>
                <a:lnTo>
                  <a:pt x="3368" y="2865"/>
                </a:lnTo>
                <a:lnTo>
                  <a:pt x="3393" y="2872"/>
                </a:lnTo>
                <a:lnTo>
                  <a:pt x="3388" y="2875"/>
                </a:lnTo>
                <a:lnTo>
                  <a:pt x="3384" y="2877"/>
                </a:lnTo>
                <a:lnTo>
                  <a:pt x="3371" y="2884"/>
                </a:lnTo>
                <a:lnTo>
                  <a:pt x="3358" y="2889"/>
                </a:lnTo>
                <a:lnTo>
                  <a:pt x="3343" y="2894"/>
                </a:lnTo>
                <a:lnTo>
                  <a:pt x="3327" y="2900"/>
                </a:lnTo>
                <a:lnTo>
                  <a:pt x="3310" y="2905"/>
                </a:lnTo>
                <a:lnTo>
                  <a:pt x="3291" y="2910"/>
                </a:lnTo>
                <a:lnTo>
                  <a:pt x="3271" y="2915"/>
                </a:lnTo>
                <a:lnTo>
                  <a:pt x="3250" y="2920"/>
                </a:lnTo>
                <a:lnTo>
                  <a:pt x="3227" y="2923"/>
                </a:lnTo>
                <a:lnTo>
                  <a:pt x="3204" y="2927"/>
                </a:lnTo>
                <a:lnTo>
                  <a:pt x="3178" y="2930"/>
                </a:lnTo>
                <a:lnTo>
                  <a:pt x="3166" y="2932"/>
                </a:lnTo>
                <a:lnTo>
                  <a:pt x="3153" y="2933"/>
                </a:lnTo>
                <a:lnTo>
                  <a:pt x="3126" y="2935"/>
                </a:lnTo>
                <a:lnTo>
                  <a:pt x="3099" y="2936"/>
                </a:lnTo>
                <a:lnTo>
                  <a:pt x="3070" y="2936"/>
                </a:lnTo>
                <a:lnTo>
                  <a:pt x="3039" y="2936"/>
                </a:lnTo>
                <a:lnTo>
                  <a:pt x="3024" y="2935"/>
                </a:lnTo>
                <a:lnTo>
                  <a:pt x="3009" y="2934"/>
                </a:lnTo>
                <a:lnTo>
                  <a:pt x="2979" y="2932"/>
                </a:lnTo>
                <a:lnTo>
                  <a:pt x="2950" y="2928"/>
                </a:lnTo>
                <a:lnTo>
                  <a:pt x="2921" y="2924"/>
                </a:lnTo>
                <a:lnTo>
                  <a:pt x="2892" y="2919"/>
                </a:lnTo>
                <a:lnTo>
                  <a:pt x="2865" y="2912"/>
                </a:lnTo>
                <a:lnTo>
                  <a:pt x="2851" y="2908"/>
                </a:lnTo>
                <a:lnTo>
                  <a:pt x="2837" y="2905"/>
                </a:lnTo>
                <a:lnTo>
                  <a:pt x="2810" y="2896"/>
                </a:lnTo>
                <a:lnTo>
                  <a:pt x="2783" y="2888"/>
                </a:lnTo>
                <a:lnTo>
                  <a:pt x="2757" y="2878"/>
                </a:lnTo>
                <a:lnTo>
                  <a:pt x="2731" y="2868"/>
                </a:lnTo>
                <a:lnTo>
                  <a:pt x="2705" y="2856"/>
                </a:lnTo>
                <a:lnTo>
                  <a:pt x="2681" y="2844"/>
                </a:lnTo>
                <a:lnTo>
                  <a:pt x="2656" y="2831"/>
                </a:lnTo>
                <a:lnTo>
                  <a:pt x="2631" y="2818"/>
                </a:lnTo>
                <a:lnTo>
                  <a:pt x="2608" y="2803"/>
                </a:lnTo>
                <a:lnTo>
                  <a:pt x="2583" y="2788"/>
                </a:lnTo>
                <a:lnTo>
                  <a:pt x="2560" y="2772"/>
                </a:lnTo>
                <a:lnTo>
                  <a:pt x="2536" y="2756"/>
                </a:lnTo>
                <a:lnTo>
                  <a:pt x="2513" y="2738"/>
                </a:lnTo>
                <a:lnTo>
                  <a:pt x="2490" y="2721"/>
                </a:lnTo>
                <a:lnTo>
                  <a:pt x="2466" y="2703"/>
                </a:lnTo>
                <a:lnTo>
                  <a:pt x="2444" y="2684"/>
                </a:lnTo>
                <a:lnTo>
                  <a:pt x="2421" y="2664"/>
                </a:lnTo>
                <a:lnTo>
                  <a:pt x="2398" y="2644"/>
                </a:lnTo>
                <a:lnTo>
                  <a:pt x="2376" y="2623"/>
                </a:lnTo>
                <a:lnTo>
                  <a:pt x="2354" y="2602"/>
                </a:lnTo>
                <a:lnTo>
                  <a:pt x="2331" y="2581"/>
                </a:lnTo>
                <a:lnTo>
                  <a:pt x="2309" y="2558"/>
                </a:lnTo>
                <a:lnTo>
                  <a:pt x="2263" y="2514"/>
                </a:lnTo>
                <a:lnTo>
                  <a:pt x="2224" y="2473"/>
                </a:lnTo>
                <a:lnTo>
                  <a:pt x="2204" y="2453"/>
                </a:lnTo>
                <a:lnTo>
                  <a:pt x="2183" y="2433"/>
                </a:lnTo>
                <a:lnTo>
                  <a:pt x="2162" y="2413"/>
                </a:lnTo>
                <a:lnTo>
                  <a:pt x="2142" y="2394"/>
                </a:lnTo>
                <a:lnTo>
                  <a:pt x="2121" y="2374"/>
                </a:lnTo>
                <a:lnTo>
                  <a:pt x="2099" y="2355"/>
                </a:lnTo>
                <a:lnTo>
                  <a:pt x="2077" y="2337"/>
                </a:lnTo>
                <a:lnTo>
                  <a:pt x="2055" y="2319"/>
                </a:lnTo>
                <a:lnTo>
                  <a:pt x="2033" y="2301"/>
                </a:lnTo>
                <a:lnTo>
                  <a:pt x="2009" y="2284"/>
                </a:lnTo>
                <a:lnTo>
                  <a:pt x="1986" y="2267"/>
                </a:lnTo>
                <a:lnTo>
                  <a:pt x="1962" y="2251"/>
                </a:lnTo>
                <a:lnTo>
                  <a:pt x="1938" y="2235"/>
                </a:lnTo>
                <a:lnTo>
                  <a:pt x="1912" y="2220"/>
                </a:lnTo>
                <a:lnTo>
                  <a:pt x="1887" y="2206"/>
                </a:lnTo>
                <a:lnTo>
                  <a:pt x="1861" y="2193"/>
                </a:lnTo>
                <a:lnTo>
                  <a:pt x="1835" y="2179"/>
                </a:lnTo>
                <a:lnTo>
                  <a:pt x="1807" y="2167"/>
                </a:lnTo>
                <a:lnTo>
                  <a:pt x="1780" y="2155"/>
                </a:lnTo>
                <a:lnTo>
                  <a:pt x="1751" y="2145"/>
                </a:lnTo>
                <a:lnTo>
                  <a:pt x="1721" y="2135"/>
                </a:lnTo>
                <a:lnTo>
                  <a:pt x="1691" y="2126"/>
                </a:lnTo>
                <a:lnTo>
                  <a:pt x="1676" y="2121"/>
                </a:lnTo>
                <a:lnTo>
                  <a:pt x="1660" y="2118"/>
                </a:lnTo>
                <a:lnTo>
                  <a:pt x="1630" y="2111"/>
                </a:lnTo>
                <a:lnTo>
                  <a:pt x="1598" y="2104"/>
                </a:lnTo>
                <a:lnTo>
                  <a:pt x="1565" y="2100"/>
                </a:lnTo>
                <a:lnTo>
                  <a:pt x="1548" y="2098"/>
                </a:lnTo>
                <a:lnTo>
                  <a:pt x="1531" y="2096"/>
                </a:lnTo>
                <a:lnTo>
                  <a:pt x="1496" y="2093"/>
                </a:lnTo>
                <a:lnTo>
                  <a:pt x="1461" y="2091"/>
                </a:lnTo>
                <a:lnTo>
                  <a:pt x="1423" y="2091"/>
                </a:lnTo>
                <a:lnTo>
                  <a:pt x="1405" y="2091"/>
                </a:lnTo>
                <a:lnTo>
                  <a:pt x="1388" y="2092"/>
                </a:lnTo>
                <a:lnTo>
                  <a:pt x="1370" y="2092"/>
                </a:lnTo>
                <a:lnTo>
                  <a:pt x="1353" y="2093"/>
                </a:lnTo>
                <a:lnTo>
                  <a:pt x="1336" y="2095"/>
                </a:lnTo>
                <a:lnTo>
                  <a:pt x="1320" y="2096"/>
                </a:lnTo>
                <a:lnTo>
                  <a:pt x="1287" y="2100"/>
                </a:lnTo>
                <a:lnTo>
                  <a:pt x="1256" y="2105"/>
                </a:lnTo>
                <a:lnTo>
                  <a:pt x="1228" y="2112"/>
                </a:lnTo>
                <a:lnTo>
                  <a:pt x="1200" y="2118"/>
                </a:lnTo>
                <a:lnTo>
                  <a:pt x="1174" y="2126"/>
                </a:lnTo>
                <a:lnTo>
                  <a:pt x="1149" y="2133"/>
                </a:lnTo>
                <a:lnTo>
                  <a:pt x="1126" y="2140"/>
                </a:lnTo>
                <a:lnTo>
                  <a:pt x="1104" y="2149"/>
                </a:lnTo>
                <a:lnTo>
                  <a:pt x="1086" y="2156"/>
                </a:lnTo>
                <a:lnTo>
                  <a:pt x="1068" y="2165"/>
                </a:lnTo>
                <a:lnTo>
                  <a:pt x="1053" y="2172"/>
                </a:lnTo>
                <a:lnTo>
                  <a:pt x="1041" y="2180"/>
                </a:lnTo>
                <a:lnTo>
                  <a:pt x="1030" y="2186"/>
                </a:lnTo>
                <a:lnTo>
                  <a:pt x="1050" y="2190"/>
                </a:lnTo>
                <a:lnTo>
                  <a:pt x="1072" y="2194"/>
                </a:lnTo>
                <a:lnTo>
                  <a:pt x="1093" y="2199"/>
                </a:lnTo>
                <a:lnTo>
                  <a:pt x="1115" y="2203"/>
                </a:lnTo>
                <a:lnTo>
                  <a:pt x="1160" y="2216"/>
                </a:lnTo>
                <a:lnTo>
                  <a:pt x="1182" y="2222"/>
                </a:lnTo>
                <a:lnTo>
                  <a:pt x="1205" y="2230"/>
                </a:lnTo>
                <a:lnTo>
                  <a:pt x="1228" y="2238"/>
                </a:lnTo>
                <a:lnTo>
                  <a:pt x="1250" y="2247"/>
                </a:lnTo>
                <a:lnTo>
                  <a:pt x="1272" y="2255"/>
                </a:lnTo>
                <a:lnTo>
                  <a:pt x="1295" y="2265"/>
                </a:lnTo>
                <a:lnTo>
                  <a:pt x="1316" y="2276"/>
                </a:lnTo>
                <a:lnTo>
                  <a:pt x="1337" y="2286"/>
                </a:lnTo>
                <a:lnTo>
                  <a:pt x="1359" y="2298"/>
                </a:lnTo>
                <a:lnTo>
                  <a:pt x="1379" y="2310"/>
                </a:lnTo>
                <a:lnTo>
                  <a:pt x="1399" y="2322"/>
                </a:lnTo>
                <a:lnTo>
                  <a:pt x="1418" y="2335"/>
                </a:lnTo>
                <a:lnTo>
                  <a:pt x="1436" y="2349"/>
                </a:lnTo>
                <a:lnTo>
                  <a:pt x="1453" y="2363"/>
                </a:lnTo>
                <a:lnTo>
                  <a:pt x="1470" y="2378"/>
                </a:lnTo>
                <a:lnTo>
                  <a:pt x="1485" y="2392"/>
                </a:lnTo>
                <a:lnTo>
                  <a:pt x="1500" y="2408"/>
                </a:lnTo>
                <a:lnTo>
                  <a:pt x="1506" y="2417"/>
                </a:lnTo>
                <a:lnTo>
                  <a:pt x="1513" y="2425"/>
                </a:lnTo>
                <a:lnTo>
                  <a:pt x="1524" y="2442"/>
                </a:lnTo>
                <a:lnTo>
                  <a:pt x="1535" y="2461"/>
                </a:lnTo>
                <a:lnTo>
                  <a:pt x="1539" y="2469"/>
                </a:lnTo>
                <a:lnTo>
                  <a:pt x="1545" y="2479"/>
                </a:lnTo>
                <a:lnTo>
                  <a:pt x="1548" y="2488"/>
                </a:lnTo>
                <a:lnTo>
                  <a:pt x="1552" y="2498"/>
                </a:lnTo>
                <a:lnTo>
                  <a:pt x="1555" y="2507"/>
                </a:lnTo>
                <a:lnTo>
                  <a:pt x="1557" y="2517"/>
                </a:lnTo>
                <a:lnTo>
                  <a:pt x="1561" y="2526"/>
                </a:lnTo>
                <a:lnTo>
                  <a:pt x="1563" y="2537"/>
                </a:lnTo>
                <a:lnTo>
                  <a:pt x="1564" y="2547"/>
                </a:lnTo>
                <a:lnTo>
                  <a:pt x="1565" y="2557"/>
                </a:lnTo>
                <a:lnTo>
                  <a:pt x="1566" y="2568"/>
                </a:lnTo>
                <a:lnTo>
                  <a:pt x="1566" y="2579"/>
                </a:lnTo>
                <a:lnTo>
                  <a:pt x="1565" y="2597"/>
                </a:lnTo>
                <a:lnTo>
                  <a:pt x="1564" y="2614"/>
                </a:lnTo>
                <a:lnTo>
                  <a:pt x="1561" y="2631"/>
                </a:lnTo>
                <a:lnTo>
                  <a:pt x="1556" y="2646"/>
                </a:lnTo>
                <a:lnTo>
                  <a:pt x="1554" y="2653"/>
                </a:lnTo>
                <a:lnTo>
                  <a:pt x="1551" y="2660"/>
                </a:lnTo>
                <a:lnTo>
                  <a:pt x="1548" y="2668"/>
                </a:lnTo>
                <a:lnTo>
                  <a:pt x="1545" y="2675"/>
                </a:lnTo>
                <a:lnTo>
                  <a:pt x="1537" y="2688"/>
                </a:lnTo>
                <a:lnTo>
                  <a:pt x="1530" y="2701"/>
                </a:lnTo>
                <a:lnTo>
                  <a:pt x="1520" y="2711"/>
                </a:lnTo>
                <a:lnTo>
                  <a:pt x="1516" y="2717"/>
                </a:lnTo>
                <a:lnTo>
                  <a:pt x="1511" y="2722"/>
                </a:lnTo>
                <a:lnTo>
                  <a:pt x="1500" y="2732"/>
                </a:lnTo>
                <a:lnTo>
                  <a:pt x="1488" y="2740"/>
                </a:lnTo>
                <a:lnTo>
                  <a:pt x="1475" y="2748"/>
                </a:lnTo>
                <a:lnTo>
                  <a:pt x="1463" y="2754"/>
                </a:lnTo>
                <a:lnTo>
                  <a:pt x="1450" y="2759"/>
                </a:lnTo>
                <a:lnTo>
                  <a:pt x="1435" y="2764"/>
                </a:lnTo>
                <a:lnTo>
                  <a:pt x="1429" y="2766"/>
                </a:lnTo>
                <a:lnTo>
                  <a:pt x="1421" y="2767"/>
                </a:lnTo>
                <a:lnTo>
                  <a:pt x="1406" y="2769"/>
                </a:lnTo>
                <a:lnTo>
                  <a:pt x="1390" y="2770"/>
                </a:lnTo>
                <a:lnTo>
                  <a:pt x="1374" y="2769"/>
                </a:lnTo>
                <a:lnTo>
                  <a:pt x="1359" y="2768"/>
                </a:lnTo>
                <a:lnTo>
                  <a:pt x="1350" y="2767"/>
                </a:lnTo>
                <a:lnTo>
                  <a:pt x="1342" y="2765"/>
                </a:lnTo>
                <a:lnTo>
                  <a:pt x="1334" y="2762"/>
                </a:lnTo>
                <a:lnTo>
                  <a:pt x="1326" y="2760"/>
                </a:lnTo>
                <a:lnTo>
                  <a:pt x="1309" y="2755"/>
                </a:lnTo>
                <a:lnTo>
                  <a:pt x="1292" y="2749"/>
                </a:lnTo>
                <a:lnTo>
                  <a:pt x="1275" y="2740"/>
                </a:lnTo>
                <a:lnTo>
                  <a:pt x="1258" y="2731"/>
                </a:lnTo>
                <a:lnTo>
                  <a:pt x="1239" y="2720"/>
                </a:lnTo>
                <a:lnTo>
                  <a:pt x="1222" y="2707"/>
                </a:lnTo>
                <a:lnTo>
                  <a:pt x="1205" y="2693"/>
                </a:lnTo>
                <a:lnTo>
                  <a:pt x="1197" y="2686"/>
                </a:lnTo>
                <a:lnTo>
                  <a:pt x="1188" y="2678"/>
                </a:lnTo>
                <a:lnTo>
                  <a:pt x="1173" y="2661"/>
                </a:lnTo>
                <a:lnTo>
                  <a:pt x="1153" y="2642"/>
                </a:lnTo>
                <a:lnTo>
                  <a:pt x="1134" y="2623"/>
                </a:lnTo>
                <a:lnTo>
                  <a:pt x="1114" y="2604"/>
                </a:lnTo>
                <a:lnTo>
                  <a:pt x="1095" y="2586"/>
                </a:lnTo>
                <a:lnTo>
                  <a:pt x="1074" y="2568"/>
                </a:lnTo>
                <a:lnTo>
                  <a:pt x="1052" y="2551"/>
                </a:lnTo>
                <a:lnTo>
                  <a:pt x="1031" y="2533"/>
                </a:lnTo>
                <a:lnTo>
                  <a:pt x="1010" y="2517"/>
                </a:lnTo>
                <a:lnTo>
                  <a:pt x="988" y="2500"/>
                </a:lnTo>
                <a:lnTo>
                  <a:pt x="965" y="2484"/>
                </a:lnTo>
                <a:lnTo>
                  <a:pt x="942" y="2469"/>
                </a:lnTo>
                <a:lnTo>
                  <a:pt x="918" y="2454"/>
                </a:lnTo>
                <a:lnTo>
                  <a:pt x="895" y="2440"/>
                </a:lnTo>
                <a:lnTo>
                  <a:pt x="871" y="2427"/>
                </a:lnTo>
                <a:lnTo>
                  <a:pt x="846" y="2413"/>
                </a:lnTo>
                <a:lnTo>
                  <a:pt x="821" y="2400"/>
                </a:lnTo>
                <a:lnTo>
                  <a:pt x="796" y="2388"/>
                </a:lnTo>
                <a:lnTo>
                  <a:pt x="771" y="2378"/>
                </a:lnTo>
                <a:lnTo>
                  <a:pt x="744" y="2366"/>
                </a:lnTo>
                <a:lnTo>
                  <a:pt x="719" y="2356"/>
                </a:lnTo>
                <a:lnTo>
                  <a:pt x="692" y="2347"/>
                </a:lnTo>
                <a:lnTo>
                  <a:pt x="664" y="2338"/>
                </a:lnTo>
                <a:lnTo>
                  <a:pt x="638" y="2331"/>
                </a:lnTo>
                <a:lnTo>
                  <a:pt x="610" y="2323"/>
                </a:lnTo>
                <a:lnTo>
                  <a:pt x="583" y="2317"/>
                </a:lnTo>
                <a:lnTo>
                  <a:pt x="569" y="2314"/>
                </a:lnTo>
                <a:lnTo>
                  <a:pt x="554" y="2312"/>
                </a:lnTo>
                <a:lnTo>
                  <a:pt x="540" y="2308"/>
                </a:lnTo>
                <a:lnTo>
                  <a:pt x="526" y="2306"/>
                </a:lnTo>
                <a:lnTo>
                  <a:pt x="497" y="2303"/>
                </a:lnTo>
                <a:lnTo>
                  <a:pt x="469" y="2300"/>
                </a:lnTo>
                <a:lnTo>
                  <a:pt x="439" y="2297"/>
                </a:lnTo>
                <a:lnTo>
                  <a:pt x="410" y="2296"/>
                </a:lnTo>
                <a:lnTo>
                  <a:pt x="381" y="2296"/>
                </a:lnTo>
                <a:lnTo>
                  <a:pt x="351" y="2296"/>
                </a:lnTo>
                <a:lnTo>
                  <a:pt x="322" y="2298"/>
                </a:lnTo>
                <a:lnTo>
                  <a:pt x="292" y="2300"/>
                </a:lnTo>
                <a:lnTo>
                  <a:pt x="264" y="2304"/>
                </a:lnTo>
                <a:lnTo>
                  <a:pt x="250" y="2306"/>
                </a:lnTo>
                <a:lnTo>
                  <a:pt x="236" y="2310"/>
                </a:lnTo>
                <a:lnTo>
                  <a:pt x="208" y="2315"/>
                </a:lnTo>
                <a:lnTo>
                  <a:pt x="182" y="2321"/>
                </a:lnTo>
                <a:lnTo>
                  <a:pt x="156" y="2329"/>
                </a:lnTo>
                <a:lnTo>
                  <a:pt x="132" y="2336"/>
                </a:lnTo>
                <a:lnTo>
                  <a:pt x="108" y="2346"/>
                </a:lnTo>
                <a:lnTo>
                  <a:pt x="97" y="2350"/>
                </a:lnTo>
                <a:lnTo>
                  <a:pt x="86" y="2355"/>
                </a:lnTo>
                <a:lnTo>
                  <a:pt x="66" y="2365"/>
                </a:lnTo>
                <a:lnTo>
                  <a:pt x="47" y="2375"/>
                </a:lnTo>
                <a:lnTo>
                  <a:pt x="29" y="2387"/>
                </a:lnTo>
                <a:lnTo>
                  <a:pt x="21" y="2392"/>
                </a:lnTo>
                <a:lnTo>
                  <a:pt x="14" y="2398"/>
                </a:lnTo>
                <a:lnTo>
                  <a:pt x="0" y="2411"/>
                </a:lnTo>
                <a:lnTo>
                  <a:pt x="35" y="2415"/>
                </a:lnTo>
                <a:lnTo>
                  <a:pt x="69" y="2421"/>
                </a:lnTo>
                <a:lnTo>
                  <a:pt x="102" y="2428"/>
                </a:lnTo>
                <a:lnTo>
                  <a:pt x="134" y="2436"/>
                </a:lnTo>
                <a:lnTo>
                  <a:pt x="150" y="2440"/>
                </a:lnTo>
                <a:lnTo>
                  <a:pt x="166" y="2446"/>
                </a:lnTo>
                <a:lnTo>
                  <a:pt x="197" y="2456"/>
                </a:lnTo>
                <a:lnTo>
                  <a:pt x="212" y="2462"/>
                </a:lnTo>
                <a:lnTo>
                  <a:pt x="226" y="2468"/>
                </a:lnTo>
                <a:lnTo>
                  <a:pt x="241" y="2474"/>
                </a:lnTo>
                <a:lnTo>
                  <a:pt x="256" y="2482"/>
                </a:lnTo>
                <a:lnTo>
                  <a:pt x="270" y="2488"/>
                </a:lnTo>
                <a:lnTo>
                  <a:pt x="285" y="2496"/>
                </a:lnTo>
                <a:lnTo>
                  <a:pt x="299" y="2504"/>
                </a:lnTo>
                <a:lnTo>
                  <a:pt x="313" y="2512"/>
                </a:lnTo>
                <a:lnTo>
                  <a:pt x="326" y="2520"/>
                </a:lnTo>
                <a:lnTo>
                  <a:pt x="340" y="2530"/>
                </a:lnTo>
                <a:lnTo>
                  <a:pt x="354" y="2538"/>
                </a:lnTo>
                <a:lnTo>
                  <a:pt x="367" y="2548"/>
                </a:lnTo>
                <a:lnTo>
                  <a:pt x="393" y="2568"/>
                </a:lnTo>
                <a:lnTo>
                  <a:pt x="419" y="2589"/>
                </a:lnTo>
                <a:lnTo>
                  <a:pt x="432" y="2601"/>
                </a:lnTo>
                <a:lnTo>
                  <a:pt x="444" y="2612"/>
                </a:lnTo>
                <a:lnTo>
                  <a:pt x="457" y="2624"/>
                </a:lnTo>
                <a:lnTo>
                  <a:pt x="470" y="2636"/>
                </a:lnTo>
                <a:lnTo>
                  <a:pt x="482" y="2649"/>
                </a:lnTo>
                <a:lnTo>
                  <a:pt x="494" y="2661"/>
                </a:lnTo>
                <a:lnTo>
                  <a:pt x="518" y="2689"/>
                </a:lnTo>
                <a:lnTo>
                  <a:pt x="530" y="2703"/>
                </a:lnTo>
                <a:lnTo>
                  <a:pt x="542" y="2718"/>
                </a:lnTo>
                <a:lnTo>
                  <a:pt x="566" y="2748"/>
                </a:lnTo>
                <a:lnTo>
                  <a:pt x="589" y="2780"/>
                </a:lnTo>
                <a:lnTo>
                  <a:pt x="611" y="2812"/>
                </a:lnTo>
                <a:lnTo>
                  <a:pt x="634" y="2848"/>
                </a:lnTo>
                <a:lnTo>
                  <a:pt x="656" y="2884"/>
                </a:lnTo>
                <a:lnTo>
                  <a:pt x="678" y="2922"/>
                </a:lnTo>
                <a:lnTo>
                  <a:pt x="701" y="2961"/>
                </a:lnTo>
                <a:lnTo>
                  <a:pt x="723" y="3003"/>
                </a:lnTo>
                <a:lnTo>
                  <a:pt x="744" y="3045"/>
                </a:lnTo>
                <a:lnTo>
                  <a:pt x="766" y="3090"/>
                </a:lnTo>
                <a:lnTo>
                  <a:pt x="788" y="3136"/>
                </a:lnTo>
                <a:lnTo>
                  <a:pt x="810" y="3184"/>
                </a:lnTo>
                <a:lnTo>
                  <a:pt x="831" y="3234"/>
                </a:lnTo>
                <a:lnTo>
                  <a:pt x="857" y="3290"/>
                </a:lnTo>
                <a:lnTo>
                  <a:pt x="871" y="3319"/>
                </a:lnTo>
                <a:lnTo>
                  <a:pt x="883" y="3346"/>
                </a:lnTo>
                <a:lnTo>
                  <a:pt x="898" y="3374"/>
                </a:lnTo>
                <a:lnTo>
                  <a:pt x="913" y="3402"/>
                </a:lnTo>
                <a:lnTo>
                  <a:pt x="928" y="3428"/>
                </a:lnTo>
                <a:lnTo>
                  <a:pt x="944" y="3455"/>
                </a:lnTo>
                <a:lnTo>
                  <a:pt x="961" y="3480"/>
                </a:lnTo>
                <a:lnTo>
                  <a:pt x="978" y="3506"/>
                </a:lnTo>
                <a:lnTo>
                  <a:pt x="996" y="3530"/>
                </a:lnTo>
                <a:lnTo>
                  <a:pt x="1015" y="3555"/>
                </a:lnTo>
                <a:lnTo>
                  <a:pt x="1034" y="3578"/>
                </a:lnTo>
                <a:lnTo>
                  <a:pt x="1056" y="3600"/>
                </a:lnTo>
                <a:lnTo>
                  <a:pt x="1066" y="3612"/>
                </a:lnTo>
                <a:lnTo>
                  <a:pt x="1077" y="3623"/>
                </a:lnTo>
                <a:lnTo>
                  <a:pt x="1099" y="3644"/>
                </a:lnTo>
                <a:lnTo>
                  <a:pt x="1123" y="3664"/>
                </a:lnTo>
                <a:lnTo>
                  <a:pt x="1147" y="3683"/>
                </a:lnTo>
                <a:lnTo>
                  <a:pt x="1160" y="3693"/>
                </a:lnTo>
                <a:lnTo>
                  <a:pt x="1173" y="3701"/>
                </a:lnTo>
                <a:lnTo>
                  <a:pt x="1199" y="3719"/>
                </a:lnTo>
                <a:lnTo>
                  <a:pt x="1213" y="3728"/>
                </a:lnTo>
                <a:lnTo>
                  <a:pt x="1227" y="3735"/>
                </a:lnTo>
                <a:lnTo>
                  <a:pt x="1241" y="3743"/>
                </a:lnTo>
                <a:lnTo>
                  <a:pt x="1255" y="3750"/>
                </a:lnTo>
                <a:lnTo>
                  <a:pt x="1286" y="3764"/>
                </a:lnTo>
                <a:lnTo>
                  <a:pt x="1301" y="3772"/>
                </a:lnTo>
                <a:lnTo>
                  <a:pt x="1317" y="3778"/>
                </a:lnTo>
                <a:lnTo>
                  <a:pt x="1334" y="3783"/>
                </a:lnTo>
                <a:lnTo>
                  <a:pt x="1350" y="3789"/>
                </a:lnTo>
                <a:lnTo>
                  <a:pt x="1367" y="3794"/>
                </a:lnTo>
                <a:lnTo>
                  <a:pt x="1385" y="3799"/>
                </a:lnTo>
                <a:lnTo>
                  <a:pt x="1402" y="3803"/>
                </a:lnTo>
                <a:lnTo>
                  <a:pt x="1420" y="3808"/>
                </a:lnTo>
                <a:lnTo>
                  <a:pt x="1438" y="3812"/>
                </a:lnTo>
                <a:lnTo>
                  <a:pt x="1457" y="3815"/>
                </a:lnTo>
                <a:lnTo>
                  <a:pt x="1496" y="3822"/>
                </a:lnTo>
                <a:lnTo>
                  <a:pt x="1516" y="3824"/>
                </a:lnTo>
                <a:lnTo>
                  <a:pt x="1536" y="3826"/>
                </a:lnTo>
                <a:lnTo>
                  <a:pt x="1556" y="3828"/>
                </a:lnTo>
                <a:lnTo>
                  <a:pt x="1578" y="3829"/>
                </a:lnTo>
                <a:lnTo>
                  <a:pt x="1599" y="3830"/>
                </a:lnTo>
                <a:lnTo>
                  <a:pt x="1621" y="3830"/>
                </a:lnTo>
                <a:lnTo>
                  <a:pt x="1641" y="3830"/>
                </a:lnTo>
                <a:lnTo>
                  <a:pt x="1663" y="3830"/>
                </a:lnTo>
                <a:lnTo>
                  <a:pt x="1684" y="3828"/>
                </a:lnTo>
                <a:lnTo>
                  <a:pt x="1705" y="3827"/>
                </a:lnTo>
                <a:lnTo>
                  <a:pt x="1750" y="3823"/>
                </a:lnTo>
                <a:lnTo>
                  <a:pt x="1795" y="3818"/>
                </a:lnTo>
                <a:lnTo>
                  <a:pt x="1842" y="3813"/>
                </a:lnTo>
                <a:lnTo>
                  <a:pt x="1889" y="3809"/>
                </a:lnTo>
                <a:lnTo>
                  <a:pt x="1936" y="3806"/>
                </a:lnTo>
                <a:lnTo>
                  <a:pt x="1984" y="3802"/>
                </a:lnTo>
                <a:lnTo>
                  <a:pt x="2007" y="3802"/>
                </a:lnTo>
                <a:lnTo>
                  <a:pt x="2030" y="3802"/>
                </a:lnTo>
                <a:lnTo>
                  <a:pt x="2053" y="3803"/>
                </a:lnTo>
                <a:lnTo>
                  <a:pt x="2076" y="3804"/>
                </a:lnTo>
                <a:lnTo>
                  <a:pt x="2098" y="3807"/>
                </a:lnTo>
                <a:lnTo>
                  <a:pt x="2121" y="3810"/>
                </a:lnTo>
                <a:lnTo>
                  <a:pt x="2143" y="3814"/>
                </a:lnTo>
                <a:lnTo>
                  <a:pt x="2164" y="3819"/>
                </a:lnTo>
                <a:lnTo>
                  <a:pt x="2175" y="3822"/>
                </a:lnTo>
                <a:lnTo>
                  <a:pt x="2186" y="3825"/>
                </a:lnTo>
                <a:lnTo>
                  <a:pt x="2207" y="3832"/>
                </a:lnTo>
                <a:lnTo>
                  <a:pt x="2227" y="3841"/>
                </a:lnTo>
                <a:lnTo>
                  <a:pt x="2237" y="3845"/>
                </a:lnTo>
                <a:lnTo>
                  <a:pt x="2246" y="3850"/>
                </a:lnTo>
                <a:lnTo>
                  <a:pt x="2256" y="3856"/>
                </a:lnTo>
                <a:lnTo>
                  <a:pt x="2265" y="3861"/>
                </a:lnTo>
                <a:lnTo>
                  <a:pt x="2283" y="3874"/>
                </a:lnTo>
                <a:lnTo>
                  <a:pt x="2293" y="3880"/>
                </a:lnTo>
                <a:lnTo>
                  <a:pt x="2301" y="3887"/>
                </a:lnTo>
                <a:lnTo>
                  <a:pt x="2310" y="3895"/>
                </a:lnTo>
                <a:lnTo>
                  <a:pt x="2318" y="3902"/>
                </a:lnTo>
                <a:lnTo>
                  <a:pt x="2327" y="3910"/>
                </a:lnTo>
                <a:lnTo>
                  <a:pt x="2334" y="3917"/>
                </a:lnTo>
                <a:lnTo>
                  <a:pt x="2341" y="3926"/>
                </a:lnTo>
                <a:lnTo>
                  <a:pt x="2348" y="3933"/>
                </a:lnTo>
                <a:lnTo>
                  <a:pt x="2361" y="3949"/>
                </a:lnTo>
                <a:lnTo>
                  <a:pt x="2373" y="3965"/>
                </a:lnTo>
                <a:lnTo>
                  <a:pt x="2383" y="3982"/>
                </a:lnTo>
                <a:lnTo>
                  <a:pt x="2393" y="3998"/>
                </a:lnTo>
                <a:lnTo>
                  <a:pt x="2401" y="4015"/>
                </a:lnTo>
                <a:lnTo>
                  <a:pt x="2409" y="4032"/>
                </a:lnTo>
                <a:lnTo>
                  <a:pt x="2416" y="4049"/>
                </a:lnTo>
                <a:lnTo>
                  <a:pt x="2422" y="4066"/>
                </a:lnTo>
                <a:lnTo>
                  <a:pt x="2428" y="4084"/>
                </a:lnTo>
                <a:lnTo>
                  <a:pt x="2432" y="4101"/>
                </a:lnTo>
                <a:lnTo>
                  <a:pt x="2438" y="4119"/>
                </a:lnTo>
                <a:lnTo>
                  <a:pt x="2441" y="4137"/>
                </a:lnTo>
                <a:lnTo>
                  <a:pt x="2448" y="4172"/>
                </a:lnTo>
                <a:lnTo>
                  <a:pt x="2453" y="4209"/>
                </a:lnTo>
                <a:lnTo>
                  <a:pt x="2459" y="4244"/>
                </a:lnTo>
                <a:lnTo>
                  <a:pt x="2464" y="4280"/>
                </a:lnTo>
                <a:lnTo>
                  <a:pt x="2469" y="4315"/>
                </a:lnTo>
                <a:lnTo>
                  <a:pt x="2477" y="4350"/>
                </a:lnTo>
                <a:lnTo>
                  <a:pt x="2481" y="4367"/>
                </a:lnTo>
                <a:lnTo>
                  <a:pt x="2485" y="4384"/>
                </a:lnTo>
                <a:lnTo>
                  <a:pt x="2490" y="4401"/>
                </a:lnTo>
                <a:lnTo>
                  <a:pt x="2495" y="4417"/>
                </a:lnTo>
                <a:lnTo>
                  <a:pt x="2501" y="4434"/>
                </a:lnTo>
                <a:lnTo>
                  <a:pt x="2509" y="4450"/>
                </a:lnTo>
                <a:lnTo>
                  <a:pt x="2518" y="4470"/>
                </a:lnTo>
                <a:lnTo>
                  <a:pt x="2528" y="4489"/>
                </a:lnTo>
                <a:lnTo>
                  <a:pt x="2538" y="4508"/>
                </a:lnTo>
                <a:lnTo>
                  <a:pt x="2550" y="4526"/>
                </a:lnTo>
                <a:lnTo>
                  <a:pt x="2562" y="4545"/>
                </a:lnTo>
                <a:lnTo>
                  <a:pt x="2575" y="4562"/>
                </a:lnTo>
                <a:lnTo>
                  <a:pt x="2588" y="4577"/>
                </a:lnTo>
                <a:lnTo>
                  <a:pt x="2602" y="4593"/>
                </a:lnTo>
                <a:lnTo>
                  <a:pt x="2617" y="4608"/>
                </a:lnTo>
                <a:lnTo>
                  <a:pt x="2633" y="4623"/>
                </a:lnTo>
                <a:lnTo>
                  <a:pt x="2649" y="4637"/>
                </a:lnTo>
                <a:lnTo>
                  <a:pt x="2667" y="4651"/>
                </a:lnTo>
                <a:lnTo>
                  <a:pt x="2684" y="4664"/>
                </a:lnTo>
                <a:lnTo>
                  <a:pt x="2703" y="4676"/>
                </a:lnTo>
                <a:lnTo>
                  <a:pt x="2723" y="4688"/>
                </a:lnTo>
                <a:lnTo>
                  <a:pt x="2744" y="4699"/>
                </a:lnTo>
                <a:lnTo>
                  <a:pt x="2765" y="4709"/>
                </a:lnTo>
                <a:lnTo>
                  <a:pt x="2787" y="4719"/>
                </a:lnTo>
                <a:lnTo>
                  <a:pt x="2811" y="4728"/>
                </a:lnTo>
                <a:lnTo>
                  <a:pt x="2835" y="4737"/>
                </a:lnTo>
                <a:lnTo>
                  <a:pt x="2860" y="4745"/>
                </a:lnTo>
                <a:lnTo>
                  <a:pt x="2886" y="4753"/>
                </a:lnTo>
                <a:lnTo>
                  <a:pt x="2913" y="4760"/>
                </a:lnTo>
                <a:lnTo>
                  <a:pt x="2941" y="4767"/>
                </a:lnTo>
                <a:lnTo>
                  <a:pt x="2970" y="4773"/>
                </a:lnTo>
                <a:lnTo>
                  <a:pt x="3000" y="4778"/>
                </a:lnTo>
                <a:lnTo>
                  <a:pt x="3015" y="4781"/>
                </a:lnTo>
                <a:lnTo>
                  <a:pt x="3031" y="4784"/>
                </a:lnTo>
                <a:lnTo>
                  <a:pt x="3063" y="4788"/>
                </a:lnTo>
                <a:lnTo>
                  <a:pt x="3097" y="4791"/>
                </a:lnTo>
                <a:lnTo>
                  <a:pt x="3114" y="4793"/>
                </a:lnTo>
                <a:lnTo>
                  <a:pt x="3131" y="4794"/>
                </a:lnTo>
                <a:lnTo>
                  <a:pt x="3166" y="4798"/>
                </a:lnTo>
                <a:lnTo>
                  <a:pt x="3202" y="4800"/>
                </a:lnTo>
                <a:lnTo>
                  <a:pt x="3186" y="4812"/>
                </a:lnTo>
                <a:lnTo>
                  <a:pt x="3170" y="4824"/>
                </a:lnTo>
                <a:lnTo>
                  <a:pt x="3153" y="4836"/>
                </a:lnTo>
                <a:lnTo>
                  <a:pt x="3136" y="4846"/>
                </a:lnTo>
                <a:lnTo>
                  <a:pt x="3118" y="4856"/>
                </a:lnTo>
                <a:lnTo>
                  <a:pt x="3099" y="4866"/>
                </a:lnTo>
                <a:lnTo>
                  <a:pt x="3080" y="4874"/>
                </a:lnTo>
                <a:lnTo>
                  <a:pt x="3059" y="4883"/>
                </a:lnTo>
                <a:lnTo>
                  <a:pt x="3039" y="4890"/>
                </a:lnTo>
                <a:lnTo>
                  <a:pt x="3019" y="4898"/>
                </a:lnTo>
                <a:lnTo>
                  <a:pt x="2998" y="4904"/>
                </a:lnTo>
                <a:lnTo>
                  <a:pt x="2976" y="4909"/>
                </a:lnTo>
                <a:lnTo>
                  <a:pt x="2954" y="4916"/>
                </a:lnTo>
                <a:lnTo>
                  <a:pt x="2932" y="4920"/>
                </a:lnTo>
                <a:lnTo>
                  <a:pt x="2909" y="4924"/>
                </a:lnTo>
                <a:lnTo>
                  <a:pt x="2886" y="4928"/>
                </a:lnTo>
                <a:lnTo>
                  <a:pt x="2863" y="4932"/>
                </a:lnTo>
                <a:lnTo>
                  <a:pt x="2839" y="4934"/>
                </a:lnTo>
                <a:lnTo>
                  <a:pt x="2816" y="4936"/>
                </a:lnTo>
                <a:lnTo>
                  <a:pt x="2791" y="4938"/>
                </a:lnTo>
                <a:lnTo>
                  <a:pt x="2767" y="4939"/>
                </a:lnTo>
                <a:lnTo>
                  <a:pt x="2743" y="4940"/>
                </a:lnTo>
                <a:lnTo>
                  <a:pt x="2693" y="4940"/>
                </a:lnTo>
                <a:lnTo>
                  <a:pt x="2668" y="4939"/>
                </a:lnTo>
                <a:lnTo>
                  <a:pt x="2643" y="4938"/>
                </a:lnTo>
                <a:lnTo>
                  <a:pt x="2618" y="4937"/>
                </a:lnTo>
                <a:lnTo>
                  <a:pt x="2593" y="4935"/>
                </a:lnTo>
                <a:lnTo>
                  <a:pt x="2567" y="4933"/>
                </a:lnTo>
                <a:lnTo>
                  <a:pt x="2542" y="4929"/>
                </a:lnTo>
                <a:lnTo>
                  <a:pt x="2491" y="4922"/>
                </a:lnTo>
                <a:lnTo>
                  <a:pt x="2441" y="4913"/>
                </a:lnTo>
                <a:lnTo>
                  <a:pt x="2391" y="4904"/>
                </a:lnTo>
                <a:lnTo>
                  <a:pt x="2365" y="4898"/>
                </a:lnTo>
                <a:lnTo>
                  <a:pt x="2341" y="4892"/>
                </a:lnTo>
                <a:lnTo>
                  <a:pt x="2316" y="4885"/>
                </a:lnTo>
                <a:lnTo>
                  <a:pt x="2292" y="4878"/>
                </a:lnTo>
                <a:lnTo>
                  <a:pt x="2268" y="4871"/>
                </a:lnTo>
                <a:lnTo>
                  <a:pt x="2244" y="4864"/>
                </a:lnTo>
                <a:lnTo>
                  <a:pt x="2221" y="4856"/>
                </a:lnTo>
                <a:lnTo>
                  <a:pt x="2197" y="4849"/>
                </a:lnTo>
                <a:lnTo>
                  <a:pt x="2152" y="4831"/>
                </a:lnTo>
                <a:lnTo>
                  <a:pt x="2129" y="4822"/>
                </a:lnTo>
                <a:lnTo>
                  <a:pt x="2107" y="4812"/>
                </a:lnTo>
                <a:lnTo>
                  <a:pt x="2086" y="4803"/>
                </a:lnTo>
                <a:lnTo>
                  <a:pt x="2064" y="4793"/>
                </a:lnTo>
                <a:lnTo>
                  <a:pt x="2024" y="4772"/>
                </a:lnTo>
                <a:lnTo>
                  <a:pt x="2004" y="4761"/>
                </a:lnTo>
                <a:lnTo>
                  <a:pt x="1985" y="4751"/>
                </a:lnTo>
                <a:lnTo>
                  <a:pt x="1967" y="4740"/>
                </a:lnTo>
                <a:lnTo>
                  <a:pt x="1949" y="4728"/>
                </a:lnTo>
                <a:lnTo>
                  <a:pt x="1930" y="4717"/>
                </a:lnTo>
                <a:lnTo>
                  <a:pt x="1913" y="4705"/>
                </a:lnTo>
                <a:lnTo>
                  <a:pt x="1897" y="4692"/>
                </a:lnTo>
                <a:lnTo>
                  <a:pt x="1882" y="4681"/>
                </a:lnTo>
                <a:lnTo>
                  <a:pt x="1867" y="4668"/>
                </a:lnTo>
                <a:lnTo>
                  <a:pt x="1852" y="4655"/>
                </a:lnTo>
                <a:lnTo>
                  <a:pt x="1839" y="4642"/>
                </a:lnTo>
                <a:lnTo>
                  <a:pt x="1826" y="4630"/>
                </a:lnTo>
                <a:lnTo>
                  <a:pt x="1827" y="4663"/>
                </a:lnTo>
                <a:lnTo>
                  <a:pt x="1831" y="4694"/>
                </a:lnTo>
                <a:lnTo>
                  <a:pt x="1834" y="4727"/>
                </a:lnTo>
                <a:lnTo>
                  <a:pt x="1838" y="4759"/>
                </a:lnTo>
                <a:lnTo>
                  <a:pt x="1843" y="4792"/>
                </a:lnTo>
                <a:lnTo>
                  <a:pt x="1850" y="4824"/>
                </a:lnTo>
                <a:lnTo>
                  <a:pt x="1856" y="4856"/>
                </a:lnTo>
                <a:lnTo>
                  <a:pt x="1863" y="4887"/>
                </a:lnTo>
                <a:lnTo>
                  <a:pt x="1871" y="4919"/>
                </a:lnTo>
                <a:lnTo>
                  <a:pt x="1880" y="4950"/>
                </a:lnTo>
                <a:lnTo>
                  <a:pt x="1890" y="4980"/>
                </a:lnTo>
                <a:lnTo>
                  <a:pt x="1901" y="5010"/>
                </a:lnTo>
                <a:lnTo>
                  <a:pt x="1911" y="5040"/>
                </a:lnTo>
                <a:lnTo>
                  <a:pt x="1923" y="5070"/>
                </a:lnTo>
                <a:lnTo>
                  <a:pt x="1936" y="5100"/>
                </a:lnTo>
                <a:lnTo>
                  <a:pt x="1950" y="5128"/>
                </a:lnTo>
                <a:lnTo>
                  <a:pt x="1963" y="5157"/>
                </a:lnTo>
                <a:lnTo>
                  <a:pt x="1979" y="5185"/>
                </a:lnTo>
                <a:lnTo>
                  <a:pt x="1994" y="5212"/>
                </a:lnTo>
                <a:lnTo>
                  <a:pt x="2011" y="5239"/>
                </a:lnTo>
                <a:lnTo>
                  <a:pt x="2028" y="5265"/>
                </a:lnTo>
                <a:lnTo>
                  <a:pt x="2046" y="5292"/>
                </a:lnTo>
                <a:lnTo>
                  <a:pt x="2065" y="5318"/>
                </a:lnTo>
                <a:lnTo>
                  <a:pt x="2085" y="5342"/>
                </a:lnTo>
                <a:lnTo>
                  <a:pt x="2106" y="5366"/>
                </a:lnTo>
                <a:lnTo>
                  <a:pt x="2127" y="5391"/>
                </a:lnTo>
                <a:lnTo>
                  <a:pt x="2148" y="5414"/>
                </a:lnTo>
                <a:lnTo>
                  <a:pt x="2172" y="5437"/>
                </a:lnTo>
                <a:lnTo>
                  <a:pt x="2195" y="5458"/>
                </a:lnTo>
                <a:lnTo>
                  <a:pt x="2220" y="5479"/>
                </a:lnTo>
                <a:lnTo>
                  <a:pt x="2244" y="5500"/>
                </a:lnTo>
                <a:lnTo>
                  <a:pt x="2270" y="5520"/>
                </a:lnTo>
                <a:lnTo>
                  <a:pt x="2296" y="5539"/>
                </a:lnTo>
                <a:lnTo>
                  <a:pt x="2324" y="5558"/>
                </a:lnTo>
                <a:lnTo>
                  <a:pt x="2352" y="5575"/>
                </a:lnTo>
                <a:lnTo>
                  <a:pt x="2381" y="5592"/>
                </a:lnTo>
                <a:lnTo>
                  <a:pt x="2411" y="5608"/>
                </a:lnTo>
                <a:lnTo>
                  <a:pt x="2442" y="5623"/>
                </a:lnTo>
                <a:lnTo>
                  <a:pt x="2473" y="5638"/>
                </a:lnTo>
                <a:lnTo>
                  <a:pt x="2504" y="5650"/>
                </a:lnTo>
                <a:lnTo>
                  <a:pt x="2537" y="5663"/>
                </a:lnTo>
                <a:lnTo>
                  <a:pt x="2571" y="5675"/>
                </a:lnTo>
                <a:lnTo>
                  <a:pt x="2605" y="5685"/>
                </a:lnTo>
                <a:lnTo>
                  <a:pt x="2641" y="5696"/>
                </a:lnTo>
                <a:lnTo>
                  <a:pt x="2677" y="5705"/>
                </a:lnTo>
                <a:lnTo>
                  <a:pt x="2714" y="5712"/>
                </a:lnTo>
                <a:lnTo>
                  <a:pt x="2751" y="5719"/>
                </a:lnTo>
                <a:lnTo>
                  <a:pt x="2789" y="5725"/>
                </a:lnTo>
                <a:lnTo>
                  <a:pt x="2829" y="5730"/>
                </a:lnTo>
                <a:lnTo>
                  <a:pt x="2868" y="5733"/>
                </a:lnTo>
                <a:lnTo>
                  <a:pt x="2909" y="5736"/>
                </a:lnTo>
                <a:lnTo>
                  <a:pt x="2951" y="5738"/>
                </a:lnTo>
                <a:lnTo>
                  <a:pt x="2993" y="5738"/>
                </a:lnTo>
                <a:lnTo>
                  <a:pt x="3036" y="5738"/>
                </a:lnTo>
                <a:lnTo>
                  <a:pt x="3080" y="5735"/>
                </a:lnTo>
                <a:lnTo>
                  <a:pt x="3124" y="5732"/>
                </a:lnTo>
                <a:lnTo>
                  <a:pt x="3170" y="5728"/>
                </a:lnTo>
                <a:lnTo>
                  <a:pt x="3217" y="5723"/>
                </a:lnTo>
                <a:lnTo>
                  <a:pt x="3263" y="5716"/>
                </a:lnTo>
                <a:lnTo>
                  <a:pt x="3311" y="5708"/>
                </a:lnTo>
                <a:lnTo>
                  <a:pt x="3360" y="5699"/>
                </a:lnTo>
                <a:lnTo>
                  <a:pt x="3409" y="5689"/>
                </a:lnTo>
                <a:lnTo>
                  <a:pt x="3459" y="5676"/>
                </a:lnTo>
                <a:lnTo>
                  <a:pt x="3510" y="5663"/>
                </a:lnTo>
                <a:lnTo>
                  <a:pt x="3546" y="5655"/>
                </a:lnTo>
                <a:lnTo>
                  <a:pt x="3563" y="5651"/>
                </a:lnTo>
                <a:lnTo>
                  <a:pt x="3579" y="5648"/>
                </a:lnTo>
                <a:lnTo>
                  <a:pt x="3596" y="5645"/>
                </a:lnTo>
                <a:lnTo>
                  <a:pt x="3612" y="5643"/>
                </a:lnTo>
                <a:lnTo>
                  <a:pt x="3643" y="5641"/>
                </a:lnTo>
                <a:lnTo>
                  <a:pt x="3673" y="5641"/>
                </a:lnTo>
                <a:lnTo>
                  <a:pt x="3688" y="5642"/>
                </a:lnTo>
                <a:lnTo>
                  <a:pt x="3701" y="5644"/>
                </a:lnTo>
                <a:lnTo>
                  <a:pt x="3715" y="5646"/>
                </a:lnTo>
                <a:lnTo>
                  <a:pt x="3729" y="5649"/>
                </a:lnTo>
                <a:lnTo>
                  <a:pt x="3742" y="5652"/>
                </a:lnTo>
                <a:lnTo>
                  <a:pt x="3755" y="5657"/>
                </a:lnTo>
                <a:lnTo>
                  <a:pt x="3767" y="5662"/>
                </a:lnTo>
                <a:lnTo>
                  <a:pt x="3779" y="5667"/>
                </a:lnTo>
                <a:lnTo>
                  <a:pt x="3791" y="5674"/>
                </a:lnTo>
                <a:lnTo>
                  <a:pt x="3802" y="5681"/>
                </a:lnTo>
                <a:lnTo>
                  <a:pt x="3813" y="5690"/>
                </a:lnTo>
                <a:lnTo>
                  <a:pt x="3824" y="5698"/>
                </a:lnTo>
                <a:lnTo>
                  <a:pt x="3834" y="5708"/>
                </a:lnTo>
                <a:lnTo>
                  <a:pt x="3844" y="5718"/>
                </a:lnTo>
                <a:lnTo>
                  <a:pt x="3853" y="5730"/>
                </a:lnTo>
                <a:lnTo>
                  <a:pt x="3863" y="5742"/>
                </a:lnTo>
                <a:lnTo>
                  <a:pt x="3872" y="5756"/>
                </a:lnTo>
                <a:lnTo>
                  <a:pt x="3880" y="5769"/>
                </a:lnTo>
                <a:lnTo>
                  <a:pt x="3889" y="5784"/>
                </a:lnTo>
                <a:lnTo>
                  <a:pt x="3896" y="5799"/>
                </a:lnTo>
                <a:lnTo>
                  <a:pt x="3903" y="5816"/>
                </a:lnTo>
                <a:lnTo>
                  <a:pt x="3911" y="5834"/>
                </a:lnTo>
                <a:lnTo>
                  <a:pt x="3920" y="5858"/>
                </a:lnTo>
                <a:lnTo>
                  <a:pt x="3931" y="5881"/>
                </a:lnTo>
                <a:lnTo>
                  <a:pt x="3943" y="5902"/>
                </a:lnTo>
                <a:lnTo>
                  <a:pt x="3954" y="5924"/>
                </a:lnTo>
                <a:lnTo>
                  <a:pt x="3967" y="5943"/>
                </a:lnTo>
                <a:lnTo>
                  <a:pt x="3974" y="5951"/>
                </a:lnTo>
                <a:lnTo>
                  <a:pt x="3981" y="5961"/>
                </a:lnTo>
                <a:lnTo>
                  <a:pt x="3995" y="5978"/>
                </a:lnTo>
                <a:lnTo>
                  <a:pt x="4010" y="5994"/>
                </a:lnTo>
                <a:lnTo>
                  <a:pt x="4025" y="6009"/>
                </a:lnTo>
                <a:lnTo>
                  <a:pt x="4041" y="6022"/>
                </a:lnTo>
                <a:lnTo>
                  <a:pt x="4049" y="6029"/>
                </a:lnTo>
                <a:lnTo>
                  <a:pt x="4058" y="6035"/>
                </a:lnTo>
                <a:lnTo>
                  <a:pt x="4075" y="6047"/>
                </a:lnTo>
                <a:lnTo>
                  <a:pt x="4092" y="6058"/>
                </a:lnTo>
                <a:lnTo>
                  <a:pt x="4110" y="6067"/>
                </a:lnTo>
                <a:lnTo>
                  <a:pt x="4128" y="6076"/>
                </a:lnTo>
                <a:lnTo>
                  <a:pt x="4147" y="6084"/>
                </a:lnTo>
                <a:lnTo>
                  <a:pt x="4155" y="6088"/>
                </a:lnTo>
                <a:lnTo>
                  <a:pt x="4165" y="6092"/>
                </a:lnTo>
                <a:lnTo>
                  <a:pt x="4185" y="6098"/>
                </a:lnTo>
                <a:lnTo>
                  <a:pt x="4204" y="6103"/>
                </a:lnTo>
                <a:lnTo>
                  <a:pt x="4224" y="6108"/>
                </a:lnTo>
                <a:lnTo>
                  <a:pt x="4245" y="6112"/>
                </a:lnTo>
                <a:lnTo>
                  <a:pt x="4254" y="6114"/>
                </a:lnTo>
                <a:lnTo>
                  <a:pt x="4265" y="6115"/>
                </a:lnTo>
                <a:lnTo>
                  <a:pt x="4285" y="6118"/>
                </a:lnTo>
                <a:lnTo>
                  <a:pt x="4306" y="6120"/>
                </a:lnTo>
                <a:lnTo>
                  <a:pt x="4328" y="6121"/>
                </a:lnTo>
                <a:lnTo>
                  <a:pt x="4349" y="6122"/>
                </a:lnTo>
                <a:lnTo>
                  <a:pt x="4369" y="6122"/>
                </a:lnTo>
                <a:lnTo>
                  <a:pt x="4390" y="6121"/>
                </a:lnTo>
                <a:lnTo>
                  <a:pt x="4433" y="6119"/>
                </a:lnTo>
                <a:lnTo>
                  <a:pt x="4454" y="6117"/>
                </a:lnTo>
                <a:lnTo>
                  <a:pt x="4475" y="6115"/>
                </a:lnTo>
                <a:lnTo>
                  <a:pt x="4523" y="6110"/>
                </a:lnTo>
                <a:lnTo>
                  <a:pt x="4570" y="6104"/>
                </a:lnTo>
                <a:lnTo>
                  <a:pt x="4616" y="6101"/>
                </a:lnTo>
                <a:lnTo>
                  <a:pt x="4659" y="6099"/>
                </a:lnTo>
                <a:lnTo>
                  <a:pt x="4703" y="6098"/>
                </a:lnTo>
                <a:lnTo>
                  <a:pt x="4724" y="6097"/>
                </a:lnTo>
                <a:lnTo>
                  <a:pt x="4744" y="6097"/>
                </a:lnTo>
                <a:lnTo>
                  <a:pt x="4786" y="6098"/>
                </a:lnTo>
                <a:lnTo>
                  <a:pt x="4826" y="6100"/>
                </a:lnTo>
                <a:lnTo>
                  <a:pt x="4865" y="6102"/>
                </a:lnTo>
                <a:lnTo>
                  <a:pt x="4885" y="6104"/>
                </a:lnTo>
                <a:lnTo>
                  <a:pt x="4904" y="6106"/>
                </a:lnTo>
                <a:lnTo>
                  <a:pt x="4941" y="6112"/>
                </a:lnTo>
                <a:lnTo>
                  <a:pt x="4978" y="6118"/>
                </a:lnTo>
                <a:lnTo>
                  <a:pt x="5013" y="6126"/>
                </a:lnTo>
                <a:lnTo>
                  <a:pt x="5031" y="6130"/>
                </a:lnTo>
                <a:lnTo>
                  <a:pt x="5048" y="6134"/>
                </a:lnTo>
                <a:lnTo>
                  <a:pt x="5083" y="6144"/>
                </a:lnTo>
                <a:lnTo>
                  <a:pt x="5100" y="6149"/>
                </a:lnTo>
                <a:lnTo>
                  <a:pt x="5116" y="6155"/>
                </a:lnTo>
                <a:lnTo>
                  <a:pt x="5150" y="6167"/>
                </a:lnTo>
                <a:lnTo>
                  <a:pt x="5166" y="6175"/>
                </a:lnTo>
                <a:lnTo>
                  <a:pt x="5182" y="6181"/>
                </a:lnTo>
                <a:lnTo>
                  <a:pt x="5198" y="6188"/>
                </a:lnTo>
                <a:lnTo>
                  <a:pt x="5214" y="6196"/>
                </a:lnTo>
                <a:lnTo>
                  <a:pt x="5230" y="6203"/>
                </a:lnTo>
                <a:lnTo>
                  <a:pt x="5246" y="6212"/>
                </a:lnTo>
                <a:lnTo>
                  <a:pt x="5277" y="6229"/>
                </a:lnTo>
                <a:lnTo>
                  <a:pt x="5307" y="6248"/>
                </a:lnTo>
                <a:lnTo>
                  <a:pt x="5337" y="6268"/>
                </a:lnTo>
                <a:lnTo>
                  <a:pt x="5366" y="6289"/>
                </a:lnTo>
                <a:lnTo>
                  <a:pt x="5396" y="6312"/>
                </a:lnTo>
                <a:lnTo>
                  <a:pt x="5411" y="6323"/>
                </a:lnTo>
                <a:lnTo>
                  <a:pt x="5425" y="6336"/>
                </a:lnTo>
                <a:lnTo>
                  <a:pt x="5453" y="6362"/>
                </a:lnTo>
                <a:lnTo>
                  <a:pt x="5482" y="6388"/>
                </a:lnTo>
                <a:lnTo>
                  <a:pt x="5496" y="6402"/>
                </a:lnTo>
                <a:lnTo>
                  <a:pt x="5510" y="6416"/>
                </a:lnTo>
                <a:lnTo>
                  <a:pt x="5538" y="6446"/>
                </a:lnTo>
                <a:lnTo>
                  <a:pt x="5566" y="6476"/>
                </a:lnTo>
                <a:lnTo>
                  <a:pt x="5594" y="6509"/>
                </a:lnTo>
                <a:lnTo>
                  <a:pt x="5597" y="6482"/>
                </a:lnTo>
                <a:lnTo>
                  <a:pt x="5599" y="6455"/>
                </a:lnTo>
                <a:lnTo>
                  <a:pt x="5600" y="6429"/>
                </a:lnTo>
                <a:lnTo>
                  <a:pt x="5601" y="6402"/>
                </a:lnTo>
                <a:lnTo>
                  <a:pt x="5601" y="6377"/>
                </a:lnTo>
                <a:lnTo>
                  <a:pt x="5600" y="6351"/>
                </a:lnTo>
                <a:lnTo>
                  <a:pt x="5599" y="6325"/>
                </a:lnTo>
                <a:lnTo>
                  <a:pt x="5597" y="6301"/>
                </a:lnTo>
                <a:lnTo>
                  <a:pt x="5595" y="6276"/>
                </a:lnTo>
                <a:lnTo>
                  <a:pt x="5592" y="6252"/>
                </a:lnTo>
                <a:lnTo>
                  <a:pt x="5588" y="6228"/>
                </a:lnTo>
                <a:lnTo>
                  <a:pt x="5584" y="6204"/>
                </a:lnTo>
                <a:lnTo>
                  <a:pt x="5579" y="6181"/>
                </a:lnTo>
                <a:lnTo>
                  <a:pt x="5573" y="6159"/>
                </a:lnTo>
                <a:lnTo>
                  <a:pt x="5568" y="6136"/>
                </a:lnTo>
                <a:lnTo>
                  <a:pt x="5562" y="6114"/>
                </a:lnTo>
                <a:lnTo>
                  <a:pt x="5555" y="6092"/>
                </a:lnTo>
                <a:lnTo>
                  <a:pt x="5548" y="6070"/>
                </a:lnTo>
                <a:lnTo>
                  <a:pt x="5540" y="6049"/>
                </a:lnTo>
                <a:lnTo>
                  <a:pt x="5532" y="6028"/>
                </a:lnTo>
                <a:lnTo>
                  <a:pt x="5525" y="6008"/>
                </a:lnTo>
                <a:lnTo>
                  <a:pt x="5515" y="5987"/>
                </a:lnTo>
                <a:lnTo>
                  <a:pt x="5506" y="5967"/>
                </a:lnTo>
                <a:lnTo>
                  <a:pt x="5497" y="5948"/>
                </a:lnTo>
                <a:lnTo>
                  <a:pt x="5486" y="5929"/>
                </a:lnTo>
                <a:lnTo>
                  <a:pt x="5477" y="5910"/>
                </a:lnTo>
                <a:lnTo>
                  <a:pt x="5466" y="5892"/>
                </a:lnTo>
                <a:lnTo>
                  <a:pt x="5454" y="5873"/>
                </a:lnTo>
                <a:lnTo>
                  <a:pt x="5444" y="5856"/>
                </a:lnTo>
                <a:lnTo>
                  <a:pt x="5432" y="5837"/>
                </a:lnTo>
                <a:lnTo>
                  <a:pt x="5420" y="5820"/>
                </a:lnTo>
                <a:lnTo>
                  <a:pt x="5409" y="5803"/>
                </a:lnTo>
                <a:lnTo>
                  <a:pt x="5383" y="5769"/>
                </a:lnTo>
                <a:lnTo>
                  <a:pt x="5358" y="5738"/>
                </a:lnTo>
                <a:lnTo>
                  <a:pt x="5331" y="5707"/>
                </a:lnTo>
                <a:lnTo>
                  <a:pt x="5318" y="5692"/>
                </a:lnTo>
                <a:lnTo>
                  <a:pt x="5304" y="5678"/>
                </a:lnTo>
                <a:lnTo>
                  <a:pt x="5277" y="5649"/>
                </a:lnTo>
                <a:lnTo>
                  <a:pt x="5249" y="5623"/>
                </a:lnTo>
                <a:lnTo>
                  <a:pt x="5222" y="5596"/>
                </a:lnTo>
                <a:lnTo>
                  <a:pt x="5193" y="5572"/>
                </a:lnTo>
                <a:lnTo>
                  <a:pt x="5164" y="5547"/>
                </a:lnTo>
                <a:lnTo>
                  <a:pt x="5137" y="5525"/>
                </a:lnTo>
                <a:lnTo>
                  <a:pt x="5109" y="5504"/>
                </a:lnTo>
                <a:lnTo>
                  <a:pt x="5081" y="5483"/>
                </a:lnTo>
                <a:lnTo>
                  <a:pt x="5054" y="5464"/>
                </a:lnTo>
                <a:lnTo>
                  <a:pt x="5027" y="5446"/>
                </a:lnTo>
                <a:lnTo>
                  <a:pt x="5002" y="5429"/>
                </a:lnTo>
                <a:lnTo>
                  <a:pt x="4976" y="5413"/>
                </a:lnTo>
                <a:lnTo>
                  <a:pt x="4954" y="5398"/>
                </a:lnTo>
                <a:lnTo>
                  <a:pt x="4942" y="5391"/>
                </a:lnTo>
                <a:lnTo>
                  <a:pt x="4931" y="5383"/>
                </a:lnTo>
                <a:lnTo>
                  <a:pt x="4911" y="5369"/>
                </a:lnTo>
                <a:lnTo>
                  <a:pt x="4892" y="5354"/>
                </a:lnTo>
                <a:lnTo>
                  <a:pt x="4884" y="5346"/>
                </a:lnTo>
                <a:lnTo>
                  <a:pt x="4874" y="5339"/>
                </a:lnTo>
                <a:lnTo>
                  <a:pt x="4857" y="5324"/>
                </a:lnTo>
                <a:lnTo>
                  <a:pt x="4842" y="5310"/>
                </a:lnTo>
                <a:lnTo>
                  <a:pt x="4827" y="5295"/>
                </a:lnTo>
                <a:lnTo>
                  <a:pt x="4813" y="5280"/>
                </a:lnTo>
                <a:lnTo>
                  <a:pt x="4801" y="5265"/>
                </a:lnTo>
                <a:lnTo>
                  <a:pt x="4789" y="5251"/>
                </a:lnTo>
                <a:lnTo>
                  <a:pt x="4778" y="5236"/>
                </a:lnTo>
                <a:lnTo>
                  <a:pt x="4769" y="5222"/>
                </a:lnTo>
                <a:lnTo>
                  <a:pt x="4759" y="5207"/>
                </a:lnTo>
                <a:lnTo>
                  <a:pt x="4752" y="5192"/>
                </a:lnTo>
                <a:lnTo>
                  <a:pt x="4744" y="5178"/>
                </a:lnTo>
                <a:lnTo>
                  <a:pt x="4737" y="5164"/>
                </a:lnTo>
                <a:lnTo>
                  <a:pt x="4732" y="5150"/>
                </a:lnTo>
                <a:lnTo>
                  <a:pt x="4725" y="5136"/>
                </a:lnTo>
                <a:lnTo>
                  <a:pt x="4721" y="5122"/>
                </a:lnTo>
                <a:lnTo>
                  <a:pt x="4713" y="5094"/>
                </a:lnTo>
                <a:lnTo>
                  <a:pt x="4710" y="5080"/>
                </a:lnTo>
                <a:lnTo>
                  <a:pt x="4707" y="5068"/>
                </a:lnTo>
                <a:lnTo>
                  <a:pt x="4703" y="5041"/>
                </a:lnTo>
                <a:lnTo>
                  <a:pt x="4702" y="5028"/>
                </a:lnTo>
                <a:lnTo>
                  <a:pt x="4700" y="5016"/>
                </a:lnTo>
                <a:lnTo>
                  <a:pt x="4699" y="4990"/>
                </a:lnTo>
                <a:lnTo>
                  <a:pt x="4697" y="4967"/>
                </a:lnTo>
                <a:lnTo>
                  <a:pt x="4715" y="4986"/>
                </a:lnTo>
                <a:lnTo>
                  <a:pt x="4733" y="5004"/>
                </a:lnTo>
                <a:lnTo>
                  <a:pt x="4750" y="5022"/>
                </a:lnTo>
                <a:lnTo>
                  <a:pt x="4768" y="5039"/>
                </a:lnTo>
                <a:lnTo>
                  <a:pt x="4787" y="5055"/>
                </a:lnTo>
                <a:lnTo>
                  <a:pt x="4805" y="5071"/>
                </a:lnTo>
                <a:lnTo>
                  <a:pt x="4824" y="5086"/>
                </a:lnTo>
                <a:lnTo>
                  <a:pt x="4843" y="5101"/>
                </a:lnTo>
                <a:lnTo>
                  <a:pt x="4862" y="5114"/>
                </a:lnTo>
                <a:lnTo>
                  <a:pt x="4882" y="5128"/>
                </a:lnTo>
                <a:lnTo>
                  <a:pt x="4903" y="5141"/>
                </a:lnTo>
                <a:lnTo>
                  <a:pt x="4923" y="5153"/>
                </a:lnTo>
                <a:lnTo>
                  <a:pt x="4943" y="5164"/>
                </a:lnTo>
                <a:lnTo>
                  <a:pt x="4963" y="5176"/>
                </a:lnTo>
                <a:lnTo>
                  <a:pt x="4985" y="5187"/>
                </a:lnTo>
                <a:lnTo>
                  <a:pt x="5006" y="5196"/>
                </a:lnTo>
                <a:lnTo>
                  <a:pt x="5027" y="5206"/>
                </a:lnTo>
                <a:lnTo>
                  <a:pt x="5048" y="5215"/>
                </a:lnTo>
                <a:lnTo>
                  <a:pt x="5070" y="5224"/>
                </a:lnTo>
                <a:lnTo>
                  <a:pt x="5092" y="5231"/>
                </a:lnTo>
                <a:lnTo>
                  <a:pt x="5113" y="5240"/>
                </a:lnTo>
                <a:lnTo>
                  <a:pt x="5135" y="5246"/>
                </a:lnTo>
                <a:lnTo>
                  <a:pt x="5158" y="5254"/>
                </a:lnTo>
                <a:lnTo>
                  <a:pt x="5180" y="5260"/>
                </a:lnTo>
                <a:lnTo>
                  <a:pt x="5202" y="5265"/>
                </a:lnTo>
                <a:lnTo>
                  <a:pt x="5225" y="5272"/>
                </a:lnTo>
                <a:lnTo>
                  <a:pt x="5247" y="5276"/>
                </a:lnTo>
                <a:lnTo>
                  <a:pt x="5270" y="5281"/>
                </a:lnTo>
                <a:lnTo>
                  <a:pt x="5293" y="5286"/>
                </a:lnTo>
                <a:lnTo>
                  <a:pt x="5316" y="5290"/>
                </a:lnTo>
                <a:lnTo>
                  <a:pt x="5362" y="5297"/>
                </a:lnTo>
                <a:lnTo>
                  <a:pt x="5401" y="5303"/>
                </a:lnTo>
                <a:lnTo>
                  <a:pt x="5441" y="5309"/>
                </a:lnTo>
                <a:lnTo>
                  <a:pt x="5516" y="5322"/>
                </a:lnTo>
                <a:lnTo>
                  <a:pt x="5552" y="5329"/>
                </a:lnTo>
                <a:lnTo>
                  <a:pt x="5588" y="5337"/>
                </a:lnTo>
                <a:lnTo>
                  <a:pt x="5623" y="5345"/>
                </a:lnTo>
                <a:lnTo>
                  <a:pt x="5658" y="5354"/>
                </a:lnTo>
                <a:lnTo>
                  <a:pt x="5692" y="5362"/>
                </a:lnTo>
                <a:lnTo>
                  <a:pt x="5725" y="5372"/>
                </a:lnTo>
                <a:lnTo>
                  <a:pt x="5757" y="5381"/>
                </a:lnTo>
                <a:lnTo>
                  <a:pt x="5789" y="5392"/>
                </a:lnTo>
                <a:lnTo>
                  <a:pt x="5819" y="5403"/>
                </a:lnTo>
                <a:lnTo>
                  <a:pt x="5850" y="5413"/>
                </a:lnTo>
                <a:lnTo>
                  <a:pt x="5879" y="5425"/>
                </a:lnTo>
                <a:lnTo>
                  <a:pt x="5907" y="5438"/>
                </a:lnTo>
                <a:lnTo>
                  <a:pt x="5935" y="5449"/>
                </a:lnTo>
                <a:lnTo>
                  <a:pt x="5961" y="5463"/>
                </a:lnTo>
                <a:lnTo>
                  <a:pt x="5988" y="5476"/>
                </a:lnTo>
                <a:lnTo>
                  <a:pt x="6014" y="5491"/>
                </a:lnTo>
                <a:lnTo>
                  <a:pt x="6038" y="5505"/>
                </a:lnTo>
                <a:lnTo>
                  <a:pt x="6061" y="5521"/>
                </a:lnTo>
                <a:lnTo>
                  <a:pt x="6085" y="5537"/>
                </a:lnTo>
                <a:lnTo>
                  <a:pt x="6106" y="5553"/>
                </a:lnTo>
                <a:lnTo>
                  <a:pt x="6127" y="5570"/>
                </a:lnTo>
                <a:lnTo>
                  <a:pt x="6138" y="5578"/>
                </a:lnTo>
                <a:lnTo>
                  <a:pt x="6149" y="5587"/>
                </a:lnTo>
                <a:lnTo>
                  <a:pt x="6168" y="5605"/>
                </a:lnTo>
                <a:lnTo>
                  <a:pt x="6187" y="5624"/>
                </a:lnTo>
                <a:lnTo>
                  <a:pt x="6205" y="5643"/>
                </a:lnTo>
                <a:lnTo>
                  <a:pt x="6213" y="5652"/>
                </a:lnTo>
                <a:lnTo>
                  <a:pt x="6222" y="5662"/>
                </a:lnTo>
                <a:lnTo>
                  <a:pt x="6239" y="5682"/>
                </a:lnTo>
                <a:lnTo>
                  <a:pt x="6254" y="5703"/>
                </a:lnTo>
                <a:lnTo>
                  <a:pt x="6256" y="5674"/>
                </a:lnTo>
                <a:lnTo>
                  <a:pt x="6256" y="5645"/>
                </a:lnTo>
                <a:lnTo>
                  <a:pt x="6256" y="5616"/>
                </a:lnTo>
                <a:lnTo>
                  <a:pt x="6255" y="5589"/>
                </a:lnTo>
                <a:lnTo>
                  <a:pt x="6253" y="5561"/>
                </a:lnTo>
                <a:lnTo>
                  <a:pt x="6250" y="5535"/>
                </a:lnTo>
                <a:lnTo>
                  <a:pt x="6245" y="5509"/>
                </a:lnTo>
                <a:lnTo>
                  <a:pt x="6240" y="5484"/>
                </a:lnTo>
                <a:lnTo>
                  <a:pt x="6235" y="5460"/>
                </a:lnTo>
                <a:lnTo>
                  <a:pt x="6228" y="5436"/>
                </a:lnTo>
                <a:lnTo>
                  <a:pt x="6221" y="5412"/>
                </a:lnTo>
                <a:lnTo>
                  <a:pt x="6212" y="5390"/>
                </a:lnTo>
                <a:lnTo>
                  <a:pt x="6204" y="5367"/>
                </a:lnTo>
                <a:lnTo>
                  <a:pt x="6194" y="5345"/>
                </a:lnTo>
                <a:lnTo>
                  <a:pt x="6185" y="5325"/>
                </a:lnTo>
                <a:lnTo>
                  <a:pt x="6174" y="5304"/>
                </a:lnTo>
                <a:lnTo>
                  <a:pt x="6163" y="5283"/>
                </a:lnTo>
                <a:lnTo>
                  <a:pt x="6152" y="5264"/>
                </a:lnTo>
                <a:lnTo>
                  <a:pt x="6139" y="5245"/>
                </a:lnTo>
                <a:lnTo>
                  <a:pt x="6126" y="5226"/>
                </a:lnTo>
                <a:lnTo>
                  <a:pt x="6113" y="5208"/>
                </a:lnTo>
                <a:lnTo>
                  <a:pt x="6100" y="5190"/>
                </a:lnTo>
                <a:lnTo>
                  <a:pt x="6086" y="5173"/>
                </a:lnTo>
                <a:lnTo>
                  <a:pt x="6071" y="5156"/>
                </a:lnTo>
                <a:lnTo>
                  <a:pt x="6041" y="5123"/>
                </a:lnTo>
                <a:lnTo>
                  <a:pt x="6026" y="5107"/>
                </a:lnTo>
                <a:lnTo>
                  <a:pt x="6010" y="5091"/>
                </a:lnTo>
                <a:lnTo>
                  <a:pt x="5994" y="5076"/>
                </a:lnTo>
                <a:lnTo>
                  <a:pt x="5978" y="5061"/>
                </a:lnTo>
                <a:lnTo>
                  <a:pt x="5947" y="5033"/>
                </a:lnTo>
                <a:lnTo>
                  <a:pt x="5914" y="5005"/>
                </a:lnTo>
                <a:lnTo>
                  <a:pt x="5881" y="4978"/>
                </a:lnTo>
                <a:lnTo>
                  <a:pt x="5848" y="4952"/>
                </a:lnTo>
                <a:lnTo>
                  <a:pt x="5816" y="4927"/>
                </a:lnTo>
                <a:lnTo>
                  <a:pt x="5753" y="4878"/>
                </a:lnTo>
                <a:lnTo>
                  <a:pt x="5722" y="4855"/>
                </a:lnTo>
                <a:lnTo>
                  <a:pt x="5694" y="4832"/>
                </a:lnTo>
                <a:lnTo>
                  <a:pt x="5667" y="4808"/>
                </a:lnTo>
                <a:lnTo>
                  <a:pt x="5654" y="4797"/>
                </a:lnTo>
                <a:lnTo>
                  <a:pt x="5641" y="4785"/>
                </a:lnTo>
                <a:lnTo>
                  <a:pt x="5630" y="4773"/>
                </a:lnTo>
                <a:lnTo>
                  <a:pt x="5618" y="4762"/>
                </a:lnTo>
                <a:lnTo>
                  <a:pt x="5607" y="4751"/>
                </a:lnTo>
                <a:lnTo>
                  <a:pt x="5598" y="4739"/>
                </a:lnTo>
                <a:lnTo>
                  <a:pt x="5588" y="4727"/>
                </a:lnTo>
                <a:lnTo>
                  <a:pt x="5579" y="4715"/>
                </a:lnTo>
                <a:lnTo>
                  <a:pt x="5570" y="4703"/>
                </a:lnTo>
                <a:lnTo>
                  <a:pt x="5563" y="4691"/>
                </a:lnTo>
                <a:lnTo>
                  <a:pt x="5556" y="4678"/>
                </a:lnTo>
                <a:lnTo>
                  <a:pt x="5550" y="4667"/>
                </a:lnTo>
                <a:lnTo>
                  <a:pt x="5546" y="4654"/>
                </a:lnTo>
                <a:lnTo>
                  <a:pt x="5542" y="4641"/>
                </a:lnTo>
                <a:lnTo>
                  <a:pt x="5581" y="4667"/>
                </a:lnTo>
                <a:lnTo>
                  <a:pt x="5600" y="4678"/>
                </a:lnTo>
                <a:lnTo>
                  <a:pt x="5618" y="4689"/>
                </a:lnTo>
                <a:lnTo>
                  <a:pt x="5637" y="4701"/>
                </a:lnTo>
                <a:lnTo>
                  <a:pt x="5655" y="4710"/>
                </a:lnTo>
                <a:lnTo>
                  <a:pt x="5674" y="4720"/>
                </a:lnTo>
                <a:lnTo>
                  <a:pt x="5692" y="4730"/>
                </a:lnTo>
                <a:lnTo>
                  <a:pt x="5711" y="4738"/>
                </a:lnTo>
                <a:lnTo>
                  <a:pt x="5728" y="4747"/>
                </a:lnTo>
                <a:lnTo>
                  <a:pt x="5764" y="4761"/>
                </a:lnTo>
                <a:lnTo>
                  <a:pt x="5781" y="4769"/>
                </a:lnTo>
                <a:lnTo>
                  <a:pt x="5799" y="4775"/>
                </a:lnTo>
                <a:lnTo>
                  <a:pt x="5816" y="4781"/>
                </a:lnTo>
                <a:lnTo>
                  <a:pt x="5834" y="4786"/>
                </a:lnTo>
                <a:lnTo>
                  <a:pt x="5869" y="4795"/>
                </a:lnTo>
                <a:lnTo>
                  <a:pt x="5877" y="4798"/>
                </a:lnTo>
                <a:lnTo>
                  <a:pt x="5887" y="4800"/>
                </a:lnTo>
                <a:lnTo>
                  <a:pt x="5904" y="4804"/>
                </a:lnTo>
                <a:lnTo>
                  <a:pt x="5922" y="4807"/>
                </a:lnTo>
                <a:lnTo>
                  <a:pt x="5940" y="4809"/>
                </a:lnTo>
                <a:lnTo>
                  <a:pt x="5958" y="4812"/>
                </a:lnTo>
                <a:lnTo>
                  <a:pt x="5976" y="4814"/>
                </a:lnTo>
                <a:lnTo>
                  <a:pt x="6015" y="4817"/>
                </a:lnTo>
                <a:lnTo>
                  <a:pt x="6034" y="4817"/>
                </a:lnTo>
                <a:lnTo>
                  <a:pt x="6053" y="4818"/>
                </a:lnTo>
                <a:lnTo>
                  <a:pt x="6092" y="4817"/>
                </a:lnTo>
                <a:lnTo>
                  <a:pt x="6133" y="4815"/>
                </a:lnTo>
                <a:lnTo>
                  <a:pt x="6161" y="4811"/>
                </a:lnTo>
                <a:lnTo>
                  <a:pt x="6189" y="4808"/>
                </a:lnTo>
                <a:lnTo>
                  <a:pt x="6218" y="4803"/>
                </a:lnTo>
                <a:lnTo>
                  <a:pt x="6246" y="4798"/>
                </a:lnTo>
                <a:lnTo>
                  <a:pt x="6276" y="4792"/>
                </a:lnTo>
                <a:lnTo>
                  <a:pt x="6305" y="4786"/>
                </a:lnTo>
                <a:lnTo>
                  <a:pt x="6364" y="4772"/>
                </a:lnTo>
                <a:lnTo>
                  <a:pt x="6424" y="4759"/>
                </a:lnTo>
                <a:lnTo>
                  <a:pt x="6455" y="4753"/>
                </a:lnTo>
                <a:lnTo>
                  <a:pt x="6484" y="4748"/>
                </a:lnTo>
                <a:lnTo>
                  <a:pt x="6514" y="4743"/>
                </a:lnTo>
                <a:lnTo>
                  <a:pt x="6545" y="4739"/>
                </a:lnTo>
                <a:lnTo>
                  <a:pt x="6575" y="4737"/>
                </a:lnTo>
                <a:lnTo>
                  <a:pt x="6590" y="4736"/>
                </a:lnTo>
                <a:lnTo>
                  <a:pt x="6605" y="4735"/>
                </a:lnTo>
                <a:lnTo>
                  <a:pt x="6635" y="4735"/>
                </a:lnTo>
                <a:lnTo>
                  <a:pt x="6650" y="4736"/>
                </a:lnTo>
                <a:lnTo>
                  <a:pt x="6665" y="4737"/>
                </a:lnTo>
                <a:lnTo>
                  <a:pt x="6695" y="4740"/>
                </a:lnTo>
                <a:lnTo>
                  <a:pt x="6710" y="4742"/>
                </a:lnTo>
                <a:lnTo>
                  <a:pt x="6724" y="4745"/>
                </a:lnTo>
                <a:lnTo>
                  <a:pt x="6739" y="4749"/>
                </a:lnTo>
                <a:lnTo>
                  <a:pt x="6753" y="4753"/>
                </a:lnTo>
                <a:lnTo>
                  <a:pt x="6768" y="4757"/>
                </a:lnTo>
                <a:lnTo>
                  <a:pt x="6782" y="4761"/>
                </a:lnTo>
                <a:lnTo>
                  <a:pt x="6797" y="4768"/>
                </a:lnTo>
                <a:lnTo>
                  <a:pt x="6811" y="4773"/>
                </a:lnTo>
                <a:lnTo>
                  <a:pt x="6826" y="4781"/>
                </a:lnTo>
                <a:lnTo>
                  <a:pt x="6839" y="4788"/>
                </a:lnTo>
                <a:lnTo>
                  <a:pt x="6854" y="4797"/>
                </a:lnTo>
                <a:lnTo>
                  <a:pt x="6868" y="4805"/>
                </a:lnTo>
                <a:lnTo>
                  <a:pt x="6882" y="4815"/>
                </a:lnTo>
                <a:lnTo>
                  <a:pt x="6896" y="4825"/>
                </a:lnTo>
                <a:lnTo>
                  <a:pt x="6910" y="4836"/>
                </a:lnTo>
                <a:lnTo>
                  <a:pt x="6923" y="4848"/>
                </a:lnTo>
                <a:lnTo>
                  <a:pt x="6937" y="4860"/>
                </a:lnTo>
                <a:lnTo>
                  <a:pt x="6950" y="4874"/>
                </a:lnTo>
                <a:lnTo>
                  <a:pt x="6964" y="4889"/>
                </a:lnTo>
                <a:lnTo>
                  <a:pt x="6977" y="4904"/>
                </a:lnTo>
                <a:lnTo>
                  <a:pt x="6990" y="4920"/>
                </a:lnTo>
                <a:lnTo>
                  <a:pt x="7003" y="4937"/>
                </a:lnTo>
                <a:lnTo>
                  <a:pt x="7016" y="4955"/>
                </a:lnTo>
                <a:lnTo>
                  <a:pt x="7029" y="4974"/>
                </a:lnTo>
                <a:lnTo>
                  <a:pt x="7041" y="4993"/>
                </a:lnTo>
                <a:lnTo>
                  <a:pt x="7054" y="5014"/>
                </a:lnTo>
                <a:lnTo>
                  <a:pt x="7070" y="5004"/>
                </a:lnTo>
                <a:lnTo>
                  <a:pt x="7086" y="4994"/>
                </a:lnTo>
                <a:lnTo>
                  <a:pt x="7102" y="4986"/>
                </a:lnTo>
                <a:lnTo>
                  <a:pt x="7119" y="4976"/>
                </a:lnTo>
                <a:lnTo>
                  <a:pt x="7135" y="4968"/>
                </a:lnTo>
                <a:lnTo>
                  <a:pt x="7152" y="4960"/>
                </a:lnTo>
                <a:lnTo>
                  <a:pt x="7169" y="4953"/>
                </a:lnTo>
                <a:lnTo>
                  <a:pt x="7186" y="4945"/>
                </a:lnTo>
                <a:lnTo>
                  <a:pt x="7203" y="4939"/>
                </a:lnTo>
                <a:lnTo>
                  <a:pt x="7220" y="4933"/>
                </a:lnTo>
                <a:lnTo>
                  <a:pt x="7237" y="4926"/>
                </a:lnTo>
                <a:lnTo>
                  <a:pt x="7254" y="4921"/>
                </a:lnTo>
                <a:lnTo>
                  <a:pt x="7289" y="4910"/>
                </a:lnTo>
                <a:lnTo>
                  <a:pt x="7306" y="4906"/>
                </a:lnTo>
                <a:lnTo>
                  <a:pt x="7324" y="4902"/>
                </a:lnTo>
                <a:lnTo>
                  <a:pt x="7341" y="4899"/>
                </a:lnTo>
                <a:lnTo>
                  <a:pt x="7359" y="4895"/>
                </a:lnTo>
                <a:lnTo>
                  <a:pt x="7377" y="4892"/>
                </a:lnTo>
                <a:lnTo>
                  <a:pt x="7394" y="4890"/>
                </a:lnTo>
                <a:lnTo>
                  <a:pt x="7431" y="4886"/>
                </a:lnTo>
                <a:lnTo>
                  <a:pt x="7449" y="4884"/>
                </a:lnTo>
                <a:lnTo>
                  <a:pt x="7467" y="4883"/>
                </a:lnTo>
                <a:lnTo>
                  <a:pt x="7485" y="4882"/>
                </a:lnTo>
                <a:lnTo>
                  <a:pt x="7502" y="4882"/>
                </a:lnTo>
                <a:lnTo>
                  <a:pt x="7538" y="4882"/>
                </a:lnTo>
                <a:lnTo>
                  <a:pt x="7574" y="4883"/>
                </a:lnTo>
                <a:lnTo>
                  <a:pt x="7610" y="4885"/>
                </a:lnTo>
                <a:lnTo>
                  <a:pt x="7627" y="4887"/>
                </a:lnTo>
                <a:lnTo>
                  <a:pt x="7645" y="4889"/>
                </a:lnTo>
                <a:lnTo>
                  <a:pt x="7681" y="4893"/>
                </a:lnTo>
                <a:lnTo>
                  <a:pt x="7716" y="4900"/>
                </a:lnTo>
                <a:lnTo>
                  <a:pt x="7752" y="4906"/>
                </a:lnTo>
                <a:lnTo>
                  <a:pt x="7786" y="4915"/>
                </a:lnTo>
                <a:lnTo>
                  <a:pt x="7804" y="4919"/>
                </a:lnTo>
                <a:lnTo>
                  <a:pt x="7821" y="4924"/>
                </a:lnTo>
                <a:lnTo>
                  <a:pt x="7855" y="4934"/>
                </a:lnTo>
                <a:lnTo>
                  <a:pt x="7888" y="4945"/>
                </a:lnTo>
                <a:lnTo>
                  <a:pt x="7921" y="4957"/>
                </a:lnTo>
                <a:lnTo>
                  <a:pt x="7954" y="4970"/>
                </a:lnTo>
                <a:lnTo>
                  <a:pt x="7985" y="4984"/>
                </a:lnTo>
                <a:lnTo>
                  <a:pt x="8016" y="4999"/>
                </a:lnTo>
                <a:lnTo>
                  <a:pt x="8047" y="5014"/>
                </a:lnTo>
                <a:lnTo>
                  <a:pt x="8077" y="5030"/>
                </a:lnTo>
                <a:lnTo>
                  <a:pt x="8107" y="5047"/>
                </a:lnTo>
                <a:lnTo>
                  <a:pt x="8135" y="5066"/>
                </a:lnTo>
                <a:close/>
                <a:moveTo>
                  <a:pt x="4449" y="4196"/>
                </a:moveTo>
                <a:lnTo>
                  <a:pt x="3687" y="4196"/>
                </a:lnTo>
                <a:lnTo>
                  <a:pt x="3687" y="3432"/>
                </a:lnTo>
                <a:lnTo>
                  <a:pt x="4449" y="3432"/>
                </a:lnTo>
                <a:lnTo>
                  <a:pt x="4449" y="4196"/>
                </a:lnTo>
                <a:close/>
                <a:moveTo>
                  <a:pt x="3687" y="762"/>
                </a:moveTo>
                <a:lnTo>
                  <a:pt x="4449" y="762"/>
                </a:lnTo>
                <a:lnTo>
                  <a:pt x="4449" y="0"/>
                </a:lnTo>
                <a:lnTo>
                  <a:pt x="3687" y="0"/>
                </a:lnTo>
                <a:lnTo>
                  <a:pt x="3687" y="762"/>
                </a:lnTo>
                <a:close/>
                <a:moveTo>
                  <a:pt x="4449" y="6866"/>
                </a:moveTo>
                <a:lnTo>
                  <a:pt x="3687" y="6866"/>
                </a:lnTo>
                <a:lnTo>
                  <a:pt x="3687" y="7628"/>
                </a:lnTo>
                <a:lnTo>
                  <a:pt x="4449" y="7628"/>
                </a:lnTo>
                <a:lnTo>
                  <a:pt x="4449" y="6866"/>
                </a:lnTo>
                <a:close/>
              </a:path>
            </a:pathLst>
          </a:custGeom>
          <a:solidFill>
            <a:srgbClr val="FDD83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2098675"/>
            <a:ext cx="5410200" cy="1143000"/>
          </a:xfrm>
        </p:spPr>
        <p:txBody>
          <a:bodyPr/>
          <a:lstStyle>
            <a:lvl1pPr>
              <a:defRPr>
                <a:solidFill>
                  <a:srgbClr val="1E1C77"/>
                </a:solidFill>
              </a:defRPr>
            </a:lvl1pPr>
          </a:lstStyle>
          <a:p>
            <a:r>
              <a:rPr lang="en-US"/>
              <a:t>Muokkaa otsikon perustyyliä napsauttamalla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568700"/>
            <a:ext cx="5410200" cy="13843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Muokkaa alaotsikon perustyyliä napsauttamalla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7F9242-8B95-4884-8F5E-F9624A7D7E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152400"/>
            <a:ext cx="1752600" cy="6400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28800" y="152400"/>
            <a:ext cx="5105400" cy="6400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BAB483-8BA2-4B3C-B92C-4E58A4F94B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52400"/>
            <a:ext cx="7010400" cy="11160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828800" y="1600200"/>
            <a:ext cx="3429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5410200" y="1600200"/>
            <a:ext cx="3429000" cy="4953000"/>
          </a:xfrm>
        </p:spPr>
        <p:txBody>
          <a:bodyPr/>
          <a:lstStyle/>
          <a:p>
            <a:pPr lvl="0"/>
            <a:endParaRPr lang="fi-FI" noProof="0" dirty="0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44CA8-22FE-4170-B120-0DF03EE4E6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52400"/>
            <a:ext cx="7010400" cy="11160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828800" y="1600200"/>
            <a:ext cx="3429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0200" y="1600200"/>
            <a:ext cx="34290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912C7-9617-440D-9AAF-C89B29AD9F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828800" y="152400"/>
            <a:ext cx="7010400" cy="11160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828800" y="1600200"/>
            <a:ext cx="3429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410200" y="1600200"/>
            <a:ext cx="3429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1828800" y="4152900"/>
            <a:ext cx="3429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0200" y="4152900"/>
            <a:ext cx="3429000" cy="2400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7162800" y="6483350"/>
            <a:ext cx="1905000" cy="201613"/>
          </a:xfrm>
        </p:spPr>
        <p:txBody>
          <a:bodyPr/>
          <a:lstStyle>
            <a:lvl1pPr>
              <a:defRPr/>
            </a:lvl1pPr>
          </a:lstStyle>
          <a:p>
            <a:fld id="{F359058D-8066-4951-B8B9-29D8BDD94E50}" type="slidenum">
              <a:rPr lang="en-US" altLang="fi-FI"/>
              <a:pPr/>
              <a:t>‹#›</a:t>
            </a:fld>
            <a:endParaRPr lang="en-US" altLang="fi-FI"/>
          </a:p>
        </p:txBody>
      </p:sp>
    </p:spTree>
    <p:extLst>
      <p:ext uri="{BB962C8B-B14F-4D97-AF65-F5344CB8AC3E}">
        <p14:creationId xmlns:p14="http://schemas.microsoft.com/office/powerpoint/2010/main" val="2094724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63DB54-CAA1-4FF1-A656-126DF26C63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3C1995-FE07-4C79-BD8C-1D8AD1B3C0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0" y="1600200"/>
            <a:ext cx="3429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0200" y="1600200"/>
            <a:ext cx="3429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4C7C8-C668-4A5F-AC6D-F03E86064C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959298-5434-4E4C-97D7-DC89EBD8A3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9A2F0-AF30-491C-98E6-0745394A03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6757D2-96AE-41DA-AA1A-548E5DF703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3C8A8C-485C-40DD-A6A8-F4A245F03B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1DD60F-0FD2-4CFA-B4BB-BEA5339BC7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855788" y="152400"/>
            <a:ext cx="7010400" cy="111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Muokkaa otsikon perustyyliä napsauttamalla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55788" y="1600200"/>
            <a:ext cx="70104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Muokkaa tekstin perustyylejä napsauttamalla</a:t>
            </a:r>
          </a:p>
          <a:p>
            <a:pPr lvl="1"/>
            <a:r>
              <a:rPr lang="en-US" smtClean="0"/>
              <a:t>toinen taso</a:t>
            </a:r>
          </a:p>
          <a:p>
            <a:pPr lvl="2"/>
            <a:r>
              <a:rPr lang="en-US" smtClean="0"/>
              <a:t>kolmas taso</a:t>
            </a:r>
          </a:p>
          <a:p>
            <a:pPr lvl="3"/>
            <a:r>
              <a:rPr lang="en-US" smtClean="0"/>
              <a:t>neljäs taso</a:t>
            </a:r>
          </a:p>
          <a:p>
            <a:pPr lvl="4"/>
            <a:r>
              <a:rPr lang="en-US" smtClean="0"/>
              <a:t>viides taso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19950" y="6599238"/>
            <a:ext cx="1905000" cy="20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Arial" charset="0"/>
              </a:defRPr>
            </a:lvl1pPr>
          </a:lstStyle>
          <a:p>
            <a:pPr>
              <a:defRPr/>
            </a:pPr>
            <a:fld id="{737E41CB-68C7-4F2D-B897-192E5E2375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reeform 14"/>
          <p:cNvSpPr>
            <a:spLocks noEditPoints="1"/>
          </p:cNvSpPr>
          <p:nvPr userDrawn="1"/>
        </p:nvSpPr>
        <p:spPr bwMode="auto">
          <a:xfrm>
            <a:off x="14288" y="41275"/>
            <a:ext cx="1782762" cy="1671638"/>
          </a:xfrm>
          <a:custGeom>
            <a:avLst/>
            <a:gdLst>
              <a:gd name="T0" fmla="*/ 372149769 w 8135"/>
              <a:gd name="T1" fmla="*/ 220048175 h 7628"/>
              <a:gd name="T2" fmla="*/ 328974920 w 8135"/>
              <a:gd name="T3" fmla="*/ 197140530 h 7628"/>
              <a:gd name="T4" fmla="*/ 314279127 w 8135"/>
              <a:gd name="T5" fmla="*/ 180908255 h 7628"/>
              <a:gd name="T6" fmla="*/ 296749760 w 8135"/>
              <a:gd name="T7" fmla="*/ 165348316 h 7628"/>
              <a:gd name="T8" fmla="*/ 281573816 w 8135"/>
              <a:gd name="T9" fmla="*/ 154926885 h 7628"/>
              <a:gd name="T10" fmla="*/ 271632422 w 8135"/>
              <a:gd name="T11" fmla="*/ 120157370 h 7628"/>
              <a:gd name="T12" fmla="*/ 256792649 w 8135"/>
              <a:gd name="T13" fmla="*/ 89709802 h 7628"/>
              <a:gd name="T14" fmla="*/ 226056102 w 8135"/>
              <a:gd name="T15" fmla="*/ 68242815 h 7628"/>
              <a:gd name="T16" fmla="*/ 201371141 w 8135"/>
              <a:gd name="T17" fmla="*/ 68770954 h 7628"/>
              <a:gd name="T18" fmla="*/ 210111608 w 8135"/>
              <a:gd name="T19" fmla="*/ 87548596 h 7628"/>
              <a:gd name="T20" fmla="*/ 202619842 w 8135"/>
              <a:gd name="T21" fmla="*/ 101956052 h 7628"/>
              <a:gd name="T22" fmla="*/ 183841775 w 8135"/>
              <a:gd name="T23" fmla="*/ 103876856 h 7628"/>
              <a:gd name="T24" fmla="*/ 155218519 w 8135"/>
              <a:gd name="T25" fmla="*/ 84715273 h 7628"/>
              <a:gd name="T26" fmla="*/ 124194067 w 8135"/>
              <a:gd name="T27" fmla="*/ 75254353 h 7628"/>
              <a:gd name="T28" fmla="*/ 108489731 w 8135"/>
              <a:gd name="T29" fmla="*/ 81689541 h 7628"/>
              <a:gd name="T30" fmla="*/ 124194067 w 8135"/>
              <a:gd name="T31" fmla="*/ 92158965 h 7628"/>
              <a:gd name="T32" fmla="*/ 140858898 w 8135"/>
              <a:gd name="T33" fmla="*/ 124239381 h 7628"/>
              <a:gd name="T34" fmla="*/ 159348786 w 8135"/>
              <a:gd name="T35" fmla="*/ 136821799 h 7628"/>
              <a:gd name="T36" fmla="*/ 145949688 w 8135"/>
              <a:gd name="T37" fmla="*/ 140999795 h 7628"/>
              <a:gd name="T38" fmla="*/ 120688150 w 8135"/>
              <a:gd name="T39" fmla="*/ 131491101 h 7628"/>
              <a:gd name="T40" fmla="*/ 95378592 w 8135"/>
              <a:gd name="T41" fmla="*/ 108871386 h 7628"/>
              <a:gd name="T42" fmla="*/ 67475892 w 8135"/>
              <a:gd name="T43" fmla="*/ 100419190 h 7628"/>
              <a:gd name="T44" fmla="*/ 53548416 w 8135"/>
              <a:gd name="T45" fmla="*/ 105797880 h 7628"/>
              <a:gd name="T46" fmla="*/ 73719177 w 8135"/>
              <a:gd name="T47" fmla="*/ 118188354 h 7628"/>
              <a:gd name="T48" fmla="*/ 73478992 w 8135"/>
              <a:gd name="T49" fmla="*/ 129714056 h 7628"/>
              <a:gd name="T50" fmla="*/ 61232607 w 8135"/>
              <a:gd name="T51" fmla="*/ 131587087 h 7628"/>
              <a:gd name="T52" fmla="*/ 40629688 w 8135"/>
              <a:gd name="T53" fmla="*/ 115883170 h 7628"/>
              <a:gd name="T54" fmla="*/ 14023453 w 8135"/>
              <a:gd name="T55" fmla="*/ 110456241 h 7628"/>
              <a:gd name="T56" fmla="*/ 7972141 w 8135"/>
              <a:gd name="T57" fmla="*/ 117467806 h 7628"/>
              <a:gd name="T58" fmla="*/ 24877160 w 8135"/>
              <a:gd name="T59" fmla="*/ 129137925 h 7628"/>
              <a:gd name="T60" fmla="*/ 45336093 w 8135"/>
              <a:gd name="T61" fmla="*/ 165924667 h 7628"/>
              <a:gd name="T62" fmla="*/ 64065962 w 8135"/>
              <a:gd name="T63" fmla="*/ 181676577 h 7628"/>
              <a:gd name="T64" fmla="*/ 90720180 w 8135"/>
              <a:gd name="T65" fmla="*/ 182925264 h 7628"/>
              <a:gd name="T66" fmla="*/ 110938921 w 8135"/>
              <a:gd name="T67" fmla="*/ 187055267 h 7628"/>
              <a:gd name="T68" fmla="*/ 118575133 w 8135"/>
              <a:gd name="T69" fmla="*/ 207225574 h 7628"/>
              <a:gd name="T70" fmla="*/ 130773524 w 8135"/>
              <a:gd name="T71" fmla="*/ 225138689 h 7628"/>
              <a:gd name="T72" fmla="*/ 151424423 w 8135"/>
              <a:gd name="T73" fmla="*/ 232246487 h 7628"/>
              <a:gd name="T74" fmla="*/ 126931435 w 8135"/>
              <a:gd name="T75" fmla="*/ 237144811 h 7628"/>
              <a:gd name="T76" fmla="*/ 96243128 w 8135"/>
              <a:gd name="T77" fmla="*/ 228644568 h 7628"/>
              <a:gd name="T78" fmla="*/ 90768173 w 8135"/>
              <a:gd name="T79" fmla="*/ 239162039 h 7628"/>
              <a:gd name="T80" fmla="*/ 110266577 w 8135"/>
              <a:gd name="T81" fmla="*/ 266007716 h 7628"/>
              <a:gd name="T82" fmla="*/ 147918725 w 8135"/>
              <a:gd name="T83" fmla="*/ 275420424 h 7628"/>
              <a:gd name="T84" fmla="*/ 180335857 w 8135"/>
              <a:gd name="T85" fmla="*/ 271674582 h 7628"/>
              <a:gd name="T86" fmla="*/ 190853390 w 8135"/>
              <a:gd name="T87" fmla="*/ 285793643 h 7628"/>
              <a:gd name="T88" fmla="*/ 206797883 w 8135"/>
              <a:gd name="T89" fmla="*/ 293909890 h 7628"/>
              <a:gd name="T90" fmla="*/ 240751950 w 8135"/>
              <a:gd name="T91" fmla="*/ 294198066 h 7628"/>
              <a:gd name="T92" fmla="*/ 263948463 w 8135"/>
              <a:gd name="T93" fmla="*/ 307452601 h 7628"/>
              <a:gd name="T94" fmla="*/ 266445646 w 8135"/>
              <a:gd name="T95" fmla="*/ 291508501 h 7628"/>
              <a:gd name="T96" fmla="*/ 250789330 w 8135"/>
              <a:gd name="T97" fmla="*/ 268745054 h 7628"/>
              <a:gd name="T98" fmla="*/ 229994232 w 8135"/>
              <a:gd name="T99" fmla="*/ 252176611 h 7628"/>
              <a:gd name="T100" fmla="*/ 229898246 w 8135"/>
              <a:gd name="T101" fmla="*/ 242763684 h 7628"/>
              <a:gd name="T102" fmla="*/ 251990038 w 8135"/>
              <a:gd name="T103" fmla="*/ 253377086 h 7628"/>
              <a:gd name="T104" fmla="*/ 287576915 w 8135"/>
              <a:gd name="T105" fmla="*/ 262981984 h 7628"/>
              <a:gd name="T106" fmla="*/ 299919506 w 8135"/>
              <a:gd name="T107" fmla="*/ 264566839 h 7628"/>
              <a:gd name="T108" fmla="*/ 287096545 w 8135"/>
              <a:gd name="T109" fmla="*/ 243051860 h 7628"/>
              <a:gd name="T110" fmla="*/ 266349659 w 8135"/>
              <a:gd name="T111" fmla="*/ 223505841 h 7628"/>
              <a:gd name="T112" fmla="*/ 286136242 w 8135"/>
              <a:gd name="T113" fmla="*/ 231093785 h 7628"/>
              <a:gd name="T114" fmla="*/ 318649360 w 8135"/>
              <a:gd name="T115" fmla="*/ 227395881 h 7628"/>
              <a:gd name="T116" fmla="*/ 334449874 w 8135"/>
              <a:gd name="T117" fmla="*/ 234791634 h 7628"/>
              <a:gd name="T118" fmla="*/ 351739055 w 8135"/>
              <a:gd name="T119" fmla="*/ 235415978 h 7628"/>
              <a:gd name="T120" fmla="*/ 378825432 w 8135"/>
              <a:gd name="T121" fmla="*/ 237480979 h 7628"/>
              <a:gd name="T122" fmla="*/ 213665519 w 8135"/>
              <a:gd name="T123" fmla="*/ 366330674 h 762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135"/>
              <a:gd name="T187" fmla="*/ 0 h 7628"/>
              <a:gd name="T188" fmla="*/ 8135 w 8135"/>
              <a:gd name="T189" fmla="*/ 7628 h 7628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135" h="7628">
                <a:moveTo>
                  <a:pt x="8135" y="5066"/>
                </a:moveTo>
                <a:lnTo>
                  <a:pt x="8120" y="5036"/>
                </a:lnTo>
                <a:lnTo>
                  <a:pt x="8107" y="5006"/>
                </a:lnTo>
                <a:lnTo>
                  <a:pt x="8092" y="4978"/>
                </a:lnTo>
                <a:lnTo>
                  <a:pt x="8076" y="4951"/>
                </a:lnTo>
                <a:lnTo>
                  <a:pt x="8060" y="4924"/>
                </a:lnTo>
                <a:lnTo>
                  <a:pt x="8043" y="4898"/>
                </a:lnTo>
                <a:lnTo>
                  <a:pt x="8026" y="4872"/>
                </a:lnTo>
                <a:lnTo>
                  <a:pt x="8009" y="4848"/>
                </a:lnTo>
                <a:lnTo>
                  <a:pt x="7991" y="4824"/>
                </a:lnTo>
                <a:lnTo>
                  <a:pt x="7973" y="4801"/>
                </a:lnTo>
                <a:lnTo>
                  <a:pt x="7955" y="4777"/>
                </a:lnTo>
                <a:lnTo>
                  <a:pt x="7935" y="4755"/>
                </a:lnTo>
                <a:lnTo>
                  <a:pt x="7916" y="4734"/>
                </a:lnTo>
                <a:lnTo>
                  <a:pt x="7896" y="4714"/>
                </a:lnTo>
                <a:lnTo>
                  <a:pt x="7876" y="4693"/>
                </a:lnTo>
                <a:lnTo>
                  <a:pt x="7856" y="4673"/>
                </a:lnTo>
                <a:lnTo>
                  <a:pt x="7836" y="4654"/>
                </a:lnTo>
                <a:lnTo>
                  <a:pt x="7814" y="4635"/>
                </a:lnTo>
                <a:lnTo>
                  <a:pt x="7793" y="4617"/>
                </a:lnTo>
                <a:lnTo>
                  <a:pt x="7771" y="4600"/>
                </a:lnTo>
                <a:lnTo>
                  <a:pt x="7749" y="4582"/>
                </a:lnTo>
                <a:lnTo>
                  <a:pt x="7727" y="4566"/>
                </a:lnTo>
                <a:lnTo>
                  <a:pt x="7682" y="4533"/>
                </a:lnTo>
                <a:lnTo>
                  <a:pt x="7637" y="4503"/>
                </a:lnTo>
                <a:lnTo>
                  <a:pt x="7614" y="4488"/>
                </a:lnTo>
                <a:lnTo>
                  <a:pt x="7591" y="4473"/>
                </a:lnTo>
                <a:lnTo>
                  <a:pt x="7568" y="4459"/>
                </a:lnTo>
                <a:lnTo>
                  <a:pt x="7544" y="4446"/>
                </a:lnTo>
                <a:lnTo>
                  <a:pt x="7521" y="4433"/>
                </a:lnTo>
                <a:lnTo>
                  <a:pt x="7496" y="4419"/>
                </a:lnTo>
                <a:lnTo>
                  <a:pt x="7450" y="4395"/>
                </a:lnTo>
                <a:lnTo>
                  <a:pt x="7402" y="4370"/>
                </a:lnTo>
                <a:lnTo>
                  <a:pt x="7353" y="4347"/>
                </a:lnTo>
                <a:lnTo>
                  <a:pt x="7305" y="4323"/>
                </a:lnTo>
                <a:lnTo>
                  <a:pt x="7209" y="4280"/>
                </a:lnTo>
                <a:lnTo>
                  <a:pt x="7116" y="4236"/>
                </a:lnTo>
                <a:lnTo>
                  <a:pt x="7069" y="4215"/>
                </a:lnTo>
                <a:lnTo>
                  <a:pt x="7023" y="4194"/>
                </a:lnTo>
                <a:lnTo>
                  <a:pt x="6979" y="4172"/>
                </a:lnTo>
                <a:lnTo>
                  <a:pt x="6935" y="4150"/>
                </a:lnTo>
                <a:lnTo>
                  <a:pt x="6892" y="4128"/>
                </a:lnTo>
                <a:lnTo>
                  <a:pt x="6870" y="4116"/>
                </a:lnTo>
                <a:lnTo>
                  <a:pt x="6850" y="4105"/>
                </a:lnTo>
                <a:lnTo>
                  <a:pt x="6829" y="4093"/>
                </a:lnTo>
                <a:lnTo>
                  <a:pt x="6809" y="4081"/>
                </a:lnTo>
                <a:lnTo>
                  <a:pt x="6790" y="4069"/>
                </a:lnTo>
                <a:lnTo>
                  <a:pt x="6769" y="4056"/>
                </a:lnTo>
                <a:lnTo>
                  <a:pt x="6751" y="4044"/>
                </a:lnTo>
                <a:lnTo>
                  <a:pt x="6734" y="4031"/>
                </a:lnTo>
                <a:lnTo>
                  <a:pt x="6726" y="4024"/>
                </a:lnTo>
                <a:lnTo>
                  <a:pt x="6717" y="4017"/>
                </a:lnTo>
                <a:lnTo>
                  <a:pt x="6701" y="4002"/>
                </a:lnTo>
                <a:lnTo>
                  <a:pt x="6685" y="3987"/>
                </a:lnTo>
                <a:lnTo>
                  <a:pt x="6670" y="3971"/>
                </a:lnTo>
                <a:lnTo>
                  <a:pt x="6657" y="3954"/>
                </a:lnTo>
                <a:lnTo>
                  <a:pt x="6643" y="3938"/>
                </a:lnTo>
                <a:lnTo>
                  <a:pt x="6629" y="3920"/>
                </a:lnTo>
                <a:lnTo>
                  <a:pt x="6617" y="3902"/>
                </a:lnTo>
                <a:lnTo>
                  <a:pt x="6605" y="3884"/>
                </a:lnTo>
                <a:lnTo>
                  <a:pt x="6593" y="3866"/>
                </a:lnTo>
                <a:lnTo>
                  <a:pt x="6582" y="3847"/>
                </a:lnTo>
                <a:lnTo>
                  <a:pt x="6572" y="3827"/>
                </a:lnTo>
                <a:lnTo>
                  <a:pt x="6562" y="3808"/>
                </a:lnTo>
                <a:lnTo>
                  <a:pt x="6552" y="3787"/>
                </a:lnTo>
                <a:lnTo>
                  <a:pt x="6544" y="3767"/>
                </a:lnTo>
                <a:lnTo>
                  <a:pt x="6535" y="3746"/>
                </a:lnTo>
                <a:lnTo>
                  <a:pt x="6528" y="3726"/>
                </a:lnTo>
                <a:lnTo>
                  <a:pt x="6521" y="3705"/>
                </a:lnTo>
                <a:lnTo>
                  <a:pt x="6507" y="3662"/>
                </a:lnTo>
                <a:lnTo>
                  <a:pt x="6500" y="3642"/>
                </a:lnTo>
                <a:lnTo>
                  <a:pt x="6494" y="3621"/>
                </a:lnTo>
                <a:lnTo>
                  <a:pt x="6484" y="3578"/>
                </a:lnTo>
                <a:lnTo>
                  <a:pt x="6479" y="3557"/>
                </a:lnTo>
                <a:lnTo>
                  <a:pt x="6475" y="3535"/>
                </a:lnTo>
                <a:lnTo>
                  <a:pt x="6467" y="3494"/>
                </a:lnTo>
                <a:lnTo>
                  <a:pt x="6461" y="3453"/>
                </a:lnTo>
                <a:lnTo>
                  <a:pt x="6423" y="3456"/>
                </a:lnTo>
                <a:lnTo>
                  <a:pt x="6382" y="3459"/>
                </a:lnTo>
                <a:lnTo>
                  <a:pt x="6361" y="3460"/>
                </a:lnTo>
                <a:lnTo>
                  <a:pt x="6340" y="3460"/>
                </a:lnTo>
                <a:lnTo>
                  <a:pt x="6318" y="3460"/>
                </a:lnTo>
                <a:lnTo>
                  <a:pt x="6295" y="3459"/>
                </a:lnTo>
                <a:lnTo>
                  <a:pt x="6273" y="3457"/>
                </a:lnTo>
                <a:lnTo>
                  <a:pt x="6250" y="3455"/>
                </a:lnTo>
                <a:lnTo>
                  <a:pt x="6226" y="3453"/>
                </a:lnTo>
                <a:lnTo>
                  <a:pt x="6204" y="3448"/>
                </a:lnTo>
                <a:lnTo>
                  <a:pt x="6179" y="3443"/>
                </a:lnTo>
                <a:lnTo>
                  <a:pt x="6156" y="3438"/>
                </a:lnTo>
                <a:lnTo>
                  <a:pt x="6133" y="3430"/>
                </a:lnTo>
                <a:lnTo>
                  <a:pt x="6109" y="3423"/>
                </a:lnTo>
                <a:lnTo>
                  <a:pt x="6098" y="3419"/>
                </a:lnTo>
                <a:lnTo>
                  <a:pt x="6086" y="3413"/>
                </a:lnTo>
                <a:lnTo>
                  <a:pt x="6063" y="3403"/>
                </a:lnTo>
                <a:lnTo>
                  <a:pt x="6052" y="3397"/>
                </a:lnTo>
                <a:lnTo>
                  <a:pt x="6040" y="3391"/>
                </a:lnTo>
                <a:lnTo>
                  <a:pt x="6028" y="3385"/>
                </a:lnTo>
                <a:lnTo>
                  <a:pt x="6018" y="3378"/>
                </a:lnTo>
                <a:lnTo>
                  <a:pt x="5995" y="3363"/>
                </a:lnTo>
                <a:lnTo>
                  <a:pt x="5985" y="3355"/>
                </a:lnTo>
                <a:lnTo>
                  <a:pt x="5973" y="3347"/>
                </a:lnTo>
                <a:lnTo>
                  <a:pt x="5952" y="3329"/>
                </a:lnTo>
                <a:lnTo>
                  <a:pt x="5941" y="3320"/>
                </a:lnTo>
                <a:lnTo>
                  <a:pt x="5931" y="3309"/>
                </a:lnTo>
                <a:lnTo>
                  <a:pt x="5921" y="3298"/>
                </a:lnTo>
                <a:lnTo>
                  <a:pt x="5910" y="3288"/>
                </a:lnTo>
                <a:lnTo>
                  <a:pt x="5901" y="3276"/>
                </a:lnTo>
                <a:lnTo>
                  <a:pt x="5891" y="3264"/>
                </a:lnTo>
                <a:lnTo>
                  <a:pt x="5872" y="3240"/>
                </a:lnTo>
                <a:lnTo>
                  <a:pt x="5863" y="3226"/>
                </a:lnTo>
                <a:lnTo>
                  <a:pt x="5853" y="3212"/>
                </a:lnTo>
                <a:lnTo>
                  <a:pt x="5845" y="3198"/>
                </a:lnTo>
                <a:lnTo>
                  <a:pt x="5836" y="3184"/>
                </a:lnTo>
                <a:lnTo>
                  <a:pt x="5827" y="3168"/>
                </a:lnTo>
                <a:lnTo>
                  <a:pt x="5819" y="3152"/>
                </a:lnTo>
                <a:lnTo>
                  <a:pt x="5810" y="3136"/>
                </a:lnTo>
                <a:lnTo>
                  <a:pt x="5803" y="3119"/>
                </a:lnTo>
                <a:lnTo>
                  <a:pt x="5796" y="3101"/>
                </a:lnTo>
                <a:lnTo>
                  <a:pt x="5788" y="3083"/>
                </a:lnTo>
                <a:lnTo>
                  <a:pt x="5778" y="3053"/>
                </a:lnTo>
                <a:lnTo>
                  <a:pt x="5767" y="3023"/>
                </a:lnTo>
                <a:lnTo>
                  <a:pt x="5758" y="2991"/>
                </a:lnTo>
                <a:lnTo>
                  <a:pt x="5750" y="2958"/>
                </a:lnTo>
                <a:lnTo>
                  <a:pt x="5741" y="2924"/>
                </a:lnTo>
                <a:lnTo>
                  <a:pt x="5734" y="2889"/>
                </a:lnTo>
                <a:lnTo>
                  <a:pt x="5727" y="2854"/>
                </a:lnTo>
                <a:lnTo>
                  <a:pt x="5719" y="2817"/>
                </a:lnTo>
                <a:lnTo>
                  <a:pt x="5690" y="2664"/>
                </a:lnTo>
                <a:lnTo>
                  <a:pt x="5683" y="2624"/>
                </a:lnTo>
                <a:lnTo>
                  <a:pt x="5674" y="2584"/>
                </a:lnTo>
                <a:lnTo>
                  <a:pt x="5666" y="2543"/>
                </a:lnTo>
                <a:lnTo>
                  <a:pt x="5656" y="2502"/>
                </a:lnTo>
                <a:lnTo>
                  <a:pt x="5646" y="2461"/>
                </a:lnTo>
                <a:lnTo>
                  <a:pt x="5634" y="2418"/>
                </a:lnTo>
                <a:lnTo>
                  <a:pt x="5621" y="2377"/>
                </a:lnTo>
                <a:lnTo>
                  <a:pt x="5609" y="2334"/>
                </a:lnTo>
                <a:lnTo>
                  <a:pt x="5594" y="2291"/>
                </a:lnTo>
                <a:lnTo>
                  <a:pt x="5585" y="2270"/>
                </a:lnTo>
                <a:lnTo>
                  <a:pt x="5577" y="2249"/>
                </a:lnTo>
                <a:lnTo>
                  <a:pt x="5568" y="2228"/>
                </a:lnTo>
                <a:lnTo>
                  <a:pt x="5559" y="2205"/>
                </a:lnTo>
                <a:lnTo>
                  <a:pt x="5549" y="2184"/>
                </a:lnTo>
                <a:lnTo>
                  <a:pt x="5539" y="2163"/>
                </a:lnTo>
                <a:lnTo>
                  <a:pt x="5518" y="2120"/>
                </a:lnTo>
                <a:lnTo>
                  <a:pt x="5495" y="2078"/>
                </a:lnTo>
                <a:lnTo>
                  <a:pt x="5483" y="2056"/>
                </a:lnTo>
                <a:lnTo>
                  <a:pt x="5469" y="2035"/>
                </a:lnTo>
                <a:lnTo>
                  <a:pt x="5456" y="2014"/>
                </a:lnTo>
                <a:lnTo>
                  <a:pt x="5443" y="1993"/>
                </a:lnTo>
                <a:lnTo>
                  <a:pt x="5413" y="1951"/>
                </a:lnTo>
                <a:lnTo>
                  <a:pt x="5397" y="1930"/>
                </a:lnTo>
                <a:lnTo>
                  <a:pt x="5381" y="1910"/>
                </a:lnTo>
                <a:lnTo>
                  <a:pt x="5364" y="1888"/>
                </a:lnTo>
                <a:lnTo>
                  <a:pt x="5347" y="1868"/>
                </a:lnTo>
                <a:lnTo>
                  <a:pt x="5329" y="1848"/>
                </a:lnTo>
                <a:lnTo>
                  <a:pt x="5310" y="1827"/>
                </a:lnTo>
                <a:lnTo>
                  <a:pt x="5293" y="1809"/>
                </a:lnTo>
                <a:lnTo>
                  <a:pt x="5275" y="1791"/>
                </a:lnTo>
                <a:lnTo>
                  <a:pt x="5240" y="1757"/>
                </a:lnTo>
                <a:lnTo>
                  <a:pt x="5203" y="1724"/>
                </a:lnTo>
                <a:lnTo>
                  <a:pt x="5185" y="1707"/>
                </a:lnTo>
                <a:lnTo>
                  <a:pt x="5167" y="1692"/>
                </a:lnTo>
                <a:lnTo>
                  <a:pt x="5131" y="1661"/>
                </a:lnTo>
                <a:lnTo>
                  <a:pt x="5112" y="1647"/>
                </a:lnTo>
                <a:lnTo>
                  <a:pt x="5094" y="1632"/>
                </a:lnTo>
                <a:lnTo>
                  <a:pt x="5057" y="1606"/>
                </a:lnTo>
                <a:lnTo>
                  <a:pt x="5019" y="1579"/>
                </a:lnTo>
                <a:lnTo>
                  <a:pt x="4980" y="1555"/>
                </a:lnTo>
                <a:lnTo>
                  <a:pt x="4961" y="1543"/>
                </a:lnTo>
                <a:lnTo>
                  <a:pt x="4942" y="1531"/>
                </a:lnTo>
                <a:lnTo>
                  <a:pt x="4904" y="1510"/>
                </a:lnTo>
                <a:lnTo>
                  <a:pt x="4864" y="1490"/>
                </a:lnTo>
                <a:lnTo>
                  <a:pt x="4825" y="1471"/>
                </a:lnTo>
                <a:lnTo>
                  <a:pt x="4786" y="1453"/>
                </a:lnTo>
                <a:lnTo>
                  <a:pt x="4746" y="1436"/>
                </a:lnTo>
                <a:lnTo>
                  <a:pt x="4707" y="1421"/>
                </a:lnTo>
                <a:lnTo>
                  <a:pt x="4667" y="1407"/>
                </a:lnTo>
                <a:lnTo>
                  <a:pt x="4627" y="1394"/>
                </a:lnTo>
                <a:lnTo>
                  <a:pt x="4587" y="1382"/>
                </a:lnTo>
                <a:lnTo>
                  <a:pt x="4547" y="1372"/>
                </a:lnTo>
                <a:lnTo>
                  <a:pt x="4506" y="1362"/>
                </a:lnTo>
                <a:lnTo>
                  <a:pt x="4466" y="1355"/>
                </a:lnTo>
                <a:lnTo>
                  <a:pt x="4426" y="1347"/>
                </a:lnTo>
                <a:lnTo>
                  <a:pt x="4386" y="1341"/>
                </a:lnTo>
                <a:lnTo>
                  <a:pt x="4346" y="1337"/>
                </a:lnTo>
                <a:lnTo>
                  <a:pt x="4305" y="1332"/>
                </a:lnTo>
                <a:lnTo>
                  <a:pt x="4266" y="1330"/>
                </a:lnTo>
                <a:lnTo>
                  <a:pt x="4226" y="1328"/>
                </a:lnTo>
                <a:lnTo>
                  <a:pt x="4186" y="1328"/>
                </a:lnTo>
                <a:lnTo>
                  <a:pt x="4146" y="1328"/>
                </a:lnTo>
                <a:lnTo>
                  <a:pt x="4106" y="1329"/>
                </a:lnTo>
                <a:lnTo>
                  <a:pt x="4067" y="1332"/>
                </a:lnTo>
                <a:lnTo>
                  <a:pt x="4091" y="1348"/>
                </a:lnTo>
                <a:lnTo>
                  <a:pt x="4114" y="1364"/>
                </a:lnTo>
                <a:lnTo>
                  <a:pt x="4135" y="1381"/>
                </a:lnTo>
                <a:lnTo>
                  <a:pt x="4155" y="1398"/>
                </a:lnTo>
                <a:lnTo>
                  <a:pt x="4174" y="1415"/>
                </a:lnTo>
                <a:lnTo>
                  <a:pt x="4193" y="1432"/>
                </a:lnTo>
                <a:lnTo>
                  <a:pt x="4211" y="1449"/>
                </a:lnTo>
                <a:lnTo>
                  <a:pt x="4227" y="1467"/>
                </a:lnTo>
                <a:lnTo>
                  <a:pt x="4243" y="1484"/>
                </a:lnTo>
                <a:lnTo>
                  <a:pt x="4257" y="1503"/>
                </a:lnTo>
                <a:lnTo>
                  <a:pt x="4271" y="1521"/>
                </a:lnTo>
                <a:lnTo>
                  <a:pt x="4284" y="1539"/>
                </a:lnTo>
                <a:lnTo>
                  <a:pt x="4296" y="1556"/>
                </a:lnTo>
                <a:lnTo>
                  <a:pt x="4306" y="1574"/>
                </a:lnTo>
                <a:lnTo>
                  <a:pt x="4317" y="1592"/>
                </a:lnTo>
                <a:lnTo>
                  <a:pt x="4327" y="1610"/>
                </a:lnTo>
                <a:lnTo>
                  <a:pt x="4334" y="1628"/>
                </a:lnTo>
                <a:lnTo>
                  <a:pt x="4342" y="1646"/>
                </a:lnTo>
                <a:lnTo>
                  <a:pt x="4349" y="1664"/>
                </a:lnTo>
                <a:lnTo>
                  <a:pt x="4355" y="1682"/>
                </a:lnTo>
                <a:lnTo>
                  <a:pt x="4359" y="1700"/>
                </a:lnTo>
                <a:lnTo>
                  <a:pt x="4365" y="1718"/>
                </a:lnTo>
                <a:lnTo>
                  <a:pt x="4368" y="1736"/>
                </a:lnTo>
                <a:lnTo>
                  <a:pt x="4371" y="1753"/>
                </a:lnTo>
                <a:lnTo>
                  <a:pt x="4373" y="1772"/>
                </a:lnTo>
                <a:lnTo>
                  <a:pt x="4374" y="1789"/>
                </a:lnTo>
                <a:lnTo>
                  <a:pt x="4375" y="1806"/>
                </a:lnTo>
                <a:lnTo>
                  <a:pt x="4375" y="1823"/>
                </a:lnTo>
                <a:lnTo>
                  <a:pt x="4374" y="1840"/>
                </a:lnTo>
                <a:lnTo>
                  <a:pt x="4373" y="1857"/>
                </a:lnTo>
                <a:lnTo>
                  <a:pt x="4371" y="1874"/>
                </a:lnTo>
                <a:lnTo>
                  <a:pt x="4368" y="1890"/>
                </a:lnTo>
                <a:lnTo>
                  <a:pt x="4365" y="1906"/>
                </a:lnTo>
                <a:lnTo>
                  <a:pt x="4361" y="1921"/>
                </a:lnTo>
                <a:lnTo>
                  <a:pt x="4356" y="1936"/>
                </a:lnTo>
                <a:lnTo>
                  <a:pt x="4351" y="1951"/>
                </a:lnTo>
                <a:lnTo>
                  <a:pt x="4345" y="1966"/>
                </a:lnTo>
                <a:lnTo>
                  <a:pt x="4338" y="1981"/>
                </a:lnTo>
                <a:lnTo>
                  <a:pt x="4331" y="1995"/>
                </a:lnTo>
                <a:lnTo>
                  <a:pt x="4323" y="2009"/>
                </a:lnTo>
                <a:lnTo>
                  <a:pt x="4316" y="2022"/>
                </a:lnTo>
                <a:lnTo>
                  <a:pt x="4306" y="2035"/>
                </a:lnTo>
                <a:lnTo>
                  <a:pt x="4298" y="2048"/>
                </a:lnTo>
                <a:lnTo>
                  <a:pt x="4288" y="2060"/>
                </a:lnTo>
                <a:lnTo>
                  <a:pt x="4278" y="2071"/>
                </a:lnTo>
                <a:lnTo>
                  <a:pt x="4267" y="2083"/>
                </a:lnTo>
                <a:lnTo>
                  <a:pt x="4256" y="2094"/>
                </a:lnTo>
                <a:lnTo>
                  <a:pt x="4245" y="2104"/>
                </a:lnTo>
                <a:lnTo>
                  <a:pt x="4232" y="2114"/>
                </a:lnTo>
                <a:lnTo>
                  <a:pt x="4219" y="2123"/>
                </a:lnTo>
                <a:lnTo>
                  <a:pt x="4206" y="2132"/>
                </a:lnTo>
                <a:lnTo>
                  <a:pt x="4194" y="2140"/>
                </a:lnTo>
                <a:lnTo>
                  <a:pt x="4180" y="2148"/>
                </a:lnTo>
                <a:lnTo>
                  <a:pt x="4166" y="2155"/>
                </a:lnTo>
                <a:lnTo>
                  <a:pt x="4151" y="2162"/>
                </a:lnTo>
                <a:lnTo>
                  <a:pt x="4136" y="2167"/>
                </a:lnTo>
                <a:lnTo>
                  <a:pt x="4121" y="2172"/>
                </a:lnTo>
                <a:lnTo>
                  <a:pt x="4105" y="2177"/>
                </a:lnTo>
                <a:lnTo>
                  <a:pt x="4089" y="2181"/>
                </a:lnTo>
                <a:lnTo>
                  <a:pt x="4074" y="2184"/>
                </a:lnTo>
                <a:lnTo>
                  <a:pt x="4056" y="2187"/>
                </a:lnTo>
                <a:lnTo>
                  <a:pt x="4041" y="2188"/>
                </a:lnTo>
                <a:lnTo>
                  <a:pt x="4024" y="2189"/>
                </a:lnTo>
                <a:lnTo>
                  <a:pt x="4005" y="2190"/>
                </a:lnTo>
                <a:lnTo>
                  <a:pt x="3982" y="2189"/>
                </a:lnTo>
                <a:lnTo>
                  <a:pt x="3959" y="2188"/>
                </a:lnTo>
                <a:lnTo>
                  <a:pt x="3935" y="2186"/>
                </a:lnTo>
                <a:lnTo>
                  <a:pt x="3913" y="2183"/>
                </a:lnTo>
                <a:lnTo>
                  <a:pt x="3891" y="2179"/>
                </a:lnTo>
                <a:lnTo>
                  <a:pt x="3869" y="2175"/>
                </a:lnTo>
                <a:lnTo>
                  <a:pt x="3848" y="2169"/>
                </a:lnTo>
                <a:lnTo>
                  <a:pt x="3828" y="2163"/>
                </a:lnTo>
                <a:lnTo>
                  <a:pt x="3807" y="2156"/>
                </a:lnTo>
                <a:lnTo>
                  <a:pt x="3786" y="2149"/>
                </a:lnTo>
                <a:lnTo>
                  <a:pt x="3767" y="2142"/>
                </a:lnTo>
                <a:lnTo>
                  <a:pt x="3748" y="2133"/>
                </a:lnTo>
                <a:lnTo>
                  <a:pt x="3728" y="2123"/>
                </a:lnTo>
                <a:lnTo>
                  <a:pt x="3710" y="2114"/>
                </a:lnTo>
                <a:lnTo>
                  <a:pt x="3691" y="2103"/>
                </a:lnTo>
                <a:lnTo>
                  <a:pt x="3673" y="2093"/>
                </a:lnTo>
                <a:lnTo>
                  <a:pt x="3654" y="2082"/>
                </a:lnTo>
                <a:lnTo>
                  <a:pt x="3636" y="2070"/>
                </a:lnTo>
                <a:lnTo>
                  <a:pt x="3600" y="2046"/>
                </a:lnTo>
                <a:lnTo>
                  <a:pt x="3582" y="2033"/>
                </a:lnTo>
                <a:lnTo>
                  <a:pt x="3564" y="2020"/>
                </a:lnTo>
                <a:lnTo>
                  <a:pt x="3529" y="1993"/>
                </a:lnTo>
                <a:lnTo>
                  <a:pt x="3494" y="1965"/>
                </a:lnTo>
                <a:lnTo>
                  <a:pt x="3458" y="1936"/>
                </a:lnTo>
                <a:lnTo>
                  <a:pt x="3386" y="1879"/>
                </a:lnTo>
                <a:lnTo>
                  <a:pt x="3350" y="1849"/>
                </a:lnTo>
                <a:lnTo>
                  <a:pt x="3311" y="1820"/>
                </a:lnTo>
                <a:lnTo>
                  <a:pt x="3292" y="1807"/>
                </a:lnTo>
                <a:lnTo>
                  <a:pt x="3272" y="1792"/>
                </a:lnTo>
                <a:lnTo>
                  <a:pt x="3232" y="1764"/>
                </a:lnTo>
                <a:lnTo>
                  <a:pt x="3190" y="1738"/>
                </a:lnTo>
                <a:lnTo>
                  <a:pt x="3169" y="1724"/>
                </a:lnTo>
                <a:lnTo>
                  <a:pt x="3148" y="1712"/>
                </a:lnTo>
                <a:lnTo>
                  <a:pt x="3102" y="1688"/>
                </a:lnTo>
                <a:lnTo>
                  <a:pt x="3079" y="1676"/>
                </a:lnTo>
                <a:lnTo>
                  <a:pt x="3055" y="1664"/>
                </a:lnTo>
                <a:lnTo>
                  <a:pt x="3031" y="1654"/>
                </a:lnTo>
                <a:lnTo>
                  <a:pt x="3006" y="1643"/>
                </a:lnTo>
                <a:lnTo>
                  <a:pt x="2981" y="1633"/>
                </a:lnTo>
                <a:lnTo>
                  <a:pt x="2954" y="1625"/>
                </a:lnTo>
                <a:lnTo>
                  <a:pt x="2928" y="1616"/>
                </a:lnTo>
                <a:lnTo>
                  <a:pt x="2901" y="1608"/>
                </a:lnTo>
                <a:lnTo>
                  <a:pt x="2872" y="1600"/>
                </a:lnTo>
                <a:lnTo>
                  <a:pt x="2844" y="1594"/>
                </a:lnTo>
                <a:lnTo>
                  <a:pt x="2815" y="1588"/>
                </a:lnTo>
                <a:lnTo>
                  <a:pt x="2784" y="1582"/>
                </a:lnTo>
                <a:lnTo>
                  <a:pt x="2753" y="1578"/>
                </a:lnTo>
                <a:lnTo>
                  <a:pt x="2721" y="1574"/>
                </a:lnTo>
                <a:lnTo>
                  <a:pt x="2689" y="1571"/>
                </a:lnTo>
                <a:lnTo>
                  <a:pt x="2656" y="1568"/>
                </a:lnTo>
                <a:lnTo>
                  <a:pt x="2621" y="1567"/>
                </a:lnTo>
                <a:lnTo>
                  <a:pt x="2586" y="1567"/>
                </a:lnTo>
                <a:lnTo>
                  <a:pt x="2554" y="1567"/>
                </a:lnTo>
                <a:lnTo>
                  <a:pt x="2523" y="1570"/>
                </a:lnTo>
                <a:lnTo>
                  <a:pt x="2492" y="1573"/>
                </a:lnTo>
                <a:lnTo>
                  <a:pt x="2477" y="1574"/>
                </a:lnTo>
                <a:lnTo>
                  <a:pt x="2461" y="1576"/>
                </a:lnTo>
                <a:lnTo>
                  <a:pt x="2431" y="1581"/>
                </a:lnTo>
                <a:lnTo>
                  <a:pt x="2402" y="1588"/>
                </a:lnTo>
                <a:lnTo>
                  <a:pt x="2375" y="1594"/>
                </a:lnTo>
                <a:lnTo>
                  <a:pt x="2347" y="1601"/>
                </a:lnTo>
                <a:lnTo>
                  <a:pt x="2321" y="1610"/>
                </a:lnTo>
                <a:lnTo>
                  <a:pt x="2295" y="1619"/>
                </a:lnTo>
                <a:lnTo>
                  <a:pt x="2271" y="1629"/>
                </a:lnTo>
                <a:lnTo>
                  <a:pt x="2247" y="1640"/>
                </a:lnTo>
                <a:lnTo>
                  <a:pt x="2225" y="1650"/>
                </a:lnTo>
                <a:lnTo>
                  <a:pt x="2204" y="1661"/>
                </a:lnTo>
                <a:lnTo>
                  <a:pt x="2185" y="1673"/>
                </a:lnTo>
                <a:lnTo>
                  <a:pt x="2165" y="1684"/>
                </a:lnTo>
                <a:lnTo>
                  <a:pt x="2186" y="1686"/>
                </a:lnTo>
                <a:lnTo>
                  <a:pt x="2205" y="1690"/>
                </a:lnTo>
                <a:lnTo>
                  <a:pt x="2223" y="1694"/>
                </a:lnTo>
                <a:lnTo>
                  <a:pt x="2242" y="1697"/>
                </a:lnTo>
                <a:lnTo>
                  <a:pt x="2259" y="1701"/>
                </a:lnTo>
                <a:lnTo>
                  <a:pt x="2277" y="1707"/>
                </a:lnTo>
                <a:lnTo>
                  <a:pt x="2294" y="1712"/>
                </a:lnTo>
                <a:lnTo>
                  <a:pt x="2310" y="1717"/>
                </a:lnTo>
                <a:lnTo>
                  <a:pt x="2327" y="1723"/>
                </a:lnTo>
                <a:lnTo>
                  <a:pt x="2342" y="1729"/>
                </a:lnTo>
                <a:lnTo>
                  <a:pt x="2358" y="1736"/>
                </a:lnTo>
                <a:lnTo>
                  <a:pt x="2373" y="1743"/>
                </a:lnTo>
                <a:lnTo>
                  <a:pt x="2401" y="1758"/>
                </a:lnTo>
                <a:lnTo>
                  <a:pt x="2415" y="1766"/>
                </a:lnTo>
                <a:lnTo>
                  <a:pt x="2429" y="1775"/>
                </a:lnTo>
                <a:lnTo>
                  <a:pt x="2442" y="1783"/>
                </a:lnTo>
                <a:lnTo>
                  <a:pt x="2455" y="1792"/>
                </a:lnTo>
                <a:lnTo>
                  <a:pt x="2467" y="1801"/>
                </a:lnTo>
                <a:lnTo>
                  <a:pt x="2480" y="1811"/>
                </a:lnTo>
                <a:lnTo>
                  <a:pt x="2492" y="1820"/>
                </a:lnTo>
                <a:lnTo>
                  <a:pt x="2503" y="1830"/>
                </a:lnTo>
                <a:lnTo>
                  <a:pt x="2514" y="1841"/>
                </a:lnTo>
                <a:lnTo>
                  <a:pt x="2526" y="1851"/>
                </a:lnTo>
                <a:lnTo>
                  <a:pt x="2547" y="1873"/>
                </a:lnTo>
                <a:lnTo>
                  <a:pt x="2566" y="1896"/>
                </a:lnTo>
                <a:lnTo>
                  <a:pt x="2577" y="1908"/>
                </a:lnTo>
                <a:lnTo>
                  <a:pt x="2586" y="1919"/>
                </a:lnTo>
                <a:lnTo>
                  <a:pt x="2604" y="1944"/>
                </a:lnTo>
                <a:lnTo>
                  <a:pt x="2621" y="1969"/>
                </a:lnTo>
                <a:lnTo>
                  <a:pt x="2638" y="1996"/>
                </a:lnTo>
                <a:lnTo>
                  <a:pt x="2654" y="2022"/>
                </a:lnTo>
                <a:lnTo>
                  <a:pt x="2669" y="2049"/>
                </a:lnTo>
                <a:lnTo>
                  <a:pt x="2684" y="2077"/>
                </a:lnTo>
                <a:lnTo>
                  <a:pt x="2698" y="2105"/>
                </a:lnTo>
                <a:lnTo>
                  <a:pt x="2712" y="2134"/>
                </a:lnTo>
                <a:lnTo>
                  <a:pt x="2725" y="2163"/>
                </a:lnTo>
                <a:lnTo>
                  <a:pt x="2737" y="2193"/>
                </a:lnTo>
                <a:lnTo>
                  <a:pt x="2750" y="2221"/>
                </a:lnTo>
                <a:lnTo>
                  <a:pt x="2774" y="2281"/>
                </a:lnTo>
                <a:lnTo>
                  <a:pt x="2823" y="2400"/>
                </a:lnTo>
                <a:lnTo>
                  <a:pt x="2834" y="2423"/>
                </a:lnTo>
                <a:lnTo>
                  <a:pt x="2845" y="2446"/>
                </a:lnTo>
                <a:lnTo>
                  <a:pt x="2855" y="2468"/>
                </a:lnTo>
                <a:lnTo>
                  <a:pt x="2867" y="2489"/>
                </a:lnTo>
                <a:lnTo>
                  <a:pt x="2880" y="2509"/>
                </a:lnTo>
                <a:lnTo>
                  <a:pt x="2891" y="2530"/>
                </a:lnTo>
                <a:lnTo>
                  <a:pt x="2905" y="2550"/>
                </a:lnTo>
                <a:lnTo>
                  <a:pt x="2918" y="2569"/>
                </a:lnTo>
                <a:lnTo>
                  <a:pt x="2933" y="2587"/>
                </a:lnTo>
                <a:lnTo>
                  <a:pt x="2947" y="2605"/>
                </a:lnTo>
                <a:lnTo>
                  <a:pt x="2954" y="2614"/>
                </a:lnTo>
                <a:lnTo>
                  <a:pt x="2962" y="2622"/>
                </a:lnTo>
                <a:lnTo>
                  <a:pt x="2978" y="2639"/>
                </a:lnTo>
                <a:lnTo>
                  <a:pt x="2993" y="2656"/>
                </a:lnTo>
                <a:lnTo>
                  <a:pt x="3010" y="2671"/>
                </a:lnTo>
                <a:lnTo>
                  <a:pt x="3019" y="2680"/>
                </a:lnTo>
                <a:lnTo>
                  <a:pt x="3027" y="2687"/>
                </a:lnTo>
                <a:lnTo>
                  <a:pt x="3044" y="2702"/>
                </a:lnTo>
                <a:lnTo>
                  <a:pt x="3063" y="2716"/>
                </a:lnTo>
                <a:lnTo>
                  <a:pt x="3081" y="2730"/>
                </a:lnTo>
                <a:lnTo>
                  <a:pt x="3100" y="2742"/>
                </a:lnTo>
                <a:lnTo>
                  <a:pt x="3120" y="2755"/>
                </a:lnTo>
                <a:lnTo>
                  <a:pt x="3140" y="2768"/>
                </a:lnTo>
                <a:lnTo>
                  <a:pt x="3160" y="2780"/>
                </a:lnTo>
                <a:lnTo>
                  <a:pt x="3182" y="2791"/>
                </a:lnTo>
                <a:lnTo>
                  <a:pt x="3203" y="2802"/>
                </a:lnTo>
                <a:lnTo>
                  <a:pt x="3225" y="2811"/>
                </a:lnTo>
                <a:lnTo>
                  <a:pt x="3248" y="2822"/>
                </a:lnTo>
                <a:lnTo>
                  <a:pt x="3270" y="2832"/>
                </a:lnTo>
                <a:lnTo>
                  <a:pt x="3294" y="2840"/>
                </a:lnTo>
                <a:lnTo>
                  <a:pt x="3318" y="2849"/>
                </a:lnTo>
                <a:lnTo>
                  <a:pt x="3342" y="2857"/>
                </a:lnTo>
                <a:lnTo>
                  <a:pt x="3368" y="2865"/>
                </a:lnTo>
                <a:lnTo>
                  <a:pt x="3393" y="2872"/>
                </a:lnTo>
                <a:lnTo>
                  <a:pt x="3388" y="2875"/>
                </a:lnTo>
                <a:lnTo>
                  <a:pt x="3384" y="2877"/>
                </a:lnTo>
                <a:lnTo>
                  <a:pt x="3371" y="2884"/>
                </a:lnTo>
                <a:lnTo>
                  <a:pt x="3358" y="2889"/>
                </a:lnTo>
                <a:lnTo>
                  <a:pt x="3343" y="2894"/>
                </a:lnTo>
                <a:lnTo>
                  <a:pt x="3327" y="2900"/>
                </a:lnTo>
                <a:lnTo>
                  <a:pt x="3310" y="2905"/>
                </a:lnTo>
                <a:lnTo>
                  <a:pt x="3291" y="2910"/>
                </a:lnTo>
                <a:lnTo>
                  <a:pt x="3271" y="2915"/>
                </a:lnTo>
                <a:lnTo>
                  <a:pt x="3250" y="2920"/>
                </a:lnTo>
                <a:lnTo>
                  <a:pt x="3227" y="2923"/>
                </a:lnTo>
                <a:lnTo>
                  <a:pt x="3204" y="2927"/>
                </a:lnTo>
                <a:lnTo>
                  <a:pt x="3178" y="2930"/>
                </a:lnTo>
                <a:lnTo>
                  <a:pt x="3166" y="2932"/>
                </a:lnTo>
                <a:lnTo>
                  <a:pt x="3153" y="2933"/>
                </a:lnTo>
                <a:lnTo>
                  <a:pt x="3126" y="2935"/>
                </a:lnTo>
                <a:lnTo>
                  <a:pt x="3099" y="2936"/>
                </a:lnTo>
                <a:lnTo>
                  <a:pt x="3070" y="2936"/>
                </a:lnTo>
                <a:lnTo>
                  <a:pt x="3039" y="2936"/>
                </a:lnTo>
                <a:lnTo>
                  <a:pt x="3024" y="2935"/>
                </a:lnTo>
                <a:lnTo>
                  <a:pt x="3009" y="2934"/>
                </a:lnTo>
                <a:lnTo>
                  <a:pt x="2979" y="2932"/>
                </a:lnTo>
                <a:lnTo>
                  <a:pt x="2950" y="2928"/>
                </a:lnTo>
                <a:lnTo>
                  <a:pt x="2921" y="2924"/>
                </a:lnTo>
                <a:lnTo>
                  <a:pt x="2892" y="2919"/>
                </a:lnTo>
                <a:lnTo>
                  <a:pt x="2865" y="2912"/>
                </a:lnTo>
                <a:lnTo>
                  <a:pt x="2851" y="2908"/>
                </a:lnTo>
                <a:lnTo>
                  <a:pt x="2837" y="2905"/>
                </a:lnTo>
                <a:lnTo>
                  <a:pt x="2810" y="2896"/>
                </a:lnTo>
                <a:lnTo>
                  <a:pt x="2783" y="2888"/>
                </a:lnTo>
                <a:lnTo>
                  <a:pt x="2757" y="2878"/>
                </a:lnTo>
                <a:lnTo>
                  <a:pt x="2731" y="2868"/>
                </a:lnTo>
                <a:lnTo>
                  <a:pt x="2705" y="2856"/>
                </a:lnTo>
                <a:lnTo>
                  <a:pt x="2681" y="2844"/>
                </a:lnTo>
                <a:lnTo>
                  <a:pt x="2656" y="2831"/>
                </a:lnTo>
                <a:lnTo>
                  <a:pt x="2631" y="2818"/>
                </a:lnTo>
                <a:lnTo>
                  <a:pt x="2608" y="2803"/>
                </a:lnTo>
                <a:lnTo>
                  <a:pt x="2583" y="2788"/>
                </a:lnTo>
                <a:lnTo>
                  <a:pt x="2560" y="2772"/>
                </a:lnTo>
                <a:lnTo>
                  <a:pt x="2536" y="2756"/>
                </a:lnTo>
                <a:lnTo>
                  <a:pt x="2513" y="2738"/>
                </a:lnTo>
                <a:lnTo>
                  <a:pt x="2490" y="2721"/>
                </a:lnTo>
                <a:lnTo>
                  <a:pt x="2466" y="2703"/>
                </a:lnTo>
                <a:lnTo>
                  <a:pt x="2444" y="2684"/>
                </a:lnTo>
                <a:lnTo>
                  <a:pt x="2421" y="2664"/>
                </a:lnTo>
                <a:lnTo>
                  <a:pt x="2398" y="2644"/>
                </a:lnTo>
                <a:lnTo>
                  <a:pt x="2376" y="2623"/>
                </a:lnTo>
                <a:lnTo>
                  <a:pt x="2354" y="2602"/>
                </a:lnTo>
                <a:lnTo>
                  <a:pt x="2331" y="2581"/>
                </a:lnTo>
                <a:lnTo>
                  <a:pt x="2309" y="2558"/>
                </a:lnTo>
                <a:lnTo>
                  <a:pt x="2263" y="2514"/>
                </a:lnTo>
                <a:lnTo>
                  <a:pt x="2224" y="2473"/>
                </a:lnTo>
                <a:lnTo>
                  <a:pt x="2204" y="2453"/>
                </a:lnTo>
                <a:lnTo>
                  <a:pt x="2183" y="2433"/>
                </a:lnTo>
                <a:lnTo>
                  <a:pt x="2162" y="2413"/>
                </a:lnTo>
                <a:lnTo>
                  <a:pt x="2142" y="2394"/>
                </a:lnTo>
                <a:lnTo>
                  <a:pt x="2121" y="2374"/>
                </a:lnTo>
                <a:lnTo>
                  <a:pt x="2099" y="2355"/>
                </a:lnTo>
                <a:lnTo>
                  <a:pt x="2077" y="2337"/>
                </a:lnTo>
                <a:lnTo>
                  <a:pt x="2055" y="2319"/>
                </a:lnTo>
                <a:lnTo>
                  <a:pt x="2033" y="2301"/>
                </a:lnTo>
                <a:lnTo>
                  <a:pt x="2009" y="2284"/>
                </a:lnTo>
                <a:lnTo>
                  <a:pt x="1986" y="2267"/>
                </a:lnTo>
                <a:lnTo>
                  <a:pt x="1962" y="2251"/>
                </a:lnTo>
                <a:lnTo>
                  <a:pt x="1938" y="2235"/>
                </a:lnTo>
                <a:lnTo>
                  <a:pt x="1912" y="2220"/>
                </a:lnTo>
                <a:lnTo>
                  <a:pt x="1887" y="2206"/>
                </a:lnTo>
                <a:lnTo>
                  <a:pt x="1861" y="2193"/>
                </a:lnTo>
                <a:lnTo>
                  <a:pt x="1835" y="2179"/>
                </a:lnTo>
                <a:lnTo>
                  <a:pt x="1807" y="2167"/>
                </a:lnTo>
                <a:lnTo>
                  <a:pt x="1780" y="2155"/>
                </a:lnTo>
                <a:lnTo>
                  <a:pt x="1751" y="2145"/>
                </a:lnTo>
                <a:lnTo>
                  <a:pt x="1721" y="2135"/>
                </a:lnTo>
                <a:lnTo>
                  <a:pt x="1691" y="2126"/>
                </a:lnTo>
                <a:lnTo>
                  <a:pt x="1676" y="2121"/>
                </a:lnTo>
                <a:lnTo>
                  <a:pt x="1660" y="2118"/>
                </a:lnTo>
                <a:lnTo>
                  <a:pt x="1630" y="2111"/>
                </a:lnTo>
                <a:lnTo>
                  <a:pt x="1598" y="2104"/>
                </a:lnTo>
                <a:lnTo>
                  <a:pt x="1565" y="2100"/>
                </a:lnTo>
                <a:lnTo>
                  <a:pt x="1548" y="2098"/>
                </a:lnTo>
                <a:lnTo>
                  <a:pt x="1531" y="2096"/>
                </a:lnTo>
                <a:lnTo>
                  <a:pt x="1496" y="2093"/>
                </a:lnTo>
                <a:lnTo>
                  <a:pt x="1461" y="2091"/>
                </a:lnTo>
                <a:lnTo>
                  <a:pt x="1423" y="2091"/>
                </a:lnTo>
                <a:lnTo>
                  <a:pt x="1405" y="2091"/>
                </a:lnTo>
                <a:lnTo>
                  <a:pt x="1388" y="2092"/>
                </a:lnTo>
                <a:lnTo>
                  <a:pt x="1370" y="2092"/>
                </a:lnTo>
                <a:lnTo>
                  <a:pt x="1353" y="2093"/>
                </a:lnTo>
                <a:lnTo>
                  <a:pt x="1336" y="2095"/>
                </a:lnTo>
                <a:lnTo>
                  <a:pt x="1320" y="2096"/>
                </a:lnTo>
                <a:lnTo>
                  <a:pt x="1287" y="2100"/>
                </a:lnTo>
                <a:lnTo>
                  <a:pt x="1256" y="2105"/>
                </a:lnTo>
                <a:lnTo>
                  <a:pt x="1228" y="2112"/>
                </a:lnTo>
                <a:lnTo>
                  <a:pt x="1200" y="2118"/>
                </a:lnTo>
                <a:lnTo>
                  <a:pt x="1174" y="2126"/>
                </a:lnTo>
                <a:lnTo>
                  <a:pt x="1149" y="2133"/>
                </a:lnTo>
                <a:lnTo>
                  <a:pt x="1126" y="2140"/>
                </a:lnTo>
                <a:lnTo>
                  <a:pt x="1104" y="2149"/>
                </a:lnTo>
                <a:lnTo>
                  <a:pt x="1086" y="2156"/>
                </a:lnTo>
                <a:lnTo>
                  <a:pt x="1068" y="2165"/>
                </a:lnTo>
                <a:lnTo>
                  <a:pt x="1053" y="2172"/>
                </a:lnTo>
                <a:lnTo>
                  <a:pt x="1041" y="2180"/>
                </a:lnTo>
                <a:lnTo>
                  <a:pt x="1030" y="2186"/>
                </a:lnTo>
                <a:lnTo>
                  <a:pt x="1050" y="2190"/>
                </a:lnTo>
                <a:lnTo>
                  <a:pt x="1072" y="2194"/>
                </a:lnTo>
                <a:lnTo>
                  <a:pt x="1093" y="2199"/>
                </a:lnTo>
                <a:lnTo>
                  <a:pt x="1115" y="2203"/>
                </a:lnTo>
                <a:lnTo>
                  <a:pt x="1160" y="2216"/>
                </a:lnTo>
                <a:lnTo>
                  <a:pt x="1182" y="2222"/>
                </a:lnTo>
                <a:lnTo>
                  <a:pt x="1205" y="2230"/>
                </a:lnTo>
                <a:lnTo>
                  <a:pt x="1228" y="2238"/>
                </a:lnTo>
                <a:lnTo>
                  <a:pt x="1250" y="2247"/>
                </a:lnTo>
                <a:lnTo>
                  <a:pt x="1272" y="2255"/>
                </a:lnTo>
                <a:lnTo>
                  <a:pt x="1295" y="2265"/>
                </a:lnTo>
                <a:lnTo>
                  <a:pt x="1316" y="2276"/>
                </a:lnTo>
                <a:lnTo>
                  <a:pt x="1337" y="2286"/>
                </a:lnTo>
                <a:lnTo>
                  <a:pt x="1359" y="2298"/>
                </a:lnTo>
                <a:lnTo>
                  <a:pt x="1379" y="2310"/>
                </a:lnTo>
                <a:lnTo>
                  <a:pt x="1399" y="2322"/>
                </a:lnTo>
                <a:lnTo>
                  <a:pt x="1418" y="2335"/>
                </a:lnTo>
                <a:lnTo>
                  <a:pt x="1436" y="2349"/>
                </a:lnTo>
                <a:lnTo>
                  <a:pt x="1453" y="2363"/>
                </a:lnTo>
                <a:lnTo>
                  <a:pt x="1470" y="2378"/>
                </a:lnTo>
                <a:lnTo>
                  <a:pt x="1485" y="2392"/>
                </a:lnTo>
                <a:lnTo>
                  <a:pt x="1500" y="2408"/>
                </a:lnTo>
                <a:lnTo>
                  <a:pt x="1506" y="2417"/>
                </a:lnTo>
                <a:lnTo>
                  <a:pt x="1513" y="2425"/>
                </a:lnTo>
                <a:lnTo>
                  <a:pt x="1524" y="2442"/>
                </a:lnTo>
                <a:lnTo>
                  <a:pt x="1535" y="2461"/>
                </a:lnTo>
                <a:lnTo>
                  <a:pt x="1539" y="2469"/>
                </a:lnTo>
                <a:lnTo>
                  <a:pt x="1545" y="2479"/>
                </a:lnTo>
                <a:lnTo>
                  <a:pt x="1548" y="2488"/>
                </a:lnTo>
                <a:lnTo>
                  <a:pt x="1552" y="2498"/>
                </a:lnTo>
                <a:lnTo>
                  <a:pt x="1555" y="2507"/>
                </a:lnTo>
                <a:lnTo>
                  <a:pt x="1557" y="2517"/>
                </a:lnTo>
                <a:lnTo>
                  <a:pt x="1561" y="2526"/>
                </a:lnTo>
                <a:lnTo>
                  <a:pt x="1563" y="2537"/>
                </a:lnTo>
                <a:lnTo>
                  <a:pt x="1564" y="2547"/>
                </a:lnTo>
                <a:lnTo>
                  <a:pt x="1565" y="2557"/>
                </a:lnTo>
                <a:lnTo>
                  <a:pt x="1566" y="2568"/>
                </a:lnTo>
                <a:lnTo>
                  <a:pt x="1566" y="2579"/>
                </a:lnTo>
                <a:lnTo>
                  <a:pt x="1565" y="2597"/>
                </a:lnTo>
                <a:lnTo>
                  <a:pt x="1564" y="2614"/>
                </a:lnTo>
                <a:lnTo>
                  <a:pt x="1561" y="2631"/>
                </a:lnTo>
                <a:lnTo>
                  <a:pt x="1556" y="2646"/>
                </a:lnTo>
                <a:lnTo>
                  <a:pt x="1554" y="2653"/>
                </a:lnTo>
                <a:lnTo>
                  <a:pt x="1551" y="2660"/>
                </a:lnTo>
                <a:lnTo>
                  <a:pt x="1548" y="2668"/>
                </a:lnTo>
                <a:lnTo>
                  <a:pt x="1545" y="2675"/>
                </a:lnTo>
                <a:lnTo>
                  <a:pt x="1537" y="2688"/>
                </a:lnTo>
                <a:lnTo>
                  <a:pt x="1530" y="2701"/>
                </a:lnTo>
                <a:lnTo>
                  <a:pt x="1520" y="2711"/>
                </a:lnTo>
                <a:lnTo>
                  <a:pt x="1516" y="2717"/>
                </a:lnTo>
                <a:lnTo>
                  <a:pt x="1511" y="2722"/>
                </a:lnTo>
                <a:lnTo>
                  <a:pt x="1500" y="2732"/>
                </a:lnTo>
                <a:lnTo>
                  <a:pt x="1488" y="2740"/>
                </a:lnTo>
                <a:lnTo>
                  <a:pt x="1475" y="2748"/>
                </a:lnTo>
                <a:lnTo>
                  <a:pt x="1463" y="2754"/>
                </a:lnTo>
                <a:lnTo>
                  <a:pt x="1450" y="2759"/>
                </a:lnTo>
                <a:lnTo>
                  <a:pt x="1435" y="2764"/>
                </a:lnTo>
                <a:lnTo>
                  <a:pt x="1429" y="2766"/>
                </a:lnTo>
                <a:lnTo>
                  <a:pt x="1421" y="2767"/>
                </a:lnTo>
                <a:lnTo>
                  <a:pt x="1406" y="2769"/>
                </a:lnTo>
                <a:lnTo>
                  <a:pt x="1390" y="2770"/>
                </a:lnTo>
                <a:lnTo>
                  <a:pt x="1374" y="2769"/>
                </a:lnTo>
                <a:lnTo>
                  <a:pt x="1359" y="2768"/>
                </a:lnTo>
                <a:lnTo>
                  <a:pt x="1350" y="2767"/>
                </a:lnTo>
                <a:lnTo>
                  <a:pt x="1342" y="2765"/>
                </a:lnTo>
                <a:lnTo>
                  <a:pt x="1334" y="2762"/>
                </a:lnTo>
                <a:lnTo>
                  <a:pt x="1326" y="2760"/>
                </a:lnTo>
                <a:lnTo>
                  <a:pt x="1309" y="2755"/>
                </a:lnTo>
                <a:lnTo>
                  <a:pt x="1292" y="2749"/>
                </a:lnTo>
                <a:lnTo>
                  <a:pt x="1275" y="2740"/>
                </a:lnTo>
                <a:lnTo>
                  <a:pt x="1258" y="2731"/>
                </a:lnTo>
                <a:lnTo>
                  <a:pt x="1239" y="2720"/>
                </a:lnTo>
                <a:lnTo>
                  <a:pt x="1222" y="2707"/>
                </a:lnTo>
                <a:lnTo>
                  <a:pt x="1205" y="2693"/>
                </a:lnTo>
                <a:lnTo>
                  <a:pt x="1197" y="2686"/>
                </a:lnTo>
                <a:lnTo>
                  <a:pt x="1188" y="2678"/>
                </a:lnTo>
                <a:lnTo>
                  <a:pt x="1173" y="2661"/>
                </a:lnTo>
                <a:lnTo>
                  <a:pt x="1153" y="2642"/>
                </a:lnTo>
                <a:lnTo>
                  <a:pt x="1134" y="2623"/>
                </a:lnTo>
                <a:lnTo>
                  <a:pt x="1114" y="2604"/>
                </a:lnTo>
                <a:lnTo>
                  <a:pt x="1095" y="2586"/>
                </a:lnTo>
                <a:lnTo>
                  <a:pt x="1074" y="2568"/>
                </a:lnTo>
                <a:lnTo>
                  <a:pt x="1052" y="2551"/>
                </a:lnTo>
                <a:lnTo>
                  <a:pt x="1031" y="2533"/>
                </a:lnTo>
                <a:lnTo>
                  <a:pt x="1010" y="2517"/>
                </a:lnTo>
                <a:lnTo>
                  <a:pt x="988" y="2500"/>
                </a:lnTo>
                <a:lnTo>
                  <a:pt x="965" y="2484"/>
                </a:lnTo>
                <a:lnTo>
                  <a:pt x="942" y="2469"/>
                </a:lnTo>
                <a:lnTo>
                  <a:pt x="918" y="2454"/>
                </a:lnTo>
                <a:lnTo>
                  <a:pt x="895" y="2440"/>
                </a:lnTo>
                <a:lnTo>
                  <a:pt x="871" y="2427"/>
                </a:lnTo>
                <a:lnTo>
                  <a:pt x="846" y="2413"/>
                </a:lnTo>
                <a:lnTo>
                  <a:pt x="821" y="2400"/>
                </a:lnTo>
                <a:lnTo>
                  <a:pt x="796" y="2388"/>
                </a:lnTo>
                <a:lnTo>
                  <a:pt x="771" y="2378"/>
                </a:lnTo>
                <a:lnTo>
                  <a:pt x="744" y="2366"/>
                </a:lnTo>
                <a:lnTo>
                  <a:pt x="719" y="2356"/>
                </a:lnTo>
                <a:lnTo>
                  <a:pt x="692" y="2347"/>
                </a:lnTo>
                <a:lnTo>
                  <a:pt x="664" y="2338"/>
                </a:lnTo>
                <a:lnTo>
                  <a:pt x="638" y="2331"/>
                </a:lnTo>
                <a:lnTo>
                  <a:pt x="610" y="2323"/>
                </a:lnTo>
                <a:lnTo>
                  <a:pt x="583" y="2317"/>
                </a:lnTo>
                <a:lnTo>
                  <a:pt x="569" y="2314"/>
                </a:lnTo>
                <a:lnTo>
                  <a:pt x="554" y="2312"/>
                </a:lnTo>
                <a:lnTo>
                  <a:pt x="540" y="2308"/>
                </a:lnTo>
                <a:lnTo>
                  <a:pt x="526" y="2306"/>
                </a:lnTo>
                <a:lnTo>
                  <a:pt x="497" y="2303"/>
                </a:lnTo>
                <a:lnTo>
                  <a:pt x="469" y="2300"/>
                </a:lnTo>
                <a:lnTo>
                  <a:pt x="439" y="2297"/>
                </a:lnTo>
                <a:lnTo>
                  <a:pt x="410" y="2296"/>
                </a:lnTo>
                <a:lnTo>
                  <a:pt x="381" y="2296"/>
                </a:lnTo>
                <a:lnTo>
                  <a:pt x="351" y="2296"/>
                </a:lnTo>
                <a:lnTo>
                  <a:pt x="322" y="2298"/>
                </a:lnTo>
                <a:lnTo>
                  <a:pt x="292" y="2300"/>
                </a:lnTo>
                <a:lnTo>
                  <a:pt x="264" y="2304"/>
                </a:lnTo>
                <a:lnTo>
                  <a:pt x="250" y="2306"/>
                </a:lnTo>
                <a:lnTo>
                  <a:pt x="236" y="2310"/>
                </a:lnTo>
                <a:lnTo>
                  <a:pt x="208" y="2315"/>
                </a:lnTo>
                <a:lnTo>
                  <a:pt x="182" y="2321"/>
                </a:lnTo>
                <a:lnTo>
                  <a:pt x="156" y="2329"/>
                </a:lnTo>
                <a:lnTo>
                  <a:pt x="132" y="2336"/>
                </a:lnTo>
                <a:lnTo>
                  <a:pt x="108" y="2346"/>
                </a:lnTo>
                <a:lnTo>
                  <a:pt x="97" y="2350"/>
                </a:lnTo>
                <a:lnTo>
                  <a:pt x="86" y="2355"/>
                </a:lnTo>
                <a:lnTo>
                  <a:pt x="66" y="2365"/>
                </a:lnTo>
                <a:lnTo>
                  <a:pt x="47" y="2375"/>
                </a:lnTo>
                <a:lnTo>
                  <a:pt x="29" y="2387"/>
                </a:lnTo>
                <a:lnTo>
                  <a:pt x="21" y="2392"/>
                </a:lnTo>
                <a:lnTo>
                  <a:pt x="14" y="2398"/>
                </a:lnTo>
                <a:lnTo>
                  <a:pt x="0" y="2411"/>
                </a:lnTo>
                <a:lnTo>
                  <a:pt x="35" y="2415"/>
                </a:lnTo>
                <a:lnTo>
                  <a:pt x="69" y="2421"/>
                </a:lnTo>
                <a:lnTo>
                  <a:pt x="102" y="2428"/>
                </a:lnTo>
                <a:lnTo>
                  <a:pt x="134" y="2436"/>
                </a:lnTo>
                <a:lnTo>
                  <a:pt x="150" y="2440"/>
                </a:lnTo>
                <a:lnTo>
                  <a:pt x="166" y="2446"/>
                </a:lnTo>
                <a:lnTo>
                  <a:pt x="197" y="2456"/>
                </a:lnTo>
                <a:lnTo>
                  <a:pt x="212" y="2462"/>
                </a:lnTo>
                <a:lnTo>
                  <a:pt x="226" y="2468"/>
                </a:lnTo>
                <a:lnTo>
                  <a:pt x="241" y="2474"/>
                </a:lnTo>
                <a:lnTo>
                  <a:pt x="256" y="2482"/>
                </a:lnTo>
                <a:lnTo>
                  <a:pt x="270" y="2488"/>
                </a:lnTo>
                <a:lnTo>
                  <a:pt x="285" y="2496"/>
                </a:lnTo>
                <a:lnTo>
                  <a:pt x="299" y="2504"/>
                </a:lnTo>
                <a:lnTo>
                  <a:pt x="313" y="2512"/>
                </a:lnTo>
                <a:lnTo>
                  <a:pt x="326" y="2520"/>
                </a:lnTo>
                <a:lnTo>
                  <a:pt x="340" y="2530"/>
                </a:lnTo>
                <a:lnTo>
                  <a:pt x="354" y="2538"/>
                </a:lnTo>
                <a:lnTo>
                  <a:pt x="367" y="2548"/>
                </a:lnTo>
                <a:lnTo>
                  <a:pt x="393" y="2568"/>
                </a:lnTo>
                <a:lnTo>
                  <a:pt x="419" y="2589"/>
                </a:lnTo>
                <a:lnTo>
                  <a:pt x="432" y="2601"/>
                </a:lnTo>
                <a:lnTo>
                  <a:pt x="444" y="2612"/>
                </a:lnTo>
                <a:lnTo>
                  <a:pt x="457" y="2624"/>
                </a:lnTo>
                <a:lnTo>
                  <a:pt x="470" y="2636"/>
                </a:lnTo>
                <a:lnTo>
                  <a:pt x="482" y="2649"/>
                </a:lnTo>
                <a:lnTo>
                  <a:pt x="494" y="2661"/>
                </a:lnTo>
                <a:lnTo>
                  <a:pt x="518" y="2689"/>
                </a:lnTo>
                <a:lnTo>
                  <a:pt x="530" y="2703"/>
                </a:lnTo>
                <a:lnTo>
                  <a:pt x="542" y="2718"/>
                </a:lnTo>
                <a:lnTo>
                  <a:pt x="566" y="2748"/>
                </a:lnTo>
                <a:lnTo>
                  <a:pt x="589" y="2780"/>
                </a:lnTo>
                <a:lnTo>
                  <a:pt x="611" y="2812"/>
                </a:lnTo>
                <a:lnTo>
                  <a:pt x="634" y="2848"/>
                </a:lnTo>
                <a:lnTo>
                  <a:pt x="656" y="2884"/>
                </a:lnTo>
                <a:lnTo>
                  <a:pt x="678" y="2922"/>
                </a:lnTo>
                <a:lnTo>
                  <a:pt x="701" y="2961"/>
                </a:lnTo>
                <a:lnTo>
                  <a:pt x="723" y="3003"/>
                </a:lnTo>
                <a:lnTo>
                  <a:pt x="744" y="3045"/>
                </a:lnTo>
                <a:lnTo>
                  <a:pt x="766" y="3090"/>
                </a:lnTo>
                <a:lnTo>
                  <a:pt x="788" y="3136"/>
                </a:lnTo>
                <a:lnTo>
                  <a:pt x="810" y="3184"/>
                </a:lnTo>
                <a:lnTo>
                  <a:pt x="831" y="3234"/>
                </a:lnTo>
                <a:lnTo>
                  <a:pt x="857" y="3290"/>
                </a:lnTo>
                <a:lnTo>
                  <a:pt x="871" y="3319"/>
                </a:lnTo>
                <a:lnTo>
                  <a:pt x="883" y="3346"/>
                </a:lnTo>
                <a:lnTo>
                  <a:pt x="898" y="3374"/>
                </a:lnTo>
                <a:lnTo>
                  <a:pt x="913" y="3402"/>
                </a:lnTo>
                <a:lnTo>
                  <a:pt x="928" y="3428"/>
                </a:lnTo>
                <a:lnTo>
                  <a:pt x="944" y="3455"/>
                </a:lnTo>
                <a:lnTo>
                  <a:pt x="961" y="3480"/>
                </a:lnTo>
                <a:lnTo>
                  <a:pt x="978" y="3506"/>
                </a:lnTo>
                <a:lnTo>
                  <a:pt x="996" y="3530"/>
                </a:lnTo>
                <a:lnTo>
                  <a:pt x="1015" y="3555"/>
                </a:lnTo>
                <a:lnTo>
                  <a:pt x="1034" y="3578"/>
                </a:lnTo>
                <a:lnTo>
                  <a:pt x="1056" y="3600"/>
                </a:lnTo>
                <a:lnTo>
                  <a:pt x="1066" y="3612"/>
                </a:lnTo>
                <a:lnTo>
                  <a:pt x="1077" y="3623"/>
                </a:lnTo>
                <a:lnTo>
                  <a:pt x="1099" y="3644"/>
                </a:lnTo>
                <a:lnTo>
                  <a:pt x="1123" y="3664"/>
                </a:lnTo>
                <a:lnTo>
                  <a:pt x="1147" y="3683"/>
                </a:lnTo>
                <a:lnTo>
                  <a:pt x="1160" y="3693"/>
                </a:lnTo>
                <a:lnTo>
                  <a:pt x="1173" y="3701"/>
                </a:lnTo>
                <a:lnTo>
                  <a:pt x="1199" y="3719"/>
                </a:lnTo>
                <a:lnTo>
                  <a:pt x="1213" y="3728"/>
                </a:lnTo>
                <a:lnTo>
                  <a:pt x="1227" y="3735"/>
                </a:lnTo>
                <a:lnTo>
                  <a:pt x="1241" y="3743"/>
                </a:lnTo>
                <a:lnTo>
                  <a:pt x="1255" y="3750"/>
                </a:lnTo>
                <a:lnTo>
                  <a:pt x="1286" y="3764"/>
                </a:lnTo>
                <a:lnTo>
                  <a:pt x="1301" y="3772"/>
                </a:lnTo>
                <a:lnTo>
                  <a:pt x="1317" y="3778"/>
                </a:lnTo>
                <a:lnTo>
                  <a:pt x="1334" y="3783"/>
                </a:lnTo>
                <a:lnTo>
                  <a:pt x="1350" y="3789"/>
                </a:lnTo>
                <a:lnTo>
                  <a:pt x="1367" y="3794"/>
                </a:lnTo>
                <a:lnTo>
                  <a:pt x="1385" y="3799"/>
                </a:lnTo>
                <a:lnTo>
                  <a:pt x="1402" y="3803"/>
                </a:lnTo>
                <a:lnTo>
                  <a:pt x="1420" y="3808"/>
                </a:lnTo>
                <a:lnTo>
                  <a:pt x="1438" y="3812"/>
                </a:lnTo>
                <a:lnTo>
                  <a:pt x="1457" y="3815"/>
                </a:lnTo>
                <a:lnTo>
                  <a:pt x="1496" y="3822"/>
                </a:lnTo>
                <a:lnTo>
                  <a:pt x="1516" y="3824"/>
                </a:lnTo>
                <a:lnTo>
                  <a:pt x="1536" y="3826"/>
                </a:lnTo>
                <a:lnTo>
                  <a:pt x="1556" y="3828"/>
                </a:lnTo>
                <a:lnTo>
                  <a:pt x="1578" y="3829"/>
                </a:lnTo>
                <a:lnTo>
                  <a:pt x="1599" y="3830"/>
                </a:lnTo>
                <a:lnTo>
                  <a:pt x="1621" y="3830"/>
                </a:lnTo>
                <a:lnTo>
                  <a:pt x="1641" y="3830"/>
                </a:lnTo>
                <a:lnTo>
                  <a:pt x="1663" y="3830"/>
                </a:lnTo>
                <a:lnTo>
                  <a:pt x="1684" y="3828"/>
                </a:lnTo>
                <a:lnTo>
                  <a:pt x="1705" y="3827"/>
                </a:lnTo>
                <a:lnTo>
                  <a:pt x="1750" y="3823"/>
                </a:lnTo>
                <a:lnTo>
                  <a:pt x="1795" y="3818"/>
                </a:lnTo>
                <a:lnTo>
                  <a:pt x="1842" y="3813"/>
                </a:lnTo>
                <a:lnTo>
                  <a:pt x="1889" y="3809"/>
                </a:lnTo>
                <a:lnTo>
                  <a:pt x="1936" y="3806"/>
                </a:lnTo>
                <a:lnTo>
                  <a:pt x="1984" y="3802"/>
                </a:lnTo>
                <a:lnTo>
                  <a:pt x="2007" y="3802"/>
                </a:lnTo>
                <a:lnTo>
                  <a:pt x="2030" y="3802"/>
                </a:lnTo>
                <a:lnTo>
                  <a:pt x="2053" y="3803"/>
                </a:lnTo>
                <a:lnTo>
                  <a:pt x="2076" y="3804"/>
                </a:lnTo>
                <a:lnTo>
                  <a:pt x="2098" y="3807"/>
                </a:lnTo>
                <a:lnTo>
                  <a:pt x="2121" y="3810"/>
                </a:lnTo>
                <a:lnTo>
                  <a:pt x="2143" y="3814"/>
                </a:lnTo>
                <a:lnTo>
                  <a:pt x="2164" y="3819"/>
                </a:lnTo>
                <a:lnTo>
                  <a:pt x="2175" y="3822"/>
                </a:lnTo>
                <a:lnTo>
                  <a:pt x="2186" y="3825"/>
                </a:lnTo>
                <a:lnTo>
                  <a:pt x="2207" y="3832"/>
                </a:lnTo>
                <a:lnTo>
                  <a:pt x="2227" y="3841"/>
                </a:lnTo>
                <a:lnTo>
                  <a:pt x="2237" y="3845"/>
                </a:lnTo>
                <a:lnTo>
                  <a:pt x="2246" y="3850"/>
                </a:lnTo>
                <a:lnTo>
                  <a:pt x="2256" y="3856"/>
                </a:lnTo>
                <a:lnTo>
                  <a:pt x="2265" y="3861"/>
                </a:lnTo>
                <a:lnTo>
                  <a:pt x="2283" y="3874"/>
                </a:lnTo>
                <a:lnTo>
                  <a:pt x="2293" y="3880"/>
                </a:lnTo>
                <a:lnTo>
                  <a:pt x="2301" y="3887"/>
                </a:lnTo>
                <a:lnTo>
                  <a:pt x="2310" y="3895"/>
                </a:lnTo>
                <a:lnTo>
                  <a:pt x="2318" y="3902"/>
                </a:lnTo>
                <a:lnTo>
                  <a:pt x="2327" y="3910"/>
                </a:lnTo>
                <a:lnTo>
                  <a:pt x="2334" y="3917"/>
                </a:lnTo>
                <a:lnTo>
                  <a:pt x="2341" y="3926"/>
                </a:lnTo>
                <a:lnTo>
                  <a:pt x="2348" y="3933"/>
                </a:lnTo>
                <a:lnTo>
                  <a:pt x="2361" y="3949"/>
                </a:lnTo>
                <a:lnTo>
                  <a:pt x="2373" y="3965"/>
                </a:lnTo>
                <a:lnTo>
                  <a:pt x="2383" y="3982"/>
                </a:lnTo>
                <a:lnTo>
                  <a:pt x="2393" y="3998"/>
                </a:lnTo>
                <a:lnTo>
                  <a:pt x="2401" y="4015"/>
                </a:lnTo>
                <a:lnTo>
                  <a:pt x="2409" y="4032"/>
                </a:lnTo>
                <a:lnTo>
                  <a:pt x="2416" y="4049"/>
                </a:lnTo>
                <a:lnTo>
                  <a:pt x="2422" y="4066"/>
                </a:lnTo>
                <a:lnTo>
                  <a:pt x="2428" y="4084"/>
                </a:lnTo>
                <a:lnTo>
                  <a:pt x="2432" y="4101"/>
                </a:lnTo>
                <a:lnTo>
                  <a:pt x="2438" y="4119"/>
                </a:lnTo>
                <a:lnTo>
                  <a:pt x="2441" y="4137"/>
                </a:lnTo>
                <a:lnTo>
                  <a:pt x="2448" y="4172"/>
                </a:lnTo>
                <a:lnTo>
                  <a:pt x="2453" y="4209"/>
                </a:lnTo>
                <a:lnTo>
                  <a:pt x="2459" y="4244"/>
                </a:lnTo>
                <a:lnTo>
                  <a:pt x="2464" y="4280"/>
                </a:lnTo>
                <a:lnTo>
                  <a:pt x="2469" y="4315"/>
                </a:lnTo>
                <a:lnTo>
                  <a:pt x="2477" y="4350"/>
                </a:lnTo>
                <a:lnTo>
                  <a:pt x="2481" y="4367"/>
                </a:lnTo>
                <a:lnTo>
                  <a:pt x="2485" y="4384"/>
                </a:lnTo>
                <a:lnTo>
                  <a:pt x="2490" y="4401"/>
                </a:lnTo>
                <a:lnTo>
                  <a:pt x="2495" y="4417"/>
                </a:lnTo>
                <a:lnTo>
                  <a:pt x="2501" y="4434"/>
                </a:lnTo>
                <a:lnTo>
                  <a:pt x="2509" y="4450"/>
                </a:lnTo>
                <a:lnTo>
                  <a:pt x="2518" y="4470"/>
                </a:lnTo>
                <a:lnTo>
                  <a:pt x="2528" y="4489"/>
                </a:lnTo>
                <a:lnTo>
                  <a:pt x="2538" y="4508"/>
                </a:lnTo>
                <a:lnTo>
                  <a:pt x="2550" y="4526"/>
                </a:lnTo>
                <a:lnTo>
                  <a:pt x="2562" y="4545"/>
                </a:lnTo>
                <a:lnTo>
                  <a:pt x="2575" y="4562"/>
                </a:lnTo>
                <a:lnTo>
                  <a:pt x="2588" y="4577"/>
                </a:lnTo>
                <a:lnTo>
                  <a:pt x="2602" y="4593"/>
                </a:lnTo>
                <a:lnTo>
                  <a:pt x="2617" y="4608"/>
                </a:lnTo>
                <a:lnTo>
                  <a:pt x="2633" y="4623"/>
                </a:lnTo>
                <a:lnTo>
                  <a:pt x="2649" y="4637"/>
                </a:lnTo>
                <a:lnTo>
                  <a:pt x="2667" y="4651"/>
                </a:lnTo>
                <a:lnTo>
                  <a:pt x="2684" y="4664"/>
                </a:lnTo>
                <a:lnTo>
                  <a:pt x="2703" y="4676"/>
                </a:lnTo>
                <a:lnTo>
                  <a:pt x="2723" y="4688"/>
                </a:lnTo>
                <a:lnTo>
                  <a:pt x="2744" y="4699"/>
                </a:lnTo>
                <a:lnTo>
                  <a:pt x="2765" y="4709"/>
                </a:lnTo>
                <a:lnTo>
                  <a:pt x="2787" y="4719"/>
                </a:lnTo>
                <a:lnTo>
                  <a:pt x="2811" y="4728"/>
                </a:lnTo>
                <a:lnTo>
                  <a:pt x="2835" y="4737"/>
                </a:lnTo>
                <a:lnTo>
                  <a:pt x="2860" y="4745"/>
                </a:lnTo>
                <a:lnTo>
                  <a:pt x="2886" y="4753"/>
                </a:lnTo>
                <a:lnTo>
                  <a:pt x="2913" y="4760"/>
                </a:lnTo>
                <a:lnTo>
                  <a:pt x="2941" y="4767"/>
                </a:lnTo>
                <a:lnTo>
                  <a:pt x="2970" y="4773"/>
                </a:lnTo>
                <a:lnTo>
                  <a:pt x="3000" y="4778"/>
                </a:lnTo>
                <a:lnTo>
                  <a:pt x="3015" y="4781"/>
                </a:lnTo>
                <a:lnTo>
                  <a:pt x="3031" y="4784"/>
                </a:lnTo>
                <a:lnTo>
                  <a:pt x="3063" y="4788"/>
                </a:lnTo>
                <a:lnTo>
                  <a:pt x="3097" y="4791"/>
                </a:lnTo>
                <a:lnTo>
                  <a:pt x="3114" y="4793"/>
                </a:lnTo>
                <a:lnTo>
                  <a:pt x="3131" y="4794"/>
                </a:lnTo>
                <a:lnTo>
                  <a:pt x="3166" y="4798"/>
                </a:lnTo>
                <a:lnTo>
                  <a:pt x="3202" y="4800"/>
                </a:lnTo>
                <a:lnTo>
                  <a:pt x="3186" y="4812"/>
                </a:lnTo>
                <a:lnTo>
                  <a:pt x="3170" y="4824"/>
                </a:lnTo>
                <a:lnTo>
                  <a:pt x="3153" y="4836"/>
                </a:lnTo>
                <a:lnTo>
                  <a:pt x="3136" y="4846"/>
                </a:lnTo>
                <a:lnTo>
                  <a:pt x="3118" y="4856"/>
                </a:lnTo>
                <a:lnTo>
                  <a:pt x="3099" y="4866"/>
                </a:lnTo>
                <a:lnTo>
                  <a:pt x="3080" y="4874"/>
                </a:lnTo>
                <a:lnTo>
                  <a:pt x="3059" y="4883"/>
                </a:lnTo>
                <a:lnTo>
                  <a:pt x="3039" y="4890"/>
                </a:lnTo>
                <a:lnTo>
                  <a:pt x="3019" y="4898"/>
                </a:lnTo>
                <a:lnTo>
                  <a:pt x="2998" y="4904"/>
                </a:lnTo>
                <a:lnTo>
                  <a:pt x="2976" y="4909"/>
                </a:lnTo>
                <a:lnTo>
                  <a:pt x="2954" y="4916"/>
                </a:lnTo>
                <a:lnTo>
                  <a:pt x="2932" y="4920"/>
                </a:lnTo>
                <a:lnTo>
                  <a:pt x="2909" y="4924"/>
                </a:lnTo>
                <a:lnTo>
                  <a:pt x="2886" y="4928"/>
                </a:lnTo>
                <a:lnTo>
                  <a:pt x="2863" y="4932"/>
                </a:lnTo>
                <a:lnTo>
                  <a:pt x="2839" y="4934"/>
                </a:lnTo>
                <a:lnTo>
                  <a:pt x="2816" y="4936"/>
                </a:lnTo>
                <a:lnTo>
                  <a:pt x="2791" y="4938"/>
                </a:lnTo>
                <a:lnTo>
                  <a:pt x="2767" y="4939"/>
                </a:lnTo>
                <a:lnTo>
                  <a:pt x="2743" y="4940"/>
                </a:lnTo>
                <a:lnTo>
                  <a:pt x="2693" y="4940"/>
                </a:lnTo>
                <a:lnTo>
                  <a:pt x="2668" y="4939"/>
                </a:lnTo>
                <a:lnTo>
                  <a:pt x="2643" y="4938"/>
                </a:lnTo>
                <a:lnTo>
                  <a:pt x="2618" y="4937"/>
                </a:lnTo>
                <a:lnTo>
                  <a:pt x="2593" y="4935"/>
                </a:lnTo>
                <a:lnTo>
                  <a:pt x="2567" y="4933"/>
                </a:lnTo>
                <a:lnTo>
                  <a:pt x="2542" y="4929"/>
                </a:lnTo>
                <a:lnTo>
                  <a:pt x="2491" y="4922"/>
                </a:lnTo>
                <a:lnTo>
                  <a:pt x="2441" y="4913"/>
                </a:lnTo>
                <a:lnTo>
                  <a:pt x="2391" y="4904"/>
                </a:lnTo>
                <a:lnTo>
                  <a:pt x="2365" y="4898"/>
                </a:lnTo>
                <a:lnTo>
                  <a:pt x="2341" y="4892"/>
                </a:lnTo>
                <a:lnTo>
                  <a:pt x="2316" y="4885"/>
                </a:lnTo>
                <a:lnTo>
                  <a:pt x="2292" y="4878"/>
                </a:lnTo>
                <a:lnTo>
                  <a:pt x="2268" y="4871"/>
                </a:lnTo>
                <a:lnTo>
                  <a:pt x="2244" y="4864"/>
                </a:lnTo>
                <a:lnTo>
                  <a:pt x="2221" y="4856"/>
                </a:lnTo>
                <a:lnTo>
                  <a:pt x="2197" y="4849"/>
                </a:lnTo>
                <a:lnTo>
                  <a:pt x="2152" y="4831"/>
                </a:lnTo>
                <a:lnTo>
                  <a:pt x="2129" y="4822"/>
                </a:lnTo>
                <a:lnTo>
                  <a:pt x="2107" y="4812"/>
                </a:lnTo>
                <a:lnTo>
                  <a:pt x="2086" y="4803"/>
                </a:lnTo>
                <a:lnTo>
                  <a:pt x="2064" y="4793"/>
                </a:lnTo>
                <a:lnTo>
                  <a:pt x="2024" y="4772"/>
                </a:lnTo>
                <a:lnTo>
                  <a:pt x="2004" y="4761"/>
                </a:lnTo>
                <a:lnTo>
                  <a:pt x="1985" y="4751"/>
                </a:lnTo>
                <a:lnTo>
                  <a:pt x="1967" y="4740"/>
                </a:lnTo>
                <a:lnTo>
                  <a:pt x="1949" y="4728"/>
                </a:lnTo>
                <a:lnTo>
                  <a:pt x="1930" y="4717"/>
                </a:lnTo>
                <a:lnTo>
                  <a:pt x="1913" y="4705"/>
                </a:lnTo>
                <a:lnTo>
                  <a:pt x="1897" y="4692"/>
                </a:lnTo>
                <a:lnTo>
                  <a:pt x="1882" y="4681"/>
                </a:lnTo>
                <a:lnTo>
                  <a:pt x="1867" y="4668"/>
                </a:lnTo>
                <a:lnTo>
                  <a:pt x="1852" y="4655"/>
                </a:lnTo>
                <a:lnTo>
                  <a:pt x="1839" y="4642"/>
                </a:lnTo>
                <a:lnTo>
                  <a:pt x="1826" y="4630"/>
                </a:lnTo>
                <a:lnTo>
                  <a:pt x="1827" y="4663"/>
                </a:lnTo>
                <a:lnTo>
                  <a:pt x="1831" y="4694"/>
                </a:lnTo>
                <a:lnTo>
                  <a:pt x="1834" y="4727"/>
                </a:lnTo>
                <a:lnTo>
                  <a:pt x="1838" y="4759"/>
                </a:lnTo>
                <a:lnTo>
                  <a:pt x="1843" y="4792"/>
                </a:lnTo>
                <a:lnTo>
                  <a:pt x="1850" y="4824"/>
                </a:lnTo>
                <a:lnTo>
                  <a:pt x="1856" y="4856"/>
                </a:lnTo>
                <a:lnTo>
                  <a:pt x="1863" y="4887"/>
                </a:lnTo>
                <a:lnTo>
                  <a:pt x="1871" y="4919"/>
                </a:lnTo>
                <a:lnTo>
                  <a:pt x="1880" y="4950"/>
                </a:lnTo>
                <a:lnTo>
                  <a:pt x="1890" y="4980"/>
                </a:lnTo>
                <a:lnTo>
                  <a:pt x="1901" y="5010"/>
                </a:lnTo>
                <a:lnTo>
                  <a:pt x="1911" y="5040"/>
                </a:lnTo>
                <a:lnTo>
                  <a:pt x="1923" y="5070"/>
                </a:lnTo>
                <a:lnTo>
                  <a:pt x="1936" y="5100"/>
                </a:lnTo>
                <a:lnTo>
                  <a:pt x="1950" y="5128"/>
                </a:lnTo>
                <a:lnTo>
                  <a:pt x="1963" y="5157"/>
                </a:lnTo>
                <a:lnTo>
                  <a:pt x="1979" y="5185"/>
                </a:lnTo>
                <a:lnTo>
                  <a:pt x="1994" y="5212"/>
                </a:lnTo>
                <a:lnTo>
                  <a:pt x="2011" y="5239"/>
                </a:lnTo>
                <a:lnTo>
                  <a:pt x="2028" y="5265"/>
                </a:lnTo>
                <a:lnTo>
                  <a:pt x="2046" y="5292"/>
                </a:lnTo>
                <a:lnTo>
                  <a:pt x="2065" y="5318"/>
                </a:lnTo>
                <a:lnTo>
                  <a:pt x="2085" y="5342"/>
                </a:lnTo>
                <a:lnTo>
                  <a:pt x="2106" y="5366"/>
                </a:lnTo>
                <a:lnTo>
                  <a:pt x="2127" y="5391"/>
                </a:lnTo>
                <a:lnTo>
                  <a:pt x="2148" y="5414"/>
                </a:lnTo>
                <a:lnTo>
                  <a:pt x="2172" y="5437"/>
                </a:lnTo>
                <a:lnTo>
                  <a:pt x="2195" y="5458"/>
                </a:lnTo>
                <a:lnTo>
                  <a:pt x="2220" y="5479"/>
                </a:lnTo>
                <a:lnTo>
                  <a:pt x="2244" y="5500"/>
                </a:lnTo>
                <a:lnTo>
                  <a:pt x="2270" y="5520"/>
                </a:lnTo>
                <a:lnTo>
                  <a:pt x="2296" y="5539"/>
                </a:lnTo>
                <a:lnTo>
                  <a:pt x="2324" y="5558"/>
                </a:lnTo>
                <a:lnTo>
                  <a:pt x="2352" y="5575"/>
                </a:lnTo>
                <a:lnTo>
                  <a:pt x="2381" y="5592"/>
                </a:lnTo>
                <a:lnTo>
                  <a:pt x="2411" y="5608"/>
                </a:lnTo>
                <a:lnTo>
                  <a:pt x="2442" y="5623"/>
                </a:lnTo>
                <a:lnTo>
                  <a:pt x="2473" y="5638"/>
                </a:lnTo>
                <a:lnTo>
                  <a:pt x="2504" y="5650"/>
                </a:lnTo>
                <a:lnTo>
                  <a:pt x="2537" y="5663"/>
                </a:lnTo>
                <a:lnTo>
                  <a:pt x="2571" y="5675"/>
                </a:lnTo>
                <a:lnTo>
                  <a:pt x="2605" y="5685"/>
                </a:lnTo>
                <a:lnTo>
                  <a:pt x="2641" y="5696"/>
                </a:lnTo>
                <a:lnTo>
                  <a:pt x="2677" y="5705"/>
                </a:lnTo>
                <a:lnTo>
                  <a:pt x="2714" y="5712"/>
                </a:lnTo>
                <a:lnTo>
                  <a:pt x="2751" y="5719"/>
                </a:lnTo>
                <a:lnTo>
                  <a:pt x="2789" y="5725"/>
                </a:lnTo>
                <a:lnTo>
                  <a:pt x="2829" y="5730"/>
                </a:lnTo>
                <a:lnTo>
                  <a:pt x="2868" y="5733"/>
                </a:lnTo>
                <a:lnTo>
                  <a:pt x="2909" y="5736"/>
                </a:lnTo>
                <a:lnTo>
                  <a:pt x="2951" y="5738"/>
                </a:lnTo>
                <a:lnTo>
                  <a:pt x="2993" y="5738"/>
                </a:lnTo>
                <a:lnTo>
                  <a:pt x="3036" y="5738"/>
                </a:lnTo>
                <a:lnTo>
                  <a:pt x="3080" y="5735"/>
                </a:lnTo>
                <a:lnTo>
                  <a:pt x="3124" y="5732"/>
                </a:lnTo>
                <a:lnTo>
                  <a:pt x="3170" y="5728"/>
                </a:lnTo>
                <a:lnTo>
                  <a:pt x="3217" y="5723"/>
                </a:lnTo>
                <a:lnTo>
                  <a:pt x="3263" y="5716"/>
                </a:lnTo>
                <a:lnTo>
                  <a:pt x="3311" y="5708"/>
                </a:lnTo>
                <a:lnTo>
                  <a:pt x="3360" y="5699"/>
                </a:lnTo>
                <a:lnTo>
                  <a:pt x="3409" y="5689"/>
                </a:lnTo>
                <a:lnTo>
                  <a:pt x="3459" y="5676"/>
                </a:lnTo>
                <a:lnTo>
                  <a:pt x="3510" y="5663"/>
                </a:lnTo>
                <a:lnTo>
                  <a:pt x="3546" y="5655"/>
                </a:lnTo>
                <a:lnTo>
                  <a:pt x="3563" y="5651"/>
                </a:lnTo>
                <a:lnTo>
                  <a:pt x="3579" y="5648"/>
                </a:lnTo>
                <a:lnTo>
                  <a:pt x="3596" y="5645"/>
                </a:lnTo>
                <a:lnTo>
                  <a:pt x="3612" y="5643"/>
                </a:lnTo>
                <a:lnTo>
                  <a:pt x="3643" y="5641"/>
                </a:lnTo>
                <a:lnTo>
                  <a:pt x="3673" y="5641"/>
                </a:lnTo>
                <a:lnTo>
                  <a:pt x="3688" y="5642"/>
                </a:lnTo>
                <a:lnTo>
                  <a:pt x="3701" y="5644"/>
                </a:lnTo>
                <a:lnTo>
                  <a:pt x="3715" y="5646"/>
                </a:lnTo>
                <a:lnTo>
                  <a:pt x="3729" y="5649"/>
                </a:lnTo>
                <a:lnTo>
                  <a:pt x="3742" y="5652"/>
                </a:lnTo>
                <a:lnTo>
                  <a:pt x="3755" y="5657"/>
                </a:lnTo>
                <a:lnTo>
                  <a:pt x="3767" y="5662"/>
                </a:lnTo>
                <a:lnTo>
                  <a:pt x="3779" y="5667"/>
                </a:lnTo>
                <a:lnTo>
                  <a:pt x="3791" y="5674"/>
                </a:lnTo>
                <a:lnTo>
                  <a:pt x="3802" y="5681"/>
                </a:lnTo>
                <a:lnTo>
                  <a:pt x="3813" y="5690"/>
                </a:lnTo>
                <a:lnTo>
                  <a:pt x="3824" y="5698"/>
                </a:lnTo>
                <a:lnTo>
                  <a:pt x="3834" y="5708"/>
                </a:lnTo>
                <a:lnTo>
                  <a:pt x="3844" y="5718"/>
                </a:lnTo>
                <a:lnTo>
                  <a:pt x="3853" y="5730"/>
                </a:lnTo>
                <a:lnTo>
                  <a:pt x="3863" y="5742"/>
                </a:lnTo>
                <a:lnTo>
                  <a:pt x="3872" y="5756"/>
                </a:lnTo>
                <a:lnTo>
                  <a:pt x="3880" y="5769"/>
                </a:lnTo>
                <a:lnTo>
                  <a:pt x="3889" y="5784"/>
                </a:lnTo>
                <a:lnTo>
                  <a:pt x="3896" y="5799"/>
                </a:lnTo>
                <a:lnTo>
                  <a:pt x="3903" y="5816"/>
                </a:lnTo>
                <a:lnTo>
                  <a:pt x="3911" y="5834"/>
                </a:lnTo>
                <a:lnTo>
                  <a:pt x="3920" y="5858"/>
                </a:lnTo>
                <a:lnTo>
                  <a:pt x="3931" y="5881"/>
                </a:lnTo>
                <a:lnTo>
                  <a:pt x="3943" y="5902"/>
                </a:lnTo>
                <a:lnTo>
                  <a:pt x="3954" y="5924"/>
                </a:lnTo>
                <a:lnTo>
                  <a:pt x="3967" y="5943"/>
                </a:lnTo>
                <a:lnTo>
                  <a:pt x="3974" y="5951"/>
                </a:lnTo>
                <a:lnTo>
                  <a:pt x="3981" y="5961"/>
                </a:lnTo>
                <a:lnTo>
                  <a:pt x="3995" y="5978"/>
                </a:lnTo>
                <a:lnTo>
                  <a:pt x="4010" y="5994"/>
                </a:lnTo>
                <a:lnTo>
                  <a:pt x="4025" y="6009"/>
                </a:lnTo>
                <a:lnTo>
                  <a:pt x="4041" y="6022"/>
                </a:lnTo>
                <a:lnTo>
                  <a:pt x="4049" y="6029"/>
                </a:lnTo>
                <a:lnTo>
                  <a:pt x="4058" y="6035"/>
                </a:lnTo>
                <a:lnTo>
                  <a:pt x="4075" y="6047"/>
                </a:lnTo>
                <a:lnTo>
                  <a:pt x="4092" y="6058"/>
                </a:lnTo>
                <a:lnTo>
                  <a:pt x="4110" y="6067"/>
                </a:lnTo>
                <a:lnTo>
                  <a:pt x="4128" y="6076"/>
                </a:lnTo>
                <a:lnTo>
                  <a:pt x="4147" y="6084"/>
                </a:lnTo>
                <a:lnTo>
                  <a:pt x="4155" y="6088"/>
                </a:lnTo>
                <a:lnTo>
                  <a:pt x="4165" y="6092"/>
                </a:lnTo>
                <a:lnTo>
                  <a:pt x="4185" y="6098"/>
                </a:lnTo>
                <a:lnTo>
                  <a:pt x="4204" y="6103"/>
                </a:lnTo>
                <a:lnTo>
                  <a:pt x="4224" y="6108"/>
                </a:lnTo>
                <a:lnTo>
                  <a:pt x="4245" y="6112"/>
                </a:lnTo>
                <a:lnTo>
                  <a:pt x="4254" y="6114"/>
                </a:lnTo>
                <a:lnTo>
                  <a:pt x="4265" y="6115"/>
                </a:lnTo>
                <a:lnTo>
                  <a:pt x="4285" y="6118"/>
                </a:lnTo>
                <a:lnTo>
                  <a:pt x="4306" y="6120"/>
                </a:lnTo>
                <a:lnTo>
                  <a:pt x="4328" y="6121"/>
                </a:lnTo>
                <a:lnTo>
                  <a:pt x="4349" y="6122"/>
                </a:lnTo>
                <a:lnTo>
                  <a:pt x="4369" y="6122"/>
                </a:lnTo>
                <a:lnTo>
                  <a:pt x="4390" y="6121"/>
                </a:lnTo>
                <a:lnTo>
                  <a:pt x="4433" y="6119"/>
                </a:lnTo>
                <a:lnTo>
                  <a:pt x="4454" y="6117"/>
                </a:lnTo>
                <a:lnTo>
                  <a:pt x="4475" y="6115"/>
                </a:lnTo>
                <a:lnTo>
                  <a:pt x="4523" y="6110"/>
                </a:lnTo>
                <a:lnTo>
                  <a:pt x="4570" y="6104"/>
                </a:lnTo>
                <a:lnTo>
                  <a:pt x="4616" y="6101"/>
                </a:lnTo>
                <a:lnTo>
                  <a:pt x="4659" y="6099"/>
                </a:lnTo>
                <a:lnTo>
                  <a:pt x="4703" y="6098"/>
                </a:lnTo>
                <a:lnTo>
                  <a:pt x="4724" y="6097"/>
                </a:lnTo>
                <a:lnTo>
                  <a:pt x="4744" y="6097"/>
                </a:lnTo>
                <a:lnTo>
                  <a:pt x="4786" y="6098"/>
                </a:lnTo>
                <a:lnTo>
                  <a:pt x="4826" y="6100"/>
                </a:lnTo>
                <a:lnTo>
                  <a:pt x="4865" y="6102"/>
                </a:lnTo>
                <a:lnTo>
                  <a:pt x="4885" y="6104"/>
                </a:lnTo>
                <a:lnTo>
                  <a:pt x="4904" y="6106"/>
                </a:lnTo>
                <a:lnTo>
                  <a:pt x="4941" y="6112"/>
                </a:lnTo>
                <a:lnTo>
                  <a:pt x="4978" y="6118"/>
                </a:lnTo>
                <a:lnTo>
                  <a:pt x="5013" y="6126"/>
                </a:lnTo>
                <a:lnTo>
                  <a:pt x="5031" y="6130"/>
                </a:lnTo>
                <a:lnTo>
                  <a:pt x="5048" y="6134"/>
                </a:lnTo>
                <a:lnTo>
                  <a:pt x="5083" y="6144"/>
                </a:lnTo>
                <a:lnTo>
                  <a:pt x="5100" y="6149"/>
                </a:lnTo>
                <a:lnTo>
                  <a:pt x="5116" y="6155"/>
                </a:lnTo>
                <a:lnTo>
                  <a:pt x="5150" y="6167"/>
                </a:lnTo>
                <a:lnTo>
                  <a:pt x="5166" y="6175"/>
                </a:lnTo>
                <a:lnTo>
                  <a:pt x="5182" y="6181"/>
                </a:lnTo>
                <a:lnTo>
                  <a:pt x="5198" y="6188"/>
                </a:lnTo>
                <a:lnTo>
                  <a:pt x="5214" y="6196"/>
                </a:lnTo>
                <a:lnTo>
                  <a:pt x="5230" y="6203"/>
                </a:lnTo>
                <a:lnTo>
                  <a:pt x="5246" y="6212"/>
                </a:lnTo>
                <a:lnTo>
                  <a:pt x="5277" y="6229"/>
                </a:lnTo>
                <a:lnTo>
                  <a:pt x="5307" y="6248"/>
                </a:lnTo>
                <a:lnTo>
                  <a:pt x="5337" y="6268"/>
                </a:lnTo>
                <a:lnTo>
                  <a:pt x="5366" y="6289"/>
                </a:lnTo>
                <a:lnTo>
                  <a:pt x="5396" y="6312"/>
                </a:lnTo>
                <a:lnTo>
                  <a:pt x="5411" y="6323"/>
                </a:lnTo>
                <a:lnTo>
                  <a:pt x="5425" y="6336"/>
                </a:lnTo>
                <a:lnTo>
                  <a:pt x="5453" y="6362"/>
                </a:lnTo>
                <a:lnTo>
                  <a:pt x="5482" y="6388"/>
                </a:lnTo>
                <a:lnTo>
                  <a:pt x="5496" y="6402"/>
                </a:lnTo>
                <a:lnTo>
                  <a:pt x="5510" y="6416"/>
                </a:lnTo>
                <a:lnTo>
                  <a:pt x="5538" y="6446"/>
                </a:lnTo>
                <a:lnTo>
                  <a:pt x="5566" y="6476"/>
                </a:lnTo>
                <a:lnTo>
                  <a:pt x="5594" y="6509"/>
                </a:lnTo>
                <a:lnTo>
                  <a:pt x="5597" y="6482"/>
                </a:lnTo>
                <a:lnTo>
                  <a:pt x="5599" y="6455"/>
                </a:lnTo>
                <a:lnTo>
                  <a:pt x="5600" y="6429"/>
                </a:lnTo>
                <a:lnTo>
                  <a:pt x="5601" y="6402"/>
                </a:lnTo>
                <a:lnTo>
                  <a:pt x="5601" y="6377"/>
                </a:lnTo>
                <a:lnTo>
                  <a:pt x="5600" y="6351"/>
                </a:lnTo>
                <a:lnTo>
                  <a:pt x="5599" y="6325"/>
                </a:lnTo>
                <a:lnTo>
                  <a:pt x="5597" y="6301"/>
                </a:lnTo>
                <a:lnTo>
                  <a:pt x="5595" y="6276"/>
                </a:lnTo>
                <a:lnTo>
                  <a:pt x="5592" y="6252"/>
                </a:lnTo>
                <a:lnTo>
                  <a:pt x="5588" y="6228"/>
                </a:lnTo>
                <a:lnTo>
                  <a:pt x="5584" y="6204"/>
                </a:lnTo>
                <a:lnTo>
                  <a:pt x="5579" y="6181"/>
                </a:lnTo>
                <a:lnTo>
                  <a:pt x="5573" y="6159"/>
                </a:lnTo>
                <a:lnTo>
                  <a:pt x="5568" y="6136"/>
                </a:lnTo>
                <a:lnTo>
                  <a:pt x="5562" y="6114"/>
                </a:lnTo>
                <a:lnTo>
                  <a:pt x="5555" y="6092"/>
                </a:lnTo>
                <a:lnTo>
                  <a:pt x="5548" y="6070"/>
                </a:lnTo>
                <a:lnTo>
                  <a:pt x="5540" y="6049"/>
                </a:lnTo>
                <a:lnTo>
                  <a:pt x="5532" y="6028"/>
                </a:lnTo>
                <a:lnTo>
                  <a:pt x="5525" y="6008"/>
                </a:lnTo>
                <a:lnTo>
                  <a:pt x="5515" y="5987"/>
                </a:lnTo>
                <a:lnTo>
                  <a:pt x="5506" y="5967"/>
                </a:lnTo>
                <a:lnTo>
                  <a:pt x="5497" y="5948"/>
                </a:lnTo>
                <a:lnTo>
                  <a:pt x="5486" y="5929"/>
                </a:lnTo>
                <a:lnTo>
                  <a:pt x="5477" y="5910"/>
                </a:lnTo>
                <a:lnTo>
                  <a:pt x="5466" y="5892"/>
                </a:lnTo>
                <a:lnTo>
                  <a:pt x="5454" y="5873"/>
                </a:lnTo>
                <a:lnTo>
                  <a:pt x="5444" y="5856"/>
                </a:lnTo>
                <a:lnTo>
                  <a:pt x="5432" y="5837"/>
                </a:lnTo>
                <a:lnTo>
                  <a:pt x="5420" y="5820"/>
                </a:lnTo>
                <a:lnTo>
                  <a:pt x="5409" y="5803"/>
                </a:lnTo>
                <a:lnTo>
                  <a:pt x="5383" y="5769"/>
                </a:lnTo>
                <a:lnTo>
                  <a:pt x="5358" y="5738"/>
                </a:lnTo>
                <a:lnTo>
                  <a:pt x="5331" y="5707"/>
                </a:lnTo>
                <a:lnTo>
                  <a:pt x="5318" y="5692"/>
                </a:lnTo>
                <a:lnTo>
                  <a:pt x="5304" y="5678"/>
                </a:lnTo>
                <a:lnTo>
                  <a:pt x="5277" y="5649"/>
                </a:lnTo>
                <a:lnTo>
                  <a:pt x="5249" y="5623"/>
                </a:lnTo>
                <a:lnTo>
                  <a:pt x="5222" y="5596"/>
                </a:lnTo>
                <a:lnTo>
                  <a:pt x="5193" y="5572"/>
                </a:lnTo>
                <a:lnTo>
                  <a:pt x="5164" y="5547"/>
                </a:lnTo>
                <a:lnTo>
                  <a:pt x="5137" y="5525"/>
                </a:lnTo>
                <a:lnTo>
                  <a:pt x="5109" y="5504"/>
                </a:lnTo>
                <a:lnTo>
                  <a:pt x="5081" y="5483"/>
                </a:lnTo>
                <a:lnTo>
                  <a:pt x="5054" y="5464"/>
                </a:lnTo>
                <a:lnTo>
                  <a:pt x="5027" y="5446"/>
                </a:lnTo>
                <a:lnTo>
                  <a:pt x="5002" y="5429"/>
                </a:lnTo>
                <a:lnTo>
                  <a:pt x="4976" y="5413"/>
                </a:lnTo>
                <a:lnTo>
                  <a:pt x="4954" y="5398"/>
                </a:lnTo>
                <a:lnTo>
                  <a:pt x="4942" y="5391"/>
                </a:lnTo>
                <a:lnTo>
                  <a:pt x="4931" y="5383"/>
                </a:lnTo>
                <a:lnTo>
                  <a:pt x="4911" y="5369"/>
                </a:lnTo>
                <a:lnTo>
                  <a:pt x="4892" y="5354"/>
                </a:lnTo>
                <a:lnTo>
                  <a:pt x="4884" y="5346"/>
                </a:lnTo>
                <a:lnTo>
                  <a:pt x="4874" y="5339"/>
                </a:lnTo>
                <a:lnTo>
                  <a:pt x="4857" y="5324"/>
                </a:lnTo>
                <a:lnTo>
                  <a:pt x="4842" y="5310"/>
                </a:lnTo>
                <a:lnTo>
                  <a:pt x="4827" y="5295"/>
                </a:lnTo>
                <a:lnTo>
                  <a:pt x="4813" y="5280"/>
                </a:lnTo>
                <a:lnTo>
                  <a:pt x="4801" y="5265"/>
                </a:lnTo>
                <a:lnTo>
                  <a:pt x="4789" y="5251"/>
                </a:lnTo>
                <a:lnTo>
                  <a:pt x="4778" y="5236"/>
                </a:lnTo>
                <a:lnTo>
                  <a:pt x="4769" y="5222"/>
                </a:lnTo>
                <a:lnTo>
                  <a:pt x="4759" y="5207"/>
                </a:lnTo>
                <a:lnTo>
                  <a:pt x="4752" y="5192"/>
                </a:lnTo>
                <a:lnTo>
                  <a:pt x="4744" y="5178"/>
                </a:lnTo>
                <a:lnTo>
                  <a:pt x="4737" y="5164"/>
                </a:lnTo>
                <a:lnTo>
                  <a:pt x="4732" y="5150"/>
                </a:lnTo>
                <a:lnTo>
                  <a:pt x="4725" y="5136"/>
                </a:lnTo>
                <a:lnTo>
                  <a:pt x="4721" y="5122"/>
                </a:lnTo>
                <a:lnTo>
                  <a:pt x="4713" y="5094"/>
                </a:lnTo>
                <a:lnTo>
                  <a:pt x="4710" y="5080"/>
                </a:lnTo>
                <a:lnTo>
                  <a:pt x="4707" y="5068"/>
                </a:lnTo>
                <a:lnTo>
                  <a:pt x="4703" y="5041"/>
                </a:lnTo>
                <a:lnTo>
                  <a:pt x="4702" y="5028"/>
                </a:lnTo>
                <a:lnTo>
                  <a:pt x="4700" y="5016"/>
                </a:lnTo>
                <a:lnTo>
                  <a:pt x="4699" y="4990"/>
                </a:lnTo>
                <a:lnTo>
                  <a:pt x="4697" y="4967"/>
                </a:lnTo>
                <a:lnTo>
                  <a:pt x="4715" y="4986"/>
                </a:lnTo>
                <a:lnTo>
                  <a:pt x="4733" y="5004"/>
                </a:lnTo>
                <a:lnTo>
                  <a:pt x="4750" y="5022"/>
                </a:lnTo>
                <a:lnTo>
                  <a:pt x="4768" y="5039"/>
                </a:lnTo>
                <a:lnTo>
                  <a:pt x="4787" y="5055"/>
                </a:lnTo>
                <a:lnTo>
                  <a:pt x="4805" y="5071"/>
                </a:lnTo>
                <a:lnTo>
                  <a:pt x="4824" y="5086"/>
                </a:lnTo>
                <a:lnTo>
                  <a:pt x="4843" y="5101"/>
                </a:lnTo>
                <a:lnTo>
                  <a:pt x="4862" y="5114"/>
                </a:lnTo>
                <a:lnTo>
                  <a:pt x="4882" y="5128"/>
                </a:lnTo>
                <a:lnTo>
                  <a:pt x="4903" y="5141"/>
                </a:lnTo>
                <a:lnTo>
                  <a:pt x="4923" y="5153"/>
                </a:lnTo>
                <a:lnTo>
                  <a:pt x="4943" y="5164"/>
                </a:lnTo>
                <a:lnTo>
                  <a:pt x="4963" y="5176"/>
                </a:lnTo>
                <a:lnTo>
                  <a:pt x="4985" y="5187"/>
                </a:lnTo>
                <a:lnTo>
                  <a:pt x="5006" y="5196"/>
                </a:lnTo>
                <a:lnTo>
                  <a:pt x="5027" y="5206"/>
                </a:lnTo>
                <a:lnTo>
                  <a:pt x="5048" y="5215"/>
                </a:lnTo>
                <a:lnTo>
                  <a:pt x="5070" y="5224"/>
                </a:lnTo>
                <a:lnTo>
                  <a:pt x="5092" y="5231"/>
                </a:lnTo>
                <a:lnTo>
                  <a:pt x="5113" y="5240"/>
                </a:lnTo>
                <a:lnTo>
                  <a:pt x="5135" y="5246"/>
                </a:lnTo>
                <a:lnTo>
                  <a:pt x="5158" y="5254"/>
                </a:lnTo>
                <a:lnTo>
                  <a:pt x="5180" y="5260"/>
                </a:lnTo>
                <a:lnTo>
                  <a:pt x="5202" y="5265"/>
                </a:lnTo>
                <a:lnTo>
                  <a:pt x="5225" y="5272"/>
                </a:lnTo>
                <a:lnTo>
                  <a:pt x="5247" y="5276"/>
                </a:lnTo>
                <a:lnTo>
                  <a:pt x="5270" y="5281"/>
                </a:lnTo>
                <a:lnTo>
                  <a:pt x="5293" y="5286"/>
                </a:lnTo>
                <a:lnTo>
                  <a:pt x="5316" y="5290"/>
                </a:lnTo>
                <a:lnTo>
                  <a:pt x="5362" y="5297"/>
                </a:lnTo>
                <a:lnTo>
                  <a:pt x="5401" y="5303"/>
                </a:lnTo>
                <a:lnTo>
                  <a:pt x="5441" y="5309"/>
                </a:lnTo>
                <a:lnTo>
                  <a:pt x="5516" y="5322"/>
                </a:lnTo>
                <a:lnTo>
                  <a:pt x="5552" y="5329"/>
                </a:lnTo>
                <a:lnTo>
                  <a:pt x="5588" y="5337"/>
                </a:lnTo>
                <a:lnTo>
                  <a:pt x="5623" y="5345"/>
                </a:lnTo>
                <a:lnTo>
                  <a:pt x="5658" y="5354"/>
                </a:lnTo>
                <a:lnTo>
                  <a:pt x="5692" y="5362"/>
                </a:lnTo>
                <a:lnTo>
                  <a:pt x="5725" y="5372"/>
                </a:lnTo>
                <a:lnTo>
                  <a:pt x="5757" y="5381"/>
                </a:lnTo>
                <a:lnTo>
                  <a:pt x="5789" y="5392"/>
                </a:lnTo>
                <a:lnTo>
                  <a:pt x="5819" y="5403"/>
                </a:lnTo>
                <a:lnTo>
                  <a:pt x="5850" y="5413"/>
                </a:lnTo>
                <a:lnTo>
                  <a:pt x="5879" y="5425"/>
                </a:lnTo>
                <a:lnTo>
                  <a:pt x="5907" y="5438"/>
                </a:lnTo>
                <a:lnTo>
                  <a:pt x="5935" y="5449"/>
                </a:lnTo>
                <a:lnTo>
                  <a:pt x="5961" y="5463"/>
                </a:lnTo>
                <a:lnTo>
                  <a:pt x="5988" y="5476"/>
                </a:lnTo>
                <a:lnTo>
                  <a:pt x="6014" y="5491"/>
                </a:lnTo>
                <a:lnTo>
                  <a:pt x="6038" y="5505"/>
                </a:lnTo>
                <a:lnTo>
                  <a:pt x="6061" y="5521"/>
                </a:lnTo>
                <a:lnTo>
                  <a:pt x="6085" y="5537"/>
                </a:lnTo>
                <a:lnTo>
                  <a:pt x="6106" y="5553"/>
                </a:lnTo>
                <a:lnTo>
                  <a:pt x="6127" y="5570"/>
                </a:lnTo>
                <a:lnTo>
                  <a:pt x="6138" y="5578"/>
                </a:lnTo>
                <a:lnTo>
                  <a:pt x="6149" y="5587"/>
                </a:lnTo>
                <a:lnTo>
                  <a:pt x="6168" y="5605"/>
                </a:lnTo>
                <a:lnTo>
                  <a:pt x="6187" y="5624"/>
                </a:lnTo>
                <a:lnTo>
                  <a:pt x="6205" y="5643"/>
                </a:lnTo>
                <a:lnTo>
                  <a:pt x="6213" y="5652"/>
                </a:lnTo>
                <a:lnTo>
                  <a:pt x="6222" y="5662"/>
                </a:lnTo>
                <a:lnTo>
                  <a:pt x="6239" y="5682"/>
                </a:lnTo>
                <a:lnTo>
                  <a:pt x="6254" y="5703"/>
                </a:lnTo>
                <a:lnTo>
                  <a:pt x="6256" y="5674"/>
                </a:lnTo>
                <a:lnTo>
                  <a:pt x="6256" y="5645"/>
                </a:lnTo>
                <a:lnTo>
                  <a:pt x="6256" y="5616"/>
                </a:lnTo>
                <a:lnTo>
                  <a:pt x="6255" y="5589"/>
                </a:lnTo>
                <a:lnTo>
                  <a:pt x="6253" y="5561"/>
                </a:lnTo>
                <a:lnTo>
                  <a:pt x="6250" y="5535"/>
                </a:lnTo>
                <a:lnTo>
                  <a:pt x="6245" y="5509"/>
                </a:lnTo>
                <a:lnTo>
                  <a:pt x="6240" y="5484"/>
                </a:lnTo>
                <a:lnTo>
                  <a:pt x="6235" y="5460"/>
                </a:lnTo>
                <a:lnTo>
                  <a:pt x="6228" y="5436"/>
                </a:lnTo>
                <a:lnTo>
                  <a:pt x="6221" y="5412"/>
                </a:lnTo>
                <a:lnTo>
                  <a:pt x="6212" y="5390"/>
                </a:lnTo>
                <a:lnTo>
                  <a:pt x="6204" y="5367"/>
                </a:lnTo>
                <a:lnTo>
                  <a:pt x="6194" y="5345"/>
                </a:lnTo>
                <a:lnTo>
                  <a:pt x="6185" y="5325"/>
                </a:lnTo>
                <a:lnTo>
                  <a:pt x="6174" y="5304"/>
                </a:lnTo>
                <a:lnTo>
                  <a:pt x="6163" y="5283"/>
                </a:lnTo>
                <a:lnTo>
                  <a:pt x="6152" y="5264"/>
                </a:lnTo>
                <a:lnTo>
                  <a:pt x="6139" y="5245"/>
                </a:lnTo>
                <a:lnTo>
                  <a:pt x="6126" y="5226"/>
                </a:lnTo>
                <a:lnTo>
                  <a:pt x="6113" y="5208"/>
                </a:lnTo>
                <a:lnTo>
                  <a:pt x="6100" y="5190"/>
                </a:lnTo>
                <a:lnTo>
                  <a:pt x="6086" y="5173"/>
                </a:lnTo>
                <a:lnTo>
                  <a:pt x="6071" y="5156"/>
                </a:lnTo>
                <a:lnTo>
                  <a:pt x="6041" y="5123"/>
                </a:lnTo>
                <a:lnTo>
                  <a:pt x="6026" y="5107"/>
                </a:lnTo>
                <a:lnTo>
                  <a:pt x="6010" y="5091"/>
                </a:lnTo>
                <a:lnTo>
                  <a:pt x="5994" y="5076"/>
                </a:lnTo>
                <a:lnTo>
                  <a:pt x="5978" y="5061"/>
                </a:lnTo>
                <a:lnTo>
                  <a:pt x="5947" y="5033"/>
                </a:lnTo>
                <a:lnTo>
                  <a:pt x="5914" y="5005"/>
                </a:lnTo>
                <a:lnTo>
                  <a:pt x="5881" y="4978"/>
                </a:lnTo>
                <a:lnTo>
                  <a:pt x="5848" y="4952"/>
                </a:lnTo>
                <a:lnTo>
                  <a:pt x="5816" y="4927"/>
                </a:lnTo>
                <a:lnTo>
                  <a:pt x="5753" y="4878"/>
                </a:lnTo>
                <a:lnTo>
                  <a:pt x="5722" y="4855"/>
                </a:lnTo>
                <a:lnTo>
                  <a:pt x="5694" y="4832"/>
                </a:lnTo>
                <a:lnTo>
                  <a:pt x="5667" y="4808"/>
                </a:lnTo>
                <a:lnTo>
                  <a:pt x="5654" y="4797"/>
                </a:lnTo>
                <a:lnTo>
                  <a:pt x="5641" y="4785"/>
                </a:lnTo>
                <a:lnTo>
                  <a:pt x="5630" y="4773"/>
                </a:lnTo>
                <a:lnTo>
                  <a:pt x="5618" y="4762"/>
                </a:lnTo>
                <a:lnTo>
                  <a:pt x="5607" y="4751"/>
                </a:lnTo>
                <a:lnTo>
                  <a:pt x="5598" y="4739"/>
                </a:lnTo>
                <a:lnTo>
                  <a:pt x="5588" y="4727"/>
                </a:lnTo>
                <a:lnTo>
                  <a:pt x="5579" y="4715"/>
                </a:lnTo>
                <a:lnTo>
                  <a:pt x="5570" y="4703"/>
                </a:lnTo>
                <a:lnTo>
                  <a:pt x="5563" y="4691"/>
                </a:lnTo>
                <a:lnTo>
                  <a:pt x="5556" y="4678"/>
                </a:lnTo>
                <a:lnTo>
                  <a:pt x="5550" y="4667"/>
                </a:lnTo>
                <a:lnTo>
                  <a:pt x="5546" y="4654"/>
                </a:lnTo>
                <a:lnTo>
                  <a:pt x="5542" y="4641"/>
                </a:lnTo>
                <a:lnTo>
                  <a:pt x="5581" y="4667"/>
                </a:lnTo>
                <a:lnTo>
                  <a:pt x="5600" y="4678"/>
                </a:lnTo>
                <a:lnTo>
                  <a:pt x="5618" y="4689"/>
                </a:lnTo>
                <a:lnTo>
                  <a:pt x="5637" y="4701"/>
                </a:lnTo>
                <a:lnTo>
                  <a:pt x="5655" y="4710"/>
                </a:lnTo>
                <a:lnTo>
                  <a:pt x="5674" y="4720"/>
                </a:lnTo>
                <a:lnTo>
                  <a:pt x="5692" y="4730"/>
                </a:lnTo>
                <a:lnTo>
                  <a:pt x="5711" y="4738"/>
                </a:lnTo>
                <a:lnTo>
                  <a:pt x="5728" y="4747"/>
                </a:lnTo>
                <a:lnTo>
                  <a:pt x="5764" y="4761"/>
                </a:lnTo>
                <a:lnTo>
                  <a:pt x="5781" y="4769"/>
                </a:lnTo>
                <a:lnTo>
                  <a:pt x="5799" y="4775"/>
                </a:lnTo>
                <a:lnTo>
                  <a:pt x="5816" y="4781"/>
                </a:lnTo>
                <a:lnTo>
                  <a:pt x="5834" y="4786"/>
                </a:lnTo>
                <a:lnTo>
                  <a:pt x="5869" y="4795"/>
                </a:lnTo>
                <a:lnTo>
                  <a:pt x="5877" y="4798"/>
                </a:lnTo>
                <a:lnTo>
                  <a:pt x="5887" y="4800"/>
                </a:lnTo>
                <a:lnTo>
                  <a:pt x="5904" y="4804"/>
                </a:lnTo>
                <a:lnTo>
                  <a:pt x="5922" y="4807"/>
                </a:lnTo>
                <a:lnTo>
                  <a:pt x="5940" y="4809"/>
                </a:lnTo>
                <a:lnTo>
                  <a:pt x="5958" y="4812"/>
                </a:lnTo>
                <a:lnTo>
                  <a:pt x="5976" y="4814"/>
                </a:lnTo>
                <a:lnTo>
                  <a:pt x="6015" y="4817"/>
                </a:lnTo>
                <a:lnTo>
                  <a:pt x="6034" y="4817"/>
                </a:lnTo>
                <a:lnTo>
                  <a:pt x="6053" y="4818"/>
                </a:lnTo>
                <a:lnTo>
                  <a:pt x="6092" y="4817"/>
                </a:lnTo>
                <a:lnTo>
                  <a:pt x="6133" y="4815"/>
                </a:lnTo>
                <a:lnTo>
                  <a:pt x="6161" y="4811"/>
                </a:lnTo>
                <a:lnTo>
                  <a:pt x="6189" y="4808"/>
                </a:lnTo>
                <a:lnTo>
                  <a:pt x="6218" y="4803"/>
                </a:lnTo>
                <a:lnTo>
                  <a:pt x="6246" y="4798"/>
                </a:lnTo>
                <a:lnTo>
                  <a:pt x="6276" y="4792"/>
                </a:lnTo>
                <a:lnTo>
                  <a:pt x="6305" y="4786"/>
                </a:lnTo>
                <a:lnTo>
                  <a:pt x="6364" y="4772"/>
                </a:lnTo>
                <a:lnTo>
                  <a:pt x="6424" y="4759"/>
                </a:lnTo>
                <a:lnTo>
                  <a:pt x="6455" y="4753"/>
                </a:lnTo>
                <a:lnTo>
                  <a:pt x="6484" y="4748"/>
                </a:lnTo>
                <a:lnTo>
                  <a:pt x="6514" y="4743"/>
                </a:lnTo>
                <a:lnTo>
                  <a:pt x="6545" y="4739"/>
                </a:lnTo>
                <a:lnTo>
                  <a:pt x="6575" y="4737"/>
                </a:lnTo>
                <a:lnTo>
                  <a:pt x="6590" y="4736"/>
                </a:lnTo>
                <a:lnTo>
                  <a:pt x="6605" y="4735"/>
                </a:lnTo>
                <a:lnTo>
                  <a:pt x="6635" y="4735"/>
                </a:lnTo>
                <a:lnTo>
                  <a:pt x="6650" y="4736"/>
                </a:lnTo>
                <a:lnTo>
                  <a:pt x="6665" y="4737"/>
                </a:lnTo>
                <a:lnTo>
                  <a:pt x="6695" y="4740"/>
                </a:lnTo>
                <a:lnTo>
                  <a:pt x="6710" y="4742"/>
                </a:lnTo>
                <a:lnTo>
                  <a:pt x="6724" y="4745"/>
                </a:lnTo>
                <a:lnTo>
                  <a:pt x="6739" y="4749"/>
                </a:lnTo>
                <a:lnTo>
                  <a:pt x="6753" y="4753"/>
                </a:lnTo>
                <a:lnTo>
                  <a:pt x="6768" y="4757"/>
                </a:lnTo>
                <a:lnTo>
                  <a:pt x="6782" y="4761"/>
                </a:lnTo>
                <a:lnTo>
                  <a:pt x="6797" y="4768"/>
                </a:lnTo>
                <a:lnTo>
                  <a:pt x="6811" y="4773"/>
                </a:lnTo>
                <a:lnTo>
                  <a:pt x="6826" y="4781"/>
                </a:lnTo>
                <a:lnTo>
                  <a:pt x="6839" y="4788"/>
                </a:lnTo>
                <a:lnTo>
                  <a:pt x="6854" y="4797"/>
                </a:lnTo>
                <a:lnTo>
                  <a:pt x="6868" y="4805"/>
                </a:lnTo>
                <a:lnTo>
                  <a:pt x="6882" y="4815"/>
                </a:lnTo>
                <a:lnTo>
                  <a:pt x="6896" y="4825"/>
                </a:lnTo>
                <a:lnTo>
                  <a:pt x="6910" y="4836"/>
                </a:lnTo>
                <a:lnTo>
                  <a:pt x="6923" y="4848"/>
                </a:lnTo>
                <a:lnTo>
                  <a:pt x="6937" y="4860"/>
                </a:lnTo>
                <a:lnTo>
                  <a:pt x="6950" y="4874"/>
                </a:lnTo>
                <a:lnTo>
                  <a:pt x="6964" y="4889"/>
                </a:lnTo>
                <a:lnTo>
                  <a:pt x="6977" y="4904"/>
                </a:lnTo>
                <a:lnTo>
                  <a:pt x="6990" y="4920"/>
                </a:lnTo>
                <a:lnTo>
                  <a:pt x="7003" y="4937"/>
                </a:lnTo>
                <a:lnTo>
                  <a:pt x="7016" y="4955"/>
                </a:lnTo>
                <a:lnTo>
                  <a:pt x="7029" y="4974"/>
                </a:lnTo>
                <a:lnTo>
                  <a:pt x="7041" y="4993"/>
                </a:lnTo>
                <a:lnTo>
                  <a:pt x="7054" y="5014"/>
                </a:lnTo>
                <a:lnTo>
                  <a:pt x="7070" y="5004"/>
                </a:lnTo>
                <a:lnTo>
                  <a:pt x="7086" y="4994"/>
                </a:lnTo>
                <a:lnTo>
                  <a:pt x="7102" y="4986"/>
                </a:lnTo>
                <a:lnTo>
                  <a:pt x="7119" y="4976"/>
                </a:lnTo>
                <a:lnTo>
                  <a:pt x="7135" y="4968"/>
                </a:lnTo>
                <a:lnTo>
                  <a:pt x="7152" y="4960"/>
                </a:lnTo>
                <a:lnTo>
                  <a:pt x="7169" y="4953"/>
                </a:lnTo>
                <a:lnTo>
                  <a:pt x="7186" y="4945"/>
                </a:lnTo>
                <a:lnTo>
                  <a:pt x="7203" y="4939"/>
                </a:lnTo>
                <a:lnTo>
                  <a:pt x="7220" y="4933"/>
                </a:lnTo>
                <a:lnTo>
                  <a:pt x="7237" y="4926"/>
                </a:lnTo>
                <a:lnTo>
                  <a:pt x="7254" y="4921"/>
                </a:lnTo>
                <a:lnTo>
                  <a:pt x="7289" y="4910"/>
                </a:lnTo>
                <a:lnTo>
                  <a:pt x="7306" y="4906"/>
                </a:lnTo>
                <a:lnTo>
                  <a:pt x="7324" y="4902"/>
                </a:lnTo>
                <a:lnTo>
                  <a:pt x="7341" y="4899"/>
                </a:lnTo>
                <a:lnTo>
                  <a:pt x="7359" y="4895"/>
                </a:lnTo>
                <a:lnTo>
                  <a:pt x="7377" y="4892"/>
                </a:lnTo>
                <a:lnTo>
                  <a:pt x="7394" y="4890"/>
                </a:lnTo>
                <a:lnTo>
                  <a:pt x="7431" y="4886"/>
                </a:lnTo>
                <a:lnTo>
                  <a:pt x="7449" y="4884"/>
                </a:lnTo>
                <a:lnTo>
                  <a:pt x="7467" y="4883"/>
                </a:lnTo>
                <a:lnTo>
                  <a:pt x="7485" y="4882"/>
                </a:lnTo>
                <a:lnTo>
                  <a:pt x="7502" y="4882"/>
                </a:lnTo>
                <a:lnTo>
                  <a:pt x="7538" y="4882"/>
                </a:lnTo>
                <a:lnTo>
                  <a:pt x="7574" y="4883"/>
                </a:lnTo>
                <a:lnTo>
                  <a:pt x="7610" y="4885"/>
                </a:lnTo>
                <a:lnTo>
                  <a:pt x="7627" y="4887"/>
                </a:lnTo>
                <a:lnTo>
                  <a:pt x="7645" y="4889"/>
                </a:lnTo>
                <a:lnTo>
                  <a:pt x="7681" y="4893"/>
                </a:lnTo>
                <a:lnTo>
                  <a:pt x="7716" y="4900"/>
                </a:lnTo>
                <a:lnTo>
                  <a:pt x="7752" y="4906"/>
                </a:lnTo>
                <a:lnTo>
                  <a:pt x="7786" y="4915"/>
                </a:lnTo>
                <a:lnTo>
                  <a:pt x="7804" y="4919"/>
                </a:lnTo>
                <a:lnTo>
                  <a:pt x="7821" y="4924"/>
                </a:lnTo>
                <a:lnTo>
                  <a:pt x="7855" y="4934"/>
                </a:lnTo>
                <a:lnTo>
                  <a:pt x="7888" y="4945"/>
                </a:lnTo>
                <a:lnTo>
                  <a:pt x="7921" y="4957"/>
                </a:lnTo>
                <a:lnTo>
                  <a:pt x="7954" y="4970"/>
                </a:lnTo>
                <a:lnTo>
                  <a:pt x="7985" y="4984"/>
                </a:lnTo>
                <a:lnTo>
                  <a:pt x="8016" y="4999"/>
                </a:lnTo>
                <a:lnTo>
                  <a:pt x="8047" y="5014"/>
                </a:lnTo>
                <a:lnTo>
                  <a:pt x="8077" y="5030"/>
                </a:lnTo>
                <a:lnTo>
                  <a:pt x="8107" y="5047"/>
                </a:lnTo>
                <a:lnTo>
                  <a:pt x="8135" y="5066"/>
                </a:lnTo>
                <a:close/>
                <a:moveTo>
                  <a:pt x="4449" y="4196"/>
                </a:moveTo>
                <a:lnTo>
                  <a:pt x="3687" y="4196"/>
                </a:lnTo>
                <a:lnTo>
                  <a:pt x="3687" y="3432"/>
                </a:lnTo>
                <a:lnTo>
                  <a:pt x="4449" y="3432"/>
                </a:lnTo>
                <a:lnTo>
                  <a:pt x="4449" y="4196"/>
                </a:lnTo>
                <a:close/>
                <a:moveTo>
                  <a:pt x="3687" y="762"/>
                </a:moveTo>
                <a:lnTo>
                  <a:pt x="4449" y="762"/>
                </a:lnTo>
                <a:lnTo>
                  <a:pt x="4449" y="0"/>
                </a:lnTo>
                <a:lnTo>
                  <a:pt x="3687" y="0"/>
                </a:lnTo>
                <a:lnTo>
                  <a:pt x="3687" y="762"/>
                </a:lnTo>
                <a:close/>
                <a:moveTo>
                  <a:pt x="4449" y="6866"/>
                </a:moveTo>
                <a:lnTo>
                  <a:pt x="3687" y="6866"/>
                </a:lnTo>
                <a:lnTo>
                  <a:pt x="3687" y="7628"/>
                </a:lnTo>
                <a:lnTo>
                  <a:pt x="4449" y="7628"/>
                </a:lnTo>
                <a:lnTo>
                  <a:pt x="4449" y="6866"/>
                </a:lnTo>
                <a:close/>
              </a:path>
            </a:pathLst>
          </a:custGeom>
          <a:solidFill>
            <a:srgbClr val="FDD83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2" name="Picture 37" descr="FSE_RGB.png"/>
          <p:cNvPicPr>
            <a:picLocks noChangeAspect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3975" y="6442075"/>
            <a:ext cx="145415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9" r:id="rId1"/>
    <p:sldLayoutId id="2147484237" r:id="rId2"/>
    <p:sldLayoutId id="2147484238" r:id="rId3"/>
    <p:sldLayoutId id="2147484239" r:id="rId4"/>
    <p:sldLayoutId id="2147484240" r:id="rId5"/>
    <p:sldLayoutId id="2147484241" r:id="rId6"/>
    <p:sldLayoutId id="2147484242" r:id="rId7"/>
    <p:sldLayoutId id="2147484243" r:id="rId8"/>
    <p:sldLayoutId id="2147484244" r:id="rId9"/>
    <p:sldLayoutId id="2147484245" r:id="rId10"/>
    <p:sldLayoutId id="2147484246" r:id="rId11"/>
    <p:sldLayoutId id="2147484247" r:id="rId12"/>
    <p:sldLayoutId id="2147484248" r:id="rId13"/>
    <p:sldLayoutId id="2147484250" r:id="rId14"/>
  </p:sldLayoutIdLst>
  <p:hf hdr="0" ftr="0" dt="0"/>
  <p:txStyles>
    <p:titleStyle>
      <a:lvl1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itchFamily="34" charset="0"/>
        </a:defRPr>
      </a:lvl5pPr>
      <a:lvl6pPr marL="4572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itchFamily="34" charset="0"/>
        </a:defRPr>
      </a:lvl9pPr>
    </p:titleStyle>
    <p:bodyStyle>
      <a:lvl1pPr marL="282575" indent="-282575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rgbClr val="FCD116"/>
        </a:buClr>
        <a:buSzPct val="11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55663" indent="-282575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rgbClr val="FCD116"/>
        </a:buClr>
        <a:buSzPct val="11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2pPr>
      <a:lvl3pPr marL="1274763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rgbClr val="FCD116"/>
        </a:buClr>
        <a:buSzPct val="11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693863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rgbClr val="FCD116"/>
        </a:buClr>
        <a:buSzPct val="11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112963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rgbClr val="FCD116"/>
        </a:buClr>
        <a:buSzPct val="11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70163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rgbClr val="FCD116"/>
        </a:buClr>
        <a:buSzPct val="11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3027363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rgbClr val="FCD116"/>
        </a:buClr>
        <a:buSzPct val="11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84563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rgbClr val="FCD116"/>
        </a:buClr>
        <a:buSzPct val="11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941763" indent="-228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buClr>
          <a:srgbClr val="FCD116"/>
        </a:buClr>
        <a:buSzPct val="11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heinemann.co.uk/secondary/series.asp?n=555&amp;d=s&amp;s=911&amp;skey=95" TargetMode="External"/><Relationship Id="rId3" Type="http://schemas.openxmlformats.org/officeDocument/2006/relationships/image" Target="../media/image6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jpeg"/><Relationship Id="rId11" Type="http://schemas.openxmlformats.org/officeDocument/2006/relationships/image" Target="../media/image11.jpeg"/><Relationship Id="rId5" Type="http://schemas.openxmlformats.org/officeDocument/2006/relationships/image" Target="../media/image7.jpeg"/><Relationship Id="rId10" Type="http://schemas.openxmlformats.org/officeDocument/2006/relationships/hyperlink" Target="http://www.heinemann.co.uk/secondary/series.asp?n=555&amp;d=s&amp;s=914&amp;skey=95" TargetMode="External"/><Relationship Id="rId4" Type="http://schemas.openxmlformats.org/officeDocument/2006/relationships/hyperlink" Target="http://www.schoolscience.co.uk/" TargetMode="External"/><Relationship Id="rId9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67744" y="3942184"/>
            <a:ext cx="6732240" cy="1143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2800" dirty="0">
                <a:solidFill>
                  <a:srgbClr val="FFC000"/>
                </a:solidFill>
              </a:rPr>
              <a:t>A Comparative Analysis of </a:t>
            </a:r>
            <a:r>
              <a:rPr lang="en-US" sz="2800" dirty="0">
                <a:solidFill>
                  <a:srgbClr val="FFC000"/>
                </a:solidFill>
              </a:rPr>
              <a:t>Finnish and Thai Primary</a:t>
            </a:r>
            <a:r>
              <a:rPr lang="en-US" sz="2800" i="1" dirty="0">
                <a:solidFill>
                  <a:srgbClr val="FFC000"/>
                </a:solidFill>
              </a:rPr>
              <a:t> </a:t>
            </a:r>
            <a:r>
              <a:rPr lang="en-GB" sz="2800" dirty="0">
                <a:solidFill>
                  <a:srgbClr val="FFC000"/>
                </a:solidFill>
              </a:rPr>
              <a:t>Science </a:t>
            </a:r>
            <a:r>
              <a:rPr lang="en-GB" sz="2800" dirty="0" smtClean="0">
                <a:solidFill>
                  <a:srgbClr val="FFC000"/>
                </a:solidFill>
              </a:rPr>
              <a:t>Textbooks</a:t>
            </a:r>
            <a:r>
              <a:rPr lang="en-GB" sz="3200" dirty="0" smtClean="0">
                <a:solidFill>
                  <a:srgbClr val="FFC000"/>
                </a:solidFill>
              </a:rPr>
              <a:t/>
            </a:r>
            <a:br>
              <a:rPr lang="en-GB" sz="3200" dirty="0" smtClean="0">
                <a:solidFill>
                  <a:srgbClr val="FFC000"/>
                </a:solidFill>
              </a:rPr>
            </a:br>
            <a:r>
              <a:rPr lang="en-GB" sz="2000" dirty="0">
                <a:solidFill>
                  <a:srgbClr val="FFC000"/>
                </a:solidFill>
              </a:rPr>
              <a:t/>
            </a:r>
            <a:br>
              <a:rPr lang="en-GB" sz="2000" dirty="0">
                <a:solidFill>
                  <a:srgbClr val="FFC000"/>
                </a:solidFill>
              </a:rPr>
            </a:br>
            <a:r>
              <a:rPr lang="fi-FI" sz="2000" dirty="0">
                <a:solidFill>
                  <a:srgbClr val="FFC000"/>
                </a:solidFill>
              </a:rPr>
              <a:t/>
            </a:r>
            <a:br>
              <a:rPr lang="fi-FI" sz="2000" dirty="0">
                <a:solidFill>
                  <a:srgbClr val="FFC000"/>
                </a:solidFill>
              </a:rPr>
            </a:br>
            <a:endParaRPr lang="fi-FI" sz="2000" dirty="0">
              <a:solidFill>
                <a:srgbClr val="FFC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563888" y="5157192"/>
            <a:ext cx="5580112" cy="13843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fi-FI" sz="1600" i="1" dirty="0" smtClean="0">
                <a:solidFill>
                  <a:srgbClr val="FFC000"/>
                </a:solidFill>
              </a:rPr>
              <a:t>Jari </a:t>
            </a:r>
            <a:r>
              <a:rPr lang="fi-FI" sz="1600" i="1" dirty="0">
                <a:solidFill>
                  <a:srgbClr val="FFC000"/>
                </a:solidFill>
              </a:rPr>
              <a:t>Lavonen, </a:t>
            </a:r>
          </a:p>
          <a:p>
            <a:pPr>
              <a:lnSpc>
                <a:spcPct val="100000"/>
              </a:lnSpc>
            </a:pPr>
            <a:r>
              <a:rPr lang="en-US" sz="1600" i="1" dirty="0">
                <a:solidFill>
                  <a:srgbClr val="FFC000"/>
                </a:solidFill>
              </a:rPr>
              <a:t>Department of Teacher Education, University of Helsinki, Finland</a:t>
            </a:r>
            <a:endParaRPr lang="fi-FI" sz="1600" i="1" dirty="0">
              <a:solidFill>
                <a:srgbClr val="FFC000"/>
              </a:solidFill>
            </a:endParaRPr>
          </a:p>
          <a:p>
            <a:pPr>
              <a:lnSpc>
                <a:spcPct val="100000"/>
              </a:lnSpc>
            </a:pPr>
            <a:r>
              <a:rPr lang="en-GB" sz="1600" i="1" dirty="0" err="1" smtClean="0">
                <a:solidFill>
                  <a:srgbClr val="FFC000"/>
                </a:solidFill>
              </a:rPr>
              <a:t>Jari.Lavonen@Helsinki.Fi</a:t>
            </a:r>
            <a:endParaRPr lang="en-GB" sz="1600" i="1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37413-42E5-43C1-914F-57BDB753C8A8}" type="slidenum">
              <a:rPr lang="en-US" altLang="fi-FI"/>
              <a:pPr/>
              <a:t>10</a:t>
            </a:fld>
            <a:endParaRPr lang="en-US" altLang="fi-FI"/>
          </a:p>
        </p:txBody>
      </p:sp>
      <p:sp>
        <p:nvSpPr>
          <p:cNvPr id="1673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269875"/>
            <a:ext cx="8229600" cy="1143000"/>
          </a:xfrm>
        </p:spPr>
        <p:txBody>
          <a:bodyPr/>
          <a:lstStyle/>
          <a:p>
            <a:r>
              <a:rPr lang="en-GB" altLang="fi-FI"/>
              <a:t>AS Science for Public Understanding</a:t>
            </a:r>
          </a:p>
        </p:txBody>
      </p:sp>
      <p:pic>
        <p:nvPicPr>
          <p:cNvPr id="1673219" name="Picture 3" descr="AS Science for Public Understanding Student Book large cover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24575" y="2682875"/>
            <a:ext cx="3019425" cy="417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73220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1835150" y="1557338"/>
            <a:ext cx="4537075" cy="4525962"/>
          </a:xfrm>
        </p:spPr>
        <p:txBody>
          <a:bodyPr/>
          <a:lstStyle/>
          <a:p>
            <a:r>
              <a:rPr lang="en-GB" altLang="fi-FI" sz="2000" dirty="0"/>
              <a:t>“This course place students studies into </a:t>
            </a:r>
            <a:r>
              <a:rPr lang="en-GB" altLang="fi-FI" sz="2000" u="sng" dirty="0"/>
              <a:t>real-life contexts</a:t>
            </a:r>
            <a:r>
              <a:rPr lang="en-GB" altLang="fi-FI" sz="2000" dirty="0"/>
              <a:t>, …“ </a:t>
            </a:r>
          </a:p>
          <a:p>
            <a:r>
              <a:rPr lang="en-GB" altLang="fi-FI" sz="2000" dirty="0"/>
              <a:t>… “Stimulates interest in and excitement about Science …”</a:t>
            </a:r>
          </a:p>
          <a:p>
            <a:r>
              <a:rPr lang="en-GB" altLang="fi-FI" sz="2000" dirty="0"/>
              <a:t>“Uses </a:t>
            </a:r>
            <a:r>
              <a:rPr lang="en-GB" altLang="fi-FI" sz="2000" u="sng" dirty="0"/>
              <a:t>interesting and relevant topics from the life sciences </a:t>
            </a:r>
            <a:r>
              <a:rPr lang="en-GB" altLang="fi-FI" sz="2000" dirty="0"/>
              <a:t>and physical sciences to help students understand key science explanations and important ideas about Science” </a:t>
            </a:r>
          </a:p>
          <a:p>
            <a:r>
              <a:rPr lang="en-GB" altLang="fi-FI" sz="2000" b="1" dirty="0"/>
              <a:t>Topics include:</a:t>
            </a:r>
            <a:r>
              <a:rPr lang="en-GB" altLang="fi-FI" sz="2000" dirty="0"/>
              <a:t> medical ethics; genetic engineering; use of energy resources; sources and effects of radiation; …</a:t>
            </a:r>
          </a:p>
        </p:txBody>
      </p:sp>
    </p:spTree>
    <p:extLst>
      <p:ext uri="{BB962C8B-B14F-4D97-AF65-F5344CB8AC3E}">
        <p14:creationId xmlns:p14="http://schemas.microsoft.com/office/powerpoint/2010/main" val="101208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Essential </a:t>
            </a:r>
            <a:r>
              <a:rPr lang="en-GB" dirty="0"/>
              <a:t>features </a:t>
            </a:r>
            <a:r>
              <a:rPr lang="en-GB" dirty="0" smtClean="0"/>
              <a:t>of a textbooks: A </a:t>
            </a:r>
            <a:r>
              <a:rPr lang="en-GB" dirty="0"/>
              <a:t>science </a:t>
            </a:r>
            <a:r>
              <a:rPr lang="en-GB" dirty="0" smtClean="0"/>
              <a:t>textbook …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5788" y="1600200"/>
            <a:ext cx="7288212" cy="4953000"/>
          </a:xfrm>
        </p:spPr>
        <p:txBody>
          <a:bodyPr/>
          <a:lstStyle/>
          <a:p>
            <a:r>
              <a:rPr lang="en-GB" dirty="0" smtClean="0"/>
              <a:t>is </a:t>
            </a:r>
            <a:r>
              <a:rPr lang="en-GB" dirty="0"/>
              <a:t>written according to </a:t>
            </a:r>
            <a:r>
              <a:rPr lang="en-GB" dirty="0" smtClean="0"/>
              <a:t>the national </a:t>
            </a:r>
            <a:r>
              <a:rPr lang="en-GB" dirty="0"/>
              <a:t>level curricula or </a:t>
            </a:r>
            <a:r>
              <a:rPr lang="en-GB" dirty="0" smtClean="0"/>
              <a:t>education </a:t>
            </a:r>
            <a:r>
              <a:rPr lang="en-GB" dirty="0"/>
              <a:t>policy</a:t>
            </a:r>
            <a:endParaRPr lang="fi-FI" dirty="0"/>
          </a:p>
          <a:p>
            <a:pPr lvl="0"/>
            <a:r>
              <a:rPr lang="en-GB" dirty="0"/>
              <a:t>allows the use of different teaching methods, educational technology and learning tools</a:t>
            </a:r>
            <a:endParaRPr lang="fi-FI" dirty="0"/>
          </a:p>
          <a:p>
            <a:pPr lvl="0"/>
            <a:r>
              <a:rPr lang="en-GB" dirty="0" smtClean="0"/>
              <a:t>supports the learning of </a:t>
            </a:r>
            <a:r>
              <a:rPr lang="en-GB" u="sng" dirty="0" smtClean="0"/>
              <a:t>conceptual</a:t>
            </a:r>
            <a:r>
              <a:rPr lang="en-GB" dirty="0" smtClean="0"/>
              <a:t> </a:t>
            </a:r>
            <a:r>
              <a:rPr lang="en-GB" dirty="0"/>
              <a:t>and </a:t>
            </a:r>
            <a:r>
              <a:rPr lang="en-GB" u="sng" dirty="0"/>
              <a:t>procedural</a:t>
            </a:r>
            <a:r>
              <a:rPr lang="en-GB" dirty="0"/>
              <a:t> knowledge </a:t>
            </a:r>
            <a:r>
              <a:rPr lang="en-GB" dirty="0" smtClean="0"/>
              <a:t>through</a:t>
            </a:r>
          </a:p>
          <a:p>
            <a:pPr lvl="1"/>
            <a:r>
              <a:rPr lang="en-GB" dirty="0" smtClean="0"/>
              <a:t>use of language students </a:t>
            </a:r>
            <a:r>
              <a:rPr lang="en-GB" dirty="0"/>
              <a:t>are able to </a:t>
            </a:r>
            <a:r>
              <a:rPr lang="en-GB" dirty="0" smtClean="0"/>
              <a:t>understand,</a:t>
            </a:r>
            <a:endParaRPr lang="fi-FI" dirty="0"/>
          </a:p>
          <a:p>
            <a:pPr lvl="1"/>
            <a:r>
              <a:rPr lang="en-US" dirty="0" smtClean="0"/>
              <a:t>support</a:t>
            </a:r>
            <a:r>
              <a:rPr lang="fi-FI" dirty="0" smtClean="0"/>
              <a:t> to </a:t>
            </a:r>
            <a:r>
              <a:rPr lang="en-GB" dirty="0" smtClean="0"/>
              <a:t>meaning making (examples, links) </a:t>
            </a:r>
          </a:p>
          <a:p>
            <a:pPr lvl="1"/>
            <a:r>
              <a:rPr lang="en-GB" dirty="0" smtClean="0"/>
              <a:t>use of representations </a:t>
            </a:r>
            <a:r>
              <a:rPr lang="en-GB" dirty="0"/>
              <a:t>while introducing the knowledge</a:t>
            </a:r>
            <a:endParaRPr lang="fi-FI" dirty="0"/>
          </a:p>
          <a:p>
            <a:pPr lvl="0"/>
            <a:r>
              <a:rPr lang="en-GB" dirty="0"/>
              <a:t>supports the development of a positive attitude to science through demonstrating the relevance of science and the use of appropriate contexts when introducing new knowledge</a:t>
            </a:r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63DB54-CAA1-4FF1-A656-126DF26C6362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60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Classical content analysis of Fin and Thai electric circuit lessons in the text books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i="1" dirty="0"/>
              <a:t>Introduction of concepts</a:t>
            </a:r>
            <a:r>
              <a:rPr lang="en-GB" dirty="0"/>
              <a:t>: The way the concepts are introduced to the students. </a:t>
            </a:r>
            <a:endParaRPr lang="fi-FI" dirty="0"/>
          </a:p>
          <a:p>
            <a:pPr lvl="0"/>
            <a:r>
              <a:rPr lang="en-GB" i="1" dirty="0"/>
              <a:t>Type of knowledge</a:t>
            </a:r>
            <a:r>
              <a:rPr lang="en-GB" dirty="0"/>
              <a:t>: Text and figures emphasising the </a:t>
            </a:r>
            <a:r>
              <a:rPr lang="en-US" dirty="0"/>
              <a:t>learning of </a:t>
            </a:r>
            <a:r>
              <a:rPr lang="en-GB" dirty="0"/>
              <a:t>procedural </a:t>
            </a:r>
            <a:r>
              <a:rPr lang="en-GB" dirty="0" smtClean="0"/>
              <a:t>or </a:t>
            </a:r>
            <a:r>
              <a:rPr lang="en-GB" dirty="0"/>
              <a:t>conceptual knowledge. </a:t>
            </a:r>
            <a:endParaRPr lang="fi-FI" dirty="0"/>
          </a:p>
          <a:p>
            <a:pPr lvl="0"/>
            <a:r>
              <a:rPr lang="en-GB" i="1" dirty="0"/>
              <a:t>Representations</a:t>
            </a:r>
            <a:r>
              <a:rPr lang="en-GB" dirty="0"/>
              <a:t>: All the textual and pictorial information in the analysed chapters and indicates which type of the figures, pictures or drawings are used to introducing the concepts to the students. </a:t>
            </a:r>
            <a:endParaRPr lang="fi-FI" dirty="0"/>
          </a:p>
          <a:p>
            <a:pPr lvl="0"/>
            <a:r>
              <a:rPr lang="en-GB" i="1" dirty="0"/>
              <a:t>Contexts</a:t>
            </a:r>
            <a:r>
              <a:rPr lang="en-GB" dirty="0"/>
              <a:t>: Concepts in the textbook are presented in different contexts.</a:t>
            </a:r>
            <a:endParaRPr lang="fi-FI" dirty="0"/>
          </a:p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63DB54-CAA1-4FF1-A656-126DF26C6362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22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Conceptual</a:t>
            </a:r>
            <a:r>
              <a:rPr lang="fi-FI" dirty="0" smtClean="0"/>
              <a:t> and </a:t>
            </a:r>
            <a:r>
              <a:rPr lang="fi-FI" dirty="0" err="1" smtClean="0"/>
              <a:t>procedural</a:t>
            </a:r>
            <a:r>
              <a:rPr lang="fi-FI" dirty="0" smtClean="0"/>
              <a:t> </a:t>
            </a:r>
            <a:r>
              <a:rPr lang="fi-FI" dirty="0" err="1" smtClean="0"/>
              <a:t>knowledge</a:t>
            </a:r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63DB54-CAA1-4FF1-A656-126DF26C6362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713" y="1391542"/>
            <a:ext cx="6209679" cy="5437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731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 </a:t>
            </a:r>
            <a:r>
              <a:rPr lang="en-GB" i="1" dirty="0"/>
              <a:t>of concepts</a:t>
            </a:r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63DB54-CAA1-4FF1-A656-126DF26C6362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390" y="1628800"/>
            <a:ext cx="9167390" cy="5572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105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 </a:t>
            </a:r>
            <a:r>
              <a:rPr lang="en-GB" i="1" dirty="0"/>
              <a:t>of concepts</a:t>
            </a:r>
            <a:endParaRPr lang="fi-FI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E9A2F0-AF30-491C-98E6-0745394A03E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825" y="1772816"/>
            <a:ext cx="7668085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24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Representations</a:t>
            </a:r>
            <a:endParaRPr lang="fi-FI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E9A2F0-AF30-491C-98E6-0745394A03E8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48271"/>
            <a:ext cx="9011623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042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6757D2-96AE-41DA-AA1A-548E5DF703F2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15466"/>
            <a:ext cx="8862580" cy="6879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336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E9A2F0-AF30-491C-98E6-0745394A03E8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6122"/>
            <a:ext cx="8071097" cy="7227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296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Representations</a:t>
            </a:r>
            <a:endParaRPr lang="fi-FI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E9A2F0-AF30-491C-98E6-0745394A03E8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12875"/>
            <a:ext cx="7693012" cy="544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12875"/>
            <a:ext cx="7935626" cy="5616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020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8758" y="1872102"/>
            <a:ext cx="7010400" cy="4953000"/>
          </a:xfrm>
        </p:spPr>
        <p:txBody>
          <a:bodyPr/>
          <a:lstStyle/>
          <a:p>
            <a:r>
              <a:rPr lang="fi-FI" dirty="0"/>
              <a:t>The </a:t>
            </a:r>
            <a:r>
              <a:rPr lang="fi-FI" dirty="0" err="1" smtClean="0"/>
              <a:t>aim</a:t>
            </a:r>
            <a:r>
              <a:rPr lang="fi-FI" dirty="0" smtClean="0"/>
              <a:t> </a:t>
            </a:r>
            <a:r>
              <a:rPr lang="en-GB" dirty="0" smtClean="0"/>
              <a:t>is to analyse the 6</a:t>
            </a:r>
            <a:r>
              <a:rPr lang="en-GB" baseline="30000" dirty="0" smtClean="0"/>
              <a:t>th</a:t>
            </a:r>
            <a:r>
              <a:rPr lang="en-GB" dirty="0" smtClean="0"/>
              <a:t> </a:t>
            </a:r>
            <a:r>
              <a:rPr lang="en-GB" dirty="0"/>
              <a:t>grade science </a:t>
            </a:r>
            <a:r>
              <a:rPr lang="en-GB" dirty="0" smtClean="0"/>
              <a:t>textbooks (electric </a:t>
            </a:r>
            <a:r>
              <a:rPr lang="en-GB" dirty="0"/>
              <a:t>circuit </a:t>
            </a:r>
            <a:r>
              <a:rPr lang="en-GB" dirty="0" smtClean="0"/>
              <a:t>lesson) </a:t>
            </a:r>
            <a:r>
              <a:rPr lang="en-GB" u="sng" dirty="0" smtClean="0"/>
              <a:t>in order to understand how ideas of Science are introduced for the pupils </a:t>
            </a:r>
            <a:r>
              <a:rPr lang="en-GB" dirty="0" smtClean="0"/>
              <a:t>in a textbook (in </a:t>
            </a:r>
            <a:r>
              <a:rPr lang="en-GB" dirty="0"/>
              <a:t>Finland and in </a:t>
            </a:r>
            <a:r>
              <a:rPr lang="en-GB" dirty="0" smtClean="0"/>
              <a:t>Thailand) </a:t>
            </a:r>
            <a:br>
              <a:rPr lang="en-GB" dirty="0" smtClean="0"/>
            </a:br>
            <a:endParaRPr lang="en-GB" dirty="0" smtClean="0"/>
          </a:p>
          <a:p>
            <a:r>
              <a:rPr lang="en-GB" dirty="0"/>
              <a:t>A textbooks introduces conceptual and procedural knowledge (subject matter) to </a:t>
            </a:r>
            <a:r>
              <a:rPr lang="en-GB" dirty="0" smtClean="0"/>
              <a:t>the pupils</a:t>
            </a:r>
            <a:r>
              <a:rPr lang="en-US" dirty="0" smtClean="0"/>
              <a:t>. </a:t>
            </a:r>
            <a:endParaRPr lang="en-US" dirty="0"/>
          </a:p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. </a:t>
            </a:r>
          </a:p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63DB54-CAA1-4FF1-A656-126DF26C6362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56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Context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i="1" dirty="0"/>
              <a:t>Ideal </a:t>
            </a:r>
            <a:r>
              <a:rPr lang="en-GB" i="1" dirty="0" smtClean="0"/>
              <a:t>context</a:t>
            </a:r>
            <a:r>
              <a:rPr lang="en-GB" dirty="0" smtClean="0"/>
              <a:t>: “no context”.  </a:t>
            </a:r>
            <a:endParaRPr lang="fi-FI" dirty="0"/>
          </a:p>
          <a:p>
            <a:pPr lvl="0"/>
            <a:r>
              <a:rPr lang="en-GB" i="1" dirty="0"/>
              <a:t>Science and technology in society (STS) </a:t>
            </a:r>
            <a:r>
              <a:rPr lang="en-GB" i="1" dirty="0" smtClean="0"/>
              <a:t>context:</a:t>
            </a:r>
            <a:r>
              <a:rPr lang="en-GB" dirty="0" smtClean="0"/>
              <a:t> application in the context  of society</a:t>
            </a:r>
            <a:r>
              <a:rPr lang="en-GB" dirty="0"/>
              <a:t>. </a:t>
            </a:r>
            <a:endParaRPr lang="fi-FI" dirty="0"/>
          </a:p>
          <a:p>
            <a:pPr lvl="0"/>
            <a:r>
              <a:rPr lang="en-GB" i="1" dirty="0"/>
              <a:t>Technical applications context</a:t>
            </a:r>
            <a:r>
              <a:rPr lang="en-GB" dirty="0"/>
              <a:t>: </a:t>
            </a:r>
            <a:r>
              <a:rPr lang="en-GB" dirty="0" smtClean="0"/>
              <a:t>technical </a:t>
            </a:r>
            <a:r>
              <a:rPr lang="en-GB" dirty="0"/>
              <a:t>application use. </a:t>
            </a:r>
            <a:endParaRPr lang="fi-FI" dirty="0"/>
          </a:p>
          <a:p>
            <a:pPr lvl="0"/>
            <a:r>
              <a:rPr lang="en-GB" i="1" dirty="0"/>
              <a:t>Human being context:</a:t>
            </a:r>
            <a:r>
              <a:rPr lang="en-GB" dirty="0"/>
              <a:t> the concept is introduced relating to </a:t>
            </a:r>
            <a:r>
              <a:rPr lang="en-GB" dirty="0" smtClean="0"/>
              <a:t>a physical </a:t>
            </a:r>
            <a:r>
              <a:rPr lang="en-GB" dirty="0"/>
              <a:t>state or an activity </a:t>
            </a:r>
            <a:r>
              <a:rPr lang="en-GB" dirty="0" smtClean="0"/>
              <a:t>of a </a:t>
            </a:r>
            <a:r>
              <a:rPr lang="en-GB" dirty="0"/>
              <a:t>human being </a:t>
            </a:r>
            <a:endParaRPr lang="en-GB" dirty="0" smtClean="0"/>
          </a:p>
          <a:p>
            <a:pPr lvl="0"/>
            <a:r>
              <a:rPr lang="en-GB" i="1" dirty="0" smtClean="0"/>
              <a:t>Historical </a:t>
            </a:r>
            <a:r>
              <a:rPr lang="en-GB" i="1" dirty="0"/>
              <a:t>context</a:t>
            </a:r>
            <a:r>
              <a:rPr lang="en-GB" dirty="0"/>
              <a:t>: </a:t>
            </a:r>
            <a:r>
              <a:rPr lang="en-GB" dirty="0" smtClean="0"/>
              <a:t>how </a:t>
            </a:r>
            <a:r>
              <a:rPr lang="en-GB" dirty="0"/>
              <a:t>and/or who </a:t>
            </a:r>
            <a:r>
              <a:rPr lang="en-GB" dirty="0" smtClean="0"/>
              <a:t>used </a:t>
            </a:r>
            <a:r>
              <a:rPr lang="en-GB" dirty="0"/>
              <a:t>the concept </a:t>
            </a:r>
            <a:r>
              <a:rPr lang="en-GB" dirty="0" smtClean="0"/>
              <a:t>first.</a:t>
            </a:r>
            <a:endParaRPr lang="fi-FI" dirty="0"/>
          </a:p>
          <a:p>
            <a:pPr lvl="0"/>
            <a:r>
              <a:rPr lang="en-GB" i="1" dirty="0"/>
              <a:t>Investigation context</a:t>
            </a:r>
            <a:r>
              <a:rPr lang="en-GB" dirty="0"/>
              <a:t>: </a:t>
            </a:r>
            <a:r>
              <a:rPr lang="en-GB" dirty="0" smtClean="0"/>
              <a:t>introduced through an investigation, observation, </a:t>
            </a:r>
            <a:r>
              <a:rPr lang="en-GB" dirty="0"/>
              <a:t>hands on </a:t>
            </a:r>
            <a:r>
              <a:rPr lang="en-GB" dirty="0" smtClean="0"/>
              <a:t>activities </a:t>
            </a:r>
            <a:endParaRPr lang="fi-FI" dirty="0"/>
          </a:p>
          <a:p>
            <a:pPr lvl="0"/>
            <a:r>
              <a:rPr lang="en-GB" i="1" dirty="0"/>
              <a:t>Design and constructing context:</a:t>
            </a:r>
            <a:r>
              <a:rPr lang="en-GB" dirty="0"/>
              <a:t> </a:t>
            </a:r>
            <a:r>
              <a:rPr lang="en-GB" dirty="0" smtClean="0"/>
              <a:t>the concept is introduced in the context of designing or constructing something. </a:t>
            </a:r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63DB54-CAA1-4FF1-A656-126DF26C6362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0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Context</a:t>
            </a:r>
            <a:endParaRPr lang="fi-FI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12875"/>
            <a:ext cx="7416824" cy="5481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943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Discussion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Finnish textbook introduced more concepts and also described more often relations between concepts than the Thai textbook; from this point, it could be one reason why Finnish students received higher scores than Thai students in the PISA scientific literacy assessment.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On </a:t>
            </a:r>
            <a:r>
              <a:rPr lang="en-US" dirty="0"/>
              <a:t>the contrary, the concepts in Thai textbook were more often presented in a procedural pattern. </a:t>
            </a:r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63DB54-CAA1-4FF1-A656-126DF26C6362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50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073" y="260648"/>
            <a:ext cx="7010400" cy="1116013"/>
          </a:xfrm>
        </p:spPr>
        <p:txBody>
          <a:bodyPr/>
          <a:lstStyle/>
          <a:p>
            <a:r>
              <a:rPr lang="en-US" dirty="0" smtClean="0"/>
              <a:t>Different types of </a:t>
            </a:r>
            <a:r>
              <a:rPr lang="en-US" b="1" dirty="0" smtClean="0"/>
              <a:t>knowledge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9612" y="1772816"/>
            <a:ext cx="6707187" cy="5141168"/>
          </a:xfrm>
        </p:spPr>
        <p:txBody>
          <a:bodyPr>
            <a:normAutofit/>
          </a:bodyPr>
          <a:lstStyle/>
          <a:p>
            <a:r>
              <a:rPr lang="en-US" u="sng" dirty="0"/>
              <a:t>Conceptual knowledge</a:t>
            </a:r>
            <a:r>
              <a:rPr lang="en-US" dirty="0"/>
              <a:t> is static knowledge and it </a:t>
            </a:r>
            <a:r>
              <a:rPr lang="en-US" dirty="0" smtClean="0"/>
              <a:t>could </a:t>
            </a:r>
            <a:r>
              <a:rPr lang="en-US" dirty="0"/>
              <a:t>be </a:t>
            </a:r>
            <a:r>
              <a:rPr lang="en-US" dirty="0" smtClean="0"/>
              <a:t>applied </a:t>
            </a:r>
            <a:r>
              <a:rPr lang="en-US" dirty="0"/>
              <a:t>in a certain </a:t>
            </a:r>
            <a:r>
              <a:rPr lang="en-US" dirty="0" smtClean="0"/>
              <a:t>domain.</a:t>
            </a:r>
            <a:r>
              <a:rPr lang="en-GB" dirty="0"/>
              <a:t> </a:t>
            </a:r>
            <a:r>
              <a:rPr lang="en-GB" dirty="0" smtClean="0"/>
              <a:t>It is categorised into sub-domains</a:t>
            </a:r>
            <a:r>
              <a:rPr lang="en-GB" dirty="0"/>
              <a:t>: knowledge of classifications and categories; knowledge of principles and generalisations; and knowledge of theories, models and structures. </a:t>
            </a:r>
            <a:endParaRPr lang="en-US" dirty="0" smtClean="0"/>
          </a:p>
          <a:p>
            <a:r>
              <a:rPr lang="en-US" u="sng" dirty="0"/>
              <a:t>Procedural knowledge is </a:t>
            </a:r>
            <a:r>
              <a:rPr lang="en-US" dirty="0"/>
              <a:t>knowledge of how to do something, methods of inquiry and criteria for using skills, algorithms, techniques and </a:t>
            </a:r>
            <a:r>
              <a:rPr lang="en-US" dirty="0" smtClean="0"/>
              <a:t>methods. </a:t>
            </a:r>
            <a:r>
              <a:rPr lang="en-US" dirty="0"/>
              <a:t>It is the knowledge required to perform a </a:t>
            </a:r>
            <a:r>
              <a:rPr lang="en-US" dirty="0" smtClean="0"/>
              <a:t>task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1586F4F-6937-4F78-AEE6-F185D24EFFD4}" type="slidenum">
              <a:rPr lang="fi-FI" smtClean="0"/>
              <a:pPr/>
              <a:t>3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62008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04704"/>
            <a:ext cx="8229600" cy="6248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i-FI" dirty="0" err="1" smtClean="0"/>
              <a:t>Teaching</a:t>
            </a:r>
            <a:r>
              <a:rPr lang="fi-FI" dirty="0" smtClean="0"/>
              <a:t> </a:t>
            </a:r>
            <a:br>
              <a:rPr lang="fi-FI" dirty="0" smtClean="0"/>
            </a:br>
            <a:r>
              <a:rPr lang="fi-FI" dirty="0" err="1" smtClean="0"/>
              <a:t>conceptual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err="1" smtClean="0"/>
              <a:t>knowledge</a:t>
            </a:r>
            <a:r>
              <a:rPr lang="fi-FI" dirty="0" smtClean="0"/>
              <a:t> </a:t>
            </a:r>
            <a:br>
              <a:rPr lang="fi-FI" dirty="0" smtClean="0"/>
            </a:br>
            <a:r>
              <a:rPr lang="fi-FI" dirty="0" err="1" smtClean="0"/>
              <a:t>through</a:t>
            </a:r>
            <a:r>
              <a:rPr lang="fi-FI" dirty="0" smtClean="0"/>
              <a:t> </a:t>
            </a:r>
            <a:br>
              <a:rPr lang="fi-FI" dirty="0" smtClean="0"/>
            </a:br>
            <a:r>
              <a:rPr lang="fi-FI" dirty="0" smtClean="0"/>
              <a:t>a </a:t>
            </a:r>
            <a:r>
              <a:rPr lang="fi-FI" dirty="0" err="1" smtClean="0"/>
              <a:t>textbook</a:t>
            </a:r>
            <a:r>
              <a:rPr lang="fi-FI" dirty="0" smtClean="0"/>
              <a:t>:</a:t>
            </a:r>
          </a:p>
          <a:p>
            <a:pPr marL="0" indent="0">
              <a:buNone/>
            </a:pPr>
            <a:endParaRPr lang="fi-FI" dirty="0"/>
          </a:p>
          <a:p>
            <a:pPr marL="0" indent="0">
              <a:buNone/>
            </a:pPr>
            <a:r>
              <a:rPr lang="fi-FI" dirty="0" err="1" smtClean="0"/>
              <a:t>concept</a:t>
            </a:r>
            <a:r>
              <a:rPr lang="fi-FI" dirty="0" smtClean="0"/>
              <a:t> </a:t>
            </a:r>
            <a:br>
              <a:rPr lang="fi-FI" dirty="0" smtClean="0"/>
            </a:br>
            <a:r>
              <a:rPr lang="fi-FI" dirty="0" smtClean="0"/>
              <a:t>”</a:t>
            </a:r>
            <a:r>
              <a:rPr lang="fi-FI" dirty="0" err="1" smtClean="0"/>
              <a:t>electric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err="1" smtClean="0"/>
              <a:t>circuit</a:t>
            </a:r>
            <a:r>
              <a:rPr lang="fi-FI" dirty="0" smtClean="0"/>
              <a:t>” in </a:t>
            </a:r>
            <a:br>
              <a:rPr lang="fi-FI" dirty="0" smtClean="0"/>
            </a:br>
            <a:r>
              <a:rPr lang="fi-FI" dirty="0" err="1" smtClean="0"/>
              <a:t>different</a:t>
            </a:r>
            <a:r>
              <a:rPr lang="fi-FI" dirty="0" smtClean="0"/>
              <a:t> </a:t>
            </a:r>
            <a:br>
              <a:rPr lang="fi-FI" dirty="0" smtClean="0"/>
            </a:br>
            <a:r>
              <a:rPr lang="fi-FI" dirty="0" err="1" smtClean="0"/>
              <a:t>contexts</a:t>
            </a:r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1586F4F-6937-4F78-AEE6-F185D24EFFD4}" type="slidenum">
              <a:rPr lang="fi-FI" smtClean="0"/>
              <a:pPr/>
              <a:t>4</a:t>
            </a:fld>
            <a:endParaRPr lang="fi-FI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-1"/>
            <a:ext cx="5868144" cy="348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" t="4369" r="4994"/>
          <a:stretch/>
        </p:blipFill>
        <p:spPr bwMode="auto">
          <a:xfrm>
            <a:off x="3421623" y="3717032"/>
            <a:ext cx="4306529" cy="4035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99" r="21172" b="4666"/>
          <a:stretch/>
        </p:blipFill>
        <p:spPr bwMode="auto">
          <a:xfrm>
            <a:off x="3275856" y="3020567"/>
            <a:ext cx="4118308" cy="716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449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88640"/>
            <a:ext cx="8229600" cy="61926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i-FI" dirty="0" err="1" smtClean="0"/>
              <a:t>Teaching</a:t>
            </a:r>
            <a:r>
              <a:rPr lang="fi-FI" dirty="0" smtClean="0"/>
              <a:t> </a:t>
            </a:r>
            <a:br>
              <a:rPr lang="fi-FI" dirty="0" smtClean="0"/>
            </a:br>
            <a:r>
              <a:rPr lang="fi-FI" dirty="0" err="1" smtClean="0"/>
              <a:t>procedural</a:t>
            </a:r>
            <a:r>
              <a:rPr lang="fi-FI" dirty="0" smtClean="0"/>
              <a:t> </a:t>
            </a:r>
            <a:br>
              <a:rPr lang="fi-FI" dirty="0" smtClean="0"/>
            </a:br>
            <a:r>
              <a:rPr lang="fi-FI" dirty="0" err="1" smtClean="0"/>
              <a:t>knowledge</a:t>
            </a:r>
            <a:r>
              <a:rPr lang="fi-FI" dirty="0" smtClean="0"/>
              <a:t> </a:t>
            </a:r>
            <a:br>
              <a:rPr lang="fi-FI" dirty="0" smtClean="0"/>
            </a:br>
            <a:r>
              <a:rPr lang="fi-FI" dirty="0" err="1" smtClean="0"/>
              <a:t>through</a:t>
            </a:r>
            <a:r>
              <a:rPr lang="fi-FI" dirty="0" smtClean="0"/>
              <a:t> </a:t>
            </a:r>
            <a:br>
              <a:rPr lang="fi-FI" dirty="0" smtClean="0"/>
            </a:br>
            <a:r>
              <a:rPr lang="fi-FI" dirty="0" smtClean="0"/>
              <a:t>a </a:t>
            </a:r>
            <a:r>
              <a:rPr lang="fi-FI" dirty="0" err="1" smtClean="0"/>
              <a:t>textbook</a:t>
            </a:r>
            <a:r>
              <a:rPr lang="fi-FI" dirty="0" smtClean="0"/>
              <a:t>:</a:t>
            </a:r>
            <a:br>
              <a:rPr lang="fi-FI" dirty="0" smtClean="0"/>
            </a:b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smtClean="0"/>
              <a:t>How to </a:t>
            </a:r>
            <a:br>
              <a:rPr lang="fi-FI" dirty="0" smtClean="0"/>
            </a:br>
            <a:r>
              <a:rPr lang="fi-FI" dirty="0" err="1" smtClean="0"/>
              <a:t>make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dirty="0" smtClean="0"/>
              <a:t>a </a:t>
            </a:r>
            <a:r>
              <a:rPr lang="fi-FI" dirty="0" err="1" smtClean="0"/>
              <a:t>closed</a:t>
            </a:r>
            <a:r>
              <a:rPr lang="fi-FI" dirty="0" smtClean="0"/>
              <a:t> </a:t>
            </a:r>
            <a:br>
              <a:rPr lang="fi-FI" dirty="0" smtClean="0"/>
            </a:br>
            <a:r>
              <a:rPr lang="fi-FI" dirty="0" err="1" smtClean="0"/>
              <a:t>circuit</a:t>
            </a:r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1586F4F-6937-4F78-AEE6-F185D24EFFD4}" type="slidenum">
              <a:rPr lang="fi-FI" smtClean="0"/>
              <a:pPr/>
              <a:t>5</a:t>
            </a:fld>
            <a:endParaRPr lang="fi-FI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-603448"/>
            <a:ext cx="5181600" cy="378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003" y="3189684"/>
            <a:ext cx="6867525" cy="369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195736" y="-171400"/>
            <a:ext cx="432048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0590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613" y="260648"/>
            <a:ext cx="7010400" cy="1116013"/>
          </a:xfrm>
        </p:spPr>
        <p:txBody>
          <a:bodyPr/>
          <a:lstStyle/>
          <a:p>
            <a:r>
              <a:rPr lang="fi-FI" dirty="0" err="1"/>
              <a:t>Introduction</a:t>
            </a:r>
            <a:r>
              <a:rPr lang="fi-FI" dirty="0"/>
              <a:t> of </a:t>
            </a:r>
            <a:r>
              <a:rPr lang="fi-FI" dirty="0" err="1" smtClean="0"/>
              <a:t>conceptual</a:t>
            </a:r>
            <a:r>
              <a:rPr lang="fi-FI" dirty="0" smtClean="0"/>
              <a:t> </a:t>
            </a:r>
            <a:r>
              <a:rPr lang="fi-FI" dirty="0" err="1" smtClean="0"/>
              <a:t>knowledge</a:t>
            </a:r>
            <a:r>
              <a:rPr lang="fi-FI" dirty="0" smtClean="0"/>
              <a:t> in the </a:t>
            </a:r>
            <a:r>
              <a:rPr lang="fi-FI" dirty="0" err="1" smtClean="0"/>
              <a:t>Textbook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9613" y="1759417"/>
            <a:ext cx="7010400" cy="4953000"/>
          </a:xfrm>
        </p:spPr>
        <p:txBody>
          <a:bodyPr/>
          <a:lstStyle/>
          <a:p>
            <a:r>
              <a:rPr lang="en-US" dirty="0" smtClean="0"/>
              <a:t>How </a:t>
            </a:r>
            <a:r>
              <a:rPr lang="en-US" dirty="0"/>
              <a:t>the concept is related to other </a:t>
            </a:r>
            <a:r>
              <a:rPr lang="en-US" dirty="0" smtClean="0"/>
              <a:t>concepts</a:t>
            </a:r>
          </a:p>
          <a:p>
            <a:r>
              <a:rPr lang="en-US" dirty="0"/>
              <a:t>T</a:t>
            </a:r>
            <a:r>
              <a:rPr lang="en-US" dirty="0" smtClean="0"/>
              <a:t>he examples and non-examples in </a:t>
            </a:r>
            <a:r>
              <a:rPr lang="en-US" dirty="0"/>
              <a:t>the concept’s </a:t>
            </a:r>
            <a:r>
              <a:rPr lang="en-US" dirty="0" smtClean="0"/>
              <a:t>domain</a:t>
            </a:r>
          </a:p>
          <a:p>
            <a:r>
              <a:rPr lang="en-GB" dirty="0"/>
              <a:t> </a:t>
            </a:r>
            <a:r>
              <a:rPr lang="en-GB" dirty="0" smtClean="0"/>
              <a:t>Representations </a:t>
            </a:r>
            <a:r>
              <a:rPr lang="en-GB" dirty="0"/>
              <a:t>in the </a:t>
            </a:r>
            <a:r>
              <a:rPr lang="en-GB" dirty="0" smtClean="0"/>
              <a:t>textbook: </a:t>
            </a:r>
          </a:p>
          <a:p>
            <a:pPr lvl="1"/>
            <a:r>
              <a:rPr lang="en-GB" dirty="0" smtClean="0"/>
              <a:t>text</a:t>
            </a:r>
            <a:r>
              <a:rPr lang="en-GB" dirty="0"/>
              <a:t>, </a:t>
            </a:r>
            <a:endParaRPr lang="en-GB" dirty="0" smtClean="0"/>
          </a:p>
          <a:p>
            <a:pPr lvl="1"/>
            <a:r>
              <a:rPr lang="en-GB" dirty="0" smtClean="0"/>
              <a:t>pictures</a:t>
            </a:r>
            <a:r>
              <a:rPr lang="en-GB" dirty="0"/>
              <a:t>, </a:t>
            </a:r>
            <a:endParaRPr lang="en-GB" dirty="0" smtClean="0"/>
          </a:p>
          <a:p>
            <a:pPr lvl="1"/>
            <a:r>
              <a:rPr lang="en-GB" dirty="0" smtClean="0"/>
              <a:t>diagrams</a:t>
            </a:r>
            <a:r>
              <a:rPr lang="en-GB" dirty="0"/>
              <a:t>, </a:t>
            </a:r>
            <a:endParaRPr lang="en-GB" dirty="0" smtClean="0"/>
          </a:p>
          <a:p>
            <a:pPr lvl="1"/>
            <a:r>
              <a:rPr lang="en-GB" dirty="0" smtClean="0"/>
              <a:t>charts</a:t>
            </a:r>
            <a:r>
              <a:rPr lang="en-GB" dirty="0"/>
              <a:t>, </a:t>
            </a:r>
            <a:endParaRPr lang="en-GB" dirty="0" smtClean="0"/>
          </a:p>
          <a:p>
            <a:pPr lvl="1"/>
            <a:r>
              <a:rPr lang="en-GB" dirty="0" smtClean="0"/>
              <a:t>models,</a:t>
            </a:r>
          </a:p>
          <a:p>
            <a:pPr lvl="1"/>
            <a:r>
              <a:rPr lang="en-GB" dirty="0" smtClean="0"/>
              <a:t>tables</a:t>
            </a:r>
            <a:r>
              <a:rPr lang="en-GB" dirty="0"/>
              <a:t>, </a:t>
            </a:r>
            <a:r>
              <a:rPr lang="en-GB" dirty="0" smtClean="0"/>
              <a:t>and</a:t>
            </a:r>
          </a:p>
          <a:p>
            <a:pPr lvl="1"/>
            <a:r>
              <a:rPr lang="en-GB" dirty="0" smtClean="0"/>
              <a:t>graphs</a:t>
            </a:r>
          </a:p>
          <a:p>
            <a:pPr marL="0" indent="0">
              <a:buNone/>
            </a:pPr>
            <a:r>
              <a:rPr lang="en-GB" dirty="0"/>
              <a:t> </a:t>
            </a:r>
            <a:r>
              <a:rPr lang="en-GB" dirty="0" smtClean="0"/>
              <a:t>   are </a:t>
            </a:r>
            <a:r>
              <a:rPr lang="en-GB" dirty="0"/>
              <a:t>used for communicating </a:t>
            </a:r>
            <a:r>
              <a:rPr lang="en-GB" dirty="0" smtClean="0"/>
              <a:t>the ideas </a:t>
            </a:r>
            <a:r>
              <a:rPr lang="en-GB" dirty="0"/>
              <a:t>and concepts </a:t>
            </a:r>
            <a:r>
              <a:rPr lang="en-US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63DB54-CAA1-4FF1-A656-126DF26C6362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36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of procedural knowledge in a Textbook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9613" y="1773238"/>
            <a:ext cx="7010400" cy="4953000"/>
          </a:xfrm>
        </p:spPr>
        <p:txBody>
          <a:bodyPr/>
          <a:lstStyle/>
          <a:p>
            <a:r>
              <a:rPr lang="en-GB" i="1" dirty="0" smtClean="0"/>
              <a:t>“… reading</a:t>
            </a:r>
            <a:r>
              <a:rPr lang="en-GB" i="1" dirty="0"/>
              <a:t>, writing, listening, speaking, and </a:t>
            </a:r>
            <a:r>
              <a:rPr lang="en-GB" i="1" dirty="0" smtClean="0"/>
              <a:t>thinking processes support </a:t>
            </a:r>
            <a:r>
              <a:rPr lang="en-GB" i="1" dirty="0"/>
              <a:t>the development of science process skills necessary for gaining the knowledge and understanding of the physical world”</a:t>
            </a:r>
            <a:r>
              <a:rPr lang="en-GB" dirty="0"/>
              <a:t>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>(Casteel &amp; </a:t>
            </a:r>
            <a:r>
              <a:rPr lang="en-GB" dirty="0" err="1"/>
              <a:t>Isom</a:t>
            </a:r>
            <a:r>
              <a:rPr lang="en-GB" dirty="0"/>
              <a:t>, </a:t>
            </a:r>
            <a:r>
              <a:rPr lang="en-GB" dirty="0" smtClean="0"/>
              <a:t>1994, 540)</a:t>
            </a:r>
          </a:p>
          <a:p>
            <a:pPr marL="0" indent="0">
              <a:buNone/>
            </a:pPr>
            <a:r>
              <a:rPr lang="en-GB" dirty="0" smtClean="0"/>
              <a:t>-&gt; One </a:t>
            </a:r>
            <a:r>
              <a:rPr lang="en-GB" dirty="0"/>
              <a:t>way for students to attain the required procedural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     knowledge </a:t>
            </a:r>
            <a:r>
              <a:rPr lang="en-GB" dirty="0"/>
              <a:t>and develop process skills is reading a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     textbook</a:t>
            </a:r>
            <a:r>
              <a:rPr lang="en-GB" dirty="0"/>
              <a:t>.</a:t>
            </a:r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63DB54-CAA1-4FF1-A656-126DF26C6362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62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Textbook supports the development of </a:t>
            </a:r>
            <a:r>
              <a:rPr lang="en-GB" dirty="0"/>
              <a:t>positive attitude towards the learning of </a:t>
            </a:r>
            <a:r>
              <a:rPr lang="en-GB" dirty="0" smtClean="0"/>
              <a:t>science through 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9613" y="1773238"/>
            <a:ext cx="7010400" cy="4953000"/>
          </a:xfrm>
        </p:spPr>
        <p:txBody>
          <a:bodyPr/>
          <a:lstStyle/>
          <a:p>
            <a:r>
              <a:rPr lang="en-GB" dirty="0" smtClean="0"/>
              <a:t>Demonstrating the relevance </a:t>
            </a:r>
            <a:r>
              <a:rPr lang="en-GB" dirty="0"/>
              <a:t>of science from the point of view of </a:t>
            </a:r>
            <a:endParaRPr lang="en-GB" dirty="0" smtClean="0"/>
          </a:p>
          <a:p>
            <a:pPr lvl="1"/>
            <a:r>
              <a:rPr lang="en-GB" dirty="0" smtClean="0"/>
              <a:t>everyday </a:t>
            </a:r>
            <a:r>
              <a:rPr lang="en-GB" dirty="0"/>
              <a:t>life, </a:t>
            </a:r>
            <a:endParaRPr lang="en-GB" dirty="0" smtClean="0"/>
          </a:p>
          <a:p>
            <a:pPr lvl="1"/>
            <a:r>
              <a:rPr lang="en-GB" dirty="0" smtClean="0"/>
              <a:t>further </a:t>
            </a:r>
            <a:r>
              <a:rPr lang="en-GB" dirty="0"/>
              <a:t>studies or occupation, </a:t>
            </a:r>
            <a:endParaRPr lang="en-GB" dirty="0" smtClean="0"/>
          </a:p>
          <a:p>
            <a:pPr lvl="1"/>
            <a:r>
              <a:rPr lang="en-GB" dirty="0" smtClean="0"/>
              <a:t>interestingness </a:t>
            </a:r>
            <a:r>
              <a:rPr lang="en-GB" dirty="0"/>
              <a:t>of the </a:t>
            </a:r>
            <a:r>
              <a:rPr lang="en-GB" dirty="0" smtClean="0"/>
              <a:t>content</a:t>
            </a:r>
          </a:p>
          <a:p>
            <a:r>
              <a:rPr lang="en-GB" dirty="0" smtClean="0"/>
              <a:t>Choosing a </a:t>
            </a:r>
            <a:r>
              <a:rPr lang="en-GB" dirty="0"/>
              <a:t>context where certain science content </a:t>
            </a:r>
            <a:r>
              <a:rPr lang="en-GB" dirty="0" smtClean="0"/>
              <a:t>or topics </a:t>
            </a:r>
            <a:r>
              <a:rPr lang="en-GB" dirty="0"/>
              <a:t>are </a:t>
            </a:r>
            <a:r>
              <a:rPr lang="en-GB" dirty="0" smtClean="0"/>
              <a:t>met:</a:t>
            </a:r>
          </a:p>
          <a:p>
            <a:pPr lvl="1"/>
            <a:r>
              <a:rPr lang="en-GB" dirty="0" smtClean="0"/>
              <a:t>Human being context</a:t>
            </a:r>
          </a:p>
          <a:p>
            <a:pPr lvl="1"/>
            <a:r>
              <a:rPr lang="en-GB" dirty="0" smtClean="0"/>
              <a:t>Society context </a:t>
            </a:r>
          </a:p>
          <a:p>
            <a:r>
              <a:rPr lang="en-GB" dirty="0" smtClean="0"/>
              <a:t>Text </a:t>
            </a:r>
            <a:r>
              <a:rPr lang="en-GB" dirty="0"/>
              <a:t>characteristics </a:t>
            </a:r>
            <a:r>
              <a:rPr lang="en-GB" dirty="0" smtClean="0"/>
              <a:t>where </a:t>
            </a:r>
            <a:r>
              <a:rPr lang="en-GB" dirty="0"/>
              <a:t>the text has been </a:t>
            </a:r>
            <a:r>
              <a:rPr lang="en-GB" dirty="0" smtClean="0"/>
              <a:t>presented</a:t>
            </a:r>
          </a:p>
          <a:p>
            <a:pPr lvl="1"/>
            <a:r>
              <a:rPr lang="en-GB" dirty="0" smtClean="0"/>
              <a:t>Content based</a:t>
            </a:r>
          </a:p>
          <a:p>
            <a:pPr lvl="1"/>
            <a:r>
              <a:rPr lang="en-GB" dirty="0" smtClean="0"/>
              <a:t>Task based</a:t>
            </a:r>
          </a:p>
          <a:p>
            <a:pPr lvl="1"/>
            <a:r>
              <a:rPr lang="en-GB" dirty="0" smtClean="0"/>
              <a:t>Knowledge based</a:t>
            </a:r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63DB54-CAA1-4FF1-A656-126DF26C6362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grpSp>
        <p:nvGrpSpPr>
          <p:cNvPr id="122" name="Group 121"/>
          <p:cNvGrpSpPr/>
          <p:nvPr/>
        </p:nvGrpSpPr>
        <p:grpSpPr>
          <a:xfrm>
            <a:off x="9273709" y="1673424"/>
            <a:ext cx="5688633" cy="5184576"/>
            <a:chOff x="9612558" y="2852936"/>
            <a:chExt cx="5688633" cy="5184576"/>
          </a:xfrm>
        </p:grpSpPr>
        <p:sp>
          <p:nvSpPr>
            <p:cNvPr id="123" name="Rectangle 122"/>
            <p:cNvSpPr/>
            <p:nvPr/>
          </p:nvSpPr>
          <p:spPr bwMode="auto">
            <a:xfrm>
              <a:off x="9612558" y="2852936"/>
              <a:ext cx="5688633" cy="518457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fi-FI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24" name="Suora yhdysviiva 3"/>
            <p:cNvSpPr/>
            <p:nvPr/>
          </p:nvSpPr>
          <p:spPr>
            <a:xfrm>
              <a:off x="12427736" y="3195398"/>
              <a:ext cx="1825066" cy="27982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39910"/>
                  </a:lnTo>
                  <a:lnTo>
                    <a:pt x="1825066" y="139910"/>
                  </a:lnTo>
                  <a:lnTo>
                    <a:pt x="1825066" y="2798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5" name="Suora yhdysviiva 4"/>
            <p:cNvSpPr/>
            <p:nvPr/>
          </p:nvSpPr>
          <p:spPr>
            <a:xfrm>
              <a:off x="12382016" y="3195398"/>
              <a:ext cx="91440" cy="27982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2798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6" name="Suora yhdysviiva 5"/>
            <p:cNvSpPr/>
            <p:nvPr/>
          </p:nvSpPr>
          <p:spPr>
            <a:xfrm>
              <a:off x="10602669" y="3195398"/>
              <a:ext cx="1825066" cy="27982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1825066" y="0"/>
                  </a:moveTo>
                  <a:lnTo>
                    <a:pt x="1825066" y="139910"/>
                  </a:lnTo>
                  <a:lnTo>
                    <a:pt x="0" y="139910"/>
                  </a:lnTo>
                  <a:lnTo>
                    <a:pt x="0" y="27982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7" name="Suora yhdysviiva 3"/>
            <p:cNvSpPr/>
            <p:nvPr/>
          </p:nvSpPr>
          <p:spPr>
            <a:xfrm>
              <a:off x="13499306" y="4052654"/>
              <a:ext cx="231787" cy="173419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734191"/>
                  </a:lnTo>
                  <a:lnTo>
                    <a:pt x="231787" y="1734191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8" name="Suora yhdysviiva 4"/>
            <p:cNvSpPr/>
            <p:nvPr/>
          </p:nvSpPr>
          <p:spPr>
            <a:xfrm>
              <a:off x="13499306" y="4052654"/>
              <a:ext cx="231787" cy="61293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612939"/>
                  </a:lnTo>
                  <a:lnTo>
                    <a:pt x="231787" y="612939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129" name="Ryhmä 44"/>
            <p:cNvGrpSpPr/>
            <p:nvPr/>
          </p:nvGrpSpPr>
          <p:grpSpPr>
            <a:xfrm>
              <a:off x="13731093" y="4332474"/>
              <a:ext cx="1332476" cy="666238"/>
              <a:chOff x="7688423" y="2871138"/>
              <a:chExt cx="1332476" cy="666238"/>
            </a:xfrm>
          </p:grpSpPr>
          <p:sp>
            <p:nvSpPr>
              <p:cNvPr id="166" name="Pyöristetty suorakulmio 48"/>
              <p:cNvSpPr/>
              <p:nvPr/>
            </p:nvSpPr>
            <p:spPr>
              <a:xfrm>
                <a:off x="7688423" y="2871138"/>
                <a:ext cx="1332476" cy="666238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5000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  <a:ln>
                <a:solidFill>
                  <a:schemeClr val="accent5">
                    <a:lumMod val="20000"/>
                    <a:lumOff val="8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67" name="Pyöristetty suorakulmio 6"/>
              <p:cNvSpPr/>
              <p:nvPr/>
            </p:nvSpPr>
            <p:spPr>
              <a:xfrm>
                <a:off x="7720946" y="2903661"/>
                <a:ext cx="1267430" cy="60119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1430" tIns="11430" rIns="11430" bIns="11430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1800" kern="1200" dirty="0" smtClean="0">
                    <a:solidFill>
                      <a:schemeClr val="tx1"/>
                    </a:solidFill>
                  </a:rPr>
                  <a:t>Prior knowledge</a:t>
                </a:r>
                <a:endParaRPr lang="en-GB" sz="1800" kern="12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0" name="Ryhmä 45"/>
            <p:cNvGrpSpPr/>
            <p:nvPr/>
          </p:nvGrpSpPr>
          <p:grpSpPr>
            <a:xfrm>
              <a:off x="13731093" y="5278533"/>
              <a:ext cx="1453732" cy="1016626"/>
              <a:chOff x="7688423" y="3817197"/>
              <a:chExt cx="1453732" cy="1016626"/>
            </a:xfrm>
          </p:grpSpPr>
          <p:sp>
            <p:nvSpPr>
              <p:cNvPr id="164" name="Pyöristetty suorakulmio 46"/>
              <p:cNvSpPr/>
              <p:nvPr/>
            </p:nvSpPr>
            <p:spPr>
              <a:xfrm>
                <a:off x="7688423" y="3817197"/>
                <a:ext cx="1453732" cy="1016626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5000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  <a:ln>
                <a:solidFill>
                  <a:schemeClr val="accent5">
                    <a:lumMod val="20000"/>
                    <a:lumOff val="8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65" name="Pyöristetty suorakulmio 8"/>
              <p:cNvSpPr/>
              <p:nvPr/>
            </p:nvSpPr>
            <p:spPr>
              <a:xfrm>
                <a:off x="7738051" y="3866825"/>
                <a:ext cx="1354476" cy="917370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1430" tIns="11430" rIns="11430" bIns="11430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1800" kern="1200" dirty="0" smtClean="0">
                    <a:solidFill>
                      <a:schemeClr val="tx1"/>
                    </a:solidFill>
                  </a:rPr>
                  <a:t>Background knowledge available</a:t>
                </a:r>
                <a:endParaRPr lang="en-GB" sz="1800" kern="12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1" name="Suora yhdysviiva 5"/>
            <p:cNvSpPr/>
            <p:nvPr/>
          </p:nvSpPr>
          <p:spPr>
            <a:xfrm>
              <a:off x="11716998" y="4554432"/>
              <a:ext cx="264310" cy="257649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783740"/>
                  </a:lnTo>
                  <a:lnTo>
                    <a:pt x="231787" y="1783740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2" name="Suora yhdysviiva 6"/>
            <p:cNvSpPr/>
            <p:nvPr/>
          </p:nvSpPr>
          <p:spPr>
            <a:xfrm>
              <a:off x="11713356" y="3981216"/>
              <a:ext cx="231787" cy="61293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612939"/>
                  </a:lnTo>
                  <a:lnTo>
                    <a:pt x="231787" y="612939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133" name="Ryhmä 54"/>
            <p:cNvGrpSpPr/>
            <p:nvPr/>
          </p:nvGrpSpPr>
          <p:grpSpPr>
            <a:xfrm>
              <a:off x="11945143" y="4261035"/>
              <a:ext cx="1332476" cy="1517175"/>
              <a:chOff x="5863356" y="2871137"/>
              <a:chExt cx="1332476" cy="1060065"/>
            </a:xfrm>
          </p:grpSpPr>
          <p:sp>
            <p:nvSpPr>
              <p:cNvPr id="162" name="Pyöristetty suorakulmio 64"/>
              <p:cNvSpPr/>
              <p:nvPr/>
            </p:nvSpPr>
            <p:spPr>
              <a:xfrm>
                <a:off x="5863356" y="2871137"/>
                <a:ext cx="1332476" cy="106006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5000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  <a:ln>
                <a:solidFill>
                  <a:schemeClr val="accent5">
                    <a:lumMod val="20000"/>
                    <a:lumOff val="8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63" name="Pyöristetty suorakulmio 8"/>
              <p:cNvSpPr/>
              <p:nvPr/>
            </p:nvSpPr>
            <p:spPr>
              <a:xfrm>
                <a:off x="5895879" y="3089511"/>
                <a:ext cx="1267430" cy="60119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1430" tIns="11430" rIns="11430" bIns="11430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1800" kern="1200" dirty="0" smtClean="0">
                    <a:solidFill>
                      <a:schemeClr val="tx1"/>
                    </a:solidFill>
                  </a:rPr>
                  <a:t>Type of activity</a:t>
                </a:r>
                <a:r>
                  <a:rPr lang="en-GB" sz="1600" kern="1200" dirty="0" smtClean="0">
                    <a:solidFill>
                      <a:schemeClr val="tx1"/>
                    </a:solidFill>
                  </a:rPr>
                  <a:t/>
                </a:r>
                <a:br>
                  <a:rPr lang="en-GB" sz="1600" kern="1200" dirty="0" smtClean="0">
                    <a:solidFill>
                      <a:schemeClr val="tx1"/>
                    </a:solidFill>
                  </a:rPr>
                </a:br>
                <a:r>
                  <a:rPr lang="en-GB" sz="1600" kern="1200" dirty="0" smtClean="0">
                    <a:solidFill>
                      <a:schemeClr val="tx1"/>
                    </a:solidFill>
                  </a:rPr>
                  <a:t>feeling of</a:t>
                </a:r>
                <a:br>
                  <a:rPr lang="en-GB" sz="1600" kern="1200" dirty="0" smtClean="0">
                    <a:solidFill>
                      <a:schemeClr val="tx1"/>
                    </a:solidFill>
                  </a:rPr>
                </a:br>
                <a:r>
                  <a:rPr lang="en-GB" sz="1600" kern="1200" dirty="0" smtClean="0">
                    <a:solidFill>
                      <a:schemeClr val="tx1"/>
                    </a:solidFill>
                  </a:rPr>
                  <a:t>- competence</a:t>
                </a:r>
                <a:br>
                  <a:rPr lang="en-GB" sz="1600" kern="1200" dirty="0" smtClean="0">
                    <a:solidFill>
                      <a:schemeClr val="tx1"/>
                    </a:solidFill>
                  </a:rPr>
                </a:br>
                <a:r>
                  <a:rPr lang="en-GB" sz="1600" kern="1200" dirty="0" smtClean="0">
                    <a:solidFill>
                      <a:schemeClr val="tx1"/>
                    </a:solidFill>
                  </a:rPr>
                  <a:t>- autonomy</a:t>
                </a:r>
                <a:br>
                  <a:rPr lang="en-GB" sz="1600" kern="1200" dirty="0" smtClean="0">
                    <a:solidFill>
                      <a:schemeClr val="tx1"/>
                    </a:solidFill>
                  </a:rPr>
                </a:br>
                <a:r>
                  <a:rPr lang="en-GB" sz="1600" kern="1200" dirty="0" smtClean="0">
                    <a:solidFill>
                      <a:schemeClr val="tx1"/>
                    </a:solidFill>
                  </a:rPr>
                  <a:t>- relatedness</a:t>
                </a:r>
                <a:r>
                  <a:rPr lang="en-GB" sz="1800" kern="1200" dirty="0" smtClean="0">
                    <a:solidFill>
                      <a:schemeClr val="tx1"/>
                    </a:solidFill>
                  </a:rPr>
                  <a:t> </a:t>
                </a:r>
                <a:endParaRPr lang="en-GB" sz="1800" kern="12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4" name="Ryhmä 57"/>
            <p:cNvGrpSpPr/>
            <p:nvPr/>
          </p:nvGrpSpPr>
          <p:grpSpPr>
            <a:xfrm>
              <a:off x="11927670" y="5874034"/>
              <a:ext cx="1382294" cy="1000132"/>
              <a:chOff x="5863356" y="6158798"/>
              <a:chExt cx="1453732" cy="666238"/>
            </a:xfrm>
          </p:grpSpPr>
          <p:sp>
            <p:nvSpPr>
              <p:cNvPr id="160" name="Pyöristetty suorakulmio 58"/>
              <p:cNvSpPr/>
              <p:nvPr/>
            </p:nvSpPr>
            <p:spPr>
              <a:xfrm>
                <a:off x="5863356" y="6158798"/>
                <a:ext cx="1453732" cy="666238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5000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  <a:ln>
                <a:solidFill>
                  <a:schemeClr val="accent5">
                    <a:lumMod val="20000"/>
                    <a:lumOff val="8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61" name="Pyöristetty suorakulmio 14"/>
              <p:cNvSpPr/>
              <p:nvPr/>
            </p:nvSpPr>
            <p:spPr>
              <a:xfrm>
                <a:off x="5895879" y="6191321"/>
                <a:ext cx="1388686" cy="60119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1430" tIns="11430" rIns="11430" bIns="11430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1800" kern="1200" dirty="0" smtClean="0">
                    <a:solidFill>
                      <a:schemeClr val="tx1"/>
                    </a:solidFill>
                  </a:rPr>
                  <a:t>Type of text</a:t>
                </a:r>
                <a:br>
                  <a:rPr lang="en-GB" sz="1800" kern="1200" dirty="0" smtClean="0">
                    <a:solidFill>
                      <a:schemeClr val="tx1"/>
                    </a:solidFill>
                  </a:rPr>
                </a:br>
                <a:r>
                  <a:rPr lang="en-GB" sz="1800" kern="1200" dirty="0" smtClean="0">
                    <a:solidFill>
                      <a:schemeClr val="tx1"/>
                    </a:solidFill>
                  </a:rPr>
                  <a:t>- context</a:t>
                </a:r>
                <a:br>
                  <a:rPr lang="en-GB" sz="1800" kern="1200" dirty="0" smtClean="0">
                    <a:solidFill>
                      <a:schemeClr val="tx1"/>
                    </a:solidFill>
                  </a:rPr>
                </a:br>
                <a:r>
                  <a:rPr lang="en-GB" sz="1800" kern="1200" dirty="0" smtClean="0">
                    <a:solidFill>
                      <a:schemeClr val="tx1"/>
                    </a:solidFill>
                  </a:rPr>
                  <a:t>- … </a:t>
                </a:r>
                <a:endParaRPr lang="en-GB" sz="1800" kern="12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5" name="Ryhmä 34"/>
            <p:cNvGrpSpPr/>
            <p:nvPr/>
          </p:nvGrpSpPr>
          <p:grpSpPr>
            <a:xfrm>
              <a:off x="11655112" y="3475219"/>
              <a:ext cx="1545246" cy="666238"/>
              <a:chOff x="5477044" y="1925080"/>
              <a:chExt cx="1545246" cy="666238"/>
            </a:xfrm>
          </p:grpSpPr>
          <p:sp>
            <p:nvSpPr>
              <p:cNvPr id="158" name="Pyöristetty suorakulmio 38"/>
              <p:cNvSpPr/>
              <p:nvPr/>
            </p:nvSpPr>
            <p:spPr>
              <a:xfrm>
                <a:off x="5477044" y="1925080"/>
                <a:ext cx="1545246" cy="666238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5000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  <a:ln>
                <a:solidFill>
                  <a:schemeClr val="accent5">
                    <a:lumMod val="20000"/>
                    <a:lumOff val="8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59" name="Pyöristetty suorakulmio 9"/>
              <p:cNvSpPr/>
              <p:nvPr/>
            </p:nvSpPr>
            <p:spPr>
              <a:xfrm>
                <a:off x="5509567" y="1957603"/>
                <a:ext cx="1480200" cy="60119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5240" tIns="15240" rIns="15240" bIns="1524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2400" kern="1200" dirty="0" smtClean="0">
                    <a:solidFill>
                      <a:schemeClr val="tx1"/>
                    </a:solidFill>
                  </a:rPr>
                  <a:t>Task-based</a:t>
                </a:r>
                <a:endParaRPr lang="en-GB" sz="2400" kern="12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6" name="Suora yhdysviiva 3"/>
            <p:cNvSpPr/>
            <p:nvPr/>
          </p:nvSpPr>
          <p:spPr>
            <a:xfrm>
              <a:off x="9855968" y="4052654"/>
              <a:ext cx="231787" cy="345111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3451114"/>
                  </a:lnTo>
                  <a:lnTo>
                    <a:pt x="231787" y="3451114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7" name="Suora yhdysviiva 4"/>
            <p:cNvSpPr/>
            <p:nvPr/>
          </p:nvSpPr>
          <p:spPr>
            <a:xfrm>
              <a:off x="9855968" y="4052654"/>
              <a:ext cx="231787" cy="250505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505056"/>
                  </a:lnTo>
                  <a:lnTo>
                    <a:pt x="231787" y="2505056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8" name="Suora yhdysviiva 5"/>
            <p:cNvSpPr/>
            <p:nvPr/>
          </p:nvSpPr>
          <p:spPr>
            <a:xfrm>
              <a:off x="9855968" y="4052654"/>
              <a:ext cx="231787" cy="155899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558997"/>
                  </a:lnTo>
                  <a:lnTo>
                    <a:pt x="231787" y="1558997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9" name="Suora yhdysviiva 6"/>
            <p:cNvSpPr/>
            <p:nvPr/>
          </p:nvSpPr>
          <p:spPr>
            <a:xfrm>
              <a:off x="9855968" y="4052654"/>
              <a:ext cx="231787" cy="61293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612939"/>
                  </a:lnTo>
                  <a:lnTo>
                    <a:pt x="231787" y="612939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140" name="Ryhmä 70"/>
            <p:cNvGrpSpPr/>
            <p:nvPr/>
          </p:nvGrpSpPr>
          <p:grpSpPr>
            <a:xfrm>
              <a:off x="10087755" y="4332474"/>
              <a:ext cx="1453732" cy="666238"/>
              <a:chOff x="4038289" y="2871138"/>
              <a:chExt cx="1453732" cy="666238"/>
            </a:xfrm>
          </p:grpSpPr>
          <p:sp>
            <p:nvSpPr>
              <p:cNvPr id="156" name="Pyöristetty suorakulmio 80"/>
              <p:cNvSpPr/>
              <p:nvPr/>
            </p:nvSpPr>
            <p:spPr>
              <a:xfrm>
                <a:off x="4038289" y="2871138"/>
                <a:ext cx="1453732" cy="666238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5000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  <a:ln>
                <a:solidFill>
                  <a:schemeClr val="accent5">
                    <a:lumMod val="20000"/>
                    <a:lumOff val="8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57" name="Pyöristetty suorakulmio 8"/>
              <p:cNvSpPr/>
              <p:nvPr/>
            </p:nvSpPr>
            <p:spPr>
              <a:xfrm>
                <a:off x="4070812" y="2903661"/>
                <a:ext cx="1388686" cy="60119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1430" tIns="11430" rIns="11430" bIns="11430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1800" kern="1200" dirty="0" smtClean="0">
                    <a:solidFill>
                      <a:schemeClr val="tx1"/>
                    </a:solidFill>
                  </a:rPr>
                  <a:t>Seductiveness</a:t>
                </a:r>
                <a:endParaRPr lang="en-GB" sz="1800" kern="12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1" name="Ryhmä 71"/>
            <p:cNvGrpSpPr/>
            <p:nvPr/>
          </p:nvGrpSpPr>
          <p:grpSpPr>
            <a:xfrm>
              <a:off x="10087755" y="5278533"/>
              <a:ext cx="1453732" cy="666238"/>
              <a:chOff x="4038289" y="3817197"/>
              <a:chExt cx="1453732" cy="666238"/>
            </a:xfrm>
          </p:grpSpPr>
          <p:sp>
            <p:nvSpPr>
              <p:cNvPr id="154" name="Pyöristetty suorakulmio 78"/>
              <p:cNvSpPr/>
              <p:nvPr/>
            </p:nvSpPr>
            <p:spPr>
              <a:xfrm>
                <a:off x="4038289" y="3817197"/>
                <a:ext cx="1453732" cy="666238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5000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  <a:ln>
                <a:solidFill>
                  <a:schemeClr val="accent5">
                    <a:lumMod val="20000"/>
                    <a:lumOff val="8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55" name="Pyöristetty suorakulmio 10"/>
              <p:cNvSpPr/>
              <p:nvPr/>
            </p:nvSpPr>
            <p:spPr>
              <a:xfrm>
                <a:off x="4070812" y="3849720"/>
                <a:ext cx="1388686" cy="60119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1430" tIns="11430" rIns="11430" bIns="11430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1800" kern="1200" dirty="0" smtClean="0">
                    <a:solidFill>
                      <a:schemeClr val="tx1"/>
                    </a:solidFill>
                  </a:rPr>
                  <a:t>Vividness</a:t>
                </a:r>
                <a:endParaRPr lang="en-GB" sz="1800" kern="12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2" name="Ryhmä 72"/>
            <p:cNvGrpSpPr/>
            <p:nvPr/>
          </p:nvGrpSpPr>
          <p:grpSpPr>
            <a:xfrm>
              <a:off x="10087755" y="6224591"/>
              <a:ext cx="1453732" cy="666238"/>
              <a:chOff x="4038289" y="4763255"/>
              <a:chExt cx="1453732" cy="666238"/>
            </a:xfrm>
          </p:grpSpPr>
          <p:sp>
            <p:nvSpPr>
              <p:cNvPr id="152" name="Pyöristetty suorakulmio 76"/>
              <p:cNvSpPr/>
              <p:nvPr/>
            </p:nvSpPr>
            <p:spPr>
              <a:xfrm>
                <a:off x="4038289" y="4763255"/>
                <a:ext cx="1453732" cy="666238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5000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  <a:ln>
                <a:solidFill>
                  <a:schemeClr val="accent5">
                    <a:lumMod val="20000"/>
                    <a:lumOff val="8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53" name="Pyöristetty suorakulmio 12"/>
              <p:cNvSpPr/>
              <p:nvPr/>
            </p:nvSpPr>
            <p:spPr>
              <a:xfrm>
                <a:off x="4070812" y="4795778"/>
                <a:ext cx="1388686" cy="60119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1430" tIns="11430" rIns="11430" bIns="11430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1800" kern="1200" dirty="0" smtClean="0">
                    <a:solidFill>
                      <a:schemeClr val="tx1"/>
                    </a:solidFill>
                  </a:rPr>
                  <a:t>Coherence</a:t>
                </a:r>
                <a:endParaRPr lang="en-GB" sz="1800" kern="12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3" name="Ryhmä 73"/>
            <p:cNvGrpSpPr/>
            <p:nvPr/>
          </p:nvGrpSpPr>
          <p:grpSpPr>
            <a:xfrm>
              <a:off x="10087755" y="7170650"/>
              <a:ext cx="1453732" cy="666238"/>
              <a:chOff x="4038289" y="5709314"/>
              <a:chExt cx="1453732" cy="666238"/>
            </a:xfrm>
          </p:grpSpPr>
          <p:sp>
            <p:nvSpPr>
              <p:cNvPr id="150" name="Pyöristetty suorakulmio 74"/>
              <p:cNvSpPr/>
              <p:nvPr/>
            </p:nvSpPr>
            <p:spPr>
              <a:xfrm>
                <a:off x="4038289" y="5709314"/>
                <a:ext cx="1453732" cy="666238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5000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  <a:ln>
                <a:solidFill>
                  <a:schemeClr val="accent5">
                    <a:lumMod val="20000"/>
                    <a:lumOff val="8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51" name="Pyöristetty suorakulmio 14"/>
              <p:cNvSpPr/>
              <p:nvPr/>
            </p:nvSpPr>
            <p:spPr>
              <a:xfrm>
                <a:off x="4070812" y="5741837"/>
                <a:ext cx="1388686" cy="60119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1430" tIns="11430" rIns="11430" bIns="11430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1800" kern="1200" dirty="0" smtClean="0">
                    <a:solidFill>
                      <a:schemeClr val="tx1"/>
                    </a:solidFill>
                  </a:rPr>
                  <a:t>Relevance of content</a:t>
                </a:r>
                <a:br>
                  <a:rPr lang="en-GB" sz="1800" kern="1200" dirty="0" smtClean="0">
                    <a:solidFill>
                      <a:schemeClr val="tx1"/>
                    </a:solidFill>
                  </a:rPr>
                </a:br>
                <a:r>
                  <a:rPr lang="en-GB" sz="1800" kern="1200" dirty="0" smtClean="0">
                    <a:solidFill>
                      <a:schemeClr val="tx1"/>
                    </a:solidFill>
                  </a:rPr>
                  <a:t>- future</a:t>
                </a:r>
                <a:endParaRPr lang="en-GB" sz="1800" kern="12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4" name="Ryhmä 33"/>
            <p:cNvGrpSpPr/>
            <p:nvPr/>
          </p:nvGrpSpPr>
          <p:grpSpPr>
            <a:xfrm>
              <a:off x="9830046" y="3475219"/>
              <a:ext cx="1545246" cy="666238"/>
              <a:chOff x="3651978" y="1925080"/>
              <a:chExt cx="1545246" cy="666238"/>
            </a:xfrm>
          </p:grpSpPr>
          <p:sp>
            <p:nvSpPr>
              <p:cNvPr id="148" name="Pyöristetty suorakulmio 40"/>
              <p:cNvSpPr/>
              <p:nvPr/>
            </p:nvSpPr>
            <p:spPr>
              <a:xfrm>
                <a:off x="3651978" y="1925080"/>
                <a:ext cx="1545246" cy="666238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5000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  <a:ln>
                <a:solidFill>
                  <a:schemeClr val="accent5">
                    <a:lumMod val="20000"/>
                    <a:lumOff val="8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49" name="Pyöristetty suorakulmio 7"/>
              <p:cNvSpPr/>
              <p:nvPr/>
            </p:nvSpPr>
            <p:spPr>
              <a:xfrm>
                <a:off x="3684501" y="1957603"/>
                <a:ext cx="1480200" cy="60119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5240" tIns="15240" rIns="15240" bIns="1524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2400" kern="1200" dirty="0" smtClean="0">
                    <a:solidFill>
                      <a:schemeClr val="tx1"/>
                    </a:solidFill>
                  </a:rPr>
                  <a:t>Content-based</a:t>
                </a:r>
                <a:endParaRPr lang="en-GB" sz="2400" kern="12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5" name="Ryhmä 35"/>
            <p:cNvGrpSpPr/>
            <p:nvPr/>
          </p:nvGrpSpPr>
          <p:grpSpPr>
            <a:xfrm>
              <a:off x="13480179" y="3475219"/>
              <a:ext cx="1545246" cy="666238"/>
              <a:chOff x="7302111" y="1925080"/>
              <a:chExt cx="1545246" cy="666238"/>
            </a:xfrm>
          </p:grpSpPr>
          <p:sp>
            <p:nvSpPr>
              <p:cNvPr id="146" name="Pyöristetty suorakulmio 36"/>
              <p:cNvSpPr/>
              <p:nvPr/>
            </p:nvSpPr>
            <p:spPr>
              <a:xfrm>
                <a:off x="7302111" y="1925080"/>
                <a:ext cx="1545246" cy="666238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50000">
                    <a:schemeClr val="accent5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  <a:ln>
                <a:solidFill>
                  <a:schemeClr val="accent5">
                    <a:lumMod val="20000"/>
                    <a:lumOff val="80000"/>
                  </a:schemeClr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47" name="Pyöristetty suorakulmio 11"/>
              <p:cNvSpPr/>
              <p:nvPr/>
            </p:nvSpPr>
            <p:spPr>
              <a:xfrm>
                <a:off x="7334634" y="1957603"/>
                <a:ext cx="1480200" cy="601192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5240" tIns="15240" rIns="15240" bIns="1524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GB" sz="2400" kern="1200" dirty="0" smtClean="0">
                    <a:solidFill>
                      <a:schemeClr val="tx1"/>
                    </a:solidFill>
                  </a:rPr>
                  <a:t>Knowledge-based</a:t>
                </a:r>
                <a:endParaRPr lang="en-GB" sz="2400" kern="120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3687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7.40741E-7 L -0.80937 -0.2479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69" y="-1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2CFCDF-5680-44C7-B8CC-A21D93110411}" type="slidenum">
              <a:rPr lang="en-US" altLang="fi-FI"/>
              <a:pPr/>
              <a:t>9</a:t>
            </a:fld>
            <a:endParaRPr lang="en-US" altLang="fi-FI"/>
          </a:p>
        </p:txBody>
      </p:sp>
      <p:sp>
        <p:nvSpPr>
          <p:cNvPr id="1667074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GB" altLang="fi-FI" dirty="0" smtClean="0"/>
              <a:t>An example of contextual material:</a:t>
            </a:r>
            <a:br>
              <a:rPr lang="en-GB" altLang="fi-FI" dirty="0" smtClean="0"/>
            </a:br>
            <a:r>
              <a:rPr lang="en-GB" altLang="fi-FI" dirty="0" smtClean="0"/>
              <a:t>Salters </a:t>
            </a:r>
            <a:r>
              <a:rPr lang="en-GB" altLang="fi-FI" dirty="0"/>
              <a:t>Advanced Chemistry, Physics</a:t>
            </a:r>
            <a:r>
              <a:rPr lang="en-GB" altLang="fi-FI" sz="2000" dirty="0"/>
              <a:t> </a:t>
            </a:r>
          </a:p>
        </p:txBody>
      </p:sp>
      <p:pic>
        <p:nvPicPr>
          <p:cNvPr id="1667075" name="Picture 3" descr="ASBOOK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55875" y="4365625"/>
            <a:ext cx="1470025" cy="1981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7076" name="Picture 4" descr="The Salters' Chemistry Handbook">
            <a:hlinkClick r:id="rId4"/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51500" y="4365625"/>
            <a:ext cx="1355725" cy="1981200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67077" name="Picture 5" descr="A2BOOK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0113" y="4365625"/>
            <a:ext cx="1470025" cy="1981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67078" name="Rectangle 6"/>
          <p:cNvSpPr>
            <a:spLocks noChangeArrowheads="1"/>
          </p:cNvSpPr>
          <p:nvPr/>
        </p:nvSpPr>
        <p:spPr bwMode="auto">
          <a:xfrm>
            <a:off x="1835150" y="1844675"/>
            <a:ext cx="7058025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261938" indent="-261938"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FontTx/>
              <a:buBlip>
                <a:blip r:embed="rId7"/>
              </a:buBlip>
            </a:pPr>
            <a:r>
              <a:rPr lang="en-GB" altLang="fi-FI" sz="2000">
                <a:latin typeface="Arial" pitchFamily="34" charset="0"/>
              </a:rPr>
              <a:t>The Salters approach inspires an unprecented level of enthusiasm in students. </a:t>
            </a:r>
          </a:p>
          <a:p>
            <a:pPr eaLnBrk="1" hangingPunct="1">
              <a:buFontTx/>
              <a:buBlip>
                <a:blip r:embed="rId7"/>
              </a:buBlip>
            </a:pPr>
            <a:r>
              <a:rPr lang="en-GB" altLang="fi-FI" sz="2000">
                <a:latin typeface="Arial" pitchFamily="34" charset="0"/>
              </a:rPr>
              <a:t>Each book includes … contextual material …</a:t>
            </a:r>
          </a:p>
          <a:p>
            <a:pPr>
              <a:buFontTx/>
              <a:buBlip>
                <a:blip r:embed="rId7"/>
              </a:buBlip>
            </a:pPr>
            <a:r>
              <a:rPr lang="en-GB" altLang="fi-FI" sz="2000">
                <a:latin typeface="Arial" pitchFamily="34" charset="0"/>
              </a:rPr>
              <a:t>…</a:t>
            </a:r>
          </a:p>
          <a:p>
            <a:pPr eaLnBrk="1" hangingPunct="1">
              <a:buFontTx/>
              <a:buBlip>
                <a:blip r:embed="rId7"/>
              </a:buBlip>
            </a:pPr>
            <a:endParaRPr lang="en-GB" altLang="fi-FI" sz="2000">
              <a:latin typeface="Arial" pitchFamily="34" charset="0"/>
            </a:endParaRPr>
          </a:p>
        </p:txBody>
      </p:sp>
      <p:pic>
        <p:nvPicPr>
          <p:cNvPr id="1667079" name="Picture 7" descr="A2 Level Chemistry for AQA Teacher Resource Pack">
            <a:hlinkClick r:id="rId8"/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0200" y="4365625"/>
            <a:ext cx="1395413" cy="1939925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7080" name="Picture 8" descr="AS Level Chemistry for AQA: AS TRP &amp; CD-ROM (Free Licence)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4365625"/>
            <a:ext cx="1471613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1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1E1C77"/>
      </a:dk2>
      <a:lt2>
        <a:srgbClr val="8C8A87"/>
      </a:lt2>
      <a:accent1>
        <a:srgbClr val="1E1C77"/>
      </a:accent1>
      <a:accent2>
        <a:srgbClr val="009E60"/>
      </a:accent2>
      <a:accent3>
        <a:srgbClr val="FFFFFF"/>
      </a:accent3>
      <a:accent4>
        <a:srgbClr val="000000"/>
      </a:accent4>
      <a:accent5>
        <a:srgbClr val="ABABBD"/>
      </a:accent5>
      <a:accent6>
        <a:srgbClr val="008F56"/>
      </a:accent6>
      <a:hlink>
        <a:srgbClr val="FCA311"/>
      </a:hlink>
      <a:folHlink>
        <a:srgbClr val="5E68C4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52109</TotalTime>
  <Words>772</Words>
  <Application>Microsoft Office PowerPoint</Application>
  <PresentationFormat>On-screen Show (4:3)</PresentationFormat>
  <Paragraphs>117</Paragraphs>
  <Slides>22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Default Design</vt:lpstr>
      <vt:lpstr>A Comparative Analysis of Finnish and Thai Primary Science Textbooks   </vt:lpstr>
      <vt:lpstr>PowerPoint Presentation</vt:lpstr>
      <vt:lpstr>Different types of knowledge</vt:lpstr>
      <vt:lpstr>PowerPoint Presentation</vt:lpstr>
      <vt:lpstr>PowerPoint Presentation</vt:lpstr>
      <vt:lpstr>Introduction of conceptual knowledge in the Textbook</vt:lpstr>
      <vt:lpstr>Introduction of procedural knowledge in a Textbook</vt:lpstr>
      <vt:lpstr>A Textbook supports the development of positive attitude towards the learning of science through …</vt:lpstr>
      <vt:lpstr>An example of contextual material: Salters Advanced Chemistry, Physics </vt:lpstr>
      <vt:lpstr>AS Science for Public Understanding</vt:lpstr>
      <vt:lpstr>Essential features of a textbooks: A science textbook …</vt:lpstr>
      <vt:lpstr>Classical content analysis of Fin and Thai electric circuit lessons in the text books </vt:lpstr>
      <vt:lpstr>Conceptual and procedural knowledge</vt:lpstr>
      <vt:lpstr>Introduction of concepts</vt:lpstr>
      <vt:lpstr>Introduction of concepts</vt:lpstr>
      <vt:lpstr>Representations</vt:lpstr>
      <vt:lpstr>PowerPoint Presentation</vt:lpstr>
      <vt:lpstr>PowerPoint Presentation</vt:lpstr>
      <vt:lpstr>Representations</vt:lpstr>
      <vt:lpstr>Context</vt:lpstr>
      <vt:lpstr>Context</vt:lpstr>
      <vt:lpstr>Discussion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 dian otsikkoa</dc:title>
  <dc:creator>Jari Lavonen</dc:creator>
  <cp:lastModifiedBy>Lavonen, Jari M J</cp:lastModifiedBy>
  <cp:revision>1041</cp:revision>
  <cp:lastPrinted>2003-08-18T12:35:25Z</cp:lastPrinted>
  <dcterms:created xsi:type="dcterms:W3CDTF">2003-08-13T09:52:38Z</dcterms:created>
  <dcterms:modified xsi:type="dcterms:W3CDTF">2014-03-04T07:10:39Z</dcterms:modified>
</cp:coreProperties>
</file>