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sldx" ContentType="application/vnd.openxmlformats-officedocument.presentationml.slid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sldIdLst>
    <p:sldId id="256" r:id="rId2"/>
    <p:sldId id="518" r:id="rId3"/>
    <p:sldId id="520" r:id="rId4"/>
    <p:sldId id="521" r:id="rId5"/>
    <p:sldId id="522" r:id="rId6"/>
    <p:sldId id="525" r:id="rId7"/>
    <p:sldId id="526" r:id="rId8"/>
    <p:sldId id="527" r:id="rId9"/>
    <p:sldId id="528" r:id="rId10"/>
    <p:sldId id="530" r:id="rId11"/>
    <p:sldId id="533" r:id="rId12"/>
    <p:sldId id="534" r:id="rId13"/>
    <p:sldId id="535" r:id="rId14"/>
    <p:sldId id="536" r:id="rId15"/>
    <p:sldId id="539" r:id="rId16"/>
    <p:sldId id="544" r:id="rId17"/>
    <p:sldId id="546" r:id="rId18"/>
    <p:sldId id="547" r:id="rId19"/>
    <p:sldId id="548" r:id="rId20"/>
    <p:sldId id="549" r:id="rId21"/>
    <p:sldId id="550" r:id="rId22"/>
    <p:sldId id="551" r:id="rId23"/>
    <p:sldId id="319" r:id="rId24"/>
    <p:sldId id="396" r:id="rId25"/>
    <p:sldId id="326" r:id="rId26"/>
    <p:sldId id="397" r:id="rId27"/>
    <p:sldId id="325" r:id="rId28"/>
    <p:sldId id="473" r:id="rId29"/>
    <p:sldId id="474" r:id="rId30"/>
    <p:sldId id="504" r:id="rId31"/>
    <p:sldId id="327" r:id="rId32"/>
    <p:sldId id="489" r:id="rId33"/>
    <p:sldId id="490" r:id="rId34"/>
    <p:sldId id="491" r:id="rId35"/>
    <p:sldId id="492" r:id="rId36"/>
    <p:sldId id="493" r:id="rId37"/>
    <p:sldId id="494" r:id="rId38"/>
    <p:sldId id="495" r:id="rId39"/>
    <p:sldId id="501" r:id="rId40"/>
    <p:sldId id="481" r:id="rId41"/>
    <p:sldId id="379" r:id="rId42"/>
    <p:sldId id="347" r:id="rId43"/>
    <p:sldId id="348" r:id="rId44"/>
    <p:sldId id="349" r:id="rId45"/>
    <p:sldId id="350" r:id="rId46"/>
    <p:sldId id="351" r:id="rId47"/>
    <p:sldId id="469" r:id="rId48"/>
    <p:sldId id="466" r:id="rId49"/>
    <p:sldId id="502" r:id="rId50"/>
    <p:sldId id="503" r:id="rId51"/>
    <p:sldId id="362" r:id="rId52"/>
  </p:sldIdLst>
  <p:sldSz cx="9144000" cy="6858000" type="screen4x3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napVertSplitter="1" vertBarState="minimized" horzBarState="maximized">
    <p:restoredLeft sz="17920" autoAdjust="0"/>
    <p:restoredTop sz="94667" autoAdjust="0"/>
  </p:normalViewPr>
  <p:slideViewPr>
    <p:cSldViewPr showGuides="1">
      <p:cViewPr>
        <p:scale>
          <a:sx n="60" d="100"/>
          <a:sy n="60" d="100"/>
        </p:scale>
        <p:origin x="-708" y="-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952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5E58FC-EC2B-4DC3-AE10-1D7E8E77EE5A}" type="datetimeFigureOut">
              <a:rPr lang="fi-FI" smtClean="0"/>
              <a:pPr/>
              <a:t>2.3.2014</a:t>
            </a:fld>
            <a:endParaRPr lang="fi-F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8F96B6-7938-48AC-ADC0-714777EAF418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5511952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First pisa </a:t>
            </a:r>
          </a:p>
          <a:p>
            <a:r>
              <a:rPr lang="en-US" smtClean="0"/>
              <a:t>Second</a:t>
            </a:r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B47AD87-B3AA-4E34-84ED-10F3404BEB8E}" type="slidenum">
              <a:rPr lang="nb-NO" smtClean="0"/>
              <a:pPr/>
              <a:t>2</a:t>
            </a:fld>
            <a:endParaRPr lang="nb-NO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First pisa </a:t>
            </a:r>
          </a:p>
          <a:p>
            <a:r>
              <a:rPr lang="en-US" smtClean="0"/>
              <a:t>Second</a:t>
            </a:r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B47AD87-B3AA-4E34-84ED-10F3404BEB8E}" type="slidenum">
              <a:rPr lang="nb-NO" smtClean="0"/>
              <a:pPr/>
              <a:t>41</a:t>
            </a:fld>
            <a:endParaRPr lang="nb-NO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57E905-D702-4FAC-BB49-72ED6EC66573}" type="slidenum">
              <a:rPr lang="fi-FI" altLang="fi-FI"/>
              <a:pPr/>
              <a:t>42</a:t>
            </a:fld>
            <a:endParaRPr lang="fi-FI" altLang="fi-FI"/>
          </a:p>
        </p:txBody>
      </p:sp>
      <p:sp>
        <p:nvSpPr>
          <p:cNvPr id="157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fi-FI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41D55E7-B621-42FC-9705-2B21E66A9027}" type="slidenum">
              <a:rPr lang="fi-FI" altLang="fi-FI"/>
              <a:pPr/>
              <a:t>43</a:t>
            </a:fld>
            <a:endParaRPr lang="fi-FI" altLang="fi-FI"/>
          </a:p>
        </p:txBody>
      </p:sp>
      <p:sp>
        <p:nvSpPr>
          <p:cNvPr id="158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8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fi-FI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0BAE072-3EED-4219-9D15-F21FC25D52B7}" type="slidenum">
              <a:rPr lang="fi-FI" altLang="fi-FI"/>
              <a:pPr/>
              <a:t>44</a:t>
            </a:fld>
            <a:endParaRPr lang="fi-FI" altLang="fi-FI"/>
          </a:p>
        </p:txBody>
      </p:sp>
      <p:sp>
        <p:nvSpPr>
          <p:cNvPr id="159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9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fi-FI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25EBD9C-C8B6-4A7B-9E6E-5E32CF21C4CD}" type="slidenum">
              <a:rPr lang="fi-FI" altLang="fi-FI"/>
              <a:pPr/>
              <a:t>45</a:t>
            </a:fld>
            <a:endParaRPr lang="fi-FI" altLang="fi-FI"/>
          </a:p>
        </p:txBody>
      </p:sp>
      <p:sp>
        <p:nvSpPr>
          <p:cNvPr id="160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0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fi-FI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22413A4-A202-4F0E-8F6D-55BF65932276}" type="slidenum">
              <a:rPr lang="fi-FI" altLang="fi-FI"/>
              <a:pPr/>
              <a:t>46</a:t>
            </a:fld>
            <a:endParaRPr lang="fi-FI" altLang="fi-FI"/>
          </a:p>
        </p:txBody>
      </p:sp>
      <p:sp>
        <p:nvSpPr>
          <p:cNvPr id="161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1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fi-FI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F6263C-A510-4DD6-A282-1920747FA7B1}" type="slidenum">
              <a:rPr lang="fi-FI" altLang="fi-FI"/>
              <a:pPr/>
              <a:t>51</a:t>
            </a:fld>
            <a:endParaRPr lang="fi-FI" altLang="fi-FI"/>
          </a:p>
        </p:txBody>
      </p:sp>
      <p:sp>
        <p:nvSpPr>
          <p:cNvPr id="173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3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fi-FI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First pisa </a:t>
            </a:r>
          </a:p>
          <a:p>
            <a:r>
              <a:rPr lang="en-US" smtClean="0"/>
              <a:t>Second</a:t>
            </a:r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B47AD87-B3AA-4E34-84ED-10F3404BEB8E}" type="slidenum">
              <a:rPr lang="nb-NO" smtClean="0"/>
              <a:pPr/>
              <a:t>23</a:t>
            </a:fld>
            <a:endParaRPr lang="nb-NO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C9FE197-E12B-473D-8D3D-89EB02C3B794}" type="slidenum">
              <a:rPr lang="fi-FI" altLang="fi-FI"/>
              <a:pPr/>
              <a:t>25</a:t>
            </a:fld>
            <a:endParaRPr lang="fi-FI" altLang="fi-FI"/>
          </a:p>
        </p:txBody>
      </p:sp>
      <p:sp>
        <p:nvSpPr>
          <p:cNvPr id="137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fi-FI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AB334DF-12C8-48CD-BDCF-2BD531047693}" type="slidenum">
              <a:rPr lang="fi-FI" altLang="fi-FI"/>
              <a:pPr/>
              <a:t>27</a:t>
            </a:fld>
            <a:endParaRPr lang="fi-FI" altLang="fi-FI"/>
          </a:p>
        </p:txBody>
      </p:sp>
      <p:sp>
        <p:nvSpPr>
          <p:cNvPr id="136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fi-FI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1704C2-7ECF-41CA-B24F-433CF72EC07D}" type="slidenum">
              <a:rPr lang="fi-FI" altLang="fi-FI"/>
              <a:pPr/>
              <a:t>31</a:t>
            </a:fld>
            <a:endParaRPr lang="fi-FI" altLang="fi-FI"/>
          </a:p>
        </p:txBody>
      </p:sp>
      <p:sp>
        <p:nvSpPr>
          <p:cNvPr id="138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fi-FI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DF450C7-B44F-42D6-BB4A-4FEA490A332D}" type="slidenum">
              <a:rPr lang="fi-FI" altLang="fi-FI"/>
              <a:pPr/>
              <a:t>32</a:t>
            </a:fld>
            <a:endParaRPr lang="fi-FI" altLang="fi-FI"/>
          </a:p>
        </p:txBody>
      </p:sp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fi-FI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45FA04E-A522-4232-9BE1-C6F62C5D269E}" type="slidenum">
              <a:rPr lang="fi-FI" altLang="fi-FI"/>
              <a:pPr/>
              <a:t>33</a:t>
            </a:fld>
            <a:endParaRPr lang="fi-FI" altLang="fi-FI"/>
          </a:p>
        </p:txBody>
      </p:sp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fi-FI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768DE28-2CD0-40FC-A451-6927AD092A28}" type="slidenum">
              <a:rPr lang="fi-FI" altLang="fi-FI"/>
              <a:pPr/>
              <a:t>34</a:t>
            </a:fld>
            <a:endParaRPr lang="fi-FI" altLang="fi-FI"/>
          </a:p>
        </p:txBody>
      </p:sp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fi-FI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First pisa </a:t>
            </a:r>
          </a:p>
          <a:p>
            <a:r>
              <a:rPr lang="en-US" smtClean="0"/>
              <a:t>Second</a:t>
            </a:r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B47AD87-B3AA-4E34-84ED-10F3404BEB8E}" type="slidenum">
              <a:rPr lang="nb-NO" smtClean="0"/>
              <a:pPr/>
              <a:t>35</a:t>
            </a:fld>
            <a:endParaRPr lang="nb-NO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fi-FI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1586F4F-6937-4F78-AEE6-F185D24EFFD4}" type="slidenum">
              <a:rPr lang="fi-FI" smtClean="0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1586F4F-6937-4F78-AEE6-F185D24EFFD4}" type="slidenum">
              <a:rPr lang="fi-FI" smtClean="0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828800"/>
            <a:ext cx="4191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0" y="1828800"/>
            <a:ext cx="4191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fi-FI" altLang="fi-FI"/>
              <a:t>2004_2005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733800" y="64008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fi-FI" altLang="fi-FI"/>
              <a:t>AD1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390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72BC7E6C-F36A-4745-9B1B-2E5A07F6CD6E}" type="slidenum">
              <a:rPr lang="fi-FI" altLang="fi-FI"/>
              <a:pPr/>
              <a:t>‹#›</a:t>
            </a:fld>
            <a:endParaRPr lang="fi-FI" altLang="fi-FI"/>
          </a:p>
        </p:txBody>
      </p:sp>
    </p:spTree>
    <p:extLst>
      <p:ext uri="{BB962C8B-B14F-4D97-AF65-F5344CB8AC3E}">
        <p14:creationId xmlns:p14="http://schemas.microsoft.com/office/powerpoint/2010/main" val="37597806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33400" y="228600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828800"/>
            <a:ext cx="4191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953000" y="1828800"/>
            <a:ext cx="4191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9600" y="3962400"/>
            <a:ext cx="4191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53000" y="3962400"/>
            <a:ext cx="4191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3810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fi-FI" altLang="fi-FI"/>
              <a:t>2004_2005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733800" y="64008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fi-FI" altLang="fi-FI"/>
              <a:t>AD1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2390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2569E8F-6852-40F5-A391-FB6E0F2E9CB7}" type="slidenum">
              <a:rPr lang="fi-FI" altLang="fi-FI"/>
              <a:pPr/>
              <a:t>‹#›</a:t>
            </a:fld>
            <a:endParaRPr lang="fi-FI" altLang="fi-FI"/>
          </a:p>
        </p:txBody>
      </p:sp>
    </p:spTree>
    <p:extLst>
      <p:ext uri="{BB962C8B-B14F-4D97-AF65-F5344CB8AC3E}">
        <p14:creationId xmlns:p14="http://schemas.microsoft.com/office/powerpoint/2010/main" val="36333448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6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7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995E1-0DBE-4F16-AD85-4D4AB32BFFB6}" type="slidenum">
              <a:rPr lang="ko-KR" altLang="en-US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325462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41586F4F-6937-4F78-AEE6-F185D24EFFD4}" type="slidenum">
              <a:rPr lang="fi-FI" smtClean="0"/>
              <a:pPr/>
              <a:t>‹#›</a:t>
            </a:fld>
            <a:endParaRPr lang="fi-FI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41586F4F-6937-4F78-AEE6-F185D24EFFD4}" type="slidenum">
              <a:rPr lang="fi-FI" smtClean="0"/>
              <a:pPr/>
              <a:t>‹#›</a:t>
            </a:fld>
            <a:endParaRPr lang="fi-FI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1586F4F-6937-4F78-AEE6-F185D24EFFD4}" type="slidenum">
              <a:rPr lang="fi-FI" smtClean="0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1586F4F-6937-4F78-AEE6-F185D24EFFD4}" type="slidenum">
              <a:rPr lang="fi-FI" smtClean="0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1586F4F-6937-4F78-AEE6-F185D24EFFD4}" type="slidenum">
              <a:rPr lang="fi-FI" smtClean="0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1586F4F-6937-4F78-AEE6-F185D24EFFD4}" type="slidenum">
              <a:rPr lang="fi-FI" smtClean="0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1586F4F-6937-4F78-AEE6-F185D24EFFD4}" type="slidenum">
              <a:rPr lang="fi-FI" smtClean="0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1586F4F-6937-4F78-AEE6-F185D24EFFD4}" type="slidenum">
              <a:rPr lang="fi-FI" smtClean="0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fi-FI" dirty="0"/>
          </a:p>
        </p:txBody>
      </p:sp>
      <p:sp>
        <p:nvSpPr>
          <p:cNvPr id="16386" name="Rectangle 2"/>
          <p:cNvSpPr>
            <a:spLocks noChangeArrowheads="1"/>
          </p:cNvSpPr>
          <p:nvPr userDrawn="1"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i-FI"/>
          </a:p>
        </p:txBody>
      </p:sp>
      <p:sp>
        <p:nvSpPr>
          <p:cNvPr id="16388" name="Rectangle 4"/>
          <p:cNvSpPr>
            <a:spLocks noChangeArrowheads="1"/>
          </p:cNvSpPr>
          <p:nvPr userDrawn="1"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i-FI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ECC382FE-4AEF-464D-924D-7AD0DA4426BE}" type="datetimeFigureOut">
              <a:rPr lang="fi-FI" smtClean="0"/>
              <a:pPr/>
              <a:t>2.3.2014</a:t>
            </a:fld>
            <a:endParaRPr lang="fi-FI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fld id="{41586F4F-6937-4F78-AEE6-F185D24EFFD4}" type="slidenum">
              <a:rPr lang="fi-FI" smtClean="0"/>
              <a:pPr/>
              <a:t>‹#›</a:t>
            </a:fld>
            <a:endParaRPr lang="fi-FI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4" r:id="rId13"/>
    <p:sldLayoutId id="2147483666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hyperlink" Target="http://www.youtube.com/watch?v=6aV2ORFHt14" TargetMode="External"/><Relationship Id="rId7" Type="http://schemas.openxmlformats.org/officeDocument/2006/relationships/package" Target="../embeddings/Microsoft_PowerPoint_Slide1.sl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hyperlink" Target="http://www.youtube.com/watch?v=jh2WFnDwWdo" TargetMode="External"/><Relationship Id="rId5" Type="http://schemas.openxmlformats.org/officeDocument/2006/relationships/hyperlink" Target="http://www.youtube.com/watch?v=VlemNnWgWng" TargetMode="External"/><Relationship Id="rId4" Type="http://schemas.openxmlformats.org/officeDocument/2006/relationships/hyperlink" Target="http://www.youtube.com/watch?v=tpPED3USkM4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cvhk22Xyck0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hWCnAJ6ax6Q" TargetMode="Externa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sych.rochester.edu/SDT/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hyperlink" Target="http://antwrp.gsfc.nasa.gov/apod/image/9910/polaris_pacholka_big.jpg" TargetMode="External"/><Relationship Id="rId7" Type="http://schemas.openxmlformats.org/officeDocument/2006/relationships/hyperlink" Target="http://www.skyscapes.com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9" Type="http://schemas.openxmlformats.org/officeDocument/2006/relationships/image" Target="../media/image21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PowerPoint_Slide2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7.emf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9.emf"/><Relationship Id="rId4" Type="http://schemas.openxmlformats.org/officeDocument/2006/relationships/package" Target="../embeddings/Microsoft_PowerPoint_Slide3.sldx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10" Type="http://schemas.openxmlformats.org/officeDocument/2006/relationships/image" Target="../media/image51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b133AGFclCY" TargetMode="Externa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420888"/>
            <a:ext cx="9144000" cy="1470025"/>
          </a:xfrm>
        </p:spPr>
        <p:txBody>
          <a:bodyPr>
            <a:normAutofit fontScale="90000"/>
          </a:bodyPr>
          <a:lstStyle/>
          <a:p>
            <a:r>
              <a:rPr lang="en-GB" sz="2700" b="1" dirty="0" smtClean="0">
                <a:solidFill>
                  <a:schemeClr val="tx2"/>
                </a:solidFill>
              </a:rPr>
              <a:t>Learning through Observation, Classification and Inquiry </a:t>
            </a:r>
            <a:br>
              <a:rPr lang="en-GB" sz="2700" b="1" dirty="0" smtClean="0">
                <a:solidFill>
                  <a:schemeClr val="tx2"/>
                </a:solidFill>
              </a:rPr>
            </a:br>
            <a:r>
              <a:rPr lang="en-GB" sz="2700" b="1" dirty="0" smtClean="0">
                <a:solidFill>
                  <a:schemeClr val="tx2"/>
                </a:solidFill>
              </a:rPr>
              <a:t>in Primary Science</a:t>
            </a:r>
            <a:r>
              <a:rPr lang="en-GB" sz="4800" b="1" dirty="0" smtClean="0"/>
              <a:t/>
            </a:r>
            <a:br>
              <a:rPr lang="en-GB" sz="4800" b="1" dirty="0" smtClean="0"/>
            </a:br>
            <a:r>
              <a:rPr lang="es-PE" b="1" dirty="0"/>
              <a:t>Aprendizaje </a:t>
            </a:r>
            <a:r>
              <a:rPr lang="es-PE" b="1" dirty="0" smtClean="0"/>
              <a:t>mediante </a:t>
            </a:r>
            <a:r>
              <a:rPr lang="es-PE" b="1" dirty="0"/>
              <a:t>la observación. Clasificación </a:t>
            </a:r>
            <a:r>
              <a:rPr lang="es-PE" b="1" dirty="0" smtClean="0"/>
              <a:t>e investigación en la enseñanza de ciencias en la Primaria </a:t>
            </a:r>
            <a:br>
              <a:rPr lang="es-PE" b="1" dirty="0" smtClean="0"/>
            </a:br>
            <a:r>
              <a:rPr lang="es-PE" sz="3600" b="1" dirty="0"/>
              <a:t/>
            </a:r>
            <a:br>
              <a:rPr lang="es-PE" sz="3600" b="1" dirty="0"/>
            </a:br>
            <a:r>
              <a:rPr lang="es-PE" sz="3600" b="1" dirty="0" smtClean="0"/>
              <a:t>Programas </a:t>
            </a:r>
            <a:r>
              <a:rPr lang="es-PE" sz="3600" b="1" dirty="0"/>
              <a:t>de Desarrollo Profesional en el Perú (1.3.2014-7.3.2014)</a:t>
            </a:r>
            <a:r>
              <a:rPr lang="en-GB" sz="4000" b="1" dirty="0"/>
              <a:t/>
            </a:r>
            <a:br>
              <a:rPr lang="en-GB" sz="4000" b="1" dirty="0"/>
            </a:br>
            <a:endParaRPr lang="fi-FI" sz="2700" b="1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1066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	</a:t>
            </a: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endParaRPr kumimoji="0" lang="fi-FI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1586F4F-6937-4F78-AEE6-F185D24EFFD4}" type="slidenum">
              <a:rPr lang="fi-FI" smtClean="0"/>
              <a:pPr/>
              <a:t>1</a:t>
            </a:fld>
            <a:endParaRPr lang="fi-FI"/>
          </a:p>
        </p:txBody>
      </p:sp>
      <p:sp>
        <p:nvSpPr>
          <p:cNvPr id="2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0" y="4869160"/>
            <a:ext cx="5410200" cy="1384300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endParaRPr lang="fi-FI" sz="1800" dirty="0" smtClean="0">
              <a:solidFill>
                <a:schemeClr val="tx1"/>
              </a:solidFill>
            </a:endParaRPr>
          </a:p>
          <a:p>
            <a:pPr algn="l">
              <a:lnSpc>
                <a:spcPct val="100000"/>
              </a:lnSpc>
            </a:pPr>
            <a:endParaRPr lang="fi-FI" sz="1800" dirty="0" smtClean="0">
              <a:solidFill>
                <a:schemeClr val="tx1"/>
              </a:solidFill>
            </a:endParaRPr>
          </a:p>
          <a:p>
            <a:pPr algn="l"/>
            <a:r>
              <a:rPr lang="en-US" sz="1800" dirty="0">
                <a:solidFill>
                  <a:schemeClr val="tx1"/>
                </a:solidFill>
              </a:rPr>
              <a:t>Jari Lavonen</a:t>
            </a:r>
            <a:r>
              <a:rPr lang="en-GB" sz="1800" dirty="0">
                <a:solidFill>
                  <a:schemeClr val="tx1"/>
                </a:solidFill>
              </a:rPr>
              <a:t>, </a:t>
            </a:r>
            <a:r>
              <a:rPr lang="en-GB" sz="1800" dirty="0" smtClean="0">
                <a:solidFill>
                  <a:schemeClr val="tx1"/>
                </a:solidFill>
              </a:rPr>
              <a:t/>
            </a:r>
            <a:br>
              <a:rPr lang="en-GB" sz="1800" dirty="0" smtClean="0">
                <a:solidFill>
                  <a:schemeClr val="tx1"/>
                </a:solidFill>
              </a:rPr>
            </a:br>
            <a:r>
              <a:rPr lang="es-PE" sz="1800" dirty="0">
                <a:solidFill>
                  <a:schemeClr val="tx1"/>
                </a:solidFill>
              </a:rPr>
              <a:t>Departamento de Educación del Profesor</a:t>
            </a:r>
            <a:endParaRPr lang="fi-FI" sz="1800" dirty="0">
              <a:solidFill>
                <a:schemeClr val="tx1"/>
              </a:solidFill>
            </a:endParaRPr>
          </a:p>
          <a:p>
            <a:pPr algn="l"/>
            <a:r>
              <a:rPr lang="es-PE" sz="1800" dirty="0">
                <a:solidFill>
                  <a:schemeClr val="tx1"/>
                </a:solidFill>
              </a:rPr>
              <a:t>Universidad de Helsinki, Finlandia</a:t>
            </a:r>
            <a:endParaRPr lang="fi-FI" sz="1800" dirty="0">
              <a:solidFill>
                <a:schemeClr val="tx1"/>
              </a:solidFill>
            </a:endParaRPr>
          </a:p>
          <a:p>
            <a:pPr algn="l">
              <a:lnSpc>
                <a:spcPct val="100000"/>
              </a:lnSpc>
            </a:pPr>
            <a:r>
              <a:rPr lang="en-GB" sz="1800" dirty="0" err="1" smtClean="0">
                <a:solidFill>
                  <a:schemeClr val="tx1"/>
                </a:solidFill>
              </a:rPr>
              <a:t>Jari.Lavonen@Helsinki.Fi</a:t>
            </a:r>
            <a:endParaRPr lang="en-GB" sz="18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1850446"/>
              </p:ext>
            </p:extLst>
          </p:nvPr>
        </p:nvGraphicFramePr>
        <p:xfrm>
          <a:off x="9756576" y="836712"/>
          <a:ext cx="8001000" cy="4383090"/>
        </p:xfrm>
        <a:graphic>
          <a:graphicData uri="http://schemas.openxmlformats.org/drawingml/2006/table">
            <a:tbl>
              <a:tblPr/>
              <a:tblGrid>
                <a:gridCol w="2000250"/>
                <a:gridCol w="2000250"/>
                <a:gridCol w="2000250"/>
                <a:gridCol w="2000250"/>
              </a:tblGrid>
              <a:tr h="852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Level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Problem/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Questions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Procedure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Solution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011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cs typeface="Arial" pitchFamily="34" charset="0"/>
                          <a:hlinkClick r:id="rId3"/>
                        </a:rPr>
                        <a:t>(confirmatory)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Given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Given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Given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</a:tr>
              <a:tr h="839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1 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cs typeface="Arial" pitchFamily="34" charset="0"/>
                          <a:hlinkClick r:id="rId4"/>
                        </a:rPr>
                        <a:t>(structured)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Given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Given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Open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</a:tr>
              <a:tr h="839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2 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cs typeface="Arial" pitchFamily="34" charset="0"/>
                          <a:hlinkClick r:id="rId5"/>
                        </a:rPr>
                        <a:t>(guided)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Given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Open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Open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</a:tr>
              <a:tr h="839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3 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cs typeface="Arial" pitchFamily="34" charset="0"/>
                          <a:hlinkClick r:id="rId6"/>
                        </a:rPr>
                        <a:t>(open)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Open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Open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Open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</a:tr>
            </a:tbl>
          </a:graphicData>
        </a:graphic>
      </p:graphicFrame>
      <p:sp>
        <p:nvSpPr>
          <p:cNvPr id="27682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D2C51FB-FC02-4F85-BF43-3520EB573312}" type="slidenum">
              <a:rPr lang="en-US"/>
              <a:pPr/>
              <a:t>10</a:t>
            </a:fld>
            <a:endParaRPr lang="en-US"/>
          </a:p>
        </p:txBody>
      </p:sp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PE" b="1" dirty="0" smtClean="0"/>
              <a:t>2</a:t>
            </a:r>
            <a:r>
              <a:rPr lang="es-PE" b="1" dirty="0"/>
              <a:t>. Formas de investigación científica</a:t>
            </a:r>
            <a:endParaRPr lang="fi-FI" dirty="0"/>
          </a:p>
        </p:txBody>
      </p:sp>
      <p:sp>
        <p:nvSpPr>
          <p:cNvPr id="27684" name="Rectangle 5"/>
          <p:cNvSpPr>
            <a:spLocks noChangeArrowheads="1"/>
          </p:cNvSpPr>
          <p:nvPr/>
        </p:nvSpPr>
        <p:spPr bwMode="auto">
          <a:xfrm>
            <a:off x="6850063" y="5954713"/>
            <a:ext cx="156433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altLang="ko-KR">
                <a:ea typeface="Gulim" pitchFamily="34" charset="-127"/>
              </a:rPr>
              <a:t>(Herron, 1971)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i-FI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6731682"/>
              </p:ext>
            </p:extLst>
          </p:nvPr>
        </p:nvGraphicFramePr>
        <p:xfrm>
          <a:off x="125760" y="101253"/>
          <a:ext cx="8892480" cy="66554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3" name="Diapositiva" r:id="rId7" imgW="4552215" imgH="3413743" progId="PowerPoint.Slide.12">
                  <p:embed/>
                </p:oleObj>
              </mc:Choice>
              <mc:Fallback>
                <p:oleObj name="Diapositiva" r:id="rId7" imgW="4552215" imgH="3413743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760" y="101253"/>
                        <a:ext cx="8892480" cy="665549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93572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228599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s-PE" b="1" dirty="0"/>
              <a:t>Ejemplo para planificar una investigación: Modelo 5E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448735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/>
              <a:t>Modelo </a:t>
            </a:r>
            <a:r>
              <a:rPr lang="es-PE" dirty="0" smtClean="0"/>
              <a:t>5E  </a:t>
            </a:r>
            <a:r>
              <a:rPr lang="en-GB" dirty="0" smtClean="0"/>
              <a:t>(5E model) </a:t>
            </a:r>
            <a:r>
              <a:rPr lang="en-GB" sz="1800" dirty="0" smtClean="0"/>
              <a:t>(1/3)</a:t>
            </a:r>
          </a:p>
        </p:txBody>
      </p:sp>
      <p:sp>
        <p:nvSpPr>
          <p:cNvPr id="53251" name="Content Placeholder 2"/>
          <p:cNvSpPr>
            <a:spLocks noGrp="1"/>
          </p:cNvSpPr>
          <p:nvPr>
            <p:ph idx="1"/>
          </p:nvPr>
        </p:nvSpPr>
        <p:spPr>
          <a:xfrm>
            <a:off x="3357554" y="1600200"/>
            <a:ext cx="5329246" cy="4525963"/>
          </a:xfrm>
        </p:spPr>
        <p:txBody>
          <a:bodyPr/>
          <a:lstStyle/>
          <a:p>
            <a:r>
              <a:rPr lang="es-PE" dirty="0" smtClean="0"/>
              <a:t>Compromiso </a:t>
            </a:r>
            <a:r>
              <a:rPr lang="en-GB" dirty="0" smtClean="0"/>
              <a:t>(Engaging)</a:t>
            </a:r>
          </a:p>
          <a:p>
            <a:r>
              <a:rPr lang="es-PE" dirty="0" smtClean="0"/>
              <a:t>Exploración </a:t>
            </a:r>
            <a:r>
              <a:rPr lang="en-GB" dirty="0" smtClean="0"/>
              <a:t>(Exploring)</a:t>
            </a:r>
          </a:p>
          <a:p>
            <a:r>
              <a:rPr lang="es-PE" dirty="0" smtClean="0"/>
              <a:t>Explicación </a:t>
            </a:r>
            <a:r>
              <a:rPr lang="en-GB" dirty="0" smtClean="0"/>
              <a:t>(Explaining)</a:t>
            </a:r>
          </a:p>
          <a:p>
            <a:r>
              <a:rPr lang="es-PE" dirty="0" smtClean="0"/>
              <a:t>Elaboración (</a:t>
            </a:r>
            <a:r>
              <a:rPr lang="en-GB" dirty="0" smtClean="0"/>
              <a:t>Elaborating)</a:t>
            </a:r>
          </a:p>
          <a:p>
            <a:r>
              <a:rPr lang="es-PE" dirty="0" smtClean="0"/>
              <a:t>Evaluación </a:t>
            </a:r>
            <a:r>
              <a:rPr lang="en-GB" dirty="0" smtClean="0"/>
              <a:t>(Evaluating)</a:t>
            </a:r>
          </a:p>
          <a:p>
            <a:endParaRPr lang="en-GB" dirty="0" smtClean="0"/>
          </a:p>
        </p:txBody>
      </p:sp>
      <p:sp>
        <p:nvSpPr>
          <p:cNvPr id="6" name="Tekstikehys 5"/>
          <p:cNvSpPr txBox="1"/>
          <p:nvPr/>
        </p:nvSpPr>
        <p:spPr>
          <a:xfrm>
            <a:off x="5715008" y="5929330"/>
            <a:ext cx="23586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mtClean="0">
                <a:solidFill>
                  <a:schemeClr val="bg1">
                    <a:lumMod val="50000"/>
                  </a:schemeClr>
                </a:solidFill>
              </a:rPr>
              <a:t>See eg. Eisenkraft 2003</a:t>
            </a:r>
          </a:p>
          <a:p>
            <a:r>
              <a:rPr lang="en-GB" smtClean="0">
                <a:solidFill>
                  <a:schemeClr val="bg1">
                    <a:lumMod val="50000"/>
                  </a:schemeClr>
                </a:solidFill>
              </a:rPr>
              <a:t>Bybee et al. 2006</a:t>
            </a:r>
            <a:endParaRPr lang="en-GB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17133" y="5652331"/>
            <a:ext cx="63367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i-FI" dirty="0">
                <a:hlinkClick r:id="rId2"/>
              </a:rPr>
              <a:t>http://</a:t>
            </a:r>
            <a:r>
              <a:rPr lang="fi-FI" dirty="0" smtClean="0">
                <a:hlinkClick r:id="rId2"/>
              </a:rPr>
              <a:t>www.youtube.com/watch?v=Is7a3nkoe-g </a:t>
            </a:r>
            <a:endParaRPr lang="fi-FI" dirty="0">
              <a:hlinkClick r:id="rId2"/>
            </a:endParaRPr>
          </a:p>
          <a:p>
            <a:r>
              <a:rPr lang="fi-FI" dirty="0" smtClean="0">
                <a:hlinkClick r:id="rId2"/>
              </a:rPr>
              <a:t>http</a:t>
            </a:r>
            <a:r>
              <a:rPr lang="fi-FI" dirty="0">
                <a:hlinkClick r:id="rId2"/>
              </a:rPr>
              <a:t>://</a:t>
            </a:r>
            <a:r>
              <a:rPr lang="fi-FI" dirty="0" smtClean="0">
                <a:hlinkClick r:id="rId2"/>
              </a:rPr>
              <a:t>www.youtube.com/watch?v=cvhk22Xyck0</a:t>
            </a:r>
            <a:r>
              <a:rPr lang="fi-FI" dirty="0" smtClean="0"/>
              <a:t> (a new </a:t>
            </a:r>
            <a:r>
              <a:rPr lang="fi-FI" dirty="0" err="1" smtClean="0"/>
              <a:t>car</a:t>
            </a:r>
            <a:r>
              <a:rPr lang="fi-FI" dirty="0" smtClean="0"/>
              <a:t>)</a:t>
            </a:r>
            <a:endParaRPr lang="fi-FI" dirty="0"/>
          </a:p>
          <a:p>
            <a:r>
              <a:rPr lang="fi-FI" dirty="0" smtClean="0"/>
              <a:t>http</a:t>
            </a:r>
            <a:r>
              <a:rPr lang="fi-FI" dirty="0"/>
              <a:t>://www.youtube.com/watch?v=iJUi3uMT0VI</a:t>
            </a:r>
          </a:p>
        </p:txBody>
      </p:sp>
    </p:spTree>
    <p:extLst>
      <p:ext uri="{BB962C8B-B14F-4D97-AF65-F5344CB8AC3E}">
        <p14:creationId xmlns:p14="http://schemas.microsoft.com/office/powerpoint/2010/main" val="1113831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143000"/>
          </a:xfrm>
        </p:spPr>
        <p:txBody>
          <a:bodyPr/>
          <a:lstStyle/>
          <a:p>
            <a:r>
              <a:rPr lang="es-PE" dirty="0"/>
              <a:t>Modelo 5E  </a:t>
            </a:r>
            <a:r>
              <a:rPr lang="en-GB" dirty="0"/>
              <a:t>(5E model)</a:t>
            </a:r>
            <a:r>
              <a:rPr lang="en-GB" sz="1800" dirty="0" smtClean="0"/>
              <a:t>(2/3)</a:t>
            </a:r>
            <a:endParaRPr lang="en-GB" sz="1800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500034" y="1357298"/>
            <a:ext cx="8229600" cy="4983179"/>
          </a:xfrm>
        </p:spPr>
        <p:txBody>
          <a:bodyPr>
            <a:normAutofit fontScale="92500" lnSpcReduction="20000"/>
          </a:bodyPr>
          <a:lstStyle/>
          <a:p>
            <a:r>
              <a:rPr lang="es-PE" dirty="0" smtClean="0"/>
              <a:t>Compromiso</a:t>
            </a:r>
            <a:r>
              <a:rPr lang="es-PE" dirty="0"/>
              <a:t>.</a:t>
            </a:r>
            <a:endParaRPr lang="fi-FI" dirty="0"/>
          </a:p>
          <a:p>
            <a:pPr lvl="1"/>
            <a:r>
              <a:rPr lang="es-PE" dirty="0" smtClean="0"/>
              <a:t>Despertar </a:t>
            </a:r>
            <a:r>
              <a:rPr lang="es-PE" dirty="0"/>
              <a:t>el interés: videos en la red, datos de la vida real, noticias, etc.</a:t>
            </a:r>
            <a:endParaRPr lang="fi-FI" dirty="0"/>
          </a:p>
          <a:p>
            <a:pPr lvl="1"/>
            <a:r>
              <a:rPr lang="es-PE" dirty="0" smtClean="0"/>
              <a:t>Concepciones </a:t>
            </a:r>
            <a:r>
              <a:rPr lang="es-PE" dirty="0"/>
              <a:t>iniciales: búsqueda de información.</a:t>
            </a:r>
            <a:endParaRPr lang="fi-FI" dirty="0"/>
          </a:p>
          <a:p>
            <a:r>
              <a:rPr lang="es-PE" dirty="0" smtClean="0"/>
              <a:t>Exploración</a:t>
            </a:r>
            <a:endParaRPr lang="fi-FI" dirty="0"/>
          </a:p>
          <a:p>
            <a:pPr lvl="1"/>
            <a:r>
              <a:rPr lang="es-PE" dirty="0" smtClean="0"/>
              <a:t>Recolección </a:t>
            </a:r>
            <a:r>
              <a:rPr lang="es-PE" dirty="0"/>
              <a:t>de datos: registro de datos relacionados con la vida real, trabajo en situaciones simuladas.</a:t>
            </a:r>
            <a:endParaRPr lang="fi-FI" dirty="0"/>
          </a:p>
          <a:p>
            <a:r>
              <a:rPr lang="es-PE" dirty="0" smtClean="0"/>
              <a:t>Explicación</a:t>
            </a:r>
            <a:endParaRPr lang="fi-FI" dirty="0"/>
          </a:p>
          <a:p>
            <a:pPr lvl="1"/>
            <a:r>
              <a:rPr lang="es-PE" dirty="0" smtClean="0"/>
              <a:t>Interpretación </a:t>
            </a:r>
            <a:r>
              <a:rPr lang="es-PE" dirty="0"/>
              <a:t>de datos: dibujo de gráficos o datos presentados de otra manera con programas adecuados; formación de modelos con simulaciones y diseño de software.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889032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/>
              <a:t>Modelo 5E  </a:t>
            </a:r>
            <a:r>
              <a:rPr lang="en-GB" dirty="0"/>
              <a:t>(5E model</a:t>
            </a:r>
            <a:r>
              <a:rPr lang="en-GB" dirty="0" smtClean="0"/>
              <a:t>) </a:t>
            </a:r>
            <a:r>
              <a:rPr lang="en-GB" sz="1800" dirty="0" smtClean="0"/>
              <a:t>(3/3)</a:t>
            </a:r>
            <a:endParaRPr lang="en-GB" sz="1800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s-PE" dirty="0" smtClean="0"/>
              <a:t>Elaboración</a:t>
            </a:r>
            <a:endParaRPr lang="fi-FI" dirty="0"/>
          </a:p>
          <a:p>
            <a:pPr lvl="1"/>
            <a:r>
              <a:rPr lang="es-PE" dirty="0" smtClean="0"/>
              <a:t>Nuevos </a:t>
            </a:r>
            <a:r>
              <a:rPr lang="es-PE" dirty="0"/>
              <a:t>contextos: información </a:t>
            </a:r>
            <a:r>
              <a:rPr lang="es-PE" dirty="0" smtClean="0"/>
              <a:t>en </a:t>
            </a:r>
            <a:r>
              <a:rPr lang="es-PE" dirty="0"/>
              <a:t>la red; otra simulación; búsqueda de nuevos informes u otros datos experimentales para estudiar el fenómeno.</a:t>
            </a:r>
            <a:endParaRPr lang="fi-FI" dirty="0"/>
          </a:p>
          <a:p>
            <a:r>
              <a:rPr lang="es-PE" dirty="0" smtClean="0"/>
              <a:t>Evaluación</a:t>
            </a:r>
            <a:endParaRPr lang="fi-FI" dirty="0"/>
          </a:p>
          <a:p>
            <a:pPr lvl="1"/>
            <a:r>
              <a:rPr lang="es-PE" dirty="0" smtClean="0"/>
              <a:t>Autoevaluación</a:t>
            </a:r>
            <a:r>
              <a:rPr lang="es-PE" dirty="0"/>
              <a:t>, presentación de datos, trabajo con informes, revisión de las distintas fases del trabajo.</a:t>
            </a:r>
            <a:endParaRPr lang="fi-FI" dirty="0"/>
          </a:p>
          <a:p>
            <a:pPr marL="0" indent="0">
              <a:buNone/>
            </a:pPr>
            <a:endParaRPr lang="fi-FI" dirty="0"/>
          </a:p>
          <a:p>
            <a:r>
              <a:rPr lang="es-PE" dirty="0" smtClean="0"/>
              <a:t>El </a:t>
            </a:r>
            <a:r>
              <a:rPr lang="es-PE" dirty="0"/>
              <a:t>uso de TIC, el aprendizaje de sistemas de manejo, </a:t>
            </a:r>
            <a:r>
              <a:rPr lang="es-PE" dirty="0" err="1"/>
              <a:t>etc</a:t>
            </a:r>
            <a:r>
              <a:rPr lang="es-PE" dirty="0"/>
              <a:t>, a lo largo de la investigación pueden ser de ayuda para aprender a comunicar y planificar.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402628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PE" dirty="0"/>
              <a:t>¿Cómo ayudar al alumno a formular preguntas?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9513" y="1600200"/>
            <a:ext cx="4763550" cy="5257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PE" dirty="0" smtClean="0"/>
              <a:t>Estrategia </a:t>
            </a:r>
            <a:r>
              <a:rPr lang="es-PE" dirty="0"/>
              <a:t>KWL (antes de que los alumnos hagan preguntas)</a:t>
            </a:r>
            <a:endParaRPr lang="fi-FI" dirty="0"/>
          </a:p>
          <a:p>
            <a:r>
              <a:rPr lang="es-PE" dirty="0" smtClean="0"/>
              <a:t>¿</a:t>
            </a:r>
            <a:r>
              <a:rPr lang="es-PE" dirty="0"/>
              <a:t>Qué sabes </a:t>
            </a:r>
            <a:r>
              <a:rPr lang="es-PE" dirty="0" smtClean="0"/>
              <a:t>hasta ahora sobre </a:t>
            </a:r>
            <a:r>
              <a:rPr lang="es-PE" dirty="0"/>
              <a:t>el </a:t>
            </a:r>
            <a:r>
              <a:rPr lang="es-PE" dirty="0" smtClean="0"/>
              <a:t>tema?</a:t>
            </a:r>
            <a:endParaRPr lang="fi-FI" dirty="0"/>
          </a:p>
          <a:p>
            <a:r>
              <a:rPr lang="es-PE" dirty="0" smtClean="0"/>
              <a:t>¿</a:t>
            </a:r>
            <a:r>
              <a:rPr lang="es-PE" dirty="0"/>
              <a:t>Qué te gustaría aprender</a:t>
            </a:r>
            <a:r>
              <a:rPr lang="es-PE" dirty="0" smtClean="0"/>
              <a:t>?</a:t>
            </a:r>
            <a:endParaRPr lang="fi-FI" dirty="0"/>
          </a:p>
          <a:p>
            <a:r>
              <a:rPr lang="es-PE" dirty="0" smtClean="0"/>
              <a:t>(</a:t>
            </a:r>
            <a:r>
              <a:rPr lang="es-PE" dirty="0"/>
              <a:t>Después de la actividad de investigación) ¿Qué aprendiste durante la investigación?</a:t>
            </a:r>
            <a:endParaRPr lang="fi-FI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86F4F-6937-4F78-AEE6-F185D24EFFD4}" type="slidenum">
              <a:rPr lang="fi-FI" smtClean="0"/>
              <a:pPr/>
              <a:t>15</a:t>
            </a:fld>
            <a:endParaRPr lang="fi-FI"/>
          </a:p>
        </p:txBody>
      </p:sp>
      <p:sp>
        <p:nvSpPr>
          <p:cNvPr id="6" name="TextBox 5"/>
          <p:cNvSpPr txBox="1"/>
          <p:nvPr/>
        </p:nvSpPr>
        <p:spPr>
          <a:xfrm>
            <a:off x="4754863" y="2071678"/>
            <a:ext cx="4286280" cy="258532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4714876" y="2143116"/>
            <a:ext cx="1285884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GB" sz="1400" b="1" dirty="0" smtClean="0">
                <a:latin typeface="Bradley Hand ITC" pitchFamily="66" charset="0"/>
              </a:rPr>
              <a:t>What do you know about the topic until now?</a:t>
            </a:r>
          </a:p>
          <a:p>
            <a:pPr marL="0" lvl="1"/>
            <a:r>
              <a:rPr lang="en-GB" sz="1400" b="1" dirty="0" smtClean="0">
                <a:latin typeface="Bradley Hand ITC" pitchFamily="66" charset="0"/>
              </a:rPr>
              <a:t>-</a:t>
            </a:r>
          </a:p>
          <a:p>
            <a:pPr marL="0" lvl="1"/>
            <a:r>
              <a:rPr lang="en-GB" sz="1400" b="1" dirty="0" smtClean="0">
                <a:latin typeface="Bradley Hand ITC" pitchFamily="66" charset="0"/>
              </a:rPr>
              <a:t>-</a:t>
            </a:r>
          </a:p>
          <a:p>
            <a:pPr marL="0" lvl="1"/>
            <a:r>
              <a:rPr lang="en-GB" sz="1400" b="1" dirty="0" smtClean="0">
                <a:latin typeface="Bradley Hand ITC" pitchFamily="66" charset="0"/>
              </a:rPr>
              <a:t>-</a:t>
            </a:r>
          </a:p>
          <a:p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>
            <a:off x="4572000" y="1714488"/>
            <a:ext cx="7421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/>
              <a:t>Table: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72198" y="2143116"/>
            <a:ext cx="12858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GB" sz="1400" b="1" dirty="0" smtClean="0">
                <a:latin typeface="Bradley Hand ITC" pitchFamily="66" charset="0"/>
              </a:rPr>
              <a:t>What do you want to learn?</a:t>
            </a:r>
          </a:p>
          <a:p>
            <a:pPr marL="0" lvl="1"/>
            <a:r>
              <a:rPr lang="en-GB" sz="1400" b="1" dirty="0" smtClean="0">
                <a:latin typeface="Bradley Hand ITC" pitchFamily="66" charset="0"/>
              </a:rPr>
              <a:t>-</a:t>
            </a:r>
          </a:p>
          <a:p>
            <a:pPr marL="0" lvl="1"/>
            <a:r>
              <a:rPr lang="en-GB" sz="1400" b="1" dirty="0" smtClean="0">
                <a:latin typeface="Bradley Hand ITC" pitchFamily="66" charset="0"/>
              </a:rPr>
              <a:t>-</a:t>
            </a:r>
          </a:p>
          <a:p>
            <a:pPr marL="0" lvl="1"/>
            <a:r>
              <a:rPr lang="en-GB" sz="1400" b="1" dirty="0" smtClean="0">
                <a:latin typeface="Bradley Hand ITC" pitchFamily="66" charset="0"/>
              </a:rPr>
              <a:t>-</a:t>
            </a:r>
          </a:p>
          <a:p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7429520" y="2143116"/>
            <a:ext cx="12858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GB" sz="1400" b="1" dirty="0" smtClean="0">
                <a:latin typeface="Bradley Hand ITC" pitchFamily="66" charset="0"/>
              </a:rPr>
              <a:t>What did you learned?</a:t>
            </a:r>
          </a:p>
          <a:p>
            <a:pPr marL="0" lvl="1"/>
            <a:r>
              <a:rPr lang="en-GB" sz="1400" b="1" dirty="0" smtClean="0">
                <a:latin typeface="Bradley Hand ITC" pitchFamily="66" charset="0"/>
              </a:rPr>
              <a:t>-</a:t>
            </a:r>
          </a:p>
          <a:p>
            <a:pPr marL="0" lvl="1"/>
            <a:r>
              <a:rPr lang="en-GB" sz="1400" b="1" dirty="0" smtClean="0">
                <a:latin typeface="Bradley Hand ITC" pitchFamily="66" charset="0"/>
              </a:rPr>
              <a:t>-</a:t>
            </a:r>
          </a:p>
          <a:p>
            <a:pPr marL="0" lvl="1"/>
            <a:r>
              <a:rPr lang="en-GB" sz="1400" b="1" dirty="0" smtClean="0">
                <a:latin typeface="Bradley Hand ITC" pitchFamily="66" charset="0"/>
              </a:rPr>
              <a:t>-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24429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/>
              <a:t>Explicación (alumno)</a:t>
            </a:r>
            <a:endParaRPr lang="en-US" noProof="0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es-PE" dirty="0"/>
              <a:t>Explica posibles soluciones o responde a otras.</a:t>
            </a:r>
            <a:endParaRPr lang="fi-FI" dirty="0"/>
          </a:p>
          <a:p>
            <a:r>
              <a:rPr lang="es-PE" dirty="0" smtClean="0"/>
              <a:t>Escucha </a:t>
            </a:r>
            <a:r>
              <a:rPr lang="es-PE" dirty="0"/>
              <a:t>críticamente otras explicaciones.</a:t>
            </a:r>
            <a:endParaRPr lang="fi-FI" dirty="0"/>
          </a:p>
          <a:p>
            <a:r>
              <a:rPr lang="es-PE" dirty="0" smtClean="0"/>
              <a:t>Se </a:t>
            </a:r>
            <a:r>
              <a:rPr lang="es-PE" dirty="0"/>
              <a:t>refiere a actividades anteriores.</a:t>
            </a:r>
            <a:endParaRPr lang="fi-FI" dirty="0"/>
          </a:p>
          <a:p>
            <a:r>
              <a:rPr lang="es-PE" dirty="0" smtClean="0"/>
              <a:t>En </a:t>
            </a:r>
            <a:r>
              <a:rPr lang="es-PE" dirty="0"/>
              <a:t>sus explicaciones, hace uso de observaciones que ha hecho y </a:t>
            </a:r>
            <a:r>
              <a:rPr lang="es-PE" dirty="0" smtClean="0"/>
              <a:t>anotado.</a:t>
            </a:r>
            <a:endParaRPr lang="en-US" noProof="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es-PE" dirty="0" smtClean="0">
                <a:solidFill>
                  <a:srgbClr val="FF0000"/>
                </a:solidFill>
              </a:rPr>
              <a:t>No </a:t>
            </a:r>
            <a:r>
              <a:rPr lang="es-PE" dirty="0">
                <a:solidFill>
                  <a:srgbClr val="FF0000"/>
                </a:solidFill>
              </a:rPr>
              <a:t>ofrece explicaciones de la nada y sin relación con experiencias anteriores.</a:t>
            </a:r>
            <a:endParaRPr lang="fi-FI" dirty="0">
              <a:solidFill>
                <a:srgbClr val="FF0000"/>
              </a:solidFill>
            </a:endParaRPr>
          </a:p>
          <a:p>
            <a:r>
              <a:rPr lang="es-PE" dirty="0" smtClean="0">
                <a:solidFill>
                  <a:srgbClr val="FF0000"/>
                </a:solidFill>
              </a:rPr>
              <a:t>No </a:t>
            </a:r>
            <a:r>
              <a:rPr lang="es-PE" dirty="0">
                <a:solidFill>
                  <a:srgbClr val="FF0000"/>
                </a:solidFill>
              </a:rPr>
              <a:t>trae a colación experiencias y ejemplos irrelevantes.</a:t>
            </a:r>
            <a:endParaRPr lang="fi-FI" dirty="0">
              <a:solidFill>
                <a:srgbClr val="FF0000"/>
              </a:solidFill>
            </a:endParaRPr>
          </a:p>
          <a:p>
            <a:r>
              <a:rPr lang="es-PE" dirty="0" smtClean="0">
                <a:solidFill>
                  <a:srgbClr val="FF0000"/>
                </a:solidFill>
              </a:rPr>
              <a:t>No </a:t>
            </a:r>
            <a:r>
              <a:rPr lang="es-PE" dirty="0">
                <a:solidFill>
                  <a:srgbClr val="FF0000"/>
                </a:solidFill>
              </a:rPr>
              <a:t>acepta explicaciones sin una justificación.</a:t>
            </a:r>
            <a:endParaRPr lang="fi-FI" dirty="0">
              <a:solidFill>
                <a:srgbClr val="FF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86F4F-6937-4F78-AEE6-F185D24EFFD4}" type="slidenum">
              <a:rPr lang="fi-FI" smtClean="0"/>
              <a:pPr/>
              <a:t>16</a:t>
            </a:fld>
            <a:endParaRPr lang="fi-FI"/>
          </a:p>
        </p:txBody>
      </p:sp>
      <p:sp>
        <p:nvSpPr>
          <p:cNvPr id="2" name="Rectangle 1"/>
          <p:cNvSpPr/>
          <p:nvPr/>
        </p:nvSpPr>
        <p:spPr>
          <a:xfrm>
            <a:off x="179512" y="6390620"/>
            <a:ext cx="6984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i-FI" dirty="0" smtClean="0"/>
              <a:t>Look </a:t>
            </a:r>
            <a:r>
              <a:rPr lang="fi-FI" dirty="0" err="1" smtClean="0"/>
              <a:t>more</a:t>
            </a:r>
            <a:r>
              <a:rPr lang="fi-FI" dirty="0" smtClean="0"/>
              <a:t>:  </a:t>
            </a:r>
            <a:r>
              <a:rPr lang="fi-FI" dirty="0" smtClean="0">
                <a:hlinkClick r:id="rId2"/>
              </a:rPr>
              <a:t>http</a:t>
            </a:r>
            <a:r>
              <a:rPr lang="fi-FI" dirty="0">
                <a:hlinkClick r:id="rId2"/>
              </a:rPr>
              <a:t>://</a:t>
            </a:r>
            <a:r>
              <a:rPr lang="fi-FI" dirty="0" smtClean="0">
                <a:hlinkClick r:id="rId2"/>
              </a:rPr>
              <a:t>www.youtube.com/watch?v=hWCnAJ6ax6Q</a:t>
            </a:r>
            <a:r>
              <a:rPr lang="fi-FI" dirty="0" smtClean="0"/>
              <a:t> 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848904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PE" b="1" dirty="0"/>
              <a:t>Propiedades motivacionales en una actividad de aprendizaje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s-PE" dirty="0" smtClean="0"/>
              <a:t>Los </a:t>
            </a:r>
            <a:r>
              <a:rPr lang="es-PE" dirty="0"/>
              <a:t>aspectos motivacionales en una actividad de aprendizaje pueden ser divididos en cinco categorías:</a:t>
            </a:r>
            <a:endParaRPr lang="fi-FI" dirty="0"/>
          </a:p>
          <a:p>
            <a:pPr lvl="1"/>
            <a:r>
              <a:rPr lang="es-PE" dirty="0" smtClean="0"/>
              <a:t>Autonomía</a:t>
            </a:r>
            <a:r>
              <a:rPr lang="es-PE" dirty="0"/>
              <a:t>, competencia, sintonía o afinidad, disfrute y valores, utilidad.</a:t>
            </a:r>
            <a:endParaRPr lang="fi-FI" dirty="0"/>
          </a:p>
          <a:p>
            <a:pPr marL="0" indent="0">
              <a:buNone/>
            </a:pPr>
            <a:endParaRPr lang="fi-FI" dirty="0"/>
          </a:p>
          <a:p>
            <a:r>
              <a:rPr lang="es-PE" dirty="0" smtClean="0"/>
              <a:t>La </a:t>
            </a:r>
            <a:r>
              <a:rPr lang="es-PE" dirty="0"/>
              <a:t>necesidad de satisfacer estos deseos y el reforzamiento de estos aspectos de interés incrementan la motivación y pueden atenderse mediante el uso de TIC. </a:t>
            </a:r>
            <a:endParaRPr lang="fi-FI" dirty="0"/>
          </a:p>
          <a:p>
            <a:pPr marL="0" indent="0">
              <a:buNone/>
            </a:pPr>
            <a:r>
              <a:rPr lang="es-PE" dirty="0"/>
              <a:t> </a:t>
            </a:r>
            <a:endParaRPr lang="fi-FI" dirty="0"/>
          </a:p>
          <a:p>
            <a:pPr lvl="1"/>
            <a:endParaRPr lang="en-US" dirty="0" smtClean="0"/>
          </a:p>
          <a:p>
            <a:pPr lvl="1"/>
            <a:endParaRPr lang="fi-FI" dirty="0" smtClean="0"/>
          </a:p>
          <a:p>
            <a:endParaRPr lang="fi-FI" dirty="0"/>
          </a:p>
        </p:txBody>
      </p:sp>
      <p:sp>
        <p:nvSpPr>
          <p:cNvPr id="4" name="Tekstikehys 3"/>
          <p:cNvSpPr txBox="1"/>
          <p:nvPr/>
        </p:nvSpPr>
        <p:spPr>
          <a:xfrm>
            <a:off x="4786314" y="6143644"/>
            <a:ext cx="3561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>
                    <a:lumMod val="50000"/>
                  </a:schemeClr>
                </a:solidFill>
              </a:rPr>
              <a:t>See</a:t>
            </a:r>
            <a:r>
              <a:rPr lang="en-GB" dirty="0" smtClean="0"/>
              <a:t> </a:t>
            </a:r>
            <a:r>
              <a:rPr lang="en-GB" dirty="0" smtClean="0">
                <a:hlinkClick r:id="rId2"/>
              </a:rPr>
              <a:t>www.psych.rochester.edu/SDT/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630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PE" b="1" dirty="0"/>
              <a:t>Reforzamiento del sentimiento de autonomía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s-PE" i="1" dirty="0"/>
              <a:t>Actividades para reforzar la autonomía o aumentar las opciones</a:t>
            </a:r>
            <a:endParaRPr lang="fi-FI" dirty="0"/>
          </a:p>
          <a:p>
            <a:r>
              <a:rPr lang="es-PE" dirty="0" smtClean="0"/>
              <a:t>Enseñanza </a:t>
            </a:r>
            <a:r>
              <a:rPr lang="es-PE" dirty="0"/>
              <a:t>centrada en el alumno / </a:t>
            </a:r>
            <a:r>
              <a:rPr lang="es-PE" dirty="0" smtClean="0"/>
              <a:t>Métodos </a:t>
            </a:r>
            <a:r>
              <a:rPr lang="es-PE" dirty="0"/>
              <a:t>de enseñanza.</a:t>
            </a:r>
            <a:endParaRPr lang="fi-FI" dirty="0"/>
          </a:p>
          <a:p>
            <a:r>
              <a:rPr lang="es-PE" dirty="0" smtClean="0"/>
              <a:t>Planificación </a:t>
            </a:r>
            <a:r>
              <a:rPr lang="es-PE" dirty="0"/>
              <a:t>compartida de actividades de aprendizaje.</a:t>
            </a:r>
            <a:endParaRPr lang="fi-FI" dirty="0"/>
          </a:p>
          <a:p>
            <a:r>
              <a:rPr lang="es-PE" dirty="0" smtClean="0"/>
              <a:t>El </a:t>
            </a:r>
            <a:r>
              <a:rPr lang="es-PE" dirty="0"/>
              <a:t>uso de TIC aumenta las opciones.</a:t>
            </a:r>
            <a:endParaRPr lang="fi-FI" dirty="0"/>
          </a:p>
          <a:p>
            <a:pPr lvl="1"/>
            <a:r>
              <a:rPr lang="es-PE" dirty="0" smtClean="0"/>
              <a:t>Múltiples </a:t>
            </a:r>
            <a:r>
              <a:rPr lang="es-PE" dirty="0"/>
              <a:t>fuentes de información.</a:t>
            </a:r>
            <a:endParaRPr lang="fi-FI" dirty="0"/>
          </a:p>
          <a:p>
            <a:pPr lvl="1"/>
            <a:r>
              <a:rPr lang="es-PE" dirty="0" smtClean="0"/>
              <a:t>El </a:t>
            </a:r>
            <a:r>
              <a:rPr lang="es-PE" dirty="0"/>
              <a:t>uso de distintas herramientas permite una variedad de métodos de trabajo.</a:t>
            </a:r>
            <a:endParaRPr lang="fi-FI" dirty="0"/>
          </a:p>
          <a:p>
            <a:pPr lvl="1"/>
            <a:r>
              <a:rPr lang="es-PE" dirty="0"/>
              <a:t> </a:t>
            </a:r>
            <a:r>
              <a:rPr lang="es-PE" dirty="0" smtClean="0"/>
              <a:t>Las </a:t>
            </a:r>
            <a:r>
              <a:rPr lang="es-PE" dirty="0"/>
              <a:t>TIC pueden servir para apelar a diversos métodos de aprendizaje.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692195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PE" b="1" dirty="0"/>
              <a:t>Reforzamiento del sentimiento de competencia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s-PE" dirty="0" smtClean="0"/>
              <a:t>Selección </a:t>
            </a:r>
            <a:r>
              <a:rPr lang="es-PE" dirty="0"/>
              <a:t>de métodos constructivos de evaluación, como autoevaluaciones o evaluaciones grupales, que ayuden a que los alumnos reconozcan sus competencias</a:t>
            </a:r>
            <a:r>
              <a:rPr lang="es-PE" dirty="0" smtClean="0"/>
              <a:t>.</a:t>
            </a:r>
            <a:endParaRPr lang="fi-FI" dirty="0"/>
          </a:p>
          <a:p>
            <a:r>
              <a:rPr lang="es-PE" dirty="0" smtClean="0"/>
              <a:t>Reforzar </a:t>
            </a:r>
            <a:r>
              <a:rPr lang="es-PE" dirty="0"/>
              <a:t>el sentimiento de que una actividad cualquiera o </a:t>
            </a:r>
            <a:r>
              <a:rPr lang="es-PE" dirty="0" smtClean="0"/>
              <a:t>de que el </a:t>
            </a:r>
            <a:r>
              <a:rPr lang="es-PE" dirty="0"/>
              <a:t>uso de TIC tienen valor y utilidad para el alumno.</a:t>
            </a:r>
            <a:endParaRPr lang="fi-FI" dirty="0"/>
          </a:p>
          <a:p>
            <a:r>
              <a:rPr lang="es-PE" dirty="0" smtClean="0"/>
              <a:t>Las </a:t>
            </a:r>
            <a:r>
              <a:rPr lang="es-PE" dirty="0"/>
              <a:t>TIC pueden facilitar las evaluaciones grupales, la retroalimentación de los compañeros, etc.</a:t>
            </a:r>
            <a:endParaRPr lang="fi-FI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040497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ctrTitle"/>
          </p:nvPr>
        </p:nvSpPr>
        <p:spPr>
          <a:xfrm>
            <a:off x="928662" y="242886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s-PE" b="1" dirty="0"/>
              <a:t>La investigación como método para la enseñanza y el aprendizaje</a:t>
            </a:r>
            <a:endParaRPr lang="fi-FI" dirty="0"/>
          </a:p>
        </p:txBody>
      </p:sp>
      <p:sp>
        <p:nvSpPr>
          <p:cNvPr id="6144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1586F4F-6937-4F78-AEE6-F185D24EFFD4}" type="slidenum">
              <a:rPr lang="fi-FI" smtClean="0"/>
              <a:pPr/>
              <a:t>2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33560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PE" b="1" dirty="0" smtClean="0"/>
              <a:t>Reforzamiento </a:t>
            </a:r>
            <a:r>
              <a:rPr lang="es-PE" b="1" dirty="0"/>
              <a:t>del sentimiento de sintonía o afinidad social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s-PE" dirty="0" smtClean="0"/>
              <a:t>Seleccionar </a:t>
            </a:r>
            <a:r>
              <a:rPr lang="es-PE" dirty="0"/>
              <a:t>actividades de aprendizaje en colaboración y planificación conjunta que ayuden a que el alumno se sienta próximo a sus compañeros.</a:t>
            </a:r>
            <a:endParaRPr lang="fi-FI" dirty="0"/>
          </a:p>
          <a:p>
            <a:r>
              <a:rPr lang="es-PE" dirty="0" smtClean="0"/>
              <a:t>Reforzar </a:t>
            </a:r>
            <a:r>
              <a:rPr lang="es-PE" dirty="0"/>
              <a:t>el sentimiento de que los alumnos pueden tenerse confianza entre ellos.</a:t>
            </a:r>
            <a:endParaRPr lang="fi-FI" dirty="0"/>
          </a:p>
          <a:p>
            <a:r>
              <a:rPr lang="es-PE" dirty="0"/>
              <a:t> </a:t>
            </a:r>
            <a:r>
              <a:rPr lang="es-PE" dirty="0" smtClean="0"/>
              <a:t>Se </a:t>
            </a:r>
            <a:r>
              <a:rPr lang="es-PE" dirty="0"/>
              <a:t>puede hacer uso de </a:t>
            </a:r>
            <a:r>
              <a:rPr lang="es-PE" dirty="0" smtClean="0"/>
              <a:t>redes </a:t>
            </a:r>
            <a:r>
              <a:rPr lang="es-PE" dirty="0"/>
              <a:t>sociales o de otras TIC para mantener la interacción social fuera del colegio.</a:t>
            </a:r>
            <a:endParaRPr lang="fi-FI" dirty="0"/>
          </a:p>
          <a:p>
            <a:r>
              <a:rPr lang="es-PE" dirty="0"/>
              <a:t> </a:t>
            </a:r>
            <a:r>
              <a:rPr lang="es-PE" dirty="0" smtClean="0"/>
              <a:t>Se </a:t>
            </a:r>
            <a:r>
              <a:rPr lang="es-PE" dirty="0"/>
              <a:t>puede facilitar la cooperación en proyectos mediante una comunicación sencilla y el intercambio de datos.</a:t>
            </a:r>
            <a:endParaRPr lang="fi-FI" dirty="0"/>
          </a:p>
          <a:p>
            <a:pPr lvl="1"/>
            <a:endParaRPr lang="en-US" i="1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522333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PE" b="1" dirty="0"/>
              <a:t>Reforzamiento del interés y del disfrute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500034" y="1571612"/>
            <a:ext cx="8229600" cy="4857784"/>
          </a:xfrm>
        </p:spPr>
        <p:txBody>
          <a:bodyPr>
            <a:normAutofit/>
          </a:bodyPr>
          <a:lstStyle/>
          <a:p>
            <a:r>
              <a:rPr lang="es-PE" dirty="0" smtClean="0"/>
              <a:t>Suscitar </a:t>
            </a:r>
            <a:r>
              <a:rPr lang="es-PE" dirty="0"/>
              <a:t>componentes de interés relacionados con los sentimientos (disfrute).</a:t>
            </a:r>
            <a:endParaRPr lang="fi-FI" dirty="0"/>
          </a:p>
          <a:p>
            <a:r>
              <a:rPr lang="es-PE" dirty="0" smtClean="0"/>
              <a:t>Elegir </a:t>
            </a:r>
            <a:r>
              <a:rPr lang="es-PE" dirty="0"/>
              <a:t>métodos de trabajo que los alumnos encuentren interesantes y divertidos.</a:t>
            </a:r>
            <a:endParaRPr lang="fi-FI" dirty="0"/>
          </a:p>
          <a:p>
            <a:r>
              <a:rPr lang="es-PE" dirty="0" smtClean="0"/>
              <a:t>Elegir </a:t>
            </a:r>
            <a:r>
              <a:rPr lang="es-PE" dirty="0"/>
              <a:t>contextos y contenidos que los alumnos encuentren divertidos.</a:t>
            </a:r>
            <a:endParaRPr lang="fi-FI" dirty="0"/>
          </a:p>
          <a:p>
            <a:r>
              <a:rPr lang="es-PE" dirty="0" smtClean="0"/>
              <a:t>El </a:t>
            </a:r>
            <a:r>
              <a:rPr lang="es-PE" dirty="0"/>
              <a:t>uso de TIC puede producir estos efectos motivacionales y permitir más alternativas según el contexto</a:t>
            </a:r>
            <a:r>
              <a:rPr lang="es-PE" dirty="0" smtClean="0"/>
              <a:t>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505724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PE" b="1" dirty="0"/>
              <a:t>Reforzamiento del valor y de la utilidad de los temas de interés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PE" dirty="0" smtClean="0"/>
              <a:t>Elegir </a:t>
            </a:r>
            <a:r>
              <a:rPr lang="es-PE" dirty="0"/>
              <a:t>actividades que se ajusten a los valores del alumno.</a:t>
            </a:r>
            <a:endParaRPr lang="fi-FI" dirty="0"/>
          </a:p>
          <a:p>
            <a:r>
              <a:rPr lang="es-PE" dirty="0" smtClean="0"/>
              <a:t>Elegir </a:t>
            </a:r>
            <a:r>
              <a:rPr lang="es-PE" dirty="0"/>
              <a:t>actividades que el alumno considere útiles y que se condigan con sus objetivos.</a:t>
            </a:r>
            <a:endParaRPr lang="fi-FI" dirty="0"/>
          </a:p>
          <a:p>
            <a:r>
              <a:rPr lang="es-PE" dirty="0" smtClean="0"/>
              <a:t>Elegir </a:t>
            </a:r>
            <a:r>
              <a:rPr lang="es-PE" dirty="0"/>
              <a:t>contextos y contenidos que el alumno encuentre interesantes.</a:t>
            </a:r>
            <a:endParaRPr lang="fi-FI" dirty="0"/>
          </a:p>
          <a:p>
            <a:pPr lvl="1"/>
            <a:endParaRPr lang="en-US" dirty="0" smtClean="0"/>
          </a:p>
          <a:p>
            <a:pPr lvl="1"/>
            <a:endParaRPr lang="fi-FI" dirty="0" smtClean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50209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ctrTitle"/>
          </p:nvPr>
        </p:nvSpPr>
        <p:spPr>
          <a:xfrm>
            <a:off x="928662" y="2428868"/>
            <a:ext cx="7772400" cy="1470025"/>
          </a:xfrm>
        </p:spPr>
        <p:txBody>
          <a:bodyPr>
            <a:normAutofit/>
          </a:bodyPr>
          <a:lstStyle/>
          <a:p>
            <a:r>
              <a:rPr lang="es-PE" b="1" dirty="0"/>
              <a:t>Aprendizaje mediante la observación</a:t>
            </a:r>
            <a:endParaRPr lang="en-US" b="1" noProof="0" dirty="0" smtClean="0"/>
          </a:p>
        </p:txBody>
      </p:sp>
      <p:sp>
        <p:nvSpPr>
          <p:cNvPr id="6144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1586F4F-6937-4F78-AEE6-F185D24EFFD4}" type="slidenum">
              <a:rPr lang="fi-FI" smtClean="0"/>
              <a:pPr/>
              <a:t>23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603181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kiikaroij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62738" y="3100388"/>
            <a:ext cx="2481262" cy="367188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PE" b="1" dirty="0" smtClean="0"/>
              <a:t>Observación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600200"/>
            <a:ext cx="7056784" cy="5501208"/>
          </a:xfrm>
        </p:spPr>
        <p:txBody>
          <a:bodyPr>
            <a:normAutofit lnSpcReduction="10000"/>
          </a:bodyPr>
          <a:lstStyle/>
          <a:p>
            <a:r>
              <a:rPr lang="es-PE" dirty="0" smtClean="0"/>
              <a:t>E</a:t>
            </a:r>
            <a:r>
              <a:rPr lang="es-PE" u="sng" dirty="0" smtClean="0"/>
              <a:t>n </a:t>
            </a:r>
            <a:r>
              <a:rPr lang="es-PE" u="sng" dirty="0"/>
              <a:t>la vida diaria</a:t>
            </a:r>
            <a:r>
              <a:rPr lang="es-PE" dirty="0"/>
              <a:t> la observación consiste simplemente en “mirar las cosas”. La observación está influida por determinadas concepciones y creencias.</a:t>
            </a:r>
            <a:endParaRPr lang="fi-FI" dirty="0"/>
          </a:p>
          <a:p>
            <a:pPr marL="0" indent="0">
              <a:buNone/>
            </a:pPr>
            <a:endParaRPr lang="fi-FI" dirty="0"/>
          </a:p>
          <a:p>
            <a:r>
              <a:rPr lang="es-PE" u="sng" dirty="0" smtClean="0"/>
              <a:t>En </a:t>
            </a:r>
            <a:r>
              <a:rPr lang="es-PE" u="sng" dirty="0"/>
              <a:t>la ciencia</a:t>
            </a:r>
            <a:r>
              <a:rPr lang="es-PE" dirty="0"/>
              <a:t> la observación sirve para generar explicaciones y teorías sobre fenómenos observados.</a:t>
            </a:r>
            <a:endParaRPr lang="fi-FI" dirty="0"/>
          </a:p>
          <a:p>
            <a:pPr marL="0" indent="0">
              <a:buNone/>
            </a:pPr>
            <a:r>
              <a:rPr lang="en-GB" dirty="0" smtClean="0"/>
              <a:t/>
            </a:r>
            <a:br>
              <a:rPr lang="en-GB" dirty="0" smtClean="0"/>
            </a:br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86F4F-6937-4F78-AEE6-F185D24EFFD4}" type="slidenum">
              <a:rPr lang="fi-FI" smtClean="0"/>
              <a:pPr/>
              <a:t>24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897727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799" y="1676400"/>
            <a:ext cx="6945973" cy="20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PE" b="1" dirty="0"/>
              <a:t>¿Puedes hacer observaciones?</a:t>
            </a:r>
            <a:endParaRPr lang="fi-FI" dirty="0"/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3733800"/>
            <a:ext cx="8534400" cy="28194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PE" sz="2000" dirty="0" smtClean="0"/>
              <a:t>Teniendo </a:t>
            </a:r>
            <a:r>
              <a:rPr lang="es-PE" sz="2000" dirty="0"/>
              <a:t>en cuenta que mi conocimiento previo guía mi observación, </a:t>
            </a:r>
            <a:endParaRPr lang="fi-FI" sz="2000" dirty="0"/>
          </a:p>
          <a:p>
            <a:r>
              <a:rPr lang="es-PE" sz="2000" dirty="0"/>
              <a:t>¿</a:t>
            </a:r>
            <a:r>
              <a:rPr lang="es-PE" sz="2000" dirty="0" smtClean="0"/>
              <a:t>viste que </a:t>
            </a:r>
            <a:r>
              <a:rPr lang="es-PE" sz="2000" dirty="0"/>
              <a:t>el lapicero tiene siete partes?</a:t>
            </a:r>
            <a:endParaRPr lang="fi-FI" sz="2000" dirty="0"/>
          </a:p>
          <a:p>
            <a:r>
              <a:rPr lang="es-PE" sz="2000" dirty="0" smtClean="0"/>
              <a:t>¿</a:t>
            </a:r>
            <a:r>
              <a:rPr lang="es-PE" sz="2000" dirty="0"/>
              <a:t>que en el lapicero hay cinco diferentes tipos de plástico y que estos han sido elegidos de acuerdo a sus propiedades particulares?</a:t>
            </a:r>
            <a:endParaRPr lang="fi-FI" sz="2000" dirty="0"/>
          </a:p>
          <a:p>
            <a:r>
              <a:rPr lang="es-PE" sz="2000" dirty="0" smtClean="0"/>
              <a:t>¿</a:t>
            </a:r>
            <a:r>
              <a:rPr lang="es-PE" sz="2000" dirty="0"/>
              <a:t>que en el lapicero hay dos metales distintos (dónde, por qué</a:t>
            </a:r>
            <a:r>
              <a:rPr lang="es-PE" sz="2000" dirty="0" smtClean="0"/>
              <a:t>)?</a:t>
            </a:r>
          </a:p>
          <a:p>
            <a:r>
              <a:rPr lang="es-PE" sz="2000" dirty="0" smtClean="0"/>
              <a:t>(…)</a:t>
            </a:r>
            <a:endParaRPr lang="fi-FI" sz="2000" dirty="0"/>
          </a:p>
        </p:txBody>
      </p:sp>
      <p:sp>
        <p:nvSpPr>
          <p:cNvPr id="123908" name="Rectangle 4"/>
          <p:cNvSpPr>
            <a:spLocks noChangeArrowheads="1"/>
          </p:cNvSpPr>
          <p:nvPr/>
        </p:nvSpPr>
        <p:spPr bwMode="auto">
          <a:xfrm>
            <a:off x="609600" y="1676400"/>
            <a:ext cx="8229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/>
          <a:lstStyle>
            <a:lvl1pPr marL="342900" indent="-342900">
              <a:spcBef>
                <a:spcPct val="20000"/>
              </a:spcBef>
              <a:buClr>
                <a:schemeClr val="accent2"/>
              </a:buClr>
              <a:buChar char="•"/>
              <a:defRPr kumimoji="1"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</a:defRPr>
            </a:lvl3pPr>
            <a:lvl4pPr marL="15621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</a:defRPr>
            </a:lvl4pPr>
            <a:lvl5pPr marL="1981200" indent="-228600"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Arial" pitchFamily="34" charset="0"/>
              </a:defRPr>
            </a:lvl5pPr>
            <a:lvl6pPr marL="24384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Arial" pitchFamily="34" charset="0"/>
              </a:defRPr>
            </a:lvl6pPr>
            <a:lvl7pPr marL="2895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Arial" pitchFamily="34" charset="0"/>
              </a:defRPr>
            </a:lvl7pPr>
            <a:lvl8pPr marL="3352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Arial" pitchFamily="34" charset="0"/>
              </a:defRPr>
            </a:lvl8pPr>
            <a:lvl9pPr marL="3810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buFontTx/>
              <a:buNone/>
            </a:pPr>
            <a:r>
              <a:rPr lang="es-PE" sz="3200" dirty="0">
                <a:latin typeface="Arial" panose="020B0604020202020204" pitchFamily="34" charset="0"/>
                <a:cs typeface="Arial" panose="020B0604020202020204" pitchFamily="34" charset="0"/>
              </a:rPr>
              <a:t>¿Qué es lo que estás observando?</a:t>
            </a:r>
            <a:endParaRPr lang="en-US" altLang="fi-FI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483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8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86F4F-6937-4F78-AEE6-F185D24EFFD4}" type="slidenum">
              <a:rPr lang="fi-FI" smtClean="0"/>
              <a:pPr/>
              <a:t>26</a:t>
            </a:fld>
            <a:endParaRPr lang="fi-FI" dirty="0"/>
          </a:p>
        </p:txBody>
      </p:sp>
      <p:pic>
        <p:nvPicPr>
          <p:cNvPr id="5" name="Picture 4" descr="scientific observations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60" y="145152"/>
            <a:ext cx="9036496" cy="659735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Freeform 5"/>
          <p:cNvSpPr/>
          <p:nvPr/>
        </p:nvSpPr>
        <p:spPr>
          <a:xfrm>
            <a:off x="2524752" y="3779932"/>
            <a:ext cx="2351656" cy="3207722"/>
          </a:xfrm>
          <a:custGeom>
            <a:avLst/>
            <a:gdLst>
              <a:gd name="connsiteX0" fmla="*/ 1228382 w 2351656"/>
              <a:gd name="connsiteY0" fmla="*/ 498 h 3207722"/>
              <a:gd name="connsiteX1" fmla="*/ 928132 w 2351656"/>
              <a:gd name="connsiteY1" fmla="*/ 27793 h 3207722"/>
              <a:gd name="connsiteX2" fmla="*/ 873541 w 2351656"/>
              <a:gd name="connsiteY2" fmla="*/ 41441 h 3207722"/>
              <a:gd name="connsiteX3" fmla="*/ 737063 w 2351656"/>
              <a:gd name="connsiteY3" fmla="*/ 96032 h 3207722"/>
              <a:gd name="connsiteX4" fmla="*/ 709767 w 2351656"/>
              <a:gd name="connsiteY4" fmla="*/ 136975 h 3207722"/>
              <a:gd name="connsiteX5" fmla="*/ 586938 w 2351656"/>
              <a:gd name="connsiteY5" fmla="*/ 232510 h 3207722"/>
              <a:gd name="connsiteX6" fmla="*/ 491403 w 2351656"/>
              <a:gd name="connsiteY6" fmla="*/ 259805 h 3207722"/>
              <a:gd name="connsiteX7" fmla="*/ 477755 w 2351656"/>
              <a:gd name="connsiteY7" fmla="*/ 300749 h 3207722"/>
              <a:gd name="connsiteX8" fmla="*/ 518699 w 2351656"/>
              <a:gd name="connsiteY8" fmla="*/ 423578 h 3207722"/>
              <a:gd name="connsiteX9" fmla="*/ 532347 w 2351656"/>
              <a:gd name="connsiteY9" fmla="*/ 682886 h 3207722"/>
              <a:gd name="connsiteX10" fmla="*/ 559642 w 2351656"/>
              <a:gd name="connsiteY10" fmla="*/ 723829 h 3207722"/>
              <a:gd name="connsiteX11" fmla="*/ 491403 w 2351656"/>
              <a:gd name="connsiteY11" fmla="*/ 860307 h 3207722"/>
              <a:gd name="connsiteX12" fmla="*/ 464108 w 2351656"/>
              <a:gd name="connsiteY12" fmla="*/ 901250 h 3207722"/>
              <a:gd name="connsiteX13" fmla="*/ 450460 w 2351656"/>
              <a:gd name="connsiteY13" fmla="*/ 1092319 h 3207722"/>
              <a:gd name="connsiteX14" fmla="*/ 409517 w 2351656"/>
              <a:gd name="connsiteY14" fmla="*/ 1174205 h 3207722"/>
              <a:gd name="connsiteX15" fmla="*/ 395869 w 2351656"/>
              <a:gd name="connsiteY15" fmla="*/ 1215149 h 3207722"/>
              <a:gd name="connsiteX16" fmla="*/ 382221 w 2351656"/>
              <a:gd name="connsiteY16" fmla="*/ 1460808 h 3207722"/>
              <a:gd name="connsiteX17" fmla="*/ 300335 w 2351656"/>
              <a:gd name="connsiteY17" fmla="*/ 1488104 h 3207722"/>
              <a:gd name="connsiteX18" fmla="*/ 259391 w 2351656"/>
              <a:gd name="connsiteY18" fmla="*/ 1542695 h 3207722"/>
              <a:gd name="connsiteX19" fmla="*/ 204800 w 2351656"/>
              <a:gd name="connsiteY19" fmla="*/ 1665525 h 3207722"/>
              <a:gd name="connsiteX20" fmla="*/ 150209 w 2351656"/>
              <a:gd name="connsiteY20" fmla="*/ 1679172 h 3207722"/>
              <a:gd name="connsiteX21" fmla="*/ 95618 w 2351656"/>
              <a:gd name="connsiteY21" fmla="*/ 1842946 h 3207722"/>
              <a:gd name="connsiteX22" fmla="*/ 81970 w 2351656"/>
              <a:gd name="connsiteY22" fmla="*/ 1938480 h 3207722"/>
              <a:gd name="connsiteX23" fmla="*/ 54675 w 2351656"/>
              <a:gd name="connsiteY23" fmla="*/ 2020367 h 3207722"/>
              <a:gd name="connsiteX24" fmla="*/ 27379 w 2351656"/>
              <a:gd name="connsiteY24" fmla="*/ 2143196 h 3207722"/>
              <a:gd name="connsiteX25" fmla="*/ 13732 w 2351656"/>
              <a:gd name="connsiteY25" fmla="*/ 2648164 h 3207722"/>
              <a:gd name="connsiteX26" fmla="*/ 84 w 2351656"/>
              <a:gd name="connsiteY26" fmla="*/ 2689107 h 3207722"/>
              <a:gd name="connsiteX27" fmla="*/ 13732 w 2351656"/>
              <a:gd name="connsiteY27" fmla="*/ 2893823 h 3207722"/>
              <a:gd name="connsiteX28" fmla="*/ 54675 w 2351656"/>
              <a:gd name="connsiteY28" fmla="*/ 2921119 h 3207722"/>
              <a:gd name="connsiteX29" fmla="*/ 136561 w 2351656"/>
              <a:gd name="connsiteY29" fmla="*/ 2934767 h 3207722"/>
              <a:gd name="connsiteX30" fmla="*/ 177505 w 2351656"/>
              <a:gd name="connsiteY30" fmla="*/ 2948414 h 3207722"/>
              <a:gd name="connsiteX31" fmla="*/ 341278 w 2351656"/>
              <a:gd name="connsiteY31" fmla="*/ 2975710 h 3207722"/>
              <a:gd name="connsiteX32" fmla="*/ 532347 w 2351656"/>
              <a:gd name="connsiteY32" fmla="*/ 3016653 h 3207722"/>
              <a:gd name="connsiteX33" fmla="*/ 586938 w 2351656"/>
              <a:gd name="connsiteY33" fmla="*/ 3030301 h 3207722"/>
              <a:gd name="connsiteX34" fmla="*/ 778006 w 2351656"/>
              <a:gd name="connsiteY34" fmla="*/ 3043949 h 3207722"/>
              <a:gd name="connsiteX35" fmla="*/ 1091905 w 2351656"/>
              <a:gd name="connsiteY35" fmla="*/ 3071244 h 3207722"/>
              <a:gd name="connsiteX36" fmla="*/ 1228382 w 2351656"/>
              <a:gd name="connsiteY36" fmla="*/ 3112187 h 3207722"/>
              <a:gd name="connsiteX37" fmla="*/ 1269326 w 2351656"/>
              <a:gd name="connsiteY37" fmla="*/ 3125835 h 3207722"/>
              <a:gd name="connsiteX38" fmla="*/ 1337564 w 2351656"/>
              <a:gd name="connsiteY38" fmla="*/ 3139483 h 3207722"/>
              <a:gd name="connsiteX39" fmla="*/ 1392155 w 2351656"/>
              <a:gd name="connsiteY39" fmla="*/ 3166778 h 3207722"/>
              <a:gd name="connsiteX40" fmla="*/ 1433099 w 2351656"/>
              <a:gd name="connsiteY40" fmla="*/ 3194074 h 3207722"/>
              <a:gd name="connsiteX41" fmla="*/ 1474042 w 2351656"/>
              <a:gd name="connsiteY41" fmla="*/ 3207722 h 3207722"/>
              <a:gd name="connsiteX42" fmla="*/ 1555929 w 2351656"/>
              <a:gd name="connsiteY42" fmla="*/ 3194074 h 3207722"/>
              <a:gd name="connsiteX43" fmla="*/ 1733349 w 2351656"/>
              <a:gd name="connsiteY43" fmla="*/ 3166778 h 3207722"/>
              <a:gd name="connsiteX44" fmla="*/ 1774293 w 2351656"/>
              <a:gd name="connsiteY44" fmla="*/ 3153131 h 3207722"/>
              <a:gd name="connsiteX45" fmla="*/ 1815236 w 2351656"/>
              <a:gd name="connsiteY45" fmla="*/ 3125835 h 3207722"/>
              <a:gd name="connsiteX46" fmla="*/ 2006305 w 2351656"/>
              <a:gd name="connsiteY46" fmla="*/ 3098540 h 3207722"/>
              <a:gd name="connsiteX47" fmla="*/ 2047248 w 2351656"/>
              <a:gd name="connsiteY47" fmla="*/ 3071244 h 3207722"/>
              <a:gd name="connsiteX48" fmla="*/ 2333851 w 2351656"/>
              <a:gd name="connsiteY48" fmla="*/ 3016653 h 3207722"/>
              <a:gd name="connsiteX49" fmla="*/ 2333851 w 2351656"/>
              <a:gd name="connsiteY49" fmla="*/ 2511686 h 3207722"/>
              <a:gd name="connsiteX50" fmla="*/ 2306555 w 2351656"/>
              <a:gd name="connsiteY50" fmla="*/ 1938480 h 3207722"/>
              <a:gd name="connsiteX51" fmla="*/ 2265612 w 2351656"/>
              <a:gd name="connsiteY51" fmla="*/ 1842946 h 3207722"/>
              <a:gd name="connsiteX52" fmla="*/ 2197373 w 2351656"/>
              <a:gd name="connsiteY52" fmla="*/ 1747411 h 3207722"/>
              <a:gd name="connsiteX53" fmla="*/ 2170078 w 2351656"/>
              <a:gd name="connsiteY53" fmla="*/ 1679172 h 3207722"/>
              <a:gd name="connsiteX54" fmla="*/ 2115487 w 2351656"/>
              <a:gd name="connsiteY54" fmla="*/ 1597286 h 3207722"/>
              <a:gd name="connsiteX55" fmla="*/ 2088191 w 2351656"/>
              <a:gd name="connsiteY55" fmla="*/ 1556343 h 3207722"/>
              <a:gd name="connsiteX56" fmla="*/ 2074544 w 2351656"/>
              <a:gd name="connsiteY56" fmla="*/ 1501752 h 3207722"/>
              <a:gd name="connsiteX57" fmla="*/ 2033600 w 2351656"/>
              <a:gd name="connsiteY57" fmla="*/ 1488104 h 3207722"/>
              <a:gd name="connsiteX58" fmla="*/ 2006305 w 2351656"/>
              <a:gd name="connsiteY58" fmla="*/ 1447161 h 3207722"/>
              <a:gd name="connsiteX59" fmla="*/ 2019952 w 2351656"/>
              <a:gd name="connsiteY59" fmla="*/ 928546 h 3207722"/>
              <a:gd name="connsiteX60" fmla="*/ 1992657 w 2351656"/>
              <a:gd name="connsiteY60" fmla="*/ 764772 h 3207722"/>
              <a:gd name="connsiteX61" fmla="*/ 1965361 w 2351656"/>
              <a:gd name="connsiteY61" fmla="*/ 723829 h 3207722"/>
              <a:gd name="connsiteX62" fmla="*/ 1951714 w 2351656"/>
              <a:gd name="connsiteY62" fmla="*/ 437226 h 3207722"/>
              <a:gd name="connsiteX63" fmla="*/ 1883475 w 2351656"/>
              <a:gd name="connsiteY63" fmla="*/ 423578 h 3207722"/>
              <a:gd name="connsiteX64" fmla="*/ 1856179 w 2351656"/>
              <a:gd name="connsiteY64" fmla="*/ 382635 h 3207722"/>
              <a:gd name="connsiteX65" fmla="*/ 1787941 w 2351656"/>
              <a:gd name="connsiteY65" fmla="*/ 355340 h 3207722"/>
              <a:gd name="connsiteX66" fmla="*/ 1746997 w 2351656"/>
              <a:gd name="connsiteY66" fmla="*/ 328044 h 3207722"/>
              <a:gd name="connsiteX67" fmla="*/ 1733349 w 2351656"/>
              <a:gd name="connsiteY67" fmla="*/ 287101 h 3207722"/>
              <a:gd name="connsiteX68" fmla="*/ 1692406 w 2351656"/>
              <a:gd name="connsiteY68" fmla="*/ 246158 h 3207722"/>
              <a:gd name="connsiteX69" fmla="*/ 1583224 w 2351656"/>
              <a:gd name="connsiteY69" fmla="*/ 218862 h 3207722"/>
              <a:gd name="connsiteX70" fmla="*/ 1542281 w 2351656"/>
              <a:gd name="connsiteY70" fmla="*/ 191567 h 3207722"/>
              <a:gd name="connsiteX71" fmla="*/ 1501338 w 2351656"/>
              <a:gd name="connsiteY71" fmla="*/ 96032 h 3207722"/>
              <a:gd name="connsiteX72" fmla="*/ 1460394 w 2351656"/>
              <a:gd name="connsiteY72" fmla="*/ 82384 h 3207722"/>
              <a:gd name="connsiteX73" fmla="*/ 1310269 w 2351656"/>
              <a:gd name="connsiteY73" fmla="*/ 55089 h 3207722"/>
              <a:gd name="connsiteX74" fmla="*/ 1296621 w 2351656"/>
              <a:gd name="connsiteY74" fmla="*/ 14146 h 3207722"/>
              <a:gd name="connsiteX75" fmla="*/ 1228382 w 2351656"/>
              <a:gd name="connsiteY75" fmla="*/ 498 h 320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2351656" h="3207722">
                <a:moveTo>
                  <a:pt x="1228382" y="498"/>
                </a:moveTo>
                <a:cubicBezTo>
                  <a:pt x="1166967" y="2772"/>
                  <a:pt x="1312472" y="-10640"/>
                  <a:pt x="928132" y="27793"/>
                </a:cubicBezTo>
                <a:cubicBezTo>
                  <a:pt x="909468" y="29659"/>
                  <a:pt x="891507" y="36051"/>
                  <a:pt x="873541" y="41441"/>
                </a:cubicBezTo>
                <a:cubicBezTo>
                  <a:pt x="789219" y="66738"/>
                  <a:pt x="805463" y="61833"/>
                  <a:pt x="737063" y="96032"/>
                </a:cubicBezTo>
                <a:cubicBezTo>
                  <a:pt x="727964" y="109680"/>
                  <a:pt x="720268" y="124374"/>
                  <a:pt x="709767" y="136975"/>
                </a:cubicBezTo>
                <a:cubicBezTo>
                  <a:pt x="682592" y="169585"/>
                  <a:pt x="622057" y="220804"/>
                  <a:pt x="586938" y="232510"/>
                </a:cubicBezTo>
                <a:cubicBezTo>
                  <a:pt x="528200" y="252089"/>
                  <a:pt x="559951" y="242669"/>
                  <a:pt x="491403" y="259805"/>
                </a:cubicBezTo>
                <a:cubicBezTo>
                  <a:pt x="486854" y="273453"/>
                  <a:pt x="477755" y="286363"/>
                  <a:pt x="477755" y="300749"/>
                </a:cubicBezTo>
                <a:cubicBezTo>
                  <a:pt x="477755" y="374298"/>
                  <a:pt x="485741" y="374143"/>
                  <a:pt x="518699" y="423578"/>
                </a:cubicBezTo>
                <a:cubicBezTo>
                  <a:pt x="523248" y="510014"/>
                  <a:pt x="520652" y="597124"/>
                  <a:pt x="532347" y="682886"/>
                </a:cubicBezTo>
                <a:cubicBezTo>
                  <a:pt x="534563" y="699138"/>
                  <a:pt x="557322" y="707591"/>
                  <a:pt x="559642" y="723829"/>
                </a:cubicBezTo>
                <a:cubicBezTo>
                  <a:pt x="565996" y="768308"/>
                  <a:pt x="507501" y="836160"/>
                  <a:pt x="491403" y="860307"/>
                </a:cubicBezTo>
                <a:lnTo>
                  <a:pt x="464108" y="901250"/>
                </a:lnTo>
                <a:cubicBezTo>
                  <a:pt x="459559" y="964940"/>
                  <a:pt x="457921" y="1028904"/>
                  <a:pt x="450460" y="1092319"/>
                </a:cubicBezTo>
                <a:cubicBezTo>
                  <a:pt x="445183" y="1137176"/>
                  <a:pt x="429334" y="1134571"/>
                  <a:pt x="409517" y="1174205"/>
                </a:cubicBezTo>
                <a:cubicBezTo>
                  <a:pt x="403083" y="1187072"/>
                  <a:pt x="400418" y="1201501"/>
                  <a:pt x="395869" y="1215149"/>
                </a:cubicBezTo>
                <a:cubicBezTo>
                  <a:pt x="391320" y="1297035"/>
                  <a:pt x="409314" y="1383400"/>
                  <a:pt x="382221" y="1460808"/>
                </a:cubicBezTo>
                <a:cubicBezTo>
                  <a:pt x="372716" y="1487965"/>
                  <a:pt x="300335" y="1488104"/>
                  <a:pt x="300335" y="1488104"/>
                </a:cubicBezTo>
                <a:cubicBezTo>
                  <a:pt x="286687" y="1506301"/>
                  <a:pt x="268629" y="1521909"/>
                  <a:pt x="259391" y="1542695"/>
                </a:cubicBezTo>
                <a:cubicBezTo>
                  <a:pt x="231407" y="1605659"/>
                  <a:pt x="269347" y="1619421"/>
                  <a:pt x="204800" y="1665525"/>
                </a:cubicBezTo>
                <a:cubicBezTo>
                  <a:pt x="189537" y="1676427"/>
                  <a:pt x="168406" y="1674623"/>
                  <a:pt x="150209" y="1679172"/>
                </a:cubicBezTo>
                <a:cubicBezTo>
                  <a:pt x="111964" y="1755664"/>
                  <a:pt x="117105" y="1735515"/>
                  <a:pt x="95618" y="1842946"/>
                </a:cubicBezTo>
                <a:cubicBezTo>
                  <a:pt x="89309" y="1874489"/>
                  <a:pt x="89203" y="1907136"/>
                  <a:pt x="81970" y="1938480"/>
                </a:cubicBezTo>
                <a:cubicBezTo>
                  <a:pt x="75500" y="1966515"/>
                  <a:pt x="62943" y="1992808"/>
                  <a:pt x="54675" y="2020367"/>
                </a:cubicBezTo>
                <a:cubicBezTo>
                  <a:pt x="43110" y="2058917"/>
                  <a:pt x="35172" y="2104233"/>
                  <a:pt x="27379" y="2143196"/>
                </a:cubicBezTo>
                <a:cubicBezTo>
                  <a:pt x="22830" y="2311519"/>
                  <a:pt x="22141" y="2479990"/>
                  <a:pt x="13732" y="2648164"/>
                </a:cubicBezTo>
                <a:cubicBezTo>
                  <a:pt x="13014" y="2662532"/>
                  <a:pt x="84" y="2674721"/>
                  <a:pt x="84" y="2689107"/>
                </a:cubicBezTo>
                <a:cubicBezTo>
                  <a:pt x="84" y="2757497"/>
                  <a:pt x="-1932" y="2827251"/>
                  <a:pt x="13732" y="2893823"/>
                </a:cubicBezTo>
                <a:cubicBezTo>
                  <a:pt x="17489" y="2909790"/>
                  <a:pt x="39114" y="2915932"/>
                  <a:pt x="54675" y="2921119"/>
                </a:cubicBezTo>
                <a:cubicBezTo>
                  <a:pt x="80927" y="2929870"/>
                  <a:pt x="109548" y="2928764"/>
                  <a:pt x="136561" y="2934767"/>
                </a:cubicBezTo>
                <a:cubicBezTo>
                  <a:pt x="150605" y="2937888"/>
                  <a:pt x="163548" y="2944925"/>
                  <a:pt x="177505" y="2948414"/>
                </a:cubicBezTo>
                <a:cubicBezTo>
                  <a:pt x="230727" y="2961719"/>
                  <a:pt x="287347" y="2968005"/>
                  <a:pt x="341278" y="2975710"/>
                </a:cubicBezTo>
                <a:cubicBezTo>
                  <a:pt x="428353" y="3033759"/>
                  <a:pt x="352644" y="2992692"/>
                  <a:pt x="532347" y="3016653"/>
                </a:cubicBezTo>
                <a:cubicBezTo>
                  <a:pt x="550940" y="3019132"/>
                  <a:pt x="568296" y="3028230"/>
                  <a:pt x="586938" y="3030301"/>
                </a:cubicBezTo>
                <a:cubicBezTo>
                  <a:pt x="650399" y="3037352"/>
                  <a:pt x="714363" y="3038789"/>
                  <a:pt x="778006" y="3043949"/>
                </a:cubicBezTo>
                <a:lnTo>
                  <a:pt x="1091905" y="3071244"/>
                </a:lnTo>
                <a:cubicBezTo>
                  <a:pt x="1286487" y="3136106"/>
                  <a:pt x="1084010" y="3070939"/>
                  <a:pt x="1228382" y="3112187"/>
                </a:cubicBezTo>
                <a:cubicBezTo>
                  <a:pt x="1242215" y="3116139"/>
                  <a:pt x="1255369" y="3122346"/>
                  <a:pt x="1269326" y="3125835"/>
                </a:cubicBezTo>
                <a:cubicBezTo>
                  <a:pt x="1291830" y="3131461"/>
                  <a:pt x="1314818" y="3134934"/>
                  <a:pt x="1337564" y="3139483"/>
                </a:cubicBezTo>
                <a:cubicBezTo>
                  <a:pt x="1355761" y="3148581"/>
                  <a:pt x="1374491" y="3156684"/>
                  <a:pt x="1392155" y="3166778"/>
                </a:cubicBezTo>
                <a:cubicBezTo>
                  <a:pt x="1406397" y="3174916"/>
                  <a:pt x="1418428" y="3186738"/>
                  <a:pt x="1433099" y="3194074"/>
                </a:cubicBezTo>
                <a:cubicBezTo>
                  <a:pt x="1445966" y="3200508"/>
                  <a:pt x="1460394" y="3203173"/>
                  <a:pt x="1474042" y="3207722"/>
                </a:cubicBezTo>
                <a:lnTo>
                  <a:pt x="1555929" y="3194074"/>
                </a:lnTo>
                <a:cubicBezTo>
                  <a:pt x="1591307" y="3188631"/>
                  <a:pt x="1695045" y="3175290"/>
                  <a:pt x="1733349" y="3166778"/>
                </a:cubicBezTo>
                <a:cubicBezTo>
                  <a:pt x="1747393" y="3163657"/>
                  <a:pt x="1760645" y="3157680"/>
                  <a:pt x="1774293" y="3153131"/>
                </a:cubicBezTo>
                <a:cubicBezTo>
                  <a:pt x="1787941" y="3144032"/>
                  <a:pt x="1800565" y="3133171"/>
                  <a:pt x="1815236" y="3125835"/>
                </a:cubicBezTo>
                <a:cubicBezTo>
                  <a:pt x="1867748" y="3099578"/>
                  <a:pt x="1967948" y="3102027"/>
                  <a:pt x="2006305" y="3098540"/>
                </a:cubicBezTo>
                <a:cubicBezTo>
                  <a:pt x="2019953" y="3089441"/>
                  <a:pt x="2030983" y="3073366"/>
                  <a:pt x="2047248" y="3071244"/>
                </a:cubicBezTo>
                <a:cubicBezTo>
                  <a:pt x="2342625" y="3032716"/>
                  <a:pt x="2290123" y="3147835"/>
                  <a:pt x="2333851" y="3016653"/>
                </a:cubicBezTo>
                <a:cubicBezTo>
                  <a:pt x="2363175" y="2782066"/>
                  <a:pt x="2351274" y="2924035"/>
                  <a:pt x="2333851" y="2511686"/>
                </a:cubicBezTo>
                <a:cubicBezTo>
                  <a:pt x="2325776" y="2320571"/>
                  <a:pt x="2367042" y="2119950"/>
                  <a:pt x="2306555" y="1938480"/>
                </a:cubicBezTo>
                <a:cubicBezTo>
                  <a:pt x="2293288" y="1898676"/>
                  <a:pt x="2289706" y="1881497"/>
                  <a:pt x="2265612" y="1842946"/>
                </a:cubicBezTo>
                <a:cubicBezTo>
                  <a:pt x="2250159" y="1818221"/>
                  <a:pt x="2211808" y="1776281"/>
                  <a:pt x="2197373" y="1747411"/>
                </a:cubicBezTo>
                <a:cubicBezTo>
                  <a:pt x="2186417" y="1725499"/>
                  <a:pt x="2181809" y="1700679"/>
                  <a:pt x="2170078" y="1679172"/>
                </a:cubicBezTo>
                <a:cubicBezTo>
                  <a:pt x="2154369" y="1650373"/>
                  <a:pt x="2133684" y="1624581"/>
                  <a:pt x="2115487" y="1597286"/>
                </a:cubicBezTo>
                <a:lnTo>
                  <a:pt x="2088191" y="1556343"/>
                </a:lnTo>
                <a:cubicBezTo>
                  <a:pt x="2083642" y="1538146"/>
                  <a:pt x="2086261" y="1516399"/>
                  <a:pt x="2074544" y="1501752"/>
                </a:cubicBezTo>
                <a:cubicBezTo>
                  <a:pt x="2065557" y="1490518"/>
                  <a:pt x="2044834" y="1497091"/>
                  <a:pt x="2033600" y="1488104"/>
                </a:cubicBezTo>
                <a:cubicBezTo>
                  <a:pt x="2020792" y="1477858"/>
                  <a:pt x="2015403" y="1460809"/>
                  <a:pt x="2006305" y="1447161"/>
                </a:cubicBezTo>
                <a:cubicBezTo>
                  <a:pt x="2055997" y="1198694"/>
                  <a:pt x="2042397" y="1321341"/>
                  <a:pt x="2019952" y="928546"/>
                </a:cubicBezTo>
                <a:cubicBezTo>
                  <a:pt x="2019360" y="918181"/>
                  <a:pt x="2000834" y="786578"/>
                  <a:pt x="1992657" y="764772"/>
                </a:cubicBezTo>
                <a:cubicBezTo>
                  <a:pt x="1986898" y="749414"/>
                  <a:pt x="1974460" y="737477"/>
                  <a:pt x="1965361" y="723829"/>
                </a:cubicBezTo>
                <a:cubicBezTo>
                  <a:pt x="1960812" y="628295"/>
                  <a:pt x="1976879" y="529499"/>
                  <a:pt x="1951714" y="437226"/>
                </a:cubicBezTo>
                <a:cubicBezTo>
                  <a:pt x="1945611" y="414847"/>
                  <a:pt x="1903616" y="435087"/>
                  <a:pt x="1883475" y="423578"/>
                </a:cubicBezTo>
                <a:cubicBezTo>
                  <a:pt x="1869234" y="415440"/>
                  <a:pt x="1869526" y="392169"/>
                  <a:pt x="1856179" y="382635"/>
                </a:cubicBezTo>
                <a:cubicBezTo>
                  <a:pt x="1836244" y="368396"/>
                  <a:pt x="1809853" y="366296"/>
                  <a:pt x="1787941" y="355340"/>
                </a:cubicBezTo>
                <a:cubicBezTo>
                  <a:pt x="1773270" y="348004"/>
                  <a:pt x="1760645" y="337143"/>
                  <a:pt x="1746997" y="328044"/>
                </a:cubicBezTo>
                <a:cubicBezTo>
                  <a:pt x="1742448" y="314396"/>
                  <a:pt x="1741329" y="299071"/>
                  <a:pt x="1733349" y="287101"/>
                </a:cubicBezTo>
                <a:cubicBezTo>
                  <a:pt x="1722643" y="271042"/>
                  <a:pt x="1708465" y="256864"/>
                  <a:pt x="1692406" y="246158"/>
                </a:cubicBezTo>
                <a:cubicBezTo>
                  <a:pt x="1674420" y="234167"/>
                  <a:pt x="1593068" y="220831"/>
                  <a:pt x="1583224" y="218862"/>
                </a:cubicBezTo>
                <a:cubicBezTo>
                  <a:pt x="1569576" y="209764"/>
                  <a:pt x="1551379" y="205215"/>
                  <a:pt x="1542281" y="191567"/>
                </a:cubicBezTo>
                <a:cubicBezTo>
                  <a:pt x="1504819" y="135373"/>
                  <a:pt x="1556383" y="140068"/>
                  <a:pt x="1501338" y="96032"/>
                </a:cubicBezTo>
                <a:cubicBezTo>
                  <a:pt x="1490104" y="87045"/>
                  <a:pt x="1474351" y="85873"/>
                  <a:pt x="1460394" y="82384"/>
                </a:cubicBezTo>
                <a:cubicBezTo>
                  <a:pt x="1422258" y="72850"/>
                  <a:pt x="1346757" y="61170"/>
                  <a:pt x="1310269" y="55089"/>
                </a:cubicBezTo>
                <a:cubicBezTo>
                  <a:pt x="1305720" y="41441"/>
                  <a:pt x="1306793" y="24318"/>
                  <a:pt x="1296621" y="14146"/>
                </a:cubicBezTo>
                <a:cubicBezTo>
                  <a:pt x="1286449" y="3974"/>
                  <a:pt x="1289797" y="-1776"/>
                  <a:pt x="1228382" y="498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7" name="Freeform 6"/>
          <p:cNvSpPr/>
          <p:nvPr/>
        </p:nvSpPr>
        <p:spPr>
          <a:xfrm>
            <a:off x="4531032" y="4203510"/>
            <a:ext cx="4507583" cy="2466266"/>
          </a:xfrm>
          <a:custGeom>
            <a:avLst/>
            <a:gdLst>
              <a:gd name="connsiteX0" fmla="*/ 25 w 4507583"/>
              <a:gd name="connsiteY0" fmla="*/ 818866 h 2466266"/>
              <a:gd name="connsiteX1" fmla="*/ 13672 w 4507583"/>
              <a:gd name="connsiteY1" fmla="*/ 928048 h 2466266"/>
              <a:gd name="connsiteX2" fmla="*/ 54616 w 4507583"/>
              <a:gd name="connsiteY2" fmla="*/ 941696 h 2466266"/>
              <a:gd name="connsiteX3" fmla="*/ 81911 w 4507583"/>
              <a:gd name="connsiteY3" fmla="*/ 982639 h 2466266"/>
              <a:gd name="connsiteX4" fmla="*/ 109207 w 4507583"/>
              <a:gd name="connsiteY4" fmla="*/ 1091821 h 2466266"/>
              <a:gd name="connsiteX5" fmla="*/ 245684 w 4507583"/>
              <a:gd name="connsiteY5" fmla="*/ 1132765 h 2466266"/>
              <a:gd name="connsiteX6" fmla="*/ 286628 w 4507583"/>
              <a:gd name="connsiteY6" fmla="*/ 1146412 h 2466266"/>
              <a:gd name="connsiteX7" fmla="*/ 300275 w 4507583"/>
              <a:gd name="connsiteY7" fmla="*/ 1378424 h 2466266"/>
              <a:gd name="connsiteX8" fmla="*/ 272980 w 4507583"/>
              <a:gd name="connsiteY8" fmla="*/ 1542197 h 2466266"/>
              <a:gd name="connsiteX9" fmla="*/ 245684 w 4507583"/>
              <a:gd name="connsiteY9" fmla="*/ 1733266 h 2466266"/>
              <a:gd name="connsiteX10" fmla="*/ 272980 w 4507583"/>
              <a:gd name="connsiteY10" fmla="*/ 2033517 h 2466266"/>
              <a:gd name="connsiteX11" fmla="*/ 327571 w 4507583"/>
              <a:gd name="connsiteY11" fmla="*/ 2115403 h 2466266"/>
              <a:gd name="connsiteX12" fmla="*/ 341219 w 4507583"/>
              <a:gd name="connsiteY12" fmla="*/ 2169994 h 2466266"/>
              <a:gd name="connsiteX13" fmla="*/ 354867 w 4507583"/>
              <a:gd name="connsiteY13" fmla="*/ 2210938 h 2466266"/>
              <a:gd name="connsiteX14" fmla="*/ 341219 w 4507583"/>
              <a:gd name="connsiteY14" fmla="*/ 2306472 h 2466266"/>
              <a:gd name="connsiteX15" fmla="*/ 354867 w 4507583"/>
              <a:gd name="connsiteY15" fmla="*/ 2347415 h 2466266"/>
              <a:gd name="connsiteX16" fmla="*/ 368514 w 4507583"/>
              <a:gd name="connsiteY16" fmla="*/ 2429302 h 2466266"/>
              <a:gd name="connsiteX17" fmla="*/ 450401 w 4507583"/>
              <a:gd name="connsiteY17" fmla="*/ 2456597 h 2466266"/>
              <a:gd name="connsiteX18" fmla="*/ 846186 w 4507583"/>
              <a:gd name="connsiteY18" fmla="*/ 2429302 h 2466266"/>
              <a:gd name="connsiteX19" fmla="*/ 982664 w 4507583"/>
              <a:gd name="connsiteY19" fmla="*/ 2320120 h 2466266"/>
              <a:gd name="connsiteX20" fmla="*/ 1023607 w 4507583"/>
              <a:gd name="connsiteY20" fmla="*/ 2279177 h 2466266"/>
              <a:gd name="connsiteX21" fmla="*/ 1078198 w 4507583"/>
              <a:gd name="connsiteY21" fmla="*/ 2265529 h 2466266"/>
              <a:gd name="connsiteX22" fmla="*/ 1160084 w 4507583"/>
              <a:gd name="connsiteY22" fmla="*/ 2279177 h 2466266"/>
              <a:gd name="connsiteX23" fmla="*/ 1201028 w 4507583"/>
              <a:gd name="connsiteY23" fmla="*/ 2292824 h 2466266"/>
              <a:gd name="connsiteX24" fmla="*/ 1091846 w 4507583"/>
              <a:gd name="connsiteY24" fmla="*/ 2320120 h 2466266"/>
              <a:gd name="connsiteX25" fmla="*/ 1050902 w 4507583"/>
              <a:gd name="connsiteY25" fmla="*/ 2347415 h 2466266"/>
              <a:gd name="connsiteX26" fmla="*/ 969016 w 4507583"/>
              <a:gd name="connsiteY26" fmla="*/ 2374711 h 2466266"/>
              <a:gd name="connsiteX27" fmla="*/ 1378449 w 4507583"/>
              <a:gd name="connsiteY27" fmla="*/ 2402006 h 2466266"/>
              <a:gd name="connsiteX28" fmla="*/ 1555869 w 4507583"/>
              <a:gd name="connsiteY28" fmla="*/ 2361063 h 2466266"/>
              <a:gd name="connsiteX29" fmla="*/ 1746938 w 4507583"/>
              <a:gd name="connsiteY29" fmla="*/ 2279177 h 2466266"/>
              <a:gd name="connsiteX30" fmla="*/ 1910711 w 4507583"/>
              <a:gd name="connsiteY30" fmla="*/ 2238233 h 2466266"/>
              <a:gd name="connsiteX31" fmla="*/ 1951655 w 4507583"/>
              <a:gd name="connsiteY31" fmla="*/ 2224586 h 2466266"/>
              <a:gd name="connsiteX32" fmla="*/ 2006246 w 4507583"/>
              <a:gd name="connsiteY32" fmla="*/ 2197290 h 2466266"/>
              <a:gd name="connsiteX33" fmla="*/ 2442974 w 4507583"/>
              <a:gd name="connsiteY33" fmla="*/ 2183642 h 2466266"/>
              <a:gd name="connsiteX34" fmla="*/ 2524861 w 4507583"/>
              <a:gd name="connsiteY34" fmla="*/ 2169994 h 2466266"/>
              <a:gd name="connsiteX35" fmla="*/ 2565804 w 4507583"/>
              <a:gd name="connsiteY35" fmla="*/ 2142699 h 2466266"/>
              <a:gd name="connsiteX36" fmla="*/ 2784168 w 4507583"/>
              <a:gd name="connsiteY36" fmla="*/ 2115403 h 2466266"/>
              <a:gd name="connsiteX37" fmla="*/ 2866055 w 4507583"/>
              <a:gd name="connsiteY37" fmla="*/ 2074460 h 2466266"/>
              <a:gd name="connsiteX38" fmla="*/ 2893350 w 4507583"/>
              <a:gd name="connsiteY38" fmla="*/ 2033517 h 2466266"/>
              <a:gd name="connsiteX39" fmla="*/ 3043475 w 4507583"/>
              <a:gd name="connsiteY39" fmla="*/ 2019869 h 2466266"/>
              <a:gd name="connsiteX40" fmla="*/ 3179953 w 4507583"/>
              <a:gd name="connsiteY40" fmla="*/ 1978926 h 2466266"/>
              <a:gd name="connsiteX41" fmla="*/ 3316431 w 4507583"/>
              <a:gd name="connsiteY41" fmla="*/ 1937983 h 2466266"/>
              <a:gd name="connsiteX42" fmla="*/ 3357374 w 4507583"/>
              <a:gd name="connsiteY42" fmla="*/ 1897039 h 2466266"/>
              <a:gd name="connsiteX43" fmla="*/ 3548443 w 4507583"/>
              <a:gd name="connsiteY43" fmla="*/ 1842448 h 2466266"/>
              <a:gd name="connsiteX44" fmla="*/ 3643977 w 4507583"/>
              <a:gd name="connsiteY44" fmla="*/ 1801505 h 2466266"/>
              <a:gd name="connsiteX45" fmla="*/ 3684920 w 4507583"/>
              <a:gd name="connsiteY45" fmla="*/ 1774209 h 2466266"/>
              <a:gd name="connsiteX46" fmla="*/ 3739511 w 4507583"/>
              <a:gd name="connsiteY46" fmla="*/ 1760562 h 2466266"/>
              <a:gd name="connsiteX47" fmla="*/ 3821398 w 4507583"/>
              <a:gd name="connsiteY47" fmla="*/ 1678675 h 2466266"/>
              <a:gd name="connsiteX48" fmla="*/ 3903284 w 4507583"/>
              <a:gd name="connsiteY48" fmla="*/ 1569493 h 2466266"/>
              <a:gd name="connsiteX49" fmla="*/ 3930580 w 4507583"/>
              <a:gd name="connsiteY49" fmla="*/ 1528550 h 2466266"/>
              <a:gd name="connsiteX50" fmla="*/ 4053410 w 4507583"/>
              <a:gd name="connsiteY50" fmla="*/ 1473959 h 2466266"/>
              <a:gd name="connsiteX51" fmla="*/ 4148944 w 4507583"/>
              <a:gd name="connsiteY51" fmla="*/ 1392072 h 2466266"/>
              <a:gd name="connsiteX52" fmla="*/ 4217183 w 4507583"/>
              <a:gd name="connsiteY52" fmla="*/ 1269242 h 2466266"/>
              <a:gd name="connsiteX53" fmla="*/ 4230831 w 4507583"/>
              <a:gd name="connsiteY53" fmla="*/ 1228299 h 2466266"/>
              <a:gd name="connsiteX54" fmla="*/ 4271774 w 4507583"/>
              <a:gd name="connsiteY54" fmla="*/ 1187356 h 2466266"/>
              <a:gd name="connsiteX55" fmla="*/ 4326365 w 4507583"/>
              <a:gd name="connsiteY55" fmla="*/ 1105469 h 2466266"/>
              <a:gd name="connsiteX56" fmla="*/ 4340013 w 4507583"/>
              <a:gd name="connsiteY56" fmla="*/ 1037230 h 2466266"/>
              <a:gd name="connsiteX57" fmla="*/ 4421899 w 4507583"/>
              <a:gd name="connsiteY57" fmla="*/ 982639 h 2466266"/>
              <a:gd name="connsiteX58" fmla="*/ 4462843 w 4507583"/>
              <a:gd name="connsiteY58" fmla="*/ 955344 h 2466266"/>
              <a:gd name="connsiteX59" fmla="*/ 4476490 w 4507583"/>
              <a:gd name="connsiteY59" fmla="*/ 641445 h 2466266"/>
              <a:gd name="connsiteX60" fmla="*/ 4421899 w 4507583"/>
              <a:gd name="connsiteY60" fmla="*/ 204717 h 2466266"/>
              <a:gd name="connsiteX61" fmla="*/ 4380956 w 4507583"/>
              <a:gd name="connsiteY61" fmla="*/ 191069 h 2466266"/>
              <a:gd name="connsiteX62" fmla="*/ 3889637 w 4507583"/>
              <a:gd name="connsiteY62" fmla="*/ 204717 h 2466266"/>
              <a:gd name="connsiteX63" fmla="*/ 3807750 w 4507583"/>
              <a:gd name="connsiteY63" fmla="*/ 232012 h 2466266"/>
              <a:gd name="connsiteX64" fmla="*/ 2879702 w 4507583"/>
              <a:gd name="connsiteY64" fmla="*/ 259308 h 2466266"/>
              <a:gd name="connsiteX65" fmla="*/ 2197314 w 4507583"/>
              <a:gd name="connsiteY65" fmla="*/ 245660 h 2466266"/>
              <a:gd name="connsiteX66" fmla="*/ 2156371 w 4507583"/>
              <a:gd name="connsiteY66" fmla="*/ 232012 h 2466266"/>
              <a:gd name="connsiteX67" fmla="*/ 2047189 w 4507583"/>
              <a:gd name="connsiteY67" fmla="*/ 191069 h 2466266"/>
              <a:gd name="connsiteX68" fmla="*/ 1746938 w 4507583"/>
              <a:gd name="connsiteY68" fmla="*/ 81887 h 2466266"/>
              <a:gd name="connsiteX69" fmla="*/ 1596813 w 4507583"/>
              <a:gd name="connsiteY69" fmla="*/ 13648 h 2466266"/>
              <a:gd name="connsiteX70" fmla="*/ 1555869 w 4507583"/>
              <a:gd name="connsiteY70" fmla="*/ 0 h 2466266"/>
              <a:gd name="connsiteX71" fmla="*/ 1323858 w 4507583"/>
              <a:gd name="connsiteY71" fmla="*/ 13648 h 2466266"/>
              <a:gd name="connsiteX72" fmla="*/ 1241971 w 4507583"/>
              <a:gd name="connsiteY72" fmla="*/ 40944 h 2466266"/>
              <a:gd name="connsiteX73" fmla="*/ 1119141 w 4507583"/>
              <a:gd name="connsiteY73" fmla="*/ 54591 h 2466266"/>
              <a:gd name="connsiteX74" fmla="*/ 1037255 w 4507583"/>
              <a:gd name="connsiteY74" fmla="*/ 95535 h 2466266"/>
              <a:gd name="connsiteX75" fmla="*/ 996311 w 4507583"/>
              <a:gd name="connsiteY75" fmla="*/ 109183 h 2466266"/>
              <a:gd name="connsiteX76" fmla="*/ 941720 w 4507583"/>
              <a:gd name="connsiteY76" fmla="*/ 163774 h 2466266"/>
              <a:gd name="connsiteX77" fmla="*/ 914425 w 4507583"/>
              <a:gd name="connsiteY77" fmla="*/ 204717 h 2466266"/>
              <a:gd name="connsiteX78" fmla="*/ 709708 w 4507583"/>
              <a:gd name="connsiteY78" fmla="*/ 272956 h 2466266"/>
              <a:gd name="connsiteX79" fmla="*/ 614174 w 4507583"/>
              <a:gd name="connsiteY79" fmla="*/ 300251 h 2466266"/>
              <a:gd name="connsiteX80" fmla="*/ 559583 w 4507583"/>
              <a:gd name="connsiteY80" fmla="*/ 327547 h 2466266"/>
              <a:gd name="connsiteX81" fmla="*/ 532287 w 4507583"/>
              <a:gd name="connsiteY81" fmla="*/ 409433 h 2466266"/>
              <a:gd name="connsiteX82" fmla="*/ 491344 w 4507583"/>
              <a:gd name="connsiteY82" fmla="*/ 450377 h 2466266"/>
              <a:gd name="connsiteX83" fmla="*/ 395810 w 4507583"/>
              <a:gd name="connsiteY83" fmla="*/ 518615 h 2466266"/>
              <a:gd name="connsiteX84" fmla="*/ 272980 w 4507583"/>
              <a:gd name="connsiteY84" fmla="*/ 545911 h 2466266"/>
              <a:gd name="connsiteX85" fmla="*/ 204741 w 4507583"/>
              <a:gd name="connsiteY85" fmla="*/ 600502 h 2466266"/>
              <a:gd name="connsiteX86" fmla="*/ 177446 w 4507583"/>
              <a:gd name="connsiteY86" fmla="*/ 682389 h 2466266"/>
              <a:gd name="connsiteX87" fmla="*/ 54616 w 4507583"/>
              <a:gd name="connsiteY87" fmla="*/ 723332 h 2466266"/>
              <a:gd name="connsiteX88" fmla="*/ 27320 w 4507583"/>
              <a:gd name="connsiteY88" fmla="*/ 764275 h 2466266"/>
              <a:gd name="connsiteX89" fmla="*/ 13672 w 4507583"/>
              <a:gd name="connsiteY89" fmla="*/ 818866 h 2466266"/>
              <a:gd name="connsiteX90" fmla="*/ 25 w 4507583"/>
              <a:gd name="connsiteY90" fmla="*/ 818866 h 2466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4507583" h="2466266">
                <a:moveTo>
                  <a:pt x="25" y="818866"/>
                </a:moveTo>
                <a:cubicBezTo>
                  <a:pt x="25" y="837063"/>
                  <a:pt x="-1224" y="894532"/>
                  <a:pt x="13672" y="928048"/>
                </a:cubicBezTo>
                <a:cubicBezTo>
                  <a:pt x="19515" y="941194"/>
                  <a:pt x="43382" y="932709"/>
                  <a:pt x="54616" y="941696"/>
                </a:cubicBezTo>
                <a:cubicBezTo>
                  <a:pt x="67424" y="951942"/>
                  <a:pt x="72813" y="968991"/>
                  <a:pt x="81911" y="982639"/>
                </a:cubicBezTo>
                <a:cubicBezTo>
                  <a:pt x="91010" y="1019033"/>
                  <a:pt x="72813" y="1082722"/>
                  <a:pt x="109207" y="1091821"/>
                </a:cubicBezTo>
                <a:cubicBezTo>
                  <a:pt x="191719" y="1112449"/>
                  <a:pt x="145991" y="1099534"/>
                  <a:pt x="245684" y="1132765"/>
                </a:cubicBezTo>
                <a:lnTo>
                  <a:pt x="286628" y="1146412"/>
                </a:lnTo>
                <a:cubicBezTo>
                  <a:pt x="338093" y="1249345"/>
                  <a:pt x="322351" y="1194454"/>
                  <a:pt x="300275" y="1378424"/>
                </a:cubicBezTo>
                <a:cubicBezTo>
                  <a:pt x="293681" y="1433374"/>
                  <a:pt x="280807" y="1487409"/>
                  <a:pt x="272980" y="1542197"/>
                </a:cubicBezTo>
                <a:cubicBezTo>
                  <a:pt x="240563" y="1769116"/>
                  <a:pt x="276537" y="1579002"/>
                  <a:pt x="245684" y="1733266"/>
                </a:cubicBezTo>
                <a:cubicBezTo>
                  <a:pt x="254783" y="1833350"/>
                  <a:pt x="251923" y="1935251"/>
                  <a:pt x="272980" y="2033517"/>
                </a:cubicBezTo>
                <a:cubicBezTo>
                  <a:pt x="279854" y="2065594"/>
                  <a:pt x="327571" y="2115403"/>
                  <a:pt x="327571" y="2115403"/>
                </a:cubicBezTo>
                <a:cubicBezTo>
                  <a:pt x="332120" y="2133600"/>
                  <a:pt x="336066" y="2151959"/>
                  <a:pt x="341219" y="2169994"/>
                </a:cubicBezTo>
                <a:cubicBezTo>
                  <a:pt x="345171" y="2183827"/>
                  <a:pt x="354867" y="2196552"/>
                  <a:pt x="354867" y="2210938"/>
                </a:cubicBezTo>
                <a:cubicBezTo>
                  <a:pt x="354867" y="2243106"/>
                  <a:pt x="345768" y="2274627"/>
                  <a:pt x="341219" y="2306472"/>
                </a:cubicBezTo>
                <a:cubicBezTo>
                  <a:pt x="345768" y="2320120"/>
                  <a:pt x="351746" y="2333372"/>
                  <a:pt x="354867" y="2347415"/>
                </a:cubicBezTo>
                <a:cubicBezTo>
                  <a:pt x="360870" y="2374428"/>
                  <a:pt x="350292" y="2408477"/>
                  <a:pt x="368514" y="2429302"/>
                </a:cubicBezTo>
                <a:cubicBezTo>
                  <a:pt x="387461" y="2450955"/>
                  <a:pt x="423105" y="2447499"/>
                  <a:pt x="450401" y="2456597"/>
                </a:cubicBezTo>
                <a:cubicBezTo>
                  <a:pt x="582329" y="2447499"/>
                  <a:pt x="715273" y="2448004"/>
                  <a:pt x="846186" y="2429302"/>
                </a:cubicBezTo>
                <a:cubicBezTo>
                  <a:pt x="923843" y="2418208"/>
                  <a:pt x="937915" y="2371262"/>
                  <a:pt x="982664" y="2320120"/>
                </a:cubicBezTo>
                <a:cubicBezTo>
                  <a:pt x="995374" y="2305595"/>
                  <a:pt x="1006849" y="2288753"/>
                  <a:pt x="1023607" y="2279177"/>
                </a:cubicBezTo>
                <a:cubicBezTo>
                  <a:pt x="1039893" y="2269871"/>
                  <a:pt x="1060001" y="2270078"/>
                  <a:pt x="1078198" y="2265529"/>
                </a:cubicBezTo>
                <a:cubicBezTo>
                  <a:pt x="1105493" y="2270078"/>
                  <a:pt x="1133071" y="2273174"/>
                  <a:pt x="1160084" y="2279177"/>
                </a:cubicBezTo>
                <a:cubicBezTo>
                  <a:pt x="1174128" y="2282298"/>
                  <a:pt x="1213364" y="2285422"/>
                  <a:pt x="1201028" y="2292824"/>
                </a:cubicBezTo>
                <a:cubicBezTo>
                  <a:pt x="1168860" y="2312125"/>
                  <a:pt x="1091846" y="2320120"/>
                  <a:pt x="1091846" y="2320120"/>
                </a:cubicBezTo>
                <a:cubicBezTo>
                  <a:pt x="1078198" y="2329218"/>
                  <a:pt x="1065891" y="2340753"/>
                  <a:pt x="1050902" y="2347415"/>
                </a:cubicBezTo>
                <a:cubicBezTo>
                  <a:pt x="1024610" y="2359100"/>
                  <a:pt x="969016" y="2374711"/>
                  <a:pt x="969016" y="2374711"/>
                </a:cubicBezTo>
                <a:cubicBezTo>
                  <a:pt x="911077" y="2548523"/>
                  <a:pt x="937753" y="2425827"/>
                  <a:pt x="1378449" y="2402006"/>
                </a:cubicBezTo>
                <a:cubicBezTo>
                  <a:pt x="1437322" y="2398824"/>
                  <a:pt x="1500370" y="2376920"/>
                  <a:pt x="1555869" y="2361063"/>
                </a:cubicBezTo>
                <a:cubicBezTo>
                  <a:pt x="1688518" y="2278158"/>
                  <a:pt x="1622718" y="2299879"/>
                  <a:pt x="1746938" y="2279177"/>
                </a:cubicBezTo>
                <a:cubicBezTo>
                  <a:pt x="1912389" y="2224026"/>
                  <a:pt x="1745324" y="2274985"/>
                  <a:pt x="1910711" y="2238233"/>
                </a:cubicBezTo>
                <a:cubicBezTo>
                  <a:pt x="1924755" y="2235112"/>
                  <a:pt x="1938432" y="2230253"/>
                  <a:pt x="1951655" y="2224586"/>
                </a:cubicBezTo>
                <a:cubicBezTo>
                  <a:pt x="1970355" y="2216572"/>
                  <a:pt x="1985971" y="2198980"/>
                  <a:pt x="2006246" y="2197290"/>
                </a:cubicBezTo>
                <a:cubicBezTo>
                  <a:pt x="2151390" y="2185194"/>
                  <a:pt x="2297398" y="2188191"/>
                  <a:pt x="2442974" y="2183642"/>
                </a:cubicBezTo>
                <a:cubicBezTo>
                  <a:pt x="2470270" y="2179093"/>
                  <a:pt x="2498609" y="2178745"/>
                  <a:pt x="2524861" y="2169994"/>
                </a:cubicBezTo>
                <a:cubicBezTo>
                  <a:pt x="2540422" y="2164807"/>
                  <a:pt x="2550093" y="2147412"/>
                  <a:pt x="2565804" y="2142699"/>
                </a:cubicBezTo>
                <a:cubicBezTo>
                  <a:pt x="2588715" y="2135826"/>
                  <a:pt x="2774595" y="2116467"/>
                  <a:pt x="2784168" y="2115403"/>
                </a:cubicBezTo>
                <a:cubicBezTo>
                  <a:pt x="2817469" y="2104303"/>
                  <a:pt x="2839597" y="2100918"/>
                  <a:pt x="2866055" y="2074460"/>
                </a:cubicBezTo>
                <a:cubicBezTo>
                  <a:pt x="2877653" y="2062862"/>
                  <a:pt x="2877673" y="2038341"/>
                  <a:pt x="2893350" y="2033517"/>
                </a:cubicBezTo>
                <a:cubicBezTo>
                  <a:pt x="2941376" y="2018740"/>
                  <a:pt x="2993433" y="2024418"/>
                  <a:pt x="3043475" y="2019869"/>
                </a:cubicBezTo>
                <a:cubicBezTo>
                  <a:pt x="3157803" y="1962707"/>
                  <a:pt x="3030414" y="2019710"/>
                  <a:pt x="3179953" y="1978926"/>
                </a:cubicBezTo>
                <a:cubicBezTo>
                  <a:pt x="3426802" y="1911602"/>
                  <a:pt x="3075443" y="1986178"/>
                  <a:pt x="3316431" y="1937983"/>
                </a:cubicBezTo>
                <a:cubicBezTo>
                  <a:pt x="3330079" y="1924335"/>
                  <a:pt x="3342547" y="1909395"/>
                  <a:pt x="3357374" y="1897039"/>
                </a:cubicBezTo>
                <a:cubicBezTo>
                  <a:pt x="3421030" y="1843991"/>
                  <a:pt x="3442978" y="1865048"/>
                  <a:pt x="3548443" y="1842448"/>
                </a:cubicBezTo>
                <a:cubicBezTo>
                  <a:pt x="3579063" y="1835886"/>
                  <a:pt x="3618413" y="1816113"/>
                  <a:pt x="3643977" y="1801505"/>
                </a:cubicBezTo>
                <a:cubicBezTo>
                  <a:pt x="3658218" y="1793367"/>
                  <a:pt x="3669844" y="1780670"/>
                  <a:pt x="3684920" y="1774209"/>
                </a:cubicBezTo>
                <a:cubicBezTo>
                  <a:pt x="3702160" y="1766820"/>
                  <a:pt x="3721314" y="1765111"/>
                  <a:pt x="3739511" y="1760562"/>
                </a:cubicBezTo>
                <a:cubicBezTo>
                  <a:pt x="3766807" y="1733266"/>
                  <a:pt x="3809191" y="1715296"/>
                  <a:pt x="3821398" y="1678675"/>
                </a:cubicBezTo>
                <a:cubicBezTo>
                  <a:pt x="3855127" y="1577488"/>
                  <a:pt x="3822959" y="1609656"/>
                  <a:pt x="3903284" y="1569493"/>
                </a:cubicBezTo>
                <a:cubicBezTo>
                  <a:pt x="3912383" y="1555845"/>
                  <a:pt x="3918126" y="1539225"/>
                  <a:pt x="3930580" y="1528550"/>
                </a:cubicBezTo>
                <a:cubicBezTo>
                  <a:pt x="3979192" y="1486883"/>
                  <a:pt x="3998336" y="1487727"/>
                  <a:pt x="4053410" y="1473959"/>
                </a:cubicBezTo>
                <a:cubicBezTo>
                  <a:pt x="4085036" y="1450239"/>
                  <a:pt x="4124505" y="1424658"/>
                  <a:pt x="4148944" y="1392072"/>
                </a:cubicBezTo>
                <a:cubicBezTo>
                  <a:pt x="4166197" y="1369068"/>
                  <a:pt x="4204222" y="1299485"/>
                  <a:pt x="4217183" y="1269242"/>
                </a:cubicBezTo>
                <a:cubicBezTo>
                  <a:pt x="4222850" y="1256019"/>
                  <a:pt x="4222851" y="1240269"/>
                  <a:pt x="4230831" y="1228299"/>
                </a:cubicBezTo>
                <a:cubicBezTo>
                  <a:pt x="4241537" y="1212240"/>
                  <a:pt x="4259925" y="1202591"/>
                  <a:pt x="4271774" y="1187356"/>
                </a:cubicBezTo>
                <a:cubicBezTo>
                  <a:pt x="4291914" y="1161461"/>
                  <a:pt x="4326365" y="1105469"/>
                  <a:pt x="4326365" y="1105469"/>
                </a:cubicBezTo>
                <a:cubicBezTo>
                  <a:pt x="4330914" y="1082723"/>
                  <a:pt x="4329639" y="1057978"/>
                  <a:pt x="4340013" y="1037230"/>
                </a:cubicBezTo>
                <a:cubicBezTo>
                  <a:pt x="4365884" y="985489"/>
                  <a:pt x="4381462" y="1002857"/>
                  <a:pt x="4421899" y="982639"/>
                </a:cubicBezTo>
                <a:cubicBezTo>
                  <a:pt x="4436570" y="975304"/>
                  <a:pt x="4449195" y="964442"/>
                  <a:pt x="4462843" y="955344"/>
                </a:cubicBezTo>
                <a:cubicBezTo>
                  <a:pt x="4467392" y="850711"/>
                  <a:pt x="4476490" y="746177"/>
                  <a:pt x="4476490" y="641445"/>
                </a:cubicBezTo>
                <a:cubicBezTo>
                  <a:pt x="4476490" y="437152"/>
                  <a:pt x="4574759" y="281146"/>
                  <a:pt x="4421899" y="204717"/>
                </a:cubicBezTo>
                <a:cubicBezTo>
                  <a:pt x="4409032" y="198283"/>
                  <a:pt x="4394604" y="195618"/>
                  <a:pt x="4380956" y="191069"/>
                </a:cubicBezTo>
                <a:cubicBezTo>
                  <a:pt x="4217183" y="195618"/>
                  <a:pt x="4053057" y="193044"/>
                  <a:pt x="3889637" y="204717"/>
                </a:cubicBezTo>
                <a:cubicBezTo>
                  <a:pt x="3860938" y="206767"/>
                  <a:pt x="3836507" y="231084"/>
                  <a:pt x="3807750" y="232012"/>
                </a:cubicBezTo>
                <a:lnTo>
                  <a:pt x="2879702" y="259308"/>
                </a:lnTo>
                <a:lnTo>
                  <a:pt x="2197314" y="245660"/>
                </a:lnTo>
                <a:cubicBezTo>
                  <a:pt x="2182938" y="245118"/>
                  <a:pt x="2169891" y="236928"/>
                  <a:pt x="2156371" y="232012"/>
                </a:cubicBezTo>
                <a:cubicBezTo>
                  <a:pt x="2119842" y="218729"/>
                  <a:pt x="2083278" y="205505"/>
                  <a:pt x="2047189" y="191069"/>
                </a:cubicBezTo>
                <a:cubicBezTo>
                  <a:pt x="1495522" y="-29598"/>
                  <a:pt x="2216371" y="247568"/>
                  <a:pt x="1746938" y="81887"/>
                </a:cubicBezTo>
                <a:cubicBezTo>
                  <a:pt x="1609294" y="33307"/>
                  <a:pt x="1696139" y="56217"/>
                  <a:pt x="1596813" y="13648"/>
                </a:cubicBezTo>
                <a:cubicBezTo>
                  <a:pt x="1583590" y="7981"/>
                  <a:pt x="1569517" y="4549"/>
                  <a:pt x="1555869" y="0"/>
                </a:cubicBezTo>
                <a:cubicBezTo>
                  <a:pt x="1478532" y="4549"/>
                  <a:pt x="1400678" y="3628"/>
                  <a:pt x="1323858" y="13648"/>
                </a:cubicBezTo>
                <a:cubicBezTo>
                  <a:pt x="1295327" y="17369"/>
                  <a:pt x="1270567" y="37767"/>
                  <a:pt x="1241971" y="40944"/>
                </a:cubicBezTo>
                <a:lnTo>
                  <a:pt x="1119141" y="54591"/>
                </a:lnTo>
                <a:cubicBezTo>
                  <a:pt x="1016226" y="88897"/>
                  <a:pt x="1143084" y="42620"/>
                  <a:pt x="1037255" y="95535"/>
                </a:cubicBezTo>
                <a:cubicBezTo>
                  <a:pt x="1024388" y="101969"/>
                  <a:pt x="1009959" y="104634"/>
                  <a:pt x="996311" y="109183"/>
                </a:cubicBezTo>
                <a:cubicBezTo>
                  <a:pt x="978114" y="127380"/>
                  <a:pt x="958468" y="144235"/>
                  <a:pt x="941720" y="163774"/>
                </a:cubicBezTo>
                <a:cubicBezTo>
                  <a:pt x="931045" y="176228"/>
                  <a:pt x="927547" y="194876"/>
                  <a:pt x="914425" y="204717"/>
                </a:cubicBezTo>
                <a:cubicBezTo>
                  <a:pt x="850687" y="252520"/>
                  <a:pt x="785827" y="255390"/>
                  <a:pt x="709708" y="272956"/>
                </a:cubicBezTo>
                <a:cubicBezTo>
                  <a:pt x="684693" y="278729"/>
                  <a:pt x="639524" y="289387"/>
                  <a:pt x="614174" y="300251"/>
                </a:cubicBezTo>
                <a:cubicBezTo>
                  <a:pt x="595474" y="308265"/>
                  <a:pt x="577780" y="318448"/>
                  <a:pt x="559583" y="327547"/>
                </a:cubicBezTo>
                <a:cubicBezTo>
                  <a:pt x="550484" y="354842"/>
                  <a:pt x="546260" y="384282"/>
                  <a:pt x="532287" y="409433"/>
                </a:cubicBezTo>
                <a:cubicBezTo>
                  <a:pt x="522914" y="426305"/>
                  <a:pt x="505998" y="437816"/>
                  <a:pt x="491344" y="450377"/>
                </a:cubicBezTo>
                <a:cubicBezTo>
                  <a:pt x="482689" y="457796"/>
                  <a:pt x="413092" y="509974"/>
                  <a:pt x="395810" y="518615"/>
                </a:cubicBezTo>
                <a:cubicBezTo>
                  <a:pt x="362211" y="535414"/>
                  <a:pt x="304433" y="540669"/>
                  <a:pt x="272980" y="545911"/>
                </a:cubicBezTo>
                <a:cubicBezTo>
                  <a:pt x="228583" y="560710"/>
                  <a:pt x="226213" y="552191"/>
                  <a:pt x="204741" y="600502"/>
                </a:cubicBezTo>
                <a:cubicBezTo>
                  <a:pt x="193056" y="626794"/>
                  <a:pt x="201386" y="666430"/>
                  <a:pt x="177446" y="682389"/>
                </a:cubicBezTo>
                <a:cubicBezTo>
                  <a:pt x="113477" y="725033"/>
                  <a:pt x="152681" y="706987"/>
                  <a:pt x="54616" y="723332"/>
                </a:cubicBezTo>
                <a:cubicBezTo>
                  <a:pt x="45517" y="736980"/>
                  <a:pt x="33781" y="749199"/>
                  <a:pt x="27320" y="764275"/>
                </a:cubicBezTo>
                <a:cubicBezTo>
                  <a:pt x="19931" y="781515"/>
                  <a:pt x="22060" y="802089"/>
                  <a:pt x="13672" y="818866"/>
                </a:cubicBezTo>
                <a:cubicBezTo>
                  <a:pt x="11638" y="822935"/>
                  <a:pt x="25" y="800669"/>
                  <a:pt x="25" y="81886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8" name="Freeform 7"/>
          <p:cNvSpPr/>
          <p:nvPr/>
        </p:nvSpPr>
        <p:spPr>
          <a:xfrm>
            <a:off x="7884368" y="2492896"/>
            <a:ext cx="2778647" cy="1542197"/>
          </a:xfrm>
          <a:custGeom>
            <a:avLst/>
            <a:gdLst>
              <a:gd name="connsiteX0" fmla="*/ 1168194 w 2778647"/>
              <a:gd name="connsiteY0" fmla="*/ 68239 h 1542197"/>
              <a:gd name="connsiteX1" fmla="*/ 1031716 w 2778647"/>
              <a:gd name="connsiteY1" fmla="*/ 81887 h 1542197"/>
              <a:gd name="connsiteX2" fmla="*/ 990773 w 2778647"/>
              <a:gd name="connsiteY2" fmla="*/ 109182 h 1542197"/>
              <a:gd name="connsiteX3" fmla="*/ 936182 w 2778647"/>
              <a:gd name="connsiteY3" fmla="*/ 122830 h 1542197"/>
              <a:gd name="connsiteX4" fmla="*/ 908886 w 2778647"/>
              <a:gd name="connsiteY4" fmla="*/ 163773 h 1542197"/>
              <a:gd name="connsiteX5" fmla="*/ 895238 w 2778647"/>
              <a:gd name="connsiteY5" fmla="*/ 259308 h 1542197"/>
              <a:gd name="connsiteX6" fmla="*/ 867943 w 2778647"/>
              <a:gd name="connsiteY6" fmla="*/ 504967 h 1542197"/>
              <a:gd name="connsiteX7" fmla="*/ 758761 w 2778647"/>
              <a:gd name="connsiteY7" fmla="*/ 573206 h 1542197"/>
              <a:gd name="connsiteX8" fmla="*/ 717818 w 2778647"/>
              <a:gd name="connsiteY8" fmla="*/ 600502 h 1542197"/>
              <a:gd name="connsiteX9" fmla="*/ 704170 w 2778647"/>
              <a:gd name="connsiteY9" fmla="*/ 696036 h 1542197"/>
              <a:gd name="connsiteX10" fmla="*/ 690522 w 2778647"/>
              <a:gd name="connsiteY10" fmla="*/ 736979 h 1542197"/>
              <a:gd name="connsiteX11" fmla="*/ 649579 w 2778647"/>
              <a:gd name="connsiteY11" fmla="*/ 750627 h 1542197"/>
              <a:gd name="connsiteX12" fmla="*/ 608636 w 2778647"/>
              <a:gd name="connsiteY12" fmla="*/ 777923 h 1542197"/>
              <a:gd name="connsiteX13" fmla="*/ 526749 w 2778647"/>
              <a:gd name="connsiteY13" fmla="*/ 805218 h 1542197"/>
              <a:gd name="connsiteX14" fmla="*/ 499453 w 2778647"/>
              <a:gd name="connsiteY14" fmla="*/ 887105 h 1542197"/>
              <a:gd name="connsiteX15" fmla="*/ 390271 w 2778647"/>
              <a:gd name="connsiteY15" fmla="*/ 914400 h 1542197"/>
              <a:gd name="connsiteX16" fmla="*/ 349328 w 2778647"/>
              <a:gd name="connsiteY16" fmla="*/ 928048 h 1542197"/>
              <a:gd name="connsiteX17" fmla="*/ 322033 w 2778647"/>
              <a:gd name="connsiteY17" fmla="*/ 968991 h 1542197"/>
              <a:gd name="connsiteX18" fmla="*/ 253794 w 2778647"/>
              <a:gd name="connsiteY18" fmla="*/ 1078173 h 1542197"/>
              <a:gd name="connsiteX19" fmla="*/ 158259 w 2778647"/>
              <a:gd name="connsiteY19" fmla="*/ 1091821 h 1542197"/>
              <a:gd name="connsiteX20" fmla="*/ 117316 w 2778647"/>
              <a:gd name="connsiteY20" fmla="*/ 1214651 h 1542197"/>
              <a:gd name="connsiteX21" fmla="*/ 103668 w 2778647"/>
              <a:gd name="connsiteY21" fmla="*/ 1255594 h 1542197"/>
              <a:gd name="connsiteX22" fmla="*/ 21782 w 2778647"/>
              <a:gd name="connsiteY22" fmla="*/ 1296538 h 1542197"/>
              <a:gd name="connsiteX23" fmla="*/ 21782 w 2778647"/>
              <a:gd name="connsiteY23" fmla="*/ 1487606 h 1542197"/>
              <a:gd name="connsiteX24" fmla="*/ 62725 w 2778647"/>
              <a:gd name="connsiteY24" fmla="*/ 1514902 h 1542197"/>
              <a:gd name="connsiteX25" fmla="*/ 144612 w 2778647"/>
              <a:gd name="connsiteY25" fmla="*/ 1542197 h 1542197"/>
              <a:gd name="connsiteX26" fmla="*/ 444862 w 2778647"/>
              <a:gd name="connsiteY26" fmla="*/ 1528549 h 1542197"/>
              <a:gd name="connsiteX27" fmla="*/ 485806 w 2778647"/>
              <a:gd name="connsiteY27" fmla="*/ 1501254 h 1542197"/>
              <a:gd name="connsiteX28" fmla="*/ 554044 w 2778647"/>
              <a:gd name="connsiteY28" fmla="*/ 1419367 h 1542197"/>
              <a:gd name="connsiteX29" fmla="*/ 594988 w 2778647"/>
              <a:gd name="connsiteY29" fmla="*/ 1392072 h 1542197"/>
              <a:gd name="connsiteX30" fmla="*/ 745113 w 2778647"/>
              <a:gd name="connsiteY30" fmla="*/ 1351129 h 1542197"/>
              <a:gd name="connsiteX31" fmla="*/ 827000 w 2778647"/>
              <a:gd name="connsiteY31" fmla="*/ 1323833 h 1542197"/>
              <a:gd name="connsiteX32" fmla="*/ 867943 w 2778647"/>
              <a:gd name="connsiteY32" fmla="*/ 1296538 h 1542197"/>
              <a:gd name="connsiteX33" fmla="*/ 990773 w 2778647"/>
              <a:gd name="connsiteY33" fmla="*/ 1269242 h 1542197"/>
              <a:gd name="connsiteX34" fmla="*/ 1072659 w 2778647"/>
              <a:gd name="connsiteY34" fmla="*/ 1214651 h 1542197"/>
              <a:gd name="connsiteX35" fmla="*/ 1113603 w 2778647"/>
              <a:gd name="connsiteY35" fmla="*/ 1201003 h 1542197"/>
              <a:gd name="connsiteX36" fmla="*/ 1154546 w 2778647"/>
              <a:gd name="connsiteY36" fmla="*/ 1173708 h 1542197"/>
              <a:gd name="connsiteX37" fmla="*/ 1263728 w 2778647"/>
              <a:gd name="connsiteY37" fmla="*/ 1146412 h 1542197"/>
              <a:gd name="connsiteX38" fmla="*/ 1345615 w 2778647"/>
              <a:gd name="connsiteY38" fmla="*/ 1105469 h 1542197"/>
              <a:gd name="connsiteX39" fmla="*/ 1372910 w 2778647"/>
              <a:gd name="connsiteY39" fmla="*/ 1064526 h 1542197"/>
              <a:gd name="connsiteX40" fmla="*/ 1427501 w 2778647"/>
              <a:gd name="connsiteY40" fmla="*/ 1037230 h 1542197"/>
              <a:gd name="connsiteX41" fmla="*/ 1509388 w 2778647"/>
              <a:gd name="connsiteY41" fmla="*/ 996287 h 1542197"/>
              <a:gd name="connsiteX42" fmla="*/ 1673161 w 2778647"/>
              <a:gd name="connsiteY42" fmla="*/ 955343 h 1542197"/>
              <a:gd name="connsiteX43" fmla="*/ 2260015 w 2778647"/>
              <a:gd name="connsiteY43" fmla="*/ 941696 h 1542197"/>
              <a:gd name="connsiteX44" fmla="*/ 2601209 w 2778647"/>
              <a:gd name="connsiteY44" fmla="*/ 928048 h 1542197"/>
              <a:gd name="connsiteX45" fmla="*/ 2642152 w 2778647"/>
              <a:gd name="connsiteY45" fmla="*/ 914400 h 1542197"/>
              <a:gd name="connsiteX46" fmla="*/ 2696743 w 2778647"/>
              <a:gd name="connsiteY46" fmla="*/ 900752 h 1542197"/>
              <a:gd name="connsiteX47" fmla="*/ 2710391 w 2778647"/>
              <a:gd name="connsiteY47" fmla="*/ 859809 h 1542197"/>
              <a:gd name="connsiteX48" fmla="*/ 2724038 w 2778647"/>
              <a:gd name="connsiteY48" fmla="*/ 750627 h 1542197"/>
              <a:gd name="connsiteX49" fmla="*/ 2751334 w 2778647"/>
              <a:gd name="connsiteY49" fmla="*/ 668740 h 1542197"/>
              <a:gd name="connsiteX50" fmla="*/ 2764982 w 2778647"/>
              <a:gd name="connsiteY50" fmla="*/ 600502 h 1542197"/>
              <a:gd name="connsiteX51" fmla="*/ 2764982 w 2778647"/>
              <a:gd name="connsiteY51" fmla="*/ 218364 h 1542197"/>
              <a:gd name="connsiteX52" fmla="*/ 2737686 w 2778647"/>
              <a:gd name="connsiteY52" fmla="*/ 177421 h 1542197"/>
              <a:gd name="connsiteX53" fmla="*/ 2614856 w 2778647"/>
              <a:gd name="connsiteY53" fmla="*/ 122830 h 1542197"/>
              <a:gd name="connsiteX54" fmla="*/ 2573913 w 2778647"/>
              <a:gd name="connsiteY54" fmla="*/ 109182 h 1542197"/>
              <a:gd name="connsiteX55" fmla="*/ 2560265 w 2778647"/>
              <a:gd name="connsiteY55" fmla="*/ 54591 h 1542197"/>
              <a:gd name="connsiteX56" fmla="*/ 2519322 w 2778647"/>
              <a:gd name="connsiteY56" fmla="*/ 27296 h 1542197"/>
              <a:gd name="connsiteX57" fmla="*/ 2369197 w 2778647"/>
              <a:gd name="connsiteY57" fmla="*/ 0 h 1542197"/>
              <a:gd name="connsiteX58" fmla="*/ 2191776 w 2778647"/>
              <a:gd name="connsiteY58" fmla="*/ 13648 h 1542197"/>
              <a:gd name="connsiteX59" fmla="*/ 2109889 w 2778647"/>
              <a:gd name="connsiteY59" fmla="*/ 81887 h 1542197"/>
              <a:gd name="connsiteX60" fmla="*/ 1905173 w 2778647"/>
              <a:gd name="connsiteY60" fmla="*/ 95535 h 1542197"/>
              <a:gd name="connsiteX61" fmla="*/ 1755047 w 2778647"/>
              <a:gd name="connsiteY61" fmla="*/ 81887 h 1542197"/>
              <a:gd name="connsiteX62" fmla="*/ 1632218 w 2778647"/>
              <a:gd name="connsiteY62" fmla="*/ 40943 h 1542197"/>
              <a:gd name="connsiteX63" fmla="*/ 1523036 w 2778647"/>
              <a:gd name="connsiteY63" fmla="*/ 27296 h 1542197"/>
              <a:gd name="connsiteX64" fmla="*/ 1195489 w 2778647"/>
              <a:gd name="connsiteY64" fmla="*/ 40943 h 1542197"/>
              <a:gd name="connsiteX65" fmla="*/ 1168194 w 2778647"/>
              <a:gd name="connsiteY65" fmla="*/ 68239 h 1542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2778647" h="1542197">
                <a:moveTo>
                  <a:pt x="1168194" y="68239"/>
                </a:moveTo>
                <a:cubicBezTo>
                  <a:pt x="1140899" y="75063"/>
                  <a:pt x="1076265" y="71607"/>
                  <a:pt x="1031716" y="81887"/>
                </a:cubicBezTo>
                <a:cubicBezTo>
                  <a:pt x="1015734" y="85575"/>
                  <a:pt x="1005849" y="102721"/>
                  <a:pt x="990773" y="109182"/>
                </a:cubicBezTo>
                <a:cubicBezTo>
                  <a:pt x="973533" y="116571"/>
                  <a:pt x="954379" y="118281"/>
                  <a:pt x="936182" y="122830"/>
                </a:cubicBezTo>
                <a:cubicBezTo>
                  <a:pt x="927083" y="136478"/>
                  <a:pt x="913599" y="148062"/>
                  <a:pt x="908886" y="163773"/>
                </a:cubicBezTo>
                <a:cubicBezTo>
                  <a:pt x="899642" y="194585"/>
                  <a:pt x="898790" y="227336"/>
                  <a:pt x="895238" y="259308"/>
                </a:cubicBezTo>
                <a:cubicBezTo>
                  <a:pt x="893809" y="272168"/>
                  <a:pt x="879011" y="468074"/>
                  <a:pt x="867943" y="504967"/>
                </a:cubicBezTo>
                <a:cubicBezTo>
                  <a:pt x="847481" y="573174"/>
                  <a:pt x="816227" y="534894"/>
                  <a:pt x="758761" y="573206"/>
                </a:cubicBezTo>
                <a:lnTo>
                  <a:pt x="717818" y="600502"/>
                </a:lnTo>
                <a:cubicBezTo>
                  <a:pt x="713269" y="632347"/>
                  <a:pt x="710479" y="664493"/>
                  <a:pt x="704170" y="696036"/>
                </a:cubicBezTo>
                <a:cubicBezTo>
                  <a:pt x="701349" y="710143"/>
                  <a:pt x="700694" y="726807"/>
                  <a:pt x="690522" y="736979"/>
                </a:cubicBezTo>
                <a:cubicBezTo>
                  <a:pt x="680350" y="747151"/>
                  <a:pt x="662446" y="744193"/>
                  <a:pt x="649579" y="750627"/>
                </a:cubicBezTo>
                <a:cubicBezTo>
                  <a:pt x="634908" y="757963"/>
                  <a:pt x="623625" y="771261"/>
                  <a:pt x="608636" y="777923"/>
                </a:cubicBezTo>
                <a:cubicBezTo>
                  <a:pt x="582344" y="789608"/>
                  <a:pt x="526749" y="805218"/>
                  <a:pt x="526749" y="805218"/>
                </a:cubicBezTo>
                <a:cubicBezTo>
                  <a:pt x="517650" y="832514"/>
                  <a:pt x="526749" y="878007"/>
                  <a:pt x="499453" y="887105"/>
                </a:cubicBezTo>
                <a:cubicBezTo>
                  <a:pt x="405854" y="918303"/>
                  <a:pt x="522038" y="881458"/>
                  <a:pt x="390271" y="914400"/>
                </a:cubicBezTo>
                <a:cubicBezTo>
                  <a:pt x="376315" y="917889"/>
                  <a:pt x="362976" y="923499"/>
                  <a:pt x="349328" y="928048"/>
                </a:cubicBezTo>
                <a:cubicBezTo>
                  <a:pt x="340230" y="941696"/>
                  <a:pt x="328695" y="954002"/>
                  <a:pt x="322033" y="968991"/>
                </a:cubicBezTo>
                <a:cubicBezTo>
                  <a:pt x="298458" y="1022035"/>
                  <a:pt x="313599" y="1060232"/>
                  <a:pt x="253794" y="1078173"/>
                </a:cubicBezTo>
                <a:cubicBezTo>
                  <a:pt x="222982" y="1087416"/>
                  <a:pt x="190104" y="1087272"/>
                  <a:pt x="158259" y="1091821"/>
                </a:cubicBezTo>
                <a:lnTo>
                  <a:pt x="117316" y="1214651"/>
                </a:lnTo>
                <a:cubicBezTo>
                  <a:pt x="112767" y="1228299"/>
                  <a:pt x="115638" y="1247614"/>
                  <a:pt x="103668" y="1255594"/>
                </a:cubicBezTo>
                <a:cubicBezTo>
                  <a:pt x="50755" y="1290870"/>
                  <a:pt x="78286" y="1277703"/>
                  <a:pt x="21782" y="1296538"/>
                </a:cubicBezTo>
                <a:cubicBezTo>
                  <a:pt x="-2449" y="1369228"/>
                  <a:pt x="-11707" y="1378768"/>
                  <a:pt x="21782" y="1487606"/>
                </a:cubicBezTo>
                <a:cubicBezTo>
                  <a:pt x="26606" y="1503283"/>
                  <a:pt x="47736" y="1508240"/>
                  <a:pt x="62725" y="1514902"/>
                </a:cubicBezTo>
                <a:cubicBezTo>
                  <a:pt x="89017" y="1526587"/>
                  <a:pt x="144612" y="1542197"/>
                  <a:pt x="144612" y="1542197"/>
                </a:cubicBezTo>
                <a:cubicBezTo>
                  <a:pt x="244695" y="1537648"/>
                  <a:pt x="345389" y="1540486"/>
                  <a:pt x="444862" y="1528549"/>
                </a:cubicBezTo>
                <a:cubicBezTo>
                  <a:pt x="461148" y="1526595"/>
                  <a:pt x="473205" y="1511755"/>
                  <a:pt x="485806" y="1501254"/>
                </a:cubicBezTo>
                <a:cubicBezTo>
                  <a:pt x="619954" y="1389466"/>
                  <a:pt x="446690" y="1526721"/>
                  <a:pt x="554044" y="1419367"/>
                </a:cubicBezTo>
                <a:cubicBezTo>
                  <a:pt x="565642" y="1407769"/>
                  <a:pt x="580746" y="1400210"/>
                  <a:pt x="594988" y="1392072"/>
                </a:cubicBezTo>
                <a:cubicBezTo>
                  <a:pt x="664460" y="1352374"/>
                  <a:pt x="651402" y="1364516"/>
                  <a:pt x="745113" y="1351129"/>
                </a:cubicBezTo>
                <a:cubicBezTo>
                  <a:pt x="772409" y="1342030"/>
                  <a:pt x="803060" y="1339793"/>
                  <a:pt x="827000" y="1323833"/>
                </a:cubicBezTo>
                <a:cubicBezTo>
                  <a:pt x="840648" y="1314735"/>
                  <a:pt x="853272" y="1303873"/>
                  <a:pt x="867943" y="1296538"/>
                </a:cubicBezTo>
                <a:cubicBezTo>
                  <a:pt x="901542" y="1279739"/>
                  <a:pt x="959320" y="1274484"/>
                  <a:pt x="990773" y="1269242"/>
                </a:cubicBezTo>
                <a:cubicBezTo>
                  <a:pt x="1018068" y="1251045"/>
                  <a:pt x="1041537" y="1225025"/>
                  <a:pt x="1072659" y="1214651"/>
                </a:cubicBezTo>
                <a:cubicBezTo>
                  <a:pt x="1086307" y="1210102"/>
                  <a:pt x="1100736" y="1207437"/>
                  <a:pt x="1113603" y="1201003"/>
                </a:cubicBezTo>
                <a:cubicBezTo>
                  <a:pt x="1128274" y="1193668"/>
                  <a:pt x="1139875" y="1181043"/>
                  <a:pt x="1154546" y="1173708"/>
                </a:cubicBezTo>
                <a:cubicBezTo>
                  <a:pt x="1185745" y="1158109"/>
                  <a:pt x="1232579" y="1154199"/>
                  <a:pt x="1263728" y="1146412"/>
                </a:cubicBezTo>
                <a:cubicBezTo>
                  <a:pt x="1308930" y="1135111"/>
                  <a:pt x="1305587" y="1132153"/>
                  <a:pt x="1345615" y="1105469"/>
                </a:cubicBezTo>
                <a:cubicBezTo>
                  <a:pt x="1354713" y="1091821"/>
                  <a:pt x="1360309" y="1075027"/>
                  <a:pt x="1372910" y="1064526"/>
                </a:cubicBezTo>
                <a:cubicBezTo>
                  <a:pt x="1388539" y="1051501"/>
                  <a:pt x="1409837" y="1047324"/>
                  <a:pt x="1427501" y="1037230"/>
                </a:cubicBezTo>
                <a:cubicBezTo>
                  <a:pt x="1501577" y="994901"/>
                  <a:pt x="1434322" y="1021309"/>
                  <a:pt x="1509388" y="996287"/>
                </a:cubicBezTo>
                <a:cubicBezTo>
                  <a:pt x="1578201" y="950411"/>
                  <a:pt x="1550119" y="960075"/>
                  <a:pt x="1673161" y="955343"/>
                </a:cubicBezTo>
                <a:cubicBezTo>
                  <a:pt x="1868687" y="947823"/>
                  <a:pt x="2064429" y="947448"/>
                  <a:pt x="2260015" y="941696"/>
                </a:cubicBezTo>
                <a:cubicBezTo>
                  <a:pt x="2373788" y="938350"/>
                  <a:pt x="2487478" y="932597"/>
                  <a:pt x="2601209" y="928048"/>
                </a:cubicBezTo>
                <a:cubicBezTo>
                  <a:pt x="2614857" y="923499"/>
                  <a:pt x="2628320" y="918352"/>
                  <a:pt x="2642152" y="914400"/>
                </a:cubicBezTo>
                <a:cubicBezTo>
                  <a:pt x="2660187" y="909247"/>
                  <a:pt x="2682096" y="912469"/>
                  <a:pt x="2696743" y="900752"/>
                </a:cubicBezTo>
                <a:cubicBezTo>
                  <a:pt x="2707977" y="891765"/>
                  <a:pt x="2705842" y="873457"/>
                  <a:pt x="2710391" y="859809"/>
                </a:cubicBezTo>
                <a:cubicBezTo>
                  <a:pt x="2714940" y="823415"/>
                  <a:pt x="2716353" y="786490"/>
                  <a:pt x="2724038" y="750627"/>
                </a:cubicBezTo>
                <a:cubicBezTo>
                  <a:pt x="2730067" y="722493"/>
                  <a:pt x="2745691" y="696953"/>
                  <a:pt x="2751334" y="668740"/>
                </a:cubicBezTo>
                <a:lnTo>
                  <a:pt x="2764982" y="600502"/>
                </a:lnTo>
                <a:cubicBezTo>
                  <a:pt x="2771240" y="487863"/>
                  <a:pt x="2792324" y="336845"/>
                  <a:pt x="2764982" y="218364"/>
                </a:cubicBezTo>
                <a:cubicBezTo>
                  <a:pt x="2761294" y="202381"/>
                  <a:pt x="2749284" y="189019"/>
                  <a:pt x="2737686" y="177421"/>
                </a:cubicBezTo>
                <a:cubicBezTo>
                  <a:pt x="2705245" y="144980"/>
                  <a:pt x="2655396" y="136344"/>
                  <a:pt x="2614856" y="122830"/>
                </a:cubicBezTo>
                <a:lnTo>
                  <a:pt x="2573913" y="109182"/>
                </a:lnTo>
                <a:cubicBezTo>
                  <a:pt x="2569364" y="90985"/>
                  <a:pt x="2570670" y="70198"/>
                  <a:pt x="2560265" y="54591"/>
                </a:cubicBezTo>
                <a:cubicBezTo>
                  <a:pt x="2551167" y="40943"/>
                  <a:pt x="2533993" y="34631"/>
                  <a:pt x="2519322" y="27296"/>
                </a:cubicBezTo>
                <a:cubicBezTo>
                  <a:pt x="2477244" y="6257"/>
                  <a:pt x="2406837" y="4705"/>
                  <a:pt x="2369197" y="0"/>
                </a:cubicBezTo>
                <a:cubicBezTo>
                  <a:pt x="2310057" y="4549"/>
                  <a:pt x="2249320" y="-738"/>
                  <a:pt x="2191776" y="13648"/>
                </a:cubicBezTo>
                <a:cubicBezTo>
                  <a:pt x="2068799" y="44392"/>
                  <a:pt x="2226753" y="62409"/>
                  <a:pt x="2109889" y="81887"/>
                </a:cubicBezTo>
                <a:cubicBezTo>
                  <a:pt x="2042429" y="93130"/>
                  <a:pt x="1973412" y="90986"/>
                  <a:pt x="1905173" y="95535"/>
                </a:cubicBezTo>
                <a:cubicBezTo>
                  <a:pt x="1855131" y="90986"/>
                  <a:pt x="1804320" y="91742"/>
                  <a:pt x="1755047" y="81887"/>
                </a:cubicBezTo>
                <a:cubicBezTo>
                  <a:pt x="1712727" y="73423"/>
                  <a:pt x="1675043" y="46296"/>
                  <a:pt x="1632218" y="40943"/>
                </a:cubicBezTo>
                <a:lnTo>
                  <a:pt x="1523036" y="27296"/>
                </a:lnTo>
                <a:cubicBezTo>
                  <a:pt x="1413854" y="31845"/>
                  <a:pt x="1303394" y="23678"/>
                  <a:pt x="1195489" y="40943"/>
                </a:cubicBezTo>
                <a:cubicBezTo>
                  <a:pt x="1141414" y="49595"/>
                  <a:pt x="1195489" y="61415"/>
                  <a:pt x="1168194" y="68239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9" name="Freeform 8"/>
          <p:cNvSpPr/>
          <p:nvPr/>
        </p:nvSpPr>
        <p:spPr>
          <a:xfrm>
            <a:off x="-62371" y="1937982"/>
            <a:ext cx="3188041" cy="1760561"/>
          </a:xfrm>
          <a:custGeom>
            <a:avLst/>
            <a:gdLst>
              <a:gd name="connsiteX0" fmla="*/ 226144 w 3188041"/>
              <a:gd name="connsiteY0" fmla="*/ 81887 h 1760561"/>
              <a:gd name="connsiteX1" fmla="*/ 185201 w 3188041"/>
              <a:gd name="connsiteY1" fmla="*/ 150125 h 1760561"/>
              <a:gd name="connsiteX2" fmla="*/ 171553 w 3188041"/>
              <a:gd name="connsiteY2" fmla="*/ 191069 h 1760561"/>
              <a:gd name="connsiteX3" fmla="*/ 62371 w 3188041"/>
              <a:gd name="connsiteY3" fmla="*/ 341194 h 1760561"/>
              <a:gd name="connsiteX4" fmla="*/ 21428 w 3188041"/>
              <a:gd name="connsiteY4" fmla="*/ 436728 h 1760561"/>
              <a:gd name="connsiteX5" fmla="*/ 21428 w 3188041"/>
              <a:gd name="connsiteY5" fmla="*/ 900752 h 1760561"/>
              <a:gd name="connsiteX6" fmla="*/ 103314 w 3188041"/>
              <a:gd name="connsiteY6" fmla="*/ 941696 h 1760561"/>
              <a:gd name="connsiteX7" fmla="*/ 130610 w 3188041"/>
              <a:gd name="connsiteY7" fmla="*/ 982639 h 1760561"/>
              <a:gd name="connsiteX8" fmla="*/ 212496 w 3188041"/>
              <a:gd name="connsiteY8" fmla="*/ 1119117 h 1760561"/>
              <a:gd name="connsiteX9" fmla="*/ 294383 w 3188041"/>
              <a:gd name="connsiteY9" fmla="*/ 1201003 h 1760561"/>
              <a:gd name="connsiteX10" fmla="*/ 376270 w 3188041"/>
              <a:gd name="connsiteY10" fmla="*/ 1255594 h 1760561"/>
              <a:gd name="connsiteX11" fmla="*/ 580986 w 3188041"/>
              <a:gd name="connsiteY11" fmla="*/ 1351128 h 1760561"/>
              <a:gd name="connsiteX12" fmla="*/ 649225 w 3188041"/>
              <a:gd name="connsiteY12" fmla="*/ 1433015 h 1760561"/>
              <a:gd name="connsiteX13" fmla="*/ 758407 w 3188041"/>
              <a:gd name="connsiteY13" fmla="*/ 1501254 h 1760561"/>
              <a:gd name="connsiteX14" fmla="*/ 853941 w 3188041"/>
              <a:gd name="connsiteY14" fmla="*/ 1555845 h 1760561"/>
              <a:gd name="connsiteX15" fmla="*/ 1263374 w 3188041"/>
              <a:gd name="connsiteY15" fmla="*/ 1542197 h 1760561"/>
              <a:gd name="connsiteX16" fmla="*/ 1277022 w 3188041"/>
              <a:gd name="connsiteY16" fmla="*/ 1446663 h 1760561"/>
              <a:gd name="connsiteX17" fmla="*/ 1317965 w 3188041"/>
              <a:gd name="connsiteY17" fmla="*/ 1419367 h 1760561"/>
              <a:gd name="connsiteX18" fmla="*/ 1358908 w 3188041"/>
              <a:gd name="connsiteY18" fmla="*/ 1433015 h 1760561"/>
              <a:gd name="connsiteX19" fmla="*/ 1386204 w 3188041"/>
              <a:gd name="connsiteY19" fmla="*/ 1473958 h 1760561"/>
              <a:gd name="connsiteX20" fmla="*/ 1427147 w 3188041"/>
              <a:gd name="connsiteY20" fmla="*/ 1446663 h 1760561"/>
              <a:gd name="connsiteX21" fmla="*/ 1468090 w 3188041"/>
              <a:gd name="connsiteY21" fmla="*/ 1433015 h 1760561"/>
              <a:gd name="connsiteX22" fmla="*/ 1604568 w 3188041"/>
              <a:gd name="connsiteY22" fmla="*/ 1446663 h 1760561"/>
              <a:gd name="connsiteX23" fmla="*/ 1795637 w 3188041"/>
              <a:gd name="connsiteY23" fmla="*/ 1473958 h 1760561"/>
              <a:gd name="connsiteX24" fmla="*/ 1877523 w 3188041"/>
              <a:gd name="connsiteY24" fmla="*/ 1501254 h 1760561"/>
              <a:gd name="connsiteX25" fmla="*/ 1959410 w 3188041"/>
              <a:gd name="connsiteY25" fmla="*/ 1528549 h 1760561"/>
              <a:gd name="connsiteX26" fmla="*/ 2014001 w 3188041"/>
              <a:gd name="connsiteY26" fmla="*/ 1542197 h 1760561"/>
              <a:gd name="connsiteX27" fmla="*/ 2082240 w 3188041"/>
              <a:gd name="connsiteY27" fmla="*/ 1555845 h 1760561"/>
              <a:gd name="connsiteX28" fmla="*/ 2123183 w 3188041"/>
              <a:gd name="connsiteY28" fmla="*/ 1569493 h 1760561"/>
              <a:gd name="connsiteX29" fmla="*/ 2300604 w 3188041"/>
              <a:gd name="connsiteY29" fmla="*/ 1596788 h 1760561"/>
              <a:gd name="connsiteX30" fmla="*/ 2491672 w 3188041"/>
              <a:gd name="connsiteY30" fmla="*/ 1678675 h 1760561"/>
              <a:gd name="connsiteX31" fmla="*/ 2491672 w 3188041"/>
              <a:gd name="connsiteY31" fmla="*/ 1678675 h 1760561"/>
              <a:gd name="connsiteX32" fmla="*/ 2628150 w 3188041"/>
              <a:gd name="connsiteY32" fmla="*/ 1733266 h 1760561"/>
              <a:gd name="connsiteX33" fmla="*/ 2682741 w 3188041"/>
              <a:gd name="connsiteY33" fmla="*/ 1746914 h 1760561"/>
              <a:gd name="connsiteX34" fmla="*/ 2873810 w 3188041"/>
              <a:gd name="connsiteY34" fmla="*/ 1760561 h 1760561"/>
              <a:gd name="connsiteX35" fmla="*/ 3092174 w 3188041"/>
              <a:gd name="connsiteY35" fmla="*/ 1746914 h 1760561"/>
              <a:gd name="connsiteX36" fmla="*/ 3174061 w 3188041"/>
              <a:gd name="connsiteY36" fmla="*/ 1733266 h 1760561"/>
              <a:gd name="connsiteX37" fmla="*/ 3187708 w 3188041"/>
              <a:gd name="connsiteY37" fmla="*/ 1610436 h 1760561"/>
              <a:gd name="connsiteX38" fmla="*/ 3174061 w 3188041"/>
              <a:gd name="connsiteY38" fmla="*/ 1514902 h 1760561"/>
              <a:gd name="connsiteX39" fmla="*/ 3160413 w 3188041"/>
              <a:gd name="connsiteY39" fmla="*/ 1405719 h 1760561"/>
              <a:gd name="connsiteX40" fmla="*/ 3146765 w 3188041"/>
              <a:gd name="connsiteY40" fmla="*/ 1364776 h 1760561"/>
              <a:gd name="connsiteX41" fmla="*/ 3105822 w 3188041"/>
              <a:gd name="connsiteY41" fmla="*/ 1351128 h 1760561"/>
              <a:gd name="connsiteX42" fmla="*/ 3092174 w 3188041"/>
              <a:gd name="connsiteY42" fmla="*/ 1269242 h 1760561"/>
              <a:gd name="connsiteX43" fmla="*/ 2982992 w 3188041"/>
              <a:gd name="connsiteY43" fmla="*/ 1173708 h 1760561"/>
              <a:gd name="connsiteX44" fmla="*/ 2942049 w 3188041"/>
              <a:gd name="connsiteY44" fmla="*/ 1160060 h 1760561"/>
              <a:gd name="connsiteX45" fmla="*/ 2901105 w 3188041"/>
              <a:gd name="connsiteY45" fmla="*/ 1132764 h 1760561"/>
              <a:gd name="connsiteX46" fmla="*/ 2873810 w 3188041"/>
              <a:gd name="connsiteY46" fmla="*/ 1050878 h 1760561"/>
              <a:gd name="connsiteX47" fmla="*/ 2860162 w 3188041"/>
              <a:gd name="connsiteY47" fmla="*/ 1009934 h 1760561"/>
              <a:gd name="connsiteX48" fmla="*/ 2819219 w 3188041"/>
              <a:gd name="connsiteY48" fmla="*/ 996287 h 1760561"/>
              <a:gd name="connsiteX49" fmla="*/ 2778275 w 3188041"/>
              <a:gd name="connsiteY49" fmla="*/ 968991 h 1760561"/>
              <a:gd name="connsiteX50" fmla="*/ 2723684 w 3188041"/>
              <a:gd name="connsiteY50" fmla="*/ 955343 h 1760561"/>
              <a:gd name="connsiteX51" fmla="*/ 2710037 w 3188041"/>
              <a:gd name="connsiteY51" fmla="*/ 914400 h 1760561"/>
              <a:gd name="connsiteX52" fmla="*/ 2655446 w 3188041"/>
              <a:gd name="connsiteY52" fmla="*/ 873457 h 1760561"/>
              <a:gd name="connsiteX53" fmla="*/ 2614502 w 3188041"/>
              <a:gd name="connsiteY53" fmla="*/ 832514 h 1760561"/>
              <a:gd name="connsiteX54" fmla="*/ 2559911 w 3188041"/>
              <a:gd name="connsiteY54" fmla="*/ 818866 h 1760561"/>
              <a:gd name="connsiteX55" fmla="*/ 2518968 w 3188041"/>
              <a:gd name="connsiteY55" fmla="*/ 805218 h 1760561"/>
              <a:gd name="connsiteX56" fmla="*/ 2464377 w 3188041"/>
              <a:gd name="connsiteY56" fmla="*/ 791570 h 1760561"/>
              <a:gd name="connsiteX57" fmla="*/ 2423434 w 3188041"/>
              <a:gd name="connsiteY57" fmla="*/ 777922 h 1760561"/>
              <a:gd name="connsiteX58" fmla="*/ 2341547 w 3188041"/>
              <a:gd name="connsiteY58" fmla="*/ 764275 h 1760561"/>
              <a:gd name="connsiteX59" fmla="*/ 2177774 w 3188041"/>
              <a:gd name="connsiteY59" fmla="*/ 682388 h 1760561"/>
              <a:gd name="connsiteX60" fmla="*/ 2136831 w 3188041"/>
              <a:gd name="connsiteY60" fmla="*/ 655093 h 1760561"/>
              <a:gd name="connsiteX61" fmla="*/ 2068592 w 3188041"/>
              <a:gd name="connsiteY61" fmla="*/ 586854 h 1760561"/>
              <a:gd name="connsiteX62" fmla="*/ 1959410 w 3188041"/>
              <a:gd name="connsiteY62" fmla="*/ 559558 h 1760561"/>
              <a:gd name="connsiteX63" fmla="*/ 1918467 w 3188041"/>
              <a:gd name="connsiteY63" fmla="*/ 518615 h 1760561"/>
              <a:gd name="connsiteX64" fmla="*/ 1891171 w 3188041"/>
              <a:gd name="connsiteY64" fmla="*/ 395785 h 1760561"/>
              <a:gd name="connsiteX65" fmla="*/ 1877523 w 3188041"/>
              <a:gd name="connsiteY65" fmla="*/ 354842 h 1760561"/>
              <a:gd name="connsiteX66" fmla="*/ 1795637 w 3188041"/>
              <a:gd name="connsiteY66" fmla="*/ 286603 h 1760561"/>
              <a:gd name="connsiteX67" fmla="*/ 1754693 w 3188041"/>
              <a:gd name="connsiteY67" fmla="*/ 272955 h 1760561"/>
              <a:gd name="connsiteX68" fmla="*/ 1713750 w 3188041"/>
              <a:gd name="connsiteY68" fmla="*/ 245660 h 1760561"/>
              <a:gd name="connsiteX69" fmla="*/ 1672807 w 3188041"/>
              <a:gd name="connsiteY69" fmla="*/ 232012 h 1760561"/>
              <a:gd name="connsiteX70" fmla="*/ 1522681 w 3188041"/>
              <a:gd name="connsiteY70" fmla="*/ 191069 h 1760561"/>
              <a:gd name="connsiteX71" fmla="*/ 1413499 w 3188041"/>
              <a:gd name="connsiteY71" fmla="*/ 136478 h 1760561"/>
              <a:gd name="connsiteX72" fmla="*/ 1331613 w 3188041"/>
              <a:gd name="connsiteY72" fmla="*/ 81887 h 1760561"/>
              <a:gd name="connsiteX73" fmla="*/ 1140544 w 3188041"/>
              <a:gd name="connsiteY73" fmla="*/ 40943 h 1760561"/>
              <a:gd name="connsiteX74" fmla="*/ 1072305 w 3188041"/>
              <a:gd name="connsiteY74" fmla="*/ 27296 h 1760561"/>
              <a:gd name="connsiteX75" fmla="*/ 772055 w 3188041"/>
              <a:gd name="connsiteY75" fmla="*/ 0 h 1760561"/>
              <a:gd name="connsiteX76" fmla="*/ 567338 w 3188041"/>
              <a:gd name="connsiteY76" fmla="*/ 13648 h 1760561"/>
              <a:gd name="connsiteX77" fmla="*/ 526395 w 3188041"/>
              <a:gd name="connsiteY77" fmla="*/ 27296 h 1760561"/>
              <a:gd name="connsiteX78" fmla="*/ 403565 w 3188041"/>
              <a:gd name="connsiteY78" fmla="*/ 54591 h 1760561"/>
              <a:gd name="connsiteX79" fmla="*/ 321678 w 3188041"/>
              <a:gd name="connsiteY79" fmla="*/ 81887 h 1760561"/>
              <a:gd name="connsiteX80" fmla="*/ 226144 w 3188041"/>
              <a:gd name="connsiteY80" fmla="*/ 81887 h 1760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3188041" h="1760561">
                <a:moveTo>
                  <a:pt x="226144" y="81887"/>
                </a:moveTo>
                <a:cubicBezTo>
                  <a:pt x="212496" y="104633"/>
                  <a:pt x="197064" y="126399"/>
                  <a:pt x="185201" y="150125"/>
                </a:cubicBezTo>
                <a:cubicBezTo>
                  <a:pt x="178767" y="162992"/>
                  <a:pt x="178540" y="178493"/>
                  <a:pt x="171553" y="191069"/>
                </a:cubicBezTo>
                <a:cubicBezTo>
                  <a:pt x="101092" y="317898"/>
                  <a:pt x="137199" y="228953"/>
                  <a:pt x="62371" y="341194"/>
                </a:cubicBezTo>
                <a:cubicBezTo>
                  <a:pt x="39883" y="374926"/>
                  <a:pt x="33560" y="400331"/>
                  <a:pt x="21428" y="436728"/>
                </a:cubicBezTo>
                <a:cubicBezTo>
                  <a:pt x="-992" y="616086"/>
                  <a:pt x="-12702" y="661840"/>
                  <a:pt x="21428" y="900752"/>
                </a:cubicBezTo>
                <a:cubicBezTo>
                  <a:pt x="24074" y="919272"/>
                  <a:pt x="90897" y="937557"/>
                  <a:pt x="103314" y="941696"/>
                </a:cubicBezTo>
                <a:cubicBezTo>
                  <a:pt x="112413" y="955344"/>
                  <a:pt x="122472" y="968398"/>
                  <a:pt x="130610" y="982639"/>
                </a:cubicBezTo>
                <a:cubicBezTo>
                  <a:pt x="159329" y="1032898"/>
                  <a:pt x="167979" y="1074601"/>
                  <a:pt x="212496" y="1119117"/>
                </a:cubicBezTo>
                <a:lnTo>
                  <a:pt x="294383" y="1201003"/>
                </a:lnTo>
                <a:cubicBezTo>
                  <a:pt x="345499" y="1252119"/>
                  <a:pt x="317015" y="1235842"/>
                  <a:pt x="376270" y="1255594"/>
                </a:cubicBezTo>
                <a:cubicBezTo>
                  <a:pt x="487285" y="1366611"/>
                  <a:pt x="419790" y="1333218"/>
                  <a:pt x="580986" y="1351128"/>
                </a:cubicBezTo>
                <a:cubicBezTo>
                  <a:pt x="685393" y="1420734"/>
                  <a:pt x="556873" y="1325272"/>
                  <a:pt x="649225" y="1433015"/>
                </a:cubicBezTo>
                <a:cubicBezTo>
                  <a:pt x="684912" y="1474649"/>
                  <a:pt x="714938" y="1474086"/>
                  <a:pt x="758407" y="1501254"/>
                </a:cubicBezTo>
                <a:cubicBezTo>
                  <a:pt x="852834" y="1560271"/>
                  <a:pt x="773503" y="1529032"/>
                  <a:pt x="853941" y="1555845"/>
                </a:cubicBezTo>
                <a:cubicBezTo>
                  <a:pt x="990419" y="1551296"/>
                  <a:pt x="1131152" y="1576319"/>
                  <a:pt x="1263374" y="1542197"/>
                </a:cubicBezTo>
                <a:cubicBezTo>
                  <a:pt x="1294522" y="1534159"/>
                  <a:pt x="1263957" y="1476058"/>
                  <a:pt x="1277022" y="1446663"/>
                </a:cubicBezTo>
                <a:cubicBezTo>
                  <a:pt x="1283684" y="1431674"/>
                  <a:pt x="1304317" y="1428466"/>
                  <a:pt x="1317965" y="1419367"/>
                </a:cubicBezTo>
                <a:cubicBezTo>
                  <a:pt x="1331613" y="1423916"/>
                  <a:pt x="1347674" y="1424028"/>
                  <a:pt x="1358908" y="1433015"/>
                </a:cubicBezTo>
                <a:cubicBezTo>
                  <a:pt x="1371716" y="1443262"/>
                  <a:pt x="1370120" y="1470741"/>
                  <a:pt x="1386204" y="1473958"/>
                </a:cubicBezTo>
                <a:cubicBezTo>
                  <a:pt x="1402288" y="1477175"/>
                  <a:pt x="1412476" y="1453998"/>
                  <a:pt x="1427147" y="1446663"/>
                </a:cubicBezTo>
                <a:cubicBezTo>
                  <a:pt x="1440014" y="1440229"/>
                  <a:pt x="1454442" y="1437564"/>
                  <a:pt x="1468090" y="1433015"/>
                </a:cubicBezTo>
                <a:cubicBezTo>
                  <a:pt x="1567771" y="1466243"/>
                  <a:pt x="1522064" y="1467289"/>
                  <a:pt x="1604568" y="1446663"/>
                </a:cubicBezTo>
                <a:cubicBezTo>
                  <a:pt x="1668258" y="1455761"/>
                  <a:pt x="1732550" y="1461341"/>
                  <a:pt x="1795637" y="1473958"/>
                </a:cubicBezTo>
                <a:cubicBezTo>
                  <a:pt x="1823850" y="1479601"/>
                  <a:pt x="1850228" y="1492155"/>
                  <a:pt x="1877523" y="1501254"/>
                </a:cubicBezTo>
                <a:cubicBezTo>
                  <a:pt x="1877533" y="1501257"/>
                  <a:pt x="1959399" y="1528546"/>
                  <a:pt x="1959410" y="1528549"/>
                </a:cubicBezTo>
                <a:cubicBezTo>
                  <a:pt x="1977607" y="1533098"/>
                  <a:pt x="1995691" y="1538128"/>
                  <a:pt x="2014001" y="1542197"/>
                </a:cubicBezTo>
                <a:cubicBezTo>
                  <a:pt x="2036645" y="1547229"/>
                  <a:pt x="2059736" y="1550219"/>
                  <a:pt x="2082240" y="1555845"/>
                </a:cubicBezTo>
                <a:cubicBezTo>
                  <a:pt x="2096196" y="1559334"/>
                  <a:pt x="2109043" y="1566842"/>
                  <a:pt x="2123183" y="1569493"/>
                </a:cubicBezTo>
                <a:cubicBezTo>
                  <a:pt x="2181994" y="1580520"/>
                  <a:pt x="2241464" y="1587690"/>
                  <a:pt x="2300604" y="1596788"/>
                </a:cubicBezTo>
                <a:cubicBezTo>
                  <a:pt x="2413704" y="1672188"/>
                  <a:pt x="2350665" y="1643422"/>
                  <a:pt x="2491672" y="1678675"/>
                </a:cubicBezTo>
                <a:lnTo>
                  <a:pt x="2491672" y="1678675"/>
                </a:lnTo>
                <a:cubicBezTo>
                  <a:pt x="2548145" y="1706910"/>
                  <a:pt x="2560697" y="1716402"/>
                  <a:pt x="2628150" y="1733266"/>
                </a:cubicBezTo>
                <a:cubicBezTo>
                  <a:pt x="2646347" y="1737815"/>
                  <a:pt x="2664099" y="1744843"/>
                  <a:pt x="2682741" y="1746914"/>
                </a:cubicBezTo>
                <a:cubicBezTo>
                  <a:pt x="2746202" y="1753965"/>
                  <a:pt x="2810120" y="1756012"/>
                  <a:pt x="2873810" y="1760561"/>
                </a:cubicBezTo>
                <a:cubicBezTo>
                  <a:pt x="2946598" y="1756012"/>
                  <a:pt x="3019543" y="1753517"/>
                  <a:pt x="3092174" y="1746914"/>
                </a:cubicBezTo>
                <a:cubicBezTo>
                  <a:pt x="3119733" y="1744409"/>
                  <a:pt x="3158192" y="1755936"/>
                  <a:pt x="3174061" y="1733266"/>
                </a:cubicBezTo>
                <a:cubicBezTo>
                  <a:pt x="3197685" y="1699517"/>
                  <a:pt x="3183159" y="1651379"/>
                  <a:pt x="3187708" y="1610436"/>
                </a:cubicBezTo>
                <a:cubicBezTo>
                  <a:pt x="3183159" y="1578591"/>
                  <a:pt x="3178312" y="1546788"/>
                  <a:pt x="3174061" y="1514902"/>
                </a:cubicBezTo>
                <a:cubicBezTo>
                  <a:pt x="3169214" y="1478546"/>
                  <a:pt x="3166974" y="1441805"/>
                  <a:pt x="3160413" y="1405719"/>
                </a:cubicBezTo>
                <a:cubicBezTo>
                  <a:pt x="3157840" y="1391565"/>
                  <a:pt x="3156937" y="1374948"/>
                  <a:pt x="3146765" y="1364776"/>
                </a:cubicBezTo>
                <a:cubicBezTo>
                  <a:pt x="3136593" y="1354604"/>
                  <a:pt x="3119470" y="1355677"/>
                  <a:pt x="3105822" y="1351128"/>
                </a:cubicBezTo>
                <a:cubicBezTo>
                  <a:pt x="3101273" y="1323833"/>
                  <a:pt x="3100925" y="1295494"/>
                  <a:pt x="3092174" y="1269242"/>
                </a:cubicBezTo>
                <a:cubicBezTo>
                  <a:pt x="3078242" y="1227447"/>
                  <a:pt x="3015404" y="1184512"/>
                  <a:pt x="2982992" y="1173708"/>
                </a:cubicBezTo>
                <a:cubicBezTo>
                  <a:pt x="2969344" y="1169159"/>
                  <a:pt x="2954916" y="1166494"/>
                  <a:pt x="2942049" y="1160060"/>
                </a:cubicBezTo>
                <a:cubicBezTo>
                  <a:pt x="2927378" y="1152724"/>
                  <a:pt x="2914753" y="1141863"/>
                  <a:pt x="2901105" y="1132764"/>
                </a:cubicBezTo>
                <a:lnTo>
                  <a:pt x="2873810" y="1050878"/>
                </a:lnTo>
                <a:cubicBezTo>
                  <a:pt x="2869261" y="1037230"/>
                  <a:pt x="2873810" y="1014483"/>
                  <a:pt x="2860162" y="1009934"/>
                </a:cubicBezTo>
                <a:lnTo>
                  <a:pt x="2819219" y="996287"/>
                </a:lnTo>
                <a:cubicBezTo>
                  <a:pt x="2805571" y="987188"/>
                  <a:pt x="2793352" y="975452"/>
                  <a:pt x="2778275" y="968991"/>
                </a:cubicBezTo>
                <a:cubicBezTo>
                  <a:pt x="2761035" y="961602"/>
                  <a:pt x="2738331" y="967061"/>
                  <a:pt x="2723684" y="955343"/>
                </a:cubicBezTo>
                <a:cubicBezTo>
                  <a:pt x="2712451" y="946356"/>
                  <a:pt x="2719247" y="925452"/>
                  <a:pt x="2710037" y="914400"/>
                </a:cubicBezTo>
                <a:cubicBezTo>
                  <a:pt x="2695475" y="896926"/>
                  <a:pt x="2672716" y="888260"/>
                  <a:pt x="2655446" y="873457"/>
                </a:cubicBezTo>
                <a:cubicBezTo>
                  <a:pt x="2640792" y="860896"/>
                  <a:pt x="2631260" y="842090"/>
                  <a:pt x="2614502" y="832514"/>
                </a:cubicBezTo>
                <a:cubicBezTo>
                  <a:pt x="2598216" y="823208"/>
                  <a:pt x="2577946" y="824019"/>
                  <a:pt x="2559911" y="818866"/>
                </a:cubicBezTo>
                <a:cubicBezTo>
                  <a:pt x="2546079" y="814914"/>
                  <a:pt x="2532800" y="809170"/>
                  <a:pt x="2518968" y="805218"/>
                </a:cubicBezTo>
                <a:cubicBezTo>
                  <a:pt x="2500933" y="800065"/>
                  <a:pt x="2482412" y="796723"/>
                  <a:pt x="2464377" y="791570"/>
                </a:cubicBezTo>
                <a:cubicBezTo>
                  <a:pt x="2450545" y="787618"/>
                  <a:pt x="2437477" y="781043"/>
                  <a:pt x="2423434" y="777922"/>
                </a:cubicBezTo>
                <a:cubicBezTo>
                  <a:pt x="2396421" y="771919"/>
                  <a:pt x="2368843" y="768824"/>
                  <a:pt x="2341547" y="764275"/>
                </a:cubicBezTo>
                <a:cubicBezTo>
                  <a:pt x="2228539" y="726605"/>
                  <a:pt x="2283601" y="752939"/>
                  <a:pt x="2177774" y="682388"/>
                </a:cubicBezTo>
                <a:lnTo>
                  <a:pt x="2136831" y="655093"/>
                </a:lnTo>
                <a:cubicBezTo>
                  <a:pt x="2114994" y="622338"/>
                  <a:pt x="2108626" y="601412"/>
                  <a:pt x="2068592" y="586854"/>
                </a:cubicBezTo>
                <a:cubicBezTo>
                  <a:pt x="2033336" y="574034"/>
                  <a:pt x="1959410" y="559558"/>
                  <a:pt x="1959410" y="559558"/>
                </a:cubicBezTo>
                <a:cubicBezTo>
                  <a:pt x="1945762" y="545910"/>
                  <a:pt x="1928043" y="535373"/>
                  <a:pt x="1918467" y="518615"/>
                </a:cubicBezTo>
                <a:cubicBezTo>
                  <a:pt x="1912240" y="507718"/>
                  <a:pt x="1892362" y="400550"/>
                  <a:pt x="1891171" y="395785"/>
                </a:cubicBezTo>
                <a:cubicBezTo>
                  <a:pt x="1887682" y="381829"/>
                  <a:pt x="1885503" y="366812"/>
                  <a:pt x="1877523" y="354842"/>
                </a:cubicBezTo>
                <a:cubicBezTo>
                  <a:pt x="1862432" y="332206"/>
                  <a:pt x="1820812" y="299191"/>
                  <a:pt x="1795637" y="286603"/>
                </a:cubicBezTo>
                <a:cubicBezTo>
                  <a:pt x="1782770" y="280169"/>
                  <a:pt x="1767560" y="279389"/>
                  <a:pt x="1754693" y="272955"/>
                </a:cubicBezTo>
                <a:cubicBezTo>
                  <a:pt x="1740022" y="265620"/>
                  <a:pt x="1728421" y="252995"/>
                  <a:pt x="1713750" y="245660"/>
                </a:cubicBezTo>
                <a:cubicBezTo>
                  <a:pt x="1700883" y="239226"/>
                  <a:pt x="1686686" y="235797"/>
                  <a:pt x="1672807" y="232012"/>
                </a:cubicBezTo>
                <a:cubicBezTo>
                  <a:pt x="1503485" y="185834"/>
                  <a:pt x="1616925" y="222484"/>
                  <a:pt x="1522681" y="191069"/>
                </a:cubicBezTo>
                <a:cubicBezTo>
                  <a:pt x="1394300" y="105479"/>
                  <a:pt x="1597119" y="236634"/>
                  <a:pt x="1413499" y="136478"/>
                </a:cubicBezTo>
                <a:cubicBezTo>
                  <a:pt x="1384700" y="120769"/>
                  <a:pt x="1362734" y="92261"/>
                  <a:pt x="1331613" y="81887"/>
                </a:cubicBezTo>
                <a:cubicBezTo>
                  <a:pt x="1197570" y="37206"/>
                  <a:pt x="1300407" y="65537"/>
                  <a:pt x="1140544" y="40943"/>
                </a:cubicBezTo>
                <a:cubicBezTo>
                  <a:pt x="1117617" y="37416"/>
                  <a:pt x="1095360" y="29858"/>
                  <a:pt x="1072305" y="27296"/>
                </a:cubicBezTo>
                <a:cubicBezTo>
                  <a:pt x="972424" y="16198"/>
                  <a:pt x="772055" y="0"/>
                  <a:pt x="772055" y="0"/>
                </a:cubicBezTo>
                <a:cubicBezTo>
                  <a:pt x="703816" y="4549"/>
                  <a:pt x="635310" y="6095"/>
                  <a:pt x="567338" y="13648"/>
                </a:cubicBezTo>
                <a:cubicBezTo>
                  <a:pt x="553040" y="15237"/>
                  <a:pt x="540351" y="23807"/>
                  <a:pt x="526395" y="27296"/>
                </a:cubicBezTo>
                <a:cubicBezTo>
                  <a:pt x="448460" y="46779"/>
                  <a:pt x="473628" y="33572"/>
                  <a:pt x="403565" y="54591"/>
                </a:cubicBezTo>
                <a:cubicBezTo>
                  <a:pt x="376006" y="62859"/>
                  <a:pt x="350450" y="81887"/>
                  <a:pt x="321678" y="81887"/>
                </a:cubicBezTo>
                <a:lnTo>
                  <a:pt x="226144" y="81887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Freeform 9"/>
          <p:cNvSpPr/>
          <p:nvPr/>
        </p:nvSpPr>
        <p:spPr>
          <a:xfrm>
            <a:off x="-110929" y="3248167"/>
            <a:ext cx="3066367" cy="2052266"/>
          </a:xfrm>
          <a:custGeom>
            <a:avLst/>
            <a:gdLst>
              <a:gd name="connsiteX0" fmla="*/ 1489353 w 3066367"/>
              <a:gd name="connsiteY0" fmla="*/ 163773 h 2052266"/>
              <a:gd name="connsiteX1" fmla="*/ 888851 w 3066367"/>
              <a:gd name="connsiteY1" fmla="*/ 150126 h 2052266"/>
              <a:gd name="connsiteX2" fmla="*/ 847908 w 3066367"/>
              <a:gd name="connsiteY2" fmla="*/ 136478 h 2052266"/>
              <a:gd name="connsiteX3" fmla="*/ 711430 w 3066367"/>
              <a:gd name="connsiteY3" fmla="*/ 150126 h 2052266"/>
              <a:gd name="connsiteX4" fmla="*/ 670487 w 3066367"/>
              <a:gd name="connsiteY4" fmla="*/ 163773 h 2052266"/>
              <a:gd name="connsiteX5" fmla="*/ 615896 w 3066367"/>
              <a:gd name="connsiteY5" fmla="*/ 177421 h 2052266"/>
              <a:gd name="connsiteX6" fmla="*/ 574953 w 3066367"/>
              <a:gd name="connsiteY6" fmla="*/ 204717 h 2052266"/>
              <a:gd name="connsiteX7" fmla="*/ 465771 w 3066367"/>
              <a:gd name="connsiteY7" fmla="*/ 259308 h 2052266"/>
              <a:gd name="connsiteX8" fmla="*/ 315645 w 3066367"/>
              <a:gd name="connsiteY8" fmla="*/ 300251 h 2052266"/>
              <a:gd name="connsiteX9" fmla="*/ 274702 w 3066367"/>
              <a:gd name="connsiteY9" fmla="*/ 341194 h 2052266"/>
              <a:gd name="connsiteX10" fmla="*/ 233759 w 3066367"/>
              <a:gd name="connsiteY10" fmla="*/ 368490 h 2052266"/>
              <a:gd name="connsiteX11" fmla="*/ 220111 w 3066367"/>
              <a:gd name="connsiteY11" fmla="*/ 423081 h 2052266"/>
              <a:gd name="connsiteX12" fmla="*/ 206463 w 3066367"/>
              <a:gd name="connsiteY12" fmla="*/ 464024 h 2052266"/>
              <a:gd name="connsiteX13" fmla="*/ 192816 w 3066367"/>
              <a:gd name="connsiteY13" fmla="*/ 518615 h 2052266"/>
              <a:gd name="connsiteX14" fmla="*/ 165520 w 3066367"/>
              <a:gd name="connsiteY14" fmla="*/ 614149 h 2052266"/>
              <a:gd name="connsiteX15" fmla="*/ 138225 w 3066367"/>
              <a:gd name="connsiteY15" fmla="*/ 750627 h 2052266"/>
              <a:gd name="connsiteX16" fmla="*/ 97281 w 3066367"/>
              <a:gd name="connsiteY16" fmla="*/ 805218 h 2052266"/>
              <a:gd name="connsiteX17" fmla="*/ 69986 w 3066367"/>
              <a:gd name="connsiteY17" fmla="*/ 846161 h 2052266"/>
              <a:gd name="connsiteX18" fmla="*/ 29042 w 3066367"/>
              <a:gd name="connsiteY18" fmla="*/ 887105 h 2052266"/>
              <a:gd name="connsiteX19" fmla="*/ 15395 w 3066367"/>
              <a:gd name="connsiteY19" fmla="*/ 928048 h 2052266"/>
              <a:gd name="connsiteX20" fmla="*/ 15395 w 3066367"/>
              <a:gd name="connsiteY20" fmla="*/ 1105469 h 2052266"/>
              <a:gd name="connsiteX21" fmla="*/ 69986 w 3066367"/>
              <a:gd name="connsiteY21" fmla="*/ 1173708 h 2052266"/>
              <a:gd name="connsiteX22" fmla="*/ 97281 w 3066367"/>
              <a:gd name="connsiteY22" fmla="*/ 1255594 h 2052266"/>
              <a:gd name="connsiteX23" fmla="*/ 110929 w 3066367"/>
              <a:gd name="connsiteY23" fmla="*/ 1337481 h 2052266"/>
              <a:gd name="connsiteX24" fmla="*/ 138225 w 3066367"/>
              <a:gd name="connsiteY24" fmla="*/ 1405720 h 2052266"/>
              <a:gd name="connsiteX25" fmla="*/ 206463 w 3066367"/>
              <a:gd name="connsiteY25" fmla="*/ 1528549 h 2052266"/>
              <a:gd name="connsiteX26" fmla="*/ 247407 w 3066367"/>
              <a:gd name="connsiteY26" fmla="*/ 1569493 h 2052266"/>
              <a:gd name="connsiteX27" fmla="*/ 411180 w 3066367"/>
              <a:gd name="connsiteY27" fmla="*/ 1610436 h 2052266"/>
              <a:gd name="connsiteX28" fmla="*/ 615896 w 3066367"/>
              <a:gd name="connsiteY28" fmla="*/ 1637732 h 2052266"/>
              <a:gd name="connsiteX29" fmla="*/ 697783 w 3066367"/>
              <a:gd name="connsiteY29" fmla="*/ 1705970 h 2052266"/>
              <a:gd name="connsiteX30" fmla="*/ 861556 w 3066367"/>
              <a:gd name="connsiteY30" fmla="*/ 1883391 h 2052266"/>
              <a:gd name="connsiteX31" fmla="*/ 929795 w 3066367"/>
              <a:gd name="connsiteY31" fmla="*/ 1951630 h 2052266"/>
              <a:gd name="connsiteX32" fmla="*/ 970738 w 3066367"/>
              <a:gd name="connsiteY32" fmla="*/ 1992573 h 2052266"/>
              <a:gd name="connsiteX33" fmla="*/ 1079920 w 3066367"/>
              <a:gd name="connsiteY33" fmla="*/ 2006221 h 2052266"/>
              <a:gd name="connsiteX34" fmla="*/ 1325580 w 3066367"/>
              <a:gd name="connsiteY34" fmla="*/ 1978926 h 2052266"/>
              <a:gd name="connsiteX35" fmla="*/ 1407466 w 3066367"/>
              <a:gd name="connsiteY35" fmla="*/ 1951630 h 2052266"/>
              <a:gd name="connsiteX36" fmla="*/ 2076207 w 3066367"/>
              <a:gd name="connsiteY36" fmla="*/ 1937982 h 2052266"/>
              <a:gd name="connsiteX37" fmla="*/ 2390105 w 3066367"/>
              <a:gd name="connsiteY37" fmla="*/ 1951630 h 2052266"/>
              <a:gd name="connsiteX38" fmla="*/ 2431048 w 3066367"/>
              <a:gd name="connsiteY38" fmla="*/ 1978926 h 2052266"/>
              <a:gd name="connsiteX39" fmla="*/ 2471992 w 3066367"/>
              <a:gd name="connsiteY39" fmla="*/ 1992573 h 2052266"/>
              <a:gd name="connsiteX40" fmla="*/ 2608469 w 3066367"/>
              <a:gd name="connsiteY40" fmla="*/ 2006221 h 2052266"/>
              <a:gd name="connsiteX41" fmla="*/ 2649413 w 3066367"/>
              <a:gd name="connsiteY41" fmla="*/ 2033517 h 2052266"/>
              <a:gd name="connsiteX42" fmla="*/ 2867777 w 3066367"/>
              <a:gd name="connsiteY42" fmla="*/ 2033517 h 2052266"/>
              <a:gd name="connsiteX43" fmla="*/ 2908720 w 3066367"/>
              <a:gd name="connsiteY43" fmla="*/ 2006221 h 2052266"/>
              <a:gd name="connsiteX44" fmla="*/ 2990607 w 3066367"/>
              <a:gd name="connsiteY44" fmla="*/ 1965278 h 2052266"/>
              <a:gd name="connsiteX45" fmla="*/ 3004254 w 3066367"/>
              <a:gd name="connsiteY45" fmla="*/ 1924334 h 2052266"/>
              <a:gd name="connsiteX46" fmla="*/ 3017902 w 3066367"/>
              <a:gd name="connsiteY46" fmla="*/ 1787857 h 2052266"/>
              <a:gd name="connsiteX47" fmla="*/ 3045198 w 3066367"/>
              <a:gd name="connsiteY47" fmla="*/ 1746914 h 2052266"/>
              <a:gd name="connsiteX48" fmla="*/ 3045198 w 3066367"/>
              <a:gd name="connsiteY48" fmla="*/ 1473958 h 2052266"/>
              <a:gd name="connsiteX49" fmla="*/ 3017902 w 3066367"/>
              <a:gd name="connsiteY49" fmla="*/ 1433015 h 2052266"/>
              <a:gd name="connsiteX50" fmla="*/ 2922368 w 3066367"/>
              <a:gd name="connsiteY50" fmla="*/ 1310185 h 2052266"/>
              <a:gd name="connsiteX51" fmla="*/ 2895072 w 3066367"/>
              <a:gd name="connsiteY51" fmla="*/ 1269242 h 2052266"/>
              <a:gd name="connsiteX52" fmla="*/ 2854129 w 3066367"/>
              <a:gd name="connsiteY52" fmla="*/ 1228299 h 2052266"/>
              <a:gd name="connsiteX53" fmla="*/ 2799538 w 3066367"/>
              <a:gd name="connsiteY53" fmla="*/ 1119117 h 2052266"/>
              <a:gd name="connsiteX54" fmla="*/ 2785890 w 3066367"/>
              <a:gd name="connsiteY54" fmla="*/ 1078173 h 2052266"/>
              <a:gd name="connsiteX55" fmla="*/ 2731299 w 3066367"/>
              <a:gd name="connsiteY55" fmla="*/ 996287 h 2052266"/>
              <a:gd name="connsiteX56" fmla="*/ 2676708 w 3066367"/>
              <a:gd name="connsiteY56" fmla="*/ 914400 h 2052266"/>
              <a:gd name="connsiteX57" fmla="*/ 2608469 w 3066367"/>
              <a:gd name="connsiteY57" fmla="*/ 900752 h 2052266"/>
              <a:gd name="connsiteX58" fmla="*/ 2553878 w 3066367"/>
              <a:gd name="connsiteY58" fmla="*/ 887105 h 2052266"/>
              <a:gd name="connsiteX59" fmla="*/ 2431048 w 3066367"/>
              <a:gd name="connsiteY59" fmla="*/ 859809 h 2052266"/>
              <a:gd name="connsiteX60" fmla="*/ 2417401 w 3066367"/>
              <a:gd name="connsiteY60" fmla="*/ 818866 h 2052266"/>
              <a:gd name="connsiteX61" fmla="*/ 2403753 w 3066367"/>
              <a:gd name="connsiteY61" fmla="*/ 764275 h 2052266"/>
              <a:gd name="connsiteX62" fmla="*/ 2376457 w 3066367"/>
              <a:gd name="connsiteY62" fmla="*/ 723332 h 2052266"/>
              <a:gd name="connsiteX63" fmla="*/ 2294571 w 3066367"/>
              <a:gd name="connsiteY63" fmla="*/ 696036 h 2052266"/>
              <a:gd name="connsiteX64" fmla="*/ 2253628 w 3066367"/>
              <a:gd name="connsiteY64" fmla="*/ 682388 h 2052266"/>
              <a:gd name="connsiteX65" fmla="*/ 2226332 w 3066367"/>
              <a:gd name="connsiteY65" fmla="*/ 641445 h 2052266"/>
              <a:gd name="connsiteX66" fmla="*/ 2212684 w 3066367"/>
              <a:gd name="connsiteY66" fmla="*/ 586854 h 2052266"/>
              <a:gd name="connsiteX67" fmla="*/ 2199036 w 3066367"/>
              <a:gd name="connsiteY67" fmla="*/ 545911 h 2052266"/>
              <a:gd name="connsiteX68" fmla="*/ 2185389 w 3066367"/>
              <a:gd name="connsiteY68" fmla="*/ 477672 h 2052266"/>
              <a:gd name="connsiteX69" fmla="*/ 2171741 w 3066367"/>
              <a:gd name="connsiteY69" fmla="*/ 436729 h 2052266"/>
              <a:gd name="connsiteX70" fmla="*/ 2089854 w 3066367"/>
              <a:gd name="connsiteY70" fmla="*/ 409433 h 2052266"/>
              <a:gd name="connsiteX71" fmla="*/ 2048911 w 3066367"/>
              <a:gd name="connsiteY71" fmla="*/ 395785 h 2052266"/>
              <a:gd name="connsiteX72" fmla="*/ 2021616 w 3066367"/>
              <a:gd name="connsiteY72" fmla="*/ 354842 h 2052266"/>
              <a:gd name="connsiteX73" fmla="*/ 1980672 w 3066367"/>
              <a:gd name="connsiteY73" fmla="*/ 272955 h 2052266"/>
              <a:gd name="connsiteX74" fmla="*/ 1871490 w 3066367"/>
              <a:gd name="connsiteY74" fmla="*/ 218364 h 2052266"/>
              <a:gd name="connsiteX75" fmla="*/ 1789604 w 3066367"/>
              <a:gd name="connsiteY75" fmla="*/ 122830 h 2052266"/>
              <a:gd name="connsiteX76" fmla="*/ 1762308 w 3066367"/>
              <a:gd name="connsiteY76" fmla="*/ 81887 h 2052266"/>
              <a:gd name="connsiteX77" fmla="*/ 1735013 w 3066367"/>
              <a:gd name="connsiteY77" fmla="*/ 27296 h 2052266"/>
              <a:gd name="connsiteX78" fmla="*/ 1694069 w 3066367"/>
              <a:gd name="connsiteY78" fmla="*/ 0 h 2052266"/>
              <a:gd name="connsiteX79" fmla="*/ 1721365 w 3066367"/>
              <a:gd name="connsiteY79" fmla="*/ 40943 h 2052266"/>
              <a:gd name="connsiteX80" fmla="*/ 1762308 w 3066367"/>
              <a:gd name="connsiteY80" fmla="*/ 68239 h 2052266"/>
              <a:gd name="connsiteX81" fmla="*/ 1789604 w 3066367"/>
              <a:gd name="connsiteY81" fmla="*/ 150126 h 2052266"/>
              <a:gd name="connsiteX82" fmla="*/ 1775956 w 3066367"/>
              <a:gd name="connsiteY82" fmla="*/ 204717 h 2052266"/>
              <a:gd name="connsiteX83" fmla="*/ 1694069 w 3066367"/>
              <a:gd name="connsiteY83" fmla="*/ 177421 h 2052266"/>
              <a:gd name="connsiteX84" fmla="*/ 1489353 w 3066367"/>
              <a:gd name="connsiteY84" fmla="*/ 163773 h 2052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3066367" h="2052266">
                <a:moveTo>
                  <a:pt x="1489353" y="163773"/>
                </a:moveTo>
                <a:lnTo>
                  <a:pt x="888851" y="150126"/>
                </a:lnTo>
                <a:cubicBezTo>
                  <a:pt x="874478" y="149514"/>
                  <a:pt x="862294" y="136478"/>
                  <a:pt x="847908" y="136478"/>
                </a:cubicBezTo>
                <a:cubicBezTo>
                  <a:pt x="802188" y="136478"/>
                  <a:pt x="756923" y="145577"/>
                  <a:pt x="711430" y="150126"/>
                </a:cubicBezTo>
                <a:cubicBezTo>
                  <a:pt x="697782" y="154675"/>
                  <a:pt x="684319" y="159821"/>
                  <a:pt x="670487" y="163773"/>
                </a:cubicBezTo>
                <a:cubicBezTo>
                  <a:pt x="652452" y="168926"/>
                  <a:pt x="633136" y="170032"/>
                  <a:pt x="615896" y="177421"/>
                </a:cubicBezTo>
                <a:cubicBezTo>
                  <a:pt x="600820" y="183882"/>
                  <a:pt x="589353" y="196863"/>
                  <a:pt x="574953" y="204717"/>
                </a:cubicBezTo>
                <a:cubicBezTo>
                  <a:pt x="539232" y="224201"/>
                  <a:pt x="504373" y="246441"/>
                  <a:pt x="465771" y="259308"/>
                </a:cubicBezTo>
                <a:cubicBezTo>
                  <a:pt x="361878" y="293938"/>
                  <a:pt x="412097" y="280960"/>
                  <a:pt x="315645" y="300251"/>
                </a:cubicBezTo>
                <a:cubicBezTo>
                  <a:pt x="301997" y="313899"/>
                  <a:pt x="289529" y="328838"/>
                  <a:pt x="274702" y="341194"/>
                </a:cubicBezTo>
                <a:cubicBezTo>
                  <a:pt x="262101" y="351695"/>
                  <a:pt x="242857" y="354842"/>
                  <a:pt x="233759" y="368490"/>
                </a:cubicBezTo>
                <a:cubicBezTo>
                  <a:pt x="223354" y="384097"/>
                  <a:pt x="225264" y="405046"/>
                  <a:pt x="220111" y="423081"/>
                </a:cubicBezTo>
                <a:cubicBezTo>
                  <a:pt x="216159" y="436913"/>
                  <a:pt x="210415" y="450192"/>
                  <a:pt x="206463" y="464024"/>
                </a:cubicBezTo>
                <a:cubicBezTo>
                  <a:pt x="201310" y="482059"/>
                  <a:pt x="197751" y="500519"/>
                  <a:pt x="192816" y="518615"/>
                </a:cubicBezTo>
                <a:cubicBezTo>
                  <a:pt x="184102" y="550567"/>
                  <a:pt x="173106" y="581910"/>
                  <a:pt x="165520" y="614149"/>
                </a:cubicBezTo>
                <a:cubicBezTo>
                  <a:pt x="154894" y="659309"/>
                  <a:pt x="166061" y="713512"/>
                  <a:pt x="138225" y="750627"/>
                </a:cubicBezTo>
                <a:cubicBezTo>
                  <a:pt x="124577" y="768824"/>
                  <a:pt x="110502" y="786709"/>
                  <a:pt x="97281" y="805218"/>
                </a:cubicBezTo>
                <a:cubicBezTo>
                  <a:pt x="87747" y="818565"/>
                  <a:pt x="80487" y="833560"/>
                  <a:pt x="69986" y="846161"/>
                </a:cubicBezTo>
                <a:cubicBezTo>
                  <a:pt x="57630" y="860989"/>
                  <a:pt x="42690" y="873457"/>
                  <a:pt x="29042" y="887105"/>
                </a:cubicBezTo>
                <a:cubicBezTo>
                  <a:pt x="24493" y="900753"/>
                  <a:pt x="18884" y="914092"/>
                  <a:pt x="15395" y="928048"/>
                </a:cubicBezTo>
                <a:cubicBezTo>
                  <a:pt x="-52" y="989839"/>
                  <a:pt x="-9658" y="1040330"/>
                  <a:pt x="15395" y="1105469"/>
                </a:cubicBezTo>
                <a:cubicBezTo>
                  <a:pt x="25852" y="1132657"/>
                  <a:pt x="51789" y="1150962"/>
                  <a:pt x="69986" y="1173708"/>
                </a:cubicBezTo>
                <a:cubicBezTo>
                  <a:pt x="79084" y="1201003"/>
                  <a:pt x="90303" y="1227681"/>
                  <a:pt x="97281" y="1255594"/>
                </a:cubicBezTo>
                <a:cubicBezTo>
                  <a:pt x="103992" y="1282440"/>
                  <a:pt x="103648" y="1310784"/>
                  <a:pt x="110929" y="1337481"/>
                </a:cubicBezTo>
                <a:cubicBezTo>
                  <a:pt x="117375" y="1361116"/>
                  <a:pt x="129623" y="1382781"/>
                  <a:pt x="138225" y="1405720"/>
                </a:cubicBezTo>
                <a:cubicBezTo>
                  <a:pt x="158820" y="1460640"/>
                  <a:pt x="151704" y="1473790"/>
                  <a:pt x="206463" y="1528549"/>
                </a:cubicBezTo>
                <a:cubicBezTo>
                  <a:pt x="220111" y="1542197"/>
                  <a:pt x="230535" y="1560120"/>
                  <a:pt x="247407" y="1569493"/>
                </a:cubicBezTo>
                <a:cubicBezTo>
                  <a:pt x="290701" y="1593545"/>
                  <a:pt x="363279" y="1603593"/>
                  <a:pt x="411180" y="1610436"/>
                </a:cubicBezTo>
                <a:lnTo>
                  <a:pt x="615896" y="1637732"/>
                </a:lnTo>
                <a:cubicBezTo>
                  <a:pt x="643192" y="1660478"/>
                  <a:pt x="671675" y="1681870"/>
                  <a:pt x="697783" y="1705970"/>
                </a:cubicBezTo>
                <a:cubicBezTo>
                  <a:pt x="763758" y="1766870"/>
                  <a:pt x="807628" y="1814055"/>
                  <a:pt x="861556" y="1883391"/>
                </a:cubicBezTo>
                <a:cubicBezTo>
                  <a:pt x="935303" y="1978208"/>
                  <a:pt x="837849" y="1875009"/>
                  <a:pt x="929795" y="1951630"/>
                </a:cubicBezTo>
                <a:cubicBezTo>
                  <a:pt x="944622" y="1963986"/>
                  <a:pt x="952599" y="1985977"/>
                  <a:pt x="970738" y="1992573"/>
                </a:cubicBezTo>
                <a:cubicBezTo>
                  <a:pt x="1005207" y="2005107"/>
                  <a:pt x="1043526" y="2001672"/>
                  <a:pt x="1079920" y="2006221"/>
                </a:cubicBezTo>
                <a:cubicBezTo>
                  <a:pt x="1161807" y="1997123"/>
                  <a:pt x="1244310" y="1992471"/>
                  <a:pt x="1325580" y="1978926"/>
                </a:cubicBezTo>
                <a:cubicBezTo>
                  <a:pt x="1353960" y="1974196"/>
                  <a:pt x="1378700" y="1952217"/>
                  <a:pt x="1407466" y="1951630"/>
                </a:cubicBezTo>
                <a:lnTo>
                  <a:pt x="2076207" y="1937982"/>
                </a:lnTo>
                <a:cubicBezTo>
                  <a:pt x="2180840" y="1942531"/>
                  <a:pt x="2286064" y="1939625"/>
                  <a:pt x="2390105" y="1951630"/>
                </a:cubicBezTo>
                <a:cubicBezTo>
                  <a:pt x="2406399" y="1953510"/>
                  <a:pt x="2416377" y="1971591"/>
                  <a:pt x="2431048" y="1978926"/>
                </a:cubicBezTo>
                <a:cubicBezTo>
                  <a:pt x="2443915" y="1985360"/>
                  <a:pt x="2457773" y="1990386"/>
                  <a:pt x="2471992" y="1992573"/>
                </a:cubicBezTo>
                <a:cubicBezTo>
                  <a:pt x="2517180" y="1999525"/>
                  <a:pt x="2562977" y="2001672"/>
                  <a:pt x="2608469" y="2006221"/>
                </a:cubicBezTo>
                <a:cubicBezTo>
                  <a:pt x="2622117" y="2015320"/>
                  <a:pt x="2633329" y="2030300"/>
                  <a:pt x="2649413" y="2033517"/>
                </a:cubicBezTo>
                <a:cubicBezTo>
                  <a:pt x="2784570" y="2060548"/>
                  <a:pt x="2776240" y="2056400"/>
                  <a:pt x="2867777" y="2033517"/>
                </a:cubicBezTo>
                <a:cubicBezTo>
                  <a:pt x="2881425" y="2024418"/>
                  <a:pt x="2894049" y="2013557"/>
                  <a:pt x="2908720" y="2006221"/>
                </a:cubicBezTo>
                <a:cubicBezTo>
                  <a:pt x="3021742" y="1949709"/>
                  <a:pt x="2873252" y="2043512"/>
                  <a:pt x="2990607" y="1965278"/>
                </a:cubicBezTo>
                <a:cubicBezTo>
                  <a:pt x="2995156" y="1951630"/>
                  <a:pt x="3002067" y="1938553"/>
                  <a:pt x="3004254" y="1924334"/>
                </a:cubicBezTo>
                <a:cubicBezTo>
                  <a:pt x="3011206" y="1879146"/>
                  <a:pt x="3007621" y="1832405"/>
                  <a:pt x="3017902" y="1787857"/>
                </a:cubicBezTo>
                <a:cubicBezTo>
                  <a:pt x="3021590" y="1771874"/>
                  <a:pt x="3036099" y="1760562"/>
                  <a:pt x="3045198" y="1746914"/>
                </a:cubicBezTo>
                <a:cubicBezTo>
                  <a:pt x="3072967" y="1635831"/>
                  <a:pt x="3073877" y="1655593"/>
                  <a:pt x="3045198" y="1473958"/>
                </a:cubicBezTo>
                <a:cubicBezTo>
                  <a:pt x="3042640" y="1457756"/>
                  <a:pt x="3027744" y="1446137"/>
                  <a:pt x="3017902" y="1433015"/>
                </a:cubicBezTo>
                <a:cubicBezTo>
                  <a:pt x="2986780" y="1391519"/>
                  <a:pt x="2951140" y="1353343"/>
                  <a:pt x="2922368" y="1310185"/>
                </a:cubicBezTo>
                <a:cubicBezTo>
                  <a:pt x="2913269" y="1296537"/>
                  <a:pt x="2905573" y="1281843"/>
                  <a:pt x="2895072" y="1269242"/>
                </a:cubicBezTo>
                <a:cubicBezTo>
                  <a:pt x="2882716" y="1254415"/>
                  <a:pt x="2864491" y="1244582"/>
                  <a:pt x="2854129" y="1228299"/>
                </a:cubicBezTo>
                <a:cubicBezTo>
                  <a:pt x="2832284" y="1193971"/>
                  <a:pt x="2812405" y="1157719"/>
                  <a:pt x="2799538" y="1119117"/>
                </a:cubicBezTo>
                <a:cubicBezTo>
                  <a:pt x="2794989" y="1105469"/>
                  <a:pt x="2792877" y="1090749"/>
                  <a:pt x="2785890" y="1078173"/>
                </a:cubicBezTo>
                <a:cubicBezTo>
                  <a:pt x="2769958" y="1049496"/>
                  <a:pt x="2731299" y="996287"/>
                  <a:pt x="2731299" y="996287"/>
                </a:cubicBezTo>
                <a:cubicBezTo>
                  <a:pt x="2719168" y="959893"/>
                  <a:pt x="2717600" y="934846"/>
                  <a:pt x="2676708" y="914400"/>
                </a:cubicBezTo>
                <a:cubicBezTo>
                  <a:pt x="2655960" y="904026"/>
                  <a:pt x="2631113" y="905784"/>
                  <a:pt x="2608469" y="900752"/>
                </a:cubicBezTo>
                <a:cubicBezTo>
                  <a:pt x="2590159" y="896683"/>
                  <a:pt x="2572271" y="890783"/>
                  <a:pt x="2553878" y="887105"/>
                </a:cubicBezTo>
                <a:cubicBezTo>
                  <a:pt x="2433788" y="863087"/>
                  <a:pt x="2510728" y="886369"/>
                  <a:pt x="2431048" y="859809"/>
                </a:cubicBezTo>
                <a:cubicBezTo>
                  <a:pt x="2426499" y="846161"/>
                  <a:pt x="2421353" y="832698"/>
                  <a:pt x="2417401" y="818866"/>
                </a:cubicBezTo>
                <a:cubicBezTo>
                  <a:pt x="2412248" y="800831"/>
                  <a:pt x="2411142" y="781515"/>
                  <a:pt x="2403753" y="764275"/>
                </a:cubicBezTo>
                <a:cubicBezTo>
                  <a:pt x="2397292" y="749199"/>
                  <a:pt x="2390366" y="732025"/>
                  <a:pt x="2376457" y="723332"/>
                </a:cubicBezTo>
                <a:cubicBezTo>
                  <a:pt x="2352059" y="708083"/>
                  <a:pt x="2321866" y="705135"/>
                  <a:pt x="2294571" y="696036"/>
                </a:cubicBezTo>
                <a:lnTo>
                  <a:pt x="2253628" y="682388"/>
                </a:lnTo>
                <a:cubicBezTo>
                  <a:pt x="2244529" y="668740"/>
                  <a:pt x="2232793" y="656521"/>
                  <a:pt x="2226332" y="641445"/>
                </a:cubicBezTo>
                <a:cubicBezTo>
                  <a:pt x="2218943" y="624205"/>
                  <a:pt x="2217837" y="604889"/>
                  <a:pt x="2212684" y="586854"/>
                </a:cubicBezTo>
                <a:cubicBezTo>
                  <a:pt x="2208732" y="573022"/>
                  <a:pt x="2202525" y="559867"/>
                  <a:pt x="2199036" y="545911"/>
                </a:cubicBezTo>
                <a:cubicBezTo>
                  <a:pt x="2193410" y="523407"/>
                  <a:pt x="2191015" y="500176"/>
                  <a:pt x="2185389" y="477672"/>
                </a:cubicBezTo>
                <a:cubicBezTo>
                  <a:pt x="2181900" y="463716"/>
                  <a:pt x="2183447" y="445091"/>
                  <a:pt x="2171741" y="436729"/>
                </a:cubicBezTo>
                <a:cubicBezTo>
                  <a:pt x="2148328" y="420006"/>
                  <a:pt x="2117150" y="418532"/>
                  <a:pt x="2089854" y="409433"/>
                </a:cubicBezTo>
                <a:lnTo>
                  <a:pt x="2048911" y="395785"/>
                </a:lnTo>
                <a:cubicBezTo>
                  <a:pt x="2039813" y="382137"/>
                  <a:pt x="2028951" y="369513"/>
                  <a:pt x="2021616" y="354842"/>
                </a:cubicBezTo>
                <a:cubicBezTo>
                  <a:pt x="2007332" y="326274"/>
                  <a:pt x="2010758" y="294016"/>
                  <a:pt x="1980672" y="272955"/>
                </a:cubicBezTo>
                <a:cubicBezTo>
                  <a:pt x="1947338" y="249621"/>
                  <a:pt x="1907884" y="236561"/>
                  <a:pt x="1871490" y="218364"/>
                </a:cubicBezTo>
                <a:cubicBezTo>
                  <a:pt x="1844195" y="186519"/>
                  <a:pt x="1815805" y="155581"/>
                  <a:pt x="1789604" y="122830"/>
                </a:cubicBezTo>
                <a:cubicBezTo>
                  <a:pt x="1779357" y="110022"/>
                  <a:pt x="1770446" y="96128"/>
                  <a:pt x="1762308" y="81887"/>
                </a:cubicBezTo>
                <a:cubicBezTo>
                  <a:pt x="1752214" y="64223"/>
                  <a:pt x="1748037" y="42925"/>
                  <a:pt x="1735013" y="27296"/>
                </a:cubicBezTo>
                <a:cubicBezTo>
                  <a:pt x="1724512" y="14695"/>
                  <a:pt x="1707717" y="9099"/>
                  <a:pt x="1694069" y="0"/>
                </a:cubicBezTo>
                <a:cubicBezTo>
                  <a:pt x="1703168" y="13648"/>
                  <a:pt x="1709767" y="29345"/>
                  <a:pt x="1721365" y="40943"/>
                </a:cubicBezTo>
                <a:cubicBezTo>
                  <a:pt x="1732963" y="52541"/>
                  <a:pt x="1753615" y="54330"/>
                  <a:pt x="1762308" y="68239"/>
                </a:cubicBezTo>
                <a:cubicBezTo>
                  <a:pt x="1777557" y="92638"/>
                  <a:pt x="1789604" y="150126"/>
                  <a:pt x="1789604" y="150126"/>
                </a:cubicBezTo>
                <a:cubicBezTo>
                  <a:pt x="1785055" y="168323"/>
                  <a:pt x="1793991" y="199564"/>
                  <a:pt x="1775956" y="204717"/>
                </a:cubicBezTo>
                <a:cubicBezTo>
                  <a:pt x="1748291" y="212621"/>
                  <a:pt x="1722841" y="177421"/>
                  <a:pt x="1694069" y="177421"/>
                </a:cubicBezTo>
                <a:lnTo>
                  <a:pt x="1489353" y="163773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1" name="Freeform 10"/>
          <p:cNvSpPr/>
          <p:nvPr/>
        </p:nvSpPr>
        <p:spPr>
          <a:xfrm>
            <a:off x="4326340" y="2620370"/>
            <a:ext cx="3187335" cy="1883391"/>
          </a:xfrm>
          <a:custGeom>
            <a:avLst/>
            <a:gdLst>
              <a:gd name="connsiteX0" fmla="*/ 13648 w 3187335"/>
              <a:gd name="connsiteY0" fmla="*/ 832514 h 1883391"/>
              <a:gd name="connsiteX1" fmla="*/ 0 w 3187335"/>
              <a:gd name="connsiteY1" fmla="*/ 914400 h 1883391"/>
              <a:gd name="connsiteX2" fmla="*/ 13648 w 3187335"/>
              <a:gd name="connsiteY2" fmla="*/ 955343 h 1883391"/>
              <a:gd name="connsiteX3" fmla="*/ 136478 w 3187335"/>
              <a:gd name="connsiteY3" fmla="*/ 968991 h 1883391"/>
              <a:gd name="connsiteX4" fmla="*/ 218364 w 3187335"/>
              <a:gd name="connsiteY4" fmla="*/ 982639 h 1883391"/>
              <a:gd name="connsiteX5" fmla="*/ 300251 w 3187335"/>
              <a:gd name="connsiteY5" fmla="*/ 1009934 h 1883391"/>
              <a:gd name="connsiteX6" fmla="*/ 532263 w 3187335"/>
              <a:gd name="connsiteY6" fmla="*/ 1037230 h 1883391"/>
              <a:gd name="connsiteX7" fmla="*/ 627797 w 3187335"/>
              <a:gd name="connsiteY7" fmla="*/ 1078173 h 1883391"/>
              <a:gd name="connsiteX8" fmla="*/ 641445 w 3187335"/>
              <a:gd name="connsiteY8" fmla="*/ 1119117 h 1883391"/>
              <a:gd name="connsiteX9" fmla="*/ 723332 w 3187335"/>
              <a:gd name="connsiteY9" fmla="*/ 1132764 h 1883391"/>
              <a:gd name="connsiteX10" fmla="*/ 818866 w 3187335"/>
              <a:gd name="connsiteY10" fmla="*/ 1160060 h 1883391"/>
              <a:gd name="connsiteX11" fmla="*/ 941696 w 3187335"/>
              <a:gd name="connsiteY11" fmla="*/ 1187355 h 1883391"/>
              <a:gd name="connsiteX12" fmla="*/ 982639 w 3187335"/>
              <a:gd name="connsiteY12" fmla="*/ 1201003 h 1883391"/>
              <a:gd name="connsiteX13" fmla="*/ 1050878 w 3187335"/>
              <a:gd name="connsiteY13" fmla="*/ 1187355 h 1883391"/>
              <a:gd name="connsiteX14" fmla="*/ 1296538 w 3187335"/>
              <a:gd name="connsiteY14" fmla="*/ 1214651 h 1883391"/>
              <a:gd name="connsiteX15" fmla="*/ 1801505 w 3187335"/>
              <a:gd name="connsiteY15" fmla="*/ 1269242 h 1883391"/>
              <a:gd name="connsiteX16" fmla="*/ 1924335 w 3187335"/>
              <a:gd name="connsiteY16" fmla="*/ 1296537 h 1883391"/>
              <a:gd name="connsiteX17" fmla="*/ 1978926 w 3187335"/>
              <a:gd name="connsiteY17" fmla="*/ 1310185 h 1883391"/>
              <a:gd name="connsiteX18" fmla="*/ 2019869 w 3187335"/>
              <a:gd name="connsiteY18" fmla="*/ 1337481 h 1883391"/>
              <a:gd name="connsiteX19" fmla="*/ 2156347 w 3187335"/>
              <a:gd name="connsiteY19" fmla="*/ 1378424 h 1883391"/>
              <a:gd name="connsiteX20" fmla="*/ 2251881 w 3187335"/>
              <a:gd name="connsiteY20" fmla="*/ 1487606 h 1883391"/>
              <a:gd name="connsiteX21" fmla="*/ 2415654 w 3187335"/>
              <a:gd name="connsiteY21" fmla="*/ 1624084 h 1883391"/>
              <a:gd name="connsiteX22" fmla="*/ 2552132 w 3187335"/>
              <a:gd name="connsiteY22" fmla="*/ 1651379 h 1883391"/>
              <a:gd name="connsiteX23" fmla="*/ 2715905 w 3187335"/>
              <a:gd name="connsiteY23" fmla="*/ 1678675 h 1883391"/>
              <a:gd name="connsiteX24" fmla="*/ 2770496 w 3187335"/>
              <a:gd name="connsiteY24" fmla="*/ 1692323 h 1883391"/>
              <a:gd name="connsiteX25" fmla="*/ 2866030 w 3187335"/>
              <a:gd name="connsiteY25" fmla="*/ 1705970 h 1883391"/>
              <a:gd name="connsiteX26" fmla="*/ 2920621 w 3187335"/>
              <a:gd name="connsiteY26" fmla="*/ 1801505 h 1883391"/>
              <a:gd name="connsiteX27" fmla="*/ 3002508 w 3187335"/>
              <a:gd name="connsiteY27" fmla="*/ 1815152 h 1883391"/>
              <a:gd name="connsiteX28" fmla="*/ 3043451 w 3187335"/>
              <a:gd name="connsiteY28" fmla="*/ 1856096 h 1883391"/>
              <a:gd name="connsiteX29" fmla="*/ 3125338 w 3187335"/>
              <a:gd name="connsiteY29" fmla="*/ 1883391 h 1883391"/>
              <a:gd name="connsiteX30" fmla="*/ 3152633 w 3187335"/>
              <a:gd name="connsiteY30" fmla="*/ 1637731 h 1883391"/>
              <a:gd name="connsiteX31" fmla="*/ 3125338 w 3187335"/>
              <a:gd name="connsiteY31" fmla="*/ 1555845 h 1883391"/>
              <a:gd name="connsiteX32" fmla="*/ 3070747 w 3187335"/>
              <a:gd name="connsiteY32" fmla="*/ 1542197 h 1883391"/>
              <a:gd name="connsiteX33" fmla="*/ 2934269 w 3187335"/>
              <a:gd name="connsiteY33" fmla="*/ 1501254 h 1883391"/>
              <a:gd name="connsiteX34" fmla="*/ 2906973 w 3187335"/>
              <a:gd name="connsiteY34" fmla="*/ 1460311 h 1883391"/>
              <a:gd name="connsiteX35" fmla="*/ 2838735 w 3187335"/>
              <a:gd name="connsiteY35" fmla="*/ 1323833 h 1883391"/>
              <a:gd name="connsiteX36" fmla="*/ 2797791 w 3187335"/>
              <a:gd name="connsiteY36" fmla="*/ 1296537 h 1883391"/>
              <a:gd name="connsiteX37" fmla="*/ 2770496 w 3187335"/>
              <a:gd name="connsiteY37" fmla="*/ 1201003 h 1883391"/>
              <a:gd name="connsiteX38" fmla="*/ 2756848 w 3187335"/>
              <a:gd name="connsiteY38" fmla="*/ 1078173 h 1883391"/>
              <a:gd name="connsiteX39" fmla="*/ 2715905 w 3187335"/>
              <a:gd name="connsiteY39" fmla="*/ 1064526 h 1883391"/>
              <a:gd name="connsiteX40" fmla="*/ 2497541 w 3187335"/>
              <a:gd name="connsiteY40" fmla="*/ 1023582 h 1883391"/>
              <a:gd name="connsiteX41" fmla="*/ 2456597 w 3187335"/>
              <a:gd name="connsiteY41" fmla="*/ 996287 h 1883391"/>
              <a:gd name="connsiteX42" fmla="*/ 2388359 w 3187335"/>
              <a:gd name="connsiteY42" fmla="*/ 941696 h 1883391"/>
              <a:gd name="connsiteX43" fmla="*/ 2279176 w 3187335"/>
              <a:gd name="connsiteY43" fmla="*/ 914400 h 1883391"/>
              <a:gd name="connsiteX44" fmla="*/ 2156347 w 3187335"/>
              <a:gd name="connsiteY44" fmla="*/ 805218 h 1883391"/>
              <a:gd name="connsiteX45" fmla="*/ 2129051 w 3187335"/>
              <a:gd name="connsiteY45" fmla="*/ 627797 h 1883391"/>
              <a:gd name="connsiteX46" fmla="*/ 2101756 w 3187335"/>
              <a:gd name="connsiteY46" fmla="*/ 586854 h 1883391"/>
              <a:gd name="connsiteX47" fmla="*/ 2074460 w 3187335"/>
              <a:gd name="connsiteY47" fmla="*/ 423081 h 1883391"/>
              <a:gd name="connsiteX48" fmla="*/ 2060812 w 3187335"/>
              <a:gd name="connsiteY48" fmla="*/ 177421 h 1883391"/>
              <a:gd name="connsiteX49" fmla="*/ 2019869 w 3187335"/>
              <a:gd name="connsiteY49" fmla="*/ 136478 h 1883391"/>
              <a:gd name="connsiteX50" fmla="*/ 1965278 w 3187335"/>
              <a:gd name="connsiteY50" fmla="*/ 40943 h 1883391"/>
              <a:gd name="connsiteX51" fmla="*/ 1883391 w 3187335"/>
              <a:gd name="connsiteY51" fmla="*/ 13648 h 1883391"/>
              <a:gd name="connsiteX52" fmla="*/ 1842448 w 3187335"/>
              <a:gd name="connsiteY52" fmla="*/ 0 h 1883391"/>
              <a:gd name="connsiteX53" fmla="*/ 1774209 w 3187335"/>
              <a:gd name="connsiteY53" fmla="*/ 54591 h 1883391"/>
              <a:gd name="connsiteX54" fmla="*/ 1719618 w 3187335"/>
              <a:gd name="connsiteY54" fmla="*/ 81887 h 1883391"/>
              <a:gd name="connsiteX55" fmla="*/ 1637732 w 3187335"/>
              <a:gd name="connsiteY55" fmla="*/ 136478 h 1883391"/>
              <a:gd name="connsiteX56" fmla="*/ 1610436 w 3187335"/>
              <a:gd name="connsiteY56" fmla="*/ 177421 h 1883391"/>
              <a:gd name="connsiteX57" fmla="*/ 1569493 w 3187335"/>
              <a:gd name="connsiteY57" fmla="*/ 204717 h 1883391"/>
              <a:gd name="connsiteX58" fmla="*/ 1460311 w 3187335"/>
              <a:gd name="connsiteY58" fmla="*/ 272955 h 1883391"/>
              <a:gd name="connsiteX59" fmla="*/ 1378424 w 3187335"/>
              <a:gd name="connsiteY59" fmla="*/ 341194 h 1883391"/>
              <a:gd name="connsiteX60" fmla="*/ 1269242 w 3187335"/>
              <a:gd name="connsiteY60" fmla="*/ 368490 h 1883391"/>
              <a:gd name="connsiteX61" fmla="*/ 1214651 w 3187335"/>
              <a:gd name="connsiteY61" fmla="*/ 395785 h 1883391"/>
              <a:gd name="connsiteX62" fmla="*/ 1173708 w 3187335"/>
              <a:gd name="connsiteY62" fmla="*/ 409433 h 1883391"/>
              <a:gd name="connsiteX63" fmla="*/ 1132764 w 3187335"/>
              <a:gd name="connsiteY63" fmla="*/ 436729 h 1883391"/>
              <a:gd name="connsiteX64" fmla="*/ 1064526 w 3187335"/>
              <a:gd name="connsiteY64" fmla="*/ 450376 h 1883391"/>
              <a:gd name="connsiteX65" fmla="*/ 900753 w 3187335"/>
              <a:gd name="connsiteY65" fmla="*/ 477672 h 1883391"/>
              <a:gd name="connsiteX66" fmla="*/ 805218 w 3187335"/>
              <a:gd name="connsiteY66" fmla="*/ 532263 h 1883391"/>
              <a:gd name="connsiteX67" fmla="*/ 723332 w 3187335"/>
              <a:gd name="connsiteY67" fmla="*/ 545911 h 1883391"/>
              <a:gd name="connsiteX68" fmla="*/ 682388 w 3187335"/>
              <a:gd name="connsiteY68" fmla="*/ 559558 h 1883391"/>
              <a:gd name="connsiteX69" fmla="*/ 655093 w 3187335"/>
              <a:gd name="connsiteY69" fmla="*/ 600502 h 1883391"/>
              <a:gd name="connsiteX70" fmla="*/ 614150 w 3187335"/>
              <a:gd name="connsiteY70" fmla="*/ 627797 h 1883391"/>
              <a:gd name="connsiteX71" fmla="*/ 436729 w 3187335"/>
              <a:gd name="connsiteY71" fmla="*/ 655093 h 1883391"/>
              <a:gd name="connsiteX72" fmla="*/ 272956 w 3187335"/>
              <a:gd name="connsiteY72" fmla="*/ 668740 h 1883391"/>
              <a:gd name="connsiteX73" fmla="*/ 191069 w 3187335"/>
              <a:gd name="connsiteY73" fmla="*/ 696036 h 1883391"/>
              <a:gd name="connsiteX74" fmla="*/ 150126 w 3187335"/>
              <a:gd name="connsiteY74" fmla="*/ 709684 h 1883391"/>
              <a:gd name="connsiteX75" fmla="*/ 122830 w 3187335"/>
              <a:gd name="connsiteY75" fmla="*/ 750627 h 1883391"/>
              <a:gd name="connsiteX76" fmla="*/ 109182 w 3187335"/>
              <a:gd name="connsiteY76" fmla="*/ 791570 h 1883391"/>
              <a:gd name="connsiteX77" fmla="*/ 40944 w 3187335"/>
              <a:gd name="connsiteY77" fmla="*/ 805218 h 1883391"/>
              <a:gd name="connsiteX78" fmla="*/ 13648 w 3187335"/>
              <a:gd name="connsiteY78" fmla="*/ 832514 h 188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3187335" h="1883391">
                <a:moveTo>
                  <a:pt x="13648" y="832514"/>
                </a:moveTo>
                <a:cubicBezTo>
                  <a:pt x="6824" y="850711"/>
                  <a:pt x="0" y="886728"/>
                  <a:pt x="0" y="914400"/>
                </a:cubicBezTo>
                <a:cubicBezTo>
                  <a:pt x="0" y="928786"/>
                  <a:pt x="291" y="950000"/>
                  <a:pt x="13648" y="955343"/>
                </a:cubicBezTo>
                <a:cubicBezTo>
                  <a:pt x="51897" y="970643"/>
                  <a:pt x="95644" y="963546"/>
                  <a:pt x="136478" y="968991"/>
                </a:cubicBezTo>
                <a:cubicBezTo>
                  <a:pt x="163907" y="972648"/>
                  <a:pt x="191518" y="975928"/>
                  <a:pt x="218364" y="982639"/>
                </a:cubicBezTo>
                <a:cubicBezTo>
                  <a:pt x="246277" y="989617"/>
                  <a:pt x="271701" y="1006365"/>
                  <a:pt x="300251" y="1009934"/>
                </a:cubicBezTo>
                <a:cubicBezTo>
                  <a:pt x="450310" y="1028692"/>
                  <a:pt x="372980" y="1019532"/>
                  <a:pt x="532263" y="1037230"/>
                </a:cubicBezTo>
                <a:cubicBezTo>
                  <a:pt x="565043" y="1045425"/>
                  <a:pt x="604235" y="1048721"/>
                  <a:pt x="627797" y="1078173"/>
                </a:cubicBezTo>
                <a:cubicBezTo>
                  <a:pt x="636784" y="1089407"/>
                  <a:pt x="628954" y="1111979"/>
                  <a:pt x="641445" y="1119117"/>
                </a:cubicBezTo>
                <a:cubicBezTo>
                  <a:pt x="665471" y="1132846"/>
                  <a:pt x="696197" y="1127337"/>
                  <a:pt x="723332" y="1132764"/>
                </a:cubicBezTo>
                <a:cubicBezTo>
                  <a:pt x="794435" y="1146984"/>
                  <a:pt x="758169" y="1142718"/>
                  <a:pt x="818866" y="1160060"/>
                </a:cubicBezTo>
                <a:cubicBezTo>
                  <a:pt x="916942" y="1188082"/>
                  <a:pt x="829117" y="1159211"/>
                  <a:pt x="941696" y="1187355"/>
                </a:cubicBezTo>
                <a:cubicBezTo>
                  <a:pt x="955652" y="1190844"/>
                  <a:pt x="968991" y="1196454"/>
                  <a:pt x="982639" y="1201003"/>
                </a:cubicBezTo>
                <a:cubicBezTo>
                  <a:pt x="1005385" y="1196454"/>
                  <a:pt x="1027681" y="1187355"/>
                  <a:pt x="1050878" y="1187355"/>
                </a:cubicBezTo>
                <a:cubicBezTo>
                  <a:pt x="1226133" y="1187355"/>
                  <a:pt x="1199930" y="1182448"/>
                  <a:pt x="1296538" y="1214651"/>
                </a:cubicBezTo>
                <a:cubicBezTo>
                  <a:pt x="1412898" y="1389194"/>
                  <a:pt x="1300557" y="1244805"/>
                  <a:pt x="1801505" y="1269242"/>
                </a:cubicBezTo>
                <a:cubicBezTo>
                  <a:pt x="1875744" y="1272864"/>
                  <a:pt x="1868492" y="1280582"/>
                  <a:pt x="1924335" y="1296537"/>
                </a:cubicBezTo>
                <a:cubicBezTo>
                  <a:pt x="1942370" y="1301690"/>
                  <a:pt x="1960729" y="1305636"/>
                  <a:pt x="1978926" y="1310185"/>
                </a:cubicBezTo>
                <a:cubicBezTo>
                  <a:pt x="1992574" y="1319284"/>
                  <a:pt x="2004158" y="1332768"/>
                  <a:pt x="2019869" y="1337481"/>
                </a:cubicBezTo>
                <a:cubicBezTo>
                  <a:pt x="2179548" y="1385386"/>
                  <a:pt x="2064209" y="1317001"/>
                  <a:pt x="2156347" y="1378424"/>
                </a:cubicBezTo>
                <a:cubicBezTo>
                  <a:pt x="2269668" y="1548406"/>
                  <a:pt x="2158827" y="1404891"/>
                  <a:pt x="2251881" y="1487606"/>
                </a:cubicBezTo>
                <a:cubicBezTo>
                  <a:pt x="2329496" y="1556598"/>
                  <a:pt x="2324991" y="1578753"/>
                  <a:pt x="2415654" y="1624084"/>
                </a:cubicBezTo>
                <a:cubicBezTo>
                  <a:pt x="2436010" y="1634262"/>
                  <a:pt x="2541856" y="1649666"/>
                  <a:pt x="2552132" y="1651379"/>
                </a:cubicBezTo>
                <a:cubicBezTo>
                  <a:pt x="2643558" y="1681855"/>
                  <a:pt x="2546128" y="1652555"/>
                  <a:pt x="2715905" y="1678675"/>
                </a:cubicBezTo>
                <a:cubicBezTo>
                  <a:pt x="2734444" y="1681527"/>
                  <a:pt x="2752041" y="1688968"/>
                  <a:pt x="2770496" y="1692323"/>
                </a:cubicBezTo>
                <a:cubicBezTo>
                  <a:pt x="2802145" y="1698077"/>
                  <a:pt x="2834185" y="1701421"/>
                  <a:pt x="2866030" y="1705970"/>
                </a:cubicBezTo>
                <a:cubicBezTo>
                  <a:pt x="2995661" y="1749182"/>
                  <a:pt x="2784508" y="1665394"/>
                  <a:pt x="2920621" y="1801505"/>
                </a:cubicBezTo>
                <a:cubicBezTo>
                  <a:pt x="2940188" y="1821072"/>
                  <a:pt x="2975212" y="1810603"/>
                  <a:pt x="3002508" y="1815152"/>
                </a:cubicBezTo>
                <a:cubicBezTo>
                  <a:pt x="3016156" y="1828800"/>
                  <a:pt x="3026579" y="1846723"/>
                  <a:pt x="3043451" y="1856096"/>
                </a:cubicBezTo>
                <a:cubicBezTo>
                  <a:pt x="3068602" y="1870069"/>
                  <a:pt x="3125338" y="1883391"/>
                  <a:pt x="3125338" y="1883391"/>
                </a:cubicBezTo>
                <a:cubicBezTo>
                  <a:pt x="3223389" y="1818025"/>
                  <a:pt x="3183197" y="1861871"/>
                  <a:pt x="3152633" y="1637731"/>
                </a:cubicBezTo>
                <a:cubicBezTo>
                  <a:pt x="3148746" y="1609223"/>
                  <a:pt x="3153251" y="1562823"/>
                  <a:pt x="3125338" y="1555845"/>
                </a:cubicBezTo>
                <a:cubicBezTo>
                  <a:pt x="3107141" y="1551296"/>
                  <a:pt x="3088713" y="1547587"/>
                  <a:pt x="3070747" y="1542197"/>
                </a:cubicBezTo>
                <a:cubicBezTo>
                  <a:pt x="2904611" y="1492357"/>
                  <a:pt x="3060096" y="1532711"/>
                  <a:pt x="2934269" y="1501254"/>
                </a:cubicBezTo>
                <a:cubicBezTo>
                  <a:pt x="2925170" y="1487606"/>
                  <a:pt x="2913635" y="1475300"/>
                  <a:pt x="2906973" y="1460311"/>
                </a:cubicBezTo>
                <a:cubicBezTo>
                  <a:pt x="2871425" y="1380327"/>
                  <a:pt x="2897780" y="1382878"/>
                  <a:pt x="2838735" y="1323833"/>
                </a:cubicBezTo>
                <a:cubicBezTo>
                  <a:pt x="2827136" y="1312234"/>
                  <a:pt x="2811439" y="1305636"/>
                  <a:pt x="2797791" y="1296537"/>
                </a:cubicBezTo>
                <a:cubicBezTo>
                  <a:pt x="2787601" y="1265967"/>
                  <a:pt x="2775392" y="1232824"/>
                  <a:pt x="2770496" y="1201003"/>
                </a:cubicBezTo>
                <a:cubicBezTo>
                  <a:pt x="2764232" y="1160287"/>
                  <a:pt x="2772148" y="1116422"/>
                  <a:pt x="2756848" y="1078173"/>
                </a:cubicBezTo>
                <a:cubicBezTo>
                  <a:pt x="2751505" y="1064816"/>
                  <a:pt x="2730011" y="1067347"/>
                  <a:pt x="2715905" y="1064526"/>
                </a:cubicBezTo>
                <a:cubicBezTo>
                  <a:pt x="2412142" y="1003774"/>
                  <a:pt x="2646998" y="1060947"/>
                  <a:pt x="2497541" y="1023582"/>
                </a:cubicBezTo>
                <a:cubicBezTo>
                  <a:pt x="2483893" y="1014484"/>
                  <a:pt x="2468195" y="1007885"/>
                  <a:pt x="2456597" y="996287"/>
                </a:cubicBezTo>
                <a:cubicBezTo>
                  <a:pt x="2402436" y="942126"/>
                  <a:pt x="2461427" y="961623"/>
                  <a:pt x="2388359" y="941696"/>
                </a:cubicBezTo>
                <a:cubicBezTo>
                  <a:pt x="2352166" y="931825"/>
                  <a:pt x="2279176" y="914400"/>
                  <a:pt x="2279176" y="914400"/>
                </a:cubicBezTo>
                <a:cubicBezTo>
                  <a:pt x="2185692" y="820916"/>
                  <a:pt x="2229408" y="853927"/>
                  <a:pt x="2156347" y="805218"/>
                </a:cubicBezTo>
                <a:cubicBezTo>
                  <a:pt x="2155295" y="797857"/>
                  <a:pt x="2133785" y="641999"/>
                  <a:pt x="2129051" y="627797"/>
                </a:cubicBezTo>
                <a:cubicBezTo>
                  <a:pt x="2123864" y="612236"/>
                  <a:pt x="2110854" y="600502"/>
                  <a:pt x="2101756" y="586854"/>
                </a:cubicBezTo>
                <a:cubicBezTo>
                  <a:pt x="2092657" y="532263"/>
                  <a:pt x="2077530" y="478340"/>
                  <a:pt x="2074460" y="423081"/>
                </a:cubicBezTo>
                <a:cubicBezTo>
                  <a:pt x="2069911" y="341194"/>
                  <a:pt x="2076158" y="257985"/>
                  <a:pt x="2060812" y="177421"/>
                </a:cubicBezTo>
                <a:cubicBezTo>
                  <a:pt x="2057201" y="158461"/>
                  <a:pt x="2033517" y="150126"/>
                  <a:pt x="2019869" y="136478"/>
                </a:cubicBezTo>
                <a:cubicBezTo>
                  <a:pt x="2008337" y="90353"/>
                  <a:pt x="2012489" y="67172"/>
                  <a:pt x="1965278" y="40943"/>
                </a:cubicBezTo>
                <a:cubicBezTo>
                  <a:pt x="1940127" y="26970"/>
                  <a:pt x="1910687" y="22746"/>
                  <a:pt x="1883391" y="13648"/>
                </a:cubicBezTo>
                <a:lnTo>
                  <a:pt x="1842448" y="0"/>
                </a:lnTo>
                <a:cubicBezTo>
                  <a:pt x="1705826" y="34156"/>
                  <a:pt x="1845999" y="-17199"/>
                  <a:pt x="1774209" y="54591"/>
                </a:cubicBezTo>
                <a:cubicBezTo>
                  <a:pt x="1759823" y="68977"/>
                  <a:pt x="1737064" y="71420"/>
                  <a:pt x="1719618" y="81887"/>
                </a:cubicBezTo>
                <a:cubicBezTo>
                  <a:pt x="1691488" y="98765"/>
                  <a:pt x="1637732" y="136478"/>
                  <a:pt x="1637732" y="136478"/>
                </a:cubicBezTo>
                <a:cubicBezTo>
                  <a:pt x="1628633" y="150126"/>
                  <a:pt x="1622034" y="165823"/>
                  <a:pt x="1610436" y="177421"/>
                </a:cubicBezTo>
                <a:cubicBezTo>
                  <a:pt x="1598838" y="189019"/>
                  <a:pt x="1582840" y="195183"/>
                  <a:pt x="1569493" y="204717"/>
                </a:cubicBezTo>
                <a:cubicBezTo>
                  <a:pt x="1486819" y="263770"/>
                  <a:pt x="1545808" y="230207"/>
                  <a:pt x="1460311" y="272955"/>
                </a:cubicBezTo>
                <a:cubicBezTo>
                  <a:pt x="1439709" y="293557"/>
                  <a:pt x="1408283" y="330336"/>
                  <a:pt x="1378424" y="341194"/>
                </a:cubicBezTo>
                <a:cubicBezTo>
                  <a:pt x="1343168" y="354014"/>
                  <a:pt x="1304831" y="356627"/>
                  <a:pt x="1269242" y="368490"/>
                </a:cubicBezTo>
                <a:cubicBezTo>
                  <a:pt x="1249941" y="374924"/>
                  <a:pt x="1233351" y="387771"/>
                  <a:pt x="1214651" y="395785"/>
                </a:cubicBezTo>
                <a:cubicBezTo>
                  <a:pt x="1201428" y="401452"/>
                  <a:pt x="1186575" y="402999"/>
                  <a:pt x="1173708" y="409433"/>
                </a:cubicBezTo>
                <a:cubicBezTo>
                  <a:pt x="1159037" y="416769"/>
                  <a:pt x="1148122" y="430970"/>
                  <a:pt x="1132764" y="436729"/>
                </a:cubicBezTo>
                <a:cubicBezTo>
                  <a:pt x="1111044" y="444874"/>
                  <a:pt x="1087369" y="446345"/>
                  <a:pt x="1064526" y="450376"/>
                </a:cubicBezTo>
                <a:lnTo>
                  <a:pt x="900753" y="477672"/>
                </a:lnTo>
                <a:cubicBezTo>
                  <a:pt x="873342" y="495945"/>
                  <a:pt x="836697" y="522819"/>
                  <a:pt x="805218" y="532263"/>
                </a:cubicBezTo>
                <a:cubicBezTo>
                  <a:pt x="778713" y="540215"/>
                  <a:pt x="750345" y="539908"/>
                  <a:pt x="723332" y="545911"/>
                </a:cubicBezTo>
                <a:cubicBezTo>
                  <a:pt x="709288" y="549032"/>
                  <a:pt x="696036" y="555009"/>
                  <a:pt x="682388" y="559558"/>
                </a:cubicBezTo>
                <a:cubicBezTo>
                  <a:pt x="673290" y="573206"/>
                  <a:pt x="666691" y="588903"/>
                  <a:pt x="655093" y="600502"/>
                </a:cubicBezTo>
                <a:cubicBezTo>
                  <a:pt x="643495" y="612100"/>
                  <a:pt x="628821" y="620462"/>
                  <a:pt x="614150" y="627797"/>
                </a:cubicBezTo>
                <a:cubicBezTo>
                  <a:pt x="565238" y="652253"/>
                  <a:pt x="475003" y="651614"/>
                  <a:pt x="436729" y="655093"/>
                </a:cubicBezTo>
                <a:lnTo>
                  <a:pt x="272956" y="668740"/>
                </a:lnTo>
                <a:lnTo>
                  <a:pt x="191069" y="696036"/>
                </a:lnTo>
                <a:lnTo>
                  <a:pt x="150126" y="709684"/>
                </a:lnTo>
                <a:cubicBezTo>
                  <a:pt x="141027" y="723332"/>
                  <a:pt x="130166" y="735956"/>
                  <a:pt x="122830" y="750627"/>
                </a:cubicBezTo>
                <a:cubicBezTo>
                  <a:pt x="116396" y="763494"/>
                  <a:pt x="121152" y="783590"/>
                  <a:pt x="109182" y="791570"/>
                </a:cubicBezTo>
                <a:cubicBezTo>
                  <a:pt x="89881" y="804437"/>
                  <a:pt x="63690" y="800669"/>
                  <a:pt x="40944" y="805218"/>
                </a:cubicBezTo>
                <a:cubicBezTo>
                  <a:pt x="11124" y="849946"/>
                  <a:pt x="20472" y="814317"/>
                  <a:pt x="13648" y="832514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3" name="Freeform 12"/>
          <p:cNvSpPr/>
          <p:nvPr/>
        </p:nvSpPr>
        <p:spPr>
          <a:xfrm>
            <a:off x="3998794" y="749729"/>
            <a:ext cx="5274301" cy="3685793"/>
          </a:xfrm>
          <a:custGeom>
            <a:avLst/>
            <a:gdLst>
              <a:gd name="connsiteX0" fmla="*/ 0 w 5274301"/>
              <a:gd name="connsiteY0" fmla="*/ 2457495 h 3685793"/>
              <a:gd name="connsiteX1" fmla="*/ 27296 w 5274301"/>
              <a:gd name="connsiteY1" fmla="*/ 2389256 h 3685793"/>
              <a:gd name="connsiteX2" fmla="*/ 81887 w 5274301"/>
              <a:gd name="connsiteY2" fmla="*/ 2307370 h 3685793"/>
              <a:gd name="connsiteX3" fmla="*/ 122830 w 5274301"/>
              <a:gd name="connsiteY3" fmla="*/ 2225483 h 3685793"/>
              <a:gd name="connsiteX4" fmla="*/ 204716 w 5274301"/>
              <a:gd name="connsiteY4" fmla="*/ 2198187 h 3685793"/>
              <a:gd name="connsiteX5" fmla="*/ 245660 w 5274301"/>
              <a:gd name="connsiteY5" fmla="*/ 2170892 h 3685793"/>
              <a:gd name="connsiteX6" fmla="*/ 313899 w 5274301"/>
              <a:gd name="connsiteY6" fmla="*/ 2048062 h 3685793"/>
              <a:gd name="connsiteX7" fmla="*/ 327546 w 5274301"/>
              <a:gd name="connsiteY7" fmla="*/ 1979823 h 3685793"/>
              <a:gd name="connsiteX8" fmla="*/ 341194 w 5274301"/>
              <a:gd name="connsiteY8" fmla="*/ 1788755 h 3685793"/>
              <a:gd name="connsiteX9" fmla="*/ 354842 w 5274301"/>
              <a:gd name="connsiteY9" fmla="*/ 1747811 h 3685793"/>
              <a:gd name="connsiteX10" fmla="*/ 368490 w 5274301"/>
              <a:gd name="connsiteY10" fmla="*/ 1474856 h 3685793"/>
              <a:gd name="connsiteX11" fmla="*/ 477672 w 5274301"/>
              <a:gd name="connsiteY11" fmla="*/ 1461208 h 3685793"/>
              <a:gd name="connsiteX12" fmla="*/ 491319 w 5274301"/>
              <a:gd name="connsiteY12" fmla="*/ 1420265 h 3685793"/>
              <a:gd name="connsiteX13" fmla="*/ 600502 w 5274301"/>
              <a:gd name="connsiteY13" fmla="*/ 1324731 h 3685793"/>
              <a:gd name="connsiteX14" fmla="*/ 614149 w 5274301"/>
              <a:gd name="connsiteY14" fmla="*/ 1256492 h 3685793"/>
              <a:gd name="connsiteX15" fmla="*/ 668740 w 5274301"/>
              <a:gd name="connsiteY15" fmla="*/ 1188253 h 3685793"/>
              <a:gd name="connsiteX16" fmla="*/ 709684 w 5274301"/>
              <a:gd name="connsiteY16" fmla="*/ 1120014 h 3685793"/>
              <a:gd name="connsiteX17" fmla="*/ 736979 w 5274301"/>
              <a:gd name="connsiteY17" fmla="*/ 1038128 h 3685793"/>
              <a:gd name="connsiteX18" fmla="*/ 723331 w 5274301"/>
              <a:gd name="connsiteY18" fmla="*/ 833411 h 3685793"/>
              <a:gd name="connsiteX19" fmla="*/ 682388 w 5274301"/>
              <a:gd name="connsiteY19" fmla="*/ 847059 h 3685793"/>
              <a:gd name="connsiteX20" fmla="*/ 696036 w 5274301"/>
              <a:gd name="connsiteY20" fmla="*/ 696934 h 3685793"/>
              <a:gd name="connsiteX21" fmla="*/ 709684 w 5274301"/>
              <a:gd name="connsiteY21" fmla="*/ 464922 h 3685793"/>
              <a:gd name="connsiteX22" fmla="*/ 736979 w 5274301"/>
              <a:gd name="connsiteY22" fmla="*/ 355740 h 3685793"/>
              <a:gd name="connsiteX23" fmla="*/ 764275 w 5274301"/>
              <a:gd name="connsiteY23" fmla="*/ 287501 h 3685793"/>
              <a:gd name="connsiteX24" fmla="*/ 791570 w 5274301"/>
              <a:gd name="connsiteY24" fmla="*/ 191967 h 3685793"/>
              <a:gd name="connsiteX25" fmla="*/ 805218 w 5274301"/>
              <a:gd name="connsiteY25" fmla="*/ 82784 h 3685793"/>
              <a:gd name="connsiteX26" fmla="*/ 1037230 w 5274301"/>
              <a:gd name="connsiteY26" fmla="*/ 69137 h 3685793"/>
              <a:gd name="connsiteX27" fmla="*/ 1282890 w 5274301"/>
              <a:gd name="connsiteY27" fmla="*/ 28193 h 3685793"/>
              <a:gd name="connsiteX28" fmla="*/ 1433015 w 5274301"/>
              <a:gd name="connsiteY28" fmla="*/ 14546 h 3685793"/>
              <a:gd name="connsiteX29" fmla="*/ 1624084 w 5274301"/>
              <a:gd name="connsiteY29" fmla="*/ 14546 h 3685793"/>
              <a:gd name="connsiteX30" fmla="*/ 2210937 w 5274301"/>
              <a:gd name="connsiteY30" fmla="*/ 41841 h 3685793"/>
              <a:gd name="connsiteX31" fmla="*/ 2415654 w 5274301"/>
              <a:gd name="connsiteY31" fmla="*/ 55489 h 3685793"/>
              <a:gd name="connsiteX32" fmla="*/ 2565779 w 5274301"/>
              <a:gd name="connsiteY32" fmla="*/ 110080 h 3685793"/>
              <a:gd name="connsiteX33" fmla="*/ 2634018 w 5274301"/>
              <a:gd name="connsiteY33" fmla="*/ 164671 h 3685793"/>
              <a:gd name="connsiteX34" fmla="*/ 2674961 w 5274301"/>
              <a:gd name="connsiteY34" fmla="*/ 191967 h 3685793"/>
              <a:gd name="connsiteX35" fmla="*/ 3057099 w 5274301"/>
              <a:gd name="connsiteY35" fmla="*/ 205614 h 3685793"/>
              <a:gd name="connsiteX36" fmla="*/ 3302758 w 5274301"/>
              <a:gd name="connsiteY36" fmla="*/ 273853 h 3685793"/>
              <a:gd name="connsiteX37" fmla="*/ 3466531 w 5274301"/>
              <a:gd name="connsiteY37" fmla="*/ 410331 h 3685793"/>
              <a:gd name="connsiteX38" fmla="*/ 3575713 w 5274301"/>
              <a:gd name="connsiteY38" fmla="*/ 464922 h 3685793"/>
              <a:gd name="connsiteX39" fmla="*/ 3930555 w 5274301"/>
              <a:gd name="connsiteY39" fmla="*/ 560456 h 3685793"/>
              <a:gd name="connsiteX40" fmla="*/ 4067033 w 5274301"/>
              <a:gd name="connsiteY40" fmla="*/ 601399 h 3685793"/>
              <a:gd name="connsiteX41" fmla="*/ 4285397 w 5274301"/>
              <a:gd name="connsiteY41" fmla="*/ 683286 h 3685793"/>
              <a:gd name="connsiteX42" fmla="*/ 4449170 w 5274301"/>
              <a:gd name="connsiteY42" fmla="*/ 806116 h 3685793"/>
              <a:gd name="connsiteX43" fmla="*/ 4476466 w 5274301"/>
              <a:gd name="connsiteY43" fmla="*/ 874355 h 3685793"/>
              <a:gd name="connsiteX44" fmla="*/ 4503761 w 5274301"/>
              <a:gd name="connsiteY44" fmla="*/ 956241 h 3685793"/>
              <a:gd name="connsiteX45" fmla="*/ 4640239 w 5274301"/>
              <a:gd name="connsiteY45" fmla="*/ 1106367 h 3685793"/>
              <a:gd name="connsiteX46" fmla="*/ 4694830 w 5274301"/>
              <a:gd name="connsiteY46" fmla="*/ 1133662 h 3685793"/>
              <a:gd name="connsiteX47" fmla="*/ 4763069 w 5274301"/>
              <a:gd name="connsiteY47" fmla="*/ 1174605 h 3685793"/>
              <a:gd name="connsiteX48" fmla="*/ 4872251 w 5274301"/>
              <a:gd name="connsiteY48" fmla="*/ 1201901 h 3685793"/>
              <a:gd name="connsiteX49" fmla="*/ 5090615 w 5274301"/>
              <a:gd name="connsiteY49" fmla="*/ 1283787 h 3685793"/>
              <a:gd name="connsiteX50" fmla="*/ 5117910 w 5274301"/>
              <a:gd name="connsiteY50" fmla="*/ 1324731 h 3685793"/>
              <a:gd name="connsiteX51" fmla="*/ 5145206 w 5274301"/>
              <a:gd name="connsiteY51" fmla="*/ 1556743 h 3685793"/>
              <a:gd name="connsiteX52" fmla="*/ 5158854 w 5274301"/>
              <a:gd name="connsiteY52" fmla="*/ 1597686 h 3685793"/>
              <a:gd name="connsiteX53" fmla="*/ 5213445 w 5274301"/>
              <a:gd name="connsiteY53" fmla="*/ 1706868 h 3685793"/>
              <a:gd name="connsiteX54" fmla="*/ 5240740 w 5274301"/>
              <a:gd name="connsiteY54" fmla="*/ 1802402 h 3685793"/>
              <a:gd name="connsiteX55" fmla="*/ 5254388 w 5274301"/>
              <a:gd name="connsiteY55" fmla="*/ 2280074 h 3685793"/>
              <a:gd name="connsiteX56" fmla="*/ 5117910 w 5274301"/>
              <a:gd name="connsiteY56" fmla="*/ 2894223 h 3685793"/>
              <a:gd name="connsiteX57" fmla="*/ 5063319 w 5274301"/>
              <a:gd name="connsiteY57" fmla="*/ 2921519 h 3685793"/>
              <a:gd name="connsiteX58" fmla="*/ 5049672 w 5274301"/>
              <a:gd name="connsiteY58" fmla="*/ 2989758 h 3685793"/>
              <a:gd name="connsiteX59" fmla="*/ 5036024 w 5274301"/>
              <a:gd name="connsiteY59" fmla="*/ 3085292 h 3685793"/>
              <a:gd name="connsiteX60" fmla="*/ 5022376 w 5274301"/>
              <a:gd name="connsiteY60" fmla="*/ 3126235 h 3685793"/>
              <a:gd name="connsiteX61" fmla="*/ 5008728 w 5274301"/>
              <a:gd name="connsiteY61" fmla="*/ 3180826 h 3685793"/>
              <a:gd name="connsiteX62" fmla="*/ 4885899 w 5274301"/>
              <a:gd name="connsiteY62" fmla="*/ 3276361 h 3685793"/>
              <a:gd name="connsiteX63" fmla="*/ 4858603 w 5274301"/>
              <a:gd name="connsiteY63" fmla="*/ 3317304 h 3685793"/>
              <a:gd name="connsiteX64" fmla="*/ 4776716 w 5274301"/>
              <a:gd name="connsiteY64" fmla="*/ 3399190 h 3685793"/>
              <a:gd name="connsiteX65" fmla="*/ 4749421 w 5274301"/>
              <a:gd name="connsiteY65" fmla="*/ 3440134 h 3685793"/>
              <a:gd name="connsiteX66" fmla="*/ 4708478 w 5274301"/>
              <a:gd name="connsiteY66" fmla="*/ 3453781 h 3685793"/>
              <a:gd name="connsiteX67" fmla="*/ 4626591 w 5274301"/>
              <a:gd name="connsiteY67" fmla="*/ 3467429 h 3685793"/>
              <a:gd name="connsiteX68" fmla="*/ 4572000 w 5274301"/>
              <a:gd name="connsiteY68" fmla="*/ 3481077 h 3685793"/>
              <a:gd name="connsiteX69" fmla="*/ 4531057 w 5274301"/>
              <a:gd name="connsiteY69" fmla="*/ 3508372 h 3685793"/>
              <a:gd name="connsiteX70" fmla="*/ 4408227 w 5274301"/>
              <a:gd name="connsiteY70" fmla="*/ 3535668 h 3685793"/>
              <a:gd name="connsiteX71" fmla="*/ 4367284 w 5274301"/>
              <a:gd name="connsiteY71" fmla="*/ 3562964 h 3685793"/>
              <a:gd name="connsiteX72" fmla="*/ 4339988 w 5274301"/>
              <a:gd name="connsiteY72" fmla="*/ 3603907 h 3685793"/>
              <a:gd name="connsiteX73" fmla="*/ 4189863 w 5274301"/>
              <a:gd name="connsiteY73" fmla="*/ 3644850 h 3685793"/>
              <a:gd name="connsiteX74" fmla="*/ 4094328 w 5274301"/>
              <a:gd name="connsiteY74" fmla="*/ 3658498 h 3685793"/>
              <a:gd name="connsiteX75" fmla="*/ 3985146 w 5274301"/>
              <a:gd name="connsiteY75" fmla="*/ 3685793 h 3685793"/>
              <a:gd name="connsiteX76" fmla="*/ 3807725 w 5274301"/>
              <a:gd name="connsiteY76" fmla="*/ 3672146 h 3685793"/>
              <a:gd name="connsiteX77" fmla="*/ 3766782 w 5274301"/>
              <a:gd name="connsiteY77" fmla="*/ 3658498 h 3685793"/>
              <a:gd name="connsiteX78" fmla="*/ 3725839 w 5274301"/>
              <a:gd name="connsiteY78" fmla="*/ 3631202 h 3685793"/>
              <a:gd name="connsiteX79" fmla="*/ 3643952 w 5274301"/>
              <a:gd name="connsiteY79" fmla="*/ 3603907 h 3685793"/>
              <a:gd name="connsiteX80" fmla="*/ 3616657 w 5274301"/>
              <a:gd name="connsiteY80" fmla="*/ 3562964 h 3685793"/>
              <a:gd name="connsiteX81" fmla="*/ 3562066 w 5274301"/>
              <a:gd name="connsiteY81" fmla="*/ 3549316 h 3685793"/>
              <a:gd name="connsiteX82" fmla="*/ 3521122 w 5274301"/>
              <a:gd name="connsiteY82" fmla="*/ 3535668 h 3685793"/>
              <a:gd name="connsiteX83" fmla="*/ 3452884 w 5274301"/>
              <a:gd name="connsiteY83" fmla="*/ 3522020 h 3685793"/>
              <a:gd name="connsiteX84" fmla="*/ 3411940 w 5274301"/>
              <a:gd name="connsiteY84" fmla="*/ 3508372 h 3685793"/>
              <a:gd name="connsiteX85" fmla="*/ 3302758 w 5274301"/>
              <a:gd name="connsiteY85" fmla="*/ 3481077 h 3685793"/>
              <a:gd name="connsiteX86" fmla="*/ 3220872 w 5274301"/>
              <a:gd name="connsiteY86" fmla="*/ 3412838 h 3685793"/>
              <a:gd name="connsiteX87" fmla="*/ 3207224 w 5274301"/>
              <a:gd name="connsiteY87" fmla="*/ 3371895 h 3685793"/>
              <a:gd name="connsiteX88" fmla="*/ 3138985 w 5274301"/>
              <a:gd name="connsiteY88" fmla="*/ 3358247 h 3685793"/>
              <a:gd name="connsiteX89" fmla="*/ 3043451 w 5274301"/>
              <a:gd name="connsiteY89" fmla="*/ 3330952 h 3685793"/>
              <a:gd name="connsiteX90" fmla="*/ 3002507 w 5274301"/>
              <a:gd name="connsiteY90" fmla="*/ 3276361 h 3685793"/>
              <a:gd name="connsiteX91" fmla="*/ 2906973 w 5274301"/>
              <a:gd name="connsiteY91" fmla="*/ 3194474 h 3685793"/>
              <a:gd name="connsiteX92" fmla="*/ 2797791 w 5274301"/>
              <a:gd name="connsiteY92" fmla="*/ 3153531 h 3685793"/>
              <a:gd name="connsiteX93" fmla="*/ 2756848 w 5274301"/>
              <a:gd name="connsiteY93" fmla="*/ 3126235 h 3685793"/>
              <a:gd name="connsiteX94" fmla="*/ 2729552 w 5274301"/>
              <a:gd name="connsiteY94" fmla="*/ 3017053 h 3685793"/>
              <a:gd name="connsiteX95" fmla="*/ 2715905 w 5274301"/>
              <a:gd name="connsiteY95" fmla="*/ 2921519 h 3685793"/>
              <a:gd name="connsiteX96" fmla="*/ 2647666 w 5274301"/>
              <a:gd name="connsiteY96" fmla="*/ 2907871 h 3685793"/>
              <a:gd name="connsiteX97" fmla="*/ 2552131 w 5274301"/>
              <a:gd name="connsiteY97" fmla="*/ 2894223 h 3685793"/>
              <a:gd name="connsiteX98" fmla="*/ 2524836 w 5274301"/>
              <a:gd name="connsiteY98" fmla="*/ 2853280 h 3685793"/>
              <a:gd name="connsiteX99" fmla="*/ 2511188 w 5274301"/>
              <a:gd name="connsiteY99" fmla="*/ 2812337 h 3685793"/>
              <a:gd name="connsiteX100" fmla="*/ 2497540 w 5274301"/>
              <a:gd name="connsiteY100" fmla="*/ 2443847 h 3685793"/>
              <a:gd name="connsiteX101" fmla="*/ 2483893 w 5274301"/>
              <a:gd name="connsiteY101" fmla="*/ 2389256 h 3685793"/>
              <a:gd name="connsiteX102" fmla="*/ 2497540 w 5274301"/>
              <a:gd name="connsiteY102" fmla="*/ 2252778 h 3685793"/>
              <a:gd name="connsiteX103" fmla="*/ 2511188 w 5274301"/>
              <a:gd name="connsiteY103" fmla="*/ 2184540 h 3685793"/>
              <a:gd name="connsiteX104" fmla="*/ 2565779 w 5274301"/>
              <a:gd name="connsiteY104" fmla="*/ 2170892 h 3685793"/>
              <a:gd name="connsiteX105" fmla="*/ 2661313 w 5274301"/>
              <a:gd name="connsiteY105" fmla="*/ 2075358 h 3685793"/>
              <a:gd name="connsiteX106" fmla="*/ 3452884 w 5274301"/>
              <a:gd name="connsiteY106" fmla="*/ 2061710 h 3685793"/>
              <a:gd name="connsiteX107" fmla="*/ 3466531 w 5274301"/>
              <a:gd name="connsiteY107" fmla="*/ 1843346 h 3685793"/>
              <a:gd name="connsiteX108" fmla="*/ 3439236 w 5274301"/>
              <a:gd name="connsiteY108" fmla="*/ 1638629 h 3685793"/>
              <a:gd name="connsiteX109" fmla="*/ 3357349 w 5274301"/>
              <a:gd name="connsiteY109" fmla="*/ 1515799 h 3685793"/>
              <a:gd name="connsiteX110" fmla="*/ 3316406 w 5274301"/>
              <a:gd name="connsiteY110" fmla="*/ 1447561 h 3685793"/>
              <a:gd name="connsiteX111" fmla="*/ 3248167 w 5274301"/>
              <a:gd name="connsiteY111" fmla="*/ 1283787 h 3685793"/>
              <a:gd name="connsiteX112" fmla="*/ 3166281 w 5274301"/>
              <a:gd name="connsiteY112" fmla="*/ 1256492 h 3685793"/>
              <a:gd name="connsiteX113" fmla="*/ 3125337 w 5274301"/>
              <a:gd name="connsiteY113" fmla="*/ 1242844 h 3685793"/>
              <a:gd name="connsiteX114" fmla="*/ 2988860 w 5274301"/>
              <a:gd name="connsiteY114" fmla="*/ 1215549 h 3685793"/>
              <a:gd name="connsiteX115" fmla="*/ 2961564 w 5274301"/>
              <a:gd name="connsiteY115" fmla="*/ 1174605 h 3685793"/>
              <a:gd name="connsiteX116" fmla="*/ 2879678 w 5274301"/>
              <a:gd name="connsiteY116" fmla="*/ 1106367 h 3685793"/>
              <a:gd name="connsiteX117" fmla="*/ 2825087 w 5274301"/>
              <a:gd name="connsiteY117" fmla="*/ 1092719 h 3685793"/>
              <a:gd name="connsiteX118" fmla="*/ 2784143 w 5274301"/>
              <a:gd name="connsiteY118" fmla="*/ 1079071 h 3685793"/>
              <a:gd name="connsiteX119" fmla="*/ 2743200 w 5274301"/>
              <a:gd name="connsiteY119" fmla="*/ 1051775 h 3685793"/>
              <a:gd name="connsiteX120" fmla="*/ 2552131 w 5274301"/>
              <a:gd name="connsiteY120" fmla="*/ 969889 h 3685793"/>
              <a:gd name="connsiteX121" fmla="*/ 2538484 w 5274301"/>
              <a:gd name="connsiteY121" fmla="*/ 928946 h 3685793"/>
              <a:gd name="connsiteX122" fmla="*/ 2497540 w 5274301"/>
              <a:gd name="connsiteY122" fmla="*/ 915298 h 3685793"/>
              <a:gd name="connsiteX123" fmla="*/ 2279176 w 5274301"/>
              <a:gd name="connsiteY123" fmla="*/ 928946 h 3685793"/>
              <a:gd name="connsiteX124" fmla="*/ 2265528 w 5274301"/>
              <a:gd name="connsiteY124" fmla="*/ 983537 h 3685793"/>
              <a:gd name="connsiteX125" fmla="*/ 2088107 w 5274301"/>
              <a:gd name="connsiteY125" fmla="*/ 997184 h 3685793"/>
              <a:gd name="connsiteX126" fmla="*/ 1992573 w 5274301"/>
              <a:gd name="connsiteY126" fmla="*/ 983537 h 3685793"/>
              <a:gd name="connsiteX127" fmla="*/ 1733266 w 5274301"/>
              <a:gd name="connsiteY127" fmla="*/ 997184 h 3685793"/>
              <a:gd name="connsiteX128" fmla="*/ 1651379 w 5274301"/>
              <a:gd name="connsiteY128" fmla="*/ 1065423 h 3685793"/>
              <a:gd name="connsiteX129" fmla="*/ 1610436 w 5274301"/>
              <a:gd name="connsiteY129" fmla="*/ 1079071 h 3685793"/>
              <a:gd name="connsiteX130" fmla="*/ 1419367 w 5274301"/>
              <a:gd name="connsiteY130" fmla="*/ 1092719 h 3685793"/>
              <a:gd name="connsiteX131" fmla="*/ 1323833 w 5274301"/>
              <a:gd name="connsiteY131" fmla="*/ 1174605 h 3685793"/>
              <a:gd name="connsiteX132" fmla="*/ 1241946 w 5274301"/>
              <a:gd name="connsiteY132" fmla="*/ 1229196 h 3685793"/>
              <a:gd name="connsiteX133" fmla="*/ 1187355 w 5274301"/>
              <a:gd name="connsiteY133" fmla="*/ 1297435 h 3685793"/>
              <a:gd name="connsiteX134" fmla="*/ 1105469 w 5274301"/>
              <a:gd name="connsiteY134" fmla="*/ 1365674 h 3685793"/>
              <a:gd name="connsiteX135" fmla="*/ 1064525 w 5274301"/>
              <a:gd name="connsiteY135" fmla="*/ 1461208 h 3685793"/>
              <a:gd name="connsiteX136" fmla="*/ 1050878 w 5274301"/>
              <a:gd name="connsiteY136" fmla="*/ 1502152 h 3685793"/>
              <a:gd name="connsiteX137" fmla="*/ 968991 w 5274301"/>
              <a:gd name="connsiteY137" fmla="*/ 1529447 h 3685793"/>
              <a:gd name="connsiteX138" fmla="*/ 941696 w 5274301"/>
              <a:gd name="connsiteY138" fmla="*/ 1570390 h 3685793"/>
              <a:gd name="connsiteX139" fmla="*/ 928048 w 5274301"/>
              <a:gd name="connsiteY139" fmla="*/ 1665925 h 3685793"/>
              <a:gd name="connsiteX140" fmla="*/ 846161 w 5274301"/>
              <a:gd name="connsiteY140" fmla="*/ 1693220 h 3685793"/>
              <a:gd name="connsiteX141" fmla="*/ 818866 w 5274301"/>
              <a:gd name="connsiteY141" fmla="*/ 1734164 h 3685793"/>
              <a:gd name="connsiteX142" fmla="*/ 777922 w 5274301"/>
              <a:gd name="connsiteY142" fmla="*/ 1897937 h 3685793"/>
              <a:gd name="connsiteX143" fmla="*/ 668740 w 5274301"/>
              <a:gd name="connsiteY143" fmla="*/ 1925232 h 3685793"/>
              <a:gd name="connsiteX144" fmla="*/ 641445 w 5274301"/>
              <a:gd name="connsiteY144" fmla="*/ 1966175 h 3685793"/>
              <a:gd name="connsiteX145" fmla="*/ 614149 w 5274301"/>
              <a:gd name="connsiteY145" fmla="*/ 2048062 h 3685793"/>
              <a:gd name="connsiteX146" fmla="*/ 573206 w 5274301"/>
              <a:gd name="connsiteY146" fmla="*/ 2075358 h 3685793"/>
              <a:gd name="connsiteX147" fmla="*/ 559558 w 5274301"/>
              <a:gd name="connsiteY147" fmla="*/ 2116301 h 3685793"/>
              <a:gd name="connsiteX148" fmla="*/ 477672 w 5274301"/>
              <a:gd name="connsiteY148" fmla="*/ 2198187 h 3685793"/>
              <a:gd name="connsiteX149" fmla="*/ 395785 w 5274301"/>
              <a:gd name="connsiteY149" fmla="*/ 2225483 h 3685793"/>
              <a:gd name="connsiteX150" fmla="*/ 354842 w 5274301"/>
              <a:gd name="connsiteY150" fmla="*/ 2239131 h 3685793"/>
              <a:gd name="connsiteX151" fmla="*/ 313899 w 5274301"/>
              <a:gd name="connsiteY151" fmla="*/ 2252778 h 3685793"/>
              <a:gd name="connsiteX152" fmla="*/ 232012 w 5274301"/>
              <a:gd name="connsiteY152" fmla="*/ 2307370 h 3685793"/>
              <a:gd name="connsiteX153" fmla="*/ 163773 w 5274301"/>
              <a:gd name="connsiteY153" fmla="*/ 2375608 h 3685793"/>
              <a:gd name="connsiteX154" fmla="*/ 122830 w 5274301"/>
              <a:gd name="connsiteY154" fmla="*/ 2389256 h 3685793"/>
              <a:gd name="connsiteX155" fmla="*/ 40943 w 5274301"/>
              <a:gd name="connsiteY155" fmla="*/ 2402904 h 3685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</a:cxnLst>
            <a:rect l="l" t="t" r="r" b="b"/>
            <a:pathLst>
              <a:path w="5274301" h="3685793">
                <a:moveTo>
                  <a:pt x="0" y="2457495"/>
                </a:moveTo>
                <a:cubicBezTo>
                  <a:pt x="9099" y="2434749"/>
                  <a:pt x="15565" y="2410763"/>
                  <a:pt x="27296" y="2389256"/>
                </a:cubicBezTo>
                <a:cubicBezTo>
                  <a:pt x="43005" y="2360457"/>
                  <a:pt x="81887" y="2307370"/>
                  <a:pt x="81887" y="2307370"/>
                </a:cubicBezTo>
                <a:cubicBezTo>
                  <a:pt x="89323" y="2285059"/>
                  <a:pt x="100549" y="2239409"/>
                  <a:pt x="122830" y="2225483"/>
                </a:cubicBezTo>
                <a:cubicBezTo>
                  <a:pt x="147228" y="2210234"/>
                  <a:pt x="180776" y="2214146"/>
                  <a:pt x="204716" y="2198187"/>
                </a:cubicBezTo>
                <a:lnTo>
                  <a:pt x="245660" y="2170892"/>
                </a:lnTo>
                <a:cubicBezTo>
                  <a:pt x="286316" y="2109907"/>
                  <a:pt x="299487" y="2105712"/>
                  <a:pt x="313899" y="2048062"/>
                </a:cubicBezTo>
                <a:cubicBezTo>
                  <a:pt x="319525" y="2025558"/>
                  <a:pt x="322997" y="2002569"/>
                  <a:pt x="327546" y="1979823"/>
                </a:cubicBezTo>
                <a:cubicBezTo>
                  <a:pt x="332095" y="1916134"/>
                  <a:pt x="333733" y="1852169"/>
                  <a:pt x="341194" y="1788755"/>
                </a:cubicBezTo>
                <a:cubicBezTo>
                  <a:pt x="342875" y="1774467"/>
                  <a:pt x="353596" y="1762143"/>
                  <a:pt x="354842" y="1747811"/>
                </a:cubicBezTo>
                <a:cubicBezTo>
                  <a:pt x="362734" y="1657055"/>
                  <a:pt x="332604" y="1558589"/>
                  <a:pt x="368490" y="1474856"/>
                </a:cubicBezTo>
                <a:cubicBezTo>
                  <a:pt x="382938" y="1441144"/>
                  <a:pt x="441278" y="1465757"/>
                  <a:pt x="477672" y="1461208"/>
                </a:cubicBezTo>
                <a:cubicBezTo>
                  <a:pt x="482221" y="1447560"/>
                  <a:pt x="482957" y="1431971"/>
                  <a:pt x="491319" y="1420265"/>
                </a:cubicBezTo>
                <a:cubicBezTo>
                  <a:pt x="518502" y="1382208"/>
                  <a:pt x="563764" y="1352284"/>
                  <a:pt x="600502" y="1324731"/>
                </a:cubicBezTo>
                <a:cubicBezTo>
                  <a:pt x="605051" y="1301985"/>
                  <a:pt x="603775" y="1277240"/>
                  <a:pt x="614149" y="1256492"/>
                </a:cubicBezTo>
                <a:cubicBezTo>
                  <a:pt x="627176" y="1230438"/>
                  <a:pt x="652035" y="1212117"/>
                  <a:pt x="668740" y="1188253"/>
                </a:cubicBezTo>
                <a:cubicBezTo>
                  <a:pt x="683952" y="1166522"/>
                  <a:pt x="698707" y="1144163"/>
                  <a:pt x="709684" y="1120014"/>
                </a:cubicBezTo>
                <a:cubicBezTo>
                  <a:pt x="721590" y="1093821"/>
                  <a:pt x="736979" y="1038128"/>
                  <a:pt x="736979" y="1038128"/>
                </a:cubicBezTo>
                <a:cubicBezTo>
                  <a:pt x="732430" y="969889"/>
                  <a:pt x="742119" y="899170"/>
                  <a:pt x="723331" y="833411"/>
                </a:cubicBezTo>
                <a:cubicBezTo>
                  <a:pt x="719379" y="819579"/>
                  <a:pt x="685209" y="861166"/>
                  <a:pt x="682388" y="847059"/>
                </a:cubicBezTo>
                <a:cubicBezTo>
                  <a:pt x="672534" y="797787"/>
                  <a:pt x="692456" y="747054"/>
                  <a:pt x="696036" y="696934"/>
                </a:cubicBezTo>
                <a:cubicBezTo>
                  <a:pt x="701556" y="619660"/>
                  <a:pt x="702670" y="542075"/>
                  <a:pt x="709684" y="464922"/>
                </a:cubicBezTo>
                <a:cubicBezTo>
                  <a:pt x="712942" y="429079"/>
                  <a:pt x="724188" y="389849"/>
                  <a:pt x="736979" y="355740"/>
                </a:cubicBezTo>
                <a:cubicBezTo>
                  <a:pt x="745581" y="332801"/>
                  <a:pt x="755673" y="310440"/>
                  <a:pt x="764275" y="287501"/>
                </a:cubicBezTo>
                <a:cubicBezTo>
                  <a:pt x="778956" y="248350"/>
                  <a:pt x="780818" y="234976"/>
                  <a:pt x="791570" y="191967"/>
                </a:cubicBezTo>
                <a:cubicBezTo>
                  <a:pt x="796119" y="155573"/>
                  <a:pt x="772413" y="99187"/>
                  <a:pt x="805218" y="82784"/>
                </a:cubicBezTo>
                <a:cubicBezTo>
                  <a:pt x="874510" y="48138"/>
                  <a:pt x="960006" y="75315"/>
                  <a:pt x="1037230" y="69137"/>
                </a:cubicBezTo>
                <a:cubicBezTo>
                  <a:pt x="1205259" y="55695"/>
                  <a:pt x="1094241" y="55143"/>
                  <a:pt x="1282890" y="28193"/>
                </a:cubicBezTo>
                <a:cubicBezTo>
                  <a:pt x="1332633" y="21087"/>
                  <a:pt x="1382973" y="19095"/>
                  <a:pt x="1433015" y="14546"/>
                </a:cubicBezTo>
                <a:cubicBezTo>
                  <a:pt x="1540969" y="-12443"/>
                  <a:pt x="1446983" y="4521"/>
                  <a:pt x="1624084" y="14546"/>
                </a:cubicBezTo>
                <a:cubicBezTo>
                  <a:pt x="1819600" y="25613"/>
                  <a:pt x="2015542" y="28814"/>
                  <a:pt x="2210937" y="41841"/>
                </a:cubicBezTo>
                <a:lnTo>
                  <a:pt x="2415654" y="55489"/>
                </a:lnTo>
                <a:cubicBezTo>
                  <a:pt x="2465696" y="73686"/>
                  <a:pt x="2518153" y="86267"/>
                  <a:pt x="2565779" y="110080"/>
                </a:cubicBezTo>
                <a:cubicBezTo>
                  <a:pt x="2591833" y="123107"/>
                  <a:pt x="2610714" y="147193"/>
                  <a:pt x="2634018" y="164671"/>
                </a:cubicBezTo>
                <a:cubicBezTo>
                  <a:pt x="2647140" y="174513"/>
                  <a:pt x="2658635" y="190387"/>
                  <a:pt x="2674961" y="191967"/>
                </a:cubicBezTo>
                <a:cubicBezTo>
                  <a:pt x="2801829" y="204244"/>
                  <a:pt x="2929720" y="201065"/>
                  <a:pt x="3057099" y="205614"/>
                </a:cubicBezTo>
                <a:cubicBezTo>
                  <a:pt x="3138985" y="228360"/>
                  <a:pt x="3224488" y="240739"/>
                  <a:pt x="3302758" y="273853"/>
                </a:cubicBezTo>
                <a:cubicBezTo>
                  <a:pt x="3468238" y="343864"/>
                  <a:pt x="3359571" y="339024"/>
                  <a:pt x="3466531" y="410331"/>
                </a:cubicBezTo>
                <a:cubicBezTo>
                  <a:pt x="3500387" y="432902"/>
                  <a:pt x="3537934" y="449810"/>
                  <a:pt x="3575713" y="464922"/>
                </a:cubicBezTo>
                <a:cubicBezTo>
                  <a:pt x="3753052" y="535857"/>
                  <a:pt x="3737809" y="512270"/>
                  <a:pt x="3930555" y="560456"/>
                </a:cubicBezTo>
                <a:cubicBezTo>
                  <a:pt x="3976633" y="571975"/>
                  <a:pt x="4021742" y="587097"/>
                  <a:pt x="4067033" y="601399"/>
                </a:cubicBezTo>
                <a:cubicBezTo>
                  <a:pt x="4127343" y="620444"/>
                  <a:pt x="4226769" y="651717"/>
                  <a:pt x="4285397" y="683286"/>
                </a:cubicBezTo>
                <a:cubicBezTo>
                  <a:pt x="4348393" y="717207"/>
                  <a:pt x="4394562" y="760609"/>
                  <a:pt x="4449170" y="806116"/>
                </a:cubicBezTo>
                <a:cubicBezTo>
                  <a:pt x="4458269" y="828862"/>
                  <a:pt x="4468094" y="851331"/>
                  <a:pt x="4476466" y="874355"/>
                </a:cubicBezTo>
                <a:cubicBezTo>
                  <a:pt x="4486299" y="901395"/>
                  <a:pt x="4489984" y="930982"/>
                  <a:pt x="4503761" y="956241"/>
                </a:cubicBezTo>
                <a:cubicBezTo>
                  <a:pt x="4519032" y="984238"/>
                  <a:pt x="4621817" y="1097156"/>
                  <a:pt x="4640239" y="1106367"/>
                </a:cubicBezTo>
                <a:cubicBezTo>
                  <a:pt x="4658436" y="1115465"/>
                  <a:pt x="4677045" y="1123782"/>
                  <a:pt x="4694830" y="1133662"/>
                </a:cubicBezTo>
                <a:cubicBezTo>
                  <a:pt x="4718018" y="1146544"/>
                  <a:pt x="4738311" y="1165083"/>
                  <a:pt x="4763069" y="1174605"/>
                </a:cubicBezTo>
                <a:cubicBezTo>
                  <a:pt x="4798083" y="1188072"/>
                  <a:pt x="4836105" y="1191861"/>
                  <a:pt x="4872251" y="1201901"/>
                </a:cubicBezTo>
                <a:cubicBezTo>
                  <a:pt x="5021389" y="1243328"/>
                  <a:pt x="4976893" y="1226927"/>
                  <a:pt x="5090615" y="1283787"/>
                </a:cubicBezTo>
                <a:cubicBezTo>
                  <a:pt x="5099713" y="1297435"/>
                  <a:pt x="5110575" y="1310060"/>
                  <a:pt x="5117910" y="1324731"/>
                </a:cubicBezTo>
                <a:cubicBezTo>
                  <a:pt x="5149342" y="1387595"/>
                  <a:pt x="5141223" y="1522890"/>
                  <a:pt x="5145206" y="1556743"/>
                </a:cubicBezTo>
                <a:cubicBezTo>
                  <a:pt x="5146887" y="1571030"/>
                  <a:pt x="5152901" y="1584590"/>
                  <a:pt x="5158854" y="1597686"/>
                </a:cubicBezTo>
                <a:cubicBezTo>
                  <a:pt x="5175692" y="1634729"/>
                  <a:pt x="5200577" y="1668266"/>
                  <a:pt x="5213445" y="1706868"/>
                </a:cubicBezTo>
                <a:cubicBezTo>
                  <a:pt x="5233025" y="1765605"/>
                  <a:pt x="5223604" y="1733855"/>
                  <a:pt x="5240740" y="1802402"/>
                </a:cubicBezTo>
                <a:cubicBezTo>
                  <a:pt x="5245289" y="1961626"/>
                  <a:pt x="5254388" y="2120785"/>
                  <a:pt x="5254388" y="2280074"/>
                </a:cubicBezTo>
                <a:cubicBezTo>
                  <a:pt x="5254388" y="2483978"/>
                  <a:pt x="5351198" y="2777577"/>
                  <a:pt x="5117910" y="2894223"/>
                </a:cubicBezTo>
                <a:lnTo>
                  <a:pt x="5063319" y="2921519"/>
                </a:lnTo>
                <a:cubicBezTo>
                  <a:pt x="5058770" y="2944265"/>
                  <a:pt x="5053485" y="2966877"/>
                  <a:pt x="5049672" y="2989758"/>
                </a:cubicBezTo>
                <a:cubicBezTo>
                  <a:pt x="5044384" y="3021488"/>
                  <a:pt x="5042333" y="3053749"/>
                  <a:pt x="5036024" y="3085292"/>
                </a:cubicBezTo>
                <a:cubicBezTo>
                  <a:pt x="5033203" y="3099399"/>
                  <a:pt x="5026328" y="3112403"/>
                  <a:pt x="5022376" y="3126235"/>
                </a:cubicBezTo>
                <a:cubicBezTo>
                  <a:pt x="5017223" y="3144270"/>
                  <a:pt x="5019484" y="3165460"/>
                  <a:pt x="5008728" y="3180826"/>
                </a:cubicBezTo>
                <a:cubicBezTo>
                  <a:pt x="4952692" y="3260878"/>
                  <a:pt x="4950038" y="3254981"/>
                  <a:pt x="4885899" y="3276361"/>
                </a:cubicBezTo>
                <a:cubicBezTo>
                  <a:pt x="4876800" y="3290009"/>
                  <a:pt x="4869500" y="3305045"/>
                  <a:pt x="4858603" y="3317304"/>
                </a:cubicBezTo>
                <a:cubicBezTo>
                  <a:pt x="4832957" y="3346155"/>
                  <a:pt x="4798128" y="3367071"/>
                  <a:pt x="4776716" y="3399190"/>
                </a:cubicBezTo>
                <a:cubicBezTo>
                  <a:pt x="4767618" y="3412838"/>
                  <a:pt x="4762229" y="3429887"/>
                  <a:pt x="4749421" y="3440134"/>
                </a:cubicBezTo>
                <a:cubicBezTo>
                  <a:pt x="4738188" y="3449121"/>
                  <a:pt x="4722521" y="3450660"/>
                  <a:pt x="4708478" y="3453781"/>
                </a:cubicBezTo>
                <a:cubicBezTo>
                  <a:pt x="4681465" y="3459784"/>
                  <a:pt x="4653726" y="3462002"/>
                  <a:pt x="4626591" y="3467429"/>
                </a:cubicBezTo>
                <a:cubicBezTo>
                  <a:pt x="4608198" y="3471108"/>
                  <a:pt x="4590197" y="3476528"/>
                  <a:pt x="4572000" y="3481077"/>
                </a:cubicBezTo>
                <a:cubicBezTo>
                  <a:pt x="4558352" y="3490175"/>
                  <a:pt x="4546618" y="3503185"/>
                  <a:pt x="4531057" y="3508372"/>
                </a:cubicBezTo>
                <a:cubicBezTo>
                  <a:pt x="4468159" y="3529338"/>
                  <a:pt x="4458173" y="3510694"/>
                  <a:pt x="4408227" y="3535668"/>
                </a:cubicBezTo>
                <a:cubicBezTo>
                  <a:pt x="4393556" y="3543004"/>
                  <a:pt x="4380932" y="3553865"/>
                  <a:pt x="4367284" y="3562964"/>
                </a:cubicBezTo>
                <a:cubicBezTo>
                  <a:pt x="4358185" y="3576612"/>
                  <a:pt x="4351586" y="3592309"/>
                  <a:pt x="4339988" y="3603907"/>
                </a:cubicBezTo>
                <a:cubicBezTo>
                  <a:pt x="4295473" y="3648421"/>
                  <a:pt x="4255069" y="3636156"/>
                  <a:pt x="4189863" y="3644850"/>
                </a:cubicBezTo>
                <a:lnTo>
                  <a:pt x="4094328" y="3658498"/>
                </a:lnTo>
                <a:cubicBezTo>
                  <a:pt x="4062017" y="3669269"/>
                  <a:pt x="4018088" y="3685793"/>
                  <a:pt x="3985146" y="3685793"/>
                </a:cubicBezTo>
                <a:cubicBezTo>
                  <a:pt x="3925831" y="3685793"/>
                  <a:pt x="3866865" y="3676695"/>
                  <a:pt x="3807725" y="3672146"/>
                </a:cubicBezTo>
                <a:cubicBezTo>
                  <a:pt x="3794077" y="3667597"/>
                  <a:pt x="3779649" y="3664932"/>
                  <a:pt x="3766782" y="3658498"/>
                </a:cubicBezTo>
                <a:cubicBezTo>
                  <a:pt x="3752111" y="3651162"/>
                  <a:pt x="3740828" y="3637864"/>
                  <a:pt x="3725839" y="3631202"/>
                </a:cubicBezTo>
                <a:cubicBezTo>
                  <a:pt x="3699547" y="3619517"/>
                  <a:pt x="3643952" y="3603907"/>
                  <a:pt x="3643952" y="3603907"/>
                </a:cubicBezTo>
                <a:cubicBezTo>
                  <a:pt x="3634854" y="3590259"/>
                  <a:pt x="3630305" y="3572062"/>
                  <a:pt x="3616657" y="3562964"/>
                </a:cubicBezTo>
                <a:cubicBezTo>
                  <a:pt x="3601050" y="3552559"/>
                  <a:pt x="3580101" y="3554469"/>
                  <a:pt x="3562066" y="3549316"/>
                </a:cubicBezTo>
                <a:cubicBezTo>
                  <a:pt x="3548233" y="3545364"/>
                  <a:pt x="3535079" y="3539157"/>
                  <a:pt x="3521122" y="3535668"/>
                </a:cubicBezTo>
                <a:cubicBezTo>
                  <a:pt x="3498618" y="3530042"/>
                  <a:pt x="3475388" y="3527646"/>
                  <a:pt x="3452884" y="3522020"/>
                </a:cubicBezTo>
                <a:cubicBezTo>
                  <a:pt x="3438927" y="3518531"/>
                  <a:pt x="3425819" y="3512157"/>
                  <a:pt x="3411940" y="3508372"/>
                </a:cubicBezTo>
                <a:cubicBezTo>
                  <a:pt x="3375748" y="3498502"/>
                  <a:pt x="3302758" y="3481077"/>
                  <a:pt x="3302758" y="3481077"/>
                </a:cubicBezTo>
                <a:cubicBezTo>
                  <a:pt x="3272547" y="3460936"/>
                  <a:pt x="3241888" y="3444362"/>
                  <a:pt x="3220872" y="3412838"/>
                </a:cubicBezTo>
                <a:cubicBezTo>
                  <a:pt x="3212892" y="3400868"/>
                  <a:pt x="3219194" y="3379875"/>
                  <a:pt x="3207224" y="3371895"/>
                </a:cubicBezTo>
                <a:cubicBezTo>
                  <a:pt x="3187923" y="3359028"/>
                  <a:pt x="3161629" y="3363279"/>
                  <a:pt x="3138985" y="3358247"/>
                </a:cubicBezTo>
                <a:cubicBezTo>
                  <a:pt x="3087578" y="3346823"/>
                  <a:pt x="3089043" y="3346148"/>
                  <a:pt x="3043451" y="3330952"/>
                </a:cubicBezTo>
                <a:cubicBezTo>
                  <a:pt x="3029803" y="3312755"/>
                  <a:pt x="3017310" y="3293631"/>
                  <a:pt x="3002507" y="3276361"/>
                </a:cubicBezTo>
                <a:cubicBezTo>
                  <a:pt x="2979938" y="3250031"/>
                  <a:pt x="2936396" y="3210820"/>
                  <a:pt x="2906973" y="3194474"/>
                </a:cubicBezTo>
                <a:cubicBezTo>
                  <a:pt x="2882488" y="3180871"/>
                  <a:pt x="2828439" y="3163747"/>
                  <a:pt x="2797791" y="3153531"/>
                </a:cubicBezTo>
                <a:cubicBezTo>
                  <a:pt x="2784143" y="3144432"/>
                  <a:pt x="2764183" y="3140906"/>
                  <a:pt x="2756848" y="3126235"/>
                </a:cubicBezTo>
                <a:cubicBezTo>
                  <a:pt x="2740071" y="3092681"/>
                  <a:pt x="2734857" y="3054190"/>
                  <a:pt x="2729552" y="3017053"/>
                </a:cubicBezTo>
                <a:cubicBezTo>
                  <a:pt x="2725003" y="2985208"/>
                  <a:pt x="2735206" y="2947253"/>
                  <a:pt x="2715905" y="2921519"/>
                </a:cubicBezTo>
                <a:cubicBezTo>
                  <a:pt x="2701987" y="2902962"/>
                  <a:pt x="2670547" y="2911685"/>
                  <a:pt x="2647666" y="2907871"/>
                </a:cubicBezTo>
                <a:cubicBezTo>
                  <a:pt x="2615935" y="2902582"/>
                  <a:pt x="2583976" y="2898772"/>
                  <a:pt x="2552131" y="2894223"/>
                </a:cubicBezTo>
                <a:cubicBezTo>
                  <a:pt x="2543033" y="2880575"/>
                  <a:pt x="2532171" y="2867951"/>
                  <a:pt x="2524836" y="2853280"/>
                </a:cubicBezTo>
                <a:cubicBezTo>
                  <a:pt x="2518402" y="2840413"/>
                  <a:pt x="2512145" y="2826691"/>
                  <a:pt x="2511188" y="2812337"/>
                </a:cubicBezTo>
                <a:cubicBezTo>
                  <a:pt x="2503012" y="2689695"/>
                  <a:pt x="2505453" y="2566506"/>
                  <a:pt x="2497540" y="2443847"/>
                </a:cubicBezTo>
                <a:cubicBezTo>
                  <a:pt x="2496332" y="2425129"/>
                  <a:pt x="2488442" y="2407453"/>
                  <a:pt x="2483893" y="2389256"/>
                </a:cubicBezTo>
                <a:cubicBezTo>
                  <a:pt x="2488442" y="2343763"/>
                  <a:pt x="2491498" y="2298096"/>
                  <a:pt x="2497540" y="2252778"/>
                </a:cubicBezTo>
                <a:cubicBezTo>
                  <a:pt x="2500606" y="2229785"/>
                  <a:pt x="2496338" y="2202360"/>
                  <a:pt x="2511188" y="2184540"/>
                </a:cubicBezTo>
                <a:cubicBezTo>
                  <a:pt x="2523196" y="2170130"/>
                  <a:pt x="2547582" y="2175441"/>
                  <a:pt x="2565779" y="2170892"/>
                </a:cubicBezTo>
                <a:cubicBezTo>
                  <a:pt x="2594689" y="2127527"/>
                  <a:pt x="2604009" y="2077237"/>
                  <a:pt x="2661313" y="2075358"/>
                </a:cubicBezTo>
                <a:cubicBezTo>
                  <a:pt x="2925067" y="2066710"/>
                  <a:pt x="3189027" y="2066259"/>
                  <a:pt x="3452884" y="2061710"/>
                </a:cubicBezTo>
                <a:cubicBezTo>
                  <a:pt x="3493109" y="1941033"/>
                  <a:pt x="3485470" y="2001169"/>
                  <a:pt x="3466531" y="1843346"/>
                </a:cubicBezTo>
                <a:cubicBezTo>
                  <a:pt x="3458329" y="1774994"/>
                  <a:pt x="3455181" y="1705600"/>
                  <a:pt x="3439236" y="1638629"/>
                </a:cubicBezTo>
                <a:cubicBezTo>
                  <a:pt x="3416213" y="1541931"/>
                  <a:pt x="3403079" y="1576772"/>
                  <a:pt x="3357349" y="1515799"/>
                </a:cubicBezTo>
                <a:cubicBezTo>
                  <a:pt x="3341433" y="1494578"/>
                  <a:pt x="3330054" y="1470307"/>
                  <a:pt x="3316406" y="1447561"/>
                </a:cubicBezTo>
                <a:cubicBezTo>
                  <a:pt x="3306086" y="1406281"/>
                  <a:pt x="3282518" y="1295237"/>
                  <a:pt x="3248167" y="1283787"/>
                </a:cubicBezTo>
                <a:lnTo>
                  <a:pt x="3166281" y="1256492"/>
                </a:lnTo>
                <a:cubicBezTo>
                  <a:pt x="3152633" y="1251943"/>
                  <a:pt x="3139444" y="1245665"/>
                  <a:pt x="3125337" y="1242844"/>
                </a:cubicBezTo>
                <a:lnTo>
                  <a:pt x="2988860" y="1215549"/>
                </a:lnTo>
                <a:cubicBezTo>
                  <a:pt x="2979761" y="1201901"/>
                  <a:pt x="2972065" y="1187206"/>
                  <a:pt x="2961564" y="1174605"/>
                </a:cubicBezTo>
                <a:cubicBezTo>
                  <a:pt x="2943346" y="1152743"/>
                  <a:pt x="2907511" y="1118295"/>
                  <a:pt x="2879678" y="1106367"/>
                </a:cubicBezTo>
                <a:cubicBezTo>
                  <a:pt x="2862438" y="1098978"/>
                  <a:pt x="2843122" y="1097872"/>
                  <a:pt x="2825087" y="1092719"/>
                </a:cubicBezTo>
                <a:cubicBezTo>
                  <a:pt x="2811254" y="1088767"/>
                  <a:pt x="2797791" y="1083620"/>
                  <a:pt x="2784143" y="1079071"/>
                </a:cubicBezTo>
                <a:cubicBezTo>
                  <a:pt x="2770495" y="1069972"/>
                  <a:pt x="2758276" y="1058236"/>
                  <a:pt x="2743200" y="1051775"/>
                </a:cubicBezTo>
                <a:cubicBezTo>
                  <a:pt x="2532505" y="961476"/>
                  <a:pt x="2651290" y="1035992"/>
                  <a:pt x="2552131" y="969889"/>
                </a:cubicBezTo>
                <a:cubicBezTo>
                  <a:pt x="2547582" y="956241"/>
                  <a:pt x="2548656" y="939118"/>
                  <a:pt x="2538484" y="928946"/>
                </a:cubicBezTo>
                <a:cubicBezTo>
                  <a:pt x="2528311" y="918773"/>
                  <a:pt x="2511926" y="915298"/>
                  <a:pt x="2497540" y="915298"/>
                </a:cubicBezTo>
                <a:cubicBezTo>
                  <a:pt x="2424610" y="915298"/>
                  <a:pt x="2351964" y="924397"/>
                  <a:pt x="2279176" y="928946"/>
                </a:cubicBezTo>
                <a:cubicBezTo>
                  <a:pt x="2274627" y="947143"/>
                  <a:pt x="2275933" y="967930"/>
                  <a:pt x="2265528" y="983537"/>
                </a:cubicBezTo>
                <a:cubicBezTo>
                  <a:pt x="2227831" y="1040082"/>
                  <a:pt x="2125824" y="1001621"/>
                  <a:pt x="2088107" y="997184"/>
                </a:cubicBezTo>
                <a:cubicBezTo>
                  <a:pt x="2056159" y="993426"/>
                  <a:pt x="2024418" y="988086"/>
                  <a:pt x="1992573" y="983537"/>
                </a:cubicBezTo>
                <a:cubicBezTo>
                  <a:pt x="1906137" y="988086"/>
                  <a:pt x="1819028" y="985489"/>
                  <a:pt x="1733266" y="997184"/>
                </a:cubicBezTo>
                <a:cubicBezTo>
                  <a:pt x="1705199" y="1001011"/>
                  <a:pt x="1669873" y="1053094"/>
                  <a:pt x="1651379" y="1065423"/>
                </a:cubicBezTo>
                <a:cubicBezTo>
                  <a:pt x="1639409" y="1073403"/>
                  <a:pt x="1624723" y="1077390"/>
                  <a:pt x="1610436" y="1079071"/>
                </a:cubicBezTo>
                <a:cubicBezTo>
                  <a:pt x="1547021" y="1086532"/>
                  <a:pt x="1483057" y="1088170"/>
                  <a:pt x="1419367" y="1092719"/>
                </a:cubicBezTo>
                <a:cubicBezTo>
                  <a:pt x="1367179" y="1171002"/>
                  <a:pt x="1422599" y="1100530"/>
                  <a:pt x="1323833" y="1174605"/>
                </a:cubicBezTo>
                <a:cubicBezTo>
                  <a:pt x="1242048" y="1235944"/>
                  <a:pt x="1324060" y="1201827"/>
                  <a:pt x="1241946" y="1229196"/>
                </a:cubicBezTo>
                <a:cubicBezTo>
                  <a:pt x="1215378" y="1308905"/>
                  <a:pt x="1249087" y="1235703"/>
                  <a:pt x="1187355" y="1297435"/>
                </a:cubicBezTo>
                <a:cubicBezTo>
                  <a:pt x="1112991" y="1371798"/>
                  <a:pt x="1183669" y="1339607"/>
                  <a:pt x="1105469" y="1365674"/>
                </a:cubicBezTo>
                <a:cubicBezTo>
                  <a:pt x="1063916" y="1428001"/>
                  <a:pt x="1086556" y="1384097"/>
                  <a:pt x="1064525" y="1461208"/>
                </a:cubicBezTo>
                <a:cubicBezTo>
                  <a:pt x="1060573" y="1475041"/>
                  <a:pt x="1062584" y="1493790"/>
                  <a:pt x="1050878" y="1502152"/>
                </a:cubicBezTo>
                <a:cubicBezTo>
                  <a:pt x="1027465" y="1518876"/>
                  <a:pt x="968991" y="1529447"/>
                  <a:pt x="968991" y="1529447"/>
                </a:cubicBezTo>
                <a:cubicBezTo>
                  <a:pt x="959893" y="1543095"/>
                  <a:pt x="946409" y="1554679"/>
                  <a:pt x="941696" y="1570390"/>
                </a:cubicBezTo>
                <a:cubicBezTo>
                  <a:pt x="932453" y="1601202"/>
                  <a:pt x="947798" y="1640533"/>
                  <a:pt x="928048" y="1665925"/>
                </a:cubicBezTo>
                <a:cubicBezTo>
                  <a:pt x="910384" y="1688636"/>
                  <a:pt x="846161" y="1693220"/>
                  <a:pt x="846161" y="1693220"/>
                </a:cubicBezTo>
                <a:cubicBezTo>
                  <a:pt x="837063" y="1706868"/>
                  <a:pt x="822844" y="1718251"/>
                  <a:pt x="818866" y="1734164"/>
                </a:cubicBezTo>
                <a:cubicBezTo>
                  <a:pt x="806802" y="1782420"/>
                  <a:pt x="826717" y="1858901"/>
                  <a:pt x="777922" y="1897937"/>
                </a:cubicBezTo>
                <a:cubicBezTo>
                  <a:pt x="763935" y="1909126"/>
                  <a:pt x="672134" y="1924553"/>
                  <a:pt x="668740" y="1925232"/>
                </a:cubicBezTo>
                <a:cubicBezTo>
                  <a:pt x="659642" y="1938880"/>
                  <a:pt x="648107" y="1951186"/>
                  <a:pt x="641445" y="1966175"/>
                </a:cubicBezTo>
                <a:cubicBezTo>
                  <a:pt x="629760" y="1992467"/>
                  <a:pt x="638089" y="2032102"/>
                  <a:pt x="614149" y="2048062"/>
                </a:cubicBezTo>
                <a:lnTo>
                  <a:pt x="573206" y="2075358"/>
                </a:lnTo>
                <a:cubicBezTo>
                  <a:pt x="568657" y="2089006"/>
                  <a:pt x="565992" y="2103434"/>
                  <a:pt x="559558" y="2116301"/>
                </a:cubicBezTo>
                <a:cubicBezTo>
                  <a:pt x="541087" y="2153243"/>
                  <a:pt x="515651" y="2179198"/>
                  <a:pt x="477672" y="2198187"/>
                </a:cubicBezTo>
                <a:cubicBezTo>
                  <a:pt x="451937" y="2211054"/>
                  <a:pt x="423081" y="2216384"/>
                  <a:pt x="395785" y="2225483"/>
                </a:cubicBezTo>
                <a:lnTo>
                  <a:pt x="354842" y="2239131"/>
                </a:lnTo>
                <a:lnTo>
                  <a:pt x="313899" y="2252778"/>
                </a:lnTo>
                <a:cubicBezTo>
                  <a:pt x="286603" y="2270975"/>
                  <a:pt x="250209" y="2280074"/>
                  <a:pt x="232012" y="2307370"/>
                </a:cubicBezTo>
                <a:cubicBezTo>
                  <a:pt x="204716" y="2348313"/>
                  <a:pt x="209265" y="2352862"/>
                  <a:pt x="163773" y="2375608"/>
                </a:cubicBezTo>
                <a:cubicBezTo>
                  <a:pt x="150906" y="2382042"/>
                  <a:pt x="136873" y="2386135"/>
                  <a:pt x="122830" y="2389256"/>
                </a:cubicBezTo>
                <a:cubicBezTo>
                  <a:pt x="95817" y="2395259"/>
                  <a:pt x="40943" y="2402904"/>
                  <a:pt x="40943" y="2402904"/>
                </a:cubicBezTo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4" name="Freeform 13"/>
          <p:cNvSpPr/>
          <p:nvPr/>
        </p:nvSpPr>
        <p:spPr>
          <a:xfrm>
            <a:off x="3302758" y="968991"/>
            <a:ext cx="1175646" cy="2266684"/>
          </a:xfrm>
          <a:custGeom>
            <a:avLst/>
            <a:gdLst>
              <a:gd name="connsiteX0" fmla="*/ 504967 w 1175646"/>
              <a:gd name="connsiteY0" fmla="*/ 2265528 h 2266684"/>
              <a:gd name="connsiteX1" fmla="*/ 518615 w 1175646"/>
              <a:gd name="connsiteY1" fmla="*/ 2047164 h 2266684"/>
              <a:gd name="connsiteX2" fmla="*/ 545911 w 1175646"/>
              <a:gd name="connsiteY2" fmla="*/ 1965278 h 2266684"/>
              <a:gd name="connsiteX3" fmla="*/ 559558 w 1175646"/>
              <a:gd name="connsiteY3" fmla="*/ 1924334 h 2266684"/>
              <a:gd name="connsiteX4" fmla="*/ 573206 w 1175646"/>
              <a:gd name="connsiteY4" fmla="*/ 1883391 h 2266684"/>
              <a:gd name="connsiteX5" fmla="*/ 586854 w 1175646"/>
              <a:gd name="connsiteY5" fmla="*/ 1719618 h 2266684"/>
              <a:gd name="connsiteX6" fmla="*/ 668741 w 1175646"/>
              <a:gd name="connsiteY6" fmla="*/ 1665027 h 2266684"/>
              <a:gd name="connsiteX7" fmla="*/ 709684 w 1175646"/>
              <a:gd name="connsiteY7" fmla="*/ 1624084 h 2266684"/>
              <a:gd name="connsiteX8" fmla="*/ 723332 w 1175646"/>
              <a:gd name="connsiteY8" fmla="*/ 1583140 h 2266684"/>
              <a:gd name="connsiteX9" fmla="*/ 750627 w 1175646"/>
              <a:gd name="connsiteY9" fmla="*/ 1487606 h 2266684"/>
              <a:gd name="connsiteX10" fmla="*/ 777923 w 1175646"/>
              <a:gd name="connsiteY10" fmla="*/ 1433015 h 2266684"/>
              <a:gd name="connsiteX11" fmla="*/ 832514 w 1175646"/>
              <a:gd name="connsiteY11" fmla="*/ 1392072 h 2266684"/>
              <a:gd name="connsiteX12" fmla="*/ 873457 w 1175646"/>
              <a:gd name="connsiteY12" fmla="*/ 1296537 h 2266684"/>
              <a:gd name="connsiteX13" fmla="*/ 900752 w 1175646"/>
              <a:gd name="connsiteY13" fmla="*/ 1214651 h 2266684"/>
              <a:gd name="connsiteX14" fmla="*/ 928048 w 1175646"/>
              <a:gd name="connsiteY14" fmla="*/ 1119116 h 2266684"/>
              <a:gd name="connsiteX15" fmla="*/ 941696 w 1175646"/>
              <a:gd name="connsiteY15" fmla="*/ 900752 h 2266684"/>
              <a:gd name="connsiteX16" fmla="*/ 996287 w 1175646"/>
              <a:gd name="connsiteY16" fmla="*/ 805218 h 2266684"/>
              <a:gd name="connsiteX17" fmla="*/ 1064526 w 1175646"/>
              <a:gd name="connsiteY17" fmla="*/ 723331 h 2266684"/>
              <a:gd name="connsiteX18" fmla="*/ 1119117 w 1175646"/>
              <a:gd name="connsiteY18" fmla="*/ 696036 h 2266684"/>
              <a:gd name="connsiteX19" fmla="*/ 1160060 w 1175646"/>
              <a:gd name="connsiteY19" fmla="*/ 655093 h 2266684"/>
              <a:gd name="connsiteX20" fmla="*/ 1173708 w 1175646"/>
              <a:gd name="connsiteY20" fmla="*/ 614149 h 2266684"/>
              <a:gd name="connsiteX21" fmla="*/ 1146412 w 1175646"/>
              <a:gd name="connsiteY21" fmla="*/ 204716 h 2266684"/>
              <a:gd name="connsiteX22" fmla="*/ 1132764 w 1175646"/>
              <a:gd name="connsiteY22" fmla="*/ 54591 h 2266684"/>
              <a:gd name="connsiteX23" fmla="*/ 1091821 w 1175646"/>
              <a:gd name="connsiteY23" fmla="*/ 40943 h 2266684"/>
              <a:gd name="connsiteX24" fmla="*/ 709684 w 1175646"/>
              <a:gd name="connsiteY24" fmla="*/ 27296 h 2266684"/>
              <a:gd name="connsiteX25" fmla="*/ 655093 w 1175646"/>
              <a:gd name="connsiteY25" fmla="*/ 13648 h 2266684"/>
              <a:gd name="connsiteX26" fmla="*/ 614149 w 1175646"/>
              <a:gd name="connsiteY26" fmla="*/ 0 h 2266684"/>
              <a:gd name="connsiteX27" fmla="*/ 354842 w 1175646"/>
              <a:gd name="connsiteY27" fmla="*/ 13648 h 2266684"/>
              <a:gd name="connsiteX28" fmla="*/ 313899 w 1175646"/>
              <a:gd name="connsiteY28" fmla="*/ 27296 h 2266684"/>
              <a:gd name="connsiteX29" fmla="*/ 245660 w 1175646"/>
              <a:gd name="connsiteY29" fmla="*/ 40943 h 2266684"/>
              <a:gd name="connsiteX30" fmla="*/ 81887 w 1175646"/>
              <a:gd name="connsiteY30" fmla="*/ 68239 h 2266684"/>
              <a:gd name="connsiteX31" fmla="*/ 40943 w 1175646"/>
              <a:gd name="connsiteY31" fmla="*/ 81887 h 2266684"/>
              <a:gd name="connsiteX32" fmla="*/ 13648 w 1175646"/>
              <a:gd name="connsiteY32" fmla="*/ 245660 h 2266684"/>
              <a:gd name="connsiteX33" fmla="*/ 0 w 1175646"/>
              <a:gd name="connsiteY33" fmla="*/ 300251 h 2266684"/>
              <a:gd name="connsiteX34" fmla="*/ 13648 w 1175646"/>
              <a:gd name="connsiteY34" fmla="*/ 491319 h 2266684"/>
              <a:gd name="connsiteX35" fmla="*/ 27296 w 1175646"/>
              <a:gd name="connsiteY35" fmla="*/ 545910 h 2266684"/>
              <a:gd name="connsiteX36" fmla="*/ 109182 w 1175646"/>
              <a:gd name="connsiteY36" fmla="*/ 573206 h 2266684"/>
              <a:gd name="connsiteX37" fmla="*/ 150126 w 1175646"/>
              <a:gd name="connsiteY37" fmla="*/ 723331 h 2266684"/>
              <a:gd name="connsiteX38" fmla="*/ 204717 w 1175646"/>
              <a:gd name="connsiteY38" fmla="*/ 805218 h 2266684"/>
              <a:gd name="connsiteX39" fmla="*/ 232012 w 1175646"/>
              <a:gd name="connsiteY39" fmla="*/ 859809 h 2266684"/>
              <a:gd name="connsiteX40" fmla="*/ 245660 w 1175646"/>
              <a:gd name="connsiteY40" fmla="*/ 900752 h 2266684"/>
              <a:gd name="connsiteX41" fmla="*/ 286603 w 1175646"/>
              <a:gd name="connsiteY41" fmla="*/ 928048 h 2266684"/>
              <a:gd name="connsiteX42" fmla="*/ 313899 w 1175646"/>
              <a:gd name="connsiteY42" fmla="*/ 982639 h 2266684"/>
              <a:gd name="connsiteX43" fmla="*/ 313899 w 1175646"/>
              <a:gd name="connsiteY43" fmla="*/ 1364776 h 2266684"/>
              <a:gd name="connsiteX44" fmla="*/ 232012 w 1175646"/>
              <a:gd name="connsiteY44" fmla="*/ 1419367 h 2266684"/>
              <a:gd name="connsiteX45" fmla="*/ 204717 w 1175646"/>
              <a:gd name="connsiteY45" fmla="*/ 1460310 h 2266684"/>
              <a:gd name="connsiteX46" fmla="*/ 245660 w 1175646"/>
              <a:gd name="connsiteY46" fmla="*/ 1487606 h 2266684"/>
              <a:gd name="connsiteX47" fmla="*/ 272955 w 1175646"/>
              <a:gd name="connsiteY47" fmla="*/ 1528549 h 2266684"/>
              <a:gd name="connsiteX48" fmla="*/ 300251 w 1175646"/>
              <a:gd name="connsiteY48" fmla="*/ 1610436 h 2266684"/>
              <a:gd name="connsiteX49" fmla="*/ 313899 w 1175646"/>
              <a:gd name="connsiteY49" fmla="*/ 1651379 h 2266684"/>
              <a:gd name="connsiteX50" fmla="*/ 327546 w 1175646"/>
              <a:gd name="connsiteY50" fmla="*/ 1760561 h 2266684"/>
              <a:gd name="connsiteX51" fmla="*/ 354842 w 1175646"/>
              <a:gd name="connsiteY51" fmla="*/ 1883391 h 2266684"/>
              <a:gd name="connsiteX52" fmla="*/ 368490 w 1175646"/>
              <a:gd name="connsiteY52" fmla="*/ 1924334 h 2266684"/>
              <a:gd name="connsiteX53" fmla="*/ 409433 w 1175646"/>
              <a:gd name="connsiteY53" fmla="*/ 1937982 h 2266684"/>
              <a:gd name="connsiteX54" fmla="*/ 450376 w 1175646"/>
              <a:gd name="connsiteY54" fmla="*/ 1965278 h 2266684"/>
              <a:gd name="connsiteX55" fmla="*/ 464024 w 1175646"/>
              <a:gd name="connsiteY55" fmla="*/ 2088108 h 2266684"/>
              <a:gd name="connsiteX56" fmla="*/ 504967 w 1175646"/>
              <a:gd name="connsiteY56" fmla="*/ 2265528 h 2266684"/>
              <a:gd name="connsiteX0" fmla="*/ 504967 w 1175646"/>
              <a:gd name="connsiteY0" fmla="*/ 2265528 h 2266684"/>
              <a:gd name="connsiteX1" fmla="*/ 518615 w 1175646"/>
              <a:gd name="connsiteY1" fmla="*/ 2047164 h 2266684"/>
              <a:gd name="connsiteX2" fmla="*/ 545911 w 1175646"/>
              <a:gd name="connsiteY2" fmla="*/ 1965278 h 2266684"/>
              <a:gd name="connsiteX3" fmla="*/ 559558 w 1175646"/>
              <a:gd name="connsiteY3" fmla="*/ 1924334 h 2266684"/>
              <a:gd name="connsiteX4" fmla="*/ 573206 w 1175646"/>
              <a:gd name="connsiteY4" fmla="*/ 1883391 h 2266684"/>
              <a:gd name="connsiteX5" fmla="*/ 586854 w 1175646"/>
              <a:gd name="connsiteY5" fmla="*/ 1719618 h 2266684"/>
              <a:gd name="connsiteX6" fmla="*/ 668741 w 1175646"/>
              <a:gd name="connsiteY6" fmla="*/ 1665027 h 2266684"/>
              <a:gd name="connsiteX7" fmla="*/ 709684 w 1175646"/>
              <a:gd name="connsiteY7" fmla="*/ 1624084 h 2266684"/>
              <a:gd name="connsiteX8" fmla="*/ 655094 w 1175646"/>
              <a:gd name="connsiteY8" fmla="*/ 1528549 h 2266684"/>
              <a:gd name="connsiteX9" fmla="*/ 750627 w 1175646"/>
              <a:gd name="connsiteY9" fmla="*/ 1487606 h 2266684"/>
              <a:gd name="connsiteX10" fmla="*/ 777923 w 1175646"/>
              <a:gd name="connsiteY10" fmla="*/ 1433015 h 2266684"/>
              <a:gd name="connsiteX11" fmla="*/ 832514 w 1175646"/>
              <a:gd name="connsiteY11" fmla="*/ 1392072 h 2266684"/>
              <a:gd name="connsiteX12" fmla="*/ 873457 w 1175646"/>
              <a:gd name="connsiteY12" fmla="*/ 1296537 h 2266684"/>
              <a:gd name="connsiteX13" fmla="*/ 900752 w 1175646"/>
              <a:gd name="connsiteY13" fmla="*/ 1214651 h 2266684"/>
              <a:gd name="connsiteX14" fmla="*/ 928048 w 1175646"/>
              <a:gd name="connsiteY14" fmla="*/ 1119116 h 2266684"/>
              <a:gd name="connsiteX15" fmla="*/ 941696 w 1175646"/>
              <a:gd name="connsiteY15" fmla="*/ 900752 h 2266684"/>
              <a:gd name="connsiteX16" fmla="*/ 996287 w 1175646"/>
              <a:gd name="connsiteY16" fmla="*/ 805218 h 2266684"/>
              <a:gd name="connsiteX17" fmla="*/ 1064526 w 1175646"/>
              <a:gd name="connsiteY17" fmla="*/ 723331 h 2266684"/>
              <a:gd name="connsiteX18" fmla="*/ 1119117 w 1175646"/>
              <a:gd name="connsiteY18" fmla="*/ 696036 h 2266684"/>
              <a:gd name="connsiteX19" fmla="*/ 1160060 w 1175646"/>
              <a:gd name="connsiteY19" fmla="*/ 655093 h 2266684"/>
              <a:gd name="connsiteX20" fmla="*/ 1173708 w 1175646"/>
              <a:gd name="connsiteY20" fmla="*/ 614149 h 2266684"/>
              <a:gd name="connsiteX21" fmla="*/ 1146412 w 1175646"/>
              <a:gd name="connsiteY21" fmla="*/ 204716 h 2266684"/>
              <a:gd name="connsiteX22" fmla="*/ 1132764 w 1175646"/>
              <a:gd name="connsiteY22" fmla="*/ 54591 h 2266684"/>
              <a:gd name="connsiteX23" fmla="*/ 1091821 w 1175646"/>
              <a:gd name="connsiteY23" fmla="*/ 40943 h 2266684"/>
              <a:gd name="connsiteX24" fmla="*/ 709684 w 1175646"/>
              <a:gd name="connsiteY24" fmla="*/ 27296 h 2266684"/>
              <a:gd name="connsiteX25" fmla="*/ 655093 w 1175646"/>
              <a:gd name="connsiteY25" fmla="*/ 13648 h 2266684"/>
              <a:gd name="connsiteX26" fmla="*/ 614149 w 1175646"/>
              <a:gd name="connsiteY26" fmla="*/ 0 h 2266684"/>
              <a:gd name="connsiteX27" fmla="*/ 354842 w 1175646"/>
              <a:gd name="connsiteY27" fmla="*/ 13648 h 2266684"/>
              <a:gd name="connsiteX28" fmla="*/ 313899 w 1175646"/>
              <a:gd name="connsiteY28" fmla="*/ 27296 h 2266684"/>
              <a:gd name="connsiteX29" fmla="*/ 245660 w 1175646"/>
              <a:gd name="connsiteY29" fmla="*/ 40943 h 2266684"/>
              <a:gd name="connsiteX30" fmla="*/ 81887 w 1175646"/>
              <a:gd name="connsiteY30" fmla="*/ 68239 h 2266684"/>
              <a:gd name="connsiteX31" fmla="*/ 40943 w 1175646"/>
              <a:gd name="connsiteY31" fmla="*/ 81887 h 2266684"/>
              <a:gd name="connsiteX32" fmla="*/ 13648 w 1175646"/>
              <a:gd name="connsiteY32" fmla="*/ 245660 h 2266684"/>
              <a:gd name="connsiteX33" fmla="*/ 0 w 1175646"/>
              <a:gd name="connsiteY33" fmla="*/ 300251 h 2266684"/>
              <a:gd name="connsiteX34" fmla="*/ 13648 w 1175646"/>
              <a:gd name="connsiteY34" fmla="*/ 491319 h 2266684"/>
              <a:gd name="connsiteX35" fmla="*/ 27296 w 1175646"/>
              <a:gd name="connsiteY35" fmla="*/ 545910 h 2266684"/>
              <a:gd name="connsiteX36" fmla="*/ 109182 w 1175646"/>
              <a:gd name="connsiteY36" fmla="*/ 573206 h 2266684"/>
              <a:gd name="connsiteX37" fmla="*/ 150126 w 1175646"/>
              <a:gd name="connsiteY37" fmla="*/ 723331 h 2266684"/>
              <a:gd name="connsiteX38" fmla="*/ 204717 w 1175646"/>
              <a:gd name="connsiteY38" fmla="*/ 805218 h 2266684"/>
              <a:gd name="connsiteX39" fmla="*/ 232012 w 1175646"/>
              <a:gd name="connsiteY39" fmla="*/ 859809 h 2266684"/>
              <a:gd name="connsiteX40" fmla="*/ 245660 w 1175646"/>
              <a:gd name="connsiteY40" fmla="*/ 900752 h 2266684"/>
              <a:gd name="connsiteX41" fmla="*/ 286603 w 1175646"/>
              <a:gd name="connsiteY41" fmla="*/ 928048 h 2266684"/>
              <a:gd name="connsiteX42" fmla="*/ 313899 w 1175646"/>
              <a:gd name="connsiteY42" fmla="*/ 982639 h 2266684"/>
              <a:gd name="connsiteX43" fmla="*/ 313899 w 1175646"/>
              <a:gd name="connsiteY43" fmla="*/ 1364776 h 2266684"/>
              <a:gd name="connsiteX44" fmla="*/ 232012 w 1175646"/>
              <a:gd name="connsiteY44" fmla="*/ 1419367 h 2266684"/>
              <a:gd name="connsiteX45" fmla="*/ 204717 w 1175646"/>
              <a:gd name="connsiteY45" fmla="*/ 1460310 h 2266684"/>
              <a:gd name="connsiteX46" fmla="*/ 245660 w 1175646"/>
              <a:gd name="connsiteY46" fmla="*/ 1487606 h 2266684"/>
              <a:gd name="connsiteX47" fmla="*/ 272955 w 1175646"/>
              <a:gd name="connsiteY47" fmla="*/ 1528549 h 2266684"/>
              <a:gd name="connsiteX48" fmla="*/ 300251 w 1175646"/>
              <a:gd name="connsiteY48" fmla="*/ 1610436 h 2266684"/>
              <a:gd name="connsiteX49" fmla="*/ 313899 w 1175646"/>
              <a:gd name="connsiteY49" fmla="*/ 1651379 h 2266684"/>
              <a:gd name="connsiteX50" fmla="*/ 327546 w 1175646"/>
              <a:gd name="connsiteY50" fmla="*/ 1760561 h 2266684"/>
              <a:gd name="connsiteX51" fmla="*/ 354842 w 1175646"/>
              <a:gd name="connsiteY51" fmla="*/ 1883391 h 2266684"/>
              <a:gd name="connsiteX52" fmla="*/ 368490 w 1175646"/>
              <a:gd name="connsiteY52" fmla="*/ 1924334 h 2266684"/>
              <a:gd name="connsiteX53" fmla="*/ 409433 w 1175646"/>
              <a:gd name="connsiteY53" fmla="*/ 1937982 h 2266684"/>
              <a:gd name="connsiteX54" fmla="*/ 450376 w 1175646"/>
              <a:gd name="connsiteY54" fmla="*/ 1965278 h 2266684"/>
              <a:gd name="connsiteX55" fmla="*/ 464024 w 1175646"/>
              <a:gd name="connsiteY55" fmla="*/ 2088108 h 2266684"/>
              <a:gd name="connsiteX56" fmla="*/ 504967 w 1175646"/>
              <a:gd name="connsiteY56" fmla="*/ 2265528 h 2266684"/>
              <a:gd name="connsiteX0" fmla="*/ 504967 w 1175646"/>
              <a:gd name="connsiteY0" fmla="*/ 2265528 h 2266684"/>
              <a:gd name="connsiteX1" fmla="*/ 518615 w 1175646"/>
              <a:gd name="connsiteY1" fmla="*/ 2047164 h 2266684"/>
              <a:gd name="connsiteX2" fmla="*/ 545911 w 1175646"/>
              <a:gd name="connsiteY2" fmla="*/ 1965278 h 2266684"/>
              <a:gd name="connsiteX3" fmla="*/ 559558 w 1175646"/>
              <a:gd name="connsiteY3" fmla="*/ 1924334 h 2266684"/>
              <a:gd name="connsiteX4" fmla="*/ 573206 w 1175646"/>
              <a:gd name="connsiteY4" fmla="*/ 1883391 h 2266684"/>
              <a:gd name="connsiteX5" fmla="*/ 586854 w 1175646"/>
              <a:gd name="connsiteY5" fmla="*/ 1719618 h 2266684"/>
              <a:gd name="connsiteX6" fmla="*/ 668741 w 1175646"/>
              <a:gd name="connsiteY6" fmla="*/ 1665027 h 2266684"/>
              <a:gd name="connsiteX7" fmla="*/ 709684 w 1175646"/>
              <a:gd name="connsiteY7" fmla="*/ 1624084 h 2266684"/>
              <a:gd name="connsiteX8" fmla="*/ 655094 w 1175646"/>
              <a:gd name="connsiteY8" fmla="*/ 1528549 h 2266684"/>
              <a:gd name="connsiteX9" fmla="*/ 736979 w 1175646"/>
              <a:gd name="connsiteY9" fmla="*/ 1378424 h 2266684"/>
              <a:gd name="connsiteX10" fmla="*/ 777923 w 1175646"/>
              <a:gd name="connsiteY10" fmla="*/ 1433015 h 2266684"/>
              <a:gd name="connsiteX11" fmla="*/ 832514 w 1175646"/>
              <a:gd name="connsiteY11" fmla="*/ 1392072 h 2266684"/>
              <a:gd name="connsiteX12" fmla="*/ 873457 w 1175646"/>
              <a:gd name="connsiteY12" fmla="*/ 1296537 h 2266684"/>
              <a:gd name="connsiteX13" fmla="*/ 900752 w 1175646"/>
              <a:gd name="connsiteY13" fmla="*/ 1214651 h 2266684"/>
              <a:gd name="connsiteX14" fmla="*/ 928048 w 1175646"/>
              <a:gd name="connsiteY14" fmla="*/ 1119116 h 2266684"/>
              <a:gd name="connsiteX15" fmla="*/ 941696 w 1175646"/>
              <a:gd name="connsiteY15" fmla="*/ 900752 h 2266684"/>
              <a:gd name="connsiteX16" fmla="*/ 996287 w 1175646"/>
              <a:gd name="connsiteY16" fmla="*/ 805218 h 2266684"/>
              <a:gd name="connsiteX17" fmla="*/ 1064526 w 1175646"/>
              <a:gd name="connsiteY17" fmla="*/ 723331 h 2266684"/>
              <a:gd name="connsiteX18" fmla="*/ 1119117 w 1175646"/>
              <a:gd name="connsiteY18" fmla="*/ 696036 h 2266684"/>
              <a:gd name="connsiteX19" fmla="*/ 1160060 w 1175646"/>
              <a:gd name="connsiteY19" fmla="*/ 655093 h 2266684"/>
              <a:gd name="connsiteX20" fmla="*/ 1173708 w 1175646"/>
              <a:gd name="connsiteY20" fmla="*/ 614149 h 2266684"/>
              <a:gd name="connsiteX21" fmla="*/ 1146412 w 1175646"/>
              <a:gd name="connsiteY21" fmla="*/ 204716 h 2266684"/>
              <a:gd name="connsiteX22" fmla="*/ 1132764 w 1175646"/>
              <a:gd name="connsiteY22" fmla="*/ 54591 h 2266684"/>
              <a:gd name="connsiteX23" fmla="*/ 1091821 w 1175646"/>
              <a:gd name="connsiteY23" fmla="*/ 40943 h 2266684"/>
              <a:gd name="connsiteX24" fmla="*/ 709684 w 1175646"/>
              <a:gd name="connsiteY24" fmla="*/ 27296 h 2266684"/>
              <a:gd name="connsiteX25" fmla="*/ 655093 w 1175646"/>
              <a:gd name="connsiteY25" fmla="*/ 13648 h 2266684"/>
              <a:gd name="connsiteX26" fmla="*/ 614149 w 1175646"/>
              <a:gd name="connsiteY26" fmla="*/ 0 h 2266684"/>
              <a:gd name="connsiteX27" fmla="*/ 354842 w 1175646"/>
              <a:gd name="connsiteY27" fmla="*/ 13648 h 2266684"/>
              <a:gd name="connsiteX28" fmla="*/ 313899 w 1175646"/>
              <a:gd name="connsiteY28" fmla="*/ 27296 h 2266684"/>
              <a:gd name="connsiteX29" fmla="*/ 245660 w 1175646"/>
              <a:gd name="connsiteY29" fmla="*/ 40943 h 2266684"/>
              <a:gd name="connsiteX30" fmla="*/ 81887 w 1175646"/>
              <a:gd name="connsiteY30" fmla="*/ 68239 h 2266684"/>
              <a:gd name="connsiteX31" fmla="*/ 40943 w 1175646"/>
              <a:gd name="connsiteY31" fmla="*/ 81887 h 2266684"/>
              <a:gd name="connsiteX32" fmla="*/ 13648 w 1175646"/>
              <a:gd name="connsiteY32" fmla="*/ 245660 h 2266684"/>
              <a:gd name="connsiteX33" fmla="*/ 0 w 1175646"/>
              <a:gd name="connsiteY33" fmla="*/ 300251 h 2266684"/>
              <a:gd name="connsiteX34" fmla="*/ 13648 w 1175646"/>
              <a:gd name="connsiteY34" fmla="*/ 491319 h 2266684"/>
              <a:gd name="connsiteX35" fmla="*/ 27296 w 1175646"/>
              <a:gd name="connsiteY35" fmla="*/ 545910 h 2266684"/>
              <a:gd name="connsiteX36" fmla="*/ 109182 w 1175646"/>
              <a:gd name="connsiteY36" fmla="*/ 573206 h 2266684"/>
              <a:gd name="connsiteX37" fmla="*/ 150126 w 1175646"/>
              <a:gd name="connsiteY37" fmla="*/ 723331 h 2266684"/>
              <a:gd name="connsiteX38" fmla="*/ 204717 w 1175646"/>
              <a:gd name="connsiteY38" fmla="*/ 805218 h 2266684"/>
              <a:gd name="connsiteX39" fmla="*/ 232012 w 1175646"/>
              <a:gd name="connsiteY39" fmla="*/ 859809 h 2266684"/>
              <a:gd name="connsiteX40" fmla="*/ 245660 w 1175646"/>
              <a:gd name="connsiteY40" fmla="*/ 900752 h 2266684"/>
              <a:gd name="connsiteX41" fmla="*/ 286603 w 1175646"/>
              <a:gd name="connsiteY41" fmla="*/ 928048 h 2266684"/>
              <a:gd name="connsiteX42" fmla="*/ 313899 w 1175646"/>
              <a:gd name="connsiteY42" fmla="*/ 982639 h 2266684"/>
              <a:gd name="connsiteX43" fmla="*/ 313899 w 1175646"/>
              <a:gd name="connsiteY43" fmla="*/ 1364776 h 2266684"/>
              <a:gd name="connsiteX44" fmla="*/ 232012 w 1175646"/>
              <a:gd name="connsiteY44" fmla="*/ 1419367 h 2266684"/>
              <a:gd name="connsiteX45" fmla="*/ 204717 w 1175646"/>
              <a:gd name="connsiteY45" fmla="*/ 1460310 h 2266684"/>
              <a:gd name="connsiteX46" fmla="*/ 245660 w 1175646"/>
              <a:gd name="connsiteY46" fmla="*/ 1487606 h 2266684"/>
              <a:gd name="connsiteX47" fmla="*/ 272955 w 1175646"/>
              <a:gd name="connsiteY47" fmla="*/ 1528549 h 2266684"/>
              <a:gd name="connsiteX48" fmla="*/ 300251 w 1175646"/>
              <a:gd name="connsiteY48" fmla="*/ 1610436 h 2266684"/>
              <a:gd name="connsiteX49" fmla="*/ 313899 w 1175646"/>
              <a:gd name="connsiteY49" fmla="*/ 1651379 h 2266684"/>
              <a:gd name="connsiteX50" fmla="*/ 327546 w 1175646"/>
              <a:gd name="connsiteY50" fmla="*/ 1760561 h 2266684"/>
              <a:gd name="connsiteX51" fmla="*/ 354842 w 1175646"/>
              <a:gd name="connsiteY51" fmla="*/ 1883391 h 2266684"/>
              <a:gd name="connsiteX52" fmla="*/ 368490 w 1175646"/>
              <a:gd name="connsiteY52" fmla="*/ 1924334 h 2266684"/>
              <a:gd name="connsiteX53" fmla="*/ 409433 w 1175646"/>
              <a:gd name="connsiteY53" fmla="*/ 1937982 h 2266684"/>
              <a:gd name="connsiteX54" fmla="*/ 450376 w 1175646"/>
              <a:gd name="connsiteY54" fmla="*/ 1965278 h 2266684"/>
              <a:gd name="connsiteX55" fmla="*/ 464024 w 1175646"/>
              <a:gd name="connsiteY55" fmla="*/ 2088108 h 2266684"/>
              <a:gd name="connsiteX56" fmla="*/ 504967 w 1175646"/>
              <a:gd name="connsiteY56" fmla="*/ 2265528 h 2266684"/>
              <a:gd name="connsiteX0" fmla="*/ 504967 w 1175646"/>
              <a:gd name="connsiteY0" fmla="*/ 2265528 h 2266684"/>
              <a:gd name="connsiteX1" fmla="*/ 518615 w 1175646"/>
              <a:gd name="connsiteY1" fmla="*/ 2047164 h 2266684"/>
              <a:gd name="connsiteX2" fmla="*/ 545911 w 1175646"/>
              <a:gd name="connsiteY2" fmla="*/ 1965278 h 2266684"/>
              <a:gd name="connsiteX3" fmla="*/ 559558 w 1175646"/>
              <a:gd name="connsiteY3" fmla="*/ 1924334 h 2266684"/>
              <a:gd name="connsiteX4" fmla="*/ 573206 w 1175646"/>
              <a:gd name="connsiteY4" fmla="*/ 1883391 h 2266684"/>
              <a:gd name="connsiteX5" fmla="*/ 586854 w 1175646"/>
              <a:gd name="connsiteY5" fmla="*/ 1719618 h 2266684"/>
              <a:gd name="connsiteX6" fmla="*/ 668741 w 1175646"/>
              <a:gd name="connsiteY6" fmla="*/ 1665027 h 2266684"/>
              <a:gd name="connsiteX7" fmla="*/ 709684 w 1175646"/>
              <a:gd name="connsiteY7" fmla="*/ 1624084 h 2266684"/>
              <a:gd name="connsiteX8" fmla="*/ 655094 w 1175646"/>
              <a:gd name="connsiteY8" fmla="*/ 1528549 h 2266684"/>
              <a:gd name="connsiteX9" fmla="*/ 736979 w 1175646"/>
              <a:gd name="connsiteY9" fmla="*/ 1378424 h 2266684"/>
              <a:gd name="connsiteX10" fmla="*/ 777923 w 1175646"/>
              <a:gd name="connsiteY10" fmla="*/ 1433015 h 2266684"/>
              <a:gd name="connsiteX11" fmla="*/ 750628 w 1175646"/>
              <a:gd name="connsiteY11" fmla="*/ 1310185 h 2266684"/>
              <a:gd name="connsiteX12" fmla="*/ 873457 w 1175646"/>
              <a:gd name="connsiteY12" fmla="*/ 1296537 h 2266684"/>
              <a:gd name="connsiteX13" fmla="*/ 900752 w 1175646"/>
              <a:gd name="connsiteY13" fmla="*/ 1214651 h 2266684"/>
              <a:gd name="connsiteX14" fmla="*/ 928048 w 1175646"/>
              <a:gd name="connsiteY14" fmla="*/ 1119116 h 2266684"/>
              <a:gd name="connsiteX15" fmla="*/ 941696 w 1175646"/>
              <a:gd name="connsiteY15" fmla="*/ 900752 h 2266684"/>
              <a:gd name="connsiteX16" fmla="*/ 996287 w 1175646"/>
              <a:gd name="connsiteY16" fmla="*/ 805218 h 2266684"/>
              <a:gd name="connsiteX17" fmla="*/ 1064526 w 1175646"/>
              <a:gd name="connsiteY17" fmla="*/ 723331 h 2266684"/>
              <a:gd name="connsiteX18" fmla="*/ 1119117 w 1175646"/>
              <a:gd name="connsiteY18" fmla="*/ 696036 h 2266684"/>
              <a:gd name="connsiteX19" fmla="*/ 1160060 w 1175646"/>
              <a:gd name="connsiteY19" fmla="*/ 655093 h 2266684"/>
              <a:gd name="connsiteX20" fmla="*/ 1173708 w 1175646"/>
              <a:gd name="connsiteY20" fmla="*/ 614149 h 2266684"/>
              <a:gd name="connsiteX21" fmla="*/ 1146412 w 1175646"/>
              <a:gd name="connsiteY21" fmla="*/ 204716 h 2266684"/>
              <a:gd name="connsiteX22" fmla="*/ 1132764 w 1175646"/>
              <a:gd name="connsiteY22" fmla="*/ 54591 h 2266684"/>
              <a:gd name="connsiteX23" fmla="*/ 1091821 w 1175646"/>
              <a:gd name="connsiteY23" fmla="*/ 40943 h 2266684"/>
              <a:gd name="connsiteX24" fmla="*/ 709684 w 1175646"/>
              <a:gd name="connsiteY24" fmla="*/ 27296 h 2266684"/>
              <a:gd name="connsiteX25" fmla="*/ 655093 w 1175646"/>
              <a:gd name="connsiteY25" fmla="*/ 13648 h 2266684"/>
              <a:gd name="connsiteX26" fmla="*/ 614149 w 1175646"/>
              <a:gd name="connsiteY26" fmla="*/ 0 h 2266684"/>
              <a:gd name="connsiteX27" fmla="*/ 354842 w 1175646"/>
              <a:gd name="connsiteY27" fmla="*/ 13648 h 2266684"/>
              <a:gd name="connsiteX28" fmla="*/ 313899 w 1175646"/>
              <a:gd name="connsiteY28" fmla="*/ 27296 h 2266684"/>
              <a:gd name="connsiteX29" fmla="*/ 245660 w 1175646"/>
              <a:gd name="connsiteY29" fmla="*/ 40943 h 2266684"/>
              <a:gd name="connsiteX30" fmla="*/ 81887 w 1175646"/>
              <a:gd name="connsiteY30" fmla="*/ 68239 h 2266684"/>
              <a:gd name="connsiteX31" fmla="*/ 40943 w 1175646"/>
              <a:gd name="connsiteY31" fmla="*/ 81887 h 2266684"/>
              <a:gd name="connsiteX32" fmla="*/ 13648 w 1175646"/>
              <a:gd name="connsiteY32" fmla="*/ 245660 h 2266684"/>
              <a:gd name="connsiteX33" fmla="*/ 0 w 1175646"/>
              <a:gd name="connsiteY33" fmla="*/ 300251 h 2266684"/>
              <a:gd name="connsiteX34" fmla="*/ 13648 w 1175646"/>
              <a:gd name="connsiteY34" fmla="*/ 491319 h 2266684"/>
              <a:gd name="connsiteX35" fmla="*/ 27296 w 1175646"/>
              <a:gd name="connsiteY35" fmla="*/ 545910 h 2266684"/>
              <a:gd name="connsiteX36" fmla="*/ 109182 w 1175646"/>
              <a:gd name="connsiteY36" fmla="*/ 573206 h 2266684"/>
              <a:gd name="connsiteX37" fmla="*/ 150126 w 1175646"/>
              <a:gd name="connsiteY37" fmla="*/ 723331 h 2266684"/>
              <a:gd name="connsiteX38" fmla="*/ 204717 w 1175646"/>
              <a:gd name="connsiteY38" fmla="*/ 805218 h 2266684"/>
              <a:gd name="connsiteX39" fmla="*/ 232012 w 1175646"/>
              <a:gd name="connsiteY39" fmla="*/ 859809 h 2266684"/>
              <a:gd name="connsiteX40" fmla="*/ 245660 w 1175646"/>
              <a:gd name="connsiteY40" fmla="*/ 900752 h 2266684"/>
              <a:gd name="connsiteX41" fmla="*/ 286603 w 1175646"/>
              <a:gd name="connsiteY41" fmla="*/ 928048 h 2266684"/>
              <a:gd name="connsiteX42" fmla="*/ 313899 w 1175646"/>
              <a:gd name="connsiteY42" fmla="*/ 982639 h 2266684"/>
              <a:gd name="connsiteX43" fmla="*/ 313899 w 1175646"/>
              <a:gd name="connsiteY43" fmla="*/ 1364776 h 2266684"/>
              <a:gd name="connsiteX44" fmla="*/ 232012 w 1175646"/>
              <a:gd name="connsiteY44" fmla="*/ 1419367 h 2266684"/>
              <a:gd name="connsiteX45" fmla="*/ 204717 w 1175646"/>
              <a:gd name="connsiteY45" fmla="*/ 1460310 h 2266684"/>
              <a:gd name="connsiteX46" fmla="*/ 245660 w 1175646"/>
              <a:gd name="connsiteY46" fmla="*/ 1487606 h 2266684"/>
              <a:gd name="connsiteX47" fmla="*/ 272955 w 1175646"/>
              <a:gd name="connsiteY47" fmla="*/ 1528549 h 2266684"/>
              <a:gd name="connsiteX48" fmla="*/ 300251 w 1175646"/>
              <a:gd name="connsiteY48" fmla="*/ 1610436 h 2266684"/>
              <a:gd name="connsiteX49" fmla="*/ 313899 w 1175646"/>
              <a:gd name="connsiteY49" fmla="*/ 1651379 h 2266684"/>
              <a:gd name="connsiteX50" fmla="*/ 327546 w 1175646"/>
              <a:gd name="connsiteY50" fmla="*/ 1760561 h 2266684"/>
              <a:gd name="connsiteX51" fmla="*/ 354842 w 1175646"/>
              <a:gd name="connsiteY51" fmla="*/ 1883391 h 2266684"/>
              <a:gd name="connsiteX52" fmla="*/ 368490 w 1175646"/>
              <a:gd name="connsiteY52" fmla="*/ 1924334 h 2266684"/>
              <a:gd name="connsiteX53" fmla="*/ 409433 w 1175646"/>
              <a:gd name="connsiteY53" fmla="*/ 1937982 h 2266684"/>
              <a:gd name="connsiteX54" fmla="*/ 450376 w 1175646"/>
              <a:gd name="connsiteY54" fmla="*/ 1965278 h 2266684"/>
              <a:gd name="connsiteX55" fmla="*/ 464024 w 1175646"/>
              <a:gd name="connsiteY55" fmla="*/ 2088108 h 2266684"/>
              <a:gd name="connsiteX56" fmla="*/ 504967 w 1175646"/>
              <a:gd name="connsiteY56" fmla="*/ 2265528 h 2266684"/>
              <a:gd name="connsiteX0" fmla="*/ 504967 w 1175646"/>
              <a:gd name="connsiteY0" fmla="*/ 2265528 h 2266684"/>
              <a:gd name="connsiteX1" fmla="*/ 518615 w 1175646"/>
              <a:gd name="connsiteY1" fmla="*/ 2047164 h 2266684"/>
              <a:gd name="connsiteX2" fmla="*/ 545911 w 1175646"/>
              <a:gd name="connsiteY2" fmla="*/ 1965278 h 2266684"/>
              <a:gd name="connsiteX3" fmla="*/ 559558 w 1175646"/>
              <a:gd name="connsiteY3" fmla="*/ 1924334 h 2266684"/>
              <a:gd name="connsiteX4" fmla="*/ 573206 w 1175646"/>
              <a:gd name="connsiteY4" fmla="*/ 1883391 h 2266684"/>
              <a:gd name="connsiteX5" fmla="*/ 586854 w 1175646"/>
              <a:gd name="connsiteY5" fmla="*/ 1719618 h 2266684"/>
              <a:gd name="connsiteX6" fmla="*/ 668741 w 1175646"/>
              <a:gd name="connsiteY6" fmla="*/ 1665027 h 2266684"/>
              <a:gd name="connsiteX7" fmla="*/ 709684 w 1175646"/>
              <a:gd name="connsiteY7" fmla="*/ 1624084 h 2266684"/>
              <a:gd name="connsiteX8" fmla="*/ 655094 w 1175646"/>
              <a:gd name="connsiteY8" fmla="*/ 1528549 h 2266684"/>
              <a:gd name="connsiteX9" fmla="*/ 736979 w 1175646"/>
              <a:gd name="connsiteY9" fmla="*/ 1378424 h 2266684"/>
              <a:gd name="connsiteX10" fmla="*/ 777923 w 1175646"/>
              <a:gd name="connsiteY10" fmla="*/ 1433015 h 2266684"/>
              <a:gd name="connsiteX11" fmla="*/ 750628 w 1175646"/>
              <a:gd name="connsiteY11" fmla="*/ 1310185 h 2266684"/>
              <a:gd name="connsiteX12" fmla="*/ 818866 w 1175646"/>
              <a:gd name="connsiteY12" fmla="*/ 1201003 h 2266684"/>
              <a:gd name="connsiteX13" fmla="*/ 900752 w 1175646"/>
              <a:gd name="connsiteY13" fmla="*/ 1214651 h 2266684"/>
              <a:gd name="connsiteX14" fmla="*/ 928048 w 1175646"/>
              <a:gd name="connsiteY14" fmla="*/ 1119116 h 2266684"/>
              <a:gd name="connsiteX15" fmla="*/ 941696 w 1175646"/>
              <a:gd name="connsiteY15" fmla="*/ 900752 h 2266684"/>
              <a:gd name="connsiteX16" fmla="*/ 996287 w 1175646"/>
              <a:gd name="connsiteY16" fmla="*/ 805218 h 2266684"/>
              <a:gd name="connsiteX17" fmla="*/ 1064526 w 1175646"/>
              <a:gd name="connsiteY17" fmla="*/ 723331 h 2266684"/>
              <a:gd name="connsiteX18" fmla="*/ 1119117 w 1175646"/>
              <a:gd name="connsiteY18" fmla="*/ 696036 h 2266684"/>
              <a:gd name="connsiteX19" fmla="*/ 1160060 w 1175646"/>
              <a:gd name="connsiteY19" fmla="*/ 655093 h 2266684"/>
              <a:gd name="connsiteX20" fmla="*/ 1173708 w 1175646"/>
              <a:gd name="connsiteY20" fmla="*/ 614149 h 2266684"/>
              <a:gd name="connsiteX21" fmla="*/ 1146412 w 1175646"/>
              <a:gd name="connsiteY21" fmla="*/ 204716 h 2266684"/>
              <a:gd name="connsiteX22" fmla="*/ 1132764 w 1175646"/>
              <a:gd name="connsiteY22" fmla="*/ 54591 h 2266684"/>
              <a:gd name="connsiteX23" fmla="*/ 1091821 w 1175646"/>
              <a:gd name="connsiteY23" fmla="*/ 40943 h 2266684"/>
              <a:gd name="connsiteX24" fmla="*/ 709684 w 1175646"/>
              <a:gd name="connsiteY24" fmla="*/ 27296 h 2266684"/>
              <a:gd name="connsiteX25" fmla="*/ 655093 w 1175646"/>
              <a:gd name="connsiteY25" fmla="*/ 13648 h 2266684"/>
              <a:gd name="connsiteX26" fmla="*/ 614149 w 1175646"/>
              <a:gd name="connsiteY26" fmla="*/ 0 h 2266684"/>
              <a:gd name="connsiteX27" fmla="*/ 354842 w 1175646"/>
              <a:gd name="connsiteY27" fmla="*/ 13648 h 2266684"/>
              <a:gd name="connsiteX28" fmla="*/ 313899 w 1175646"/>
              <a:gd name="connsiteY28" fmla="*/ 27296 h 2266684"/>
              <a:gd name="connsiteX29" fmla="*/ 245660 w 1175646"/>
              <a:gd name="connsiteY29" fmla="*/ 40943 h 2266684"/>
              <a:gd name="connsiteX30" fmla="*/ 81887 w 1175646"/>
              <a:gd name="connsiteY30" fmla="*/ 68239 h 2266684"/>
              <a:gd name="connsiteX31" fmla="*/ 40943 w 1175646"/>
              <a:gd name="connsiteY31" fmla="*/ 81887 h 2266684"/>
              <a:gd name="connsiteX32" fmla="*/ 13648 w 1175646"/>
              <a:gd name="connsiteY32" fmla="*/ 245660 h 2266684"/>
              <a:gd name="connsiteX33" fmla="*/ 0 w 1175646"/>
              <a:gd name="connsiteY33" fmla="*/ 300251 h 2266684"/>
              <a:gd name="connsiteX34" fmla="*/ 13648 w 1175646"/>
              <a:gd name="connsiteY34" fmla="*/ 491319 h 2266684"/>
              <a:gd name="connsiteX35" fmla="*/ 27296 w 1175646"/>
              <a:gd name="connsiteY35" fmla="*/ 545910 h 2266684"/>
              <a:gd name="connsiteX36" fmla="*/ 109182 w 1175646"/>
              <a:gd name="connsiteY36" fmla="*/ 573206 h 2266684"/>
              <a:gd name="connsiteX37" fmla="*/ 150126 w 1175646"/>
              <a:gd name="connsiteY37" fmla="*/ 723331 h 2266684"/>
              <a:gd name="connsiteX38" fmla="*/ 204717 w 1175646"/>
              <a:gd name="connsiteY38" fmla="*/ 805218 h 2266684"/>
              <a:gd name="connsiteX39" fmla="*/ 232012 w 1175646"/>
              <a:gd name="connsiteY39" fmla="*/ 859809 h 2266684"/>
              <a:gd name="connsiteX40" fmla="*/ 245660 w 1175646"/>
              <a:gd name="connsiteY40" fmla="*/ 900752 h 2266684"/>
              <a:gd name="connsiteX41" fmla="*/ 286603 w 1175646"/>
              <a:gd name="connsiteY41" fmla="*/ 928048 h 2266684"/>
              <a:gd name="connsiteX42" fmla="*/ 313899 w 1175646"/>
              <a:gd name="connsiteY42" fmla="*/ 982639 h 2266684"/>
              <a:gd name="connsiteX43" fmla="*/ 313899 w 1175646"/>
              <a:gd name="connsiteY43" fmla="*/ 1364776 h 2266684"/>
              <a:gd name="connsiteX44" fmla="*/ 232012 w 1175646"/>
              <a:gd name="connsiteY44" fmla="*/ 1419367 h 2266684"/>
              <a:gd name="connsiteX45" fmla="*/ 204717 w 1175646"/>
              <a:gd name="connsiteY45" fmla="*/ 1460310 h 2266684"/>
              <a:gd name="connsiteX46" fmla="*/ 245660 w 1175646"/>
              <a:gd name="connsiteY46" fmla="*/ 1487606 h 2266684"/>
              <a:gd name="connsiteX47" fmla="*/ 272955 w 1175646"/>
              <a:gd name="connsiteY47" fmla="*/ 1528549 h 2266684"/>
              <a:gd name="connsiteX48" fmla="*/ 300251 w 1175646"/>
              <a:gd name="connsiteY48" fmla="*/ 1610436 h 2266684"/>
              <a:gd name="connsiteX49" fmla="*/ 313899 w 1175646"/>
              <a:gd name="connsiteY49" fmla="*/ 1651379 h 2266684"/>
              <a:gd name="connsiteX50" fmla="*/ 327546 w 1175646"/>
              <a:gd name="connsiteY50" fmla="*/ 1760561 h 2266684"/>
              <a:gd name="connsiteX51" fmla="*/ 354842 w 1175646"/>
              <a:gd name="connsiteY51" fmla="*/ 1883391 h 2266684"/>
              <a:gd name="connsiteX52" fmla="*/ 368490 w 1175646"/>
              <a:gd name="connsiteY52" fmla="*/ 1924334 h 2266684"/>
              <a:gd name="connsiteX53" fmla="*/ 409433 w 1175646"/>
              <a:gd name="connsiteY53" fmla="*/ 1937982 h 2266684"/>
              <a:gd name="connsiteX54" fmla="*/ 450376 w 1175646"/>
              <a:gd name="connsiteY54" fmla="*/ 1965278 h 2266684"/>
              <a:gd name="connsiteX55" fmla="*/ 464024 w 1175646"/>
              <a:gd name="connsiteY55" fmla="*/ 2088108 h 2266684"/>
              <a:gd name="connsiteX56" fmla="*/ 504967 w 1175646"/>
              <a:gd name="connsiteY56" fmla="*/ 2265528 h 2266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175646" h="2266684">
                <a:moveTo>
                  <a:pt x="504967" y="2265528"/>
                </a:moveTo>
                <a:cubicBezTo>
                  <a:pt x="514066" y="2258704"/>
                  <a:pt x="508761" y="2119425"/>
                  <a:pt x="518615" y="2047164"/>
                </a:cubicBezTo>
                <a:cubicBezTo>
                  <a:pt x="522503" y="2018656"/>
                  <a:pt x="536813" y="1992573"/>
                  <a:pt x="545911" y="1965278"/>
                </a:cubicBezTo>
                <a:lnTo>
                  <a:pt x="559558" y="1924334"/>
                </a:lnTo>
                <a:lnTo>
                  <a:pt x="573206" y="1883391"/>
                </a:lnTo>
                <a:cubicBezTo>
                  <a:pt x="577755" y="1828800"/>
                  <a:pt x="564897" y="1769805"/>
                  <a:pt x="586854" y="1719618"/>
                </a:cubicBezTo>
                <a:cubicBezTo>
                  <a:pt x="600003" y="1689563"/>
                  <a:pt x="645544" y="1688224"/>
                  <a:pt x="668741" y="1665027"/>
                </a:cubicBezTo>
                <a:lnTo>
                  <a:pt x="709684" y="1624084"/>
                </a:lnTo>
                <a:cubicBezTo>
                  <a:pt x="714233" y="1610436"/>
                  <a:pt x="650545" y="1569492"/>
                  <a:pt x="655094" y="1528549"/>
                </a:cubicBezTo>
                <a:cubicBezTo>
                  <a:pt x="659643" y="1487606"/>
                  <a:pt x="716508" y="1394346"/>
                  <a:pt x="736979" y="1378424"/>
                </a:cubicBezTo>
                <a:cubicBezTo>
                  <a:pt x="757450" y="1362502"/>
                  <a:pt x="775648" y="1444388"/>
                  <a:pt x="777923" y="1433015"/>
                </a:cubicBezTo>
                <a:cubicBezTo>
                  <a:pt x="780198" y="1421642"/>
                  <a:pt x="732431" y="1323833"/>
                  <a:pt x="750628" y="1310185"/>
                </a:cubicBezTo>
                <a:cubicBezTo>
                  <a:pt x="793932" y="1245227"/>
                  <a:pt x="793845" y="1216925"/>
                  <a:pt x="818866" y="1201003"/>
                </a:cubicBezTo>
                <a:cubicBezTo>
                  <a:pt x="843887" y="1185081"/>
                  <a:pt x="882555" y="1228299"/>
                  <a:pt x="900752" y="1214651"/>
                </a:cubicBezTo>
                <a:cubicBezTo>
                  <a:pt x="918949" y="1201003"/>
                  <a:pt x="908468" y="1177855"/>
                  <a:pt x="928048" y="1119116"/>
                </a:cubicBezTo>
                <a:cubicBezTo>
                  <a:pt x="932597" y="1046328"/>
                  <a:pt x="934061" y="973281"/>
                  <a:pt x="941696" y="900752"/>
                </a:cubicBezTo>
                <a:cubicBezTo>
                  <a:pt x="946071" y="859190"/>
                  <a:pt x="972745" y="838177"/>
                  <a:pt x="996287" y="805218"/>
                </a:cubicBezTo>
                <a:cubicBezTo>
                  <a:pt x="1021227" y="770303"/>
                  <a:pt x="1027354" y="749883"/>
                  <a:pt x="1064526" y="723331"/>
                </a:cubicBezTo>
                <a:cubicBezTo>
                  <a:pt x="1081081" y="711506"/>
                  <a:pt x="1100920" y="705134"/>
                  <a:pt x="1119117" y="696036"/>
                </a:cubicBezTo>
                <a:cubicBezTo>
                  <a:pt x="1132765" y="682388"/>
                  <a:pt x="1149354" y="671152"/>
                  <a:pt x="1160060" y="655093"/>
                </a:cubicBezTo>
                <a:cubicBezTo>
                  <a:pt x="1168040" y="643123"/>
                  <a:pt x="1173708" y="628535"/>
                  <a:pt x="1173708" y="614149"/>
                </a:cubicBezTo>
                <a:cubicBezTo>
                  <a:pt x="1173708" y="298040"/>
                  <a:pt x="1186491" y="365034"/>
                  <a:pt x="1146412" y="204716"/>
                </a:cubicBezTo>
                <a:cubicBezTo>
                  <a:pt x="1141863" y="154674"/>
                  <a:pt x="1148654" y="102260"/>
                  <a:pt x="1132764" y="54591"/>
                </a:cubicBezTo>
                <a:cubicBezTo>
                  <a:pt x="1128215" y="40943"/>
                  <a:pt x="1106177" y="41869"/>
                  <a:pt x="1091821" y="40943"/>
                </a:cubicBezTo>
                <a:cubicBezTo>
                  <a:pt x="964625" y="32737"/>
                  <a:pt x="837063" y="31845"/>
                  <a:pt x="709684" y="27296"/>
                </a:cubicBezTo>
                <a:cubicBezTo>
                  <a:pt x="691487" y="22747"/>
                  <a:pt x="673128" y="18801"/>
                  <a:pt x="655093" y="13648"/>
                </a:cubicBezTo>
                <a:cubicBezTo>
                  <a:pt x="641260" y="9696"/>
                  <a:pt x="628535" y="0"/>
                  <a:pt x="614149" y="0"/>
                </a:cubicBezTo>
                <a:cubicBezTo>
                  <a:pt x="527594" y="0"/>
                  <a:pt x="441278" y="9099"/>
                  <a:pt x="354842" y="13648"/>
                </a:cubicBezTo>
                <a:cubicBezTo>
                  <a:pt x="341194" y="18197"/>
                  <a:pt x="327855" y="23807"/>
                  <a:pt x="313899" y="27296"/>
                </a:cubicBezTo>
                <a:cubicBezTo>
                  <a:pt x="291395" y="32922"/>
                  <a:pt x="268504" y="36912"/>
                  <a:pt x="245660" y="40943"/>
                </a:cubicBezTo>
                <a:cubicBezTo>
                  <a:pt x="191158" y="50561"/>
                  <a:pt x="134391" y="50738"/>
                  <a:pt x="81887" y="68239"/>
                </a:cubicBezTo>
                <a:lnTo>
                  <a:pt x="40943" y="81887"/>
                </a:lnTo>
                <a:cubicBezTo>
                  <a:pt x="10230" y="204745"/>
                  <a:pt x="45599" y="53955"/>
                  <a:pt x="13648" y="245660"/>
                </a:cubicBezTo>
                <a:cubicBezTo>
                  <a:pt x="10564" y="264162"/>
                  <a:pt x="4549" y="282054"/>
                  <a:pt x="0" y="300251"/>
                </a:cubicBezTo>
                <a:cubicBezTo>
                  <a:pt x="4549" y="363940"/>
                  <a:pt x="6597" y="427858"/>
                  <a:pt x="13648" y="491319"/>
                </a:cubicBezTo>
                <a:cubicBezTo>
                  <a:pt x="15719" y="509961"/>
                  <a:pt x="13055" y="533703"/>
                  <a:pt x="27296" y="545910"/>
                </a:cubicBezTo>
                <a:cubicBezTo>
                  <a:pt x="49141" y="564635"/>
                  <a:pt x="109182" y="573206"/>
                  <a:pt x="109182" y="573206"/>
                </a:cubicBezTo>
                <a:cubicBezTo>
                  <a:pt x="184875" y="686743"/>
                  <a:pt x="71717" y="503785"/>
                  <a:pt x="150126" y="723331"/>
                </a:cubicBezTo>
                <a:cubicBezTo>
                  <a:pt x="161160" y="754225"/>
                  <a:pt x="190046" y="775876"/>
                  <a:pt x="204717" y="805218"/>
                </a:cubicBezTo>
                <a:cubicBezTo>
                  <a:pt x="213815" y="823415"/>
                  <a:pt x="223998" y="841109"/>
                  <a:pt x="232012" y="859809"/>
                </a:cubicBezTo>
                <a:cubicBezTo>
                  <a:pt x="237679" y="873032"/>
                  <a:pt x="236673" y="889518"/>
                  <a:pt x="245660" y="900752"/>
                </a:cubicBezTo>
                <a:cubicBezTo>
                  <a:pt x="255907" y="913560"/>
                  <a:pt x="272955" y="918949"/>
                  <a:pt x="286603" y="928048"/>
                </a:cubicBezTo>
                <a:cubicBezTo>
                  <a:pt x="295702" y="946245"/>
                  <a:pt x="306755" y="963589"/>
                  <a:pt x="313899" y="982639"/>
                </a:cubicBezTo>
                <a:cubicBezTo>
                  <a:pt x="354649" y="1091307"/>
                  <a:pt x="324825" y="1321073"/>
                  <a:pt x="313899" y="1364776"/>
                </a:cubicBezTo>
                <a:cubicBezTo>
                  <a:pt x="305943" y="1396602"/>
                  <a:pt x="232012" y="1419367"/>
                  <a:pt x="232012" y="1419367"/>
                </a:cubicBezTo>
                <a:cubicBezTo>
                  <a:pt x="222914" y="1433015"/>
                  <a:pt x="201500" y="1444226"/>
                  <a:pt x="204717" y="1460310"/>
                </a:cubicBezTo>
                <a:cubicBezTo>
                  <a:pt x="207934" y="1476394"/>
                  <a:pt x="234062" y="1476008"/>
                  <a:pt x="245660" y="1487606"/>
                </a:cubicBezTo>
                <a:cubicBezTo>
                  <a:pt x="257258" y="1499204"/>
                  <a:pt x="266293" y="1513560"/>
                  <a:pt x="272955" y="1528549"/>
                </a:cubicBezTo>
                <a:cubicBezTo>
                  <a:pt x="284640" y="1554841"/>
                  <a:pt x="291152" y="1583140"/>
                  <a:pt x="300251" y="1610436"/>
                </a:cubicBezTo>
                <a:lnTo>
                  <a:pt x="313899" y="1651379"/>
                </a:lnTo>
                <a:cubicBezTo>
                  <a:pt x="318448" y="1687773"/>
                  <a:pt x="321969" y="1724310"/>
                  <a:pt x="327546" y="1760561"/>
                </a:cubicBezTo>
                <a:cubicBezTo>
                  <a:pt x="332236" y="1791048"/>
                  <a:pt x="345786" y="1851694"/>
                  <a:pt x="354842" y="1883391"/>
                </a:cubicBezTo>
                <a:cubicBezTo>
                  <a:pt x="358794" y="1897223"/>
                  <a:pt x="358318" y="1914162"/>
                  <a:pt x="368490" y="1924334"/>
                </a:cubicBezTo>
                <a:cubicBezTo>
                  <a:pt x="378662" y="1934506"/>
                  <a:pt x="396566" y="1931548"/>
                  <a:pt x="409433" y="1937982"/>
                </a:cubicBezTo>
                <a:cubicBezTo>
                  <a:pt x="424104" y="1945318"/>
                  <a:pt x="436728" y="1956179"/>
                  <a:pt x="450376" y="1965278"/>
                </a:cubicBezTo>
                <a:cubicBezTo>
                  <a:pt x="454925" y="2006221"/>
                  <a:pt x="455945" y="2047713"/>
                  <a:pt x="464024" y="2088108"/>
                </a:cubicBezTo>
                <a:cubicBezTo>
                  <a:pt x="497075" y="2253357"/>
                  <a:pt x="495868" y="2272352"/>
                  <a:pt x="504967" y="2265528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5" name="Freeform 14"/>
          <p:cNvSpPr/>
          <p:nvPr/>
        </p:nvSpPr>
        <p:spPr>
          <a:xfrm>
            <a:off x="627797" y="887104"/>
            <a:ext cx="2825087" cy="2333768"/>
          </a:xfrm>
          <a:custGeom>
            <a:avLst/>
            <a:gdLst>
              <a:gd name="connsiteX0" fmla="*/ 2825087 w 2825087"/>
              <a:gd name="connsiteY0" fmla="*/ 2333768 h 2333768"/>
              <a:gd name="connsiteX1" fmla="*/ 2743200 w 2825087"/>
              <a:gd name="connsiteY1" fmla="*/ 2320120 h 2333768"/>
              <a:gd name="connsiteX2" fmla="*/ 2702257 w 2825087"/>
              <a:gd name="connsiteY2" fmla="*/ 2183642 h 2333768"/>
              <a:gd name="connsiteX3" fmla="*/ 2620370 w 2825087"/>
              <a:gd name="connsiteY3" fmla="*/ 2129051 h 2333768"/>
              <a:gd name="connsiteX4" fmla="*/ 2579427 w 2825087"/>
              <a:gd name="connsiteY4" fmla="*/ 2101756 h 2333768"/>
              <a:gd name="connsiteX5" fmla="*/ 2552131 w 2825087"/>
              <a:gd name="connsiteY5" fmla="*/ 1978926 h 2333768"/>
              <a:gd name="connsiteX6" fmla="*/ 2511188 w 2825087"/>
              <a:gd name="connsiteY6" fmla="*/ 1869744 h 2333768"/>
              <a:gd name="connsiteX7" fmla="*/ 2456597 w 2825087"/>
              <a:gd name="connsiteY7" fmla="*/ 1842448 h 2333768"/>
              <a:gd name="connsiteX8" fmla="*/ 2415654 w 2825087"/>
              <a:gd name="connsiteY8" fmla="*/ 1787857 h 2333768"/>
              <a:gd name="connsiteX9" fmla="*/ 2402006 w 2825087"/>
              <a:gd name="connsiteY9" fmla="*/ 1746914 h 2333768"/>
              <a:gd name="connsiteX10" fmla="*/ 2388358 w 2825087"/>
              <a:gd name="connsiteY10" fmla="*/ 1460311 h 2333768"/>
              <a:gd name="connsiteX11" fmla="*/ 2374710 w 2825087"/>
              <a:gd name="connsiteY11" fmla="*/ 1405720 h 2333768"/>
              <a:gd name="connsiteX12" fmla="*/ 2361063 w 2825087"/>
              <a:gd name="connsiteY12" fmla="*/ 1323833 h 2333768"/>
              <a:gd name="connsiteX13" fmla="*/ 2279176 w 2825087"/>
              <a:gd name="connsiteY13" fmla="*/ 1296538 h 2333768"/>
              <a:gd name="connsiteX14" fmla="*/ 2251881 w 2825087"/>
              <a:gd name="connsiteY14" fmla="*/ 1255595 h 2333768"/>
              <a:gd name="connsiteX15" fmla="*/ 2238233 w 2825087"/>
              <a:gd name="connsiteY15" fmla="*/ 1214651 h 2333768"/>
              <a:gd name="connsiteX16" fmla="*/ 2074460 w 2825087"/>
              <a:gd name="connsiteY16" fmla="*/ 1173708 h 2333768"/>
              <a:gd name="connsiteX17" fmla="*/ 2033516 w 2825087"/>
              <a:gd name="connsiteY17" fmla="*/ 1146412 h 2333768"/>
              <a:gd name="connsiteX18" fmla="*/ 1965278 w 2825087"/>
              <a:gd name="connsiteY18" fmla="*/ 1132765 h 2333768"/>
              <a:gd name="connsiteX19" fmla="*/ 1924334 w 2825087"/>
              <a:gd name="connsiteY19" fmla="*/ 1091821 h 2333768"/>
              <a:gd name="connsiteX20" fmla="*/ 1869743 w 2825087"/>
              <a:gd name="connsiteY20" fmla="*/ 1050878 h 2333768"/>
              <a:gd name="connsiteX21" fmla="*/ 1828800 w 2825087"/>
              <a:gd name="connsiteY21" fmla="*/ 1037230 h 2333768"/>
              <a:gd name="connsiteX22" fmla="*/ 1733266 w 2825087"/>
              <a:gd name="connsiteY22" fmla="*/ 996287 h 2333768"/>
              <a:gd name="connsiteX23" fmla="*/ 1692322 w 2825087"/>
              <a:gd name="connsiteY23" fmla="*/ 955344 h 2333768"/>
              <a:gd name="connsiteX24" fmla="*/ 1678675 w 2825087"/>
              <a:gd name="connsiteY24" fmla="*/ 914400 h 2333768"/>
              <a:gd name="connsiteX25" fmla="*/ 1637731 w 2825087"/>
              <a:gd name="connsiteY25" fmla="*/ 846162 h 2333768"/>
              <a:gd name="connsiteX26" fmla="*/ 1501254 w 2825087"/>
              <a:gd name="connsiteY26" fmla="*/ 696036 h 2333768"/>
              <a:gd name="connsiteX27" fmla="*/ 1405719 w 2825087"/>
              <a:gd name="connsiteY27" fmla="*/ 614150 h 2333768"/>
              <a:gd name="connsiteX28" fmla="*/ 1378424 w 2825087"/>
              <a:gd name="connsiteY28" fmla="*/ 559559 h 2333768"/>
              <a:gd name="connsiteX29" fmla="*/ 1337481 w 2825087"/>
              <a:gd name="connsiteY29" fmla="*/ 450377 h 2333768"/>
              <a:gd name="connsiteX30" fmla="*/ 1310185 w 2825087"/>
              <a:gd name="connsiteY30" fmla="*/ 409433 h 2333768"/>
              <a:gd name="connsiteX31" fmla="*/ 1241946 w 2825087"/>
              <a:gd name="connsiteY31" fmla="*/ 300251 h 2333768"/>
              <a:gd name="connsiteX32" fmla="*/ 1214651 w 2825087"/>
              <a:gd name="connsiteY32" fmla="*/ 259308 h 2333768"/>
              <a:gd name="connsiteX33" fmla="*/ 1187355 w 2825087"/>
              <a:gd name="connsiteY33" fmla="*/ 136478 h 2333768"/>
              <a:gd name="connsiteX34" fmla="*/ 1146412 w 2825087"/>
              <a:gd name="connsiteY34" fmla="*/ 109183 h 2333768"/>
              <a:gd name="connsiteX35" fmla="*/ 1078173 w 2825087"/>
              <a:gd name="connsiteY35" fmla="*/ 95535 h 2333768"/>
              <a:gd name="connsiteX36" fmla="*/ 1037230 w 2825087"/>
              <a:gd name="connsiteY36" fmla="*/ 81887 h 2333768"/>
              <a:gd name="connsiteX37" fmla="*/ 818866 w 2825087"/>
              <a:gd name="connsiteY37" fmla="*/ 68239 h 2333768"/>
              <a:gd name="connsiteX38" fmla="*/ 709684 w 2825087"/>
              <a:gd name="connsiteY38" fmla="*/ 0 h 2333768"/>
              <a:gd name="connsiteX39" fmla="*/ 95534 w 2825087"/>
              <a:gd name="connsiteY39" fmla="*/ 13648 h 2333768"/>
              <a:gd name="connsiteX40" fmla="*/ 68239 w 2825087"/>
              <a:gd name="connsiteY40" fmla="*/ 122830 h 2333768"/>
              <a:gd name="connsiteX41" fmla="*/ 40943 w 2825087"/>
              <a:gd name="connsiteY41" fmla="*/ 163774 h 2333768"/>
              <a:gd name="connsiteX42" fmla="*/ 0 w 2825087"/>
              <a:gd name="connsiteY42" fmla="*/ 259308 h 2333768"/>
              <a:gd name="connsiteX43" fmla="*/ 13648 w 2825087"/>
              <a:gd name="connsiteY43" fmla="*/ 518615 h 2333768"/>
              <a:gd name="connsiteX44" fmla="*/ 54591 w 2825087"/>
              <a:gd name="connsiteY44" fmla="*/ 791571 h 2333768"/>
              <a:gd name="connsiteX45" fmla="*/ 95534 w 2825087"/>
              <a:gd name="connsiteY45" fmla="*/ 818866 h 2333768"/>
              <a:gd name="connsiteX46" fmla="*/ 136478 w 2825087"/>
              <a:gd name="connsiteY46" fmla="*/ 832514 h 2333768"/>
              <a:gd name="connsiteX47" fmla="*/ 177421 w 2825087"/>
              <a:gd name="connsiteY47" fmla="*/ 887105 h 2333768"/>
              <a:gd name="connsiteX48" fmla="*/ 204716 w 2825087"/>
              <a:gd name="connsiteY48" fmla="*/ 928048 h 2333768"/>
              <a:gd name="connsiteX49" fmla="*/ 245660 w 2825087"/>
              <a:gd name="connsiteY49" fmla="*/ 955344 h 2333768"/>
              <a:gd name="connsiteX50" fmla="*/ 300251 w 2825087"/>
              <a:gd name="connsiteY50" fmla="*/ 996287 h 2333768"/>
              <a:gd name="connsiteX51" fmla="*/ 327546 w 2825087"/>
              <a:gd name="connsiteY51" fmla="*/ 1037230 h 2333768"/>
              <a:gd name="connsiteX52" fmla="*/ 368490 w 2825087"/>
              <a:gd name="connsiteY52" fmla="*/ 1064526 h 2333768"/>
              <a:gd name="connsiteX53" fmla="*/ 600502 w 2825087"/>
              <a:gd name="connsiteY53" fmla="*/ 1105469 h 2333768"/>
              <a:gd name="connsiteX54" fmla="*/ 736979 w 2825087"/>
              <a:gd name="connsiteY54" fmla="*/ 1146412 h 2333768"/>
              <a:gd name="connsiteX55" fmla="*/ 791570 w 2825087"/>
              <a:gd name="connsiteY55" fmla="*/ 1173708 h 2333768"/>
              <a:gd name="connsiteX56" fmla="*/ 832513 w 2825087"/>
              <a:gd name="connsiteY56" fmla="*/ 1214651 h 2333768"/>
              <a:gd name="connsiteX57" fmla="*/ 873457 w 2825087"/>
              <a:gd name="connsiteY57" fmla="*/ 1351129 h 2333768"/>
              <a:gd name="connsiteX58" fmla="*/ 887104 w 2825087"/>
              <a:gd name="connsiteY58" fmla="*/ 1392072 h 2333768"/>
              <a:gd name="connsiteX59" fmla="*/ 968991 w 2825087"/>
              <a:gd name="connsiteY59" fmla="*/ 1460311 h 2333768"/>
              <a:gd name="connsiteX60" fmla="*/ 1091821 w 2825087"/>
              <a:gd name="connsiteY60" fmla="*/ 1487606 h 2333768"/>
              <a:gd name="connsiteX61" fmla="*/ 1146412 w 2825087"/>
              <a:gd name="connsiteY61" fmla="*/ 1501254 h 2333768"/>
              <a:gd name="connsiteX62" fmla="*/ 1201003 w 2825087"/>
              <a:gd name="connsiteY62" fmla="*/ 1528550 h 2333768"/>
              <a:gd name="connsiteX63" fmla="*/ 1241946 w 2825087"/>
              <a:gd name="connsiteY63" fmla="*/ 1542197 h 2333768"/>
              <a:gd name="connsiteX64" fmla="*/ 1269242 w 2825087"/>
              <a:gd name="connsiteY64" fmla="*/ 1583141 h 2333768"/>
              <a:gd name="connsiteX65" fmla="*/ 1473958 w 2825087"/>
              <a:gd name="connsiteY65" fmla="*/ 1651380 h 2333768"/>
              <a:gd name="connsiteX66" fmla="*/ 1528549 w 2825087"/>
              <a:gd name="connsiteY66" fmla="*/ 1665027 h 2333768"/>
              <a:gd name="connsiteX67" fmla="*/ 1583140 w 2825087"/>
              <a:gd name="connsiteY67" fmla="*/ 1678675 h 2333768"/>
              <a:gd name="connsiteX68" fmla="*/ 1637731 w 2825087"/>
              <a:gd name="connsiteY68" fmla="*/ 1692323 h 2333768"/>
              <a:gd name="connsiteX69" fmla="*/ 1678675 w 2825087"/>
              <a:gd name="connsiteY69" fmla="*/ 1719618 h 2333768"/>
              <a:gd name="connsiteX70" fmla="*/ 1719618 w 2825087"/>
              <a:gd name="connsiteY70" fmla="*/ 1733266 h 2333768"/>
              <a:gd name="connsiteX71" fmla="*/ 1733266 w 2825087"/>
              <a:gd name="connsiteY71" fmla="*/ 1787857 h 2333768"/>
              <a:gd name="connsiteX72" fmla="*/ 1815152 w 2825087"/>
              <a:gd name="connsiteY72" fmla="*/ 1815153 h 2333768"/>
              <a:gd name="connsiteX73" fmla="*/ 1978925 w 2825087"/>
              <a:gd name="connsiteY73" fmla="*/ 1856096 h 2333768"/>
              <a:gd name="connsiteX74" fmla="*/ 2033516 w 2825087"/>
              <a:gd name="connsiteY74" fmla="*/ 1869744 h 2333768"/>
              <a:gd name="connsiteX75" fmla="*/ 2156346 w 2825087"/>
              <a:gd name="connsiteY75" fmla="*/ 1937983 h 2333768"/>
              <a:gd name="connsiteX76" fmla="*/ 2238233 w 2825087"/>
              <a:gd name="connsiteY76" fmla="*/ 2019869 h 2333768"/>
              <a:gd name="connsiteX77" fmla="*/ 2279176 w 2825087"/>
              <a:gd name="connsiteY77" fmla="*/ 2060812 h 2333768"/>
              <a:gd name="connsiteX78" fmla="*/ 2361063 w 2825087"/>
              <a:gd name="connsiteY78" fmla="*/ 2088108 h 2333768"/>
              <a:gd name="connsiteX79" fmla="*/ 2402006 w 2825087"/>
              <a:gd name="connsiteY79" fmla="*/ 2115403 h 2333768"/>
              <a:gd name="connsiteX80" fmla="*/ 2497540 w 2825087"/>
              <a:gd name="connsiteY80" fmla="*/ 2224586 h 2333768"/>
              <a:gd name="connsiteX81" fmla="*/ 2538484 w 2825087"/>
              <a:gd name="connsiteY81" fmla="*/ 2238233 h 2333768"/>
              <a:gd name="connsiteX82" fmla="*/ 2620370 w 2825087"/>
              <a:gd name="connsiteY82" fmla="*/ 2251881 h 2333768"/>
              <a:gd name="connsiteX83" fmla="*/ 2661313 w 2825087"/>
              <a:gd name="connsiteY83" fmla="*/ 2292824 h 2333768"/>
              <a:gd name="connsiteX84" fmla="*/ 2743200 w 2825087"/>
              <a:gd name="connsiteY84" fmla="*/ 2306472 h 2333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2825087" h="2333768">
                <a:moveTo>
                  <a:pt x="2825087" y="2333768"/>
                </a:moveTo>
                <a:cubicBezTo>
                  <a:pt x="2797791" y="2329219"/>
                  <a:pt x="2764025" y="2338342"/>
                  <a:pt x="2743200" y="2320120"/>
                </a:cubicBezTo>
                <a:cubicBezTo>
                  <a:pt x="2636082" y="2226392"/>
                  <a:pt x="2771052" y="2262265"/>
                  <a:pt x="2702257" y="2183642"/>
                </a:cubicBezTo>
                <a:cubicBezTo>
                  <a:pt x="2680655" y="2158954"/>
                  <a:pt x="2647666" y="2147248"/>
                  <a:pt x="2620370" y="2129051"/>
                </a:cubicBezTo>
                <a:lnTo>
                  <a:pt x="2579427" y="2101756"/>
                </a:lnTo>
                <a:cubicBezTo>
                  <a:pt x="2555364" y="2029568"/>
                  <a:pt x="2571345" y="2084605"/>
                  <a:pt x="2552131" y="1978926"/>
                </a:cubicBezTo>
                <a:cubicBezTo>
                  <a:pt x="2545187" y="1940734"/>
                  <a:pt x="2544337" y="1897368"/>
                  <a:pt x="2511188" y="1869744"/>
                </a:cubicBezTo>
                <a:cubicBezTo>
                  <a:pt x="2495559" y="1856720"/>
                  <a:pt x="2474794" y="1851547"/>
                  <a:pt x="2456597" y="1842448"/>
                </a:cubicBezTo>
                <a:cubicBezTo>
                  <a:pt x="2442949" y="1824251"/>
                  <a:pt x="2426939" y="1807606"/>
                  <a:pt x="2415654" y="1787857"/>
                </a:cubicBezTo>
                <a:cubicBezTo>
                  <a:pt x="2408517" y="1775367"/>
                  <a:pt x="2403201" y="1761250"/>
                  <a:pt x="2402006" y="1746914"/>
                </a:cubicBezTo>
                <a:cubicBezTo>
                  <a:pt x="2394063" y="1651602"/>
                  <a:pt x="2395985" y="1555649"/>
                  <a:pt x="2388358" y="1460311"/>
                </a:cubicBezTo>
                <a:cubicBezTo>
                  <a:pt x="2386862" y="1441614"/>
                  <a:pt x="2378388" y="1424113"/>
                  <a:pt x="2374710" y="1405720"/>
                </a:cubicBezTo>
                <a:cubicBezTo>
                  <a:pt x="2369283" y="1378585"/>
                  <a:pt x="2379285" y="1344658"/>
                  <a:pt x="2361063" y="1323833"/>
                </a:cubicBezTo>
                <a:cubicBezTo>
                  <a:pt x="2342116" y="1302180"/>
                  <a:pt x="2279176" y="1296538"/>
                  <a:pt x="2279176" y="1296538"/>
                </a:cubicBezTo>
                <a:cubicBezTo>
                  <a:pt x="2270078" y="1282890"/>
                  <a:pt x="2259216" y="1270266"/>
                  <a:pt x="2251881" y="1255595"/>
                </a:cubicBezTo>
                <a:cubicBezTo>
                  <a:pt x="2245447" y="1242728"/>
                  <a:pt x="2249940" y="1223013"/>
                  <a:pt x="2238233" y="1214651"/>
                </a:cubicBezTo>
                <a:cubicBezTo>
                  <a:pt x="2205323" y="1191144"/>
                  <a:pt x="2112374" y="1180027"/>
                  <a:pt x="2074460" y="1173708"/>
                </a:cubicBezTo>
                <a:cubicBezTo>
                  <a:pt x="2060812" y="1164609"/>
                  <a:pt x="2048874" y="1152171"/>
                  <a:pt x="2033516" y="1146412"/>
                </a:cubicBezTo>
                <a:cubicBezTo>
                  <a:pt x="2011796" y="1138267"/>
                  <a:pt x="1986026" y="1143139"/>
                  <a:pt x="1965278" y="1132765"/>
                </a:cubicBezTo>
                <a:cubicBezTo>
                  <a:pt x="1948014" y="1124133"/>
                  <a:pt x="1938989" y="1104382"/>
                  <a:pt x="1924334" y="1091821"/>
                </a:cubicBezTo>
                <a:cubicBezTo>
                  <a:pt x="1907064" y="1077018"/>
                  <a:pt x="1889492" y="1062163"/>
                  <a:pt x="1869743" y="1050878"/>
                </a:cubicBezTo>
                <a:cubicBezTo>
                  <a:pt x="1857253" y="1043741"/>
                  <a:pt x="1842023" y="1042897"/>
                  <a:pt x="1828800" y="1037230"/>
                </a:cubicBezTo>
                <a:cubicBezTo>
                  <a:pt x="1710748" y="986637"/>
                  <a:pt x="1829285" y="1028294"/>
                  <a:pt x="1733266" y="996287"/>
                </a:cubicBezTo>
                <a:cubicBezTo>
                  <a:pt x="1719618" y="982639"/>
                  <a:pt x="1703028" y="971403"/>
                  <a:pt x="1692322" y="955344"/>
                </a:cubicBezTo>
                <a:cubicBezTo>
                  <a:pt x="1684342" y="943374"/>
                  <a:pt x="1685109" y="927267"/>
                  <a:pt x="1678675" y="914400"/>
                </a:cubicBezTo>
                <a:cubicBezTo>
                  <a:pt x="1666812" y="890674"/>
                  <a:pt x="1652830" y="867972"/>
                  <a:pt x="1637731" y="846162"/>
                </a:cubicBezTo>
                <a:cubicBezTo>
                  <a:pt x="1520893" y="677396"/>
                  <a:pt x="1602891" y="784969"/>
                  <a:pt x="1501254" y="696036"/>
                </a:cubicBezTo>
                <a:cubicBezTo>
                  <a:pt x="1395359" y="603377"/>
                  <a:pt x="1493383" y="672591"/>
                  <a:pt x="1405719" y="614150"/>
                </a:cubicBezTo>
                <a:cubicBezTo>
                  <a:pt x="1396621" y="595953"/>
                  <a:pt x="1386438" y="578259"/>
                  <a:pt x="1378424" y="559559"/>
                </a:cubicBezTo>
                <a:cubicBezTo>
                  <a:pt x="1342993" y="476885"/>
                  <a:pt x="1394021" y="563457"/>
                  <a:pt x="1337481" y="450377"/>
                </a:cubicBezTo>
                <a:cubicBezTo>
                  <a:pt x="1330145" y="435706"/>
                  <a:pt x="1318991" y="423271"/>
                  <a:pt x="1310185" y="409433"/>
                </a:cubicBezTo>
                <a:cubicBezTo>
                  <a:pt x="1287144" y="373225"/>
                  <a:pt x="1264987" y="336459"/>
                  <a:pt x="1241946" y="300251"/>
                </a:cubicBezTo>
                <a:cubicBezTo>
                  <a:pt x="1233140" y="286413"/>
                  <a:pt x="1214651" y="259308"/>
                  <a:pt x="1214651" y="259308"/>
                </a:cubicBezTo>
                <a:cubicBezTo>
                  <a:pt x="1214350" y="257804"/>
                  <a:pt x="1192862" y="144738"/>
                  <a:pt x="1187355" y="136478"/>
                </a:cubicBezTo>
                <a:cubicBezTo>
                  <a:pt x="1178257" y="122830"/>
                  <a:pt x="1161770" y="114942"/>
                  <a:pt x="1146412" y="109183"/>
                </a:cubicBezTo>
                <a:cubicBezTo>
                  <a:pt x="1124692" y="101038"/>
                  <a:pt x="1100677" y="101161"/>
                  <a:pt x="1078173" y="95535"/>
                </a:cubicBezTo>
                <a:cubicBezTo>
                  <a:pt x="1064217" y="92046"/>
                  <a:pt x="1051537" y="83393"/>
                  <a:pt x="1037230" y="81887"/>
                </a:cubicBezTo>
                <a:cubicBezTo>
                  <a:pt x="964701" y="74252"/>
                  <a:pt x="891654" y="72788"/>
                  <a:pt x="818866" y="68239"/>
                </a:cubicBezTo>
                <a:cubicBezTo>
                  <a:pt x="787383" y="21016"/>
                  <a:pt x="786479" y="1506"/>
                  <a:pt x="709684" y="0"/>
                </a:cubicBezTo>
                <a:lnTo>
                  <a:pt x="95534" y="13648"/>
                </a:lnTo>
                <a:cubicBezTo>
                  <a:pt x="90343" y="39607"/>
                  <a:pt x="82229" y="94850"/>
                  <a:pt x="68239" y="122830"/>
                </a:cubicBezTo>
                <a:cubicBezTo>
                  <a:pt x="60903" y="137501"/>
                  <a:pt x="49081" y="149532"/>
                  <a:pt x="40943" y="163774"/>
                </a:cubicBezTo>
                <a:cubicBezTo>
                  <a:pt x="13961" y="210992"/>
                  <a:pt x="15311" y="213376"/>
                  <a:pt x="0" y="259308"/>
                </a:cubicBezTo>
                <a:cubicBezTo>
                  <a:pt x="4549" y="345744"/>
                  <a:pt x="8847" y="432193"/>
                  <a:pt x="13648" y="518615"/>
                </a:cubicBezTo>
                <a:cubicBezTo>
                  <a:pt x="17638" y="590428"/>
                  <a:pt x="-13427" y="723552"/>
                  <a:pt x="54591" y="791571"/>
                </a:cubicBezTo>
                <a:cubicBezTo>
                  <a:pt x="66189" y="803169"/>
                  <a:pt x="80863" y="811531"/>
                  <a:pt x="95534" y="818866"/>
                </a:cubicBezTo>
                <a:cubicBezTo>
                  <a:pt x="108401" y="825300"/>
                  <a:pt x="122830" y="827965"/>
                  <a:pt x="136478" y="832514"/>
                </a:cubicBezTo>
                <a:cubicBezTo>
                  <a:pt x="150126" y="850711"/>
                  <a:pt x="164200" y="868596"/>
                  <a:pt x="177421" y="887105"/>
                </a:cubicBezTo>
                <a:cubicBezTo>
                  <a:pt x="186955" y="900452"/>
                  <a:pt x="193118" y="916450"/>
                  <a:pt x="204716" y="928048"/>
                </a:cubicBezTo>
                <a:cubicBezTo>
                  <a:pt x="216315" y="939647"/>
                  <a:pt x="232312" y="945810"/>
                  <a:pt x="245660" y="955344"/>
                </a:cubicBezTo>
                <a:cubicBezTo>
                  <a:pt x="264169" y="968565"/>
                  <a:pt x="282054" y="982639"/>
                  <a:pt x="300251" y="996287"/>
                </a:cubicBezTo>
                <a:cubicBezTo>
                  <a:pt x="309349" y="1009935"/>
                  <a:pt x="315948" y="1025632"/>
                  <a:pt x="327546" y="1037230"/>
                </a:cubicBezTo>
                <a:cubicBezTo>
                  <a:pt x="339145" y="1048829"/>
                  <a:pt x="353075" y="1058920"/>
                  <a:pt x="368490" y="1064526"/>
                </a:cubicBezTo>
                <a:cubicBezTo>
                  <a:pt x="461834" y="1098469"/>
                  <a:pt x="501667" y="1091349"/>
                  <a:pt x="600502" y="1105469"/>
                </a:cubicBezTo>
                <a:cubicBezTo>
                  <a:pt x="662751" y="1114362"/>
                  <a:pt x="678899" y="1120599"/>
                  <a:pt x="736979" y="1146412"/>
                </a:cubicBezTo>
                <a:cubicBezTo>
                  <a:pt x="755570" y="1154675"/>
                  <a:pt x="775015" y="1161883"/>
                  <a:pt x="791570" y="1173708"/>
                </a:cubicBezTo>
                <a:cubicBezTo>
                  <a:pt x="807276" y="1184926"/>
                  <a:pt x="818865" y="1201003"/>
                  <a:pt x="832513" y="1214651"/>
                </a:cubicBezTo>
                <a:cubicBezTo>
                  <a:pt x="897366" y="1409209"/>
                  <a:pt x="832213" y="1206774"/>
                  <a:pt x="873457" y="1351129"/>
                </a:cubicBezTo>
                <a:cubicBezTo>
                  <a:pt x="877409" y="1364961"/>
                  <a:pt x="879124" y="1380102"/>
                  <a:pt x="887104" y="1392072"/>
                </a:cubicBezTo>
                <a:cubicBezTo>
                  <a:pt x="897962" y="1408359"/>
                  <a:pt x="947413" y="1453118"/>
                  <a:pt x="968991" y="1460311"/>
                </a:cubicBezTo>
                <a:cubicBezTo>
                  <a:pt x="1008781" y="1473574"/>
                  <a:pt x="1050953" y="1478175"/>
                  <a:pt x="1091821" y="1487606"/>
                </a:cubicBezTo>
                <a:cubicBezTo>
                  <a:pt x="1110098" y="1491824"/>
                  <a:pt x="1128849" y="1494668"/>
                  <a:pt x="1146412" y="1501254"/>
                </a:cubicBezTo>
                <a:cubicBezTo>
                  <a:pt x="1165462" y="1508398"/>
                  <a:pt x="1182303" y="1520536"/>
                  <a:pt x="1201003" y="1528550"/>
                </a:cubicBezTo>
                <a:cubicBezTo>
                  <a:pt x="1214226" y="1534217"/>
                  <a:pt x="1228298" y="1537648"/>
                  <a:pt x="1241946" y="1542197"/>
                </a:cubicBezTo>
                <a:cubicBezTo>
                  <a:pt x="1251045" y="1555845"/>
                  <a:pt x="1257643" y="1571542"/>
                  <a:pt x="1269242" y="1583141"/>
                </a:cubicBezTo>
                <a:cubicBezTo>
                  <a:pt x="1317998" y="1631897"/>
                  <a:pt x="1428094" y="1639914"/>
                  <a:pt x="1473958" y="1651380"/>
                </a:cubicBezTo>
                <a:lnTo>
                  <a:pt x="1528549" y="1665027"/>
                </a:lnTo>
                <a:lnTo>
                  <a:pt x="1583140" y="1678675"/>
                </a:lnTo>
                <a:lnTo>
                  <a:pt x="1637731" y="1692323"/>
                </a:lnTo>
                <a:cubicBezTo>
                  <a:pt x="1651379" y="1701421"/>
                  <a:pt x="1664004" y="1712283"/>
                  <a:pt x="1678675" y="1719618"/>
                </a:cubicBezTo>
                <a:cubicBezTo>
                  <a:pt x="1691542" y="1726052"/>
                  <a:pt x="1710631" y="1722032"/>
                  <a:pt x="1719618" y="1733266"/>
                </a:cubicBezTo>
                <a:cubicBezTo>
                  <a:pt x="1731335" y="1747913"/>
                  <a:pt x="1719025" y="1775650"/>
                  <a:pt x="1733266" y="1787857"/>
                </a:cubicBezTo>
                <a:cubicBezTo>
                  <a:pt x="1755111" y="1806582"/>
                  <a:pt x="1791212" y="1799194"/>
                  <a:pt x="1815152" y="1815153"/>
                </a:cubicBezTo>
                <a:cubicBezTo>
                  <a:pt x="1890373" y="1865298"/>
                  <a:pt x="1839794" y="1840637"/>
                  <a:pt x="1978925" y="1856096"/>
                </a:cubicBezTo>
                <a:cubicBezTo>
                  <a:pt x="1997122" y="1860645"/>
                  <a:pt x="2016739" y="1861356"/>
                  <a:pt x="2033516" y="1869744"/>
                </a:cubicBezTo>
                <a:cubicBezTo>
                  <a:pt x="2221232" y="1963602"/>
                  <a:pt x="2043122" y="1900241"/>
                  <a:pt x="2156346" y="1937983"/>
                </a:cubicBezTo>
                <a:cubicBezTo>
                  <a:pt x="2204398" y="2010060"/>
                  <a:pt x="2159234" y="1952155"/>
                  <a:pt x="2238233" y="2019869"/>
                </a:cubicBezTo>
                <a:cubicBezTo>
                  <a:pt x="2252887" y="2032430"/>
                  <a:pt x="2262304" y="2051439"/>
                  <a:pt x="2279176" y="2060812"/>
                </a:cubicBezTo>
                <a:cubicBezTo>
                  <a:pt x="2304327" y="2074785"/>
                  <a:pt x="2337123" y="2072148"/>
                  <a:pt x="2361063" y="2088108"/>
                </a:cubicBezTo>
                <a:lnTo>
                  <a:pt x="2402006" y="2115403"/>
                </a:lnTo>
                <a:cubicBezTo>
                  <a:pt x="2442947" y="2176814"/>
                  <a:pt x="2440676" y="2196154"/>
                  <a:pt x="2497540" y="2224586"/>
                </a:cubicBezTo>
                <a:cubicBezTo>
                  <a:pt x="2510407" y="2231020"/>
                  <a:pt x="2524440" y="2235112"/>
                  <a:pt x="2538484" y="2238233"/>
                </a:cubicBezTo>
                <a:cubicBezTo>
                  <a:pt x="2565497" y="2244236"/>
                  <a:pt x="2593075" y="2247332"/>
                  <a:pt x="2620370" y="2251881"/>
                </a:cubicBezTo>
                <a:cubicBezTo>
                  <a:pt x="2634018" y="2265529"/>
                  <a:pt x="2645254" y="2282118"/>
                  <a:pt x="2661313" y="2292824"/>
                </a:cubicBezTo>
                <a:cubicBezTo>
                  <a:pt x="2688259" y="2310788"/>
                  <a:pt x="2713433" y="2306472"/>
                  <a:pt x="2743200" y="2306472"/>
                </a:cubicBezTo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6" name="Freeform 15"/>
          <p:cNvSpPr/>
          <p:nvPr/>
        </p:nvSpPr>
        <p:spPr>
          <a:xfrm>
            <a:off x="1651198" y="13648"/>
            <a:ext cx="1747095" cy="1364776"/>
          </a:xfrm>
          <a:custGeom>
            <a:avLst/>
            <a:gdLst>
              <a:gd name="connsiteX0" fmla="*/ 1214832 w 1747095"/>
              <a:gd name="connsiteY0" fmla="*/ 1364776 h 1364776"/>
              <a:gd name="connsiteX1" fmla="*/ 1064706 w 1747095"/>
              <a:gd name="connsiteY1" fmla="*/ 1337480 h 1364776"/>
              <a:gd name="connsiteX2" fmla="*/ 1023763 w 1747095"/>
              <a:gd name="connsiteY2" fmla="*/ 1310185 h 1364776"/>
              <a:gd name="connsiteX3" fmla="*/ 805399 w 1747095"/>
              <a:gd name="connsiteY3" fmla="*/ 1296537 h 1364776"/>
              <a:gd name="connsiteX4" fmla="*/ 655274 w 1747095"/>
              <a:gd name="connsiteY4" fmla="*/ 1255594 h 1364776"/>
              <a:gd name="connsiteX5" fmla="*/ 573387 w 1747095"/>
              <a:gd name="connsiteY5" fmla="*/ 1228298 h 1364776"/>
              <a:gd name="connsiteX6" fmla="*/ 477853 w 1747095"/>
              <a:gd name="connsiteY6" fmla="*/ 1173707 h 1364776"/>
              <a:gd name="connsiteX7" fmla="*/ 450557 w 1747095"/>
              <a:gd name="connsiteY7" fmla="*/ 1091821 h 1364776"/>
              <a:gd name="connsiteX8" fmla="*/ 395966 w 1747095"/>
              <a:gd name="connsiteY8" fmla="*/ 1064525 h 1364776"/>
              <a:gd name="connsiteX9" fmla="*/ 273136 w 1747095"/>
              <a:gd name="connsiteY9" fmla="*/ 1037230 h 1364776"/>
              <a:gd name="connsiteX10" fmla="*/ 232193 w 1747095"/>
              <a:gd name="connsiteY10" fmla="*/ 1023582 h 1364776"/>
              <a:gd name="connsiteX11" fmla="*/ 204898 w 1747095"/>
              <a:gd name="connsiteY11" fmla="*/ 750627 h 1364776"/>
              <a:gd name="connsiteX12" fmla="*/ 163954 w 1747095"/>
              <a:gd name="connsiteY12" fmla="*/ 545910 h 1364776"/>
              <a:gd name="connsiteX13" fmla="*/ 136659 w 1747095"/>
              <a:gd name="connsiteY13" fmla="*/ 477671 h 1364776"/>
              <a:gd name="connsiteX14" fmla="*/ 95715 w 1747095"/>
              <a:gd name="connsiteY14" fmla="*/ 341194 h 1364776"/>
              <a:gd name="connsiteX15" fmla="*/ 68420 w 1747095"/>
              <a:gd name="connsiteY15" fmla="*/ 286603 h 1364776"/>
              <a:gd name="connsiteX16" fmla="*/ 27477 w 1747095"/>
              <a:gd name="connsiteY16" fmla="*/ 272955 h 1364776"/>
              <a:gd name="connsiteX17" fmla="*/ 181 w 1747095"/>
              <a:gd name="connsiteY17" fmla="*/ 232012 h 1364776"/>
              <a:gd name="connsiteX18" fmla="*/ 41124 w 1747095"/>
              <a:gd name="connsiteY18" fmla="*/ 177421 h 1364776"/>
              <a:gd name="connsiteX19" fmla="*/ 82068 w 1747095"/>
              <a:gd name="connsiteY19" fmla="*/ 150125 h 1364776"/>
              <a:gd name="connsiteX20" fmla="*/ 136659 w 1747095"/>
              <a:gd name="connsiteY20" fmla="*/ 109182 h 1364776"/>
              <a:gd name="connsiteX21" fmla="*/ 150306 w 1747095"/>
              <a:gd name="connsiteY21" fmla="*/ 68239 h 1364776"/>
              <a:gd name="connsiteX22" fmla="*/ 232193 w 1747095"/>
              <a:gd name="connsiteY22" fmla="*/ 0 h 1364776"/>
              <a:gd name="connsiteX23" fmla="*/ 1160241 w 1747095"/>
              <a:gd name="connsiteY23" fmla="*/ 13648 h 1364776"/>
              <a:gd name="connsiteX24" fmla="*/ 1214832 w 1747095"/>
              <a:gd name="connsiteY24" fmla="*/ 27295 h 1364776"/>
              <a:gd name="connsiteX25" fmla="*/ 1364957 w 1747095"/>
              <a:gd name="connsiteY25" fmla="*/ 54591 h 1364776"/>
              <a:gd name="connsiteX26" fmla="*/ 1460492 w 1747095"/>
              <a:gd name="connsiteY26" fmla="*/ 81886 h 1364776"/>
              <a:gd name="connsiteX27" fmla="*/ 1515083 w 1747095"/>
              <a:gd name="connsiteY27" fmla="*/ 95534 h 1364776"/>
              <a:gd name="connsiteX28" fmla="*/ 1569674 w 1747095"/>
              <a:gd name="connsiteY28" fmla="*/ 177421 h 1364776"/>
              <a:gd name="connsiteX29" fmla="*/ 1596969 w 1747095"/>
              <a:gd name="connsiteY29" fmla="*/ 218364 h 1364776"/>
              <a:gd name="connsiteX30" fmla="*/ 1610617 w 1747095"/>
              <a:gd name="connsiteY30" fmla="*/ 300251 h 1364776"/>
              <a:gd name="connsiteX31" fmla="*/ 1624265 w 1747095"/>
              <a:gd name="connsiteY31" fmla="*/ 341194 h 1364776"/>
              <a:gd name="connsiteX32" fmla="*/ 1678856 w 1747095"/>
              <a:gd name="connsiteY32" fmla="*/ 914400 h 1364776"/>
              <a:gd name="connsiteX33" fmla="*/ 1706151 w 1747095"/>
              <a:gd name="connsiteY33" fmla="*/ 955343 h 1364776"/>
              <a:gd name="connsiteX34" fmla="*/ 1733447 w 1747095"/>
              <a:gd name="connsiteY34" fmla="*/ 1091821 h 1364776"/>
              <a:gd name="connsiteX35" fmla="*/ 1747095 w 1747095"/>
              <a:gd name="connsiteY35" fmla="*/ 1132764 h 1364776"/>
              <a:gd name="connsiteX36" fmla="*/ 1651560 w 1747095"/>
              <a:gd name="connsiteY36" fmla="*/ 1160059 h 1364776"/>
              <a:gd name="connsiteX37" fmla="*/ 1610617 w 1747095"/>
              <a:gd name="connsiteY37" fmla="*/ 1173707 h 1364776"/>
              <a:gd name="connsiteX38" fmla="*/ 1556026 w 1747095"/>
              <a:gd name="connsiteY38" fmla="*/ 1255594 h 1364776"/>
              <a:gd name="connsiteX39" fmla="*/ 1515083 w 1747095"/>
              <a:gd name="connsiteY39" fmla="*/ 1269242 h 1364776"/>
              <a:gd name="connsiteX40" fmla="*/ 1405901 w 1747095"/>
              <a:gd name="connsiteY40" fmla="*/ 1310185 h 1364776"/>
              <a:gd name="connsiteX41" fmla="*/ 1146593 w 1747095"/>
              <a:gd name="connsiteY41" fmla="*/ 1337480 h 1364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747095" h="1364776">
                <a:moveTo>
                  <a:pt x="1214832" y="1364776"/>
                </a:moveTo>
                <a:cubicBezTo>
                  <a:pt x="1177193" y="1360071"/>
                  <a:pt x="1106784" y="1358519"/>
                  <a:pt x="1064706" y="1337480"/>
                </a:cubicBezTo>
                <a:cubicBezTo>
                  <a:pt x="1050035" y="1330145"/>
                  <a:pt x="1039965" y="1312743"/>
                  <a:pt x="1023763" y="1310185"/>
                </a:cubicBezTo>
                <a:cubicBezTo>
                  <a:pt x="951725" y="1298811"/>
                  <a:pt x="878187" y="1301086"/>
                  <a:pt x="805399" y="1296537"/>
                </a:cubicBezTo>
                <a:cubicBezTo>
                  <a:pt x="708950" y="1277247"/>
                  <a:pt x="759163" y="1290224"/>
                  <a:pt x="655274" y="1255594"/>
                </a:cubicBezTo>
                <a:cubicBezTo>
                  <a:pt x="627978" y="1246495"/>
                  <a:pt x="599122" y="1241165"/>
                  <a:pt x="573387" y="1228298"/>
                </a:cubicBezTo>
                <a:cubicBezTo>
                  <a:pt x="504125" y="1193668"/>
                  <a:pt x="535724" y="1212288"/>
                  <a:pt x="477853" y="1173707"/>
                </a:cubicBezTo>
                <a:cubicBezTo>
                  <a:pt x="468754" y="1146412"/>
                  <a:pt x="476291" y="1104688"/>
                  <a:pt x="450557" y="1091821"/>
                </a:cubicBezTo>
                <a:cubicBezTo>
                  <a:pt x="432360" y="1082722"/>
                  <a:pt x="415016" y="1071669"/>
                  <a:pt x="395966" y="1064525"/>
                </a:cubicBezTo>
                <a:cubicBezTo>
                  <a:pt x="367938" y="1054014"/>
                  <a:pt x="299086" y="1043717"/>
                  <a:pt x="273136" y="1037230"/>
                </a:cubicBezTo>
                <a:cubicBezTo>
                  <a:pt x="259180" y="1033741"/>
                  <a:pt x="245841" y="1028131"/>
                  <a:pt x="232193" y="1023582"/>
                </a:cubicBezTo>
                <a:cubicBezTo>
                  <a:pt x="196232" y="843782"/>
                  <a:pt x="246327" y="1109683"/>
                  <a:pt x="204898" y="750627"/>
                </a:cubicBezTo>
                <a:cubicBezTo>
                  <a:pt x="203809" y="741186"/>
                  <a:pt x="179036" y="591157"/>
                  <a:pt x="163954" y="545910"/>
                </a:cubicBezTo>
                <a:cubicBezTo>
                  <a:pt x="156207" y="522669"/>
                  <a:pt x="144406" y="500912"/>
                  <a:pt x="136659" y="477671"/>
                </a:cubicBezTo>
                <a:cubicBezTo>
                  <a:pt x="117068" y="418897"/>
                  <a:pt x="127355" y="404475"/>
                  <a:pt x="95715" y="341194"/>
                </a:cubicBezTo>
                <a:cubicBezTo>
                  <a:pt x="86617" y="322997"/>
                  <a:pt x="82806" y="300989"/>
                  <a:pt x="68420" y="286603"/>
                </a:cubicBezTo>
                <a:cubicBezTo>
                  <a:pt x="58248" y="276431"/>
                  <a:pt x="41125" y="277504"/>
                  <a:pt x="27477" y="272955"/>
                </a:cubicBezTo>
                <a:cubicBezTo>
                  <a:pt x="18378" y="259307"/>
                  <a:pt x="-2139" y="248250"/>
                  <a:pt x="181" y="232012"/>
                </a:cubicBezTo>
                <a:cubicBezTo>
                  <a:pt x="3398" y="209494"/>
                  <a:pt x="25040" y="193505"/>
                  <a:pt x="41124" y="177421"/>
                </a:cubicBezTo>
                <a:cubicBezTo>
                  <a:pt x="52723" y="165822"/>
                  <a:pt x="68720" y="159659"/>
                  <a:pt x="82068" y="150125"/>
                </a:cubicBezTo>
                <a:cubicBezTo>
                  <a:pt x="100577" y="136904"/>
                  <a:pt x="118462" y="122830"/>
                  <a:pt x="136659" y="109182"/>
                </a:cubicBezTo>
                <a:cubicBezTo>
                  <a:pt x="141208" y="95534"/>
                  <a:pt x="142326" y="80209"/>
                  <a:pt x="150306" y="68239"/>
                </a:cubicBezTo>
                <a:cubicBezTo>
                  <a:pt x="171323" y="36713"/>
                  <a:pt x="201981" y="20141"/>
                  <a:pt x="232193" y="0"/>
                </a:cubicBezTo>
                <a:lnTo>
                  <a:pt x="1160241" y="13648"/>
                </a:lnTo>
                <a:cubicBezTo>
                  <a:pt x="1178991" y="14169"/>
                  <a:pt x="1196439" y="23617"/>
                  <a:pt x="1214832" y="27295"/>
                </a:cubicBezTo>
                <a:cubicBezTo>
                  <a:pt x="1362928" y="56914"/>
                  <a:pt x="1233262" y="25325"/>
                  <a:pt x="1364957" y="54591"/>
                </a:cubicBezTo>
                <a:cubicBezTo>
                  <a:pt x="1460937" y="75920"/>
                  <a:pt x="1380713" y="59093"/>
                  <a:pt x="1460492" y="81886"/>
                </a:cubicBezTo>
                <a:cubicBezTo>
                  <a:pt x="1478527" y="87039"/>
                  <a:pt x="1496886" y="90985"/>
                  <a:pt x="1515083" y="95534"/>
                </a:cubicBezTo>
                <a:lnTo>
                  <a:pt x="1569674" y="177421"/>
                </a:lnTo>
                <a:lnTo>
                  <a:pt x="1596969" y="218364"/>
                </a:lnTo>
                <a:cubicBezTo>
                  <a:pt x="1601518" y="245660"/>
                  <a:pt x="1604614" y="273238"/>
                  <a:pt x="1610617" y="300251"/>
                </a:cubicBezTo>
                <a:cubicBezTo>
                  <a:pt x="1613738" y="314294"/>
                  <a:pt x="1623597" y="326824"/>
                  <a:pt x="1624265" y="341194"/>
                </a:cubicBezTo>
                <a:cubicBezTo>
                  <a:pt x="1650805" y="911824"/>
                  <a:pt x="1485332" y="785384"/>
                  <a:pt x="1678856" y="914400"/>
                </a:cubicBezTo>
                <a:cubicBezTo>
                  <a:pt x="1687954" y="928048"/>
                  <a:pt x="1698816" y="940672"/>
                  <a:pt x="1706151" y="955343"/>
                </a:cubicBezTo>
                <a:cubicBezTo>
                  <a:pt x="1726708" y="996456"/>
                  <a:pt x="1725064" y="1049904"/>
                  <a:pt x="1733447" y="1091821"/>
                </a:cubicBezTo>
                <a:cubicBezTo>
                  <a:pt x="1736268" y="1105928"/>
                  <a:pt x="1742546" y="1119116"/>
                  <a:pt x="1747095" y="1132764"/>
                </a:cubicBezTo>
                <a:cubicBezTo>
                  <a:pt x="1648919" y="1165489"/>
                  <a:pt x="1771527" y="1125783"/>
                  <a:pt x="1651560" y="1160059"/>
                </a:cubicBezTo>
                <a:cubicBezTo>
                  <a:pt x="1637728" y="1164011"/>
                  <a:pt x="1624265" y="1169158"/>
                  <a:pt x="1610617" y="1173707"/>
                </a:cubicBezTo>
                <a:cubicBezTo>
                  <a:pt x="1596308" y="1216633"/>
                  <a:pt x="1599839" y="1226385"/>
                  <a:pt x="1556026" y="1255594"/>
                </a:cubicBezTo>
                <a:cubicBezTo>
                  <a:pt x="1544056" y="1263574"/>
                  <a:pt x="1527950" y="1262808"/>
                  <a:pt x="1515083" y="1269242"/>
                </a:cubicBezTo>
                <a:cubicBezTo>
                  <a:pt x="1447439" y="1303064"/>
                  <a:pt x="1500688" y="1302286"/>
                  <a:pt x="1405901" y="1310185"/>
                </a:cubicBezTo>
                <a:cubicBezTo>
                  <a:pt x="1142050" y="1332173"/>
                  <a:pt x="1146593" y="1236852"/>
                  <a:pt x="1146593" y="1337480"/>
                </a:cubicBezTo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512373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avainto1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40152" y="3467311"/>
            <a:ext cx="3384376" cy="435417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spcAft>
                <a:spcPts val="600"/>
              </a:spcAft>
            </a:pPr>
            <a:r>
              <a:rPr lang="es-PE" b="1" dirty="0"/>
              <a:t>Enseñando y aprendiendo a hacer observaciones</a:t>
            </a:r>
            <a:endParaRPr lang="en-US" altLang="fi-FI" dirty="0"/>
          </a:p>
        </p:txBody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600200"/>
            <a:ext cx="8763000" cy="5645224"/>
          </a:xfrm>
        </p:spPr>
        <p:txBody>
          <a:bodyPr>
            <a:normAutofit lnSpcReduction="10000"/>
          </a:bodyPr>
          <a:lstStyle/>
          <a:p>
            <a:r>
              <a:rPr lang="es-PE" sz="2400" dirty="0" smtClean="0"/>
              <a:t>Enseñar </a:t>
            </a:r>
            <a:r>
              <a:rPr lang="es-PE" sz="2400" dirty="0"/>
              <a:t>al alumno a hacer observaciones científicas (sus concepciones y creencias guiarán sus observaciones</a:t>
            </a:r>
            <a:r>
              <a:rPr lang="es-PE" sz="2400" dirty="0" smtClean="0"/>
              <a:t>).</a:t>
            </a:r>
            <a:endParaRPr lang="fi-FI" sz="2400" dirty="0"/>
          </a:p>
          <a:p>
            <a:r>
              <a:rPr lang="es-PE" sz="2400" dirty="0" smtClean="0"/>
              <a:t>Enseñar </a:t>
            </a:r>
            <a:r>
              <a:rPr lang="es-PE" sz="2400" dirty="0"/>
              <a:t>al alumno a distinguir entre observación e interpretación.</a:t>
            </a:r>
            <a:endParaRPr lang="fi-FI" sz="2400" dirty="0"/>
          </a:p>
          <a:p>
            <a:r>
              <a:rPr lang="es-PE" sz="2400" dirty="0"/>
              <a:t> </a:t>
            </a:r>
            <a:r>
              <a:rPr lang="es-PE" sz="2400" dirty="0" smtClean="0"/>
              <a:t>Se </a:t>
            </a:r>
            <a:r>
              <a:rPr lang="es-PE" sz="2400" dirty="0"/>
              <a:t>debe tener en cuenta el comportamiento y las limitaciones del desarrollo de la memoria cuando se conciban situaciones en que el alumno debe observar.</a:t>
            </a:r>
            <a:endParaRPr lang="fi-FI" sz="2400" dirty="0"/>
          </a:p>
          <a:p>
            <a:r>
              <a:rPr lang="es-PE" sz="2400" dirty="0"/>
              <a:t> </a:t>
            </a:r>
            <a:r>
              <a:rPr lang="es-PE" sz="2400" dirty="0" smtClean="0"/>
              <a:t>Según </a:t>
            </a:r>
            <a:r>
              <a:rPr lang="es-PE" sz="2400" dirty="0"/>
              <a:t>la teoría de la variación, el “objeto” debe </a:t>
            </a:r>
            <a:r>
              <a:rPr lang="es-PE" sz="2400" dirty="0" smtClean="0"/>
              <a:t/>
            </a:r>
            <a:br>
              <a:rPr lang="es-PE" sz="2400" dirty="0" smtClean="0"/>
            </a:br>
            <a:r>
              <a:rPr lang="es-PE" sz="2400" dirty="0" smtClean="0"/>
              <a:t>ser </a:t>
            </a:r>
            <a:r>
              <a:rPr lang="es-PE" sz="2400" dirty="0"/>
              <a:t>observado en diferentes situaciones y contextos.</a:t>
            </a:r>
            <a:endParaRPr lang="fi-FI" sz="2400" dirty="0"/>
          </a:p>
          <a:p>
            <a:r>
              <a:rPr lang="es-PE" sz="2400" dirty="0"/>
              <a:t> </a:t>
            </a:r>
            <a:r>
              <a:rPr lang="es-PE" sz="2400" dirty="0" smtClean="0"/>
              <a:t>Enseñar </a:t>
            </a:r>
            <a:r>
              <a:rPr lang="es-PE" sz="2400" dirty="0"/>
              <a:t>a los alumnos a discutir sobre las </a:t>
            </a:r>
            <a:r>
              <a:rPr lang="es-PE" sz="2400" dirty="0" smtClean="0"/>
              <a:t/>
            </a:r>
            <a:br>
              <a:rPr lang="es-PE" sz="2400" dirty="0" smtClean="0"/>
            </a:br>
            <a:r>
              <a:rPr lang="es-PE" sz="2400" dirty="0" smtClean="0"/>
              <a:t>observaciones </a:t>
            </a:r>
            <a:r>
              <a:rPr lang="es-PE" sz="2400" dirty="0"/>
              <a:t>realizadas: en parejas, en pequeños grupos.</a:t>
            </a:r>
            <a:endParaRPr lang="fi-FI" sz="2400" dirty="0"/>
          </a:p>
          <a:p>
            <a:r>
              <a:rPr lang="es-PE" sz="2400" dirty="0"/>
              <a:t> </a:t>
            </a:r>
            <a:r>
              <a:rPr lang="es-PE" sz="2400" dirty="0" smtClean="0"/>
              <a:t>Enseñar </a:t>
            </a:r>
            <a:r>
              <a:rPr lang="es-PE" sz="2400" dirty="0"/>
              <a:t>a los alumnos a utilizar los diferentes sentidos y herramientas: vista, oído, tacto, olfato, microscopio…</a:t>
            </a:r>
            <a:endParaRPr lang="fi-FI" sz="2400" dirty="0"/>
          </a:p>
          <a:p>
            <a:r>
              <a:rPr lang="es-PE" sz="2400" dirty="0"/>
              <a:t> </a:t>
            </a:r>
            <a:r>
              <a:rPr lang="es-PE" sz="2400" dirty="0" smtClean="0"/>
              <a:t>Enseñarles </a:t>
            </a:r>
            <a:r>
              <a:rPr lang="es-PE" sz="2400" dirty="0"/>
              <a:t>a presentar observaciones mediante dibujos, mapas mentales, presentaciones orales, cuadros, barras, etc.</a:t>
            </a:r>
            <a:endParaRPr lang="fi-FI" sz="2400" dirty="0"/>
          </a:p>
        </p:txBody>
      </p:sp>
    </p:spTree>
    <p:extLst>
      <p:ext uri="{BB962C8B-B14F-4D97-AF65-F5344CB8AC3E}">
        <p14:creationId xmlns:p14="http://schemas.microsoft.com/office/powerpoint/2010/main" val="3572575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PE" b="1" dirty="0"/>
              <a:t>Observar </a:t>
            </a:r>
            <a:r>
              <a:rPr lang="es-PE" b="1" dirty="0" smtClean="0"/>
              <a:t/>
            </a:r>
            <a:br>
              <a:rPr lang="es-PE" b="1" dirty="0" smtClean="0"/>
            </a:br>
            <a:r>
              <a:rPr lang="es-PE" b="1" dirty="0" smtClean="0"/>
              <a:t>la </a:t>
            </a:r>
            <a:r>
              <a:rPr lang="es-PE" b="1" dirty="0"/>
              <a:t>parte </a:t>
            </a:r>
            <a:r>
              <a:rPr lang="es-PE" b="1" dirty="0" smtClean="0"/>
              <a:t/>
            </a:r>
            <a:br>
              <a:rPr lang="es-PE" b="1" dirty="0" smtClean="0"/>
            </a:br>
            <a:r>
              <a:rPr lang="es-PE" b="1" dirty="0" smtClean="0"/>
              <a:t>más </a:t>
            </a:r>
            <a:r>
              <a:rPr lang="es-PE" b="1" dirty="0"/>
              <a:t>importante </a:t>
            </a:r>
            <a:r>
              <a:rPr lang="es-PE" b="1" dirty="0" smtClean="0"/>
              <a:t/>
            </a:r>
            <a:br>
              <a:rPr lang="es-PE" b="1" dirty="0" smtClean="0"/>
            </a:br>
            <a:r>
              <a:rPr lang="es-PE" b="1" dirty="0" smtClean="0"/>
              <a:t>del </a:t>
            </a:r>
            <a:r>
              <a:rPr lang="es-PE" b="1" dirty="0"/>
              <a:t>fenómeno</a:t>
            </a:r>
            <a:endParaRPr lang="fi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86F4F-6937-4F78-AEE6-F185D24EFFD4}" type="slidenum">
              <a:rPr lang="fi-FI" smtClean="0"/>
              <a:pPr/>
              <a:t>28</a:t>
            </a:fld>
            <a:endParaRPr lang="fi-FI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7" t="10158"/>
          <a:stretch/>
        </p:blipFill>
        <p:spPr bwMode="auto">
          <a:xfrm>
            <a:off x="3923928" y="-121403"/>
            <a:ext cx="4968552" cy="7012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854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PE" b="1" dirty="0"/>
              <a:t>Variación </a:t>
            </a:r>
            <a:endParaRPr lang="es-PE" b="1" dirty="0" smtClean="0"/>
          </a:p>
          <a:p>
            <a:pPr marL="0" indent="0">
              <a:buNone/>
            </a:pPr>
            <a:r>
              <a:rPr lang="es-PE" b="1" dirty="0" smtClean="0"/>
              <a:t>en </a:t>
            </a:r>
          </a:p>
          <a:p>
            <a:pPr marL="0" indent="0">
              <a:buNone/>
            </a:pPr>
            <a:r>
              <a:rPr lang="es-PE" b="1" dirty="0" smtClean="0"/>
              <a:t>el objeto</a:t>
            </a:r>
          </a:p>
          <a:p>
            <a:pPr marL="0" indent="0">
              <a:buNone/>
            </a:pPr>
            <a:endParaRPr lang="fi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86F4F-6937-4F78-AEE6-F185D24EFFD4}" type="slidenum">
              <a:rPr lang="fi-FI" smtClean="0"/>
              <a:pPr/>
              <a:t>29</a:t>
            </a:fld>
            <a:endParaRPr lang="fi-FI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6085" y="694829"/>
            <a:ext cx="6803630" cy="5038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2731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5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PE" b="1" dirty="0"/>
              <a:t>Investigación científica</a:t>
            </a:r>
            <a:endParaRPr lang="fi-FI" b="1" dirty="0"/>
          </a:p>
        </p:txBody>
      </p:sp>
      <p:sp>
        <p:nvSpPr>
          <p:cNvPr id="865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PE" u="sng" dirty="0"/>
              <a:t>En el campo de la ciencia</a:t>
            </a:r>
            <a:r>
              <a:rPr lang="es-PE" dirty="0"/>
              <a:t>: Los científicos estudian el mundo natural y proponen explicaciones basadas en evidencias obtenidas en sus investigaciones.</a:t>
            </a:r>
            <a:endParaRPr lang="fi-FI" dirty="0"/>
          </a:p>
          <a:p>
            <a:r>
              <a:rPr lang="es-PE" u="sng" dirty="0"/>
              <a:t>En la escuela</a:t>
            </a:r>
            <a:r>
              <a:rPr lang="es-PE" dirty="0"/>
              <a:t>: Los alumnos se involucran en actividades que los ayudan a desarrollar sus conocimientos, sus habilidades para la investigación y su comprensión acerca de la </a:t>
            </a:r>
            <a:r>
              <a:rPr lang="es-PE" u="sng" dirty="0"/>
              <a:t>naturaleza de la ciencia</a:t>
            </a:r>
            <a:r>
              <a:rPr lang="es-PE" dirty="0"/>
              <a:t> o de la idea que tienen de ella.</a:t>
            </a:r>
            <a:endParaRPr lang="fi-F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86F4F-6937-4F78-AEE6-F185D24EFFD4}" type="slidenum">
              <a:rPr lang="fi-FI" smtClean="0"/>
              <a:pPr/>
              <a:t>3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698292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b="1" dirty="0"/>
              <a:t>Importancia de la variación</a:t>
            </a:r>
            <a:endParaRPr lang="fi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86F4F-6937-4F78-AEE6-F185D24EFFD4}" type="slidenum">
              <a:rPr lang="fi-FI" smtClean="0"/>
              <a:pPr/>
              <a:t>30</a:t>
            </a:fld>
            <a:endParaRPr lang="fi-FI" dirty="0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2366"/>
            <a:ext cx="10937676" cy="2716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32734"/>
            <a:ext cx="9738768" cy="254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594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381000" y="6400800"/>
            <a:ext cx="1905000" cy="457200"/>
          </a:xfrm>
          <a:prstGeom prst="rect">
            <a:avLst/>
          </a:prstGeom>
        </p:spPr>
        <p:txBody>
          <a:bodyPr/>
          <a:lstStyle/>
          <a:p>
            <a:r>
              <a:rPr lang="fi-FI" altLang="fi-FI"/>
              <a:t>2004_2005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altLang="fi-FI"/>
              <a:t>AD1</a:t>
            </a:r>
          </a:p>
        </p:txBody>
      </p:sp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33375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s-PE" b="1" dirty="0"/>
              <a:t>Diferentes métodos para presentar las observaciones</a:t>
            </a:r>
            <a:endParaRPr lang="fi-FI" dirty="0"/>
          </a:p>
        </p:txBody>
      </p:sp>
      <p:pic>
        <p:nvPicPr>
          <p:cNvPr id="12493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4674" y="3605733"/>
            <a:ext cx="4724400" cy="349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493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58950"/>
            <a:ext cx="4724400" cy="273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tippa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" y="4567237"/>
            <a:ext cx="3606800" cy="19605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palikat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25357" y="1540396"/>
            <a:ext cx="1846262" cy="206533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4190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C1C55B-D5B1-44B1-8C16-5B0FB7906999}" type="slidenum">
              <a:rPr lang="en-US" altLang="fi-FI"/>
              <a:pPr/>
              <a:t>32</a:t>
            </a:fld>
            <a:endParaRPr lang="en-US" altLang="fi-FI"/>
          </a:p>
        </p:txBody>
      </p:sp>
      <p:pic>
        <p:nvPicPr>
          <p:cNvPr id="76802" name="Picture 2" descr="See Explanation.  Clicking on the picture will download &#10; the highest resolution version available.">
            <a:hlinkClick r:id="rId3"/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612313" y="1412875"/>
            <a:ext cx="3429000" cy="2263775"/>
          </a:xfr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3" name="Picture 3" descr="Foucault Pendulum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722"/>
          <a:stretch>
            <a:fillRect/>
          </a:stretch>
        </p:blipFill>
        <p:spPr>
          <a:xfrm>
            <a:off x="9612313" y="3716338"/>
            <a:ext cx="1725612" cy="24003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4" name="Picture 4" descr="Pendulum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412875"/>
            <a:ext cx="9144000" cy="55768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6805" name="Picture 5" descr="Poraris, the North Star">
            <a:hlinkClick r:id="rId7"/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86"/>
          <a:stretch>
            <a:fillRect/>
          </a:stretch>
        </p:blipFill>
        <p:spPr>
          <a:xfrm>
            <a:off x="0" y="1412875"/>
            <a:ext cx="3543300" cy="5688013"/>
          </a:xfr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6" name="Picture 6" descr="Pendulum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196975"/>
            <a:ext cx="3967162" cy="5903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6807" name="Rectangle 7"/>
          <p:cNvSpPr>
            <a:spLocks noChangeArrowheads="1"/>
          </p:cNvSpPr>
          <p:nvPr/>
        </p:nvSpPr>
        <p:spPr bwMode="auto">
          <a:xfrm>
            <a:off x="-36512" y="-315416"/>
            <a:ext cx="9612313" cy="1116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 eaLnBrk="0" hangingPunct="0">
              <a:lnSpc>
                <a:spcPts val="3000"/>
              </a:lnSpc>
              <a:defRPr sz="2400" b="1">
                <a:solidFill>
                  <a:schemeClr val="tx2"/>
                </a:solidFill>
                <a:latin typeface="Arial" charset="0"/>
              </a:defRPr>
            </a:lvl1pPr>
            <a:lvl2pPr eaLnBrk="0" hangingPunct="0">
              <a:lnSpc>
                <a:spcPts val="3000"/>
              </a:lnSpc>
              <a:defRPr sz="2400" b="1">
                <a:solidFill>
                  <a:schemeClr val="tx2"/>
                </a:solidFill>
                <a:latin typeface="Arial" charset="0"/>
              </a:defRPr>
            </a:lvl2pPr>
            <a:lvl3pPr eaLnBrk="0" hangingPunct="0">
              <a:lnSpc>
                <a:spcPts val="3000"/>
              </a:lnSpc>
              <a:defRPr sz="2400" b="1">
                <a:solidFill>
                  <a:schemeClr val="tx2"/>
                </a:solidFill>
                <a:latin typeface="Arial" charset="0"/>
              </a:defRPr>
            </a:lvl3pPr>
            <a:lvl4pPr eaLnBrk="0" hangingPunct="0">
              <a:lnSpc>
                <a:spcPts val="3000"/>
              </a:lnSpc>
              <a:defRPr sz="2400" b="1">
                <a:solidFill>
                  <a:schemeClr val="tx2"/>
                </a:solidFill>
                <a:latin typeface="Arial" charset="0"/>
              </a:defRPr>
            </a:lvl4pPr>
            <a:lvl5pPr eaLnBrk="0" hangingPunct="0">
              <a:lnSpc>
                <a:spcPts val="3000"/>
              </a:lnSpc>
              <a:defRPr sz="2400" b="1">
                <a:solidFill>
                  <a:schemeClr val="tx2"/>
                </a:solidFill>
                <a:latin typeface="Arial" charset="0"/>
              </a:defRPr>
            </a:lvl5pPr>
            <a:lvl6pPr marL="45720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6pPr>
            <a:lvl7pPr marL="91440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7pPr>
            <a:lvl8pPr marL="137160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8pPr>
            <a:lvl9pPr marL="182880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s-PE" dirty="0"/>
              <a:t>¿En qué observación se basa la idea de que la tierra gira?</a:t>
            </a:r>
            <a:endParaRPr lang="en-US" altLang="fi-FI" dirty="0"/>
          </a:p>
        </p:txBody>
      </p:sp>
    </p:spTree>
    <p:extLst>
      <p:ext uri="{BB962C8B-B14F-4D97-AF65-F5344CB8AC3E}">
        <p14:creationId xmlns:p14="http://schemas.microsoft.com/office/powerpoint/2010/main" val="959179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7162800" y="6629400"/>
            <a:ext cx="1905000" cy="201613"/>
          </a:xfrm>
          <a:prstGeom prst="rect">
            <a:avLst/>
          </a:prstGeom>
        </p:spPr>
        <p:txBody>
          <a:bodyPr/>
          <a:lstStyle/>
          <a:p>
            <a:fld id="{834D238F-19C6-4E2E-A618-9D4C11967661}" type="slidenum">
              <a:rPr lang="en-US" altLang="fi-FI"/>
              <a:pPr/>
              <a:t>33</a:t>
            </a:fld>
            <a:endParaRPr lang="en-US" altLang="fi-FI"/>
          </a:p>
        </p:txBody>
      </p:sp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PE" b="1" dirty="0"/>
              <a:t>De observaciones a  conceptos….</a:t>
            </a:r>
            <a:endParaRPr lang="fi-FI" altLang="fi-FI" dirty="0"/>
          </a:p>
        </p:txBody>
      </p:sp>
      <p:sp>
        <p:nvSpPr>
          <p:cNvPr id="78851" name="Text Box 3"/>
          <p:cNvSpPr txBox="1">
            <a:spLocks noChangeArrowheads="1"/>
          </p:cNvSpPr>
          <p:nvPr/>
        </p:nvSpPr>
        <p:spPr bwMode="auto">
          <a:xfrm>
            <a:off x="533400" y="2205038"/>
            <a:ext cx="2022475" cy="400110"/>
          </a:xfrm>
          <a:prstGeom prst="rect">
            <a:avLst/>
          </a:pr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PE" sz="2000" dirty="0"/>
              <a:t>Mundo real </a:t>
            </a:r>
            <a:endParaRPr lang="fi-FI" altLang="fi-FI" sz="2000" dirty="0"/>
          </a:p>
        </p:txBody>
      </p:sp>
      <p:sp>
        <p:nvSpPr>
          <p:cNvPr id="78852" name="Text Box 4"/>
          <p:cNvSpPr txBox="1">
            <a:spLocks noChangeArrowheads="1"/>
          </p:cNvSpPr>
          <p:nvPr/>
        </p:nvSpPr>
        <p:spPr bwMode="auto">
          <a:xfrm>
            <a:off x="533400" y="5084763"/>
            <a:ext cx="2022475" cy="400110"/>
          </a:xfrm>
          <a:prstGeom prst="rect">
            <a:avLst/>
          </a:pr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PE" sz="2000" dirty="0"/>
              <a:t>Concepto</a:t>
            </a:r>
            <a:endParaRPr lang="fi-FI" altLang="fi-FI" sz="2000" dirty="0"/>
          </a:p>
        </p:txBody>
      </p:sp>
      <p:grpSp>
        <p:nvGrpSpPr>
          <p:cNvPr id="78853" name="Group 5"/>
          <p:cNvGrpSpPr>
            <a:grpSpLocks/>
          </p:cNvGrpSpPr>
          <p:nvPr/>
        </p:nvGrpSpPr>
        <p:grpSpPr bwMode="auto">
          <a:xfrm>
            <a:off x="533400" y="2708275"/>
            <a:ext cx="1951038" cy="2305050"/>
            <a:chOff x="336" y="1434"/>
            <a:chExt cx="1229" cy="1452"/>
          </a:xfrm>
        </p:grpSpPr>
        <p:sp>
          <p:nvSpPr>
            <p:cNvPr id="78854" name="Line 6"/>
            <p:cNvSpPr>
              <a:spLocks noChangeShapeType="1"/>
            </p:cNvSpPr>
            <p:nvPr/>
          </p:nvSpPr>
          <p:spPr bwMode="auto">
            <a:xfrm>
              <a:off x="975" y="1434"/>
              <a:ext cx="0" cy="1452"/>
            </a:xfrm>
            <a:prstGeom prst="line">
              <a:avLst/>
            </a:prstGeom>
            <a:noFill/>
            <a:ln w="38100" cap="sq">
              <a:solidFill>
                <a:schemeClr val="tx1"/>
              </a:solidFill>
              <a:round/>
              <a:headEnd type="none" w="sm" len="sm"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i-FI"/>
            </a:p>
          </p:txBody>
        </p:sp>
        <p:sp>
          <p:nvSpPr>
            <p:cNvPr id="78855" name="Text Box 7"/>
            <p:cNvSpPr txBox="1">
              <a:spLocks noChangeArrowheads="1"/>
            </p:cNvSpPr>
            <p:nvPr/>
          </p:nvSpPr>
          <p:spPr bwMode="auto">
            <a:xfrm>
              <a:off x="336" y="2024"/>
              <a:ext cx="1229" cy="4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s-PE" sz="2000" dirty="0"/>
                <a:t>Experimento </a:t>
              </a:r>
              <a:r>
                <a:rPr lang="es-PE" sz="2000" dirty="0" smtClean="0"/>
                <a:t>observación</a:t>
              </a:r>
              <a:endParaRPr lang="fi-FI" altLang="fi-FI" sz="2000" dirty="0"/>
            </a:p>
          </p:txBody>
        </p:sp>
      </p:grpSp>
      <p:sp>
        <p:nvSpPr>
          <p:cNvPr id="78856" name="Line 8"/>
          <p:cNvSpPr>
            <a:spLocks noChangeShapeType="1"/>
          </p:cNvSpPr>
          <p:nvPr/>
        </p:nvSpPr>
        <p:spPr bwMode="auto">
          <a:xfrm>
            <a:off x="323850" y="1844675"/>
            <a:ext cx="2519363" cy="4176713"/>
          </a:xfrm>
          <a:prstGeom prst="line">
            <a:avLst/>
          </a:prstGeom>
          <a:noFill/>
          <a:ln w="76200" cap="sq">
            <a:solidFill>
              <a:srgbClr val="FF99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i-FI"/>
          </a:p>
        </p:txBody>
      </p:sp>
      <p:sp>
        <p:nvSpPr>
          <p:cNvPr id="78857" name="Line 9"/>
          <p:cNvSpPr>
            <a:spLocks noChangeShapeType="1"/>
          </p:cNvSpPr>
          <p:nvPr/>
        </p:nvSpPr>
        <p:spPr bwMode="auto">
          <a:xfrm flipH="1">
            <a:off x="250825" y="1844675"/>
            <a:ext cx="2519363" cy="4176713"/>
          </a:xfrm>
          <a:prstGeom prst="line">
            <a:avLst/>
          </a:prstGeom>
          <a:noFill/>
          <a:ln w="76200" cap="sq">
            <a:solidFill>
              <a:srgbClr val="FF99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40985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8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8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8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8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1" grpId="0" animBg="1"/>
      <p:bldP spid="78852" grpId="0" animBg="1"/>
      <p:bldP spid="78856" grpId="0" animBg="1"/>
      <p:bldP spid="7885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7162800" y="6629400"/>
            <a:ext cx="1905000" cy="201613"/>
          </a:xfrm>
          <a:prstGeom prst="rect">
            <a:avLst/>
          </a:prstGeom>
        </p:spPr>
        <p:txBody>
          <a:bodyPr/>
          <a:lstStyle/>
          <a:p>
            <a:fld id="{144368FB-C624-4BF1-B38A-1083641281DD}" type="slidenum">
              <a:rPr lang="en-US" altLang="fi-FI"/>
              <a:pPr/>
              <a:t>34</a:t>
            </a:fld>
            <a:endParaRPr lang="en-US" altLang="fi-FI"/>
          </a:p>
        </p:txBody>
      </p:sp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fi-FI" dirty="0"/>
              <a:t>De </a:t>
            </a:r>
            <a:r>
              <a:rPr lang="en-US" altLang="fi-FI" dirty="0" err="1"/>
              <a:t>observaciones</a:t>
            </a:r>
            <a:r>
              <a:rPr lang="en-US" altLang="fi-FI" dirty="0"/>
              <a:t> a </a:t>
            </a:r>
            <a:r>
              <a:rPr lang="en-US" altLang="fi-FI" dirty="0" err="1"/>
              <a:t>conceptos</a:t>
            </a:r>
            <a:r>
              <a:rPr lang="en-US" altLang="fi-FI" dirty="0"/>
              <a:t>…</a:t>
            </a:r>
            <a:br>
              <a:rPr lang="en-US" altLang="fi-FI" dirty="0"/>
            </a:br>
            <a:r>
              <a:rPr lang="en-US" altLang="fi-FI" dirty="0"/>
              <a:t>(</a:t>
            </a:r>
            <a:r>
              <a:rPr lang="en-US" altLang="fi-FI" dirty="0" err="1"/>
              <a:t>Giere</a:t>
            </a:r>
            <a:r>
              <a:rPr lang="en-US" altLang="fi-FI" dirty="0"/>
              <a:t>, 1991)</a:t>
            </a:r>
          </a:p>
        </p:txBody>
      </p:sp>
      <p:sp>
        <p:nvSpPr>
          <p:cNvPr id="80899" name="Text Box 3"/>
          <p:cNvSpPr txBox="1">
            <a:spLocks noChangeArrowheads="1"/>
          </p:cNvSpPr>
          <p:nvPr/>
        </p:nvSpPr>
        <p:spPr bwMode="auto">
          <a:xfrm>
            <a:off x="533400" y="2205038"/>
            <a:ext cx="2022475" cy="400110"/>
          </a:xfrm>
          <a:prstGeom prst="rect">
            <a:avLst/>
          </a:pr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fi-FI" sz="2000" dirty="0" err="1"/>
              <a:t>Mundo</a:t>
            </a:r>
            <a:r>
              <a:rPr lang="en-US" altLang="fi-FI" sz="2000" dirty="0"/>
              <a:t> </a:t>
            </a:r>
            <a:r>
              <a:rPr lang="en-US" altLang="fi-FI" sz="2000" dirty="0" smtClean="0"/>
              <a:t>real</a:t>
            </a:r>
            <a:endParaRPr lang="en-US" altLang="fi-FI" sz="2000" dirty="0"/>
          </a:p>
        </p:txBody>
      </p:sp>
      <p:sp>
        <p:nvSpPr>
          <p:cNvPr id="80900" name="Text Box 4"/>
          <p:cNvSpPr txBox="1">
            <a:spLocks noChangeArrowheads="1"/>
          </p:cNvSpPr>
          <p:nvPr/>
        </p:nvSpPr>
        <p:spPr bwMode="auto">
          <a:xfrm>
            <a:off x="395288" y="5084763"/>
            <a:ext cx="2305050" cy="409575"/>
          </a:xfrm>
          <a:prstGeom prst="rect">
            <a:avLst/>
          </a:pr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fi-FI" sz="2000" dirty="0" err="1"/>
              <a:t>Datos</a:t>
            </a:r>
            <a:endParaRPr lang="en-US" altLang="fi-FI" sz="2000" dirty="0"/>
          </a:p>
        </p:txBody>
      </p:sp>
      <p:grpSp>
        <p:nvGrpSpPr>
          <p:cNvPr id="80901" name="Group 5"/>
          <p:cNvGrpSpPr>
            <a:grpSpLocks/>
          </p:cNvGrpSpPr>
          <p:nvPr/>
        </p:nvGrpSpPr>
        <p:grpSpPr bwMode="auto">
          <a:xfrm>
            <a:off x="533400" y="2708275"/>
            <a:ext cx="1951038" cy="2305050"/>
            <a:chOff x="336" y="1434"/>
            <a:chExt cx="1229" cy="1452"/>
          </a:xfrm>
        </p:grpSpPr>
        <p:sp>
          <p:nvSpPr>
            <p:cNvPr id="80902" name="Line 6"/>
            <p:cNvSpPr>
              <a:spLocks noChangeShapeType="1"/>
            </p:cNvSpPr>
            <p:nvPr/>
          </p:nvSpPr>
          <p:spPr bwMode="auto">
            <a:xfrm>
              <a:off x="975" y="1434"/>
              <a:ext cx="0" cy="1452"/>
            </a:xfrm>
            <a:prstGeom prst="line">
              <a:avLst/>
            </a:prstGeom>
            <a:noFill/>
            <a:ln w="38100" cap="sq">
              <a:solidFill>
                <a:schemeClr val="tx1"/>
              </a:solidFill>
              <a:round/>
              <a:headEnd type="none" w="sm" len="sm"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0903" name="Text Box 7"/>
            <p:cNvSpPr txBox="1">
              <a:spLocks noChangeArrowheads="1"/>
            </p:cNvSpPr>
            <p:nvPr/>
          </p:nvSpPr>
          <p:spPr bwMode="auto">
            <a:xfrm>
              <a:off x="336" y="2024"/>
              <a:ext cx="1229" cy="5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altLang="fi-FI" sz="2000" dirty="0" err="1" smtClean="0"/>
                <a:t>Observación</a:t>
              </a:r>
              <a:r>
                <a:rPr lang="en-US" altLang="fi-FI" sz="2000" dirty="0" smtClean="0"/>
                <a:t>,</a:t>
              </a:r>
              <a:endParaRPr lang="en-US" altLang="fi-FI" sz="2000" dirty="0"/>
            </a:p>
            <a:p>
              <a:pPr algn="ctr" eaLnBrk="0" hangingPunct="0">
                <a:spcBef>
                  <a:spcPct val="50000"/>
                </a:spcBef>
              </a:pPr>
              <a:r>
                <a:rPr lang="en-US" altLang="fi-FI" sz="2000" dirty="0" err="1" smtClean="0"/>
                <a:t>Experimento</a:t>
              </a:r>
              <a:endParaRPr lang="en-US" altLang="fi-FI" sz="2000" dirty="0"/>
            </a:p>
          </p:txBody>
        </p:sp>
      </p:grpSp>
      <p:sp>
        <p:nvSpPr>
          <p:cNvPr id="80904" name="Text Box 8"/>
          <p:cNvSpPr txBox="1">
            <a:spLocks noChangeArrowheads="1"/>
          </p:cNvSpPr>
          <p:nvPr/>
        </p:nvSpPr>
        <p:spPr bwMode="auto">
          <a:xfrm>
            <a:off x="6227763" y="2205038"/>
            <a:ext cx="2022475" cy="409575"/>
          </a:xfrm>
          <a:prstGeom prst="rect">
            <a:avLst/>
          </a:pr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fi-FI" sz="2000" dirty="0" err="1"/>
              <a:t>Modelo</a:t>
            </a:r>
            <a:endParaRPr lang="en-US" altLang="fi-FI" sz="2000" dirty="0"/>
          </a:p>
        </p:txBody>
      </p:sp>
      <p:sp>
        <p:nvSpPr>
          <p:cNvPr id="80905" name="Text Box 9"/>
          <p:cNvSpPr txBox="1">
            <a:spLocks noChangeArrowheads="1"/>
          </p:cNvSpPr>
          <p:nvPr/>
        </p:nvSpPr>
        <p:spPr bwMode="auto">
          <a:xfrm>
            <a:off x="6227763" y="5084763"/>
            <a:ext cx="2022475" cy="409575"/>
          </a:xfrm>
          <a:prstGeom prst="rect">
            <a:avLst/>
          </a:pr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fi-FI" sz="2000" dirty="0" err="1"/>
              <a:t>Pronóstico</a:t>
            </a:r>
            <a:endParaRPr lang="en-US" altLang="fi-FI" sz="2000" dirty="0"/>
          </a:p>
        </p:txBody>
      </p:sp>
      <p:grpSp>
        <p:nvGrpSpPr>
          <p:cNvPr id="80906" name="Group 10"/>
          <p:cNvGrpSpPr>
            <a:grpSpLocks/>
          </p:cNvGrpSpPr>
          <p:nvPr/>
        </p:nvGrpSpPr>
        <p:grpSpPr bwMode="auto">
          <a:xfrm>
            <a:off x="6227763" y="2708275"/>
            <a:ext cx="1951037" cy="2305050"/>
            <a:chOff x="336" y="1434"/>
            <a:chExt cx="1229" cy="1452"/>
          </a:xfrm>
        </p:grpSpPr>
        <p:sp>
          <p:nvSpPr>
            <p:cNvPr id="80907" name="Line 11"/>
            <p:cNvSpPr>
              <a:spLocks noChangeShapeType="1"/>
            </p:cNvSpPr>
            <p:nvPr/>
          </p:nvSpPr>
          <p:spPr bwMode="auto">
            <a:xfrm>
              <a:off x="975" y="1434"/>
              <a:ext cx="0" cy="1452"/>
            </a:xfrm>
            <a:prstGeom prst="line">
              <a:avLst/>
            </a:prstGeom>
            <a:noFill/>
            <a:ln w="38100" cap="sq">
              <a:solidFill>
                <a:schemeClr val="tx1"/>
              </a:solidFill>
              <a:round/>
              <a:headEnd type="none" w="sm" len="sm"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0908" name="Text Box 12"/>
            <p:cNvSpPr txBox="1">
              <a:spLocks noChangeArrowheads="1"/>
            </p:cNvSpPr>
            <p:nvPr/>
          </p:nvSpPr>
          <p:spPr bwMode="auto">
            <a:xfrm>
              <a:off x="336" y="2024"/>
              <a:ext cx="1229" cy="2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altLang="fi-FI" sz="2000" dirty="0" err="1" smtClean="0"/>
                <a:t>Razonamiento</a:t>
              </a:r>
              <a:endParaRPr lang="en-US" altLang="fi-FI" sz="2000" dirty="0"/>
            </a:p>
          </p:txBody>
        </p:sp>
      </p:grpSp>
      <p:grpSp>
        <p:nvGrpSpPr>
          <p:cNvPr id="80909" name="Group 13"/>
          <p:cNvGrpSpPr>
            <a:grpSpLocks/>
          </p:cNvGrpSpPr>
          <p:nvPr/>
        </p:nvGrpSpPr>
        <p:grpSpPr bwMode="auto">
          <a:xfrm>
            <a:off x="2771775" y="5013325"/>
            <a:ext cx="3240088" cy="708025"/>
            <a:chOff x="1746" y="3158"/>
            <a:chExt cx="2041" cy="446"/>
          </a:xfrm>
        </p:grpSpPr>
        <p:sp>
          <p:nvSpPr>
            <p:cNvPr id="80910" name="Line 14"/>
            <p:cNvSpPr>
              <a:spLocks noChangeShapeType="1"/>
            </p:cNvSpPr>
            <p:nvPr/>
          </p:nvSpPr>
          <p:spPr bwMode="auto">
            <a:xfrm>
              <a:off x="1746" y="3339"/>
              <a:ext cx="2041" cy="0"/>
            </a:xfrm>
            <a:prstGeom prst="line">
              <a:avLst/>
            </a:prstGeom>
            <a:noFill/>
            <a:ln w="57150" cap="sq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0911" name="Text Box 15"/>
            <p:cNvSpPr txBox="1">
              <a:spLocks noChangeArrowheads="1"/>
            </p:cNvSpPr>
            <p:nvPr/>
          </p:nvSpPr>
          <p:spPr bwMode="auto">
            <a:xfrm>
              <a:off x="2018" y="3158"/>
              <a:ext cx="1497" cy="4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altLang="fi-FI" sz="2000" dirty="0" err="1"/>
                <a:t>Correspondencia</a:t>
              </a:r>
              <a:r>
                <a:rPr lang="en-US" altLang="fi-FI" sz="2000" dirty="0"/>
                <a:t> o</a:t>
              </a:r>
              <a:br>
                <a:rPr lang="en-US" altLang="fi-FI" sz="2000" dirty="0"/>
              </a:br>
              <a:r>
                <a:rPr lang="en-US" altLang="fi-FI" sz="2000" dirty="0" err="1"/>
                <a:t>acuerdo-desacuerdo</a:t>
              </a:r>
              <a:endParaRPr lang="en-US" altLang="fi-FI" sz="2000" dirty="0" smtClean="0"/>
            </a:p>
          </p:txBody>
        </p:sp>
      </p:grpSp>
      <p:grpSp>
        <p:nvGrpSpPr>
          <p:cNvPr id="80912" name="Group 16"/>
          <p:cNvGrpSpPr>
            <a:grpSpLocks/>
          </p:cNvGrpSpPr>
          <p:nvPr/>
        </p:nvGrpSpPr>
        <p:grpSpPr bwMode="auto">
          <a:xfrm>
            <a:off x="3203575" y="2924175"/>
            <a:ext cx="2376488" cy="2087563"/>
            <a:chOff x="2018" y="1842"/>
            <a:chExt cx="1497" cy="1315"/>
          </a:xfrm>
        </p:grpSpPr>
        <p:sp>
          <p:nvSpPr>
            <p:cNvPr id="80913" name="Line 17"/>
            <p:cNvSpPr>
              <a:spLocks noChangeShapeType="1"/>
            </p:cNvSpPr>
            <p:nvPr/>
          </p:nvSpPr>
          <p:spPr bwMode="auto">
            <a:xfrm flipV="1">
              <a:off x="2789" y="1842"/>
              <a:ext cx="0" cy="1315"/>
            </a:xfrm>
            <a:prstGeom prst="line">
              <a:avLst/>
            </a:prstGeom>
            <a:noFill/>
            <a:ln w="57150" cap="sq">
              <a:solidFill>
                <a:srgbClr val="FF99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0914" name="Text Box 18"/>
            <p:cNvSpPr txBox="1">
              <a:spLocks noChangeArrowheads="1"/>
            </p:cNvSpPr>
            <p:nvPr/>
          </p:nvSpPr>
          <p:spPr bwMode="auto">
            <a:xfrm>
              <a:off x="2018" y="2205"/>
              <a:ext cx="1497" cy="446"/>
            </a:xfrm>
            <a:prstGeom prst="rect">
              <a:avLst/>
            </a:prstGeom>
            <a:solidFill>
              <a:schemeClr val="bg1"/>
            </a:solidFill>
            <a:ln w="12700" cap="sq">
              <a:solidFill>
                <a:srgbClr val="FF9900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altLang="fi-FI" sz="2000" dirty="0" err="1"/>
                <a:t>Evidencia</a:t>
              </a:r>
              <a:r>
                <a:rPr lang="en-US" altLang="fi-FI" sz="2000" dirty="0"/>
                <a:t> </a:t>
              </a:r>
              <a:r>
                <a:rPr lang="en-US" altLang="fi-FI" sz="2000" dirty="0" err="1" smtClean="0"/>
                <a:t>positiva</a:t>
              </a:r>
              <a:r>
                <a:rPr lang="en-US" altLang="fi-FI" sz="2000" dirty="0" smtClean="0"/>
                <a:t>/</a:t>
              </a:r>
              <a:r>
                <a:rPr lang="en-US" altLang="fi-FI" sz="2000" dirty="0" err="1" smtClean="0"/>
                <a:t>negativa</a:t>
              </a:r>
              <a:endParaRPr lang="en-US" altLang="fi-FI" sz="2000" dirty="0"/>
            </a:p>
          </p:txBody>
        </p:sp>
      </p:grpSp>
      <p:sp>
        <p:nvSpPr>
          <p:cNvPr id="80915" name="Line 19"/>
          <p:cNvSpPr>
            <a:spLocks noChangeShapeType="1"/>
          </p:cNvSpPr>
          <p:nvPr/>
        </p:nvSpPr>
        <p:spPr bwMode="auto">
          <a:xfrm>
            <a:off x="2700338" y="2492375"/>
            <a:ext cx="3240087" cy="0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0916" name="Text Box 20"/>
          <p:cNvSpPr txBox="1">
            <a:spLocks noChangeArrowheads="1"/>
          </p:cNvSpPr>
          <p:nvPr/>
        </p:nvSpPr>
        <p:spPr bwMode="auto">
          <a:xfrm>
            <a:off x="3275806" y="1989138"/>
            <a:ext cx="2232025" cy="70788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fi-FI" sz="2000" dirty="0" err="1"/>
              <a:t>Modelo</a:t>
            </a:r>
            <a:r>
              <a:rPr lang="en-US" altLang="fi-FI" sz="2000" dirty="0"/>
              <a:t> </a:t>
            </a:r>
            <a:r>
              <a:rPr lang="en-US" altLang="fi-FI" sz="2000" dirty="0" err="1"/>
              <a:t>adecuado</a:t>
            </a:r>
            <a:r>
              <a:rPr lang="en-US" altLang="fi-FI" sz="2000" dirty="0"/>
              <a:t>/</a:t>
            </a:r>
            <a:br>
              <a:rPr lang="en-US" altLang="fi-FI" sz="2000" dirty="0"/>
            </a:br>
            <a:r>
              <a:rPr lang="en-US" altLang="fi-FI" sz="2000" dirty="0"/>
              <a:t>No </a:t>
            </a:r>
            <a:r>
              <a:rPr lang="en-US" altLang="fi-FI" sz="2000" dirty="0" err="1"/>
              <a:t>adecuado</a:t>
            </a:r>
            <a:endParaRPr lang="en-US" altLang="fi-FI" sz="2000" dirty="0"/>
          </a:p>
        </p:txBody>
      </p:sp>
      <p:grpSp>
        <p:nvGrpSpPr>
          <p:cNvPr id="80920" name="Group 24"/>
          <p:cNvGrpSpPr>
            <a:grpSpLocks/>
          </p:cNvGrpSpPr>
          <p:nvPr/>
        </p:nvGrpSpPr>
        <p:grpSpPr bwMode="auto">
          <a:xfrm>
            <a:off x="1258888" y="5734053"/>
            <a:ext cx="6408737" cy="1077913"/>
            <a:chOff x="793" y="3612"/>
            <a:chExt cx="4037" cy="679"/>
          </a:xfrm>
        </p:grpSpPr>
        <p:sp>
          <p:nvSpPr>
            <p:cNvPr id="80921" name="Text Box 25"/>
            <p:cNvSpPr txBox="1">
              <a:spLocks noChangeArrowheads="1"/>
            </p:cNvSpPr>
            <p:nvPr/>
          </p:nvSpPr>
          <p:spPr bwMode="auto">
            <a:xfrm>
              <a:off x="1973" y="3748"/>
              <a:ext cx="1769" cy="5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altLang="fi-FI" sz="2000" dirty="0" err="1"/>
                <a:t>Conceptos</a:t>
              </a:r>
              <a:endParaRPr lang="en-US" altLang="fi-FI" sz="2000" dirty="0"/>
            </a:p>
            <a:p>
              <a:pPr algn="ctr" eaLnBrk="0" hangingPunct="0">
                <a:spcBef>
                  <a:spcPct val="50000"/>
                </a:spcBef>
              </a:pPr>
              <a:endParaRPr lang="en-US" altLang="fi-FI" sz="2000" dirty="0"/>
            </a:p>
          </p:txBody>
        </p:sp>
        <p:sp>
          <p:nvSpPr>
            <p:cNvPr id="80922" name="AutoShape 26"/>
            <p:cNvSpPr>
              <a:spLocks noChangeArrowheads="1"/>
            </p:cNvSpPr>
            <p:nvPr/>
          </p:nvSpPr>
          <p:spPr bwMode="auto">
            <a:xfrm>
              <a:off x="793" y="3612"/>
              <a:ext cx="4037" cy="136"/>
            </a:xfrm>
            <a:prstGeom prst="flowChartMerge">
              <a:avLst/>
            </a:prstGeom>
            <a:solidFill>
              <a:schemeClr val="accent1"/>
            </a:solidFill>
            <a:ln w="12700" cap="sq">
              <a:solidFill>
                <a:schemeClr val="accent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80923" name="Rectangle 27"/>
          <p:cNvSpPr>
            <a:spLocks noChangeArrowheads="1"/>
          </p:cNvSpPr>
          <p:nvPr/>
        </p:nvSpPr>
        <p:spPr bwMode="auto">
          <a:xfrm>
            <a:off x="0" y="6537325"/>
            <a:ext cx="832961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fi-FI" altLang="fi-FI" sz="1400">
                <a:latin typeface="Times New Roman" pitchFamily="18" charset="0"/>
              </a:rPr>
              <a:t>Giere, R.N. 1991. Understanding Scientific Reasoning, 3 rd edition. Fort Worth, TX: Holt, Rinehart and Winston. </a:t>
            </a:r>
          </a:p>
        </p:txBody>
      </p:sp>
    </p:spTree>
    <p:extLst>
      <p:ext uri="{BB962C8B-B14F-4D97-AF65-F5344CB8AC3E}">
        <p14:creationId xmlns:p14="http://schemas.microsoft.com/office/powerpoint/2010/main" val="1517699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0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0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0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80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80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80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80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80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80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80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9" grpId="0" animBg="1"/>
      <p:bldP spid="80900" grpId="0" animBg="1"/>
      <p:bldP spid="80904" grpId="0" animBg="1"/>
      <p:bldP spid="80905" grpId="0" animBg="1"/>
      <p:bldP spid="80915" grpId="0" animBg="1"/>
      <p:bldP spid="8091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ctrTitle"/>
          </p:nvPr>
        </p:nvSpPr>
        <p:spPr>
          <a:xfrm>
            <a:off x="928662" y="2276872"/>
            <a:ext cx="7772400" cy="1470025"/>
          </a:xfrm>
        </p:spPr>
        <p:txBody>
          <a:bodyPr>
            <a:normAutofit/>
          </a:bodyPr>
          <a:lstStyle/>
          <a:p>
            <a:r>
              <a:rPr lang="es-PE" b="1" dirty="0"/>
              <a:t>Modelos para enseñar ciencias en la primaria</a:t>
            </a:r>
            <a:endParaRPr lang="fi-F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1586F4F-6937-4F78-AEE6-F185D24EFFD4}" type="slidenum">
              <a:rPr lang="fi-FI" smtClean="0"/>
              <a:pPr/>
              <a:t>35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80173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PE" b="1" dirty="0"/>
              <a:t>Un hombre dibujado con palitos es un modelo simple de un ser humano</a:t>
            </a:r>
            <a:endParaRPr lang="fi-FI" dirty="0"/>
          </a:p>
        </p:txBody>
      </p:sp>
      <p:pic>
        <p:nvPicPr>
          <p:cNvPr id="23556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650" y="2492375"/>
            <a:ext cx="6816725" cy="4114800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1376161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PE" b="1" dirty="0"/>
              <a:t>Un clavo de metal está compuesto de átomos</a:t>
            </a:r>
            <a:endParaRPr lang="fi-FI" dirty="0"/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227083" y="-310225"/>
            <a:ext cx="4787998" cy="8595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2699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PE" b="1" dirty="0"/>
              <a:t>El agua está compuesta de moléculas (de agua)</a:t>
            </a:r>
            <a:endParaRPr lang="fi-FI" dirty="0"/>
          </a:p>
        </p:txBody>
      </p:sp>
      <p:pic>
        <p:nvPicPr>
          <p:cNvPr id="28682" name="Picture 10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11"/>
          <a:stretch>
            <a:fillRect/>
          </a:stretch>
        </p:blipFill>
        <p:spPr>
          <a:xfrm>
            <a:off x="-25739" y="2565400"/>
            <a:ext cx="9206251" cy="3239864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148981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86F4F-6937-4F78-AEE6-F185D24EFFD4}" type="slidenum">
              <a:rPr lang="fi-FI" smtClean="0"/>
              <a:pPr/>
              <a:t>39</a:t>
            </a:fld>
            <a:endParaRPr lang="fi-FI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17349"/>
            <a:ext cx="5894524" cy="2832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20" y="328300"/>
            <a:ext cx="49952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200" b="1" dirty="0"/>
              <a:t>Un rayo de luz es un modelo</a:t>
            </a:r>
            <a:endParaRPr lang="fi-FI" sz="3200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717032"/>
            <a:ext cx="7012270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6243203" y="4725144"/>
            <a:ext cx="936104" cy="1368152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354638" y="4653136"/>
            <a:ext cx="1385714" cy="288032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7164288" y="4941168"/>
            <a:ext cx="648072" cy="1224136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1087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8354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-26988"/>
            <a:ext cx="8553480" cy="1116013"/>
          </a:xfrm>
        </p:spPr>
        <p:txBody>
          <a:bodyPr>
            <a:normAutofit fontScale="90000"/>
          </a:bodyPr>
          <a:lstStyle/>
          <a:p>
            <a:r>
              <a:rPr lang="es-PE" b="1" dirty="0"/>
              <a:t>El aprendizaje de ciencias basado en la </a:t>
            </a:r>
            <a:r>
              <a:rPr lang="es-PE" b="1" dirty="0" smtClean="0"/>
              <a:t>investigación (</a:t>
            </a:r>
            <a:r>
              <a:rPr lang="es-PE" b="1" dirty="0" err="1" smtClean="0"/>
              <a:t>inquiry</a:t>
            </a:r>
            <a:r>
              <a:rPr lang="es-PE" b="1" dirty="0" smtClean="0"/>
              <a:t>)</a:t>
            </a:r>
            <a:endParaRPr lang="fi-FI" dirty="0"/>
          </a:p>
        </p:txBody>
      </p:sp>
      <p:sp>
        <p:nvSpPr>
          <p:cNvPr id="868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1125538"/>
            <a:ext cx="8929718" cy="573246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PE" sz="2400" b="1" dirty="0"/>
              <a:t>La enseñanza de las ciencias basada en la investigación ha sido planteada de diferentes formas: </a:t>
            </a:r>
            <a:r>
              <a:rPr lang="en-US" sz="2400" b="1" dirty="0"/>
              <a:t>(De Boer, 1991; </a:t>
            </a:r>
            <a:r>
              <a:rPr lang="en-US" sz="2400" b="1" dirty="0" err="1"/>
              <a:t>Andersson</a:t>
            </a:r>
            <a:r>
              <a:rPr lang="en-US" sz="2400" b="1" dirty="0"/>
              <a:t>, 2007). </a:t>
            </a:r>
            <a:endParaRPr lang="fi-FI" sz="2400" b="1" dirty="0"/>
          </a:p>
          <a:p>
            <a:pPr marL="400050" lvl="1" indent="0">
              <a:buNone/>
            </a:pPr>
            <a:r>
              <a:rPr lang="es-PE" sz="2400" dirty="0"/>
              <a:t>-Activa </a:t>
            </a:r>
            <a:r>
              <a:rPr lang="es-PE" sz="2400" u="sng" dirty="0"/>
              <a:t>participación</a:t>
            </a:r>
            <a:r>
              <a:rPr lang="es-PE" sz="2400" dirty="0"/>
              <a:t> del alumno en su </a:t>
            </a:r>
            <a:r>
              <a:rPr lang="es-PE" sz="2400" u="sng" dirty="0"/>
              <a:t>proceso de aprendizaje</a:t>
            </a:r>
            <a:r>
              <a:rPr lang="es-PE" sz="2400" dirty="0"/>
              <a:t>.</a:t>
            </a:r>
            <a:endParaRPr lang="fi-FI" sz="2400" dirty="0"/>
          </a:p>
          <a:p>
            <a:pPr marL="400050" lvl="1" indent="0">
              <a:buNone/>
            </a:pPr>
            <a:r>
              <a:rPr lang="es-PE" sz="2400" dirty="0"/>
              <a:t>-Procedimientos epistemológicamente </a:t>
            </a:r>
            <a:r>
              <a:rPr lang="es-PE" sz="2400" u="sng" dirty="0"/>
              <a:t>auténticos</a:t>
            </a:r>
            <a:r>
              <a:rPr lang="es-PE" sz="2400" dirty="0"/>
              <a:t> (algunos aspectos del razonamiento y de los procesos epistémicos de los científicos; por ejemplo, formulación de preguntas, diseño de experimentos).</a:t>
            </a:r>
            <a:endParaRPr lang="fi-FI" sz="2400" dirty="0"/>
          </a:p>
          <a:p>
            <a:pPr marL="400050" lvl="1" indent="0">
              <a:buNone/>
            </a:pPr>
            <a:r>
              <a:rPr lang="es-PE" sz="2400" u="sng" dirty="0"/>
              <a:t>-Colaboración e interacción</a:t>
            </a:r>
            <a:r>
              <a:rPr lang="es-PE" sz="2400" dirty="0"/>
              <a:t> social del alumno.</a:t>
            </a:r>
            <a:endParaRPr lang="fi-FI" sz="2400" dirty="0"/>
          </a:p>
          <a:p>
            <a:pPr marL="400050" lvl="1" indent="0">
              <a:buNone/>
            </a:pPr>
            <a:r>
              <a:rPr lang="es-PE" sz="2400" u="sng" dirty="0"/>
              <a:t>-Argumentación</a:t>
            </a:r>
            <a:r>
              <a:rPr lang="es-PE" sz="2400" dirty="0"/>
              <a:t> del alumno.</a:t>
            </a:r>
            <a:endParaRPr lang="fi-FI" sz="2400" dirty="0"/>
          </a:p>
          <a:p>
            <a:pPr marL="400050" lvl="1" indent="0">
              <a:buNone/>
            </a:pPr>
            <a:r>
              <a:rPr lang="es-PE" sz="2400" u="sng" dirty="0"/>
              <a:t>-Objetivos del aprendizaje holístico.</a:t>
            </a:r>
            <a:endParaRPr lang="fi-FI" sz="2400" dirty="0"/>
          </a:p>
          <a:p>
            <a:pPr marL="400050" lvl="1" indent="0">
              <a:buNone/>
            </a:pPr>
            <a:r>
              <a:rPr lang="es-PE" sz="2400" dirty="0"/>
              <a:t>-Desarrollo de </a:t>
            </a:r>
            <a:r>
              <a:rPr lang="es-PE" sz="2400" u="sng" dirty="0"/>
              <a:t>habilidades para procesos</a:t>
            </a:r>
            <a:r>
              <a:rPr lang="es-PE" sz="2400" dirty="0"/>
              <a:t> asociados al “método científico” y a la comprensión de “naturaleza de la ciencia”.</a:t>
            </a:r>
            <a:endParaRPr lang="fi-FI" sz="2400" dirty="0"/>
          </a:p>
          <a:p>
            <a:pPr marL="400050" lvl="1" indent="0">
              <a:buNone/>
            </a:pPr>
            <a:r>
              <a:rPr lang="es-PE" sz="2400" u="sng" dirty="0"/>
              <a:t>-Instrucción basada en actividades</a:t>
            </a:r>
            <a:r>
              <a:rPr lang="es-PE" sz="2400" dirty="0"/>
              <a:t> y en la experimentación.</a:t>
            </a:r>
            <a:endParaRPr lang="fi-FI" sz="2400" dirty="0"/>
          </a:p>
          <a:p>
            <a:pPr marL="857250" lvl="2" indent="0">
              <a:lnSpc>
                <a:spcPts val="2500"/>
              </a:lnSpc>
              <a:buNone/>
            </a:pPr>
            <a:r>
              <a:rPr lang="en-US" altLang="ko-KR" sz="2000" noProof="0" dirty="0" smtClean="0">
                <a:ea typeface="굴림" charset="-127"/>
              </a:rPr>
              <a:t>.. </a:t>
            </a:r>
            <a:endParaRPr lang="en-US" altLang="ko-KR" sz="2000" noProof="0" dirty="0">
              <a:ea typeface="굴림" charset="-127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86F4F-6937-4F78-AEE6-F185D24EFFD4}" type="slidenum">
              <a:rPr lang="fi-FI" smtClean="0"/>
              <a:pPr/>
              <a:t>4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784895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i-FI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4058486"/>
              </p:ext>
            </p:extLst>
          </p:nvPr>
        </p:nvGraphicFramePr>
        <p:xfrm>
          <a:off x="0" y="0"/>
          <a:ext cx="9144000" cy="68627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2" name="Diapositiva" r:id="rId3" imgW="4540005" imgH="3404759" progId="PowerPoint.Slide.12">
                  <p:embed/>
                </p:oleObj>
              </mc:Choice>
              <mc:Fallback>
                <p:oleObj name="Diapositiva" r:id="rId3" imgW="4540005" imgH="3404759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6279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35810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ctrTitle"/>
          </p:nvPr>
        </p:nvSpPr>
        <p:spPr>
          <a:xfrm>
            <a:off x="928662" y="2428868"/>
            <a:ext cx="7772400" cy="1470025"/>
          </a:xfrm>
        </p:spPr>
        <p:txBody>
          <a:bodyPr>
            <a:normAutofit/>
          </a:bodyPr>
          <a:lstStyle/>
          <a:p>
            <a:r>
              <a:rPr lang="es-PE" b="1" dirty="0"/>
              <a:t>La clasificación como método de enseñanza y aprendizaje</a:t>
            </a:r>
            <a:endParaRPr lang="en-US" b="1" noProof="0" dirty="0" smtClean="0"/>
          </a:p>
        </p:txBody>
      </p:sp>
      <p:sp>
        <p:nvSpPr>
          <p:cNvPr id="6144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1586F4F-6937-4F78-AEE6-F185D24EFFD4}" type="slidenum">
              <a:rPr lang="fi-FI" smtClean="0"/>
              <a:pPr/>
              <a:t>41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699035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 descr="vauva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36096" y="3773936"/>
            <a:ext cx="3779912" cy="308406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971" name="Rectangle 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PE" b="1" dirty="0"/>
              <a:t>El significado de un concepto se crea mediante clasificaciones</a:t>
            </a:r>
            <a:endParaRPr lang="fi-FI" dirty="0"/>
          </a:p>
        </p:txBody>
      </p:sp>
      <p:sp>
        <p:nvSpPr>
          <p:cNvPr id="83972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251520" y="1828800"/>
            <a:ext cx="8066088" cy="4695825"/>
          </a:xfrm>
        </p:spPr>
        <p:txBody>
          <a:bodyPr>
            <a:normAutofit/>
          </a:bodyPr>
          <a:lstStyle/>
          <a:p>
            <a:r>
              <a:rPr lang="es-PE" sz="2800" dirty="0"/>
              <a:t>Un niño aprende el significado de conceptos (como “objeto caliente” u objeto comestible/comida”) mediante la observación, experiencia y guía.</a:t>
            </a:r>
            <a:endParaRPr lang="fi-FI" sz="2800" dirty="0"/>
          </a:p>
          <a:p>
            <a:r>
              <a:rPr lang="es-PE" sz="2800" dirty="0"/>
              <a:t>La realización de un concepto consiste en un listado de atributos que pueden ser usados para saber cuál es un modelo pertinente y cuál no.</a:t>
            </a:r>
            <a:endParaRPr lang="fi-FI" sz="2800" dirty="0"/>
          </a:p>
          <a:p>
            <a:r>
              <a:rPr lang="es-PE" sz="2800" dirty="0" smtClean="0"/>
              <a:t>Los </a:t>
            </a:r>
            <a:r>
              <a:rPr lang="es-PE" sz="2800" dirty="0"/>
              <a:t>conceptos son categorías </a:t>
            </a:r>
            <a:r>
              <a:rPr lang="es-PE" sz="2800" dirty="0" smtClean="0"/>
              <a:t/>
            </a:r>
            <a:br>
              <a:rPr lang="es-PE" sz="2800" dirty="0" smtClean="0"/>
            </a:br>
            <a:r>
              <a:rPr lang="es-PE" sz="2800" dirty="0" smtClean="0"/>
              <a:t>mentales </a:t>
            </a:r>
            <a:r>
              <a:rPr lang="es-PE" sz="2800" dirty="0"/>
              <a:t>que nos ayudan </a:t>
            </a:r>
            <a:r>
              <a:rPr lang="es-PE" sz="2800" dirty="0" smtClean="0"/>
              <a:t/>
            </a:r>
            <a:br>
              <a:rPr lang="es-PE" sz="2800" dirty="0" smtClean="0"/>
            </a:br>
            <a:r>
              <a:rPr lang="es-PE" sz="2800" dirty="0" smtClean="0"/>
              <a:t>a </a:t>
            </a:r>
            <a:r>
              <a:rPr lang="es-PE" sz="2800" dirty="0"/>
              <a:t>clasificar objetos, sucesos o ideas.</a:t>
            </a:r>
            <a:endParaRPr lang="fi-FI" sz="2800" dirty="0"/>
          </a:p>
        </p:txBody>
      </p:sp>
    </p:spTree>
    <p:extLst>
      <p:ext uri="{BB962C8B-B14F-4D97-AF65-F5344CB8AC3E}">
        <p14:creationId xmlns:p14="http://schemas.microsoft.com/office/powerpoint/2010/main" val="1223492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39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39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39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39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2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443038" y="322262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i-FI" altLang="fi-FI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443038" y="48990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i-FI" altLang="fi-FI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i-FI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8177517"/>
              </p:ext>
            </p:extLst>
          </p:nvPr>
        </p:nvGraphicFramePr>
        <p:xfrm>
          <a:off x="0" y="0"/>
          <a:ext cx="9137615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6" name="Diapositiva" r:id="rId4" imgW="4540005" imgH="3404759" progId="PowerPoint.Slide.12">
                  <p:embed/>
                </p:oleObj>
              </mc:Choice>
              <mc:Fallback>
                <p:oleObj name="Diapositiva" r:id="rId4" imgW="4540005" imgH="3404759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37615" cy="6858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7737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381000" y="6400800"/>
            <a:ext cx="1905000" cy="457200"/>
          </a:xfrm>
          <a:prstGeom prst="rect">
            <a:avLst/>
          </a:prstGeom>
        </p:spPr>
        <p:txBody>
          <a:bodyPr/>
          <a:lstStyle/>
          <a:p>
            <a:r>
              <a:rPr lang="fi-FI" altLang="fi-FI"/>
              <a:t>2004_2005</a:t>
            </a:r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altLang="fi-FI"/>
              <a:t>AD1</a:t>
            </a:r>
          </a:p>
        </p:txBody>
      </p:sp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es-PE" b="1" dirty="0"/>
              <a:t>¿Qué es un insecto?</a:t>
            </a:r>
            <a:endParaRPr lang="fi-FI" altLang="fi-FI" dirty="0"/>
          </a:p>
        </p:txBody>
      </p:sp>
      <p:grpSp>
        <p:nvGrpSpPr>
          <p:cNvPr id="86019" name="Group 3"/>
          <p:cNvGrpSpPr>
            <a:grpSpLocks/>
          </p:cNvGrpSpPr>
          <p:nvPr/>
        </p:nvGrpSpPr>
        <p:grpSpPr bwMode="auto">
          <a:xfrm>
            <a:off x="533400" y="1676400"/>
            <a:ext cx="8610600" cy="1647825"/>
            <a:chOff x="336" y="1056"/>
            <a:chExt cx="5424" cy="1038"/>
          </a:xfrm>
        </p:grpSpPr>
        <p:sp>
          <p:nvSpPr>
            <p:cNvPr id="86020" name="Rectangle 4"/>
            <p:cNvSpPr>
              <a:spLocks noChangeArrowheads="1"/>
            </p:cNvSpPr>
            <p:nvPr/>
          </p:nvSpPr>
          <p:spPr bwMode="auto">
            <a:xfrm>
              <a:off x="336" y="1056"/>
              <a:ext cx="2064" cy="432"/>
            </a:xfrm>
            <a:prstGeom prst="rect">
              <a:avLst/>
            </a:prstGeom>
          </p:spPr>
          <p:txBody>
            <a:bodyPr lIns="92075" tIns="46038" rIns="92075" bIns="46038"/>
            <a:lstStyle/>
            <a:p>
              <a:pPr marL="342900" indent="-342900">
                <a:spcBef>
                  <a:spcPct val="20000"/>
                </a:spcBef>
                <a:buClr>
                  <a:schemeClr val="accent2"/>
                </a:buClr>
                <a:buFontTx/>
                <a:buChar char="•"/>
              </a:pPr>
              <a:r>
                <a:rPr lang="fi-FI" altLang="fi-FI" sz="2800" dirty="0" err="1" smtClean="0"/>
                <a:t>Todos</a:t>
              </a:r>
              <a:r>
                <a:rPr lang="fi-FI" altLang="fi-FI" sz="2800" dirty="0" smtClean="0"/>
                <a:t> </a:t>
              </a:r>
              <a:r>
                <a:rPr lang="fi-FI" altLang="fi-FI" sz="2800" dirty="0" err="1" smtClean="0"/>
                <a:t>son</a:t>
              </a:r>
              <a:r>
                <a:rPr lang="fi-FI" altLang="fi-FI" sz="2800" dirty="0" smtClean="0"/>
                <a:t> </a:t>
              </a:r>
              <a:r>
                <a:rPr lang="fi-FI" sz="2800" dirty="0" err="1" smtClean="0"/>
                <a:t>insectos</a:t>
              </a:r>
              <a:r>
                <a:rPr lang="fi-FI" altLang="fi-FI" sz="2800" dirty="0" smtClean="0"/>
                <a:t> </a:t>
              </a:r>
              <a:endParaRPr lang="fi-FI" altLang="fi-FI" sz="2800" dirty="0"/>
            </a:p>
          </p:txBody>
        </p:sp>
        <p:pic>
          <p:nvPicPr>
            <p:cNvPr id="86021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2" y="1104"/>
              <a:ext cx="2928" cy="9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6022" name="Group 6"/>
          <p:cNvGrpSpPr>
            <a:grpSpLocks/>
          </p:cNvGrpSpPr>
          <p:nvPr/>
        </p:nvGrpSpPr>
        <p:grpSpPr bwMode="auto">
          <a:xfrm>
            <a:off x="533400" y="3276600"/>
            <a:ext cx="8305800" cy="1450975"/>
            <a:chOff x="336" y="2064"/>
            <a:chExt cx="5232" cy="914"/>
          </a:xfrm>
        </p:grpSpPr>
        <p:sp>
          <p:nvSpPr>
            <p:cNvPr id="86023" name="Rectangle 7"/>
            <p:cNvSpPr>
              <a:spLocks noChangeArrowheads="1"/>
            </p:cNvSpPr>
            <p:nvPr/>
          </p:nvSpPr>
          <p:spPr bwMode="auto">
            <a:xfrm>
              <a:off x="336" y="2064"/>
              <a:ext cx="2640" cy="4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>
              <a:lvl1pPr marL="342900" indent="-3429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8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5621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1981200" indent="-228600">
                <a:spcBef>
                  <a:spcPct val="20000"/>
                </a:spcBef>
                <a:buChar char="•"/>
                <a:defRPr kumimoji="1"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4384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895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352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10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s-PE" dirty="0">
                  <a:latin typeface="Arial" panose="020B0604020202020204" pitchFamily="34" charset="0"/>
                  <a:cs typeface="Arial" panose="020B0604020202020204" pitchFamily="34" charset="0"/>
                </a:rPr>
                <a:t>Ninguno es </a:t>
              </a:r>
              <a:r>
                <a:rPr lang="es-PE" dirty="0" smtClean="0">
                  <a:latin typeface="Arial" panose="020B0604020202020204" pitchFamily="34" charset="0"/>
                  <a:cs typeface="Arial" panose="020B0604020202020204" pitchFamily="34" charset="0"/>
                </a:rPr>
                <a:t>insecto</a:t>
              </a:r>
              <a:endParaRPr lang="fi-FI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86024" name="Picture 8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2" y="2112"/>
              <a:ext cx="2736" cy="8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6025" name="Group 9"/>
          <p:cNvGrpSpPr>
            <a:grpSpLocks/>
          </p:cNvGrpSpPr>
          <p:nvPr/>
        </p:nvGrpSpPr>
        <p:grpSpPr bwMode="auto">
          <a:xfrm>
            <a:off x="533400" y="4800600"/>
            <a:ext cx="8305800" cy="1339850"/>
            <a:chOff x="336" y="3024"/>
            <a:chExt cx="5232" cy="844"/>
          </a:xfrm>
        </p:grpSpPr>
        <p:sp>
          <p:nvSpPr>
            <p:cNvPr id="86026" name="Rectangle 10"/>
            <p:cNvSpPr>
              <a:spLocks noChangeArrowheads="1"/>
            </p:cNvSpPr>
            <p:nvPr/>
          </p:nvSpPr>
          <p:spPr bwMode="auto">
            <a:xfrm>
              <a:off x="336" y="3120"/>
              <a:ext cx="2352" cy="4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2075" tIns="46038" rIns="92075" bIns="46038"/>
            <a:lstStyle>
              <a:lvl1pPr marL="342900" indent="-3429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8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5621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1981200" indent="-228600">
                <a:spcBef>
                  <a:spcPct val="20000"/>
                </a:spcBef>
                <a:buChar char="•"/>
                <a:defRPr kumimoji="1"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4384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895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352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10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kumimoji="0" lang="es-ES" altLang="fi-FI" dirty="0">
                  <a:latin typeface="+mn-lt"/>
                  <a:cs typeface="Arial" panose="020B0604020202020204" pitchFamily="34" charset="0"/>
                </a:rPr>
                <a:t>¿Cuáles son los insectos? ¿Por qué</a:t>
              </a:r>
              <a:r>
                <a:rPr kumimoji="0" lang="es-ES" altLang="fi-FI" dirty="0" smtClean="0">
                  <a:latin typeface="+mn-lt"/>
                  <a:cs typeface="Arial" panose="020B0604020202020204" pitchFamily="34" charset="0"/>
                </a:rPr>
                <a:t>?</a:t>
              </a:r>
            </a:p>
          </p:txBody>
        </p:sp>
        <p:pic>
          <p:nvPicPr>
            <p:cNvPr id="86027" name="Picture 11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6" y="3024"/>
              <a:ext cx="2592" cy="8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69361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6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6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6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6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spcAft>
                <a:spcPts val="600"/>
              </a:spcAft>
            </a:pPr>
            <a:r>
              <a:rPr lang="es-PE" b="1" dirty="0"/>
              <a:t>Realización de un concepto mediante la clasificación</a:t>
            </a:r>
            <a:endParaRPr lang="fi-FI" altLang="fi-FI" dirty="0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517525" y="1484313"/>
            <a:ext cx="8640763" cy="5373687"/>
            <a:chOff x="326" y="935"/>
            <a:chExt cx="5443" cy="3385"/>
          </a:xfrm>
        </p:grpSpPr>
        <p:sp>
          <p:nvSpPr>
            <p:cNvPr id="3" name="AutoShape 3"/>
            <p:cNvSpPr>
              <a:spLocks noChangeAspect="1" noChangeArrowheads="1" noTextEdit="1"/>
            </p:cNvSpPr>
            <p:nvPr/>
          </p:nvSpPr>
          <p:spPr bwMode="auto">
            <a:xfrm>
              <a:off x="326" y="935"/>
              <a:ext cx="5443" cy="3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pic>
          <p:nvPicPr>
            <p:cNvPr id="14341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" y="935"/>
              <a:ext cx="5439" cy="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2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" y="1474"/>
              <a:ext cx="5439" cy="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3" name="Picture 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" y="2016"/>
              <a:ext cx="5439" cy="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4" name="Picture 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" y="2555"/>
              <a:ext cx="5439" cy="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5" name="Picture 9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" y="3094"/>
              <a:ext cx="5439" cy="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6" name="Picture 10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" y="3633"/>
              <a:ext cx="5439" cy="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7" name="Picture 11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" y="4171"/>
              <a:ext cx="5439" cy="1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 rot="20220000">
              <a:off x="1876" y="1660"/>
              <a:ext cx="101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lvl="0"/>
              <a:r>
                <a:rPr lang="fi-FI" altLang="fi-FI" dirty="0" smtClean="0">
                  <a:solidFill>
                    <a:srgbClr val="000000"/>
                  </a:solidFill>
                </a:rPr>
                <a:t>1. </a:t>
              </a:r>
              <a:r>
                <a:rPr lang="fi-FI" altLang="fi-FI" dirty="0" err="1" smtClean="0">
                  <a:solidFill>
                    <a:srgbClr val="000000"/>
                  </a:solidFill>
                </a:rPr>
                <a:t>Identificación</a:t>
              </a:r>
              <a:endParaRPr kumimoji="0" lang="fi-FI" altLang="fi-FI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Rectangle 17"/>
            <p:cNvSpPr>
              <a:spLocks noChangeArrowheads="1"/>
            </p:cNvSpPr>
            <p:nvPr/>
          </p:nvSpPr>
          <p:spPr bwMode="auto">
            <a:xfrm rot="20220000">
              <a:off x="2262" y="2188"/>
              <a:ext cx="1091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lvl="0"/>
              <a:r>
                <a:rPr kumimoji="0" lang="fi-FI" altLang="fi-FI" sz="1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3</a:t>
              </a:r>
              <a:r>
                <a:rPr lang="fi-FI" altLang="fi-FI" dirty="0">
                  <a:solidFill>
                    <a:srgbClr val="000000"/>
                  </a:solidFill>
                </a:rPr>
                <a:t>. </a:t>
              </a:r>
              <a:r>
                <a:rPr lang="fi-FI" altLang="fi-FI" dirty="0" err="1" smtClean="0">
                  <a:solidFill>
                    <a:srgbClr val="000000"/>
                  </a:solidFill>
                </a:rPr>
                <a:t>Especificación</a:t>
              </a:r>
              <a:endParaRPr kumimoji="0" lang="fi-FI" altLang="fi-FI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Rectangle 18"/>
            <p:cNvSpPr>
              <a:spLocks noChangeArrowheads="1"/>
            </p:cNvSpPr>
            <p:nvPr/>
          </p:nvSpPr>
          <p:spPr bwMode="auto">
            <a:xfrm rot="20340000">
              <a:off x="3197" y="3798"/>
              <a:ext cx="63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lvl="0"/>
              <a:r>
                <a:rPr kumimoji="0" lang="fi-FI" altLang="fi-FI" sz="1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2</a:t>
              </a:r>
              <a:r>
                <a:rPr lang="fi-FI" altLang="fi-FI" dirty="0" smtClean="0">
                  <a:solidFill>
                    <a:srgbClr val="000000"/>
                  </a:solidFill>
                </a:rPr>
                <a:t>. </a:t>
              </a:r>
              <a:r>
                <a:rPr lang="fi-FI" altLang="fi-FI" dirty="0" err="1" smtClean="0">
                  <a:solidFill>
                    <a:srgbClr val="000000"/>
                  </a:solidFill>
                </a:rPr>
                <a:t>Prueba</a:t>
              </a:r>
              <a:endParaRPr kumimoji="0" lang="fi-FI" altLang="fi-FI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2" name="Rectangle 11"/>
          <p:cNvSpPr/>
          <p:nvPr/>
        </p:nvSpPr>
        <p:spPr>
          <a:xfrm>
            <a:off x="5405564" y="1655479"/>
            <a:ext cx="32699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dirty="0"/>
              <a:t>Conceptos. Mundo de conceptos</a:t>
            </a:r>
            <a:endParaRPr lang="fi-FI" dirty="0"/>
          </a:p>
        </p:txBody>
      </p:sp>
      <p:sp>
        <p:nvSpPr>
          <p:cNvPr id="14" name="Rectangle 13"/>
          <p:cNvSpPr/>
          <p:nvPr/>
        </p:nvSpPr>
        <p:spPr>
          <a:xfrm>
            <a:off x="888480" y="1655479"/>
            <a:ext cx="27601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dirty="0"/>
              <a:t>Naturaleza. Mundo natural </a:t>
            </a:r>
            <a:endParaRPr lang="fi-FI" dirty="0"/>
          </a:p>
        </p:txBody>
      </p:sp>
      <p:sp>
        <p:nvSpPr>
          <p:cNvPr id="15" name="Rectangle 14"/>
          <p:cNvSpPr/>
          <p:nvPr/>
        </p:nvSpPr>
        <p:spPr>
          <a:xfrm>
            <a:off x="-180528" y="1196752"/>
            <a:ext cx="853628" cy="6264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6" name="Rectangle 15"/>
          <p:cNvSpPr/>
          <p:nvPr/>
        </p:nvSpPr>
        <p:spPr>
          <a:xfrm>
            <a:off x="673100" y="4821852"/>
            <a:ext cx="12519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dirty="0" smtClean="0"/>
              <a:t>Ejemplos </a:t>
            </a:r>
            <a:br>
              <a:rPr lang="es-PE" dirty="0" smtClean="0"/>
            </a:br>
            <a:r>
              <a:rPr lang="es-PE" dirty="0" smtClean="0"/>
              <a:t>clasificados</a:t>
            </a:r>
            <a:endParaRPr lang="fi-FI" dirty="0"/>
          </a:p>
        </p:txBody>
      </p:sp>
      <p:sp>
        <p:nvSpPr>
          <p:cNvPr id="17" name="Rectangle 16"/>
          <p:cNvSpPr/>
          <p:nvPr/>
        </p:nvSpPr>
        <p:spPr>
          <a:xfrm>
            <a:off x="5859200" y="4630529"/>
            <a:ext cx="10822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b="1" dirty="0"/>
              <a:t>Concepto</a:t>
            </a:r>
            <a:endParaRPr lang="fi-FI" b="1" dirty="0"/>
          </a:p>
        </p:txBody>
      </p:sp>
      <p:sp>
        <p:nvSpPr>
          <p:cNvPr id="18" name="Rectangle 17"/>
          <p:cNvSpPr/>
          <p:nvPr/>
        </p:nvSpPr>
        <p:spPr>
          <a:xfrm>
            <a:off x="1933628" y="4815195"/>
            <a:ext cx="13568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dirty="0"/>
              <a:t>Conceptos </a:t>
            </a:r>
            <a:endParaRPr lang="es-PE" dirty="0" smtClean="0"/>
          </a:p>
          <a:p>
            <a:r>
              <a:rPr lang="es-PE" dirty="0" smtClean="0"/>
              <a:t>preliminares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4657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381000" y="6400800"/>
            <a:ext cx="1905000" cy="457200"/>
          </a:xfrm>
          <a:prstGeom prst="rect">
            <a:avLst/>
          </a:prstGeom>
        </p:spPr>
        <p:txBody>
          <a:bodyPr/>
          <a:lstStyle/>
          <a:p>
            <a:r>
              <a:rPr lang="fi-FI" altLang="fi-FI"/>
              <a:t>2004_2005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altLang="fi-FI"/>
              <a:t>AD1</a:t>
            </a:r>
          </a:p>
        </p:txBody>
      </p:sp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PE" b="1" dirty="0"/>
              <a:t>Realización de conceptos mediante la clasificación</a:t>
            </a:r>
            <a:endParaRPr lang="fi-FI" dirty="0"/>
          </a:p>
        </p:txBody>
      </p:sp>
      <p:sp>
        <p:nvSpPr>
          <p:cNvPr id="88067" name="Text Box 3"/>
          <p:cNvSpPr txBox="1">
            <a:spLocks noChangeArrowheads="1"/>
          </p:cNvSpPr>
          <p:nvPr/>
        </p:nvSpPr>
        <p:spPr bwMode="auto">
          <a:xfrm>
            <a:off x="533400" y="1622405"/>
            <a:ext cx="8229600" cy="5262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85750" indent="-285750"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476250"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fi-FI" altLang="fi-FI" dirty="0">
                <a:latin typeface="Arial" panose="020B0604020202020204" pitchFamily="34" charset="0"/>
                <a:cs typeface="Arial" panose="020B0604020202020204" pitchFamily="34" charset="0"/>
              </a:rPr>
              <a:t>1.	</a:t>
            </a:r>
            <a:r>
              <a:rPr lang="es-PE" dirty="0" smtClean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PE" dirty="0">
                <a:latin typeface="Arial" panose="020B0604020202020204" pitchFamily="34" charset="0"/>
                <a:cs typeface="Arial" panose="020B0604020202020204" pitchFamily="34" charset="0"/>
              </a:rPr>
              <a:t>profesor plantea ejemplos relacionados o no con un concepto determinado; por ejemplo, los modelos positivo (+) y negativo (-). (El profesor muestra a los alumnos artefactos de metal (+) y artefactos de plástico (-)). Estos identifican los atributos que relacionan los ejemplos positivos y negativos con el concepto (el metal brilla, el metal es duro, </a:t>
            </a:r>
            <a:r>
              <a:rPr lang="es-PE" dirty="0" err="1">
                <a:latin typeface="Arial" panose="020B0604020202020204" pitchFamily="34" charset="0"/>
                <a:cs typeface="Arial" panose="020B0604020202020204" pitchFamily="34" charset="0"/>
              </a:rPr>
              <a:t>etc</a:t>
            </a:r>
            <a:r>
              <a:rPr lang="es-PE" dirty="0">
                <a:latin typeface="Arial" panose="020B0604020202020204" pitchFamily="34" charset="0"/>
                <a:cs typeface="Arial" panose="020B0604020202020204" pitchFamily="34" charset="0"/>
              </a:rPr>
              <a:t>). Los alumnos elaboran una definición descriptiva del concepto (material duro y brillante).</a:t>
            </a:r>
            <a:endParaRPr lang="fi-FI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PE" dirty="0">
                <a:latin typeface="Arial" panose="020B0604020202020204" pitchFamily="34" charset="0"/>
                <a:cs typeface="Arial" panose="020B0604020202020204" pitchFamily="34" charset="0"/>
              </a:rPr>
              <a:t>2. El profesor da a los alumnos más modelos; estos dicen si se condicen o no con el concepto señalado (metal).</a:t>
            </a:r>
            <a:endParaRPr lang="fi-FI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PE" dirty="0">
                <a:latin typeface="Arial" panose="020B0604020202020204" pitchFamily="34" charset="0"/>
                <a:cs typeface="Arial" panose="020B0604020202020204" pitchFamily="34" charset="0"/>
              </a:rPr>
              <a:t>3. Luego de clasificar ejemplos adicionales, se define el concepto con la ayuda del profesor (el metal es un material </a:t>
            </a:r>
            <a:r>
              <a:rPr lang="es-PE" dirty="0" smtClean="0">
                <a:latin typeface="Arial" panose="020B0604020202020204" pitchFamily="34" charset="0"/>
                <a:cs typeface="Arial" panose="020B0604020202020204" pitchFamily="34" charset="0"/>
              </a:rPr>
              <a:t>brillante, duro </a:t>
            </a:r>
            <a:r>
              <a:rPr lang="es-PE" dirty="0">
                <a:latin typeface="Arial" panose="020B0604020202020204" pitchFamily="34" charset="0"/>
                <a:cs typeface="Arial" panose="020B0604020202020204" pitchFamily="34" charset="0"/>
              </a:rPr>
              <a:t>y firme).</a:t>
            </a:r>
            <a:endParaRPr lang="fi-FI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i-FI" altLang="fi-FI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32658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86F4F-6937-4F78-AEE6-F185D24EFFD4}" type="slidenum">
              <a:rPr lang="fi-FI" smtClean="0"/>
              <a:pPr/>
              <a:t>47</a:t>
            </a:fld>
            <a:endParaRPr lang="fi-FI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87" y="7466"/>
            <a:ext cx="8870826" cy="8491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1691680" y="26594"/>
            <a:ext cx="7128042" cy="1446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es-PE" sz="4400" b="1" dirty="0"/>
              <a:t>La electricidad genera luz</a:t>
            </a:r>
            <a:r>
              <a:rPr lang="es-PE" sz="4400" b="1" dirty="0" smtClean="0"/>
              <a:t>,       </a:t>
            </a:r>
            <a:br>
              <a:rPr lang="es-PE" sz="4400" b="1" dirty="0" smtClean="0"/>
            </a:br>
            <a:r>
              <a:rPr lang="es-PE" sz="4400" b="1" dirty="0" smtClean="0"/>
              <a:t>calor </a:t>
            </a:r>
            <a:r>
              <a:rPr lang="es-PE" sz="4400" b="1" dirty="0"/>
              <a:t>y movimiento</a:t>
            </a:r>
            <a:endParaRPr lang="fi-FI" sz="4400" dirty="0"/>
          </a:p>
        </p:txBody>
      </p:sp>
      <p:sp>
        <p:nvSpPr>
          <p:cNvPr id="6" name="Rectangle 5"/>
          <p:cNvSpPr/>
          <p:nvPr/>
        </p:nvSpPr>
        <p:spPr>
          <a:xfrm>
            <a:off x="1547664" y="1700808"/>
            <a:ext cx="7344816" cy="7078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es-PE" sz="2000" dirty="0"/>
              <a:t>Los artefactos empiezan a funcionar cuando prendes el </a:t>
            </a:r>
            <a:r>
              <a:rPr lang="es-PE" sz="2000" dirty="0" smtClean="0"/>
              <a:t>interruptor </a:t>
            </a:r>
            <a:r>
              <a:rPr lang="es-PE" sz="2000" dirty="0"/>
              <a:t>¿Qué sucede entonces?</a:t>
            </a:r>
            <a:endParaRPr lang="fi-FI" sz="2000" dirty="0"/>
          </a:p>
        </p:txBody>
      </p:sp>
    </p:spTree>
    <p:extLst>
      <p:ext uri="{BB962C8B-B14F-4D97-AF65-F5344CB8AC3E}">
        <p14:creationId xmlns:p14="http://schemas.microsoft.com/office/powerpoint/2010/main" val="4088511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PE" dirty="0"/>
              <a:t>El imán atrae otros imanes y objetos de metal.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86F4F-6937-4F78-AEE6-F185D24EFFD4}" type="slidenum">
              <a:rPr lang="fi-FI" smtClean="0"/>
              <a:pPr/>
              <a:t>48</a:t>
            </a:fld>
            <a:endParaRPr lang="fi-FI" dirty="0"/>
          </a:p>
        </p:txBody>
      </p:sp>
      <p:pic>
        <p:nvPicPr>
          <p:cNvPr id="6" name="Picture 7" descr="9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2" y="2521719"/>
            <a:ext cx="7775575" cy="3475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1048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b="1" dirty="0"/>
              <a:t>¿Cuál es el origen del ruido?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86F4F-6937-4F78-AEE6-F185D24EFFD4}" type="slidenum">
              <a:rPr lang="fi-FI" smtClean="0"/>
              <a:pPr/>
              <a:t>49</a:t>
            </a:fld>
            <a:endParaRPr lang="fi-FI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937" y="1499095"/>
            <a:ext cx="6375099" cy="5358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0194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02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274638"/>
            <a:ext cx="8401080" cy="1143000"/>
          </a:xfrm>
        </p:spPr>
        <p:txBody>
          <a:bodyPr/>
          <a:lstStyle/>
          <a:p>
            <a:r>
              <a:rPr lang="es-PE" b="1" dirty="0"/>
              <a:t>Variantes en la investigación</a:t>
            </a:r>
            <a:endParaRPr lang="fi-FI" dirty="0"/>
          </a:p>
        </p:txBody>
      </p:sp>
      <p:sp>
        <p:nvSpPr>
          <p:cNvPr id="870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1268760"/>
            <a:ext cx="8624918" cy="5689104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s-PE" dirty="0"/>
              <a:t>Grado de libertad del alumno:</a:t>
            </a:r>
            <a:endParaRPr lang="fi-FI" sz="2800" dirty="0"/>
          </a:p>
          <a:p>
            <a:pPr lvl="1"/>
            <a:r>
              <a:rPr lang="es-PE" dirty="0"/>
              <a:t>Investigación abierta - Investigación guiada.</a:t>
            </a:r>
            <a:endParaRPr lang="fi-FI" sz="2400" dirty="0"/>
          </a:p>
          <a:p>
            <a:pPr lvl="0"/>
            <a:r>
              <a:rPr lang="es-PE" dirty="0"/>
              <a:t>Grado de reflexión e interpretación de las estrategia reflexivas:</a:t>
            </a:r>
            <a:endParaRPr lang="fi-FI" sz="2800" dirty="0"/>
          </a:p>
          <a:p>
            <a:pPr lvl="1"/>
            <a:r>
              <a:rPr lang="es-PE" dirty="0"/>
              <a:t>Planificación, monitoreo, evaluación.</a:t>
            </a:r>
            <a:endParaRPr lang="fi-FI" sz="2400" dirty="0"/>
          </a:p>
          <a:p>
            <a:pPr lvl="1"/>
            <a:r>
              <a:rPr lang="es-PE" dirty="0"/>
              <a:t>Estrategias </a:t>
            </a:r>
            <a:r>
              <a:rPr lang="es-PE" dirty="0" err="1"/>
              <a:t>metacognitivas</a:t>
            </a:r>
            <a:r>
              <a:rPr lang="es-PE" dirty="0"/>
              <a:t>.</a:t>
            </a:r>
            <a:endParaRPr lang="fi-FI" sz="2400" dirty="0"/>
          </a:p>
          <a:p>
            <a:pPr lvl="0"/>
            <a:r>
              <a:rPr lang="es-PE" dirty="0"/>
              <a:t>Grado del uso de TIC</a:t>
            </a:r>
            <a:endParaRPr lang="fi-FI" sz="2800" dirty="0"/>
          </a:p>
          <a:p>
            <a:pPr lvl="1"/>
            <a:r>
              <a:rPr lang="es-PE" dirty="0"/>
              <a:t>Simulaciones - mediciones (MBL, </a:t>
            </a:r>
            <a:r>
              <a:rPr lang="es-PE" dirty="0" smtClean="0"/>
              <a:t/>
            </a:r>
            <a:br>
              <a:rPr lang="es-PE" dirty="0" smtClean="0"/>
            </a:br>
            <a:r>
              <a:rPr lang="es-PE" dirty="0" smtClean="0"/>
              <a:t>registro </a:t>
            </a:r>
            <a:r>
              <a:rPr lang="es-PE" dirty="0"/>
              <a:t>de datos).</a:t>
            </a:r>
            <a:endParaRPr lang="fi-FI" sz="2400" dirty="0"/>
          </a:p>
          <a:p>
            <a:pPr lvl="1"/>
            <a:r>
              <a:rPr lang="es-PE" dirty="0"/>
              <a:t>Herramientas de comunicación.</a:t>
            </a:r>
            <a:endParaRPr lang="fi-FI" sz="2400" dirty="0"/>
          </a:p>
          <a:p>
            <a:pPr lvl="0"/>
            <a:r>
              <a:rPr lang="es-PE" dirty="0"/>
              <a:t>Fuentes de información</a:t>
            </a:r>
            <a:endParaRPr lang="fi-FI" sz="2800" dirty="0"/>
          </a:p>
          <a:p>
            <a:pPr lvl="1"/>
            <a:r>
              <a:rPr lang="es-PE" dirty="0"/>
              <a:t>Naturaleza.</a:t>
            </a:r>
            <a:endParaRPr lang="fi-FI" sz="2400" dirty="0"/>
          </a:p>
          <a:p>
            <a:pPr lvl="1"/>
            <a:r>
              <a:rPr lang="es-PE" dirty="0"/>
              <a:t>Visitas a sitios web.</a:t>
            </a:r>
            <a:endParaRPr lang="fi-FI" sz="2400" dirty="0"/>
          </a:p>
          <a:p>
            <a:pPr lvl="1"/>
            <a:r>
              <a:rPr lang="es-PE" dirty="0"/>
              <a:t>Texto y figuras (web).</a:t>
            </a:r>
            <a:endParaRPr lang="fi-FI" sz="2400" dirty="0"/>
          </a:p>
          <a:p>
            <a:pPr lvl="1"/>
            <a:r>
              <a:rPr lang="es-PE" dirty="0"/>
              <a:t>Oral (entrevistas, historias).</a:t>
            </a:r>
            <a:endParaRPr lang="fi-FI" sz="24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86F4F-6937-4F78-AEE6-F185D24EFFD4}" type="slidenum">
              <a:rPr lang="fi-FI" smtClean="0"/>
              <a:pPr/>
              <a:t>5</a:t>
            </a:fld>
            <a:endParaRPr lang="fi-FI" dirty="0"/>
          </a:p>
        </p:txBody>
      </p:sp>
      <p:pic>
        <p:nvPicPr>
          <p:cNvPr id="5" name="Picture 5" descr="taivaalle_katselu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1" y="2708920"/>
            <a:ext cx="3384783" cy="407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6523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PE" b="1" dirty="0"/>
              <a:t>Clasificación de herramientas sencillas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86F4F-6937-4F78-AEE6-F185D24EFFD4}" type="slidenum">
              <a:rPr lang="fi-FI" smtClean="0"/>
              <a:pPr/>
              <a:t>50</a:t>
            </a:fld>
            <a:endParaRPr lang="fi-FI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3" y="1628800"/>
            <a:ext cx="6552727" cy="5088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9463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altLang="fi-FI"/>
              <a:t>2004_2005</a:t>
            </a:r>
          </a:p>
        </p:txBody>
      </p:sp>
      <p:sp>
        <p:nvSpPr>
          <p:cNvPr id="1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altLang="fi-FI"/>
              <a:t>AD1</a:t>
            </a:r>
          </a:p>
        </p:txBody>
      </p:sp>
      <p:sp>
        <p:nvSpPr>
          <p:cNvPr id="99330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es-PE" b="1" dirty="0"/>
              <a:t>Clasificación de interacciones</a:t>
            </a:r>
            <a:endParaRPr lang="fi-FI" dirty="0"/>
          </a:p>
        </p:txBody>
      </p:sp>
      <p:pic>
        <p:nvPicPr>
          <p:cNvPr id="9933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35150" y="3573463"/>
            <a:ext cx="1219200" cy="1428750"/>
          </a:xfrm>
          <a:noFill/>
          <a:ln/>
          <a:extLst>
            <a:ext uri="{91240B29-F687-4F45-9708-019B960494DF}">
              <a14:hiddenLine xmlns:a14="http://schemas.microsoft.com/office/drawing/2010/main" w="12700" cap="sq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9332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79838" y="4868863"/>
            <a:ext cx="1428750" cy="790575"/>
          </a:xfrm>
          <a:noFill/>
          <a:ln/>
          <a:extLst>
            <a:ext uri="{91240B29-F687-4F45-9708-019B960494DF}">
              <a14:hiddenLine xmlns:a14="http://schemas.microsoft.com/office/drawing/2010/main" w="12700" cap="sq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9333" name="Picture 5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19925" y="3717925"/>
            <a:ext cx="1428750" cy="695325"/>
          </a:xfrm>
          <a:noFill/>
          <a:ln/>
          <a:extLst>
            <a:ext uri="{91240B29-F687-4F45-9708-019B960494DF}">
              <a14:hiddenLine xmlns:a14="http://schemas.microsoft.com/office/drawing/2010/main" w="12700" cap="sq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9334" name="Picture 6" descr="vuorovaikutuksia-col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3068638"/>
            <a:ext cx="1905000" cy="66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9335" name="AutoShape 7" descr="vuorovaikutuksia-col2"/>
          <p:cNvSpPr>
            <a:spLocks noChangeAspect="1" noChangeArrowheads="1"/>
          </p:cNvSpPr>
          <p:nvPr/>
        </p:nvSpPr>
        <p:spPr bwMode="auto">
          <a:xfrm>
            <a:off x="4692650" y="231775"/>
            <a:ext cx="1428750" cy="828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fi-FI"/>
          </a:p>
        </p:txBody>
      </p:sp>
      <p:sp>
        <p:nvSpPr>
          <p:cNvPr id="99336" name="AutoShape 8" descr="vuorovaikutuksia-col7"/>
          <p:cNvSpPr>
            <a:spLocks noChangeAspect="1" noChangeArrowheads="1"/>
          </p:cNvSpPr>
          <p:nvPr/>
        </p:nvSpPr>
        <p:spPr bwMode="auto">
          <a:xfrm>
            <a:off x="2084388" y="2051050"/>
            <a:ext cx="121920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fi-FI"/>
          </a:p>
        </p:txBody>
      </p:sp>
      <p:sp>
        <p:nvSpPr>
          <p:cNvPr id="99337" name="AutoShape 9" descr="vuorovaikutuksia-col4"/>
          <p:cNvSpPr>
            <a:spLocks noChangeAspect="1" noChangeArrowheads="1"/>
          </p:cNvSpPr>
          <p:nvPr/>
        </p:nvSpPr>
        <p:spPr bwMode="auto">
          <a:xfrm>
            <a:off x="4692650" y="2133600"/>
            <a:ext cx="102870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fi-FI"/>
          </a:p>
        </p:txBody>
      </p:sp>
      <p:sp>
        <p:nvSpPr>
          <p:cNvPr id="99338" name="AutoShape 10" descr="vuorovaikutuksia-col5"/>
          <p:cNvSpPr>
            <a:spLocks noChangeAspect="1" noChangeArrowheads="1"/>
          </p:cNvSpPr>
          <p:nvPr/>
        </p:nvSpPr>
        <p:spPr bwMode="auto">
          <a:xfrm>
            <a:off x="2084388" y="4305300"/>
            <a:ext cx="1428750" cy="790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fi-FI"/>
          </a:p>
        </p:txBody>
      </p:sp>
      <p:sp>
        <p:nvSpPr>
          <p:cNvPr id="99339" name="AutoShape 11" descr="vuorovaikutuksia-col6"/>
          <p:cNvSpPr>
            <a:spLocks noChangeAspect="1" noChangeArrowheads="1"/>
          </p:cNvSpPr>
          <p:nvPr/>
        </p:nvSpPr>
        <p:spPr bwMode="auto">
          <a:xfrm>
            <a:off x="4692650" y="4440238"/>
            <a:ext cx="1905000" cy="49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fi-FI"/>
          </a:p>
        </p:txBody>
      </p:sp>
      <p:sp>
        <p:nvSpPr>
          <p:cNvPr id="99340" name="AutoShape 12" descr="vuorovaikutuksia-col3"/>
          <p:cNvSpPr>
            <a:spLocks noChangeAspect="1" noChangeArrowheads="1"/>
          </p:cNvSpPr>
          <p:nvPr/>
        </p:nvSpPr>
        <p:spPr bwMode="auto">
          <a:xfrm>
            <a:off x="2084388" y="5994400"/>
            <a:ext cx="1428750" cy="695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fi-FI"/>
          </a:p>
        </p:txBody>
      </p:sp>
      <p:pic>
        <p:nvPicPr>
          <p:cNvPr id="99341" name="Picture 1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" y="2278063"/>
            <a:ext cx="1428750" cy="828675"/>
          </a:xfrm>
          <a:noFill/>
          <a:ln/>
          <a:extLst>
            <a:ext uri="{91240B29-F687-4F45-9708-019B960494DF}">
              <a14:hiddenLine xmlns:a14="http://schemas.microsoft.com/office/drawing/2010/main" w="12700" cap="sq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9342" name="Picture 1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2420938"/>
            <a:ext cx="102870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9343" name="Picture 1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5086350"/>
            <a:ext cx="19050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9344" name="Picture 1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5086350"/>
            <a:ext cx="1905000" cy="81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9345" name="Text Box 17"/>
          <p:cNvSpPr txBox="1">
            <a:spLocks noChangeArrowheads="1"/>
          </p:cNvSpPr>
          <p:nvPr/>
        </p:nvSpPr>
        <p:spPr bwMode="auto">
          <a:xfrm>
            <a:off x="533400" y="1550354"/>
            <a:ext cx="82867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PE" sz="2400" dirty="0"/>
              <a:t>Interacciones a distancia</a:t>
            </a:r>
            <a:r>
              <a:rPr lang="fi-FI" altLang="fi-FI" sz="2400" dirty="0" smtClean="0"/>
              <a:t>		</a:t>
            </a:r>
            <a:r>
              <a:rPr lang="es-PE" sz="2400" dirty="0" smtClean="0"/>
              <a:t>Interacciones </a:t>
            </a:r>
            <a:r>
              <a:rPr lang="es-PE" sz="2400" dirty="0"/>
              <a:t>de contacto</a:t>
            </a:r>
            <a:endParaRPr lang="fi-FI" altLang="fi-FI" sz="2400" dirty="0"/>
          </a:p>
        </p:txBody>
      </p:sp>
    </p:spTree>
    <p:extLst>
      <p:ext uri="{BB962C8B-B14F-4D97-AF65-F5344CB8AC3E}">
        <p14:creationId xmlns:p14="http://schemas.microsoft.com/office/powerpoint/2010/main" val="1124086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5.55556E-7 7.40741E-7 C 0.11076 0.05602 0.22153 0.11227 0.30833 0.14074 C 0.39496 0.16921 0.45278 0.19884 0.51944 0.17037 C 0.58611 0.1419 0.66892 0.0081 0.70833 -0.02963 C 0.74774 -0.06736 0.74774 -0.05116 0.75555 -0.05556 " pathEditMode="relative" ptsTypes="aaaaA">
                                      <p:cBhvr>
                                        <p:cTn id="6" dur="2000" fill="hold"/>
                                        <p:tgtEl>
                                          <p:spTgt spid="993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44444E-6 -7.40741E-7 C 0.03281 0.01042 0.0658 0.02107 0.1 0.03704 C 0.1342 0.05301 0.1592 0.09931 0.20556 0.0963 C 0.25191 0.09329 0.34253 0.06181 0.37778 0.01852 C 0.41302 -0.02476 0.40694 -0.11041 0.41667 -0.16296 C 0.42639 -0.21551 0.43333 -0.27407 0.43611 -0.29629 " pathEditMode="relative" ptsTypes="aaaaaA">
                                      <p:cBhvr>
                                        <p:cTn id="9" dur="2000" fill="hold"/>
                                        <p:tgtEl>
                                          <p:spTgt spid="993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7778E-7 2.96296E-6 C 0.01198 0.04004 0.02414 0.08032 0.03056 0.13333 C 0.03698 0.18634 0.03195 0.26412 0.03889 0.31852 C 0.04584 0.37291 0.0467 0.45254 0.07223 0.45926 C 0.09775 0.46597 0.17136 0.40856 0.19167 0.35926 C 0.21198 0.30995 0.19393 0.1956 0.19445 0.16296 " pathEditMode="relative" ptsTypes="aaaaaA">
                                      <p:cBhvr>
                                        <p:cTn id="12" dur="2000" fill="hold"/>
                                        <p:tgtEl>
                                          <p:spTgt spid="993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33333E-6 1.85185E-6 C -0.02205 0.02824 -0.04392 0.05671 -0.06667 0.09259 C -0.08941 0.12847 -0.09809 0.17592 -0.13611 0.21481 C -0.17413 0.2537 -0.22691 0.31365 -0.29444 0.32592 C -0.36198 0.33819 -0.50642 0.3074 -0.54167 0.28889 C -0.57691 0.27037 -0.53333 0.23819 -0.50556 0.21481 C -0.47778 0.19143 -0.39167 0.17778 -0.375 0.14815 C -0.35833 0.11852 -0.37552 0.03889 -0.40556 0.03703 C -0.43559 0.03518 -0.51059 0.11481 -0.55556 0.13703 C -0.60052 0.15926 -0.64913 0.18217 -0.675 0.17037 C -0.70087 0.15856 -0.70608 0.1125 -0.71111 0.06666 " pathEditMode="relative" ptsTypes="aaaaaaaaaaA">
                                      <p:cBhvr>
                                        <p:cTn id="15" dur="20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5.83333E-6 1.11111E-6 C 0.00138 0.00232 0.00277 0.00486 0.00277 0.02223 C 0.00277 0.03959 0.02638 0.0882 -5.83333E-6 0.10371 C -0.0264 0.11922 -0.09862 0.11852 -0.15556 0.11482 C -0.21251 0.11111 -0.30886 0.11667 -0.34168 0.08148 C -0.37449 0.0463 -0.3731 -0.08449 -0.35279 -0.09629 C -0.33247 -0.1081 -0.26164 -0.00185 -0.21945 0.01111 C -0.17727 0.02408 -0.11997 -0.01365 -0.10001 -0.01852 " pathEditMode="relative" ptsTypes="aaaaaaaA">
                                      <p:cBhvr>
                                        <p:cTn id="18" dur="2000" fill="hold"/>
                                        <p:tgtEl>
                                          <p:spTgt spid="993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20" presetID="0" presetClass="path" presetSubtype="0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27778E-6 -5.92593E-6 C 0.01251 -0.01112 0.02501 -0.02223 0.06667 -0.04815 C 0.10834 -0.07408 0.20053 -0.09376 0.25001 -0.15556 C 0.29949 -0.21737 0.37779 -0.36482 0.3639 -0.41852 C 0.35001 -0.47223 0.23421 -0.51297 0.16667 -0.47778 C 0.09914 -0.4426 -0.00642 -0.29746 -0.04166 -0.20741 C -0.0769 -0.11737 -0.02864 0.00185 -0.04444 0.06296 C -0.06024 0.12407 -0.10503 0.1581 -0.1361 0.15925 C -0.16718 0.16041 -0.21475 0.08634 -0.23055 0.07036 " pathEditMode="relative" ptsTypes="aaaaaaaaA">
                                      <p:cBhvr>
                                        <p:cTn id="21" dur="2000" fill="hold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750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174 0.02338 C -0.04514 0.01435 -0.08837 0.00555 -0.11841 -0.00996 C -0.14844 -0.02546 -0.16841 -0.03519 -0.18229 -0.06921 C -0.19618 -0.10324 -0.21702 -0.20695 -0.20174 -0.21366 C -0.18646 -0.22037 -0.09827 -0.10185 -0.0908 -0.10996 C -0.08316 -0.11806 -0.14618 -0.23658 -0.15729 -0.26181 " pathEditMode="relative" rAng="0" ptsTypes="aaaaaA">
                                      <p:cBhvr>
                                        <p:cTn id="24" dur="200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64" y="-14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500"/>
                            </p:stCondLst>
                            <p:childTnLst>
                              <p:par>
                                <p:cTn id="26" presetID="0" presetClass="path" presetSubtype="0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5E-6 -1.11111E-6 C -0.04201 0.00463 -0.08385 0.00926 -0.11944 0.02222 C -0.15503 0.03519 -0.19913 0.09144 -0.21389 0.07778 C -0.22865 0.06412 -0.21615 -0.01967 -0.20833 -0.05926 C -0.20052 -0.09884 -0.19583 -0.14143 -0.16667 -0.15926 C -0.1375 -0.17708 -0.06024 -0.18217 -0.03333 -0.16667 C -0.00642 -0.15116 0.00503 -0.09884 -0.00556 -0.06667 C -0.01615 -0.03449 -0.0658 0.02107 -0.09722 0.02593 C -0.12865 0.03079 -0.18142 -0.02222 -0.19444 -0.03704 C -0.20747 -0.05185 -0.17778 -0.0581 -0.175 -0.06296 " pathEditMode="relative" ptsTypes="aaaaaaaaaA">
                                      <p:cBhvr>
                                        <p:cTn id="27" dur="2000" fill="hold"/>
                                        <p:tgtEl>
                                          <p:spTgt spid="993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9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9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86F4F-6937-4F78-AEE6-F185D24EFFD4}" type="slidenum">
              <a:rPr lang="fi-FI" smtClean="0"/>
              <a:pPr/>
              <a:t>6</a:t>
            </a:fld>
            <a:endParaRPr lang="fi-FI" dirty="0"/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0" t="18652" r="30804" b="9611"/>
          <a:stretch/>
        </p:blipFill>
        <p:spPr bwMode="auto">
          <a:xfrm>
            <a:off x="1331640" y="1988840"/>
            <a:ext cx="6878472" cy="5097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260648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E" b="1" dirty="0"/>
              <a:t>Hacer conexiones para generar luz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83765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s-PE" b="1" dirty="0"/>
              <a:t>Hacer una conexión en serie para en verdad generar luz</a:t>
            </a:r>
            <a:endParaRPr lang="fi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86F4F-6937-4F78-AEE6-F185D24EFFD4}" type="slidenum">
              <a:rPr lang="fi-FI" smtClean="0"/>
              <a:pPr/>
              <a:t>7</a:t>
            </a:fld>
            <a:endParaRPr lang="fi-FI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3" t="28578" r="38070" b="9590"/>
          <a:stretch/>
        </p:blipFill>
        <p:spPr bwMode="auto">
          <a:xfrm>
            <a:off x="683568" y="2115906"/>
            <a:ext cx="7557857" cy="4393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3454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1468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s-PE" b="1" dirty="0"/>
              <a:t>Definiciones de investigación en un laboratorio escolar</a:t>
            </a:r>
            <a:endParaRPr lang="fi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86F4F-6937-4F78-AEE6-F185D24EFFD4}" type="slidenum">
              <a:rPr lang="fi-FI" smtClean="0"/>
              <a:pPr/>
              <a:t>8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787346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s-PE" sz="4000" u="sng" dirty="0" smtClean="0"/>
              <a:t>Investigación </a:t>
            </a:r>
            <a:r>
              <a:rPr lang="en-US" altLang="ko-KR" sz="4000" u="sng" dirty="0" smtClean="0">
                <a:solidFill>
                  <a:schemeClr val="tx1"/>
                </a:solidFill>
                <a:latin typeface="+mn-lt"/>
                <a:ea typeface="굴림" charset="-127"/>
              </a:rPr>
              <a:t>(Inquiry)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85720" y="1571612"/>
            <a:ext cx="8858280" cy="6167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PE" sz="2800" dirty="0"/>
              <a:t>Formular de preguntas / hipótesis.</a:t>
            </a:r>
            <a:endParaRPr lang="fi-FI" sz="2800" dirty="0"/>
          </a:p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PE" sz="2800" dirty="0"/>
              <a:t>Planificar investigaciones. </a:t>
            </a:r>
            <a:endParaRPr lang="fi-FI" sz="2800" dirty="0"/>
          </a:p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PE" sz="2800" dirty="0"/>
              <a:t>Recolectar, analizar e interpretar datos.</a:t>
            </a:r>
            <a:endParaRPr lang="fi-FI" sz="2800" dirty="0"/>
          </a:p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PE" sz="2800" dirty="0"/>
              <a:t>Sugerir explicaciones y predicciones basadas en evidencias.</a:t>
            </a:r>
            <a:endParaRPr lang="fi-FI" sz="2800" dirty="0"/>
          </a:p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PE" sz="2800" dirty="0"/>
              <a:t>Comunicar los resultados</a:t>
            </a:r>
            <a:r>
              <a:rPr lang="es-PE" sz="2800" dirty="0" smtClean="0"/>
              <a:t>.</a:t>
            </a:r>
            <a:endParaRPr lang="en-US" altLang="ko-KR" sz="2800" dirty="0" smtClean="0">
              <a:solidFill>
                <a:srgbClr val="FF0000"/>
              </a:solidFill>
              <a:latin typeface="Arial" charset="0"/>
              <a:ea typeface="굴림" charset="-127"/>
            </a:endParaRPr>
          </a:p>
          <a:p>
            <a:pPr lv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itchFamily="34" charset="0"/>
              <a:buChar char="•"/>
            </a:pPr>
            <a:endParaRPr lang="en-US" altLang="ko-KR" sz="2800" dirty="0" smtClean="0">
              <a:solidFill>
                <a:srgbClr val="FF0000"/>
              </a:solidFill>
              <a:latin typeface="Arial" charset="0"/>
              <a:ea typeface="굴림" charset="-127"/>
            </a:endParaRPr>
          </a:p>
          <a:p>
            <a:pPr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itchFamily="34" charset="0"/>
              <a:buChar char="•"/>
            </a:pPr>
            <a:endParaRPr lang="en-US" altLang="ko-KR" sz="2800" dirty="0" smtClean="0">
              <a:ea typeface="굴림" charset="-127"/>
            </a:endParaRPr>
          </a:p>
          <a:p>
            <a:pPr lv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itchFamily="34" charset="0"/>
              <a:buChar char="•"/>
            </a:pPr>
            <a:endParaRPr lang="en-US" altLang="ko-KR" sz="2800" dirty="0" smtClean="0">
              <a:ea typeface="굴림" charset="-127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67544" y="5733256"/>
            <a:ext cx="77768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i-FI" sz="2800" dirty="0">
                <a:hlinkClick r:id="rId2"/>
              </a:rPr>
              <a:t>http://</a:t>
            </a:r>
            <a:r>
              <a:rPr lang="fi-FI" sz="2800" dirty="0" smtClean="0">
                <a:hlinkClick r:id="rId2"/>
              </a:rPr>
              <a:t>www.youtube.com/watch?v=b133AGFclCY</a:t>
            </a:r>
            <a:r>
              <a:rPr lang="fi-FI" sz="2800" dirty="0" smtClean="0"/>
              <a:t> </a:t>
            </a:r>
            <a:endParaRPr lang="fi-FI" sz="2800" dirty="0"/>
          </a:p>
        </p:txBody>
      </p:sp>
    </p:spTree>
    <p:extLst>
      <p:ext uri="{BB962C8B-B14F-4D97-AF65-F5344CB8AC3E}">
        <p14:creationId xmlns:p14="http://schemas.microsoft.com/office/powerpoint/2010/main" val="4171796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8071</TotalTime>
  <Words>1620</Words>
  <Application>Microsoft Office PowerPoint</Application>
  <PresentationFormat>On-screen Show (4:3)</PresentationFormat>
  <Paragraphs>306</Paragraphs>
  <Slides>51</Slides>
  <Notes>16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3" baseType="lpstr">
      <vt:lpstr>Office Theme</vt:lpstr>
      <vt:lpstr>Diapositiva</vt:lpstr>
      <vt:lpstr>Learning through Observation, Classification and Inquiry  in Primary Science Aprendizaje mediante la observación. Clasificación e investigación en la enseñanza de ciencias en la Primaria   Programas de Desarrollo Profesional en el Perú (1.3.2014-7.3.2014) </vt:lpstr>
      <vt:lpstr>La investigación como método para la enseñanza y el aprendizaje</vt:lpstr>
      <vt:lpstr>Investigación científica</vt:lpstr>
      <vt:lpstr>El aprendizaje de ciencias basado en la investigación (inquiry)</vt:lpstr>
      <vt:lpstr>Variantes en la investigación</vt:lpstr>
      <vt:lpstr>PowerPoint Presentation</vt:lpstr>
      <vt:lpstr>Hacer una conexión en serie para en verdad generar luz</vt:lpstr>
      <vt:lpstr>Definiciones de investigación en un laboratorio escolar</vt:lpstr>
      <vt:lpstr>Investigación (Inquiry)</vt:lpstr>
      <vt:lpstr>2. Formas de investigación científica</vt:lpstr>
      <vt:lpstr>Ejemplo para planificar una investigación: Modelo 5E</vt:lpstr>
      <vt:lpstr>Modelo 5E  (5E model) (1/3)</vt:lpstr>
      <vt:lpstr>Modelo 5E  (5E model)(2/3)</vt:lpstr>
      <vt:lpstr>Modelo 5E  (5E model) (3/3)</vt:lpstr>
      <vt:lpstr>¿Cómo ayudar al alumno a formular preguntas?</vt:lpstr>
      <vt:lpstr>Explicación (alumno)</vt:lpstr>
      <vt:lpstr>Propiedades motivacionales en una actividad de aprendizaje</vt:lpstr>
      <vt:lpstr>Reforzamiento del sentimiento de autonomía</vt:lpstr>
      <vt:lpstr>Reforzamiento del sentimiento de competencia</vt:lpstr>
      <vt:lpstr>Reforzamiento del sentimiento de sintonía o afinidad social</vt:lpstr>
      <vt:lpstr>Reforzamiento del interés y del disfrute</vt:lpstr>
      <vt:lpstr>Reforzamiento del valor y de la utilidad de los temas de interés</vt:lpstr>
      <vt:lpstr>Aprendizaje mediante la observación</vt:lpstr>
      <vt:lpstr>Observación</vt:lpstr>
      <vt:lpstr>¿Puedes hacer observaciones?</vt:lpstr>
      <vt:lpstr>PowerPoint Presentation</vt:lpstr>
      <vt:lpstr>Enseñando y aprendiendo a hacer observaciones</vt:lpstr>
      <vt:lpstr>PowerPoint Presentation</vt:lpstr>
      <vt:lpstr>PowerPoint Presentation</vt:lpstr>
      <vt:lpstr>Importancia de la variación</vt:lpstr>
      <vt:lpstr>Diferentes métodos para presentar las observaciones</vt:lpstr>
      <vt:lpstr>PowerPoint Presentation</vt:lpstr>
      <vt:lpstr>De observaciones a  conceptos….</vt:lpstr>
      <vt:lpstr>De observaciones a conceptos… (Giere, 1991)</vt:lpstr>
      <vt:lpstr>Modelos para enseñar ciencias en la primaria</vt:lpstr>
      <vt:lpstr>Un hombre dibujado con palitos es un modelo simple de un ser humano</vt:lpstr>
      <vt:lpstr>Un clavo de metal está compuesto de átomos</vt:lpstr>
      <vt:lpstr>El agua está compuesta de moléculas (de agua)</vt:lpstr>
      <vt:lpstr>PowerPoint Presentation</vt:lpstr>
      <vt:lpstr>PowerPoint Presentation</vt:lpstr>
      <vt:lpstr>La clasificación como método de enseñanza y aprendizaje</vt:lpstr>
      <vt:lpstr>El significado de un concepto se crea mediante clasificaciones</vt:lpstr>
      <vt:lpstr>PowerPoint Presentation</vt:lpstr>
      <vt:lpstr>¿Qué es un insecto?</vt:lpstr>
      <vt:lpstr>Realización de un concepto mediante la clasificación</vt:lpstr>
      <vt:lpstr>Realización de conceptos mediante la clasificación</vt:lpstr>
      <vt:lpstr>PowerPoint Presentation</vt:lpstr>
      <vt:lpstr>El imán atrae otros imanes y objetos de metal.</vt:lpstr>
      <vt:lpstr>¿Cuál es el origen del ruido?</vt:lpstr>
      <vt:lpstr>Clasificación de herramientas sencillas</vt:lpstr>
      <vt:lpstr>Clasificación de interacciones</vt:lpstr>
    </vt:vector>
  </TitlesOfParts>
  <Company>University of Helsinki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lavonen</dc:creator>
  <cp:lastModifiedBy>Lavonen, Jari M J</cp:lastModifiedBy>
  <cp:revision>162</cp:revision>
  <dcterms:created xsi:type="dcterms:W3CDTF">2009-11-07T10:22:34Z</dcterms:created>
  <dcterms:modified xsi:type="dcterms:W3CDTF">2014-03-04T07:02:47Z</dcterms:modified>
</cp:coreProperties>
</file>