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505" r:id="rId3"/>
    <p:sldId id="506" r:id="rId4"/>
    <p:sldId id="507" r:id="rId5"/>
    <p:sldId id="508" r:id="rId6"/>
    <p:sldId id="509" r:id="rId7"/>
    <p:sldId id="510" r:id="rId8"/>
    <p:sldId id="511" r:id="rId9"/>
    <p:sldId id="512" r:id="rId10"/>
    <p:sldId id="513" r:id="rId11"/>
    <p:sldId id="516" r:id="rId12"/>
    <p:sldId id="517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7920" autoAdjust="0"/>
    <p:restoredTop sz="94667" autoAdjust="0"/>
  </p:normalViewPr>
  <p:slideViewPr>
    <p:cSldViewPr showGuides="1">
      <p:cViewPr>
        <p:scale>
          <a:sx n="60" d="100"/>
          <a:sy n="60" d="100"/>
        </p:scale>
        <p:origin x="-2208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E58FC-EC2B-4DC3-AE10-1D7E8E77EE5A}" type="datetimeFigureOut">
              <a:rPr lang="fi-FI" smtClean="0"/>
              <a:pPr/>
              <a:t>4.3.2014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F96B6-7938-48AC-ADC0-714777EAF418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11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First pisa </a:t>
            </a:r>
          </a:p>
          <a:p>
            <a:r>
              <a:rPr lang="en-US" smtClean="0"/>
              <a:t>Second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7AD87-B3AA-4E34-84ED-10F3404BEB8E}" type="slidenum">
              <a:rPr lang="nb-NO" smtClean="0"/>
              <a:pPr/>
              <a:t>2</a:t>
            </a:fld>
            <a:endParaRPr lang="nb-N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9264616-63D7-4139-B9BB-A9E4976C62B5}" type="datetime1">
              <a:rPr lang="fi-FI"/>
              <a:pPr/>
              <a:t>4.3.2014</a:t>
            </a:fld>
            <a:endParaRPr lang="fi-FI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6259F-F014-435B-830C-B526724A2A9C}" type="slidenum">
              <a:rPr lang="fi-FI"/>
              <a:pPr/>
              <a:t>6</a:t>
            </a:fld>
            <a:endParaRPr lang="fi-FI"/>
          </a:p>
        </p:txBody>
      </p:sp>
      <p:sp>
        <p:nvSpPr>
          <p:cNvPr id="112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112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536"/>
            <a:ext cx="5029200" cy="4116214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DAE4CFD-852A-4487-9D11-66F6F815BE6E}" type="datetime1">
              <a:rPr lang="fi-FI"/>
              <a:pPr/>
              <a:t>4.3.2014</a:t>
            </a:fld>
            <a:endParaRPr lang="fi-FI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62DA0-A08C-4F38-A908-F62BED181D3C}" type="slidenum">
              <a:rPr lang="fi-FI"/>
              <a:pPr/>
              <a:t>7</a:t>
            </a:fld>
            <a:endParaRPr lang="fi-FI"/>
          </a:p>
        </p:txBody>
      </p:sp>
      <p:sp>
        <p:nvSpPr>
          <p:cNvPr id="98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1E2E395-736B-4DE8-8570-7317F9560AAC}" type="datetime1">
              <a:rPr lang="fi-FI"/>
              <a:pPr/>
              <a:t>4.3.2014</a:t>
            </a:fld>
            <a:endParaRPr lang="fi-FI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744CDF-F481-4A55-9CD5-F7B3EC5EC250}" type="slidenum">
              <a:rPr lang="fi-FI"/>
              <a:pPr/>
              <a:t>10</a:t>
            </a:fld>
            <a:endParaRPr lang="fi-FI"/>
          </a:p>
        </p:txBody>
      </p:sp>
      <p:sp>
        <p:nvSpPr>
          <p:cNvPr id="148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148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536"/>
            <a:ext cx="5029200" cy="4116214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10400" cy="1116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828800" y="1600200"/>
            <a:ext cx="7010400" cy="4953000"/>
          </a:xfrm>
        </p:spPr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24713" y="6554788"/>
            <a:ext cx="1905000" cy="2016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D49A798-89AA-4158-A41E-501626DB5A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9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41586F4F-6937-4F78-AEE6-F185D24EFFD4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41586F4F-6937-4F78-AEE6-F185D24EFFD4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16386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16388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CC382FE-4AEF-464D-924D-7AD0DA4426BE}" type="datetimeFigureOut">
              <a:rPr lang="fi-FI" smtClean="0"/>
              <a:pPr/>
              <a:t>4.3.2014</a:t>
            </a:fld>
            <a:endParaRPr lang="fi-FI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41586F4F-6937-4F78-AEE6-F185D24EFFD4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fi-FI" b="1" dirty="0" err="1" smtClean="0"/>
              <a:t>Engagment</a:t>
            </a:r>
            <a:r>
              <a:rPr lang="fi-FI" b="1" dirty="0" smtClean="0"/>
              <a:t> </a:t>
            </a:r>
            <a:r>
              <a:rPr lang="fi-FI" b="1" dirty="0"/>
              <a:t>in science</a:t>
            </a:r>
            <a:r>
              <a:rPr lang="es-PE" b="1" dirty="0" smtClean="0"/>
              <a:t/>
            </a:r>
            <a:br>
              <a:rPr lang="es-PE" b="1" dirty="0" smtClean="0"/>
            </a:br>
            <a:r>
              <a:rPr lang="es-PE" sz="3600" b="1" dirty="0"/>
              <a:t/>
            </a:r>
            <a:br>
              <a:rPr lang="es-PE" sz="3600" b="1" dirty="0"/>
            </a:br>
            <a:r>
              <a:rPr lang="es-PE" sz="3600" b="1" dirty="0" smtClean="0"/>
              <a:t>Programas </a:t>
            </a:r>
            <a:r>
              <a:rPr lang="es-PE" sz="3600" b="1" dirty="0"/>
              <a:t>de Desarrollo Profesional en el Perú (1.3.2014-7.3.2014)</a:t>
            </a:r>
            <a:r>
              <a:rPr lang="en-GB" sz="4000" b="1" dirty="0"/>
              <a:t/>
            </a:r>
            <a:br>
              <a:rPr lang="en-GB" sz="4000" b="1" dirty="0"/>
            </a:br>
            <a:endParaRPr lang="fi-FI" sz="2700" b="1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	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776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4869160"/>
            <a:ext cx="5410200" cy="138430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endParaRPr lang="fi-FI" sz="1800" dirty="0" smtClean="0">
              <a:solidFill>
                <a:schemeClr val="tx1"/>
              </a:solidFill>
            </a:endParaRPr>
          </a:p>
          <a:p>
            <a:pPr algn="l">
              <a:lnSpc>
                <a:spcPct val="100000"/>
              </a:lnSpc>
            </a:pPr>
            <a:endParaRPr lang="fi-FI" sz="1800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Jari Lavonen</a:t>
            </a:r>
            <a:r>
              <a:rPr lang="en-GB" sz="1800" dirty="0">
                <a:solidFill>
                  <a:schemeClr val="tx1"/>
                </a:solidFill>
              </a:rPr>
              <a:t>, </a:t>
            </a:r>
            <a:r>
              <a:rPr lang="en-GB" sz="1800" dirty="0" smtClean="0">
                <a:solidFill>
                  <a:schemeClr val="tx1"/>
                </a:solidFill>
              </a:rPr>
              <a:t/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s-PE" sz="1800" dirty="0">
                <a:solidFill>
                  <a:schemeClr val="tx1"/>
                </a:solidFill>
              </a:rPr>
              <a:t>Departamento de Educación del Profesor</a:t>
            </a:r>
            <a:endParaRPr lang="fi-FI" sz="1800" dirty="0">
              <a:solidFill>
                <a:schemeClr val="tx1"/>
              </a:solidFill>
            </a:endParaRPr>
          </a:p>
          <a:p>
            <a:pPr algn="l"/>
            <a:r>
              <a:rPr lang="es-PE" sz="1800" dirty="0">
                <a:solidFill>
                  <a:schemeClr val="tx1"/>
                </a:solidFill>
              </a:rPr>
              <a:t>Universidad de Helsinki, Finlandia</a:t>
            </a:r>
            <a:endParaRPr lang="fi-FI" sz="1800" dirty="0">
              <a:solidFill>
                <a:schemeClr val="tx1"/>
              </a:solidFill>
            </a:endParaRPr>
          </a:p>
          <a:p>
            <a:pPr algn="l">
              <a:lnSpc>
                <a:spcPct val="100000"/>
              </a:lnSpc>
            </a:pPr>
            <a:r>
              <a:rPr lang="en-GB" sz="1800" dirty="0" err="1" smtClean="0">
                <a:solidFill>
                  <a:schemeClr val="tx1"/>
                </a:solidFill>
              </a:rPr>
              <a:t>Jari.Lavonen@Helsinki.Fi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642910" y="2500306"/>
            <a:ext cx="7772400" cy="1470025"/>
          </a:xfrm>
        </p:spPr>
        <p:txBody>
          <a:bodyPr/>
          <a:lstStyle/>
          <a:p>
            <a:r>
              <a:rPr lang="es-PE" b="1" dirty="0" smtClean="0"/>
              <a:t>Motivación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04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s-PE" sz="3600" b="1" dirty="0"/>
              <a:t>Necesidades psicológicas básicas (1/2)</a:t>
            </a:r>
            <a:endParaRPr lang="fi-FI" sz="36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PE" dirty="0"/>
              <a:t>El desarrollo de la motivación no solo se controla mediante consideraciones racionales-cognitivas, sino también con un sistema innato de necesidades psicológicas básicas.</a:t>
            </a:r>
            <a:endParaRPr lang="fi-FI" dirty="0"/>
          </a:p>
          <a:p>
            <a:pPr lvl="0"/>
            <a:r>
              <a:rPr lang="es-PE" dirty="0"/>
              <a:t>Autonomía</a:t>
            </a:r>
            <a:endParaRPr lang="fi-FI" dirty="0"/>
          </a:p>
          <a:p>
            <a:pPr lvl="1"/>
            <a:r>
              <a:rPr lang="es-PE" dirty="0"/>
              <a:t>Los estudiantes que se consideran autónomos creen que no deben hacer tareas y se sienten responsables de los resultados que obtienen.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492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3600" b="1" dirty="0"/>
              <a:t>Necesidades psicológicas básicas (2/2</a:t>
            </a:r>
            <a:r>
              <a:rPr lang="es-PE" sz="3600" b="1" dirty="0" smtClean="0"/>
              <a:t>)</a:t>
            </a:r>
            <a:endParaRPr lang="en-GB" sz="36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PE" dirty="0"/>
              <a:t>Competencia</a:t>
            </a:r>
            <a:endParaRPr lang="fi-FI" dirty="0"/>
          </a:p>
          <a:p>
            <a:pPr lvl="1"/>
            <a:r>
              <a:rPr lang="es-PE" dirty="0"/>
              <a:t>Si las tareas son demasiado fáciles o difíciles, los alumnos no se sentirán competentes. Una retroalimentación positiva mejora la internalización.</a:t>
            </a:r>
            <a:endParaRPr lang="fi-FI" dirty="0"/>
          </a:p>
          <a:p>
            <a:pPr lvl="0"/>
            <a:r>
              <a:rPr lang="es-PE" dirty="0"/>
              <a:t>Afinidad social</a:t>
            </a:r>
            <a:endParaRPr lang="fi-FI" dirty="0"/>
          </a:p>
          <a:p>
            <a:pPr lvl="1"/>
            <a:r>
              <a:rPr lang="es-PE" dirty="0"/>
              <a:t>La relación segura con un grupo aumenta la motivación.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6714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ctrTitle"/>
          </p:nvPr>
        </p:nvSpPr>
        <p:spPr>
          <a:xfrm>
            <a:off x="928662" y="2276872"/>
            <a:ext cx="7772400" cy="1470025"/>
          </a:xfrm>
        </p:spPr>
        <p:txBody>
          <a:bodyPr>
            <a:normAutofit/>
          </a:bodyPr>
          <a:lstStyle/>
          <a:p>
            <a:r>
              <a:rPr lang="es-PE" b="1" dirty="0"/>
              <a:t>Motivación e interés del alumno en aprender ciencias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239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/>
              <a:t>Sobre actividades orientativas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dirty="0"/>
              <a:t>Tómate un momento para discutir en pequeños grupos sobre lo que entiendes por tener motivación e interés</a:t>
            </a:r>
            <a:r>
              <a:rPr lang="es-PE" dirty="0" smtClean="0"/>
              <a:t>:</a:t>
            </a:r>
            <a:endParaRPr lang="fi-FI" dirty="0"/>
          </a:p>
          <a:p>
            <a:pPr lvl="1"/>
            <a:r>
              <a:rPr lang="es-PE" dirty="0"/>
              <a:t>¿Qué motiva a los alumnos a estudiar ciencias?</a:t>
            </a:r>
            <a:endParaRPr lang="fi-FI" dirty="0"/>
          </a:p>
          <a:p>
            <a:pPr lvl="1"/>
            <a:r>
              <a:rPr lang="es-PE" dirty="0"/>
              <a:t>¿Qué tipo de objetos (textos, fenómenos) les interesa a los alumnos?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922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/>
          <a:lstStyle/>
          <a:p>
            <a:r>
              <a:rPr lang="es-PE" dirty="0"/>
              <a:t>Definir interés y </a:t>
            </a:r>
            <a:r>
              <a:rPr lang="es-PE" dirty="0" smtClean="0"/>
              <a:t>motivación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4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dirty="0"/>
              <a:t>Definición de </a:t>
            </a:r>
            <a:r>
              <a:rPr lang="es-PE" dirty="0" smtClean="0"/>
              <a:t>interés y motivación 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El </a:t>
            </a:r>
            <a:r>
              <a:rPr lang="es-PE" u="sng" dirty="0"/>
              <a:t>interés</a:t>
            </a:r>
            <a:r>
              <a:rPr lang="es-PE" dirty="0"/>
              <a:t> y la </a:t>
            </a:r>
            <a:r>
              <a:rPr lang="es-PE" u="sng" dirty="0"/>
              <a:t>motivación</a:t>
            </a:r>
            <a:r>
              <a:rPr lang="es-PE" dirty="0"/>
              <a:t> son conceptos utilizados para describir aquellos aspectos que se dan al interior de un individuo y en la interacción entre individuos con el entorno, los cuales suscitan, mantienen y canalizan el comportamiento hacia determinadas metas u objetivos.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1408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00166" y="2714620"/>
            <a:ext cx="6192837" cy="1143000"/>
          </a:xfrm>
        </p:spPr>
        <p:txBody>
          <a:bodyPr>
            <a:normAutofit/>
          </a:bodyPr>
          <a:lstStyle/>
          <a:p>
            <a:r>
              <a:rPr lang="es-PE" sz="5400" b="1" dirty="0"/>
              <a:t>Interés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40356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94466" y="285728"/>
            <a:ext cx="8555068" cy="684213"/>
          </a:xfrm>
        </p:spPr>
        <p:txBody>
          <a:bodyPr>
            <a:noAutofit/>
          </a:bodyPr>
          <a:lstStyle/>
          <a:p>
            <a:r>
              <a:rPr lang="es-PE" dirty="0"/>
              <a:t>Interés</a:t>
            </a:r>
            <a:endParaRPr lang="en-US" sz="1800" noProof="0" dirty="0"/>
          </a:p>
        </p:txBody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85860"/>
            <a:ext cx="8715404" cy="5327650"/>
          </a:xfrm>
        </p:spPr>
        <p:txBody>
          <a:bodyPr>
            <a:normAutofit/>
          </a:bodyPr>
          <a:lstStyle/>
          <a:p>
            <a:pPr lvl="0"/>
            <a:r>
              <a:rPr lang="es-PE" dirty="0"/>
              <a:t>El interés surge de la interacción con el entorno.</a:t>
            </a:r>
            <a:endParaRPr lang="fi-FI" sz="2800" dirty="0"/>
          </a:p>
          <a:p>
            <a:pPr lvl="0"/>
            <a:r>
              <a:rPr lang="es-PE" dirty="0"/>
              <a:t>Hay dos tipos de interés: el interés individual y el interés situacional.</a:t>
            </a:r>
            <a:endParaRPr lang="fi-FI" sz="2800" dirty="0"/>
          </a:p>
          <a:p>
            <a:pPr lvl="1"/>
            <a:r>
              <a:rPr lang="es-PE" dirty="0"/>
              <a:t>Individual: (a veces personal o tópico) es el interés duradero, estable y que surge gradualmente. Tiene un efecto tanto en los conocimientos como en los valores del individuo.</a:t>
            </a:r>
            <a:endParaRPr lang="fi-FI" sz="2400" dirty="0"/>
          </a:p>
          <a:p>
            <a:pPr lvl="1"/>
            <a:r>
              <a:rPr lang="es-PE" dirty="0"/>
              <a:t>Situacional: Este interés puede surgir muy rápidamente con contenidos o presentaciones de contenido “interesantes”. Es emocional y puede diluirse muy pronto.</a:t>
            </a:r>
            <a:endParaRPr lang="fi-FI" sz="2400" dirty="0"/>
          </a:p>
        </p:txBody>
      </p:sp>
      <p:sp>
        <p:nvSpPr>
          <p:cNvPr id="5" name="Tekstikehys 4"/>
          <p:cNvSpPr txBox="1"/>
          <p:nvPr/>
        </p:nvSpPr>
        <p:spPr>
          <a:xfrm>
            <a:off x="6286512" y="6072206"/>
            <a:ext cx="208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</a:rPr>
              <a:t>See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</a:rPr>
              <a:t>eg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</a:rPr>
              <a:t>Krapp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> 2002, </a:t>
            </a:r>
          </a:p>
          <a:p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</a:rPr>
              <a:t>Krapp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> 2007</a:t>
            </a:r>
            <a:endParaRPr lang="fi-F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92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9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9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79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9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79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9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99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368631"/>
              </p:ext>
            </p:extLst>
          </p:nvPr>
        </p:nvGraphicFramePr>
        <p:xfrm>
          <a:off x="0" y="0"/>
          <a:ext cx="916305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Slide" r:id="rId3" imgW="4591736" imgH="3442624" progId="PowerPoint.Slide.12">
                  <p:embed/>
                </p:oleObj>
              </mc:Choice>
              <mc:Fallback>
                <p:oleObj name="Slide" r:id="rId3" imgW="4591736" imgH="3442624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63050" cy="685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98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9</a:t>
            </a:fld>
            <a:endParaRPr lang="fi-FI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-95840"/>
            <a:ext cx="5763146" cy="704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64631" y="-3577"/>
            <a:ext cx="5616624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PE" sz="3600" b="1" dirty="0" smtClean="0"/>
              <a:t>Uso seguro de artefactos eléctricos</a:t>
            </a:r>
            <a:endParaRPr lang="fi-FI" sz="3600" dirty="0"/>
          </a:p>
        </p:txBody>
      </p:sp>
      <p:sp>
        <p:nvSpPr>
          <p:cNvPr id="4" name="Rectangle 3"/>
          <p:cNvSpPr/>
          <p:nvPr/>
        </p:nvSpPr>
        <p:spPr>
          <a:xfrm>
            <a:off x="2286000" y="1065510"/>
            <a:ext cx="4572000" cy="92333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s-PE" dirty="0"/>
              <a:t>¿Qué se debe tomar en tomar en cuenta al usar artefactos eléctricos? Encontrar en la figura las situaciones de potencial peligro.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9033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6593</TotalTime>
  <Words>347</Words>
  <Application>Microsoft Office PowerPoint</Application>
  <PresentationFormat>On-screen Show (4:3)</PresentationFormat>
  <Paragraphs>47</Paragraphs>
  <Slides>12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Slide</vt:lpstr>
      <vt:lpstr>Engagment in science  Programas de Desarrollo Profesional en el Perú (1.3.2014-7.3.2014) </vt:lpstr>
      <vt:lpstr>Motivación e interés del alumno en aprender ciencias</vt:lpstr>
      <vt:lpstr>Sobre actividades orientativas</vt:lpstr>
      <vt:lpstr>Definir interés y motivación</vt:lpstr>
      <vt:lpstr>Definición de interés y motivación </vt:lpstr>
      <vt:lpstr>Interés</vt:lpstr>
      <vt:lpstr>Interés</vt:lpstr>
      <vt:lpstr>PowerPoint Presentation</vt:lpstr>
      <vt:lpstr>PowerPoint Presentation</vt:lpstr>
      <vt:lpstr>Motivación</vt:lpstr>
      <vt:lpstr>Necesidades psicológicas básicas (1/2)</vt:lpstr>
      <vt:lpstr>Necesidades psicológicas básicas (2/2)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lavonen</dc:creator>
  <cp:lastModifiedBy>Lavonen, Jari M J</cp:lastModifiedBy>
  <cp:revision>163</cp:revision>
  <dcterms:created xsi:type="dcterms:W3CDTF">2009-11-07T10:22:34Z</dcterms:created>
  <dcterms:modified xsi:type="dcterms:W3CDTF">2014-03-04T07:07:17Z</dcterms:modified>
</cp:coreProperties>
</file>