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1" r:id="rId3"/>
    <p:sldId id="284" r:id="rId4"/>
    <p:sldId id="464" r:id="rId5"/>
    <p:sldId id="470" r:id="rId6"/>
    <p:sldId id="467" r:id="rId7"/>
    <p:sldId id="434" r:id="rId8"/>
    <p:sldId id="447" r:id="rId9"/>
    <p:sldId id="477" r:id="rId10"/>
    <p:sldId id="465" r:id="rId11"/>
    <p:sldId id="475" r:id="rId12"/>
    <p:sldId id="478" r:id="rId13"/>
    <p:sldId id="286" r:id="rId14"/>
    <p:sldId id="289" r:id="rId15"/>
    <p:sldId id="472" r:id="rId16"/>
    <p:sldId id="498" r:id="rId17"/>
    <p:sldId id="283" r:id="rId18"/>
    <p:sldId id="476" r:id="rId19"/>
    <p:sldId id="285" r:id="rId2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7920" autoAdjust="0"/>
    <p:restoredTop sz="94667" autoAdjust="0"/>
  </p:normalViewPr>
  <p:slideViewPr>
    <p:cSldViewPr showGuides="1">
      <p:cViewPr>
        <p:scale>
          <a:sx n="60" d="100"/>
          <a:sy n="60" d="100"/>
        </p:scale>
        <p:origin x="-220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E58FC-EC2B-4DC3-AE10-1D7E8E77EE5A}" type="datetimeFigureOut">
              <a:rPr lang="fi-FI" smtClean="0"/>
              <a:pPr/>
              <a:t>4.3.2014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F96B6-7938-48AC-ADC0-714777EAF418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11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First pisa </a:t>
            </a:r>
          </a:p>
          <a:p>
            <a:r>
              <a:rPr lang="en-US" smtClean="0"/>
              <a:t>Second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7AD87-B3AA-4E34-84ED-10F3404BEB8E}" type="slidenum">
              <a:rPr lang="nb-NO" smtClean="0"/>
              <a:pPr/>
              <a:t>2</a:t>
            </a:fld>
            <a:endParaRPr lang="nb-N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16386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16388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CC382FE-4AEF-464D-924D-7AD0DA4426BE}" type="datetimeFigureOut">
              <a:rPr lang="fi-FI" smtClean="0"/>
              <a:pPr/>
              <a:t>4.3.2014</a:t>
            </a:fld>
            <a:endParaRPr lang="fi-FI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41586F4F-6937-4F78-AEE6-F185D24EFFD4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fi-FI" b="1" dirty="0" smtClean="0"/>
              <a:t>Learning </a:t>
            </a:r>
            <a:r>
              <a:rPr lang="fi-FI" b="1" dirty="0"/>
              <a:t>of </a:t>
            </a:r>
            <a:r>
              <a:rPr lang="fi-FI" b="1" dirty="0" err="1"/>
              <a:t>science.pptx</a:t>
            </a:r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sz="3600" b="1" dirty="0"/>
              <a:t/>
            </a:r>
            <a:br>
              <a:rPr lang="es-PE" sz="3600" b="1" dirty="0"/>
            </a:br>
            <a:r>
              <a:rPr lang="es-PE" sz="3600" b="1" dirty="0" smtClean="0"/>
              <a:t>Programas </a:t>
            </a:r>
            <a:r>
              <a:rPr lang="es-PE" sz="3600" b="1" dirty="0"/>
              <a:t>de Desarrollo Profesional en el Perú (1.3.2014-7.3.2014)</a:t>
            </a:r>
            <a:r>
              <a:rPr lang="en-GB" sz="4000" b="1" dirty="0"/>
              <a:t/>
            </a:r>
            <a:br>
              <a:rPr lang="en-GB" sz="4000" b="1" dirty="0"/>
            </a:br>
            <a:endParaRPr lang="fi-FI" sz="2700" b="1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	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776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869160"/>
            <a:ext cx="5410200" cy="138430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endParaRPr lang="fi-FI" sz="1800" dirty="0" smtClean="0">
              <a:solidFill>
                <a:schemeClr val="tx1"/>
              </a:solidFill>
            </a:endParaRPr>
          </a:p>
          <a:p>
            <a:pPr algn="l">
              <a:lnSpc>
                <a:spcPct val="100000"/>
              </a:lnSpc>
            </a:pPr>
            <a:endParaRPr lang="fi-FI" sz="1800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Jari Lavonen</a:t>
            </a:r>
            <a:r>
              <a:rPr lang="en-GB" sz="1800" dirty="0">
                <a:solidFill>
                  <a:schemeClr val="tx1"/>
                </a:solidFill>
              </a:rPr>
              <a:t>, </a:t>
            </a:r>
            <a:r>
              <a:rPr lang="en-GB" sz="1800" dirty="0" smtClean="0">
                <a:solidFill>
                  <a:schemeClr val="tx1"/>
                </a:solidFill>
              </a:rPr>
              <a:t/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s-PE" sz="1800" dirty="0">
                <a:solidFill>
                  <a:schemeClr val="tx1"/>
                </a:solidFill>
              </a:rPr>
              <a:t>Departamento de Educación del Profesor</a:t>
            </a:r>
            <a:endParaRPr lang="fi-FI" sz="1800" dirty="0">
              <a:solidFill>
                <a:schemeClr val="tx1"/>
              </a:solidFill>
            </a:endParaRPr>
          </a:p>
          <a:p>
            <a:pPr algn="l"/>
            <a:r>
              <a:rPr lang="es-PE" sz="1800" dirty="0">
                <a:solidFill>
                  <a:schemeClr val="tx1"/>
                </a:solidFill>
              </a:rPr>
              <a:t>Universidad de Helsinki, Finlandia</a:t>
            </a:r>
            <a:endParaRPr lang="fi-FI" sz="1800" dirty="0">
              <a:solidFill>
                <a:schemeClr val="tx1"/>
              </a:solidFill>
            </a:endParaRPr>
          </a:p>
          <a:p>
            <a:pPr algn="l">
              <a:lnSpc>
                <a:spcPct val="100000"/>
              </a:lnSpc>
            </a:pPr>
            <a:r>
              <a:rPr lang="en-GB" sz="1800" dirty="0" err="1" smtClean="0">
                <a:solidFill>
                  <a:schemeClr val="tx1"/>
                </a:solidFill>
              </a:rPr>
              <a:t>Jari.Lavonen@Helsinki.Fi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10</a:t>
            </a:fld>
            <a:endParaRPr lang="fi-FI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99"/>
            <a:ext cx="9276234" cy="831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2276872"/>
            <a:ext cx="45720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r>
              <a:rPr lang="es-PE" sz="2000" i="1" dirty="0"/>
              <a:t>Construcción</a:t>
            </a:r>
            <a:r>
              <a:rPr lang="es-PE" sz="2000" dirty="0"/>
              <a:t> significa que los alumnos combinan sus conocimientos anteriores con los nuevos temas que deben aprender. Así se forman estructuras de información que ellos pueden comprender.</a:t>
            </a:r>
            <a:endParaRPr lang="fi-FI" sz="2000" dirty="0"/>
          </a:p>
        </p:txBody>
      </p:sp>
      <p:sp>
        <p:nvSpPr>
          <p:cNvPr id="6" name="Rectangle 5"/>
          <p:cNvSpPr/>
          <p:nvPr/>
        </p:nvSpPr>
        <p:spPr>
          <a:xfrm>
            <a:off x="1547664" y="221739"/>
            <a:ext cx="6321026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s-PE" sz="4800" b="1" dirty="0"/>
              <a:t>El imán se pega al metal</a:t>
            </a:r>
            <a:endParaRPr lang="fi-FI" sz="4800" dirty="0"/>
          </a:p>
        </p:txBody>
      </p:sp>
      <p:sp>
        <p:nvSpPr>
          <p:cNvPr id="7" name="Rectangle 6"/>
          <p:cNvSpPr/>
          <p:nvPr/>
        </p:nvSpPr>
        <p:spPr>
          <a:xfrm>
            <a:off x="1454163" y="1124744"/>
            <a:ext cx="6738714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PE" sz="2400" dirty="0"/>
              <a:t>¿Por qué las letras de plástico se quedan pegadas en la puerta del refrigerador pero no en la pared?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23266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930" y="3636690"/>
            <a:ext cx="5760640" cy="1296144"/>
          </a:xfrm>
        </p:spPr>
        <p:txBody>
          <a:bodyPr/>
          <a:lstStyle/>
          <a:p>
            <a:pPr marL="0" indent="0">
              <a:buNone/>
            </a:pPr>
            <a:r>
              <a:rPr lang="es-PE" dirty="0"/>
              <a:t>Libro de texto del primer grado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11</a:t>
            </a:fld>
            <a:endParaRPr lang="fi-FI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54682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930" y="188640"/>
            <a:ext cx="54102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3130" y="2690336"/>
            <a:ext cx="37110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fi-FI" dirty="0"/>
              <a:t>An electric circuit with a light bulb, </a:t>
            </a:r>
          </a:p>
          <a:p>
            <a:r>
              <a:rPr lang="en-GB" altLang="fi-FI" dirty="0"/>
              <a:t>a battery and an electric wire. </a:t>
            </a:r>
          </a:p>
          <a:p>
            <a:r>
              <a:rPr lang="en-GB" altLang="fi-FI" dirty="0"/>
              <a:t>Both ends of the conductors </a:t>
            </a:r>
          </a:p>
          <a:p>
            <a:r>
              <a:rPr lang="en-GB" altLang="fi-FI" dirty="0"/>
              <a:t>touch the poles of both the battery and the light bulb.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5496" y="4175297"/>
            <a:ext cx="511256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dirty="0"/>
              <a:t>Libro de texto del 3° grado</a:t>
            </a:r>
            <a:endParaRPr lang="fi-FI" dirty="0"/>
          </a:p>
        </p:txBody>
      </p:sp>
      <p:sp>
        <p:nvSpPr>
          <p:cNvPr id="2" name="Rectangle 1"/>
          <p:cNvSpPr/>
          <p:nvPr/>
        </p:nvSpPr>
        <p:spPr>
          <a:xfrm>
            <a:off x="1683934" y="5309592"/>
            <a:ext cx="5624369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s-PE" sz="2000" dirty="0"/>
              <a:t>El aprendizaje es </a:t>
            </a:r>
            <a:r>
              <a:rPr lang="es-PE" sz="2000" u="sng" dirty="0"/>
              <a:t>acumulativo</a:t>
            </a:r>
            <a:r>
              <a:rPr lang="es-PE" sz="2000" dirty="0"/>
              <a:t> y, en consecuencia, al alumno se le ayuda a percatarse de cómo una habilidad o concepto nuevos se relacionan con otros conceptos o habilidades que ya le son familiares.</a:t>
            </a:r>
            <a:endParaRPr lang="fi-FI" sz="2000" dirty="0"/>
          </a:p>
        </p:txBody>
      </p:sp>
      <p:sp>
        <p:nvSpPr>
          <p:cNvPr id="6" name="Rectangle 5"/>
          <p:cNvSpPr/>
          <p:nvPr/>
        </p:nvSpPr>
        <p:spPr>
          <a:xfrm>
            <a:off x="4029844" y="404664"/>
            <a:ext cx="3312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dirty="0"/>
              <a:t>Dos baterías conectadas en serie.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834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12</a:t>
            </a:fld>
            <a:endParaRPr lang="fi-FI" dirty="0"/>
          </a:p>
        </p:txBody>
      </p:sp>
      <p:pic>
        <p:nvPicPr>
          <p:cNvPr id="5" name="Picture 2" descr="0_29840_4_Fykeope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503" y="-436295"/>
            <a:ext cx="10047581" cy="710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-27384"/>
            <a:ext cx="762163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b="1" dirty="0"/>
              <a:t>Áreas importantes de conocimientos en la primaria y aprendizaje acumulativo</a:t>
            </a:r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1384598" y="697836"/>
            <a:ext cx="7759402" cy="26161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i-FI" sz="1100" dirty="0" err="1"/>
              <a:t>Grade</a:t>
            </a:r>
            <a:r>
              <a:rPr lang="fi-FI" sz="1100" dirty="0"/>
              <a:t>  1                                                                                                                                                    </a:t>
            </a:r>
            <a:r>
              <a:rPr lang="fi-FI" sz="1100" dirty="0" smtClean="0"/>
              <a:t>                                                                             </a:t>
            </a:r>
            <a:endParaRPr lang="fi-FI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692696"/>
            <a:ext cx="712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Grade</a:t>
            </a:r>
            <a:r>
              <a:rPr lang="fi-FI" sz="1200" dirty="0" smtClean="0"/>
              <a:t> 2 </a:t>
            </a:r>
            <a:endParaRPr lang="fi-FI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787874" y="692696"/>
            <a:ext cx="712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Grade</a:t>
            </a:r>
            <a:r>
              <a:rPr lang="fi-FI" sz="1200" dirty="0" smtClean="0"/>
              <a:t> 3 </a:t>
            </a:r>
            <a:endParaRPr lang="fi-FI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940002" y="692696"/>
            <a:ext cx="712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Grade</a:t>
            </a:r>
            <a:r>
              <a:rPr lang="fi-FI" sz="1200" dirty="0" smtClean="0"/>
              <a:t> 4 </a:t>
            </a:r>
            <a:endParaRPr lang="fi-FI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2130" y="692696"/>
            <a:ext cx="712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Grade</a:t>
            </a:r>
            <a:r>
              <a:rPr lang="fi-FI" sz="1200" dirty="0" smtClean="0"/>
              <a:t> 5 </a:t>
            </a:r>
            <a:endParaRPr lang="fi-FI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676306" y="692696"/>
            <a:ext cx="712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Grade</a:t>
            </a:r>
            <a:r>
              <a:rPr lang="fi-FI" sz="1200" dirty="0" smtClean="0"/>
              <a:t> 6 </a:t>
            </a:r>
            <a:endParaRPr lang="fi-FI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36898" y="969695"/>
            <a:ext cx="1106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sz="1400" dirty="0">
                <a:solidFill>
                  <a:schemeClr val="bg1"/>
                </a:solidFill>
              </a:rPr>
              <a:t>Entornos de </a:t>
            </a:r>
            <a:r>
              <a:rPr lang="es-PE" sz="1400" dirty="0" smtClean="0">
                <a:solidFill>
                  <a:schemeClr val="bg1"/>
                </a:solidFill>
              </a:rPr>
              <a:t/>
            </a:r>
            <a:br>
              <a:rPr lang="es-PE" sz="1400" dirty="0" smtClean="0">
                <a:solidFill>
                  <a:schemeClr val="bg1"/>
                </a:solidFill>
              </a:rPr>
            </a:br>
            <a:r>
              <a:rPr lang="es-PE" sz="1400" dirty="0" smtClean="0">
                <a:solidFill>
                  <a:schemeClr val="bg1"/>
                </a:solidFill>
              </a:rPr>
              <a:t>aprendizaje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569" y="2401724"/>
            <a:ext cx="1035220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sz="1400" dirty="0" smtClean="0">
                <a:solidFill>
                  <a:schemeClr val="bg1"/>
                </a:solidFill>
              </a:rPr>
              <a:t>Plantas        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6079" y="3789040"/>
            <a:ext cx="1149033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sz="1400" dirty="0">
                <a:solidFill>
                  <a:schemeClr val="bg1"/>
                </a:solidFill>
              </a:rPr>
              <a:t>Alimentación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728" y="4691236"/>
            <a:ext cx="1024639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sz="1400" dirty="0" smtClean="0">
                <a:solidFill>
                  <a:schemeClr val="bg1"/>
                </a:solidFill>
              </a:rPr>
              <a:t>Salud           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9744" y="5344641"/>
            <a:ext cx="1178656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PE" sz="1400" dirty="0" smtClean="0">
                <a:solidFill>
                  <a:schemeClr val="bg1"/>
                </a:solidFill>
              </a:rPr>
              <a:t>Convivencia   </a:t>
            </a: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628" y="5949280"/>
            <a:ext cx="352982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i-FI" sz="1400" dirty="0" smtClean="0">
                <a:solidFill>
                  <a:schemeClr val="bg1"/>
                </a:solidFill>
              </a:rPr>
              <a:t>….</a:t>
            </a:r>
            <a:endParaRPr lang="fi-FI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02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847317"/>
              </p:ext>
            </p:extLst>
          </p:nvPr>
        </p:nvGraphicFramePr>
        <p:xfrm>
          <a:off x="4032500" y="3501008"/>
          <a:ext cx="5124754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Picture Publisher Image" r:id="rId3" imgW="2371725" imgH="1333500" progId="PictPub.Image.7">
                  <p:embed/>
                </p:oleObj>
              </mc:Choice>
              <mc:Fallback>
                <p:oleObj name="Picture Publisher Image" r:id="rId3" imgW="2371725" imgH="1333500" progId="PictPub.Image.7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500" y="3501008"/>
                        <a:ext cx="5124754" cy="2880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/>
              <a:t>Reforzar el aprendizaje: </a:t>
            </a:r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b="1" dirty="0" smtClean="0"/>
              <a:t>Colaboración </a:t>
            </a:r>
            <a:r>
              <a:rPr lang="es-PE" b="1" dirty="0"/>
              <a:t>e interacción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s-PE" i="1" dirty="0" err="1"/>
              <a:t>Colaboracion</a:t>
            </a:r>
            <a:r>
              <a:rPr lang="es-PE" i="1" dirty="0"/>
              <a:t> e interacción</a:t>
            </a:r>
            <a:r>
              <a:rPr lang="es-PE" dirty="0"/>
              <a:t>: los alumnos participan activamente en pequeños grupos y </a:t>
            </a:r>
            <a:r>
              <a:rPr lang="es-PE" u="sng" dirty="0"/>
              <a:t>se apoyan mutuamente discutiendo y compartiendo conocimientos</a:t>
            </a:r>
            <a:r>
              <a:rPr lang="es-PE" dirty="0"/>
              <a:t>.</a:t>
            </a:r>
            <a:endParaRPr lang="fi-FI" dirty="0"/>
          </a:p>
          <a:p>
            <a:pPr marL="0" indent="0">
              <a:buNone/>
            </a:pPr>
            <a:r>
              <a:rPr lang="es-PE" dirty="0"/>
              <a:t> </a:t>
            </a:r>
            <a:endParaRPr lang="fi-FI" dirty="0"/>
          </a:p>
          <a:p>
            <a:r>
              <a:rPr lang="es-PE" dirty="0" smtClean="0"/>
              <a:t>El </a:t>
            </a:r>
            <a:r>
              <a:rPr lang="es-PE" dirty="0"/>
              <a:t>aprendizaje se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refuerza </a:t>
            </a:r>
            <a:r>
              <a:rPr lang="es-PE" dirty="0"/>
              <a:t>mediante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el </a:t>
            </a:r>
            <a:r>
              <a:rPr lang="es-PE" u="sng" dirty="0"/>
              <a:t>diálogo entre el </a:t>
            </a:r>
            <a:r>
              <a:rPr lang="es-PE" u="sng" dirty="0" smtClean="0"/>
              <a:t/>
            </a:r>
            <a:br>
              <a:rPr lang="es-PE" u="sng" dirty="0" smtClean="0"/>
            </a:br>
            <a:r>
              <a:rPr lang="es-PE" u="sng" dirty="0" smtClean="0"/>
              <a:t>profesor </a:t>
            </a:r>
            <a:r>
              <a:rPr lang="es-PE" u="sng" dirty="0"/>
              <a:t>y los </a:t>
            </a:r>
            <a:r>
              <a:rPr lang="es-PE" u="sng" dirty="0" smtClean="0"/>
              <a:t/>
            </a:r>
            <a:br>
              <a:rPr lang="es-PE" u="sng" dirty="0" smtClean="0"/>
            </a:br>
            <a:r>
              <a:rPr lang="es-PE" u="sng" dirty="0" smtClean="0"/>
              <a:t>alumnos </a:t>
            </a:r>
            <a:r>
              <a:rPr lang="es-PE" u="sng" dirty="0"/>
              <a:t>y entre los </a:t>
            </a:r>
            <a:r>
              <a:rPr lang="es-PE" u="sng" dirty="0" smtClean="0"/>
              <a:t/>
            </a:r>
            <a:br>
              <a:rPr lang="es-PE" u="sng" dirty="0" smtClean="0"/>
            </a:br>
            <a:r>
              <a:rPr lang="es-PE" u="sng" dirty="0" smtClean="0"/>
              <a:t>estudiantes </a:t>
            </a:r>
            <a:r>
              <a:rPr lang="es-PE" u="sng" dirty="0"/>
              <a:t>mismos</a:t>
            </a:r>
            <a:r>
              <a:rPr lang="es-PE" dirty="0"/>
              <a:t>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(</a:t>
            </a:r>
            <a:r>
              <a:rPr lang="es-PE" dirty="0"/>
              <a:t>explicando, debatiendo, preguntando, etc.).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13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ej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98597"/>
            <a:ext cx="4968552" cy="40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/>
              <a:t>Reforzar el aprendizaje: Contextualización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9821"/>
          </a:xfrm>
        </p:spPr>
        <p:txBody>
          <a:bodyPr>
            <a:normAutofit lnSpcReduction="10000"/>
          </a:bodyPr>
          <a:lstStyle/>
          <a:p>
            <a:r>
              <a:rPr lang="es-PE" i="1" dirty="0" smtClean="0"/>
              <a:t>Contextualización </a:t>
            </a:r>
            <a:r>
              <a:rPr lang="es-PE" dirty="0"/>
              <a:t>significa que la enseñanza se produce en situaciones reales o en otras que simulan la vida real.</a:t>
            </a:r>
            <a:endParaRPr lang="fi-FI" dirty="0"/>
          </a:p>
          <a:p>
            <a:pPr marL="0" indent="0">
              <a:buNone/>
            </a:pPr>
            <a:r>
              <a:rPr lang="es-PE" dirty="0"/>
              <a:t> </a:t>
            </a:r>
            <a:endParaRPr lang="fi-FI" dirty="0"/>
          </a:p>
          <a:p>
            <a:r>
              <a:rPr lang="es-PE" dirty="0" smtClean="0"/>
              <a:t>El </a:t>
            </a:r>
            <a:r>
              <a:rPr lang="es-PE" dirty="0"/>
              <a:t>significado de los conceptos se amplía si el alumno ve el concepto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verificado </a:t>
            </a:r>
            <a:r>
              <a:rPr lang="es-PE" dirty="0"/>
              <a:t>en diferentes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conceptos </a:t>
            </a:r>
            <a:r>
              <a:rPr lang="es-PE" dirty="0"/>
              <a:t>o situaciones.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14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15</a:t>
            </a:fld>
            <a:endParaRPr lang="fi-FI"/>
          </a:p>
        </p:txBody>
      </p:sp>
      <p:pic>
        <p:nvPicPr>
          <p:cNvPr id="4" name="Picture 16" descr="58_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92150"/>
            <a:ext cx="7559675" cy="5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179388" y="44450"/>
            <a:ext cx="8767762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i-FI" sz="3200" dirty="0" smtClean="0"/>
              <a:t>Reciclaje: aprendiendo sobre las propiedades de los materiales</a:t>
            </a:r>
            <a:endParaRPr lang="en-US" altLang="fi-FI" sz="3200" dirty="0"/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2411413" y="1844675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4356100" y="1196975"/>
            <a:ext cx="14398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5795963" y="5445125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7671" name="Picture 23" descr="35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810000"/>
            <a:ext cx="21431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2" name="Picture 24" descr="3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79538"/>
            <a:ext cx="2143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3" name="Picture 25" descr="34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570038"/>
            <a:ext cx="21431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4" name="Picture 26" descr="34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30338"/>
            <a:ext cx="21431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5" name="Picture 27" descr="35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3789363"/>
            <a:ext cx="21431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6" name="Picture 28" descr="35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789363"/>
            <a:ext cx="21431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77" name="Picture 29" descr="35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0800"/>
            <a:ext cx="21431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179388" y="981075"/>
            <a:ext cx="2108200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dirty="0" smtClean="0"/>
              <a:t>1. Materia prima</a:t>
            </a:r>
            <a:endParaRPr lang="en-US" altLang="fi-FI" dirty="0"/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2771775" y="981075"/>
            <a:ext cx="1404938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2. </a:t>
            </a:r>
            <a:r>
              <a:rPr lang="es-PE" dirty="0"/>
              <a:t>Fábrica</a:t>
            </a:r>
            <a:endParaRPr lang="en-US" altLang="fi-FI" dirty="0"/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4572000" y="1016000"/>
            <a:ext cx="3024188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3. </a:t>
            </a:r>
            <a:r>
              <a:rPr lang="es-PE" dirty="0"/>
              <a:t>Producción</a:t>
            </a:r>
            <a:endParaRPr lang="en-US" altLang="fi-FI" dirty="0"/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3167063" y="3357563"/>
            <a:ext cx="1404937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5. </a:t>
            </a:r>
            <a:r>
              <a:rPr lang="es-PE" dirty="0"/>
              <a:t>Uso</a:t>
            </a:r>
            <a:endParaRPr lang="en-US" altLang="fi-FI" dirty="0"/>
          </a:p>
        </p:txBody>
      </p:sp>
      <p:sp>
        <p:nvSpPr>
          <p:cNvPr id="27683" name="Text Box 35"/>
          <p:cNvSpPr txBox="1">
            <a:spLocks noChangeArrowheads="1"/>
          </p:cNvSpPr>
          <p:nvPr/>
        </p:nvSpPr>
        <p:spPr bwMode="auto">
          <a:xfrm>
            <a:off x="4714874" y="3357563"/>
            <a:ext cx="2089151" cy="64633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6. </a:t>
            </a:r>
            <a:r>
              <a:rPr lang="es-PE" dirty="0"/>
              <a:t>Segunda vida o reúso</a:t>
            </a:r>
            <a:endParaRPr lang="en-US" altLang="fi-FI" dirty="0"/>
          </a:p>
        </p:txBody>
      </p:sp>
      <p:sp>
        <p:nvSpPr>
          <p:cNvPr id="27687" name="Line 39"/>
          <p:cNvSpPr>
            <a:spLocks noChangeShapeType="1"/>
          </p:cNvSpPr>
          <p:nvPr/>
        </p:nvSpPr>
        <p:spPr bwMode="auto">
          <a:xfrm flipV="1">
            <a:off x="4140200" y="4365625"/>
            <a:ext cx="1008063" cy="7143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4932363" y="5726113"/>
            <a:ext cx="11525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dirty="0"/>
              <a:t>Reciclaje</a:t>
            </a:r>
            <a:endParaRPr lang="en-US" altLang="fi-FI" sz="1800" dirty="0"/>
          </a:p>
        </p:txBody>
      </p:sp>
      <p:sp>
        <p:nvSpPr>
          <p:cNvPr id="27692" name="Text Box 44"/>
          <p:cNvSpPr txBox="1">
            <a:spLocks noChangeArrowheads="1"/>
          </p:cNvSpPr>
          <p:nvPr/>
        </p:nvSpPr>
        <p:spPr bwMode="auto">
          <a:xfrm>
            <a:off x="6948488" y="3357563"/>
            <a:ext cx="2016125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7. </a:t>
            </a:r>
            <a:r>
              <a:rPr lang="es-PE" dirty="0"/>
              <a:t>Desecho</a:t>
            </a:r>
            <a:endParaRPr lang="en-US" altLang="fi-FI" dirty="0"/>
          </a:p>
        </p:txBody>
      </p:sp>
      <p:cxnSp>
        <p:nvCxnSpPr>
          <p:cNvPr id="27693" name="AutoShape 45"/>
          <p:cNvCxnSpPr>
            <a:cxnSpLocks noChangeShapeType="1"/>
          </p:cNvCxnSpPr>
          <p:nvPr/>
        </p:nvCxnSpPr>
        <p:spPr bwMode="auto">
          <a:xfrm rot="16200000" flipV="1">
            <a:off x="3408362" y="3354388"/>
            <a:ext cx="23813" cy="4446588"/>
          </a:xfrm>
          <a:prstGeom prst="curvedConnector3">
            <a:avLst>
              <a:gd name="adj1" fmla="val -960000"/>
            </a:avLst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251520" y="3356992"/>
            <a:ext cx="2159893" cy="3693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fi-FI" dirty="0" smtClean="0"/>
              <a:t>4. </a:t>
            </a:r>
            <a:r>
              <a:rPr lang="es-PE" dirty="0"/>
              <a:t>Compra</a:t>
            </a:r>
            <a:endParaRPr lang="en-US" altLang="fi-FI" dirty="0"/>
          </a:p>
        </p:txBody>
      </p:sp>
    </p:spTree>
    <p:extLst>
      <p:ext uri="{BB962C8B-B14F-4D97-AF65-F5344CB8AC3E}">
        <p14:creationId xmlns:p14="http://schemas.microsoft.com/office/powerpoint/2010/main" val="296593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8" grpId="0" animBg="1"/>
      <p:bldP spid="27679" grpId="0" animBg="1"/>
      <p:bldP spid="27680" grpId="0" animBg="1"/>
      <p:bldP spid="27682" grpId="0" animBg="1"/>
      <p:bldP spid="27683" grpId="0" animBg="1"/>
      <p:bldP spid="2769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b="1" dirty="0"/>
              <a:t>Reforzar el aprendizaje: Autoevaluación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dirty="0"/>
              <a:t>Se puede incrementar el aprendizaje mediante actividades de autoevaluación:</a:t>
            </a:r>
            <a:endParaRPr lang="fi-FI" dirty="0"/>
          </a:p>
          <a:p>
            <a:pPr lvl="1"/>
            <a:r>
              <a:rPr lang="es-PE" dirty="0"/>
              <a:t> </a:t>
            </a:r>
            <a:r>
              <a:rPr lang="es-PE" dirty="0" smtClean="0"/>
              <a:t>El </a:t>
            </a:r>
            <a:r>
              <a:rPr lang="es-PE" dirty="0"/>
              <a:t>profesor debe ayudar a que los alumnos se autoevalúen, por ejemplo dándoles oportunidad para que prueben sus ideas construyendo cosas o haciendo trabajos de investigación. Así se verá si sus ideas preliminares son válidas y </a:t>
            </a:r>
            <a:r>
              <a:rPr lang="es-PE" dirty="0" smtClean="0"/>
              <a:t>funcionan.</a:t>
            </a:r>
            <a:endParaRPr lang="fi-FI" dirty="0"/>
          </a:p>
          <a:p>
            <a:pPr lvl="1"/>
            <a:r>
              <a:rPr lang="es-PE" dirty="0" smtClean="0"/>
              <a:t>Para </a:t>
            </a:r>
            <a:r>
              <a:rPr lang="es-PE" dirty="0"/>
              <a:t>el aprendizaje es importante tener diferentes </a:t>
            </a:r>
            <a:r>
              <a:rPr lang="es-PE" dirty="0" smtClean="0"/>
              <a:t>tipos </a:t>
            </a:r>
            <a:r>
              <a:rPr lang="es-PE" dirty="0"/>
              <a:t>de retroalimentación.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17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/>
              <a:t>Reforzar la autoevaluación en el aprendizaje de los materiales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18</a:t>
            </a:fld>
            <a:endParaRPr lang="fi-FI" dirty="0"/>
          </a:p>
        </p:txBody>
      </p:sp>
      <p:pic>
        <p:nvPicPr>
          <p:cNvPr id="5" name="Picture 5" descr="0_29843_5_s14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2" t="10532" b="55613"/>
          <a:stretch/>
        </p:blipFill>
        <p:spPr bwMode="auto">
          <a:xfrm>
            <a:off x="107504" y="1951863"/>
            <a:ext cx="972949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4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b="1" dirty="0"/>
              <a:t>Reforzar el aprendizaje: Reflexión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PE" i="1" dirty="0"/>
              <a:t>Reflexión </a:t>
            </a:r>
            <a:r>
              <a:rPr lang="es-PE" dirty="0"/>
              <a:t>significa que el alumno examina su propio aprendizaje y que desarrolla habilidades </a:t>
            </a:r>
            <a:r>
              <a:rPr lang="es-PE" dirty="0" err="1"/>
              <a:t>metacognitivas</a:t>
            </a:r>
            <a:r>
              <a:rPr lang="es-PE" dirty="0"/>
              <a:t> con miras a guiar y regular dicho aprendizaje.</a:t>
            </a:r>
            <a:endParaRPr lang="fi-FI" dirty="0"/>
          </a:p>
          <a:p>
            <a:pPr marL="0" indent="0">
              <a:buNone/>
            </a:pPr>
            <a:r>
              <a:rPr lang="es-PE" dirty="0"/>
              <a:t> </a:t>
            </a:r>
            <a:endParaRPr lang="fi-FI" dirty="0"/>
          </a:p>
          <a:p>
            <a:r>
              <a:rPr lang="es-PE" dirty="0"/>
              <a:t>Se puede reforzar este tipo de reflexión de la siguiente manera:</a:t>
            </a:r>
            <a:endParaRPr lang="fi-FI" dirty="0"/>
          </a:p>
          <a:p>
            <a:pPr lvl="1"/>
            <a:r>
              <a:rPr lang="es-PE" dirty="0"/>
              <a:t>Autoevaluación o evaluación en pequeños grupos.</a:t>
            </a:r>
            <a:endParaRPr lang="fi-FI" dirty="0"/>
          </a:p>
          <a:p>
            <a:pPr lvl="1"/>
            <a:r>
              <a:rPr lang="es-PE" dirty="0"/>
              <a:t>Tomando pruebas de elección múltiple.</a:t>
            </a:r>
            <a:endParaRPr lang="fi-FI" dirty="0"/>
          </a:p>
          <a:p>
            <a:pPr lvl="1"/>
            <a:r>
              <a:rPr lang="es-PE" dirty="0"/>
              <a:t>Haciendo ejercicios.</a:t>
            </a:r>
            <a:endParaRPr lang="fi-FI" dirty="0"/>
          </a:p>
          <a:p>
            <a:pPr lvl="1"/>
            <a:r>
              <a:rPr lang="es-PE" dirty="0"/>
              <a:t>Consultando las respuestas.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19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ctrTitle"/>
          </p:nvPr>
        </p:nvSpPr>
        <p:spPr>
          <a:xfrm>
            <a:off x="928662" y="289507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PE" b="1" dirty="0"/>
              <a:t>¿Qué es lo fundamental para realizar un aprendizaje significativo?</a:t>
            </a:r>
            <a:r>
              <a:rPr lang="en-US" b="1" noProof="0" dirty="0" smtClean="0"/>
              <a:t/>
            </a:r>
            <a:br>
              <a:rPr lang="en-US" b="1" noProof="0" dirty="0" smtClean="0"/>
            </a:br>
            <a:r>
              <a:rPr lang="en-US" b="1" noProof="0" dirty="0" smtClean="0"/>
              <a:t/>
            </a:r>
            <a:br>
              <a:rPr lang="en-US" b="1" noProof="0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3100" b="1" noProof="0" dirty="0" smtClean="0">
                <a:solidFill>
                  <a:schemeClr val="tx2"/>
                </a:solidFill>
              </a:rPr>
              <a:t>What is characteristic for meaningful learning?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86F4F-6937-4F78-AEE6-F185D24EFFD4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Aprendizaje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73216"/>
          </a:xfrm>
        </p:spPr>
        <p:txBody>
          <a:bodyPr>
            <a:normAutofit/>
          </a:bodyPr>
          <a:lstStyle/>
          <a:p>
            <a:r>
              <a:rPr lang="es-PE" dirty="0"/>
              <a:t>El aprendizaje es un proceso personal de elaboración de </a:t>
            </a:r>
            <a:r>
              <a:rPr lang="es-PE" b="1" u="sng" dirty="0"/>
              <a:t>conocimientos</a:t>
            </a:r>
            <a:r>
              <a:rPr lang="es-PE" dirty="0"/>
              <a:t> y una consecuencia del activo proceso de búsqueda de un objetivo y de retroalimentación por parte de una persona que se inicia en matemáticas.</a:t>
            </a: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3</a:t>
            </a:fld>
            <a:endParaRPr lang="fi-FI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701979"/>
              </p:ext>
            </p:extLst>
          </p:nvPr>
        </p:nvGraphicFramePr>
        <p:xfrm>
          <a:off x="5801274" y="4221088"/>
          <a:ext cx="3351155" cy="2856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Picture Publisher Image" r:id="rId3" imgW="1419048" imgH="1209524" progId="PictPub.Image.7">
                  <p:embed/>
                </p:oleObj>
              </mc:Choice>
              <mc:Fallback>
                <p:oleObj name="Picture Publisher Image" r:id="rId3" imgW="1419048" imgH="1209524" progId="PictPub.Image.7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1274" y="4221088"/>
                        <a:ext cx="3351155" cy="2856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/>
              <a:t>Diferentes tipos de </a:t>
            </a:r>
            <a:r>
              <a:rPr lang="es-PE" b="1" u="sng" dirty="0"/>
              <a:t>conocimiento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es-PE" u="sng" dirty="0" smtClean="0"/>
              <a:t>Conocimiento </a:t>
            </a:r>
            <a:r>
              <a:rPr lang="es-PE" u="sng" dirty="0"/>
              <a:t>conceptual</a:t>
            </a:r>
            <a:r>
              <a:rPr lang="es-PE" dirty="0"/>
              <a:t>, que se subdivide en varias áreas:</a:t>
            </a:r>
            <a:br>
              <a:rPr lang="es-PE" dirty="0"/>
            </a:br>
            <a:r>
              <a:rPr lang="es-PE" dirty="0"/>
              <a:t>   -Clasificaciones (conceptos).</a:t>
            </a:r>
            <a:br>
              <a:rPr lang="es-PE" dirty="0"/>
            </a:br>
            <a:r>
              <a:rPr lang="es-PE" dirty="0"/>
              <a:t>   -Principios, generalizaciones. </a:t>
            </a:r>
            <a:br>
              <a:rPr lang="es-PE" dirty="0"/>
            </a:br>
            <a:r>
              <a:rPr lang="es-PE" dirty="0"/>
              <a:t>   -Teorías, modelos y estructuras.</a:t>
            </a:r>
            <a:endParaRPr lang="fi-FI" dirty="0"/>
          </a:p>
          <a:p>
            <a:r>
              <a:rPr lang="es-PE" u="sng" dirty="0" smtClean="0"/>
              <a:t>Conocimiento </a:t>
            </a:r>
            <a:r>
              <a:rPr lang="es-PE" u="sng" dirty="0"/>
              <a:t>de los diversos procesos</a:t>
            </a:r>
            <a:r>
              <a:rPr lang="es-PE" dirty="0"/>
              <a:t>: cómo se hace algo o </a:t>
            </a:r>
            <a:r>
              <a:rPr lang="es-PE" dirty="0" smtClean="0"/>
              <a:t>se realiza </a:t>
            </a:r>
            <a:r>
              <a:rPr lang="es-PE" dirty="0"/>
              <a:t>una tarea.</a:t>
            </a:r>
            <a:br>
              <a:rPr lang="es-PE" dirty="0"/>
            </a:br>
            <a:r>
              <a:rPr lang="es-PE" dirty="0"/>
              <a:t>   -Métodos de investigación.</a:t>
            </a:r>
            <a:br>
              <a:rPr lang="es-PE" dirty="0"/>
            </a:br>
            <a:r>
              <a:rPr lang="es-PE" dirty="0"/>
              <a:t>   -Criterios para el uso de habilidades.</a:t>
            </a:r>
            <a:br>
              <a:rPr lang="es-PE" dirty="0"/>
            </a:br>
            <a:r>
              <a:rPr lang="es-PE" dirty="0"/>
              <a:t>   -</a:t>
            </a:r>
            <a:r>
              <a:rPr lang="es-PE" dirty="0" smtClean="0"/>
              <a:t>Algoritmos.</a:t>
            </a:r>
            <a:r>
              <a:rPr lang="es-PE" dirty="0"/>
              <a:t/>
            </a:r>
            <a:br>
              <a:rPr lang="es-PE" dirty="0"/>
            </a:br>
            <a:r>
              <a:rPr lang="es-PE" dirty="0" smtClean="0"/>
              <a:t>   -Técnicas </a:t>
            </a:r>
            <a:r>
              <a:rPr lang="es-PE" dirty="0"/>
              <a:t>y métodos.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4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0776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4704"/>
            <a:ext cx="8229600" cy="6248632"/>
          </a:xfrm>
        </p:spPr>
        <p:txBody>
          <a:bodyPr>
            <a:normAutofit/>
          </a:bodyPr>
          <a:lstStyle/>
          <a:p>
            <a:r>
              <a:rPr lang="es-PE" dirty="0"/>
              <a:t>Enseñanza </a:t>
            </a:r>
            <a:r>
              <a:rPr lang="es-PE" dirty="0" smtClean="0"/>
              <a:t>de</a:t>
            </a:r>
            <a:br>
              <a:rPr lang="es-PE" dirty="0" smtClean="0"/>
            </a:br>
            <a:r>
              <a:rPr lang="es-PE" dirty="0" smtClean="0"/>
              <a:t>conceptos </a:t>
            </a:r>
            <a:br>
              <a:rPr lang="es-PE" dirty="0" smtClean="0"/>
            </a:br>
            <a:r>
              <a:rPr lang="es-PE" dirty="0" smtClean="0"/>
              <a:t>con </a:t>
            </a:r>
            <a:r>
              <a:rPr lang="es-PE" dirty="0"/>
              <a:t>libros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de </a:t>
            </a:r>
            <a:r>
              <a:rPr lang="es-PE" dirty="0"/>
              <a:t>texto</a:t>
            </a:r>
            <a:r>
              <a:rPr lang="es-PE" dirty="0" smtClean="0"/>
              <a:t>.</a:t>
            </a:r>
            <a:br>
              <a:rPr lang="es-PE" dirty="0" smtClean="0"/>
            </a:br>
            <a:r>
              <a:rPr lang="es-PE" dirty="0" smtClean="0"/>
              <a:t/>
            </a:r>
            <a:br>
              <a:rPr lang="es-PE" dirty="0" smtClean="0"/>
            </a:br>
            <a:endParaRPr lang="fi-FI" dirty="0"/>
          </a:p>
          <a:p>
            <a:r>
              <a:rPr lang="es-PE" dirty="0"/>
              <a:t>Concepto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de </a:t>
            </a:r>
            <a:r>
              <a:rPr lang="es-PE" dirty="0"/>
              <a:t>“circuito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eléctrico</a:t>
            </a:r>
            <a:r>
              <a:rPr lang="es-PE" dirty="0"/>
              <a:t>”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en </a:t>
            </a:r>
            <a:r>
              <a:rPr lang="es-PE" dirty="0"/>
              <a:t>diferentes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contextos</a:t>
            </a:r>
            <a:r>
              <a:rPr lang="es-PE" dirty="0"/>
              <a:t>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5</a:t>
            </a:fld>
            <a:endParaRPr lang="fi-FI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4716016" cy="348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4369" r="4994"/>
          <a:stretch/>
        </p:blipFill>
        <p:spPr bwMode="auto">
          <a:xfrm>
            <a:off x="3421623" y="3717032"/>
            <a:ext cx="4306529" cy="403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99" r="21172" b="4666"/>
          <a:stretch/>
        </p:blipFill>
        <p:spPr bwMode="auto">
          <a:xfrm>
            <a:off x="3275856" y="3020567"/>
            <a:ext cx="4118308" cy="71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1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88640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b="1" dirty="0"/>
              <a:t>Transmitiendo </a:t>
            </a:r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b="1" dirty="0" smtClean="0"/>
              <a:t>conocimiento </a:t>
            </a:r>
            <a:br>
              <a:rPr lang="es-PE" b="1" dirty="0" smtClean="0"/>
            </a:br>
            <a:r>
              <a:rPr lang="es-PE" b="1" dirty="0" smtClean="0"/>
              <a:t>mediante </a:t>
            </a:r>
            <a:br>
              <a:rPr lang="es-PE" b="1" dirty="0" smtClean="0"/>
            </a:br>
            <a:r>
              <a:rPr lang="es-PE" b="1" dirty="0" smtClean="0"/>
              <a:t>un </a:t>
            </a:r>
            <a:r>
              <a:rPr lang="es-PE" b="1" dirty="0"/>
              <a:t>libro de texto.</a:t>
            </a:r>
            <a:endParaRPr lang="fi-FI" dirty="0"/>
          </a:p>
          <a:p>
            <a:pPr marL="0" indent="0">
              <a:buNone/>
            </a:pPr>
            <a:r>
              <a:rPr lang="es-PE" dirty="0"/>
              <a:t> </a:t>
            </a:r>
            <a:endParaRPr lang="fi-FI" dirty="0"/>
          </a:p>
          <a:p>
            <a:pPr marL="0" indent="0">
              <a:buNone/>
            </a:pPr>
            <a:r>
              <a:rPr lang="es-PE" dirty="0"/>
              <a:t>¿Cómo se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construye </a:t>
            </a:r>
            <a:br>
              <a:rPr lang="es-PE" dirty="0" smtClean="0"/>
            </a:br>
            <a:r>
              <a:rPr lang="es-PE" dirty="0" smtClean="0"/>
              <a:t>un </a:t>
            </a:r>
            <a:r>
              <a:rPr lang="es-PE" dirty="0"/>
              <a:t>circuito </a:t>
            </a: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>cerrado</a:t>
            </a:r>
            <a:r>
              <a:rPr lang="es-PE" dirty="0"/>
              <a:t>?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6</a:t>
            </a:fld>
            <a:endParaRPr lang="fi-FI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965" y="-591741"/>
            <a:ext cx="51816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35" y="3189684"/>
            <a:ext cx="68675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60784" y="-243408"/>
            <a:ext cx="432048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5643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b="1" dirty="0"/>
              <a:t>Actividad orientativa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dirty="0"/>
              <a:t>¿Qué características debería tener una actividad de ciencias (por ejemplo, un trabajo práctico o una investigación) que ayude a los alumnos a comprender los conocimientos que se les quiere transmitir</a:t>
            </a:r>
            <a:r>
              <a:rPr lang="es-PE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s-PE" dirty="0" smtClean="0"/>
              <a:t>-</a:t>
            </a:r>
            <a:r>
              <a:rPr lang="es-PE" sz="2800" dirty="0"/>
              <a:t>Discusión en parejas o en grupos pequeños</a:t>
            </a:r>
            <a:r>
              <a:rPr lang="es-PE" sz="2800" dirty="0" smtClean="0"/>
              <a:t>.</a:t>
            </a:r>
            <a:r>
              <a:rPr lang="es-PE" sz="2800" dirty="0"/>
              <a:t> 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es-PE" sz="2800" dirty="0" smtClean="0"/>
              <a:t>-¿</a:t>
            </a:r>
            <a:r>
              <a:rPr lang="es-PE" sz="2800" dirty="0"/>
              <a:t>Puedes pensar en aspectos comunes que ayuden a que los alumnos aprendan?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5479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Aprendizaje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73216"/>
          </a:xfrm>
        </p:spPr>
        <p:txBody>
          <a:bodyPr>
            <a:normAutofit/>
          </a:bodyPr>
          <a:lstStyle/>
          <a:p>
            <a:r>
              <a:rPr lang="es-PE" b="1" dirty="0"/>
              <a:t>Medios para reforzar el aprendizaje</a:t>
            </a:r>
            <a:endParaRPr lang="en-US" dirty="0" smtClean="0"/>
          </a:p>
          <a:p>
            <a:pPr lvl="1"/>
            <a:r>
              <a:rPr lang="es-PE" dirty="0" smtClean="0"/>
              <a:t>“</a:t>
            </a:r>
            <a:r>
              <a:rPr lang="es-PE" dirty="0" err="1" smtClean="0"/>
              <a:t>Goal</a:t>
            </a:r>
            <a:r>
              <a:rPr lang="es-PE" dirty="0" smtClean="0"/>
              <a:t> </a:t>
            </a:r>
            <a:r>
              <a:rPr lang="es-PE" dirty="0" err="1" smtClean="0"/>
              <a:t>orientation</a:t>
            </a:r>
            <a:r>
              <a:rPr lang="es-PE" dirty="0" smtClean="0"/>
              <a:t>”</a:t>
            </a:r>
            <a:endParaRPr lang="es-PE" dirty="0"/>
          </a:p>
          <a:p>
            <a:pPr lvl="1"/>
            <a:r>
              <a:rPr lang="es-PE" dirty="0" smtClean="0"/>
              <a:t>Actividades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Intención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Contextualización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Construcción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Colaboración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Interacción</a:t>
            </a:r>
            <a:r>
              <a:rPr lang="es-PE" dirty="0"/>
              <a:t>.</a:t>
            </a:r>
            <a:endParaRPr lang="fi-FI" dirty="0"/>
          </a:p>
          <a:p>
            <a:pPr lvl="1"/>
            <a:r>
              <a:rPr lang="es-PE" dirty="0" smtClean="0"/>
              <a:t>Reflexión</a:t>
            </a:r>
            <a:r>
              <a:rPr lang="es-PE" dirty="0"/>
              <a:t>, y</a:t>
            </a:r>
            <a:endParaRPr lang="fi-FI" dirty="0"/>
          </a:p>
          <a:p>
            <a:pPr lvl="1"/>
            <a:r>
              <a:rPr lang="es-PE" dirty="0" smtClean="0"/>
              <a:t>…</a:t>
            </a:r>
            <a:endParaRPr lang="fi-FI" dirty="0"/>
          </a:p>
          <a:p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8</a:t>
            </a:fld>
            <a:endParaRPr lang="fi-FI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300501"/>
              </p:ext>
            </p:extLst>
          </p:nvPr>
        </p:nvGraphicFramePr>
        <p:xfrm>
          <a:off x="5508103" y="3501008"/>
          <a:ext cx="3351155" cy="2856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Picture Publisher Image" r:id="rId3" imgW="1419048" imgH="1209524" progId="PictPub.Image.7">
                  <p:embed/>
                </p:oleObj>
              </mc:Choice>
              <mc:Fallback>
                <p:oleObj name="Picture Publisher Image" r:id="rId3" imgW="1419048" imgH="1209524" progId="PictPub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3" y="3501008"/>
                        <a:ext cx="3351155" cy="2856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787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6F4F-6937-4F78-AEE6-F185D24EFFD4}" type="slidenum">
              <a:rPr lang="fi-FI" smtClean="0"/>
              <a:pPr/>
              <a:t>9</a:t>
            </a:fld>
            <a:endParaRPr lang="fi-FI" dirty="0"/>
          </a:p>
        </p:txBody>
      </p:sp>
      <p:pic>
        <p:nvPicPr>
          <p:cNvPr id="5" name="Picture 4" descr="Pisara5ope_luk22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728" y="188640"/>
            <a:ext cx="5045776" cy="655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Callout 1 5"/>
          <p:cNvSpPr/>
          <p:nvPr/>
        </p:nvSpPr>
        <p:spPr>
          <a:xfrm>
            <a:off x="219813" y="188640"/>
            <a:ext cx="1944216" cy="720080"/>
          </a:xfrm>
          <a:prstGeom prst="borderCallout1">
            <a:avLst>
              <a:gd name="adj1" fmla="val 49674"/>
              <a:gd name="adj2" fmla="val 99770"/>
              <a:gd name="adj3" fmla="val 95940"/>
              <a:gd name="adj4" fmla="val 2115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/>
              <a:t>Libro de texto</a:t>
            </a:r>
            <a:endParaRPr lang="fi-FI" sz="2400" b="1" dirty="0"/>
          </a:p>
        </p:txBody>
      </p:sp>
      <p:sp>
        <p:nvSpPr>
          <p:cNvPr id="7" name="Line Callout 1 6"/>
          <p:cNvSpPr/>
          <p:nvPr/>
        </p:nvSpPr>
        <p:spPr>
          <a:xfrm>
            <a:off x="219813" y="6003619"/>
            <a:ext cx="1944216" cy="720080"/>
          </a:xfrm>
          <a:prstGeom prst="borderCallout1">
            <a:avLst>
              <a:gd name="adj1" fmla="val 49674"/>
              <a:gd name="adj2" fmla="val 99770"/>
              <a:gd name="adj3" fmla="val 71301"/>
              <a:gd name="adj4" fmla="val 2101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/>
              <a:t>Guía del profesor</a:t>
            </a:r>
            <a:endParaRPr lang="fi-FI" sz="2400" b="1" dirty="0"/>
          </a:p>
        </p:txBody>
      </p:sp>
      <p:sp>
        <p:nvSpPr>
          <p:cNvPr id="8" name="Line Callout 1 7"/>
          <p:cNvSpPr/>
          <p:nvPr/>
        </p:nvSpPr>
        <p:spPr>
          <a:xfrm>
            <a:off x="683568" y="2705515"/>
            <a:ext cx="1728192" cy="720080"/>
          </a:xfrm>
          <a:prstGeom prst="borderCallout1">
            <a:avLst>
              <a:gd name="adj1" fmla="val 49674"/>
              <a:gd name="adj2" fmla="val 99770"/>
              <a:gd name="adj3" fmla="val 152799"/>
              <a:gd name="adj4" fmla="val 2052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dirty="0">
                <a:solidFill>
                  <a:schemeClr val="tx2"/>
                </a:solidFill>
              </a:rPr>
              <a:t>Ayuda para el capítulo</a:t>
            </a:r>
            <a:endParaRPr lang="fi-FI" sz="2000" dirty="0">
              <a:solidFill>
                <a:schemeClr val="tx2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683568" y="3607572"/>
            <a:ext cx="1728192" cy="720080"/>
          </a:xfrm>
          <a:prstGeom prst="borderCallout1">
            <a:avLst>
              <a:gd name="adj1" fmla="val 49674"/>
              <a:gd name="adj2" fmla="val 99770"/>
              <a:gd name="adj3" fmla="val 78881"/>
              <a:gd name="adj4" fmla="val 2052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dirty="0">
                <a:solidFill>
                  <a:schemeClr val="tx2"/>
                </a:solidFill>
              </a:rPr>
              <a:t>Conceptos clave</a:t>
            </a:r>
            <a:endParaRPr lang="fi-FI" sz="2000" dirty="0">
              <a:solidFill>
                <a:schemeClr val="tx2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683568" y="4480052"/>
            <a:ext cx="1728192" cy="720080"/>
          </a:xfrm>
          <a:prstGeom prst="borderCallout1">
            <a:avLst>
              <a:gd name="adj1" fmla="val 49674"/>
              <a:gd name="adj2" fmla="val 99770"/>
              <a:gd name="adj3" fmla="val -74638"/>
              <a:gd name="adj4" fmla="val 3426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dirty="0">
                <a:solidFill>
                  <a:schemeClr val="tx2"/>
                </a:solidFill>
              </a:rPr>
              <a:t>Actividades adecuadas</a:t>
            </a:r>
            <a:endParaRPr lang="fi-FI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6594</TotalTime>
  <Words>475</Words>
  <Application>Microsoft Office PowerPoint</Application>
  <PresentationFormat>On-screen Show (4:3)</PresentationFormat>
  <Paragraphs>111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Picture Publisher Image</vt:lpstr>
      <vt:lpstr>Learning of science.pptx  Programas de Desarrollo Profesional en el Perú (1.3.2014-7.3.2014) </vt:lpstr>
      <vt:lpstr>¿Qué es lo fundamental para realizar un aprendizaje significativo?   What is characteristic for meaningful learning? </vt:lpstr>
      <vt:lpstr>Aprendizaje</vt:lpstr>
      <vt:lpstr>Diferentes tipos de conocimiento</vt:lpstr>
      <vt:lpstr>PowerPoint Presentation</vt:lpstr>
      <vt:lpstr>PowerPoint Presentation</vt:lpstr>
      <vt:lpstr>Actividad orientativa</vt:lpstr>
      <vt:lpstr>Aprendizaje</vt:lpstr>
      <vt:lpstr>PowerPoint Presentation</vt:lpstr>
      <vt:lpstr>PowerPoint Presentation</vt:lpstr>
      <vt:lpstr>PowerPoint Presentation</vt:lpstr>
      <vt:lpstr>PowerPoint Presentation</vt:lpstr>
      <vt:lpstr>Reforzar el aprendizaje:  Colaboración e interacción</vt:lpstr>
      <vt:lpstr>Reforzar el aprendizaje: Contextualización</vt:lpstr>
      <vt:lpstr>PowerPoint Presentation</vt:lpstr>
      <vt:lpstr>PowerPoint Presentation</vt:lpstr>
      <vt:lpstr>Reforzar el aprendizaje: Autoevaluación</vt:lpstr>
      <vt:lpstr>Reforzar la autoevaluación en el aprendizaje de los materiales</vt:lpstr>
      <vt:lpstr>Reforzar el aprendizaje: Reflexión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lavonen</dc:creator>
  <cp:lastModifiedBy>Lavonen, Jari M J</cp:lastModifiedBy>
  <cp:revision>162</cp:revision>
  <dcterms:created xsi:type="dcterms:W3CDTF">2009-11-07T10:22:34Z</dcterms:created>
  <dcterms:modified xsi:type="dcterms:W3CDTF">2014-03-04T07:06:01Z</dcterms:modified>
</cp:coreProperties>
</file>