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35" r:id="rId2"/>
    <p:sldId id="1156" r:id="rId3"/>
    <p:sldId id="1151" r:id="rId4"/>
    <p:sldId id="1242" r:id="rId5"/>
    <p:sldId id="1243" r:id="rId6"/>
    <p:sldId id="1152" r:id="rId7"/>
    <p:sldId id="1153" r:id="rId8"/>
    <p:sldId id="1161" r:id="rId9"/>
    <p:sldId id="1175" r:id="rId10"/>
    <p:sldId id="1169" r:id="rId11"/>
    <p:sldId id="1187" r:id="rId12"/>
    <p:sldId id="1240" r:id="rId13"/>
    <p:sldId id="1225" r:id="rId14"/>
    <p:sldId id="1180" r:id="rId15"/>
    <p:sldId id="1181" r:id="rId16"/>
    <p:sldId id="1197" r:id="rId17"/>
    <p:sldId id="1252" r:id="rId18"/>
    <p:sldId id="1248" r:id="rId19"/>
    <p:sldId id="1249" r:id="rId20"/>
    <p:sldId id="1231" r:id="rId21"/>
    <p:sldId id="1174" r:id="rId22"/>
    <p:sldId id="1186" r:id="rId23"/>
    <p:sldId id="1223" r:id="rId24"/>
    <p:sldId id="1232" r:id="rId25"/>
    <p:sldId id="1170" r:id="rId26"/>
    <p:sldId id="1171" r:id="rId27"/>
    <p:sldId id="1234" r:id="rId28"/>
    <p:sldId id="1245" r:id="rId29"/>
    <p:sldId id="1233" r:id="rId30"/>
    <p:sldId id="1236" r:id="rId31"/>
    <p:sldId id="1226" r:id="rId32"/>
    <p:sldId id="1244" r:id="rId33"/>
    <p:sldId id="1239" r:id="rId34"/>
    <p:sldId id="1237" r:id="rId35"/>
    <p:sldId id="1198" r:id="rId36"/>
    <p:sldId id="1206" r:id="rId37"/>
    <p:sldId id="1210" r:id="rId38"/>
    <p:sldId id="1213" r:id="rId39"/>
    <p:sldId id="1214" r:id="rId40"/>
    <p:sldId id="1215" r:id="rId41"/>
    <p:sldId id="1217" r:id="rId42"/>
    <p:sldId id="1216" r:id="rId43"/>
    <p:sldId id="1220" r:id="rId44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ED99C"/>
    <a:srgbClr val="FDBF59"/>
    <a:srgbClr val="8C8A87"/>
    <a:srgbClr val="BAB9B7"/>
    <a:srgbClr val="D1D0CF"/>
    <a:srgbClr val="6B6B6B"/>
    <a:srgbClr val="D1FFED"/>
    <a:srgbClr val="000000"/>
    <a:srgbClr val="FEE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00" autoAdjust="0"/>
    <p:restoredTop sz="97557" autoAdjust="0"/>
  </p:normalViewPr>
  <p:slideViewPr>
    <p:cSldViewPr>
      <p:cViewPr>
        <p:scale>
          <a:sx n="60" d="100"/>
          <a:sy n="60" d="100"/>
        </p:scale>
        <p:origin x="-1620" y="-1116"/>
      </p:cViewPr>
      <p:guideLst>
        <p:guide orient="horz" pos="981"/>
        <p:guide pos="1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04"/>
    </p:cViewPr>
  </p:sorterViewPr>
  <p:notesViewPr>
    <p:cSldViewPr>
      <p:cViewPr>
        <p:scale>
          <a:sx n="130" d="100"/>
          <a:sy n="130" d="100"/>
        </p:scale>
        <p:origin x="-924" y="-78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686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0" tIns="45780" rIns="91560" bIns="45780" numCol="1" anchor="t" anchorCtr="0" compatLnSpc="1">
            <a:prstTxWarp prst="textNoShape">
              <a:avLst/>
            </a:prstTxWarp>
          </a:bodyPr>
          <a:lstStyle>
            <a:lvl1pPr defTabSz="915988">
              <a:defRPr sz="7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i-FI"/>
              <a:t>Jari Lavonen </a:t>
            </a:r>
            <a:br>
              <a:rPr lang="fi-FI"/>
            </a:br>
            <a:r>
              <a:rPr lang="en-US"/>
              <a:t>Professor of Physics and Chemistry Education,  Head of the Department</a:t>
            </a:r>
            <a:br>
              <a:rPr lang="en-US"/>
            </a:br>
            <a:r>
              <a:rPr lang="en-US"/>
              <a:t>Department of Teacher Education, University of Helsinki, Finland</a:t>
            </a:r>
            <a:endParaRPr lang="en-GB"/>
          </a:p>
          <a:p>
            <a:pPr>
              <a:defRPr/>
            </a:pPr>
            <a:r>
              <a:rPr lang="fi-FI"/>
              <a:t>jari.lavonen@helsinki.fi</a:t>
            </a:r>
          </a:p>
          <a:p>
            <a:pPr>
              <a:defRPr/>
            </a:pPr>
            <a:endParaRPr lang="fi-FI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0" tIns="45780" rIns="91560" bIns="45780" numCol="1" anchor="t" anchorCtr="0" compatLnSpc="1">
            <a:prstTxWarp prst="textNoShape">
              <a:avLst/>
            </a:prstTxWarp>
          </a:bodyPr>
          <a:lstStyle>
            <a:lvl1pPr algn="r" defTabSz="915988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0" tIns="45780" rIns="91560" bIns="45780" numCol="1" anchor="b" anchorCtr="0" compatLnSpc="1">
            <a:prstTxWarp prst="textNoShape">
              <a:avLst/>
            </a:prstTxWarp>
          </a:bodyPr>
          <a:lstStyle>
            <a:lvl1pPr defTabSz="915988">
              <a:defRPr sz="800" i="1">
                <a:solidFill>
                  <a:srgbClr val="1E1C77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0" tIns="45780" rIns="91560" bIns="45780" numCol="1" anchor="b" anchorCtr="0" compatLnSpc="1">
            <a:prstTxWarp prst="textNoShape">
              <a:avLst/>
            </a:prstTxWarp>
          </a:bodyPr>
          <a:lstStyle>
            <a:lvl1pPr algn="r" defTabSz="915988">
              <a:defRPr sz="800">
                <a:latin typeface="Arial" charset="0"/>
              </a:defRPr>
            </a:lvl1pPr>
          </a:lstStyle>
          <a:p>
            <a:pPr>
              <a:defRPr/>
            </a:pPr>
            <a:fld id="{BCBD50C6-45B5-478F-9F20-ED46E44B6E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01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0" tIns="45780" rIns="91560" bIns="45780" numCol="1" anchor="t" anchorCtr="0" compatLnSpc="1">
            <a:prstTxWarp prst="textNoShape">
              <a:avLst/>
            </a:prstTxWarp>
          </a:bodyPr>
          <a:lstStyle>
            <a:lvl1pPr defTabSz="915988"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0" tIns="45780" rIns="91560" bIns="45780" numCol="1" anchor="t" anchorCtr="0" compatLnSpc="1">
            <a:prstTxWarp prst="textNoShape">
              <a:avLst/>
            </a:prstTxWarp>
          </a:bodyPr>
          <a:lstStyle>
            <a:lvl1pPr algn="r" defTabSz="915988"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4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0" tIns="45780" rIns="91560" bIns="45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Muokkaa tekstin perustyylejä napsauttamalla</a:t>
            </a:r>
          </a:p>
          <a:p>
            <a:pPr lvl="1"/>
            <a:r>
              <a:rPr lang="en-US" noProof="0" smtClean="0"/>
              <a:t>toinen taso</a:t>
            </a:r>
          </a:p>
          <a:p>
            <a:pPr lvl="2"/>
            <a:r>
              <a:rPr lang="en-US" noProof="0" smtClean="0"/>
              <a:t>kolmas taso</a:t>
            </a:r>
          </a:p>
          <a:p>
            <a:pPr lvl="3"/>
            <a:r>
              <a:rPr lang="en-US" noProof="0" smtClean="0"/>
              <a:t>neljäs taso</a:t>
            </a:r>
          </a:p>
          <a:p>
            <a:pPr lvl="4"/>
            <a:r>
              <a:rPr lang="en-US" noProof="0" smtClean="0"/>
              <a:t>viides taso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0" tIns="45780" rIns="91560" bIns="45780" numCol="1" anchor="b" anchorCtr="0" compatLnSpc="1">
            <a:prstTxWarp prst="textNoShape">
              <a:avLst/>
            </a:prstTxWarp>
          </a:bodyPr>
          <a:lstStyle>
            <a:lvl1pPr defTabSz="915988"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0" tIns="45780" rIns="91560" bIns="45780" numCol="1" anchor="b" anchorCtr="0" compatLnSpc="1">
            <a:prstTxWarp prst="textNoShape">
              <a:avLst/>
            </a:prstTxWarp>
          </a:bodyPr>
          <a:lstStyle>
            <a:lvl1pPr algn="r" defTabSz="915988">
              <a:defRPr sz="1300"/>
            </a:lvl1pPr>
          </a:lstStyle>
          <a:p>
            <a:pPr>
              <a:defRPr/>
            </a:pPr>
            <a:fld id="{B9F853B3-72D1-4408-A28E-6DF3A9A11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52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9EA3E-C9C2-463A-84ED-D4005543A81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1575" cy="4470400"/>
          </a:xfrm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9C28B-4220-4210-B8DE-A4973CCAFAB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30EE5-8573-4003-8EF8-08723CEB2CC1}" type="slidenum">
              <a:rPr lang="en-US"/>
              <a:pPr/>
              <a:t>38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1575" cy="44704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1296F-54F5-499E-B6B1-12ED8373A6D2}" type="slidenum">
              <a:rPr lang="en-GB"/>
              <a:pPr/>
              <a:t>9</a:t>
            </a:fld>
            <a:endParaRPr lang="en-GB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3A449-9711-483E-B9E9-BA4DBE4C649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6463"/>
            <a:ext cx="4981575" cy="44704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475CC-7CFA-4682-BDF3-D16C8B909533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65700" cy="3725863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6463"/>
            <a:ext cx="4981576" cy="4470400"/>
          </a:xfrm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*Spelling correction for district</a:t>
            </a:r>
          </a:p>
          <a:p>
            <a:r>
              <a:rPr lang="en-GB" dirty="0" smtClean="0"/>
              <a:t>*removed “Too” from the focus for outcome based-model</a:t>
            </a:r>
          </a:p>
          <a:p>
            <a:r>
              <a:rPr lang="en-GB" dirty="0" smtClean="0"/>
              <a:t>*The format</a:t>
            </a:r>
            <a:r>
              <a:rPr lang="en-GB" baseline="0" dirty="0" smtClean="0"/>
              <a:t> on here might be too large for the slide?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C17B-7811-4F25-A53D-9CDA32BAF3E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0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9969" indent="-296142" defTabSz="94930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84568" indent="-236914" defTabSz="9493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58395" indent="-236914" defTabSz="9493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32222" indent="-236914" defTabSz="9493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06049" indent="-236914" defTabSz="9493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79876" indent="-236914" defTabSz="9493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53703" indent="-236914" defTabSz="9493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27530" indent="-236914" defTabSz="9493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991411-203B-41CA-9B58-108A41A04FFF}" type="slidenum">
              <a:rPr lang="en-US" sz="1400"/>
              <a:pPr/>
              <a:t>18</a:t>
            </a:fld>
            <a:endParaRPr lang="en-US" sz="14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65700" cy="3725863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6463"/>
            <a:ext cx="4981576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D3DB2-B470-41C9-83D3-302BD3D624E3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1575" cy="4470400"/>
          </a:xfrm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74AB3-39F6-477F-93C6-966750AE8D7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1575" cy="44704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FSE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6442075"/>
            <a:ext cx="14541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14"/>
          <p:cNvSpPr>
            <a:spLocks noEditPoints="1"/>
          </p:cNvSpPr>
          <p:nvPr userDrawn="1"/>
        </p:nvSpPr>
        <p:spPr bwMode="auto">
          <a:xfrm>
            <a:off x="14288" y="41275"/>
            <a:ext cx="1782762" cy="1671638"/>
          </a:xfrm>
          <a:custGeom>
            <a:avLst/>
            <a:gdLst>
              <a:gd name="T0" fmla="*/ 372149769 w 8135"/>
              <a:gd name="T1" fmla="*/ 220048175 h 7628"/>
              <a:gd name="T2" fmla="*/ 328974920 w 8135"/>
              <a:gd name="T3" fmla="*/ 197140530 h 7628"/>
              <a:gd name="T4" fmla="*/ 314279127 w 8135"/>
              <a:gd name="T5" fmla="*/ 180908255 h 7628"/>
              <a:gd name="T6" fmla="*/ 296749760 w 8135"/>
              <a:gd name="T7" fmla="*/ 165348316 h 7628"/>
              <a:gd name="T8" fmla="*/ 281573816 w 8135"/>
              <a:gd name="T9" fmla="*/ 154926885 h 7628"/>
              <a:gd name="T10" fmla="*/ 271632422 w 8135"/>
              <a:gd name="T11" fmla="*/ 120157370 h 7628"/>
              <a:gd name="T12" fmla="*/ 256792649 w 8135"/>
              <a:gd name="T13" fmla="*/ 89709802 h 7628"/>
              <a:gd name="T14" fmla="*/ 226056102 w 8135"/>
              <a:gd name="T15" fmla="*/ 68242815 h 7628"/>
              <a:gd name="T16" fmla="*/ 201371141 w 8135"/>
              <a:gd name="T17" fmla="*/ 68770954 h 7628"/>
              <a:gd name="T18" fmla="*/ 210111608 w 8135"/>
              <a:gd name="T19" fmla="*/ 87548596 h 7628"/>
              <a:gd name="T20" fmla="*/ 202619842 w 8135"/>
              <a:gd name="T21" fmla="*/ 101956052 h 7628"/>
              <a:gd name="T22" fmla="*/ 183841775 w 8135"/>
              <a:gd name="T23" fmla="*/ 103876856 h 7628"/>
              <a:gd name="T24" fmla="*/ 155218519 w 8135"/>
              <a:gd name="T25" fmla="*/ 84715273 h 7628"/>
              <a:gd name="T26" fmla="*/ 124194067 w 8135"/>
              <a:gd name="T27" fmla="*/ 75254353 h 7628"/>
              <a:gd name="T28" fmla="*/ 108489731 w 8135"/>
              <a:gd name="T29" fmla="*/ 81689541 h 7628"/>
              <a:gd name="T30" fmla="*/ 124194067 w 8135"/>
              <a:gd name="T31" fmla="*/ 92158965 h 7628"/>
              <a:gd name="T32" fmla="*/ 140858898 w 8135"/>
              <a:gd name="T33" fmla="*/ 124239381 h 7628"/>
              <a:gd name="T34" fmla="*/ 159348786 w 8135"/>
              <a:gd name="T35" fmla="*/ 136821799 h 7628"/>
              <a:gd name="T36" fmla="*/ 145949688 w 8135"/>
              <a:gd name="T37" fmla="*/ 140999795 h 7628"/>
              <a:gd name="T38" fmla="*/ 120688150 w 8135"/>
              <a:gd name="T39" fmla="*/ 131491101 h 7628"/>
              <a:gd name="T40" fmla="*/ 95378592 w 8135"/>
              <a:gd name="T41" fmla="*/ 108871386 h 7628"/>
              <a:gd name="T42" fmla="*/ 67475892 w 8135"/>
              <a:gd name="T43" fmla="*/ 100419190 h 7628"/>
              <a:gd name="T44" fmla="*/ 53548416 w 8135"/>
              <a:gd name="T45" fmla="*/ 105797880 h 7628"/>
              <a:gd name="T46" fmla="*/ 73719177 w 8135"/>
              <a:gd name="T47" fmla="*/ 118188354 h 7628"/>
              <a:gd name="T48" fmla="*/ 73478992 w 8135"/>
              <a:gd name="T49" fmla="*/ 129714056 h 7628"/>
              <a:gd name="T50" fmla="*/ 61232607 w 8135"/>
              <a:gd name="T51" fmla="*/ 131587087 h 7628"/>
              <a:gd name="T52" fmla="*/ 40629688 w 8135"/>
              <a:gd name="T53" fmla="*/ 115883170 h 7628"/>
              <a:gd name="T54" fmla="*/ 14023453 w 8135"/>
              <a:gd name="T55" fmla="*/ 110456241 h 7628"/>
              <a:gd name="T56" fmla="*/ 7972141 w 8135"/>
              <a:gd name="T57" fmla="*/ 117467806 h 7628"/>
              <a:gd name="T58" fmla="*/ 24877160 w 8135"/>
              <a:gd name="T59" fmla="*/ 129137925 h 7628"/>
              <a:gd name="T60" fmla="*/ 45336093 w 8135"/>
              <a:gd name="T61" fmla="*/ 165924667 h 7628"/>
              <a:gd name="T62" fmla="*/ 64065962 w 8135"/>
              <a:gd name="T63" fmla="*/ 181676577 h 7628"/>
              <a:gd name="T64" fmla="*/ 90720180 w 8135"/>
              <a:gd name="T65" fmla="*/ 182925264 h 7628"/>
              <a:gd name="T66" fmla="*/ 110938921 w 8135"/>
              <a:gd name="T67" fmla="*/ 187055267 h 7628"/>
              <a:gd name="T68" fmla="*/ 118575133 w 8135"/>
              <a:gd name="T69" fmla="*/ 207225574 h 7628"/>
              <a:gd name="T70" fmla="*/ 130773524 w 8135"/>
              <a:gd name="T71" fmla="*/ 225138689 h 7628"/>
              <a:gd name="T72" fmla="*/ 151424423 w 8135"/>
              <a:gd name="T73" fmla="*/ 232246487 h 7628"/>
              <a:gd name="T74" fmla="*/ 126931435 w 8135"/>
              <a:gd name="T75" fmla="*/ 237144811 h 7628"/>
              <a:gd name="T76" fmla="*/ 96243128 w 8135"/>
              <a:gd name="T77" fmla="*/ 228644568 h 7628"/>
              <a:gd name="T78" fmla="*/ 90768173 w 8135"/>
              <a:gd name="T79" fmla="*/ 239162039 h 7628"/>
              <a:gd name="T80" fmla="*/ 110266577 w 8135"/>
              <a:gd name="T81" fmla="*/ 266007716 h 7628"/>
              <a:gd name="T82" fmla="*/ 147918725 w 8135"/>
              <a:gd name="T83" fmla="*/ 275420424 h 7628"/>
              <a:gd name="T84" fmla="*/ 180335857 w 8135"/>
              <a:gd name="T85" fmla="*/ 271674582 h 7628"/>
              <a:gd name="T86" fmla="*/ 190853390 w 8135"/>
              <a:gd name="T87" fmla="*/ 285793643 h 7628"/>
              <a:gd name="T88" fmla="*/ 206797883 w 8135"/>
              <a:gd name="T89" fmla="*/ 293909890 h 7628"/>
              <a:gd name="T90" fmla="*/ 240751950 w 8135"/>
              <a:gd name="T91" fmla="*/ 294198066 h 7628"/>
              <a:gd name="T92" fmla="*/ 263948463 w 8135"/>
              <a:gd name="T93" fmla="*/ 307452601 h 7628"/>
              <a:gd name="T94" fmla="*/ 266445646 w 8135"/>
              <a:gd name="T95" fmla="*/ 291508501 h 7628"/>
              <a:gd name="T96" fmla="*/ 250789330 w 8135"/>
              <a:gd name="T97" fmla="*/ 268745054 h 7628"/>
              <a:gd name="T98" fmla="*/ 229994232 w 8135"/>
              <a:gd name="T99" fmla="*/ 252176611 h 7628"/>
              <a:gd name="T100" fmla="*/ 229898246 w 8135"/>
              <a:gd name="T101" fmla="*/ 242763684 h 7628"/>
              <a:gd name="T102" fmla="*/ 251990038 w 8135"/>
              <a:gd name="T103" fmla="*/ 253377086 h 7628"/>
              <a:gd name="T104" fmla="*/ 287576915 w 8135"/>
              <a:gd name="T105" fmla="*/ 262981984 h 7628"/>
              <a:gd name="T106" fmla="*/ 299919506 w 8135"/>
              <a:gd name="T107" fmla="*/ 264566839 h 7628"/>
              <a:gd name="T108" fmla="*/ 287096545 w 8135"/>
              <a:gd name="T109" fmla="*/ 243051860 h 7628"/>
              <a:gd name="T110" fmla="*/ 266349659 w 8135"/>
              <a:gd name="T111" fmla="*/ 223505841 h 7628"/>
              <a:gd name="T112" fmla="*/ 286136242 w 8135"/>
              <a:gd name="T113" fmla="*/ 231093785 h 7628"/>
              <a:gd name="T114" fmla="*/ 318649360 w 8135"/>
              <a:gd name="T115" fmla="*/ 227395881 h 7628"/>
              <a:gd name="T116" fmla="*/ 334449874 w 8135"/>
              <a:gd name="T117" fmla="*/ 234791634 h 7628"/>
              <a:gd name="T118" fmla="*/ 351739055 w 8135"/>
              <a:gd name="T119" fmla="*/ 235415978 h 7628"/>
              <a:gd name="T120" fmla="*/ 378825432 w 8135"/>
              <a:gd name="T121" fmla="*/ 237480979 h 7628"/>
              <a:gd name="T122" fmla="*/ 213665519 w 8135"/>
              <a:gd name="T123" fmla="*/ 366330674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135"/>
              <a:gd name="T187" fmla="*/ 0 h 7628"/>
              <a:gd name="T188" fmla="*/ 8135 w 8135"/>
              <a:gd name="T189" fmla="*/ 7628 h 76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rgbClr val="FDD83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098675"/>
            <a:ext cx="5410200" cy="1143000"/>
          </a:xfrm>
        </p:spPr>
        <p:txBody>
          <a:bodyPr/>
          <a:lstStyle>
            <a:lvl1pPr>
              <a:defRPr>
                <a:solidFill>
                  <a:srgbClr val="1E1C77"/>
                </a:solidFill>
              </a:defRPr>
            </a:lvl1pPr>
          </a:lstStyle>
          <a:p>
            <a:r>
              <a:rPr lang="en-US"/>
              <a:t>Muokkaa otsikon perustyyliä napsauttamalla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68700"/>
            <a:ext cx="5410200" cy="13843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Muokkaa alaotsikon perustyyliä napsauttamalla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F9242-8B95-4884-8F5E-F9624A7D7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1752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52400"/>
            <a:ext cx="5105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AB483-8BA2-4B3C-B92C-4E58A4F94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10400" cy="111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600200"/>
            <a:ext cx="3429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410200" y="1600200"/>
            <a:ext cx="3429000" cy="4953000"/>
          </a:xfrm>
        </p:spPr>
        <p:txBody>
          <a:bodyPr/>
          <a:lstStyle/>
          <a:p>
            <a:pPr lvl="0"/>
            <a:endParaRPr lang="fi-FI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4CA8-22FE-4170-B120-0DF03EE4E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10400" cy="111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600200"/>
            <a:ext cx="3429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429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912C7-9617-440D-9AAF-C89B29AD9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DB54-CAA1-4FF1-A656-126DF26C6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C1995-FE07-4C79-BD8C-1D8AD1B3C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3429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429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4C7C8-C668-4A5F-AC6D-F03E86064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59298-5434-4E4C-97D7-DC89EBD8A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A2F0-AF30-491C-98E6-0745394A0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757D2-96AE-41DA-AA1A-548E5DF70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C8A8C-485C-40DD-A6A8-F4A245F03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D60F-0FD2-4CFA-B4BB-BEA5339BC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5788" y="152400"/>
            <a:ext cx="7010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otsikon perustyyliä napsauttamalla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5788" y="1600200"/>
            <a:ext cx="7010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19950" y="6599238"/>
            <a:ext cx="19050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737E41CB-68C7-4F2D-B897-192E5E237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reeform 14"/>
          <p:cNvSpPr>
            <a:spLocks noEditPoints="1"/>
          </p:cNvSpPr>
          <p:nvPr userDrawn="1"/>
        </p:nvSpPr>
        <p:spPr bwMode="auto">
          <a:xfrm>
            <a:off x="14288" y="41275"/>
            <a:ext cx="1782762" cy="1671638"/>
          </a:xfrm>
          <a:custGeom>
            <a:avLst/>
            <a:gdLst>
              <a:gd name="T0" fmla="*/ 372149769 w 8135"/>
              <a:gd name="T1" fmla="*/ 220048175 h 7628"/>
              <a:gd name="T2" fmla="*/ 328974920 w 8135"/>
              <a:gd name="T3" fmla="*/ 197140530 h 7628"/>
              <a:gd name="T4" fmla="*/ 314279127 w 8135"/>
              <a:gd name="T5" fmla="*/ 180908255 h 7628"/>
              <a:gd name="T6" fmla="*/ 296749760 w 8135"/>
              <a:gd name="T7" fmla="*/ 165348316 h 7628"/>
              <a:gd name="T8" fmla="*/ 281573816 w 8135"/>
              <a:gd name="T9" fmla="*/ 154926885 h 7628"/>
              <a:gd name="T10" fmla="*/ 271632422 w 8135"/>
              <a:gd name="T11" fmla="*/ 120157370 h 7628"/>
              <a:gd name="T12" fmla="*/ 256792649 w 8135"/>
              <a:gd name="T13" fmla="*/ 89709802 h 7628"/>
              <a:gd name="T14" fmla="*/ 226056102 w 8135"/>
              <a:gd name="T15" fmla="*/ 68242815 h 7628"/>
              <a:gd name="T16" fmla="*/ 201371141 w 8135"/>
              <a:gd name="T17" fmla="*/ 68770954 h 7628"/>
              <a:gd name="T18" fmla="*/ 210111608 w 8135"/>
              <a:gd name="T19" fmla="*/ 87548596 h 7628"/>
              <a:gd name="T20" fmla="*/ 202619842 w 8135"/>
              <a:gd name="T21" fmla="*/ 101956052 h 7628"/>
              <a:gd name="T22" fmla="*/ 183841775 w 8135"/>
              <a:gd name="T23" fmla="*/ 103876856 h 7628"/>
              <a:gd name="T24" fmla="*/ 155218519 w 8135"/>
              <a:gd name="T25" fmla="*/ 84715273 h 7628"/>
              <a:gd name="T26" fmla="*/ 124194067 w 8135"/>
              <a:gd name="T27" fmla="*/ 75254353 h 7628"/>
              <a:gd name="T28" fmla="*/ 108489731 w 8135"/>
              <a:gd name="T29" fmla="*/ 81689541 h 7628"/>
              <a:gd name="T30" fmla="*/ 124194067 w 8135"/>
              <a:gd name="T31" fmla="*/ 92158965 h 7628"/>
              <a:gd name="T32" fmla="*/ 140858898 w 8135"/>
              <a:gd name="T33" fmla="*/ 124239381 h 7628"/>
              <a:gd name="T34" fmla="*/ 159348786 w 8135"/>
              <a:gd name="T35" fmla="*/ 136821799 h 7628"/>
              <a:gd name="T36" fmla="*/ 145949688 w 8135"/>
              <a:gd name="T37" fmla="*/ 140999795 h 7628"/>
              <a:gd name="T38" fmla="*/ 120688150 w 8135"/>
              <a:gd name="T39" fmla="*/ 131491101 h 7628"/>
              <a:gd name="T40" fmla="*/ 95378592 w 8135"/>
              <a:gd name="T41" fmla="*/ 108871386 h 7628"/>
              <a:gd name="T42" fmla="*/ 67475892 w 8135"/>
              <a:gd name="T43" fmla="*/ 100419190 h 7628"/>
              <a:gd name="T44" fmla="*/ 53548416 w 8135"/>
              <a:gd name="T45" fmla="*/ 105797880 h 7628"/>
              <a:gd name="T46" fmla="*/ 73719177 w 8135"/>
              <a:gd name="T47" fmla="*/ 118188354 h 7628"/>
              <a:gd name="T48" fmla="*/ 73478992 w 8135"/>
              <a:gd name="T49" fmla="*/ 129714056 h 7628"/>
              <a:gd name="T50" fmla="*/ 61232607 w 8135"/>
              <a:gd name="T51" fmla="*/ 131587087 h 7628"/>
              <a:gd name="T52" fmla="*/ 40629688 w 8135"/>
              <a:gd name="T53" fmla="*/ 115883170 h 7628"/>
              <a:gd name="T54" fmla="*/ 14023453 w 8135"/>
              <a:gd name="T55" fmla="*/ 110456241 h 7628"/>
              <a:gd name="T56" fmla="*/ 7972141 w 8135"/>
              <a:gd name="T57" fmla="*/ 117467806 h 7628"/>
              <a:gd name="T58" fmla="*/ 24877160 w 8135"/>
              <a:gd name="T59" fmla="*/ 129137925 h 7628"/>
              <a:gd name="T60" fmla="*/ 45336093 w 8135"/>
              <a:gd name="T61" fmla="*/ 165924667 h 7628"/>
              <a:gd name="T62" fmla="*/ 64065962 w 8135"/>
              <a:gd name="T63" fmla="*/ 181676577 h 7628"/>
              <a:gd name="T64" fmla="*/ 90720180 w 8135"/>
              <a:gd name="T65" fmla="*/ 182925264 h 7628"/>
              <a:gd name="T66" fmla="*/ 110938921 w 8135"/>
              <a:gd name="T67" fmla="*/ 187055267 h 7628"/>
              <a:gd name="T68" fmla="*/ 118575133 w 8135"/>
              <a:gd name="T69" fmla="*/ 207225574 h 7628"/>
              <a:gd name="T70" fmla="*/ 130773524 w 8135"/>
              <a:gd name="T71" fmla="*/ 225138689 h 7628"/>
              <a:gd name="T72" fmla="*/ 151424423 w 8135"/>
              <a:gd name="T73" fmla="*/ 232246487 h 7628"/>
              <a:gd name="T74" fmla="*/ 126931435 w 8135"/>
              <a:gd name="T75" fmla="*/ 237144811 h 7628"/>
              <a:gd name="T76" fmla="*/ 96243128 w 8135"/>
              <a:gd name="T77" fmla="*/ 228644568 h 7628"/>
              <a:gd name="T78" fmla="*/ 90768173 w 8135"/>
              <a:gd name="T79" fmla="*/ 239162039 h 7628"/>
              <a:gd name="T80" fmla="*/ 110266577 w 8135"/>
              <a:gd name="T81" fmla="*/ 266007716 h 7628"/>
              <a:gd name="T82" fmla="*/ 147918725 w 8135"/>
              <a:gd name="T83" fmla="*/ 275420424 h 7628"/>
              <a:gd name="T84" fmla="*/ 180335857 w 8135"/>
              <a:gd name="T85" fmla="*/ 271674582 h 7628"/>
              <a:gd name="T86" fmla="*/ 190853390 w 8135"/>
              <a:gd name="T87" fmla="*/ 285793643 h 7628"/>
              <a:gd name="T88" fmla="*/ 206797883 w 8135"/>
              <a:gd name="T89" fmla="*/ 293909890 h 7628"/>
              <a:gd name="T90" fmla="*/ 240751950 w 8135"/>
              <a:gd name="T91" fmla="*/ 294198066 h 7628"/>
              <a:gd name="T92" fmla="*/ 263948463 w 8135"/>
              <a:gd name="T93" fmla="*/ 307452601 h 7628"/>
              <a:gd name="T94" fmla="*/ 266445646 w 8135"/>
              <a:gd name="T95" fmla="*/ 291508501 h 7628"/>
              <a:gd name="T96" fmla="*/ 250789330 w 8135"/>
              <a:gd name="T97" fmla="*/ 268745054 h 7628"/>
              <a:gd name="T98" fmla="*/ 229994232 w 8135"/>
              <a:gd name="T99" fmla="*/ 252176611 h 7628"/>
              <a:gd name="T100" fmla="*/ 229898246 w 8135"/>
              <a:gd name="T101" fmla="*/ 242763684 h 7628"/>
              <a:gd name="T102" fmla="*/ 251990038 w 8135"/>
              <a:gd name="T103" fmla="*/ 253377086 h 7628"/>
              <a:gd name="T104" fmla="*/ 287576915 w 8135"/>
              <a:gd name="T105" fmla="*/ 262981984 h 7628"/>
              <a:gd name="T106" fmla="*/ 299919506 w 8135"/>
              <a:gd name="T107" fmla="*/ 264566839 h 7628"/>
              <a:gd name="T108" fmla="*/ 287096545 w 8135"/>
              <a:gd name="T109" fmla="*/ 243051860 h 7628"/>
              <a:gd name="T110" fmla="*/ 266349659 w 8135"/>
              <a:gd name="T111" fmla="*/ 223505841 h 7628"/>
              <a:gd name="T112" fmla="*/ 286136242 w 8135"/>
              <a:gd name="T113" fmla="*/ 231093785 h 7628"/>
              <a:gd name="T114" fmla="*/ 318649360 w 8135"/>
              <a:gd name="T115" fmla="*/ 227395881 h 7628"/>
              <a:gd name="T116" fmla="*/ 334449874 w 8135"/>
              <a:gd name="T117" fmla="*/ 234791634 h 7628"/>
              <a:gd name="T118" fmla="*/ 351739055 w 8135"/>
              <a:gd name="T119" fmla="*/ 235415978 h 7628"/>
              <a:gd name="T120" fmla="*/ 378825432 w 8135"/>
              <a:gd name="T121" fmla="*/ 237480979 h 7628"/>
              <a:gd name="T122" fmla="*/ 213665519 w 8135"/>
              <a:gd name="T123" fmla="*/ 366330674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135"/>
              <a:gd name="T187" fmla="*/ 0 h 7628"/>
              <a:gd name="T188" fmla="*/ 8135 w 8135"/>
              <a:gd name="T189" fmla="*/ 7628 h 76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rgbClr val="FDD83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" name="Picture 37" descr="FSE_RGB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75" y="6442075"/>
            <a:ext cx="14541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</p:sldLayoutIdLst>
  <p:hf hdr="0" ft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282575" indent="-28257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28257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2747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938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1129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701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30273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845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9417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fi/url?sa=i&amp;rct=j&amp;q=&amp;esrc=s&amp;frm=1&amp;source=images&amp;cd=&amp;cad=rja&amp;uact=8&amp;docid=uN3grIaSUiKNwM&amp;tbnid=EOXdJywpPbPdWM:&amp;ved=0CAUQjRw&amp;url=http://virtuaalibaari.fi/2012/02/21/lapin-matkailuopiston-baarimestarin-eat-vk-7/&amp;ei=IxwzU4uhHaf9ygO7nYKQAw&amp;bvm=bv.63738703,d.bGQ&amp;psig=AFQjCNG1gW62AD2W9ePtrqv3XSFo9G0liA&amp;ust=139594470633974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fi/url?sa=i&amp;rct=j&amp;q=&amp;esrc=s&amp;frm=1&amp;source=images&amp;cd=&amp;cad=rja&amp;uact=8&amp;docid=N6D0Egru1EMcHM&amp;tbnid=GDmezHSrV4ak2M:&amp;ved=0CAUQjRw&amp;url=http://www.esimiehestajohtajaksi.fi/2012/uutiset/&amp;ei=6BszU_fwCeWAywOQg4CgBw&amp;bvm=bv.63738703,d.bGQ&amp;psig=AFQjCNG1gW62AD2W9ePtrqv3XSFo9G0liA&amp;ust=1395944706339749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oogle.fi/url?sa=i&amp;rct=j&amp;q=&amp;esrc=s&amp;frm=1&amp;source=images&amp;cd=&amp;cad=rja&amp;uact=8&amp;docid=QVKLaNg0nIGPjM&amp;tbnid=23GzII2pZ4GDeM:&amp;ved=0CAUQjRw&amp;url=http://www.syvienvahvuuksienkoulu.fi/kuvagalleria/&amp;ei=UhwzU7i2C4j9ywOFwYCQAg&amp;bvm=bv.63738703,d.bGQ&amp;psig=AFQjCNG1gW62AD2W9ePtrqv3XSFo9G0liA&amp;ust=1395944706339749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fi/url?sa=i&amp;rct=j&amp;q=&amp;esrc=s&amp;frm=1&amp;source=images&amp;cd=&amp;cad=rja&amp;uact=8&amp;docid=5ZutJb4I5uIRVM&amp;tbnid=KXH82J4GCRVDuM:&amp;ved=0CAUQjRw&amp;url=http://www.eluova.fi/index.php?id%3D1277&amp;ei=YR0zU_uXD4L8ywP3l4DoCA&amp;psig=AFQjCNHZjBiQ01IYDjhRt0bsyKOKmOG_pg&amp;ust=1395945158215715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google.fi/url?sa=i&amp;rct=j&amp;q=&amp;esrc=s&amp;frm=1&amp;source=images&amp;cd=&amp;cad=rja&amp;uact=8&amp;docid=I8QGAfXicZmgvM&amp;tbnid=rPCt8ZVCqcY8hM:&amp;ved=0CAUQjRw&amp;url=http://yle.fi/uutiset/askolalaislukiolaiset_huippufysiikan_mekassa/5916126&amp;ei=yCAzU9K3Jeu_ygOP1IKYDg&amp;psig=AFQjCNFixBe2906ZRkr2qypPv7kkzuae6g&amp;ust=139594576732971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fi/url?sa=i&amp;rct=j&amp;q=&amp;esrc=s&amp;frm=1&amp;source=images&amp;cd=&amp;cad=rja&amp;uact=8&amp;docid=d9sAU2b4AOQQlM&amp;tbnid=17c39_2l6wT34M:&amp;ved=0CAUQjRw&amp;url=http://yle.fi/uutiset/saimaa_ja_vesikasvit_avautuvat_sammonlahden_koulussa/5512119&amp;ei=Yx8zU-yYKKXLywOKyYGwCw&amp;psig=AFQjCNHDibjWNJHlajAQPPp4Gk1Dhub-iA&amp;ust=1395945650117073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google.fi/url?sa=i&amp;rct=j&amp;q=&amp;esrc=s&amp;frm=1&amp;source=images&amp;cd=&amp;cad=rja&amp;uact=8&amp;docid=i0Pygq8RmDBP4M&amp;tbnid=F06kYLIDUJBQvM:&amp;ved=0CAUQjRw&amp;url=http://ouluma.fi/2012/02/fysiikan-ja-kemian-ryhmakoot-peruskoulussa/&amp;ei=uBwzU57FKYOwywPbvoKgAg&amp;bvm=bv.63738703,d.bGQ&amp;psig=AFQjCNEilx043YxXzHmnNif535lxllVdIA&amp;ust=1395944999119086" TargetMode="External"/><Relationship Id="rId9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fi/url?sa=i&amp;rct=j&amp;q=&amp;esrc=s&amp;frm=1&amp;source=images&amp;cd=&amp;cad=rja&amp;uact=8&amp;docid=FwYfMyzFOqwfXM&amp;tbnid=u1QgxOtFJcVUEM:&amp;ved=0CAUQjRw&amp;url=http://www.atrium.fi/fysiikka.html&amp;ei=CyAzU9OYNObJygPhuYHwBw&amp;psig=AFQjCNFixBe2906ZRkr2qypPv7kkzuae6g&amp;ust=139594576732971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fi/url?sa=i&amp;rct=j&amp;q=&amp;esrc=s&amp;frm=1&amp;source=images&amp;cd=&amp;cad=rja&amp;uact=8&amp;docid=i0Pygq8RmDBP4M&amp;tbnid=5fjjI2pVXb4wMM:&amp;ved=0CAUQjRw&amp;url=http://ouluma.fi/2012/02/fysiikan-ja-kemian-ryhmakoot-peruskoulussa/&amp;ei=QR4zU8GXEoT_ygP0mIHQBg&amp;psig=AFQjCNFjdhXGSHR29BkMOHxwO2jFtutjUA&amp;ust=1395945340559577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hyperlink" Target="http://www.google.fi/url?sa=i&amp;rct=j&amp;q=&amp;esrc=s&amp;frm=1&amp;source=images&amp;cd=&amp;cad=rja&amp;uact=8&amp;docid=i0Pygq8RmDBP4M&amp;tbnid=F06kYLIDUJBQvM:&amp;ved=0CAUQjRw&amp;url=http://www.luma.fi/artikkelit/1957/tiede-ja-teknologialuokat-ja-laboratoriot-tarjoavat-opettajille-mahdollisuuden-rikastuttaa-opetustaan&amp;ei=yBwzU67DMYP8ygPKkIDoCQ&amp;bvm=bv.63738703,d.bGQ&amp;psig=AFQjCNEilx043YxXzHmnNif535lxllVdIA&amp;ust=1395944999119086" TargetMode="External"/><Relationship Id="rId9" Type="http://schemas.openxmlformats.org/officeDocument/2006/relationships/hyperlink" Target="http://www.google.fi/url?sa=i&amp;rct=j&amp;q=&amp;esrc=s&amp;frm=1&amp;source=images&amp;cd=&amp;cad=rja&amp;uact=8&amp;docid=MF1v8ry3KKrKsM&amp;tbnid=l2akp71B6dNmUM:&amp;ved=0CAUQjRw&amp;url=http%3A%2F%2Fhylblog.edu.hel.fi%2Fwpmu%2Fuutiset%2F2012%2F11%2F&amp;ei=yko1U7v9NeLP0AXWuYHYDA&amp;psig=AFQjCNEkld7-ERAWFBUFN6p78R7PqPSyXw&amp;ust=139608769847809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www.google.fi/url?sa=i&amp;rct=j&amp;q=&amp;esrc=s&amp;frm=1&amp;source=images&amp;cd=&amp;cad=rja&amp;uact=8&amp;docid=MD-XrRqq4BVcLM&amp;tbnid=t_znGedp9rZAOM:&amp;ved=0CAUQjRw&amp;url=http://www.vantaansanomat.fi/artikkeli/219522-duudson-peukalo-paatyi-karkkipussiin&amp;ei=CTA0U4_6JIGW0AX2iIA4&amp;bvm=bv.63808443,d.ZG4&amp;psig=AFQjCNE7d9Mgk7gGpkO8SA7GpT41UNIkUg&amp;ust=1396015452114408" TargetMode="External"/><Relationship Id="rId7" Type="http://schemas.openxmlformats.org/officeDocument/2006/relationships/hyperlink" Target="http://metropoli.yes-keskus.fi/files/2013/10/DSC_0265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hyperlink" Target="http://www.google.fi/url?sa=i&amp;rct=j&amp;q=&amp;esrc=s&amp;frm=1&amp;source=images&amp;cd=&amp;cad=rja&amp;uact=8&amp;docid=nugDW61GrbqcTM&amp;tbnid=QYMvF--WUCnQKM:&amp;ved=0CAUQjRw&amp;url=http://www.luma.fi/kemma/2073&amp;ei=ODA0U5mYLMSo0AXGyIGIDQ&amp;bvm=bv.63808443,d.ZG4&amp;psig=AFQjCNHnuQDPSDq0rm4Jbm_Yo_SgQhRHsQ&amp;ust=1396015534904731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3.jpeg"/><Relationship Id="rId9" Type="http://schemas.openxmlformats.org/officeDocument/2006/relationships/hyperlink" Target="http://1.bp.blogspot.com/-Ncfk5SZtpZo/Tmgtan5aDmI/AAAAAAAAHlo/X_mJDjZBqAk/s1600/07092011279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4581128"/>
            <a:ext cx="7056784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Innovative School is</a:t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S</a:t>
            </a:r>
            <a:r>
              <a:rPr lang="en-US" sz="3200" dirty="0" smtClean="0">
                <a:solidFill>
                  <a:srgbClr val="FFC000"/>
                </a:solidFill>
              </a:rPr>
              <a:t>upportive for </a:t>
            </a:r>
            <a:r>
              <a:rPr lang="en-US" sz="3200" dirty="0">
                <a:solidFill>
                  <a:srgbClr val="FFC000"/>
                </a:solidFill>
              </a:rPr>
              <a:t>the </a:t>
            </a:r>
            <a:r>
              <a:rPr lang="en-US" sz="3200" dirty="0" smtClean="0">
                <a:solidFill>
                  <a:srgbClr val="FFC000"/>
                </a:solidFill>
              </a:rPr>
              <a:t>Design and Adoption </a:t>
            </a:r>
            <a:r>
              <a:rPr lang="en-US" sz="3200" dirty="0">
                <a:solidFill>
                  <a:srgbClr val="FFC000"/>
                </a:solidFill>
              </a:rPr>
              <a:t>of </a:t>
            </a:r>
            <a:r>
              <a:rPr lang="en-US" sz="3200" dirty="0" smtClean="0">
                <a:solidFill>
                  <a:srgbClr val="FFC000"/>
                </a:solidFill>
              </a:rPr>
              <a:t>Educational Innovations </a:t>
            </a: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b="0" dirty="0">
                <a:solidFill>
                  <a:srgbClr val="FFC000"/>
                </a:solidFill>
              </a:rPr>
              <a:t/>
            </a:r>
            <a:br>
              <a:rPr lang="en-US" sz="3200" b="0" dirty="0">
                <a:solidFill>
                  <a:srgbClr val="FFC000"/>
                </a:solidFill>
              </a:rPr>
            </a:br>
            <a:r>
              <a:rPr lang="en-US" sz="3200" b="0" dirty="0">
                <a:solidFill>
                  <a:srgbClr val="FFC000"/>
                </a:solidFill>
              </a:rPr>
              <a:t/>
            </a:r>
            <a:br>
              <a:rPr lang="en-US" sz="3200" b="0" dirty="0">
                <a:solidFill>
                  <a:srgbClr val="FFC000"/>
                </a:solidFill>
              </a:rPr>
            </a:br>
            <a:r>
              <a:rPr lang="en-US" b="0" dirty="0">
                <a:solidFill>
                  <a:srgbClr val="FF0000"/>
                </a:solidFill>
              </a:rPr>
              <a:t/>
            </a:r>
            <a:br>
              <a:rPr lang="en-US" b="0" dirty="0">
                <a:solidFill>
                  <a:srgbClr val="FF0000"/>
                </a:solidFill>
              </a:rPr>
            </a:br>
            <a:r>
              <a:rPr lang="fi-FI" sz="2000" dirty="0">
                <a:solidFill>
                  <a:srgbClr val="FFC000"/>
                </a:solidFill>
              </a:rPr>
              <a:t>GLA, </a:t>
            </a:r>
            <a:r>
              <a:rPr lang="fi-FI" sz="2000" dirty="0" err="1">
                <a:solidFill>
                  <a:srgbClr val="FFC000"/>
                </a:solidFill>
              </a:rPr>
              <a:t>Newyork</a:t>
            </a:r>
            <a:r>
              <a:rPr lang="fi-FI" sz="2000" dirty="0">
                <a:solidFill>
                  <a:srgbClr val="FFC000"/>
                </a:solidFill>
              </a:rPr>
              <a:t>, </a:t>
            </a:r>
            <a:r>
              <a:rPr lang="en-GB" sz="2000" dirty="0">
                <a:solidFill>
                  <a:srgbClr val="FFC000"/>
                </a:solidFill>
              </a:rPr>
              <a:t>Wednesday, April 9, 2014 </a:t>
            </a:r>
            <a:r>
              <a:rPr lang="en-US" sz="2000" dirty="0">
                <a:solidFill>
                  <a:srgbClr val="FFC000"/>
                </a:solidFill>
              </a:rPr>
              <a:t/>
            </a:r>
            <a:br>
              <a:rPr lang="en-US" sz="2000" dirty="0">
                <a:solidFill>
                  <a:srgbClr val="FFC000"/>
                </a:solidFill>
              </a:rPr>
            </a:br>
            <a:endParaRPr lang="en-US" sz="1200" b="0" dirty="0">
              <a:solidFill>
                <a:srgbClr val="FFC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8384" y="5429076"/>
            <a:ext cx="5410200" cy="13843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fi-FI" sz="1600" dirty="0" smtClean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</a:pPr>
            <a:endParaRPr lang="fi-FI" sz="1600" dirty="0" smtClean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i="1" dirty="0">
                <a:solidFill>
                  <a:srgbClr val="FFC000"/>
                </a:solidFill>
              </a:rPr>
              <a:t>Jari Lavonen</a:t>
            </a:r>
            <a:r>
              <a:rPr lang="en-GB" sz="1600" i="1" dirty="0">
                <a:solidFill>
                  <a:srgbClr val="FFC000"/>
                </a:solidFill>
              </a:rPr>
              <a:t>, </a:t>
            </a:r>
            <a:r>
              <a:rPr lang="pl-PL" sz="1600" i="1" dirty="0">
                <a:solidFill>
                  <a:srgbClr val="FFC000"/>
                </a:solidFill>
              </a:rPr>
              <a:t>Department of </a:t>
            </a:r>
            <a:r>
              <a:rPr lang="en-US" sz="1600" i="1" dirty="0">
                <a:solidFill>
                  <a:srgbClr val="FFC000"/>
                </a:solidFill>
              </a:rPr>
              <a:t>Teacher </a:t>
            </a:r>
            <a:r>
              <a:rPr lang="pl-PL" sz="1600" i="1" dirty="0">
                <a:solidFill>
                  <a:srgbClr val="FFC000"/>
                </a:solidFill>
              </a:rPr>
              <a:t>Education, University of Helsinki,</a:t>
            </a:r>
            <a:r>
              <a:rPr lang="en-GB" sz="1600" i="1" dirty="0">
                <a:solidFill>
                  <a:srgbClr val="FFC000"/>
                </a:solidFill>
              </a:rPr>
              <a:t> </a:t>
            </a:r>
            <a:r>
              <a:rPr lang="en-GB" sz="1600" i="1" dirty="0" smtClean="0">
                <a:solidFill>
                  <a:srgbClr val="FFC000"/>
                </a:solidFill>
              </a:rPr>
              <a:t>Finland</a:t>
            </a:r>
          </a:p>
          <a:p>
            <a:pPr>
              <a:lnSpc>
                <a:spcPct val="100000"/>
              </a:lnSpc>
            </a:pPr>
            <a:r>
              <a:rPr lang="en-GB" sz="1600" i="1" dirty="0" err="1" smtClean="0">
                <a:solidFill>
                  <a:srgbClr val="FFC000"/>
                </a:solidFill>
              </a:rPr>
              <a:t>Jari.Lavonen@Helsinki.Fi</a:t>
            </a:r>
            <a:endParaRPr lang="en-GB" sz="16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 of educational innovations for science teaching and learning </a:t>
            </a:r>
            <a:r>
              <a:rPr lang="en-GB" dirty="0" smtClean="0"/>
              <a:t>(</a:t>
            </a:r>
            <a:r>
              <a:rPr lang="en-GB" dirty="0" err="1" smtClean="0"/>
              <a:t>Fullan</a:t>
            </a:r>
            <a:r>
              <a:rPr lang="en-GB" dirty="0"/>
              <a:t>, </a:t>
            </a:r>
            <a:r>
              <a:rPr lang="en-GB" dirty="0" smtClean="0"/>
              <a:t>2007)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788" y="1600200"/>
            <a:ext cx="7288212" cy="4953000"/>
          </a:xfrm>
        </p:spPr>
        <p:txBody>
          <a:bodyPr/>
          <a:lstStyle/>
          <a:p>
            <a:r>
              <a:rPr lang="en-US" dirty="0"/>
              <a:t>How to support the adoption of </a:t>
            </a:r>
            <a:r>
              <a:rPr lang="en-US" u="sng" dirty="0"/>
              <a:t>educational </a:t>
            </a:r>
            <a:r>
              <a:rPr lang="en-US" u="sng" dirty="0" smtClean="0"/>
              <a:t>innovations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Topics to be taken into account</a:t>
            </a:r>
          </a:p>
          <a:p>
            <a:pPr lvl="1"/>
            <a:r>
              <a:rPr lang="en-US" b="1" dirty="0"/>
              <a:t>Properties of the innovations</a:t>
            </a:r>
            <a:r>
              <a:rPr lang="en-US" dirty="0"/>
              <a:t>: </a:t>
            </a:r>
            <a:r>
              <a:rPr lang="en-US" dirty="0" smtClean="0"/>
              <a:t>usability </a:t>
            </a:r>
            <a:r>
              <a:rPr lang="en-US" dirty="0"/>
              <a:t>aspects (learnability, newness, …), influence to learning and motivation, …</a:t>
            </a:r>
          </a:p>
          <a:p>
            <a:pPr lvl="1"/>
            <a:r>
              <a:rPr lang="en-US" b="1" dirty="0"/>
              <a:t>Local characteristics</a:t>
            </a:r>
            <a:r>
              <a:rPr lang="en-US" dirty="0"/>
              <a:t>: </a:t>
            </a:r>
            <a:r>
              <a:rPr lang="en-US" dirty="0" smtClean="0"/>
              <a:t>curriculum and assessment,</a:t>
            </a:r>
            <a:r>
              <a:rPr lang="en-US" dirty="0"/>
              <a:t> quality </a:t>
            </a:r>
            <a:r>
              <a:rPr lang="en-US" dirty="0" smtClean="0"/>
              <a:t>assurance,  </a:t>
            </a:r>
            <a:r>
              <a:rPr lang="en-US" dirty="0"/>
              <a:t>professionalism </a:t>
            </a:r>
            <a:r>
              <a:rPr lang="en-US" dirty="0" smtClean="0"/>
              <a:t>of teachers, leadership, networks and partnerships (inside – external),  </a:t>
            </a:r>
            <a:r>
              <a:rPr lang="en-US" dirty="0"/>
              <a:t>…</a:t>
            </a:r>
          </a:p>
          <a:p>
            <a:pPr lvl="1"/>
            <a:r>
              <a:rPr lang="en-US" b="1" dirty="0"/>
              <a:t>External topics</a:t>
            </a:r>
            <a:r>
              <a:rPr lang="en-US" dirty="0"/>
              <a:t>: education </a:t>
            </a:r>
            <a:r>
              <a:rPr lang="en-US" dirty="0" smtClean="0"/>
              <a:t>context, policy, </a:t>
            </a:r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skills movement, </a:t>
            </a:r>
            <a:r>
              <a:rPr lang="en-US" u="sng" dirty="0" smtClean="0"/>
              <a:t>reforms</a:t>
            </a:r>
            <a:r>
              <a:rPr lang="en-US" dirty="0" smtClean="0"/>
              <a:t>, teacher education, level of decentralization: </a:t>
            </a:r>
            <a:r>
              <a:rPr lang="en-US" i="1" dirty="0"/>
              <a:t>autonomy</a:t>
            </a:r>
            <a:r>
              <a:rPr lang="en-US" dirty="0"/>
              <a:t>  - </a:t>
            </a:r>
            <a:r>
              <a:rPr lang="en-US" i="1" dirty="0"/>
              <a:t>accountability</a:t>
            </a:r>
            <a:r>
              <a:rPr lang="en-US" dirty="0"/>
              <a:t>, 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Left Brace 6"/>
          <p:cNvSpPr/>
          <p:nvPr/>
        </p:nvSpPr>
        <p:spPr bwMode="auto">
          <a:xfrm>
            <a:off x="1403648" y="3573016"/>
            <a:ext cx="431502" cy="2736304"/>
          </a:xfrm>
          <a:prstGeom prst="leftBrac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494064" y="4433337"/>
            <a:ext cx="2775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 err="1" smtClean="0">
                <a:solidFill>
                  <a:schemeClr val="accent1"/>
                </a:solidFill>
                <a:latin typeface="+mn-lt"/>
              </a:rPr>
              <a:t>Could</a:t>
            </a:r>
            <a:r>
              <a:rPr lang="fi-FI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fi-FI" sz="2000" b="1" dirty="0" err="1" smtClean="0">
                <a:solidFill>
                  <a:schemeClr val="accent1"/>
                </a:solidFill>
                <a:latin typeface="+mn-lt"/>
              </a:rPr>
              <a:t>be</a:t>
            </a:r>
            <a:r>
              <a:rPr lang="fi-FI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fi-FI" sz="2000" b="1" dirty="0" err="1" smtClean="0">
                <a:solidFill>
                  <a:schemeClr val="accent1"/>
                </a:solidFill>
                <a:latin typeface="+mn-lt"/>
              </a:rPr>
              <a:t>supportive</a:t>
            </a:r>
            <a:r>
              <a:rPr lang="fi-FI" sz="20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fi-FI" sz="2000" b="1" dirty="0" smtClean="0">
                <a:solidFill>
                  <a:schemeClr val="accent1"/>
                </a:solidFill>
                <a:latin typeface="+mn-lt"/>
              </a:rPr>
            </a:br>
            <a:r>
              <a:rPr lang="fi-FI" sz="2000" b="1" dirty="0" smtClean="0">
                <a:solidFill>
                  <a:schemeClr val="accent1"/>
                </a:solidFill>
                <a:latin typeface="+mn-lt"/>
              </a:rPr>
              <a:t>to </a:t>
            </a:r>
            <a:r>
              <a:rPr lang="fi-FI" sz="2000" b="1" dirty="0" err="1" smtClean="0">
                <a:solidFill>
                  <a:schemeClr val="accent1"/>
                </a:solidFill>
                <a:latin typeface="+mn-lt"/>
              </a:rPr>
              <a:t>professionalism</a:t>
            </a:r>
            <a:r>
              <a:rPr lang="fi-FI" sz="2000" b="1" dirty="0" smtClean="0">
                <a:solidFill>
                  <a:schemeClr val="accent1"/>
                </a:solidFill>
                <a:latin typeface="+mn-lt"/>
              </a:rPr>
              <a:t> of</a:t>
            </a:r>
            <a:br>
              <a:rPr lang="fi-FI" sz="2000" b="1" dirty="0" smtClean="0">
                <a:solidFill>
                  <a:schemeClr val="accent1"/>
                </a:solidFill>
                <a:latin typeface="+mn-lt"/>
              </a:rPr>
            </a:br>
            <a:r>
              <a:rPr lang="fi-FI" sz="2000" b="1" dirty="0" err="1" smtClean="0">
                <a:solidFill>
                  <a:schemeClr val="accent1"/>
                </a:solidFill>
                <a:latin typeface="+mn-lt"/>
              </a:rPr>
              <a:t>teachers</a:t>
            </a:r>
            <a:endParaRPr lang="fi-FI" sz="20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688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5150" y="1528192"/>
            <a:ext cx="7308850" cy="4356185"/>
          </a:xfrm>
        </p:spPr>
        <p:txBody>
          <a:bodyPr>
            <a:noAutofit/>
          </a:bodyPr>
          <a:lstStyle/>
          <a:p>
            <a:pPr marL="273050" indent="-273050">
              <a:lnSpc>
                <a:spcPts val="2700"/>
              </a:lnSpc>
              <a:buSzPct val="151000"/>
              <a:buFont typeface="Wingdings" pitchFamily="2" charset="2"/>
              <a:buChar char="§"/>
            </a:pPr>
            <a:r>
              <a:rPr lang="en-GB" u="sng" dirty="0"/>
              <a:t>a series of </a:t>
            </a:r>
            <a:r>
              <a:rPr lang="en-GB" u="sng" dirty="0" smtClean="0"/>
              <a:t>face-to-face </a:t>
            </a:r>
            <a:r>
              <a:rPr lang="en-GB" u="sng" dirty="0"/>
              <a:t>meetings</a:t>
            </a:r>
            <a:r>
              <a:rPr lang="en-GB" dirty="0"/>
              <a:t> and distance supported working at school level, </a:t>
            </a:r>
          </a:p>
          <a:p>
            <a:pPr marL="273050" indent="-273050">
              <a:lnSpc>
                <a:spcPts val="2700"/>
              </a:lnSpc>
              <a:buSzPct val="151000"/>
              <a:buFont typeface="Wingdings" pitchFamily="2" charset="2"/>
              <a:buChar char="§"/>
            </a:pPr>
            <a:r>
              <a:rPr lang="en-GB" u="sng" dirty="0" smtClean="0"/>
              <a:t>a group </a:t>
            </a:r>
            <a:r>
              <a:rPr lang="en-GB" dirty="0" smtClean="0"/>
              <a:t>of teachers from different schools;</a:t>
            </a:r>
          </a:p>
          <a:p>
            <a:pPr marL="273050" indent="-273050">
              <a:lnSpc>
                <a:spcPts val="2700"/>
              </a:lnSpc>
              <a:buSzPct val="151000"/>
              <a:buFont typeface="Wingdings" pitchFamily="2" charset="2"/>
              <a:buChar char="§"/>
            </a:pPr>
            <a:endParaRPr lang="en-GB" u="sng" dirty="0" smtClean="0"/>
          </a:p>
          <a:p>
            <a:pPr marL="273050" indent="-273050">
              <a:lnSpc>
                <a:spcPts val="2700"/>
              </a:lnSpc>
              <a:buSzPct val="151000"/>
              <a:buFont typeface="Wingdings" pitchFamily="2" charset="2"/>
              <a:buChar char="§"/>
            </a:pPr>
            <a:r>
              <a:rPr lang="en-GB" u="sng" dirty="0"/>
              <a:t>cumulative</a:t>
            </a:r>
            <a:r>
              <a:rPr lang="en-GB" dirty="0"/>
              <a:t> development of teachers’ competencies </a:t>
            </a:r>
            <a:r>
              <a:rPr lang="en-GB" u="sng" dirty="0"/>
              <a:t>starting where they are</a:t>
            </a:r>
            <a:r>
              <a:rPr lang="en-GB" dirty="0"/>
              <a:t>; </a:t>
            </a:r>
          </a:p>
          <a:p>
            <a:pPr marL="273050" indent="-273050">
              <a:lnSpc>
                <a:spcPts val="2700"/>
              </a:lnSpc>
              <a:buSzPct val="151000"/>
              <a:buFont typeface="Wingdings" pitchFamily="2" charset="2"/>
              <a:buChar char="§"/>
            </a:pPr>
            <a:r>
              <a:rPr lang="en-GB" u="sng" dirty="0" smtClean="0"/>
              <a:t>co-planning</a:t>
            </a:r>
            <a:r>
              <a:rPr lang="en-GB" u="sng" dirty="0"/>
              <a:t>, </a:t>
            </a:r>
            <a:r>
              <a:rPr lang="en-GB" dirty="0" smtClean="0"/>
              <a:t>implementation </a:t>
            </a:r>
            <a:r>
              <a:rPr lang="en-GB" dirty="0"/>
              <a:t>and assessment of a teaching </a:t>
            </a:r>
            <a:r>
              <a:rPr lang="en-GB" dirty="0" smtClean="0"/>
              <a:t>modules; </a:t>
            </a:r>
            <a:endParaRPr lang="en-GB" dirty="0"/>
          </a:p>
          <a:p>
            <a:pPr marL="273050" indent="-273050">
              <a:lnSpc>
                <a:spcPts val="2700"/>
              </a:lnSpc>
              <a:buSzPct val="151000"/>
              <a:buFont typeface="Wingdings" pitchFamily="2" charset="2"/>
              <a:buChar char="§"/>
            </a:pPr>
            <a:r>
              <a:rPr lang="en-GB" u="sng" dirty="0" smtClean="0"/>
              <a:t>collaboration </a:t>
            </a:r>
            <a:r>
              <a:rPr lang="en-GB" u="sng" dirty="0" smtClean="0"/>
              <a:t>and reflection</a:t>
            </a:r>
            <a:r>
              <a:rPr lang="en-GB" dirty="0" smtClean="0"/>
              <a:t> in small groups; </a:t>
            </a:r>
          </a:p>
          <a:p>
            <a:pPr marL="273050" indent="-273050">
              <a:lnSpc>
                <a:spcPts val="2700"/>
              </a:lnSpc>
              <a:buSzPct val="151000"/>
              <a:buFont typeface="Wingdings" pitchFamily="2" charset="2"/>
              <a:buChar char="§"/>
            </a:pPr>
            <a:r>
              <a:rPr lang="en-GB" u="sng" dirty="0" smtClean="0"/>
              <a:t>versatile contexts</a:t>
            </a:r>
            <a:r>
              <a:rPr lang="en-GB" dirty="0" smtClean="0"/>
              <a:t> including ICT use and integration of it to science activities, like inquiry activities; </a:t>
            </a:r>
          </a:p>
          <a:p>
            <a:pPr marL="273050" indent="-273050">
              <a:lnSpc>
                <a:spcPts val="2700"/>
              </a:lnSpc>
              <a:buSzPct val="151000"/>
              <a:buFont typeface="Wingdings" pitchFamily="2" charset="2"/>
              <a:buChar char="§"/>
            </a:pPr>
            <a:endParaRPr lang="en-GB" dirty="0" smtClean="0"/>
          </a:p>
          <a:p>
            <a:pPr marL="273050" indent="-273050">
              <a:lnSpc>
                <a:spcPts val="2700"/>
              </a:lnSpc>
              <a:buSzPct val="151000"/>
              <a:buFont typeface="Wingdings" pitchFamily="2" charset="2"/>
              <a:buChar char="§"/>
            </a:pPr>
            <a:r>
              <a:rPr lang="en-GB" dirty="0" smtClean="0"/>
              <a:t>continuous follow up and </a:t>
            </a:r>
            <a:r>
              <a:rPr lang="en-GB" dirty="0" smtClean="0"/>
              <a:t>assessment of the program</a:t>
            </a:r>
            <a:endParaRPr lang="en-GB" dirty="0" smtClean="0"/>
          </a:p>
          <a:p>
            <a:pPr marL="273050" indent="-273050">
              <a:lnSpc>
                <a:spcPts val="2700"/>
              </a:lnSpc>
              <a:buSzPct val="151000"/>
              <a:buFont typeface="Wingdings" pitchFamily="2" charset="2"/>
              <a:buChar char="§"/>
            </a:pPr>
            <a:r>
              <a:rPr lang="en-GB" dirty="0" smtClean="0"/>
              <a:t>a follow-up (short) meeting some months later for sharing the results of the efforts 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fi-FI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35150" y="80739"/>
            <a:ext cx="7010400" cy="1116013"/>
          </a:xfrm>
        </p:spPr>
        <p:txBody>
          <a:bodyPr>
            <a:noAutofit/>
          </a:bodyPr>
          <a:lstStyle/>
          <a:p>
            <a:r>
              <a:rPr lang="en-GB" dirty="0" smtClean="0"/>
              <a:t>Characteristics of a professional development </a:t>
            </a:r>
            <a:r>
              <a:rPr lang="en-GB" dirty="0" smtClean="0"/>
              <a:t>program, </a:t>
            </a:r>
            <a:r>
              <a:rPr lang="en-GB" dirty="0" smtClean="0"/>
              <a:t>supporting </a:t>
            </a:r>
            <a:r>
              <a:rPr lang="en-GB" dirty="0"/>
              <a:t>the adoption of </a:t>
            </a:r>
            <a:r>
              <a:rPr lang="en-GB" dirty="0" smtClean="0"/>
              <a:t>educational </a:t>
            </a:r>
            <a:r>
              <a:rPr lang="en-GB" dirty="0" smtClean="0"/>
              <a:t>innovations</a:t>
            </a:r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1807354" y="1141839"/>
            <a:ext cx="7445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+mn-lt"/>
              </a:rPr>
              <a:t>(Van </a:t>
            </a:r>
            <a:r>
              <a:rPr lang="en-GB" sz="1600" dirty="0" err="1">
                <a:latin typeface="+mn-lt"/>
              </a:rPr>
              <a:t>Driel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Beijaard</a:t>
            </a:r>
            <a:r>
              <a:rPr lang="en-GB" sz="1600" dirty="0">
                <a:latin typeface="+mn-lt"/>
              </a:rPr>
              <a:t> &amp; </a:t>
            </a:r>
            <a:r>
              <a:rPr lang="en-GB" sz="1600" dirty="0" err="1">
                <a:latin typeface="+mn-lt"/>
              </a:rPr>
              <a:t>Verloop</a:t>
            </a:r>
            <a:r>
              <a:rPr lang="en-GB" sz="1600" dirty="0">
                <a:latin typeface="+mn-lt"/>
              </a:rPr>
              <a:t>, 2001; Lavonen, </a:t>
            </a:r>
            <a:r>
              <a:rPr lang="en-US" sz="1600" dirty="0">
                <a:latin typeface="+mn-lt"/>
              </a:rPr>
              <a:t>Juuti, Aksela, &amp; </a:t>
            </a:r>
            <a:r>
              <a:rPr lang="en-US" sz="1600" dirty="0" err="1">
                <a:latin typeface="+mn-lt"/>
              </a:rPr>
              <a:t>Meisalo</a:t>
            </a:r>
            <a:r>
              <a:rPr lang="en-US" sz="1600" dirty="0">
                <a:latin typeface="+mn-lt"/>
              </a:rPr>
              <a:t>, </a:t>
            </a:r>
            <a:r>
              <a:rPr lang="en-GB" sz="1600" dirty="0" smtClean="0">
                <a:latin typeface="+mn-lt"/>
              </a:rPr>
              <a:t>2006)</a:t>
            </a:r>
            <a:endParaRPr lang="fi-FI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 rot="19621576">
            <a:off x="405882" y="2115077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 smtClean="0">
                <a:latin typeface="+mn-lt"/>
              </a:rPr>
              <a:t>Structure</a:t>
            </a:r>
            <a:endParaRPr lang="fi-FI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rot="19621576">
            <a:off x="465932" y="3736303"/>
            <a:ext cx="1103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latin typeface="+mn-lt"/>
              </a:rPr>
              <a:t>T</a:t>
            </a:r>
            <a:r>
              <a:rPr lang="fi-FI" sz="2000" dirty="0" smtClean="0">
                <a:latin typeface="+mn-lt"/>
              </a:rPr>
              <a:t>raining</a:t>
            </a:r>
            <a:endParaRPr lang="fi-FI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19621576">
            <a:off x="204350" y="5814034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 smtClean="0">
                <a:latin typeface="+mn-lt"/>
              </a:rPr>
              <a:t>Assessment</a:t>
            </a:r>
            <a:endParaRPr lang="fi-F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3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4938" y="214313"/>
            <a:ext cx="33099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Helsinki, February 2011, 12:00</a:t>
            </a:r>
          </a:p>
        </p:txBody>
      </p:sp>
      <p:pic>
        <p:nvPicPr>
          <p:cNvPr id="5" name="Picture 5" descr="Levi%20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0763" cy="687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81" y="7101408"/>
            <a:ext cx="9144000" cy="135731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 smtClean="0"/>
              <a:t>Finnish educational context 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</p:txBody>
      </p:sp>
      <p:sp>
        <p:nvSpPr>
          <p:cNvPr id="2" name="Suorakulmio 1"/>
          <p:cNvSpPr/>
          <p:nvPr/>
        </p:nvSpPr>
        <p:spPr>
          <a:xfrm>
            <a:off x="539552" y="2420888"/>
            <a:ext cx="8366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Direct quotations in the presentation </a:t>
            </a:r>
            <a:endParaRPr lang="fi-FI" sz="3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96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quotations in the presentation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Three experienced teachers were interviewed: </a:t>
            </a:r>
            <a:br>
              <a:rPr lang="en-GB" dirty="0" smtClean="0"/>
            </a:br>
            <a:r>
              <a:rPr lang="en-GB" i="1" dirty="0"/>
              <a:t>How do you </a:t>
            </a:r>
            <a:r>
              <a:rPr lang="en-GB" i="1" dirty="0" smtClean="0"/>
              <a:t>experience the support of the school to the </a:t>
            </a:r>
            <a:r>
              <a:rPr lang="en-GB" i="1" dirty="0"/>
              <a:t>design and adoption of </a:t>
            </a:r>
            <a:r>
              <a:rPr lang="en-GB" i="1" dirty="0" smtClean="0"/>
              <a:t>educational innovations </a:t>
            </a:r>
            <a:r>
              <a:rPr lang="en-GB" i="1" dirty="0"/>
              <a:t>from the point of view of 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- leadership</a:t>
            </a:r>
            <a:r>
              <a:rPr lang="en-GB" i="1" dirty="0"/>
              <a:t>, 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- teachers</a:t>
            </a:r>
            <a:r>
              <a:rPr lang="en-GB" i="1" dirty="0"/>
              <a:t>’ competence, 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- learning </a:t>
            </a:r>
            <a:r>
              <a:rPr lang="en-GB" i="1" dirty="0"/>
              <a:t>environments 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- networks </a:t>
            </a:r>
            <a:r>
              <a:rPr lang="en-GB" i="1" dirty="0"/>
              <a:t>and partnerships of the school </a:t>
            </a:r>
            <a:endParaRPr lang="en-GB" i="1" dirty="0" smtClean="0"/>
          </a:p>
          <a:p>
            <a:endParaRPr lang="en-GB" i="1" dirty="0" smtClean="0"/>
          </a:p>
          <a:p>
            <a:r>
              <a:rPr lang="en-GB" dirty="0" smtClean="0"/>
              <a:t>The </a:t>
            </a:r>
            <a:r>
              <a:rPr lang="en-GB" dirty="0"/>
              <a:t>answers </a:t>
            </a:r>
            <a:r>
              <a:rPr lang="en-GB" dirty="0" smtClean="0"/>
              <a:t>were </a:t>
            </a:r>
            <a:r>
              <a:rPr lang="en-GB" dirty="0"/>
              <a:t>analysed using a deductive content </a:t>
            </a:r>
            <a:r>
              <a:rPr lang="en-GB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/>
          <a:stretch>
            <a:fillRect/>
          </a:stretch>
        </p:blipFill>
        <p:spPr bwMode="auto">
          <a:xfrm>
            <a:off x="-27545" y="635925"/>
            <a:ext cx="5140843" cy="805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43" y="944232"/>
            <a:ext cx="6059947" cy="808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757D2-96AE-41DA-AA1A-548E5DF703F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8" descr="http://www.iskuinterior.fi/Image/Isku_Interior/References/Korkalovaaran_koulu/DSC_4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-48344"/>
            <a:ext cx="10566707" cy="690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5206000" cy="3888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315415"/>
            <a:ext cx="5206000" cy="38884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67744" y="2211780"/>
            <a:ext cx="5427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2. Finnish education 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context </a:t>
            </a:r>
            <a:endParaRPr lang="fi-FI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520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B0205D-DA58-4A53-A7DD-E3E305463C06}" type="slidenum">
              <a:rPr lang="en-US" smtClean="0">
                <a:latin typeface="Arial" pitchFamily="34" charset="0"/>
              </a:rPr>
              <a:pPr/>
              <a:t>15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496175" cy="1116013"/>
          </a:xfrm>
        </p:spPr>
        <p:txBody>
          <a:bodyPr/>
          <a:lstStyle/>
          <a:p>
            <a:r>
              <a:rPr lang="en-US" dirty="0" smtClean="0"/>
              <a:t>Characteristics of Finnish Education </a:t>
            </a:r>
            <a:br>
              <a:rPr lang="en-US" dirty="0" smtClean="0"/>
            </a:br>
            <a:r>
              <a:rPr lang="en-US" altLang="ko-KR" sz="1800" dirty="0" err="1" smtClean="0">
                <a:ea typeface="Gulim" pitchFamily="34" charset="-127"/>
              </a:rPr>
              <a:t>Laukkanen</a:t>
            </a:r>
            <a:r>
              <a:rPr lang="en-US" altLang="ko-KR" sz="1800" dirty="0" smtClean="0">
                <a:ea typeface="Gulim" pitchFamily="34" charset="-127"/>
              </a:rPr>
              <a:t> (2008), </a:t>
            </a:r>
            <a:r>
              <a:rPr lang="en-US" altLang="ko-KR" sz="1800" dirty="0" err="1" smtClean="0">
                <a:ea typeface="Gulim" pitchFamily="34" charset="-127"/>
              </a:rPr>
              <a:t>Niemi</a:t>
            </a:r>
            <a:r>
              <a:rPr lang="en-US" altLang="ko-KR" sz="1800" dirty="0" smtClean="0">
                <a:ea typeface="Gulim" pitchFamily="34" charset="-127"/>
              </a:rPr>
              <a:t> et al. (2012), </a:t>
            </a:r>
            <a:r>
              <a:rPr lang="en-US" altLang="ko-KR" sz="1800" dirty="0" err="1" smtClean="0">
                <a:ea typeface="Gulim" pitchFamily="34" charset="-127"/>
              </a:rPr>
              <a:t>Sahlberg</a:t>
            </a:r>
            <a:r>
              <a:rPr lang="en-US" altLang="ko-KR" sz="1800" dirty="0" smtClean="0">
                <a:ea typeface="Gulim" pitchFamily="34" charset="-127"/>
              </a:rPr>
              <a:t> (2011)</a:t>
            </a:r>
            <a:endParaRPr lang="en-US" sz="1800" dirty="0" smtClean="0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284312"/>
            <a:ext cx="7380287" cy="4953000"/>
          </a:xfrm>
        </p:spPr>
        <p:txBody>
          <a:bodyPr/>
          <a:lstStyle/>
          <a:p>
            <a:pPr marL="381000" indent="-3810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GB" dirty="0" smtClean="0"/>
              <a:t>Common, </a:t>
            </a:r>
            <a:r>
              <a:rPr lang="en-GB" u="sng" dirty="0" smtClean="0"/>
              <a:t>consistent</a:t>
            </a:r>
            <a:r>
              <a:rPr lang="en-GB" dirty="0" smtClean="0"/>
              <a:t> and </a:t>
            </a:r>
            <a:r>
              <a:rPr lang="en-GB" u="sng" dirty="0" smtClean="0"/>
              <a:t>long-term policy</a:t>
            </a:r>
          </a:p>
          <a:p>
            <a:pPr marL="381000" indent="-381000">
              <a:lnSpc>
                <a:spcPts val="24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GB" sz="1800" dirty="0" smtClean="0"/>
              <a:t>	- models for teacher &amp; comprehensive education  are 40 years old</a:t>
            </a:r>
            <a:r>
              <a:rPr lang="en-GB" sz="1800" u="sng" dirty="0" smtClean="0"/>
              <a:t/>
            </a:r>
            <a:br>
              <a:rPr lang="en-GB" sz="1800" u="sng" dirty="0" smtClean="0"/>
            </a:br>
            <a:endParaRPr lang="en-US" sz="1800" u="sng" dirty="0" smtClean="0"/>
          </a:p>
          <a:p>
            <a:pPr marL="381000" indent="-381000">
              <a:lnSpc>
                <a:spcPts val="2400"/>
              </a:lnSpc>
              <a:buClr>
                <a:schemeClr val="tx1"/>
              </a:buClr>
              <a:buFont typeface="Wingdings" pitchFamily="2" charset="2"/>
              <a:buAutoNum type="arabicPeriod" startAt="2"/>
            </a:pPr>
            <a:r>
              <a:rPr lang="en-GB" u="sng" dirty="0" smtClean="0"/>
              <a:t>Educational equality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US" sz="1800" dirty="0" smtClean="0"/>
              <a:t>- need to mitigate socio/economic backgrounds </a:t>
            </a:r>
            <a:br>
              <a:rPr lang="en-US" sz="1800" dirty="0" smtClean="0"/>
            </a:br>
            <a:r>
              <a:rPr lang="en-US" sz="1800" dirty="0" smtClean="0"/>
              <a:t> - education is free (books, meals, health care, …)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GB" sz="1800" dirty="0" smtClean="0"/>
              <a:t>- well-organised </a:t>
            </a:r>
            <a:r>
              <a:rPr lang="en-GB" sz="1800" u="sng" dirty="0" smtClean="0"/>
              <a:t>special education </a:t>
            </a:r>
            <a:r>
              <a:rPr lang="en-GB" sz="1800" dirty="0" smtClean="0"/>
              <a:t>(inclusion) and counselling</a:t>
            </a:r>
            <a:br>
              <a:rPr lang="en-GB" sz="1800" dirty="0" smtClean="0"/>
            </a:br>
            <a:endParaRPr lang="en-GB" sz="1800" dirty="0" smtClean="0"/>
          </a:p>
          <a:p>
            <a:pPr marL="457200" indent="-457200">
              <a:lnSpc>
                <a:spcPts val="2400"/>
              </a:lnSpc>
              <a:buClr>
                <a:schemeClr val="tx1"/>
              </a:buClr>
              <a:buFont typeface="Wingdings" pitchFamily="2" charset="2"/>
              <a:buAutoNum type="arabicPeriod" startAt="3"/>
            </a:pPr>
            <a:r>
              <a:rPr lang="en-GB" u="sng" dirty="0" smtClean="0"/>
              <a:t>Devolution of decision power to the local level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US" dirty="0" smtClean="0"/>
              <a:t> </a:t>
            </a:r>
            <a:r>
              <a:rPr lang="en-US" sz="1800" dirty="0" smtClean="0"/>
              <a:t>- leadership and management at school level (</a:t>
            </a:r>
            <a:r>
              <a:rPr lang="en-US" sz="1800" dirty="0" smtClean="0">
                <a:solidFill>
                  <a:schemeClr val="accent1"/>
                </a:solidFill>
              </a:rPr>
              <a:t>headmaster)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 - </a:t>
            </a:r>
            <a:r>
              <a:rPr lang="en-GB" sz="1800" dirty="0" smtClean="0">
                <a:solidFill>
                  <a:schemeClr val="accent1"/>
                </a:solidFill>
              </a:rPr>
              <a:t>teachers</a:t>
            </a:r>
            <a:r>
              <a:rPr lang="en-GB" sz="1800" dirty="0" smtClean="0"/>
              <a:t> are responsible for local curriculum and assessment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endParaRPr lang="en-GB" sz="1800" dirty="0" smtClean="0"/>
          </a:p>
          <a:p>
            <a:pPr marL="381000" indent="-381000">
              <a:lnSpc>
                <a:spcPts val="2400"/>
              </a:lnSpc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en-GB" u="sng" dirty="0" smtClean="0"/>
              <a:t>The culture of trust</a:t>
            </a:r>
            <a:r>
              <a:rPr lang="en-US" dirty="0" smtClean="0"/>
              <a:t> and </a:t>
            </a:r>
            <a:r>
              <a:rPr lang="en-US" u="sng" dirty="0" smtClean="0"/>
              <a:t>co-operation</a:t>
            </a:r>
            <a:r>
              <a:rPr lang="en-US" dirty="0" smtClean="0"/>
              <a:t> are based on professionalism (academic expertise):</a:t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          national level – district – school – families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 - no inspectors, no national exams (testing) …</a:t>
            </a:r>
            <a:br>
              <a:rPr lang="en-GB" sz="1800" dirty="0" smtClean="0"/>
            </a:br>
            <a:r>
              <a:rPr lang="en-GB" sz="1800" dirty="0" smtClean="0"/>
              <a:t> - no private tutoring or evening schools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979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-843857" y="6165851"/>
            <a:ext cx="431800" cy="431799"/>
          </a:xfrm>
          <a:prstGeom prst="rect">
            <a:avLst/>
          </a:prstGeom>
        </p:spPr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016314"/>
              </p:ext>
            </p:extLst>
          </p:nvPr>
        </p:nvGraphicFramePr>
        <p:xfrm>
          <a:off x="15766" y="980728"/>
          <a:ext cx="9085944" cy="430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861"/>
                <a:gridCol w="3489199"/>
                <a:gridCol w="3829884"/>
              </a:tblGrid>
              <a:tr h="522775"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Outcome based –model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Finnish  ‘input’ –model</a:t>
                      </a:r>
                      <a:endParaRPr lang="fi-FI" sz="2000" dirty="0"/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Aims as</a:t>
                      </a:r>
                      <a:endParaRPr lang="en-US" sz="18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smtClean="0"/>
                        <a:t>Learning outcomes</a:t>
                      </a:r>
                      <a:endParaRPr lang="en-US" sz="1800" noProof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Broad aims for teaching/ learning</a:t>
                      </a:r>
                      <a:endParaRPr lang="en-US" sz="180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Important</a:t>
                      </a:r>
                      <a:r>
                        <a:rPr lang="en-US" sz="1800" baseline="0" noProof="0" dirty="0" smtClean="0"/>
                        <a:t> l</a:t>
                      </a:r>
                      <a:r>
                        <a:rPr lang="en-US" sz="1800" noProof="0" dirty="0" smtClean="0"/>
                        <a:t>evel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National/district  level assessment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Assessment at the level of school and classroom (teacher)</a:t>
                      </a:r>
                      <a:endParaRPr lang="en-US" sz="1800" noProof="0" dirty="0"/>
                    </a:p>
                  </a:txBody>
                  <a:tcPr/>
                </a:tc>
              </a:tr>
              <a:tr h="439520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Focus …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noProof="0" dirty="0" smtClean="0"/>
                        <a:t>Too often </a:t>
                      </a:r>
                      <a:r>
                        <a:rPr lang="en-US" sz="1800" noProof="0" dirty="0" smtClean="0"/>
                        <a:t>on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on process and product</a:t>
                      </a:r>
                    </a:p>
                  </a:txBody>
                  <a:tcPr/>
                </a:tc>
              </a:tr>
              <a:tr h="1757888">
                <a:tc>
                  <a:txBody>
                    <a:bodyPr/>
                    <a:lstStyle/>
                    <a:p>
                      <a:endParaRPr lang="en-US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+a learner knows what he/she </a:t>
                      </a:r>
                      <a:br>
                        <a:rPr lang="en-US" sz="1800" noProof="0" dirty="0" smtClean="0"/>
                      </a:br>
                      <a:r>
                        <a:rPr lang="en-US" sz="1800" noProof="0" dirty="0" smtClean="0"/>
                        <a:t>  should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noProof="0" dirty="0" smtClean="0"/>
                        <a:t>learn and is active in </a:t>
                      </a:r>
                      <a:br>
                        <a:rPr lang="en-US" sz="1800" noProof="0" dirty="0" smtClean="0"/>
                      </a:br>
                      <a:r>
                        <a:rPr lang="en-US" sz="1800" noProof="0" dirty="0" smtClean="0"/>
                        <a:t>  the learning process</a:t>
                      </a:r>
                      <a:br>
                        <a:rPr lang="en-US" sz="1800" noProof="0" dirty="0" smtClean="0"/>
                      </a:br>
                      <a:r>
                        <a:rPr lang="en-US" sz="1800" noProof="0" dirty="0" smtClean="0"/>
                        <a:t>- competitive school culture:</a:t>
                      </a:r>
                      <a:br>
                        <a:rPr lang="en-US" sz="1800" noProof="0" dirty="0" smtClean="0"/>
                      </a:br>
                      <a:r>
                        <a:rPr lang="en-US" sz="1800" noProof="0" dirty="0" smtClean="0"/>
                        <a:t>  ranking of students and </a:t>
                      </a:r>
                      <a:br>
                        <a:rPr lang="en-US" sz="1800" noProof="0" dirty="0" smtClean="0"/>
                      </a:br>
                      <a:r>
                        <a:rPr lang="en-US" sz="1800" noProof="0" dirty="0" smtClean="0"/>
                        <a:t>  schools</a:t>
                      </a:r>
                    </a:p>
                    <a:p>
                      <a:r>
                        <a:rPr lang="en-US" sz="1800" noProof="0" dirty="0" smtClean="0"/>
                        <a:t>- “teaching to the test”</a:t>
                      </a:r>
                    </a:p>
                    <a:p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+co-planning</a:t>
                      </a:r>
                      <a:br>
                        <a:rPr lang="en-US" sz="1800" noProof="0" dirty="0" smtClean="0"/>
                      </a:br>
                      <a:r>
                        <a:rPr lang="en-US" sz="1800" noProof="0" dirty="0" smtClean="0"/>
                        <a:t>+a teacher conducts  assessment  </a:t>
                      </a:r>
                      <a:br>
                        <a:rPr lang="en-US" sz="1800" noProof="0" dirty="0" smtClean="0"/>
                      </a:br>
                      <a:r>
                        <a:rPr lang="en-US" sz="1800" noProof="0" dirty="0" smtClean="0"/>
                        <a:t>  for  enhancing learning processes</a:t>
                      </a:r>
                    </a:p>
                    <a:p>
                      <a:r>
                        <a:rPr lang="en-US" sz="1800" noProof="0" dirty="0" smtClean="0"/>
                        <a:t>- problematic to compare the </a:t>
                      </a:r>
                      <a:br>
                        <a:rPr lang="en-US" sz="1800" noProof="0" dirty="0" smtClean="0"/>
                      </a:br>
                      <a:r>
                        <a:rPr lang="en-US" sz="1800" noProof="0" dirty="0" smtClean="0"/>
                        <a:t>  quality of learning outcomes and </a:t>
                      </a:r>
                      <a:br>
                        <a:rPr lang="en-US" sz="1800" noProof="0" dirty="0" smtClean="0"/>
                      </a:br>
                      <a:r>
                        <a:rPr lang="en-US" sz="1800" noProof="0" dirty="0" smtClean="0"/>
                        <a:t>  select students to next level</a:t>
                      </a:r>
                      <a:endParaRPr lang="en-US" sz="18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-396552" y="3006477"/>
            <a:ext cx="9793088" cy="3672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244152" y="2530599"/>
            <a:ext cx="9793088" cy="3672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91752" y="1926357"/>
            <a:ext cx="9793088" cy="3672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0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93"/>
          <p:cNvSpPr>
            <a:spLocks noChangeArrowheads="1"/>
          </p:cNvSpPr>
          <p:nvPr/>
        </p:nvSpPr>
        <p:spPr bwMode="auto">
          <a:xfrm>
            <a:off x="-180975" y="4293394"/>
            <a:ext cx="9505950" cy="1249064"/>
          </a:xfrm>
          <a:prstGeom prst="rect">
            <a:avLst/>
          </a:prstGeom>
          <a:solidFill>
            <a:srgbClr val="C5C4F1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87" name="Group 92"/>
          <p:cNvGrpSpPr>
            <a:grpSpLocks/>
          </p:cNvGrpSpPr>
          <p:nvPr/>
        </p:nvGrpSpPr>
        <p:grpSpPr bwMode="auto">
          <a:xfrm>
            <a:off x="1267318" y="5168602"/>
            <a:ext cx="6316662" cy="564654"/>
            <a:chOff x="1189783" y="3529013"/>
            <a:chExt cx="6315917" cy="564654"/>
          </a:xfrm>
        </p:grpSpPr>
        <p:sp>
          <p:nvSpPr>
            <p:cNvPr id="88" name="Rectangle 190"/>
            <p:cNvSpPr>
              <a:spLocks noChangeArrowheads="1"/>
            </p:cNvSpPr>
            <p:nvPr/>
          </p:nvSpPr>
          <p:spPr bwMode="auto">
            <a:xfrm>
              <a:off x="1238250" y="3786188"/>
              <a:ext cx="6202363" cy="233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Rectangle 191"/>
            <p:cNvSpPr>
              <a:spLocks noChangeArrowheads="1"/>
            </p:cNvSpPr>
            <p:nvPr/>
          </p:nvSpPr>
          <p:spPr bwMode="auto">
            <a:xfrm>
              <a:off x="1189783" y="3777754"/>
              <a:ext cx="6315917" cy="315913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Rectangle 192"/>
            <p:cNvSpPr>
              <a:spLocks noChangeArrowheads="1"/>
            </p:cNvSpPr>
            <p:nvPr/>
          </p:nvSpPr>
          <p:spPr bwMode="auto">
            <a:xfrm>
              <a:off x="3487738" y="3781425"/>
              <a:ext cx="9873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800" dirty="0">
                  <a:solidFill>
                    <a:srgbClr val="000000"/>
                  </a:solidFill>
                  <a:latin typeface="Arial" charset="0"/>
                </a:rPr>
                <a:t>   </a:t>
              </a:r>
              <a:r>
                <a:rPr lang="en-GB" sz="1800" dirty="0" smtClean="0">
                  <a:solidFill>
                    <a:srgbClr val="000000"/>
                  </a:solidFill>
                  <a:latin typeface="Arial" charset="0"/>
                </a:rPr>
                <a:t>Parents</a:t>
              </a:r>
              <a:endParaRPr lang="en-GB" dirty="0"/>
            </a:p>
          </p:txBody>
        </p:sp>
        <p:sp>
          <p:nvSpPr>
            <p:cNvPr id="91" name="Freeform 295"/>
            <p:cNvSpPr>
              <a:spLocks/>
            </p:cNvSpPr>
            <p:nvPr/>
          </p:nvSpPr>
          <p:spPr bwMode="auto">
            <a:xfrm>
              <a:off x="4103688" y="3532188"/>
              <a:ext cx="166687" cy="192087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92" name="Freeform 295"/>
            <p:cNvSpPr>
              <a:spLocks/>
            </p:cNvSpPr>
            <p:nvPr/>
          </p:nvSpPr>
          <p:spPr bwMode="auto">
            <a:xfrm rot="10800000">
              <a:off x="3913188" y="3529013"/>
              <a:ext cx="166687" cy="192087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93" name="Freeform 295"/>
            <p:cNvSpPr>
              <a:spLocks/>
            </p:cNvSpPr>
            <p:nvPr/>
          </p:nvSpPr>
          <p:spPr bwMode="auto">
            <a:xfrm>
              <a:off x="6389688" y="3536950"/>
              <a:ext cx="166687" cy="192088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94" name="Freeform 295"/>
            <p:cNvSpPr>
              <a:spLocks/>
            </p:cNvSpPr>
            <p:nvPr/>
          </p:nvSpPr>
          <p:spPr bwMode="auto">
            <a:xfrm rot="10800000">
              <a:off x="6199188" y="3533775"/>
              <a:ext cx="166687" cy="192088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95" name="Freeform 295"/>
            <p:cNvSpPr>
              <a:spLocks/>
            </p:cNvSpPr>
            <p:nvPr/>
          </p:nvSpPr>
          <p:spPr bwMode="auto">
            <a:xfrm>
              <a:off x="2055813" y="3536950"/>
              <a:ext cx="166687" cy="192088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96" name="Freeform 295"/>
            <p:cNvSpPr>
              <a:spLocks/>
            </p:cNvSpPr>
            <p:nvPr/>
          </p:nvSpPr>
          <p:spPr bwMode="auto">
            <a:xfrm rot="10800000">
              <a:off x="1865313" y="3533775"/>
              <a:ext cx="166687" cy="192088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4338" name="Rectangle 92"/>
          <p:cNvSpPr>
            <a:spLocks noChangeArrowheads="1"/>
          </p:cNvSpPr>
          <p:nvPr/>
        </p:nvSpPr>
        <p:spPr bwMode="auto">
          <a:xfrm>
            <a:off x="-180975" y="1484313"/>
            <a:ext cx="9505950" cy="1584325"/>
          </a:xfrm>
          <a:prstGeom prst="rect">
            <a:avLst/>
          </a:prstGeom>
          <a:solidFill>
            <a:srgbClr val="C5C4F1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08838" y="6540500"/>
            <a:ext cx="1905000" cy="201613"/>
          </a:xfrm>
          <a:noFill/>
        </p:spPr>
        <p:txBody>
          <a:bodyPr/>
          <a:lstStyle/>
          <a:p>
            <a:fld id="{2D9DA14C-A594-4825-B5D5-8F399CDEDD2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-243408"/>
            <a:ext cx="7010400" cy="1116013"/>
          </a:xfrm>
        </p:spPr>
        <p:txBody>
          <a:bodyPr/>
          <a:lstStyle/>
          <a:p>
            <a:r>
              <a:rPr lang="en-US" altLang="ja-JP" sz="2800" dirty="0" smtClean="0">
                <a:ea typeface="MS PGothic" pitchFamily="34" charset="-128"/>
              </a:rPr>
              <a:t>Levels and interactions in Finnish Education …  + Leadership </a:t>
            </a:r>
            <a:endParaRPr lang="en-US" altLang="ko-KR" sz="2800" dirty="0" smtClean="0">
              <a:ea typeface="Gulim" pitchFamily="34" charset="-127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246188" y="4757738"/>
            <a:ext cx="6337300" cy="333375"/>
            <a:chOff x="1156" y="3002"/>
            <a:chExt cx="4355" cy="210"/>
          </a:xfrm>
        </p:grpSpPr>
        <p:sp>
          <p:nvSpPr>
            <p:cNvPr id="14424" name="AutoShape 27"/>
            <p:cNvSpPr>
              <a:spLocks noChangeArrowheads="1"/>
            </p:cNvSpPr>
            <p:nvPr/>
          </p:nvSpPr>
          <p:spPr bwMode="auto">
            <a:xfrm>
              <a:off x="1156" y="3008"/>
              <a:ext cx="4355" cy="195"/>
            </a:xfrm>
            <a:prstGeom prst="roundRect">
              <a:avLst>
                <a:gd name="adj" fmla="val 16667"/>
              </a:avLst>
            </a:prstGeom>
            <a:solidFill>
              <a:srgbClr val="FCA311">
                <a:alpha val="2901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87" name="Rectangle 28"/>
            <p:cNvSpPr>
              <a:spLocks noChangeArrowheads="1"/>
            </p:cNvSpPr>
            <p:nvPr/>
          </p:nvSpPr>
          <p:spPr bwMode="auto">
            <a:xfrm>
              <a:off x="1161" y="3002"/>
              <a:ext cx="4344" cy="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426" name="Rectangle 29"/>
            <p:cNvSpPr>
              <a:spLocks noChangeArrowheads="1"/>
            </p:cNvSpPr>
            <p:nvPr/>
          </p:nvSpPr>
          <p:spPr bwMode="auto">
            <a:xfrm>
              <a:off x="2642" y="3017"/>
              <a:ext cx="8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Arial" charset="0"/>
                </a:rPr>
                <a:t>      Learning</a:t>
              </a:r>
              <a:endParaRPr lang="en-GB"/>
            </a:p>
          </p:txBody>
        </p: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1258888" y="3919538"/>
            <a:ext cx="6316662" cy="809625"/>
            <a:chOff x="1189783" y="3529013"/>
            <a:chExt cx="6315917" cy="809625"/>
          </a:xfrm>
        </p:grpSpPr>
        <p:sp>
          <p:nvSpPr>
            <p:cNvPr id="14387" name="Rectangle 190"/>
            <p:cNvSpPr>
              <a:spLocks noChangeArrowheads="1"/>
            </p:cNvSpPr>
            <p:nvPr/>
          </p:nvSpPr>
          <p:spPr bwMode="auto">
            <a:xfrm>
              <a:off x="1238250" y="3786188"/>
              <a:ext cx="6202363" cy="233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88" name="Rectangle 191"/>
            <p:cNvSpPr>
              <a:spLocks noChangeArrowheads="1"/>
            </p:cNvSpPr>
            <p:nvPr/>
          </p:nvSpPr>
          <p:spPr bwMode="auto">
            <a:xfrm>
              <a:off x="1189783" y="3762375"/>
              <a:ext cx="6315917" cy="315913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89" name="Rectangle 192"/>
            <p:cNvSpPr>
              <a:spLocks noChangeArrowheads="1"/>
            </p:cNvSpPr>
            <p:nvPr/>
          </p:nvSpPr>
          <p:spPr bwMode="auto">
            <a:xfrm>
              <a:off x="3487738" y="3781425"/>
              <a:ext cx="11112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Arial" charset="0"/>
                </a:rPr>
                <a:t>   Teaching</a:t>
              </a:r>
              <a:endParaRPr lang="en-GB"/>
            </a:p>
          </p:txBody>
        </p:sp>
        <p:sp>
          <p:nvSpPr>
            <p:cNvPr id="14390" name="Freeform 295"/>
            <p:cNvSpPr>
              <a:spLocks/>
            </p:cNvSpPr>
            <p:nvPr/>
          </p:nvSpPr>
          <p:spPr bwMode="auto">
            <a:xfrm>
              <a:off x="4103688" y="3532188"/>
              <a:ext cx="166687" cy="192087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391" name="Freeform 295"/>
            <p:cNvSpPr>
              <a:spLocks/>
            </p:cNvSpPr>
            <p:nvPr/>
          </p:nvSpPr>
          <p:spPr bwMode="auto">
            <a:xfrm rot="10800000">
              <a:off x="3913188" y="3529013"/>
              <a:ext cx="166687" cy="192087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392" name="Freeform 295"/>
            <p:cNvSpPr>
              <a:spLocks/>
            </p:cNvSpPr>
            <p:nvPr/>
          </p:nvSpPr>
          <p:spPr bwMode="auto">
            <a:xfrm>
              <a:off x="6389688" y="3536950"/>
              <a:ext cx="166687" cy="192088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393" name="Freeform 295"/>
            <p:cNvSpPr>
              <a:spLocks/>
            </p:cNvSpPr>
            <p:nvPr/>
          </p:nvSpPr>
          <p:spPr bwMode="auto">
            <a:xfrm rot="10800000">
              <a:off x="6199188" y="3533775"/>
              <a:ext cx="166687" cy="192088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394" name="Freeform 295"/>
            <p:cNvSpPr>
              <a:spLocks/>
            </p:cNvSpPr>
            <p:nvPr/>
          </p:nvSpPr>
          <p:spPr bwMode="auto">
            <a:xfrm>
              <a:off x="2055813" y="3536950"/>
              <a:ext cx="166687" cy="192088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395" name="Freeform 295"/>
            <p:cNvSpPr>
              <a:spLocks/>
            </p:cNvSpPr>
            <p:nvPr/>
          </p:nvSpPr>
          <p:spPr bwMode="auto">
            <a:xfrm rot="10800000">
              <a:off x="1865313" y="3533775"/>
              <a:ext cx="166687" cy="192088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396" name="Freeform 295"/>
            <p:cNvSpPr>
              <a:spLocks/>
            </p:cNvSpPr>
            <p:nvPr/>
          </p:nvSpPr>
          <p:spPr bwMode="auto">
            <a:xfrm>
              <a:off x="2047875" y="4127500"/>
              <a:ext cx="166688" cy="192088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397" name="Freeform 295"/>
            <p:cNvSpPr>
              <a:spLocks/>
            </p:cNvSpPr>
            <p:nvPr/>
          </p:nvSpPr>
          <p:spPr bwMode="auto">
            <a:xfrm rot="10800000">
              <a:off x="1857375" y="4124325"/>
              <a:ext cx="166688" cy="192088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398" name="Freeform 295"/>
            <p:cNvSpPr>
              <a:spLocks/>
            </p:cNvSpPr>
            <p:nvPr/>
          </p:nvSpPr>
          <p:spPr bwMode="auto">
            <a:xfrm>
              <a:off x="4111625" y="4137025"/>
              <a:ext cx="166688" cy="192088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399" name="Freeform 295"/>
            <p:cNvSpPr>
              <a:spLocks/>
            </p:cNvSpPr>
            <p:nvPr/>
          </p:nvSpPr>
          <p:spPr bwMode="auto">
            <a:xfrm rot="10800000">
              <a:off x="3921125" y="4133850"/>
              <a:ext cx="166688" cy="192088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400" name="Freeform 295"/>
            <p:cNvSpPr>
              <a:spLocks/>
            </p:cNvSpPr>
            <p:nvPr/>
          </p:nvSpPr>
          <p:spPr bwMode="auto">
            <a:xfrm>
              <a:off x="6386513" y="4146550"/>
              <a:ext cx="166687" cy="192088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401" name="Freeform 295"/>
            <p:cNvSpPr>
              <a:spLocks/>
            </p:cNvSpPr>
            <p:nvPr/>
          </p:nvSpPr>
          <p:spPr bwMode="auto">
            <a:xfrm rot="10800000">
              <a:off x="6196013" y="4143375"/>
              <a:ext cx="166687" cy="192088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4362" name="TextBox 95"/>
          <p:cNvSpPr txBox="1">
            <a:spLocks noChangeArrowheads="1"/>
          </p:cNvSpPr>
          <p:nvPr/>
        </p:nvSpPr>
        <p:spPr bwMode="auto">
          <a:xfrm>
            <a:off x="0" y="1989138"/>
            <a:ext cx="11977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 dirty="0">
                <a:solidFill>
                  <a:schemeClr val="tx2"/>
                </a:solidFill>
                <a:latin typeface="Arial" charset="0"/>
              </a:rPr>
              <a:t>Level 1</a:t>
            </a:r>
            <a:r>
              <a:rPr lang="en-GB" sz="18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GB" sz="1800" dirty="0">
                <a:solidFill>
                  <a:schemeClr val="tx2"/>
                </a:solidFill>
                <a:latin typeface="Arial" charset="0"/>
              </a:rPr>
            </a:br>
            <a:r>
              <a:rPr lang="en-GB" sz="1800" dirty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GB" sz="1800" b="1" dirty="0">
                <a:solidFill>
                  <a:schemeClr val="tx2"/>
                </a:solidFill>
                <a:latin typeface="Arial Narrow" pitchFamily="34" charset="0"/>
              </a:rPr>
              <a:t>national</a:t>
            </a:r>
            <a:br>
              <a:rPr lang="en-GB" sz="1800" b="1" dirty="0">
                <a:solidFill>
                  <a:schemeClr val="tx2"/>
                </a:solidFill>
                <a:latin typeface="Arial Narrow" pitchFamily="34" charset="0"/>
              </a:rPr>
            </a:br>
            <a:endParaRPr lang="en-GB" sz="1800" b="1" dirty="0">
              <a:solidFill>
                <a:schemeClr val="tx2"/>
              </a:solidFill>
              <a:latin typeface="Arial" charset="0"/>
            </a:endParaRPr>
          </a:p>
          <a:p>
            <a:endParaRPr lang="en-GB" sz="1800" dirty="0">
              <a:solidFill>
                <a:schemeClr val="tx2"/>
              </a:solidFill>
              <a:latin typeface="Arial" charset="0"/>
            </a:endParaRPr>
          </a:p>
          <a:p>
            <a:r>
              <a:rPr lang="en-GB" sz="1800" b="1" dirty="0">
                <a:solidFill>
                  <a:schemeClr val="tx2"/>
                </a:solidFill>
                <a:latin typeface="Arial" charset="0"/>
              </a:rPr>
              <a:t>Level 2</a:t>
            </a:r>
            <a:r>
              <a:rPr lang="en-GB" sz="18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GB" sz="1800" dirty="0">
                <a:solidFill>
                  <a:schemeClr val="tx2"/>
                </a:solidFill>
                <a:latin typeface="Arial" charset="0"/>
              </a:rPr>
            </a:br>
            <a:r>
              <a:rPr lang="en-GB" sz="1800" dirty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GB" sz="1800" b="1" dirty="0">
                <a:solidFill>
                  <a:schemeClr val="tx2"/>
                </a:solidFill>
                <a:latin typeface="Arial Narrow" pitchFamily="34" charset="0"/>
              </a:rPr>
              <a:t>district</a:t>
            </a:r>
          </a:p>
          <a:p>
            <a:r>
              <a:rPr lang="en-GB" sz="1800" dirty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GB" sz="1800" dirty="0" smtClean="0">
                <a:solidFill>
                  <a:schemeClr val="tx2"/>
                </a:solidFill>
                <a:latin typeface="Arial Narrow" pitchFamily="34" charset="0"/>
              </a:rPr>
              <a:t>school</a:t>
            </a:r>
            <a:endParaRPr lang="en-GB" sz="1800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en-GB" sz="1800" dirty="0">
              <a:solidFill>
                <a:schemeClr val="tx2"/>
              </a:solidFill>
              <a:latin typeface="Arial" charset="0"/>
            </a:endParaRPr>
          </a:p>
          <a:p>
            <a:endParaRPr lang="en-GB" sz="1800" dirty="0">
              <a:solidFill>
                <a:schemeClr val="tx2"/>
              </a:solidFill>
              <a:latin typeface="Arial" charset="0"/>
            </a:endParaRPr>
          </a:p>
          <a:p>
            <a:r>
              <a:rPr lang="en-GB" sz="1800" b="1" dirty="0">
                <a:solidFill>
                  <a:schemeClr val="tx2"/>
                </a:solidFill>
                <a:latin typeface="Arial" charset="0"/>
              </a:rPr>
              <a:t>Level 3</a:t>
            </a:r>
            <a:r>
              <a:rPr lang="en-GB" sz="18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GB" sz="1800" dirty="0">
                <a:solidFill>
                  <a:schemeClr val="tx2"/>
                </a:solidFill>
                <a:latin typeface="Arial" charset="0"/>
              </a:rPr>
            </a:br>
            <a:r>
              <a:rPr lang="en-GB" sz="1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1800" b="1" dirty="0">
                <a:solidFill>
                  <a:schemeClr val="tx2"/>
                </a:solidFill>
                <a:latin typeface="Arial Narrow" pitchFamily="34" charset="0"/>
              </a:rPr>
              <a:t>classroom</a:t>
            </a:r>
          </a:p>
          <a:p>
            <a:endParaRPr lang="en-GB" sz="1800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GB" sz="1800" dirty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en-GB" sz="1800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en-GB" sz="1800" dirty="0">
                <a:solidFill>
                  <a:schemeClr val="tx2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49363" y="2034233"/>
            <a:ext cx="6334125" cy="1106147"/>
            <a:chOff x="1249363" y="2034233"/>
            <a:chExt cx="6334125" cy="1106147"/>
          </a:xfrm>
        </p:grpSpPr>
        <p:grpSp>
          <p:nvGrpSpPr>
            <p:cNvPr id="10" name="Group 9"/>
            <p:cNvGrpSpPr/>
            <p:nvPr/>
          </p:nvGrpSpPr>
          <p:grpSpPr>
            <a:xfrm>
              <a:off x="1249363" y="2034233"/>
              <a:ext cx="6334125" cy="674687"/>
              <a:chOff x="1249363" y="1731963"/>
              <a:chExt cx="6334125" cy="674687"/>
            </a:xfrm>
          </p:grpSpPr>
          <p:sp>
            <p:nvSpPr>
              <p:cNvPr id="14349" name="Rectangle 31"/>
              <p:cNvSpPr>
                <a:spLocks noChangeArrowheads="1"/>
              </p:cNvSpPr>
              <p:nvPr/>
            </p:nvSpPr>
            <p:spPr bwMode="auto">
              <a:xfrm>
                <a:off x="1282700" y="2116138"/>
                <a:ext cx="6300788" cy="2333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0" name="Rectangle 32"/>
              <p:cNvSpPr>
                <a:spLocks noChangeArrowheads="1"/>
              </p:cNvSpPr>
              <p:nvPr/>
            </p:nvSpPr>
            <p:spPr bwMode="auto">
              <a:xfrm>
                <a:off x="1282700" y="2116138"/>
                <a:ext cx="6300788" cy="23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1" name="Rectangle 33"/>
              <p:cNvSpPr>
                <a:spLocks noChangeArrowheads="1"/>
              </p:cNvSpPr>
              <p:nvPr/>
            </p:nvSpPr>
            <p:spPr bwMode="auto">
              <a:xfrm>
                <a:off x="1249363" y="1731963"/>
                <a:ext cx="6300787" cy="674687"/>
              </a:xfrm>
              <a:prstGeom prst="rect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2" name="Rectangle 34"/>
              <p:cNvSpPr>
                <a:spLocks noChangeArrowheads="1"/>
              </p:cNvSpPr>
              <p:nvPr/>
            </p:nvSpPr>
            <p:spPr bwMode="auto">
              <a:xfrm>
                <a:off x="1331913" y="1803400"/>
                <a:ext cx="506548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800" dirty="0">
                    <a:solidFill>
                      <a:srgbClr val="000000"/>
                    </a:solidFill>
                    <a:latin typeface="Arial" charset="0"/>
                  </a:rPr>
                  <a:t>General National Objectives and Education </a:t>
                </a:r>
                <a:r>
                  <a:rPr lang="en-GB" sz="1800" dirty="0" smtClean="0">
                    <a:solidFill>
                      <a:srgbClr val="000000"/>
                    </a:solidFill>
                    <a:latin typeface="Arial" charset="0"/>
                  </a:rPr>
                  <a:t>policy</a:t>
                </a:r>
                <a:br>
                  <a:rPr lang="en-GB" sz="1800" dirty="0" smtClean="0">
                    <a:solidFill>
                      <a:srgbClr val="000000"/>
                    </a:solidFill>
                    <a:latin typeface="Arial" charset="0"/>
                  </a:rPr>
                </a:br>
                <a:r>
                  <a:rPr lang="en-GB" sz="1800" i="1" dirty="0">
                    <a:solidFill>
                      <a:srgbClr val="000000"/>
                    </a:solidFill>
                    <a:latin typeface="Arial" charset="0"/>
                  </a:rPr>
                  <a:t>National </a:t>
                </a:r>
                <a:r>
                  <a:rPr lang="en-GB" sz="1800" i="1" dirty="0" smtClean="0">
                    <a:solidFill>
                      <a:srgbClr val="000000"/>
                    </a:solidFill>
                    <a:latin typeface="Arial" charset="0"/>
                  </a:rPr>
                  <a:t>level curriculum and assessment</a:t>
                </a:r>
                <a:endParaRPr lang="en-GB" sz="1800" i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4355" name="Freeform 295"/>
            <p:cNvSpPr>
              <a:spLocks/>
            </p:cNvSpPr>
            <p:nvPr/>
          </p:nvSpPr>
          <p:spPr bwMode="auto">
            <a:xfrm>
              <a:off x="4173538" y="2928119"/>
              <a:ext cx="174736" cy="204324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356" name="Freeform 295"/>
            <p:cNvSpPr>
              <a:spLocks/>
            </p:cNvSpPr>
            <p:nvPr/>
          </p:nvSpPr>
          <p:spPr bwMode="auto">
            <a:xfrm rot="10800000">
              <a:off x="3983037" y="2924944"/>
              <a:ext cx="174736" cy="204324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421" name="Freeform 295"/>
            <p:cNvSpPr>
              <a:spLocks/>
            </p:cNvSpPr>
            <p:nvPr/>
          </p:nvSpPr>
          <p:spPr bwMode="auto">
            <a:xfrm>
              <a:off x="2242235" y="2936056"/>
              <a:ext cx="174749" cy="204324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422" name="Freeform 295"/>
            <p:cNvSpPr>
              <a:spLocks/>
            </p:cNvSpPr>
            <p:nvPr/>
          </p:nvSpPr>
          <p:spPr bwMode="auto">
            <a:xfrm rot="10800000">
              <a:off x="2051720" y="2932881"/>
              <a:ext cx="174749" cy="204324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372" name="Freeform 54"/>
            <p:cNvSpPr>
              <a:spLocks/>
            </p:cNvSpPr>
            <p:nvPr/>
          </p:nvSpPr>
          <p:spPr bwMode="auto">
            <a:xfrm>
              <a:off x="6519863" y="2926836"/>
              <a:ext cx="173072" cy="199258"/>
            </a:xfrm>
            <a:custGeom>
              <a:avLst/>
              <a:gdLst>
                <a:gd name="T0" fmla="*/ 2147483647 w 104"/>
                <a:gd name="T1" fmla="*/ 2147483647 h 118"/>
                <a:gd name="T2" fmla="*/ 2147483647 w 104"/>
                <a:gd name="T3" fmla="*/ 2147483647 h 118"/>
                <a:gd name="T4" fmla="*/ 2147483647 w 104"/>
                <a:gd name="T5" fmla="*/ 0 h 118"/>
                <a:gd name="T6" fmla="*/ 2147483647 w 104"/>
                <a:gd name="T7" fmla="*/ 0 h 118"/>
                <a:gd name="T8" fmla="*/ 2147483647 w 104"/>
                <a:gd name="T9" fmla="*/ 2147483647 h 118"/>
                <a:gd name="T10" fmla="*/ 0 w 104"/>
                <a:gd name="T11" fmla="*/ 2147483647 h 118"/>
                <a:gd name="T12" fmla="*/ 2147483647 w 104"/>
                <a:gd name="T13" fmla="*/ 2147483647 h 118"/>
                <a:gd name="T14" fmla="*/ 2147483647 w 104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118"/>
                <a:gd name="T26" fmla="*/ 104 w 104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118">
                  <a:moveTo>
                    <a:pt x="104" y="89"/>
                  </a:moveTo>
                  <a:lnTo>
                    <a:pt x="79" y="89"/>
                  </a:lnTo>
                  <a:lnTo>
                    <a:pt x="79" y="0"/>
                  </a:lnTo>
                  <a:lnTo>
                    <a:pt x="25" y="0"/>
                  </a:lnTo>
                  <a:lnTo>
                    <a:pt x="25" y="89"/>
                  </a:lnTo>
                  <a:lnTo>
                    <a:pt x="0" y="89"/>
                  </a:lnTo>
                  <a:lnTo>
                    <a:pt x="53" y="118"/>
                  </a:lnTo>
                  <a:lnTo>
                    <a:pt x="104" y="8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373" name="Freeform 56"/>
            <p:cNvSpPr>
              <a:spLocks/>
            </p:cNvSpPr>
            <p:nvPr/>
          </p:nvSpPr>
          <p:spPr bwMode="auto">
            <a:xfrm>
              <a:off x="6519863" y="2926836"/>
              <a:ext cx="173072" cy="199258"/>
            </a:xfrm>
            <a:custGeom>
              <a:avLst/>
              <a:gdLst>
                <a:gd name="T0" fmla="*/ 2147483647 w 104"/>
                <a:gd name="T1" fmla="*/ 2147483647 h 118"/>
                <a:gd name="T2" fmla="*/ 2147483647 w 104"/>
                <a:gd name="T3" fmla="*/ 2147483647 h 118"/>
                <a:gd name="T4" fmla="*/ 2147483647 w 104"/>
                <a:gd name="T5" fmla="*/ 0 h 118"/>
                <a:gd name="T6" fmla="*/ 2147483647 w 104"/>
                <a:gd name="T7" fmla="*/ 0 h 118"/>
                <a:gd name="T8" fmla="*/ 2147483647 w 104"/>
                <a:gd name="T9" fmla="*/ 2147483647 h 118"/>
                <a:gd name="T10" fmla="*/ 0 w 104"/>
                <a:gd name="T11" fmla="*/ 2147483647 h 118"/>
                <a:gd name="T12" fmla="*/ 2147483647 w 104"/>
                <a:gd name="T13" fmla="*/ 2147483647 h 118"/>
                <a:gd name="T14" fmla="*/ 2147483647 w 104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118"/>
                <a:gd name="T26" fmla="*/ 104 w 104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118">
                  <a:moveTo>
                    <a:pt x="104" y="89"/>
                  </a:moveTo>
                  <a:lnTo>
                    <a:pt x="79" y="89"/>
                  </a:lnTo>
                  <a:lnTo>
                    <a:pt x="79" y="0"/>
                  </a:lnTo>
                  <a:lnTo>
                    <a:pt x="25" y="0"/>
                  </a:lnTo>
                  <a:lnTo>
                    <a:pt x="25" y="89"/>
                  </a:lnTo>
                  <a:lnTo>
                    <a:pt x="0" y="89"/>
                  </a:lnTo>
                  <a:lnTo>
                    <a:pt x="53" y="118"/>
                  </a:lnTo>
                  <a:lnTo>
                    <a:pt x="104" y="8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374" name="Freeform 58"/>
            <p:cNvSpPr>
              <a:spLocks/>
            </p:cNvSpPr>
            <p:nvPr/>
          </p:nvSpPr>
          <p:spPr bwMode="auto">
            <a:xfrm>
              <a:off x="6519863" y="2926836"/>
              <a:ext cx="173072" cy="199258"/>
            </a:xfrm>
            <a:custGeom>
              <a:avLst/>
              <a:gdLst>
                <a:gd name="T0" fmla="*/ 2147483647 w 104"/>
                <a:gd name="T1" fmla="*/ 2147483647 h 118"/>
                <a:gd name="T2" fmla="*/ 2147483647 w 104"/>
                <a:gd name="T3" fmla="*/ 2147483647 h 118"/>
                <a:gd name="T4" fmla="*/ 2147483647 w 104"/>
                <a:gd name="T5" fmla="*/ 0 h 118"/>
                <a:gd name="T6" fmla="*/ 2147483647 w 104"/>
                <a:gd name="T7" fmla="*/ 0 h 118"/>
                <a:gd name="T8" fmla="*/ 2147483647 w 104"/>
                <a:gd name="T9" fmla="*/ 2147483647 h 118"/>
                <a:gd name="T10" fmla="*/ 0 w 104"/>
                <a:gd name="T11" fmla="*/ 2147483647 h 118"/>
                <a:gd name="T12" fmla="*/ 2147483647 w 104"/>
                <a:gd name="T13" fmla="*/ 2147483647 h 118"/>
                <a:gd name="T14" fmla="*/ 2147483647 w 104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118"/>
                <a:gd name="T26" fmla="*/ 104 w 104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118">
                  <a:moveTo>
                    <a:pt x="104" y="89"/>
                  </a:moveTo>
                  <a:lnTo>
                    <a:pt x="79" y="89"/>
                  </a:lnTo>
                  <a:lnTo>
                    <a:pt x="79" y="0"/>
                  </a:lnTo>
                  <a:lnTo>
                    <a:pt x="25" y="0"/>
                  </a:lnTo>
                  <a:lnTo>
                    <a:pt x="25" y="89"/>
                  </a:lnTo>
                  <a:lnTo>
                    <a:pt x="0" y="89"/>
                  </a:lnTo>
                  <a:lnTo>
                    <a:pt x="53" y="118"/>
                  </a:lnTo>
                  <a:lnTo>
                    <a:pt x="104" y="8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375" name="Freeform 295"/>
            <p:cNvSpPr>
              <a:spLocks/>
            </p:cNvSpPr>
            <p:nvPr/>
          </p:nvSpPr>
          <p:spPr bwMode="auto">
            <a:xfrm rot="10800000">
              <a:off x="6269037" y="2924944"/>
              <a:ext cx="174736" cy="204324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0 h 121"/>
                <a:gd name="T6" fmla="*/ 2147483647 w 105"/>
                <a:gd name="T7" fmla="*/ 0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0 w 105"/>
                <a:gd name="T15" fmla="*/ 214748364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21"/>
                <a:gd name="T26" fmla="*/ 105 w 105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21">
                  <a:moveTo>
                    <a:pt x="0" y="91"/>
                  </a:moveTo>
                  <a:lnTo>
                    <a:pt x="26" y="91"/>
                  </a:lnTo>
                  <a:lnTo>
                    <a:pt x="26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105" y="91"/>
                  </a:lnTo>
                  <a:lnTo>
                    <a:pt x="53" y="12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58888" y="3232150"/>
            <a:ext cx="6354762" cy="692150"/>
            <a:chOff x="1258888" y="3232150"/>
            <a:chExt cx="6354762" cy="692150"/>
          </a:xfrm>
        </p:grpSpPr>
        <p:sp>
          <p:nvSpPr>
            <p:cNvPr id="14343" name="Rectangle 14"/>
            <p:cNvSpPr>
              <a:spLocks noChangeArrowheads="1"/>
            </p:cNvSpPr>
            <p:nvPr/>
          </p:nvSpPr>
          <p:spPr bwMode="auto">
            <a:xfrm>
              <a:off x="3357563" y="3289300"/>
              <a:ext cx="1655762" cy="584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45" name="Rectangle 16"/>
            <p:cNvSpPr>
              <a:spLocks noChangeArrowheads="1"/>
            </p:cNvSpPr>
            <p:nvPr/>
          </p:nvSpPr>
          <p:spPr bwMode="auto">
            <a:xfrm>
              <a:off x="3276600" y="3260725"/>
              <a:ext cx="1800225" cy="638175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46" name="Rectangle 17"/>
            <p:cNvSpPr>
              <a:spLocks noChangeArrowheads="1"/>
            </p:cNvSpPr>
            <p:nvPr/>
          </p:nvSpPr>
          <p:spPr bwMode="auto">
            <a:xfrm>
              <a:off x="3364550" y="3417014"/>
              <a:ext cx="168475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  <a:latin typeface="Arial" charset="0"/>
                </a:rPr>
                <a:t>Learning</a:t>
              </a:r>
              <a:r>
                <a:rPr lang="en-GB" sz="1500" dirty="0">
                  <a:solidFill>
                    <a:srgbClr val="000000"/>
                  </a:solidFill>
                  <a:latin typeface="Arial" charset="0"/>
                </a:rPr>
                <a:t> materials </a:t>
              </a:r>
              <a:endParaRPr lang="en-GB" dirty="0"/>
            </a:p>
          </p:txBody>
        </p:sp>
        <p:sp>
          <p:nvSpPr>
            <p:cNvPr id="14404" name="Rectangle 6"/>
            <p:cNvSpPr>
              <a:spLocks noChangeArrowheads="1"/>
            </p:cNvSpPr>
            <p:nvPr/>
          </p:nvSpPr>
          <p:spPr bwMode="auto">
            <a:xfrm>
              <a:off x="1258888" y="3255963"/>
              <a:ext cx="1981200" cy="65405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05" name="Rectangle 7"/>
            <p:cNvSpPr>
              <a:spLocks noChangeArrowheads="1"/>
            </p:cNvSpPr>
            <p:nvPr/>
          </p:nvSpPr>
          <p:spPr bwMode="auto">
            <a:xfrm>
              <a:off x="1399975" y="3399393"/>
              <a:ext cx="167943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500" dirty="0">
                  <a:solidFill>
                    <a:srgbClr val="000000"/>
                  </a:solidFill>
                  <a:latin typeface="Arial" charset="0"/>
                </a:rPr>
                <a:t>Teacher </a:t>
              </a:r>
              <a:r>
                <a:rPr lang="en-GB" sz="1600" dirty="0">
                  <a:solidFill>
                    <a:srgbClr val="000000"/>
                  </a:solidFill>
                  <a:latin typeface="Arial" charset="0"/>
                </a:rPr>
                <a:t>education</a:t>
              </a:r>
              <a:r>
                <a:rPr lang="en-GB" sz="1500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GB" dirty="0"/>
            </a:p>
          </p:txBody>
        </p:sp>
        <p:sp>
          <p:nvSpPr>
            <p:cNvPr id="14368" name="Rectangle 20"/>
            <p:cNvSpPr>
              <a:spLocks noChangeArrowheads="1"/>
            </p:cNvSpPr>
            <p:nvPr/>
          </p:nvSpPr>
          <p:spPr bwMode="auto">
            <a:xfrm>
              <a:off x="5243513" y="3289300"/>
              <a:ext cx="2339975" cy="584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69" name="Rectangle 21"/>
            <p:cNvSpPr>
              <a:spLocks noChangeArrowheads="1"/>
            </p:cNvSpPr>
            <p:nvPr/>
          </p:nvSpPr>
          <p:spPr bwMode="auto">
            <a:xfrm>
              <a:off x="5243513" y="3289300"/>
              <a:ext cx="2330450" cy="584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70" name="Rectangle 22"/>
            <p:cNvSpPr>
              <a:spLocks noChangeArrowheads="1"/>
            </p:cNvSpPr>
            <p:nvPr/>
          </p:nvSpPr>
          <p:spPr bwMode="auto">
            <a:xfrm>
              <a:off x="5135563" y="3246438"/>
              <a:ext cx="2447925" cy="676275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71" name="Rectangle 24"/>
            <p:cNvSpPr>
              <a:spLocks noChangeArrowheads="1"/>
            </p:cNvSpPr>
            <p:nvPr/>
          </p:nvSpPr>
          <p:spPr bwMode="auto">
            <a:xfrm>
              <a:off x="5165725" y="3232150"/>
              <a:ext cx="2447925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sz="1500" dirty="0">
                  <a:solidFill>
                    <a:srgbClr val="000000"/>
                  </a:solidFill>
                  <a:latin typeface="Arial" charset="0"/>
                </a:rPr>
                <a:t>Municipalities: </a:t>
              </a:r>
              <a:r>
                <a:rPr lang="en-GB" sz="1500" u="sng" dirty="0">
                  <a:solidFill>
                    <a:schemeClr val="accent1"/>
                  </a:solidFill>
                  <a:latin typeface="Arial Narrow" pitchFamily="34" charset="0"/>
                </a:rPr>
                <a:t>Local</a:t>
              </a:r>
              <a:r>
                <a:rPr lang="en-GB" sz="1500" u="sng" dirty="0">
                  <a:solidFill>
                    <a:srgbClr val="000000"/>
                  </a:solidFill>
                  <a:latin typeface="Arial Narrow" pitchFamily="34" charset="0"/>
                </a:rPr>
                <a:t> curriculum </a:t>
              </a:r>
              <a:r>
                <a:rPr lang="en-GB" sz="1500" dirty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en-GB" sz="1500" dirty="0">
                  <a:solidFill>
                    <a:srgbClr val="000000"/>
                  </a:solidFill>
                  <a:latin typeface="Arial" charset="0"/>
                </a:rPr>
                <a:t/>
              </a:r>
              <a:br>
                <a:rPr lang="en-GB" sz="1500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GB" sz="1500" dirty="0">
                  <a:solidFill>
                    <a:srgbClr val="000000"/>
                  </a:solidFill>
                  <a:latin typeface="Arial" charset="0"/>
                </a:rPr>
                <a:t>    </a:t>
              </a:r>
              <a:br>
                <a:rPr lang="en-GB" sz="1500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GB" sz="1500" dirty="0">
                  <a:solidFill>
                    <a:srgbClr val="000000"/>
                  </a:solidFill>
                  <a:latin typeface="Arial" charset="0"/>
                </a:rPr>
                <a:t>Schools: </a:t>
              </a:r>
              <a:r>
                <a:rPr lang="en-GB" sz="1500" dirty="0">
                  <a:solidFill>
                    <a:srgbClr val="000000"/>
                  </a:solidFill>
                  <a:latin typeface="Arial Narrow" pitchFamily="34" charset="0"/>
                </a:rPr>
                <a:t>principals &amp; teachers</a:t>
              </a:r>
              <a:endParaRPr lang="en-GB" dirty="0">
                <a:latin typeface="Arial Narrow" pitchFamily="34" charset="0"/>
              </a:endParaRPr>
            </a:p>
          </p:txBody>
        </p:sp>
        <p:cxnSp>
          <p:nvCxnSpPr>
            <p:cNvPr id="14376" name="Straight Connector 90"/>
            <p:cNvCxnSpPr>
              <a:cxnSpLocks noChangeShapeType="1"/>
            </p:cNvCxnSpPr>
            <p:nvPr/>
          </p:nvCxnSpPr>
          <p:spPr bwMode="auto">
            <a:xfrm>
              <a:off x="5145906" y="3531493"/>
              <a:ext cx="244827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9" name="Group 105"/>
            <p:cNvGrpSpPr>
              <a:grpSpLocks/>
            </p:cNvGrpSpPr>
            <p:nvPr/>
          </p:nvGrpSpPr>
          <p:grpSpPr bwMode="auto">
            <a:xfrm>
              <a:off x="3131839" y="3645614"/>
              <a:ext cx="2031692" cy="243766"/>
              <a:chOff x="3131746" y="3645086"/>
              <a:chExt cx="2031388" cy="244363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" name="Left-Right Arrow 101"/>
              <p:cNvSpPr>
                <a:spLocks noChangeArrowheads="1"/>
              </p:cNvSpPr>
              <p:nvPr/>
            </p:nvSpPr>
            <p:spPr bwMode="auto">
              <a:xfrm>
                <a:off x="3135527" y="3645086"/>
                <a:ext cx="288032" cy="129881"/>
              </a:xfrm>
              <a:prstGeom prst="leftRightArrow">
                <a:avLst>
                  <a:gd name="adj1" fmla="val 50000"/>
                  <a:gd name="adj2" fmla="val 50002"/>
                </a:avLst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25" name="Left-Right Arrow 103"/>
              <p:cNvSpPr>
                <a:spLocks noChangeArrowheads="1"/>
              </p:cNvSpPr>
              <p:nvPr/>
            </p:nvSpPr>
            <p:spPr bwMode="auto">
              <a:xfrm>
                <a:off x="3131746" y="3753812"/>
                <a:ext cx="2031388" cy="135637"/>
              </a:xfrm>
              <a:prstGeom prst="leftRightArrow">
                <a:avLst>
                  <a:gd name="adj1" fmla="val 50000"/>
                  <a:gd name="adj2" fmla="val 49967"/>
                </a:avLst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26" name="Left-Right Arrow 104"/>
              <p:cNvSpPr>
                <a:spLocks noChangeArrowheads="1"/>
              </p:cNvSpPr>
              <p:nvPr/>
            </p:nvSpPr>
            <p:spPr bwMode="auto">
              <a:xfrm>
                <a:off x="4873597" y="3645097"/>
                <a:ext cx="288032" cy="129882"/>
              </a:xfrm>
              <a:prstGeom prst="leftRightArrow">
                <a:avLst>
                  <a:gd name="adj1" fmla="val 50000"/>
                  <a:gd name="adj2" fmla="val 50002"/>
                </a:avLst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sp>
        <p:nvSpPr>
          <p:cNvPr id="14366" name="Freeform 14"/>
          <p:cNvSpPr>
            <a:spLocks noEditPoints="1"/>
          </p:cNvSpPr>
          <p:nvPr/>
        </p:nvSpPr>
        <p:spPr bwMode="auto">
          <a:xfrm>
            <a:off x="0" y="0"/>
            <a:ext cx="1782763" cy="1671638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135"/>
              <a:gd name="T187" fmla="*/ 0 h 7628"/>
              <a:gd name="T188" fmla="*/ 8135 w 8135"/>
              <a:gd name="T189" fmla="*/ 7628 h 76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rgbClr val="FDD83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1979712" y="940658"/>
            <a:ext cx="7038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PISA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2012 School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 …. 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7453313" y="1772816"/>
            <a:ext cx="1639887" cy="3416300"/>
            <a:chOff x="7576949" y="1484784"/>
            <a:chExt cx="1640493" cy="3415379"/>
          </a:xfrm>
        </p:grpSpPr>
        <p:sp>
          <p:nvSpPr>
            <p:cNvPr id="14427" name="TextBox 95"/>
            <p:cNvSpPr txBox="1">
              <a:spLocks noChangeArrowheads="1"/>
            </p:cNvSpPr>
            <p:nvPr/>
          </p:nvSpPr>
          <p:spPr bwMode="auto">
            <a:xfrm>
              <a:off x="7774456" y="1484784"/>
              <a:ext cx="1442986" cy="34153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>
                  <a:latin typeface="Arial Narrow" pitchFamily="34" charset="0"/>
                </a:rPr>
                <a:t>Partners:</a:t>
              </a:r>
              <a:br>
                <a:rPr lang="en-GB" sz="1800">
                  <a:latin typeface="Arial Narrow" pitchFamily="34" charset="0"/>
                </a:rPr>
              </a:br>
              <a:r>
                <a:rPr lang="en-GB" sz="1800">
                  <a:latin typeface="Arial Narrow" pitchFamily="34" charset="0"/>
                </a:rPr>
                <a:t>- union of    </a:t>
              </a:r>
              <a:br>
                <a:rPr lang="en-GB" sz="1800">
                  <a:latin typeface="Arial Narrow" pitchFamily="34" charset="0"/>
                </a:rPr>
              </a:br>
              <a:r>
                <a:rPr lang="en-GB" sz="1800">
                  <a:latin typeface="Arial Narrow" pitchFamily="34" charset="0"/>
                </a:rPr>
                <a:t>  municipalities</a:t>
              </a:r>
              <a:br>
                <a:rPr lang="en-GB" sz="1800">
                  <a:latin typeface="Arial Narrow" pitchFamily="34" charset="0"/>
                </a:rPr>
              </a:br>
              <a:r>
                <a:rPr lang="en-GB" sz="1800">
                  <a:latin typeface="Arial Narrow" pitchFamily="34" charset="0"/>
                </a:rPr>
                <a:t>- universities</a:t>
              </a:r>
              <a:br>
                <a:rPr lang="en-GB" sz="1800">
                  <a:latin typeface="Arial Narrow" pitchFamily="34" charset="0"/>
                </a:rPr>
              </a:br>
              <a:r>
                <a:rPr lang="en-GB" sz="1800">
                  <a:latin typeface="Arial Narrow" pitchFamily="34" charset="0"/>
                </a:rPr>
                <a:t>- industry </a:t>
              </a:r>
              <a:br>
                <a:rPr lang="en-GB" sz="1800">
                  <a:latin typeface="Arial Narrow" pitchFamily="34" charset="0"/>
                </a:rPr>
              </a:br>
              <a:r>
                <a:rPr lang="en-GB" sz="1800">
                  <a:latin typeface="Arial Narrow" pitchFamily="34" charset="0"/>
                </a:rPr>
                <a:t>  Interest </a:t>
              </a:r>
              <a:br>
                <a:rPr lang="en-GB" sz="1800">
                  <a:latin typeface="Arial Narrow" pitchFamily="34" charset="0"/>
                </a:rPr>
              </a:br>
              <a:r>
                <a:rPr lang="en-GB" sz="1800">
                  <a:latin typeface="Arial Narrow" pitchFamily="34" charset="0"/>
                </a:rPr>
                <a:t>  groups</a:t>
              </a:r>
            </a:p>
            <a:p>
              <a:r>
                <a:rPr lang="en-GB" sz="1800">
                  <a:latin typeface="Arial Narrow" pitchFamily="34" charset="0"/>
                </a:rPr>
                <a:t>- labour </a:t>
              </a:r>
              <a:br>
                <a:rPr lang="en-GB" sz="1800">
                  <a:latin typeface="Arial Narrow" pitchFamily="34" charset="0"/>
                </a:rPr>
              </a:br>
              <a:r>
                <a:rPr lang="en-GB" sz="1800">
                  <a:latin typeface="Arial Narrow" pitchFamily="34" charset="0"/>
                </a:rPr>
                <a:t>  unions </a:t>
              </a:r>
              <a:br>
                <a:rPr lang="en-GB" sz="1800">
                  <a:latin typeface="Arial Narrow" pitchFamily="34" charset="0"/>
                </a:rPr>
              </a:br>
              <a:r>
                <a:rPr lang="en-GB" sz="1800">
                  <a:latin typeface="Arial Narrow" pitchFamily="34" charset="0"/>
                </a:rPr>
                <a:t>- families</a:t>
              </a:r>
              <a:br>
                <a:rPr lang="en-GB" sz="1800">
                  <a:latin typeface="Arial Narrow" pitchFamily="34" charset="0"/>
                </a:rPr>
              </a:br>
              <a:r>
                <a:rPr lang="en-GB" sz="1800">
                  <a:latin typeface="Arial Narrow" pitchFamily="34" charset="0"/>
                </a:rPr>
                <a:t>- ...</a:t>
              </a:r>
              <a:br>
                <a:rPr lang="en-GB" sz="1800">
                  <a:latin typeface="Arial Narrow" pitchFamily="34" charset="0"/>
                </a:rPr>
              </a:br>
              <a:r>
                <a:rPr lang="en-GB" sz="1800">
                  <a:latin typeface="Arial Narrow" pitchFamily="34" charset="0"/>
                </a:rPr>
                <a:t>  </a:t>
              </a:r>
            </a:p>
          </p:txBody>
        </p:sp>
        <p:sp>
          <p:nvSpPr>
            <p:cNvPr id="14428" name="Freeform 58"/>
            <p:cNvSpPr>
              <a:spLocks/>
            </p:cNvSpPr>
            <p:nvPr/>
          </p:nvSpPr>
          <p:spPr bwMode="auto">
            <a:xfrm rot="16200000">
              <a:off x="7566915" y="2718566"/>
              <a:ext cx="216024" cy="195956"/>
            </a:xfrm>
            <a:custGeom>
              <a:avLst/>
              <a:gdLst>
                <a:gd name="T0" fmla="*/ 2147483647 w 104"/>
                <a:gd name="T1" fmla="*/ 2147483647 h 118"/>
                <a:gd name="T2" fmla="*/ 2147483647 w 104"/>
                <a:gd name="T3" fmla="*/ 2147483647 h 118"/>
                <a:gd name="T4" fmla="*/ 2147483647 w 104"/>
                <a:gd name="T5" fmla="*/ 0 h 118"/>
                <a:gd name="T6" fmla="*/ 2147483647 w 104"/>
                <a:gd name="T7" fmla="*/ 0 h 118"/>
                <a:gd name="T8" fmla="*/ 2147483647 w 104"/>
                <a:gd name="T9" fmla="*/ 2147483647 h 118"/>
                <a:gd name="T10" fmla="*/ 0 w 104"/>
                <a:gd name="T11" fmla="*/ 2147483647 h 118"/>
                <a:gd name="T12" fmla="*/ 2147483647 w 104"/>
                <a:gd name="T13" fmla="*/ 2147483647 h 118"/>
                <a:gd name="T14" fmla="*/ 2147483647 w 104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118"/>
                <a:gd name="T26" fmla="*/ 104 w 104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118">
                  <a:moveTo>
                    <a:pt x="104" y="89"/>
                  </a:moveTo>
                  <a:lnTo>
                    <a:pt x="79" y="89"/>
                  </a:lnTo>
                  <a:lnTo>
                    <a:pt x="79" y="0"/>
                  </a:lnTo>
                  <a:lnTo>
                    <a:pt x="25" y="0"/>
                  </a:lnTo>
                  <a:lnTo>
                    <a:pt x="25" y="89"/>
                  </a:lnTo>
                  <a:lnTo>
                    <a:pt x="0" y="89"/>
                  </a:lnTo>
                  <a:lnTo>
                    <a:pt x="53" y="118"/>
                  </a:lnTo>
                  <a:lnTo>
                    <a:pt x="104" y="8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429" name="Freeform 58"/>
            <p:cNvSpPr>
              <a:spLocks/>
            </p:cNvSpPr>
            <p:nvPr/>
          </p:nvSpPr>
          <p:spPr bwMode="auto">
            <a:xfrm rot="5400000">
              <a:off x="7569848" y="2430608"/>
              <a:ext cx="216024" cy="195961"/>
            </a:xfrm>
            <a:custGeom>
              <a:avLst/>
              <a:gdLst>
                <a:gd name="T0" fmla="*/ 2147483647 w 104"/>
                <a:gd name="T1" fmla="*/ 2147483647 h 118"/>
                <a:gd name="T2" fmla="*/ 2147483647 w 104"/>
                <a:gd name="T3" fmla="*/ 2147483647 h 118"/>
                <a:gd name="T4" fmla="*/ 2147483647 w 104"/>
                <a:gd name="T5" fmla="*/ 0 h 118"/>
                <a:gd name="T6" fmla="*/ 2147483647 w 104"/>
                <a:gd name="T7" fmla="*/ 0 h 118"/>
                <a:gd name="T8" fmla="*/ 2147483647 w 104"/>
                <a:gd name="T9" fmla="*/ 2147483647 h 118"/>
                <a:gd name="T10" fmla="*/ 0 w 104"/>
                <a:gd name="T11" fmla="*/ 2147483647 h 118"/>
                <a:gd name="T12" fmla="*/ 2147483647 w 104"/>
                <a:gd name="T13" fmla="*/ 2147483647 h 118"/>
                <a:gd name="T14" fmla="*/ 2147483647 w 104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118"/>
                <a:gd name="T26" fmla="*/ 104 w 104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118">
                  <a:moveTo>
                    <a:pt x="104" y="89"/>
                  </a:moveTo>
                  <a:lnTo>
                    <a:pt x="79" y="89"/>
                  </a:lnTo>
                  <a:lnTo>
                    <a:pt x="79" y="0"/>
                  </a:lnTo>
                  <a:lnTo>
                    <a:pt x="25" y="0"/>
                  </a:lnTo>
                  <a:lnTo>
                    <a:pt x="25" y="89"/>
                  </a:lnTo>
                  <a:lnTo>
                    <a:pt x="0" y="89"/>
                  </a:lnTo>
                  <a:lnTo>
                    <a:pt x="53" y="118"/>
                  </a:lnTo>
                  <a:lnTo>
                    <a:pt x="104" y="8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1" name="Rounded Rectangular Callout 10"/>
          <p:cNvSpPr/>
          <p:nvPr/>
        </p:nvSpPr>
        <p:spPr bwMode="auto">
          <a:xfrm>
            <a:off x="4666018" y="5843066"/>
            <a:ext cx="4181357" cy="936104"/>
          </a:xfrm>
          <a:prstGeom prst="wedgeRoundRectCallout">
            <a:avLst>
              <a:gd name="adj1" fmla="val -28858"/>
              <a:gd name="adj2" fmla="val -111635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4 % of the Finnish schools and 35% of the U.S. school reported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constant pressure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from many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parents side. </a:t>
            </a: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ounded Rectangular Callout 105"/>
          <p:cNvSpPr/>
          <p:nvPr/>
        </p:nvSpPr>
        <p:spPr bwMode="auto">
          <a:xfrm>
            <a:off x="88643" y="5843066"/>
            <a:ext cx="4181357" cy="936104"/>
          </a:xfrm>
          <a:prstGeom prst="wedgeRoundRectCallout">
            <a:avLst>
              <a:gd name="adj1" fmla="val 26508"/>
              <a:gd name="adj2" fmla="val -152296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70% of Finnish and 40% of U.S.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teachers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feel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that they are really responsible of student assessment</a:t>
            </a: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ounded Rectangular Callout 106"/>
          <p:cNvSpPr/>
          <p:nvPr/>
        </p:nvSpPr>
        <p:spPr bwMode="auto">
          <a:xfrm>
            <a:off x="35496" y="2442274"/>
            <a:ext cx="4181357" cy="1224136"/>
          </a:xfrm>
          <a:prstGeom prst="wedgeRoundRectCallout">
            <a:avLst>
              <a:gd name="adj1" fmla="val 81807"/>
              <a:gd name="adj2" fmla="val 58271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Finnish and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44% of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U.S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 feel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that they are responsible for the preparation of a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“local curriculum”</a:t>
            </a: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4" name="Group 94"/>
          <p:cNvGrpSpPr>
            <a:grpSpLocks/>
          </p:cNvGrpSpPr>
          <p:nvPr/>
        </p:nvGrpSpPr>
        <p:grpSpPr bwMode="auto">
          <a:xfrm>
            <a:off x="4965700" y="3141663"/>
            <a:ext cx="4179888" cy="2587625"/>
            <a:chOff x="4992688" y="2698750"/>
            <a:chExt cx="4179399" cy="3323944"/>
          </a:xfrm>
        </p:grpSpPr>
        <p:sp>
          <p:nvSpPr>
            <p:cNvPr id="75" name="Rectangle 96"/>
            <p:cNvSpPr>
              <a:spLocks noChangeArrowheads="1"/>
            </p:cNvSpPr>
            <p:nvPr/>
          </p:nvSpPr>
          <p:spPr bwMode="auto">
            <a:xfrm>
              <a:off x="4992688" y="2698750"/>
              <a:ext cx="4140200" cy="3251200"/>
            </a:xfrm>
            <a:prstGeom prst="rect">
              <a:avLst/>
            </a:prstGeom>
            <a:solidFill>
              <a:srgbClr val="FCD116">
                <a:alpha val="5411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Rectangle 97"/>
            <p:cNvSpPr>
              <a:spLocks noChangeArrowheads="1"/>
            </p:cNvSpPr>
            <p:nvPr/>
          </p:nvSpPr>
          <p:spPr bwMode="auto">
            <a:xfrm>
              <a:off x="6300788" y="5508625"/>
              <a:ext cx="2871299" cy="514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 i="1">
                  <a:solidFill>
                    <a:srgbClr val="996633"/>
                  </a:solidFill>
                  <a:latin typeface="Arial Narrow" pitchFamily="34" charset="0"/>
                </a:rPr>
                <a:t>Leadership &amp; management</a:t>
              </a:r>
              <a:endParaRPr lang="en-GB" sz="2000" b="1" i="1">
                <a:solidFill>
                  <a:srgbClr val="996633"/>
                </a:solidFill>
              </a:endParaRPr>
            </a:p>
          </p:txBody>
        </p:sp>
      </p:grpSp>
      <p:sp>
        <p:nvSpPr>
          <p:cNvPr id="108" name="Rounded Rectangular Callout 107"/>
          <p:cNvSpPr/>
          <p:nvPr/>
        </p:nvSpPr>
        <p:spPr bwMode="auto">
          <a:xfrm>
            <a:off x="4459997" y="1140712"/>
            <a:ext cx="4585593" cy="1499301"/>
          </a:xfrm>
          <a:prstGeom prst="wedgeRoundRectCallout">
            <a:avLst>
              <a:gd name="adj1" fmla="val -14834"/>
              <a:gd name="adj2" fmla="val 116787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% of the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 U.S. and 30% in Finland were encouraging teachers at least once a month to make sure that the professional development activities are in accordance with the curriculum aims.</a:t>
            </a: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62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6" grpId="0" animBg="1"/>
      <p:bldP spid="107" grpId="0" animBg="1"/>
      <p:bldP spid="1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1030188.JPG"/>
          <p:cNvPicPr>
            <a:picLocks noChangeAspect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64733"/>
            <a:ext cx="11081727" cy="80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00608" y="7533456"/>
            <a:ext cx="10715626" cy="192881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 smtClean="0"/>
              <a:t>National core curriculum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fi-FI" sz="2800" dirty="0" smtClean="0"/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1071563" y="6422082"/>
            <a:ext cx="69373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1600" b="1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1345123"/>
            <a:ext cx="7020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n-lt"/>
              </a:rPr>
              <a:t>3. An innovative school </a:t>
            </a:r>
            <a:r>
              <a:rPr lang="en-US" sz="3200" b="1" dirty="0" smtClean="0">
                <a:latin typeface="+mn-lt"/>
              </a:rPr>
              <a:t>model which </a:t>
            </a:r>
            <a:r>
              <a:rPr lang="en-US" sz="3200" b="1" dirty="0" smtClean="0">
                <a:latin typeface="+mn-lt"/>
              </a:rPr>
              <a:t>is supporting design and adoption of innovations 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3234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/>
          <p:cNvSpPr/>
          <p:nvPr/>
        </p:nvSpPr>
        <p:spPr>
          <a:xfrm>
            <a:off x="58057" y="4506158"/>
            <a:ext cx="9042399" cy="2351841"/>
          </a:xfrm>
          <a:prstGeom prst="cloud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lumMod val="50000"/>
                  </a:schemeClr>
                </a:gs>
                <a:gs pos="48000">
                  <a:schemeClr val="accent1">
                    <a:tint val="44500"/>
                    <a:satMod val="160000"/>
                    <a:lumMod val="96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1520" y="4109864"/>
            <a:ext cx="8892480" cy="6056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Suorakulmio 40"/>
          <p:cNvSpPr/>
          <p:nvPr/>
        </p:nvSpPr>
        <p:spPr>
          <a:xfrm>
            <a:off x="0" y="0"/>
            <a:ext cx="9144000" cy="9331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Values  and Aims of </a:t>
            </a:r>
            <a:r>
              <a:rPr lang="en-GB" sz="2400" b="1" i="1" dirty="0" smtClean="0">
                <a:latin typeface="Calibri" pitchFamily="34" charset="0"/>
                <a:cs typeface="Calibri" pitchFamily="34" charset="0"/>
              </a:rPr>
              <a:t>Innovative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F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innish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chools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248" y="5181028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Finnish</a:t>
            </a:r>
            <a:b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society</a:t>
            </a:r>
          </a:p>
          <a:p>
            <a:pPr algn="ctr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Partners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kstikehys 55"/>
          <p:cNvSpPr txBox="1"/>
          <p:nvPr/>
        </p:nvSpPr>
        <p:spPr>
          <a:xfrm>
            <a:off x="6732240" y="5122552"/>
            <a:ext cx="2196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          Global</a:t>
            </a:r>
          </a:p>
          <a:p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          Stakeholders</a:t>
            </a:r>
          </a:p>
          <a:p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Parents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327812" y="4437112"/>
            <a:ext cx="8708684" cy="461665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b="1" dirty="0" err="1" smtClean="0">
                <a:latin typeface="+mn-lt"/>
              </a:rPr>
              <a:t>Support</a:t>
            </a:r>
            <a:r>
              <a:rPr lang="fi-FI" b="1" dirty="0" smtClean="0">
                <a:latin typeface="+mn-lt"/>
              </a:rPr>
              <a:t> </a:t>
            </a:r>
            <a:r>
              <a:rPr lang="fi-FI" b="1" dirty="0">
                <a:latin typeface="+mn-lt"/>
              </a:rPr>
              <a:t>for </a:t>
            </a:r>
            <a:r>
              <a:rPr lang="en-US" b="1" dirty="0" smtClean="0">
                <a:latin typeface="+mn-lt"/>
              </a:rPr>
              <a:t>adoption </a:t>
            </a:r>
            <a:r>
              <a:rPr lang="en-US" b="1" dirty="0">
                <a:latin typeface="+mn-lt"/>
              </a:rPr>
              <a:t>of </a:t>
            </a:r>
            <a:r>
              <a:rPr lang="en-US" b="1" dirty="0" smtClean="0">
                <a:latin typeface="+mn-lt"/>
              </a:rPr>
              <a:t>educational innovations</a:t>
            </a:r>
            <a:endParaRPr lang="fi-FI" b="1" dirty="0">
              <a:latin typeface="+mn-lt"/>
            </a:endParaRPr>
          </a:p>
        </p:txBody>
      </p:sp>
      <p:pic>
        <p:nvPicPr>
          <p:cNvPr id="56323" name="Picture 3" descr="C:\Users\lavonen\AppData\Local\Microsoft\Windows\Temporary Internet Files\Content.IE5\TH3KA12D\MC9002026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869160"/>
            <a:ext cx="4671588" cy="1154317"/>
          </a:xfrm>
          <a:prstGeom prst="rect">
            <a:avLst/>
          </a:prstGeom>
          <a:noFill/>
        </p:spPr>
      </p:pic>
      <p:sp>
        <p:nvSpPr>
          <p:cNvPr id="19" name="Kuvatekstinuoli ylös 18"/>
          <p:cNvSpPr/>
          <p:nvPr/>
        </p:nvSpPr>
        <p:spPr>
          <a:xfrm rot="10800000">
            <a:off x="58058" y="925954"/>
            <a:ext cx="2329590" cy="3512457"/>
          </a:xfrm>
          <a:prstGeom prst="upArrowCallout">
            <a:avLst>
              <a:gd name="adj1" fmla="val 25510"/>
              <a:gd name="adj2" fmla="val 50000"/>
              <a:gd name="adj3" fmla="val 40530"/>
              <a:gd name="adj4" fmla="val 7337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kstikehys 47"/>
          <p:cNvSpPr txBox="1"/>
          <p:nvPr/>
        </p:nvSpPr>
        <p:spPr>
          <a:xfrm>
            <a:off x="106370" y="954048"/>
            <a:ext cx="2168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Professional teachers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Subject matter and pedagogical </a:t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knowledge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Collaboration skills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Partnership skills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Competence for lifelong learning</a:t>
            </a:r>
          </a:p>
        </p:txBody>
      </p:sp>
      <p:sp>
        <p:nvSpPr>
          <p:cNvPr id="21" name="Kuvatekstinuoli ylös 20"/>
          <p:cNvSpPr/>
          <p:nvPr/>
        </p:nvSpPr>
        <p:spPr>
          <a:xfrm rot="10800000">
            <a:off x="2474642" y="921659"/>
            <a:ext cx="2329590" cy="3512457"/>
          </a:xfrm>
          <a:prstGeom prst="upArrowCallout">
            <a:avLst>
              <a:gd name="adj1" fmla="val 25000"/>
              <a:gd name="adj2" fmla="val 50000"/>
              <a:gd name="adj3" fmla="val 40020"/>
              <a:gd name="adj4" fmla="val 7337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Kuvatekstinuoli ylös 21"/>
          <p:cNvSpPr/>
          <p:nvPr/>
        </p:nvSpPr>
        <p:spPr>
          <a:xfrm rot="10800000">
            <a:off x="4876755" y="925357"/>
            <a:ext cx="2329590" cy="3512457"/>
          </a:xfrm>
          <a:prstGeom prst="upArrowCallout">
            <a:avLst>
              <a:gd name="adj1" fmla="val 25000"/>
              <a:gd name="adj2" fmla="val 50000"/>
              <a:gd name="adj3" fmla="val 40020"/>
              <a:gd name="adj4" fmla="val 7337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Kuvatekstinuoli ylös 22"/>
          <p:cNvSpPr/>
          <p:nvPr/>
        </p:nvSpPr>
        <p:spPr>
          <a:xfrm rot="10800000">
            <a:off x="7286125" y="925954"/>
            <a:ext cx="1814331" cy="3580205"/>
          </a:xfrm>
          <a:prstGeom prst="upArrowCallout">
            <a:avLst>
              <a:gd name="adj1" fmla="val 37444"/>
              <a:gd name="adj2" fmla="val 49236"/>
              <a:gd name="adj3" fmla="val 55685"/>
              <a:gd name="adj4" fmla="val 7337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kstikehys 48"/>
          <p:cNvSpPr txBox="1"/>
          <p:nvPr/>
        </p:nvSpPr>
        <p:spPr>
          <a:xfrm>
            <a:off x="2491439" y="953389"/>
            <a:ext cx="23229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Local curriculum</a:t>
            </a:r>
          </a:p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And versatile </a:t>
            </a:r>
            <a:br>
              <a:rPr lang="en-GB" sz="1800" b="1" dirty="0" smtClean="0">
                <a:latin typeface="Calibri" pitchFamily="34" charset="0"/>
                <a:cs typeface="Calibri" pitchFamily="34" charset="0"/>
              </a:rPr>
            </a:b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environments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Broad aims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uture learning </a:t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environments and</a:t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tools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Teaching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and </a:t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assessment methods</a:t>
            </a:r>
          </a:p>
        </p:txBody>
      </p:sp>
      <p:sp>
        <p:nvSpPr>
          <p:cNvPr id="51" name="Tekstikehys 50"/>
          <p:cNvSpPr txBox="1"/>
          <p:nvPr/>
        </p:nvSpPr>
        <p:spPr>
          <a:xfrm>
            <a:off x="7339696" y="966163"/>
            <a:ext cx="16205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Family-school,</a:t>
            </a:r>
            <a:br>
              <a:rPr lang="en-GB" sz="1800" b="1" dirty="0" smtClean="0">
                <a:latin typeface="Calibri" pitchFamily="34" charset="0"/>
                <a:cs typeface="Calibri" pitchFamily="34" charset="0"/>
              </a:rPr>
            </a:b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society-school </a:t>
            </a:r>
            <a:br>
              <a:rPr lang="en-GB" sz="1800" b="1" dirty="0" smtClean="0">
                <a:latin typeface="Calibri" pitchFamily="34" charset="0"/>
                <a:cs typeface="Calibri" pitchFamily="34" charset="0"/>
              </a:rPr>
            </a:b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partnership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Collaboration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Informing / </a:t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interaction</a:t>
            </a:r>
          </a:p>
        </p:txBody>
      </p:sp>
      <p:sp>
        <p:nvSpPr>
          <p:cNvPr id="50" name="Tekstikehys 49"/>
          <p:cNvSpPr txBox="1"/>
          <p:nvPr/>
        </p:nvSpPr>
        <p:spPr>
          <a:xfrm>
            <a:off x="4835786" y="933164"/>
            <a:ext cx="24794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Leadership and </a:t>
            </a:r>
          </a:p>
          <a:p>
            <a:pPr algn="l"/>
            <a:r>
              <a:rPr lang="en-GB" sz="1800" b="1" dirty="0">
                <a:latin typeface="Calibri" pitchFamily="34" charset="0"/>
                <a:cs typeface="Calibri" pitchFamily="34" charset="0"/>
              </a:rPr>
              <a:t>q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uality culture</a:t>
            </a:r>
          </a:p>
          <a:p>
            <a:pPr marL="174625" indent="-174625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Distributed  </a:t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leadership and </a:t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management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Goal orientation  and interaction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Quality assurance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Teams and  teamwork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2241" y="6254308"/>
            <a:ext cx="405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Finnish school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5856" y="5557407"/>
            <a:ext cx="2376264" cy="461665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66"/>
                </a:solidFill>
                <a:latin typeface="Calibri" pitchFamily="34" charset="0"/>
                <a:cs typeface="Calibri" pitchFamily="34" charset="0"/>
              </a:rPr>
              <a:t>Diverse learners</a:t>
            </a:r>
            <a:endParaRPr lang="fi-FI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43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19" grpId="0" animBg="1"/>
      <p:bldP spid="48" grpId="0"/>
      <p:bldP spid="21" grpId="0" animBg="1"/>
      <p:bldP spid="22" grpId="0" animBg="1"/>
      <p:bldP spid="23" grpId="0" animBg="1"/>
      <p:bldP spid="49" grpId="0"/>
      <p:bldP spid="51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6/6f/LocationFinlandInEu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0"/>
            <a:ext cx="39528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1835696" y="0"/>
            <a:ext cx="7010400" cy="1116013"/>
          </a:xfrm>
        </p:spPr>
        <p:txBody>
          <a:bodyPr/>
          <a:lstStyle/>
          <a:p>
            <a:r>
              <a:rPr lang="en-US" altLang="fi-FI" dirty="0" smtClean="0"/>
              <a:t>Republic </a:t>
            </a:r>
            <a:r>
              <a:rPr lang="fi-FI" altLang="fi-FI" dirty="0" smtClean="0"/>
              <a:t>Finland </a:t>
            </a:r>
            <a:endParaRPr lang="en-GB" altLang="fi-FI" dirty="0" smtClean="0"/>
          </a:p>
        </p:txBody>
      </p:sp>
      <p:sp>
        <p:nvSpPr>
          <p:cNvPr id="41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25F9EA-3A6A-40EE-8195-A3C872B0DB40}" type="slidenum">
              <a:rPr lang="en-US" altLang="fi-FI" sz="1600">
                <a:latin typeface="Arial" pitchFamily="34" charset="0"/>
              </a:rPr>
              <a:pPr/>
              <a:t>2</a:t>
            </a:fld>
            <a:endParaRPr lang="en-US" altLang="fi-FI" sz="1600">
              <a:latin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03648" y="1543050"/>
            <a:ext cx="7010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5663" indent="-282575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274763" indent="-2286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93863" indent="-2286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112963" indent="-2286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70163" indent="-2286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3027363" indent="-2286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84563" indent="-2286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941763" indent="-2286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00100" eaLnBrk="1" hangingPunct="1">
              <a:lnSpc>
                <a:spcPct val="90000"/>
              </a:lnSpc>
            </a:pPr>
            <a:r>
              <a:rPr lang="en-US" kern="0" dirty="0" smtClean="0"/>
              <a:t>In northern Europe, </a:t>
            </a:r>
            <a:br>
              <a:rPr lang="en-US" kern="0" dirty="0" smtClean="0"/>
            </a:br>
            <a:r>
              <a:rPr lang="en-US" kern="0" dirty="0" smtClean="0"/>
              <a:t>area of 340 000 km</a:t>
            </a:r>
            <a:r>
              <a:rPr lang="en-US" kern="0" baseline="30000" dirty="0" smtClean="0"/>
              <a:t>2</a:t>
            </a:r>
            <a:r>
              <a:rPr lang="en-US" kern="0" dirty="0" smtClean="0"/>
              <a:t> </a:t>
            </a:r>
            <a:br>
              <a:rPr lang="en-US" kern="0" dirty="0" smtClean="0"/>
            </a:b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(12 times </a:t>
            </a:r>
            <a:r>
              <a:rPr lang="fi-F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Massachusetts</a:t>
            </a:r>
            <a:r>
              <a:rPr lang="en-US" kern="0" dirty="0" smtClean="0"/>
              <a:t>)</a:t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  <a:p>
            <a:pPr marL="800100" eaLnBrk="1" hangingPunct="1">
              <a:lnSpc>
                <a:spcPct val="90000"/>
              </a:lnSpc>
            </a:pPr>
            <a:r>
              <a:rPr lang="en-US" kern="0" dirty="0" smtClean="0"/>
              <a:t>5,4 million people </a:t>
            </a:r>
            <a:br>
              <a:rPr lang="en-US" kern="0" dirty="0" smtClean="0"/>
            </a:b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(about </a:t>
            </a:r>
            <a:r>
              <a:rPr lang="fi-F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Massachusetts</a:t>
            </a: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fi-FI" b="1" kern="0" dirty="0" smtClean="0"/>
              <a:t/>
            </a:r>
            <a:br>
              <a:rPr lang="fi-FI" b="1" kern="0" dirty="0" smtClean="0"/>
            </a:br>
            <a:endParaRPr lang="en-US" kern="0" dirty="0" smtClean="0"/>
          </a:p>
          <a:p>
            <a:pPr eaLnBrk="1" hangingPunct="1">
              <a:lnSpc>
                <a:spcPct val="90000"/>
              </a:lnSpc>
            </a:pPr>
            <a:endParaRPr lang="en-US" kern="0" dirty="0" smtClean="0"/>
          </a:p>
          <a:p>
            <a:pPr marL="808038" indent="-273050" eaLnBrk="1" hangingPunct="1">
              <a:lnSpc>
                <a:spcPct val="90000"/>
              </a:lnSpc>
            </a:pPr>
            <a:r>
              <a:rPr lang="en-US" kern="0" dirty="0" smtClean="0"/>
              <a:t>Success </a:t>
            </a:r>
            <a:r>
              <a:rPr lang="en-US" kern="0" dirty="0"/>
              <a:t>in </a:t>
            </a:r>
            <a:br>
              <a:rPr lang="en-US" kern="0" dirty="0"/>
            </a:br>
            <a:r>
              <a:rPr lang="en-US" kern="0" dirty="0"/>
              <a:t>- </a:t>
            </a:r>
            <a:r>
              <a:rPr lang="en-US" kern="0" dirty="0" smtClean="0"/>
              <a:t>welfare </a:t>
            </a:r>
            <a:br>
              <a:rPr lang="en-US" kern="0" dirty="0" smtClean="0"/>
            </a:br>
            <a:r>
              <a:rPr lang="en-US" kern="0" dirty="0" smtClean="0"/>
              <a:t>- education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163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Leadership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9A2F0-AF30-491C-98E6-0745394A03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100" name="Picture 4" descr="https://encrypted-tbn1.gstatic.com/images?q=tbn:ANd9GcQXN6twTzNEb60Is1GP6u7oy5CJ7rEJPv66Es0TdYLgsBVHAUrMf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" y="1407384"/>
            <a:ext cx="4380706" cy="303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yvienvahvuuksienkoulu.fi/@Bin/178920/Dia1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2.gstatic.com/images?q=tbn:ANd9GcRibddCafGeIiNo6g_TUkjK3SA3BlJXoqfcq0kRmYEfUk2G0Jt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56992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characteristics of leadership in an innovative </a:t>
            </a:r>
            <a:r>
              <a:rPr lang="en-GB" dirty="0" smtClean="0"/>
              <a:t>school in the Finnish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788" y="1600200"/>
            <a:ext cx="7288212" cy="4953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Combination of instructional and transformational leadership </a:t>
            </a:r>
            <a:r>
              <a:rPr lang="en-GB" sz="1800" dirty="0"/>
              <a:t>(Marks &amp; </a:t>
            </a:r>
            <a:r>
              <a:rPr lang="en-GB" sz="1800" dirty="0" err="1"/>
              <a:t>Printy</a:t>
            </a:r>
            <a:r>
              <a:rPr lang="en-GB" sz="1800" dirty="0"/>
              <a:t>, </a:t>
            </a:r>
            <a:r>
              <a:rPr lang="en-GB" sz="1800" dirty="0" smtClean="0"/>
              <a:t>2003; Huber </a:t>
            </a:r>
            <a:r>
              <a:rPr lang="en-GB" sz="1800" dirty="0"/>
              <a:t>&amp; </a:t>
            </a:r>
            <a:r>
              <a:rPr lang="en-GB" sz="1800" dirty="0" err="1"/>
              <a:t>Muijs</a:t>
            </a:r>
            <a:r>
              <a:rPr lang="en-GB" sz="1800" dirty="0"/>
              <a:t>, 2010</a:t>
            </a:r>
            <a:r>
              <a:rPr lang="en-GB" sz="1800" dirty="0" smtClean="0"/>
              <a:t>)</a:t>
            </a:r>
            <a:r>
              <a:rPr lang="en-GB" dirty="0" smtClean="0"/>
              <a:t>:</a:t>
            </a:r>
          </a:p>
          <a:p>
            <a:r>
              <a:rPr lang="en-GB" dirty="0" smtClean="0"/>
              <a:t>goal </a:t>
            </a:r>
            <a:r>
              <a:rPr lang="en-GB" dirty="0"/>
              <a:t>orientation, including a common vision; collaboration and interaction; and sharing of </a:t>
            </a:r>
            <a:r>
              <a:rPr lang="en-GB" dirty="0" smtClean="0"/>
              <a:t>responsibilities. </a:t>
            </a:r>
          </a:p>
          <a:p>
            <a:r>
              <a:rPr lang="en-GB" dirty="0" smtClean="0"/>
              <a:t>planning and </a:t>
            </a:r>
            <a:r>
              <a:rPr lang="en-GB" dirty="0"/>
              <a:t>implementation of the </a:t>
            </a:r>
            <a:r>
              <a:rPr lang="en-GB" dirty="0" smtClean="0"/>
              <a:t>local curriculum, allocation </a:t>
            </a:r>
            <a:r>
              <a:rPr lang="en-GB" dirty="0"/>
              <a:t>of the school budget and quality </a:t>
            </a:r>
            <a:r>
              <a:rPr lang="en-GB" dirty="0" smtClean="0"/>
              <a:t>assurance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Leadership </a:t>
            </a:r>
            <a:r>
              <a:rPr lang="en-GB" dirty="0"/>
              <a:t>to be demonstrated by employees </a:t>
            </a:r>
            <a:r>
              <a:rPr lang="en-GB" dirty="0" smtClean="0"/>
              <a:t>are</a:t>
            </a:r>
          </a:p>
          <a:p>
            <a:r>
              <a:rPr lang="en-GB" dirty="0" smtClean="0"/>
              <a:t>participation</a:t>
            </a:r>
            <a:r>
              <a:rPr lang="en-GB" dirty="0"/>
              <a:t>, empowerment, and commitment.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788" y="152400"/>
            <a:ext cx="7288212" cy="1116013"/>
          </a:xfrm>
        </p:spPr>
        <p:txBody>
          <a:bodyPr/>
          <a:lstStyle/>
          <a:p>
            <a:r>
              <a:rPr lang="en-US" dirty="0" smtClean="0"/>
              <a:t>Teacher </a:t>
            </a:r>
            <a:r>
              <a:rPr lang="en-US" dirty="0" smtClean="0"/>
              <a:t>leadership </a:t>
            </a:r>
            <a:r>
              <a:rPr lang="en-GB" sz="2000" dirty="0" smtClean="0"/>
              <a:t>(</a:t>
            </a:r>
            <a:r>
              <a:rPr lang="en-GB" sz="2000" dirty="0" err="1" smtClean="0"/>
              <a:t>Katzenmeyer</a:t>
            </a:r>
            <a:r>
              <a:rPr lang="en-GB" sz="2000" dirty="0" smtClean="0"/>
              <a:t> </a:t>
            </a:r>
            <a:r>
              <a:rPr lang="en-GB" sz="2000" dirty="0"/>
              <a:t>and Moller, 2001</a:t>
            </a:r>
            <a:r>
              <a:rPr lang="en-GB" sz="20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Broad meaning of teacher leadership </a:t>
            </a:r>
            <a:r>
              <a:rPr lang="en-US" sz="1800" dirty="0" smtClean="0"/>
              <a:t>fits well with the Finnish teachers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788" y="1600200"/>
            <a:ext cx="7288212" cy="495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dirty="0"/>
              <a:t>teacher leader </a:t>
            </a:r>
            <a:r>
              <a:rPr lang="en-GB" dirty="0" smtClean="0"/>
              <a:t>(Lieberman, 1992, Harris, 2003</a:t>
            </a:r>
            <a:r>
              <a:rPr lang="en-GB" dirty="0"/>
              <a:t>)</a:t>
            </a:r>
            <a:endParaRPr lang="en-GB" dirty="0" smtClean="0"/>
          </a:p>
          <a:p>
            <a:r>
              <a:rPr lang="en-GB" dirty="0"/>
              <a:t>has a clear vision and is goal oriented</a:t>
            </a:r>
          </a:p>
          <a:p>
            <a:r>
              <a:rPr lang="en-GB" dirty="0"/>
              <a:t>can plan, implement and assess his/her own practice and </a:t>
            </a:r>
            <a:r>
              <a:rPr lang="en-GB" dirty="0" smtClean="0"/>
              <a:t>students </a:t>
            </a:r>
            <a:r>
              <a:rPr lang="en-GB" dirty="0"/>
              <a:t>learning </a:t>
            </a:r>
          </a:p>
          <a:p>
            <a:r>
              <a:rPr lang="en-GB" dirty="0" smtClean="0"/>
              <a:t>has </a:t>
            </a:r>
            <a:r>
              <a:rPr lang="en-GB" dirty="0"/>
              <a:t>deep understanding on teaching and learning </a:t>
            </a:r>
          </a:p>
          <a:p>
            <a:endParaRPr lang="en-GB" dirty="0" smtClean="0"/>
          </a:p>
          <a:p>
            <a:r>
              <a:rPr lang="en-GB" dirty="0" smtClean="0"/>
              <a:t>is </a:t>
            </a:r>
            <a:r>
              <a:rPr lang="en-GB" dirty="0"/>
              <a:t>able to work collaboratively </a:t>
            </a:r>
            <a:r>
              <a:rPr lang="en-GB" dirty="0" smtClean="0"/>
              <a:t>with </a:t>
            </a:r>
            <a:r>
              <a:rPr lang="en-GB" dirty="0"/>
              <a:t>other teachers </a:t>
            </a:r>
            <a:endParaRPr lang="en-GB" dirty="0" smtClean="0"/>
          </a:p>
          <a:p>
            <a:r>
              <a:rPr lang="en-GB" dirty="0" smtClean="0"/>
              <a:t>is </a:t>
            </a:r>
            <a:r>
              <a:rPr lang="en-GB" dirty="0"/>
              <a:t>a facilitator, coach, mentor </a:t>
            </a:r>
            <a:r>
              <a:rPr lang="en-GB" dirty="0" smtClean="0"/>
              <a:t>or a </a:t>
            </a:r>
            <a:r>
              <a:rPr lang="en-GB" dirty="0"/>
              <a:t>trainer of </a:t>
            </a:r>
            <a:r>
              <a:rPr lang="en-GB" dirty="0" smtClean="0"/>
              <a:t>teachers</a:t>
            </a:r>
          </a:p>
          <a:p>
            <a:endParaRPr lang="en-GB" dirty="0" smtClean="0"/>
          </a:p>
          <a:p>
            <a:r>
              <a:rPr lang="en-GB" dirty="0" smtClean="0"/>
              <a:t>is able </a:t>
            </a:r>
            <a:r>
              <a:rPr lang="en-GB" dirty="0"/>
              <a:t>to consume research based knowledge </a:t>
            </a:r>
            <a:endParaRPr lang="en-GB" dirty="0" smtClean="0"/>
          </a:p>
          <a:p>
            <a:r>
              <a:rPr lang="en-GB" dirty="0"/>
              <a:t>Is a curriculum specialist and innovator for new approaches </a:t>
            </a:r>
          </a:p>
          <a:p>
            <a:r>
              <a:rPr lang="en-GB" dirty="0" smtClean="0"/>
              <a:t>is </a:t>
            </a:r>
            <a:r>
              <a:rPr lang="en-GB" dirty="0"/>
              <a:t>able to uses assessment outcomes for whole school development. </a:t>
            </a:r>
            <a:endParaRPr lang="fi-FI" dirty="0" smtClean="0"/>
          </a:p>
          <a:p>
            <a:r>
              <a:rPr lang="fi-FI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Left Brace 4"/>
          <p:cNvSpPr/>
          <p:nvPr/>
        </p:nvSpPr>
        <p:spPr bwMode="auto">
          <a:xfrm>
            <a:off x="1259632" y="1988840"/>
            <a:ext cx="288032" cy="1800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3794" y="2443606"/>
            <a:ext cx="1838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high quality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err="1" smtClean="0">
                <a:latin typeface="+mn-lt"/>
              </a:rPr>
              <a:t>profesionalism</a:t>
            </a:r>
            <a:endParaRPr lang="fi-FI" sz="2000" dirty="0">
              <a:latin typeface="+mn-lt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1259632" y="3789040"/>
            <a:ext cx="288032" cy="136815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35663" y="4168631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>
                <a:latin typeface="+mn-lt"/>
              </a:rPr>
              <a:t>n</a:t>
            </a:r>
            <a:r>
              <a:rPr lang="fi-FI" sz="2000" dirty="0" err="1" smtClean="0">
                <a:latin typeface="+mn-lt"/>
              </a:rPr>
              <a:t>etworks</a:t>
            </a:r>
            <a:r>
              <a:rPr lang="fi-FI" sz="2000" dirty="0" smtClean="0">
                <a:latin typeface="+mn-lt"/>
              </a:rPr>
              <a:t> &amp;</a:t>
            </a:r>
            <a:br>
              <a:rPr lang="fi-FI" sz="2000" dirty="0" smtClean="0">
                <a:latin typeface="+mn-lt"/>
              </a:rPr>
            </a:br>
            <a:r>
              <a:rPr lang="fi-FI" sz="2000" dirty="0" err="1" smtClean="0">
                <a:latin typeface="+mn-lt"/>
              </a:rPr>
              <a:t>partnership</a:t>
            </a:r>
            <a:endParaRPr lang="fi-FI" sz="2000" dirty="0">
              <a:latin typeface="+mn-lt"/>
            </a:endParaRPr>
          </a:p>
        </p:txBody>
      </p:sp>
      <p:sp>
        <p:nvSpPr>
          <p:cNvPr id="9" name="Left Brace 8"/>
          <p:cNvSpPr/>
          <p:nvPr/>
        </p:nvSpPr>
        <p:spPr bwMode="auto">
          <a:xfrm>
            <a:off x="1259632" y="5157192"/>
            <a:ext cx="288032" cy="158417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16022" y="5689010"/>
            <a:ext cx="116891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2000" dirty="0" err="1" smtClean="0">
                <a:latin typeface="+mn-lt"/>
              </a:rPr>
              <a:t>life-long-</a:t>
            </a:r>
            <a:r>
              <a:rPr lang="fi-FI" sz="2000" dirty="0" smtClean="0">
                <a:latin typeface="+mn-lt"/>
              </a:rPr>
              <a:t/>
            </a:r>
            <a:br>
              <a:rPr lang="fi-FI" sz="2000" dirty="0" smtClean="0">
                <a:latin typeface="+mn-lt"/>
              </a:rPr>
            </a:br>
            <a:r>
              <a:rPr lang="fi-FI" sz="2000" dirty="0" err="1" smtClean="0">
                <a:latin typeface="+mn-lt"/>
              </a:rPr>
              <a:t>learning</a:t>
            </a:r>
            <a:endParaRPr lang="fi-F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2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teachers experience leadership?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9A2F0-AF30-491C-98E6-0745394A03E8}" type="slidenum">
              <a:rPr lang="en-US" smtClean="0">
                <a:latin typeface="+mn-lt"/>
              </a:rPr>
              <a:pPr>
                <a:defRPr/>
              </a:pPr>
              <a:t>23</a:t>
            </a:fld>
            <a:endParaRPr lang="en-US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191247"/>
            <a:ext cx="16383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89" y="4610740"/>
            <a:ext cx="15335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76" y="1658958"/>
            <a:ext cx="14763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1979712" y="1700808"/>
            <a:ext cx="5112568" cy="1224136"/>
          </a:xfrm>
          <a:prstGeom prst="wedgeRoundRectCallout">
            <a:avLst>
              <a:gd name="adj1" fmla="val 72099"/>
              <a:gd name="adj2" fmla="val 27726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i="1" dirty="0">
                <a:latin typeface="+mn-lt"/>
              </a:rPr>
              <a:t>You can recognise </a:t>
            </a:r>
            <a:r>
              <a:rPr lang="en-GB" sz="1800" b="1" i="1" u="sng" dirty="0">
                <a:latin typeface="+mn-lt"/>
              </a:rPr>
              <a:t>goal orientation</a:t>
            </a:r>
            <a:r>
              <a:rPr lang="en-GB" sz="1800" i="1" u="sng" dirty="0">
                <a:latin typeface="+mn-lt"/>
              </a:rPr>
              <a:t> </a:t>
            </a:r>
            <a:r>
              <a:rPr lang="en-GB" sz="1800" i="1" dirty="0">
                <a:latin typeface="+mn-lt"/>
              </a:rPr>
              <a:t>in the operations of the </a:t>
            </a:r>
            <a:r>
              <a:rPr lang="en-GB" sz="1800" i="1" dirty="0" smtClean="0">
                <a:latin typeface="+mn-lt"/>
              </a:rPr>
              <a:t>school.</a:t>
            </a:r>
          </a:p>
          <a:p>
            <a:r>
              <a:rPr lang="en-GB" sz="1800" b="1" i="1" u="sng" dirty="0">
                <a:latin typeface="+mn-lt"/>
              </a:rPr>
              <a:t>Interaction </a:t>
            </a:r>
            <a:r>
              <a:rPr lang="en-GB" sz="1800" i="1" dirty="0">
                <a:latin typeface="+mn-lt"/>
              </a:rPr>
              <a:t>is organised through monthly meetings and weekly info breaks</a:t>
            </a:r>
            <a:r>
              <a:rPr lang="en-GB" sz="1800" i="1" dirty="0" smtClean="0">
                <a:latin typeface="+mn-lt"/>
              </a:rPr>
              <a:t/>
            </a:r>
            <a:br>
              <a:rPr lang="en-GB" sz="1800" i="1" dirty="0" smtClean="0">
                <a:latin typeface="+mn-lt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979712" y="5157192"/>
            <a:ext cx="5112568" cy="1224136"/>
          </a:xfrm>
          <a:prstGeom prst="wedgeRoundRectCallout">
            <a:avLst>
              <a:gd name="adj1" fmla="val 71791"/>
              <a:gd name="adj2" fmla="val -1735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i="1" dirty="0" smtClean="0">
                <a:latin typeface="+mn-lt"/>
              </a:rPr>
              <a:t>The </a:t>
            </a:r>
            <a:r>
              <a:rPr lang="en-GB" sz="1800" i="1" dirty="0">
                <a:latin typeface="+mn-lt"/>
              </a:rPr>
              <a:t>teachers and the principals should share a common vision </a:t>
            </a:r>
            <a:r>
              <a:rPr lang="en-GB" sz="1800" i="1" dirty="0" smtClean="0">
                <a:latin typeface="+mn-lt"/>
              </a:rPr>
              <a:t> … versatile collaboration support the </a:t>
            </a:r>
            <a:r>
              <a:rPr lang="en-GB" sz="1800" i="1" dirty="0">
                <a:latin typeface="+mn-lt"/>
              </a:rPr>
              <a:t>adoption </a:t>
            </a:r>
            <a:r>
              <a:rPr lang="en-GB" sz="1800" i="1" dirty="0" smtClean="0">
                <a:latin typeface="+mn-lt"/>
              </a:rPr>
              <a:t>… The </a:t>
            </a:r>
            <a:r>
              <a:rPr lang="en-GB" sz="1800" i="1" dirty="0">
                <a:latin typeface="+mn-lt"/>
              </a:rPr>
              <a:t>role of the school principal is important</a:t>
            </a:r>
            <a:r>
              <a:rPr lang="en-GB" sz="1800" dirty="0">
                <a:latin typeface="+mn-lt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979712" y="3429000"/>
            <a:ext cx="5112568" cy="1224136"/>
          </a:xfrm>
          <a:prstGeom prst="wedgeRoundRectCallout">
            <a:avLst>
              <a:gd name="adj1" fmla="val -66358"/>
              <a:gd name="adj2" fmla="val 1098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b="1" i="1" u="sng" dirty="0">
                <a:latin typeface="+mn-lt"/>
              </a:rPr>
              <a:t>Openness</a:t>
            </a:r>
            <a:r>
              <a:rPr lang="en-GB" sz="1800" i="1" dirty="0">
                <a:latin typeface="+mn-lt"/>
              </a:rPr>
              <a:t> and informing of forthcoming issues is </a:t>
            </a:r>
            <a:r>
              <a:rPr lang="en-GB" sz="1800" i="1" dirty="0" smtClean="0">
                <a:latin typeface="+mn-lt"/>
              </a:rPr>
              <a:t>important. … The </a:t>
            </a:r>
            <a:r>
              <a:rPr lang="en-GB" sz="1800" i="1" dirty="0">
                <a:latin typeface="+mn-lt"/>
              </a:rPr>
              <a:t>strength in leadership is </a:t>
            </a:r>
            <a:r>
              <a:rPr lang="en-GB" sz="1800" b="1" i="1" u="sng" dirty="0">
                <a:latin typeface="+mn-lt"/>
              </a:rPr>
              <a:t>shared </a:t>
            </a:r>
            <a:r>
              <a:rPr lang="en-GB" sz="1800" b="1" i="1" u="sng" dirty="0" smtClean="0">
                <a:latin typeface="+mn-lt"/>
              </a:rPr>
              <a:t>leadership.</a:t>
            </a:r>
          </a:p>
          <a:p>
            <a:r>
              <a:rPr lang="en-GB" sz="1800" b="1" i="1" u="sng" dirty="0">
                <a:latin typeface="+mn-lt"/>
              </a:rPr>
              <a:t>ICT is used </a:t>
            </a:r>
            <a:r>
              <a:rPr lang="en-GB" sz="1800" i="1" dirty="0">
                <a:latin typeface="+mn-lt"/>
              </a:rPr>
              <a:t>in school-home collaboration</a:t>
            </a:r>
            <a:endParaRPr lang="en-GB" sz="1800" b="1" i="1" u="sng" dirty="0" smtClean="0">
              <a:latin typeface="+mn-lt"/>
            </a:endParaRP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64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img.yle.fi/uutiset/arkisto/article5914577.ece/ALTERNATES/w960/Askolan%20lukion%20fysiikan%20opettaja%20Esa%20Honkaniemen%20Cern%20ryhmää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127549"/>
            <a:ext cx="4896545" cy="27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professionalism/ </a:t>
            </a:r>
            <a:r>
              <a:rPr lang="en-US" dirty="0" smtClean="0"/>
              <a:t>effectiveness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9A2F0-AF30-491C-98E6-0745394A03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2290" name="Picture 2" descr="https://encrypted-tbn0.gstatic.com/images?q=tbn:ANd9GcQwJzPzxlZejxQinJ9EwVYF4AcArfXx1awp1N0ZdeNk48LYFWg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109" y="4005064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g.yle.fi/uutiset/etela-karjala/article5512138.ece/ALTERNATES/w580/LUMA-luokkalaisia%20Sammonlahden%20koulussa%2017.2.201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55274"/>
            <a:ext cx="5524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encrypted-tbn0.gstatic.com/images?q=tbn:ANd9GcTJOhhtKTQ8ZbLyx4_m3V889ohNqTQfVNlje0ELhWHWsEPGcEYz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3" y="4136726"/>
            <a:ext cx="4656689" cy="309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</a:t>
            </a:r>
            <a:r>
              <a:rPr lang="en-US" u="sng" dirty="0" smtClean="0"/>
              <a:t>professionalism</a:t>
            </a:r>
            <a:r>
              <a:rPr lang="en-US" dirty="0" smtClean="0"/>
              <a:t> (and </a:t>
            </a:r>
            <a:r>
              <a:rPr lang="en-US" u="sng" dirty="0" err="1" smtClean="0"/>
              <a:t>professionality</a:t>
            </a:r>
            <a:r>
              <a:rPr lang="en-US" u="sng" dirty="0" smtClean="0"/>
              <a:t>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800" dirty="0" smtClean="0"/>
              <a:t>(Müller </a:t>
            </a:r>
            <a:r>
              <a:rPr lang="en-US" sz="1800" dirty="0"/>
              <a:t>et al, </a:t>
            </a:r>
            <a:r>
              <a:rPr lang="en-US" sz="1800" dirty="0" smtClean="0"/>
              <a:t>2010; </a:t>
            </a:r>
            <a:r>
              <a:rPr lang="en-US" sz="1800" dirty="0"/>
              <a:t>TALIS 2008 </a:t>
            </a:r>
            <a:r>
              <a:rPr lang="en-US" sz="1800" dirty="0" smtClean="0"/>
              <a:t>survey)</a:t>
            </a:r>
            <a:endParaRPr lang="fi-FI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Teacher </a:t>
            </a:r>
            <a:r>
              <a:rPr lang="en-US" u="sng" dirty="0"/>
              <a:t>professionalism</a:t>
            </a:r>
            <a:r>
              <a:rPr lang="en-US" dirty="0"/>
              <a:t> refers to </a:t>
            </a:r>
            <a:r>
              <a:rPr lang="en-US" dirty="0" smtClean="0"/>
              <a:t>status of teachers and depends </a:t>
            </a:r>
            <a:r>
              <a:rPr lang="en-US" dirty="0"/>
              <a:t>on </a:t>
            </a:r>
            <a:endParaRPr lang="en-US" dirty="0" smtClean="0"/>
          </a:p>
          <a:p>
            <a:pPr lvl="1"/>
            <a:r>
              <a:rPr lang="en-US" u="sng" dirty="0" smtClean="0"/>
              <a:t>cultural </a:t>
            </a:r>
            <a:r>
              <a:rPr lang="en-US" u="sng" dirty="0"/>
              <a:t>and </a:t>
            </a:r>
            <a:r>
              <a:rPr lang="en-US" u="sng" dirty="0" smtClean="0"/>
              <a:t>education policy factors at state level or context </a:t>
            </a:r>
            <a:r>
              <a:rPr lang="en-US" dirty="0" smtClean="0"/>
              <a:t>(</a:t>
            </a:r>
            <a:r>
              <a:rPr lang="en-US" i="1" dirty="0" smtClean="0"/>
              <a:t>accountability policy    </a:t>
            </a:r>
            <a:r>
              <a:rPr lang="en-US" dirty="0" smtClean="0">
                <a:sym typeface="Wingdings" pitchFamily="2" charset="2"/>
              </a:rPr>
              <a:t>  </a:t>
            </a:r>
            <a:r>
              <a:rPr lang="en-US" dirty="0" smtClean="0"/>
              <a:t> </a:t>
            </a:r>
            <a:r>
              <a:rPr lang="en-US" i="1" dirty="0" smtClean="0"/>
              <a:t>trust culture</a:t>
            </a:r>
            <a:r>
              <a:rPr lang="en-US" dirty="0" smtClean="0"/>
              <a:t>, …)</a:t>
            </a:r>
            <a:endParaRPr lang="en-US" dirty="0"/>
          </a:p>
          <a:p>
            <a:pPr lvl="1"/>
            <a:r>
              <a:rPr lang="en-US" u="sng" dirty="0" smtClean="0"/>
              <a:t>school </a:t>
            </a:r>
            <a:r>
              <a:rPr lang="en-US" u="sng" dirty="0"/>
              <a:t>level </a:t>
            </a:r>
            <a:r>
              <a:rPr lang="en-US" u="sng" dirty="0" smtClean="0"/>
              <a:t>factors </a:t>
            </a:r>
            <a:r>
              <a:rPr lang="en-US" dirty="0" smtClean="0"/>
              <a:t>(shared leadership, collaboration, </a:t>
            </a:r>
            <a:r>
              <a:rPr lang="en-US" i="1" dirty="0" smtClean="0"/>
              <a:t>school-society-family</a:t>
            </a:r>
            <a:r>
              <a:rPr lang="en-US" dirty="0" smtClean="0"/>
              <a:t> partnership …)</a:t>
            </a:r>
          </a:p>
          <a:p>
            <a:pPr lvl="1"/>
            <a:r>
              <a:rPr lang="en-US" u="sng" dirty="0" smtClean="0"/>
              <a:t>individual </a:t>
            </a:r>
            <a:r>
              <a:rPr lang="en-US" u="sng" dirty="0"/>
              <a:t>characteristics </a:t>
            </a:r>
            <a:r>
              <a:rPr lang="en-US" dirty="0"/>
              <a:t>(teacher knowledge, teaching philosophy, </a:t>
            </a:r>
            <a:r>
              <a:rPr lang="en-US" dirty="0" smtClean="0"/>
              <a:t>interaction </a:t>
            </a:r>
            <a:r>
              <a:rPr lang="en-US" dirty="0"/>
              <a:t>skills, </a:t>
            </a:r>
            <a:r>
              <a:rPr lang="en-US" dirty="0" smtClean="0"/>
              <a:t>…)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(Teacher </a:t>
            </a:r>
            <a:r>
              <a:rPr lang="en-US" u="sng" dirty="0" err="1"/>
              <a:t>professionality</a:t>
            </a:r>
            <a:r>
              <a:rPr lang="en-US" dirty="0"/>
              <a:t> </a:t>
            </a:r>
            <a:r>
              <a:rPr lang="en-US" dirty="0" smtClean="0"/>
              <a:t>is built on </a:t>
            </a:r>
            <a:r>
              <a:rPr lang="en-US" u="sng" dirty="0" smtClean="0"/>
              <a:t>knowledge</a:t>
            </a:r>
            <a:r>
              <a:rPr lang="en-US" u="sng" dirty="0"/>
              <a:t>, skills and procedures used at </a:t>
            </a:r>
            <a:r>
              <a:rPr lang="en-US" u="sng" dirty="0" smtClean="0"/>
              <a:t>work</a:t>
            </a:r>
            <a:r>
              <a:rPr lang="en-US" dirty="0" smtClean="0"/>
              <a:t>. 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Up-Down Arrow 4"/>
          <p:cNvSpPr/>
          <p:nvPr/>
        </p:nvSpPr>
        <p:spPr bwMode="auto">
          <a:xfrm>
            <a:off x="1763688" y="2420888"/>
            <a:ext cx="720080" cy="2016224"/>
          </a:xfrm>
          <a:prstGeom prst="upDownArrow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800" b="1" i="0" u="none" strike="noStrike" cap="none" normalizeH="0" baseline="24000" dirty="0" err="1" smtClean="0">
                <a:ln>
                  <a:noFill/>
                </a:ln>
                <a:solidFill>
                  <a:srgbClr val="C09200"/>
                </a:solidFill>
                <a:effectLst/>
                <a:latin typeface="+mn-lt"/>
              </a:rPr>
              <a:t>All</a:t>
            </a:r>
            <a:r>
              <a:rPr kumimoji="0" lang="fi-FI" sz="2800" b="1" i="0" u="none" strike="noStrike" cap="none" normalizeH="0" baseline="24000" dirty="0" smtClean="0">
                <a:ln>
                  <a:noFill/>
                </a:ln>
                <a:solidFill>
                  <a:srgbClr val="C09200"/>
                </a:solidFill>
                <a:effectLst/>
                <a:latin typeface="+mn-lt"/>
              </a:rPr>
              <a:t> </a:t>
            </a:r>
            <a:r>
              <a:rPr kumimoji="0" lang="fi-FI" sz="2800" b="1" i="0" u="none" strike="noStrike" cap="none" normalizeH="0" baseline="24000" dirty="0" err="1" smtClean="0">
                <a:ln>
                  <a:noFill/>
                </a:ln>
                <a:solidFill>
                  <a:srgbClr val="C09200"/>
                </a:solidFill>
                <a:effectLst/>
                <a:latin typeface="+mn-lt"/>
              </a:rPr>
              <a:t>important</a:t>
            </a:r>
            <a:endParaRPr kumimoji="0" lang="fi-FI" sz="800" b="1" i="0" u="none" strike="noStrike" cap="none" normalizeH="0" baseline="24000" dirty="0" smtClean="0">
              <a:ln>
                <a:noFill/>
              </a:ln>
              <a:solidFill>
                <a:srgbClr val="C09200"/>
              </a:solidFill>
              <a:effectLst/>
              <a:latin typeface="+mn-lt"/>
            </a:endParaRPr>
          </a:p>
        </p:txBody>
      </p:sp>
      <p:sp>
        <p:nvSpPr>
          <p:cNvPr id="6" name="Left Brace 5"/>
          <p:cNvSpPr/>
          <p:nvPr/>
        </p:nvSpPr>
        <p:spPr bwMode="auto">
          <a:xfrm>
            <a:off x="1403648" y="2276872"/>
            <a:ext cx="431502" cy="2448272"/>
          </a:xfrm>
          <a:prstGeom prst="leftBrac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79069" y="2993177"/>
            <a:ext cx="26933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 err="1" smtClean="0">
                <a:solidFill>
                  <a:schemeClr val="accent1"/>
                </a:solidFill>
                <a:latin typeface="+mn-lt"/>
              </a:rPr>
              <a:t>Are</a:t>
            </a:r>
            <a:r>
              <a:rPr lang="fi-FI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fi-FI" sz="2000" b="1" dirty="0" err="1" smtClean="0">
                <a:solidFill>
                  <a:schemeClr val="accent1"/>
                </a:solidFill>
                <a:latin typeface="+mn-lt"/>
              </a:rPr>
              <a:t>supportive</a:t>
            </a:r>
            <a:r>
              <a:rPr lang="fi-FI" sz="20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fi-FI" sz="2000" b="1" dirty="0" smtClean="0">
                <a:solidFill>
                  <a:schemeClr val="accent1"/>
                </a:solidFill>
                <a:latin typeface="+mn-lt"/>
              </a:rPr>
              <a:t>for</a:t>
            </a:r>
            <a:br>
              <a:rPr lang="fi-FI" sz="2000" b="1" dirty="0" smtClean="0">
                <a:solidFill>
                  <a:schemeClr val="accent1"/>
                </a:solidFill>
                <a:latin typeface="+mn-lt"/>
              </a:rPr>
            </a:br>
            <a:r>
              <a:rPr lang="fi-FI" sz="2000" b="1" dirty="0" smtClean="0">
                <a:solidFill>
                  <a:schemeClr val="accent1"/>
                </a:solidFill>
                <a:latin typeface="+mn-lt"/>
              </a:rPr>
              <a:t>design and adoption</a:t>
            </a:r>
          </a:p>
          <a:p>
            <a:pPr algn="ctr"/>
            <a:r>
              <a:rPr lang="fi-FI" sz="2000" b="1" dirty="0">
                <a:solidFill>
                  <a:schemeClr val="accent1"/>
                </a:solidFill>
                <a:latin typeface="+mn-lt"/>
              </a:rPr>
              <a:t>o</a:t>
            </a:r>
            <a:r>
              <a:rPr lang="fi-FI" sz="2000" b="1" dirty="0" smtClean="0">
                <a:solidFill>
                  <a:schemeClr val="accent1"/>
                </a:solidFill>
                <a:latin typeface="+mn-lt"/>
              </a:rPr>
              <a:t>f </a:t>
            </a:r>
            <a:r>
              <a:rPr lang="fi-FI" sz="2000" b="1" dirty="0" err="1" smtClean="0">
                <a:solidFill>
                  <a:schemeClr val="accent1"/>
                </a:solidFill>
                <a:latin typeface="+mn-lt"/>
              </a:rPr>
              <a:t>innovations</a:t>
            </a:r>
            <a:endParaRPr lang="fi-FI" sz="20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66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Diverse definitions </a:t>
            </a:r>
            <a:r>
              <a:rPr lang="en-US" dirty="0" smtClean="0"/>
              <a:t>to professionalism </a:t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/>
              <a:t>Hargreaves &amp; Goodson, 1996; Evans, 2008; </a:t>
            </a:r>
            <a:r>
              <a:rPr lang="en-US" sz="1600" dirty="0" err="1"/>
              <a:t>Freidson</a:t>
            </a:r>
            <a:r>
              <a:rPr lang="en-US" sz="1600" dirty="0"/>
              <a:t>, 2001; Urban &amp; </a:t>
            </a:r>
            <a:r>
              <a:rPr lang="en-US" sz="1600" dirty="0" err="1"/>
              <a:t>Dalli</a:t>
            </a:r>
            <a:r>
              <a:rPr lang="en-US" sz="1600" dirty="0"/>
              <a:t>, </a:t>
            </a:r>
            <a:r>
              <a:rPr lang="en-US" sz="1600" dirty="0" smtClean="0"/>
              <a:t>2011; </a:t>
            </a:r>
            <a:r>
              <a:rPr lang="en-US" sz="1600" dirty="0" err="1" smtClean="0"/>
              <a:t>Evetts</a:t>
            </a:r>
            <a:r>
              <a:rPr lang="en-US" sz="1600" dirty="0"/>
              <a:t>, </a:t>
            </a:r>
            <a:r>
              <a:rPr lang="en-US" sz="1600" dirty="0" smtClean="0"/>
              <a:t>2012)</a:t>
            </a:r>
            <a:endParaRPr lang="fi-FI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788" y="1600200"/>
            <a:ext cx="7288212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Characteristics of </a:t>
            </a:r>
            <a:r>
              <a:rPr lang="en-US" b="1" dirty="0" err="1" smtClean="0"/>
              <a:t>professionality</a:t>
            </a:r>
            <a:r>
              <a:rPr lang="en-US" sz="1600" dirty="0" smtClean="0"/>
              <a:t>:</a:t>
            </a:r>
            <a:endParaRPr lang="en-US" sz="1800" dirty="0" smtClean="0"/>
          </a:p>
          <a:p>
            <a:r>
              <a:rPr lang="en-US" dirty="0" smtClean="0"/>
              <a:t>The </a:t>
            </a:r>
            <a:r>
              <a:rPr lang="en-US" u="sng" dirty="0" smtClean="0"/>
              <a:t>professional</a:t>
            </a:r>
            <a:r>
              <a:rPr lang="en-US" dirty="0"/>
              <a:t> (conceptual</a:t>
            </a:r>
            <a:r>
              <a:rPr lang="en-US" dirty="0" smtClean="0"/>
              <a:t>) </a:t>
            </a:r>
            <a:r>
              <a:rPr lang="en-US" u="sng" dirty="0" smtClean="0"/>
              <a:t>knowledge base </a:t>
            </a:r>
            <a:r>
              <a:rPr lang="en-US" dirty="0" smtClean="0"/>
              <a:t> </a:t>
            </a:r>
          </a:p>
          <a:p>
            <a:r>
              <a:rPr lang="en-US" u="sng" dirty="0" smtClean="0"/>
              <a:t>Self-regulation</a:t>
            </a:r>
            <a:r>
              <a:rPr lang="en-US" dirty="0" smtClean="0"/>
              <a:t> of and -control over the work (self-assessment). </a:t>
            </a:r>
          </a:p>
          <a:p>
            <a:r>
              <a:rPr lang="en-US" dirty="0"/>
              <a:t>Specific </a:t>
            </a:r>
            <a:r>
              <a:rPr lang="en-US" u="sng" dirty="0"/>
              <a:t>professional ideology</a:t>
            </a:r>
            <a:r>
              <a:rPr lang="en-US" dirty="0"/>
              <a:t>, incl. shared understanding of professional </a:t>
            </a:r>
            <a:r>
              <a:rPr lang="en-US" u="sng" dirty="0"/>
              <a:t>values and ethics code 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Include </a:t>
            </a:r>
            <a:r>
              <a:rPr lang="en-US" u="sng" dirty="0" smtClean="0"/>
              <a:t>social and individual elements</a:t>
            </a:r>
          </a:p>
          <a:p>
            <a:r>
              <a:rPr lang="en-US" dirty="0" smtClean="0"/>
              <a:t>Strong </a:t>
            </a:r>
            <a:r>
              <a:rPr lang="en-US" u="sng" dirty="0" smtClean="0"/>
              <a:t>institutionalization</a:t>
            </a:r>
            <a:r>
              <a:rPr lang="en-US" dirty="0" smtClean="0"/>
              <a:t> of an occupational group.</a:t>
            </a:r>
          </a:p>
          <a:p>
            <a:endParaRPr lang="en-US" dirty="0" smtClean="0"/>
          </a:p>
          <a:p>
            <a:r>
              <a:rPr lang="en-US" u="sng" dirty="0" smtClean="0"/>
              <a:t>Autonomous role in </a:t>
            </a:r>
            <a:r>
              <a:rPr lang="en-US" dirty="0" smtClean="0"/>
              <a:t>planning and implementation.</a:t>
            </a:r>
          </a:p>
          <a:p>
            <a:r>
              <a:rPr lang="en-US" dirty="0" smtClean="0"/>
              <a:t>Work (activities) is complex and </a:t>
            </a:r>
            <a:r>
              <a:rPr lang="en-US" u="sng" dirty="0" smtClean="0"/>
              <a:t>not easy to standardize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1" name="Left Brace 10"/>
          <p:cNvSpPr/>
          <p:nvPr/>
        </p:nvSpPr>
        <p:spPr bwMode="auto">
          <a:xfrm>
            <a:off x="1259632" y="1988840"/>
            <a:ext cx="288032" cy="1800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3794" y="2443606"/>
            <a:ext cx="1838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high quality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err="1" smtClean="0">
                <a:latin typeface="+mn-lt"/>
              </a:rPr>
              <a:t>profesionalism</a:t>
            </a:r>
            <a:endParaRPr lang="fi-FI" sz="2000" dirty="0">
              <a:latin typeface="+mn-lt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1259632" y="3789040"/>
            <a:ext cx="288032" cy="136815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35663" y="4168631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>
                <a:latin typeface="+mn-lt"/>
              </a:rPr>
              <a:t>n</a:t>
            </a:r>
            <a:r>
              <a:rPr lang="fi-FI" sz="2000" dirty="0" err="1" smtClean="0">
                <a:latin typeface="+mn-lt"/>
              </a:rPr>
              <a:t>etworks</a:t>
            </a:r>
            <a:r>
              <a:rPr lang="fi-FI" sz="2000" dirty="0" smtClean="0">
                <a:latin typeface="+mn-lt"/>
              </a:rPr>
              <a:t> &amp;</a:t>
            </a:r>
            <a:br>
              <a:rPr lang="fi-FI" sz="2000" dirty="0" smtClean="0">
                <a:latin typeface="+mn-lt"/>
              </a:rPr>
            </a:br>
            <a:r>
              <a:rPr lang="fi-FI" sz="2000" dirty="0" err="1" smtClean="0">
                <a:latin typeface="+mn-lt"/>
              </a:rPr>
              <a:t>partnership</a:t>
            </a:r>
            <a:endParaRPr lang="fi-FI" sz="2000" dirty="0">
              <a:latin typeface="+mn-lt"/>
            </a:endParaRPr>
          </a:p>
        </p:txBody>
      </p:sp>
      <p:sp>
        <p:nvSpPr>
          <p:cNvPr id="15" name="Left Brace 14"/>
          <p:cNvSpPr/>
          <p:nvPr/>
        </p:nvSpPr>
        <p:spPr bwMode="auto">
          <a:xfrm>
            <a:off x="1259632" y="5157192"/>
            <a:ext cx="288032" cy="158417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16022" y="5689010"/>
            <a:ext cx="116891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2000" dirty="0" err="1" smtClean="0">
                <a:latin typeface="+mn-lt"/>
              </a:rPr>
              <a:t>life-long-</a:t>
            </a:r>
            <a:r>
              <a:rPr lang="fi-FI" sz="2000" dirty="0" smtClean="0">
                <a:latin typeface="+mn-lt"/>
              </a:rPr>
              <a:t/>
            </a:r>
            <a:br>
              <a:rPr lang="fi-FI" sz="2000" dirty="0" smtClean="0">
                <a:latin typeface="+mn-lt"/>
              </a:rPr>
            </a:br>
            <a:r>
              <a:rPr lang="fi-FI" sz="2000" dirty="0" err="1" smtClean="0">
                <a:latin typeface="+mn-lt"/>
              </a:rPr>
              <a:t>learning</a:t>
            </a:r>
            <a:endParaRPr lang="fi-F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33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teachers experience teacher professionalism?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9A2F0-AF30-491C-98E6-0745394A03E8}" type="slidenum">
              <a:rPr lang="en-US" smtClean="0">
                <a:latin typeface="+mn-lt"/>
              </a:rPr>
              <a:pPr>
                <a:defRPr/>
              </a:pPr>
              <a:t>27</a:t>
            </a:fld>
            <a:endParaRPr lang="en-US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89" y="4952950"/>
            <a:ext cx="15335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76" y="3356992"/>
            <a:ext cx="14763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1979712" y="3820572"/>
            <a:ext cx="5112568" cy="801112"/>
          </a:xfrm>
          <a:prstGeom prst="wedgeRoundRectCallout">
            <a:avLst>
              <a:gd name="adj1" fmla="val 72099"/>
              <a:gd name="adj2" fmla="val 27726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i="1" dirty="0">
                <a:latin typeface="+mn-lt"/>
              </a:rPr>
              <a:t>In our school teachers has versatile subject and pedagogical </a:t>
            </a:r>
            <a:r>
              <a:rPr lang="en-GB" sz="1800" i="1" dirty="0" smtClean="0">
                <a:latin typeface="+mn-lt"/>
              </a:rPr>
              <a:t>knowledge.</a:t>
            </a:r>
            <a:br>
              <a:rPr lang="en-GB" sz="1800" i="1" dirty="0" smtClean="0">
                <a:latin typeface="+mn-lt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979712" y="5991174"/>
            <a:ext cx="5112568" cy="732363"/>
          </a:xfrm>
          <a:prstGeom prst="wedgeRoundRectCallout">
            <a:avLst>
              <a:gd name="adj1" fmla="val 71791"/>
              <a:gd name="adj2" fmla="val -56098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i="1" dirty="0">
                <a:latin typeface="+mn-lt"/>
              </a:rPr>
              <a:t>It is important to learn to use new technology </a:t>
            </a:r>
            <a:r>
              <a:rPr lang="en-GB" sz="1800" i="1" dirty="0" smtClean="0">
                <a:latin typeface="+mn-lt"/>
              </a:rPr>
              <a:t>continuously.</a:t>
            </a:r>
            <a:endParaRPr lang="en-US" sz="1800" dirty="0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465662"/>
            <a:ext cx="16383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 bwMode="auto">
          <a:xfrm>
            <a:off x="1979712" y="4703415"/>
            <a:ext cx="5112568" cy="1224136"/>
          </a:xfrm>
          <a:prstGeom prst="wedgeRoundRectCallout">
            <a:avLst>
              <a:gd name="adj1" fmla="val -66358"/>
              <a:gd name="adj2" fmla="val 1098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i="1" dirty="0">
                <a:latin typeface="+mn-lt"/>
              </a:rPr>
              <a:t>We share experiences and know-how in pedagogical coffee </a:t>
            </a:r>
            <a:r>
              <a:rPr lang="en-GB" sz="1800" i="1" dirty="0" smtClean="0">
                <a:latin typeface="+mn-lt"/>
              </a:rPr>
              <a:t>meetings.</a:t>
            </a:r>
            <a:br>
              <a:rPr lang="en-GB" sz="1800" i="1" dirty="0" smtClean="0">
                <a:latin typeface="+mn-lt"/>
              </a:rPr>
            </a:br>
            <a:r>
              <a:rPr lang="en-GB" sz="1800" i="1" dirty="0" smtClean="0">
                <a:latin typeface="+mn-lt"/>
              </a:rPr>
              <a:t>Teachers </a:t>
            </a:r>
            <a:r>
              <a:rPr lang="en-GB" sz="1800" i="1" dirty="0">
                <a:latin typeface="+mn-lt"/>
              </a:rPr>
              <a:t>are eager to develop their own work and interested about new </a:t>
            </a:r>
            <a:r>
              <a:rPr lang="en-GB" sz="1800" i="1" dirty="0" smtClean="0">
                <a:latin typeface="+mn-lt"/>
              </a:rPr>
              <a:t>innovations.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150" y="1557338"/>
            <a:ext cx="68413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n-lt"/>
              </a:rPr>
              <a:t>Teachers </a:t>
            </a:r>
            <a:r>
              <a:rPr lang="en-GB" sz="2000" dirty="0" smtClean="0">
                <a:latin typeface="+mn-lt"/>
              </a:rPr>
              <a:t>named </a:t>
            </a:r>
            <a:r>
              <a:rPr lang="en-GB" sz="2000" dirty="0">
                <a:latin typeface="+mn-lt"/>
              </a:rPr>
              <a:t>three main areas which are crucial in their professionalism from the point of view of design, implement and adopt of educational </a:t>
            </a:r>
            <a:r>
              <a:rPr lang="en-GB" sz="2000" dirty="0" smtClean="0">
                <a:latin typeface="+mn-lt"/>
              </a:rPr>
              <a:t>innovations: </a:t>
            </a:r>
            <a:br>
              <a:rPr lang="en-GB" sz="2000" dirty="0" smtClean="0">
                <a:latin typeface="+mn-lt"/>
              </a:rPr>
            </a:br>
            <a:r>
              <a:rPr lang="en-GB" sz="2000" dirty="0" smtClean="0">
                <a:latin typeface="+mn-lt"/>
              </a:rPr>
              <a:t>- </a:t>
            </a:r>
            <a:r>
              <a:rPr lang="en-GB" sz="2000" dirty="0">
                <a:latin typeface="+mn-lt"/>
              </a:rPr>
              <a:t>pedagogical competence, </a:t>
            </a:r>
            <a:r>
              <a:rPr lang="en-GB" sz="2000" dirty="0" smtClean="0">
                <a:latin typeface="+mn-lt"/>
              </a:rPr>
              <a:t/>
            </a:r>
            <a:br>
              <a:rPr lang="en-GB" sz="2000" dirty="0" smtClean="0">
                <a:latin typeface="+mn-lt"/>
              </a:rPr>
            </a:br>
            <a:r>
              <a:rPr lang="en-GB" sz="2000" dirty="0" smtClean="0">
                <a:latin typeface="+mn-lt"/>
              </a:rPr>
              <a:t>- their </a:t>
            </a:r>
            <a:r>
              <a:rPr lang="en-GB" sz="2000" dirty="0">
                <a:latin typeface="+mn-lt"/>
              </a:rPr>
              <a:t>skills in partnership and </a:t>
            </a:r>
            <a:r>
              <a:rPr lang="en-GB" sz="2000" dirty="0" smtClean="0">
                <a:latin typeface="+mn-lt"/>
              </a:rPr>
              <a:t>networking</a:t>
            </a:r>
            <a:br>
              <a:rPr lang="en-GB" sz="2000" dirty="0" smtClean="0">
                <a:latin typeface="+mn-lt"/>
              </a:rPr>
            </a:br>
            <a:r>
              <a:rPr lang="en-GB" sz="2000" dirty="0" smtClean="0">
                <a:latin typeface="+mn-lt"/>
              </a:rPr>
              <a:t>- willingness </a:t>
            </a:r>
            <a:r>
              <a:rPr lang="en-GB" sz="2000" dirty="0">
                <a:latin typeface="+mn-lt"/>
              </a:rPr>
              <a:t>to </a:t>
            </a:r>
            <a:r>
              <a:rPr lang="en-GB" sz="2000" dirty="0" smtClean="0">
                <a:latin typeface="+mn-lt"/>
              </a:rPr>
              <a:t>life-long-learning, design and adoption of</a:t>
            </a:r>
            <a:br>
              <a:rPr lang="en-GB" sz="2000" dirty="0" smtClean="0">
                <a:latin typeface="+mn-lt"/>
              </a:rPr>
            </a:br>
            <a:r>
              <a:rPr lang="en-GB" sz="2000" dirty="0" smtClean="0">
                <a:latin typeface="+mn-lt"/>
              </a:rPr>
              <a:t>  innovations </a:t>
            </a:r>
            <a:endParaRPr lang="fi-F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98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332656"/>
            <a:ext cx="7010400" cy="1116013"/>
          </a:xfrm>
        </p:spPr>
        <p:txBody>
          <a:bodyPr/>
          <a:lstStyle/>
          <a:p>
            <a:r>
              <a:rPr lang="en-GB" dirty="0"/>
              <a:t>Networks and School-society-family-partnerships are supportive for </a:t>
            </a:r>
            <a:r>
              <a:rPr lang="en-GB" dirty="0" smtClean="0"/>
              <a:t>…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364" y="1905000"/>
            <a:ext cx="7010400" cy="4953000"/>
          </a:xfrm>
        </p:spPr>
        <p:txBody>
          <a:bodyPr/>
          <a:lstStyle/>
          <a:p>
            <a:r>
              <a:rPr lang="en-GB" u="sng" dirty="0" smtClean="0"/>
              <a:t>sharing, generating </a:t>
            </a:r>
            <a:r>
              <a:rPr lang="en-GB" u="sng" dirty="0"/>
              <a:t>and adoption of </a:t>
            </a:r>
            <a:r>
              <a:rPr lang="en-GB" dirty="0" smtClean="0"/>
              <a:t>educational </a:t>
            </a:r>
            <a:r>
              <a:rPr lang="en-GB" dirty="0"/>
              <a:t>innovations (Rogers, 2003</a:t>
            </a:r>
            <a:r>
              <a:rPr lang="en-GB" dirty="0" smtClean="0"/>
              <a:t>),</a:t>
            </a:r>
            <a:endParaRPr lang="en-GB" dirty="0"/>
          </a:p>
          <a:p>
            <a:r>
              <a:rPr lang="en-GB" dirty="0" smtClean="0"/>
              <a:t>creation </a:t>
            </a:r>
            <a:r>
              <a:rPr lang="en-GB" dirty="0"/>
              <a:t>of </a:t>
            </a:r>
            <a:r>
              <a:rPr lang="en-GB" u="sng" dirty="0"/>
              <a:t>environments or cultures supportive for learning</a:t>
            </a:r>
            <a:r>
              <a:rPr lang="en-GB" dirty="0"/>
              <a:t> and for use of new knowledge and skills in different </a:t>
            </a:r>
            <a:r>
              <a:rPr lang="en-GB" dirty="0" smtClean="0"/>
              <a:t>contexts </a:t>
            </a:r>
            <a:r>
              <a:rPr lang="en-GB" dirty="0"/>
              <a:t>(</a:t>
            </a:r>
            <a:r>
              <a:rPr lang="en-GB" dirty="0" err="1"/>
              <a:t>Bransford</a:t>
            </a:r>
            <a:r>
              <a:rPr lang="en-GB" dirty="0"/>
              <a:t> &amp; Donovan, 2005; Epstein, 2009)</a:t>
            </a:r>
            <a:r>
              <a:rPr lang="en-GB" dirty="0" smtClean="0"/>
              <a:t>,</a:t>
            </a:r>
          </a:p>
          <a:p>
            <a:r>
              <a:rPr lang="en-GB" dirty="0" smtClean="0"/>
              <a:t>the </a:t>
            </a:r>
            <a:r>
              <a:rPr lang="en-GB" dirty="0"/>
              <a:t>development of </a:t>
            </a:r>
            <a:r>
              <a:rPr lang="en-GB" u="sng" dirty="0"/>
              <a:t>interest and motivation </a:t>
            </a:r>
            <a:r>
              <a:rPr lang="en-GB" u="sng" dirty="0" smtClean="0"/>
              <a:t>through rich context</a:t>
            </a:r>
            <a:r>
              <a:rPr lang="en-GB" dirty="0" smtClean="0"/>
              <a:t>s </a:t>
            </a:r>
            <a:r>
              <a:rPr lang="en-US" dirty="0"/>
              <a:t>(Bennett, Hogarth &amp; </a:t>
            </a:r>
            <a:r>
              <a:rPr lang="en-US" dirty="0" err="1"/>
              <a:t>Lubben</a:t>
            </a:r>
            <a:r>
              <a:rPr lang="en-US" dirty="0"/>
              <a:t>, 2003</a:t>
            </a:r>
            <a:r>
              <a:rPr lang="en-US" dirty="0" smtClean="0"/>
              <a:t>).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www.atrium.fi/images/fysiikka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55158"/>
            <a:ext cx="5530205" cy="370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environments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9A2F0-AF30-491C-98E6-0745394A03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3314" name="Picture 2" descr="http://www.luma.fi/images/117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089" y="1682673"/>
            <a:ext cx="5610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ouluma.fi/wp-content/uploads/2012/02/fysiikanjakemian03-420x28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00" y="6093296"/>
            <a:ext cx="5460382" cy="364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yk.fi/sites/default/files/blogikuvat/kemia/Kemia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404664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ylblog.edu.hel.fi/wpmu/uutiset/files/2012/11/Photo-490C06DD-DEEF-48DA-8CBC-BA5BB3B94230-20121107-133314-2048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86" y="1650832"/>
            <a:ext cx="5568553" cy="41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yvinkaa.fi/Tiedostot/Opetus/Lukiot/HYK/kuvat/koulumme/labr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27" y="4084687"/>
            <a:ext cx="4762500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World around the school is changing …</a:t>
            </a:r>
            <a:endParaRPr lang="en-US" b="1" dirty="0"/>
          </a:p>
        </p:txBody>
      </p:sp>
      <p:sp>
        <p:nvSpPr>
          <p:cNvPr id="6" name="Kuvaselitepilvi 5"/>
          <p:cNvSpPr/>
          <p:nvPr/>
        </p:nvSpPr>
        <p:spPr bwMode="auto">
          <a:xfrm>
            <a:off x="1257055" y="1386909"/>
            <a:ext cx="2664296" cy="1260720"/>
          </a:xfrm>
          <a:prstGeom prst="cloudCallout">
            <a:avLst>
              <a:gd name="adj1" fmla="val -16735"/>
              <a:gd name="adj2" fmla="val 131733"/>
            </a:avLst>
          </a:prstGeom>
          <a:solidFill>
            <a:srgbClr val="FED9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Technology</a:t>
            </a:r>
          </a:p>
        </p:txBody>
      </p:sp>
      <p:sp>
        <p:nvSpPr>
          <p:cNvPr id="9" name="Kuvaselitepilvi 8"/>
          <p:cNvSpPr/>
          <p:nvPr/>
        </p:nvSpPr>
        <p:spPr bwMode="auto">
          <a:xfrm>
            <a:off x="1043609" y="2175621"/>
            <a:ext cx="4390940" cy="1491355"/>
          </a:xfrm>
          <a:prstGeom prst="cloudCallout">
            <a:avLst>
              <a:gd name="adj1" fmla="val 21560"/>
              <a:gd name="adj2" fmla="val 144979"/>
            </a:avLst>
          </a:prstGeom>
          <a:solidFill>
            <a:srgbClr val="FED9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Amount of knowledge and nature of knowledge</a:t>
            </a:r>
          </a:p>
        </p:txBody>
      </p:sp>
      <p:sp>
        <p:nvSpPr>
          <p:cNvPr id="10" name="Kuvaselitepilvi 9"/>
          <p:cNvSpPr/>
          <p:nvPr/>
        </p:nvSpPr>
        <p:spPr bwMode="auto">
          <a:xfrm>
            <a:off x="251520" y="3493278"/>
            <a:ext cx="4069575" cy="1735922"/>
          </a:xfrm>
          <a:prstGeom prst="cloudCallout">
            <a:avLst>
              <a:gd name="adj1" fmla="val 96241"/>
              <a:gd name="adj2" fmla="val 109583"/>
            </a:avLst>
          </a:prstGeom>
          <a:solidFill>
            <a:srgbClr val="FED9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Climate change</a:t>
            </a:r>
            <a:b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Natural environment</a:t>
            </a:r>
          </a:p>
        </p:txBody>
      </p:sp>
      <p:sp>
        <p:nvSpPr>
          <p:cNvPr id="11" name="Kuvaselitepilvi 10"/>
          <p:cNvSpPr/>
          <p:nvPr/>
        </p:nvSpPr>
        <p:spPr bwMode="auto">
          <a:xfrm>
            <a:off x="3559794" y="3519307"/>
            <a:ext cx="2608254" cy="1118746"/>
          </a:xfrm>
          <a:prstGeom prst="cloudCallout">
            <a:avLst>
              <a:gd name="adj1" fmla="val -9072"/>
              <a:gd name="adj2" fmla="val 111830"/>
            </a:avLst>
          </a:prstGeom>
          <a:solidFill>
            <a:srgbClr val="FED9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Economy</a:t>
            </a:r>
          </a:p>
        </p:txBody>
      </p:sp>
      <p:sp>
        <p:nvSpPr>
          <p:cNvPr id="12" name="Kuvaselitepilvi 11"/>
          <p:cNvSpPr/>
          <p:nvPr/>
        </p:nvSpPr>
        <p:spPr bwMode="auto">
          <a:xfrm>
            <a:off x="3814369" y="1545261"/>
            <a:ext cx="2376264" cy="1260720"/>
          </a:xfrm>
          <a:prstGeom prst="cloudCallout">
            <a:avLst>
              <a:gd name="adj1" fmla="val -5417"/>
              <a:gd name="adj2" fmla="val 114151"/>
            </a:avLst>
          </a:prstGeom>
          <a:solidFill>
            <a:srgbClr val="FED9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Working</a:t>
            </a:r>
            <a:b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life</a:t>
            </a:r>
          </a:p>
        </p:txBody>
      </p:sp>
      <p:sp>
        <p:nvSpPr>
          <p:cNvPr id="14" name="Kuvaselitepilvi 13"/>
          <p:cNvSpPr/>
          <p:nvPr/>
        </p:nvSpPr>
        <p:spPr bwMode="auto">
          <a:xfrm>
            <a:off x="5304414" y="2017269"/>
            <a:ext cx="3492388" cy="1260720"/>
          </a:xfrm>
          <a:prstGeom prst="cloudCallout">
            <a:avLst>
              <a:gd name="adj1" fmla="val -74113"/>
              <a:gd name="adj2" fmla="val 182283"/>
            </a:avLst>
          </a:prstGeom>
          <a:solidFill>
            <a:srgbClr val="FED9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Diversities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inside communities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Pilvi 6"/>
          <p:cNvSpPr/>
          <p:nvPr/>
        </p:nvSpPr>
        <p:spPr bwMode="auto">
          <a:xfrm>
            <a:off x="5722581" y="3742079"/>
            <a:ext cx="3312368" cy="1487121"/>
          </a:xfrm>
          <a:prstGeom prst="cloud">
            <a:avLst/>
          </a:prstGeom>
          <a:solidFill>
            <a:srgbClr val="FED9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Living environment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Youth culture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5" name="Picture 3" descr="C:\Users\lavonen\AppData\Local\Microsoft\Windows\Temporary Internet Files\Content.IE5\TH3KA12D\MC9002026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262" y="5069190"/>
            <a:ext cx="4671588" cy="115431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998865" y="6223507"/>
            <a:ext cx="405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Finnish school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3848" y="5652537"/>
            <a:ext cx="3384376" cy="584775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Diverse learners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Kuvaselitepilvi 11"/>
          <p:cNvSpPr/>
          <p:nvPr/>
        </p:nvSpPr>
        <p:spPr bwMode="auto">
          <a:xfrm>
            <a:off x="4321095" y="2921278"/>
            <a:ext cx="2376264" cy="788712"/>
          </a:xfrm>
          <a:prstGeom prst="cloudCallout">
            <a:avLst>
              <a:gd name="adj1" fmla="val -5417"/>
              <a:gd name="adj2" fmla="val 114151"/>
            </a:avLst>
          </a:prstGeom>
          <a:solidFill>
            <a:srgbClr val="FED9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Free time</a:t>
            </a:r>
          </a:p>
        </p:txBody>
      </p:sp>
      <p:sp>
        <p:nvSpPr>
          <p:cNvPr id="13" name="Kuvaselitepilvi 12"/>
          <p:cNvSpPr/>
          <p:nvPr/>
        </p:nvSpPr>
        <p:spPr bwMode="auto">
          <a:xfrm>
            <a:off x="5914935" y="2960716"/>
            <a:ext cx="2881867" cy="1035923"/>
          </a:xfrm>
          <a:prstGeom prst="cloudCallout">
            <a:avLst>
              <a:gd name="adj1" fmla="val -102520"/>
              <a:gd name="adj2" fmla="val 103441"/>
            </a:avLst>
          </a:prstGeom>
          <a:solidFill>
            <a:srgbClr val="FED9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Population</a:t>
            </a:r>
          </a:p>
        </p:txBody>
      </p:sp>
    </p:spTree>
    <p:extLst>
      <p:ext uri="{BB962C8B-B14F-4D97-AF65-F5344CB8AC3E}">
        <p14:creationId xmlns:p14="http://schemas.microsoft.com/office/powerpoint/2010/main" val="6505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9" grpId="0" animBg="1"/>
      <p:bldP spid="10" grpId="0" animBg="1"/>
      <p:bldP spid="11" grpId="0" animBg="1"/>
      <p:bldP spid="12" grpId="0" animBg="1"/>
      <p:bldP spid="14" grpId="0" animBg="1"/>
      <p:bldP spid="7" grpId="0" animBg="1"/>
      <p:bldP spid="18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075857"/>
              </p:ext>
            </p:extLst>
          </p:nvPr>
        </p:nvGraphicFramePr>
        <p:xfrm>
          <a:off x="519019" y="2382288"/>
          <a:ext cx="8157437" cy="39273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56837"/>
                <a:gridCol w="5400600"/>
              </a:tblGrid>
              <a:tr h="661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Ways of thinking </a:t>
                      </a:r>
                      <a:endParaRPr lang="fi-FI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GB" sz="1800" u="non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Creative and critical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thinking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Learning to learn, use of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metacognition</a:t>
                      </a:r>
                      <a:endParaRPr lang="fi-FI" sz="18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1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Ways of working </a:t>
                      </a:r>
                      <a:endParaRPr lang="fi-FI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Communication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collaboration and networking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Inquiry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questioning, concluding), explaining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GB" sz="1800" u="non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Generating </a:t>
                      </a:r>
                      <a:r>
                        <a:rPr lang="en-GB" sz="180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ideas</a:t>
                      </a:r>
                      <a:endParaRPr lang="fi-FI" sz="1800" u="none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53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Tools for working </a:t>
                      </a:r>
                      <a:endParaRPr lang="fi-FI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Broad literacy (network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concepts, skills)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GB" sz="1800" u="non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GB" sz="180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Educational technology</a:t>
                      </a:r>
                      <a:endParaRPr lang="fi-FI" sz="1800" u="none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53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Context for working </a:t>
                      </a:r>
                      <a:endParaRPr lang="fi-FI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Personal,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social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local, global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Working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life</a:t>
                      </a:r>
                      <a:endParaRPr lang="fi-FI" sz="1800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53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Attitude needed 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working</a:t>
                      </a:r>
                      <a:endParaRPr lang="fi-FI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Willingness 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 use </a:t>
                      </a: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knowledge,</a:t>
                      </a: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engagement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Self-efficacy</a:t>
                      </a:r>
                      <a:endParaRPr lang="fi-FI" sz="18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22309" y="477235"/>
            <a:ext cx="7704137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Learning 21</a:t>
            </a:r>
            <a:r>
              <a:rPr lang="en-US" sz="2400" baseline="30000" dirty="0" smtClean="0">
                <a:solidFill>
                  <a:schemeClr val="tx2"/>
                </a:solidFill>
                <a:ea typeface="ＭＳ Ｐゴシック" pitchFamily="34" charset="-128"/>
              </a:rPr>
              <a:t>st</a:t>
            </a:r>
            <a:r>
              <a:rPr 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 century competencies in versatile</a:t>
            </a:r>
            <a:br>
              <a:rPr lang="en-US" sz="2400" dirty="0" smtClean="0">
                <a:solidFill>
                  <a:schemeClr val="tx2"/>
                </a:solidFill>
                <a:ea typeface="ＭＳ Ｐゴシック" pitchFamily="34" charset="-128"/>
              </a:rPr>
            </a:br>
            <a:r>
              <a:rPr 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learning environments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GB" sz="1800" dirty="0" smtClean="0">
                <a:cs typeface="Arial" charset="0"/>
              </a:rPr>
              <a:t>PISA</a:t>
            </a:r>
            <a:r>
              <a:rPr lang="en-GB" sz="1800" dirty="0">
                <a:cs typeface="Arial" charset="0"/>
              </a:rPr>
              <a:t>, New Millennium learners, </a:t>
            </a:r>
            <a:r>
              <a:rPr lang="en-GB" sz="1800" dirty="0" err="1">
                <a:cs typeface="Arial" charset="0"/>
              </a:rPr>
              <a:t>DeSeCo</a:t>
            </a:r>
            <a:r>
              <a:rPr lang="en-GB" sz="1800" dirty="0">
                <a:cs typeface="Arial" charset="0"/>
              </a:rPr>
              <a:t>, … 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275856" y="2348880"/>
            <a:ext cx="5544616" cy="754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70493" y="3106472"/>
            <a:ext cx="5544616" cy="10315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70314" y="4147722"/>
            <a:ext cx="5544616" cy="7124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69031" y="4860174"/>
            <a:ext cx="5544616" cy="725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70314" y="5599929"/>
            <a:ext cx="5544616" cy="7652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3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teachers experience learning environments?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9A2F0-AF30-491C-98E6-0745394A03E8}" type="slidenum">
              <a:rPr lang="en-US" smtClean="0">
                <a:latin typeface="+mn-lt"/>
              </a:rPr>
              <a:pPr>
                <a:defRPr/>
              </a:pPr>
              <a:t>31</a:t>
            </a:fld>
            <a:endParaRPr lang="en-US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191247"/>
            <a:ext cx="16383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89" y="4610740"/>
            <a:ext cx="15335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76" y="1658958"/>
            <a:ext cx="14763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1979712" y="1700808"/>
            <a:ext cx="5112568" cy="1224136"/>
          </a:xfrm>
          <a:prstGeom prst="wedgeRoundRectCallout">
            <a:avLst>
              <a:gd name="adj1" fmla="val 72099"/>
              <a:gd name="adj2" fmla="val 27726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i="1" dirty="0">
                <a:latin typeface="+mn-lt"/>
              </a:rPr>
              <a:t>More we have ICT tools and resources, </a:t>
            </a:r>
            <a:r>
              <a:rPr lang="en-GB" sz="1800" b="1" i="1" u="sng" dirty="0">
                <a:latin typeface="+mn-lt"/>
              </a:rPr>
              <a:t>more we need co-planning</a:t>
            </a:r>
            <a:r>
              <a:rPr lang="en-GB" sz="1800" i="1" dirty="0">
                <a:latin typeface="+mn-lt"/>
              </a:rPr>
              <a:t>, organising and support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979712" y="5157192"/>
            <a:ext cx="5112568" cy="1224136"/>
          </a:xfrm>
          <a:prstGeom prst="wedgeRoundRectCallout">
            <a:avLst>
              <a:gd name="adj1" fmla="val 71791"/>
              <a:gd name="adj2" fmla="val -1735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i="1" dirty="0">
                <a:latin typeface="+mn-lt"/>
              </a:rPr>
              <a:t>It is important the teachers share a </a:t>
            </a:r>
            <a:r>
              <a:rPr lang="en-GB" sz="1800" b="1" i="1" u="sng" dirty="0">
                <a:latin typeface="+mn-lt"/>
              </a:rPr>
              <a:t>common goal on the use of ICT in teaching and learning </a:t>
            </a:r>
            <a:r>
              <a:rPr lang="en-GB" sz="1800" i="1" dirty="0">
                <a:latin typeface="+mn-lt"/>
              </a:rPr>
              <a:t>and support each other to approach these goals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979712" y="3429000"/>
            <a:ext cx="5112568" cy="1224136"/>
          </a:xfrm>
          <a:prstGeom prst="wedgeRoundRectCallout">
            <a:avLst>
              <a:gd name="adj1" fmla="val -66358"/>
              <a:gd name="adj2" fmla="val 1098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i="1" dirty="0">
                <a:latin typeface="+mn-lt"/>
              </a:rPr>
              <a:t>It is important there are versatile learning </a:t>
            </a:r>
            <a:r>
              <a:rPr lang="en-GB" sz="1800" b="1" i="1" u="sng" dirty="0">
                <a:latin typeface="+mn-lt"/>
              </a:rPr>
              <a:t>spaces where </a:t>
            </a:r>
            <a:r>
              <a:rPr lang="en-GB" sz="1800" b="1" i="1" u="sng" dirty="0" smtClean="0">
                <a:latin typeface="+mn-lt"/>
              </a:rPr>
              <a:t>students </a:t>
            </a:r>
            <a:r>
              <a:rPr lang="en-GB" sz="1800" b="1" i="1" u="sng" dirty="0">
                <a:latin typeface="+mn-lt"/>
              </a:rPr>
              <a:t>are able to engage in learning alone or in a small group</a:t>
            </a:r>
            <a:endParaRPr kumimoji="0" lang="en-US" sz="1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93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 and partnerships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9A2F0-AF30-491C-98E6-0745394A03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4338" name="Picture 2" descr="https://encrypted-tbn3.gstatic.com/images?q=tbn:ANd9GcS9PKF9iLBU4seetSUVJ_Dl4_Sx_L2Io9toaKmRbmt7km11N7Z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0" y="525780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vantaansanomat.fi/sites/default/files/imagecache/567x377_3-2_ei-rajausta/documentimages/20201426.jpg?changed=1359037805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1"/>
          <a:stretch/>
        </p:blipFill>
        <p:spPr bwMode="auto">
          <a:xfrm>
            <a:off x="-1801813" y="1663700"/>
            <a:ext cx="5391150" cy="264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RUUExQWFRUWGRwYGRgXGBscIBkcHxodHBwYGxocHiYgGB4jHhsbIC8gJCcpLCwsHh8xNTAqNScrLCkBCQoKDgwOGg8PGiwlHyQvLCwsLCwsLCwsLCwsLCwsKSwsLCksLCwsLCwsLCksLCwsLCwsLCwsLCwpLCwsLCwsLP/AABEIAJgBTAMBIgACEQEDEQH/xAAcAAACAwEBAQEAAAAAAAAAAAAFBgMEBwACAQj/xABBEAACAQIEBAQEBAUDAwIHAQABAhEDIQAEEjEFBkFREyJhcTKBkaEHQrHBFCNS0fBi4fEVcoJDohYkNJKywtIz/8QAGQEAAwEBAQAAAAAAAAAAAAAAAgMEAQAF/8QAKxEAAgICAgEEAQQCAwEAAAAAAAECEQMhEjEEEyJBUWEycYGh0fAjscEF/9oADAMBAAIRAxEAPwDPKeY0VZMlXGmoBuD0ceoN8O3J1bMVMwa1QAUwmjUBHinoT/VH9X++Gjh/AqV20Zd2mQ1NQ1je5KgzM4uVqWPS9JOfNkHqOMFEh45l9dMn+kA/59cZnxB/DqmO4Pt/xE41uhS1oVPUEfUYX+E8oJWLtWqVUqoxVQpVYTSCIgAtIJBkm4OFztaQ2CUti/Rz6HMJWAIKrpIncyTMwYjDJU5yNQDyraDveLzZisnb74VeLnh9Esq52rUdTGkpqAgbK0AQNrWwLfmOmLU7L3cS3zvAx4mSflYpJpuvxR68V4+WNSS/kZeZ+KDMVkcKVOjQZIMkEkbWHxdztjQq/EhXyoDMKAqUx/MarTUyQJKjUT3ufpjMW4RIBd2JIUmDp3AMWHSYwV4Pl0Ysr7aSB1gyLye2Bh/9OT4wf6vv7/oyfgQi5SXX1/rPlbgFHK1QgarXoAK7MFOxJJVGACmwmx3OF/l/MI1XMJTnwteqnriQh1KA3rAGHzK8/Ll6ehFBRPX9JMke+DvBOYEzFI1KNBHWYOkKCCOjLvN/vj2ISb+Vf7iV5Tg4troxrhNV6WZUywAJsCbxfb5Y2irlFR6lWW85BiSQogCFExBsdu+JuJZrwaepaE2khKYkekAb39OuJs3TDIR3jHR1GmD53kryc3qJVoFtkizGulWopCEACItPmgiScBOP8zZzJ+EwrUqiMtw6w5INyqqfhiJPc4ZqQCU9JNr3PsT+k4S+K8GFavUbMIWpJQp+HchWZtRMHrHb1k9MBKXZPCPJpE/L34m/xFZkrGkkr/LJkF3keS8hZ9/1wyVeOEKutIJAJAJse3TbGKcS4EioxpkjSCSCbGBh24BxcVcjRZ3Y1QpDELM6WYKSSQJ0ge+EvPihFyyaGvx8spKOPY80eYUYhNJEiRBgdfuIOCWT4mP6XIJ2sfTrfGX1eMVKJRVTxqhWaYEqqqS3nqOd94Cj1vgZU4zngWUPlQGkMgD+YHcF51bdZBvhi4yXJfIppxdG0JxEDfUPdT+2PrcRT+r6gj9RhD4U9XNZSigq1MtUoVUlkfxRUVfykkhmUgxDTsJ1b4Zqjt44qeKRT06TTIgTfzSRM7denrjtIxWwhmeJ00UsziB6zihluZ6FVgoYy06dSxqixjClzNxVpqU3dahZ2KCmANNOF0hupYSSZ6nthJqcZCVC0HULRNr3nvhU8qi6Q2ONtWbRms0gYKAXY/lQAx/qboB6nHtMjNyAPQfuf7YQszzPVp0qNSk0eLp1BgTLNu0zNoOD+R5jqNoBIOoX+k2nDbVWJrdDIMivr9ccMl6nAn/4tprmEyzVFFaopZUINwJ6gQD5WsTNji9Q5hptVaiHptVQBmQN5lB2JHTcfUd8DaNotfwnrgbm+O5elUNN6yBxuLmJ6GAYMXg4J0+Iq0gQSphgGB0nsR0PocB8/wAn5Gs7PVyqF2Ms2kgk9SSpBJ9cDo2i1R4xQbatT+bR+sYg4AxOUFRfMX11YW5mo7VYt18wGBr/AIZcPPwpUT/srVR+rEYP8A4HSylLw6bMwkmaj6m9p7DpjAhKzoq5bhtJTlzUepULOjq9h5jJ0wQbLvgZT484p+NUypQIRTDCqwhSCLalIgCQRI+KOuNcHoccyzvf3vhcoJmrRkSc1USizl66qysFIdSCGMFlJAm67+hw2clUaYyw8LXokIuuJhBF4MG+q+Gmtw2k8aqVNtO0opj2tb5Yr53JrSy9TwUVStNygFgG0kj0F8co0ZRnuY4rk2ru7VFDGoSWKMTAhVAMECADcRvglU41k6lUVBmkBHwoSAotuUMBj6mSOmMzzvLtdH0u9MqVu1Ml1nopaBDH7dcWeAcl1q4XdVYmG3EXvb2PacLUIp9sK2NdThyVnqOHps0sUQ1aejUZCsqIxAMATI6nBTi+X8GhlsqPyqC3qRafmxY4AcO/DErmaTM4ZUqBmB1eYKdUAEfI3wwZx/FzTnovlHy3+84KNJaMmtk+WpBUk9BiHguXJljuSf1xYzzQkd7f59sW8pS0qBjr0bRFmdsVDw1zeAJ7mPthjyXDBOp+nTsfX16xi4zH8iqQNye+GRX2YZpyjmRSzIQm1QMh/wC5fMOg6SOuHOtSxnXHeDZilUpkMKJIDgoNRlQAW1MbHrAtcYp57I0qtNvEr5irViV8VyRO8BV8t9vnj1k5pb7PJnnxKTS/s0+lQnqywZ8pifQ9xgVzNxB0pVNIBgEXHQi8REGDhEyGcWmi+HUzKtAkJUYLI3kPaJ7YJ5DilatUKVGBUqxOoAkwNpAH+A4FtPZkfJVqKM0KKrNqne0fvj3QzrIwNOQVOoekdR2wz0OV9b613XVqD3BYGIAEehif7Yjr06oJAVJmBb7b48+aptHtQTcUx44DlKmdy4zLRTkMXlWgFSQxHfaY6YurwWl4VV6VXxG0N8PSQYMCTgr+FdNnysVKjTTqGVEQQw+EgrtubEGcU+Wqv8I1U1FBVQ1KD1KvAN+lj9bYVDxPHSc2to2fkZ74XoD8Qza0kp5VqZLaFLEpIJiT5jvH0x6/D2ixrVDRapTpuhJAt5lYAGCOzGPniHj2eqFyQzKYMA+tthcW6EfTBPktVJdXqPTIC+enESZMXBnYfUYPHSloPJTgMho1PF8Nq9Ulk1AWUQDBggbgkT7jE3/UVB8PUGawgGTtMmPTrtgPzBX/AIVkc5s1GWCgakBKv5WGtYBsJ0kDYXxH/wBRzFLLnM6KTpVapUPmKldCm5OxH8uw3PzxQ8ibok9NqPIOZyrT0jxQQrME6m7WE6RYXiT3wp8810cPSZJdSukA3IJgsOsAkAx3GEqpxLM5pg4MiZLNYbzCjoOmA9LiVWlm1NQtqQFDefIx/LPQG+J3kTeiiMHGm+g5k6FNq/l8QLNgWmI6Ez26++L6ZNwzkkoEJDbzM3sPUj64q8AyZ8dUVi+ptRsICgyxt32+YxoeZ4dSragxKyCGjqZW89CNIGIfL8fJmx+z4LcGeGKfu+TL+O5mtUUU6baKZPnYmCbgAGNlG/zOAFbllw5U1BIm8G8e5GGHmEUw1RaZOimSBJks3e2CeTrvWFKpTAfvEAzFgfKfrg8EpQxqL+AckI5JuX2d+FmZOTq1mzFQ+CaMhfNc6xBAOxjUPWfTDcPxNos+kUKoWYBUqWP/AIkb+knCh/FJUz3hu0oq+G0ECTdiqtETPlmLnGn8G4dRosPApKgvJFybQJc+Y998FH1cktNJf2LccWNbTbM8zfh1KuZIZxDeGzEBSjEamSxItIBPfFahwMvoKNrNwQUuTeBtf/fAvinF2yWczNFwGVqhq9bF739xBwc5Iz/jV1/lqiyIAJJaZ1MZ6DsNsNyYXyoGGaPC2tlTmOtTp06JcsrobppgadJNvXVA+eF3/wCP64qBlCKBYLpmLAfFudgf2i2DX4tczNmK1PKrtT85A/qYQvsAl/8AywnZHgRqb1EQe09ffBNrHGpCa5yuJsHCuIpmqdPN0aK16qTTuEV6RKkkFifhPpvqkdcG8jwmimaavoQZiokMwLSQIm0wLhQSB0GMg5Z4zW4Zm9KnWjlSwAtUABMCbq0Mwt17jD1xHmvOUnGhRVqmdR8OAiaiVVmEKrERIF9ri0q9SP2Nh48pdDPwblyllaterSRw2YbXU88iZJ8sxF2Y9d8R8ucGpcOo1B4lVkLmqWqwdMgCPL7ST1N8WOA8wVqin+IpKGEWp6hEzY6mMn2OJ+IOtWwetR66lAPoRBEYPG+atdCZrg6Z4PMFF0NSnWTw6fmqEg/DBMDaDsevtfCXmedqmadkRmoqYCeGPMDMgse57DpPvi7zPEih4q1FrEeQp4cFQSNTK0sDpmO6gXBjF3hWV8E6aa5cqEJCkAHoASdTFuskdBgMrpVY3FC9sGUOZNCA189V1iAWpBNPSJRqTXvciNvrNnedWohCmdFQMfz0EMD+r+Wyk/TAbnfgSUVLhRSZ1kqkspbUoABaCpgzABFumMzr03YyDA2Ez03jARcmqsXlilLRsHB/xTrPZ1oyCBpXxNTSb6QNQmLw0dPkzZ3nE+AWWi5J1qVfyFfKYJBuQTa2Pz3w7MChVQsPEgzpkj5yPr8saxxPjfiIrahpp0dRInSWYyCJ+IQhv64bFtPYpv6PWY4fUZSDRrSwILUjSqC6gWXWGAt1vivksimXqh//AJimoXSA1CpY9TImBAjfADLcSzQpytdnaBZjqO4E+aerDHtObc9S+KJUwfIBHX8sRhawQbcvsL1JpUaDwviytSqVFqmoqC8qVht+oBO4+uKPCKVpPW5OPFXN1WytI1yRUqQWEkADfZiSLad+s4kpZ1UTUrKwFiAQZvt7/TA5n6WPW/8Af4Nh7pbJKja6wHRf8/tg7kCASew/yPXpgBS4tRBLBdBuZLx9rk77DDNwfLT5j0/Xp9B9ycD42X1naTr8jJx4llkYADYmLDpOw/Uk9YGPZIWw6Y9O01I7Cf2H2nATM1WquSgOkWHr6/fFwoWeZczUzQilSZtN1AGo+9gRcf6hhe4ar0qmqsmiAQC4IKsdio3Zh07TPTGm5Xm3LGBOn0YR+sYH82ZejXo+IpDNSBIvIKkiR9gdumLGssFs894MObKpWIdXRUUmmGvJ2AiB08xN4Mz3x75dyRrVAUDgXBcCQJBt2J229cVaFEhzpUajZYF5JgR642Xh+U8KknjEFgFUxtqi9h0kH0wmOaTQ7L4MFkU09fQiVeXP4WlUqQWMhnLSNKsIBCi0yBJjY+8qWcIa0wfb9NxjZc/m6IFTxSoVhpaZMgrsQNxBOMb505Mq5VPGytR2y/VZk0/Weqeu4698BlTnstxTWNcfgdfw+qIaTBKrqy1IqAGJsItsdz074pcwV6iViGpmoWqeUgMYm4byi/aI74C/hTVPgVrmRVnfug/UjBnmXi7gKiudY81tyAf10hvmBjJpcFYMXcm0U87wCr5XZiAw2SoQs9VmJJH9iN8FOAulFSGK6rWDBmgdxM9cK+YrLXpq7Mw0eUXiIPUbTb/Bi5wPMUxWU7lzHQ9NjfoTgIuMZaGuMnG2Feb6ElH/ACyVIP8A9wEe5MHFwZ0Nw1KJYKwaVTTJgsSCSSfKQxN1vYdceObKbmolBVny+Jb5qQe2m0++IKnCqaNO2pVXSN7KJJPp++By6k2hmOnFWC88sX8RVULCrABJEebbre1vlgBxrIGoERQK1epAQBfMSCpYjsoXVMwLjB/mfLhKioVJbQjbkWYT0+nyxb5NoIc3rZSWSnpS9gHJDW6mwE+uAjuVMKdcbRe5a4CuVogqGFWoiBy7aiDvpH9KgkmB2EzAxLxweHltcmXcIoHbqx9IBt7exM5mn17T+n9yMUuIqroFb8txPzGKskf+OkSRlc7ZlnEFUh4F1I39wBbp/v64Ems9IaVYrqP5SRA6j5YdOOcvs5Z6a2t8wCTPr/tj7xLlN6j0lC/+mSPcsBcj1OPOUXF0WOSasVcpR06fL5Vvc73Fu0xON/ymmpRpugKyquBJG4B0n6xhIy34fa9IYwtMEDpqMCG+V8FK3FjlVp0NRtCl+wBNvmABOGY1KDbYE6nSQK/EHlNcxVp5imHJNOKmmB5UIYE6jAeCVAmTFtsCOIcx0qdDVRqLlnhVXwwrt4cTZiIBOntYjrgvlM5XzYdap8NIjSnlYg7XuRa/98Kub5KVAyhdR0MFZiSZgwT3v0EDFuKTkna/ySZYcWqf7ipy7mGzGbq1KrFndWZmO5JIk227W6YJf9AI+BxEMLkAyDNx03G+8HC9wio1CsZ8rKSCD17g4PcX4pUenooUWXUYZgSxv0UDb9cTTuymHHjsrcFrM2doU1ZarrUUi5K+WSZYC4AmYnrjWRlaz16bVKmpBLaNICgj4CtpkNJmeg2vIP8ADb8ICivmM/qpSsU0D6WSbmozKfKYsFM2JkbDDdlOBPRqSpq1EprGkuPMNRl21EXiJvcHbEHl4sspJQaS6/z/AEUYJwUW5XYA51/EFsggoUY8eoC2o/8AprspCxBZoMTYRMG2MsHMGYNQVTXqmrvqLsTb3P22wf5uQZ3PVatMsQSF2mNKhRG9oAPuTgXV5chQdYvsCAP7Ri3G1GKiSyi5NyOzXMdWo9OuYmm41BRA2IJgWE/rjQ+G8ZyhTx6jlSADGlpFrhDJQBvbrjMX4ZWpq9vLoYtBBgKwEnsJIGCHAsq1YBWJMKzaQLDSJuN2JsPSTvF15aqxuJtaGfJZ48QrnVCU1SKasuvSNyWUmCTo+U9eq/mKlJqpVYmTA+vlt1jDXy1RVagDKf5kKYOwdYCyPhYLpMbicVeKfhjUpsdOYnTJl6R2AmdSkxa+2POnJOVybS6Xff8ABSnx+LsEZHglMsJpruAI3JPlAnfrgzxk0aKMmnyNU0KA7AkKZBBJJJBU22vtgxy5ypVFEV3UMUh6YuJI2dhvHWDfbFgZzLUkcVTTquwjQEGlZvaeuxkX++Ow5Hik/Ub30d5GNZYrgkqEmo9CnfVXWCGEVFcKbHYopP1xZy2ZR2CHMN5mk66Y6btIY7CTOL/F+X6LUKTUkNQ1X7gaLEEMBACgz5jO18CslwVEqDVK1GUgLU9xtMT5A1oM6j1GPUpdnnwlNez/AMQZ4rVbOMHZGNP/ANNQCYWDc/6oF8evAp5enZSuoEyRYldvSZj64M8PqsBUBzdMBVhRMFT6KTJt0EYunX4P8xzVm4hDcdwxYzI67QcSyty7L1jUY9AzlvLrmlU6FIFySNjO31H2xotCmKaAD/n1whfhZWJytQECRV/VV/cT88Ndbh5mzsCexIHz6Y9HGlxs8yWmfKmYJWo43YkD/wDEfU4tZZBTUKOg/wAOKy0tIAJkAdot1PbC4/DMxXY1Vd1VzIAaIGwtPYDBPRgMq8ASQEVqZPuo+qW+2PL8quaNcSSfCbQpKnU8eXzAKR8zvGDn8Jbysw67yO/WccucDAkAiLEERvt77Y9rJJ8WkeTjguabMl4FQq1M1SUl/I4ZtRPlCkEyJMG0QepxuXFc2+k3G4IthTrZokxbfBN+PEqEYbADV7Dr1Hv/AL486MKPTcrPiZnUCpEkm59R/ti0tUoq9VIIIP6j5YBip/Mde4n5/wDB+2Jadc98G4gpk3DeB08u1U0RpSqVbQABpIkGI3UyPb6ALvOFcU6hDiKqhYnsfb6R64feBFQpqsJ0GF9+p+U4VudOXhnJdXC1B/V+YH26gj/LYkzRctIoxtIRaGaIhh+ZQWEWLRvGGP8ADXL+O7ZurEUW0U0AIGrfUTt5QZjuZsAJF0uTq9MhyVZEn4SZI7wR0wf5KzgTL1qY+A1jUX0JQah7WBwvHD3U0HOXt0x2zOYGnXHmuB9p+Ux9PTAfKcLDMfEIJNyB19z+oGJxX8tO8KRNtzN/3xZcgLI629rb4ZONsXGTS0BeesjqVMzT0uUGh4PTddpnzGIF/MPbHrkinqNR9MCEAnfdyf8A9euC2SrKy+G90qgx8/iT0MzH/GKnKTGilZKnxU6mncGTA80AADVGqPXAuPus1SdUW+NcWFOmSFIZjpGoAX7xM2AJwrVuOkEwsserRt1J/wAj3xR5r4w1fNmjTIgaVkzBM+YWmCSY/wDHBjMcJp6QGqaWTrCkGLwQQffpibL7tFOKOgfTzVakyVlBNDV/MA2A21D1B6j2w78PrioobT5VPlI6yO/af0wscfzNRqBSnoamUVS4IkEkCyi0R697YYMhRqUKAV/5hGiy7gaQCL9Rfbf06FidKmDljvQQqZlSwUneYAmTAvt6ThfHDjVeo1VGCg2BMEwN4HmAnY+mKr0itbUMyZSyifMaZPlVtQgjUDfrFzc4sUeYzUo1dRXUGbww+5GjUNMQWAg7wY32ucZ7prsJ4Xw5x6R65YbUwY7Pqj5NC/b9sHhwtXEEXBI/scB8iopPQS1nVPsR9yPrOGMGKkX3+18ObJjJefOF0Fr+RVWoo/mG9yb+UCYt1sfMRsMBMvlCLqZk3IBAP6f5thk41UpZivXOooz1ARqWCAoHlPUbT9umJOB8uBUYrm6TViZILXiCCkSel53BHviPNJlGOKLHAOPZipljl6jMSp8VHMz5d1buJOxwWzPFGGWNJGOx1GDJtOm5Jj0xR5KpPmc4W0MtGmjAkWDOSNp7iRbYfI4Kc15fwyxUWABP12wqm1yYzkv0ozHgecCZt0JhnUaZ6nt85w0ZjMikqNWQaoIUfmc9N7tfdrCMLfPXBChQ6SHRV1RFp1Abb7IfniP8P8icxWYsxfSFmZY7wF1ep/Q45/o5/RsZ0+A+0eU6tfhdY0wvjVlcQB+QGdKCfiZ1Ak/1E+9Hljg9LLApVaMzGkwRBYESqkGwBkX+ImZEDGgcM4bXTKGxRohUBuq+nr/m5wjNw+pS85qUyNY0shOogGdLStto3PTAtScFaCxVzYx8L5d01lVps712+ulPQWA+hx3HDRqZtrgHwlQGSZaWIGnZokHvt7Y8ZDijUcjmM0/UhVSSBqnz6e0k3iBIPbCNwbjJq06xq1NLPVhXJ3hRqUGfQW/tgUqVL9wu523+B3y/HqmXYJmR5z+ZQdIPSe0iPrhC5uysZhmpqwRgWkDyyCAwHzYfXBDMc7DLIRrWpMby52A+Fjew6n54YaFCnUy9WsaaMWpuFeGVhqB1IwLsCZAIje2xx0lexiS+CnyhH8OgZjeYBB7t8JHczI9TgXzZw+p/ELVcaUpwEBI1G/mMdPnjVeVeFrQytNdIVwnm7yd5PvgHx/h9OuV0OjlSdQVlJ9oB7xiuKuKTPOepNoz/AIVy7UasXSutO8+ZVJX21fvi/rbJ0agWr4hvpJiBPUBREC5gD0wIr8R0ZmtTgeRyBPyM/UnBvhPC/wCMqLSvBuxHRRvHqbD3IxPJNOmWck42hj/D3hL0smrsD/NbxAT1UqoUntIE/PDEzySB7fL07YOUKAVAgACgAAdgBAH0wMz3DvDVmSSLkjcj+4F8Xx0qPOl3YG4jXB8pmHMQIEqN99gdvniq2Rat5mbR0VR0UbYgp5pT59QAYhFMi8n3EX/bFLjXFWWrpRoVQF9z1P3waFtnqhWy7MVSomsWKo4DD/xBn7YsMIUoWv0k3PX/AG+WMr5l5aerW8QFVmAd5t1/w4M8kK61TSqkujLC62LEML2v5ZE2Hpj3JY5201r7PGhnhqnv6DmYch7iMW8srNcLNzeOnvi8+RA+EsI9Z/XEiBwPiDe4j9MIeNFazP6A1akadRZkSo39CVMehicfHqQ2LPFZZhqEMIK3mVkho9iR9cUYvf2wE0OxytDTwqv/ACNPQkz9f+MD6rQYPQx9cTcIzQZHX+kj7g/2xDxFbEjf+22Ja2P+CE1ottge2XVFIUAF3LmBEmFE+5I+2LOnUZGxE/vi/T4aCCTdoxjaRqRLw6CtO/m0x7RY/MkfbBmhRDLBgg29ptY974WeL5z+HCVAAQZkHracXuFce1oY2IkWgjrGAq+jegpQ4JTClZYgtq3FjMkAxtOLuc4atZVBOkgzKgAmJF7djiplM+HUMOu47MLH62PtiyMwRBHSD8jY/eMC7CBC8hUEY1UU+NcgljEnrGwm/t8sL9XP09RFUFSCZOxU7GDjR8tUDw3cR7EdPv8AfGFfihlsx/GVXr0kp6l/l6Lq6rYMT+dtgSQDsIAAwp4lJjY5nAeMty6a9NatJ9VIyd51aZuIsQTve/fF7j+fNNDJAqNBHuFvPYdz0w3rIorCrq0C2wnTttYdMZjzTmSazX+ER8zf7ftjoY1VGyyOTsovxljVTzaadQC3YK0m/YziJ+FNUpUng0yrq51EjXSIgsAdjp1dpB62x55f4Sc1m6OpiUUlqgm5VfMF9iYU+hxofBWp1sxVFYK1SiwIMGCG2kGxYGR9PkqcKlaKvXvFw+Pn8/QFzGaLZmigU6lIM3vpvLCBe24seh6BvNQ6tTWgdenXATiHDWqZxmDFVVYmT1NwO2w+uCVKiICb7A+0/acUJWRNiRxzLUFzZdlLUmId0sNRO9zsDYx1HocD6XKqVawKkIiMGLggmBcCQSAYi4J74r/9YBr1C21R2mbwwZtPyjy+mlRhn4PnVq1NMahEeUWA6yR17XntiLLKmVw4uIw8s5OnRo66ZLmqSXYmboCInoLWHqMRc35mlSpI9YmCyWWJaLwJO3U/74ucvcECU6lJGbSRMuZOrUYPb4fKTuQqzJxk/OvHarZyoldDT8I6EU9F/q7eaxBG4jtje4aRmLi8vvehk4zwIcSrO1Kuop1gBrG6MqhdME3BGomCLH3wxcq/hhQybKabOfKCzk/G3QhdlAkkW67nGVZDiBUeQqoHlAU+bvNt/ngxwjmvMUmIpOVm5tK+7AxHe2+ExfG01+S2fhpx545L/s3KpXhTeT32xnvDuCinXrzBD1nqgdgTCj6DV8xj5wrm6vnKhVSFULYKu5j42PS9wP7TiROJJloNZ9VQvcWsJ64OeVPRFjhx2xb5w/iamXolmUUmJCUlBBFzc/1Mbkk7SAN8LHFOX3oUaFJwFqS9R+katOnV3MW+UY25+XKL5hazku6wUDN5VAAiFFt4Mmbx2GFjmTlBs1VauDJ0wqegB03PUknbrgFGUE63ZvKMmZDUyaNmKdOnrYMyglokyRMAbD07Y2Xh2XWilXM1llKFPWEF5MTt3t9TijwnlulSqfxGkAgEUxBGmbMfNebRPae+LfG821HJqNGrxm8R5YCwZWUAEXkBRFuu2Oi+VWG/bFpfIv57l/i3ETrrPTRDcUPEgAb6SoBBPqxJ9cLvM3AzRpE1USlVRoQUybj+okbH2/5d8nznpUFqFSP+3pJEiGOoSI98VOcfD4jlyKJPioR5SrA+oMgbY2SbkgNJMzbJZ2rVY1HJqRGtmudMBQx6sYEbzYTjeOReEvRoqai6alRQxWI0L/Seuokye23Q4SPwq5OXzVKxVirqwpgEyIbSWmBvDdYgTE41qmx3PU95th6inLkTtyXtLM4jL/7YhrVbR1J+3U481sxpFrevb1jDRZh34l59aGdeimwMmALAxC37XwDp8yUQAIf+3pvfEXMNRq+ZrVj/AOpUZh1tPlE9bAYDNk/TDRFo13NcMDTgTW4GQZWQe4w55zIGmYJU+xn6jpisaWPfj5DrTPFn40W9oV6/Fa9ICHJjfUAf9/vj1R52K/8A+lKfVD+x/vhhqZJW3AwKzXLSN0j2xrnCXaA9PLF+1kNTmjL1GpkMVYOBDKRZrG4kWMHfEtcAOQev74DZ3lA/lOClQtA1fEF83vF/vOJsiXwW+POW1JBDh1ULqAEbH6G/vvgoVBkHCzkszDLOx8p+dsHqVbb6fS2I8kS+LKuWUqpU7qSPfsfmIxeyuZmO0fp/zivnDB1d7H9j/npgaud0kgd/1wnjYy6PPNVUeCB2P7HFbI1CqLFuoj2GPPMBL0Lb6gPqY/fFhCEpnuDpxqVM5vRNwPjUsQYBA1f6SBv7f2wSbn7JUqoV64KncgMwAYbEqCJH7Yz3j2Xq1m0UkEASxkAXJjtMROKFPkquyEnTPYEEn6W++EZc0YumMhilLaRuXB88lSHoVFqI1tSmVJ7GNj9xjPvxByVWtxaij/BW8JKY7LqCuvuGLE+hXCryFxWrk8/TUE6KrrSqKdiGOkEjupIM+46nG7ZrhiVXoVHXz0XLqZ2lGQ/K4Puo7Y1S+QXEt8TrkL5RJPSYt79MZtzLkyAGaJMzHc9PWBf5Y0rMkAH1++EDnQnT6CV9yfiP0x0ewrIOQuHNSanm2INNtdMJF4M+adt02w7OEBLUxGsgkwATHfCnxHOfwmUyQmF8amlQ+jK+o/ImZwxU6vwegM+/b64yr2cz7ms1pqGNzBn3OnE1BfOdRjUQPl0HpiHO048PYgm3uPMf89MeaoMyep/QYNAsTeYuWDRzdUgWaKiA7EtuCP8AvDHFzhHC8xXYolUoNRuihQFgX6xBkeuDfMiNVFAAS+rw/cHzLf0hpOGThmTp5amEnzG5PVj7du2InjcpuxylUT3wLg6ZWjoRmczqZ3YszN3PbsALD9Qv4i8qpm8v4qqDWpCQYuy7snc2JIHeR1wXrV1DbQSpn2sR++LXD8x5J3MnD3HVGQm4SUjDl/DfNVNLrSqLrBYQIG/UW0dwDFjiI8n1cuAKrBHqsEWkzAtFyXKiSq+UAAxOrY41bjXHXy2Ubw/jmsqFpgaaj6T9BYdcYtWzLCotSoxqMX1uWuWIIMX7wbYn4tLeymWZSlcUo/tY0cJ49UyDJTahPiWBgAkkgamOr4dTKCYFyN9sScyN4gWsaTUtTBXkmCSYBEqDvHfF3JKHZtAqGnVQDUhBlQZX4lsAbxqEHscU+cuKMzUaRc1CD4jeUCIupIUbz09PbC3TDdpGh8u5rxaCOf6VT5qPN9/0x64hxdaUICNTDV7Db/PbFXlOk1LI0kb4iCWB/KWYsR94wicb4lNd6kEifKR0XYfWJ+eMzTljx3FWyeNctjPnM2GA1OFUkLJMAAmCZxR5y56yifyBVLlTpKqA6reIYxcr2WT0OMv49x2rVqeGWIBhYN4n0v0we5b5KUF3a+jyqDYzG5X8onp6R3wWCEpK5KrDyZLar4Da512AGgTTNiAPNe99Vh7DoPbFzjfHP4fLM5VbwNMxqvcE9BvMYS8zzXmMnXqUjDJMqGH5TtBFzG152xZ4dlMzxQrr8lANd4t2hAfja8dhOD9J3s6WZNaDf4a8yueIaXkLmFI0xCiJZAo6RDr6yZxr7VMDeF8r0qdFFVFBQqUkTpKgqDPfSzCf9ROJ83VKehNh69gMNjHiidvlskHxFuh2/wCceHXWwXcTc+nXEuXpALJYdyGGx97QMR53OqiN5hqIICr1Pc+mCBYgZjgdMz5RgVX5RpkzGGpqeImp4XbJqPWUzgq01cbNfHt6ZG+B54iFGmkIHf8AsP3OIOE5Sv41WpVqakaNCxdQBeTuSTft2x7cZVpIlkr22FwuPLJiWMfDhguiu1PAzidDzKRsZH0vg1GIM5l9SnuLj6HAhR0xVRPtgtla8pfcf5++BaEnFvLTpqD/AEg/cYGUbHxYUqEMCPTC5VBWp74OcOraxO3cYGcXpDUSDIncf574m6dD+1ZW4pUK0ahWJUBxO0qwOPmWzbVcurtGppmBGxI7ntj241pv8SlT9IxW4T/9KoP+of8AuOMrdmp6KGdzzU5YUywtJiB12P5rHpt88XUzuaDIERRriARIvYy8iCLW9fTB3KcuVXyzu2kIRqRWElz0I/pB7ne3S+B2W4mzBR+ZDphBp0gf1zuLd52gRjzvKjT5VZf4zbVWUhyVUXPpUs7BkqaUlRr1EgGZ8sreL+bGuBxqDCQrEypsQb9PljMeac3NJtDRUXSV0kjzBlYD7AfPGh8vUC6vrdm0vKajOmV0som8BgSB0mBjPHm5J2ZniotUW81mYk9YthE5jqljo7T9Tv8A574ceLUXpgsRK/1C8e/bCZn6BJ1Qb4ugkStgPnziymlSpMfijSs9QDLfIWn/AFYu8q8/0aoRK1VabIVDliAHiPMp63iRvvuMIXOdXXmIP5EVf1J/UYX6K+Y+/wDbC1oJy1R+jsxxOmGWGD2lYM9CBHodT37YDVOZajEwjaF20jv8wx2+/TCpy9w6qAGVW8MySwHoSBbvED54v/x701MLpmB7sSJ+9pxLnlLpD8UF2w7wbm2stcUqywrHSrm7JPvNiTHcd8O1CnMgHeb9feThOyuVNTLisQBALL6gD4o9YnvfDVwWqXSi5/PTDH5gH98Zgm5JxkdliotNH3NUSxjUSSftuQBFrYvZNgLbHsbH6YCnNN/HeGCNCUyW/wC5mER7BTPuMMFVvLaP7YpZOQcTp06qGm4kGJB7bT6G8zjMuO8hQ7Ci4JABCtveb2tv6Y0rMOBUAO5W3yYf3GIWILwQPNafUdPobfPvjUl8nGC8vcar0dVJSCL6TcQOpPaOs4buRuD1syzVY1XidIA2B+L0BFr7kx0EeZ5SP/Vq2Vp+U1QzpaQqOAWc2/KYG9zAxr+Q4YuXo06NHyJTEAETI6knuTee+FOCbD5uiu3Bf/lzTDQ8Hzep6e0Wn54QafBl8ZlrAbjSk3Omxld2URsCCek9dF/jFNSAZI/w4zj8TuOpRrUzoLBw2qD/AE6II+Z79jgZxbWg8cknspcK5Oyz5unUQNdvFCuWNhqBVWNnAZZ1TJBm++HbJcNUqREHxGkxvLar9/iwO5GohkNUbMCVB7ais/OCfng9RfT4u5hQ8DcwDt3NhgsVpbBySUn7ejNa/DEzNVNao9VGcCmw+KTZgDvZQdsaJwLl9aWhqrDWPhWbLawH9TAWn6d8Ucjy0ppKXLLVEGaZgr/oDXt9enbByqocQ4BAIgdLdTO+DS+RYVJuOnpjzXpAwSAYuLbe2B+WbSZkkDYEzAtYfTFihXk3N+3Ydv8AfHUcdVeR5Sva439MAs4FnyiO8GR8sCeb+ePAqLQojVVkagdlHqRuxGw9QT0knGFydaNnGSipNaZA1PELJi22ISMAIKGX4eqep7n9hixqwZzPL53RgfRv74VOaM3WyywKTCfzlZUfPace9iam6iQ5E4K5BF6gAkkAdyYH1OB9bmLLLvWT5S3/AOIOETN5h6hl2LH1P6DpilVGPQj4i+WQPyn8I0vKcwZeodKVkJOwmCfYNBOLxxi+dgKZw3fhvzK9XxKFVy7KA6FjJ0/CyzuY8pHucS58SxtbK8U3kVhLPZbwyV7mZ9OmPOUryWHdSP0P7YM8ZyrPSfQB4gUlJ21RYG4sdvnjG6HOeY8emzMFQOupVUAFZEg7naeuJp5FHsphFy6NKNEgSfpjs18Axdq3QjFBx/LPpfCmPKmUezDsf1/w4aOSeFIQzsAQjGAdpJLE+sTb3nCZT4giZkUywDODaewke2xw2cGzTLRYKYl5+gH98Aag3xPPF2CjYGcJ/M9F6U1qdgFlyF16f9eiRI2mNt73hjoK1USo9/Q4vcByKVdSuwLAwFnp1t1BwvIoyjUhsJOLtGQHmGgh1mo1dwZA0lQGBkHSZvPViY6DGuciZ0nh1Gq3xVFZz7sxbr74zf8AEH8N1y9U1KMrRqSAovoqkqFpj/S0kjeII7TplDLmnQSmmyAAAf0glY+gBjCIwS6Dcm+xrTNKVmQQRPe3XC7zBwQINaQFJEr29vT9MeOC56PEpEEGmQL9Qylh9vvglTHiUihMkCP7ftgujD8889ZY0849rMAw+mk/cffC2j3Py/TGk/idw4FQ4+JDf2MA/eMDcvyk2Qyn8bmqOqo7BKVJxIpSCRUqr3MQqnbqJIgqsF6HHk+iTkqZDFHKahAMX0m5/N0t6+lu4fw6s1e5LU7kyAYgTsRf9o9sUOSc8zK1SvUZ3qAC5siAeVVGyi8mO/pgvQzVanXOim0G0qymR66o0+1xiSck3SL8UbW+wpkfGqUGSqAA3kVVGiAbdOwmSAI9cM+VphAkfCEA+QsPsMfeX8kdGuoN/hB7d/n+2OzlDzMgO6lh6dP1/fDIKtk+R26ITkwtRXHUkE+5n/8AnF6vUiBud/8AP86YkNIeef6p/wDaB+2IabqGsw1WHmt9uuDFgjP5thm8vJhXDoV6z8Qb2sB7nBVqGrWOxkYp5rgSeOMwCzOQFJJJFrrA2TrYQL/UnlhJPrIxpxDlKC+IaukCsyLTL9SqszBR2uxJ+XYYk4hmvCQkXJiST/l+w9cStTCNsO84pcQyAq6QWZblrbmBHWx+LYz+4w4grFURSoMsJk/f3wjcf5YPEoK1Ar0azq0zdGKyAQLMIBHQz88O9VIpmnqLjoSBI+lj/m+Mb4znahzdVaRqC8NpJEgAAlo9uuNfRiNj5cpIKbCmFFNf5a6doUXj0BMfI4n8Pzm1ipB+uIuVMqEyWXCQV8NTbubt/wC4nFnNqdVgcCae0GI3oturfJtvt1/3xOs6R3xTz3E1pIScbVnXRHn82wIUaQ0y3UQD8rn7XxJQ1FgVAn/N8B+Xcy1RXeqvmZiyzPwzAUgHoAPr6YPUs7qUgeWOg64MEQcxwvXxiqdPkBVyehOgMencr9fXDacRnLaatRzEtpj2CgH6kfQDHsnEjVNjc+Z5OK+lR5Ix5K4kx2OJhhBx7BxGMexisMB8V5FymYkmmEY/mp+X6j4T9MJfGfwmrLJy9Rao/pbyN9bqfqMakMfZxRj8rLj6YifjY8naPzLxnl/OCstA5eqrsYUMsA921/BHqCQMNLcBHDqOWrAy1Gp/PYfmSrCP8l8ke09cbgwkQRI7H+2A/F+U6GYpPTYFQ6lTp7ERsbY5+Q5u5nehxVQ6F2cYNzbkhSzldAAAKjR6A3EfI4/QScqV6NJE1CsUUKWA0loESVJNyOxN8ZV+IHKlX+INRUJ1galNiCABMHcEAYKbU46AhcJbLnBuc6Ry9PVrappAYAACQIJknrvgbm+f1VWQUX8QyBqYaR6zuR6R88C+GcGdB5hftjzxPLkScKlKSjY2NOVAGiSTq1HWDOoEzO8z39can+H/ABDVlYZi7B23JJ2B3O9sZmwHQR3w4/hvVpE16dRmU6VdAomYMMPfzL9D2xmP9dMOW1Y8UeOLQq/m0sIYRsP6vlg8nAUqDUlYR3HT9xgXW5VrVaXkApSPzy7N/wB1wF9r/LFDkytUpVWy1WNYMLfcRIH9vpjZPejV+Q9nVZnp0mqeMC6m63Gkgi/Xab9sMWWZETSSF3Mk9fc4A5rKuH1iQVuDGPGR4K9VixOvYiWtBAIJ69e2Fug0Xc2oFZnOkAhdzF4jUeu0DF/LUTYqwNpEAiR6SLj1nEPC+XqHiNWcpWcgIpIBCqtjoEmOxO9htGCUKCQogWt07DArZrKOX5dQVTVYBmmUB2T29fXp0x54xwxK1KpSqDUlUFWHuNx2IIBB6EDBFnMXM4iriRb/AAjBWCYVxvKZjhNVVJFSkwPhvESB+VhtqAI23H0Hij+JOaarR8NIAqITTWS1Yah/KuD8W0AdeuNh4hwelmqLUa66kJj1HVWU/lYA2I/vjIuL8t5jg+cp1aR1qra6NQiz9DTYDZoJUgdDI3sLhG7oLnKqs36lmXamjVE8JyoZk1BtB/pLCxI9MUc3WIIYAQyxf/uJ/ecfOIcVQmmhkNUXUVUgsqD4jG8avLMd8euKsvhBtQ0qZMSYEQSYBPbpjjCvmuMhQXchQBqJv0Fz9MVeSXXMUP4kyXqszEf0rqOlB8h9fbGec5ceNYrlsuSfEIUte5JgAAgGOpP+HReSsiKWXWmPyAR9Bf5mTjGaG85TKxUBP8uZUbMpjVbqRAYexH5jj0FghlWRvKmQfliWtnKdOA7qhawDESfYbn5YG5Xi+mzpYzcRFrEi+BRoSr1gVBIIIuCL/wCDFWsheor6PgUgEyB5tJPW/wAI6WOxscD+D52uzV01K6eJNIgfBTj4TMSZFge5mwGC+XpaVIJYgXlrt8+/yxxwP4yypTaoVPlBJ07wBJ3jthZ5Z5cL0HrMNNWu3jH01X0eoCwsHti1zNxnXmsvkkkhyKldgPhQToU9tTgE+g9cN2XohVAA6RjTAZyxKoVNhMj0Mwy/UT88Xc8SCCNiN4Jg+sYh8HwajNulTcdm/wB8TCvUYwNIETME/uMacDzUrNKgJbp6dx3xTzeRCqXrGSBIUdPYdT64NtlnmbExuLfbpitmOH6lYR5mBE46zKKuX4cQd4WTfuJ6YkqkSBTWT1P++KHDaL0gFbVUQhe9jAJHpuI9sE3qIiyrNP8ASTt79RgkYylVNzOIzj7M4+HEbdsA4HHycdjoxxwbTNdJn/O+OqcTRet8djsOlkaQ5RTJcrmtYNojFgY7HYJO0Y1R9x2Ox2CMPoOPGZyq1F0uquvZgD+uOx2MOFviP4e0Hk0y1I+nmX6G/wBDjPea/wAM82nmp0/GXr4Rk/8A2HzH5Tjsdg/Uk1TAWOKdozXMZQioUKspG4ZSCD6g3GDHJlYZfO0qjnyzpJ7BgRJ9ASCfbHY7DMUU5IXkk0bRxbnujldCEGpVqCVpqQLC2tmPwrNhYk3tYxV4CtKq1TMZmgEZqhAkFkUCFUFoEzGq6xt2x2OwiUn6zj8FUYr0+Q4LRIB8wYE+WRsD0kbx0t298Uc7kGFN9BVCqsEYEjTqkQZkQCZF/ljsdjgTJOTaWZ4dmqa1tPh1qppHzTDXCOOwZrbwfS2NaWub+uOx2Mwzc4tv7DyxUJJIsUasiD12OPDNDHsb47HYYKPtahFx+YfcXH7/AEwM4kab0ylZQ6SGgiYZfMrD1BE/brjsdjn+lsPHHlNL7B9Ezm6VRtiSog3plQSL/WR1k4Z+L1StCoUDMwQkFtUbXO/aekY+47CsbtbH+TFRm0jLeQ+Aipn1zDjyDXSpj10MCx9th6ye2NJfhbFCqOUMRKmDHQyOmOx2DZOKvC/5D1lM+Krapa5YDpJuQfTDET4ZWrBKnW0D/XpJABtMiw64+47CI6m0VT3BM9fxpWuQKhIUTAAVRPcdST37HFzK8dRiZGgg6TvB9Qev647HY6DbbsHJBKKAfKWWSrmM9mAJDZllVpmVRVp2J/LqDxFogDDfogY+Y7DicjqHVuBpHSN/X0xHSohbLtGOx2OOJiTsBf7D+/tiOvmFprJOwJ9e5PoPU2GOx2OOAiMG1aHOlWNMtcXEMD6iHC/+PpiCohXcekxv/fHY7Gt1ECRynHw4+47EgJ5x9x9x2NOP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17475" y="-1393825"/>
            <a:ext cx="6334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8" descr="data:image/jpeg;base64,/9j/4AAQSkZJRgABAQAAAQABAAD/2wCEAAkGBhQSERUUExQWFRUWGRwYGRgXGBscIBkcHxodHBwYGxocHiYgGB4jHhsbIC8gJCcpLCwsHh8xNTAqNScrLCkBCQoKDgwOGg8PGiwlHyQvLCwsLCwsLCwsLCwsLCwsKSwsLCksLCwsLCwsLCksLCwsLCwsLCwsLCwpLCwsLCwsLP/AABEIAJgBTAMBIgACEQEDEQH/xAAcAAACAwEBAQEAAAAAAAAAAAAFBgMEBwACAQj/xABBEAACAQIEBAQEBAUDAwIHAQABAhEDIQAEEjEFBkFREyJhcTKBkaEHQrHBFCNS0fBi4fEVcoJDohYkNJKywtIz/8QAGQEAAwEBAQAAAAAAAAAAAAAAAgMEAQAF/8QAKxEAAgICAgEEAQQCAwEAAAAAAAECEQMhEjEEEyJBUWEycYGh0fAjscEF/9oADAMBAAIRAxEAPwDPKeY0VZMlXGmoBuD0ceoN8O3J1bMVMwa1QAUwmjUBHinoT/VH9X++Gjh/AqV20Zd2mQ1NQ1je5KgzM4uVqWPS9JOfNkHqOMFEh45l9dMn+kA/59cZnxB/DqmO4Pt/xE41uhS1oVPUEfUYX+E8oJWLtWqVUqoxVQpVYTSCIgAtIJBkm4OFztaQ2CUti/Rz6HMJWAIKrpIncyTMwYjDJU5yNQDyraDveLzZisnb74VeLnh9Esq52rUdTGkpqAgbK0AQNrWwLfmOmLU7L3cS3zvAx4mSflYpJpuvxR68V4+WNSS/kZeZ+KDMVkcKVOjQZIMkEkbWHxdztjQq/EhXyoDMKAqUx/MarTUyQJKjUT3ufpjMW4RIBd2JIUmDp3AMWHSYwV4Pl0Ysr7aSB1gyLye2Bh/9OT4wf6vv7/oyfgQi5SXX1/rPlbgFHK1QgarXoAK7MFOxJJVGACmwmx3OF/l/MI1XMJTnwteqnriQh1KA3rAGHzK8/Ll6ehFBRPX9JMke+DvBOYEzFI1KNBHWYOkKCCOjLvN/vj2ISb+Vf7iV5Tg4troxrhNV6WZUywAJsCbxfb5Y2irlFR6lWW85BiSQogCFExBsdu+JuJZrwaepaE2khKYkekAb39OuJs3TDIR3jHR1GmD53kryc3qJVoFtkizGulWopCEACItPmgiScBOP8zZzJ+EwrUqiMtw6w5INyqqfhiJPc4ZqQCU9JNr3PsT+k4S+K8GFavUbMIWpJQp+HchWZtRMHrHb1k9MBKXZPCPJpE/L34m/xFZkrGkkr/LJkF3keS8hZ9/1wyVeOEKutIJAJAJse3TbGKcS4EioxpkjSCSCbGBh24BxcVcjRZ3Y1QpDELM6WYKSSQJ0ge+EvPihFyyaGvx8spKOPY80eYUYhNJEiRBgdfuIOCWT4mP6XIJ2sfTrfGX1eMVKJRVTxqhWaYEqqqS3nqOd94Cj1vgZU4zngWUPlQGkMgD+YHcF51bdZBvhi4yXJfIppxdG0JxEDfUPdT+2PrcRT+r6gj9RhD4U9XNZSigq1MtUoVUlkfxRUVfykkhmUgxDTsJ1b4Zqjt44qeKRT06TTIgTfzSRM7denrjtIxWwhmeJ00UsziB6zihluZ6FVgoYy06dSxqixjClzNxVpqU3dahZ2KCmANNOF0hupYSSZ6nthJqcZCVC0HULRNr3nvhU8qi6Q2ONtWbRms0gYKAXY/lQAx/qboB6nHtMjNyAPQfuf7YQszzPVp0qNSk0eLp1BgTLNu0zNoOD+R5jqNoBIOoX+k2nDbVWJrdDIMivr9ccMl6nAn/4tprmEyzVFFaopZUINwJ6gQD5WsTNji9Q5hptVaiHptVQBmQN5lB2JHTcfUd8DaNotfwnrgbm+O5elUNN6yBxuLmJ6GAYMXg4J0+Iq0gQSphgGB0nsR0PocB8/wAn5Gs7PVyqF2Ms2kgk9SSpBJ9cDo2i1R4xQbatT+bR+sYg4AxOUFRfMX11YW5mo7VYt18wGBr/AIZcPPwpUT/srVR+rEYP8A4HSylLw6bMwkmaj6m9p7DpjAhKzoq5bhtJTlzUepULOjq9h5jJ0wQbLvgZT484p+NUypQIRTDCqwhSCLalIgCQRI+KOuNcHoccyzvf3vhcoJmrRkSc1USizl66qysFIdSCGMFlJAm67+hw2clUaYyw8LXokIuuJhBF4MG+q+Gmtw2k8aqVNtO0opj2tb5Yr53JrSy9TwUVStNygFgG0kj0F8co0ZRnuY4rk2ru7VFDGoSWKMTAhVAMECADcRvglU41k6lUVBmkBHwoSAotuUMBj6mSOmMzzvLtdH0u9MqVu1Ml1nopaBDH7dcWeAcl1q4XdVYmG3EXvb2PacLUIp9sK2NdThyVnqOHps0sUQ1aejUZCsqIxAMATI6nBTi+X8GhlsqPyqC3qRafmxY4AcO/DErmaTM4ZUqBmB1eYKdUAEfI3wwZx/FzTnovlHy3+84KNJaMmtk+WpBUk9BiHguXJljuSf1xYzzQkd7f59sW8pS0qBjr0bRFmdsVDw1zeAJ7mPthjyXDBOp+nTsfX16xi4zH8iqQNye+GRX2YZpyjmRSzIQm1QMh/wC5fMOg6SOuHOtSxnXHeDZilUpkMKJIDgoNRlQAW1MbHrAtcYp57I0qtNvEr5irViV8VyRO8BV8t9vnj1k5pb7PJnnxKTS/s0+lQnqywZ8pifQ9xgVzNxB0pVNIBgEXHQi8REGDhEyGcWmi+HUzKtAkJUYLI3kPaJ7YJ5DilatUKVGBUqxOoAkwNpAH+A4FtPZkfJVqKM0KKrNqne0fvj3QzrIwNOQVOoekdR2wz0OV9b613XVqD3BYGIAEehif7Yjr06oJAVJmBb7b48+aptHtQTcUx44DlKmdy4zLRTkMXlWgFSQxHfaY6YurwWl4VV6VXxG0N8PSQYMCTgr+FdNnysVKjTTqGVEQQw+EgrtubEGcU+Wqv8I1U1FBVQ1KD1KvAN+lj9bYVDxPHSc2to2fkZ74XoD8Qza0kp5VqZLaFLEpIJiT5jvH0x6/D2ixrVDRapTpuhJAt5lYAGCOzGPniHj2eqFyQzKYMA+tthcW6EfTBPktVJdXqPTIC+enESZMXBnYfUYPHSloPJTgMho1PF8Nq9Ulk1AWUQDBggbgkT7jE3/UVB8PUGawgGTtMmPTrtgPzBX/AIVkc5s1GWCgakBKv5WGtYBsJ0kDYXxH/wBRzFLLnM6KTpVapUPmKldCm5OxH8uw3PzxQ8ibok9NqPIOZyrT0jxQQrME6m7WE6RYXiT3wp8810cPSZJdSukA3IJgsOsAkAx3GEqpxLM5pg4MiZLNYbzCjoOmA9LiVWlm1NQtqQFDefIx/LPQG+J3kTeiiMHGm+g5k6FNq/l8QLNgWmI6Ez26++L6ZNwzkkoEJDbzM3sPUj64q8AyZ8dUVi+ptRsICgyxt32+YxoeZ4dSragxKyCGjqZW89CNIGIfL8fJmx+z4LcGeGKfu+TL+O5mtUUU6baKZPnYmCbgAGNlG/zOAFbllw5U1BIm8G8e5GGHmEUw1RaZOimSBJks3e2CeTrvWFKpTAfvEAzFgfKfrg8EpQxqL+AckI5JuX2d+FmZOTq1mzFQ+CaMhfNc6xBAOxjUPWfTDcPxNos+kUKoWYBUqWP/AIkb+knCh/FJUz3hu0oq+G0ECTdiqtETPlmLnGn8G4dRosPApKgvJFybQJc+Y998FH1cktNJf2LccWNbTbM8zfh1KuZIZxDeGzEBSjEamSxItIBPfFahwMvoKNrNwQUuTeBtf/fAvinF2yWczNFwGVqhq9bF739xBwc5Iz/jV1/lqiyIAJJaZ1MZ6DsNsNyYXyoGGaPC2tlTmOtTp06JcsrobppgadJNvXVA+eF3/wCP64qBlCKBYLpmLAfFudgf2i2DX4tczNmK1PKrtT85A/qYQvsAl/8AywnZHgRqb1EQe09ffBNrHGpCa5yuJsHCuIpmqdPN0aK16qTTuEV6RKkkFifhPpvqkdcG8jwmimaavoQZiokMwLSQIm0wLhQSB0GMg5Z4zW4Zm9KnWjlSwAtUABMCbq0Mwt17jD1xHmvOUnGhRVqmdR8OAiaiVVmEKrERIF9ri0q9SP2Nh48pdDPwblyllaterSRw2YbXU88iZJ8sxF2Y9d8R8ucGpcOo1B4lVkLmqWqwdMgCPL7ST1N8WOA8wVqin+IpKGEWp6hEzY6mMn2OJ+IOtWwetR66lAPoRBEYPG+atdCZrg6Z4PMFF0NSnWTw6fmqEg/DBMDaDsevtfCXmedqmadkRmoqYCeGPMDMgse57DpPvi7zPEih4q1FrEeQp4cFQSNTK0sDpmO6gXBjF3hWV8E6aa5cqEJCkAHoASdTFuskdBgMrpVY3FC9sGUOZNCA189V1iAWpBNPSJRqTXvciNvrNnedWohCmdFQMfz0EMD+r+Wyk/TAbnfgSUVLhRSZ1kqkspbUoABaCpgzABFumMzr03YyDA2Ez03jARcmqsXlilLRsHB/xTrPZ1oyCBpXxNTSb6QNQmLw0dPkzZ3nE+AWWi5J1qVfyFfKYJBuQTa2Pz3w7MChVQsPEgzpkj5yPr8saxxPjfiIrahpp0dRInSWYyCJ+IQhv64bFtPYpv6PWY4fUZSDRrSwILUjSqC6gWXWGAt1vivksimXqh//AJimoXSA1CpY9TImBAjfADLcSzQpytdnaBZjqO4E+aerDHtObc9S+KJUwfIBHX8sRhawQbcvsL1JpUaDwviytSqVFqmoqC8qVht+oBO4+uKPCKVpPW5OPFXN1WytI1yRUqQWEkADfZiSLad+s4kpZ1UTUrKwFiAQZvt7/TA5n6WPW/8Af4Nh7pbJKja6wHRf8/tg7kCASew/yPXpgBS4tRBLBdBuZLx9rk77DDNwfLT5j0/Xp9B9ycD42X1naTr8jJx4llkYADYmLDpOw/Uk9YGPZIWw6Y9O01I7Cf2H2nATM1WquSgOkWHr6/fFwoWeZczUzQilSZtN1AGo+9gRcf6hhe4ar0qmqsmiAQC4IKsdio3Zh07TPTGm5Xm3LGBOn0YR+sYH82ZejXo+IpDNSBIvIKkiR9gdumLGssFs894MObKpWIdXRUUmmGvJ2AiB08xN4Mz3x75dyRrVAUDgXBcCQJBt2J229cVaFEhzpUajZYF5JgR642Xh+U8KknjEFgFUxtqi9h0kH0wmOaTQ7L4MFkU09fQiVeXP4WlUqQWMhnLSNKsIBCi0yBJjY+8qWcIa0wfb9NxjZc/m6IFTxSoVhpaZMgrsQNxBOMb505Mq5VPGytR2y/VZk0/Weqeu4698BlTnstxTWNcfgdfw+qIaTBKrqy1IqAGJsItsdz074pcwV6iViGpmoWqeUgMYm4byi/aI74C/hTVPgVrmRVnfug/UjBnmXi7gKiudY81tyAf10hvmBjJpcFYMXcm0U87wCr5XZiAw2SoQs9VmJJH9iN8FOAulFSGK6rWDBmgdxM9cK+YrLXpq7Mw0eUXiIPUbTb/Bi5wPMUxWU7lzHQ9NjfoTgIuMZaGuMnG2Feb6ElH/ACyVIP8A9wEe5MHFwZ0Nw1KJYKwaVTTJgsSCSSfKQxN1vYdceObKbmolBVny+Jb5qQe2m0++IKnCqaNO2pVXSN7KJJPp++By6k2hmOnFWC88sX8RVULCrABJEebbre1vlgBxrIGoERQK1epAQBfMSCpYjsoXVMwLjB/mfLhKioVJbQjbkWYT0+nyxb5NoIc3rZSWSnpS9gHJDW6mwE+uAjuVMKdcbRe5a4CuVogqGFWoiBy7aiDvpH9KgkmB2EzAxLxweHltcmXcIoHbqx9IBt7exM5mn17T+n9yMUuIqroFb8txPzGKskf+OkSRlc7ZlnEFUh4F1I39wBbp/v64Ems9IaVYrqP5SRA6j5YdOOcvs5Z6a2t8wCTPr/tj7xLlN6j0lC/+mSPcsBcj1OPOUXF0WOSasVcpR06fL5Vvc73Fu0xON/ymmpRpugKyquBJG4B0n6xhIy34fa9IYwtMEDpqMCG+V8FK3FjlVp0NRtCl+wBNvmABOGY1KDbYE6nSQK/EHlNcxVp5imHJNOKmmB5UIYE6jAeCVAmTFtsCOIcx0qdDVRqLlnhVXwwrt4cTZiIBOntYjrgvlM5XzYdap8NIjSnlYg7XuRa/98Kub5KVAyhdR0MFZiSZgwT3v0EDFuKTkna/ySZYcWqf7ipy7mGzGbq1KrFndWZmO5JIk227W6YJf9AI+BxEMLkAyDNx03G+8HC9wio1CsZ8rKSCD17g4PcX4pUenooUWXUYZgSxv0UDb9cTTuymHHjsrcFrM2doU1ZarrUUi5K+WSZYC4AmYnrjWRlaz16bVKmpBLaNICgj4CtpkNJmeg2vIP8ADb8ICivmM/qpSsU0D6WSbmozKfKYsFM2JkbDDdlOBPRqSpq1EprGkuPMNRl21EXiJvcHbEHl4sspJQaS6/z/AEUYJwUW5XYA51/EFsggoUY8eoC2o/8AprspCxBZoMTYRMG2MsHMGYNQVTXqmrvqLsTb3P22wf5uQZ3PVatMsQSF2mNKhRG9oAPuTgXV5chQdYvsCAP7Ri3G1GKiSyi5NyOzXMdWo9OuYmm41BRA2IJgWE/rjQ+G8ZyhTx6jlSADGlpFrhDJQBvbrjMX4ZWpq9vLoYtBBgKwEnsJIGCHAsq1YBWJMKzaQLDSJuN2JsPSTvF15aqxuJtaGfJZ48QrnVCU1SKasuvSNyWUmCTo+U9eq/mKlJqpVYmTA+vlt1jDXy1RVagDKf5kKYOwdYCyPhYLpMbicVeKfhjUpsdOYnTJl6R2AmdSkxa+2POnJOVybS6Xff8ABSnx+LsEZHglMsJpruAI3JPlAnfrgzxk0aKMmnyNU0KA7AkKZBBJJJBU22vtgxy5ypVFEV3UMUh6YuJI2dhvHWDfbFgZzLUkcVTTquwjQEGlZvaeuxkX++Ow5Hik/Ub30d5GNZYrgkqEmo9CnfVXWCGEVFcKbHYopP1xZy2ZR2CHMN5mk66Y6btIY7CTOL/F+X6LUKTUkNQ1X7gaLEEMBACgz5jO18CslwVEqDVK1GUgLU9xtMT5A1oM6j1GPUpdnnwlNez/AMQZ4rVbOMHZGNP/ANNQCYWDc/6oF8evAp5enZSuoEyRYldvSZj64M8PqsBUBzdMBVhRMFT6KTJt0EYunX4P8xzVm4hDcdwxYzI67QcSyty7L1jUY9AzlvLrmlU6FIFySNjO31H2xotCmKaAD/n1whfhZWJytQECRV/VV/cT88Ndbh5mzsCexIHz6Y9HGlxs8yWmfKmYJWo43YkD/wDEfU4tZZBTUKOg/wAOKy0tIAJkAdot1PbC4/DMxXY1Vd1VzIAaIGwtPYDBPRgMq8ASQEVqZPuo+qW+2PL8quaNcSSfCbQpKnU8eXzAKR8zvGDn8Jbysw67yO/WccucDAkAiLEERvt77Y9rJJ8WkeTjguabMl4FQq1M1SUl/I4ZtRPlCkEyJMG0QepxuXFc2+k3G4IthTrZokxbfBN+PEqEYbADV7Dr1Hv/AL486MKPTcrPiZnUCpEkm59R/ti0tUoq9VIIIP6j5YBip/Mde4n5/wDB+2Jadc98G4gpk3DeB08u1U0RpSqVbQABpIkGI3UyPb6ALvOFcU6hDiKqhYnsfb6R64feBFQpqsJ0GF9+p+U4VudOXhnJdXC1B/V+YH26gj/LYkzRctIoxtIRaGaIhh+ZQWEWLRvGGP8ADXL+O7ZurEUW0U0AIGrfUTt5QZjuZsAJF0uTq9MhyVZEn4SZI7wR0wf5KzgTL1qY+A1jUX0JQah7WBwvHD3U0HOXt0x2zOYGnXHmuB9p+Ux9PTAfKcLDMfEIJNyB19z+oGJxX8tO8KRNtzN/3xZcgLI629rb4ZONsXGTS0BeesjqVMzT0uUGh4PTddpnzGIF/MPbHrkinqNR9MCEAnfdyf8A9euC2SrKy+G90qgx8/iT0MzH/GKnKTGilZKnxU6mncGTA80AADVGqPXAuPus1SdUW+NcWFOmSFIZjpGoAX7xM2AJwrVuOkEwsserRt1J/wAj3xR5r4w1fNmjTIgaVkzBM+YWmCSY/wDHBjMcJp6QGqaWTrCkGLwQQffpibL7tFOKOgfTzVakyVlBNDV/MA2A21D1B6j2w78PrioobT5VPlI6yO/af0wscfzNRqBSnoamUVS4IkEkCyi0R697YYMhRqUKAV/5hGiy7gaQCL9Rfbf06FidKmDljvQQqZlSwUneYAmTAvt6ThfHDjVeo1VGCg2BMEwN4HmAnY+mKr0itbUMyZSyifMaZPlVtQgjUDfrFzc4sUeYzUo1dRXUGbww+5GjUNMQWAg7wY32ucZ7prsJ4Xw5x6R65YbUwY7Pqj5NC/b9sHhwtXEEXBI/scB8iopPQS1nVPsR9yPrOGMGKkX3+18ObJjJefOF0Fr+RVWoo/mG9yb+UCYt1sfMRsMBMvlCLqZk3IBAP6f5thk41UpZivXOooz1ARqWCAoHlPUbT9umJOB8uBUYrm6TViZILXiCCkSel53BHviPNJlGOKLHAOPZipljl6jMSp8VHMz5d1buJOxwWzPFGGWNJGOx1GDJtOm5Jj0xR5KpPmc4W0MtGmjAkWDOSNp7iRbYfI4Kc15fwyxUWABP12wqm1yYzkv0ozHgecCZt0JhnUaZ6nt85w0ZjMikqNWQaoIUfmc9N7tfdrCMLfPXBChQ6SHRV1RFp1Abb7IfniP8P8icxWYsxfSFmZY7wF1ep/Q45/o5/RsZ0+A+0eU6tfhdY0wvjVlcQB+QGdKCfiZ1Ak/1E+9Hljg9LLApVaMzGkwRBYESqkGwBkX+ImZEDGgcM4bXTKGxRohUBuq+nr/m5wjNw+pS85qUyNY0shOogGdLStto3PTAtScFaCxVzYx8L5d01lVps712+ulPQWA+hx3HDRqZtrgHwlQGSZaWIGnZokHvt7Y8ZDijUcjmM0/UhVSSBqnz6e0k3iBIPbCNwbjJq06xq1NLPVhXJ3hRqUGfQW/tgUqVL9wu523+B3y/HqmXYJmR5z+ZQdIPSe0iPrhC5uysZhmpqwRgWkDyyCAwHzYfXBDMc7DLIRrWpMby52A+Fjew6n54YaFCnUy9WsaaMWpuFeGVhqB1IwLsCZAIje2xx0lexiS+CnyhH8OgZjeYBB7t8JHczI9TgXzZw+p/ELVcaUpwEBI1G/mMdPnjVeVeFrQytNdIVwnm7yd5PvgHx/h9OuV0OjlSdQVlJ9oB7xiuKuKTPOepNoz/AIVy7UasXSutO8+ZVJX21fvi/rbJ0agWr4hvpJiBPUBREC5gD0wIr8R0ZmtTgeRyBPyM/UnBvhPC/wCMqLSvBuxHRRvHqbD3IxPJNOmWck42hj/D3hL0smrsD/NbxAT1UqoUntIE/PDEzySB7fL07YOUKAVAgACgAAdgBAH0wMz3DvDVmSSLkjcj+4F8Xx0qPOl3YG4jXB8pmHMQIEqN99gdvniq2Rat5mbR0VR0UbYgp5pT59QAYhFMi8n3EX/bFLjXFWWrpRoVQF9z1P3waFtnqhWy7MVSomsWKo4DD/xBn7YsMIUoWv0k3PX/AG+WMr5l5aerW8QFVmAd5t1/w4M8kK61TSqkujLC62LEML2v5ZE2Hpj3JY5201r7PGhnhqnv6DmYch7iMW8srNcLNzeOnvi8+RA+EsI9Z/XEiBwPiDe4j9MIeNFazP6A1akadRZkSo39CVMehicfHqQ2LPFZZhqEMIK3mVkho9iR9cUYvf2wE0OxytDTwqv/ACNPQkz9f+MD6rQYPQx9cTcIzQZHX+kj7g/2xDxFbEjf+22Ja2P+CE1ottge2XVFIUAF3LmBEmFE+5I+2LOnUZGxE/vi/T4aCCTdoxjaRqRLw6CtO/m0x7RY/MkfbBmhRDLBgg29ptY974WeL5z+HCVAAQZkHracXuFce1oY2IkWgjrGAq+jegpQ4JTClZYgtq3FjMkAxtOLuc4atZVBOkgzKgAmJF7djiplM+HUMOu47MLH62PtiyMwRBHSD8jY/eMC7CBC8hUEY1UU+NcgljEnrGwm/t8sL9XP09RFUFSCZOxU7GDjR8tUDw3cR7EdPv8AfGFfihlsx/GVXr0kp6l/l6Lq6rYMT+dtgSQDsIAAwp4lJjY5nAeMty6a9NatJ9VIyd51aZuIsQTve/fF7j+fNNDJAqNBHuFvPYdz0w3rIorCrq0C2wnTttYdMZjzTmSazX+ER8zf7ftjoY1VGyyOTsovxljVTzaadQC3YK0m/YziJ+FNUpUng0yrq51EjXSIgsAdjp1dpB62x55f4Sc1m6OpiUUlqgm5VfMF9iYU+hxofBWp1sxVFYK1SiwIMGCG2kGxYGR9PkqcKlaKvXvFw+Pn8/QFzGaLZmigU6lIM3vpvLCBe24seh6BvNQ6tTWgdenXATiHDWqZxmDFVVYmT1NwO2w+uCVKiICb7A+0/acUJWRNiRxzLUFzZdlLUmId0sNRO9zsDYx1HocD6XKqVawKkIiMGLggmBcCQSAYi4J74r/9YBr1C21R2mbwwZtPyjy+mlRhn4PnVq1NMahEeUWA6yR17XntiLLKmVw4uIw8s5OnRo66ZLmqSXYmboCInoLWHqMRc35mlSpI9YmCyWWJaLwJO3U/74ucvcECU6lJGbSRMuZOrUYPb4fKTuQqzJxk/OvHarZyoldDT8I6EU9F/q7eaxBG4jtje4aRmLi8vvehk4zwIcSrO1Kuop1gBrG6MqhdME3BGomCLH3wxcq/hhQybKabOfKCzk/G3QhdlAkkW67nGVZDiBUeQqoHlAU+bvNt/ngxwjmvMUmIpOVm5tK+7AxHe2+ExfG01+S2fhpx545L/s3KpXhTeT32xnvDuCinXrzBD1nqgdgTCj6DV8xj5wrm6vnKhVSFULYKu5j42PS9wP7TiROJJloNZ9VQvcWsJ64OeVPRFjhx2xb5w/iamXolmUUmJCUlBBFzc/1Mbkk7SAN8LHFOX3oUaFJwFqS9R+katOnV3MW+UY25+XKL5hazku6wUDN5VAAiFFt4Mmbx2GFjmTlBs1VauDJ0wqegB03PUknbrgFGUE63ZvKMmZDUyaNmKdOnrYMyglokyRMAbD07Y2Xh2XWilXM1llKFPWEF5MTt3t9TijwnlulSqfxGkAgEUxBGmbMfNebRPae+LfG821HJqNGrxm8R5YCwZWUAEXkBRFuu2Oi+VWG/bFpfIv57l/i3ETrrPTRDcUPEgAb6SoBBPqxJ9cLvM3AzRpE1USlVRoQUybj+okbH2/5d8nznpUFqFSP+3pJEiGOoSI98VOcfD4jlyKJPioR5SrA+oMgbY2SbkgNJMzbJZ2rVY1HJqRGtmudMBQx6sYEbzYTjeOReEvRoqai6alRQxWI0L/Seuokye23Q4SPwq5OXzVKxVirqwpgEyIbSWmBvDdYgTE41qmx3PU95th6inLkTtyXtLM4jL/7YhrVbR1J+3U481sxpFrevb1jDRZh34l59aGdeimwMmALAxC37XwDp8yUQAIf+3pvfEXMNRq+ZrVj/AOpUZh1tPlE9bAYDNk/TDRFo13NcMDTgTW4GQZWQe4w55zIGmYJU+xn6jpisaWPfj5DrTPFn40W9oV6/Fa9ICHJjfUAf9/vj1R52K/8A+lKfVD+x/vhhqZJW3AwKzXLSN0j2xrnCXaA9PLF+1kNTmjL1GpkMVYOBDKRZrG4kWMHfEtcAOQev74DZ3lA/lOClQtA1fEF83vF/vOJsiXwW+POW1JBDh1ULqAEbH6G/vvgoVBkHCzkszDLOx8p+dsHqVbb6fS2I8kS+LKuWUqpU7qSPfsfmIxeyuZmO0fp/zivnDB1d7H9j/npgaud0kgd/1wnjYy6PPNVUeCB2P7HFbI1CqLFuoj2GPPMBL0Lb6gPqY/fFhCEpnuDpxqVM5vRNwPjUsQYBA1f6SBv7f2wSbn7JUqoV64KncgMwAYbEqCJH7Yz3j2Xq1m0UkEASxkAXJjtMROKFPkquyEnTPYEEn6W++EZc0YumMhilLaRuXB88lSHoVFqI1tSmVJ7GNj9xjPvxByVWtxaij/BW8JKY7LqCuvuGLE+hXCryFxWrk8/TUE6KrrSqKdiGOkEjupIM+46nG7ZrhiVXoVHXz0XLqZ2lGQ/K4Puo7Y1S+QXEt8TrkL5RJPSYt79MZtzLkyAGaJMzHc9PWBf5Y0rMkAH1++EDnQnT6CV9yfiP0x0ewrIOQuHNSanm2INNtdMJF4M+adt02w7OEBLUxGsgkwATHfCnxHOfwmUyQmF8amlQ+jK+o/ImZwxU6vwegM+/b64yr2cz7ms1pqGNzBn3OnE1BfOdRjUQPl0HpiHO048PYgm3uPMf89MeaoMyep/QYNAsTeYuWDRzdUgWaKiA7EtuCP8AvDHFzhHC8xXYolUoNRuihQFgX6xBkeuDfMiNVFAAS+rw/cHzLf0hpOGThmTp5amEnzG5PVj7du2InjcpuxylUT3wLg6ZWjoRmczqZ3YszN3PbsALD9Qv4i8qpm8v4qqDWpCQYuy7snc2JIHeR1wXrV1DbQSpn2sR++LXD8x5J3MnD3HVGQm4SUjDl/DfNVNLrSqLrBYQIG/UW0dwDFjiI8n1cuAKrBHqsEWkzAtFyXKiSq+UAAxOrY41bjXHXy2Ubw/jmsqFpgaaj6T9BYdcYtWzLCotSoxqMX1uWuWIIMX7wbYn4tLeymWZSlcUo/tY0cJ49UyDJTahPiWBgAkkgamOr4dTKCYFyN9sScyN4gWsaTUtTBXkmCSYBEqDvHfF3JKHZtAqGnVQDUhBlQZX4lsAbxqEHscU+cuKMzUaRc1CD4jeUCIupIUbz09PbC3TDdpGh8u5rxaCOf6VT5qPN9/0x64hxdaUICNTDV7Db/PbFXlOk1LI0kb4iCWB/KWYsR94wicb4lNd6kEifKR0XYfWJ+eMzTljx3FWyeNctjPnM2GA1OFUkLJMAAmCZxR5y56yifyBVLlTpKqA6reIYxcr2WT0OMv49x2rVqeGWIBhYN4n0v0we5b5KUF3a+jyqDYzG5X8onp6R3wWCEpK5KrDyZLar4Da512AGgTTNiAPNe99Vh7DoPbFzjfHP4fLM5VbwNMxqvcE9BvMYS8zzXmMnXqUjDJMqGH5TtBFzG152xZ4dlMzxQrr8lANd4t2hAfja8dhOD9J3s6WZNaDf4a8yueIaXkLmFI0xCiJZAo6RDr6yZxr7VMDeF8r0qdFFVFBQqUkTpKgqDPfSzCf9ROJ83VKehNh69gMNjHiidvlskHxFuh2/wCceHXWwXcTc+nXEuXpALJYdyGGx97QMR53OqiN5hqIICr1Pc+mCBYgZjgdMz5RgVX5RpkzGGpqeImp4XbJqPWUzgq01cbNfHt6ZG+B54iFGmkIHf8AsP3OIOE5Sv41WpVqakaNCxdQBeTuSTft2x7cZVpIlkr22FwuPLJiWMfDhguiu1PAzidDzKRsZH0vg1GIM5l9SnuLj6HAhR0xVRPtgtla8pfcf5++BaEnFvLTpqD/AEg/cYGUbHxYUqEMCPTC5VBWp74OcOraxO3cYGcXpDUSDIncf574m6dD+1ZW4pUK0ahWJUBxO0qwOPmWzbVcurtGppmBGxI7ntj241pv8SlT9IxW4T/9KoP+of8AuOMrdmp6KGdzzU5YUywtJiB12P5rHpt88XUzuaDIERRriARIvYy8iCLW9fTB3KcuVXyzu2kIRqRWElz0I/pB7ne3S+B2W4mzBR+ZDphBp0gf1zuLd52gRjzvKjT5VZf4zbVWUhyVUXPpUs7BkqaUlRr1EgGZ8sreL+bGuBxqDCQrEypsQb9PljMeac3NJtDRUXSV0kjzBlYD7AfPGh8vUC6vrdm0vKajOmV0som8BgSB0mBjPHm5J2ZniotUW81mYk9YthE5jqljo7T9Tv8A574ceLUXpgsRK/1C8e/bCZn6BJ1Qb4ugkStgPnziymlSpMfijSs9QDLfIWn/AFYu8q8/0aoRK1VabIVDliAHiPMp63iRvvuMIXOdXXmIP5EVf1J/UYX6K+Y+/wDbC1oJy1R+jsxxOmGWGD2lYM9CBHodT37YDVOZajEwjaF20jv8wx2+/TCpy9w6qAGVW8MySwHoSBbvED54v/x701MLpmB7sSJ+9pxLnlLpD8UF2w7wbm2stcUqywrHSrm7JPvNiTHcd8O1CnMgHeb9feThOyuVNTLisQBALL6gD4o9YnvfDVwWqXSi5/PTDH5gH98Zgm5JxkdliotNH3NUSxjUSSftuQBFrYvZNgLbHsbH6YCnNN/HeGCNCUyW/wC5mER7BTPuMMFVvLaP7YpZOQcTp06qGm4kGJB7bT6G8zjMuO8hQ7Ci4JABCtveb2tv6Y0rMOBUAO5W3yYf3GIWILwQPNafUdPobfPvjUl8nGC8vcar0dVJSCL6TcQOpPaOs4buRuD1syzVY1XidIA2B+L0BFr7kx0EeZ5SP/Vq2Vp+U1QzpaQqOAWc2/KYG9zAxr+Q4YuXo06NHyJTEAETI6knuTee+FOCbD5uiu3Bf/lzTDQ8Hzep6e0Wn54QafBl8ZlrAbjSk3Omxld2URsCCek9dF/jFNSAZI/w4zj8TuOpRrUzoLBw2qD/AE6II+Z79jgZxbWg8cknspcK5Oyz5unUQNdvFCuWNhqBVWNnAZZ1TJBm++HbJcNUqREHxGkxvLar9/iwO5GohkNUbMCVB7ais/OCfng9RfT4u5hQ8DcwDt3NhgsVpbBySUn7ejNa/DEzNVNao9VGcCmw+KTZgDvZQdsaJwLl9aWhqrDWPhWbLawH9TAWn6d8Ucjy0ppKXLLVEGaZgr/oDXt9enbByqocQ4BAIgdLdTO+DS+RYVJuOnpjzXpAwSAYuLbe2B+WbSZkkDYEzAtYfTFihXk3N+3Ydv8AfHUcdVeR5Sva439MAs4FnyiO8GR8sCeb+ePAqLQojVVkagdlHqRuxGw9QT0knGFydaNnGSipNaZA1PELJi22ISMAIKGX4eqep7n9hixqwZzPL53RgfRv74VOaM3WyywKTCfzlZUfPace9iam6iQ5E4K5BF6gAkkAdyYH1OB9bmLLLvWT5S3/AOIOETN5h6hl2LH1P6DpilVGPQj4i+WQPyn8I0vKcwZeodKVkJOwmCfYNBOLxxi+dgKZw3fhvzK9XxKFVy7KA6FjJ0/CyzuY8pHucS58SxtbK8U3kVhLPZbwyV7mZ9OmPOUryWHdSP0P7YM8ZyrPSfQB4gUlJ21RYG4sdvnjG6HOeY8emzMFQOupVUAFZEg7naeuJp5FHsphFy6NKNEgSfpjs18Axdq3QjFBx/LPpfCmPKmUezDsf1/w4aOSeFIQzsAQjGAdpJLE+sTb3nCZT4giZkUywDODaewke2xw2cGzTLRYKYl5+gH98Aag3xPPF2CjYGcJ/M9F6U1qdgFlyF16f9eiRI2mNt73hjoK1USo9/Q4vcByKVdSuwLAwFnp1t1BwvIoyjUhsJOLtGQHmGgh1mo1dwZA0lQGBkHSZvPViY6DGuciZ0nh1Gq3xVFZz7sxbr74zf8AEH8N1y9U1KMrRqSAovoqkqFpj/S0kjeII7TplDLmnQSmmyAAAf0glY+gBjCIwS6Dcm+xrTNKVmQQRPe3XC7zBwQINaQFJEr29vT9MeOC56PEpEEGmQL9Qylh9vvglTHiUihMkCP7ftgujD8889ZY0849rMAw+mk/cffC2j3Py/TGk/idw4FQ4+JDf2MA/eMDcvyk2Qyn8bmqOqo7BKVJxIpSCRUqr3MQqnbqJIgqsF6HHk+iTkqZDFHKahAMX0m5/N0t6+lu4fw6s1e5LU7kyAYgTsRf9o9sUOSc8zK1SvUZ3qAC5siAeVVGyi8mO/pgvQzVanXOim0G0qymR66o0+1xiSck3SL8UbW+wpkfGqUGSqAA3kVVGiAbdOwmSAI9cM+VphAkfCEA+QsPsMfeX8kdGuoN/hB7d/n+2OzlDzMgO6lh6dP1/fDIKtk+R26ITkwtRXHUkE+5n/8AnF6vUiBud/8AP86YkNIeef6p/wDaB+2IabqGsw1WHmt9uuDFgjP5thm8vJhXDoV6z8Qb2sB7nBVqGrWOxkYp5rgSeOMwCzOQFJJJFrrA2TrYQL/UnlhJPrIxpxDlKC+IaukCsyLTL9SqszBR2uxJ+XYYk4hmvCQkXJiST/l+w9cStTCNsO84pcQyAq6QWZblrbmBHWx+LYz+4w4grFURSoMsJk/f3wjcf5YPEoK1Ar0azq0zdGKyAQLMIBHQz88O9VIpmnqLjoSBI+lj/m+Mb4znahzdVaRqC8NpJEgAAlo9uuNfRiNj5cpIKbCmFFNf5a6doUXj0BMfI4n8Pzm1ipB+uIuVMqEyWXCQV8NTbubt/wC4nFnNqdVgcCae0GI3oturfJtvt1/3xOs6R3xTz3E1pIScbVnXRHn82wIUaQ0y3UQD8rn7XxJQ1FgVAn/N8B+Xcy1RXeqvmZiyzPwzAUgHoAPr6YPUs7qUgeWOg64MEQcxwvXxiqdPkBVyehOgMencr9fXDacRnLaatRzEtpj2CgH6kfQDHsnEjVNjc+Z5OK+lR5Ix5K4kx2OJhhBx7BxGMexisMB8V5FymYkmmEY/mp+X6j4T9MJfGfwmrLJy9Rao/pbyN9bqfqMakMfZxRj8rLj6YifjY8naPzLxnl/OCstA5eqrsYUMsA921/BHqCQMNLcBHDqOWrAy1Gp/PYfmSrCP8l8ke09cbgwkQRI7H+2A/F+U6GYpPTYFQ6lTp7ERsbY5+Q5u5nehxVQ6F2cYNzbkhSzldAAAKjR6A3EfI4/QScqV6NJE1CsUUKWA0loESVJNyOxN8ZV+IHKlX+INRUJ1galNiCABMHcEAYKbU46AhcJbLnBuc6Ry9PVrappAYAACQIJknrvgbm+f1VWQUX8QyBqYaR6zuR6R88C+GcGdB5hftjzxPLkScKlKSjY2NOVAGiSTq1HWDOoEzO8z39can+H/ABDVlYZi7B23JJ2B3O9sZmwHQR3w4/hvVpE16dRmU6VdAomYMMPfzL9D2xmP9dMOW1Y8UeOLQq/m0sIYRsP6vlg8nAUqDUlYR3HT9xgXW5VrVaXkApSPzy7N/wB1wF9r/LFDkytUpVWy1WNYMLfcRIH9vpjZPejV+Q9nVZnp0mqeMC6m63Gkgi/Xab9sMWWZETSSF3Mk9fc4A5rKuH1iQVuDGPGR4K9VixOvYiWtBAIJ69e2Fug0Xc2oFZnOkAhdzF4jUeu0DF/LUTYqwNpEAiR6SLj1nEPC+XqHiNWcpWcgIpIBCqtjoEmOxO9htGCUKCQogWt07DArZrKOX5dQVTVYBmmUB2T29fXp0x54xwxK1KpSqDUlUFWHuNx2IIBB6EDBFnMXM4iriRb/AAjBWCYVxvKZjhNVVJFSkwPhvESB+VhtqAI23H0Hij+JOaarR8NIAqITTWS1Yah/KuD8W0AdeuNh4hwelmqLUa66kJj1HVWU/lYA2I/vjIuL8t5jg+cp1aR1qra6NQiz9DTYDZoJUgdDI3sLhG7oLnKqs36lmXamjVE8JyoZk1BtB/pLCxI9MUc3WIIYAQyxf/uJ/ecfOIcVQmmhkNUXUVUgsqD4jG8avLMd8euKsvhBtQ0qZMSYEQSYBPbpjjCvmuMhQXchQBqJv0Fz9MVeSXXMUP4kyXqszEf0rqOlB8h9fbGec5ceNYrlsuSfEIUte5JgAAgGOpP+HReSsiKWXWmPyAR9Bf5mTjGaG85TKxUBP8uZUbMpjVbqRAYexH5jj0FghlWRvKmQfliWtnKdOA7qhawDESfYbn5YG5Xi+mzpYzcRFrEi+BRoSr1gVBIIIuCL/wCDFWsheor6PgUgEyB5tJPW/wAI6WOxscD+D52uzV01K6eJNIgfBTj4TMSZFge5mwGC+XpaVIJYgXlrt8+/yxxwP4yypTaoVPlBJ07wBJ3jthZ5Z5cL0HrMNNWu3jH01X0eoCwsHti1zNxnXmsvkkkhyKldgPhQToU9tTgE+g9cN2XohVAA6RjTAZyxKoVNhMj0Mwy/UT88Xc8SCCNiN4Jg+sYh8HwajNulTcdm/wB8TCvUYwNIETME/uMacDzUrNKgJbp6dx3xTzeRCqXrGSBIUdPYdT64NtlnmbExuLfbpitmOH6lYR5mBE46zKKuX4cQd4WTfuJ6YkqkSBTWT1P++KHDaL0gFbVUQhe9jAJHpuI9sE3qIiyrNP8ASTt79RgkYylVNzOIzj7M4+HEbdsA4HHycdjoxxwbTNdJn/O+OqcTRet8djsOlkaQ5RTJcrmtYNojFgY7HYJO0Y1R9x2Ox2CMPoOPGZyq1F0uquvZgD+uOx2MOFviP4e0Hk0y1I+nmX6G/wBDjPea/wAM82nmp0/GXr4Rk/8A2HzH5Tjsdg/Uk1TAWOKdozXMZQioUKspG4ZSCD6g3GDHJlYZfO0qjnyzpJ7BgRJ9ASCfbHY7DMUU5IXkk0bRxbnujldCEGpVqCVpqQLC2tmPwrNhYk3tYxV4CtKq1TMZmgEZqhAkFkUCFUFoEzGq6xt2x2OwiUn6zj8FUYr0+Q4LRIB8wYE+WRsD0kbx0t298Uc7kGFN9BVCqsEYEjTqkQZkQCZF/ljsdjgTJOTaWZ4dmqa1tPh1qppHzTDXCOOwZrbwfS2NaWub+uOx2Mwzc4tv7DyxUJJIsUasiD12OPDNDHsb47HYYKPtahFx+YfcXH7/AEwM4kab0ylZQ6SGgiYZfMrD1BE/brjsdjn+lsPHHlNL7B9Ezm6VRtiSog3plQSL/WR1k4Z+L1StCoUDMwQkFtUbXO/aekY+47CsbtbH+TFRm0jLeQ+Aipn1zDjyDXSpj10MCx9th6ye2NJfhbFCqOUMRKmDHQyOmOx2DZOKvC/5D1lM+Krapa5YDpJuQfTDET4ZWrBKnW0D/XpJABtMiw64+47CI6m0VT3BM9fxpWuQKhIUTAAVRPcdST37HFzK8dRiZGgg6TvB9Qev647HY6DbbsHJBKKAfKWWSrmM9mAJDZllVpmVRVp2J/LqDxFogDDfogY+Y7DicjqHVuBpHSN/X0xHSohbLtGOx2OOJiTsBf7D+/tiOvmFprJOwJ9e5PoPU2GOx2OOAiMG1aHOlWNMtcXEMD6iHC/+PpiCohXcekxv/fHY7Gt1ECRynHw4+47EgJ5x9x9x2NOP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69875" y="-1241425"/>
            <a:ext cx="6334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10" descr="data:image/jpeg;base64,/9j/4AAQSkZJRgABAQAAAQABAAD/2wCEAAkGBhQSERUUExQWFRUWGRwYGRgXGBscIBkcHxodHBwYGxocHiYgGB4jHhsbIC8gJCcpLCwsHh8xNTAqNScrLCkBCQoKDgwOGg8PGiwlHyQvLCwsLCwsLCwsLCwsLCwsKSwsLCksLCwsLCwsLCksLCwsLCwsLCwsLCwpLCwsLCwsLP/AABEIAJgBTAMBIgACEQEDEQH/xAAcAAACAwEBAQEAAAAAAAAAAAAFBgMEBwACAQj/xABBEAACAQIEBAQEBAUDAwIHAQABAhEDIQAEEjEFBkFREyJhcTKBkaEHQrHBFCNS0fBi4fEVcoJDohYkNJKywtIz/8QAGQEAAwEBAQAAAAAAAAAAAAAAAgMEAQAF/8QAKxEAAgICAgEEAQQCAwEAAAAAAAECEQMhEjEEEyJBUWEycYGh0fAjscEF/9oADAMBAAIRAxEAPwDPKeY0VZMlXGmoBuD0ceoN8O3J1bMVMwa1QAUwmjUBHinoT/VH9X++Gjh/AqV20Zd2mQ1NQ1je5KgzM4uVqWPS9JOfNkHqOMFEh45l9dMn+kA/59cZnxB/DqmO4Pt/xE41uhS1oVPUEfUYX+E8oJWLtWqVUqoxVQpVYTSCIgAtIJBkm4OFztaQ2CUti/Rz6HMJWAIKrpIncyTMwYjDJU5yNQDyraDveLzZisnb74VeLnh9Esq52rUdTGkpqAgbK0AQNrWwLfmOmLU7L3cS3zvAx4mSflYpJpuvxR68V4+WNSS/kZeZ+KDMVkcKVOjQZIMkEkbWHxdztjQq/EhXyoDMKAqUx/MarTUyQJKjUT3ufpjMW4RIBd2JIUmDp3AMWHSYwV4Pl0Ysr7aSB1gyLye2Bh/9OT4wf6vv7/oyfgQi5SXX1/rPlbgFHK1QgarXoAK7MFOxJJVGACmwmx3OF/l/MI1XMJTnwteqnriQh1KA3rAGHzK8/Ll6ehFBRPX9JMke+DvBOYEzFI1KNBHWYOkKCCOjLvN/vj2ISb+Vf7iV5Tg4troxrhNV6WZUywAJsCbxfb5Y2irlFR6lWW85BiSQogCFExBsdu+JuJZrwaepaE2khKYkekAb39OuJs3TDIR3jHR1GmD53kryc3qJVoFtkizGulWopCEACItPmgiScBOP8zZzJ+EwrUqiMtw6w5INyqqfhiJPc4ZqQCU9JNr3PsT+k4S+K8GFavUbMIWpJQp+HchWZtRMHrHb1k9MBKXZPCPJpE/L34m/xFZkrGkkr/LJkF3keS8hZ9/1wyVeOEKutIJAJAJse3TbGKcS4EioxpkjSCSCbGBh24BxcVcjRZ3Y1QpDELM6WYKSSQJ0ge+EvPihFyyaGvx8spKOPY80eYUYhNJEiRBgdfuIOCWT4mP6XIJ2sfTrfGX1eMVKJRVTxqhWaYEqqqS3nqOd94Cj1vgZU4zngWUPlQGkMgD+YHcF51bdZBvhi4yXJfIppxdG0JxEDfUPdT+2PrcRT+r6gj9RhD4U9XNZSigq1MtUoVUlkfxRUVfykkhmUgxDTsJ1b4Zqjt44qeKRT06TTIgTfzSRM7denrjtIxWwhmeJ00UsziB6zihluZ6FVgoYy06dSxqixjClzNxVpqU3dahZ2KCmANNOF0hupYSSZ6nthJqcZCVC0HULRNr3nvhU8qi6Q2ONtWbRms0gYKAXY/lQAx/qboB6nHtMjNyAPQfuf7YQszzPVp0qNSk0eLp1BgTLNu0zNoOD+R5jqNoBIOoX+k2nDbVWJrdDIMivr9ccMl6nAn/4tprmEyzVFFaopZUINwJ6gQD5WsTNji9Q5hptVaiHptVQBmQN5lB2JHTcfUd8DaNotfwnrgbm+O5elUNN6yBxuLmJ6GAYMXg4J0+Iq0gQSphgGB0nsR0PocB8/wAn5Gs7PVyqF2Ms2kgk9SSpBJ9cDo2i1R4xQbatT+bR+sYg4AxOUFRfMX11YW5mo7VYt18wGBr/AIZcPPwpUT/srVR+rEYP8A4HSylLw6bMwkmaj6m9p7DpjAhKzoq5bhtJTlzUepULOjq9h5jJ0wQbLvgZT484p+NUypQIRTDCqwhSCLalIgCQRI+KOuNcHoccyzvf3vhcoJmrRkSc1USizl66qysFIdSCGMFlJAm67+hw2clUaYyw8LXokIuuJhBF4MG+q+Gmtw2k8aqVNtO0opj2tb5Yr53JrSy9TwUVStNygFgG0kj0F8co0ZRnuY4rk2ru7VFDGoSWKMTAhVAMECADcRvglU41k6lUVBmkBHwoSAotuUMBj6mSOmMzzvLtdH0u9MqVu1Ml1nopaBDH7dcWeAcl1q4XdVYmG3EXvb2PacLUIp9sK2NdThyVnqOHps0sUQ1aejUZCsqIxAMATI6nBTi+X8GhlsqPyqC3qRafmxY4AcO/DErmaTM4ZUqBmB1eYKdUAEfI3wwZx/FzTnovlHy3+84KNJaMmtk+WpBUk9BiHguXJljuSf1xYzzQkd7f59sW8pS0qBjr0bRFmdsVDw1zeAJ7mPthjyXDBOp+nTsfX16xi4zH8iqQNye+GRX2YZpyjmRSzIQm1QMh/wC5fMOg6SOuHOtSxnXHeDZilUpkMKJIDgoNRlQAW1MbHrAtcYp57I0qtNvEr5irViV8VyRO8BV8t9vnj1k5pb7PJnnxKTS/s0+lQnqywZ8pifQ9xgVzNxB0pVNIBgEXHQi8REGDhEyGcWmi+HUzKtAkJUYLI3kPaJ7YJ5DilatUKVGBUqxOoAkwNpAH+A4FtPZkfJVqKM0KKrNqne0fvj3QzrIwNOQVOoekdR2wz0OV9b613XVqD3BYGIAEehif7Yjr06oJAVJmBb7b48+aptHtQTcUx44DlKmdy4zLRTkMXlWgFSQxHfaY6YurwWl4VV6VXxG0N8PSQYMCTgr+FdNnysVKjTTqGVEQQw+EgrtubEGcU+Wqv8I1U1FBVQ1KD1KvAN+lj9bYVDxPHSc2to2fkZ74XoD8Qza0kp5VqZLaFLEpIJiT5jvH0x6/D2ixrVDRapTpuhJAt5lYAGCOzGPniHj2eqFyQzKYMA+tthcW6EfTBPktVJdXqPTIC+enESZMXBnYfUYPHSloPJTgMho1PF8Nq9Ulk1AWUQDBggbgkT7jE3/UVB8PUGawgGTtMmPTrtgPzBX/AIVkc5s1GWCgakBKv5WGtYBsJ0kDYXxH/wBRzFLLnM6KTpVapUPmKldCm5OxH8uw3PzxQ8ibok9NqPIOZyrT0jxQQrME6m7WE6RYXiT3wp8810cPSZJdSukA3IJgsOsAkAx3GEqpxLM5pg4MiZLNYbzCjoOmA9LiVWlm1NQtqQFDefIx/LPQG+J3kTeiiMHGm+g5k6FNq/l8QLNgWmI6Ez26++L6ZNwzkkoEJDbzM3sPUj64q8AyZ8dUVi+ptRsICgyxt32+YxoeZ4dSragxKyCGjqZW89CNIGIfL8fJmx+z4LcGeGKfu+TL+O5mtUUU6baKZPnYmCbgAGNlG/zOAFbllw5U1BIm8G8e5GGHmEUw1RaZOimSBJks3e2CeTrvWFKpTAfvEAzFgfKfrg8EpQxqL+AckI5JuX2d+FmZOTq1mzFQ+CaMhfNc6xBAOxjUPWfTDcPxNos+kUKoWYBUqWP/AIkb+knCh/FJUz3hu0oq+G0ECTdiqtETPlmLnGn8G4dRosPApKgvJFybQJc+Y998FH1cktNJf2LccWNbTbM8zfh1KuZIZxDeGzEBSjEamSxItIBPfFahwMvoKNrNwQUuTeBtf/fAvinF2yWczNFwGVqhq9bF739xBwc5Iz/jV1/lqiyIAJJaZ1MZ6DsNsNyYXyoGGaPC2tlTmOtTp06JcsrobppgadJNvXVA+eF3/wCP64qBlCKBYLpmLAfFudgf2i2DX4tczNmK1PKrtT85A/qYQvsAl/8AywnZHgRqb1EQe09ffBNrHGpCa5yuJsHCuIpmqdPN0aK16qTTuEV6RKkkFifhPpvqkdcG8jwmimaavoQZiokMwLSQIm0wLhQSB0GMg5Z4zW4Zm9KnWjlSwAtUABMCbq0Mwt17jD1xHmvOUnGhRVqmdR8OAiaiVVmEKrERIF9ri0q9SP2Nh48pdDPwblyllaterSRw2YbXU88iZJ8sxF2Y9d8R8ucGpcOo1B4lVkLmqWqwdMgCPL7ST1N8WOA8wVqin+IpKGEWp6hEzY6mMn2OJ+IOtWwetR66lAPoRBEYPG+atdCZrg6Z4PMFF0NSnWTw6fmqEg/DBMDaDsevtfCXmedqmadkRmoqYCeGPMDMgse57DpPvi7zPEih4q1FrEeQp4cFQSNTK0sDpmO6gXBjF3hWV8E6aa5cqEJCkAHoASdTFuskdBgMrpVY3FC9sGUOZNCA189V1iAWpBNPSJRqTXvciNvrNnedWohCmdFQMfz0EMD+r+Wyk/TAbnfgSUVLhRSZ1kqkspbUoABaCpgzABFumMzr03YyDA2Ez03jARcmqsXlilLRsHB/xTrPZ1oyCBpXxNTSb6QNQmLw0dPkzZ3nE+AWWi5J1qVfyFfKYJBuQTa2Pz3w7MChVQsPEgzpkj5yPr8saxxPjfiIrahpp0dRInSWYyCJ+IQhv64bFtPYpv6PWY4fUZSDRrSwILUjSqC6gWXWGAt1vivksimXqh//AJimoXSA1CpY9TImBAjfADLcSzQpytdnaBZjqO4E+aerDHtObc9S+KJUwfIBHX8sRhawQbcvsL1JpUaDwviytSqVFqmoqC8qVht+oBO4+uKPCKVpPW5OPFXN1WytI1yRUqQWEkADfZiSLad+s4kpZ1UTUrKwFiAQZvt7/TA5n6WPW/8Af4Nh7pbJKja6wHRf8/tg7kCASew/yPXpgBS4tRBLBdBuZLx9rk77DDNwfLT5j0/Xp9B9ycD42X1naTr8jJx4llkYADYmLDpOw/Uk9YGPZIWw6Y9O01I7Cf2H2nATM1WquSgOkWHr6/fFwoWeZczUzQilSZtN1AGo+9gRcf6hhe4ar0qmqsmiAQC4IKsdio3Zh07TPTGm5Xm3LGBOn0YR+sYH82ZejXo+IpDNSBIvIKkiR9gdumLGssFs894MObKpWIdXRUUmmGvJ2AiB08xN4Mz3x75dyRrVAUDgXBcCQJBt2J229cVaFEhzpUajZYF5JgR642Xh+U8KknjEFgFUxtqi9h0kH0wmOaTQ7L4MFkU09fQiVeXP4WlUqQWMhnLSNKsIBCi0yBJjY+8qWcIa0wfb9NxjZc/m6IFTxSoVhpaZMgrsQNxBOMb505Mq5VPGytR2y/VZk0/Weqeu4698BlTnstxTWNcfgdfw+qIaTBKrqy1IqAGJsItsdz074pcwV6iViGpmoWqeUgMYm4byi/aI74C/hTVPgVrmRVnfug/UjBnmXi7gKiudY81tyAf10hvmBjJpcFYMXcm0U87wCr5XZiAw2SoQs9VmJJH9iN8FOAulFSGK6rWDBmgdxM9cK+YrLXpq7Mw0eUXiIPUbTb/Bi5wPMUxWU7lzHQ9NjfoTgIuMZaGuMnG2Feb6ElH/ACyVIP8A9wEe5MHFwZ0Nw1KJYKwaVTTJgsSCSSfKQxN1vYdceObKbmolBVny+Jb5qQe2m0++IKnCqaNO2pVXSN7KJJPp++By6k2hmOnFWC88sX8RVULCrABJEebbre1vlgBxrIGoERQK1epAQBfMSCpYjsoXVMwLjB/mfLhKioVJbQjbkWYT0+nyxb5NoIc3rZSWSnpS9gHJDW6mwE+uAjuVMKdcbRe5a4CuVogqGFWoiBy7aiDvpH9KgkmB2EzAxLxweHltcmXcIoHbqx9IBt7exM5mn17T+n9yMUuIqroFb8txPzGKskf+OkSRlc7ZlnEFUh4F1I39wBbp/v64Ems9IaVYrqP5SRA6j5YdOOcvs5Z6a2t8wCTPr/tj7xLlN6j0lC/+mSPcsBcj1OPOUXF0WOSasVcpR06fL5Vvc73Fu0xON/ymmpRpugKyquBJG4B0n6xhIy34fa9IYwtMEDpqMCG+V8FK3FjlVp0NRtCl+wBNvmABOGY1KDbYE6nSQK/EHlNcxVp5imHJNOKmmB5UIYE6jAeCVAmTFtsCOIcx0qdDVRqLlnhVXwwrt4cTZiIBOntYjrgvlM5XzYdap8NIjSnlYg7XuRa/98Kub5KVAyhdR0MFZiSZgwT3v0EDFuKTkna/ySZYcWqf7ipy7mGzGbq1KrFndWZmO5JIk227W6YJf9AI+BxEMLkAyDNx03G+8HC9wio1CsZ8rKSCD17g4PcX4pUenooUWXUYZgSxv0UDb9cTTuymHHjsrcFrM2doU1ZarrUUi5K+WSZYC4AmYnrjWRlaz16bVKmpBLaNICgj4CtpkNJmeg2vIP8ADb8ICivmM/qpSsU0D6WSbmozKfKYsFM2JkbDDdlOBPRqSpq1EprGkuPMNRl21EXiJvcHbEHl4sspJQaS6/z/AEUYJwUW5XYA51/EFsggoUY8eoC2o/8AprspCxBZoMTYRMG2MsHMGYNQVTXqmrvqLsTb3P22wf5uQZ3PVatMsQSF2mNKhRG9oAPuTgXV5chQdYvsCAP7Ri3G1GKiSyi5NyOzXMdWo9OuYmm41BRA2IJgWE/rjQ+G8ZyhTx6jlSADGlpFrhDJQBvbrjMX4ZWpq9vLoYtBBgKwEnsJIGCHAsq1YBWJMKzaQLDSJuN2JsPSTvF15aqxuJtaGfJZ48QrnVCU1SKasuvSNyWUmCTo+U9eq/mKlJqpVYmTA+vlt1jDXy1RVagDKf5kKYOwdYCyPhYLpMbicVeKfhjUpsdOYnTJl6R2AmdSkxa+2POnJOVybS6Xff8ABSnx+LsEZHglMsJpruAI3JPlAnfrgzxk0aKMmnyNU0KA7AkKZBBJJJBU22vtgxy5ypVFEV3UMUh6YuJI2dhvHWDfbFgZzLUkcVTTquwjQEGlZvaeuxkX++Ow5Hik/Ub30d5GNZYrgkqEmo9CnfVXWCGEVFcKbHYopP1xZy2ZR2CHMN5mk66Y6btIY7CTOL/F+X6LUKTUkNQ1X7gaLEEMBACgz5jO18CslwVEqDVK1GUgLU9xtMT5A1oM6j1GPUpdnnwlNez/AMQZ4rVbOMHZGNP/ANNQCYWDc/6oF8evAp5enZSuoEyRYldvSZj64M8PqsBUBzdMBVhRMFT6KTJt0EYunX4P8xzVm4hDcdwxYzI67QcSyty7L1jUY9AzlvLrmlU6FIFySNjO31H2xotCmKaAD/n1whfhZWJytQECRV/VV/cT88Ndbh5mzsCexIHz6Y9HGlxs8yWmfKmYJWo43YkD/wDEfU4tZZBTUKOg/wAOKy0tIAJkAdot1PbC4/DMxXY1Vd1VzIAaIGwtPYDBPRgMq8ASQEVqZPuo+qW+2PL8quaNcSSfCbQpKnU8eXzAKR8zvGDn8Jbysw67yO/WccucDAkAiLEERvt77Y9rJJ8WkeTjguabMl4FQq1M1SUl/I4ZtRPlCkEyJMG0QepxuXFc2+k3G4IthTrZokxbfBN+PEqEYbADV7Dr1Hv/AL486MKPTcrPiZnUCpEkm59R/ti0tUoq9VIIIP6j5YBip/Mde4n5/wDB+2Jadc98G4gpk3DeB08u1U0RpSqVbQABpIkGI3UyPb6ALvOFcU6hDiKqhYnsfb6R64feBFQpqsJ0GF9+p+U4VudOXhnJdXC1B/V+YH26gj/LYkzRctIoxtIRaGaIhh+ZQWEWLRvGGP8ADXL+O7ZurEUW0U0AIGrfUTt5QZjuZsAJF0uTq9MhyVZEn4SZI7wR0wf5KzgTL1qY+A1jUX0JQah7WBwvHD3U0HOXt0x2zOYGnXHmuB9p+Ux9PTAfKcLDMfEIJNyB19z+oGJxX8tO8KRNtzN/3xZcgLI629rb4ZONsXGTS0BeesjqVMzT0uUGh4PTddpnzGIF/MPbHrkinqNR9MCEAnfdyf8A9euC2SrKy+G90qgx8/iT0MzH/GKnKTGilZKnxU6mncGTA80AADVGqPXAuPus1SdUW+NcWFOmSFIZjpGoAX7xM2AJwrVuOkEwsserRt1J/wAj3xR5r4w1fNmjTIgaVkzBM+YWmCSY/wDHBjMcJp6QGqaWTrCkGLwQQffpibL7tFOKOgfTzVakyVlBNDV/MA2A21D1B6j2w78PrioobT5VPlI6yO/af0wscfzNRqBSnoamUVS4IkEkCyi0R697YYMhRqUKAV/5hGiy7gaQCL9Rfbf06FidKmDljvQQqZlSwUneYAmTAvt6ThfHDjVeo1VGCg2BMEwN4HmAnY+mKr0itbUMyZSyifMaZPlVtQgjUDfrFzc4sUeYzUo1dRXUGbww+5GjUNMQWAg7wY32ucZ7prsJ4Xw5x6R65YbUwY7Pqj5NC/b9sHhwtXEEXBI/scB8iopPQS1nVPsR9yPrOGMGKkX3+18ObJjJefOF0Fr+RVWoo/mG9yb+UCYt1sfMRsMBMvlCLqZk3IBAP6f5thk41UpZivXOooz1ARqWCAoHlPUbT9umJOB8uBUYrm6TViZILXiCCkSel53BHviPNJlGOKLHAOPZipljl6jMSp8VHMz5d1buJOxwWzPFGGWNJGOx1GDJtOm5Jj0xR5KpPmc4W0MtGmjAkWDOSNp7iRbYfI4Kc15fwyxUWABP12wqm1yYzkv0ozHgecCZt0JhnUaZ6nt85w0ZjMikqNWQaoIUfmc9N7tfdrCMLfPXBChQ6SHRV1RFp1Abb7IfniP8P8icxWYsxfSFmZY7wF1ep/Q45/o5/RsZ0+A+0eU6tfhdY0wvjVlcQB+QGdKCfiZ1Ak/1E+9Hljg9LLApVaMzGkwRBYESqkGwBkX+ImZEDGgcM4bXTKGxRohUBuq+nr/m5wjNw+pS85qUyNY0shOogGdLStto3PTAtScFaCxVzYx8L5d01lVps712+ulPQWA+hx3HDRqZtrgHwlQGSZaWIGnZokHvt7Y8ZDijUcjmM0/UhVSSBqnz6e0k3iBIPbCNwbjJq06xq1NLPVhXJ3hRqUGfQW/tgUqVL9wu523+B3y/HqmXYJmR5z+ZQdIPSe0iPrhC5uysZhmpqwRgWkDyyCAwHzYfXBDMc7DLIRrWpMby52A+Fjew6n54YaFCnUy9WsaaMWpuFeGVhqB1IwLsCZAIje2xx0lexiS+CnyhH8OgZjeYBB7t8JHczI9TgXzZw+p/ELVcaUpwEBI1G/mMdPnjVeVeFrQytNdIVwnm7yd5PvgHx/h9OuV0OjlSdQVlJ9oB7xiuKuKTPOepNoz/AIVy7UasXSutO8+ZVJX21fvi/rbJ0agWr4hvpJiBPUBREC5gD0wIr8R0ZmtTgeRyBPyM/UnBvhPC/wCMqLSvBuxHRRvHqbD3IxPJNOmWck42hj/D3hL0smrsD/NbxAT1UqoUntIE/PDEzySB7fL07YOUKAVAgACgAAdgBAH0wMz3DvDVmSSLkjcj+4F8Xx0qPOl3YG4jXB8pmHMQIEqN99gdvniq2Rat5mbR0VR0UbYgp5pT59QAYhFMi8n3EX/bFLjXFWWrpRoVQF9z1P3waFtnqhWy7MVSomsWKo4DD/xBn7YsMIUoWv0k3PX/AG+WMr5l5aerW8QFVmAd5t1/w4M8kK61TSqkujLC62LEML2v5ZE2Hpj3JY5201r7PGhnhqnv6DmYch7iMW8srNcLNzeOnvi8+RA+EsI9Z/XEiBwPiDe4j9MIeNFazP6A1akadRZkSo39CVMehicfHqQ2LPFZZhqEMIK3mVkho9iR9cUYvf2wE0OxytDTwqv/ACNPQkz9f+MD6rQYPQx9cTcIzQZHX+kj7g/2xDxFbEjf+22Ja2P+CE1ottge2XVFIUAF3LmBEmFE+5I+2LOnUZGxE/vi/T4aCCTdoxjaRqRLw6CtO/m0x7RY/MkfbBmhRDLBgg29ptY974WeL5z+HCVAAQZkHracXuFce1oY2IkWgjrGAq+jegpQ4JTClZYgtq3FjMkAxtOLuc4atZVBOkgzKgAmJF7djiplM+HUMOu47MLH62PtiyMwRBHSD8jY/eMC7CBC8hUEY1UU+NcgljEnrGwm/t8sL9XP09RFUFSCZOxU7GDjR8tUDw3cR7EdPv8AfGFfihlsx/GVXr0kp6l/l6Lq6rYMT+dtgSQDsIAAwp4lJjY5nAeMty6a9NatJ9VIyd51aZuIsQTve/fF7j+fNNDJAqNBHuFvPYdz0w3rIorCrq0C2wnTttYdMZjzTmSazX+ER8zf7ftjoY1VGyyOTsovxljVTzaadQC3YK0m/YziJ+FNUpUng0yrq51EjXSIgsAdjp1dpB62x55f4Sc1m6OpiUUlqgm5VfMF9iYU+hxofBWp1sxVFYK1SiwIMGCG2kGxYGR9PkqcKlaKvXvFw+Pn8/QFzGaLZmigU6lIM3vpvLCBe24seh6BvNQ6tTWgdenXATiHDWqZxmDFVVYmT1NwO2w+uCVKiICb7A+0/acUJWRNiRxzLUFzZdlLUmId0sNRO9zsDYx1HocD6XKqVawKkIiMGLggmBcCQSAYi4J74r/9YBr1C21R2mbwwZtPyjy+mlRhn4PnVq1NMahEeUWA6yR17XntiLLKmVw4uIw8s5OnRo66ZLmqSXYmboCInoLWHqMRc35mlSpI9YmCyWWJaLwJO3U/74ucvcECU6lJGbSRMuZOrUYPb4fKTuQqzJxk/OvHarZyoldDT8I6EU9F/q7eaxBG4jtje4aRmLi8vvehk4zwIcSrO1Kuop1gBrG6MqhdME3BGomCLH3wxcq/hhQybKabOfKCzk/G3QhdlAkkW67nGVZDiBUeQqoHlAU+bvNt/ngxwjmvMUmIpOVm5tK+7AxHe2+ExfG01+S2fhpx545L/s3KpXhTeT32xnvDuCinXrzBD1nqgdgTCj6DV8xj5wrm6vnKhVSFULYKu5j42PS9wP7TiROJJloNZ9VQvcWsJ64OeVPRFjhx2xb5w/iamXolmUUmJCUlBBFzc/1Mbkk7SAN8LHFOX3oUaFJwFqS9R+katOnV3MW+UY25+XKL5hazku6wUDN5VAAiFFt4Mmbx2GFjmTlBs1VauDJ0wqegB03PUknbrgFGUE63ZvKMmZDUyaNmKdOnrYMyglokyRMAbD07Y2Xh2XWilXM1llKFPWEF5MTt3t9TijwnlulSqfxGkAgEUxBGmbMfNebRPae+LfG821HJqNGrxm8R5YCwZWUAEXkBRFuu2Oi+VWG/bFpfIv57l/i3ETrrPTRDcUPEgAb6SoBBPqxJ9cLvM3AzRpE1USlVRoQUybj+okbH2/5d8nznpUFqFSP+3pJEiGOoSI98VOcfD4jlyKJPioR5SrA+oMgbY2SbkgNJMzbJZ2rVY1HJqRGtmudMBQx6sYEbzYTjeOReEvRoqai6alRQxWI0L/Seuokye23Q4SPwq5OXzVKxVirqwpgEyIbSWmBvDdYgTE41qmx3PU95th6inLkTtyXtLM4jL/7YhrVbR1J+3U481sxpFrevb1jDRZh34l59aGdeimwMmALAxC37XwDp8yUQAIf+3pvfEXMNRq+ZrVj/AOpUZh1tPlE9bAYDNk/TDRFo13NcMDTgTW4GQZWQe4w55zIGmYJU+xn6jpisaWPfj5DrTPFn40W9oV6/Fa9ICHJjfUAf9/vj1R52K/8A+lKfVD+x/vhhqZJW3AwKzXLSN0j2xrnCXaA9PLF+1kNTmjL1GpkMVYOBDKRZrG4kWMHfEtcAOQev74DZ3lA/lOClQtA1fEF83vF/vOJsiXwW+POW1JBDh1ULqAEbH6G/vvgoVBkHCzkszDLOx8p+dsHqVbb6fS2I8kS+LKuWUqpU7qSPfsfmIxeyuZmO0fp/zivnDB1d7H9j/npgaud0kgd/1wnjYy6PPNVUeCB2P7HFbI1CqLFuoj2GPPMBL0Lb6gPqY/fFhCEpnuDpxqVM5vRNwPjUsQYBA1f6SBv7f2wSbn7JUqoV64KncgMwAYbEqCJH7Yz3j2Xq1m0UkEASxkAXJjtMROKFPkquyEnTPYEEn6W++EZc0YumMhilLaRuXB88lSHoVFqI1tSmVJ7GNj9xjPvxByVWtxaij/BW8JKY7LqCuvuGLE+hXCryFxWrk8/TUE6KrrSqKdiGOkEjupIM+46nG7ZrhiVXoVHXz0XLqZ2lGQ/K4Puo7Y1S+QXEt8TrkL5RJPSYt79MZtzLkyAGaJMzHc9PWBf5Y0rMkAH1++EDnQnT6CV9yfiP0x0ewrIOQuHNSanm2INNtdMJF4M+adt02w7OEBLUxGsgkwATHfCnxHOfwmUyQmF8amlQ+jK+o/ImZwxU6vwegM+/b64yr2cz7ms1pqGNzBn3OnE1BfOdRjUQPl0HpiHO048PYgm3uPMf89MeaoMyep/QYNAsTeYuWDRzdUgWaKiA7EtuCP8AvDHFzhHC8xXYolUoNRuihQFgX6xBkeuDfMiNVFAAS+rw/cHzLf0hpOGThmTp5amEnzG5PVj7du2InjcpuxylUT3wLg6ZWjoRmczqZ3YszN3PbsALD9Qv4i8qpm8v4qqDWpCQYuy7snc2JIHeR1wXrV1DbQSpn2sR++LXD8x5J3MnD3HVGQm4SUjDl/DfNVNLrSqLrBYQIG/UW0dwDFjiI8n1cuAKrBHqsEWkzAtFyXKiSq+UAAxOrY41bjXHXy2Ubw/jmsqFpgaaj6T9BYdcYtWzLCotSoxqMX1uWuWIIMX7wbYn4tLeymWZSlcUo/tY0cJ49UyDJTahPiWBgAkkgamOr4dTKCYFyN9sScyN4gWsaTUtTBXkmCSYBEqDvHfF3JKHZtAqGnVQDUhBlQZX4lsAbxqEHscU+cuKMzUaRc1CD4jeUCIupIUbz09PbC3TDdpGh8u5rxaCOf6VT5qPN9/0x64hxdaUICNTDV7Db/PbFXlOk1LI0kb4iCWB/KWYsR94wicb4lNd6kEifKR0XYfWJ+eMzTljx3FWyeNctjPnM2GA1OFUkLJMAAmCZxR5y56yifyBVLlTpKqA6reIYxcr2WT0OMv49x2rVqeGWIBhYN4n0v0we5b5KUF3a+jyqDYzG5X8onp6R3wWCEpK5KrDyZLar4Da512AGgTTNiAPNe99Vh7DoPbFzjfHP4fLM5VbwNMxqvcE9BvMYS8zzXmMnXqUjDJMqGH5TtBFzG152xZ4dlMzxQrr8lANd4t2hAfja8dhOD9J3s6WZNaDf4a8yueIaXkLmFI0xCiJZAo6RDr6yZxr7VMDeF8r0qdFFVFBQqUkTpKgqDPfSzCf9ROJ83VKehNh69gMNjHiidvlskHxFuh2/wCceHXWwXcTc+nXEuXpALJYdyGGx97QMR53OqiN5hqIICr1Pc+mCBYgZjgdMz5RgVX5RpkzGGpqeImp4XbJqPWUzgq01cbNfHt6ZG+B54iFGmkIHf8AsP3OIOE5Sv41WpVqakaNCxdQBeTuSTft2x7cZVpIlkr22FwuPLJiWMfDhguiu1PAzidDzKRsZH0vg1GIM5l9SnuLj6HAhR0xVRPtgtla8pfcf5++BaEnFvLTpqD/AEg/cYGUbHxYUqEMCPTC5VBWp74OcOraxO3cYGcXpDUSDIncf574m6dD+1ZW4pUK0ahWJUBxO0qwOPmWzbVcurtGppmBGxI7ntj241pv8SlT9IxW4T/9KoP+of8AuOMrdmp6KGdzzU5YUywtJiB12P5rHpt88XUzuaDIERRriARIvYy8iCLW9fTB3KcuVXyzu2kIRqRWElz0I/pB7ne3S+B2W4mzBR+ZDphBp0gf1zuLd52gRjzvKjT5VZf4zbVWUhyVUXPpUs7BkqaUlRr1EgGZ8sreL+bGuBxqDCQrEypsQb9PljMeac3NJtDRUXSV0kjzBlYD7AfPGh8vUC6vrdm0vKajOmV0som8BgSB0mBjPHm5J2ZniotUW81mYk9YthE5jqljo7T9Tv8A574ceLUXpgsRK/1C8e/bCZn6BJ1Qb4ugkStgPnziymlSpMfijSs9QDLfIWn/AFYu8q8/0aoRK1VabIVDliAHiPMp63iRvvuMIXOdXXmIP5EVf1J/UYX6K+Y+/wDbC1oJy1R+jsxxOmGWGD2lYM9CBHodT37YDVOZajEwjaF20jv8wx2+/TCpy9w6qAGVW8MySwHoSBbvED54v/x701MLpmB7sSJ+9pxLnlLpD8UF2w7wbm2stcUqywrHSrm7JPvNiTHcd8O1CnMgHeb9feThOyuVNTLisQBALL6gD4o9YnvfDVwWqXSi5/PTDH5gH98Zgm5JxkdliotNH3NUSxjUSSftuQBFrYvZNgLbHsbH6YCnNN/HeGCNCUyW/wC5mER7BTPuMMFVvLaP7YpZOQcTp06qGm4kGJB7bT6G8zjMuO8hQ7Ci4JABCtveb2tv6Y0rMOBUAO5W3yYf3GIWILwQPNafUdPobfPvjUl8nGC8vcar0dVJSCL6TcQOpPaOs4buRuD1syzVY1XidIA2B+L0BFr7kx0EeZ5SP/Vq2Vp+U1QzpaQqOAWc2/KYG9zAxr+Q4YuXo06NHyJTEAETI6knuTee+FOCbD5uiu3Bf/lzTDQ8Hzep6e0Wn54QafBl8ZlrAbjSk3Omxld2URsCCek9dF/jFNSAZI/w4zj8TuOpRrUzoLBw2qD/AE6II+Z79jgZxbWg8cknspcK5Oyz5unUQNdvFCuWNhqBVWNnAZZ1TJBm++HbJcNUqREHxGkxvLar9/iwO5GohkNUbMCVB7ais/OCfng9RfT4u5hQ8DcwDt3NhgsVpbBySUn7ejNa/DEzNVNao9VGcCmw+KTZgDvZQdsaJwLl9aWhqrDWPhWbLawH9TAWn6d8Ucjy0ppKXLLVEGaZgr/oDXt9enbByqocQ4BAIgdLdTO+DS+RYVJuOnpjzXpAwSAYuLbe2B+WbSZkkDYEzAtYfTFihXk3N+3Ydv8AfHUcdVeR5Sva439MAs4FnyiO8GR8sCeb+ePAqLQojVVkagdlHqRuxGw9QT0knGFydaNnGSipNaZA1PELJi22ISMAIKGX4eqep7n9hixqwZzPL53RgfRv74VOaM3WyywKTCfzlZUfPace9iam6iQ5E4K5BF6gAkkAdyYH1OB9bmLLLvWT5S3/AOIOETN5h6hl2LH1P6DpilVGPQj4i+WQPyn8I0vKcwZeodKVkJOwmCfYNBOLxxi+dgKZw3fhvzK9XxKFVy7KA6FjJ0/CyzuY8pHucS58SxtbK8U3kVhLPZbwyV7mZ9OmPOUryWHdSP0P7YM8ZyrPSfQB4gUlJ21RYG4sdvnjG6HOeY8emzMFQOupVUAFZEg7naeuJp5FHsphFy6NKNEgSfpjs18Axdq3QjFBx/LPpfCmPKmUezDsf1/w4aOSeFIQzsAQjGAdpJLE+sTb3nCZT4giZkUywDODaewke2xw2cGzTLRYKYl5+gH98Aag3xPPF2CjYGcJ/M9F6U1qdgFlyF16f9eiRI2mNt73hjoK1USo9/Q4vcByKVdSuwLAwFnp1t1BwvIoyjUhsJOLtGQHmGgh1mo1dwZA0lQGBkHSZvPViY6DGuciZ0nh1Gq3xVFZz7sxbr74zf8AEH8N1y9U1KMrRqSAovoqkqFpj/S0kjeII7TplDLmnQSmmyAAAf0glY+gBjCIwS6Dcm+xrTNKVmQQRPe3XC7zBwQINaQFJEr29vT9MeOC56PEpEEGmQL9Qylh9vvglTHiUihMkCP7ftgujD8889ZY0849rMAw+mk/cffC2j3Py/TGk/idw4FQ4+JDf2MA/eMDcvyk2Qyn8bmqOqo7BKVJxIpSCRUqr3MQqnbqJIgqsF6HHk+iTkqZDFHKahAMX0m5/N0t6+lu4fw6s1e5LU7kyAYgTsRf9o9sUOSc8zK1SvUZ3qAC5siAeVVGyi8mO/pgvQzVanXOim0G0qymR66o0+1xiSck3SL8UbW+wpkfGqUGSqAA3kVVGiAbdOwmSAI9cM+VphAkfCEA+QsPsMfeX8kdGuoN/hB7d/n+2OzlDzMgO6lh6dP1/fDIKtk+R26ITkwtRXHUkE+5n/8AnF6vUiBud/8AP86YkNIeef6p/wDaB+2IabqGsw1WHmt9uuDFgjP5thm8vJhXDoV6z8Qb2sB7nBVqGrWOxkYp5rgSeOMwCzOQFJJJFrrA2TrYQL/UnlhJPrIxpxDlKC+IaukCsyLTL9SqszBR2uxJ+XYYk4hmvCQkXJiST/l+w9cStTCNsO84pcQyAq6QWZblrbmBHWx+LYz+4w4grFURSoMsJk/f3wjcf5YPEoK1Ar0azq0zdGKyAQLMIBHQz88O9VIpmnqLjoSBI+lj/m+Mb4znahzdVaRqC8NpJEgAAlo9uuNfRiNj5cpIKbCmFFNf5a6doUXj0BMfI4n8Pzm1ipB+uIuVMqEyWXCQV8NTbubt/wC4nFnNqdVgcCae0GI3oturfJtvt1/3xOs6R3xTz3E1pIScbVnXRHn82wIUaQ0y3UQD8rn7XxJQ1FgVAn/N8B+Xcy1RXeqvmZiyzPwzAUgHoAPr6YPUs7qUgeWOg64MEQcxwvXxiqdPkBVyehOgMencr9fXDacRnLaatRzEtpj2CgH6kfQDHsnEjVNjc+Z5OK+lR5Ix5K4kx2OJhhBx7BxGMexisMB8V5FymYkmmEY/mp+X6j4T9MJfGfwmrLJy9Rao/pbyN9bqfqMakMfZxRj8rLj6YifjY8naPzLxnl/OCstA5eqrsYUMsA921/BHqCQMNLcBHDqOWrAy1Gp/PYfmSrCP8l8ke09cbgwkQRI7H+2A/F+U6GYpPTYFQ6lTp7ERsbY5+Q5u5nehxVQ6F2cYNzbkhSzldAAAKjR6A3EfI4/QScqV6NJE1CsUUKWA0loESVJNyOxN8ZV+IHKlX+INRUJ1galNiCABMHcEAYKbU46AhcJbLnBuc6Ry9PVrappAYAACQIJknrvgbm+f1VWQUX8QyBqYaR6zuR6R88C+GcGdB5hftjzxPLkScKlKSjY2NOVAGiSTq1HWDOoEzO8z39can+H/ABDVlYZi7B23JJ2B3O9sZmwHQR3w4/hvVpE16dRmU6VdAomYMMPfzL9D2xmP9dMOW1Y8UeOLQq/m0sIYRsP6vlg8nAUqDUlYR3HT9xgXW5VrVaXkApSPzy7N/wB1wF9r/LFDkytUpVWy1WNYMLfcRIH9vpjZPejV+Q9nVZnp0mqeMC6m63Gkgi/Xab9sMWWZETSSF3Mk9fc4A5rKuH1iQVuDGPGR4K9VixOvYiWtBAIJ69e2Fug0Xc2oFZnOkAhdzF4jUeu0DF/LUTYqwNpEAiR6SLj1nEPC+XqHiNWcpWcgIpIBCqtjoEmOxO9htGCUKCQogWt07DArZrKOX5dQVTVYBmmUB2T29fXp0x54xwxK1KpSqDUlUFWHuNx2IIBB6EDBFnMXM4iriRb/AAjBWCYVxvKZjhNVVJFSkwPhvESB+VhtqAI23H0Hij+JOaarR8NIAqITTWS1Yah/KuD8W0AdeuNh4hwelmqLUa66kJj1HVWU/lYA2I/vjIuL8t5jg+cp1aR1qra6NQiz9DTYDZoJUgdDI3sLhG7oLnKqs36lmXamjVE8JyoZk1BtB/pLCxI9MUc3WIIYAQyxf/uJ/ecfOIcVQmmhkNUXUVUgsqD4jG8avLMd8euKsvhBtQ0qZMSYEQSYBPbpjjCvmuMhQXchQBqJv0Fz9MVeSXXMUP4kyXqszEf0rqOlB8h9fbGec5ceNYrlsuSfEIUte5JgAAgGOpP+HReSsiKWXWmPyAR9Bf5mTjGaG85TKxUBP8uZUbMpjVbqRAYexH5jj0FghlWRvKmQfliWtnKdOA7qhawDESfYbn5YG5Xi+mzpYzcRFrEi+BRoSr1gVBIIIuCL/wCDFWsheor6PgUgEyB5tJPW/wAI6WOxscD+D52uzV01K6eJNIgfBTj4TMSZFge5mwGC+XpaVIJYgXlrt8+/yxxwP4yypTaoVPlBJ07wBJ3jthZ5Z5cL0HrMNNWu3jH01X0eoCwsHti1zNxnXmsvkkkhyKldgPhQToU9tTgE+g9cN2XohVAA6RjTAZyxKoVNhMj0Mwy/UT88Xc8SCCNiN4Jg+sYh8HwajNulTcdm/wB8TCvUYwNIETME/uMacDzUrNKgJbp6dx3xTzeRCqXrGSBIUdPYdT64NtlnmbExuLfbpitmOH6lYR5mBE46zKKuX4cQd4WTfuJ6YkqkSBTWT1P++KHDaL0gFbVUQhe9jAJHpuI9sE3qIiyrNP8ASTt79RgkYylVNzOIzj7M4+HEbdsA4HHycdjoxxwbTNdJn/O+OqcTRet8djsOlkaQ5RTJcrmtYNojFgY7HYJO0Y1R9x2Ox2CMPoOPGZyq1F0uquvZgD+uOx2MOFviP4e0Hk0y1I+nmX6G/wBDjPea/wAM82nmp0/GXr4Rk/8A2HzH5Tjsdg/Uk1TAWOKdozXMZQioUKspG4ZSCD6g3GDHJlYZfO0qjnyzpJ7BgRJ9ASCfbHY7DMUU5IXkk0bRxbnujldCEGpVqCVpqQLC2tmPwrNhYk3tYxV4CtKq1TMZmgEZqhAkFkUCFUFoEzGq6xt2x2OwiUn6zj8FUYr0+Q4LRIB8wYE+WRsD0kbx0t298Uc7kGFN9BVCqsEYEjTqkQZkQCZF/ljsdjgTJOTaWZ4dmqa1tPh1qppHzTDXCOOwZrbwfS2NaWub+uOx2Mwzc4tv7DyxUJJIsUasiD12OPDNDHsb47HYYKPtahFx+YfcXH7/AEwM4kab0ylZQ6SGgiYZfMrD1BE/brjsdjn+lsPHHlNL7B9Ezm6VRtiSog3plQSL/WR1k4Z+L1StCoUDMwQkFtUbXO/aekY+47CsbtbH+TFRm0jLeQ+Aipn1zDjyDXSpj10MCx9th6ye2NJfhbFCqOUMRKmDHQyOmOx2DZOKvC/5D1lM+Krapa5YDpJuQfTDET4ZWrBKnW0D/XpJABtMiw64+47CI6m0VT3BM9fxpWuQKhIUTAAVRPcdST37HFzK8dRiZGgg6TvB9Qev647HY6DbbsHJBKKAfKWWSrmM9mAJDZllVpmVRVp2J/LqDxFogDDfogY+Y7DicjqHVuBpHSN/X0xHSohbLtGOx2OOJiTsBf7D+/tiOvmFprJOwJ9e5PoPU2GOx2OOAiMG1aHOlWNMtcXEMD6iHC/+PpiCohXcekxv/fHY7Gt1ECRynHw4+47EgJ5x9x9x2NOP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22275" y="-1089025"/>
            <a:ext cx="6334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4350" name="Picture 14" descr="http://www.luma.fi/images/69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81" y="1610867"/>
            <a:ext cx="5680579" cy="36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DSC_026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844" y="4049688"/>
            <a:ext cx="43879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http://1.bp.blogspot.com/-Ncfk5SZtpZo/Tmgtan5aDmI/AAAAAAAAHlo/X_mJDjZBqAk/s400/07092011279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06" y="4312346"/>
            <a:ext cx="5599405" cy="31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</a:t>
            </a:r>
            <a:r>
              <a:rPr lang="en-US" dirty="0"/>
              <a:t>and partnerships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Networks are for </a:t>
            </a:r>
            <a:r>
              <a:rPr lang="en-GB" dirty="0" smtClean="0"/>
              <a:t>sharing (communicating) </a:t>
            </a:r>
            <a:r>
              <a:rPr lang="en-GB" dirty="0"/>
              <a:t>ideas, opinions and experiences and, moreover, are important in diffusion and adoption of educational innovations: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information flows through networks (Rogers, 2003).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In a partnership </a:t>
            </a:r>
            <a:r>
              <a:rPr lang="en-GB" dirty="0" smtClean="0"/>
              <a:t>parties collaborate </a:t>
            </a:r>
            <a:r>
              <a:rPr lang="en-GB" dirty="0"/>
              <a:t>and </a:t>
            </a:r>
            <a:r>
              <a:rPr lang="en-GB" dirty="0" smtClean="0"/>
              <a:t>share </a:t>
            </a:r>
            <a:r>
              <a:rPr lang="en-GB" dirty="0"/>
              <a:t>common </a:t>
            </a:r>
            <a:r>
              <a:rPr lang="en-GB" dirty="0" smtClean="0"/>
              <a:t>aims, information </a:t>
            </a:r>
            <a:r>
              <a:rPr lang="en-GB" dirty="0"/>
              <a:t>and </a:t>
            </a:r>
            <a:r>
              <a:rPr lang="en-GB" dirty="0" smtClean="0"/>
              <a:t>services: </a:t>
            </a:r>
            <a:br>
              <a:rPr lang="en-GB" dirty="0" smtClean="0"/>
            </a:br>
            <a:r>
              <a:rPr lang="en-GB" i="1" dirty="0" smtClean="0"/>
              <a:t>School-family-partnership </a:t>
            </a:r>
            <a:r>
              <a:rPr lang="en-GB" i="1" dirty="0"/>
              <a:t>facilitates the sharing of educational aims and responsibilities in order to support the development and learning of a </a:t>
            </a:r>
            <a:r>
              <a:rPr lang="en-GB" i="1" dirty="0" smtClean="0"/>
              <a:t>student</a:t>
            </a:r>
            <a:r>
              <a:rPr lang="en-GB" dirty="0" smtClean="0"/>
              <a:t> </a:t>
            </a:r>
            <a:r>
              <a:rPr lang="en-GB" dirty="0"/>
              <a:t>(Epstein, 2009).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teachers experience networks and partnerships?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9A2F0-AF30-491C-98E6-0745394A03E8}" type="slidenum">
              <a:rPr lang="en-US" smtClean="0">
                <a:latin typeface="+mn-lt"/>
              </a:rPr>
              <a:pPr>
                <a:defRPr/>
              </a:pPr>
              <a:t>34</a:t>
            </a:fld>
            <a:endParaRPr lang="en-US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609678"/>
            <a:ext cx="16383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89" y="4952950"/>
            <a:ext cx="15335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75" y="3267025"/>
            <a:ext cx="14763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1979712" y="4284072"/>
            <a:ext cx="5112568" cy="801112"/>
          </a:xfrm>
          <a:prstGeom prst="wedgeRoundRectCallout">
            <a:avLst>
              <a:gd name="adj1" fmla="val 72407"/>
              <a:gd name="adj2" fmla="val -4312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+mn-lt"/>
              </a:rPr>
              <a:t>“</a:t>
            </a:r>
            <a:r>
              <a:rPr lang="en-GB" sz="1800" i="1" dirty="0">
                <a:latin typeface="+mn-lt"/>
              </a:rPr>
              <a:t>The use of ICT, supporting networking, has been developed for a long time</a:t>
            </a:r>
            <a:r>
              <a:rPr lang="en-GB" sz="1800" i="1" dirty="0" smtClean="0">
                <a:latin typeface="+mn-lt"/>
              </a:rPr>
              <a:t>.</a:t>
            </a:r>
            <a:br>
              <a:rPr lang="en-GB" sz="1800" i="1" dirty="0" smtClean="0">
                <a:latin typeface="+mn-lt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979712" y="5991174"/>
            <a:ext cx="5112568" cy="732363"/>
          </a:xfrm>
          <a:prstGeom prst="wedgeRoundRectCallout">
            <a:avLst>
              <a:gd name="adj1" fmla="val 72099"/>
              <a:gd name="adj2" fmla="val -66862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i="1" dirty="0">
                <a:latin typeface="+mn-lt"/>
              </a:rPr>
              <a:t>School-family collaboration is organised through parents’ club </a:t>
            </a:r>
            <a:r>
              <a:rPr lang="en-GB" sz="1800" i="1" dirty="0" smtClean="0">
                <a:latin typeface="+mn-lt"/>
              </a:rPr>
              <a:t>&amp; classroom committees..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979712" y="5185742"/>
            <a:ext cx="5112568" cy="701566"/>
          </a:xfrm>
          <a:prstGeom prst="wedgeRoundRectCallout">
            <a:avLst>
              <a:gd name="adj1" fmla="val -62349"/>
              <a:gd name="adj2" fmla="val 8408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i="1" dirty="0">
                <a:latin typeface="+mn-lt"/>
              </a:rPr>
              <a:t>The networking should start from our needs – not coming as orders from the city </a:t>
            </a:r>
            <a:r>
              <a:rPr lang="en-GB" sz="1800" i="1" dirty="0" smtClean="0">
                <a:latin typeface="+mn-lt"/>
              </a:rPr>
              <a:t>level.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150" y="1579912"/>
            <a:ext cx="7339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Networks and partnerships in four levels: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- school level (grade level, </a:t>
            </a:r>
            <a:r>
              <a:rPr lang="en-US" sz="2000" dirty="0" err="1" smtClean="0">
                <a:latin typeface="+mn-lt"/>
              </a:rPr>
              <a:t>multiprofessional</a:t>
            </a:r>
            <a:r>
              <a:rPr lang="en-US" sz="2000" dirty="0" smtClean="0">
                <a:latin typeface="+mn-lt"/>
              </a:rPr>
              <a:t>, leadership teams); - city level (thematic networks, principal networks);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- school-family-society partnerships;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- national level networks.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In all levels ICT is supporting networking and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collaboration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48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28688" y="7905477"/>
            <a:ext cx="10572751" cy="150018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800" dirty="0" smtClean="0"/>
              <a:t>4. Finnish Teacher Education</a:t>
            </a:r>
            <a:br>
              <a:rPr lang="en-GB" sz="2800" dirty="0" smtClean="0"/>
            </a:br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262764" y="4643438"/>
            <a:ext cx="30861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Helsinki university main building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-2043113"/>
            <a:ext cx="94678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Teachers are academic experts who are able to </a:t>
            </a:r>
            <a:br>
              <a:rPr lang="en-GB" dirty="0">
                <a:latin typeface="Arial" pitchFamily="34" charset="0"/>
                <a:cs typeface="Arial" pitchFamily="34" charset="0"/>
              </a:rPr>
            </a:br>
            <a:r>
              <a:rPr lang="en-GB" sz="2000" dirty="0">
                <a:latin typeface="Arial" pitchFamily="34" charset="0"/>
                <a:cs typeface="Arial" pitchFamily="34" charset="0"/>
              </a:rPr>
              <a:t>- autonomous decision making, </a:t>
            </a:r>
            <a:br>
              <a:rPr lang="en-GB" sz="2000" dirty="0">
                <a:latin typeface="Arial" pitchFamily="34" charset="0"/>
                <a:cs typeface="Arial" pitchFamily="34" charset="0"/>
              </a:rPr>
            </a:br>
            <a:r>
              <a:rPr lang="en-GB" sz="2000" dirty="0">
                <a:latin typeface="Arial" pitchFamily="34" charset="0"/>
                <a:cs typeface="Arial" pitchFamily="34" charset="0"/>
              </a:rPr>
              <a:t>- plan and implement learning activities</a:t>
            </a:r>
            <a:br>
              <a:rPr lang="en-GB" sz="2000" dirty="0">
                <a:latin typeface="Arial" pitchFamily="34" charset="0"/>
                <a:cs typeface="Arial" pitchFamily="34" charset="0"/>
              </a:rPr>
            </a:br>
            <a:r>
              <a:rPr lang="en-GB" sz="2000" dirty="0">
                <a:latin typeface="Arial" pitchFamily="34" charset="0"/>
                <a:cs typeface="Arial" pitchFamily="34" charset="0"/>
              </a:rPr>
              <a:t>- evaluate their own teaching and student s’ performance</a:t>
            </a:r>
            <a:br>
              <a:rPr lang="en-GB" sz="2000" dirty="0">
                <a:latin typeface="Arial" pitchFamily="34" charset="0"/>
                <a:cs typeface="Arial" pitchFamily="34" charset="0"/>
              </a:rPr>
            </a:br>
            <a:r>
              <a:rPr lang="en-GB" sz="2000" dirty="0">
                <a:latin typeface="Arial" pitchFamily="34" charset="0"/>
                <a:cs typeface="Arial" pitchFamily="34" charset="0"/>
              </a:rPr>
              <a:t>- lifelong learning (professional development)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ATKK\home\l\lavonen\Documents\My Pictures\P11102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672" y="-347551"/>
            <a:ext cx="10418653" cy="78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ATKK\home\l\lavonen\Documents\My Pictures\P1110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667" y="-334431"/>
            <a:ext cx="10657184" cy="799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7624" y="5494856"/>
            <a:ext cx="5843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latin typeface="+mn-lt"/>
              </a:rPr>
              <a:t>4. Finnish </a:t>
            </a:r>
            <a:r>
              <a:rPr lang="en-GB" sz="3200" b="1" dirty="0">
                <a:latin typeface="+mn-lt"/>
              </a:rPr>
              <a:t>Teacher Education</a:t>
            </a:r>
            <a:endParaRPr lang="fi-FI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19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077D86-DB8F-484E-A1C2-98A100BEFC5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7010400" cy="1116013"/>
          </a:xfrm>
        </p:spPr>
        <p:txBody>
          <a:bodyPr/>
          <a:lstStyle/>
          <a:p>
            <a:r>
              <a:rPr lang="fi-FI" dirty="0" smtClean="0"/>
              <a:t>A </a:t>
            </a:r>
            <a:r>
              <a:rPr lang="fi-FI" dirty="0" err="1" smtClean="0"/>
              <a:t>secondary</a:t>
            </a:r>
            <a:r>
              <a:rPr lang="fi-FI" dirty="0" smtClean="0"/>
              <a:t> (</a:t>
            </a:r>
            <a:r>
              <a:rPr lang="fi-FI" dirty="0" err="1" smtClean="0"/>
              <a:t>subject</a:t>
            </a:r>
            <a:r>
              <a:rPr lang="fi-FI" dirty="0" smtClean="0"/>
              <a:t>) </a:t>
            </a:r>
            <a:r>
              <a:rPr lang="fi-FI" dirty="0" err="1" smtClean="0"/>
              <a:t>teacher</a:t>
            </a:r>
            <a:endParaRPr lang="fi-FI" dirty="0" smtClean="0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447800"/>
            <a:ext cx="7010400" cy="2520950"/>
          </a:xfrm>
        </p:spPr>
        <p:txBody>
          <a:bodyPr/>
          <a:lstStyle/>
          <a:p>
            <a:r>
              <a:rPr lang="en-GB" smtClean="0"/>
              <a:t>typically teaches </a:t>
            </a:r>
            <a:r>
              <a:rPr lang="en-GB" u="sng" smtClean="0"/>
              <a:t>at grades 7 to 12</a:t>
            </a:r>
            <a:r>
              <a:rPr lang="en-GB" smtClean="0"/>
              <a:t> (ages 13 to 19)</a:t>
            </a:r>
          </a:p>
          <a:p>
            <a:r>
              <a:rPr lang="en-GB" smtClean="0"/>
              <a:t>teaches </a:t>
            </a:r>
            <a:r>
              <a:rPr lang="en-GB" u="sng" smtClean="0"/>
              <a:t>typically one major and one minor subjects</a:t>
            </a:r>
            <a:r>
              <a:rPr lang="en-GB" smtClean="0"/>
              <a:t> (e.g. math and physics)</a:t>
            </a:r>
            <a:endParaRPr lang="en-GB" i="1" smtClean="0"/>
          </a:p>
          <a:p>
            <a:endParaRPr lang="en-GB" i="1" smtClean="0"/>
          </a:p>
        </p:txBody>
      </p:sp>
      <p:sp>
        <p:nvSpPr>
          <p:cNvPr id="609284" name="Rectangle 4"/>
          <p:cNvSpPr>
            <a:spLocks noChangeArrowheads="1"/>
          </p:cNvSpPr>
          <p:nvPr/>
        </p:nvSpPr>
        <p:spPr bwMode="auto">
          <a:xfrm>
            <a:off x="1835150" y="3436938"/>
            <a:ext cx="70104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ts val="3000"/>
              </a:lnSpc>
            </a:pPr>
            <a:r>
              <a:rPr lang="fi-FI" b="1" dirty="0">
                <a:latin typeface="Arial" charset="0"/>
              </a:rPr>
              <a:t>An </a:t>
            </a:r>
            <a:r>
              <a:rPr lang="fi-FI" b="1" dirty="0" err="1">
                <a:latin typeface="Arial" charset="0"/>
              </a:rPr>
              <a:t>elementary</a:t>
            </a:r>
            <a:r>
              <a:rPr lang="fi-FI" b="1" dirty="0">
                <a:latin typeface="Arial" charset="0"/>
              </a:rPr>
              <a:t> (</a:t>
            </a:r>
            <a:r>
              <a:rPr lang="fi-FI" b="1" dirty="0" err="1">
                <a:latin typeface="Arial" charset="0"/>
              </a:rPr>
              <a:t>primary</a:t>
            </a:r>
            <a:r>
              <a:rPr lang="fi-FI" b="1" dirty="0">
                <a:latin typeface="Arial" charset="0"/>
              </a:rPr>
              <a:t>) </a:t>
            </a:r>
            <a:r>
              <a:rPr lang="fi-FI" b="1" dirty="0" err="1">
                <a:latin typeface="Arial" charset="0"/>
              </a:rPr>
              <a:t>school</a:t>
            </a:r>
            <a:r>
              <a:rPr lang="fi-FI" b="1" dirty="0">
                <a:latin typeface="Arial" charset="0"/>
              </a:rPr>
              <a:t> </a:t>
            </a:r>
            <a:r>
              <a:rPr lang="fi-FI" b="1" dirty="0" err="1">
                <a:latin typeface="Arial" charset="0"/>
              </a:rPr>
              <a:t>teacher</a:t>
            </a:r>
            <a:r>
              <a:rPr lang="fi-FI" b="1" dirty="0">
                <a:latin typeface="Arial" charset="0"/>
              </a:rPr>
              <a:t> </a:t>
            </a:r>
            <a:br>
              <a:rPr lang="fi-FI" b="1" dirty="0">
                <a:latin typeface="Arial" charset="0"/>
              </a:rPr>
            </a:br>
            <a:r>
              <a:rPr lang="fi-FI" b="1" dirty="0">
                <a:latin typeface="Arial" charset="0"/>
              </a:rPr>
              <a:t>(a </a:t>
            </a:r>
            <a:r>
              <a:rPr lang="fi-FI" b="1" dirty="0" err="1">
                <a:latin typeface="Arial" charset="0"/>
              </a:rPr>
              <a:t>class</a:t>
            </a:r>
            <a:r>
              <a:rPr lang="fi-FI" b="1" dirty="0">
                <a:latin typeface="Arial" charset="0"/>
              </a:rPr>
              <a:t> </a:t>
            </a:r>
            <a:r>
              <a:rPr lang="fi-FI" b="1" dirty="0" err="1">
                <a:latin typeface="Arial" charset="0"/>
              </a:rPr>
              <a:t>teacher</a:t>
            </a:r>
            <a:r>
              <a:rPr lang="fi-FI" b="1" dirty="0">
                <a:latin typeface="Arial" charset="0"/>
              </a:rPr>
              <a:t>)</a:t>
            </a:r>
          </a:p>
        </p:txBody>
      </p:sp>
      <p:sp>
        <p:nvSpPr>
          <p:cNvPr id="609285" name="Rectangle 5"/>
          <p:cNvSpPr>
            <a:spLocks noChangeArrowheads="1"/>
          </p:cNvSpPr>
          <p:nvPr/>
        </p:nvSpPr>
        <p:spPr bwMode="auto">
          <a:xfrm>
            <a:off x="1835150" y="4725144"/>
            <a:ext cx="701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>
              <a:lnSpc>
                <a:spcPts val="3000"/>
              </a:lnSpc>
              <a:buClr>
                <a:srgbClr val="FCD116"/>
              </a:buClr>
              <a:buSzPct val="110000"/>
              <a:buFont typeface="Wingdings" pitchFamily="2" charset="2"/>
              <a:buChar char="n"/>
            </a:pPr>
            <a:r>
              <a:rPr lang="en-GB" sz="2000" dirty="0">
                <a:latin typeface="Arial" charset="0"/>
              </a:rPr>
              <a:t>teaches at </a:t>
            </a:r>
            <a:r>
              <a:rPr lang="en-GB" sz="2000" u="sng" dirty="0">
                <a:latin typeface="Arial" charset="0"/>
              </a:rPr>
              <a:t>grades 1 to 6</a:t>
            </a:r>
            <a:r>
              <a:rPr lang="en-GB" sz="2000" dirty="0">
                <a:latin typeface="Arial" charset="0"/>
              </a:rPr>
              <a:t> (ages 7 to 13)</a:t>
            </a:r>
          </a:p>
          <a:p>
            <a:pPr marL="282575" indent="-282575">
              <a:lnSpc>
                <a:spcPts val="3000"/>
              </a:lnSpc>
              <a:buClr>
                <a:srgbClr val="FCD116"/>
              </a:buClr>
              <a:buSzPct val="110000"/>
              <a:buFont typeface="Wingdings" pitchFamily="2" charset="2"/>
              <a:buChar char="n"/>
            </a:pPr>
            <a:r>
              <a:rPr lang="en-GB" sz="2000" dirty="0">
                <a:latin typeface="Arial" charset="0"/>
              </a:rPr>
              <a:t>teaches </a:t>
            </a:r>
            <a:r>
              <a:rPr lang="en-GB" sz="2000" u="sng" dirty="0">
                <a:latin typeface="Arial" charset="0"/>
              </a:rPr>
              <a:t>typically all 13 subjects</a:t>
            </a:r>
            <a:endParaRPr lang="en-GB" sz="2000" dirty="0">
              <a:latin typeface="Arial" charset="0"/>
            </a:endParaRPr>
          </a:p>
          <a:p>
            <a:pPr marL="282575" indent="-282575">
              <a:lnSpc>
                <a:spcPts val="3000"/>
              </a:lnSpc>
              <a:buClr>
                <a:srgbClr val="FCD116"/>
              </a:buClr>
              <a:buSzPct val="110000"/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282575" indent="-282575">
              <a:lnSpc>
                <a:spcPts val="3000"/>
              </a:lnSpc>
              <a:buClr>
                <a:srgbClr val="FCD116"/>
              </a:buClr>
              <a:buSzPct val="110000"/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1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9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9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9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9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2" grpId="0"/>
      <p:bldP spid="609283" grpId="0" build="allAtOnce"/>
      <p:bldP spid="609284" grpId="0"/>
      <p:bldP spid="609285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DE7B71-2A55-4844-8B27-621CAEDE223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of the master degree </a:t>
            </a:r>
            <a:br>
              <a:rPr lang="en-US" smtClean="0"/>
            </a:br>
            <a:r>
              <a:rPr lang="en-US" smtClean="0"/>
              <a:t>of a primary teacher: 3 + 2 years</a:t>
            </a:r>
          </a:p>
        </p:txBody>
      </p:sp>
      <p:sp>
        <p:nvSpPr>
          <p:cNvPr id="24580" name="Line 3"/>
          <p:cNvSpPr>
            <a:spLocks noChangeShapeType="1"/>
          </p:cNvSpPr>
          <p:nvPr/>
        </p:nvSpPr>
        <p:spPr bwMode="auto">
          <a:xfrm>
            <a:off x="1835150" y="5275263"/>
            <a:ext cx="5321300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1835150" y="4897438"/>
            <a:ext cx="5321300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>
            <a:off x="1835150" y="4511675"/>
            <a:ext cx="5321300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>
            <a:off x="1835150" y="4135438"/>
            <a:ext cx="5321300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1835150" y="3749675"/>
            <a:ext cx="5321300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1835150" y="3375025"/>
            <a:ext cx="5321300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1835150" y="2987675"/>
            <a:ext cx="5321300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1835150" y="2613025"/>
            <a:ext cx="5321300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88" name="Line 11"/>
          <p:cNvSpPr>
            <a:spLocks noChangeShapeType="1"/>
          </p:cNvSpPr>
          <p:nvPr/>
        </p:nvSpPr>
        <p:spPr bwMode="auto">
          <a:xfrm>
            <a:off x="1835150" y="2227263"/>
            <a:ext cx="5321300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89" name="Rectangle 12"/>
          <p:cNvSpPr>
            <a:spLocks noChangeArrowheads="1"/>
          </p:cNvSpPr>
          <p:nvPr/>
        </p:nvSpPr>
        <p:spPr bwMode="auto">
          <a:xfrm>
            <a:off x="1835150" y="2227263"/>
            <a:ext cx="5321300" cy="34321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90" name="Line 13"/>
          <p:cNvSpPr>
            <a:spLocks noChangeShapeType="1"/>
          </p:cNvSpPr>
          <p:nvPr/>
        </p:nvSpPr>
        <p:spPr bwMode="auto">
          <a:xfrm>
            <a:off x="1835150" y="2227263"/>
            <a:ext cx="1588" cy="3432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91" name="Line 14"/>
          <p:cNvSpPr>
            <a:spLocks noChangeShapeType="1"/>
          </p:cNvSpPr>
          <p:nvPr/>
        </p:nvSpPr>
        <p:spPr bwMode="auto">
          <a:xfrm>
            <a:off x="1768475" y="5659438"/>
            <a:ext cx="66675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92" name="Line 15"/>
          <p:cNvSpPr>
            <a:spLocks noChangeShapeType="1"/>
          </p:cNvSpPr>
          <p:nvPr/>
        </p:nvSpPr>
        <p:spPr bwMode="auto">
          <a:xfrm>
            <a:off x="1768475" y="5275263"/>
            <a:ext cx="66675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93" name="Line 16"/>
          <p:cNvSpPr>
            <a:spLocks noChangeShapeType="1"/>
          </p:cNvSpPr>
          <p:nvPr/>
        </p:nvSpPr>
        <p:spPr bwMode="auto">
          <a:xfrm>
            <a:off x="1768475" y="4897438"/>
            <a:ext cx="66675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94" name="Line 17"/>
          <p:cNvSpPr>
            <a:spLocks noChangeShapeType="1"/>
          </p:cNvSpPr>
          <p:nvPr/>
        </p:nvSpPr>
        <p:spPr bwMode="auto">
          <a:xfrm>
            <a:off x="1768475" y="4511675"/>
            <a:ext cx="6667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95" name="Line 18"/>
          <p:cNvSpPr>
            <a:spLocks noChangeShapeType="1"/>
          </p:cNvSpPr>
          <p:nvPr/>
        </p:nvSpPr>
        <p:spPr bwMode="auto">
          <a:xfrm>
            <a:off x="1768475" y="4135438"/>
            <a:ext cx="66675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96" name="Line 19"/>
          <p:cNvSpPr>
            <a:spLocks noChangeShapeType="1"/>
          </p:cNvSpPr>
          <p:nvPr/>
        </p:nvSpPr>
        <p:spPr bwMode="auto">
          <a:xfrm>
            <a:off x="1768475" y="3749675"/>
            <a:ext cx="6667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97" name="Line 20"/>
          <p:cNvSpPr>
            <a:spLocks noChangeShapeType="1"/>
          </p:cNvSpPr>
          <p:nvPr/>
        </p:nvSpPr>
        <p:spPr bwMode="auto">
          <a:xfrm>
            <a:off x="1768475" y="3373438"/>
            <a:ext cx="66675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98" name="Line 21"/>
          <p:cNvSpPr>
            <a:spLocks noChangeShapeType="1"/>
          </p:cNvSpPr>
          <p:nvPr/>
        </p:nvSpPr>
        <p:spPr bwMode="auto">
          <a:xfrm>
            <a:off x="1768475" y="2987675"/>
            <a:ext cx="6667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599" name="Line 22"/>
          <p:cNvSpPr>
            <a:spLocks noChangeShapeType="1"/>
          </p:cNvSpPr>
          <p:nvPr/>
        </p:nvSpPr>
        <p:spPr bwMode="auto">
          <a:xfrm>
            <a:off x="1768475" y="2613025"/>
            <a:ext cx="6667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600" name="Line 23"/>
          <p:cNvSpPr>
            <a:spLocks noChangeShapeType="1"/>
          </p:cNvSpPr>
          <p:nvPr/>
        </p:nvSpPr>
        <p:spPr bwMode="auto">
          <a:xfrm>
            <a:off x="1768475" y="2227263"/>
            <a:ext cx="66675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1835150" y="5659438"/>
            <a:ext cx="5321300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602" name="Line 25"/>
          <p:cNvSpPr>
            <a:spLocks noChangeShapeType="1"/>
          </p:cNvSpPr>
          <p:nvPr/>
        </p:nvSpPr>
        <p:spPr bwMode="auto">
          <a:xfrm flipV="1">
            <a:off x="1835150" y="5659438"/>
            <a:ext cx="1588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603" name="Line 26"/>
          <p:cNvSpPr>
            <a:spLocks noChangeShapeType="1"/>
          </p:cNvSpPr>
          <p:nvPr/>
        </p:nvSpPr>
        <p:spPr bwMode="auto">
          <a:xfrm flipV="1">
            <a:off x="3167063" y="5659438"/>
            <a:ext cx="1587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604" name="Line 27"/>
          <p:cNvSpPr>
            <a:spLocks noChangeShapeType="1"/>
          </p:cNvSpPr>
          <p:nvPr/>
        </p:nvSpPr>
        <p:spPr bwMode="auto">
          <a:xfrm flipV="1">
            <a:off x="4502150" y="5659438"/>
            <a:ext cx="1588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605" name="Line 28"/>
          <p:cNvSpPr>
            <a:spLocks noChangeShapeType="1"/>
          </p:cNvSpPr>
          <p:nvPr/>
        </p:nvSpPr>
        <p:spPr bwMode="auto">
          <a:xfrm flipV="1">
            <a:off x="5826125" y="5659438"/>
            <a:ext cx="1588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606" name="Line 29"/>
          <p:cNvSpPr>
            <a:spLocks noChangeShapeType="1"/>
          </p:cNvSpPr>
          <p:nvPr/>
        </p:nvSpPr>
        <p:spPr bwMode="auto">
          <a:xfrm flipV="1">
            <a:off x="7156450" y="5659438"/>
            <a:ext cx="1588" cy="57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607" name="Rectangle 30"/>
          <p:cNvSpPr>
            <a:spLocks noChangeArrowheads="1"/>
          </p:cNvSpPr>
          <p:nvPr/>
        </p:nvSpPr>
        <p:spPr bwMode="auto">
          <a:xfrm>
            <a:off x="1555750" y="5570538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4608" name="Rectangle 31"/>
          <p:cNvSpPr>
            <a:spLocks noChangeArrowheads="1"/>
          </p:cNvSpPr>
          <p:nvPr/>
        </p:nvSpPr>
        <p:spPr bwMode="auto">
          <a:xfrm>
            <a:off x="1439863" y="518477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20</a:t>
            </a:r>
            <a:endParaRPr lang="en-US"/>
          </a:p>
        </p:txBody>
      </p:sp>
      <p:sp>
        <p:nvSpPr>
          <p:cNvPr id="24609" name="Rectangle 32"/>
          <p:cNvSpPr>
            <a:spLocks noChangeArrowheads="1"/>
          </p:cNvSpPr>
          <p:nvPr/>
        </p:nvSpPr>
        <p:spPr bwMode="auto">
          <a:xfrm>
            <a:off x="1439863" y="480695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40</a:t>
            </a:r>
            <a:endParaRPr lang="en-US"/>
          </a:p>
        </p:txBody>
      </p:sp>
      <p:sp>
        <p:nvSpPr>
          <p:cNvPr id="24610" name="Rectangle 33"/>
          <p:cNvSpPr>
            <a:spLocks noChangeArrowheads="1"/>
          </p:cNvSpPr>
          <p:nvPr/>
        </p:nvSpPr>
        <p:spPr bwMode="auto">
          <a:xfrm>
            <a:off x="1439863" y="442277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60</a:t>
            </a:r>
            <a:endParaRPr lang="en-US"/>
          </a:p>
        </p:txBody>
      </p:sp>
      <p:sp>
        <p:nvSpPr>
          <p:cNvPr id="24611" name="Rectangle 34"/>
          <p:cNvSpPr>
            <a:spLocks noChangeArrowheads="1"/>
          </p:cNvSpPr>
          <p:nvPr/>
        </p:nvSpPr>
        <p:spPr bwMode="auto">
          <a:xfrm>
            <a:off x="1439863" y="40465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80</a:t>
            </a:r>
            <a:endParaRPr lang="en-US"/>
          </a:p>
        </p:txBody>
      </p:sp>
      <p:sp>
        <p:nvSpPr>
          <p:cNvPr id="24612" name="Rectangle 35"/>
          <p:cNvSpPr>
            <a:spLocks noChangeArrowheads="1"/>
          </p:cNvSpPr>
          <p:nvPr/>
        </p:nvSpPr>
        <p:spPr bwMode="auto">
          <a:xfrm>
            <a:off x="1323975" y="3659188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100</a:t>
            </a:r>
            <a:endParaRPr lang="en-US"/>
          </a:p>
        </p:txBody>
      </p:sp>
      <p:sp>
        <p:nvSpPr>
          <p:cNvPr id="24613" name="Rectangle 36"/>
          <p:cNvSpPr>
            <a:spLocks noChangeArrowheads="1"/>
          </p:cNvSpPr>
          <p:nvPr/>
        </p:nvSpPr>
        <p:spPr bwMode="auto">
          <a:xfrm>
            <a:off x="1323975" y="3286125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120</a:t>
            </a:r>
            <a:endParaRPr lang="en-US"/>
          </a:p>
        </p:txBody>
      </p:sp>
      <p:sp>
        <p:nvSpPr>
          <p:cNvPr id="24614" name="Rectangle 37"/>
          <p:cNvSpPr>
            <a:spLocks noChangeArrowheads="1"/>
          </p:cNvSpPr>
          <p:nvPr/>
        </p:nvSpPr>
        <p:spPr bwMode="auto">
          <a:xfrm>
            <a:off x="1323975" y="2900363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140</a:t>
            </a:r>
            <a:endParaRPr lang="en-US"/>
          </a:p>
        </p:txBody>
      </p:sp>
      <p:sp>
        <p:nvSpPr>
          <p:cNvPr id="24615" name="Rectangle 38"/>
          <p:cNvSpPr>
            <a:spLocks noChangeArrowheads="1"/>
          </p:cNvSpPr>
          <p:nvPr/>
        </p:nvSpPr>
        <p:spPr bwMode="auto">
          <a:xfrm>
            <a:off x="1323975" y="2522538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160</a:t>
            </a:r>
            <a:endParaRPr lang="en-US"/>
          </a:p>
        </p:txBody>
      </p:sp>
      <p:sp>
        <p:nvSpPr>
          <p:cNvPr id="24616" name="Rectangle 39"/>
          <p:cNvSpPr>
            <a:spLocks noChangeArrowheads="1"/>
          </p:cNvSpPr>
          <p:nvPr/>
        </p:nvSpPr>
        <p:spPr bwMode="auto">
          <a:xfrm>
            <a:off x="1323975" y="2138363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180</a:t>
            </a:r>
            <a:endParaRPr lang="en-US"/>
          </a:p>
        </p:txBody>
      </p:sp>
      <p:sp>
        <p:nvSpPr>
          <p:cNvPr id="24617" name="Rectangle 40"/>
          <p:cNvSpPr>
            <a:spLocks noChangeArrowheads="1"/>
          </p:cNvSpPr>
          <p:nvPr/>
        </p:nvSpPr>
        <p:spPr bwMode="auto">
          <a:xfrm>
            <a:off x="2190750" y="58102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Major </a:t>
            </a:r>
            <a:endParaRPr lang="en-US"/>
          </a:p>
        </p:txBody>
      </p:sp>
      <p:sp>
        <p:nvSpPr>
          <p:cNvPr id="24619" name="Rectangle 42"/>
          <p:cNvSpPr>
            <a:spLocks noChangeArrowheads="1"/>
          </p:cNvSpPr>
          <p:nvPr/>
        </p:nvSpPr>
        <p:spPr bwMode="auto">
          <a:xfrm>
            <a:off x="1763688" y="6093296"/>
            <a:ext cx="12535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Education </a:t>
            </a:r>
            <a:r>
              <a:rPr lang="en-US" sz="1600" b="1" dirty="0" smtClean="0">
                <a:latin typeface="+mn-lt"/>
              </a:rPr>
              <a:t>or</a:t>
            </a:r>
          </a:p>
          <a:p>
            <a:r>
              <a:rPr lang="en-US" sz="1600" b="1" dirty="0" smtClean="0">
                <a:latin typeface="+mn-lt"/>
              </a:rPr>
              <a:t>Ed. Psych.</a:t>
            </a:r>
            <a:endParaRPr lang="en-US" sz="16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620" name="Rectangle 43"/>
          <p:cNvSpPr>
            <a:spLocks noChangeArrowheads="1"/>
          </p:cNvSpPr>
          <p:nvPr/>
        </p:nvSpPr>
        <p:spPr bwMode="auto">
          <a:xfrm>
            <a:off x="3306763" y="5810250"/>
            <a:ext cx="10112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Multi-</a:t>
            </a:r>
            <a:br>
              <a:rPr lang="en-US" sz="1600">
                <a:solidFill>
                  <a:srgbClr val="000000"/>
                </a:solidFill>
                <a:latin typeface="Arial" charset="0"/>
              </a:rPr>
            </a:br>
            <a:r>
              <a:rPr lang="en-US" sz="1600">
                <a:solidFill>
                  <a:srgbClr val="000000"/>
                </a:solidFill>
                <a:latin typeface="Arial" charset="0"/>
              </a:rPr>
              <a:t>disciplinary</a:t>
            </a:r>
            <a:br>
              <a:rPr lang="en-US" sz="1600">
                <a:solidFill>
                  <a:srgbClr val="000000"/>
                </a:solidFill>
                <a:latin typeface="Arial" charset="0"/>
              </a:rPr>
            </a:br>
            <a:r>
              <a:rPr lang="en-US" sz="1600">
                <a:solidFill>
                  <a:srgbClr val="000000"/>
                </a:solidFill>
                <a:latin typeface="Arial" charset="0"/>
              </a:rPr>
              <a:t>studies</a:t>
            </a:r>
            <a:endParaRPr lang="en-US"/>
          </a:p>
        </p:txBody>
      </p:sp>
      <p:sp>
        <p:nvSpPr>
          <p:cNvPr id="24621" name="Rectangle 46"/>
          <p:cNvSpPr>
            <a:spLocks noChangeArrowheads="1"/>
          </p:cNvSpPr>
          <p:nvPr/>
        </p:nvSpPr>
        <p:spPr bwMode="auto">
          <a:xfrm>
            <a:off x="4903788" y="5872163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Minor </a:t>
            </a:r>
            <a:endParaRPr lang="en-US"/>
          </a:p>
        </p:txBody>
      </p:sp>
      <p:sp>
        <p:nvSpPr>
          <p:cNvPr id="24622" name="Rectangle 47"/>
          <p:cNvSpPr>
            <a:spLocks noChangeArrowheads="1"/>
          </p:cNvSpPr>
          <p:nvPr/>
        </p:nvSpPr>
        <p:spPr bwMode="auto">
          <a:xfrm>
            <a:off x="4848225" y="6121400"/>
            <a:ext cx="676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Subject</a:t>
            </a:r>
            <a:endParaRPr lang="en-US"/>
          </a:p>
        </p:txBody>
      </p:sp>
      <p:sp>
        <p:nvSpPr>
          <p:cNvPr id="24623" name="Rectangle 48"/>
          <p:cNvSpPr>
            <a:spLocks noChangeArrowheads="1"/>
          </p:cNvSpPr>
          <p:nvPr/>
        </p:nvSpPr>
        <p:spPr bwMode="auto">
          <a:xfrm>
            <a:off x="5994400" y="5840413"/>
            <a:ext cx="1409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Communication</a:t>
            </a:r>
            <a:endParaRPr lang="en-US"/>
          </a:p>
        </p:txBody>
      </p:sp>
      <p:sp>
        <p:nvSpPr>
          <p:cNvPr id="24624" name="Rectangle 49"/>
          <p:cNvSpPr>
            <a:spLocks noChangeArrowheads="1"/>
          </p:cNvSpPr>
          <p:nvPr/>
        </p:nvSpPr>
        <p:spPr bwMode="auto">
          <a:xfrm>
            <a:off x="6080125" y="6070600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and language</a:t>
            </a:r>
            <a:endParaRPr lang="en-US"/>
          </a:p>
        </p:txBody>
      </p:sp>
      <p:sp>
        <p:nvSpPr>
          <p:cNvPr id="24625" name="Rectangle 50"/>
          <p:cNvSpPr>
            <a:spLocks noChangeArrowheads="1"/>
          </p:cNvSpPr>
          <p:nvPr/>
        </p:nvSpPr>
        <p:spPr bwMode="auto">
          <a:xfrm>
            <a:off x="6330950" y="6303963"/>
            <a:ext cx="642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studies</a:t>
            </a:r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057400" y="1693863"/>
            <a:ext cx="4879975" cy="3965575"/>
            <a:chOff x="1937" y="1067"/>
            <a:chExt cx="3074" cy="2498"/>
          </a:xfrm>
        </p:grpSpPr>
        <p:sp>
          <p:nvSpPr>
            <p:cNvPr id="24668" name="Rectangle 54"/>
            <p:cNvSpPr>
              <a:spLocks noChangeArrowheads="1"/>
            </p:cNvSpPr>
            <p:nvPr/>
          </p:nvSpPr>
          <p:spPr bwMode="auto">
            <a:xfrm>
              <a:off x="1937" y="2545"/>
              <a:ext cx="561" cy="1020"/>
            </a:xfrm>
            <a:prstGeom prst="rect">
              <a:avLst/>
            </a:prstGeom>
            <a:solidFill>
              <a:srgbClr val="3A75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4669" name="Rectangle 55"/>
            <p:cNvSpPr>
              <a:spLocks noChangeArrowheads="1"/>
            </p:cNvSpPr>
            <p:nvPr/>
          </p:nvSpPr>
          <p:spPr bwMode="auto">
            <a:xfrm>
              <a:off x="2777" y="2964"/>
              <a:ext cx="559" cy="601"/>
            </a:xfrm>
            <a:prstGeom prst="rect">
              <a:avLst/>
            </a:prstGeom>
            <a:solidFill>
              <a:srgbClr val="3A75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4670" name="Rectangle 56"/>
            <p:cNvSpPr>
              <a:spLocks noChangeArrowheads="1"/>
            </p:cNvSpPr>
            <p:nvPr/>
          </p:nvSpPr>
          <p:spPr bwMode="auto">
            <a:xfrm>
              <a:off x="3617" y="3267"/>
              <a:ext cx="553" cy="298"/>
            </a:xfrm>
            <a:prstGeom prst="rect">
              <a:avLst/>
            </a:prstGeom>
            <a:solidFill>
              <a:srgbClr val="3A75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4671" name="Rectangle 57"/>
            <p:cNvSpPr>
              <a:spLocks noChangeArrowheads="1"/>
            </p:cNvSpPr>
            <p:nvPr/>
          </p:nvSpPr>
          <p:spPr bwMode="auto">
            <a:xfrm>
              <a:off x="4450" y="3323"/>
              <a:ext cx="561" cy="242"/>
            </a:xfrm>
            <a:prstGeom prst="rect">
              <a:avLst/>
            </a:prstGeom>
            <a:solidFill>
              <a:srgbClr val="3A75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grpSp>
          <p:nvGrpSpPr>
            <p:cNvPr id="24672" name="Group 58"/>
            <p:cNvGrpSpPr>
              <a:grpSpLocks/>
            </p:cNvGrpSpPr>
            <p:nvPr/>
          </p:nvGrpSpPr>
          <p:grpSpPr bwMode="auto">
            <a:xfrm>
              <a:off x="1979" y="1067"/>
              <a:ext cx="1507" cy="155"/>
              <a:chOff x="1979" y="1067"/>
              <a:chExt cx="1507" cy="155"/>
            </a:xfrm>
          </p:grpSpPr>
          <p:sp>
            <p:nvSpPr>
              <p:cNvPr id="24673" name="Rectangle 59"/>
              <p:cNvSpPr>
                <a:spLocks noChangeArrowheads="1"/>
              </p:cNvSpPr>
              <p:nvPr/>
            </p:nvSpPr>
            <p:spPr bwMode="auto">
              <a:xfrm>
                <a:off x="1979" y="1087"/>
                <a:ext cx="80" cy="78"/>
              </a:xfrm>
              <a:prstGeom prst="rect">
                <a:avLst/>
              </a:prstGeom>
              <a:solidFill>
                <a:srgbClr val="3A75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4674" name="Rectangle 60"/>
              <p:cNvSpPr>
                <a:spLocks noChangeArrowheads="1"/>
              </p:cNvSpPr>
              <p:nvPr/>
            </p:nvSpPr>
            <p:spPr bwMode="auto">
              <a:xfrm>
                <a:off x="1979" y="1087"/>
                <a:ext cx="80" cy="7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4675" name="Rectangle 61"/>
              <p:cNvSpPr>
                <a:spLocks noChangeArrowheads="1"/>
              </p:cNvSpPr>
              <p:nvPr/>
            </p:nvSpPr>
            <p:spPr bwMode="auto">
              <a:xfrm>
                <a:off x="2096" y="1067"/>
                <a:ext cx="50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Bachelor</a:t>
                </a:r>
                <a:endParaRPr lang="en-US"/>
              </a:p>
            </p:txBody>
          </p:sp>
          <p:sp>
            <p:nvSpPr>
              <p:cNvPr id="24676" name="Rectangle 62"/>
              <p:cNvSpPr>
                <a:spLocks noChangeArrowheads="1"/>
              </p:cNvSpPr>
              <p:nvPr/>
            </p:nvSpPr>
            <p:spPr bwMode="auto">
              <a:xfrm>
                <a:off x="2609" y="1067"/>
                <a:ext cx="2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’</a:t>
                </a:r>
                <a:endParaRPr lang="en-US"/>
              </a:p>
            </p:txBody>
          </p:sp>
          <p:sp>
            <p:nvSpPr>
              <p:cNvPr id="24677" name="Rectangle 63"/>
              <p:cNvSpPr>
                <a:spLocks noChangeArrowheads="1"/>
              </p:cNvSpPr>
              <p:nvPr/>
            </p:nvSpPr>
            <p:spPr bwMode="auto">
              <a:xfrm>
                <a:off x="2638" y="1067"/>
                <a:ext cx="69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s level (180 </a:t>
                </a:r>
                <a:endParaRPr lang="en-US"/>
              </a:p>
            </p:txBody>
          </p:sp>
          <p:sp>
            <p:nvSpPr>
              <p:cNvPr id="24678" name="Rectangle 64"/>
              <p:cNvSpPr>
                <a:spLocks noChangeArrowheads="1"/>
              </p:cNvSpPr>
              <p:nvPr/>
            </p:nvSpPr>
            <p:spPr bwMode="auto">
              <a:xfrm>
                <a:off x="1979" y="1087"/>
                <a:ext cx="80" cy="78"/>
              </a:xfrm>
              <a:prstGeom prst="rect">
                <a:avLst/>
              </a:prstGeom>
              <a:solidFill>
                <a:srgbClr val="3A75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4679" name="Rectangle 65"/>
              <p:cNvSpPr>
                <a:spLocks noChangeArrowheads="1"/>
              </p:cNvSpPr>
              <p:nvPr/>
            </p:nvSpPr>
            <p:spPr bwMode="auto">
              <a:xfrm>
                <a:off x="1979" y="1087"/>
                <a:ext cx="80" cy="7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4680" name="Rectangle 66"/>
              <p:cNvSpPr>
                <a:spLocks noChangeArrowheads="1"/>
              </p:cNvSpPr>
              <p:nvPr/>
            </p:nvSpPr>
            <p:spPr bwMode="auto">
              <a:xfrm>
                <a:off x="2096" y="1067"/>
                <a:ext cx="50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Bachelor</a:t>
                </a:r>
                <a:endParaRPr lang="en-US"/>
              </a:p>
            </p:txBody>
          </p:sp>
          <p:sp>
            <p:nvSpPr>
              <p:cNvPr id="24681" name="Rectangle 67"/>
              <p:cNvSpPr>
                <a:spLocks noChangeArrowheads="1"/>
              </p:cNvSpPr>
              <p:nvPr/>
            </p:nvSpPr>
            <p:spPr bwMode="auto">
              <a:xfrm>
                <a:off x="2609" y="1067"/>
                <a:ext cx="2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’</a:t>
                </a:r>
                <a:endParaRPr lang="en-US"/>
              </a:p>
            </p:txBody>
          </p:sp>
          <p:sp>
            <p:nvSpPr>
              <p:cNvPr id="24682" name="Rectangle 68"/>
              <p:cNvSpPr>
                <a:spLocks noChangeArrowheads="1"/>
              </p:cNvSpPr>
              <p:nvPr/>
            </p:nvSpPr>
            <p:spPr bwMode="auto">
              <a:xfrm>
                <a:off x="2638" y="1067"/>
                <a:ext cx="848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s level (180 cr)</a:t>
                </a:r>
                <a:endParaRPr lang="en-US"/>
              </a:p>
            </p:txBody>
          </p:sp>
        </p:grp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2057400" y="1693863"/>
            <a:ext cx="4879975" cy="3581400"/>
            <a:chOff x="1937" y="1067"/>
            <a:chExt cx="3074" cy="2256"/>
          </a:xfrm>
        </p:grpSpPr>
        <p:sp>
          <p:nvSpPr>
            <p:cNvPr id="24655" name="Rectangle 70"/>
            <p:cNvSpPr>
              <a:spLocks noChangeArrowheads="1"/>
            </p:cNvSpPr>
            <p:nvPr/>
          </p:nvSpPr>
          <p:spPr bwMode="auto">
            <a:xfrm>
              <a:off x="1937" y="1700"/>
              <a:ext cx="561" cy="84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4656" name="Rectangle 71"/>
            <p:cNvSpPr>
              <a:spLocks noChangeArrowheads="1"/>
            </p:cNvSpPr>
            <p:nvPr/>
          </p:nvSpPr>
          <p:spPr bwMode="auto">
            <a:xfrm>
              <a:off x="1937" y="1700"/>
              <a:ext cx="561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4657" name="Rectangle 72"/>
            <p:cNvSpPr>
              <a:spLocks noChangeArrowheads="1"/>
            </p:cNvSpPr>
            <p:nvPr/>
          </p:nvSpPr>
          <p:spPr bwMode="auto">
            <a:xfrm>
              <a:off x="2777" y="2842"/>
              <a:ext cx="559" cy="12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4658" name="Rectangle 73"/>
            <p:cNvSpPr>
              <a:spLocks noChangeArrowheads="1"/>
            </p:cNvSpPr>
            <p:nvPr/>
          </p:nvSpPr>
          <p:spPr bwMode="auto">
            <a:xfrm>
              <a:off x="2777" y="2842"/>
              <a:ext cx="55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4659" name="Rectangle 74"/>
            <p:cNvSpPr>
              <a:spLocks noChangeArrowheads="1"/>
            </p:cNvSpPr>
            <p:nvPr/>
          </p:nvSpPr>
          <p:spPr bwMode="auto">
            <a:xfrm>
              <a:off x="3617" y="2842"/>
              <a:ext cx="553" cy="42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4660" name="Rectangle 75"/>
            <p:cNvSpPr>
              <a:spLocks noChangeArrowheads="1"/>
            </p:cNvSpPr>
            <p:nvPr/>
          </p:nvSpPr>
          <p:spPr bwMode="auto">
            <a:xfrm>
              <a:off x="3617" y="2842"/>
              <a:ext cx="553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4661" name="Rectangle 76"/>
            <p:cNvSpPr>
              <a:spLocks noChangeArrowheads="1"/>
            </p:cNvSpPr>
            <p:nvPr/>
          </p:nvSpPr>
          <p:spPr bwMode="auto">
            <a:xfrm>
              <a:off x="4450" y="3267"/>
              <a:ext cx="561" cy="56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4662" name="Rectangle 77"/>
            <p:cNvSpPr>
              <a:spLocks noChangeArrowheads="1"/>
            </p:cNvSpPr>
            <p:nvPr/>
          </p:nvSpPr>
          <p:spPr bwMode="auto">
            <a:xfrm>
              <a:off x="4450" y="3267"/>
              <a:ext cx="561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4663" name="Rectangle 78"/>
            <p:cNvSpPr>
              <a:spLocks noChangeArrowheads="1"/>
            </p:cNvSpPr>
            <p:nvPr/>
          </p:nvSpPr>
          <p:spPr bwMode="auto">
            <a:xfrm>
              <a:off x="3537" y="1087"/>
              <a:ext cx="79" cy="78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4664" name="Rectangle 79"/>
            <p:cNvSpPr>
              <a:spLocks noChangeArrowheads="1"/>
            </p:cNvSpPr>
            <p:nvPr/>
          </p:nvSpPr>
          <p:spPr bwMode="auto">
            <a:xfrm>
              <a:off x="3537" y="1087"/>
              <a:ext cx="79" cy="7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4665" name="Rectangle 80"/>
            <p:cNvSpPr>
              <a:spLocks noChangeArrowheads="1"/>
            </p:cNvSpPr>
            <p:nvPr/>
          </p:nvSpPr>
          <p:spPr bwMode="auto">
            <a:xfrm>
              <a:off x="3654" y="1067"/>
              <a:ext cx="3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Master</a:t>
              </a:r>
              <a:endParaRPr lang="en-US"/>
            </a:p>
          </p:txBody>
        </p:sp>
        <p:sp>
          <p:nvSpPr>
            <p:cNvPr id="24666" name="Rectangle 81"/>
            <p:cNvSpPr>
              <a:spLocks noChangeArrowheads="1"/>
            </p:cNvSpPr>
            <p:nvPr/>
          </p:nvSpPr>
          <p:spPr bwMode="auto">
            <a:xfrm>
              <a:off x="4051" y="1067"/>
              <a:ext cx="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’</a:t>
              </a:r>
              <a:endParaRPr lang="en-US"/>
            </a:p>
          </p:txBody>
        </p:sp>
        <p:sp>
          <p:nvSpPr>
            <p:cNvPr id="24667" name="Rectangle 82"/>
            <p:cNvSpPr>
              <a:spLocks noChangeArrowheads="1"/>
            </p:cNvSpPr>
            <p:nvPr/>
          </p:nvSpPr>
          <p:spPr bwMode="auto">
            <a:xfrm>
              <a:off x="4080" y="1067"/>
              <a:ext cx="88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s level  (120 cr)</a:t>
              </a:r>
              <a:endParaRPr lang="en-US"/>
            </a:p>
          </p:txBody>
        </p:sp>
      </p:grp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2041525" y="2708275"/>
            <a:ext cx="890588" cy="787400"/>
            <a:chOff x="295" y="2387"/>
            <a:chExt cx="561" cy="496"/>
          </a:xfrm>
        </p:grpSpPr>
        <p:sp>
          <p:nvSpPr>
            <p:cNvPr id="24648" name="Rectangle 84"/>
            <p:cNvSpPr>
              <a:spLocks noChangeArrowheads="1"/>
            </p:cNvSpPr>
            <p:nvPr/>
          </p:nvSpPr>
          <p:spPr bwMode="auto">
            <a:xfrm>
              <a:off x="295" y="2387"/>
              <a:ext cx="561" cy="496"/>
            </a:xfrm>
            <a:prstGeom prst="rect">
              <a:avLst/>
            </a:prstGeom>
            <a:solidFill>
              <a:srgbClr val="FEEE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4649" name="Rectangle 85"/>
            <p:cNvSpPr>
              <a:spLocks noChangeArrowheads="1"/>
            </p:cNvSpPr>
            <p:nvPr/>
          </p:nvSpPr>
          <p:spPr bwMode="auto">
            <a:xfrm>
              <a:off x="369" y="2468"/>
              <a:ext cx="3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Master</a:t>
              </a:r>
              <a:endParaRPr lang="en-US"/>
            </a:p>
          </p:txBody>
        </p:sp>
        <p:sp>
          <p:nvSpPr>
            <p:cNvPr id="24650" name="Rectangle 86"/>
            <p:cNvSpPr>
              <a:spLocks noChangeArrowheads="1"/>
            </p:cNvSpPr>
            <p:nvPr/>
          </p:nvSpPr>
          <p:spPr bwMode="auto">
            <a:xfrm>
              <a:off x="767" y="2468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/>
            </a:p>
          </p:txBody>
        </p:sp>
        <p:sp>
          <p:nvSpPr>
            <p:cNvPr id="24651" name="Rectangle 87"/>
            <p:cNvSpPr>
              <a:spLocks noChangeArrowheads="1"/>
            </p:cNvSpPr>
            <p:nvPr/>
          </p:nvSpPr>
          <p:spPr bwMode="auto">
            <a:xfrm>
              <a:off x="369" y="2623"/>
              <a:ext cx="3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thesis</a:t>
              </a:r>
              <a:endParaRPr lang="en-US"/>
            </a:p>
          </p:txBody>
        </p:sp>
        <p:sp>
          <p:nvSpPr>
            <p:cNvPr id="24652" name="Rectangle 88"/>
            <p:cNvSpPr>
              <a:spLocks noChangeArrowheads="1"/>
            </p:cNvSpPr>
            <p:nvPr/>
          </p:nvSpPr>
          <p:spPr bwMode="auto">
            <a:xfrm>
              <a:off x="369" y="2468"/>
              <a:ext cx="3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Master</a:t>
              </a:r>
              <a:endParaRPr lang="en-US"/>
            </a:p>
          </p:txBody>
        </p:sp>
        <p:sp>
          <p:nvSpPr>
            <p:cNvPr id="24653" name="Rectangle 89"/>
            <p:cNvSpPr>
              <a:spLocks noChangeArrowheads="1"/>
            </p:cNvSpPr>
            <p:nvPr/>
          </p:nvSpPr>
          <p:spPr bwMode="auto">
            <a:xfrm>
              <a:off x="767" y="2468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/>
            </a:p>
          </p:txBody>
        </p:sp>
        <p:sp>
          <p:nvSpPr>
            <p:cNvPr id="24654" name="Rectangle 90"/>
            <p:cNvSpPr>
              <a:spLocks noChangeArrowheads="1"/>
            </p:cNvSpPr>
            <p:nvPr/>
          </p:nvSpPr>
          <p:spPr bwMode="auto">
            <a:xfrm>
              <a:off x="369" y="2623"/>
              <a:ext cx="3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thesis</a:t>
              </a:r>
              <a:endParaRPr lang="en-US"/>
            </a:p>
          </p:txBody>
        </p:sp>
      </p:grpSp>
      <p:sp>
        <p:nvSpPr>
          <p:cNvPr id="24629" name="Rectangle 66"/>
          <p:cNvSpPr>
            <a:spLocks noChangeArrowheads="1"/>
          </p:cNvSpPr>
          <p:nvPr/>
        </p:nvSpPr>
        <p:spPr bwMode="auto">
          <a:xfrm rot="-5400000">
            <a:off x="79375" y="3517901"/>
            <a:ext cx="1984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 cr = 26 hours of work</a:t>
            </a:r>
            <a:endParaRPr lang="en-US"/>
          </a:p>
        </p:txBody>
      </p:sp>
      <p:sp>
        <p:nvSpPr>
          <p:cNvPr id="24630" name="Rectangle 67"/>
          <p:cNvSpPr>
            <a:spLocks noChangeArrowheads="1"/>
          </p:cNvSpPr>
          <p:nvPr/>
        </p:nvSpPr>
        <p:spPr bwMode="auto">
          <a:xfrm rot="-5400000">
            <a:off x="188119" y="3648869"/>
            <a:ext cx="13001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  Study credits</a:t>
            </a:r>
            <a:endParaRPr lang="en-US"/>
          </a:p>
        </p:txBody>
      </p:sp>
      <p:sp>
        <p:nvSpPr>
          <p:cNvPr id="99" name="Rectangle 70"/>
          <p:cNvSpPr>
            <a:spLocks noChangeArrowheads="1"/>
          </p:cNvSpPr>
          <p:nvPr/>
        </p:nvSpPr>
        <p:spPr bwMode="auto">
          <a:xfrm>
            <a:off x="2065338" y="4468986"/>
            <a:ext cx="863600" cy="184150"/>
          </a:xfrm>
          <a:prstGeom prst="rect">
            <a:avLst/>
          </a:prstGeom>
          <a:solidFill>
            <a:srgbClr val="FEE78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charset="0"/>
              </a:rPr>
              <a:t>BSc thesis</a:t>
            </a:r>
            <a:endParaRPr lang="en-US" sz="1200" dirty="0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227763" y="0"/>
            <a:ext cx="2736850" cy="5157788"/>
            <a:chOff x="5580112" y="1344413"/>
            <a:chExt cx="3096195" cy="4594630"/>
          </a:xfrm>
        </p:grpSpPr>
        <p:sp>
          <p:nvSpPr>
            <p:cNvPr id="24636" name="Rectangle 6"/>
            <p:cNvSpPr>
              <a:spLocks noChangeArrowheads="1"/>
            </p:cNvSpPr>
            <p:nvPr/>
          </p:nvSpPr>
          <p:spPr bwMode="auto">
            <a:xfrm>
              <a:off x="5580112" y="1344413"/>
              <a:ext cx="3096195" cy="1041063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i-FI" sz="1800">
                  <a:latin typeface="Arial" charset="0"/>
                </a:rPr>
                <a:t>Finnish  language, PCK</a:t>
              </a:r>
            </a:p>
          </p:txBody>
        </p:sp>
        <p:sp>
          <p:nvSpPr>
            <p:cNvPr id="24637" name="Rectangle 7"/>
            <p:cNvSpPr>
              <a:spLocks noChangeArrowheads="1"/>
            </p:cNvSpPr>
            <p:nvPr/>
          </p:nvSpPr>
          <p:spPr bwMode="auto">
            <a:xfrm>
              <a:off x="5580112" y="2282313"/>
              <a:ext cx="3096195" cy="775418"/>
            </a:xfrm>
            <a:prstGeom prst="rect">
              <a:avLst/>
            </a:prstGeom>
            <a:solidFill>
              <a:srgbClr val="66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i-FI" sz="1800">
                  <a:latin typeface="Arial" charset="0"/>
                </a:rPr>
                <a:t>Mathematics, PCK</a:t>
              </a:r>
            </a:p>
          </p:txBody>
        </p:sp>
        <p:sp>
          <p:nvSpPr>
            <p:cNvPr id="24638" name="Rectangle 8"/>
            <p:cNvSpPr>
              <a:spLocks noChangeArrowheads="1"/>
            </p:cNvSpPr>
            <p:nvPr/>
          </p:nvSpPr>
          <p:spPr bwMode="auto">
            <a:xfrm>
              <a:off x="5580112" y="2986615"/>
              <a:ext cx="3096195" cy="360040"/>
            </a:xfrm>
            <a:prstGeom prst="rect">
              <a:avLst/>
            </a:prstGeom>
            <a:solidFill>
              <a:srgbClr val="FCD11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i-FI" sz="1800">
                  <a:latin typeface="Arial" charset="0"/>
                </a:rPr>
                <a:t>Physics, PCK</a:t>
              </a:r>
            </a:p>
          </p:txBody>
        </p:sp>
        <p:sp>
          <p:nvSpPr>
            <p:cNvPr id="24639" name="Rectangle 9"/>
            <p:cNvSpPr>
              <a:spLocks noChangeArrowheads="1"/>
            </p:cNvSpPr>
            <p:nvPr/>
          </p:nvSpPr>
          <p:spPr bwMode="auto">
            <a:xfrm>
              <a:off x="5580112" y="3273953"/>
              <a:ext cx="3096195" cy="36004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i-FI" sz="1800">
                  <a:latin typeface="Arial" charset="0"/>
                </a:rPr>
                <a:t>Chemistry, PCK </a:t>
              </a:r>
            </a:p>
          </p:txBody>
        </p:sp>
        <p:sp>
          <p:nvSpPr>
            <p:cNvPr id="24640" name="Rectangle 10"/>
            <p:cNvSpPr>
              <a:spLocks noChangeArrowheads="1"/>
            </p:cNvSpPr>
            <p:nvPr/>
          </p:nvSpPr>
          <p:spPr bwMode="auto">
            <a:xfrm>
              <a:off x="5580112" y="3561290"/>
              <a:ext cx="3096195" cy="36004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i-FI" sz="1800">
                  <a:latin typeface="Arial" charset="0"/>
                </a:rPr>
                <a:t>Biology, PCK</a:t>
              </a:r>
            </a:p>
          </p:txBody>
        </p:sp>
        <p:sp>
          <p:nvSpPr>
            <p:cNvPr id="24641" name="Rectangle 11"/>
            <p:cNvSpPr>
              <a:spLocks noChangeArrowheads="1"/>
            </p:cNvSpPr>
            <p:nvPr/>
          </p:nvSpPr>
          <p:spPr bwMode="auto">
            <a:xfrm>
              <a:off x="5580112" y="3850215"/>
              <a:ext cx="3096195" cy="360040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i-FI" sz="1800">
                  <a:latin typeface="Arial" charset="0"/>
                </a:rPr>
                <a:t>Geography, PCK</a:t>
              </a:r>
            </a:p>
          </p:txBody>
        </p:sp>
        <p:sp>
          <p:nvSpPr>
            <p:cNvPr id="24642" name="Rectangle 12"/>
            <p:cNvSpPr>
              <a:spLocks noChangeArrowheads="1"/>
            </p:cNvSpPr>
            <p:nvPr/>
          </p:nvSpPr>
          <p:spPr bwMode="auto">
            <a:xfrm>
              <a:off x="5580112" y="4137553"/>
              <a:ext cx="3096195" cy="360040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i-FI" sz="1800">
                  <a:latin typeface="Arial" charset="0"/>
                </a:rPr>
                <a:t>History, PCK</a:t>
              </a:r>
            </a:p>
          </p:txBody>
        </p:sp>
        <p:sp>
          <p:nvSpPr>
            <p:cNvPr id="24643" name="Rectangle 13"/>
            <p:cNvSpPr>
              <a:spLocks noChangeArrowheads="1"/>
            </p:cNvSpPr>
            <p:nvPr/>
          </p:nvSpPr>
          <p:spPr bwMode="auto">
            <a:xfrm>
              <a:off x="5580112" y="4426478"/>
              <a:ext cx="3096195" cy="36004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i-FI" sz="1800">
                  <a:latin typeface="Arial" charset="0"/>
                </a:rPr>
                <a:t>Religion/ethics PCK</a:t>
              </a:r>
            </a:p>
          </p:txBody>
        </p:sp>
        <p:sp>
          <p:nvSpPr>
            <p:cNvPr id="24644" name="Rectangle 14"/>
            <p:cNvSpPr>
              <a:spLocks noChangeArrowheads="1"/>
            </p:cNvSpPr>
            <p:nvPr/>
          </p:nvSpPr>
          <p:spPr bwMode="auto">
            <a:xfrm>
              <a:off x="5580112" y="4713815"/>
              <a:ext cx="3096195" cy="3600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i-FI" sz="1800">
                  <a:latin typeface="Arial" charset="0"/>
                </a:rPr>
                <a:t>Sports</a:t>
              </a:r>
            </a:p>
          </p:txBody>
        </p:sp>
        <p:sp>
          <p:nvSpPr>
            <p:cNvPr id="24645" name="Rectangle 15"/>
            <p:cNvSpPr>
              <a:spLocks noChangeArrowheads="1"/>
            </p:cNvSpPr>
            <p:nvPr/>
          </p:nvSpPr>
          <p:spPr bwMode="auto">
            <a:xfrm>
              <a:off x="5580112" y="5002740"/>
              <a:ext cx="3096195" cy="360040"/>
            </a:xfrm>
            <a:prstGeom prst="rect">
              <a:avLst/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i-FI" sz="1800">
                  <a:latin typeface="Arial" charset="0"/>
                </a:rPr>
                <a:t>Arts</a:t>
              </a:r>
            </a:p>
          </p:txBody>
        </p:sp>
        <p:sp>
          <p:nvSpPr>
            <p:cNvPr id="24646" name="Rectangle 16"/>
            <p:cNvSpPr>
              <a:spLocks noChangeArrowheads="1"/>
            </p:cNvSpPr>
            <p:nvPr/>
          </p:nvSpPr>
          <p:spPr bwMode="auto">
            <a:xfrm>
              <a:off x="5580112" y="5290078"/>
              <a:ext cx="3096195" cy="360040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i-FI" sz="1800">
                  <a:latin typeface="Arial" charset="0"/>
                </a:rPr>
                <a:t>Music</a:t>
              </a:r>
            </a:p>
          </p:txBody>
        </p:sp>
        <p:sp>
          <p:nvSpPr>
            <p:cNvPr id="24647" name="Rectangle 17"/>
            <p:cNvSpPr>
              <a:spLocks noChangeArrowheads="1"/>
            </p:cNvSpPr>
            <p:nvPr/>
          </p:nvSpPr>
          <p:spPr bwMode="auto">
            <a:xfrm>
              <a:off x="5580112" y="5579003"/>
              <a:ext cx="3096195" cy="36004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i-FI" sz="1800">
                  <a:latin typeface="Arial" charset="0"/>
                </a:rPr>
                <a:t>Crafts</a:t>
              </a:r>
            </a:p>
          </p:txBody>
        </p:sp>
      </p:grp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3203575" y="3748088"/>
            <a:ext cx="1206500" cy="4921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Pedagogical</a:t>
            </a:r>
            <a:br>
              <a:rPr lang="en-US" sz="1600" b="1">
                <a:solidFill>
                  <a:srgbClr val="000000"/>
                </a:solidFill>
                <a:latin typeface="Arial" charset="0"/>
              </a:rPr>
            </a:br>
            <a:r>
              <a:rPr lang="en-US" sz="1600" b="1">
                <a:solidFill>
                  <a:srgbClr val="000000"/>
                </a:solidFill>
                <a:latin typeface="Arial" charset="0"/>
              </a:rPr>
              <a:t>studies</a:t>
            </a:r>
            <a:endParaRPr lang="en-US" sz="1600" b="1"/>
          </a:p>
        </p:txBody>
      </p:sp>
      <p:sp>
        <p:nvSpPr>
          <p:cNvPr id="111" name="Right Brace 110"/>
          <p:cNvSpPr>
            <a:spLocks/>
          </p:cNvSpPr>
          <p:nvPr/>
        </p:nvSpPr>
        <p:spPr bwMode="auto">
          <a:xfrm>
            <a:off x="2987675" y="3284538"/>
            <a:ext cx="144463" cy="1223962"/>
          </a:xfrm>
          <a:prstGeom prst="rightBrace">
            <a:avLst>
              <a:gd name="adj1" fmla="val 8316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46" name="Freeform 145"/>
          <p:cNvSpPr/>
          <p:nvPr/>
        </p:nvSpPr>
        <p:spPr bwMode="auto">
          <a:xfrm>
            <a:off x="4284663" y="223"/>
            <a:ext cx="1943100" cy="5661025"/>
          </a:xfrm>
          <a:custGeom>
            <a:avLst/>
            <a:gdLst>
              <a:gd name="connsiteX0" fmla="*/ 0 w 629392"/>
              <a:gd name="connsiteY0" fmla="*/ 4512623 h 5652655"/>
              <a:gd name="connsiteX1" fmla="*/ 11875 w 629392"/>
              <a:gd name="connsiteY1" fmla="*/ 5652655 h 5652655"/>
              <a:gd name="connsiteX2" fmla="*/ 629392 w 629392"/>
              <a:gd name="connsiteY2" fmla="*/ 5142016 h 5652655"/>
              <a:gd name="connsiteX3" fmla="*/ 629392 w 629392"/>
              <a:gd name="connsiteY3" fmla="*/ 0 h 5652655"/>
              <a:gd name="connsiteX4" fmla="*/ 0 w 629392"/>
              <a:gd name="connsiteY4" fmla="*/ 4512623 h 5652655"/>
              <a:gd name="connsiteX0" fmla="*/ 0 w 1923798"/>
              <a:gd name="connsiteY0" fmla="*/ 4508775 h 5652655"/>
              <a:gd name="connsiteX1" fmla="*/ 1306281 w 1923798"/>
              <a:gd name="connsiteY1" fmla="*/ 5652655 h 5652655"/>
              <a:gd name="connsiteX2" fmla="*/ 1923798 w 1923798"/>
              <a:gd name="connsiteY2" fmla="*/ 5142016 h 5652655"/>
              <a:gd name="connsiteX3" fmla="*/ 1923798 w 1923798"/>
              <a:gd name="connsiteY3" fmla="*/ 0 h 5652655"/>
              <a:gd name="connsiteX4" fmla="*/ 0 w 1923798"/>
              <a:gd name="connsiteY4" fmla="*/ 4508775 h 5652655"/>
              <a:gd name="connsiteX0" fmla="*/ 71911 w 1995709"/>
              <a:gd name="connsiteY0" fmla="*/ 4508775 h 5732817"/>
              <a:gd name="connsiteX1" fmla="*/ 0 w 1995709"/>
              <a:gd name="connsiteY1" fmla="*/ 5732817 h 5732817"/>
              <a:gd name="connsiteX2" fmla="*/ 1995709 w 1995709"/>
              <a:gd name="connsiteY2" fmla="*/ 5142016 h 5732817"/>
              <a:gd name="connsiteX3" fmla="*/ 1995709 w 1995709"/>
              <a:gd name="connsiteY3" fmla="*/ 0 h 5732817"/>
              <a:gd name="connsiteX4" fmla="*/ 71911 w 1995709"/>
              <a:gd name="connsiteY4" fmla="*/ 4508775 h 5732817"/>
              <a:gd name="connsiteX0" fmla="*/ 0 w 1923798"/>
              <a:gd name="connsiteY0" fmla="*/ 4508775 h 5660815"/>
              <a:gd name="connsiteX1" fmla="*/ 0 w 1923798"/>
              <a:gd name="connsiteY1" fmla="*/ 5660815 h 5660815"/>
              <a:gd name="connsiteX2" fmla="*/ 1923798 w 1923798"/>
              <a:gd name="connsiteY2" fmla="*/ 5142016 h 5660815"/>
              <a:gd name="connsiteX3" fmla="*/ 1923798 w 1923798"/>
              <a:gd name="connsiteY3" fmla="*/ 0 h 5660815"/>
              <a:gd name="connsiteX4" fmla="*/ 0 w 1923798"/>
              <a:gd name="connsiteY4" fmla="*/ 4508775 h 5660815"/>
              <a:gd name="connsiteX0" fmla="*/ 0 w 1941609"/>
              <a:gd name="connsiteY0" fmla="*/ 4508775 h 5660815"/>
              <a:gd name="connsiteX1" fmla="*/ 0 w 1941609"/>
              <a:gd name="connsiteY1" fmla="*/ 5660815 h 5660815"/>
              <a:gd name="connsiteX2" fmla="*/ 1941609 w 1941609"/>
              <a:gd name="connsiteY2" fmla="*/ 5156798 h 5660815"/>
              <a:gd name="connsiteX3" fmla="*/ 1923798 w 1941609"/>
              <a:gd name="connsiteY3" fmla="*/ 0 h 5660815"/>
              <a:gd name="connsiteX4" fmla="*/ 0 w 1941609"/>
              <a:gd name="connsiteY4" fmla="*/ 4508775 h 566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1609" h="5660815">
                <a:moveTo>
                  <a:pt x="0" y="4508775"/>
                </a:moveTo>
                <a:lnTo>
                  <a:pt x="0" y="5660815"/>
                </a:lnTo>
                <a:lnTo>
                  <a:pt x="1941609" y="5156798"/>
                </a:lnTo>
                <a:lnTo>
                  <a:pt x="1923798" y="0"/>
                </a:lnTo>
                <a:lnTo>
                  <a:pt x="0" y="4508775"/>
                </a:lnTo>
                <a:close/>
              </a:path>
            </a:pathLst>
          </a:custGeom>
          <a:solidFill>
            <a:srgbClr val="00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grpSp>
        <p:nvGrpSpPr>
          <p:cNvPr id="107" name="Group 68"/>
          <p:cNvGrpSpPr>
            <a:grpSpLocks/>
          </p:cNvGrpSpPr>
          <p:nvPr/>
        </p:nvGrpSpPr>
        <p:grpSpPr bwMode="auto">
          <a:xfrm>
            <a:off x="2055961" y="3861048"/>
            <a:ext cx="874713" cy="422275"/>
            <a:chOff x="5012" y="2069"/>
            <a:chExt cx="551" cy="527"/>
          </a:xfrm>
        </p:grpSpPr>
        <p:sp>
          <p:nvSpPr>
            <p:cNvPr id="108" name="Rectangle 69"/>
            <p:cNvSpPr>
              <a:spLocks noChangeArrowheads="1"/>
            </p:cNvSpPr>
            <p:nvPr/>
          </p:nvSpPr>
          <p:spPr bwMode="auto">
            <a:xfrm>
              <a:off x="5012" y="2069"/>
              <a:ext cx="551" cy="488"/>
            </a:xfrm>
            <a:prstGeom prst="rect">
              <a:avLst/>
            </a:prstGeom>
            <a:solidFill>
              <a:srgbClr val="92D050">
                <a:alpha val="6588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Rectangle 70"/>
            <p:cNvSpPr>
              <a:spLocks noChangeArrowheads="1"/>
            </p:cNvSpPr>
            <p:nvPr/>
          </p:nvSpPr>
          <p:spPr bwMode="auto">
            <a:xfrm>
              <a:off x="5072" y="2135"/>
              <a:ext cx="38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Teaching</a:t>
              </a:r>
              <a:br>
                <a:rPr lang="en-US" sz="12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practice</a:t>
              </a:r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13953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9" grpId="0" animBg="1"/>
      <p:bldP spid="111" grpId="0" animBg="1"/>
      <p:bldP spid="1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P1030185.JPG"/>
          <p:cNvPicPr>
            <a:picLocks noChangeAspect="1"/>
          </p:cNvPicPr>
          <p:nvPr/>
        </p:nvPicPr>
        <p:blipFill>
          <a:blip r:embed="rId3" cstate="print">
            <a:lum bright="8000"/>
          </a:blip>
          <a:srcRect/>
          <a:stretch>
            <a:fillRect/>
          </a:stretch>
        </p:blipFill>
        <p:spPr bwMode="auto">
          <a:xfrm>
            <a:off x="0" y="21886"/>
            <a:ext cx="91440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500688"/>
            <a:ext cx="9144000" cy="135731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800" dirty="0" smtClean="0"/>
              <a:t>5. Discussion</a:t>
            </a:r>
            <a:br>
              <a:rPr lang="en-GB" sz="2800" dirty="0" smtClean="0"/>
            </a:b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698207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4869160"/>
            <a:ext cx="7772400" cy="15001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4000" b="1" dirty="0" err="1" smtClean="0"/>
              <a:t>What</a:t>
            </a:r>
            <a:r>
              <a:rPr lang="fi-FI" sz="4000" b="1" dirty="0" smtClean="0"/>
              <a:t> </a:t>
            </a:r>
            <a:r>
              <a:rPr lang="fi-FI" sz="4000" b="1" dirty="0" err="1" smtClean="0"/>
              <a:t>kind</a:t>
            </a:r>
            <a:r>
              <a:rPr lang="fi-FI" sz="4000" b="1" dirty="0" smtClean="0"/>
              <a:t> of </a:t>
            </a:r>
            <a:r>
              <a:rPr lang="fi-FI" sz="4000" b="1" dirty="0" err="1" smtClean="0"/>
              <a:t>teachers</a:t>
            </a:r>
            <a:r>
              <a:rPr lang="fi-FI" sz="4000" b="1" dirty="0" smtClean="0"/>
              <a:t> </a:t>
            </a:r>
            <a:r>
              <a:rPr lang="fi-FI" sz="4000" b="1" dirty="0" err="1" smtClean="0"/>
              <a:t>could</a:t>
            </a:r>
            <a:r>
              <a:rPr lang="fi-FI" sz="4000" b="1" dirty="0" smtClean="0"/>
              <a:t> </a:t>
            </a:r>
            <a:r>
              <a:rPr lang="en-US" sz="4000" b="1" dirty="0" smtClean="0"/>
              <a:t>support </a:t>
            </a:r>
            <a:r>
              <a:rPr lang="en-US" sz="4000" b="1" dirty="0"/>
              <a:t>the adoption of </a:t>
            </a:r>
            <a:r>
              <a:rPr lang="en-US" sz="4000" b="1" u="sng" dirty="0"/>
              <a:t>educational innovations</a:t>
            </a:r>
            <a:r>
              <a:rPr lang="en-US" sz="4000" b="1" dirty="0"/>
              <a:t> </a:t>
            </a:r>
            <a:r>
              <a:rPr lang="fi-FI" sz="4000" b="1" dirty="0" smtClean="0"/>
              <a:t>at </a:t>
            </a:r>
            <a:r>
              <a:rPr lang="fi-FI" sz="4000" b="1" dirty="0" err="1" smtClean="0"/>
              <a:t>school</a:t>
            </a:r>
            <a:r>
              <a:rPr lang="fi-FI" sz="4000" b="1" dirty="0" smtClean="0"/>
              <a:t> </a:t>
            </a:r>
            <a:r>
              <a:rPr lang="fi-FI" sz="4000" b="1" dirty="0" err="1" smtClean="0"/>
              <a:t>site</a:t>
            </a:r>
            <a:endParaRPr lang="fi-FI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C1995-FE07-4C79-BD8C-1D8AD1B3C01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788" y="260648"/>
            <a:ext cx="7396732" cy="6912768"/>
          </a:xfrm>
        </p:spPr>
        <p:txBody>
          <a:bodyPr/>
          <a:lstStyle/>
          <a:p>
            <a:r>
              <a:rPr lang="en-GB" dirty="0" smtClean="0"/>
              <a:t>Presentation is based on a research project </a:t>
            </a:r>
            <a:br>
              <a:rPr lang="en-GB" dirty="0" smtClean="0"/>
            </a:br>
            <a:r>
              <a:rPr lang="en-GB" b="1" i="1" dirty="0" smtClean="0"/>
              <a:t>Innovative School </a:t>
            </a:r>
            <a:r>
              <a:rPr lang="en-GB" dirty="0" smtClean="0"/>
              <a:t>(</a:t>
            </a:r>
            <a:r>
              <a:rPr lang="en-GB" dirty="0"/>
              <a:t>part of the </a:t>
            </a:r>
            <a:r>
              <a:rPr lang="en-GB" b="1" dirty="0" err="1" smtClean="0"/>
              <a:t>Finnable</a:t>
            </a:r>
            <a:r>
              <a:rPr lang="en-GB" b="1" dirty="0" smtClean="0"/>
              <a:t> </a:t>
            </a:r>
            <a:r>
              <a:rPr lang="en-GB" b="1" dirty="0"/>
              <a:t>2020 </a:t>
            </a:r>
            <a:r>
              <a:rPr lang="en-GB" b="1" dirty="0" smtClean="0"/>
              <a:t>consortium</a:t>
            </a:r>
            <a:r>
              <a:rPr lang="en-GB" dirty="0" smtClean="0"/>
              <a:t>), </a:t>
            </a:r>
            <a:br>
              <a:rPr lang="en-GB" dirty="0" smtClean="0"/>
            </a:br>
            <a:r>
              <a:rPr lang="en-GB" dirty="0" smtClean="0"/>
              <a:t>funded </a:t>
            </a:r>
            <a:r>
              <a:rPr lang="en-GB" dirty="0"/>
              <a:t>by the F</a:t>
            </a:r>
            <a:r>
              <a:rPr lang="en-GB" i="1" dirty="0"/>
              <a:t>innish Funding Agency for Technology and Innovation</a:t>
            </a:r>
            <a:r>
              <a:rPr lang="en-GB" dirty="0"/>
              <a:t> (</a:t>
            </a:r>
            <a:r>
              <a:rPr lang="en-GB" dirty="0" err="1"/>
              <a:t>Tekes</a:t>
            </a:r>
            <a:r>
              <a:rPr lang="en-GB" dirty="0"/>
              <a:t>)</a:t>
            </a:r>
            <a:r>
              <a:rPr lang="en-GB" dirty="0" smtClean="0"/>
              <a:t>,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</a:p>
          <a:p>
            <a:r>
              <a:rPr lang="en-GB" dirty="0" smtClean="0"/>
              <a:t>There are senior researchers </a:t>
            </a:r>
            <a:r>
              <a:rPr lang="fi-FI" b="1" dirty="0" smtClean="0"/>
              <a:t>Jari Lavonen &amp; </a:t>
            </a:r>
            <a:r>
              <a:rPr lang="fi-FI" b="1" dirty="0"/>
              <a:t>Kalle </a:t>
            </a:r>
            <a:r>
              <a:rPr lang="fi-FI" b="1" dirty="0" smtClean="0"/>
              <a:t>Juuti </a:t>
            </a:r>
            <a:r>
              <a:rPr lang="en-GB" dirty="0" smtClean="0"/>
              <a:t>and PhD students </a:t>
            </a:r>
            <a:r>
              <a:rPr lang="fi-FI" b="1" dirty="0"/>
              <a:t>Tiina Korhonen, </a:t>
            </a:r>
            <a:r>
              <a:rPr lang="fi-FI" b="1" dirty="0" smtClean="0"/>
              <a:t>Minna Kukkonen </a:t>
            </a:r>
            <a:br>
              <a:rPr lang="fi-FI" b="1" dirty="0" smtClean="0"/>
            </a:br>
            <a:r>
              <a:rPr lang="fi-FI" b="1" dirty="0" smtClean="0"/>
              <a:t>&amp; </a:t>
            </a:r>
            <a:r>
              <a:rPr lang="fi-FI" b="1" dirty="0"/>
              <a:t>Kati Sormunen </a:t>
            </a:r>
            <a:r>
              <a:rPr lang="en-GB" dirty="0" smtClean="0"/>
              <a:t>in the project.</a:t>
            </a:r>
          </a:p>
          <a:p>
            <a:endParaRPr lang="en-GB" dirty="0"/>
          </a:p>
          <a:p>
            <a:r>
              <a:rPr lang="en-GB" dirty="0" smtClean="0"/>
              <a:t>Content of the presentation:</a:t>
            </a:r>
          </a:p>
          <a:p>
            <a:pPr marL="630238" lvl="1" indent="-361950">
              <a:buClrTx/>
              <a:buFont typeface="+mj-lt"/>
              <a:buAutoNum type="arabicPeriod"/>
            </a:pPr>
            <a:r>
              <a:rPr lang="en-GB" dirty="0"/>
              <a:t>Theoretical frame</a:t>
            </a:r>
          </a:p>
          <a:p>
            <a:pPr marL="630238" lvl="1" indent="-361950">
              <a:buClrTx/>
              <a:buFont typeface="+mj-lt"/>
              <a:buAutoNum type="arabicPeriod"/>
            </a:pPr>
            <a:r>
              <a:rPr lang="en-GB" dirty="0"/>
              <a:t>Finnish education context</a:t>
            </a:r>
          </a:p>
          <a:p>
            <a:pPr marL="630238" lvl="1" indent="-361950">
              <a:buClrTx/>
              <a:buFont typeface="+mj-lt"/>
              <a:buAutoNum type="arabicPeriod"/>
            </a:pPr>
            <a:r>
              <a:rPr lang="en-US" dirty="0"/>
              <a:t>An innovative school which is supporting design and adoption of innovations </a:t>
            </a:r>
          </a:p>
          <a:p>
            <a:pPr marL="630238" lvl="1" indent="-361950">
              <a:buClrTx/>
              <a:buFont typeface="+mj-lt"/>
              <a:buAutoNum type="arabicPeriod"/>
            </a:pPr>
            <a:r>
              <a:rPr lang="en-GB" dirty="0"/>
              <a:t>Finnish </a:t>
            </a:r>
            <a:r>
              <a:rPr lang="en-GB" dirty="0" smtClean="0"/>
              <a:t>teacher education</a:t>
            </a:r>
            <a:endParaRPr lang="en-GB" dirty="0"/>
          </a:p>
          <a:p>
            <a:pPr marL="630238" lvl="1" indent="-361950">
              <a:buClrTx/>
              <a:buFont typeface="+mj-lt"/>
              <a:buAutoNum type="arabicPeriod"/>
            </a:pPr>
            <a:r>
              <a:rPr lang="en-GB" dirty="0"/>
              <a:t>Discussion</a:t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A </a:t>
            </a:r>
            <a:r>
              <a:rPr lang="en-GB" dirty="0"/>
              <a:t>versatile knowledge </a:t>
            </a:r>
            <a:r>
              <a:rPr lang="en-GB" dirty="0" smtClean="0"/>
              <a:t>base in order to act as an autonomous academic professional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u="sng" dirty="0" smtClean="0"/>
              <a:t>Subject </a:t>
            </a:r>
            <a:r>
              <a:rPr lang="en-GB" u="sng" dirty="0"/>
              <a:t>matter </a:t>
            </a:r>
            <a:r>
              <a:rPr lang="en-GB" u="sng" dirty="0" smtClean="0"/>
              <a:t>knowledge</a:t>
            </a:r>
            <a:r>
              <a:rPr lang="en-GB" dirty="0" smtClean="0"/>
              <a:t>.</a:t>
            </a:r>
            <a:endParaRPr lang="fi-FI" dirty="0"/>
          </a:p>
          <a:p>
            <a:r>
              <a:rPr lang="fi-FI" u="sng" dirty="0" smtClean="0"/>
              <a:t>PCK and </a:t>
            </a:r>
            <a:r>
              <a:rPr lang="en-GB" u="sng" dirty="0" smtClean="0"/>
              <a:t>GPK</a:t>
            </a:r>
            <a:r>
              <a:rPr lang="en-GB" dirty="0" smtClean="0"/>
              <a:t>, </a:t>
            </a:r>
            <a:r>
              <a:rPr lang="en-GB" dirty="0"/>
              <a:t>which are needed for </a:t>
            </a:r>
            <a:r>
              <a:rPr lang="en-GB" dirty="0" smtClean="0"/>
              <a:t>(broad) planning, implementation </a:t>
            </a:r>
            <a:r>
              <a:rPr lang="en-GB" dirty="0"/>
              <a:t>and assessment of teaching and </a:t>
            </a:r>
            <a:r>
              <a:rPr lang="en-GB" dirty="0" smtClean="0"/>
              <a:t>learning. </a:t>
            </a:r>
            <a:endParaRPr lang="en-GB" dirty="0"/>
          </a:p>
          <a:p>
            <a:r>
              <a:rPr lang="en-GB" u="sng" dirty="0" smtClean="0"/>
              <a:t>Moral </a:t>
            </a:r>
            <a:r>
              <a:rPr lang="en-GB" u="sng" dirty="0"/>
              <a:t>and ethical knowledge </a:t>
            </a:r>
            <a:r>
              <a:rPr lang="en-GB" dirty="0" smtClean="0"/>
              <a:t>in </a:t>
            </a:r>
            <a:r>
              <a:rPr lang="en-GB" dirty="0"/>
              <a:t>order to work </a:t>
            </a:r>
            <a:r>
              <a:rPr lang="en-GB" dirty="0" smtClean="0"/>
              <a:t>ethically </a:t>
            </a:r>
            <a:r>
              <a:rPr lang="en-GB" dirty="0"/>
              <a:t>correctly with students and </a:t>
            </a:r>
            <a:r>
              <a:rPr lang="en-GB" dirty="0" smtClean="0"/>
              <a:t>parents</a:t>
            </a:r>
            <a:endParaRPr lang="en-GB" dirty="0"/>
          </a:p>
          <a:p>
            <a:r>
              <a:rPr lang="en-GB" dirty="0" smtClean="0"/>
              <a:t>Teacher leadership attitude</a:t>
            </a:r>
            <a:endParaRPr lang="en-GB" dirty="0" smtClean="0"/>
          </a:p>
          <a:p>
            <a:pPr lvl="0"/>
            <a:r>
              <a:rPr lang="en-GB" dirty="0" smtClean="0"/>
              <a:t>Skills needed in </a:t>
            </a:r>
            <a:r>
              <a:rPr lang="en-GB" u="sng" dirty="0" smtClean="0"/>
              <a:t>producing and consuming research based knowledge</a:t>
            </a:r>
            <a:r>
              <a:rPr lang="en-GB" dirty="0" smtClean="0"/>
              <a:t>.</a:t>
            </a:r>
          </a:p>
          <a:p>
            <a:pPr lvl="0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21178606">
            <a:off x="3239399" y="4373072"/>
            <a:ext cx="59369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>
                <a:solidFill>
                  <a:schemeClr val="accent1"/>
                </a:solidFill>
                <a:latin typeface="+mn-lt"/>
              </a:rPr>
              <a:t>The planning and assessment </a:t>
            </a:r>
            <a:r>
              <a:rPr lang="en-GB" sz="2200" i="1" dirty="0" smtClean="0">
                <a:solidFill>
                  <a:schemeClr val="accent1"/>
                </a:solidFill>
                <a:latin typeface="+mn-lt"/>
              </a:rPr>
              <a:t>of </a:t>
            </a:r>
            <a:br>
              <a:rPr lang="en-GB" sz="2200" i="1" dirty="0" smtClean="0">
                <a:solidFill>
                  <a:schemeClr val="accent1"/>
                </a:solidFill>
                <a:latin typeface="+mn-lt"/>
              </a:rPr>
            </a:br>
            <a:r>
              <a:rPr lang="en-GB" sz="2200" i="1" dirty="0" smtClean="0">
                <a:solidFill>
                  <a:schemeClr val="accent1"/>
                </a:solidFill>
                <a:latin typeface="+mn-lt"/>
              </a:rPr>
              <a:t>teaching and learning are </a:t>
            </a:r>
            <a:r>
              <a:rPr lang="en-GB" sz="2200" i="1" dirty="0">
                <a:solidFill>
                  <a:schemeClr val="accent1"/>
                </a:solidFill>
                <a:latin typeface="+mn-lt"/>
              </a:rPr>
              <a:t>based </a:t>
            </a:r>
            <a:r>
              <a:rPr lang="en-GB" sz="2200" i="1" dirty="0" smtClean="0">
                <a:solidFill>
                  <a:schemeClr val="accent1"/>
                </a:solidFill>
                <a:latin typeface="+mn-lt"/>
              </a:rPr>
              <a:t>on</a:t>
            </a:r>
            <a:br>
              <a:rPr lang="en-GB" sz="2200" i="1" dirty="0" smtClean="0">
                <a:solidFill>
                  <a:schemeClr val="accent1"/>
                </a:solidFill>
                <a:latin typeface="+mn-lt"/>
              </a:rPr>
            </a:br>
            <a:r>
              <a:rPr lang="en-GB" sz="2200" i="1" dirty="0" smtClean="0">
                <a:solidFill>
                  <a:schemeClr val="accent1"/>
                </a:solidFill>
                <a:latin typeface="+mn-lt"/>
              </a:rPr>
              <a:t>1) </a:t>
            </a:r>
            <a:r>
              <a:rPr lang="en-GB" sz="2200" i="1" dirty="0">
                <a:solidFill>
                  <a:schemeClr val="accent1"/>
                </a:solidFill>
                <a:latin typeface="+mn-lt"/>
              </a:rPr>
              <a:t>the </a:t>
            </a:r>
            <a:r>
              <a:rPr lang="en-GB" sz="2200" i="1" dirty="0" smtClean="0">
                <a:solidFill>
                  <a:schemeClr val="accent1"/>
                </a:solidFill>
                <a:latin typeface="+mn-lt"/>
              </a:rPr>
              <a:t>local </a:t>
            </a:r>
            <a:r>
              <a:rPr lang="en-GB" sz="2200" i="1" dirty="0">
                <a:solidFill>
                  <a:schemeClr val="accent1"/>
                </a:solidFill>
                <a:latin typeface="+mn-lt"/>
              </a:rPr>
              <a:t>curriculum and </a:t>
            </a:r>
            <a:r>
              <a:rPr lang="en-GB" sz="2200" i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GB" sz="2200" i="1" dirty="0" smtClean="0">
                <a:solidFill>
                  <a:schemeClr val="accent1"/>
                </a:solidFill>
                <a:latin typeface="+mn-lt"/>
              </a:rPr>
            </a:br>
            <a:r>
              <a:rPr lang="en-GB" sz="2200" i="1" dirty="0" smtClean="0">
                <a:solidFill>
                  <a:schemeClr val="accent1"/>
                </a:solidFill>
                <a:latin typeface="+mn-lt"/>
              </a:rPr>
              <a:t>2) the </a:t>
            </a:r>
            <a:r>
              <a:rPr lang="en-GB" sz="2200" i="1" dirty="0">
                <a:solidFill>
                  <a:schemeClr val="accent1"/>
                </a:solidFill>
                <a:latin typeface="+mn-lt"/>
              </a:rPr>
              <a:t>different needs of </a:t>
            </a:r>
            <a:r>
              <a:rPr lang="en-GB" sz="2200" i="1" dirty="0" smtClean="0">
                <a:solidFill>
                  <a:schemeClr val="accent1"/>
                </a:solidFill>
                <a:latin typeface="+mn-lt"/>
              </a:rPr>
              <a:t>the students.</a:t>
            </a:r>
          </a:p>
          <a:p>
            <a:r>
              <a:rPr lang="en-GB" sz="2200" i="1" dirty="0" smtClean="0">
                <a:solidFill>
                  <a:schemeClr val="accent1"/>
                </a:solidFill>
                <a:latin typeface="+mn-lt"/>
              </a:rPr>
              <a:t>3) research based knowledge on teaching and learning (consuming of educational research) </a:t>
            </a:r>
            <a:endParaRPr lang="en-GB" sz="2200" i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28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</a:t>
            </a:r>
            <a:r>
              <a:rPr lang="en-GB" dirty="0" smtClean="0"/>
              <a:t>Readiness </a:t>
            </a:r>
            <a:r>
              <a:rPr lang="en-GB" dirty="0"/>
              <a:t>for collaboration and </a:t>
            </a:r>
            <a:r>
              <a:rPr lang="en-GB" dirty="0" smtClean="0"/>
              <a:t>partnership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Understanding the different dimensions of teacher profession</a:t>
            </a:r>
          </a:p>
          <a:p>
            <a:pPr lvl="0"/>
            <a:r>
              <a:rPr lang="en-GB" dirty="0" smtClean="0"/>
              <a:t>Readiness </a:t>
            </a:r>
            <a:r>
              <a:rPr lang="en-GB" dirty="0"/>
              <a:t>for </a:t>
            </a:r>
            <a:r>
              <a:rPr lang="en-GB" u="sng" dirty="0"/>
              <a:t>collaboration </a:t>
            </a:r>
            <a:r>
              <a:rPr lang="en-GB" u="sng" dirty="0" smtClean="0"/>
              <a:t>inside the school </a:t>
            </a:r>
            <a:r>
              <a:rPr lang="en-GB" dirty="0" smtClean="0"/>
              <a:t>: </a:t>
            </a:r>
            <a:r>
              <a:rPr lang="en-GB" dirty="0" smtClean="0"/>
              <a:t>in grade teams, in </a:t>
            </a:r>
            <a:r>
              <a:rPr lang="en-GB" dirty="0" err="1" smtClean="0"/>
              <a:t>multiprofessional</a:t>
            </a:r>
            <a:r>
              <a:rPr lang="en-GB" dirty="0" smtClean="0"/>
              <a:t> </a:t>
            </a:r>
            <a:r>
              <a:rPr lang="en-GB" dirty="0" smtClean="0"/>
              <a:t>teams; </a:t>
            </a:r>
            <a:r>
              <a:rPr lang="en-GB" dirty="0" smtClean="0"/>
              <a:t>in school </a:t>
            </a:r>
            <a:r>
              <a:rPr lang="en-GB" dirty="0" smtClean="0"/>
              <a:t>welfare </a:t>
            </a:r>
            <a:r>
              <a:rPr lang="en-GB" dirty="0" smtClean="0"/>
              <a:t>group, ..  </a:t>
            </a:r>
          </a:p>
          <a:p>
            <a:pPr lvl="0"/>
            <a:r>
              <a:rPr lang="en-GB" dirty="0"/>
              <a:t>Readiness for </a:t>
            </a:r>
            <a:r>
              <a:rPr lang="en-GB" u="sng" dirty="0"/>
              <a:t>collaboration </a:t>
            </a:r>
            <a:r>
              <a:rPr lang="en-GB" u="sng" dirty="0" smtClean="0"/>
              <a:t>at municipality level</a:t>
            </a:r>
            <a:r>
              <a:rPr lang="en-GB" dirty="0" smtClean="0"/>
              <a:t> in :development and professional development activities</a:t>
            </a:r>
            <a:endParaRPr lang="en-GB" dirty="0" smtClean="0"/>
          </a:p>
          <a:p>
            <a:pPr lvl="0"/>
            <a:r>
              <a:rPr lang="en-GB" dirty="0" smtClean="0"/>
              <a:t>Readiness </a:t>
            </a:r>
            <a:r>
              <a:rPr lang="en-GB" dirty="0"/>
              <a:t>for </a:t>
            </a:r>
            <a:r>
              <a:rPr lang="en-GB" u="sng" dirty="0" smtClean="0"/>
              <a:t>school-family partnership</a:t>
            </a:r>
            <a:r>
              <a:rPr lang="en-GB" dirty="0" smtClean="0"/>
              <a:t>. </a:t>
            </a:r>
            <a:endParaRPr lang="fi-FI" dirty="0"/>
          </a:p>
          <a:p>
            <a:pPr lvl="0"/>
            <a:r>
              <a:rPr lang="en-GB" dirty="0"/>
              <a:t>Readiness for </a:t>
            </a:r>
            <a:r>
              <a:rPr lang="en-GB" u="sng" dirty="0"/>
              <a:t>school society/industry/… partnership</a:t>
            </a:r>
            <a:r>
              <a:rPr lang="en-GB" dirty="0"/>
              <a:t>. </a:t>
            </a:r>
            <a:r>
              <a:rPr lang="en-GB" dirty="0" smtClean="0"/>
              <a:t>  </a:t>
            </a:r>
            <a:br>
              <a:rPr lang="en-GB" dirty="0" smtClean="0"/>
            </a:br>
            <a:r>
              <a:rPr lang="en-GB" dirty="0" smtClean="0"/>
              <a:t>    Schools </a:t>
            </a:r>
            <a:r>
              <a:rPr lang="en-GB" dirty="0"/>
              <a:t>are not isolated institutes in a society.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 smtClean="0"/>
              <a:t>Life-long-learning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Skills needed </a:t>
            </a:r>
            <a:r>
              <a:rPr lang="en-GB" dirty="0"/>
              <a:t>in </a:t>
            </a:r>
            <a:r>
              <a:rPr lang="en-GB" dirty="0"/>
              <a:t>evaluation and design of teaching activities and learning environments.</a:t>
            </a:r>
          </a:p>
          <a:p>
            <a:pPr lvl="0"/>
            <a:r>
              <a:rPr lang="en-GB" dirty="0" smtClean="0"/>
              <a:t>Skills needed in generation and adoption of educational innovations in collaboration with other teachers and</a:t>
            </a:r>
            <a:br>
              <a:rPr lang="en-GB" dirty="0" smtClean="0"/>
            </a:br>
            <a:r>
              <a:rPr lang="en-GB" dirty="0" smtClean="0"/>
              <a:t>in networks </a:t>
            </a:r>
            <a:r>
              <a:rPr lang="en-GB" dirty="0" smtClean="0"/>
              <a:t>and in </a:t>
            </a:r>
            <a:r>
              <a:rPr lang="en-GB" dirty="0" smtClean="0"/>
              <a:t>partnerships</a:t>
            </a:r>
            <a:br>
              <a:rPr lang="en-GB" dirty="0" smtClean="0"/>
            </a:br>
            <a:endParaRPr lang="fi-FI" i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1142294">
            <a:off x="2195736" y="4655042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200" i="1" dirty="0">
                <a:solidFill>
                  <a:schemeClr val="accent1"/>
                </a:solidFill>
                <a:latin typeface="+mn-lt"/>
              </a:rPr>
              <a:t>A creative teacher recognises problems around him/her, is able to generate alternatives for solving the problems and able to select the most appropriate solution among the alternatives.</a:t>
            </a:r>
            <a:endParaRPr lang="fi-FI" sz="2200" i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17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Levi%2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404813"/>
            <a:ext cx="69754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 descr="http://www.cartinafinland.fi/fi/imagebank/image/68/68793/Talvi+-+talvimaisema+-+Koli+68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-46038"/>
            <a:ext cx="9296400" cy="709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4" descr="http://4.bp.blogspot.com/-TRIO86mLy5k/Tuy3AZ-kLPI/AAAAAAAAGW4/jBcYe2QlRCs/s1600/new111217PilAM0Z25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3719513"/>
            <a:ext cx="64579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itle 3"/>
          <p:cNvSpPr>
            <a:spLocks noGrp="1"/>
          </p:cNvSpPr>
          <p:nvPr>
            <p:ph type="title"/>
          </p:nvPr>
        </p:nvSpPr>
        <p:spPr>
          <a:xfrm>
            <a:off x="2987824" y="5445224"/>
            <a:ext cx="3950569" cy="1116013"/>
          </a:xfrm>
        </p:spPr>
        <p:txBody>
          <a:bodyPr/>
          <a:lstStyle/>
          <a:p>
            <a:r>
              <a:rPr lang="en-GB" sz="4800" i="1" dirty="0" smtClean="0">
                <a:solidFill>
                  <a:schemeClr val="tx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18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to be answered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Which school level factors support the adoption of </a:t>
            </a:r>
            <a:r>
              <a:rPr lang="en-US" b="1" u="sng" dirty="0" smtClean="0"/>
              <a:t>educational innovations</a:t>
            </a:r>
            <a:r>
              <a:rPr lang="en-US" b="1" dirty="0"/>
              <a:t> </a:t>
            </a:r>
            <a:r>
              <a:rPr lang="en-US" b="1" dirty="0" smtClean="0"/>
              <a:t>in Finnish education context and how?</a:t>
            </a:r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u="sng" dirty="0"/>
              <a:t>educational innovation </a:t>
            </a:r>
            <a:r>
              <a:rPr lang="en-US" dirty="0"/>
              <a:t>is </a:t>
            </a:r>
            <a:r>
              <a:rPr lang="en-US" dirty="0" smtClean="0"/>
              <a:t>as </a:t>
            </a:r>
            <a:r>
              <a:rPr lang="en-US" dirty="0"/>
              <a:t>an object, idea or practice </a:t>
            </a:r>
            <a:endParaRPr lang="en-US" dirty="0" smtClean="0"/>
          </a:p>
          <a:p>
            <a:pPr lvl="1"/>
            <a:r>
              <a:rPr lang="en-US" dirty="0" smtClean="0"/>
              <a:t>that is new to one (or a group) who create it </a:t>
            </a:r>
          </a:p>
          <a:p>
            <a:pPr lvl="1"/>
            <a:r>
              <a:rPr lang="en-US" dirty="0"/>
              <a:t>that </a:t>
            </a:r>
            <a:r>
              <a:rPr lang="en-US" dirty="0" smtClean="0"/>
              <a:t>one meets first time</a:t>
            </a:r>
          </a:p>
          <a:p>
            <a:pPr lvl="1"/>
            <a:r>
              <a:rPr lang="en-US" dirty="0" smtClean="0"/>
              <a:t>that one knows but has not adopted or rejected it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Rogers, 2003)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757D2-96AE-41DA-AA1A-548E5DF70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08" y="868904"/>
            <a:ext cx="6058392" cy="540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95536" y="620688"/>
            <a:ext cx="4968552" cy="4896544"/>
          </a:xfrm>
          <a:prstGeom prst="wedgeRoundRectCallout">
            <a:avLst>
              <a:gd name="adj1" fmla="val 70380"/>
              <a:gd name="adj2" fmla="val 1449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I have </a:t>
            </a:r>
            <a:r>
              <a:rPr lang="en-GB" u="sng" dirty="0" smtClean="0">
                <a:solidFill>
                  <a:schemeClr val="tx1"/>
                </a:solidFill>
              </a:rPr>
              <a:t>designed </a:t>
            </a:r>
            <a:r>
              <a:rPr lang="en-GB" dirty="0">
                <a:solidFill>
                  <a:schemeClr val="tx1"/>
                </a:solidFill>
              </a:rPr>
              <a:t> with other teachers, students and out-of-school </a:t>
            </a:r>
            <a:r>
              <a:rPr lang="en-GB" dirty="0" smtClean="0">
                <a:solidFill>
                  <a:schemeClr val="tx1"/>
                </a:solidFill>
              </a:rPr>
              <a:t>collaborators a new </a:t>
            </a:r>
            <a:r>
              <a:rPr lang="en-GB" dirty="0">
                <a:solidFill>
                  <a:schemeClr val="tx1"/>
                </a:solidFill>
              </a:rPr>
              <a:t>model for </a:t>
            </a:r>
            <a:r>
              <a:rPr lang="en-GB" i="1" dirty="0">
                <a:solidFill>
                  <a:schemeClr val="tx1"/>
                </a:solidFill>
              </a:rPr>
              <a:t>School-Community Collaboration </a:t>
            </a:r>
            <a:r>
              <a:rPr lang="en-GB" dirty="0">
                <a:solidFill>
                  <a:schemeClr val="tx1"/>
                </a:solidFill>
              </a:rPr>
              <a:t>(SCC) that </a:t>
            </a:r>
            <a:r>
              <a:rPr lang="en-GB" dirty="0" smtClean="0">
                <a:solidFill>
                  <a:schemeClr val="tx1"/>
                </a:solidFill>
              </a:rPr>
              <a:t>emphasises </a:t>
            </a:r>
            <a:r>
              <a:rPr lang="en-GB" dirty="0">
                <a:solidFill>
                  <a:schemeClr val="tx1"/>
                </a:solidFill>
              </a:rPr>
              <a:t>the use of </a:t>
            </a:r>
            <a:r>
              <a:rPr lang="en-GB" dirty="0" smtClean="0">
                <a:solidFill>
                  <a:schemeClr val="tx1"/>
                </a:solidFill>
              </a:rPr>
              <a:t>ICT and inquiry oriented learning. </a:t>
            </a:r>
          </a:p>
          <a:p>
            <a:pPr marL="173038" indent="-1730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SSC creates learning environments and possibilities for creative and collaborative problem-solving and inquiry.</a:t>
            </a:r>
            <a:endParaRPr lang="en-GB" i="1" dirty="0">
              <a:solidFill>
                <a:schemeClr val="tx1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We have </a:t>
            </a:r>
            <a:r>
              <a:rPr lang="en-GB" u="sng" dirty="0" smtClean="0">
                <a:solidFill>
                  <a:schemeClr val="tx1"/>
                </a:solidFill>
              </a:rPr>
              <a:t>adopted </a:t>
            </a:r>
            <a:r>
              <a:rPr lang="en-GB" dirty="0" smtClean="0">
                <a:solidFill>
                  <a:schemeClr val="tx1"/>
                </a:solidFill>
              </a:rPr>
              <a:t>it to our monthly use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757D2-96AE-41DA-AA1A-548E5DF70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15" y="666845"/>
            <a:ext cx="5311885" cy="556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39552" y="1700807"/>
            <a:ext cx="4680520" cy="4530869"/>
          </a:xfrm>
          <a:prstGeom prst="wedgeRoundRectCallout">
            <a:avLst>
              <a:gd name="adj1" fmla="val 86081"/>
              <a:gd name="adj2" fmla="val -464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>
              <a:buFont typeface="Arial" panose="020B0604020202020204" pitchFamily="34" charset="0"/>
              <a:buChar char="•"/>
              <a:tabLst>
                <a:tab pos="9525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We have </a:t>
            </a:r>
            <a:r>
              <a:rPr lang="en-GB" u="sng" dirty="0" smtClean="0">
                <a:solidFill>
                  <a:schemeClr val="tx1"/>
                </a:solidFill>
              </a:rPr>
              <a:t>designed</a:t>
            </a:r>
            <a:r>
              <a:rPr lang="en-GB" dirty="0" smtClean="0">
                <a:solidFill>
                  <a:schemeClr val="tx1"/>
                </a:solidFill>
              </a:rPr>
              <a:t> in a grade team the use of smartphones </a:t>
            </a:r>
            <a:r>
              <a:rPr lang="en-GB" dirty="0">
                <a:solidFill>
                  <a:schemeClr val="tx1"/>
                </a:solidFill>
              </a:rPr>
              <a:t>in science </a:t>
            </a:r>
            <a:r>
              <a:rPr lang="en-GB" dirty="0" smtClean="0">
                <a:solidFill>
                  <a:schemeClr val="tx1"/>
                </a:solidFill>
              </a:rPr>
              <a:t>learning in </a:t>
            </a:r>
            <a:r>
              <a:rPr lang="en-GB" dirty="0">
                <a:solidFill>
                  <a:schemeClr val="tx1"/>
                </a:solidFill>
              </a:rPr>
              <a:t>order to personalise </a:t>
            </a:r>
            <a:r>
              <a:rPr lang="en-GB" dirty="0" smtClean="0">
                <a:solidFill>
                  <a:schemeClr val="tx1"/>
                </a:solidFill>
              </a:rPr>
              <a:t>learning in </a:t>
            </a:r>
            <a:r>
              <a:rPr lang="en-GB" dirty="0">
                <a:solidFill>
                  <a:schemeClr val="tx1"/>
                </a:solidFill>
              </a:rPr>
              <a:t>situations where </a:t>
            </a:r>
            <a:r>
              <a:rPr lang="en-GB" dirty="0" smtClean="0">
                <a:solidFill>
                  <a:schemeClr val="tx1"/>
                </a:solidFill>
              </a:rPr>
              <a:t>students collect data during science </a:t>
            </a:r>
            <a:r>
              <a:rPr lang="en-GB" dirty="0">
                <a:solidFill>
                  <a:schemeClr val="tx1"/>
                </a:solidFill>
              </a:rPr>
              <a:t>inquiry </a:t>
            </a:r>
            <a:r>
              <a:rPr lang="en-GB" dirty="0" smtClean="0">
                <a:solidFill>
                  <a:schemeClr val="tx1"/>
                </a:solidFill>
              </a:rPr>
              <a:t>activities. </a:t>
            </a:r>
          </a:p>
          <a:p>
            <a:pPr marL="173038" indent="-173038">
              <a:buFont typeface="Arial" panose="020B0604020202020204" pitchFamily="34" charset="0"/>
              <a:buChar char="•"/>
              <a:tabLst>
                <a:tab pos="9525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Versatile </a:t>
            </a:r>
            <a:r>
              <a:rPr lang="en-GB" dirty="0">
                <a:solidFill>
                  <a:schemeClr val="tx1"/>
                </a:solidFill>
              </a:rPr>
              <a:t>use of smartphones in </a:t>
            </a:r>
            <a:r>
              <a:rPr lang="en-GB" dirty="0" smtClean="0">
                <a:solidFill>
                  <a:schemeClr val="tx1"/>
                </a:solidFill>
              </a:rPr>
              <a:t>inquiry was </a:t>
            </a:r>
            <a:r>
              <a:rPr lang="en-GB" u="sng" dirty="0" smtClean="0">
                <a:solidFill>
                  <a:schemeClr val="tx1"/>
                </a:solidFill>
              </a:rPr>
              <a:t>adopted</a:t>
            </a:r>
            <a:r>
              <a:rPr lang="en-GB" dirty="0" smtClean="0">
                <a:solidFill>
                  <a:schemeClr val="tx1"/>
                </a:solidFill>
              </a:rPr>
              <a:t> by other grade teams.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7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Levi%2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404813"/>
            <a:ext cx="69754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 descr="http://www.cartinafinland.fi/fi/imagebank/image/68/68793/Talvi+-+talvimaisema+-+Koli+68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-46038"/>
            <a:ext cx="9296400" cy="709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4" descr="http://4.bp.blogspot.com/-TRIO86mLy5k/Tuy3AZ-kLPI/AAAAAAAAGW4/jBcYe2QlRCs/s1600/new111217PilAM0Z25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3719513"/>
            <a:ext cx="64579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itle 3"/>
          <p:cNvSpPr>
            <a:spLocks noGrp="1"/>
          </p:cNvSpPr>
          <p:nvPr>
            <p:ph type="title"/>
          </p:nvPr>
        </p:nvSpPr>
        <p:spPr>
          <a:xfrm>
            <a:off x="2195736" y="5445224"/>
            <a:ext cx="5976664" cy="11160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4800" dirty="0" smtClean="0"/>
              <a:t>1. Theoretical frame</a:t>
            </a:r>
          </a:p>
        </p:txBody>
      </p:sp>
    </p:spTree>
    <p:extLst>
      <p:ext uri="{BB962C8B-B14F-4D97-AF65-F5344CB8AC3E}">
        <p14:creationId xmlns:p14="http://schemas.microsoft.com/office/powerpoint/2010/main" val="49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2956"/>
          <p:cNvPicPr>
            <a:picLocks noChangeAspect="1" noChangeArrowheads="1"/>
          </p:cNvPicPr>
          <p:nvPr/>
        </p:nvPicPr>
        <p:blipFill>
          <a:blip r:embed="rId3" cstate="print"/>
          <a:srcRect t="2402" r="24773" b="3604"/>
          <a:stretch>
            <a:fillRect/>
          </a:stretch>
        </p:blipFill>
        <p:spPr bwMode="auto">
          <a:xfrm>
            <a:off x="1033214" y="2636838"/>
            <a:ext cx="5761038" cy="3975100"/>
          </a:xfrm>
          <a:prstGeom prst="rect">
            <a:avLst/>
          </a:prstGeom>
          <a:noFill/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Diffusion </a:t>
            </a:r>
            <a:r>
              <a:rPr lang="en-GB" sz="2800" dirty="0"/>
              <a:t>and adoption of </a:t>
            </a:r>
            <a:r>
              <a:rPr lang="en-GB" sz="2800" dirty="0" smtClean="0"/>
              <a:t>(educational)innovations </a:t>
            </a:r>
            <a:r>
              <a:rPr lang="en-GB" sz="2000" dirty="0"/>
              <a:t>(Rogers, </a:t>
            </a:r>
            <a:r>
              <a:rPr lang="en-GB" sz="2000" dirty="0" smtClean="0"/>
              <a:t>2006)</a:t>
            </a:r>
            <a:endParaRPr lang="en-GB" sz="20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1700" y="1628800"/>
            <a:ext cx="8686800" cy="4525963"/>
          </a:xfrm>
        </p:spPr>
        <p:txBody>
          <a:bodyPr>
            <a:normAutofit/>
          </a:bodyPr>
          <a:lstStyle/>
          <a:p>
            <a:r>
              <a:rPr lang="en-GB" dirty="0"/>
              <a:t>S-shape diffusion process by science teachers</a:t>
            </a:r>
          </a:p>
          <a:p>
            <a:r>
              <a:rPr lang="en-GB" dirty="0"/>
              <a:t>Adopter categories of science teachers:</a:t>
            </a:r>
          </a:p>
          <a:p>
            <a:endParaRPr lang="en-GB" dirty="0"/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 rot="16200000">
            <a:off x="-14242" y="3839795"/>
            <a:ext cx="253306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sz="1600" b="1" dirty="0" err="1">
                <a:latin typeface="+mn-lt"/>
              </a:rPr>
              <a:t>Cumulative</a:t>
            </a:r>
            <a:r>
              <a:rPr lang="fi-FI" sz="1600" b="1" dirty="0">
                <a:latin typeface="+mn-lt"/>
              </a:rPr>
              <a:t> Adoption</a:t>
            </a:r>
          </a:p>
          <a:p>
            <a:r>
              <a:rPr lang="fi-FI" sz="1600" b="1" dirty="0">
                <a:latin typeface="+mn-lt"/>
              </a:rPr>
              <a:t>By Science </a:t>
            </a:r>
            <a:r>
              <a:rPr lang="fi-FI" sz="1600" b="1" dirty="0" smtClean="0">
                <a:latin typeface="+mn-lt"/>
              </a:rPr>
              <a:t>Teachers </a:t>
            </a:r>
            <a:br>
              <a:rPr lang="fi-FI" sz="1600" b="1" dirty="0" smtClean="0">
                <a:latin typeface="+mn-lt"/>
              </a:rPr>
            </a:br>
            <a:r>
              <a:rPr lang="fi-FI" sz="1600" b="1" dirty="0" err="1" smtClean="0">
                <a:latin typeface="+mn-lt"/>
              </a:rPr>
              <a:t>through</a:t>
            </a:r>
            <a:r>
              <a:rPr lang="fi-FI" sz="1600" b="1" dirty="0" smtClean="0">
                <a:latin typeface="+mn-lt"/>
              </a:rPr>
              <a:t> </a:t>
            </a:r>
            <a:r>
              <a:rPr lang="fi-FI" sz="1600" b="1" dirty="0" err="1" smtClean="0">
                <a:latin typeface="+mn-lt"/>
              </a:rPr>
              <a:t>communication</a:t>
            </a:r>
            <a:endParaRPr lang="fi-FI" sz="1600" b="1" dirty="0">
              <a:latin typeface="+mn-lt"/>
            </a:endParaRPr>
          </a:p>
        </p:txBody>
      </p:sp>
      <p:pic>
        <p:nvPicPr>
          <p:cNvPr id="53268" name="Picture 20" descr="2956"/>
          <p:cNvPicPr>
            <a:picLocks noChangeAspect="1" noChangeArrowheads="1"/>
          </p:cNvPicPr>
          <p:nvPr/>
        </p:nvPicPr>
        <p:blipFill>
          <a:blip r:embed="rId3" cstate="print"/>
          <a:srcRect l="73798" t="2402" r="-601" b="3604"/>
          <a:stretch>
            <a:fillRect/>
          </a:stretch>
        </p:blipFill>
        <p:spPr bwMode="auto">
          <a:xfrm>
            <a:off x="6695827" y="2636838"/>
            <a:ext cx="2052637" cy="397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7943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5326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1E1C77"/>
      </a:dk2>
      <a:lt2>
        <a:srgbClr val="8C8A87"/>
      </a:lt2>
      <a:accent1>
        <a:srgbClr val="1E1C77"/>
      </a:accent1>
      <a:accent2>
        <a:srgbClr val="009E60"/>
      </a:accent2>
      <a:accent3>
        <a:srgbClr val="FFFFFF"/>
      </a:accent3>
      <a:accent4>
        <a:srgbClr val="000000"/>
      </a:accent4>
      <a:accent5>
        <a:srgbClr val="ABABBD"/>
      </a:accent5>
      <a:accent6>
        <a:srgbClr val="008F56"/>
      </a:accent6>
      <a:hlink>
        <a:srgbClr val="FCA311"/>
      </a:hlink>
      <a:folHlink>
        <a:srgbClr val="5E68C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83270</TotalTime>
  <Words>2000</Words>
  <Application>Microsoft Office PowerPoint</Application>
  <PresentationFormat>On-screen Show (4:3)</PresentationFormat>
  <Paragraphs>376</Paragraphs>
  <Slides>43</Slides>
  <Notes>11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Innovative School is Supportive for the Design and Adoption of Educational Innovations     GLA, Newyork, Wednesday, April 9, 2014  </vt:lpstr>
      <vt:lpstr>Republic Finland </vt:lpstr>
      <vt:lpstr>World around the school is changing …</vt:lpstr>
      <vt:lpstr>PowerPoint Presentation</vt:lpstr>
      <vt:lpstr>Question to be answered</vt:lpstr>
      <vt:lpstr>PowerPoint Presentation</vt:lpstr>
      <vt:lpstr>PowerPoint Presentation</vt:lpstr>
      <vt:lpstr>1. Theoretical frame</vt:lpstr>
      <vt:lpstr>Diffusion and adoption of (educational)innovations (Rogers, 2006)</vt:lpstr>
      <vt:lpstr>Adoption of educational innovations for science teaching and learning (Fullan, 2007)</vt:lpstr>
      <vt:lpstr>Characteristics of a professional development program, supporting the adoption of educational innovations</vt:lpstr>
      <vt:lpstr>Finnish educational context  </vt:lpstr>
      <vt:lpstr>Direct quotations in the presentation </vt:lpstr>
      <vt:lpstr>PowerPoint Presentation</vt:lpstr>
      <vt:lpstr>Characteristics of Finnish Education  Laukkanen (2008), Niemi et al. (2012), Sahlberg (2011)</vt:lpstr>
      <vt:lpstr>PowerPoint Presentation</vt:lpstr>
      <vt:lpstr>Levels and interactions in Finnish Education …  + Leadership </vt:lpstr>
      <vt:lpstr>National core curriculum  </vt:lpstr>
      <vt:lpstr>PowerPoint Presentation</vt:lpstr>
      <vt:lpstr>Leadership</vt:lpstr>
      <vt:lpstr>The characteristics of leadership in an innovative school in the Finnish context</vt:lpstr>
      <vt:lpstr>Teacher leadership (Katzenmeyer and Moller, 2001) Broad meaning of teacher leadership fits well with the Finnish teachers</vt:lpstr>
      <vt:lpstr>How teachers experience leadership? </vt:lpstr>
      <vt:lpstr>Teacher professionalism/ effectiveness</vt:lpstr>
      <vt:lpstr>Teacher professionalism (and professionality)  (Müller et al, 2010; TALIS 2008 survey)</vt:lpstr>
      <vt:lpstr>Diverse definitions to professionalism  (Hargreaves &amp; Goodson, 1996; Evans, 2008; Freidson, 2001; Urban &amp; Dalli, 2011; Evetts, 2012)</vt:lpstr>
      <vt:lpstr>How teachers experience teacher professionalism? </vt:lpstr>
      <vt:lpstr>Networks and School-society-family-partnerships are supportive for …</vt:lpstr>
      <vt:lpstr>Learning environments</vt:lpstr>
      <vt:lpstr>PowerPoint Presentation</vt:lpstr>
      <vt:lpstr>How teachers experience learning environments? </vt:lpstr>
      <vt:lpstr>Networks and partnerships</vt:lpstr>
      <vt:lpstr>Networks and partnerships</vt:lpstr>
      <vt:lpstr>How teachers experience networks and partnerships? </vt:lpstr>
      <vt:lpstr>4. Finnish Teacher Education </vt:lpstr>
      <vt:lpstr>A secondary (subject) teacher</vt:lpstr>
      <vt:lpstr>Structure of the master degree  of a primary teacher: 3 + 2 years</vt:lpstr>
      <vt:lpstr>5. Discussion </vt:lpstr>
      <vt:lpstr>PowerPoint Presentation</vt:lpstr>
      <vt:lpstr>1. A versatile knowledge base in order to act as an autonomous academic professional</vt:lpstr>
      <vt:lpstr>2. Readiness for collaboration and partnership</vt:lpstr>
      <vt:lpstr>3. Life-long-learning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 dian otsikkoa</dc:title>
  <dc:creator>Jari Lavonen</dc:creator>
  <cp:lastModifiedBy>lavonen</cp:lastModifiedBy>
  <cp:revision>1178</cp:revision>
  <cp:lastPrinted>2003-08-18T12:35:25Z</cp:lastPrinted>
  <dcterms:created xsi:type="dcterms:W3CDTF">2003-08-13T09:52:38Z</dcterms:created>
  <dcterms:modified xsi:type="dcterms:W3CDTF">2014-03-28T12:46:02Z</dcterms:modified>
</cp:coreProperties>
</file>